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fontTable.xml" ContentType="application/vnd.openxmlformats-officedocument.wordprocessingml.fontTable+xml"/>
  <Override PartName="/word/people.xml" ContentType="application/vnd.openxmlformats-officedocument.wordprocessingml.people+xml"/>
  <Override PartName="/word/styles.xml" ContentType="application/vnd.openxmlformats-officedocument.wordprocessingml.styles+xml"/>
  <Override PartName="/docProps/core.xml" ContentType="application/vnd.openxmlformats-package.core-properties+xml"/>
  <Override PartName="/docProps/app.xml" ContentType="application/vnd.openxmlformats-officedocument.extended-properties+xml"/>
  <Override PartName="/word/webSettings.xml" ContentType="application/vnd.openxmlformats-officedocument.wordprocessingml.webSettings+xml"/>
  <Override PartName="/word/numbering.xml" ContentType="application/vnd.openxmlformats-officedocument.wordprocessingml.numbering+xml"/>
  <Override PartName="/docProps/custom.xml" ContentType="application/vnd.openxmlformats-officedocument.custom-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EABD1E" w14:textId="5B543179" w:rsidR="00915356" w:rsidRPr="00F67924" w:rsidRDefault="00915356" w:rsidP="00915356">
      <w:pPr>
        <w:rPr>
          <w:szCs w:val="22"/>
          <w:lang w:val="pt-PT"/>
        </w:rPr>
      </w:pPr>
      <w:r w:rsidRPr="00F67924">
        <w:rPr>
          <w:noProof/>
          <w:szCs w:val="22"/>
          <w:lang w:eastAsia="en-US"/>
        </w:rPr>
        <mc:AlternateContent>
          <mc:Choice Requires="wps">
            <w:drawing>
              <wp:anchor distT="45720" distB="45720" distL="114300" distR="114300" simplePos="0" relativeHeight="251664384" behindDoc="0" locked="0" layoutInCell="1" allowOverlap="1" wp14:anchorId="07B49842" wp14:editId="4AD4A895">
                <wp:simplePos x="0" y="0"/>
                <wp:positionH relativeFrom="column">
                  <wp:posOffset>23495</wp:posOffset>
                </wp:positionH>
                <wp:positionV relativeFrom="paragraph">
                  <wp:posOffset>13335</wp:posOffset>
                </wp:positionV>
                <wp:extent cx="5791200" cy="1064895"/>
                <wp:effectExtent l="0" t="0" r="19050" b="21590"/>
                <wp:wrapSquare wrapText="bothSides"/>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91200" cy="1064895"/>
                        </a:xfrm>
                        <a:prstGeom prst="rect">
                          <a:avLst/>
                        </a:prstGeom>
                        <a:solidFill>
                          <a:srgbClr val="FFFFFF"/>
                        </a:solidFill>
                        <a:ln w="9525">
                          <a:solidFill>
                            <a:srgbClr val="000000"/>
                          </a:solidFill>
                          <a:miter lim="800000"/>
                          <a:headEnd/>
                          <a:tailEnd/>
                        </a:ln>
                      </wps:spPr>
                      <wps:txbx>
                        <w:txbxContent>
                          <w:p w14:paraId="035185B0" w14:textId="76006B00" w:rsidR="00FB3C5D" w:rsidRPr="00915356" w:rsidRDefault="00FB3C5D" w:rsidP="00915356">
                            <w:pPr>
                              <w:widowControl w:val="0"/>
                              <w:rPr>
                                <w:lang w:val="pt-PT"/>
                              </w:rPr>
                            </w:pPr>
                            <w:r w:rsidRPr="00915356">
                              <w:rPr>
                                <w:lang w:val="pt-PT"/>
                              </w:rPr>
                              <w:t>Este documento é a informação do medicamento aprovada para RoActemra, tendo sido destacadas as alterações desde o procedimento anterior que afetam a informação do medicamento (</w:t>
                            </w:r>
                            <w:r w:rsidRPr="00915356">
                              <w:rPr>
                                <w:szCs w:val="22"/>
                                <w:lang w:val="pt-PT"/>
                              </w:rPr>
                              <w:t>EMEA/H/C/000955/IB/0123/G</w:t>
                            </w:r>
                            <w:r w:rsidRPr="00915356">
                              <w:rPr>
                                <w:lang w:val="pt-PT"/>
                              </w:rPr>
                              <w:t>).</w:t>
                            </w:r>
                          </w:p>
                          <w:p w14:paraId="6982519B" w14:textId="77777777" w:rsidR="00FB3C5D" w:rsidRPr="00915356" w:rsidRDefault="00FB3C5D" w:rsidP="00915356">
                            <w:pPr>
                              <w:widowControl w:val="0"/>
                              <w:rPr>
                                <w:lang w:val="pt-PT"/>
                              </w:rPr>
                            </w:pPr>
                          </w:p>
                          <w:p w14:paraId="772E66B9" w14:textId="4E9B9084" w:rsidR="00FB3C5D" w:rsidRPr="00915356" w:rsidRDefault="00FB3C5D" w:rsidP="00915356">
                            <w:pPr>
                              <w:rPr>
                                <w:lang w:val="pt-PT"/>
                              </w:rPr>
                            </w:pPr>
                            <w:r w:rsidRPr="00915356">
                              <w:rPr>
                                <w:lang w:val="pt-PT"/>
                              </w:rPr>
                              <w:t xml:space="preserve">Para mais informações, consultar o sítio Web da Agência Europeia de Medicamentos: </w:t>
                            </w:r>
                            <w:hyperlink r:id="rId9" w:history="1">
                              <w:r w:rsidRPr="00872D62">
                                <w:rPr>
                                  <w:rStyle w:val="Hyperlink"/>
                                  <w:noProof w:val="0"/>
                                  <w:lang w:val="pt-PT"/>
                                </w:rPr>
                                <w:t>https://www.ema.europa.eu/en/medicines/human/ep</w:t>
                              </w:r>
                              <w:r w:rsidRPr="001C2F2F">
                                <w:rPr>
                                  <w:rStyle w:val="Hyperlink"/>
                                  <w:noProof w:val="0"/>
                                  <w:szCs w:val="22"/>
                                  <w:lang w:val="pt-PT"/>
                                </w:rPr>
                                <w:t>ar/roactemra</w:t>
                              </w:r>
                            </w:hyperlink>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07B49842" id="_x0000_t202" coordsize="21600,21600" o:spt="202" path="m,l,21600r21600,l21600,xe">
                <v:stroke joinstyle="miter"/>
                <v:path gradientshapeok="t" o:connecttype="rect"/>
              </v:shapetype>
              <v:shape id="Text Box 24" o:spid="_x0000_s1026" type="#_x0000_t202" style="position:absolute;margin-left:1.85pt;margin-top:1.05pt;width:456pt;height:83.85pt;z-index:2516643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zxO8EAIAACAEAAAOAAAAZHJzL2Uyb0RvYy54bWysU9tu2zAMfR+wfxD0vtgOkrYx4hRdugwD&#10;ugvQ7QNkWY6FSaImKbGzrx8lu2l2exmmB4EUqUPykFzfDlqRo3BegqloMcspEYZDI82+ol8+717d&#10;UOIDMw1TYERFT8LT283LF+velmIOHahGOIIgxpe9rWgXgi2zzPNOaOZnYIVBYwtOs4Cq22eNYz2i&#10;a5XN8/wq68E11gEX3uPr/Wikm4TftoKHj23rRSCqophbSLdLdx3vbLNm5d4x20k+pcH+IQvNpMGg&#10;Z6h7Fhg5OPkblJbcgYc2zDjoDNpWcpFqwGqK/JdqHjtmRaoFyfH2TJP/f7D8w/HRfnIkDK9hwAam&#10;Irx9AP7VEwPbjpm9uHMO+k6wBgMXkbKst76cvkaqfekjSN2/hwabzA4BEtDQOh1ZwToJomMDTmfS&#10;xRAIx8fl9arATlLC0VbkV4ub1TLFYOXTd+t8eCtAkyhU1GFXEzw7PvgQ02Hlk0uM5kHJZieVSorb&#10;11vlyJHhBOzSmdB/clOG9BVdLefLkYG/QuTp/AlCy4CjrKSu6M3ZiZWRtzemSYMWmFSjjCkrMxEZ&#10;uRtZDEM9oGMktIbmhJQ6GEcWVwyFDtx3Snoc14r6bwfmBCXqncG2rIrFIs53UhbL6zkq7tJSX1qY&#10;4QhV0UDJKG5D2olEmL3D9u1kIvY5kylXHMPE97Qycc4v9eT1vNibHwAAAP//AwBQSwMEFAAGAAgA&#10;AAAhANrRPETbAAAABwEAAA8AAABkcnMvZG93bnJldi54bWxMjsFOwzAQRO9I/IO1SFwq6qRVQhvi&#10;VFCpJ04N5e7GSxIRr4Pttunfs5zocTRPM6/cTHYQZ/Shd6QgnScgkBpnemoVHD52TysQIWoyenCE&#10;Cq4YYFPd35W6MO5CezzXsRU8QqHQCroYx0LK0HRodZi7EYm7L+etjhx9K43XFx63g1wkSS6t7okf&#10;Oj3itsPmuz5ZBflPvZy9f5oZ7a+7N9/YzGwPmVKPD9PrC4iIU/yH4U+f1aFip6M7kQliULB8ZlDB&#10;IgXB7TrNOB8Zy9crkFUpb/2rXwAAAP//AwBQSwECLQAUAAYACAAAACEAtoM4kv4AAADhAQAAEwAA&#10;AAAAAAAAAAAAAAAAAAAAW0NvbnRlbnRfVHlwZXNdLnhtbFBLAQItABQABgAIAAAAIQA4/SH/1gAA&#10;AJQBAAALAAAAAAAAAAAAAAAAAC8BAABfcmVscy8ucmVsc1BLAQItABQABgAIAAAAIQDPzxO8EAIA&#10;ACAEAAAOAAAAAAAAAAAAAAAAAC4CAABkcnMvZTJvRG9jLnhtbFBLAQItABQABgAIAAAAIQDa0TxE&#10;2wAAAAcBAAAPAAAAAAAAAAAAAAAAAGoEAABkcnMvZG93bnJldi54bWxQSwUGAAAAAAQABADzAAAA&#10;cgUAAAAA&#10;">
                <v:textbox style="mso-fit-shape-to-text:t">
                  <w:txbxContent>
                    <w:p w14:paraId="035185B0" w14:textId="76006B00" w:rsidR="00FB3C5D" w:rsidRPr="00915356" w:rsidRDefault="00FB3C5D" w:rsidP="00915356">
                      <w:pPr>
                        <w:widowControl w:val="0"/>
                        <w:rPr>
                          <w:lang w:val="pt-PT"/>
                        </w:rPr>
                      </w:pPr>
                      <w:r w:rsidRPr="00915356">
                        <w:rPr>
                          <w:lang w:val="pt-PT"/>
                        </w:rPr>
                        <w:t>Este documento é a informação do medicamento aprovada para RoActemra, tendo sido destacadas as alterações desde o procedimento anterior que afetam a informação do medicamento (</w:t>
                      </w:r>
                      <w:r w:rsidRPr="00915356">
                        <w:rPr>
                          <w:szCs w:val="22"/>
                          <w:lang w:val="pt-PT"/>
                        </w:rPr>
                        <w:t>EMEA/H/C/000955/IB/0123/G</w:t>
                      </w:r>
                      <w:r w:rsidRPr="00915356">
                        <w:rPr>
                          <w:lang w:val="pt-PT"/>
                        </w:rPr>
                        <w:t>).</w:t>
                      </w:r>
                    </w:p>
                    <w:p w14:paraId="6982519B" w14:textId="77777777" w:rsidR="00FB3C5D" w:rsidRPr="00915356" w:rsidRDefault="00FB3C5D" w:rsidP="00915356">
                      <w:pPr>
                        <w:widowControl w:val="0"/>
                        <w:rPr>
                          <w:lang w:val="pt-PT"/>
                        </w:rPr>
                      </w:pPr>
                    </w:p>
                    <w:p w14:paraId="772E66B9" w14:textId="4E9B9084" w:rsidR="00FB3C5D" w:rsidRPr="00915356" w:rsidRDefault="00FB3C5D" w:rsidP="00915356">
                      <w:pPr>
                        <w:rPr>
                          <w:lang w:val="pt-PT"/>
                        </w:rPr>
                      </w:pPr>
                      <w:r w:rsidRPr="00915356">
                        <w:rPr>
                          <w:lang w:val="pt-PT"/>
                        </w:rPr>
                        <w:t xml:space="preserve">Para mais informações, consultar o sítio Web da Agência Europeia de Medicamentos: </w:t>
                      </w:r>
                      <w:hyperlink r:id="rId10" w:history="1">
                        <w:r w:rsidRPr="00872D62">
                          <w:rPr>
                            <w:rStyle w:val="Hyperlink"/>
                            <w:noProof w:val="0"/>
                            <w:lang w:val="pt-PT"/>
                          </w:rPr>
                          <w:t>https://www.ema.europa.eu/en/medicines/human/ep</w:t>
                        </w:r>
                        <w:r w:rsidRPr="001C2F2F">
                          <w:rPr>
                            <w:rStyle w:val="Hyperlink"/>
                            <w:noProof w:val="0"/>
                            <w:szCs w:val="22"/>
                            <w:lang w:val="pt-PT"/>
                          </w:rPr>
                          <w:t>ar/roactemra</w:t>
                        </w:r>
                      </w:hyperlink>
                    </w:p>
                  </w:txbxContent>
                </v:textbox>
                <w10:wrap type="square"/>
              </v:shape>
            </w:pict>
          </mc:Fallback>
        </mc:AlternateContent>
      </w:r>
    </w:p>
    <w:p w14:paraId="675F807C" w14:textId="77777777" w:rsidR="009E53DB" w:rsidRPr="00F67924" w:rsidRDefault="009E53DB" w:rsidP="009E53DB">
      <w:pPr>
        <w:suppressAutoHyphens/>
        <w:ind w:right="14"/>
        <w:rPr>
          <w:lang w:val="pt-PT"/>
        </w:rPr>
      </w:pPr>
    </w:p>
    <w:p w14:paraId="55D108F6" w14:textId="77777777" w:rsidR="009E53DB" w:rsidRPr="00F67924" w:rsidRDefault="009E53DB" w:rsidP="009E53DB">
      <w:pPr>
        <w:suppressAutoHyphens/>
        <w:ind w:right="14"/>
        <w:rPr>
          <w:lang w:val="pt-PT"/>
        </w:rPr>
      </w:pPr>
    </w:p>
    <w:p w14:paraId="4F519F21" w14:textId="77777777" w:rsidR="009E53DB" w:rsidRPr="00F67924" w:rsidRDefault="009E53DB" w:rsidP="00556054">
      <w:pPr>
        <w:suppressAutoHyphens/>
        <w:ind w:right="14"/>
        <w:jc w:val="both"/>
        <w:rPr>
          <w:lang w:val="pt-PT"/>
        </w:rPr>
      </w:pPr>
    </w:p>
    <w:p w14:paraId="0952A60F" w14:textId="77777777" w:rsidR="009E53DB" w:rsidRPr="00F67924" w:rsidRDefault="009E53DB" w:rsidP="009E53DB">
      <w:pPr>
        <w:suppressAutoHyphens/>
        <w:ind w:right="14"/>
        <w:rPr>
          <w:lang w:val="pt-PT"/>
        </w:rPr>
      </w:pPr>
    </w:p>
    <w:p w14:paraId="42B94499" w14:textId="77777777" w:rsidR="009E53DB" w:rsidRPr="00F67924" w:rsidRDefault="009E53DB" w:rsidP="009E53DB">
      <w:pPr>
        <w:suppressAutoHyphens/>
        <w:ind w:right="14"/>
        <w:rPr>
          <w:lang w:val="pt-PT"/>
        </w:rPr>
      </w:pPr>
    </w:p>
    <w:p w14:paraId="58896F6E" w14:textId="77777777" w:rsidR="009E53DB" w:rsidRPr="00F67924" w:rsidRDefault="009E53DB" w:rsidP="009E53DB">
      <w:pPr>
        <w:suppressAutoHyphens/>
        <w:ind w:right="14"/>
        <w:rPr>
          <w:lang w:val="pt-PT"/>
        </w:rPr>
      </w:pPr>
    </w:p>
    <w:p w14:paraId="2B84C49A" w14:textId="77777777" w:rsidR="009E53DB" w:rsidRPr="00F67924" w:rsidRDefault="009E53DB" w:rsidP="009E53DB">
      <w:pPr>
        <w:suppressAutoHyphens/>
        <w:ind w:right="14"/>
        <w:rPr>
          <w:lang w:val="pt-PT"/>
        </w:rPr>
      </w:pPr>
    </w:p>
    <w:p w14:paraId="1F77022B" w14:textId="77777777" w:rsidR="009E53DB" w:rsidRPr="00F67924" w:rsidRDefault="009E53DB" w:rsidP="009E53DB">
      <w:pPr>
        <w:suppressAutoHyphens/>
        <w:ind w:right="14"/>
        <w:rPr>
          <w:lang w:val="pt-PT"/>
        </w:rPr>
      </w:pPr>
    </w:p>
    <w:p w14:paraId="339AE445" w14:textId="77777777" w:rsidR="009E53DB" w:rsidRPr="00F67924" w:rsidRDefault="009E53DB" w:rsidP="009E53DB">
      <w:pPr>
        <w:suppressAutoHyphens/>
        <w:ind w:right="14"/>
        <w:rPr>
          <w:lang w:val="pt-PT"/>
        </w:rPr>
      </w:pPr>
    </w:p>
    <w:p w14:paraId="5833EAD4" w14:textId="77777777" w:rsidR="009E53DB" w:rsidRPr="00F67924" w:rsidRDefault="009E53DB" w:rsidP="009E53DB">
      <w:pPr>
        <w:suppressAutoHyphens/>
        <w:ind w:right="14"/>
        <w:rPr>
          <w:lang w:val="pt-PT"/>
        </w:rPr>
      </w:pPr>
    </w:p>
    <w:p w14:paraId="5AC4B6F5" w14:textId="77777777" w:rsidR="009E53DB" w:rsidRPr="00F67924" w:rsidRDefault="009E53DB" w:rsidP="009E53DB">
      <w:pPr>
        <w:suppressAutoHyphens/>
        <w:ind w:right="14"/>
        <w:rPr>
          <w:lang w:val="pt-PT"/>
        </w:rPr>
      </w:pPr>
    </w:p>
    <w:p w14:paraId="47ABBD14" w14:textId="77777777" w:rsidR="009E53DB" w:rsidRPr="00F67924" w:rsidRDefault="009E53DB" w:rsidP="009E53DB">
      <w:pPr>
        <w:suppressAutoHyphens/>
        <w:ind w:right="14"/>
        <w:rPr>
          <w:lang w:val="pt-PT"/>
        </w:rPr>
      </w:pPr>
    </w:p>
    <w:p w14:paraId="22818D92" w14:textId="77777777" w:rsidR="009E53DB" w:rsidRPr="00F67924" w:rsidRDefault="009E53DB" w:rsidP="009E53DB">
      <w:pPr>
        <w:suppressAutoHyphens/>
        <w:ind w:right="14"/>
        <w:rPr>
          <w:lang w:val="pt-PT"/>
        </w:rPr>
      </w:pPr>
    </w:p>
    <w:p w14:paraId="5F20E3B1" w14:textId="77777777" w:rsidR="009E53DB" w:rsidRPr="00F67924" w:rsidRDefault="009E53DB" w:rsidP="00F461CE">
      <w:pPr>
        <w:suppressAutoHyphens/>
        <w:ind w:right="14"/>
        <w:rPr>
          <w:b/>
          <w:lang w:val="pt-PT"/>
        </w:rPr>
      </w:pPr>
    </w:p>
    <w:p w14:paraId="0BCBEC59" w14:textId="77777777" w:rsidR="00900379" w:rsidRPr="00F67924" w:rsidRDefault="00900379" w:rsidP="00233B8A">
      <w:pPr>
        <w:suppressAutoHyphens/>
        <w:ind w:right="14"/>
        <w:rPr>
          <w:b/>
          <w:lang w:val="pt-PT"/>
        </w:rPr>
      </w:pPr>
    </w:p>
    <w:p w14:paraId="2936CD27" w14:textId="77777777" w:rsidR="00882A49" w:rsidRDefault="00882A49" w:rsidP="00233B8A">
      <w:pPr>
        <w:suppressAutoHyphens/>
        <w:ind w:right="14"/>
        <w:rPr>
          <w:ins w:id="0" w:author="TCS" w:date="2026-02-25T18:21:00Z"/>
          <w:b/>
          <w:lang w:val="pt-PT"/>
        </w:rPr>
      </w:pPr>
    </w:p>
    <w:p w14:paraId="69229DBF" w14:textId="77777777" w:rsidR="003E658E" w:rsidRDefault="003E658E" w:rsidP="00233B8A">
      <w:pPr>
        <w:suppressAutoHyphens/>
        <w:ind w:right="14"/>
        <w:rPr>
          <w:ins w:id="1" w:author="TCS" w:date="2026-02-25T18:21:00Z"/>
          <w:b/>
          <w:lang w:val="pt-PT"/>
        </w:rPr>
      </w:pPr>
    </w:p>
    <w:p w14:paraId="26BD6E2B" w14:textId="77777777" w:rsidR="003E658E" w:rsidRDefault="003E658E" w:rsidP="00233B8A">
      <w:pPr>
        <w:suppressAutoHyphens/>
        <w:ind w:right="14"/>
        <w:rPr>
          <w:ins w:id="2" w:author="TCS" w:date="2026-02-25T18:21:00Z"/>
          <w:b/>
          <w:lang w:val="pt-PT"/>
        </w:rPr>
      </w:pPr>
    </w:p>
    <w:p w14:paraId="6E88C62D" w14:textId="77777777" w:rsidR="003E658E" w:rsidRDefault="003E658E" w:rsidP="00233B8A">
      <w:pPr>
        <w:suppressAutoHyphens/>
        <w:ind w:right="14"/>
        <w:rPr>
          <w:ins w:id="3" w:author="TCS" w:date="2026-02-25T18:21:00Z"/>
          <w:b/>
          <w:lang w:val="pt-PT"/>
        </w:rPr>
      </w:pPr>
    </w:p>
    <w:p w14:paraId="6481156E" w14:textId="77777777" w:rsidR="003E658E" w:rsidRDefault="003E658E" w:rsidP="00233B8A">
      <w:pPr>
        <w:suppressAutoHyphens/>
        <w:ind w:right="14"/>
        <w:rPr>
          <w:ins w:id="4" w:author="TCS" w:date="2026-02-25T18:21:00Z"/>
          <w:b/>
          <w:lang w:val="pt-PT"/>
        </w:rPr>
      </w:pPr>
    </w:p>
    <w:p w14:paraId="528D6467" w14:textId="77777777" w:rsidR="003E658E" w:rsidRDefault="003E658E" w:rsidP="00233B8A">
      <w:pPr>
        <w:suppressAutoHyphens/>
        <w:ind w:right="14"/>
        <w:rPr>
          <w:ins w:id="5" w:author="TCS" w:date="2026-02-25T18:21:00Z"/>
          <w:b/>
          <w:lang w:val="pt-PT"/>
        </w:rPr>
      </w:pPr>
    </w:p>
    <w:p w14:paraId="36A4CAFE" w14:textId="77777777" w:rsidR="003E658E" w:rsidRPr="00F67924" w:rsidRDefault="003E658E" w:rsidP="00233B8A">
      <w:pPr>
        <w:suppressAutoHyphens/>
        <w:ind w:right="14"/>
        <w:rPr>
          <w:b/>
          <w:lang w:val="pt-PT"/>
        </w:rPr>
      </w:pPr>
    </w:p>
    <w:p w14:paraId="36691B33" w14:textId="77777777" w:rsidR="009E53DB" w:rsidRPr="00F67924" w:rsidRDefault="009E53DB" w:rsidP="009E53DB">
      <w:pPr>
        <w:suppressAutoHyphens/>
        <w:ind w:right="14"/>
        <w:jc w:val="center"/>
        <w:rPr>
          <w:b/>
          <w:lang w:val="pt-PT"/>
        </w:rPr>
      </w:pPr>
      <w:r w:rsidRPr="00F67924">
        <w:rPr>
          <w:b/>
          <w:lang w:val="pt-PT"/>
        </w:rPr>
        <w:t>ANEXO I</w:t>
      </w:r>
    </w:p>
    <w:p w14:paraId="794538AF" w14:textId="77777777" w:rsidR="009E53DB" w:rsidRPr="00F67924" w:rsidRDefault="009E53DB" w:rsidP="009E53DB">
      <w:pPr>
        <w:suppressAutoHyphens/>
        <w:ind w:right="14"/>
        <w:jc w:val="center"/>
        <w:rPr>
          <w:b/>
          <w:lang w:val="pt-PT"/>
        </w:rPr>
      </w:pPr>
    </w:p>
    <w:p w14:paraId="6F9C8483" w14:textId="30C76E63" w:rsidR="009E53DB" w:rsidRPr="00F67924" w:rsidRDefault="009E53DB" w:rsidP="004C74B5">
      <w:pPr>
        <w:pStyle w:val="Annex"/>
        <w:rPr>
          <w:lang w:val="pt-PT"/>
        </w:rPr>
      </w:pPr>
      <w:r w:rsidRPr="00F67924">
        <w:rPr>
          <w:lang w:val="pt-PT"/>
        </w:rPr>
        <w:t>RESUMO DAS CARACTERÍSTICAS DO MEDICAMENTO</w:t>
      </w:r>
    </w:p>
    <w:p w14:paraId="62948801" w14:textId="77777777" w:rsidR="001323E1" w:rsidRPr="00F67924" w:rsidRDefault="009E53DB" w:rsidP="001323E1">
      <w:pPr>
        <w:suppressAutoHyphens/>
        <w:ind w:left="567" w:hanging="567"/>
        <w:rPr>
          <w:lang w:val="pt-PT"/>
        </w:rPr>
      </w:pPr>
      <w:r w:rsidRPr="00F67924">
        <w:rPr>
          <w:lang w:val="pt-PT"/>
        </w:rPr>
        <w:br w:type="page"/>
      </w:r>
      <w:r w:rsidR="001323E1" w:rsidRPr="00F67924">
        <w:rPr>
          <w:b/>
          <w:lang w:val="pt-PT"/>
        </w:rPr>
        <w:lastRenderedPageBreak/>
        <w:t>1.</w:t>
      </w:r>
      <w:r w:rsidR="001323E1" w:rsidRPr="00F67924">
        <w:rPr>
          <w:b/>
          <w:lang w:val="pt-PT"/>
        </w:rPr>
        <w:tab/>
        <w:t>NOME DO MEDICAMENTO</w:t>
      </w:r>
    </w:p>
    <w:p w14:paraId="77327649" w14:textId="77777777" w:rsidR="001323E1" w:rsidRPr="00F67924" w:rsidRDefault="001323E1" w:rsidP="001323E1">
      <w:pPr>
        <w:suppressAutoHyphens/>
        <w:ind w:left="567" w:hanging="567"/>
        <w:rPr>
          <w:lang w:val="pt-PT"/>
        </w:rPr>
      </w:pPr>
    </w:p>
    <w:p w14:paraId="65F0CC3F" w14:textId="52E886D9" w:rsidR="001323E1" w:rsidRPr="00F67924" w:rsidRDefault="001323E1" w:rsidP="001323E1">
      <w:pPr>
        <w:tabs>
          <w:tab w:val="left" w:pos="567"/>
        </w:tabs>
        <w:ind w:right="14"/>
        <w:rPr>
          <w:lang w:val="pt-PT"/>
        </w:rPr>
      </w:pPr>
      <w:r w:rsidRPr="00F67924">
        <w:rPr>
          <w:iCs/>
          <w:lang w:val="pt-PT"/>
        </w:rPr>
        <w:t>RoActemra 20 mg/ml</w:t>
      </w:r>
      <w:r w:rsidRPr="00F67924">
        <w:rPr>
          <w:lang w:val="pt-PT"/>
        </w:rPr>
        <w:t xml:space="preserve"> concentrado para solução para perfusão</w:t>
      </w:r>
    </w:p>
    <w:p w14:paraId="61D8854B" w14:textId="77777777" w:rsidR="001323E1" w:rsidRPr="00F67924" w:rsidRDefault="001323E1" w:rsidP="001323E1">
      <w:pPr>
        <w:suppressAutoHyphens/>
        <w:rPr>
          <w:lang w:val="pt-PT"/>
        </w:rPr>
      </w:pPr>
    </w:p>
    <w:p w14:paraId="4A7E8A7A" w14:textId="77777777" w:rsidR="001323E1" w:rsidRPr="00F67924" w:rsidRDefault="001323E1" w:rsidP="001323E1">
      <w:pPr>
        <w:suppressAutoHyphens/>
        <w:rPr>
          <w:lang w:val="pt-PT"/>
        </w:rPr>
      </w:pPr>
    </w:p>
    <w:p w14:paraId="73934A4D" w14:textId="77777777" w:rsidR="001323E1" w:rsidRPr="00F67924" w:rsidRDefault="001323E1" w:rsidP="001323E1">
      <w:pPr>
        <w:suppressAutoHyphens/>
        <w:ind w:left="567" w:hanging="567"/>
        <w:rPr>
          <w:lang w:val="pt-PT"/>
        </w:rPr>
      </w:pPr>
      <w:r w:rsidRPr="00F67924">
        <w:rPr>
          <w:b/>
          <w:lang w:val="pt-PT"/>
        </w:rPr>
        <w:t>2.</w:t>
      </w:r>
      <w:r w:rsidRPr="00F67924">
        <w:rPr>
          <w:b/>
          <w:lang w:val="pt-PT"/>
        </w:rPr>
        <w:tab/>
        <w:t>COMPOSIÇÃO QUALITATIVA E QUANTITATIVA</w:t>
      </w:r>
    </w:p>
    <w:p w14:paraId="74965FF5" w14:textId="77777777" w:rsidR="001323E1" w:rsidRPr="00F67924" w:rsidRDefault="001323E1" w:rsidP="001323E1">
      <w:pPr>
        <w:suppressAutoHyphens/>
        <w:rPr>
          <w:lang w:val="pt-PT"/>
        </w:rPr>
      </w:pPr>
    </w:p>
    <w:p w14:paraId="47EC4119" w14:textId="3CF16C28" w:rsidR="001323E1" w:rsidRPr="00F67924" w:rsidRDefault="002B6530" w:rsidP="001323E1">
      <w:pPr>
        <w:rPr>
          <w:lang w:val="pt-PT"/>
        </w:rPr>
      </w:pPr>
      <w:ins w:id="6" w:author="Author">
        <w:r w:rsidRPr="00A55B53">
          <w:rPr>
            <w:lang w:val="pt-PT"/>
          </w:rPr>
          <w:t>Um</w:t>
        </w:r>
      </w:ins>
      <w:del w:id="7" w:author="Author">
        <w:r w:rsidR="001323E1" w:rsidRPr="00F67924" w:rsidDel="002B6530">
          <w:rPr>
            <w:lang w:val="pt-PT"/>
          </w:rPr>
          <w:delText>Cada</w:delText>
        </w:r>
      </w:del>
      <w:r w:rsidR="001323E1" w:rsidRPr="00F67924">
        <w:rPr>
          <w:lang w:val="pt-PT"/>
        </w:rPr>
        <w:t xml:space="preserve"> ml de concentrado contém 20 mg de tocilizumab*.</w:t>
      </w:r>
    </w:p>
    <w:p w14:paraId="4D8A491A" w14:textId="77777777" w:rsidR="001323E1" w:rsidRPr="00F67924" w:rsidRDefault="001323E1" w:rsidP="001323E1">
      <w:pPr>
        <w:rPr>
          <w:lang w:val="pt-PT"/>
        </w:rPr>
      </w:pPr>
    </w:p>
    <w:p w14:paraId="4D234F4C" w14:textId="77777777" w:rsidR="001323E1" w:rsidRPr="00F67924" w:rsidRDefault="001323E1" w:rsidP="001323E1">
      <w:pPr>
        <w:rPr>
          <w:lang w:val="pt-PT"/>
        </w:rPr>
      </w:pPr>
      <w:r w:rsidRPr="00F67924">
        <w:rPr>
          <w:lang w:val="pt-PT"/>
        </w:rPr>
        <w:t>Cada frasco para injetáveis contém 80 mg de tocilizumab* em 4 ml (20 mg/ml).</w:t>
      </w:r>
    </w:p>
    <w:p w14:paraId="5EA6032E" w14:textId="77777777" w:rsidR="001323E1" w:rsidRPr="00F67924" w:rsidRDefault="001323E1" w:rsidP="001323E1">
      <w:pPr>
        <w:rPr>
          <w:lang w:val="pt-PT"/>
        </w:rPr>
      </w:pPr>
      <w:r w:rsidRPr="00F67924">
        <w:rPr>
          <w:lang w:val="pt-PT"/>
        </w:rPr>
        <w:t>Cada frasco para injetáveis contém 200 mg de tocilizumab* em 10 ml (20 mg/ml).</w:t>
      </w:r>
    </w:p>
    <w:p w14:paraId="21D4DD1F" w14:textId="77777777" w:rsidR="001323E1" w:rsidRPr="00F67924" w:rsidRDefault="001323E1" w:rsidP="001323E1">
      <w:pPr>
        <w:rPr>
          <w:lang w:val="pt-PT"/>
        </w:rPr>
      </w:pPr>
      <w:r w:rsidRPr="00F67924">
        <w:rPr>
          <w:lang w:val="pt-PT"/>
        </w:rPr>
        <w:t>Cada frasco para injetáveis contém 400 mg de tocilizumab* em 20 ml (20 mg/ml).</w:t>
      </w:r>
    </w:p>
    <w:p w14:paraId="7E33A6D4" w14:textId="77777777" w:rsidR="001323E1" w:rsidRPr="00F67924" w:rsidRDefault="001323E1" w:rsidP="001323E1">
      <w:pPr>
        <w:rPr>
          <w:lang w:val="pt-PT"/>
        </w:rPr>
      </w:pPr>
    </w:p>
    <w:p w14:paraId="1E94188A" w14:textId="3D8A1AE8" w:rsidR="001323E1" w:rsidRPr="00F67924" w:rsidRDefault="001323E1" w:rsidP="001323E1">
      <w:pPr>
        <w:tabs>
          <w:tab w:val="left" w:pos="567"/>
        </w:tabs>
        <w:ind w:right="14"/>
        <w:rPr>
          <w:lang w:val="pt-PT"/>
        </w:rPr>
      </w:pPr>
      <w:r w:rsidRPr="00F67924">
        <w:rPr>
          <w:lang w:val="pt-PT"/>
        </w:rPr>
        <w:t>*anticorpo monoclonal IgG1 humanizado, produzido em células de ovário de hamster Chinês (OHC) através de tecnologia de ADN recombinante.</w:t>
      </w:r>
    </w:p>
    <w:p w14:paraId="327E33FC" w14:textId="77777777" w:rsidR="001323E1" w:rsidRPr="00F67924" w:rsidRDefault="001323E1" w:rsidP="001323E1">
      <w:pPr>
        <w:tabs>
          <w:tab w:val="left" w:pos="567"/>
        </w:tabs>
        <w:ind w:right="14"/>
        <w:rPr>
          <w:rStyle w:val="Initial"/>
          <w:noProof w:val="0"/>
          <w:lang w:val="pt-PT"/>
        </w:rPr>
      </w:pPr>
    </w:p>
    <w:p w14:paraId="2E9D19D3" w14:textId="77777777" w:rsidR="001323E1" w:rsidRPr="00F67924" w:rsidRDefault="001323E1" w:rsidP="001323E1">
      <w:pPr>
        <w:suppressAutoHyphens/>
        <w:rPr>
          <w:u w:val="single"/>
          <w:lang w:val="pt-PT"/>
        </w:rPr>
      </w:pPr>
      <w:r w:rsidRPr="00F67924">
        <w:rPr>
          <w:u w:val="single"/>
          <w:lang w:val="pt-PT"/>
        </w:rPr>
        <w:t>Excipientes</w:t>
      </w:r>
      <w:r w:rsidRPr="00F67924">
        <w:rPr>
          <w:szCs w:val="22"/>
          <w:u w:val="single"/>
          <w:lang w:val="pt-PT"/>
        </w:rPr>
        <w:t xml:space="preserve"> com efeito conhecido</w:t>
      </w:r>
      <w:r w:rsidR="00AF050A" w:rsidRPr="00F67924">
        <w:rPr>
          <w:lang w:val="pt-PT"/>
        </w:rPr>
        <w:t>:</w:t>
      </w:r>
    </w:p>
    <w:p w14:paraId="5BF46DDF" w14:textId="4EA64291" w:rsidR="001323E1" w:rsidRPr="00F67924" w:rsidRDefault="001323E1" w:rsidP="001323E1">
      <w:pPr>
        <w:rPr>
          <w:lang w:val="pt-PT"/>
        </w:rPr>
      </w:pPr>
      <w:r w:rsidRPr="00F67924">
        <w:rPr>
          <w:lang w:val="pt-PT"/>
        </w:rPr>
        <w:t>Cada frasco para injetáveis de 80 mg contém 0,10 mmol (ou 2,21 mg) de sódio</w:t>
      </w:r>
      <w:r w:rsidR="00AD71B6" w:rsidRPr="00F67924">
        <w:rPr>
          <w:lang w:val="pt-PT"/>
        </w:rPr>
        <w:t xml:space="preserve"> e 2 mg (0,5 mg/ml) de polissorbato</w:t>
      </w:r>
      <w:ins w:id="8" w:author="Author">
        <w:r w:rsidR="002635EB">
          <w:rPr>
            <w:lang w:val="pt-PT"/>
          </w:rPr>
          <w:t> </w:t>
        </w:r>
      </w:ins>
      <w:del w:id="9" w:author="Author">
        <w:r w:rsidR="00AD71B6" w:rsidRPr="00F67924" w:rsidDel="002635EB">
          <w:rPr>
            <w:lang w:val="pt-PT"/>
          </w:rPr>
          <w:delText xml:space="preserve"> </w:delText>
        </w:r>
      </w:del>
      <w:r w:rsidR="00AD71B6" w:rsidRPr="00F67924">
        <w:rPr>
          <w:lang w:val="pt-PT"/>
        </w:rPr>
        <w:t>80</w:t>
      </w:r>
      <w:r w:rsidRPr="00F67924">
        <w:rPr>
          <w:lang w:val="pt-PT"/>
        </w:rPr>
        <w:t>.</w:t>
      </w:r>
    </w:p>
    <w:p w14:paraId="4B27E305" w14:textId="1CE03836" w:rsidR="001323E1" w:rsidRPr="00F67924" w:rsidRDefault="001323E1" w:rsidP="001323E1">
      <w:pPr>
        <w:rPr>
          <w:lang w:val="pt-PT"/>
        </w:rPr>
      </w:pPr>
      <w:r w:rsidRPr="00F67924">
        <w:rPr>
          <w:lang w:val="pt-PT"/>
        </w:rPr>
        <w:t>Cada frasco para injetáveis de 200 mg contém 0,20 mmol (ou 4,43 mg) de sódio</w:t>
      </w:r>
      <w:r w:rsidR="00AD71B6" w:rsidRPr="00F67924">
        <w:rPr>
          <w:lang w:val="pt-PT"/>
        </w:rPr>
        <w:t xml:space="preserve"> e 5 mg (0,5 mg/ml) de polissorbato</w:t>
      </w:r>
      <w:ins w:id="10" w:author="Author">
        <w:r w:rsidR="002635EB">
          <w:rPr>
            <w:lang w:val="pt-PT"/>
          </w:rPr>
          <w:t> </w:t>
        </w:r>
      </w:ins>
      <w:del w:id="11" w:author="Author">
        <w:r w:rsidR="00AD71B6" w:rsidRPr="00F67924" w:rsidDel="002635EB">
          <w:rPr>
            <w:lang w:val="pt-PT"/>
          </w:rPr>
          <w:delText xml:space="preserve"> </w:delText>
        </w:r>
      </w:del>
      <w:r w:rsidR="00AD71B6" w:rsidRPr="00F67924">
        <w:rPr>
          <w:lang w:val="pt-PT"/>
        </w:rPr>
        <w:t>80</w:t>
      </w:r>
      <w:r w:rsidRPr="00F67924">
        <w:rPr>
          <w:lang w:val="pt-PT"/>
        </w:rPr>
        <w:t>.</w:t>
      </w:r>
    </w:p>
    <w:p w14:paraId="543D1CF1" w14:textId="40477803" w:rsidR="001323E1" w:rsidRPr="00F67924" w:rsidRDefault="001323E1" w:rsidP="001323E1">
      <w:pPr>
        <w:suppressAutoHyphens/>
        <w:rPr>
          <w:lang w:val="pt-PT"/>
        </w:rPr>
      </w:pPr>
      <w:r w:rsidRPr="00F67924">
        <w:rPr>
          <w:lang w:val="pt-PT"/>
        </w:rPr>
        <w:t>Cada frasco para injetáveis de 400 mg contém 0,39 mmol (ou 8,85 mg) de sódio</w:t>
      </w:r>
      <w:r w:rsidR="00AD71B6" w:rsidRPr="00F67924">
        <w:rPr>
          <w:lang w:val="pt-PT"/>
        </w:rPr>
        <w:t xml:space="preserve"> e</w:t>
      </w:r>
      <w:ins w:id="12" w:author="Author">
        <w:r w:rsidR="00F67924">
          <w:rPr>
            <w:lang w:val="pt-PT"/>
          </w:rPr>
          <w:t xml:space="preserve"> </w:t>
        </w:r>
      </w:ins>
      <w:r w:rsidR="00AD71B6" w:rsidRPr="00F67924">
        <w:rPr>
          <w:lang w:val="pt-PT"/>
        </w:rPr>
        <w:t>10 mg (0,5 mg/ml) de polissorbato</w:t>
      </w:r>
      <w:ins w:id="13" w:author="Author">
        <w:r w:rsidR="002635EB">
          <w:rPr>
            <w:lang w:val="pt-PT"/>
          </w:rPr>
          <w:t> </w:t>
        </w:r>
      </w:ins>
      <w:del w:id="14" w:author="Author">
        <w:r w:rsidR="00AD71B6" w:rsidRPr="00F67924" w:rsidDel="002635EB">
          <w:rPr>
            <w:lang w:val="pt-PT"/>
          </w:rPr>
          <w:delText xml:space="preserve"> </w:delText>
        </w:r>
      </w:del>
      <w:r w:rsidR="00AD71B6" w:rsidRPr="00F67924">
        <w:rPr>
          <w:lang w:val="pt-PT"/>
        </w:rPr>
        <w:t>80</w:t>
      </w:r>
      <w:r w:rsidRPr="00F67924">
        <w:rPr>
          <w:lang w:val="pt-PT"/>
        </w:rPr>
        <w:t>.</w:t>
      </w:r>
    </w:p>
    <w:p w14:paraId="478C397E" w14:textId="77777777" w:rsidR="001323E1" w:rsidRPr="00F67924" w:rsidRDefault="001323E1" w:rsidP="001323E1">
      <w:pPr>
        <w:suppressAutoHyphens/>
        <w:rPr>
          <w:lang w:val="pt-PT"/>
        </w:rPr>
      </w:pPr>
    </w:p>
    <w:p w14:paraId="69867ED9" w14:textId="77777777" w:rsidR="001323E1" w:rsidRPr="00F67924" w:rsidRDefault="001323E1" w:rsidP="001323E1">
      <w:pPr>
        <w:suppressAutoHyphens/>
        <w:rPr>
          <w:lang w:val="pt-PT"/>
        </w:rPr>
      </w:pPr>
      <w:r w:rsidRPr="00F67924">
        <w:rPr>
          <w:lang w:val="pt-PT"/>
        </w:rPr>
        <w:t>Lista completa de excipientes, ver secção 6.1.</w:t>
      </w:r>
    </w:p>
    <w:p w14:paraId="67BD3022" w14:textId="77777777" w:rsidR="001323E1" w:rsidRPr="00F67924" w:rsidRDefault="001323E1" w:rsidP="001323E1">
      <w:pPr>
        <w:suppressAutoHyphens/>
        <w:rPr>
          <w:lang w:val="pt-PT"/>
        </w:rPr>
      </w:pPr>
    </w:p>
    <w:p w14:paraId="5FEC785E" w14:textId="77777777" w:rsidR="001323E1" w:rsidRPr="00F67924" w:rsidRDefault="001323E1" w:rsidP="001323E1">
      <w:pPr>
        <w:suppressAutoHyphens/>
        <w:rPr>
          <w:lang w:val="pt-PT"/>
        </w:rPr>
      </w:pPr>
    </w:p>
    <w:p w14:paraId="0DD29D32" w14:textId="77777777" w:rsidR="001323E1" w:rsidRPr="00F67924" w:rsidRDefault="001323E1" w:rsidP="009762E3">
      <w:pPr>
        <w:suppressAutoHyphens/>
        <w:ind w:left="567" w:hanging="567"/>
        <w:rPr>
          <w:lang w:val="pt-PT"/>
        </w:rPr>
      </w:pPr>
      <w:r w:rsidRPr="00F67924">
        <w:rPr>
          <w:b/>
          <w:lang w:val="pt-PT"/>
        </w:rPr>
        <w:t>3.</w:t>
      </w:r>
      <w:r w:rsidRPr="00F67924">
        <w:rPr>
          <w:b/>
          <w:lang w:val="pt-PT"/>
        </w:rPr>
        <w:tab/>
        <w:t>FORMA FARMACÊUTICA</w:t>
      </w:r>
    </w:p>
    <w:p w14:paraId="63E541FB" w14:textId="77777777" w:rsidR="001323E1" w:rsidRPr="00F67924" w:rsidRDefault="001323E1" w:rsidP="001323E1">
      <w:pPr>
        <w:suppressAutoHyphens/>
        <w:rPr>
          <w:lang w:val="pt-PT"/>
        </w:rPr>
      </w:pPr>
    </w:p>
    <w:p w14:paraId="6D212A93" w14:textId="77777777" w:rsidR="001323E1" w:rsidRPr="00F67924" w:rsidRDefault="001323E1" w:rsidP="001323E1">
      <w:pPr>
        <w:suppressAutoHyphens/>
        <w:rPr>
          <w:lang w:val="pt-PT"/>
        </w:rPr>
      </w:pPr>
      <w:r w:rsidRPr="00F67924">
        <w:rPr>
          <w:lang w:val="pt-PT"/>
        </w:rPr>
        <w:t>Concentrado para solução para perfusão (concentrado estéril).</w:t>
      </w:r>
    </w:p>
    <w:p w14:paraId="2C6B34ED" w14:textId="77777777" w:rsidR="001323E1" w:rsidRPr="00F67924" w:rsidRDefault="001323E1" w:rsidP="001323E1">
      <w:pPr>
        <w:suppressAutoHyphens/>
        <w:rPr>
          <w:lang w:val="pt-PT"/>
        </w:rPr>
      </w:pPr>
    </w:p>
    <w:p w14:paraId="27DA34C0" w14:textId="1036DB35" w:rsidR="001323E1" w:rsidRPr="00F67924" w:rsidRDefault="001323E1" w:rsidP="001323E1">
      <w:pPr>
        <w:suppressAutoHyphens/>
        <w:rPr>
          <w:lang w:val="pt-PT"/>
        </w:rPr>
      </w:pPr>
      <w:r w:rsidRPr="00F67924">
        <w:rPr>
          <w:lang w:val="pt-PT"/>
        </w:rPr>
        <w:t>Solução límpida a opalescente, incolor a amarelo pálido</w:t>
      </w:r>
      <w:r w:rsidR="00253307" w:rsidRPr="00F67924">
        <w:rPr>
          <w:lang w:val="pt-PT"/>
        </w:rPr>
        <w:t xml:space="preserve"> com um pH de 6,3</w:t>
      </w:r>
      <w:r w:rsidR="00253307" w:rsidRPr="00F67924">
        <w:rPr>
          <w:lang w:val="pt-PT"/>
        </w:rPr>
        <w:noBreakHyphen/>
      </w:r>
      <w:r w:rsidR="001F3F00" w:rsidRPr="00F67924">
        <w:rPr>
          <w:lang w:val="pt-PT"/>
        </w:rPr>
        <w:t>6,7 e uma osmolalidade de 172</w:t>
      </w:r>
      <w:r w:rsidR="001F3F00" w:rsidRPr="00F67924">
        <w:rPr>
          <w:lang w:val="pt-PT"/>
        </w:rPr>
        <w:noBreakHyphen/>
        <w:t>229 mOsm/kg</w:t>
      </w:r>
      <w:r w:rsidRPr="00F67924">
        <w:rPr>
          <w:lang w:val="pt-PT"/>
        </w:rPr>
        <w:t>.</w:t>
      </w:r>
    </w:p>
    <w:p w14:paraId="79267C9E" w14:textId="77777777" w:rsidR="001323E1" w:rsidRPr="00F67924" w:rsidRDefault="001323E1" w:rsidP="001323E1">
      <w:pPr>
        <w:suppressAutoHyphens/>
        <w:rPr>
          <w:lang w:val="pt-PT"/>
        </w:rPr>
      </w:pPr>
    </w:p>
    <w:p w14:paraId="5487B58E" w14:textId="77777777" w:rsidR="001323E1" w:rsidRPr="00F67924" w:rsidRDefault="001323E1" w:rsidP="001323E1">
      <w:pPr>
        <w:suppressAutoHyphens/>
        <w:rPr>
          <w:lang w:val="pt-PT"/>
        </w:rPr>
      </w:pPr>
    </w:p>
    <w:p w14:paraId="754CE1AC" w14:textId="77777777" w:rsidR="001323E1" w:rsidRPr="00F67924" w:rsidRDefault="001323E1" w:rsidP="009762E3">
      <w:pPr>
        <w:suppressAutoHyphens/>
        <w:ind w:left="567" w:hanging="567"/>
        <w:rPr>
          <w:lang w:val="pt-PT"/>
        </w:rPr>
      </w:pPr>
      <w:r w:rsidRPr="00F67924">
        <w:rPr>
          <w:b/>
          <w:lang w:val="pt-PT"/>
        </w:rPr>
        <w:t>4.</w:t>
      </w:r>
      <w:r w:rsidRPr="00F67924">
        <w:rPr>
          <w:b/>
          <w:lang w:val="pt-PT"/>
        </w:rPr>
        <w:tab/>
        <w:t>INFORMAÇÕES CLÍNICAS</w:t>
      </w:r>
    </w:p>
    <w:p w14:paraId="217A8291" w14:textId="77777777" w:rsidR="001323E1" w:rsidRPr="00F67924" w:rsidRDefault="001323E1" w:rsidP="001323E1">
      <w:pPr>
        <w:suppressAutoHyphens/>
        <w:rPr>
          <w:lang w:val="pt-PT"/>
        </w:rPr>
      </w:pPr>
    </w:p>
    <w:p w14:paraId="73EFAA8C" w14:textId="77777777" w:rsidR="001323E1" w:rsidRPr="00F67924" w:rsidRDefault="001323E1" w:rsidP="009762E3">
      <w:pPr>
        <w:suppressAutoHyphens/>
        <w:ind w:left="567" w:hanging="567"/>
        <w:rPr>
          <w:lang w:val="pt-PT"/>
        </w:rPr>
      </w:pPr>
      <w:r w:rsidRPr="00F67924">
        <w:rPr>
          <w:b/>
          <w:lang w:val="pt-PT"/>
        </w:rPr>
        <w:t>4.1</w:t>
      </w:r>
      <w:r w:rsidRPr="00F67924">
        <w:rPr>
          <w:b/>
          <w:lang w:val="pt-PT"/>
        </w:rPr>
        <w:tab/>
        <w:t>Indicações terapêuticas</w:t>
      </w:r>
    </w:p>
    <w:p w14:paraId="4C6EADB3" w14:textId="77777777" w:rsidR="001323E1" w:rsidRPr="00F67924" w:rsidRDefault="001323E1" w:rsidP="001323E1">
      <w:pPr>
        <w:suppressAutoHyphens/>
        <w:rPr>
          <w:lang w:val="pt-PT"/>
        </w:rPr>
      </w:pPr>
    </w:p>
    <w:p w14:paraId="6D8A654A" w14:textId="70E5EFE8" w:rsidR="001F3F00" w:rsidRPr="00F67924" w:rsidRDefault="001F3F00" w:rsidP="001323E1">
      <w:pPr>
        <w:autoSpaceDE w:val="0"/>
        <w:autoSpaceDN w:val="0"/>
        <w:adjustRightInd w:val="0"/>
        <w:rPr>
          <w:u w:val="single"/>
          <w:lang w:val="pt-PT"/>
        </w:rPr>
      </w:pPr>
      <w:r w:rsidRPr="00F67924">
        <w:rPr>
          <w:u w:val="single"/>
          <w:lang w:val="pt-PT"/>
        </w:rPr>
        <w:t>Artrite reumatoide (AR)</w:t>
      </w:r>
    </w:p>
    <w:p w14:paraId="4D0A9B25" w14:textId="5C100486" w:rsidR="00EC18C0" w:rsidRPr="00F67924" w:rsidRDefault="001323E1" w:rsidP="001323E1">
      <w:pPr>
        <w:autoSpaceDE w:val="0"/>
        <w:autoSpaceDN w:val="0"/>
        <w:adjustRightInd w:val="0"/>
        <w:rPr>
          <w:lang w:val="pt-PT"/>
        </w:rPr>
      </w:pPr>
      <w:r w:rsidRPr="00F67924">
        <w:rPr>
          <w:lang w:val="pt-PT"/>
        </w:rPr>
        <w:t>RoActemra, em associação com metotrexato (MTX), é indicado no</w:t>
      </w:r>
      <w:r w:rsidR="00EC18C0" w:rsidRPr="00F67924">
        <w:rPr>
          <w:lang w:val="pt-PT"/>
        </w:rPr>
        <w:t>:</w:t>
      </w:r>
    </w:p>
    <w:p w14:paraId="2AEEC298" w14:textId="77777777" w:rsidR="00EC18C0" w:rsidRPr="00F67924" w:rsidRDefault="00EC18C0" w:rsidP="001323E1">
      <w:pPr>
        <w:autoSpaceDE w:val="0"/>
        <w:autoSpaceDN w:val="0"/>
        <w:adjustRightInd w:val="0"/>
        <w:rPr>
          <w:lang w:val="pt-PT"/>
        </w:rPr>
      </w:pPr>
    </w:p>
    <w:p w14:paraId="24AC0721" w14:textId="1E6F7A47" w:rsidR="00EC18C0" w:rsidRPr="00F67924" w:rsidRDefault="009762E3" w:rsidP="00556054">
      <w:pPr>
        <w:pStyle w:val="Standard1"/>
        <w:ind w:left="562" w:hanging="562"/>
        <w:rPr>
          <w:szCs w:val="22"/>
          <w:lang w:val="pt-PT"/>
        </w:rPr>
      </w:pPr>
      <w:r w:rsidRPr="00F67924">
        <w:rPr>
          <w:lang w:val="pt-PT"/>
        </w:rPr>
        <w:sym w:font="Symbol" w:char="F0B7"/>
      </w:r>
      <w:r w:rsidRPr="00F67924">
        <w:rPr>
          <w:lang w:val="pt-PT"/>
        </w:rPr>
        <w:tab/>
      </w:r>
      <w:r w:rsidR="00BA4205" w:rsidRPr="00F67924">
        <w:rPr>
          <w:szCs w:val="22"/>
          <w:lang w:val="pt-PT"/>
        </w:rPr>
        <w:t>t</w:t>
      </w:r>
      <w:r w:rsidR="00EC18C0" w:rsidRPr="00F67924">
        <w:rPr>
          <w:szCs w:val="22"/>
          <w:lang w:val="pt-PT"/>
        </w:rPr>
        <w:t xml:space="preserve">ratamento da </w:t>
      </w:r>
      <w:r w:rsidR="00A5404E" w:rsidRPr="00F67924">
        <w:rPr>
          <w:szCs w:val="22"/>
          <w:lang w:val="pt-PT"/>
        </w:rPr>
        <w:t xml:space="preserve">AR </w:t>
      </w:r>
      <w:r w:rsidR="00EC18C0" w:rsidRPr="00F67924">
        <w:rPr>
          <w:szCs w:val="22"/>
          <w:lang w:val="pt-PT"/>
        </w:rPr>
        <w:t xml:space="preserve">grave, ativa e progressiva em doentes adultos não </w:t>
      </w:r>
      <w:r w:rsidR="00A5404E" w:rsidRPr="00F67924">
        <w:rPr>
          <w:szCs w:val="22"/>
          <w:lang w:val="pt-PT"/>
        </w:rPr>
        <w:t xml:space="preserve">tratados </w:t>
      </w:r>
      <w:r w:rsidR="00EC18C0" w:rsidRPr="00F67924">
        <w:rPr>
          <w:szCs w:val="22"/>
          <w:lang w:val="pt-PT"/>
        </w:rPr>
        <w:t>previamente com MTX.</w:t>
      </w:r>
    </w:p>
    <w:p w14:paraId="769A4285" w14:textId="357F97FD" w:rsidR="00EC18C0" w:rsidRPr="00F67924" w:rsidRDefault="009762E3" w:rsidP="00556054">
      <w:pPr>
        <w:pStyle w:val="Standard1"/>
        <w:ind w:left="562" w:hanging="562"/>
        <w:rPr>
          <w:szCs w:val="22"/>
          <w:lang w:val="pt-PT"/>
        </w:rPr>
      </w:pPr>
      <w:r w:rsidRPr="00F67924">
        <w:rPr>
          <w:lang w:val="pt-PT"/>
        </w:rPr>
        <w:sym w:font="Symbol" w:char="F0B7"/>
      </w:r>
      <w:r w:rsidRPr="00F67924">
        <w:rPr>
          <w:lang w:val="pt-PT"/>
        </w:rPr>
        <w:tab/>
      </w:r>
      <w:r w:rsidR="001323E1" w:rsidRPr="00F67924">
        <w:rPr>
          <w:szCs w:val="22"/>
          <w:lang w:val="pt-PT"/>
        </w:rPr>
        <w:t>tratamento</w:t>
      </w:r>
      <w:r w:rsidR="001323E1" w:rsidRPr="00F67924">
        <w:rPr>
          <w:lang w:val="pt-PT"/>
        </w:rPr>
        <w:t xml:space="preserve"> da </w:t>
      </w:r>
      <w:r w:rsidR="001323E1" w:rsidRPr="00F67924">
        <w:rPr>
          <w:szCs w:val="22"/>
          <w:lang w:val="pt-PT"/>
        </w:rPr>
        <w:t xml:space="preserve">AR ativa, moderada a grave, em doentes adultos que tiveram uma resposta inadequada ou foram intolerantes a terapêutica prévia com um ou mais </w:t>
      </w:r>
      <w:r w:rsidR="001323E1" w:rsidRPr="00F67924">
        <w:rPr>
          <w:lang w:val="pt-PT"/>
        </w:rPr>
        <w:t>fármacos antirreumáticos modificadores da doença (</w:t>
      </w:r>
      <w:r w:rsidR="001323E1" w:rsidRPr="00F67924">
        <w:rPr>
          <w:szCs w:val="22"/>
          <w:lang w:val="pt-PT"/>
        </w:rPr>
        <w:t>DMARDs) ou antagonistas do fator de necrose tumoral (TNF).</w:t>
      </w:r>
    </w:p>
    <w:p w14:paraId="16F6D7BD" w14:textId="77777777" w:rsidR="00EC18C0" w:rsidRPr="00F67924" w:rsidRDefault="00EC18C0" w:rsidP="00EC18C0">
      <w:pPr>
        <w:autoSpaceDE w:val="0"/>
        <w:autoSpaceDN w:val="0"/>
        <w:adjustRightInd w:val="0"/>
        <w:rPr>
          <w:szCs w:val="22"/>
          <w:lang w:val="pt-PT"/>
        </w:rPr>
      </w:pPr>
    </w:p>
    <w:p w14:paraId="16BF2509" w14:textId="77777777" w:rsidR="001323E1" w:rsidRPr="00F67924" w:rsidRDefault="001323E1" w:rsidP="00EC18C0">
      <w:pPr>
        <w:autoSpaceDE w:val="0"/>
        <w:autoSpaceDN w:val="0"/>
        <w:adjustRightInd w:val="0"/>
        <w:rPr>
          <w:szCs w:val="22"/>
          <w:lang w:val="pt-PT"/>
        </w:rPr>
      </w:pPr>
      <w:r w:rsidRPr="00F67924">
        <w:rPr>
          <w:szCs w:val="22"/>
          <w:lang w:val="pt-PT"/>
        </w:rPr>
        <w:t>Nestes doentes, RoActemra pode ser usado em monoterapia em caso de intolerância a MTX ou quando o uso continuado de MTX é inapropriado.</w:t>
      </w:r>
    </w:p>
    <w:p w14:paraId="3DFC86AA" w14:textId="77777777" w:rsidR="00533833" w:rsidRPr="00F67924" w:rsidRDefault="00533833" w:rsidP="001323E1">
      <w:pPr>
        <w:autoSpaceDE w:val="0"/>
        <w:autoSpaceDN w:val="0"/>
        <w:adjustRightInd w:val="0"/>
        <w:rPr>
          <w:rFonts w:eastAsia="SimSun"/>
          <w:szCs w:val="22"/>
          <w:lang w:val="pt-PT" w:eastAsia="zh-CN"/>
        </w:rPr>
      </w:pPr>
    </w:p>
    <w:p w14:paraId="1BC6EAAC" w14:textId="35B2AD17" w:rsidR="001323E1" w:rsidRPr="00F67924" w:rsidRDefault="001323E1" w:rsidP="001323E1">
      <w:pPr>
        <w:autoSpaceDE w:val="0"/>
        <w:autoSpaceDN w:val="0"/>
        <w:adjustRightInd w:val="0"/>
        <w:rPr>
          <w:rFonts w:eastAsia="SimSun"/>
          <w:szCs w:val="22"/>
          <w:lang w:val="pt-PT" w:eastAsia="zh-CN"/>
        </w:rPr>
      </w:pPr>
      <w:r w:rsidRPr="00F67924">
        <w:rPr>
          <w:rFonts w:eastAsia="SimSun"/>
          <w:szCs w:val="22"/>
          <w:lang w:val="pt-PT" w:eastAsia="zh-CN"/>
        </w:rPr>
        <w:t xml:space="preserve">RoActemra demonstrou reduzir a taxa de progressão de lesão articular, </w:t>
      </w:r>
      <w:r w:rsidR="00BE2E41" w:rsidRPr="00F67924">
        <w:rPr>
          <w:rFonts w:eastAsia="SimSun"/>
          <w:szCs w:val="22"/>
          <w:lang w:val="pt-PT" w:eastAsia="zh-CN"/>
        </w:rPr>
        <w:t xml:space="preserve">avaliada </w:t>
      </w:r>
      <w:r w:rsidRPr="00F67924">
        <w:rPr>
          <w:rFonts w:eastAsia="SimSun"/>
          <w:szCs w:val="22"/>
          <w:lang w:val="pt-PT" w:eastAsia="zh-CN"/>
        </w:rPr>
        <w:t xml:space="preserve">por </w:t>
      </w:r>
      <w:r w:rsidR="00BE2E41" w:rsidRPr="00F67924">
        <w:rPr>
          <w:rFonts w:eastAsia="SimSun"/>
          <w:szCs w:val="22"/>
          <w:lang w:val="pt-PT" w:eastAsia="zh-CN"/>
        </w:rPr>
        <w:t>radiografia convencional</w:t>
      </w:r>
      <w:r w:rsidRPr="00F67924">
        <w:rPr>
          <w:rFonts w:eastAsia="SimSun"/>
          <w:szCs w:val="22"/>
          <w:lang w:val="pt-PT" w:eastAsia="zh-CN"/>
        </w:rPr>
        <w:t xml:space="preserve">, e melhorar a função física, quando administrado em associação com </w:t>
      </w:r>
      <w:r w:rsidR="001F3F00" w:rsidRPr="00F67924">
        <w:rPr>
          <w:rFonts w:eastAsia="SimSun"/>
          <w:szCs w:val="22"/>
          <w:lang w:val="pt-PT" w:eastAsia="zh-CN"/>
        </w:rPr>
        <w:t>MTX</w:t>
      </w:r>
      <w:r w:rsidRPr="00F67924">
        <w:rPr>
          <w:rFonts w:eastAsia="SimSun"/>
          <w:szCs w:val="22"/>
          <w:lang w:val="pt-PT" w:eastAsia="zh-CN"/>
        </w:rPr>
        <w:t>.</w:t>
      </w:r>
    </w:p>
    <w:p w14:paraId="392583D4" w14:textId="77777777" w:rsidR="00937E21" w:rsidRPr="00F67924" w:rsidRDefault="00937E21" w:rsidP="001323E1">
      <w:pPr>
        <w:autoSpaceDE w:val="0"/>
        <w:autoSpaceDN w:val="0"/>
        <w:adjustRightInd w:val="0"/>
        <w:rPr>
          <w:rFonts w:eastAsia="SimSun"/>
          <w:szCs w:val="22"/>
          <w:lang w:val="pt-PT" w:eastAsia="zh-CN"/>
        </w:rPr>
      </w:pPr>
    </w:p>
    <w:p w14:paraId="78EB5223" w14:textId="23A2C7A2" w:rsidR="001F3F00" w:rsidRPr="00F67924" w:rsidRDefault="001F3F00" w:rsidP="00556054">
      <w:pPr>
        <w:pStyle w:val="Standard1"/>
        <w:keepNext/>
        <w:keepLines/>
        <w:rPr>
          <w:rFonts w:eastAsia="SimSun" w:cs="Arial"/>
          <w:szCs w:val="22"/>
          <w:u w:val="single"/>
          <w:lang w:val="pt-PT"/>
        </w:rPr>
      </w:pPr>
      <w:r w:rsidRPr="00F67924">
        <w:rPr>
          <w:rFonts w:eastAsia="SimSun" w:cs="Arial"/>
          <w:szCs w:val="22"/>
          <w:u w:val="single"/>
          <w:lang w:val="pt-PT"/>
        </w:rPr>
        <w:t>Doença por coronavírus 2019 (COVID</w:t>
      </w:r>
      <w:r w:rsidR="00DF6EE7" w:rsidRPr="00F67924">
        <w:rPr>
          <w:rFonts w:eastAsia="SimSun" w:cs="Arial"/>
          <w:szCs w:val="22"/>
          <w:u w:val="single"/>
          <w:lang w:val="pt-PT"/>
        </w:rPr>
        <w:noBreakHyphen/>
      </w:r>
      <w:r w:rsidRPr="00F67924">
        <w:rPr>
          <w:rFonts w:eastAsia="SimSun" w:cs="Arial"/>
          <w:szCs w:val="22"/>
          <w:u w:val="single"/>
          <w:lang w:val="pt-PT"/>
        </w:rPr>
        <w:t>19)</w:t>
      </w:r>
    </w:p>
    <w:p w14:paraId="6F3F3075" w14:textId="5EFB6C4A" w:rsidR="00937E21" w:rsidRPr="00F67924" w:rsidRDefault="00937E21" w:rsidP="00556054">
      <w:pPr>
        <w:pStyle w:val="Standard1"/>
        <w:keepNext/>
        <w:keepLines/>
        <w:rPr>
          <w:rFonts w:eastAsia="SimSun"/>
          <w:szCs w:val="22"/>
          <w:lang w:val="pt-PT" w:eastAsia="zh-CN"/>
        </w:rPr>
      </w:pPr>
      <w:r w:rsidRPr="00F67924">
        <w:rPr>
          <w:rFonts w:eastAsia="SimSun" w:cs="Arial"/>
          <w:szCs w:val="22"/>
          <w:lang w:val="pt-PT"/>
        </w:rPr>
        <w:t>RoActemra é indicado no tratamento da COVID</w:t>
      </w:r>
      <w:r w:rsidR="00DF6EE7" w:rsidRPr="00F67924">
        <w:rPr>
          <w:rFonts w:eastAsia="SimSun" w:cs="Arial"/>
          <w:szCs w:val="22"/>
          <w:lang w:val="pt-PT"/>
        </w:rPr>
        <w:noBreakHyphen/>
      </w:r>
      <w:r w:rsidRPr="00F67924">
        <w:rPr>
          <w:rFonts w:eastAsia="SimSun" w:cs="Arial"/>
          <w:szCs w:val="22"/>
          <w:lang w:val="pt-PT"/>
        </w:rPr>
        <w:t>19 em adultos que se encontrem a receber corticosteroides sistémicos e que necessitem de oxigénio suplementar ou ventilação mecânica.</w:t>
      </w:r>
    </w:p>
    <w:p w14:paraId="6632ED8A" w14:textId="77777777" w:rsidR="001323E1" w:rsidRPr="00F67924" w:rsidRDefault="001323E1" w:rsidP="001323E1">
      <w:pPr>
        <w:rPr>
          <w:rFonts w:eastAsia="SimSun"/>
          <w:lang w:val="pt-PT" w:eastAsia="zh-CN" w:bidi="th-TH"/>
        </w:rPr>
      </w:pPr>
    </w:p>
    <w:p w14:paraId="5D2107D6" w14:textId="4DF38500" w:rsidR="001F3F00" w:rsidRPr="00F67924" w:rsidRDefault="001F3F00" w:rsidP="000455B5">
      <w:pPr>
        <w:keepNext/>
        <w:keepLines/>
        <w:autoSpaceDE w:val="0"/>
        <w:autoSpaceDN w:val="0"/>
        <w:adjustRightInd w:val="0"/>
        <w:rPr>
          <w:rFonts w:eastAsia="SimSun"/>
          <w:u w:val="single"/>
          <w:lang w:val="pt-PT" w:eastAsia="zh-CN" w:bidi="th-TH"/>
        </w:rPr>
      </w:pPr>
      <w:r w:rsidRPr="00F67924">
        <w:rPr>
          <w:rFonts w:eastAsia="SimSun"/>
          <w:u w:val="single"/>
          <w:lang w:val="pt-PT" w:eastAsia="zh-CN" w:bidi="th-TH"/>
        </w:rPr>
        <w:t>Artrite idiopática juvenil sistémica (AIJs)</w:t>
      </w:r>
    </w:p>
    <w:p w14:paraId="4ACFBCD8" w14:textId="55E0FB50" w:rsidR="001323E1" w:rsidRPr="00F67924" w:rsidRDefault="001323E1" w:rsidP="000455B5">
      <w:pPr>
        <w:keepNext/>
        <w:keepLines/>
        <w:autoSpaceDE w:val="0"/>
        <w:autoSpaceDN w:val="0"/>
        <w:adjustRightInd w:val="0"/>
        <w:rPr>
          <w:rFonts w:eastAsia="SimSun"/>
          <w:szCs w:val="22"/>
          <w:lang w:val="pt-PT" w:eastAsia="zh-CN"/>
        </w:rPr>
      </w:pPr>
      <w:r w:rsidRPr="00F67924">
        <w:rPr>
          <w:rFonts w:eastAsia="SimSun"/>
          <w:lang w:val="pt-PT" w:eastAsia="zh-CN" w:bidi="th-TH"/>
        </w:rPr>
        <w:t xml:space="preserve">RoActemra é indicado no tratamento da </w:t>
      </w:r>
      <w:r w:rsidRPr="00F67924">
        <w:rPr>
          <w:rFonts w:eastAsia="SimSun"/>
          <w:szCs w:val="22"/>
          <w:lang w:val="pt-PT" w:eastAsia="zh-CN"/>
        </w:rPr>
        <w:t xml:space="preserve">AIJs ativa em doentes </w:t>
      </w:r>
      <w:r w:rsidR="005A6BF5" w:rsidRPr="00F67924">
        <w:rPr>
          <w:lang w:val="pt-PT"/>
        </w:rPr>
        <w:t>com idade igual ou superior a 2 anos</w:t>
      </w:r>
      <w:r w:rsidR="005A6BF5" w:rsidRPr="00F67924">
        <w:rPr>
          <w:rFonts w:eastAsia="SimSun"/>
          <w:szCs w:val="22"/>
          <w:lang w:val="pt-PT" w:eastAsia="zh-CN"/>
        </w:rPr>
        <w:t xml:space="preserve"> </w:t>
      </w:r>
      <w:r w:rsidRPr="00F67924">
        <w:rPr>
          <w:rFonts w:eastAsia="SimSun"/>
          <w:szCs w:val="22"/>
          <w:lang w:val="pt-PT" w:eastAsia="zh-CN"/>
        </w:rPr>
        <w:t xml:space="preserve">que responderam inadequadamente a terapêutica prévia com </w:t>
      </w:r>
      <w:r w:rsidR="001F3F00" w:rsidRPr="00F67924">
        <w:rPr>
          <w:rFonts w:eastAsia="SimSun"/>
          <w:szCs w:val="22"/>
          <w:lang w:val="pt-PT" w:eastAsia="zh-CN"/>
        </w:rPr>
        <w:t>anti</w:t>
      </w:r>
      <w:r w:rsidR="001F3F00" w:rsidRPr="00F67924">
        <w:rPr>
          <w:rFonts w:eastAsia="SimSun"/>
          <w:szCs w:val="22"/>
          <w:lang w:val="pt-PT" w:eastAsia="zh-CN"/>
        </w:rPr>
        <w:noBreakHyphen/>
        <w:t>inflamatórios não esteroides (</w:t>
      </w:r>
      <w:r w:rsidRPr="00F67924">
        <w:rPr>
          <w:rFonts w:eastAsia="SimSun"/>
          <w:szCs w:val="22"/>
          <w:lang w:val="pt-PT" w:eastAsia="zh-CN"/>
        </w:rPr>
        <w:t>AINEs</w:t>
      </w:r>
      <w:r w:rsidR="001F3F00" w:rsidRPr="00F67924">
        <w:rPr>
          <w:rFonts w:eastAsia="SimSun"/>
          <w:szCs w:val="22"/>
          <w:lang w:val="pt-PT" w:eastAsia="zh-CN"/>
        </w:rPr>
        <w:t>)</w:t>
      </w:r>
      <w:r w:rsidRPr="00F67924">
        <w:rPr>
          <w:rFonts w:eastAsia="SimSun"/>
          <w:szCs w:val="22"/>
          <w:lang w:val="pt-PT" w:eastAsia="zh-CN"/>
        </w:rPr>
        <w:t xml:space="preserve"> e corticosteroides sistémicos. RoActemra pode ser administrado em monoterapia (em caso de intolerância a MTX ou quando o tratamento com MTX é inapropriado) ou em associação a MTX.</w:t>
      </w:r>
    </w:p>
    <w:p w14:paraId="1E8C9206" w14:textId="58307289" w:rsidR="001323E1" w:rsidRPr="00F67924" w:rsidRDefault="001323E1" w:rsidP="001323E1">
      <w:pPr>
        <w:suppressAutoHyphens/>
        <w:rPr>
          <w:lang w:val="pt-PT"/>
        </w:rPr>
      </w:pPr>
    </w:p>
    <w:p w14:paraId="55A6CE74" w14:textId="69D51DBD" w:rsidR="001F3F00" w:rsidRPr="00F67924" w:rsidRDefault="001F3F00" w:rsidP="001323E1">
      <w:pPr>
        <w:suppressAutoHyphens/>
        <w:rPr>
          <w:u w:val="single"/>
          <w:lang w:val="pt-PT"/>
        </w:rPr>
      </w:pPr>
      <w:r w:rsidRPr="00F67924">
        <w:rPr>
          <w:u w:val="single"/>
          <w:lang w:val="pt-PT"/>
        </w:rPr>
        <w:t>Artrite idiopática juvenil poliarticular (AIJp)</w:t>
      </w:r>
    </w:p>
    <w:p w14:paraId="11CAA4B5" w14:textId="430AA608" w:rsidR="001323E1" w:rsidRPr="00F67924" w:rsidRDefault="001323E1" w:rsidP="001323E1">
      <w:pPr>
        <w:suppressAutoHyphens/>
        <w:rPr>
          <w:rFonts w:eastAsia="SimSun"/>
          <w:szCs w:val="22"/>
          <w:lang w:val="pt-PT" w:eastAsia="zh-CN"/>
        </w:rPr>
      </w:pPr>
      <w:r w:rsidRPr="00F67924">
        <w:rPr>
          <w:lang w:val="pt-PT"/>
        </w:rPr>
        <w:t xml:space="preserve">RoActemra, em associação com MTX, é indicado no tratamento </w:t>
      </w:r>
      <w:r w:rsidRPr="00F67924">
        <w:rPr>
          <w:rFonts w:eastAsia="SimSun"/>
          <w:lang w:val="pt-PT" w:eastAsia="zh-CN" w:bidi="th-TH"/>
        </w:rPr>
        <w:t xml:space="preserve">da </w:t>
      </w:r>
      <w:r w:rsidR="00EC18C0" w:rsidRPr="00F67924">
        <w:rPr>
          <w:rFonts w:eastAsia="SimSun"/>
          <w:szCs w:val="22"/>
          <w:lang w:val="pt-PT" w:eastAsia="zh-CN"/>
        </w:rPr>
        <w:t>AIJp</w:t>
      </w:r>
      <w:r w:rsidR="001F3F00" w:rsidRPr="00F67924">
        <w:rPr>
          <w:rFonts w:eastAsia="SimSun"/>
          <w:szCs w:val="22"/>
          <w:lang w:val="pt-PT" w:eastAsia="zh-CN"/>
        </w:rPr>
        <w:t xml:space="preserve"> (</w:t>
      </w:r>
      <w:r w:rsidRPr="00F67924">
        <w:rPr>
          <w:rFonts w:eastAsia="SimSun"/>
          <w:szCs w:val="22"/>
          <w:lang w:val="pt-PT" w:eastAsia="zh-CN"/>
        </w:rPr>
        <w:t xml:space="preserve">fator reumatoide positivo ou negativo e oligoartrite estendida) em doentes </w:t>
      </w:r>
      <w:r w:rsidR="005A6BF5" w:rsidRPr="00F67924">
        <w:rPr>
          <w:lang w:val="pt-PT"/>
        </w:rPr>
        <w:t>com idade igual ou superior a 2 anos</w:t>
      </w:r>
      <w:r w:rsidR="005A6BF5" w:rsidRPr="00F67924" w:rsidDel="005A6BF5">
        <w:rPr>
          <w:rFonts w:eastAsia="SimSun"/>
          <w:szCs w:val="22"/>
          <w:lang w:val="pt-PT" w:eastAsia="zh-CN"/>
        </w:rPr>
        <w:t xml:space="preserve"> </w:t>
      </w:r>
      <w:r w:rsidRPr="00F67924">
        <w:rPr>
          <w:rFonts w:eastAsia="SimSun"/>
          <w:szCs w:val="22"/>
          <w:lang w:val="pt-PT" w:eastAsia="zh-CN"/>
        </w:rPr>
        <w:t>que responderam inadequadamente a terapêutica prévia com MTX. RoActemra pode ser administrado em monoterapia em caso de intolerância a MTX ou quando o tratamento com MTX é inapropriado.</w:t>
      </w:r>
    </w:p>
    <w:p w14:paraId="261D73E5" w14:textId="3FF8FC4A" w:rsidR="001E7850" w:rsidRPr="00F67924" w:rsidRDefault="001E7850" w:rsidP="001323E1">
      <w:pPr>
        <w:suppressAutoHyphens/>
        <w:rPr>
          <w:rFonts w:eastAsia="SimSun"/>
          <w:szCs w:val="22"/>
          <w:lang w:val="pt-PT" w:eastAsia="zh-CN"/>
        </w:rPr>
      </w:pPr>
    </w:p>
    <w:p w14:paraId="4DF376BA" w14:textId="02E81627" w:rsidR="001F3F00" w:rsidRPr="00F67924" w:rsidRDefault="001F3F00" w:rsidP="001323E1">
      <w:pPr>
        <w:suppressAutoHyphens/>
        <w:rPr>
          <w:rFonts w:eastAsia="SimSun"/>
          <w:szCs w:val="22"/>
          <w:u w:val="single"/>
          <w:lang w:val="pt-PT" w:eastAsia="zh-CN"/>
        </w:rPr>
      </w:pPr>
      <w:r w:rsidRPr="00F67924">
        <w:rPr>
          <w:rFonts w:eastAsia="SimSun"/>
          <w:szCs w:val="22"/>
          <w:u w:val="single"/>
          <w:lang w:val="pt-PT" w:eastAsia="zh-CN"/>
        </w:rPr>
        <w:t>Síndrome de libertação de citocinas (SLC)</w:t>
      </w:r>
    </w:p>
    <w:p w14:paraId="52F3DE40" w14:textId="03E74EA5" w:rsidR="001E7850" w:rsidRPr="00F67924" w:rsidRDefault="001E7850" w:rsidP="001323E1">
      <w:pPr>
        <w:suppressAutoHyphens/>
        <w:rPr>
          <w:rFonts w:eastAsia="SimSun"/>
          <w:szCs w:val="22"/>
          <w:lang w:val="pt-PT" w:eastAsia="zh-CN"/>
        </w:rPr>
      </w:pPr>
      <w:r w:rsidRPr="00F67924">
        <w:rPr>
          <w:rFonts w:eastAsia="SimSun"/>
          <w:szCs w:val="22"/>
          <w:lang w:val="pt-PT" w:eastAsia="zh-CN"/>
        </w:rPr>
        <w:t>RoActemra é indicado no tratamento d</w:t>
      </w:r>
      <w:r w:rsidR="008A1967" w:rsidRPr="00F67924">
        <w:rPr>
          <w:rFonts w:eastAsia="SimSun"/>
          <w:szCs w:val="22"/>
          <w:lang w:val="pt-PT" w:eastAsia="zh-CN"/>
        </w:rPr>
        <w:t>a</w:t>
      </w:r>
      <w:r w:rsidRPr="00F67924">
        <w:rPr>
          <w:rFonts w:eastAsia="SimSun"/>
          <w:szCs w:val="22"/>
          <w:lang w:val="pt-PT" w:eastAsia="zh-CN"/>
        </w:rPr>
        <w:t xml:space="preserve"> SLC grave ou </w:t>
      </w:r>
      <w:r w:rsidR="003A0045" w:rsidRPr="00F67924">
        <w:rPr>
          <w:rFonts w:eastAsia="SimSun"/>
          <w:szCs w:val="22"/>
          <w:lang w:val="pt-PT" w:eastAsia="zh-CN"/>
        </w:rPr>
        <w:t>potencialmente fatal</w:t>
      </w:r>
      <w:r w:rsidR="00427F09" w:rsidRPr="00F67924">
        <w:rPr>
          <w:rFonts w:eastAsia="SimSun"/>
          <w:szCs w:val="22"/>
          <w:lang w:val="pt-PT" w:eastAsia="zh-CN"/>
        </w:rPr>
        <w:t xml:space="preserve"> induzid</w:t>
      </w:r>
      <w:r w:rsidR="00923807" w:rsidRPr="00F67924">
        <w:rPr>
          <w:rFonts w:eastAsia="SimSun"/>
          <w:szCs w:val="22"/>
          <w:lang w:val="pt-PT" w:eastAsia="zh-CN"/>
        </w:rPr>
        <w:t>a</w:t>
      </w:r>
      <w:r w:rsidR="00427F09" w:rsidRPr="00F67924">
        <w:rPr>
          <w:rFonts w:eastAsia="SimSun"/>
          <w:szCs w:val="22"/>
          <w:lang w:val="pt-PT" w:eastAsia="zh-CN"/>
        </w:rPr>
        <w:t xml:space="preserve"> </w:t>
      </w:r>
      <w:r w:rsidR="000E6EE4" w:rsidRPr="00F67924">
        <w:rPr>
          <w:rFonts w:eastAsia="SimSun"/>
          <w:szCs w:val="22"/>
          <w:lang w:val="pt-PT" w:eastAsia="zh-CN"/>
        </w:rPr>
        <w:t xml:space="preserve">por células T modificadas </w:t>
      </w:r>
      <w:r w:rsidR="009D4189" w:rsidRPr="00F67924">
        <w:rPr>
          <w:rFonts w:eastAsia="SimSun"/>
          <w:szCs w:val="22"/>
          <w:lang w:val="pt-PT" w:eastAsia="zh-CN"/>
        </w:rPr>
        <w:t>com</w:t>
      </w:r>
      <w:r w:rsidR="00427F09" w:rsidRPr="00F67924">
        <w:rPr>
          <w:rFonts w:eastAsia="SimSun"/>
          <w:szCs w:val="22"/>
          <w:lang w:val="pt-PT" w:eastAsia="zh-CN"/>
        </w:rPr>
        <w:t xml:space="preserve"> rece</w:t>
      </w:r>
      <w:r w:rsidRPr="00F67924">
        <w:rPr>
          <w:rFonts w:eastAsia="SimSun"/>
          <w:szCs w:val="22"/>
          <w:lang w:val="pt-PT" w:eastAsia="zh-CN"/>
        </w:rPr>
        <w:t>tor antig</w:t>
      </w:r>
      <w:r w:rsidR="00427F09" w:rsidRPr="00F67924">
        <w:rPr>
          <w:rFonts w:eastAsia="SimSun"/>
          <w:szCs w:val="22"/>
          <w:lang w:val="pt-PT" w:eastAsia="zh-CN"/>
        </w:rPr>
        <w:t>éni</w:t>
      </w:r>
      <w:r w:rsidRPr="00F67924">
        <w:rPr>
          <w:rFonts w:eastAsia="SimSun"/>
          <w:szCs w:val="22"/>
          <w:lang w:val="pt-PT" w:eastAsia="zh-CN"/>
        </w:rPr>
        <w:t>o quimérico (</w:t>
      </w:r>
      <w:r w:rsidRPr="00F67924">
        <w:rPr>
          <w:i/>
          <w:szCs w:val="22"/>
          <w:lang w:val="pt-PT"/>
        </w:rPr>
        <w:t>chimeric antigen receptor</w:t>
      </w:r>
      <w:r w:rsidRPr="00F67924">
        <w:rPr>
          <w:szCs w:val="22"/>
          <w:lang w:val="pt-PT"/>
        </w:rPr>
        <w:t xml:space="preserve">, </w:t>
      </w:r>
      <w:r w:rsidRPr="00F67924">
        <w:rPr>
          <w:rFonts w:eastAsia="SimSun"/>
          <w:szCs w:val="22"/>
          <w:lang w:val="pt-PT" w:eastAsia="zh-CN"/>
        </w:rPr>
        <w:t xml:space="preserve">CAR) em </w:t>
      </w:r>
      <w:r w:rsidR="003F75A4" w:rsidRPr="00F67924">
        <w:rPr>
          <w:rFonts w:eastAsia="SimSun"/>
          <w:szCs w:val="22"/>
          <w:lang w:val="pt-PT" w:eastAsia="zh-CN"/>
        </w:rPr>
        <w:t xml:space="preserve">doentes </w:t>
      </w:r>
      <w:r w:rsidRPr="00F67924">
        <w:rPr>
          <w:rFonts w:eastAsia="SimSun"/>
          <w:szCs w:val="22"/>
          <w:lang w:val="pt-PT" w:eastAsia="zh-CN"/>
        </w:rPr>
        <w:t xml:space="preserve">adultos e pediátricos </w:t>
      </w:r>
      <w:r w:rsidR="005A6BF5" w:rsidRPr="00F67924">
        <w:rPr>
          <w:lang w:val="pt-PT"/>
        </w:rPr>
        <w:t>com idade igual ou superior a 2 anos</w:t>
      </w:r>
      <w:r w:rsidRPr="00F67924">
        <w:rPr>
          <w:rFonts w:eastAsia="SimSun"/>
          <w:szCs w:val="22"/>
          <w:lang w:val="pt-PT" w:eastAsia="zh-CN"/>
        </w:rPr>
        <w:t xml:space="preserve">. </w:t>
      </w:r>
    </w:p>
    <w:p w14:paraId="70A210B8" w14:textId="77777777" w:rsidR="001323E1" w:rsidRPr="00F67924" w:rsidRDefault="001323E1" w:rsidP="001323E1">
      <w:pPr>
        <w:suppressAutoHyphens/>
        <w:rPr>
          <w:lang w:val="pt-PT"/>
        </w:rPr>
      </w:pPr>
    </w:p>
    <w:p w14:paraId="14684A06" w14:textId="77777777" w:rsidR="001323E1" w:rsidRPr="00F67924" w:rsidRDefault="001323E1" w:rsidP="001323E1">
      <w:pPr>
        <w:keepNext/>
        <w:suppressAutoHyphens/>
        <w:ind w:left="567" w:hanging="567"/>
        <w:rPr>
          <w:lang w:val="pt-PT"/>
        </w:rPr>
      </w:pPr>
      <w:r w:rsidRPr="00F67924">
        <w:rPr>
          <w:b/>
          <w:lang w:val="pt-PT"/>
        </w:rPr>
        <w:t>4.2</w:t>
      </w:r>
      <w:r w:rsidRPr="00F67924">
        <w:rPr>
          <w:b/>
          <w:lang w:val="pt-PT"/>
        </w:rPr>
        <w:tab/>
        <w:t>Posologia e modo de administração</w:t>
      </w:r>
    </w:p>
    <w:p w14:paraId="7FEC804C" w14:textId="77777777" w:rsidR="001323E1" w:rsidRPr="00F67924" w:rsidRDefault="001323E1" w:rsidP="001323E1">
      <w:pPr>
        <w:keepNext/>
        <w:suppressAutoHyphens/>
        <w:rPr>
          <w:lang w:val="pt-PT"/>
        </w:rPr>
      </w:pPr>
    </w:p>
    <w:p w14:paraId="2F02E5B0" w14:textId="5BC0C584" w:rsidR="00EC18C0" w:rsidRPr="00F67924" w:rsidRDefault="001323E1" w:rsidP="001F3F00">
      <w:pPr>
        <w:keepNext/>
        <w:tabs>
          <w:tab w:val="left" w:pos="567"/>
        </w:tabs>
        <w:rPr>
          <w:lang w:val="pt-PT"/>
        </w:rPr>
      </w:pPr>
      <w:r w:rsidRPr="00F67924">
        <w:rPr>
          <w:lang w:val="pt-PT"/>
        </w:rPr>
        <w:t>O tratamento deve ser iniciado por médicos experientes no diagnóstico e tratamento da AR</w:t>
      </w:r>
      <w:r w:rsidRPr="00F67924">
        <w:rPr>
          <w:rFonts w:eastAsia="SimSun"/>
          <w:szCs w:val="22"/>
          <w:lang w:val="pt-PT" w:eastAsia="zh-CN"/>
        </w:rPr>
        <w:t xml:space="preserve">, </w:t>
      </w:r>
      <w:r w:rsidR="00F64CEB" w:rsidRPr="00F67924">
        <w:rPr>
          <w:rFonts w:eastAsia="SimSun"/>
          <w:szCs w:val="22"/>
          <w:lang w:val="pt-PT" w:eastAsia="zh-CN"/>
        </w:rPr>
        <w:t>COVID</w:t>
      </w:r>
      <w:r w:rsidR="005C55A6" w:rsidRPr="00F67924">
        <w:rPr>
          <w:rFonts w:eastAsia="SimSun"/>
          <w:szCs w:val="22"/>
          <w:lang w:val="pt-PT" w:eastAsia="zh-CN"/>
        </w:rPr>
        <w:noBreakHyphen/>
      </w:r>
      <w:r w:rsidR="00F64CEB" w:rsidRPr="00F67924">
        <w:rPr>
          <w:rFonts w:eastAsia="SimSun"/>
          <w:szCs w:val="22"/>
          <w:lang w:val="pt-PT" w:eastAsia="zh-CN"/>
        </w:rPr>
        <w:t xml:space="preserve">19, </w:t>
      </w:r>
      <w:r w:rsidRPr="00F67924">
        <w:rPr>
          <w:rFonts w:eastAsia="SimSun"/>
          <w:szCs w:val="22"/>
          <w:lang w:val="pt-PT" w:eastAsia="zh-CN"/>
        </w:rPr>
        <w:t>AIJs</w:t>
      </w:r>
      <w:r w:rsidR="001E7850" w:rsidRPr="00F67924">
        <w:rPr>
          <w:rFonts w:eastAsia="SimSun"/>
          <w:szCs w:val="22"/>
          <w:lang w:val="pt-PT" w:eastAsia="zh-CN"/>
        </w:rPr>
        <w:t>,</w:t>
      </w:r>
      <w:r w:rsidRPr="00F67924">
        <w:rPr>
          <w:rFonts w:eastAsia="SimSun"/>
          <w:szCs w:val="22"/>
          <w:lang w:val="pt-PT" w:eastAsia="zh-CN"/>
        </w:rPr>
        <w:t xml:space="preserve"> AIJp</w:t>
      </w:r>
      <w:r w:rsidR="001E7850" w:rsidRPr="00F67924">
        <w:rPr>
          <w:rFonts w:eastAsia="SimSun"/>
          <w:szCs w:val="22"/>
          <w:lang w:val="pt-PT" w:eastAsia="zh-CN"/>
        </w:rPr>
        <w:t xml:space="preserve"> ou SLC</w:t>
      </w:r>
      <w:r w:rsidRPr="00F67924">
        <w:rPr>
          <w:lang w:val="pt-PT"/>
        </w:rPr>
        <w:t>.</w:t>
      </w:r>
    </w:p>
    <w:p w14:paraId="1D325101" w14:textId="025C5AB5" w:rsidR="005F1570" w:rsidRPr="00F67924" w:rsidRDefault="005F1570" w:rsidP="00E965D0">
      <w:pPr>
        <w:keepNext/>
        <w:tabs>
          <w:tab w:val="left" w:pos="567"/>
        </w:tabs>
        <w:rPr>
          <w:lang w:val="pt-PT"/>
        </w:rPr>
      </w:pPr>
    </w:p>
    <w:p w14:paraId="2E5A5274" w14:textId="5282DD50" w:rsidR="001323E1" w:rsidRPr="00F67924" w:rsidRDefault="00C94A18" w:rsidP="0086519D">
      <w:pPr>
        <w:keepNext/>
        <w:tabs>
          <w:tab w:val="left" w:pos="567"/>
        </w:tabs>
        <w:rPr>
          <w:lang w:val="pt-PT"/>
        </w:rPr>
      </w:pPr>
      <w:r w:rsidRPr="00F67924">
        <w:rPr>
          <w:lang w:val="pt-PT"/>
        </w:rPr>
        <w:t>Tem de</w:t>
      </w:r>
      <w:r w:rsidR="001323E1" w:rsidRPr="00F67924">
        <w:rPr>
          <w:lang w:val="pt-PT"/>
        </w:rPr>
        <w:t xml:space="preserve"> ser dado um Cartão do Doente a todos os doentes tratados com RoActemra.</w:t>
      </w:r>
    </w:p>
    <w:p w14:paraId="5A1A03BB" w14:textId="77777777" w:rsidR="001323E1" w:rsidRPr="00F67924" w:rsidRDefault="001323E1" w:rsidP="001323E1">
      <w:pPr>
        <w:suppressAutoHyphens/>
        <w:rPr>
          <w:lang w:val="pt-PT"/>
        </w:rPr>
      </w:pPr>
    </w:p>
    <w:p w14:paraId="330E03BC" w14:textId="77777777" w:rsidR="001323E1" w:rsidRPr="00F67924" w:rsidRDefault="001323E1" w:rsidP="001323E1">
      <w:pPr>
        <w:keepNext/>
        <w:keepLines/>
        <w:ind w:left="567" w:hanging="567"/>
        <w:rPr>
          <w:i/>
          <w:lang w:val="pt-PT"/>
        </w:rPr>
      </w:pPr>
      <w:r w:rsidRPr="00F67924">
        <w:rPr>
          <w:u w:val="single"/>
          <w:lang w:val="pt-PT"/>
        </w:rPr>
        <w:t>Posologia</w:t>
      </w:r>
    </w:p>
    <w:p w14:paraId="3BB2253B" w14:textId="67A01D87" w:rsidR="005C5664" w:rsidRDefault="005C5664" w:rsidP="005C5664">
      <w:pPr>
        <w:rPr>
          <w:ins w:id="15" w:author="Pharmaissues" w:date="2026-02-11T15:03:00Z"/>
          <w:i/>
          <w:lang w:val="pt-PT"/>
        </w:rPr>
      </w:pPr>
      <w:r w:rsidRPr="00F67924">
        <w:rPr>
          <w:i/>
          <w:lang w:val="pt-PT"/>
        </w:rPr>
        <w:t>Doentes com AR</w:t>
      </w:r>
    </w:p>
    <w:p w14:paraId="0499B3C4" w14:textId="77777777" w:rsidR="00140A6C" w:rsidRPr="00F67924" w:rsidRDefault="00140A6C" w:rsidP="005C5664">
      <w:pPr>
        <w:rPr>
          <w:i/>
          <w:lang w:val="pt-PT"/>
        </w:rPr>
      </w:pPr>
    </w:p>
    <w:p w14:paraId="2601F08C" w14:textId="77777777" w:rsidR="001323E1" w:rsidRPr="00F67924" w:rsidRDefault="001323E1" w:rsidP="001323E1">
      <w:pPr>
        <w:rPr>
          <w:lang w:val="pt-PT"/>
        </w:rPr>
      </w:pPr>
      <w:r w:rsidRPr="00F67924">
        <w:rPr>
          <w:lang w:val="pt-PT"/>
        </w:rPr>
        <w:t>A posologia recomendada é de 8 mg/kg de peso corporal,</w:t>
      </w:r>
      <w:r w:rsidRPr="00F67924" w:rsidDel="00D00AC6">
        <w:rPr>
          <w:lang w:val="pt-PT"/>
        </w:rPr>
        <w:t xml:space="preserve"> </w:t>
      </w:r>
      <w:r w:rsidRPr="00F67924">
        <w:rPr>
          <w:lang w:val="pt-PT"/>
        </w:rPr>
        <w:t>administrad</w:t>
      </w:r>
      <w:r w:rsidR="00736256" w:rsidRPr="00F67924">
        <w:rPr>
          <w:lang w:val="pt-PT"/>
        </w:rPr>
        <w:t>o</w:t>
      </w:r>
      <w:r w:rsidRPr="00F67924">
        <w:rPr>
          <w:lang w:val="pt-PT"/>
        </w:rPr>
        <w:t>s uma vez de quatro em quatro semanas.</w:t>
      </w:r>
    </w:p>
    <w:p w14:paraId="3375FB2F" w14:textId="77777777" w:rsidR="001323E1" w:rsidRPr="00F67924" w:rsidRDefault="001323E1" w:rsidP="001323E1">
      <w:pPr>
        <w:autoSpaceDE w:val="0"/>
        <w:autoSpaceDN w:val="0"/>
        <w:adjustRightInd w:val="0"/>
        <w:rPr>
          <w:rFonts w:eastAsia="SimSun"/>
          <w:bCs/>
          <w:iCs/>
          <w:lang w:val="pt-PT" w:eastAsia="zh-CN"/>
        </w:rPr>
      </w:pPr>
    </w:p>
    <w:p w14:paraId="5032091F" w14:textId="2B266A5E" w:rsidR="001323E1" w:rsidRPr="00F67924" w:rsidRDefault="001323E1" w:rsidP="001323E1">
      <w:pPr>
        <w:autoSpaceDE w:val="0"/>
        <w:autoSpaceDN w:val="0"/>
        <w:adjustRightInd w:val="0"/>
        <w:rPr>
          <w:lang w:val="pt-PT"/>
        </w:rPr>
      </w:pPr>
      <w:r w:rsidRPr="00F67924">
        <w:rPr>
          <w:rFonts w:eastAsia="SimSun"/>
          <w:bCs/>
          <w:iCs/>
          <w:lang w:val="pt-PT" w:eastAsia="zh-CN"/>
        </w:rPr>
        <w:t>Não se recomenda</w:t>
      </w:r>
      <w:r w:rsidR="00736256" w:rsidRPr="00F67924">
        <w:rPr>
          <w:rFonts w:eastAsia="SimSun"/>
          <w:bCs/>
          <w:iCs/>
          <w:lang w:val="pt-PT" w:eastAsia="zh-CN"/>
        </w:rPr>
        <w:t>m</w:t>
      </w:r>
      <w:r w:rsidRPr="00F67924">
        <w:rPr>
          <w:rFonts w:eastAsia="SimSun"/>
          <w:bCs/>
          <w:iCs/>
          <w:lang w:val="pt-PT" w:eastAsia="zh-CN"/>
        </w:rPr>
        <w:t xml:space="preserve"> doses superiores a 800 mg por perfusão em indivíduos com um peso corporal superior a 100 kg</w:t>
      </w:r>
      <w:r w:rsidRPr="00F67924">
        <w:rPr>
          <w:lang w:val="pt-PT"/>
        </w:rPr>
        <w:t xml:space="preserve"> (ver secção</w:t>
      </w:r>
      <w:r w:rsidR="001F3F00" w:rsidRPr="00F67924">
        <w:rPr>
          <w:lang w:val="pt-PT"/>
        </w:rPr>
        <w:t> </w:t>
      </w:r>
      <w:r w:rsidRPr="00F67924">
        <w:rPr>
          <w:lang w:val="pt-PT"/>
        </w:rPr>
        <w:t>5.2).</w:t>
      </w:r>
    </w:p>
    <w:p w14:paraId="2A94DC4E" w14:textId="77777777" w:rsidR="001323E1" w:rsidRPr="00F67924" w:rsidRDefault="001323E1" w:rsidP="001323E1">
      <w:pPr>
        <w:rPr>
          <w:lang w:val="pt-PT"/>
        </w:rPr>
      </w:pPr>
    </w:p>
    <w:p w14:paraId="2BD46159" w14:textId="0149122C" w:rsidR="001323E1" w:rsidRPr="00F67924" w:rsidRDefault="001323E1" w:rsidP="001323E1">
      <w:pPr>
        <w:rPr>
          <w:lang w:val="pt-PT"/>
        </w:rPr>
      </w:pPr>
      <w:r w:rsidRPr="00F67924">
        <w:rPr>
          <w:lang w:val="pt-PT"/>
        </w:rPr>
        <w:t>Doses acima de 1,2</w:t>
      </w:r>
      <w:r w:rsidR="00340BA3" w:rsidRPr="00F67924">
        <w:rPr>
          <w:lang w:val="pt-PT"/>
        </w:rPr>
        <w:t> </w:t>
      </w:r>
      <w:r w:rsidRPr="00F67924">
        <w:rPr>
          <w:lang w:val="pt-PT"/>
        </w:rPr>
        <w:t xml:space="preserve">g não foram avaliadas em </w:t>
      </w:r>
      <w:r w:rsidR="001F3F00" w:rsidRPr="00F67924">
        <w:rPr>
          <w:lang w:val="pt-PT"/>
        </w:rPr>
        <w:t xml:space="preserve">ensaios </w:t>
      </w:r>
      <w:r w:rsidRPr="00F67924">
        <w:rPr>
          <w:lang w:val="pt-PT"/>
        </w:rPr>
        <w:t>clínicos (ver secção</w:t>
      </w:r>
      <w:r w:rsidR="001F3F00" w:rsidRPr="00F67924">
        <w:rPr>
          <w:lang w:val="pt-PT"/>
        </w:rPr>
        <w:t> </w:t>
      </w:r>
      <w:r w:rsidRPr="00F67924">
        <w:rPr>
          <w:lang w:val="pt-PT"/>
        </w:rPr>
        <w:t>5.1).</w:t>
      </w:r>
    </w:p>
    <w:p w14:paraId="0DA751FA" w14:textId="77777777" w:rsidR="001323E1" w:rsidRPr="00F67924" w:rsidRDefault="001323E1" w:rsidP="001323E1">
      <w:pPr>
        <w:rPr>
          <w:lang w:val="pt-PT"/>
        </w:rPr>
      </w:pPr>
    </w:p>
    <w:p w14:paraId="67009199" w14:textId="3310E8D7" w:rsidR="001323E1" w:rsidRPr="00F67924" w:rsidRDefault="001323E1" w:rsidP="001323E1">
      <w:pPr>
        <w:keepNext/>
        <w:rPr>
          <w:i/>
          <w:u w:val="single"/>
          <w:lang w:val="pt-PT"/>
        </w:rPr>
      </w:pPr>
      <w:r w:rsidRPr="00F67924">
        <w:rPr>
          <w:i/>
          <w:u w:val="single"/>
          <w:lang w:val="pt-PT"/>
        </w:rPr>
        <w:t xml:space="preserve">Ajustes de dose devido a </w:t>
      </w:r>
      <w:r w:rsidR="00610B28" w:rsidRPr="00F67924">
        <w:rPr>
          <w:i/>
          <w:u w:val="single"/>
          <w:lang w:val="pt-PT"/>
        </w:rPr>
        <w:t xml:space="preserve">alterações </w:t>
      </w:r>
      <w:r w:rsidRPr="00F67924">
        <w:rPr>
          <w:i/>
          <w:u w:val="single"/>
          <w:lang w:val="pt-PT"/>
        </w:rPr>
        <w:t>laboratoriais (ver secção</w:t>
      </w:r>
      <w:r w:rsidR="001F3F00" w:rsidRPr="00F67924">
        <w:rPr>
          <w:i/>
          <w:u w:val="single"/>
          <w:lang w:val="pt-PT"/>
        </w:rPr>
        <w:t> </w:t>
      </w:r>
      <w:r w:rsidRPr="00F67924">
        <w:rPr>
          <w:i/>
          <w:u w:val="single"/>
          <w:lang w:val="pt-PT"/>
        </w:rPr>
        <w:t>4.4)</w:t>
      </w:r>
    </w:p>
    <w:p w14:paraId="1BDE9A1D" w14:textId="77777777" w:rsidR="001323E1" w:rsidRPr="00F67924" w:rsidRDefault="001323E1" w:rsidP="001323E1">
      <w:pPr>
        <w:keepNext/>
        <w:ind w:left="567" w:hanging="567"/>
        <w:rPr>
          <w:bCs/>
          <w:u w:val="single"/>
          <w:lang w:val="pt-PT"/>
        </w:rPr>
      </w:pPr>
    </w:p>
    <w:p w14:paraId="45CB03DB" w14:textId="77777777" w:rsidR="001323E1" w:rsidRPr="00F67924" w:rsidRDefault="001323E1" w:rsidP="00556054">
      <w:pPr>
        <w:pStyle w:val="Standard1"/>
        <w:keepNext/>
        <w:ind w:left="562" w:hanging="562"/>
        <w:rPr>
          <w:lang w:val="pt-PT"/>
        </w:rPr>
      </w:pPr>
      <w:r w:rsidRPr="00F67924">
        <w:rPr>
          <w:lang w:val="pt-PT"/>
        </w:rPr>
        <w:sym w:font="Symbol" w:char="F0B7"/>
      </w:r>
      <w:r w:rsidRPr="00F67924">
        <w:rPr>
          <w:lang w:val="pt-PT"/>
        </w:rPr>
        <w:tab/>
      </w:r>
      <w:r w:rsidRPr="00F67924">
        <w:rPr>
          <w:szCs w:val="22"/>
          <w:lang w:val="pt-PT"/>
        </w:rPr>
        <w:t>Anomalias</w:t>
      </w:r>
      <w:r w:rsidRPr="00F67924">
        <w:rPr>
          <w:lang w:val="pt-PT"/>
        </w:rPr>
        <w:t xml:space="preserve"> das enzimas hepáticas</w:t>
      </w:r>
    </w:p>
    <w:p w14:paraId="185FC0AD" w14:textId="77777777" w:rsidR="001323E1" w:rsidRPr="00F67924" w:rsidRDefault="001323E1" w:rsidP="001323E1">
      <w:pPr>
        <w:rPr>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7"/>
        <w:gridCol w:w="7330"/>
      </w:tblGrid>
      <w:tr w:rsidR="001323E1" w:rsidRPr="00F67924" w14:paraId="562282ED" w14:textId="77777777" w:rsidTr="00556054">
        <w:trPr>
          <w:tblHeader/>
        </w:trPr>
        <w:tc>
          <w:tcPr>
            <w:tcW w:w="2040" w:type="dxa"/>
          </w:tcPr>
          <w:p w14:paraId="2C6F77B4" w14:textId="2AC15141" w:rsidR="001323E1" w:rsidRPr="00F67924" w:rsidRDefault="001323E1" w:rsidP="001F3F00">
            <w:pPr>
              <w:pStyle w:val="TextTi12"/>
              <w:jc w:val="center"/>
              <w:rPr>
                <w:sz w:val="22"/>
                <w:szCs w:val="22"/>
                <w:lang w:val="pt-PT"/>
              </w:rPr>
            </w:pPr>
            <w:r w:rsidRPr="00F67924">
              <w:rPr>
                <w:sz w:val="22"/>
                <w:szCs w:val="22"/>
                <w:lang w:val="pt-PT"/>
              </w:rPr>
              <w:t xml:space="preserve">Valor </w:t>
            </w:r>
            <w:r w:rsidR="001F3F00" w:rsidRPr="00F67924">
              <w:rPr>
                <w:sz w:val="22"/>
                <w:szCs w:val="22"/>
                <w:lang w:val="pt-PT"/>
              </w:rPr>
              <w:t>l</w:t>
            </w:r>
            <w:r w:rsidRPr="00F67924">
              <w:rPr>
                <w:sz w:val="22"/>
                <w:szCs w:val="22"/>
                <w:lang w:val="pt-PT"/>
              </w:rPr>
              <w:t>aboratorial</w:t>
            </w:r>
          </w:p>
        </w:tc>
        <w:tc>
          <w:tcPr>
            <w:tcW w:w="8040" w:type="dxa"/>
          </w:tcPr>
          <w:p w14:paraId="4B4FF979" w14:textId="77777777" w:rsidR="001323E1" w:rsidRPr="00F67924" w:rsidRDefault="001323E1" w:rsidP="005351D2">
            <w:pPr>
              <w:pStyle w:val="TextTi12"/>
              <w:jc w:val="center"/>
              <w:rPr>
                <w:sz w:val="22"/>
                <w:szCs w:val="22"/>
                <w:lang w:val="pt-PT"/>
              </w:rPr>
            </w:pPr>
            <w:r w:rsidRPr="00F67924">
              <w:rPr>
                <w:sz w:val="22"/>
                <w:szCs w:val="22"/>
                <w:lang w:val="pt-PT"/>
              </w:rPr>
              <w:t>Ação</w:t>
            </w:r>
          </w:p>
        </w:tc>
      </w:tr>
      <w:tr w:rsidR="001323E1" w:rsidRPr="00ED63F7" w14:paraId="4D677139" w14:textId="77777777" w:rsidTr="005351D2">
        <w:tc>
          <w:tcPr>
            <w:tcW w:w="2040" w:type="dxa"/>
          </w:tcPr>
          <w:p w14:paraId="0505B47D" w14:textId="3E73E12E" w:rsidR="001323E1" w:rsidRPr="00F67924" w:rsidRDefault="00D86E1C" w:rsidP="00D547AF">
            <w:pPr>
              <w:pStyle w:val="TextTi12"/>
              <w:jc w:val="left"/>
              <w:rPr>
                <w:sz w:val="22"/>
                <w:szCs w:val="22"/>
                <w:lang w:val="pt-PT"/>
              </w:rPr>
            </w:pPr>
            <w:r w:rsidRPr="00F67924">
              <w:rPr>
                <w:rFonts w:eastAsia="MS Mincho"/>
                <w:sz w:val="22"/>
                <w:szCs w:val="22"/>
                <w:lang w:val="pt-PT" w:eastAsia="ja-JP"/>
              </w:rPr>
              <w:t>&gt;</w:t>
            </w:r>
            <w:r w:rsidR="001F3F00" w:rsidRPr="00F67924">
              <w:rPr>
                <w:sz w:val="22"/>
                <w:szCs w:val="22"/>
                <w:lang w:val="pt-PT"/>
              </w:rPr>
              <w:t> </w:t>
            </w:r>
            <w:r w:rsidR="001323E1" w:rsidRPr="00F67924">
              <w:rPr>
                <w:sz w:val="22"/>
                <w:szCs w:val="22"/>
                <w:lang w:val="pt-PT"/>
              </w:rPr>
              <w:t>1 a 3</w:t>
            </w:r>
            <w:r w:rsidR="00D547AF" w:rsidRPr="00F67924">
              <w:rPr>
                <w:rFonts w:eastAsia="MS Mincho"/>
                <w:sz w:val="10"/>
                <w:szCs w:val="22"/>
                <w:lang w:val="pt-PT"/>
              </w:rPr>
              <w:t> </w:t>
            </w:r>
            <w:r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Limite Superior do Normal (LSN)</w:t>
            </w:r>
          </w:p>
        </w:tc>
        <w:tc>
          <w:tcPr>
            <w:tcW w:w="8040" w:type="dxa"/>
          </w:tcPr>
          <w:p w14:paraId="46E9D296" w14:textId="48ABBCE0" w:rsidR="001323E1" w:rsidRPr="00F67924" w:rsidRDefault="001323E1" w:rsidP="005351D2">
            <w:pPr>
              <w:pStyle w:val="TextTi12"/>
              <w:jc w:val="left"/>
              <w:rPr>
                <w:sz w:val="22"/>
                <w:szCs w:val="22"/>
                <w:lang w:val="pt-PT"/>
              </w:rPr>
            </w:pPr>
            <w:r w:rsidRPr="00F67924">
              <w:rPr>
                <w:sz w:val="22"/>
                <w:szCs w:val="22"/>
                <w:lang w:val="pt-PT"/>
              </w:rPr>
              <w:t>Modificar a dose</w:t>
            </w:r>
            <w:r w:rsidRPr="00F67924" w:rsidDel="00E40005">
              <w:rPr>
                <w:sz w:val="22"/>
                <w:szCs w:val="22"/>
                <w:lang w:val="pt-PT"/>
              </w:rPr>
              <w:t xml:space="preserve"> </w:t>
            </w:r>
            <w:r w:rsidRPr="00F67924">
              <w:rPr>
                <w:sz w:val="22"/>
                <w:szCs w:val="22"/>
                <w:lang w:val="pt-PT"/>
              </w:rPr>
              <w:t>de MTX concomitante, se apropriado</w:t>
            </w:r>
            <w:r w:rsidR="00952E8A" w:rsidRPr="00F67924">
              <w:rPr>
                <w:sz w:val="22"/>
                <w:szCs w:val="22"/>
                <w:lang w:val="pt-PT"/>
              </w:rPr>
              <w:t>.</w:t>
            </w:r>
          </w:p>
          <w:p w14:paraId="1340A0A8" w14:textId="513C48B1" w:rsidR="001323E1" w:rsidRPr="00F67924" w:rsidRDefault="001323E1" w:rsidP="005351D2">
            <w:pPr>
              <w:pStyle w:val="TextTi12"/>
              <w:jc w:val="left"/>
              <w:rPr>
                <w:sz w:val="22"/>
                <w:szCs w:val="22"/>
                <w:lang w:val="pt-PT"/>
              </w:rPr>
            </w:pPr>
            <w:r w:rsidRPr="00F67924">
              <w:rPr>
                <w:sz w:val="22"/>
                <w:szCs w:val="22"/>
                <w:lang w:val="pt-PT"/>
              </w:rPr>
              <w:t xml:space="preserve">Para aumentos persistentes dentro deste intervalo, reduzir a dose de </w:t>
            </w:r>
            <w:r w:rsidR="001F3F00" w:rsidRPr="00F67924">
              <w:rPr>
                <w:sz w:val="22"/>
                <w:szCs w:val="22"/>
                <w:lang w:val="pt-PT"/>
              </w:rPr>
              <w:t>tocilizumab</w:t>
            </w:r>
            <w:r w:rsidRPr="00F67924">
              <w:rPr>
                <w:sz w:val="22"/>
                <w:szCs w:val="22"/>
                <w:lang w:val="pt-PT"/>
              </w:rPr>
              <w:t xml:space="preserve"> para 4 mg/kg ou interromper </w:t>
            </w:r>
            <w:r w:rsidR="001F3F00" w:rsidRPr="00F67924">
              <w:rPr>
                <w:sz w:val="22"/>
                <w:szCs w:val="22"/>
                <w:lang w:val="pt-PT"/>
              </w:rPr>
              <w:t xml:space="preserve">o tratamento </w:t>
            </w:r>
            <w:r w:rsidRPr="00F67924">
              <w:rPr>
                <w:sz w:val="22"/>
                <w:szCs w:val="22"/>
                <w:lang w:val="pt-PT"/>
              </w:rPr>
              <w:t>até normalização d</w:t>
            </w:r>
            <w:r w:rsidR="00356DDF" w:rsidRPr="00F67924">
              <w:rPr>
                <w:sz w:val="22"/>
                <w:szCs w:val="22"/>
                <w:lang w:val="pt-PT"/>
              </w:rPr>
              <w:t>e</w:t>
            </w:r>
            <w:r w:rsidRPr="00F67924">
              <w:rPr>
                <w:sz w:val="22"/>
                <w:szCs w:val="22"/>
                <w:lang w:val="pt-PT"/>
              </w:rPr>
              <w:t xml:space="preserve"> alanina aminotransferase (ALT) ou d</w:t>
            </w:r>
            <w:r w:rsidR="00356DDF" w:rsidRPr="00F67924">
              <w:rPr>
                <w:sz w:val="22"/>
                <w:szCs w:val="22"/>
                <w:lang w:val="pt-PT"/>
              </w:rPr>
              <w:t>e</w:t>
            </w:r>
            <w:r w:rsidRPr="00F67924">
              <w:rPr>
                <w:sz w:val="22"/>
                <w:szCs w:val="22"/>
                <w:lang w:val="pt-PT"/>
              </w:rPr>
              <w:t xml:space="preserve"> aspartato aminotransferase (AST)</w:t>
            </w:r>
            <w:r w:rsidR="00952E8A" w:rsidRPr="00F67924">
              <w:rPr>
                <w:sz w:val="22"/>
                <w:szCs w:val="22"/>
                <w:lang w:val="pt-PT"/>
              </w:rPr>
              <w:t>.</w:t>
            </w:r>
          </w:p>
          <w:p w14:paraId="3160108B" w14:textId="16BB2A9D" w:rsidR="001323E1" w:rsidRPr="00F67924" w:rsidRDefault="001323E1" w:rsidP="005351D2">
            <w:pPr>
              <w:pStyle w:val="TextTi12"/>
              <w:rPr>
                <w:sz w:val="22"/>
                <w:szCs w:val="22"/>
                <w:lang w:val="pt-PT"/>
              </w:rPr>
            </w:pPr>
            <w:r w:rsidRPr="00F67924">
              <w:rPr>
                <w:sz w:val="22"/>
                <w:szCs w:val="22"/>
                <w:lang w:val="pt-PT"/>
              </w:rPr>
              <w:t>Recomeçar com 4 mg/kg ou 8 mg/kg, como clinicamente apropriado</w:t>
            </w:r>
            <w:r w:rsidR="00952E8A" w:rsidRPr="00F67924">
              <w:rPr>
                <w:sz w:val="22"/>
                <w:szCs w:val="22"/>
                <w:lang w:val="pt-PT"/>
              </w:rPr>
              <w:t>.</w:t>
            </w:r>
          </w:p>
        </w:tc>
      </w:tr>
      <w:tr w:rsidR="001323E1" w:rsidRPr="00ED63F7" w14:paraId="3D7F55FF" w14:textId="77777777" w:rsidTr="005351D2">
        <w:tc>
          <w:tcPr>
            <w:tcW w:w="2040" w:type="dxa"/>
          </w:tcPr>
          <w:p w14:paraId="146F718D" w14:textId="6602B3DA" w:rsidR="001323E1" w:rsidRPr="00F67924" w:rsidRDefault="00D86E1C" w:rsidP="005351D2">
            <w:pPr>
              <w:pStyle w:val="TextTi12"/>
              <w:jc w:val="left"/>
              <w:rPr>
                <w:sz w:val="22"/>
                <w:szCs w:val="22"/>
                <w:lang w:val="pt-PT"/>
              </w:rPr>
            </w:pPr>
            <w:r w:rsidRPr="00F67924">
              <w:rPr>
                <w:rFonts w:eastAsia="MS Mincho"/>
                <w:sz w:val="22"/>
                <w:szCs w:val="22"/>
                <w:lang w:val="pt-PT" w:eastAsia="ja-JP"/>
              </w:rPr>
              <w:t>&gt;</w:t>
            </w:r>
            <w:r w:rsidR="001323E1" w:rsidRPr="00F67924">
              <w:rPr>
                <w:sz w:val="22"/>
                <w:szCs w:val="22"/>
                <w:lang w:val="pt-PT"/>
              </w:rPr>
              <w:t xml:space="preserve"> 3</w:t>
            </w:r>
            <w:r w:rsidR="001F3F00" w:rsidRPr="00F67924">
              <w:rPr>
                <w:sz w:val="22"/>
                <w:szCs w:val="22"/>
                <w:lang w:val="pt-PT"/>
              </w:rPr>
              <w:t> </w:t>
            </w:r>
            <w:r w:rsidR="001323E1" w:rsidRPr="00F67924">
              <w:rPr>
                <w:sz w:val="22"/>
                <w:szCs w:val="22"/>
                <w:lang w:val="pt-PT"/>
              </w:rPr>
              <w:t>a 5</w:t>
            </w:r>
            <w:r w:rsidR="00D547AF" w:rsidRPr="00F67924">
              <w:rPr>
                <w:rFonts w:eastAsia="MS Mincho"/>
                <w:sz w:val="10"/>
                <w:szCs w:val="22"/>
                <w:lang w:val="pt-PT"/>
              </w:rPr>
              <w:t> </w:t>
            </w:r>
            <w:r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p w14:paraId="1263D989" w14:textId="10BAA510" w:rsidR="001323E1" w:rsidRPr="00F67924" w:rsidRDefault="001323E1" w:rsidP="001F3F00">
            <w:pPr>
              <w:pStyle w:val="TextTi12"/>
              <w:jc w:val="left"/>
              <w:rPr>
                <w:sz w:val="22"/>
                <w:szCs w:val="22"/>
                <w:lang w:val="pt-PT"/>
              </w:rPr>
            </w:pPr>
            <w:r w:rsidRPr="00F67924">
              <w:rPr>
                <w:sz w:val="22"/>
                <w:szCs w:val="22"/>
                <w:lang w:val="pt-PT"/>
              </w:rPr>
              <w:t>(confirmado por repetição do teste, ver secção</w:t>
            </w:r>
            <w:r w:rsidR="001F3F00" w:rsidRPr="00F67924">
              <w:rPr>
                <w:sz w:val="22"/>
                <w:szCs w:val="22"/>
                <w:lang w:val="pt-PT"/>
              </w:rPr>
              <w:t> </w:t>
            </w:r>
            <w:r w:rsidRPr="00F67924">
              <w:rPr>
                <w:sz w:val="22"/>
                <w:szCs w:val="22"/>
                <w:lang w:val="pt-PT"/>
              </w:rPr>
              <w:t>4.4).</w:t>
            </w:r>
          </w:p>
        </w:tc>
        <w:tc>
          <w:tcPr>
            <w:tcW w:w="8040" w:type="dxa"/>
          </w:tcPr>
          <w:p w14:paraId="1B9D0FCC" w14:textId="26442565" w:rsidR="001323E1" w:rsidRPr="00F67924" w:rsidRDefault="001323E1" w:rsidP="005351D2">
            <w:pPr>
              <w:pStyle w:val="TextTi12"/>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1F3F00" w:rsidRPr="00F67924">
              <w:rPr>
                <w:sz w:val="22"/>
                <w:szCs w:val="22"/>
                <w:lang w:val="pt-PT"/>
              </w:rPr>
              <w:t xml:space="preserve">tocilizumab </w:t>
            </w:r>
            <w:r w:rsidRPr="00F67924">
              <w:rPr>
                <w:sz w:val="22"/>
                <w:szCs w:val="22"/>
                <w:lang w:val="pt-PT"/>
              </w:rPr>
              <w:t xml:space="preserve">até </w:t>
            </w:r>
            <w:r w:rsidR="00D86E1C" w:rsidRPr="00F67924">
              <w:rPr>
                <w:rFonts w:eastAsia="MS Mincho"/>
                <w:sz w:val="22"/>
                <w:szCs w:val="22"/>
                <w:lang w:val="pt-PT" w:eastAsia="ja-JP"/>
              </w:rPr>
              <w:t>&lt;</w:t>
            </w:r>
            <w:r w:rsidR="001F3F00" w:rsidRPr="00F67924">
              <w:rPr>
                <w:sz w:val="22"/>
                <w:szCs w:val="22"/>
                <w:lang w:val="pt-PT"/>
              </w:rPr>
              <w:t> </w:t>
            </w:r>
            <w:r w:rsidRPr="00F67924">
              <w:rPr>
                <w:sz w:val="22"/>
                <w:szCs w:val="22"/>
                <w:lang w:val="pt-PT"/>
              </w:rPr>
              <w:t>3</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LSN e seguir as recomendações des</w:t>
            </w:r>
            <w:r w:rsidR="00214B2E" w:rsidRPr="00F67924">
              <w:rPr>
                <w:sz w:val="22"/>
                <w:szCs w:val="22"/>
                <w:lang w:val="pt-PT"/>
              </w:rPr>
              <w:t xml:space="preserve">critas acima para </w:t>
            </w:r>
            <w:r w:rsidR="00D86E1C" w:rsidRPr="00F67924">
              <w:rPr>
                <w:rFonts w:eastAsia="MS Mincho"/>
                <w:sz w:val="22"/>
                <w:szCs w:val="22"/>
                <w:lang w:val="pt-PT" w:eastAsia="ja-JP"/>
              </w:rPr>
              <w:t>&gt;</w:t>
            </w:r>
            <w:r w:rsidR="001F3F00" w:rsidRPr="00F67924">
              <w:rPr>
                <w:sz w:val="22"/>
                <w:szCs w:val="22"/>
                <w:lang w:val="pt-PT"/>
              </w:rPr>
              <w:t> </w:t>
            </w:r>
            <w:r w:rsidR="00214B2E" w:rsidRPr="00F67924">
              <w:rPr>
                <w:sz w:val="22"/>
                <w:szCs w:val="22"/>
                <w:lang w:val="pt-PT"/>
              </w:rPr>
              <w:t>1 a 3</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214B2E" w:rsidRPr="00F67924">
              <w:rPr>
                <w:sz w:val="22"/>
                <w:szCs w:val="22"/>
                <w:lang w:val="pt-PT"/>
              </w:rPr>
              <w:t>LSN</w:t>
            </w:r>
            <w:r w:rsidR="00952E8A" w:rsidRPr="00F67924">
              <w:rPr>
                <w:sz w:val="22"/>
                <w:szCs w:val="22"/>
                <w:lang w:val="pt-PT"/>
              </w:rPr>
              <w:t>.</w:t>
            </w:r>
          </w:p>
          <w:p w14:paraId="7373D355" w14:textId="3BD1B6B9" w:rsidR="001323E1" w:rsidRPr="00F67924" w:rsidRDefault="001323E1" w:rsidP="00D547AF">
            <w:pPr>
              <w:pStyle w:val="TextTi12"/>
              <w:jc w:val="left"/>
              <w:rPr>
                <w:sz w:val="22"/>
                <w:szCs w:val="22"/>
                <w:lang w:val="pt-PT"/>
              </w:rPr>
            </w:pPr>
            <w:r w:rsidRPr="00F67924">
              <w:rPr>
                <w:sz w:val="22"/>
                <w:szCs w:val="22"/>
                <w:lang w:val="pt-PT"/>
              </w:rPr>
              <w:t xml:space="preserve">Para aumentos persistentes </w:t>
            </w:r>
            <w:r w:rsidR="00D86E1C" w:rsidRPr="00F67924">
              <w:rPr>
                <w:rFonts w:eastAsia="MS Mincho"/>
                <w:sz w:val="22"/>
                <w:szCs w:val="22"/>
                <w:lang w:val="pt-PT" w:eastAsia="ja-JP"/>
              </w:rPr>
              <w:t>&gt;</w:t>
            </w:r>
            <w:r w:rsidR="001F3F00" w:rsidRPr="00F67924">
              <w:rPr>
                <w:sz w:val="22"/>
                <w:szCs w:val="22"/>
                <w:lang w:val="pt-PT"/>
              </w:rPr>
              <w:t> </w:t>
            </w:r>
            <w:r w:rsidRPr="00F67924">
              <w:rPr>
                <w:sz w:val="22"/>
                <w:szCs w:val="22"/>
                <w:lang w:val="pt-PT"/>
              </w:rPr>
              <w:t>3</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 xml:space="preserve">LSN, descontinuar </w:t>
            </w:r>
            <w:r w:rsidR="001F3F00" w:rsidRPr="00F67924">
              <w:rPr>
                <w:sz w:val="22"/>
                <w:szCs w:val="22"/>
                <w:lang w:val="pt-PT"/>
              </w:rPr>
              <w:t>o tratamento</w:t>
            </w:r>
            <w:r w:rsidR="00952E8A" w:rsidRPr="00F67924">
              <w:rPr>
                <w:sz w:val="22"/>
                <w:szCs w:val="22"/>
                <w:lang w:val="pt-PT"/>
              </w:rPr>
              <w:t>.</w:t>
            </w:r>
          </w:p>
        </w:tc>
      </w:tr>
      <w:tr w:rsidR="001323E1" w:rsidRPr="00F67924" w14:paraId="0B651BC9" w14:textId="77777777" w:rsidTr="005351D2">
        <w:tc>
          <w:tcPr>
            <w:tcW w:w="2040" w:type="dxa"/>
          </w:tcPr>
          <w:p w14:paraId="5912E3B0" w14:textId="419F2DBB" w:rsidR="001323E1" w:rsidRPr="00F67924" w:rsidRDefault="00D86E1C" w:rsidP="00D547AF">
            <w:pPr>
              <w:pStyle w:val="TextTi12"/>
              <w:jc w:val="left"/>
              <w:rPr>
                <w:sz w:val="22"/>
                <w:szCs w:val="22"/>
                <w:lang w:val="pt-PT"/>
              </w:rPr>
            </w:pPr>
            <w:r w:rsidRPr="00F67924">
              <w:rPr>
                <w:rFonts w:eastAsia="MS Mincho"/>
                <w:sz w:val="22"/>
                <w:szCs w:val="22"/>
                <w:lang w:val="pt-PT" w:eastAsia="ja-JP"/>
              </w:rPr>
              <w:t>&gt;</w:t>
            </w:r>
            <w:r w:rsidR="001F3F00" w:rsidRPr="00F67924">
              <w:rPr>
                <w:sz w:val="22"/>
                <w:szCs w:val="22"/>
                <w:lang w:val="pt-PT"/>
              </w:rPr>
              <w:t> </w:t>
            </w:r>
            <w:r w:rsidR="001323E1" w:rsidRPr="00F67924">
              <w:rPr>
                <w:sz w:val="22"/>
                <w:szCs w:val="22"/>
                <w:lang w:val="pt-PT"/>
              </w:rPr>
              <w:t>5</w:t>
            </w:r>
            <w:r w:rsidR="00D547AF" w:rsidRPr="00F67924">
              <w:rPr>
                <w:rFonts w:eastAsia="MS Mincho"/>
                <w:sz w:val="10"/>
                <w:szCs w:val="22"/>
                <w:lang w:val="pt-PT"/>
              </w:rPr>
              <w:t> </w:t>
            </w:r>
            <w:r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tc>
        <w:tc>
          <w:tcPr>
            <w:tcW w:w="8040" w:type="dxa"/>
          </w:tcPr>
          <w:p w14:paraId="44B5BECA" w14:textId="12AA333B" w:rsidR="001323E1" w:rsidRPr="00F67924" w:rsidRDefault="001323E1" w:rsidP="001F3F00">
            <w:pPr>
              <w:pStyle w:val="TextTi12"/>
              <w:rPr>
                <w:sz w:val="22"/>
                <w:szCs w:val="22"/>
                <w:lang w:val="pt-PT"/>
              </w:rPr>
            </w:pPr>
            <w:r w:rsidRPr="00F67924">
              <w:rPr>
                <w:sz w:val="22"/>
                <w:szCs w:val="22"/>
                <w:lang w:val="pt-PT"/>
              </w:rPr>
              <w:t xml:space="preserve">Descontinuar </w:t>
            </w:r>
            <w:r w:rsidR="001F3F00" w:rsidRPr="00F67924">
              <w:rPr>
                <w:sz w:val="22"/>
                <w:szCs w:val="22"/>
                <w:lang w:val="pt-PT"/>
              </w:rPr>
              <w:t>o tratamento</w:t>
            </w:r>
          </w:p>
        </w:tc>
      </w:tr>
    </w:tbl>
    <w:p w14:paraId="40E79DAD" w14:textId="77777777" w:rsidR="001323E1" w:rsidRPr="00F67924" w:rsidRDefault="001323E1" w:rsidP="001323E1">
      <w:pPr>
        <w:rPr>
          <w:lang w:val="pt-PT"/>
        </w:rPr>
      </w:pPr>
    </w:p>
    <w:p w14:paraId="1098BD68" w14:textId="77777777" w:rsidR="001323E1" w:rsidRPr="00F67924" w:rsidRDefault="001323E1" w:rsidP="00556054">
      <w:pPr>
        <w:pStyle w:val="Standard1"/>
        <w:ind w:left="567" w:hanging="567"/>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absoluta dos neutrófilos (CAN) baixa</w:t>
      </w:r>
    </w:p>
    <w:p w14:paraId="4EA7042A" w14:textId="77777777" w:rsidR="001323E1" w:rsidRPr="00F67924" w:rsidRDefault="001323E1" w:rsidP="001B085F">
      <w:pPr>
        <w:keepNext/>
        <w:keepLines/>
        <w:rPr>
          <w:lang w:val="pt-PT"/>
        </w:rPr>
      </w:pPr>
    </w:p>
    <w:p w14:paraId="7857A0BD" w14:textId="15A8AC3D" w:rsidR="001323E1" w:rsidRPr="00F67924" w:rsidRDefault="001323E1" w:rsidP="001B085F">
      <w:pPr>
        <w:keepNext/>
        <w:keepLines/>
        <w:rPr>
          <w:lang w:val="pt-PT"/>
        </w:rPr>
      </w:pPr>
      <w:r w:rsidRPr="00F67924">
        <w:rPr>
          <w:lang w:val="pt-PT"/>
        </w:rPr>
        <w:t xml:space="preserve">Em doentes não tratados previamente com </w:t>
      </w:r>
      <w:r w:rsidR="00E965D0" w:rsidRPr="00F67924">
        <w:rPr>
          <w:szCs w:val="22"/>
          <w:lang w:val="pt-PT"/>
        </w:rPr>
        <w:t>tocilizumab</w:t>
      </w:r>
      <w:r w:rsidRPr="00F67924">
        <w:rPr>
          <w:lang w:val="pt-PT"/>
        </w:rPr>
        <w:t>, não se recomenda o início</w:t>
      </w:r>
      <w:r w:rsidR="00BE2E41" w:rsidRPr="00F67924">
        <w:rPr>
          <w:lang w:val="pt-PT"/>
        </w:rPr>
        <w:t xml:space="preserve"> do tratamento</w:t>
      </w:r>
      <w:r w:rsidRPr="00F67924">
        <w:rPr>
          <w:lang w:val="pt-PT"/>
        </w:rPr>
        <w:t xml:space="preserve"> </w:t>
      </w:r>
      <w:r w:rsidR="007E225E" w:rsidRPr="00F67924">
        <w:rPr>
          <w:lang w:val="pt-PT"/>
        </w:rPr>
        <w:t>em</w:t>
      </w:r>
      <w:r w:rsidRPr="00F67924">
        <w:rPr>
          <w:lang w:val="pt-PT"/>
        </w:rPr>
        <w:t xml:space="preserve"> doentes </w:t>
      </w:r>
      <w:r w:rsidR="007E225E" w:rsidRPr="00F67924">
        <w:rPr>
          <w:lang w:val="pt-PT"/>
        </w:rPr>
        <w:t>com</w:t>
      </w:r>
      <w:r w:rsidRPr="00F67924">
        <w:rPr>
          <w:lang w:val="pt-PT"/>
        </w:rPr>
        <w:t xml:space="preserve"> uma contagem absoluta de neutrófilos (CAN) menor que 2</w:t>
      </w:r>
      <w:r w:rsidR="00D547AF" w:rsidRPr="00F67924">
        <w:rPr>
          <w:rFonts w:eastAsia="MS Mincho"/>
          <w:sz w:val="10"/>
          <w:szCs w:val="22"/>
          <w:lang w:val="pt-PT"/>
        </w:rPr>
        <w:t> </w:t>
      </w:r>
      <w:r w:rsidR="00D86E1C" w:rsidRPr="00F67924">
        <w:rPr>
          <w:bCs/>
          <w:szCs w:val="22"/>
          <w:lang w:val="pt-PT"/>
        </w:rPr>
        <w:t>×</w:t>
      </w:r>
      <w:r w:rsidR="00D547AF" w:rsidRPr="00F67924">
        <w:rPr>
          <w:rFonts w:ascii="Arial" w:eastAsia="MS Mincho" w:hAnsi="Arial" w:cs="Arial"/>
          <w:sz w:val="10"/>
          <w:szCs w:val="22"/>
          <w:lang w:val="pt-PT"/>
        </w:rPr>
        <w:t> </w:t>
      </w:r>
      <w:r w:rsidRPr="00F67924">
        <w:rPr>
          <w:szCs w:val="22"/>
          <w:lang w:val="pt-PT"/>
        </w:rPr>
        <w:t>10</w:t>
      </w:r>
      <w:r w:rsidRPr="00F67924">
        <w:rPr>
          <w:szCs w:val="22"/>
          <w:vertAlign w:val="superscript"/>
          <w:lang w:val="pt-PT"/>
        </w:rPr>
        <w:t>9</w:t>
      </w:r>
      <w:r w:rsidRPr="00F67924">
        <w:rPr>
          <w:szCs w:val="22"/>
          <w:lang w:val="pt-PT"/>
        </w:rPr>
        <w:t>/l.</w:t>
      </w:r>
    </w:p>
    <w:p w14:paraId="54BE5890" w14:textId="77777777" w:rsidR="001323E1" w:rsidRPr="00F67924" w:rsidRDefault="001323E1" w:rsidP="001B085F">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1323E1" w:rsidRPr="00F67924" w14:paraId="4A272ABF" w14:textId="77777777" w:rsidTr="005351D2">
        <w:tc>
          <w:tcPr>
            <w:tcW w:w="1952" w:type="dxa"/>
          </w:tcPr>
          <w:p w14:paraId="2558675A" w14:textId="5FC65789" w:rsidR="001323E1" w:rsidRPr="00F67924" w:rsidRDefault="001323E1" w:rsidP="00D547AF">
            <w:pPr>
              <w:pStyle w:val="TextTi12"/>
              <w:keepNext/>
              <w:keepLines/>
              <w:jc w:val="center"/>
              <w:rPr>
                <w:sz w:val="22"/>
                <w:szCs w:val="22"/>
                <w:lang w:val="pt-PT"/>
              </w:rPr>
            </w:pPr>
            <w:r w:rsidRPr="00F67924">
              <w:rPr>
                <w:sz w:val="22"/>
                <w:szCs w:val="22"/>
                <w:lang w:val="pt-PT"/>
              </w:rPr>
              <w:t xml:space="preserve">Valor </w:t>
            </w:r>
            <w:r w:rsidR="00E965D0" w:rsidRPr="00F67924">
              <w:rPr>
                <w:sz w:val="22"/>
                <w:szCs w:val="22"/>
                <w:lang w:val="pt-PT"/>
              </w:rPr>
              <w:t>l</w:t>
            </w:r>
            <w:r w:rsidRPr="00F67924">
              <w:rPr>
                <w:sz w:val="22"/>
                <w:szCs w:val="22"/>
                <w:lang w:val="pt-PT"/>
              </w:rPr>
              <w:t>aboratorial (células</w:t>
            </w:r>
            <w:r w:rsidR="00D547AF" w:rsidRPr="00F67924">
              <w:rPr>
                <w:rFonts w:eastAsia="MS Mincho"/>
                <w:sz w:val="10"/>
                <w:szCs w:val="22"/>
                <w:lang w:val="pt-PT"/>
              </w:rPr>
              <w:t> </w:t>
            </w:r>
            <w:r w:rsidR="00D86E1C" w:rsidRPr="00F67924">
              <w:rPr>
                <w:bCs/>
                <w:szCs w:val="22"/>
                <w:lang w:val="pt-PT"/>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9</w:t>
            </w:r>
            <w:r w:rsidRPr="00F67924">
              <w:rPr>
                <w:sz w:val="22"/>
                <w:szCs w:val="22"/>
                <w:lang w:val="pt-PT"/>
              </w:rPr>
              <w:t>/l)</w:t>
            </w:r>
          </w:p>
        </w:tc>
        <w:tc>
          <w:tcPr>
            <w:tcW w:w="7335" w:type="dxa"/>
          </w:tcPr>
          <w:p w14:paraId="4B81B5C5" w14:textId="77777777" w:rsidR="001323E1" w:rsidRPr="00F67924" w:rsidRDefault="001323E1" w:rsidP="001B085F">
            <w:pPr>
              <w:pStyle w:val="TextTi12"/>
              <w:keepNext/>
              <w:keepLines/>
              <w:jc w:val="center"/>
              <w:rPr>
                <w:sz w:val="22"/>
                <w:szCs w:val="22"/>
                <w:lang w:val="pt-PT"/>
              </w:rPr>
            </w:pPr>
            <w:r w:rsidRPr="00F67924">
              <w:rPr>
                <w:sz w:val="22"/>
                <w:szCs w:val="22"/>
                <w:lang w:val="pt-PT"/>
              </w:rPr>
              <w:t>Ação</w:t>
            </w:r>
          </w:p>
        </w:tc>
      </w:tr>
      <w:tr w:rsidR="001323E1" w:rsidRPr="00F67924" w14:paraId="371D599D" w14:textId="77777777" w:rsidTr="005351D2">
        <w:tc>
          <w:tcPr>
            <w:tcW w:w="1952" w:type="dxa"/>
          </w:tcPr>
          <w:p w14:paraId="5B9FB59B" w14:textId="5719073F" w:rsidR="001323E1" w:rsidRPr="00F67924" w:rsidRDefault="001323E1" w:rsidP="001B085F">
            <w:pPr>
              <w:pStyle w:val="TextTi12"/>
              <w:keepNext/>
              <w:keepLines/>
              <w:jc w:val="left"/>
              <w:rPr>
                <w:sz w:val="22"/>
                <w:szCs w:val="22"/>
                <w:lang w:val="pt-PT"/>
              </w:rPr>
            </w:pPr>
            <w:r w:rsidRPr="00F67924">
              <w:rPr>
                <w:sz w:val="22"/>
                <w:szCs w:val="22"/>
                <w:lang w:val="pt-PT"/>
              </w:rPr>
              <w:t xml:space="preserve">CAN </w:t>
            </w:r>
            <w:r w:rsidR="00D86E1C" w:rsidRPr="00F67924">
              <w:rPr>
                <w:rFonts w:eastAsia="MS Mincho"/>
                <w:sz w:val="22"/>
                <w:szCs w:val="22"/>
                <w:lang w:val="pt-PT" w:eastAsia="ja-JP"/>
              </w:rPr>
              <w:t>&gt;</w:t>
            </w:r>
            <w:r w:rsidRPr="00F67924">
              <w:rPr>
                <w:sz w:val="22"/>
                <w:szCs w:val="22"/>
                <w:lang w:val="pt-PT"/>
              </w:rPr>
              <w:t> 1</w:t>
            </w:r>
          </w:p>
        </w:tc>
        <w:tc>
          <w:tcPr>
            <w:tcW w:w="7335" w:type="dxa"/>
          </w:tcPr>
          <w:p w14:paraId="1906DB72" w14:textId="3CD5F2EC" w:rsidR="001323E1" w:rsidRPr="00F67924" w:rsidRDefault="001323E1" w:rsidP="001B085F">
            <w:pPr>
              <w:pStyle w:val="TextTi12"/>
              <w:keepNext/>
              <w:keepLines/>
              <w:jc w:val="left"/>
              <w:rPr>
                <w:sz w:val="22"/>
                <w:szCs w:val="22"/>
                <w:lang w:val="pt-PT"/>
              </w:rPr>
            </w:pPr>
            <w:r w:rsidRPr="00F67924">
              <w:rPr>
                <w:sz w:val="22"/>
                <w:szCs w:val="22"/>
                <w:lang w:val="pt-PT"/>
              </w:rPr>
              <w:t>Manter a dose</w:t>
            </w:r>
            <w:r w:rsidR="00563B12" w:rsidRPr="00F67924">
              <w:rPr>
                <w:sz w:val="22"/>
                <w:szCs w:val="22"/>
                <w:lang w:val="pt-PT"/>
              </w:rPr>
              <w:t>.</w:t>
            </w:r>
          </w:p>
        </w:tc>
      </w:tr>
      <w:tr w:rsidR="001323E1" w:rsidRPr="00ED63F7" w14:paraId="54992553" w14:textId="77777777" w:rsidTr="005351D2">
        <w:tc>
          <w:tcPr>
            <w:tcW w:w="1952" w:type="dxa"/>
          </w:tcPr>
          <w:p w14:paraId="7C03B486" w14:textId="77777777" w:rsidR="001323E1" w:rsidRPr="00F67924" w:rsidRDefault="001323E1" w:rsidP="001B085F">
            <w:pPr>
              <w:pStyle w:val="TextTi12"/>
              <w:keepNext/>
              <w:keepLines/>
              <w:jc w:val="left"/>
              <w:rPr>
                <w:sz w:val="22"/>
                <w:szCs w:val="22"/>
                <w:lang w:val="pt-PT"/>
              </w:rPr>
            </w:pPr>
            <w:r w:rsidRPr="00F67924">
              <w:rPr>
                <w:sz w:val="22"/>
                <w:szCs w:val="22"/>
                <w:lang w:val="pt-PT"/>
              </w:rPr>
              <w:t>CAN de 0,5 a 1</w:t>
            </w:r>
          </w:p>
        </w:tc>
        <w:tc>
          <w:tcPr>
            <w:tcW w:w="7335" w:type="dxa"/>
          </w:tcPr>
          <w:p w14:paraId="35316660" w14:textId="7637EBFA" w:rsidR="001323E1" w:rsidRPr="00F67924" w:rsidRDefault="001323E1" w:rsidP="001B085F">
            <w:pPr>
              <w:pStyle w:val="TextTi12"/>
              <w:keepNext/>
              <w:keepLines/>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E965D0" w:rsidRPr="00F67924">
              <w:rPr>
                <w:sz w:val="22"/>
                <w:szCs w:val="22"/>
                <w:lang w:val="pt-PT"/>
              </w:rPr>
              <w:t>tocilizumab</w:t>
            </w:r>
            <w:r w:rsidR="00563B12" w:rsidRPr="00F67924">
              <w:rPr>
                <w:sz w:val="22"/>
                <w:szCs w:val="22"/>
                <w:lang w:val="pt-PT"/>
              </w:rPr>
              <w:t>.</w:t>
            </w:r>
          </w:p>
          <w:p w14:paraId="433147B8" w14:textId="3A5566A0" w:rsidR="001323E1" w:rsidRPr="00F67924" w:rsidRDefault="001323E1" w:rsidP="00D547AF">
            <w:pPr>
              <w:pStyle w:val="TextTi12"/>
              <w:keepNext/>
              <w:keepLines/>
              <w:jc w:val="left"/>
              <w:rPr>
                <w:sz w:val="22"/>
                <w:szCs w:val="22"/>
                <w:lang w:val="pt-PT"/>
              </w:rPr>
            </w:pPr>
            <w:r w:rsidRPr="00F67924">
              <w:rPr>
                <w:sz w:val="22"/>
                <w:szCs w:val="22"/>
                <w:lang w:val="pt-PT"/>
              </w:rPr>
              <w:t xml:space="preserve">Quando a CAN aumentar para </w:t>
            </w:r>
            <w:r w:rsidR="00D86E1C" w:rsidRPr="00F67924">
              <w:rPr>
                <w:rFonts w:eastAsia="MS Mincho"/>
                <w:sz w:val="22"/>
                <w:szCs w:val="22"/>
                <w:lang w:val="pt-PT" w:eastAsia="ja-JP"/>
              </w:rPr>
              <w:t>&gt;</w:t>
            </w:r>
            <w:r w:rsidR="00E965D0" w:rsidRPr="00F67924">
              <w:rPr>
                <w:sz w:val="22"/>
                <w:szCs w:val="22"/>
                <w:lang w:val="pt-PT"/>
              </w:rPr>
              <w:t> </w:t>
            </w:r>
            <w:r w:rsidRPr="00F67924">
              <w:rPr>
                <w:sz w:val="22"/>
                <w:szCs w:val="22"/>
                <w:lang w:val="pt-PT"/>
              </w:rPr>
              <w:t>1</w:t>
            </w:r>
            <w:r w:rsidR="00D547AF" w:rsidRPr="00F67924">
              <w:rPr>
                <w:rFonts w:eastAsia="MS Mincho"/>
                <w:sz w:val="10"/>
                <w:szCs w:val="22"/>
                <w:lang w:val="pt-PT"/>
              </w:rPr>
              <w:t> </w:t>
            </w:r>
            <w:r w:rsidR="00D86E1C" w:rsidRPr="00F67924">
              <w:rPr>
                <w:bCs/>
                <w:szCs w:val="22"/>
                <w:lang w:val="pt-PT"/>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9</w:t>
            </w:r>
            <w:r w:rsidRPr="00F67924">
              <w:rPr>
                <w:sz w:val="22"/>
                <w:szCs w:val="22"/>
                <w:lang w:val="pt-PT"/>
              </w:rPr>
              <w:t xml:space="preserve">/l, recomeçar </w:t>
            </w:r>
            <w:r w:rsidR="00E965D0" w:rsidRPr="00F67924">
              <w:rPr>
                <w:sz w:val="22"/>
                <w:szCs w:val="22"/>
                <w:lang w:val="pt-PT"/>
              </w:rPr>
              <w:t xml:space="preserve">o tratamento </w:t>
            </w:r>
            <w:r w:rsidRPr="00F67924">
              <w:rPr>
                <w:sz w:val="22"/>
                <w:szCs w:val="22"/>
                <w:lang w:val="pt-PT"/>
              </w:rPr>
              <w:t>com 4 mg/kg e aumentar para 8 mg/kg, como clinicamente apropriado</w:t>
            </w:r>
            <w:r w:rsidR="00563B12" w:rsidRPr="00F67924">
              <w:rPr>
                <w:sz w:val="22"/>
                <w:szCs w:val="22"/>
                <w:lang w:val="pt-PT"/>
              </w:rPr>
              <w:t>.</w:t>
            </w:r>
          </w:p>
        </w:tc>
      </w:tr>
      <w:tr w:rsidR="001323E1" w:rsidRPr="00F67924" w14:paraId="21E04858" w14:textId="77777777" w:rsidTr="005351D2">
        <w:tc>
          <w:tcPr>
            <w:tcW w:w="1952" w:type="dxa"/>
          </w:tcPr>
          <w:p w14:paraId="1239C5EF" w14:textId="794EC8B6" w:rsidR="001323E1" w:rsidRPr="00F67924" w:rsidRDefault="001323E1" w:rsidP="001B085F">
            <w:pPr>
              <w:pStyle w:val="TextTi12"/>
              <w:keepNext/>
              <w:keepLines/>
              <w:jc w:val="left"/>
              <w:rPr>
                <w:sz w:val="22"/>
                <w:szCs w:val="22"/>
                <w:lang w:val="pt-PT"/>
              </w:rPr>
            </w:pPr>
            <w:r w:rsidRPr="00F67924">
              <w:rPr>
                <w:sz w:val="22"/>
                <w:szCs w:val="22"/>
                <w:lang w:val="pt-PT"/>
              </w:rPr>
              <w:t xml:space="preserve">CAN </w:t>
            </w:r>
            <w:r w:rsidR="00D86E1C" w:rsidRPr="00F67924">
              <w:rPr>
                <w:rFonts w:eastAsia="MS Mincho"/>
                <w:sz w:val="22"/>
                <w:szCs w:val="22"/>
                <w:lang w:val="pt-PT" w:eastAsia="ja-JP"/>
              </w:rPr>
              <w:t>&lt;</w:t>
            </w:r>
            <w:r w:rsidRPr="00F67924">
              <w:rPr>
                <w:sz w:val="22"/>
                <w:szCs w:val="22"/>
                <w:lang w:val="pt-PT"/>
              </w:rPr>
              <w:t> 0,5</w:t>
            </w:r>
          </w:p>
        </w:tc>
        <w:tc>
          <w:tcPr>
            <w:tcW w:w="7335" w:type="dxa"/>
          </w:tcPr>
          <w:p w14:paraId="4D6B2110" w14:textId="5E76DDFC" w:rsidR="001323E1" w:rsidRPr="00F67924" w:rsidRDefault="001323E1" w:rsidP="00E965D0">
            <w:pPr>
              <w:pStyle w:val="TextTi12"/>
              <w:keepNext/>
              <w:keepLines/>
              <w:jc w:val="left"/>
              <w:rPr>
                <w:sz w:val="22"/>
                <w:szCs w:val="22"/>
                <w:lang w:val="pt-PT"/>
              </w:rPr>
            </w:pPr>
            <w:r w:rsidRPr="00F67924">
              <w:rPr>
                <w:sz w:val="22"/>
                <w:szCs w:val="22"/>
                <w:lang w:val="pt-PT"/>
              </w:rPr>
              <w:t xml:space="preserve">Descontinuar </w:t>
            </w:r>
            <w:r w:rsidR="00E965D0" w:rsidRPr="00F67924">
              <w:rPr>
                <w:sz w:val="22"/>
                <w:szCs w:val="22"/>
                <w:lang w:val="pt-PT"/>
              </w:rPr>
              <w:t>o tratamento</w:t>
            </w:r>
            <w:r w:rsidR="00563B12" w:rsidRPr="00F67924">
              <w:rPr>
                <w:sz w:val="22"/>
                <w:szCs w:val="22"/>
                <w:lang w:val="pt-PT"/>
              </w:rPr>
              <w:t>.</w:t>
            </w:r>
          </w:p>
        </w:tc>
      </w:tr>
    </w:tbl>
    <w:p w14:paraId="3444102A" w14:textId="77777777" w:rsidR="001323E1" w:rsidRPr="00F67924" w:rsidRDefault="001323E1" w:rsidP="001323E1">
      <w:pPr>
        <w:rPr>
          <w:lang w:val="pt-PT"/>
        </w:rPr>
      </w:pPr>
    </w:p>
    <w:p w14:paraId="322CFDF1" w14:textId="77777777" w:rsidR="001323E1" w:rsidRPr="00F67924" w:rsidRDefault="001323E1" w:rsidP="00556054">
      <w:pPr>
        <w:pStyle w:val="Standard1"/>
        <w:keepNext/>
        <w:ind w:left="567" w:hanging="567"/>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das plaquetas baixa</w:t>
      </w:r>
    </w:p>
    <w:p w14:paraId="0316C27F" w14:textId="77777777" w:rsidR="001323E1" w:rsidRPr="00F67924" w:rsidRDefault="001323E1" w:rsidP="001323E1">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1323E1" w:rsidRPr="00F67924" w14:paraId="4368D3A7" w14:textId="77777777" w:rsidTr="005351D2">
        <w:tc>
          <w:tcPr>
            <w:tcW w:w="1952" w:type="dxa"/>
          </w:tcPr>
          <w:p w14:paraId="1B30419B" w14:textId="286D4F3B" w:rsidR="001323E1" w:rsidRPr="00F67924" w:rsidRDefault="001323E1" w:rsidP="00D547AF">
            <w:pPr>
              <w:pStyle w:val="TextTi12"/>
              <w:keepNext/>
              <w:keepLines/>
              <w:jc w:val="center"/>
              <w:rPr>
                <w:sz w:val="22"/>
                <w:szCs w:val="22"/>
                <w:lang w:val="pt-PT"/>
              </w:rPr>
            </w:pPr>
            <w:r w:rsidRPr="00F67924">
              <w:rPr>
                <w:sz w:val="22"/>
                <w:szCs w:val="22"/>
                <w:lang w:val="pt-PT"/>
              </w:rPr>
              <w:t xml:space="preserve">Valor </w:t>
            </w:r>
            <w:r w:rsidR="00E965D0" w:rsidRPr="00F67924">
              <w:rPr>
                <w:sz w:val="22"/>
                <w:szCs w:val="22"/>
                <w:lang w:val="pt-PT"/>
              </w:rPr>
              <w:t>l</w:t>
            </w:r>
            <w:r w:rsidRPr="00F67924">
              <w:rPr>
                <w:sz w:val="22"/>
                <w:szCs w:val="22"/>
                <w:lang w:val="pt-PT"/>
              </w:rPr>
              <w:t>aboratorial (células</w:t>
            </w:r>
            <w:r w:rsidR="00D547AF" w:rsidRPr="00F67924">
              <w:rPr>
                <w:rFonts w:eastAsia="MS Mincho"/>
                <w:sz w:val="10"/>
                <w:szCs w:val="22"/>
                <w:lang w:val="pt-PT"/>
              </w:rPr>
              <w:t> </w:t>
            </w:r>
            <w:r w:rsidR="00D86E1C" w:rsidRPr="00F67924">
              <w:rPr>
                <w:bCs/>
                <w:szCs w:val="22"/>
                <w:lang w:val="pt-PT"/>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3</w:t>
            </w:r>
            <w:r w:rsidRPr="00F67924">
              <w:rPr>
                <w:sz w:val="22"/>
                <w:szCs w:val="22"/>
                <w:lang w:val="pt-PT"/>
              </w:rPr>
              <w:t>/</w:t>
            </w:r>
            <w:r w:rsidR="00D86E1C" w:rsidRPr="00F67924">
              <w:rPr>
                <w:rFonts w:eastAsia="MS Mincho"/>
                <w:sz w:val="22"/>
                <w:szCs w:val="22"/>
                <w:lang w:val="pt-PT" w:eastAsia="ja-JP"/>
              </w:rPr>
              <w:t xml:space="preserve"> µ</w:t>
            </w:r>
            <w:r w:rsidRPr="00F67924" w:rsidDel="00B4080A">
              <w:rPr>
                <w:sz w:val="22"/>
                <w:szCs w:val="22"/>
                <w:lang w:val="pt-PT"/>
              </w:rPr>
              <w:t>l</w:t>
            </w:r>
            <w:r w:rsidRPr="00F67924">
              <w:rPr>
                <w:sz w:val="22"/>
                <w:szCs w:val="22"/>
                <w:lang w:val="pt-PT"/>
              </w:rPr>
              <w:t>)</w:t>
            </w:r>
          </w:p>
        </w:tc>
        <w:tc>
          <w:tcPr>
            <w:tcW w:w="7335" w:type="dxa"/>
          </w:tcPr>
          <w:p w14:paraId="25518505" w14:textId="77777777" w:rsidR="001323E1" w:rsidRPr="00F67924" w:rsidRDefault="001323E1" w:rsidP="005351D2">
            <w:pPr>
              <w:pStyle w:val="TextTi12"/>
              <w:keepNext/>
              <w:keepLines/>
              <w:jc w:val="center"/>
              <w:rPr>
                <w:sz w:val="22"/>
                <w:szCs w:val="22"/>
                <w:lang w:val="pt-PT"/>
              </w:rPr>
            </w:pPr>
            <w:r w:rsidRPr="00F67924">
              <w:rPr>
                <w:sz w:val="22"/>
                <w:szCs w:val="22"/>
                <w:lang w:val="pt-PT"/>
              </w:rPr>
              <w:t>Ação</w:t>
            </w:r>
          </w:p>
        </w:tc>
      </w:tr>
      <w:tr w:rsidR="001323E1" w:rsidRPr="00ED63F7" w14:paraId="55833392" w14:textId="77777777" w:rsidTr="005351D2">
        <w:tc>
          <w:tcPr>
            <w:tcW w:w="1952" w:type="dxa"/>
          </w:tcPr>
          <w:p w14:paraId="278C8868" w14:textId="77777777" w:rsidR="001323E1" w:rsidRPr="00F67924" w:rsidRDefault="001323E1" w:rsidP="005351D2">
            <w:pPr>
              <w:pStyle w:val="TextTi12"/>
              <w:keepNext/>
              <w:keepLines/>
              <w:jc w:val="left"/>
              <w:rPr>
                <w:sz w:val="22"/>
                <w:szCs w:val="22"/>
                <w:lang w:val="pt-PT"/>
              </w:rPr>
            </w:pPr>
            <w:r w:rsidRPr="00F67924">
              <w:rPr>
                <w:sz w:val="22"/>
                <w:szCs w:val="22"/>
                <w:lang w:val="pt-PT"/>
              </w:rPr>
              <w:t>50 a 100</w:t>
            </w:r>
          </w:p>
        </w:tc>
        <w:tc>
          <w:tcPr>
            <w:tcW w:w="7335" w:type="dxa"/>
          </w:tcPr>
          <w:p w14:paraId="5559D658" w14:textId="04855AD6" w:rsidR="001323E1" w:rsidRPr="00F67924" w:rsidRDefault="001323E1" w:rsidP="005351D2">
            <w:pPr>
              <w:pStyle w:val="TextTi12"/>
              <w:keepNext/>
              <w:keepLines/>
              <w:jc w:val="left"/>
              <w:rPr>
                <w:sz w:val="22"/>
                <w:szCs w:val="22"/>
                <w:lang w:val="pt-PT"/>
              </w:rPr>
            </w:pPr>
            <w:r w:rsidRPr="00F67924">
              <w:rPr>
                <w:sz w:val="22"/>
                <w:szCs w:val="22"/>
                <w:lang w:val="pt-PT"/>
              </w:rPr>
              <w:t xml:space="preserve">Interromper a </w:t>
            </w:r>
            <w:r w:rsidR="00736256" w:rsidRPr="00F67924">
              <w:rPr>
                <w:sz w:val="22"/>
                <w:szCs w:val="22"/>
                <w:lang w:val="pt-PT"/>
              </w:rPr>
              <w:t>administração</w:t>
            </w:r>
            <w:r w:rsidRPr="00F67924">
              <w:rPr>
                <w:sz w:val="22"/>
                <w:szCs w:val="22"/>
                <w:lang w:val="pt-PT"/>
              </w:rPr>
              <w:t xml:space="preserve"> de </w:t>
            </w:r>
            <w:r w:rsidR="00E965D0" w:rsidRPr="00F67924">
              <w:rPr>
                <w:sz w:val="22"/>
                <w:szCs w:val="22"/>
                <w:lang w:val="pt-PT"/>
              </w:rPr>
              <w:t>tocilizumab</w:t>
            </w:r>
            <w:r w:rsidR="000E450A" w:rsidRPr="00F67924">
              <w:rPr>
                <w:sz w:val="22"/>
                <w:szCs w:val="22"/>
                <w:lang w:val="pt-PT"/>
              </w:rPr>
              <w:t>.</w:t>
            </w:r>
          </w:p>
          <w:p w14:paraId="7280E2A1" w14:textId="1CB98404" w:rsidR="001323E1" w:rsidRPr="00F67924" w:rsidRDefault="001323E1" w:rsidP="00D547AF">
            <w:pPr>
              <w:pStyle w:val="TextTi12"/>
              <w:keepNext/>
              <w:keepLines/>
              <w:jc w:val="left"/>
              <w:rPr>
                <w:sz w:val="22"/>
                <w:szCs w:val="22"/>
                <w:lang w:val="pt-PT"/>
              </w:rPr>
            </w:pPr>
            <w:r w:rsidRPr="00F67924">
              <w:rPr>
                <w:sz w:val="22"/>
                <w:szCs w:val="22"/>
                <w:lang w:val="pt-PT"/>
              </w:rPr>
              <w:t xml:space="preserve">Quando a contagem das plaquetas for </w:t>
            </w:r>
            <w:r w:rsidR="00D86E1C" w:rsidRPr="00F67924">
              <w:rPr>
                <w:rFonts w:eastAsia="MS Mincho"/>
                <w:sz w:val="22"/>
                <w:szCs w:val="22"/>
                <w:lang w:val="pt-PT" w:eastAsia="ja-JP"/>
              </w:rPr>
              <w:t>&gt;</w:t>
            </w:r>
            <w:r w:rsidR="00E965D0" w:rsidRPr="00F67924">
              <w:rPr>
                <w:sz w:val="22"/>
                <w:szCs w:val="22"/>
                <w:lang w:val="pt-PT"/>
              </w:rPr>
              <w:t> </w:t>
            </w:r>
            <w:r w:rsidRPr="00F67924">
              <w:rPr>
                <w:sz w:val="22"/>
                <w:szCs w:val="22"/>
                <w:lang w:val="pt-PT"/>
              </w:rPr>
              <w:t>100</w:t>
            </w:r>
            <w:r w:rsidR="00D547AF" w:rsidRPr="00F67924">
              <w:rPr>
                <w:rFonts w:eastAsia="MS Mincho"/>
                <w:sz w:val="10"/>
                <w:szCs w:val="22"/>
                <w:lang w:val="pt-PT"/>
              </w:rPr>
              <w:t> </w:t>
            </w:r>
            <w:r w:rsidR="00D86E1C" w:rsidRPr="00F67924">
              <w:rPr>
                <w:bCs/>
                <w:szCs w:val="22"/>
                <w:lang w:val="pt-PT"/>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3</w:t>
            </w:r>
            <w:r w:rsidRPr="00F67924">
              <w:rPr>
                <w:sz w:val="22"/>
                <w:szCs w:val="22"/>
                <w:lang w:val="pt-PT"/>
              </w:rPr>
              <w:t>/</w:t>
            </w:r>
            <w:r w:rsidR="00D86E1C" w:rsidRPr="00F67924">
              <w:rPr>
                <w:rFonts w:eastAsia="MS Mincho"/>
                <w:sz w:val="22"/>
                <w:szCs w:val="22"/>
                <w:lang w:val="pt-PT" w:eastAsia="ja-JP"/>
              </w:rPr>
              <w:t xml:space="preserve"> µ</w:t>
            </w:r>
            <w:r w:rsidRPr="00F67924">
              <w:rPr>
                <w:sz w:val="22"/>
                <w:szCs w:val="22"/>
                <w:lang w:val="pt-PT"/>
              </w:rPr>
              <w:t>l</w:t>
            </w:r>
            <w:r w:rsidR="00736256" w:rsidRPr="00F67924">
              <w:rPr>
                <w:sz w:val="22"/>
                <w:szCs w:val="22"/>
                <w:lang w:val="pt-PT"/>
              </w:rPr>
              <w:t>,</w:t>
            </w:r>
            <w:r w:rsidRPr="00F67924">
              <w:rPr>
                <w:sz w:val="22"/>
                <w:szCs w:val="22"/>
                <w:lang w:val="pt-PT"/>
              </w:rPr>
              <w:t xml:space="preserve"> recomeçar </w:t>
            </w:r>
            <w:r w:rsidR="00E965D0" w:rsidRPr="00F67924">
              <w:rPr>
                <w:sz w:val="22"/>
                <w:szCs w:val="22"/>
                <w:lang w:val="pt-PT"/>
              </w:rPr>
              <w:t xml:space="preserve">o tratamento </w:t>
            </w:r>
            <w:r w:rsidRPr="00F67924">
              <w:rPr>
                <w:sz w:val="22"/>
                <w:szCs w:val="22"/>
                <w:lang w:val="pt-PT"/>
              </w:rPr>
              <w:t>com 4 mg/kg e aumentar para 8 mg/kg, como clinicamente apropriado</w:t>
            </w:r>
            <w:r w:rsidR="000E450A" w:rsidRPr="00F67924">
              <w:rPr>
                <w:sz w:val="22"/>
                <w:szCs w:val="22"/>
                <w:lang w:val="pt-PT"/>
              </w:rPr>
              <w:t>.</w:t>
            </w:r>
          </w:p>
        </w:tc>
      </w:tr>
      <w:tr w:rsidR="001323E1" w:rsidRPr="00F67924" w14:paraId="7A28E5CB" w14:textId="77777777" w:rsidTr="005351D2">
        <w:tc>
          <w:tcPr>
            <w:tcW w:w="1952" w:type="dxa"/>
          </w:tcPr>
          <w:p w14:paraId="255E5643" w14:textId="140A5E87" w:rsidR="001323E1" w:rsidRPr="00F67924" w:rsidRDefault="00D86E1C" w:rsidP="005351D2">
            <w:pPr>
              <w:pStyle w:val="TextTi12"/>
              <w:jc w:val="left"/>
              <w:rPr>
                <w:sz w:val="22"/>
                <w:szCs w:val="22"/>
                <w:lang w:val="pt-PT"/>
              </w:rPr>
            </w:pPr>
            <w:r w:rsidRPr="00F67924">
              <w:rPr>
                <w:rFonts w:eastAsia="MS Mincho"/>
                <w:sz w:val="22"/>
                <w:szCs w:val="22"/>
                <w:lang w:val="pt-PT" w:eastAsia="ja-JP"/>
              </w:rPr>
              <w:t>&lt;</w:t>
            </w:r>
            <w:r w:rsidR="001323E1" w:rsidRPr="00F67924">
              <w:rPr>
                <w:sz w:val="22"/>
                <w:szCs w:val="22"/>
                <w:lang w:val="pt-PT"/>
              </w:rPr>
              <w:t> 50</w:t>
            </w:r>
          </w:p>
        </w:tc>
        <w:tc>
          <w:tcPr>
            <w:tcW w:w="7335" w:type="dxa"/>
          </w:tcPr>
          <w:p w14:paraId="2F20033C" w14:textId="6CD9290C" w:rsidR="001323E1" w:rsidRPr="00F67924" w:rsidRDefault="001323E1" w:rsidP="00E965D0">
            <w:pPr>
              <w:pStyle w:val="TextTi12"/>
              <w:jc w:val="left"/>
              <w:rPr>
                <w:sz w:val="22"/>
                <w:szCs w:val="22"/>
                <w:lang w:val="pt-PT"/>
              </w:rPr>
            </w:pPr>
            <w:r w:rsidRPr="00F67924">
              <w:rPr>
                <w:sz w:val="22"/>
                <w:szCs w:val="22"/>
                <w:lang w:val="pt-PT"/>
              </w:rPr>
              <w:t xml:space="preserve">Descontinuar </w:t>
            </w:r>
            <w:r w:rsidR="00E965D0" w:rsidRPr="00F67924">
              <w:rPr>
                <w:sz w:val="22"/>
                <w:szCs w:val="22"/>
                <w:lang w:val="pt-PT"/>
              </w:rPr>
              <w:t>o tratamento</w:t>
            </w:r>
            <w:r w:rsidR="000E450A" w:rsidRPr="00F67924">
              <w:rPr>
                <w:sz w:val="22"/>
                <w:szCs w:val="22"/>
                <w:lang w:val="pt-PT"/>
              </w:rPr>
              <w:t>.</w:t>
            </w:r>
          </w:p>
        </w:tc>
      </w:tr>
    </w:tbl>
    <w:p w14:paraId="0E048427" w14:textId="77777777" w:rsidR="001323E1" w:rsidRPr="00F67924" w:rsidRDefault="001323E1" w:rsidP="001323E1">
      <w:pPr>
        <w:rPr>
          <w:szCs w:val="22"/>
          <w:u w:val="single"/>
          <w:lang w:val="pt-PT"/>
        </w:rPr>
      </w:pPr>
    </w:p>
    <w:p w14:paraId="5E4E72C1" w14:textId="6208A08D" w:rsidR="00937E21" w:rsidRPr="00F67924" w:rsidRDefault="0081582C" w:rsidP="00937E21">
      <w:pPr>
        <w:pStyle w:val="Standard1"/>
        <w:rPr>
          <w:i/>
          <w:szCs w:val="22"/>
          <w:lang w:val="pt-PT"/>
        </w:rPr>
      </w:pPr>
      <w:r w:rsidRPr="00F67924">
        <w:rPr>
          <w:i/>
          <w:szCs w:val="22"/>
          <w:lang w:val="pt-PT"/>
        </w:rPr>
        <w:t>Doentes com COVID</w:t>
      </w:r>
      <w:r w:rsidR="0086519D" w:rsidRPr="00F67924">
        <w:rPr>
          <w:i/>
          <w:szCs w:val="22"/>
          <w:lang w:val="pt-PT"/>
        </w:rPr>
        <w:noBreakHyphen/>
      </w:r>
      <w:r w:rsidRPr="00F67924">
        <w:rPr>
          <w:i/>
          <w:szCs w:val="22"/>
          <w:lang w:val="pt-PT"/>
        </w:rPr>
        <w:t>19</w:t>
      </w:r>
    </w:p>
    <w:p w14:paraId="337F713B" w14:textId="463FCF25" w:rsidR="00937E21" w:rsidRPr="00F67924" w:rsidRDefault="00937E21" w:rsidP="00937E21">
      <w:pPr>
        <w:pStyle w:val="Standard1"/>
        <w:rPr>
          <w:szCs w:val="22"/>
          <w:lang w:val="pt-PT"/>
        </w:rPr>
      </w:pPr>
      <w:r w:rsidRPr="00F67924">
        <w:rPr>
          <w:szCs w:val="22"/>
          <w:lang w:val="pt-PT"/>
        </w:rPr>
        <w:t>A posologia recomendada para o tratamento da COVID</w:t>
      </w:r>
      <w:r w:rsidR="0086519D" w:rsidRPr="00F67924">
        <w:rPr>
          <w:szCs w:val="22"/>
          <w:lang w:val="pt-PT"/>
        </w:rPr>
        <w:noBreakHyphen/>
      </w:r>
      <w:r w:rsidRPr="00F67924">
        <w:rPr>
          <w:szCs w:val="22"/>
          <w:lang w:val="pt-PT"/>
        </w:rPr>
        <w:t xml:space="preserve">19 é de uma perfusão intravenosa </w:t>
      </w:r>
      <w:r w:rsidR="002D2318" w:rsidRPr="00F67924">
        <w:rPr>
          <w:szCs w:val="22"/>
          <w:lang w:val="pt-PT"/>
        </w:rPr>
        <w:t xml:space="preserve">única </w:t>
      </w:r>
      <w:r w:rsidRPr="00F67924">
        <w:rPr>
          <w:szCs w:val="22"/>
          <w:lang w:val="pt-PT"/>
        </w:rPr>
        <w:t>de 60</w:t>
      </w:r>
      <w:r w:rsidR="000E450A" w:rsidRPr="00F67924">
        <w:rPr>
          <w:szCs w:val="22"/>
          <w:lang w:val="pt-PT"/>
        </w:rPr>
        <w:t> </w:t>
      </w:r>
      <w:r w:rsidRPr="00F67924">
        <w:rPr>
          <w:szCs w:val="22"/>
          <w:lang w:val="pt-PT"/>
        </w:rPr>
        <w:t>minutos de 8</w:t>
      </w:r>
      <w:r w:rsidR="0086519D" w:rsidRPr="00F67924">
        <w:rPr>
          <w:szCs w:val="22"/>
          <w:lang w:val="pt-PT"/>
        </w:rPr>
        <w:t> </w:t>
      </w:r>
      <w:r w:rsidRPr="00F67924">
        <w:rPr>
          <w:szCs w:val="22"/>
          <w:lang w:val="pt-PT"/>
        </w:rPr>
        <w:t>mg/kg</w:t>
      </w:r>
      <w:r w:rsidR="0081582C" w:rsidRPr="00F67924">
        <w:rPr>
          <w:szCs w:val="22"/>
          <w:lang w:val="pt-PT"/>
        </w:rPr>
        <w:t xml:space="preserve"> </w:t>
      </w:r>
      <w:r w:rsidR="0086519D" w:rsidRPr="00F67924">
        <w:rPr>
          <w:szCs w:val="22"/>
          <w:lang w:val="pt-PT"/>
        </w:rPr>
        <w:t xml:space="preserve">de peso corporal </w:t>
      </w:r>
      <w:r w:rsidR="0081582C" w:rsidRPr="00F67924">
        <w:rPr>
          <w:szCs w:val="22"/>
          <w:lang w:val="pt-PT"/>
        </w:rPr>
        <w:t>em doentes que se encontrem a receber corticosteroides sistémicos e que necessitem de oxigénio suplementar ou ventilação mecânica, ver secção</w:t>
      </w:r>
      <w:r w:rsidR="0086519D" w:rsidRPr="00F67924">
        <w:rPr>
          <w:szCs w:val="22"/>
          <w:lang w:val="pt-PT"/>
        </w:rPr>
        <w:t> </w:t>
      </w:r>
      <w:r w:rsidR="0081582C" w:rsidRPr="00F67924">
        <w:rPr>
          <w:szCs w:val="22"/>
          <w:lang w:val="pt-PT"/>
        </w:rPr>
        <w:t>5.1</w:t>
      </w:r>
      <w:r w:rsidRPr="00F67924">
        <w:rPr>
          <w:szCs w:val="22"/>
          <w:lang w:val="pt-PT"/>
        </w:rPr>
        <w:t xml:space="preserve">. Se os sinais ou sintomas clínicos se agravarem ou não melhorarem após a primeira dose, pode administrar-se uma perfusão adicional de </w:t>
      </w:r>
      <w:r w:rsidR="0086519D" w:rsidRPr="00F67924">
        <w:rPr>
          <w:szCs w:val="22"/>
          <w:lang w:val="pt-PT"/>
        </w:rPr>
        <w:t xml:space="preserve">tocilizumab </w:t>
      </w:r>
      <w:r w:rsidR="00676F98" w:rsidRPr="00F67924">
        <w:rPr>
          <w:szCs w:val="22"/>
          <w:lang w:val="pt-PT"/>
        </w:rPr>
        <w:t xml:space="preserve">de </w:t>
      </w:r>
      <w:r w:rsidRPr="00F67924">
        <w:rPr>
          <w:szCs w:val="22"/>
          <w:lang w:val="pt-PT"/>
        </w:rPr>
        <w:t>8</w:t>
      </w:r>
      <w:r w:rsidR="0086519D" w:rsidRPr="00F67924">
        <w:rPr>
          <w:szCs w:val="22"/>
          <w:lang w:val="pt-PT"/>
        </w:rPr>
        <w:t> </w:t>
      </w:r>
      <w:r w:rsidRPr="00F67924">
        <w:rPr>
          <w:szCs w:val="22"/>
          <w:lang w:val="pt-PT"/>
        </w:rPr>
        <w:t xml:space="preserve">mg/kg. O intervalo entre as duas perfusões </w:t>
      </w:r>
      <w:r w:rsidR="00C94A18" w:rsidRPr="00F67924">
        <w:rPr>
          <w:szCs w:val="22"/>
          <w:lang w:val="pt-PT"/>
        </w:rPr>
        <w:t>tem de</w:t>
      </w:r>
      <w:r w:rsidRPr="00F67924">
        <w:rPr>
          <w:szCs w:val="22"/>
          <w:lang w:val="pt-PT"/>
        </w:rPr>
        <w:t xml:space="preserve"> ser de, pelo menos, 8</w:t>
      </w:r>
      <w:r w:rsidR="0086519D" w:rsidRPr="00F67924">
        <w:rPr>
          <w:szCs w:val="22"/>
          <w:lang w:val="pt-PT"/>
        </w:rPr>
        <w:t> </w:t>
      </w:r>
      <w:r w:rsidRPr="00F67924">
        <w:rPr>
          <w:szCs w:val="22"/>
          <w:lang w:val="pt-PT"/>
        </w:rPr>
        <w:t xml:space="preserve">horas. </w:t>
      </w:r>
    </w:p>
    <w:p w14:paraId="3B27BEF3" w14:textId="77777777" w:rsidR="00937E21" w:rsidRPr="00F67924" w:rsidRDefault="00937E21" w:rsidP="00937E21">
      <w:pPr>
        <w:pStyle w:val="Standard1"/>
        <w:rPr>
          <w:bCs/>
          <w:iCs/>
          <w:szCs w:val="22"/>
          <w:lang w:val="pt-PT"/>
        </w:rPr>
      </w:pPr>
    </w:p>
    <w:p w14:paraId="7ED54AF0" w14:textId="18FA91C4" w:rsidR="00937E21" w:rsidRPr="00F67924" w:rsidRDefault="00937E21" w:rsidP="00937E21">
      <w:pPr>
        <w:pStyle w:val="Standard1"/>
        <w:rPr>
          <w:szCs w:val="22"/>
          <w:lang w:val="pt-PT"/>
        </w:rPr>
      </w:pPr>
      <w:r w:rsidRPr="00F67924">
        <w:rPr>
          <w:szCs w:val="22"/>
          <w:lang w:val="pt-PT"/>
        </w:rPr>
        <w:t>Não se recomendam doses superiores a 800 mg por perfusão em indivíduos com um peso corporal superior a 100 kg (ver secção</w:t>
      </w:r>
      <w:r w:rsidR="0086519D" w:rsidRPr="00F67924">
        <w:rPr>
          <w:szCs w:val="22"/>
          <w:lang w:val="pt-PT"/>
        </w:rPr>
        <w:t> </w:t>
      </w:r>
      <w:r w:rsidRPr="00F67924">
        <w:rPr>
          <w:szCs w:val="22"/>
          <w:lang w:val="pt-PT"/>
        </w:rPr>
        <w:t>5.2).</w:t>
      </w:r>
    </w:p>
    <w:p w14:paraId="57A8D126" w14:textId="77777777" w:rsidR="00937E21" w:rsidRPr="00F67924" w:rsidRDefault="00937E21" w:rsidP="00937E21">
      <w:pPr>
        <w:pStyle w:val="Standard1"/>
        <w:rPr>
          <w:szCs w:val="22"/>
          <w:u w:val="single"/>
          <w:lang w:val="pt-PT"/>
        </w:rPr>
      </w:pPr>
    </w:p>
    <w:p w14:paraId="026C714E" w14:textId="00CD48EC" w:rsidR="00937E21" w:rsidRPr="00F67924" w:rsidRDefault="00937E21" w:rsidP="00937E21">
      <w:pPr>
        <w:pStyle w:val="Standard1"/>
        <w:rPr>
          <w:szCs w:val="22"/>
          <w:lang w:val="pt-PT"/>
        </w:rPr>
      </w:pPr>
      <w:r w:rsidRPr="00F67924">
        <w:rPr>
          <w:szCs w:val="22"/>
          <w:lang w:val="pt-PT"/>
        </w:rPr>
        <w:t xml:space="preserve">Não se recomenda a administração de </w:t>
      </w:r>
      <w:r w:rsidR="0086519D" w:rsidRPr="00F67924">
        <w:rPr>
          <w:szCs w:val="22"/>
          <w:lang w:val="pt-PT"/>
        </w:rPr>
        <w:t xml:space="preserve">tocilizumab </w:t>
      </w:r>
      <w:r w:rsidRPr="00F67924">
        <w:rPr>
          <w:szCs w:val="22"/>
          <w:lang w:val="pt-PT"/>
        </w:rPr>
        <w:t>em doentes com COVID</w:t>
      </w:r>
      <w:r w:rsidR="0086519D" w:rsidRPr="00F67924">
        <w:rPr>
          <w:szCs w:val="22"/>
          <w:lang w:val="pt-PT"/>
        </w:rPr>
        <w:noBreakHyphen/>
      </w:r>
      <w:r w:rsidRPr="00F67924">
        <w:rPr>
          <w:szCs w:val="22"/>
          <w:lang w:val="pt-PT"/>
        </w:rPr>
        <w:t>19 que tenham qualquer uma das seguintes alterações laboratoriais:</w:t>
      </w:r>
    </w:p>
    <w:p w14:paraId="1543704A" w14:textId="77777777" w:rsidR="00937E21" w:rsidRPr="00F67924" w:rsidRDefault="00937E21" w:rsidP="00937E21">
      <w:pPr>
        <w:pStyle w:val="Standard1"/>
        <w:rPr>
          <w:szCs w:val="22"/>
          <w:u w:val="single"/>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27"/>
        <w:gridCol w:w="2813"/>
        <w:gridCol w:w="3021"/>
      </w:tblGrid>
      <w:tr w:rsidR="00937E21" w:rsidRPr="00F67924" w14:paraId="30D2315D" w14:textId="77777777" w:rsidTr="00E64A0A">
        <w:tc>
          <w:tcPr>
            <w:tcW w:w="3227" w:type="dxa"/>
          </w:tcPr>
          <w:p w14:paraId="57378E24" w14:textId="77777777" w:rsidR="00937E21" w:rsidRPr="00F67924" w:rsidRDefault="00937E21" w:rsidP="00AF0106">
            <w:pPr>
              <w:pStyle w:val="Standard1"/>
              <w:jc w:val="center"/>
              <w:rPr>
                <w:szCs w:val="22"/>
                <w:u w:val="single"/>
                <w:lang w:val="pt-PT"/>
              </w:rPr>
            </w:pPr>
            <w:r w:rsidRPr="00F67924">
              <w:rPr>
                <w:szCs w:val="22"/>
                <w:u w:val="single"/>
                <w:lang w:val="pt-PT"/>
              </w:rPr>
              <w:t>Tipo de teste laboratorial</w:t>
            </w:r>
          </w:p>
        </w:tc>
        <w:tc>
          <w:tcPr>
            <w:tcW w:w="2813" w:type="dxa"/>
          </w:tcPr>
          <w:p w14:paraId="0954E1F5" w14:textId="77777777" w:rsidR="00937E21" w:rsidRPr="00F67924" w:rsidRDefault="00937E21" w:rsidP="00AF0106">
            <w:pPr>
              <w:pStyle w:val="Standard1"/>
              <w:jc w:val="center"/>
              <w:rPr>
                <w:szCs w:val="22"/>
                <w:u w:val="single"/>
                <w:lang w:val="pt-PT"/>
              </w:rPr>
            </w:pPr>
            <w:r w:rsidRPr="00F67924">
              <w:rPr>
                <w:szCs w:val="22"/>
                <w:u w:val="single"/>
                <w:lang w:val="pt-PT"/>
              </w:rPr>
              <w:t>Valor laboratorial</w:t>
            </w:r>
          </w:p>
        </w:tc>
        <w:tc>
          <w:tcPr>
            <w:tcW w:w="3021" w:type="dxa"/>
          </w:tcPr>
          <w:p w14:paraId="186D368B" w14:textId="77777777" w:rsidR="00937E21" w:rsidRPr="00F67924" w:rsidRDefault="00937E21" w:rsidP="00AF0106">
            <w:pPr>
              <w:pStyle w:val="Standard1"/>
              <w:jc w:val="center"/>
              <w:rPr>
                <w:szCs w:val="22"/>
                <w:u w:val="single"/>
                <w:lang w:val="pt-PT"/>
              </w:rPr>
            </w:pPr>
            <w:r w:rsidRPr="00F67924">
              <w:rPr>
                <w:szCs w:val="22"/>
                <w:u w:val="single"/>
                <w:lang w:val="pt-PT"/>
              </w:rPr>
              <w:t>Ação</w:t>
            </w:r>
          </w:p>
        </w:tc>
      </w:tr>
      <w:tr w:rsidR="00937E21" w:rsidRPr="00ED63F7" w14:paraId="68C1B24D" w14:textId="77777777" w:rsidTr="00E64A0A">
        <w:tc>
          <w:tcPr>
            <w:tcW w:w="3227" w:type="dxa"/>
          </w:tcPr>
          <w:p w14:paraId="0ABC7F7A" w14:textId="77777777" w:rsidR="00937E21" w:rsidRPr="00F67924" w:rsidRDefault="00937E21" w:rsidP="00AF0106">
            <w:pPr>
              <w:pStyle w:val="Standard1"/>
              <w:rPr>
                <w:szCs w:val="22"/>
                <w:u w:val="single"/>
                <w:lang w:val="pt-PT"/>
              </w:rPr>
            </w:pPr>
            <w:r w:rsidRPr="00F67924">
              <w:rPr>
                <w:szCs w:val="22"/>
                <w:lang w:val="pt-PT"/>
              </w:rPr>
              <w:t>Enzima</w:t>
            </w:r>
            <w:r w:rsidR="005F1570" w:rsidRPr="00F67924">
              <w:rPr>
                <w:szCs w:val="22"/>
                <w:lang w:val="pt-PT"/>
              </w:rPr>
              <w:t>s</w:t>
            </w:r>
            <w:r w:rsidRPr="00F67924">
              <w:rPr>
                <w:szCs w:val="22"/>
                <w:lang w:val="pt-PT"/>
              </w:rPr>
              <w:t xml:space="preserve"> hepática</w:t>
            </w:r>
            <w:r w:rsidR="005F1570" w:rsidRPr="00F67924">
              <w:rPr>
                <w:szCs w:val="22"/>
                <w:lang w:val="pt-PT"/>
              </w:rPr>
              <w:t>s</w:t>
            </w:r>
            <w:r w:rsidRPr="00F67924">
              <w:rPr>
                <w:szCs w:val="22"/>
                <w:lang w:val="pt-PT"/>
              </w:rPr>
              <w:t xml:space="preserve"> </w:t>
            </w:r>
          </w:p>
        </w:tc>
        <w:tc>
          <w:tcPr>
            <w:tcW w:w="2813" w:type="dxa"/>
          </w:tcPr>
          <w:p w14:paraId="7C7311C1" w14:textId="6E332051" w:rsidR="00937E21" w:rsidRPr="00F67924" w:rsidRDefault="00D86E1C" w:rsidP="00D547AF">
            <w:pPr>
              <w:pStyle w:val="Standard1"/>
              <w:jc w:val="center"/>
              <w:rPr>
                <w:szCs w:val="22"/>
                <w:u w:val="single"/>
                <w:lang w:val="pt-PT"/>
              </w:rPr>
            </w:pPr>
            <w:r w:rsidRPr="00F67924">
              <w:rPr>
                <w:szCs w:val="22"/>
                <w:lang w:val="pt-PT"/>
              </w:rPr>
              <w:t>&gt;</w:t>
            </w:r>
            <w:r w:rsidR="0086519D" w:rsidRPr="00F67924">
              <w:rPr>
                <w:szCs w:val="22"/>
                <w:lang w:val="pt-PT"/>
              </w:rPr>
              <w:t> </w:t>
            </w:r>
            <w:r w:rsidR="00937E21" w:rsidRPr="00F67924">
              <w:rPr>
                <w:szCs w:val="22"/>
                <w:lang w:val="pt-PT"/>
              </w:rPr>
              <w:t>10</w:t>
            </w:r>
            <w:r w:rsidR="00D547AF" w:rsidRPr="00F67924">
              <w:rPr>
                <w:rFonts w:eastAsia="MS Mincho"/>
                <w:sz w:val="10"/>
                <w:szCs w:val="22"/>
                <w:lang w:val="pt-PT"/>
              </w:rPr>
              <w:t> </w:t>
            </w:r>
            <w:r w:rsidRPr="00F67924">
              <w:rPr>
                <w:bCs/>
                <w:szCs w:val="22"/>
                <w:lang w:val="pt-PT"/>
              </w:rPr>
              <w:t>×</w:t>
            </w:r>
            <w:r w:rsidR="00D547AF" w:rsidRPr="00F67924">
              <w:rPr>
                <w:rFonts w:ascii="Arial" w:eastAsia="MS Mincho" w:hAnsi="Arial" w:cs="Arial"/>
                <w:sz w:val="10"/>
                <w:szCs w:val="22"/>
                <w:lang w:val="pt-PT"/>
              </w:rPr>
              <w:t> </w:t>
            </w:r>
            <w:r w:rsidR="00937E21" w:rsidRPr="00F67924">
              <w:rPr>
                <w:szCs w:val="22"/>
                <w:lang w:val="pt-PT"/>
              </w:rPr>
              <w:t>LSN</w:t>
            </w:r>
          </w:p>
        </w:tc>
        <w:tc>
          <w:tcPr>
            <w:tcW w:w="3021" w:type="dxa"/>
            <w:vMerge w:val="restart"/>
          </w:tcPr>
          <w:p w14:paraId="657D2048" w14:textId="3A6BA9EE" w:rsidR="00937E21" w:rsidRPr="00F67924" w:rsidRDefault="00937E21" w:rsidP="00556054">
            <w:pPr>
              <w:pStyle w:val="Standard1"/>
              <w:rPr>
                <w:szCs w:val="22"/>
                <w:lang w:val="pt-PT"/>
              </w:rPr>
            </w:pPr>
            <w:r w:rsidRPr="00F67924">
              <w:rPr>
                <w:szCs w:val="22"/>
                <w:lang w:val="pt-PT"/>
              </w:rPr>
              <w:t xml:space="preserve">Não se recomenda a administração de </w:t>
            </w:r>
            <w:r w:rsidR="0086519D" w:rsidRPr="00F67924">
              <w:rPr>
                <w:szCs w:val="22"/>
                <w:lang w:val="pt-PT"/>
              </w:rPr>
              <w:t>tocilizumab</w:t>
            </w:r>
          </w:p>
          <w:p w14:paraId="0C4C5E13" w14:textId="77777777" w:rsidR="00937E21" w:rsidRPr="00F67924" w:rsidRDefault="00937E21" w:rsidP="00AF0106">
            <w:pPr>
              <w:pStyle w:val="Standard1"/>
              <w:rPr>
                <w:szCs w:val="22"/>
                <w:lang w:val="pt-PT"/>
              </w:rPr>
            </w:pPr>
          </w:p>
        </w:tc>
      </w:tr>
      <w:tr w:rsidR="00937E21" w:rsidRPr="00F67924" w14:paraId="233B1F86" w14:textId="77777777" w:rsidTr="00E64A0A">
        <w:tc>
          <w:tcPr>
            <w:tcW w:w="3227" w:type="dxa"/>
          </w:tcPr>
          <w:p w14:paraId="69E2250A" w14:textId="77777777" w:rsidR="00937E21" w:rsidRPr="00F67924" w:rsidRDefault="00937E21" w:rsidP="00AF0106">
            <w:pPr>
              <w:pStyle w:val="Standard1"/>
              <w:rPr>
                <w:szCs w:val="22"/>
                <w:u w:val="single"/>
                <w:lang w:val="pt-PT"/>
              </w:rPr>
            </w:pPr>
            <w:r w:rsidRPr="00F67924">
              <w:rPr>
                <w:szCs w:val="22"/>
                <w:lang w:val="pt-PT"/>
              </w:rPr>
              <w:t xml:space="preserve">Contagem absoluta de neutrófilos </w:t>
            </w:r>
          </w:p>
        </w:tc>
        <w:tc>
          <w:tcPr>
            <w:tcW w:w="2813" w:type="dxa"/>
          </w:tcPr>
          <w:p w14:paraId="23B3CE25" w14:textId="75237DFD" w:rsidR="00937E21" w:rsidRPr="00F67924" w:rsidRDefault="00D86E1C" w:rsidP="00D547AF">
            <w:pPr>
              <w:pStyle w:val="Standard1"/>
              <w:jc w:val="center"/>
              <w:rPr>
                <w:szCs w:val="22"/>
                <w:u w:val="single"/>
                <w:lang w:val="pt-PT"/>
              </w:rPr>
            </w:pPr>
            <w:r w:rsidRPr="00F67924">
              <w:rPr>
                <w:szCs w:val="22"/>
                <w:lang w:val="pt-PT"/>
              </w:rPr>
              <w:t>&lt;</w:t>
            </w:r>
            <w:r w:rsidR="0086519D" w:rsidRPr="00F67924">
              <w:rPr>
                <w:szCs w:val="22"/>
                <w:lang w:val="pt-PT"/>
              </w:rPr>
              <w:t> </w:t>
            </w:r>
            <w:r w:rsidR="00937E21" w:rsidRPr="00F67924">
              <w:rPr>
                <w:szCs w:val="22"/>
                <w:lang w:val="pt-PT"/>
              </w:rPr>
              <w:t>1</w:t>
            </w:r>
            <w:r w:rsidR="00D547AF" w:rsidRPr="00F67924">
              <w:rPr>
                <w:rFonts w:eastAsia="MS Mincho"/>
                <w:sz w:val="10"/>
                <w:szCs w:val="22"/>
                <w:lang w:val="pt-PT"/>
              </w:rPr>
              <w:t> </w:t>
            </w:r>
            <w:r w:rsidRPr="00F67924">
              <w:rPr>
                <w:bCs/>
                <w:szCs w:val="22"/>
                <w:lang w:val="pt-PT"/>
              </w:rPr>
              <w:t>×</w:t>
            </w:r>
            <w:r w:rsidR="00D547AF" w:rsidRPr="00F67924">
              <w:rPr>
                <w:rFonts w:ascii="Arial" w:eastAsia="MS Mincho" w:hAnsi="Arial" w:cs="Arial"/>
                <w:sz w:val="10"/>
                <w:szCs w:val="22"/>
                <w:lang w:val="pt-PT"/>
              </w:rPr>
              <w:t> </w:t>
            </w:r>
            <w:r w:rsidR="00937E21" w:rsidRPr="00F67924">
              <w:rPr>
                <w:szCs w:val="22"/>
                <w:lang w:val="pt-PT"/>
              </w:rPr>
              <w:t>10</w:t>
            </w:r>
            <w:r w:rsidR="00937E21" w:rsidRPr="00F67924">
              <w:rPr>
                <w:szCs w:val="22"/>
                <w:vertAlign w:val="superscript"/>
                <w:lang w:val="pt-PT"/>
              </w:rPr>
              <w:t>9</w:t>
            </w:r>
            <w:r w:rsidR="00937E21" w:rsidRPr="00F67924">
              <w:rPr>
                <w:szCs w:val="22"/>
                <w:lang w:val="pt-PT"/>
              </w:rPr>
              <w:t>/l</w:t>
            </w:r>
          </w:p>
        </w:tc>
        <w:tc>
          <w:tcPr>
            <w:tcW w:w="3021" w:type="dxa"/>
            <w:vMerge/>
          </w:tcPr>
          <w:p w14:paraId="43F82F4B" w14:textId="77777777" w:rsidR="00937E21" w:rsidRPr="00F67924" w:rsidRDefault="00937E21" w:rsidP="00AF0106">
            <w:pPr>
              <w:pStyle w:val="Standard1"/>
              <w:rPr>
                <w:szCs w:val="22"/>
                <w:u w:val="single"/>
                <w:lang w:val="pt-PT"/>
              </w:rPr>
            </w:pPr>
          </w:p>
        </w:tc>
      </w:tr>
      <w:tr w:rsidR="00937E21" w:rsidRPr="00F67924" w14:paraId="68B9E5A1" w14:textId="77777777" w:rsidTr="00E64A0A">
        <w:trPr>
          <w:trHeight w:val="269"/>
        </w:trPr>
        <w:tc>
          <w:tcPr>
            <w:tcW w:w="3227" w:type="dxa"/>
          </w:tcPr>
          <w:p w14:paraId="2E3511E6" w14:textId="77777777" w:rsidR="00937E21" w:rsidRPr="00F67924" w:rsidRDefault="00937E21" w:rsidP="00AF0106">
            <w:pPr>
              <w:pStyle w:val="Standard1"/>
              <w:rPr>
                <w:szCs w:val="22"/>
                <w:lang w:val="pt-PT"/>
              </w:rPr>
            </w:pPr>
            <w:r w:rsidRPr="00F67924">
              <w:rPr>
                <w:szCs w:val="22"/>
                <w:lang w:val="pt-PT"/>
              </w:rPr>
              <w:t xml:space="preserve">Contagem de plaquetas </w:t>
            </w:r>
          </w:p>
        </w:tc>
        <w:tc>
          <w:tcPr>
            <w:tcW w:w="2813" w:type="dxa"/>
          </w:tcPr>
          <w:p w14:paraId="44FC8390" w14:textId="29FC52FE" w:rsidR="00937E21" w:rsidRPr="00F67924" w:rsidRDefault="00D86E1C" w:rsidP="00D547AF">
            <w:pPr>
              <w:pStyle w:val="Standard1"/>
              <w:jc w:val="center"/>
              <w:rPr>
                <w:szCs w:val="22"/>
                <w:lang w:val="pt-PT"/>
              </w:rPr>
            </w:pPr>
            <w:r w:rsidRPr="00F67924">
              <w:rPr>
                <w:szCs w:val="22"/>
                <w:lang w:val="pt-PT"/>
              </w:rPr>
              <w:t>&lt;</w:t>
            </w:r>
            <w:r w:rsidR="0086519D" w:rsidRPr="00F67924">
              <w:rPr>
                <w:szCs w:val="22"/>
                <w:lang w:val="pt-PT"/>
              </w:rPr>
              <w:t> </w:t>
            </w:r>
            <w:r w:rsidR="00937E21" w:rsidRPr="00F67924">
              <w:rPr>
                <w:szCs w:val="22"/>
                <w:lang w:val="pt-PT"/>
              </w:rPr>
              <w:t>50</w:t>
            </w:r>
            <w:r w:rsidR="00D547AF" w:rsidRPr="00F67924">
              <w:rPr>
                <w:rFonts w:eastAsia="MS Mincho"/>
                <w:sz w:val="10"/>
                <w:szCs w:val="22"/>
                <w:lang w:val="pt-PT"/>
              </w:rPr>
              <w:t> </w:t>
            </w:r>
            <w:r w:rsidRPr="00F67924">
              <w:rPr>
                <w:bCs/>
                <w:szCs w:val="22"/>
                <w:lang w:val="pt-PT"/>
              </w:rPr>
              <w:t>×</w:t>
            </w:r>
            <w:r w:rsidR="00D547AF" w:rsidRPr="00F67924">
              <w:rPr>
                <w:rFonts w:ascii="Arial" w:eastAsia="MS Mincho" w:hAnsi="Arial" w:cs="Arial"/>
                <w:sz w:val="10"/>
                <w:szCs w:val="22"/>
                <w:lang w:val="pt-PT"/>
              </w:rPr>
              <w:t> </w:t>
            </w:r>
            <w:r w:rsidR="00937E21" w:rsidRPr="00F67924">
              <w:rPr>
                <w:szCs w:val="22"/>
                <w:lang w:val="pt-PT"/>
              </w:rPr>
              <w:t>10</w:t>
            </w:r>
            <w:r w:rsidR="00937E21" w:rsidRPr="00F67924">
              <w:rPr>
                <w:szCs w:val="22"/>
                <w:vertAlign w:val="superscript"/>
                <w:lang w:val="pt-PT"/>
              </w:rPr>
              <w:t>3</w:t>
            </w:r>
            <w:r w:rsidR="00937E21" w:rsidRPr="00F67924">
              <w:rPr>
                <w:szCs w:val="22"/>
                <w:lang w:val="pt-PT"/>
              </w:rPr>
              <w:t>/</w:t>
            </w:r>
            <w:r w:rsidRPr="00F67924">
              <w:rPr>
                <w:szCs w:val="22"/>
                <w:lang w:val="pt-PT"/>
              </w:rPr>
              <w:t xml:space="preserve"> µ</w:t>
            </w:r>
            <w:r w:rsidR="00937E21" w:rsidRPr="00F67924">
              <w:rPr>
                <w:szCs w:val="22"/>
                <w:lang w:val="pt-PT"/>
              </w:rPr>
              <w:t>l</w:t>
            </w:r>
          </w:p>
        </w:tc>
        <w:tc>
          <w:tcPr>
            <w:tcW w:w="3021" w:type="dxa"/>
            <w:vMerge/>
          </w:tcPr>
          <w:p w14:paraId="26501171" w14:textId="77777777" w:rsidR="00937E21" w:rsidRPr="00F67924" w:rsidRDefault="00937E21" w:rsidP="00AF0106">
            <w:pPr>
              <w:pStyle w:val="Standard1"/>
              <w:rPr>
                <w:szCs w:val="22"/>
                <w:u w:val="single"/>
                <w:lang w:val="pt-PT"/>
              </w:rPr>
            </w:pPr>
          </w:p>
        </w:tc>
      </w:tr>
    </w:tbl>
    <w:p w14:paraId="3EAB3990" w14:textId="77777777" w:rsidR="00937E21" w:rsidRPr="00F67924" w:rsidRDefault="00937E21" w:rsidP="001323E1">
      <w:pPr>
        <w:rPr>
          <w:szCs w:val="22"/>
          <w:u w:val="single"/>
          <w:lang w:val="pt-PT"/>
        </w:rPr>
      </w:pPr>
    </w:p>
    <w:p w14:paraId="49CC2E9E" w14:textId="77777777" w:rsidR="001E7850" w:rsidRPr="00F67924" w:rsidRDefault="001E7850">
      <w:pPr>
        <w:keepNext/>
        <w:keepLines/>
        <w:rPr>
          <w:i/>
          <w:szCs w:val="22"/>
          <w:lang w:val="pt-PT"/>
        </w:rPr>
        <w:pPrChange w:id="16" w:author="TCS" w:date="2026-02-26T11:57:00Z">
          <w:pPr/>
        </w:pPrChange>
      </w:pPr>
      <w:r w:rsidRPr="00F67924">
        <w:rPr>
          <w:i/>
          <w:szCs w:val="22"/>
          <w:lang w:val="pt-PT"/>
        </w:rPr>
        <w:t>Síndrome de Libertação de Citocinas (SLC) (adultos e crianças)</w:t>
      </w:r>
    </w:p>
    <w:p w14:paraId="39252D0E" w14:textId="7E98CCDF" w:rsidR="001E7850" w:rsidRPr="00F67924" w:rsidRDefault="001E7850">
      <w:pPr>
        <w:keepNext/>
        <w:keepLines/>
        <w:rPr>
          <w:szCs w:val="22"/>
          <w:lang w:val="pt-PT"/>
        </w:rPr>
        <w:pPrChange w:id="17" w:author="TCS" w:date="2026-02-26T11:57:00Z">
          <w:pPr/>
        </w:pPrChange>
      </w:pPr>
      <w:r w:rsidRPr="00F67924">
        <w:rPr>
          <w:szCs w:val="22"/>
          <w:lang w:val="pt-PT"/>
        </w:rPr>
        <w:t>A posologia recomendada para o tratamento d</w:t>
      </w:r>
      <w:r w:rsidR="00736256" w:rsidRPr="00F67924">
        <w:rPr>
          <w:szCs w:val="22"/>
          <w:lang w:val="pt-PT"/>
        </w:rPr>
        <w:t>e</w:t>
      </w:r>
      <w:r w:rsidRPr="00F67924">
        <w:rPr>
          <w:szCs w:val="22"/>
          <w:lang w:val="pt-PT"/>
        </w:rPr>
        <w:t xml:space="preserve"> SLC é de 8</w:t>
      </w:r>
      <w:r w:rsidR="0086519D" w:rsidRPr="00F67924">
        <w:rPr>
          <w:szCs w:val="22"/>
          <w:lang w:val="pt-PT"/>
        </w:rPr>
        <w:t> </w:t>
      </w:r>
      <w:r w:rsidRPr="00F67924">
        <w:rPr>
          <w:szCs w:val="22"/>
          <w:lang w:val="pt-PT"/>
        </w:rPr>
        <w:t xml:space="preserve">mg/kg </w:t>
      </w:r>
      <w:r w:rsidRPr="00F67924">
        <w:rPr>
          <w:lang w:val="pt-PT"/>
        </w:rPr>
        <w:t>em doentes com peso igual ou superior a 30</w:t>
      </w:r>
      <w:r w:rsidRPr="00F67924">
        <w:rPr>
          <w:szCs w:val="22"/>
          <w:lang w:val="pt-PT"/>
        </w:rPr>
        <w:t> </w:t>
      </w:r>
      <w:r w:rsidRPr="00F67924">
        <w:rPr>
          <w:lang w:val="pt-PT"/>
        </w:rPr>
        <w:t>kg ou 12 mg/kg em doentes com peso inferior a 30 kg</w:t>
      </w:r>
      <w:r w:rsidR="00736256" w:rsidRPr="00F67924">
        <w:rPr>
          <w:lang w:val="pt-PT"/>
        </w:rPr>
        <w:t>,</w:t>
      </w:r>
      <w:r w:rsidRPr="00F67924">
        <w:rPr>
          <w:szCs w:val="22"/>
          <w:lang w:val="pt-PT"/>
        </w:rPr>
        <w:t xml:space="preserve"> administrados por perfusão intravenosa durante 60</w:t>
      </w:r>
      <w:r w:rsidR="0086519D" w:rsidRPr="00F67924">
        <w:rPr>
          <w:szCs w:val="22"/>
          <w:lang w:val="pt-PT"/>
        </w:rPr>
        <w:t> </w:t>
      </w:r>
      <w:r w:rsidRPr="00F67924">
        <w:rPr>
          <w:szCs w:val="22"/>
          <w:lang w:val="pt-PT"/>
        </w:rPr>
        <w:t xml:space="preserve">minutos. </w:t>
      </w:r>
      <w:r w:rsidR="0086519D" w:rsidRPr="00F67924">
        <w:rPr>
          <w:szCs w:val="22"/>
          <w:lang w:val="pt-PT"/>
        </w:rPr>
        <w:t xml:space="preserve">O tocilizumab </w:t>
      </w:r>
      <w:r w:rsidRPr="00F67924">
        <w:rPr>
          <w:szCs w:val="22"/>
          <w:lang w:val="pt-PT"/>
        </w:rPr>
        <w:t>pode ser administrado sozinho ou em associação com corticosteroides.</w:t>
      </w:r>
    </w:p>
    <w:p w14:paraId="623E3AC4" w14:textId="77777777" w:rsidR="001E7850" w:rsidRPr="00F67924" w:rsidRDefault="001E7850" w:rsidP="001323E1">
      <w:pPr>
        <w:rPr>
          <w:szCs w:val="22"/>
          <w:lang w:val="pt-PT"/>
        </w:rPr>
      </w:pPr>
    </w:p>
    <w:p w14:paraId="08615264" w14:textId="1A8AB660" w:rsidR="00235835" w:rsidRPr="00F67924" w:rsidRDefault="001E7850" w:rsidP="001323E1">
      <w:pPr>
        <w:rPr>
          <w:szCs w:val="22"/>
          <w:lang w:val="pt-PT"/>
        </w:rPr>
      </w:pPr>
      <w:r w:rsidRPr="00F67924">
        <w:rPr>
          <w:szCs w:val="22"/>
          <w:lang w:val="pt-PT"/>
        </w:rPr>
        <w:t>Se</w:t>
      </w:r>
      <w:r w:rsidR="00235835" w:rsidRPr="00F67924">
        <w:rPr>
          <w:szCs w:val="22"/>
          <w:lang w:val="pt-PT"/>
        </w:rPr>
        <w:t xml:space="preserve"> não houver melhoria cl</w:t>
      </w:r>
      <w:r w:rsidR="003F75A4" w:rsidRPr="00F67924">
        <w:rPr>
          <w:szCs w:val="22"/>
          <w:lang w:val="pt-PT"/>
        </w:rPr>
        <w:t>ínica dos sinais e sintomas de</w:t>
      </w:r>
      <w:r w:rsidR="00235835" w:rsidRPr="00F67924">
        <w:rPr>
          <w:szCs w:val="22"/>
          <w:lang w:val="pt-PT"/>
        </w:rPr>
        <w:t xml:space="preserve"> SLC após a primeira dose, podem ser administradas até 3</w:t>
      </w:r>
      <w:r w:rsidR="0086519D" w:rsidRPr="00F67924">
        <w:rPr>
          <w:szCs w:val="22"/>
          <w:lang w:val="pt-PT"/>
        </w:rPr>
        <w:t> </w:t>
      </w:r>
      <w:r w:rsidR="00235835" w:rsidRPr="00F67924">
        <w:rPr>
          <w:szCs w:val="22"/>
          <w:lang w:val="pt-PT"/>
        </w:rPr>
        <w:t xml:space="preserve">doses adicionais de </w:t>
      </w:r>
      <w:r w:rsidR="0086519D" w:rsidRPr="00F67924">
        <w:rPr>
          <w:szCs w:val="22"/>
          <w:lang w:val="pt-PT"/>
        </w:rPr>
        <w:t>tocilizumab</w:t>
      </w:r>
      <w:r w:rsidR="00235835" w:rsidRPr="00F67924">
        <w:rPr>
          <w:szCs w:val="22"/>
          <w:lang w:val="pt-PT"/>
        </w:rPr>
        <w:t xml:space="preserve">. O intervalo entre doses consecutivas </w:t>
      </w:r>
      <w:r w:rsidR="00C94A18" w:rsidRPr="00F67924">
        <w:rPr>
          <w:szCs w:val="22"/>
          <w:lang w:val="pt-PT"/>
        </w:rPr>
        <w:t xml:space="preserve">tem </w:t>
      </w:r>
      <w:r w:rsidR="00235835" w:rsidRPr="00F67924">
        <w:rPr>
          <w:szCs w:val="22"/>
          <w:lang w:val="pt-PT"/>
        </w:rPr>
        <w:t>de ser pelo menos de 8</w:t>
      </w:r>
      <w:r w:rsidR="0086519D" w:rsidRPr="00F67924">
        <w:rPr>
          <w:szCs w:val="22"/>
          <w:lang w:val="pt-PT"/>
        </w:rPr>
        <w:t> </w:t>
      </w:r>
      <w:r w:rsidR="00235835" w:rsidRPr="00F67924">
        <w:rPr>
          <w:szCs w:val="22"/>
          <w:lang w:val="pt-PT"/>
        </w:rPr>
        <w:t>horas. Doses que excedam 800</w:t>
      </w:r>
      <w:r w:rsidR="0086519D" w:rsidRPr="00F67924">
        <w:rPr>
          <w:szCs w:val="22"/>
          <w:lang w:val="pt-PT"/>
        </w:rPr>
        <w:t> </w:t>
      </w:r>
      <w:r w:rsidR="00235835" w:rsidRPr="00F67924">
        <w:rPr>
          <w:szCs w:val="22"/>
          <w:lang w:val="pt-PT"/>
        </w:rPr>
        <w:t>mg por perfusão não são recomendadas em doentes com SLC.</w:t>
      </w:r>
    </w:p>
    <w:p w14:paraId="18A269FF" w14:textId="77777777" w:rsidR="00235835" w:rsidRPr="00F67924" w:rsidRDefault="00235835" w:rsidP="001323E1">
      <w:pPr>
        <w:rPr>
          <w:szCs w:val="22"/>
          <w:lang w:val="pt-PT"/>
        </w:rPr>
      </w:pPr>
    </w:p>
    <w:p w14:paraId="29C920CC" w14:textId="77777777" w:rsidR="001E7850" w:rsidRPr="00F67924" w:rsidRDefault="00235835" w:rsidP="001323E1">
      <w:pPr>
        <w:rPr>
          <w:szCs w:val="22"/>
          <w:lang w:val="pt-PT"/>
        </w:rPr>
      </w:pPr>
      <w:r w:rsidRPr="00F67924">
        <w:rPr>
          <w:szCs w:val="22"/>
          <w:lang w:val="pt-PT"/>
        </w:rPr>
        <w:t xml:space="preserve">Doentes com SLC grave ou </w:t>
      </w:r>
      <w:r w:rsidR="003A0045" w:rsidRPr="00F67924">
        <w:rPr>
          <w:szCs w:val="22"/>
          <w:lang w:val="pt-PT"/>
        </w:rPr>
        <w:t xml:space="preserve">potencialmente fatal </w:t>
      </w:r>
      <w:r w:rsidRPr="00F67924">
        <w:rPr>
          <w:szCs w:val="22"/>
          <w:lang w:val="pt-PT"/>
        </w:rPr>
        <w:t xml:space="preserve">têm frequentemente citopenias ou ALT ou AST elevadas devido à </w:t>
      </w:r>
      <w:r w:rsidR="003A0045" w:rsidRPr="00F67924">
        <w:rPr>
          <w:szCs w:val="22"/>
          <w:lang w:val="pt-PT"/>
        </w:rPr>
        <w:t>doença</w:t>
      </w:r>
      <w:r w:rsidRPr="00F67924">
        <w:rPr>
          <w:szCs w:val="22"/>
          <w:lang w:val="pt-PT"/>
        </w:rPr>
        <w:t xml:space="preserve"> s</w:t>
      </w:r>
      <w:r w:rsidR="003A0045" w:rsidRPr="00F67924">
        <w:rPr>
          <w:szCs w:val="22"/>
          <w:lang w:val="pt-PT"/>
        </w:rPr>
        <w:t>ubjacente, antecedendo quimioterapia linfo</w:t>
      </w:r>
      <w:r w:rsidR="003F75A4" w:rsidRPr="00F67924">
        <w:rPr>
          <w:szCs w:val="22"/>
          <w:lang w:val="pt-PT"/>
        </w:rPr>
        <w:t xml:space="preserve">depletora ou </w:t>
      </w:r>
      <w:r w:rsidRPr="00F67924">
        <w:rPr>
          <w:szCs w:val="22"/>
          <w:lang w:val="pt-PT"/>
        </w:rPr>
        <w:t xml:space="preserve">SLC. </w:t>
      </w:r>
    </w:p>
    <w:p w14:paraId="23FBFEB0" w14:textId="77777777" w:rsidR="001E7850" w:rsidRPr="00F67924" w:rsidRDefault="001E7850" w:rsidP="001323E1">
      <w:pPr>
        <w:rPr>
          <w:szCs w:val="22"/>
          <w:lang w:val="pt-PT"/>
        </w:rPr>
      </w:pPr>
    </w:p>
    <w:p w14:paraId="156671D8" w14:textId="77777777" w:rsidR="001323E1" w:rsidRDefault="001323E1" w:rsidP="001323E1">
      <w:pPr>
        <w:rPr>
          <w:ins w:id="18" w:author="Author"/>
          <w:szCs w:val="22"/>
          <w:u w:val="single"/>
          <w:lang w:val="pt-PT"/>
        </w:rPr>
      </w:pPr>
      <w:r w:rsidRPr="00F67924">
        <w:rPr>
          <w:szCs w:val="22"/>
          <w:u w:val="single"/>
          <w:lang w:val="pt-PT"/>
        </w:rPr>
        <w:t>Populações especiais</w:t>
      </w:r>
    </w:p>
    <w:p w14:paraId="6DC26EEE" w14:textId="77777777" w:rsidR="00D77C81" w:rsidRPr="00F67924" w:rsidRDefault="00D77C81" w:rsidP="001323E1">
      <w:pPr>
        <w:rPr>
          <w:szCs w:val="22"/>
          <w:u w:val="single"/>
          <w:lang w:val="pt-PT"/>
        </w:rPr>
      </w:pPr>
    </w:p>
    <w:p w14:paraId="28C259D9" w14:textId="77777777" w:rsidR="005A58AD" w:rsidRPr="00F67924" w:rsidRDefault="005A58AD" w:rsidP="005A58AD">
      <w:pPr>
        <w:rPr>
          <w:i/>
          <w:szCs w:val="22"/>
          <w:lang w:val="pt-PT"/>
        </w:rPr>
      </w:pPr>
      <w:r w:rsidRPr="00F67924">
        <w:rPr>
          <w:i/>
          <w:szCs w:val="22"/>
          <w:lang w:val="pt-PT"/>
        </w:rPr>
        <w:t>Idosos</w:t>
      </w:r>
    </w:p>
    <w:p w14:paraId="42FDA549" w14:textId="56832F8E" w:rsidR="005A58AD" w:rsidRPr="00F67924" w:rsidRDefault="005A58AD" w:rsidP="005A58AD">
      <w:pPr>
        <w:rPr>
          <w:lang w:val="pt-PT"/>
        </w:rPr>
      </w:pPr>
      <w:r w:rsidRPr="00F67924">
        <w:rPr>
          <w:szCs w:val="22"/>
          <w:lang w:val="pt-PT"/>
        </w:rPr>
        <w:t xml:space="preserve">Não é necessário ajuste de dose em doentes idosos com </w:t>
      </w:r>
      <w:r w:rsidR="00D86E1C" w:rsidRPr="00F67924">
        <w:rPr>
          <w:szCs w:val="22"/>
          <w:lang w:val="pt-PT"/>
        </w:rPr>
        <w:t>&gt;</w:t>
      </w:r>
      <w:r w:rsidR="00BA37CF" w:rsidRPr="00F67924">
        <w:rPr>
          <w:szCs w:val="22"/>
          <w:lang w:val="pt-PT"/>
        </w:rPr>
        <w:t> </w:t>
      </w:r>
      <w:r w:rsidRPr="00F67924">
        <w:rPr>
          <w:szCs w:val="22"/>
          <w:lang w:val="pt-PT"/>
        </w:rPr>
        <w:t>65 anos de idade.</w:t>
      </w:r>
    </w:p>
    <w:p w14:paraId="17BAB7FD" w14:textId="77777777" w:rsidR="005A58AD" w:rsidRPr="00F67924" w:rsidRDefault="005A58AD" w:rsidP="005A58AD">
      <w:pPr>
        <w:suppressAutoHyphens/>
        <w:rPr>
          <w:lang w:val="pt-PT"/>
        </w:rPr>
      </w:pPr>
    </w:p>
    <w:p w14:paraId="71312FE9" w14:textId="77777777" w:rsidR="005A58AD" w:rsidRPr="00F67924" w:rsidRDefault="005A58AD" w:rsidP="005A58AD">
      <w:pPr>
        <w:rPr>
          <w:i/>
          <w:lang w:val="pt-PT"/>
        </w:rPr>
      </w:pPr>
      <w:r w:rsidRPr="00F67924">
        <w:rPr>
          <w:i/>
          <w:lang w:val="pt-PT"/>
        </w:rPr>
        <w:t>Compromisso renal</w:t>
      </w:r>
    </w:p>
    <w:p w14:paraId="0707F708" w14:textId="01C43AA6" w:rsidR="005A58AD" w:rsidRPr="00F67924" w:rsidRDefault="005A58AD" w:rsidP="005A58AD">
      <w:pPr>
        <w:rPr>
          <w:lang w:val="pt-PT"/>
        </w:rPr>
      </w:pPr>
      <w:r w:rsidRPr="00F67924">
        <w:rPr>
          <w:szCs w:val="22"/>
          <w:lang w:val="pt-PT"/>
        </w:rPr>
        <w:t xml:space="preserve">Não é necessário ajuste de dose em doentes com compromisso renal ligeiro. O tocilizumab não foi estudado em doentes com compromisso renal moderado a grave (ver secção 5.2). Nestes doentes a função renal </w:t>
      </w:r>
      <w:r w:rsidR="00C94A18" w:rsidRPr="00F67924">
        <w:rPr>
          <w:szCs w:val="22"/>
          <w:lang w:val="pt-PT"/>
        </w:rPr>
        <w:t xml:space="preserve">tem </w:t>
      </w:r>
      <w:r w:rsidRPr="00F67924">
        <w:rPr>
          <w:szCs w:val="22"/>
          <w:lang w:val="pt-PT"/>
        </w:rPr>
        <w:t>de ser cuidadosamente monitorizada.</w:t>
      </w:r>
    </w:p>
    <w:p w14:paraId="579CAB45" w14:textId="77777777" w:rsidR="005A58AD" w:rsidRPr="00F67924" w:rsidRDefault="005A58AD" w:rsidP="005A58AD">
      <w:pPr>
        <w:ind w:left="567" w:hanging="567"/>
        <w:rPr>
          <w:lang w:val="pt-PT"/>
        </w:rPr>
      </w:pPr>
    </w:p>
    <w:p w14:paraId="30636D34" w14:textId="77777777" w:rsidR="005A58AD" w:rsidRPr="00F67924" w:rsidRDefault="005A58AD" w:rsidP="005A58AD">
      <w:pPr>
        <w:rPr>
          <w:i/>
          <w:lang w:val="pt-PT"/>
        </w:rPr>
      </w:pPr>
      <w:r w:rsidRPr="00F67924">
        <w:rPr>
          <w:i/>
          <w:lang w:val="pt-PT"/>
        </w:rPr>
        <w:t>Compromisso hepático</w:t>
      </w:r>
    </w:p>
    <w:p w14:paraId="71613662" w14:textId="67046D73" w:rsidR="005A58AD" w:rsidRPr="00F67924" w:rsidRDefault="005A58AD" w:rsidP="005A58AD">
      <w:pPr>
        <w:rPr>
          <w:lang w:val="pt-PT"/>
        </w:rPr>
      </w:pPr>
      <w:r w:rsidRPr="00F67924">
        <w:rPr>
          <w:lang w:val="pt-PT"/>
        </w:rPr>
        <w:t>O tocilizumab não foi estudado em doentes com compromisso hepático. Assim, não podem ser feitas recomendações de dose.</w:t>
      </w:r>
    </w:p>
    <w:p w14:paraId="4F8905D9" w14:textId="77777777" w:rsidR="005A58AD" w:rsidRPr="00F67924" w:rsidRDefault="005A58AD" w:rsidP="001323E1">
      <w:pPr>
        <w:rPr>
          <w:i/>
          <w:szCs w:val="22"/>
          <w:lang w:val="pt-PT"/>
        </w:rPr>
      </w:pPr>
    </w:p>
    <w:p w14:paraId="1493ECC6" w14:textId="12BD8463" w:rsidR="001323E1" w:rsidRPr="00F67924" w:rsidRDefault="0086519D" w:rsidP="001323E1">
      <w:pPr>
        <w:rPr>
          <w:szCs w:val="22"/>
          <w:lang w:val="pt-PT"/>
        </w:rPr>
      </w:pPr>
      <w:r w:rsidRPr="00F67924">
        <w:rPr>
          <w:i/>
          <w:szCs w:val="22"/>
          <w:lang w:val="pt-PT"/>
        </w:rPr>
        <w:t>População pediátrica</w:t>
      </w:r>
    </w:p>
    <w:p w14:paraId="09EF3688" w14:textId="77777777" w:rsidR="001323E1" w:rsidRPr="00F67924" w:rsidRDefault="001323E1" w:rsidP="001323E1">
      <w:pPr>
        <w:ind w:left="567" w:hanging="567"/>
        <w:rPr>
          <w:u w:val="single"/>
          <w:lang w:val="pt-PT"/>
        </w:rPr>
      </w:pPr>
      <w:r w:rsidRPr="00F67924">
        <w:rPr>
          <w:i/>
          <w:u w:val="single"/>
          <w:lang w:val="pt-PT"/>
        </w:rPr>
        <w:t>Doentes com AIJs</w:t>
      </w:r>
    </w:p>
    <w:p w14:paraId="13F695F4" w14:textId="1D2F3796" w:rsidR="001323E1" w:rsidRPr="00F67924" w:rsidRDefault="001323E1" w:rsidP="001323E1">
      <w:pPr>
        <w:rPr>
          <w:lang w:val="pt-PT"/>
        </w:rPr>
      </w:pPr>
      <w:r w:rsidRPr="00F67924">
        <w:rPr>
          <w:lang w:val="pt-PT"/>
        </w:rPr>
        <w:t>A posologia recomendada em doentes com idade superior a dois anos é de 8 mg/kg a cada 2</w:t>
      </w:r>
      <w:r w:rsidR="0086519D" w:rsidRPr="00F67924">
        <w:rPr>
          <w:lang w:val="pt-PT"/>
        </w:rPr>
        <w:t> </w:t>
      </w:r>
      <w:r w:rsidRPr="00F67924">
        <w:rPr>
          <w:lang w:val="pt-PT"/>
        </w:rPr>
        <w:t>semanas em doentes com peso igual ou superior a 30</w:t>
      </w:r>
      <w:r w:rsidRPr="00F67924">
        <w:rPr>
          <w:szCs w:val="22"/>
          <w:lang w:val="pt-PT"/>
        </w:rPr>
        <w:t> </w:t>
      </w:r>
      <w:r w:rsidRPr="00F67924">
        <w:rPr>
          <w:lang w:val="pt-PT"/>
        </w:rPr>
        <w:t>kg ou 12 mg/kg uma vez a cada 2</w:t>
      </w:r>
      <w:r w:rsidR="0086519D" w:rsidRPr="00F67924">
        <w:rPr>
          <w:lang w:val="pt-PT"/>
        </w:rPr>
        <w:t> </w:t>
      </w:r>
      <w:r w:rsidRPr="00F67924">
        <w:rPr>
          <w:lang w:val="pt-PT"/>
        </w:rPr>
        <w:t xml:space="preserve">semanas em doentes com peso inferior a 30 kg. A dose </w:t>
      </w:r>
      <w:r w:rsidR="00C94A18" w:rsidRPr="00F67924">
        <w:rPr>
          <w:lang w:val="pt-PT"/>
        </w:rPr>
        <w:t xml:space="preserve">tem </w:t>
      </w:r>
      <w:r w:rsidRPr="00F67924">
        <w:rPr>
          <w:lang w:val="pt-PT"/>
        </w:rPr>
        <w:t>de ser calculada a cada administração com base no peso corporal do doente. Uma alteração da dose só deve ser baseada numa alteração consistente do peso corporal do doente ao longo do tempo.</w:t>
      </w:r>
    </w:p>
    <w:p w14:paraId="75E36E08" w14:textId="77777777" w:rsidR="001323E1" w:rsidRPr="00F67924" w:rsidRDefault="001323E1" w:rsidP="001323E1">
      <w:pPr>
        <w:rPr>
          <w:lang w:val="pt-PT"/>
        </w:rPr>
      </w:pPr>
    </w:p>
    <w:p w14:paraId="3101122F" w14:textId="7FAD743E" w:rsidR="001323E1" w:rsidRPr="00F67924" w:rsidRDefault="001323E1" w:rsidP="001323E1">
      <w:pPr>
        <w:rPr>
          <w:lang w:val="pt-PT"/>
        </w:rPr>
      </w:pPr>
      <w:r w:rsidRPr="00F67924">
        <w:rPr>
          <w:lang w:val="pt-PT"/>
        </w:rPr>
        <w:t xml:space="preserve">A eficácia e segurança de </w:t>
      </w:r>
      <w:r w:rsidR="0086519D" w:rsidRPr="00F67924">
        <w:rPr>
          <w:lang w:val="pt-PT"/>
        </w:rPr>
        <w:t xml:space="preserve">tocilizumab </w:t>
      </w:r>
      <w:r w:rsidR="00AE1E4D" w:rsidRPr="00F67924">
        <w:rPr>
          <w:lang w:val="pt-PT"/>
        </w:rPr>
        <w:t xml:space="preserve">intravenoso </w:t>
      </w:r>
      <w:r w:rsidRPr="00F67924">
        <w:rPr>
          <w:lang w:val="pt-PT"/>
        </w:rPr>
        <w:t>em crianças com menos de 2</w:t>
      </w:r>
      <w:r w:rsidR="0086519D" w:rsidRPr="00F67924">
        <w:rPr>
          <w:lang w:val="pt-PT"/>
        </w:rPr>
        <w:t> </w:t>
      </w:r>
      <w:r w:rsidRPr="00F67924">
        <w:rPr>
          <w:lang w:val="pt-PT"/>
        </w:rPr>
        <w:t>anos de idade não foram estabelecidas.</w:t>
      </w:r>
      <w:r w:rsidR="001304DD" w:rsidRPr="00F67924">
        <w:rPr>
          <w:lang w:val="pt-PT"/>
        </w:rPr>
        <w:t xml:space="preserve"> Os dados atualmente disponíveis encontram-se descritos na secção 4.8, 5.1 e 5.2, mas não pode ser feita qualquer recomendação posológica.</w:t>
      </w:r>
    </w:p>
    <w:p w14:paraId="1123507F" w14:textId="77777777" w:rsidR="001323E1" w:rsidRPr="00F67924" w:rsidRDefault="001323E1" w:rsidP="001323E1">
      <w:pPr>
        <w:ind w:left="567" w:hanging="567"/>
        <w:rPr>
          <w:lang w:val="pt-PT"/>
        </w:rPr>
      </w:pPr>
    </w:p>
    <w:p w14:paraId="12D3CD30" w14:textId="3C517279" w:rsidR="001323E1" w:rsidRPr="00F67924" w:rsidRDefault="001323E1" w:rsidP="001B085F">
      <w:pPr>
        <w:rPr>
          <w:lang w:val="pt-PT"/>
        </w:rPr>
      </w:pPr>
      <w:r w:rsidRPr="00F67924">
        <w:rPr>
          <w:lang w:val="pt-PT"/>
        </w:rPr>
        <w:t>Nos doentes com AIJs</w:t>
      </w:r>
      <w:r w:rsidR="00736256" w:rsidRPr="00F67924">
        <w:rPr>
          <w:lang w:val="pt-PT"/>
        </w:rPr>
        <w:t>,</w:t>
      </w:r>
      <w:r w:rsidRPr="00F67924">
        <w:rPr>
          <w:lang w:val="pt-PT"/>
        </w:rPr>
        <w:t xml:space="preserve"> é recomendada a interrupção da </w:t>
      </w:r>
      <w:r w:rsidR="00736256" w:rsidRPr="00F67924">
        <w:rPr>
          <w:lang w:val="pt-PT"/>
        </w:rPr>
        <w:t xml:space="preserve">administração </w:t>
      </w:r>
      <w:r w:rsidRPr="00F67924">
        <w:rPr>
          <w:lang w:val="pt-PT"/>
        </w:rPr>
        <w:t xml:space="preserve">de tocilizumab devido a alterações laboratoriais conforme descrito nas tabelas seguintes. Se apropriado, a dose de MTX e/ou </w:t>
      </w:r>
      <w:r w:rsidR="0086519D" w:rsidRPr="00F67924">
        <w:rPr>
          <w:lang w:val="pt-PT"/>
        </w:rPr>
        <w:t>outros medicamentos</w:t>
      </w:r>
      <w:r w:rsidRPr="00F67924">
        <w:rPr>
          <w:lang w:val="pt-PT"/>
        </w:rPr>
        <w:t xml:space="preserve"> concomitantes deve ser modificada ou a administração interrompida e a administração de tocilizumab interrompida até a situação clínica ser avaliada. Uma vez que existem muitas condições de co</w:t>
      </w:r>
      <w:r w:rsidRPr="00F67924">
        <w:rPr>
          <w:lang w:val="pt-PT"/>
        </w:rPr>
        <w:noBreakHyphen/>
        <w:t>morbilidade que podem afetar os valores laboratoriais na AIJs, a decisão de descontinuar o tocilizumab devido a uma alteração laboratorial deve ser baseada numa avaliaç</w:t>
      </w:r>
      <w:r w:rsidR="00214B2E" w:rsidRPr="00F67924">
        <w:rPr>
          <w:lang w:val="pt-PT"/>
        </w:rPr>
        <w:t>ão médica do doente individual.</w:t>
      </w:r>
    </w:p>
    <w:p w14:paraId="627374FD" w14:textId="77777777" w:rsidR="001323E1" w:rsidRPr="00F67924" w:rsidRDefault="001323E1" w:rsidP="001B085F">
      <w:pPr>
        <w:ind w:left="567" w:hanging="567"/>
        <w:rPr>
          <w:bCs/>
          <w:u w:val="single"/>
          <w:lang w:val="pt-PT"/>
        </w:rPr>
      </w:pPr>
    </w:p>
    <w:p w14:paraId="025C03DA" w14:textId="77777777" w:rsidR="001323E1" w:rsidRPr="00F67924" w:rsidRDefault="001323E1" w:rsidP="00556054">
      <w:pPr>
        <w:pStyle w:val="Standard1"/>
        <w:keepNext/>
        <w:ind w:left="562" w:hanging="562"/>
        <w:rPr>
          <w:lang w:val="pt-PT"/>
        </w:rPr>
      </w:pPr>
      <w:r w:rsidRPr="00F67924">
        <w:rPr>
          <w:lang w:val="pt-PT"/>
        </w:rPr>
        <w:sym w:font="Symbol" w:char="F0B7"/>
      </w:r>
      <w:r w:rsidRPr="00F67924">
        <w:rPr>
          <w:lang w:val="pt-PT"/>
        </w:rPr>
        <w:tab/>
        <w:t xml:space="preserve">Anomalias das </w:t>
      </w:r>
      <w:r w:rsidRPr="00F67924">
        <w:rPr>
          <w:szCs w:val="22"/>
          <w:lang w:val="pt-PT"/>
        </w:rPr>
        <w:t>enzimas</w:t>
      </w:r>
      <w:r w:rsidRPr="00F67924">
        <w:rPr>
          <w:lang w:val="pt-PT"/>
        </w:rPr>
        <w:t xml:space="preserve"> hepáticas</w:t>
      </w:r>
    </w:p>
    <w:p w14:paraId="1F0C71ED" w14:textId="77777777" w:rsidR="001323E1" w:rsidRPr="00F67924" w:rsidRDefault="001323E1" w:rsidP="001B085F">
      <w:pPr>
        <w:keepNext/>
        <w:keepLines/>
        <w:rPr>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63"/>
        <w:gridCol w:w="7324"/>
      </w:tblGrid>
      <w:tr w:rsidR="001323E1" w:rsidRPr="00F67924" w14:paraId="18A8B61F" w14:textId="77777777" w:rsidTr="00556054">
        <w:trPr>
          <w:tblHeader/>
        </w:trPr>
        <w:tc>
          <w:tcPr>
            <w:tcW w:w="2040" w:type="dxa"/>
          </w:tcPr>
          <w:p w14:paraId="3B7B5FA0" w14:textId="1BA160DA" w:rsidR="001323E1" w:rsidRPr="00F67924" w:rsidRDefault="001323E1" w:rsidP="0086519D">
            <w:pPr>
              <w:pStyle w:val="TextTi12"/>
              <w:keepNext/>
              <w:keepLines/>
              <w:jc w:val="center"/>
              <w:rPr>
                <w:b/>
                <w:sz w:val="22"/>
                <w:szCs w:val="22"/>
                <w:lang w:val="pt-PT"/>
              </w:rPr>
            </w:pPr>
            <w:r w:rsidRPr="00F67924">
              <w:rPr>
                <w:b/>
                <w:sz w:val="22"/>
                <w:szCs w:val="22"/>
                <w:lang w:val="pt-PT"/>
              </w:rPr>
              <w:t xml:space="preserve">Valor </w:t>
            </w:r>
            <w:r w:rsidR="0086519D" w:rsidRPr="00F67924">
              <w:rPr>
                <w:b/>
                <w:sz w:val="22"/>
                <w:szCs w:val="22"/>
                <w:lang w:val="pt-PT"/>
              </w:rPr>
              <w:t>l</w:t>
            </w:r>
            <w:r w:rsidRPr="00F67924">
              <w:rPr>
                <w:b/>
                <w:sz w:val="22"/>
                <w:szCs w:val="22"/>
                <w:lang w:val="pt-PT"/>
              </w:rPr>
              <w:t>aboratorial</w:t>
            </w:r>
          </w:p>
        </w:tc>
        <w:tc>
          <w:tcPr>
            <w:tcW w:w="8040" w:type="dxa"/>
          </w:tcPr>
          <w:p w14:paraId="07105565" w14:textId="77777777" w:rsidR="001323E1" w:rsidRPr="00F67924" w:rsidRDefault="001323E1" w:rsidP="001B085F">
            <w:pPr>
              <w:pStyle w:val="TextTi12"/>
              <w:keepNext/>
              <w:keepLines/>
              <w:jc w:val="center"/>
              <w:rPr>
                <w:b/>
                <w:sz w:val="22"/>
                <w:szCs w:val="22"/>
                <w:lang w:val="pt-PT"/>
              </w:rPr>
            </w:pPr>
            <w:r w:rsidRPr="00F67924">
              <w:rPr>
                <w:b/>
                <w:sz w:val="22"/>
                <w:szCs w:val="22"/>
                <w:lang w:val="pt-PT"/>
              </w:rPr>
              <w:t>Ação</w:t>
            </w:r>
          </w:p>
        </w:tc>
      </w:tr>
      <w:tr w:rsidR="001323E1" w:rsidRPr="00ED63F7" w14:paraId="49D85EA3" w14:textId="77777777" w:rsidTr="005351D2">
        <w:tc>
          <w:tcPr>
            <w:tcW w:w="2040" w:type="dxa"/>
          </w:tcPr>
          <w:p w14:paraId="1B5F801B" w14:textId="38EE2EF9" w:rsidR="001323E1" w:rsidRPr="00F67924" w:rsidRDefault="00D86E1C" w:rsidP="00D547AF">
            <w:pPr>
              <w:pStyle w:val="TextTi12"/>
              <w:keepNext/>
              <w:keepLines/>
              <w:jc w:val="left"/>
              <w:rPr>
                <w:sz w:val="22"/>
                <w:szCs w:val="22"/>
                <w:lang w:val="pt-PT"/>
              </w:rPr>
            </w:pPr>
            <w:r w:rsidRPr="00F67924">
              <w:rPr>
                <w:rFonts w:eastAsia="MS Mincho"/>
                <w:sz w:val="22"/>
                <w:szCs w:val="22"/>
                <w:lang w:val="pt-PT" w:eastAsia="ja-JP"/>
              </w:rPr>
              <w:t>&gt;</w:t>
            </w:r>
            <w:r w:rsidR="0086519D" w:rsidRPr="00F67924">
              <w:rPr>
                <w:sz w:val="22"/>
                <w:szCs w:val="22"/>
                <w:lang w:val="pt-PT"/>
              </w:rPr>
              <w:t> </w:t>
            </w:r>
            <w:r w:rsidR="001323E1" w:rsidRPr="00F67924">
              <w:rPr>
                <w:sz w:val="22"/>
                <w:szCs w:val="22"/>
                <w:lang w:val="pt-PT"/>
              </w:rPr>
              <w:t>1 a 3</w:t>
            </w:r>
            <w:r w:rsidR="00D547AF" w:rsidRPr="00F67924">
              <w:rPr>
                <w:rFonts w:eastAsia="MS Mincho"/>
                <w:sz w:val="10"/>
                <w:szCs w:val="22"/>
                <w:lang w:val="pt-PT"/>
              </w:rPr>
              <w:t> </w:t>
            </w:r>
            <w:r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tc>
        <w:tc>
          <w:tcPr>
            <w:tcW w:w="8040" w:type="dxa"/>
          </w:tcPr>
          <w:p w14:paraId="39C2522B" w14:textId="07192A9F" w:rsidR="001323E1" w:rsidRPr="00F67924" w:rsidRDefault="001323E1" w:rsidP="001B085F">
            <w:pPr>
              <w:pStyle w:val="TextTi12"/>
              <w:keepNext/>
              <w:keepLines/>
              <w:jc w:val="left"/>
              <w:rPr>
                <w:sz w:val="22"/>
                <w:szCs w:val="22"/>
                <w:lang w:val="pt-PT"/>
              </w:rPr>
            </w:pPr>
            <w:r w:rsidRPr="00F67924">
              <w:rPr>
                <w:sz w:val="22"/>
                <w:szCs w:val="22"/>
                <w:lang w:val="pt-PT"/>
              </w:rPr>
              <w:t>Modificar a dose</w:t>
            </w:r>
            <w:r w:rsidRPr="00F67924" w:rsidDel="00ED1783">
              <w:rPr>
                <w:sz w:val="22"/>
                <w:szCs w:val="22"/>
                <w:lang w:val="pt-PT"/>
              </w:rPr>
              <w:t xml:space="preserve"> </w:t>
            </w:r>
            <w:r w:rsidRPr="00F67924">
              <w:rPr>
                <w:sz w:val="22"/>
                <w:szCs w:val="22"/>
                <w:lang w:val="pt-PT"/>
              </w:rPr>
              <w:t>de MTX concomitante, se apropriado</w:t>
            </w:r>
            <w:r w:rsidR="0086519D" w:rsidRPr="00F67924">
              <w:rPr>
                <w:sz w:val="22"/>
                <w:szCs w:val="22"/>
                <w:lang w:val="pt-PT"/>
              </w:rPr>
              <w:t>.</w:t>
            </w:r>
          </w:p>
          <w:p w14:paraId="6ED70499" w14:textId="248CE638" w:rsidR="001323E1" w:rsidRPr="00F67924" w:rsidRDefault="001323E1" w:rsidP="0086519D">
            <w:pPr>
              <w:pStyle w:val="TextTi12"/>
              <w:keepNext/>
              <w:keepLines/>
              <w:rPr>
                <w:sz w:val="22"/>
                <w:szCs w:val="22"/>
                <w:lang w:val="pt-PT"/>
              </w:rPr>
            </w:pPr>
            <w:r w:rsidRPr="00F67924">
              <w:rPr>
                <w:sz w:val="22"/>
                <w:szCs w:val="22"/>
                <w:lang w:val="pt-PT"/>
              </w:rPr>
              <w:t xml:space="preserve">Para aumentos persistentes dentro deste intervalo, interromper a </w:t>
            </w:r>
            <w:r w:rsidR="00C162BE" w:rsidRPr="00F67924">
              <w:rPr>
                <w:sz w:val="22"/>
                <w:szCs w:val="22"/>
                <w:lang w:val="pt-PT"/>
              </w:rPr>
              <w:t xml:space="preserve">administração </w:t>
            </w:r>
            <w:r w:rsidRPr="00F67924">
              <w:rPr>
                <w:sz w:val="22"/>
                <w:szCs w:val="22"/>
                <w:lang w:val="pt-PT"/>
              </w:rPr>
              <w:t xml:space="preserve">de </w:t>
            </w:r>
            <w:r w:rsidR="0086519D" w:rsidRPr="00F67924">
              <w:rPr>
                <w:sz w:val="22"/>
                <w:szCs w:val="22"/>
                <w:lang w:val="pt-PT"/>
              </w:rPr>
              <w:t xml:space="preserve">tocilizumab </w:t>
            </w:r>
            <w:r w:rsidRPr="00F67924">
              <w:rPr>
                <w:sz w:val="22"/>
                <w:szCs w:val="22"/>
                <w:lang w:val="pt-PT"/>
              </w:rPr>
              <w:t xml:space="preserve">até normalização de </w:t>
            </w:r>
            <w:r w:rsidRPr="00F67924">
              <w:rPr>
                <w:lang w:val="pt-PT"/>
              </w:rPr>
              <w:t>ALT/AST</w:t>
            </w:r>
            <w:r w:rsidR="0086519D" w:rsidRPr="00F67924">
              <w:rPr>
                <w:lang w:val="pt-PT"/>
              </w:rPr>
              <w:t>.</w:t>
            </w:r>
          </w:p>
        </w:tc>
      </w:tr>
      <w:tr w:rsidR="001323E1" w:rsidRPr="00ED63F7" w14:paraId="47F5F563" w14:textId="77777777" w:rsidTr="00556054">
        <w:trPr>
          <w:trHeight w:val="1047"/>
        </w:trPr>
        <w:tc>
          <w:tcPr>
            <w:tcW w:w="2040" w:type="dxa"/>
          </w:tcPr>
          <w:p w14:paraId="0CB37334" w14:textId="46B5FBDF" w:rsidR="001323E1" w:rsidRPr="00F67924" w:rsidRDefault="00D86E1C" w:rsidP="005351D2">
            <w:pPr>
              <w:pStyle w:val="TextTi12"/>
              <w:jc w:val="left"/>
              <w:rPr>
                <w:sz w:val="22"/>
                <w:szCs w:val="22"/>
                <w:lang w:val="pt-PT"/>
              </w:rPr>
            </w:pPr>
            <w:r w:rsidRPr="00F67924">
              <w:rPr>
                <w:rFonts w:eastAsia="MS Mincho"/>
                <w:sz w:val="22"/>
                <w:szCs w:val="22"/>
                <w:lang w:val="pt-PT" w:eastAsia="ja-JP"/>
              </w:rPr>
              <w:t>&gt;</w:t>
            </w:r>
            <w:r w:rsidR="0086519D" w:rsidRPr="00F67924">
              <w:rPr>
                <w:sz w:val="22"/>
                <w:szCs w:val="22"/>
                <w:lang w:val="pt-PT"/>
              </w:rPr>
              <w:t> </w:t>
            </w:r>
            <w:r w:rsidR="001323E1" w:rsidRPr="00F67924">
              <w:rPr>
                <w:sz w:val="22"/>
                <w:szCs w:val="22"/>
                <w:lang w:val="pt-PT"/>
              </w:rPr>
              <w:t>3 a 5</w:t>
            </w:r>
            <w:r w:rsidR="00D547AF" w:rsidRPr="00F67924">
              <w:rPr>
                <w:rFonts w:eastAsia="MS Mincho"/>
                <w:sz w:val="10"/>
                <w:szCs w:val="22"/>
                <w:lang w:val="pt-PT"/>
              </w:rPr>
              <w:t> </w:t>
            </w:r>
            <w:r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p w14:paraId="5B573927" w14:textId="77777777" w:rsidR="001323E1" w:rsidRPr="00F67924" w:rsidRDefault="001323E1" w:rsidP="005351D2">
            <w:pPr>
              <w:pStyle w:val="TextTi12"/>
              <w:jc w:val="left"/>
              <w:rPr>
                <w:sz w:val="22"/>
                <w:szCs w:val="22"/>
                <w:lang w:val="pt-PT"/>
              </w:rPr>
            </w:pPr>
          </w:p>
        </w:tc>
        <w:tc>
          <w:tcPr>
            <w:tcW w:w="8040" w:type="dxa"/>
          </w:tcPr>
          <w:p w14:paraId="3C386DE7" w14:textId="7A7DFADD" w:rsidR="001323E1" w:rsidRPr="00F67924" w:rsidRDefault="001323E1" w:rsidP="005351D2">
            <w:pPr>
              <w:pStyle w:val="TextTi12"/>
              <w:jc w:val="left"/>
              <w:rPr>
                <w:sz w:val="22"/>
                <w:szCs w:val="22"/>
                <w:lang w:val="pt-PT"/>
              </w:rPr>
            </w:pPr>
            <w:r w:rsidRPr="00F67924">
              <w:rPr>
                <w:sz w:val="22"/>
                <w:szCs w:val="22"/>
                <w:lang w:val="pt-PT"/>
              </w:rPr>
              <w:t>Modificar a dose</w:t>
            </w:r>
            <w:r w:rsidRPr="00F67924" w:rsidDel="00ED1783">
              <w:rPr>
                <w:sz w:val="22"/>
                <w:szCs w:val="22"/>
                <w:lang w:val="pt-PT"/>
              </w:rPr>
              <w:t xml:space="preserve"> </w:t>
            </w:r>
            <w:r w:rsidRPr="00F67924">
              <w:rPr>
                <w:sz w:val="22"/>
                <w:szCs w:val="22"/>
                <w:lang w:val="pt-PT"/>
              </w:rPr>
              <w:t>de MTX concomitante, se apropriado</w:t>
            </w:r>
            <w:r w:rsidR="0086519D" w:rsidRPr="00F67924">
              <w:rPr>
                <w:sz w:val="22"/>
                <w:szCs w:val="22"/>
                <w:lang w:val="pt-PT"/>
              </w:rPr>
              <w:t>.</w:t>
            </w:r>
          </w:p>
          <w:p w14:paraId="5BDCFD80" w14:textId="513D3529" w:rsidR="001323E1" w:rsidRPr="00F67924" w:rsidRDefault="001323E1" w:rsidP="00D547AF">
            <w:pPr>
              <w:pStyle w:val="TextTi12"/>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86519D" w:rsidRPr="00F67924">
              <w:rPr>
                <w:sz w:val="22"/>
                <w:szCs w:val="22"/>
                <w:lang w:val="pt-PT"/>
              </w:rPr>
              <w:t xml:space="preserve">tocilizumab </w:t>
            </w:r>
            <w:r w:rsidRPr="00F67924">
              <w:rPr>
                <w:sz w:val="22"/>
                <w:szCs w:val="22"/>
                <w:lang w:val="pt-PT"/>
              </w:rPr>
              <w:t xml:space="preserve">até </w:t>
            </w:r>
            <w:r w:rsidR="00D86E1C" w:rsidRPr="00F67924">
              <w:rPr>
                <w:rFonts w:eastAsia="MS Mincho"/>
                <w:sz w:val="22"/>
                <w:szCs w:val="22"/>
                <w:lang w:val="pt-PT" w:eastAsia="ja-JP"/>
              </w:rPr>
              <w:t>&lt;</w:t>
            </w:r>
            <w:r w:rsidR="0086519D" w:rsidRPr="00F67924">
              <w:rPr>
                <w:sz w:val="22"/>
                <w:szCs w:val="22"/>
                <w:lang w:val="pt-PT"/>
              </w:rPr>
              <w:t> </w:t>
            </w:r>
            <w:r w:rsidRPr="00F67924">
              <w:rPr>
                <w:sz w:val="22"/>
                <w:szCs w:val="22"/>
                <w:lang w:val="pt-PT"/>
              </w:rPr>
              <w:t>3</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LSN e seguir as recomendações des</w:t>
            </w:r>
            <w:r w:rsidR="00214B2E" w:rsidRPr="00F67924">
              <w:rPr>
                <w:sz w:val="22"/>
                <w:szCs w:val="22"/>
                <w:lang w:val="pt-PT"/>
              </w:rPr>
              <w:t xml:space="preserve">critas acima para </w:t>
            </w:r>
            <w:r w:rsidR="00D86E1C" w:rsidRPr="00F67924">
              <w:rPr>
                <w:rFonts w:eastAsia="MS Mincho"/>
                <w:sz w:val="22"/>
                <w:szCs w:val="22"/>
                <w:lang w:val="pt-PT" w:eastAsia="ja-JP"/>
              </w:rPr>
              <w:t>&gt;</w:t>
            </w:r>
            <w:r w:rsidR="0086519D" w:rsidRPr="00F67924">
              <w:rPr>
                <w:sz w:val="22"/>
                <w:szCs w:val="22"/>
                <w:lang w:val="pt-PT"/>
              </w:rPr>
              <w:t> </w:t>
            </w:r>
            <w:r w:rsidR="00214B2E" w:rsidRPr="00F67924">
              <w:rPr>
                <w:sz w:val="22"/>
                <w:szCs w:val="22"/>
                <w:lang w:val="pt-PT"/>
              </w:rPr>
              <w:t>1 a 3</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214B2E" w:rsidRPr="00F67924">
              <w:rPr>
                <w:sz w:val="22"/>
                <w:szCs w:val="22"/>
                <w:lang w:val="pt-PT"/>
              </w:rPr>
              <w:t>LSN</w:t>
            </w:r>
            <w:r w:rsidR="0086519D" w:rsidRPr="00F67924">
              <w:rPr>
                <w:sz w:val="22"/>
                <w:szCs w:val="22"/>
                <w:lang w:val="pt-PT"/>
              </w:rPr>
              <w:t>.</w:t>
            </w:r>
          </w:p>
        </w:tc>
      </w:tr>
      <w:tr w:rsidR="001323E1" w:rsidRPr="00ED63F7" w14:paraId="3885C5CD" w14:textId="77777777" w:rsidTr="005351D2">
        <w:tc>
          <w:tcPr>
            <w:tcW w:w="2040" w:type="dxa"/>
          </w:tcPr>
          <w:p w14:paraId="41D3A14B" w14:textId="53B4BF99" w:rsidR="001323E1" w:rsidRPr="00F67924" w:rsidRDefault="00D86E1C" w:rsidP="00D547AF">
            <w:pPr>
              <w:pStyle w:val="TextTi12"/>
              <w:jc w:val="left"/>
              <w:rPr>
                <w:sz w:val="22"/>
                <w:szCs w:val="22"/>
                <w:lang w:val="pt-PT"/>
              </w:rPr>
            </w:pPr>
            <w:r w:rsidRPr="00F67924">
              <w:rPr>
                <w:rFonts w:eastAsia="MS Mincho"/>
                <w:sz w:val="22"/>
                <w:szCs w:val="22"/>
                <w:lang w:val="pt-PT" w:eastAsia="ja-JP"/>
              </w:rPr>
              <w:t>&gt;</w:t>
            </w:r>
            <w:r w:rsidR="0086519D" w:rsidRPr="00F67924">
              <w:rPr>
                <w:sz w:val="22"/>
                <w:szCs w:val="22"/>
                <w:lang w:val="pt-PT"/>
              </w:rPr>
              <w:t> </w:t>
            </w:r>
            <w:r w:rsidR="001323E1" w:rsidRPr="00F67924">
              <w:rPr>
                <w:sz w:val="22"/>
                <w:szCs w:val="22"/>
                <w:lang w:val="pt-PT"/>
              </w:rPr>
              <w:t>5</w:t>
            </w:r>
            <w:r w:rsidR="00D547AF" w:rsidRPr="00F67924">
              <w:rPr>
                <w:rFonts w:eastAsia="MS Mincho"/>
                <w:sz w:val="10"/>
                <w:szCs w:val="22"/>
                <w:lang w:val="pt-PT"/>
              </w:rPr>
              <w:t> </w:t>
            </w:r>
            <w:r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tc>
        <w:tc>
          <w:tcPr>
            <w:tcW w:w="8040" w:type="dxa"/>
          </w:tcPr>
          <w:p w14:paraId="6EDF9B47" w14:textId="582726AC" w:rsidR="001323E1" w:rsidRPr="00F67924" w:rsidRDefault="001323E1" w:rsidP="005351D2">
            <w:pPr>
              <w:pStyle w:val="TextTi12"/>
              <w:rPr>
                <w:sz w:val="22"/>
                <w:szCs w:val="22"/>
                <w:lang w:val="pt-PT"/>
              </w:rPr>
            </w:pPr>
            <w:r w:rsidRPr="00F67924">
              <w:rPr>
                <w:sz w:val="22"/>
                <w:szCs w:val="22"/>
                <w:lang w:val="pt-PT"/>
              </w:rPr>
              <w:t xml:space="preserve">Descontinuar </w:t>
            </w:r>
            <w:r w:rsidR="0086519D" w:rsidRPr="00F67924">
              <w:rPr>
                <w:sz w:val="22"/>
                <w:szCs w:val="22"/>
                <w:lang w:val="pt-PT"/>
              </w:rPr>
              <w:t>tocilizumab.</w:t>
            </w:r>
          </w:p>
          <w:p w14:paraId="1354D540" w14:textId="2FB9E924" w:rsidR="001323E1" w:rsidRPr="00F67924" w:rsidRDefault="001323E1" w:rsidP="0086519D">
            <w:pPr>
              <w:pStyle w:val="TextTi12"/>
              <w:rPr>
                <w:sz w:val="22"/>
                <w:szCs w:val="22"/>
                <w:lang w:val="pt-PT"/>
              </w:rPr>
            </w:pPr>
            <w:r w:rsidRPr="00F67924">
              <w:rPr>
                <w:sz w:val="22"/>
                <w:szCs w:val="22"/>
                <w:lang w:val="pt-PT"/>
              </w:rPr>
              <w:t xml:space="preserve">A decisão de descontinuar o </w:t>
            </w:r>
            <w:r w:rsidR="0086519D" w:rsidRPr="00F67924">
              <w:rPr>
                <w:sz w:val="22"/>
                <w:szCs w:val="22"/>
                <w:lang w:val="pt-PT"/>
              </w:rPr>
              <w:t xml:space="preserve">tratamento </w:t>
            </w:r>
            <w:r w:rsidRPr="00F67924">
              <w:rPr>
                <w:sz w:val="22"/>
                <w:szCs w:val="22"/>
                <w:lang w:val="pt-PT"/>
              </w:rPr>
              <w:t xml:space="preserve">na AIJs devido a uma alteração laboratorial </w:t>
            </w:r>
            <w:r w:rsidR="00C94A18" w:rsidRPr="00F67924">
              <w:rPr>
                <w:sz w:val="22"/>
                <w:szCs w:val="22"/>
                <w:lang w:val="pt-PT"/>
              </w:rPr>
              <w:t xml:space="preserve">tem </w:t>
            </w:r>
            <w:r w:rsidRPr="00F67924">
              <w:rPr>
                <w:sz w:val="22"/>
                <w:szCs w:val="22"/>
                <w:lang w:val="pt-PT"/>
              </w:rPr>
              <w:t>de ser baseada numa avaliação médica do doente individual.</w:t>
            </w:r>
          </w:p>
        </w:tc>
      </w:tr>
    </w:tbl>
    <w:p w14:paraId="7F02233C" w14:textId="77777777" w:rsidR="001323E1" w:rsidRPr="00F67924" w:rsidRDefault="001323E1" w:rsidP="001323E1">
      <w:pPr>
        <w:rPr>
          <w:lang w:val="pt-PT"/>
        </w:rPr>
      </w:pPr>
    </w:p>
    <w:p w14:paraId="100EA5DE" w14:textId="77777777" w:rsidR="001323E1" w:rsidRPr="00F67924" w:rsidRDefault="001323E1" w:rsidP="00556054">
      <w:pPr>
        <w:pStyle w:val="Standard1"/>
        <w:keepNext/>
        <w:keepLines/>
        <w:spacing w:line="280" w:lineRule="atLeast"/>
        <w:ind w:left="562" w:hanging="562"/>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absoluta dos neutrófilos (CAN) baixa</w:t>
      </w:r>
    </w:p>
    <w:p w14:paraId="1CFDECE0" w14:textId="77777777" w:rsidR="001323E1" w:rsidRPr="00F67924" w:rsidRDefault="001323E1" w:rsidP="001323E1">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1323E1" w:rsidRPr="00F67924" w14:paraId="0F8B735E" w14:textId="77777777" w:rsidTr="005351D2">
        <w:tc>
          <w:tcPr>
            <w:tcW w:w="1952" w:type="dxa"/>
          </w:tcPr>
          <w:p w14:paraId="5474FBD4" w14:textId="487AE38F" w:rsidR="001323E1" w:rsidRPr="00F67924" w:rsidRDefault="001323E1" w:rsidP="0086519D">
            <w:pPr>
              <w:pStyle w:val="TextTi12"/>
              <w:keepNext/>
              <w:keepLines/>
              <w:jc w:val="center"/>
              <w:rPr>
                <w:b/>
                <w:sz w:val="22"/>
                <w:szCs w:val="22"/>
                <w:lang w:val="pt-PT"/>
              </w:rPr>
            </w:pPr>
            <w:r w:rsidRPr="00F67924">
              <w:rPr>
                <w:b/>
                <w:sz w:val="22"/>
                <w:szCs w:val="22"/>
                <w:lang w:val="pt-PT"/>
              </w:rPr>
              <w:t xml:space="preserve">Valor </w:t>
            </w:r>
            <w:r w:rsidR="0086519D" w:rsidRPr="00F67924">
              <w:rPr>
                <w:b/>
                <w:sz w:val="22"/>
                <w:szCs w:val="22"/>
                <w:lang w:val="pt-PT"/>
              </w:rPr>
              <w:t>l</w:t>
            </w:r>
            <w:r w:rsidRPr="00F67924">
              <w:rPr>
                <w:b/>
                <w:sz w:val="22"/>
                <w:szCs w:val="22"/>
                <w:lang w:val="pt-PT"/>
              </w:rPr>
              <w:t xml:space="preserve">aboratorial (células </w:t>
            </w:r>
            <w:r w:rsidR="00D86E1C" w:rsidRPr="00F67924">
              <w:rPr>
                <w:rFonts w:eastAsia="MS Mincho"/>
                <w:b/>
                <w:sz w:val="22"/>
                <w:szCs w:val="22"/>
                <w:lang w:val="pt-PT"/>
              </w:rPr>
              <w:t>×</w:t>
            </w:r>
            <w:r w:rsidRPr="00F67924">
              <w:rPr>
                <w:b/>
                <w:sz w:val="22"/>
                <w:szCs w:val="22"/>
                <w:lang w:val="pt-PT"/>
              </w:rPr>
              <w:t xml:space="preserve"> 10</w:t>
            </w:r>
            <w:r w:rsidRPr="00F67924">
              <w:rPr>
                <w:b/>
                <w:sz w:val="22"/>
                <w:szCs w:val="22"/>
                <w:vertAlign w:val="superscript"/>
                <w:lang w:val="pt-PT"/>
              </w:rPr>
              <w:t>9</w:t>
            </w:r>
            <w:r w:rsidRPr="00F67924">
              <w:rPr>
                <w:b/>
                <w:sz w:val="22"/>
                <w:szCs w:val="22"/>
                <w:lang w:val="pt-PT"/>
              </w:rPr>
              <w:t>/l)</w:t>
            </w:r>
          </w:p>
        </w:tc>
        <w:tc>
          <w:tcPr>
            <w:tcW w:w="7335" w:type="dxa"/>
          </w:tcPr>
          <w:p w14:paraId="26EDE589" w14:textId="77777777" w:rsidR="001323E1" w:rsidRPr="00F67924" w:rsidRDefault="001323E1" w:rsidP="005351D2">
            <w:pPr>
              <w:pStyle w:val="TextTi12"/>
              <w:keepNext/>
              <w:keepLines/>
              <w:jc w:val="center"/>
              <w:rPr>
                <w:b/>
                <w:sz w:val="22"/>
                <w:szCs w:val="22"/>
                <w:lang w:val="pt-PT"/>
              </w:rPr>
            </w:pPr>
            <w:r w:rsidRPr="00F67924">
              <w:rPr>
                <w:b/>
                <w:sz w:val="22"/>
                <w:szCs w:val="22"/>
                <w:lang w:val="pt-PT"/>
              </w:rPr>
              <w:t>Ação</w:t>
            </w:r>
          </w:p>
        </w:tc>
      </w:tr>
      <w:tr w:rsidR="001323E1" w:rsidRPr="00F67924" w14:paraId="75B65417" w14:textId="77777777" w:rsidTr="005351D2">
        <w:tc>
          <w:tcPr>
            <w:tcW w:w="1952" w:type="dxa"/>
          </w:tcPr>
          <w:p w14:paraId="73D59245" w14:textId="2D78B546" w:rsidR="001323E1" w:rsidRPr="00F67924" w:rsidRDefault="001323E1" w:rsidP="005351D2">
            <w:pPr>
              <w:pStyle w:val="TextTi12"/>
              <w:jc w:val="left"/>
              <w:rPr>
                <w:sz w:val="22"/>
                <w:szCs w:val="22"/>
                <w:lang w:val="pt-PT"/>
              </w:rPr>
            </w:pPr>
            <w:r w:rsidRPr="00F67924">
              <w:rPr>
                <w:sz w:val="22"/>
                <w:szCs w:val="22"/>
                <w:lang w:val="pt-PT"/>
              </w:rPr>
              <w:t xml:space="preserve">CAN </w:t>
            </w:r>
            <w:r w:rsidR="00D86E1C" w:rsidRPr="00F67924">
              <w:rPr>
                <w:rFonts w:eastAsia="MS Mincho"/>
                <w:sz w:val="22"/>
                <w:szCs w:val="22"/>
                <w:lang w:val="pt-PT" w:eastAsia="ja-JP"/>
              </w:rPr>
              <w:t>&gt;</w:t>
            </w:r>
            <w:r w:rsidRPr="00F67924">
              <w:rPr>
                <w:sz w:val="22"/>
                <w:szCs w:val="22"/>
                <w:lang w:val="pt-PT"/>
              </w:rPr>
              <w:t> 1</w:t>
            </w:r>
          </w:p>
        </w:tc>
        <w:tc>
          <w:tcPr>
            <w:tcW w:w="7335" w:type="dxa"/>
          </w:tcPr>
          <w:p w14:paraId="635958F3" w14:textId="75A9C8E5" w:rsidR="001323E1" w:rsidRPr="00F67924" w:rsidRDefault="001323E1" w:rsidP="005351D2">
            <w:pPr>
              <w:pStyle w:val="TextTi12"/>
              <w:jc w:val="left"/>
              <w:rPr>
                <w:sz w:val="22"/>
                <w:szCs w:val="22"/>
                <w:lang w:val="pt-PT"/>
              </w:rPr>
            </w:pPr>
            <w:r w:rsidRPr="00F67924">
              <w:rPr>
                <w:sz w:val="22"/>
                <w:szCs w:val="22"/>
                <w:lang w:val="pt-PT"/>
              </w:rPr>
              <w:t>Manter a dose</w:t>
            </w:r>
            <w:r w:rsidR="004B48EB" w:rsidRPr="00F67924">
              <w:rPr>
                <w:sz w:val="22"/>
                <w:szCs w:val="22"/>
                <w:lang w:val="pt-PT"/>
              </w:rPr>
              <w:t>.</w:t>
            </w:r>
          </w:p>
        </w:tc>
      </w:tr>
      <w:tr w:rsidR="001323E1" w:rsidRPr="00ED63F7" w14:paraId="14A85EEC" w14:textId="77777777" w:rsidTr="005351D2">
        <w:tc>
          <w:tcPr>
            <w:tcW w:w="1952" w:type="dxa"/>
          </w:tcPr>
          <w:p w14:paraId="6EC4F32F" w14:textId="77777777" w:rsidR="001323E1" w:rsidRPr="00F67924" w:rsidRDefault="001323E1" w:rsidP="005351D2">
            <w:pPr>
              <w:pStyle w:val="TextTi12"/>
              <w:jc w:val="left"/>
              <w:rPr>
                <w:sz w:val="22"/>
                <w:szCs w:val="22"/>
                <w:lang w:val="pt-PT"/>
              </w:rPr>
            </w:pPr>
            <w:r w:rsidRPr="00F67924">
              <w:rPr>
                <w:sz w:val="22"/>
                <w:szCs w:val="22"/>
                <w:lang w:val="pt-PT"/>
              </w:rPr>
              <w:t>CAN de 0,5 a 1</w:t>
            </w:r>
          </w:p>
        </w:tc>
        <w:tc>
          <w:tcPr>
            <w:tcW w:w="7335" w:type="dxa"/>
          </w:tcPr>
          <w:p w14:paraId="14B24398" w14:textId="0ACF0D7C" w:rsidR="001323E1" w:rsidRPr="00F67924" w:rsidRDefault="001323E1" w:rsidP="005351D2">
            <w:pPr>
              <w:pStyle w:val="TextTi12"/>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86519D" w:rsidRPr="00F67924">
              <w:rPr>
                <w:sz w:val="22"/>
                <w:szCs w:val="22"/>
                <w:lang w:val="pt-PT"/>
              </w:rPr>
              <w:t>tocilizumab.</w:t>
            </w:r>
          </w:p>
          <w:p w14:paraId="15D7D8E4" w14:textId="3F48765B" w:rsidR="001323E1" w:rsidRPr="00F67924" w:rsidRDefault="001323E1" w:rsidP="00D547AF">
            <w:pPr>
              <w:pStyle w:val="TextTi12"/>
              <w:jc w:val="left"/>
              <w:rPr>
                <w:sz w:val="22"/>
                <w:szCs w:val="22"/>
                <w:lang w:val="pt-PT"/>
              </w:rPr>
            </w:pPr>
            <w:r w:rsidRPr="00F67924">
              <w:rPr>
                <w:sz w:val="22"/>
                <w:szCs w:val="22"/>
                <w:lang w:val="pt-PT"/>
              </w:rPr>
              <w:t xml:space="preserve">Quando a CAN aumentar para </w:t>
            </w:r>
            <w:r w:rsidR="00D86E1C" w:rsidRPr="00F67924">
              <w:rPr>
                <w:rFonts w:eastAsia="MS Mincho"/>
                <w:sz w:val="22"/>
                <w:szCs w:val="22"/>
                <w:lang w:val="pt-PT" w:eastAsia="ja-JP"/>
              </w:rPr>
              <w:t>&gt;</w:t>
            </w:r>
            <w:r w:rsidR="0086519D" w:rsidRPr="00F67924">
              <w:rPr>
                <w:sz w:val="22"/>
                <w:szCs w:val="22"/>
                <w:lang w:val="pt-PT"/>
              </w:rPr>
              <w:t> </w:t>
            </w:r>
            <w:r w:rsidRPr="00F67924">
              <w:rPr>
                <w:sz w:val="22"/>
                <w:szCs w:val="22"/>
                <w:lang w:val="pt-PT"/>
              </w:rPr>
              <w:t>1</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9</w:t>
            </w:r>
            <w:r w:rsidRPr="00F67924">
              <w:rPr>
                <w:sz w:val="22"/>
                <w:szCs w:val="22"/>
                <w:lang w:val="pt-PT"/>
              </w:rPr>
              <w:t xml:space="preserve">/l, recomeçar </w:t>
            </w:r>
            <w:r w:rsidR="0086519D" w:rsidRPr="00F67924">
              <w:rPr>
                <w:sz w:val="22"/>
                <w:szCs w:val="22"/>
                <w:lang w:val="pt-PT"/>
              </w:rPr>
              <w:t>o tratamento.</w:t>
            </w:r>
          </w:p>
        </w:tc>
      </w:tr>
      <w:tr w:rsidR="001323E1" w:rsidRPr="00ED63F7" w14:paraId="737CE5CF" w14:textId="77777777" w:rsidTr="005351D2">
        <w:tc>
          <w:tcPr>
            <w:tcW w:w="1952" w:type="dxa"/>
          </w:tcPr>
          <w:p w14:paraId="1A4E5123" w14:textId="59F160BE" w:rsidR="001323E1" w:rsidRPr="00F67924" w:rsidRDefault="001323E1" w:rsidP="005351D2">
            <w:pPr>
              <w:pStyle w:val="TextTi12"/>
              <w:jc w:val="left"/>
              <w:rPr>
                <w:sz w:val="22"/>
                <w:szCs w:val="22"/>
                <w:lang w:val="pt-PT"/>
              </w:rPr>
            </w:pPr>
            <w:r w:rsidRPr="00F67924">
              <w:rPr>
                <w:sz w:val="22"/>
                <w:szCs w:val="22"/>
                <w:lang w:val="pt-PT"/>
              </w:rPr>
              <w:t xml:space="preserve">CAN </w:t>
            </w:r>
            <w:r w:rsidR="00D86E1C" w:rsidRPr="00F67924">
              <w:rPr>
                <w:rFonts w:eastAsia="MS Mincho"/>
                <w:sz w:val="22"/>
                <w:szCs w:val="22"/>
                <w:lang w:val="pt-PT" w:eastAsia="ja-JP"/>
              </w:rPr>
              <w:t>&lt;</w:t>
            </w:r>
            <w:r w:rsidRPr="00F67924">
              <w:rPr>
                <w:sz w:val="22"/>
                <w:szCs w:val="22"/>
                <w:lang w:val="pt-PT"/>
              </w:rPr>
              <w:t> 0,5</w:t>
            </w:r>
          </w:p>
        </w:tc>
        <w:tc>
          <w:tcPr>
            <w:tcW w:w="7335" w:type="dxa"/>
          </w:tcPr>
          <w:p w14:paraId="498B778B" w14:textId="1C193124" w:rsidR="001323E1" w:rsidRPr="00F67924" w:rsidRDefault="001323E1" w:rsidP="005351D2">
            <w:pPr>
              <w:pStyle w:val="TextTi12"/>
              <w:jc w:val="left"/>
              <w:rPr>
                <w:sz w:val="22"/>
                <w:szCs w:val="22"/>
                <w:lang w:val="pt-PT"/>
              </w:rPr>
            </w:pPr>
            <w:r w:rsidRPr="00F67924">
              <w:rPr>
                <w:sz w:val="22"/>
                <w:szCs w:val="22"/>
                <w:lang w:val="pt-PT"/>
              </w:rPr>
              <w:t xml:space="preserve">Descontinuar </w:t>
            </w:r>
            <w:r w:rsidR="0086519D" w:rsidRPr="00F67924">
              <w:rPr>
                <w:sz w:val="22"/>
                <w:szCs w:val="22"/>
                <w:lang w:val="pt-PT"/>
              </w:rPr>
              <w:t>tocilizumab.</w:t>
            </w:r>
          </w:p>
          <w:p w14:paraId="0675E272" w14:textId="5BBA21E8" w:rsidR="001323E1" w:rsidRPr="00F67924" w:rsidRDefault="001323E1" w:rsidP="0086519D">
            <w:pPr>
              <w:pStyle w:val="TextTi12"/>
              <w:jc w:val="left"/>
              <w:rPr>
                <w:sz w:val="22"/>
                <w:szCs w:val="22"/>
                <w:lang w:val="pt-PT"/>
              </w:rPr>
            </w:pPr>
            <w:r w:rsidRPr="00F67924">
              <w:rPr>
                <w:sz w:val="22"/>
                <w:szCs w:val="22"/>
                <w:lang w:val="pt-PT"/>
              </w:rPr>
              <w:t xml:space="preserve">A decisão de descontinuar o </w:t>
            </w:r>
            <w:r w:rsidR="0086519D" w:rsidRPr="00F67924">
              <w:rPr>
                <w:sz w:val="22"/>
                <w:szCs w:val="22"/>
                <w:lang w:val="pt-PT"/>
              </w:rPr>
              <w:t xml:space="preserve">tratamento </w:t>
            </w:r>
            <w:r w:rsidRPr="00F67924">
              <w:rPr>
                <w:sz w:val="22"/>
                <w:szCs w:val="22"/>
                <w:lang w:val="pt-PT"/>
              </w:rPr>
              <w:t xml:space="preserve">na AIJs devido a uma alteração laboratorial </w:t>
            </w:r>
            <w:r w:rsidR="00C94A18" w:rsidRPr="00F67924">
              <w:rPr>
                <w:sz w:val="22"/>
                <w:szCs w:val="22"/>
                <w:lang w:val="pt-PT"/>
              </w:rPr>
              <w:t xml:space="preserve">tem </w:t>
            </w:r>
            <w:r w:rsidRPr="00F67924">
              <w:rPr>
                <w:sz w:val="22"/>
                <w:szCs w:val="22"/>
                <w:lang w:val="pt-PT"/>
              </w:rPr>
              <w:t>de ser baseada numa avaliação médica do doente individual.</w:t>
            </w:r>
          </w:p>
        </w:tc>
      </w:tr>
    </w:tbl>
    <w:p w14:paraId="19893175" w14:textId="77777777" w:rsidR="001323E1" w:rsidRPr="00F67924" w:rsidRDefault="001323E1" w:rsidP="001323E1">
      <w:pPr>
        <w:rPr>
          <w:lang w:val="pt-PT"/>
        </w:rPr>
      </w:pPr>
    </w:p>
    <w:p w14:paraId="3F3B27B3" w14:textId="77777777" w:rsidR="001323E1" w:rsidRPr="00F67924" w:rsidRDefault="001323E1" w:rsidP="00556054">
      <w:pPr>
        <w:pStyle w:val="Standard1"/>
        <w:keepNext/>
        <w:keepLines/>
        <w:ind w:left="562" w:hanging="562"/>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das plaquetas baixa</w:t>
      </w:r>
    </w:p>
    <w:p w14:paraId="5B6EE1D5" w14:textId="77777777" w:rsidR="001323E1" w:rsidRPr="00F67924" w:rsidRDefault="001323E1" w:rsidP="001323E1">
      <w:pPr>
        <w:keepNext/>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1323E1" w:rsidRPr="00F67924" w14:paraId="429C8DE7" w14:textId="77777777" w:rsidTr="005351D2">
        <w:tc>
          <w:tcPr>
            <w:tcW w:w="1952" w:type="dxa"/>
          </w:tcPr>
          <w:p w14:paraId="47DA801F" w14:textId="1E4A9411" w:rsidR="001323E1" w:rsidRPr="00F67924" w:rsidRDefault="001323E1" w:rsidP="00D547AF">
            <w:pPr>
              <w:pStyle w:val="TextTi12"/>
              <w:keepNext/>
              <w:keepLines/>
              <w:jc w:val="center"/>
              <w:rPr>
                <w:b/>
                <w:sz w:val="22"/>
                <w:szCs w:val="22"/>
                <w:lang w:val="pt-PT"/>
              </w:rPr>
            </w:pPr>
            <w:r w:rsidRPr="00F67924">
              <w:rPr>
                <w:b/>
                <w:sz w:val="22"/>
                <w:szCs w:val="22"/>
                <w:lang w:val="pt-PT"/>
              </w:rPr>
              <w:t xml:space="preserve">Valor </w:t>
            </w:r>
            <w:r w:rsidR="0086519D" w:rsidRPr="00F67924">
              <w:rPr>
                <w:b/>
                <w:sz w:val="22"/>
                <w:szCs w:val="22"/>
                <w:lang w:val="pt-PT"/>
              </w:rPr>
              <w:t>l</w:t>
            </w:r>
            <w:r w:rsidRPr="00F67924">
              <w:rPr>
                <w:b/>
                <w:sz w:val="22"/>
                <w:szCs w:val="22"/>
                <w:lang w:val="pt-PT"/>
              </w:rPr>
              <w:t>aboratorial (células</w:t>
            </w:r>
            <w:r w:rsidR="00D547AF" w:rsidRPr="00F67924">
              <w:rPr>
                <w:rFonts w:eastAsia="MS Mincho"/>
                <w:b/>
                <w:sz w:val="10"/>
                <w:szCs w:val="22"/>
                <w:lang w:val="pt-PT"/>
              </w:rPr>
              <w:t> </w:t>
            </w:r>
            <w:r w:rsidR="00D86E1C" w:rsidRPr="00F67924">
              <w:rPr>
                <w:rFonts w:eastAsia="MS Mincho"/>
                <w:b/>
                <w:sz w:val="22"/>
                <w:szCs w:val="22"/>
                <w:lang w:val="pt-PT" w:eastAsia="ja-JP"/>
              </w:rPr>
              <w:t>×</w:t>
            </w:r>
            <w:r w:rsidR="00D547AF" w:rsidRPr="00F67924">
              <w:rPr>
                <w:rFonts w:ascii="Arial" w:eastAsia="MS Mincho" w:hAnsi="Arial" w:cs="Arial"/>
                <w:sz w:val="10"/>
                <w:szCs w:val="22"/>
                <w:lang w:val="pt-PT"/>
              </w:rPr>
              <w:t> </w:t>
            </w:r>
            <w:r w:rsidRPr="00F67924">
              <w:rPr>
                <w:b/>
                <w:sz w:val="22"/>
                <w:szCs w:val="22"/>
                <w:lang w:val="pt-PT"/>
              </w:rPr>
              <w:t>10</w:t>
            </w:r>
            <w:r w:rsidRPr="00F67924">
              <w:rPr>
                <w:b/>
                <w:sz w:val="22"/>
                <w:szCs w:val="22"/>
                <w:vertAlign w:val="superscript"/>
                <w:lang w:val="pt-PT"/>
              </w:rPr>
              <w:t>3</w:t>
            </w:r>
            <w:r w:rsidRPr="00F67924">
              <w:rPr>
                <w:b/>
                <w:sz w:val="22"/>
                <w:szCs w:val="22"/>
                <w:lang w:val="pt-PT"/>
              </w:rPr>
              <w:t>/</w:t>
            </w:r>
            <w:r w:rsidR="00D86E1C" w:rsidRPr="00F67924">
              <w:rPr>
                <w:rFonts w:eastAsia="MS Mincho"/>
                <w:b/>
                <w:sz w:val="22"/>
                <w:szCs w:val="22"/>
                <w:lang w:val="pt-PT" w:eastAsia="ja-JP"/>
              </w:rPr>
              <w:t xml:space="preserve"> µ</w:t>
            </w:r>
            <w:r w:rsidRPr="00F67924" w:rsidDel="00B4080A">
              <w:rPr>
                <w:b/>
                <w:sz w:val="22"/>
                <w:szCs w:val="22"/>
                <w:lang w:val="pt-PT"/>
              </w:rPr>
              <w:t>l</w:t>
            </w:r>
            <w:r w:rsidRPr="00F67924">
              <w:rPr>
                <w:b/>
                <w:sz w:val="22"/>
                <w:szCs w:val="22"/>
                <w:lang w:val="pt-PT"/>
              </w:rPr>
              <w:t>)</w:t>
            </w:r>
          </w:p>
        </w:tc>
        <w:tc>
          <w:tcPr>
            <w:tcW w:w="7335" w:type="dxa"/>
          </w:tcPr>
          <w:p w14:paraId="2471F3A4" w14:textId="77777777" w:rsidR="001323E1" w:rsidRPr="00F67924" w:rsidRDefault="001323E1" w:rsidP="009E1123">
            <w:pPr>
              <w:pStyle w:val="TextTi12"/>
              <w:keepNext/>
              <w:keepLines/>
              <w:jc w:val="center"/>
              <w:rPr>
                <w:b/>
                <w:sz w:val="22"/>
                <w:szCs w:val="22"/>
                <w:lang w:val="pt-PT"/>
              </w:rPr>
            </w:pPr>
            <w:r w:rsidRPr="00F67924">
              <w:rPr>
                <w:b/>
                <w:sz w:val="22"/>
                <w:szCs w:val="22"/>
                <w:lang w:val="pt-PT"/>
              </w:rPr>
              <w:t>Ação</w:t>
            </w:r>
          </w:p>
        </w:tc>
      </w:tr>
      <w:tr w:rsidR="001323E1" w:rsidRPr="00ED63F7" w14:paraId="0B553A28" w14:textId="77777777" w:rsidTr="005351D2">
        <w:tc>
          <w:tcPr>
            <w:tcW w:w="1952" w:type="dxa"/>
          </w:tcPr>
          <w:p w14:paraId="0AFCC105" w14:textId="77777777" w:rsidR="001323E1" w:rsidRPr="00F67924" w:rsidRDefault="001323E1" w:rsidP="009E1123">
            <w:pPr>
              <w:pStyle w:val="TextTi12"/>
              <w:keepNext/>
              <w:keepLines/>
              <w:jc w:val="left"/>
              <w:rPr>
                <w:sz w:val="22"/>
                <w:szCs w:val="22"/>
                <w:lang w:val="pt-PT"/>
              </w:rPr>
            </w:pPr>
            <w:r w:rsidRPr="00F67924">
              <w:rPr>
                <w:sz w:val="22"/>
                <w:szCs w:val="22"/>
                <w:lang w:val="pt-PT"/>
              </w:rPr>
              <w:t>50 a 100</w:t>
            </w:r>
          </w:p>
        </w:tc>
        <w:tc>
          <w:tcPr>
            <w:tcW w:w="7335" w:type="dxa"/>
          </w:tcPr>
          <w:p w14:paraId="1D859816" w14:textId="2E1F03A7" w:rsidR="001323E1" w:rsidRPr="00F67924" w:rsidRDefault="001323E1" w:rsidP="009E1123">
            <w:pPr>
              <w:pStyle w:val="TextTi12"/>
              <w:keepNext/>
              <w:keepLines/>
              <w:jc w:val="left"/>
              <w:rPr>
                <w:sz w:val="22"/>
                <w:szCs w:val="22"/>
                <w:lang w:val="pt-PT"/>
              </w:rPr>
            </w:pPr>
            <w:r w:rsidRPr="00F67924">
              <w:rPr>
                <w:sz w:val="22"/>
                <w:szCs w:val="22"/>
                <w:lang w:val="pt-PT"/>
              </w:rPr>
              <w:t>Modificar a dose de MTX concomitante, se apropriado</w:t>
            </w:r>
            <w:r w:rsidR="00940C1A" w:rsidRPr="00F67924">
              <w:rPr>
                <w:sz w:val="22"/>
                <w:szCs w:val="22"/>
                <w:lang w:val="pt-PT"/>
              </w:rPr>
              <w:t>.</w:t>
            </w:r>
          </w:p>
          <w:p w14:paraId="29285178" w14:textId="76DBEF56" w:rsidR="001323E1" w:rsidRPr="00F67924" w:rsidRDefault="001323E1" w:rsidP="009E1123">
            <w:pPr>
              <w:pStyle w:val="TextTi12"/>
              <w:keepNext/>
              <w:keepLines/>
              <w:jc w:val="left"/>
              <w:rPr>
                <w:sz w:val="22"/>
                <w:szCs w:val="22"/>
                <w:lang w:val="pt-PT"/>
              </w:rPr>
            </w:pPr>
            <w:r w:rsidRPr="00F67924">
              <w:rPr>
                <w:sz w:val="22"/>
                <w:szCs w:val="22"/>
                <w:lang w:val="pt-PT"/>
              </w:rPr>
              <w:t xml:space="preserve">Interromper a </w:t>
            </w:r>
            <w:r w:rsidR="00C162BE" w:rsidRPr="00F67924">
              <w:rPr>
                <w:sz w:val="22"/>
                <w:szCs w:val="22"/>
                <w:lang w:val="pt-PT"/>
              </w:rPr>
              <w:t xml:space="preserve">administração </w:t>
            </w:r>
            <w:r w:rsidRPr="00F67924">
              <w:rPr>
                <w:sz w:val="22"/>
                <w:szCs w:val="22"/>
                <w:lang w:val="pt-PT"/>
              </w:rPr>
              <w:t xml:space="preserve">de </w:t>
            </w:r>
            <w:r w:rsidR="00940C1A" w:rsidRPr="00F67924">
              <w:rPr>
                <w:sz w:val="22"/>
                <w:szCs w:val="22"/>
                <w:lang w:val="pt-PT"/>
              </w:rPr>
              <w:t>tocilizumab.</w:t>
            </w:r>
          </w:p>
          <w:p w14:paraId="0ACA3B65" w14:textId="75564847" w:rsidR="001323E1" w:rsidRPr="00F67924" w:rsidRDefault="001323E1" w:rsidP="00D547AF">
            <w:pPr>
              <w:pStyle w:val="TextTi12"/>
              <w:keepNext/>
              <w:keepLines/>
              <w:jc w:val="left"/>
              <w:rPr>
                <w:sz w:val="22"/>
                <w:szCs w:val="22"/>
                <w:lang w:val="pt-PT"/>
              </w:rPr>
            </w:pPr>
            <w:r w:rsidRPr="00F67924">
              <w:rPr>
                <w:sz w:val="22"/>
                <w:szCs w:val="22"/>
                <w:lang w:val="pt-PT"/>
              </w:rPr>
              <w:t xml:space="preserve">Quando a contagem das plaquetas for </w:t>
            </w:r>
            <w:r w:rsidR="00D86E1C" w:rsidRPr="00F67924">
              <w:rPr>
                <w:rFonts w:eastAsia="MS Mincho"/>
                <w:sz w:val="22"/>
                <w:szCs w:val="22"/>
                <w:lang w:val="pt-PT" w:eastAsia="ja-JP"/>
              </w:rPr>
              <w:t>&gt;</w:t>
            </w:r>
            <w:r w:rsidR="00940C1A" w:rsidRPr="00F67924">
              <w:rPr>
                <w:sz w:val="22"/>
                <w:szCs w:val="22"/>
                <w:lang w:val="pt-PT"/>
              </w:rPr>
              <w:t> </w:t>
            </w:r>
            <w:r w:rsidRPr="00F67924">
              <w:rPr>
                <w:sz w:val="22"/>
                <w:szCs w:val="22"/>
                <w:lang w:val="pt-PT"/>
              </w:rPr>
              <w:t>100</w:t>
            </w:r>
            <w:r w:rsidR="00D547AF" w:rsidRPr="00F67924">
              <w:rPr>
                <w:rFonts w:eastAsia="MS Mincho"/>
                <w:sz w:val="10"/>
                <w:szCs w:val="22"/>
                <w:lang w:val="pt-PT"/>
              </w:rPr>
              <w:t> </w:t>
            </w:r>
            <w:r w:rsidR="00D86E1C"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3</w:t>
            </w:r>
            <w:r w:rsidRPr="00F67924">
              <w:rPr>
                <w:sz w:val="22"/>
                <w:szCs w:val="22"/>
                <w:lang w:val="pt-PT"/>
              </w:rPr>
              <w:t>/</w:t>
            </w:r>
            <w:r w:rsidR="00D86E1C" w:rsidRPr="00F67924">
              <w:rPr>
                <w:rFonts w:eastAsia="MS Mincho"/>
                <w:sz w:val="22"/>
                <w:szCs w:val="22"/>
                <w:lang w:val="pt-PT" w:eastAsia="ja-JP"/>
              </w:rPr>
              <w:t xml:space="preserve"> µ</w:t>
            </w:r>
            <w:r w:rsidR="00214B2E" w:rsidRPr="00F67924">
              <w:rPr>
                <w:sz w:val="22"/>
                <w:szCs w:val="22"/>
                <w:lang w:val="pt-PT"/>
              </w:rPr>
              <w:t>l</w:t>
            </w:r>
            <w:r w:rsidR="00736256" w:rsidRPr="00F67924">
              <w:rPr>
                <w:sz w:val="22"/>
                <w:szCs w:val="22"/>
                <w:lang w:val="pt-PT"/>
              </w:rPr>
              <w:t>,</w:t>
            </w:r>
            <w:r w:rsidR="00214B2E" w:rsidRPr="00F67924">
              <w:rPr>
                <w:sz w:val="22"/>
                <w:szCs w:val="22"/>
                <w:lang w:val="pt-PT"/>
              </w:rPr>
              <w:t xml:space="preserve"> recomeçar </w:t>
            </w:r>
            <w:r w:rsidR="00940C1A" w:rsidRPr="00F67924">
              <w:rPr>
                <w:sz w:val="22"/>
                <w:szCs w:val="22"/>
                <w:lang w:val="pt-PT"/>
              </w:rPr>
              <w:t>o tratamento.</w:t>
            </w:r>
          </w:p>
        </w:tc>
      </w:tr>
      <w:tr w:rsidR="001323E1" w:rsidRPr="00ED63F7" w14:paraId="244A6890" w14:textId="77777777" w:rsidTr="005351D2">
        <w:tc>
          <w:tcPr>
            <w:tcW w:w="1952" w:type="dxa"/>
          </w:tcPr>
          <w:p w14:paraId="5FA4C74D" w14:textId="0A1FBC6A" w:rsidR="001323E1" w:rsidRPr="00F67924" w:rsidRDefault="00D86E1C" w:rsidP="005351D2">
            <w:pPr>
              <w:pStyle w:val="TextTi12"/>
              <w:jc w:val="left"/>
              <w:rPr>
                <w:sz w:val="22"/>
                <w:szCs w:val="22"/>
                <w:lang w:val="pt-PT"/>
              </w:rPr>
            </w:pPr>
            <w:r w:rsidRPr="00F67924">
              <w:rPr>
                <w:rFonts w:eastAsia="MS Mincho"/>
                <w:sz w:val="22"/>
                <w:szCs w:val="22"/>
                <w:lang w:val="pt-PT" w:eastAsia="ja-JP"/>
              </w:rPr>
              <w:t>&lt;</w:t>
            </w:r>
            <w:r w:rsidR="001323E1" w:rsidRPr="00F67924">
              <w:rPr>
                <w:sz w:val="22"/>
                <w:szCs w:val="22"/>
                <w:lang w:val="pt-PT"/>
              </w:rPr>
              <w:t> 50</w:t>
            </w:r>
          </w:p>
        </w:tc>
        <w:tc>
          <w:tcPr>
            <w:tcW w:w="7335" w:type="dxa"/>
          </w:tcPr>
          <w:p w14:paraId="4F7ECCB5" w14:textId="7E8BE248" w:rsidR="001323E1" w:rsidRPr="00F67924" w:rsidRDefault="001323E1" w:rsidP="005351D2">
            <w:pPr>
              <w:pStyle w:val="TextTi12"/>
              <w:jc w:val="left"/>
              <w:rPr>
                <w:sz w:val="22"/>
                <w:szCs w:val="22"/>
                <w:lang w:val="pt-PT"/>
              </w:rPr>
            </w:pPr>
            <w:r w:rsidRPr="00F67924">
              <w:rPr>
                <w:sz w:val="22"/>
                <w:szCs w:val="22"/>
                <w:lang w:val="pt-PT"/>
              </w:rPr>
              <w:t xml:space="preserve">Descontinuar </w:t>
            </w:r>
            <w:r w:rsidR="00940C1A" w:rsidRPr="00F67924">
              <w:rPr>
                <w:sz w:val="22"/>
                <w:szCs w:val="22"/>
                <w:lang w:val="pt-PT"/>
              </w:rPr>
              <w:t>tocilizumab.</w:t>
            </w:r>
          </w:p>
          <w:p w14:paraId="4E801FA2" w14:textId="379DAF72" w:rsidR="001323E1" w:rsidRPr="00F67924" w:rsidRDefault="001323E1" w:rsidP="00940C1A">
            <w:pPr>
              <w:pStyle w:val="TextTi12"/>
              <w:jc w:val="left"/>
              <w:rPr>
                <w:sz w:val="22"/>
                <w:szCs w:val="22"/>
                <w:lang w:val="pt-PT"/>
              </w:rPr>
            </w:pPr>
            <w:r w:rsidRPr="00F67924">
              <w:rPr>
                <w:sz w:val="22"/>
                <w:szCs w:val="22"/>
                <w:lang w:val="pt-PT"/>
              </w:rPr>
              <w:t xml:space="preserve">A decisão de descontinuar o </w:t>
            </w:r>
            <w:r w:rsidR="00940C1A" w:rsidRPr="00F67924">
              <w:rPr>
                <w:sz w:val="22"/>
                <w:szCs w:val="22"/>
                <w:lang w:val="pt-PT"/>
              </w:rPr>
              <w:t xml:space="preserve">tratamento </w:t>
            </w:r>
            <w:r w:rsidRPr="00F67924">
              <w:rPr>
                <w:sz w:val="22"/>
                <w:szCs w:val="22"/>
                <w:lang w:val="pt-PT"/>
              </w:rPr>
              <w:t xml:space="preserve">na AIJs devido a uma alteração laboratorial </w:t>
            </w:r>
            <w:r w:rsidR="00C94A18" w:rsidRPr="00F67924">
              <w:rPr>
                <w:sz w:val="22"/>
                <w:szCs w:val="22"/>
                <w:lang w:val="pt-PT"/>
              </w:rPr>
              <w:t xml:space="preserve">tem </w:t>
            </w:r>
            <w:r w:rsidRPr="00F67924">
              <w:rPr>
                <w:sz w:val="22"/>
                <w:szCs w:val="22"/>
                <w:lang w:val="pt-PT"/>
              </w:rPr>
              <w:t>de ser baseada numa avaliação médica do doente individual.</w:t>
            </w:r>
          </w:p>
        </w:tc>
      </w:tr>
    </w:tbl>
    <w:p w14:paraId="559A2691" w14:textId="77777777" w:rsidR="001323E1" w:rsidRPr="00F67924" w:rsidRDefault="001323E1" w:rsidP="001323E1">
      <w:pPr>
        <w:ind w:left="567" w:hanging="567"/>
        <w:rPr>
          <w:szCs w:val="22"/>
          <w:lang w:val="pt-PT"/>
        </w:rPr>
      </w:pPr>
    </w:p>
    <w:p w14:paraId="15C662BE" w14:textId="77777777" w:rsidR="001323E1" w:rsidRPr="00F67924" w:rsidRDefault="00F31E9E" w:rsidP="001323E1">
      <w:pPr>
        <w:rPr>
          <w:lang w:val="pt-PT"/>
        </w:rPr>
      </w:pPr>
      <w:r w:rsidRPr="00F67924">
        <w:rPr>
          <w:lang w:val="pt-PT"/>
        </w:rPr>
        <w:t>Os</w:t>
      </w:r>
      <w:r w:rsidR="00516737" w:rsidRPr="00F67924">
        <w:rPr>
          <w:lang w:val="pt-PT"/>
        </w:rPr>
        <w:t xml:space="preserve"> dados clínicos </w:t>
      </w:r>
      <w:r w:rsidRPr="00F67924">
        <w:rPr>
          <w:lang w:val="pt-PT"/>
        </w:rPr>
        <w:t xml:space="preserve">são </w:t>
      </w:r>
      <w:r w:rsidR="00516737" w:rsidRPr="00F67924">
        <w:rPr>
          <w:lang w:val="pt-PT"/>
        </w:rPr>
        <w:t>insuficientes para avaliar o impacto de uma redução de dose de tocilizumab em doentes com AIJs que apresentaram alterações laboratoriais.</w:t>
      </w:r>
    </w:p>
    <w:p w14:paraId="76C6D33C" w14:textId="77777777" w:rsidR="001323E1" w:rsidRPr="00F67924" w:rsidRDefault="001323E1" w:rsidP="001323E1">
      <w:pPr>
        <w:ind w:left="567" w:hanging="567"/>
        <w:rPr>
          <w:lang w:val="pt-PT"/>
        </w:rPr>
      </w:pPr>
    </w:p>
    <w:p w14:paraId="44A29830" w14:textId="0D0462B1" w:rsidR="001323E1" w:rsidRPr="00F67924" w:rsidRDefault="001323E1" w:rsidP="001323E1">
      <w:pPr>
        <w:rPr>
          <w:lang w:val="pt-PT"/>
        </w:rPr>
      </w:pPr>
      <w:r w:rsidRPr="00F67924">
        <w:rPr>
          <w:lang w:val="pt-PT"/>
        </w:rPr>
        <w:t xml:space="preserve">Os dados disponíveis sugerem que a melhoria clínica é observada no prazo de 6 semanas após o início do tratamento com </w:t>
      </w:r>
      <w:r w:rsidR="00940C1A" w:rsidRPr="00F67924">
        <w:rPr>
          <w:lang w:val="pt-PT"/>
        </w:rPr>
        <w:t>tocilizumab</w:t>
      </w:r>
      <w:r w:rsidRPr="00F67924">
        <w:rPr>
          <w:lang w:val="pt-PT"/>
        </w:rPr>
        <w:t xml:space="preserve">. A continuação da terapêutica num doente que não </w:t>
      </w:r>
      <w:r w:rsidR="00B337AC" w:rsidRPr="00F67924">
        <w:rPr>
          <w:lang w:val="pt-PT"/>
        </w:rPr>
        <w:t>apresente</w:t>
      </w:r>
      <w:r w:rsidRPr="00F67924">
        <w:rPr>
          <w:lang w:val="pt-PT"/>
        </w:rPr>
        <w:t xml:space="preserve"> melhoria neste período </w:t>
      </w:r>
      <w:r w:rsidR="00C94A18" w:rsidRPr="00F67924">
        <w:rPr>
          <w:lang w:val="pt-PT"/>
        </w:rPr>
        <w:t xml:space="preserve">tem </w:t>
      </w:r>
      <w:r w:rsidRPr="00F67924">
        <w:rPr>
          <w:lang w:val="pt-PT"/>
        </w:rPr>
        <w:t>de se</w:t>
      </w:r>
      <w:r w:rsidR="00214B2E" w:rsidRPr="00F67924">
        <w:rPr>
          <w:lang w:val="pt-PT"/>
        </w:rPr>
        <w:t>r cuidadosamente reconsiderada.</w:t>
      </w:r>
    </w:p>
    <w:p w14:paraId="2CB538CA" w14:textId="77777777" w:rsidR="001323E1" w:rsidRPr="00F67924" w:rsidRDefault="001323E1" w:rsidP="001323E1">
      <w:pPr>
        <w:rPr>
          <w:i/>
          <w:szCs w:val="22"/>
          <w:lang w:val="pt-PT"/>
        </w:rPr>
      </w:pPr>
    </w:p>
    <w:p w14:paraId="3F505E92" w14:textId="77777777" w:rsidR="001323E1" w:rsidRPr="00F67924" w:rsidRDefault="001323E1" w:rsidP="001323E1">
      <w:pPr>
        <w:ind w:left="567" w:hanging="567"/>
        <w:rPr>
          <w:u w:val="single"/>
          <w:lang w:val="pt-PT"/>
        </w:rPr>
      </w:pPr>
      <w:r w:rsidRPr="00F67924">
        <w:rPr>
          <w:i/>
          <w:u w:val="single"/>
          <w:lang w:val="pt-PT"/>
        </w:rPr>
        <w:t>Doentes com AIJp</w:t>
      </w:r>
    </w:p>
    <w:p w14:paraId="4C102799" w14:textId="76EC7B47" w:rsidR="001323E1" w:rsidRPr="00F67924" w:rsidRDefault="001323E1" w:rsidP="001323E1">
      <w:pPr>
        <w:rPr>
          <w:lang w:val="pt-PT"/>
        </w:rPr>
      </w:pPr>
      <w:r w:rsidRPr="00F67924">
        <w:rPr>
          <w:lang w:val="pt-PT"/>
        </w:rPr>
        <w:t>A posologia recomendada em doentes com idade superior a 2</w:t>
      </w:r>
      <w:r w:rsidR="00940C1A" w:rsidRPr="00F67924">
        <w:rPr>
          <w:lang w:val="pt-PT"/>
        </w:rPr>
        <w:t> </w:t>
      </w:r>
      <w:r w:rsidRPr="00F67924">
        <w:rPr>
          <w:lang w:val="pt-PT"/>
        </w:rPr>
        <w:t>anos é de 8 mg/kg uma vez a cada 4</w:t>
      </w:r>
      <w:r w:rsidR="00940C1A" w:rsidRPr="00F67924">
        <w:rPr>
          <w:lang w:val="pt-PT"/>
        </w:rPr>
        <w:t> </w:t>
      </w:r>
      <w:r w:rsidRPr="00F67924">
        <w:rPr>
          <w:lang w:val="pt-PT"/>
        </w:rPr>
        <w:t>semanas em doentes com peso igual ou superior a 30</w:t>
      </w:r>
      <w:r w:rsidRPr="00F67924">
        <w:rPr>
          <w:szCs w:val="22"/>
          <w:lang w:val="pt-PT"/>
        </w:rPr>
        <w:t> </w:t>
      </w:r>
      <w:r w:rsidRPr="00F67924">
        <w:rPr>
          <w:lang w:val="pt-PT"/>
        </w:rPr>
        <w:t>kg ou 10 mg/kg uma vez a cada 4</w:t>
      </w:r>
      <w:r w:rsidR="00940C1A" w:rsidRPr="00F67924">
        <w:rPr>
          <w:lang w:val="pt-PT"/>
        </w:rPr>
        <w:t> </w:t>
      </w:r>
      <w:r w:rsidRPr="00F67924">
        <w:rPr>
          <w:lang w:val="pt-PT"/>
        </w:rPr>
        <w:t xml:space="preserve">semanas em doentes com peso inferior a 30 kg. A dose </w:t>
      </w:r>
      <w:r w:rsidR="00C94A18" w:rsidRPr="00F67924">
        <w:rPr>
          <w:lang w:val="pt-PT"/>
        </w:rPr>
        <w:t xml:space="preserve">tem </w:t>
      </w:r>
      <w:r w:rsidRPr="00F67924">
        <w:rPr>
          <w:lang w:val="pt-PT"/>
        </w:rPr>
        <w:t>de ser calculada a cada administração com base no peso corporal do doente. Uma alteração da dose só deve ser baseada numa alteração consistente do peso corporal do doente ao longo do tempo.</w:t>
      </w:r>
    </w:p>
    <w:p w14:paraId="22CC0501" w14:textId="77777777" w:rsidR="001323E1" w:rsidRPr="00F67924" w:rsidRDefault="001323E1" w:rsidP="001323E1">
      <w:pPr>
        <w:rPr>
          <w:lang w:val="pt-PT"/>
        </w:rPr>
      </w:pPr>
    </w:p>
    <w:p w14:paraId="07E8CAD6" w14:textId="2DFE6ED6" w:rsidR="001323E1" w:rsidRPr="00F67924" w:rsidRDefault="001323E1" w:rsidP="001323E1">
      <w:pPr>
        <w:rPr>
          <w:lang w:val="pt-PT"/>
        </w:rPr>
      </w:pPr>
      <w:r w:rsidRPr="00F67924">
        <w:rPr>
          <w:lang w:val="pt-PT"/>
        </w:rPr>
        <w:t xml:space="preserve">A eficácia e segurança de </w:t>
      </w:r>
      <w:r w:rsidR="00940C1A" w:rsidRPr="00F67924">
        <w:rPr>
          <w:lang w:val="pt-PT"/>
        </w:rPr>
        <w:t xml:space="preserve">tocilizumab </w:t>
      </w:r>
      <w:r w:rsidR="00AE1E4D" w:rsidRPr="00F67924">
        <w:rPr>
          <w:lang w:val="pt-PT"/>
        </w:rPr>
        <w:t xml:space="preserve">intravenoso </w:t>
      </w:r>
      <w:r w:rsidRPr="00F67924">
        <w:rPr>
          <w:lang w:val="pt-PT"/>
        </w:rPr>
        <w:t>em crianças com menos de 2</w:t>
      </w:r>
      <w:r w:rsidR="00940C1A" w:rsidRPr="00F67924">
        <w:rPr>
          <w:lang w:val="pt-PT"/>
        </w:rPr>
        <w:t> </w:t>
      </w:r>
      <w:r w:rsidRPr="00F67924">
        <w:rPr>
          <w:lang w:val="pt-PT"/>
        </w:rPr>
        <w:t>anos de</w:t>
      </w:r>
      <w:r w:rsidR="00214B2E" w:rsidRPr="00F67924">
        <w:rPr>
          <w:lang w:val="pt-PT"/>
        </w:rPr>
        <w:t xml:space="preserve"> idade não foram estabelecidas.</w:t>
      </w:r>
      <w:r w:rsidR="00940C1A" w:rsidRPr="00F67924">
        <w:rPr>
          <w:lang w:val="pt-PT"/>
        </w:rPr>
        <w:t xml:space="preserve"> Os dados atualmente disponíveis encontram-se descritos na secção 4.8, 5.1 e 5.2, mas não pode ser feita qualquer recomendação posológica.</w:t>
      </w:r>
    </w:p>
    <w:p w14:paraId="08BA348F" w14:textId="77777777" w:rsidR="001323E1" w:rsidRPr="00F67924" w:rsidRDefault="001323E1" w:rsidP="001323E1">
      <w:pPr>
        <w:ind w:left="567" w:hanging="567"/>
        <w:rPr>
          <w:lang w:val="pt-PT"/>
        </w:rPr>
      </w:pPr>
    </w:p>
    <w:p w14:paraId="6A7F09FE" w14:textId="14EEDA04" w:rsidR="001323E1" w:rsidRPr="00F67924" w:rsidRDefault="001323E1" w:rsidP="000455B5">
      <w:pPr>
        <w:keepNext/>
        <w:keepLines/>
        <w:rPr>
          <w:lang w:val="pt-PT"/>
        </w:rPr>
      </w:pPr>
      <w:r w:rsidRPr="00F67924">
        <w:rPr>
          <w:lang w:val="pt-PT"/>
        </w:rPr>
        <w:t>Nos doentes com AIJp</w:t>
      </w:r>
      <w:r w:rsidR="008A1967" w:rsidRPr="00F67924">
        <w:rPr>
          <w:lang w:val="pt-PT"/>
        </w:rPr>
        <w:t>,</w:t>
      </w:r>
      <w:r w:rsidRPr="00F67924">
        <w:rPr>
          <w:lang w:val="pt-PT"/>
        </w:rPr>
        <w:t xml:space="preserve"> é recomendada a interrupção da </w:t>
      </w:r>
      <w:r w:rsidR="00736256" w:rsidRPr="00F67924">
        <w:rPr>
          <w:lang w:val="pt-PT"/>
        </w:rPr>
        <w:t xml:space="preserve">administração </w:t>
      </w:r>
      <w:r w:rsidRPr="00F67924">
        <w:rPr>
          <w:lang w:val="pt-PT"/>
        </w:rPr>
        <w:t>de tocilizumab devido a alterações laboratoriais</w:t>
      </w:r>
      <w:r w:rsidR="00736256" w:rsidRPr="00F67924">
        <w:rPr>
          <w:lang w:val="pt-PT"/>
        </w:rPr>
        <w:t>,</w:t>
      </w:r>
      <w:r w:rsidRPr="00F67924">
        <w:rPr>
          <w:lang w:val="pt-PT"/>
        </w:rPr>
        <w:t xml:space="preserve"> conforme descrito nas tabelas seguintes. Se apropriado, a dose de MTX e/ou </w:t>
      </w:r>
      <w:r w:rsidR="00940C1A" w:rsidRPr="00F67924">
        <w:rPr>
          <w:lang w:val="pt-PT"/>
        </w:rPr>
        <w:t>outros medicamentos</w:t>
      </w:r>
      <w:r w:rsidRPr="00F67924">
        <w:rPr>
          <w:lang w:val="pt-PT"/>
        </w:rPr>
        <w:t xml:space="preserve"> concomitantes deve ser modificada ou a administração interrompida e a administração de tocilizumab interrompida até a situação clínica ser avaliada. Uma vez que existem muitas condições de co</w:t>
      </w:r>
      <w:r w:rsidRPr="00F67924">
        <w:rPr>
          <w:lang w:val="pt-PT"/>
        </w:rPr>
        <w:noBreakHyphen/>
        <w:t>morbilidade que podem afetar os valores laboratoriais na AIJp, a decisão de descontinuar o tocilizumab devido a uma alteração laboratorial deve ser baseada numa a</w:t>
      </w:r>
      <w:r w:rsidR="00214B2E" w:rsidRPr="00F67924">
        <w:rPr>
          <w:lang w:val="pt-PT"/>
        </w:rPr>
        <w:t>valiação médica de cada doente.</w:t>
      </w:r>
    </w:p>
    <w:p w14:paraId="26AF5062" w14:textId="77777777" w:rsidR="001323E1" w:rsidRPr="00F67924" w:rsidRDefault="001323E1" w:rsidP="009E1123">
      <w:pPr>
        <w:ind w:left="567" w:hanging="567"/>
        <w:rPr>
          <w:bCs/>
          <w:u w:val="single"/>
          <w:lang w:val="pt-PT"/>
        </w:rPr>
      </w:pPr>
    </w:p>
    <w:p w14:paraId="2EAB83CA" w14:textId="77777777" w:rsidR="001323E1" w:rsidRPr="00F67924" w:rsidRDefault="001323E1" w:rsidP="00556054">
      <w:pPr>
        <w:pStyle w:val="Standard1"/>
        <w:keepNext/>
        <w:keepLines/>
        <w:ind w:left="562" w:hanging="562"/>
        <w:rPr>
          <w:lang w:val="pt-PT"/>
        </w:rPr>
      </w:pPr>
      <w:r w:rsidRPr="00F67924">
        <w:rPr>
          <w:lang w:val="pt-PT"/>
        </w:rPr>
        <w:sym w:font="Symbol" w:char="F0B7"/>
      </w:r>
      <w:r w:rsidRPr="00F67924">
        <w:rPr>
          <w:lang w:val="pt-PT"/>
        </w:rPr>
        <w:tab/>
      </w:r>
      <w:r w:rsidRPr="00F67924">
        <w:rPr>
          <w:szCs w:val="22"/>
          <w:lang w:val="pt-PT"/>
        </w:rPr>
        <w:t>Anomalias</w:t>
      </w:r>
      <w:r w:rsidRPr="00F67924">
        <w:rPr>
          <w:lang w:val="pt-PT"/>
        </w:rPr>
        <w:t xml:space="preserve"> das enzimas hepáticas</w:t>
      </w:r>
    </w:p>
    <w:p w14:paraId="04EB9B1A" w14:textId="77777777" w:rsidR="001323E1" w:rsidRPr="00F67924" w:rsidRDefault="001323E1" w:rsidP="009E1123">
      <w:pPr>
        <w:keepNext/>
        <w:keepLines/>
        <w:rPr>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63"/>
        <w:gridCol w:w="7324"/>
      </w:tblGrid>
      <w:tr w:rsidR="001323E1" w:rsidRPr="00F67924" w14:paraId="4835E950" w14:textId="77777777" w:rsidTr="005351D2">
        <w:tc>
          <w:tcPr>
            <w:tcW w:w="2040" w:type="dxa"/>
          </w:tcPr>
          <w:p w14:paraId="5DA9E931" w14:textId="2A2E8FDD" w:rsidR="001323E1" w:rsidRPr="00F67924" w:rsidRDefault="001323E1" w:rsidP="00940C1A">
            <w:pPr>
              <w:pStyle w:val="TextTi12"/>
              <w:keepNext/>
              <w:keepLines/>
              <w:jc w:val="center"/>
              <w:rPr>
                <w:b/>
                <w:sz w:val="22"/>
                <w:szCs w:val="22"/>
                <w:lang w:val="pt-PT"/>
              </w:rPr>
            </w:pPr>
            <w:r w:rsidRPr="00F67924">
              <w:rPr>
                <w:b/>
                <w:sz w:val="22"/>
                <w:szCs w:val="22"/>
                <w:lang w:val="pt-PT"/>
              </w:rPr>
              <w:t xml:space="preserve">Valor </w:t>
            </w:r>
            <w:r w:rsidR="00940C1A" w:rsidRPr="00F67924">
              <w:rPr>
                <w:b/>
                <w:sz w:val="22"/>
                <w:szCs w:val="22"/>
                <w:lang w:val="pt-PT"/>
              </w:rPr>
              <w:t>l</w:t>
            </w:r>
            <w:r w:rsidRPr="00F67924">
              <w:rPr>
                <w:b/>
                <w:sz w:val="22"/>
                <w:szCs w:val="22"/>
                <w:lang w:val="pt-PT"/>
              </w:rPr>
              <w:t>aboratorial</w:t>
            </w:r>
          </w:p>
        </w:tc>
        <w:tc>
          <w:tcPr>
            <w:tcW w:w="8040" w:type="dxa"/>
          </w:tcPr>
          <w:p w14:paraId="5A63F835" w14:textId="77777777" w:rsidR="001323E1" w:rsidRPr="00F67924" w:rsidRDefault="001323E1" w:rsidP="009E1123">
            <w:pPr>
              <w:pStyle w:val="TextTi12"/>
              <w:keepNext/>
              <w:keepLines/>
              <w:jc w:val="center"/>
              <w:rPr>
                <w:b/>
                <w:sz w:val="22"/>
                <w:szCs w:val="22"/>
                <w:lang w:val="pt-PT"/>
              </w:rPr>
            </w:pPr>
            <w:r w:rsidRPr="00F67924">
              <w:rPr>
                <w:b/>
                <w:sz w:val="22"/>
                <w:szCs w:val="22"/>
                <w:lang w:val="pt-PT"/>
              </w:rPr>
              <w:t>Ação</w:t>
            </w:r>
          </w:p>
        </w:tc>
      </w:tr>
      <w:tr w:rsidR="001323E1" w:rsidRPr="00ED63F7" w14:paraId="17D730FF" w14:textId="77777777" w:rsidTr="005351D2">
        <w:tc>
          <w:tcPr>
            <w:tcW w:w="2040" w:type="dxa"/>
          </w:tcPr>
          <w:p w14:paraId="574476A8" w14:textId="3003442D" w:rsidR="001323E1" w:rsidRPr="00F67924" w:rsidRDefault="00D86E1C" w:rsidP="00D547AF">
            <w:pPr>
              <w:pStyle w:val="TextTi12"/>
              <w:keepNext/>
              <w:keepLines/>
              <w:jc w:val="left"/>
              <w:rPr>
                <w:sz w:val="22"/>
                <w:szCs w:val="22"/>
                <w:lang w:val="pt-PT"/>
              </w:rPr>
            </w:pPr>
            <w:r w:rsidRPr="00F67924">
              <w:rPr>
                <w:rFonts w:eastAsia="MS Mincho"/>
                <w:sz w:val="22"/>
                <w:szCs w:val="22"/>
                <w:lang w:val="pt-PT" w:eastAsia="ja-JP"/>
              </w:rPr>
              <w:t>&gt;</w:t>
            </w:r>
            <w:r w:rsidR="00940C1A" w:rsidRPr="00F67924">
              <w:rPr>
                <w:sz w:val="22"/>
                <w:szCs w:val="22"/>
                <w:lang w:val="pt-PT"/>
              </w:rPr>
              <w:t> </w:t>
            </w:r>
            <w:r w:rsidR="001323E1" w:rsidRPr="00F67924">
              <w:rPr>
                <w:sz w:val="22"/>
                <w:szCs w:val="22"/>
                <w:lang w:val="pt-PT"/>
              </w:rPr>
              <w:t>1 a 3</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tc>
        <w:tc>
          <w:tcPr>
            <w:tcW w:w="8040" w:type="dxa"/>
          </w:tcPr>
          <w:p w14:paraId="7888E7A4" w14:textId="68D3A0CF" w:rsidR="001323E1" w:rsidRPr="00F67924" w:rsidRDefault="001323E1" w:rsidP="009E1123">
            <w:pPr>
              <w:pStyle w:val="TextTi12"/>
              <w:keepNext/>
              <w:keepLines/>
              <w:jc w:val="left"/>
              <w:rPr>
                <w:sz w:val="22"/>
                <w:szCs w:val="22"/>
                <w:lang w:val="pt-PT"/>
              </w:rPr>
            </w:pPr>
            <w:r w:rsidRPr="00F67924">
              <w:rPr>
                <w:sz w:val="22"/>
                <w:szCs w:val="22"/>
                <w:lang w:val="pt-PT"/>
              </w:rPr>
              <w:t>Modificar a dose de MTX concomitante, se apropriado</w:t>
            </w:r>
            <w:r w:rsidR="00940C1A" w:rsidRPr="00F67924">
              <w:rPr>
                <w:sz w:val="22"/>
                <w:szCs w:val="22"/>
                <w:lang w:val="pt-PT"/>
              </w:rPr>
              <w:t>.</w:t>
            </w:r>
          </w:p>
          <w:p w14:paraId="372B6BE6" w14:textId="085B51F6" w:rsidR="001323E1" w:rsidRPr="00F67924" w:rsidRDefault="001323E1" w:rsidP="00940C1A">
            <w:pPr>
              <w:pStyle w:val="TextTi12"/>
              <w:keepNext/>
              <w:keepLines/>
              <w:rPr>
                <w:sz w:val="22"/>
                <w:szCs w:val="22"/>
                <w:lang w:val="pt-PT"/>
              </w:rPr>
            </w:pPr>
            <w:r w:rsidRPr="00F67924">
              <w:rPr>
                <w:sz w:val="22"/>
                <w:szCs w:val="22"/>
                <w:lang w:val="pt-PT"/>
              </w:rPr>
              <w:t xml:space="preserve">Para aumentos persistentes dentro deste intervalo, interromper a </w:t>
            </w:r>
            <w:r w:rsidR="00736256" w:rsidRPr="00F67924">
              <w:rPr>
                <w:sz w:val="22"/>
                <w:szCs w:val="22"/>
                <w:lang w:val="pt-PT"/>
              </w:rPr>
              <w:t xml:space="preserve">administração </w:t>
            </w:r>
            <w:r w:rsidRPr="00F67924">
              <w:rPr>
                <w:sz w:val="22"/>
                <w:szCs w:val="22"/>
                <w:lang w:val="pt-PT"/>
              </w:rPr>
              <w:t xml:space="preserve">de </w:t>
            </w:r>
            <w:r w:rsidR="00940C1A" w:rsidRPr="00F67924">
              <w:rPr>
                <w:sz w:val="22"/>
                <w:szCs w:val="22"/>
                <w:lang w:val="pt-PT"/>
              </w:rPr>
              <w:t xml:space="preserve">tocilizumab </w:t>
            </w:r>
            <w:r w:rsidRPr="00F67924">
              <w:rPr>
                <w:sz w:val="22"/>
                <w:szCs w:val="22"/>
                <w:lang w:val="pt-PT"/>
              </w:rPr>
              <w:t xml:space="preserve">até normalização de </w:t>
            </w:r>
            <w:r w:rsidRPr="00F67924">
              <w:rPr>
                <w:lang w:val="pt-PT"/>
              </w:rPr>
              <w:t>ALT/AST</w:t>
            </w:r>
            <w:r w:rsidR="00940C1A" w:rsidRPr="00F67924">
              <w:rPr>
                <w:lang w:val="pt-PT"/>
              </w:rPr>
              <w:t>.</w:t>
            </w:r>
          </w:p>
        </w:tc>
      </w:tr>
      <w:tr w:rsidR="001323E1" w:rsidRPr="00ED63F7" w14:paraId="43F605C3" w14:textId="77777777" w:rsidTr="005351D2">
        <w:tc>
          <w:tcPr>
            <w:tcW w:w="2040" w:type="dxa"/>
          </w:tcPr>
          <w:p w14:paraId="357F6354" w14:textId="04D244D5" w:rsidR="001323E1" w:rsidRPr="00F67924" w:rsidRDefault="00D86E1C" w:rsidP="009E1123">
            <w:pPr>
              <w:pStyle w:val="TextTi12"/>
              <w:keepNext/>
              <w:keepLines/>
              <w:jc w:val="left"/>
              <w:rPr>
                <w:sz w:val="22"/>
                <w:szCs w:val="22"/>
                <w:lang w:val="pt-PT"/>
              </w:rPr>
            </w:pPr>
            <w:r w:rsidRPr="00F67924">
              <w:rPr>
                <w:rFonts w:eastAsia="MS Mincho"/>
                <w:sz w:val="22"/>
                <w:szCs w:val="22"/>
                <w:lang w:val="pt-PT" w:eastAsia="ja-JP"/>
              </w:rPr>
              <w:t>&gt;</w:t>
            </w:r>
            <w:r w:rsidR="00940C1A" w:rsidRPr="00F67924">
              <w:rPr>
                <w:sz w:val="22"/>
                <w:szCs w:val="22"/>
                <w:lang w:val="pt-PT"/>
              </w:rPr>
              <w:t> </w:t>
            </w:r>
            <w:r w:rsidR="001323E1" w:rsidRPr="00F67924">
              <w:rPr>
                <w:sz w:val="22"/>
                <w:szCs w:val="22"/>
                <w:lang w:val="pt-PT"/>
              </w:rPr>
              <w:t>3 a 5</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p w14:paraId="73126C4C" w14:textId="77777777" w:rsidR="001323E1" w:rsidRPr="00F67924" w:rsidRDefault="001323E1" w:rsidP="009E1123">
            <w:pPr>
              <w:pStyle w:val="TextTi12"/>
              <w:keepNext/>
              <w:keepLines/>
              <w:jc w:val="left"/>
              <w:rPr>
                <w:sz w:val="22"/>
                <w:szCs w:val="22"/>
                <w:lang w:val="pt-PT"/>
              </w:rPr>
            </w:pPr>
          </w:p>
        </w:tc>
        <w:tc>
          <w:tcPr>
            <w:tcW w:w="8040" w:type="dxa"/>
          </w:tcPr>
          <w:p w14:paraId="24D19732" w14:textId="0B0AB0DF" w:rsidR="001323E1" w:rsidRPr="00F67924" w:rsidRDefault="001323E1" w:rsidP="009E1123">
            <w:pPr>
              <w:pStyle w:val="TextTi12"/>
              <w:keepNext/>
              <w:keepLines/>
              <w:jc w:val="left"/>
              <w:rPr>
                <w:sz w:val="22"/>
                <w:szCs w:val="22"/>
                <w:lang w:val="pt-PT"/>
              </w:rPr>
            </w:pPr>
            <w:r w:rsidRPr="00F67924">
              <w:rPr>
                <w:sz w:val="22"/>
                <w:szCs w:val="22"/>
                <w:lang w:val="pt-PT"/>
              </w:rPr>
              <w:t>Modificar a dose de MTX concomitante, se apropriado</w:t>
            </w:r>
            <w:r w:rsidR="00940C1A" w:rsidRPr="00F67924">
              <w:rPr>
                <w:sz w:val="22"/>
                <w:szCs w:val="22"/>
                <w:lang w:val="pt-PT"/>
              </w:rPr>
              <w:t>.</w:t>
            </w:r>
          </w:p>
          <w:p w14:paraId="17A22F1C" w14:textId="4696F4D2" w:rsidR="001323E1" w:rsidRPr="00F67924" w:rsidRDefault="001323E1" w:rsidP="00D547AF">
            <w:pPr>
              <w:pStyle w:val="TextTi12"/>
              <w:keepNext/>
              <w:keepLines/>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940C1A" w:rsidRPr="00F67924">
              <w:rPr>
                <w:sz w:val="22"/>
                <w:szCs w:val="22"/>
                <w:lang w:val="pt-PT"/>
              </w:rPr>
              <w:t xml:space="preserve">tocilizumab </w:t>
            </w:r>
            <w:r w:rsidRPr="00F67924">
              <w:rPr>
                <w:sz w:val="22"/>
                <w:szCs w:val="22"/>
                <w:lang w:val="pt-PT"/>
              </w:rPr>
              <w:t xml:space="preserve">até </w:t>
            </w:r>
            <w:r w:rsidR="00BB4832" w:rsidRPr="00F67924">
              <w:rPr>
                <w:rFonts w:eastAsia="MS Mincho"/>
                <w:sz w:val="22"/>
                <w:szCs w:val="22"/>
                <w:lang w:val="pt-PT" w:eastAsia="ja-JP"/>
              </w:rPr>
              <w:t>&lt;</w:t>
            </w:r>
            <w:r w:rsidR="00940C1A" w:rsidRPr="00F67924">
              <w:rPr>
                <w:sz w:val="22"/>
                <w:szCs w:val="22"/>
                <w:lang w:val="pt-PT"/>
              </w:rPr>
              <w:t> </w:t>
            </w:r>
            <w:r w:rsidRPr="00F67924">
              <w:rPr>
                <w:sz w:val="22"/>
                <w:szCs w:val="22"/>
                <w:lang w:val="pt-PT"/>
              </w:rPr>
              <w:t>3</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LSN e seguir as recomendações des</w:t>
            </w:r>
            <w:r w:rsidR="00214B2E" w:rsidRPr="00F67924">
              <w:rPr>
                <w:sz w:val="22"/>
                <w:szCs w:val="22"/>
                <w:lang w:val="pt-PT"/>
              </w:rPr>
              <w:t xml:space="preserve">critas acima para </w:t>
            </w:r>
            <w:r w:rsidR="00BB4832" w:rsidRPr="00F67924">
              <w:rPr>
                <w:rFonts w:eastAsia="MS Mincho"/>
                <w:sz w:val="22"/>
                <w:szCs w:val="22"/>
                <w:lang w:val="pt-PT" w:eastAsia="ja-JP"/>
              </w:rPr>
              <w:t>&gt;</w:t>
            </w:r>
            <w:r w:rsidR="00940C1A" w:rsidRPr="00F67924">
              <w:rPr>
                <w:sz w:val="22"/>
                <w:szCs w:val="22"/>
                <w:lang w:val="pt-PT"/>
              </w:rPr>
              <w:t> </w:t>
            </w:r>
            <w:r w:rsidR="00214B2E" w:rsidRPr="00F67924">
              <w:rPr>
                <w:sz w:val="22"/>
                <w:szCs w:val="22"/>
                <w:lang w:val="pt-PT"/>
              </w:rPr>
              <w:t>1 a 3</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214B2E" w:rsidRPr="00F67924">
              <w:rPr>
                <w:sz w:val="22"/>
                <w:szCs w:val="22"/>
                <w:lang w:val="pt-PT"/>
              </w:rPr>
              <w:t>LSN</w:t>
            </w:r>
            <w:r w:rsidR="00940C1A" w:rsidRPr="00F67924">
              <w:rPr>
                <w:sz w:val="22"/>
                <w:szCs w:val="22"/>
                <w:lang w:val="pt-PT"/>
              </w:rPr>
              <w:t>.</w:t>
            </w:r>
          </w:p>
        </w:tc>
      </w:tr>
      <w:tr w:rsidR="001323E1" w:rsidRPr="00ED63F7" w14:paraId="12E251E0" w14:textId="77777777" w:rsidTr="005351D2">
        <w:tc>
          <w:tcPr>
            <w:tcW w:w="2040" w:type="dxa"/>
          </w:tcPr>
          <w:p w14:paraId="5047D358" w14:textId="70222C9C" w:rsidR="001323E1" w:rsidRPr="00F67924" w:rsidRDefault="00D86E1C" w:rsidP="00D547AF">
            <w:pPr>
              <w:pStyle w:val="TextTi12"/>
              <w:keepNext/>
              <w:keepLines/>
              <w:jc w:val="left"/>
              <w:rPr>
                <w:sz w:val="22"/>
                <w:szCs w:val="22"/>
                <w:lang w:val="pt-PT"/>
              </w:rPr>
            </w:pPr>
            <w:r w:rsidRPr="00F67924">
              <w:rPr>
                <w:rFonts w:eastAsia="MS Mincho"/>
                <w:sz w:val="22"/>
                <w:szCs w:val="22"/>
                <w:lang w:val="pt-PT" w:eastAsia="ja-JP"/>
              </w:rPr>
              <w:t>&gt;</w:t>
            </w:r>
            <w:r w:rsidR="00940C1A" w:rsidRPr="00F67924">
              <w:rPr>
                <w:sz w:val="22"/>
                <w:szCs w:val="22"/>
                <w:lang w:val="pt-PT"/>
              </w:rPr>
              <w:t> </w:t>
            </w:r>
            <w:r w:rsidR="001323E1" w:rsidRPr="00F67924">
              <w:rPr>
                <w:sz w:val="22"/>
                <w:szCs w:val="22"/>
                <w:lang w:val="pt-PT"/>
              </w:rPr>
              <w:t>5</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001323E1" w:rsidRPr="00F67924">
              <w:rPr>
                <w:sz w:val="22"/>
                <w:szCs w:val="22"/>
                <w:lang w:val="pt-PT"/>
              </w:rPr>
              <w:t>LSN</w:t>
            </w:r>
          </w:p>
        </w:tc>
        <w:tc>
          <w:tcPr>
            <w:tcW w:w="8040" w:type="dxa"/>
          </w:tcPr>
          <w:p w14:paraId="6E83B813" w14:textId="6A164B6A" w:rsidR="001323E1" w:rsidRPr="00F67924" w:rsidRDefault="001323E1" w:rsidP="009E1123">
            <w:pPr>
              <w:pStyle w:val="TextTi12"/>
              <w:keepNext/>
              <w:keepLines/>
              <w:rPr>
                <w:sz w:val="22"/>
                <w:szCs w:val="22"/>
                <w:lang w:val="pt-PT"/>
              </w:rPr>
            </w:pPr>
            <w:r w:rsidRPr="00F67924">
              <w:rPr>
                <w:sz w:val="22"/>
                <w:szCs w:val="22"/>
                <w:lang w:val="pt-PT"/>
              </w:rPr>
              <w:t xml:space="preserve">Descontinuar </w:t>
            </w:r>
            <w:r w:rsidR="00940C1A" w:rsidRPr="00F67924">
              <w:rPr>
                <w:sz w:val="22"/>
                <w:szCs w:val="22"/>
                <w:lang w:val="pt-PT"/>
              </w:rPr>
              <w:t>tocilizumab.</w:t>
            </w:r>
          </w:p>
          <w:p w14:paraId="4E399A53" w14:textId="710437F7" w:rsidR="001323E1" w:rsidRPr="00F67924" w:rsidRDefault="001323E1" w:rsidP="00940C1A">
            <w:pPr>
              <w:pStyle w:val="TextTi12"/>
              <w:keepNext/>
              <w:keepLines/>
              <w:rPr>
                <w:sz w:val="22"/>
                <w:szCs w:val="22"/>
                <w:lang w:val="pt-PT"/>
              </w:rPr>
            </w:pPr>
            <w:r w:rsidRPr="00F67924">
              <w:rPr>
                <w:sz w:val="22"/>
                <w:szCs w:val="22"/>
                <w:lang w:val="pt-PT"/>
              </w:rPr>
              <w:t xml:space="preserve">A decisão de descontinuar o </w:t>
            </w:r>
            <w:r w:rsidR="00940C1A" w:rsidRPr="00F67924">
              <w:rPr>
                <w:sz w:val="22"/>
                <w:szCs w:val="22"/>
                <w:lang w:val="pt-PT"/>
              </w:rPr>
              <w:t xml:space="preserve">tratamento </w:t>
            </w:r>
            <w:r w:rsidRPr="00F67924">
              <w:rPr>
                <w:sz w:val="22"/>
                <w:szCs w:val="22"/>
                <w:lang w:val="pt-PT"/>
              </w:rPr>
              <w:t xml:space="preserve">na AIJp devido a uma alteração laboratorial </w:t>
            </w:r>
            <w:r w:rsidR="00C94A18" w:rsidRPr="00F67924">
              <w:rPr>
                <w:sz w:val="22"/>
                <w:szCs w:val="22"/>
                <w:lang w:val="pt-PT"/>
              </w:rPr>
              <w:t xml:space="preserve">tem </w:t>
            </w:r>
            <w:r w:rsidRPr="00F67924">
              <w:rPr>
                <w:sz w:val="22"/>
                <w:szCs w:val="22"/>
                <w:lang w:val="pt-PT"/>
              </w:rPr>
              <w:t>de ser baseada numa avaliação médica de cada doente.</w:t>
            </w:r>
          </w:p>
        </w:tc>
      </w:tr>
    </w:tbl>
    <w:p w14:paraId="0F6BAB2F" w14:textId="77777777" w:rsidR="001323E1" w:rsidRPr="00F67924" w:rsidRDefault="001323E1" w:rsidP="001323E1">
      <w:pPr>
        <w:rPr>
          <w:lang w:val="pt-PT"/>
        </w:rPr>
      </w:pPr>
    </w:p>
    <w:p w14:paraId="3092F561" w14:textId="77777777" w:rsidR="001323E1" w:rsidRPr="00F67924" w:rsidRDefault="001323E1" w:rsidP="00556054">
      <w:pPr>
        <w:pStyle w:val="Standard1"/>
        <w:keepNext/>
        <w:ind w:left="562" w:hanging="562"/>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absoluta dos neutrófilos (CAN) baixa</w:t>
      </w:r>
    </w:p>
    <w:p w14:paraId="10DC52C6" w14:textId="77777777" w:rsidR="001323E1" w:rsidRPr="00F67924" w:rsidRDefault="001323E1" w:rsidP="001C3CD6">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1323E1" w:rsidRPr="00F67924" w14:paraId="4B4A714D" w14:textId="77777777" w:rsidTr="005351D2">
        <w:tc>
          <w:tcPr>
            <w:tcW w:w="1952" w:type="dxa"/>
          </w:tcPr>
          <w:p w14:paraId="6F6022CF" w14:textId="79E207F2" w:rsidR="001323E1" w:rsidRPr="00F67924" w:rsidRDefault="001323E1" w:rsidP="00727753">
            <w:pPr>
              <w:pStyle w:val="TextTi12"/>
              <w:keepNext/>
              <w:keepLines/>
              <w:jc w:val="center"/>
              <w:rPr>
                <w:b/>
                <w:sz w:val="22"/>
                <w:szCs w:val="22"/>
                <w:lang w:val="pt-PT"/>
              </w:rPr>
            </w:pPr>
            <w:r w:rsidRPr="00F67924">
              <w:rPr>
                <w:b/>
                <w:sz w:val="22"/>
                <w:szCs w:val="22"/>
                <w:lang w:val="pt-PT"/>
              </w:rPr>
              <w:t xml:space="preserve">Valor </w:t>
            </w:r>
            <w:r w:rsidR="00727753" w:rsidRPr="00F67924">
              <w:rPr>
                <w:b/>
                <w:sz w:val="22"/>
                <w:szCs w:val="22"/>
                <w:lang w:val="pt-PT"/>
              </w:rPr>
              <w:t>l</w:t>
            </w:r>
            <w:r w:rsidRPr="00F67924">
              <w:rPr>
                <w:b/>
                <w:sz w:val="22"/>
                <w:szCs w:val="22"/>
                <w:lang w:val="pt-PT"/>
              </w:rPr>
              <w:t>aboratorial (células</w:t>
            </w:r>
            <w:r w:rsidR="00D547AF" w:rsidRPr="00F67924">
              <w:rPr>
                <w:rFonts w:eastAsia="MS Mincho"/>
                <w:sz w:val="10"/>
                <w:szCs w:val="22"/>
                <w:lang w:val="pt-PT"/>
              </w:rPr>
              <w:t> </w:t>
            </w:r>
            <w:r w:rsidR="00BB4832" w:rsidRPr="00F67924">
              <w:rPr>
                <w:rFonts w:eastAsia="MS Mincho"/>
                <w:b/>
                <w:sz w:val="22"/>
                <w:szCs w:val="22"/>
                <w:lang w:val="pt-PT"/>
              </w:rPr>
              <w:t>×</w:t>
            </w:r>
            <w:r w:rsidR="00D547AF" w:rsidRPr="00F67924">
              <w:rPr>
                <w:rFonts w:ascii="Arial" w:eastAsia="MS Mincho" w:hAnsi="Arial" w:cs="Arial"/>
                <w:sz w:val="10"/>
                <w:szCs w:val="22"/>
                <w:lang w:val="pt-PT"/>
              </w:rPr>
              <w:t> </w:t>
            </w:r>
            <w:r w:rsidRPr="00F67924">
              <w:rPr>
                <w:b/>
                <w:sz w:val="22"/>
                <w:szCs w:val="22"/>
                <w:lang w:val="pt-PT"/>
              </w:rPr>
              <w:t>10</w:t>
            </w:r>
            <w:r w:rsidRPr="00F67924">
              <w:rPr>
                <w:b/>
                <w:sz w:val="22"/>
                <w:szCs w:val="22"/>
                <w:vertAlign w:val="superscript"/>
                <w:lang w:val="pt-PT"/>
              </w:rPr>
              <w:t>9</w:t>
            </w:r>
            <w:r w:rsidRPr="00F67924">
              <w:rPr>
                <w:b/>
                <w:sz w:val="22"/>
                <w:szCs w:val="22"/>
                <w:lang w:val="pt-PT"/>
              </w:rPr>
              <w:t>/l)</w:t>
            </w:r>
          </w:p>
        </w:tc>
        <w:tc>
          <w:tcPr>
            <w:tcW w:w="7335" w:type="dxa"/>
          </w:tcPr>
          <w:p w14:paraId="562457D5" w14:textId="77777777" w:rsidR="001323E1" w:rsidRPr="00F67924" w:rsidRDefault="001323E1" w:rsidP="001C3CD6">
            <w:pPr>
              <w:pStyle w:val="TextTi12"/>
              <w:keepNext/>
              <w:keepLines/>
              <w:jc w:val="center"/>
              <w:rPr>
                <w:b/>
                <w:sz w:val="22"/>
                <w:szCs w:val="22"/>
                <w:lang w:val="pt-PT"/>
              </w:rPr>
            </w:pPr>
            <w:r w:rsidRPr="00F67924">
              <w:rPr>
                <w:b/>
                <w:sz w:val="22"/>
                <w:szCs w:val="22"/>
                <w:lang w:val="pt-PT"/>
              </w:rPr>
              <w:t>Ação</w:t>
            </w:r>
          </w:p>
        </w:tc>
      </w:tr>
      <w:tr w:rsidR="001323E1" w:rsidRPr="00F67924" w14:paraId="47EC4AED" w14:textId="77777777" w:rsidTr="005351D2">
        <w:tc>
          <w:tcPr>
            <w:tcW w:w="1952" w:type="dxa"/>
          </w:tcPr>
          <w:p w14:paraId="01E97889" w14:textId="6F57BD6E" w:rsidR="001323E1" w:rsidRPr="00F67924" w:rsidRDefault="001323E1" w:rsidP="001B085F">
            <w:pPr>
              <w:pStyle w:val="TextTi12"/>
              <w:keepNext/>
              <w:keepLines/>
              <w:jc w:val="left"/>
              <w:rPr>
                <w:sz w:val="22"/>
                <w:szCs w:val="22"/>
                <w:lang w:val="pt-PT"/>
              </w:rPr>
            </w:pPr>
            <w:r w:rsidRPr="00F67924">
              <w:rPr>
                <w:sz w:val="22"/>
                <w:szCs w:val="22"/>
                <w:lang w:val="pt-PT"/>
              </w:rPr>
              <w:t xml:space="preserve">CAN </w:t>
            </w:r>
            <w:r w:rsidR="00BB4832" w:rsidRPr="00F67924">
              <w:rPr>
                <w:rFonts w:eastAsia="MS Mincho"/>
                <w:sz w:val="22"/>
                <w:szCs w:val="22"/>
                <w:lang w:val="pt-PT" w:eastAsia="ja-JP"/>
              </w:rPr>
              <w:t>&gt;</w:t>
            </w:r>
            <w:r w:rsidRPr="00F67924">
              <w:rPr>
                <w:sz w:val="22"/>
                <w:szCs w:val="22"/>
                <w:lang w:val="pt-PT"/>
              </w:rPr>
              <w:t> 1</w:t>
            </w:r>
          </w:p>
        </w:tc>
        <w:tc>
          <w:tcPr>
            <w:tcW w:w="7335" w:type="dxa"/>
          </w:tcPr>
          <w:p w14:paraId="74C1BFE9" w14:textId="3F86C845" w:rsidR="001323E1" w:rsidRPr="00F67924" w:rsidRDefault="001323E1" w:rsidP="001B085F">
            <w:pPr>
              <w:pStyle w:val="TextTi12"/>
              <w:keepNext/>
              <w:keepLines/>
              <w:jc w:val="left"/>
              <w:rPr>
                <w:sz w:val="22"/>
                <w:szCs w:val="22"/>
                <w:lang w:val="pt-PT"/>
              </w:rPr>
            </w:pPr>
            <w:r w:rsidRPr="00F67924">
              <w:rPr>
                <w:sz w:val="22"/>
                <w:szCs w:val="22"/>
                <w:lang w:val="pt-PT"/>
              </w:rPr>
              <w:t>Manter a dose</w:t>
            </w:r>
            <w:r w:rsidR="00940C1A" w:rsidRPr="00F67924">
              <w:rPr>
                <w:sz w:val="22"/>
                <w:szCs w:val="22"/>
                <w:lang w:val="pt-PT"/>
              </w:rPr>
              <w:t>.</w:t>
            </w:r>
          </w:p>
        </w:tc>
      </w:tr>
      <w:tr w:rsidR="001323E1" w:rsidRPr="00ED63F7" w14:paraId="6081DAEB" w14:textId="77777777" w:rsidTr="005351D2">
        <w:tc>
          <w:tcPr>
            <w:tcW w:w="1952" w:type="dxa"/>
          </w:tcPr>
          <w:p w14:paraId="4F034BA0" w14:textId="77777777" w:rsidR="001323E1" w:rsidRPr="00F67924" w:rsidRDefault="001323E1" w:rsidP="001B085F">
            <w:pPr>
              <w:pStyle w:val="TextTi12"/>
              <w:keepNext/>
              <w:keepLines/>
              <w:jc w:val="left"/>
              <w:rPr>
                <w:sz w:val="22"/>
                <w:szCs w:val="22"/>
                <w:lang w:val="pt-PT"/>
              </w:rPr>
            </w:pPr>
            <w:r w:rsidRPr="00F67924">
              <w:rPr>
                <w:sz w:val="22"/>
                <w:szCs w:val="22"/>
                <w:lang w:val="pt-PT"/>
              </w:rPr>
              <w:t>CAN de 0,5 a 1</w:t>
            </w:r>
          </w:p>
        </w:tc>
        <w:tc>
          <w:tcPr>
            <w:tcW w:w="7335" w:type="dxa"/>
          </w:tcPr>
          <w:p w14:paraId="4C7917AF" w14:textId="140B222B" w:rsidR="001323E1" w:rsidRPr="00F67924" w:rsidRDefault="001323E1" w:rsidP="001B085F">
            <w:pPr>
              <w:pStyle w:val="TextTi12"/>
              <w:keepNext/>
              <w:keepLines/>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940C1A" w:rsidRPr="00F67924">
              <w:rPr>
                <w:sz w:val="22"/>
                <w:szCs w:val="22"/>
                <w:lang w:val="pt-PT"/>
              </w:rPr>
              <w:t>tocilizumab.</w:t>
            </w:r>
          </w:p>
          <w:p w14:paraId="5C8E7741" w14:textId="3E2A9800" w:rsidR="001323E1" w:rsidRPr="00F67924" w:rsidRDefault="001323E1" w:rsidP="00D547AF">
            <w:pPr>
              <w:pStyle w:val="TextTi12"/>
              <w:keepNext/>
              <w:keepLines/>
              <w:jc w:val="left"/>
              <w:rPr>
                <w:sz w:val="22"/>
                <w:szCs w:val="22"/>
                <w:lang w:val="pt-PT"/>
              </w:rPr>
            </w:pPr>
            <w:r w:rsidRPr="00F67924">
              <w:rPr>
                <w:sz w:val="22"/>
                <w:szCs w:val="22"/>
                <w:lang w:val="pt-PT"/>
              </w:rPr>
              <w:t xml:space="preserve">Quando a CAN aumentar para </w:t>
            </w:r>
            <w:r w:rsidR="00BB4832" w:rsidRPr="00F67924">
              <w:rPr>
                <w:rFonts w:eastAsia="MS Mincho"/>
                <w:sz w:val="22"/>
                <w:szCs w:val="22"/>
                <w:lang w:val="pt-PT" w:eastAsia="ja-JP"/>
              </w:rPr>
              <w:t>&gt;</w:t>
            </w:r>
            <w:r w:rsidR="00940C1A" w:rsidRPr="00F67924">
              <w:rPr>
                <w:sz w:val="22"/>
                <w:szCs w:val="22"/>
                <w:lang w:val="pt-PT"/>
              </w:rPr>
              <w:t> </w:t>
            </w:r>
            <w:r w:rsidRPr="00F67924">
              <w:rPr>
                <w:sz w:val="22"/>
                <w:szCs w:val="22"/>
                <w:lang w:val="pt-PT"/>
              </w:rPr>
              <w:t>1</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9</w:t>
            </w:r>
            <w:r w:rsidRPr="00F67924">
              <w:rPr>
                <w:sz w:val="22"/>
                <w:szCs w:val="22"/>
                <w:lang w:val="pt-PT"/>
              </w:rPr>
              <w:t xml:space="preserve">/l, recomeçar </w:t>
            </w:r>
            <w:r w:rsidR="00940C1A" w:rsidRPr="00F67924">
              <w:rPr>
                <w:sz w:val="22"/>
                <w:szCs w:val="22"/>
                <w:lang w:val="pt-PT"/>
              </w:rPr>
              <w:t>o tratamento.</w:t>
            </w:r>
          </w:p>
        </w:tc>
      </w:tr>
      <w:tr w:rsidR="001323E1" w:rsidRPr="00ED63F7" w14:paraId="7B829BD6" w14:textId="77777777" w:rsidTr="005351D2">
        <w:tc>
          <w:tcPr>
            <w:tcW w:w="1952" w:type="dxa"/>
          </w:tcPr>
          <w:p w14:paraId="70B84F32" w14:textId="03160614" w:rsidR="001323E1" w:rsidRPr="00F67924" w:rsidRDefault="001323E1" w:rsidP="005351D2">
            <w:pPr>
              <w:pStyle w:val="TextTi12"/>
              <w:jc w:val="left"/>
              <w:rPr>
                <w:sz w:val="22"/>
                <w:szCs w:val="22"/>
                <w:lang w:val="pt-PT"/>
              </w:rPr>
            </w:pPr>
            <w:r w:rsidRPr="00F67924">
              <w:rPr>
                <w:sz w:val="22"/>
                <w:szCs w:val="22"/>
                <w:lang w:val="pt-PT"/>
              </w:rPr>
              <w:t xml:space="preserve">CAN </w:t>
            </w:r>
            <w:r w:rsidR="00BB4832" w:rsidRPr="00F67924">
              <w:rPr>
                <w:rFonts w:eastAsia="MS Mincho"/>
                <w:sz w:val="22"/>
                <w:szCs w:val="22"/>
                <w:lang w:val="pt-PT" w:eastAsia="ja-JP"/>
              </w:rPr>
              <w:t>&lt;</w:t>
            </w:r>
            <w:r w:rsidRPr="00F67924">
              <w:rPr>
                <w:sz w:val="22"/>
                <w:szCs w:val="22"/>
                <w:lang w:val="pt-PT"/>
              </w:rPr>
              <w:t> 0,5</w:t>
            </w:r>
          </w:p>
        </w:tc>
        <w:tc>
          <w:tcPr>
            <w:tcW w:w="7335" w:type="dxa"/>
          </w:tcPr>
          <w:p w14:paraId="69C32B98" w14:textId="7EF3EB14" w:rsidR="001323E1" w:rsidRPr="00F67924" w:rsidRDefault="001323E1" w:rsidP="005351D2">
            <w:pPr>
              <w:pStyle w:val="TextTi12"/>
              <w:jc w:val="left"/>
              <w:rPr>
                <w:sz w:val="22"/>
                <w:szCs w:val="22"/>
                <w:lang w:val="pt-PT"/>
              </w:rPr>
            </w:pPr>
            <w:r w:rsidRPr="00F67924">
              <w:rPr>
                <w:sz w:val="22"/>
                <w:szCs w:val="22"/>
                <w:lang w:val="pt-PT"/>
              </w:rPr>
              <w:t xml:space="preserve">Descontinuar </w:t>
            </w:r>
            <w:r w:rsidR="00940C1A" w:rsidRPr="00F67924">
              <w:rPr>
                <w:sz w:val="22"/>
                <w:szCs w:val="22"/>
                <w:lang w:val="pt-PT"/>
              </w:rPr>
              <w:t>tocilizumab.</w:t>
            </w:r>
          </w:p>
          <w:p w14:paraId="7F6C5EED" w14:textId="65F3740A" w:rsidR="001323E1" w:rsidRPr="00F67924" w:rsidRDefault="001323E1" w:rsidP="00940C1A">
            <w:pPr>
              <w:pStyle w:val="TextTi12"/>
              <w:jc w:val="left"/>
              <w:rPr>
                <w:sz w:val="22"/>
                <w:szCs w:val="22"/>
                <w:lang w:val="pt-PT"/>
              </w:rPr>
            </w:pPr>
            <w:r w:rsidRPr="00F67924">
              <w:rPr>
                <w:sz w:val="22"/>
                <w:szCs w:val="22"/>
                <w:lang w:val="pt-PT"/>
              </w:rPr>
              <w:t xml:space="preserve">A decisão de descontinuar o </w:t>
            </w:r>
            <w:r w:rsidR="00940C1A" w:rsidRPr="00F67924">
              <w:rPr>
                <w:sz w:val="22"/>
                <w:szCs w:val="22"/>
                <w:lang w:val="pt-PT"/>
              </w:rPr>
              <w:t xml:space="preserve">tratamento </w:t>
            </w:r>
            <w:r w:rsidRPr="00F67924">
              <w:rPr>
                <w:sz w:val="22"/>
                <w:szCs w:val="22"/>
                <w:lang w:val="pt-PT"/>
              </w:rPr>
              <w:t xml:space="preserve">na AIJp devido a uma alteração laboratorial </w:t>
            </w:r>
            <w:r w:rsidR="00C94A18" w:rsidRPr="00F67924">
              <w:rPr>
                <w:sz w:val="22"/>
                <w:szCs w:val="22"/>
                <w:lang w:val="pt-PT"/>
              </w:rPr>
              <w:t xml:space="preserve">tem </w:t>
            </w:r>
            <w:r w:rsidRPr="00F67924">
              <w:rPr>
                <w:sz w:val="22"/>
                <w:szCs w:val="22"/>
                <w:lang w:val="pt-PT"/>
              </w:rPr>
              <w:t>de ser baseada numa avaliação médica de cada doente.</w:t>
            </w:r>
          </w:p>
        </w:tc>
      </w:tr>
    </w:tbl>
    <w:p w14:paraId="5CA156C1" w14:textId="77777777" w:rsidR="001323E1" w:rsidRPr="00F67924" w:rsidRDefault="001323E1" w:rsidP="002900EA">
      <w:pPr>
        <w:rPr>
          <w:lang w:val="pt-PT"/>
        </w:rPr>
      </w:pPr>
    </w:p>
    <w:p w14:paraId="348A0740" w14:textId="77777777" w:rsidR="001323E1" w:rsidRPr="00F67924" w:rsidRDefault="001323E1" w:rsidP="00556054">
      <w:pPr>
        <w:pStyle w:val="Standard1"/>
        <w:keepNext/>
        <w:keepLines/>
        <w:ind w:left="562" w:hanging="562"/>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das plaquetas baixa</w:t>
      </w:r>
    </w:p>
    <w:p w14:paraId="2E44F3A0" w14:textId="77777777" w:rsidR="001323E1" w:rsidRPr="00F67924" w:rsidRDefault="001323E1" w:rsidP="000455B5">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1323E1" w:rsidRPr="00F67924" w14:paraId="08BDB924" w14:textId="77777777" w:rsidTr="005351D2">
        <w:tc>
          <w:tcPr>
            <w:tcW w:w="1952" w:type="dxa"/>
          </w:tcPr>
          <w:p w14:paraId="2642FEA5" w14:textId="1CD12864" w:rsidR="001323E1" w:rsidRPr="00F67924" w:rsidRDefault="001323E1" w:rsidP="00727753">
            <w:pPr>
              <w:pStyle w:val="TextTi12"/>
              <w:keepNext/>
              <w:keepLines/>
              <w:spacing w:line="220" w:lineRule="exact"/>
              <w:jc w:val="center"/>
              <w:rPr>
                <w:b/>
                <w:sz w:val="22"/>
                <w:szCs w:val="22"/>
                <w:lang w:val="pt-PT"/>
              </w:rPr>
            </w:pPr>
            <w:r w:rsidRPr="00F67924">
              <w:rPr>
                <w:b/>
                <w:sz w:val="22"/>
                <w:szCs w:val="22"/>
                <w:lang w:val="pt-PT"/>
              </w:rPr>
              <w:t xml:space="preserve">Valor </w:t>
            </w:r>
            <w:r w:rsidR="00727753" w:rsidRPr="00F67924">
              <w:rPr>
                <w:b/>
                <w:sz w:val="22"/>
                <w:szCs w:val="22"/>
                <w:lang w:val="pt-PT"/>
              </w:rPr>
              <w:t>l</w:t>
            </w:r>
            <w:r w:rsidRPr="00F67924">
              <w:rPr>
                <w:b/>
                <w:sz w:val="22"/>
                <w:szCs w:val="22"/>
                <w:lang w:val="pt-PT"/>
              </w:rPr>
              <w:t>aboratorial (células</w:t>
            </w:r>
            <w:r w:rsidR="00D547AF" w:rsidRPr="00F67924">
              <w:rPr>
                <w:rFonts w:eastAsia="MS Mincho"/>
                <w:sz w:val="10"/>
                <w:szCs w:val="22"/>
                <w:lang w:val="pt-PT"/>
              </w:rPr>
              <w:t> </w:t>
            </w:r>
            <w:r w:rsidR="00BB4832" w:rsidRPr="00F67924">
              <w:rPr>
                <w:rFonts w:eastAsia="MS Mincho"/>
                <w:b/>
                <w:sz w:val="22"/>
                <w:szCs w:val="22"/>
                <w:lang w:val="pt-PT"/>
              </w:rPr>
              <w:t>×</w:t>
            </w:r>
            <w:r w:rsidR="00D547AF" w:rsidRPr="00F67924">
              <w:rPr>
                <w:rFonts w:ascii="Arial" w:eastAsia="MS Mincho" w:hAnsi="Arial" w:cs="Arial"/>
                <w:sz w:val="10"/>
                <w:szCs w:val="22"/>
                <w:lang w:val="pt-PT"/>
              </w:rPr>
              <w:t> </w:t>
            </w:r>
            <w:r w:rsidRPr="00F67924">
              <w:rPr>
                <w:b/>
                <w:sz w:val="22"/>
                <w:szCs w:val="22"/>
                <w:lang w:val="pt-PT"/>
              </w:rPr>
              <w:t>10</w:t>
            </w:r>
            <w:r w:rsidRPr="00F67924">
              <w:rPr>
                <w:b/>
                <w:sz w:val="22"/>
                <w:szCs w:val="22"/>
                <w:vertAlign w:val="superscript"/>
                <w:lang w:val="pt-PT"/>
              </w:rPr>
              <w:t>3</w:t>
            </w:r>
            <w:r w:rsidRPr="00F67924">
              <w:rPr>
                <w:b/>
                <w:sz w:val="22"/>
                <w:szCs w:val="22"/>
                <w:lang w:val="pt-PT"/>
              </w:rPr>
              <w:t>/</w:t>
            </w:r>
            <w:r w:rsidR="00BB4832" w:rsidRPr="00F67924">
              <w:rPr>
                <w:rFonts w:eastAsia="MS Mincho"/>
                <w:sz w:val="22"/>
                <w:szCs w:val="22"/>
                <w:lang w:val="pt-PT" w:eastAsia="ja-JP"/>
              </w:rPr>
              <w:t xml:space="preserve"> </w:t>
            </w:r>
            <w:r w:rsidR="00BB4832" w:rsidRPr="00F67924">
              <w:rPr>
                <w:b/>
                <w:sz w:val="22"/>
                <w:szCs w:val="22"/>
                <w:lang w:val="pt-PT"/>
              </w:rPr>
              <w:t>µ</w:t>
            </w:r>
            <w:r w:rsidRPr="00F67924" w:rsidDel="00B4080A">
              <w:rPr>
                <w:b/>
                <w:sz w:val="22"/>
                <w:szCs w:val="22"/>
                <w:lang w:val="pt-PT"/>
              </w:rPr>
              <w:t>l</w:t>
            </w:r>
            <w:r w:rsidRPr="00F67924">
              <w:rPr>
                <w:b/>
                <w:sz w:val="22"/>
                <w:szCs w:val="22"/>
                <w:lang w:val="pt-PT"/>
              </w:rPr>
              <w:t>)</w:t>
            </w:r>
          </w:p>
        </w:tc>
        <w:tc>
          <w:tcPr>
            <w:tcW w:w="7335" w:type="dxa"/>
          </w:tcPr>
          <w:p w14:paraId="732FB849" w14:textId="77777777" w:rsidR="001323E1" w:rsidRPr="00F67924" w:rsidRDefault="001323E1" w:rsidP="000455B5">
            <w:pPr>
              <w:pStyle w:val="TextTi12"/>
              <w:keepNext/>
              <w:keepLines/>
              <w:spacing w:line="220" w:lineRule="exact"/>
              <w:jc w:val="center"/>
              <w:rPr>
                <w:b/>
                <w:sz w:val="22"/>
                <w:szCs w:val="22"/>
                <w:lang w:val="pt-PT"/>
              </w:rPr>
            </w:pPr>
            <w:r w:rsidRPr="00F67924">
              <w:rPr>
                <w:b/>
                <w:sz w:val="22"/>
                <w:szCs w:val="22"/>
                <w:lang w:val="pt-PT"/>
              </w:rPr>
              <w:t>Ação</w:t>
            </w:r>
          </w:p>
        </w:tc>
      </w:tr>
      <w:tr w:rsidR="001323E1" w:rsidRPr="00ED63F7" w14:paraId="4B4BF2E2" w14:textId="77777777" w:rsidTr="005351D2">
        <w:tc>
          <w:tcPr>
            <w:tcW w:w="1952" w:type="dxa"/>
          </w:tcPr>
          <w:p w14:paraId="71744DDA" w14:textId="77777777" w:rsidR="001323E1" w:rsidRPr="00F67924" w:rsidRDefault="001323E1" w:rsidP="000455B5">
            <w:pPr>
              <w:pStyle w:val="TextTi12"/>
              <w:keepNext/>
              <w:keepLines/>
              <w:spacing w:line="220" w:lineRule="exact"/>
              <w:jc w:val="left"/>
              <w:rPr>
                <w:sz w:val="22"/>
                <w:szCs w:val="22"/>
                <w:lang w:val="pt-PT"/>
              </w:rPr>
            </w:pPr>
            <w:r w:rsidRPr="00F67924">
              <w:rPr>
                <w:sz w:val="22"/>
                <w:szCs w:val="22"/>
                <w:lang w:val="pt-PT"/>
              </w:rPr>
              <w:t>50 a 100</w:t>
            </w:r>
          </w:p>
        </w:tc>
        <w:tc>
          <w:tcPr>
            <w:tcW w:w="7335" w:type="dxa"/>
          </w:tcPr>
          <w:p w14:paraId="15DB91BE" w14:textId="7A22783F" w:rsidR="001323E1" w:rsidRPr="00F67924" w:rsidRDefault="001323E1" w:rsidP="000455B5">
            <w:pPr>
              <w:pStyle w:val="TextTi12"/>
              <w:keepNext/>
              <w:keepLines/>
              <w:spacing w:line="220" w:lineRule="exact"/>
              <w:jc w:val="left"/>
              <w:rPr>
                <w:sz w:val="22"/>
                <w:szCs w:val="22"/>
                <w:lang w:val="pt-PT"/>
              </w:rPr>
            </w:pPr>
            <w:r w:rsidRPr="00F67924">
              <w:rPr>
                <w:sz w:val="22"/>
                <w:szCs w:val="22"/>
                <w:lang w:val="pt-PT"/>
              </w:rPr>
              <w:t>Modificar a dose de MTX concomitante, se apropriado</w:t>
            </w:r>
            <w:r w:rsidR="00940C1A" w:rsidRPr="00F67924">
              <w:rPr>
                <w:sz w:val="22"/>
                <w:szCs w:val="22"/>
                <w:lang w:val="pt-PT"/>
              </w:rPr>
              <w:t>.</w:t>
            </w:r>
          </w:p>
          <w:p w14:paraId="2372EF15" w14:textId="1F0737CE" w:rsidR="001323E1" w:rsidRPr="00F67924" w:rsidRDefault="001323E1" w:rsidP="000455B5">
            <w:pPr>
              <w:pStyle w:val="TextTi12"/>
              <w:keepNext/>
              <w:keepLines/>
              <w:spacing w:line="220" w:lineRule="exact"/>
              <w:jc w:val="left"/>
              <w:rPr>
                <w:sz w:val="22"/>
                <w:szCs w:val="22"/>
                <w:lang w:val="pt-PT"/>
              </w:rPr>
            </w:pPr>
            <w:r w:rsidRPr="00F67924">
              <w:rPr>
                <w:sz w:val="22"/>
                <w:szCs w:val="22"/>
                <w:lang w:val="pt-PT"/>
              </w:rPr>
              <w:t xml:space="preserve">Interromper a </w:t>
            </w:r>
            <w:r w:rsidR="00736256" w:rsidRPr="00F67924">
              <w:rPr>
                <w:sz w:val="22"/>
                <w:szCs w:val="22"/>
                <w:lang w:val="pt-PT"/>
              </w:rPr>
              <w:t xml:space="preserve">administração </w:t>
            </w:r>
            <w:r w:rsidRPr="00F67924">
              <w:rPr>
                <w:sz w:val="22"/>
                <w:szCs w:val="22"/>
                <w:lang w:val="pt-PT"/>
              </w:rPr>
              <w:t xml:space="preserve">de </w:t>
            </w:r>
            <w:r w:rsidR="00940C1A" w:rsidRPr="00F67924">
              <w:rPr>
                <w:sz w:val="22"/>
                <w:szCs w:val="22"/>
                <w:lang w:val="pt-PT"/>
              </w:rPr>
              <w:t>tocilizumab.</w:t>
            </w:r>
          </w:p>
          <w:p w14:paraId="0B4AAFEE" w14:textId="3A312B91" w:rsidR="001323E1" w:rsidRPr="00F67924" w:rsidRDefault="001323E1" w:rsidP="00D547AF">
            <w:pPr>
              <w:pStyle w:val="TextTi12"/>
              <w:keepNext/>
              <w:keepLines/>
              <w:spacing w:line="220" w:lineRule="exact"/>
              <w:jc w:val="left"/>
              <w:rPr>
                <w:sz w:val="22"/>
                <w:szCs w:val="22"/>
                <w:lang w:val="pt-PT"/>
              </w:rPr>
            </w:pPr>
            <w:r w:rsidRPr="00F67924">
              <w:rPr>
                <w:sz w:val="22"/>
                <w:szCs w:val="22"/>
                <w:lang w:val="pt-PT"/>
              </w:rPr>
              <w:t xml:space="preserve">Quando a contagem das plaquetas for </w:t>
            </w:r>
            <w:r w:rsidR="00BB4832" w:rsidRPr="00F67924">
              <w:rPr>
                <w:rFonts w:eastAsia="MS Mincho"/>
                <w:sz w:val="22"/>
                <w:szCs w:val="22"/>
                <w:lang w:val="pt-PT" w:eastAsia="ja-JP"/>
              </w:rPr>
              <w:t>&gt;</w:t>
            </w:r>
            <w:r w:rsidR="00940C1A" w:rsidRPr="00F67924">
              <w:rPr>
                <w:sz w:val="22"/>
                <w:szCs w:val="22"/>
                <w:lang w:val="pt-PT"/>
              </w:rPr>
              <w:t> </w:t>
            </w:r>
            <w:r w:rsidRPr="00F67924">
              <w:rPr>
                <w:sz w:val="22"/>
                <w:szCs w:val="22"/>
                <w:lang w:val="pt-PT"/>
              </w:rPr>
              <w:t>100</w:t>
            </w:r>
            <w:r w:rsidR="00D547AF" w:rsidRPr="00F67924">
              <w:rPr>
                <w:rFonts w:eastAsia="MS Mincho"/>
                <w:sz w:val="10"/>
                <w:szCs w:val="22"/>
                <w:lang w:val="pt-PT"/>
              </w:rPr>
              <w:t> </w:t>
            </w:r>
            <w:r w:rsidR="00BB4832" w:rsidRPr="00F67924">
              <w:rPr>
                <w:rFonts w:eastAsia="MS Mincho"/>
                <w:sz w:val="22"/>
                <w:szCs w:val="22"/>
                <w:lang w:val="pt-PT" w:eastAsia="ja-JP"/>
              </w:rPr>
              <w:t>×</w:t>
            </w:r>
            <w:r w:rsidR="00D547AF" w:rsidRPr="00F67924">
              <w:rPr>
                <w:rFonts w:ascii="Arial" w:eastAsia="MS Mincho" w:hAnsi="Arial" w:cs="Arial"/>
                <w:sz w:val="10"/>
                <w:szCs w:val="22"/>
                <w:lang w:val="pt-PT"/>
              </w:rPr>
              <w:t> </w:t>
            </w:r>
            <w:r w:rsidRPr="00F67924">
              <w:rPr>
                <w:sz w:val="22"/>
                <w:szCs w:val="22"/>
                <w:lang w:val="pt-PT"/>
              </w:rPr>
              <w:t>10</w:t>
            </w:r>
            <w:r w:rsidRPr="00F67924">
              <w:rPr>
                <w:sz w:val="22"/>
                <w:szCs w:val="22"/>
                <w:vertAlign w:val="superscript"/>
                <w:lang w:val="pt-PT"/>
              </w:rPr>
              <w:t>3</w:t>
            </w:r>
            <w:r w:rsidRPr="00F67924">
              <w:rPr>
                <w:sz w:val="22"/>
                <w:szCs w:val="22"/>
                <w:lang w:val="pt-PT"/>
              </w:rPr>
              <w:t>/</w:t>
            </w:r>
            <w:r w:rsidR="00BB4832" w:rsidRPr="00F67924">
              <w:rPr>
                <w:rFonts w:eastAsia="MS Mincho"/>
                <w:sz w:val="22"/>
                <w:szCs w:val="22"/>
                <w:lang w:val="pt-PT" w:eastAsia="ja-JP"/>
              </w:rPr>
              <w:t xml:space="preserve"> µ</w:t>
            </w:r>
            <w:r w:rsidR="00214B2E" w:rsidRPr="00F67924">
              <w:rPr>
                <w:sz w:val="22"/>
                <w:szCs w:val="22"/>
                <w:lang w:val="pt-PT"/>
              </w:rPr>
              <w:t xml:space="preserve">l, recomeçar </w:t>
            </w:r>
            <w:r w:rsidR="00940C1A" w:rsidRPr="00F67924">
              <w:rPr>
                <w:sz w:val="22"/>
                <w:szCs w:val="22"/>
                <w:lang w:val="pt-PT"/>
              </w:rPr>
              <w:t>o tratamento.</w:t>
            </w:r>
          </w:p>
        </w:tc>
      </w:tr>
      <w:tr w:rsidR="001323E1" w:rsidRPr="00ED63F7" w14:paraId="699A723A" w14:textId="77777777" w:rsidTr="005351D2">
        <w:tc>
          <w:tcPr>
            <w:tcW w:w="1952" w:type="dxa"/>
          </w:tcPr>
          <w:p w14:paraId="3BB1B57F" w14:textId="0B612AAD" w:rsidR="001323E1" w:rsidRPr="00F67924" w:rsidRDefault="00BB4832" w:rsidP="000455B5">
            <w:pPr>
              <w:pStyle w:val="TextTi12"/>
              <w:keepNext/>
              <w:keepLines/>
              <w:spacing w:line="220" w:lineRule="exact"/>
              <w:jc w:val="left"/>
              <w:rPr>
                <w:sz w:val="22"/>
                <w:szCs w:val="22"/>
                <w:lang w:val="pt-PT"/>
              </w:rPr>
            </w:pPr>
            <w:r w:rsidRPr="00F67924">
              <w:rPr>
                <w:rFonts w:eastAsia="MS Mincho"/>
                <w:sz w:val="22"/>
                <w:szCs w:val="22"/>
                <w:lang w:val="pt-PT" w:eastAsia="ja-JP"/>
              </w:rPr>
              <w:t>&lt;</w:t>
            </w:r>
            <w:r w:rsidR="001323E1" w:rsidRPr="00F67924">
              <w:rPr>
                <w:sz w:val="22"/>
                <w:szCs w:val="22"/>
                <w:lang w:val="pt-PT"/>
              </w:rPr>
              <w:t> 50</w:t>
            </w:r>
          </w:p>
        </w:tc>
        <w:tc>
          <w:tcPr>
            <w:tcW w:w="7335" w:type="dxa"/>
          </w:tcPr>
          <w:p w14:paraId="2B8CAA78" w14:textId="29AEEFE3" w:rsidR="001323E1" w:rsidRPr="00F67924" w:rsidRDefault="001323E1" w:rsidP="000455B5">
            <w:pPr>
              <w:pStyle w:val="TextTi12"/>
              <w:keepNext/>
              <w:keepLines/>
              <w:spacing w:line="220" w:lineRule="exact"/>
              <w:jc w:val="left"/>
              <w:rPr>
                <w:sz w:val="22"/>
                <w:szCs w:val="22"/>
                <w:lang w:val="pt-PT"/>
              </w:rPr>
            </w:pPr>
            <w:r w:rsidRPr="00F67924">
              <w:rPr>
                <w:sz w:val="22"/>
                <w:szCs w:val="22"/>
                <w:lang w:val="pt-PT"/>
              </w:rPr>
              <w:t xml:space="preserve">Descontinuar </w:t>
            </w:r>
            <w:r w:rsidR="00940C1A" w:rsidRPr="00F67924">
              <w:rPr>
                <w:sz w:val="22"/>
                <w:szCs w:val="22"/>
                <w:lang w:val="pt-PT"/>
              </w:rPr>
              <w:t>tocilizumab.</w:t>
            </w:r>
          </w:p>
          <w:p w14:paraId="4E74958F" w14:textId="1FF16541" w:rsidR="001323E1" w:rsidRPr="00F67924" w:rsidRDefault="001323E1" w:rsidP="00940C1A">
            <w:pPr>
              <w:pStyle w:val="TextTi12"/>
              <w:keepNext/>
              <w:keepLines/>
              <w:spacing w:line="220" w:lineRule="exact"/>
              <w:jc w:val="left"/>
              <w:rPr>
                <w:sz w:val="22"/>
                <w:szCs w:val="22"/>
                <w:lang w:val="pt-PT"/>
              </w:rPr>
            </w:pPr>
            <w:r w:rsidRPr="00F67924">
              <w:rPr>
                <w:sz w:val="22"/>
                <w:szCs w:val="22"/>
                <w:lang w:val="pt-PT"/>
              </w:rPr>
              <w:t xml:space="preserve">A decisão de descontinuar o </w:t>
            </w:r>
            <w:r w:rsidR="00940C1A" w:rsidRPr="00F67924">
              <w:rPr>
                <w:sz w:val="22"/>
                <w:szCs w:val="22"/>
                <w:lang w:val="pt-PT"/>
              </w:rPr>
              <w:t xml:space="preserve">tratamento </w:t>
            </w:r>
            <w:r w:rsidRPr="00F67924">
              <w:rPr>
                <w:sz w:val="22"/>
                <w:szCs w:val="22"/>
                <w:lang w:val="pt-PT"/>
              </w:rPr>
              <w:t xml:space="preserve">na AIJp devido a uma alteração laboratorial </w:t>
            </w:r>
            <w:r w:rsidR="00C94A18" w:rsidRPr="00F67924">
              <w:rPr>
                <w:sz w:val="22"/>
                <w:szCs w:val="22"/>
                <w:lang w:val="pt-PT"/>
              </w:rPr>
              <w:t xml:space="preserve">tem </w:t>
            </w:r>
            <w:r w:rsidRPr="00F67924">
              <w:rPr>
                <w:sz w:val="22"/>
                <w:szCs w:val="22"/>
                <w:lang w:val="pt-PT"/>
              </w:rPr>
              <w:t>de ser baseada numa avaliação médica de cada doente.</w:t>
            </w:r>
          </w:p>
        </w:tc>
      </w:tr>
    </w:tbl>
    <w:p w14:paraId="651D0EC2" w14:textId="77777777" w:rsidR="001323E1" w:rsidRPr="00F67924" w:rsidRDefault="001323E1" w:rsidP="001323E1">
      <w:pPr>
        <w:ind w:left="567" w:hanging="567"/>
        <w:rPr>
          <w:szCs w:val="22"/>
          <w:lang w:val="pt-PT"/>
        </w:rPr>
      </w:pPr>
    </w:p>
    <w:p w14:paraId="26CC13B3" w14:textId="77777777" w:rsidR="001323E1" w:rsidRPr="00F67924" w:rsidRDefault="001323E1" w:rsidP="001323E1">
      <w:pPr>
        <w:rPr>
          <w:lang w:val="pt-PT"/>
        </w:rPr>
      </w:pPr>
      <w:r w:rsidRPr="00F67924">
        <w:rPr>
          <w:lang w:val="pt-PT"/>
        </w:rPr>
        <w:t>A redução de dose de tocilizumab devido a alterações laboratoriais não fo</w:t>
      </w:r>
      <w:r w:rsidR="00214B2E" w:rsidRPr="00F67924">
        <w:rPr>
          <w:lang w:val="pt-PT"/>
        </w:rPr>
        <w:t>i estudada em doentes com AIJp.</w:t>
      </w:r>
    </w:p>
    <w:p w14:paraId="7E1C9117" w14:textId="77777777" w:rsidR="001323E1" w:rsidRPr="00F67924" w:rsidRDefault="001323E1" w:rsidP="001323E1">
      <w:pPr>
        <w:ind w:left="567" w:hanging="567"/>
        <w:rPr>
          <w:lang w:val="pt-PT"/>
        </w:rPr>
      </w:pPr>
    </w:p>
    <w:p w14:paraId="537E2024" w14:textId="14956E63" w:rsidR="00BC013B" w:rsidRPr="00F67924" w:rsidRDefault="001323E1" w:rsidP="001323E1">
      <w:pPr>
        <w:rPr>
          <w:lang w:val="pt-PT"/>
        </w:rPr>
      </w:pPr>
      <w:r w:rsidRPr="00F67924">
        <w:rPr>
          <w:lang w:val="pt-PT"/>
        </w:rPr>
        <w:t>Os dados disponíveis sugerem que a melhoria clínica é observada no prazo de 12</w:t>
      </w:r>
      <w:r w:rsidR="00727753" w:rsidRPr="00F67924">
        <w:rPr>
          <w:lang w:val="pt-PT"/>
        </w:rPr>
        <w:t> </w:t>
      </w:r>
      <w:r w:rsidRPr="00F67924">
        <w:rPr>
          <w:lang w:val="pt-PT"/>
        </w:rPr>
        <w:t xml:space="preserve">semanas após o início do tratamento com </w:t>
      </w:r>
      <w:r w:rsidR="00940C1A" w:rsidRPr="00F67924">
        <w:rPr>
          <w:lang w:val="pt-PT"/>
        </w:rPr>
        <w:t>tocilizumab</w:t>
      </w:r>
      <w:r w:rsidRPr="00F67924">
        <w:rPr>
          <w:lang w:val="pt-PT"/>
        </w:rPr>
        <w:t xml:space="preserve">. A continuação da terapêutica num doente que não </w:t>
      </w:r>
      <w:r w:rsidR="00B337AC" w:rsidRPr="00F67924">
        <w:rPr>
          <w:lang w:val="pt-PT"/>
        </w:rPr>
        <w:t>apresente</w:t>
      </w:r>
      <w:r w:rsidRPr="00F67924">
        <w:rPr>
          <w:lang w:val="pt-PT"/>
        </w:rPr>
        <w:t xml:space="preserve"> melhoria neste período </w:t>
      </w:r>
      <w:r w:rsidR="00C94A18" w:rsidRPr="00F67924">
        <w:rPr>
          <w:lang w:val="pt-PT"/>
        </w:rPr>
        <w:t xml:space="preserve">tem </w:t>
      </w:r>
      <w:r w:rsidRPr="00F67924">
        <w:rPr>
          <w:lang w:val="pt-PT"/>
        </w:rPr>
        <w:t>de se</w:t>
      </w:r>
      <w:r w:rsidR="00214B2E" w:rsidRPr="00F67924">
        <w:rPr>
          <w:lang w:val="pt-PT"/>
        </w:rPr>
        <w:t>r cuidadosamente reconsiderada.</w:t>
      </w:r>
    </w:p>
    <w:p w14:paraId="56320204" w14:textId="35DFF538" w:rsidR="00BC013B" w:rsidRPr="00F67924" w:rsidRDefault="00BC013B" w:rsidP="001323E1">
      <w:pPr>
        <w:rPr>
          <w:lang w:val="pt-PT"/>
        </w:rPr>
      </w:pPr>
    </w:p>
    <w:p w14:paraId="1921A89B" w14:textId="235CB11B" w:rsidR="00BC013B" w:rsidRPr="00F67924" w:rsidRDefault="00BC013B" w:rsidP="001323E1">
      <w:pPr>
        <w:rPr>
          <w:i/>
          <w:u w:val="single"/>
          <w:lang w:val="pt-PT"/>
        </w:rPr>
      </w:pPr>
      <w:r w:rsidRPr="00F67924">
        <w:rPr>
          <w:i/>
          <w:u w:val="single"/>
          <w:lang w:val="pt-PT"/>
        </w:rPr>
        <w:t>SLC</w:t>
      </w:r>
    </w:p>
    <w:p w14:paraId="069E5855" w14:textId="25478B49" w:rsidR="001323E1" w:rsidRPr="00F67924" w:rsidRDefault="00BC013B" w:rsidP="001323E1">
      <w:pPr>
        <w:suppressAutoHyphens/>
        <w:rPr>
          <w:lang w:val="pt-PT"/>
        </w:rPr>
      </w:pPr>
      <w:r w:rsidRPr="00F67924">
        <w:rPr>
          <w:lang w:val="pt-PT"/>
        </w:rPr>
        <w:t>O tocilizumab pode ser utilizado em doentes pediátricos (</w:t>
      </w:r>
      <w:r w:rsidR="005A6BF5" w:rsidRPr="00F67924">
        <w:rPr>
          <w:lang w:val="pt-PT"/>
        </w:rPr>
        <w:t>com idade igual ou superior a 2 anos</w:t>
      </w:r>
      <w:r w:rsidRPr="00F67924">
        <w:rPr>
          <w:rFonts w:eastAsia="SimSun"/>
          <w:szCs w:val="22"/>
          <w:lang w:val="pt-PT" w:eastAsia="zh-CN"/>
        </w:rPr>
        <w:t xml:space="preserve">) na mesma posologia que em adultos na SLC. Ver secção 4.2 Posologia e modo de administração, subsecção </w:t>
      </w:r>
      <w:r w:rsidR="00E94BD9" w:rsidRPr="00F67924">
        <w:rPr>
          <w:rFonts w:eastAsia="SimSun"/>
          <w:szCs w:val="22"/>
          <w:lang w:val="pt-PT" w:eastAsia="zh-CN"/>
        </w:rPr>
        <w:t>Síndrome de Libertação de Citocinas (SLC) (adultos e crianças)</w:t>
      </w:r>
      <w:r w:rsidRPr="00F67924">
        <w:rPr>
          <w:rFonts w:eastAsia="SimSun"/>
          <w:szCs w:val="22"/>
          <w:lang w:val="pt-PT" w:eastAsia="zh-CN"/>
        </w:rPr>
        <w:t>.</w:t>
      </w:r>
    </w:p>
    <w:p w14:paraId="159C128E" w14:textId="77777777" w:rsidR="00320AB4" w:rsidRPr="00F67924" w:rsidRDefault="00320AB4" w:rsidP="001323E1">
      <w:pPr>
        <w:suppressAutoHyphens/>
        <w:rPr>
          <w:u w:val="single"/>
          <w:lang w:val="pt-PT"/>
        </w:rPr>
      </w:pPr>
    </w:p>
    <w:p w14:paraId="03AF62D0" w14:textId="14763355" w:rsidR="001323E1" w:rsidRPr="00F67924" w:rsidRDefault="001323E1" w:rsidP="001323E1">
      <w:pPr>
        <w:suppressAutoHyphens/>
        <w:rPr>
          <w:u w:val="single"/>
          <w:lang w:val="pt-PT"/>
        </w:rPr>
      </w:pPr>
      <w:r w:rsidRPr="00F67924">
        <w:rPr>
          <w:u w:val="single"/>
          <w:lang w:val="pt-PT"/>
        </w:rPr>
        <w:t>Modo de administração</w:t>
      </w:r>
    </w:p>
    <w:p w14:paraId="7A6E864C" w14:textId="5B69A096" w:rsidR="001323E1" w:rsidRPr="00F67924" w:rsidRDefault="001323E1" w:rsidP="001323E1">
      <w:pPr>
        <w:rPr>
          <w:lang w:val="pt-PT"/>
        </w:rPr>
      </w:pPr>
      <w:r w:rsidRPr="00F67924">
        <w:rPr>
          <w:lang w:val="pt-PT"/>
        </w:rPr>
        <w:t xml:space="preserve">Após diluição, </w:t>
      </w:r>
      <w:r w:rsidR="00320AB4" w:rsidRPr="00F67924">
        <w:rPr>
          <w:lang w:val="pt-PT"/>
        </w:rPr>
        <w:t xml:space="preserve">este medicamento </w:t>
      </w:r>
      <w:r w:rsidRPr="00F67924">
        <w:rPr>
          <w:lang w:val="pt-PT"/>
        </w:rPr>
        <w:t>deve ser administrado por perfusão intravenosa durante 1</w:t>
      </w:r>
      <w:r w:rsidR="00320AB4" w:rsidRPr="00F67924">
        <w:rPr>
          <w:lang w:val="pt-PT"/>
        </w:rPr>
        <w:t> </w:t>
      </w:r>
      <w:r w:rsidRPr="00F67924">
        <w:rPr>
          <w:lang w:val="pt-PT"/>
        </w:rPr>
        <w:t>hora.</w:t>
      </w:r>
      <w:r w:rsidR="00320AB4" w:rsidRPr="00F67924">
        <w:rPr>
          <w:lang w:val="pt-PT"/>
        </w:rPr>
        <w:t xml:space="preserve"> </w:t>
      </w:r>
      <w:r w:rsidR="00320AB4" w:rsidRPr="00F67924">
        <w:rPr>
          <w:szCs w:val="22"/>
          <w:lang w:val="pt-PT"/>
        </w:rPr>
        <w:t xml:space="preserve">Se ocorrerem sinais e sintomas de uma reação associada à perfusão, a velocidade da perfusão </w:t>
      </w:r>
      <w:r w:rsidR="00BB4832" w:rsidRPr="00F67924">
        <w:rPr>
          <w:szCs w:val="22"/>
          <w:lang w:val="pt-PT"/>
        </w:rPr>
        <w:t>tem de</w:t>
      </w:r>
      <w:r w:rsidR="00320AB4" w:rsidRPr="00F67924">
        <w:rPr>
          <w:szCs w:val="22"/>
          <w:lang w:val="pt-PT"/>
        </w:rPr>
        <w:t xml:space="preserve"> ser reduzida ou interrompida e </w:t>
      </w:r>
      <w:r w:rsidR="00C94A18" w:rsidRPr="00F67924">
        <w:rPr>
          <w:szCs w:val="22"/>
          <w:lang w:val="pt-PT"/>
        </w:rPr>
        <w:t xml:space="preserve">têm </w:t>
      </w:r>
      <w:r w:rsidR="00320AB4" w:rsidRPr="00F67924">
        <w:rPr>
          <w:szCs w:val="22"/>
          <w:lang w:val="pt-PT"/>
        </w:rPr>
        <w:t>de ser administrados de imediato medicamentos/cuidados de suporte adequados (ver secção 4.4).</w:t>
      </w:r>
    </w:p>
    <w:p w14:paraId="7D230F69" w14:textId="77777777" w:rsidR="001323E1" w:rsidRPr="00F67924" w:rsidRDefault="001323E1" w:rsidP="001323E1">
      <w:pPr>
        <w:rPr>
          <w:lang w:val="pt-PT"/>
        </w:rPr>
      </w:pPr>
    </w:p>
    <w:p w14:paraId="45132E73" w14:textId="587F2126" w:rsidR="001323E1" w:rsidRPr="00F67924" w:rsidRDefault="001323E1" w:rsidP="001B085F">
      <w:pPr>
        <w:keepNext/>
        <w:keepLines/>
        <w:rPr>
          <w:i/>
          <w:lang w:val="pt-PT"/>
        </w:rPr>
      </w:pPr>
      <w:r w:rsidRPr="00F67924">
        <w:rPr>
          <w:i/>
          <w:lang w:val="pt-PT"/>
        </w:rPr>
        <w:t>Doentes com AR, AIJs</w:t>
      </w:r>
      <w:r w:rsidR="00235835" w:rsidRPr="00F67924">
        <w:rPr>
          <w:i/>
          <w:lang w:val="pt-PT"/>
        </w:rPr>
        <w:t>,</w:t>
      </w:r>
      <w:r w:rsidRPr="00F67924">
        <w:rPr>
          <w:i/>
          <w:lang w:val="pt-PT"/>
        </w:rPr>
        <w:t xml:space="preserve"> AIJp</w:t>
      </w:r>
      <w:r w:rsidR="00F64CEB" w:rsidRPr="00F67924">
        <w:rPr>
          <w:i/>
          <w:lang w:val="pt-PT"/>
        </w:rPr>
        <w:t>,</w:t>
      </w:r>
      <w:r w:rsidR="00235835" w:rsidRPr="00F67924">
        <w:rPr>
          <w:i/>
          <w:lang w:val="pt-PT"/>
        </w:rPr>
        <w:t xml:space="preserve"> SLC</w:t>
      </w:r>
      <w:r w:rsidR="00F64CEB" w:rsidRPr="00F67924">
        <w:rPr>
          <w:i/>
          <w:lang w:val="pt-PT"/>
        </w:rPr>
        <w:t xml:space="preserve"> e COVID</w:t>
      </w:r>
      <w:r w:rsidR="00940C1A" w:rsidRPr="00F67924">
        <w:rPr>
          <w:i/>
          <w:lang w:val="pt-PT"/>
        </w:rPr>
        <w:noBreakHyphen/>
      </w:r>
      <w:r w:rsidR="00F64CEB" w:rsidRPr="00F67924">
        <w:rPr>
          <w:i/>
          <w:lang w:val="pt-PT"/>
        </w:rPr>
        <w:t>19</w:t>
      </w:r>
      <w:r w:rsidR="00214B2E" w:rsidRPr="00F67924">
        <w:rPr>
          <w:i/>
          <w:lang w:val="pt-PT"/>
        </w:rPr>
        <w:t xml:space="preserve"> </w:t>
      </w:r>
      <w:r w:rsidR="00BB4832" w:rsidRPr="00F67924">
        <w:rPr>
          <w:lang w:val="pt-PT"/>
        </w:rPr>
        <w:t>≥</w:t>
      </w:r>
      <w:r w:rsidR="00320AB4" w:rsidRPr="00F67924">
        <w:rPr>
          <w:i/>
          <w:lang w:val="pt-PT"/>
        </w:rPr>
        <w:t> </w:t>
      </w:r>
      <w:r w:rsidR="00214B2E" w:rsidRPr="00F67924">
        <w:rPr>
          <w:i/>
          <w:lang w:val="pt-PT"/>
        </w:rPr>
        <w:t>30 kg</w:t>
      </w:r>
    </w:p>
    <w:p w14:paraId="0BE9BCA2" w14:textId="268FA0AD" w:rsidR="001323E1" w:rsidRPr="00F67924" w:rsidRDefault="00320AB4" w:rsidP="001B085F">
      <w:pPr>
        <w:keepNext/>
        <w:keepLines/>
        <w:rPr>
          <w:lang w:val="pt-PT"/>
        </w:rPr>
      </w:pPr>
      <w:r w:rsidRPr="00F67924">
        <w:rPr>
          <w:lang w:val="pt-PT"/>
        </w:rPr>
        <w:t xml:space="preserve">Este medicamento </w:t>
      </w:r>
      <w:r w:rsidR="00BB4832" w:rsidRPr="00F67924">
        <w:rPr>
          <w:lang w:val="pt-PT"/>
        </w:rPr>
        <w:t xml:space="preserve">tem </w:t>
      </w:r>
      <w:r w:rsidR="001323E1" w:rsidRPr="00F67924">
        <w:rPr>
          <w:lang w:val="pt-PT"/>
        </w:rPr>
        <w:t>de ser diluído para um volume final de 100 ml com solução injetável de cloreto de sódio 9 mg/ml (0,9%), estéril e apirogénica, utilizando técnica asséptica.</w:t>
      </w:r>
    </w:p>
    <w:p w14:paraId="20F657F0" w14:textId="77777777" w:rsidR="001323E1" w:rsidRPr="00F67924" w:rsidRDefault="001323E1" w:rsidP="001323E1">
      <w:pPr>
        <w:rPr>
          <w:lang w:val="pt-PT"/>
        </w:rPr>
      </w:pPr>
    </w:p>
    <w:p w14:paraId="259857CC" w14:textId="6F13E077" w:rsidR="001323E1" w:rsidRPr="00F67924" w:rsidRDefault="001323E1" w:rsidP="001323E1">
      <w:pPr>
        <w:rPr>
          <w:lang w:val="pt-PT"/>
        </w:rPr>
      </w:pPr>
      <w:r w:rsidRPr="00F67924">
        <w:rPr>
          <w:lang w:val="pt-PT"/>
        </w:rPr>
        <w:t>Para instruções acerca da diluição do medicamento antes da administração, ver secção</w:t>
      </w:r>
      <w:r w:rsidR="00320AB4" w:rsidRPr="00F67924">
        <w:rPr>
          <w:lang w:val="pt-PT"/>
        </w:rPr>
        <w:t> </w:t>
      </w:r>
      <w:r w:rsidRPr="00F67924">
        <w:rPr>
          <w:lang w:val="pt-PT"/>
        </w:rPr>
        <w:t>6.6.</w:t>
      </w:r>
    </w:p>
    <w:p w14:paraId="606CFD22" w14:textId="77777777" w:rsidR="001323E1" w:rsidRPr="00F67924" w:rsidRDefault="001323E1" w:rsidP="001323E1">
      <w:pPr>
        <w:suppressAutoHyphens/>
        <w:rPr>
          <w:lang w:val="pt-PT"/>
        </w:rPr>
      </w:pPr>
    </w:p>
    <w:p w14:paraId="5037DAE4" w14:textId="0A404837" w:rsidR="001323E1" w:rsidRPr="00F67924" w:rsidRDefault="001323E1" w:rsidP="001323E1">
      <w:pPr>
        <w:rPr>
          <w:i/>
          <w:lang w:val="pt-PT"/>
        </w:rPr>
      </w:pPr>
      <w:r w:rsidRPr="00F67924">
        <w:rPr>
          <w:i/>
          <w:lang w:val="pt-PT"/>
        </w:rPr>
        <w:t>Doentes com AIJs</w:t>
      </w:r>
      <w:r w:rsidR="00235835" w:rsidRPr="00F67924">
        <w:rPr>
          <w:i/>
          <w:lang w:val="pt-PT"/>
        </w:rPr>
        <w:t>,</w:t>
      </w:r>
      <w:r w:rsidRPr="00F67924">
        <w:rPr>
          <w:i/>
          <w:lang w:val="pt-PT"/>
        </w:rPr>
        <w:t xml:space="preserve"> AIJp</w:t>
      </w:r>
      <w:r w:rsidR="00235835" w:rsidRPr="00F67924">
        <w:rPr>
          <w:i/>
          <w:lang w:val="pt-PT"/>
        </w:rPr>
        <w:t xml:space="preserve"> e SLC</w:t>
      </w:r>
      <w:r w:rsidR="00214B2E" w:rsidRPr="00F67924">
        <w:rPr>
          <w:i/>
          <w:lang w:val="pt-PT"/>
        </w:rPr>
        <w:t xml:space="preserve"> </w:t>
      </w:r>
      <w:r w:rsidR="00BB4832" w:rsidRPr="00F67924">
        <w:rPr>
          <w:lang w:val="pt-PT"/>
        </w:rPr>
        <w:t>&lt;</w:t>
      </w:r>
      <w:r w:rsidR="00320AB4" w:rsidRPr="00F67924">
        <w:rPr>
          <w:i/>
          <w:lang w:val="pt-PT"/>
        </w:rPr>
        <w:t> </w:t>
      </w:r>
      <w:r w:rsidR="00214B2E" w:rsidRPr="00F67924">
        <w:rPr>
          <w:i/>
          <w:lang w:val="pt-PT"/>
        </w:rPr>
        <w:t>30 kg</w:t>
      </w:r>
    </w:p>
    <w:p w14:paraId="09D538FE" w14:textId="47850AA6" w:rsidR="001323E1" w:rsidRPr="00F67924" w:rsidRDefault="00320AB4" w:rsidP="001323E1">
      <w:pPr>
        <w:rPr>
          <w:lang w:val="pt-PT"/>
        </w:rPr>
      </w:pPr>
      <w:r w:rsidRPr="00F67924">
        <w:rPr>
          <w:lang w:val="pt-PT"/>
        </w:rPr>
        <w:t xml:space="preserve">Este medicamento </w:t>
      </w:r>
      <w:r w:rsidR="00BB4832" w:rsidRPr="00F67924">
        <w:rPr>
          <w:lang w:val="pt-PT"/>
        </w:rPr>
        <w:t xml:space="preserve">tem </w:t>
      </w:r>
      <w:r w:rsidR="001323E1" w:rsidRPr="00F67924">
        <w:rPr>
          <w:lang w:val="pt-PT"/>
        </w:rPr>
        <w:t>de ser diluído para um volume final de 50 ml com solução injetável de cloreto de sódio 9 mg/ml (0,9%), estéril e apirogénic</w:t>
      </w:r>
      <w:r w:rsidR="00214B2E" w:rsidRPr="00F67924">
        <w:rPr>
          <w:lang w:val="pt-PT"/>
        </w:rPr>
        <w:t>a, utilizando técnica asséptica.</w:t>
      </w:r>
    </w:p>
    <w:p w14:paraId="53F82BC8" w14:textId="77777777" w:rsidR="001323E1" w:rsidRPr="00F67924" w:rsidRDefault="001323E1" w:rsidP="001323E1">
      <w:pPr>
        <w:rPr>
          <w:lang w:val="pt-PT"/>
        </w:rPr>
      </w:pPr>
    </w:p>
    <w:p w14:paraId="72B48ABE" w14:textId="55F664E9" w:rsidR="001323E1" w:rsidRPr="00F67924" w:rsidRDefault="001323E1" w:rsidP="001323E1">
      <w:pPr>
        <w:rPr>
          <w:lang w:val="pt-PT"/>
        </w:rPr>
      </w:pPr>
      <w:r w:rsidRPr="00F67924">
        <w:rPr>
          <w:lang w:val="pt-PT"/>
        </w:rPr>
        <w:t>Para instruções acerca da diluição do medicamento antes da administração, ver secção</w:t>
      </w:r>
      <w:r w:rsidR="00320AB4" w:rsidRPr="00F67924">
        <w:rPr>
          <w:lang w:val="pt-PT"/>
        </w:rPr>
        <w:t> </w:t>
      </w:r>
      <w:r w:rsidRPr="00F67924">
        <w:rPr>
          <w:lang w:val="pt-PT"/>
        </w:rPr>
        <w:t>6.6.</w:t>
      </w:r>
    </w:p>
    <w:p w14:paraId="63841F48" w14:textId="77777777" w:rsidR="001323E1" w:rsidRPr="00F67924" w:rsidRDefault="001323E1" w:rsidP="001323E1">
      <w:pPr>
        <w:suppressAutoHyphens/>
        <w:rPr>
          <w:lang w:val="pt-PT"/>
        </w:rPr>
      </w:pPr>
    </w:p>
    <w:p w14:paraId="5EB0FDC6" w14:textId="77777777" w:rsidR="001323E1" w:rsidRPr="00F67924" w:rsidRDefault="001323E1" w:rsidP="000455B5">
      <w:pPr>
        <w:keepNext/>
        <w:keepLines/>
        <w:suppressAutoHyphens/>
        <w:ind w:left="567" w:hanging="567"/>
        <w:rPr>
          <w:lang w:val="pt-PT"/>
        </w:rPr>
      </w:pPr>
      <w:r w:rsidRPr="00F67924">
        <w:rPr>
          <w:b/>
          <w:lang w:val="pt-PT"/>
        </w:rPr>
        <w:t>4.3</w:t>
      </w:r>
      <w:r w:rsidRPr="00F67924">
        <w:rPr>
          <w:b/>
          <w:lang w:val="pt-PT"/>
        </w:rPr>
        <w:tab/>
        <w:t>Contraindicações</w:t>
      </w:r>
    </w:p>
    <w:p w14:paraId="47046EFE" w14:textId="77777777" w:rsidR="001323E1" w:rsidRPr="00F67924" w:rsidRDefault="001323E1" w:rsidP="000455B5">
      <w:pPr>
        <w:keepNext/>
        <w:keepLines/>
        <w:suppressAutoHyphens/>
        <w:rPr>
          <w:lang w:val="pt-PT"/>
        </w:rPr>
      </w:pPr>
    </w:p>
    <w:p w14:paraId="1022ECDA" w14:textId="5774E9EE" w:rsidR="001323E1" w:rsidRPr="00F67924" w:rsidRDefault="001323E1" w:rsidP="000455B5">
      <w:pPr>
        <w:keepNext/>
        <w:keepLines/>
        <w:suppressAutoHyphens/>
        <w:rPr>
          <w:lang w:val="pt-PT"/>
        </w:rPr>
      </w:pPr>
      <w:r w:rsidRPr="00F67924">
        <w:rPr>
          <w:lang w:val="pt-PT"/>
        </w:rPr>
        <w:t>Hipersensibilidade à substância ativa ou a qualquer um dos excipientes mencionados na secção</w:t>
      </w:r>
      <w:r w:rsidR="00320AB4" w:rsidRPr="00F67924">
        <w:rPr>
          <w:lang w:val="pt-PT"/>
        </w:rPr>
        <w:t> </w:t>
      </w:r>
      <w:r w:rsidRPr="00F67924">
        <w:rPr>
          <w:lang w:val="pt-PT"/>
        </w:rPr>
        <w:t>6.1.</w:t>
      </w:r>
    </w:p>
    <w:p w14:paraId="26E53439" w14:textId="77777777" w:rsidR="001323E1" w:rsidRPr="00F67924" w:rsidRDefault="001323E1" w:rsidP="001323E1">
      <w:pPr>
        <w:suppressAutoHyphens/>
        <w:rPr>
          <w:lang w:val="pt-PT"/>
        </w:rPr>
      </w:pPr>
    </w:p>
    <w:p w14:paraId="42113E0E" w14:textId="0211B5C9" w:rsidR="001323E1" w:rsidRPr="00F67924" w:rsidRDefault="001323E1" w:rsidP="001323E1">
      <w:pPr>
        <w:suppressAutoHyphens/>
        <w:rPr>
          <w:lang w:val="pt-PT"/>
        </w:rPr>
      </w:pPr>
      <w:r w:rsidRPr="00F67924">
        <w:rPr>
          <w:lang w:val="pt-PT"/>
        </w:rPr>
        <w:t>Infeções ativas graves</w:t>
      </w:r>
      <w:r w:rsidR="00937E21" w:rsidRPr="00F67924">
        <w:rPr>
          <w:lang w:val="pt-PT"/>
        </w:rPr>
        <w:t xml:space="preserve">, </w:t>
      </w:r>
      <w:r w:rsidR="00937E21" w:rsidRPr="00F67924">
        <w:rPr>
          <w:szCs w:val="22"/>
          <w:lang w:val="pt-PT"/>
        </w:rPr>
        <w:t>à exceção de COVID</w:t>
      </w:r>
      <w:r w:rsidR="00320AB4" w:rsidRPr="00F67924">
        <w:rPr>
          <w:szCs w:val="22"/>
          <w:lang w:val="pt-PT"/>
        </w:rPr>
        <w:noBreakHyphen/>
      </w:r>
      <w:r w:rsidR="00937E21" w:rsidRPr="00F67924">
        <w:rPr>
          <w:szCs w:val="22"/>
          <w:lang w:val="pt-PT"/>
        </w:rPr>
        <w:t>19</w:t>
      </w:r>
      <w:r w:rsidRPr="00F67924">
        <w:rPr>
          <w:lang w:val="pt-PT"/>
        </w:rPr>
        <w:t xml:space="preserve"> (ver secção</w:t>
      </w:r>
      <w:r w:rsidR="00320AB4" w:rsidRPr="00F67924">
        <w:rPr>
          <w:lang w:val="pt-PT"/>
        </w:rPr>
        <w:t> </w:t>
      </w:r>
      <w:r w:rsidRPr="00F67924">
        <w:rPr>
          <w:lang w:val="pt-PT"/>
        </w:rPr>
        <w:t>4.4).</w:t>
      </w:r>
    </w:p>
    <w:p w14:paraId="2A8686A3" w14:textId="77777777" w:rsidR="001323E1" w:rsidRPr="00F67924" w:rsidRDefault="001323E1" w:rsidP="001323E1">
      <w:pPr>
        <w:suppressAutoHyphens/>
        <w:rPr>
          <w:lang w:val="pt-PT"/>
        </w:rPr>
      </w:pPr>
    </w:p>
    <w:p w14:paraId="05E7F61B" w14:textId="77777777" w:rsidR="001323E1" w:rsidRPr="00F67924" w:rsidRDefault="001323E1" w:rsidP="00556054">
      <w:pPr>
        <w:keepNext/>
        <w:keepLines/>
        <w:suppressAutoHyphens/>
        <w:ind w:left="567" w:hanging="567"/>
        <w:rPr>
          <w:b/>
          <w:lang w:val="pt-PT"/>
        </w:rPr>
      </w:pPr>
      <w:r w:rsidRPr="00F67924">
        <w:rPr>
          <w:b/>
          <w:lang w:val="pt-PT"/>
        </w:rPr>
        <w:t>4.4</w:t>
      </w:r>
      <w:r w:rsidRPr="00F67924">
        <w:rPr>
          <w:b/>
          <w:lang w:val="pt-PT"/>
        </w:rPr>
        <w:tab/>
        <w:t>Advertências e precauções especiais de utilização</w:t>
      </w:r>
    </w:p>
    <w:p w14:paraId="2ED929F3" w14:textId="77777777" w:rsidR="00BE69D2" w:rsidRPr="00F67924" w:rsidRDefault="00BE69D2" w:rsidP="00556054">
      <w:pPr>
        <w:keepNext/>
        <w:keepLines/>
        <w:suppressAutoHyphens/>
        <w:ind w:left="567" w:hanging="567"/>
        <w:rPr>
          <w:b/>
          <w:lang w:val="pt-PT"/>
        </w:rPr>
      </w:pPr>
    </w:p>
    <w:p w14:paraId="5C2B1555" w14:textId="77777777" w:rsidR="00BE69D2" w:rsidRPr="00F67924" w:rsidRDefault="00BE69D2" w:rsidP="0035502A">
      <w:pPr>
        <w:keepNext/>
        <w:keepLines/>
        <w:suppressAutoHyphens/>
        <w:rPr>
          <w:u w:val="single"/>
          <w:lang w:val="pt-PT"/>
        </w:rPr>
      </w:pPr>
      <w:r w:rsidRPr="00F67924">
        <w:rPr>
          <w:u w:val="single"/>
          <w:lang w:val="pt-PT"/>
        </w:rPr>
        <w:t>Rastreabilidade</w:t>
      </w:r>
    </w:p>
    <w:p w14:paraId="3A52D591" w14:textId="77777777" w:rsidR="00140A6C" w:rsidRDefault="00140A6C" w:rsidP="00BE69D2">
      <w:pPr>
        <w:keepNext/>
        <w:keepLines/>
        <w:suppressAutoHyphens/>
        <w:rPr>
          <w:ins w:id="19" w:author="Pharmaissues" w:date="2026-02-11T15:04:00Z"/>
          <w:lang w:val="pt-PT"/>
        </w:rPr>
      </w:pPr>
    </w:p>
    <w:p w14:paraId="7BDE57B5" w14:textId="7F855D22" w:rsidR="00BE69D2" w:rsidRPr="00F67924" w:rsidRDefault="00BE69D2" w:rsidP="00BE69D2">
      <w:pPr>
        <w:keepNext/>
        <w:keepLines/>
        <w:suppressAutoHyphens/>
        <w:rPr>
          <w:lang w:val="pt-PT"/>
        </w:rPr>
      </w:pPr>
      <w:r w:rsidRPr="00F67924">
        <w:rPr>
          <w:lang w:val="pt-PT"/>
        </w:rPr>
        <w:t xml:space="preserve">De modo a melhorar a rastreabilidade dos medicamentos biológicos, o nome e o número de lote do </w:t>
      </w:r>
      <w:r w:rsidRPr="00F67924">
        <w:rPr>
          <w:szCs w:val="22"/>
          <w:lang w:val="pt-PT"/>
        </w:rPr>
        <w:t xml:space="preserve">medicamento </w:t>
      </w:r>
      <w:r w:rsidRPr="00F67924">
        <w:rPr>
          <w:lang w:val="pt-PT"/>
        </w:rPr>
        <w:t>administrado deve</w:t>
      </w:r>
      <w:r w:rsidR="00A235F8" w:rsidRPr="00F67924">
        <w:rPr>
          <w:lang w:val="pt-PT"/>
        </w:rPr>
        <w:t>m</w:t>
      </w:r>
      <w:r w:rsidRPr="00F67924">
        <w:rPr>
          <w:lang w:val="pt-PT"/>
        </w:rPr>
        <w:t xml:space="preserve"> ser claramente registado</w:t>
      </w:r>
      <w:r w:rsidR="00A235F8" w:rsidRPr="00F67924">
        <w:rPr>
          <w:lang w:val="pt-PT"/>
        </w:rPr>
        <w:t>s</w:t>
      </w:r>
      <w:r w:rsidRPr="00F67924">
        <w:rPr>
          <w:lang w:val="pt-PT"/>
        </w:rPr>
        <w:t>.</w:t>
      </w:r>
    </w:p>
    <w:p w14:paraId="1BD7C84C" w14:textId="77777777" w:rsidR="0081582C" w:rsidRPr="00F67924" w:rsidRDefault="0081582C" w:rsidP="00BE69D2">
      <w:pPr>
        <w:keepNext/>
        <w:keepLines/>
        <w:suppressAutoHyphens/>
        <w:rPr>
          <w:lang w:val="pt-PT"/>
        </w:rPr>
      </w:pPr>
    </w:p>
    <w:p w14:paraId="402BC3BB" w14:textId="77777777" w:rsidR="0081582C" w:rsidRDefault="0081582C" w:rsidP="00BE69D2">
      <w:pPr>
        <w:keepNext/>
        <w:keepLines/>
        <w:suppressAutoHyphens/>
        <w:rPr>
          <w:ins w:id="20" w:author="Author"/>
          <w:u w:val="single"/>
          <w:lang w:val="pt-PT"/>
        </w:rPr>
      </w:pPr>
      <w:r w:rsidRPr="00F67924">
        <w:rPr>
          <w:u w:val="single"/>
          <w:lang w:val="pt-PT"/>
        </w:rPr>
        <w:t>Doentes com AR, AIJp e AIJs</w:t>
      </w:r>
    </w:p>
    <w:p w14:paraId="207066A5" w14:textId="77777777" w:rsidR="00D77C81" w:rsidRPr="00F67924" w:rsidRDefault="00D77C81" w:rsidP="00BE69D2">
      <w:pPr>
        <w:keepNext/>
        <w:keepLines/>
        <w:suppressAutoHyphens/>
        <w:rPr>
          <w:u w:val="single"/>
          <w:lang w:val="pt-PT"/>
        </w:rPr>
      </w:pPr>
    </w:p>
    <w:p w14:paraId="38B8785F" w14:textId="77777777" w:rsidR="001323E1" w:rsidRPr="00F67924" w:rsidRDefault="001323E1" w:rsidP="001323E1">
      <w:pPr>
        <w:rPr>
          <w:i/>
          <w:szCs w:val="22"/>
          <w:lang w:val="pt-PT"/>
        </w:rPr>
      </w:pPr>
      <w:r w:rsidRPr="00F67924">
        <w:rPr>
          <w:i/>
          <w:szCs w:val="22"/>
          <w:lang w:val="pt-PT"/>
        </w:rPr>
        <w:t>Infeções</w:t>
      </w:r>
    </w:p>
    <w:p w14:paraId="17EE939B" w14:textId="00D244D2" w:rsidR="001323E1" w:rsidRPr="00F67924" w:rsidRDefault="001323E1" w:rsidP="001323E1">
      <w:pPr>
        <w:rPr>
          <w:lang w:val="pt-PT"/>
        </w:rPr>
      </w:pPr>
      <w:r w:rsidRPr="00F67924">
        <w:rPr>
          <w:lang w:val="pt-PT"/>
        </w:rPr>
        <w:t xml:space="preserve">Foram notificadas infeções graves e por vezes fatais em doentes a receber agentes imunossupressores, incluindo </w:t>
      </w:r>
      <w:r w:rsidR="00320AB4" w:rsidRPr="00F67924">
        <w:rPr>
          <w:lang w:val="pt-PT"/>
        </w:rPr>
        <w:t xml:space="preserve">tocilizumab </w:t>
      </w:r>
      <w:r w:rsidRPr="00F67924">
        <w:rPr>
          <w:lang w:val="pt-PT"/>
        </w:rPr>
        <w:t>(ver secção</w:t>
      </w:r>
      <w:r w:rsidR="00320AB4" w:rsidRPr="00F67924">
        <w:rPr>
          <w:lang w:val="pt-PT"/>
        </w:rPr>
        <w:t> </w:t>
      </w:r>
      <w:r w:rsidRPr="00F67924">
        <w:rPr>
          <w:lang w:val="pt-PT"/>
        </w:rPr>
        <w:t>4.8). O tratamento não pode ser iniciado em doentes com infeções ativas (ver secção</w:t>
      </w:r>
      <w:r w:rsidR="00320AB4" w:rsidRPr="00F67924">
        <w:rPr>
          <w:lang w:val="pt-PT"/>
        </w:rPr>
        <w:t> </w:t>
      </w:r>
      <w:r w:rsidRPr="00F67924">
        <w:rPr>
          <w:lang w:val="pt-PT"/>
        </w:rPr>
        <w:t xml:space="preserve">4.3). Se um doente desenvolver uma infeção grave, a administração de </w:t>
      </w:r>
      <w:r w:rsidR="00320AB4" w:rsidRPr="00F67924">
        <w:rPr>
          <w:lang w:val="pt-PT"/>
        </w:rPr>
        <w:t xml:space="preserve">tocilizumab </w:t>
      </w:r>
      <w:r w:rsidR="00C94A18" w:rsidRPr="00F67924">
        <w:rPr>
          <w:lang w:val="pt-PT"/>
        </w:rPr>
        <w:t xml:space="preserve">tem </w:t>
      </w:r>
      <w:r w:rsidRPr="00F67924">
        <w:rPr>
          <w:lang w:val="pt-PT"/>
        </w:rPr>
        <w:t>de ser interrompida até que a infeção seja controlada (ver secção</w:t>
      </w:r>
      <w:r w:rsidR="00320AB4" w:rsidRPr="00F67924">
        <w:rPr>
          <w:lang w:val="pt-PT"/>
        </w:rPr>
        <w:t> </w:t>
      </w:r>
      <w:r w:rsidRPr="00F67924">
        <w:rPr>
          <w:lang w:val="pt-PT"/>
        </w:rPr>
        <w:t xml:space="preserve">4.8). </w:t>
      </w:r>
      <w:r w:rsidRPr="00F67924">
        <w:rPr>
          <w:szCs w:val="22"/>
          <w:lang w:val="pt-PT"/>
        </w:rPr>
        <w:t>Os médicos devem ser cautelosos ao considerar a utilização de</w:t>
      </w:r>
      <w:r w:rsidR="00320AB4" w:rsidRPr="00F67924">
        <w:rPr>
          <w:szCs w:val="22"/>
          <w:lang w:val="pt-PT"/>
        </w:rPr>
        <w:t>ste medicamento</w:t>
      </w:r>
      <w:r w:rsidRPr="00F67924">
        <w:rPr>
          <w:szCs w:val="22"/>
          <w:lang w:val="pt-PT"/>
        </w:rPr>
        <w:t xml:space="preserve"> em doentes com história de infeções recorrentes ou crónicas, ou com condições subjacentes (por exemplo</w:t>
      </w:r>
      <w:r w:rsidR="00736256" w:rsidRPr="00F67924">
        <w:rPr>
          <w:szCs w:val="22"/>
          <w:lang w:val="pt-PT"/>
        </w:rPr>
        <w:t>,</w:t>
      </w:r>
      <w:r w:rsidRPr="00F67924">
        <w:rPr>
          <w:szCs w:val="22"/>
          <w:lang w:val="pt-PT"/>
        </w:rPr>
        <w:t xml:space="preserve"> diverticulite, diabetes e doença pulmonar intersticial) que possam predispor os doentes para infeções.</w:t>
      </w:r>
    </w:p>
    <w:p w14:paraId="36A1528A" w14:textId="77777777" w:rsidR="001323E1" w:rsidRPr="00F67924" w:rsidRDefault="001323E1" w:rsidP="001323E1">
      <w:pPr>
        <w:rPr>
          <w:szCs w:val="22"/>
          <w:u w:val="single"/>
          <w:lang w:val="pt-PT"/>
        </w:rPr>
      </w:pPr>
    </w:p>
    <w:p w14:paraId="65E83892" w14:textId="1DA6D175" w:rsidR="001323E1" w:rsidRPr="00F67924" w:rsidRDefault="001323E1" w:rsidP="001323E1">
      <w:pPr>
        <w:rPr>
          <w:lang w:val="pt-PT"/>
        </w:rPr>
      </w:pPr>
      <w:r w:rsidRPr="00F67924">
        <w:rPr>
          <w:lang w:val="pt-PT"/>
        </w:rPr>
        <w:t xml:space="preserve">Para a deteção atempada de infeções graves, recomenda-se vigilância dos doentes tratados com terapêuticas biológicas, pois os sinais e sintomas de inflamação aguda podem ser negligenciados, associados à inibição da reação de fase aguda. Os efeitos de tocilizumab na proteína C reativa (PCR), nos neutrófilos e nos sinais e sintomas de infeção </w:t>
      </w:r>
      <w:r w:rsidR="00C94A18" w:rsidRPr="00F67924">
        <w:rPr>
          <w:lang w:val="pt-PT"/>
        </w:rPr>
        <w:t xml:space="preserve">têm </w:t>
      </w:r>
      <w:r w:rsidRPr="00F67924">
        <w:rPr>
          <w:lang w:val="pt-PT"/>
        </w:rPr>
        <w:t xml:space="preserve">de ser considerados ao avaliar um doente quanto </w:t>
      </w:r>
      <w:r w:rsidR="005F170C" w:rsidRPr="00F67924">
        <w:rPr>
          <w:lang w:val="pt-PT"/>
        </w:rPr>
        <w:t>à presença de</w:t>
      </w:r>
      <w:r w:rsidRPr="00F67924">
        <w:rPr>
          <w:lang w:val="pt-PT"/>
        </w:rPr>
        <w:t xml:space="preserve"> uma </w:t>
      </w:r>
      <w:r w:rsidR="005F170C" w:rsidRPr="00F67924">
        <w:rPr>
          <w:lang w:val="pt-PT"/>
        </w:rPr>
        <w:t xml:space="preserve">potencial </w:t>
      </w:r>
      <w:r w:rsidRPr="00F67924">
        <w:rPr>
          <w:lang w:val="pt-PT"/>
        </w:rPr>
        <w:t>infeção. Para assegurar uma rápida avaliação e tratamento apropriado, os doentes (incluindo as crianças mais novas com AIJs ou AIJp que podem ter uma maior dificuldade em comunicar os seus sintomas) e os pais/responsáveis pelos doentes com AIJs</w:t>
      </w:r>
      <w:r w:rsidR="00227DA6" w:rsidRPr="00F67924">
        <w:rPr>
          <w:lang w:val="pt-PT"/>
        </w:rPr>
        <w:t xml:space="preserve"> </w:t>
      </w:r>
      <w:r w:rsidR="00EC18C0" w:rsidRPr="00F67924">
        <w:rPr>
          <w:lang w:val="pt-PT"/>
        </w:rPr>
        <w:t>e</w:t>
      </w:r>
      <w:r w:rsidR="00227DA6" w:rsidRPr="00F67924">
        <w:rPr>
          <w:lang w:val="pt-PT"/>
        </w:rPr>
        <w:t xml:space="preserve"> AIJp</w:t>
      </w:r>
      <w:r w:rsidRPr="00F67924">
        <w:rPr>
          <w:lang w:val="pt-PT"/>
        </w:rPr>
        <w:t xml:space="preserve">, devem ser instruídos </w:t>
      </w:r>
      <w:r w:rsidR="007E225E" w:rsidRPr="00F67924">
        <w:rPr>
          <w:lang w:val="pt-PT"/>
        </w:rPr>
        <w:t>a</w:t>
      </w:r>
      <w:r w:rsidRPr="00F67924">
        <w:rPr>
          <w:lang w:val="pt-PT"/>
        </w:rPr>
        <w:t xml:space="preserve"> contactar imediatamente o seu médico quando surgirem quaisquer </w:t>
      </w:r>
      <w:r w:rsidR="00214B2E" w:rsidRPr="00F67924">
        <w:rPr>
          <w:lang w:val="pt-PT"/>
        </w:rPr>
        <w:t>sintomas sugestivos de infeção.</w:t>
      </w:r>
    </w:p>
    <w:p w14:paraId="18CF1AF9" w14:textId="77777777" w:rsidR="001323E1" w:rsidRPr="00F67924" w:rsidRDefault="001323E1" w:rsidP="001323E1">
      <w:pPr>
        <w:suppressAutoHyphens/>
        <w:rPr>
          <w:lang w:val="pt-PT"/>
        </w:rPr>
      </w:pPr>
    </w:p>
    <w:p w14:paraId="5C4A8571" w14:textId="5068EF9C" w:rsidR="001323E1" w:rsidRPr="00F67924" w:rsidRDefault="001323E1" w:rsidP="001323E1">
      <w:pPr>
        <w:rPr>
          <w:i/>
          <w:lang w:val="pt-PT"/>
        </w:rPr>
      </w:pPr>
      <w:r w:rsidRPr="00F67924">
        <w:rPr>
          <w:i/>
          <w:lang w:val="pt-PT"/>
        </w:rPr>
        <w:t>Tuberculose</w:t>
      </w:r>
      <w:r w:rsidR="00320AB4" w:rsidRPr="00F67924">
        <w:rPr>
          <w:i/>
          <w:lang w:val="pt-PT"/>
        </w:rPr>
        <w:t xml:space="preserve"> (TB)</w:t>
      </w:r>
    </w:p>
    <w:p w14:paraId="31EE28BA" w14:textId="117F6EEC" w:rsidR="001323E1" w:rsidRPr="00F67924" w:rsidRDefault="001323E1" w:rsidP="001323E1">
      <w:pPr>
        <w:rPr>
          <w:i/>
          <w:lang w:val="pt-PT"/>
        </w:rPr>
      </w:pPr>
      <w:r w:rsidRPr="00F67924">
        <w:rPr>
          <w:lang w:val="pt-PT"/>
        </w:rPr>
        <w:t>Tal como recomendado para outras terapêuticas biológicas, os doentes com AR, AIJ</w:t>
      </w:r>
      <w:r w:rsidR="00320AB4" w:rsidRPr="00F67924">
        <w:rPr>
          <w:lang w:val="pt-PT"/>
        </w:rPr>
        <w:t>p</w:t>
      </w:r>
      <w:r w:rsidRPr="00F67924">
        <w:rPr>
          <w:lang w:val="pt-PT"/>
        </w:rPr>
        <w:t xml:space="preserve"> e AIJ</w:t>
      </w:r>
      <w:r w:rsidR="00320AB4" w:rsidRPr="00F67924">
        <w:rPr>
          <w:lang w:val="pt-PT"/>
        </w:rPr>
        <w:t>s</w:t>
      </w:r>
      <w:r w:rsidRPr="00F67924">
        <w:rPr>
          <w:lang w:val="pt-PT"/>
        </w:rPr>
        <w:t xml:space="preserve"> devem ser avaliados quanto </w:t>
      </w:r>
      <w:r w:rsidR="00BE2E41" w:rsidRPr="00F67924">
        <w:rPr>
          <w:lang w:val="pt-PT"/>
        </w:rPr>
        <w:t>à presença de</w:t>
      </w:r>
      <w:r w:rsidRPr="00F67924">
        <w:rPr>
          <w:lang w:val="pt-PT"/>
        </w:rPr>
        <w:t xml:space="preserve"> infeção de TB latente antes do início da terapêutica com </w:t>
      </w:r>
      <w:r w:rsidR="00320AB4" w:rsidRPr="00F67924">
        <w:rPr>
          <w:lang w:val="pt-PT"/>
        </w:rPr>
        <w:t>tocilizumab</w:t>
      </w:r>
      <w:r w:rsidRPr="00F67924">
        <w:rPr>
          <w:lang w:val="pt-PT"/>
        </w:rPr>
        <w:t xml:space="preserve">. Os doentes com TB latente </w:t>
      </w:r>
      <w:r w:rsidR="00C94A18" w:rsidRPr="00F67924">
        <w:rPr>
          <w:lang w:val="pt-PT"/>
        </w:rPr>
        <w:t xml:space="preserve">têm </w:t>
      </w:r>
      <w:r w:rsidRPr="00F67924">
        <w:rPr>
          <w:lang w:val="pt-PT"/>
        </w:rPr>
        <w:t>de ser tratados com terapêutica anti</w:t>
      </w:r>
      <w:r w:rsidRPr="00F67924">
        <w:rPr>
          <w:lang w:val="pt-PT"/>
        </w:rPr>
        <w:noBreakHyphen/>
        <w:t xml:space="preserve">micobacteriana padrão antes de iniciar </w:t>
      </w:r>
      <w:r w:rsidR="00320AB4" w:rsidRPr="00F67924">
        <w:rPr>
          <w:lang w:val="pt-PT"/>
        </w:rPr>
        <w:t>o tratamento</w:t>
      </w:r>
      <w:r w:rsidRPr="00F67924">
        <w:rPr>
          <w:lang w:val="pt-PT"/>
        </w:rPr>
        <w:t>. Relembra</w:t>
      </w:r>
      <w:r w:rsidRPr="00F67924">
        <w:rPr>
          <w:lang w:val="pt-PT"/>
        </w:rPr>
        <w:noBreakHyphen/>
        <w:t>se os prescritores do risco de resultados falsos negativos nas provas tuberculínicas cutâneas e nos testes sanguíneos por Interferão</w:t>
      </w:r>
      <w:r w:rsidR="00D81B55" w:rsidRPr="00F67924">
        <w:rPr>
          <w:lang w:val="pt-PT"/>
        </w:rPr>
        <w:noBreakHyphen/>
      </w:r>
      <w:r w:rsidRPr="00F67924">
        <w:rPr>
          <w:lang w:val="pt-PT"/>
        </w:rPr>
        <w:t xml:space="preserve">Gama, especialmente em doentes gravemente </w:t>
      </w:r>
      <w:r w:rsidR="00214B2E" w:rsidRPr="00F67924">
        <w:rPr>
          <w:lang w:val="pt-PT"/>
        </w:rPr>
        <w:t>doentes ou imunocomprometidos.</w:t>
      </w:r>
    </w:p>
    <w:p w14:paraId="189D37E5" w14:textId="77777777" w:rsidR="001323E1" w:rsidRPr="00F67924" w:rsidRDefault="001323E1" w:rsidP="001323E1">
      <w:pPr>
        <w:rPr>
          <w:i/>
          <w:lang w:val="pt-PT"/>
        </w:rPr>
      </w:pPr>
    </w:p>
    <w:p w14:paraId="62761B3D" w14:textId="60CF1C1D" w:rsidR="001323E1" w:rsidRPr="00F67924" w:rsidRDefault="001323E1" w:rsidP="001323E1">
      <w:pPr>
        <w:rPr>
          <w:lang w:val="pt-PT"/>
        </w:rPr>
      </w:pPr>
      <w:r w:rsidRPr="00F67924">
        <w:rPr>
          <w:lang w:val="pt-PT"/>
        </w:rPr>
        <w:t>Os doentes devem ser instruídos a procurar aconselhamento médico se ocorrerem sinais/sintomas sugestivos de tuberculose (ex. tosse persistente, caquexia/perda de peso, febre baixa) durante ou após</w:t>
      </w:r>
      <w:r w:rsidR="00214B2E" w:rsidRPr="00F67924">
        <w:rPr>
          <w:lang w:val="pt-PT"/>
        </w:rPr>
        <w:t xml:space="preserve"> o tratamento com </w:t>
      </w:r>
      <w:r w:rsidR="00320AB4" w:rsidRPr="00F67924">
        <w:rPr>
          <w:lang w:val="pt-PT"/>
        </w:rPr>
        <w:t>este medicamento</w:t>
      </w:r>
      <w:r w:rsidR="00214B2E" w:rsidRPr="00F67924">
        <w:rPr>
          <w:lang w:val="pt-PT"/>
        </w:rPr>
        <w:t>.</w:t>
      </w:r>
    </w:p>
    <w:p w14:paraId="67FFE533" w14:textId="77777777" w:rsidR="001323E1" w:rsidRPr="00F67924" w:rsidRDefault="001323E1" w:rsidP="001323E1">
      <w:pPr>
        <w:rPr>
          <w:lang w:val="pt-PT"/>
        </w:rPr>
      </w:pPr>
    </w:p>
    <w:p w14:paraId="5F08C0E6" w14:textId="77777777" w:rsidR="001323E1" w:rsidRPr="00F67924" w:rsidRDefault="001323E1" w:rsidP="001A4E34">
      <w:pPr>
        <w:rPr>
          <w:i/>
          <w:lang w:val="pt-PT"/>
        </w:rPr>
      </w:pPr>
      <w:r w:rsidRPr="00F67924">
        <w:rPr>
          <w:i/>
          <w:lang w:val="pt-PT"/>
        </w:rPr>
        <w:t>Reativação viral</w:t>
      </w:r>
    </w:p>
    <w:p w14:paraId="6DDD1C8E" w14:textId="04767036" w:rsidR="001323E1" w:rsidRPr="00F67924" w:rsidRDefault="001323E1" w:rsidP="001A4E34">
      <w:pPr>
        <w:rPr>
          <w:lang w:val="pt-PT"/>
        </w:rPr>
      </w:pPr>
      <w:r w:rsidRPr="00F67924">
        <w:rPr>
          <w:lang w:val="pt-PT"/>
        </w:rPr>
        <w:t xml:space="preserve">Foi notificada reativação viral (ex. </w:t>
      </w:r>
      <w:r w:rsidR="007E225E" w:rsidRPr="00F67924">
        <w:rPr>
          <w:lang w:val="pt-PT"/>
        </w:rPr>
        <w:t>v</w:t>
      </w:r>
      <w:r w:rsidRPr="00F67924">
        <w:rPr>
          <w:lang w:val="pt-PT"/>
        </w:rPr>
        <w:t xml:space="preserve">írus da hepatite B) com terapêuticas biológicas para a AR. Em </w:t>
      </w:r>
      <w:r w:rsidR="00320AB4" w:rsidRPr="00F67924">
        <w:rPr>
          <w:lang w:val="pt-PT"/>
        </w:rPr>
        <w:t xml:space="preserve">ensaios </w:t>
      </w:r>
      <w:r w:rsidRPr="00F67924">
        <w:rPr>
          <w:lang w:val="pt-PT"/>
        </w:rPr>
        <w:t>clínicos com tocilizumab, os doentes com teste positivo para hepatite f</w:t>
      </w:r>
      <w:r w:rsidR="00214B2E" w:rsidRPr="00F67924">
        <w:rPr>
          <w:lang w:val="pt-PT"/>
        </w:rPr>
        <w:t>oram excluídos.</w:t>
      </w:r>
    </w:p>
    <w:p w14:paraId="569D6E18" w14:textId="77777777" w:rsidR="001323E1" w:rsidRPr="00F67924" w:rsidRDefault="001323E1" w:rsidP="001A4E34">
      <w:pPr>
        <w:rPr>
          <w:i/>
          <w:lang w:val="pt-PT"/>
        </w:rPr>
      </w:pPr>
    </w:p>
    <w:p w14:paraId="709567F5" w14:textId="77777777" w:rsidR="001323E1" w:rsidRPr="00F67924" w:rsidRDefault="001323E1" w:rsidP="001A4E34">
      <w:pPr>
        <w:rPr>
          <w:i/>
          <w:lang w:val="pt-PT"/>
        </w:rPr>
      </w:pPr>
      <w:r w:rsidRPr="00F67924">
        <w:rPr>
          <w:i/>
          <w:lang w:val="pt-PT"/>
        </w:rPr>
        <w:t>Complicações de diverticulite</w:t>
      </w:r>
    </w:p>
    <w:p w14:paraId="2EC208A8" w14:textId="0A7834E6" w:rsidR="001323E1" w:rsidRPr="00F67924" w:rsidRDefault="00F04387" w:rsidP="001A4E34">
      <w:pPr>
        <w:rPr>
          <w:lang w:val="pt-PT"/>
        </w:rPr>
      </w:pPr>
      <w:r w:rsidRPr="00F67924">
        <w:rPr>
          <w:lang w:val="pt-PT"/>
        </w:rPr>
        <w:t>F</w:t>
      </w:r>
      <w:r w:rsidR="001323E1" w:rsidRPr="00F67924">
        <w:rPr>
          <w:lang w:val="pt-PT"/>
        </w:rPr>
        <w:t xml:space="preserve">oram notificados pouco frequentemente </w:t>
      </w:r>
      <w:r w:rsidRPr="00F67924">
        <w:rPr>
          <w:lang w:val="pt-PT"/>
        </w:rPr>
        <w:t>casos</w:t>
      </w:r>
      <w:r w:rsidR="001323E1" w:rsidRPr="00F67924">
        <w:rPr>
          <w:lang w:val="pt-PT"/>
        </w:rPr>
        <w:t xml:space="preserve"> de perfuração diverticular</w:t>
      </w:r>
      <w:r w:rsidRPr="00F67924">
        <w:rPr>
          <w:lang w:val="pt-PT"/>
        </w:rPr>
        <w:t xml:space="preserve"> com </w:t>
      </w:r>
      <w:r w:rsidR="00320AB4" w:rsidRPr="00F67924">
        <w:rPr>
          <w:lang w:val="pt-PT"/>
        </w:rPr>
        <w:t>tocilizumab</w:t>
      </w:r>
      <w:r w:rsidR="001323E1" w:rsidRPr="00F67924">
        <w:rPr>
          <w:lang w:val="pt-PT"/>
        </w:rPr>
        <w:t>, como complicações de diverticulite, em doentes com AR (ver secção</w:t>
      </w:r>
      <w:r w:rsidR="00320AB4" w:rsidRPr="00F67924">
        <w:rPr>
          <w:lang w:val="pt-PT"/>
        </w:rPr>
        <w:t> </w:t>
      </w:r>
      <w:r w:rsidR="001323E1" w:rsidRPr="00F67924">
        <w:rPr>
          <w:lang w:val="pt-PT"/>
        </w:rPr>
        <w:t xml:space="preserve">4.8). </w:t>
      </w:r>
      <w:r w:rsidR="00320AB4" w:rsidRPr="00F67924">
        <w:rPr>
          <w:lang w:val="pt-PT"/>
        </w:rPr>
        <w:t xml:space="preserve">Este medicamento </w:t>
      </w:r>
      <w:r w:rsidR="001323E1" w:rsidRPr="00F67924">
        <w:rPr>
          <w:lang w:val="pt-PT"/>
        </w:rPr>
        <w:t xml:space="preserve">deve ser utilizado com precaução em doentes com história prévia de ulceração intestinal ou diverticulite. Os doentes que apresentem sintomas potencialmente indicativos de diverticulite complicada, tais como dor abdominal, hemorragia e/ou alteração inexplicável dos hábitos intestinais acompanhada de febre, </w:t>
      </w:r>
      <w:r w:rsidR="00C94A18" w:rsidRPr="00F67924">
        <w:rPr>
          <w:lang w:val="pt-PT"/>
        </w:rPr>
        <w:t xml:space="preserve">têm </w:t>
      </w:r>
      <w:r w:rsidR="001323E1" w:rsidRPr="00F67924">
        <w:rPr>
          <w:lang w:val="pt-PT"/>
        </w:rPr>
        <w:t>de ser prontamente avaliados para identificação precoce de diverticulite que poderá estar associada a perfuração gastrointestinal.</w:t>
      </w:r>
    </w:p>
    <w:p w14:paraId="64D2E92C" w14:textId="77777777" w:rsidR="001323E1" w:rsidRPr="00F67924" w:rsidRDefault="001323E1" w:rsidP="001323E1">
      <w:pPr>
        <w:rPr>
          <w:lang w:val="pt-PT"/>
        </w:rPr>
      </w:pPr>
    </w:p>
    <w:p w14:paraId="0A483C84" w14:textId="77777777" w:rsidR="001323E1" w:rsidRPr="00F67924" w:rsidRDefault="001323E1" w:rsidP="001323E1">
      <w:pPr>
        <w:keepNext/>
        <w:ind w:left="567" w:hanging="567"/>
        <w:outlineLvl w:val="0"/>
        <w:rPr>
          <w:bCs/>
          <w:i/>
          <w:lang w:val="pt-PT"/>
        </w:rPr>
      </w:pPr>
      <w:r w:rsidRPr="00F67924">
        <w:rPr>
          <w:rStyle w:val="Initial"/>
          <w:i/>
          <w:noProof w:val="0"/>
          <w:lang w:val="pt-PT"/>
        </w:rPr>
        <w:t>Reações de hipersensibilidade</w:t>
      </w:r>
    </w:p>
    <w:p w14:paraId="10464D47" w14:textId="2781DFAD" w:rsidR="001323E1" w:rsidRPr="00F67924" w:rsidRDefault="001323E1" w:rsidP="001323E1">
      <w:pPr>
        <w:rPr>
          <w:lang w:val="pt-PT"/>
        </w:rPr>
      </w:pPr>
      <w:r w:rsidRPr="00F67924">
        <w:rPr>
          <w:lang w:val="pt-PT"/>
        </w:rPr>
        <w:t>F</w:t>
      </w:r>
      <w:r w:rsidRPr="00F67924">
        <w:rPr>
          <w:rStyle w:val="Initial"/>
          <w:noProof w:val="0"/>
          <w:lang w:val="pt-PT"/>
        </w:rPr>
        <w:t xml:space="preserve">oram notificadas reações graves de hipersensibilidade associadas à perfusão de </w:t>
      </w:r>
      <w:r w:rsidR="00320AB4" w:rsidRPr="00F67924">
        <w:rPr>
          <w:lang w:val="pt-PT"/>
        </w:rPr>
        <w:t xml:space="preserve">tocilizumab </w:t>
      </w:r>
      <w:r w:rsidRPr="00F67924">
        <w:rPr>
          <w:lang w:val="pt-PT"/>
        </w:rPr>
        <w:t>(ver secção</w:t>
      </w:r>
      <w:r w:rsidR="00320AB4" w:rsidRPr="00F67924">
        <w:rPr>
          <w:lang w:val="pt-PT"/>
        </w:rPr>
        <w:t> </w:t>
      </w:r>
      <w:r w:rsidRPr="00F67924">
        <w:rPr>
          <w:lang w:val="pt-PT"/>
        </w:rPr>
        <w:t>4.8). Tais reações podem ser mais graves e potencialmente fatais em doentes que sofreram reações de hipersensibilidade durante perfusões anteriores, mesmo tendo recebido pré</w:t>
      </w:r>
      <w:r w:rsidRPr="00F67924">
        <w:rPr>
          <w:lang w:val="pt-PT"/>
        </w:rPr>
        <w:noBreakHyphen/>
        <w:t>medicação com esteroides e anti</w:t>
      </w:r>
      <w:r w:rsidRPr="00F67924">
        <w:rPr>
          <w:lang w:val="pt-PT"/>
        </w:rPr>
        <w:noBreakHyphen/>
        <w:t xml:space="preserve">histamínicos. Deve estar disponível tratamento apropriado para utilização imediata em caso de reação anafilática durante o tratamento. Se ocorrer uma reação anafilática ou outra reação grave de hipersensibilidade/reação grave associada à perfusão, a administração de </w:t>
      </w:r>
      <w:r w:rsidR="00CF0877" w:rsidRPr="00F67924">
        <w:rPr>
          <w:lang w:val="pt-PT"/>
        </w:rPr>
        <w:t xml:space="preserve">tocilizumab </w:t>
      </w:r>
      <w:r w:rsidRPr="00F67924">
        <w:rPr>
          <w:lang w:val="pt-PT"/>
        </w:rPr>
        <w:t xml:space="preserve">deve ser interrompida imediatamente e </w:t>
      </w:r>
      <w:r w:rsidR="00CF0877" w:rsidRPr="00F67924">
        <w:rPr>
          <w:lang w:val="pt-PT"/>
        </w:rPr>
        <w:t xml:space="preserve">o tratamento </w:t>
      </w:r>
      <w:r w:rsidR="00741FA1" w:rsidRPr="00F67924">
        <w:rPr>
          <w:lang w:val="pt-PT"/>
        </w:rPr>
        <w:t xml:space="preserve">tem </w:t>
      </w:r>
      <w:r w:rsidRPr="00F67924">
        <w:rPr>
          <w:lang w:val="pt-PT"/>
        </w:rPr>
        <w:t>de ser permanentemente descontinuado.</w:t>
      </w:r>
    </w:p>
    <w:p w14:paraId="740F4E8B" w14:textId="77777777" w:rsidR="001323E1" w:rsidRPr="00F67924" w:rsidRDefault="001323E1" w:rsidP="001323E1">
      <w:pPr>
        <w:suppressAutoHyphens/>
        <w:rPr>
          <w:lang w:val="pt-PT"/>
        </w:rPr>
      </w:pPr>
    </w:p>
    <w:p w14:paraId="0A451BB7" w14:textId="77777777" w:rsidR="001323E1" w:rsidRPr="00F67924" w:rsidRDefault="001323E1" w:rsidP="001323E1">
      <w:pPr>
        <w:ind w:left="567" w:hanging="567"/>
        <w:outlineLvl w:val="0"/>
        <w:rPr>
          <w:i/>
          <w:lang w:val="pt-PT"/>
        </w:rPr>
      </w:pPr>
      <w:r w:rsidRPr="00F67924">
        <w:rPr>
          <w:i/>
          <w:lang w:val="pt-PT"/>
        </w:rPr>
        <w:t xml:space="preserve">Doença hepática ativa e </w:t>
      </w:r>
      <w:r w:rsidR="00A219DE" w:rsidRPr="00F67924">
        <w:rPr>
          <w:i/>
          <w:lang w:val="pt-PT"/>
        </w:rPr>
        <w:t xml:space="preserve">compromisso </w:t>
      </w:r>
      <w:r w:rsidRPr="00F67924">
        <w:rPr>
          <w:i/>
          <w:lang w:val="pt-PT"/>
        </w:rPr>
        <w:t>hepátic</w:t>
      </w:r>
      <w:r w:rsidR="00A219DE" w:rsidRPr="00F67924">
        <w:rPr>
          <w:i/>
          <w:lang w:val="pt-PT"/>
        </w:rPr>
        <w:t>o</w:t>
      </w:r>
    </w:p>
    <w:p w14:paraId="184500A4" w14:textId="7D7F01AC" w:rsidR="001323E1" w:rsidRPr="00F67924" w:rsidRDefault="001323E1" w:rsidP="001323E1">
      <w:pPr>
        <w:rPr>
          <w:lang w:val="pt-PT"/>
        </w:rPr>
      </w:pPr>
      <w:r w:rsidRPr="00F67924">
        <w:rPr>
          <w:lang w:val="pt-PT"/>
        </w:rPr>
        <w:t xml:space="preserve">O tratamento com </w:t>
      </w:r>
      <w:r w:rsidR="00574772" w:rsidRPr="00F67924">
        <w:rPr>
          <w:lang w:val="pt-PT"/>
        </w:rPr>
        <w:t>tocilizumab</w:t>
      </w:r>
      <w:r w:rsidRPr="00F67924">
        <w:rPr>
          <w:lang w:val="pt-PT"/>
        </w:rPr>
        <w:t>, particularmente quando administrado concomitantemente com MTX, pode estar associado ao aumento das transaminases hepáticas, pelo que deve ter</w:t>
      </w:r>
      <w:r w:rsidRPr="00F67924">
        <w:rPr>
          <w:lang w:val="pt-PT"/>
        </w:rPr>
        <w:noBreakHyphen/>
        <w:t xml:space="preserve">se precaução ao considerar o tratamento de doentes com doença hepática ativa ou </w:t>
      </w:r>
      <w:r w:rsidR="00A219DE" w:rsidRPr="00F67924">
        <w:rPr>
          <w:lang w:val="pt-PT"/>
        </w:rPr>
        <w:t xml:space="preserve">compromisso </w:t>
      </w:r>
      <w:r w:rsidRPr="00F67924">
        <w:rPr>
          <w:lang w:val="pt-PT"/>
        </w:rPr>
        <w:t>hepátic</w:t>
      </w:r>
      <w:r w:rsidR="00A219DE" w:rsidRPr="00F67924">
        <w:rPr>
          <w:lang w:val="pt-PT"/>
        </w:rPr>
        <w:t>o</w:t>
      </w:r>
      <w:r w:rsidRPr="00F67924">
        <w:rPr>
          <w:lang w:val="pt-PT"/>
        </w:rPr>
        <w:t xml:space="preserve"> (ver secções</w:t>
      </w:r>
      <w:r w:rsidR="00574772" w:rsidRPr="00F67924">
        <w:rPr>
          <w:lang w:val="pt-PT"/>
        </w:rPr>
        <w:t> </w:t>
      </w:r>
      <w:r w:rsidRPr="00F67924">
        <w:rPr>
          <w:lang w:val="pt-PT"/>
        </w:rPr>
        <w:t>4.2 e 4.8).</w:t>
      </w:r>
    </w:p>
    <w:p w14:paraId="2A366028" w14:textId="77777777" w:rsidR="001323E1" w:rsidRPr="00F67924" w:rsidRDefault="001323E1" w:rsidP="001323E1">
      <w:pPr>
        <w:rPr>
          <w:lang w:val="pt-PT"/>
        </w:rPr>
      </w:pPr>
    </w:p>
    <w:p w14:paraId="0313AA70" w14:textId="77777777" w:rsidR="001323E1" w:rsidRPr="00F67924" w:rsidRDefault="00592CE9" w:rsidP="001323E1">
      <w:pPr>
        <w:rPr>
          <w:i/>
          <w:lang w:val="pt-PT"/>
        </w:rPr>
      </w:pPr>
      <w:r w:rsidRPr="00F67924">
        <w:rPr>
          <w:i/>
          <w:lang w:val="pt-PT"/>
        </w:rPr>
        <w:t>Hepatotoxicidade</w:t>
      </w:r>
    </w:p>
    <w:p w14:paraId="247E3E3D" w14:textId="44A4E519" w:rsidR="001323E1" w:rsidRPr="00F67924" w:rsidRDefault="00E736E7" w:rsidP="001323E1">
      <w:pPr>
        <w:rPr>
          <w:lang w:val="pt-PT"/>
        </w:rPr>
      </w:pPr>
      <w:r w:rsidRPr="00F67924">
        <w:rPr>
          <w:lang w:val="pt-PT"/>
        </w:rPr>
        <w:t>F</w:t>
      </w:r>
      <w:r w:rsidR="001323E1" w:rsidRPr="00F67924">
        <w:rPr>
          <w:lang w:val="pt-PT"/>
        </w:rPr>
        <w:t>o</w:t>
      </w:r>
      <w:r w:rsidR="00A219DE" w:rsidRPr="00F67924">
        <w:rPr>
          <w:lang w:val="pt-PT"/>
        </w:rPr>
        <w:t>ram</w:t>
      </w:r>
      <w:r w:rsidR="001323E1" w:rsidRPr="00F67924">
        <w:rPr>
          <w:lang w:val="pt-PT"/>
        </w:rPr>
        <w:t xml:space="preserve"> frequentemente notificado</w:t>
      </w:r>
      <w:r w:rsidR="00A219DE" w:rsidRPr="00F67924">
        <w:rPr>
          <w:lang w:val="pt-PT"/>
        </w:rPr>
        <w:t>s</w:t>
      </w:r>
      <w:r w:rsidR="001323E1" w:rsidRPr="00F67924">
        <w:rPr>
          <w:lang w:val="pt-PT"/>
        </w:rPr>
        <w:t xml:space="preserve"> aumento</w:t>
      </w:r>
      <w:r w:rsidR="00A219DE" w:rsidRPr="00F67924">
        <w:rPr>
          <w:lang w:val="pt-PT"/>
        </w:rPr>
        <w:t>s</w:t>
      </w:r>
      <w:r w:rsidR="001323E1" w:rsidRPr="00F67924">
        <w:rPr>
          <w:lang w:val="pt-PT"/>
        </w:rPr>
        <w:t xml:space="preserve"> ligeiro</w:t>
      </w:r>
      <w:r w:rsidR="00A219DE" w:rsidRPr="00F67924">
        <w:rPr>
          <w:lang w:val="pt-PT"/>
        </w:rPr>
        <w:t>s</w:t>
      </w:r>
      <w:r w:rsidR="001323E1" w:rsidRPr="00F67924">
        <w:rPr>
          <w:lang w:val="pt-PT"/>
        </w:rPr>
        <w:t xml:space="preserve"> a moderado</w:t>
      </w:r>
      <w:r w:rsidR="00A219DE" w:rsidRPr="00F67924">
        <w:rPr>
          <w:lang w:val="pt-PT"/>
        </w:rPr>
        <w:t>s,</w:t>
      </w:r>
      <w:r w:rsidR="001323E1" w:rsidRPr="00F67924">
        <w:rPr>
          <w:lang w:val="pt-PT"/>
        </w:rPr>
        <w:t xml:space="preserve"> transitório</w:t>
      </w:r>
      <w:r w:rsidR="00A219DE" w:rsidRPr="00F67924">
        <w:rPr>
          <w:lang w:val="pt-PT"/>
        </w:rPr>
        <w:t>s</w:t>
      </w:r>
      <w:r w:rsidR="001323E1" w:rsidRPr="00F67924">
        <w:rPr>
          <w:lang w:val="pt-PT"/>
        </w:rPr>
        <w:t xml:space="preserve"> ou intermitente</w:t>
      </w:r>
      <w:r w:rsidR="00A219DE" w:rsidRPr="00F67924">
        <w:rPr>
          <w:lang w:val="pt-PT"/>
        </w:rPr>
        <w:t>s</w:t>
      </w:r>
      <w:r w:rsidR="001323E1" w:rsidRPr="00F67924">
        <w:rPr>
          <w:lang w:val="pt-PT"/>
        </w:rPr>
        <w:t xml:space="preserve"> das transaminases hepáticas </w:t>
      </w:r>
      <w:r w:rsidRPr="00F67924">
        <w:rPr>
          <w:lang w:val="pt-PT"/>
        </w:rPr>
        <w:t xml:space="preserve">com o tratamento com </w:t>
      </w:r>
      <w:r w:rsidR="00D547AF" w:rsidRPr="00F67924">
        <w:rPr>
          <w:lang w:val="pt-PT"/>
        </w:rPr>
        <w:t xml:space="preserve">tocilizumab </w:t>
      </w:r>
      <w:r w:rsidR="001323E1" w:rsidRPr="00F67924">
        <w:rPr>
          <w:lang w:val="pt-PT"/>
        </w:rPr>
        <w:t>(ver secção</w:t>
      </w:r>
      <w:r w:rsidR="00D547AF" w:rsidRPr="00F67924">
        <w:rPr>
          <w:lang w:val="pt-PT"/>
        </w:rPr>
        <w:t> </w:t>
      </w:r>
      <w:r w:rsidR="001323E1" w:rsidRPr="00F67924">
        <w:rPr>
          <w:lang w:val="pt-PT"/>
        </w:rPr>
        <w:t xml:space="preserve">4.8). Quando foram utilizados </w:t>
      </w:r>
      <w:r w:rsidR="00D547AF" w:rsidRPr="00F67924">
        <w:rPr>
          <w:lang w:val="pt-PT"/>
        </w:rPr>
        <w:t xml:space="preserve">medicamentos </w:t>
      </w:r>
      <w:r w:rsidR="001323E1" w:rsidRPr="00F67924">
        <w:rPr>
          <w:lang w:val="pt-PT"/>
        </w:rPr>
        <w:t xml:space="preserve">potencialmente hepatotóxicos (por exemplo MTX) em associação com </w:t>
      </w:r>
      <w:r w:rsidR="00D547AF" w:rsidRPr="00F67924">
        <w:rPr>
          <w:lang w:val="pt-PT"/>
        </w:rPr>
        <w:t>tocilizumab</w:t>
      </w:r>
      <w:r w:rsidR="00736256" w:rsidRPr="00F67924">
        <w:rPr>
          <w:lang w:val="pt-PT"/>
        </w:rPr>
        <w:t>,</w:t>
      </w:r>
      <w:r w:rsidR="001323E1" w:rsidRPr="00F67924">
        <w:rPr>
          <w:lang w:val="pt-PT"/>
        </w:rPr>
        <w:t xml:space="preserve"> estes aumentos </w:t>
      </w:r>
      <w:r w:rsidR="00A219DE" w:rsidRPr="00F67924">
        <w:rPr>
          <w:lang w:val="pt-PT"/>
        </w:rPr>
        <w:t>observaram</w:t>
      </w:r>
      <w:r w:rsidR="00A219DE" w:rsidRPr="00F67924">
        <w:rPr>
          <w:lang w:val="pt-PT"/>
        </w:rPr>
        <w:noBreakHyphen/>
        <w:t xml:space="preserve">se </w:t>
      </w:r>
      <w:r w:rsidR="001323E1" w:rsidRPr="00F67924">
        <w:rPr>
          <w:lang w:val="pt-PT"/>
        </w:rPr>
        <w:t>com maior frequência. Devem ser considerados outros testes de função hepática, incluindo a bilirrubina, quando clinicamente indicado.</w:t>
      </w:r>
    </w:p>
    <w:p w14:paraId="1A2682CE" w14:textId="77777777" w:rsidR="001323E1" w:rsidRPr="00F67924" w:rsidRDefault="001323E1" w:rsidP="001323E1">
      <w:pPr>
        <w:rPr>
          <w:lang w:val="pt-PT"/>
        </w:rPr>
      </w:pPr>
    </w:p>
    <w:p w14:paraId="5274DEBE" w14:textId="606B461E" w:rsidR="00BF44F0" w:rsidRPr="00F67924" w:rsidRDefault="00BF44F0" w:rsidP="001323E1">
      <w:pPr>
        <w:rPr>
          <w:lang w:val="pt-PT"/>
        </w:rPr>
      </w:pPr>
      <w:r w:rsidRPr="00F67924">
        <w:rPr>
          <w:lang w:val="pt-PT"/>
        </w:rPr>
        <w:t xml:space="preserve">Foram observadas com </w:t>
      </w:r>
      <w:r w:rsidR="00D547AF" w:rsidRPr="00F67924">
        <w:rPr>
          <w:lang w:val="pt-PT"/>
        </w:rPr>
        <w:t xml:space="preserve">tocilizumab </w:t>
      </w:r>
      <w:r w:rsidRPr="00F67924">
        <w:rPr>
          <w:lang w:val="pt-PT"/>
        </w:rPr>
        <w:t xml:space="preserve">lesões hepáticas </w:t>
      </w:r>
      <w:r w:rsidR="007B2EC5" w:rsidRPr="00F67924">
        <w:rPr>
          <w:lang w:val="pt-PT"/>
        </w:rPr>
        <w:t xml:space="preserve">graves </w:t>
      </w:r>
      <w:r w:rsidRPr="00F67924">
        <w:rPr>
          <w:lang w:val="pt-PT"/>
        </w:rPr>
        <w:t>induzidas por fármacos, incluindo insuficiência hepática aguda, hepatite e icterícia (ver secção</w:t>
      </w:r>
      <w:r w:rsidR="00D547AF" w:rsidRPr="00F67924">
        <w:rPr>
          <w:lang w:val="pt-PT"/>
        </w:rPr>
        <w:t> </w:t>
      </w:r>
      <w:r w:rsidRPr="00F67924">
        <w:rPr>
          <w:lang w:val="pt-PT"/>
        </w:rPr>
        <w:t>4.8). As lesões hepáticas graves ocorreram entre 2</w:t>
      </w:r>
      <w:r w:rsidR="00D547AF" w:rsidRPr="00F67924">
        <w:rPr>
          <w:lang w:val="pt-PT"/>
        </w:rPr>
        <w:t> </w:t>
      </w:r>
      <w:r w:rsidRPr="00F67924">
        <w:rPr>
          <w:lang w:val="pt-PT"/>
        </w:rPr>
        <w:t>semanas a mais de 5</w:t>
      </w:r>
      <w:r w:rsidR="00D547AF" w:rsidRPr="00F67924">
        <w:rPr>
          <w:lang w:val="pt-PT"/>
        </w:rPr>
        <w:t> </w:t>
      </w:r>
      <w:r w:rsidRPr="00F67924">
        <w:rPr>
          <w:lang w:val="pt-PT"/>
        </w:rPr>
        <w:t>anos após o início d</w:t>
      </w:r>
      <w:r w:rsidR="00D547AF" w:rsidRPr="00F67924">
        <w:rPr>
          <w:lang w:val="pt-PT"/>
        </w:rPr>
        <w:t>o tratamento</w:t>
      </w:r>
      <w:r w:rsidRPr="00F67924">
        <w:rPr>
          <w:lang w:val="pt-PT"/>
        </w:rPr>
        <w:t xml:space="preserve">. Foram notificados casos de insuficiência hepática que resultaram em transplante hepático. Os doentes </w:t>
      </w:r>
      <w:r w:rsidR="00741FA1" w:rsidRPr="00F67924">
        <w:rPr>
          <w:lang w:val="pt-PT"/>
        </w:rPr>
        <w:t xml:space="preserve">têm </w:t>
      </w:r>
      <w:r w:rsidRPr="00F67924">
        <w:rPr>
          <w:lang w:val="pt-PT"/>
        </w:rPr>
        <w:t>de ser aconselhados a procurar imediatamente ajuda médica caso tenham sinais e sintomas de lesão hepática.</w:t>
      </w:r>
    </w:p>
    <w:p w14:paraId="68920AEB" w14:textId="0E6DDA4C" w:rsidR="00BF44F0" w:rsidRPr="00F67924" w:rsidRDefault="00BF44F0" w:rsidP="001323E1">
      <w:pPr>
        <w:rPr>
          <w:lang w:val="pt-PT"/>
        </w:rPr>
      </w:pPr>
    </w:p>
    <w:p w14:paraId="45B9C8CA" w14:textId="1A2D5EAA" w:rsidR="00937E21" w:rsidRPr="00F67924" w:rsidRDefault="001323E1" w:rsidP="0081582C">
      <w:pPr>
        <w:rPr>
          <w:lang w:val="pt-PT"/>
        </w:rPr>
      </w:pPr>
      <w:r w:rsidRPr="00F67924">
        <w:rPr>
          <w:lang w:val="pt-PT"/>
        </w:rPr>
        <w:t>Deve ter</w:t>
      </w:r>
      <w:r w:rsidRPr="00F67924">
        <w:rPr>
          <w:lang w:val="pt-PT"/>
        </w:rPr>
        <w:noBreakHyphen/>
        <w:t>se precaução ao considerar o início d</w:t>
      </w:r>
      <w:r w:rsidR="00D547AF" w:rsidRPr="00F67924">
        <w:rPr>
          <w:lang w:val="pt-PT"/>
        </w:rPr>
        <w:t>o</w:t>
      </w:r>
      <w:r w:rsidRPr="00F67924">
        <w:rPr>
          <w:lang w:val="pt-PT"/>
        </w:rPr>
        <w:t xml:space="preserve"> tratamento em doentes com aumento d</w:t>
      </w:r>
      <w:r w:rsidR="00356DDF" w:rsidRPr="00F67924">
        <w:rPr>
          <w:lang w:val="pt-PT"/>
        </w:rPr>
        <w:t>e</w:t>
      </w:r>
      <w:r w:rsidRPr="00F67924">
        <w:rPr>
          <w:lang w:val="pt-PT"/>
        </w:rPr>
        <w:t xml:space="preserve"> ALT ou AST </w:t>
      </w:r>
      <w:r w:rsidR="00741FA1" w:rsidRPr="00F67924">
        <w:rPr>
          <w:szCs w:val="22"/>
          <w:lang w:val="pt-PT"/>
        </w:rPr>
        <w:t>&gt;</w:t>
      </w:r>
      <w:r w:rsidR="00D547AF" w:rsidRPr="00F67924">
        <w:rPr>
          <w:lang w:val="pt-PT"/>
        </w:rPr>
        <w:t> </w:t>
      </w:r>
      <w:r w:rsidRPr="00F67924">
        <w:rPr>
          <w:lang w:val="pt-PT"/>
        </w:rPr>
        <w:t>1,5</w:t>
      </w:r>
      <w:r w:rsidR="00D547AF" w:rsidRPr="00F67924">
        <w:rPr>
          <w:rFonts w:eastAsia="MS Mincho"/>
          <w:sz w:val="10"/>
          <w:szCs w:val="22"/>
          <w:lang w:val="pt-PT"/>
        </w:rPr>
        <w:t> </w:t>
      </w:r>
      <w:r w:rsidR="00741FA1" w:rsidRPr="00F67924">
        <w:rPr>
          <w:szCs w:val="22"/>
          <w:lang w:val="pt-PT"/>
        </w:rPr>
        <w:t>×</w:t>
      </w:r>
      <w:ins w:id="21" w:author="Author">
        <w:r w:rsidR="00067E4E" w:rsidRPr="00F67924">
          <w:rPr>
            <w:szCs w:val="22"/>
            <w:lang w:val="pt-PT"/>
          </w:rPr>
          <w:t> </w:t>
        </w:r>
      </w:ins>
      <w:del w:id="22" w:author="Author">
        <w:r w:rsidR="00D547AF" w:rsidRPr="00F67924" w:rsidDel="00067E4E">
          <w:rPr>
            <w:rFonts w:ascii="Arial" w:eastAsia="MS Mincho" w:hAnsi="Arial" w:cs="Arial"/>
            <w:sz w:val="10"/>
            <w:szCs w:val="22"/>
            <w:lang w:val="pt-PT"/>
          </w:rPr>
          <w:delText> </w:delText>
        </w:r>
      </w:del>
      <w:r w:rsidRPr="00F67924">
        <w:rPr>
          <w:lang w:val="pt-PT"/>
        </w:rPr>
        <w:t xml:space="preserve">LSN. O tratamento não é recomendado em doentes com </w:t>
      </w:r>
      <w:r w:rsidR="00F64CEB" w:rsidRPr="00F67924">
        <w:rPr>
          <w:lang w:val="pt-PT"/>
        </w:rPr>
        <w:t xml:space="preserve">AR, AIJp e AIJs com </w:t>
      </w:r>
      <w:r w:rsidRPr="00F67924">
        <w:rPr>
          <w:lang w:val="pt-PT"/>
        </w:rPr>
        <w:t xml:space="preserve">ALT ou AST basal </w:t>
      </w:r>
      <w:r w:rsidR="00741FA1" w:rsidRPr="00F67924">
        <w:rPr>
          <w:szCs w:val="22"/>
          <w:lang w:val="pt-PT"/>
        </w:rPr>
        <w:t>&gt;</w:t>
      </w:r>
      <w:r w:rsidR="00D547AF" w:rsidRPr="00F67924">
        <w:rPr>
          <w:lang w:val="pt-PT"/>
        </w:rPr>
        <w:t> </w:t>
      </w:r>
      <w:r w:rsidRPr="00F67924">
        <w:rPr>
          <w:lang w:val="pt-PT"/>
        </w:rPr>
        <w:t>5</w:t>
      </w:r>
      <w:r w:rsidR="00D547AF" w:rsidRPr="00F67924">
        <w:rPr>
          <w:rFonts w:eastAsia="MS Mincho"/>
          <w:sz w:val="10"/>
          <w:szCs w:val="22"/>
          <w:lang w:val="pt-PT"/>
        </w:rPr>
        <w:t> </w:t>
      </w:r>
      <w:r w:rsidR="00741FA1" w:rsidRPr="00F67924">
        <w:rPr>
          <w:szCs w:val="22"/>
          <w:lang w:val="pt-PT"/>
        </w:rPr>
        <w:t>×</w:t>
      </w:r>
      <w:ins w:id="23" w:author="Author">
        <w:r w:rsidR="00067E4E" w:rsidRPr="00F67924">
          <w:rPr>
            <w:szCs w:val="22"/>
            <w:lang w:val="pt-PT"/>
          </w:rPr>
          <w:t> </w:t>
        </w:r>
      </w:ins>
      <w:del w:id="24" w:author="Author">
        <w:r w:rsidR="00D547AF" w:rsidRPr="00F67924" w:rsidDel="00067E4E">
          <w:rPr>
            <w:rFonts w:ascii="Arial" w:eastAsia="MS Mincho" w:hAnsi="Arial" w:cs="Arial"/>
            <w:sz w:val="10"/>
            <w:szCs w:val="22"/>
            <w:lang w:val="pt-PT"/>
          </w:rPr>
          <w:delText> </w:delText>
        </w:r>
      </w:del>
      <w:r w:rsidRPr="00F67924">
        <w:rPr>
          <w:lang w:val="pt-PT"/>
        </w:rPr>
        <w:t>LSN.</w:t>
      </w:r>
    </w:p>
    <w:p w14:paraId="0358CB0C" w14:textId="77777777" w:rsidR="00937E21" w:rsidRPr="00F67924" w:rsidRDefault="00937E21" w:rsidP="001323E1">
      <w:pPr>
        <w:rPr>
          <w:lang w:val="pt-PT"/>
        </w:rPr>
      </w:pPr>
    </w:p>
    <w:p w14:paraId="007240CA" w14:textId="1DEE05F2" w:rsidR="001323E1" w:rsidRPr="00F67924" w:rsidRDefault="001323E1" w:rsidP="001323E1">
      <w:pPr>
        <w:rPr>
          <w:lang w:val="pt-PT"/>
        </w:rPr>
      </w:pPr>
      <w:r w:rsidRPr="00F67924">
        <w:rPr>
          <w:lang w:val="pt-PT"/>
        </w:rPr>
        <w:t>Nos doentes com AR</w:t>
      </w:r>
      <w:r w:rsidR="00A219DE" w:rsidRPr="00F67924">
        <w:rPr>
          <w:lang w:val="pt-PT"/>
        </w:rPr>
        <w:t>,</w:t>
      </w:r>
      <w:r w:rsidRPr="00F67924">
        <w:rPr>
          <w:lang w:val="pt-PT"/>
        </w:rPr>
        <w:t xml:space="preserve"> </w:t>
      </w:r>
      <w:r w:rsidR="00BF44F0" w:rsidRPr="00F67924">
        <w:rPr>
          <w:lang w:val="pt-PT"/>
        </w:rPr>
        <w:t xml:space="preserve">AIJs e AIJp </w:t>
      </w:r>
      <w:r w:rsidRPr="00F67924">
        <w:rPr>
          <w:lang w:val="pt-PT"/>
        </w:rPr>
        <w:t>deve monitorizar</w:t>
      </w:r>
      <w:r w:rsidRPr="00F67924">
        <w:rPr>
          <w:lang w:val="pt-PT"/>
        </w:rPr>
        <w:noBreakHyphen/>
        <w:t xml:space="preserve">se </w:t>
      </w:r>
      <w:r w:rsidR="00BF44F0" w:rsidRPr="00F67924">
        <w:rPr>
          <w:lang w:val="pt-PT"/>
        </w:rPr>
        <w:t>a</w:t>
      </w:r>
      <w:r w:rsidRPr="00F67924">
        <w:rPr>
          <w:lang w:val="pt-PT"/>
        </w:rPr>
        <w:t xml:space="preserve"> ALT </w:t>
      </w:r>
      <w:r w:rsidR="00BF44F0" w:rsidRPr="00F67924">
        <w:rPr>
          <w:lang w:val="pt-PT"/>
        </w:rPr>
        <w:t>/</w:t>
      </w:r>
      <w:r w:rsidRPr="00F67924">
        <w:rPr>
          <w:lang w:val="pt-PT"/>
        </w:rPr>
        <w:t xml:space="preserve"> AST</w:t>
      </w:r>
      <w:r w:rsidR="00A219DE" w:rsidRPr="00F67924">
        <w:rPr>
          <w:lang w:val="pt-PT"/>
        </w:rPr>
        <w:t xml:space="preserve"> a</w:t>
      </w:r>
      <w:r w:rsidRPr="00F67924">
        <w:rPr>
          <w:lang w:val="pt-PT"/>
        </w:rPr>
        <w:t xml:space="preserve"> cada 4 a 8</w:t>
      </w:r>
      <w:r w:rsidR="00D547AF" w:rsidRPr="00F67924">
        <w:rPr>
          <w:lang w:val="pt-PT"/>
        </w:rPr>
        <w:t> </w:t>
      </w:r>
      <w:r w:rsidRPr="00F67924">
        <w:rPr>
          <w:lang w:val="pt-PT"/>
        </w:rPr>
        <w:t>semanas durante os primeiros 6</w:t>
      </w:r>
      <w:r w:rsidR="00D547AF" w:rsidRPr="00F67924">
        <w:rPr>
          <w:lang w:val="pt-PT"/>
        </w:rPr>
        <w:t> </w:t>
      </w:r>
      <w:r w:rsidRPr="00F67924">
        <w:rPr>
          <w:lang w:val="pt-PT"/>
        </w:rPr>
        <w:t xml:space="preserve">meses de tratamento, e a partir daí </w:t>
      </w:r>
      <w:r w:rsidR="00A219DE" w:rsidRPr="00F67924">
        <w:rPr>
          <w:lang w:val="pt-PT"/>
        </w:rPr>
        <w:t xml:space="preserve">a </w:t>
      </w:r>
      <w:r w:rsidRPr="00F67924">
        <w:rPr>
          <w:lang w:val="pt-PT"/>
        </w:rPr>
        <w:t>cada 12</w:t>
      </w:r>
      <w:r w:rsidR="00D547AF" w:rsidRPr="00F67924">
        <w:rPr>
          <w:lang w:val="pt-PT"/>
        </w:rPr>
        <w:t> </w:t>
      </w:r>
      <w:r w:rsidRPr="00F67924">
        <w:rPr>
          <w:lang w:val="pt-PT"/>
        </w:rPr>
        <w:t>semanas. Para as alterações recomendadas</w:t>
      </w:r>
      <w:r w:rsidR="00BF44F0" w:rsidRPr="00F67924">
        <w:rPr>
          <w:lang w:val="pt-PT"/>
        </w:rPr>
        <w:t xml:space="preserve">, incluindo a descontinuação de </w:t>
      </w:r>
      <w:r w:rsidR="00D547AF" w:rsidRPr="00F67924">
        <w:rPr>
          <w:lang w:val="pt-PT"/>
        </w:rPr>
        <w:t>tocilizumab</w:t>
      </w:r>
      <w:r w:rsidR="00BF44F0" w:rsidRPr="00F67924">
        <w:rPr>
          <w:lang w:val="pt-PT"/>
        </w:rPr>
        <w:t>,</w:t>
      </w:r>
      <w:r w:rsidRPr="00F67924">
        <w:rPr>
          <w:lang w:val="pt-PT"/>
        </w:rPr>
        <w:t xml:space="preserve"> com base n</w:t>
      </w:r>
      <w:r w:rsidR="006B1331" w:rsidRPr="00F67924">
        <w:rPr>
          <w:lang w:val="pt-PT"/>
        </w:rPr>
        <w:t>o</w:t>
      </w:r>
      <w:r w:rsidRPr="00F67924">
        <w:rPr>
          <w:lang w:val="pt-PT"/>
        </w:rPr>
        <w:t xml:space="preserve">s </w:t>
      </w:r>
      <w:r w:rsidR="006B1331" w:rsidRPr="00F67924">
        <w:rPr>
          <w:lang w:val="pt-PT"/>
        </w:rPr>
        <w:t xml:space="preserve">níveis das </w:t>
      </w:r>
      <w:r w:rsidRPr="00F67924">
        <w:rPr>
          <w:lang w:val="pt-PT"/>
        </w:rPr>
        <w:t>tra</w:t>
      </w:r>
      <w:r w:rsidR="001876C3" w:rsidRPr="00F67924">
        <w:rPr>
          <w:lang w:val="pt-PT"/>
        </w:rPr>
        <w:t>n</w:t>
      </w:r>
      <w:r w:rsidRPr="00F67924">
        <w:rPr>
          <w:lang w:val="pt-PT"/>
        </w:rPr>
        <w:t>saminases, ver secção</w:t>
      </w:r>
      <w:r w:rsidR="00D547AF" w:rsidRPr="00F67924">
        <w:rPr>
          <w:lang w:val="pt-PT"/>
        </w:rPr>
        <w:t> </w:t>
      </w:r>
      <w:r w:rsidRPr="00F67924">
        <w:rPr>
          <w:lang w:val="pt-PT"/>
        </w:rPr>
        <w:t xml:space="preserve">4.2. Para aumentos de ALT ou AST </w:t>
      </w:r>
      <w:r w:rsidR="00741FA1" w:rsidRPr="00F67924">
        <w:rPr>
          <w:szCs w:val="22"/>
          <w:lang w:val="pt-PT"/>
        </w:rPr>
        <w:t>&gt;</w:t>
      </w:r>
      <w:r w:rsidR="00D547AF" w:rsidRPr="00F67924">
        <w:rPr>
          <w:lang w:val="pt-PT"/>
        </w:rPr>
        <w:t> </w:t>
      </w:r>
      <w:r w:rsidRPr="00F67924">
        <w:rPr>
          <w:lang w:val="pt-PT"/>
        </w:rPr>
        <w:t>3–5</w:t>
      </w:r>
      <w:r w:rsidR="00D547AF" w:rsidRPr="00F67924">
        <w:rPr>
          <w:rFonts w:eastAsia="MS Mincho"/>
          <w:sz w:val="10"/>
          <w:szCs w:val="22"/>
          <w:lang w:val="pt-PT"/>
        </w:rPr>
        <w:t> </w:t>
      </w:r>
      <w:r w:rsidR="00741FA1" w:rsidRPr="00F67924">
        <w:rPr>
          <w:szCs w:val="22"/>
          <w:lang w:val="pt-PT"/>
        </w:rPr>
        <w:t>×</w:t>
      </w:r>
      <w:r w:rsidR="00D547AF" w:rsidRPr="00F67924">
        <w:rPr>
          <w:rFonts w:ascii="Arial" w:eastAsia="MS Mincho" w:hAnsi="Arial" w:cs="Arial"/>
          <w:sz w:val="10"/>
          <w:szCs w:val="22"/>
          <w:lang w:val="pt-PT"/>
        </w:rPr>
        <w:t> </w:t>
      </w:r>
      <w:r w:rsidRPr="00F67924">
        <w:rPr>
          <w:lang w:val="pt-PT"/>
        </w:rPr>
        <w:t xml:space="preserve">LSN, confirmadas por testes repetidos, o tratamento </w:t>
      </w:r>
      <w:r w:rsidR="00741FA1" w:rsidRPr="00F67924">
        <w:rPr>
          <w:lang w:val="pt-PT"/>
        </w:rPr>
        <w:t xml:space="preserve">tem </w:t>
      </w:r>
      <w:r w:rsidR="00214B2E" w:rsidRPr="00F67924">
        <w:rPr>
          <w:lang w:val="pt-PT"/>
        </w:rPr>
        <w:t>de ser interrompido.</w:t>
      </w:r>
    </w:p>
    <w:p w14:paraId="3A2C260D" w14:textId="77777777" w:rsidR="001323E1" w:rsidRPr="00F67924" w:rsidRDefault="001323E1" w:rsidP="001323E1">
      <w:pPr>
        <w:rPr>
          <w:lang w:val="pt-PT"/>
        </w:rPr>
      </w:pPr>
    </w:p>
    <w:p w14:paraId="4ABCA20E" w14:textId="77777777" w:rsidR="001323E1" w:rsidRPr="00F67924" w:rsidRDefault="001323E1" w:rsidP="001323E1">
      <w:pPr>
        <w:rPr>
          <w:i/>
          <w:lang w:val="pt-PT"/>
        </w:rPr>
      </w:pPr>
      <w:r w:rsidRPr="00F67924">
        <w:rPr>
          <w:i/>
          <w:lang w:val="pt-PT"/>
        </w:rPr>
        <w:t>Anomalias hematológicas</w:t>
      </w:r>
    </w:p>
    <w:p w14:paraId="41A1D684" w14:textId="4F66D19B" w:rsidR="001323E1" w:rsidRPr="00F67924" w:rsidRDefault="001323E1" w:rsidP="001323E1">
      <w:pPr>
        <w:rPr>
          <w:lang w:val="pt-PT"/>
        </w:rPr>
      </w:pPr>
      <w:r w:rsidRPr="00F67924">
        <w:rPr>
          <w:lang w:val="pt-PT"/>
        </w:rPr>
        <w:t>Após o tratamento com tocilizumab 8 mg/kg em associação com MTX ocorreu diminuição d</w:t>
      </w:r>
      <w:r w:rsidR="005F170C" w:rsidRPr="00F67924">
        <w:rPr>
          <w:lang w:val="pt-PT"/>
        </w:rPr>
        <w:t>a</w:t>
      </w:r>
      <w:r w:rsidRPr="00F67924">
        <w:rPr>
          <w:lang w:val="pt-PT"/>
        </w:rPr>
        <w:t xml:space="preserve"> </w:t>
      </w:r>
      <w:r w:rsidR="005F170C" w:rsidRPr="00F67924">
        <w:rPr>
          <w:lang w:val="pt-PT"/>
        </w:rPr>
        <w:t>contagem</w:t>
      </w:r>
      <w:r w:rsidRPr="00F67924">
        <w:rPr>
          <w:lang w:val="pt-PT"/>
        </w:rPr>
        <w:t xml:space="preserve"> de neutrófilos e plaquetas (ver secção</w:t>
      </w:r>
      <w:r w:rsidR="00D547AF" w:rsidRPr="00F67924">
        <w:rPr>
          <w:lang w:val="pt-PT"/>
        </w:rPr>
        <w:t> </w:t>
      </w:r>
      <w:r w:rsidRPr="00F67924">
        <w:rPr>
          <w:lang w:val="pt-PT"/>
        </w:rPr>
        <w:t xml:space="preserve">4.8). Pode existir um risco aumentado de neutropenia em doentes tratados previamente com </w:t>
      </w:r>
      <w:r w:rsidR="00A219DE" w:rsidRPr="00F67924">
        <w:rPr>
          <w:lang w:val="pt-PT"/>
        </w:rPr>
        <w:t xml:space="preserve">um </w:t>
      </w:r>
      <w:r w:rsidR="00F04387" w:rsidRPr="00F67924">
        <w:rPr>
          <w:lang w:val="pt-PT"/>
        </w:rPr>
        <w:t xml:space="preserve">fármaco </w:t>
      </w:r>
      <w:r w:rsidRPr="00F67924">
        <w:rPr>
          <w:lang w:val="pt-PT"/>
        </w:rPr>
        <w:t xml:space="preserve">antagonista do </w:t>
      </w:r>
      <w:r w:rsidR="00214B2E" w:rsidRPr="00F67924">
        <w:rPr>
          <w:lang w:val="pt-PT"/>
        </w:rPr>
        <w:t>TNF.</w:t>
      </w:r>
    </w:p>
    <w:p w14:paraId="78AF6136" w14:textId="77777777" w:rsidR="001323E1" w:rsidRPr="00F67924" w:rsidRDefault="001323E1" w:rsidP="001323E1">
      <w:pPr>
        <w:rPr>
          <w:lang w:val="pt-PT"/>
        </w:rPr>
      </w:pPr>
    </w:p>
    <w:p w14:paraId="7B315DF5" w14:textId="21497B98" w:rsidR="001323E1" w:rsidRPr="00F67924" w:rsidRDefault="001323E1" w:rsidP="001323E1">
      <w:pPr>
        <w:rPr>
          <w:lang w:val="pt-PT"/>
        </w:rPr>
      </w:pPr>
      <w:r w:rsidRPr="00F67924">
        <w:rPr>
          <w:lang w:val="pt-PT"/>
        </w:rPr>
        <w:t xml:space="preserve">Em doentes não tratados previamente com </w:t>
      </w:r>
      <w:r w:rsidR="00D547AF" w:rsidRPr="00F67924">
        <w:rPr>
          <w:lang w:val="pt-PT"/>
        </w:rPr>
        <w:t>tocilizumab</w:t>
      </w:r>
      <w:r w:rsidRPr="00F67924">
        <w:rPr>
          <w:lang w:val="pt-PT"/>
        </w:rPr>
        <w:t xml:space="preserve">, não se recomenda o início </w:t>
      </w:r>
      <w:r w:rsidR="00F04387" w:rsidRPr="00F67924">
        <w:rPr>
          <w:lang w:val="pt-PT"/>
        </w:rPr>
        <w:t xml:space="preserve">do tratamento </w:t>
      </w:r>
      <w:r w:rsidRPr="00F67924">
        <w:rPr>
          <w:lang w:val="pt-PT"/>
        </w:rPr>
        <w:t>se os doentes tiverem uma CAN menor que 2</w:t>
      </w:r>
      <w:r w:rsidR="00D547AF" w:rsidRPr="00F67924">
        <w:rPr>
          <w:szCs w:val="22"/>
          <w:lang w:val="pt-PT"/>
        </w:rPr>
        <w:t> </w:t>
      </w:r>
      <w:r w:rsidR="00741FA1" w:rsidRPr="00F67924">
        <w:rPr>
          <w:szCs w:val="22"/>
          <w:lang w:val="pt-PT"/>
        </w:rPr>
        <w:t>×</w:t>
      </w:r>
      <w:r w:rsidR="00D547AF" w:rsidRPr="00F67924">
        <w:rPr>
          <w:szCs w:val="22"/>
          <w:lang w:val="pt-PT"/>
        </w:rPr>
        <w:t> </w:t>
      </w:r>
      <w:r w:rsidRPr="00F67924">
        <w:rPr>
          <w:szCs w:val="22"/>
          <w:lang w:val="pt-PT"/>
        </w:rPr>
        <w:t>10</w:t>
      </w:r>
      <w:r w:rsidRPr="00F67924">
        <w:rPr>
          <w:szCs w:val="22"/>
          <w:vertAlign w:val="superscript"/>
          <w:lang w:val="pt-PT"/>
        </w:rPr>
        <w:t>9</w:t>
      </w:r>
      <w:r w:rsidRPr="00F67924">
        <w:rPr>
          <w:szCs w:val="22"/>
          <w:lang w:val="pt-PT"/>
        </w:rPr>
        <w:t xml:space="preserve">/l. </w:t>
      </w:r>
      <w:r w:rsidRPr="00F67924">
        <w:rPr>
          <w:lang w:val="pt-PT"/>
        </w:rPr>
        <w:t>Deve ter</w:t>
      </w:r>
      <w:r w:rsidRPr="00F67924">
        <w:rPr>
          <w:lang w:val="pt-PT"/>
        </w:rPr>
        <w:noBreakHyphen/>
        <w:t>se precaução ao considerar o início d</w:t>
      </w:r>
      <w:r w:rsidR="00D547AF" w:rsidRPr="00F67924">
        <w:rPr>
          <w:lang w:val="pt-PT"/>
        </w:rPr>
        <w:t>o</w:t>
      </w:r>
      <w:r w:rsidRPr="00F67924">
        <w:rPr>
          <w:lang w:val="pt-PT"/>
        </w:rPr>
        <w:t xml:space="preserve"> tratamento em doentes com uma baixa contagem de plaquetas (i.e. contagem de plaquetas </w:t>
      </w:r>
      <w:r w:rsidR="00367C62" w:rsidRPr="00F67924">
        <w:rPr>
          <w:lang w:val="pt-PT"/>
        </w:rPr>
        <w:t>inferior a</w:t>
      </w:r>
      <w:r w:rsidRPr="00F67924">
        <w:rPr>
          <w:lang w:val="pt-PT"/>
        </w:rPr>
        <w:t xml:space="preserve"> 100</w:t>
      </w:r>
      <w:r w:rsidR="00D547AF" w:rsidRPr="00F67924">
        <w:rPr>
          <w:rFonts w:eastAsia="MS Mincho"/>
          <w:sz w:val="10"/>
          <w:szCs w:val="22"/>
          <w:lang w:val="pt-PT"/>
        </w:rPr>
        <w:t> </w:t>
      </w:r>
      <w:r w:rsidR="00741FA1" w:rsidRPr="00F67924">
        <w:rPr>
          <w:szCs w:val="22"/>
          <w:lang w:val="pt-PT"/>
        </w:rPr>
        <w:t>×</w:t>
      </w:r>
      <w:ins w:id="25" w:author="Author">
        <w:r w:rsidR="00067E4E" w:rsidRPr="00F67924">
          <w:rPr>
            <w:szCs w:val="22"/>
            <w:lang w:val="pt-PT"/>
          </w:rPr>
          <w:t> </w:t>
        </w:r>
      </w:ins>
      <w:del w:id="26" w:author="Author">
        <w:r w:rsidR="00D547AF" w:rsidRPr="00F67924" w:rsidDel="00067E4E">
          <w:rPr>
            <w:rFonts w:ascii="Arial" w:eastAsia="MS Mincho" w:hAnsi="Arial" w:cs="Arial"/>
            <w:sz w:val="10"/>
            <w:szCs w:val="22"/>
            <w:lang w:val="pt-PT"/>
          </w:rPr>
          <w:delText> </w:delText>
        </w:r>
      </w:del>
      <w:r w:rsidRPr="00F67924">
        <w:rPr>
          <w:lang w:val="pt-PT"/>
        </w:rPr>
        <w:t>10</w:t>
      </w:r>
      <w:r w:rsidRPr="00F67924">
        <w:rPr>
          <w:vertAlign w:val="superscript"/>
          <w:lang w:val="pt-PT"/>
        </w:rPr>
        <w:t>3</w:t>
      </w:r>
      <w:r w:rsidRPr="00F67924">
        <w:rPr>
          <w:lang w:val="pt-PT"/>
        </w:rPr>
        <w:t>/</w:t>
      </w:r>
      <w:r w:rsidR="002468B3" w:rsidRPr="00F67924">
        <w:rPr>
          <w:szCs w:val="22"/>
          <w:lang w:val="pt-PT"/>
        </w:rPr>
        <w:t xml:space="preserve"> µ</w:t>
      </w:r>
      <w:r w:rsidRPr="00F67924">
        <w:rPr>
          <w:lang w:val="pt-PT"/>
        </w:rPr>
        <w:t>l). Não se recomenda a continuação do tratamento em doentes</w:t>
      </w:r>
      <w:r w:rsidR="00937E21" w:rsidRPr="00F67924">
        <w:rPr>
          <w:lang w:val="pt-PT"/>
        </w:rPr>
        <w:t xml:space="preserve"> com AR, AIJ</w:t>
      </w:r>
      <w:r w:rsidR="0036710A" w:rsidRPr="00F67924">
        <w:rPr>
          <w:lang w:val="pt-PT"/>
        </w:rPr>
        <w:t>p</w:t>
      </w:r>
      <w:r w:rsidR="00937E21" w:rsidRPr="00F67924">
        <w:rPr>
          <w:lang w:val="pt-PT"/>
        </w:rPr>
        <w:t xml:space="preserve"> e AIJ</w:t>
      </w:r>
      <w:r w:rsidR="0036710A" w:rsidRPr="00F67924">
        <w:rPr>
          <w:lang w:val="pt-PT"/>
        </w:rPr>
        <w:t>s</w:t>
      </w:r>
      <w:r w:rsidRPr="00F67924">
        <w:rPr>
          <w:lang w:val="pt-PT"/>
        </w:rPr>
        <w:t xml:space="preserve"> </w:t>
      </w:r>
      <w:r w:rsidR="00A210A8" w:rsidRPr="00F67924">
        <w:rPr>
          <w:lang w:val="pt-PT"/>
        </w:rPr>
        <w:t>que apresentem</w:t>
      </w:r>
      <w:r w:rsidRPr="00F67924">
        <w:rPr>
          <w:lang w:val="pt-PT"/>
        </w:rPr>
        <w:t xml:space="preserve"> uma CAN </w:t>
      </w:r>
      <w:r w:rsidR="002468B3" w:rsidRPr="00F67924">
        <w:rPr>
          <w:szCs w:val="22"/>
          <w:lang w:val="pt-PT"/>
        </w:rPr>
        <w:t>&lt;</w:t>
      </w:r>
      <w:r w:rsidR="00D547AF" w:rsidRPr="00F67924">
        <w:rPr>
          <w:lang w:val="pt-PT"/>
        </w:rPr>
        <w:t> </w:t>
      </w:r>
      <w:r w:rsidRPr="00F67924">
        <w:rPr>
          <w:lang w:val="pt-PT"/>
        </w:rPr>
        <w:t>0,5</w:t>
      </w:r>
      <w:r w:rsidR="00D547AF" w:rsidRPr="00F67924">
        <w:rPr>
          <w:rFonts w:eastAsia="MS Mincho"/>
          <w:sz w:val="10"/>
          <w:szCs w:val="22"/>
          <w:lang w:val="pt-PT"/>
        </w:rPr>
        <w:t> </w:t>
      </w:r>
      <w:r w:rsidR="00741FA1" w:rsidRPr="00F67924">
        <w:rPr>
          <w:szCs w:val="22"/>
          <w:lang w:val="pt-PT"/>
        </w:rPr>
        <w:t>×</w:t>
      </w:r>
      <w:r w:rsidR="00D547AF" w:rsidRPr="00F67924">
        <w:rPr>
          <w:rFonts w:ascii="Arial" w:eastAsia="MS Mincho" w:hAnsi="Arial" w:cs="Arial"/>
          <w:sz w:val="10"/>
          <w:szCs w:val="22"/>
          <w:lang w:val="pt-PT"/>
        </w:rPr>
        <w:t> </w:t>
      </w:r>
      <w:r w:rsidRPr="00F67924">
        <w:rPr>
          <w:lang w:val="pt-PT"/>
        </w:rPr>
        <w:t>10</w:t>
      </w:r>
      <w:r w:rsidRPr="00F67924">
        <w:rPr>
          <w:vertAlign w:val="superscript"/>
          <w:lang w:val="pt-PT"/>
        </w:rPr>
        <w:t>9</w:t>
      </w:r>
      <w:r w:rsidRPr="00F67924">
        <w:rPr>
          <w:lang w:val="pt-PT"/>
        </w:rPr>
        <w:t xml:space="preserve">/l ou uma contagem de plaquetas </w:t>
      </w:r>
      <w:r w:rsidR="002468B3" w:rsidRPr="00F67924">
        <w:rPr>
          <w:szCs w:val="22"/>
          <w:lang w:val="pt-PT"/>
        </w:rPr>
        <w:t>&lt;</w:t>
      </w:r>
      <w:r w:rsidR="00D547AF" w:rsidRPr="00F67924">
        <w:rPr>
          <w:lang w:val="pt-PT"/>
        </w:rPr>
        <w:t> </w:t>
      </w:r>
      <w:r w:rsidRPr="00F67924">
        <w:rPr>
          <w:lang w:val="pt-PT"/>
        </w:rPr>
        <w:t>50</w:t>
      </w:r>
      <w:r w:rsidR="00D547AF" w:rsidRPr="00F67924">
        <w:rPr>
          <w:rFonts w:eastAsia="MS Mincho"/>
          <w:sz w:val="10"/>
          <w:szCs w:val="22"/>
          <w:lang w:val="pt-PT"/>
        </w:rPr>
        <w:t> </w:t>
      </w:r>
      <w:r w:rsidR="002468B3" w:rsidRPr="00F67924">
        <w:rPr>
          <w:szCs w:val="22"/>
          <w:lang w:val="pt-PT"/>
        </w:rPr>
        <w:t>×</w:t>
      </w:r>
      <w:r w:rsidR="00D547AF" w:rsidRPr="00F67924">
        <w:rPr>
          <w:rFonts w:ascii="Arial" w:eastAsia="MS Mincho" w:hAnsi="Arial" w:cs="Arial"/>
          <w:sz w:val="10"/>
          <w:szCs w:val="22"/>
          <w:lang w:val="pt-PT"/>
        </w:rPr>
        <w:t> </w:t>
      </w:r>
      <w:r w:rsidRPr="00F67924">
        <w:rPr>
          <w:lang w:val="pt-PT"/>
        </w:rPr>
        <w:t>10</w:t>
      </w:r>
      <w:r w:rsidRPr="00F67924">
        <w:rPr>
          <w:vertAlign w:val="superscript"/>
          <w:lang w:val="pt-PT"/>
        </w:rPr>
        <w:t>3</w:t>
      </w:r>
      <w:r w:rsidRPr="00F67924">
        <w:rPr>
          <w:lang w:val="pt-PT"/>
        </w:rPr>
        <w:t>/</w:t>
      </w:r>
      <w:r w:rsidR="002468B3" w:rsidRPr="00F67924">
        <w:rPr>
          <w:szCs w:val="22"/>
          <w:lang w:val="pt-PT"/>
        </w:rPr>
        <w:t xml:space="preserve"> µ</w:t>
      </w:r>
      <w:r w:rsidRPr="00F67924">
        <w:rPr>
          <w:lang w:val="pt-PT"/>
        </w:rPr>
        <w:t>l.</w:t>
      </w:r>
    </w:p>
    <w:p w14:paraId="2FEE7E42" w14:textId="77777777" w:rsidR="001323E1" w:rsidRPr="00F67924" w:rsidRDefault="001323E1" w:rsidP="001323E1">
      <w:pPr>
        <w:rPr>
          <w:lang w:val="pt-PT"/>
        </w:rPr>
      </w:pPr>
    </w:p>
    <w:p w14:paraId="6B6E865C" w14:textId="59AD7D23" w:rsidR="001323E1" w:rsidRPr="00F67924" w:rsidRDefault="001323E1" w:rsidP="001323E1">
      <w:pPr>
        <w:rPr>
          <w:lang w:val="pt-PT"/>
        </w:rPr>
      </w:pPr>
      <w:r w:rsidRPr="00F67924">
        <w:rPr>
          <w:lang w:val="pt-PT"/>
        </w:rPr>
        <w:t xml:space="preserve">A neutropenia grave pode estar associada a um risco aumentado de infeções graves, embora até à data não tenha existido, em ensaios clínicos com </w:t>
      </w:r>
      <w:r w:rsidR="0036710A" w:rsidRPr="00F67924">
        <w:rPr>
          <w:lang w:val="pt-PT"/>
        </w:rPr>
        <w:t>tocilizumab</w:t>
      </w:r>
      <w:r w:rsidRPr="00F67924">
        <w:rPr>
          <w:lang w:val="pt-PT"/>
        </w:rPr>
        <w:t xml:space="preserve">, uma associação clara entre </w:t>
      </w:r>
      <w:r w:rsidR="00736256" w:rsidRPr="00F67924">
        <w:rPr>
          <w:lang w:val="pt-PT"/>
        </w:rPr>
        <w:t xml:space="preserve">a </w:t>
      </w:r>
      <w:r w:rsidRPr="00F67924">
        <w:rPr>
          <w:lang w:val="pt-PT"/>
        </w:rPr>
        <w:t>diminuição dos neutrófilos e a</w:t>
      </w:r>
      <w:r w:rsidR="00214B2E" w:rsidRPr="00F67924">
        <w:rPr>
          <w:lang w:val="pt-PT"/>
        </w:rPr>
        <w:t xml:space="preserve"> ocorrência de infeções graves.</w:t>
      </w:r>
    </w:p>
    <w:p w14:paraId="0A257634" w14:textId="77777777" w:rsidR="001323E1" w:rsidRPr="00F67924" w:rsidRDefault="001323E1" w:rsidP="001323E1">
      <w:pPr>
        <w:rPr>
          <w:lang w:val="pt-PT"/>
        </w:rPr>
      </w:pPr>
    </w:p>
    <w:p w14:paraId="5A346941" w14:textId="6254AFCA" w:rsidR="001323E1" w:rsidRPr="00F67924" w:rsidRDefault="001323E1" w:rsidP="001323E1">
      <w:pPr>
        <w:rPr>
          <w:rFonts w:eastAsia="SimSun"/>
          <w:szCs w:val="22"/>
          <w:lang w:val="pt-PT" w:eastAsia="zh-CN"/>
        </w:rPr>
      </w:pPr>
      <w:r w:rsidRPr="00F67924">
        <w:rPr>
          <w:lang w:val="pt-PT"/>
        </w:rPr>
        <w:t>Nos doentes com AR devem monitorizar</w:t>
      </w:r>
      <w:r w:rsidRPr="00F67924">
        <w:rPr>
          <w:lang w:val="pt-PT"/>
        </w:rPr>
        <w:noBreakHyphen/>
        <w:t>se os neutrófilos e as plaquetas 4 a 8</w:t>
      </w:r>
      <w:r w:rsidR="0036710A" w:rsidRPr="00F67924">
        <w:rPr>
          <w:lang w:val="pt-PT"/>
        </w:rPr>
        <w:t> </w:t>
      </w:r>
      <w:r w:rsidRPr="00F67924">
        <w:rPr>
          <w:lang w:val="pt-PT"/>
        </w:rPr>
        <w:t>semanas após o início da terapêutica e a partir daí de acordo com a prática clínica habitual. Para as alterações de dose recomendadas com base na CAN e na contagem de plaquetas, ver secção</w:t>
      </w:r>
      <w:r w:rsidR="0036710A" w:rsidRPr="00F67924">
        <w:rPr>
          <w:lang w:val="pt-PT"/>
        </w:rPr>
        <w:t> </w:t>
      </w:r>
      <w:r w:rsidRPr="00F67924">
        <w:rPr>
          <w:lang w:val="pt-PT"/>
        </w:rPr>
        <w:t>4.2.</w:t>
      </w:r>
    </w:p>
    <w:p w14:paraId="27B6BD94" w14:textId="77777777" w:rsidR="001323E1" w:rsidRPr="00F67924" w:rsidRDefault="001323E1" w:rsidP="001323E1">
      <w:pPr>
        <w:rPr>
          <w:lang w:val="pt-PT"/>
        </w:rPr>
      </w:pPr>
    </w:p>
    <w:p w14:paraId="28939DE0" w14:textId="598E4613" w:rsidR="001323E1" w:rsidRPr="00F67924" w:rsidRDefault="001323E1" w:rsidP="001323E1">
      <w:pPr>
        <w:rPr>
          <w:lang w:val="pt-PT"/>
        </w:rPr>
      </w:pPr>
      <w:r w:rsidRPr="00F67924">
        <w:rPr>
          <w:lang w:val="pt-PT"/>
        </w:rPr>
        <w:t>Nos doentes com AIJ</w:t>
      </w:r>
      <w:r w:rsidR="0036710A" w:rsidRPr="00F67924">
        <w:rPr>
          <w:lang w:val="pt-PT"/>
        </w:rPr>
        <w:t>p</w:t>
      </w:r>
      <w:r w:rsidRPr="00F67924">
        <w:rPr>
          <w:lang w:val="pt-PT"/>
        </w:rPr>
        <w:t xml:space="preserve"> e AIJ</w:t>
      </w:r>
      <w:r w:rsidR="0036710A" w:rsidRPr="00F67924">
        <w:rPr>
          <w:lang w:val="pt-PT"/>
        </w:rPr>
        <w:t>s</w:t>
      </w:r>
      <w:r w:rsidRPr="00F67924">
        <w:rPr>
          <w:lang w:val="pt-PT"/>
        </w:rPr>
        <w:t xml:space="preserve"> devem monitorizar</w:t>
      </w:r>
      <w:r w:rsidRPr="00F67924">
        <w:rPr>
          <w:lang w:val="pt-PT"/>
        </w:rPr>
        <w:noBreakHyphen/>
        <w:t>se os neutrófilos e as plaquetas no momento da segunda perfusão e após esta de acordo com a boa prática clínica, ver secção</w:t>
      </w:r>
      <w:r w:rsidR="0036710A" w:rsidRPr="00F67924">
        <w:rPr>
          <w:lang w:val="pt-PT"/>
        </w:rPr>
        <w:t> </w:t>
      </w:r>
      <w:r w:rsidRPr="00F67924">
        <w:rPr>
          <w:lang w:val="pt-PT"/>
        </w:rPr>
        <w:t>4.2.</w:t>
      </w:r>
    </w:p>
    <w:p w14:paraId="421C5C50" w14:textId="77777777" w:rsidR="001323E1" w:rsidRPr="00F67924" w:rsidRDefault="001323E1" w:rsidP="001323E1">
      <w:pPr>
        <w:rPr>
          <w:i/>
          <w:lang w:val="pt-PT"/>
        </w:rPr>
      </w:pPr>
    </w:p>
    <w:p w14:paraId="550E3CE8" w14:textId="77777777" w:rsidR="001323E1" w:rsidRPr="00F67924" w:rsidRDefault="001323E1">
      <w:pPr>
        <w:keepNext/>
        <w:keepLines/>
        <w:rPr>
          <w:i/>
          <w:lang w:val="pt-PT"/>
        </w:rPr>
        <w:pPrChange w:id="27" w:author="TCS" w:date="2026-02-25T18:24:00Z">
          <w:pPr/>
        </w:pPrChange>
      </w:pPr>
      <w:r w:rsidRPr="00F67924">
        <w:rPr>
          <w:i/>
          <w:lang w:val="pt-PT"/>
        </w:rPr>
        <w:t>Parâmetros lipídicos</w:t>
      </w:r>
    </w:p>
    <w:p w14:paraId="1E4373F0" w14:textId="42233ECA" w:rsidR="001323E1" w:rsidRPr="00F67924" w:rsidRDefault="001323E1">
      <w:pPr>
        <w:keepNext/>
        <w:keepLines/>
        <w:rPr>
          <w:lang w:val="pt-PT"/>
        </w:rPr>
        <w:pPrChange w:id="28" w:author="TCS" w:date="2026-02-25T18:24:00Z">
          <w:pPr/>
        </w:pPrChange>
      </w:pPr>
      <w:r w:rsidRPr="00F67924">
        <w:rPr>
          <w:lang w:val="pt-PT"/>
        </w:rPr>
        <w:t>Em doentes tratados com tocilizumab observaram</w:t>
      </w:r>
      <w:r w:rsidRPr="00F67924">
        <w:rPr>
          <w:lang w:val="pt-PT"/>
        </w:rPr>
        <w:noBreakHyphen/>
        <w:t>se aumentos nos parâmetros lipídicos, incluindo colesterol total, lipoproteínas de baixa densidade (LDL), lipoproteínas de alta densidade (HDL) e triglic</w:t>
      </w:r>
      <w:r w:rsidR="00736256" w:rsidRPr="00F67924">
        <w:rPr>
          <w:lang w:val="pt-PT"/>
        </w:rPr>
        <w:t>é</w:t>
      </w:r>
      <w:r w:rsidRPr="00F67924">
        <w:rPr>
          <w:lang w:val="pt-PT"/>
        </w:rPr>
        <w:t>ridos (ver secção</w:t>
      </w:r>
      <w:r w:rsidR="0036710A" w:rsidRPr="00F67924">
        <w:rPr>
          <w:lang w:val="pt-PT"/>
        </w:rPr>
        <w:t> </w:t>
      </w:r>
      <w:r w:rsidRPr="00F67924">
        <w:rPr>
          <w:lang w:val="pt-PT"/>
        </w:rPr>
        <w:t>4.8).</w:t>
      </w:r>
      <w:r w:rsidRPr="00F67924" w:rsidDel="004722BF">
        <w:rPr>
          <w:lang w:val="pt-PT"/>
        </w:rPr>
        <w:t xml:space="preserve"> </w:t>
      </w:r>
      <w:r w:rsidRPr="00F67924">
        <w:rPr>
          <w:lang w:val="pt-PT"/>
        </w:rPr>
        <w:t xml:space="preserve">Na maioria dos doentes não houve aumento dos índices aterogénicos e os aumentos do colesterol total responderam a tratamento com </w:t>
      </w:r>
      <w:r w:rsidR="00A219DE" w:rsidRPr="00F67924">
        <w:rPr>
          <w:lang w:val="pt-PT"/>
        </w:rPr>
        <w:t xml:space="preserve">fármacos </w:t>
      </w:r>
      <w:r w:rsidRPr="00F67924">
        <w:rPr>
          <w:lang w:val="pt-PT"/>
        </w:rPr>
        <w:t>redutores dos lípidos.</w:t>
      </w:r>
    </w:p>
    <w:p w14:paraId="1CC387FF" w14:textId="77777777" w:rsidR="001323E1" w:rsidRPr="00F67924" w:rsidRDefault="001323E1" w:rsidP="001323E1">
      <w:pPr>
        <w:rPr>
          <w:lang w:val="pt-PT"/>
        </w:rPr>
      </w:pPr>
    </w:p>
    <w:p w14:paraId="1444F1E5" w14:textId="4B3F9A63" w:rsidR="001323E1" w:rsidRPr="00F67924" w:rsidRDefault="001323E1" w:rsidP="001323E1">
      <w:pPr>
        <w:rPr>
          <w:lang w:val="pt-PT"/>
        </w:rPr>
      </w:pPr>
      <w:r w:rsidRPr="00F67924">
        <w:rPr>
          <w:lang w:val="pt-PT"/>
        </w:rPr>
        <w:t xml:space="preserve">Nos doentes com </w:t>
      </w:r>
      <w:r w:rsidR="0036710A" w:rsidRPr="00F67924">
        <w:rPr>
          <w:lang w:val="pt-PT"/>
        </w:rPr>
        <w:t xml:space="preserve">AR, </w:t>
      </w:r>
      <w:r w:rsidRPr="00F67924">
        <w:rPr>
          <w:lang w:val="pt-PT"/>
        </w:rPr>
        <w:t>AIJ</w:t>
      </w:r>
      <w:r w:rsidR="0036710A" w:rsidRPr="00F67924">
        <w:rPr>
          <w:lang w:val="pt-PT"/>
        </w:rPr>
        <w:t>p e</w:t>
      </w:r>
      <w:r w:rsidRPr="00F67924">
        <w:rPr>
          <w:lang w:val="pt-PT"/>
        </w:rPr>
        <w:t xml:space="preserve"> AIJ</w:t>
      </w:r>
      <w:r w:rsidR="0036710A" w:rsidRPr="00F67924">
        <w:rPr>
          <w:lang w:val="pt-PT"/>
        </w:rPr>
        <w:t>s</w:t>
      </w:r>
      <w:r w:rsidRPr="00F67924">
        <w:rPr>
          <w:lang w:val="pt-PT"/>
        </w:rPr>
        <w:t xml:space="preserve"> a avaliação dos parâmetros lipídicos deve ser realizada 4 a 8</w:t>
      </w:r>
      <w:r w:rsidR="0036710A" w:rsidRPr="00F67924">
        <w:rPr>
          <w:lang w:val="pt-PT"/>
        </w:rPr>
        <w:t> </w:t>
      </w:r>
      <w:r w:rsidRPr="00F67924">
        <w:rPr>
          <w:lang w:val="pt-PT"/>
        </w:rPr>
        <w:t>semanas após o início da terapêutica. Os doentes devem ser tratados de acordo com recomendações clínicas locais para gestão da</w:t>
      </w:r>
      <w:r w:rsidR="009A5568" w:rsidRPr="00F67924">
        <w:rPr>
          <w:lang w:val="pt-PT"/>
        </w:rPr>
        <w:t xml:space="preserve"> disli</w:t>
      </w:r>
      <w:r w:rsidR="00214B2E" w:rsidRPr="00F67924">
        <w:rPr>
          <w:lang w:val="pt-PT"/>
        </w:rPr>
        <w:t>pidemia.</w:t>
      </w:r>
    </w:p>
    <w:p w14:paraId="340090C5" w14:textId="77777777" w:rsidR="001323E1" w:rsidRPr="00F67924" w:rsidRDefault="001323E1" w:rsidP="001323E1">
      <w:pPr>
        <w:rPr>
          <w:lang w:val="pt-PT"/>
        </w:rPr>
      </w:pPr>
    </w:p>
    <w:p w14:paraId="14BEA059" w14:textId="77777777" w:rsidR="001323E1" w:rsidRPr="00F67924" w:rsidRDefault="00464416" w:rsidP="001323E1">
      <w:pPr>
        <w:keepNext/>
        <w:ind w:left="567" w:hanging="567"/>
        <w:outlineLvl w:val="0"/>
        <w:rPr>
          <w:i/>
          <w:lang w:val="pt-PT"/>
        </w:rPr>
      </w:pPr>
      <w:r w:rsidRPr="00F67924">
        <w:rPr>
          <w:i/>
          <w:lang w:val="pt-PT"/>
        </w:rPr>
        <w:t xml:space="preserve">Compromisso </w:t>
      </w:r>
      <w:r w:rsidR="001323E1" w:rsidRPr="00F67924">
        <w:rPr>
          <w:i/>
          <w:lang w:val="pt-PT"/>
        </w:rPr>
        <w:t>neurológic</w:t>
      </w:r>
      <w:r w:rsidRPr="00F67924">
        <w:rPr>
          <w:i/>
          <w:lang w:val="pt-PT"/>
        </w:rPr>
        <w:t>o</w:t>
      </w:r>
    </w:p>
    <w:p w14:paraId="701A3472" w14:textId="7E7A5D27" w:rsidR="001323E1" w:rsidRPr="00F67924" w:rsidRDefault="001323E1" w:rsidP="001323E1">
      <w:pPr>
        <w:outlineLvl w:val="0"/>
        <w:rPr>
          <w:lang w:val="pt-PT"/>
        </w:rPr>
      </w:pPr>
      <w:r w:rsidRPr="00F67924">
        <w:rPr>
          <w:lang w:val="pt-PT"/>
        </w:rPr>
        <w:t xml:space="preserve">Os médicos devem estar alerta para sintomas potencialmente indicativos de aparecimento de novas alterações desmielinizantes centrais. O potencial para desmielinização central com </w:t>
      </w:r>
      <w:r w:rsidR="0036710A" w:rsidRPr="00F67924">
        <w:rPr>
          <w:lang w:val="pt-PT"/>
        </w:rPr>
        <w:t xml:space="preserve">tocilizumab </w:t>
      </w:r>
      <w:r w:rsidR="00214B2E" w:rsidRPr="00F67924">
        <w:rPr>
          <w:lang w:val="pt-PT"/>
        </w:rPr>
        <w:t>é atualmente desconhecido.</w:t>
      </w:r>
    </w:p>
    <w:p w14:paraId="385AE982" w14:textId="77777777" w:rsidR="001323E1" w:rsidRPr="00F67924" w:rsidRDefault="001323E1" w:rsidP="001323E1">
      <w:pPr>
        <w:outlineLvl w:val="0"/>
        <w:rPr>
          <w:lang w:val="pt-PT"/>
        </w:rPr>
      </w:pPr>
    </w:p>
    <w:p w14:paraId="12BCEFE1" w14:textId="77777777" w:rsidR="001323E1" w:rsidRPr="00F67924" w:rsidRDefault="001323E1" w:rsidP="001323E1">
      <w:pPr>
        <w:keepNext/>
        <w:ind w:left="567" w:hanging="567"/>
        <w:outlineLvl w:val="0"/>
        <w:rPr>
          <w:i/>
          <w:lang w:val="pt-PT"/>
        </w:rPr>
      </w:pPr>
      <w:r w:rsidRPr="00F67924">
        <w:rPr>
          <w:i/>
          <w:lang w:val="pt-PT"/>
        </w:rPr>
        <w:t>Neoplasia</w:t>
      </w:r>
      <w:r w:rsidRPr="00F67924">
        <w:rPr>
          <w:rStyle w:val="Initial"/>
          <w:i/>
          <w:noProof w:val="0"/>
          <w:lang w:val="pt-PT"/>
        </w:rPr>
        <w:t xml:space="preserve"> maligna</w:t>
      </w:r>
    </w:p>
    <w:p w14:paraId="2AF272B3" w14:textId="77777777" w:rsidR="0036710A" w:rsidRPr="00F67924" w:rsidRDefault="001323E1" w:rsidP="0036710A">
      <w:pPr>
        <w:outlineLvl w:val="0"/>
        <w:rPr>
          <w:lang w:val="pt-PT"/>
        </w:rPr>
      </w:pPr>
      <w:r w:rsidRPr="00F67924">
        <w:rPr>
          <w:rFonts w:eastAsia="SimSun"/>
          <w:szCs w:val="22"/>
          <w:lang w:val="pt-PT" w:eastAsia="zh-CN"/>
        </w:rPr>
        <w:t xml:space="preserve">O risco de </w:t>
      </w:r>
      <w:r w:rsidRPr="00F67924">
        <w:rPr>
          <w:rStyle w:val="Initial"/>
          <w:noProof w:val="0"/>
          <w:lang w:val="pt-PT"/>
        </w:rPr>
        <w:t>neoplasia maligna está aumentado em doentes com AR. Os medicamentos imunomoduladores podem aumentar o risco de neoplasia maligna.</w:t>
      </w:r>
      <w:r w:rsidR="0036710A" w:rsidRPr="00F67924">
        <w:rPr>
          <w:rStyle w:val="Initial"/>
          <w:noProof w:val="0"/>
          <w:lang w:val="pt-PT"/>
        </w:rPr>
        <w:t xml:space="preserve"> Os dados clínicos são insuficientes para avaliar a potencial incidência de neoplasia maligna após exposição a </w:t>
      </w:r>
      <w:r w:rsidR="0036710A" w:rsidRPr="00F67924">
        <w:rPr>
          <w:lang w:val="pt-PT"/>
        </w:rPr>
        <w:t>tocilizumab. Encontram-se a decorrer avaliações de segurança a longo prazo.</w:t>
      </w:r>
    </w:p>
    <w:p w14:paraId="754B416F" w14:textId="17E0ED0B" w:rsidR="001323E1" w:rsidRPr="00F67924" w:rsidRDefault="001323E1" w:rsidP="001323E1">
      <w:pPr>
        <w:autoSpaceDE w:val="0"/>
        <w:autoSpaceDN w:val="0"/>
        <w:adjustRightInd w:val="0"/>
        <w:rPr>
          <w:rFonts w:eastAsia="SimSun"/>
          <w:szCs w:val="22"/>
          <w:lang w:val="pt-PT" w:eastAsia="zh-CN"/>
        </w:rPr>
      </w:pPr>
    </w:p>
    <w:p w14:paraId="7EB3CA6D" w14:textId="32E2F7D1" w:rsidR="001323E1" w:rsidDel="007B3B8A" w:rsidRDefault="007B3B8A" w:rsidP="00DE72DE">
      <w:pPr>
        <w:keepNext/>
        <w:keepLines/>
        <w:rPr>
          <w:del w:id="29" w:author="Author"/>
          <w:i/>
          <w:szCs w:val="22"/>
          <w:lang w:val="pt-PT"/>
        </w:rPr>
      </w:pPr>
      <w:ins w:id="30" w:author="Author">
        <w:r w:rsidRPr="00F67924">
          <w:rPr>
            <w:i/>
            <w:szCs w:val="22"/>
            <w:lang w:val="pt-PT"/>
          </w:rPr>
          <w:t>Vacinação</w:t>
        </w:r>
      </w:ins>
      <w:del w:id="31" w:author="Author">
        <w:r w:rsidR="001323E1" w:rsidRPr="00F67924" w:rsidDel="007B3B8A">
          <w:rPr>
            <w:i/>
            <w:szCs w:val="22"/>
            <w:lang w:val="pt-PT"/>
          </w:rPr>
          <w:delText>Imunização</w:delText>
        </w:r>
      </w:del>
    </w:p>
    <w:p w14:paraId="0B47D44C" w14:textId="77777777" w:rsidR="007B3B8A" w:rsidRPr="00F67924" w:rsidRDefault="007B3B8A" w:rsidP="00DE72DE">
      <w:pPr>
        <w:keepNext/>
        <w:keepLines/>
        <w:rPr>
          <w:ins w:id="32" w:author="Author"/>
          <w:i/>
          <w:szCs w:val="22"/>
          <w:lang w:val="pt-PT"/>
        </w:rPr>
      </w:pPr>
    </w:p>
    <w:p w14:paraId="5269C343" w14:textId="03B63409" w:rsidR="001323E1" w:rsidRPr="00F67924" w:rsidRDefault="00464416" w:rsidP="00DE72DE">
      <w:pPr>
        <w:keepNext/>
        <w:keepLines/>
        <w:rPr>
          <w:lang w:val="pt-PT"/>
        </w:rPr>
      </w:pPr>
      <w:r w:rsidRPr="00F67924">
        <w:rPr>
          <w:szCs w:val="22"/>
          <w:lang w:val="pt-PT"/>
        </w:rPr>
        <w:t>A vacinação com agentes</w:t>
      </w:r>
      <w:r w:rsidR="001323E1" w:rsidRPr="00F67924">
        <w:rPr>
          <w:szCs w:val="22"/>
          <w:lang w:val="pt-PT"/>
        </w:rPr>
        <w:t xml:space="preserve"> viv</w:t>
      </w:r>
      <w:r w:rsidRPr="00F67924">
        <w:rPr>
          <w:szCs w:val="22"/>
          <w:lang w:val="pt-PT"/>
        </w:rPr>
        <w:t>o</w:t>
      </w:r>
      <w:r w:rsidR="001323E1" w:rsidRPr="00F67924">
        <w:rPr>
          <w:szCs w:val="22"/>
          <w:lang w:val="pt-PT"/>
        </w:rPr>
        <w:t>s ou viv</w:t>
      </w:r>
      <w:r w:rsidRPr="00F67924">
        <w:rPr>
          <w:szCs w:val="22"/>
          <w:lang w:val="pt-PT"/>
        </w:rPr>
        <w:t>o</w:t>
      </w:r>
      <w:r w:rsidR="001323E1" w:rsidRPr="00F67924">
        <w:rPr>
          <w:szCs w:val="22"/>
          <w:lang w:val="pt-PT"/>
        </w:rPr>
        <w:t>s atenuad</w:t>
      </w:r>
      <w:r w:rsidRPr="00F67924">
        <w:rPr>
          <w:szCs w:val="22"/>
          <w:lang w:val="pt-PT"/>
        </w:rPr>
        <w:t>o</w:t>
      </w:r>
      <w:r w:rsidR="001323E1" w:rsidRPr="00F67924">
        <w:rPr>
          <w:szCs w:val="22"/>
          <w:lang w:val="pt-PT"/>
        </w:rPr>
        <w:t xml:space="preserve">s </w:t>
      </w:r>
      <w:r w:rsidRPr="00F67924">
        <w:rPr>
          <w:szCs w:val="22"/>
          <w:lang w:val="pt-PT"/>
        </w:rPr>
        <w:t xml:space="preserve">não pode ser feita em simultâneo </w:t>
      </w:r>
      <w:r w:rsidR="001323E1" w:rsidRPr="00F67924">
        <w:rPr>
          <w:szCs w:val="22"/>
          <w:lang w:val="pt-PT"/>
        </w:rPr>
        <w:t>com</w:t>
      </w:r>
      <w:r w:rsidRPr="00F67924">
        <w:rPr>
          <w:szCs w:val="22"/>
          <w:lang w:val="pt-PT"/>
        </w:rPr>
        <w:t xml:space="preserve"> o </w:t>
      </w:r>
      <w:r w:rsidR="0036710A" w:rsidRPr="00F67924">
        <w:rPr>
          <w:szCs w:val="22"/>
          <w:lang w:val="pt-PT"/>
        </w:rPr>
        <w:t>este medicamento</w:t>
      </w:r>
      <w:r w:rsidR="001323E1" w:rsidRPr="00F67924">
        <w:rPr>
          <w:lang w:val="pt-PT"/>
        </w:rPr>
        <w:t xml:space="preserve">, pois a segurança clínica não foi estabelecida. </w:t>
      </w:r>
      <w:r w:rsidR="00227DA6" w:rsidRPr="00F67924">
        <w:rPr>
          <w:lang w:val="pt-PT"/>
        </w:rPr>
        <w:t xml:space="preserve">Num </w:t>
      </w:r>
      <w:del w:id="33" w:author="Author">
        <w:r w:rsidR="00227DA6" w:rsidRPr="00F67924" w:rsidDel="00067E4E">
          <w:rPr>
            <w:lang w:val="pt-PT"/>
          </w:rPr>
          <w:delText xml:space="preserve">estudo </w:delText>
        </w:r>
      </w:del>
      <w:ins w:id="34" w:author="Author">
        <w:r w:rsidR="00067E4E" w:rsidRPr="00F67924">
          <w:rPr>
            <w:lang w:val="pt-PT"/>
          </w:rPr>
          <w:t xml:space="preserve">ensaio </w:t>
        </w:r>
      </w:ins>
      <w:r w:rsidR="00227DA6" w:rsidRPr="00F67924">
        <w:rPr>
          <w:lang w:val="pt-PT"/>
        </w:rPr>
        <w:t xml:space="preserve">aleatorizado em regime aberto, os doentes adultos com AR tratados com </w:t>
      </w:r>
      <w:r w:rsidR="0036710A" w:rsidRPr="00F67924">
        <w:rPr>
          <w:lang w:val="pt-PT"/>
        </w:rPr>
        <w:t xml:space="preserve">tocilizumab </w:t>
      </w:r>
      <w:r w:rsidR="00227DA6" w:rsidRPr="00F67924">
        <w:rPr>
          <w:lang w:val="pt-PT"/>
        </w:rPr>
        <w:t>e MTX foram capazes de desenvolver uma resposta eficaz a ambas as vacinas pneumocócica polissacárida 23</w:t>
      </w:r>
      <w:r w:rsidR="0036710A" w:rsidRPr="00F67924">
        <w:rPr>
          <w:lang w:val="pt-PT"/>
        </w:rPr>
        <w:noBreakHyphen/>
      </w:r>
      <w:r w:rsidR="00227DA6" w:rsidRPr="00F67924">
        <w:rPr>
          <w:lang w:val="pt-PT"/>
        </w:rPr>
        <w:t>valente e tox</w:t>
      </w:r>
      <w:r w:rsidR="0028062D" w:rsidRPr="00F67924">
        <w:rPr>
          <w:lang w:val="pt-PT"/>
        </w:rPr>
        <w:t>o</w:t>
      </w:r>
      <w:r w:rsidR="00227DA6" w:rsidRPr="00F67924">
        <w:rPr>
          <w:lang w:val="pt-PT"/>
        </w:rPr>
        <w:t>ide do tétano, que foi comparável à resposta ob</w:t>
      </w:r>
      <w:r w:rsidR="001876C3" w:rsidRPr="00F67924">
        <w:rPr>
          <w:lang w:val="pt-PT"/>
        </w:rPr>
        <w:t>s</w:t>
      </w:r>
      <w:r w:rsidR="00227DA6" w:rsidRPr="00F67924">
        <w:rPr>
          <w:lang w:val="pt-PT"/>
        </w:rPr>
        <w:t xml:space="preserve">ervada em doentes a fazer apenas MTX. </w:t>
      </w:r>
      <w:r w:rsidR="001323E1" w:rsidRPr="00F67924">
        <w:rPr>
          <w:lang w:val="pt-PT"/>
        </w:rPr>
        <w:t>Recomenda</w:t>
      </w:r>
      <w:r w:rsidR="001323E1" w:rsidRPr="00F67924">
        <w:rPr>
          <w:lang w:val="pt-PT"/>
        </w:rPr>
        <w:noBreakHyphen/>
        <w:t xml:space="preserve">se que a </w:t>
      </w:r>
      <w:r w:rsidRPr="00F67924">
        <w:rPr>
          <w:lang w:val="pt-PT"/>
        </w:rPr>
        <w:t>vacinação</w:t>
      </w:r>
      <w:r w:rsidR="001323E1" w:rsidRPr="00F67924">
        <w:rPr>
          <w:lang w:val="pt-PT"/>
        </w:rPr>
        <w:t xml:space="preserve"> seja atualizada de acordo com as atuais recomendações de </w:t>
      </w:r>
      <w:r w:rsidRPr="00F67924">
        <w:rPr>
          <w:lang w:val="pt-PT"/>
        </w:rPr>
        <w:t xml:space="preserve">vacinação </w:t>
      </w:r>
      <w:r w:rsidR="001323E1" w:rsidRPr="00F67924">
        <w:rPr>
          <w:lang w:val="pt-PT"/>
        </w:rPr>
        <w:t>em todos os doentes, em particular nos doentes com AIJ</w:t>
      </w:r>
      <w:r w:rsidR="0036710A" w:rsidRPr="00F67924">
        <w:rPr>
          <w:lang w:val="pt-PT"/>
        </w:rPr>
        <w:t>p</w:t>
      </w:r>
      <w:r w:rsidR="001323E1" w:rsidRPr="00F67924">
        <w:rPr>
          <w:lang w:val="pt-PT"/>
        </w:rPr>
        <w:t xml:space="preserve"> e AIJ</w:t>
      </w:r>
      <w:r w:rsidR="0036710A" w:rsidRPr="00F67924">
        <w:rPr>
          <w:lang w:val="pt-PT"/>
        </w:rPr>
        <w:t>s</w:t>
      </w:r>
      <w:r w:rsidR="001323E1" w:rsidRPr="00F67924">
        <w:rPr>
          <w:lang w:val="pt-PT"/>
        </w:rPr>
        <w:t>, antes do início da terapêutica. O intervalo entre as vacinas vivas e o início da terapêutica deve estar de acordo com as atuais recomendações de vacinação relativ</w:t>
      </w:r>
      <w:r w:rsidR="00214B2E" w:rsidRPr="00F67924">
        <w:rPr>
          <w:lang w:val="pt-PT"/>
        </w:rPr>
        <w:t>as a agentes imunossupressores.</w:t>
      </w:r>
    </w:p>
    <w:p w14:paraId="3E74D15C" w14:textId="77777777" w:rsidR="001323E1" w:rsidRPr="00F67924" w:rsidRDefault="001323E1" w:rsidP="001323E1">
      <w:pPr>
        <w:rPr>
          <w:szCs w:val="22"/>
          <w:lang w:val="pt-PT"/>
        </w:rPr>
      </w:pPr>
    </w:p>
    <w:p w14:paraId="22907F1B" w14:textId="77777777" w:rsidR="001323E1" w:rsidRPr="00F67924" w:rsidRDefault="001323E1" w:rsidP="001323E1">
      <w:pPr>
        <w:keepNext/>
        <w:rPr>
          <w:i/>
          <w:lang w:val="pt-PT"/>
        </w:rPr>
      </w:pPr>
      <w:r w:rsidRPr="00F67924">
        <w:rPr>
          <w:i/>
          <w:lang w:val="pt-PT"/>
        </w:rPr>
        <w:t>Risco cardiovascular</w:t>
      </w:r>
    </w:p>
    <w:p w14:paraId="1C68E9A1" w14:textId="5CFFF362" w:rsidR="001323E1" w:rsidRPr="00F67924" w:rsidRDefault="001323E1" w:rsidP="001323E1">
      <w:pPr>
        <w:keepNext/>
        <w:rPr>
          <w:rStyle w:val="Initial"/>
          <w:noProof w:val="0"/>
          <w:lang w:val="pt-PT"/>
        </w:rPr>
      </w:pPr>
      <w:r w:rsidRPr="00F67924">
        <w:rPr>
          <w:rFonts w:eastAsia="SimSun"/>
          <w:szCs w:val="22"/>
          <w:lang w:val="pt-PT" w:eastAsia="zh-CN"/>
        </w:rPr>
        <w:t xml:space="preserve">Os </w:t>
      </w:r>
      <w:r w:rsidRPr="00F67924">
        <w:rPr>
          <w:rStyle w:val="Initial"/>
          <w:noProof w:val="0"/>
          <w:lang w:val="pt-PT"/>
        </w:rPr>
        <w:t>doentes com AR</w:t>
      </w:r>
      <w:r w:rsidRPr="00F67924">
        <w:rPr>
          <w:rFonts w:eastAsia="SimSun"/>
          <w:szCs w:val="22"/>
          <w:lang w:val="pt-PT" w:eastAsia="zh-CN"/>
        </w:rPr>
        <w:t xml:space="preserve"> têm </w:t>
      </w:r>
      <w:r w:rsidR="00464416" w:rsidRPr="00F67924">
        <w:rPr>
          <w:rFonts w:eastAsia="SimSun"/>
          <w:szCs w:val="22"/>
          <w:lang w:val="pt-PT" w:eastAsia="zh-CN"/>
        </w:rPr>
        <w:t xml:space="preserve">um </w:t>
      </w:r>
      <w:r w:rsidRPr="00F67924">
        <w:rPr>
          <w:rFonts w:eastAsia="SimSun"/>
          <w:szCs w:val="22"/>
          <w:lang w:val="pt-PT" w:eastAsia="zh-CN"/>
        </w:rPr>
        <w:t xml:space="preserve">aumento do risco de </w:t>
      </w:r>
      <w:r w:rsidR="00F76990" w:rsidRPr="00F67924">
        <w:rPr>
          <w:rFonts w:eastAsia="SimSun"/>
          <w:szCs w:val="22"/>
          <w:lang w:val="pt-PT" w:eastAsia="zh-CN"/>
        </w:rPr>
        <w:t xml:space="preserve">afeções </w:t>
      </w:r>
      <w:r w:rsidRPr="00F67924">
        <w:rPr>
          <w:rFonts w:eastAsia="SimSun"/>
          <w:szCs w:val="22"/>
          <w:lang w:val="pt-PT" w:eastAsia="zh-CN"/>
        </w:rPr>
        <w:t xml:space="preserve">cardiovasculares </w:t>
      </w:r>
      <w:r w:rsidRPr="00F67924">
        <w:rPr>
          <w:rStyle w:val="Initial"/>
          <w:noProof w:val="0"/>
          <w:lang w:val="pt-PT"/>
        </w:rPr>
        <w:t xml:space="preserve">e </w:t>
      </w:r>
      <w:r w:rsidR="002468B3" w:rsidRPr="00F67924">
        <w:rPr>
          <w:rStyle w:val="Initial"/>
          <w:noProof w:val="0"/>
          <w:lang w:val="pt-PT"/>
        </w:rPr>
        <w:t xml:space="preserve">têm </w:t>
      </w:r>
      <w:r w:rsidRPr="00F67924">
        <w:rPr>
          <w:rStyle w:val="Initial"/>
          <w:noProof w:val="0"/>
          <w:lang w:val="pt-PT"/>
        </w:rPr>
        <w:t>de ter os fatores de risco (por exemplo</w:t>
      </w:r>
      <w:r w:rsidR="00F76990" w:rsidRPr="00F67924">
        <w:rPr>
          <w:rStyle w:val="Initial"/>
          <w:noProof w:val="0"/>
          <w:lang w:val="pt-PT"/>
        </w:rPr>
        <w:t>,</w:t>
      </w:r>
      <w:r w:rsidRPr="00F67924">
        <w:rPr>
          <w:rStyle w:val="Initial"/>
          <w:noProof w:val="0"/>
          <w:lang w:val="pt-PT"/>
        </w:rPr>
        <w:t xml:space="preserve"> hipertensão, </w:t>
      </w:r>
      <w:r w:rsidR="00464416" w:rsidRPr="00F67924">
        <w:rPr>
          <w:rStyle w:val="Initial"/>
          <w:noProof w:val="0"/>
          <w:lang w:val="pt-PT"/>
        </w:rPr>
        <w:t>dislipidemia</w:t>
      </w:r>
      <w:r w:rsidRPr="00F67924">
        <w:rPr>
          <w:rStyle w:val="Initial"/>
          <w:noProof w:val="0"/>
          <w:lang w:val="pt-PT"/>
        </w:rPr>
        <w:t xml:space="preserve">) geridos </w:t>
      </w:r>
      <w:r w:rsidRPr="00F67924">
        <w:rPr>
          <w:lang w:val="pt-PT"/>
        </w:rPr>
        <w:t>de acordo com as recomendações baseadas no padrão normal de cuidados</w:t>
      </w:r>
      <w:r w:rsidR="00214B2E" w:rsidRPr="00F67924">
        <w:rPr>
          <w:rStyle w:val="Initial"/>
          <w:noProof w:val="0"/>
          <w:lang w:val="pt-PT"/>
        </w:rPr>
        <w:t>.</w:t>
      </w:r>
    </w:p>
    <w:p w14:paraId="7FD78F84" w14:textId="77777777" w:rsidR="001323E1" w:rsidRPr="00F67924" w:rsidRDefault="001323E1" w:rsidP="001323E1">
      <w:pPr>
        <w:rPr>
          <w:rStyle w:val="Initial"/>
          <w:noProof w:val="0"/>
          <w:lang w:val="pt-PT"/>
        </w:rPr>
      </w:pPr>
    </w:p>
    <w:p w14:paraId="0BA9A67B" w14:textId="77777777" w:rsidR="001323E1" w:rsidRPr="00F67924" w:rsidRDefault="001323E1" w:rsidP="001323E1">
      <w:pPr>
        <w:rPr>
          <w:i/>
          <w:lang w:val="pt-PT"/>
        </w:rPr>
      </w:pPr>
      <w:r w:rsidRPr="00F67924">
        <w:rPr>
          <w:i/>
          <w:lang w:val="pt-PT"/>
        </w:rPr>
        <w:t xml:space="preserve">Associação com antagonistas </w:t>
      </w:r>
      <w:r w:rsidRPr="00F67924">
        <w:rPr>
          <w:rStyle w:val="Initial"/>
          <w:i/>
          <w:noProof w:val="0"/>
          <w:lang w:val="pt-PT"/>
        </w:rPr>
        <w:t>do TNF</w:t>
      </w:r>
    </w:p>
    <w:p w14:paraId="066462FA" w14:textId="180CEBAC" w:rsidR="001323E1" w:rsidRPr="00F67924" w:rsidRDefault="001323E1" w:rsidP="001323E1">
      <w:pPr>
        <w:suppressAutoHyphens/>
        <w:rPr>
          <w:lang w:val="pt-PT"/>
        </w:rPr>
      </w:pPr>
      <w:r w:rsidRPr="00F67924">
        <w:rPr>
          <w:lang w:val="pt-PT"/>
        </w:rPr>
        <w:t xml:space="preserve">Não existe experiência com </w:t>
      </w:r>
      <w:r w:rsidR="00464416" w:rsidRPr="00F67924">
        <w:rPr>
          <w:lang w:val="pt-PT"/>
        </w:rPr>
        <w:t>o tratamento com</w:t>
      </w:r>
      <w:r w:rsidRPr="00F67924">
        <w:rPr>
          <w:lang w:val="pt-PT"/>
        </w:rPr>
        <w:t xml:space="preserve"> </w:t>
      </w:r>
      <w:r w:rsidR="0036710A" w:rsidRPr="00F67924">
        <w:rPr>
          <w:lang w:val="pt-PT"/>
        </w:rPr>
        <w:t xml:space="preserve">tocilizumab </w:t>
      </w:r>
      <w:r w:rsidR="00464416" w:rsidRPr="00F67924">
        <w:rPr>
          <w:lang w:val="pt-PT"/>
        </w:rPr>
        <w:t xml:space="preserve">associado a fármacos </w:t>
      </w:r>
      <w:r w:rsidRPr="00F67924">
        <w:rPr>
          <w:lang w:val="pt-PT"/>
        </w:rPr>
        <w:t>antagonistas do TNF ou outras terapêuticas biológicas para doentes com AR, AIJ</w:t>
      </w:r>
      <w:r w:rsidR="0036710A" w:rsidRPr="00F67924">
        <w:rPr>
          <w:lang w:val="pt-PT"/>
        </w:rPr>
        <w:t>p</w:t>
      </w:r>
      <w:r w:rsidRPr="00F67924">
        <w:rPr>
          <w:lang w:val="pt-PT"/>
        </w:rPr>
        <w:t xml:space="preserve"> ou AIJ</w:t>
      </w:r>
      <w:r w:rsidR="0036710A" w:rsidRPr="00F67924">
        <w:rPr>
          <w:lang w:val="pt-PT"/>
        </w:rPr>
        <w:t>s</w:t>
      </w:r>
      <w:r w:rsidRPr="00F67924">
        <w:rPr>
          <w:lang w:val="pt-PT"/>
        </w:rPr>
        <w:t>. Não é recomendada a utilização de</w:t>
      </w:r>
      <w:r w:rsidR="0036710A" w:rsidRPr="00F67924">
        <w:rPr>
          <w:lang w:val="pt-PT"/>
        </w:rPr>
        <w:t>ste medicamento</w:t>
      </w:r>
      <w:r w:rsidR="00214B2E" w:rsidRPr="00F67924">
        <w:rPr>
          <w:lang w:val="pt-PT"/>
        </w:rPr>
        <w:t xml:space="preserve"> com outros agentes biológicos.</w:t>
      </w:r>
    </w:p>
    <w:p w14:paraId="5435BD54" w14:textId="33276394" w:rsidR="001323E1" w:rsidRPr="00F67924" w:rsidDel="00BC2028" w:rsidRDefault="001323E1" w:rsidP="001323E1">
      <w:pPr>
        <w:suppressAutoHyphens/>
        <w:rPr>
          <w:del w:id="35" w:author="Author"/>
          <w:lang w:val="pt-PT"/>
        </w:rPr>
      </w:pPr>
    </w:p>
    <w:p w14:paraId="2CAD154F" w14:textId="4413FCA1" w:rsidR="001323E1" w:rsidRPr="00F67924" w:rsidDel="0056359B" w:rsidRDefault="001323E1" w:rsidP="001A4E34">
      <w:pPr>
        <w:rPr>
          <w:moveFrom w:id="36" w:author="Author"/>
          <w:i/>
          <w:lang w:val="pt-PT"/>
        </w:rPr>
      </w:pPr>
      <w:moveFromRangeStart w:id="37" w:author="Author" w:name="move205208006"/>
      <w:moveFrom w:id="38" w:author="Author">
        <w:r w:rsidRPr="00F67924" w:rsidDel="0056359B">
          <w:rPr>
            <w:i/>
            <w:lang w:val="pt-PT"/>
          </w:rPr>
          <w:t>Sódio</w:t>
        </w:r>
      </w:moveFrom>
    </w:p>
    <w:p w14:paraId="071750B8" w14:textId="2E59C136" w:rsidR="001323E1" w:rsidRPr="00F67924" w:rsidDel="0056359B" w:rsidRDefault="0036710A" w:rsidP="001A4E34">
      <w:pPr>
        <w:rPr>
          <w:moveFrom w:id="39" w:author="Author"/>
          <w:lang w:val="pt-PT"/>
        </w:rPr>
      </w:pPr>
      <w:moveFrom w:id="40" w:author="Author">
        <w:r w:rsidRPr="00F67924" w:rsidDel="0056359B">
          <w:rPr>
            <w:lang w:val="pt-PT"/>
          </w:rPr>
          <w:t>Após diluição com solução de cloreto de sódio 0,9%, e</w:t>
        </w:r>
        <w:r w:rsidR="001323E1" w:rsidRPr="00F67924" w:rsidDel="0056359B">
          <w:rPr>
            <w:lang w:val="pt-PT"/>
          </w:rPr>
          <w:t xml:space="preserve">ste medicamento contém </w:t>
        </w:r>
        <w:r w:rsidRPr="00F67924" w:rsidDel="0056359B">
          <w:rPr>
            <w:lang w:val="pt-PT"/>
          </w:rPr>
          <w:t>230,6 mg</w:t>
        </w:r>
        <w:r w:rsidR="001323E1" w:rsidRPr="00F67924" w:rsidDel="0056359B">
          <w:rPr>
            <w:lang w:val="pt-PT"/>
          </w:rPr>
          <w:t xml:space="preserve"> de sódio por dose máxima de </w:t>
        </w:r>
        <w:r w:rsidRPr="00F67924" w:rsidDel="0056359B">
          <w:rPr>
            <w:lang w:val="pt-PT"/>
          </w:rPr>
          <w:t>800</w:t>
        </w:r>
        <w:r w:rsidR="001323E1" w:rsidRPr="00F67924" w:rsidDel="0056359B">
          <w:rPr>
            <w:lang w:val="pt-PT"/>
          </w:rPr>
          <w:t> mg</w:t>
        </w:r>
        <w:r w:rsidRPr="00F67924" w:rsidDel="0056359B">
          <w:rPr>
            <w:lang w:val="pt-PT"/>
          </w:rPr>
          <w:t>, equivalente a 11,5% da ingestão diária máxima recomendada pela OMS de 2 g de sódio para um adulto</w:t>
        </w:r>
        <w:r w:rsidR="001323E1" w:rsidRPr="00F67924" w:rsidDel="0056359B">
          <w:rPr>
            <w:lang w:val="pt-PT"/>
          </w:rPr>
          <w:t>.</w:t>
        </w:r>
      </w:moveFrom>
    </w:p>
    <w:p w14:paraId="3C57DE84" w14:textId="4455FF9F" w:rsidR="0036710A" w:rsidRPr="00F67924" w:rsidDel="0056359B" w:rsidRDefault="0036710A" w:rsidP="001A4E34">
      <w:pPr>
        <w:rPr>
          <w:moveFrom w:id="41" w:author="Author"/>
          <w:lang w:val="pt-PT"/>
        </w:rPr>
      </w:pPr>
    </w:p>
    <w:p w14:paraId="100939B8" w14:textId="4DE76163" w:rsidR="0036710A" w:rsidRPr="00F67924" w:rsidDel="0056359B" w:rsidRDefault="0036710A" w:rsidP="001A4E34">
      <w:pPr>
        <w:rPr>
          <w:moveFrom w:id="42" w:author="Author"/>
          <w:lang w:val="pt-PT"/>
        </w:rPr>
      </w:pPr>
      <w:moveFrom w:id="43" w:author="Author">
        <w:r w:rsidRPr="00F67924" w:rsidDel="0056359B">
          <w:rPr>
            <w:i/>
            <w:lang w:val="pt-PT"/>
          </w:rPr>
          <w:t>Polissorbato</w:t>
        </w:r>
      </w:moveFrom>
    </w:p>
    <w:p w14:paraId="47D21241" w14:textId="5E2FD809" w:rsidR="0036710A" w:rsidRPr="00F67924" w:rsidDel="0056359B" w:rsidRDefault="0036710A" w:rsidP="001A4E34">
      <w:pPr>
        <w:rPr>
          <w:moveFrom w:id="44" w:author="Author"/>
          <w:lang w:val="pt-PT"/>
        </w:rPr>
      </w:pPr>
      <w:moveFrom w:id="45" w:author="Author">
        <w:r w:rsidRPr="00F67924" w:rsidDel="0056359B">
          <w:rPr>
            <w:lang w:val="pt-PT"/>
          </w:rPr>
          <w:t>Este medicamento contém 2 mg de polissorbato 80 em cada frasco para injetáveis de 80 mg, 5 mg de polissorbato 80 em cada frasco para injetáveis de 200 mg e 10 mg de polissorbato 80 em cada frasco para injetáveis de 400 mg, que é equivalente a 0,5 mg/ml. Os polissorbatos podem causar reações alérgicas.</w:t>
        </w:r>
        <w:r w:rsidR="00260015" w:rsidRPr="00F67924" w:rsidDel="0056359B">
          <w:rPr>
            <w:lang w:val="pt-PT"/>
          </w:rPr>
          <w:t xml:space="preserve"> A</w:t>
        </w:r>
        <w:r w:rsidR="002468B3" w:rsidRPr="00F67924" w:rsidDel="0056359B">
          <w:rPr>
            <w:lang w:val="pt-PT"/>
          </w:rPr>
          <w:t xml:space="preserve">lergias conhecidas </w:t>
        </w:r>
        <w:r w:rsidR="00260015" w:rsidRPr="00F67924" w:rsidDel="0056359B">
          <w:rPr>
            <w:lang w:val="pt-PT"/>
          </w:rPr>
          <w:t xml:space="preserve">dos doentes </w:t>
        </w:r>
        <w:r w:rsidR="002468B3" w:rsidRPr="00F67924" w:rsidDel="0056359B">
          <w:rPr>
            <w:lang w:val="pt-PT"/>
          </w:rPr>
          <w:t>devem ser tidos em consideração.</w:t>
        </w:r>
      </w:moveFrom>
    </w:p>
    <w:moveFromRangeEnd w:id="37"/>
    <w:p w14:paraId="24804E3B" w14:textId="77777777" w:rsidR="0081582C" w:rsidRPr="00F67924" w:rsidRDefault="0081582C" w:rsidP="001A4E34">
      <w:pPr>
        <w:rPr>
          <w:lang w:val="pt-PT"/>
        </w:rPr>
      </w:pPr>
    </w:p>
    <w:p w14:paraId="6945E76D" w14:textId="37C2ADF9" w:rsidR="0081582C" w:rsidRPr="00F67924" w:rsidRDefault="0081582C" w:rsidP="001A4E34">
      <w:pPr>
        <w:rPr>
          <w:u w:val="single"/>
          <w:lang w:val="pt-PT"/>
        </w:rPr>
      </w:pPr>
      <w:r w:rsidRPr="00F67924">
        <w:rPr>
          <w:u w:val="single"/>
          <w:lang w:val="pt-PT"/>
        </w:rPr>
        <w:t>Doentes com COVID</w:t>
      </w:r>
      <w:r w:rsidR="0036710A" w:rsidRPr="00F67924">
        <w:rPr>
          <w:u w:val="single"/>
          <w:lang w:val="pt-PT"/>
        </w:rPr>
        <w:noBreakHyphen/>
      </w:r>
      <w:r w:rsidRPr="00F67924">
        <w:rPr>
          <w:u w:val="single"/>
          <w:lang w:val="pt-PT"/>
        </w:rPr>
        <w:t>19</w:t>
      </w:r>
    </w:p>
    <w:p w14:paraId="6983254D" w14:textId="7B8CC8E2" w:rsidR="0081582C" w:rsidRPr="00F67924" w:rsidRDefault="007A5400" w:rsidP="00556054">
      <w:pPr>
        <w:pStyle w:val="Standard1"/>
        <w:ind w:left="562" w:hanging="562"/>
        <w:rPr>
          <w:lang w:val="pt-PT"/>
        </w:rPr>
      </w:pPr>
      <w:r w:rsidRPr="00F67924">
        <w:rPr>
          <w:lang w:val="pt-PT"/>
        </w:rPr>
        <w:sym w:font="Symbol" w:char="F0B7"/>
      </w:r>
      <w:r w:rsidRPr="00F67924">
        <w:rPr>
          <w:lang w:val="pt-PT"/>
        </w:rPr>
        <w:tab/>
      </w:r>
      <w:r w:rsidR="0081582C" w:rsidRPr="00F67924">
        <w:rPr>
          <w:lang w:val="pt-PT"/>
        </w:rPr>
        <w:t xml:space="preserve">A </w:t>
      </w:r>
      <w:r w:rsidR="0081582C" w:rsidRPr="00F67924">
        <w:rPr>
          <w:szCs w:val="22"/>
          <w:lang w:val="pt-PT"/>
        </w:rPr>
        <w:t>eficácia</w:t>
      </w:r>
      <w:r w:rsidR="0081582C" w:rsidRPr="00F67924">
        <w:rPr>
          <w:lang w:val="pt-PT"/>
        </w:rPr>
        <w:t xml:space="preserve"> de</w:t>
      </w:r>
      <w:r w:rsidR="0036710A" w:rsidRPr="00F67924">
        <w:rPr>
          <w:lang w:val="pt-PT"/>
        </w:rPr>
        <w:t>ste medicamento</w:t>
      </w:r>
      <w:r w:rsidR="0081582C" w:rsidRPr="00F67924">
        <w:rPr>
          <w:lang w:val="pt-PT"/>
        </w:rPr>
        <w:t xml:space="preserve"> não foi estabelecida no tratamento de doentes com COVID</w:t>
      </w:r>
      <w:r w:rsidR="0036710A" w:rsidRPr="00F67924">
        <w:rPr>
          <w:lang w:val="pt-PT"/>
        </w:rPr>
        <w:noBreakHyphen/>
      </w:r>
      <w:r w:rsidR="0081582C" w:rsidRPr="00F67924">
        <w:rPr>
          <w:lang w:val="pt-PT"/>
        </w:rPr>
        <w:t xml:space="preserve">19 que não tenham </w:t>
      </w:r>
      <w:r w:rsidR="00D77CC0" w:rsidRPr="00F67924">
        <w:rPr>
          <w:lang w:val="pt-PT"/>
        </w:rPr>
        <w:t>valores aumentados de proteína C reativa</w:t>
      </w:r>
      <w:r w:rsidR="0081582C" w:rsidRPr="00F67924">
        <w:rPr>
          <w:lang w:val="pt-PT"/>
        </w:rPr>
        <w:t>, ver secção</w:t>
      </w:r>
      <w:r w:rsidR="0036710A" w:rsidRPr="00F67924">
        <w:rPr>
          <w:lang w:val="pt-PT"/>
        </w:rPr>
        <w:t> </w:t>
      </w:r>
      <w:r w:rsidR="0081582C" w:rsidRPr="00F67924">
        <w:rPr>
          <w:lang w:val="pt-PT"/>
        </w:rPr>
        <w:t>5.1.</w:t>
      </w:r>
    </w:p>
    <w:p w14:paraId="673AE9CA" w14:textId="4AC1EE26" w:rsidR="00D77CC0" w:rsidRPr="00F67924" w:rsidRDefault="007A5400" w:rsidP="00556054">
      <w:pPr>
        <w:pStyle w:val="Standard1"/>
        <w:ind w:left="562" w:hanging="562"/>
        <w:rPr>
          <w:lang w:val="pt-PT"/>
        </w:rPr>
      </w:pPr>
      <w:r w:rsidRPr="00F67924">
        <w:rPr>
          <w:lang w:val="pt-PT"/>
        </w:rPr>
        <w:sym w:font="Symbol" w:char="F0B7"/>
      </w:r>
      <w:r w:rsidRPr="00F67924">
        <w:rPr>
          <w:lang w:val="pt-PT"/>
        </w:rPr>
        <w:tab/>
      </w:r>
      <w:r w:rsidR="0036710A" w:rsidRPr="00F67924">
        <w:rPr>
          <w:lang w:val="pt-PT"/>
        </w:rPr>
        <w:t xml:space="preserve">Este medicamento </w:t>
      </w:r>
      <w:r w:rsidR="00D77CC0" w:rsidRPr="00F67924">
        <w:rPr>
          <w:lang w:val="pt-PT"/>
        </w:rPr>
        <w:t xml:space="preserve">não </w:t>
      </w:r>
      <w:r w:rsidR="00436C5C" w:rsidRPr="00F67924">
        <w:rPr>
          <w:lang w:val="pt-PT"/>
        </w:rPr>
        <w:t>pod</w:t>
      </w:r>
      <w:r w:rsidR="00D77CC0" w:rsidRPr="00F67924">
        <w:rPr>
          <w:lang w:val="pt-PT"/>
        </w:rPr>
        <w:t>e ser administrado a doentes com COVID</w:t>
      </w:r>
      <w:r w:rsidR="0036710A" w:rsidRPr="00F67924">
        <w:rPr>
          <w:lang w:val="pt-PT"/>
        </w:rPr>
        <w:noBreakHyphen/>
      </w:r>
      <w:r w:rsidR="00D77CC0" w:rsidRPr="00F67924">
        <w:rPr>
          <w:lang w:val="pt-PT"/>
        </w:rPr>
        <w:t xml:space="preserve">19 que não se encontrem a receber corticosteroides sistémicos pois </w:t>
      </w:r>
      <w:r w:rsidR="00246FA1" w:rsidRPr="00F67924">
        <w:rPr>
          <w:lang w:val="pt-PT"/>
        </w:rPr>
        <w:t>um aumento</w:t>
      </w:r>
      <w:r w:rsidR="00D77CC0" w:rsidRPr="00F67924">
        <w:rPr>
          <w:lang w:val="pt-PT"/>
        </w:rPr>
        <w:t xml:space="preserve"> na mortalidade </w:t>
      </w:r>
      <w:r w:rsidR="00246FA1" w:rsidRPr="00F67924">
        <w:rPr>
          <w:lang w:val="pt-PT"/>
        </w:rPr>
        <w:t>não pode ser excluído</w:t>
      </w:r>
      <w:r w:rsidR="00D77CC0" w:rsidRPr="00F67924">
        <w:rPr>
          <w:lang w:val="pt-PT"/>
        </w:rPr>
        <w:t xml:space="preserve"> neste subgrupo, ver secção</w:t>
      </w:r>
      <w:r w:rsidR="0036710A" w:rsidRPr="00F67924">
        <w:rPr>
          <w:lang w:val="pt-PT"/>
        </w:rPr>
        <w:t> </w:t>
      </w:r>
      <w:r w:rsidR="00D77CC0" w:rsidRPr="00F67924">
        <w:rPr>
          <w:lang w:val="pt-PT"/>
        </w:rPr>
        <w:t>5.1.</w:t>
      </w:r>
    </w:p>
    <w:p w14:paraId="5A27DD06" w14:textId="77777777" w:rsidR="0081582C" w:rsidRPr="00F67924" w:rsidRDefault="0081582C" w:rsidP="001F7D9D">
      <w:pPr>
        <w:keepNext/>
        <w:keepLines/>
        <w:rPr>
          <w:lang w:val="pt-PT"/>
        </w:rPr>
      </w:pPr>
    </w:p>
    <w:p w14:paraId="46570592" w14:textId="77777777" w:rsidR="0081582C" w:rsidRPr="00F67924" w:rsidRDefault="0081582C" w:rsidP="001F7D9D">
      <w:pPr>
        <w:keepNext/>
        <w:keepLines/>
        <w:rPr>
          <w:i/>
          <w:lang w:val="pt-PT"/>
        </w:rPr>
      </w:pPr>
      <w:r w:rsidRPr="00F67924">
        <w:rPr>
          <w:i/>
          <w:lang w:val="pt-PT"/>
        </w:rPr>
        <w:t>Infeções</w:t>
      </w:r>
    </w:p>
    <w:p w14:paraId="137D9C71" w14:textId="089D87DD" w:rsidR="0081582C" w:rsidRPr="00F67924" w:rsidRDefault="0081582C" w:rsidP="001F7D9D">
      <w:pPr>
        <w:keepNext/>
        <w:keepLines/>
        <w:rPr>
          <w:lang w:val="pt-PT"/>
        </w:rPr>
      </w:pPr>
      <w:r w:rsidRPr="00F67924">
        <w:rPr>
          <w:lang w:val="pt-PT"/>
        </w:rPr>
        <w:t>Em doentes com COVID</w:t>
      </w:r>
      <w:r w:rsidR="0036710A" w:rsidRPr="00F67924">
        <w:rPr>
          <w:lang w:val="pt-PT"/>
        </w:rPr>
        <w:noBreakHyphen/>
      </w:r>
      <w:r w:rsidRPr="00F67924">
        <w:rPr>
          <w:lang w:val="pt-PT"/>
        </w:rPr>
        <w:t xml:space="preserve">19, </w:t>
      </w:r>
      <w:r w:rsidR="0036710A" w:rsidRPr="00F67924">
        <w:rPr>
          <w:lang w:val="pt-PT"/>
        </w:rPr>
        <w:t xml:space="preserve">este medicamento </w:t>
      </w:r>
      <w:r w:rsidRPr="00F67924">
        <w:rPr>
          <w:lang w:val="pt-PT"/>
        </w:rPr>
        <w:t>não deve ser administrado se os doentes tiverem outra infeção ativa grave concomitante.</w:t>
      </w:r>
      <w:r w:rsidR="0062263E" w:rsidRPr="00F67924">
        <w:rPr>
          <w:lang w:val="pt-PT"/>
        </w:rPr>
        <w:t xml:space="preserve"> Os médicos devem ser cautelosos ao considerar a utilização de </w:t>
      </w:r>
      <w:r w:rsidR="0036710A" w:rsidRPr="00F67924">
        <w:rPr>
          <w:lang w:val="pt-PT"/>
        </w:rPr>
        <w:t xml:space="preserve">tocilizumab </w:t>
      </w:r>
      <w:r w:rsidR="0062263E" w:rsidRPr="00F67924">
        <w:rPr>
          <w:lang w:val="pt-PT"/>
        </w:rPr>
        <w:t>em doentes com história de infeções recorrentes ou crónicas, ou com condições subjacentes (por exemplo, diverticulite, diabetes e doença pulmonar intersticial) que possam predispor os doentes para infeções.</w:t>
      </w:r>
    </w:p>
    <w:p w14:paraId="54E74BD4" w14:textId="77777777" w:rsidR="0081582C" w:rsidRPr="00F67924" w:rsidRDefault="0081582C" w:rsidP="001F7D9D">
      <w:pPr>
        <w:keepNext/>
        <w:keepLines/>
        <w:rPr>
          <w:lang w:val="pt-PT"/>
        </w:rPr>
      </w:pPr>
    </w:p>
    <w:p w14:paraId="4854E75F" w14:textId="77777777" w:rsidR="0081582C" w:rsidRPr="00F67924" w:rsidRDefault="0081582C" w:rsidP="001F7D9D">
      <w:pPr>
        <w:keepNext/>
        <w:keepLines/>
        <w:rPr>
          <w:i/>
          <w:lang w:val="pt-PT"/>
        </w:rPr>
      </w:pPr>
      <w:r w:rsidRPr="00F67924">
        <w:rPr>
          <w:i/>
          <w:lang w:val="pt-PT"/>
        </w:rPr>
        <w:t>Hepatotoxicidade</w:t>
      </w:r>
    </w:p>
    <w:p w14:paraId="7C3CFBCD" w14:textId="14F4D1F8" w:rsidR="0081582C" w:rsidRPr="00F67924" w:rsidRDefault="0081582C" w:rsidP="001F7D9D">
      <w:pPr>
        <w:keepNext/>
        <w:keepLines/>
        <w:rPr>
          <w:lang w:val="pt-PT"/>
        </w:rPr>
      </w:pPr>
      <w:r w:rsidRPr="00F67924">
        <w:rPr>
          <w:lang w:val="pt-PT"/>
        </w:rPr>
        <w:t>Os doentes hospitalizados com COVID</w:t>
      </w:r>
      <w:r w:rsidR="0036710A" w:rsidRPr="00F67924">
        <w:rPr>
          <w:lang w:val="pt-PT"/>
        </w:rPr>
        <w:noBreakHyphen/>
      </w:r>
      <w:r w:rsidRPr="00F67924">
        <w:rPr>
          <w:lang w:val="pt-PT"/>
        </w:rPr>
        <w:t>19 podem ter níveis aumentados de ALT ou AST. A ocorrência de falência multiorgânica com envolvimento do fígado é uma complicação reconhecida da COVID</w:t>
      </w:r>
      <w:r w:rsidR="0036710A" w:rsidRPr="00F67924">
        <w:rPr>
          <w:lang w:val="pt-PT"/>
        </w:rPr>
        <w:noBreakHyphen/>
      </w:r>
      <w:r w:rsidRPr="00F67924">
        <w:rPr>
          <w:lang w:val="pt-PT"/>
        </w:rPr>
        <w:t>19 grave. A decisão de administrar tocilizumab deve ter em conta a relação entre o potencial benefício de tratar a COVID</w:t>
      </w:r>
      <w:r w:rsidR="0036710A" w:rsidRPr="00F67924">
        <w:rPr>
          <w:lang w:val="pt-PT"/>
        </w:rPr>
        <w:noBreakHyphen/>
      </w:r>
      <w:r w:rsidRPr="00F67924">
        <w:rPr>
          <w:lang w:val="pt-PT"/>
        </w:rPr>
        <w:t xml:space="preserve">19 e os possíveis riscos do tratamento agudo com tocilizumab. A administração de tratamento com </w:t>
      </w:r>
      <w:r w:rsidR="00F44559" w:rsidRPr="00F67924">
        <w:rPr>
          <w:lang w:val="pt-PT"/>
        </w:rPr>
        <w:t xml:space="preserve">tocilizumab </w:t>
      </w:r>
      <w:r w:rsidRPr="00F67924">
        <w:rPr>
          <w:lang w:val="pt-PT"/>
        </w:rPr>
        <w:t>não é recomendada em doentes com COVID</w:t>
      </w:r>
      <w:r w:rsidR="00F44559" w:rsidRPr="00F67924">
        <w:rPr>
          <w:lang w:val="pt-PT"/>
        </w:rPr>
        <w:noBreakHyphen/>
      </w:r>
      <w:r w:rsidRPr="00F67924">
        <w:rPr>
          <w:lang w:val="pt-PT"/>
        </w:rPr>
        <w:t>19 com aumentos da ALT ou AST acima de 10</w:t>
      </w:r>
      <w:r w:rsidR="00F44559" w:rsidRPr="00F67924">
        <w:rPr>
          <w:rFonts w:eastAsia="MS Mincho"/>
          <w:sz w:val="10"/>
          <w:szCs w:val="22"/>
          <w:lang w:val="pt-PT"/>
        </w:rPr>
        <w:t> </w:t>
      </w:r>
      <w:r w:rsidR="00436C5C" w:rsidRPr="00F67924">
        <w:rPr>
          <w:szCs w:val="22"/>
          <w:lang w:val="pt-PT"/>
        </w:rPr>
        <w:t>×</w:t>
      </w:r>
      <w:r w:rsidR="00F44559" w:rsidRPr="00F67924">
        <w:rPr>
          <w:rFonts w:ascii="Arial" w:eastAsia="MS Mincho" w:hAnsi="Arial" w:cs="Arial"/>
          <w:sz w:val="10"/>
          <w:szCs w:val="22"/>
          <w:lang w:val="pt-PT"/>
        </w:rPr>
        <w:t> </w:t>
      </w:r>
      <w:r w:rsidRPr="00F67924">
        <w:rPr>
          <w:lang w:val="pt-PT"/>
        </w:rPr>
        <w:t>LSN. Nos doentes com COVID</w:t>
      </w:r>
      <w:r w:rsidR="00F44559" w:rsidRPr="00F67924">
        <w:rPr>
          <w:lang w:val="pt-PT"/>
        </w:rPr>
        <w:noBreakHyphen/>
      </w:r>
      <w:r w:rsidRPr="00F67924">
        <w:rPr>
          <w:lang w:val="pt-PT"/>
        </w:rPr>
        <w:t>19, deve monitorizar-se a ALT/AST de acordo com as práticas clínicas habituais atuais.</w:t>
      </w:r>
    </w:p>
    <w:p w14:paraId="4A94F4F0" w14:textId="77777777" w:rsidR="0081582C" w:rsidRPr="00F67924" w:rsidRDefault="0081582C" w:rsidP="001F7D9D">
      <w:pPr>
        <w:keepNext/>
        <w:keepLines/>
        <w:rPr>
          <w:lang w:val="pt-PT"/>
        </w:rPr>
      </w:pPr>
    </w:p>
    <w:p w14:paraId="4F8572A1" w14:textId="77777777" w:rsidR="0081582C" w:rsidRPr="00F67924" w:rsidRDefault="0081582C" w:rsidP="001F7D9D">
      <w:pPr>
        <w:keepNext/>
        <w:keepLines/>
        <w:rPr>
          <w:i/>
          <w:lang w:val="pt-PT"/>
        </w:rPr>
      </w:pPr>
      <w:r w:rsidRPr="00F67924">
        <w:rPr>
          <w:i/>
          <w:lang w:val="pt-PT"/>
        </w:rPr>
        <w:t>Anomalias hematológicas</w:t>
      </w:r>
    </w:p>
    <w:p w14:paraId="4D8B635A" w14:textId="13EB25B8" w:rsidR="0081582C" w:rsidRPr="00F67924" w:rsidRDefault="0081582C" w:rsidP="001F7D9D">
      <w:pPr>
        <w:keepNext/>
        <w:keepLines/>
        <w:rPr>
          <w:lang w:val="pt-PT"/>
        </w:rPr>
      </w:pPr>
      <w:r w:rsidRPr="00F67924">
        <w:rPr>
          <w:lang w:val="pt-PT"/>
        </w:rPr>
        <w:t>Não se recomenda a administração do tratamento em doentes com COVID</w:t>
      </w:r>
      <w:r w:rsidR="00F44559" w:rsidRPr="00F67924">
        <w:rPr>
          <w:lang w:val="pt-PT"/>
        </w:rPr>
        <w:noBreakHyphen/>
      </w:r>
      <w:r w:rsidRPr="00F67924">
        <w:rPr>
          <w:lang w:val="pt-PT"/>
        </w:rPr>
        <w:t xml:space="preserve">19 que apresentem uma CAN </w:t>
      </w:r>
      <w:r w:rsidR="00436C5C" w:rsidRPr="00F67924">
        <w:rPr>
          <w:szCs w:val="22"/>
          <w:lang w:val="pt-PT"/>
        </w:rPr>
        <w:t>&lt;</w:t>
      </w:r>
      <w:r w:rsidR="00F44559" w:rsidRPr="00F67924">
        <w:rPr>
          <w:lang w:val="pt-PT"/>
        </w:rPr>
        <w:t> </w:t>
      </w:r>
      <w:r w:rsidRPr="00F67924">
        <w:rPr>
          <w:lang w:val="pt-PT"/>
        </w:rPr>
        <w:t>1</w:t>
      </w:r>
      <w:r w:rsidR="00F44559" w:rsidRPr="00F67924">
        <w:rPr>
          <w:rFonts w:eastAsia="MS Mincho"/>
          <w:sz w:val="10"/>
          <w:szCs w:val="22"/>
          <w:lang w:val="pt-PT"/>
        </w:rPr>
        <w:t> </w:t>
      </w:r>
      <w:r w:rsidR="00436C5C" w:rsidRPr="00F67924">
        <w:rPr>
          <w:szCs w:val="22"/>
          <w:lang w:val="pt-PT"/>
        </w:rPr>
        <w:t>×</w:t>
      </w:r>
      <w:r w:rsidR="00F44559" w:rsidRPr="00F67924">
        <w:rPr>
          <w:rFonts w:ascii="Arial" w:eastAsia="MS Mincho" w:hAnsi="Arial" w:cs="Arial"/>
          <w:sz w:val="10"/>
          <w:szCs w:val="22"/>
          <w:lang w:val="pt-PT"/>
        </w:rPr>
        <w:t> </w:t>
      </w:r>
      <w:r w:rsidRPr="00F67924">
        <w:rPr>
          <w:lang w:val="pt-PT"/>
        </w:rPr>
        <w:t>10</w:t>
      </w:r>
      <w:r w:rsidRPr="00F67924">
        <w:rPr>
          <w:vertAlign w:val="superscript"/>
          <w:lang w:val="pt-PT"/>
        </w:rPr>
        <w:t>9</w:t>
      </w:r>
      <w:r w:rsidRPr="00F67924">
        <w:rPr>
          <w:lang w:val="pt-PT"/>
        </w:rPr>
        <w:t xml:space="preserve">/l ou uma contagem de plaquetas </w:t>
      </w:r>
      <w:r w:rsidR="00436C5C" w:rsidRPr="00F67924">
        <w:rPr>
          <w:szCs w:val="22"/>
          <w:lang w:val="pt-PT"/>
        </w:rPr>
        <w:t>&lt;</w:t>
      </w:r>
      <w:r w:rsidR="00F44559" w:rsidRPr="00F67924">
        <w:rPr>
          <w:lang w:val="pt-PT"/>
        </w:rPr>
        <w:t> </w:t>
      </w:r>
      <w:r w:rsidRPr="00F67924">
        <w:rPr>
          <w:lang w:val="pt-PT"/>
        </w:rPr>
        <w:t>50</w:t>
      </w:r>
      <w:r w:rsidR="00F44559" w:rsidRPr="00F67924">
        <w:rPr>
          <w:rFonts w:eastAsia="MS Mincho"/>
          <w:sz w:val="10"/>
          <w:szCs w:val="22"/>
          <w:lang w:val="pt-PT"/>
        </w:rPr>
        <w:t> </w:t>
      </w:r>
      <w:r w:rsidR="00436C5C" w:rsidRPr="00F67924">
        <w:rPr>
          <w:szCs w:val="22"/>
          <w:lang w:val="pt-PT"/>
        </w:rPr>
        <w:t>×</w:t>
      </w:r>
      <w:r w:rsidR="00F44559" w:rsidRPr="00F67924">
        <w:rPr>
          <w:rFonts w:ascii="Arial" w:eastAsia="MS Mincho" w:hAnsi="Arial" w:cs="Arial"/>
          <w:sz w:val="10"/>
          <w:szCs w:val="22"/>
          <w:lang w:val="pt-PT"/>
        </w:rPr>
        <w:t> </w:t>
      </w:r>
      <w:r w:rsidRPr="00F67924">
        <w:rPr>
          <w:lang w:val="pt-PT"/>
        </w:rPr>
        <w:t>10</w:t>
      </w:r>
      <w:r w:rsidRPr="00F67924">
        <w:rPr>
          <w:vertAlign w:val="superscript"/>
          <w:lang w:val="pt-PT"/>
        </w:rPr>
        <w:t>3</w:t>
      </w:r>
      <w:r w:rsidRPr="00F67924">
        <w:rPr>
          <w:lang w:val="pt-PT"/>
        </w:rPr>
        <w:t>/</w:t>
      </w:r>
      <w:r w:rsidR="00436C5C" w:rsidRPr="00F67924">
        <w:rPr>
          <w:szCs w:val="22"/>
          <w:lang w:val="pt-PT"/>
        </w:rPr>
        <w:t>µ</w:t>
      </w:r>
      <w:r w:rsidRPr="00F67924">
        <w:rPr>
          <w:lang w:val="pt-PT"/>
        </w:rPr>
        <w:t xml:space="preserve">l. </w:t>
      </w:r>
      <w:r w:rsidR="00D57B63" w:rsidRPr="00F67924">
        <w:rPr>
          <w:lang w:val="pt-PT"/>
        </w:rPr>
        <w:t xml:space="preserve">Deve </w:t>
      </w:r>
      <w:r w:rsidRPr="00F67924">
        <w:rPr>
          <w:lang w:val="pt-PT"/>
        </w:rPr>
        <w:t xml:space="preserve">monitorizar-se </w:t>
      </w:r>
      <w:r w:rsidR="005F1570" w:rsidRPr="00F67924">
        <w:rPr>
          <w:lang w:val="pt-PT"/>
        </w:rPr>
        <w:t>a</w:t>
      </w:r>
      <w:r w:rsidRPr="00F67924">
        <w:rPr>
          <w:lang w:val="pt-PT"/>
        </w:rPr>
        <w:t xml:space="preserve">s </w:t>
      </w:r>
      <w:r w:rsidR="005F1570" w:rsidRPr="00F67924">
        <w:rPr>
          <w:lang w:val="pt-PT"/>
        </w:rPr>
        <w:t xml:space="preserve">contagens de </w:t>
      </w:r>
      <w:r w:rsidRPr="00F67924">
        <w:rPr>
          <w:lang w:val="pt-PT"/>
        </w:rPr>
        <w:t xml:space="preserve">neutrófilos e </w:t>
      </w:r>
      <w:r w:rsidR="005F1570" w:rsidRPr="00F67924">
        <w:rPr>
          <w:lang w:val="pt-PT"/>
        </w:rPr>
        <w:t>de</w:t>
      </w:r>
      <w:r w:rsidRPr="00F67924">
        <w:rPr>
          <w:lang w:val="pt-PT"/>
        </w:rPr>
        <w:t xml:space="preserve"> plaquetas de acordo com as práticas clínicas habituais atuais, ver secção</w:t>
      </w:r>
      <w:r w:rsidR="00F44559" w:rsidRPr="00F67924">
        <w:rPr>
          <w:lang w:val="pt-PT"/>
        </w:rPr>
        <w:t> </w:t>
      </w:r>
      <w:r w:rsidRPr="00F67924">
        <w:rPr>
          <w:lang w:val="pt-PT"/>
        </w:rPr>
        <w:t>4.2.</w:t>
      </w:r>
    </w:p>
    <w:p w14:paraId="776F5DDE" w14:textId="77777777" w:rsidR="006B7CBC" w:rsidRPr="00F67924" w:rsidRDefault="006B7CBC" w:rsidP="001323E1">
      <w:pPr>
        <w:rPr>
          <w:szCs w:val="22"/>
          <w:u w:val="single"/>
          <w:lang w:val="pt-PT"/>
        </w:rPr>
      </w:pPr>
    </w:p>
    <w:p w14:paraId="0670F641" w14:textId="77777777" w:rsidR="001323E1" w:rsidRPr="00F67924" w:rsidRDefault="001323E1" w:rsidP="001323E1">
      <w:pPr>
        <w:rPr>
          <w:szCs w:val="22"/>
          <w:u w:val="single"/>
          <w:lang w:val="pt-PT"/>
        </w:rPr>
      </w:pPr>
      <w:r w:rsidRPr="00F67924">
        <w:rPr>
          <w:szCs w:val="22"/>
          <w:u w:val="single"/>
          <w:lang w:val="pt-PT"/>
        </w:rPr>
        <w:t>População pediátrica</w:t>
      </w:r>
    </w:p>
    <w:p w14:paraId="42D4137B" w14:textId="77777777" w:rsidR="001323E1" w:rsidRPr="00F67924" w:rsidRDefault="001323E1" w:rsidP="001323E1">
      <w:pPr>
        <w:rPr>
          <w:i/>
          <w:lang w:val="pt-PT"/>
        </w:rPr>
      </w:pPr>
      <w:r w:rsidRPr="00F67924">
        <w:rPr>
          <w:i/>
          <w:lang w:val="pt-PT"/>
        </w:rPr>
        <w:t>Doentes com AIJs</w:t>
      </w:r>
    </w:p>
    <w:p w14:paraId="5CFC20FC" w14:textId="77777777" w:rsidR="001323E1" w:rsidRDefault="001323E1" w:rsidP="001323E1">
      <w:pPr>
        <w:rPr>
          <w:ins w:id="46" w:author="Author"/>
          <w:lang w:val="pt-PT"/>
        </w:rPr>
      </w:pPr>
      <w:r w:rsidRPr="00F67924">
        <w:rPr>
          <w:lang w:val="pt-PT"/>
        </w:rPr>
        <w:t xml:space="preserve">A síndrome de ativação macrofágica (SAM) é um distúrbio grave, </w:t>
      </w:r>
      <w:r w:rsidR="00502B47" w:rsidRPr="00F67924">
        <w:rPr>
          <w:lang w:val="pt-PT"/>
        </w:rPr>
        <w:t>que coloca a</w:t>
      </w:r>
      <w:r w:rsidRPr="00F67924">
        <w:rPr>
          <w:lang w:val="pt-PT"/>
        </w:rPr>
        <w:t xml:space="preserve"> vida</w:t>
      </w:r>
      <w:r w:rsidR="00502B47" w:rsidRPr="00F67924">
        <w:rPr>
          <w:lang w:val="pt-PT"/>
        </w:rPr>
        <w:t xml:space="preserve"> em risco</w:t>
      </w:r>
      <w:r w:rsidRPr="00F67924">
        <w:rPr>
          <w:lang w:val="pt-PT"/>
        </w:rPr>
        <w:t xml:space="preserve">, que </w:t>
      </w:r>
      <w:r w:rsidR="00034338" w:rsidRPr="00F67924">
        <w:rPr>
          <w:lang w:val="pt-PT"/>
        </w:rPr>
        <w:t xml:space="preserve">se </w:t>
      </w:r>
      <w:r w:rsidRPr="00F67924">
        <w:rPr>
          <w:lang w:val="pt-PT"/>
        </w:rPr>
        <w:t>pode desenvolver em doentes com AIJs. O tocilizumab não foi estudado em ensaios clínicos em doentes durante um episódio de SAM ativa.</w:t>
      </w:r>
    </w:p>
    <w:p w14:paraId="18FD8F29" w14:textId="77777777" w:rsidR="0056359B" w:rsidRDefault="0056359B" w:rsidP="001323E1">
      <w:pPr>
        <w:rPr>
          <w:ins w:id="47" w:author="Author"/>
          <w:lang w:val="pt-PT"/>
        </w:rPr>
      </w:pPr>
    </w:p>
    <w:p w14:paraId="5BE7A6C0" w14:textId="77777777" w:rsidR="0056359B" w:rsidRPr="00F67924" w:rsidRDefault="0056359B">
      <w:pPr>
        <w:keepNext/>
        <w:keepLines/>
        <w:rPr>
          <w:moveTo w:id="48" w:author="Author"/>
          <w:i/>
          <w:lang w:val="pt-PT"/>
        </w:rPr>
        <w:pPrChange w:id="49" w:author="TCS" w:date="2025-12-19T11:44:00Z">
          <w:pPr/>
        </w:pPrChange>
      </w:pPr>
      <w:moveToRangeStart w:id="50" w:author="Author" w:name="move205208006"/>
      <w:moveTo w:id="51" w:author="Author">
        <w:r w:rsidRPr="00F67924">
          <w:rPr>
            <w:i/>
            <w:lang w:val="pt-PT"/>
          </w:rPr>
          <w:t>Sódio</w:t>
        </w:r>
      </w:moveTo>
    </w:p>
    <w:p w14:paraId="60F4FA8D" w14:textId="77777777" w:rsidR="0056359B" w:rsidRPr="00F67924" w:rsidRDefault="0056359B">
      <w:pPr>
        <w:keepNext/>
        <w:keepLines/>
        <w:rPr>
          <w:moveTo w:id="52" w:author="Author"/>
          <w:lang w:val="pt-PT"/>
        </w:rPr>
        <w:pPrChange w:id="53" w:author="TCS" w:date="2025-12-19T11:44:00Z">
          <w:pPr/>
        </w:pPrChange>
      </w:pPr>
      <w:moveTo w:id="54" w:author="Author">
        <w:r w:rsidRPr="00F67924">
          <w:rPr>
            <w:lang w:val="pt-PT"/>
          </w:rPr>
          <w:t>Após diluição com solução de cloreto de sódio 0,9%, este medicamento contém 230,6 mg de sódio por dose máxima de 800 mg, equivalente a 11,5% da ingestão diária máxima recomendada pela OMS de 2 g de sódio para um adulto.</w:t>
        </w:r>
      </w:moveTo>
    </w:p>
    <w:p w14:paraId="313CD528" w14:textId="77777777" w:rsidR="0056359B" w:rsidRPr="00F67924" w:rsidRDefault="0056359B" w:rsidP="0056359B">
      <w:pPr>
        <w:rPr>
          <w:moveTo w:id="55" w:author="Author"/>
          <w:lang w:val="pt-PT"/>
        </w:rPr>
      </w:pPr>
    </w:p>
    <w:p w14:paraId="05CA2285" w14:textId="5D41B549" w:rsidR="0056359B" w:rsidRPr="00F67924" w:rsidRDefault="0056359B" w:rsidP="0056359B">
      <w:pPr>
        <w:rPr>
          <w:moveTo w:id="56" w:author="Author"/>
          <w:lang w:val="pt-PT"/>
        </w:rPr>
      </w:pPr>
      <w:moveTo w:id="57" w:author="Author">
        <w:r w:rsidRPr="00F67924">
          <w:rPr>
            <w:i/>
            <w:lang w:val="pt-PT"/>
          </w:rPr>
          <w:t>Polissorbato</w:t>
        </w:r>
      </w:moveTo>
      <w:ins w:id="58" w:author="Author">
        <w:r w:rsidR="002635EB">
          <w:rPr>
            <w:i/>
            <w:lang w:val="pt-PT"/>
          </w:rPr>
          <w:t> </w:t>
        </w:r>
        <w:del w:id="59" w:author="Author">
          <w:r w:rsidDel="002635EB">
            <w:rPr>
              <w:i/>
              <w:lang w:val="pt-PT"/>
            </w:rPr>
            <w:delText xml:space="preserve"> </w:delText>
          </w:r>
        </w:del>
        <w:r w:rsidRPr="001207DF">
          <w:rPr>
            <w:i/>
            <w:lang w:val="pt-PT"/>
          </w:rPr>
          <w:t>80 (E 433)</w:t>
        </w:r>
      </w:ins>
    </w:p>
    <w:p w14:paraId="369B0AA1" w14:textId="4CDB95A7" w:rsidR="0056359B" w:rsidRPr="00F67924" w:rsidRDefault="0056359B" w:rsidP="0056359B">
      <w:pPr>
        <w:rPr>
          <w:moveTo w:id="60" w:author="Author"/>
          <w:lang w:val="pt-PT"/>
        </w:rPr>
      </w:pPr>
      <w:moveTo w:id="61" w:author="Author">
        <w:r w:rsidRPr="00F67924">
          <w:rPr>
            <w:lang w:val="pt-PT"/>
          </w:rPr>
          <w:t>Este medicamento contém 2 mg de polissorbato</w:t>
        </w:r>
      </w:moveTo>
      <w:ins w:id="62" w:author="Author">
        <w:r w:rsidR="002635EB">
          <w:rPr>
            <w:lang w:val="pt-PT"/>
          </w:rPr>
          <w:t> </w:t>
        </w:r>
      </w:ins>
      <w:moveTo w:id="63" w:author="Author">
        <w:del w:id="64" w:author="Author">
          <w:r w:rsidRPr="00F67924" w:rsidDel="002635EB">
            <w:rPr>
              <w:lang w:val="pt-PT"/>
            </w:rPr>
            <w:delText xml:space="preserve"> </w:delText>
          </w:r>
        </w:del>
        <w:r w:rsidRPr="00F67924">
          <w:rPr>
            <w:lang w:val="pt-PT"/>
          </w:rPr>
          <w:t>80 em cada frasco para injetáveis de 80 mg, 5 mg de polissorbato</w:t>
        </w:r>
      </w:moveTo>
      <w:ins w:id="65" w:author="Author">
        <w:r w:rsidR="002635EB">
          <w:rPr>
            <w:lang w:val="pt-PT"/>
          </w:rPr>
          <w:t> </w:t>
        </w:r>
      </w:ins>
      <w:moveTo w:id="66" w:author="Author">
        <w:del w:id="67" w:author="Author">
          <w:r w:rsidRPr="00F67924" w:rsidDel="002635EB">
            <w:rPr>
              <w:lang w:val="pt-PT"/>
            </w:rPr>
            <w:delText xml:space="preserve"> </w:delText>
          </w:r>
        </w:del>
        <w:r w:rsidRPr="00F67924">
          <w:rPr>
            <w:lang w:val="pt-PT"/>
          </w:rPr>
          <w:t>80 em cada frasco para injetáveis de 200 mg e 10 mg de polissorbato</w:t>
        </w:r>
      </w:moveTo>
      <w:ins w:id="68" w:author="Author">
        <w:r w:rsidR="002635EB">
          <w:rPr>
            <w:lang w:val="pt-PT"/>
          </w:rPr>
          <w:t> </w:t>
        </w:r>
      </w:ins>
      <w:moveTo w:id="69" w:author="Author">
        <w:del w:id="70" w:author="Author">
          <w:r w:rsidRPr="00F67924" w:rsidDel="002635EB">
            <w:rPr>
              <w:lang w:val="pt-PT"/>
            </w:rPr>
            <w:delText xml:space="preserve"> </w:delText>
          </w:r>
        </w:del>
        <w:r w:rsidRPr="00F67924">
          <w:rPr>
            <w:lang w:val="pt-PT"/>
          </w:rPr>
          <w:t>80 em cada frasco para injetáveis de 400 mg, que é equivalente a 0,5 mg/ml. Os polissorbatos podem causar reações alérgicas. Alergias conhecidas dos doentes devem ser tid</w:t>
        </w:r>
      </w:moveTo>
      <w:ins w:id="71" w:author="Author">
        <w:r w:rsidR="001977EC">
          <w:rPr>
            <w:lang w:val="pt-PT"/>
          </w:rPr>
          <w:t>a</w:t>
        </w:r>
      </w:ins>
      <w:moveTo w:id="72" w:author="Author">
        <w:del w:id="73" w:author="Author">
          <w:r w:rsidRPr="00F67924" w:rsidDel="001977EC">
            <w:rPr>
              <w:lang w:val="pt-PT"/>
            </w:rPr>
            <w:delText>o</w:delText>
          </w:r>
        </w:del>
        <w:r w:rsidRPr="00F67924">
          <w:rPr>
            <w:lang w:val="pt-PT"/>
          </w:rPr>
          <w:t>s em consideração.</w:t>
        </w:r>
      </w:moveTo>
    </w:p>
    <w:moveToRangeEnd w:id="50"/>
    <w:p w14:paraId="5428AF85" w14:textId="77777777" w:rsidR="0056359B" w:rsidRPr="00F67924" w:rsidDel="0056359B" w:rsidRDefault="0056359B" w:rsidP="001323E1">
      <w:pPr>
        <w:rPr>
          <w:del w:id="74" w:author="Author"/>
          <w:lang w:val="pt-PT"/>
        </w:rPr>
      </w:pPr>
    </w:p>
    <w:p w14:paraId="4F8A5271" w14:textId="77777777" w:rsidR="001323E1" w:rsidRPr="00F67924" w:rsidRDefault="001323E1" w:rsidP="001323E1">
      <w:pPr>
        <w:suppressAutoHyphens/>
        <w:rPr>
          <w:lang w:val="pt-PT"/>
        </w:rPr>
      </w:pPr>
    </w:p>
    <w:p w14:paraId="08898C4D" w14:textId="77777777" w:rsidR="001323E1" w:rsidRPr="00F67924" w:rsidRDefault="001323E1" w:rsidP="009762E3">
      <w:pPr>
        <w:suppressAutoHyphens/>
        <w:ind w:left="567" w:hanging="567"/>
        <w:rPr>
          <w:lang w:val="pt-PT"/>
        </w:rPr>
      </w:pPr>
      <w:r w:rsidRPr="00F67924">
        <w:rPr>
          <w:b/>
          <w:lang w:val="pt-PT"/>
        </w:rPr>
        <w:t>4.5</w:t>
      </w:r>
      <w:r w:rsidRPr="00F67924">
        <w:rPr>
          <w:b/>
          <w:lang w:val="pt-PT"/>
        </w:rPr>
        <w:tab/>
        <w:t>Interações medicamentosas e outras formas de interação</w:t>
      </w:r>
    </w:p>
    <w:p w14:paraId="1FD811E2" w14:textId="77777777" w:rsidR="001323E1" w:rsidRPr="00F67924" w:rsidRDefault="001323E1" w:rsidP="001323E1">
      <w:pPr>
        <w:suppressAutoHyphens/>
        <w:rPr>
          <w:lang w:val="pt-PT"/>
        </w:rPr>
      </w:pPr>
    </w:p>
    <w:p w14:paraId="3F32CF83" w14:textId="19AF5DE5" w:rsidR="001323E1" w:rsidRPr="00F67924" w:rsidRDefault="001323E1" w:rsidP="001323E1">
      <w:pPr>
        <w:rPr>
          <w:lang w:val="pt-PT"/>
        </w:rPr>
      </w:pPr>
      <w:r w:rsidRPr="00F67924">
        <w:rPr>
          <w:lang w:val="pt-PT"/>
        </w:rPr>
        <w:t xml:space="preserve">Os </w:t>
      </w:r>
      <w:del w:id="75" w:author="Author">
        <w:r w:rsidRPr="00F67924" w:rsidDel="0056359B">
          <w:rPr>
            <w:lang w:val="pt-PT"/>
          </w:rPr>
          <w:delText xml:space="preserve">estudos </w:delText>
        </w:r>
      </w:del>
      <w:ins w:id="76" w:author="Author">
        <w:r w:rsidR="0056359B">
          <w:rPr>
            <w:lang w:val="pt-PT"/>
          </w:rPr>
          <w:t>ensaios</w:t>
        </w:r>
        <w:r w:rsidR="0056359B" w:rsidRPr="00F67924">
          <w:rPr>
            <w:lang w:val="pt-PT"/>
          </w:rPr>
          <w:t xml:space="preserve"> </w:t>
        </w:r>
      </w:ins>
      <w:r w:rsidRPr="00F67924">
        <w:rPr>
          <w:lang w:val="pt-PT"/>
        </w:rPr>
        <w:t>de interação foram apenas realizados em adultos.</w:t>
      </w:r>
    </w:p>
    <w:p w14:paraId="1B4FA836" w14:textId="77777777" w:rsidR="001323E1" w:rsidRPr="00F67924" w:rsidRDefault="001323E1" w:rsidP="001323E1">
      <w:pPr>
        <w:rPr>
          <w:lang w:val="pt-PT"/>
        </w:rPr>
      </w:pPr>
    </w:p>
    <w:p w14:paraId="59F4EE5E" w14:textId="3F12B48C" w:rsidR="001323E1" w:rsidRPr="00F67924" w:rsidRDefault="001323E1" w:rsidP="001323E1">
      <w:pPr>
        <w:rPr>
          <w:lang w:val="pt-PT"/>
        </w:rPr>
      </w:pPr>
      <w:r w:rsidRPr="00F67924">
        <w:rPr>
          <w:lang w:val="pt-PT"/>
        </w:rPr>
        <w:t>A administração concomitante de uma dose única de 10 mg/kg de tocilizumab com 10</w:t>
      </w:r>
      <w:r w:rsidR="00F44559" w:rsidRPr="00F67924">
        <w:rPr>
          <w:lang w:val="pt-PT"/>
        </w:rPr>
        <w:noBreakHyphen/>
      </w:r>
      <w:r w:rsidRPr="00F67924">
        <w:rPr>
          <w:lang w:val="pt-PT"/>
        </w:rPr>
        <w:t>25 mg MTX, uma vez por semana, não teve efeito clinicamente sig</w:t>
      </w:r>
      <w:r w:rsidR="00214B2E" w:rsidRPr="00F67924">
        <w:rPr>
          <w:lang w:val="pt-PT"/>
        </w:rPr>
        <w:t>nificativo na exposição ao MTX.</w:t>
      </w:r>
    </w:p>
    <w:p w14:paraId="24696251" w14:textId="77777777" w:rsidR="001323E1" w:rsidRPr="00F67924" w:rsidRDefault="001323E1" w:rsidP="001323E1">
      <w:pPr>
        <w:rPr>
          <w:lang w:val="pt-PT"/>
        </w:rPr>
      </w:pPr>
    </w:p>
    <w:p w14:paraId="79ED92EA" w14:textId="1CDEB84E" w:rsidR="001323E1" w:rsidRPr="00F67924" w:rsidRDefault="001323E1" w:rsidP="001323E1">
      <w:pPr>
        <w:rPr>
          <w:lang w:val="pt-PT"/>
        </w:rPr>
      </w:pPr>
      <w:r w:rsidRPr="00F67924">
        <w:rPr>
          <w:lang w:val="pt-PT"/>
        </w:rPr>
        <w:t>A análise farmacocinética populacional não detetou qualquer efeito de MTX, de AINEs ou de corticosteroid</w:t>
      </w:r>
      <w:r w:rsidR="00214B2E" w:rsidRPr="00F67924">
        <w:rPr>
          <w:lang w:val="pt-PT"/>
        </w:rPr>
        <w:t>es na depuração de tocilizumab.</w:t>
      </w:r>
    </w:p>
    <w:p w14:paraId="2A2A24E1" w14:textId="77777777" w:rsidR="001323E1" w:rsidRPr="00F67924" w:rsidRDefault="001323E1" w:rsidP="001323E1">
      <w:pPr>
        <w:rPr>
          <w:lang w:val="pt-PT"/>
        </w:rPr>
      </w:pPr>
    </w:p>
    <w:p w14:paraId="2DD5879C" w14:textId="275148B4" w:rsidR="001323E1" w:rsidRPr="00F67924" w:rsidRDefault="001323E1" w:rsidP="001323E1">
      <w:pPr>
        <w:rPr>
          <w:lang w:val="pt-PT"/>
        </w:rPr>
      </w:pPr>
      <w:r w:rsidRPr="00F67924">
        <w:rPr>
          <w:lang w:val="pt-PT"/>
        </w:rPr>
        <w:t>A expressão de enzimas hepáticas CYP450 é suprimida por citocinas, tais como a IL</w:t>
      </w:r>
      <w:r w:rsidR="00F44559" w:rsidRPr="00F67924">
        <w:rPr>
          <w:lang w:val="pt-PT"/>
        </w:rPr>
        <w:noBreakHyphen/>
      </w:r>
      <w:r w:rsidRPr="00F67924">
        <w:rPr>
          <w:lang w:val="pt-PT"/>
        </w:rPr>
        <w:t>6, que estimulam a inflamação crónica. Assim, a expressão do CYP450 pode ser invertida quando se introduz uma potente terapêutica inibidora das cit</w:t>
      </w:r>
      <w:r w:rsidR="00214B2E" w:rsidRPr="00F67924">
        <w:rPr>
          <w:lang w:val="pt-PT"/>
        </w:rPr>
        <w:t>ocinas, tal como o tocilizumab.</w:t>
      </w:r>
    </w:p>
    <w:p w14:paraId="73C0242A" w14:textId="77777777" w:rsidR="001323E1" w:rsidRPr="00F67924" w:rsidRDefault="001323E1" w:rsidP="001323E1">
      <w:pPr>
        <w:rPr>
          <w:lang w:val="pt-PT"/>
        </w:rPr>
      </w:pPr>
    </w:p>
    <w:p w14:paraId="2D385DD0" w14:textId="75443861" w:rsidR="001323E1" w:rsidRPr="00F67924" w:rsidRDefault="001323E1" w:rsidP="001323E1">
      <w:pPr>
        <w:rPr>
          <w:lang w:val="pt-PT"/>
        </w:rPr>
      </w:pPr>
      <w:r w:rsidRPr="00F67924">
        <w:rPr>
          <w:lang w:val="pt-PT"/>
        </w:rPr>
        <w:t>E</w:t>
      </w:r>
      <w:r w:rsidR="00436C5C" w:rsidRPr="00F67924">
        <w:rPr>
          <w:lang w:val="pt-PT"/>
        </w:rPr>
        <w:t>n</w:t>
      </w:r>
      <w:r w:rsidRPr="00F67924">
        <w:rPr>
          <w:lang w:val="pt-PT"/>
        </w:rPr>
        <w:t>s</w:t>
      </w:r>
      <w:r w:rsidR="00436C5C" w:rsidRPr="00F67924">
        <w:rPr>
          <w:lang w:val="pt-PT"/>
        </w:rPr>
        <w:t>ai</w:t>
      </w:r>
      <w:r w:rsidRPr="00F67924">
        <w:rPr>
          <w:lang w:val="pt-PT"/>
        </w:rPr>
        <w:t xml:space="preserve">os </w:t>
      </w:r>
      <w:r w:rsidRPr="00F67924">
        <w:rPr>
          <w:i/>
          <w:iCs/>
          <w:lang w:val="pt-PT"/>
        </w:rPr>
        <w:t>in vitro</w:t>
      </w:r>
      <w:r w:rsidRPr="00F67924">
        <w:rPr>
          <w:lang w:val="pt-PT"/>
        </w:rPr>
        <w:t xml:space="preserve"> </w:t>
      </w:r>
      <w:r w:rsidR="00502B47" w:rsidRPr="00F67924">
        <w:rPr>
          <w:lang w:val="pt-PT"/>
        </w:rPr>
        <w:t>de</w:t>
      </w:r>
      <w:r w:rsidRPr="00F67924">
        <w:rPr>
          <w:lang w:val="pt-PT"/>
        </w:rPr>
        <w:t xml:space="preserve"> cultura de hepatócitos humanos demonstr</w:t>
      </w:r>
      <w:r w:rsidR="00F76990" w:rsidRPr="00F67924">
        <w:rPr>
          <w:lang w:val="pt-PT"/>
        </w:rPr>
        <w:t>aram</w:t>
      </w:r>
      <w:r w:rsidRPr="00F67924">
        <w:rPr>
          <w:lang w:val="pt-PT"/>
        </w:rPr>
        <w:t xml:space="preserve"> que a IL</w:t>
      </w:r>
      <w:r w:rsidR="00F44559" w:rsidRPr="00F67924">
        <w:rPr>
          <w:lang w:val="pt-PT"/>
        </w:rPr>
        <w:noBreakHyphen/>
      </w:r>
      <w:r w:rsidRPr="00F67924">
        <w:rPr>
          <w:lang w:val="pt-PT"/>
        </w:rPr>
        <w:t>6 caus</w:t>
      </w:r>
      <w:r w:rsidR="00F76990" w:rsidRPr="00F67924">
        <w:rPr>
          <w:lang w:val="pt-PT"/>
        </w:rPr>
        <w:t>ou</w:t>
      </w:r>
      <w:r w:rsidRPr="00F67924">
        <w:rPr>
          <w:lang w:val="pt-PT"/>
        </w:rPr>
        <w:t xml:space="preserve"> </w:t>
      </w:r>
      <w:r w:rsidR="00F76990" w:rsidRPr="00F67924">
        <w:rPr>
          <w:lang w:val="pt-PT"/>
        </w:rPr>
        <w:t>um</w:t>
      </w:r>
      <w:r w:rsidRPr="00F67924">
        <w:rPr>
          <w:lang w:val="pt-PT"/>
        </w:rPr>
        <w:t>a redução da expressão enzimática d</w:t>
      </w:r>
      <w:r w:rsidR="00F76990" w:rsidRPr="00F67924">
        <w:rPr>
          <w:lang w:val="pt-PT"/>
        </w:rPr>
        <w:t>o</w:t>
      </w:r>
      <w:r w:rsidRPr="00F67924">
        <w:rPr>
          <w:lang w:val="pt-PT"/>
        </w:rPr>
        <w:t xml:space="preserve"> CYP1A2, CYP2C9, CYP2C19 e CYP3A4. </w:t>
      </w:r>
      <w:r w:rsidR="00502B47" w:rsidRPr="00F67924">
        <w:rPr>
          <w:lang w:val="pt-PT"/>
        </w:rPr>
        <w:t>O tratamento com t</w:t>
      </w:r>
      <w:r w:rsidRPr="00F67924">
        <w:rPr>
          <w:lang w:val="pt-PT"/>
        </w:rPr>
        <w:t>ocilizumab normal</w:t>
      </w:r>
      <w:r w:rsidR="00214B2E" w:rsidRPr="00F67924">
        <w:rPr>
          <w:lang w:val="pt-PT"/>
        </w:rPr>
        <w:t>iza a expressão destas enzimas.</w:t>
      </w:r>
    </w:p>
    <w:p w14:paraId="6673C675" w14:textId="77777777" w:rsidR="001323E1" w:rsidRPr="00F67924" w:rsidRDefault="001323E1" w:rsidP="001323E1">
      <w:pPr>
        <w:rPr>
          <w:lang w:val="pt-PT"/>
        </w:rPr>
      </w:pPr>
    </w:p>
    <w:p w14:paraId="029164CD" w14:textId="57905D7C" w:rsidR="001323E1" w:rsidRPr="00F67924" w:rsidRDefault="001323E1" w:rsidP="001323E1">
      <w:pPr>
        <w:rPr>
          <w:lang w:val="pt-PT"/>
        </w:rPr>
      </w:pPr>
      <w:r w:rsidRPr="00F67924">
        <w:rPr>
          <w:lang w:val="pt-PT"/>
        </w:rPr>
        <w:t xml:space="preserve">Num </w:t>
      </w:r>
      <w:del w:id="77" w:author="Author">
        <w:r w:rsidRPr="00F67924" w:rsidDel="00067E4E">
          <w:rPr>
            <w:lang w:val="pt-PT"/>
          </w:rPr>
          <w:delText xml:space="preserve">estudo </w:delText>
        </w:r>
      </w:del>
      <w:ins w:id="78" w:author="Author">
        <w:r w:rsidR="00067E4E" w:rsidRPr="00F67924">
          <w:rPr>
            <w:lang w:val="pt-PT"/>
          </w:rPr>
          <w:t xml:space="preserve">ensaio </w:t>
        </w:r>
      </w:ins>
      <w:r w:rsidRPr="00F67924">
        <w:rPr>
          <w:lang w:val="pt-PT"/>
        </w:rPr>
        <w:t>em doentes com AR, uma semana após uma dose única de tocilizumab, os níveis de sinvastatina (CYP3A4) foram reduzidos em 57%, para um nível semelhante ou ligeiramente superior ao obs</w:t>
      </w:r>
      <w:r w:rsidR="00214B2E" w:rsidRPr="00F67924">
        <w:rPr>
          <w:lang w:val="pt-PT"/>
        </w:rPr>
        <w:t>ervado em indivíduos saudáveis.</w:t>
      </w:r>
    </w:p>
    <w:p w14:paraId="1ED4CE56" w14:textId="77777777" w:rsidR="001323E1" w:rsidRPr="00F67924" w:rsidRDefault="001323E1" w:rsidP="001323E1">
      <w:pPr>
        <w:rPr>
          <w:lang w:val="pt-PT"/>
        </w:rPr>
      </w:pPr>
    </w:p>
    <w:p w14:paraId="64FC861E" w14:textId="5533C99D" w:rsidR="001323E1" w:rsidRPr="00F67924" w:rsidRDefault="001323E1" w:rsidP="001323E1">
      <w:pPr>
        <w:rPr>
          <w:rFonts w:eastAsia="SimSun"/>
          <w:lang w:val="pt-PT" w:eastAsia="zh-CN" w:bidi="th-TH"/>
        </w:rPr>
      </w:pPr>
      <w:r w:rsidRPr="00F67924">
        <w:rPr>
          <w:rFonts w:eastAsia="SimSun"/>
          <w:lang w:val="pt-PT" w:eastAsia="zh-CN" w:bidi="th-TH"/>
        </w:rPr>
        <w:t xml:space="preserve">Ao iniciar ou interromper tratamento com </w:t>
      </w:r>
      <w:r w:rsidRPr="00F67924">
        <w:rPr>
          <w:lang w:val="pt-PT"/>
        </w:rPr>
        <w:t>tocilizumab</w:t>
      </w:r>
      <w:r w:rsidRPr="00F67924">
        <w:rPr>
          <w:rFonts w:eastAsia="SimSun"/>
          <w:lang w:val="pt-PT" w:eastAsia="zh-CN" w:bidi="th-TH"/>
        </w:rPr>
        <w:t>, os doentes que tom</w:t>
      </w:r>
      <w:r w:rsidR="00F76990" w:rsidRPr="00F67924">
        <w:rPr>
          <w:rFonts w:eastAsia="SimSun"/>
          <w:lang w:val="pt-PT" w:eastAsia="zh-CN" w:bidi="th-TH"/>
        </w:rPr>
        <w:t>a</w:t>
      </w:r>
      <w:r w:rsidRPr="00F67924">
        <w:rPr>
          <w:rFonts w:eastAsia="SimSun"/>
          <w:lang w:val="pt-PT" w:eastAsia="zh-CN" w:bidi="th-TH"/>
        </w:rPr>
        <w:t>m medicamentos ajustados individualmente e metabolizados via CYP450 3A4, 1A2 ou 2C9 (por exemplo</w:t>
      </w:r>
      <w:r w:rsidR="00F6663D" w:rsidRPr="00F67924">
        <w:rPr>
          <w:rFonts w:eastAsia="SimSun"/>
          <w:lang w:val="pt-PT" w:eastAsia="zh-CN" w:bidi="th-TH"/>
        </w:rPr>
        <w:t>,</w:t>
      </w:r>
      <w:r w:rsidRPr="00F67924">
        <w:rPr>
          <w:rFonts w:eastAsia="SimSun"/>
          <w:lang w:val="pt-PT" w:eastAsia="zh-CN" w:bidi="th-TH"/>
        </w:rPr>
        <w:t xml:space="preserve"> </w:t>
      </w:r>
      <w:r w:rsidR="00F6663D" w:rsidRPr="00F67924">
        <w:rPr>
          <w:rFonts w:eastAsia="SimSun"/>
          <w:lang w:val="pt-PT" w:eastAsia="zh-CN" w:bidi="th-TH"/>
        </w:rPr>
        <w:t xml:space="preserve">metilprednisolona, dexametasona (com a possibilidade de síndrome de privação de glucocorticoides orais), </w:t>
      </w:r>
      <w:r w:rsidRPr="00F67924">
        <w:rPr>
          <w:rFonts w:eastAsia="SimSun"/>
          <w:lang w:val="pt-PT" w:eastAsia="zh-CN" w:bidi="th-TH"/>
        </w:rPr>
        <w:t xml:space="preserve">atorvastatina, bloqueadores dos canais de cálcio, teofilina, varfarina, </w:t>
      </w:r>
      <w:r w:rsidR="00BA4205" w:rsidRPr="00F67924">
        <w:rPr>
          <w:rFonts w:eastAsia="SimSun"/>
          <w:lang w:val="pt-PT" w:eastAsia="zh-CN" w:bidi="th-TH"/>
        </w:rPr>
        <w:t xml:space="preserve">fenprocoumon, </w:t>
      </w:r>
      <w:r w:rsidRPr="00F67924">
        <w:rPr>
          <w:rFonts w:eastAsia="SimSun"/>
          <w:lang w:val="pt-PT" w:eastAsia="zh-CN" w:bidi="th-TH"/>
        </w:rPr>
        <w:t xml:space="preserve">fenitoína, ciclosporina ou benzodiazepinas) </w:t>
      </w:r>
      <w:r w:rsidR="00436C5C" w:rsidRPr="00F67924">
        <w:rPr>
          <w:rFonts w:eastAsia="SimSun"/>
          <w:lang w:val="pt-PT" w:eastAsia="zh-CN" w:bidi="th-TH"/>
        </w:rPr>
        <w:t xml:space="preserve">têm </w:t>
      </w:r>
      <w:r w:rsidRPr="00F67924">
        <w:rPr>
          <w:rFonts w:eastAsia="SimSun"/>
          <w:lang w:val="pt-PT" w:eastAsia="zh-CN" w:bidi="th-TH"/>
        </w:rPr>
        <w:t xml:space="preserve">de ser monitorizados, pois pode haver necessidade de aumento de doses para manter o efeito terapêutico. Dada a longa semivida </w:t>
      </w:r>
      <w:r w:rsidRPr="00F67924">
        <w:rPr>
          <w:iCs/>
          <w:lang w:val="pt-PT"/>
        </w:rPr>
        <w:t>(t</w:t>
      </w:r>
      <w:r w:rsidRPr="00F67924">
        <w:rPr>
          <w:iCs/>
          <w:vertAlign w:val="subscript"/>
          <w:lang w:val="pt-PT"/>
        </w:rPr>
        <w:t>1/2</w:t>
      </w:r>
      <w:r w:rsidRPr="00F67924">
        <w:rPr>
          <w:iCs/>
          <w:lang w:val="pt-PT"/>
        </w:rPr>
        <w:t xml:space="preserve">) </w:t>
      </w:r>
      <w:r w:rsidRPr="00F67924">
        <w:rPr>
          <w:rFonts w:eastAsia="SimSun"/>
          <w:lang w:val="pt-PT" w:eastAsia="zh-CN" w:bidi="th-TH"/>
        </w:rPr>
        <w:t xml:space="preserve">de eliminação, o efeito de </w:t>
      </w:r>
      <w:r w:rsidRPr="00F67924">
        <w:rPr>
          <w:lang w:val="pt-PT"/>
        </w:rPr>
        <w:t>tocilizumab</w:t>
      </w:r>
      <w:r w:rsidRPr="00F67924">
        <w:rPr>
          <w:rFonts w:eastAsia="SimSun"/>
          <w:lang w:val="pt-PT" w:eastAsia="zh-CN" w:bidi="th-TH"/>
        </w:rPr>
        <w:t xml:space="preserve"> na atividade enzimática do CYP450 pode persistir durante várias semanas após a interrupção da terapêutica.</w:t>
      </w:r>
    </w:p>
    <w:p w14:paraId="46B22BAD" w14:textId="77777777" w:rsidR="001323E1" w:rsidRPr="00F67924" w:rsidRDefault="001323E1" w:rsidP="001323E1">
      <w:pPr>
        <w:suppressAutoHyphens/>
        <w:rPr>
          <w:lang w:val="pt-PT"/>
        </w:rPr>
      </w:pPr>
    </w:p>
    <w:p w14:paraId="3C427293" w14:textId="77777777" w:rsidR="001323E1" w:rsidRPr="00F67924" w:rsidRDefault="001323E1" w:rsidP="007F2EF3">
      <w:pPr>
        <w:keepNext/>
        <w:keepLines/>
        <w:suppressAutoHyphens/>
        <w:ind w:left="567" w:hanging="567"/>
        <w:rPr>
          <w:b/>
          <w:lang w:val="pt-PT"/>
        </w:rPr>
      </w:pPr>
      <w:r w:rsidRPr="00F67924">
        <w:rPr>
          <w:b/>
          <w:lang w:val="pt-PT"/>
        </w:rPr>
        <w:t>4.6</w:t>
      </w:r>
      <w:r w:rsidRPr="00F67924">
        <w:rPr>
          <w:b/>
          <w:lang w:val="pt-PT"/>
        </w:rPr>
        <w:tab/>
        <w:t>Fertilidade, gravidez e aleitamento</w:t>
      </w:r>
    </w:p>
    <w:p w14:paraId="5C324C5D" w14:textId="77777777" w:rsidR="001323E1" w:rsidRPr="00F67924" w:rsidRDefault="001323E1" w:rsidP="007F2EF3">
      <w:pPr>
        <w:keepNext/>
        <w:keepLines/>
        <w:suppressAutoHyphens/>
        <w:rPr>
          <w:lang w:val="pt-PT"/>
        </w:rPr>
      </w:pPr>
    </w:p>
    <w:p w14:paraId="10A87942" w14:textId="77777777" w:rsidR="001323E1" w:rsidRPr="00F67924" w:rsidRDefault="001323E1" w:rsidP="007F2EF3">
      <w:pPr>
        <w:keepNext/>
        <w:keepLines/>
        <w:suppressAutoHyphens/>
        <w:rPr>
          <w:u w:val="single"/>
          <w:lang w:val="pt-PT"/>
        </w:rPr>
      </w:pPr>
      <w:r w:rsidRPr="00F67924">
        <w:rPr>
          <w:u w:val="single"/>
          <w:lang w:val="pt-PT"/>
        </w:rPr>
        <w:t>Mulheres com potencial para engravidar</w:t>
      </w:r>
    </w:p>
    <w:p w14:paraId="2A409AEA" w14:textId="75DB523C" w:rsidR="001323E1" w:rsidRPr="00F67924" w:rsidRDefault="001323E1" w:rsidP="001323E1">
      <w:pPr>
        <w:outlineLvl w:val="0"/>
        <w:rPr>
          <w:lang w:val="pt-PT"/>
        </w:rPr>
      </w:pPr>
      <w:r w:rsidRPr="00F67924">
        <w:rPr>
          <w:lang w:val="pt-PT"/>
        </w:rPr>
        <w:t xml:space="preserve">As mulheres com potencial para engravidar </w:t>
      </w:r>
      <w:r w:rsidR="00F44559" w:rsidRPr="00F67924">
        <w:rPr>
          <w:lang w:val="pt-PT"/>
        </w:rPr>
        <w:t xml:space="preserve">têm de </w:t>
      </w:r>
      <w:r w:rsidRPr="00F67924">
        <w:rPr>
          <w:lang w:val="pt-PT"/>
        </w:rPr>
        <w:t>utilizar contraceção eficaz durante o tratamento e até 3</w:t>
      </w:r>
      <w:r w:rsidR="00F44559" w:rsidRPr="00F67924">
        <w:rPr>
          <w:lang w:val="pt-PT"/>
        </w:rPr>
        <w:t> </w:t>
      </w:r>
      <w:r w:rsidRPr="00F67924">
        <w:rPr>
          <w:lang w:val="pt-PT"/>
        </w:rPr>
        <w:t>meses após a conclusão do tratamento.</w:t>
      </w:r>
    </w:p>
    <w:p w14:paraId="0B83D6DB" w14:textId="77777777" w:rsidR="001323E1" w:rsidRPr="00F67924" w:rsidRDefault="001323E1" w:rsidP="001323E1">
      <w:pPr>
        <w:ind w:left="567" w:hanging="567"/>
        <w:outlineLvl w:val="0"/>
        <w:rPr>
          <w:lang w:val="pt-PT"/>
        </w:rPr>
      </w:pPr>
    </w:p>
    <w:p w14:paraId="5BD64CD9" w14:textId="77777777" w:rsidR="001323E1" w:rsidRPr="00F67924" w:rsidRDefault="00214B2E" w:rsidP="001323E1">
      <w:pPr>
        <w:ind w:left="567" w:hanging="567"/>
        <w:outlineLvl w:val="0"/>
        <w:rPr>
          <w:u w:val="single"/>
          <w:lang w:val="pt-PT"/>
        </w:rPr>
      </w:pPr>
      <w:r w:rsidRPr="00F67924">
        <w:rPr>
          <w:u w:val="single"/>
          <w:lang w:val="pt-PT"/>
        </w:rPr>
        <w:t>Gravidez</w:t>
      </w:r>
    </w:p>
    <w:p w14:paraId="474F1100" w14:textId="3698E260" w:rsidR="001323E1" w:rsidRPr="00F67924" w:rsidRDefault="001323E1" w:rsidP="001323E1">
      <w:pPr>
        <w:rPr>
          <w:lang w:val="pt-PT"/>
        </w:rPr>
      </w:pPr>
      <w:r w:rsidRPr="00F67924">
        <w:rPr>
          <w:lang w:val="pt-PT"/>
        </w:rPr>
        <w:t xml:space="preserve">Não existem dados adequados de utilização de tocilizumab em mulheres grávidas. Um </w:t>
      </w:r>
      <w:del w:id="79" w:author="Author">
        <w:r w:rsidRPr="00F67924" w:rsidDel="00067E4E">
          <w:rPr>
            <w:lang w:val="pt-PT"/>
          </w:rPr>
          <w:delText xml:space="preserve">estudo </w:delText>
        </w:r>
      </w:del>
      <w:ins w:id="80" w:author="Author">
        <w:r w:rsidR="00067E4E" w:rsidRPr="00F67924">
          <w:rPr>
            <w:lang w:val="pt-PT"/>
          </w:rPr>
          <w:t xml:space="preserve">ensaio </w:t>
        </w:r>
      </w:ins>
      <w:r w:rsidRPr="00F67924">
        <w:rPr>
          <w:lang w:val="pt-PT"/>
        </w:rPr>
        <w:t>com alta dose em animais demonstrou um aumento do risco de aborto espontâneo / morte embrionária</w:t>
      </w:r>
      <w:r w:rsidRPr="00F67924">
        <w:rPr>
          <w:lang w:val="pt-PT"/>
        </w:rPr>
        <w:noBreakHyphen/>
        <w:t>fetal (ver secção</w:t>
      </w:r>
      <w:r w:rsidR="00F44559" w:rsidRPr="00F67924">
        <w:rPr>
          <w:lang w:val="pt-PT"/>
        </w:rPr>
        <w:t> </w:t>
      </w:r>
      <w:r w:rsidRPr="00F67924">
        <w:rPr>
          <w:lang w:val="pt-PT"/>
        </w:rPr>
        <w:t>5.3). O risco potencial para os seres humanos é desconhecido.</w:t>
      </w:r>
    </w:p>
    <w:p w14:paraId="3F4C039E" w14:textId="77777777" w:rsidR="001323E1" w:rsidRPr="00F67924" w:rsidRDefault="001323E1" w:rsidP="001323E1">
      <w:pPr>
        <w:rPr>
          <w:lang w:val="pt-PT"/>
        </w:rPr>
      </w:pPr>
    </w:p>
    <w:p w14:paraId="62339D56" w14:textId="77777777" w:rsidR="001323E1" w:rsidRPr="00F67924" w:rsidRDefault="001323E1" w:rsidP="001323E1">
      <w:pPr>
        <w:ind w:left="567" w:hanging="567"/>
        <w:outlineLvl w:val="0"/>
        <w:rPr>
          <w:lang w:val="pt-PT"/>
        </w:rPr>
      </w:pPr>
      <w:r w:rsidRPr="00F67924">
        <w:rPr>
          <w:lang w:val="pt-PT"/>
        </w:rPr>
        <w:t>RoActemra não deve ser utilizado durante a gravidez, excet</w:t>
      </w:r>
      <w:r w:rsidR="00214B2E" w:rsidRPr="00F67924">
        <w:rPr>
          <w:lang w:val="pt-PT"/>
        </w:rPr>
        <w:t>o se manifestamente necessário.</w:t>
      </w:r>
    </w:p>
    <w:p w14:paraId="7127DD62" w14:textId="77777777" w:rsidR="001323E1" w:rsidRPr="00F67924" w:rsidRDefault="001323E1" w:rsidP="001323E1">
      <w:pPr>
        <w:ind w:left="567" w:hanging="567"/>
        <w:outlineLvl w:val="0"/>
        <w:rPr>
          <w:iCs/>
          <w:lang w:val="pt-PT"/>
        </w:rPr>
      </w:pPr>
    </w:p>
    <w:p w14:paraId="2164DD15" w14:textId="77777777" w:rsidR="001323E1" w:rsidRPr="00F67924" w:rsidRDefault="001323E1" w:rsidP="001323E1">
      <w:pPr>
        <w:keepNext/>
        <w:ind w:left="567" w:hanging="567"/>
        <w:outlineLvl w:val="0"/>
        <w:rPr>
          <w:u w:val="single"/>
          <w:lang w:val="pt-PT"/>
        </w:rPr>
      </w:pPr>
      <w:r w:rsidRPr="00F67924">
        <w:rPr>
          <w:u w:val="single"/>
          <w:lang w:val="pt-PT"/>
        </w:rPr>
        <w:t>Amamentação</w:t>
      </w:r>
    </w:p>
    <w:p w14:paraId="3582386F" w14:textId="6AC34546" w:rsidR="001323E1" w:rsidRPr="00F67924" w:rsidRDefault="001323E1" w:rsidP="001323E1">
      <w:pPr>
        <w:rPr>
          <w:lang w:val="pt-PT"/>
        </w:rPr>
      </w:pPr>
      <w:r w:rsidRPr="00F67924">
        <w:rPr>
          <w:lang w:val="pt-PT"/>
        </w:rPr>
        <w:t>Não se sabe se tocilizumab é excretado no leite humano. A excreção de tocilizumab no leite não foi estudada em animais. A decisão de descontinuar a amamentação ou de descontinuar</w:t>
      </w:r>
      <w:r w:rsidR="00F44559" w:rsidRPr="00F67924">
        <w:rPr>
          <w:lang w:val="pt-PT"/>
        </w:rPr>
        <w:t>/evitar</w:t>
      </w:r>
      <w:r w:rsidRPr="00F67924">
        <w:rPr>
          <w:lang w:val="pt-PT"/>
        </w:rPr>
        <w:t xml:space="preserve"> a terapêutica com RoActemra </w:t>
      </w:r>
      <w:r w:rsidR="00F44559" w:rsidRPr="00F67924">
        <w:rPr>
          <w:lang w:val="pt-PT"/>
        </w:rPr>
        <w:t xml:space="preserve">tem de </w:t>
      </w:r>
      <w:r w:rsidRPr="00F67924">
        <w:rPr>
          <w:lang w:val="pt-PT"/>
        </w:rPr>
        <w:t>ser tomada considerando o benefício da amamentação para a criança e o benefício da terapêuti</w:t>
      </w:r>
      <w:r w:rsidR="00214B2E" w:rsidRPr="00F67924">
        <w:rPr>
          <w:lang w:val="pt-PT"/>
        </w:rPr>
        <w:t>ca para a mulher.</w:t>
      </w:r>
    </w:p>
    <w:p w14:paraId="5FBBD0F1" w14:textId="77777777" w:rsidR="001323E1" w:rsidRPr="00F67924" w:rsidRDefault="001323E1" w:rsidP="001323E1">
      <w:pPr>
        <w:keepNext/>
        <w:ind w:left="567" w:hanging="567"/>
        <w:outlineLvl w:val="0"/>
        <w:rPr>
          <w:u w:val="single"/>
          <w:lang w:val="pt-PT"/>
        </w:rPr>
      </w:pPr>
    </w:p>
    <w:p w14:paraId="434B867E" w14:textId="77777777" w:rsidR="001323E1" w:rsidRPr="00F67924" w:rsidRDefault="001323E1" w:rsidP="001323E1">
      <w:pPr>
        <w:keepNext/>
        <w:ind w:left="567" w:hanging="567"/>
        <w:outlineLvl w:val="0"/>
        <w:rPr>
          <w:u w:val="single"/>
          <w:lang w:val="pt-PT"/>
        </w:rPr>
      </w:pPr>
      <w:r w:rsidRPr="00F67924">
        <w:rPr>
          <w:u w:val="single"/>
          <w:lang w:val="pt-PT"/>
        </w:rPr>
        <w:t>Fertilidade</w:t>
      </w:r>
    </w:p>
    <w:p w14:paraId="43735A8D" w14:textId="604581BE" w:rsidR="001323E1" w:rsidRPr="00F67924" w:rsidRDefault="001323E1" w:rsidP="001323E1">
      <w:pPr>
        <w:rPr>
          <w:lang w:val="pt-PT"/>
        </w:rPr>
      </w:pPr>
      <w:r w:rsidRPr="00F67924">
        <w:rPr>
          <w:lang w:val="pt-PT"/>
        </w:rPr>
        <w:t>Os dados não</w:t>
      </w:r>
      <w:r w:rsidR="006C239D" w:rsidRPr="00F67924">
        <w:rPr>
          <w:lang w:val="pt-PT"/>
        </w:rPr>
        <w:noBreakHyphen/>
      </w:r>
      <w:r w:rsidRPr="00F67924">
        <w:rPr>
          <w:lang w:val="pt-PT"/>
        </w:rPr>
        <w:t>clínicos disponíveis não sugerem um efeito na fertilidade durante o tratamento com tocilizumab.</w:t>
      </w:r>
    </w:p>
    <w:p w14:paraId="3B65B7B4" w14:textId="77777777" w:rsidR="001323E1" w:rsidRPr="00F67924" w:rsidRDefault="001323E1" w:rsidP="001323E1">
      <w:pPr>
        <w:suppressAutoHyphens/>
        <w:rPr>
          <w:lang w:val="pt-PT"/>
        </w:rPr>
      </w:pPr>
    </w:p>
    <w:p w14:paraId="48453E1F" w14:textId="77777777" w:rsidR="001323E1" w:rsidRPr="00F67924" w:rsidRDefault="001323E1" w:rsidP="001323E1">
      <w:pPr>
        <w:keepNext/>
        <w:keepLines/>
        <w:suppressAutoHyphens/>
        <w:ind w:left="562" w:hanging="562"/>
        <w:rPr>
          <w:b/>
          <w:lang w:val="pt-PT"/>
        </w:rPr>
      </w:pPr>
      <w:r w:rsidRPr="00F67924">
        <w:rPr>
          <w:b/>
          <w:lang w:val="pt-PT"/>
        </w:rPr>
        <w:t>4.7</w:t>
      </w:r>
      <w:r w:rsidRPr="00F67924">
        <w:rPr>
          <w:b/>
          <w:lang w:val="pt-PT"/>
        </w:rPr>
        <w:tab/>
        <w:t>Efeitos sobre a capacidade de conduzir e utilizar máquinas</w:t>
      </w:r>
    </w:p>
    <w:p w14:paraId="236CFAEA" w14:textId="77777777" w:rsidR="001323E1" w:rsidRPr="00F67924" w:rsidRDefault="001323E1" w:rsidP="001323E1">
      <w:pPr>
        <w:keepNext/>
        <w:suppressAutoHyphens/>
        <w:rPr>
          <w:b/>
          <w:lang w:val="pt-PT"/>
        </w:rPr>
      </w:pPr>
    </w:p>
    <w:p w14:paraId="26E299B5" w14:textId="444DFEE0" w:rsidR="001323E1" w:rsidRPr="00F67924" w:rsidRDefault="001323E1" w:rsidP="001323E1">
      <w:pPr>
        <w:keepNext/>
        <w:suppressAutoHyphens/>
        <w:rPr>
          <w:lang w:val="pt-PT"/>
        </w:rPr>
      </w:pPr>
      <w:r w:rsidRPr="00F67924">
        <w:rPr>
          <w:lang w:val="pt-PT"/>
        </w:rPr>
        <w:t>RoActemra tem influência mínima na capacidade de conduzir e utilizar máquinas</w:t>
      </w:r>
      <w:r w:rsidR="00F44559" w:rsidRPr="00F67924">
        <w:rPr>
          <w:lang w:val="pt-PT"/>
        </w:rPr>
        <w:t>, por exemplo, tonturas</w:t>
      </w:r>
      <w:r w:rsidRPr="00F67924">
        <w:rPr>
          <w:lang w:val="pt-PT"/>
        </w:rPr>
        <w:t xml:space="preserve"> (ver secção</w:t>
      </w:r>
      <w:r w:rsidR="00F44559" w:rsidRPr="00F67924">
        <w:rPr>
          <w:lang w:val="pt-PT"/>
        </w:rPr>
        <w:t> </w:t>
      </w:r>
      <w:r w:rsidRPr="00F67924">
        <w:rPr>
          <w:lang w:val="pt-PT"/>
        </w:rPr>
        <w:t>4,8).</w:t>
      </w:r>
    </w:p>
    <w:p w14:paraId="5E2F7F28" w14:textId="77777777" w:rsidR="001323E1" w:rsidRPr="00F67924" w:rsidRDefault="001323E1" w:rsidP="001323E1">
      <w:pPr>
        <w:suppressAutoHyphens/>
        <w:rPr>
          <w:lang w:val="pt-PT"/>
        </w:rPr>
      </w:pPr>
    </w:p>
    <w:p w14:paraId="5F2E0988" w14:textId="77777777" w:rsidR="001323E1" w:rsidRPr="00F67924" w:rsidRDefault="001323E1" w:rsidP="001323E1">
      <w:pPr>
        <w:keepNext/>
        <w:keepLines/>
        <w:suppressAutoHyphens/>
        <w:ind w:left="567" w:hanging="567"/>
        <w:rPr>
          <w:b/>
          <w:lang w:val="pt-PT"/>
        </w:rPr>
      </w:pPr>
      <w:r w:rsidRPr="00F67924">
        <w:rPr>
          <w:b/>
          <w:lang w:val="pt-PT"/>
        </w:rPr>
        <w:t>4.8</w:t>
      </w:r>
      <w:r w:rsidRPr="00F67924">
        <w:rPr>
          <w:b/>
          <w:lang w:val="pt-PT"/>
        </w:rPr>
        <w:tab/>
        <w:t>Efeitos indesejáveis</w:t>
      </w:r>
    </w:p>
    <w:p w14:paraId="043084BF" w14:textId="77777777" w:rsidR="001323E1" w:rsidRPr="00F67924" w:rsidRDefault="001323E1" w:rsidP="001323E1">
      <w:pPr>
        <w:keepNext/>
        <w:keepLines/>
        <w:suppressAutoHyphens/>
        <w:rPr>
          <w:lang w:val="pt-PT"/>
        </w:rPr>
      </w:pPr>
    </w:p>
    <w:p w14:paraId="54613ACC" w14:textId="77777777" w:rsidR="001323E1" w:rsidRPr="00F67924" w:rsidRDefault="001323E1" w:rsidP="001323E1">
      <w:pPr>
        <w:keepNext/>
        <w:keepLines/>
        <w:rPr>
          <w:u w:val="single"/>
          <w:lang w:val="pt-PT"/>
        </w:rPr>
      </w:pPr>
      <w:r w:rsidRPr="00F67924">
        <w:rPr>
          <w:u w:val="single"/>
          <w:lang w:val="pt-PT"/>
        </w:rPr>
        <w:t>Resumo do perfil de segurança</w:t>
      </w:r>
    </w:p>
    <w:p w14:paraId="5620F769" w14:textId="06D09B42" w:rsidR="00F44559" w:rsidRPr="00F67924" w:rsidRDefault="00F44559" w:rsidP="001323E1">
      <w:pPr>
        <w:rPr>
          <w:i/>
          <w:lang w:val="pt-PT"/>
        </w:rPr>
      </w:pPr>
      <w:r w:rsidRPr="00F67924">
        <w:rPr>
          <w:i/>
          <w:lang w:val="pt-PT"/>
        </w:rPr>
        <w:t>AR, AIJs, AIJp e SLC</w:t>
      </w:r>
    </w:p>
    <w:p w14:paraId="311992C8" w14:textId="0E18E371" w:rsidR="001323E1" w:rsidRPr="00F67924" w:rsidRDefault="001323E1" w:rsidP="001323E1">
      <w:pPr>
        <w:rPr>
          <w:lang w:val="pt-PT"/>
        </w:rPr>
      </w:pPr>
      <w:r w:rsidRPr="00F67924">
        <w:rPr>
          <w:lang w:val="pt-PT"/>
        </w:rPr>
        <w:t xml:space="preserve">As </w:t>
      </w:r>
      <w:r w:rsidR="00F44559" w:rsidRPr="00F67924">
        <w:rPr>
          <w:lang w:val="pt-PT"/>
        </w:rPr>
        <w:t>reações adversas</w:t>
      </w:r>
      <w:r w:rsidRPr="00F67924">
        <w:rPr>
          <w:lang w:val="pt-PT"/>
        </w:rPr>
        <w:t xml:space="preserve"> mais frequentemente notificadas</w:t>
      </w:r>
      <w:r w:rsidR="00ED620D" w:rsidRPr="00F67924">
        <w:rPr>
          <w:lang w:val="pt-PT"/>
        </w:rPr>
        <w:t xml:space="preserve"> </w:t>
      </w:r>
      <w:r w:rsidR="00F44559" w:rsidRPr="00F67924">
        <w:rPr>
          <w:lang w:val="pt-PT"/>
        </w:rPr>
        <w:t>são</w:t>
      </w:r>
      <w:r w:rsidRPr="00F67924">
        <w:rPr>
          <w:lang w:val="pt-PT"/>
        </w:rPr>
        <w:t xml:space="preserve"> infeções do trato respiratório superior, nasofaringite, cefaleia, hipertensão e aumento d</w:t>
      </w:r>
      <w:r w:rsidR="00356DDF" w:rsidRPr="00F67924">
        <w:rPr>
          <w:lang w:val="pt-PT"/>
        </w:rPr>
        <w:t>e</w:t>
      </w:r>
      <w:r w:rsidRPr="00F67924">
        <w:rPr>
          <w:lang w:val="pt-PT"/>
        </w:rPr>
        <w:t xml:space="preserve"> ALT.</w:t>
      </w:r>
    </w:p>
    <w:p w14:paraId="3D20C0FF" w14:textId="77777777" w:rsidR="001323E1" w:rsidRPr="00F67924" w:rsidRDefault="001323E1" w:rsidP="001323E1">
      <w:pPr>
        <w:rPr>
          <w:lang w:val="pt-PT"/>
        </w:rPr>
      </w:pPr>
    </w:p>
    <w:p w14:paraId="2C98D546" w14:textId="271DF838" w:rsidR="001323E1" w:rsidRPr="00F67924" w:rsidRDefault="001323E1" w:rsidP="001323E1">
      <w:pPr>
        <w:rPr>
          <w:lang w:val="pt-PT"/>
        </w:rPr>
      </w:pPr>
      <w:r w:rsidRPr="00F67924">
        <w:rPr>
          <w:lang w:val="pt-PT"/>
        </w:rPr>
        <w:t xml:space="preserve">As </w:t>
      </w:r>
      <w:r w:rsidR="00F44559" w:rsidRPr="00F67924">
        <w:rPr>
          <w:lang w:val="pt-PT"/>
        </w:rPr>
        <w:t xml:space="preserve">reações adversas </w:t>
      </w:r>
      <w:r w:rsidRPr="00F67924">
        <w:rPr>
          <w:lang w:val="pt-PT"/>
        </w:rPr>
        <w:t xml:space="preserve">mais graves </w:t>
      </w:r>
      <w:r w:rsidR="00F44559" w:rsidRPr="00F67924">
        <w:rPr>
          <w:lang w:val="pt-PT"/>
        </w:rPr>
        <w:t xml:space="preserve">são </w:t>
      </w:r>
      <w:r w:rsidRPr="00F67924">
        <w:rPr>
          <w:lang w:val="pt-PT"/>
        </w:rPr>
        <w:t>infeções graves, complicações de diverticulite e reações de hipersensibilidade.</w:t>
      </w:r>
    </w:p>
    <w:p w14:paraId="7E3AA1B6" w14:textId="4CED91F0" w:rsidR="001764CA" w:rsidRPr="00F67924" w:rsidRDefault="001764CA" w:rsidP="001323E1">
      <w:pPr>
        <w:rPr>
          <w:lang w:val="pt-PT"/>
        </w:rPr>
      </w:pPr>
    </w:p>
    <w:p w14:paraId="51048D03" w14:textId="3FC3D426" w:rsidR="00F44559" w:rsidRPr="00F67924" w:rsidRDefault="00F44559" w:rsidP="001323E1">
      <w:pPr>
        <w:rPr>
          <w:i/>
          <w:lang w:val="pt-PT"/>
        </w:rPr>
      </w:pPr>
      <w:r w:rsidRPr="00F67924">
        <w:rPr>
          <w:i/>
          <w:lang w:val="pt-PT"/>
        </w:rPr>
        <w:t>COVID</w:t>
      </w:r>
      <w:r w:rsidRPr="00F67924">
        <w:rPr>
          <w:i/>
          <w:lang w:val="pt-PT"/>
        </w:rPr>
        <w:noBreakHyphen/>
        <w:t>19</w:t>
      </w:r>
    </w:p>
    <w:p w14:paraId="2A5AC7AB" w14:textId="75C7AFF4" w:rsidR="001764CA" w:rsidRPr="00F67924" w:rsidRDefault="001764CA" w:rsidP="001764CA">
      <w:pPr>
        <w:pStyle w:val="Standard1"/>
        <w:rPr>
          <w:szCs w:val="22"/>
          <w:lang w:val="pt-PT"/>
        </w:rPr>
      </w:pPr>
      <w:r w:rsidRPr="00F67924">
        <w:rPr>
          <w:szCs w:val="22"/>
          <w:lang w:val="pt-PT"/>
        </w:rPr>
        <w:t xml:space="preserve">As </w:t>
      </w:r>
      <w:r w:rsidR="00F44559" w:rsidRPr="00F67924">
        <w:rPr>
          <w:szCs w:val="22"/>
          <w:lang w:val="pt-PT"/>
        </w:rPr>
        <w:t>reações adversas</w:t>
      </w:r>
      <w:r w:rsidRPr="00F67924">
        <w:rPr>
          <w:szCs w:val="22"/>
          <w:lang w:val="pt-PT"/>
        </w:rPr>
        <w:t xml:space="preserve"> mais frequentemente notificadas </w:t>
      </w:r>
      <w:r w:rsidR="00F44559" w:rsidRPr="00F67924">
        <w:rPr>
          <w:szCs w:val="22"/>
          <w:lang w:val="pt-PT"/>
        </w:rPr>
        <w:t xml:space="preserve">são </w:t>
      </w:r>
      <w:r w:rsidRPr="00F67924">
        <w:rPr>
          <w:szCs w:val="22"/>
          <w:lang w:val="pt-PT"/>
        </w:rPr>
        <w:t>aumento das transaminases hepáticas, obstipação e infeção das vias urinárias.</w:t>
      </w:r>
    </w:p>
    <w:p w14:paraId="77AAAB08" w14:textId="2D3A6BA8" w:rsidR="001764CA" w:rsidRPr="00F67924" w:rsidRDefault="001764CA" w:rsidP="001764CA">
      <w:pPr>
        <w:pStyle w:val="Standard1"/>
        <w:rPr>
          <w:szCs w:val="22"/>
          <w:lang w:val="pt-PT"/>
        </w:rPr>
      </w:pPr>
    </w:p>
    <w:p w14:paraId="059586AB" w14:textId="6838B5B1" w:rsidR="00F44559" w:rsidRPr="00F67924" w:rsidRDefault="00F44559">
      <w:pPr>
        <w:pStyle w:val="Standard1"/>
        <w:keepNext/>
        <w:keepLines/>
        <w:rPr>
          <w:szCs w:val="22"/>
          <w:u w:val="single"/>
          <w:lang w:val="pt-PT"/>
        </w:rPr>
        <w:pPrChange w:id="81" w:author="TCS" w:date="2026-02-25T18:24:00Z">
          <w:pPr>
            <w:pStyle w:val="Standard1"/>
          </w:pPr>
        </w:pPrChange>
      </w:pPr>
      <w:r w:rsidRPr="00F67924">
        <w:rPr>
          <w:szCs w:val="22"/>
          <w:u w:val="single"/>
          <w:lang w:val="pt-PT"/>
        </w:rPr>
        <w:t>Lista tabelada de reações adversas</w:t>
      </w:r>
    </w:p>
    <w:p w14:paraId="69704FC9" w14:textId="0724B34E" w:rsidR="001764CA" w:rsidRPr="00F67924" w:rsidRDefault="001764CA">
      <w:pPr>
        <w:keepNext/>
        <w:keepLines/>
        <w:rPr>
          <w:lang w:val="pt-PT"/>
        </w:rPr>
        <w:pPrChange w:id="82" w:author="TCS" w:date="2026-02-25T18:24:00Z">
          <w:pPr/>
        </w:pPrChange>
      </w:pPr>
      <w:r w:rsidRPr="00F67924">
        <w:rPr>
          <w:szCs w:val="22"/>
          <w:lang w:val="pt-PT"/>
        </w:rPr>
        <w:t xml:space="preserve">As </w:t>
      </w:r>
      <w:r w:rsidR="00F44559" w:rsidRPr="00F67924">
        <w:rPr>
          <w:szCs w:val="22"/>
          <w:lang w:val="pt-PT"/>
        </w:rPr>
        <w:t xml:space="preserve">reações adversas </w:t>
      </w:r>
      <w:r w:rsidRPr="00F67924">
        <w:rPr>
          <w:szCs w:val="22"/>
          <w:lang w:val="pt-PT"/>
        </w:rPr>
        <w:t>de ensaios clínicos e/ou da experiência pós</w:t>
      </w:r>
      <w:r w:rsidR="00F44559" w:rsidRPr="00F67924">
        <w:rPr>
          <w:szCs w:val="22"/>
          <w:lang w:val="pt-PT"/>
        </w:rPr>
        <w:noBreakHyphen/>
      </w:r>
      <w:r w:rsidRPr="00F67924">
        <w:rPr>
          <w:szCs w:val="22"/>
          <w:lang w:val="pt-PT"/>
        </w:rPr>
        <w:t xml:space="preserve">comercialização com </w:t>
      </w:r>
      <w:r w:rsidR="00F44559" w:rsidRPr="00F67924">
        <w:rPr>
          <w:szCs w:val="22"/>
          <w:lang w:val="pt-PT"/>
        </w:rPr>
        <w:t xml:space="preserve">tocilizumab </w:t>
      </w:r>
      <w:r w:rsidRPr="00F67924">
        <w:rPr>
          <w:szCs w:val="22"/>
          <w:lang w:val="pt-PT"/>
        </w:rPr>
        <w:t xml:space="preserve">com base em notificações espontâneas, casos da literatura e casos de programas de </w:t>
      </w:r>
      <w:del w:id="83" w:author="Author">
        <w:r w:rsidRPr="00F67924" w:rsidDel="00067E4E">
          <w:rPr>
            <w:szCs w:val="22"/>
            <w:lang w:val="pt-PT"/>
          </w:rPr>
          <w:delText xml:space="preserve">estudos </w:delText>
        </w:r>
      </w:del>
      <w:ins w:id="84" w:author="Author">
        <w:r w:rsidR="00067E4E" w:rsidRPr="00F67924">
          <w:rPr>
            <w:szCs w:val="22"/>
            <w:lang w:val="pt-PT"/>
          </w:rPr>
          <w:t xml:space="preserve">ensaios </w:t>
        </w:r>
      </w:ins>
      <w:r w:rsidRPr="00F67924">
        <w:rPr>
          <w:szCs w:val="22"/>
          <w:lang w:val="pt-PT"/>
        </w:rPr>
        <w:t xml:space="preserve">não intervencionais </w:t>
      </w:r>
      <w:r w:rsidR="00D57B63" w:rsidRPr="00F67924">
        <w:rPr>
          <w:szCs w:val="22"/>
          <w:lang w:val="pt-PT"/>
        </w:rPr>
        <w:t>estão</w:t>
      </w:r>
      <w:r w:rsidR="00CD6744" w:rsidRPr="00F67924">
        <w:rPr>
          <w:szCs w:val="22"/>
          <w:lang w:val="pt-PT"/>
        </w:rPr>
        <w:t xml:space="preserve"> </w:t>
      </w:r>
      <w:r w:rsidRPr="00F67924">
        <w:rPr>
          <w:szCs w:val="22"/>
          <w:lang w:val="pt-PT"/>
        </w:rPr>
        <w:t>listadas na Tabela</w:t>
      </w:r>
      <w:r w:rsidR="00F44559" w:rsidRPr="00F67924">
        <w:rPr>
          <w:szCs w:val="22"/>
          <w:lang w:val="pt-PT"/>
        </w:rPr>
        <w:t> </w:t>
      </w:r>
      <w:r w:rsidRPr="00F67924">
        <w:rPr>
          <w:szCs w:val="22"/>
          <w:lang w:val="pt-PT"/>
        </w:rPr>
        <w:t>1 e na Tabela</w:t>
      </w:r>
      <w:r w:rsidR="00F44559" w:rsidRPr="00F67924">
        <w:rPr>
          <w:szCs w:val="22"/>
          <w:lang w:val="pt-PT"/>
        </w:rPr>
        <w:t> </w:t>
      </w:r>
      <w:r w:rsidRPr="00F67924">
        <w:rPr>
          <w:szCs w:val="22"/>
          <w:lang w:val="pt-PT"/>
        </w:rPr>
        <w:t xml:space="preserve">2 e são apresentadas por classes de sistemas de órgãos </w:t>
      </w:r>
      <w:r w:rsidR="00436C5C" w:rsidRPr="00F67924">
        <w:rPr>
          <w:szCs w:val="22"/>
          <w:lang w:val="pt-PT"/>
        </w:rPr>
        <w:t xml:space="preserve">(SOC) </w:t>
      </w:r>
      <w:r w:rsidRPr="00F67924">
        <w:rPr>
          <w:szCs w:val="22"/>
          <w:lang w:val="pt-PT"/>
        </w:rPr>
        <w:t xml:space="preserve">MedDRA. As categorias de frequência correspondentes, para cada </w:t>
      </w:r>
      <w:r w:rsidR="00F44559" w:rsidRPr="00F67924">
        <w:rPr>
          <w:szCs w:val="22"/>
          <w:lang w:val="pt-PT"/>
        </w:rPr>
        <w:t>reação adversa</w:t>
      </w:r>
      <w:r w:rsidRPr="00F67924">
        <w:rPr>
          <w:szCs w:val="22"/>
          <w:lang w:val="pt-PT"/>
        </w:rPr>
        <w:t xml:space="preserve">, são baseadas na seguinte convenção: </w:t>
      </w:r>
      <w:r w:rsidRPr="00F67924">
        <w:rPr>
          <w:lang w:val="pt-PT"/>
        </w:rPr>
        <w:t>muito frequentes (</w:t>
      </w:r>
      <w:r w:rsidRPr="00F67924">
        <w:rPr>
          <w:lang w:val="pt-PT"/>
        </w:rPr>
        <w:sym w:font="Symbol" w:char="F0B3"/>
      </w:r>
      <w:r w:rsidR="00F44559" w:rsidRPr="00F67924">
        <w:rPr>
          <w:lang w:val="pt-PT"/>
        </w:rPr>
        <w:t> </w:t>
      </w:r>
      <w:r w:rsidRPr="00F67924">
        <w:rPr>
          <w:lang w:val="pt-PT"/>
        </w:rPr>
        <w:t>1/10); frequentes (</w:t>
      </w:r>
      <w:r w:rsidR="00436C5C" w:rsidRPr="00F67924">
        <w:rPr>
          <w:lang w:val="pt-PT"/>
        </w:rPr>
        <w:sym w:font="Symbol" w:char="F0B3"/>
      </w:r>
      <w:r w:rsidR="00F44559" w:rsidRPr="00F67924">
        <w:rPr>
          <w:lang w:val="pt-PT"/>
        </w:rPr>
        <w:t> </w:t>
      </w:r>
      <w:r w:rsidRPr="00F67924">
        <w:rPr>
          <w:lang w:val="pt-PT"/>
        </w:rPr>
        <w:t xml:space="preserve">1/100 a </w:t>
      </w:r>
      <w:r w:rsidR="00436C5C" w:rsidRPr="00F67924">
        <w:rPr>
          <w:szCs w:val="22"/>
          <w:lang w:val="pt-PT"/>
        </w:rPr>
        <w:t>&lt;</w:t>
      </w:r>
      <w:r w:rsidR="00F44559" w:rsidRPr="00F67924">
        <w:rPr>
          <w:lang w:val="pt-PT"/>
        </w:rPr>
        <w:t> </w:t>
      </w:r>
      <w:r w:rsidRPr="00F67924">
        <w:rPr>
          <w:lang w:val="pt-PT"/>
        </w:rPr>
        <w:t>1/10), pouco frequentes (</w:t>
      </w:r>
      <w:r w:rsidR="00436C5C" w:rsidRPr="00F67924">
        <w:rPr>
          <w:lang w:val="pt-PT"/>
        </w:rPr>
        <w:sym w:font="Symbol" w:char="F0B3"/>
      </w:r>
      <w:r w:rsidR="00F44559" w:rsidRPr="00F67924">
        <w:rPr>
          <w:lang w:val="pt-PT"/>
        </w:rPr>
        <w:t> </w:t>
      </w:r>
      <w:r w:rsidRPr="00F67924">
        <w:rPr>
          <w:lang w:val="pt-PT"/>
        </w:rPr>
        <w:t xml:space="preserve">1/1000 a </w:t>
      </w:r>
      <w:r w:rsidR="00436C5C" w:rsidRPr="00F67924">
        <w:rPr>
          <w:szCs w:val="22"/>
          <w:lang w:val="pt-PT"/>
        </w:rPr>
        <w:t>&lt;</w:t>
      </w:r>
      <w:r w:rsidR="00F44559" w:rsidRPr="00F67924">
        <w:rPr>
          <w:lang w:val="pt-PT"/>
        </w:rPr>
        <w:t> </w:t>
      </w:r>
      <w:r w:rsidRPr="00F67924">
        <w:rPr>
          <w:lang w:val="pt-PT"/>
        </w:rPr>
        <w:t>1/100), raros (</w:t>
      </w:r>
      <w:r w:rsidR="00436C5C" w:rsidRPr="00F67924">
        <w:rPr>
          <w:lang w:val="pt-PT"/>
        </w:rPr>
        <w:sym w:font="Symbol" w:char="F0B3"/>
      </w:r>
      <w:r w:rsidR="00F44559" w:rsidRPr="00F67924">
        <w:rPr>
          <w:lang w:val="pt-PT"/>
        </w:rPr>
        <w:t> </w:t>
      </w:r>
      <w:r w:rsidRPr="00F67924">
        <w:rPr>
          <w:lang w:val="pt-PT"/>
        </w:rPr>
        <w:t>1/10</w:t>
      </w:r>
      <w:r w:rsidR="00CE4E92" w:rsidRPr="00F67924">
        <w:rPr>
          <w:lang w:val="pt-PT"/>
        </w:rPr>
        <w:t> </w:t>
      </w:r>
      <w:r w:rsidRPr="00F67924">
        <w:rPr>
          <w:lang w:val="pt-PT"/>
        </w:rPr>
        <w:t xml:space="preserve">000 a </w:t>
      </w:r>
      <w:r w:rsidR="00436C5C" w:rsidRPr="00F67924">
        <w:rPr>
          <w:szCs w:val="22"/>
          <w:lang w:val="pt-PT"/>
        </w:rPr>
        <w:t>&lt;</w:t>
      </w:r>
      <w:r w:rsidR="00F44559" w:rsidRPr="00F67924">
        <w:rPr>
          <w:lang w:val="pt-PT"/>
        </w:rPr>
        <w:t> </w:t>
      </w:r>
      <w:r w:rsidRPr="00F67924">
        <w:rPr>
          <w:lang w:val="pt-PT"/>
        </w:rPr>
        <w:t>1/1000)</w:t>
      </w:r>
      <w:r w:rsidR="00F44559" w:rsidRPr="00F67924">
        <w:rPr>
          <w:lang w:val="pt-PT"/>
        </w:rPr>
        <w:t>,</w:t>
      </w:r>
      <w:r w:rsidRPr="00F67924">
        <w:rPr>
          <w:lang w:val="pt-PT"/>
        </w:rPr>
        <w:t xml:space="preserve"> muito raros (</w:t>
      </w:r>
      <w:r w:rsidR="00436C5C" w:rsidRPr="00F67924">
        <w:rPr>
          <w:szCs w:val="22"/>
          <w:lang w:val="pt-PT"/>
        </w:rPr>
        <w:t>&lt;</w:t>
      </w:r>
      <w:r w:rsidR="00F44559" w:rsidRPr="00F67924">
        <w:rPr>
          <w:lang w:val="pt-PT"/>
        </w:rPr>
        <w:t> </w:t>
      </w:r>
      <w:r w:rsidRPr="00F67924">
        <w:rPr>
          <w:lang w:val="pt-PT"/>
        </w:rPr>
        <w:t>1/10</w:t>
      </w:r>
      <w:r w:rsidR="00CE4E92" w:rsidRPr="00F67924">
        <w:rPr>
          <w:lang w:val="pt-PT"/>
        </w:rPr>
        <w:t> </w:t>
      </w:r>
      <w:r w:rsidRPr="00F67924">
        <w:rPr>
          <w:lang w:val="pt-PT"/>
        </w:rPr>
        <w:t>000)</w:t>
      </w:r>
      <w:r w:rsidR="00F44559" w:rsidRPr="00F67924">
        <w:rPr>
          <w:lang w:val="pt-PT"/>
        </w:rPr>
        <w:t xml:space="preserve"> e frequência desconhecida (não pode ser calculada a partir dos dados disponíveis)</w:t>
      </w:r>
      <w:r w:rsidRPr="00F67924">
        <w:rPr>
          <w:lang w:val="pt-PT"/>
        </w:rPr>
        <w:t>. As reações adversas são apresentadas por ordem decrescente de gravidade dentro de cada classe de frequência.</w:t>
      </w:r>
    </w:p>
    <w:p w14:paraId="14B1B1DB" w14:textId="77777777" w:rsidR="00AA6D83" w:rsidRPr="00F67924" w:rsidRDefault="00AA6D83" w:rsidP="0009369A">
      <w:pPr>
        <w:rPr>
          <w:lang w:val="pt-PT"/>
        </w:rPr>
      </w:pPr>
    </w:p>
    <w:p w14:paraId="0000DE40" w14:textId="77777777" w:rsidR="001323E1" w:rsidRPr="00F67924" w:rsidRDefault="001323E1" w:rsidP="00556054">
      <w:pPr>
        <w:keepNext/>
        <w:keepLines/>
        <w:rPr>
          <w:i/>
          <w:lang w:val="pt-PT"/>
        </w:rPr>
      </w:pPr>
      <w:r w:rsidRPr="00F67924">
        <w:rPr>
          <w:i/>
          <w:lang w:val="pt-PT"/>
        </w:rPr>
        <w:t>Doentes com AR</w:t>
      </w:r>
    </w:p>
    <w:p w14:paraId="053A88FC" w14:textId="77777777" w:rsidR="001323E1" w:rsidRPr="00F67924" w:rsidRDefault="001323E1" w:rsidP="00556054">
      <w:pPr>
        <w:keepNext/>
        <w:keepLines/>
        <w:rPr>
          <w:lang w:val="pt-PT"/>
        </w:rPr>
      </w:pPr>
    </w:p>
    <w:p w14:paraId="31A5F162" w14:textId="40A35C66" w:rsidR="001323E1" w:rsidRPr="00F67924" w:rsidRDefault="001323E1" w:rsidP="00556054">
      <w:pPr>
        <w:keepNext/>
        <w:keepLines/>
        <w:ind w:left="851" w:hanging="851"/>
        <w:rPr>
          <w:i/>
          <w:lang w:val="pt-PT"/>
        </w:rPr>
      </w:pPr>
      <w:r w:rsidRPr="00F67924">
        <w:rPr>
          <w:i/>
          <w:lang w:val="pt-PT"/>
        </w:rPr>
        <w:t xml:space="preserve">Tabela 1. </w:t>
      </w:r>
      <w:r w:rsidR="005C5664" w:rsidRPr="00F67924">
        <w:rPr>
          <w:i/>
          <w:lang w:val="pt-PT"/>
        </w:rPr>
        <w:t xml:space="preserve">Lista </w:t>
      </w:r>
      <w:r w:rsidRPr="00F67924">
        <w:rPr>
          <w:i/>
          <w:lang w:val="pt-PT"/>
        </w:rPr>
        <w:t xml:space="preserve">das </w:t>
      </w:r>
      <w:r w:rsidR="00F44559" w:rsidRPr="00F67924">
        <w:rPr>
          <w:i/>
          <w:lang w:val="pt-PT"/>
        </w:rPr>
        <w:t xml:space="preserve">reações adversas </w:t>
      </w:r>
      <w:r w:rsidRPr="00F67924">
        <w:rPr>
          <w:i/>
          <w:lang w:val="pt-PT"/>
        </w:rPr>
        <w:t>ocorridas em doentes com AR a receber tocilizumab em monoterapia ou em associação com MTX ou outros DMARDs no período em dupla ocultação controlado</w:t>
      </w:r>
      <w:r w:rsidR="006D2F82" w:rsidRPr="00F67924">
        <w:rPr>
          <w:lang w:val="pt-PT"/>
        </w:rPr>
        <w:t xml:space="preserve"> </w:t>
      </w:r>
      <w:r w:rsidR="006D2F82" w:rsidRPr="00F67924">
        <w:rPr>
          <w:i/>
          <w:lang w:val="pt-PT"/>
        </w:rPr>
        <w:t>ou durante a experiência pós-comercialização</w:t>
      </w:r>
    </w:p>
    <w:p w14:paraId="4BD9219B" w14:textId="77777777" w:rsidR="009853DF" w:rsidRPr="00F67924" w:rsidRDefault="009853DF" w:rsidP="00233258">
      <w:pPr>
        <w:widowControl w:val="0"/>
        <w:ind w:left="851" w:hanging="851"/>
        <w:rPr>
          <w:i/>
          <w:lang w:val="pt-PT"/>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Change w:id="85" w:author="Author">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PrChange>
      </w:tblPr>
      <w:tblGrid>
        <w:gridCol w:w="1667"/>
        <w:gridCol w:w="1843"/>
        <w:gridCol w:w="1692"/>
        <w:gridCol w:w="1815"/>
        <w:gridCol w:w="1044"/>
        <w:gridCol w:w="1226"/>
        <w:tblGridChange w:id="86">
          <w:tblGrid>
            <w:gridCol w:w="1498"/>
            <w:gridCol w:w="169"/>
            <w:gridCol w:w="1732"/>
            <w:gridCol w:w="1803"/>
            <w:gridCol w:w="1814"/>
            <w:gridCol w:w="1043"/>
            <w:gridCol w:w="2"/>
            <w:gridCol w:w="1226"/>
          </w:tblGrid>
        </w:tblGridChange>
      </w:tblGrid>
      <w:tr w:rsidR="00F44559" w:rsidRPr="00ED63F7" w14:paraId="26A20866" w14:textId="285EFCD3" w:rsidTr="00557EB7">
        <w:trPr>
          <w:cantSplit/>
          <w:tblHeader/>
          <w:trPrChange w:id="87" w:author="Author">
            <w:trPr>
              <w:cantSplit/>
              <w:tblHeader/>
            </w:trPr>
          </w:trPrChange>
        </w:trPr>
        <w:tc>
          <w:tcPr>
            <w:tcW w:w="897" w:type="pct"/>
            <w:vMerge w:val="restart"/>
            <w:tcPrChange w:id="88" w:author="Author">
              <w:tcPr>
                <w:tcW w:w="835" w:type="pct"/>
                <w:vMerge w:val="restart"/>
              </w:tcPr>
            </w:tcPrChange>
          </w:tcPr>
          <w:p w14:paraId="4629FB2B" w14:textId="561C9077" w:rsidR="00F44559" w:rsidRPr="00F67924" w:rsidRDefault="00436C5C" w:rsidP="00AF0106">
            <w:pPr>
              <w:pStyle w:val="Standard1"/>
              <w:jc w:val="center"/>
              <w:rPr>
                <w:b/>
                <w:szCs w:val="22"/>
                <w:lang w:val="pt-PT"/>
              </w:rPr>
            </w:pPr>
            <w:r w:rsidRPr="00F67924">
              <w:rPr>
                <w:b/>
                <w:bCs/>
                <w:szCs w:val="22"/>
                <w:lang w:val="pt-PT"/>
              </w:rPr>
              <w:t>SOC</w:t>
            </w:r>
            <w:r w:rsidR="00F44559" w:rsidRPr="00F67924">
              <w:rPr>
                <w:b/>
                <w:bCs/>
                <w:szCs w:val="22"/>
                <w:lang w:val="pt-PT"/>
              </w:rPr>
              <w:t xml:space="preserve"> MedDRA</w:t>
            </w:r>
          </w:p>
        </w:tc>
        <w:tc>
          <w:tcPr>
            <w:tcW w:w="3442" w:type="pct"/>
            <w:gridSpan w:val="4"/>
            <w:tcPrChange w:id="89" w:author="Author">
              <w:tcPr>
                <w:tcW w:w="3760" w:type="pct"/>
                <w:gridSpan w:val="5"/>
              </w:tcPr>
            </w:tcPrChange>
          </w:tcPr>
          <w:p w14:paraId="53956DCC" w14:textId="77777777" w:rsidR="00F44559" w:rsidRPr="00F67924" w:rsidRDefault="00F44559" w:rsidP="00AF0106">
            <w:pPr>
              <w:pStyle w:val="Standard1"/>
              <w:jc w:val="center"/>
              <w:rPr>
                <w:b/>
                <w:szCs w:val="22"/>
                <w:lang w:val="pt-PT"/>
              </w:rPr>
            </w:pPr>
            <w:r w:rsidRPr="00F67924">
              <w:rPr>
                <w:b/>
                <w:bCs/>
                <w:szCs w:val="22"/>
                <w:lang w:val="pt-PT"/>
              </w:rPr>
              <w:t>Categorias de frequência com termos preferidos</w:t>
            </w:r>
          </w:p>
        </w:tc>
        <w:tc>
          <w:tcPr>
            <w:tcW w:w="660" w:type="pct"/>
            <w:tcPrChange w:id="90" w:author="Author">
              <w:tcPr>
                <w:tcW w:w="404" w:type="pct"/>
                <w:gridSpan w:val="2"/>
              </w:tcPr>
            </w:tcPrChange>
          </w:tcPr>
          <w:p w14:paraId="5F1601A4" w14:textId="77777777" w:rsidR="00F44559" w:rsidRPr="00F67924" w:rsidRDefault="00F44559" w:rsidP="00AF0106">
            <w:pPr>
              <w:pStyle w:val="Standard1"/>
              <w:jc w:val="center"/>
              <w:rPr>
                <w:b/>
                <w:bCs/>
                <w:szCs w:val="22"/>
                <w:lang w:val="pt-PT"/>
              </w:rPr>
            </w:pPr>
          </w:p>
        </w:tc>
      </w:tr>
      <w:tr w:rsidR="00F44559" w:rsidRPr="00F67924" w14:paraId="304BF9CA" w14:textId="6A49EC5B" w:rsidTr="00557EB7">
        <w:trPr>
          <w:cantSplit/>
          <w:tblHeader/>
          <w:trPrChange w:id="91" w:author="Author">
            <w:trPr>
              <w:cantSplit/>
              <w:tblHeader/>
            </w:trPr>
          </w:trPrChange>
        </w:trPr>
        <w:tc>
          <w:tcPr>
            <w:tcW w:w="897" w:type="pct"/>
            <w:vMerge/>
            <w:tcPrChange w:id="92" w:author="Author">
              <w:tcPr>
                <w:tcW w:w="835" w:type="pct"/>
                <w:vMerge/>
              </w:tcPr>
            </w:tcPrChange>
          </w:tcPr>
          <w:p w14:paraId="3128EA00" w14:textId="77777777" w:rsidR="00F44559" w:rsidRPr="00F67924" w:rsidRDefault="00F44559" w:rsidP="00AF0106">
            <w:pPr>
              <w:pStyle w:val="Standard1"/>
              <w:jc w:val="center"/>
              <w:rPr>
                <w:b/>
                <w:szCs w:val="22"/>
                <w:lang w:val="pt-PT"/>
              </w:rPr>
            </w:pPr>
          </w:p>
        </w:tc>
        <w:tc>
          <w:tcPr>
            <w:tcW w:w="992" w:type="pct"/>
            <w:tcPrChange w:id="93" w:author="Author">
              <w:tcPr>
                <w:tcW w:w="1060" w:type="pct"/>
                <w:gridSpan w:val="2"/>
              </w:tcPr>
            </w:tcPrChange>
          </w:tcPr>
          <w:p w14:paraId="09A5DDA4" w14:textId="20DF1626" w:rsidR="00F44559" w:rsidRPr="00F67924" w:rsidRDefault="00F44559" w:rsidP="00AF0106">
            <w:pPr>
              <w:pStyle w:val="Standard1"/>
              <w:jc w:val="center"/>
              <w:rPr>
                <w:b/>
                <w:szCs w:val="22"/>
                <w:lang w:val="pt-PT"/>
              </w:rPr>
            </w:pPr>
            <w:r w:rsidRPr="00F67924">
              <w:rPr>
                <w:b/>
                <w:bCs/>
                <w:szCs w:val="22"/>
                <w:lang w:val="pt-PT"/>
              </w:rPr>
              <w:t>Muito frequentes</w:t>
            </w:r>
          </w:p>
          <w:p w14:paraId="3B3495AD" w14:textId="77777777" w:rsidR="00F44559" w:rsidRPr="00F67924" w:rsidRDefault="00F44559" w:rsidP="00AF0106">
            <w:pPr>
              <w:pStyle w:val="Standard1"/>
              <w:jc w:val="center"/>
              <w:rPr>
                <w:b/>
                <w:szCs w:val="22"/>
                <w:lang w:val="pt-PT"/>
              </w:rPr>
            </w:pPr>
          </w:p>
        </w:tc>
        <w:tc>
          <w:tcPr>
            <w:tcW w:w="911" w:type="pct"/>
            <w:tcPrChange w:id="94" w:author="Author">
              <w:tcPr>
                <w:tcW w:w="1005" w:type="pct"/>
              </w:tcPr>
            </w:tcPrChange>
          </w:tcPr>
          <w:p w14:paraId="6B5ED10E" w14:textId="77777777" w:rsidR="00F44559" w:rsidRPr="00F67924" w:rsidRDefault="00F44559" w:rsidP="00AF0106">
            <w:pPr>
              <w:pStyle w:val="Standard1"/>
              <w:jc w:val="center"/>
              <w:rPr>
                <w:b/>
                <w:szCs w:val="22"/>
                <w:lang w:val="pt-PT"/>
              </w:rPr>
            </w:pPr>
            <w:r w:rsidRPr="00F67924">
              <w:rPr>
                <w:b/>
                <w:bCs/>
                <w:szCs w:val="22"/>
                <w:lang w:val="pt-PT"/>
              </w:rPr>
              <w:t>Frequentes</w:t>
            </w:r>
          </w:p>
          <w:p w14:paraId="2F8703AB" w14:textId="77777777" w:rsidR="00F44559" w:rsidRPr="00F67924" w:rsidRDefault="00F44559" w:rsidP="00AF0106">
            <w:pPr>
              <w:pStyle w:val="Standard1"/>
              <w:jc w:val="center"/>
              <w:rPr>
                <w:b/>
                <w:szCs w:val="22"/>
                <w:lang w:val="pt-PT"/>
              </w:rPr>
            </w:pPr>
          </w:p>
        </w:tc>
        <w:tc>
          <w:tcPr>
            <w:tcW w:w="977" w:type="pct"/>
            <w:tcPrChange w:id="95" w:author="Author">
              <w:tcPr>
                <w:tcW w:w="1011" w:type="pct"/>
              </w:tcPr>
            </w:tcPrChange>
          </w:tcPr>
          <w:p w14:paraId="69A47B14" w14:textId="29617F61" w:rsidR="00F44559" w:rsidRPr="00F67924" w:rsidRDefault="00F44559" w:rsidP="00AF0106">
            <w:pPr>
              <w:pStyle w:val="Standard1"/>
              <w:jc w:val="center"/>
              <w:rPr>
                <w:b/>
                <w:szCs w:val="22"/>
                <w:lang w:val="pt-PT"/>
              </w:rPr>
            </w:pPr>
            <w:r w:rsidRPr="00F67924">
              <w:rPr>
                <w:b/>
                <w:bCs/>
                <w:szCs w:val="22"/>
                <w:lang w:val="pt-PT"/>
              </w:rPr>
              <w:t>Pouco frequentes</w:t>
            </w:r>
          </w:p>
          <w:p w14:paraId="6612A4CD" w14:textId="77777777" w:rsidR="00F44559" w:rsidRPr="00F67924" w:rsidRDefault="00F44559" w:rsidP="00AF0106">
            <w:pPr>
              <w:pStyle w:val="Standard1"/>
              <w:jc w:val="center"/>
              <w:rPr>
                <w:b/>
                <w:szCs w:val="22"/>
                <w:lang w:val="pt-PT"/>
              </w:rPr>
            </w:pPr>
          </w:p>
        </w:tc>
        <w:tc>
          <w:tcPr>
            <w:tcW w:w="562" w:type="pct"/>
            <w:tcPrChange w:id="96" w:author="Author">
              <w:tcPr>
                <w:tcW w:w="684" w:type="pct"/>
              </w:tcPr>
            </w:tcPrChange>
          </w:tcPr>
          <w:p w14:paraId="744933F2" w14:textId="77777777" w:rsidR="00F44559" w:rsidRPr="00F67924" w:rsidRDefault="00F44559" w:rsidP="00AF0106">
            <w:pPr>
              <w:pStyle w:val="Standard1"/>
              <w:jc w:val="center"/>
              <w:rPr>
                <w:b/>
                <w:szCs w:val="22"/>
                <w:lang w:val="pt-PT"/>
              </w:rPr>
            </w:pPr>
            <w:r w:rsidRPr="00F67924">
              <w:rPr>
                <w:b/>
                <w:bCs/>
                <w:szCs w:val="22"/>
                <w:lang w:val="pt-PT"/>
              </w:rPr>
              <w:t>Raros</w:t>
            </w:r>
          </w:p>
          <w:p w14:paraId="375AC533" w14:textId="77777777" w:rsidR="00F44559" w:rsidRPr="00F67924" w:rsidRDefault="00F44559" w:rsidP="00AF0106">
            <w:pPr>
              <w:pStyle w:val="Standard1"/>
              <w:jc w:val="center"/>
              <w:rPr>
                <w:b/>
                <w:szCs w:val="22"/>
                <w:lang w:val="pt-PT"/>
              </w:rPr>
            </w:pPr>
          </w:p>
        </w:tc>
        <w:tc>
          <w:tcPr>
            <w:tcW w:w="660" w:type="pct"/>
            <w:tcPrChange w:id="97" w:author="Author">
              <w:tcPr>
                <w:tcW w:w="404" w:type="pct"/>
                <w:gridSpan w:val="2"/>
              </w:tcPr>
            </w:tcPrChange>
          </w:tcPr>
          <w:p w14:paraId="30FD61F6" w14:textId="3FF60D16" w:rsidR="00F44559" w:rsidRPr="00F67924" w:rsidRDefault="00F44559" w:rsidP="00AF0106">
            <w:pPr>
              <w:pStyle w:val="Standard1"/>
              <w:jc w:val="center"/>
              <w:rPr>
                <w:b/>
                <w:bCs/>
                <w:szCs w:val="22"/>
                <w:lang w:val="pt-PT"/>
              </w:rPr>
            </w:pPr>
            <w:r w:rsidRPr="00F67924">
              <w:rPr>
                <w:b/>
                <w:bCs/>
                <w:szCs w:val="22"/>
                <w:lang w:val="pt-PT"/>
              </w:rPr>
              <w:t>Muito raros</w:t>
            </w:r>
          </w:p>
        </w:tc>
      </w:tr>
      <w:tr w:rsidR="00F44559" w:rsidRPr="00F67924" w14:paraId="1F870C26" w14:textId="03A3DA5C" w:rsidTr="00557EB7">
        <w:trPr>
          <w:cantSplit/>
          <w:trPrChange w:id="98" w:author="Author">
            <w:trPr>
              <w:cantSplit/>
            </w:trPr>
          </w:trPrChange>
        </w:trPr>
        <w:tc>
          <w:tcPr>
            <w:tcW w:w="897" w:type="pct"/>
            <w:tcPrChange w:id="99" w:author="Author">
              <w:tcPr>
                <w:tcW w:w="835" w:type="pct"/>
              </w:tcPr>
            </w:tcPrChange>
          </w:tcPr>
          <w:p w14:paraId="6DBA8010" w14:textId="77777777" w:rsidR="00F44559" w:rsidRPr="00F67924" w:rsidRDefault="00F44559" w:rsidP="00AF0106">
            <w:pPr>
              <w:pStyle w:val="Standard1"/>
              <w:rPr>
                <w:szCs w:val="22"/>
                <w:lang w:val="pt-PT"/>
              </w:rPr>
            </w:pPr>
            <w:r w:rsidRPr="00F67924">
              <w:rPr>
                <w:szCs w:val="22"/>
                <w:lang w:val="pt-PT"/>
              </w:rPr>
              <w:t>Infeções e infestações</w:t>
            </w:r>
          </w:p>
        </w:tc>
        <w:tc>
          <w:tcPr>
            <w:tcW w:w="992" w:type="pct"/>
            <w:tcPrChange w:id="100" w:author="Author">
              <w:tcPr>
                <w:tcW w:w="1060" w:type="pct"/>
                <w:gridSpan w:val="2"/>
              </w:tcPr>
            </w:tcPrChange>
          </w:tcPr>
          <w:p w14:paraId="26CFE32B" w14:textId="77777777" w:rsidR="00F44559" w:rsidRPr="00F67924" w:rsidRDefault="00F44559" w:rsidP="00AF0106">
            <w:pPr>
              <w:pStyle w:val="Standard1"/>
              <w:rPr>
                <w:szCs w:val="22"/>
                <w:lang w:val="pt-PT"/>
              </w:rPr>
            </w:pPr>
            <w:r w:rsidRPr="00F67924">
              <w:rPr>
                <w:szCs w:val="22"/>
                <w:lang w:val="pt-PT"/>
              </w:rPr>
              <w:t>Infeções do trato respiratório superior</w:t>
            </w:r>
          </w:p>
        </w:tc>
        <w:tc>
          <w:tcPr>
            <w:tcW w:w="911" w:type="pct"/>
            <w:tcPrChange w:id="101" w:author="Author">
              <w:tcPr>
                <w:tcW w:w="1005" w:type="pct"/>
              </w:tcPr>
            </w:tcPrChange>
          </w:tcPr>
          <w:p w14:paraId="104ABE1E" w14:textId="02C7279C" w:rsidR="00F44559" w:rsidRPr="00F67924" w:rsidRDefault="00F44559" w:rsidP="00AF0106">
            <w:pPr>
              <w:pStyle w:val="Standard1"/>
              <w:rPr>
                <w:szCs w:val="22"/>
                <w:lang w:val="pt-PT"/>
              </w:rPr>
            </w:pPr>
            <w:r w:rsidRPr="00F67924">
              <w:rPr>
                <w:szCs w:val="22"/>
                <w:lang w:val="pt-PT"/>
              </w:rPr>
              <w:t xml:space="preserve">Celulite, Pneumonia, Herpes simplex oral, Herpes </w:t>
            </w:r>
            <w:del w:id="102" w:author="Author">
              <w:r w:rsidRPr="00F67924" w:rsidDel="00CD6E22">
                <w:rPr>
                  <w:szCs w:val="22"/>
                  <w:lang w:val="pt-PT"/>
                </w:rPr>
                <w:delText>zoster</w:delText>
              </w:r>
            </w:del>
            <w:ins w:id="103" w:author="Author">
              <w:r w:rsidR="00CD6E22" w:rsidRPr="00F67924">
                <w:rPr>
                  <w:szCs w:val="22"/>
                  <w:lang w:val="pt-PT"/>
                </w:rPr>
                <w:t>zóster</w:t>
              </w:r>
            </w:ins>
          </w:p>
        </w:tc>
        <w:tc>
          <w:tcPr>
            <w:tcW w:w="977" w:type="pct"/>
            <w:tcPrChange w:id="104" w:author="Author">
              <w:tcPr>
                <w:tcW w:w="1011" w:type="pct"/>
              </w:tcPr>
            </w:tcPrChange>
          </w:tcPr>
          <w:p w14:paraId="1E6C420B" w14:textId="77777777" w:rsidR="00F44559" w:rsidRPr="00F67924" w:rsidRDefault="00F44559" w:rsidP="00AF0106">
            <w:pPr>
              <w:pStyle w:val="Standard1"/>
              <w:rPr>
                <w:szCs w:val="22"/>
                <w:lang w:val="pt-PT"/>
              </w:rPr>
            </w:pPr>
            <w:r w:rsidRPr="00F67924">
              <w:rPr>
                <w:szCs w:val="22"/>
                <w:lang w:val="pt-PT"/>
              </w:rPr>
              <w:t>Diverticulite</w:t>
            </w:r>
          </w:p>
        </w:tc>
        <w:tc>
          <w:tcPr>
            <w:tcW w:w="562" w:type="pct"/>
            <w:tcPrChange w:id="105" w:author="Author">
              <w:tcPr>
                <w:tcW w:w="684" w:type="pct"/>
              </w:tcPr>
            </w:tcPrChange>
          </w:tcPr>
          <w:p w14:paraId="3A2E5BDD" w14:textId="77777777" w:rsidR="00F44559" w:rsidRPr="00F67924" w:rsidRDefault="00F44559" w:rsidP="00AF0106">
            <w:pPr>
              <w:pStyle w:val="Standard1"/>
              <w:rPr>
                <w:szCs w:val="22"/>
                <w:lang w:val="pt-PT"/>
              </w:rPr>
            </w:pPr>
          </w:p>
        </w:tc>
        <w:tc>
          <w:tcPr>
            <w:tcW w:w="660" w:type="pct"/>
            <w:tcPrChange w:id="106" w:author="Author">
              <w:tcPr>
                <w:tcW w:w="404" w:type="pct"/>
                <w:gridSpan w:val="2"/>
              </w:tcPr>
            </w:tcPrChange>
          </w:tcPr>
          <w:p w14:paraId="3FFCB38B" w14:textId="77777777" w:rsidR="00F44559" w:rsidRPr="00F67924" w:rsidRDefault="00F44559" w:rsidP="00AF0106">
            <w:pPr>
              <w:pStyle w:val="Standard1"/>
              <w:rPr>
                <w:szCs w:val="22"/>
                <w:lang w:val="pt-PT"/>
              </w:rPr>
            </w:pPr>
          </w:p>
        </w:tc>
      </w:tr>
      <w:tr w:rsidR="00F44559" w:rsidRPr="00F67924" w14:paraId="5FDB04B8" w14:textId="5C80B735" w:rsidTr="00557EB7">
        <w:trPr>
          <w:cantSplit/>
          <w:trPrChange w:id="107" w:author="Author">
            <w:trPr>
              <w:cantSplit/>
            </w:trPr>
          </w:trPrChange>
        </w:trPr>
        <w:tc>
          <w:tcPr>
            <w:tcW w:w="897" w:type="pct"/>
            <w:tcPrChange w:id="108" w:author="Author">
              <w:tcPr>
                <w:tcW w:w="835" w:type="pct"/>
              </w:tcPr>
            </w:tcPrChange>
          </w:tcPr>
          <w:p w14:paraId="1AE9BFA2" w14:textId="77777777" w:rsidR="00F44559" w:rsidRPr="00F67924" w:rsidRDefault="00F44559" w:rsidP="00AF0106">
            <w:pPr>
              <w:pStyle w:val="Standard1"/>
              <w:rPr>
                <w:szCs w:val="22"/>
                <w:lang w:val="pt-PT"/>
              </w:rPr>
            </w:pPr>
            <w:r w:rsidRPr="00F67924">
              <w:rPr>
                <w:szCs w:val="22"/>
                <w:lang w:val="pt-PT"/>
              </w:rPr>
              <w:t>Doenças do sangue e do sistema linfático</w:t>
            </w:r>
          </w:p>
        </w:tc>
        <w:tc>
          <w:tcPr>
            <w:tcW w:w="992" w:type="pct"/>
            <w:tcPrChange w:id="109" w:author="Author">
              <w:tcPr>
                <w:tcW w:w="1060" w:type="pct"/>
                <w:gridSpan w:val="2"/>
              </w:tcPr>
            </w:tcPrChange>
          </w:tcPr>
          <w:p w14:paraId="14697BAD" w14:textId="77777777" w:rsidR="00F44559" w:rsidRPr="00F67924" w:rsidRDefault="00F44559" w:rsidP="00AF0106">
            <w:pPr>
              <w:pStyle w:val="Standard1"/>
              <w:rPr>
                <w:szCs w:val="22"/>
                <w:lang w:val="pt-PT"/>
              </w:rPr>
            </w:pPr>
          </w:p>
        </w:tc>
        <w:tc>
          <w:tcPr>
            <w:tcW w:w="911" w:type="pct"/>
            <w:tcPrChange w:id="110" w:author="Author">
              <w:tcPr>
                <w:tcW w:w="1005" w:type="pct"/>
              </w:tcPr>
            </w:tcPrChange>
          </w:tcPr>
          <w:p w14:paraId="2DBA5CD0" w14:textId="77777777" w:rsidR="00F44559" w:rsidRPr="00F67924" w:rsidRDefault="00F44559" w:rsidP="00AF0106">
            <w:pPr>
              <w:pStyle w:val="Standard1"/>
              <w:rPr>
                <w:szCs w:val="22"/>
                <w:lang w:val="pt-PT"/>
              </w:rPr>
            </w:pPr>
            <w:r w:rsidRPr="00F67924">
              <w:rPr>
                <w:szCs w:val="22"/>
                <w:lang w:val="pt-PT"/>
              </w:rPr>
              <w:t>Leucopenia, Neutropenia, Hipofibrinogenemia</w:t>
            </w:r>
          </w:p>
        </w:tc>
        <w:tc>
          <w:tcPr>
            <w:tcW w:w="977" w:type="pct"/>
            <w:tcPrChange w:id="111" w:author="Author">
              <w:tcPr>
                <w:tcW w:w="1011" w:type="pct"/>
              </w:tcPr>
            </w:tcPrChange>
          </w:tcPr>
          <w:p w14:paraId="61875D8B" w14:textId="77777777" w:rsidR="00F44559" w:rsidRPr="00F67924" w:rsidRDefault="00F44559" w:rsidP="00AF0106">
            <w:pPr>
              <w:pStyle w:val="Standard1"/>
              <w:rPr>
                <w:szCs w:val="22"/>
                <w:lang w:val="pt-PT"/>
              </w:rPr>
            </w:pPr>
          </w:p>
        </w:tc>
        <w:tc>
          <w:tcPr>
            <w:tcW w:w="562" w:type="pct"/>
            <w:tcPrChange w:id="112" w:author="Author">
              <w:tcPr>
                <w:tcW w:w="684" w:type="pct"/>
              </w:tcPr>
            </w:tcPrChange>
          </w:tcPr>
          <w:p w14:paraId="211C905D" w14:textId="77777777" w:rsidR="00F44559" w:rsidRPr="00F67924" w:rsidRDefault="00F44559" w:rsidP="00AF0106">
            <w:pPr>
              <w:pStyle w:val="Standard1"/>
              <w:rPr>
                <w:szCs w:val="22"/>
                <w:lang w:val="pt-PT"/>
              </w:rPr>
            </w:pPr>
          </w:p>
        </w:tc>
        <w:tc>
          <w:tcPr>
            <w:tcW w:w="660" w:type="pct"/>
            <w:tcPrChange w:id="113" w:author="Author">
              <w:tcPr>
                <w:tcW w:w="404" w:type="pct"/>
                <w:gridSpan w:val="2"/>
              </w:tcPr>
            </w:tcPrChange>
          </w:tcPr>
          <w:p w14:paraId="510152AE" w14:textId="77777777" w:rsidR="00F44559" w:rsidRPr="00F67924" w:rsidRDefault="00F44559" w:rsidP="00AF0106">
            <w:pPr>
              <w:pStyle w:val="Standard1"/>
              <w:rPr>
                <w:szCs w:val="22"/>
                <w:lang w:val="pt-PT"/>
              </w:rPr>
            </w:pPr>
          </w:p>
        </w:tc>
      </w:tr>
      <w:tr w:rsidR="00F44559" w:rsidRPr="00F67924" w14:paraId="4025BE2F" w14:textId="3ACDC2AA" w:rsidTr="00557EB7">
        <w:trPr>
          <w:cantSplit/>
          <w:trPrChange w:id="114" w:author="Author">
            <w:trPr>
              <w:cantSplit/>
            </w:trPr>
          </w:trPrChange>
        </w:trPr>
        <w:tc>
          <w:tcPr>
            <w:tcW w:w="897" w:type="pct"/>
            <w:tcPrChange w:id="115" w:author="Author">
              <w:tcPr>
                <w:tcW w:w="835" w:type="pct"/>
              </w:tcPr>
            </w:tcPrChange>
          </w:tcPr>
          <w:p w14:paraId="7050E4E0" w14:textId="77777777" w:rsidR="00F44559" w:rsidRPr="00F67924" w:rsidRDefault="00F44559" w:rsidP="00AF0106">
            <w:pPr>
              <w:pStyle w:val="Standard1"/>
              <w:rPr>
                <w:szCs w:val="22"/>
                <w:lang w:val="pt-PT"/>
              </w:rPr>
            </w:pPr>
            <w:r w:rsidRPr="00F67924">
              <w:rPr>
                <w:szCs w:val="22"/>
                <w:lang w:val="pt-PT"/>
              </w:rPr>
              <w:t>Doenças do sistema imunitário</w:t>
            </w:r>
          </w:p>
        </w:tc>
        <w:tc>
          <w:tcPr>
            <w:tcW w:w="992" w:type="pct"/>
            <w:tcPrChange w:id="116" w:author="Author">
              <w:tcPr>
                <w:tcW w:w="1060" w:type="pct"/>
                <w:gridSpan w:val="2"/>
              </w:tcPr>
            </w:tcPrChange>
          </w:tcPr>
          <w:p w14:paraId="6A696400" w14:textId="77777777" w:rsidR="00F44559" w:rsidRPr="00F67924" w:rsidRDefault="00F44559" w:rsidP="00AF0106">
            <w:pPr>
              <w:pStyle w:val="Standard1"/>
              <w:rPr>
                <w:szCs w:val="22"/>
                <w:lang w:val="pt-PT"/>
              </w:rPr>
            </w:pPr>
          </w:p>
        </w:tc>
        <w:tc>
          <w:tcPr>
            <w:tcW w:w="911" w:type="pct"/>
            <w:tcPrChange w:id="117" w:author="Author">
              <w:tcPr>
                <w:tcW w:w="1005" w:type="pct"/>
              </w:tcPr>
            </w:tcPrChange>
          </w:tcPr>
          <w:p w14:paraId="682E534D" w14:textId="77777777" w:rsidR="00F44559" w:rsidRPr="00F67924" w:rsidRDefault="00F44559" w:rsidP="00AF0106">
            <w:pPr>
              <w:pStyle w:val="Standard1"/>
              <w:rPr>
                <w:szCs w:val="22"/>
                <w:lang w:val="pt-PT"/>
              </w:rPr>
            </w:pPr>
          </w:p>
        </w:tc>
        <w:tc>
          <w:tcPr>
            <w:tcW w:w="977" w:type="pct"/>
            <w:tcPrChange w:id="118" w:author="Author">
              <w:tcPr>
                <w:tcW w:w="1011" w:type="pct"/>
              </w:tcPr>
            </w:tcPrChange>
          </w:tcPr>
          <w:p w14:paraId="543EA21D" w14:textId="77777777" w:rsidR="00F44559" w:rsidRPr="00F67924" w:rsidRDefault="00F44559" w:rsidP="00AF0106">
            <w:pPr>
              <w:pStyle w:val="Standard1"/>
              <w:rPr>
                <w:szCs w:val="22"/>
                <w:lang w:val="pt-PT"/>
              </w:rPr>
            </w:pPr>
          </w:p>
        </w:tc>
        <w:tc>
          <w:tcPr>
            <w:tcW w:w="562" w:type="pct"/>
            <w:tcPrChange w:id="119" w:author="Author">
              <w:tcPr>
                <w:tcW w:w="684" w:type="pct"/>
              </w:tcPr>
            </w:tcPrChange>
          </w:tcPr>
          <w:p w14:paraId="01DE1705" w14:textId="77777777" w:rsidR="00F44559" w:rsidRPr="00F67924" w:rsidRDefault="00F44559" w:rsidP="00AF0106">
            <w:pPr>
              <w:pStyle w:val="Standard1"/>
              <w:rPr>
                <w:szCs w:val="22"/>
                <w:lang w:val="pt-PT"/>
              </w:rPr>
            </w:pPr>
            <w:r w:rsidRPr="00F67924">
              <w:rPr>
                <w:szCs w:val="22"/>
                <w:lang w:val="pt-PT"/>
              </w:rPr>
              <w:t>Anafilaxia (fatal)</w:t>
            </w:r>
            <w:r w:rsidRPr="00F67924">
              <w:rPr>
                <w:szCs w:val="22"/>
                <w:vertAlign w:val="superscript"/>
                <w:lang w:val="pt-PT"/>
              </w:rPr>
              <w:t>1,2,3</w:t>
            </w:r>
          </w:p>
        </w:tc>
        <w:tc>
          <w:tcPr>
            <w:tcW w:w="660" w:type="pct"/>
            <w:tcPrChange w:id="120" w:author="Author">
              <w:tcPr>
                <w:tcW w:w="404" w:type="pct"/>
                <w:gridSpan w:val="2"/>
              </w:tcPr>
            </w:tcPrChange>
          </w:tcPr>
          <w:p w14:paraId="02B1CB5A" w14:textId="77777777" w:rsidR="00F44559" w:rsidRPr="00F67924" w:rsidRDefault="00F44559" w:rsidP="00AF0106">
            <w:pPr>
              <w:pStyle w:val="Standard1"/>
              <w:rPr>
                <w:szCs w:val="22"/>
                <w:lang w:val="pt-PT"/>
              </w:rPr>
            </w:pPr>
          </w:p>
        </w:tc>
      </w:tr>
      <w:tr w:rsidR="00F44559" w:rsidRPr="00F67924" w14:paraId="6AFDFF13" w14:textId="79D2FC21" w:rsidTr="00557EB7">
        <w:trPr>
          <w:cantSplit/>
          <w:trPrChange w:id="121" w:author="Author">
            <w:trPr>
              <w:cantSplit/>
            </w:trPr>
          </w:trPrChange>
        </w:trPr>
        <w:tc>
          <w:tcPr>
            <w:tcW w:w="897" w:type="pct"/>
            <w:tcPrChange w:id="122" w:author="Author">
              <w:tcPr>
                <w:tcW w:w="835" w:type="pct"/>
              </w:tcPr>
            </w:tcPrChange>
          </w:tcPr>
          <w:p w14:paraId="02FDE0BB" w14:textId="77777777" w:rsidR="00F44559" w:rsidRPr="00F67924" w:rsidRDefault="00F44559" w:rsidP="00AF0106">
            <w:pPr>
              <w:pStyle w:val="Standard1"/>
              <w:rPr>
                <w:szCs w:val="22"/>
                <w:lang w:val="pt-PT"/>
              </w:rPr>
            </w:pPr>
            <w:r w:rsidRPr="00F67924">
              <w:rPr>
                <w:szCs w:val="22"/>
                <w:lang w:val="pt-PT"/>
              </w:rPr>
              <w:t>Doenças endócrinas</w:t>
            </w:r>
          </w:p>
        </w:tc>
        <w:tc>
          <w:tcPr>
            <w:tcW w:w="992" w:type="pct"/>
            <w:tcPrChange w:id="123" w:author="Author">
              <w:tcPr>
                <w:tcW w:w="1060" w:type="pct"/>
                <w:gridSpan w:val="2"/>
              </w:tcPr>
            </w:tcPrChange>
          </w:tcPr>
          <w:p w14:paraId="60A30D45" w14:textId="77777777" w:rsidR="00F44559" w:rsidRPr="00F67924" w:rsidRDefault="00F44559" w:rsidP="00AF0106">
            <w:pPr>
              <w:pStyle w:val="Standard1"/>
              <w:rPr>
                <w:szCs w:val="22"/>
                <w:lang w:val="pt-PT"/>
              </w:rPr>
            </w:pPr>
          </w:p>
        </w:tc>
        <w:tc>
          <w:tcPr>
            <w:tcW w:w="911" w:type="pct"/>
            <w:tcPrChange w:id="124" w:author="Author">
              <w:tcPr>
                <w:tcW w:w="1005" w:type="pct"/>
              </w:tcPr>
            </w:tcPrChange>
          </w:tcPr>
          <w:p w14:paraId="6A40F7C4" w14:textId="77777777" w:rsidR="00F44559" w:rsidRPr="00F67924" w:rsidRDefault="00F44559" w:rsidP="00AF0106">
            <w:pPr>
              <w:pStyle w:val="Standard1"/>
              <w:rPr>
                <w:szCs w:val="22"/>
                <w:lang w:val="pt-PT"/>
              </w:rPr>
            </w:pPr>
          </w:p>
        </w:tc>
        <w:tc>
          <w:tcPr>
            <w:tcW w:w="977" w:type="pct"/>
            <w:tcPrChange w:id="125" w:author="Author">
              <w:tcPr>
                <w:tcW w:w="1011" w:type="pct"/>
              </w:tcPr>
            </w:tcPrChange>
          </w:tcPr>
          <w:p w14:paraId="596E1A08" w14:textId="77777777" w:rsidR="00F44559" w:rsidRPr="00F67924" w:rsidRDefault="00F44559" w:rsidP="00AF0106">
            <w:pPr>
              <w:pStyle w:val="Standard1"/>
              <w:rPr>
                <w:szCs w:val="22"/>
                <w:lang w:val="pt-PT"/>
              </w:rPr>
            </w:pPr>
            <w:r w:rsidRPr="00F67924">
              <w:rPr>
                <w:szCs w:val="22"/>
                <w:lang w:val="pt-PT"/>
              </w:rPr>
              <w:t>Hipotiroidismo</w:t>
            </w:r>
          </w:p>
        </w:tc>
        <w:tc>
          <w:tcPr>
            <w:tcW w:w="562" w:type="pct"/>
            <w:tcPrChange w:id="126" w:author="Author">
              <w:tcPr>
                <w:tcW w:w="684" w:type="pct"/>
              </w:tcPr>
            </w:tcPrChange>
          </w:tcPr>
          <w:p w14:paraId="6FE97A19" w14:textId="77777777" w:rsidR="00F44559" w:rsidRPr="00F67924" w:rsidRDefault="00F44559" w:rsidP="00AF0106">
            <w:pPr>
              <w:pStyle w:val="Standard1"/>
              <w:rPr>
                <w:szCs w:val="22"/>
                <w:lang w:val="pt-PT"/>
              </w:rPr>
            </w:pPr>
          </w:p>
        </w:tc>
        <w:tc>
          <w:tcPr>
            <w:tcW w:w="660" w:type="pct"/>
            <w:tcPrChange w:id="127" w:author="Author">
              <w:tcPr>
                <w:tcW w:w="404" w:type="pct"/>
                <w:gridSpan w:val="2"/>
              </w:tcPr>
            </w:tcPrChange>
          </w:tcPr>
          <w:p w14:paraId="2E1F8649" w14:textId="77777777" w:rsidR="00F44559" w:rsidRPr="00F67924" w:rsidRDefault="00F44559" w:rsidP="00AF0106">
            <w:pPr>
              <w:pStyle w:val="Standard1"/>
              <w:rPr>
                <w:szCs w:val="22"/>
                <w:lang w:val="pt-PT"/>
              </w:rPr>
            </w:pPr>
          </w:p>
        </w:tc>
      </w:tr>
      <w:tr w:rsidR="00F44559" w:rsidRPr="00F67924" w14:paraId="658C5A27" w14:textId="0A6F7883" w:rsidTr="00557EB7">
        <w:trPr>
          <w:cantSplit/>
          <w:trPrChange w:id="128" w:author="Author">
            <w:trPr>
              <w:cantSplit/>
            </w:trPr>
          </w:trPrChange>
        </w:trPr>
        <w:tc>
          <w:tcPr>
            <w:tcW w:w="897" w:type="pct"/>
            <w:tcPrChange w:id="129" w:author="Author">
              <w:tcPr>
                <w:tcW w:w="835" w:type="pct"/>
              </w:tcPr>
            </w:tcPrChange>
          </w:tcPr>
          <w:p w14:paraId="2D2F6E9E" w14:textId="77777777" w:rsidR="00F44559" w:rsidRPr="00F67924" w:rsidRDefault="00F44559" w:rsidP="00AF0106">
            <w:pPr>
              <w:pStyle w:val="Standard1"/>
              <w:rPr>
                <w:szCs w:val="22"/>
                <w:lang w:val="pt-PT"/>
              </w:rPr>
            </w:pPr>
            <w:r w:rsidRPr="00F67924">
              <w:rPr>
                <w:szCs w:val="22"/>
                <w:lang w:val="pt-PT"/>
              </w:rPr>
              <w:t>Doenças do metabolismo e da nutrição</w:t>
            </w:r>
          </w:p>
        </w:tc>
        <w:tc>
          <w:tcPr>
            <w:tcW w:w="992" w:type="pct"/>
            <w:tcPrChange w:id="130" w:author="Author">
              <w:tcPr>
                <w:tcW w:w="1060" w:type="pct"/>
                <w:gridSpan w:val="2"/>
              </w:tcPr>
            </w:tcPrChange>
          </w:tcPr>
          <w:p w14:paraId="0FB380D6" w14:textId="77777777" w:rsidR="00F44559" w:rsidRPr="00F67924" w:rsidRDefault="00F44559" w:rsidP="00AF0106">
            <w:pPr>
              <w:pStyle w:val="Standard1"/>
              <w:rPr>
                <w:szCs w:val="22"/>
                <w:lang w:val="pt-PT"/>
              </w:rPr>
            </w:pPr>
            <w:r w:rsidRPr="00F67924">
              <w:rPr>
                <w:szCs w:val="22"/>
                <w:lang w:val="pt-PT"/>
              </w:rPr>
              <w:t>Hipercolesterolemia*</w:t>
            </w:r>
          </w:p>
        </w:tc>
        <w:tc>
          <w:tcPr>
            <w:tcW w:w="911" w:type="pct"/>
            <w:tcPrChange w:id="131" w:author="Author">
              <w:tcPr>
                <w:tcW w:w="1005" w:type="pct"/>
              </w:tcPr>
            </w:tcPrChange>
          </w:tcPr>
          <w:p w14:paraId="7462589F" w14:textId="77777777" w:rsidR="00F44559" w:rsidRPr="00F67924" w:rsidRDefault="00F44559" w:rsidP="00AF0106">
            <w:pPr>
              <w:pStyle w:val="Standard1"/>
              <w:rPr>
                <w:szCs w:val="22"/>
                <w:lang w:val="pt-PT"/>
              </w:rPr>
            </w:pPr>
          </w:p>
        </w:tc>
        <w:tc>
          <w:tcPr>
            <w:tcW w:w="977" w:type="pct"/>
            <w:tcPrChange w:id="132" w:author="Author">
              <w:tcPr>
                <w:tcW w:w="1011" w:type="pct"/>
              </w:tcPr>
            </w:tcPrChange>
          </w:tcPr>
          <w:p w14:paraId="7BEEC584" w14:textId="77777777" w:rsidR="00F44559" w:rsidRPr="00F67924" w:rsidRDefault="00F44559" w:rsidP="00AF0106">
            <w:pPr>
              <w:pStyle w:val="Standard1"/>
              <w:rPr>
                <w:szCs w:val="22"/>
                <w:lang w:val="pt-PT"/>
              </w:rPr>
            </w:pPr>
            <w:r w:rsidRPr="00F67924">
              <w:rPr>
                <w:szCs w:val="22"/>
                <w:lang w:val="pt-PT"/>
              </w:rPr>
              <w:t>Hipertrigliceridemia</w:t>
            </w:r>
          </w:p>
        </w:tc>
        <w:tc>
          <w:tcPr>
            <w:tcW w:w="562" w:type="pct"/>
            <w:tcPrChange w:id="133" w:author="Author">
              <w:tcPr>
                <w:tcW w:w="684" w:type="pct"/>
              </w:tcPr>
            </w:tcPrChange>
          </w:tcPr>
          <w:p w14:paraId="121C5F9A" w14:textId="77777777" w:rsidR="00F44559" w:rsidRPr="00F67924" w:rsidRDefault="00F44559" w:rsidP="00AF0106">
            <w:pPr>
              <w:pStyle w:val="Standard1"/>
              <w:rPr>
                <w:szCs w:val="22"/>
                <w:lang w:val="pt-PT"/>
              </w:rPr>
            </w:pPr>
          </w:p>
        </w:tc>
        <w:tc>
          <w:tcPr>
            <w:tcW w:w="660" w:type="pct"/>
            <w:tcPrChange w:id="134" w:author="Author">
              <w:tcPr>
                <w:tcW w:w="404" w:type="pct"/>
                <w:gridSpan w:val="2"/>
              </w:tcPr>
            </w:tcPrChange>
          </w:tcPr>
          <w:p w14:paraId="716EF2D5" w14:textId="77777777" w:rsidR="00F44559" w:rsidRPr="00F67924" w:rsidRDefault="00F44559" w:rsidP="00AF0106">
            <w:pPr>
              <w:pStyle w:val="Standard1"/>
              <w:rPr>
                <w:szCs w:val="22"/>
                <w:lang w:val="pt-PT"/>
              </w:rPr>
            </w:pPr>
          </w:p>
        </w:tc>
      </w:tr>
      <w:tr w:rsidR="00F44559" w:rsidRPr="00F67924" w14:paraId="441FAD3A" w14:textId="4866CCE4" w:rsidTr="00557EB7">
        <w:trPr>
          <w:cantSplit/>
          <w:trPrChange w:id="135" w:author="Author">
            <w:trPr>
              <w:cantSplit/>
            </w:trPr>
          </w:trPrChange>
        </w:trPr>
        <w:tc>
          <w:tcPr>
            <w:tcW w:w="897" w:type="pct"/>
            <w:tcPrChange w:id="136" w:author="Author">
              <w:tcPr>
                <w:tcW w:w="835" w:type="pct"/>
              </w:tcPr>
            </w:tcPrChange>
          </w:tcPr>
          <w:p w14:paraId="546B87BF" w14:textId="77777777" w:rsidR="00F44559" w:rsidRPr="00F67924" w:rsidRDefault="00F44559" w:rsidP="00AF0106">
            <w:pPr>
              <w:pStyle w:val="Standard1"/>
              <w:rPr>
                <w:szCs w:val="22"/>
                <w:lang w:val="pt-PT"/>
              </w:rPr>
            </w:pPr>
            <w:r w:rsidRPr="00F67924">
              <w:rPr>
                <w:szCs w:val="22"/>
                <w:lang w:val="pt-PT"/>
              </w:rPr>
              <w:t>Doenças do sistema nervoso</w:t>
            </w:r>
          </w:p>
        </w:tc>
        <w:tc>
          <w:tcPr>
            <w:tcW w:w="992" w:type="pct"/>
            <w:tcPrChange w:id="137" w:author="Author">
              <w:tcPr>
                <w:tcW w:w="1060" w:type="pct"/>
                <w:gridSpan w:val="2"/>
              </w:tcPr>
            </w:tcPrChange>
          </w:tcPr>
          <w:p w14:paraId="3C4394B6" w14:textId="77777777" w:rsidR="00F44559" w:rsidRPr="00F67924" w:rsidRDefault="00F44559" w:rsidP="00AF0106">
            <w:pPr>
              <w:pStyle w:val="Standard1"/>
              <w:rPr>
                <w:szCs w:val="22"/>
                <w:lang w:val="pt-PT"/>
              </w:rPr>
            </w:pPr>
          </w:p>
        </w:tc>
        <w:tc>
          <w:tcPr>
            <w:tcW w:w="911" w:type="pct"/>
            <w:tcPrChange w:id="138" w:author="Author">
              <w:tcPr>
                <w:tcW w:w="1005" w:type="pct"/>
              </w:tcPr>
            </w:tcPrChange>
          </w:tcPr>
          <w:p w14:paraId="07ACDA4B" w14:textId="77777777" w:rsidR="00F44559" w:rsidRPr="00F67924" w:rsidRDefault="00F44559" w:rsidP="00AF0106">
            <w:pPr>
              <w:pStyle w:val="Standard1"/>
              <w:rPr>
                <w:szCs w:val="22"/>
                <w:lang w:val="pt-PT"/>
              </w:rPr>
            </w:pPr>
            <w:r w:rsidRPr="00F67924">
              <w:rPr>
                <w:szCs w:val="22"/>
                <w:lang w:val="pt-PT"/>
              </w:rPr>
              <w:t>Cefaleia, Tonturas</w:t>
            </w:r>
          </w:p>
        </w:tc>
        <w:tc>
          <w:tcPr>
            <w:tcW w:w="977" w:type="pct"/>
            <w:tcPrChange w:id="139" w:author="Author">
              <w:tcPr>
                <w:tcW w:w="1011" w:type="pct"/>
              </w:tcPr>
            </w:tcPrChange>
          </w:tcPr>
          <w:p w14:paraId="0D3F305D" w14:textId="77777777" w:rsidR="00F44559" w:rsidRPr="00F67924" w:rsidRDefault="00F44559" w:rsidP="00AF0106">
            <w:pPr>
              <w:pStyle w:val="Standard1"/>
              <w:rPr>
                <w:szCs w:val="22"/>
                <w:lang w:val="pt-PT"/>
              </w:rPr>
            </w:pPr>
          </w:p>
        </w:tc>
        <w:tc>
          <w:tcPr>
            <w:tcW w:w="562" w:type="pct"/>
            <w:tcPrChange w:id="140" w:author="Author">
              <w:tcPr>
                <w:tcW w:w="684" w:type="pct"/>
              </w:tcPr>
            </w:tcPrChange>
          </w:tcPr>
          <w:p w14:paraId="4C2F0D57" w14:textId="77777777" w:rsidR="00F44559" w:rsidRPr="00F67924" w:rsidRDefault="00F44559" w:rsidP="00AF0106">
            <w:pPr>
              <w:pStyle w:val="Standard1"/>
              <w:rPr>
                <w:szCs w:val="22"/>
                <w:lang w:val="pt-PT"/>
              </w:rPr>
            </w:pPr>
          </w:p>
        </w:tc>
        <w:tc>
          <w:tcPr>
            <w:tcW w:w="660" w:type="pct"/>
            <w:tcPrChange w:id="141" w:author="Author">
              <w:tcPr>
                <w:tcW w:w="404" w:type="pct"/>
                <w:gridSpan w:val="2"/>
              </w:tcPr>
            </w:tcPrChange>
          </w:tcPr>
          <w:p w14:paraId="2ACF15E1" w14:textId="77777777" w:rsidR="00F44559" w:rsidRPr="00F67924" w:rsidRDefault="00F44559" w:rsidP="00AF0106">
            <w:pPr>
              <w:pStyle w:val="Standard1"/>
              <w:rPr>
                <w:szCs w:val="22"/>
                <w:lang w:val="pt-PT"/>
              </w:rPr>
            </w:pPr>
          </w:p>
        </w:tc>
      </w:tr>
      <w:tr w:rsidR="00F44559" w:rsidRPr="00F67924" w14:paraId="536811FA" w14:textId="6587246A" w:rsidTr="00557EB7">
        <w:trPr>
          <w:cantSplit/>
          <w:trPrChange w:id="142" w:author="Author">
            <w:trPr>
              <w:cantSplit/>
            </w:trPr>
          </w:trPrChange>
        </w:trPr>
        <w:tc>
          <w:tcPr>
            <w:tcW w:w="897" w:type="pct"/>
            <w:tcPrChange w:id="143" w:author="Author">
              <w:tcPr>
                <w:tcW w:w="835" w:type="pct"/>
              </w:tcPr>
            </w:tcPrChange>
          </w:tcPr>
          <w:p w14:paraId="0E45761F" w14:textId="77777777" w:rsidR="00F44559" w:rsidRPr="00F67924" w:rsidRDefault="00F44559" w:rsidP="00AF0106">
            <w:pPr>
              <w:pStyle w:val="Standard1"/>
              <w:rPr>
                <w:szCs w:val="22"/>
                <w:lang w:val="pt-PT"/>
              </w:rPr>
            </w:pPr>
            <w:r w:rsidRPr="00F67924">
              <w:rPr>
                <w:szCs w:val="22"/>
                <w:lang w:val="pt-PT"/>
              </w:rPr>
              <w:t>Afeções oculares</w:t>
            </w:r>
          </w:p>
        </w:tc>
        <w:tc>
          <w:tcPr>
            <w:tcW w:w="992" w:type="pct"/>
            <w:tcPrChange w:id="144" w:author="Author">
              <w:tcPr>
                <w:tcW w:w="1060" w:type="pct"/>
                <w:gridSpan w:val="2"/>
              </w:tcPr>
            </w:tcPrChange>
          </w:tcPr>
          <w:p w14:paraId="19D133E5" w14:textId="77777777" w:rsidR="00F44559" w:rsidRPr="00F67924" w:rsidRDefault="00F44559" w:rsidP="00AF0106">
            <w:pPr>
              <w:pStyle w:val="Standard1"/>
              <w:rPr>
                <w:szCs w:val="22"/>
                <w:lang w:val="pt-PT"/>
              </w:rPr>
            </w:pPr>
          </w:p>
        </w:tc>
        <w:tc>
          <w:tcPr>
            <w:tcW w:w="911" w:type="pct"/>
            <w:tcPrChange w:id="145" w:author="Author">
              <w:tcPr>
                <w:tcW w:w="1005" w:type="pct"/>
              </w:tcPr>
            </w:tcPrChange>
          </w:tcPr>
          <w:p w14:paraId="09C08740" w14:textId="77777777" w:rsidR="00F44559" w:rsidRPr="00F67924" w:rsidRDefault="00F44559" w:rsidP="00AF0106">
            <w:pPr>
              <w:pStyle w:val="Standard1"/>
              <w:rPr>
                <w:szCs w:val="22"/>
                <w:lang w:val="pt-PT"/>
              </w:rPr>
            </w:pPr>
            <w:r w:rsidRPr="00F67924">
              <w:rPr>
                <w:szCs w:val="22"/>
                <w:lang w:val="pt-PT"/>
              </w:rPr>
              <w:t>Conjuntivite</w:t>
            </w:r>
          </w:p>
        </w:tc>
        <w:tc>
          <w:tcPr>
            <w:tcW w:w="977" w:type="pct"/>
            <w:tcPrChange w:id="146" w:author="Author">
              <w:tcPr>
                <w:tcW w:w="1011" w:type="pct"/>
              </w:tcPr>
            </w:tcPrChange>
          </w:tcPr>
          <w:p w14:paraId="3A11586D" w14:textId="77777777" w:rsidR="00F44559" w:rsidRPr="00F67924" w:rsidRDefault="00F44559" w:rsidP="00AF0106">
            <w:pPr>
              <w:pStyle w:val="Standard1"/>
              <w:rPr>
                <w:szCs w:val="22"/>
                <w:lang w:val="pt-PT"/>
              </w:rPr>
            </w:pPr>
          </w:p>
        </w:tc>
        <w:tc>
          <w:tcPr>
            <w:tcW w:w="562" w:type="pct"/>
            <w:tcPrChange w:id="147" w:author="Author">
              <w:tcPr>
                <w:tcW w:w="684" w:type="pct"/>
              </w:tcPr>
            </w:tcPrChange>
          </w:tcPr>
          <w:p w14:paraId="467A0D96" w14:textId="77777777" w:rsidR="00F44559" w:rsidRPr="00F67924" w:rsidRDefault="00F44559" w:rsidP="00AF0106">
            <w:pPr>
              <w:pStyle w:val="Standard1"/>
              <w:rPr>
                <w:szCs w:val="22"/>
                <w:lang w:val="pt-PT"/>
              </w:rPr>
            </w:pPr>
          </w:p>
        </w:tc>
        <w:tc>
          <w:tcPr>
            <w:tcW w:w="660" w:type="pct"/>
            <w:tcPrChange w:id="148" w:author="Author">
              <w:tcPr>
                <w:tcW w:w="404" w:type="pct"/>
                <w:gridSpan w:val="2"/>
              </w:tcPr>
            </w:tcPrChange>
          </w:tcPr>
          <w:p w14:paraId="0C8CE1E2" w14:textId="77777777" w:rsidR="00F44559" w:rsidRPr="00F67924" w:rsidRDefault="00F44559" w:rsidP="00AF0106">
            <w:pPr>
              <w:pStyle w:val="Standard1"/>
              <w:rPr>
                <w:szCs w:val="22"/>
                <w:lang w:val="pt-PT"/>
              </w:rPr>
            </w:pPr>
          </w:p>
        </w:tc>
      </w:tr>
      <w:tr w:rsidR="00F44559" w:rsidRPr="00F67924" w14:paraId="308DC30E" w14:textId="13C259BF" w:rsidTr="00557EB7">
        <w:trPr>
          <w:cantSplit/>
          <w:trPrChange w:id="149" w:author="Author">
            <w:trPr>
              <w:cantSplit/>
            </w:trPr>
          </w:trPrChange>
        </w:trPr>
        <w:tc>
          <w:tcPr>
            <w:tcW w:w="897" w:type="pct"/>
            <w:tcPrChange w:id="150" w:author="Author">
              <w:tcPr>
                <w:tcW w:w="835" w:type="pct"/>
              </w:tcPr>
            </w:tcPrChange>
          </w:tcPr>
          <w:p w14:paraId="5A867F88" w14:textId="77777777" w:rsidR="00F44559" w:rsidRPr="00F67924" w:rsidRDefault="00F44559" w:rsidP="00AF0106">
            <w:pPr>
              <w:pStyle w:val="Standard1"/>
              <w:rPr>
                <w:szCs w:val="22"/>
                <w:lang w:val="pt-PT"/>
              </w:rPr>
            </w:pPr>
            <w:r w:rsidRPr="00F67924">
              <w:rPr>
                <w:szCs w:val="22"/>
                <w:lang w:val="pt-PT"/>
              </w:rPr>
              <w:t>Vasculopatias</w:t>
            </w:r>
          </w:p>
        </w:tc>
        <w:tc>
          <w:tcPr>
            <w:tcW w:w="992" w:type="pct"/>
            <w:tcPrChange w:id="151" w:author="Author">
              <w:tcPr>
                <w:tcW w:w="1060" w:type="pct"/>
                <w:gridSpan w:val="2"/>
              </w:tcPr>
            </w:tcPrChange>
          </w:tcPr>
          <w:p w14:paraId="74D76AD5" w14:textId="77777777" w:rsidR="00F44559" w:rsidRPr="00F67924" w:rsidRDefault="00F44559" w:rsidP="00AF0106">
            <w:pPr>
              <w:pStyle w:val="Standard1"/>
              <w:rPr>
                <w:szCs w:val="22"/>
                <w:lang w:val="pt-PT"/>
              </w:rPr>
            </w:pPr>
          </w:p>
        </w:tc>
        <w:tc>
          <w:tcPr>
            <w:tcW w:w="911" w:type="pct"/>
            <w:tcPrChange w:id="152" w:author="Author">
              <w:tcPr>
                <w:tcW w:w="1005" w:type="pct"/>
              </w:tcPr>
            </w:tcPrChange>
          </w:tcPr>
          <w:p w14:paraId="072A52D6" w14:textId="77777777" w:rsidR="00F44559" w:rsidRPr="00F67924" w:rsidRDefault="00F44559" w:rsidP="00AF0106">
            <w:pPr>
              <w:pStyle w:val="Standard1"/>
              <w:rPr>
                <w:szCs w:val="22"/>
                <w:lang w:val="pt-PT"/>
              </w:rPr>
            </w:pPr>
            <w:r w:rsidRPr="00F67924">
              <w:rPr>
                <w:szCs w:val="22"/>
                <w:lang w:val="pt-PT"/>
              </w:rPr>
              <w:t>Hipertensão</w:t>
            </w:r>
          </w:p>
        </w:tc>
        <w:tc>
          <w:tcPr>
            <w:tcW w:w="977" w:type="pct"/>
            <w:tcPrChange w:id="153" w:author="Author">
              <w:tcPr>
                <w:tcW w:w="1011" w:type="pct"/>
              </w:tcPr>
            </w:tcPrChange>
          </w:tcPr>
          <w:p w14:paraId="7DB88D1E" w14:textId="77777777" w:rsidR="00F44559" w:rsidRPr="00F67924" w:rsidRDefault="00F44559" w:rsidP="00AF0106">
            <w:pPr>
              <w:pStyle w:val="Standard1"/>
              <w:rPr>
                <w:szCs w:val="22"/>
                <w:lang w:val="pt-PT"/>
              </w:rPr>
            </w:pPr>
          </w:p>
        </w:tc>
        <w:tc>
          <w:tcPr>
            <w:tcW w:w="562" w:type="pct"/>
            <w:tcPrChange w:id="154" w:author="Author">
              <w:tcPr>
                <w:tcW w:w="684" w:type="pct"/>
              </w:tcPr>
            </w:tcPrChange>
          </w:tcPr>
          <w:p w14:paraId="2C0AACA3" w14:textId="77777777" w:rsidR="00F44559" w:rsidRPr="00F67924" w:rsidRDefault="00F44559" w:rsidP="00AF0106">
            <w:pPr>
              <w:pStyle w:val="Standard1"/>
              <w:rPr>
                <w:szCs w:val="22"/>
                <w:lang w:val="pt-PT"/>
              </w:rPr>
            </w:pPr>
          </w:p>
        </w:tc>
        <w:tc>
          <w:tcPr>
            <w:tcW w:w="660" w:type="pct"/>
            <w:tcPrChange w:id="155" w:author="Author">
              <w:tcPr>
                <w:tcW w:w="404" w:type="pct"/>
                <w:gridSpan w:val="2"/>
              </w:tcPr>
            </w:tcPrChange>
          </w:tcPr>
          <w:p w14:paraId="21F9A22C" w14:textId="77777777" w:rsidR="00F44559" w:rsidRPr="00F67924" w:rsidRDefault="00F44559" w:rsidP="00AF0106">
            <w:pPr>
              <w:pStyle w:val="Standard1"/>
              <w:rPr>
                <w:szCs w:val="22"/>
                <w:lang w:val="pt-PT"/>
              </w:rPr>
            </w:pPr>
          </w:p>
        </w:tc>
      </w:tr>
      <w:tr w:rsidR="00F44559" w:rsidRPr="00F67924" w14:paraId="166F547C" w14:textId="00CF24CA" w:rsidTr="00557EB7">
        <w:trPr>
          <w:cantSplit/>
          <w:trPrChange w:id="156" w:author="Author">
            <w:trPr>
              <w:cantSplit/>
            </w:trPr>
          </w:trPrChange>
        </w:trPr>
        <w:tc>
          <w:tcPr>
            <w:tcW w:w="897" w:type="pct"/>
            <w:tcPrChange w:id="157" w:author="Author">
              <w:tcPr>
                <w:tcW w:w="835" w:type="pct"/>
              </w:tcPr>
            </w:tcPrChange>
          </w:tcPr>
          <w:p w14:paraId="4980C1C2" w14:textId="77777777" w:rsidR="00F44559" w:rsidRPr="00F67924" w:rsidRDefault="00F44559" w:rsidP="00AF0106">
            <w:pPr>
              <w:pStyle w:val="Standard1"/>
              <w:rPr>
                <w:szCs w:val="22"/>
                <w:lang w:val="pt-PT"/>
              </w:rPr>
            </w:pPr>
            <w:r w:rsidRPr="00F67924">
              <w:rPr>
                <w:szCs w:val="22"/>
                <w:lang w:val="pt-PT"/>
              </w:rPr>
              <w:t>Doenças respiratórias, torácicas e do mediastino</w:t>
            </w:r>
          </w:p>
        </w:tc>
        <w:tc>
          <w:tcPr>
            <w:tcW w:w="992" w:type="pct"/>
            <w:tcPrChange w:id="158" w:author="Author">
              <w:tcPr>
                <w:tcW w:w="1060" w:type="pct"/>
                <w:gridSpan w:val="2"/>
              </w:tcPr>
            </w:tcPrChange>
          </w:tcPr>
          <w:p w14:paraId="6B9608DD" w14:textId="77777777" w:rsidR="00F44559" w:rsidRPr="00F67924" w:rsidRDefault="00F44559" w:rsidP="00AF0106">
            <w:pPr>
              <w:pStyle w:val="Standard1"/>
              <w:rPr>
                <w:szCs w:val="22"/>
                <w:lang w:val="pt-PT"/>
              </w:rPr>
            </w:pPr>
          </w:p>
        </w:tc>
        <w:tc>
          <w:tcPr>
            <w:tcW w:w="911" w:type="pct"/>
            <w:tcPrChange w:id="159" w:author="Author">
              <w:tcPr>
                <w:tcW w:w="1005" w:type="pct"/>
              </w:tcPr>
            </w:tcPrChange>
          </w:tcPr>
          <w:p w14:paraId="75DEFADF" w14:textId="77777777" w:rsidR="00F44559" w:rsidRPr="00F67924" w:rsidRDefault="00F44559" w:rsidP="00AF0106">
            <w:pPr>
              <w:pStyle w:val="Standard1"/>
              <w:rPr>
                <w:szCs w:val="22"/>
                <w:lang w:val="pt-PT"/>
              </w:rPr>
            </w:pPr>
            <w:r w:rsidRPr="00F67924">
              <w:rPr>
                <w:szCs w:val="22"/>
                <w:lang w:val="pt-PT"/>
              </w:rPr>
              <w:t>Tosse, Dispneia</w:t>
            </w:r>
          </w:p>
        </w:tc>
        <w:tc>
          <w:tcPr>
            <w:tcW w:w="977" w:type="pct"/>
            <w:tcPrChange w:id="160" w:author="Author">
              <w:tcPr>
                <w:tcW w:w="1011" w:type="pct"/>
              </w:tcPr>
            </w:tcPrChange>
          </w:tcPr>
          <w:p w14:paraId="064B2F22" w14:textId="77777777" w:rsidR="00F44559" w:rsidRPr="00F67924" w:rsidRDefault="00F44559" w:rsidP="00AF0106">
            <w:pPr>
              <w:pStyle w:val="Standard1"/>
              <w:rPr>
                <w:szCs w:val="22"/>
                <w:lang w:val="pt-PT"/>
              </w:rPr>
            </w:pPr>
          </w:p>
        </w:tc>
        <w:tc>
          <w:tcPr>
            <w:tcW w:w="562" w:type="pct"/>
            <w:tcPrChange w:id="161" w:author="Author">
              <w:tcPr>
                <w:tcW w:w="684" w:type="pct"/>
              </w:tcPr>
            </w:tcPrChange>
          </w:tcPr>
          <w:p w14:paraId="0D5BD10B" w14:textId="77777777" w:rsidR="00F44559" w:rsidRPr="00F67924" w:rsidRDefault="00F44559" w:rsidP="00AF0106">
            <w:pPr>
              <w:pStyle w:val="Standard1"/>
              <w:rPr>
                <w:szCs w:val="22"/>
                <w:lang w:val="pt-PT"/>
              </w:rPr>
            </w:pPr>
          </w:p>
        </w:tc>
        <w:tc>
          <w:tcPr>
            <w:tcW w:w="660" w:type="pct"/>
            <w:tcPrChange w:id="162" w:author="Author">
              <w:tcPr>
                <w:tcW w:w="404" w:type="pct"/>
                <w:gridSpan w:val="2"/>
              </w:tcPr>
            </w:tcPrChange>
          </w:tcPr>
          <w:p w14:paraId="25C312B4" w14:textId="77777777" w:rsidR="00F44559" w:rsidRPr="00F67924" w:rsidRDefault="00F44559" w:rsidP="00AF0106">
            <w:pPr>
              <w:pStyle w:val="Standard1"/>
              <w:rPr>
                <w:szCs w:val="22"/>
                <w:lang w:val="pt-PT"/>
              </w:rPr>
            </w:pPr>
          </w:p>
        </w:tc>
      </w:tr>
      <w:tr w:rsidR="00F44559" w:rsidRPr="00F67924" w14:paraId="36F89705" w14:textId="47B15B82" w:rsidTr="00557EB7">
        <w:trPr>
          <w:cantSplit/>
          <w:trPrChange w:id="163" w:author="Author">
            <w:trPr>
              <w:cantSplit/>
            </w:trPr>
          </w:trPrChange>
        </w:trPr>
        <w:tc>
          <w:tcPr>
            <w:tcW w:w="897" w:type="pct"/>
            <w:tcPrChange w:id="164" w:author="Author">
              <w:tcPr>
                <w:tcW w:w="835" w:type="pct"/>
              </w:tcPr>
            </w:tcPrChange>
          </w:tcPr>
          <w:p w14:paraId="4808E972" w14:textId="77777777" w:rsidR="00F44559" w:rsidRPr="00F67924" w:rsidRDefault="00F44559" w:rsidP="002900EA">
            <w:pPr>
              <w:pStyle w:val="Standard1"/>
              <w:rPr>
                <w:szCs w:val="22"/>
                <w:lang w:val="pt-PT"/>
              </w:rPr>
            </w:pPr>
            <w:r w:rsidRPr="00F67924">
              <w:rPr>
                <w:szCs w:val="22"/>
                <w:lang w:val="pt-PT"/>
              </w:rPr>
              <w:t>Doenças gastrointestinais</w:t>
            </w:r>
          </w:p>
        </w:tc>
        <w:tc>
          <w:tcPr>
            <w:tcW w:w="992" w:type="pct"/>
            <w:tcPrChange w:id="165" w:author="Author">
              <w:tcPr>
                <w:tcW w:w="1060" w:type="pct"/>
                <w:gridSpan w:val="2"/>
              </w:tcPr>
            </w:tcPrChange>
          </w:tcPr>
          <w:p w14:paraId="18F0906F" w14:textId="77777777" w:rsidR="00F44559" w:rsidRPr="00F67924" w:rsidRDefault="00F44559" w:rsidP="002900EA">
            <w:pPr>
              <w:pStyle w:val="Standard1"/>
              <w:rPr>
                <w:szCs w:val="22"/>
                <w:lang w:val="pt-PT"/>
              </w:rPr>
            </w:pPr>
          </w:p>
        </w:tc>
        <w:tc>
          <w:tcPr>
            <w:tcW w:w="911" w:type="pct"/>
            <w:tcPrChange w:id="166" w:author="Author">
              <w:tcPr>
                <w:tcW w:w="1005" w:type="pct"/>
              </w:tcPr>
            </w:tcPrChange>
          </w:tcPr>
          <w:p w14:paraId="5FE1B9E1" w14:textId="77777777" w:rsidR="00F44559" w:rsidRPr="00F67924" w:rsidRDefault="00F44559" w:rsidP="002900EA">
            <w:pPr>
              <w:pStyle w:val="Standard1"/>
              <w:rPr>
                <w:szCs w:val="22"/>
                <w:lang w:val="pt-PT"/>
              </w:rPr>
            </w:pPr>
            <w:r w:rsidRPr="00F67924">
              <w:rPr>
                <w:szCs w:val="22"/>
                <w:lang w:val="pt-PT"/>
              </w:rPr>
              <w:t>Dor abdominal, Ulceração da boca, Gastrite</w:t>
            </w:r>
          </w:p>
        </w:tc>
        <w:tc>
          <w:tcPr>
            <w:tcW w:w="977" w:type="pct"/>
            <w:tcPrChange w:id="167" w:author="Author">
              <w:tcPr>
                <w:tcW w:w="1011" w:type="pct"/>
              </w:tcPr>
            </w:tcPrChange>
          </w:tcPr>
          <w:p w14:paraId="71A4D87C" w14:textId="77777777" w:rsidR="00F44559" w:rsidRPr="00F67924" w:rsidRDefault="00F44559" w:rsidP="002900EA">
            <w:pPr>
              <w:pStyle w:val="Standard1"/>
              <w:rPr>
                <w:szCs w:val="22"/>
                <w:lang w:val="pt-PT"/>
              </w:rPr>
            </w:pPr>
            <w:r w:rsidRPr="00F67924">
              <w:rPr>
                <w:szCs w:val="22"/>
                <w:lang w:val="pt-PT"/>
              </w:rPr>
              <w:t>Estomatite, Úlcera gástrica</w:t>
            </w:r>
          </w:p>
        </w:tc>
        <w:tc>
          <w:tcPr>
            <w:tcW w:w="562" w:type="pct"/>
            <w:tcPrChange w:id="168" w:author="Author">
              <w:tcPr>
                <w:tcW w:w="684" w:type="pct"/>
              </w:tcPr>
            </w:tcPrChange>
          </w:tcPr>
          <w:p w14:paraId="5C11EE87" w14:textId="77777777" w:rsidR="00F44559" w:rsidRPr="00F67924" w:rsidRDefault="00F44559" w:rsidP="002900EA">
            <w:pPr>
              <w:pStyle w:val="Standard1"/>
              <w:rPr>
                <w:szCs w:val="22"/>
                <w:lang w:val="pt-PT"/>
              </w:rPr>
            </w:pPr>
          </w:p>
        </w:tc>
        <w:tc>
          <w:tcPr>
            <w:tcW w:w="660" w:type="pct"/>
            <w:tcPrChange w:id="169" w:author="Author">
              <w:tcPr>
                <w:tcW w:w="404" w:type="pct"/>
                <w:gridSpan w:val="2"/>
              </w:tcPr>
            </w:tcPrChange>
          </w:tcPr>
          <w:p w14:paraId="7A106094" w14:textId="77777777" w:rsidR="00F44559" w:rsidRPr="00F67924" w:rsidRDefault="00F44559" w:rsidP="002900EA">
            <w:pPr>
              <w:pStyle w:val="Standard1"/>
              <w:rPr>
                <w:szCs w:val="22"/>
                <w:lang w:val="pt-PT"/>
              </w:rPr>
            </w:pPr>
          </w:p>
        </w:tc>
      </w:tr>
      <w:tr w:rsidR="00F44559" w:rsidRPr="00F67924" w14:paraId="38BB94DB" w14:textId="615607E6" w:rsidTr="00557EB7">
        <w:trPr>
          <w:cantSplit/>
          <w:trPrChange w:id="170" w:author="Author">
            <w:trPr>
              <w:cantSplit/>
            </w:trPr>
          </w:trPrChange>
        </w:trPr>
        <w:tc>
          <w:tcPr>
            <w:tcW w:w="897" w:type="pct"/>
            <w:tcPrChange w:id="171" w:author="Author">
              <w:tcPr>
                <w:tcW w:w="835" w:type="pct"/>
              </w:tcPr>
            </w:tcPrChange>
          </w:tcPr>
          <w:p w14:paraId="79C67CD2" w14:textId="77777777" w:rsidR="00F44559" w:rsidRPr="00F67924" w:rsidRDefault="00F44559" w:rsidP="00AF0106">
            <w:pPr>
              <w:pStyle w:val="Standard1"/>
              <w:keepNext/>
              <w:keepLines/>
              <w:rPr>
                <w:szCs w:val="22"/>
                <w:lang w:val="pt-PT"/>
              </w:rPr>
            </w:pPr>
            <w:r w:rsidRPr="00F67924">
              <w:rPr>
                <w:szCs w:val="22"/>
                <w:lang w:val="pt-PT"/>
              </w:rPr>
              <w:t>Afeções hepatobiliares</w:t>
            </w:r>
          </w:p>
        </w:tc>
        <w:tc>
          <w:tcPr>
            <w:tcW w:w="992" w:type="pct"/>
            <w:tcPrChange w:id="172" w:author="Author">
              <w:tcPr>
                <w:tcW w:w="1060" w:type="pct"/>
                <w:gridSpan w:val="2"/>
              </w:tcPr>
            </w:tcPrChange>
          </w:tcPr>
          <w:p w14:paraId="4EAF749B" w14:textId="77777777" w:rsidR="00F44559" w:rsidRPr="00F67924" w:rsidRDefault="00F44559" w:rsidP="00AF0106">
            <w:pPr>
              <w:pStyle w:val="Standard1"/>
              <w:keepNext/>
              <w:keepLines/>
              <w:rPr>
                <w:szCs w:val="22"/>
                <w:lang w:val="pt-PT"/>
              </w:rPr>
            </w:pPr>
          </w:p>
        </w:tc>
        <w:tc>
          <w:tcPr>
            <w:tcW w:w="911" w:type="pct"/>
            <w:tcPrChange w:id="173" w:author="Author">
              <w:tcPr>
                <w:tcW w:w="1005" w:type="pct"/>
              </w:tcPr>
            </w:tcPrChange>
          </w:tcPr>
          <w:p w14:paraId="3C1942F0" w14:textId="77777777" w:rsidR="00F44559" w:rsidRPr="00F67924" w:rsidRDefault="00F44559" w:rsidP="00AF0106">
            <w:pPr>
              <w:pStyle w:val="Standard1"/>
              <w:keepNext/>
              <w:keepLines/>
              <w:rPr>
                <w:szCs w:val="22"/>
                <w:lang w:val="pt-PT"/>
              </w:rPr>
            </w:pPr>
          </w:p>
        </w:tc>
        <w:tc>
          <w:tcPr>
            <w:tcW w:w="977" w:type="pct"/>
            <w:tcPrChange w:id="174" w:author="Author">
              <w:tcPr>
                <w:tcW w:w="1011" w:type="pct"/>
              </w:tcPr>
            </w:tcPrChange>
          </w:tcPr>
          <w:p w14:paraId="3029C8DB" w14:textId="77777777" w:rsidR="00F44559" w:rsidRPr="00F67924" w:rsidRDefault="00F44559" w:rsidP="00AF0106">
            <w:pPr>
              <w:pStyle w:val="Standard1"/>
              <w:keepNext/>
              <w:keepLines/>
              <w:rPr>
                <w:szCs w:val="22"/>
                <w:lang w:val="pt-PT"/>
              </w:rPr>
            </w:pPr>
          </w:p>
        </w:tc>
        <w:tc>
          <w:tcPr>
            <w:tcW w:w="562" w:type="pct"/>
            <w:tcPrChange w:id="175" w:author="Author">
              <w:tcPr>
                <w:tcW w:w="684" w:type="pct"/>
              </w:tcPr>
            </w:tcPrChange>
          </w:tcPr>
          <w:p w14:paraId="20C8218B" w14:textId="43C5E80B" w:rsidR="00F44559" w:rsidRPr="00F67924" w:rsidRDefault="00F44559" w:rsidP="00AF0106">
            <w:pPr>
              <w:pStyle w:val="Standard1"/>
              <w:keepNext/>
              <w:keepLines/>
              <w:rPr>
                <w:szCs w:val="22"/>
                <w:lang w:val="pt-PT"/>
              </w:rPr>
            </w:pPr>
            <w:r w:rsidRPr="00F67924">
              <w:rPr>
                <w:szCs w:val="22"/>
                <w:lang w:val="pt-PT"/>
              </w:rPr>
              <w:t>Lesão hepática induzida por fármacos, Hepatite, Icterícia</w:t>
            </w:r>
          </w:p>
        </w:tc>
        <w:tc>
          <w:tcPr>
            <w:tcW w:w="660" w:type="pct"/>
            <w:tcPrChange w:id="176" w:author="Author">
              <w:tcPr>
                <w:tcW w:w="404" w:type="pct"/>
                <w:gridSpan w:val="2"/>
              </w:tcPr>
            </w:tcPrChange>
          </w:tcPr>
          <w:p w14:paraId="3C79DF64" w14:textId="7EB103A3" w:rsidR="00F44559" w:rsidRPr="00F67924" w:rsidRDefault="00F44559" w:rsidP="00AF0106">
            <w:pPr>
              <w:pStyle w:val="Standard1"/>
              <w:keepNext/>
              <w:keepLines/>
              <w:rPr>
                <w:szCs w:val="22"/>
                <w:lang w:val="pt-PT"/>
              </w:rPr>
            </w:pPr>
            <w:r w:rsidRPr="00F67924">
              <w:rPr>
                <w:szCs w:val="22"/>
                <w:lang w:val="pt-PT"/>
              </w:rPr>
              <w:t>Insuficiência hepática</w:t>
            </w:r>
          </w:p>
        </w:tc>
      </w:tr>
      <w:tr w:rsidR="00F44559" w:rsidRPr="00F67924" w14:paraId="00BC552F" w14:textId="2A7BDB31" w:rsidTr="00557EB7">
        <w:trPr>
          <w:cantSplit/>
          <w:trPrChange w:id="177" w:author="Author">
            <w:trPr>
              <w:cantSplit/>
            </w:trPr>
          </w:trPrChange>
        </w:trPr>
        <w:tc>
          <w:tcPr>
            <w:tcW w:w="897" w:type="pct"/>
            <w:tcPrChange w:id="178" w:author="Author">
              <w:tcPr>
                <w:tcW w:w="835" w:type="pct"/>
              </w:tcPr>
            </w:tcPrChange>
          </w:tcPr>
          <w:p w14:paraId="0F4A7AB7" w14:textId="77777777" w:rsidR="00F44559" w:rsidRPr="00F67924" w:rsidRDefault="00F44559" w:rsidP="00AF0106">
            <w:pPr>
              <w:pStyle w:val="Standard1"/>
              <w:keepNext/>
              <w:keepLines/>
              <w:rPr>
                <w:szCs w:val="22"/>
                <w:lang w:val="pt-PT"/>
              </w:rPr>
            </w:pPr>
            <w:r w:rsidRPr="00F67924">
              <w:rPr>
                <w:szCs w:val="22"/>
                <w:lang w:val="pt-PT"/>
              </w:rPr>
              <w:t>Afeções dos tecidos cutâneos e subcutâneos</w:t>
            </w:r>
          </w:p>
        </w:tc>
        <w:tc>
          <w:tcPr>
            <w:tcW w:w="992" w:type="pct"/>
            <w:tcPrChange w:id="179" w:author="Author">
              <w:tcPr>
                <w:tcW w:w="1060" w:type="pct"/>
                <w:gridSpan w:val="2"/>
              </w:tcPr>
            </w:tcPrChange>
          </w:tcPr>
          <w:p w14:paraId="37527A33" w14:textId="77777777" w:rsidR="00F44559" w:rsidRPr="00F67924" w:rsidRDefault="00F44559" w:rsidP="00AF0106">
            <w:pPr>
              <w:pStyle w:val="Standard1"/>
              <w:keepNext/>
              <w:keepLines/>
              <w:rPr>
                <w:szCs w:val="22"/>
                <w:lang w:val="pt-PT"/>
              </w:rPr>
            </w:pPr>
          </w:p>
        </w:tc>
        <w:tc>
          <w:tcPr>
            <w:tcW w:w="911" w:type="pct"/>
            <w:tcPrChange w:id="180" w:author="Author">
              <w:tcPr>
                <w:tcW w:w="1005" w:type="pct"/>
              </w:tcPr>
            </w:tcPrChange>
          </w:tcPr>
          <w:p w14:paraId="7226C772" w14:textId="77777777" w:rsidR="00F44559" w:rsidRPr="00F67924" w:rsidRDefault="00F44559" w:rsidP="00AF0106">
            <w:pPr>
              <w:pStyle w:val="Standard1"/>
              <w:keepNext/>
              <w:keepLines/>
              <w:rPr>
                <w:szCs w:val="22"/>
                <w:lang w:val="pt-PT"/>
              </w:rPr>
            </w:pPr>
            <w:r w:rsidRPr="00F67924">
              <w:rPr>
                <w:szCs w:val="22"/>
                <w:lang w:val="pt-PT"/>
              </w:rPr>
              <w:t>Erupção cutânea, Prurido, Urticária</w:t>
            </w:r>
          </w:p>
        </w:tc>
        <w:tc>
          <w:tcPr>
            <w:tcW w:w="977" w:type="pct"/>
            <w:tcPrChange w:id="181" w:author="Author">
              <w:tcPr>
                <w:tcW w:w="1011" w:type="pct"/>
              </w:tcPr>
            </w:tcPrChange>
          </w:tcPr>
          <w:p w14:paraId="54BE6736" w14:textId="77777777" w:rsidR="00F44559" w:rsidRPr="00F67924" w:rsidRDefault="00F44559" w:rsidP="00AF0106">
            <w:pPr>
              <w:pStyle w:val="Standard1"/>
              <w:keepNext/>
              <w:keepLines/>
              <w:rPr>
                <w:szCs w:val="22"/>
                <w:lang w:val="pt-PT"/>
              </w:rPr>
            </w:pPr>
          </w:p>
        </w:tc>
        <w:tc>
          <w:tcPr>
            <w:tcW w:w="562" w:type="pct"/>
            <w:tcPrChange w:id="182" w:author="Author">
              <w:tcPr>
                <w:tcW w:w="684" w:type="pct"/>
              </w:tcPr>
            </w:tcPrChange>
          </w:tcPr>
          <w:p w14:paraId="278A53C4" w14:textId="77777777" w:rsidR="00F44559" w:rsidRPr="00F67924" w:rsidRDefault="00F44559" w:rsidP="00AF0106">
            <w:pPr>
              <w:pStyle w:val="Standard1"/>
              <w:keepNext/>
              <w:keepLines/>
              <w:rPr>
                <w:szCs w:val="22"/>
                <w:lang w:val="pt-PT"/>
              </w:rPr>
            </w:pPr>
            <w:r w:rsidRPr="00F67924">
              <w:rPr>
                <w:szCs w:val="22"/>
                <w:lang w:val="pt-PT"/>
              </w:rPr>
              <w:t>Síndrome de Stevens-Johnson</w:t>
            </w:r>
            <w:r w:rsidRPr="00F67924">
              <w:rPr>
                <w:szCs w:val="22"/>
                <w:vertAlign w:val="superscript"/>
                <w:lang w:val="pt-PT"/>
              </w:rPr>
              <w:t>3</w:t>
            </w:r>
          </w:p>
        </w:tc>
        <w:tc>
          <w:tcPr>
            <w:tcW w:w="660" w:type="pct"/>
            <w:tcPrChange w:id="183" w:author="Author">
              <w:tcPr>
                <w:tcW w:w="404" w:type="pct"/>
                <w:gridSpan w:val="2"/>
              </w:tcPr>
            </w:tcPrChange>
          </w:tcPr>
          <w:p w14:paraId="6C94B4CC" w14:textId="77777777" w:rsidR="00F44559" w:rsidRPr="00F67924" w:rsidRDefault="00F44559" w:rsidP="00AF0106">
            <w:pPr>
              <w:pStyle w:val="Standard1"/>
              <w:keepNext/>
              <w:keepLines/>
              <w:rPr>
                <w:szCs w:val="22"/>
                <w:lang w:val="pt-PT"/>
              </w:rPr>
            </w:pPr>
          </w:p>
        </w:tc>
      </w:tr>
      <w:tr w:rsidR="00F44559" w:rsidRPr="00F67924" w14:paraId="37D371F3" w14:textId="1FE8F9B0" w:rsidTr="00557EB7">
        <w:trPr>
          <w:cantSplit/>
          <w:trPrChange w:id="184" w:author="Author">
            <w:trPr>
              <w:cantSplit/>
            </w:trPr>
          </w:trPrChange>
        </w:trPr>
        <w:tc>
          <w:tcPr>
            <w:tcW w:w="897" w:type="pct"/>
            <w:tcPrChange w:id="185" w:author="Author">
              <w:tcPr>
                <w:tcW w:w="835" w:type="pct"/>
              </w:tcPr>
            </w:tcPrChange>
          </w:tcPr>
          <w:p w14:paraId="541C8A6B" w14:textId="77777777" w:rsidR="00F44559" w:rsidRPr="00F67924" w:rsidRDefault="00F44559" w:rsidP="00AF0106">
            <w:pPr>
              <w:pStyle w:val="Standard1"/>
              <w:keepNext/>
              <w:keepLines/>
              <w:rPr>
                <w:szCs w:val="22"/>
                <w:lang w:val="pt-PT"/>
              </w:rPr>
            </w:pPr>
            <w:r w:rsidRPr="00F67924">
              <w:rPr>
                <w:szCs w:val="22"/>
                <w:lang w:val="pt-PT"/>
              </w:rPr>
              <w:t>Doenças renais e urinárias</w:t>
            </w:r>
          </w:p>
        </w:tc>
        <w:tc>
          <w:tcPr>
            <w:tcW w:w="992" w:type="pct"/>
            <w:tcPrChange w:id="186" w:author="Author">
              <w:tcPr>
                <w:tcW w:w="1060" w:type="pct"/>
                <w:gridSpan w:val="2"/>
              </w:tcPr>
            </w:tcPrChange>
          </w:tcPr>
          <w:p w14:paraId="65F71A5D" w14:textId="77777777" w:rsidR="00F44559" w:rsidRPr="00F67924" w:rsidRDefault="00F44559" w:rsidP="00AF0106">
            <w:pPr>
              <w:pStyle w:val="Standard1"/>
              <w:keepNext/>
              <w:keepLines/>
              <w:rPr>
                <w:szCs w:val="22"/>
                <w:lang w:val="pt-PT"/>
              </w:rPr>
            </w:pPr>
          </w:p>
        </w:tc>
        <w:tc>
          <w:tcPr>
            <w:tcW w:w="911" w:type="pct"/>
            <w:tcPrChange w:id="187" w:author="Author">
              <w:tcPr>
                <w:tcW w:w="1005" w:type="pct"/>
              </w:tcPr>
            </w:tcPrChange>
          </w:tcPr>
          <w:p w14:paraId="53BB51E1" w14:textId="77777777" w:rsidR="00F44559" w:rsidRPr="00F67924" w:rsidRDefault="00F44559" w:rsidP="00AF0106">
            <w:pPr>
              <w:pStyle w:val="Standard1"/>
              <w:keepNext/>
              <w:keepLines/>
              <w:rPr>
                <w:szCs w:val="22"/>
                <w:lang w:val="pt-PT"/>
              </w:rPr>
            </w:pPr>
          </w:p>
        </w:tc>
        <w:tc>
          <w:tcPr>
            <w:tcW w:w="977" w:type="pct"/>
            <w:tcPrChange w:id="188" w:author="Author">
              <w:tcPr>
                <w:tcW w:w="1011" w:type="pct"/>
              </w:tcPr>
            </w:tcPrChange>
          </w:tcPr>
          <w:p w14:paraId="5440F463" w14:textId="77777777" w:rsidR="00F44559" w:rsidRPr="00F67924" w:rsidRDefault="00F44559" w:rsidP="00AF0106">
            <w:pPr>
              <w:pStyle w:val="Standard1"/>
              <w:keepNext/>
              <w:keepLines/>
              <w:rPr>
                <w:szCs w:val="22"/>
                <w:lang w:val="pt-PT"/>
              </w:rPr>
            </w:pPr>
            <w:r w:rsidRPr="00F67924">
              <w:rPr>
                <w:szCs w:val="22"/>
                <w:lang w:val="pt-PT"/>
              </w:rPr>
              <w:t>Nefrolitíase</w:t>
            </w:r>
          </w:p>
        </w:tc>
        <w:tc>
          <w:tcPr>
            <w:tcW w:w="562" w:type="pct"/>
            <w:tcPrChange w:id="189" w:author="Author">
              <w:tcPr>
                <w:tcW w:w="684" w:type="pct"/>
              </w:tcPr>
            </w:tcPrChange>
          </w:tcPr>
          <w:p w14:paraId="5AEC5706" w14:textId="77777777" w:rsidR="00F44559" w:rsidRPr="00F67924" w:rsidRDefault="00F44559" w:rsidP="00AF0106">
            <w:pPr>
              <w:pStyle w:val="Standard1"/>
              <w:keepNext/>
              <w:keepLines/>
              <w:rPr>
                <w:szCs w:val="22"/>
                <w:lang w:val="pt-PT"/>
              </w:rPr>
            </w:pPr>
          </w:p>
        </w:tc>
        <w:tc>
          <w:tcPr>
            <w:tcW w:w="660" w:type="pct"/>
            <w:tcPrChange w:id="190" w:author="Author">
              <w:tcPr>
                <w:tcW w:w="404" w:type="pct"/>
                <w:gridSpan w:val="2"/>
              </w:tcPr>
            </w:tcPrChange>
          </w:tcPr>
          <w:p w14:paraId="47BF86EA" w14:textId="77777777" w:rsidR="00F44559" w:rsidRPr="00F67924" w:rsidRDefault="00F44559" w:rsidP="00AF0106">
            <w:pPr>
              <w:pStyle w:val="Standard1"/>
              <w:keepNext/>
              <w:keepLines/>
              <w:rPr>
                <w:szCs w:val="22"/>
                <w:lang w:val="pt-PT"/>
              </w:rPr>
            </w:pPr>
          </w:p>
        </w:tc>
      </w:tr>
      <w:tr w:rsidR="00F44559" w:rsidRPr="00ED63F7" w14:paraId="3DD1AB00" w14:textId="19A79EC5" w:rsidTr="00557EB7">
        <w:trPr>
          <w:cantSplit/>
          <w:trPrChange w:id="191" w:author="Author">
            <w:trPr>
              <w:cantSplit/>
            </w:trPr>
          </w:trPrChange>
        </w:trPr>
        <w:tc>
          <w:tcPr>
            <w:tcW w:w="897" w:type="pct"/>
            <w:tcPrChange w:id="192" w:author="Author">
              <w:tcPr>
                <w:tcW w:w="835" w:type="pct"/>
              </w:tcPr>
            </w:tcPrChange>
          </w:tcPr>
          <w:p w14:paraId="45C738EA" w14:textId="77777777" w:rsidR="00F44559" w:rsidRPr="00F67924" w:rsidRDefault="00F44559" w:rsidP="00AF0106">
            <w:pPr>
              <w:pStyle w:val="Standard1"/>
              <w:keepNext/>
              <w:keepLines/>
              <w:rPr>
                <w:szCs w:val="22"/>
                <w:lang w:val="pt-PT"/>
              </w:rPr>
            </w:pPr>
            <w:r w:rsidRPr="00F67924">
              <w:rPr>
                <w:szCs w:val="22"/>
                <w:lang w:val="pt-PT"/>
              </w:rPr>
              <w:t>Perturbações gerais e alterações no local de administração</w:t>
            </w:r>
          </w:p>
        </w:tc>
        <w:tc>
          <w:tcPr>
            <w:tcW w:w="992" w:type="pct"/>
            <w:tcPrChange w:id="193" w:author="Author">
              <w:tcPr>
                <w:tcW w:w="1060" w:type="pct"/>
                <w:gridSpan w:val="2"/>
              </w:tcPr>
            </w:tcPrChange>
          </w:tcPr>
          <w:p w14:paraId="06DF4759" w14:textId="77777777" w:rsidR="00F44559" w:rsidRPr="00F67924" w:rsidRDefault="00F44559" w:rsidP="00AF0106">
            <w:pPr>
              <w:pStyle w:val="Standard1"/>
              <w:keepNext/>
              <w:keepLines/>
              <w:rPr>
                <w:szCs w:val="22"/>
                <w:lang w:val="pt-PT"/>
              </w:rPr>
            </w:pPr>
          </w:p>
        </w:tc>
        <w:tc>
          <w:tcPr>
            <w:tcW w:w="911" w:type="pct"/>
            <w:tcPrChange w:id="194" w:author="Author">
              <w:tcPr>
                <w:tcW w:w="1005" w:type="pct"/>
              </w:tcPr>
            </w:tcPrChange>
          </w:tcPr>
          <w:p w14:paraId="3EC0C8BF" w14:textId="77777777" w:rsidR="00F44559" w:rsidRPr="00F67924" w:rsidRDefault="00F44559" w:rsidP="00AF0106">
            <w:pPr>
              <w:pStyle w:val="Standard1"/>
              <w:keepNext/>
              <w:keepLines/>
              <w:rPr>
                <w:szCs w:val="22"/>
                <w:lang w:val="pt-PT"/>
              </w:rPr>
            </w:pPr>
            <w:r w:rsidRPr="00F67924">
              <w:rPr>
                <w:szCs w:val="22"/>
                <w:lang w:val="pt-PT"/>
              </w:rPr>
              <w:t>Edema periférico, Reações de hipersensibilidade</w:t>
            </w:r>
          </w:p>
        </w:tc>
        <w:tc>
          <w:tcPr>
            <w:tcW w:w="977" w:type="pct"/>
            <w:tcPrChange w:id="195" w:author="Author">
              <w:tcPr>
                <w:tcW w:w="1011" w:type="pct"/>
              </w:tcPr>
            </w:tcPrChange>
          </w:tcPr>
          <w:p w14:paraId="04E20FB2" w14:textId="77777777" w:rsidR="00F44559" w:rsidRPr="00F67924" w:rsidRDefault="00F44559" w:rsidP="00AF0106">
            <w:pPr>
              <w:pStyle w:val="Standard1"/>
              <w:keepNext/>
              <w:keepLines/>
              <w:rPr>
                <w:szCs w:val="22"/>
                <w:lang w:val="pt-PT"/>
              </w:rPr>
            </w:pPr>
          </w:p>
        </w:tc>
        <w:tc>
          <w:tcPr>
            <w:tcW w:w="562" w:type="pct"/>
            <w:tcPrChange w:id="196" w:author="Author">
              <w:tcPr>
                <w:tcW w:w="684" w:type="pct"/>
              </w:tcPr>
            </w:tcPrChange>
          </w:tcPr>
          <w:p w14:paraId="6F80DE00" w14:textId="77777777" w:rsidR="00F44559" w:rsidRPr="00F67924" w:rsidRDefault="00F44559" w:rsidP="00AF0106">
            <w:pPr>
              <w:pStyle w:val="Standard1"/>
              <w:keepNext/>
              <w:keepLines/>
              <w:rPr>
                <w:szCs w:val="22"/>
                <w:lang w:val="pt-PT"/>
              </w:rPr>
            </w:pPr>
          </w:p>
        </w:tc>
        <w:tc>
          <w:tcPr>
            <w:tcW w:w="660" w:type="pct"/>
            <w:tcPrChange w:id="197" w:author="Author">
              <w:tcPr>
                <w:tcW w:w="404" w:type="pct"/>
                <w:gridSpan w:val="2"/>
              </w:tcPr>
            </w:tcPrChange>
          </w:tcPr>
          <w:p w14:paraId="4E82A449" w14:textId="77777777" w:rsidR="00F44559" w:rsidRPr="00F67924" w:rsidRDefault="00F44559" w:rsidP="00AF0106">
            <w:pPr>
              <w:pStyle w:val="Standard1"/>
              <w:keepNext/>
              <w:keepLines/>
              <w:rPr>
                <w:szCs w:val="22"/>
                <w:lang w:val="pt-PT"/>
              </w:rPr>
            </w:pPr>
          </w:p>
        </w:tc>
      </w:tr>
      <w:tr w:rsidR="00F44559" w:rsidRPr="00ED63F7" w14:paraId="62F0E71E" w14:textId="04E5719E" w:rsidTr="00557EB7">
        <w:trPr>
          <w:cantSplit/>
          <w:trPrChange w:id="198" w:author="Author">
            <w:trPr>
              <w:cantSplit/>
            </w:trPr>
          </w:trPrChange>
        </w:trPr>
        <w:tc>
          <w:tcPr>
            <w:tcW w:w="897" w:type="pct"/>
            <w:tcPrChange w:id="199" w:author="Author">
              <w:tcPr>
                <w:tcW w:w="835" w:type="pct"/>
              </w:tcPr>
            </w:tcPrChange>
          </w:tcPr>
          <w:p w14:paraId="2F99E25D" w14:textId="77777777" w:rsidR="00F44559" w:rsidRPr="00F67924" w:rsidRDefault="00F44559" w:rsidP="00AF0106">
            <w:pPr>
              <w:pStyle w:val="Standard1"/>
              <w:keepNext/>
              <w:keepLines/>
              <w:rPr>
                <w:szCs w:val="22"/>
                <w:lang w:val="pt-PT"/>
              </w:rPr>
            </w:pPr>
            <w:r w:rsidRPr="00F67924">
              <w:rPr>
                <w:szCs w:val="22"/>
                <w:lang w:val="pt-PT"/>
              </w:rPr>
              <w:t>Exames complementares de diagnóstico</w:t>
            </w:r>
          </w:p>
        </w:tc>
        <w:tc>
          <w:tcPr>
            <w:tcW w:w="992" w:type="pct"/>
            <w:tcPrChange w:id="200" w:author="Author">
              <w:tcPr>
                <w:tcW w:w="1060" w:type="pct"/>
                <w:gridSpan w:val="2"/>
              </w:tcPr>
            </w:tcPrChange>
          </w:tcPr>
          <w:p w14:paraId="3D8DC893" w14:textId="77777777" w:rsidR="00F44559" w:rsidRPr="00F67924" w:rsidRDefault="00F44559" w:rsidP="00AF0106">
            <w:pPr>
              <w:pStyle w:val="Standard1"/>
              <w:keepNext/>
              <w:keepLines/>
              <w:rPr>
                <w:szCs w:val="22"/>
                <w:lang w:val="pt-PT"/>
              </w:rPr>
            </w:pPr>
          </w:p>
        </w:tc>
        <w:tc>
          <w:tcPr>
            <w:tcW w:w="911" w:type="pct"/>
            <w:tcPrChange w:id="201" w:author="Author">
              <w:tcPr>
                <w:tcW w:w="1005" w:type="pct"/>
              </w:tcPr>
            </w:tcPrChange>
          </w:tcPr>
          <w:p w14:paraId="0354917D" w14:textId="77777777" w:rsidR="00F44559" w:rsidRPr="00F67924" w:rsidRDefault="00F44559" w:rsidP="00AF0106">
            <w:pPr>
              <w:pStyle w:val="Standard1"/>
              <w:keepNext/>
              <w:keepLines/>
              <w:rPr>
                <w:szCs w:val="22"/>
                <w:lang w:val="pt-PT"/>
              </w:rPr>
            </w:pPr>
            <w:r w:rsidRPr="00F67924">
              <w:rPr>
                <w:szCs w:val="22"/>
                <w:lang w:val="pt-PT"/>
              </w:rPr>
              <w:t>Elevação das transaminases hepáticas, Aumento de peso, Bilirrubina total aumentada*</w:t>
            </w:r>
          </w:p>
        </w:tc>
        <w:tc>
          <w:tcPr>
            <w:tcW w:w="977" w:type="pct"/>
            <w:tcPrChange w:id="202" w:author="Author">
              <w:tcPr>
                <w:tcW w:w="1011" w:type="pct"/>
              </w:tcPr>
            </w:tcPrChange>
          </w:tcPr>
          <w:p w14:paraId="5E5E12F8" w14:textId="77777777" w:rsidR="00F44559" w:rsidRPr="00F67924" w:rsidRDefault="00F44559" w:rsidP="00AF0106">
            <w:pPr>
              <w:pStyle w:val="Standard1"/>
              <w:keepNext/>
              <w:keepLines/>
              <w:rPr>
                <w:szCs w:val="22"/>
                <w:lang w:val="pt-PT"/>
              </w:rPr>
            </w:pPr>
          </w:p>
        </w:tc>
        <w:tc>
          <w:tcPr>
            <w:tcW w:w="562" w:type="pct"/>
            <w:tcPrChange w:id="203" w:author="Author">
              <w:tcPr>
                <w:tcW w:w="684" w:type="pct"/>
              </w:tcPr>
            </w:tcPrChange>
          </w:tcPr>
          <w:p w14:paraId="5A0A9487" w14:textId="77777777" w:rsidR="00F44559" w:rsidRPr="00F67924" w:rsidRDefault="00F44559" w:rsidP="00AF0106">
            <w:pPr>
              <w:pStyle w:val="Standard1"/>
              <w:keepNext/>
              <w:keepLines/>
              <w:rPr>
                <w:szCs w:val="22"/>
                <w:lang w:val="pt-PT"/>
              </w:rPr>
            </w:pPr>
          </w:p>
        </w:tc>
        <w:tc>
          <w:tcPr>
            <w:tcW w:w="660" w:type="pct"/>
            <w:tcPrChange w:id="204" w:author="Author">
              <w:tcPr>
                <w:tcW w:w="404" w:type="pct"/>
                <w:gridSpan w:val="2"/>
              </w:tcPr>
            </w:tcPrChange>
          </w:tcPr>
          <w:p w14:paraId="71447FDB" w14:textId="77777777" w:rsidR="00F44559" w:rsidRPr="00F67924" w:rsidRDefault="00F44559" w:rsidP="00AF0106">
            <w:pPr>
              <w:pStyle w:val="Standard1"/>
              <w:keepNext/>
              <w:keepLines/>
              <w:rPr>
                <w:szCs w:val="22"/>
                <w:lang w:val="pt-PT"/>
              </w:rPr>
            </w:pPr>
          </w:p>
        </w:tc>
      </w:tr>
    </w:tbl>
    <w:p w14:paraId="67EE478B" w14:textId="77777777" w:rsidR="001323E1" w:rsidRPr="00F67924" w:rsidRDefault="001323E1" w:rsidP="001323E1">
      <w:pPr>
        <w:keepNext/>
        <w:keepLines/>
        <w:ind w:left="567" w:hanging="567"/>
        <w:outlineLvl w:val="0"/>
        <w:rPr>
          <w:sz w:val="18"/>
          <w:szCs w:val="18"/>
          <w:lang w:val="pt-PT"/>
        </w:rPr>
      </w:pPr>
      <w:r w:rsidRPr="00F67924">
        <w:rPr>
          <w:lang w:val="pt-PT"/>
        </w:rPr>
        <w:t xml:space="preserve">* </w:t>
      </w:r>
      <w:r w:rsidRPr="00F67924">
        <w:rPr>
          <w:sz w:val="18"/>
          <w:szCs w:val="18"/>
          <w:lang w:val="pt-PT"/>
        </w:rPr>
        <w:t>Inclui aumentos observados durante a monitorização laboratori</w:t>
      </w:r>
      <w:r w:rsidR="00214B2E" w:rsidRPr="00F67924">
        <w:rPr>
          <w:sz w:val="18"/>
          <w:szCs w:val="18"/>
          <w:lang w:val="pt-PT"/>
        </w:rPr>
        <w:t>al de rotina (ver texto abaixo)</w:t>
      </w:r>
    </w:p>
    <w:p w14:paraId="3B3B8E8A" w14:textId="1A63CFDB" w:rsidR="006C15AA" w:rsidRPr="00F67924" w:rsidRDefault="006C15AA" w:rsidP="001323E1">
      <w:pPr>
        <w:keepNext/>
        <w:keepLines/>
        <w:ind w:left="567" w:hanging="567"/>
        <w:outlineLvl w:val="0"/>
        <w:rPr>
          <w:sz w:val="18"/>
          <w:szCs w:val="18"/>
          <w:lang w:val="pt-PT"/>
        </w:rPr>
      </w:pPr>
      <w:r w:rsidRPr="00F67924">
        <w:rPr>
          <w:sz w:val="18"/>
          <w:szCs w:val="18"/>
          <w:vertAlign w:val="superscript"/>
          <w:lang w:val="pt-PT"/>
        </w:rPr>
        <w:t>1</w:t>
      </w:r>
      <w:r w:rsidRPr="00F67924">
        <w:rPr>
          <w:sz w:val="18"/>
          <w:szCs w:val="18"/>
          <w:lang w:val="pt-PT"/>
        </w:rPr>
        <w:t xml:space="preserve"> Ver secção</w:t>
      </w:r>
      <w:r w:rsidR="00F44559" w:rsidRPr="00F67924">
        <w:rPr>
          <w:sz w:val="18"/>
          <w:szCs w:val="18"/>
          <w:lang w:val="pt-PT"/>
        </w:rPr>
        <w:t> </w:t>
      </w:r>
      <w:r w:rsidRPr="00F67924">
        <w:rPr>
          <w:sz w:val="18"/>
          <w:szCs w:val="18"/>
          <w:lang w:val="pt-PT"/>
        </w:rPr>
        <w:t>4.3</w:t>
      </w:r>
    </w:p>
    <w:p w14:paraId="76D82550" w14:textId="0229C095" w:rsidR="006C15AA" w:rsidRPr="00F67924" w:rsidRDefault="006C15AA" w:rsidP="006C15AA">
      <w:pPr>
        <w:keepNext/>
        <w:keepLines/>
        <w:ind w:left="567" w:hanging="567"/>
        <w:outlineLvl w:val="0"/>
        <w:rPr>
          <w:sz w:val="18"/>
          <w:szCs w:val="18"/>
          <w:lang w:val="pt-PT"/>
        </w:rPr>
      </w:pPr>
      <w:r w:rsidRPr="00F67924">
        <w:rPr>
          <w:sz w:val="18"/>
          <w:szCs w:val="18"/>
          <w:vertAlign w:val="superscript"/>
          <w:lang w:val="pt-PT"/>
        </w:rPr>
        <w:t>2</w:t>
      </w:r>
      <w:r w:rsidRPr="00F67924">
        <w:rPr>
          <w:sz w:val="18"/>
          <w:szCs w:val="18"/>
          <w:lang w:val="pt-PT"/>
        </w:rPr>
        <w:t xml:space="preserve"> Ver secção</w:t>
      </w:r>
      <w:r w:rsidR="00F44559" w:rsidRPr="00F67924">
        <w:rPr>
          <w:sz w:val="18"/>
          <w:szCs w:val="18"/>
          <w:lang w:val="pt-PT"/>
        </w:rPr>
        <w:t> </w:t>
      </w:r>
      <w:r w:rsidRPr="00F67924">
        <w:rPr>
          <w:sz w:val="18"/>
          <w:szCs w:val="18"/>
          <w:lang w:val="pt-PT"/>
        </w:rPr>
        <w:t>4.4</w:t>
      </w:r>
    </w:p>
    <w:p w14:paraId="5D1C5E74" w14:textId="16CDB433" w:rsidR="006C15AA" w:rsidRPr="00F67924" w:rsidRDefault="006C15AA" w:rsidP="006A7DA0">
      <w:pPr>
        <w:keepNext/>
        <w:keepLines/>
        <w:ind w:left="142" w:hanging="142"/>
        <w:outlineLvl w:val="0"/>
        <w:rPr>
          <w:sz w:val="18"/>
          <w:szCs w:val="18"/>
          <w:lang w:val="pt-PT"/>
        </w:rPr>
      </w:pPr>
      <w:r w:rsidRPr="00F67924">
        <w:rPr>
          <w:sz w:val="18"/>
          <w:szCs w:val="18"/>
          <w:vertAlign w:val="superscript"/>
          <w:lang w:val="pt-PT"/>
        </w:rPr>
        <w:t>3</w:t>
      </w:r>
      <w:r w:rsidRPr="00F67924">
        <w:rPr>
          <w:sz w:val="18"/>
          <w:szCs w:val="18"/>
          <w:lang w:val="pt-PT"/>
        </w:rPr>
        <w:t xml:space="preserve"> Esta reação adversa foi iden</w:t>
      </w:r>
      <w:r w:rsidR="0040416B" w:rsidRPr="00F67924">
        <w:rPr>
          <w:sz w:val="18"/>
          <w:szCs w:val="18"/>
          <w:lang w:val="pt-PT"/>
        </w:rPr>
        <w:t>ti</w:t>
      </w:r>
      <w:r w:rsidRPr="00F67924">
        <w:rPr>
          <w:sz w:val="18"/>
          <w:szCs w:val="18"/>
          <w:lang w:val="pt-PT"/>
        </w:rPr>
        <w:t xml:space="preserve">ficada através da vigilância </w:t>
      </w:r>
      <w:r w:rsidR="006A7DA0" w:rsidRPr="00F67924">
        <w:rPr>
          <w:sz w:val="18"/>
          <w:szCs w:val="18"/>
          <w:lang w:val="pt-PT"/>
        </w:rPr>
        <w:t>pós-comercialização</w:t>
      </w:r>
      <w:r w:rsidR="002C59CD" w:rsidRPr="00F67924">
        <w:rPr>
          <w:sz w:val="18"/>
          <w:szCs w:val="18"/>
          <w:lang w:val="pt-PT"/>
        </w:rPr>
        <w:t>,</w:t>
      </w:r>
      <w:r w:rsidR="006A7DA0" w:rsidRPr="00F67924">
        <w:rPr>
          <w:sz w:val="18"/>
          <w:szCs w:val="18"/>
          <w:lang w:val="pt-PT"/>
        </w:rPr>
        <w:t xml:space="preserve"> mas não foi observada em ensaios clínicos controlados. A categoria de frequência foi estimada como o limite superior do intervalo de confiança de 95% calculado com base no número total de doentes expostos a </w:t>
      </w:r>
      <w:r w:rsidR="00F44559" w:rsidRPr="00F67924">
        <w:rPr>
          <w:sz w:val="18"/>
          <w:szCs w:val="18"/>
          <w:lang w:val="pt-PT"/>
        </w:rPr>
        <w:t xml:space="preserve">tocilizumab </w:t>
      </w:r>
      <w:r w:rsidR="006A7DA0" w:rsidRPr="00F67924">
        <w:rPr>
          <w:sz w:val="18"/>
          <w:szCs w:val="18"/>
          <w:lang w:val="pt-PT"/>
        </w:rPr>
        <w:t>em ensaios clínicos.</w:t>
      </w:r>
    </w:p>
    <w:p w14:paraId="246073AA" w14:textId="6325F954" w:rsidR="00DA1B27" w:rsidRPr="00F67924" w:rsidRDefault="00DA1B27" w:rsidP="00DA1B27">
      <w:pPr>
        <w:keepNext/>
        <w:keepLines/>
        <w:ind w:left="567" w:hanging="567"/>
        <w:outlineLvl w:val="0"/>
        <w:rPr>
          <w:lang w:val="pt-PT"/>
        </w:rPr>
      </w:pPr>
    </w:p>
    <w:p w14:paraId="1FD7BED5" w14:textId="21AA8936" w:rsidR="00D50C92" w:rsidRPr="00F67924" w:rsidRDefault="00473458" w:rsidP="00D50C92">
      <w:pPr>
        <w:keepNext/>
        <w:keepLines/>
        <w:autoSpaceDE w:val="0"/>
        <w:autoSpaceDN w:val="0"/>
        <w:adjustRightInd w:val="0"/>
        <w:rPr>
          <w:i/>
          <w:szCs w:val="22"/>
          <w:lang w:val="pt-PT"/>
        </w:rPr>
      </w:pPr>
      <w:r w:rsidRPr="00F67924">
        <w:rPr>
          <w:i/>
          <w:szCs w:val="22"/>
          <w:lang w:val="pt-PT"/>
        </w:rPr>
        <w:t>Doentes com COVID</w:t>
      </w:r>
      <w:r w:rsidRPr="00F67924">
        <w:rPr>
          <w:i/>
          <w:szCs w:val="22"/>
          <w:lang w:val="pt-PT"/>
        </w:rPr>
        <w:noBreakHyphen/>
      </w:r>
      <w:r w:rsidR="00D0569E" w:rsidRPr="00F67924">
        <w:rPr>
          <w:i/>
          <w:szCs w:val="22"/>
          <w:lang w:val="pt-PT"/>
        </w:rPr>
        <w:t>19</w:t>
      </w:r>
    </w:p>
    <w:p w14:paraId="32C0A60E" w14:textId="20A2CD4E" w:rsidR="00D50C92" w:rsidRPr="00F67924" w:rsidRDefault="00D50C92" w:rsidP="00D50C92">
      <w:pPr>
        <w:autoSpaceDE w:val="0"/>
        <w:autoSpaceDN w:val="0"/>
        <w:adjustRightInd w:val="0"/>
        <w:rPr>
          <w:rFonts w:eastAsia="Calibri" w:cs="Calibri"/>
          <w:szCs w:val="22"/>
          <w:lang w:val="pt-PT"/>
        </w:rPr>
      </w:pPr>
      <w:r w:rsidRPr="00F67924">
        <w:rPr>
          <w:rFonts w:eastAsia="Calibri" w:cs="Calibri"/>
          <w:szCs w:val="22"/>
          <w:lang w:val="pt-PT"/>
        </w:rPr>
        <w:t>A avaliação de segurança deste medicamento na COVID</w:t>
      </w:r>
      <w:r w:rsidR="00473458" w:rsidRPr="00F67924">
        <w:rPr>
          <w:rFonts w:eastAsia="Calibri" w:cs="Calibri"/>
          <w:szCs w:val="22"/>
          <w:lang w:val="pt-PT"/>
        </w:rPr>
        <w:noBreakHyphen/>
      </w:r>
      <w:r w:rsidRPr="00F67924">
        <w:rPr>
          <w:rFonts w:eastAsia="Calibri" w:cs="Calibri"/>
          <w:szCs w:val="22"/>
          <w:lang w:val="pt-PT"/>
        </w:rPr>
        <w:t>19 baseou-se em 3 ensaios aleatorizados, em dupla ocultação e controlados por placebo (</w:t>
      </w:r>
      <w:ins w:id="205" w:author="Author">
        <w:r w:rsidR="0003280A">
          <w:rPr>
            <w:rFonts w:eastAsia="Calibri" w:cs="Calibri"/>
            <w:szCs w:val="22"/>
            <w:lang w:val="pt-PT"/>
          </w:rPr>
          <w:t>E</w:t>
        </w:r>
        <w:r w:rsidR="0056359B">
          <w:rPr>
            <w:rFonts w:eastAsia="Calibri" w:cs="Calibri"/>
            <w:szCs w:val="22"/>
            <w:lang w:val="pt-PT"/>
          </w:rPr>
          <w:t>nsaios</w:t>
        </w:r>
      </w:ins>
      <w:del w:id="206" w:author="Author">
        <w:r w:rsidRPr="00F67924" w:rsidDel="0056359B">
          <w:rPr>
            <w:rFonts w:eastAsia="Calibri" w:cs="Calibri"/>
            <w:szCs w:val="22"/>
            <w:lang w:val="pt-PT"/>
          </w:rPr>
          <w:delText>estudos</w:delText>
        </w:r>
      </w:del>
      <w:r w:rsidRPr="00F67924">
        <w:rPr>
          <w:rFonts w:eastAsia="Calibri" w:cs="Calibri"/>
          <w:szCs w:val="22"/>
          <w:lang w:val="pt-PT"/>
        </w:rPr>
        <w:t xml:space="preserve"> ML42528, WA42380 e WA42511). Um total de 974 doentes foram expostos a tocilizumab nestes </w:t>
      </w:r>
      <w:del w:id="207" w:author="Author">
        <w:r w:rsidRPr="00F67924" w:rsidDel="00067E4E">
          <w:rPr>
            <w:rFonts w:eastAsia="Calibri" w:cs="Calibri"/>
            <w:szCs w:val="22"/>
            <w:lang w:val="pt-PT"/>
          </w:rPr>
          <w:delText>estudos</w:delText>
        </w:r>
      </w:del>
      <w:ins w:id="208" w:author="Author">
        <w:r w:rsidR="00067E4E" w:rsidRPr="00F67924">
          <w:rPr>
            <w:rFonts w:eastAsia="Calibri" w:cs="Calibri"/>
            <w:szCs w:val="22"/>
            <w:lang w:val="pt-PT"/>
          </w:rPr>
          <w:t>ensaios</w:t>
        </w:r>
      </w:ins>
      <w:r w:rsidRPr="00F67924">
        <w:rPr>
          <w:rFonts w:eastAsia="Calibri" w:cs="Calibri"/>
          <w:szCs w:val="22"/>
          <w:lang w:val="pt-PT"/>
        </w:rPr>
        <w:t xml:space="preserve">. A recolha de dados de segurança do </w:t>
      </w:r>
      <w:ins w:id="209" w:author="Author">
        <w:r w:rsidR="005E01EC">
          <w:rPr>
            <w:rFonts w:eastAsia="Calibri" w:cs="Calibri"/>
            <w:szCs w:val="22"/>
            <w:lang w:val="pt-PT"/>
          </w:rPr>
          <w:t>e</w:t>
        </w:r>
        <w:del w:id="210" w:author="Author">
          <w:r w:rsidR="002B6B7B" w:rsidDel="005E01EC">
            <w:rPr>
              <w:rFonts w:eastAsia="Calibri" w:cs="Calibri"/>
              <w:szCs w:val="22"/>
              <w:lang w:val="pt-PT"/>
            </w:rPr>
            <w:delText>E</w:delText>
          </w:r>
        </w:del>
        <w:r w:rsidR="002B6B7B">
          <w:rPr>
            <w:rFonts w:eastAsia="Calibri" w:cs="Calibri"/>
            <w:szCs w:val="22"/>
            <w:lang w:val="pt-PT"/>
          </w:rPr>
          <w:t>nsaio</w:t>
        </w:r>
        <w:del w:id="211" w:author="Author">
          <w:r w:rsidR="0003280A" w:rsidDel="002B6B7B">
            <w:rPr>
              <w:rFonts w:eastAsia="Calibri" w:cs="Calibri"/>
              <w:szCs w:val="22"/>
              <w:lang w:val="pt-PT"/>
            </w:rPr>
            <w:delText>E</w:delText>
          </w:r>
        </w:del>
      </w:ins>
      <w:del w:id="212" w:author="Author">
        <w:r w:rsidRPr="00F67924" w:rsidDel="002B6B7B">
          <w:rPr>
            <w:rFonts w:eastAsia="Calibri" w:cs="Calibri"/>
            <w:szCs w:val="22"/>
            <w:lang w:val="pt-PT"/>
          </w:rPr>
          <w:delText>estudo</w:delText>
        </w:r>
      </w:del>
      <w:r w:rsidRPr="00F67924">
        <w:rPr>
          <w:rFonts w:eastAsia="Calibri" w:cs="Calibri"/>
          <w:szCs w:val="22"/>
          <w:lang w:val="pt-PT"/>
        </w:rPr>
        <w:t xml:space="preserve"> RECOVERY foi limitada e não é aqui apresentada. </w:t>
      </w:r>
    </w:p>
    <w:p w14:paraId="23AF352A" w14:textId="77777777" w:rsidR="00D50C92" w:rsidRPr="00F67924" w:rsidRDefault="00D50C92" w:rsidP="00D50C92">
      <w:pPr>
        <w:autoSpaceDE w:val="0"/>
        <w:autoSpaceDN w:val="0"/>
        <w:adjustRightInd w:val="0"/>
        <w:rPr>
          <w:rFonts w:eastAsia="Calibri" w:cs="Calibri"/>
          <w:szCs w:val="22"/>
          <w:lang w:val="pt-PT"/>
        </w:rPr>
      </w:pPr>
    </w:p>
    <w:p w14:paraId="13974A14" w14:textId="7F755916" w:rsidR="00D50C92" w:rsidRPr="00F67924" w:rsidRDefault="00D50C92" w:rsidP="00D50C92">
      <w:pPr>
        <w:pStyle w:val="Paragraph"/>
        <w:spacing w:after="0"/>
        <w:rPr>
          <w:rFonts w:ascii="Times New Roman" w:eastAsia="Calibri" w:hAnsi="Times New Roman" w:cs="Calibri"/>
          <w:sz w:val="22"/>
          <w:szCs w:val="22"/>
          <w:lang w:val="pt-PT"/>
        </w:rPr>
      </w:pPr>
      <w:r w:rsidRPr="00F67924">
        <w:rPr>
          <w:rFonts w:ascii="Times New Roman" w:eastAsia="Calibri" w:hAnsi="Times New Roman" w:cs="Calibri"/>
          <w:sz w:val="22"/>
          <w:szCs w:val="22"/>
          <w:lang w:val="pt-PT"/>
        </w:rPr>
        <w:t xml:space="preserve">As seguintes reações adversas, apresentadas por </w:t>
      </w:r>
      <w:r w:rsidR="00436C5C" w:rsidRPr="00F67924">
        <w:rPr>
          <w:rFonts w:ascii="Times New Roman" w:eastAsia="Calibri" w:hAnsi="Times New Roman" w:cs="Calibri"/>
          <w:sz w:val="22"/>
          <w:szCs w:val="22"/>
          <w:lang w:val="pt-PT"/>
        </w:rPr>
        <w:t>SOC</w:t>
      </w:r>
      <w:r w:rsidRPr="00F67924">
        <w:rPr>
          <w:rFonts w:ascii="Times New Roman" w:eastAsia="Calibri" w:hAnsi="Times New Roman" w:cs="Calibri"/>
          <w:sz w:val="22"/>
          <w:szCs w:val="22"/>
          <w:lang w:val="pt-PT"/>
        </w:rPr>
        <w:t xml:space="preserve"> MedDRA na Tabela 2, foram confirmadas a partir de acontecimentos que ocorreram em, pelo menos, 3% dos doentes tratados com tocilizumab e com maior frequência do que em doentes a receber placebo na população avaliável quanto à segurança agrupada dos </w:t>
      </w:r>
      <w:ins w:id="213" w:author="Author">
        <w:r w:rsidR="002E6D3D">
          <w:rPr>
            <w:rFonts w:ascii="Times New Roman" w:eastAsia="Calibri" w:hAnsi="Times New Roman" w:cs="Calibri"/>
            <w:sz w:val="22"/>
            <w:szCs w:val="22"/>
            <w:lang w:val="pt-PT"/>
          </w:rPr>
          <w:t>E</w:t>
        </w:r>
        <w:del w:id="214" w:author="Author">
          <w:r w:rsidR="0056359B" w:rsidDel="002E6D3D">
            <w:rPr>
              <w:rFonts w:ascii="Times New Roman" w:eastAsia="Calibri" w:hAnsi="Times New Roman" w:cs="Calibri"/>
              <w:sz w:val="22"/>
              <w:szCs w:val="22"/>
              <w:lang w:val="pt-PT"/>
            </w:rPr>
            <w:delText>e</w:delText>
          </w:r>
        </w:del>
        <w:r w:rsidR="0056359B">
          <w:rPr>
            <w:rFonts w:ascii="Times New Roman" w:eastAsia="Calibri" w:hAnsi="Times New Roman" w:cs="Calibri"/>
            <w:sz w:val="22"/>
            <w:szCs w:val="22"/>
            <w:lang w:val="pt-PT"/>
          </w:rPr>
          <w:t xml:space="preserve">nsaios </w:t>
        </w:r>
      </w:ins>
      <w:del w:id="215" w:author="Author">
        <w:r w:rsidR="00473458" w:rsidRPr="00F67924" w:rsidDel="00067E4E">
          <w:rPr>
            <w:rFonts w:ascii="Times New Roman" w:eastAsia="Calibri" w:hAnsi="Times New Roman" w:cs="Calibri"/>
            <w:sz w:val="22"/>
            <w:szCs w:val="22"/>
            <w:lang w:val="pt-PT"/>
          </w:rPr>
          <w:delText>ensaios</w:delText>
        </w:r>
        <w:r w:rsidRPr="00F67924" w:rsidDel="00067E4E">
          <w:rPr>
            <w:rFonts w:ascii="Times New Roman" w:eastAsia="Calibri" w:hAnsi="Times New Roman" w:cs="Calibri"/>
            <w:sz w:val="22"/>
            <w:szCs w:val="22"/>
            <w:lang w:val="pt-PT"/>
          </w:rPr>
          <w:delText xml:space="preserve"> </w:delText>
        </w:r>
      </w:del>
      <w:ins w:id="216" w:author="Author">
        <w:del w:id="217" w:author="Author">
          <w:r w:rsidR="0003280A" w:rsidDel="0056359B">
            <w:rPr>
              <w:rFonts w:ascii="Times New Roman" w:eastAsia="Calibri" w:hAnsi="Times New Roman" w:cs="Calibri"/>
              <w:sz w:val="22"/>
              <w:szCs w:val="22"/>
              <w:lang w:val="pt-PT"/>
            </w:rPr>
            <w:delText>E</w:delText>
          </w:r>
        </w:del>
      </w:ins>
      <w:r w:rsidRPr="00F67924">
        <w:rPr>
          <w:rFonts w:ascii="Times New Roman" w:eastAsia="Calibri" w:hAnsi="Times New Roman" w:cs="Calibri"/>
          <w:sz w:val="22"/>
          <w:szCs w:val="22"/>
          <w:lang w:val="pt-PT"/>
        </w:rPr>
        <w:t xml:space="preserve">clínicos ML42528, WA42380 e WA42511. </w:t>
      </w:r>
    </w:p>
    <w:p w14:paraId="2E018F20" w14:textId="77777777" w:rsidR="00D50C92" w:rsidRPr="00F67924" w:rsidRDefault="00D50C92" w:rsidP="00D50C92">
      <w:pPr>
        <w:pStyle w:val="Paragraph"/>
        <w:spacing w:after="0"/>
        <w:rPr>
          <w:rFonts w:ascii="Times New Roman" w:eastAsia="Calibri" w:hAnsi="Times New Roman" w:cs="Calibri"/>
          <w:sz w:val="22"/>
          <w:szCs w:val="22"/>
          <w:lang w:val="pt-PT"/>
        </w:rPr>
      </w:pPr>
    </w:p>
    <w:p w14:paraId="0CDC7866" w14:textId="1B0758D7" w:rsidR="00D50C92" w:rsidRPr="00F67924" w:rsidRDefault="00D50C92" w:rsidP="00D50C92">
      <w:pPr>
        <w:pStyle w:val="Standard1"/>
        <w:keepNext/>
        <w:keepLines/>
        <w:rPr>
          <w:i/>
          <w:iCs/>
          <w:lang w:val="pt-PT"/>
        </w:rPr>
      </w:pPr>
      <w:r w:rsidRPr="00F67924">
        <w:rPr>
          <w:i/>
          <w:iCs/>
          <w:lang w:val="pt-PT"/>
        </w:rPr>
        <w:t>Tabela 2.</w:t>
      </w:r>
      <w:r w:rsidRPr="00F67924">
        <w:rPr>
          <w:i/>
          <w:iCs/>
          <w:vertAlign w:val="superscript"/>
          <w:lang w:val="pt-PT"/>
        </w:rPr>
        <w:t xml:space="preserve"> </w:t>
      </w:r>
      <w:r w:rsidRPr="00F67924">
        <w:rPr>
          <w:i/>
          <w:iCs/>
          <w:lang w:val="pt-PT"/>
        </w:rPr>
        <w:t>Lista de reações adversas</w:t>
      </w:r>
      <w:r w:rsidRPr="00F67924">
        <w:rPr>
          <w:i/>
          <w:iCs/>
          <w:vertAlign w:val="superscript"/>
          <w:lang w:val="pt-PT"/>
        </w:rPr>
        <w:t>1</w:t>
      </w:r>
      <w:r w:rsidRPr="00F67924">
        <w:rPr>
          <w:i/>
          <w:iCs/>
          <w:lang w:val="pt-PT"/>
        </w:rPr>
        <w:t xml:space="preserve"> identificadas na populaçã</w:t>
      </w:r>
      <w:r w:rsidR="00ED620D" w:rsidRPr="00F67924">
        <w:rPr>
          <w:i/>
          <w:iCs/>
          <w:lang w:val="pt-PT"/>
        </w:rPr>
        <w:t xml:space="preserve">o avaliável quanto à segurança </w:t>
      </w:r>
      <w:r w:rsidRPr="00F67924">
        <w:rPr>
          <w:i/>
          <w:iCs/>
          <w:lang w:val="pt-PT"/>
        </w:rPr>
        <w:t>agrupada dos ensaios clínicos com tocilizumab em doentes com COVID</w:t>
      </w:r>
      <w:r w:rsidR="00C27293" w:rsidRPr="00F67924">
        <w:rPr>
          <w:i/>
          <w:iCs/>
          <w:lang w:val="pt-PT"/>
        </w:rPr>
        <w:noBreakHyphen/>
      </w:r>
      <w:r w:rsidRPr="00F67924">
        <w:rPr>
          <w:i/>
          <w:iCs/>
          <w:lang w:val="pt-PT"/>
        </w:rPr>
        <w:t>19</w:t>
      </w:r>
      <w:r w:rsidRPr="00F67924">
        <w:rPr>
          <w:i/>
          <w:iCs/>
          <w:vertAlign w:val="superscript"/>
          <w:lang w:val="pt-PT"/>
        </w:rPr>
        <w:t>2</w:t>
      </w:r>
      <w:r w:rsidRPr="00F67924">
        <w:rPr>
          <w:i/>
          <w:iCs/>
          <w:lang w:val="pt-PT"/>
        </w:rPr>
        <w:t xml:space="preserve"> </w:t>
      </w:r>
    </w:p>
    <w:p w14:paraId="01039642" w14:textId="77777777" w:rsidR="00D50C92" w:rsidRPr="00F67924" w:rsidRDefault="00D50C92" w:rsidP="00D50C92">
      <w:pPr>
        <w:pStyle w:val="Standard1"/>
        <w:keepNext/>
        <w:keepLines/>
        <w:rPr>
          <w:i/>
          <w:lang w:val="pt-PT"/>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944"/>
        <w:gridCol w:w="4343"/>
      </w:tblGrid>
      <w:tr w:rsidR="00D50C92" w:rsidRPr="00ED63F7" w14:paraId="142FC85D" w14:textId="77777777" w:rsidTr="00556054">
        <w:tc>
          <w:tcPr>
            <w:tcW w:w="2662" w:type="pct"/>
          </w:tcPr>
          <w:p w14:paraId="01A8141C" w14:textId="0C2BA9E6" w:rsidR="00D50C92" w:rsidRPr="00F67924" w:rsidRDefault="00436C5C" w:rsidP="00D0569E">
            <w:pPr>
              <w:keepNext/>
              <w:keepLines/>
              <w:widowControl w:val="0"/>
              <w:rPr>
                <w:rFonts w:eastAsia="SimSun"/>
                <w:color w:val="000000"/>
                <w:szCs w:val="22"/>
                <w:lang w:val="pt-PT"/>
              </w:rPr>
            </w:pPr>
            <w:r w:rsidRPr="00F67924">
              <w:rPr>
                <w:rFonts w:eastAsia="SimSun"/>
                <w:b/>
                <w:bCs/>
                <w:color w:val="000000"/>
                <w:szCs w:val="22"/>
                <w:lang w:val="pt-PT"/>
              </w:rPr>
              <w:t>SOC</w:t>
            </w:r>
            <w:r w:rsidR="00D50C92" w:rsidRPr="00F67924">
              <w:rPr>
                <w:rFonts w:eastAsia="SimSun"/>
                <w:b/>
                <w:bCs/>
                <w:color w:val="000000"/>
                <w:szCs w:val="22"/>
                <w:lang w:val="pt-PT"/>
              </w:rPr>
              <w:t xml:space="preserve"> MedDRA</w:t>
            </w:r>
          </w:p>
        </w:tc>
        <w:tc>
          <w:tcPr>
            <w:tcW w:w="2338" w:type="pct"/>
          </w:tcPr>
          <w:p w14:paraId="3F3CA26B" w14:textId="02218D7D" w:rsidR="00D50C92" w:rsidRPr="00F67924" w:rsidRDefault="00524D1F" w:rsidP="00694F23">
            <w:pPr>
              <w:keepNext/>
              <w:keepLines/>
              <w:widowControl w:val="0"/>
              <w:jc w:val="center"/>
              <w:rPr>
                <w:rFonts w:eastAsia="SimSun"/>
                <w:b/>
                <w:color w:val="000000"/>
                <w:szCs w:val="22"/>
                <w:lang w:val="pt-PT"/>
              </w:rPr>
            </w:pPr>
            <w:r w:rsidRPr="00F67924">
              <w:rPr>
                <w:rFonts w:eastAsia="SimSun"/>
                <w:b/>
                <w:bCs/>
                <w:color w:val="000000"/>
                <w:szCs w:val="22"/>
                <w:lang w:val="pt-PT"/>
              </w:rPr>
              <w:t>Te</w:t>
            </w:r>
            <w:r w:rsidR="00694F23" w:rsidRPr="00F67924">
              <w:rPr>
                <w:rFonts w:eastAsia="SimSun"/>
                <w:b/>
                <w:bCs/>
                <w:color w:val="000000"/>
                <w:szCs w:val="22"/>
                <w:lang w:val="pt-PT"/>
              </w:rPr>
              <w:t>rmos preferidos</w:t>
            </w:r>
            <w:r w:rsidRPr="00F67924">
              <w:rPr>
                <w:rFonts w:eastAsia="SimSun"/>
                <w:b/>
                <w:bCs/>
                <w:color w:val="000000"/>
                <w:szCs w:val="22"/>
                <w:lang w:val="pt-PT"/>
              </w:rPr>
              <w:t xml:space="preserve"> e frequência frequente</w:t>
            </w:r>
          </w:p>
        </w:tc>
      </w:tr>
      <w:tr w:rsidR="00D50C92" w:rsidRPr="00F67924" w14:paraId="1A539344" w14:textId="77777777" w:rsidTr="00556054">
        <w:tc>
          <w:tcPr>
            <w:tcW w:w="2662" w:type="pct"/>
          </w:tcPr>
          <w:p w14:paraId="08265FB8" w14:textId="77777777" w:rsidR="00D50C92" w:rsidRPr="00F67924" w:rsidRDefault="00D50C92" w:rsidP="00D0569E">
            <w:pPr>
              <w:keepNext/>
              <w:keepLines/>
              <w:widowControl w:val="0"/>
              <w:rPr>
                <w:rFonts w:ascii="Arial" w:eastAsia="SimSun" w:hAnsi="Arial"/>
                <w:b/>
                <w:color w:val="000000"/>
                <w:szCs w:val="22"/>
                <w:lang w:val="pt-PT"/>
              </w:rPr>
            </w:pPr>
            <w:r w:rsidRPr="00F67924">
              <w:rPr>
                <w:szCs w:val="22"/>
                <w:lang w:val="pt-PT"/>
              </w:rPr>
              <w:t>Infeções e infestações</w:t>
            </w:r>
          </w:p>
        </w:tc>
        <w:tc>
          <w:tcPr>
            <w:tcW w:w="2338" w:type="pct"/>
          </w:tcPr>
          <w:p w14:paraId="108A07A2" w14:textId="77777777" w:rsidR="00D50C92" w:rsidRPr="00F67924" w:rsidRDefault="00D50C92" w:rsidP="00D0569E">
            <w:pPr>
              <w:keepNext/>
              <w:keepLines/>
              <w:widowControl w:val="0"/>
              <w:rPr>
                <w:rFonts w:ascii="Arial" w:eastAsia="SimSun" w:hAnsi="Arial"/>
                <w:color w:val="000000"/>
                <w:szCs w:val="22"/>
                <w:lang w:val="pt-PT"/>
              </w:rPr>
            </w:pPr>
            <w:r w:rsidRPr="00F67924">
              <w:rPr>
                <w:szCs w:val="22"/>
                <w:lang w:val="pt-PT"/>
              </w:rPr>
              <w:t>Infeção das vias urinárias</w:t>
            </w:r>
          </w:p>
        </w:tc>
      </w:tr>
      <w:tr w:rsidR="00D50C92" w:rsidRPr="00F67924" w14:paraId="3E856EE9" w14:textId="77777777" w:rsidTr="00556054">
        <w:tc>
          <w:tcPr>
            <w:tcW w:w="2662" w:type="pct"/>
          </w:tcPr>
          <w:p w14:paraId="13456123" w14:textId="77777777" w:rsidR="00D50C92" w:rsidRPr="00F67924" w:rsidRDefault="00D50C92" w:rsidP="00D0569E">
            <w:pPr>
              <w:keepNext/>
              <w:keepLines/>
              <w:widowControl w:val="0"/>
              <w:rPr>
                <w:rFonts w:ascii="Arial" w:eastAsia="SimSun" w:hAnsi="Arial"/>
                <w:b/>
                <w:color w:val="000000"/>
                <w:szCs w:val="22"/>
                <w:lang w:val="pt-PT"/>
              </w:rPr>
            </w:pPr>
            <w:r w:rsidRPr="00F67924">
              <w:rPr>
                <w:szCs w:val="22"/>
                <w:lang w:val="pt-PT"/>
              </w:rPr>
              <w:t>Doenças do metabolismo e da nutrição</w:t>
            </w:r>
          </w:p>
        </w:tc>
        <w:tc>
          <w:tcPr>
            <w:tcW w:w="2338" w:type="pct"/>
          </w:tcPr>
          <w:p w14:paraId="53A6BBF4" w14:textId="77777777" w:rsidR="00D50C92" w:rsidRPr="00F67924" w:rsidRDefault="00D50C92" w:rsidP="00D0569E">
            <w:pPr>
              <w:keepNext/>
              <w:keepLines/>
              <w:widowControl w:val="0"/>
              <w:rPr>
                <w:rFonts w:ascii="Arial" w:eastAsia="SimSun" w:hAnsi="Arial"/>
                <w:color w:val="000000"/>
                <w:szCs w:val="22"/>
                <w:lang w:val="pt-PT"/>
              </w:rPr>
            </w:pPr>
            <w:r w:rsidRPr="00F67924">
              <w:rPr>
                <w:szCs w:val="22"/>
                <w:lang w:val="pt-PT"/>
              </w:rPr>
              <w:t>Hipocaliemia</w:t>
            </w:r>
          </w:p>
        </w:tc>
      </w:tr>
      <w:tr w:rsidR="00D50C92" w:rsidRPr="00F67924" w14:paraId="2EC374A6" w14:textId="77777777" w:rsidTr="00556054">
        <w:tc>
          <w:tcPr>
            <w:tcW w:w="2662" w:type="pct"/>
          </w:tcPr>
          <w:p w14:paraId="1FFCB05F" w14:textId="77777777" w:rsidR="00D50C92" w:rsidRPr="00F67924" w:rsidRDefault="00D50C92" w:rsidP="00D0569E">
            <w:pPr>
              <w:keepNext/>
              <w:keepLines/>
              <w:widowControl w:val="0"/>
              <w:rPr>
                <w:rFonts w:ascii="Arial" w:eastAsia="SimSun" w:hAnsi="Arial"/>
                <w:b/>
                <w:color w:val="000000"/>
                <w:szCs w:val="22"/>
                <w:lang w:val="pt-PT"/>
              </w:rPr>
            </w:pPr>
            <w:r w:rsidRPr="00F67924">
              <w:rPr>
                <w:szCs w:val="22"/>
                <w:lang w:val="pt-PT"/>
              </w:rPr>
              <w:t>Perturbações do foro psiquiátrico</w:t>
            </w:r>
          </w:p>
        </w:tc>
        <w:tc>
          <w:tcPr>
            <w:tcW w:w="2338" w:type="pct"/>
          </w:tcPr>
          <w:p w14:paraId="7052ACFE" w14:textId="77777777" w:rsidR="00D50C92" w:rsidRPr="00F67924" w:rsidRDefault="00D50C92" w:rsidP="00D0569E">
            <w:pPr>
              <w:keepNext/>
              <w:keepLines/>
              <w:widowControl w:val="0"/>
              <w:rPr>
                <w:rFonts w:ascii="Arial" w:eastAsia="SimSun" w:hAnsi="Arial"/>
                <w:color w:val="000000"/>
                <w:szCs w:val="22"/>
                <w:lang w:val="pt-PT"/>
              </w:rPr>
            </w:pPr>
            <w:r w:rsidRPr="00F67924">
              <w:rPr>
                <w:szCs w:val="22"/>
                <w:lang w:val="pt-PT"/>
              </w:rPr>
              <w:t>Ansiedade, Insónia</w:t>
            </w:r>
          </w:p>
        </w:tc>
      </w:tr>
      <w:tr w:rsidR="00D50C92" w:rsidRPr="00F67924" w14:paraId="7F3FDD28" w14:textId="77777777" w:rsidTr="00556054">
        <w:trPr>
          <w:trHeight w:val="501"/>
        </w:trPr>
        <w:tc>
          <w:tcPr>
            <w:tcW w:w="2662" w:type="pct"/>
          </w:tcPr>
          <w:p w14:paraId="1B5EDF32" w14:textId="77777777" w:rsidR="00D50C92" w:rsidRPr="00F67924" w:rsidRDefault="00D50C92" w:rsidP="00D0569E">
            <w:pPr>
              <w:keepNext/>
              <w:keepLines/>
              <w:widowControl w:val="0"/>
              <w:rPr>
                <w:rFonts w:ascii="Arial" w:eastAsia="SimSun" w:hAnsi="Arial"/>
                <w:b/>
                <w:color w:val="000000"/>
                <w:szCs w:val="22"/>
                <w:lang w:val="pt-PT"/>
              </w:rPr>
            </w:pPr>
            <w:r w:rsidRPr="00F67924">
              <w:rPr>
                <w:szCs w:val="22"/>
                <w:lang w:val="pt-PT"/>
              </w:rPr>
              <w:t>Vasculopatias</w:t>
            </w:r>
          </w:p>
        </w:tc>
        <w:tc>
          <w:tcPr>
            <w:tcW w:w="2338" w:type="pct"/>
          </w:tcPr>
          <w:p w14:paraId="5BC71364" w14:textId="77777777" w:rsidR="00D50C92" w:rsidRPr="00F67924" w:rsidRDefault="00D50C92" w:rsidP="00D0569E">
            <w:pPr>
              <w:keepNext/>
              <w:keepLines/>
              <w:widowControl w:val="0"/>
              <w:rPr>
                <w:szCs w:val="22"/>
                <w:lang w:val="pt-PT"/>
              </w:rPr>
            </w:pPr>
            <w:r w:rsidRPr="00F67924">
              <w:rPr>
                <w:szCs w:val="22"/>
                <w:lang w:val="pt-PT"/>
              </w:rPr>
              <w:t>Hipertensão</w:t>
            </w:r>
          </w:p>
        </w:tc>
      </w:tr>
      <w:tr w:rsidR="00D50C92" w:rsidRPr="00F67924" w14:paraId="67E7B041" w14:textId="77777777" w:rsidTr="00556054">
        <w:trPr>
          <w:trHeight w:val="501"/>
        </w:trPr>
        <w:tc>
          <w:tcPr>
            <w:tcW w:w="2662" w:type="pct"/>
          </w:tcPr>
          <w:p w14:paraId="50145512" w14:textId="77777777" w:rsidR="00D50C92" w:rsidRPr="00F67924" w:rsidRDefault="00D50C92" w:rsidP="00D0569E">
            <w:pPr>
              <w:keepNext/>
              <w:keepLines/>
              <w:widowControl w:val="0"/>
              <w:rPr>
                <w:szCs w:val="22"/>
                <w:lang w:val="pt-PT"/>
              </w:rPr>
            </w:pPr>
            <w:r w:rsidRPr="00F67924">
              <w:rPr>
                <w:szCs w:val="22"/>
                <w:lang w:val="pt-PT"/>
              </w:rPr>
              <w:t>Doenças gastrointestinais</w:t>
            </w:r>
          </w:p>
        </w:tc>
        <w:tc>
          <w:tcPr>
            <w:tcW w:w="2338" w:type="pct"/>
          </w:tcPr>
          <w:p w14:paraId="0CF32BE5" w14:textId="77777777" w:rsidR="00D50C92" w:rsidRPr="00F67924" w:rsidRDefault="00D50C92" w:rsidP="00D0569E">
            <w:pPr>
              <w:keepNext/>
              <w:keepLines/>
              <w:widowControl w:val="0"/>
              <w:rPr>
                <w:szCs w:val="22"/>
                <w:lang w:val="pt-PT"/>
              </w:rPr>
            </w:pPr>
            <w:r w:rsidRPr="00F67924">
              <w:rPr>
                <w:szCs w:val="22"/>
                <w:lang w:val="pt-PT"/>
              </w:rPr>
              <w:t>Obstipação, Diarreia, Náusea</w:t>
            </w:r>
          </w:p>
        </w:tc>
      </w:tr>
      <w:tr w:rsidR="00D50C92" w:rsidRPr="00F67924" w14:paraId="53B8104B" w14:textId="77777777" w:rsidTr="00556054">
        <w:trPr>
          <w:trHeight w:val="501"/>
        </w:trPr>
        <w:tc>
          <w:tcPr>
            <w:tcW w:w="2662" w:type="pct"/>
          </w:tcPr>
          <w:p w14:paraId="3E619311" w14:textId="77777777" w:rsidR="00D50C92" w:rsidRPr="00F67924" w:rsidRDefault="00D50C92" w:rsidP="00D0569E">
            <w:pPr>
              <w:keepLines/>
              <w:widowControl w:val="0"/>
              <w:rPr>
                <w:szCs w:val="22"/>
                <w:lang w:val="pt-PT"/>
              </w:rPr>
            </w:pPr>
            <w:r w:rsidRPr="00F67924">
              <w:rPr>
                <w:szCs w:val="22"/>
                <w:lang w:val="pt-PT"/>
              </w:rPr>
              <w:t>Afeções hepatobiliares</w:t>
            </w:r>
          </w:p>
        </w:tc>
        <w:tc>
          <w:tcPr>
            <w:tcW w:w="2338" w:type="pct"/>
          </w:tcPr>
          <w:p w14:paraId="6996A801" w14:textId="77777777" w:rsidR="00D50C92" w:rsidRPr="00F67924" w:rsidRDefault="00D50C92" w:rsidP="00D0569E">
            <w:pPr>
              <w:keepLines/>
              <w:widowControl w:val="0"/>
              <w:rPr>
                <w:szCs w:val="22"/>
                <w:lang w:val="pt-PT"/>
              </w:rPr>
            </w:pPr>
            <w:r w:rsidRPr="00F67924">
              <w:rPr>
                <w:szCs w:val="22"/>
                <w:lang w:val="pt-PT"/>
              </w:rPr>
              <w:t>Elevação das transaminases hepáticas</w:t>
            </w:r>
          </w:p>
        </w:tc>
      </w:tr>
    </w:tbl>
    <w:p w14:paraId="5755F698" w14:textId="77777777" w:rsidR="00D50C92" w:rsidRPr="00F67924" w:rsidRDefault="00D50C92" w:rsidP="00D50C92">
      <w:pPr>
        <w:rPr>
          <w:rFonts w:cs="Arial"/>
          <w:sz w:val="18"/>
          <w:lang w:val="pt-PT"/>
        </w:rPr>
      </w:pPr>
      <w:r w:rsidRPr="00F67924">
        <w:rPr>
          <w:rFonts w:cs="Arial"/>
          <w:sz w:val="18"/>
          <w:vertAlign w:val="superscript"/>
          <w:lang w:val="pt-PT"/>
        </w:rPr>
        <w:t>1</w:t>
      </w:r>
      <w:r w:rsidRPr="00F67924">
        <w:rPr>
          <w:rFonts w:cs="Arial"/>
          <w:sz w:val="18"/>
          <w:lang w:val="pt-PT"/>
        </w:rPr>
        <w:t xml:space="preserve"> Os doentes são contabilizados uma vez por cada categoria, independentemente do número de reações</w:t>
      </w:r>
    </w:p>
    <w:p w14:paraId="17E20DE5" w14:textId="0D4F18A9" w:rsidR="00D50C92" w:rsidRPr="00F67924" w:rsidRDefault="00D50C92" w:rsidP="00D50C92">
      <w:pPr>
        <w:rPr>
          <w:rFonts w:cs="Arial"/>
          <w:sz w:val="18"/>
          <w:lang w:val="pt-PT"/>
        </w:rPr>
      </w:pPr>
      <w:r w:rsidRPr="00F67924">
        <w:rPr>
          <w:rFonts w:cs="Arial"/>
          <w:sz w:val="18"/>
          <w:vertAlign w:val="superscript"/>
          <w:lang w:val="pt-PT"/>
        </w:rPr>
        <w:t xml:space="preserve">2 </w:t>
      </w:r>
      <w:r w:rsidRPr="00F67924">
        <w:rPr>
          <w:rFonts w:cs="Arial"/>
          <w:sz w:val="18"/>
          <w:lang w:val="pt-PT"/>
        </w:rPr>
        <w:t xml:space="preserve">Inclui reações confirmadas notificadas nos </w:t>
      </w:r>
      <w:ins w:id="218" w:author="Author">
        <w:r w:rsidR="0003280A">
          <w:rPr>
            <w:rFonts w:cs="Arial"/>
            <w:sz w:val="18"/>
            <w:lang w:val="pt-PT"/>
          </w:rPr>
          <w:t>E</w:t>
        </w:r>
        <w:r w:rsidR="0056359B">
          <w:rPr>
            <w:rFonts w:cs="Arial"/>
            <w:sz w:val="18"/>
            <w:lang w:val="pt-PT"/>
          </w:rPr>
          <w:t>nsaios</w:t>
        </w:r>
      </w:ins>
      <w:del w:id="219" w:author="Author">
        <w:r w:rsidRPr="00F67924" w:rsidDel="0003280A">
          <w:rPr>
            <w:rFonts w:cs="Arial"/>
            <w:sz w:val="18"/>
            <w:lang w:val="pt-PT"/>
          </w:rPr>
          <w:delText>e</w:delText>
        </w:r>
        <w:r w:rsidRPr="00F67924" w:rsidDel="0056359B">
          <w:rPr>
            <w:rFonts w:cs="Arial"/>
            <w:sz w:val="18"/>
            <w:lang w:val="pt-PT"/>
          </w:rPr>
          <w:delText>studos</w:delText>
        </w:r>
      </w:del>
      <w:r w:rsidRPr="00F67924">
        <w:rPr>
          <w:rFonts w:cs="Arial"/>
          <w:sz w:val="18"/>
          <w:lang w:val="pt-PT"/>
        </w:rPr>
        <w:t xml:space="preserve"> WA42511, WA42380 e ML42528 </w:t>
      </w:r>
    </w:p>
    <w:p w14:paraId="42DAF3E5" w14:textId="151103D8" w:rsidR="00D50C92" w:rsidRPr="00F67924" w:rsidRDefault="00D50C92" w:rsidP="00DA1B27">
      <w:pPr>
        <w:keepNext/>
        <w:keepLines/>
        <w:ind w:left="567" w:hanging="567"/>
        <w:outlineLvl w:val="0"/>
        <w:rPr>
          <w:lang w:val="pt-PT"/>
        </w:rPr>
      </w:pPr>
    </w:p>
    <w:p w14:paraId="40DDF6F1" w14:textId="21A50EFE" w:rsidR="00D0569E" w:rsidRPr="00F67924" w:rsidRDefault="00D0569E" w:rsidP="00D0569E">
      <w:pPr>
        <w:keepNext/>
        <w:keepLines/>
        <w:rPr>
          <w:i/>
          <w:lang w:val="pt-PT"/>
        </w:rPr>
      </w:pPr>
      <w:r w:rsidRPr="00F67924">
        <w:rPr>
          <w:i/>
          <w:lang w:val="pt-PT"/>
        </w:rPr>
        <w:t>Doentes com AIJs ou AIJp</w:t>
      </w:r>
    </w:p>
    <w:p w14:paraId="1D95A48C" w14:textId="28F0C4F6" w:rsidR="00D0569E" w:rsidRPr="00F67924" w:rsidRDefault="00D0569E" w:rsidP="00D0569E">
      <w:pPr>
        <w:rPr>
          <w:lang w:val="pt-PT"/>
        </w:rPr>
      </w:pPr>
      <w:r w:rsidRPr="00F67924">
        <w:rPr>
          <w:lang w:val="pt-PT"/>
        </w:rPr>
        <w:t xml:space="preserve">As reações adversas em doentes com AIJs e AIJp tratados com tocilizumab são listadas na Tabela 3 e apresentadas por </w:t>
      </w:r>
      <w:r w:rsidR="00524D1F" w:rsidRPr="00F67924">
        <w:rPr>
          <w:lang w:val="pt-PT"/>
        </w:rPr>
        <w:t>SOC</w:t>
      </w:r>
      <w:r w:rsidRPr="00F67924">
        <w:rPr>
          <w:lang w:val="pt-PT"/>
        </w:rPr>
        <w:t xml:space="preserve"> MedDRA. A categoria de frequência correspondente a cada reação adversa é baseada na seguinte convenção: muito frequente (</w:t>
      </w:r>
      <w:r w:rsidR="00524D1F" w:rsidRPr="00F67924">
        <w:rPr>
          <w:szCs w:val="22"/>
          <w:lang w:val="pt-PT"/>
        </w:rPr>
        <w:t>≥</w:t>
      </w:r>
      <w:r w:rsidRPr="00F67924">
        <w:rPr>
          <w:lang w:val="pt-PT"/>
        </w:rPr>
        <w:t> 1/10); frequente (</w:t>
      </w:r>
      <w:r w:rsidR="00524D1F" w:rsidRPr="00F67924">
        <w:rPr>
          <w:szCs w:val="22"/>
          <w:lang w:val="pt-PT"/>
        </w:rPr>
        <w:t>≥</w:t>
      </w:r>
      <w:r w:rsidRPr="00F67924">
        <w:rPr>
          <w:lang w:val="pt-PT"/>
        </w:rPr>
        <w:t xml:space="preserve"> 1/100 a </w:t>
      </w:r>
      <w:r w:rsidR="00524D1F" w:rsidRPr="00F67924">
        <w:rPr>
          <w:szCs w:val="22"/>
          <w:lang w:val="pt-PT"/>
        </w:rPr>
        <w:t>&lt;</w:t>
      </w:r>
      <w:r w:rsidRPr="00F67924">
        <w:rPr>
          <w:lang w:val="pt-PT"/>
        </w:rPr>
        <w:t> 1/10) ou pouco frequente (</w:t>
      </w:r>
      <w:r w:rsidR="00524D1F" w:rsidRPr="00F67924">
        <w:rPr>
          <w:szCs w:val="22"/>
          <w:lang w:val="pt-PT"/>
        </w:rPr>
        <w:t>≥</w:t>
      </w:r>
      <w:r w:rsidRPr="00F67924">
        <w:rPr>
          <w:lang w:val="pt-PT"/>
        </w:rPr>
        <w:t xml:space="preserve"> 1/1000 a </w:t>
      </w:r>
      <w:r w:rsidR="00524D1F" w:rsidRPr="00F67924">
        <w:rPr>
          <w:szCs w:val="22"/>
          <w:lang w:val="pt-PT"/>
        </w:rPr>
        <w:t>&lt;</w:t>
      </w:r>
      <w:r w:rsidRPr="00F67924">
        <w:rPr>
          <w:lang w:val="pt-PT"/>
        </w:rPr>
        <w:t> 1/100).</w:t>
      </w:r>
    </w:p>
    <w:p w14:paraId="10D64DCD" w14:textId="77777777" w:rsidR="00D0569E" w:rsidRPr="00F67924" w:rsidRDefault="00D0569E" w:rsidP="00D0569E">
      <w:pPr>
        <w:autoSpaceDE w:val="0"/>
        <w:autoSpaceDN w:val="0"/>
        <w:adjustRightInd w:val="0"/>
        <w:rPr>
          <w:szCs w:val="22"/>
          <w:lang w:val="pt-PT"/>
        </w:rPr>
      </w:pPr>
    </w:p>
    <w:p w14:paraId="08737B22" w14:textId="3527670E" w:rsidR="00D0569E" w:rsidRPr="00F67924" w:rsidRDefault="00D0569E" w:rsidP="00D0569E">
      <w:pPr>
        <w:keepNext/>
        <w:keepLines/>
        <w:autoSpaceDE w:val="0"/>
        <w:autoSpaceDN w:val="0"/>
        <w:adjustRightInd w:val="0"/>
        <w:ind w:left="851" w:hanging="851"/>
        <w:rPr>
          <w:szCs w:val="22"/>
          <w:lang w:val="pt-PT"/>
        </w:rPr>
      </w:pPr>
      <w:r w:rsidRPr="00F67924">
        <w:rPr>
          <w:i/>
          <w:szCs w:val="22"/>
          <w:lang w:val="pt-PT"/>
        </w:rPr>
        <w:t>Tabela 3. Lista das reações adversas ocorridas</w:t>
      </w:r>
      <w:r w:rsidRPr="00F67924">
        <w:rPr>
          <w:lang w:val="pt-PT"/>
        </w:rPr>
        <w:t xml:space="preserve"> </w:t>
      </w:r>
      <w:r w:rsidRPr="00F67924">
        <w:rPr>
          <w:i/>
          <w:szCs w:val="22"/>
          <w:lang w:val="pt-PT"/>
        </w:rPr>
        <w:t>nos ensaios clínicos em doentes com AIJs ou AIJp a receber tocilizumab em monoterapia ou em associação com MTX</w:t>
      </w:r>
      <w:r w:rsidRPr="00F67924">
        <w:rPr>
          <w:szCs w:val="22"/>
          <w:lang w:val="pt-PT"/>
        </w:rPr>
        <w:t>.</w:t>
      </w:r>
    </w:p>
    <w:p w14:paraId="514769AB" w14:textId="77777777" w:rsidR="00D0569E" w:rsidRPr="00F67924" w:rsidRDefault="00D0569E" w:rsidP="00D0569E">
      <w:pPr>
        <w:keepNext/>
        <w:keepLines/>
        <w:autoSpaceDE w:val="0"/>
        <w:autoSpaceDN w:val="0"/>
        <w:adjustRightInd w:val="0"/>
        <w:ind w:left="851" w:hanging="851"/>
        <w:rPr>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84"/>
        <w:gridCol w:w="1938"/>
        <w:gridCol w:w="1832"/>
        <w:gridCol w:w="1333"/>
        <w:gridCol w:w="1333"/>
      </w:tblGrid>
      <w:tr w:rsidR="00D0569E" w:rsidRPr="00F67924" w14:paraId="74BA3A46" w14:textId="77777777" w:rsidTr="00D0569E">
        <w:tc>
          <w:tcPr>
            <w:tcW w:w="1884" w:type="dxa"/>
            <w:tcBorders>
              <w:top w:val="single" w:sz="4" w:space="0" w:color="auto"/>
              <w:left w:val="single" w:sz="4" w:space="0" w:color="auto"/>
              <w:bottom w:val="single" w:sz="4" w:space="0" w:color="auto"/>
              <w:right w:val="single" w:sz="4" w:space="0" w:color="auto"/>
            </w:tcBorders>
          </w:tcPr>
          <w:p w14:paraId="3BADA64E" w14:textId="37C0D0AF" w:rsidR="00D0569E" w:rsidRPr="00F67924" w:rsidRDefault="00694F23" w:rsidP="00D0569E">
            <w:pPr>
              <w:keepNext/>
              <w:keepLines/>
              <w:autoSpaceDE w:val="0"/>
              <w:autoSpaceDN w:val="0"/>
              <w:adjustRightInd w:val="0"/>
              <w:rPr>
                <w:b/>
                <w:sz w:val="20"/>
                <w:szCs w:val="22"/>
                <w:lang w:val="pt-PT"/>
              </w:rPr>
            </w:pPr>
            <w:r w:rsidRPr="00F67924">
              <w:rPr>
                <w:b/>
                <w:sz w:val="20"/>
                <w:szCs w:val="22"/>
                <w:lang w:val="pt-PT"/>
              </w:rPr>
              <w:t>SOC</w:t>
            </w:r>
            <w:r w:rsidR="00D0569E" w:rsidRPr="00F67924">
              <w:rPr>
                <w:b/>
                <w:sz w:val="20"/>
                <w:szCs w:val="22"/>
                <w:lang w:val="pt-PT"/>
              </w:rPr>
              <w:t xml:space="preserve"> MedDRA</w:t>
            </w:r>
          </w:p>
        </w:tc>
        <w:tc>
          <w:tcPr>
            <w:tcW w:w="1938" w:type="dxa"/>
            <w:tcBorders>
              <w:top w:val="single" w:sz="4" w:space="0" w:color="auto"/>
              <w:left w:val="single" w:sz="4" w:space="0" w:color="auto"/>
              <w:bottom w:val="single" w:sz="4" w:space="0" w:color="auto"/>
              <w:right w:val="single" w:sz="4" w:space="0" w:color="auto"/>
            </w:tcBorders>
          </w:tcPr>
          <w:p w14:paraId="0FD1C85E" w14:textId="77777777" w:rsidR="00D0569E" w:rsidRPr="00F67924" w:rsidRDefault="00D0569E" w:rsidP="00D0569E">
            <w:pPr>
              <w:keepNext/>
              <w:keepLines/>
              <w:autoSpaceDE w:val="0"/>
              <w:autoSpaceDN w:val="0"/>
              <w:adjustRightInd w:val="0"/>
              <w:rPr>
                <w:b/>
                <w:sz w:val="20"/>
                <w:szCs w:val="22"/>
                <w:lang w:val="pt-PT"/>
              </w:rPr>
            </w:pPr>
            <w:r w:rsidRPr="00F67924">
              <w:rPr>
                <w:b/>
                <w:sz w:val="20"/>
                <w:szCs w:val="22"/>
                <w:lang w:val="pt-PT"/>
              </w:rPr>
              <w:t>Termos Preferidos (TP)</w:t>
            </w:r>
          </w:p>
        </w:tc>
        <w:tc>
          <w:tcPr>
            <w:tcW w:w="4498" w:type="dxa"/>
            <w:gridSpan w:val="3"/>
            <w:tcBorders>
              <w:top w:val="single" w:sz="4" w:space="0" w:color="auto"/>
              <w:left w:val="single" w:sz="4" w:space="0" w:color="auto"/>
              <w:bottom w:val="single" w:sz="4" w:space="0" w:color="auto"/>
              <w:right w:val="single" w:sz="4" w:space="0" w:color="auto"/>
            </w:tcBorders>
          </w:tcPr>
          <w:p w14:paraId="7E00834E" w14:textId="77777777" w:rsidR="00D0569E" w:rsidRPr="00F67924" w:rsidRDefault="00D0569E" w:rsidP="00D0569E">
            <w:pPr>
              <w:keepNext/>
              <w:keepLines/>
              <w:autoSpaceDE w:val="0"/>
              <w:autoSpaceDN w:val="0"/>
              <w:adjustRightInd w:val="0"/>
              <w:jc w:val="center"/>
              <w:rPr>
                <w:b/>
                <w:sz w:val="20"/>
                <w:szCs w:val="22"/>
                <w:lang w:val="pt-PT"/>
              </w:rPr>
            </w:pPr>
            <w:r w:rsidRPr="00F67924">
              <w:rPr>
                <w:b/>
                <w:sz w:val="20"/>
                <w:szCs w:val="22"/>
                <w:lang w:val="pt-PT"/>
              </w:rPr>
              <w:t xml:space="preserve">Frequência </w:t>
            </w:r>
          </w:p>
        </w:tc>
      </w:tr>
      <w:tr w:rsidR="00D0569E" w:rsidRPr="00F67924" w14:paraId="65FF4443" w14:textId="77777777" w:rsidTr="00D0569E">
        <w:tc>
          <w:tcPr>
            <w:tcW w:w="3822" w:type="dxa"/>
            <w:gridSpan w:val="2"/>
            <w:tcBorders>
              <w:top w:val="single" w:sz="4" w:space="0" w:color="auto"/>
              <w:left w:val="single" w:sz="4" w:space="0" w:color="auto"/>
              <w:bottom w:val="single" w:sz="4" w:space="0" w:color="auto"/>
              <w:right w:val="single" w:sz="4" w:space="0" w:color="auto"/>
            </w:tcBorders>
          </w:tcPr>
          <w:p w14:paraId="275A81D9"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Infeções e Infestações</w:t>
            </w:r>
          </w:p>
        </w:tc>
        <w:tc>
          <w:tcPr>
            <w:tcW w:w="1832" w:type="dxa"/>
            <w:tcBorders>
              <w:top w:val="single" w:sz="4" w:space="0" w:color="auto"/>
              <w:left w:val="single" w:sz="4" w:space="0" w:color="auto"/>
              <w:bottom w:val="single" w:sz="4" w:space="0" w:color="auto"/>
              <w:right w:val="single" w:sz="4" w:space="0" w:color="auto"/>
            </w:tcBorders>
          </w:tcPr>
          <w:p w14:paraId="56342365"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Muito frequente</w:t>
            </w:r>
          </w:p>
        </w:tc>
        <w:tc>
          <w:tcPr>
            <w:tcW w:w="1333" w:type="dxa"/>
            <w:tcBorders>
              <w:top w:val="single" w:sz="4" w:space="0" w:color="auto"/>
              <w:left w:val="single" w:sz="4" w:space="0" w:color="auto"/>
              <w:bottom w:val="single" w:sz="4" w:space="0" w:color="auto"/>
              <w:right w:val="single" w:sz="4" w:space="0" w:color="auto"/>
            </w:tcBorders>
          </w:tcPr>
          <w:p w14:paraId="293EB10F"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Frequente</w:t>
            </w:r>
          </w:p>
        </w:tc>
        <w:tc>
          <w:tcPr>
            <w:tcW w:w="1333" w:type="dxa"/>
            <w:tcBorders>
              <w:top w:val="single" w:sz="4" w:space="0" w:color="auto"/>
              <w:left w:val="single" w:sz="4" w:space="0" w:color="auto"/>
              <w:bottom w:val="single" w:sz="4" w:space="0" w:color="auto"/>
              <w:right w:val="single" w:sz="4" w:space="0" w:color="auto"/>
            </w:tcBorders>
          </w:tcPr>
          <w:p w14:paraId="651B5E58"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Pouco frequente</w:t>
            </w:r>
          </w:p>
        </w:tc>
      </w:tr>
      <w:tr w:rsidR="00D0569E" w:rsidRPr="00F67924" w14:paraId="0442CDB5" w14:textId="77777777" w:rsidTr="00D0569E">
        <w:tc>
          <w:tcPr>
            <w:tcW w:w="1884" w:type="dxa"/>
            <w:tcBorders>
              <w:top w:val="single" w:sz="4" w:space="0" w:color="auto"/>
              <w:left w:val="single" w:sz="4" w:space="0" w:color="auto"/>
              <w:bottom w:val="single" w:sz="4" w:space="0" w:color="auto"/>
              <w:right w:val="single" w:sz="4" w:space="0" w:color="auto"/>
            </w:tcBorders>
          </w:tcPr>
          <w:p w14:paraId="0CEAA692"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2104D58E"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 xml:space="preserve">Infeções do trato respiratório superior </w:t>
            </w:r>
          </w:p>
        </w:tc>
        <w:tc>
          <w:tcPr>
            <w:tcW w:w="1832" w:type="dxa"/>
            <w:tcBorders>
              <w:top w:val="single" w:sz="4" w:space="0" w:color="auto"/>
              <w:left w:val="single" w:sz="4" w:space="0" w:color="auto"/>
              <w:bottom w:val="single" w:sz="4" w:space="0" w:color="auto"/>
              <w:right w:val="single" w:sz="4" w:space="0" w:color="auto"/>
            </w:tcBorders>
          </w:tcPr>
          <w:p w14:paraId="518169FF"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 xml:space="preserve">AIJp, AIJs </w:t>
            </w:r>
          </w:p>
        </w:tc>
        <w:tc>
          <w:tcPr>
            <w:tcW w:w="1333" w:type="dxa"/>
            <w:tcBorders>
              <w:top w:val="single" w:sz="4" w:space="0" w:color="auto"/>
              <w:left w:val="single" w:sz="4" w:space="0" w:color="auto"/>
              <w:bottom w:val="single" w:sz="4" w:space="0" w:color="auto"/>
              <w:right w:val="single" w:sz="4" w:space="0" w:color="auto"/>
            </w:tcBorders>
          </w:tcPr>
          <w:p w14:paraId="6CCC4B6D"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74769519"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1915C5DE" w14:textId="77777777" w:rsidTr="00D0569E">
        <w:tc>
          <w:tcPr>
            <w:tcW w:w="1884" w:type="dxa"/>
            <w:tcBorders>
              <w:top w:val="single" w:sz="4" w:space="0" w:color="auto"/>
              <w:left w:val="single" w:sz="4" w:space="0" w:color="auto"/>
              <w:bottom w:val="single" w:sz="4" w:space="0" w:color="auto"/>
              <w:right w:val="single" w:sz="4" w:space="0" w:color="auto"/>
            </w:tcBorders>
          </w:tcPr>
          <w:p w14:paraId="11DA4258"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7D2FD62C"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Nasofaringite</w:t>
            </w:r>
          </w:p>
        </w:tc>
        <w:tc>
          <w:tcPr>
            <w:tcW w:w="1832" w:type="dxa"/>
            <w:tcBorders>
              <w:top w:val="single" w:sz="4" w:space="0" w:color="auto"/>
              <w:left w:val="single" w:sz="4" w:space="0" w:color="auto"/>
              <w:bottom w:val="single" w:sz="4" w:space="0" w:color="auto"/>
              <w:right w:val="single" w:sz="4" w:space="0" w:color="auto"/>
            </w:tcBorders>
          </w:tcPr>
          <w:p w14:paraId="2F385CA2"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 AIJs</w:t>
            </w:r>
          </w:p>
        </w:tc>
        <w:tc>
          <w:tcPr>
            <w:tcW w:w="1333" w:type="dxa"/>
            <w:tcBorders>
              <w:top w:val="single" w:sz="4" w:space="0" w:color="auto"/>
              <w:left w:val="single" w:sz="4" w:space="0" w:color="auto"/>
              <w:bottom w:val="single" w:sz="4" w:space="0" w:color="auto"/>
              <w:right w:val="single" w:sz="4" w:space="0" w:color="auto"/>
            </w:tcBorders>
          </w:tcPr>
          <w:p w14:paraId="20467611"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4A2C1B07"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586CC20A" w14:textId="77777777" w:rsidTr="00D0569E">
        <w:tc>
          <w:tcPr>
            <w:tcW w:w="3822" w:type="dxa"/>
            <w:gridSpan w:val="2"/>
            <w:tcBorders>
              <w:top w:val="single" w:sz="4" w:space="0" w:color="auto"/>
              <w:left w:val="single" w:sz="4" w:space="0" w:color="auto"/>
              <w:bottom w:val="single" w:sz="4" w:space="0" w:color="auto"/>
              <w:right w:val="single" w:sz="4" w:space="0" w:color="auto"/>
            </w:tcBorders>
          </w:tcPr>
          <w:p w14:paraId="7354A5D2"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Doenças do sistema nervoso</w:t>
            </w:r>
          </w:p>
        </w:tc>
        <w:tc>
          <w:tcPr>
            <w:tcW w:w="1832" w:type="dxa"/>
            <w:tcBorders>
              <w:top w:val="single" w:sz="4" w:space="0" w:color="auto"/>
              <w:left w:val="single" w:sz="4" w:space="0" w:color="auto"/>
              <w:bottom w:val="single" w:sz="4" w:space="0" w:color="auto"/>
              <w:right w:val="single" w:sz="4" w:space="0" w:color="auto"/>
            </w:tcBorders>
          </w:tcPr>
          <w:p w14:paraId="116A50C5"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36A94333"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1683C6C2"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71A7F81C" w14:textId="77777777" w:rsidTr="00D0569E">
        <w:tc>
          <w:tcPr>
            <w:tcW w:w="1884" w:type="dxa"/>
            <w:tcBorders>
              <w:top w:val="single" w:sz="4" w:space="0" w:color="auto"/>
              <w:left w:val="single" w:sz="4" w:space="0" w:color="auto"/>
              <w:bottom w:val="single" w:sz="4" w:space="0" w:color="auto"/>
              <w:right w:val="single" w:sz="4" w:space="0" w:color="auto"/>
            </w:tcBorders>
          </w:tcPr>
          <w:p w14:paraId="5F5CD0FF"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06CABEE7"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Cefaleia</w:t>
            </w:r>
          </w:p>
        </w:tc>
        <w:tc>
          <w:tcPr>
            <w:tcW w:w="1832" w:type="dxa"/>
            <w:tcBorders>
              <w:top w:val="single" w:sz="4" w:space="0" w:color="auto"/>
              <w:left w:val="single" w:sz="4" w:space="0" w:color="auto"/>
              <w:bottom w:val="single" w:sz="4" w:space="0" w:color="auto"/>
              <w:right w:val="single" w:sz="4" w:space="0" w:color="auto"/>
            </w:tcBorders>
          </w:tcPr>
          <w:p w14:paraId="2B0A457D"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w:t>
            </w:r>
          </w:p>
        </w:tc>
        <w:tc>
          <w:tcPr>
            <w:tcW w:w="1333" w:type="dxa"/>
            <w:tcBorders>
              <w:top w:val="single" w:sz="4" w:space="0" w:color="auto"/>
              <w:left w:val="single" w:sz="4" w:space="0" w:color="auto"/>
              <w:bottom w:val="single" w:sz="4" w:space="0" w:color="auto"/>
              <w:right w:val="single" w:sz="4" w:space="0" w:color="auto"/>
            </w:tcBorders>
          </w:tcPr>
          <w:p w14:paraId="44188E46"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AIJs</w:t>
            </w:r>
          </w:p>
        </w:tc>
        <w:tc>
          <w:tcPr>
            <w:tcW w:w="1333" w:type="dxa"/>
            <w:tcBorders>
              <w:top w:val="single" w:sz="4" w:space="0" w:color="auto"/>
              <w:left w:val="single" w:sz="4" w:space="0" w:color="auto"/>
              <w:bottom w:val="single" w:sz="4" w:space="0" w:color="auto"/>
              <w:right w:val="single" w:sz="4" w:space="0" w:color="auto"/>
            </w:tcBorders>
          </w:tcPr>
          <w:p w14:paraId="7D16E04D"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219890D6" w14:textId="77777777" w:rsidTr="00D0569E">
        <w:tc>
          <w:tcPr>
            <w:tcW w:w="3822" w:type="dxa"/>
            <w:gridSpan w:val="2"/>
            <w:tcBorders>
              <w:top w:val="single" w:sz="4" w:space="0" w:color="auto"/>
              <w:left w:val="single" w:sz="4" w:space="0" w:color="auto"/>
              <w:bottom w:val="single" w:sz="4" w:space="0" w:color="auto"/>
              <w:right w:val="single" w:sz="4" w:space="0" w:color="auto"/>
            </w:tcBorders>
          </w:tcPr>
          <w:p w14:paraId="53E63A0A"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Doenças gastrointestinais</w:t>
            </w:r>
          </w:p>
        </w:tc>
        <w:tc>
          <w:tcPr>
            <w:tcW w:w="1832" w:type="dxa"/>
            <w:tcBorders>
              <w:top w:val="single" w:sz="4" w:space="0" w:color="auto"/>
              <w:left w:val="single" w:sz="4" w:space="0" w:color="auto"/>
              <w:bottom w:val="single" w:sz="4" w:space="0" w:color="auto"/>
              <w:right w:val="single" w:sz="4" w:space="0" w:color="auto"/>
            </w:tcBorders>
          </w:tcPr>
          <w:p w14:paraId="424D72D1"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303A85F5"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5031CD29"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69D8AD16" w14:textId="77777777" w:rsidTr="00D0569E">
        <w:tc>
          <w:tcPr>
            <w:tcW w:w="1884" w:type="dxa"/>
            <w:tcBorders>
              <w:top w:val="single" w:sz="4" w:space="0" w:color="auto"/>
              <w:left w:val="single" w:sz="4" w:space="0" w:color="auto"/>
              <w:bottom w:val="single" w:sz="4" w:space="0" w:color="auto"/>
              <w:right w:val="single" w:sz="4" w:space="0" w:color="auto"/>
            </w:tcBorders>
          </w:tcPr>
          <w:p w14:paraId="74F92DA4"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1658ECDC"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Náusea</w:t>
            </w:r>
          </w:p>
        </w:tc>
        <w:tc>
          <w:tcPr>
            <w:tcW w:w="1832" w:type="dxa"/>
            <w:tcBorders>
              <w:top w:val="single" w:sz="4" w:space="0" w:color="auto"/>
              <w:left w:val="single" w:sz="4" w:space="0" w:color="auto"/>
              <w:bottom w:val="single" w:sz="4" w:space="0" w:color="auto"/>
              <w:right w:val="single" w:sz="4" w:space="0" w:color="auto"/>
            </w:tcBorders>
          </w:tcPr>
          <w:p w14:paraId="6C836632"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07F487CD"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w:t>
            </w:r>
          </w:p>
        </w:tc>
        <w:tc>
          <w:tcPr>
            <w:tcW w:w="1333" w:type="dxa"/>
            <w:tcBorders>
              <w:top w:val="single" w:sz="4" w:space="0" w:color="auto"/>
              <w:left w:val="single" w:sz="4" w:space="0" w:color="auto"/>
              <w:bottom w:val="single" w:sz="4" w:space="0" w:color="auto"/>
              <w:right w:val="single" w:sz="4" w:space="0" w:color="auto"/>
            </w:tcBorders>
          </w:tcPr>
          <w:p w14:paraId="4B0A6BDC"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3DA8BFEF" w14:textId="77777777" w:rsidTr="00D0569E">
        <w:tc>
          <w:tcPr>
            <w:tcW w:w="1884" w:type="dxa"/>
            <w:tcBorders>
              <w:top w:val="single" w:sz="4" w:space="0" w:color="auto"/>
              <w:left w:val="single" w:sz="4" w:space="0" w:color="auto"/>
              <w:bottom w:val="single" w:sz="4" w:space="0" w:color="auto"/>
              <w:right w:val="single" w:sz="4" w:space="0" w:color="auto"/>
            </w:tcBorders>
          </w:tcPr>
          <w:p w14:paraId="387520D9"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007A0857"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Diarreia</w:t>
            </w:r>
          </w:p>
        </w:tc>
        <w:tc>
          <w:tcPr>
            <w:tcW w:w="1832" w:type="dxa"/>
            <w:tcBorders>
              <w:top w:val="single" w:sz="4" w:space="0" w:color="auto"/>
              <w:left w:val="single" w:sz="4" w:space="0" w:color="auto"/>
              <w:bottom w:val="single" w:sz="4" w:space="0" w:color="auto"/>
              <w:right w:val="single" w:sz="4" w:space="0" w:color="auto"/>
            </w:tcBorders>
          </w:tcPr>
          <w:p w14:paraId="649EAD79"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3671D9D1"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 AIJs</w:t>
            </w:r>
          </w:p>
        </w:tc>
        <w:tc>
          <w:tcPr>
            <w:tcW w:w="1333" w:type="dxa"/>
            <w:tcBorders>
              <w:top w:val="single" w:sz="4" w:space="0" w:color="auto"/>
              <w:left w:val="single" w:sz="4" w:space="0" w:color="auto"/>
              <w:bottom w:val="single" w:sz="4" w:space="0" w:color="auto"/>
              <w:right w:val="single" w:sz="4" w:space="0" w:color="auto"/>
            </w:tcBorders>
          </w:tcPr>
          <w:p w14:paraId="48BE0A95" w14:textId="77777777" w:rsidR="00D0569E" w:rsidRPr="00F67924" w:rsidRDefault="00D0569E" w:rsidP="00D0569E">
            <w:pPr>
              <w:keepNext/>
              <w:keepLines/>
              <w:autoSpaceDE w:val="0"/>
              <w:autoSpaceDN w:val="0"/>
              <w:adjustRightInd w:val="0"/>
              <w:rPr>
                <w:sz w:val="20"/>
                <w:szCs w:val="22"/>
                <w:lang w:val="pt-PT"/>
              </w:rPr>
            </w:pPr>
          </w:p>
        </w:tc>
      </w:tr>
      <w:tr w:rsidR="00D0569E" w:rsidRPr="00ED63F7" w14:paraId="3872AF9F" w14:textId="77777777" w:rsidTr="00D0569E">
        <w:tc>
          <w:tcPr>
            <w:tcW w:w="3822" w:type="dxa"/>
            <w:gridSpan w:val="2"/>
            <w:tcBorders>
              <w:top w:val="single" w:sz="4" w:space="0" w:color="auto"/>
              <w:left w:val="single" w:sz="4" w:space="0" w:color="auto"/>
              <w:bottom w:val="single" w:sz="4" w:space="0" w:color="auto"/>
              <w:right w:val="single" w:sz="4" w:space="0" w:color="auto"/>
            </w:tcBorders>
          </w:tcPr>
          <w:p w14:paraId="0DD80A72"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Perturbações gerais e alterações no local de administração</w:t>
            </w:r>
          </w:p>
        </w:tc>
        <w:tc>
          <w:tcPr>
            <w:tcW w:w="1832" w:type="dxa"/>
            <w:tcBorders>
              <w:top w:val="single" w:sz="4" w:space="0" w:color="auto"/>
              <w:left w:val="single" w:sz="4" w:space="0" w:color="auto"/>
              <w:bottom w:val="single" w:sz="4" w:space="0" w:color="auto"/>
              <w:right w:val="single" w:sz="4" w:space="0" w:color="auto"/>
            </w:tcBorders>
          </w:tcPr>
          <w:p w14:paraId="341569FE"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3490000E"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135ED734"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2E26B27C" w14:textId="77777777" w:rsidTr="00D0569E">
        <w:tc>
          <w:tcPr>
            <w:tcW w:w="1884" w:type="dxa"/>
            <w:tcBorders>
              <w:top w:val="single" w:sz="4" w:space="0" w:color="auto"/>
              <w:left w:val="single" w:sz="4" w:space="0" w:color="auto"/>
              <w:bottom w:val="single" w:sz="4" w:space="0" w:color="auto"/>
              <w:right w:val="single" w:sz="4" w:space="0" w:color="auto"/>
            </w:tcBorders>
          </w:tcPr>
          <w:p w14:paraId="22C8366A"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75DC3734"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Reações associadas à perfusão</w:t>
            </w:r>
          </w:p>
        </w:tc>
        <w:tc>
          <w:tcPr>
            <w:tcW w:w="1832" w:type="dxa"/>
            <w:tcBorders>
              <w:top w:val="single" w:sz="4" w:space="0" w:color="auto"/>
              <w:left w:val="single" w:sz="4" w:space="0" w:color="auto"/>
              <w:bottom w:val="single" w:sz="4" w:space="0" w:color="auto"/>
              <w:right w:val="single" w:sz="4" w:space="0" w:color="auto"/>
            </w:tcBorders>
          </w:tcPr>
          <w:p w14:paraId="1C3EB6A9"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2CF2331C" w14:textId="77777777" w:rsidR="00D0569E" w:rsidRPr="00F67924" w:rsidRDefault="00D0569E" w:rsidP="00D0569E">
            <w:pPr>
              <w:keepNext/>
              <w:keepLines/>
              <w:autoSpaceDE w:val="0"/>
              <w:autoSpaceDN w:val="0"/>
              <w:adjustRightInd w:val="0"/>
              <w:rPr>
                <w:sz w:val="20"/>
                <w:szCs w:val="22"/>
                <w:vertAlign w:val="superscript"/>
                <w:lang w:val="pt-PT"/>
              </w:rPr>
            </w:pPr>
            <w:r w:rsidRPr="00F67924">
              <w:rPr>
                <w:sz w:val="20"/>
                <w:szCs w:val="22"/>
                <w:lang w:val="pt-PT"/>
              </w:rPr>
              <w:t>AIJp</w:t>
            </w:r>
            <w:r w:rsidRPr="00F67924">
              <w:rPr>
                <w:sz w:val="20"/>
                <w:szCs w:val="22"/>
                <w:vertAlign w:val="superscript"/>
                <w:lang w:val="pt-PT"/>
              </w:rPr>
              <w:t>1</w:t>
            </w:r>
            <w:r w:rsidRPr="00F67924">
              <w:rPr>
                <w:sz w:val="20"/>
                <w:szCs w:val="22"/>
                <w:lang w:val="pt-PT"/>
              </w:rPr>
              <w:t>, AIJs</w:t>
            </w:r>
            <w:r w:rsidRPr="00F67924">
              <w:rPr>
                <w:sz w:val="20"/>
                <w:szCs w:val="22"/>
                <w:vertAlign w:val="superscript"/>
                <w:lang w:val="pt-PT"/>
              </w:rPr>
              <w:t>2</w:t>
            </w:r>
            <w:r w:rsidRPr="00F67924">
              <w:rPr>
                <w:sz w:val="20"/>
                <w:szCs w:val="22"/>
                <w:lang w:val="pt-PT"/>
              </w:rPr>
              <w:t xml:space="preserve"> </w:t>
            </w:r>
          </w:p>
          <w:p w14:paraId="629F781C"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1ACFBA31"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68E9AA42" w14:textId="77777777" w:rsidTr="00D0569E">
        <w:tc>
          <w:tcPr>
            <w:tcW w:w="3822" w:type="dxa"/>
            <w:gridSpan w:val="2"/>
            <w:tcBorders>
              <w:top w:val="single" w:sz="4" w:space="0" w:color="auto"/>
              <w:left w:val="single" w:sz="4" w:space="0" w:color="auto"/>
              <w:bottom w:val="single" w:sz="4" w:space="0" w:color="auto"/>
              <w:right w:val="single" w:sz="4" w:space="0" w:color="auto"/>
            </w:tcBorders>
          </w:tcPr>
          <w:p w14:paraId="1D99F9DE"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Exames complementares de diagnóstico</w:t>
            </w:r>
          </w:p>
        </w:tc>
        <w:tc>
          <w:tcPr>
            <w:tcW w:w="1832" w:type="dxa"/>
            <w:tcBorders>
              <w:top w:val="single" w:sz="4" w:space="0" w:color="auto"/>
              <w:left w:val="single" w:sz="4" w:space="0" w:color="auto"/>
              <w:bottom w:val="single" w:sz="4" w:space="0" w:color="auto"/>
              <w:right w:val="single" w:sz="4" w:space="0" w:color="auto"/>
            </w:tcBorders>
          </w:tcPr>
          <w:p w14:paraId="371383AE"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02AF6F60"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1F505C17"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3FD744AD" w14:textId="77777777" w:rsidTr="00D0569E">
        <w:tc>
          <w:tcPr>
            <w:tcW w:w="1884" w:type="dxa"/>
            <w:tcBorders>
              <w:top w:val="single" w:sz="4" w:space="0" w:color="auto"/>
              <w:left w:val="single" w:sz="4" w:space="0" w:color="auto"/>
              <w:bottom w:val="single" w:sz="4" w:space="0" w:color="auto"/>
              <w:right w:val="single" w:sz="4" w:space="0" w:color="auto"/>
            </w:tcBorders>
          </w:tcPr>
          <w:p w14:paraId="673596E4"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0DEA9EC5"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Elevação das transaminases hepáticas</w:t>
            </w:r>
          </w:p>
        </w:tc>
        <w:tc>
          <w:tcPr>
            <w:tcW w:w="1832" w:type="dxa"/>
            <w:tcBorders>
              <w:top w:val="single" w:sz="4" w:space="0" w:color="auto"/>
              <w:left w:val="single" w:sz="4" w:space="0" w:color="auto"/>
              <w:bottom w:val="single" w:sz="4" w:space="0" w:color="auto"/>
              <w:right w:val="single" w:sz="4" w:space="0" w:color="auto"/>
            </w:tcBorders>
          </w:tcPr>
          <w:p w14:paraId="7CD99B4B"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43278122"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w:t>
            </w:r>
          </w:p>
        </w:tc>
        <w:tc>
          <w:tcPr>
            <w:tcW w:w="1333" w:type="dxa"/>
            <w:tcBorders>
              <w:top w:val="single" w:sz="4" w:space="0" w:color="auto"/>
              <w:left w:val="single" w:sz="4" w:space="0" w:color="auto"/>
              <w:bottom w:val="single" w:sz="4" w:space="0" w:color="auto"/>
              <w:right w:val="single" w:sz="4" w:space="0" w:color="auto"/>
            </w:tcBorders>
          </w:tcPr>
          <w:p w14:paraId="5D91DCFA"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6A9A9546" w14:textId="77777777" w:rsidTr="00D0569E">
        <w:tc>
          <w:tcPr>
            <w:tcW w:w="1884" w:type="dxa"/>
            <w:tcBorders>
              <w:top w:val="single" w:sz="4" w:space="0" w:color="auto"/>
              <w:left w:val="single" w:sz="4" w:space="0" w:color="auto"/>
              <w:bottom w:val="single" w:sz="4" w:space="0" w:color="auto"/>
              <w:right w:val="single" w:sz="4" w:space="0" w:color="auto"/>
            </w:tcBorders>
          </w:tcPr>
          <w:p w14:paraId="4072833B"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042134DF"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Diminuição na contagem de neutrófilos</w:t>
            </w:r>
          </w:p>
        </w:tc>
        <w:tc>
          <w:tcPr>
            <w:tcW w:w="1832" w:type="dxa"/>
            <w:tcBorders>
              <w:top w:val="single" w:sz="4" w:space="0" w:color="auto"/>
              <w:left w:val="single" w:sz="4" w:space="0" w:color="auto"/>
              <w:bottom w:val="single" w:sz="4" w:space="0" w:color="auto"/>
              <w:right w:val="single" w:sz="4" w:space="0" w:color="auto"/>
            </w:tcBorders>
          </w:tcPr>
          <w:p w14:paraId="08F5F89A"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AIJs</w:t>
            </w:r>
          </w:p>
        </w:tc>
        <w:tc>
          <w:tcPr>
            <w:tcW w:w="1333" w:type="dxa"/>
            <w:tcBorders>
              <w:top w:val="single" w:sz="4" w:space="0" w:color="auto"/>
              <w:left w:val="single" w:sz="4" w:space="0" w:color="auto"/>
              <w:bottom w:val="single" w:sz="4" w:space="0" w:color="auto"/>
              <w:right w:val="single" w:sz="4" w:space="0" w:color="auto"/>
            </w:tcBorders>
          </w:tcPr>
          <w:p w14:paraId="5F4ED827"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w:t>
            </w:r>
          </w:p>
        </w:tc>
        <w:tc>
          <w:tcPr>
            <w:tcW w:w="1333" w:type="dxa"/>
            <w:tcBorders>
              <w:top w:val="single" w:sz="4" w:space="0" w:color="auto"/>
              <w:left w:val="single" w:sz="4" w:space="0" w:color="auto"/>
              <w:bottom w:val="single" w:sz="4" w:space="0" w:color="auto"/>
              <w:right w:val="single" w:sz="4" w:space="0" w:color="auto"/>
            </w:tcBorders>
          </w:tcPr>
          <w:p w14:paraId="6EC73073" w14:textId="77777777" w:rsidR="00D0569E" w:rsidRPr="00F67924" w:rsidRDefault="00D0569E" w:rsidP="00D0569E">
            <w:pPr>
              <w:keepNext/>
              <w:keepLines/>
              <w:autoSpaceDE w:val="0"/>
              <w:autoSpaceDN w:val="0"/>
              <w:adjustRightInd w:val="0"/>
              <w:rPr>
                <w:sz w:val="20"/>
                <w:szCs w:val="22"/>
                <w:lang w:val="pt-PT"/>
              </w:rPr>
            </w:pPr>
          </w:p>
        </w:tc>
      </w:tr>
      <w:tr w:rsidR="00D0569E" w:rsidRPr="00F67924" w14:paraId="5EC7BED9" w14:textId="77777777" w:rsidTr="00D0569E">
        <w:tc>
          <w:tcPr>
            <w:tcW w:w="1884" w:type="dxa"/>
            <w:tcBorders>
              <w:top w:val="single" w:sz="4" w:space="0" w:color="auto"/>
              <w:left w:val="single" w:sz="4" w:space="0" w:color="auto"/>
              <w:bottom w:val="single" w:sz="4" w:space="0" w:color="auto"/>
              <w:right w:val="single" w:sz="4" w:space="0" w:color="auto"/>
            </w:tcBorders>
          </w:tcPr>
          <w:p w14:paraId="475D950B"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6C2B8F13"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Diminuição na contagem de plaquetas</w:t>
            </w:r>
          </w:p>
        </w:tc>
        <w:tc>
          <w:tcPr>
            <w:tcW w:w="1832" w:type="dxa"/>
            <w:tcBorders>
              <w:top w:val="single" w:sz="4" w:space="0" w:color="auto"/>
              <w:left w:val="single" w:sz="4" w:space="0" w:color="auto"/>
              <w:bottom w:val="single" w:sz="4" w:space="0" w:color="auto"/>
              <w:right w:val="single" w:sz="4" w:space="0" w:color="auto"/>
            </w:tcBorders>
          </w:tcPr>
          <w:p w14:paraId="5E1CC210"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104DCAE3"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AIJs</w:t>
            </w:r>
          </w:p>
        </w:tc>
        <w:tc>
          <w:tcPr>
            <w:tcW w:w="1333" w:type="dxa"/>
            <w:tcBorders>
              <w:top w:val="single" w:sz="4" w:space="0" w:color="auto"/>
              <w:left w:val="single" w:sz="4" w:space="0" w:color="auto"/>
              <w:bottom w:val="single" w:sz="4" w:space="0" w:color="auto"/>
              <w:right w:val="single" w:sz="4" w:space="0" w:color="auto"/>
            </w:tcBorders>
          </w:tcPr>
          <w:p w14:paraId="136D2F99"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w:t>
            </w:r>
          </w:p>
        </w:tc>
      </w:tr>
      <w:tr w:rsidR="00D0569E" w:rsidRPr="00F67924" w14:paraId="6B16E3F3" w14:textId="77777777" w:rsidTr="00D0569E">
        <w:tc>
          <w:tcPr>
            <w:tcW w:w="1884" w:type="dxa"/>
            <w:tcBorders>
              <w:top w:val="single" w:sz="4" w:space="0" w:color="auto"/>
              <w:left w:val="single" w:sz="4" w:space="0" w:color="auto"/>
              <w:bottom w:val="single" w:sz="4" w:space="0" w:color="auto"/>
              <w:right w:val="single" w:sz="4" w:space="0" w:color="auto"/>
            </w:tcBorders>
          </w:tcPr>
          <w:p w14:paraId="2FF16280" w14:textId="77777777" w:rsidR="00D0569E" w:rsidRPr="00F67924" w:rsidRDefault="00D0569E" w:rsidP="00D0569E">
            <w:pPr>
              <w:keepNext/>
              <w:keepLines/>
              <w:autoSpaceDE w:val="0"/>
              <w:autoSpaceDN w:val="0"/>
              <w:adjustRightInd w:val="0"/>
              <w:rPr>
                <w:sz w:val="20"/>
                <w:szCs w:val="22"/>
                <w:lang w:val="pt-PT"/>
              </w:rPr>
            </w:pPr>
          </w:p>
        </w:tc>
        <w:tc>
          <w:tcPr>
            <w:tcW w:w="1938" w:type="dxa"/>
            <w:tcBorders>
              <w:top w:val="single" w:sz="4" w:space="0" w:color="auto"/>
              <w:left w:val="single" w:sz="4" w:space="0" w:color="auto"/>
              <w:bottom w:val="single" w:sz="4" w:space="0" w:color="auto"/>
              <w:right w:val="single" w:sz="4" w:space="0" w:color="auto"/>
            </w:tcBorders>
          </w:tcPr>
          <w:p w14:paraId="5A5C8FE8"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Aumento do colesterol</w:t>
            </w:r>
          </w:p>
        </w:tc>
        <w:tc>
          <w:tcPr>
            <w:tcW w:w="1832" w:type="dxa"/>
            <w:tcBorders>
              <w:top w:val="single" w:sz="4" w:space="0" w:color="auto"/>
              <w:left w:val="single" w:sz="4" w:space="0" w:color="auto"/>
              <w:bottom w:val="single" w:sz="4" w:space="0" w:color="auto"/>
              <w:right w:val="single" w:sz="4" w:space="0" w:color="auto"/>
            </w:tcBorders>
          </w:tcPr>
          <w:p w14:paraId="2C099518" w14:textId="77777777" w:rsidR="00D0569E" w:rsidRPr="00F67924" w:rsidRDefault="00D0569E" w:rsidP="00D0569E">
            <w:pPr>
              <w:keepNext/>
              <w:keepLines/>
              <w:autoSpaceDE w:val="0"/>
              <w:autoSpaceDN w:val="0"/>
              <w:adjustRightInd w:val="0"/>
              <w:rPr>
                <w:sz w:val="20"/>
                <w:szCs w:val="22"/>
                <w:lang w:val="pt-PT"/>
              </w:rPr>
            </w:pPr>
          </w:p>
        </w:tc>
        <w:tc>
          <w:tcPr>
            <w:tcW w:w="1333" w:type="dxa"/>
            <w:tcBorders>
              <w:top w:val="single" w:sz="4" w:space="0" w:color="auto"/>
              <w:left w:val="single" w:sz="4" w:space="0" w:color="auto"/>
              <w:bottom w:val="single" w:sz="4" w:space="0" w:color="auto"/>
              <w:right w:val="single" w:sz="4" w:space="0" w:color="auto"/>
            </w:tcBorders>
          </w:tcPr>
          <w:p w14:paraId="06A97D15"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AIJs</w:t>
            </w:r>
          </w:p>
        </w:tc>
        <w:tc>
          <w:tcPr>
            <w:tcW w:w="1333" w:type="dxa"/>
            <w:tcBorders>
              <w:top w:val="single" w:sz="4" w:space="0" w:color="auto"/>
              <w:left w:val="single" w:sz="4" w:space="0" w:color="auto"/>
              <w:bottom w:val="single" w:sz="4" w:space="0" w:color="auto"/>
              <w:right w:val="single" w:sz="4" w:space="0" w:color="auto"/>
            </w:tcBorders>
          </w:tcPr>
          <w:p w14:paraId="2F304D6C" w14:textId="77777777" w:rsidR="00D0569E" w:rsidRPr="00F67924" w:rsidRDefault="00D0569E" w:rsidP="00D0569E">
            <w:pPr>
              <w:keepNext/>
              <w:keepLines/>
              <w:autoSpaceDE w:val="0"/>
              <w:autoSpaceDN w:val="0"/>
              <w:adjustRightInd w:val="0"/>
              <w:rPr>
                <w:sz w:val="20"/>
                <w:szCs w:val="22"/>
                <w:lang w:val="pt-PT"/>
              </w:rPr>
            </w:pPr>
            <w:r w:rsidRPr="00F67924">
              <w:rPr>
                <w:sz w:val="20"/>
                <w:szCs w:val="22"/>
                <w:lang w:val="pt-PT"/>
              </w:rPr>
              <w:t>AIJp</w:t>
            </w:r>
          </w:p>
        </w:tc>
      </w:tr>
    </w:tbl>
    <w:p w14:paraId="6833D890" w14:textId="77777777" w:rsidR="00D0569E" w:rsidRPr="00F67924" w:rsidRDefault="00D0569E" w:rsidP="00D0569E">
      <w:pPr>
        <w:keepNext/>
        <w:keepLines/>
        <w:autoSpaceDE w:val="0"/>
        <w:autoSpaceDN w:val="0"/>
        <w:adjustRightInd w:val="0"/>
        <w:rPr>
          <w:sz w:val="18"/>
          <w:szCs w:val="18"/>
          <w:lang w:val="pt-PT" w:eastAsia="de-DE"/>
        </w:rPr>
      </w:pPr>
      <w:r w:rsidRPr="00F67924">
        <w:rPr>
          <w:sz w:val="18"/>
          <w:szCs w:val="18"/>
          <w:lang w:val="pt-PT" w:eastAsia="de-DE"/>
        </w:rPr>
        <w:t>1.  Os acontecimentos de reações associadas à perfusão em doentes com AIJp incluíram, mas não se limitaram a, cefaleia, náuseas e hipotensão</w:t>
      </w:r>
    </w:p>
    <w:p w14:paraId="2807ECBF" w14:textId="77777777" w:rsidR="00D0569E" w:rsidRPr="00F67924" w:rsidRDefault="00D0569E" w:rsidP="00D0569E">
      <w:pPr>
        <w:keepNext/>
        <w:keepLines/>
        <w:autoSpaceDE w:val="0"/>
        <w:autoSpaceDN w:val="0"/>
        <w:adjustRightInd w:val="0"/>
        <w:rPr>
          <w:sz w:val="18"/>
          <w:szCs w:val="18"/>
          <w:lang w:val="pt-PT"/>
        </w:rPr>
      </w:pPr>
      <w:r w:rsidRPr="00F67924">
        <w:rPr>
          <w:sz w:val="18"/>
          <w:szCs w:val="18"/>
          <w:lang w:val="pt-PT"/>
        </w:rPr>
        <w:t xml:space="preserve">2.  </w:t>
      </w:r>
      <w:r w:rsidRPr="00F67924">
        <w:rPr>
          <w:sz w:val="18"/>
          <w:szCs w:val="18"/>
          <w:lang w:val="pt-PT" w:eastAsia="de-DE"/>
        </w:rPr>
        <w:t xml:space="preserve">Os acontecimentos de reações associadas à perfusão em doentes com AIJs incluíram, mas não se limitaram a, </w:t>
      </w:r>
      <w:r w:rsidRPr="00F67924">
        <w:rPr>
          <w:sz w:val="18"/>
          <w:szCs w:val="18"/>
          <w:lang w:val="pt-PT"/>
        </w:rPr>
        <w:t>erupção cutânea, urticária, diarreia, desconforto epigástrico, artralgia e cefaleia</w:t>
      </w:r>
    </w:p>
    <w:p w14:paraId="48CD1F6E" w14:textId="7EC64E93" w:rsidR="00D0569E" w:rsidRPr="00F67924" w:rsidRDefault="00D0569E" w:rsidP="00DA1B27">
      <w:pPr>
        <w:keepNext/>
        <w:keepLines/>
        <w:ind w:left="567" w:hanging="567"/>
        <w:outlineLvl w:val="0"/>
        <w:rPr>
          <w:lang w:val="pt-PT"/>
        </w:rPr>
      </w:pPr>
    </w:p>
    <w:p w14:paraId="18C150C9" w14:textId="357FAAB2" w:rsidR="00D0569E" w:rsidRPr="00F67924" w:rsidRDefault="00D0569E" w:rsidP="00DA1B27">
      <w:pPr>
        <w:keepNext/>
        <w:keepLines/>
        <w:ind w:left="567" w:hanging="567"/>
        <w:outlineLvl w:val="0"/>
        <w:rPr>
          <w:szCs w:val="22"/>
          <w:u w:val="single"/>
          <w:lang w:val="pt-PT"/>
        </w:rPr>
      </w:pPr>
      <w:r w:rsidRPr="00F67924">
        <w:rPr>
          <w:szCs w:val="22"/>
          <w:u w:val="single"/>
          <w:lang w:val="pt-PT"/>
        </w:rPr>
        <w:t>Descrição de reações adversas selecionadas</w:t>
      </w:r>
    </w:p>
    <w:p w14:paraId="6374A7E7" w14:textId="23D7922C" w:rsidR="00D0569E" w:rsidRPr="00F67924" w:rsidRDefault="00D0569E" w:rsidP="00DA1B27">
      <w:pPr>
        <w:keepNext/>
        <w:keepLines/>
        <w:ind w:left="567" w:hanging="567"/>
        <w:outlineLvl w:val="0"/>
        <w:rPr>
          <w:lang w:val="pt-PT"/>
        </w:rPr>
      </w:pPr>
      <w:r w:rsidRPr="00F67924">
        <w:rPr>
          <w:i/>
          <w:szCs w:val="22"/>
          <w:lang w:val="pt-PT"/>
        </w:rPr>
        <w:t>Doentes com AR</w:t>
      </w:r>
    </w:p>
    <w:p w14:paraId="23420D56" w14:textId="77777777" w:rsidR="001323E1" w:rsidRPr="00F67924" w:rsidRDefault="00214B2E" w:rsidP="001323E1">
      <w:pPr>
        <w:keepNext/>
        <w:keepLines/>
        <w:ind w:left="567" w:hanging="567"/>
        <w:outlineLvl w:val="0"/>
        <w:rPr>
          <w:i/>
          <w:u w:val="single"/>
          <w:lang w:val="pt-PT"/>
        </w:rPr>
      </w:pPr>
      <w:r w:rsidRPr="00F67924">
        <w:rPr>
          <w:i/>
          <w:u w:val="single"/>
          <w:lang w:val="pt-PT"/>
        </w:rPr>
        <w:t>Infeções</w:t>
      </w:r>
    </w:p>
    <w:p w14:paraId="38066825" w14:textId="7B1871AB" w:rsidR="001323E1" w:rsidRPr="00F67924" w:rsidRDefault="001323E1" w:rsidP="001323E1">
      <w:pPr>
        <w:keepNext/>
        <w:keepLines/>
        <w:rPr>
          <w:lang w:val="pt-PT"/>
        </w:rPr>
      </w:pPr>
      <w:r w:rsidRPr="00F67924">
        <w:rPr>
          <w:lang w:val="pt-PT"/>
        </w:rPr>
        <w:t xml:space="preserve">Nos </w:t>
      </w:r>
      <w:del w:id="220" w:author="Author">
        <w:r w:rsidRPr="00F67924" w:rsidDel="00067E4E">
          <w:rPr>
            <w:lang w:val="pt-PT"/>
          </w:rPr>
          <w:delText xml:space="preserve">estudos </w:delText>
        </w:r>
      </w:del>
      <w:ins w:id="221" w:author="Author">
        <w:r w:rsidR="00067E4E" w:rsidRPr="00F67924">
          <w:rPr>
            <w:lang w:val="pt-PT"/>
          </w:rPr>
          <w:t xml:space="preserve">ensaios </w:t>
        </w:r>
      </w:ins>
      <w:r w:rsidRPr="00F67924">
        <w:rPr>
          <w:lang w:val="pt-PT"/>
        </w:rPr>
        <w:t>de 6</w:t>
      </w:r>
      <w:r w:rsidR="00D0569E" w:rsidRPr="00F67924">
        <w:rPr>
          <w:lang w:val="pt-PT"/>
        </w:rPr>
        <w:t> </w:t>
      </w:r>
      <w:r w:rsidRPr="00F67924">
        <w:rPr>
          <w:lang w:val="pt-PT"/>
        </w:rPr>
        <w:t>meses controlados, a taxa de todas as infeções notificadas com tocilizumab 8 mg/kg mais tratamento com DMARD foi de 127</w:t>
      </w:r>
      <w:r w:rsidR="00D0569E" w:rsidRPr="00F67924">
        <w:rPr>
          <w:lang w:val="pt-PT"/>
        </w:rPr>
        <w:t> </w:t>
      </w:r>
      <w:r w:rsidRPr="00F67924">
        <w:rPr>
          <w:lang w:val="pt-PT"/>
        </w:rPr>
        <w:t>acontecimentos por 100</w:t>
      </w:r>
      <w:r w:rsidR="00D0569E" w:rsidRPr="00F67924">
        <w:rPr>
          <w:lang w:val="pt-PT"/>
        </w:rPr>
        <w:t> </w:t>
      </w:r>
      <w:r w:rsidRPr="00F67924">
        <w:rPr>
          <w:lang w:val="pt-PT"/>
        </w:rPr>
        <w:t>doentes</w:t>
      </w:r>
      <w:r w:rsidR="00D0569E" w:rsidRPr="00F67924">
        <w:rPr>
          <w:lang w:val="pt-PT"/>
        </w:rPr>
        <w:noBreakHyphen/>
      </w:r>
      <w:r w:rsidRPr="00F67924">
        <w:rPr>
          <w:lang w:val="pt-PT"/>
        </w:rPr>
        <w:t>ano, comparativamente a 112</w:t>
      </w:r>
      <w:r w:rsidR="00D0569E" w:rsidRPr="00F67924">
        <w:rPr>
          <w:lang w:val="pt-PT"/>
        </w:rPr>
        <w:t> </w:t>
      </w:r>
      <w:r w:rsidRPr="00F67924">
        <w:rPr>
          <w:lang w:val="pt-PT"/>
        </w:rPr>
        <w:t>acontecimentos por 100</w:t>
      </w:r>
      <w:r w:rsidR="00D0569E" w:rsidRPr="00F67924">
        <w:rPr>
          <w:lang w:val="pt-PT"/>
        </w:rPr>
        <w:t> </w:t>
      </w:r>
      <w:r w:rsidRPr="00F67924">
        <w:rPr>
          <w:lang w:val="pt-PT"/>
        </w:rPr>
        <w:t>doentes</w:t>
      </w:r>
      <w:r w:rsidR="00D0569E" w:rsidRPr="00F67924">
        <w:rPr>
          <w:lang w:val="pt-PT"/>
        </w:rPr>
        <w:noBreakHyphen/>
      </w:r>
      <w:r w:rsidRPr="00F67924">
        <w:rPr>
          <w:lang w:val="pt-PT"/>
        </w:rPr>
        <w:t>ano no grupo com placebo mais DMARD. Na população com exposição</w:t>
      </w:r>
      <w:r w:rsidRPr="00F67924">
        <w:rPr>
          <w:szCs w:val="22"/>
          <w:lang w:val="pt-PT"/>
        </w:rPr>
        <w:t xml:space="preserve"> a longo prazo</w:t>
      </w:r>
      <w:r w:rsidR="002C59CD" w:rsidRPr="00F67924">
        <w:rPr>
          <w:szCs w:val="22"/>
          <w:lang w:val="pt-PT"/>
        </w:rPr>
        <w:t>,</w:t>
      </w:r>
      <w:r w:rsidRPr="00F67924">
        <w:rPr>
          <w:lang w:val="pt-PT"/>
        </w:rPr>
        <w:t xml:space="preserve"> a taxa global de infeções com </w:t>
      </w:r>
      <w:r w:rsidR="00D0569E" w:rsidRPr="00F67924">
        <w:rPr>
          <w:lang w:val="pt-PT"/>
        </w:rPr>
        <w:t xml:space="preserve">tocilizumab </w:t>
      </w:r>
      <w:r w:rsidRPr="00F67924">
        <w:rPr>
          <w:lang w:val="pt-PT"/>
        </w:rPr>
        <w:t>foi de 108</w:t>
      </w:r>
      <w:r w:rsidR="00D0569E" w:rsidRPr="00F67924">
        <w:rPr>
          <w:lang w:val="pt-PT"/>
        </w:rPr>
        <w:t> </w:t>
      </w:r>
      <w:r w:rsidRPr="00F67924">
        <w:rPr>
          <w:lang w:val="pt-PT"/>
        </w:rPr>
        <w:t>acontecimentos por exposição de</w:t>
      </w:r>
      <w:r w:rsidR="00214B2E" w:rsidRPr="00F67924">
        <w:rPr>
          <w:lang w:val="pt-PT"/>
        </w:rPr>
        <w:t xml:space="preserve"> 100</w:t>
      </w:r>
      <w:r w:rsidR="00D0569E" w:rsidRPr="00F67924">
        <w:rPr>
          <w:lang w:val="pt-PT"/>
        </w:rPr>
        <w:t> </w:t>
      </w:r>
      <w:r w:rsidR="00214B2E" w:rsidRPr="00F67924">
        <w:rPr>
          <w:lang w:val="pt-PT"/>
        </w:rPr>
        <w:t>doentes</w:t>
      </w:r>
      <w:r w:rsidR="00D0569E" w:rsidRPr="00F67924">
        <w:rPr>
          <w:lang w:val="pt-PT"/>
        </w:rPr>
        <w:noBreakHyphen/>
      </w:r>
      <w:r w:rsidR="00214B2E" w:rsidRPr="00F67924">
        <w:rPr>
          <w:lang w:val="pt-PT"/>
        </w:rPr>
        <w:t>ano.</w:t>
      </w:r>
    </w:p>
    <w:p w14:paraId="68D62D5A" w14:textId="77777777" w:rsidR="001323E1" w:rsidRPr="00F67924" w:rsidRDefault="001323E1" w:rsidP="001323E1">
      <w:pPr>
        <w:rPr>
          <w:lang w:val="pt-PT"/>
        </w:rPr>
      </w:pPr>
    </w:p>
    <w:p w14:paraId="7B96D4B2" w14:textId="4FA72730" w:rsidR="001323E1" w:rsidRPr="00F67924" w:rsidRDefault="001323E1" w:rsidP="001323E1">
      <w:pPr>
        <w:rPr>
          <w:lang w:val="pt-PT"/>
        </w:rPr>
      </w:pPr>
      <w:r w:rsidRPr="00F67924">
        <w:rPr>
          <w:lang w:val="pt-PT"/>
        </w:rPr>
        <w:t xml:space="preserve">Nos </w:t>
      </w:r>
      <w:r w:rsidR="00D0569E" w:rsidRPr="00F67924">
        <w:rPr>
          <w:lang w:val="pt-PT"/>
        </w:rPr>
        <w:t xml:space="preserve">ensaios </w:t>
      </w:r>
      <w:r w:rsidRPr="00F67924">
        <w:rPr>
          <w:lang w:val="pt-PT"/>
        </w:rPr>
        <w:t>clínicos de 6</w:t>
      </w:r>
      <w:r w:rsidR="00D0569E" w:rsidRPr="00F67924">
        <w:rPr>
          <w:lang w:val="pt-PT"/>
        </w:rPr>
        <w:t> </w:t>
      </w:r>
      <w:r w:rsidRPr="00F67924">
        <w:rPr>
          <w:lang w:val="pt-PT"/>
        </w:rPr>
        <w:t>meses controlados, a taxa de infeções graves com tocilizumab 8 mg/kg mais DMARDs foi de 5,3</w:t>
      </w:r>
      <w:r w:rsidR="00D0569E" w:rsidRPr="00F67924">
        <w:rPr>
          <w:lang w:val="pt-PT"/>
        </w:rPr>
        <w:t> </w:t>
      </w:r>
      <w:r w:rsidRPr="00F67924">
        <w:rPr>
          <w:lang w:val="pt-PT"/>
        </w:rPr>
        <w:t>acontecimentos por exposição de 100</w:t>
      </w:r>
      <w:r w:rsidR="00D0569E" w:rsidRPr="00F67924">
        <w:rPr>
          <w:lang w:val="pt-PT"/>
        </w:rPr>
        <w:t> </w:t>
      </w:r>
      <w:r w:rsidRPr="00F67924">
        <w:rPr>
          <w:lang w:val="pt-PT"/>
        </w:rPr>
        <w:t>doentes</w:t>
      </w:r>
      <w:r w:rsidR="00D0569E" w:rsidRPr="00F67924">
        <w:rPr>
          <w:lang w:val="pt-PT"/>
        </w:rPr>
        <w:noBreakHyphen/>
      </w:r>
      <w:r w:rsidRPr="00F67924">
        <w:rPr>
          <w:lang w:val="pt-PT"/>
        </w:rPr>
        <w:t>ano, comparativamente a 3,9</w:t>
      </w:r>
      <w:r w:rsidR="00D0569E" w:rsidRPr="00F67924">
        <w:rPr>
          <w:lang w:val="pt-PT"/>
        </w:rPr>
        <w:t> </w:t>
      </w:r>
      <w:r w:rsidRPr="00F67924">
        <w:rPr>
          <w:lang w:val="pt-PT"/>
        </w:rPr>
        <w:t>acontecimentos por exposição de 100</w:t>
      </w:r>
      <w:r w:rsidR="00D0569E" w:rsidRPr="00F67924">
        <w:rPr>
          <w:lang w:val="pt-PT"/>
        </w:rPr>
        <w:t> </w:t>
      </w:r>
      <w:r w:rsidRPr="00F67924">
        <w:rPr>
          <w:lang w:val="pt-PT"/>
        </w:rPr>
        <w:t>doentes</w:t>
      </w:r>
      <w:r w:rsidR="00D0569E" w:rsidRPr="00F67924">
        <w:rPr>
          <w:lang w:val="pt-PT"/>
        </w:rPr>
        <w:noBreakHyphen/>
      </w:r>
      <w:r w:rsidRPr="00F67924">
        <w:rPr>
          <w:lang w:val="pt-PT"/>
        </w:rPr>
        <w:t xml:space="preserve">ano no grupo com placebo mais DMARD. No </w:t>
      </w:r>
      <w:del w:id="222" w:author="Author">
        <w:r w:rsidRPr="00F67924" w:rsidDel="00067E4E">
          <w:rPr>
            <w:lang w:val="pt-PT"/>
          </w:rPr>
          <w:delText xml:space="preserve">estudo </w:delText>
        </w:r>
      </w:del>
      <w:ins w:id="223" w:author="Author">
        <w:r w:rsidR="00067E4E" w:rsidRPr="00F67924">
          <w:rPr>
            <w:lang w:val="pt-PT"/>
          </w:rPr>
          <w:t xml:space="preserve">ensaio </w:t>
        </w:r>
      </w:ins>
      <w:r w:rsidRPr="00F67924">
        <w:rPr>
          <w:lang w:val="pt-PT"/>
        </w:rPr>
        <w:t>em monoterapia, a taxa de infeções graves foi de 3,6</w:t>
      </w:r>
      <w:r w:rsidR="00D0569E" w:rsidRPr="00F67924">
        <w:rPr>
          <w:lang w:val="pt-PT"/>
        </w:rPr>
        <w:t> </w:t>
      </w:r>
      <w:r w:rsidRPr="00F67924">
        <w:rPr>
          <w:lang w:val="pt-PT"/>
        </w:rPr>
        <w:t>acontecimentos por 100</w:t>
      </w:r>
      <w:r w:rsidR="00D0569E" w:rsidRPr="00F67924">
        <w:rPr>
          <w:lang w:val="pt-PT"/>
        </w:rPr>
        <w:t> </w:t>
      </w:r>
      <w:r w:rsidRPr="00F67924">
        <w:rPr>
          <w:lang w:val="pt-PT"/>
        </w:rPr>
        <w:t>doentes</w:t>
      </w:r>
      <w:r w:rsidR="00D0569E" w:rsidRPr="00F67924">
        <w:rPr>
          <w:lang w:val="pt-PT"/>
        </w:rPr>
        <w:noBreakHyphen/>
      </w:r>
      <w:r w:rsidRPr="00F67924">
        <w:rPr>
          <w:lang w:val="pt-PT"/>
        </w:rPr>
        <w:t>ano de exposição no grupo tocilizumab e de 1,5</w:t>
      </w:r>
      <w:r w:rsidR="00D0569E" w:rsidRPr="00F67924">
        <w:rPr>
          <w:lang w:val="pt-PT"/>
        </w:rPr>
        <w:t> </w:t>
      </w:r>
      <w:r w:rsidRPr="00F67924">
        <w:rPr>
          <w:lang w:val="pt-PT"/>
        </w:rPr>
        <w:t>acontecimentos por 100</w:t>
      </w:r>
      <w:r w:rsidR="00D0569E" w:rsidRPr="00F67924">
        <w:rPr>
          <w:lang w:val="pt-PT"/>
        </w:rPr>
        <w:t> </w:t>
      </w:r>
      <w:r w:rsidRPr="00F67924">
        <w:rPr>
          <w:lang w:val="pt-PT"/>
        </w:rPr>
        <w:t>doentes</w:t>
      </w:r>
      <w:r w:rsidR="00D0569E" w:rsidRPr="00F67924">
        <w:rPr>
          <w:lang w:val="pt-PT"/>
        </w:rPr>
        <w:noBreakHyphen/>
      </w:r>
      <w:r w:rsidRPr="00F67924">
        <w:rPr>
          <w:lang w:val="pt-PT"/>
        </w:rPr>
        <w:t>ano</w:t>
      </w:r>
      <w:r w:rsidR="00214B2E" w:rsidRPr="00F67924">
        <w:rPr>
          <w:lang w:val="pt-PT"/>
        </w:rPr>
        <w:t xml:space="preserve"> de exposição no grupo com MTX.</w:t>
      </w:r>
    </w:p>
    <w:p w14:paraId="646AAC4B" w14:textId="77777777" w:rsidR="001323E1" w:rsidRPr="00F67924" w:rsidRDefault="001323E1" w:rsidP="001323E1">
      <w:pPr>
        <w:rPr>
          <w:lang w:val="pt-PT"/>
        </w:rPr>
      </w:pPr>
    </w:p>
    <w:p w14:paraId="6B60AE5B" w14:textId="5B57ADAD" w:rsidR="001323E1" w:rsidRPr="00F67924" w:rsidRDefault="001323E1" w:rsidP="001A4E34">
      <w:pPr>
        <w:rPr>
          <w:lang w:val="pt-PT"/>
        </w:rPr>
      </w:pPr>
      <w:r w:rsidRPr="00F67924">
        <w:rPr>
          <w:lang w:val="pt-PT"/>
        </w:rPr>
        <w:t>Na população com exposição</w:t>
      </w:r>
      <w:r w:rsidRPr="00F67924">
        <w:rPr>
          <w:szCs w:val="22"/>
          <w:lang w:val="pt-PT"/>
        </w:rPr>
        <w:t xml:space="preserve"> a longo prazo</w:t>
      </w:r>
      <w:r w:rsidR="002C59CD" w:rsidRPr="00F67924">
        <w:rPr>
          <w:szCs w:val="22"/>
          <w:lang w:val="pt-PT"/>
        </w:rPr>
        <w:t>,</w:t>
      </w:r>
      <w:r w:rsidRPr="00F67924" w:rsidDel="000D59FD">
        <w:rPr>
          <w:lang w:val="pt-PT"/>
        </w:rPr>
        <w:t xml:space="preserve"> </w:t>
      </w:r>
      <w:r w:rsidRPr="00F67924">
        <w:rPr>
          <w:lang w:val="pt-PT"/>
        </w:rPr>
        <w:t>a taxa global de infeções graves (bacterianas, virais e fúngicas) foi de 4,7</w:t>
      </w:r>
      <w:r w:rsidR="00D0569E" w:rsidRPr="00F67924">
        <w:rPr>
          <w:lang w:val="pt-PT"/>
        </w:rPr>
        <w:t> </w:t>
      </w:r>
      <w:r w:rsidRPr="00F67924">
        <w:rPr>
          <w:lang w:val="pt-PT"/>
        </w:rPr>
        <w:t>acontecimentos por 100</w:t>
      </w:r>
      <w:r w:rsidR="00D0569E" w:rsidRPr="00F67924">
        <w:rPr>
          <w:lang w:val="pt-PT"/>
        </w:rPr>
        <w:t> </w:t>
      </w:r>
      <w:r w:rsidRPr="00F67924">
        <w:rPr>
          <w:lang w:val="pt-PT"/>
        </w:rPr>
        <w:t>doentes</w:t>
      </w:r>
      <w:r w:rsidR="00D0569E" w:rsidRPr="00F67924">
        <w:rPr>
          <w:lang w:val="pt-PT"/>
        </w:rPr>
        <w:noBreakHyphen/>
      </w:r>
      <w:r w:rsidRPr="00F67924">
        <w:rPr>
          <w:lang w:val="pt-PT"/>
        </w:rPr>
        <w:t>ano. As infeções graves notificadas, algumas com desenlace fatal, incluíram tuberculose ativa, que pode apresentar</w:t>
      </w:r>
      <w:r w:rsidRPr="00F67924">
        <w:rPr>
          <w:lang w:val="pt-PT"/>
        </w:rPr>
        <w:noBreakHyphen/>
        <w:t>se com</w:t>
      </w:r>
      <w:r w:rsidR="00502B47" w:rsidRPr="00F67924">
        <w:rPr>
          <w:lang w:val="pt-PT"/>
        </w:rPr>
        <w:t>o</w:t>
      </w:r>
      <w:r w:rsidRPr="00F67924">
        <w:rPr>
          <w:lang w:val="pt-PT"/>
        </w:rPr>
        <w:t xml:space="preserve"> doença intrapulmonar ou extrapulmonar, infeções pulmonares invasivas, incluindo candidíase, aspergilose, coccidioidomicose e infeção por </w:t>
      </w:r>
      <w:r w:rsidRPr="00F67924">
        <w:rPr>
          <w:i/>
          <w:lang w:val="pt-PT"/>
        </w:rPr>
        <w:t>pneumocystis jirovecii,</w:t>
      </w:r>
      <w:r w:rsidRPr="00F67924">
        <w:rPr>
          <w:lang w:val="pt-PT"/>
        </w:rPr>
        <w:t xml:space="preserve"> pneumonia, celulite, herpes </w:t>
      </w:r>
      <w:del w:id="224" w:author="Author">
        <w:r w:rsidRPr="00F67924" w:rsidDel="00CD6E22">
          <w:rPr>
            <w:lang w:val="pt-PT"/>
          </w:rPr>
          <w:delText>zoster</w:delText>
        </w:r>
      </w:del>
      <w:ins w:id="225" w:author="Author">
        <w:r w:rsidR="00CD6E22" w:rsidRPr="00F67924">
          <w:rPr>
            <w:lang w:val="pt-PT"/>
          </w:rPr>
          <w:t>zóster</w:t>
        </w:r>
      </w:ins>
      <w:r w:rsidRPr="00F67924">
        <w:rPr>
          <w:lang w:val="pt-PT"/>
        </w:rPr>
        <w:t>, gastroenterite, diverticulite, s</w:t>
      </w:r>
      <w:r w:rsidR="002C59CD" w:rsidRPr="00F67924">
        <w:rPr>
          <w:lang w:val="pt-PT"/>
        </w:rPr>
        <w:t>é</w:t>
      </w:r>
      <w:r w:rsidRPr="00F67924">
        <w:rPr>
          <w:lang w:val="pt-PT"/>
        </w:rPr>
        <w:t xml:space="preserve">psis e artrite bacteriana. Foram notificados </w:t>
      </w:r>
      <w:r w:rsidR="00214B2E" w:rsidRPr="00F67924">
        <w:rPr>
          <w:lang w:val="pt-PT"/>
        </w:rPr>
        <w:t>casos de infeções oportunistas.</w:t>
      </w:r>
    </w:p>
    <w:p w14:paraId="770DD596" w14:textId="77777777" w:rsidR="001323E1" w:rsidRPr="00F67924" w:rsidRDefault="001323E1" w:rsidP="001323E1">
      <w:pPr>
        <w:rPr>
          <w:lang w:val="pt-PT"/>
        </w:rPr>
      </w:pPr>
    </w:p>
    <w:p w14:paraId="68C7D77F" w14:textId="5CC04A6B" w:rsidR="001323E1" w:rsidRPr="00F67924" w:rsidRDefault="001323E1" w:rsidP="0082799E">
      <w:pPr>
        <w:keepNext/>
        <w:keepLines/>
        <w:rPr>
          <w:i/>
          <w:u w:val="single"/>
          <w:lang w:val="pt-PT"/>
        </w:rPr>
      </w:pPr>
      <w:r w:rsidRPr="00F67924">
        <w:rPr>
          <w:i/>
          <w:u w:val="single"/>
          <w:lang w:val="pt-PT"/>
        </w:rPr>
        <w:t xml:space="preserve">Doença </w:t>
      </w:r>
      <w:r w:rsidR="00D0569E" w:rsidRPr="00F67924">
        <w:rPr>
          <w:i/>
          <w:u w:val="single"/>
          <w:lang w:val="pt-PT"/>
        </w:rPr>
        <w:t>p</w:t>
      </w:r>
      <w:r w:rsidRPr="00F67924">
        <w:rPr>
          <w:i/>
          <w:u w:val="single"/>
          <w:lang w:val="pt-PT"/>
        </w:rPr>
        <w:t xml:space="preserve">ulmonar </w:t>
      </w:r>
      <w:r w:rsidR="00D0569E" w:rsidRPr="00F67924">
        <w:rPr>
          <w:i/>
          <w:u w:val="single"/>
          <w:lang w:val="pt-PT"/>
        </w:rPr>
        <w:t>i</w:t>
      </w:r>
      <w:r w:rsidRPr="00F67924">
        <w:rPr>
          <w:i/>
          <w:u w:val="single"/>
          <w:lang w:val="pt-PT"/>
        </w:rPr>
        <w:t>ntersticial</w:t>
      </w:r>
    </w:p>
    <w:p w14:paraId="55A314A7" w14:textId="77777777" w:rsidR="001323E1" w:rsidRPr="00F67924" w:rsidRDefault="001323E1" w:rsidP="001B085F">
      <w:pPr>
        <w:keepNext/>
        <w:keepLines/>
        <w:rPr>
          <w:lang w:val="pt-PT"/>
        </w:rPr>
      </w:pPr>
      <w:r w:rsidRPr="00F67924">
        <w:rPr>
          <w:lang w:val="pt-PT"/>
        </w:rPr>
        <w:t>Uma função pulmonar comprometida pode aumentar o r</w:t>
      </w:r>
      <w:r w:rsidR="00214B2E" w:rsidRPr="00F67924">
        <w:rPr>
          <w:lang w:val="pt-PT"/>
        </w:rPr>
        <w:t>isco de ocorrência de infeções.</w:t>
      </w:r>
    </w:p>
    <w:p w14:paraId="6C5C2B9F" w14:textId="57F3DABD" w:rsidR="001323E1" w:rsidRPr="00F67924" w:rsidRDefault="001323E1" w:rsidP="001B085F">
      <w:pPr>
        <w:keepNext/>
        <w:keepLines/>
        <w:rPr>
          <w:lang w:val="pt-PT"/>
        </w:rPr>
      </w:pPr>
      <w:r w:rsidRPr="00F67924">
        <w:rPr>
          <w:lang w:val="pt-PT"/>
        </w:rPr>
        <w:t>Foram notificados, pós</w:t>
      </w:r>
      <w:r w:rsidR="00D0569E" w:rsidRPr="00F67924">
        <w:rPr>
          <w:lang w:val="pt-PT"/>
        </w:rPr>
        <w:noBreakHyphen/>
      </w:r>
      <w:r w:rsidRPr="00F67924">
        <w:rPr>
          <w:lang w:val="pt-PT"/>
        </w:rPr>
        <w:t>comercialização, casos de doença pulmonar intersticial (incluindo pneumonite e fibrose pulmonar), alguns dos quais resultaram em morte.</w:t>
      </w:r>
    </w:p>
    <w:p w14:paraId="2702749D" w14:textId="77777777" w:rsidR="001323E1" w:rsidRPr="00F67924" w:rsidRDefault="001323E1" w:rsidP="001323E1">
      <w:pPr>
        <w:rPr>
          <w:lang w:val="pt-PT"/>
        </w:rPr>
      </w:pPr>
    </w:p>
    <w:p w14:paraId="24407CA2" w14:textId="411B65C4" w:rsidR="001323E1" w:rsidRPr="00F67924" w:rsidRDefault="001323E1" w:rsidP="001323E1">
      <w:pPr>
        <w:keepNext/>
        <w:keepLines/>
        <w:ind w:left="567" w:hanging="567"/>
        <w:outlineLvl w:val="0"/>
        <w:rPr>
          <w:i/>
          <w:u w:val="single"/>
          <w:lang w:val="pt-PT"/>
        </w:rPr>
      </w:pPr>
      <w:r w:rsidRPr="00F67924">
        <w:rPr>
          <w:i/>
          <w:u w:val="single"/>
          <w:lang w:val="pt-PT"/>
        </w:rPr>
        <w:t xml:space="preserve">Perfuração </w:t>
      </w:r>
      <w:r w:rsidR="00D0569E" w:rsidRPr="00F67924">
        <w:rPr>
          <w:i/>
          <w:u w:val="single"/>
          <w:lang w:val="pt-PT"/>
        </w:rPr>
        <w:t>g</w:t>
      </w:r>
      <w:r w:rsidRPr="00F67924">
        <w:rPr>
          <w:i/>
          <w:u w:val="single"/>
          <w:lang w:val="pt-PT"/>
        </w:rPr>
        <w:t>astrointestinal</w:t>
      </w:r>
    </w:p>
    <w:p w14:paraId="58FA2546" w14:textId="14511CD6" w:rsidR="001323E1" w:rsidRPr="00F67924" w:rsidRDefault="001323E1" w:rsidP="001323E1">
      <w:pPr>
        <w:rPr>
          <w:lang w:val="pt-PT"/>
        </w:rPr>
      </w:pPr>
      <w:r w:rsidRPr="00F67924">
        <w:rPr>
          <w:lang w:val="pt-PT"/>
        </w:rPr>
        <w:t>Durante os 6</w:t>
      </w:r>
      <w:r w:rsidR="00D0569E" w:rsidRPr="00F67924">
        <w:rPr>
          <w:lang w:val="pt-PT"/>
        </w:rPr>
        <w:t> </w:t>
      </w:r>
      <w:r w:rsidRPr="00F67924">
        <w:rPr>
          <w:lang w:val="pt-PT"/>
        </w:rPr>
        <w:t>meses de ensaios clínicos controlados, a taxa global de perfuração gastrointestinal com terapêutica com tocilizumab foi de 0,26</w:t>
      </w:r>
      <w:r w:rsidR="00D0569E" w:rsidRPr="00F67924">
        <w:rPr>
          <w:lang w:val="pt-PT"/>
        </w:rPr>
        <w:t> </w:t>
      </w:r>
      <w:r w:rsidRPr="00F67924">
        <w:rPr>
          <w:lang w:val="pt-PT"/>
        </w:rPr>
        <w:t>acontecimentos por 100</w:t>
      </w:r>
      <w:r w:rsidR="00D0569E" w:rsidRPr="00F67924">
        <w:rPr>
          <w:lang w:val="pt-PT"/>
        </w:rPr>
        <w:t> </w:t>
      </w:r>
      <w:r w:rsidRPr="00F67924">
        <w:rPr>
          <w:lang w:val="pt-PT"/>
        </w:rPr>
        <w:t>doentes</w:t>
      </w:r>
      <w:r w:rsidR="00D0569E" w:rsidRPr="00F67924">
        <w:rPr>
          <w:lang w:val="pt-PT"/>
        </w:rPr>
        <w:noBreakHyphen/>
      </w:r>
      <w:r w:rsidRPr="00F67924">
        <w:rPr>
          <w:lang w:val="pt-PT"/>
        </w:rPr>
        <w:t>ano. Na população com exposição</w:t>
      </w:r>
      <w:r w:rsidRPr="00F67924">
        <w:rPr>
          <w:szCs w:val="22"/>
          <w:lang w:val="pt-PT"/>
        </w:rPr>
        <w:t xml:space="preserve"> a longo prazo, a taxa global de perfuração gastrointestinal foi de 0,28</w:t>
      </w:r>
      <w:r w:rsidR="00D0569E" w:rsidRPr="00F67924">
        <w:rPr>
          <w:szCs w:val="22"/>
          <w:lang w:val="pt-PT"/>
        </w:rPr>
        <w:t> </w:t>
      </w:r>
      <w:r w:rsidRPr="00F67924">
        <w:rPr>
          <w:szCs w:val="22"/>
          <w:lang w:val="pt-PT"/>
        </w:rPr>
        <w:t xml:space="preserve">acontecimentos por </w:t>
      </w:r>
      <w:r w:rsidRPr="00F67924">
        <w:rPr>
          <w:lang w:val="pt-PT"/>
        </w:rPr>
        <w:t>100</w:t>
      </w:r>
      <w:r w:rsidR="00D0569E" w:rsidRPr="00F67924">
        <w:rPr>
          <w:lang w:val="pt-PT"/>
        </w:rPr>
        <w:t> </w:t>
      </w:r>
      <w:r w:rsidRPr="00F67924">
        <w:rPr>
          <w:lang w:val="pt-PT"/>
        </w:rPr>
        <w:t>doentes</w:t>
      </w:r>
      <w:r w:rsidR="00D0569E" w:rsidRPr="00F67924">
        <w:rPr>
          <w:lang w:val="pt-PT"/>
        </w:rPr>
        <w:noBreakHyphen/>
      </w:r>
      <w:r w:rsidRPr="00F67924">
        <w:rPr>
          <w:lang w:val="pt-PT"/>
        </w:rPr>
        <w:t xml:space="preserve">ano. Os casos de perfuração gastrointestinal com </w:t>
      </w:r>
      <w:r w:rsidR="00D0569E" w:rsidRPr="00F67924">
        <w:rPr>
          <w:lang w:val="pt-PT"/>
        </w:rPr>
        <w:t xml:space="preserve">o tratamento </w:t>
      </w:r>
      <w:r w:rsidRPr="00F67924">
        <w:rPr>
          <w:lang w:val="pt-PT"/>
        </w:rPr>
        <w:t>foram primariamente notificados como complicações de diverticulite, incluindo peritonite purulenta generalizada, perfuração gastrointestinal inferior, fístula e abcesso.</w:t>
      </w:r>
    </w:p>
    <w:p w14:paraId="0F74C0C7" w14:textId="77777777" w:rsidR="001323E1" w:rsidRPr="00F67924" w:rsidRDefault="001323E1" w:rsidP="001323E1">
      <w:pPr>
        <w:rPr>
          <w:lang w:val="pt-PT"/>
        </w:rPr>
      </w:pPr>
    </w:p>
    <w:p w14:paraId="0D145DAD" w14:textId="77777777" w:rsidR="001323E1" w:rsidRPr="00F67924" w:rsidRDefault="001323E1" w:rsidP="001323E1">
      <w:pPr>
        <w:rPr>
          <w:i/>
          <w:szCs w:val="22"/>
          <w:u w:val="single"/>
          <w:lang w:val="pt-PT"/>
        </w:rPr>
      </w:pPr>
      <w:r w:rsidRPr="00F67924">
        <w:rPr>
          <w:i/>
          <w:szCs w:val="22"/>
          <w:u w:val="single"/>
          <w:lang w:val="pt-PT"/>
        </w:rPr>
        <w:t xml:space="preserve">Reações </w:t>
      </w:r>
      <w:r w:rsidR="007A5ED9" w:rsidRPr="00F67924">
        <w:rPr>
          <w:i/>
          <w:szCs w:val="22"/>
          <w:u w:val="single"/>
          <w:lang w:val="pt-PT"/>
        </w:rPr>
        <w:t xml:space="preserve">associadas </w:t>
      </w:r>
      <w:r w:rsidRPr="00F67924">
        <w:rPr>
          <w:i/>
          <w:szCs w:val="22"/>
          <w:u w:val="single"/>
          <w:lang w:val="pt-PT"/>
        </w:rPr>
        <w:t>à perfusão</w:t>
      </w:r>
    </w:p>
    <w:p w14:paraId="615A5EFB" w14:textId="712758F4" w:rsidR="001323E1" w:rsidRPr="00F67924" w:rsidRDefault="001323E1" w:rsidP="001323E1">
      <w:pPr>
        <w:rPr>
          <w:szCs w:val="22"/>
          <w:lang w:val="pt-PT"/>
        </w:rPr>
      </w:pPr>
      <w:r w:rsidRPr="00F67924">
        <w:rPr>
          <w:lang w:val="pt-PT"/>
        </w:rPr>
        <w:t>Nos ensaios de 6</w:t>
      </w:r>
      <w:r w:rsidR="00D0569E" w:rsidRPr="00F67924">
        <w:rPr>
          <w:lang w:val="pt-PT"/>
        </w:rPr>
        <w:t> </w:t>
      </w:r>
      <w:r w:rsidRPr="00F67924">
        <w:rPr>
          <w:lang w:val="pt-PT"/>
        </w:rPr>
        <w:t xml:space="preserve">meses controlados </w:t>
      </w:r>
      <w:r w:rsidRPr="00F67924">
        <w:rPr>
          <w:szCs w:val="22"/>
          <w:lang w:val="pt-PT"/>
        </w:rPr>
        <w:t>foram notificados acontecimentos adversos associados à perfusão (acontecimentos selecionados ocorridos durante ou no período de 24</w:t>
      </w:r>
      <w:r w:rsidR="00D0569E" w:rsidRPr="00F67924">
        <w:rPr>
          <w:szCs w:val="22"/>
          <w:lang w:val="pt-PT"/>
        </w:rPr>
        <w:t> </w:t>
      </w:r>
      <w:r w:rsidRPr="00F67924">
        <w:rPr>
          <w:szCs w:val="22"/>
          <w:lang w:val="pt-PT"/>
        </w:rPr>
        <w:t xml:space="preserve">horas após a perfusão) por 6,9% dos doentes no grupo </w:t>
      </w:r>
      <w:r w:rsidRPr="00F67924">
        <w:rPr>
          <w:lang w:val="pt-PT"/>
        </w:rPr>
        <w:t xml:space="preserve">tocilizumab 8 mg/kg mais DMARD e por 5,1% dos doentes no grupo placebo mais DMARD. Os acontecimentos notificados durante a perfusão foram principalmente episódios de hipertensão; os acontecimentos notificados </w:t>
      </w:r>
      <w:r w:rsidRPr="00F67924">
        <w:rPr>
          <w:szCs w:val="22"/>
          <w:lang w:val="pt-PT"/>
        </w:rPr>
        <w:t>no período de 24</w:t>
      </w:r>
      <w:r w:rsidR="00D0569E" w:rsidRPr="00F67924">
        <w:rPr>
          <w:szCs w:val="22"/>
          <w:lang w:val="pt-PT"/>
        </w:rPr>
        <w:t> </w:t>
      </w:r>
      <w:r w:rsidRPr="00F67924">
        <w:rPr>
          <w:szCs w:val="22"/>
          <w:lang w:val="pt-PT"/>
        </w:rPr>
        <w:t>horas após o final da perfusão foram cefaleia e reações cutâneas (erupção cutânea, urticária). Estes acontecimentos não f</w:t>
      </w:r>
      <w:r w:rsidR="00214B2E" w:rsidRPr="00F67924">
        <w:rPr>
          <w:szCs w:val="22"/>
          <w:lang w:val="pt-PT"/>
        </w:rPr>
        <w:t>oram limitadores do tratamento.</w:t>
      </w:r>
    </w:p>
    <w:p w14:paraId="62FAB8AB" w14:textId="77777777" w:rsidR="001323E1" w:rsidRPr="00F67924" w:rsidRDefault="001323E1" w:rsidP="001323E1">
      <w:pPr>
        <w:rPr>
          <w:lang w:val="pt-PT"/>
        </w:rPr>
      </w:pPr>
    </w:p>
    <w:p w14:paraId="478B7121" w14:textId="1E390A80" w:rsidR="001323E1" w:rsidRPr="00F67924" w:rsidRDefault="001323E1" w:rsidP="001323E1">
      <w:pPr>
        <w:rPr>
          <w:lang w:val="pt-PT"/>
        </w:rPr>
      </w:pPr>
      <w:r w:rsidRPr="00F67924">
        <w:rPr>
          <w:lang w:val="pt-PT"/>
        </w:rPr>
        <w:t xml:space="preserve">A taxa de reações anafiláticas (ocorrendo num total de </w:t>
      </w:r>
      <w:r w:rsidR="00792B03" w:rsidRPr="00F67924">
        <w:rPr>
          <w:lang w:val="pt-PT"/>
        </w:rPr>
        <w:t>8</w:t>
      </w:r>
      <w:r w:rsidRPr="00F67924">
        <w:rPr>
          <w:lang w:val="pt-PT"/>
        </w:rPr>
        <w:t>/</w:t>
      </w:r>
      <w:r w:rsidR="00792B03" w:rsidRPr="00F67924">
        <w:rPr>
          <w:lang w:val="pt-PT"/>
        </w:rPr>
        <w:t>4009</w:t>
      </w:r>
      <w:r w:rsidR="00D0569E" w:rsidRPr="00F67924">
        <w:rPr>
          <w:lang w:val="pt-PT"/>
        </w:rPr>
        <w:t> </w:t>
      </w:r>
      <w:r w:rsidRPr="00F67924">
        <w:rPr>
          <w:lang w:val="pt-PT"/>
        </w:rPr>
        <w:t>doentes, 0,2%) foi várias vezes superior com a dose de 4 mg/kg, comparativamente à dose de 8 mg/kg. Reações de hipersensibilidade clinicamente significativas associadas a</w:t>
      </w:r>
      <w:r w:rsidR="00F76990" w:rsidRPr="00F67924">
        <w:rPr>
          <w:lang w:val="pt-PT"/>
        </w:rPr>
        <w:t>o</w:t>
      </w:r>
      <w:r w:rsidRPr="00F67924">
        <w:rPr>
          <w:lang w:val="pt-PT"/>
        </w:rPr>
        <w:t xml:space="preserve"> tocilizumab e requerendo descontinuação do tratamento foram notificadas num total de </w:t>
      </w:r>
      <w:r w:rsidR="00792B03" w:rsidRPr="00F67924">
        <w:rPr>
          <w:lang w:val="pt-PT"/>
        </w:rPr>
        <w:t>56</w:t>
      </w:r>
      <w:r w:rsidRPr="00F67924">
        <w:rPr>
          <w:lang w:val="pt-PT"/>
        </w:rPr>
        <w:t xml:space="preserve"> dos </w:t>
      </w:r>
      <w:r w:rsidR="00792B03" w:rsidRPr="00F67924">
        <w:rPr>
          <w:lang w:val="pt-PT"/>
        </w:rPr>
        <w:t>4009</w:t>
      </w:r>
      <w:r w:rsidR="00D0569E" w:rsidRPr="00F67924">
        <w:rPr>
          <w:lang w:val="pt-PT"/>
        </w:rPr>
        <w:t> </w:t>
      </w:r>
      <w:r w:rsidRPr="00F67924">
        <w:rPr>
          <w:lang w:val="pt-PT"/>
        </w:rPr>
        <w:t>doentes (</w:t>
      </w:r>
      <w:r w:rsidR="00792B03" w:rsidRPr="00F67924">
        <w:rPr>
          <w:lang w:val="pt-PT"/>
        </w:rPr>
        <w:t>1,4</w:t>
      </w:r>
      <w:r w:rsidRPr="00F67924">
        <w:rPr>
          <w:lang w:val="pt-PT"/>
        </w:rPr>
        <w:t xml:space="preserve">%) tratados durante os </w:t>
      </w:r>
      <w:r w:rsidR="00D0569E" w:rsidRPr="00F67924">
        <w:rPr>
          <w:lang w:val="pt-PT"/>
        </w:rPr>
        <w:t xml:space="preserve">ensaios </w:t>
      </w:r>
      <w:r w:rsidRPr="00F67924">
        <w:rPr>
          <w:lang w:val="pt-PT"/>
        </w:rPr>
        <w:t>clínicos controlados e abertos. Estas reações foram geralmente observadas durante a segunda à quinta perfusão de tocilizumab (ver secção</w:t>
      </w:r>
      <w:r w:rsidR="009F1F65" w:rsidRPr="00F67924">
        <w:rPr>
          <w:lang w:val="pt-PT"/>
        </w:rPr>
        <w:t> </w:t>
      </w:r>
      <w:r w:rsidRPr="00F67924">
        <w:rPr>
          <w:lang w:val="pt-PT"/>
        </w:rPr>
        <w:t xml:space="preserve">4.4). Foi notificada </w:t>
      </w:r>
      <w:r w:rsidRPr="00F67924">
        <w:rPr>
          <w:szCs w:val="22"/>
          <w:lang w:val="pt-PT"/>
        </w:rPr>
        <w:t xml:space="preserve">anafilaxia </w:t>
      </w:r>
      <w:r w:rsidRPr="00F67924">
        <w:rPr>
          <w:lang w:val="pt-PT"/>
        </w:rPr>
        <w:t>fatal durante o tratamento com tocilizumab após a autorização de introdução no mercado (ver secção</w:t>
      </w:r>
      <w:r w:rsidR="009F1F65" w:rsidRPr="00F67924">
        <w:rPr>
          <w:lang w:val="pt-PT"/>
        </w:rPr>
        <w:t> </w:t>
      </w:r>
      <w:r w:rsidRPr="00F67924">
        <w:rPr>
          <w:lang w:val="pt-PT"/>
        </w:rPr>
        <w:t>4.4).</w:t>
      </w:r>
    </w:p>
    <w:p w14:paraId="4B7FE63D" w14:textId="77777777" w:rsidR="001323E1" w:rsidRPr="00F67924" w:rsidRDefault="001323E1" w:rsidP="001323E1">
      <w:pPr>
        <w:rPr>
          <w:lang w:val="pt-PT"/>
        </w:rPr>
      </w:pPr>
    </w:p>
    <w:p w14:paraId="04B0978B" w14:textId="77777777" w:rsidR="001323E1" w:rsidRPr="00F67924" w:rsidRDefault="001323E1" w:rsidP="001323E1">
      <w:pPr>
        <w:ind w:left="567" w:hanging="567"/>
        <w:outlineLvl w:val="0"/>
        <w:rPr>
          <w:i/>
          <w:u w:val="single"/>
          <w:lang w:val="pt-PT"/>
        </w:rPr>
      </w:pPr>
      <w:r w:rsidRPr="00F67924">
        <w:rPr>
          <w:i/>
          <w:u w:val="single"/>
          <w:lang w:val="pt-PT"/>
        </w:rPr>
        <w:t>Imunogenicidade</w:t>
      </w:r>
    </w:p>
    <w:p w14:paraId="05B259C2" w14:textId="5D076483" w:rsidR="001323E1" w:rsidRPr="00F67924" w:rsidRDefault="001323E1" w:rsidP="001323E1">
      <w:pPr>
        <w:outlineLvl w:val="0"/>
        <w:rPr>
          <w:lang w:val="pt-PT"/>
        </w:rPr>
      </w:pPr>
      <w:r w:rsidRPr="00F67924">
        <w:rPr>
          <w:lang w:val="pt-PT"/>
        </w:rPr>
        <w:t>Um total de 2876</w:t>
      </w:r>
      <w:r w:rsidR="009F1F65" w:rsidRPr="00F67924">
        <w:rPr>
          <w:lang w:val="pt-PT"/>
        </w:rPr>
        <w:t> </w:t>
      </w:r>
      <w:r w:rsidRPr="00F67924">
        <w:rPr>
          <w:lang w:val="pt-PT"/>
        </w:rPr>
        <w:t xml:space="preserve">doentes foi testado quanto </w:t>
      </w:r>
      <w:r w:rsidR="005F170C" w:rsidRPr="00F67924">
        <w:rPr>
          <w:lang w:val="pt-PT"/>
        </w:rPr>
        <w:t>à presença de</w:t>
      </w:r>
      <w:r w:rsidRPr="00F67924">
        <w:rPr>
          <w:lang w:val="pt-PT"/>
        </w:rPr>
        <w:t xml:space="preserve"> anticorpos anti</w:t>
      </w:r>
      <w:r w:rsidR="009F1F65" w:rsidRPr="00F67924">
        <w:rPr>
          <w:lang w:val="pt-PT"/>
        </w:rPr>
        <w:noBreakHyphen/>
      </w:r>
      <w:r w:rsidRPr="00F67924">
        <w:rPr>
          <w:lang w:val="pt-PT"/>
        </w:rPr>
        <w:t>tocilizumab em ensaios clínicos de 6</w:t>
      </w:r>
      <w:r w:rsidR="009F1F65" w:rsidRPr="00F67924">
        <w:rPr>
          <w:lang w:val="pt-PT"/>
        </w:rPr>
        <w:t> </w:t>
      </w:r>
      <w:r w:rsidRPr="00F67924">
        <w:rPr>
          <w:lang w:val="pt-PT"/>
        </w:rPr>
        <w:t>meses controlados. Dos 46</w:t>
      </w:r>
      <w:r w:rsidR="009F1F65" w:rsidRPr="00F67924">
        <w:rPr>
          <w:lang w:val="pt-PT"/>
        </w:rPr>
        <w:t> </w:t>
      </w:r>
      <w:r w:rsidRPr="00F67924">
        <w:rPr>
          <w:lang w:val="pt-PT"/>
        </w:rPr>
        <w:t>doentes (1,6%) que desenvolveram anticorpos anti</w:t>
      </w:r>
      <w:r w:rsidR="009F1F65" w:rsidRPr="00F67924">
        <w:rPr>
          <w:lang w:val="pt-PT"/>
        </w:rPr>
        <w:noBreakHyphen/>
      </w:r>
      <w:r w:rsidRPr="00F67924">
        <w:rPr>
          <w:lang w:val="pt-PT"/>
        </w:rPr>
        <w:t xml:space="preserve">tocilizumab, 6 </w:t>
      </w:r>
      <w:r w:rsidR="00F76990" w:rsidRPr="00F67924">
        <w:rPr>
          <w:lang w:val="pt-PT"/>
        </w:rPr>
        <w:t xml:space="preserve">tiveram uma </w:t>
      </w:r>
      <w:r w:rsidRPr="00F67924">
        <w:rPr>
          <w:lang w:val="pt-PT"/>
        </w:rPr>
        <w:t xml:space="preserve">reação de hipersensibilidade medicamente </w:t>
      </w:r>
      <w:r w:rsidR="00263DD6" w:rsidRPr="00F67924">
        <w:rPr>
          <w:lang w:val="pt-PT"/>
        </w:rPr>
        <w:t xml:space="preserve">significativa </w:t>
      </w:r>
      <w:r w:rsidRPr="00F67924">
        <w:rPr>
          <w:lang w:val="pt-PT"/>
        </w:rPr>
        <w:t>associada</w:t>
      </w:r>
      <w:r w:rsidR="00502B47" w:rsidRPr="00F67924">
        <w:rPr>
          <w:lang w:val="pt-PT"/>
        </w:rPr>
        <w:t xml:space="preserve"> que conduziu em</w:t>
      </w:r>
      <w:r w:rsidRPr="00F67924">
        <w:rPr>
          <w:lang w:val="pt-PT"/>
        </w:rPr>
        <w:t xml:space="preserve"> 5</w:t>
      </w:r>
      <w:r w:rsidR="009F1F65" w:rsidRPr="00F67924">
        <w:rPr>
          <w:lang w:val="pt-PT"/>
        </w:rPr>
        <w:t> </w:t>
      </w:r>
      <w:r w:rsidR="00502B47" w:rsidRPr="00F67924">
        <w:rPr>
          <w:lang w:val="pt-PT"/>
        </w:rPr>
        <w:t xml:space="preserve">doentes </w:t>
      </w:r>
      <w:r w:rsidR="002C59CD" w:rsidRPr="00F67924">
        <w:rPr>
          <w:lang w:val="pt-PT"/>
        </w:rPr>
        <w:t>à</w:t>
      </w:r>
      <w:r w:rsidRPr="00F67924">
        <w:rPr>
          <w:lang w:val="pt-PT"/>
        </w:rPr>
        <w:t xml:space="preserve"> descontinuação permanente do tratamento. Trinta doentes (1,1%) desenvolv</w:t>
      </w:r>
      <w:r w:rsidR="00214B2E" w:rsidRPr="00F67924">
        <w:rPr>
          <w:lang w:val="pt-PT"/>
        </w:rPr>
        <w:t>eram anticorpos neutralizantes.</w:t>
      </w:r>
    </w:p>
    <w:p w14:paraId="262A2C0A" w14:textId="77777777" w:rsidR="001323E1" w:rsidRPr="00F67924" w:rsidRDefault="001323E1" w:rsidP="001323E1">
      <w:pPr>
        <w:outlineLvl w:val="0"/>
        <w:rPr>
          <w:lang w:val="pt-PT"/>
        </w:rPr>
      </w:pPr>
    </w:p>
    <w:p w14:paraId="798C2985" w14:textId="77777777" w:rsidR="001323E1" w:rsidRPr="00F67924" w:rsidRDefault="001323E1" w:rsidP="001323E1">
      <w:pPr>
        <w:ind w:left="567" w:hanging="567"/>
        <w:outlineLvl w:val="0"/>
        <w:rPr>
          <w:i/>
          <w:u w:val="single"/>
          <w:lang w:val="pt-PT"/>
        </w:rPr>
      </w:pPr>
      <w:r w:rsidRPr="00F67924">
        <w:rPr>
          <w:i/>
          <w:u w:val="single"/>
          <w:lang w:val="pt-PT"/>
        </w:rPr>
        <w:t>Neutrófilos</w:t>
      </w:r>
    </w:p>
    <w:p w14:paraId="1121D09A" w14:textId="40E2E99E" w:rsidR="001323E1" w:rsidRPr="00F67924" w:rsidRDefault="001323E1" w:rsidP="001323E1">
      <w:pPr>
        <w:rPr>
          <w:lang w:val="pt-PT"/>
        </w:rPr>
      </w:pPr>
      <w:r w:rsidRPr="00F67924">
        <w:rPr>
          <w:lang w:val="pt-PT"/>
        </w:rPr>
        <w:t>Nos ensaios de 6</w:t>
      </w:r>
      <w:r w:rsidR="009F1F65" w:rsidRPr="00F67924">
        <w:rPr>
          <w:lang w:val="pt-PT"/>
        </w:rPr>
        <w:t> </w:t>
      </w:r>
      <w:r w:rsidRPr="00F67924">
        <w:rPr>
          <w:lang w:val="pt-PT"/>
        </w:rPr>
        <w:t>meses controlados ocorreu uma diminuição d</w:t>
      </w:r>
      <w:r w:rsidR="00263DD6" w:rsidRPr="00F67924">
        <w:rPr>
          <w:lang w:val="pt-PT"/>
        </w:rPr>
        <w:t>a contagem</w:t>
      </w:r>
      <w:r w:rsidRPr="00F67924">
        <w:rPr>
          <w:lang w:val="pt-PT"/>
        </w:rPr>
        <w:t xml:space="preserve"> de neutrófilos para menos de 1</w:t>
      </w:r>
      <w:r w:rsidR="009F1F65" w:rsidRPr="00F67924">
        <w:rPr>
          <w:sz w:val="10"/>
          <w:szCs w:val="10"/>
          <w:lang w:val="pt-PT"/>
        </w:rPr>
        <w:t> </w:t>
      </w:r>
      <w:r w:rsidR="00694F23" w:rsidRPr="00F67924">
        <w:rPr>
          <w:szCs w:val="22"/>
          <w:lang w:val="pt-PT"/>
        </w:rPr>
        <w:t>×</w:t>
      </w:r>
      <w:r w:rsidR="009F1F65" w:rsidRPr="00F67924">
        <w:rPr>
          <w:sz w:val="10"/>
          <w:szCs w:val="10"/>
          <w:lang w:val="pt-PT"/>
        </w:rPr>
        <w:t> </w:t>
      </w:r>
      <w:r w:rsidRPr="00F67924">
        <w:rPr>
          <w:lang w:val="pt-PT"/>
        </w:rPr>
        <w:t>10</w:t>
      </w:r>
      <w:r w:rsidRPr="00F67924">
        <w:rPr>
          <w:vertAlign w:val="superscript"/>
          <w:lang w:val="pt-PT"/>
        </w:rPr>
        <w:t>9</w:t>
      </w:r>
      <w:r w:rsidRPr="00F67924">
        <w:rPr>
          <w:lang w:val="pt-PT"/>
        </w:rPr>
        <w:t xml:space="preserve">/l em 3,4% dos doentes tratados com tocilizumab 8 mg/kg mais DMARDs, comparativamente a </w:t>
      </w:r>
      <w:r w:rsidR="00694F23" w:rsidRPr="00F67924">
        <w:rPr>
          <w:szCs w:val="22"/>
          <w:lang w:val="pt-PT"/>
        </w:rPr>
        <w:t>&lt;</w:t>
      </w:r>
      <w:r w:rsidR="009F1F65" w:rsidRPr="00F67924">
        <w:rPr>
          <w:lang w:val="pt-PT"/>
        </w:rPr>
        <w:t> </w:t>
      </w:r>
      <w:r w:rsidRPr="00F67924">
        <w:rPr>
          <w:lang w:val="pt-PT"/>
        </w:rPr>
        <w:t xml:space="preserve">0,1% dos doentes no grupo placebo mais DMARDs. </w:t>
      </w:r>
      <w:r w:rsidRPr="00F67924">
        <w:rPr>
          <w:szCs w:val="22"/>
          <w:lang w:val="pt-PT"/>
        </w:rPr>
        <w:t>Aproximadamente metade dos doentes que desenvolveram</w:t>
      </w:r>
      <w:r w:rsidR="00263DD6" w:rsidRPr="00F67924">
        <w:rPr>
          <w:szCs w:val="22"/>
          <w:lang w:val="pt-PT"/>
        </w:rPr>
        <w:t xml:space="preserve"> uma</w:t>
      </w:r>
      <w:r w:rsidRPr="00F67924">
        <w:rPr>
          <w:szCs w:val="22"/>
          <w:lang w:val="pt-PT"/>
        </w:rPr>
        <w:t xml:space="preserve"> CAN </w:t>
      </w:r>
      <w:r w:rsidR="00694F23" w:rsidRPr="00F67924">
        <w:rPr>
          <w:szCs w:val="22"/>
          <w:lang w:val="pt-PT"/>
        </w:rPr>
        <w:t>&lt;</w:t>
      </w:r>
      <w:r w:rsidR="009F1F65" w:rsidRPr="00F67924">
        <w:rPr>
          <w:szCs w:val="22"/>
          <w:lang w:val="pt-PT"/>
        </w:rPr>
        <w:t> </w:t>
      </w:r>
      <w:r w:rsidRPr="00F67924">
        <w:rPr>
          <w:szCs w:val="22"/>
          <w:lang w:val="pt-PT"/>
        </w:rPr>
        <w:t>1</w:t>
      </w:r>
      <w:r w:rsidR="009F1F65" w:rsidRPr="00F67924">
        <w:rPr>
          <w:sz w:val="10"/>
          <w:szCs w:val="10"/>
          <w:lang w:val="pt-PT"/>
        </w:rPr>
        <w:t> </w:t>
      </w:r>
      <w:r w:rsidR="00694F23" w:rsidRPr="00F67924">
        <w:rPr>
          <w:szCs w:val="22"/>
          <w:lang w:val="pt-PT"/>
        </w:rPr>
        <w:t>×</w:t>
      </w:r>
      <w:r w:rsidR="009F1F65" w:rsidRPr="00F67924">
        <w:rPr>
          <w:sz w:val="10"/>
          <w:szCs w:val="10"/>
          <w:lang w:val="pt-PT"/>
        </w:rPr>
        <w:t> </w:t>
      </w:r>
      <w:r w:rsidRPr="00F67924">
        <w:rPr>
          <w:szCs w:val="22"/>
          <w:lang w:val="pt-PT"/>
        </w:rPr>
        <w:t>10</w:t>
      </w:r>
      <w:r w:rsidRPr="00F67924">
        <w:rPr>
          <w:szCs w:val="22"/>
          <w:vertAlign w:val="superscript"/>
          <w:lang w:val="pt-PT"/>
        </w:rPr>
        <w:t>9</w:t>
      </w:r>
      <w:r w:rsidRPr="00F67924">
        <w:rPr>
          <w:rFonts w:eastAsia="MS Mincho"/>
          <w:szCs w:val="22"/>
          <w:lang w:val="pt-PT"/>
        </w:rPr>
        <w:t>/l</w:t>
      </w:r>
      <w:r w:rsidRPr="00F67924">
        <w:rPr>
          <w:szCs w:val="22"/>
          <w:lang w:val="pt-PT"/>
        </w:rPr>
        <w:t xml:space="preserve"> fizeram</w:t>
      </w:r>
      <w:r w:rsidRPr="00F67924">
        <w:rPr>
          <w:szCs w:val="22"/>
          <w:lang w:val="pt-PT"/>
        </w:rPr>
        <w:noBreakHyphen/>
        <w:t>no nas 8</w:t>
      </w:r>
      <w:r w:rsidR="009F1F65" w:rsidRPr="00F67924">
        <w:rPr>
          <w:szCs w:val="22"/>
          <w:lang w:val="pt-PT"/>
        </w:rPr>
        <w:t> </w:t>
      </w:r>
      <w:r w:rsidRPr="00F67924">
        <w:rPr>
          <w:szCs w:val="22"/>
          <w:lang w:val="pt-PT"/>
        </w:rPr>
        <w:t xml:space="preserve">semanas após o início da terapêutica. </w:t>
      </w:r>
      <w:r w:rsidRPr="00F67924">
        <w:rPr>
          <w:lang w:val="pt-PT"/>
        </w:rPr>
        <w:t xml:space="preserve">Em 0,3% dos doentes tratados com tocilizumab 8 mg/kg mais DMARDs </w:t>
      </w:r>
      <w:r w:rsidRPr="00F67924">
        <w:rPr>
          <w:szCs w:val="22"/>
          <w:lang w:val="pt-PT"/>
        </w:rPr>
        <w:t>foram notificados decréscimos</w:t>
      </w:r>
      <w:r w:rsidR="002C59CD" w:rsidRPr="00F67924">
        <w:rPr>
          <w:szCs w:val="22"/>
          <w:lang w:val="pt-PT"/>
        </w:rPr>
        <w:t xml:space="preserve"> para valores</w:t>
      </w:r>
      <w:r w:rsidRPr="00F67924">
        <w:rPr>
          <w:szCs w:val="22"/>
          <w:lang w:val="pt-PT"/>
        </w:rPr>
        <w:t xml:space="preserve"> </w:t>
      </w:r>
      <w:r w:rsidR="00502B47" w:rsidRPr="00F67924">
        <w:rPr>
          <w:szCs w:val="22"/>
          <w:lang w:val="pt-PT"/>
        </w:rPr>
        <w:t>inferiores a</w:t>
      </w:r>
      <w:r w:rsidRPr="00F67924">
        <w:rPr>
          <w:szCs w:val="22"/>
          <w:lang w:val="pt-PT"/>
        </w:rPr>
        <w:t xml:space="preserve"> </w:t>
      </w:r>
      <w:r w:rsidRPr="00F67924">
        <w:rPr>
          <w:lang w:val="pt-PT"/>
        </w:rPr>
        <w:t>0,5</w:t>
      </w:r>
      <w:r w:rsidR="009F1F65" w:rsidRPr="00F67924">
        <w:rPr>
          <w:sz w:val="10"/>
          <w:szCs w:val="10"/>
          <w:lang w:val="pt-PT"/>
        </w:rPr>
        <w:t> </w:t>
      </w:r>
      <w:r w:rsidR="00694F23" w:rsidRPr="00F67924">
        <w:rPr>
          <w:szCs w:val="22"/>
          <w:lang w:val="pt-PT"/>
        </w:rPr>
        <w:t>×</w:t>
      </w:r>
      <w:r w:rsidR="009F1F65" w:rsidRPr="00F67924">
        <w:rPr>
          <w:sz w:val="10"/>
          <w:szCs w:val="10"/>
          <w:lang w:val="pt-PT"/>
        </w:rPr>
        <w:t> </w:t>
      </w:r>
      <w:r w:rsidRPr="00F67924">
        <w:rPr>
          <w:lang w:val="pt-PT"/>
        </w:rPr>
        <w:t>10</w:t>
      </w:r>
      <w:r w:rsidRPr="00F67924">
        <w:rPr>
          <w:vertAlign w:val="superscript"/>
          <w:lang w:val="pt-PT"/>
        </w:rPr>
        <w:t>9</w:t>
      </w:r>
      <w:r w:rsidRPr="00F67924">
        <w:rPr>
          <w:lang w:val="pt-PT"/>
        </w:rPr>
        <w:t>/l. Foram notifi</w:t>
      </w:r>
      <w:r w:rsidR="00214B2E" w:rsidRPr="00F67924">
        <w:rPr>
          <w:lang w:val="pt-PT"/>
        </w:rPr>
        <w:t>cadas infeções com neutropenia.</w:t>
      </w:r>
    </w:p>
    <w:p w14:paraId="594C4C08" w14:textId="77777777" w:rsidR="001323E1" w:rsidRPr="00F67924" w:rsidRDefault="001323E1" w:rsidP="001323E1">
      <w:pPr>
        <w:rPr>
          <w:lang w:val="pt-PT"/>
        </w:rPr>
      </w:pPr>
    </w:p>
    <w:p w14:paraId="5F0DAF90" w14:textId="5C291CA7" w:rsidR="001323E1" w:rsidRPr="00F67924" w:rsidRDefault="001323E1" w:rsidP="001323E1">
      <w:pPr>
        <w:autoSpaceDE w:val="0"/>
        <w:autoSpaceDN w:val="0"/>
        <w:adjustRightInd w:val="0"/>
        <w:rPr>
          <w:lang w:val="pt-PT"/>
        </w:rPr>
      </w:pPr>
      <w:r w:rsidRPr="00F67924">
        <w:rPr>
          <w:lang w:val="pt-PT"/>
        </w:rPr>
        <w:t>Durante o período controlado em dupla ocultação e com exposição a longo prazo, o padrão e incidência da</w:t>
      </w:r>
      <w:r w:rsidR="00263DD6" w:rsidRPr="00F67924">
        <w:rPr>
          <w:lang w:val="pt-PT"/>
        </w:rPr>
        <w:t>s</w:t>
      </w:r>
      <w:r w:rsidRPr="00F67924">
        <w:rPr>
          <w:lang w:val="pt-PT"/>
        </w:rPr>
        <w:t xml:space="preserve"> diminuiç</w:t>
      </w:r>
      <w:r w:rsidR="00263DD6" w:rsidRPr="00F67924">
        <w:rPr>
          <w:lang w:val="pt-PT"/>
        </w:rPr>
        <w:t>ões</w:t>
      </w:r>
      <w:r w:rsidRPr="00F67924">
        <w:rPr>
          <w:lang w:val="pt-PT"/>
        </w:rPr>
        <w:t xml:space="preserve"> da contagem dos neutrófilos permaneceram consistentes com o que foi observado nos ensaios clínicos de 6</w:t>
      </w:r>
      <w:r w:rsidR="009F1F65" w:rsidRPr="00F67924">
        <w:rPr>
          <w:lang w:val="pt-PT"/>
        </w:rPr>
        <w:t> </w:t>
      </w:r>
      <w:r w:rsidRPr="00F67924">
        <w:rPr>
          <w:lang w:val="pt-PT"/>
        </w:rPr>
        <w:t>meses controlados.</w:t>
      </w:r>
    </w:p>
    <w:p w14:paraId="2B150D4B" w14:textId="77777777" w:rsidR="001323E1" w:rsidRPr="00F67924" w:rsidRDefault="001323E1" w:rsidP="001323E1">
      <w:pPr>
        <w:rPr>
          <w:lang w:val="pt-PT"/>
        </w:rPr>
      </w:pPr>
    </w:p>
    <w:p w14:paraId="61ABB1E3" w14:textId="77777777" w:rsidR="001323E1" w:rsidRPr="00F67924" w:rsidRDefault="001323E1" w:rsidP="001323E1">
      <w:pPr>
        <w:rPr>
          <w:i/>
          <w:u w:val="single"/>
          <w:lang w:val="pt-PT"/>
        </w:rPr>
      </w:pPr>
      <w:r w:rsidRPr="00F67924">
        <w:rPr>
          <w:i/>
          <w:u w:val="single"/>
          <w:lang w:val="pt-PT"/>
        </w:rPr>
        <w:t>Plaquetas</w:t>
      </w:r>
    </w:p>
    <w:p w14:paraId="12D441C9" w14:textId="73018B4B" w:rsidR="001323E1" w:rsidRPr="00F67924" w:rsidRDefault="001323E1" w:rsidP="001323E1">
      <w:pPr>
        <w:autoSpaceDE w:val="0"/>
        <w:autoSpaceDN w:val="0"/>
        <w:adjustRightInd w:val="0"/>
        <w:rPr>
          <w:lang w:val="pt-PT"/>
        </w:rPr>
      </w:pPr>
      <w:r w:rsidRPr="00F67924">
        <w:rPr>
          <w:lang w:val="pt-PT"/>
        </w:rPr>
        <w:t>Nos ensaios de 6</w:t>
      </w:r>
      <w:r w:rsidR="00662546" w:rsidRPr="00F67924">
        <w:rPr>
          <w:lang w:val="pt-PT"/>
        </w:rPr>
        <w:t> </w:t>
      </w:r>
      <w:r w:rsidRPr="00F67924">
        <w:rPr>
          <w:lang w:val="pt-PT"/>
        </w:rPr>
        <w:t>meses controlados ocorreu um</w:t>
      </w:r>
      <w:r w:rsidR="00502B47" w:rsidRPr="00F67924">
        <w:rPr>
          <w:lang w:val="pt-PT"/>
        </w:rPr>
        <w:t>a diminuição</w:t>
      </w:r>
      <w:r w:rsidRPr="00F67924">
        <w:rPr>
          <w:lang w:val="pt-PT"/>
        </w:rPr>
        <w:t xml:space="preserve"> da contagem de plaquetas </w:t>
      </w:r>
      <w:r w:rsidR="002C59CD" w:rsidRPr="00F67924">
        <w:rPr>
          <w:lang w:val="pt-PT"/>
        </w:rPr>
        <w:t xml:space="preserve">para valores </w:t>
      </w:r>
      <w:r w:rsidR="00367C62" w:rsidRPr="00F67924">
        <w:rPr>
          <w:lang w:val="pt-PT"/>
        </w:rPr>
        <w:t>inferior</w:t>
      </w:r>
      <w:r w:rsidR="002C59CD" w:rsidRPr="00F67924">
        <w:rPr>
          <w:lang w:val="pt-PT"/>
        </w:rPr>
        <w:t>es</w:t>
      </w:r>
      <w:r w:rsidR="00367C62" w:rsidRPr="00F67924">
        <w:rPr>
          <w:lang w:val="pt-PT"/>
        </w:rPr>
        <w:t xml:space="preserve"> a</w:t>
      </w:r>
      <w:r w:rsidRPr="00F67924">
        <w:rPr>
          <w:lang w:val="pt-PT"/>
        </w:rPr>
        <w:t xml:space="preserve"> 100</w:t>
      </w:r>
      <w:r w:rsidR="00662546" w:rsidRPr="00F67924">
        <w:rPr>
          <w:sz w:val="10"/>
          <w:szCs w:val="10"/>
          <w:lang w:val="pt-PT"/>
        </w:rPr>
        <w:t> </w:t>
      </w:r>
      <w:r w:rsidR="00694F23" w:rsidRPr="00F67924">
        <w:rPr>
          <w:szCs w:val="22"/>
          <w:lang w:val="pt-PT"/>
        </w:rPr>
        <w:t>×</w:t>
      </w:r>
      <w:r w:rsidR="00662546" w:rsidRPr="00F67924">
        <w:rPr>
          <w:sz w:val="10"/>
          <w:szCs w:val="10"/>
          <w:lang w:val="pt-PT"/>
        </w:rPr>
        <w:t> </w:t>
      </w:r>
      <w:r w:rsidRPr="00F67924">
        <w:rPr>
          <w:rFonts w:eastAsia="SimSun"/>
          <w:bCs/>
          <w:szCs w:val="22"/>
          <w:lang w:val="pt-PT" w:eastAsia="zh-CN"/>
        </w:rPr>
        <w:t>10</w:t>
      </w:r>
      <w:r w:rsidRPr="00F67924">
        <w:rPr>
          <w:rFonts w:eastAsia="SimSun"/>
          <w:bCs/>
          <w:szCs w:val="22"/>
          <w:vertAlign w:val="superscript"/>
          <w:lang w:val="pt-PT" w:eastAsia="zh-CN"/>
        </w:rPr>
        <w:t>3</w:t>
      </w:r>
      <w:r w:rsidRPr="00F67924">
        <w:rPr>
          <w:rFonts w:eastAsia="SimSun"/>
          <w:bCs/>
          <w:szCs w:val="22"/>
          <w:lang w:val="pt-PT" w:eastAsia="zh-CN"/>
        </w:rPr>
        <w:t>/</w:t>
      </w:r>
      <w:r w:rsidR="00694F23" w:rsidRPr="00F67924">
        <w:rPr>
          <w:rFonts w:eastAsia="SimSun"/>
          <w:bCs/>
          <w:szCs w:val="22"/>
          <w:lang w:val="pt-PT"/>
        </w:rPr>
        <w:t>µ</w:t>
      </w:r>
      <w:r w:rsidRPr="00F67924">
        <w:rPr>
          <w:rFonts w:eastAsia="SimSun"/>
          <w:bCs/>
          <w:szCs w:val="22"/>
          <w:lang w:val="pt-PT" w:eastAsia="zh-CN"/>
        </w:rPr>
        <w:t>l</w:t>
      </w:r>
      <w:r w:rsidRPr="00F67924">
        <w:rPr>
          <w:lang w:val="pt-PT"/>
        </w:rPr>
        <w:t xml:space="preserve"> </w:t>
      </w:r>
      <w:r w:rsidRPr="00F67924">
        <w:rPr>
          <w:rFonts w:eastAsia="SimSun"/>
          <w:lang w:val="pt-PT" w:eastAsia="zh-CN"/>
        </w:rPr>
        <w:t>em</w:t>
      </w:r>
      <w:r w:rsidRPr="00F67924">
        <w:rPr>
          <w:rFonts w:eastAsia="SimSun"/>
          <w:sz w:val="20"/>
          <w:lang w:val="pt-PT" w:eastAsia="zh-CN"/>
        </w:rPr>
        <w:t xml:space="preserve"> </w:t>
      </w:r>
      <w:r w:rsidRPr="00F67924">
        <w:rPr>
          <w:lang w:val="pt-PT"/>
        </w:rPr>
        <w:t xml:space="preserve">1,7% dos doentes tratados com tocilizumab 8 mg/kg mais DMARDs, comparativamente a </w:t>
      </w:r>
      <w:r w:rsidR="00694F23" w:rsidRPr="00F67924">
        <w:rPr>
          <w:szCs w:val="22"/>
          <w:lang w:val="pt-PT"/>
        </w:rPr>
        <w:t>&lt;</w:t>
      </w:r>
      <w:r w:rsidR="00662546" w:rsidRPr="00F67924">
        <w:rPr>
          <w:lang w:val="pt-PT"/>
        </w:rPr>
        <w:t> </w:t>
      </w:r>
      <w:r w:rsidRPr="00F67924">
        <w:rPr>
          <w:lang w:val="pt-PT"/>
        </w:rPr>
        <w:t>1% no grupo placebo mais DMARDs. Estes decréscimos ocorreram sem aconteci</w:t>
      </w:r>
      <w:r w:rsidR="00214B2E" w:rsidRPr="00F67924">
        <w:rPr>
          <w:lang w:val="pt-PT"/>
        </w:rPr>
        <w:t>mentos hemorrágicos associados.</w:t>
      </w:r>
    </w:p>
    <w:p w14:paraId="73EC7A35" w14:textId="77777777" w:rsidR="001323E1" w:rsidRPr="00F67924" w:rsidRDefault="001323E1" w:rsidP="003E1CE0">
      <w:pPr>
        <w:autoSpaceDE w:val="0"/>
        <w:autoSpaceDN w:val="0"/>
        <w:adjustRightInd w:val="0"/>
        <w:rPr>
          <w:lang w:val="pt-PT"/>
        </w:rPr>
      </w:pPr>
    </w:p>
    <w:p w14:paraId="52193A50" w14:textId="1D49A90B" w:rsidR="001323E1" w:rsidRPr="00F67924" w:rsidRDefault="001323E1" w:rsidP="003E1CE0">
      <w:pPr>
        <w:autoSpaceDE w:val="0"/>
        <w:autoSpaceDN w:val="0"/>
        <w:adjustRightInd w:val="0"/>
        <w:rPr>
          <w:lang w:val="pt-PT"/>
        </w:rPr>
      </w:pPr>
      <w:r w:rsidRPr="00F67924">
        <w:rPr>
          <w:lang w:val="pt-PT"/>
        </w:rPr>
        <w:t>Durante o período controlado em dupla ocultação e com exposição a longo prazo, o padrão e incidência da</w:t>
      </w:r>
      <w:r w:rsidR="00263DD6" w:rsidRPr="00F67924">
        <w:rPr>
          <w:lang w:val="pt-PT"/>
        </w:rPr>
        <w:t>s</w:t>
      </w:r>
      <w:r w:rsidRPr="00F67924">
        <w:rPr>
          <w:lang w:val="pt-PT"/>
        </w:rPr>
        <w:t xml:space="preserve"> diminuiç</w:t>
      </w:r>
      <w:r w:rsidR="00263DD6" w:rsidRPr="00F67924">
        <w:rPr>
          <w:lang w:val="pt-PT"/>
        </w:rPr>
        <w:t>ões</w:t>
      </w:r>
      <w:r w:rsidRPr="00F67924">
        <w:rPr>
          <w:lang w:val="pt-PT"/>
        </w:rPr>
        <w:t xml:space="preserve"> da contagem das plaquetas permaneceram consistentes com o que foi observado nos ensaios clínicos de 6</w:t>
      </w:r>
      <w:r w:rsidR="00662546" w:rsidRPr="00F67924">
        <w:rPr>
          <w:lang w:val="pt-PT"/>
        </w:rPr>
        <w:t> </w:t>
      </w:r>
      <w:r w:rsidRPr="00F67924">
        <w:rPr>
          <w:lang w:val="pt-PT"/>
        </w:rPr>
        <w:t>meses controlados.</w:t>
      </w:r>
    </w:p>
    <w:p w14:paraId="2CDF0108" w14:textId="77777777" w:rsidR="001323E1" w:rsidRPr="00F67924" w:rsidRDefault="001323E1" w:rsidP="003E1CE0">
      <w:pPr>
        <w:autoSpaceDE w:val="0"/>
        <w:autoSpaceDN w:val="0"/>
        <w:adjustRightInd w:val="0"/>
        <w:rPr>
          <w:lang w:val="pt-PT"/>
        </w:rPr>
      </w:pPr>
    </w:p>
    <w:p w14:paraId="02374DF3" w14:textId="2DE6DAF2" w:rsidR="001323E1" w:rsidRPr="00F67924" w:rsidRDefault="001323E1" w:rsidP="003E1CE0">
      <w:pPr>
        <w:autoSpaceDE w:val="0"/>
        <w:autoSpaceDN w:val="0"/>
        <w:adjustRightInd w:val="0"/>
        <w:rPr>
          <w:lang w:val="pt-PT"/>
        </w:rPr>
      </w:pPr>
      <w:r w:rsidRPr="00F67924">
        <w:rPr>
          <w:lang w:val="pt-PT"/>
        </w:rPr>
        <w:t>Muito raramente ocorreram notificações de pancitopénia em contexto de pós</w:t>
      </w:r>
      <w:r w:rsidR="00662546" w:rsidRPr="00F67924">
        <w:rPr>
          <w:lang w:val="pt-PT"/>
        </w:rPr>
        <w:noBreakHyphen/>
      </w:r>
      <w:r w:rsidR="00214B2E" w:rsidRPr="00F67924">
        <w:rPr>
          <w:lang w:val="pt-PT"/>
        </w:rPr>
        <w:t>comercialização.</w:t>
      </w:r>
    </w:p>
    <w:p w14:paraId="1EB6260A" w14:textId="77777777" w:rsidR="001323E1" w:rsidRPr="00F67924" w:rsidRDefault="001323E1" w:rsidP="003E1CE0">
      <w:pPr>
        <w:autoSpaceDE w:val="0"/>
        <w:autoSpaceDN w:val="0"/>
        <w:adjustRightInd w:val="0"/>
        <w:rPr>
          <w:lang w:val="pt-PT"/>
        </w:rPr>
      </w:pPr>
    </w:p>
    <w:p w14:paraId="4CDE2168" w14:textId="77777777" w:rsidR="001323E1" w:rsidRPr="00F67924" w:rsidRDefault="001323E1" w:rsidP="000E546C">
      <w:pPr>
        <w:keepNext/>
        <w:keepLines/>
        <w:ind w:left="567" w:hanging="567"/>
        <w:outlineLvl w:val="0"/>
        <w:rPr>
          <w:i/>
          <w:u w:val="single"/>
          <w:lang w:val="pt-PT"/>
        </w:rPr>
      </w:pPr>
      <w:r w:rsidRPr="00F67924">
        <w:rPr>
          <w:i/>
          <w:u w:val="single"/>
          <w:lang w:val="pt-PT"/>
        </w:rPr>
        <w:t>Aumento das transaminases hepáticas</w:t>
      </w:r>
    </w:p>
    <w:p w14:paraId="00B4601D" w14:textId="35C82CC2" w:rsidR="001323E1" w:rsidRPr="00F67924" w:rsidRDefault="001323E1" w:rsidP="000E546C">
      <w:pPr>
        <w:keepNext/>
        <w:keepLines/>
        <w:rPr>
          <w:lang w:val="pt-PT"/>
        </w:rPr>
      </w:pPr>
      <w:r w:rsidRPr="00F67924">
        <w:rPr>
          <w:lang w:val="pt-PT"/>
        </w:rPr>
        <w:t>Durante os ensaios de 6</w:t>
      </w:r>
      <w:r w:rsidR="00662546" w:rsidRPr="00F67924">
        <w:rPr>
          <w:lang w:val="pt-PT"/>
        </w:rPr>
        <w:t> </w:t>
      </w:r>
      <w:r w:rsidRPr="00F67924">
        <w:rPr>
          <w:lang w:val="pt-PT"/>
        </w:rPr>
        <w:t>meses controlados</w:t>
      </w:r>
      <w:r w:rsidR="002C59CD" w:rsidRPr="00F67924">
        <w:rPr>
          <w:lang w:val="pt-PT"/>
        </w:rPr>
        <w:t>,</w:t>
      </w:r>
      <w:r w:rsidRPr="00F67924">
        <w:rPr>
          <w:lang w:val="pt-PT"/>
        </w:rPr>
        <w:t xml:space="preserve"> foram observados aumentos transitórios d</w:t>
      </w:r>
      <w:r w:rsidR="00356DDF" w:rsidRPr="00F67924">
        <w:rPr>
          <w:lang w:val="pt-PT"/>
        </w:rPr>
        <w:t>e</w:t>
      </w:r>
      <w:r w:rsidRPr="00F67924">
        <w:rPr>
          <w:lang w:val="pt-PT"/>
        </w:rPr>
        <w:t xml:space="preserve"> ALT/AST</w:t>
      </w:r>
      <w:r w:rsidR="00662546" w:rsidRPr="00F67924">
        <w:rPr>
          <w:lang w:val="pt-PT"/>
        </w:rPr>
        <w:t> </w:t>
      </w:r>
      <w:r w:rsidR="008452F0" w:rsidRPr="00F67924">
        <w:rPr>
          <w:szCs w:val="22"/>
          <w:lang w:val="pt-PT"/>
        </w:rPr>
        <w:t>&gt;</w:t>
      </w:r>
      <w:r w:rsidR="00662546" w:rsidRPr="00F67924">
        <w:rPr>
          <w:lang w:val="pt-PT"/>
        </w:rPr>
        <w:t> </w:t>
      </w:r>
      <w:r w:rsidRPr="00F67924">
        <w:rPr>
          <w:lang w:val="pt-PT"/>
        </w:rPr>
        <w:t>3</w:t>
      </w:r>
      <w:r w:rsidR="00662546" w:rsidRPr="00F67924">
        <w:rPr>
          <w:sz w:val="10"/>
          <w:szCs w:val="10"/>
          <w:lang w:val="pt-PT"/>
        </w:rPr>
        <w:t> </w:t>
      </w:r>
      <w:r w:rsidR="008452F0" w:rsidRPr="00F67924">
        <w:rPr>
          <w:szCs w:val="22"/>
          <w:lang w:val="pt-PT"/>
        </w:rPr>
        <w:t>×</w:t>
      </w:r>
      <w:r w:rsidR="00662546" w:rsidRPr="00F67924">
        <w:rPr>
          <w:sz w:val="10"/>
          <w:szCs w:val="10"/>
          <w:lang w:val="pt-PT"/>
        </w:rPr>
        <w:t> </w:t>
      </w:r>
      <w:r w:rsidRPr="00F67924">
        <w:rPr>
          <w:lang w:val="pt-PT"/>
        </w:rPr>
        <w:t>LSN em 2,1% dos doentes tratados com tocilizumab 8 mg/kg, comparativamente a 4,9% em doentes tratados com MTX, e 6,5% em doentes tratados com tocilizumab 8 mg/kg mais DMARDs, comparativamente a 1,5% em doentes no grupo placebo com DMARDs.</w:t>
      </w:r>
    </w:p>
    <w:p w14:paraId="22D7D708" w14:textId="77777777" w:rsidR="001323E1" w:rsidRPr="00F67924" w:rsidRDefault="001323E1" w:rsidP="003E1CE0">
      <w:pPr>
        <w:rPr>
          <w:lang w:val="pt-PT"/>
        </w:rPr>
      </w:pPr>
    </w:p>
    <w:p w14:paraId="4D6124F9" w14:textId="176FF701" w:rsidR="001323E1" w:rsidRPr="00F67924" w:rsidRDefault="001323E1" w:rsidP="00811E3D">
      <w:pPr>
        <w:keepNext/>
        <w:keepLines/>
        <w:rPr>
          <w:lang w:val="pt-PT"/>
        </w:rPr>
      </w:pPr>
      <w:r w:rsidRPr="00F67924">
        <w:rPr>
          <w:lang w:val="pt-PT"/>
        </w:rPr>
        <w:t xml:space="preserve">A adição de </w:t>
      </w:r>
      <w:r w:rsidR="00662546" w:rsidRPr="00F67924">
        <w:rPr>
          <w:lang w:val="pt-PT"/>
        </w:rPr>
        <w:t xml:space="preserve">medicamentos </w:t>
      </w:r>
      <w:r w:rsidRPr="00F67924">
        <w:rPr>
          <w:lang w:val="pt-PT"/>
        </w:rPr>
        <w:t>potencialmente hepatotóxicos (por exemplo MTX) à monoterapia com tocilizumab resultou numa maior frequência destes aumentos. Foram observados aumentos de ALT/AST</w:t>
      </w:r>
      <w:r w:rsidR="00662546" w:rsidRPr="00F67924">
        <w:rPr>
          <w:lang w:val="pt-PT"/>
        </w:rPr>
        <w:t> </w:t>
      </w:r>
      <w:r w:rsidR="008452F0" w:rsidRPr="00F67924">
        <w:rPr>
          <w:szCs w:val="22"/>
          <w:lang w:val="pt-PT"/>
        </w:rPr>
        <w:t>&gt;</w:t>
      </w:r>
      <w:r w:rsidR="00662546" w:rsidRPr="00F67924">
        <w:rPr>
          <w:lang w:val="pt-PT"/>
        </w:rPr>
        <w:t> </w:t>
      </w:r>
      <w:r w:rsidRPr="00F67924">
        <w:rPr>
          <w:lang w:val="pt-PT"/>
        </w:rPr>
        <w:t>5</w:t>
      </w:r>
      <w:r w:rsidR="00662546" w:rsidRPr="00F67924">
        <w:rPr>
          <w:sz w:val="10"/>
          <w:szCs w:val="10"/>
          <w:lang w:val="pt-PT"/>
        </w:rPr>
        <w:t> </w:t>
      </w:r>
      <w:r w:rsidR="008452F0" w:rsidRPr="00F67924">
        <w:rPr>
          <w:szCs w:val="22"/>
          <w:lang w:val="pt-PT"/>
        </w:rPr>
        <w:t>×</w:t>
      </w:r>
      <w:r w:rsidR="00662546" w:rsidRPr="00F67924">
        <w:rPr>
          <w:sz w:val="10"/>
          <w:szCs w:val="10"/>
          <w:lang w:val="pt-PT"/>
        </w:rPr>
        <w:t> </w:t>
      </w:r>
      <w:r w:rsidRPr="00F67924">
        <w:rPr>
          <w:lang w:val="pt-PT"/>
        </w:rPr>
        <w:t xml:space="preserve">LSN em 0,7% dos doentes com tocilizumab em monoterapia e em 1,4% dos doentes com tocilizumab mais DMARD, a maioria dos quais descontinuaram permanentemente o tratamento com tocilizumab. Durante o período controlado em dupla ocultação, a incidência de bilirrubina indireta acima do limite superior normal, recolhida como um parâmetro laboratorial de rotina, foi de 6,2% em doentes tratados com tocilizumab 8 mg/kg + DMARD. Um total de 5,8% dos doentes </w:t>
      </w:r>
      <w:r w:rsidR="00502B47" w:rsidRPr="00F67924">
        <w:rPr>
          <w:lang w:val="pt-PT"/>
        </w:rPr>
        <w:t xml:space="preserve">apresentou </w:t>
      </w:r>
      <w:r w:rsidRPr="00F67924">
        <w:rPr>
          <w:lang w:val="pt-PT"/>
        </w:rPr>
        <w:t xml:space="preserve">um aumento da bilirrubina indireta </w:t>
      </w:r>
      <w:r w:rsidR="008452F0" w:rsidRPr="00F67924">
        <w:rPr>
          <w:szCs w:val="22"/>
          <w:lang w:val="pt-PT"/>
        </w:rPr>
        <w:t>&gt;</w:t>
      </w:r>
      <w:r w:rsidRPr="00F67924">
        <w:rPr>
          <w:lang w:val="pt-PT"/>
        </w:rPr>
        <w:t> 1 a 2</w:t>
      </w:r>
      <w:r w:rsidR="00662546" w:rsidRPr="00F67924">
        <w:rPr>
          <w:sz w:val="10"/>
          <w:szCs w:val="10"/>
          <w:lang w:val="pt-PT"/>
        </w:rPr>
        <w:t> </w:t>
      </w:r>
      <w:r w:rsidR="008452F0" w:rsidRPr="00F67924">
        <w:rPr>
          <w:szCs w:val="22"/>
          <w:lang w:val="pt-PT"/>
        </w:rPr>
        <w:t>×</w:t>
      </w:r>
      <w:r w:rsidR="00662546" w:rsidRPr="00F67924">
        <w:rPr>
          <w:sz w:val="10"/>
          <w:szCs w:val="10"/>
          <w:lang w:val="pt-PT"/>
        </w:rPr>
        <w:t> </w:t>
      </w:r>
      <w:r w:rsidRPr="00F67924">
        <w:rPr>
          <w:lang w:val="pt-PT"/>
        </w:rPr>
        <w:t xml:space="preserve">o LSN e 0,4% </w:t>
      </w:r>
      <w:r w:rsidR="00214B2E" w:rsidRPr="00F67924">
        <w:rPr>
          <w:lang w:val="pt-PT"/>
        </w:rPr>
        <w:t xml:space="preserve">teve uma elevação </w:t>
      </w:r>
      <w:r w:rsidR="008452F0" w:rsidRPr="00F67924">
        <w:rPr>
          <w:szCs w:val="22"/>
          <w:lang w:val="pt-PT"/>
        </w:rPr>
        <w:t>&gt;</w:t>
      </w:r>
      <w:r w:rsidR="00214B2E" w:rsidRPr="00F67924">
        <w:rPr>
          <w:lang w:val="pt-PT"/>
        </w:rPr>
        <w:t> 2</w:t>
      </w:r>
      <w:r w:rsidR="00662546" w:rsidRPr="00F67924">
        <w:rPr>
          <w:sz w:val="10"/>
          <w:szCs w:val="10"/>
          <w:lang w:val="pt-PT"/>
        </w:rPr>
        <w:t> </w:t>
      </w:r>
      <w:r w:rsidR="008452F0" w:rsidRPr="00F67924">
        <w:rPr>
          <w:szCs w:val="22"/>
          <w:lang w:val="pt-PT"/>
        </w:rPr>
        <w:t>×</w:t>
      </w:r>
      <w:r w:rsidR="00662546" w:rsidRPr="00F67924">
        <w:rPr>
          <w:sz w:val="10"/>
          <w:szCs w:val="10"/>
          <w:lang w:val="pt-PT"/>
        </w:rPr>
        <w:t> </w:t>
      </w:r>
      <w:r w:rsidR="00214B2E" w:rsidRPr="00F67924">
        <w:rPr>
          <w:lang w:val="pt-PT"/>
        </w:rPr>
        <w:t>o LSN.</w:t>
      </w:r>
    </w:p>
    <w:p w14:paraId="22D44C59" w14:textId="77777777" w:rsidR="001323E1" w:rsidRPr="00F67924" w:rsidRDefault="001323E1" w:rsidP="001323E1">
      <w:pPr>
        <w:rPr>
          <w:lang w:val="pt-PT"/>
        </w:rPr>
      </w:pPr>
    </w:p>
    <w:p w14:paraId="4581B312" w14:textId="3D6398A9" w:rsidR="001323E1" w:rsidRPr="00F67924" w:rsidRDefault="001323E1" w:rsidP="001323E1">
      <w:pPr>
        <w:rPr>
          <w:lang w:val="pt-PT"/>
        </w:rPr>
      </w:pPr>
      <w:r w:rsidRPr="00F67924">
        <w:rPr>
          <w:lang w:val="pt-PT"/>
        </w:rPr>
        <w:t>Durante o período controlado em dupla ocultação e com exposição a longo prazo, o padrão e incidência do aumento d</w:t>
      </w:r>
      <w:r w:rsidR="00356DDF" w:rsidRPr="00F67924">
        <w:rPr>
          <w:lang w:val="pt-PT"/>
        </w:rPr>
        <w:t>e</w:t>
      </w:r>
      <w:r w:rsidRPr="00F67924">
        <w:rPr>
          <w:lang w:val="pt-PT"/>
        </w:rPr>
        <w:t xml:space="preserve"> ALT/AST permaneceram consistentes com o que foi observado nos ensaios clínicos de 6</w:t>
      </w:r>
      <w:r w:rsidR="00662546" w:rsidRPr="00F67924">
        <w:rPr>
          <w:lang w:val="pt-PT"/>
        </w:rPr>
        <w:t> </w:t>
      </w:r>
      <w:r w:rsidRPr="00F67924">
        <w:rPr>
          <w:lang w:val="pt-PT"/>
        </w:rPr>
        <w:t>meses controlados.</w:t>
      </w:r>
    </w:p>
    <w:p w14:paraId="1BBF90FC" w14:textId="77777777" w:rsidR="001323E1" w:rsidRPr="00F67924" w:rsidRDefault="001323E1" w:rsidP="001323E1">
      <w:pPr>
        <w:rPr>
          <w:lang w:val="pt-PT"/>
        </w:rPr>
      </w:pPr>
    </w:p>
    <w:p w14:paraId="1F29C60D" w14:textId="77777777" w:rsidR="001323E1" w:rsidRPr="00F67924" w:rsidRDefault="00214B2E" w:rsidP="001323E1">
      <w:pPr>
        <w:ind w:left="567" w:hanging="567"/>
        <w:outlineLvl w:val="0"/>
        <w:rPr>
          <w:i/>
          <w:u w:val="single"/>
          <w:lang w:val="pt-PT"/>
        </w:rPr>
      </w:pPr>
      <w:r w:rsidRPr="00F67924">
        <w:rPr>
          <w:i/>
          <w:u w:val="single"/>
          <w:lang w:val="pt-PT"/>
        </w:rPr>
        <w:t>Parâmetros lipídicos</w:t>
      </w:r>
    </w:p>
    <w:p w14:paraId="209FA489" w14:textId="4153871D" w:rsidR="001323E1" w:rsidRPr="00F67924" w:rsidRDefault="001323E1" w:rsidP="001323E1">
      <w:pPr>
        <w:autoSpaceDE w:val="0"/>
        <w:autoSpaceDN w:val="0"/>
        <w:adjustRightInd w:val="0"/>
        <w:rPr>
          <w:lang w:val="pt-PT"/>
        </w:rPr>
      </w:pPr>
      <w:r w:rsidRPr="00F67924">
        <w:rPr>
          <w:lang w:val="pt-PT"/>
        </w:rPr>
        <w:t xml:space="preserve">Durante os </w:t>
      </w:r>
      <w:r w:rsidR="00263DD6" w:rsidRPr="00F67924">
        <w:rPr>
          <w:lang w:val="pt-PT"/>
        </w:rPr>
        <w:t xml:space="preserve">ensaios de </w:t>
      </w:r>
      <w:r w:rsidRPr="00F67924">
        <w:rPr>
          <w:lang w:val="pt-PT"/>
        </w:rPr>
        <w:t>6</w:t>
      </w:r>
      <w:r w:rsidR="00662546" w:rsidRPr="00F67924">
        <w:rPr>
          <w:lang w:val="pt-PT"/>
        </w:rPr>
        <w:t> </w:t>
      </w:r>
      <w:r w:rsidRPr="00F67924">
        <w:rPr>
          <w:lang w:val="pt-PT"/>
        </w:rPr>
        <w:t>meses controlados</w:t>
      </w:r>
      <w:r w:rsidR="00CF77BD" w:rsidRPr="00F67924">
        <w:rPr>
          <w:lang w:val="pt-PT"/>
        </w:rPr>
        <w:t>,</w:t>
      </w:r>
      <w:r w:rsidRPr="00F67924">
        <w:rPr>
          <w:lang w:val="pt-PT"/>
        </w:rPr>
        <w:t xml:space="preserve"> foram frequentemente notificados aumentos dos parâmetros lipídicos, incluindo colesterol total, triglic</w:t>
      </w:r>
      <w:r w:rsidR="002C59CD" w:rsidRPr="00F67924">
        <w:rPr>
          <w:lang w:val="pt-PT"/>
        </w:rPr>
        <w:t>é</w:t>
      </w:r>
      <w:r w:rsidRPr="00F67924">
        <w:rPr>
          <w:lang w:val="pt-PT"/>
        </w:rPr>
        <w:t>ridos, colesterol LDL e/ou colesterol HDL. Com monitorização laboratorial de rotina</w:t>
      </w:r>
      <w:r w:rsidR="002C59CD" w:rsidRPr="00F67924">
        <w:rPr>
          <w:lang w:val="pt-PT"/>
        </w:rPr>
        <w:t>,</w:t>
      </w:r>
      <w:r w:rsidRPr="00F67924">
        <w:rPr>
          <w:lang w:val="pt-PT"/>
        </w:rPr>
        <w:t xml:space="preserve"> verificou</w:t>
      </w:r>
      <w:r w:rsidRPr="00F67924">
        <w:rPr>
          <w:lang w:val="pt-PT"/>
        </w:rPr>
        <w:noBreakHyphen/>
        <w:t>se que</w:t>
      </w:r>
      <w:r w:rsidR="002C59CD" w:rsidRPr="00F67924">
        <w:rPr>
          <w:lang w:val="pt-PT"/>
        </w:rPr>
        <w:t>,</w:t>
      </w:r>
      <w:r w:rsidRPr="00F67924">
        <w:rPr>
          <w:lang w:val="pt-PT"/>
        </w:rPr>
        <w:t xml:space="preserve"> em aproximadamente 24% dos doentes </w:t>
      </w:r>
      <w:r w:rsidR="00CF77BD" w:rsidRPr="00F67924">
        <w:rPr>
          <w:lang w:val="pt-PT"/>
        </w:rPr>
        <w:t>a receber</w:t>
      </w:r>
      <w:r w:rsidRPr="00F67924">
        <w:rPr>
          <w:lang w:val="pt-PT"/>
        </w:rPr>
        <w:t xml:space="preserve"> </w:t>
      </w:r>
      <w:r w:rsidR="00662546" w:rsidRPr="00F67924">
        <w:rPr>
          <w:lang w:val="pt-PT"/>
        </w:rPr>
        <w:t xml:space="preserve">tocilizumab </w:t>
      </w:r>
      <w:r w:rsidRPr="00F67924">
        <w:rPr>
          <w:lang w:val="pt-PT"/>
        </w:rPr>
        <w:t>em ensaios clínicos</w:t>
      </w:r>
      <w:r w:rsidR="002C59CD" w:rsidRPr="00F67924">
        <w:rPr>
          <w:lang w:val="pt-PT"/>
        </w:rPr>
        <w:t>,</w:t>
      </w:r>
      <w:r w:rsidRPr="00F67924">
        <w:rPr>
          <w:lang w:val="pt-PT"/>
        </w:rPr>
        <w:t xml:space="preserve"> houve um aumento sustentado do colesterol total </w:t>
      </w:r>
      <w:r w:rsidR="008A1967" w:rsidRPr="00F67924">
        <w:rPr>
          <w:lang w:val="pt-PT"/>
        </w:rPr>
        <w:t xml:space="preserve">para </w:t>
      </w:r>
      <w:r w:rsidR="008452F0" w:rsidRPr="00F67924">
        <w:rPr>
          <w:rFonts w:eastAsia="PMingLiU"/>
          <w:szCs w:val="22"/>
          <w:lang w:val="pt-PT"/>
        </w:rPr>
        <w:t>≥</w:t>
      </w:r>
      <w:r w:rsidRPr="00F67924">
        <w:rPr>
          <w:rFonts w:eastAsia="PMingLiU"/>
          <w:szCs w:val="22"/>
          <w:lang w:val="pt-PT" w:eastAsia="zh-CN"/>
        </w:rPr>
        <w:t xml:space="preserve"> 6,2 mmol/l, com 15% a demonstrar um aumento sustentado da LDL para </w:t>
      </w:r>
      <w:r w:rsidR="008452F0" w:rsidRPr="00F67924">
        <w:rPr>
          <w:rFonts w:eastAsia="PMingLiU"/>
          <w:szCs w:val="22"/>
          <w:lang w:val="pt-PT"/>
        </w:rPr>
        <w:t>≥</w:t>
      </w:r>
      <w:r w:rsidRPr="00F67924">
        <w:rPr>
          <w:rFonts w:eastAsia="PMingLiU"/>
          <w:szCs w:val="22"/>
          <w:lang w:val="pt-PT" w:eastAsia="zh-CN"/>
        </w:rPr>
        <w:t xml:space="preserve"> 4,1 mmol/l. Os </w:t>
      </w:r>
      <w:r w:rsidRPr="00F67924">
        <w:rPr>
          <w:lang w:val="pt-PT"/>
        </w:rPr>
        <w:t xml:space="preserve">aumentos nos parâmetros lipídicos </w:t>
      </w:r>
      <w:r w:rsidR="00CF77BD" w:rsidRPr="00F67924">
        <w:rPr>
          <w:lang w:val="pt-PT"/>
        </w:rPr>
        <w:t>responderam</w:t>
      </w:r>
      <w:r w:rsidRPr="00F67924">
        <w:rPr>
          <w:lang w:val="pt-PT"/>
        </w:rPr>
        <w:t xml:space="preserve"> a</w:t>
      </w:r>
      <w:r w:rsidR="00CF77BD" w:rsidRPr="00F67924">
        <w:rPr>
          <w:lang w:val="pt-PT"/>
        </w:rPr>
        <w:t>o</w:t>
      </w:r>
      <w:r w:rsidRPr="00F67924">
        <w:rPr>
          <w:lang w:val="pt-PT"/>
        </w:rPr>
        <w:t xml:space="preserve"> tratamento com </w:t>
      </w:r>
      <w:r w:rsidR="00502B47" w:rsidRPr="00F67924">
        <w:rPr>
          <w:lang w:val="pt-PT"/>
        </w:rPr>
        <w:t xml:space="preserve">fármacos </w:t>
      </w:r>
      <w:r w:rsidRPr="00F67924">
        <w:rPr>
          <w:lang w:val="pt-PT"/>
        </w:rPr>
        <w:t>redutores dos lípidos.</w:t>
      </w:r>
    </w:p>
    <w:p w14:paraId="2777DE02" w14:textId="77777777" w:rsidR="001323E1" w:rsidRPr="00F67924" w:rsidRDefault="001323E1" w:rsidP="001323E1">
      <w:pPr>
        <w:autoSpaceDE w:val="0"/>
        <w:autoSpaceDN w:val="0"/>
        <w:adjustRightInd w:val="0"/>
        <w:rPr>
          <w:lang w:val="pt-PT"/>
        </w:rPr>
      </w:pPr>
    </w:p>
    <w:p w14:paraId="16AC95E7" w14:textId="7A5A39F9" w:rsidR="001C3CD6" w:rsidRPr="00F67924" w:rsidRDefault="001323E1" w:rsidP="00556054">
      <w:pPr>
        <w:rPr>
          <w:lang w:val="pt-PT"/>
        </w:rPr>
      </w:pPr>
      <w:r w:rsidRPr="00F67924">
        <w:rPr>
          <w:lang w:val="pt-PT"/>
        </w:rPr>
        <w:t>Durante o período controlado em dupla ocultação e com exposição a longo prazo, o padrão e incidência d</w:t>
      </w:r>
      <w:r w:rsidR="00502B47" w:rsidRPr="00F67924">
        <w:rPr>
          <w:lang w:val="pt-PT"/>
        </w:rPr>
        <w:t>os</w:t>
      </w:r>
      <w:r w:rsidRPr="00F67924">
        <w:rPr>
          <w:lang w:val="pt-PT"/>
        </w:rPr>
        <w:t xml:space="preserve"> aumento</w:t>
      </w:r>
      <w:r w:rsidR="00CF77BD" w:rsidRPr="00F67924">
        <w:rPr>
          <w:lang w:val="pt-PT"/>
        </w:rPr>
        <w:t>s</w:t>
      </w:r>
      <w:r w:rsidRPr="00F67924">
        <w:rPr>
          <w:lang w:val="pt-PT"/>
        </w:rPr>
        <w:t xml:space="preserve"> dos parâmetros lipídicos permaneceram consistentes com o que foi observado nos ensaios de 6</w:t>
      </w:r>
      <w:r w:rsidR="007904D4" w:rsidRPr="00F67924">
        <w:rPr>
          <w:lang w:val="pt-PT"/>
        </w:rPr>
        <w:t> </w:t>
      </w:r>
      <w:r w:rsidRPr="00F67924">
        <w:rPr>
          <w:lang w:val="pt-PT"/>
        </w:rPr>
        <w:t>meses controlados.</w:t>
      </w:r>
    </w:p>
    <w:p w14:paraId="75FF72C4" w14:textId="77777777" w:rsidR="001C3CD6" w:rsidRPr="00F67924" w:rsidRDefault="001C3CD6" w:rsidP="0009369A">
      <w:pPr>
        <w:outlineLvl w:val="0"/>
        <w:rPr>
          <w:lang w:val="pt-PT"/>
        </w:rPr>
      </w:pPr>
    </w:p>
    <w:p w14:paraId="63E2BDB7" w14:textId="77777777" w:rsidR="001C3CD6" w:rsidRPr="00F67924" w:rsidRDefault="001C3CD6" w:rsidP="0009369A">
      <w:pPr>
        <w:keepNext/>
        <w:keepLines/>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na pele</w:t>
      </w:r>
    </w:p>
    <w:p w14:paraId="0C9500B5" w14:textId="726EF938" w:rsidR="001323E1" w:rsidRPr="00F67924" w:rsidRDefault="001C3CD6" w:rsidP="001764CA">
      <w:pPr>
        <w:rPr>
          <w:lang w:val="pt-PT"/>
        </w:rPr>
      </w:pPr>
      <w:r w:rsidRPr="00F67924">
        <w:rPr>
          <w:rFonts w:eastAsia="SimSun"/>
          <w:szCs w:val="22"/>
          <w:lang w:val="pt-PT" w:eastAsia="zh-CN"/>
        </w:rPr>
        <w:t>Ap</w:t>
      </w:r>
      <w:r w:rsidRPr="00F67924">
        <w:rPr>
          <w:lang w:val="pt-PT"/>
        </w:rPr>
        <w:t>ós a comercialização, ocorreram notificações raras de Síndrome de Stevens</w:t>
      </w:r>
      <w:r w:rsidR="00662546" w:rsidRPr="00F67924">
        <w:rPr>
          <w:lang w:val="pt-PT"/>
        </w:rPr>
        <w:noBreakHyphen/>
      </w:r>
      <w:r w:rsidRPr="00F67924">
        <w:rPr>
          <w:lang w:val="pt-PT"/>
        </w:rPr>
        <w:t>Johnson.</w:t>
      </w:r>
    </w:p>
    <w:p w14:paraId="4B48D075" w14:textId="77777777" w:rsidR="001764CA" w:rsidRPr="00F67924" w:rsidRDefault="001764CA" w:rsidP="001764CA">
      <w:pPr>
        <w:rPr>
          <w:lang w:val="pt-PT"/>
        </w:rPr>
      </w:pPr>
    </w:p>
    <w:p w14:paraId="41B8AC08" w14:textId="32EF00DB" w:rsidR="001764CA" w:rsidRPr="00F67924" w:rsidRDefault="00662546" w:rsidP="001764CA">
      <w:pPr>
        <w:keepNext/>
        <w:keepLines/>
        <w:autoSpaceDE w:val="0"/>
        <w:autoSpaceDN w:val="0"/>
        <w:adjustRightInd w:val="0"/>
        <w:jc w:val="both"/>
        <w:rPr>
          <w:i/>
          <w:szCs w:val="22"/>
          <w:lang w:val="pt-PT"/>
        </w:rPr>
      </w:pPr>
      <w:r w:rsidRPr="00F67924">
        <w:rPr>
          <w:i/>
          <w:szCs w:val="22"/>
          <w:lang w:val="pt-PT"/>
        </w:rPr>
        <w:t>Doentes com COVID</w:t>
      </w:r>
      <w:r w:rsidR="001D3DF7" w:rsidRPr="00F67924">
        <w:rPr>
          <w:i/>
          <w:szCs w:val="22"/>
          <w:lang w:val="pt-PT"/>
        </w:rPr>
        <w:noBreakHyphen/>
      </w:r>
      <w:r w:rsidRPr="00F67924">
        <w:rPr>
          <w:i/>
          <w:szCs w:val="22"/>
          <w:lang w:val="pt-PT"/>
        </w:rPr>
        <w:t>19</w:t>
      </w:r>
    </w:p>
    <w:p w14:paraId="4A0F78AC" w14:textId="77777777" w:rsidR="001764CA" w:rsidRPr="00F67924" w:rsidRDefault="001764CA" w:rsidP="001764CA">
      <w:pPr>
        <w:keepNext/>
        <w:keepLines/>
        <w:autoSpaceDE w:val="0"/>
        <w:autoSpaceDN w:val="0"/>
        <w:adjustRightInd w:val="0"/>
        <w:rPr>
          <w:i/>
          <w:szCs w:val="22"/>
          <w:u w:val="single"/>
          <w:lang w:val="pt-PT"/>
        </w:rPr>
      </w:pPr>
      <w:r w:rsidRPr="00F67924">
        <w:rPr>
          <w:i/>
          <w:iCs/>
          <w:szCs w:val="22"/>
          <w:u w:val="single"/>
          <w:lang w:val="pt-PT"/>
        </w:rPr>
        <w:t>Infeções</w:t>
      </w:r>
    </w:p>
    <w:p w14:paraId="4E952B83" w14:textId="283BBE94" w:rsidR="001764CA" w:rsidRPr="00F67924" w:rsidRDefault="001764CA" w:rsidP="001764CA">
      <w:pPr>
        <w:keepNext/>
        <w:keepLines/>
        <w:autoSpaceDE w:val="0"/>
        <w:autoSpaceDN w:val="0"/>
        <w:adjustRightInd w:val="0"/>
        <w:rPr>
          <w:szCs w:val="22"/>
          <w:lang w:val="pt-PT"/>
        </w:rPr>
      </w:pPr>
      <w:r w:rsidRPr="00F67924">
        <w:rPr>
          <w:szCs w:val="22"/>
          <w:lang w:val="pt-PT"/>
        </w:rPr>
        <w:t xml:space="preserve">Na população avaliável quanto à </w:t>
      </w:r>
      <w:r w:rsidR="005F1570" w:rsidRPr="00F67924">
        <w:rPr>
          <w:szCs w:val="22"/>
          <w:lang w:val="pt-PT"/>
        </w:rPr>
        <w:t>segurança</w:t>
      </w:r>
      <w:r w:rsidRPr="00F67924">
        <w:rPr>
          <w:szCs w:val="22"/>
          <w:lang w:val="pt-PT"/>
        </w:rPr>
        <w:t xml:space="preserve"> agrupada dos </w:t>
      </w:r>
      <w:del w:id="226" w:author="Author">
        <w:r w:rsidRPr="00F67924" w:rsidDel="00067E4E">
          <w:rPr>
            <w:szCs w:val="22"/>
            <w:lang w:val="pt-PT"/>
          </w:rPr>
          <w:delText>e</w:delText>
        </w:r>
        <w:r w:rsidR="008452F0" w:rsidRPr="00F67924" w:rsidDel="00067E4E">
          <w:rPr>
            <w:szCs w:val="22"/>
            <w:lang w:val="pt-PT"/>
          </w:rPr>
          <w:delText>nsai</w:delText>
        </w:r>
        <w:r w:rsidRPr="00F67924" w:rsidDel="00067E4E">
          <w:rPr>
            <w:szCs w:val="22"/>
            <w:lang w:val="pt-PT"/>
          </w:rPr>
          <w:delText xml:space="preserve">os </w:delText>
        </w:r>
      </w:del>
      <w:ins w:id="227" w:author="Author">
        <w:del w:id="228" w:author="Author">
          <w:r w:rsidR="0003280A" w:rsidDel="0056359B">
            <w:rPr>
              <w:szCs w:val="22"/>
              <w:lang w:val="pt-PT"/>
            </w:rPr>
            <w:delText>E</w:delText>
          </w:r>
        </w:del>
        <w:r w:rsidR="0056359B">
          <w:rPr>
            <w:szCs w:val="22"/>
            <w:lang w:val="pt-PT"/>
          </w:rPr>
          <w:t>Ensaios</w:t>
        </w:r>
        <w:r w:rsidR="00067E4E" w:rsidRPr="00F67924">
          <w:rPr>
            <w:szCs w:val="22"/>
            <w:lang w:val="pt-PT"/>
          </w:rPr>
          <w:t xml:space="preserve"> </w:t>
        </w:r>
      </w:ins>
      <w:r w:rsidRPr="00F67924">
        <w:rPr>
          <w:szCs w:val="22"/>
          <w:lang w:val="pt-PT"/>
        </w:rPr>
        <w:t>ML42528, WA42380 e WA42511, as taxas de acontecimentos de infeção/infeção grave encontravam-se equilibradas entre os doentes com COVID</w:t>
      </w:r>
      <w:r w:rsidR="00662546" w:rsidRPr="00F67924">
        <w:rPr>
          <w:szCs w:val="22"/>
          <w:lang w:val="pt-PT"/>
        </w:rPr>
        <w:noBreakHyphen/>
      </w:r>
      <w:r w:rsidRPr="00F67924">
        <w:rPr>
          <w:szCs w:val="22"/>
          <w:lang w:val="pt-PT"/>
        </w:rPr>
        <w:t>19 a receber tocilizumab (30,3%/18,6%, n</w:t>
      </w:r>
      <w:ins w:id="229" w:author="Author">
        <w:r w:rsidR="003062C3">
          <w:rPr>
            <w:szCs w:val="22"/>
            <w:lang w:val="pt-PT"/>
          </w:rPr>
          <w:t xml:space="preserve"> </w:t>
        </w:r>
      </w:ins>
      <w:r w:rsidRPr="00F67924">
        <w:rPr>
          <w:szCs w:val="22"/>
          <w:lang w:val="pt-PT"/>
        </w:rPr>
        <w:t>=</w:t>
      </w:r>
      <w:ins w:id="230" w:author="Author">
        <w:r w:rsidR="003062C3">
          <w:rPr>
            <w:szCs w:val="22"/>
            <w:lang w:val="pt-PT"/>
          </w:rPr>
          <w:t xml:space="preserve"> </w:t>
        </w:r>
      </w:ins>
      <w:r w:rsidRPr="00F67924">
        <w:rPr>
          <w:szCs w:val="22"/>
          <w:lang w:val="pt-PT"/>
        </w:rPr>
        <w:t xml:space="preserve">974) </w:t>
      </w:r>
      <w:r w:rsidRPr="00F67924">
        <w:rPr>
          <w:i/>
          <w:iCs/>
          <w:szCs w:val="22"/>
          <w:lang w:val="pt-PT"/>
        </w:rPr>
        <w:t>versus</w:t>
      </w:r>
      <w:r w:rsidRPr="00F67924">
        <w:rPr>
          <w:szCs w:val="22"/>
          <w:lang w:val="pt-PT"/>
        </w:rPr>
        <w:t xml:space="preserve"> placebo (32,1%/22,8%, n</w:t>
      </w:r>
      <w:ins w:id="231" w:author="Author">
        <w:r w:rsidR="005E01EC">
          <w:rPr>
            <w:szCs w:val="22"/>
            <w:lang w:val="pt-PT"/>
          </w:rPr>
          <w:t> </w:t>
        </w:r>
        <w:del w:id="232" w:author="Author">
          <w:r w:rsidR="003062C3" w:rsidDel="005E01EC">
            <w:rPr>
              <w:szCs w:val="22"/>
              <w:lang w:val="pt-PT"/>
            </w:rPr>
            <w:delText xml:space="preserve"> </w:delText>
          </w:r>
        </w:del>
      </w:ins>
      <w:r w:rsidRPr="00F67924">
        <w:rPr>
          <w:szCs w:val="22"/>
          <w:lang w:val="pt-PT"/>
        </w:rPr>
        <w:t>=</w:t>
      </w:r>
      <w:ins w:id="233" w:author="Author">
        <w:r w:rsidR="005E01EC">
          <w:rPr>
            <w:szCs w:val="22"/>
            <w:lang w:val="pt-PT"/>
          </w:rPr>
          <w:t> </w:t>
        </w:r>
        <w:del w:id="234" w:author="Author">
          <w:r w:rsidR="003062C3" w:rsidDel="005E01EC">
            <w:rPr>
              <w:szCs w:val="22"/>
              <w:lang w:val="pt-PT"/>
            </w:rPr>
            <w:delText xml:space="preserve"> </w:delText>
          </w:r>
        </w:del>
      </w:ins>
      <w:r w:rsidRPr="00F67924">
        <w:rPr>
          <w:szCs w:val="22"/>
          <w:lang w:val="pt-PT"/>
        </w:rPr>
        <w:t xml:space="preserve">483). </w:t>
      </w:r>
    </w:p>
    <w:p w14:paraId="4BB30FF0" w14:textId="77777777" w:rsidR="001764CA" w:rsidRPr="00F67924" w:rsidRDefault="001764CA" w:rsidP="001764CA">
      <w:pPr>
        <w:keepNext/>
        <w:keepLines/>
        <w:autoSpaceDE w:val="0"/>
        <w:autoSpaceDN w:val="0"/>
        <w:adjustRightInd w:val="0"/>
        <w:rPr>
          <w:szCs w:val="22"/>
          <w:u w:val="single"/>
          <w:lang w:val="pt-PT"/>
        </w:rPr>
      </w:pPr>
    </w:p>
    <w:p w14:paraId="2F7751BD" w14:textId="0AAED806" w:rsidR="001764CA" w:rsidRPr="00F67924" w:rsidRDefault="001764CA" w:rsidP="001764CA">
      <w:pPr>
        <w:rPr>
          <w:szCs w:val="22"/>
          <w:lang w:val="pt-PT"/>
        </w:rPr>
      </w:pPr>
      <w:r w:rsidRPr="00F67924">
        <w:rPr>
          <w:szCs w:val="22"/>
          <w:lang w:val="pt-PT"/>
        </w:rPr>
        <w:t>O perfil de segurança observado no grupo de tratamento com corticosteroides sistémicos na linha de base foi consistente com o perfil de segurança de tocilizumab da população global apresentado na Tabela</w:t>
      </w:r>
      <w:r w:rsidR="00662546" w:rsidRPr="00F67924">
        <w:rPr>
          <w:szCs w:val="22"/>
          <w:lang w:val="pt-PT"/>
        </w:rPr>
        <w:t> </w:t>
      </w:r>
      <w:r w:rsidRPr="00F67924">
        <w:rPr>
          <w:szCs w:val="22"/>
          <w:lang w:val="pt-PT"/>
        </w:rPr>
        <w:t xml:space="preserve">2. Neste subgrupo, ocorreram infeções e infeções graves em 27,8% e 18,1% dos doentes tratados com tocilizumab </w:t>
      </w:r>
      <w:r w:rsidR="00662546" w:rsidRPr="00F67924">
        <w:rPr>
          <w:szCs w:val="22"/>
          <w:lang w:val="pt-PT"/>
        </w:rPr>
        <w:t>intravenoso</w:t>
      </w:r>
      <w:r w:rsidRPr="00F67924">
        <w:rPr>
          <w:szCs w:val="22"/>
          <w:lang w:val="pt-PT"/>
        </w:rPr>
        <w:t xml:space="preserve"> e em 30,5% e 22,9% dos doentes tratados com placebo, respetivamente.</w:t>
      </w:r>
    </w:p>
    <w:p w14:paraId="0F879A8D" w14:textId="77777777" w:rsidR="001764CA" w:rsidRPr="00F67924" w:rsidRDefault="001764CA" w:rsidP="001764CA">
      <w:pPr>
        <w:rPr>
          <w:szCs w:val="22"/>
          <w:lang w:val="pt-PT"/>
        </w:rPr>
      </w:pPr>
    </w:p>
    <w:p w14:paraId="6040D35C" w14:textId="77777777" w:rsidR="001764CA" w:rsidRPr="00F67924" w:rsidRDefault="001764CA" w:rsidP="001764CA">
      <w:pPr>
        <w:keepNext/>
        <w:keepLines/>
        <w:rPr>
          <w:i/>
          <w:szCs w:val="22"/>
          <w:u w:val="single"/>
          <w:lang w:val="pt-PT"/>
        </w:rPr>
      </w:pPr>
      <w:r w:rsidRPr="00F67924">
        <w:rPr>
          <w:i/>
          <w:iCs/>
          <w:szCs w:val="22"/>
          <w:u w:val="single"/>
          <w:lang w:val="pt-PT"/>
        </w:rPr>
        <w:t>Alterações laboratoriais</w:t>
      </w:r>
    </w:p>
    <w:p w14:paraId="3BFB96BC" w14:textId="18D83800" w:rsidR="001323E1" w:rsidRDefault="001764CA" w:rsidP="00556054">
      <w:pPr>
        <w:rPr>
          <w:ins w:id="235" w:author="DRA" w:date="2026-01-07T11:40:00Z"/>
          <w:szCs w:val="22"/>
          <w:lang w:val="pt-PT"/>
        </w:rPr>
      </w:pPr>
      <w:r w:rsidRPr="00F67924">
        <w:rPr>
          <w:szCs w:val="22"/>
          <w:lang w:val="pt-PT"/>
        </w:rPr>
        <w:t>A incidência de alterações laboratoriais foi geralmente semelhante nos doentes com COVID</w:t>
      </w:r>
      <w:r w:rsidR="00662546" w:rsidRPr="00F67924">
        <w:rPr>
          <w:szCs w:val="22"/>
          <w:lang w:val="pt-PT"/>
        </w:rPr>
        <w:noBreakHyphen/>
      </w:r>
      <w:r w:rsidRPr="00F67924">
        <w:rPr>
          <w:szCs w:val="22"/>
          <w:lang w:val="pt-PT"/>
        </w:rPr>
        <w:t xml:space="preserve">19 que receberam uma ou duas doses de </w:t>
      </w:r>
      <w:r w:rsidR="00662546" w:rsidRPr="00F67924">
        <w:rPr>
          <w:szCs w:val="22"/>
          <w:lang w:val="pt-PT"/>
        </w:rPr>
        <w:t>tocilizumab intravenoso</w:t>
      </w:r>
      <w:r w:rsidRPr="00F67924">
        <w:rPr>
          <w:szCs w:val="22"/>
          <w:lang w:val="pt-PT"/>
        </w:rPr>
        <w:t xml:space="preserve"> e naqueles que receberam placebo nos ensaios aleatorizados, em dupla ocultação e controlados com placebo, com pequenas exceções. As diminuições nas plaquetas e nos neutrófilos e as elevações da ALT e da AST foram mais frequentes em doentes a receber </w:t>
      </w:r>
      <w:r w:rsidR="00662546" w:rsidRPr="00F67924">
        <w:rPr>
          <w:szCs w:val="22"/>
          <w:lang w:val="pt-PT"/>
        </w:rPr>
        <w:t>tocilizumab intravenoso</w:t>
      </w:r>
      <w:r w:rsidRPr="00F67924">
        <w:rPr>
          <w:szCs w:val="22"/>
          <w:lang w:val="pt-PT"/>
        </w:rPr>
        <w:t xml:space="preserve"> </w:t>
      </w:r>
      <w:r w:rsidRPr="00F67924">
        <w:rPr>
          <w:i/>
          <w:iCs/>
          <w:szCs w:val="22"/>
          <w:lang w:val="pt-PT"/>
        </w:rPr>
        <w:t>versus</w:t>
      </w:r>
      <w:r w:rsidRPr="00F67924">
        <w:rPr>
          <w:szCs w:val="22"/>
          <w:lang w:val="pt-PT"/>
        </w:rPr>
        <w:t xml:space="preserve"> placebo (ver secção</w:t>
      </w:r>
      <w:r w:rsidR="00662546" w:rsidRPr="00F67924">
        <w:rPr>
          <w:szCs w:val="22"/>
          <w:lang w:val="pt-PT"/>
        </w:rPr>
        <w:t> </w:t>
      </w:r>
      <w:r w:rsidRPr="00F67924">
        <w:rPr>
          <w:szCs w:val="22"/>
          <w:lang w:val="pt-PT"/>
        </w:rPr>
        <w:t>4.2 e 4.4).</w:t>
      </w:r>
    </w:p>
    <w:p w14:paraId="343C259A" w14:textId="77777777" w:rsidR="0073487D" w:rsidRPr="00F67924" w:rsidRDefault="0073487D" w:rsidP="00556054">
      <w:pPr>
        <w:rPr>
          <w:i/>
          <w:szCs w:val="22"/>
          <w:lang w:val="pt-PT"/>
        </w:rPr>
      </w:pPr>
    </w:p>
    <w:p w14:paraId="513326A2" w14:textId="1DB5AF73" w:rsidR="00662546" w:rsidRPr="00F67924" w:rsidRDefault="00662546" w:rsidP="00556054">
      <w:pPr>
        <w:rPr>
          <w:szCs w:val="22"/>
          <w:u w:val="single"/>
          <w:lang w:val="pt-PT"/>
        </w:rPr>
      </w:pPr>
      <w:r w:rsidRPr="00F67924">
        <w:rPr>
          <w:szCs w:val="22"/>
          <w:u w:val="single"/>
          <w:lang w:val="pt-PT"/>
        </w:rPr>
        <w:t>População pediátrica</w:t>
      </w:r>
    </w:p>
    <w:p w14:paraId="191BDEC5" w14:textId="43B53027" w:rsidR="00662546" w:rsidRPr="00F67924" w:rsidRDefault="00662546" w:rsidP="00DE72DE">
      <w:pPr>
        <w:keepNext/>
        <w:keepLines/>
        <w:rPr>
          <w:lang w:val="pt-PT"/>
        </w:rPr>
      </w:pPr>
      <w:r w:rsidRPr="00F67924">
        <w:rPr>
          <w:lang w:val="pt-PT"/>
        </w:rPr>
        <w:t>De maneira geral, as reações adversas em doentes com AIJp e AIJs foram semelhantes, em termos de tipo, às observadas em doentes com AR, ver secção 4.8.</w:t>
      </w:r>
    </w:p>
    <w:p w14:paraId="3FF6F5E4" w14:textId="77777777" w:rsidR="00662546" w:rsidRPr="00F67924" w:rsidRDefault="00662546" w:rsidP="00DE72DE">
      <w:pPr>
        <w:keepNext/>
        <w:keepLines/>
        <w:rPr>
          <w:lang w:val="pt-PT"/>
        </w:rPr>
      </w:pPr>
    </w:p>
    <w:p w14:paraId="7C141297" w14:textId="79423D3C" w:rsidR="00662546" w:rsidRPr="00F67924" w:rsidRDefault="00662546" w:rsidP="00DE72DE">
      <w:pPr>
        <w:keepNext/>
        <w:keepLines/>
        <w:rPr>
          <w:i/>
          <w:szCs w:val="22"/>
          <w:lang w:val="pt-PT"/>
        </w:rPr>
      </w:pPr>
      <w:r w:rsidRPr="00F67924">
        <w:rPr>
          <w:i/>
          <w:szCs w:val="22"/>
          <w:lang w:val="pt-PT"/>
        </w:rPr>
        <w:t>Descrição de reações adversas selecionadas em doentes com AIJp</w:t>
      </w:r>
    </w:p>
    <w:p w14:paraId="3DD28FC0" w14:textId="1D6D5880" w:rsidR="001323E1" w:rsidRPr="00F67924" w:rsidRDefault="000C32B8" w:rsidP="00DE72DE">
      <w:pPr>
        <w:keepNext/>
        <w:keepLines/>
        <w:rPr>
          <w:lang w:val="pt-PT"/>
        </w:rPr>
      </w:pPr>
      <w:r w:rsidRPr="00F67924">
        <w:rPr>
          <w:lang w:val="pt-PT"/>
        </w:rPr>
        <w:t xml:space="preserve">O perfil de </w:t>
      </w:r>
      <w:r w:rsidR="001323E1" w:rsidRPr="00F67924">
        <w:rPr>
          <w:lang w:val="pt-PT"/>
        </w:rPr>
        <w:t xml:space="preserve">segurança de </w:t>
      </w:r>
      <w:r w:rsidR="00662546" w:rsidRPr="00F67924">
        <w:rPr>
          <w:lang w:val="pt-PT"/>
        </w:rPr>
        <w:t xml:space="preserve">tocilizumab </w:t>
      </w:r>
      <w:r w:rsidRPr="00F67924">
        <w:rPr>
          <w:lang w:val="pt-PT"/>
        </w:rPr>
        <w:t xml:space="preserve">intravenoso </w:t>
      </w:r>
      <w:r w:rsidR="00EF65CC" w:rsidRPr="00F67924">
        <w:rPr>
          <w:lang w:val="pt-PT"/>
        </w:rPr>
        <w:t xml:space="preserve">na </w:t>
      </w:r>
      <w:r w:rsidR="001323E1" w:rsidRPr="00F67924">
        <w:rPr>
          <w:lang w:val="pt-PT"/>
        </w:rPr>
        <w:t xml:space="preserve">AIJp foi </w:t>
      </w:r>
      <w:r w:rsidR="00C01074" w:rsidRPr="00F67924">
        <w:rPr>
          <w:lang w:val="pt-PT"/>
        </w:rPr>
        <w:t xml:space="preserve">estudado </w:t>
      </w:r>
      <w:r w:rsidR="001323E1" w:rsidRPr="00F67924">
        <w:rPr>
          <w:lang w:val="pt-PT"/>
        </w:rPr>
        <w:t>em 188</w:t>
      </w:r>
      <w:r w:rsidR="00662546" w:rsidRPr="00F67924">
        <w:rPr>
          <w:lang w:val="pt-PT"/>
        </w:rPr>
        <w:t> </w:t>
      </w:r>
      <w:r w:rsidR="001323E1" w:rsidRPr="00F67924">
        <w:rPr>
          <w:lang w:val="pt-PT"/>
        </w:rPr>
        <w:t>doentes dos 2 aos 17</w:t>
      </w:r>
      <w:r w:rsidR="00662546" w:rsidRPr="00F67924">
        <w:rPr>
          <w:lang w:val="pt-PT"/>
        </w:rPr>
        <w:t> </w:t>
      </w:r>
      <w:r w:rsidR="001323E1" w:rsidRPr="00F67924">
        <w:rPr>
          <w:lang w:val="pt-PT"/>
        </w:rPr>
        <w:t>anos de idade. O total de doentes expostos foi de 184,4</w:t>
      </w:r>
      <w:r w:rsidR="00662546" w:rsidRPr="00F67924">
        <w:rPr>
          <w:lang w:val="pt-PT"/>
        </w:rPr>
        <w:t> </w:t>
      </w:r>
      <w:r w:rsidR="001323E1" w:rsidRPr="00F67924">
        <w:rPr>
          <w:lang w:val="pt-PT"/>
        </w:rPr>
        <w:t>doentes</w:t>
      </w:r>
      <w:r w:rsidR="00662546" w:rsidRPr="00F67924">
        <w:rPr>
          <w:lang w:val="pt-PT"/>
        </w:rPr>
        <w:noBreakHyphen/>
      </w:r>
      <w:r w:rsidR="001323E1" w:rsidRPr="00F67924">
        <w:rPr>
          <w:lang w:val="pt-PT"/>
        </w:rPr>
        <w:t xml:space="preserve">ano. A frequência de </w:t>
      </w:r>
      <w:r w:rsidR="00662546" w:rsidRPr="00F67924">
        <w:rPr>
          <w:lang w:val="pt-PT"/>
        </w:rPr>
        <w:t xml:space="preserve">reações adversas </w:t>
      </w:r>
      <w:r w:rsidR="001323E1" w:rsidRPr="00F67924">
        <w:rPr>
          <w:lang w:val="pt-PT"/>
        </w:rPr>
        <w:t>em doentes com AIJp pode ser consultada na Tabela</w:t>
      </w:r>
      <w:r w:rsidR="00662546" w:rsidRPr="00F67924">
        <w:rPr>
          <w:lang w:val="pt-PT"/>
        </w:rPr>
        <w:t> </w:t>
      </w:r>
      <w:r w:rsidR="007A5ED9" w:rsidRPr="00F67924">
        <w:rPr>
          <w:lang w:val="pt-PT"/>
        </w:rPr>
        <w:t>3</w:t>
      </w:r>
      <w:r w:rsidR="001323E1" w:rsidRPr="00F67924">
        <w:rPr>
          <w:lang w:val="pt-PT"/>
        </w:rPr>
        <w:t xml:space="preserve">. Os tipos de </w:t>
      </w:r>
      <w:r w:rsidR="00662546" w:rsidRPr="00F67924">
        <w:rPr>
          <w:lang w:val="pt-PT"/>
        </w:rPr>
        <w:t xml:space="preserve">reações adversas </w:t>
      </w:r>
      <w:r w:rsidR="001323E1" w:rsidRPr="00F67924">
        <w:rPr>
          <w:lang w:val="pt-PT"/>
        </w:rPr>
        <w:t>em doentes com AIJp foram semelhantes aos observados nos doentes com AR e AIJs. Quando comparados com a população adulta com AR foram mais frequentemente notificados na população com AIJp acontecimentos de nasofaringite, cefaleia, náusea e diminuição na contagem de neutrófilos. Acontecimentos de aumento de colesterol foram menos frequentemente notificados na população com AIJp do q</w:t>
      </w:r>
      <w:r w:rsidR="004A7487" w:rsidRPr="00F67924">
        <w:rPr>
          <w:lang w:val="pt-PT"/>
        </w:rPr>
        <w:t>ue na população adulta com AR.</w:t>
      </w:r>
    </w:p>
    <w:p w14:paraId="51E19057" w14:textId="77777777" w:rsidR="001323E1" w:rsidRPr="00F67924" w:rsidRDefault="001323E1" w:rsidP="001323E1">
      <w:pPr>
        <w:autoSpaceDE w:val="0"/>
        <w:autoSpaceDN w:val="0"/>
        <w:adjustRightInd w:val="0"/>
        <w:rPr>
          <w:szCs w:val="22"/>
          <w:lang w:val="pt-PT"/>
        </w:rPr>
      </w:pPr>
    </w:p>
    <w:p w14:paraId="556B4068" w14:textId="77777777" w:rsidR="001323E1" w:rsidRPr="00F67924" w:rsidRDefault="001323E1" w:rsidP="001323E1">
      <w:pPr>
        <w:keepNext/>
        <w:autoSpaceDE w:val="0"/>
        <w:autoSpaceDN w:val="0"/>
        <w:adjustRightInd w:val="0"/>
        <w:rPr>
          <w:i/>
          <w:u w:val="single"/>
          <w:lang w:val="pt-PT"/>
        </w:rPr>
      </w:pPr>
      <w:r w:rsidRPr="00F67924">
        <w:rPr>
          <w:i/>
          <w:u w:val="single"/>
          <w:lang w:val="pt-PT"/>
        </w:rPr>
        <w:t>Infeções</w:t>
      </w:r>
    </w:p>
    <w:p w14:paraId="0E92B7B7" w14:textId="25B9A592" w:rsidR="001323E1" w:rsidRPr="00F67924" w:rsidRDefault="001323E1" w:rsidP="001323E1">
      <w:pPr>
        <w:rPr>
          <w:bCs/>
          <w:iCs/>
          <w:lang w:val="pt-PT"/>
        </w:rPr>
      </w:pPr>
      <w:r w:rsidRPr="00F67924">
        <w:rPr>
          <w:bCs/>
          <w:iCs/>
          <w:lang w:val="pt-PT"/>
        </w:rPr>
        <w:t>A taxa de infeções em toda a população exposta a tocilizumab foi de 163,7 por 100</w:t>
      </w:r>
      <w:r w:rsidR="00662546" w:rsidRPr="00F67924">
        <w:rPr>
          <w:bCs/>
          <w:iCs/>
          <w:lang w:val="pt-PT"/>
        </w:rPr>
        <w:t> </w:t>
      </w:r>
      <w:r w:rsidRPr="00F67924">
        <w:rPr>
          <w:bCs/>
          <w:iCs/>
          <w:lang w:val="pt-PT"/>
        </w:rPr>
        <w:t>doentes</w:t>
      </w:r>
      <w:r w:rsidR="00662546" w:rsidRPr="00F67924">
        <w:rPr>
          <w:bCs/>
          <w:iCs/>
          <w:lang w:val="pt-PT"/>
        </w:rPr>
        <w:noBreakHyphen/>
      </w:r>
      <w:r w:rsidRPr="00F67924">
        <w:rPr>
          <w:bCs/>
          <w:iCs/>
          <w:lang w:val="pt-PT"/>
        </w:rPr>
        <w:t>ano. Os acontecimentos mais frequentemente observados foram nasofaringite e infeções do trato respiratório superior. A taxa de infeções graves foi numericamente superior em doentes com peso</w:t>
      </w:r>
      <w:r w:rsidR="00662546" w:rsidRPr="00F67924">
        <w:rPr>
          <w:bCs/>
          <w:iCs/>
          <w:lang w:val="pt-PT"/>
        </w:rPr>
        <w:t> </w:t>
      </w:r>
      <w:r w:rsidR="008452F0" w:rsidRPr="00F67924">
        <w:rPr>
          <w:szCs w:val="22"/>
          <w:lang w:val="pt-PT"/>
        </w:rPr>
        <w:t>&lt;</w:t>
      </w:r>
      <w:r w:rsidR="00662546" w:rsidRPr="00F67924">
        <w:rPr>
          <w:bCs/>
          <w:iCs/>
          <w:lang w:val="pt-PT"/>
        </w:rPr>
        <w:t> </w:t>
      </w:r>
      <w:r w:rsidRPr="00F67924">
        <w:rPr>
          <w:bCs/>
          <w:iCs/>
          <w:lang w:val="pt-PT"/>
        </w:rPr>
        <w:t>30</w:t>
      </w:r>
      <w:r w:rsidR="00662546" w:rsidRPr="00F67924">
        <w:rPr>
          <w:bCs/>
          <w:iCs/>
          <w:lang w:val="pt-PT"/>
        </w:rPr>
        <w:t> </w:t>
      </w:r>
      <w:r w:rsidRPr="00F67924">
        <w:rPr>
          <w:bCs/>
          <w:iCs/>
          <w:lang w:val="pt-PT"/>
        </w:rPr>
        <w:t>kg tratados com tocilizumab 10</w:t>
      </w:r>
      <w:r w:rsidR="00662546" w:rsidRPr="00F67924">
        <w:rPr>
          <w:bCs/>
          <w:iCs/>
          <w:lang w:val="pt-PT"/>
        </w:rPr>
        <w:t> </w:t>
      </w:r>
      <w:r w:rsidRPr="00F67924">
        <w:rPr>
          <w:bCs/>
          <w:iCs/>
          <w:lang w:val="pt-PT"/>
        </w:rPr>
        <w:t>mg/kg (12,2 por 100</w:t>
      </w:r>
      <w:r w:rsidR="00662546" w:rsidRPr="00F67924">
        <w:rPr>
          <w:bCs/>
          <w:iCs/>
          <w:lang w:val="pt-PT"/>
        </w:rPr>
        <w:t> </w:t>
      </w:r>
      <w:r w:rsidRPr="00F67924">
        <w:rPr>
          <w:bCs/>
          <w:iCs/>
          <w:lang w:val="pt-PT"/>
        </w:rPr>
        <w:t>doentes</w:t>
      </w:r>
      <w:r w:rsidR="00662546" w:rsidRPr="00F67924">
        <w:rPr>
          <w:bCs/>
          <w:iCs/>
          <w:lang w:val="pt-PT"/>
        </w:rPr>
        <w:noBreakHyphen/>
      </w:r>
      <w:r w:rsidRPr="00F67924">
        <w:rPr>
          <w:bCs/>
          <w:iCs/>
          <w:lang w:val="pt-PT"/>
        </w:rPr>
        <w:t>ano) quando comparados com doentes com peso</w:t>
      </w:r>
      <w:r w:rsidR="00662546" w:rsidRPr="00F67924">
        <w:rPr>
          <w:bCs/>
          <w:iCs/>
          <w:lang w:val="pt-PT"/>
        </w:rPr>
        <w:t> </w:t>
      </w:r>
      <w:r w:rsidR="008452F0" w:rsidRPr="00F67924">
        <w:rPr>
          <w:szCs w:val="22"/>
          <w:lang w:val="pt-PT"/>
        </w:rPr>
        <w:t>≥</w:t>
      </w:r>
      <w:r w:rsidR="00662546" w:rsidRPr="00F67924">
        <w:rPr>
          <w:bCs/>
          <w:iCs/>
          <w:lang w:val="pt-PT"/>
        </w:rPr>
        <w:t> </w:t>
      </w:r>
      <w:r w:rsidRPr="00F67924">
        <w:rPr>
          <w:bCs/>
          <w:iCs/>
          <w:lang w:val="pt-PT"/>
        </w:rPr>
        <w:t>30</w:t>
      </w:r>
      <w:r w:rsidR="00662546" w:rsidRPr="00F67924">
        <w:rPr>
          <w:bCs/>
          <w:iCs/>
          <w:lang w:val="pt-PT"/>
        </w:rPr>
        <w:t> </w:t>
      </w:r>
      <w:r w:rsidRPr="00F67924">
        <w:rPr>
          <w:bCs/>
          <w:iCs/>
          <w:lang w:val="pt-PT"/>
        </w:rPr>
        <w:t>kg, tratados com tocilizumab 8</w:t>
      </w:r>
      <w:r w:rsidR="00662546" w:rsidRPr="00F67924">
        <w:rPr>
          <w:bCs/>
          <w:iCs/>
          <w:lang w:val="pt-PT"/>
        </w:rPr>
        <w:t> </w:t>
      </w:r>
      <w:r w:rsidRPr="00F67924">
        <w:rPr>
          <w:bCs/>
          <w:iCs/>
          <w:lang w:val="pt-PT"/>
        </w:rPr>
        <w:t>mg/kg (4,0 por 100</w:t>
      </w:r>
      <w:r w:rsidR="00662546" w:rsidRPr="00F67924">
        <w:rPr>
          <w:bCs/>
          <w:iCs/>
          <w:lang w:val="pt-PT"/>
        </w:rPr>
        <w:t> </w:t>
      </w:r>
      <w:r w:rsidRPr="00F67924">
        <w:rPr>
          <w:bCs/>
          <w:iCs/>
          <w:lang w:val="pt-PT"/>
        </w:rPr>
        <w:t>doentes</w:t>
      </w:r>
      <w:r w:rsidR="00662546" w:rsidRPr="00F67924">
        <w:rPr>
          <w:bCs/>
          <w:iCs/>
          <w:lang w:val="pt-PT"/>
        </w:rPr>
        <w:noBreakHyphen/>
      </w:r>
      <w:r w:rsidRPr="00F67924">
        <w:rPr>
          <w:bCs/>
          <w:iCs/>
          <w:lang w:val="pt-PT"/>
        </w:rPr>
        <w:t>ano). A incidência de infeções que conduzi</w:t>
      </w:r>
      <w:r w:rsidR="002C59CD" w:rsidRPr="00F67924">
        <w:rPr>
          <w:bCs/>
          <w:iCs/>
          <w:lang w:val="pt-PT"/>
        </w:rPr>
        <w:t>ram</w:t>
      </w:r>
      <w:r w:rsidRPr="00F67924">
        <w:rPr>
          <w:bCs/>
          <w:iCs/>
          <w:lang w:val="pt-PT"/>
        </w:rPr>
        <w:t xml:space="preserve"> a interrupções d</w:t>
      </w:r>
      <w:r w:rsidR="002C59CD" w:rsidRPr="00F67924">
        <w:rPr>
          <w:bCs/>
          <w:iCs/>
          <w:lang w:val="pt-PT"/>
        </w:rPr>
        <w:t>a</w:t>
      </w:r>
      <w:r w:rsidRPr="00F67924">
        <w:rPr>
          <w:bCs/>
          <w:iCs/>
          <w:lang w:val="pt-PT"/>
        </w:rPr>
        <w:t xml:space="preserve"> </w:t>
      </w:r>
      <w:r w:rsidR="002C59CD" w:rsidRPr="00F67924">
        <w:rPr>
          <w:bCs/>
          <w:iCs/>
          <w:lang w:val="pt-PT"/>
        </w:rPr>
        <w:t xml:space="preserve">administração </w:t>
      </w:r>
      <w:r w:rsidRPr="00F67924">
        <w:rPr>
          <w:bCs/>
          <w:iCs/>
          <w:lang w:val="pt-PT"/>
        </w:rPr>
        <w:t>foi também numericamente superior em doentes com peso</w:t>
      </w:r>
      <w:r w:rsidR="00662546" w:rsidRPr="00F67924">
        <w:rPr>
          <w:bCs/>
          <w:iCs/>
          <w:lang w:val="pt-PT"/>
        </w:rPr>
        <w:t> </w:t>
      </w:r>
      <w:r w:rsidR="008452F0" w:rsidRPr="00F67924">
        <w:rPr>
          <w:szCs w:val="22"/>
          <w:lang w:val="pt-PT"/>
        </w:rPr>
        <w:t>&lt;</w:t>
      </w:r>
      <w:r w:rsidR="00662546" w:rsidRPr="00F67924">
        <w:rPr>
          <w:bCs/>
          <w:iCs/>
          <w:lang w:val="pt-PT"/>
        </w:rPr>
        <w:t> </w:t>
      </w:r>
      <w:r w:rsidRPr="00F67924">
        <w:rPr>
          <w:bCs/>
          <w:iCs/>
          <w:lang w:val="pt-PT"/>
        </w:rPr>
        <w:t>30</w:t>
      </w:r>
      <w:r w:rsidR="00662546" w:rsidRPr="00F67924">
        <w:rPr>
          <w:bCs/>
          <w:iCs/>
          <w:lang w:val="pt-PT"/>
        </w:rPr>
        <w:t> </w:t>
      </w:r>
      <w:r w:rsidRPr="00F67924">
        <w:rPr>
          <w:bCs/>
          <w:iCs/>
          <w:lang w:val="pt-PT"/>
        </w:rPr>
        <w:t>kg tratados com tocilizumab 10</w:t>
      </w:r>
      <w:r w:rsidR="00662546" w:rsidRPr="00F67924">
        <w:rPr>
          <w:bCs/>
          <w:iCs/>
          <w:lang w:val="pt-PT"/>
        </w:rPr>
        <w:t> </w:t>
      </w:r>
      <w:r w:rsidRPr="00F67924">
        <w:rPr>
          <w:bCs/>
          <w:iCs/>
          <w:lang w:val="pt-PT"/>
        </w:rPr>
        <w:t>mg/kg (21,4%) comparativamente a doentes com peso</w:t>
      </w:r>
      <w:r w:rsidR="00662546" w:rsidRPr="00F67924">
        <w:rPr>
          <w:bCs/>
          <w:iCs/>
          <w:lang w:val="pt-PT"/>
        </w:rPr>
        <w:t> </w:t>
      </w:r>
      <w:r w:rsidR="008452F0" w:rsidRPr="00F67924">
        <w:rPr>
          <w:szCs w:val="22"/>
          <w:lang w:val="pt-PT"/>
        </w:rPr>
        <w:t>≥</w:t>
      </w:r>
      <w:r w:rsidR="00662546" w:rsidRPr="00F67924">
        <w:rPr>
          <w:bCs/>
          <w:iCs/>
          <w:lang w:val="pt-PT"/>
        </w:rPr>
        <w:t> </w:t>
      </w:r>
      <w:r w:rsidRPr="00F67924">
        <w:rPr>
          <w:bCs/>
          <w:iCs/>
          <w:lang w:val="pt-PT"/>
        </w:rPr>
        <w:t>30</w:t>
      </w:r>
      <w:r w:rsidR="00662546" w:rsidRPr="00F67924">
        <w:rPr>
          <w:bCs/>
          <w:iCs/>
          <w:lang w:val="pt-PT"/>
        </w:rPr>
        <w:t> </w:t>
      </w:r>
      <w:r w:rsidRPr="00F67924">
        <w:rPr>
          <w:bCs/>
          <w:iCs/>
          <w:lang w:val="pt-PT"/>
        </w:rPr>
        <w:t>kg, tratados co</w:t>
      </w:r>
      <w:r w:rsidR="004A7487" w:rsidRPr="00F67924">
        <w:rPr>
          <w:bCs/>
          <w:iCs/>
          <w:lang w:val="pt-PT"/>
        </w:rPr>
        <w:t>m tocilizumab 8</w:t>
      </w:r>
      <w:r w:rsidR="00662546" w:rsidRPr="00F67924">
        <w:rPr>
          <w:bCs/>
          <w:iCs/>
          <w:lang w:val="pt-PT"/>
        </w:rPr>
        <w:t> </w:t>
      </w:r>
      <w:r w:rsidR="004A7487" w:rsidRPr="00F67924">
        <w:rPr>
          <w:bCs/>
          <w:iCs/>
          <w:lang w:val="pt-PT"/>
        </w:rPr>
        <w:t>mg/kg (7,6%).</w:t>
      </w:r>
    </w:p>
    <w:p w14:paraId="2D9EAA78" w14:textId="77777777" w:rsidR="001323E1" w:rsidRPr="00F67924" w:rsidRDefault="001323E1" w:rsidP="001323E1">
      <w:pPr>
        <w:rPr>
          <w:lang w:val="pt-PT" w:eastAsia="de-DE"/>
        </w:rPr>
      </w:pPr>
    </w:p>
    <w:p w14:paraId="3AFE7FE8" w14:textId="77777777" w:rsidR="001323E1" w:rsidRPr="00F67924" w:rsidRDefault="001323E1" w:rsidP="000455B5">
      <w:pPr>
        <w:keepNext/>
        <w:keepLines/>
        <w:autoSpaceDE w:val="0"/>
        <w:autoSpaceDN w:val="0"/>
        <w:adjustRightInd w:val="0"/>
        <w:rPr>
          <w:i/>
          <w:u w:val="single"/>
          <w:lang w:val="pt-PT"/>
        </w:rPr>
      </w:pPr>
      <w:r w:rsidRPr="00F67924">
        <w:rPr>
          <w:i/>
          <w:u w:val="single"/>
          <w:lang w:val="pt-PT"/>
        </w:rPr>
        <w:t xml:space="preserve">Reações </w:t>
      </w:r>
      <w:r w:rsidR="007A5ED9" w:rsidRPr="00F67924">
        <w:rPr>
          <w:i/>
          <w:u w:val="single"/>
          <w:lang w:val="pt-PT"/>
        </w:rPr>
        <w:t xml:space="preserve">associadas </w:t>
      </w:r>
      <w:r w:rsidRPr="00F67924">
        <w:rPr>
          <w:i/>
          <w:u w:val="single"/>
          <w:lang w:val="pt-PT"/>
        </w:rPr>
        <w:t>à perfusão</w:t>
      </w:r>
    </w:p>
    <w:p w14:paraId="507DB79B" w14:textId="728C7F0B" w:rsidR="001323E1" w:rsidRPr="00F67924" w:rsidRDefault="001323E1" w:rsidP="000455B5">
      <w:pPr>
        <w:keepNext/>
        <w:keepLines/>
        <w:rPr>
          <w:lang w:val="pt-PT" w:eastAsia="de-DE"/>
        </w:rPr>
      </w:pPr>
      <w:r w:rsidRPr="00F67924">
        <w:rPr>
          <w:lang w:val="pt-PT" w:eastAsia="de-DE"/>
        </w:rPr>
        <w:t>Em doentes com AIJp, as reações associadas à perfusão são definidas como todos os acontecimentos ocorridos durante ou no período de 24</w:t>
      </w:r>
      <w:r w:rsidR="00662546" w:rsidRPr="00F67924">
        <w:rPr>
          <w:lang w:val="pt-PT" w:eastAsia="de-DE"/>
        </w:rPr>
        <w:t> </w:t>
      </w:r>
      <w:r w:rsidRPr="00F67924">
        <w:rPr>
          <w:lang w:val="pt-PT" w:eastAsia="de-DE"/>
        </w:rPr>
        <w:t>horas após</w:t>
      </w:r>
      <w:r w:rsidR="001876C3" w:rsidRPr="00F67924">
        <w:rPr>
          <w:lang w:val="pt-PT" w:eastAsia="de-DE"/>
        </w:rPr>
        <w:t xml:space="preserve"> uma perfusão</w:t>
      </w:r>
      <w:r w:rsidRPr="00F67924">
        <w:rPr>
          <w:lang w:val="pt-PT" w:eastAsia="de-DE"/>
        </w:rPr>
        <w:t>. Na população total exposta ao tocilizumab, 11</w:t>
      </w:r>
      <w:r w:rsidR="00662546" w:rsidRPr="00F67924">
        <w:rPr>
          <w:lang w:val="pt-PT" w:eastAsia="de-DE"/>
        </w:rPr>
        <w:t> </w:t>
      </w:r>
      <w:r w:rsidRPr="00F67924">
        <w:rPr>
          <w:lang w:val="pt-PT" w:eastAsia="de-DE"/>
        </w:rPr>
        <w:t xml:space="preserve">doentes (5,9%) </w:t>
      </w:r>
      <w:r w:rsidR="00B337AC" w:rsidRPr="00F67924">
        <w:rPr>
          <w:lang w:val="pt-PT" w:eastAsia="de-DE"/>
        </w:rPr>
        <w:t>apresentaram</w:t>
      </w:r>
      <w:r w:rsidRPr="00F67924">
        <w:rPr>
          <w:lang w:val="pt-PT" w:eastAsia="de-DE"/>
        </w:rPr>
        <w:t xml:space="preserve"> reações </w:t>
      </w:r>
      <w:r w:rsidR="007A5ED9" w:rsidRPr="00F67924">
        <w:rPr>
          <w:lang w:val="pt-PT" w:eastAsia="de-DE"/>
        </w:rPr>
        <w:t xml:space="preserve">associadas </w:t>
      </w:r>
      <w:r w:rsidRPr="00F67924">
        <w:rPr>
          <w:lang w:val="pt-PT" w:eastAsia="de-DE"/>
        </w:rPr>
        <w:t>à perfusão durante a perfusão e 38</w:t>
      </w:r>
      <w:r w:rsidR="00662546" w:rsidRPr="00F67924">
        <w:rPr>
          <w:lang w:val="pt-PT" w:eastAsia="de-DE"/>
        </w:rPr>
        <w:t> </w:t>
      </w:r>
      <w:r w:rsidRPr="00F67924">
        <w:rPr>
          <w:lang w:val="pt-PT" w:eastAsia="de-DE"/>
        </w:rPr>
        <w:t xml:space="preserve">doentes (20,2%) </w:t>
      </w:r>
      <w:r w:rsidR="00B337AC" w:rsidRPr="00F67924">
        <w:rPr>
          <w:lang w:val="pt-PT" w:eastAsia="de-DE"/>
        </w:rPr>
        <w:t xml:space="preserve">apresentaram </w:t>
      </w:r>
      <w:r w:rsidRPr="00F67924">
        <w:rPr>
          <w:lang w:val="pt-PT" w:eastAsia="de-DE"/>
        </w:rPr>
        <w:t xml:space="preserve">um acontecimento </w:t>
      </w:r>
      <w:r w:rsidR="002C59CD" w:rsidRPr="00F67924">
        <w:rPr>
          <w:lang w:val="pt-PT" w:eastAsia="de-DE"/>
        </w:rPr>
        <w:t xml:space="preserve">nas </w:t>
      </w:r>
      <w:r w:rsidRPr="00F67924">
        <w:rPr>
          <w:lang w:val="pt-PT" w:eastAsia="de-DE"/>
        </w:rPr>
        <w:t>24</w:t>
      </w:r>
      <w:r w:rsidR="00662546" w:rsidRPr="00F67924">
        <w:rPr>
          <w:lang w:val="pt-PT" w:eastAsia="de-DE"/>
        </w:rPr>
        <w:t> </w:t>
      </w:r>
      <w:r w:rsidRPr="00F67924">
        <w:rPr>
          <w:lang w:val="pt-PT" w:eastAsia="de-DE"/>
        </w:rPr>
        <w:t>horas após a perfusão. Os acontecimentos mais frequentemente observados durante a perfusão foram cefaleia, náusea e hipotensão e nas 24</w:t>
      </w:r>
      <w:r w:rsidR="00662546" w:rsidRPr="00F67924">
        <w:rPr>
          <w:lang w:val="pt-PT" w:eastAsia="de-DE"/>
        </w:rPr>
        <w:t> </w:t>
      </w:r>
      <w:r w:rsidRPr="00F67924">
        <w:rPr>
          <w:lang w:val="pt-PT" w:eastAsia="de-DE"/>
        </w:rPr>
        <w:t xml:space="preserve">horas após perfusão foram tontura e hipotensão. Em geral, as reações adversas observadas durante a perfusão ou </w:t>
      </w:r>
      <w:r w:rsidR="002C59CD" w:rsidRPr="00F67924">
        <w:rPr>
          <w:lang w:val="pt-PT" w:eastAsia="de-DE"/>
        </w:rPr>
        <w:t xml:space="preserve">nas </w:t>
      </w:r>
      <w:r w:rsidRPr="00F67924">
        <w:rPr>
          <w:lang w:val="pt-PT" w:eastAsia="de-DE"/>
        </w:rPr>
        <w:t>24</w:t>
      </w:r>
      <w:r w:rsidR="00662546" w:rsidRPr="00F67924">
        <w:rPr>
          <w:lang w:val="pt-PT" w:eastAsia="de-DE"/>
        </w:rPr>
        <w:t> </w:t>
      </w:r>
      <w:r w:rsidRPr="00F67924">
        <w:rPr>
          <w:lang w:val="pt-PT" w:eastAsia="de-DE"/>
        </w:rPr>
        <w:t xml:space="preserve">horas </w:t>
      </w:r>
      <w:r w:rsidR="002C59CD" w:rsidRPr="00F67924">
        <w:rPr>
          <w:lang w:val="pt-PT" w:eastAsia="de-DE"/>
        </w:rPr>
        <w:t>seguintes</w:t>
      </w:r>
      <w:r w:rsidR="000F057C" w:rsidRPr="00F67924">
        <w:rPr>
          <w:lang w:val="pt-PT" w:eastAsia="de-DE"/>
        </w:rPr>
        <w:t xml:space="preserve"> </w:t>
      </w:r>
      <w:r w:rsidRPr="00F67924">
        <w:rPr>
          <w:lang w:val="pt-PT" w:eastAsia="de-DE"/>
        </w:rPr>
        <w:t>foram semelhantes, em natureza, às reações adversas observadas em doentes com AR e AIJs, ver secção</w:t>
      </w:r>
      <w:r w:rsidR="00662546" w:rsidRPr="00F67924">
        <w:rPr>
          <w:lang w:val="pt-PT" w:eastAsia="de-DE"/>
        </w:rPr>
        <w:t> </w:t>
      </w:r>
      <w:r w:rsidRPr="00F67924">
        <w:rPr>
          <w:lang w:val="pt-PT" w:eastAsia="de-DE"/>
        </w:rPr>
        <w:t>4.8.</w:t>
      </w:r>
    </w:p>
    <w:p w14:paraId="01F9845D" w14:textId="77777777" w:rsidR="001323E1" w:rsidRPr="00F67924" w:rsidRDefault="001323E1" w:rsidP="001323E1">
      <w:pPr>
        <w:rPr>
          <w:lang w:val="pt-PT" w:eastAsia="de-DE"/>
        </w:rPr>
      </w:pPr>
    </w:p>
    <w:p w14:paraId="5C578919" w14:textId="77777777" w:rsidR="001323E1" w:rsidRPr="00F67924" w:rsidRDefault="001323E1" w:rsidP="001323E1">
      <w:pPr>
        <w:rPr>
          <w:b/>
          <w:bCs/>
          <w:i/>
          <w:iCs/>
          <w:lang w:val="pt-PT"/>
        </w:rPr>
      </w:pPr>
      <w:r w:rsidRPr="00F67924">
        <w:rPr>
          <w:bCs/>
          <w:iCs/>
          <w:lang w:val="pt-PT"/>
        </w:rPr>
        <w:t>Não foram notificadas reações de hipersensibilidade clinicamente significativas associadas a tocilizumab e requerendo descontinuação do tratamento.</w:t>
      </w:r>
    </w:p>
    <w:p w14:paraId="25336F75" w14:textId="77777777" w:rsidR="001323E1" w:rsidRPr="00F67924" w:rsidRDefault="001323E1" w:rsidP="001323E1">
      <w:pPr>
        <w:rPr>
          <w:i/>
          <w:lang w:val="pt-PT"/>
        </w:rPr>
      </w:pPr>
    </w:p>
    <w:p w14:paraId="4147B126" w14:textId="77777777" w:rsidR="001323E1" w:rsidRPr="00F67924" w:rsidRDefault="001323E1" w:rsidP="001323E1">
      <w:pPr>
        <w:autoSpaceDE w:val="0"/>
        <w:autoSpaceDN w:val="0"/>
        <w:adjustRightInd w:val="0"/>
        <w:rPr>
          <w:i/>
          <w:u w:val="single"/>
          <w:lang w:val="pt-PT"/>
        </w:rPr>
      </w:pPr>
      <w:r w:rsidRPr="00F67924">
        <w:rPr>
          <w:i/>
          <w:u w:val="single"/>
          <w:lang w:val="pt-PT"/>
        </w:rPr>
        <w:t>Imunogenicidade</w:t>
      </w:r>
    </w:p>
    <w:p w14:paraId="7663C9E1" w14:textId="1F271A25" w:rsidR="001323E1" w:rsidRPr="00F67924" w:rsidRDefault="001323E1" w:rsidP="001323E1">
      <w:pPr>
        <w:autoSpaceDE w:val="0"/>
        <w:autoSpaceDN w:val="0"/>
        <w:adjustRightInd w:val="0"/>
        <w:rPr>
          <w:lang w:val="pt-PT" w:eastAsia="de-DE"/>
        </w:rPr>
      </w:pPr>
      <w:r w:rsidRPr="00F67924">
        <w:rPr>
          <w:lang w:val="pt-PT" w:eastAsia="de-DE"/>
        </w:rPr>
        <w:t>Um doente do grupo 10</w:t>
      </w:r>
      <w:r w:rsidR="009850C0" w:rsidRPr="00F67924">
        <w:rPr>
          <w:lang w:val="pt-PT" w:eastAsia="de-DE"/>
        </w:rPr>
        <w:t> </w:t>
      </w:r>
      <w:r w:rsidRPr="00F67924">
        <w:rPr>
          <w:lang w:val="pt-PT" w:eastAsia="de-DE"/>
        </w:rPr>
        <w:t>mg/kg</w:t>
      </w:r>
      <w:r w:rsidR="009850C0" w:rsidRPr="00F67924">
        <w:rPr>
          <w:lang w:val="pt-PT" w:eastAsia="de-DE"/>
        </w:rPr>
        <w:t> </w:t>
      </w:r>
      <w:r w:rsidR="008452F0" w:rsidRPr="00F67924">
        <w:rPr>
          <w:szCs w:val="22"/>
          <w:lang w:val="pt-PT"/>
        </w:rPr>
        <w:t>&lt;</w:t>
      </w:r>
      <w:r w:rsidR="009850C0" w:rsidRPr="00F67924">
        <w:rPr>
          <w:lang w:val="pt-PT" w:eastAsia="de-DE"/>
        </w:rPr>
        <w:t> </w:t>
      </w:r>
      <w:r w:rsidRPr="00F67924">
        <w:rPr>
          <w:lang w:val="pt-PT" w:eastAsia="de-DE"/>
        </w:rPr>
        <w:t>30</w:t>
      </w:r>
      <w:r w:rsidR="009850C0" w:rsidRPr="00F67924">
        <w:rPr>
          <w:lang w:val="pt-PT" w:eastAsia="de-DE"/>
        </w:rPr>
        <w:t> </w:t>
      </w:r>
      <w:r w:rsidRPr="00F67924">
        <w:rPr>
          <w:lang w:val="pt-PT" w:eastAsia="de-DE"/>
        </w:rPr>
        <w:t>kg desenvolveu anticorpos anti</w:t>
      </w:r>
      <w:r w:rsidR="009850C0" w:rsidRPr="00F67924">
        <w:rPr>
          <w:lang w:val="pt-PT" w:eastAsia="de-DE"/>
        </w:rPr>
        <w:noBreakHyphen/>
      </w:r>
      <w:r w:rsidRPr="00F67924">
        <w:rPr>
          <w:lang w:val="pt-PT" w:eastAsia="de-DE"/>
        </w:rPr>
        <w:t xml:space="preserve">tocilizumab </w:t>
      </w:r>
      <w:r w:rsidR="002C59CD" w:rsidRPr="00F67924">
        <w:rPr>
          <w:lang w:val="pt-PT" w:eastAsia="de-DE"/>
        </w:rPr>
        <w:t xml:space="preserve">positivos, </w:t>
      </w:r>
      <w:r w:rsidRPr="00F67924">
        <w:rPr>
          <w:lang w:val="pt-PT" w:eastAsia="de-DE"/>
        </w:rPr>
        <w:t>sem desenvolver uma reação de hipersensibilidade e</w:t>
      </w:r>
      <w:r w:rsidR="004A7487" w:rsidRPr="00F67924">
        <w:rPr>
          <w:lang w:val="pt-PT" w:eastAsia="de-DE"/>
        </w:rPr>
        <w:t xml:space="preserve"> saiu do </w:t>
      </w:r>
      <w:del w:id="236" w:author="Author">
        <w:r w:rsidR="004A7487" w:rsidRPr="00F67924" w:rsidDel="00067E4E">
          <w:rPr>
            <w:lang w:val="pt-PT" w:eastAsia="de-DE"/>
          </w:rPr>
          <w:delText>estudo</w:delText>
        </w:r>
      </w:del>
      <w:ins w:id="237" w:author="Author">
        <w:r w:rsidR="00067E4E" w:rsidRPr="00F67924">
          <w:rPr>
            <w:lang w:val="pt-PT" w:eastAsia="de-DE"/>
          </w:rPr>
          <w:t>ensaio</w:t>
        </w:r>
      </w:ins>
      <w:r w:rsidR="004A7487" w:rsidRPr="00F67924">
        <w:rPr>
          <w:lang w:val="pt-PT" w:eastAsia="de-DE"/>
        </w:rPr>
        <w:t>.</w:t>
      </w:r>
    </w:p>
    <w:p w14:paraId="6D44BD17" w14:textId="77777777" w:rsidR="001323E1" w:rsidRPr="00F67924" w:rsidRDefault="001323E1" w:rsidP="001323E1">
      <w:pPr>
        <w:autoSpaceDE w:val="0"/>
        <w:autoSpaceDN w:val="0"/>
        <w:adjustRightInd w:val="0"/>
        <w:rPr>
          <w:szCs w:val="22"/>
          <w:lang w:val="pt-PT"/>
        </w:rPr>
      </w:pPr>
    </w:p>
    <w:p w14:paraId="0116FB0B" w14:textId="77777777" w:rsidR="001323E1" w:rsidRPr="00F67924" w:rsidRDefault="001323E1" w:rsidP="001323E1">
      <w:pPr>
        <w:autoSpaceDE w:val="0"/>
        <w:autoSpaceDN w:val="0"/>
        <w:adjustRightInd w:val="0"/>
        <w:rPr>
          <w:i/>
          <w:szCs w:val="22"/>
          <w:u w:val="single"/>
          <w:lang w:val="pt-PT"/>
        </w:rPr>
      </w:pPr>
      <w:r w:rsidRPr="00F67924">
        <w:rPr>
          <w:i/>
          <w:szCs w:val="22"/>
          <w:u w:val="single"/>
          <w:lang w:val="pt-PT"/>
        </w:rPr>
        <w:t>Neutrófilos</w:t>
      </w:r>
    </w:p>
    <w:p w14:paraId="69A986D2" w14:textId="513F909B" w:rsidR="001323E1" w:rsidRPr="00F67924" w:rsidRDefault="001323E1" w:rsidP="001323E1">
      <w:pPr>
        <w:rPr>
          <w:lang w:val="pt-PT" w:eastAsia="de-DE"/>
        </w:rPr>
      </w:pPr>
      <w:r w:rsidRPr="00F67924">
        <w:rPr>
          <w:lang w:val="pt-PT" w:eastAsia="de-DE"/>
        </w:rPr>
        <w:t xml:space="preserve">Durante a monitorização laboratorial de rotina em toda a população exposta a tocilizumab ocorreu uma diminuição na contagem de neutrófilos </w:t>
      </w:r>
      <w:r w:rsidR="002C59CD" w:rsidRPr="00F67924">
        <w:rPr>
          <w:lang w:val="pt-PT" w:eastAsia="de-DE"/>
        </w:rPr>
        <w:t xml:space="preserve">para valores </w:t>
      </w:r>
      <w:r w:rsidR="002C03D5" w:rsidRPr="00F67924">
        <w:rPr>
          <w:lang w:val="pt-PT" w:eastAsia="de-DE"/>
        </w:rPr>
        <w:t>inferior</w:t>
      </w:r>
      <w:r w:rsidR="002C59CD" w:rsidRPr="00F67924">
        <w:rPr>
          <w:lang w:val="pt-PT" w:eastAsia="de-DE"/>
        </w:rPr>
        <w:t>es</w:t>
      </w:r>
      <w:r w:rsidR="002C03D5" w:rsidRPr="00F67924">
        <w:rPr>
          <w:lang w:val="pt-PT" w:eastAsia="de-DE"/>
        </w:rPr>
        <w:t xml:space="preserve"> a</w:t>
      </w:r>
      <w:r w:rsidRPr="00F67924">
        <w:rPr>
          <w:lang w:val="pt-PT" w:eastAsia="de-DE"/>
        </w:rPr>
        <w:t xml:space="preserve"> 1</w:t>
      </w:r>
      <w:r w:rsidR="00D547AF" w:rsidRPr="00F67924">
        <w:rPr>
          <w:color w:val="000000"/>
          <w:sz w:val="10"/>
          <w:szCs w:val="10"/>
          <w:lang w:val="pt-PT" w:eastAsia="de-DE"/>
        </w:rPr>
        <w:t> </w:t>
      </w:r>
      <w:r w:rsidR="00561A27" w:rsidRPr="00F67924">
        <w:rPr>
          <w:szCs w:val="22"/>
          <w:lang w:val="pt-PT"/>
        </w:rPr>
        <w:t>×</w:t>
      </w:r>
      <w:r w:rsidR="00D547AF" w:rsidRPr="00F67924">
        <w:rPr>
          <w:color w:val="000000"/>
          <w:sz w:val="10"/>
          <w:szCs w:val="10"/>
          <w:lang w:val="pt-PT" w:eastAsia="de-DE"/>
        </w:rPr>
        <w:t> </w:t>
      </w:r>
      <w:r w:rsidRPr="00F67924">
        <w:rPr>
          <w:color w:val="000000"/>
          <w:lang w:val="pt-PT" w:eastAsia="de-DE"/>
        </w:rPr>
        <w:t>10</w:t>
      </w:r>
      <w:r w:rsidRPr="00F67924">
        <w:rPr>
          <w:color w:val="000000"/>
          <w:vertAlign w:val="superscript"/>
          <w:lang w:val="pt-PT" w:eastAsia="de-DE"/>
        </w:rPr>
        <w:t>9</w:t>
      </w:r>
      <w:r w:rsidRPr="00F67924">
        <w:rPr>
          <w:color w:val="000000"/>
          <w:lang w:val="pt-PT" w:eastAsia="de-DE"/>
        </w:rPr>
        <w:t>/l</w:t>
      </w:r>
      <w:r w:rsidRPr="00F67924">
        <w:rPr>
          <w:lang w:val="pt-PT" w:eastAsia="de-DE"/>
        </w:rPr>
        <w:t xml:space="preserve"> em 3,7% dos doentes.</w:t>
      </w:r>
    </w:p>
    <w:p w14:paraId="27A61E7A" w14:textId="77777777" w:rsidR="001323E1" w:rsidRPr="00F67924" w:rsidRDefault="001323E1" w:rsidP="001323E1">
      <w:pPr>
        <w:autoSpaceDE w:val="0"/>
        <w:autoSpaceDN w:val="0"/>
        <w:adjustRightInd w:val="0"/>
        <w:rPr>
          <w:i/>
          <w:szCs w:val="22"/>
          <w:lang w:val="pt-PT"/>
        </w:rPr>
      </w:pPr>
    </w:p>
    <w:p w14:paraId="2AEBFAC0" w14:textId="77777777" w:rsidR="001323E1" w:rsidRPr="00F67924" w:rsidRDefault="001323E1" w:rsidP="001323E1">
      <w:pPr>
        <w:autoSpaceDE w:val="0"/>
        <w:autoSpaceDN w:val="0"/>
        <w:adjustRightInd w:val="0"/>
        <w:rPr>
          <w:i/>
          <w:szCs w:val="22"/>
          <w:u w:val="single"/>
          <w:lang w:val="pt-PT"/>
        </w:rPr>
      </w:pPr>
      <w:r w:rsidRPr="00F67924">
        <w:rPr>
          <w:i/>
          <w:szCs w:val="22"/>
          <w:u w:val="single"/>
          <w:lang w:val="pt-PT"/>
        </w:rPr>
        <w:t>Plaquetas</w:t>
      </w:r>
    </w:p>
    <w:p w14:paraId="39FF55B7" w14:textId="3CE40001" w:rsidR="001323E1" w:rsidRPr="00F67924" w:rsidRDefault="001323E1" w:rsidP="001323E1">
      <w:pPr>
        <w:autoSpaceDE w:val="0"/>
        <w:autoSpaceDN w:val="0"/>
        <w:adjustRightInd w:val="0"/>
        <w:rPr>
          <w:lang w:val="pt-PT" w:eastAsia="de-DE"/>
        </w:rPr>
      </w:pPr>
      <w:r w:rsidRPr="00F67924">
        <w:rPr>
          <w:lang w:val="pt-PT" w:eastAsia="de-DE"/>
        </w:rPr>
        <w:t xml:space="preserve">Durante a monitorização laboratorial de rotina em toda a população exposta ao tocilizumab, ocorreu uma diminuição na contagem de plaquetas para </w:t>
      </w:r>
      <w:r w:rsidR="00561A27" w:rsidRPr="00F67924">
        <w:rPr>
          <w:szCs w:val="22"/>
          <w:lang w:val="pt-PT"/>
        </w:rPr>
        <w:t>≤</w:t>
      </w:r>
      <w:r w:rsidR="001D3DF7" w:rsidRPr="00F67924">
        <w:rPr>
          <w:lang w:val="pt-PT" w:eastAsia="de-DE"/>
        </w:rPr>
        <w:t> </w:t>
      </w:r>
      <w:r w:rsidRPr="00F67924">
        <w:rPr>
          <w:lang w:val="pt-PT" w:eastAsia="de-DE"/>
        </w:rPr>
        <w:t>50</w:t>
      </w:r>
      <w:r w:rsidR="00D547AF" w:rsidRPr="00F67924">
        <w:rPr>
          <w:sz w:val="10"/>
          <w:szCs w:val="10"/>
          <w:lang w:val="pt-PT" w:eastAsia="de-DE"/>
        </w:rPr>
        <w:t> </w:t>
      </w:r>
      <w:r w:rsidR="00561A27" w:rsidRPr="00F67924">
        <w:rPr>
          <w:szCs w:val="22"/>
          <w:lang w:val="pt-PT"/>
        </w:rPr>
        <w:t>×</w:t>
      </w:r>
      <w:r w:rsidR="00D547AF" w:rsidRPr="00F67924">
        <w:rPr>
          <w:sz w:val="10"/>
          <w:szCs w:val="10"/>
          <w:lang w:val="pt-PT" w:eastAsia="de-DE"/>
        </w:rPr>
        <w:t> </w:t>
      </w:r>
      <w:r w:rsidRPr="00F67924">
        <w:rPr>
          <w:lang w:val="pt-PT" w:eastAsia="de-DE"/>
        </w:rPr>
        <w:t>10</w:t>
      </w:r>
      <w:r w:rsidRPr="00F67924">
        <w:rPr>
          <w:vertAlign w:val="superscript"/>
          <w:lang w:val="pt-PT" w:eastAsia="de-DE"/>
        </w:rPr>
        <w:t>3</w:t>
      </w:r>
      <w:r w:rsidRPr="00F67924">
        <w:rPr>
          <w:lang w:val="pt-PT" w:eastAsia="de-DE"/>
        </w:rPr>
        <w:t>/</w:t>
      </w:r>
      <w:r w:rsidR="00561A27" w:rsidRPr="00F67924">
        <w:rPr>
          <w:rFonts w:eastAsia="SimSun"/>
          <w:bCs/>
          <w:szCs w:val="22"/>
          <w:lang w:val="pt-PT"/>
        </w:rPr>
        <w:t>µ</w:t>
      </w:r>
      <w:r w:rsidRPr="00F67924">
        <w:rPr>
          <w:lang w:val="pt-PT" w:eastAsia="de-DE"/>
        </w:rPr>
        <w:t>l em 1% dos doentes sem acontecimentos hemorrágicos associados.</w:t>
      </w:r>
    </w:p>
    <w:p w14:paraId="13882FA4" w14:textId="77777777" w:rsidR="001323E1" w:rsidRPr="00F67924" w:rsidRDefault="001323E1" w:rsidP="001323E1">
      <w:pPr>
        <w:autoSpaceDE w:val="0"/>
        <w:autoSpaceDN w:val="0"/>
        <w:adjustRightInd w:val="0"/>
        <w:rPr>
          <w:lang w:val="pt-PT" w:eastAsia="de-DE"/>
        </w:rPr>
      </w:pPr>
    </w:p>
    <w:p w14:paraId="6A98581A" w14:textId="77777777" w:rsidR="001323E1" w:rsidRPr="00F67924" w:rsidRDefault="001323E1" w:rsidP="001323E1">
      <w:pPr>
        <w:autoSpaceDE w:val="0"/>
        <w:autoSpaceDN w:val="0"/>
        <w:adjustRightInd w:val="0"/>
        <w:rPr>
          <w:i/>
          <w:szCs w:val="22"/>
          <w:u w:val="single"/>
          <w:lang w:val="pt-PT"/>
        </w:rPr>
      </w:pPr>
      <w:r w:rsidRPr="00F67924">
        <w:rPr>
          <w:i/>
          <w:szCs w:val="22"/>
          <w:u w:val="single"/>
          <w:lang w:val="pt-PT"/>
        </w:rPr>
        <w:t>Aumento das transaminases hepáticas</w:t>
      </w:r>
    </w:p>
    <w:p w14:paraId="7178E01E" w14:textId="0D637F42" w:rsidR="001323E1" w:rsidRPr="00F67924" w:rsidRDefault="001323E1" w:rsidP="001323E1">
      <w:pPr>
        <w:autoSpaceDE w:val="0"/>
        <w:autoSpaceDN w:val="0"/>
        <w:adjustRightInd w:val="0"/>
        <w:rPr>
          <w:lang w:val="pt-PT"/>
        </w:rPr>
      </w:pPr>
      <w:r w:rsidRPr="00F67924">
        <w:rPr>
          <w:lang w:val="pt-PT"/>
        </w:rPr>
        <w:t>Durante a monitorização laboratorial de rotina em toda a população exposta ao tocilizumab, ocorreu uma elevação d</w:t>
      </w:r>
      <w:r w:rsidR="00356DDF" w:rsidRPr="00F67924">
        <w:rPr>
          <w:lang w:val="pt-PT"/>
        </w:rPr>
        <w:t>e</w:t>
      </w:r>
      <w:r w:rsidRPr="00F67924">
        <w:rPr>
          <w:lang w:val="pt-PT"/>
        </w:rPr>
        <w:t xml:space="preserve"> ALT ou AST</w:t>
      </w:r>
      <w:r w:rsidR="009850C0" w:rsidRPr="00F67924">
        <w:rPr>
          <w:lang w:val="pt-PT"/>
        </w:rPr>
        <w:t> </w:t>
      </w:r>
      <w:r w:rsidR="00561A27" w:rsidRPr="00F67924">
        <w:rPr>
          <w:szCs w:val="22"/>
          <w:lang w:val="pt-PT"/>
        </w:rPr>
        <w:t>≥</w:t>
      </w:r>
      <w:r w:rsidR="009850C0" w:rsidRPr="00F67924">
        <w:rPr>
          <w:lang w:val="pt-PT"/>
        </w:rPr>
        <w:t> </w:t>
      </w:r>
      <w:r w:rsidRPr="00F67924">
        <w:rPr>
          <w:lang w:val="pt-PT"/>
        </w:rPr>
        <w:t>3</w:t>
      </w:r>
      <w:r w:rsidR="009850C0" w:rsidRPr="00F67924">
        <w:rPr>
          <w:sz w:val="10"/>
          <w:szCs w:val="10"/>
          <w:lang w:val="pt-PT" w:eastAsia="de-DE"/>
        </w:rPr>
        <w:t> </w:t>
      </w:r>
      <w:r w:rsidR="00561A27" w:rsidRPr="00F67924">
        <w:rPr>
          <w:szCs w:val="22"/>
          <w:lang w:val="pt-PT"/>
        </w:rPr>
        <w:t>×</w:t>
      </w:r>
      <w:r w:rsidR="009850C0" w:rsidRPr="00F67924">
        <w:rPr>
          <w:sz w:val="10"/>
          <w:szCs w:val="10"/>
          <w:lang w:val="pt-PT" w:eastAsia="de-DE"/>
        </w:rPr>
        <w:t> </w:t>
      </w:r>
      <w:r w:rsidRPr="00F67924">
        <w:rPr>
          <w:lang w:val="pt-PT"/>
        </w:rPr>
        <w:t xml:space="preserve">LSN em 3,7% e </w:t>
      </w:r>
      <w:r w:rsidR="00561A27" w:rsidRPr="00F67924">
        <w:rPr>
          <w:szCs w:val="22"/>
          <w:lang w:val="pt-PT"/>
        </w:rPr>
        <w:t>&lt;</w:t>
      </w:r>
      <w:r w:rsidR="009850C0" w:rsidRPr="00F67924">
        <w:rPr>
          <w:lang w:val="pt-PT"/>
        </w:rPr>
        <w:t> </w:t>
      </w:r>
      <w:r w:rsidRPr="00F67924">
        <w:rPr>
          <w:lang w:val="pt-PT"/>
        </w:rPr>
        <w:t>1% dos doentes, respetivamente.</w:t>
      </w:r>
    </w:p>
    <w:p w14:paraId="453AD6B5" w14:textId="77777777" w:rsidR="001323E1" w:rsidRPr="00F67924" w:rsidRDefault="001323E1" w:rsidP="001323E1">
      <w:pPr>
        <w:autoSpaceDE w:val="0"/>
        <w:autoSpaceDN w:val="0"/>
        <w:adjustRightInd w:val="0"/>
        <w:rPr>
          <w:i/>
          <w:szCs w:val="22"/>
          <w:lang w:val="pt-PT"/>
        </w:rPr>
      </w:pPr>
    </w:p>
    <w:p w14:paraId="7D4BC8AC" w14:textId="77777777" w:rsidR="001323E1" w:rsidRPr="00F67924" w:rsidRDefault="001323E1">
      <w:pPr>
        <w:keepNext/>
        <w:keepLines/>
        <w:rPr>
          <w:i/>
          <w:szCs w:val="22"/>
          <w:u w:val="single"/>
          <w:lang w:val="pt-PT"/>
        </w:rPr>
        <w:pPrChange w:id="238" w:author="Author">
          <w:pPr/>
        </w:pPrChange>
      </w:pPr>
      <w:r w:rsidRPr="00F67924">
        <w:rPr>
          <w:i/>
          <w:szCs w:val="22"/>
          <w:u w:val="single"/>
          <w:lang w:val="pt-PT"/>
        </w:rPr>
        <w:t>Parâmetros lipídicos</w:t>
      </w:r>
    </w:p>
    <w:p w14:paraId="5F5E7667" w14:textId="42F115BB" w:rsidR="001323E1" w:rsidRPr="00F67924" w:rsidRDefault="001323E1">
      <w:pPr>
        <w:keepNext/>
        <w:keepLines/>
        <w:autoSpaceDE w:val="0"/>
        <w:autoSpaceDN w:val="0"/>
        <w:adjustRightInd w:val="0"/>
        <w:rPr>
          <w:bCs/>
          <w:iCs/>
          <w:szCs w:val="22"/>
          <w:lang w:val="pt-PT"/>
        </w:rPr>
        <w:pPrChange w:id="239" w:author="Author">
          <w:pPr>
            <w:autoSpaceDE w:val="0"/>
            <w:autoSpaceDN w:val="0"/>
            <w:adjustRightInd w:val="0"/>
          </w:pPr>
        </w:pPrChange>
      </w:pPr>
      <w:r w:rsidRPr="00F67924">
        <w:rPr>
          <w:lang w:val="pt-PT"/>
        </w:rPr>
        <w:t xml:space="preserve">Durante a monitorização laboratorial de rotina </w:t>
      </w:r>
      <w:r w:rsidR="00717932" w:rsidRPr="00F67924">
        <w:rPr>
          <w:lang w:val="pt-PT"/>
        </w:rPr>
        <w:t xml:space="preserve">no </w:t>
      </w:r>
      <w:ins w:id="240" w:author="Author">
        <w:r w:rsidR="0003280A">
          <w:rPr>
            <w:lang w:val="pt-PT"/>
          </w:rPr>
          <w:t>E</w:t>
        </w:r>
        <w:r w:rsidR="0056359B">
          <w:rPr>
            <w:lang w:val="pt-PT"/>
          </w:rPr>
          <w:t>nsaio</w:t>
        </w:r>
      </w:ins>
      <w:del w:id="241" w:author="Author">
        <w:r w:rsidR="00717932" w:rsidRPr="00F67924" w:rsidDel="0056359B">
          <w:rPr>
            <w:lang w:val="pt-PT"/>
          </w:rPr>
          <w:delText>estudo</w:delText>
        </w:r>
      </w:del>
      <w:r w:rsidR="00717932" w:rsidRPr="00F67924">
        <w:rPr>
          <w:lang w:val="pt-PT"/>
        </w:rPr>
        <w:t xml:space="preserve"> WA19977 com </w:t>
      </w:r>
      <w:r w:rsidR="009850C0" w:rsidRPr="00F67924">
        <w:rPr>
          <w:lang w:val="pt-PT"/>
        </w:rPr>
        <w:t xml:space="preserve">tocilizumab </w:t>
      </w:r>
      <w:r w:rsidR="00717932" w:rsidRPr="00F67924">
        <w:rPr>
          <w:lang w:val="pt-PT"/>
        </w:rPr>
        <w:t xml:space="preserve">intravenoso, 3,4% e 10,4% </w:t>
      </w:r>
      <w:r w:rsidR="00E101A9" w:rsidRPr="00F67924">
        <w:rPr>
          <w:lang w:val="pt-PT"/>
        </w:rPr>
        <w:t>dos doentes</w:t>
      </w:r>
      <w:r w:rsidR="00B75416" w:rsidRPr="00F67924">
        <w:rPr>
          <w:lang w:val="pt-PT"/>
        </w:rPr>
        <w:t>,</w:t>
      </w:r>
      <w:r w:rsidR="00E101A9" w:rsidRPr="00F67924">
        <w:rPr>
          <w:lang w:val="pt-PT"/>
        </w:rPr>
        <w:t xml:space="preserve"> </w:t>
      </w:r>
      <w:r w:rsidR="0090380B" w:rsidRPr="00F67924">
        <w:rPr>
          <w:lang w:val="pt-PT"/>
        </w:rPr>
        <w:t>respe</w:t>
      </w:r>
      <w:r w:rsidR="00B75416" w:rsidRPr="00F67924">
        <w:rPr>
          <w:lang w:val="pt-PT"/>
        </w:rPr>
        <w:t xml:space="preserve">tivamente, </w:t>
      </w:r>
      <w:r w:rsidR="00AA3832" w:rsidRPr="00F67924">
        <w:rPr>
          <w:lang w:val="pt-PT"/>
        </w:rPr>
        <w:t xml:space="preserve">tiveram </w:t>
      </w:r>
      <w:r w:rsidR="00E101A9" w:rsidRPr="00F67924">
        <w:rPr>
          <w:lang w:val="pt-PT"/>
        </w:rPr>
        <w:t xml:space="preserve">um aumento </w:t>
      </w:r>
      <w:r w:rsidR="00AA3832" w:rsidRPr="00F67924">
        <w:rPr>
          <w:lang w:val="pt-PT"/>
        </w:rPr>
        <w:t xml:space="preserve">face ao valor basal </w:t>
      </w:r>
      <w:r w:rsidR="00E101A9" w:rsidRPr="00F67924">
        <w:rPr>
          <w:lang w:val="pt-PT"/>
        </w:rPr>
        <w:t xml:space="preserve">do seu colesterol LDL para valores </w:t>
      </w:r>
      <w:r w:rsidR="00561A27" w:rsidRPr="00F67924">
        <w:rPr>
          <w:szCs w:val="22"/>
          <w:lang w:val="pt-PT"/>
        </w:rPr>
        <w:t>≥</w:t>
      </w:r>
      <w:r w:rsidR="009850C0" w:rsidRPr="00F67924">
        <w:rPr>
          <w:lang w:val="pt-PT"/>
        </w:rPr>
        <w:t> </w:t>
      </w:r>
      <w:r w:rsidR="00E101A9" w:rsidRPr="00F67924">
        <w:rPr>
          <w:lang w:val="pt-PT"/>
        </w:rPr>
        <w:t>130</w:t>
      </w:r>
      <w:r w:rsidR="009850C0" w:rsidRPr="00F67924">
        <w:rPr>
          <w:lang w:val="pt-PT"/>
        </w:rPr>
        <w:t> </w:t>
      </w:r>
      <w:r w:rsidR="00E101A9" w:rsidRPr="00F67924">
        <w:rPr>
          <w:lang w:val="pt-PT"/>
        </w:rPr>
        <w:t xml:space="preserve">mg/dl e do colesterol total para valores </w:t>
      </w:r>
      <w:r w:rsidR="00561A27" w:rsidRPr="00F67924">
        <w:rPr>
          <w:szCs w:val="22"/>
          <w:lang w:val="pt-PT"/>
        </w:rPr>
        <w:t>≥</w:t>
      </w:r>
      <w:r w:rsidR="009850C0" w:rsidRPr="00F67924">
        <w:rPr>
          <w:lang w:val="pt-PT"/>
        </w:rPr>
        <w:t> </w:t>
      </w:r>
      <w:r w:rsidR="00E101A9" w:rsidRPr="00F67924">
        <w:rPr>
          <w:lang w:val="pt-PT"/>
        </w:rPr>
        <w:t>200</w:t>
      </w:r>
      <w:r w:rsidR="009850C0" w:rsidRPr="00F67924">
        <w:rPr>
          <w:lang w:val="pt-PT"/>
        </w:rPr>
        <w:t> </w:t>
      </w:r>
      <w:r w:rsidR="00E101A9" w:rsidRPr="00F67924">
        <w:rPr>
          <w:lang w:val="pt-PT"/>
        </w:rPr>
        <w:t xml:space="preserve">mg/dl </w:t>
      </w:r>
      <w:r w:rsidR="00910A8C" w:rsidRPr="00F67924">
        <w:rPr>
          <w:lang w:val="pt-PT"/>
        </w:rPr>
        <w:t>a</w:t>
      </w:r>
      <w:r w:rsidR="00E101A9" w:rsidRPr="00F67924">
        <w:rPr>
          <w:lang w:val="pt-PT"/>
        </w:rPr>
        <w:t xml:space="preserve"> qualquer momento durante o tratamento do </w:t>
      </w:r>
      <w:del w:id="242" w:author="Author">
        <w:r w:rsidR="00E101A9" w:rsidRPr="00F67924" w:rsidDel="00067E4E">
          <w:rPr>
            <w:lang w:val="pt-PT"/>
          </w:rPr>
          <w:delText>estudo</w:delText>
        </w:r>
      </w:del>
      <w:ins w:id="243" w:author="Author">
        <w:r w:rsidR="00067E4E" w:rsidRPr="00F67924">
          <w:rPr>
            <w:lang w:val="pt-PT"/>
          </w:rPr>
          <w:t>ensaio</w:t>
        </w:r>
      </w:ins>
      <w:r w:rsidR="00E101A9" w:rsidRPr="00F67924">
        <w:rPr>
          <w:lang w:val="pt-PT"/>
        </w:rPr>
        <w:t>.</w:t>
      </w:r>
    </w:p>
    <w:p w14:paraId="45F13A70" w14:textId="77777777" w:rsidR="001323E1" w:rsidRPr="00F67924" w:rsidRDefault="001323E1" w:rsidP="001323E1">
      <w:pPr>
        <w:autoSpaceDE w:val="0"/>
        <w:autoSpaceDN w:val="0"/>
        <w:adjustRightInd w:val="0"/>
        <w:rPr>
          <w:bCs/>
          <w:iCs/>
          <w:szCs w:val="22"/>
          <w:lang w:val="pt-PT"/>
        </w:rPr>
      </w:pPr>
    </w:p>
    <w:p w14:paraId="525BBF8A" w14:textId="1B00D2E0" w:rsidR="001323E1" w:rsidRPr="00F67924" w:rsidRDefault="009850C0" w:rsidP="00DE72DE">
      <w:pPr>
        <w:keepNext/>
        <w:keepLines/>
        <w:autoSpaceDE w:val="0"/>
        <w:autoSpaceDN w:val="0"/>
        <w:adjustRightInd w:val="0"/>
        <w:rPr>
          <w:i/>
          <w:szCs w:val="22"/>
          <w:lang w:val="pt-PT"/>
        </w:rPr>
      </w:pPr>
      <w:r w:rsidRPr="00F67924">
        <w:rPr>
          <w:i/>
          <w:szCs w:val="22"/>
          <w:lang w:val="pt-PT"/>
        </w:rPr>
        <w:t>Descrição de reações adversas selecionadas em d</w:t>
      </w:r>
      <w:r w:rsidR="001323E1" w:rsidRPr="00F67924">
        <w:rPr>
          <w:i/>
          <w:szCs w:val="22"/>
          <w:lang w:val="pt-PT"/>
        </w:rPr>
        <w:t>oentes com AIJs</w:t>
      </w:r>
    </w:p>
    <w:p w14:paraId="24CFFDB5" w14:textId="7DD6275C" w:rsidR="001323E1" w:rsidRPr="00F67924" w:rsidRDefault="00717932" w:rsidP="00DE72DE">
      <w:pPr>
        <w:keepNext/>
        <w:keepLines/>
        <w:autoSpaceDE w:val="0"/>
        <w:autoSpaceDN w:val="0"/>
        <w:adjustRightInd w:val="0"/>
        <w:rPr>
          <w:szCs w:val="22"/>
          <w:lang w:val="pt-PT"/>
        </w:rPr>
      </w:pPr>
      <w:r w:rsidRPr="00F67924">
        <w:rPr>
          <w:szCs w:val="22"/>
          <w:lang w:val="pt-PT"/>
        </w:rPr>
        <w:t xml:space="preserve">O perfil de </w:t>
      </w:r>
      <w:r w:rsidR="001323E1" w:rsidRPr="00F67924">
        <w:rPr>
          <w:szCs w:val="22"/>
          <w:lang w:val="pt-PT"/>
        </w:rPr>
        <w:t>segurança d</w:t>
      </w:r>
      <w:r w:rsidR="00F67F79" w:rsidRPr="00F67924">
        <w:rPr>
          <w:szCs w:val="22"/>
          <w:lang w:val="pt-PT"/>
        </w:rPr>
        <w:t>e</w:t>
      </w:r>
      <w:r w:rsidR="001323E1" w:rsidRPr="00F67924">
        <w:rPr>
          <w:szCs w:val="22"/>
          <w:lang w:val="pt-PT"/>
        </w:rPr>
        <w:t xml:space="preserve"> </w:t>
      </w:r>
      <w:r w:rsidR="009850C0" w:rsidRPr="00F67924">
        <w:rPr>
          <w:szCs w:val="22"/>
          <w:lang w:val="pt-PT"/>
        </w:rPr>
        <w:t xml:space="preserve">tocilizumab </w:t>
      </w:r>
      <w:r w:rsidRPr="00F67924">
        <w:rPr>
          <w:szCs w:val="22"/>
          <w:lang w:val="pt-PT"/>
        </w:rPr>
        <w:t>intravenoso</w:t>
      </w:r>
      <w:r w:rsidRPr="00F67924" w:rsidDel="00717932">
        <w:rPr>
          <w:szCs w:val="22"/>
          <w:lang w:val="pt-PT"/>
        </w:rPr>
        <w:t xml:space="preserve"> </w:t>
      </w:r>
      <w:r w:rsidR="001323E1" w:rsidRPr="00F67924">
        <w:rPr>
          <w:szCs w:val="22"/>
          <w:lang w:val="pt-PT"/>
        </w:rPr>
        <w:t xml:space="preserve">na AIJs foi </w:t>
      </w:r>
      <w:r w:rsidR="00C01074" w:rsidRPr="00F67924">
        <w:rPr>
          <w:szCs w:val="22"/>
          <w:lang w:val="pt-PT"/>
        </w:rPr>
        <w:t xml:space="preserve">estudado </w:t>
      </w:r>
      <w:r w:rsidR="001323E1" w:rsidRPr="00F67924">
        <w:rPr>
          <w:szCs w:val="22"/>
          <w:lang w:val="pt-PT"/>
        </w:rPr>
        <w:t>em 112</w:t>
      </w:r>
      <w:r w:rsidR="009850C0" w:rsidRPr="00F67924">
        <w:rPr>
          <w:szCs w:val="22"/>
          <w:lang w:val="pt-PT"/>
        </w:rPr>
        <w:t> </w:t>
      </w:r>
      <w:r w:rsidR="001323E1" w:rsidRPr="00F67924">
        <w:rPr>
          <w:szCs w:val="22"/>
          <w:lang w:val="pt-PT"/>
        </w:rPr>
        <w:t>doentes dos 2 aos 17</w:t>
      </w:r>
      <w:r w:rsidR="009850C0" w:rsidRPr="00F67924">
        <w:rPr>
          <w:szCs w:val="22"/>
          <w:lang w:val="pt-PT"/>
        </w:rPr>
        <w:t> </w:t>
      </w:r>
      <w:r w:rsidR="001323E1" w:rsidRPr="00F67924">
        <w:rPr>
          <w:szCs w:val="22"/>
          <w:lang w:val="pt-PT"/>
        </w:rPr>
        <w:t>anos de idade. Nas 12</w:t>
      </w:r>
      <w:r w:rsidR="009850C0" w:rsidRPr="00F67924">
        <w:rPr>
          <w:szCs w:val="22"/>
          <w:lang w:val="pt-PT"/>
        </w:rPr>
        <w:t> </w:t>
      </w:r>
      <w:r w:rsidR="001323E1" w:rsidRPr="00F67924">
        <w:rPr>
          <w:szCs w:val="22"/>
          <w:lang w:val="pt-PT"/>
        </w:rPr>
        <w:t>semanas de fase controlada com dupla ocultação, 75</w:t>
      </w:r>
      <w:r w:rsidR="009850C0" w:rsidRPr="00F67924">
        <w:rPr>
          <w:szCs w:val="22"/>
          <w:lang w:val="pt-PT"/>
        </w:rPr>
        <w:t> </w:t>
      </w:r>
      <w:r w:rsidR="001323E1" w:rsidRPr="00F67924">
        <w:rPr>
          <w:szCs w:val="22"/>
          <w:lang w:val="pt-PT"/>
        </w:rPr>
        <w:t>doentes receberam tratamento com tocilizumab (8</w:t>
      </w:r>
      <w:r w:rsidR="009850C0" w:rsidRPr="00F67924">
        <w:rPr>
          <w:szCs w:val="22"/>
          <w:lang w:val="pt-PT"/>
        </w:rPr>
        <w:t> </w:t>
      </w:r>
      <w:r w:rsidR="001323E1" w:rsidRPr="00F67924">
        <w:rPr>
          <w:szCs w:val="22"/>
          <w:lang w:val="pt-PT"/>
        </w:rPr>
        <w:t>mg/kg ou 12</w:t>
      </w:r>
      <w:r w:rsidR="009850C0" w:rsidRPr="00F67924">
        <w:rPr>
          <w:szCs w:val="22"/>
          <w:lang w:val="pt-PT"/>
        </w:rPr>
        <w:t> </w:t>
      </w:r>
      <w:r w:rsidR="001323E1" w:rsidRPr="00F67924">
        <w:rPr>
          <w:szCs w:val="22"/>
          <w:lang w:val="pt-PT"/>
        </w:rPr>
        <w:t>mg/kg de acordo com o peso corporal). Após 12</w:t>
      </w:r>
      <w:r w:rsidR="009850C0" w:rsidRPr="00F67924">
        <w:rPr>
          <w:szCs w:val="22"/>
          <w:lang w:val="pt-PT"/>
        </w:rPr>
        <w:t> </w:t>
      </w:r>
      <w:r w:rsidR="001323E1" w:rsidRPr="00F67924">
        <w:rPr>
          <w:szCs w:val="22"/>
          <w:lang w:val="pt-PT"/>
        </w:rPr>
        <w:t xml:space="preserve">semanas ou </w:t>
      </w:r>
      <w:r w:rsidR="002C59CD" w:rsidRPr="00F67924">
        <w:rPr>
          <w:szCs w:val="22"/>
          <w:lang w:val="pt-PT"/>
        </w:rPr>
        <w:t xml:space="preserve">no momento da troca </w:t>
      </w:r>
      <w:r w:rsidR="009850C0" w:rsidRPr="00F67924">
        <w:rPr>
          <w:szCs w:val="22"/>
          <w:lang w:val="pt-PT"/>
        </w:rPr>
        <w:t xml:space="preserve">de placebo </w:t>
      </w:r>
      <w:r w:rsidR="002C59CD" w:rsidRPr="00F67924">
        <w:rPr>
          <w:szCs w:val="22"/>
          <w:lang w:val="pt-PT"/>
        </w:rPr>
        <w:t xml:space="preserve">para </w:t>
      </w:r>
      <w:r w:rsidR="009850C0" w:rsidRPr="00F67924">
        <w:rPr>
          <w:szCs w:val="22"/>
          <w:lang w:val="pt-PT"/>
        </w:rPr>
        <w:t>tocilizumab</w:t>
      </w:r>
      <w:r w:rsidR="002C59CD" w:rsidRPr="00F67924">
        <w:rPr>
          <w:szCs w:val="22"/>
          <w:lang w:val="pt-PT"/>
        </w:rPr>
        <w:t xml:space="preserve">, </w:t>
      </w:r>
      <w:r w:rsidR="002C03D5" w:rsidRPr="00F67924">
        <w:rPr>
          <w:szCs w:val="22"/>
          <w:lang w:val="pt-PT"/>
        </w:rPr>
        <w:t>devido ao agravamento da doença</w:t>
      </w:r>
      <w:r w:rsidR="001323E1" w:rsidRPr="00F67924">
        <w:rPr>
          <w:szCs w:val="22"/>
          <w:lang w:val="pt-PT"/>
        </w:rPr>
        <w:t>, os doentes foram tratados n</w:t>
      </w:r>
      <w:ins w:id="244" w:author="Author">
        <w:r w:rsidR="00963B24">
          <w:rPr>
            <w:szCs w:val="22"/>
            <w:lang w:val="pt-PT"/>
          </w:rPr>
          <w:t xml:space="preserve">uma fase </w:t>
        </w:r>
      </w:ins>
      <w:del w:id="245" w:author="Author">
        <w:r w:rsidR="002C03D5" w:rsidRPr="00F67924" w:rsidDel="00963B24">
          <w:rPr>
            <w:szCs w:val="22"/>
            <w:lang w:val="pt-PT"/>
          </w:rPr>
          <w:delText xml:space="preserve">o </w:delText>
        </w:r>
        <w:r w:rsidR="002C03D5" w:rsidRPr="00F67924" w:rsidDel="0003280A">
          <w:rPr>
            <w:szCs w:val="22"/>
            <w:lang w:val="pt-PT"/>
          </w:rPr>
          <w:delText>e</w:delText>
        </w:r>
        <w:r w:rsidR="002C03D5" w:rsidRPr="00F67924" w:rsidDel="00963B24">
          <w:rPr>
            <w:szCs w:val="22"/>
            <w:lang w:val="pt-PT"/>
          </w:rPr>
          <w:delText>studo</w:delText>
        </w:r>
      </w:del>
      <w:ins w:id="246" w:author="Author">
        <w:del w:id="247" w:author="Author">
          <w:r w:rsidR="00576DA3" w:rsidDel="00963B24">
            <w:rPr>
              <w:szCs w:val="22"/>
              <w:lang w:val="pt-PT"/>
            </w:rPr>
            <w:delText>nsaio</w:delText>
          </w:r>
        </w:del>
      </w:ins>
      <w:del w:id="248" w:author="Author">
        <w:r w:rsidR="001323E1" w:rsidRPr="00F67924" w:rsidDel="00963B24">
          <w:rPr>
            <w:szCs w:val="22"/>
            <w:lang w:val="pt-PT"/>
          </w:rPr>
          <w:delText xml:space="preserve"> </w:delText>
        </w:r>
      </w:del>
      <w:r w:rsidR="001323E1" w:rsidRPr="00F67924">
        <w:rPr>
          <w:szCs w:val="22"/>
          <w:lang w:val="pt-PT"/>
        </w:rPr>
        <w:t>de extensão abert</w:t>
      </w:r>
      <w:ins w:id="249" w:author="Author">
        <w:r w:rsidR="00963B24">
          <w:rPr>
            <w:szCs w:val="22"/>
            <w:lang w:val="pt-PT"/>
          </w:rPr>
          <w:t>a</w:t>
        </w:r>
      </w:ins>
      <w:del w:id="250" w:author="Author">
        <w:r w:rsidR="00CD64A7" w:rsidRPr="00F67924" w:rsidDel="00963B24">
          <w:rPr>
            <w:szCs w:val="22"/>
            <w:lang w:val="pt-PT"/>
          </w:rPr>
          <w:delText>o</w:delText>
        </w:r>
      </w:del>
      <w:ins w:id="251" w:author="Author">
        <w:r w:rsidR="00963B24" w:rsidRPr="00963B24">
          <w:rPr>
            <w:szCs w:val="22"/>
            <w:lang w:val="pt-PT"/>
          </w:rPr>
          <w:t xml:space="preserve"> </w:t>
        </w:r>
        <w:r w:rsidR="00963B24">
          <w:rPr>
            <w:szCs w:val="22"/>
            <w:lang w:val="pt-PT"/>
          </w:rPr>
          <w:t>d</w:t>
        </w:r>
        <w:r w:rsidR="00963B24" w:rsidRPr="00F67924">
          <w:rPr>
            <w:szCs w:val="22"/>
            <w:lang w:val="pt-PT"/>
          </w:rPr>
          <w:t xml:space="preserve">o </w:t>
        </w:r>
        <w:r w:rsidR="00963B24">
          <w:rPr>
            <w:szCs w:val="22"/>
            <w:lang w:val="pt-PT"/>
          </w:rPr>
          <w:t>ensaio</w:t>
        </w:r>
      </w:ins>
      <w:r w:rsidR="004A7487" w:rsidRPr="00F67924">
        <w:rPr>
          <w:szCs w:val="22"/>
          <w:lang w:val="pt-PT"/>
        </w:rPr>
        <w:t>.</w:t>
      </w:r>
    </w:p>
    <w:p w14:paraId="5A44C3CC" w14:textId="77777777" w:rsidR="001323E1" w:rsidRPr="00F67924" w:rsidRDefault="001323E1" w:rsidP="001323E1">
      <w:pPr>
        <w:autoSpaceDE w:val="0"/>
        <w:autoSpaceDN w:val="0"/>
        <w:adjustRightInd w:val="0"/>
        <w:rPr>
          <w:szCs w:val="22"/>
          <w:lang w:val="pt-PT"/>
        </w:rPr>
      </w:pPr>
    </w:p>
    <w:p w14:paraId="1B18480C" w14:textId="6F4A5E1E" w:rsidR="001323E1" w:rsidRPr="00F67924" w:rsidRDefault="001323E1" w:rsidP="001323E1">
      <w:pPr>
        <w:autoSpaceDE w:val="0"/>
        <w:autoSpaceDN w:val="0"/>
        <w:adjustRightInd w:val="0"/>
        <w:rPr>
          <w:szCs w:val="22"/>
          <w:lang w:val="pt-PT"/>
        </w:rPr>
      </w:pPr>
      <w:r w:rsidRPr="00F67924">
        <w:rPr>
          <w:szCs w:val="22"/>
          <w:lang w:val="pt-PT"/>
        </w:rPr>
        <w:t xml:space="preserve">Em geral, o tipo de </w:t>
      </w:r>
      <w:r w:rsidR="009850C0" w:rsidRPr="00F67924">
        <w:rPr>
          <w:szCs w:val="22"/>
          <w:lang w:val="pt-PT"/>
        </w:rPr>
        <w:t xml:space="preserve">reações adversas </w:t>
      </w:r>
      <w:r w:rsidRPr="00F67924">
        <w:rPr>
          <w:szCs w:val="22"/>
          <w:lang w:val="pt-PT"/>
        </w:rPr>
        <w:t xml:space="preserve">nos doentes com AIJs foi semelhante ao observado nos doentes com AR. A frequência de </w:t>
      </w:r>
      <w:r w:rsidR="009850C0" w:rsidRPr="00F67924">
        <w:rPr>
          <w:szCs w:val="22"/>
          <w:lang w:val="pt-PT"/>
        </w:rPr>
        <w:t xml:space="preserve">reações adversas </w:t>
      </w:r>
      <w:r w:rsidRPr="00F67924">
        <w:rPr>
          <w:szCs w:val="22"/>
          <w:lang w:val="pt-PT"/>
        </w:rPr>
        <w:t xml:space="preserve">em doentes com AIJs pode ser consultada na Tabela </w:t>
      </w:r>
      <w:r w:rsidR="007A5ED9" w:rsidRPr="00F67924">
        <w:rPr>
          <w:szCs w:val="22"/>
          <w:lang w:val="pt-PT"/>
        </w:rPr>
        <w:t>3</w:t>
      </w:r>
      <w:r w:rsidRPr="00F67924">
        <w:rPr>
          <w:szCs w:val="22"/>
          <w:lang w:val="pt-PT"/>
        </w:rPr>
        <w:t xml:space="preserve">. Quando comparados com a população adulta com AR, os doentes com AIJs </w:t>
      </w:r>
      <w:r w:rsidR="00B337AC" w:rsidRPr="00F67924">
        <w:rPr>
          <w:szCs w:val="22"/>
          <w:lang w:val="pt-PT"/>
        </w:rPr>
        <w:t>apresentaram</w:t>
      </w:r>
      <w:r w:rsidRPr="00F67924">
        <w:rPr>
          <w:szCs w:val="22"/>
          <w:lang w:val="pt-PT"/>
        </w:rPr>
        <w:t xml:space="preserve"> uma maior frequência de nasofaringite, diminuição na contagem de neutrófilos, </w:t>
      </w:r>
      <w:r w:rsidR="002C03D5" w:rsidRPr="00F67924">
        <w:rPr>
          <w:szCs w:val="22"/>
          <w:lang w:val="pt-PT"/>
        </w:rPr>
        <w:t xml:space="preserve">elevação das </w:t>
      </w:r>
      <w:r w:rsidRPr="00F67924">
        <w:rPr>
          <w:szCs w:val="22"/>
          <w:lang w:val="pt-PT"/>
        </w:rPr>
        <w:t xml:space="preserve">transaminases hepáticas e diarreia. </w:t>
      </w:r>
      <w:r w:rsidR="00F44255" w:rsidRPr="00F67924">
        <w:rPr>
          <w:szCs w:val="22"/>
          <w:lang w:val="pt-PT"/>
        </w:rPr>
        <w:t xml:space="preserve">Casos </w:t>
      </w:r>
      <w:r w:rsidRPr="00F67924">
        <w:rPr>
          <w:szCs w:val="22"/>
          <w:lang w:val="pt-PT"/>
        </w:rPr>
        <w:t xml:space="preserve">de </w:t>
      </w:r>
      <w:r w:rsidR="00F44255" w:rsidRPr="00F67924">
        <w:rPr>
          <w:szCs w:val="22"/>
          <w:lang w:val="pt-PT"/>
        </w:rPr>
        <w:t>elevação</w:t>
      </w:r>
      <w:r w:rsidRPr="00F67924">
        <w:rPr>
          <w:szCs w:val="22"/>
          <w:lang w:val="pt-PT"/>
        </w:rPr>
        <w:t xml:space="preserve"> d</w:t>
      </w:r>
      <w:r w:rsidR="00F44255" w:rsidRPr="00F67924">
        <w:rPr>
          <w:szCs w:val="22"/>
          <w:lang w:val="pt-PT"/>
        </w:rPr>
        <w:t>o</w:t>
      </w:r>
      <w:r w:rsidRPr="00F67924">
        <w:rPr>
          <w:szCs w:val="22"/>
          <w:lang w:val="pt-PT"/>
        </w:rPr>
        <w:t xml:space="preserve"> colesterol foram </w:t>
      </w:r>
      <w:r w:rsidR="00F44255" w:rsidRPr="00F67924">
        <w:rPr>
          <w:szCs w:val="22"/>
          <w:lang w:val="pt-PT"/>
        </w:rPr>
        <w:t xml:space="preserve">notificados com </w:t>
      </w:r>
      <w:r w:rsidRPr="00F67924">
        <w:rPr>
          <w:szCs w:val="22"/>
          <w:lang w:val="pt-PT"/>
        </w:rPr>
        <w:t>meno</w:t>
      </w:r>
      <w:r w:rsidR="00F44255" w:rsidRPr="00F67924">
        <w:rPr>
          <w:szCs w:val="22"/>
          <w:lang w:val="pt-PT"/>
        </w:rPr>
        <w:t>r</w:t>
      </w:r>
      <w:r w:rsidRPr="00F67924">
        <w:rPr>
          <w:szCs w:val="22"/>
          <w:lang w:val="pt-PT"/>
        </w:rPr>
        <w:t xml:space="preserve"> frequ</w:t>
      </w:r>
      <w:r w:rsidR="00F44255" w:rsidRPr="00F67924">
        <w:rPr>
          <w:szCs w:val="22"/>
          <w:lang w:val="pt-PT"/>
        </w:rPr>
        <w:t>ência</w:t>
      </w:r>
      <w:r w:rsidRPr="00F67924">
        <w:rPr>
          <w:szCs w:val="22"/>
          <w:lang w:val="pt-PT"/>
        </w:rPr>
        <w:t xml:space="preserve"> na população com AIJs do que na população adulta com AR.</w:t>
      </w:r>
    </w:p>
    <w:p w14:paraId="0D90AD29" w14:textId="77777777" w:rsidR="001323E1" w:rsidRPr="00F67924" w:rsidRDefault="001323E1" w:rsidP="001323E1">
      <w:pPr>
        <w:autoSpaceDE w:val="0"/>
        <w:autoSpaceDN w:val="0"/>
        <w:adjustRightInd w:val="0"/>
        <w:rPr>
          <w:szCs w:val="22"/>
          <w:lang w:val="pt-PT"/>
        </w:rPr>
      </w:pPr>
    </w:p>
    <w:p w14:paraId="024FA53C" w14:textId="77777777" w:rsidR="001323E1" w:rsidRPr="00F67924" w:rsidRDefault="001323E1" w:rsidP="001323E1">
      <w:pPr>
        <w:keepNext/>
        <w:autoSpaceDE w:val="0"/>
        <w:autoSpaceDN w:val="0"/>
        <w:adjustRightInd w:val="0"/>
        <w:rPr>
          <w:i/>
          <w:szCs w:val="22"/>
          <w:u w:val="single"/>
          <w:lang w:val="pt-PT"/>
        </w:rPr>
      </w:pPr>
      <w:r w:rsidRPr="00F67924">
        <w:rPr>
          <w:i/>
          <w:szCs w:val="22"/>
          <w:u w:val="single"/>
          <w:lang w:val="pt-PT"/>
        </w:rPr>
        <w:t>Infeções</w:t>
      </w:r>
    </w:p>
    <w:p w14:paraId="4482B022" w14:textId="0EC48A3A" w:rsidR="001323E1" w:rsidRPr="00F67924" w:rsidRDefault="001323E1" w:rsidP="001323E1">
      <w:pPr>
        <w:autoSpaceDE w:val="0"/>
        <w:autoSpaceDN w:val="0"/>
        <w:adjustRightInd w:val="0"/>
        <w:rPr>
          <w:szCs w:val="22"/>
          <w:lang w:val="pt-PT"/>
        </w:rPr>
      </w:pPr>
      <w:r w:rsidRPr="00F67924">
        <w:rPr>
          <w:szCs w:val="22"/>
          <w:lang w:val="pt-PT"/>
        </w:rPr>
        <w:t>Na fase controlada</w:t>
      </w:r>
      <w:r w:rsidR="000450D9" w:rsidRPr="00F67924">
        <w:rPr>
          <w:szCs w:val="22"/>
          <w:lang w:val="pt-PT"/>
        </w:rPr>
        <w:t xml:space="preserve"> </w:t>
      </w:r>
      <w:del w:id="252" w:author="Author">
        <w:r w:rsidR="000450D9" w:rsidRPr="00F67924" w:rsidDel="00F25552">
          <w:rPr>
            <w:szCs w:val="22"/>
            <w:lang w:val="pt-PT"/>
          </w:rPr>
          <w:delText xml:space="preserve">do </w:delText>
        </w:r>
      </w:del>
      <w:ins w:id="253" w:author="Author">
        <w:del w:id="254" w:author="Author">
          <w:r w:rsidR="00576DA3" w:rsidDel="00F25552">
            <w:rPr>
              <w:lang w:val="pt-PT"/>
            </w:rPr>
            <w:delText>Ensaio</w:delText>
          </w:r>
        </w:del>
      </w:ins>
      <w:del w:id="255" w:author="Author">
        <w:r w:rsidR="000450D9" w:rsidRPr="00F67924" w:rsidDel="00F25552">
          <w:rPr>
            <w:szCs w:val="22"/>
            <w:lang w:val="pt-PT"/>
          </w:rPr>
          <w:delText>estudo</w:delText>
        </w:r>
        <w:r w:rsidRPr="00F67924" w:rsidDel="00F25552">
          <w:rPr>
            <w:szCs w:val="22"/>
            <w:lang w:val="pt-PT"/>
          </w:rPr>
          <w:delText xml:space="preserve"> </w:delText>
        </w:r>
      </w:del>
      <w:r w:rsidRPr="00F67924">
        <w:rPr>
          <w:szCs w:val="22"/>
          <w:lang w:val="pt-PT"/>
        </w:rPr>
        <w:t>de 12</w:t>
      </w:r>
      <w:r w:rsidR="009850C0" w:rsidRPr="00F67924">
        <w:rPr>
          <w:szCs w:val="22"/>
          <w:lang w:val="pt-PT"/>
        </w:rPr>
        <w:t> </w:t>
      </w:r>
      <w:r w:rsidRPr="00F67924">
        <w:rPr>
          <w:szCs w:val="22"/>
          <w:lang w:val="pt-PT"/>
        </w:rPr>
        <w:t>semanas</w:t>
      </w:r>
      <w:ins w:id="256" w:author="Author">
        <w:r w:rsidR="00F25552">
          <w:rPr>
            <w:szCs w:val="22"/>
            <w:lang w:val="pt-PT"/>
          </w:rPr>
          <w:t xml:space="preserve"> do ensaio</w:t>
        </w:r>
      </w:ins>
      <w:r w:rsidRPr="00F67924">
        <w:rPr>
          <w:szCs w:val="22"/>
          <w:lang w:val="pt-PT"/>
        </w:rPr>
        <w:t xml:space="preserve">, a taxa de todas as infeções no grupo com </w:t>
      </w:r>
      <w:r w:rsidR="009850C0" w:rsidRPr="00F67924">
        <w:rPr>
          <w:szCs w:val="22"/>
          <w:lang w:val="pt-PT"/>
        </w:rPr>
        <w:t xml:space="preserve">tocilizumab </w:t>
      </w:r>
      <w:r w:rsidR="007202E6" w:rsidRPr="00F67924">
        <w:rPr>
          <w:szCs w:val="22"/>
          <w:lang w:val="pt-PT"/>
        </w:rPr>
        <w:t xml:space="preserve">intravenoso </w:t>
      </w:r>
      <w:r w:rsidRPr="00F67924">
        <w:rPr>
          <w:szCs w:val="22"/>
          <w:lang w:val="pt-PT"/>
        </w:rPr>
        <w:t>foi de 344,7 por 100</w:t>
      </w:r>
      <w:r w:rsidR="009850C0" w:rsidRPr="00F67924">
        <w:rPr>
          <w:szCs w:val="22"/>
          <w:lang w:val="pt-PT"/>
        </w:rPr>
        <w:t> </w:t>
      </w:r>
      <w:r w:rsidRPr="00F67924">
        <w:rPr>
          <w:szCs w:val="22"/>
          <w:lang w:val="pt-PT"/>
        </w:rPr>
        <w:t>doentes</w:t>
      </w:r>
      <w:r w:rsidR="009850C0" w:rsidRPr="00F67924">
        <w:rPr>
          <w:szCs w:val="22"/>
          <w:lang w:val="pt-PT"/>
        </w:rPr>
        <w:noBreakHyphen/>
      </w:r>
      <w:r w:rsidRPr="00F67924">
        <w:rPr>
          <w:szCs w:val="22"/>
          <w:lang w:val="pt-PT"/>
        </w:rPr>
        <w:t>ano e de 287,0 por 100</w:t>
      </w:r>
      <w:r w:rsidR="009850C0" w:rsidRPr="00F67924">
        <w:rPr>
          <w:szCs w:val="22"/>
          <w:lang w:val="pt-PT"/>
        </w:rPr>
        <w:t> </w:t>
      </w:r>
      <w:r w:rsidRPr="00F67924">
        <w:rPr>
          <w:szCs w:val="22"/>
          <w:lang w:val="pt-PT"/>
        </w:rPr>
        <w:t>doentes</w:t>
      </w:r>
      <w:r w:rsidR="009850C0" w:rsidRPr="00F67924">
        <w:rPr>
          <w:szCs w:val="22"/>
          <w:lang w:val="pt-PT"/>
        </w:rPr>
        <w:noBreakHyphen/>
      </w:r>
      <w:r w:rsidRPr="00F67924">
        <w:rPr>
          <w:szCs w:val="22"/>
          <w:lang w:val="pt-PT"/>
        </w:rPr>
        <w:t>ano no grupo placebo. N</w:t>
      </w:r>
      <w:ins w:id="257" w:author="Author">
        <w:r w:rsidR="00F25552">
          <w:rPr>
            <w:szCs w:val="22"/>
            <w:lang w:val="pt-PT"/>
          </w:rPr>
          <w:t>a fase de</w:t>
        </w:r>
      </w:ins>
      <w:del w:id="258" w:author="Author">
        <w:r w:rsidR="000450D9" w:rsidRPr="00F67924" w:rsidDel="00F25552">
          <w:rPr>
            <w:szCs w:val="22"/>
            <w:lang w:val="pt-PT"/>
          </w:rPr>
          <w:delText>o</w:delText>
        </w:r>
        <w:r w:rsidRPr="00F67924" w:rsidDel="00F25552">
          <w:rPr>
            <w:szCs w:val="22"/>
            <w:lang w:val="pt-PT"/>
          </w:rPr>
          <w:delText xml:space="preserve"> </w:delText>
        </w:r>
        <w:r w:rsidR="000450D9" w:rsidRPr="00F67924" w:rsidDel="0003280A">
          <w:rPr>
            <w:szCs w:val="22"/>
            <w:lang w:val="pt-PT"/>
          </w:rPr>
          <w:delText>e</w:delText>
        </w:r>
        <w:r w:rsidR="000450D9" w:rsidRPr="00F67924" w:rsidDel="00576DA3">
          <w:rPr>
            <w:szCs w:val="22"/>
            <w:lang w:val="pt-PT"/>
          </w:rPr>
          <w:delText>studo</w:delText>
        </w:r>
      </w:del>
      <w:ins w:id="259" w:author="Author">
        <w:del w:id="260" w:author="Author">
          <w:r w:rsidR="00576DA3" w:rsidDel="00F25552">
            <w:rPr>
              <w:szCs w:val="22"/>
              <w:lang w:val="pt-PT"/>
            </w:rPr>
            <w:delText>nsaio</w:delText>
          </w:r>
        </w:del>
      </w:ins>
      <w:del w:id="261" w:author="Author">
        <w:r w:rsidRPr="00F67924" w:rsidDel="00F25552">
          <w:rPr>
            <w:szCs w:val="22"/>
            <w:lang w:val="pt-PT"/>
          </w:rPr>
          <w:delText xml:space="preserve"> de</w:delText>
        </w:r>
      </w:del>
      <w:r w:rsidRPr="00F67924">
        <w:rPr>
          <w:szCs w:val="22"/>
          <w:lang w:val="pt-PT"/>
        </w:rPr>
        <w:t xml:space="preserve"> extensão abert</w:t>
      </w:r>
      <w:ins w:id="262" w:author="Author">
        <w:r w:rsidR="00F25552">
          <w:rPr>
            <w:szCs w:val="22"/>
            <w:lang w:val="pt-PT"/>
          </w:rPr>
          <w:t>a do ensaio</w:t>
        </w:r>
      </w:ins>
      <w:del w:id="263" w:author="Author">
        <w:r w:rsidR="000450D9" w:rsidRPr="00F67924" w:rsidDel="00F25552">
          <w:rPr>
            <w:szCs w:val="22"/>
            <w:lang w:val="pt-PT"/>
          </w:rPr>
          <w:delText>o</w:delText>
        </w:r>
      </w:del>
      <w:r w:rsidRPr="00F67924">
        <w:rPr>
          <w:szCs w:val="22"/>
          <w:lang w:val="pt-PT"/>
        </w:rPr>
        <w:t xml:space="preserve"> (Parte II), a taxa global de infeções permaneceu semelhant</w:t>
      </w:r>
      <w:r w:rsidR="004A7487" w:rsidRPr="00F67924">
        <w:rPr>
          <w:szCs w:val="22"/>
          <w:lang w:val="pt-PT"/>
        </w:rPr>
        <w:t>e, a 306,6 por 100</w:t>
      </w:r>
      <w:r w:rsidR="009850C0" w:rsidRPr="00F67924">
        <w:rPr>
          <w:szCs w:val="22"/>
          <w:lang w:val="pt-PT"/>
        </w:rPr>
        <w:t> </w:t>
      </w:r>
      <w:r w:rsidR="004A7487" w:rsidRPr="00F67924">
        <w:rPr>
          <w:szCs w:val="22"/>
          <w:lang w:val="pt-PT"/>
        </w:rPr>
        <w:t>doentes</w:t>
      </w:r>
      <w:r w:rsidR="009850C0" w:rsidRPr="00F67924">
        <w:rPr>
          <w:szCs w:val="22"/>
          <w:lang w:val="pt-PT"/>
        </w:rPr>
        <w:noBreakHyphen/>
      </w:r>
      <w:r w:rsidR="004A7487" w:rsidRPr="00F67924">
        <w:rPr>
          <w:szCs w:val="22"/>
          <w:lang w:val="pt-PT"/>
        </w:rPr>
        <w:t>ano.</w:t>
      </w:r>
    </w:p>
    <w:p w14:paraId="64ABF12D" w14:textId="77777777" w:rsidR="001323E1" w:rsidRPr="00F67924" w:rsidRDefault="001323E1" w:rsidP="001323E1">
      <w:pPr>
        <w:autoSpaceDE w:val="0"/>
        <w:autoSpaceDN w:val="0"/>
        <w:adjustRightInd w:val="0"/>
        <w:rPr>
          <w:szCs w:val="22"/>
          <w:lang w:val="pt-PT"/>
        </w:rPr>
      </w:pPr>
    </w:p>
    <w:p w14:paraId="3350409D" w14:textId="307E5093" w:rsidR="001323E1" w:rsidRPr="00F67924" w:rsidRDefault="001323E1" w:rsidP="001323E1">
      <w:pPr>
        <w:autoSpaceDE w:val="0"/>
        <w:autoSpaceDN w:val="0"/>
        <w:adjustRightInd w:val="0"/>
        <w:rPr>
          <w:szCs w:val="22"/>
          <w:lang w:val="pt-PT"/>
        </w:rPr>
      </w:pPr>
      <w:r w:rsidRPr="00F67924">
        <w:rPr>
          <w:szCs w:val="22"/>
          <w:lang w:val="pt-PT"/>
        </w:rPr>
        <w:t>Na fase controlada</w:t>
      </w:r>
      <w:r w:rsidR="000450D9" w:rsidRPr="00F67924">
        <w:rPr>
          <w:szCs w:val="22"/>
          <w:lang w:val="pt-PT"/>
        </w:rPr>
        <w:t xml:space="preserve"> </w:t>
      </w:r>
      <w:del w:id="264" w:author="Author">
        <w:r w:rsidR="000450D9" w:rsidRPr="00F67924" w:rsidDel="00F25552">
          <w:rPr>
            <w:szCs w:val="22"/>
            <w:lang w:val="pt-PT"/>
          </w:rPr>
          <w:delText xml:space="preserve">do </w:delText>
        </w:r>
      </w:del>
      <w:ins w:id="265" w:author="Author">
        <w:del w:id="266" w:author="Author">
          <w:r w:rsidR="00576DA3" w:rsidDel="00F25552">
            <w:rPr>
              <w:lang w:val="pt-PT"/>
            </w:rPr>
            <w:delText>Ensaio</w:delText>
          </w:r>
        </w:del>
      </w:ins>
      <w:del w:id="267" w:author="Author">
        <w:r w:rsidR="000450D9" w:rsidRPr="00F67924" w:rsidDel="00F25552">
          <w:rPr>
            <w:szCs w:val="22"/>
            <w:lang w:val="pt-PT"/>
          </w:rPr>
          <w:delText>estudo</w:delText>
        </w:r>
        <w:r w:rsidRPr="00F67924" w:rsidDel="00F25552">
          <w:rPr>
            <w:szCs w:val="22"/>
            <w:lang w:val="pt-PT"/>
          </w:rPr>
          <w:delText xml:space="preserve"> </w:delText>
        </w:r>
      </w:del>
      <w:r w:rsidRPr="00F67924">
        <w:rPr>
          <w:szCs w:val="22"/>
          <w:lang w:val="pt-PT"/>
        </w:rPr>
        <w:t>de 12</w:t>
      </w:r>
      <w:r w:rsidR="009850C0" w:rsidRPr="00F67924">
        <w:rPr>
          <w:szCs w:val="22"/>
          <w:lang w:val="pt-PT"/>
        </w:rPr>
        <w:t> </w:t>
      </w:r>
      <w:r w:rsidRPr="00F67924">
        <w:rPr>
          <w:szCs w:val="22"/>
          <w:lang w:val="pt-PT"/>
        </w:rPr>
        <w:t>semanas</w:t>
      </w:r>
      <w:ins w:id="268" w:author="Author">
        <w:r w:rsidR="00F25552">
          <w:rPr>
            <w:szCs w:val="22"/>
            <w:lang w:val="pt-PT"/>
          </w:rPr>
          <w:t xml:space="preserve"> do ensaio</w:t>
        </w:r>
      </w:ins>
      <w:r w:rsidRPr="00F67924">
        <w:rPr>
          <w:szCs w:val="22"/>
          <w:lang w:val="pt-PT"/>
        </w:rPr>
        <w:t xml:space="preserve">, a taxa de infeções graves no grupo com </w:t>
      </w:r>
      <w:r w:rsidR="009850C0" w:rsidRPr="00F67924">
        <w:rPr>
          <w:szCs w:val="22"/>
          <w:lang w:val="pt-PT"/>
        </w:rPr>
        <w:t xml:space="preserve">tocilizumab </w:t>
      </w:r>
      <w:r w:rsidR="007202E6" w:rsidRPr="00F67924">
        <w:rPr>
          <w:szCs w:val="22"/>
          <w:lang w:val="pt-PT"/>
        </w:rPr>
        <w:t xml:space="preserve">intravenoso </w:t>
      </w:r>
      <w:r w:rsidRPr="00F67924">
        <w:rPr>
          <w:szCs w:val="22"/>
          <w:lang w:val="pt-PT"/>
        </w:rPr>
        <w:t>foi de 11,5 por 100</w:t>
      </w:r>
      <w:r w:rsidR="009850C0" w:rsidRPr="00F67924">
        <w:rPr>
          <w:szCs w:val="22"/>
          <w:lang w:val="pt-PT"/>
        </w:rPr>
        <w:t> </w:t>
      </w:r>
      <w:r w:rsidRPr="00F67924">
        <w:rPr>
          <w:szCs w:val="22"/>
          <w:lang w:val="pt-PT"/>
        </w:rPr>
        <w:t>doentes</w:t>
      </w:r>
      <w:r w:rsidR="009850C0" w:rsidRPr="00F67924">
        <w:rPr>
          <w:szCs w:val="22"/>
          <w:lang w:val="pt-PT"/>
        </w:rPr>
        <w:noBreakHyphen/>
      </w:r>
      <w:r w:rsidRPr="00F67924">
        <w:rPr>
          <w:szCs w:val="22"/>
          <w:lang w:val="pt-PT"/>
        </w:rPr>
        <w:t xml:space="preserve">ano. No primeiro ano </w:t>
      </w:r>
      <w:del w:id="269" w:author="Author">
        <w:r w:rsidRPr="00F67924" w:rsidDel="00F25552">
          <w:rPr>
            <w:szCs w:val="22"/>
            <w:lang w:val="pt-PT"/>
          </w:rPr>
          <w:delText>d</w:delText>
        </w:r>
        <w:r w:rsidR="000450D9" w:rsidRPr="00F67924" w:rsidDel="00F25552">
          <w:rPr>
            <w:szCs w:val="22"/>
            <w:lang w:val="pt-PT"/>
          </w:rPr>
          <w:delText>o</w:delText>
        </w:r>
        <w:r w:rsidRPr="00F67924" w:rsidDel="00F25552">
          <w:rPr>
            <w:szCs w:val="22"/>
            <w:lang w:val="pt-PT"/>
          </w:rPr>
          <w:delText xml:space="preserve"> </w:delText>
        </w:r>
        <w:r w:rsidR="000450D9" w:rsidRPr="00F67924" w:rsidDel="0003280A">
          <w:rPr>
            <w:szCs w:val="22"/>
            <w:lang w:val="pt-PT"/>
          </w:rPr>
          <w:delText>e</w:delText>
        </w:r>
        <w:r w:rsidR="000450D9" w:rsidRPr="00F67924" w:rsidDel="00F25552">
          <w:rPr>
            <w:szCs w:val="22"/>
            <w:lang w:val="pt-PT"/>
          </w:rPr>
          <w:delText>studo</w:delText>
        </w:r>
      </w:del>
      <w:ins w:id="270" w:author="Author">
        <w:del w:id="271" w:author="Author">
          <w:r w:rsidR="00576DA3" w:rsidDel="00F25552">
            <w:rPr>
              <w:szCs w:val="22"/>
              <w:lang w:val="pt-PT"/>
            </w:rPr>
            <w:delText>nsaio</w:delText>
          </w:r>
        </w:del>
        <w:r w:rsidR="00F25552">
          <w:rPr>
            <w:szCs w:val="22"/>
            <w:lang w:val="pt-PT"/>
          </w:rPr>
          <w:t xml:space="preserve">da fase </w:t>
        </w:r>
      </w:ins>
      <w:del w:id="272" w:author="Author">
        <w:r w:rsidRPr="00F67924" w:rsidDel="00F25552">
          <w:rPr>
            <w:szCs w:val="22"/>
            <w:lang w:val="pt-PT"/>
          </w:rPr>
          <w:delText xml:space="preserve"> </w:delText>
        </w:r>
      </w:del>
      <w:r w:rsidRPr="00F67924">
        <w:rPr>
          <w:szCs w:val="22"/>
          <w:lang w:val="pt-PT"/>
        </w:rPr>
        <w:t>de extensão abert</w:t>
      </w:r>
      <w:ins w:id="273" w:author="Author">
        <w:r w:rsidR="00F25552">
          <w:rPr>
            <w:szCs w:val="22"/>
            <w:lang w:val="pt-PT"/>
          </w:rPr>
          <w:t>a do ensaio</w:t>
        </w:r>
      </w:ins>
      <w:del w:id="274" w:author="Author">
        <w:r w:rsidR="000450D9" w:rsidRPr="00F67924" w:rsidDel="00F25552">
          <w:rPr>
            <w:szCs w:val="22"/>
            <w:lang w:val="pt-PT"/>
          </w:rPr>
          <w:delText>o</w:delText>
        </w:r>
      </w:del>
      <w:r w:rsidRPr="00F67924">
        <w:rPr>
          <w:szCs w:val="22"/>
          <w:lang w:val="pt-PT"/>
        </w:rPr>
        <w:t>, a taxa global de infeções graves permaneceu estável a 11,3 por 100</w:t>
      </w:r>
      <w:r w:rsidR="009850C0" w:rsidRPr="00F67924">
        <w:rPr>
          <w:szCs w:val="22"/>
          <w:lang w:val="pt-PT"/>
        </w:rPr>
        <w:t> </w:t>
      </w:r>
      <w:r w:rsidRPr="00F67924">
        <w:rPr>
          <w:szCs w:val="22"/>
          <w:lang w:val="pt-PT"/>
        </w:rPr>
        <w:t>doentes</w:t>
      </w:r>
      <w:r w:rsidR="009850C0" w:rsidRPr="00F67924">
        <w:rPr>
          <w:szCs w:val="22"/>
          <w:lang w:val="pt-PT"/>
        </w:rPr>
        <w:noBreakHyphen/>
      </w:r>
      <w:r w:rsidRPr="00F67924">
        <w:rPr>
          <w:szCs w:val="22"/>
          <w:lang w:val="pt-PT"/>
        </w:rPr>
        <w:t>ano. As infeções graves notificadas foram semelhantes às observadas nos doentes com AR</w:t>
      </w:r>
      <w:r w:rsidR="002C59CD" w:rsidRPr="00F67924">
        <w:rPr>
          <w:szCs w:val="22"/>
          <w:lang w:val="pt-PT"/>
        </w:rPr>
        <w:t>,</w:t>
      </w:r>
      <w:r w:rsidRPr="00F67924">
        <w:rPr>
          <w:szCs w:val="22"/>
          <w:lang w:val="pt-PT"/>
        </w:rPr>
        <w:t xml:space="preserve"> com a adição de varicela e otite média.</w:t>
      </w:r>
    </w:p>
    <w:p w14:paraId="28CB84C7" w14:textId="77777777" w:rsidR="001323E1" w:rsidRPr="00F67924" w:rsidRDefault="001323E1" w:rsidP="001323E1">
      <w:pPr>
        <w:autoSpaceDE w:val="0"/>
        <w:autoSpaceDN w:val="0"/>
        <w:adjustRightInd w:val="0"/>
        <w:rPr>
          <w:szCs w:val="22"/>
          <w:lang w:val="pt-PT"/>
        </w:rPr>
      </w:pPr>
    </w:p>
    <w:p w14:paraId="22B1938C" w14:textId="77777777" w:rsidR="001323E1" w:rsidRPr="00F67924" w:rsidRDefault="001323E1" w:rsidP="00FC11C6">
      <w:pPr>
        <w:keepNext/>
        <w:keepLines/>
        <w:autoSpaceDE w:val="0"/>
        <w:autoSpaceDN w:val="0"/>
        <w:adjustRightInd w:val="0"/>
        <w:rPr>
          <w:i/>
          <w:szCs w:val="22"/>
          <w:u w:val="single"/>
          <w:lang w:val="pt-PT"/>
        </w:rPr>
      </w:pPr>
      <w:r w:rsidRPr="00F67924">
        <w:rPr>
          <w:i/>
          <w:szCs w:val="22"/>
          <w:u w:val="single"/>
          <w:lang w:val="pt-PT"/>
        </w:rPr>
        <w:t xml:space="preserve">Reações </w:t>
      </w:r>
      <w:r w:rsidR="007A5ED9" w:rsidRPr="00F67924">
        <w:rPr>
          <w:i/>
          <w:szCs w:val="22"/>
          <w:u w:val="single"/>
          <w:lang w:val="pt-PT"/>
        </w:rPr>
        <w:t xml:space="preserve">associadas </w:t>
      </w:r>
      <w:r w:rsidRPr="00F67924">
        <w:rPr>
          <w:i/>
          <w:szCs w:val="22"/>
          <w:u w:val="single"/>
          <w:lang w:val="pt-PT"/>
        </w:rPr>
        <w:t>à perfusão</w:t>
      </w:r>
    </w:p>
    <w:p w14:paraId="11761FC1" w14:textId="483DF3D4" w:rsidR="001323E1" w:rsidRPr="00F67924" w:rsidRDefault="001323E1" w:rsidP="001323E1">
      <w:pPr>
        <w:autoSpaceDE w:val="0"/>
        <w:autoSpaceDN w:val="0"/>
        <w:adjustRightInd w:val="0"/>
        <w:rPr>
          <w:szCs w:val="22"/>
          <w:lang w:val="pt-PT"/>
        </w:rPr>
      </w:pPr>
      <w:r w:rsidRPr="00F67924">
        <w:rPr>
          <w:szCs w:val="22"/>
          <w:lang w:val="pt-PT"/>
        </w:rPr>
        <w:t xml:space="preserve">Reações associadas à perfusão são definidas como </w:t>
      </w:r>
      <w:r w:rsidRPr="00F67924">
        <w:rPr>
          <w:lang w:val="pt-PT" w:eastAsia="de-DE"/>
        </w:rPr>
        <w:t>todos os acontecimentos ocorridos durante ou no período de 24</w:t>
      </w:r>
      <w:r w:rsidR="009850C0" w:rsidRPr="00F67924">
        <w:rPr>
          <w:lang w:val="pt-PT" w:eastAsia="de-DE"/>
        </w:rPr>
        <w:t> </w:t>
      </w:r>
      <w:r w:rsidRPr="00F67924">
        <w:rPr>
          <w:lang w:val="pt-PT" w:eastAsia="de-DE"/>
        </w:rPr>
        <w:t>horas após</w:t>
      </w:r>
      <w:r w:rsidR="001876C3" w:rsidRPr="00F67924">
        <w:rPr>
          <w:lang w:val="pt-PT" w:eastAsia="de-DE"/>
        </w:rPr>
        <w:t xml:space="preserve"> uma perfusão</w:t>
      </w:r>
      <w:r w:rsidRPr="00F67924">
        <w:rPr>
          <w:lang w:val="pt-PT" w:eastAsia="de-DE"/>
        </w:rPr>
        <w:t xml:space="preserve">. Na fase controlada </w:t>
      </w:r>
      <w:del w:id="275" w:author="Author">
        <w:r w:rsidR="000450D9" w:rsidRPr="00F67924" w:rsidDel="006D5614">
          <w:rPr>
            <w:lang w:val="pt-PT" w:eastAsia="de-DE"/>
          </w:rPr>
          <w:delText xml:space="preserve">do </w:delText>
        </w:r>
      </w:del>
      <w:ins w:id="276" w:author="Author">
        <w:del w:id="277" w:author="Author">
          <w:r w:rsidR="00576DA3" w:rsidDel="006D5614">
            <w:rPr>
              <w:lang w:val="pt-PT"/>
            </w:rPr>
            <w:delText>Ensaio</w:delText>
          </w:r>
        </w:del>
      </w:ins>
      <w:del w:id="278" w:author="Author">
        <w:r w:rsidR="000450D9" w:rsidRPr="00F67924" w:rsidDel="006D5614">
          <w:rPr>
            <w:lang w:val="pt-PT" w:eastAsia="de-DE"/>
          </w:rPr>
          <w:delText xml:space="preserve">estudo </w:delText>
        </w:r>
      </w:del>
      <w:r w:rsidRPr="00F67924">
        <w:rPr>
          <w:lang w:val="pt-PT" w:eastAsia="de-DE"/>
        </w:rPr>
        <w:t>de 12</w:t>
      </w:r>
      <w:r w:rsidR="009850C0" w:rsidRPr="00F67924">
        <w:rPr>
          <w:lang w:val="pt-PT" w:eastAsia="de-DE"/>
        </w:rPr>
        <w:t> </w:t>
      </w:r>
      <w:r w:rsidRPr="00F67924">
        <w:rPr>
          <w:lang w:val="pt-PT" w:eastAsia="de-DE"/>
        </w:rPr>
        <w:t>semanas</w:t>
      </w:r>
      <w:ins w:id="279" w:author="Author">
        <w:r w:rsidR="006D5614" w:rsidRPr="006D5614">
          <w:rPr>
            <w:lang w:val="pt-PT" w:eastAsia="de-DE"/>
          </w:rPr>
          <w:t xml:space="preserve"> </w:t>
        </w:r>
        <w:r w:rsidR="006D5614" w:rsidRPr="00F67924">
          <w:rPr>
            <w:lang w:val="pt-PT" w:eastAsia="de-DE"/>
          </w:rPr>
          <w:t xml:space="preserve">do </w:t>
        </w:r>
        <w:r w:rsidR="006D5614">
          <w:rPr>
            <w:lang w:val="pt-PT"/>
          </w:rPr>
          <w:t>ensaio</w:t>
        </w:r>
      </w:ins>
      <w:r w:rsidRPr="00F67924">
        <w:rPr>
          <w:lang w:val="pt-PT" w:eastAsia="de-DE"/>
        </w:rPr>
        <w:t xml:space="preserve">, 4% dos doentes no grupo de tocilizumab </w:t>
      </w:r>
      <w:r w:rsidR="001B3FEF" w:rsidRPr="00F67924">
        <w:rPr>
          <w:lang w:val="pt-PT" w:eastAsia="de-DE"/>
        </w:rPr>
        <w:t>apresentaram</w:t>
      </w:r>
      <w:r w:rsidRPr="00F67924">
        <w:rPr>
          <w:lang w:val="pt-PT" w:eastAsia="de-DE"/>
        </w:rPr>
        <w:t xml:space="preserve"> acontecimentos</w:t>
      </w:r>
      <w:r w:rsidR="000450D9" w:rsidRPr="00F67924">
        <w:rPr>
          <w:lang w:val="pt-PT" w:eastAsia="de-DE"/>
        </w:rPr>
        <w:t xml:space="preserve"> que</w:t>
      </w:r>
      <w:r w:rsidRPr="00F67924">
        <w:rPr>
          <w:lang w:val="pt-PT" w:eastAsia="de-DE"/>
        </w:rPr>
        <w:t xml:space="preserve"> ocorr</w:t>
      </w:r>
      <w:r w:rsidR="000450D9" w:rsidRPr="00F67924">
        <w:rPr>
          <w:lang w:val="pt-PT" w:eastAsia="de-DE"/>
        </w:rPr>
        <w:t>eram</w:t>
      </w:r>
      <w:r w:rsidRPr="00F67924">
        <w:rPr>
          <w:lang w:val="pt-PT" w:eastAsia="de-DE"/>
        </w:rPr>
        <w:t xml:space="preserve"> durante a perfusão. Um acontecimento (angioedema) foi considerado grave e </w:t>
      </w:r>
      <w:r w:rsidR="005F170C" w:rsidRPr="00F67924">
        <w:rPr>
          <w:lang w:val="pt-PT" w:eastAsia="de-DE"/>
        </w:rPr>
        <w:t>que coloca a</w:t>
      </w:r>
      <w:r w:rsidRPr="00F67924">
        <w:rPr>
          <w:lang w:val="pt-PT" w:eastAsia="de-DE"/>
        </w:rPr>
        <w:t xml:space="preserve"> vida </w:t>
      </w:r>
      <w:r w:rsidR="005F170C" w:rsidRPr="00F67924">
        <w:rPr>
          <w:lang w:val="pt-PT" w:eastAsia="de-DE"/>
        </w:rPr>
        <w:t xml:space="preserve">em risco </w:t>
      </w:r>
      <w:r w:rsidRPr="00F67924">
        <w:rPr>
          <w:lang w:val="pt-PT" w:eastAsia="de-DE"/>
        </w:rPr>
        <w:t xml:space="preserve">e o tratamento em </w:t>
      </w:r>
      <w:del w:id="280" w:author="Author">
        <w:r w:rsidRPr="00F67924" w:rsidDel="00067E4E">
          <w:rPr>
            <w:lang w:val="pt-PT" w:eastAsia="de-DE"/>
          </w:rPr>
          <w:delText>estu</w:delText>
        </w:r>
        <w:r w:rsidR="004A7487" w:rsidRPr="00F67924" w:rsidDel="00067E4E">
          <w:rPr>
            <w:lang w:val="pt-PT" w:eastAsia="de-DE"/>
          </w:rPr>
          <w:delText xml:space="preserve">do </w:delText>
        </w:r>
      </w:del>
      <w:ins w:id="281" w:author="Author">
        <w:r w:rsidR="00067E4E" w:rsidRPr="00F67924">
          <w:rPr>
            <w:lang w:val="pt-PT" w:eastAsia="de-DE"/>
          </w:rPr>
          <w:t xml:space="preserve">ensaio </w:t>
        </w:r>
      </w:ins>
      <w:r w:rsidR="004A7487" w:rsidRPr="00F67924">
        <w:rPr>
          <w:lang w:val="pt-PT" w:eastAsia="de-DE"/>
        </w:rPr>
        <w:t>foi descontinuado no doente.</w:t>
      </w:r>
    </w:p>
    <w:p w14:paraId="7BACE3EF" w14:textId="77777777" w:rsidR="001323E1" w:rsidRPr="00F67924" w:rsidRDefault="001323E1" w:rsidP="001323E1">
      <w:pPr>
        <w:autoSpaceDE w:val="0"/>
        <w:autoSpaceDN w:val="0"/>
        <w:adjustRightInd w:val="0"/>
        <w:rPr>
          <w:szCs w:val="22"/>
          <w:lang w:val="pt-PT"/>
        </w:rPr>
      </w:pPr>
    </w:p>
    <w:p w14:paraId="32B14A33" w14:textId="319B7466" w:rsidR="001323E1" w:rsidRPr="00F67924" w:rsidRDefault="001323E1" w:rsidP="001323E1">
      <w:pPr>
        <w:autoSpaceDE w:val="0"/>
        <w:autoSpaceDN w:val="0"/>
        <w:adjustRightInd w:val="0"/>
        <w:rPr>
          <w:szCs w:val="22"/>
          <w:lang w:val="pt-PT"/>
        </w:rPr>
      </w:pPr>
      <w:r w:rsidRPr="00F67924">
        <w:rPr>
          <w:szCs w:val="22"/>
          <w:lang w:val="pt-PT"/>
        </w:rPr>
        <w:t xml:space="preserve">Na fase controlada </w:t>
      </w:r>
      <w:del w:id="282" w:author="Author">
        <w:r w:rsidR="000450D9" w:rsidRPr="00F67924" w:rsidDel="006D5614">
          <w:rPr>
            <w:szCs w:val="22"/>
            <w:lang w:val="pt-PT"/>
          </w:rPr>
          <w:delText>do estudo</w:delText>
        </w:r>
      </w:del>
      <w:ins w:id="283" w:author="Author">
        <w:del w:id="284" w:author="Author">
          <w:r w:rsidR="0056359B" w:rsidDel="006D5614">
            <w:rPr>
              <w:szCs w:val="22"/>
              <w:lang w:val="pt-PT"/>
            </w:rPr>
            <w:delText>ensaio</w:delText>
          </w:r>
        </w:del>
      </w:ins>
      <w:del w:id="285" w:author="Author">
        <w:r w:rsidR="000450D9" w:rsidRPr="00F67924" w:rsidDel="006D5614">
          <w:rPr>
            <w:szCs w:val="22"/>
            <w:lang w:val="pt-PT"/>
          </w:rPr>
          <w:delText xml:space="preserve"> </w:delText>
        </w:r>
      </w:del>
      <w:r w:rsidRPr="00F67924">
        <w:rPr>
          <w:szCs w:val="22"/>
          <w:lang w:val="pt-PT"/>
        </w:rPr>
        <w:t>de 12</w:t>
      </w:r>
      <w:r w:rsidR="009850C0" w:rsidRPr="00F67924">
        <w:rPr>
          <w:szCs w:val="22"/>
          <w:lang w:val="pt-PT"/>
        </w:rPr>
        <w:t> </w:t>
      </w:r>
      <w:r w:rsidRPr="00F67924">
        <w:rPr>
          <w:szCs w:val="22"/>
          <w:lang w:val="pt-PT"/>
        </w:rPr>
        <w:t>semanas</w:t>
      </w:r>
      <w:ins w:id="286" w:author="Author">
        <w:r w:rsidR="006D5614" w:rsidRPr="006D5614">
          <w:rPr>
            <w:szCs w:val="22"/>
            <w:lang w:val="pt-PT"/>
          </w:rPr>
          <w:t xml:space="preserve"> </w:t>
        </w:r>
        <w:r w:rsidR="006D5614" w:rsidRPr="00F67924">
          <w:rPr>
            <w:szCs w:val="22"/>
            <w:lang w:val="pt-PT"/>
          </w:rPr>
          <w:t xml:space="preserve">do </w:t>
        </w:r>
        <w:r w:rsidR="006D5614">
          <w:rPr>
            <w:szCs w:val="22"/>
            <w:lang w:val="pt-PT"/>
          </w:rPr>
          <w:t>ensaio</w:t>
        </w:r>
      </w:ins>
      <w:r w:rsidRPr="00F67924">
        <w:rPr>
          <w:szCs w:val="22"/>
          <w:lang w:val="pt-PT"/>
        </w:rPr>
        <w:t xml:space="preserve">, 16% dos doentes no grupo com tocilizumab e 5,4% dos doentes no grupo placebo </w:t>
      </w:r>
      <w:r w:rsidR="000450D9" w:rsidRPr="00F67924">
        <w:rPr>
          <w:szCs w:val="22"/>
          <w:lang w:val="pt-PT"/>
        </w:rPr>
        <w:t xml:space="preserve">apresentaram </w:t>
      </w:r>
      <w:r w:rsidRPr="00F67924">
        <w:rPr>
          <w:szCs w:val="22"/>
          <w:lang w:val="pt-PT"/>
        </w:rPr>
        <w:t>um acontecimento no período de 24</w:t>
      </w:r>
      <w:r w:rsidR="009850C0" w:rsidRPr="00F67924">
        <w:rPr>
          <w:szCs w:val="22"/>
          <w:lang w:val="pt-PT"/>
        </w:rPr>
        <w:t> </w:t>
      </w:r>
      <w:r w:rsidRPr="00F67924">
        <w:rPr>
          <w:szCs w:val="22"/>
          <w:lang w:val="pt-PT"/>
        </w:rPr>
        <w:t>horas após a perfusão. No grupo com tocilizumab, os acontecimentos incluíram, mas não se limitaram a, erupção cutânea, urticária, diarreia, desconforto epigástrico, artralgia e cefaleia. Um destes acontecimentos, a urti</w:t>
      </w:r>
      <w:r w:rsidR="004A7487" w:rsidRPr="00F67924">
        <w:rPr>
          <w:szCs w:val="22"/>
          <w:lang w:val="pt-PT"/>
        </w:rPr>
        <w:t>cária, foi considerado grave.</w:t>
      </w:r>
    </w:p>
    <w:p w14:paraId="56786277" w14:textId="77777777" w:rsidR="001323E1" w:rsidRPr="00F67924" w:rsidRDefault="001323E1" w:rsidP="001323E1">
      <w:pPr>
        <w:autoSpaceDE w:val="0"/>
        <w:autoSpaceDN w:val="0"/>
        <w:adjustRightInd w:val="0"/>
        <w:rPr>
          <w:szCs w:val="22"/>
          <w:lang w:val="pt-PT"/>
        </w:rPr>
      </w:pPr>
    </w:p>
    <w:p w14:paraId="63664433" w14:textId="16AD58A7" w:rsidR="001323E1" w:rsidRPr="00F67924" w:rsidRDefault="002C59CD" w:rsidP="001323E1">
      <w:pPr>
        <w:autoSpaceDE w:val="0"/>
        <w:autoSpaceDN w:val="0"/>
        <w:adjustRightInd w:val="0"/>
        <w:rPr>
          <w:szCs w:val="22"/>
          <w:lang w:val="pt-PT"/>
        </w:rPr>
      </w:pPr>
      <w:r w:rsidRPr="00F67924">
        <w:rPr>
          <w:szCs w:val="22"/>
          <w:lang w:val="pt-PT"/>
        </w:rPr>
        <w:t>Foram notificadas r</w:t>
      </w:r>
      <w:r w:rsidR="001323E1" w:rsidRPr="00F67924">
        <w:rPr>
          <w:szCs w:val="22"/>
          <w:lang w:val="pt-PT"/>
        </w:rPr>
        <w:t>eações clinicamente significativas de hipersensibilidade associadas ao tocilizumab e requerendo a descontinuação do tratamento em 1 de 112</w:t>
      </w:r>
      <w:r w:rsidR="009850C0" w:rsidRPr="00F67924">
        <w:rPr>
          <w:szCs w:val="22"/>
          <w:lang w:val="pt-PT"/>
        </w:rPr>
        <w:t> </w:t>
      </w:r>
      <w:r w:rsidR="001323E1" w:rsidRPr="00F67924">
        <w:rPr>
          <w:szCs w:val="22"/>
          <w:lang w:val="pt-PT"/>
        </w:rPr>
        <w:t>doentes (</w:t>
      </w:r>
      <w:r w:rsidR="00561A27" w:rsidRPr="00F67924">
        <w:rPr>
          <w:szCs w:val="22"/>
          <w:lang w:val="pt-PT"/>
        </w:rPr>
        <w:t>&lt;</w:t>
      </w:r>
      <w:r w:rsidR="009850C0" w:rsidRPr="00F67924">
        <w:rPr>
          <w:szCs w:val="22"/>
          <w:lang w:val="pt-PT"/>
        </w:rPr>
        <w:t> </w:t>
      </w:r>
      <w:r w:rsidR="001323E1" w:rsidRPr="00F67924">
        <w:rPr>
          <w:szCs w:val="22"/>
          <w:lang w:val="pt-PT"/>
        </w:rPr>
        <w:t xml:space="preserve">1%) tratados com tocilizumab durante a fase controlada e até </w:t>
      </w:r>
      <w:r w:rsidR="00CD64A7" w:rsidRPr="00F67924">
        <w:rPr>
          <w:szCs w:val="22"/>
          <w:lang w:val="pt-PT"/>
        </w:rPr>
        <w:t>ao regime</w:t>
      </w:r>
      <w:r w:rsidR="001323E1" w:rsidRPr="00F67924">
        <w:rPr>
          <w:szCs w:val="22"/>
          <w:lang w:val="pt-PT"/>
        </w:rPr>
        <w:t xml:space="preserve"> abert</w:t>
      </w:r>
      <w:r w:rsidR="00CD64A7" w:rsidRPr="00F67924">
        <w:rPr>
          <w:szCs w:val="22"/>
          <w:lang w:val="pt-PT"/>
        </w:rPr>
        <w:t>o</w:t>
      </w:r>
      <w:r w:rsidR="004A7487" w:rsidRPr="00F67924">
        <w:rPr>
          <w:szCs w:val="22"/>
          <w:lang w:val="pt-PT"/>
        </w:rPr>
        <w:t xml:space="preserve"> do ensaio clínico, inclusive.</w:t>
      </w:r>
    </w:p>
    <w:p w14:paraId="6553319D" w14:textId="77777777" w:rsidR="001323E1" w:rsidRPr="00F67924" w:rsidRDefault="001323E1" w:rsidP="001323E1">
      <w:pPr>
        <w:autoSpaceDE w:val="0"/>
        <w:autoSpaceDN w:val="0"/>
        <w:adjustRightInd w:val="0"/>
        <w:rPr>
          <w:szCs w:val="22"/>
          <w:lang w:val="pt-PT"/>
        </w:rPr>
      </w:pPr>
    </w:p>
    <w:p w14:paraId="43A3531D" w14:textId="77777777" w:rsidR="001323E1" w:rsidRPr="00F67924" w:rsidRDefault="001323E1" w:rsidP="001323E1">
      <w:pPr>
        <w:autoSpaceDE w:val="0"/>
        <w:autoSpaceDN w:val="0"/>
        <w:adjustRightInd w:val="0"/>
        <w:rPr>
          <w:i/>
          <w:szCs w:val="22"/>
          <w:u w:val="single"/>
          <w:lang w:val="pt-PT"/>
        </w:rPr>
      </w:pPr>
      <w:r w:rsidRPr="00F67924">
        <w:rPr>
          <w:i/>
          <w:szCs w:val="22"/>
          <w:u w:val="single"/>
          <w:lang w:val="pt-PT"/>
        </w:rPr>
        <w:t>Imunogenicidade</w:t>
      </w:r>
    </w:p>
    <w:p w14:paraId="6BB85BC5" w14:textId="0DB4F62A" w:rsidR="001323E1" w:rsidRPr="00F67924" w:rsidRDefault="001323E1" w:rsidP="001323E1">
      <w:pPr>
        <w:autoSpaceDE w:val="0"/>
        <w:autoSpaceDN w:val="0"/>
        <w:adjustRightInd w:val="0"/>
        <w:rPr>
          <w:szCs w:val="22"/>
          <w:lang w:val="pt-PT"/>
        </w:rPr>
      </w:pPr>
      <w:r w:rsidRPr="00F67924">
        <w:rPr>
          <w:szCs w:val="22"/>
          <w:lang w:val="pt-PT"/>
        </w:rPr>
        <w:t>Inicialmente, todos os 112</w:t>
      </w:r>
      <w:r w:rsidR="009850C0" w:rsidRPr="00F67924">
        <w:rPr>
          <w:szCs w:val="22"/>
          <w:lang w:val="pt-PT"/>
        </w:rPr>
        <w:t> </w:t>
      </w:r>
      <w:r w:rsidRPr="00F67924">
        <w:rPr>
          <w:szCs w:val="22"/>
          <w:lang w:val="pt-PT"/>
        </w:rPr>
        <w:t xml:space="preserve">doentes foram testados quanto </w:t>
      </w:r>
      <w:r w:rsidR="005F170C" w:rsidRPr="00F67924">
        <w:rPr>
          <w:szCs w:val="22"/>
          <w:lang w:val="pt-PT"/>
        </w:rPr>
        <w:t>à presença de</w:t>
      </w:r>
      <w:r w:rsidRPr="00F67924">
        <w:rPr>
          <w:szCs w:val="22"/>
          <w:lang w:val="pt-PT"/>
        </w:rPr>
        <w:t xml:space="preserve"> anticorpos anti</w:t>
      </w:r>
      <w:r w:rsidR="007F0C90" w:rsidRPr="00F67924">
        <w:rPr>
          <w:szCs w:val="22"/>
          <w:lang w:val="pt-PT"/>
        </w:rPr>
        <w:noBreakHyphen/>
      </w:r>
      <w:r w:rsidRPr="00F67924">
        <w:rPr>
          <w:szCs w:val="22"/>
          <w:lang w:val="pt-PT"/>
        </w:rPr>
        <w:t>tocilizumab. Dois doentes desenvolveram anticorpos anti</w:t>
      </w:r>
      <w:r w:rsidR="007F0C90" w:rsidRPr="00F67924">
        <w:rPr>
          <w:szCs w:val="22"/>
          <w:lang w:val="pt-PT"/>
        </w:rPr>
        <w:noBreakHyphen/>
      </w:r>
      <w:r w:rsidRPr="00F67924">
        <w:rPr>
          <w:szCs w:val="22"/>
          <w:lang w:val="pt-PT"/>
        </w:rPr>
        <w:t>tocilizumab</w:t>
      </w:r>
      <w:r w:rsidR="002C59CD" w:rsidRPr="00F67924">
        <w:rPr>
          <w:szCs w:val="22"/>
          <w:lang w:val="pt-PT"/>
        </w:rPr>
        <w:t xml:space="preserve"> positivos</w:t>
      </w:r>
      <w:r w:rsidRPr="00F67924">
        <w:rPr>
          <w:szCs w:val="22"/>
          <w:lang w:val="pt-PT"/>
        </w:rPr>
        <w:t>, com um destes doentes manifestando uma reação de hipersensibilidade conduzindo à sua saída do ensaio. A incidência d</w:t>
      </w:r>
      <w:r w:rsidR="001B3FEF" w:rsidRPr="00F67924">
        <w:rPr>
          <w:szCs w:val="22"/>
          <w:lang w:val="pt-PT"/>
        </w:rPr>
        <w:t>a</w:t>
      </w:r>
      <w:r w:rsidRPr="00F67924">
        <w:rPr>
          <w:szCs w:val="22"/>
          <w:lang w:val="pt-PT"/>
        </w:rPr>
        <w:t xml:space="preserve"> formação de anticorpos anti</w:t>
      </w:r>
      <w:r w:rsidR="003072CA" w:rsidRPr="00F67924">
        <w:rPr>
          <w:szCs w:val="22"/>
          <w:lang w:val="pt-PT"/>
        </w:rPr>
        <w:noBreakHyphen/>
      </w:r>
      <w:r w:rsidRPr="00F67924">
        <w:rPr>
          <w:szCs w:val="22"/>
          <w:lang w:val="pt-PT"/>
        </w:rPr>
        <w:t xml:space="preserve">tocilizumab poderá </w:t>
      </w:r>
      <w:r w:rsidR="001B3FEF" w:rsidRPr="00F67924">
        <w:rPr>
          <w:szCs w:val="22"/>
          <w:lang w:val="pt-PT"/>
        </w:rPr>
        <w:t>estar</w:t>
      </w:r>
      <w:r w:rsidRPr="00F67924">
        <w:rPr>
          <w:szCs w:val="22"/>
          <w:lang w:val="pt-PT"/>
        </w:rPr>
        <w:t xml:space="preserve"> subestimada devido à interferência de tocilizumab no </w:t>
      </w:r>
      <w:r w:rsidR="001B3FEF" w:rsidRPr="00F67924">
        <w:rPr>
          <w:szCs w:val="22"/>
          <w:lang w:val="pt-PT"/>
        </w:rPr>
        <w:t>teste</w:t>
      </w:r>
      <w:r w:rsidRPr="00F67924">
        <w:rPr>
          <w:szCs w:val="22"/>
          <w:lang w:val="pt-PT"/>
        </w:rPr>
        <w:t xml:space="preserve"> e à maior concentração de </w:t>
      </w:r>
      <w:r w:rsidR="009850C0" w:rsidRPr="00F67924">
        <w:rPr>
          <w:szCs w:val="22"/>
          <w:lang w:val="pt-PT"/>
        </w:rPr>
        <w:t xml:space="preserve">tocilizumab </w:t>
      </w:r>
      <w:r w:rsidRPr="00F67924">
        <w:rPr>
          <w:szCs w:val="22"/>
          <w:lang w:val="pt-PT"/>
        </w:rPr>
        <w:t>observada nas crianças</w:t>
      </w:r>
      <w:r w:rsidR="004A7487" w:rsidRPr="00F67924">
        <w:rPr>
          <w:szCs w:val="22"/>
          <w:lang w:val="pt-PT"/>
        </w:rPr>
        <w:t xml:space="preserve"> comparativamente aos adultos.</w:t>
      </w:r>
    </w:p>
    <w:p w14:paraId="1AA58569" w14:textId="77777777" w:rsidR="001323E1" w:rsidRPr="00F67924" w:rsidRDefault="001323E1" w:rsidP="001323E1">
      <w:pPr>
        <w:autoSpaceDE w:val="0"/>
        <w:autoSpaceDN w:val="0"/>
        <w:adjustRightInd w:val="0"/>
        <w:rPr>
          <w:rFonts w:eastAsia="SimSun"/>
          <w:szCs w:val="22"/>
          <w:lang w:val="pt-PT" w:eastAsia="zh-CN"/>
        </w:rPr>
      </w:pPr>
    </w:p>
    <w:p w14:paraId="5AFBD5E6" w14:textId="77777777" w:rsidR="001323E1" w:rsidRPr="00F67924" w:rsidRDefault="001323E1" w:rsidP="001323E1">
      <w:pPr>
        <w:ind w:left="567" w:hanging="567"/>
        <w:outlineLvl w:val="0"/>
        <w:rPr>
          <w:i/>
          <w:u w:val="single"/>
          <w:lang w:val="pt-PT"/>
        </w:rPr>
      </w:pPr>
      <w:r w:rsidRPr="00F67924">
        <w:rPr>
          <w:i/>
          <w:u w:val="single"/>
          <w:lang w:val="pt-PT"/>
        </w:rPr>
        <w:t>Neutrófilos</w:t>
      </w:r>
    </w:p>
    <w:p w14:paraId="0A49C0B5" w14:textId="6A575962" w:rsidR="001323E1" w:rsidRPr="00F67924" w:rsidRDefault="001323E1" w:rsidP="001323E1">
      <w:pPr>
        <w:autoSpaceDE w:val="0"/>
        <w:autoSpaceDN w:val="0"/>
        <w:adjustRightInd w:val="0"/>
        <w:rPr>
          <w:rFonts w:eastAsia="SimSun"/>
          <w:szCs w:val="22"/>
          <w:lang w:val="pt-PT" w:eastAsia="zh-CN"/>
        </w:rPr>
      </w:pPr>
      <w:r w:rsidRPr="00F67924">
        <w:rPr>
          <w:rFonts w:eastAsia="SimSun"/>
          <w:szCs w:val="22"/>
          <w:lang w:val="pt-PT" w:eastAsia="zh-CN"/>
        </w:rPr>
        <w:t>Durante a monitorização laboratorial de rotina nas 12</w:t>
      </w:r>
      <w:r w:rsidR="000C296E" w:rsidRPr="00F67924">
        <w:rPr>
          <w:rFonts w:eastAsia="SimSun"/>
          <w:szCs w:val="22"/>
          <w:lang w:val="pt-PT" w:eastAsia="zh-CN"/>
        </w:rPr>
        <w:t> </w:t>
      </w:r>
      <w:r w:rsidRPr="00F67924">
        <w:rPr>
          <w:rFonts w:eastAsia="SimSun"/>
          <w:szCs w:val="22"/>
          <w:lang w:val="pt-PT" w:eastAsia="zh-CN"/>
        </w:rPr>
        <w:t>semanas de fase controlada, ocorreu uma diminuição na contagem de neutrófilos para menos de 1</w:t>
      </w:r>
      <w:r w:rsidR="00030FDE" w:rsidRPr="00F67924">
        <w:rPr>
          <w:sz w:val="10"/>
          <w:szCs w:val="10"/>
          <w:lang w:val="pt-PT" w:eastAsia="de-DE"/>
        </w:rPr>
        <w:t> </w:t>
      </w:r>
      <w:r w:rsidR="00561A27" w:rsidRPr="00F67924">
        <w:rPr>
          <w:szCs w:val="22"/>
          <w:lang w:val="pt-PT"/>
        </w:rPr>
        <w:t>×</w:t>
      </w:r>
      <w:r w:rsidR="00030FDE" w:rsidRPr="00F67924">
        <w:rPr>
          <w:sz w:val="10"/>
          <w:szCs w:val="10"/>
          <w:lang w:val="pt-PT" w:eastAsia="de-DE"/>
        </w:rPr>
        <w:t> </w:t>
      </w:r>
      <w:r w:rsidRPr="00F67924">
        <w:rPr>
          <w:rFonts w:eastAsia="SimSun"/>
          <w:szCs w:val="22"/>
          <w:lang w:val="pt-PT" w:eastAsia="zh-CN"/>
        </w:rPr>
        <w:t>10</w:t>
      </w:r>
      <w:r w:rsidRPr="00F67924">
        <w:rPr>
          <w:rFonts w:eastAsia="SimSun"/>
          <w:szCs w:val="22"/>
          <w:vertAlign w:val="superscript"/>
          <w:lang w:val="pt-PT" w:eastAsia="zh-CN"/>
        </w:rPr>
        <w:t>9</w:t>
      </w:r>
      <w:r w:rsidRPr="00F67924">
        <w:rPr>
          <w:rFonts w:eastAsia="SimSun"/>
          <w:szCs w:val="22"/>
          <w:lang w:val="pt-PT" w:eastAsia="zh-CN"/>
        </w:rPr>
        <w:t>/l em 7% dos doentes no grupo com tocilizumab e não houv</w:t>
      </w:r>
      <w:r w:rsidR="004A7487" w:rsidRPr="00F67924">
        <w:rPr>
          <w:rFonts w:eastAsia="SimSun"/>
          <w:szCs w:val="22"/>
          <w:lang w:val="pt-PT" w:eastAsia="zh-CN"/>
        </w:rPr>
        <w:t>e diminuições no grupo placebo.</w:t>
      </w:r>
    </w:p>
    <w:p w14:paraId="4A72A5A9" w14:textId="77777777" w:rsidR="001323E1" w:rsidRPr="00F67924" w:rsidRDefault="001323E1" w:rsidP="001323E1">
      <w:pPr>
        <w:autoSpaceDE w:val="0"/>
        <w:autoSpaceDN w:val="0"/>
        <w:adjustRightInd w:val="0"/>
        <w:rPr>
          <w:rFonts w:eastAsia="SimSun"/>
          <w:szCs w:val="22"/>
          <w:lang w:val="pt-PT" w:eastAsia="zh-CN"/>
        </w:rPr>
      </w:pPr>
    </w:p>
    <w:p w14:paraId="2B4A304B" w14:textId="6C960D23" w:rsidR="001323E1" w:rsidRPr="00F67924" w:rsidRDefault="001323E1" w:rsidP="001323E1">
      <w:pPr>
        <w:autoSpaceDE w:val="0"/>
        <w:autoSpaceDN w:val="0"/>
        <w:adjustRightInd w:val="0"/>
        <w:rPr>
          <w:szCs w:val="22"/>
          <w:lang w:val="pt-PT"/>
        </w:rPr>
      </w:pPr>
      <w:r w:rsidRPr="00F67924">
        <w:rPr>
          <w:lang w:val="pt-PT"/>
        </w:rPr>
        <w:t>N</w:t>
      </w:r>
      <w:ins w:id="287" w:author="Author">
        <w:r w:rsidR="00247E61">
          <w:rPr>
            <w:lang w:val="pt-PT"/>
          </w:rPr>
          <w:t>a</w:t>
        </w:r>
      </w:ins>
      <w:del w:id="288" w:author="Author">
        <w:r w:rsidR="001B3FEF" w:rsidRPr="00F67924" w:rsidDel="00247E61">
          <w:rPr>
            <w:lang w:val="pt-PT"/>
          </w:rPr>
          <w:delText>o</w:delText>
        </w:r>
      </w:del>
      <w:r w:rsidRPr="00F67924">
        <w:rPr>
          <w:lang w:val="pt-PT"/>
        </w:rPr>
        <w:t xml:space="preserve"> </w:t>
      </w:r>
      <w:ins w:id="289" w:author="Author">
        <w:r w:rsidR="006D5614">
          <w:rPr>
            <w:lang w:val="pt-PT"/>
          </w:rPr>
          <w:t>fase de</w:t>
        </w:r>
      </w:ins>
      <w:del w:id="290" w:author="Author">
        <w:r w:rsidR="001B3FEF" w:rsidRPr="00F67924" w:rsidDel="0003280A">
          <w:rPr>
            <w:lang w:val="pt-PT"/>
          </w:rPr>
          <w:delText>e</w:delText>
        </w:r>
        <w:r w:rsidR="001B3FEF" w:rsidRPr="00F67924" w:rsidDel="006D5614">
          <w:rPr>
            <w:lang w:val="pt-PT"/>
          </w:rPr>
          <w:delText>studo</w:delText>
        </w:r>
      </w:del>
      <w:ins w:id="291" w:author="Author">
        <w:del w:id="292" w:author="Author">
          <w:r w:rsidR="00576DA3" w:rsidDel="006D5614">
            <w:rPr>
              <w:lang w:val="pt-PT"/>
            </w:rPr>
            <w:delText>nsaio</w:delText>
          </w:r>
        </w:del>
      </w:ins>
      <w:del w:id="293" w:author="Author">
        <w:r w:rsidRPr="00F67924" w:rsidDel="006D5614">
          <w:rPr>
            <w:lang w:val="pt-PT"/>
          </w:rPr>
          <w:delText xml:space="preserve"> de</w:delText>
        </w:r>
      </w:del>
      <w:r w:rsidRPr="00F67924">
        <w:rPr>
          <w:lang w:val="pt-PT"/>
        </w:rPr>
        <w:t xml:space="preserve"> </w:t>
      </w:r>
      <w:r w:rsidRPr="00F67924">
        <w:rPr>
          <w:rFonts w:eastAsia="SimSun"/>
          <w:szCs w:val="22"/>
          <w:lang w:val="pt-PT" w:eastAsia="zh-CN"/>
        </w:rPr>
        <w:t>extensão abert</w:t>
      </w:r>
      <w:ins w:id="294" w:author="Author">
        <w:r w:rsidR="006D5614">
          <w:rPr>
            <w:rFonts w:eastAsia="SimSun"/>
            <w:szCs w:val="22"/>
            <w:lang w:val="pt-PT" w:eastAsia="zh-CN"/>
          </w:rPr>
          <w:t>a do ensaio</w:t>
        </w:r>
      </w:ins>
      <w:del w:id="295" w:author="Author">
        <w:r w:rsidR="001B3FEF" w:rsidRPr="00F67924" w:rsidDel="006D5614">
          <w:rPr>
            <w:rFonts w:eastAsia="SimSun"/>
            <w:szCs w:val="22"/>
            <w:lang w:val="pt-PT" w:eastAsia="zh-CN"/>
          </w:rPr>
          <w:delText>o</w:delText>
        </w:r>
      </w:del>
      <w:r w:rsidR="001B3FEF" w:rsidRPr="00F67924">
        <w:rPr>
          <w:rFonts w:eastAsia="SimSun"/>
          <w:szCs w:val="22"/>
          <w:lang w:val="pt-PT" w:eastAsia="zh-CN"/>
        </w:rPr>
        <w:t>,</w:t>
      </w:r>
      <w:r w:rsidRPr="00F67924">
        <w:rPr>
          <w:rFonts w:eastAsia="SimSun"/>
          <w:szCs w:val="22"/>
          <w:lang w:val="pt-PT" w:eastAsia="zh-CN"/>
        </w:rPr>
        <w:t xml:space="preserve"> ocorreu diminuição da contagem dos neutrófilos para menos de 1</w:t>
      </w:r>
      <w:r w:rsidR="000C296E" w:rsidRPr="00F67924">
        <w:rPr>
          <w:rFonts w:eastAsia="SimSun"/>
          <w:szCs w:val="22"/>
          <w:lang w:val="pt-PT" w:eastAsia="zh-CN"/>
        </w:rPr>
        <w:t> </w:t>
      </w:r>
      <w:del w:id="296" w:author="Author">
        <w:r w:rsidR="00030FDE" w:rsidRPr="00F67924" w:rsidDel="00F67924">
          <w:rPr>
            <w:sz w:val="10"/>
            <w:szCs w:val="10"/>
            <w:lang w:val="pt-PT" w:eastAsia="de-DE"/>
          </w:rPr>
          <w:delText> </w:delText>
        </w:r>
      </w:del>
      <w:r w:rsidR="00561A27" w:rsidRPr="00F67924">
        <w:rPr>
          <w:szCs w:val="22"/>
          <w:lang w:val="pt-PT"/>
        </w:rPr>
        <w:t>×</w:t>
      </w:r>
      <w:r w:rsidR="000C296E" w:rsidRPr="00F67924">
        <w:rPr>
          <w:lang w:val="pt-PT" w:eastAsia="de-DE"/>
        </w:rPr>
        <w:t> </w:t>
      </w:r>
      <w:r w:rsidRPr="00F67924">
        <w:rPr>
          <w:rFonts w:eastAsia="SimSun"/>
          <w:szCs w:val="22"/>
          <w:lang w:val="pt-PT" w:eastAsia="zh-CN"/>
        </w:rPr>
        <w:t>10</w:t>
      </w:r>
      <w:r w:rsidRPr="00F67924">
        <w:rPr>
          <w:rFonts w:eastAsia="SimSun"/>
          <w:szCs w:val="22"/>
          <w:vertAlign w:val="superscript"/>
          <w:lang w:val="pt-PT" w:eastAsia="zh-CN"/>
        </w:rPr>
        <w:t>9</w:t>
      </w:r>
      <w:r w:rsidRPr="00F67924">
        <w:rPr>
          <w:rFonts w:eastAsia="SimSun"/>
          <w:szCs w:val="22"/>
          <w:lang w:val="pt-PT" w:eastAsia="zh-CN"/>
        </w:rPr>
        <w:t>/l em 15% do grupo com tocilizumab.</w:t>
      </w:r>
    </w:p>
    <w:p w14:paraId="582B764D" w14:textId="77777777" w:rsidR="001323E1" w:rsidRPr="00F67924" w:rsidRDefault="001323E1" w:rsidP="001323E1">
      <w:pPr>
        <w:autoSpaceDE w:val="0"/>
        <w:autoSpaceDN w:val="0"/>
        <w:adjustRightInd w:val="0"/>
        <w:rPr>
          <w:rFonts w:eastAsia="SimSun"/>
          <w:szCs w:val="22"/>
          <w:lang w:val="pt-PT" w:eastAsia="zh-CN"/>
        </w:rPr>
      </w:pPr>
    </w:p>
    <w:p w14:paraId="166645A3" w14:textId="77777777" w:rsidR="001323E1" w:rsidRPr="00F67924" w:rsidRDefault="001323E1" w:rsidP="001323E1">
      <w:pPr>
        <w:keepNext/>
        <w:keepLines/>
        <w:autoSpaceDE w:val="0"/>
        <w:autoSpaceDN w:val="0"/>
        <w:adjustRightInd w:val="0"/>
        <w:rPr>
          <w:rFonts w:eastAsia="SimSun"/>
          <w:i/>
          <w:szCs w:val="22"/>
          <w:u w:val="single"/>
          <w:lang w:val="pt-PT" w:eastAsia="zh-CN"/>
        </w:rPr>
      </w:pPr>
      <w:r w:rsidRPr="00F67924">
        <w:rPr>
          <w:rFonts w:eastAsia="SimSun"/>
          <w:i/>
          <w:szCs w:val="22"/>
          <w:u w:val="single"/>
          <w:lang w:val="pt-PT" w:eastAsia="zh-CN"/>
        </w:rPr>
        <w:t>Plaquetas</w:t>
      </w:r>
    </w:p>
    <w:p w14:paraId="6C8A33A3" w14:textId="1759732A" w:rsidR="001323E1" w:rsidRPr="00F67924" w:rsidRDefault="001323E1" w:rsidP="001323E1">
      <w:pPr>
        <w:autoSpaceDE w:val="0"/>
        <w:autoSpaceDN w:val="0"/>
        <w:adjustRightInd w:val="0"/>
        <w:rPr>
          <w:i/>
          <w:szCs w:val="22"/>
          <w:lang w:val="pt-PT"/>
        </w:rPr>
      </w:pPr>
      <w:r w:rsidRPr="00F67924">
        <w:rPr>
          <w:rFonts w:eastAsia="SimSun"/>
          <w:szCs w:val="22"/>
          <w:lang w:val="pt-PT" w:eastAsia="zh-CN"/>
        </w:rPr>
        <w:t>Durante a monitorização laboratorial de rotina nas 12</w:t>
      </w:r>
      <w:r w:rsidR="00030FDE" w:rsidRPr="00F67924">
        <w:rPr>
          <w:rFonts w:eastAsia="SimSun"/>
          <w:szCs w:val="22"/>
          <w:lang w:val="pt-PT" w:eastAsia="zh-CN"/>
        </w:rPr>
        <w:t> </w:t>
      </w:r>
      <w:r w:rsidRPr="00F67924">
        <w:rPr>
          <w:rFonts w:eastAsia="SimSun"/>
          <w:szCs w:val="22"/>
          <w:lang w:val="pt-PT" w:eastAsia="zh-CN"/>
        </w:rPr>
        <w:t>semanas de fase controlada, ocorreu uma diminuição na contagem de plaquetas para</w:t>
      </w:r>
      <w:r w:rsidR="00030FDE" w:rsidRPr="00F67924">
        <w:rPr>
          <w:rFonts w:eastAsia="SimSun"/>
          <w:szCs w:val="22"/>
          <w:lang w:val="pt-PT" w:eastAsia="zh-CN"/>
        </w:rPr>
        <w:t> </w:t>
      </w:r>
      <w:r w:rsidR="00561A27" w:rsidRPr="00F67924">
        <w:rPr>
          <w:szCs w:val="22"/>
          <w:lang w:val="pt-PT"/>
        </w:rPr>
        <w:t>≤</w:t>
      </w:r>
      <w:r w:rsidR="00030FDE" w:rsidRPr="00F67924">
        <w:rPr>
          <w:rFonts w:eastAsia="SimSun"/>
          <w:szCs w:val="22"/>
          <w:lang w:val="pt-PT" w:eastAsia="zh-CN"/>
        </w:rPr>
        <w:t> </w:t>
      </w:r>
      <w:r w:rsidRPr="00F67924">
        <w:rPr>
          <w:rFonts w:eastAsia="SimSun"/>
          <w:szCs w:val="22"/>
          <w:lang w:val="pt-PT" w:eastAsia="zh-CN"/>
        </w:rPr>
        <w:t>100</w:t>
      </w:r>
      <w:r w:rsidR="00030FDE" w:rsidRPr="00F67924">
        <w:rPr>
          <w:sz w:val="10"/>
          <w:szCs w:val="10"/>
          <w:lang w:val="pt-PT" w:eastAsia="de-DE"/>
        </w:rPr>
        <w:t> </w:t>
      </w:r>
      <w:r w:rsidR="00561A27" w:rsidRPr="00F67924">
        <w:rPr>
          <w:szCs w:val="22"/>
          <w:lang w:val="pt-PT"/>
        </w:rPr>
        <w:t>×</w:t>
      </w:r>
      <w:r w:rsidR="00030FDE" w:rsidRPr="00F67924">
        <w:rPr>
          <w:sz w:val="10"/>
          <w:szCs w:val="10"/>
          <w:lang w:val="pt-PT" w:eastAsia="de-DE"/>
        </w:rPr>
        <w:t> </w:t>
      </w:r>
      <w:r w:rsidRPr="00F67924">
        <w:rPr>
          <w:rFonts w:eastAsia="SimSun"/>
          <w:szCs w:val="22"/>
          <w:lang w:val="pt-PT" w:eastAsia="zh-CN"/>
        </w:rPr>
        <w:t>10</w:t>
      </w:r>
      <w:r w:rsidRPr="00F67924">
        <w:rPr>
          <w:rFonts w:eastAsia="SimSun"/>
          <w:szCs w:val="22"/>
          <w:vertAlign w:val="superscript"/>
          <w:lang w:val="pt-PT" w:eastAsia="zh-CN"/>
        </w:rPr>
        <w:t>3</w:t>
      </w:r>
      <w:r w:rsidRPr="00F67924">
        <w:rPr>
          <w:rFonts w:eastAsia="SimSun"/>
          <w:szCs w:val="22"/>
          <w:lang w:val="pt-PT" w:eastAsia="zh-CN"/>
        </w:rPr>
        <w:t>/</w:t>
      </w:r>
      <w:r w:rsidR="00561A27" w:rsidRPr="00F67924">
        <w:rPr>
          <w:szCs w:val="22"/>
          <w:lang w:val="pt-PT"/>
        </w:rPr>
        <w:t>µ</w:t>
      </w:r>
      <w:r w:rsidRPr="00F67924">
        <w:rPr>
          <w:rFonts w:eastAsia="SimSun"/>
          <w:szCs w:val="22"/>
          <w:lang w:val="pt-PT" w:eastAsia="zh-CN"/>
        </w:rPr>
        <w:t>l em 3% dos doentes no grupo placebo e 1% no grupo com tocilizumab.</w:t>
      </w:r>
    </w:p>
    <w:p w14:paraId="0CEBE19D" w14:textId="77777777" w:rsidR="001323E1" w:rsidRPr="00F67924" w:rsidRDefault="001323E1" w:rsidP="001323E1">
      <w:pPr>
        <w:autoSpaceDE w:val="0"/>
        <w:autoSpaceDN w:val="0"/>
        <w:adjustRightInd w:val="0"/>
        <w:rPr>
          <w:rFonts w:eastAsia="SimSun"/>
          <w:szCs w:val="22"/>
          <w:lang w:val="pt-PT" w:eastAsia="zh-CN"/>
        </w:rPr>
      </w:pPr>
    </w:p>
    <w:p w14:paraId="503AFF01" w14:textId="0BDA9C11" w:rsidR="001323E1" w:rsidRPr="00F67924" w:rsidRDefault="001323E1" w:rsidP="001323E1">
      <w:pPr>
        <w:tabs>
          <w:tab w:val="left" w:pos="0"/>
        </w:tabs>
        <w:outlineLvl w:val="0"/>
        <w:rPr>
          <w:szCs w:val="22"/>
          <w:lang w:val="pt-PT"/>
        </w:rPr>
      </w:pPr>
      <w:r w:rsidRPr="00F67924">
        <w:rPr>
          <w:lang w:val="pt-PT"/>
        </w:rPr>
        <w:t>N</w:t>
      </w:r>
      <w:ins w:id="297" w:author="Author">
        <w:r w:rsidR="00247E61">
          <w:rPr>
            <w:lang w:val="pt-PT"/>
          </w:rPr>
          <w:t>a</w:t>
        </w:r>
      </w:ins>
      <w:del w:id="298" w:author="Author">
        <w:r w:rsidR="001B3FEF" w:rsidRPr="00F67924" w:rsidDel="00247E61">
          <w:rPr>
            <w:lang w:val="pt-PT"/>
          </w:rPr>
          <w:delText>o</w:delText>
        </w:r>
      </w:del>
      <w:r w:rsidRPr="00F67924">
        <w:rPr>
          <w:lang w:val="pt-PT"/>
        </w:rPr>
        <w:t xml:space="preserve"> </w:t>
      </w:r>
      <w:ins w:id="299" w:author="Author">
        <w:r w:rsidR="00247E61">
          <w:rPr>
            <w:lang w:val="pt-PT"/>
          </w:rPr>
          <w:t>fase de</w:t>
        </w:r>
      </w:ins>
      <w:del w:id="300" w:author="Author">
        <w:r w:rsidR="001B3FEF" w:rsidRPr="00F67924" w:rsidDel="0003280A">
          <w:rPr>
            <w:lang w:val="pt-PT"/>
          </w:rPr>
          <w:delText>e</w:delText>
        </w:r>
        <w:r w:rsidR="001B3FEF" w:rsidRPr="00F67924" w:rsidDel="00247E61">
          <w:rPr>
            <w:lang w:val="pt-PT"/>
          </w:rPr>
          <w:delText>studo</w:delText>
        </w:r>
      </w:del>
      <w:ins w:id="301" w:author="Author">
        <w:del w:id="302" w:author="Author">
          <w:r w:rsidR="00576DA3" w:rsidDel="00247E61">
            <w:rPr>
              <w:lang w:val="pt-PT"/>
            </w:rPr>
            <w:delText>nsaio</w:delText>
          </w:r>
        </w:del>
      </w:ins>
      <w:del w:id="303" w:author="Author">
        <w:r w:rsidRPr="00F67924" w:rsidDel="00247E61">
          <w:rPr>
            <w:lang w:val="pt-PT"/>
          </w:rPr>
          <w:delText xml:space="preserve"> de</w:delText>
        </w:r>
      </w:del>
      <w:r w:rsidRPr="00F67924">
        <w:rPr>
          <w:lang w:val="pt-PT"/>
        </w:rPr>
        <w:t xml:space="preserve"> </w:t>
      </w:r>
      <w:r w:rsidRPr="00F67924">
        <w:rPr>
          <w:rFonts w:eastAsia="SimSun"/>
          <w:szCs w:val="22"/>
          <w:lang w:val="pt-PT" w:eastAsia="zh-CN"/>
        </w:rPr>
        <w:t>extensão abert</w:t>
      </w:r>
      <w:ins w:id="304" w:author="Author">
        <w:r w:rsidR="00247E61">
          <w:rPr>
            <w:rFonts w:eastAsia="SimSun"/>
            <w:szCs w:val="22"/>
            <w:lang w:val="pt-PT" w:eastAsia="zh-CN"/>
          </w:rPr>
          <w:t>a do ensaio</w:t>
        </w:r>
      </w:ins>
      <w:del w:id="305" w:author="Author">
        <w:r w:rsidR="001B3FEF" w:rsidRPr="00F67924" w:rsidDel="00247E61">
          <w:rPr>
            <w:rFonts w:eastAsia="SimSun"/>
            <w:szCs w:val="22"/>
            <w:lang w:val="pt-PT" w:eastAsia="zh-CN"/>
          </w:rPr>
          <w:delText>o</w:delText>
        </w:r>
      </w:del>
      <w:r w:rsidR="001B3FEF" w:rsidRPr="00F67924">
        <w:rPr>
          <w:rFonts w:eastAsia="SimSun"/>
          <w:szCs w:val="22"/>
          <w:lang w:val="pt-PT" w:eastAsia="zh-CN"/>
        </w:rPr>
        <w:t>,</w:t>
      </w:r>
      <w:r w:rsidRPr="00F67924">
        <w:rPr>
          <w:rFonts w:eastAsia="SimSun"/>
          <w:szCs w:val="22"/>
          <w:lang w:val="pt-PT" w:eastAsia="zh-CN"/>
        </w:rPr>
        <w:t xml:space="preserve"> ocorreu diminuição na contagem das plaquetas para menos de 100</w:t>
      </w:r>
      <w:r w:rsidR="009F0634" w:rsidRPr="00F67924">
        <w:rPr>
          <w:rFonts w:eastAsia="SimSun"/>
          <w:szCs w:val="22"/>
          <w:lang w:val="pt-PT" w:eastAsia="zh-CN"/>
        </w:rPr>
        <w:t> </w:t>
      </w:r>
      <w:r w:rsidR="00561A27" w:rsidRPr="00F67924">
        <w:rPr>
          <w:szCs w:val="22"/>
          <w:lang w:val="pt-PT"/>
        </w:rPr>
        <w:t>×</w:t>
      </w:r>
      <w:r w:rsidR="009F0634" w:rsidRPr="00F67924">
        <w:rPr>
          <w:lang w:val="pt-PT" w:eastAsia="de-DE"/>
        </w:rPr>
        <w:t> </w:t>
      </w:r>
      <w:r w:rsidRPr="00F67924">
        <w:rPr>
          <w:rFonts w:eastAsia="SimSun"/>
          <w:szCs w:val="22"/>
          <w:lang w:val="pt-PT" w:eastAsia="zh-CN"/>
        </w:rPr>
        <w:t>10</w:t>
      </w:r>
      <w:r w:rsidRPr="00F67924">
        <w:rPr>
          <w:rFonts w:eastAsia="SimSun"/>
          <w:szCs w:val="22"/>
          <w:vertAlign w:val="superscript"/>
          <w:lang w:val="pt-PT" w:eastAsia="zh-CN"/>
        </w:rPr>
        <w:t>3</w:t>
      </w:r>
      <w:r w:rsidRPr="00F67924">
        <w:rPr>
          <w:rFonts w:eastAsia="SimSun"/>
          <w:szCs w:val="22"/>
          <w:lang w:val="pt-PT" w:eastAsia="zh-CN"/>
        </w:rPr>
        <w:t>/</w:t>
      </w:r>
      <w:r w:rsidR="00561A27" w:rsidRPr="00F67924">
        <w:rPr>
          <w:szCs w:val="22"/>
          <w:lang w:val="pt-PT"/>
        </w:rPr>
        <w:t>µ</w:t>
      </w:r>
      <w:r w:rsidRPr="00F67924">
        <w:rPr>
          <w:rFonts w:eastAsia="SimSun"/>
          <w:szCs w:val="22"/>
          <w:lang w:val="pt-PT" w:eastAsia="zh-CN"/>
        </w:rPr>
        <w:t>l em 3% dos doentes no grupo com tocilizumab, sem acontecimentos hemorrágicos associados.</w:t>
      </w:r>
    </w:p>
    <w:p w14:paraId="0255A155" w14:textId="77777777" w:rsidR="001323E1" w:rsidRPr="00F67924" w:rsidRDefault="001323E1" w:rsidP="001323E1">
      <w:pPr>
        <w:ind w:left="567" w:hanging="567"/>
        <w:outlineLvl w:val="0"/>
        <w:rPr>
          <w:i/>
          <w:lang w:val="pt-PT"/>
        </w:rPr>
      </w:pPr>
    </w:p>
    <w:p w14:paraId="2A1AF6CC" w14:textId="77777777" w:rsidR="001323E1" w:rsidRPr="00F67924" w:rsidRDefault="001323E1" w:rsidP="0009369A">
      <w:pPr>
        <w:keepNext/>
        <w:keepLines/>
        <w:ind w:left="567" w:hanging="567"/>
        <w:outlineLvl w:val="0"/>
        <w:rPr>
          <w:i/>
          <w:u w:val="single"/>
          <w:lang w:val="pt-PT"/>
        </w:rPr>
      </w:pPr>
      <w:r w:rsidRPr="00F67924">
        <w:rPr>
          <w:i/>
          <w:u w:val="single"/>
          <w:lang w:val="pt-PT"/>
        </w:rPr>
        <w:t>Aumento das transaminases hepáticas</w:t>
      </w:r>
    </w:p>
    <w:p w14:paraId="677ABD70" w14:textId="3E5AD30E" w:rsidR="001323E1" w:rsidRPr="00F67924" w:rsidRDefault="001323E1" w:rsidP="0009369A">
      <w:pPr>
        <w:keepNext/>
        <w:keepLines/>
        <w:autoSpaceDE w:val="0"/>
        <w:autoSpaceDN w:val="0"/>
        <w:adjustRightInd w:val="0"/>
        <w:rPr>
          <w:szCs w:val="22"/>
          <w:lang w:val="pt-PT"/>
        </w:rPr>
      </w:pPr>
      <w:r w:rsidRPr="00F67924">
        <w:rPr>
          <w:rFonts w:eastAsia="SimSun"/>
          <w:szCs w:val="22"/>
          <w:lang w:val="pt-PT" w:eastAsia="zh-CN"/>
        </w:rPr>
        <w:t>Durante a monitorização laboratorial de rotina nas 12</w:t>
      </w:r>
      <w:r w:rsidR="00030FDE" w:rsidRPr="00F67924">
        <w:rPr>
          <w:rFonts w:eastAsia="SimSun"/>
          <w:szCs w:val="22"/>
          <w:lang w:val="pt-PT" w:eastAsia="zh-CN"/>
        </w:rPr>
        <w:t> </w:t>
      </w:r>
      <w:r w:rsidRPr="00F67924">
        <w:rPr>
          <w:rFonts w:eastAsia="SimSun"/>
          <w:szCs w:val="22"/>
          <w:lang w:val="pt-PT" w:eastAsia="zh-CN"/>
        </w:rPr>
        <w:t>semanas de fase controlada, ocorreu um aumento d</w:t>
      </w:r>
      <w:r w:rsidR="00356DDF" w:rsidRPr="00F67924">
        <w:rPr>
          <w:rFonts w:eastAsia="SimSun"/>
          <w:szCs w:val="22"/>
          <w:lang w:val="pt-PT" w:eastAsia="zh-CN"/>
        </w:rPr>
        <w:t>e</w:t>
      </w:r>
      <w:r w:rsidRPr="00F67924">
        <w:rPr>
          <w:rFonts w:eastAsia="SimSun"/>
          <w:szCs w:val="22"/>
          <w:lang w:val="pt-PT" w:eastAsia="zh-CN"/>
        </w:rPr>
        <w:t xml:space="preserve"> ALT ou AST</w:t>
      </w:r>
      <w:r w:rsidR="00030FDE" w:rsidRPr="00F67924">
        <w:rPr>
          <w:rFonts w:eastAsia="SimSun"/>
          <w:szCs w:val="22"/>
          <w:lang w:val="pt-PT" w:eastAsia="zh-CN"/>
        </w:rPr>
        <w:t> </w:t>
      </w:r>
      <w:r w:rsidR="00561A27" w:rsidRPr="00F67924">
        <w:rPr>
          <w:szCs w:val="22"/>
          <w:lang w:val="pt-PT"/>
        </w:rPr>
        <w:t>≥</w:t>
      </w:r>
      <w:r w:rsidR="00030FDE" w:rsidRPr="00F67924">
        <w:rPr>
          <w:rFonts w:eastAsia="SimSun"/>
          <w:szCs w:val="22"/>
          <w:lang w:val="pt-PT" w:eastAsia="zh-CN"/>
        </w:rPr>
        <w:t> </w:t>
      </w:r>
      <w:r w:rsidRPr="00F67924">
        <w:rPr>
          <w:rFonts w:eastAsia="SimSun"/>
          <w:szCs w:val="22"/>
          <w:lang w:val="pt-PT" w:eastAsia="zh-CN"/>
        </w:rPr>
        <w:t>3</w:t>
      </w:r>
      <w:r w:rsidR="00030FDE" w:rsidRPr="00F67924">
        <w:rPr>
          <w:sz w:val="10"/>
          <w:szCs w:val="10"/>
          <w:lang w:val="pt-PT" w:eastAsia="de-DE"/>
        </w:rPr>
        <w:t> </w:t>
      </w:r>
      <w:r w:rsidR="00561A27" w:rsidRPr="00F67924">
        <w:rPr>
          <w:szCs w:val="22"/>
          <w:lang w:val="pt-PT"/>
        </w:rPr>
        <w:t>×</w:t>
      </w:r>
      <w:r w:rsidR="00030FDE" w:rsidRPr="00F67924">
        <w:rPr>
          <w:sz w:val="10"/>
          <w:szCs w:val="10"/>
          <w:lang w:val="pt-PT" w:eastAsia="de-DE"/>
        </w:rPr>
        <w:t> </w:t>
      </w:r>
      <w:r w:rsidRPr="00F67924">
        <w:rPr>
          <w:rFonts w:eastAsia="SimSun"/>
          <w:szCs w:val="22"/>
          <w:lang w:val="pt-PT" w:eastAsia="zh-CN"/>
        </w:rPr>
        <w:t>LSN em 5% e 3% dos doentes, respetivamente, no grupo com tocilizumab, e em 0% no grupo placebo.</w:t>
      </w:r>
    </w:p>
    <w:p w14:paraId="6AC24D8C" w14:textId="77777777" w:rsidR="001323E1" w:rsidRPr="00F67924" w:rsidRDefault="001323E1" w:rsidP="001323E1">
      <w:pPr>
        <w:autoSpaceDE w:val="0"/>
        <w:autoSpaceDN w:val="0"/>
        <w:adjustRightInd w:val="0"/>
        <w:rPr>
          <w:lang w:val="pt-PT"/>
        </w:rPr>
      </w:pPr>
    </w:p>
    <w:p w14:paraId="3B25E839" w14:textId="18FE226D" w:rsidR="001323E1" w:rsidRPr="00F67924" w:rsidRDefault="001323E1" w:rsidP="001323E1">
      <w:pPr>
        <w:autoSpaceDE w:val="0"/>
        <w:autoSpaceDN w:val="0"/>
        <w:adjustRightInd w:val="0"/>
        <w:rPr>
          <w:szCs w:val="22"/>
          <w:lang w:val="pt-PT"/>
        </w:rPr>
      </w:pPr>
      <w:r w:rsidRPr="00F67924">
        <w:rPr>
          <w:lang w:val="pt-PT"/>
        </w:rPr>
        <w:t>N</w:t>
      </w:r>
      <w:ins w:id="306" w:author="Author">
        <w:r w:rsidR="00247E61">
          <w:rPr>
            <w:lang w:val="pt-PT"/>
          </w:rPr>
          <w:t>a fase</w:t>
        </w:r>
      </w:ins>
      <w:del w:id="307" w:author="Author">
        <w:r w:rsidR="001B3FEF" w:rsidRPr="00F67924" w:rsidDel="00247E61">
          <w:rPr>
            <w:lang w:val="pt-PT"/>
          </w:rPr>
          <w:delText>o</w:delText>
        </w:r>
      </w:del>
      <w:r w:rsidRPr="00F67924">
        <w:rPr>
          <w:lang w:val="pt-PT"/>
        </w:rPr>
        <w:t xml:space="preserve"> </w:t>
      </w:r>
      <w:del w:id="308" w:author="Author">
        <w:r w:rsidR="001B3FEF" w:rsidRPr="00F67924" w:rsidDel="0003280A">
          <w:rPr>
            <w:lang w:val="pt-PT"/>
          </w:rPr>
          <w:delText>e</w:delText>
        </w:r>
        <w:r w:rsidR="001B3FEF" w:rsidRPr="00F67924" w:rsidDel="00247E61">
          <w:rPr>
            <w:lang w:val="pt-PT"/>
          </w:rPr>
          <w:delText>studo</w:delText>
        </w:r>
      </w:del>
      <w:ins w:id="309" w:author="Author">
        <w:del w:id="310" w:author="Author">
          <w:r w:rsidR="00576DA3" w:rsidDel="00247E61">
            <w:rPr>
              <w:lang w:val="pt-PT"/>
            </w:rPr>
            <w:delText>nsaio</w:delText>
          </w:r>
        </w:del>
      </w:ins>
      <w:del w:id="311" w:author="Author">
        <w:r w:rsidRPr="00F67924" w:rsidDel="00247E61">
          <w:rPr>
            <w:lang w:val="pt-PT"/>
          </w:rPr>
          <w:delText xml:space="preserve"> </w:delText>
        </w:r>
      </w:del>
      <w:r w:rsidRPr="00F67924">
        <w:rPr>
          <w:lang w:val="pt-PT"/>
        </w:rPr>
        <w:t xml:space="preserve">de </w:t>
      </w:r>
      <w:r w:rsidRPr="00F67924">
        <w:rPr>
          <w:rFonts w:eastAsia="SimSun"/>
          <w:szCs w:val="22"/>
          <w:lang w:val="pt-PT" w:eastAsia="zh-CN"/>
        </w:rPr>
        <w:t>extensão abert</w:t>
      </w:r>
      <w:ins w:id="312" w:author="Author">
        <w:r w:rsidR="00247E61">
          <w:rPr>
            <w:rFonts w:eastAsia="SimSun"/>
            <w:szCs w:val="22"/>
            <w:lang w:val="pt-PT" w:eastAsia="zh-CN"/>
          </w:rPr>
          <w:t>a</w:t>
        </w:r>
      </w:ins>
      <w:del w:id="313" w:author="Author">
        <w:r w:rsidR="001B3FEF" w:rsidRPr="00F67924" w:rsidDel="00247E61">
          <w:rPr>
            <w:rFonts w:eastAsia="SimSun"/>
            <w:szCs w:val="22"/>
            <w:lang w:val="pt-PT" w:eastAsia="zh-CN"/>
          </w:rPr>
          <w:delText>o</w:delText>
        </w:r>
      </w:del>
      <w:ins w:id="314" w:author="Author">
        <w:r w:rsidR="00247E61" w:rsidRPr="00247E61">
          <w:rPr>
            <w:lang w:val="pt-PT"/>
          </w:rPr>
          <w:t xml:space="preserve"> </w:t>
        </w:r>
        <w:r w:rsidR="00247E61">
          <w:rPr>
            <w:lang w:val="pt-PT"/>
          </w:rPr>
          <w:t>do ensaio</w:t>
        </w:r>
      </w:ins>
      <w:r w:rsidR="001B3FEF" w:rsidRPr="00F67924">
        <w:rPr>
          <w:rFonts w:eastAsia="SimSun"/>
          <w:szCs w:val="22"/>
          <w:lang w:val="pt-PT" w:eastAsia="zh-CN"/>
        </w:rPr>
        <w:t>,</w:t>
      </w:r>
      <w:r w:rsidRPr="00F67924">
        <w:rPr>
          <w:rFonts w:eastAsia="SimSun"/>
          <w:szCs w:val="22"/>
          <w:lang w:val="pt-PT" w:eastAsia="zh-CN"/>
        </w:rPr>
        <w:t xml:space="preserve"> ocorreu aumento d</w:t>
      </w:r>
      <w:r w:rsidR="00356DDF" w:rsidRPr="00F67924">
        <w:rPr>
          <w:rFonts w:eastAsia="SimSun"/>
          <w:szCs w:val="22"/>
          <w:lang w:val="pt-PT" w:eastAsia="zh-CN"/>
        </w:rPr>
        <w:t>e</w:t>
      </w:r>
      <w:r w:rsidRPr="00F67924">
        <w:rPr>
          <w:rFonts w:eastAsia="SimSun"/>
          <w:szCs w:val="22"/>
          <w:lang w:val="pt-PT" w:eastAsia="zh-CN"/>
        </w:rPr>
        <w:t xml:space="preserve"> ALT ou AST</w:t>
      </w:r>
      <w:r w:rsidR="00030FDE" w:rsidRPr="00F67924">
        <w:rPr>
          <w:rFonts w:eastAsia="SimSun"/>
          <w:szCs w:val="22"/>
          <w:lang w:val="pt-PT" w:eastAsia="zh-CN"/>
        </w:rPr>
        <w:t> </w:t>
      </w:r>
      <w:r w:rsidR="00561A27" w:rsidRPr="00F67924">
        <w:rPr>
          <w:szCs w:val="22"/>
          <w:lang w:val="pt-PT"/>
        </w:rPr>
        <w:t>≥</w:t>
      </w:r>
      <w:r w:rsidR="00030FDE" w:rsidRPr="00F67924">
        <w:rPr>
          <w:rFonts w:eastAsia="SimSun"/>
          <w:szCs w:val="22"/>
          <w:lang w:val="pt-PT" w:eastAsia="zh-CN"/>
        </w:rPr>
        <w:t> </w:t>
      </w:r>
      <w:r w:rsidRPr="00F67924">
        <w:rPr>
          <w:rFonts w:eastAsia="SimSun"/>
          <w:szCs w:val="22"/>
          <w:lang w:val="pt-PT" w:eastAsia="zh-CN"/>
        </w:rPr>
        <w:t>3</w:t>
      </w:r>
      <w:r w:rsidR="00030FDE" w:rsidRPr="00F67924">
        <w:rPr>
          <w:sz w:val="10"/>
          <w:szCs w:val="10"/>
          <w:lang w:val="pt-PT" w:eastAsia="de-DE"/>
        </w:rPr>
        <w:t> </w:t>
      </w:r>
      <w:r w:rsidR="00561A27" w:rsidRPr="00F67924">
        <w:rPr>
          <w:szCs w:val="22"/>
          <w:lang w:val="pt-PT"/>
        </w:rPr>
        <w:t>×</w:t>
      </w:r>
      <w:r w:rsidR="00030FDE" w:rsidRPr="00F67924">
        <w:rPr>
          <w:sz w:val="10"/>
          <w:szCs w:val="10"/>
          <w:lang w:val="pt-PT" w:eastAsia="de-DE"/>
        </w:rPr>
        <w:t> </w:t>
      </w:r>
      <w:r w:rsidRPr="00F67924">
        <w:rPr>
          <w:rFonts w:eastAsia="SimSun"/>
          <w:szCs w:val="22"/>
          <w:lang w:val="pt-PT" w:eastAsia="zh-CN"/>
        </w:rPr>
        <w:t xml:space="preserve">LSN em 12% e 4% dos doentes, respetivamente, no grupo </w:t>
      </w:r>
      <w:r w:rsidR="004A7487" w:rsidRPr="00F67924">
        <w:rPr>
          <w:rFonts w:eastAsia="SimSun"/>
          <w:szCs w:val="22"/>
          <w:lang w:val="pt-PT" w:eastAsia="zh-CN"/>
        </w:rPr>
        <w:t>com tocilizumab.</w:t>
      </w:r>
    </w:p>
    <w:p w14:paraId="384AAFEB" w14:textId="77777777" w:rsidR="001323E1" w:rsidRPr="00F67924" w:rsidRDefault="001323E1" w:rsidP="001323E1">
      <w:pPr>
        <w:autoSpaceDE w:val="0"/>
        <w:autoSpaceDN w:val="0"/>
        <w:adjustRightInd w:val="0"/>
        <w:rPr>
          <w:szCs w:val="22"/>
          <w:lang w:val="pt-PT"/>
        </w:rPr>
      </w:pPr>
    </w:p>
    <w:p w14:paraId="244BA2B7" w14:textId="77777777" w:rsidR="001323E1" w:rsidRPr="00F67924" w:rsidRDefault="004A7487" w:rsidP="000455B5">
      <w:pPr>
        <w:keepNext/>
        <w:keepLines/>
        <w:ind w:left="567" w:hanging="567"/>
        <w:outlineLvl w:val="0"/>
        <w:rPr>
          <w:i/>
          <w:u w:val="single"/>
          <w:lang w:val="pt-PT"/>
        </w:rPr>
      </w:pPr>
      <w:r w:rsidRPr="00F67924">
        <w:rPr>
          <w:i/>
          <w:u w:val="single"/>
          <w:lang w:val="pt-PT"/>
        </w:rPr>
        <w:t>Imunoglobulina G</w:t>
      </w:r>
    </w:p>
    <w:p w14:paraId="04ADFFE1" w14:textId="1390F275" w:rsidR="001323E1" w:rsidRPr="00F67924" w:rsidRDefault="001323E1" w:rsidP="000455B5">
      <w:pPr>
        <w:keepNext/>
        <w:keepLines/>
        <w:autoSpaceDE w:val="0"/>
        <w:autoSpaceDN w:val="0"/>
        <w:adjustRightInd w:val="0"/>
        <w:rPr>
          <w:i/>
          <w:szCs w:val="22"/>
          <w:lang w:val="pt-PT"/>
        </w:rPr>
      </w:pPr>
      <w:r w:rsidRPr="00F67924">
        <w:rPr>
          <w:rFonts w:eastAsia="SimSun"/>
          <w:szCs w:val="22"/>
          <w:lang w:val="pt-PT" w:eastAsia="zh-CN"/>
        </w:rPr>
        <w:t>Os níveis de IgG diminuem durante o tratamento. Um decréscimo para o valor inferior do normal ocorreu em 15</w:t>
      </w:r>
      <w:r w:rsidR="00030FDE" w:rsidRPr="00F67924">
        <w:rPr>
          <w:rFonts w:eastAsia="SimSun"/>
          <w:szCs w:val="22"/>
          <w:lang w:val="pt-PT" w:eastAsia="zh-CN"/>
        </w:rPr>
        <w:t> </w:t>
      </w:r>
      <w:r w:rsidRPr="00F67924">
        <w:rPr>
          <w:rFonts w:eastAsia="SimSun"/>
          <w:szCs w:val="22"/>
          <w:lang w:val="pt-PT" w:eastAsia="zh-CN"/>
        </w:rPr>
        <w:t>doen</w:t>
      </w:r>
      <w:r w:rsidR="004A7487" w:rsidRPr="00F67924">
        <w:rPr>
          <w:rFonts w:eastAsia="SimSun"/>
          <w:szCs w:val="22"/>
          <w:lang w:val="pt-PT" w:eastAsia="zh-CN"/>
        </w:rPr>
        <w:t xml:space="preserve">tes em alguma altura do </w:t>
      </w:r>
      <w:del w:id="315" w:author="Author">
        <w:r w:rsidR="004A7487" w:rsidRPr="00F67924" w:rsidDel="00067E4E">
          <w:rPr>
            <w:rFonts w:eastAsia="SimSun"/>
            <w:szCs w:val="22"/>
            <w:lang w:val="pt-PT" w:eastAsia="zh-CN"/>
          </w:rPr>
          <w:delText>estudo</w:delText>
        </w:r>
      </w:del>
      <w:ins w:id="316" w:author="Author">
        <w:r w:rsidR="00067E4E" w:rsidRPr="00F67924">
          <w:rPr>
            <w:rFonts w:eastAsia="SimSun"/>
            <w:szCs w:val="22"/>
            <w:lang w:val="pt-PT" w:eastAsia="zh-CN"/>
          </w:rPr>
          <w:t>ensaio</w:t>
        </w:r>
      </w:ins>
      <w:r w:rsidR="004A7487" w:rsidRPr="00F67924">
        <w:rPr>
          <w:rFonts w:eastAsia="SimSun"/>
          <w:szCs w:val="22"/>
          <w:lang w:val="pt-PT" w:eastAsia="zh-CN"/>
        </w:rPr>
        <w:t>.</w:t>
      </w:r>
    </w:p>
    <w:p w14:paraId="223E1376" w14:textId="77777777" w:rsidR="001323E1" w:rsidRPr="00F67924" w:rsidRDefault="001323E1" w:rsidP="000455B5">
      <w:pPr>
        <w:keepNext/>
        <w:keepLines/>
        <w:autoSpaceDE w:val="0"/>
        <w:autoSpaceDN w:val="0"/>
        <w:adjustRightInd w:val="0"/>
        <w:rPr>
          <w:szCs w:val="22"/>
          <w:lang w:val="pt-PT"/>
        </w:rPr>
      </w:pPr>
    </w:p>
    <w:p w14:paraId="427D5C9A" w14:textId="77777777" w:rsidR="001323E1" w:rsidRPr="00F67924" w:rsidRDefault="004A7487" w:rsidP="009762E3">
      <w:pPr>
        <w:keepNext/>
        <w:keepLines/>
        <w:ind w:left="567" w:hanging="567"/>
        <w:outlineLvl w:val="0"/>
        <w:rPr>
          <w:i/>
          <w:u w:val="single"/>
          <w:lang w:val="pt-PT"/>
        </w:rPr>
      </w:pPr>
      <w:r w:rsidRPr="00F67924">
        <w:rPr>
          <w:i/>
          <w:u w:val="single"/>
          <w:lang w:val="pt-PT"/>
        </w:rPr>
        <w:t>Parâmetros lipídicos</w:t>
      </w:r>
    </w:p>
    <w:p w14:paraId="5E564567" w14:textId="1A994BC9" w:rsidR="001323E1" w:rsidRPr="00F67924" w:rsidRDefault="001323E1" w:rsidP="00D71122">
      <w:pPr>
        <w:keepNext/>
        <w:keepLines/>
        <w:autoSpaceDE w:val="0"/>
        <w:autoSpaceDN w:val="0"/>
        <w:adjustRightInd w:val="0"/>
        <w:rPr>
          <w:rFonts w:eastAsia="SimSun"/>
          <w:szCs w:val="22"/>
          <w:lang w:val="pt-PT" w:eastAsia="zh-CN"/>
        </w:rPr>
      </w:pPr>
      <w:r w:rsidRPr="00F67924">
        <w:rPr>
          <w:rFonts w:eastAsia="SimSun"/>
          <w:szCs w:val="22"/>
          <w:lang w:val="pt-PT" w:eastAsia="zh-CN"/>
        </w:rPr>
        <w:t>Durante a monitorização laboratorial de rotina nas 12</w:t>
      </w:r>
      <w:r w:rsidR="00030FDE" w:rsidRPr="00F67924">
        <w:rPr>
          <w:rFonts w:eastAsia="SimSun"/>
          <w:szCs w:val="22"/>
          <w:lang w:val="pt-PT" w:eastAsia="zh-CN"/>
        </w:rPr>
        <w:t> </w:t>
      </w:r>
      <w:r w:rsidRPr="00F67924">
        <w:rPr>
          <w:rFonts w:eastAsia="SimSun"/>
          <w:szCs w:val="22"/>
          <w:lang w:val="pt-PT" w:eastAsia="zh-CN"/>
        </w:rPr>
        <w:t>semanas de fase controlada</w:t>
      </w:r>
      <w:r w:rsidR="00827B60" w:rsidRPr="00F67924">
        <w:rPr>
          <w:rFonts w:eastAsia="SimSun"/>
          <w:szCs w:val="22"/>
          <w:lang w:val="pt-PT" w:eastAsia="zh-CN"/>
        </w:rPr>
        <w:t xml:space="preserve"> (</w:t>
      </w:r>
      <w:ins w:id="317" w:author="Author">
        <w:r w:rsidR="0003280A">
          <w:rPr>
            <w:rFonts w:eastAsia="SimSun"/>
            <w:szCs w:val="22"/>
            <w:lang w:val="pt-PT" w:eastAsia="zh-CN"/>
          </w:rPr>
          <w:t>E</w:t>
        </w:r>
      </w:ins>
      <w:del w:id="318" w:author="Author">
        <w:r w:rsidR="00827B60" w:rsidRPr="00F67924" w:rsidDel="008001F3">
          <w:rPr>
            <w:rFonts w:eastAsia="SimSun"/>
            <w:szCs w:val="22"/>
            <w:lang w:val="pt-PT" w:eastAsia="zh-CN"/>
          </w:rPr>
          <w:delText>estudo</w:delText>
        </w:r>
      </w:del>
      <w:ins w:id="319" w:author="Author">
        <w:r w:rsidR="008001F3">
          <w:rPr>
            <w:rFonts w:eastAsia="SimSun"/>
            <w:szCs w:val="22"/>
            <w:lang w:val="pt-PT" w:eastAsia="zh-CN"/>
          </w:rPr>
          <w:t>nsaio</w:t>
        </w:r>
      </w:ins>
      <w:r w:rsidR="00827B60" w:rsidRPr="00F67924">
        <w:rPr>
          <w:rFonts w:eastAsia="SimSun"/>
          <w:szCs w:val="22"/>
          <w:lang w:val="pt-PT" w:eastAsia="zh-CN"/>
        </w:rPr>
        <w:t xml:space="preserve"> WA18221), 13,4% e 33,3% dos </w:t>
      </w:r>
      <w:r w:rsidR="00743586" w:rsidRPr="00F67924">
        <w:rPr>
          <w:rFonts w:eastAsia="SimSun"/>
          <w:szCs w:val="22"/>
          <w:lang w:val="pt-PT" w:eastAsia="zh-CN"/>
        </w:rPr>
        <w:t>doentes</w:t>
      </w:r>
      <w:r w:rsidR="00AA3832" w:rsidRPr="00F67924">
        <w:rPr>
          <w:rFonts w:eastAsia="SimSun"/>
          <w:szCs w:val="22"/>
          <w:lang w:val="pt-PT" w:eastAsia="zh-CN"/>
        </w:rPr>
        <w:t>,</w:t>
      </w:r>
      <w:r w:rsidR="00743586" w:rsidRPr="00F67924">
        <w:rPr>
          <w:rFonts w:eastAsia="SimSun"/>
          <w:szCs w:val="22"/>
          <w:lang w:val="pt-PT" w:eastAsia="zh-CN"/>
        </w:rPr>
        <w:t xml:space="preserve"> </w:t>
      </w:r>
      <w:r w:rsidR="00044DBF" w:rsidRPr="00F67924">
        <w:rPr>
          <w:rFonts w:eastAsia="SimSun"/>
          <w:szCs w:val="22"/>
          <w:lang w:val="pt-PT" w:eastAsia="zh-CN"/>
        </w:rPr>
        <w:t>respe</w:t>
      </w:r>
      <w:r w:rsidR="00AA3832" w:rsidRPr="00F67924">
        <w:rPr>
          <w:rFonts w:eastAsia="SimSun"/>
          <w:szCs w:val="22"/>
          <w:lang w:val="pt-PT" w:eastAsia="zh-CN"/>
        </w:rPr>
        <w:t xml:space="preserve">tivamente, tiveram </w:t>
      </w:r>
      <w:r w:rsidR="00743586" w:rsidRPr="00F67924">
        <w:rPr>
          <w:rFonts w:eastAsia="SimSun"/>
          <w:szCs w:val="22"/>
          <w:lang w:val="pt-PT" w:eastAsia="zh-CN"/>
        </w:rPr>
        <w:t xml:space="preserve">um aumento </w:t>
      </w:r>
      <w:r w:rsidR="00AA3832" w:rsidRPr="00F67924">
        <w:rPr>
          <w:rFonts w:eastAsia="SimSun"/>
          <w:szCs w:val="22"/>
          <w:lang w:val="pt-PT" w:eastAsia="zh-CN"/>
        </w:rPr>
        <w:t xml:space="preserve">face ao valor basal </w:t>
      </w:r>
      <w:r w:rsidR="00743586" w:rsidRPr="00F67924">
        <w:rPr>
          <w:rFonts w:eastAsia="SimSun"/>
          <w:szCs w:val="22"/>
          <w:lang w:val="pt-PT" w:eastAsia="zh-CN"/>
        </w:rPr>
        <w:t xml:space="preserve">do seu colesterol LDL para valores </w:t>
      </w:r>
      <w:r w:rsidR="00561A27" w:rsidRPr="00F67924">
        <w:rPr>
          <w:szCs w:val="22"/>
          <w:lang w:val="pt-PT"/>
        </w:rPr>
        <w:t>≥</w:t>
      </w:r>
      <w:r w:rsidR="00030FDE" w:rsidRPr="00F67924">
        <w:rPr>
          <w:rFonts w:eastAsia="SimSun"/>
          <w:szCs w:val="22"/>
          <w:lang w:val="pt-PT" w:eastAsia="zh-CN"/>
        </w:rPr>
        <w:t> </w:t>
      </w:r>
      <w:r w:rsidR="00743586" w:rsidRPr="00F67924">
        <w:rPr>
          <w:rFonts w:eastAsia="SimSun"/>
          <w:szCs w:val="22"/>
          <w:lang w:val="pt-PT" w:eastAsia="zh-CN"/>
        </w:rPr>
        <w:t>130</w:t>
      </w:r>
      <w:r w:rsidR="00030FDE" w:rsidRPr="00F67924">
        <w:rPr>
          <w:rFonts w:eastAsia="SimSun"/>
          <w:szCs w:val="22"/>
          <w:lang w:val="pt-PT" w:eastAsia="zh-CN"/>
        </w:rPr>
        <w:t> </w:t>
      </w:r>
      <w:r w:rsidR="00743586" w:rsidRPr="00F67924">
        <w:rPr>
          <w:rFonts w:eastAsia="SimSun"/>
          <w:szCs w:val="22"/>
          <w:lang w:val="pt-PT" w:eastAsia="zh-CN"/>
        </w:rPr>
        <w:t xml:space="preserve">mg/dl e do colesterol total para valores </w:t>
      </w:r>
      <w:r w:rsidR="00561A27" w:rsidRPr="00F67924">
        <w:rPr>
          <w:szCs w:val="22"/>
          <w:lang w:val="pt-PT"/>
        </w:rPr>
        <w:t>≥</w:t>
      </w:r>
      <w:r w:rsidR="00030FDE" w:rsidRPr="00F67924">
        <w:rPr>
          <w:rFonts w:eastAsia="SimSun"/>
          <w:szCs w:val="22"/>
          <w:lang w:val="pt-PT" w:eastAsia="zh-CN"/>
        </w:rPr>
        <w:t> </w:t>
      </w:r>
      <w:r w:rsidR="00743586" w:rsidRPr="00F67924">
        <w:rPr>
          <w:rFonts w:eastAsia="SimSun"/>
          <w:szCs w:val="22"/>
          <w:lang w:val="pt-PT" w:eastAsia="zh-CN"/>
        </w:rPr>
        <w:t>200</w:t>
      </w:r>
      <w:r w:rsidR="00030FDE" w:rsidRPr="00F67924">
        <w:rPr>
          <w:rFonts w:eastAsia="SimSun"/>
          <w:szCs w:val="22"/>
          <w:lang w:val="pt-PT" w:eastAsia="zh-CN"/>
        </w:rPr>
        <w:t> </w:t>
      </w:r>
      <w:r w:rsidR="00743586" w:rsidRPr="00F67924">
        <w:rPr>
          <w:rFonts w:eastAsia="SimSun"/>
          <w:szCs w:val="22"/>
          <w:lang w:val="pt-PT" w:eastAsia="zh-CN"/>
        </w:rPr>
        <w:t xml:space="preserve">mg/dl </w:t>
      </w:r>
      <w:r w:rsidR="00AA3832" w:rsidRPr="00F67924">
        <w:rPr>
          <w:rFonts w:eastAsia="SimSun"/>
          <w:szCs w:val="22"/>
          <w:lang w:val="pt-PT" w:eastAsia="zh-CN"/>
        </w:rPr>
        <w:t>a</w:t>
      </w:r>
      <w:r w:rsidR="00743586" w:rsidRPr="00F67924">
        <w:rPr>
          <w:rFonts w:eastAsia="SimSun"/>
          <w:szCs w:val="22"/>
          <w:lang w:val="pt-PT" w:eastAsia="zh-CN"/>
        </w:rPr>
        <w:t xml:space="preserve"> qualquer momento durante o tratamento do </w:t>
      </w:r>
      <w:del w:id="320" w:author="Author">
        <w:r w:rsidR="00743586" w:rsidRPr="00F67924" w:rsidDel="00067E4E">
          <w:rPr>
            <w:rFonts w:eastAsia="SimSun"/>
            <w:szCs w:val="22"/>
            <w:lang w:val="pt-PT" w:eastAsia="zh-CN"/>
          </w:rPr>
          <w:delText>estudo</w:delText>
        </w:r>
      </w:del>
      <w:ins w:id="321" w:author="Author">
        <w:r w:rsidR="00067E4E" w:rsidRPr="00F67924">
          <w:rPr>
            <w:rFonts w:eastAsia="SimSun"/>
            <w:szCs w:val="22"/>
            <w:lang w:val="pt-PT" w:eastAsia="zh-CN"/>
          </w:rPr>
          <w:t>ensaio</w:t>
        </w:r>
      </w:ins>
      <w:r w:rsidR="00743586" w:rsidRPr="00F67924">
        <w:rPr>
          <w:rFonts w:eastAsia="SimSun"/>
          <w:szCs w:val="22"/>
          <w:lang w:val="pt-PT" w:eastAsia="zh-CN"/>
        </w:rPr>
        <w:t>.</w:t>
      </w:r>
    </w:p>
    <w:p w14:paraId="2EB168DF" w14:textId="77777777" w:rsidR="001323E1" w:rsidRPr="00F67924" w:rsidRDefault="001323E1" w:rsidP="001323E1">
      <w:pPr>
        <w:keepNext/>
        <w:autoSpaceDE w:val="0"/>
        <w:autoSpaceDN w:val="0"/>
        <w:adjustRightInd w:val="0"/>
        <w:rPr>
          <w:szCs w:val="22"/>
          <w:lang w:val="pt-PT"/>
        </w:rPr>
      </w:pPr>
    </w:p>
    <w:p w14:paraId="6710EE6E" w14:textId="22E8A6AD" w:rsidR="001323E1" w:rsidRPr="00F67924" w:rsidRDefault="001323E1" w:rsidP="001323E1">
      <w:pPr>
        <w:autoSpaceDE w:val="0"/>
        <w:autoSpaceDN w:val="0"/>
        <w:adjustRightInd w:val="0"/>
        <w:rPr>
          <w:rFonts w:eastAsia="SimSun"/>
          <w:szCs w:val="22"/>
          <w:lang w:val="pt-PT" w:eastAsia="zh-CN"/>
        </w:rPr>
      </w:pPr>
      <w:r w:rsidRPr="00F67924">
        <w:rPr>
          <w:lang w:val="pt-PT"/>
        </w:rPr>
        <w:t>N</w:t>
      </w:r>
      <w:ins w:id="322" w:author="Author">
        <w:r w:rsidR="00247E61">
          <w:rPr>
            <w:lang w:val="pt-PT"/>
          </w:rPr>
          <w:t>a fase</w:t>
        </w:r>
      </w:ins>
      <w:del w:id="323" w:author="Author">
        <w:r w:rsidR="00B06F6A" w:rsidRPr="00F67924" w:rsidDel="00247E61">
          <w:rPr>
            <w:lang w:val="pt-PT"/>
          </w:rPr>
          <w:delText>o</w:delText>
        </w:r>
        <w:r w:rsidRPr="00F67924" w:rsidDel="00247E61">
          <w:rPr>
            <w:lang w:val="pt-PT"/>
          </w:rPr>
          <w:delText xml:space="preserve"> </w:delText>
        </w:r>
      </w:del>
      <w:ins w:id="324" w:author="Author">
        <w:del w:id="325" w:author="Author">
          <w:r w:rsidR="0003280A" w:rsidDel="008001F3">
            <w:rPr>
              <w:lang w:val="pt-PT"/>
            </w:rPr>
            <w:delText>E</w:delText>
          </w:r>
        </w:del>
      </w:ins>
      <w:del w:id="326" w:author="Author">
        <w:r w:rsidR="00B06F6A" w:rsidRPr="00F67924" w:rsidDel="008001F3">
          <w:rPr>
            <w:lang w:val="pt-PT"/>
          </w:rPr>
          <w:delText>estudo</w:delText>
        </w:r>
      </w:del>
      <w:ins w:id="327" w:author="Author">
        <w:del w:id="328" w:author="Author">
          <w:r w:rsidR="008001F3" w:rsidDel="00247E61">
            <w:rPr>
              <w:lang w:val="pt-PT"/>
            </w:rPr>
            <w:delText>ensaio</w:delText>
          </w:r>
        </w:del>
      </w:ins>
      <w:r w:rsidRPr="00F67924">
        <w:rPr>
          <w:lang w:val="pt-PT"/>
        </w:rPr>
        <w:t xml:space="preserve"> de </w:t>
      </w:r>
      <w:r w:rsidRPr="00F67924">
        <w:rPr>
          <w:rFonts w:eastAsia="SimSun"/>
          <w:szCs w:val="22"/>
          <w:lang w:val="pt-PT" w:eastAsia="zh-CN"/>
        </w:rPr>
        <w:t>extensão abert</w:t>
      </w:r>
      <w:ins w:id="329" w:author="Author">
        <w:r w:rsidR="00247E61">
          <w:rPr>
            <w:rFonts w:eastAsia="SimSun"/>
            <w:szCs w:val="22"/>
            <w:lang w:val="pt-PT" w:eastAsia="zh-CN"/>
          </w:rPr>
          <w:t>a do ensaio</w:t>
        </w:r>
      </w:ins>
      <w:del w:id="330" w:author="Author">
        <w:r w:rsidR="00B06F6A" w:rsidRPr="00F67924" w:rsidDel="00247E61">
          <w:rPr>
            <w:rFonts w:eastAsia="SimSun"/>
            <w:szCs w:val="22"/>
            <w:lang w:val="pt-PT" w:eastAsia="zh-CN"/>
          </w:rPr>
          <w:delText>o</w:delText>
        </w:r>
      </w:del>
      <w:r w:rsidRPr="00F67924">
        <w:rPr>
          <w:rFonts w:eastAsia="SimSun"/>
          <w:szCs w:val="22"/>
          <w:lang w:val="pt-PT" w:eastAsia="zh-CN"/>
        </w:rPr>
        <w:t xml:space="preserve"> </w:t>
      </w:r>
      <w:r w:rsidR="00827B60" w:rsidRPr="00F67924">
        <w:rPr>
          <w:rFonts w:eastAsia="SimSun"/>
          <w:szCs w:val="22"/>
          <w:lang w:val="pt-PT" w:eastAsia="zh-CN"/>
        </w:rPr>
        <w:t>(</w:t>
      </w:r>
      <w:ins w:id="331" w:author="Author">
        <w:r w:rsidR="0003280A">
          <w:rPr>
            <w:rFonts w:eastAsia="SimSun"/>
            <w:szCs w:val="22"/>
            <w:lang w:val="pt-PT" w:eastAsia="zh-CN"/>
          </w:rPr>
          <w:t>E</w:t>
        </w:r>
      </w:ins>
      <w:del w:id="332" w:author="Author">
        <w:r w:rsidR="00827B60" w:rsidRPr="00F67924" w:rsidDel="008001F3">
          <w:rPr>
            <w:rFonts w:eastAsia="SimSun"/>
            <w:szCs w:val="22"/>
            <w:lang w:val="pt-PT" w:eastAsia="zh-CN"/>
          </w:rPr>
          <w:delText>estudo</w:delText>
        </w:r>
      </w:del>
      <w:ins w:id="333" w:author="Author">
        <w:r w:rsidR="008001F3">
          <w:rPr>
            <w:rFonts w:eastAsia="SimSun"/>
            <w:szCs w:val="22"/>
            <w:lang w:val="pt-PT" w:eastAsia="zh-CN"/>
          </w:rPr>
          <w:t>nsaio</w:t>
        </w:r>
      </w:ins>
      <w:r w:rsidR="00827B60" w:rsidRPr="00F67924">
        <w:rPr>
          <w:rFonts w:eastAsia="SimSun"/>
          <w:szCs w:val="22"/>
          <w:lang w:val="pt-PT" w:eastAsia="zh-CN"/>
        </w:rPr>
        <w:t xml:space="preserve"> WA18221), 13,2% e 27,7% dos doentes</w:t>
      </w:r>
      <w:r w:rsidR="00AA3832" w:rsidRPr="00F67924">
        <w:rPr>
          <w:rFonts w:eastAsia="SimSun"/>
          <w:szCs w:val="22"/>
          <w:lang w:val="pt-PT" w:eastAsia="zh-CN"/>
        </w:rPr>
        <w:t>,</w:t>
      </w:r>
      <w:r w:rsidR="00827B60" w:rsidRPr="00F67924">
        <w:rPr>
          <w:rFonts w:eastAsia="SimSun"/>
          <w:szCs w:val="22"/>
          <w:lang w:val="pt-PT" w:eastAsia="zh-CN"/>
        </w:rPr>
        <w:t xml:space="preserve"> </w:t>
      </w:r>
      <w:r w:rsidR="00AA3832" w:rsidRPr="00F67924">
        <w:rPr>
          <w:rFonts w:eastAsia="SimSun"/>
          <w:szCs w:val="22"/>
          <w:lang w:val="pt-PT" w:eastAsia="zh-CN"/>
        </w:rPr>
        <w:t xml:space="preserve">respetivamente, tiveram </w:t>
      </w:r>
      <w:r w:rsidR="00827B60" w:rsidRPr="00F67924">
        <w:rPr>
          <w:rFonts w:eastAsia="SimSun"/>
          <w:szCs w:val="22"/>
          <w:lang w:val="pt-PT" w:eastAsia="zh-CN"/>
        </w:rPr>
        <w:t xml:space="preserve">um aumento </w:t>
      </w:r>
      <w:r w:rsidR="00AA3832" w:rsidRPr="00F67924">
        <w:rPr>
          <w:rFonts w:eastAsia="SimSun"/>
          <w:szCs w:val="22"/>
          <w:lang w:val="pt-PT" w:eastAsia="zh-CN"/>
        </w:rPr>
        <w:t>face ao</w:t>
      </w:r>
      <w:r w:rsidR="00827B60" w:rsidRPr="00F67924">
        <w:rPr>
          <w:rFonts w:eastAsia="SimSun"/>
          <w:szCs w:val="22"/>
          <w:lang w:val="pt-PT" w:eastAsia="zh-CN"/>
        </w:rPr>
        <w:t xml:space="preserve"> valor </w:t>
      </w:r>
      <w:r w:rsidR="00AA3832" w:rsidRPr="00F67924">
        <w:rPr>
          <w:rFonts w:eastAsia="SimSun"/>
          <w:szCs w:val="22"/>
          <w:lang w:val="pt-PT" w:eastAsia="zh-CN"/>
        </w:rPr>
        <w:t xml:space="preserve">basal </w:t>
      </w:r>
      <w:r w:rsidR="00827B60" w:rsidRPr="00F67924">
        <w:rPr>
          <w:rFonts w:eastAsia="SimSun"/>
          <w:szCs w:val="22"/>
          <w:lang w:val="pt-PT" w:eastAsia="zh-CN"/>
        </w:rPr>
        <w:t>d</w:t>
      </w:r>
      <w:r w:rsidR="00AA3832" w:rsidRPr="00F67924">
        <w:rPr>
          <w:rFonts w:eastAsia="SimSun"/>
          <w:szCs w:val="22"/>
          <w:lang w:val="pt-PT" w:eastAsia="zh-CN"/>
        </w:rPr>
        <w:t>o seu</w:t>
      </w:r>
      <w:r w:rsidR="00827B60" w:rsidRPr="00F67924">
        <w:rPr>
          <w:rFonts w:eastAsia="SimSun"/>
          <w:szCs w:val="22"/>
          <w:lang w:val="pt-PT" w:eastAsia="zh-CN"/>
        </w:rPr>
        <w:t xml:space="preserve"> colesterol LDL para </w:t>
      </w:r>
      <w:r w:rsidR="00AA3832" w:rsidRPr="00F67924">
        <w:rPr>
          <w:rFonts w:eastAsia="SimSun"/>
          <w:szCs w:val="22"/>
          <w:lang w:val="pt-PT" w:eastAsia="zh-CN"/>
        </w:rPr>
        <w:t xml:space="preserve">valores </w:t>
      </w:r>
      <w:r w:rsidR="00561A27" w:rsidRPr="00F67924">
        <w:rPr>
          <w:szCs w:val="22"/>
          <w:lang w:val="pt-PT"/>
        </w:rPr>
        <w:t>≥</w:t>
      </w:r>
      <w:r w:rsidR="00030FDE" w:rsidRPr="00F67924">
        <w:rPr>
          <w:rFonts w:eastAsia="SimSun"/>
          <w:szCs w:val="22"/>
          <w:lang w:val="pt-PT" w:eastAsia="zh-CN"/>
        </w:rPr>
        <w:t> </w:t>
      </w:r>
      <w:r w:rsidR="00827B60" w:rsidRPr="00F67924">
        <w:rPr>
          <w:rFonts w:eastAsia="SimSun"/>
          <w:szCs w:val="22"/>
          <w:lang w:val="pt-PT" w:eastAsia="zh-CN"/>
        </w:rPr>
        <w:t>130</w:t>
      </w:r>
      <w:r w:rsidR="00030FDE" w:rsidRPr="00F67924">
        <w:rPr>
          <w:rFonts w:eastAsia="SimSun"/>
          <w:szCs w:val="22"/>
          <w:lang w:val="pt-PT" w:eastAsia="zh-CN"/>
        </w:rPr>
        <w:t> </w:t>
      </w:r>
      <w:r w:rsidR="00827B60" w:rsidRPr="00F67924">
        <w:rPr>
          <w:rFonts w:eastAsia="SimSun"/>
          <w:szCs w:val="22"/>
          <w:lang w:val="pt-PT" w:eastAsia="zh-CN"/>
        </w:rPr>
        <w:t>mg /dl e d</w:t>
      </w:r>
      <w:r w:rsidR="00AA3832" w:rsidRPr="00F67924">
        <w:rPr>
          <w:rFonts w:eastAsia="SimSun"/>
          <w:szCs w:val="22"/>
          <w:lang w:val="pt-PT" w:eastAsia="zh-CN"/>
        </w:rPr>
        <w:t>o</w:t>
      </w:r>
      <w:r w:rsidR="00827B60" w:rsidRPr="00F67924">
        <w:rPr>
          <w:rFonts w:eastAsia="SimSun"/>
          <w:szCs w:val="22"/>
          <w:lang w:val="pt-PT" w:eastAsia="zh-CN"/>
        </w:rPr>
        <w:t xml:space="preserve"> colesterol total para </w:t>
      </w:r>
      <w:r w:rsidR="00AA3832" w:rsidRPr="00F67924">
        <w:rPr>
          <w:rFonts w:eastAsia="SimSun"/>
          <w:szCs w:val="22"/>
          <w:lang w:val="pt-PT" w:eastAsia="zh-CN"/>
        </w:rPr>
        <w:t xml:space="preserve">valores </w:t>
      </w:r>
      <w:r w:rsidR="00561A27" w:rsidRPr="00F67924">
        <w:rPr>
          <w:szCs w:val="22"/>
          <w:lang w:val="pt-PT"/>
        </w:rPr>
        <w:t>≥</w:t>
      </w:r>
      <w:r w:rsidR="00030FDE" w:rsidRPr="00F67924">
        <w:rPr>
          <w:rFonts w:eastAsia="SimSun"/>
          <w:szCs w:val="22"/>
          <w:lang w:val="pt-PT" w:eastAsia="zh-CN"/>
        </w:rPr>
        <w:t> </w:t>
      </w:r>
      <w:r w:rsidR="00827B60" w:rsidRPr="00F67924">
        <w:rPr>
          <w:rFonts w:eastAsia="SimSun"/>
          <w:szCs w:val="22"/>
          <w:lang w:val="pt-PT" w:eastAsia="zh-CN"/>
        </w:rPr>
        <w:t>200</w:t>
      </w:r>
      <w:r w:rsidR="00030FDE" w:rsidRPr="00F67924">
        <w:rPr>
          <w:rFonts w:eastAsia="SimSun"/>
          <w:szCs w:val="22"/>
          <w:lang w:val="pt-PT" w:eastAsia="zh-CN"/>
        </w:rPr>
        <w:t> </w:t>
      </w:r>
      <w:r w:rsidR="00827B60" w:rsidRPr="00F67924">
        <w:rPr>
          <w:rFonts w:eastAsia="SimSun"/>
          <w:szCs w:val="22"/>
          <w:lang w:val="pt-PT" w:eastAsia="zh-CN"/>
        </w:rPr>
        <w:t xml:space="preserve">mg /dl, a qualquer momento durante o tratamento do </w:t>
      </w:r>
      <w:del w:id="334" w:author="Author">
        <w:r w:rsidR="00827B60" w:rsidRPr="00F67924" w:rsidDel="00067E4E">
          <w:rPr>
            <w:rFonts w:eastAsia="SimSun"/>
            <w:szCs w:val="22"/>
            <w:lang w:val="pt-PT" w:eastAsia="zh-CN"/>
          </w:rPr>
          <w:delText>estudo</w:delText>
        </w:r>
      </w:del>
      <w:ins w:id="335" w:author="Author">
        <w:r w:rsidR="00067E4E" w:rsidRPr="00F67924">
          <w:rPr>
            <w:rFonts w:eastAsia="SimSun"/>
            <w:szCs w:val="22"/>
            <w:lang w:val="pt-PT" w:eastAsia="zh-CN"/>
          </w:rPr>
          <w:t>ensaio</w:t>
        </w:r>
      </w:ins>
      <w:r w:rsidR="004A7487" w:rsidRPr="00F67924">
        <w:rPr>
          <w:rFonts w:eastAsia="SimSun"/>
          <w:szCs w:val="22"/>
          <w:lang w:val="pt-PT" w:eastAsia="zh-CN"/>
        </w:rPr>
        <w:t>.</w:t>
      </w:r>
    </w:p>
    <w:p w14:paraId="0F97CD60" w14:textId="77777777" w:rsidR="001323E1" w:rsidRPr="00F67924" w:rsidRDefault="001323E1" w:rsidP="001323E1">
      <w:pPr>
        <w:autoSpaceDE w:val="0"/>
        <w:autoSpaceDN w:val="0"/>
        <w:adjustRightInd w:val="0"/>
        <w:rPr>
          <w:rFonts w:eastAsia="SimSun"/>
          <w:szCs w:val="22"/>
          <w:lang w:val="pt-PT" w:eastAsia="zh-CN"/>
        </w:rPr>
      </w:pPr>
    </w:p>
    <w:p w14:paraId="4DAEA66E" w14:textId="77777777" w:rsidR="003A0045" w:rsidRPr="00F67924" w:rsidRDefault="003A0045" w:rsidP="001323E1">
      <w:pPr>
        <w:autoSpaceDE w:val="0"/>
        <w:autoSpaceDN w:val="0"/>
        <w:adjustRightInd w:val="0"/>
        <w:rPr>
          <w:rFonts w:eastAsia="SimSun"/>
          <w:i/>
          <w:szCs w:val="22"/>
          <w:lang w:val="pt-PT" w:eastAsia="zh-CN"/>
        </w:rPr>
      </w:pPr>
      <w:r w:rsidRPr="00F67924">
        <w:rPr>
          <w:rFonts w:eastAsia="SimSun"/>
          <w:i/>
          <w:szCs w:val="22"/>
          <w:lang w:val="pt-PT" w:eastAsia="zh-CN"/>
        </w:rPr>
        <w:t>Doentes com SLC</w:t>
      </w:r>
    </w:p>
    <w:p w14:paraId="40339989" w14:textId="463808C6" w:rsidR="003A0045" w:rsidRPr="00F67924" w:rsidRDefault="003A0045" w:rsidP="001323E1">
      <w:pPr>
        <w:autoSpaceDE w:val="0"/>
        <w:autoSpaceDN w:val="0"/>
        <w:adjustRightInd w:val="0"/>
        <w:rPr>
          <w:rFonts w:eastAsia="SimSun"/>
          <w:szCs w:val="22"/>
          <w:lang w:val="pt-PT" w:eastAsia="zh-CN"/>
        </w:rPr>
      </w:pPr>
      <w:r w:rsidRPr="00F67924">
        <w:rPr>
          <w:rFonts w:eastAsia="SimSun"/>
          <w:szCs w:val="22"/>
          <w:lang w:val="pt-PT" w:eastAsia="zh-CN"/>
        </w:rPr>
        <w:t>A segurança de tocilizumab n</w:t>
      </w:r>
      <w:r w:rsidR="002C59CD" w:rsidRPr="00F67924">
        <w:rPr>
          <w:rFonts w:eastAsia="SimSun"/>
          <w:szCs w:val="22"/>
          <w:lang w:val="pt-PT" w:eastAsia="zh-CN"/>
        </w:rPr>
        <w:t>a</w:t>
      </w:r>
      <w:r w:rsidRPr="00F67924">
        <w:rPr>
          <w:rFonts w:eastAsia="SimSun"/>
          <w:szCs w:val="22"/>
          <w:lang w:val="pt-PT" w:eastAsia="zh-CN"/>
        </w:rPr>
        <w:t xml:space="preserve"> SLC foi avaliada numa análise retrospetiva de</w:t>
      </w:r>
      <w:r w:rsidR="000E6EE4" w:rsidRPr="00F67924">
        <w:rPr>
          <w:rFonts w:eastAsia="SimSun"/>
          <w:szCs w:val="22"/>
          <w:lang w:val="pt-PT" w:eastAsia="zh-CN"/>
        </w:rPr>
        <w:t xml:space="preserve"> dados de ensaios clínicos, nos quais</w:t>
      </w:r>
      <w:r w:rsidRPr="00F67924">
        <w:rPr>
          <w:rFonts w:eastAsia="SimSun"/>
          <w:szCs w:val="22"/>
          <w:lang w:val="pt-PT" w:eastAsia="zh-CN"/>
        </w:rPr>
        <w:t xml:space="preserve"> 51</w:t>
      </w:r>
      <w:r w:rsidR="00030FDE" w:rsidRPr="00F67924">
        <w:rPr>
          <w:rFonts w:eastAsia="SimSun"/>
          <w:szCs w:val="22"/>
          <w:lang w:val="pt-PT" w:eastAsia="zh-CN"/>
        </w:rPr>
        <w:t> </w:t>
      </w:r>
      <w:r w:rsidRPr="00F67924">
        <w:rPr>
          <w:rFonts w:eastAsia="SimSun"/>
          <w:szCs w:val="22"/>
          <w:lang w:val="pt-PT" w:eastAsia="zh-CN"/>
        </w:rPr>
        <w:t>doentes foram tratados com 8</w:t>
      </w:r>
      <w:r w:rsidR="00030FDE" w:rsidRPr="00F67924">
        <w:rPr>
          <w:rFonts w:eastAsia="SimSun"/>
          <w:szCs w:val="22"/>
          <w:lang w:val="pt-PT" w:eastAsia="zh-CN"/>
        </w:rPr>
        <w:t> </w:t>
      </w:r>
      <w:r w:rsidRPr="00F67924">
        <w:rPr>
          <w:rFonts w:eastAsia="SimSun"/>
          <w:szCs w:val="22"/>
          <w:lang w:val="pt-PT" w:eastAsia="zh-CN"/>
        </w:rPr>
        <w:t xml:space="preserve">mg/kg </w:t>
      </w:r>
      <w:r w:rsidRPr="00F67924">
        <w:rPr>
          <w:szCs w:val="22"/>
          <w:lang w:val="pt-PT" w:eastAsia="en-GB"/>
        </w:rPr>
        <w:t>(12</w:t>
      </w:r>
      <w:r w:rsidR="00030FDE" w:rsidRPr="00F67924">
        <w:rPr>
          <w:szCs w:val="22"/>
          <w:lang w:val="pt-PT" w:eastAsia="en-GB"/>
        </w:rPr>
        <w:t> </w:t>
      </w:r>
      <w:r w:rsidRPr="00F67924">
        <w:rPr>
          <w:szCs w:val="22"/>
          <w:lang w:val="pt-PT" w:eastAsia="en-GB"/>
        </w:rPr>
        <w:t>mg/kg para doentes com menos de 30</w:t>
      </w:r>
      <w:r w:rsidR="00030FDE" w:rsidRPr="00F67924">
        <w:rPr>
          <w:szCs w:val="22"/>
          <w:lang w:val="pt-PT" w:eastAsia="en-GB"/>
        </w:rPr>
        <w:t> </w:t>
      </w:r>
      <w:r w:rsidRPr="00F67924">
        <w:rPr>
          <w:szCs w:val="22"/>
          <w:lang w:val="pt-PT" w:eastAsia="en-GB"/>
        </w:rPr>
        <w:t xml:space="preserve">kg) </w:t>
      </w:r>
      <w:r w:rsidRPr="00F67924">
        <w:rPr>
          <w:rFonts w:eastAsia="SimSun"/>
          <w:szCs w:val="22"/>
          <w:lang w:val="pt-PT" w:eastAsia="zh-CN"/>
        </w:rPr>
        <w:t>de tocilizumab intravenoso</w:t>
      </w:r>
      <w:r w:rsidR="003F75A4" w:rsidRPr="00F67924">
        <w:rPr>
          <w:rFonts w:eastAsia="SimSun"/>
          <w:szCs w:val="22"/>
          <w:lang w:val="pt-PT" w:eastAsia="zh-CN"/>
        </w:rPr>
        <w:t>,</w:t>
      </w:r>
      <w:r w:rsidRPr="00F67924">
        <w:rPr>
          <w:rFonts w:eastAsia="SimSun"/>
          <w:szCs w:val="22"/>
          <w:lang w:val="pt-PT" w:eastAsia="zh-CN"/>
        </w:rPr>
        <w:t xml:space="preserve"> </w:t>
      </w:r>
      <w:r w:rsidR="003F75A4" w:rsidRPr="00F67924">
        <w:rPr>
          <w:lang w:val="pt-PT"/>
        </w:rPr>
        <w:t>com ou sem elevadas doses adicionais de corticosteroides</w:t>
      </w:r>
      <w:r w:rsidRPr="00F67924">
        <w:rPr>
          <w:rFonts w:eastAsia="SimSun"/>
          <w:szCs w:val="22"/>
          <w:lang w:val="pt-PT" w:eastAsia="zh-CN"/>
        </w:rPr>
        <w:t xml:space="preserve"> para </w:t>
      </w:r>
      <w:r w:rsidR="002C59CD" w:rsidRPr="00F67924">
        <w:rPr>
          <w:rFonts w:eastAsia="SimSun"/>
          <w:szCs w:val="22"/>
          <w:lang w:val="pt-PT" w:eastAsia="zh-CN"/>
        </w:rPr>
        <w:t>a</w:t>
      </w:r>
      <w:r w:rsidRPr="00F67924">
        <w:rPr>
          <w:rFonts w:eastAsia="SimSun"/>
          <w:szCs w:val="22"/>
          <w:lang w:val="pt-PT" w:eastAsia="zh-CN"/>
        </w:rPr>
        <w:t xml:space="preserve"> SLC grave ou potencialmente fatal induzido </w:t>
      </w:r>
      <w:r w:rsidR="000E6EE4" w:rsidRPr="00F67924">
        <w:rPr>
          <w:rFonts w:eastAsia="SimSun"/>
          <w:szCs w:val="22"/>
          <w:lang w:val="pt-PT" w:eastAsia="zh-CN"/>
        </w:rPr>
        <w:t xml:space="preserve">por células T modificadas </w:t>
      </w:r>
      <w:r w:rsidR="009D4189" w:rsidRPr="00F67924">
        <w:rPr>
          <w:rFonts w:eastAsia="SimSun"/>
          <w:szCs w:val="22"/>
          <w:lang w:val="pt-PT" w:eastAsia="zh-CN"/>
        </w:rPr>
        <w:t>com</w:t>
      </w:r>
      <w:r w:rsidR="000E6EE4" w:rsidRPr="00F67924">
        <w:rPr>
          <w:rFonts w:eastAsia="SimSun"/>
          <w:szCs w:val="22"/>
          <w:lang w:val="pt-PT" w:eastAsia="zh-CN"/>
        </w:rPr>
        <w:t xml:space="preserve"> CAR</w:t>
      </w:r>
      <w:r w:rsidRPr="00F67924">
        <w:rPr>
          <w:rFonts w:eastAsia="SimSun"/>
          <w:szCs w:val="22"/>
          <w:lang w:val="pt-PT" w:eastAsia="zh-CN"/>
        </w:rPr>
        <w:t>. Foi administrada a mediana de 1</w:t>
      </w:r>
      <w:r w:rsidR="00030FDE" w:rsidRPr="00F67924">
        <w:rPr>
          <w:rFonts w:eastAsia="SimSun"/>
          <w:szCs w:val="22"/>
          <w:lang w:val="pt-PT" w:eastAsia="zh-CN"/>
        </w:rPr>
        <w:t> </w:t>
      </w:r>
      <w:r w:rsidRPr="00F67924">
        <w:rPr>
          <w:rFonts w:eastAsia="SimSun"/>
          <w:szCs w:val="22"/>
          <w:lang w:val="pt-PT" w:eastAsia="zh-CN"/>
        </w:rPr>
        <w:t>dose de tocilizumab (variou de 1</w:t>
      </w:r>
      <w:r w:rsidR="00030FDE" w:rsidRPr="00F67924">
        <w:rPr>
          <w:rFonts w:eastAsia="SimSun"/>
          <w:szCs w:val="22"/>
          <w:lang w:val="pt-PT" w:eastAsia="zh-CN"/>
        </w:rPr>
        <w:noBreakHyphen/>
      </w:r>
      <w:r w:rsidRPr="00F67924">
        <w:rPr>
          <w:rFonts w:eastAsia="SimSun"/>
          <w:szCs w:val="22"/>
          <w:lang w:val="pt-PT" w:eastAsia="zh-CN"/>
        </w:rPr>
        <w:t>4 doses).</w:t>
      </w:r>
    </w:p>
    <w:p w14:paraId="1695F2DD" w14:textId="77777777" w:rsidR="003A0045" w:rsidRPr="00F67924" w:rsidRDefault="003A0045" w:rsidP="001323E1">
      <w:pPr>
        <w:autoSpaceDE w:val="0"/>
        <w:autoSpaceDN w:val="0"/>
        <w:adjustRightInd w:val="0"/>
        <w:rPr>
          <w:rFonts w:eastAsia="SimSun"/>
          <w:szCs w:val="22"/>
          <w:lang w:val="pt-PT" w:eastAsia="zh-CN"/>
        </w:rPr>
      </w:pPr>
    </w:p>
    <w:p w14:paraId="1192D6D0" w14:textId="77777777" w:rsidR="001323E1" w:rsidRPr="00F67924" w:rsidRDefault="001323E1" w:rsidP="001323E1">
      <w:pPr>
        <w:suppressAutoHyphens/>
        <w:rPr>
          <w:szCs w:val="22"/>
          <w:u w:val="single"/>
          <w:lang w:val="pt-PT"/>
        </w:rPr>
      </w:pPr>
      <w:r w:rsidRPr="00F67924">
        <w:rPr>
          <w:szCs w:val="22"/>
          <w:u w:val="single"/>
          <w:lang w:val="pt-PT"/>
        </w:rPr>
        <w:t>Notificação de suspeitas de reações adversas</w:t>
      </w:r>
    </w:p>
    <w:p w14:paraId="4947AAD3" w14:textId="00F30EAF" w:rsidR="001323E1" w:rsidRPr="00F67924" w:rsidRDefault="001323E1" w:rsidP="001323E1">
      <w:pPr>
        <w:suppressAutoHyphens/>
        <w:rPr>
          <w:rFonts w:eastAsia="SimSun"/>
          <w:szCs w:val="22"/>
          <w:lang w:val="pt-PT" w:eastAsia="zh-CN"/>
        </w:rPr>
      </w:pPr>
      <w:r w:rsidRPr="00F67924">
        <w:rPr>
          <w:szCs w:val="22"/>
          <w:lang w:val="pt-PT"/>
        </w:rPr>
        <w:t xml:space="preserve">A notificação de suspeitas de reações adversas após a autorização do medicamento é importante, uma vez que permite uma monitorização contínua da relação benefício-risco do medicamento. Pede-se aos profissionais de saúde que notifiquem quaisquer suspeitas de reações adversas </w:t>
      </w:r>
      <w:r w:rsidR="0050387E" w:rsidRPr="00F67924">
        <w:rPr>
          <w:szCs w:val="22"/>
          <w:lang w:val="pt-PT"/>
        </w:rPr>
        <w:t xml:space="preserve">através </w:t>
      </w:r>
      <w:r w:rsidR="0050387E" w:rsidRPr="00F67924">
        <w:rPr>
          <w:szCs w:val="22"/>
          <w:highlight w:val="lightGray"/>
          <w:lang w:val="pt-PT"/>
        </w:rPr>
        <w:t xml:space="preserve">do sistema nacional de notificação mencionado no </w:t>
      </w:r>
      <w:r w:rsidR="0050387E">
        <w:fldChar w:fldCharType="begin"/>
      </w:r>
      <w:r w:rsidR="0050387E" w:rsidRPr="00557EB7">
        <w:rPr>
          <w:lang w:val="pt-PT"/>
          <w:rPrChange w:id="336" w:author="Author">
            <w:rPr/>
          </w:rPrChange>
        </w:rPr>
        <w:instrText>HYPERLINK "https://www.ema.europa.eu/documents/template-form/qrd-appendix-v-adverse-drug-reaction-reporting-details_en.docx"</w:instrText>
      </w:r>
      <w:r w:rsidR="0050387E">
        <w:fldChar w:fldCharType="separate"/>
      </w:r>
      <w:r w:rsidR="0050387E" w:rsidRPr="00F67924">
        <w:rPr>
          <w:rStyle w:val="Hyperlink"/>
          <w:noProof w:val="0"/>
          <w:highlight w:val="lightGray"/>
          <w:lang w:val="pt-PT"/>
        </w:rPr>
        <w:t>Apêndice V</w:t>
      </w:r>
      <w:r w:rsidRPr="00F67924">
        <w:rPr>
          <w:rStyle w:val="Hyperlink"/>
          <w:noProof w:val="0"/>
          <w:szCs w:val="22"/>
          <w:lang w:val="pt-PT"/>
        </w:rPr>
        <w:t>.</w:t>
      </w:r>
      <w:r w:rsidR="0050387E">
        <w:fldChar w:fldCharType="end"/>
      </w:r>
    </w:p>
    <w:p w14:paraId="5D714282" w14:textId="77777777" w:rsidR="0058197B" w:rsidRPr="00F67924" w:rsidRDefault="0058197B" w:rsidP="001323E1">
      <w:pPr>
        <w:suppressAutoHyphens/>
        <w:rPr>
          <w:lang w:val="pt-PT"/>
        </w:rPr>
      </w:pPr>
    </w:p>
    <w:p w14:paraId="5D11579B" w14:textId="77777777" w:rsidR="001323E1" w:rsidRPr="00F67924" w:rsidRDefault="001323E1" w:rsidP="009762E3">
      <w:pPr>
        <w:keepNext/>
        <w:ind w:left="567" w:hanging="567"/>
        <w:rPr>
          <w:lang w:val="pt-PT"/>
        </w:rPr>
      </w:pPr>
      <w:r w:rsidRPr="00F67924">
        <w:rPr>
          <w:b/>
          <w:lang w:val="pt-PT"/>
        </w:rPr>
        <w:t>4.9</w:t>
      </w:r>
      <w:r w:rsidRPr="00F67924">
        <w:rPr>
          <w:b/>
          <w:lang w:val="pt-PT"/>
        </w:rPr>
        <w:tab/>
        <w:t>Sobredosagem</w:t>
      </w:r>
    </w:p>
    <w:p w14:paraId="7D5AC21A" w14:textId="77777777" w:rsidR="001323E1" w:rsidRPr="00F67924" w:rsidRDefault="001323E1" w:rsidP="001323E1">
      <w:pPr>
        <w:keepNext/>
        <w:rPr>
          <w:lang w:val="pt-PT"/>
        </w:rPr>
      </w:pPr>
    </w:p>
    <w:p w14:paraId="1DD555C2" w14:textId="6EB57DF3" w:rsidR="001323E1" w:rsidRPr="00F67924" w:rsidRDefault="001323E1" w:rsidP="001323E1">
      <w:pPr>
        <w:tabs>
          <w:tab w:val="left" w:pos="567"/>
        </w:tabs>
        <w:ind w:right="14"/>
        <w:rPr>
          <w:lang w:val="pt-PT"/>
        </w:rPr>
      </w:pPr>
      <w:r w:rsidRPr="00F67924">
        <w:rPr>
          <w:lang w:val="pt-PT"/>
        </w:rPr>
        <w:t xml:space="preserve">Os dados disponíveis sobre sobredosagem com </w:t>
      </w:r>
      <w:r w:rsidR="00BC0224" w:rsidRPr="00F67924">
        <w:rPr>
          <w:lang w:val="pt-PT"/>
        </w:rPr>
        <w:t xml:space="preserve">tocilizumab </w:t>
      </w:r>
      <w:r w:rsidRPr="00F67924">
        <w:rPr>
          <w:lang w:val="pt-PT"/>
        </w:rPr>
        <w:t xml:space="preserve">são limitados. Foi notificado um caso de sobredosagem acidental, em que um doente com mieloma múltiplo recebeu uma dose única de 40 mg/kg. Não </w:t>
      </w:r>
      <w:r w:rsidR="004A7487" w:rsidRPr="00F67924">
        <w:rPr>
          <w:lang w:val="pt-PT"/>
        </w:rPr>
        <w:t>se observaram reações adversas.</w:t>
      </w:r>
    </w:p>
    <w:p w14:paraId="1C47C620" w14:textId="77777777" w:rsidR="001323E1" w:rsidRPr="00F67924" w:rsidRDefault="001323E1" w:rsidP="001323E1">
      <w:pPr>
        <w:tabs>
          <w:tab w:val="left" w:pos="567"/>
        </w:tabs>
        <w:ind w:right="14"/>
        <w:rPr>
          <w:lang w:val="pt-PT"/>
        </w:rPr>
      </w:pPr>
    </w:p>
    <w:p w14:paraId="3E516DFA" w14:textId="47D1072D" w:rsidR="00B40440" w:rsidRPr="00F67924" w:rsidRDefault="001323E1" w:rsidP="00556054">
      <w:pPr>
        <w:rPr>
          <w:lang w:val="pt-PT"/>
        </w:rPr>
      </w:pPr>
      <w:r w:rsidRPr="00F67924">
        <w:rPr>
          <w:lang w:val="pt-PT"/>
        </w:rPr>
        <w:t xml:space="preserve">Não se observaram reações adversas graves em voluntários saudáveis que receberam uma dose única até 28 mg/kg, embora se tenha observado </w:t>
      </w:r>
      <w:r w:rsidR="004A7487" w:rsidRPr="00F67924">
        <w:rPr>
          <w:lang w:val="pt-PT"/>
        </w:rPr>
        <w:t>neutropenia limitadora de dose.</w:t>
      </w:r>
    </w:p>
    <w:p w14:paraId="54F4D654" w14:textId="77777777" w:rsidR="00B40440" w:rsidRPr="00F67924" w:rsidRDefault="00B40440" w:rsidP="001323E1">
      <w:pPr>
        <w:suppressAutoHyphens/>
        <w:rPr>
          <w:lang w:val="pt-PT"/>
        </w:rPr>
      </w:pPr>
    </w:p>
    <w:p w14:paraId="4FCF2B6F" w14:textId="77777777" w:rsidR="001323E1" w:rsidRPr="00F67924" w:rsidRDefault="001323E1" w:rsidP="001323E1">
      <w:pPr>
        <w:suppressAutoHyphens/>
        <w:rPr>
          <w:lang w:val="pt-PT"/>
        </w:rPr>
      </w:pPr>
    </w:p>
    <w:p w14:paraId="59C20FC6" w14:textId="77777777" w:rsidR="001323E1" w:rsidRPr="00F67924" w:rsidRDefault="001323E1" w:rsidP="009762E3">
      <w:pPr>
        <w:suppressAutoHyphens/>
        <w:ind w:left="567" w:hanging="567"/>
        <w:rPr>
          <w:lang w:val="pt-PT"/>
        </w:rPr>
      </w:pPr>
      <w:r w:rsidRPr="00F67924">
        <w:rPr>
          <w:b/>
          <w:lang w:val="pt-PT"/>
        </w:rPr>
        <w:t>5.</w:t>
      </w:r>
      <w:r w:rsidRPr="00F67924">
        <w:rPr>
          <w:b/>
          <w:lang w:val="pt-PT"/>
        </w:rPr>
        <w:tab/>
        <w:t>PROPRIEDADES FARMACOLÓGICAS</w:t>
      </w:r>
    </w:p>
    <w:p w14:paraId="04E3FF97" w14:textId="77777777" w:rsidR="001323E1" w:rsidRPr="00F67924" w:rsidRDefault="001323E1" w:rsidP="001323E1">
      <w:pPr>
        <w:suppressAutoHyphens/>
        <w:rPr>
          <w:lang w:val="pt-PT"/>
        </w:rPr>
      </w:pPr>
    </w:p>
    <w:p w14:paraId="39D10378" w14:textId="77777777" w:rsidR="001323E1" w:rsidRPr="00F67924" w:rsidRDefault="001323E1" w:rsidP="009762E3">
      <w:pPr>
        <w:suppressAutoHyphens/>
        <w:ind w:left="567" w:hanging="567"/>
        <w:rPr>
          <w:lang w:val="pt-PT"/>
        </w:rPr>
      </w:pPr>
      <w:r w:rsidRPr="00F67924">
        <w:rPr>
          <w:b/>
          <w:lang w:val="pt-PT"/>
        </w:rPr>
        <w:t>5.1</w:t>
      </w:r>
      <w:r w:rsidRPr="00F67924">
        <w:rPr>
          <w:b/>
          <w:lang w:val="pt-PT"/>
        </w:rPr>
        <w:tab/>
        <w:t>Propriedades farmacodinâmicas</w:t>
      </w:r>
    </w:p>
    <w:p w14:paraId="227EF49A" w14:textId="77777777" w:rsidR="001323E1" w:rsidRPr="00F67924" w:rsidRDefault="001323E1" w:rsidP="001323E1">
      <w:pPr>
        <w:suppressAutoHyphens/>
        <w:rPr>
          <w:lang w:val="pt-PT"/>
        </w:rPr>
      </w:pPr>
    </w:p>
    <w:p w14:paraId="7B7A81E5" w14:textId="66C0070C" w:rsidR="001323E1" w:rsidRPr="00F67924" w:rsidRDefault="001323E1" w:rsidP="001323E1">
      <w:pPr>
        <w:suppressAutoHyphens/>
        <w:rPr>
          <w:lang w:val="pt-PT"/>
        </w:rPr>
      </w:pPr>
      <w:r w:rsidRPr="00F67924">
        <w:rPr>
          <w:lang w:val="pt-PT"/>
        </w:rPr>
        <w:t>Grupo farmacoterapêutico: Agentes imuno</w:t>
      </w:r>
      <w:r w:rsidR="00ED620D" w:rsidRPr="00F67924">
        <w:rPr>
          <w:lang w:val="pt-PT"/>
        </w:rPr>
        <w:t>s</w:t>
      </w:r>
      <w:r w:rsidRPr="00F67924">
        <w:rPr>
          <w:lang w:val="pt-PT"/>
        </w:rPr>
        <w:t>supressores, Inibidores da interleucina; Código ATC: L04AC07.</w:t>
      </w:r>
    </w:p>
    <w:p w14:paraId="25D6391C" w14:textId="77777777" w:rsidR="001323E1" w:rsidRPr="00F67924" w:rsidRDefault="001323E1" w:rsidP="001323E1">
      <w:pPr>
        <w:numPr>
          <w:ilvl w:val="12"/>
          <w:numId w:val="0"/>
        </w:numPr>
        <w:ind w:right="-2"/>
        <w:rPr>
          <w:lang w:val="pt-PT"/>
        </w:rPr>
      </w:pPr>
    </w:p>
    <w:p w14:paraId="2659B805" w14:textId="77777777" w:rsidR="001323E1" w:rsidRPr="00F67924" w:rsidRDefault="001323E1" w:rsidP="0009369A">
      <w:pPr>
        <w:keepNext/>
        <w:keepLines/>
        <w:numPr>
          <w:ilvl w:val="12"/>
          <w:numId w:val="0"/>
        </w:numPr>
        <w:rPr>
          <w:u w:val="single"/>
          <w:lang w:val="pt-PT"/>
        </w:rPr>
      </w:pPr>
      <w:r w:rsidRPr="00F67924">
        <w:rPr>
          <w:u w:val="single"/>
          <w:lang w:val="pt-PT"/>
        </w:rPr>
        <w:t>Mecanismo de ação</w:t>
      </w:r>
    </w:p>
    <w:p w14:paraId="5AF57148" w14:textId="514D4F1C" w:rsidR="001323E1" w:rsidRPr="00F67924" w:rsidRDefault="001323E1" w:rsidP="0009369A">
      <w:pPr>
        <w:keepNext/>
        <w:keepLines/>
        <w:numPr>
          <w:ilvl w:val="12"/>
          <w:numId w:val="0"/>
        </w:numPr>
        <w:rPr>
          <w:lang w:val="pt-PT"/>
        </w:rPr>
      </w:pPr>
      <w:r w:rsidRPr="00F67924">
        <w:rPr>
          <w:lang w:val="pt-PT"/>
        </w:rPr>
        <w:t>Tocilizumab liga</w:t>
      </w:r>
      <w:r w:rsidRPr="00F67924">
        <w:rPr>
          <w:lang w:val="pt-PT"/>
        </w:rPr>
        <w:noBreakHyphen/>
        <w:t>se especificamente a</w:t>
      </w:r>
      <w:r w:rsidR="00CF77BD" w:rsidRPr="00F67924">
        <w:rPr>
          <w:lang w:val="pt-PT"/>
        </w:rPr>
        <w:t>os</w:t>
      </w:r>
      <w:r w:rsidRPr="00F67924">
        <w:rPr>
          <w:lang w:val="pt-PT"/>
        </w:rPr>
        <w:t xml:space="preserve"> recetores IL</w:t>
      </w:r>
      <w:r w:rsidR="00BC0224" w:rsidRPr="00F67924">
        <w:rPr>
          <w:lang w:val="pt-PT"/>
        </w:rPr>
        <w:noBreakHyphen/>
      </w:r>
      <w:r w:rsidRPr="00F67924">
        <w:rPr>
          <w:lang w:val="pt-PT"/>
        </w:rPr>
        <w:t>6 solúveis e de membrana (sIL</w:t>
      </w:r>
      <w:r w:rsidR="00BC0224" w:rsidRPr="00F67924">
        <w:rPr>
          <w:lang w:val="pt-PT"/>
        </w:rPr>
        <w:noBreakHyphen/>
      </w:r>
      <w:r w:rsidRPr="00F67924">
        <w:rPr>
          <w:lang w:val="pt-PT"/>
        </w:rPr>
        <w:t>6R e mIL</w:t>
      </w:r>
      <w:r w:rsidR="00BC0224" w:rsidRPr="00F67924">
        <w:rPr>
          <w:lang w:val="pt-PT"/>
        </w:rPr>
        <w:noBreakHyphen/>
      </w:r>
      <w:r w:rsidRPr="00F67924">
        <w:rPr>
          <w:lang w:val="pt-PT"/>
        </w:rPr>
        <w:t xml:space="preserve">6R). Tocilizumab demonstrou inibir a sinalização mediada por </w:t>
      </w:r>
      <w:r w:rsidRPr="00F67924">
        <w:rPr>
          <w:iCs/>
          <w:lang w:val="pt-PT"/>
        </w:rPr>
        <w:t>sIL</w:t>
      </w:r>
      <w:r w:rsidR="00BC0224" w:rsidRPr="00F67924">
        <w:rPr>
          <w:lang w:val="pt-PT"/>
        </w:rPr>
        <w:noBreakHyphen/>
      </w:r>
      <w:r w:rsidRPr="00F67924">
        <w:rPr>
          <w:iCs/>
          <w:lang w:val="pt-PT"/>
        </w:rPr>
        <w:t xml:space="preserve">6R e </w:t>
      </w:r>
      <w:r w:rsidRPr="00F67924">
        <w:rPr>
          <w:lang w:val="pt-PT"/>
        </w:rPr>
        <w:t>mIL</w:t>
      </w:r>
      <w:r w:rsidR="00BC0224" w:rsidRPr="00F67924">
        <w:rPr>
          <w:lang w:val="pt-PT"/>
        </w:rPr>
        <w:noBreakHyphen/>
      </w:r>
      <w:r w:rsidRPr="00F67924">
        <w:rPr>
          <w:lang w:val="pt-PT"/>
        </w:rPr>
        <w:t>6R. A IL</w:t>
      </w:r>
      <w:r w:rsidR="00BC0224" w:rsidRPr="00F67924">
        <w:rPr>
          <w:lang w:val="pt-PT"/>
        </w:rPr>
        <w:noBreakHyphen/>
      </w:r>
      <w:r w:rsidRPr="00F67924">
        <w:rPr>
          <w:lang w:val="pt-PT"/>
        </w:rPr>
        <w:t>6 é uma citocina pleiotrópica pró</w:t>
      </w:r>
      <w:r w:rsidRPr="00F67924">
        <w:rPr>
          <w:lang w:val="pt-PT"/>
        </w:rPr>
        <w:noBreakHyphen/>
        <w:t>inflamatória produzida por uma variedade de tipos de células, incluindo células T e B, monócitos e fibroblastos. A IL</w:t>
      </w:r>
      <w:r w:rsidR="00BC0224" w:rsidRPr="00F67924">
        <w:rPr>
          <w:lang w:val="pt-PT"/>
        </w:rPr>
        <w:noBreakHyphen/>
      </w:r>
      <w:r w:rsidRPr="00F67924">
        <w:rPr>
          <w:lang w:val="pt-PT"/>
        </w:rPr>
        <w:t>6 está envolvida em diversos processos fisiológicos, tais como ativação das células T, indução da secreção de imunoglobulinas, indução de síntese de proteínas hepáticas de fase aguda e estimulação da hematopoiese. A IL</w:t>
      </w:r>
      <w:r w:rsidR="00BC0224" w:rsidRPr="00F67924">
        <w:rPr>
          <w:lang w:val="pt-PT"/>
        </w:rPr>
        <w:noBreakHyphen/>
      </w:r>
      <w:r w:rsidRPr="00F67924">
        <w:rPr>
          <w:lang w:val="pt-PT"/>
        </w:rPr>
        <w:t>6 tem sido implicada na patogénese de doenças, incluindo patologias inflamatórias, osteoporose e neo</w:t>
      </w:r>
      <w:r w:rsidR="004A7487" w:rsidRPr="00F67924">
        <w:rPr>
          <w:lang w:val="pt-PT"/>
        </w:rPr>
        <w:t>plasia.</w:t>
      </w:r>
    </w:p>
    <w:p w14:paraId="1507AC5A" w14:textId="77777777" w:rsidR="001323E1" w:rsidRPr="00F67924" w:rsidRDefault="001323E1" w:rsidP="001323E1">
      <w:pPr>
        <w:numPr>
          <w:ilvl w:val="12"/>
          <w:numId w:val="0"/>
        </w:numPr>
        <w:ind w:right="-2"/>
        <w:rPr>
          <w:lang w:val="pt-PT"/>
        </w:rPr>
      </w:pPr>
    </w:p>
    <w:p w14:paraId="5ABE22DE" w14:textId="77777777" w:rsidR="001323E1" w:rsidRPr="00F67924" w:rsidRDefault="001323E1" w:rsidP="001323E1">
      <w:pPr>
        <w:keepNext/>
        <w:keepLines/>
        <w:numPr>
          <w:ilvl w:val="12"/>
          <w:numId w:val="0"/>
        </w:numPr>
        <w:rPr>
          <w:bCs/>
          <w:u w:val="single"/>
          <w:lang w:val="pt-PT"/>
        </w:rPr>
      </w:pPr>
      <w:r w:rsidRPr="00F67924">
        <w:rPr>
          <w:bCs/>
          <w:u w:val="single"/>
          <w:lang w:val="pt-PT"/>
        </w:rPr>
        <w:t>Efeitos farmacodinâmicos</w:t>
      </w:r>
    </w:p>
    <w:p w14:paraId="4B4C7C02" w14:textId="33FF00DF" w:rsidR="001323E1" w:rsidRPr="00F67924" w:rsidRDefault="001323E1" w:rsidP="001323E1">
      <w:pPr>
        <w:numPr>
          <w:ilvl w:val="12"/>
          <w:numId w:val="0"/>
        </w:numPr>
        <w:ind w:right="-2"/>
        <w:rPr>
          <w:lang w:val="pt-PT"/>
        </w:rPr>
      </w:pPr>
      <w:r w:rsidRPr="00F67924">
        <w:rPr>
          <w:bCs/>
          <w:lang w:val="pt-PT"/>
        </w:rPr>
        <w:t xml:space="preserve">Em </w:t>
      </w:r>
      <w:r w:rsidR="00BC0224" w:rsidRPr="00F67924">
        <w:rPr>
          <w:bCs/>
          <w:lang w:val="pt-PT"/>
        </w:rPr>
        <w:t xml:space="preserve">ensaios </w:t>
      </w:r>
      <w:r w:rsidRPr="00F67924">
        <w:rPr>
          <w:bCs/>
          <w:lang w:val="pt-PT"/>
        </w:rPr>
        <w:t xml:space="preserve">clínicos </w:t>
      </w:r>
      <w:r w:rsidR="007A5ED9" w:rsidRPr="00F67924">
        <w:rPr>
          <w:bCs/>
          <w:lang w:val="pt-PT"/>
        </w:rPr>
        <w:t xml:space="preserve">em doentes com AR tratados </w:t>
      </w:r>
      <w:r w:rsidRPr="00F67924">
        <w:rPr>
          <w:bCs/>
          <w:lang w:val="pt-PT"/>
        </w:rPr>
        <w:t xml:space="preserve">com </w:t>
      </w:r>
      <w:r w:rsidRPr="00F67924">
        <w:rPr>
          <w:lang w:val="pt-PT"/>
        </w:rPr>
        <w:t>tocilizumab</w:t>
      </w:r>
      <w:r w:rsidRPr="00F67924">
        <w:rPr>
          <w:bCs/>
          <w:lang w:val="pt-PT"/>
        </w:rPr>
        <w:t xml:space="preserve"> observou</w:t>
      </w:r>
      <w:r w:rsidRPr="00F67924">
        <w:rPr>
          <w:bCs/>
          <w:lang w:val="pt-PT"/>
        </w:rPr>
        <w:noBreakHyphen/>
        <w:t xml:space="preserve">se um rápido decréscimo da PCR, da </w:t>
      </w:r>
      <w:r w:rsidRPr="00F67924">
        <w:rPr>
          <w:lang w:val="pt-PT"/>
        </w:rPr>
        <w:t>velocidade de sedimentação</w:t>
      </w:r>
      <w:r w:rsidRPr="00F67924">
        <w:rPr>
          <w:bCs/>
          <w:lang w:val="pt-PT"/>
        </w:rPr>
        <w:t xml:space="preserve"> dos eritrócitos (</w:t>
      </w:r>
      <w:r w:rsidR="00CD64A7" w:rsidRPr="00F67924">
        <w:rPr>
          <w:bCs/>
          <w:lang w:val="pt-PT"/>
        </w:rPr>
        <w:t>VS</w:t>
      </w:r>
      <w:r w:rsidRPr="00F67924">
        <w:rPr>
          <w:bCs/>
          <w:lang w:val="pt-PT"/>
        </w:rPr>
        <w:t>E)</w:t>
      </w:r>
      <w:r w:rsidR="00DA1B27" w:rsidRPr="00F67924">
        <w:rPr>
          <w:bCs/>
          <w:lang w:val="pt-PT"/>
        </w:rPr>
        <w:t xml:space="preserve">, </w:t>
      </w:r>
      <w:r w:rsidRPr="00F67924">
        <w:rPr>
          <w:bCs/>
          <w:lang w:val="pt-PT"/>
        </w:rPr>
        <w:t>da seroproteína A amiloide</w:t>
      </w:r>
      <w:r w:rsidRPr="00F67924">
        <w:rPr>
          <w:lang w:val="pt-PT"/>
        </w:rPr>
        <w:t xml:space="preserve"> (SAA)</w:t>
      </w:r>
      <w:r w:rsidR="00DA1B27" w:rsidRPr="00F67924">
        <w:rPr>
          <w:lang w:val="pt-PT"/>
        </w:rPr>
        <w:t xml:space="preserve"> e do fibrinogénio</w:t>
      </w:r>
      <w:r w:rsidRPr="00F67924">
        <w:rPr>
          <w:bCs/>
          <w:lang w:val="pt-PT"/>
        </w:rPr>
        <w:t xml:space="preserve">. De forma consistente com o efeito nos reagentes de fase aguda, o tratamento com </w:t>
      </w:r>
      <w:r w:rsidRPr="00F67924">
        <w:rPr>
          <w:lang w:val="pt-PT"/>
        </w:rPr>
        <w:t>tocilizumab</w:t>
      </w:r>
      <w:r w:rsidRPr="00F67924">
        <w:rPr>
          <w:bCs/>
          <w:lang w:val="pt-PT"/>
        </w:rPr>
        <w:t xml:space="preserve"> foi associado à redução </w:t>
      </w:r>
      <w:r w:rsidR="00B06F6A" w:rsidRPr="00F67924">
        <w:rPr>
          <w:bCs/>
          <w:lang w:val="pt-PT"/>
        </w:rPr>
        <w:t>d</w:t>
      </w:r>
      <w:r w:rsidR="00CF77BD" w:rsidRPr="00F67924">
        <w:rPr>
          <w:bCs/>
          <w:lang w:val="pt-PT"/>
        </w:rPr>
        <w:t>a contagem</w:t>
      </w:r>
      <w:r w:rsidRPr="00F67924">
        <w:rPr>
          <w:bCs/>
          <w:lang w:val="pt-PT"/>
        </w:rPr>
        <w:t xml:space="preserve"> de plaquetas dentro do intervalo normal. Com </w:t>
      </w:r>
      <w:r w:rsidRPr="00F67924">
        <w:rPr>
          <w:lang w:val="pt-PT"/>
        </w:rPr>
        <w:t>tocilizumab</w:t>
      </w:r>
      <w:r w:rsidRPr="00F67924">
        <w:rPr>
          <w:bCs/>
          <w:lang w:val="pt-PT"/>
        </w:rPr>
        <w:t xml:space="preserve"> observou</w:t>
      </w:r>
      <w:r w:rsidRPr="00F67924">
        <w:rPr>
          <w:bCs/>
          <w:lang w:val="pt-PT"/>
        </w:rPr>
        <w:noBreakHyphen/>
        <w:t xml:space="preserve">se um aumento dos níveis de hemoglobina através da diminuição dos </w:t>
      </w:r>
      <w:r w:rsidRPr="00F67924">
        <w:rPr>
          <w:lang w:val="pt-PT"/>
        </w:rPr>
        <w:t>efeitos da I</w:t>
      </w:r>
      <w:r w:rsidR="007F57F7" w:rsidRPr="00F67924">
        <w:rPr>
          <w:lang w:val="pt-PT"/>
        </w:rPr>
        <w:t>L</w:t>
      </w:r>
      <w:r w:rsidR="00BC0224" w:rsidRPr="00F67924">
        <w:rPr>
          <w:lang w:val="pt-PT"/>
        </w:rPr>
        <w:noBreakHyphen/>
      </w:r>
      <w:r w:rsidRPr="00F67924">
        <w:rPr>
          <w:lang w:val="pt-PT"/>
        </w:rPr>
        <w:t>6 na secreção hepática de hepcidina com o consequente aumento da disponibilidade de ferro. Em doentes tratados, observou</w:t>
      </w:r>
      <w:r w:rsidRPr="00F67924">
        <w:rPr>
          <w:lang w:val="pt-PT"/>
        </w:rPr>
        <w:noBreakHyphen/>
        <w:t>se o decréscimo dos níveis d</w:t>
      </w:r>
      <w:r w:rsidR="00CF77BD" w:rsidRPr="00F67924">
        <w:rPr>
          <w:lang w:val="pt-PT"/>
        </w:rPr>
        <w:t>a</w:t>
      </w:r>
      <w:r w:rsidRPr="00F67924">
        <w:rPr>
          <w:lang w:val="pt-PT"/>
        </w:rPr>
        <w:t xml:space="preserve"> PCR para valores dentro dos intervalos normais </w:t>
      </w:r>
      <w:r w:rsidR="007F57F7" w:rsidRPr="00F67924">
        <w:rPr>
          <w:lang w:val="pt-PT"/>
        </w:rPr>
        <w:t xml:space="preserve">logo </w:t>
      </w:r>
      <w:r w:rsidRPr="00F67924">
        <w:rPr>
          <w:lang w:val="pt-PT"/>
        </w:rPr>
        <w:t>à semana</w:t>
      </w:r>
      <w:r w:rsidR="00BC0224" w:rsidRPr="00F67924">
        <w:rPr>
          <w:lang w:val="pt-PT"/>
        </w:rPr>
        <w:t> </w:t>
      </w:r>
      <w:r w:rsidRPr="00F67924">
        <w:rPr>
          <w:lang w:val="pt-PT"/>
        </w:rPr>
        <w:t xml:space="preserve">2, </w:t>
      </w:r>
      <w:r w:rsidR="00E90BBB" w:rsidRPr="00F67924">
        <w:rPr>
          <w:lang w:val="pt-PT"/>
        </w:rPr>
        <w:t>tendo</w:t>
      </w:r>
      <w:r w:rsidR="007F57F7" w:rsidRPr="00F67924">
        <w:rPr>
          <w:lang w:val="pt-PT"/>
        </w:rPr>
        <w:t>-se</w:t>
      </w:r>
      <w:r w:rsidR="00E90BBB" w:rsidRPr="00F67924">
        <w:rPr>
          <w:lang w:val="pt-PT"/>
        </w:rPr>
        <w:t xml:space="preserve"> estes </w:t>
      </w:r>
      <w:r w:rsidRPr="00F67924">
        <w:rPr>
          <w:lang w:val="pt-PT"/>
        </w:rPr>
        <w:t>decréscimos mantido durante o tratamento.</w:t>
      </w:r>
    </w:p>
    <w:p w14:paraId="503E3F01" w14:textId="77777777" w:rsidR="001323E1" w:rsidRPr="00F67924" w:rsidRDefault="001323E1" w:rsidP="001323E1">
      <w:pPr>
        <w:numPr>
          <w:ilvl w:val="12"/>
          <w:numId w:val="0"/>
        </w:numPr>
        <w:ind w:right="-2"/>
        <w:rPr>
          <w:lang w:val="pt-PT"/>
        </w:rPr>
      </w:pPr>
    </w:p>
    <w:p w14:paraId="7F03E0E0" w14:textId="6E933924" w:rsidR="001323E1" w:rsidRPr="00F67924" w:rsidRDefault="001323E1" w:rsidP="001323E1">
      <w:pPr>
        <w:numPr>
          <w:ilvl w:val="12"/>
          <w:numId w:val="0"/>
        </w:numPr>
        <w:ind w:right="-2"/>
        <w:rPr>
          <w:rFonts w:eastAsia="SimSun"/>
          <w:iCs/>
          <w:lang w:val="pt-PT" w:eastAsia="zh-CN"/>
        </w:rPr>
      </w:pPr>
      <w:r w:rsidRPr="00F67924">
        <w:rPr>
          <w:rFonts w:eastAsia="SimSun"/>
          <w:lang w:val="pt-PT" w:eastAsia="zh-CN"/>
        </w:rPr>
        <w:t xml:space="preserve">A administração de doses de tocilizumab de 2 a 28 mg/kg a indivíduos saudáveis </w:t>
      </w:r>
      <w:r w:rsidR="00B06F6A" w:rsidRPr="00F67924">
        <w:rPr>
          <w:rFonts w:eastAsia="SimSun"/>
          <w:lang w:val="pt-PT" w:eastAsia="zh-CN"/>
        </w:rPr>
        <w:t>reduz</w:t>
      </w:r>
      <w:r w:rsidRPr="00F67924">
        <w:rPr>
          <w:rFonts w:eastAsia="SimSun"/>
          <w:lang w:val="pt-PT" w:eastAsia="zh-CN"/>
        </w:rPr>
        <w:t xml:space="preserve"> a contagem absoluta dos neutrófilos para o seu mínimo 3 a 5</w:t>
      </w:r>
      <w:r w:rsidR="00BC0224" w:rsidRPr="00F67924">
        <w:rPr>
          <w:rFonts w:eastAsia="SimSun"/>
          <w:lang w:val="pt-PT" w:eastAsia="zh-CN"/>
        </w:rPr>
        <w:t> </w:t>
      </w:r>
      <w:r w:rsidRPr="00F67924">
        <w:rPr>
          <w:rFonts w:eastAsia="SimSun"/>
          <w:lang w:val="pt-PT" w:eastAsia="zh-CN"/>
        </w:rPr>
        <w:t>dias após a administração. Seguidamente, a recuperação dos neutrófilos para valores basais ocorreu de uma forma dependente da dose. Os doentes com artrite reumatoide demonstraram um padrão de contagens absolutas dos neutrófilos semelhante após a administração de tocilizumab (ver</w:t>
      </w:r>
      <w:r w:rsidRPr="00F67924">
        <w:rPr>
          <w:rFonts w:eastAsia="SimSun"/>
          <w:iCs/>
          <w:lang w:val="pt-PT" w:eastAsia="zh-CN"/>
        </w:rPr>
        <w:t xml:space="preserve"> secção</w:t>
      </w:r>
      <w:r w:rsidR="00BC0224" w:rsidRPr="00F67924">
        <w:rPr>
          <w:rFonts w:eastAsia="SimSun"/>
          <w:iCs/>
          <w:lang w:val="pt-PT" w:eastAsia="zh-CN"/>
        </w:rPr>
        <w:t> </w:t>
      </w:r>
      <w:r w:rsidRPr="00F67924">
        <w:rPr>
          <w:rFonts w:eastAsia="SimSun"/>
          <w:iCs/>
          <w:lang w:val="pt-PT" w:eastAsia="zh-CN"/>
        </w:rPr>
        <w:t>4.8).</w:t>
      </w:r>
    </w:p>
    <w:p w14:paraId="52D6F792" w14:textId="77777777" w:rsidR="001764CA" w:rsidRPr="00F67924" w:rsidRDefault="001764CA" w:rsidP="001323E1">
      <w:pPr>
        <w:numPr>
          <w:ilvl w:val="12"/>
          <w:numId w:val="0"/>
        </w:numPr>
        <w:ind w:right="-2"/>
        <w:rPr>
          <w:rFonts w:eastAsia="SimSun"/>
          <w:iCs/>
          <w:lang w:val="pt-PT" w:eastAsia="zh-CN"/>
        </w:rPr>
      </w:pPr>
    </w:p>
    <w:p w14:paraId="1BE4822B" w14:textId="408A7AB4" w:rsidR="001764CA" w:rsidRPr="00F67924" w:rsidRDefault="001764CA" w:rsidP="001323E1">
      <w:pPr>
        <w:numPr>
          <w:ilvl w:val="12"/>
          <w:numId w:val="0"/>
        </w:numPr>
        <w:ind w:right="-2"/>
        <w:rPr>
          <w:rFonts w:eastAsia="SimSun"/>
          <w:iCs/>
          <w:lang w:val="pt-PT" w:eastAsia="zh-CN"/>
        </w:rPr>
      </w:pPr>
      <w:r w:rsidRPr="00F67924">
        <w:rPr>
          <w:lang w:val="pt-PT"/>
        </w:rPr>
        <w:t>Em doentes com COVID</w:t>
      </w:r>
      <w:r w:rsidR="00BC0224" w:rsidRPr="00F67924">
        <w:rPr>
          <w:lang w:val="pt-PT"/>
        </w:rPr>
        <w:noBreakHyphen/>
      </w:r>
      <w:r w:rsidRPr="00F67924">
        <w:rPr>
          <w:lang w:val="pt-PT"/>
        </w:rPr>
        <w:t>19 nos quais se administrou uma dose de 8</w:t>
      </w:r>
      <w:r w:rsidR="00BC0224" w:rsidRPr="00F67924">
        <w:rPr>
          <w:lang w:val="pt-PT"/>
        </w:rPr>
        <w:t> </w:t>
      </w:r>
      <w:r w:rsidRPr="00F67924">
        <w:rPr>
          <w:lang w:val="pt-PT"/>
        </w:rPr>
        <w:t>mg/kg de tocilizumab por via intravenosa, observou</w:t>
      </w:r>
      <w:r w:rsidRPr="00F67924">
        <w:rPr>
          <w:lang w:val="pt-PT"/>
        </w:rPr>
        <w:noBreakHyphen/>
        <w:t xml:space="preserve">se o decréscimo dos níveis da PCR para valores dentro dos intervalos normais logo ao </w:t>
      </w:r>
      <w:r w:rsidR="00BC0224" w:rsidRPr="00F67924">
        <w:rPr>
          <w:lang w:val="pt-PT"/>
        </w:rPr>
        <w:t>d</w:t>
      </w:r>
      <w:r w:rsidRPr="00F67924">
        <w:rPr>
          <w:lang w:val="pt-PT"/>
        </w:rPr>
        <w:t>ia</w:t>
      </w:r>
      <w:r w:rsidR="00BC0224" w:rsidRPr="00F67924">
        <w:rPr>
          <w:lang w:val="pt-PT"/>
        </w:rPr>
        <w:t> </w:t>
      </w:r>
      <w:r w:rsidRPr="00F67924">
        <w:rPr>
          <w:lang w:val="pt-PT"/>
        </w:rPr>
        <w:t>7.</w:t>
      </w:r>
    </w:p>
    <w:p w14:paraId="28627534" w14:textId="77777777" w:rsidR="001323E1" w:rsidRPr="00F67924" w:rsidRDefault="001323E1" w:rsidP="001323E1">
      <w:pPr>
        <w:numPr>
          <w:ilvl w:val="12"/>
          <w:numId w:val="0"/>
        </w:numPr>
        <w:ind w:right="-2"/>
        <w:rPr>
          <w:lang w:val="pt-PT"/>
        </w:rPr>
      </w:pPr>
    </w:p>
    <w:p w14:paraId="2F11B240" w14:textId="1B9227DB" w:rsidR="007A5ED9" w:rsidRPr="00F67924" w:rsidRDefault="007A5ED9" w:rsidP="001323E1">
      <w:pPr>
        <w:numPr>
          <w:ilvl w:val="12"/>
          <w:numId w:val="0"/>
        </w:numPr>
        <w:ind w:right="-2"/>
        <w:rPr>
          <w:lang w:val="pt-PT"/>
        </w:rPr>
      </w:pPr>
      <w:r w:rsidRPr="00F67924">
        <w:rPr>
          <w:u w:val="single"/>
          <w:lang w:val="pt-PT"/>
        </w:rPr>
        <w:t>Doentes com AR</w:t>
      </w:r>
    </w:p>
    <w:p w14:paraId="54F00AE7" w14:textId="77777777" w:rsidR="001323E1" w:rsidRPr="00F67924" w:rsidRDefault="004A7487" w:rsidP="001B085F">
      <w:pPr>
        <w:keepNext/>
        <w:keepLines/>
        <w:numPr>
          <w:ilvl w:val="12"/>
          <w:numId w:val="0"/>
        </w:numPr>
        <w:rPr>
          <w:i/>
          <w:lang w:val="pt-PT"/>
        </w:rPr>
      </w:pPr>
      <w:r w:rsidRPr="00F67924">
        <w:rPr>
          <w:i/>
          <w:lang w:val="pt-PT"/>
        </w:rPr>
        <w:t>Eficácia clínica e segurança</w:t>
      </w:r>
    </w:p>
    <w:p w14:paraId="17DF2EF7" w14:textId="449CB594" w:rsidR="001323E1" w:rsidRPr="00F67924" w:rsidRDefault="001323E1" w:rsidP="001B085F">
      <w:pPr>
        <w:keepNext/>
        <w:keepLines/>
        <w:numPr>
          <w:ilvl w:val="12"/>
          <w:numId w:val="0"/>
        </w:numPr>
        <w:rPr>
          <w:lang w:val="pt-PT"/>
        </w:rPr>
      </w:pPr>
      <w:r w:rsidRPr="00F67924">
        <w:rPr>
          <w:lang w:val="pt-PT"/>
        </w:rPr>
        <w:t>A eficácia de tocilizumab no alívio de sinais e sintomas da AR foi avaliada em cinco e</w:t>
      </w:r>
      <w:del w:id="337" w:author="Author">
        <w:r w:rsidRPr="00F67924" w:rsidDel="00576DA3">
          <w:rPr>
            <w:lang w:val="pt-PT"/>
          </w:rPr>
          <w:delText>studos</w:delText>
        </w:r>
      </w:del>
      <w:ins w:id="338" w:author="Author">
        <w:r w:rsidR="00576DA3">
          <w:rPr>
            <w:lang w:val="pt-PT"/>
          </w:rPr>
          <w:t>nsaios</w:t>
        </w:r>
      </w:ins>
      <w:r w:rsidRPr="00F67924">
        <w:rPr>
          <w:lang w:val="pt-PT"/>
        </w:rPr>
        <w:t xml:space="preserve"> multicêntricos, aleatorizados, com dupla ocultação. Foram incluídos nos </w:t>
      </w:r>
      <w:ins w:id="339" w:author="DRA" w:date="2026-01-07T11:42:00Z">
        <w:r w:rsidR="0073487D">
          <w:rPr>
            <w:lang w:val="pt-PT"/>
          </w:rPr>
          <w:t>E</w:t>
        </w:r>
      </w:ins>
      <w:del w:id="340" w:author="DRA" w:date="2026-01-07T11:42:00Z">
        <w:r w:rsidRPr="00F67924" w:rsidDel="0073487D">
          <w:rPr>
            <w:lang w:val="pt-PT"/>
          </w:rPr>
          <w:delText>e</w:delText>
        </w:r>
      </w:del>
      <w:del w:id="341" w:author="Author">
        <w:r w:rsidRPr="00F67924" w:rsidDel="00576DA3">
          <w:rPr>
            <w:lang w:val="pt-PT"/>
          </w:rPr>
          <w:delText>studos</w:delText>
        </w:r>
      </w:del>
      <w:ins w:id="342" w:author="Author">
        <w:r w:rsidR="00576DA3">
          <w:rPr>
            <w:lang w:val="pt-PT"/>
          </w:rPr>
          <w:t>nsaio</w:t>
        </w:r>
      </w:ins>
      <w:ins w:id="343" w:author="DRA" w:date="2026-01-07T11:42:00Z">
        <w:r w:rsidR="0073487D">
          <w:rPr>
            <w:lang w:val="pt-PT"/>
          </w:rPr>
          <w:t>s</w:t>
        </w:r>
      </w:ins>
      <w:r w:rsidRPr="00F67924">
        <w:rPr>
          <w:lang w:val="pt-PT"/>
        </w:rPr>
        <w:t xml:space="preserve"> I</w:t>
      </w:r>
      <w:r w:rsidR="00045961" w:rsidRPr="00F67924">
        <w:rPr>
          <w:lang w:val="pt-PT"/>
        </w:rPr>
        <w:noBreakHyphen/>
      </w:r>
      <w:r w:rsidRPr="00F67924">
        <w:rPr>
          <w:lang w:val="pt-PT"/>
        </w:rPr>
        <w:t xml:space="preserve">V doentes </w:t>
      </w:r>
      <w:r w:rsidRPr="00F67924">
        <w:rPr>
          <w:lang w:val="pt-PT"/>
        </w:rPr>
        <w:sym w:font="Symbol" w:char="F0B3"/>
      </w:r>
      <w:r w:rsidR="00BC0224" w:rsidRPr="00F67924">
        <w:rPr>
          <w:lang w:val="pt-PT"/>
        </w:rPr>
        <w:t> </w:t>
      </w:r>
      <w:r w:rsidRPr="00F67924">
        <w:rPr>
          <w:lang w:val="pt-PT"/>
        </w:rPr>
        <w:t>18 anos de idade com diagnóstico de AR ativa</w:t>
      </w:r>
      <w:r w:rsidR="007F57F7" w:rsidRPr="00F67924">
        <w:rPr>
          <w:lang w:val="pt-PT"/>
        </w:rPr>
        <w:t>,</w:t>
      </w:r>
      <w:r w:rsidRPr="00F67924">
        <w:rPr>
          <w:lang w:val="pt-PT"/>
        </w:rPr>
        <w:t xml:space="preserve"> de acordo com os critérios </w:t>
      </w:r>
      <w:r w:rsidRPr="00F67924">
        <w:rPr>
          <w:i/>
          <w:lang w:val="pt-PT"/>
        </w:rPr>
        <w:t>do American College of Rheumatology</w:t>
      </w:r>
      <w:r w:rsidRPr="00F67924">
        <w:rPr>
          <w:lang w:val="pt-PT"/>
        </w:rPr>
        <w:t xml:space="preserve"> (ACR) e que n</w:t>
      </w:r>
      <w:r w:rsidR="00EC18C0" w:rsidRPr="00F67924">
        <w:rPr>
          <w:lang w:val="pt-PT"/>
        </w:rPr>
        <w:t>a</w:t>
      </w:r>
      <w:r w:rsidRPr="00F67924">
        <w:rPr>
          <w:lang w:val="pt-PT"/>
        </w:rPr>
        <w:t xml:space="preserve"> </w:t>
      </w:r>
      <w:r w:rsidR="00EC18C0" w:rsidRPr="00F67924">
        <w:rPr>
          <w:lang w:val="pt-PT"/>
        </w:rPr>
        <w:t>linha de base</w:t>
      </w:r>
      <w:r w:rsidRPr="00F67924">
        <w:rPr>
          <w:lang w:val="pt-PT"/>
        </w:rPr>
        <w:t xml:space="preserve"> tinham pelo menos oito articulações dolorosas e seis tumefactas.</w:t>
      </w:r>
    </w:p>
    <w:p w14:paraId="6819748C" w14:textId="77777777" w:rsidR="001323E1" w:rsidRPr="00F67924" w:rsidRDefault="001323E1" w:rsidP="001323E1">
      <w:pPr>
        <w:numPr>
          <w:ilvl w:val="12"/>
          <w:numId w:val="0"/>
        </w:numPr>
        <w:rPr>
          <w:lang w:val="pt-PT"/>
        </w:rPr>
      </w:pPr>
    </w:p>
    <w:p w14:paraId="33990F41" w14:textId="33E1B8CA" w:rsidR="001323E1" w:rsidRPr="00F67924" w:rsidRDefault="001323E1" w:rsidP="001323E1">
      <w:pPr>
        <w:numPr>
          <w:ilvl w:val="12"/>
          <w:numId w:val="0"/>
        </w:numPr>
        <w:ind w:right="-2"/>
        <w:rPr>
          <w:lang w:val="pt-PT"/>
        </w:rPr>
      </w:pPr>
      <w:r w:rsidRPr="00F67924">
        <w:rPr>
          <w:lang w:val="pt-PT"/>
        </w:rPr>
        <w:t>No E</w:t>
      </w:r>
      <w:ins w:id="344" w:author="Author">
        <w:r w:rsidR="008001F3">
          <w:rPr>
            <w:lang w:val="pt-PT"/>
          </w:rPr>
          <w:t>nsaio</w:t>
        </w:r>
      </w:ins>
      <w:del w:id="345" w:author="Author">
        <w:r w:rsidRPr="00F67924" w:rsidDel="008001F3">
          <w:rPr>
            <w:lang w:val="pt-PT"/>
          </w:rPr>
          <w:delText>studo</w:delText>
        </w:r>
      </w:del>
      <w:r w:rsidRPr="00F67924">
        <w:rPr>
          <w:lang w:val="pt-PT"/>
        </w:rPr>
        <w:t xml:space="preserve"> I, tocilizumab em monoterapia foi administrado de quatro em quatro semanas por via intravenosa. Nos </w:t>
      </w:r>
      <w:del w:id="346" w:author="Author">
        <w:r w:rsidRPr="00F67924" w:rsidDel="008001F3">
          <w:rPr>
            <w:lang w:val="pt-PT"/>
          </w:rPr>
          <w:delText xml:space="preserve">Estudos </w:delText>
        </w:r>
      </w:del>
      <w:ins w:id="347" w:author="Author">
        <w:r w:rsidR="008001F3" w:rsidRPr="00F67924">
          <w:rPr>
            <w:lang w:val="pt-PT"/>
          </w:rPr>
          <w:t>E</w:t>
        </w:r>
        <w:r w:rsidR="008001F3">
          <w:rPr>
            <w:lang w:val="pt-PT"/>
          </w:rPr>
          <w:t>nsaios</w:t>
        </w:r>
        <w:r w:rsidR="008001F3" w:rsidRPr="00F67924">
          <w:rPr>
            <w:lang w:val="pt-PT"/>
          </w:rPr>
          <w:t xml:space="preserve"> </w:t>
        </w:r>
      </w:ins>
      <w:r w:rsidRPr="00F67924">
        <w:rPr>
          <w:lang w:val="pt-PT"/>
        </w:rPr>
        <w:t xml:space="preserve">II, III e V, tocilizumab foi administrado de quatro em quatro semanas, por via intravenosa, em associação com MTX </w:t>
      </w:r>
      <w:r w:rsidRPr="00F67924">
        <w:rPr>
          <w:i/>
          <w:lang w:val="pt-PT"/>
        </w:rPr>
        <w:t>vs</w:t>
      </w:r>
      <w:r w:rsidRPr="00F67924">
        <w:rPr>
          <w:lang w:val="pt-PT"/>
        </w:rPr>
        <w:t xml:space="preserve">. placebo e MTX. No </w:t>
      </w:r>
      <w:del w:id="348" w:author="Author">
        <w:r w:rsidRPr="00F67924" w:rsidDel="008001F3">
          <w:rPr>
            <w:lang w:val="pt-PT"/>
          </w:rPr>
          <w:delText xml:space="preserve">Estudo </w:delText>
        </w:r>
      </w:del>
      <w:ins w:id="349" w:author="Author">
        <w:r w:rsidR="008001F3" w:rsidRPr="00F67924">
          <w:rPr>
            <w:lang w:val="pt-PT"/>
          </w:rPr>
          <w:t>E</w:t>
        </w:r>
        <w:r w:rsidR="008001F3">
          <w:rPr>
            <w:lang w:val="pt-PT"/>
          </w:rPr>
          <w:t>nsaio</w:t>
        </w:r>
        <w:r w:rsidR="008001F3" w:rsidRPr="00F67924">
          <w:rPr>
            <w:lang w:val="pt-PT"/>
          </w:rPr>
          <w:t xml:space="preserve"> </w:t>
        </w:r>
      </w:ins>
      <w:r w:rsidRPr="00F67924">
        <w:rPr>
          <w:lang w:val="pt-PT"/>
        </w:rPr>
        <w:t xml:space="preserve">IV, tocilizumab foi administrado de quatro em quatro semanas, por via intravenosa, em associação com outros DMARDs </w:t>
      </w:r>
      <w:r w:rsidRPr="00F67924">
        <w:rPr>
          <w:i/>
          <w:lang w:val="pt-PT"/>
        </w:rPr>
        <w:t>vs</w:t>
      </w:r>
      <w:r w:rsidRPr="00F67924">
        <w:rPr>
          <w:lang w:val="pt-PT"/>
        </w:rPr>
        <w:t xml:space="preserve">. placebo e outros DMARDs. O objetivo primário de cada um dos cinco </w:t>
      </w:r>
      <w:ins w:id="350" w:author="Author">
        <w:r w:rsidR="00AB1B2B">
          <w:rPr>
            <w:lang w:val="pt-PT"/>
          </w:rPr>
          <w:t>e</w:t>
        </w:r>
        <w:del w:id="351" w:author="Author">
          <w:r w:rsidR="00576DA3" w:rsidDel="00AB1B2B">
            <w:rPr>
              <w:lang w:val="pt-PT"/>
            </w:rPr>
            <w:delText>E</w:delText>
          </w:r>
        </w:del>
        <w:r w:rsidR="00576DA3">
          <w:rPr>
            <w:lang w:val="pt-PT"/>
          </w:rPr>
          <w:t>nsaios</w:t>
        </w:r>
        <w:r w:rsidR="00576DA3" w:rsidDel="00576DA3">
          <w:rPr>
            <w:lang w:val="pt-PT"/>
          </w:rPr>
          <w:t xml:space="preserve"> </w:t>
        </w:r>
        <w:del w:id="352" w:author="Author">
          <w:r w:rsidR="0003280A" w:rsidDel="00576DA3">
            <w:rPr>
              <w:lang w:val="pt-PT"/>
            </w:rPr>
            <w:delText>E</w:delText>
          </w:r>
        </w:del>
      </w:ins>
      <w:del w:id="353" w:author="Author">
        <w:r w:rsidRPr="00F67924" w:rsidDel="00576DA3">
          <w:rPr>
            <w:lang w:val="pt-PT"/>
          </w:rPr>
          <w:delText xml:space="preserve">estudos </w:delText>
        </w:r>
      </w:del>
      <w:r w:rsidRPr="00F67924">
        <w:rPr>
          <w:lang w:val="pt-PT"/>
        </w:rPr>
        <w:t>foi a proporção de doentes que atingiram uma resposta ACR</w:t>
      </w:r>
      <w:r w:rsidR="00BC0224" w:rsidRPr="00F67924">
        <w:rPr>
          <w:lang w:val="pt-PT"/>
        </w:rPr>
        <w:t> </w:t>
      </w:r>
      <w:r w:rsidRPr="00F67924">
        <w:rPr>
          <w:lang w:val="pt-PT"/>
        </w:rPr>
        <w:t>20 à semana</w:t>
      </w:r>
      <w:r w:rsidR="00BC0224" w:rsidRPr="00F67924">
        <w:rPr>
          <w:lang w:val="pt-PT"/>
        </w:rPr>
        <w:t> </w:t>
      </w:r>
      <w:r w:rsidRPr="00F67924">
        <w:rPr>
          <w:lang w:val="pt-PT"/>
        </w:rPr>
        <w:t>24.</w:t>
      </w:r>
    </w:p>
    <w:p w14:paraId="11EAF5C6" w14:textId="77777777" w:rsidR="001323E1" w:rsidRPr="00F67924" w:rsidRDefault="001323E1" w:rsidP="001323E1">
      <w:pPr>
        <w:numPr>
          <w:ilvl w:val="12"/>
          <w:numId w:val="0"/>
        </w:numPr>
        <w:ind w:right="-2"/>
        <w:rPr>
          <w:lang w:val="pt-PT"/>
        </w:rPr>
      </w:pPr>
    </w:p>
    <w:p w14:paraId="7DE37981" w14:textId="434CBA4C" w:rsidR="001323E1" w:rsidRPr="00F67924" w:rsidRDefault="001323E1" w:rsidP="001323E1">
      <w:pPr>
        <w:numPr>
          <w:ilvl w:val="12"/>
          <w:numId w:val="0"/>
        </w:numPr>
        <w:ind w:right="-2"/>
        <w:rPr>
          <w:lang w:val="pt-PT"/>
        </w:rPr>
      </w:pPr>
      <w:r w:rsidRPr="00F67924">
        <w:rPr>
          <w:lang w:val="pt-PT"/>
        </w:rPr>
        <w:t xml:space="preserve">O </w:t>
      </w:r>
      <w:del w:id="354" w:author="Author">
        <w:r w:rsidRPr="00F67924" w:rsidDel="008001F3">
          <w:rPr>
            <w:lang w:val="pt-PT"/>
          </w:rPr>
          <w:delText xml:space="preserve">Estudo </w:delText>
        </w:r>
      </w:del>
      <w:ins w:id="355" w:author="Author">
        <w:r w:rsidR="008001F3" w:rsidRPr="00F67924">
          <w:rPr>
            <w:lang w:val="pt-PT"/>
          </w:rPr>
          <w:t>E</w:t>
        </w:r>
        <w:r w:rsidR="008001F3">
          <w:rPr>
            <w:lang w:val="pt-PT"/>
          </w:rPr>
          <w:t>nsaio</w:t>
        </w:r>
        <w:r w:rsidR="008001F3" w:rsidRPr="00F67924">
          <w:rPr>
            <w:lang w:val="pt-PT"/>
          </w:rPr>
          <w:t xml:space="preserve"> </w:t>
        </w:r>
      </w:ins>
      <w:r w:rsidRPr="00F67924">
        <w:rPr>
          <w:lang w:val="pt-PT"/>
        </w:rPr>
        <w:t>I avaliou 673</w:t>
      </w:r>
      <w:r w:rsidR="00BC0224" w:rsidRPr="00F67924">
        <w:rPr>
          <w:lang w:val="pt-PT"/>
        </w:rPr>
        <w:t> </w:t>
      </w:r>
      <w:r w:rsidRPr="00F67924">
        <w:rPr>
          <w:lang w:val="pt-PT"/>
        </w:rPr>
        <w:t xml:space="preserve">doentes que não tinham sido tratados com MTX nos seis meses prévios à aleatorização e que não tinham descontinuado tratamento prévio com MTX devido a efeitos tóxicos clinicamente importantes ou ausência de resposta. A maioria dos doentes (67%) </w:t>
      </w:r>
      <w:r w:rsidR="00EC18C0" w:rsidRPr="00F67924">
        <w:rPr>
          <w:lang w:val="pt-PT"/>
        </w:rPr>
        <w:t>não tinha tido exposição prévia</w:t>
      </w:r>
      <w:r w:rsidRPr="00F67924">
        <w:rPr>
          <w:lang w:val="pt-PT"/>
        </w:rPr>
        <w:t xml:space="preserve"> a MTX. De quatro em quatro semanas foram administradas doses de 8 mg/kg de tocilizumab em monoterapia. O grupo comparador era MTX semanal (doses tituladas de 7,5 mg a um máximo de 20 mg por semana, duran</w:t>
      </w:r>
      <w:r w:rsidR="004A7487" w:rsidRPr="00F67924">
        <w:rPr>
          <w:lang w:val="pt-PT"/>
        </w:rPr>
        <w:t>te um período de oito semanas).</w:t>
      </w:r>
    </w:p>
    <w:p w14:paraId="1AB93C22" w14:textId="77777777" w:rsidR="001323E1" w:rsidRPr="00F67924" w:rsidRDefault="001323E1" w:rsidP="001323E1">
      <w:pPr>
        <w:numPr>
          <w:ilvl w:val="12"/>
          <w:numId w:val="0"/>
        </w:numPr>
        <w:ind w:right="-2"/>
        <w:rPr>
          <w:lang w:val="pt-PT"/>
        </w:rPr>
      </w:pPr>
    </w:p>
    <w:p w14:paraId="4F4497FA" w14:textId="0E820478" w:rsidR="001323E1" w:rsidRPr="00F67924" w:rsidRDefault="001323E1" w:rsidP="001323E1">
      <w:pPr>
        <w:numPr>
          <w:ilvl w:val="12"/>
          <w:numId w:val="0"/>
        </w:numPr>
        <w:ind w:right="-2"/>
        <w:rPr>
          <w:lang w:val="pt-PT"/>
        </w:rPr>
      </w:pPr>
      <w:r w:rsidRPr="00F67924">
        <w:rPr>
          <w:lang w:val="pt-PT"/>
        </w:rPr>
        <w:t>O E</w:t>
      </w:r>
      <w:ins w:id="356" w:author="Author">
        <w:r w:rsidR="008001F3">
          <w:rPr>
            <w:lang w:val="pt-PT"/>
          </w:rPr>
          <w:t>nsaio</w:t>
        </w:r>
      </w:ins>
      <w:del w:id="357" w:author="Author">
        <w:r w:rsidRPr="00F67924" w:rsidDel="008001F3">
          <w:rPr>
            <w:lang w:val="pt-PT"/>
          </w:rPr>
          <w:delText>studo</w:delText>
        </w:r>
      </w:del>
      <w:r w:rsidRPr="00F67924">
        <w:rPr>
          <w:lang w:val="pt-PT"/>
        </w:rPr>
        <w:t xml:space="preserve"> II, um </w:t>
      </w:r>
      <w:del w:id="358" w:author="Author">
        <w:r w:rsidRPr="00F67924" w:rsidDel="00067E4E">
          <w:rPr>
            <w:lang w:val="pt-PT"/>
          </w:rPr>
          <w:delText xml:space="preserve">estudo </w:delText>
        </w:r>
      </w:del>
      <w:ins w:id="359" w:author="Author">
        <w:r w:rsidR="00067E4E" w:rsidRPr="00F67924">
          <w:rPr>
            <w:lang w:val="pt-PT"/>
          </w:rPr>
          <w:t xml:space="preserve">ensaio </w:t>
        </w:r>
      </w:ins>
      <w:r w:rsidRPr="00F67924">
        <w:rPr>
          <w:lang w:val="pt-PT"/>
        </w:rPr>
        <w:t>de dois anos com análises planeadas à semana</w:t>
      </w:r>
      <w:r w:rsidR="00BC0224" w:rsidRPr="00F67924">
        <w:rPr>
          <w:lang w:val="pt-PT"/>
        </w:rPr>
        <w:t> </w:t>
      </w:r>
      <w:r w:rsidRPr="00F67924">
        <w:rPr>
          <w:lang w:val="pt-PT"/>
        </w:rPr>
        <w:t>24, à semana</w:t>
      </w:r>
      <w:r w:rsidR="00BC0224" w:rsidRPr="00F67924">
        <w:rPr>
          <w:lang w:val="pt-PT"/>
        </w:rPr>
        <w:t> </w:t>
      </w:r>
      <w:r w:rsidRPr="00F67924">
        <w:rPr>
          <w:lang w:val="pt-PT"/>
        </w:rPr>
        <w:t>52 e à semana</w:t>
      </w:r>
      <w:r w:rsidR="00BC0224" w:rsidRPr="00F67924">
        <w:rPr>
          <w:lang w:val="pt-PT"/>
        </w:rPr>
        <w:t> </w:t>
      </w:r>
      <w:r w:rsidRPr="00F67924">
        <w:rPr>
          <w:lang w:val="pt-PT"/>
        </w:rPr>
        <w:t>104, avaliou 1196</w:t>
      </w:r>
      <w:r w:rsidR="00BC0224" w:rsidRPr="00F67924">
        <w:rPr>
          <w:lang w:val="pt-PT"/>
        </w:rPr>
        <w:t> </w:t>
      </w:r>
      <w:r w:rsidRPr="00F67924">
        <w:rPr>
          <w:lang w:val="pt-PT"/>
        </w:rPr>
        <w:t xml:space="preserve">doentes </w:t>
      </w:r>
      <w:r w:rsidR="00E90BBB" w:rsidRPr="00F67924">
        <w:rPr>
          <w:lang w:val="pt-PT"/>
        </w:rPr>
        <w:t xml:space="preserve">com </w:t>
      </w:r>
      <w:r w:rsidRPr="00F67924">
        <w:rPr>
          <w:lang w:val="pt-PT"/>
        </w:rPr>
        <w:t>resposta clínica</w:t>
      </w:r>
      <w:r w:rsidR="00E90BBB" w:rsidRPr="00F67924">
        <w:rPr>
          <w:lang w:val="pt-PT"/>
        </w:rPr>
        <w:t xml:space="preserve"> </w:t>
      </w:r>
      <w:r w:rsidRPr="00F67924">
        <w:rPr>
          <w:lang w:val="pt-PT"/>
        </w:rPr>
        <w:t>inadequada a MTX. Durante 52</w:t>
      </w:r>
      <w:r w:rsidR="00BC0224" w:rsidRPr="00F67924">
        <w:rPr>
          <w:lang w:val="pt-PT"/>
        </w:rPr>
        <w:t> </w:t>
      </w:r>
      <w:r w:rsidRPr="00F67924">
        <w:rPr>
          <w:lang w:val="pt-PT"/>
        </w:rPr>
        <w:t xml:space="preserve">semanas foram administradas doses de 4 ou 8 mg/kg de tocilizumab ou placebo, de quatro em quatro semanas, como terapêutica </w:t>
      </w:r>
      <w:r w:rsidR="00BA7FF6" w:rsidRPr="00F67924">
        <w:rPr>
          <w:lang w:val="pt-PT"/>
        </w:rPr>
        <w:t>e</w:t>
      </w:r>
      <w:r w:rsidRPr="00F67924">
        <w:rPr>
          <w:lang w:val="pt-PT"/>
        </w:rPr>
        <w:t>m ocultação, em associação com MTX estável (10 mg a 25 mg por semana). Após a semana</w:t>
      </w:r>
      <w:r w:rsidR="00BC0224" w:rsidRPr="00F67924">
        <w:rPr>
          <w:lang w:val="pt-PT"/>
        </w:rPr>
        <w:t> </w:t>
      </w:r>
      <w:r w:rsidRPr="00F67924">
        <w:rPr>
          <w:lang w:val="pt-PT"/>
        </w:rPr>
        <w:t xml:space="preserve">52, todos os doentes podiam receber tratamento com tocilizumab 8 mg/kg em regime aberto. Dos doentes que completaram o </w:t>
      </w:r>
      <w:del w:id="360" w:author="Author">
        <w:r w:rsidRPr="00F67924" w:rsidDel="00067E4E">
          <w:rPr>
            <w:lang w:val="pt-PT"/>
          </w:rPr>
          <w:delText>estudo</w:delText>
        </w:r>
      </w:del>
      <w:ins w:id="361" w:author="Author">
        <w:r w:rsidR="00067E4E" w:rsidRPr="00F67924">
          <w:rPr>
            <w:lang w:val="pt-PT"/>
          </w:rPr>
          <w:t>ensaio</w:t>
        </w:r>
      </w:ins>
      <w:r w:rsidRPr="00F67924">
        <w:rPr>
          <w:lang w:val="pt-PT"/>
        </w:rPr>
        <w:t xml:space="preserve">, inicialmente aleatorizados para placebo </w:t>
      </w:r>
      <w:r w:rsidR="00902092" w:rsidRPr="00F67924">
        <w:rPr>
          <w:lang w:val="pt-PT"/>
        </w:rPr>
        <w:t xml:space="preserve">mais </w:t>
      </w:r>
      <w:r w:rsidRPr="00F67924">
        <w:rPr>
          <w:lang w:val="pt-PT"/>
        </w:rPr>
        <w:t>MTX, 86% recebe</w:t>
      </w:r>
      <w:r w:rsidR="007F57F7" w:rsidRPr="00F67924">
        <w:rPr>
          <w:lang w:val="pt-PT"/>
        </w:rPr>
        <w:t>ram</w:t>
      </w:r>
      <w:r w:rsidRPr="00F67924">
        <w:rPr>
          <w:lang w:val="pt-PT"/>
        </w:rPr>
        <w:t xml:space="preserve"> tocilizumab 8 mg/kg em regime aberto ao ano</w:t>
      </w:r>
      <w:r w:rsidR="00BC0224" w:rsidRPr="00F67924">
        <w:rPr>
          <w:lang w:val="pt-PT"/>
        </w:rPr>
        <w:t> </w:t>
      </w:r>
      <w:r w:rsidRPr="00F67924">
        <w:rPr>
          <w:lang w:val="pt-PT"/>
        </w:rPr>
        <w:t>2. O objetivo primário à semana</w:t>
      </w:r>
      <w:r w:rsidR="00BC0224" w:rsidRPr="00F67924">
        <w:rPr>
          <w:lang w:val="pt-PT"/>
        </w:rPr>
        <w:t> </w:t>
      </w:r>
      <w:r w:rsidRPr="00F67924">
        <w:rPr>
          <w:lang w:val="pt-PT"/>
        </w:rPr>
        <w:t>24 foi a proporção de doentes que atingiram uma resposta ACR</w:t>
      </w:r>
      <w:r w:rsidR="00BC0224" w:rsidRPr="00F67924">
        <w:rPr>
          <w:lang w:val="pt-PT"/>
        </w:rPr>
        <w:t> </w:t>
      </w:r>
      <w:del w:id="362" w:author="Author">
        <w:r w:rsidRPr="00F67924" w:rsidDel="003A6759">
          <w:rPr>
            <w:lang w:val="pt-PT"/>
          </w:rPr>
          <w:delText xml:space="preserve"> </w:delText>
        </w:r>
      </w:del>
      <w:r w:rsidRPr="00F67924">
        <w:rPr>
          <w:lang w:val="pt-PT"/>
        </w:rPr>
        <w:t>20. À semana</w:t>
      </w:r>
      <w:r w:rsidR="00BC0224" w:rsidRPr="00F67924">
        <w:rPr>
          <w:lang w:val="pt-PT"/>
        </w:rPr>
        <w:t> </w:t>
      </w:r>
      <w:r w:rsidRPr="00F67924">
        <w:rPr>
          <w:lang w:val="pt-PT"/>
        </w:rPr>
        <w:t>52 e à semana</w:t>
      </w:r>
      <w:r w:rsidR="00BC0224" w:rsidRPr="00F67924">
        <w:rPr>
          <w:lang w:val="pt-PT"/>
        </w:rPr>
        <w:t> </w:t>
      </w:r>
      <w:r w:rsidRPr="00F67924">
        <w:rPr>
          <w:lang w:val="pt-PT"/>
        </w:rPr>
        <w:t xml:space="preserve">104 os objetivos </w:t>
      </w:r>
      <w:r w:rsidR="007F57F7" w:rsidRPr="00F67924">
        <w:rPr>
          <w:lang w:val="pt-PT"/>
        </w:rPr>
        <w:t>co-</w:t>
      </w:r>
      <w:r w:rsidRPr="00F67924">
        <w:rPr>
          <w:lang w:val="pt-PT"/>
        </w:rPr>
        <w:t>primários foram a prevenção da lesão estrutural e a melhoria da funçã</w:t>
      </w:r>
      <w:r w:rsidR="004A7487" w:rsidRPr="00F67924">
        <w:rPr>
          <w:lang w:val="pt-PT"/>
        </w:rPr>
        <w:t>o física.</w:t>
      </w:r>
    </w:p>
    <w:p w14:paraId="1587316F" w14:textId="77777777" w:rsidR="001323E1" w:rsidRPr="00F67924" w:rsidRDefault="001323E1" w:rsidP="001323E1">
      <w:pPr>
        <w:numPr>
          <w:ilvl w:val="12"/>
          <w:numId w:val="0"/>
        </w:numPr>
        <w:ind w:right="-2"/>
        <w:rPr>
          <w:lang w:val="pt-PT"/>
        </w:rPr>
      </w:pPr>
    </w:p>
    <w:p w14:paraId="7E801A1B" w14:textId="4C45C455" w:rsidR="001323E1" w:rsidRPr="00F67924" w:rsidRDefault="001323E1" w:rsidP="001323E1">
      <w:pPr>
        <w:numPr>
          <w:ilvl w:val="12"/>
          <w:numId w:val="0"/>
        </w:numPr>
        <w:ind w:right="-2"/>
        <w:rPr>
          <w:lang w:val="pt-PT"/>
        </w:rPr>
      </w:pPr>
      <w:r w:rsidRPr="00F67924">
        <w:rPr>
          <w:lang w:val="pt-PT"/>
        </w:rPr>
        <w:t xml:space="preserve">O </w:t>
      </w:r>
      <w:del w:id="363" w:author="Author">
        <w:r w:rsidRPr="00F67924" w:rsidDel="008001F3">
          <w:rPr>
            <w:lang w:val="pt-PT"/>
          </w:rPr>
          <w:delText xml:space="preserve">Estudo </w:delText>
        </w:r>
      </w:del>
      <w:ins w:id="364" w:author="Author">
        <w:r w:rsidR="008001F3" w:rsidRPr="00F67924">
          <w:rPr>
            <w:lang w:val="pt-PT"/>
          </w:rPr>
          <w:t>E</w:t>
        </w:r>
        <w:r w:rsidR="008001F3">
          <w:rPr>
            <w:lang w:val="pt-PT"/>
          </w:rPr>
          <w:t>nsaio</w:t>
        </w:r>
        <w:r w:rsidR="008001F3" w:rsidRPr="00F67924">
          <w:rPr>
            <w:lang w:val="pt-PT"/>
          </w:rPr>
          <w:t xml:space="preserve"> </w:t>
        </w:r>
      </w:ins>
      <w:r w:rsidRPr="00F67924">
        <w:rPr>
          <w:lang w:val="pt-PT"/>
        </w:rPr>
        <w:t>III avaliou 623</w:t>
      </w:r>
      <w:r w:rsidR="00BC0224" w:rsidRPr="00F67924">
        <w:rPr>
          <w:lang w:val="pt-PT"/>
        </w:rPr>
        <w:t> </w:t>
      </w:r>
      <w:r w:rsidRPr="00F67924">
        <w:rPr>
          <w:lang w:val="pt-PT"/>
        </w:rPr>
        <w:t xml:space="preserve">doentes </w:t>
      </w:r>
      <w:r w:rsidR="00E90BBB" w:rsidRPr="00F67924">
        <w:rPr>
          <w:lang w:val="pt-PT"/>
        </w:rPr>
        <w:t>com</w:t>
      </w:r>
      <w:r w:rsidR="00BA7FF6" w:rsidRPr="00F67924">
        <w:rPr>
          <w:lang w:val="pt-PT"/>
        </w:rPr>
        <w:t xml:space="preserve"> </w:t>
      </w:r>
      <w:r w:rsidRPr="00F67924">
        <w:rPr>
          <w:lang w:val="pt-PT"/>
        </w:rPr>
        <w:t>resposta clínica inadequada ao MTX. Foram administradas doses de 4 ou 8 mg/kg de tocilizumab ou placebo, de quatro em quatro semanas, em associação com MTX estável (10 mg a 25 mg por semana).</w:t>
      </w:r>
    </w:p>
    <w:p w14:paraId="13767326" w14:textId="77777777" w:rsidR="001323E1" w:rsidRPr="00F67924" w:rsidRDefault="001323E1" w:rsidP="001323E1">
      <w:pPr>
        <w:numPr>
          <w:ilvl w:val="12"/>
          <w:numId w:val="0"/>
        </w:numPr>
        <w:ind w:right="-2"/>
        <w:rPr>
          <w:lang w:val="pt-PT"/>
        </w:rPr>
      </w:pPr>
    </w:p>
    <w:p w14:paraId="422C3DAA" w14:textId="364AD138" w:rsidR="001323E1" w:rsidRPr="00F67924" w:rsidRDefault="001323E1" w:rsidP="001323E1">
      <w:pPr>
        <w:numPr>
          <w:ilvl w:val="12"/>
          <w:numId w:val="0"/>
        </w:numPr>
        <w:ind w:right="-2"/>
        <w:rPr>
          <w:lang w:val="pt-PT"/>
        </w:rPr>
      </w:pPr>
      <w:r w:rsidRPr="00F67924">
        <w:rPr>
          <w:lang w:val="pt-PT"/>
        </w:rPr>
        <w:t xml:space="preserve">O </w:t>
      </w:r>
      <w:ins w:id="365" w:author="Author">
        <w:r w:rsidR="008001F3" w:rsidRPr="00F67924">
          <w:rPr>
            <w:lang w:val="pt-PT"/>
          </w:rPr>
          <w:t>E</w:t>
        </w:r>
        <w:r w:rsidR="008001F3">
          <w:rPr>
            <w:lang w:val="pt-PT"/>
          </w:rPr>
          <w:t>nsaio</w:t>
        </w:r>
      </w:ins>
      <w:del w:id="366" w:author="Author">
        <w:r w:rsidRPr="00F67924" w:rsidDel="008001F3">
          <w:rPr>
            <w:lang w:val="pt-PT"/>
          </w:rPr>
          <w:delText>Estudo</w:delText>
        </w:r>
      </w:del>
      <w:r w:rsidRPr="00F67924">
        <w:rPr>
          <w:lang w:val="pt-PT"/>
        </w:rPr>
        <w:t xml:space="preserve"> IV avaliou 1220</w:t>
      </w:r>
      <w:r w:rsidR="00BC0224" w:rsidRPr="00F67924">
        <w:rPr>
          <w:lang w:val="pt-PT"/>
        </w:rPr>
        <w:t> </w:t>
      </w:r>
      <w:r w:rsidRPr="00F67924">
        <w:rPr>
          <w:lang w:val="pt-PT"/>
        </w:rPr>
        <w:t xml:space="preserve">doentes </w:t>
      </w:r>
      <w:r w:rsidR="00E90BBB" w:rsidRPr="00F67924">
        <w:rPr>
          <w:lang w:val="pt-PT"/>
        </w:rPr>
        <w:t>com</w:t>
      </w:r>
      <w:r w:rsidRPr="00F67924">
        <w:rPr>
          <w:lang w:val="pt-PT"/>
        </w:rPr>
        <w:t xml:space="preserve"> resposta inadequada a terapêutica reumatológica prévia, incluindo um ou mais DMARDs. Foram administradas doses de 8 mg/kg de tocilizumab ou placebo, de quatro em quatro semanas, em associação com DMARDs </w:t>
      </w:r>
      <w:r w:rsidR="00300BCD" w:rsidRPr="00F67924">
        <w:rPr>
          <w:lang w:val="pt-PT"/>
        </w:rPr>
        <w:t xml:space="preserve">em doses </w:t>
      </w:r>
      <w:r w:rsidR="004A7487" w:rsidRPr="00F67924">
        <w:rPr>
          <w:lang w:val="pt-PT"/>
        </w:rPr>
        <w:t>estáveis.</w:t>
      </w:r>
    </w:p>
    <w:p w14:paraId="364679D3" w14:textId="77777777" w:rsidR="001323E1" w:rsidRPr="00F67924" w:rsidRDefault="001323E1" w:rsidP="001323E1">
      <w:pPr>
        <w:numPr>
          <w:ilvl w:val="12"/>
          <w:numId w:val="0"/>
        </w:numPr>
        <w:ind w:right="-2"/>
        <w:rPr>
          <w:lang w:val="pt-PT"/>
        </w:rPr>
      </w:pPr>
    </w:p>
    <w:p w14:paraId="48BC700A" w14:textId="1455BEA5" w:rsidR="001323E1" w:rsidRPr="00F67924" w:rsidRDefault="001323E1" w:rsidP="001323E1">
      <w:pPr>
        <w:numPr>
          <w:ilvl w:val="12"/>
          <w:numId w:val="0"/>
        </w:numPr>
        <w:ind w:right="-2"/>
        <w:rPr>
          <w:lang w:val="pt-PT"/>
        </w:rPr>
      </w:pPr>
      <w:r w:rsidRPr="00F67924">
        <w:rPr>
          <w:lang w:val="pt-PT"/>
        </w:rPr>
        <w:t xml:space="preserve">O </w:t>
      </w:r>
      <w:ins w:id="367" w:author="Author">
        <w:r w:rsidR="008001F3" w:rsidRPr="00F67924">
          <w:rPr>
            <w:lang w:val="pt-PT"/>
          </w:rPr>
          <w:t>E</w:t>
        </w:r>
        <w:r w:rsidR="008001F3">
          <w:rPr>
            <w:lang w:val="pt-PT"/>
          </w:rPr>
          <w:t>nsaio</w:t>
        </w:r>
      </w:ins>
      <w:del w:id="368" w:author="Author">
        <w:r w:rsidRPr="00F67924" w:rsidDel="008001F3">
          <w:rPr>
            <w:lang w:val="pt-PT"/>
          </w:rPr>
          <w:delText>Estudo</w:delText>
        </w:r>
      </w:del>
      <w:r w:rsidRPr="00F67924">
        <w:rPr>
          <w:lang w:val="pt-PT"/>
        </w:rPr>
        <w:t xml:space="preserve"> V avaliou 499</w:t>
      </w:r>
      <w:r w:rsidR="00BC0224" w:rsidRPr="00F67924">
        <w:rPr>
          <w:lang w:val="pt-PT"/>
        </w:rPr>
        <w:t> </w:t>
      </w:r>
      <w:r w:rsidRPr="00F67924">
        <w:rPr>
          <w:lang w:val="pt-PT"/>
        </w:rPr>
        <w:t xml:space="preserve">doentes </w:t>
      </w:r>
      <w:r w:rsidR="00E90BBB" w:rsidRPr="00F67924">
        <w:rPr>
          <w:lang w:val="pt-PT"/>
        </w:rPr>
        <w:t>com</w:t>
      </w:r>
      <w:r w:rsidR="00BA7FF6" w:rsidRPr="00F67924">
        <w:rPr>
          <w:lang w:val="pt-PT"/>
        </w:rPr>
        <w:t xml:space="preserve"> </w:t>
      </w:r>
      <w:r w:rsidRPr="00F67924">
        <w:rPr>
          <w:lang w:val="pt-PT"/>
        </w:rPr>
        <w:t>resposta clínica inadequada ou intoler</w:t>
      </w:r>
      <w:r w:rsidR="00300BCD" w:rsidRPr="00F67924">
        <w:rPr>
          <w:lang w:val="pt-PT"/>
        </w:rPr>
        <w:t>ância</w:t>
      </w:r>
      <w:r w:rsidRPr="00F67924">
        <w:rPr>
          <w:lang w:val="pt-PT"/>
        </w:rPr>
        <w:t xml:space="preserve"> a uma ou mais terapêuticas </w:t>
      </w:r>
      <w:r w:rsidRPr="00F67924">
        <w:rPr>
          <w:szCs w:val="22"/>
          <w:lang w:val="pt-PT"/>
        </w:rPr>
        <w:t>antagonistas do TNF. A terapêutica ant</w:t>
      </w:r>
      <w:r w:rsidR="00BA7FF6" w:rsidRPr="00F67924">
        <w:rPr>
          <w:szCs w:val="22"/>
          <w:lang w:val="pt-PT"/>
        </w:rPr>
        <w:t xml:space="preserve">agonista do </w:t>
      </w:r>
      <w:r w:rsidRPr="00F67924">
        <w:rPr>
          <w:szCs w:val="22"/>
          <w:lang w:val="pt-PT"/>
        </w:rPr>
        <w:t xml:space="preserve">TNF foi descontinuada antes da aleatorização. </w:t>
      </w:r>
      <w:r w:rsidRPr="00F67924">
        <w:rPr>
          <w:lang w:val="pt-PT"/>
        </w:rPr>
        <w:t>Foram administradas doses de 4 ou 8 mg/kg de tocilizumab ou placebo, de quatro em quatro semanas, em associação com MTX está</w:t>
      </w:r>
      <w:r w:rsidR="004A7487" w:rsidRPr="00F67924">
        <w:rPr>
          <w:lang w:val="pt-PT"/>
        </w:rPr>
        <w:t>vel (10 mg a 25 mg por semana).</w:t>
      </w:r>
    </w:p>
    <w:p w14:paraId="0023080D" w14:textId="77777777" w:rsidR="001323E1" w:rsidRPr="00F67924" w:rsidRDefault="001323E1" w:rsidP="001323E1">
      <w:pPr>
        <w:numPr>
          <w:ilvl w:val="12"/>
          <w:numId w:val="0"/>
        </w:numPr>
        <w:ind w:right="-2"/>
        <w:rPr>
          <w:lang w:val="pt-PT"/>
        </w:rPr>
      </w:pPr>
    </w:p>
    <w:p w14:paraId="5AF89B16" w14:textId="77777777" w:rsidR="001323E1" w:rsidRPr="00F67924" w:rsidRDefault="001323E1" w:rsidP="001323E1">
      <w:pPr>
        <w:keepNext/>
        <w:keepLines/>
        <w:numPr>
          <w:ilvl w:val="12"/>
          <w:numId w:val="0"/>
        </w:numPr>
        <w:rPr>
          <w:i/>
          <w:lang w:val="pt-PT"/>
        </w:rPr>
      </w:pPr>
      <w:r w:rsidRPr="00F67924">
        <w:rPr>
          <w:i/>
          <w:lang w:val="pt-PT"/>
        </w:rPr>
        <w:t>Resposta clínica</w:t>
      </w:r>
    </w:p>
    <w:p w14:paraId="0E6275F6" w14:textId="68921F2F" w:rsidR="001323E1" w:rsidRPr="00F67924" w:rsidRDefault="001323E1" w:rsidP="001323E1">
      <w:pPr>
        <w:numPr>
          <w:ilvl w:val="12"/>
          <w:numId w:val="0"/>
        </w:numPr>
        <w:ind w:right="-2"/>
        <w:rPr>
          <w:lang w:val="pt-PT"/>
        </w:rPr>
      </w:pPr>
      <w:r w:rsidRPr="00F67924">
        <w:rPr>
          <w:lang w:val="pt-PT"/>
        </w:rPr>
        <w:t xml:space="preserve">Em todos os </w:t>
      </w:r>
      <w:ins w:id="369" w:author="Author">
        <w:r w:rsidR="00AB1B2B">
          <w:rPr>
            <w:lang w:val="pt-PT"/>
          </w:rPr>
          <w:t>e</w:t>
        </w:r>
        <w:del w:id="370" w:author="Author">
          <w:r w:rsidR="00576DA3" w:rsidDel="00AB1B2B">
            <w:rPr>
              <w:lang w:val="pt-PT"/>
            </w:rPr>
            <w:delText>E</w:delText>
          </w:r>
        </w:del>
        <w:r w:rsidR="00576DA3">
          <w:rPr>
            <w:lang w:val="pt-PT"/>
          </w:rPr>
          <w:t>nsaios</w:t>
        </w:r>
        <w:del w:id="371" w:author="Author">
          <w:r w:rsidR="0003280A" w:rsidDel="00576DA3">
            <w:rPr>
              <w:lang w:val="pt-PT"/>
            </w:rPr>
            <w:delText>E</w:delText>
          </w:r>
        </w:del>
      </w:ins>
      <w:del w:id="372" w:author="Author">
        <w:r w:rsidRPr="00F67924" w:rsidDel="00576DA3">
          <w:rPr>
            <w:lang w:val="pt-PT"/>
          </w:rPr>
          <w:delText>estudos</w:delText>
        </w:r>
      </w:del>
      <w:r w:rsidRPr="00F67924">
        <w:rPr>
          <w:lang w:val="pt-PT"/>
        </w:rPr>
        <w:t>, aos 6</w:t>
      </w:r>
      <w:r w:rsidR="00BC0224" w:rsidRPr="00F67924">
        <w:rPr>
          <w:lang w:val="pt-PT"/>
        </w:rPr>
        <w:t> </w:t>
      </w:r>
      <w:r w:rsidRPr="00F67924">
        <w:rPr>
          <w:lang w:val="pt-PT"/>
        </w:rPr>
        <w:t xml:space="preserve">meses, os doentes tratados com tocilizumab 8 mg/kg </w:t>
      </w:r>
      <w:r w:rsidR="00300BCD" w:rsidRPr="00F67924">
        <w:rPr>
          <w:lang w:val="pt-PT"/>
        </w:rPr>
        <w:t xml:space="preserve">apresentaram </w:t>
      </w:r>
      <w:r w:rsidR="00EC18C0" w:rsidRPr="00F67924">
        <w:rPr>
          <w:lang w:val="pt-PT"/>
        </w:rPr>
        <w:t xml:space="preserve">taxas de </w:t>
      </w:r>
      <w:r w:rsidRPr="00F67924">
        <w:rPr>
          <w:lang w:val="pt-PT"/>
        </w:rPr>
        <w:t>resposta ACR</w:t>
      </w:r>
      <w:r w:rsidR="00BC0224" w:rsidRPr="00F67924">
        <w:rPr>
          <w:lang w:val="pt-PT"/>
        </w:rPr>
        <w:t> </w:t>
      </w:r>
      <w:r w:rsidRPr="00F67924">
        <w:rPr>
          <w:lang w:val="pt-PT"/>
        </w:rPr>
        <w:t>20, 50, 70 superiores e estatisticamente significativas, comparativamente ao controlo (Tabela </w:t>
      </w:r>
      <w:r w:rsidR="007A5ED9" w:rsidRPr="00F67924">
        <w:rPr>
          <w:lang w:val="pt-PT"/>
        </w:rPr>
        <w:t>4</w:t>
      </w:r>
      <w:r w:rsidRPr="00F67924">
        <w:rPr>
          <w:lang w:val="pt-PT"/>
        </w:rPr>
        <w:t xml:space="preserve">). No </w:t>
      </w:r>
      <w:ins w:id="373" w:author="Author">
        <w:r w:rsidR="008001F3" w:rsidRPr="00F67924">
          <w:rPr>
            <w:lang w:val="pt-PT"/>
          </w:rPr>
          <w:t>E</w:t>
        </w:r>
        <w:r w:rsidR="008001F3">
          <w:rPr>
            <w:lang w:val="pt-PT"/>
          </w:rPr>
          <w:t>nsaio</w:t>
        </w:r>
        <w:del w:id="374" w:author="Author">
          <w:r w:rsidR="0003280A" w:rsidDel="008001F3">
            <w:rPr>
              <w:lang w:val="pt-PT"/>
            </w:rPr>
            <w:delText>E</w:delText>
          </w:r>
        </w:del>
      </w:ins>
      <w:del w:id="375" w:author="Author">
        <w:r w:rsidRPr="00F67924" w:rsidDel="008001F3">
          <w:rPr>
            <w:lang w:val="pt-PT"/>
          </w:rPr>
          <w:delText>estudo</w:delText>
        </w:r>
      </w:del>
      <w:r w:rsidRPr="00F67924">
        <w:rPr>
          <w:lang w:val="pt-PT"/>
        </w:rPr>
        <w:t xml:space="preserve"> I, a superioridade de tocilizumab 8 mg/kg foi demonstrada </w:t>
      </w:r>
      <w:r w:rsidRPr="00F67924">
        <w:rPr>
          <w:i/>
          <w:lang w:val="pt-PT"/>
        </w:rPr>
        <w:t>versus</w:t>
      </w:r>
      <w:r w:rsidRPr="00F67924">
        <w:rPr>
          <w:lang w:val="pt-PT"/>
        </w:rPr>
        <w:t xml:space="preserve"> o comparador ativo MTX.</w:t>
      </w:r>
    </w:p>
    <w:p w14:paraId="72540D7F" w14:textId="77777777" w:rsidR="001323E1" w:rsidRPr="00F67924" w:rsidRDefault="001323E1" w:rsidP="001323E1">
      <w:pPr>
        <w:numPr>
          <w:ilvl w:val="12"/>
          <w:numId w:val="0"/>
        </w:numPr>
        <w:ind w:right="-2"/>
        <w:rPr>
          <w:lang w:val="pt-PT"/>
        </w:rPr>
      </w:pPr>
    </w:p>
    <w:p w14:paraId="1D96A4A5" w14:textId="2512F297" w:rsidR="001323E1" w:rsidRPr="00F67924" w:rsidRDefault="001323E1" w:rsidP="001323E1">
      <w:pPr>
        <w:numPr>
          <w:ilvl w:val="12"/>
          <w:numId w:val="0"/>
        </w:numPr>
        <w:ind w:right="-2"/>
        <w:rPr>
          <w:lang w:val="pt-PT"/>
        </w:rPr>
      </w:pPr>
      <w:r w:rsidRPr="00F67924">
        <w:rPr>
          <w:lang w:val="pt-PT"/>
        </w:rPr>
        <w:t>Independentemente d</w:t>
      </w:r>
      <w:r w:rsidR="00300BCD" w:rsidRPr="00F67924">
        <w:rPr>
          <w:lang w:val="pt-PT"/>
        </w:rPr>
        <w:t>a presença</w:t>
      </w:r>
      <w:r w:rsidRPr="00F67924">
        <w:rPr>
          <w:lang w:val="pt-PT"/>
        </w:rPr>
        <w:t xml:space="preserve"> d</w:t>
      </w:r>
      <w:r w:rsidR="00300BCD" w:rsidRPr="00F67924">
        <w:rPr>
          <w:lang w:val="pt-PT"/>
        </w:rPr>
        <w:t>e</w:t>
      </w:r>
      <w:r w:rsidRPr="00F67924">
        <w:rPr>
          <w:lang w:val="pt-PT"/>
        </w:rPr>
        <w:t xml:space="preserve"> fator reumatoide, idade, género, raça, número de tratamentos prévios ou estado da doença, o efeito do tratamento nos doentes foi semelhante. O início</w:t>
      </w:r>
      <w:r w:rsidR="00300BCD" w:rsidRPr="00F67924">
        <w:rPr>
          <w:lang w:val="pt-PT"/>
        </w:rPr>
        <w:t xml:space="preserve"> de ação</w:t>
      </w:r>
      <w:r w:rsidRPr="00F67924">
        <w:rPr>
          <w:lang w:val="pt-PT"/>
        </w:rPr>
        <w:t xml:space="preserve"> foi rápido (logo à semana</w:t>
      </w:r>
      <w:r w:rsidR="00BC0224" w:rsidRPr="00F67924">
        <w:rPr>
          <w:lang w:val="pt-PT"/>
        </w:rPr>
        <w:t> </w:t>
      </w:r>
      <w:r w:rsidRPr="00F67924">
        <w:rPr>
          <w:lang w:val="pt-PT"/>
        </w:rPr>
        <w:t xml:space="preserve">2) e a magnitude da resposta continuou a melhorar com a duração do tratamento. Foram observadas respostas continuamente </w:t>
      </w:r>
      <w:r w:rsidR="00300BCD" w:rsidRPr="00F67924">
        <w:rPr>
          <w:lang w:val="pt-PT"/>
        </w:rPr>
        <w:t>sustentadas</w:t>
      </w:r>
      <w:r w:rsidRPr="00F67924">
        <w:rPr>
          <w:lang w:val="pt-PT"/>
        </w:rPr>
        <w:t xml:space="preserve"> durante mais de 3</w:t>
      </w:r>
      <w:r w:rsidR="00BC0224" w:rsidRPr="00F67924">
        <w:rPr>
          <w:lang w:val="pt-PT"/>
        </w:rPr>
        <w:t> </w:t>
      </w:r>
      <w:r w:rsidRPr="00F67924">
        <w:rPr>
          <w:lang w:val="pt-PT"/>
        </w:rPr>
        <w:t>anos n</w:t>
      </w:r>
      <w:r w:rsidR="00F056BC" w:rsidRPr="00F67924">
        <w:rPr>
          <w:lang w:val="pt-PT"/>
        </w:rPr>
        <w:t>o</w:t>
      </w:r>
      <w:r w:rsidRPr="00F67924">
        <w:rPr>
          <w:lang w:val="pt-PT"/>
        </w:rPr>
        <w:t>s</w:t>
      </w:r>
      <w:r w:rsidR="00F056BC" w:rsidRPr="00F67924">
        <w:rPr>
          <w:lang w:val="pt-PT"/>
        </w:rPr>
        <w:t xml:space="preserve"> </w:t>
      </w:r>
      <w:ins w:id="376" w:author="Author">
        <w:r w:rsidR="008001F3" w:rsidRPr="00F67924">
          <w:rPr>
            <w:lang w:val="pt-PT"/>
          </w:rPr>
          <w:t>E</w:t>
        </w:r>
        <w:r w:rsidR="008001F3">
          <w:rPr>
            <w:lang w:val="pt-PT"/>
          </w:rPr>
          <w:t>nsaio</w:t>
        </w:r>
        <w:del w:id="377" w:author="Author">
          <w:r w:rsidR="0003280A" w:rsidDel="008001F3">
            <w:rPr>
              <w:lang w:val="pt-PT"/>
            </w:rPr>
            <w:delText>E</w:delText>
          </w:r>
        </w:del>
      </w:ins>
      <w:del w:id="378" w:author="Author">
        <w:r w:rsidR="00F056BC" w:rsidRPr="00F67924" w:rsidDel="008001F3">
          <w:rPr>
            <w:lang w:val="pt-PT"/>
          </w:rPr>
          <w:delText>estudo</w:delText>
        </w:r>
      </w:del>
      <w:r w:rsidR="00F056BC" w:rsidRPr="00F67924">
        <w:rPr>
          <w:lang w:val="pt-PT"/>
        </w:rPr>
        <w:t>s de</w:t>
      </w:r>
      <w:r w:rsidRPr="00F67924">
        <w:rPr>
          <w:lang w:val="pt-PT"/>
        </w:rPr>
        <w:t xml:space="preserve"> extens</w:t>
      </w:r>
      <w:r w:rsidR="00F056BC" w:rsidRPr="00F67924">
        <w:rPr>
          <w:lang w:val="pt-PT"/>
        </w:rPr>
        <w:t>ão</w:t>
      </w:r>
      <w:r w:rsidRPr="00F67924">
        <w:rPr>
          <w:lang w:val="pt-PT"/>
        </w:rPr>
        <w:t xml:space="preserve"> I</w:t>
      </w:r>
      <w:r w:rsidR="00F94678" w:rsidRPr="00F67924">
        <w:rPr>
          <w:lang w:val="pt-PT"/>
        </w:rPr>
        <w:noBreakHyphen/>
      </w:r>
      <w:r w:rsidRPr="00F67924">
        <w:rPr>
          <w:lang w:val="pt-PT"/>
        </w:rPr>
        <w:t>V</w:t>
      </w:r>
      <w:r w:rsidR="00922BBB" w:rsidRPr="00F67924">
        <w:rPr>
          <w:lang w:val="pt-PT"/>
        </w:rPr>
        <w:t>, em regime aberto</w:t>
      </w:r>
      <w:r w:rsidR="004A7487" w:rsidRPr="00F67924">
        <w:rPr>
          <w:lang w:val="pt-PT"/>
        </w:rPr>
        <w:t>.</w:t>
      </w:r>
    </w:p>
    <w:p w14:paraId="373709CF" w14:textId="77777777" w:rsidR="001323E1" w:rsidRPr="00F67924" w:rsidRDefault="001323E1" w:rsidP="001323E1">
      <w:pPr>
        <w:numPr>
          <w:ilvl w:val="12"/>
          <w:numId w:val="0"/>
        </w:numPr>
        <w:ind w:right="-2"/>
        <w:rPr>
          <w:lang w:val="pt-PT"/>
        </w:rPr>
      </w:pPr>
    </w:p>
    <w:p w14:paraId="5580290F" w14:textId="5856C913" w:rsidR="001323E1" w:rsidRPr="00F67924" w:rsidRDefault="001323E1" w:rsidP="001323E1">
      <w:pPr>
        <w:numPr>
          <w:ilvl w:val="12"/>
          <w:numId w:val="0"/>
        </w:numPr>
        <w:ind w:right="-2"/>
        <w:rPr>
          <w:lang w:val="pt-PT"/>
        </w:rPr>
      </w:pPr>
      <w:r w:rsidRPr="00F67924">
        <w:rPr>
          <w:lang w:val="pt-PT"/>
        </w:rPr>
        <w:t>Nos doentes tratados com tocilizumab 8 mg/kg, notaram</w:t>
      </w:r>
      <w:r w:rsidRPr="00F67924">
        <w:rPr>
          <w:lang w:val="pt-PT"/>
        </w:rPr>
        <w:noBreakHyphen/>
        <w:t>se melhorias significativas em todos os componentes individuais da resposta ACR, incluindo: contagem de articulações dolorosas e tumefactas</w:t>
      </w:r>
      <w:r w:rsidR="00922BBB" w:rsidRPr="00F67924">
        <w:rPr>
          <w:lang w:val="pt-PT"/>
        </w:rPr>
        <w:t>;</w:t>
      </w:r>
      <w:r w:rsidRPr="00F67924">
        <w:rPr>
          <w:lang w:val="pt-PT"/>
        </w:rPr>
        <w:t xml:space="preserve"> avaliação global </w:t>
      </w:r>
      <w:r w:rsidR="00F056BC" w:rsidRPr="00F67924">
        <w:rPr>
          <w:lang w:val="pt-PT"/>
        </w:rPr>
        <w:t>d</w:t>
      </w:r>
      <w:r w:rsidR="00922BBB" w:rsidRPr="00F67924">
        <w:rPr>
          <w:lang w:val="pt-PT"/>
        </w:rPr>
        <w:t xml:space="preserve">os doentes e </w:t>
      </w:r>
      <w:r w:rsidR="00F056BC" w:rsidRPr="00F67924">
        <w:rPr>
          <w:lang w:val="pt-PT"/>
        </w:rPr>
        <w:t>d</w:t>
      </w:r>
      <w:r w:rsidRPr="00F67924">
        <w:rPr>
          <w:lang w:val="pt-PT"/>
        </w:rPr>
        <w:t>o médico</w:t>
      </w:r>
      <w:r w:rsidR="00922BBB" w:rsidRPr="00F67924">
        <w:rPr>
          <w:lang w:val="pt-PT"/>
        </w:rPr>
        <w:t>;</w:t>
      </w:r>
      <w:r w:rsidRPr="00F67924">
        <w:rPr>
          <w:lang w:val="pt-PT"/>
        </w:rPr>
        <w:t xml:space="preserve"> </w:t>
      </w:r>
      <w:r w:rsidRPr="00F67924">
        <w:rPr>
          <w:szCs w:val="22"/>
          <w:lang w:val="pt-PT"/>
        </w:rPr>
        <w:t>índice de incapacidade</w:t>
      </w:r>
      <w:r w:rsidR="00922BBB" w:rsidRPr="00F67924">
        <w:rPr>
          <w:szCs w:val="22"/>
          <w:lang w:val="pt-PT"/>
        </w:rPr>
        <w:t>;</w:t>
      </w:r>
      <w:r w:rsidRPr="00F67924">
        <w:rPr>
          <w:szCs w:val="22"/>
          <w:lang w:val="pt-PT"/>
        </w:rPr>
        <w:t xml:space="preserve"> avaliação da dor e da PCR, comparativamente a doentes a receber placebo </w:t>
      </w:r>
      <w:r w:rsidR="00922BBB" w:rsidRPr="00F67924">
        <w:rPr>
          <w:szCs w:val="22"/>
          <w:lang w:val="pt-PT"/>
        </w:rPr>
        <w:t>mais</w:t>
      </w:r>
      <w:r w:rsidRPr="00F67924">
        <w:rPr>
          <w:szCs w:val="22"/>
          <w:lang w:val="pt-PT"/>
        </w:rPr>
        <w:t xml:space="preserve"> MTX ou out</w:t>
      </w:r>
      <w:r w:rsidR="004A7487" w:rsidRPr="00F67924">
        <w:rPr>
          <w:szCs w:val="22"/>
          <w:lang w:val="pt-PT"/>
        </w:rPr>
        <w:t xml:space="preserve">ros DMARDs em todos os </w:t>
      </w:r>
      <w:ins w:id="379" w:author="Author">
        <w:del w:id="380" w:author="Author">
          <w:r w:rsidR="0003280A" w:rsidDel="00576DA3">
            <w:rPr>
              <w:szCs w:val="22"/>
              <w:lang w:val="pt-PT"/>
            </w:rPr>
            <w:delText>E</w:delText>
          </w:r>
        </w:del>
      </w:ins>
      <w:del w:id="381" w:author="Author">
        <w:r w:rsidR="004A7487" w:rsidRPr="00F67924" w:rsidDel="00576DA3">
          <w:rPr>
            <w:szCs w:val="22"/>
            <w:lang w:val="pt-PT"/>
          </w:rPr>
          <w:delText>estudos</w:delText>
        </w:r>
      </w:del>
      <w:ins w:id="382" w:author="Author">
        <w:del w:id="383" w:author="Author">
          <w:r w:rsidR="00576DA3" w:rsidDel="002E6D3D">
            <w:rPr>
              <w:szCs w:val="22"/>
              <w:lang w:val="pt-PT"/>
            </w:rPr>
            <w:delText>E</w:delText>
          </w:r>
        </w:del>
        <w:r w:rsidR="002E6D3D">
          <w:rPr>
            <w:szCs w:val="22"/>
            <w:lang w:val="pt-PT"/>
          </w:rPr>
          <w:t>e</w:t>
        </w:r>
        <w:r w:rsidR="00576DA3">
          <w:rPr>
            <w:szCs w:val="22"/>
            <w:lang w:val="pt-PT"/>
          </w:rPr>
          <w:t>nsaios</w:t>
        </w:r>
      </w:ins>
      <w:r w:rsidR="004A7487" w:rsidRPr="00F67924">
        <w:rPr>
          <w:szCs w:val="22"/>
          <w:lang w:val="pt-PT"/>
        </w:rPr>
        <w:t>.</w:t>
      </w:r>
    </w:p>
    <w:p w14:paraId="30B3FCA4" w14:textId="178C7501" w:rsidR="001323E1" w:rsidRPr="00F67924" w:rsidRDefault="001323E1" w:rsidP="001323E1">
      <w:pPr>
        <w:numPr>
          <w:ilvl w:val="12"/>
          <w:numId w:val="0"/>
        </w:numPr>
        <w:ind w:right="-2"/>
        <w:rPr>
          <w:lang w:val="pt-PT"/>
        </w:rPr>
      </w:pPr>
    </w:p>
    <w:p w14:paraId="03EFF167" w14:textId="2750FEBF" w:rsidR="001323E1" w:rsidRPr="00F67924" w:rsidRDefault="001323E1" w:rsidP="001323E1">
      <w:pPr>
        <w:keepNext/>
        <w:keepLines/>
        <w:numPr>
          <w:ilvl w:val="12"/>
          <w:numId w:val="0"/>
        </w:numPr>
        <w:rPr>
          <w:lang w:val="pt-PT"/>
        </w:rPr>
      </w:pPr>
      <w:r w:rsidRPr="00F67924">
        <w:rPr>
          <w:lang w:val="pt-PT"/>
        </w:rPr>
        <w:t xml:space="preserve">Nos </w:t>
      </w:r>
      <w:ins w:id="384" w:author="Author">
        <w:r w:rsidR="008001F3" w:rsidRPr="00F67924">
          <w:rPr>
            <w:lang w:val="pt-PT"/>
          </w:rPr>
          <w:t>E</w:t>
        </w:r>
        <w:r w:rsidR="008001F3">
          <w:rPr>
            <w:lang w:val="pt-PT"/>
          </w:rPr>
          <w:t>nsaio</w:t>
        </w:r>
        <w:del w:id="385" w:author="Author">
          <w:r w:rsidR="0003280A" w:rsidDel="008001F3">
            <w:rPr>
              <w:lang w:val="pt-PT"/>
            </w:rPr>
            <w:delText>E</w:delText>
          </w:r>
        </w:del>
      </w:ins>
      <w:del w:id="386" w:author="Author">
        <w:r w:rsidRPr="00F67924" w:rsidDel="008001F3">
          <w:rPr>
            <w:lang w:val="pt-PT"/>
          </w:rPr>
          <w:delText>estudo</w:delText>
        </w:r>
      </w:del>
      <w:r w:rsidRPr="00F67924">
        <w:rPr>
          <w:lang w:val="pt-PT"/>
        </w:rPr>
        <w:t>s I</w:t>
      </w:r>
      <w:del w:id="387" w:author="DRA" w:date="2026-01-07T11:43:00Z">
        <w:r w:rsidRPr="00F67924" w:rsidDel="003C47EF">
          <w:rPr>
            <w:lang w:val="pt-PT"/>
          </w:rPr>
          <w:delText xml:space="preserve"> </w:delText>
        </w:r>
      </w:del>
      <w:r w:rsidR="00FE738B" w:rsidRPr="00F67924">
        <w:rPr>
          <w:lang w:val="pt-PT"/>
        </w:rPr>
        <w:noBreakHyphen/>
      </w:r>
      <w:del w:id="388" w:author="DRA" w:date="2026-01-07T11:43:00Z">
        <w:r w:rsidRPr="00F67924" w:rsidDel="003C47EF">
          <w:rPr>
            <w:lang w:val="pt-PT"/>
          </w:rPr>
          <w:delText xml:space="preserve"> </w:delText>
        </w:r>
      </w:del>
      <w:r w:rsidRPr="00F67924">
        <w:rPr>
          <w:lang w:val="pt-PT"/>
        </w:rPr>
        <w:t xml:space="preserve">V os doentes apresentavam uma pontuação </w:t>
      </w:r>
      <w:r w:rsidR="00F056BC" w:rsidRPr="00F67924">
        <w:rPr>
          <w:lang w:val="pt-PT"/>
        </w:rPr>
        <w:t>média</w:t>
      </w:r>
      <w:r w:rsidR="00F056BC" w:rsidRPr="00F67924" w:rsidDel="00922BBB">
        <w:rPr>
          <w:lang w:val="pt-PT"/>
        </w:rPr>
        <w:t xml:space="preserve"> </w:t>
      </w:r>
      <w:r w:rsidRPr="00F67924">
        <w:rPr>
          <w:lang w:val="pt-PT"/>
        </w:rPr>
        <w:t xml:space="preserve">de </w:t>
      </w:r>
      <w:r w:rsidRPr="00F67924">
        <w:rPr>
          <w:szCs w:val="22"/>
          <w:lang w:val="pt-PT"/>
        </w:rPr>
        <w:t>atividade da doença</w:t>
      </w:r>
      <w:r w:rsidRPr="00F67924" w:rsidDel="00A47AA3">
        <w:rPr>
          <w:lang w:val="pt-PT"/>
        </w:rPr>
        <w:t xml:space="preserve"> </w:t>
      </w:r>
      <w:r w:rsidR="00922BBB" w:rsidRPr="00F67924">
        <w:rPr>
          <w:lang w:val="pt-PT"/>
        </w:rPr>
        <w:t xml:space="preserve">inicial </w:t>
      </w:r>
      <w:r w:rsidRPr="00F67924">
        <w:rPr>
          <w:lang w:val="pt-PT"/>
        </w:rPr>
        <w:t>(</w:t>
      </w:r>
      <w:r w:rsidRPr="00F67924">
        <w:rPr>
          <w:i/>
          <w:lang w:val="pt-PT"/>
        </w:rPr>
        <w:t xml:space="preserve">Disease Activity Score </w:t>
      </w:r>
      <w:r w:rsidRPr="00F67924">
        <w:rPr>
          <w:lang w:val="pt-PT"/>
        </w:rPr>
        <w:t xml:space="preserve">(DAS28)) de 6,5–6,8. Nos doentes tratados com tocilizumab foi observada uma redução significativa </w:t>
      </w:r>
      <w:r w:rsidR="00922BBB" w:rsidRPr="00F67924">
        <w:rPr>
          <w:lang w:val="pt-PT"/>
        </w:rPr>
        <w:t xml:space="preserve">no DAS28 a partir da linha de base </w:t>
      </w:r>
      <w:r w:rsidRPr="00F67924">
        <w:rPr>
          <w:lang w:val="pt-PT"/>
        </w:rPr>
        <w:t xml:space="preserve">(melhoria média) </w:t>
      </w:r>
      <w:r w:rsidR="00922BBB" w:rsidRPr="00F67924">
        <w:rPr>
          <w:lang w:val="pt-PT"/>
        </w:rPr>
        <w:t>de</w:t>
      </w:r>
      <w:r w:rsidRPr="00F67924">
        <w:rPr>
          <w:lang w:val="pt-PT"/>
        </w:rPr>
        <w:t xml:space="preserve"> 3,1</w:t>
      </w:r>
      <w:r w:rsidR="00933939" w:rsidRPr="00F67924">
        <w:rPr>
          <w:lang w:val="pt-PT"/>
        </w:rPr>
        <w:t xml:space="preserve"> </w:t>
      </w:r>
      <w:r w:rsidR="00BC0224" w:rsidRPr="00F67924">
        <w:rPr>
          <w:lang w:val="pt-PT"/>
        </w:rPr>
        <w:noBreakHyphen/>
      </w:r>
      <w:r w:rsidR="00933939" w:rsidRPr="00F67924">
        <w:rPr>
          <w:lang w:val="pt-PT"/>
        </w:rPr>
        <w:t xml:space="preserve"> </w:t>
      </w:r>
      <w:r w:rsidRPr="00F67924">
        <w:rPr>
          <w:lang w:val="pt-PT"/>
        </w:rPr>
        <w:t>3,4, comparativamente aos doentes no grupo controlo (1,3</w:t>
      </w:r>
      <w:r w:rsidR="00922BBB" w:rsidRPr="00F67924">
        <w:rPr>
          <w:lang w:val="pt-PT"/>
        </w:rPr>
        <w:t xml:space="preserve"> </w:t>
      </w:r>
      <w:r w:rsidR="00BC0224" w:rsidRPr="00F67924">
        <w:rPr>
          <w:lang w:val="pt-PT"/>
        </w:rPr>
        <w:noBreakHyphen/>
      </w:r>
      <w:r w:rsidR="00922BBB" w:rsidRPr="00F67924">
        <w:rPr>
          <w:lang w:val="pt-PT"/>
        </w:rPr>
        <w:t xml:space="preserve"> </w:t>
      </w:r>
      <w:r w:rsidRPr="00F67924">
        <w:rPr>
          <w:lang w:val="pt-PT"/>
        </w:rPr>
        <w:t xml:space="preserve">2,1). A proporção de doentes que atingiu remissão clínica DAS28 (DAS28 </w:t>
      </w:r>
      <w:r w:rsidR="002C7C08" w:rsidRPr="00F67924">
        <w:rPr>
          <w:szCs w:val="22"/>
          <w:lang w:val="pt-PT"/>
        </w:rPr>
        <w:t>&lt;</w:t>
      </w:r>
      <w:r w:rsidRPr="00F67924">
        <w:rPr>
          <w:lang w:val="pt-PT"/>
        </w:rPr>
        <w:t> 2,6) à semana</w:t>
      </w:r>
      <w:r w:rsidR="00BC0224" w:rsidRPr="00F67924">
        <w:rPr>
          <w:lang w:val="pt-PT"/>
        </w:rPr>
        <w:t> </w:t>
      </w:r>
      <w:r w:rsidRPr="00F67924">
        <w:rPr>
          <w:lang w:val="pt-PT"/>
        </w:rPr>
        <w:t>24 foi significativamente maior</w:t>
      </w:r>
      <w:r w:rsidR="00922BBB" w:rsidRPr="00F67924">
        <w:rPr>
          <w:lang w:val="pt-PT"/>
        </w:rPr>
        <w:t xml:space="preserve"> </w:t>
      </w:r>
      <w:r w:rsidRPr="00F67924">
        <w:rPr>
          <w:lang w:val="pt-PT"/>
        </w:rPr>
        <w:t>nos doentes a receber tocilizumab (28</w:t>
      </w:r>
      <w:r w:rsidR="00933939" w:rsidRPr="00F67924">
        <w:rPr>
          <w:lang w:val="pt-PT"/>
        </w:rPr>
        <w:t xml:space="preserve"> </w:t>
      </w:r>
      <w:r w:rsidR="00BC0224" w:rsidRPr="00F67924">
        <w:rPr>
          <w:lang w:val="pt-PT"/>
        </w:rPr>
        <w:noBreakHyphen/>
      </w:r>
      <w:r w:rsidR="00933939" w:rsidRPr="00F67924">
        <w:rPr>
          <w:lang w:val="pt-PT"/>
        </w:rPr>
        <w:t xml:space="preserve"> </w:t>
      </w:r>
      <w:r w:rsidRPr="00F67924">
        <w:rPr>
          <w:lang w:val="pt-PT"/>
        </w:rPr>
        <w:t>34%), comparativamente a 1</w:t>
      </w:r>
      <w:r w:rsidR="00922BBB" w:rsidRPr="00F67924">
        <w:rPr>
          <w:lang w:val="pt-PT"/>
        </w:rPr>
        <w:t xml:space="preserve"> </w:t>
      </w:r>
      <w:r w:rsidR="00BC0224" w:rsidRPr="00F67924">
        <w:rPr>
          <w:lang w:val="pt-PT"/>
        </w:rPr>
        <w:noBreakHyphen/>
      </w:r>
      <w:r w:rsidR="00922BBB" w:rsidRPr="00F67924">
        <w:rPr>
          <w:lang w:val="pt-PT"/>
        </w:rPr>
        <w:t xml:space="preserve"> </w:t>
      </w:r>
      <w:r w:rsidRPr="00F67924">
        <w:rPr>
          <w:lang w:val="pt-PT"/>
        </w:rPr>
        <w:t xml:space="preserve">12% nos doentes do grupo controlo. No </w:t>
      </w:r>
      <w:ins w:id="389" w:author="Author">
        <w:r w:rsidR="008001F3" w:rsidRPr="00F67924">
          <w:rPr>
            <w:lang w:val="pt-PT"/>
          </w:rPr>
          <w:t>E</w:t>
        </w:r>
        <w:r w:rsidR="008001F3">
          <w:rPr>
            <w:lang w:val="pt-PT"/>
          </w:rPr>
          <w:t>nsaio</w:t>
        </w:r>
        <w:del w:id="390" w:author="Author">
          <w:r w:rsidR="0003280A" w:rsidDel="008001F3">
            <w:rPr>
              <w:lang w:val="pt-PT"/>
            </w:rPr>
            <w:delText>E</w:delText>
          </w:r>
        </w:del>
      </w:ins>
      <w:del w:id="391" w:author="Author">
        <w:r w:rsidRPr="00F67924" w:rsidDel="008001F3">
          <w:rPr>
            <w:lang w:val="pt-PT"/>
          </w:rPr>
          <w:delText>estudo</w:delText>
        </w:r>
      </w:del>
      <w:r w:rsidRPr="00F67924">
        <w:rPr>
          <w:lang w:val="pt-PT"/>
        </w:rPr>
        <w:t xml:space="preserve"> II, 65% dos doentes atingi</w:t>
      </w:r>
      <w:r w:rsidR="007F57F7" w:rsidRPr="00F67924">
        <w:rPr>
          <w:lang w:val="pt-PT"/>
        </w:rPr>
        <w:t>ram</w:t>
      </w:r>
      <w:r w:rsidRPr="00F67924">
        <w:rPr>
          <w:lang w:val="pt-PT"/>
        </w:rPr>
        <w:t xml:space="preserve"> um DAS28 </w:t>
      </w:r>
      <w:r w:rsidR="002C7C08" w:rsidRPr="00F67924">
        <w:rPr>
          <w:szCs w:val="22"/>
          <w:lang w:val="pt-PT"/>
        </w:rPr>
        <w:t>&lt;</w:t>
      </w:r>
      <w:r w:rsidR="00BC0224" w:rsidRPr="00F67924">
        <w:rPr>
          <w:lang w:val="pt-PT"/>
        </w:rPr>
        <w:t> </w:t>
      </w:r>
      <w:r w:rsidRPr="00F67924">
        <w:rPr>
          <w:lang w:val="pt-PT"/>
        </w:rPr>
        <w:t>2,6 à semana</w:t>
      </w:r>
      <w:r w:rsidR="00BC0224" w:rsidRPr="00F67924">
        <w:rPr>
          <w:lang w:val="pt-PT"/>
        </w:rPr>
        <w:t> </w:t>
      </w:r>
      <w:r w:rsidRPr="00F67924">
        <w:rPr>
          <w:lang w:val="pt-PT"/>
        </w:rPr>
        <w:t>104 comparativamente a 48% às 52</w:t>
      </w:r>
      <w:r w:rsidR="00BC0224" w:rsidRPr="00F67924">
        <w:rPr>
          <w:lang w:val="pt-PT"/>
        </w:rPr>
        <w:t> </w:t>
      </w:r>
      <w:r w:rsidRPr="00F67924">
        <w:rPr>
          <w:lang w:val="pt-PT"/>
        </w:rPr>
        <w:t>semanas e a 33% dos doentes à semana</w:t>
      </w:r>
      <w:r w:rsidR="00BC0224" w:rsidRPr="00F67924">
        <w:rPr>
          <w:lang w:val="pt-PT"/>
        </w:rPr>
        <w:t> </w:t>
      </w:r>
      <w:r w:rsidRPr="00F67924">
        <w:rPr>
          <w:lang w:val="pt-PT"/>
        </w:rPr>
        <w:t>24.</w:t>
      </w:r>
    </w:p>
    <w:p w14:paraId="270CBD62" w14:textId="77777777" w:rsidR="001323E1" w:rsidRPr="00F67924" w:rsidRDefault="001323E1" w:rsidP="001323E1">
      <w:pPr>
        <w:numPr>
          <w:ilvl w:val="12"/>
          <w:numId w:val="0"/>
        </w:numPr>
        <w:ind w:right="-2"/>
        <w:rPr>
          <w:lang w:val="pt-PT"/>
        </w:rPr>
      </w:pPr>
    </w:p>
    <w:p w14:paraId="2ECA1E96" w14:textId="36999F02" w:rsidR="001323E1" w:rsidRPr="00F67924" w:rsidRDefault="001323E1" w:rsidP="001323E1">
      <w:pPr>
        <w:numPr>
          <w:ilvl w:val="12"/>
          <w:numId w:val="0"/>
        </w:numPr>
        <w:ind w:right="-2"/>
        <w:rPr>
          <w:lang w:val="pt-PT"/>
        </w:rPr>
      </w:pPr>
      <w:r w:rsidRPr="00F67924">
        <w:rPr>
          <w:lang w:val="pt-PT"/>
        </w:rPr>
        <w:t xml:space="preserve">Numa análise coletiva dos </w:t>
      </w:r>
      <w:ins w:id="392" w:author="Author">
        <w:r w:rsidR="008001F3" w:rsidRPr="00F67924">
          <w:rPr>
            <w:lang w:val="pt-PT"/>
          </w:rPr>
          <w:t>E</w:t>
        </w:r>
        <w:r w:rsidR="008001F3">
          <w:rPr>
            <w:lang w:val="pt-PT"/>
          </w:rPr>
          <w:t>nsaio</w:t>
        </w:r>
        <w:del w:id="393" w:author="Author">
          <w:r w:rsidR="00D27E2D" w:rsidDel="008001F3">
            <w:rPr>
              <w:lang w:val="pt-PT"/>
            </w:rPr>
            <w:delText>E</w:delText>
          </w:r>
        </w:del>
      </w:ins>
      <w:del w:id="394" w:author="Author">
        <w:r w:rsidRPr="00F67924" w:rsidDel="008001F3">
          <w:rPr>
            <w:lang w:val="pt-PT"/>
          </w:rPr>
          <w:delText>estudo</w:delText>
        </w:r>
      </w:del>
      <w:r w:rsidRPr="00F67924">
        <w:rPr>
          <w:lang w:val="pt-PT"/>
        </w:rPr>
        <w:t xml:space="preserve">s II, III e IV, a proporção de doentes no grupo tratado com tocilizumab 8 mg/kg </w:t>
      </w:r>
      <w:r w:rsidR="001C5A7E" w:rsidRPr="00F67924">
        <w:rPr>
          <w:lang w:val="pt-PT"/>
        </w:rPr>
        <w:t>mais</w:t>
      </w:r>
      <w:r w:rsidRPr="00F67924">
        <w:rPr>
          <w:lang w:val="pt-PT"/>
        </w:rPr>
        <w:t xml:space="preserve"> DMARD </w:t>
      </w:r>
      <w:r w:rsidRPr="00F67924">
        <w:rPr>
          <w:i/>
          <w:lang w:val="pt-PT"/>
        </w:rPr>
        <w:t>vs</w:t>
      </w:r>
      <w:r w:rsidRPr="00F67924">
        <w:rPr>
          <w:lang w:val="pt-PT"/>
        </w:rPr>
        <w:t xml:space="preserve">. o grupo tratado com tocilizumab 4 mg/kg </w:t>
      </w:r>
      <w:r w:rsidR="001C5A7E" w:rsidRPr="00F67924">
        <w:rPr>
          <w:lang w:val="pt-PT"/>
        </w:rPr>
        <w:t>mais</w:t>
      </w:r>
      <w:r w:rsidRPr="00F67924">
        <w:rPr>
          <w:lang w:val="pt-PT"/>
        </w:rPr>
        <w:t xml:space="preserve"> DMARD que atingiram uma resposta ACR</w:t>
      </w:r>
      <w:r w:rsidR="00BC0224" w:rsidRPr="00F67924">
        <w:rPr>
          <w:lang w:val="pt-PT"/>
        </w:rPr>
        <w:t> </w:t>
      </w:r>
      <w:r w:rsidRPr="00F67924">
        <w:rPr>
          <w:lang w:val="pt-PT"/>
        </w:rPr>
        <w:t xml:space="preserve">20, 50 e 70 foi significativamente superior (59% </w:t>
      </w:r>
      <w:r w:rsidRPr="00F67924">
        <w:rPr>
          <w:i/>
          <w:lang w:val="pt-PT"/>
        </w:rPr>
        <w:t>vs</w:t>
      </w:r>
      <w:r w:rsidRPr="00F67924">
        <w:rPr>
          <w:lang w:val="pt-PT"/>
        </w:rPr>
        <w:t xml:space="preserve">. 50%, 37% </w:t>
      </w:r>
      <w:r w:rsidRPr="00F67924">
        <w:rPr>
          <w:i/>
          <w:lang w:val="pt-PT"/>
        </w:rPr>
        <w:t>vs</w:t>
      </w:r>
      <w:r w:rsidRPr="00F67924">
        <w:rPr>
          <w:lang w:val="pt-PT"/>
        </w:rPr>
        <w:t xml:space="preserve">. 27%, 18% </w:t>
      </w:r>
      <w:r w:rsidRPr="00F67924">
        <w:rPr>
          <w:i/>
          <w:lang w:val="pt-PT"/>
        </w:rPr>
        <w:t>vs</w:t>
      </w:r>
      <w:r w:rsidRPr="00F67924">
        <w:rPr>
          <w:lang w:val="pt-PT"/>
        </w:rPr>
        <w:t>. 11%, respetivamente) (p</w:t>
      </w:r>
      <w:r w:rsidR="00BC0224" w:rsidRPr="00F67924">
        <w:rPr>
          <w:lang w:val="pt-PT"/>
        </w:rPr>
        <w:t> </w:t>
      </w:r>
      <w:r w:rsidR="002C7C08" w:rsidRPr="00F67924">
        <w:rPr>
          <w:szCs w:val="22"/>
          <w:lang w:val="pt-PT"/>
        </w:rPr>
        <w:t>&lt;</w:t>
      </w:r>
      <w:r w:rsidR="00BC0224" w:rsidRPr="00F67924">
        <w:rPr>
          <w:lang w:val="pt-PT"/>
        </w:rPr>
        <w:t> </w:t>
      </w:r>
      <w:r w:rsidRPr="00F67924">
        <w:rPr>
          <w:lang w:val="pt-PT"/>
        </w:rPr>
        <w:t xml:space="preserve">0,03). De forma semelhante, a proporção de doentes que atingiu </w:t>
      </w:r>
      <w:r w:rsidR="001C5A7E" w:rsidRPr="00F67924">
        <w:rPr>
          <w:lang w:val="pt-PT"/>
        </w:rPr>
        <w:t>um</w:t>
      </w:r>
      <w:r w:rsidRPr="00F67924">
        <w:rPr>
          <w:lang w:val="pt-PT"/>
        </w:rPr>
        <w:t>a remissão DAS28 (DAS28</w:t>
      </w:r>
      <w:r w:rsidR="00BC0224" w:rsidRPr="00F67924">
        <w:rPr>
          <w:lang w:val="pt-PT"/>
        </w:rPr>
        <w:t> </w:t>
      </w:r>
      <w:r w:rsidR="002C7C08" w:rsidRPr="00F67924">
        <w:rPr>
          <w:szCs w:val="22"/>
          <w:lang w:val="pt-PT"/>
        </w:rPr>
        <w:t>&lt;</w:t>
      </w:r>
      <w:r w:rsidR="00BC0224" w:rsidRPr="00F67924">
        <w:rPr>
          <w:lang w:val="pt-PT"/>
        </w:rPr>
        <w:t> </w:t>
      </w:r>
      <w:r w:rsidRPr="00F67924">
        <w:rPr>
          <w:lang w:val="pt-PT"/>
        </w:rPr>
        <w:t xml:space="preserve">2,6) no grupo tratado com tocilizumab 8 mg/kg </w:t>
      </w:r>
      <w:r w:rsidR="001C5A7E" w:rsidRPr="00F67924">
        <w:rPr>
          <w:lang w:val="pt-PT"/>
        </w:rPr>
        <w:t>mais</w:t>
      </w:r>
      <w:r w:rsidRPr="00F67924">
        <w:rPr>
          <w:lang w:val="pt-PT"/>
        </w:rPr>
        <w:t xml:space="preserve"> DMARD foi significativamente superior à dos doentes tratados com tocilizumab 4 mg/kg </w:t>
      </w:r>
      <w:r w:rsidR="001C5A7E" w:rsidRPr="00F67924">
        <w:rPr>
          <w:lang w:val="pt-PT"/>
        </w:rPr>
        <w:t>mais</w:t>
      </w:r>
      <w:r w:rsidRPr="00F67924">
        <w:rPr>
          <w:lang w:val="pt-PT"/>
        </w:rPr>
        <w:t xml:space="preserve"> DMARD (31% </w:t>
      </w:r>
      <w:r w:rsidRPr="00F67924">
        <w:rPr>
          <w:i/>
          <w:lang w:val="pt-PT"/>
        </w:rPr>
        <w:t>vs</w:t>
      </w:r>
      <w:r w:rsidRPr="00F67924">
        <w:rPr>
          <w:lang w:val="pt-PT"/>
        </w:rPr>
        <w:t>. 16% respetivamente) (p</w:t>
      </w:r>
      <w:r w:rsidR="0081281D" w:rsidRPr="00F67924">
        <w:rPr>
          <w:lang w:val="pt-PT"/>
        </w:rPr>
        <w:t xml:space="preserve"> </w:t>
      </w:r>
      <w:r w:rsidR="002C7C08" w:rsidRPr="00F67924">
        <w:rPr>
          <w:szCs w:val="22"/>
          <w:lang w:val="pt-PT"/>
        </w:rPr>
        <w:t>&lt;</w:t>
      </w:r>
      <w:r w:rsidR="00BC0224" w:rsidRPr="00F67924">
        <w:rPr>
          <w:lang w:val="pt-PT"/>
        </w:rPr>
        <w:t> </w:t>
      </w:r>
      <w:r w:rsidRPr="00F67924">
        <w:rPr>
          <w:lang w:val="pt-PT"/>
        </w:rPr>
        <w:t>0,0001).</w:t>
      </w:r>
    </w:p>
    <w:p w14:paraId="1B042CFF" w14:textId="77777777" w:rsidR="001323E1" w:rsidRPr="00F67924" w:rsidRDefault="001323E1" w:rsidP="001323E1">
      <w:pPr>
        <w:numPr>
          <w:ilvl w:val="12"/>
          <w:numId w:val="0"/>
        </w:numPr>
        <w:ind w:right="-2"/>
        <w:rPr>
          <w:lang w:val="pt-PT"/>
        </w:rPr>
      </w:pPr>
    </w:p>
    <w:p w14:paraId="7F84B488" w14:textId="3B3601D5" w:rsidR="009853DF" w:rsidRPr="00F67924" w:rsidRDefault="001323E1" w:rsidP="001323E1">
      <w:pPr>
        <w:keepNext/>
        <w:keepLines/>
        <w:numPr>
          <w:ilvl w:val="12"/>
          <w:numId w:val="0"/>
        </w:numPr>
        <w:ind w:right="-2"/>
        <w:rPr>
          <w:bCs/>
          <w:i/>
          <w:lang w:val="pt-PT"/>
        </w:rPr>
      </w:pPr>
      <w:r w:rsidRPr="00F67924">
        <w:rPr>
          <w:bCs/>
          <w:i/>
          <w:lang w:val="pt-PT"/>
        </w:rPr>
        <w:t>Tabela </w:t>
      </w:r>
      <w:r w:rsidR="007A5ED9" w:rsidRPr="00F67924">
        <w:rPr>
          <w:bCs/>
          <w:i/>
          <w:lang w:val="pt-PT"/>
        </w:rPr>
        <w:t>4</w:t>
      </w:r>
      <w:r w:rsidRPr="00F67924">
        <w:rPr>
          <w:bCs/>
          <w:i/>
          <w:lang w:val="pt-PT"/>
        </w:rPr>
        <w:t xml:space="preserve">. </w:t>
      </w:r>
      <w:r w:rsidRPr="00F67924">
        <w:rPr>
          <w:bCs/>
          <w:i/>
          <w:szCs w:val="22"/>
          <w:lang w:val="pt-PT"/>
        </w:rPr>
        <w:t>Respostas ACR</w:t>
      </w:r>
      <w:r w:rsidRPr="00F67924">
        <w:rPr>
          <w:bCs/>
          <w:i/>
          <w:lang w:val="pt-PT"/>
        </w:rPr>
        <w:t xml:space="preserve"> em </w:t>
      </w:r>
      <w:ins w:id="395" w:author="Author">
        <w:del w:id="396" w:author="Author">
          <w:r w:rsidR="00D27E2D" w:rsidRPr="00576DA3" w:rsidDel="00576DA3">
            <w:rPr>
              <w:bCs/>
              <w:i/>
              <w:lang w:val="pt-PT"/>
            </w:rPr>
            <w:delText>E</w:delText>
          </w:r>
        </w:del>
      </w:ins>
      <w:del w:id="397" w:author="Author">
        <w:r w:rsidRPr="00576DA3" w:rsidDel="00576DA3">
          <w:rPr>
            <w:bCs/>
            <w:i/>
            <w:lang w:val="pt-PT"/>
          </w:rPr>
          <w:delText>estudos</w:delText>
        </w:r>
      </w:del>
      <w:ins w:id="398" w:author="Author">
        <w:r w:rsidR="00AB1B2B">
          <w:rPr>
            <w:i/>
            <w:lang w:val="pt-PT"/>
          </w:rPr>
          <w:t>e</w:t>
        </w:r>
        <w:del w:id="399" w:author="Author">
          <w:r w:rsidR="00576DA3" w:rsidRPr="00557EB7" w:rsidDel="00AB1B2B">
            <w:rPr>
              <w:i/>
              <w:lang w:val="pt-PT"/>
              <w:rPrChange w:id="400" w:author="Author">
                <w:rPr>
                  <w:iCs/>
                  <w:lang w:val="pt-PT"/>
                </w:rPr>
              </w:rPrChange>
            </w:rPr>
            <w:delText>E</w:delText>
          </w:r>
        </w:del>
        <w:r w:rsidR="00576DA3" w:rsidRPr="00557EB7">
          <w:rPr>
            <w:i/>
            <w:lang w:val="pt-PT"/>
            <w:rPrChange w:id="401" w:author="Author">
              <w:rPr>
                <w:iCs/>
                <w:lang w:val="pt-PT"/>
              </w:rPr>
            </w:rPrChange>
          </w:rPr>
          <w:t>nsaios</w:t>
        </w:r>
      </w:ins>
      <w:r w:rsidRPr="00F67924">
        <w:rPr>
          <w:bCs/>
          <w:i/>
          <w:lang w:val="pt-PT"/>
        </w:rPr>
        <w:t xml:space="preserve"> controlados com placebo/MTX/DMARDs (% de doentes)</w:t>
      </w:r>
    </w:p>
    <w:p w14:paraId="0A3EF793" w14:textId="0C7BAC11" w:rsidR="001323E1" w:rsidRPr="00F67924" w:rsidRDefault="001323E1" w:rsidP="001323E1">
      <w:pPr>
        <w:keepNext/>
        <w:keepLines/>
        <w:numPr>
          <w:ilvl w:val="12"/>
          <w:numId w:val="0"/>
        </w:numPr>
        <w:ind w:right="-2"/>
        <w:rPr>
          <w:lang w:val="pt-PT"/>
        </w:rPr>
      </w:pPr>
      <w:r w:rsidRPr="00F67924">
        <w:rPr>
          <w:bCs/>
          <w:i/>
          <w:lang w:val="pt-PT"/>
        </w:rPr>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94"/>
        <w:gridCol w:w="29"/>
        <w:gridCol w:w="915"/>
        <w:gridCol w:w="668"/>
        <w:gridCol w:w="841"/>
        <w:gridCol w:w="841"/>
        <w:gridCol w:w="841"/>
        <w:gridCol w:w="841"/>
        <w:gridCol w:w="926"/>
        <w:gridCol w:w="917"/>
        <w:gridCol w:w="10"/>
        <w:gridCol w:w="830"/>
        <w:gridCol w:w="834"/>
      </w:tblGrid>
      <w:tr w:rsidR="001323E1" w:rsidRPr="00F67924" w14:paraId="7F102F6E" w14:textId="77777777" w:rsidTr="005351D2">
        <w:trPr>
          <w:trHeight w:val="463"/>
          <w:tblHeader/>
        </w:trPr>
        <w:tc>
          <w:tcPr>
            <w:tcW w:w="305" w:type="pct"/>
          </w:tcPr>
          <w:p w14:paraId="2CAC7A13" w14:textId="77777777" w:rsidR="001323E1" w:rsidRPr="00F67924" w:rsidRDefault="001323E1" w:rsidP="005351D2">
            <w:pPr>
              <w:keepNext/>
              <w:keepLines/>
              <w:numPr>
                <w:ilvl w:val="12"/>
                <w:numId w:val="0"/>
              </w:numPr>
              <w:ind w:right="-2"/>
              <w:jc w:val="center"/>
              <w:rPr>
                <w:sz w:val="18"/>
                <w:szCs w:val="18"/>
                <w:lang w:val="pt-PT"/>
              </w:rPr>
            </w:pPr>
          </w:p>
        </w:tc>
        <w:tc>
          <w:tcPr>
            <w:tcW w:w="899" w:type="pct"/>
            <w:gridSpan w:val="3"/>
            <w:tcBorders>
              <w:bottom w:val="single" w:sz="4" w:space="0" w:color="auto"/>
            </w:tcBorders>
          </w:tcPr>
          <w:p w14:paraId="6FD4032A" w14:textId="41965C41" w:rsidR="001323E1" w:rsidRPr="003062C3" w:rsidRDefault="008001F3" w:rsidP="005351D2">
            <w:pPr>
              <w:keepNext/>
              <w:keepLines/>
              <w:numPr>
                <w:ilvl w:val="12"/>
                <w:numId w:val="0"/>
              </w:numPr>
              <w:ind w:right="-2"/>
              <w:jc w:val="center"/>
              <w:rPr>
                <w:b/>
                <w:bCs/>
                <w:sz w:val="18"/>
                <w:szCs w:val="18"/>
                <w:lang w:val="pt-PT"/>
              </w:rPr>
            </w:pPr>
            <w:ins w:id="402" w:author="Author">
              <w:r w:rsidRPr="00557EB7">
                <w:rPr>
                  <w:b/>
                  <w:sz w:val="18"/>
                  <w:szCs w:val="18"/>
                  <w:lang w:val="pt-PT"/>
                  <w:rPrChange w:id="403" w:author="Author">
                    <w:rPr>
                      <w:lang w:val="pt-PT"/>
                    </w:rPr>
                  </w:rPrChange>
                </w:rPr>
                <w:t>Ensaio</w:t>
              </w:r>
            </w:ins>
            <w:del w:id="404" w:author="Author">
              <w:r w:rsidR="001323E1" w:rsidRPr="003062C3" w:rsidDel="008001F3">
                <w:rPr>
                  <w:b/>
                  <w:bCs/>
                  <w:sz w:val="18"/>
                  <w:szCs w:val="18"/>
                  <w:lang w:val="pt-PT"/>
                </w:rPr>
                <w:delText>Estudo</w:delText>
              </w:r>
            </w:del>
            <w:r w:rsidR="001323E1" w:rsidRPr="003062C3">
              <w:rPr>
                <w:b/>
                <w:bCs/>
                <w:sz w:val="18"/>
                <w:szCs w:val="18"/>
                <w:lang w:val="pt-PT"/>
              </w:rPr>
              <w:t xml:space="preserve"> I</w:t>
            </w:r>
          </w:p>
          <w:p w14:paraId="338A616A" w14:textId="77777777" w:rsidR="001323E1" w:rsidRPr="00C960B5" w:rsidRDefault="001323E1" w:rsidP="005351D2">
            <w:pPr>
              <w:keepNext/>
              <w:keepLines/>
              <w:numPr>
                <w:ilvl w:val="12"/>
                <w:numId w:val="0"/>
              </w:numPr>
              <w:ind w:right="-2"/>
              <w:jc w:val="center"/>
              <w:rPr>
                <w:b/>
                <w:bCs/>
                <w:sz w:val="18"/>
                <w:szCs w:val="18"/>
                <w:lang w:val="pt-PT"/>
              </w:rPr>
            </w:pPr>
            <w:r w:rsidRPr="00C960B5">
              <w:rPr>
                <w:b/>
                <w:bCs/>
                <w:sz w:val="18"/>
                <w:szCs w:val="18"/>
                <w:lang w:val="pt-PT"/>
              </w:rPr>
              <w:t>AMBITION</w:t>
            </w:r>
          </w:p>
        </w:tc>
        <w:tc>
          <w:tcPr>
            <w:tcW w:w="926" w:type="pct"/>
            <w:gridSpan w:val="2"/>
            <w:tcBorders>
              <w:bottom w:val="single" w:sz="4" w:space="0" w:color="auto"/>
            </w:tcBorders>
          </w:tcPr>
          <w:p w14:paraId="5EC7DC6C" w14:textId="68E82108" w:rsidR="001323E1" w:rsidRPr="003062C3" w:rsidRDefault="008001F3" w:rsidP="005351D2">
            <w:pPr>
              <w:keepNext/>
              <w:keepLines/>
              <w:numPr>
                <w:ilvl w:val="12"/>
                <w:numId w:val="0"/>
              </w:numPr>
              <w:ind w:right="-2"/>
              <w:jc w:val="center"/>
              <w:rPr>
                <w:b/>
                <w:bCs/>
                <w:sz w:val="18"/>
                <w:szCs w:val="18"/>
                <w:lang w:val="pt-PT"/>
              </w:rPr>
            </w:pPr>
            <w:ins w:id="405" w:author="Author">
              <w:r w:rsidRPr="00557EB7">
                <w:rPr>
                  <w:b/>
                  <w:sz w:val="18"/>
                  <w:szCs w:val="18"/>
                  <w:lang w:val="pt-PT"/>
                  <w:rPrChange w:id="406" w:author="Author">
                    <w:rPr>
                      <w:lang w:val="pt-PT"/>
                    </w:rPr>
                  </w:rPrChange>
                </w:rPr>
                <w:t>Ensaio</w:t>
              </w:r>
            </w:ins>
            <w:del w:id="407" w:author="Author">
              <w:r w:rsidR="001323E1" w:rsidRPr="003062C3" w:rsidDel="008001F3">
                <w:rPr>
                  <w:b/>
                  <w:bCs/>
                  <w:sz w:val="18"/>
                  <w:szCs w:val="18"/>
                  <w:lang w:val="pt-PT"/>
                </w:rPr>
                <w:delText>Estudo</w:delText>
              </w:r>
            </w:del>
            <w:r w:rsidR="001323E1" w:rsidRPr="003062C3">
              <w:rPr>
                <w:b/>
                <w:bCs/>
                <w:sz w:val="18"/>
                <w:szCs w:val="18"/>
                <w:lang w:val="pt-PT"/>
              </w:rPr>
              <w:t xml:space="preserve"> II</w:t>
            </w:r>
          </w:p>
          <w:p w14:paraId="34600EED" w14:textId="77777777" w:rsidR="001323E1" w:rsidRPr="00557EB7" w:rsidRDefault="001323E1" w:rsidP="005351D2">
            <w:pPr>
              <w:keepNext/>
              <w:keepLines/>
              <w:numPr>
                <w:ilvl w:val="12"/>
                <w:numId w:val="0"/>
              </w:numPr>
              <w:ind w:right="-2"/>
              <w:jc w:val="center"/>
              <w:rPr>
                <w:b/>
                <w:sz w:val="18"/>
                <w:szCs w:val="18"/>
                <w:lang w:val="pt-PT"/>
                <w:rPrChange w:id="408" w:author="Author">
                  <w:rPr>
                    <w:sz w:val="18"/>
                    <w:szCs w:val="18"/>
                    <w:lang w:val="pt-PT"/>
                  </w:rPr>
                </w:rPrChange>
              </w:rPr>
            </w:pPr>
            <w:r w:rsidRPr="003062C3">
              <w:rPr>
                <w:b/>
                <w:bCs/>
                <w:sz w:val="18"/>
                <w:szCs w:val="18"/>
                <w:lang w:val="pt-PT"/>
              </w:rPr>
              <w:t>LITHE</w:t>
            </w:r>
          </w:p>
        </w:tc>
        <w:tc>
          <w:tcPr>
            <w:tcW w:w="926" w:type="pct"/>
            <w:gridSpan w:val="2"/>
            <w:tcBorders>
              <w:bottom w:val="single" w:sz="4" w:space="0" w:color="auto"/>
            </w:tcBorders>
          </w:tcPr>
          <w:p w14:paraId="64295EF4" w14:textId="1E918FA4" w:rsidR="001323E1" w:rsidRPr="003062C3" w:rsidRDefault="008001F3" w:rsidP="005351D2">
            <w:pPr>
              <w:keepNext/>
              <w:keepLines/>
              <w:numPr>
                <w:ilvl w:val="12"/>
                <w:numId w:val="0"/>
              </w:numPr>
              <w:ind w:right="-2"/>
              <w:jc w:val="center"/>
              <w:rPr>
                <w:b/>
                <w:bCs/>
                <w:sz w:val="18"/>
                <w:szCs w:val="18"/>
                <w:lang w:val="pt-PT"/>
              </w:rPr>
            </w:pPr>
            <w:ins w:id="409" w:author="Author">
              <w:r w:rsidRPr="00557EB7">
                <w:rPr>
                  <w:b/>
                  <w:sz w:val="18"/>
                  <w:szCs w:val="18"/>
                  <w:lang w:val="pt-PT"/>
                  <w:rPrChange w:id="410" w:author="Author">
                    <w:rPr>
                      <w:lang w:val="pt-PT"/>
                    </w:rPr>
                  </w:rPrChange>
                </w:rPr>
                <w:t>Ensaio</w:t>
              </w:r>
            </w:ins>
            <w:del w:id="411" w:author="Author">
              <w:r w:rsidR="001323E1" w:rsidRPr="003062C3" w:rsidDel="008001F3">
                <w:rPr>
                  <w:b/>
                  <w:bCs/>
                  <w:sz w:val="18"/>
                  <w:szCs w:val="18"/>
                  <w:lang w:val="pt-PT"/>
                </w:rPr>
                <w:delText>Estudo</w:delText>
              </w:r>
            </w:del>
            <w:r w:rsidR="001323E1" w:rsidRPr="003062C3">
              <w:rPr>
                <w:b/>
                <w:bCs/>
                <w:sz w:val="18"/>
                <w:szCs w:val="18"/>
                <w:lang w:val="pt-PT"/>
              </w:rPr>
              <w:t xml:space="preserve"> III</w:t>
            </w:r>
          </w:p>
          <w:p w14:paraId="222CB413" w14:textId="77777777" w:rsidR="001323E1" w:rsidRPr="00557EB7" w:rsidRDefault="001323E1" w:rsidP="005351D2">
            <w:pPr>
              <w:keepNext/>
              <w:keepLines/>
              <w:numPr>
                <w:ilvl w:val="12"/>
                <w:numId w:val="0"/>
              </w:numPr>
              <w:ind w:right="-2"/>
              <w:jc w:val="center"/>
              <w:rPr>
                <w:b/>
                <w:sz w:val="18"/>
                <w:szCs w:val="18"/>
                <w:lang w:val="pt-PT"/>
                <w:rPrChange w:id="412" w:author="Author">
                  <w:rPr>
                    <w:sz w:val="18"/>
                    <w:szCs w:val="18"/>
                    <w:lang w:val="pt-PT"/>
                  </w:rPr>
                </w:rPrChange>
              </w:rPr>
            </w:pPr>
            <w:r w:rsidRPr="003062C3">
              <w:rPr>
                <w:b/>
                <w:bCs/>
                <w:sz w:val="18"/>
                <w:szCs w:val="18"/>
                <w:lang w:val="pt-PT"/>
              </w:rPr>
              <w:t>OPTION</w:t>
            </w:r>
          </w:p>
        </w:tc>
        <w:tc>
          <w:tcPr>
            <w:tcW w:w="1019" w:type="pct"/>
            <w:gridSpan w:val="3"/>
            <w:tcBorders>
              <w:bottom w:val="single" w:sz="4" w:space="0" w:color="auto"/>
            </w:tcBorders>
          </w:tcPr>
          <w:p w14:paraId="2804F2ED" w14:textId="234816D7" w:rsidR="001323E1" w:rsidRPr="003062C3" w:rsidRDefault="008001F3" w:rsidP="005351D2">
            <w:pPr>
              <w:keepNext/>
              <w:keepLines/>
              <w:numPr>
                <w:ilvl w:val="12"/>
                <w:numId w:val="0"/>
              </w:numPr>
              <w:ind w:right="-2"/>
              <w:jc w:val="center"/>
              <w:rPr>
                <w:b/>
                <w:bCs/>
                <w:sz w:val="18"/>
                <w:szCs w:val="18"/>
                <w:lang w:val="pt-PT"/>
              </w:rPr>
            </w:pPr>
            <w:ins w:id="413" w:author="Author">
              <w:r w:rsidRPr="00557EB7">
                <w:rPr>
                  <w:b/>
                  <w:sz w:val="18"/>
                  <w:szCs w:val="18"/>
                  <w:lang w:val="pt-PT"/>
                  <w:rPrChange w:id="414" w:author="Author">
                    <w:rPr>
                      <w:lang w:val="pt-PT"/>
                    </w:rPr>
                  </w:rPrChange>
                </w:rPr>
                <w:t>Ensaio</w:t>
              </w:r>
            </w:ins>
            <w:del w:id="415" w:author="Author">
              <w:r w:rsidR="001323E1" w:rsidRPr="003062C3" w:rsidDel="008001F3">
                <w:rPr>
                  <w:b/>
                  <w:bCs/>
                  <w:sz w:val="18"/>
                  <w:szCs w:val="18"/>
                  <w:lang w:val="pt-PT"/>
                </w:rPr>
                <w:delText>Estudo</w:delText>
              </w:r>
            </w:del>
            <w:r w:rsidR="001323E1" w:rsidRPr="003062C3">
              <w:rPr>
                <w:b/>
                <w:bCs/>
                <w:sz w:val="18"/>
                <w:szCs w:val="18"/>
                <w:lang w:val="pt-PT"/>
              </w:rPr>
              <w:t xml:space="preserve"> IV</w:t>
            </w:r>
          </w:p>
          <w:p w14:paraId="60E84683" w14:textId="77777777" w:rsidR="001323E1" w:rsidRPr="00C960B5" w:rsidRDefault="001323E1" w:rsidP="005351D2">
            <w:pPr>
              <w:keepNext/>
              <w:keepLines/>
              <w:numPr>
                <w:ilvl w:val="12"/>
                <w:numId w:val="0"/>
              </w:numPr>
              <w:ind w:right="-2"/>
              <w:jc w:val="center"/>
              <w:rPr>
                <w:b/>
                <w:bCs/>
                <w:sz w:val="18"/>
                <w:szCs w:val="18"/>
                <w:lang w:val="pt-PT"/>
              </w:rPr>
            </w:pPr>
            <w:r w:rsidRPr="00C960B5">
              <w:rPr>
                <w:b/>
                <w:bCs/>
                <w:sz w:val="18"/>
                <w:szCs w:val="18"/>
                <w:lang w:val="pt-PT"/>
              </w:rPr>
              <w:t>TOWARD</w:t>
            </w:r>
          </w:p>
        </w:tc>
        <w:tc>
          <w:tcPr>
            <w:tcW w:w="926" w:type="pct"/>
            <w:gridSpan w:val="2"/>
            <w:tcBorders>
              <w:bottom w:val="single" w:sz="4" w:space="0" w:color="auto"/>
            </w:tcBorders>
          </w:tcPr>
          <w:p w14:paraId="49E5F651" w14:textId="3157B651" w:rsidR="001323E1" w:rsidRPr="003062C3" w:rsidRDefault="008001F3" w:rsidP="005351D2">
            <w:pPr>
              <w:keepNext/>
              <w:keepLines/>
              <w:numPr>
                <w:ilvl w:val="12"/>
                <w:numId w:val="0"/>
              </w:numPr>
              <w:ind w:right="-2"/>
              <w:jc w:val="center"/>
              <w:rPr>
                <w:b/>
                <w:bCs/>
                <w:sz w:val="18"/>
                <w:szCs w:val="18"/>
                <w:lang w:val="pt-PT"/>
              </w:rPr>
            </w:pPr>
            <w:ins w:id="416" w:author="Author">
              <w:r w:rsidRPr="00557EB7">
                <w:rPr>
                  <w:b/>
                  <w:sz w:val="18"/>
                  <w:szCs w:val="18"/>
                  <w:lang w:val="pt-PT"/>
                  <w:rPrChange w:id="417" w:author="Author">
                    <w:rPr>
                      <w:lang w:val="pt-PT"/>
                    </w:rPr>
                  </w:rPrChange>
                </w:rPr>
                <w:t>Ensaio</w:t>
              </w:r>
            </w:ins>
            <w:del w:id="418" w:author="Author">
              <w:r w:rsidR="001323E1" w:rsidRPr="003062C3" w:rsidDel="008001F3">
                <w:rPr>
                  <w:b/>
                  <w:bCs/>
                  <w:sz w:val="18"/>
                  <w:szCs w:val="18"/>
                  <w:lang w:val="pt-PT"/>
                </w:rPr>
                <w:delText>Estudo</w:delText>
              </w:r>
            </w:del>
            <w:r w:rsidR="001323E1" w:rsidRPr="003062C3">
              <w:rPr>
                <w:b/>
                <w:bCs/>
                <w:sz w:val="18"/>
                <w:szCs w:val="18"/>
                <w:lang w:val="pt-PT"/>
              </w:rPr>
              <w:t xml:space="preserve"> V</w:t>
            </w:r>
          </w:p>
          <w:p w14:paraId="16275C64" w14:textId="77777777" w:rsidR="001323E1" w:rsidRPr="00C960B5" w:rsidRDefault="001323E1" w:rsidP="005351D2">
            <w:pPr>
              <w:keepNext/>
              <w:keepLines/>
              <w:numPr>
                <w:ilvl w:val="12"/>
                <w:numId w:val="0"/>
              </w:numPr>
              <w:ind w:right="-2"/>
              <w:jc w:val="center"/>
              <w:rPr>
                <w:b/>
                <w:bCs/>
                <w:sz w:val="18"/>
                <w:szCs w:val="18"/>
                <w:lang w:val="pt-PT"/>
              </w:rPr>
            </w:pPr>
            <w:r w:rsidRPr="00C960B5">
              <w:rPr>
                <w:b/>
                <w:bCs/>
                <w:sz w:val="18"/>
                <w:szCs w:val="18"/>
                <w:lang w:val="pt-PT"/>
              </w:rPr>
              <w:t>RADIATE</w:t>
            </w:r>
          </w:p>
        </w:tc>
      </w:tr>
      <w:tr w:rsidR="001323E1" w:rsidRPr="00F67924" w14:paraId="6D66B1BD" w14:textId="77777777" w:rsidTr="005351D2">
        <w:trPr>
          <w:trHeight w:val="737"/>
          <w:tblHeader/>
        </w:trPr>
        <w:tc>
          <w:tcPr>
            <w:tcW w:w="305" w:type="pct"/>
          </w:tcPr>
          <w:p w14:paraId="2AF89DA0" w14:textId="4C114B4B" w:rsidR="001323E1" w:rsidRPr="00F67924" w:rsidRDefault="00BC0224" w:rsidP="00BC0224">
            <w:pPr>
              <w:keepNext/>
              <w:keepLines/>
              <w:numPr>
                <w:ilvl w:val="12"/>
                <w:numId w:val="0"/>
              </w:numPr>
              <w:ind w:right="-2"/>
              <w:jc w:val="center"/>
              <w:rPr>
                <w:sz w:val="18"/>
                <w:szCs w:val="18"/>
                <w:lang w:val="pt-PT"/>
              </w:rPr>
            </w:pPr>
            <w:r w:rsidRPr="00F67924">
              <w:rPr>
                <w:b/>
                <w:bCs/>
                <w:sz w:val="18"/>
                <w:szCs w:val="18"/>
                <w:lang w:val="pt-PT"/>
              </w:rPr>
              <w:t>s</w:t>
            </w:r>
            <w:r w:rsidR="001323E1" w:rsidRPr="00F67924">
              <w:rPr>
                <w:b/>
                <w:bCs/>
                <w:sz w:val="18"/>
                <w:szCs w:val="18"/>
                <w:lang w:val="pt-PT"/>
              </w:rPr>
              <w:t>emana</w:t>
            </w:r>
          </w:p>
        </w:tc>
        <w:tc>
          <w:tcPr>
            <w:tcW w:w="528" w:type="pct"/>
            <w:gridSpan w:val="2"/>
            <w:tcBorders>
              <w:right w:val="single" w:sz="4" w:space="0" w:color="auto"/>
            </w:tcBorders>
          </w:tcPr>
          <w:p w14:paraId="1EC3D6F9"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TCZ</w:t>
            </w:r>
          </w:p>
          <w:p w14:paraId="5A1ACBBF" w14:textId="77777777" w:rsidR="001323E1" w:rsidRPr="00F67924" w:rsidRDefault="001323E1" w:rsidP="005351D2">
            <w:pPr>
              <w:keepNext/>
              <w:keepLines/>
              <w:numPr>
                <w:ilvl w:val="12"/>
                <w:numId w:val="0"/>
              </w:numPr>
              <w:ind w:right="-2"/>
              <w:jc w:val="center"/>
              <w:rPr>
                <w:sz w:val="18"/>
                <w:szCs w:val="18"/>
                <w:lang w:val="pt-PT"/>
              </w:rPr>
            </w:pPr>
            <w:r w:rsidRPr="00F67924">
              <w:rPr>
                <w:b/>
                <w:bCs/>
                <w:sz w:val="18"/>
                <w:szCs w:val="18"/>
                <w:lang w:val="pt-PT"/>
              </w:rPr>
              <w:t>8 mg/kg</w:t>
            </w:r>
          </w:p>
        </w:tc>
        <w:tc>
          <w:tcPr>
            <w:tcW w:w="370" w:type="pct"/>
            <w:tcBorders>
              <w:left w:val="single" w:sz="4" w:space="0" w:color="auto"/>
              <w:right w:val="single" w:sz="4" w:space="0" w:color="auto"/>
            </w:tcBorders>
          </w:tcPr>
          <w:p w14:paraId="51074E8E" w14:textId="77777777" w:rsidR="001323E1" w:rsidRPr="00F67924" w:rsidRDefault="001323E1" w:rsidP="005351D2">
            <w:pPr>
              <w:keepNext/>
              <w:keepLines/>
              <w:numPr>
                <w:ilvl w:val="12"/>
                <w:numId w:val="0"/>
              </w:numPr>
              <w:ind w:right="-2"/>
              <w:jc w:val="center"/>
              <w:rPr>
                <w:sz w:val="18"/>
                <w:szCs w:val="18"/>
                <w:lang w:val="pt-PT"/>
              </w:rPr>
            </w:pPr>
            <w:r w:rsidRPr="00F67924">
              <w:rPr>
                <w:b/>
                <w:bCs/>
                <w:sz w:val="18"/>
                <w:szCs w:val="18"/>
                <w:lang w:val="pt-PT"/>
              </w:rPr>
              <w:t>MTX</w:t>
            </w:r>
          </w:p>
        </w:tc>
        <w:tc>
          <w:tcPr>
            <w:tcW w:w="463" w:type="pct"/>
            <w:tcBorders>
              <w:left w:val="single" w:sz="4" w:space="0" w:color="auto"/>
              <w:right w:val="single" w:sz="4" w:space="0" w:color="auto"/>
            </w:tcBorders>
          </w:tcPr>
          <w:p w14:paraId="205D7435"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TCZ</w:t>
            </w:r>
          </w:p>
          <w:p w14:paraId="3C3FC7D5"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8 mg/kg + MTX</w:t>
            </w:r>
          </w:p>
        </w:tc>
        <w:tc>
          <w:tcPr>
            <w:tcW w:w="463" w:type="pct"/>
            <w:tcBorders>
              <w:left w:val="single" w:sz="4" w:space="0" w:color="auto"/>
              <w:right w:val="single" w:sz="4" w:space="0" w:color="auto"/>
            </w:tcBorders>
          </w:tcPr>
          <w:p w14:paraId="75E20128" w14:textId="77777777" w:rsidR="001323E1" w:rsidRPr="00F67924" w:rsidRDefault="001323E1" w:rsidP="005351D2">
            <w:pPr>
              <w:keepNext/>
              <w:keepLines/>
              <w:numPr>
                <w:ilvl w:val="12"/>
                <w:numId w:val="0"/>
              </w:numPr>
              <w:ind w:right="-2"/>
              <w:jc w:val="center"/>
              <w:rPr>
                <w:sz w:val="18"/>
                <w:szCs w:val="18"/>
                <w:lang w:val="pt-PT"/>
              </w:rPr>
            </w:pPr>
            <w:r w:rsidRPr="00F67924">
              <w:rPr>
                <w:b/>
                <w:bCs/>
                <w:sz w:val="18"/>
                <w:szCs w:val="18"/>
                <w:lang w:val="pt-PT"/>
              </w:rPr>
              <w:t>PBO + MTX</w:t>
            </w:r>
          </w:p>
        </w:tc>
        <w:tc>
          <w:tcPr>
            <w:tcW w:w="463" w:type="pct"/>
            <w:tcBorders>
              <w:left w:val="single" w:sz="4" w:space="0" w:color="auto"/>
              <w:right w:val="single" w:sz="4" w:space="0" w:color="auto"/>
            </w:tcBorders>
          </w:tcPr>
          <w:p w14:paraId="7A534002"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TCZ</w:t>
            </w:r>
          </w:p>
          <w:p w14:paraId="66CB7CE4"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8 mg/kg + MTX</w:t>
            </w:r>
          </w:p>
        </w:tc>
        <w:tc>
          <w:tcPr>
            <w:tcW w:w="463" w:type="pct"/>
            <w:tcBorders>
              <w:left w:val="single" w:sz="4" w:space="0" w:color="auto"/>
            </w:tcBorders>
          </w:tcPr>
          <w:p w14:paraId="278333E3"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PBO + MTX</w:t>
            </w:r>
          </w:p>
        </w:tc>
        <w:tc>
          <w:tcPr>
            <w:tcW w:w="509" w:type="pct"/>
            <w:tcBorders>
              <w:left w:val="nil"/>
              <w:right w:val="single" w:sz="4" w:space="0" w:color="auto"/>
            </w:tcBorders>
          </w:tcPr>
          <w:p w14:paraId="6F6A4502"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TCZ</w:t>
            </w:r>
          </w:p>
          <w:p w14:paraId="5AE64ABF"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8 mg/kg + DMARD</w:t>
            </w:r>
          </w:p>
        </w:tc>
        <w:tc>
          <w:tcPr>
            <w:tcW w:w="509" w:type="pct"/>
            <w:gridSpan w:val="2"/>
            <w:tcBorders>
              <w:left w:val="single" w:sz="4" w:space="0" w:color="auto"/>
            </w:tcBorders>
          </w:tcPr>
          <w:p w14:paraId="4FCE6651"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PBO + DMARD</w:t>
            </w:r>
          </w:p>
        </w:tc>
        <w:tc>
          <w:tcPr>
            <w:tcW w:w="463" w:type="pct"/>
            <w:tcBorders>
              <w:left w:val="nil"/>
              <w:right w:val="single" w:sz="4" w:space="0" w:color="auto"/>
            </w:tcBorders>
          </w:tcPr>
          <w:p w14:paraId="3C37FE9A"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TCZ 8 mg/kg + MTX</w:t>
            </w:r>
          </w:p>
        </w:tc>
        <w:tc>
          <w:tcPr>
            <w:tcW w:w="463" w:type="pct"/>
            <w:tcBorders>
              <w:left w:val="single" w:sz="4" w:space="0" w:color="auto"/>
            </w:tcBorders>
          </w:tcPr>
          <w:p w14:paraId="4B2F373B"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PBO + MTX</w:t>
            </w:r>
            <w:r w:rsidRPr="00F67924">
              <w:rPr>
                <w:b/>
                <w:bCs/>
                <w:sz w:val="18"/>
                <w:szCs w:val="18"/>
                <w:lang w:val="pt-PT"/>
              </w:rPr>
              <w:br/>
            </w:r>
          </w:p>
        </w:tc>
      </w:tr>
      <w:tr w:rsidR="001323E1" w:rsidRPr="00F67924" w14:paraId="002FF2A3" w14:textId="77777777" w:rsidTr="005351D2">
        <w:trPr>
          <w:trHeight w:val="521"/>
          <w:tblHeader/>
        </w:trPr>
        <w:tc>
          <w:tcPr>
            <w:tcW w:w="305" w:type="pct"/>
          </w:tcPr>
          <w:p w14:paraId="17BDA1AA" w14:textId="77777777" w:rsidR="001323E1" w:rsidRPr="00F67924" w:rsidRDefault="001323E1" w:rsidP="005351D2">
            <w:pPr>
              <w:keepNext/>
              <w:keepLines/>
              <w:numPr>
                <w:ilvl w:val="12"/>
                <w:numId w:val="0"/>
              </w:numPr>
              <w:ind w:right="-2"/>
              <w:jc w:val="center"/>
              <w:rPr>
                <w:b/>
                <w:bCs/>
                <w:sz w:val="18"/>
                <w:szCs w:val="18"/>
                <w:lang w:val="pt-PT"/>
              </w:rPr>
            </w:pPr>
          </w:p>
        </w:tc>
        <w:tc>
          <w:tcPr>
            <w:tcW w:w="528" w:type="pct"/>
            <w:gridSpan w:val="2"/>
            <w:tcBorders>
              <w:right w:val="single" w:sz="4" w:space="0" w:color="auto"/>
            </w:tcBorders>
          </w:tcPr>
          <w:p w14:paraId="60EFAFED" w14:textId="74CCAD10" w:rsidR="001323E1" w:rsidRPr="00F67924" w:rsidRDefault="008001F3" w:rsidP="005351D2">
            <w:pPr>
              <w:keepNext/>
              <w:keepLines/>
              <w:numPr>
                <w:ilvl w:val="12"/>
                <w:numId w:val="0"/>
              </w:numPr>
              <w:ind w:right="-2"/>
              <w:jc w:val="center"/>
              <w:rPr>
                <w:b/>
                <w:bCs/>
                <w:sz w:val="18"/>
                <w:szCs w:val="18"/>
                <w:lang w:val="pt-PT"/>
              </w:rPr>
            </w:pPr>
            <w:ins w:id="419" w:author="Author">
              <w:r w:rsidRPr="008001F3">
                <w:rPr>
                  <w:b/>
                  <w:bCs/>
                  <w:sz w:val="18"/>
                  <w:szCs w:val="18"/>
                </w:rPr>
                <w:t>n =</w:t>
              </w:r>
            </w:ins>
            <w:del w:id="420" w:author="Author">
              <w:r w:rsidR="001323E1" w:rsidRPr="00F67924" w:rsidDel="008001F3">
                <w:rPr>
                  <w:b/>
                  <w:bCs/>
                  <w:sz w:val="18"/>
                  <w:szCs w:val="18"/>
                  <w:lang w:val="pt-PT"/>
                </w:rPr>
                <w:delText xml:space="preserve">N = </w:delText>
              </w:r>
            </w:del>
          </w:p>
          <w:p w14:paraId="663D07A3"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286</w:t>
            </w:r>
          </w:p>
        </w:tc>
        <w:tc>
          <w:tcPr>
            <w:tcW w:w="370" w:type="pct"/>
            <w:tcBorders>
              <w:left w:val="single" w:sz="4" w:space="0" w:color="auto"/>
              <w:right w:val="single" w:sz="4" w:space="0" w:color="auto"/>
            </w:tcBorders>
          </w:tcPr>
          <w:p w14:paraId="4E5AF1AC" w14:textId="6B421DF9" w:rsidR="001323E1" w:rsidRPr="00F67924" w:rsidRDefault="008001F3" w:rsidP="005351D2">
            <w:pPr>
              <w:keepNext/>
              <w:keepLines/>
              <w:numPr>
                <w:ilvl w:val="12"/>
                <w:numId w:val="0"/>
              </w:numPr>
              <w:ind w:right="-2"/>
              <w:jc w:val="center"/>
              <w:rPr>
                <w:b/>
                <w:bCs/>
                <w:sz w:val="18"/>
                <w:szCs w:val="18"/>
                <w:lang w:val="pt-PT"/>
              </w:rPr>
            </w:pPr>
            <w:ins w:id="421" w:author="Author">
              <w:r w:rsidRPr="008001F3">
                <w:rPr>
                  <w:b/>
                  <w:bCs/>
                  <w:sz w:val="18"/>
                  <w:szCs w:val="18"/>
                </w:rPr>
                <w:t>n =</w:t>
              </w:r>
            </w:ins>
            <w:del w:id="422" w:author="Author">
              <w:r w:rsidR="001323E1" w:rsidRPr="00F67924" w:rsidDel="008001F3">
                <w:rPr>
                  <w:b/>
                  <w:bCs/>
                  <w:sz w:val="18"/>
                  <w:szCs w:val="18"/>
                  <w:lang w:val="pt-PT"/>
                </w:rPr>
                <w:delText>N =</w:delText>
              </w:r>
            </w:del>
          </w:p>
          <w:p w14:paraId="11F63E2F"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284</w:t>
            </w:r>
          </w:p>
        </w:tc>
        <w:tc>
          <w:tcPr>
            <w:tcW w:w="463" w:type="pct"/>
            <w:tcBorders>
              <w:left w:val="single" w:sz="4" w:space="0" w:color="auto"/>
              <w:right w:val="single" w:sz="4" w:space="0" w:color="auto"/>
            </w:tcBorders>
          </w:tcPr>
          <w:p w14:paraId="2EBC5DBA" w14:textId="63A9331B" w:rsidR="001323E1" w:rsidRPr="00F67924" w:rsidRDefault="008001F3" w:rsidP="005351D2">
            <w:pPr>
              <w:keepNext/>
              <w:keepLines/>
              <w:numPr>
                <w:ilvl w:val="12"/>
                <w:numId w:val="0"/>
              </w:numPr>
              <w:ind w:right="-2"/>
              <w:jc w:val="center"/>
              <w:rPr>
                <w:b/>
                <w:bCs/>
                <w:sz w:val="18"/>
                <w:szCs w:val="18"/>
                <w:lang w:val="pt-PT"/>
              </w:rPr>
            </w:pPr>
            <w:ins w:id="423" w:author="Author">
              <w:r w:rsidRPr="008001F3">
                <w:rPr>
                  <w:b/>
                  <w:bCs/>
                  <w:sz w:val="18"/>
                  <w:szCs w:val="18"/>
                </w:rPr>
                <w:t>n =</w:t>
              </w:r>
            </w:ins>
            <w:del w:id="424" w:author="Author">
              <w:r w:rsidR="001323E1" w:rsidRPr="00F67924" w:rsidDel="008001F3">
                <w:rPr>
                  <w:b/>
                  <w:bCs/>
                  <w:sz w:val="18"/>
                  <w:szCs w:val="18"/>
                  <w:lang w:val="pt-PT"/>
                </w:rPr>
                <w:delText xml:space="preserve">N = </w:delText>
              </w:r>
            </w:del>
          </w:p>
          <w:p w14:paraId="0B647B72"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398</w:t>
            </w:r>
          </w:p>
        </w:tc>
        <w:tc>
          <w:tcPr>
            <w:tcW w:w="463" w:type="pct"/>
            <w:tcBorders>
              <w:left w:val="single" w:sz="4" w:space="0" w:color="auto"/>
              <w:right w:val="single" w:sz="4" w:space="0" w:color="auto"/>
            </w:tcBorders>
          </w:tcPr>
          <w:p w14:paraId="28E073D8" w14:textId="1DB34BE6" w:rsidR="001323E1" w:rsidRPr="00F67924" w:rsidRDefault="008001F3" w:rsidP="005351D2">
            <w:pPr>
              <w:keepNext/>
              <w:keepLines/>
              <w:numPr>
                <w:ilvl w:val="12"/>
                <w:numId w:val="0"/>
              </w:numPr>
              <w:ind w:right="-2"/>
              <w:jc w:val="center"/>
              <w:rPr>
                <w:b/>
                <w:bCs/>
                <w:sz w:val="18"/>
                <w:szCs w:val="18"/>
                <w:lang w:val="pt-PT"/>
              </w:rPr>
            </w:pPr>
            <w:ins w:id="425" w:author="Author">
              <w:r w:rsidRPr="008001F3">
                <w:rPr>
                  <w:b/>
                  <w:bCs/>
                  <w:sz w:val="18"/>
                  <w:szCs w:val="18"/>
                </w:rPr>
                <w:t>n =</w:t>
              </w:r>
            </w:ins>
            <w:del w:id="426" w:author="Author">
              <w:r w:rsidR="001323E1" w:rsidRPr="00F67924" w:rsidDel="008001F3">
                <w:rPr>
                  <w:b/>
                  <w:bCs/>
                  <w:sz w:val="18"/>
                  <w:szCs w:val="18"/>
                  <w:lang w:val="pt-PT"/>
                </w:rPr>
                <w:delText>N =</w:delText>
              </w:r>
            </w:del>
          </w:p>
          <w:p w14:paraId="45C8FE7C"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393</w:t>
            </w:r>
          </w:p>
        </w:tc>
        <w:tc>
          <w:tcPr>
            <w:tcW w:w="463" w:type="pct"/>
            <w:tcBorders>
              <w:left w:val="single" w:sz="4" w:space="0" w:color="auto"/>
              <w:right w:val="single" w:sz="4" w:space="0" w:color="auto"/>
            </w:tcBorders>
          </w:tcPr>
          <w:p w14:paraId="4AD7ACCB" w14:textId="62BFDAC2" w:rsidR="001323E1" w:rsidRPr="00F67924" w:rsidRDefault="008001F3" w:rsidP="005351D2">
            <w:pPr>
              <w:keepNext/>
              <w:keepLines/>
              <w:numPr>
                <w:ilvl w:val="12"/>
                <w:numId w:val="0"/>
              </w:numPr>
              <w:ind w:right="-2"/>
              <w:jc w:val="center"/>
              <w:rPr>
                <w:b/>
                <w:bCs/>
                <w:sz w:val="18"/>
                <w:szCs w:val="18"/>
                <w:lang w:val="pt-PT"/>
              </w:rPr>
            </w:pPr>
            <w:ins w:id="427" w:author="Author">
              <w:r w:rsidRPr="008001F3">
                <w:rPr>
                  <w:b/>
                  <w:bCs/>
                  <w:sz w:val="18"/>
                  <w:szCs w:val="18"/>
                </w:rPr>
                <w:t>n =</w:t>
              </w:r>
            </w:ins>
            <w:del w:id="428" w:author="Author">
              <w:r w:rsidR="001323E1" w:rsidRPr="00F67924" w:rsidDel="008001F3">
                <w:rPr>
                  <w:b/>
                  <w:bCs/>
                  <w:sz w:val="18"/>
                  <w:szCs w:val="18"/>
                  <w:lang w:val="pt-PT"/>
                </w:rPr>
                <w:delText>N =</w:delText>
              </w:r>
            </w:del>
          </w:p>
          <w:p w14:paraId="4F0CC81A"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205</w:t>
            </w:r>
          </w:p>
        </w:tc>
        <w:tc>
          <w:tcPr>
            <w:tcW w:w="463" w:type="pct"/>
            <w:tcBorders>
              <w:left w:val="single" w:sz="4" w:space="0" w:color="auto"/>
            </w:tcBorders>
          </w:tcPr>
          <w:p w14:paraId="38657DEA" w14:textId="6BC52ABA" w:rsidR="001323E1" w:rsidRPr="00F67924" w:rsidRDefault="008001F3" w:rsidP="005351D2">
            <w:pPr>
              <w:keepNext/>
              <w:keepLines/>
              <w:numPr>
                <w:ilvl w:val="12"/>
                <w:numId w:val="0"/>
              </w:numPr>
              <w:ind w:right="-2"/>
              <w:jc w:val="center"/>
              <w:rPr>
                <w:b/>
                <w:bCs/>
                <w:sz w:val="18"/>
                <w:szCs w:val="18"/>
                <w:lang w:val="pt-PT"/>
              </w:rPr>
            </w:pPr>
            <w:ins w:id="429" w:author="Author">
              <w:r w:rsidRPr="008001F3">
                <w:rPr>
                  <w:b/>
                  <w:bCs/>
                  <w:sz w:val="18"/>
                  <w:szCs w:val="18"/>
                </w:rPr>
                <w:t>n =</w:t>
              </w:r>
            </w:ins>
            <w:del w:id="430" w:author="Author">
              <w:r w:rsidR="001323E1" w:rsidRPr="00F67924" w:rsidDel="008001F3">
                <w:rPr>
                  <w:b/>
                  <w:bCs/>
                  <w:sz w:val="18"/>
                  <w:szCs w:val="18"/>
                  <w:lang w:val="pt-PT"/>
                </w:rPr>
                <w:delText>N =</w:delText>
              </w:r>
            </w:del>
          </w:p>
          <w:p w14:paraId="289C4623"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204</w:t>
            </w:r>
          </w:p>
        </w:tc>
        <w:tc>
          <w:tcPr>
            <w:tcW w:w="509" w:type="pct"/>
            <w:tcBorders>
              <w:left w:val="nil"/>
              <w:right w:val="single" w:sz="4" w:space="0" w:color="auto"/>
            </w:tcBorders>
          </w:tcPr>
          <w:p w14:paraId="0E3B752D" w14:textId="0159E1B6" w:rsidR="001323E1" w:rsidRPr="00F67924" w:rsidRDefault="008001F3" w:rsidP="005351D2">
            <w:pPr>
              <w:keepNext/>
              <w:keepLines/>
              <w:numPr>
                <w:ilvl w:val="12"/>
                <w:numId w:val="0"/>
              </w:numPr>
              <w:ind w:right="-2"/>
              <w:jc w:val="center"/>
              <w:rPr>
                <w:b/>
                <w:bCs/>
                <w:sz w:val="18"/>
                <w:szCs w:val="18"/>
                <w:lang w:val="pt-PT"/>
              </w:rPr>
            </w:pPr>
            <w:ins w:id="431" w:author="Author">
              <w:r w:rsidRPr="008001F3">
                <w:rPr>
                  <w:b/>
                  <w:bCs/>
                  <w:sz w:val="18"/>
                  <w:szCs w:val="18"/>
                </w:rPr>
                <w:t>n =</w:t>
              </w:r>
            </w:ins>
            <w:del w:id="432" w:author="Author">
              <w:r w:rsidR="001323E1" w:rsidRPr="00F67924" w:rsidDel="008001F3">
                <w:rPr>
                  <w:b/>
                  <w:bCs/>
                  <w:sz w:val="18"/>
                  <w:szCs w:val="18"/>
                  <w:lang w:val="pt-PT"/>
                </w:rPr>
                <w:delText>N =</w:delText>
              </w:r>
            </w:del>
          </w:p>
          <w:p w14:paraId="1A0AE544"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803</w:t>
            </w:r>
          </w:p>
        </w:tc>
        <w:tc>
          <w:tcPr>
            <w:tcW w:w="509" w:type="pct"/>
            <w:gridSpan w:val="2"/>
            <w:tcBorders>
              <w:left w:val="single" w:sz="4" w:space="0" w:color="auto"/>
            </w:tcBorders>
          </w:tcPr>
          <w:p w14:paraId="2F0A11BC" w14:textId="09BCA25F" w:rsidR="001323E1" w:rsidRPr="00F67924" w:rsidRDefault="008001F3" w:rsidP="005351D2">
            <w:pPr>
              <w:keepNext/>
              <w:keepLines/>
              <w:numPr>
                <w:ilvl w:val="12"/>
                <w:numId w:val="0"/>
              </w:numPr>
              <w:ind w:right="-2"/>
              <w:jc w:val="center"/>
              <w:rPr>
                <w:b/>
                <w:bCs/>
                <w:sz w:val="18"/>
                <w:szCs w:val="18"/>
                <w:lang w:val="pt-PT"/>
              </w:rPr>
            </w:pPr>
            <w:ins w:id="433" w:author="Author">
              <w:r w:rsidRPr="008001F3">
                <w:rPr>
                  <w:b/>
                  <w:bCs/>
                  <w:sz w:val="18"/>
                  <w:szCs w:val="18"/>
                </w:rPr>
                <w:t>n =</w:t>
              </w:r>
            </w:ins>
            <w:del w:id="434" w:author="Author">
              <w:r w:rsidR="001323E1" w:rsidRPr="00F67924" w:rsidDel="008001F3">
                <w:rPr>
                  <w:b/>
                  <w:bCs/>
                  <w:sz w:val="18"/>
                  <w:szCs w:val="18"/>
                  <w:lang w:val="pt-PT"/>
                </w:rPr>
                <w:delText>N =</w:delText>
              </w:r>
            </w:del>
          </w:p>
          <w:p w14:paraId="30571D55"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413</w:t>
            </w:r>
          </w:p>
        </w:tc>
        <w:tc>
          <w:tcPr>
            <w:tcW w:w="463" w:type="pct"/>
            <w:tcBorders>
              <w:left w:val="nil"/>
              <w:right w:val="single" w:sz="4" w:space="0" w:color="auto"/>
            </w:tcBorders>
          </w:tcPr>
          <w:p w14:paraId="190D1D06" w14:textId="22FE4380" w:rsidR="001323E1" w:rsidRPr="00F67924" w:rsidRDefault="008001F3" w:rsidP="005351D2">
            <w:pPr>
              <w:keepNext/>
              <w:keepLines/>
              <w:numPr>
                <w:ilvl w:val="12"/>
                <w:numId w:val="0"/>
              </w:numPr>
              <w:ind w:right="-2"/>
              <w:jc w:val="center"/>
              <w:rPr>
                <w:b/>
                <w:bCs/>
                <w:sz w:val="18"/>
                <w:szCs w:val="18"/>
                <w:lang w:val="pt-PT"/>
              </w:rPr>
            </w:pPr>
            <w:ins w:id="435" w:author="Author">
              <w:r w:rsidRPr="008001F3">
                <w:rPr>
                  <w:b/>
                  <w:bCs/>
                  <w:sz w:val="18"/>
                  <w:szCs w:val="18"/>
                </w:rPr>
                <w:t>n =</w:t>
              </w:r>
            </w:ins>
            <w:del w:id="436" w:author="Author">
              <w:r w:rsidR="001323E1" w:rsidRPr="00F67924" w:rsidDel="008001F3">
                <w:rPr>
                  <w:b/>
                  <w:bCs/>
                  <w:sz w:val="18"/>
                  <w:szCs w:val="18"/>
                  <w:lang w:val="pt-PT"/>
                </w:rPr>
                <w:delText>N =</w:delText>
              </w:r>
            </w:del>
          </w:p>
          <w:p w14:paraId="271F2C2C"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170</w:t>
            </w:r>
          </w:p>
        </w:tc>
        <w:tc>
          <w:tcPr>
            <w:tcW w:w="463" w:type="pct"/>
            <w:tcBorders>
              <w:left w:val="single" w:sz="4" w:space="0" w:color="auto"/>
            </w:tcBorders>
          </w:tcPr>
          <w:p w14:paraId="71EE6847" w14:textId="3EE4205D" w:rsidR="001323E1" w:rsidRPr="00F67924" w:rsidRDefault="008001F3" w:rsidP="005351D2">
            <w:pPr>
              <w:keepNext/>
              <w:keepLines/>
              <w:numPr>
                <w:ilvl w:val="12"/>
                <w:numId w:val="0"/>
              </w:numPr>
              <w:ind w:right="-2"/>
              <w:jc w:val="center"/>
              <w:rPr>
                <w:b/>
                <w:bCs/>
                <w:sz w:val="18"/>
                <w:szCs w:val="18"/>
                <w:lang w:val="pt-PT"/>
              </w:rPr>
            </w:pPr>
            <w:ins w:id="437" w:author="Author">
              <w:r w:rsidRPr="008001F3">
                <w:rPr>
                  <w:b/>
                  <w:bCs/>
                  <w:sz w:val="18"/>
                  <w:szCs w:val="18"/>
                </w:rPr>
                <w:t>n =</w:t>
              </w:r>
            </w:ins>
            <w:del w:id="438" w:author="Author">
              <w:r w:rsidR="001323E1" w:rsidRPr="00F67924" w:rsidDel="008001F3">
                <w:rPr>
                  <w:b/>
                  <w:bCs/>
                  <w:sz w:val="18"/>
                  <w:szCs w:val="18"/>
                  <w:lang w:val="pt-PT"/>
                </w:rPr>
                <w:delText>N =</w:delText>
              </w:r>
            </w:del>
          </w:p>
          <w:p w14:paraId="622352E4" w14:textId="77777777" w:rsidR="001323E1" w:rsidRPr="00F67924" w:rsidRDefault="001323E1" w:rsidP="005351D2">
            <w:pPr>
              <w:keepNext/>
              <w:keepLines/>
              <w:numPr>
                <w:ilvl w:val="12"/>
                <w:numId w:val="0"/>
              </w:numPr>
              <w:ind w:right="-2"/>
              <w:jc w:val="center"/>
              <w:rPr>
                <w:b/>
                <w:bCs/>
                <w:sz w:val="18"/>
                <w:szCs w:val="18"/>
                <w:lang w:val="pt-PT"/>
              </w:rPr>
            </w:pPr>
            <w:r w:rsidRPr="00F67924">
              <w:rPr>
                <w:b/>
                <w:bCs/>
                <w:sz w:val="18"/>
                <w:szCs w:val="18"/>
                <w:lang w:val="pt-PT"/>
              </w:rPr>
              <w:t>158</w:t>
            </w:r>
          </w:p>
        </w:tc>
      </w:tr>
      <w:tr w:rsidR="001323E1" w:rsidRPr="00F67924" w14:paraId="138D9BA9" w14:textId="77777777" w:rsidTr="005351D2">
        <w:tc>
          <w:tcPr>
            <w:tcW w:w="5000" w:type="pct"/>
            <w:gridSpan w:val="13"/>
          </w:tcPr>
          <w:p w14:paraId="4A7C09B7" w14:textId="4E824CB8" w:rsidR="001323E1" w:rsidRPr="00F67924" w:rsidRDefault="001323E1" w:rsidP="00BC0224">
            <w:pPr>
              <w:keepNext/>
              <w:keepLines/>
              <w:numPr>
                <w:ilvl w:val="12"/>
                <w:numId w:val="0"/>
              </w:numPr>
              <w:ind w:right="-2"/>
              <w:jc w:val="center"/>
              <w:rPr>
                <w:b/>
                <w:sz w:val="18"/>
                <w:szCs w:val="18"/>
                <w:lang w:val="pt-PT"/>
              </w:rPr>
            </w:pPr>
            <w:r w:rsidRPr="00F67924">
              <w:rPr>
                <w:b/>
                <w:sz w:val="18"/>
                <w:szCs w:val="18"/>
                <w:lang w:val="pt-PT"/>
              </w:rPr>
              <w:t>ACR</w:t>
            </w:r>
            <w:r w:rsidR="00BC0224" w:rsidRPr="00F67924">
              <w:rPr>
                <w:b/>
                <w:sz w:val="18"/>
                <w:szCs w:val="18"/>
                <w:lang w:val="pt-PT"/>
              </w:rPr>
              <w:t> </w:t>
            </w:r>
            <w:r w:rsidRPr="00F67924">
              <w:rPr>
                <w:b/>
                <w:sz w:val="18"/>
                <w:szCs w:val="18"/>
                <w:lang w:val="pt-PT"/>
              </w:rPr>
              <w:t>20</w:t>
            </w:r>
          </w:p>
        </w:tc>
      </w:tr>
      <w:tr w:rsidR="001323E1" w:rsidRPr="00F67924" w14:paraId="7C1B40D8" w14:textId="77777777" w:rsidTr="005351D2">
        <w:tc>
          <w:tcPr>
            <w:tcW w:w="323" w:type="pct"/>
            <w:gridSpan w:val="2"/>
            <w:tcBorders>
              <w:right w:val="single" w:sz="4" w:space="0" w:color="auto"/>
            </w:tcBorders>
          </w:tcPr>
          <w:p w14:paraId="3A994CA8"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24</w:t>
            </w:r>
          </w:p>
        </w:tc>
        <w:tc>
          <w:tcPr>
            <w:tcW w:w="511" w:type="pct"/>
            <w:tcBorders>
              <w:left w:val="single" w:sz="4" w:space="0" w:color="auto"/>
              <w:right w:val="single" w:sz="4" w:space="0" w:color="auto"/>
            </w:tcBorders>
          </w:tcPr>
          <w:p w14:paraId="261E8D98"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70%***</w:t>
            </w:r>
          </w:p>
        </w:tc>
        <w:tc>
          <w:tcPr>
            <w:tcW w:w="370" w:type="pct"/>
            <w:tcBorders>
              <w:left w:val="single" w:sz="4" w:space="0" w:color="auto"/>
              <w:right w:val="single" w:sz="4" w:space="0" w:color="auto"/>
            </w:tcBorders>
          </w:tcPr>
          <w:p w14:paraId="7D2ABB69"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52%</w:t>
            </w:r>
          </w:p>
        </w:tc>
        <w:tc>
          <w:tcPr>
            <w:tcW w:w="463" w:type="pct"/>
            <w:tcBorders>
              <w:left w:val="single" w:sz="4" w:space="0" w:color="auto"/>
              <w:right w:val="single" w:sz="4" w:space="0" w:color="auto"/>
            </w:tcBorders>
          </w:tcPr>
          <w:p w14:paraId="6B649803"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56%***</w:t>
            </w:r>
          </w:p>
        </w:tc>
        <w:tc>
          <w:tcPr>
            <w:tcW w:w="463" w:type="pct"/>
            <w:tcBorders>
              <w:left w:val="single" w:sz="4" w:space="0" w:color="auto"/>
              <w:right w:val="single" w:sz="4" w:space="0" w:color="auto"/>
            </w:tcBorders>
          </w:tcPr>
          <w:p w14:paraId="0D28A873"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27%</w:t>
            </w:r>
          </w:p>
        </w:tc>
        <w:tc>
          <w:tcPr>
            <w:tcW w:w="463" w:type="pct"/>
            <w:tcBorders>
              <w:left w:val="single" w:sz="4" w:space="0" w:color="auto"/>
              <w:right w:val="single" w:sz="4" w:space="0" w:color="auto"/>
            </w:tcBorders>
          </w:tcPr>
          <w:p w14:paraId="6BD2F2E8"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59%***</w:t>
            </w:r>
          </w:p>
        </w:tc>
        <w:tc>
          <w:tcPr>
            <w:tcW w:w="463" w:type="pct"/>
            <w:tcBorders>
              <w:left w:val="single" w:sz="4" w:space="0" w:color="auto"/>
            </w:tcBorders>
          </w:tcPr>
          <w:p w14:paraId="16BD91CA"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26%</w:t>
            </w:r>
          </w:p>
        </w:tc>
        <w:tc>
          <w:tcPr>
            <w:tcW w:w="509" w:type="pct"/>
            <w:tcBorders>
              <w:left w:val="nil"/>
            </w:tcBorders>
          </w:tcPr>
          <w:p w14:paraId="018EAE41"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61%***</w:t>
            </w:r>
          </w:p>
        </w:tc>
        <w:tc>
          <w:tcPr>
            <w:tcW w:w="509" w:type="pct"/>
            <w:gridSpan w:val="2"/>
            <w:tcBorders>
              <w:left w:val="nil"/>
            </w:tcBorders>
          </w:tcPr>
          <w:p w14:paraId="59BFAC1C"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24%</w:t>
            </w:r>
          </w:p>
        </w:tc>
        <w:tc>
          <w:tcPr>
            <w:tcW w:w="463" w:type="pct"/>
            <w:tcBorders>
              <w:left w:val="nil"/>
            </w:tcBorders>
          </w:tcPr>
          <w:p w14:paraId="293A865E"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50%***</w:t>
            </w:r>
          </w:p>
        </w:tc>
        <w:tc>
          <w:tcPr>
            <w:tcW w:w="463" w:type="pct"/>
            <w:tcBorders>
              <w:left w:val="nil"/>
            </w:tcBorders>
          </w:tcPr>
          <w:p w14:paraId="45417B12"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10%</w:t>
            </w:r>
          </w:p>
        </w:tc>
      </w:tr>
      <w:tr w:rsidR="001323E1" w:rsidRPr="00F67924" w14:paraId="79622BE8" w14:textId="77777777" w:rsidTr="005351D2">
        <w:tc>
          <w:tcPr>
            <w:tcW w:w="323" w:type="pct"/>
            <w:gridSpan w:val="2"/>
            <w:tcBorders>
              <w:right w:val="single" w:sz="4" w:space="0" w:color="auto"/>
            </w:tcBorders>
          </w:tcPr>
          <w:p w14:paraId="3C93A078"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52</w:t>
            </w:r>
          </w:p>
        </w:tc>
        <w:tc>
          <w:tcPr>
            <w:tcW w:w="511" w:type="pct"/>
            <w:tcBorders>
              <w:left w:val="single" w:sz="4" w:space="0" w:color="auto"/>
              <w:right w:val="single" w:sz="4" w:space="0" w:color="auto"/>
            </w:tcBorders>
          </w:tcPr>
          <w:p w14:paraId="067FFB22" w14:textId="77777777" w:rsidR="001323E1" w:rsidRPr="00F67924" w:rsidRDefault="001323E1" w:rsidP="005351D2">
            <w:pPr>
              <w:keepNext/>
              <w:keepLines/>
              <w:numPr>
                <w:ilvl w:val="12"/>
                <w:numId w:val="0"/>
              </w:numPr>
              <w:ind w:right="-2"/>
              <w:jc w:val="center"/>
              <w:rPr>
                <w:sz w:val="18"/>
                <w:szCs w:val="18"/>
                <w:lang w:val="pt-PT"/>
              </w:rPr>
            </w:pPr>
          </w:p>
        </w:tc>
        <w:tc>
          <w:tcPr>
            <w:tcW w:w="370" w:type="pct"/>
            <w:tcBorders>
              <w:left w:val="single" w:sz="4" w:space="0" w:color="auto"/>
              <w:right w:val="single" w:sz="4" w:space="0" w:color="auto"/>
            </w:tcBorders>
          </w:tcPr>
          <w:p w14:paraId="76D1EB2A"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single" w:sz="4" w:space="0" w:color="auto"/>
              <w:right w:val="single" w:sz="4" w:space="0" w:color="auto"/>
            </w:tcBorders>
          </w:tcPr>
          <w:p w14:paraId="6E37A3B7"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56%***</w:t>
            </w:r>
          </w:p>
        </w:tc>
        <w:tc>
          <w:tcPr>
            <w:tcW w:w="463" w:type="pct"/>
            <w:tcBorders>
              <w:left w:val="single" w:sz="4" w:space="0" w:color="auto"/>
              <w:right w:val="single" w:sz="4" w:space="0" w:color="auto"/>
            </w:tcBorders>
          </w:tcPr>
          <w:p w14:paraId="67908E40"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25%</w:t>
            </w:r>
          </w:p>
        </w:tc>
        <w:tc>
          <w:tcPr>
            <w:tcW w:w="463" w:type="pct"/>
            <w:tcBorders>
              <w:left w:val="single" w:sz="4" w:space="0" w:color="auto"/>
              <w:right w:val="single" w:sz="4" w:space="0" w:color="auto"/>
            </w:tcBorders>
          </w:tcPr>
          <w:p w14:paraId="2FAE274F"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single" w:sz="4" w:space="0" w:color="auto"/>
            </w:tcBorders>
          </w:tcPr>
          <w:p w14:paraId="4726D76B" w14:textId="77777777" w:rsidR="001323E1" w:rsidRPr="00F67924" w:rsidRDefault="001323E1" w:rsidP="005351D2">
            <w:pPr>
              <w:keepNext/>
              <w:keepLines/>
              <w:numPr>
                <w:ilvl w:val="12"/>
                <w:numId w:val="0"/>
              </w:numPr>
              <w:ind w:right="-2"/>
              <w:jc w:val="center"/>
              <w:rPr>
                <w:sz w:val="18"/>
                <w:szCs w:val="18"/>
                <w:lang w:val="pt-PT"/>
              </w:rPr>
            </w:pPr>
          </w:p>
        </w:tc>
        <w:tc>
          <w:tcPr>
            <w:tcW w:w="509" w:type="pct"/>
            <w:tcBorders>
              <w:left w:val="nil"/>
            </w:tcBorders>
          </w:tcPr>
          <w:p w14:paraId="3822F5EB" w14:textId="77777777" w:rsidR="001323E1" w:rsidRPr="00F67924" w:rsidRDefault="001323E1" w:rsidP="005351D2">
            <w:pPr>
              <w:keepNext/>
              <w:keepLines/>
              <w:numPr>
                <w:ilvl w:val="12"/>
                <w:numId w:val="0"/>
              </w:numPr>
              <w:ind w:right="-2"/>
              <w:jc w:val="center"/>
              <w:rPr>
                <w:sz w:val="18"/>
                <w:szCs w:val="18"/>
                <w:lang w:val="pt-PT"/>
              </w:rPr>
            </w:pPr>
          </w:p>
        </w:tc>
        <w:tc>
          <w:tcPr>
            <w:tcW w:w="509" w:type="pct"/>
            <w:gridSpan w:val="2"/>
            <w:tcBorders>
              <w:left w:val="nil"/>
            </w:tcBorders>
          </w:tcPr>
          <w:p w14:paraId="30410E3D"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nil"/>
            </w:tcBorders>
          </w:tcPr>
          <w:p w14:paraId="4ACC1A25"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nil"/>
            </w:tcBorders>
          </w:tcPr>
          <w:p w14:paraId="1313CB12" w14:textId="77777777" w:rsidR="001323E1" w:rsidRPr="00F67924" w:rsidRDefault="001323E1" w:rsidP="005351D2">
            <w:pPr>
              <w:keepNext/>
              <w:keepLines/>
              <w:numPr>
                <w:ilvl w:val="12"/>
                <w:numId w:val="0"/>
              </w:numPr>
              <w:ind w:right="-2"/>
              <w:jc w:val="center"/>
              <w:rPr>
                <w:sz w:val="18"/>
                <w:szCs w:val="18"/>
                <w:lang w:val="pt-PT"/>
              </w:rPr>
            </w:pPr>
          </w:p>
        </w:tc>
      </w:tr>
      <w:tr w:rsidR="001323E1" w:rsidRPr="00F67924" w14:paraId="6C819F1A" w14:textId="77777777" w:rsidTr="005351D2">
        <w:tc>
          <w:tcPr>
            <w:tcW w:w="5000" w:type="pct"/>
            <w:gridSpan w:val="13"/>
          </w:tcPr>
          <w:p w14:paraId="463B503A" w14:textId="77C60BD4" w:rsidR="001323E1" w:rsidRPr="00F67924" w:rsidRDefault="001323E1" w:rsidP="00BC0224">
            <w:pPr>
              <w:keepNext/>
              <w:keepLines/>
              <w:numPr>
                <w:ilvl w:val="12"/>
                <w:numId w:val="0"/>
              </w:numPr>
              <w:ind w:right="-2"/>
              <w:jc w:val="center"/>
              <w:rPr>
                <w:b/>
                <w:sz w:val="18"/>
                <w:szCs w:val="18"/>
                <w:lang w:val="pt-PT"/>
              </w:rPr>
            </w:pPr>
            <w:r w:rsidRPr="00F67924">
              <w:rPr>
                <w:b/>
                <w:sz w:val="18"/>
                <w:szCs w:val="18"/>
                <w:lang w:val="pt-PT"/>
              </w:rPr>
              <w:t>ACR</w:t>
            </w:r>
            <w:r w:rsidR="00BC0224" w:rsidRPr="00F67924">
              <w:rPr>
                <w:b/>
                <w:sz w:val="18"/>
                <w:szCs w:val="18"/>
                <w:lang w:val="pt-PT"/>
              </w:rPr>
              <w:t> </w:t>
            </w:r>
            <w:r w:rsidRPr="00F67924">
              <w:rPr>
                <w:b/>
                <w:sz w:val="18"/>
                <w:szCs w:val="18"/>
                <w:lang w:val="pt-PT"/>
              </w:rPr>
              <w:t>50</w:t>
            </w:r>
          </w:p>
        </w:tc>
      </w:tr>
      <w:tr w:rsidR="001323E1" w:rsidRPr="00F67924" w14:paraId="345E8B12" w14:textId="77777777" w:rsidTr="005351D2">
        <w:tc>
          <w:tcPr>
            <w:tcW w:w="323" w:type="pct"/>
            <w:gridSpan w:val="2"/>
            <w:tcBorders>
              <w:right w:val="single" w:sz="4" w:space="0" w:color="auto"/>
            </w:tcBorders>
          </w:tcPr>
          <w:p w14:paraId="43C1A713"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24</w:t>
            </w:r>
          </w:p>
        </w:tc>
        <w:tc>
          <w:tcPr>
            <w:tcW w:w="511" w:type="pct"/>
            <w:tcBorders>
              <w:left w:val="single" w:sz="4" w:space="0" w:color="auto"/>
              <w:right w:val="single" w:sz="4" w:space="0" w:color="auto"/>
            </w:tcBorders>
          </w:tcPr>
          <w:p w14:paraId="77335CD7"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44%**</w:t>
            </w:r>
          </w:p>
        </w:tc>
        <w:tc>
          <w:tcPr>
            <w:tcW w:w="370" w:type="pct"/>
            <w:tcBorders>
              <w:left w:val="single" w:sz="4" w:space="0" w:color="auto"/>
              <w:right w:val="single" w:sz="4" w:space="0" w:color="auto"/>
            </w:tcBorders>
          </w:tcPr>
          <w:p w14:paraId="087D9540"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33%</w:t>
            </w:r>
          </w:p>
        </w:tc>
        <w:tc>
          <w:tcPr>
            <w:tcW w:w="463" w:type="pct"/>
            <w:tcBorders>
              <w:left w:val="single" w:sz="4" w:space="0" w:color="auto"/>
              <w:right w:val="single" w:sz="4" w:space="0" w:color="auto"/>
            </w:tcBorders>
          </w:tcPr>
          <w:p w14:paraId="54D37684"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32%***</w:t>
            </w:r>
          </w:p>
        </w:tc>
        <w:tc>
          <w:tcPr>
            <w:tcW w:w="463" w:type="pct"/>
            <w:tcBorders>
              <w:left w:val="single" w:sz="4" w:space="0" w:color="auto"/>
              <w:right w:val="single" w:sz="4" w:space="0" w:color="auto"/>
            </w:tcBorders>
          </w:tcPr>
          <w:p w14:paraId="4F767D9E"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10%</w:t>
            </w:r>
          </w:p>
        </w:tc>
        <w:tc>
          <w:tcPr>
            <w:tcW w:w="463" w:type="pct"/>
            <w:tcBorders>
              <w:left w:val="single" w:sz="4" w:space="0" w:color="auto"/>
              <w:right w:val="single" w:sz="4" w:space="0" w:color="auto"/>
            </w:tcBorders>
          </w:tcPr>
          <w:p w14:paraId="0FBE042C"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44%***</w:t>
            </w:r>
          </w:p>
        </w:tc>
        <w:tc>
          <w:tcPr>
            <w:tcW w:w="463" w:type="pct"/>
            <w:tcBorders>
              <w:left w:val="single" w:sz="4" w:space="0" w:color="auto"/>
            </w:tcBorders>
          </w:tcPr>
          <w:p w14:paraId="07B2C36F"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11%</w:t>
            </w:r>
          </w:p>
        </w:tc>
        <w:tc>
          <w:tcPr>
            <w:tcW w:w="509" w:type="pct"/>
            <w:tcBorders>
              <w:left w:val="nil"/>
            </w:tcBorders>
          </w:tcPr>
          <w:p w14:paraId="70003CAF"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38%***</w:t>
            </w:r>
          </w:p>
        </w:tc>
        <w:tc>
          <w:tcPr>
            <w:tcW w:w="504" w:type="pct"/>
            <w:tcBorders>
              <w:left w:val="nil"/>
            </w:tcBorders>
          </w:tcPr>
          <w:p w14:paraId="5424EABA"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9%</w:t>
            </w:r>
          </w:p>
        </w:tc>
        <w:tc>
          <w:tcPr>
            <w:tcW w:w="469" w:type="pct"/>
            <w:gridSpan w:val="2"/>
            <w:tcBorders>
              <w:left w:val="nil"/>
            </w:tcBorders>
          </w:tcPr>
          <w:p w14:paraId="274DC3CE"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29%***</w:t>
            </w:r>
          </w:p>
        </w:tc>
        <w:tc>
          <w:tcPr>
            <w:tcW w:w="463" w:type="pct"/>
            <w:tcBorders>
              <w:left w:val="nil"/>
            </w:tcBorders>
          </w:tcPr>
          <w:p w14:paraId="6D5D6E54"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4%</w:t>
            </w:r>
          </w:p>
        </w:tc>
      </w:tr>
      <w:tr w:rsidR="001323E1" w:rsidRPr="00F67924" w14:paraId="73B04F65" w14:textId="77777777" w:rsidTr="005351D2">
        <w:tc>
          <w:tcPr>
            <w:tcW w:w="323" w:type="pct"/>
            <w:gridSpan w:val="2"/>
            <w:tcBorders>
              <w:right w:val="single" w:sz="4" w:space="0" w:color="auto"/>
            </w:tcBorders>
          </w:tcPr>
          <w:p w14:paraId="2A0A0370"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52</w:t>
            </w:r>
          </w:p>
        </w:tc>
        <w:tc>
          <w:tcPr>
            <w:tcW w:w="511" w:type="pct"/>
            <w:tcBorders>
              <w:left w:val="single" w:sz="4" w:space="0" w:color="auto"/>
              <w:right w:val="single" w:sz="4" w:space="0" w:color="auto"/>
            </w:tcBorders>
          </w:tcPr>
          <w:p w14:paraId="5D32A79E" w14:textId="77777777" w:rsidR="001323E1" w:rsidRPr="00F67924" w:rsidRDefault="001323E1" w:rsidP="005351D2">
            <w:pPr>
              <w:keepNext/>
              <w:keepLines/>
              <w:numPr>
                <w:ilvl w:val="12"/>
                <w:numId w:val="0"/>
              </w:numPr>
              <w:ind w:right="-2"/>
              <w:jc w:val="center"/>
              <w:rPr>
                <w:sz w:val="18"/>
                <w:szCs w:val="18"/>
                <w:lang w:val="pt-PT"/>
              </w:rPr>
            </w:pPr>
          </w:p>
        </w:tc>
        <w:tc>
          <w:tcPr>
            <w:tcW w:w="370" w:type="pct"/>
            <w:tcBorders>
              <w:left w:val="single" w:sz="4" w:space="0" w:color="auto"/>
              <w:right w:val="single" w:sz="4" w:space="0" w:color="auto"/>
            </w:tcBorders>
          </w:tcPr>
          <w:p w14:paraId="7B55409F"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single" w:sz="4" w:space="0" w:color="auto"/>
              <w:right w:val="single" w:sz="4" w:space="0" w:color="auto"/>
            </w:tcBorders>
          </w:tcPr>
          <w:p w14:paraId="109D0701"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36%***</w:t>
            </w:r>
          </w:p>
        </w:tc>
        <w:tc>
          <w:tcPr>
            <w:tcW w:w="463" w:type="pct"/>
            <w:tcBorders>
              <w:left w:val="single" w:sz="4" w:space="0" w:color="auto"/>
              <w:right w:val="single" w:sz="4" w:space="0" w:color="auto"/>
            </w:tcBorders>
          </w:tcPr>
          <w:p w14:paraId="732272EC" w14:textId="77777777" w:rsidR="001323E1" w:rsidRPr="00F67924" w:rsidRDefault="001323E1" w:rsidP="005351D2">
            <w:pPr>
              <w:keepNext/>
              <w:keepLines/>
              <w:numPr>
                <w:ilvl w:val="12"/>
                <w:numId w:val="0"/>
              </w:numPr>
              <w:ind w:right="-2"/>
              <w:jc w:val="center"/>
              <w:rPr>
                <w:sz w:val="18"/>
                <w:szCs w:val="18"/>
                <w:lang w:val="pt-PT"/>
              </w:rPr>
            </w:pPr>
            <w:r w:rsidRPr="00F67924">
              <w:rPr>
                <w:sz w:val="18"/>
                <w:szCs w:val="18"/>
                <w:lang w:val="pt-PT"/>
              </w:rPr>
              <w:t>10%</w:t>
            </w:r>
          </w:p>
        </w:tc>
        <w:tc>
          <w:tcPr>
            <w:tcW w:w="463" w:type="pct"/>
            <w:tcBorders>
              <w:left w:val="single" w:sz="4" w:space="0" w:color="auto"/>
              <w:right w:val="single" w:sz="4" w:space="0" w:color="auto"/>
            </w:tcBorders>
          </w:tcPr>
          <w:p w14:paraId="0B9FC578"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single" w:sz="4" w:space="0" w:color="auto"/>
            </w:tcBorders>
          </w:tcPr>
          <w:p w14:paraId="0B673848" w14:textId="77777777" w:rsidR="001323E1" w:rsidRPr="00F67924" w:rsidRDefault="001323E1" w:rsidP="005351D2">
            <w:pPr>
              <w:keepNext/>
              <w:keepLines/>
              <w:numPr>
                <w:ilvl w:val="12"/>
                <w:numId w:val="0"/>
              </w:numPr>
              <w:ind w:right="-2"/>
              <w:jc w:val="center"/>
              <w:rPr>
                <w:sz w:val="18"/>
                <w:szCs w:val="18"/>
                <w:lang w:val="pt-PT"/>
              </w:rPr>
            </w:pPr>
          </w:p>
        </w:tc>
        <w:tc>
          <w:tcPr>
            <w:tcW w:w="509" w:type="pct"/>
            <w:tcBorders>
              <w:left w:val="nil"/>
            </w:tcBorders>
          </w:tcPr>
          <w:p w14:paraId="11E6D1AA" w14:textId="77777777" w:rsidR="001323E1" w:rsidRPr="00F67924" w:rsidRDefault="001323E1" w:rsidP="005351D2">
            <w:pPr>
              <w:keepNext/>
              <w:keepLines/>
              <w:numPr>
                <w:ilvl w:val="12"/>
                <w:numId w:val="0"/>
              </w:numPr>
              <w:ind w:right="-2"/>
              <w:jc w:val="center"/>
              <w:rPr>
                <w:sz w:val="18"/>
                <w:szCs w:val="18"/>
                <w:lang w:val="pt-PT"/>
              </w:rPr>
            </w:pPr>
          </w:p>
        </w:tc>
        <w:tc>
          <w:tcPr>
            <w:tcW w:w="504" w:type="pct"/>
            <w:tcBorders>
              <w:left w:val="nil"/>
            </w:tcBorders>
          </w:tcPr>
          <w:p w14:paraId="5F062060" w14:textId="77777777" w:rsidR="001323E1" w:rsidRPr="00F67924" w:rsidRDefault="001323E1" w:rsidP="005351D2">
            <w:pPr>
              <w:keepNext/>
              <w:keepLines/>
              <w:numPr>
                <w:ilvl w:val="12"/>
                <w:numId w:val="0"/>
              </w:numPr>
              <w:ind w:right="-2"/>
              <w:jc w:val="center"/>
              <w:rPr>
                <w:sz w:val="18"/>
                <w:szCs w:val="18"/>
                <w:lang w:val="pt-PT"/>
              </w:rPr>
            </w:pPr>
          </w:p>
        </w:tc>
        <w:tc>
          <w:tcPr>
            <w:tcW w:w="469" w:type="pct"/>
            <w:gridSpan w:val="2"/>
            <w:tcBorders>
              <w:left w:val="nil"/>
            </w:tcBorders>
          </w:tcPr>
          <w:p w14:paraId="0914F6DE" w14:textId="77777777" w:rsidR="001323E1" w:rsidRPr="00F67924" w:rsidRDefault="001323E1" w:rsidP="005351D2">
            <w:pPr>
              <w:keepNext/>
              <w:keepLines/>
              <w:numPr>
                <w:ilvl w:val="12"/>
                <w:numId w:val="0"/>
              </w:numPr>
              <w:ind w:right="-2"/>
              <w:jc w:val="center"/>
              <w:rPr>
                <w:sz w:val="18"/>
                <w:szCs w:val="18"/>
                <w:lang w:val="pt-PT"/>
              </w:rPr>
            </w:pPr>
          </w:p>
        </w:tc>
        <w:tc>
          <w:tcPr>
            <w:tcW w:w="463" w:type="pct"/>
            <w:tcBorders>
              <w:left w:val="nil"/>
            </w:tcBorders>
          </w:tcPr>
          <w:p w14:paraId="044F5D06" w14:textId="77777777" w:rsidR="001323E1" w:rsidRPr="00F67924" w:rsidRDefault="001323E1" w:rsidP="005351D2">
            <w:pPr>
              <w:keepNext/>
              <w:keepLines/>
              <w:numPr>
                <w:ilvl w:val="12"/>
                <w:numId w:val="0"/>
              </w:numPr>
              <w:ind w:right="-2"/>
              <w:jc w:val="center"/>
              <w:rPr>
                <w:sz w:val="18"/>
                <w:szCs w:val="18"/>
                <w:lang w:val="pt-PT"/>
              </w:rPr>
            </w:pPr>
          </w:p>
        </w:tc>
      </w:tr>
      <w:tr w:rsidR="001323E1" w:rsidRPr="00F67924" w14:paraId="12CFBCF5" w14:textId="77777777" w:rsidTr="005351D2">
        <w:tc>
          <w:tcPr>
            <w:tcW w:w="5000" w:type="pct"/>
            <w:gridSpan w:val="13"/>
          </w:tcPr>
          <w:p w14:paraId="4DE2D9F0" w14:textId="03C0ADD2" w:rsidR="001323E1" w:rsidRPr="00F67924" w:rsidRDefault="001323E1" w:rsidP="00BC0224">
            <w:pPr>
              <w:keepNext/>
              <w:keepLines/>
              <w:numPr>
                <w:ilvl w:val="12"/>
                <w:numId w:val="0"/>
              </w:numPr>
              <w:jc w:val="center"/>
              <w:rPr>
                <w:b/>
                <w:sz w:val="18"/>
                <w:szCs w:val="18"/>
                <w:lang w:val="pt-PT"/>
              </w:rPr>
            </w:pPr>
            <w:r w:rsidRPr="00F67924">
              <w:rPr>
                <w:b/>
                <w:sz w:val="18"/>
                <w:szCs w:val="18"/>
                <w:lang w:val="pt-PT"/>
              </w:rPr>
              <w:t>ACR</w:t>
            </w:r>
            <w:r w:rsidR="00BC0224" w:rsidRPr="00F67924">
              <w:rPr>
                <w:b/>
                <w:sz w:val="18"/>
                <w:szCs w:val="18"/>
                <w:lang w:val="pt-PT"/>
              </w:rPr>
              <w:t> </w:t>
            </w:r>
            <w:r w:rsidRPr="00F67924">
              <w:rPr>
                <w:b/>
                <w:sz w:val="18"/>
                <w:szCs w:val="18"/>
                <w:lang w:val="pt-PT"/>
              </w:rPr>
              <w:t>70</w:t>
            </w:r>
          </w:p>
        </w:tc>
      </w:tr>
      <w:tr w:rsidR="001323E1" w:rsidRPr="00F67924" w14:paraId="20093000" w14:textId="77777777" w:rsidTr="005351D2">
        <w:tc>
          <w:tcPr>
            <w:tcW w:w="323" w:type="pct"/>
            <w:gridSpan w:val="2"/>
            <w:tcBorders>
              <w:right w:val="single" w:sz="4" w:space="0" w:color="auto"/>
            </w:tcBorders>
          </w:tcPr>
          <w:p w14:paraId="4690C4A4"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24</w:t>
            </w:r>
          </w:p>
        </w:tc>
        <w:tc>
          <w:tcPr>
            <w:tcW w:w="511" w:type="pct"/>
            <w:tcBorders>
              <w:left w:val="single" w:sz="4" w:space="0" w:color="auto"/>
              <w:right w:val="single" w:sz="4" w:space="0" w:color="auto"/>
            </w:tcBorders>
          </w:tcPr>
          <w:p w14:paraId="3AD4A5EA"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28%**</w:t>
            </w:r>
          </w:p>
        </w:tc>
        <w:tc>
          <w:tcPr>
            <w:tcW w:w="370" w:type="pct"/>
            <w:tcBorders>
              <w:left w:val="single" w:sz="4" w:space="0" w:color="auto"/>
              <w:right w:val="single" w:sz="4" w:space="0" w:color="auto"/>
            </w:tcBorders>
          </w:tcPr>
          <w:p w14:paraId="0AEDCFC9"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15%</w:t>
            </w:r>
          </w:p>
        </w:tc>
        <w:tc>
          <w:tcPr>
            <w:tcW w:w="463" w:type="pct"/>
            <w:tcBorders>
              <w:left w:val="single" w:sz="4" w:space="0" w:color="auto"/>
              <w:right w:val="single" w:sz="4" w:space="0" w:color="auto"/>
            </w:tcBorders>
          </w:tcPr>
          <w:p w14:paraId="60491A53"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13%***</w:t>
            </w:r>
          </w:p>
        </w:tc>
        <w:tc>
          <w:tcPr>
            <w:tcW w:w="463" w:type="pct"/>
            <w:tcBorders>
              <w:left w:val="single" w:sz="4" w:space="0" w:color="auto"/>
              <w:right w:val="single" w:sz="4" w:space="0" w:color="auto"/>
            </w:tcBorders>
          </w:tcPr>
          <w:p w14:paraId="6F83C6DA"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w:t>
            </w:r>
          </w:p>
        </w:tc>
        <w:tc>
          <w:tcPr>
            <w:tcW w:w="463" w:type="pct"/>
            <w:tcBorders>
              <w:left w:val="single" w:sz="4" w:space="0" w:color="auto"/>
              <w:right w:val="single" w:sz="4" w:space="0" w:color="auto"/>
            </w:tcBorders>
          </w:tcPr>
          <w:p w14:paraId="2D709E32"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22%***</w:t>
            </w:r>
          </w:p>
        </w:tc>
        <w:tc>
          <w:tcPr>
            <w:tcW w:w="463" w:type="pct"/>
            <w:tcBorders>
              <w:left w:val="single" w:sz="4" w:space="0" w:color="auto"/>
            </w:tcBorders>
          </w:tcPr>
          <w:p w14:paraId="5471A786"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w:t>
            </w:r>
          </w:p>
        </w:tc>
        <w:tc>
          <w:tcPr>
            <w:tcW w:w="509" w:type="pct"/>
            <w:tcBorders>
              <w:left w:val="nil"/>
            </w:tcBorders>
          </w:tcPr>
          <w:p w14:paraId="2734A4D6"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21%***</w:t>
            </w:r>
          </w:p>
        </w:tc>
        <w:tc>
          <w:tcPr>
            <w:tcW w:w="509" w:type="pct"/>
            <w:gridSpan w:val="2"/>
            <w:tcBorders>
              <w:left w:val="nil"/>
            </w:tcBorders>
          </w:tcPr>
          <w:p w14:paraId="29A46176"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3%</w:t>
            </w:r>
          </w:p>
        </w:tc>
        <w:tc>
          <w:tcPr>
            <w:tcW w:w="463" w:type="pct"/>
            <w:tcBorders>
              <w:left w:val="nil"/>
            </w:tcBorders>
          </w:tcPr>
          <w:p w14:paraId="223BBCCB"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12%**</w:t>
            </w:r>
          </w:p>
        </w:tc>
        <w:tc>
          <w:tcPr>
            <w:tcW w:w="463" w:type="pct"/>
            <w:tcBorders>
              <w:left w:val="nil"/>
            </w:tcBorders>
          </w:tcPr>
          <w:p w14:paraId="68C671D0"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1%</w:t>
            </w:r>
          </w:p>
        </w:tc>
      </w:tr>
      <w:tr w:rsidR="001323E1" w:rsidRPr="00F67924" w14:paraId="2ED2EAEB" w14:textId="77777777" w:rsidTr="005351D2">
        <w:tc>
          <w:tcPr>
            <w:tcW w:w="323" w:type="pct"/>
            <w:gridSpan w:val="2"/>
          </w:tcPr>
          <w:p w14:paraId="1B833802"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52</w:t>
            </w:r>
          </w:p>
        </w:tc>
        <w:tc>
          <w:tcPr>
            <w:tcW w:w="511" w:type="pct"/>
            <w:tcBorders>
              <w:right w:val="nil"/>
            </w:tcBorders>
          </w:tcPr>
          <w:p w14:paraId="14086D8F" w14:textId="77777777" w:rsidR="001323E1" w:rsidRPr="00F67924" w:rsidRDefault="001323E1" w:rsidP="005351D2">
            <w:pPr>
              <w:keepNext/>
              <w:keepLines/>
              <w:numPr>
                <w:ilvl w:val="12"/>
                <w:numId w:val="0"/>
              </w:numPr>
              <w:jc w:val="center"/>
              <w:rPr>
                <w:sz w:val="18"/>
                <w:szCs w:val="18"/>
                <w:lang w:val="pt-PT"/>
              </w:rPr>
            </w:pPr>
          </w:p>
        </w:tc>
        <w:tc>
          <w:tcPr>
            <w:tcW w:w="370" w:type="pct"/>
            <w:tcBorders>
              <w:left w:val="nil"/>
            </w:tcBorders>
          </w:tcPr>
          <w:p w14:paraId="225FCFB5" w14:textId="77777777" w:rsidR="001323E1" w:rsidRPr="00F67924" w:rsidRDefault="001323E1" w:rsidP="005351D2">
            <w:pPr>
              <w:keepNext/>
              <w:keepLines/>
              <w:numPr>
                <w:ilvl w:val="12"/>
                <w:numId w:val="0"/>
              </w:numPr>
              <w:jc w:val="center"/>
              <w:rPr>
                <w:sz w:val="18"/>
                <w:szCs w:val="18"/>
                <w:lang w:val="pt-PT"/>
              </w:rPr>
            </w:pPr>
          </w:p>
        </w:tc>
        <w:tc>
          <w:tcPr>
            <w:tcW w:w="463" w:type="pct"/>
            <w:tcBorders>
              <w:right w:val="nil"/>
            </w:tcBorders>
          </w:tcPr>
          <w:p w14:paraId="50B0148A"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20%***</w:t>
            </w:r>
          </w:p>
        </w:tc>
        <w:tc>
          <w:tcPr>
            <w:tcW w:w="463" w:type="pct"/>
            <w:tcBorders>
              <w:left w:val="nil"/>
            </w:tcBorders>
          </w:tcPr>
          <w:p w14:paraId="0E10DE68" w14:textId="77777777" w:rsidR="001323E1" w:rsidRPr="00F67924" w:rsidRDefault="001323E1" w:rsidP="005351D2">
            <w:pPr>
              <w:keepNext/>
              <w:keepLines/>
              <w:numPr>
                <w:ilvl w:val="12"/>
                <w:numId w:val="0"/>
              </w:numPr>
              <w:jc w:val="center"/>
              <w:rPr>
                <w:sz w:val="18"/>
                <w:szCs w:val="18"/>
                <w:lang w:val="pt-PT"/>
              </w:rPr>
            </w:pPr>
            <w:r w:rsidRPr="00F67924">
              <w:rPr>
                <w:sz w:val="18"/>
                <w:szCs w:val="18"/>
                <w:lang w:val="pt-PT"/>
              </w:rPr>
              <w:t>4%</w:t>
            </w:r>
          </w:p>
        </w:tc>
        <w:tc>
          <w:tcPr>
            <w:tcW w:w="463" w:type="pct"/>
            <w:tcBorders>
              <w:right w:val="nil"/>
            </w:tcBorders>
          </w:tcPr>
          <w:p w14:paraId="38310151" w14:textId="77777777" w:rsidR="001323E1" w:rsidRPr="00F67924" w:rsidRDefault="001323E1" w:rsidP="005351D2">
            <w:pPr>
              <w:keepNext/>
              <w:keepLines/>
              <w:numPr>
                <w:ilvl w:val="12"/>
                <w:numId w:val="0"/>
              </w:numPr>
              <w:jc w:val="center"/>
              <w:rPr>
                <w:sz w:val="18"/>
                <w:szCs w:val="18"/>
                <w:lang w:val="pt-PT"/>
              </w:rPr>
            </w:pPr>
          </w:p>
        </w:tc>
        <w:tc>
          <w:tcPr>
            <w:tcW w:w="463" w:type="pct"/>
            <w:tcBorders>
              <w:left w:val="nil"/>
            </w:tcBorders>
          </w:tcPr>
          <w:p w14:paraId="4B0C497B" w14:textId="77777777" w:rsidR="001323E1" w:rsidRPr="00F67924" w:rsidRDefault="001323E1" w:rsidP="005351D2">
            <w:pPr>
              <w:keepNext/>
              <w:keepLines/>
              <w:numPr>
                <w:ilvl w:val="12"/>
                <w:numId w:val="0"/>
              </w:numPr>
              <w:jc w:val="center"/>
              <w:rPr>
                <w:sz w:val="18"/>
                <w:szCs w:val="18"/>
                <w:lang w:val="pt-PT"/>
              </w:rPr>
            </w:pPr>
          </w:p>
        </w:tc>
        <w:tc>
          <w:tcPr>
            <w:tcW w:w="509" w:type="pct"/>
            <w:tcBorders>
              <w:left w:val="nil"/>
            </w:tcBorders>
          </w:tcPr>
          <w:p w14:paraId="316BD158" w14:textId="77777777" w:rsidR="001323E1" w:rsidRPr="00F67924" w:rsidRDefault="001323E1" w:rsidP="005351D2">
            <w:pPr>
              <w:keepNext/>
              <w:keepLines/>
              <w:numPr>
                <w:ilvl w:val="12"/>
                <w:numId w:val="0"/>
              </w:numPr>
              <w:jc w:val="center"/>
              <w:rPr>
                <w:sz w:val="18"/>
                <w:szCs w:val="18"/>
                <w:lang w:val="pt-PT"/>
              </w:rPr>
            </w:pPr>
          </w:p>
        </w:tc>
        <w:tc>
          <w:tcPr>
            <w:tcW w:w="509" w:type="pct"/>
            <w:gridSpan w:val="2"/>
            <w:tcBorders>
              <w:left w:val="nil"/>
            </w:tcBorders>
          </w:tcPr>
          <w:p w14:paraId="104AF8C2" w14:textId="77777777" w:rsidR="001323E1" w:rsidRPr="00F67924" w:rsidRDefault="001323E1" w:rsidP="005351D2">
            <w:pPr>
              <w:keepNext/>
              <w:keepLines/>
              <w:numPr>
                <w:ilvl w:val="12"/>
                <w:numId w:val="0"/>
              </w:numPr>
              <w:jc w:val="center"/>
              <w:rPr>
                <w:sz w:val="18"/>
                <w:szCs w:val="18"/>
                <w:lang w:val="pt-PT"/>
              </w:rPr>
            </w:pPr>
          </w:p>
        </w:tc>
        <w:tc>
          <w:tcPr>
            <w:tcW w:w="463" w:type="pct"/>
            <w:tcBorders>
              <w:left w:val="nil"/>
            </w:tcBorders>
          </w:tcPr>
          <w:p w14:paraId="2735F183" w14:textId="77777777" w:rsidR="001323E1" w:rsidRPr="00F67924" w:rsidRDefault="001323E1" w:rsidP="005351D2">
            <w:pPr>
              <w:keepNext/>
              <w:keepLines/>
              <w:numPr>
                <w:ilvl w:val="12"/>
                <w:numId w:val="0"/>
              </w:numPr>
              <w:jc w:val="center"/>
              <w:rPr>
                <w:sz w:val="18"/>
                <w:szCs w:val="18"/>
                <w:lang w:val="pt-PT"/>
              </w:rPr>
            </w:pPr>
          </w:p>
        </w:tc>
        <w:tc>
          <w:tcPr>
            <w:tcW w:w="463" w:type="pct"/>
            <w:tcBorders>
              <w:left w:val="nil"/>
            </w:tcBorders>
          </w:tcPr>
          <w:p w14:paraId="5B7EE98F" w14:textId="77777777" w:rsidR="001323E1" w:rsidRPr="00F67924" w:rsidRDefault="001323E1" w:rsidP="005351D2">
            <w:pPr>
              <w:keepNext/>
              <w:keepLines/>
              <w:numPr>
                <w:ilvl w:val="12"/>
                <w:numId w:val="0"/>
              </w:numPr>
              <w:jc w:val="center"/>
              <w:rPr>
                <w:sz w:val="18"/>
                <w:szCs w:val="18"/>
                <w:lang w:val="pt-PT"/>
              </w:rPr>
            </w:pPr>
          </w:p>
        </w:tc>
      </w:tr>
    </w:tbl>
    <w:p w14:paraId="6480DF1C" w14:textId="02F6C502" w:rsidR="00BC0224" w:rsidRPr="00F67924" w:rsidRDefault="00BC0224" w:rsidP="001323E1">
      <w:pPr>
        <w:keepNext/>
        <w:keepLines/>
        <w:numPr>
          <w:ilvl w:val="12"/>
          <w:numId w:val="0"/>
        </w:numPr>
        <w:rPr>
          <w:iCs/>
          <w:sz w:val="18"/>
          <w:szCs w:val="18"/>
          <w:lang w:val="pt-PT"/>
        </w:rPr>
      </w:pPr>
      <w:r w:rsidRPr="00F67924">
        <w:rPr>
          <w:iCs/>
          <w:sz w:val="18"/>
          <w:szCs w:val="18"/>
          <w:lang w:val="pt-PT"/>
        </w:rPr>
        <w:t>ACR</w:t>
      </w:r>
      <w:r w:rsidRPr="00F67924">
        <w:rPr>
          <w:iCs/>
          <w:sz w:val="18"/>
          <w:szCs w:val="18"/>
          <w:lang w:val="pt-PT"/>
        </w:rPr>
        <w:tab/>
      </w:r>
      <w:r w:rsidRPr="00F67924">
        <w:rPr>
          <w:iCs/>
          <w:sz w:val="18"/>
          <w:szCs w:val="18"/>
          <w:lang w:val="pt-PT"/>
        </w:rPr>
        <w:tab/>
        <w:t>- Critérios do American College of Rheumatology (ACR)</w:t>
      </w:r>
    </w:p>
    <w:p w14:paraId="6C8AF649" w14:textId="39ED6D24" w:rsidR="001323E1" w:rsidRPr="00F67924" w:rsidRDefault="001323E1" w:rsidP="001323E1">
      <w:pPr>
        <w:keepNext/>
        <w:keepLines/>
        <w:numPr>
          <w:ilvl w:val="12"/>
          <w:numId w:val="0"/>
        </w:numPr>
        <w:rPr>
          <w:iCs/>
          <w:sz w:val="18"/>
          <w:szCs w:val="18"/>
          <w:lang w:val="pt-PT"/>
        </w:rPr>
      </w:pPr>
      <w:r w:rsidRPr="00F67924">
        <w:rPr>
          <w:iCs/>
          <w:sz w:val="18"/>
          <w:szCs w:val="18"/>
          <w:lang w:val="pt-PT"/>
        </w:rPr>
        <w:t xml:space="preserve">TCZ </w:t>
      </w:r>
      <w:r w:rsidRPr="00F67924">
        <w:rPr>
          <w:iCs/>
          <w:sz w:val="18"/>
          <w:szCs w:val="18"/>
          <w:lang w:val="pt-PT"/>
        </w:rPr>
        <w:tab/>
      </w:r>
      <w:r w:rsidRPr="00F67924">
        <w:rPr>
          <w:iCs/>
          <w:sz w:val="18"/>
          <w:szCs w:val="18"/>
          <w:lang w:val="pt-PT"/>
        </w:rPr>
        <w:tab/>
        <w:t>- Tocilizumab</w:t>
      </w:r>
    </w:p>
    <w:p w14:paraId="2A174236" w14:textId="77777777" w:rsidR="001323E1" w:rsidRPr="00F67924" w:rsidRDefault="001323E1" w:rsidP="001323E1">
      <w:pPr>
        <w:keepNext/>
        <w:keepLines/>
        <w:numPr>
          <w:ilvl w:val="12"/>
          <w:numId w:val="0"/>
        </w:numPr>
        <w:rPr>
          <w:sz w:val="18"/>
          <w:szCs w:val="18"/>
          <w:lang w:val="pt-PT"/>
        </w:rPr>
      </w:pPr>
      <w:r w:rsidRPr="00F67924">
        <w:rPr>
          <w:iCs/>
          <w:sz w:val="18"/>
          <w:szCs w:val="18"/>
          <w:lang w:val="pt-PT"/>
        </w:rPr>
        <w:t>MTX</w:t>
      </w:r>
      <w:r w:rsidRPr="00F67924">
        <w:rPr>
          <w:iCs/>
          <w:sz w:val="18"/>
          <w:szCs w:val="18"/>
          <w:lang w:val="pt-PT"/>
        </w:rPr>
        <w:tab/>
      </w:r>
      <w:r w:rsidRPr="00F67924">
        <w:rPr>
          <w:iCs/>
          <w:sz w:val="18"/>
          <w:szCs w:val="18"/>
          <w:lang w:val="pt-PT"/>
        </w:rPr>
        <w:tab/>
        <w:t xml:space="preserve">- </w:t>
      </w:r>
      <w:r w:rsidRPr="00F67924">
        <w:rPr>
          <w:sz w:val="18"/>
          <w:szCs w:val="18"/>
          <w:lang w:val="pt-PT"/>
        </w:rPr>
        <w:t>Metotrexato</w:t>
      </w:r>
    </w:p>
    <w:p w14:paraId="5953D67A" w14:textId="77777777" w:rsidR="001323E1" w:rsidRPr="00F67924" w:rsidRDefault="001323E1" w:rsidP="001323E1">
      <w:pPr>
        <w:keepNext/>
        <w:keepLines/>
        <w:numPr>
          <w:ilvl w:val="12"/>
          <w:numId w:val="0"/>
        </w:numPr>
        <w:rPr>
          <w:sz w:val="18"/>
          <w:szCs w:val="18"/>
          <w:lang w:val="pt-PT"/>
        </w:rPr>
      </w:pPr>
      <w:r w:rsidRPr="00F67924">
        <w:rPr>
          <w:sz w:val="18"/>
          <w:szCs w:val="18"/>
          <w:lang w:val="pt-PT"/>
        </w:rPr>
        <w:t>PBO</w:t>
      </w:r>
      <w:r w:rsidRPr="00F67924">
        <w:rPr>
          <w:sz w:val="18"/>
          <w:szCs w:val="18"/>
          <w:lang w:val="pt-PT"/>
        </w:rPr>
        <w:tab/>
      </w:r>
      <w:r w:rsidRPr="00F67924">
        <w:rPr>
          <w:sz w:val="18"/>
          <w:szCs w:val="18"/>
          <w:lang w:val="pt-PT"/>
        </w:rPr>
        <w:tab/>
        <w:t>- Placebo</w:t>
      </w:r>
    </w:p>
    <w:p w14:paraId="0057DD64" w14:textId="77777777" w:rsidR="001323E1" w:rsidRPr="00F67924" w:rsidRDefault="001323E1" w:rsidP="001323E1">
      <w:pPr>
        <w:keepNext/>
        <w:keepLines/>
        <w:numPr>
          <w:ilvl w:val="12"/>
          <w:numId w:val="0"/>
        </w:numPr>
        <w:rPr>
          <w:iCs/>
          <w:sz w:val="18"/>
          <w:szCs w:val="18"/>
          <w:lang w:val="pt-PT"/>
        </w:rPr>
      </w:pPr>
      <w:r w:rsidRPr="00F67924">
        <w:rPr>
          <w:iCs/>
          <w:sz w:val="18"/>
          <w:szCs w:val="18"/>
          <w:lang w:val="pt-PT"/>
        </w:rPr>
        <w:t xml:space="preserve">DMARD </w:t>
      </w:r>
      <w:r w:rsidRPr="00F67924">
        <w:rPr>
          <w:iCs/>
          <w:sz w:val="18"/>
          <w:szCs w:val="18"/>
          <w:lang w:val="pt-PT"/>
        </w:rPr>
        <w:tab/>
        <w:t xml:space="preserve">- </w:t>
      </w:r>
      <w:r w:rsidRPr="00F67924">
        <w:rPr>
          <w:sz w:val="18"/>
          <w:szCs w:val="18"/>
          <w:lang w:val="pt-PT"/>
        </w:rPr>
        <w:t>Fármacos antirreumáticos modificadores da doença</w:t>
      </w:r>
    </w:p>
    <w:p w14:paraId="45D4FB5A" w14:textId="4A964789" w:rsidR="001323E1" w:rsidRPr="00F67924" w:rsidRDefault="001323E1" w:rsidP="001323E1">
      <w:pPr>
        <w:rPr>
          <w:rFonts w:eastAsia="MS Mincho"/>
          <w:sz w:val="18"/>
          <w:szCs w:val="18"/>
          <w:lang w:val="pt-PT"/>
        </w:rPr>
      </w:pPr>
      <w:r w:rsidRPr="00F67924">
        <w:rPr>
          <w:rFonts w:eastAsia="MS Mincho"/>
          <w:iCs/>
          <w:sz w:val="18"/>
          <w:szCs w:val="18"/>
          <w:lang w:val="pt-PT"/>
        </w:rPr>
        <w:t xml:space="preserve">** </w:t>
      </w:r>
      <w:r w:rsidRPr="00F67924">
        <w:rPr>
          <w:rFonts w:eastAsia="MS Mincho"/>
          <w:iCs/>
          <w:sz w:val="18"/>
          <w:szCs w:val="18"/>
          <w:lang w:val="pt-PT"/>
        </w:rPr>
        <w:tab/>
      </w:r>
      <w:r w:rsidRPr="00F67924">
        <w:rPr>
          <w:rFonts w:eastAsia="MS Mincho"/>
          <w:iCs/>
          <w:sz w:val="18"/>
          <w:szCs w:val="18"/>
          <w:lang w:val="pt-PT"/>
        </w:rPr>
        <w:tab/>
        <w:t>- p</w:t>
      </w:r>
      <w:r w:rsidR="00BC0224" w:rsidRPr="00F67924">
        <w:rPr>
          <w:rFonts w:eastAsia="MS Mincho"/>
          <w:iCs/>
          <w:sz w:val="18"/>
          <w:szCs w:val="18"/>
          <w:lang w:val="pt-PT"/>
        </w:rPr>
        <w:t> </w:t>
      </w:r>
      <w:r w:rsidR="002C7C08" w:rsidRPr="00F67924">
        <w:rPr>
          <w:rFonts w:eastAsia="MS Mincho"/>
          <w:sz w:val="18"/>
          <w:szCs w:val="18"/>
          <w:lang w:val="pt-PT"/>
        </w:rPr>
        <w:t>&lt;</w:t>
      </w:r>
      <w:r w:rsidRPr="00F67924">
        <w:rPr>
          <w:rFonts w:eastAsia="MS Mincho"/>
          <w:iCs/>
          <w:sz w:val="18"/>
          <w:szCs w:val="18"/>
          <w:lang w:val="pt-PT"/>
        </w:rPr>
        <w:t xml:space="preserve"> 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 xml:space="preserve">PBO </w:t>
      </w:r>
      <w:r w:rsidRPr="00F67924">
        <w:rPr>
          <w:rFonts w:eastAsia="MS Mincho"/>
          <w:iCs/>
          <w:sz w:val="18"/>
          <w:szCs w:val="18"/>
          <w:lang w:val="pt-PT"/>
        </w:rPr>
        <w:t>+ MTX/DMARD</w:t>
      </w:r>
    </w:p>
    <w:p w14:paraId="16BB841D" w14:textId="64CB7D16" w:rsidR="001323E1" w:rsidRPr="00F67924" w:rsidDel="009542C8" w:rsidRDefault="001323E1" w:rsidP="001323E1">
      <w:pPr>
        <w:rPr>
          <w:rFonts w:eastAsia="MS Mincho"/>
          <w:sz w:val="18"/>
          <w:szCs w:val="18"/>
          <w:lang w:val="pt-PT"/>
        </w:rPr>
      </w:pPr>
      <w:r w:rsidRPr="00F67924">
        <w:rPr>
          <w:rFonts w:eastAsia="MS Mincho"/>
          <w:iCs/>
          <w:sz w:val="18"/>
          <w:szCs w:val="18"/>
          <w:lang w:val="pt-PT"/>
        </w:rPr>
        <w:t>***</w:t>
      </w:r>
      <w:r w:rsidRPr="00F67924">
        <w:rPr>
          <w:rFonts w:eastAsia="MS Mincho"/>
          <w:iCs/>
          <w:sz w:val="18"/>
          <w:szCs w:val="18"/>
          <w:lang w:val="pt-PT"/>
        </w:rPr>
        <w:tab/>
      </w:r>
      <w:r w:rsidRPr="00F67924">
        <w:rPr>
          <w:rFonts w:eastAsia="MS Mincho"/>
          <w:iCs/>
          <w:sz w:val="18"/>
          <w:szCs w:val="18"/>
          <w:lang w:val="pt-PT"/>
        </w:rPr>
        <w:tab/>
        <w:t>- p</w:t>
      </w:r>
      <w:r w:rsidR="00BC0224" w:rsidRPr="00F67924">
        <w:rPr>
          <w:rFonts w:eastAsia="MS Mincho"/>
          <w:iCs/>
          <w:sz w:val="18"/>
          <w:szCs w:val="18"/>
          <w:lang w:val="pt-PT"/>
        </w:rPr>
        <w:t> </w:t>
      </w:r>
      <w:r w:rsidR="002C7C08" w:rsidRPr="00F67924">
        <w:rPr>
          <w:rFonts w:eastAsia="MS Mincho"/>
          <w:sz w:val="18"/>
          <w:szCs w:val="18"/>
          <w:lang w:val="pt-PT"/>
        </w:rPr>
        <w:t>&lt;</w:t>
      </w:r>
      <w:r w:rsidRPr="00F67924">
        <w:rPr>
          <w:rFonts w:eastAsia="MS Mincho"/>
          <w:iCs/>
          <w:sz w:val="18"/>
          <w:szCs w:val="18"/>
          <w:lang w:val="pt-PT"/>
        </w:rPr>
        <w:t xml:space="preserve"> 0,0001;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 xml:space="preserve">PBO </w:t>
      </w:r>
      <w:r w:rsidRPr="00F67924">
        <w:rPr>
          <w:rFonts w:eastAsia="MS Mincho"/>
          <w:iCs/>
          <w:sz w:val="18"/>
          <w:szCs w:val="18"/>
          <w:lang w:val="pt-PT"/>
        </w:rPr>
        <w:t>+ MTX/DMARD</w:t>
      </w:r>
    </w:p>
    <w:p w14:paraId="32C81B49" w14:textId="77777777" w:rsidR="001323E1" w:rsidRPr="00F67924" w:rsidRDefault="001323E1" w:rsidP="001323E1">
      <w:pPr>
        <w:rPr>
          <w:lang w:val="pt-PT"/>
        </w:rPr>
      </w:pPr>
    </w:p>
    <w:p w14:paraId="41CB95B0" w14:textId="78EF5A88" w:rsidR="001323E1" w:rsidRPr="00F67924" w:rsidRDefault="001323E1" w:rsidP="001323E1">
      <w:pPr>
        <w:rPr>
          <w:i/>
          <w:lang w:val="pt-PT"/>
        </w:rPr>
      </w:pPr>
      <w:r w:rsidRPr="00F67924">
        <w:rPr>
          <w:i/>
          <w:lang w:val="pt-PT"/>
        </w:rPr>
        <w:t xml:space="preserve">Resposta </w:t>
      </w:r>
      <w:r w:rsidR="00BC0224" w:rsidRPr="00F67924">
        <w:rPr>
          <w:i/>
          <w:lang w:val="pt-PT"/>
        </w:rPr>
        <w:t>c</w:t>
      </w:r>
      <w:r w:rsidRPr="00F67924">
        <w:rPr>
          <w:i/>
          <w:lang w:val="pt-PT"/>
        </w:rPr>
        <w:t xml:space="preserve">línica </w:t>
      </w:r>
      <w:r w:rsidR="00BC0224" w:rsidRPr="00F67924">
        <w:rPr>
          <w:i/>
          <w:lang w:val="pt-PT"/>
        </w:rPr>
        <w:t>m</w:t>
      </w:r>
      <w:r w:rsidRPr="00F67924">
        <w:rPr>
          <w:i/>
          <w:lang w:val="pt-PT"/>
        </w:rPr>
        <w:t>ajor</w:t>
      </w:r>
    </w:p>
    <w:p w14:paraId="3A3A566E" w14:textId="3940E279" w:rsidR="001323E1" w:rsidRPr="00F67924" w:rsidRDefault="001323E1" w:rsidP="001323E1">
      <w:pPr>
        <w:rPr>
          <w:iCs/>
          <w:szCs w:val="22"/>
          <w:lang w:val="pt-PT"/>
        </w:rPr>
      </w:pPr>
      <w:r w:rsidRPr="00F67924">
        <w:rPr>
          <w:lang w:val="pt-PT"/>
        </w:rPr>
        <w:t>Após 2</w:t>
      </w:r>
      <w:r w:rsidR="00BC0224" w:rsidRPr="00F67924">
        <w:rPr>
          <w:lang w:val="pt-PT"/>
        </w:rPr>
        <w:t> </w:t>
      </w:r>
      <w:r w:rsidRPr="00F67924">
        <w:rPr>
          <w:lang w:val="pt-PT"/>
        </w:rPr>
        <w:t>anos de tratamento com tocilizumab mais MTX, 14% dos doentes atingi</w:t>
      </w:r>
      <w:r w:rsidR="007F57F7" w:rsidRPr="00F67924">
        <w:rPr>
          <w:lang w:val="pt-PT"/>
        </w:rPr>
        <w:t>ram</w:t>
      </w:r>
      <w:r w:rsidRPr="00F67924">
        <w:rPr>
          <w:lang w:val="pt-PT"/>
        </w:rPr>
        <w:t xml:space="preserve"> uma resposta clínica major (manutenção de uma resposta ACR</w:t>
      </w:r>
      <w:r w:rsidR="00BC0224" w:rsidRPr="00F67924">
        <w:rPr>
          <w:lang w:val="pt-PT"/>
        </w:rPr>
        <w:t> </w:t>
      </w:r>
      <w:r w:rsidRPr="00F67924">
        <w:rPr>
          <w:lang w:val="pt-PT"/>
        </w:rPr>
        <w:t>70 durante 24</w:t>
      </w:r>
      <w:r w:rsidR="00BC0224" w:rsidRPr="00F67924">
        <w:rPr>
          <w:lang w:val="pt-PT"/>
        </w:rPr>
        <w:t> </w:t>
      </w:r>
      <w:r w:rsidRPr="00F67924">
        <w:rPr>
          <w:lang w:val="pt-PT"/>
        </w:rPr>
        <w:t>semanas ou mais).</w:t>
      </w:r>
    </w:p>
    <w:p w14:paraId="6B129D77" w14:textId="77777777" w:rsidR="001323E1" w:rsidRPr="00F67924" w:rsidRDefault="001323E1" w:rsidP="001323E1">
      <w:pPr>
        <w:rPr>
          <w:i/>
          <w:szCs w:val="22"/>
          <w:lang w:val="pt-PT"/>
        </w:rPr>
      </w:pPr>
    </w:p>
    <w:p w14:paraId="442FC076" w14:textId="77777777" w:rsidR="001323E1" w:rsidRPr="00F67924" w:rsidRDefault="001323E1" w:rsidP="001323E1">
      <w:pPr>
        <w:rPr>
          <w:i/>
          <w:szCs w:val="22"/>
          <w:lang w:val="pt-PT"/>
        </w:rPr>
      </w:pPr>
      <w:r w:rsidRPr="00F67924">
        <w:rPr>
          <w:i/>
          <w:szCs w:val="22"/>
          <w:lang w:val="pt-PT"/>
        </w:rPr>
        <w:t>Resposta radiográfica</w:t>
      </w:r>
    </w:p>
    <w:p w14:paraId="76F74DCC" w14:textId="7B089100" w:rsidR="001323E1" w:rsidRPr="00F67924" w:rsidRDefault="001323E1" w:rsidP="001323E1">
      <w:pPr>
        <w:rPr>
          <w:lang w:val="pt-PT"/>
        </w:rPr>
      </w:pPr>
      <w:r w:rsidRPr="00F67924">
        <w:rPr>
          <w:lang w:val="pt-PT"/>
        </w:rPr>
        <w:t xml:space="preserve">No </w:t>
      </w:r>
      <w:ins w:id="439" w:author="Author">
        <w:r w:rsidR="00D27E2D">
          <w:rPr>
            <w:lang w:val="pt-PT"/>
          </w:rPr>
          <w:t>E</w:t>
        </w:r>
        <w:r w:rsidR="008001F3">
          <w:rPr>
            <w:lang w:val="pt-PT"/>
          </w:rPr>
          <w:t>nsaio</w:t>
        </w:r>
      </w:ins>
      <w:del w:id="440" w:author="Author">
        <w:r w:rsidRPr="00F67924" w:rsidDel="00D27E2D">
          <w:rPr>
            <w:lang w:val="pt-PT"/>
          </w:rPr>
          <w:delText>e</w:delText>
        </w:r>
        <w:r w:rsidRPr="00F67924" w:rsidDel="008001F3">
          <w:rPr>
            <w:lang w:val="pt-PT"/>
          </w:rPr>
          <w:delText>studo</w:delText>
        </w:r>
      </w:del>
      <w:r w:rsidRPr="00F67924">
        <w:rPr>
          <w:lang w:val="pt-PT"/>
        </w:rPr>
        <w:t xml:space="preserve"> II, realizado em doentes </w:t>
      </w:r>
      <w:r w:rsidRPr="00F67924">
        <w:rPr>
          <w:szCs w:val="22"/>
          <w:lang w:val="pt-PT"/>
        </w:rPr>
        <w:t xml:space="preserve">com uma resposta inadequada a MTX, </w:t>
      </w:r>
      <w:r w:rsidR="00EC18C0" w:rsidRPr="00F67924">
        <w:rPr>
          <w:lang w:val="pt-PT"/>
        </w:rPr>
        <w:t>a inibição d</w:t>
      </w:r>
      <w:r w:rsidR="001C5A7E" w:rsidRPr="00F67924">
        <w:rPr>
          <w:lang w:val="pt-PT"/>
        </w:rPr>
        <w:t>o</w:t>
      </w:r>
      <w:r w:rsidR="00EC18C0" w:rsidRPr="00F67924">
        <w:rPr>
          <w:lang w:val="pt-PT"/>
        </w:rPr>
        <w:t xml:space="preserve"> </w:t>
      </w:r>
      <w:r w:rsidR="001C5A7E" w:rsidRPr="00F67924">
        <w:rPr>
          <w:lang w:val="pt-PT"/>
        </w:rPr>
        <w:t>dano</w:t>
      </w:r>
      <w:r w:rsidR="00EC18C0" w:rsidRPr="00F67924">
        <w:rPr>
          <w:lang w:val="pt-PT"/>
        </w:rPr>
        <w:t xml:space="preserve"> </w:t>
      </w:r>
      <w:r w:rsidR="001C5A7E" w:rsidRPr="00F67924">
        <w:rPr>
          <w:lang w:val="pt-PT"/>
        </w:rPr>
        <w:t xml:space="preserve">articular </w:t>
      </w:r>
      <w:r w:rsidRPr="00F67924">
        <w:rPr>
          <w:lang w:val="pt-PT"/>
        </w:rPr>
        <w:t>estrutural</w:t>
      </w:r>
      <w:r w:rsidR="00EC18C0" w:rsidRPr="00F67924">
        <w:rPr>
          <w:lang w:val="pt-PT"/>
        </w:rPr>
        <w:t xml:space="preserve"> </w:t>
      </w:r>
      <w:r w:rsidRPr="00F67924">
        <w:rPr>
          <w:szCs w:val="22"/>
          <w:lang w:val="pt-PT"/>
        </w:rPr>
        <w:t>foi avaliad</w:t>
      </w:r>
      <w:r w:rsidR="00EC18C0" w:rsidRPr="00F67924">
        <w:rPr>
          <w:szCs w:val="22"/>
          <w:lang w:val="pt-PT"/>
        </w:rPr>
        <w:t>a</w:t>
      </w:r>
      <w:r w:rsidRPr="00F67924">
        <w:rPr>
          <w:szCs w:val="22"/>
          <w:lang w:val="pt-PT"/>
        </w:rPr>
        <w:t xml:space="preserve"> radiograficamente e express</w:t>
      </w:r>
      <w:r w:rsidR="009A67A6" w:rsidRPr="00F67924">
        <w:rPr>
          <w:szCs w:val="22"/>
          <w:lang w:val="pt-PT"/>
        </w:rPr>
        <w:t>a</w:t>
      </w:r>
      <w:r w:rsidRPr="00F67924">
        <w:rPr>
          <w:szCs w:val="22"/>
          <w:lang w:val="pt-PT"/>
        </w:rPr>
        <w:t xml:space="preserve"> pela alteração no índice de Sharp modificado e seus componentes, o índice de erosão e o índice de estreitamento d</w:t>
      </w:r>
      <w:r w:rsidR="00F056BC" w:rsidRPr="00F67924">
        <w:rPr>
          <w:szCs w:val="22"/>
          <w:lang w:val="pt-PT"/>
        </w:rPr>
        <w:t>a</w:t>
      </w:r>
      <w:r w:rsidRPr="00F67924">
        <w:rPr>
          <w:szCs w:val="22"/>
          <w:lang w:val="pt-PT"/>
        </w:rPr>
        <w:t xml:space="preserve"> </w:t>
      </w:r>
      <w:r w:rsidR="00F056BC" w:rsidRPr="00F67924">
        <w:rPr>
          <w:szCs w:val="22"/>
          <w:lang w:val="pt-PT"/>
        </w:rPr>
        <w:t>entrelinha</w:t>
      </w:r>
      <w:r w:rsidRPr="00F67924">
        <w:rPr>
          <w:szCs w:val="22"/>
          <w:lang w:val="pt-PT"/>
        </w:rPr>
        <w:t xml:space="preserve"> articular. </w:t>
      </w:r>
      <w:r w:rsidRPr="00F67924">
        <w:rPr>
          <w:lang w:val="pt-PT"/>
        </w:rPr>
        <w:t>A inibição d</w:t>
      </w:r>
      <w:r w:rsidR="001C5A7E" w:rsidRPr="00F67924">
        <w:rPr>
          <w:lang w:val="pt-PT"/>
        </w:rPr>
        <w:t>o</w:t>
      </w:r>
      <w:r w:rsidRPr="00F67924">
        <w:rPr>
          <w:lang w:val="pt-PT"/>
        </w:rPr>
        <w:t xml:space="preserve"> </w:t>
      </w:r>
      <w:r w:rsidR="001C5A7E" w:rsidRPr="00F67924">
        <w:rPr>
          <w:lang w:val="pt-PT"/>
        </w:rPr>
        <w:t>dano</w:t>
      </w:r>
      <w:r w:rsidRPr="00F67924">
        <w:rPr>
          <w:lang w:val="pt-PT"/>
        </w:rPr>
        <w:t xml:space="preserve"> </w:t>
      </w:r>
      <w:r w:rsidR="001C5A7E" w:rsidRPr="00F67924">
        <w:rPr>
          <w:lang w:val="pt-PT"/>
        </w:rPr>
        <w:t xml:space="preserve">articular </w:t>
      </w:r>
      <w:r w:rsidRPr="00F67924">
        <w:rPr>
          <w:lang w:val="pt-PT"/>
        </w:rPr>
        <w:t>estrutural</w:t>
      </w:r>
      <w:r w:rsidR="009A67A6" w:rsidRPr="00F67924">
        <w:rPr>
          <w:lang w:val="pt-PT"/>
        </w:rPr>
        <w:t xml:space="preserve"> </w:t>
      </w:r>
      <w:r w:rsidRPr="00F67924">
        <w:rPr>
          <w:lang w:val="pt-PT"/>
        </w:rPr>
        <w:t xml:space="preserve">foi demonstrada </w:t>
      </w:r>
      <w:r w:rsidR="00F056BC" w:rsidRPr="00F67924">
        <w:rPr>
          <w:lang w:val="pt-PT"/>
        </w:rPr>
        <w:t xml:space="preserve">através de uma </w:t>
      </w:r>
      <w:r w:rsidRPr="00F67924">
        <w:rPr>
          <w:lang w:val="pt-PT"/>
        </w:rPr>
        <w:t xml:space="preserve">progressão radiográfica </w:t>
      </w:r>
      <w:r w:rsidR="001C5A7E" w:rsidRPr="00F67924">
        <w:rPr>
          <w:lang w:val="pt-PT"/>
        </w:rPr>
        <w:t xml:space="preserve">significativamente menor </w:t>
      </w:r>
      <w:r w:rsidRPr="00F67924">
        <w:rPr>
          <w:lang w:val="pt-PT"/>
        </w:rPr>
        <w:t>em doentes tratados com tocilizumab comparativamente ao controlo (Tabela </w:t>
      </w:r>
      <w:r w:rsidR="007A5ED9" w:rsidRPr="00F67924">
        <w:rPr>
          <w:lang w:val="pt-PT"/>
        </w:rPr>
        <w:t>5</w:t>
      </w:r>
      <w:r w:rsidRPr="00F67924">
        <w:rPr>
          <w:lang w:val="pt-PT"/>
        </w:rPr>
        <w:t>).</w:t>
      </w:r>
    </w:p>
    <w:p w14:paraId="087090A3" w14:textId="77777777" w:rsidR="001323E1" w:rsidRPr="00F67924" w:rsidRDefault="001323E1" w:rsidP="001323E1">
      <w:pPr>
        <w:rPr>
          <w:lang w:val="pt-PT"/>
        </w:rPr>
      </w:pPr>
    </w:p>
    <w:p w14:paraId="616964B3" w14:textId="589507EC" w:rsidR="001323E1" w:rsidRPr="00F67924" w:rsidRDefault="001323E1" w:rsidP="001323E1">
      <w:pPr>
        <w:rPr>
          <w:lang w:val="pt-PT"/>
        </w:rPr>
      </w:pPr>
      <w:r w:rsidRPr="00F67924">
        <w:rPr>
          <w:lang w:val="pt-PT"/>
        </w:rPr>
        <w:t>N</w:t>
      </w:r>
      <w:r w:rsidR="00CD64A7" w:rsidRPr="00F67924">
        <w:rPr>
          <w:lang w:val="pt-PT"/>
        </w:rPr>
        <w:t>o</w:t>
      </w:r>
      <w:r w:rsidRPr="00F67924">
        <w:rPr>
          <w:lang w:val="pt-PT"/>
        </w:rPr>
        <w:t xml:space="preserve"> </w:t>
      </w:r>
      <w:del w:id="441" w:author="Author">
        <w:r w:rsidR="00CD64A7" w:rsidRPr="00F67924" w:rsidDel="008001F3">
          <w:rPr>
            <w:lang w:val="pt-PT"/>
          </w:rPr>
          <w:delText xml:space="preserve">Estudo </w:delText>
        </w:r>
      </w:del>
      <w:ins w:id="442" w:author="Author">
        <w:r w:rsidR="008001F3" w:rsidRPr="00F67924">
          <w:rPr>
            <w:lang w:val="pt-PT"/>
          </w:rPr>
          <w:t>E</w:t>
        </w:r>
        <w:r w:rsidR="008001F3">
          <w:rPr>
            <w:lang w:val="pt-PT"/>
          </w:rPr>
          <w:t>nsaio</w:t>
        </w:r>
        <w:r w:rsidR="008001F3" w:rsidRPr="00F67924">
          <w:rPr>
            <w:lang w:val="pt-PT"/>
          </w:rPr>
          <w:t xml:space="preserve"> </w:t>
        </w:r>
      </w:ins>
      <w:r w:rsidR="00CD64A7" w:rsidRPr="00F67924">
        <w:rPr>
          <w:lang w:val="pt-PT"/>
        </w:rPr>
        <w:t xml:space="preserve">de </w:t>
      </w:r>
      <w:r w:rsidRPr="00F67924">
        <w:rPr>
          <w:lang w:val="pt-PT"/>
        </w:rPr>
        <w:t>extensão II</w:t>
      </w:r>
      <w:r w:rsidR="00961C4B" w:rsidRPr="00F67924">
        <w:rPr>
          <w:lang w:val="pt-PT"/>
        </w:rPr>
        <w:t xml:space="preserve"> em regime aberto,</w:t>
      </w:r>
      <w:r w:rsidRPr="00F67924">
        <w:rPr>
          <w:lang w:val="pt-PT"/>
        </w:rPr>
        <w:t xml:space="preserve"> a inibição da progressão do dano articular estrutural nos doentes tratados com tocilizumab mais MTX foi mantida no segundo ano de tratamento. À semana</w:t>
      </w:r>
      <w:r w:rsidR="00BC0224" w:rsidRPr="00F67924">
        <w:rPr>
          <w:lang w:val="pt-PT"/>
        </w:rPr>
        <w:t> </w:t>
      </w:r>
      <w:r w:rsidRPr="00F67924">
        <w:rPr>
          <w:lang w:val="pt-PT"/>
        </w:rPr>
        <w:t>104 a variação média do í</w:t>
      </w:r>
      <w:r w:rsidRPr="00F67924">
        <w:rPr>
          <w:szCs w:val="22"/>
          <w:lang w:val="pt-PT"/>
        </w:rPr>
        <w:t xml:space="preserve">ndice de </w:t>
      </w:r>
      <w:r w:rsidRPr="00F67924">
        <w:rPr>
          <w:lang w:val="pt-PT"/>
        </w:rPr>
        <w:t>Sharp</w:t>
      </w:r>
      <w:r w:rsidRPr="00F67924">
        <w:rPr>
          <w:lang w:val="pt-PT"/>
        </w:rPr>
        <w:noBreakHyphen/>
        <w:t>Genant</w:t>
      </w:r>
      <w:r w:rsidRPr="00F67924">
        <w:rPr>
          <w:szCs w:val="22"/>
          <w:lang w:val="pt-PT"/>
        </w:rPr>
        <w:t xml:space="preserve"> total</w:t>
      </w:r>
      <w:r w:rsidRPr="00F67924">
        <w:rPr>
          <w:lang w:val="pt-PT"/>
        </w:rPr>
        <w:t xml:space="preserve"> relativamente ao valor basal foi significativamente menor nos doentes aleatorizados para tocilizumab 8 mg/kg mais MTX (p</w:t>
      </w:r>
      <w:r w:rsidR="00BC0224" w:rsidRPr="00F67924">
        <w:rPr>
          <w:lang w:val="pt-PT"/>
        </w:rPr>
        <w:t> </w:t>
      </w:r>
      <w:r w:rsidR="0014638C" w:rsidRPr="00F67924">
        <w:rPr>
          <w:szCs w:val="22"/>
          <w:lang w:val="pt-PT"/>
        </w:rPr>
        <w:t>&lt;</w:t>
      </w:r>
      <w:r w:rsidR="00BC0224" w:rsidRPr="00F67924">
        <w:rPr>
          <w:lang w:val="pt-PT"/>
        </w:rPr>
        <w:t> </w:t>
      </w:r>
      <w:r w:rsidRPr="00F67924">
        <w:rPr>
          <w:lang w:val="pt-PT"/>
        </w:rPr>
        <w:t>0,0001) comparativamente aos doentes que foram aleatorizados para placebo mais MTX.</w:t>
      </w:r>
    </w:p>
    <w:p w14:paraId="23491CAB" w14:textId="77777777" w:rsidR="001323E1" w:rsidRPr="00F67924" w:rsidRDefault="001323E1" w:rsidP="001323E1">
      <w:pPr>
        <w:rPr>
          <w:bCs/>
          <w:i/>
          <w:lang w:val="pt-PT"/>
        </w:rPr>
      </w:pPr>
    </w:p>
    <w:p w14:paraId="46DD8657" w14:textId="126039F5" w:rsidR="001323E1" w:rsidRPr="00F67924" w:rsidRDefault="001323E1" w:rsidP="001323E1">
      <w:pPr>
        <w:keepNext/>
        <w:keepLines/>
        <w:rPr>
          <w:bCs/>
          <w:i/>
          <w:lang w:val="pt-PT"/>
        </w:rPr>
      </w:pPr>
      <w:r w:rsidRPr="00F67924">
        <w:rPr>
          <w:bCs/>
          <w:i/>
          <w:lang w:val="pt-PT"/>
        </w:rPr>
        <w:t>Tabela </w:t>
      </w:r>
      <w:r w:rsidR="007A5ED9" w:rsidRPr="00F67924">
        <w:rPr>
          <w:bCs/>
          <w:i/>
          <w:lang w:val="pt-PT"/>
        </w:rPr>
        <w:t>5</w:t>
      </w:r>
      <w:r w:rsidRPr="00F67924">
        <w:rPr>
          <w:bCs/>
          <w:i/>
          <w:lang w:val="pt-PT"/>
        </w:rPr>
        <w:t>. Alterações radiográficas médias durante 52</w:t>
      </w:r>
      <w:r w:rsidR="00BC0224" w:rsidRPr="00F67924">
        <w:rPr>
          <w:bCs/>
          <w:i/>
          <w:lang w:val="pt-PT"/>
        </w:rPr>
        <w:t> </w:t>
      </w:r>
      <w:r w:rsidRPr="00F67924">
        <w:rPr>
          <w:bCs/>
          <w:i/>
          <w:lang w:val="pt-PT"/>
        </w:rPr>
        <w:t xml:space="preserve">semanas no </w:t>
      </w:r>
      <w:del w:id="443" w:author="Author">
        <w:r w:rsidRPr="00F67924" w:rsidDel="008001F3">
          <w:rPr>
            <w:bCs/>
            <w:i/>
            <w:lang w:val="pt-PT"/>
          </w:rPr>
          <w:delText xml:space="preserve">Estudo </w:delText>
        </w:r>
      </w:del>
      <w:ins w:id="444" w:author="Author">
        <w:r w:rsidR="008001F3" w:rsidRPr="00F67924">
          <w:rPr>
            <w:bCs/>
            <w:i/>
            <w:lang w:val="pt-PT"/>
          </w:rPr>
          <w:t>E</w:t>
        </w:r>
        <w:r w:rsidR="008001F3">
          <w:rPr>
            <w:bCs/>
            <w:i/>
            <w:lang w:val="pt-PT"/>
          </w:rPr>
          <w:t>nsaio</w:t>
        </w:r>
        <w:r w:rsidR="008001F3" w:rsidRPr="00F67924">
          <w:rPr>
            <w:bCs/>
            <w:i/>
            <w:lang w:val="pt-PT"/>
          </w:rPr>
          <w:t xml:space="preserve"> </w:t>
        </w:r>
      </w:ins>
      <w:r w:rsidRPr="00F67924">
        <w:rPr>
          <w:bCs/>
          <w:i/>
          <w:lang w:val="pt-PT"/>
        </w:rPr>
        <w:t>II</w:t>
      </w:r>
    </w:p>
    <w:p w14:paraId="5BF6132F" w14:textId="77777777" w:rsidR="009853DF" w:rsidRPr="00F67924" w:rsidRDefault="009853DF" w:rsidP="001323E1">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58"/>
        <w:gridCol w:w="2790"/>
        <w:gridCol w:w="2610"/>
      </w:tblGrid>
      <w:tr w:rsidR="001323E1" w:rsidRPr="00ED63F7" w14:paraId="67762FDE" w14:textId="77777777" w:rsidTr="005351D2">
        <w:tc>
          <w:tcPr>
            <w:tcW w:w="2358" w:type="dxa"/>
          </w:tcPr>
          <w:p w14:paraId="3B77969D" w14:textId="77777777" w:rsidR="001323E1" w:rsidRPr="00F67924" w:rsidRDefault="001323E1" w:rsidP="005351D2">
            <w:pPr>
              <w:keepNext/>
              <w:keepLines/>
              <w:rPr>
                <w:lang w:val="pt-PT"/>
              </w:rPr>
            </w:pPr>
          </w:p>
        </w:tc>
        <w:tc>
          <w:tcPr>
            <w:tcW w:w="2790" w:type="dxa"/>
          </w:tcPr>
          <w:p w14:paraId="75D9EB29" w14:textId="77777777" w:rsidR="001323E1" w:rsidRPr="00F67924" w:rsidRDefault="001323E1" w:rsidP="005351D2">
            <w:pPr>
              <w:keepNext/>
              <w:keepLines/>
              <w:numPr>
                <w:ilvl w:val="12"/>
                <w:numId w:val="0"/>
              </w:numPr>
              <w:ind w:right="-2"/>
              <w:jc w:val="center"/>
              <w:rPr>
                <w:b/>
                <w:bCs/>
                <w:sz w:val="20"/>
                <w:lang w:val="pt-PT"/>
              </w:rPr>
            </w:pPr>
            <w:r w:rsidRPr="00F67924">
              <w:rPr>
                <w:b/>
                <w:bCs/>
                <w:sz w:val="20"/>
                <w:lang w:val="pt-PT"/>
              </w:rPr>
              <w:t xml:space="preserve">PBO + MTX </w:t>
            </w:r>
          </w:p>
          <w:p w14:paraId="441F73D6" w14:textId="6C12449C" w:rsidR="001323E1" w:rsidRPr="00F67924" w:rsidRDefault="001323E1" w:rsidP="005351D2">
            <w:pPr>
              <w:keepNext/>
              <w:keepLines/>
              <w:numPr>
                <w:ilvl w:val="12"/>
                <w:numId w:val="0"/>
              </w:numPr>
              <w:ind w:right="-2"/>
              <w:jc w:val="center"/>
              <w:rPr>
                <w:b/>
                <w:bCs/>
                <w:sz w:val="20"/>
                <w:lang w:val="pt-PT"/>
              </w:rPr>
            </w:pPr>
            <w:r w:rsidRPr="00F67924">
              <w:rPr>
                <w:b/>
                <w:bCs/>
                <w:sz w:val="20"/>
                <w:lang w:val="pt-PT"/>
              </w:rPr>
              <w:t>(+TCZ a partir da semana</w:t>
            </w:r>
            <w:r w:rsidR="00BC0224" w:rsidRPr="00F67924">
              <w:rPr>
                <w:b/>
                <w:bCs/>
                <w:sz w:val="20"/>
                <w:lang w:val="pt-PT"/>
              </w:rPr>
              <w:t> </w:t>
            </w:r>
            <w:r w:rsidRPr="00F67924">
              <w:rPr>
                <w:b/>
                <w:bCs/>
                <w:sz w:val="20"/>
                <w:lang w:val="pt-PT"/>
              </w:rPr>
              <w:t>24)</w:t>
            </w:r>
          </w:p>
          <w:p w14:paraId="05ABC0F9" w14:textId="629A0E72" w:rsidR="001323E1" w:rsidRPr="00F67924" w:rsidRDefault="008001F3" w:rsidP="005351D2">
            <w:pPr>
              <w:keepNext/>
              <w:keepLines/>
              <w:jc w:val="center"/>
              <w:rPr>
                <w:lang w:val="pt-PT"/>
              </w:rPr>
            </w:pPr>
            <w:ins w:id="445" w:author="Author">
              <w:r w:rsidRPr="008001F3">
                <w:rPr>
                  <w:b/>
                  <w:bCs/>
                  <w:sz w:val="20"/>
                </w:rPr>
                <w:t>n =</w:t>
              </w:r>
              <w:r w:rsidRPr="008001F3" w:rsidDel="008001F3">
                <w:rPr>
                  <w:b/>
                  <w:bCs/>
                  <w:sz w:val="20"/>
                  <w:lang w:val="pt-PT"/>
                </w:rPr>
                <w:t xml:space="preserve"> </w:t>
              </w:r>
            </w:ins>
            <w:del w:id="446" w:author="Author">
              <w:r w:rsidR="001323E1" w:rsidRPr="00F67924" w:rsidDel="008001F3">
                <w:rPr>
                  <w:b/>
                  <w:bCs/>
                  <w:sz w:val="20"/>
                  <w:lang w:val="pt-PT"/>
                </w:rPr>
                <w:delText xml:space="preserve">N = </w:delText>
              </w:r>
            </w:del>
            <w:r w:rsidR="001323E1" w:rsidRPr="00F67924">
              <w:rPr>
                <w:b/>
                <w:bCs/>
                <w:sz w:val="20"/>
                <w:lang w:val="pt-PT"/>
              </w:rPr>
              <w:t>393</w:t>
            </w:r>
          </w:p>
        </w:tc>
        <w:tc>
          <w:tcPr>
            <w:tcW w:w="2610" w:type="dxa"/>
          </w:tcPr>
          <w:p w14:paraId="2916B6F9" w14:textId="13EB2565" w:rsidR="001323E1" w:rsidRPr="00F67924" w:rsidRDefault="001323E1" w:rsidP="005351D2">
            <w:pPr>
              <w:keepNext/>
              <w:keepLines/>
              <w:jc w:val="center"/>
              <w:rPr>
                <w:lang w:val="pt-PT"/>
              </w:rPr>
            </w:pPr>
            <w:r w:rsidRPr="00F67924">
              <w:rPr>
                <w:b/>
                <w:bCs/>
                <w:sz w:val="20"/>
                <w:lang w:val="pt-PT"/>
              </w:rPr>
              <w:t>TCZ 8 mg/kg + MTX</w:t>
            </w:r>
            <w:r w:rsidRPr="00F67924">
              <w:rPr>
                <w:b/>
                <w:bCs/>
                <w:sz w:val="20"/>
                <w:lang w:val="pt-PT"/>
              </w:rPr>
              <w:br/>
            </w:r>
            <w:ins w:id="447" w:author="Author">
              <w:r w:rsidR="008001F3" w:rsidRPr="00557EB7">
                <w:rPr>
                  <w:b/>
                  <w:bCs/>
                  <w:sz w:val="20"/>
                  <w:lang w:val="pt-PT"/>
                  <w:rPrChange w:id="448" w:author="Author">
                    <w:rPr>
                      <w:b/>
                      <w:bCs/>
                      <w:sz w:val="20"/>
                    </w:rPr>
                  </w:rPrChange>
                </w:rPr>
                <w:t>n =</w:t>
              </w:r>
              <w:r w:rsidR="008001F3" w:rsidRPr="008001F3" w:rsidDel="008001F3">
                <w:rPr>
                  <w:b/>
                  <w:bCs/>
                  <w:sz w:val="20"/>
                  <w:lang w:val="pt-PT"/>
                </w:rPr>
                <w:t xml:space="preserve"> </w:t>
              </w:r>
            </w:ins>
            <w:del w:id="449" w:author="Author">
              <w:r w:rsidRPr="00F67924" w:rsidDel="008001F3">
                <w:rPr>
                  <w:b/>
                  <w:bCs/>
                  <w:sz w:val="20"/>
                  <w:lang w:val="pt-PT"/>
                </w:rPr>
                <w:delText xml:space="preserve">N = </w:delText>
              </w:r>
            </w:del>
            <w:r w:rsidRPr="00F67924">
              <w:rPr>
                <w:b/>
                <w:bCs/>
                <w:sz w:val="20"/>
                <w:lang w:val="pt-PT"/>
              </w:rPr>
              <w:t>398</w:t>
            </w:r>
          </w:p>
        </w:tc>
      </w:tr>
      <w:tr w:rsidR="001323E1" w:rsidRPr="00F67924" w14:paraId="0DA9A675" w14:textId="77777777" w:rsidTr="005351D2">
        <w:tc>
          <w:tcPr>
            <w:tcW w:w="2358" w:type="dxa"/>
          </w:tcPr>
          <w:p w14:paraId="3C174771" w14:textId="77777777" w:rsidR="001323E1" w:rsidRPr="00F67924" w:rsidRDefault="001323E1" w:rsidP="005351D2">
            <w:pPr>
              <w:keepNext/>
              <w:keepLines/>
              <w:rPr>
                <w:lang w:val="pt-PT"/>
              </w:rPr>
            </w:pPr>
            <w:r w:rsidRPr="00F67924">
              <w:rPr>
                <w:szCs w:val="22"/>
                <w:lang w:val="pt-PT"/>
              </w:rPr>
              <w:t xml:space="preserve">Índice de </w:t>
            </w:r>
            <w:r w:rsidRPr="00F67924">
              <w:rPr>
                <w:lang w:val="pt-PT"/>
              </w:rPr>
              <w:t>Sharp</w:t>
            </w:r>
            <w:r w:rsidRPr="00F67924">
              <w:rPr>
                <w:lang w:val="pt-PT"/>
              </w:rPr>
              <w:noBreakHyphen/>
              <w:t>Genant</w:t>
            </w:r>
            <w:r w:rsidRPr="00F67924">
              <w:rPr>
                <w:szCs w:val="22"/>
                <w:lang w:val="pt-PT"/>
              </w:rPr>
              <w:t xml:space="preserve"> total</w:t>
            </w:r>
          </w:p>
        </w:tc>
        <w:tc>
          <w:tcPr>
            <w:tcW w:w="2790" w:type="dxa"/>
          </w:tcPr>
          <w:p w14:paraId="641C9430" w14:textId="77777777" w:rsidR="001323E1" w:rsidRPr="00F67924" w:rsidRDefault="001323E1" w:rsidP="005351D2">
            <w:pPr>
              <w:keepNext/>
              <w:keepLines/>
              <w:jc w:val="center"/>
              <w:rPr>
                <w:lang w:val="pt-PT"/>
              </w:rPr>
            </w:pPr>
            <w:r w:rsidRPr="00F67924">
              <w:rPr>
                <w:lang w:val="pt-PT"/>
              </w:rPr>
              <w:t>1,13</w:t>
            </w:r>
          </w:p>
        </w:tc>
        <w:tc>
          <w:tcPr>
            <w:tcW w:w="2610" w:type="dxa"/>
          </w:tcPr>
          <w:p w14:paraId="376DE2FC" w14:textId="77777777" w:rsidR="001323E1" w:rsidRPr="00F67924" w:rsidRDefault="001323E1" w:rsidP="005351D2">
            <w:pPr>
              <w:keepNext/>
              <w:keepLines/>
              <w:jc w:val="center"/>
              <w:rPr>
                <w:lang w:val="pt-PT"/>
              </w:rPr>
            </w:pPr>
            <w:r w:rsidRPr="00F67924">
              <w:rPr>
                <w:lang w:val="pt-PT"/>
              </w:rPr>
              <w:t>0,29*</w:t>
            </w:r>
          </w:p>
        </w:tc>
      </w:tr>
      <w:tr w:rsidR="001323E1" w:rsidRPr="00F67924" w14:paraId="1C8DBA22" w14:textId="77777777" w:rsidTr="005351D2">
        <w:tc>
          <w:tcPr>
            <w:tcW w:w="2358" w:type="dxa"/>
          </w:tcPr>
          <w:p w14:paraId="40637FDD" w14:textId="77777777" w:rsidR="001323E1" w:rsidRPr="00F67924" w:rsidRDefault="001323E1" w:rsidP="005351D2">
            <w:pPr>
              <w:keepNext/>
              <w:keepLines/>
              <w:rPr>
                <w:lang w:val="pt-PT"/>
              </w:rPr>
            </w:pPr>
            <w:r w:rsidRPr="00F67924">
              <w:rPr>
                <w:szCs w:val="22"/>
                <w:lang w:val="pt-PT"/>
              </w:rPr>
              <w:t>Índice de erosão</w:t>
            </w:r>
          </w:p>
        </w:tc>
        <w:tc>
          <w:tcPr>
            <w:tcW w:w="2790" w:type="dxa"/>
          </w:tcPr>
          <w:p w14:paraId="442D2551" w14:textId="77777777" w:rsidR="001323E1" w:rsidRPr="00F67924" w:rsidRDefault="001323E1" w:rsidP="005351D2">
            <w:pPr>
              <w:keepNext/>
              <w:keepLines/>
              <w:jc w:val="center"/>
              <w:rPr>
                <w:lang w:val="pt-PT"/>
              </w:rPr>
            </w:pPr>
            <w:r w:rsidRPr="00F67924">
              <w:rPr>
                <w:lang w:val="pt-PT"/>
              </w:rPr>
              <w:t>0,71</w:t>
            </w:r>
          </w:p>
        </w:tc>
        <w:tc>
          <w:tcPr>
            <w:tcW w:w="2610" w:type="dxa"/>
          </w:tcPr>
          <w:p w14:paraId="12FD5AB6" w14:textId="77777777" w:rsidR="001323E1" w:rsidRPr="00F67924" w:rsidRDefault="001323E1" w:rsidP="005351D2">
            <w:pPr>
              <w:keepNext/>
              <w:keepLines/>
              <w:jc w:val="center"/>
              <w:rPr>
                <w:lang w:val="pt-PT"/>
              </w:rPr>
            </w:pPr>
            <w:r w:rsidRPr="00F67924">
              <w:rPr>
                <w:lang w:val="pt-PT"/>
              </w:rPr>
              <w:t>0,17*</w:t>
            </w:r>
          </w:p>
        </w:tc>
      </w:tr>
      <w:tr w:rsidR="001323E1" w:rsidRPr="00F67924" w14:paraId="74EAC360" w14:textId="77777777" w:rsidTr="005351D2">
        <w:tc>
          <w:tcPr>
            <w:tcW w:w="2358" w:type="dxa"/>
          </w:tcPr>
          <w:p w14:paraId="042A5ECE" w14:textId="77777777" w:rsidR="001323E1" w:rsidRPr="00F67924" w:rsidRDefault="001323E1" w:rsidP="005351D2">
            <w:pPr>
              <w:keepNext/>
              <w:keepLines/>
              <w:rPr>
                <w:lang w:val="pt-PT"/>
              </w:rPr>
            </w:pPr>
            <w:r w:rsidRPr="00F67924">
              <w:rPr>
                <w:szCs w:val="22"/>
                <w:lang w:val="pt-PT"/>
              </w:rPr>
              <w:t>Índice de EEA</w:t>
            </w:r>
          </w:p>
        </w:tc>
        <w:tc>
          <w:tcPr>
            <w:tcW w:w="2790" w:type="dxa"/>
          </w:tcPr>
          <w:p w14:paraId="6883BE01" w14:textId="77777777" w:rsidR="001323E1" w:rsidRPr="00F67924" w:rsidRDefault="001323E1" w:rsidP="005351D2">
            <w:pPr>
              <w:keepNext/>
              <w:keepLines/>
              <w:jc w:val="center"/>
              <w:rPr>
                <w:lang w:val="pt-PT"/>
              </w:rPr>
            </w:pPr>
            <w:r w:rsidRPr="00F67924">
              <w:rPr>
                <w:lang w:val="pt-PT"/>
              </w:rPr>
              <w:t>0,42</w:t>
            </w:r>
          </w:p>
        </w:tc>
        <w:tc>
          <w:tcPr>
            <w:tcW w:w="2610" w:type="dxa"/>
          </w:tcPr>
          <w:p w14:paraId="211D1CE8" w14:textId="77777777" w:rsidR="001323E1" w:rsidRPr="00F67924" w:rsidRDefault="001323E1" w:rsidP="005351D2">
            <w:pPr>
              <w:keepNext/>
              <w:keepLines/>
              <w:jc w:val="center"/>
              <w:rPr>
                <w:lang w:val="pt-PT"/>
              </w:rPr>
            </w:pPr>
            <w:r w:rsidRPr="00F67924">
              <w:rPr>
                <w:lang w:val="pt-PT"/>
              </w:rPr>
              <w:t>0,12**</w:t>
            </w:r>
          </w:p>
        </w:tc>
      </w:tr>
    </w:tbl>
    <w:p w14:paraId="6D562492" w14:textId="77777777" w:rsidR="001323E1" w:rsidRPr="00F67924" w:rsidRDefault="001323E1" w:rsidP="001323E1">
      <w:pPr>
        <w:rPr>
          <w:sz w:val="18"/>
          <w:szCs w:val="18"/>
          <w:lang w:val="pt-PT"/>
        </w:rPr>
      </w:pPr>
      <w:r w:rsidRPr="00F67924">
        <w:rPr>
          <w:sz w:val="18"/>
          <w:szCs w:val="18"/>
          <w:lang w:val="pt-PT"/>
        </w:rPr>
        <w:t>PBO</w:t>
      </w:r>
      <w:r w:rsidRPr="00F67924">
        <w:rPr>
          <w:sz w:val="18"/>
          <w:szCs w:val="18"/>
          <w:lang w:val="pt-PT"/>
        </w:rPr>
        <w:tab/>
        <w:t>- Placebo</w:t>
      </w:r>
    </w:p>
    <w:p w14:paraId="1CC5E80E" w14:textId="77777777" w:rsidR="001323E1" w:rsidRPr="00F67924" w:rsidRDefault="001323E1" w:rsidP="001323E1">
      <w:pPr>
        <w:rPr>
          <w:sz w:val="18"/>
          <w:szCs w:val="18"/>
          <w:lang w:val="pt-PT"/>
        </w:rPr>
      </w:pPr>
      <w:r w:rsidRPr="00F67924">
        <w:rPr>
          <w:sz w:val="18"/>
          <w:szCs w:val="18"/>
          <w:lang w:val="pt-PT"/>
        </w:rPr>
        <w:t>MTX</w:t>
      </w:r>
      <w:r w:rsidRPr="00F67924">
        <w:rPr>
          <w:sz w:val="18"/>
          <w:szCs w:val="18"/>
          <w:lang w:val="pt-PT"/>
        </w:rPr>
        <w:tab/>
        <w:t>- Metotrexato</w:t>
      </w:r>
    </w:p>
    <w:p w14:paraId="6F643407" w14:textId="77777777" w:rsidR="001323E1" w:rsidRPr="00F67924" w:rsidRDefault="001323E1" w:rsidP="001323E1">
      <w:pPr>
        <w:rPr>
          <w:sz w:val="18"/>
          <w:szCs w:val="18"/>
          <w:lang w:val="pt-PT"/>
        </w:rPr>
      </w:pPr>
      <w:r w:rsidRPr="00F67924">
        <w:rPr>
          <w:sz w:val="18"/>
          <w:szCs w:val="18"/>
          <w:lang w:val="pt-PT"/>
        </w:rPr>
        <w:t>TCZ</w:t>
      </w:r>
      <w:r w:rsidRPr="00F67924">
        <w:rPr>
          <w:sz w:val="18"/>
          <w:szCs w:val="18"/>
          <w:lang w:val="pt-PT"/>
        </w:rPr>
        <w:tab/>
        <w:t>- Tocilizumab</w:t>
      </w:r>
    </w:p>
    <w:p w14:paraId="722CF3AA" w14:textId="77777777" w:rsidR="001323E1" w:rsidRPr="00F67924" w:rsidRDefault="001323E1" w:rsidP="001323E1">
      <w:pPr>
        <w:rPr>
          <w:sz w:val="18"/>
          <w:szCs w:val="18"/>
          <w:lang w:val="pt-PT"/>
        </w:rPr>
      </w:pPr>
      <w:r w:rsidRPr="00F67924">
        <w:rPr>
          <w:sz w:val="18"/>
          <w:szCs w:val="18"/>
          <w:lang w:val="pt-PT"/>
        </w:rPr>
        <w:t>EEA</w:t>
      </w:r>
      <w:r w:rsidRPr="00F67924">
        <w:rPr>
          <w:sz w:val="18"/>
          <w:szCs w:val="18"/>
          <w:lang w:val="pt-PT"/>
        </w:rPr>
        <w:tab/>
        <w:t>- Estreitamento d</w:t>
      </w:r>
      <w:r w:rsidR="00F056BC" w:rsidRPr="00F67924">
        <w:rPr>
          <w:sz w:val="18"/>
          <w:szCs w:val="18"/>
          <w:lang w:val="pt-PT"/>
        </w:rPr>
        <w:t>a entrelinha</w:t>
      </w:r>
      <w:r w:rsidRPr="00F67924">
        <w:rPr>
          <w:sz w:val="18"/>
          <w:szCs w:val="18"/>
          <w:lang w:val="pt-PT"/>
        </w:rPr>
        <w:t xml:space="preserve"> articular</w:t>
      </w:r>
    </w:p>
    <w:p w14:paraId="418CBC2A" w14:textId="74B6971A" w:rsidR="001323E1" w:rsidRPr="00F67924" w:rsidRDefault="001323E1" w:rsidP="001323E1">
      <w:pPr>
        <w:numPr>
          <w:ilvl w:val="12"/>
          <w:numId w:val="0"/>
        </w:numPr>
        <w:ind w:right="-2"/>
        <w:rPr>
          <w:iCs/>
          <w:sz w:val="18"/>
          <w:szCs w:val="18"/>
          <w:lang w:val="pt-PT"/>
        </w:rPr>
      </w:pPr>
      <w:r w:rsidRPr="00F67924">
        <w:rPr>
          <w:iCs/>
          <w:sz w:val="18"/>
          <w:szCs w:val="18"/>
          <w:lang w:val="pt-PT"/>
        </w:rPr>
        <w:t>*</w:t>
      </w:r>
      <w:r w:rsidRPr="00F67924">
        <w:rPr>
          <w:iCs/>
          <w:sz w:val="18"/>
          <w:szCs w:val="18"/>
          <w:lang w:val="pt-PT"/>
        </w:rPr>
        <w:tab/>
        <w:t>- p</w:t>
      </w:r>
      <w:r w:rsidR="00BC0224" w:rsidRPr="00F67924">
        <w:rPr>
          <w:iCs/>
          <w:sz w:val="18"/>
          <w:szCs w:val="18"/>
          <w:lang w:val="pt-PT"/>
        </w:rPr>
        <w:t> </w:t>
      </w:r>
      <w:r w:rsidR="0014638C" w:rsidRPr="00F67924">
        <w:rPr>
          <w:iCs/>
          <w:sz w:val="18"/>
          <w:szCs w:val="18"/>
          <w:lang w:val="pt-PT"/>
        </w:rPr>
        <w:t>≤</w:t>
      </w:r>
      <w:r w:rsidR="00BC0224" w:rsidRPr="00F67924">
        <w:rPr>
          <w:iCs/>
          <w:sz w:val="18"/>
          <w:szCs w:val="18"/>
          <w:lang w:val="pt-PT"/>
        </w:rPr>
        <w:t> </w:t>
      </w:r>
      <w:r w:rsidRPr="00F67924">
        <w:rPr>
          <w:iCs/>
          <w:sz w:val="18"/>
          <w:szCs w:val="18"/>
          <w:lang w:val="pt-PT"/>
        </w:rPr>
        <w:t xml:space="preserve">0,0001,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r w:rsidRPr="00F67924">
        <w:rPr>
          <w:iCs/>
          <w:sz w:val="18"/>
          <w:szCs w:val="18"/>
          <w:lang w:val="pt-PT"/>
        </w:rPr>
        <w:t xml:space="preserve"> + MTX</w:t>
      </w:r>
    </w:p>
    <w:p w14:paraId="4F1B7764" w14:textId="7D0B5455" w:rsidR="001323E1" w:rsidRPr="00F67924" w:rsidRDefault="001323E1" w:rsidP="001323E1">
      <w:pPr>
        <w:numPr>
          <w:ilvl w:val="12"/>
          <w:numId w:val="0"/>
        </w:numPr>
        <w:ind w:right="-2"/>
        <w:rPr>
          <w:sz w:val="18"/>
          <w:szCs w:val="18"/>
          <w:lang w:val="pt-PT"/>
        </w:rPr>
      </w:pPr>
      <w:r w:rsidRPr="00F67924">
        <w:rPr>
          <w:iCs/>
          <w:sz w:val="18"/>
          <w:szCs w:val="18"/>
          <w:lang w:val="pt-PT"/>
        </w:rPr>
        <w:t xml:space="preserve">** </w:t>
      </w:r>
      <w:r w:rsidRPr="00F67924">
        <w:rPr>
          <w:iCs/>
          <w:sz w:val="18"/>
          <w:szCs w:val="18"/>
          <w:lang w:val="pt-PT"/>
        </w:rPr>
        <w:tab/>
        <w:t>- p</w:t>
      </w:r>
      <w:r w:rsidR="00BC0224" w:rsidRPr="00F67924">
        <w:rPr>
          <w:iCs/>
          <w:sz w:val="18"/>
          <w:szCs w:val="18"/>
          <w:lang w:val="pt-PT"/>
        </w:rPr>
        <w:t> </w:t>
      </w:r>
      <w:r w:rsidR="0014638C" w:rsidRPr="00F67924">
        <w:rPr>
          <w:iCs/>
          <w:sz w:val="18"/>
          <w:szCs w:val="18"/>
          <w:lang w:val="pt-PT"/>
        </w:rPr>
        <w:t>&lt;</w:t>
      </w:r>
      <w:r w:rsidR="00BC0224" w:rsidRPr="00F67924">
        <w:rPr>
          <w:iCs/>
          <w:sz w:val="18"/>
          <w:szCs w:val="18"/>
          <w:lang w:val="pt-PT"/>
        </w:rPr>
        <w:t> </w:t>
      </w:r>
      <w:r w:rsidRPr="00F67924">
        <w:rPr>
          <w:iCs/>
          <w:sz w:val="18"/>
          <w:szCs w:val="18"/>
          <w:lang w:val="pt-PT"/>
        </w:rPr>
        <w:t xml:space="preserve">0,005,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r w:rsidRPr="00F67924">
        <w:rPr>
          <w:iCs/>
          <w:sz w:val="18"/>
          <w:szCs w:val="18"/>
          <w:lang w:val="pt-PT"/>
        </w:rPr>
        <w:t xml:space="preserve"> + MTX</w:t>
      </w:r>
    </w:p>
    <w:p w14:paraId="6BC012E3" w14:textId="77777777" w:rsidR="001323E1" w:rsidRPr="00F67924" w:rsidRDefault="001323E1" w:rsidP="001323E1">
      <w:pPr>
        <w:numPr>
          <w:ilvl w:val="12"/>
          <w:numId w:val="0"/>
        </w:numPr>
        <w:ind w:right="-2"/>
        <w:rPr>
          <w:lang w:val="pt-PT"/>
        </w:rPr>
      </w:pPr>
    </w:p>
    <w:p w14:paraId="42A18D52" w14:textId="2366F483" w:rsidR="001323E1" w:rsidRPr="00F67924" w:rsidRDefault="001323E1" w:rsidP="000455B5">
      <w:pPr>
        <w:keepNext/>
        <w:keepLines/>
        <w:rPr>
          <w:i/>
          <w:sz w:val="18"/>
          <w:szCs w:val="18"/>
          <w:lang w:val="pt-PT"/>
        </w:rPr>
      </w:pPr>
      <w:r w:rsidRPr="00F67924">
        <w:rPr>
          <w:lang w:val="pt-PT"/>
        </w:rPr>
        <w:t>Após 1</w:t>
      </w:r>
      <w:r w:rsidR="00BC0224" w:rsidRPr="00F67924">
        <w:rPr>
          <w:lang w:val="pt-PT"/>
        </w:rPr>
        <w:t> </w:t>
      </w:r>
      <w:r w:rsidRPr="00F67924">
        <w:rPr>
          <w:lang w:val="pt-PT"/>
        </w:rPr>
        <w:t>ano de tratamento com tocilizumab mais MTX, 85% dos doentes (n</w:t>
      </w:r>
      <w:ins w:id="450" w:author="Author">
        <w:r w:rsidR="003062C3">
          <w:rPr>
            <w:lang w:val="pt-PT"/>
          </w:rPr>
          <w:t xml:space="preserve"> </w:t>
        </w:r>
      </w:ins>
      <w:r w:rsidRPr="00F67924">
        <w:rPr>
          <w:lang w:val="pt-PT"/>
        </w:rPr>
        <w:t>=</w:t>
      </w:r>
      <w:ins w:id="451" w:author="Author">
        <w:r w:rsidR="003062C3">
          <w:rPr>
            <w:lang w:val="pt-PT"/>
          </w:rPr>
          <w:t xml:space="preserve"> </w:t>
        </w:r>
      </w:ins>
      <w:r w:rsidRPr="00F67924">
        <w:rPr>
          <w:lang w:val="pt-PT"/>
        </w:rPr>
        <w:t xml:space="preserve">348) não tiveram progressão do dano articular estrutural, tal como definido por uma variação no </w:t>
      </w:r>
      <w:r w:rsidRPr="00F67924">
        <w:rPr>
          <w:szCs w:val="22"/>
          <w:lang w:val="pt-PT"/>
        </w:rPr>
        <w:t xml:space="preserve">Índice de </w:t>
      </w:r>
      <w:r w:rsidRPr="00F67924">
        <w:rPr>
          <w:lang w:val="pt-PT"/>
        </w:rPr>
        <w:t>Sharp</w:t>
      </w:r>
      <w:r w:rsidR="009A67A6" w:rsidRPr="00F67924">
        <w:rPr>
          <w:lang w:val="pt-PT"/>
        </w:rPr>
        <w:t xml:space="preserve"> Total</w:t>
      </w:r>
      <w:r w:rsidRPr="00F67924">
        <w:rPr>
          <w:szCs w:val="22"/>
          <w:lang w:val="pt-PT"/>
        </w:rPr>
        <w:t xml:space="preserve"> de zero ou menos, comparativamente a </w:t>
      </w:r>
      <w:r w:rsidRPr="00F67924">
        <w:rPr>
          <w:lang w:val="pt-PT"/>
        </w:rPr>
        <w:t xml:space="preserve">67% </w:t>
      </w:r>
      <w:r w:rsidR="00961C4B" w:rsidRPr="00F67924">
        <w:rPr>
          <w:lang w:val="pt-PT"/>
        </w:rPr>
        <w:t>dos</w:t>
      </w:r>
      <w:r w:rsidRPr="00F67924">
        <w:rPr>
          <w:lang w:val="pt-PT"/>
        </w:rPr>
        <w:t xml:space="preserve"> doentes tratados com placebo mais MTX (n</w:t>
      </w:r>
      <w:ins w:id="452" w:author="Author">
        <w:r w:rsidR="003062C3">
          <w:rPr>
            <w:lang w:val="pt-PT"/>
          </w:rPr>
          <w:t xml:space="preserve"> </w:t>
        </w:r>
      </w:ins>
      <w:r w:rsidRPr="00F67924">
        <w:rPr>
          <w:lang w:val="pt-PT"/>
        </w:rPr>
        <w:t>=</w:t>
      </w:r>
      <w:ins w:id="453" w:author="Author">
        <w:r w:rsidR="003062C3">
          <w:rPr>
            <w:lang w:val="pt-PT"/>
          </w:rPr>
          <w:t xml:space="preserve"> </w:t>
        </w:r>
      </w:ins>
      <w:r w:rsidRPr="00F67924">
        <w:rPr>
          <w:lang w:val="pt-PT"/>
        </w:rPr>
        <w:t>290) (p </w:t>
      </w:r>
      <w:r w:rsidR="0014638C" w:rsidRPr="00F67924">
        <w:rPr>
          <w:szCs w:val="22"/>
          <w:lang w:val="pt-PT"/>
        </w:rPr>
        <w:t>≤</w:t>
      </w:r>
      <w:r w:rsidRPr="00F67924">
        <w:rPr>
          <w:lang w:val="pt-PT"/>
        </w:rPr>
        <w:t> 0,001). Este permaneceu consistente após 2</w:t>
      </w:r>
      <w:r w:rsidR="00BC0224" w:rsidRPr="00F67924">
        <w:rPr>
          <w:lang w:val="pt-PT"/>
        </w:rPr>
        <w:t> </w:t>
      </w:r>
      <w:r w:rsidRPr="00F67924">
        <w:rPr>
          <w:lang w:val="pt-PT"/>
        </w:rPr>
        <w:t>anos de tratamento (83%; n</w:t>
      </w:r>
      <w:ins w:id="454" w:author="Author">
        <w:r w:rsidR="003062C3">
          <w:rPr>
            <w:lang w:val="pt-PT"/>
          </w:rPr>
          <w:t xml:space="preserve"> </w:t>
        </w:r>
      </w:ins>
      <w:r w:rsidRPr="00F67924">
        <w:rPr>
          <w:lang w:val="pt-PT"/>
        </w:rPr>
        <w:t>=</w:t>
      </w:r>
      <w:ins w:id="455" w:author="Author">
        <w:r w:rsidR="003062C3">
          <w:rPr>
            <w:lang w:val="pt-PT"/>
          </w:rPr>
          <w:t xml:space="preserve"> </w:t>
        </w:r>
      </w:ins>
      <w:r w:rsidRPr="00F67924">
        <w:rPr>
          <w:lang w:val="pt-PT"/>
        </w:rPr>
        <w:t>353). Noventa e três por cento (93%; n</w:t>
      </w:r>
      <w:ins w:id="456" w:author="Author">
        <w:r w:rsidR="003062C3">
          <w:rPr>
            <w:lang w:val="pt-PT"/>
          </w:rPr>
          <w:t xml:space="preserve"> </w:t>
        </w:r>
      </w:ins>
      <w:r w:rsidRPr="00F67924">
        <w:rPr>
          <w:lang w:val="pt-PT"/>
        </w:rPr>
        <w:t>=</w:t>
      </w:r>
      <w:ins w:id="457" w:author="Author">
        <w:r w:rsidR="003062C3">
          <w:rPr>
            <w:lang w:val="pt-PT"/>
          </w:rPr>
          <w:t xml:space="preserve"> </w:t>
        </w:r>
      </w:ins>
      <w:r w:rsidRPr="00F67924">
        <w:rPr>
          <w:lang w:val="pt-PT"/>
        </w:rPr>
        <w:t>271) dos doentes não tiveram progressão entre a semana</w:t>
      </w:r>
      <w:r w:rsidR="003403CE" w:rsidRPr="00F67924">
        <w:rPr>
          <w:lang w:val="pt-PT"/>
        </w:rPr>
        <w:t> </w:t>
      </w:r>
      <w:r w:rsidRPr="00F67924">
        <w:rPr>
          <w:lang w:val="pt-PT"/>
        </w:rPr>
        <w:t>52 e a semana</w:t>
      </w:r>
      <w:r w:rsidR="003403CE" w:rsidRPr="00F67924">
        <w:rPr>
          <w:lang w:val="pt-PT"/>
        </w:rPr>
        <w:t> </w:t>
      </w:r>
      <w:r w:rsidRPr="00F67924">
        <w:rPr>
          <w:lang w:val="pt-PT"/>
        </w:rPr>
        <w:t>104.</w:t>
      </w:r>
    </w:p>
    <w:p w14:paraId="4AB74A32" w14:textId="77777777" w:rsidR="001323E1" w:rsidRPr="00F67924" w:rsidRDefault="001323E1" w:rsidP="001323E1">
      <w:pPr>
        <w:rPr>
          <w:i/>
          <w:szCs w:val="22"/>
          <w:lang w:val="pt-PT"/>
        </w:rPr>
      </w:pPr>
    </w:p>
    <w:p w14:paraId="74A63DF9" w14:textId="77777777" w:rsidR="001323E1" w:rsidRPr="00F67924" w:rsidRDefault="001323E1" w:rsidP="001323E1">
      <w:pPr>
        <w:rPr>
          <w:i/>
          <w:szCs w:val="22"/>
          <w:lang w:val="pt-PT"/>
        </w:rPr>
      </w:pPr>
      <w:r w:rsidRPr="00F67924">
        <w:rPr>
          <w:i/>
          <w:szCs w:val="22"/>
          <w:lang w:val="pt-PT"/>
        </w:rPr>
        <w:t xml:space="preserve">Resultados relacionados com a </w:t>
      </w:r>
      <w:r w:rsidR="004A7487" w:rsidRPr="00F67924">
        <w:rPr>
          <w:i/>
          <w:szCs w:val="22"/>
          <w:lang w:val="pt-PT"/>
        </w:rPr>
        <w:t>saúde e qualidade de vida</w:t>
      </w:r>
    </w:p>
    <w:p w14:paraId="28A4632F" w14:textId="2FDDD7CD" w:rsidR="001323E1" w:rsidRPr="00F67924" w:rsidRDefault="001323E1" w:rsidP="001323E1">
      <w:pPr>
        <w:numPr>
          <w:ilvl w:val="12"/>
          <w:numId w:val="0"/>
        </w:numPr>
        <w:ind w:right="-2"/>
        <w:rPr>
          <w:i/>
          <w:sz w:val="18"/>
          <w:szCs w:val="18"/>
          <w:lang w:val="pt-PT"/>
        </w:rPr>
      </w:pPr>
      <w:r w:rsidRPr="00F67924">
        <w:rPr>
          <w:szCs w:val="22"/>
          <w:lang w:val="pt-PT"/>
        </w:rPr>
        <w:t>Nos doentes tratados com t</w:t>
      </w:r>
      <w:r w:rsidRPr="00F67924">
        <w:rPr>
          <w:lang w:val="pt-PT"/>
        </w:rPr>
        <w:t>ocilizumab</w:t>
      </w:r>
      <w:r w:rsidRPr="00F67924">
        <w:rPr>
          <w:szCs w:val="22"/>
          <w:lang w:val="pt-PT"/>
        </w:rPr>
        <w:t xml:space="preserve"> foi observada uma melhoria de todos os resultados notificados por doentes </w:t>
      </w:r>
      <w:r w:rsidRPr="00F67924">
        <w:rPr>
          <w:lang w:val="pt-PT"/>
        </w:rPr>
        <w:t xml:space="preserve">(questionários </w:t>
      </w:r>
      <w:r w:rsidRPr="00F67924">
        <w:rPr>
          <w:i/>
          <w:lang w:val="pt-PT"/>
        </w:rPr>
        <w:t>Health Assessment Questionnaire</w:t>
      </w:r>
      <w:r w:rsidR="003403CE" w:rsidRPr="00F67924">
        <w:rPr>
          <w:i/>
          <w:lang w:val="pt-PT"/>
        </w:rPr>
        <w:noBreakHyphen/>
      </w:r>
      <w:r w:rsidRPr="00F67924">
        <w:rPr>
          <w:i/>
          <w:lang w:val="pt-PT"/>
        </w:rPr>
        <w:t>Disability Index</w:t>
      </w:r>
      <w:r w:rsidRPr="00F67924">
        <w:rPr>
          <w:lang w:val="pt-PT"/>
        </w:rPr>
        <w:t xml:space="preserve"> (HAQ-DI), </w:t>
      </w:r>
      <w:r w:rsidRPr="00F67924">
        <w:rPr>
          <w:i/>
          <w:lang w:val="pt-PT"/>
        </w:rPr>
        <w:t>Short Form</w:t>
      </w:r>
      <w:r w:rsidRPr="00F67924">
        <w:rPr>
          <w:i/>
          <w:lang w:val="pt-PT"/>
        </w:rPr>
        <w:noBreakHyphen/>
        <w:t>36</w:t>
      </w:r>
      <w:r w:rsidRPr="00F67924">
        <w:rPr>
          <w:lang w:val="pt-PT"/>
        </w:rPr>
        <w:t xml:space="preserve"> e </w:t>
      </w:r>
      <w:r w:rsidRPr="00F67924">
        <w:rPr>
          <w:i/>
          <w:lang w:val="pt-PT"/>
        </w:rPr>
        <w:t>Functional Assessment of Chronic Illness Therapy</w:t>
      </w:r>
      <w:r w:rsidRPr="00F67924" w:rsidDel="004C3034">
        <w:rPr>
          <w:lang w:val="pt-PT"/>
        </w:rPr>
        <w:t>)</w:t>
      </w:r>
      <w:r w:rsidRPr="00F67924">
        <w:rPr>
          <w:lang w:val="pt-PT"/>
        </w:rPr>
        <w:t>. Foram observadas melhorias estatisticamente significativas nas pontuações do HAQ</w:t>
      </w:r>
      <w:r w:rsidRPr="00F67924">
        <w:rPr>
          <w:lang w:val="pt-PT"/>
        </w:rPr>
        <w:noBreakHyphen/>
        <w:t xml:space="preserve">DI em doentes tratados com </w:t>
      </w:r>
      <w:r w:rsidR="003403CE" w:rsidRPr="00F67924">
        <w:rPr>
          <w:lang w:val="pt-PT"/>
        </w:rPr>
        <w:t>tocilizumab</w:t>
      </w:r>
      <w:r w:rsidR="00961C4B" w:rsidRPr="00F67924">
        <w:rPr>
          <w:lang w:val="pt-PT"/>
        </w:rPr>
        <w:t>,</w:t>
      </w:r>
      <w:r w:rsidRPr="00F67924">
        <w:rPr>
          <w:lang w:val="pt-PT"/>
        </w:rPr>
        <w:t xml:space="preserve"> comparativamente a doentes tratados com DMARDs. Durante o período </w:t>
      </w:r>
      <w:r w:rsidR="00961C4B" w:rsidRPr="00F67924">
        <w:rPr>
          <w:lang w:val="pt-PT"/>
        </w:rPr>
        <w:t xml:space="preserve">em regime </w:t>
      </w:r>
      <w:r w:rsidRPr="00F67924">
        <w:rPr>
          <w:lang w:val="pt-PT"/>
        </w:rPr>
        <w:t>aberto do</w:t>
      </w:r>
      <w:ins w:id="458" w:author="Author">
        <w:r w:rsidR="005E18EF">
          <w:rPr>
            <w:lang w:val="pt-PT"/>
          </w:rPr>
          <w:t xml:space="preserve"> </w:t>
        </w:r>
      </w:ins>
      <w:del w:id="459" w:author="Author">
        <w:r w:rsidRPr="00F67924" w:rsidDel="008001F3">
          <w:rPr>
            <w:lang w:val="pt-PT"/>
          </w:rPr>
          <w:delText xml:space="preserve"> Estudo </w:delText>
        </w:r>
      </w:del>
      <w:ins w:id="460" w:author="Author">
        <w:r w:rsidR="008001F3" w:rsidRPr="00F67924">
          <w:rPr>
            <w:lang w:val="pt-PT"/>
          </w:rPr>
          <w:t>E</w:t>
        </w:r>
        <w:r w:rsidR="008001F3">
          <w:rPr>
            <w:lang w:val="pt-PT"/>
          </w:rPr>
          <w:t>nsaio</w:t>
        </w:r>
      </w:ins>
      <w:ins w:id="461" w:author="DRA" w:date="2026-01-07T11:44:00Z">
        <w:r w:rsidR="00E7494D">
          <w:rPr>
            <w:lang w:val="pt-PT"/>
          </w:rPr>
          <w:t> </w:t>
        </w:r>
      </w:ins>
      <w:ins w:id="462" w:author="Author">
        <w:del w:id="463" w:author="DRA" w:date="2026-01-07T11:44:00Z">
          <w:r w:rsidR="008001F3" w:rsidRPr="00F67924" w:rsidDel="00E7494D">
            <w:rPr>
              <w:lang w:val="pt-PT"/>
            </w:rPr>
            <w:delText xml:space="preserve"> </w:delText>
          </w:r>
        </w:del>
      </w:ins>
      <w:r w:rsidRPr="00F67924">
        <w:rPr>
          <w:lang w:val="pt-PT"/>
        </w:rPr>
        <w:t>II</w:t>
      </w:r>
      <w:r w:rsidR="009A67A6" w:rsidRPr="00F67924">
        <w:rPr>
          <w:lang w:val="pt-PT"/>
        </w:rPr>
        <w:t>,</w:t>
      </w:r>
      <w:r w:rsidRPr="00F67924">
        <w:rPr>
          <w:lang w:val="pt-PT"/>
        </w:rPr>
        <w:t xml:space="preserve"> a melhoria da função física foi mantida </w:t>
      </w:r>
      <w:r w:rsidR="007F57F7" w:rsidRPr="00F67924">
        <w:rPr>
          <w:lang w:val="pt-PT"/>
        </w:rPr>
        <w:t xml:space="preserve">durante </w:t>
      </w:r>
      <w:r w:rsidRPr="00F67924">
        <w:rPr>
          <w:lang w:val="pt-PT"/>
        </w:rPr>
        <w:t>até 2</w:t>
      </w:r>
      <w:r w:rsidR="003403CE" w:rsidRPr="00F67924">
        <w:rPr>
          <w:lang w:val="pt-PT"/>
        </w:rPr>
        <w:t> </w:t>
      </w:r>
      <w:r w:rsidRPr="00F67924">
        <w:rPr>
          <w:lang w:val="pt-PT"/>
        </w:rPr>
        <w:t>anos. À Semana</w:t>
      </w:r>
      <w:r w:rsidR="003403CE" w:rsidRPr="00F67924">
        <w:rPr>
          <w:rFonts w:eastAsia="MS Mincho"/>
          <w:lang w:val="pt-PT"/>
        </w:rPr>
        <w:t> </w:t>
      </w:r>
      <w:r w:rsidRPr="00F67924">
        <w:rPr>
          <w:rFonts w:eastAsia="MS Mincho"/>
          <w:lang w:val="pt-PT"/>
        </w:rPr>
        <w:t xml:space="preserve">52, a variação média no HAQ-DI foi -0,58 no grupo tocilizumab 8 mg/kg mais MTX comparativamente a -0,39 no grupo placebo </w:t>
      </w:r>
      <w:r w:rsidR="00902092" w:rsidRPr="00F67924">
        <w:rPr>
          <w:rFonts w:eastAsia="MS Mincho"/>
          <w:lang w:val="pt-PT"/>
        </w:rPr>
        <w:t xml:space="preserve">mais </w:t>
      </w:r>
      <w:r w:rsidRPr="00F67924">
        <w:rPr>
          <w:rFonts w:eastAsia="MS Mincho"/>
          <w:lang w:val="pt-PT"/>
        </w:rPr>
        <w:t>MTX. A variação média no HAQ-DI foi mantida à Semana</w:t>
      </w:r>
      <w:r w:rsidR="003403CE" w:rsidRPr="00F67924">
        <w:rPr>
          <w:rFonts w:eastAsia="MS Mincho"/>
          <w:lang w:val="pt-PT"/>
        </w:rPr>
        <w:t> </w:t>
      </w:r>
      <w:r w:rsidRPr="00F67924">
        <w:rPr>
          <w:rFonts w:eastAsia="MS Mincho"/>
          <w:lang w:val="pt-PT"/>
        </w:rPr>
        <w:t>104 no grupo tocilizumab 8 mg/kg mais MTX (-0,61).</w:t>
      </w:r>
    </w:p>
    <w:p w14:paraId="457DC0F0" w14:textId="77777777" w:rsidR="001323E1" w:rsidRPr="00F67924" w:rsidRDefault="001323E1" w:rsidP="001323E1">
      <w:pPr>
        <w:numPr>
          <w:ilvl w:val="12"/>
          <w:numId w:val="0"/>
        </w:numPr>
        <w:ind w:right="-2"/>
        <w:rPr>
          <w:i/>
          <w:sz w:val="18"/>
          <w:szCs w:val="18"/>
          <w:lang w:val="pt-PT"/>
        </w:rPr>
      </w:pPr>
    </w:p>
    <w:p w14:paraId="045FA03E" w14:textId="77777777" w:rsidR="001323E1" w:rsidRPr="00F67924" w:rsidRDefault="004A7487" w:rsidP="001323E1">
      <w:pPr>
        <w:keepNext/>
        <w:numPr>
          <w:ilvl w:val="12"/>
          <w:numId w:val="0"/>
        </w:numPr>
        <w:rPr>
          <w:i/>
          <w:lang w:val="pt-PT"/>
        </w:rPr>
      </w:pPr>
      <w:r w:rsidRPr="00F67924">
        <w:rPr>
          <w:i/>
          <w:lang w:val="pt-PT"/>
        </w:rPr>
        <w:t>Níveis de hemoglobina</w:t>
      </w:r>
    </w:p>
    <w:p w14:paraId="639310F6" w14:textId="273E92A7" w:rsidR="001323E1" w:rsidRPr="00F67924" w:rsidRDefault="001323E1" w:rsidP="001323E1">
      <w:pPr>
        <w:numPr>
          <w:ilvl w:val="12"/>
          <w:numId w:val="0"/>
        </w:numPr>
        <w:ind w:right="-2"/>
        <w:rPr>
          <w:lang w:val="pt-PT"/>
        </w:rPr>
      </w:pPr>
      <w:r w:rsidRPr="00F67924">
        <w:rPr>
          <w:lang w:val="pt-PT"/>
        </w:rPr>
        <w:t>À semana</w:t>
      </w:r>
      <w:r w:rsidR="003403CE" w:rsidRPr="00F67924">
        <w:rPr>
          <w:lang w:val="pt-PT"/>
        </w:rPr>
        <w:t> </w:t>
      </w:r>
      <w:r w:rsidRPr="00F67924">
        <w:rPr>
          <w:lang w:val="pt-PT"/>
        </w:rPr>
        <w:t>24 observ</w:t>
      </w:r>
      <w:r w:rsidR="00961C4B" w:rsidRPr="00F67924">
        <w:rPr>
          <w:lang w:val="pt-PT"/>
        </w:rPr>
        <w:t>aram</w:t>
      </w:r>
      <w:r w:rsidRPr="00F67924">
        <w:rPr>
          <w:lang w:val="pt-PT"/>
        </w:rPr>
        <w:t>-se melhoria</w:t>
      </w:r>
      <w:r w:rsidR="00961C4B" w:rsidRPr="00F67924">
        <w:rPr>
          <w:lang w:val="pt-PT"/>
        </w:rPr>
        <w:t>s</w:t>
      </w:r>
      <w:r w:rsidRPr="00F67924">
        <w:rPr>
          <w:lang w:val="pt-PT"/>
        </w:rPr>
        <w:t xml:space="preserve"> estatisticamente significativa</w:t>
      </w:r>
      <w:r w:rsidR="00961C4B" w:rsidRPr="00F67924">
        <w:rPr>
          <w:lang w:val="pt-PT"/>
        </w:rPr>
        <w:t>s</w:t>
      </w:r>
      <w:r w:rsidRPr="00F67924">
        <w:rPr>
          <w:lang w:val="pt-PT"/>
        </w:rPr>
        <w:t xml:space="preserve"> nos níveis de hemoglobina com tocilizumab</w:t>
      </w:r>
      <w:r w:rsidR="00961C4B" w:rsidRPr="00F67924">
        <w:rPr>
          <w:lang w:val="pt-PT"/>
        </w:rPr>
        <w:t>,</w:t>
      </w:r>
      <w:r w:rsidRPr="00F67924">
        <w:rPr>
          <w:lang w:val="pt-PT"/>
        </w:rPr>
        <w:t xml:space="preserve"> comparativamente a DMARDs (p</w:t>
      </w:r>
      <w:r w:rsidR="003403CE" w:rsidRPr="00F67924">
        <w:rPr>
          <w:lang w:val="pt-PT"/>
        </w:rPr>
        <w:t> </w:t>
      </w:r>
      <w:r w:rsidR="008247A9" w:rsidRPr="00F67924">
        <w:rPr>
          <w:szCs w:val="22"/>
          <w:lang w:val="pt-PT"/>
        </w:rPr>
        <w:t>&lt;</w:t>
      </w:r>
      <w:r w:rsidR="003403CE" w:rsidRPr="00F67924">
        <w:rPr>
          <w:lang w:val="pt-PT"/>
        </w:rPr>
        <w:t> </w:t>
      </w:r>
      <w:r w:rsidRPr="00F67924">
        <w:rPr>
          <w:lang w:val="pt-PT"/>
        </w:rPr>
        <w:t>0,0001). Os níveis médios de hemoglobina aumentaram à semana</w:t>
      </w:r>
      <w:r w:rsidR="003403CE" w:rsidRPr="00F67924">
        <w:rPr>
          <w:lang w:val="pt-PT"/>
        </w:rPr>
        <w:t> </w:t>
      </w:r>
      <w:r w:rsidRPr="00F67924">
        <w:rPr>
          <w:lang w:val="pt-PT"/>
        </w:rPr>
        <w:t>2 e permaneceram dentro do in</w:t>
      </w:r>
      <w:r w:rsidR="004A7487" w:rsidRPr="00F67924">
        <w:rPr>
          <w:lang w:val="pt-PT"/>
        </w:rPr>
        <w:t>tervalo normal até à semana</w:t>
      </w:r>
      <w:r w:rsidR="003403CE" w:rsidRPr="00F67924">
        <w:rPr>
          <w:lang w:val="pt-PT"/>
        </w:rPr>
        <w:t> </w:t>
      </w:r>
      <w:r w:rsidR="004A7487" w:rsidRPr="00F67924">
        <w:rPr>
          <w:lang w:val="pt-PT"/>
        </w:rPr>
        <w:t>24.</w:t>
      </w:r>
    </w:p>
    <w:p w14:paraId="1BFE8E2D" w14:textId="77777777" w:rsidR="001323E1" w:rsidRPr="00F67924" w:rsidRDefault="001323E1" w:rsidP="001323E1">
      <w:pPr>
        <w:numPr>
          <w:ilvl w:val="12"/>
          <w:numId w:val="0"/>
        </w:numPr>
        <w:ind w:right="-2"/>
        <w:rPr>
          <w:lang w:val="pt-PT"/>
        </w:rPr>
      </w:pPr>
    </w:p>
    <w:p w14:paraId="0FA121E7" w14:textId="77777777" w:rsidR="001323E1" w:rsidRPr="00F67924" w:rsidRDefault="001323E1" w:rsidP="001323E1">
      <w:pPr>
        <w:numPr>
          <w:ilvl w:val="12"/>
          <w:numId w:val="0"/>
        </w:numPr>
        <w:ind w:right="-2"/>
        <w:rPr>
          <w:i/>
          <w:lang w:val="pt-PT"/>
        </w:rPr>
      </w:pPr>
      <w:r w:rsidRPr="00F67924">
        <w:rPr>
          <w:i/>
          <w:lang w:val="pt-PT"/>
        </w:rPr>
        <w:t>Tocilizumab versus adalimumab em monoterapia</w:t>
      </w:r>
    </w:p>
    <w:p w14:paraId="339E4E52" w14:textId="02DCCA42" w:rsidR="001323E1" w:rsidRPr="00F67924" w:rsidRDefault="001323E1" w:rsidP="001323E1">
      <w:pPr>
        <w:numPr>
          <w:ilvl w:val="12"/>
          <w:numId w:val="0"/>
        </w:numPr>
        <w:ind w:right="-2"/>
        <w:rPr>
          <w:lang w:val="pt-PT"/>
        </w:rPr>
      </w:pPr>
      <w:r w:rsidRPr="00F67924">
        <w:rPr>
          <w:lang w:val="pt-PT"/>
        </w:rPr>
        <w:t xml:space="preserve">O </w:t>
      </w:r>
      <w:ins w:id="464" w:author="Author">
        <w:r w:rsidR="008001F3" w:rsidRPr="00F67924">
          <w:rPr>
            <w:lang w:val="pt-PT"/>
          </w:rPr>
          <w:t>E</w:t>
        </w:r>
        <w:r w:rsidR="008001F3">
          <w:rPr>
            <w:lang w:val="pt-PT"/>
          </w:rPr>
          <w:t>nsaio</w:t>
        </w:r>
        <w:del w:id="465" w:author="Author">
          <w:r w:rsidR="00D27E2D" w:rsidDel="008001F3">
            <w:rPr>
              <w:lang w:val="pt-PT"/>
            </w:rPr>
            <w:delText>E</w:delText>
          </w:r>
        </w:del>
      </w:ins>
      <w:del w:id="466" w:author="Author">
        <w:r w:rsidRPr="00F67924" w:rsidDel="008001F3">
          <w:rPr>
            <w:lang w:val="pt-PT"/>
          </w:rPr>
          <w:delText>estudo</w:delText>
        </w:r>
      </w:del>
      <w:r w:rsidRPr="00F67924">
        <w:rPr>
          <w:lang w:val="pt-PT"/>
        </w:rPr>
        <w:t xml:space="preserve"> </w:t>
      </w:r>
      <w:r w:rsidR="009A67A6" w:rsidRPr="00F67924">
        <w:rPr>
          <w:lang w:val="pt-PT"/>
        </w:rPr>
        <w:t>VI (</w:t>
      </w:r>
      <w:r w:rsidRPr="00F67924">
        <w:rPr>
          <w:lang w:val="pt-PT"/>
        </w:rPr>
        <w:t>WA19924</w:t>
      </w:r>
      <w:r w:rsidR="009A67A6" w:rsidRPr="00F67924">
        <w:rPr>
          <w:lang w:val="pt-PT"/>
        </w:rPr>
        <w:t>)</w:t>
      </w:r>
      <w:r w:rsidRPr="00F67924">
        <w:rPr>
          <w:lang w:val="pt-PT"/>
        </w:rPr>
        <w:t>,</w:t>
      </w:r>
      <w:r w:rsidR="009A67A6" w:rsidRPr="00F67924">
        <w:rPr>
          <w:lang w:val="pt-PT"/>
        </w:rPr>
        <w:t xml:space="preserve"> </w:t>
      </w:r>
      <w:r w:rsidRPr="00F67924">
        <w:rPr>
          <w:lang w:val="pt-PT"/>
        </w:rPr>
        <w:t xml:space="preserve">um </w:t>
      </w:r>
      <w:del w:id="467" w:author="Author">
        <w:r w:rsidRPr="00F67924" w:rsidDel="00067E4E">
          <w:rPr>
            <w:lang w:val="pt-PT"/>
          </w:rPr>
          <w:delText xml:space="preserve">estudo </w:delText>
        </w:r>
      </w:del>
      <w:ins w:id="468" w:author="Author">
        <w:r w:rsidR="00067E4E" w:rsidRPr="00F67924">
          <w:rPr>
            <w:lang w:val="pt-PT"/>
          </w:rPr>
          <w:t xml:space="preserve">ensaio </w:t>
        </w:r>
      </w:ins>
      <w:r w:rsidRPr="00F67924">
        <w:rPr>
          <w:lang w:val="pt-PT"/>
        </w:rPr>
        <w:t>de 24</w:t>
      </w:r>
      <w:r w:rsidR="003403CE" w:rsidRPr="00F67924">
        <w:rPr>
          <w:lang w:val="pt-PT"/>
        </w:rPr>
        <w:t> </w:t>
      </w:r>
      <w:r w:rsidRPr="00F67924">
        <w:rPr>
          <w:lang w:val="pt-PT"/>
        </w:rPr>
        <w:t xml:space="preserve">semanas, </w:t>
      </w:r>
      <w:r w:rsidR="00961C4B" w:rsidRPr="00F67924">
        <w:rPr>
          <w:lang w:val="pt-PT"/>
        </w:rPr>
        <w:t xml:space="preserve">em </w:t>
      </w:r>
      <w:r w:rsidRPr="00F67924">
        <w:rPr>
          <w:lang w:val="pt-PT"/>
        </w:rPr>
        <w:t>dupla</w:t>
      </w:r>
      <w:r w:rsidR="00961C4B" w:rsidRPr="00F67924">
        <w:rPr>
          <w:lang w:val="pt-PT"/>
        </w:rPr>
        <w:t xml:space="preserve"> ocultação</w:t>
      </w:r>
      <w:r w:rsidRPr="00F67924">
        <w:rPr>
          <w:lang w:val="pt-PT"/>
        </w:rPr>
        <w:t>, que comparou tocilizumab em monoterapia com adalimumab em monoterapia, avaliou 326</w:t>
      </w:r>
      <w:r w:rsidR="003403CE" w:rsidRPr="00F67924">
        <w:rPr>
          <w:lang w:val="pt-PT"/>
        </w:rPr>
        <w:t> </w:t>
      </w:r>
      <w:r w:rsidRPr="00F67924">
        <w:rPr>
          <w:lang w:val="pt-PT"/>
        </w:rPr>
        <w:t>doentes com AR intolerantes a</w:t>
      </w:r>
      <w:r w:rsidR="00961C4B" w:rsidRPr="00F67924">
        <w:rPr>
          <w:lang w:val="pt-PT"/>
        </w:rPr>
        <w:t>o</w:t>
      </w:r>
      <w:r w:rsidRPr="00F67924">
        <w:rPr>
          <w:lang w:val="pt-PT"/>
        </w:rPr>
        <w:t xml:space="preserve"> MTX ou em que o tratamento </w:t>
      </w:r>
      <w:r w:rsidR="007F57F7" w:rsidRPr="00F67924">
        <w:rPr>
          <w:lang w:val="pt-PT"/>
        </w:rPr>
        <w:t xml:space="preserve">continuado </w:t>
      </w:r>
      <w:r w:rsidRPr="00F67924">
        <w:rPr>
          <w:lang w:val="pt-PT"/>
        </w:rPr>
        <w:t>com MTX foi considerado inadequado (incluindo respondedores inadequados a</w:t>
      </w:r>
      <w:r w:rsidR="00961C4B" w:rsidRPr="00F67924">
        <w:rPr>
          <w:lang w:val="pt-PT"/>
        </w:rPr>
        <w:t>o</w:t>
      </w:r>
      <w:r w:rsidRPr="00F67924">
        <w:rPr>
          <w:lang w:val="pt-PT"/>
        </w:rPr>
        <w:t xml:space="preserve"> MTX). Os doentes no braço de tocilizumab receberam uma perfusão de tocilizumab (8</w:t>
      </w:r>
      <w:r w:rsidR="003403CE" w:rsidRPr="00F67924">
        <w:rPr>
          <w:lang w:val="pt-PT"/>
        </w:rPr>
        <w:t> </w:t>
      </w:r>
      <w:r w:rsidRPr="00F67924">
        <w:rPr>
          <w:lang w:val="pt-PT"/>
        </w:rPr>
        <w:t>mg/kg) intravenoso a cada 4</w:t>
      </w:r>
      <w:r w:rsidR="003403CE" w:rsidRPr="00F67924">
        <w:rPr>
          <w:lang w:val="pt-PT"/>
        </w:rPr>
        <w:t> </w:t>
      </w:r>
      <w:r w:rsidRPr="00F67924">
        <w:rPr>
          <w:lang w:val="pt-PT"/>
        </w:rPr>
        <w:t xml:space="preserve">semanas (q4w) e uma injeção subcutânea </w:t>
      </w:r>
      <w:r w:rsidR="00961C4B" w:rsidRPr="00F67924">
        <w:rPr>
          <w:lang w:val="pt-PT"/>
        </w:rPr>
        <w:t xml:space="preserve">de </w:t>
      </w:r>
      <w:r w:rsidRPr="00F67924">
        <w:rPr>
          <w:lang w:val="pt-PT"/>
        </w:rPr>
        <w:t>placebo a cada 2</w:t>
      </w:r>
      <w:r w:rsidR="003403CE" w:rsidRPr="00F67924">
        <w:rPr>
          <w:lang w:val="pt-PT"/>
        </w:rPr>
        <w:t> </w:t>
      </w:r>
      <w:r w:rsidRPr="00F67924">
        <w:rPr>
          <w:lang w:val="pt-PT"/>
        </w:rPr>
        <w:t xml:space="preserve">semanas (q2w). Os doentes no braço de adalimumab receberam uma injeção </w:t>
      </w:r>
      <w:r w:rsidR="003403CE" w:rsidRPr="00F67924">
        <w:rPr>
          <w:lang w:val="pt-PT"/>
        </w:rPr>
        <w:t>subcutânea</w:t>
      </w:r>
      <w:r w:rsidRPr="00F67924">
        <w:rPr>
          <w:lang w:val="pt-PT"/>
        </w:rPr>
        <w:t xml:space="preserve"> de adalimumab (40 mg) q2w </w:t>
      </w:r>
      <w:r w:rsidR="00961C4B" w:rsidRPr="00F67924">
        <w:rPr>
          <w:lang w:val="pt-PT"/>
        </w:rPr>
        <w:t>mais</w:t>
      </w:r>
      <w:r w:rsidRPr="00F67924">
        <w:rPr>
          <w:lang w:val="pt-PT"/>
        </w:rPr>
        <w:t xml:space="preserve"> uma perfusão de placebo </w:t>
      </w:r>
      <w:r w:rsidR="003403CE" w:rsidRPr="00F67924">
        <w:rPr>
          <w:lang w:val="pt-PT"/>
        </w:rPr>
        <w:t xml:space="preserve">intravenoso </w:t>
      </w:r>
      <w:r w:rsidRPr="00F67924">
        <w:rPr>
          <w:lang w:val="pt-PT"/>
        </w:rPr>
        <w:t>q4w. Foi observado um efeito de tratamento superior e estatisticamente significativo a favor d</w:t>
      </w:r>
      <w:r w:rsidR="00961C4B" w:rsidRPr="00F67924">
        <w:rPr>
          <w:lang w:val="pt-PT"/>
        </w:rPr>
        <w:t>e</w:t>
      </w:r>
      <w:r w:rsidRPr="00F67924">
        <w:rPr>
          <w:lang w:val="pt-PT"/>
        </w:rPr>
        <w:t xml:space="preserve"> tocilizumab</w:t>
      </w:r>
      <w:r w:rsidR="00961C4B" w:rsidRPr="00F67924">
        <w:rPr>
          <w:lang w:val="pt-PT"/>
        </w:rPr>
        <w:t xml:space="preserve"> em relação ao adalimumab,</w:t>
      </w:r>
      <w:r w:rsidRPr="00F67924">
        <w:rPr>
          <w:lang w:val="pt-PT"/>
        </w:rPr>
        <w:t xml:space="preserve"> no controlo da atividade da doença, da linha basal à semana</w:t>
      </w:r>
      <w:r w:rsidR="003403CE" w:rsidRPr="00F67924">
        <w:rPr>
          <w:lang w:val="pt-PT"/>
        </w:rPr>
        <w:t> </w:t>
      </w:r>
      <w:r w:rsidRPr="00F67924">
        <w:rPr>
          <w:lang w:val="pt-PT"/>
        </w:rPr>
        <w:t xml:space="preserve">24, para o objetivo primário de alteração </w:t>
      </w:r>
      <w:r w:rsidR="00961C4B" w:rsidRPr="00F67924">
        <w:rPr>
          <w:lang w:val="pt-PT"/>
        </w:rPr>
        <w:t>n</w:t>
      </w:r>
      <w:r w:rsidRPr="00F67924">
        <w:rPr>
          <w:lang w:val="pt-PT"/>
        </w:rPr>
        <w:t>o DAS28 e para todos os objetivos secundários (Tabela</w:t>
      </w:r>
      <w:r w:rsidR="003403CE" w:rsidRPr="00F67924">
        <w:rPr>
          <w:lang w:val="pt-PT"/>
        </w:rPr>
        <w:t> </w:t>
      </w:r>
      <w:r w:rsidR="007A5ED9" w:rsidRPr="00F67924">
        <w:rPr>
          <w:lang w:val="pt-PT"/>
        </w:rPr>
        <w:t>6</w:t>
      </w:r>
      <w:r w:rsidRPr="00F67924">
        <w:rPr>
          <w:lang w:val="pt-PT"/>
        </w:rPr>
        <w:t>).</w:t>
      </w:r>
    </w:p>
    <w:p w14:paraId="5B2F6A7E" w14:textId="77777777" w:rsidR="001323E1" w:rsidRPr="00F67924" w:rsidRDefault="001323E1" w:rsidP="001323E1">
      <w:pPr>
        <w:numPr>
          <w:ilvl w:val="12"/>
          <w:numId w:val="0"/>
        </w:numPr>
        <w:ind w:right="-2"/>
        <w:rPr>
          <w:lang w:val="pt-PT"/>
        </w:rPr>
      </w:pPr>
    </w:p>
    <w:p w14:paraId="45154149" w14:textId="492DD377" w:rsidR="001323E1" w:rsidRPr="00F67924" w:rsidRDefault="001323E1" w:rsidP="001323E1">
      <w:pPr>
        <w:keepNext/>
        <w:keepLines/>
        <w:rPr>
          <w:bCs/>
          <w:i/>
          <w:lang w:val="pt-PT"/>
        </w:rPr>
      </w:pPr>
      <w:r w:rsidRPr="00F67924">
        <w:rPr>
          <w:bCs/>
          <w:i/>
          <w:lang w:val="pt-PT"/>
        </w:rPr>
        <w:t>Tabela</w:t>
      </w:r>
      <w:r w:rsidR="003403CE" w:rsidRPr="00F67924">
        <w:rPr>
          <w:bCs/>
          <w:i/>
          <w:lang w:val="pt-PT"/>
        </w:rPr>
        <w:t> </w:t>
      </w:r>
      <w:r w:rsidR="007A5ED9" w:rsidRPr="00F67924">
        <w:rPr>
          <w:bCs/>
          <w:i/>
          <w:lang w:val="pt-PT"/>
        </w:rPr>
        <w:t>6</w:t>
      </w:r>
      <w:r w:rsidR="00971185" w:rsidRPr="00F67924">
        <w:rPr>
          <w:bCs/>
          <w:i/>
          <w:lang w:val="pt-PT"/>
        </w:rPr>
        <w:t>.</w:t>
      </w:r>
      <w:r w:rsidRPr="00F67924">
        <w:rPr>
          <w:bCs/>
          <w:i/>
          <w:lang w:val="pt-PT"/>
        </w:rPr>
        <w:t xml:space="preserve"> Resultados de </w:t>
      </w:r>
      <w:r w:rsidR="003403CE" w:rsidRPr="00F67924">
        <w:rPr>
          <w:bCs/>
          <w:i/>
          <w:lang w:val="pt-PT"/>
        </w:rPr>
        <w:t>e</w:t>
      </w:r>
      <w:r w:rsidRPr="00F67924">
        <w:rPr>
          <w:bCs/>
          <w:i/>
          <w:lang w:val="pt-PT"/>
        </w:rPr>
        <w:t xml:space="preserve">ficácia do </w:t>
      </w:r>
      <w:ins w:id="469" w:author="Author">
        <w:r w:rsidR="008001F3" w:rsidRPr="00557EB7">
          <w:rPr>
            <w:i/>
            <w:iCs/>
            <w:lang w:val="pt-PT"/>
            <w:rPrChange w:id="470" w:author="Author">
              <w:rPr>
                <w:lang w:val="pt-PT"/>
              </w:rPr>
            </w:rPrChange>
          </w:rPr>
          <w:t>Ensaio</w:t>
        </w:r>
      </w:ins>
      <w:del w:id="471" w:author="Author">
        <w:r w:rsidRPr="00F67924" w:rsidDel="008001F3">
          <w:rPr>
            <w:bCs/>
            <w:i/>
            <w:lang w:val="pt-PT"/>
          </w:rPr>
          <w:delText>Estudo</w:delText>
        </w:r>
      </w:del>
      <w:r w:rsidRPr="00F67924">
        <w:rPr>
          <w:bCs/>
          <w:i/>
          <w:lang w:val="pt-PT"/>
        </w:rPr>
        <w:t xml:space="preserve"> </w:t>
      </w:r>
      <w:r w:rsidR="009A67A6" w:rsidRPr="00F67924">
        <w:rPr>
          <w:bCs/>
          <w:i/>
          <w:lang w:val="pt-PT"/>
        </w:rPr>
        <w:t>VI (</w:t>
      </w:r>
      <w:r w:rsidRPr="00F67924">
        <w:rPr>
          <w:bCs/>
          <w:i/>
          <w:lang w:val="pt-PT"/>
        </w:rPr>
        <w:t>WA19924</w:t>
      </w:r>
      <w:r w:rsidR="009A67A6" w:rsidRPr="00F67924">
        <w:rPr>
          <w:bCs/>
          <w:i/>
          <w:lang w:val="pt-PT"/>
        </w:rPr>
        <w:t>)</w:t>
      </w:r>
    </w:p>
    <w:p w14:paraId="2803B495" w14:textId="77777777" w:rsidR="009853DF" w:rsidRPr="00F67924" w:rsidRDefault="009853DF" w:rsidP="001323E1">
      <w:pPr>
        <w:keepNext/>
        <w:keepLines/>
        <w:rPr>
          <w:lang w:val="pt-PT"/>
        </w:rPr>
      </w:pPr>
    </w:p>
    <w:tbl>
      <w:tblPr>
        <w:tblW w:w="7950" w:type="dxa"/>
        <w:tblInd w:w="58" w:type="dxa"/>
        <w:tblLayout w:type="fixed"/>
        <w:tblCellMar>
          <w:left w:w="0" w:type="dxa"/>
          <w:right w:w="0" w:type="dxa"/>
        </w:tblCellMar>
        <w:tblLook w:val="04A0" w:firstRow="1" w:lastRow="0" w:firstColumn="1" w:lastColumn="0" w:noHBand="0" w:noVBand="1"/>
      </w:tblPr>
      <w:tblGrid>
        <w:gridCol w:w="3350"/>
        <w:gridCol w:w="1610"/>
        <w:gridCol w:w="1701"/>
        <w:gridCol w:w="1275"/>
        <w:gridCol w:w="14"/>
      </w:tblGrid>
      <w:tr w:rsidR="001323E1" w:rsidRPr="00F67924" w14:paraId="6431C784" w14:textId="77777777" w:rsidTr="005351D2">
        <w:trPr>
          <w:gridAfter w:val="1"/>
          <w:wAfter w:w="14" w:type="dxa"/>
          <w:cantSplit/>
        </w:trPr>
        <w:tc>
          <w:tcPr>
            <w:tcW w:w="3350" w:type="dxa"/>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p w14:paraId="5B765B5E" w14:textId="77777777" w:rsidR="001323E1" w:rsidRPr="00F67924" w:rsidRDefault="001323E1" w:rsidP="005351D2">
            <w:pPr>
              <w:keepNext/>
              <w:keepLines/>
              <w:rPr>
                <w:sz w:val="20"/>
                <w:lang w:val="pt-PT" w:eastAsia="zh-TW"/>
              </w:rPr>
            </w:pPr>
          </w:p>
        </w:tc>
        <w:tc>
          <w:tcPr>
            <w:tcW w:w="1610" w:type="dxa"/>
            <w:tcBorders>
              <w:top w:val="single" w:sz="8" w:space="0" w:color="auto"/>
              <w:left w:val="nil"/>
              <w:bottom w:val="single" w:sz="8" w:space="0" w:color="auto"/>
              <w:right w:val="nil"/>
            </w:tcBorders>
            <w:tcMar>
              <w:top w:w="0" w:type="dxa"/>
              <w:left w:w="57" w:type="dxa"/>
              <w:bottom w:w="0" w:type="dxa"/>
              <w:right w:w="57" w:type="dxa"/>
            </w:tcMar>
            <w:vAlign w:val="bottom"/>
          </w:tcPr>
          <w:p w14:paraId="669C1AC9" w14:textId="77777777" w:rsidR="001323E1" w:rsidRPr="00F67924" w:rsidRDefault="001323E1" w:rsidP="005351D2">
            <w:pPr>
              <w:keepNext/>
              <w:keepLines/>
              <w:spacing w:before="50" w:after="50" w:line="240" w:lineRule="exact"/>
              <w:jc w:val="center"/>
              <w:rPr>
                <w:rFonts w:eastAsia="SimSun"/>
                <w:b/>
                <w:sz w:val="16"/>
                <w:lang w:val="pt-PT" w:eastAsia="zh-CN"/>
              </w:rPr>
            </w:pPr>
            <w:r w:rsidRPr="00F67924">
              <w:rPr>
                <w:rFonts w:eastAsia="SimSun"/>
                <w:b/>
                <w:sz w:val="16"/>
                <w:lang w:val="pt-PT" w:eastAsia="zh-CN"/>
              </w:rPr>
              <w:t>ADA + Placebo (IV)</w:t>
            </w:r>
          </w:p>
          <w:p w14:paraId="0DBC719B" w14:textId="56EA0463" w:rsidR="001323E1" w:rsidRPr="00F67924" w:rsidRDefault="00497A33" w:rsidP="005351D2">
            <w:pPr>
              <w:keepNext/>
              <w:keepLines/>
              <w:spacing w:before="50" w:after="50" w:line="240" w:lineRule="exact"/>
              <w:jc w:val="center"/>
              <w:rPr>
                <w:rFonts w:eastAsia="SimSun"/>
                <w:b/>
                <w:sz w:val="16"/>
                <w:lang w:val="pt-PT" w:eastAsia="zh-CN"/>
              </w:rPr>
            </w:pPr>
            <w:ins w:id="472" w:author="Author">
              <w:r>
                <w:rPr>
                  <w:rFonts w:eastAsia="SimSun"/>
                  <w:b/>
                  <w:sz w:val="16"/>
                  <w:lang w:val="pt-PT" w:eastAsia="zh-CN"/>
                </w:rPr>
                <w:t>n</w:t>
              </w:r>
            </w:ins>
            <w:del w:id="473" w:author="Author">
              <w:r w:rsidR="001323E1" w:rsidRPr="00F67924" w:rsidDel="008001F3">
                <w:rPr>
                  <w:rFonts w:eastAsia="SimSun"/>
                  <w:b/>
                  <w:sz w:val="16"/>
                  <w:lang w:val="pt-PT" w:eastAsia="zh-CN"/>
                </w:rPr>
                <w:delText>N</w:delText>
              </w:r>
            </w:del>
            <w:r w:rsidR="001323E1" w:rsidRPr="00F67924">
              <w:rPr>
                <w:rFonts w:eastAsia="SimSun"/>
                <w:b/>
                <w:sz w:val="16"/>
                <w:lang w:val="pt-PT" w:eastAsia="zh-CN"/>
              </w:rPr>
              <w:t xml:space="preserve"> = 162</w:t>
            </w:r>
          </w:p>
        </w:tc>
        <w:tc>
          <w:tcPr>
            <w:tcW w:w="1701" w:type="dxa"/>
            <w:tcBorders>
              <w:top w:val="single" w:sz="8" w:space="0" w:color="auto"/>
              <w:left w:val="nil"/>
              <w:bottom w:val="single" w:sz="8" w:space="0" w:color="auto"/>
              <w:right w:val="nil"/>
            </w:tcBorders>
            <w:tcMar>
              <w:top w:w="0" w:type="dxa"/>
              <w:left w:w="57" w:type="dxa"/>
              <w:bottom w:w="0" w:type="dxa"/>
              <w:right w:w="57" w:type="dxa"/>
            </w:tcMar>
            <w:vAlign w:val="bottom"/>
          </w:tcPr>
          <w:p w14:paraId="115EFFF5" w14:textId="77777777" w:rsidR="001323E1" w:rsidRPr="00F67924" w:rsidRDefault="001323E1" w:rsidP="005351D2">
            <w:pPr>
              <w:keepNext/>
              <w:keepLines/>
              <w:spacing w:before="50" w:after="50" w:line="240" w:lineRule="exact"/>
              <w:jc w:val="center"/>
              <w:rPr>
                <w:rFonts w:eastAsia="SimSun"/>
                <w:b/>
                <w:sz w:val="16"/>
                <w:lang w:val="pt-PT" w:eastAsia="zh-CN"/>
              </w:rPr>
            </w:pPr>
            <w:r w:rsidRPr="00F67924">
              <w:rPr>
                <w:rFonts w:eastAsia="SimSun"/>
                <w:b/>
                <w:sz w:val="16"/>
                <w:lang w:val="pt-PT" w:eastAsia="zh-CN"/>
              </w:rPr>
              <w:t>TCZ + Placebo (SC)</w:t>
            </w:r>
          </w:p>
          <w:p w14:paraId="048E19C6" w14:textId="1D244CA0" w:rsidR="001323E1" w:rsidRPr="00F67924" w:rsidRDefault="00497A33" w:rsidP="005351D2">
            <w:pPr>
              <w:keepNext/>
              <w:keepLines/>
              <w:spacing w:before="50" w:after="50" w:line="240" w:lineRule="exact"/>
              <w:jc w:val="center"/>
              <w:rPr>
                <w:rFonts w:eastAsia="SimSun"/>
                <w:b/>
                <w:sz w:val="16"/>
                <w:lang w:val="pt-PT" w:eastAsia="zh-CN"/>
              </w:rPr>
            </w:pPr>
            <w:ins w:id="474" w:author="Author">
              <w:r>
                <w:rPr>
                  <w:rFonts w:eastAsia="SimSun"/>
                  <w:b/>
                  <w:sz w:val="16"/>
                  <w:lang w:val="pt-PT" w:eastAsia="zh-CN"/>
                </w:rPr>
                <w:t>n</w:t>
              </w:r>
            </w:ins>
            <w:del w:id="475" w:author="Author">
              <w:r w:rsidR="001323E1" w:rsidRPr="00F67924" w:rsidDel="00497A33">
                <w:rPr>
                  <w:rFonts w:eastAsia="SimSun"/>
                  <w:b/>
                  <w:sz w:val="16"/>
                  <w:lang w:val="pt-PT" w:eastAsia="zh-CN"/>
                </w:rPr>
                <w:delText>N</w:delText>
              </w:r>
            </w:del>
            <w:r w:rsidR="001323E1" w:rsidRPr="00F67924">
              <w:rPr>
                <w:rFonts w:eastAsia="SimSun"/>
                <w:b/>
                <w:sz w:val="16"/>
                <w:lang w:val="pt-PT" w:eastAsia="zh-CN"/>
              </w:rPr>
              <w:t xml:space="preserve"> = 163</w:t>
            </w:r>
          </w:p>
        </w:tc>
        <w:tc>
          <w:tcPr>
            <w:tcW w:w="1275" w:type="dxa"/>
            <w:tcBorders>
              <w:top w:val="single" w:sz="8" w:space="0" w:color="auto"/>
              <w:left w:val="nil"/>
              <w:bottom w:val="single" w:sz="8" w:space="0" w:color="auto"/>
              <w:right w:val="single" w:sz="8" w:space="0" w:color="auto"/>
            </w:tcBorders>
            <w:tcMar>
              <w:top w:w="0" w:type="dxa"/>
              <w:left w:w="57" w:type="dxa"/>
              <w:bottom w:w="0" w:type="dxa"/>
              <w:right w:w="57" w:type="dxa"/>
            </w:tcMar>
            <w:vAlign w:val="bottom"/>
          </w:tcPr>
          <w:p w14:paraId="5A7F6425" w14:textId="77777777" w:rsidR="001323E1" w:rsidRPr="00557EB7" w:rsidRDefault="001323E1" w:rsidP="005351D2">
            <w:pPr>
              <w:keepNext/>
              <w:keepLines/>
              <w:spacing w:before="50" w:after="50" w:line="240" w:lineRule="exact"/>
              <w:jc w:val="center"/>
              <w:rPr>
                <w:rFonts w:eastAsia="SimSun"/>
                <w:b/>
                <w:sz w:val="16"/>
                <w:lang w:val="pt-PT" w:eastAsia="zh-CN"/>
                <w:rPrChange w:id="476" w:author="Author">
                  <w:rPr>
                    <w:rFonts w:eastAsia="SimSun"/>
                    <w:sz w:val="16"/>
                    <w:lang w:val="pt-PT" w:eastAsia="zh-CN"/>
                  </w:rPr>
                </w:rPrChange>
              </w:rPr>
            </w:pPr>
            <w:r w:rsidRPr="00557EB7">
              <w:rPr>
                <w:rFonts w:eastAsia="SimSun"/>
                <w:b/>
                <w:sz w:val="16"/>
                <w:lang w:val="pt-PT" w:eastAsia="zh-CN"/>
                <w:rPrChange w:id="477" w:author="Author">
                  <w:rPr>
                    <w:rFonts w:eastAsia="SimSun"/>
                    <w:sz w:val="16"/>
                    <w:lang w:val="pt-PT" w:eastAsia="zh-CN"/>
                  </w:rPr>
                </w:rPrChange>
              </w:rPr>
              <w:t>Valor p</w:t>
            </w:r>
            <w:r w:rsidRPr="00E10472">
              <w:rPr>
                <w:rFonts w:eastAsia="SimSun"/>
                <w:b/>
                <w:sz w:val="16"/>
                <w:vertAlign w:val="superscript"/>
                <w:lang w:val="pt-PT" w:eastAsia="zh-CN"/>
              </w:rPr>
              <w:t>(a)</w:t>
            </w:r>
          </w:p>
        </w:tc>
      </w:tr>
      <w:tr w:rsidR="001323E1" w:rsidRPr="00ED63F7" w14:paraId="33A3C5A2" w14:textId="77777777" w:rsidTr="005351D2">
        <w:trPr>
          <w:cantSplit/>
        </w:trPr>
        <w:tc>
          <w:tcPr>
            <w:tcW w:w="7950" w:type="dxa"/>
            <w:gridSpan w:val="5"/>
            <w:tcBorders>
              <w:top w:val="nil"/>
              <w:left w:val="single" w:sz="4" w:space="0" w:color="auto"/>
              <w:bottom w:val="nil"/>
              <w:right w:val="single" w:sz="8" w:space="0" w:color="auto"/>
            </w:tcBorders>
            <w:tcMar>
              <w:top w:w="0" w:type="dxa"/>
              <w:left w:w="57" w:type="dxa"/>
              <w:bottom w:w="0" w:type="dxa"/>
              <w:right w:w="57" w:type="dxa"/>
            </w:tcMar>
          </w:tcPr>
          <w:p w14:paraId="64BFF841" w14:textId="35FADB8A" w:rsidR="001323E1" w:rsidRPr="00F67924" w:rsidRDefault="001323E1" w:rsidP="003403CE">
            <w:pPr>
              <w:keepNext/>
              <w:keepLines/>
              <w:spacing w:before="50" w:after="50" w:line="240" w:lineRule="exact"/>
              <w:rPr>
                <w:rFonts w:eastAsia="SimSun"/>
                <w:sz w:val="16"/>
                <w:lang w:val="pt-PT" w:eastAsia="zh-CN"/>
              </w:rPr>
            </w:pPr>
            <w:r w:rsidRPr="00F67924">
              <w:rPr>
                <w:rFonts w:eastAsia="SimSun"/>
                <w:b/>
                <w:sz w:val="16"/>
                <w:lang w:val="pt-PT" w:eastAsia="zh-CN"/>
              </w:rPr>
              <w:t xml:space="preserve">Objetivo </w:t>
            </w:r>
            <w:r w:rsidR="003403CE" w:rsidRPr="00F67924">
              <w:rPr>
                <w:rFonts w:eastAsia="SimSun"/>
                <w:b/>
                <w:sz w:val="16"/>
                <w:lang w:val="pt-PT" w:eastAsia="zh-CN"/>
              </w:rPr>
              <w:t>p</w:t>
            </w:r>
            <w:r w:rsidRPr="00F67924">
              <w:rPr>
                <w:rFonts w:eastAsia="SimSun"/>
                <w:b/>
                <w:sz w:val="16"/>
                <w:lang w:val="pt-PT" w:eastAsia="zh-CN"/>
              </w:rPr>
              <w:t xml:space="preserve">rimário – Variação </w:t>
            </w:r>
            <w:r w:rsidR="003403CE" w:rsidRPr="00F67924">
              <w:rPr>
                <w:rFonts w:eastAsia="SimSun"/>
                <w:b/>
                <w:sz w:val="16"/>
                <w:lang w:val="pt-PT" w:eastAsia="zh-CN"/>
              </w:rPr>
              <w:t>m</w:t>
            </w:r>
            <w:r w:rsidRPr="00F67924">
              <w:rPr>
                <w:rFonts w:eastAsia="SimSun"/>
                <w:b/>
                <w:sz w:val="16"/>
                <w:lang w:val="pt-PT" w:eastAsia="zh-CN"/>
              </w:rPr>
              <w:t xml:space="preserve">édia da </w:t>
            </w:r>
            <w:r w:rsidR="003403CE" w:rsidRPr="00F67924">
              <w:rPr>
                <w:rFonts w:eastAsia="SimSun"/>
                <w:b/>
                <w:sz w:val="16"/>
                <w:lang w:val="pt-PT" w:eastAsia="zh-CN"/>
              </w:rPr>
              <w:t>l</w:t>
            </w:r>
            <w:r w:rsidRPr="00F67924">
              <w:rPr>
                <w:rFonts w:eastAsia="SimSun"/>
                <w:b/>
                <w:sz w:val="16"/>
                <w:lang w:val="pt-PT" w:eastAsia="zh-CN"/>
              </w:rPr>
              <w:t xml:space="preserve">inha basal à </w:t>
            </w:r>
            <w:r w:rsidR="003403CE" w:rsidRPr="00F67924">
              <w:rPr>
                <w:rFonts w:eastAsia="SimSun"/>
                <w:b/>
                <w:sz w:val="16"/>
                <w:lang w:val="pt-PT" w:eastAsia="zh-CN"/>
              </w:rPr>
              <w:t>s</w:t>
            </w:r>
            <w:r w:rsidRPr="00F67924">
              <w:rPr>
                <w:rFonts w:eastAsia="SimSun"/>
                <w:b/>
                <w:sz w:val="16"/>
                <w:lang w:val="pt-PT" w:eastAsia="zh-CN"/>
              </w:rPr>
              <w:t>emana</w:t>
            </w:r>
            <w:r w:rsidR="003403CE" w:rsidRPr="00F67924">
              <w:rPr>
                <w:rFonts w:eastAsia="SimSun"/>
                <w:b/>
                <w:sz w:val="16"/>
                <w:lang w:val="pt-PT" w:eastAsia="zh-CN"/>
              </w:rPr>
              <w:t> </w:t>
            </w:r>
            <w:r w:rsidRPr="00F67924">
              <w:rPr>
                <w:rFonts w:eastAsia="SimSun"/>
                <w:b/>
                <w:sz w:val="16"/>
                <w:lang w:val="pt-PT" w:eastAsia="zh-CN"/>
              </w:rPr>
              <w:t>24</w:t>
            </w:r>
          </w:p>
        </w:tc>
      </w:tr>
      <w:tr w:rsidR="001323E1" w:rsidRPr="00F67924" w14:paraId="4BD3EFB4" w14:textId="77777777" w:rsidTr="005351D2">
        <w:trPr>
          <w:gridAfter w:val="1"/>
          <w:wAfter w:w="14" w:type="dxa"/>
          <w:cantSplit/>
        </w:trPr>
        <w:tc>
          <w:tcPr>
            <w:tcW w:w="3350" w:type="dxa"/>
            <w:tcBorders>
              <w:top w:val="single" w:sz="4" w:space="0" w:color="auto"/>
              <w:left w:val="single" w:sz="4" w:space="0" w:color="auto"/>
              <w:bottom w:val="nil"/>
              <w:right w:val="nil"/>
            </w:tcBorders>
            <w:tcMar>
              <w:top w:w="0" w:type="dxa"/>
              <w:left w:w="57" w:type="dxa"/>
              <w:bottom w:w="0" w:type="dxa"/>
              <w:right w:w="57" w:type="dxa"/>
            </w:tcMar>
          </w:tcPr>
          <w:p w14:paraId="2CE1A089" w14:textId="77777777" w:rsidR="001323E1" w:rsidRPr="00557EB7" w:rsidRDefault="001323E1" w:rsidP="005351D2">
            <w:pPr>
              <w:keepNext/>
              <w:keepLines/>
              <w:spacing w:before="50" w:after="50" w:line="240" w:lineRule="exact"/>
              <w:jc w:val="right"/>
              <w:rPr>
                <w:rFonts w:eastAsia="SimSun"/>
                <w:sz w:val="16"/>
                <w:lang w:val="pt-PT" w:eastAsia="zh-CN"/>
                <w:rPrChange w:id="478" w:author="Author">
                  <w:rPr>
                    <w:rFonts w:eastAsia="SimSun"/>
                    <w:b/>
                    <w:sz w:val="16"/>
                    <w:lang w:val="pt-PT" w:eastAsia="zh-CN"/>
                  </w:rPr>
                </w:rPrChange>
              </w:rPr>
            </w:pPr>
            <w:r w:rsidRPr="00557EB7">
              <w:rPr>
                <w:rFonts w:eastAsia="SimSun"/>
                <w:sz w:val="16"/>
                <w:lang w:val="pt-PT" w:eastAsia="zh-CN"/>
                <w:rPrChange w:id="479" w:author="Author">
                  <w:rPr>
                    <w:rFonts w:eastAsia="SimSun"/>
                    <w:b/>
                    <w:sz w:val="16"/>
                    <w:lang w:val="pt-PT" w:eastAsia="zh-CN"/>
                  </w:rPr>
                </w:rPrChange>
              </w:rPr>
              <w:t xml:space="preserve">DAS28 (Média ajustada) </w:t>
            </w:r>
          </w:p>
        </w:tc>
        <w:tc>
          <w:tcPr>
            <w:tcW w:w="1610" w:type="dxa"/>
            <w:tcBorders>
              <w:top w:val="single" w:sz="4" w:space="0" w:color="auto"/>
              <w:left w:val="nil"/>
              <w:bottom w:val="nil"/>
              <w:right w:val="nil"/>
            </w:tcBorders>
            <w:tcMar>
              <w:top w:w="0" w:type="dxa"/>
              <w:left w:w="57" w:type="dxa"/>
              <w:bottom w:w="0" w:type="dxa"/>
              <w:right w:w="57" w:type="dxa"/>
            </w:tcMar>
          </w:tcPr>
          <w:p w14:paraId="66D86296" w14:textId="77777777" w:rsidR="001323E1" w:rsidRPr="00557EB7" w:rsidRDefault="001323E1" w:rsidP="005351D2">
            <w:pPr>
              <w:keepNext/>
              <w:keepLines/>
              <w:spacing w:before="50" w:after="50" w:line="240" w:lineRule="exact"/>
              <w:jc w:val="center"/>
              <w:rPr>
                <w:rFonts w:eastAsia="SimSun"/>
                <w:sz w:val="16"/>
                <w:lang w:val="pt-PT" w:eastAsia="zh-CN"/>
                <w:rPrChange w:id="480" w:author="Author">
                  <w:rPr>
                    <w:rFonts w:eastAsia="SimSun"/>
                    <w:b/>
                    <w:sz w:val="16"/>
                    <w:lang w:val="pt-PT" w:eastAsia="zh-CN"/>
                  </w:rPr>
                </w:rPrChange>
              </w:rPr>
            </w:pPr>
            <w:r w:rsidRPr="00557EB7">
              <w:rPr>
                <w:rFonts w:eastAsia="SimSun"/>
                <w:sz w:val="16"/>
                <w:lang w:val="pt-PT" w:eastAsia="zh-CN"/>
                <w:rPrChange w:id="481" w:author="Author">
                  <w:rPr>
                    <w:rFonts w:eastAsia="SimSun"/>
                    <w:b/>
                    <w:sz w:val="16"/>
                    <w:lang w:val="pt-PT" w:eastAsia="zh-CN"/>
                  </w:rPr>
                </w:rPrChange>
              </w:rPr>
              <w:t>-1,8</w:t>
            </w:r>
          </w:p>
        </w:tc>
        <w:tc>
          <w:tcPr>
            <w:tcW w:w="1701" w:type="dxa"/>
            <w:tcBorders>
              <w:top w:val="single" w:sz="4" w:space="0" w:color="auto"/>
              <w:left w:val="nil"/>
              <w:bottom w:val="nil"/>
              <w:right w:val="nil"/>
            </w:tcBorders>
            <w:tcMar>
              <w:top w:w="0" w:type="dxa"/>
              <w:left w:w="57" w:type="dxa"/>
              <w:bottom w:w="0" w:type="dxa"/>
              <w:right w:w="57" w:type="dxa"/>
            </w:tcMar>
          </w:tcPr>
          <w:p w14:paraId="164B04E3" w14:textId="77777777" w:rsidR="001323E1" w:rsidRPr="00557EB7" w:rsidRDefault="001323E1" w:rsidP="005351D2">
            <w:pPr>
              <w:keepNext/>
              <w:keepLines/>
              <w:spacing w:before="50" w:after="50" w:line="240" w:lineRule="exact"/>
              <w:jc w:val="center"/>
              <w:rPr>
                <w:rFonts w:eastAsia="SimSun"/>
                <w:sz w:val="16"/>
                <w:lang w:val="pt-PT" w:eastAsia="zh-CN"/>
                <w:rPrChange w:id="482" w:author="Author">
                  <w:rPr>
                    <w:rFonts w:eastAsia="SimSun"/>
                    <w:b/>
                    <w:sz w:val="16"/>
                    <w:lang w:val="pt-PT" w:eastAsia="zh-CN"/>
                  </w:rPr>
                </w:rPrChange>
              </w:rPr>
            </w:pPr>
            <w:r w:rsidRPr="00557EB7">
              <w:rPr>
                <w:rFonts w:eastAsia="SimSun"/>
                <w:sz w:val="16"/>
                <w:lang w:val="pt-PT" w:eastAsia="zh-CN"/>
                <w:rPrChange w:id="483" w:author="Author">
                  <w:rPr>
                    <w:rFonts w:eastAsia="SimSun"/>
                    <w:b/>
                    <w:sz w:val="16"/>
                    <w:lang w:val="pt-PT" w:eastAsia="zh-CN"/>
                  </w:rPr>
                </w:rPrChange>
              </w:rPr>
              <w:t xml:space="preserve">-3,3 </w:t>
            </w:r>
          </w:p>
        </w:tc>
        <w:tc>
          <w:tcPr>
            <w:tcW w:w="1275" w:type="dxa"/>
            <w:tcBorders>
              <w:top w:val="single" w:sz="4" w:space="0" w:color="auto"/>
              <w:left w:val="nil"/>
              <w:bottom w:val="nil"/>
              <w:right w:val="single" w:sz="8" w:space="0" w:color="auto"/>
            </w:tcBorders>
            <w:tcMar>
              <w:top w:w="0" w:type="dxa"/>
              <w:left w:w="57" w:type="dxa"/>
              <w:bottom w:w="0" w:type="dxa"/>
              <w:right w:w="57" w:type="dxa"/>
            </w:tcMar>
          </w:tcPr>
          <w:p w14:paraId="57073D9F" w14:textId="77777777" w:rsidR="001323E1" w:rsidRPr="00557EB7" w:rsidRDefault="001323E1" w:rsidP="005351D2">
            <w:pPr>
              <w:keepNext/>
              <w:keepLines/>
              <w:spacing w:before="50" w:after="50" w:line="240" w:lineRule="exact"/>
              <w:jc w:val="center"/>
              <w:rPr>
                <w:rFonts w:eastAsia="SimSun"/>
                <w:sz w:val="16"/>
                <w:lang w:val="pt-PT" w:eastAsia="zh-CN"/>
                <w:rPrChange w:id="484" w:author="Author">
                  <w:rPr>
                    <w:rFonts w:eastAsia="SimSun"/>
                    <w:b/>
                    <w:sz w:val="16"/>
                    <w:lang w:val="pt-PT" w:eastAsia="zh-CN"/>
                  </w:rPr>
                </w:rPrChange>
              </w:rPr>
            </w:pPr>
          </w:p>
        </w:tc>
      </w:tr>
      <w:tr w:rsidR="001323E1" w:rsidRPr="00F67924" w14:paraId="00584D0B" w14:textId="77777777" w:rsidTr="005351D2">
        <w:trPr>
          <w:gridAfter w:val="1"/>
          <w:wAfter w:w="14" w:type="dxa"/>
          <w:cantSplit/>
        </w:trPr>
        <w:tc>
          <w:tcPr>
            <w:tcW w:w="3350" w:type="dxa"/>
            <w:tcBorders>
              <w:top w:val="nil"/>
              <w:left w:val="single" w:sz="4" w:space="0" w:color="auto"/>
              <w:bottom w:val="single" w:sz="4" w:space="0" w:color="auto"/>
              <w:right w:val="nil"/>
            </w:tcBorders>
            <w:tcMar>
              <w:top w:w="0" w:type="dxa"/>
              <w:left w:w="57" w:type="dxa"/>
              <w:bottom w:w="0" w:type="dxa"/>
              <w:right w:w="57" w:type="dxa"/>
            </w:tcMar>
          </w:tcPr>
          <w:p w14:paraId="1C9F984C" w14:textId="77777777" w:rsidR="001323E1" w:rsidRPr="00557EB7" w:rsidRDefault="001323E1" w:rsidP="005351D2">
            <w:pPr>
              <w:keepNext/>
              <w:keepLines/>
              <w:spacing w:before="50" w:after="50" w:line="240" w:lineRule="exact"/>
              <w:jc w:val="right"/>
              <w:rPr>
                <w:rFonts w:eastAsia="SimSun"/>
                <w:sz w:val="16"/>
                <w:lang w:val="pt-PT" w:eastAsia="zh-CN"/>
                <w:rPrChange w:id="485" w:author="Author">
                  <w:rPr>
                    <w:rFonts w:eastAsia="SimSun"/>
                    <w:b/>
                    <w:sz w:val="16"/>
                    <w:lang w:val="pt-PT" w:eastAsia="zh-CN"/>
                  </w:rPr>
                </w:rPrChange>
              </w:rPr>
            </w:pPr>
            <w:r w:rsidRPr="00557EB7">
              <w:rPr>
                <w:rFonts w:eastAsia="SimSun"/>
                <w:sz w:val="16"/>
                <w:lang w:val="pt-PT" w:eastAsia="zh-CN"/>
                <w:rPrChange w:id="486" w:author="Author">
                  <w:rPr>
                    <w:rFonts w:eastAsia="SimSun"/>
                    <w:b/>
                    <w:sz w:val="16"/>
                    <w:lang w:val="pt-PT" w:eastAsia="zh-CN"/>
                  </w:rPr>
                </w:rPrChange>
              </w:rPr>
              <w:t>Diferença na média ajustada (IC 95%)</w:t>
            </w:r>
          </w:p>
        </w:tc>
        <w:tc>
          <w:tcPr>
            <w:tcW w:w="3311" w:type="dxa"/>
            <w:gridSpan w:val="2"/>
            <w:tcBorders>
              <w:top w:val="nil"/>
              <w:left w:val="nil"/>
              <w:bottom w:val="single" w:sz="4" w:space="0" w:color="auto"/>
              <w:right w:val="nil"/>
            </w:tcBorders>
            <w:tcMar>
              <w:top w:w="0" w:type="dxa"/>
              <w:left w:w="57" w:type="dxa"/>
              <w:bottom w:w="0" w:type="dxa"/>
              <w:right w:w="57" w:type="dxa"/>
            </w:tcMar>
          </w:tcPr>
          <w:p w14:paraId="31A24F29" w14:textId="77777777" w:rsidR="001323E1" w:rsidRPr="00557EB7" w:rsidRDefault="001323E1" w:rsidP="005351D2">
            <w:pPr>
              <w:keepNext/>
              <w:keepLines/>
              <w:spacing w:before="50" w:after="50" w:line="240" w:lineRule="exact"/>
              <w:jc w:val="center"/>
              <w:rPr>
                <w:rFonts w:eastAsia="SimSun"/>
                <w:sz w:val="16"/>
                <w:lang w:val="pt-PT" w:eastAsia="zh-CN"/>
                <w:rPrChange w:id="487" w:author="Author">
                  <w:rPr>
                    <w:rFonts w:eastAsia="SimSun"/>
                    <w:b/>
                    <w:sz w:val="16"/>
                    <w:lang w:val="pt-PT" w:eastAsia="zh-CN"/>
                  </w:rPr>
                </w:rPrChange>
              </w:rPr>
            </w:pPr>
            <w:r w:rsidRPr="00557EB7">
              <w:rPr>
                <w:rFonts w:eastAsia="SimSun"/>
                <w:sz w:val="16"/>
                <w:lang w:val="pt-PT" w:eastAsia="zh-CN"/>
                <w:rPrChange w:id="488" w:author="Author">
                  <w:rPr>
                    <w:rFonts w:eastAsia="SimSun"/>
                    <w:b/>
                    <w:sz w:val="16"/>
                    <w:lang w:val="pt-PT" w:eastAsia="zh-CN"/>
                  </w:rPr>
                </w:rPrChange>
              </w:rPr>
              <w:t>-1,5 (-1,8</w:t>
            </w:r>
            <w:r w:rsidR="007F57F7" w:rsidRPr="00557EB7">
              <w:rPr>
                <w:rFonts w:eastAsia="SimSun"/>
                <w:sz w:val="16"/>
                <w:lang w:val="pt-PT" w:eastAsia="zh-CN"/>
                <w:rPrChange w:id="489" w:author="Author">
                  <w:rPr>
                    <w:rFonts w:eastAsia="SimSun"/>
                    <w:b/>
                    <w:sz w:val="16"/>
                    <w:lang w:val="pt-PT" w:eastAsia="zh-CN"/>
                  </w:rPr>
                </w:rPrChange>
              </w:rPr>
              <w:t>;</w:t>
            </w:r>
            <w:r w:rsidRPr="00557EB7">
              <w:rPr>
                <w:rFonts w:eastAsia="SimSun"/>
                <w:sz w:val="16"/>
                <w:lang w:val="pt-PT" w:eastAsia="zh-CN"/>
                <w:rPrChange w:id="490" w:author="Author">
                  <w:rPr>
                    <w:rFonts w:eastAsia="SimSun"/>
                    <w:b/>
                    <w:sz w:val="16"/>
                    <w:lang w:val="pt-PT" w:eastAsia="zh-CN"/>
                  </w:rPr>
                </w:rPrChange>
              </w:rPr>
              <w:t xml:space="preserve"> -1,1)</w:t>
            </w:r>
          </w:p>
        </w:tc>
        <w:tc>
          <w:tcPr>
            <w:tcW w:w="1275" w:type="dxa"/>
            <w:tcBorders>
              <w:top w:val="nil"/>
              <w:left w:val="nil"/>
              <w:bottom w:val="single" w:sz="4" w:space="0" w:color="auto"/>
              <w:right w:val="single" w:sz="8" w:space="0" w:color="auto"/>
            </w:tcBorders>
            <w:tcMar>
              <w:top w:w="0" w:type="dxa"/>
              <w:left w:w="57" w:type="dxa"/>
              <w:bottom w:w="0" w:type="dxa"/>
              <w:right w:w="57" w:type="dxa"/>
            </w:tcMar>
          </w:tcPr>
          <w:p w14:paraId="3AC3B089" w14:textId="73C50A4E" w:rsidR="001323E1" w:rsidRPr="00557EB7" w:rsidRDefault="008247A9" w:rsidP="005351D2">
            <w:pPr>
              <w:keepNext/>
              <w:keepLines/>
              <w:spacing w:before="50" w:after="50" w:line="240" w:lineRule="exact"/>
              <w:jc w:val="center"/>
              <w:rPr>
                <w:rFonts w:eastAsia="SimSun"/>
                <w:sz w:val="16"/>
                <w:lang w:val="pt-PT" w:eastAsia="zh-CN"/>
                <w:rPrChange w:id="491" w:author="Author">
                  <w:rPr>
                    <w:rFonts w:eastAsia="SimSun"/>
                    <w:b/>
                    <w:sz w:val="16"/>
                    <w:lang w:val="pt-PT" w:eastAsia="zh-CN"/>
                  </w:rPr>
                </w:rPrChange>
              </w:rPr>
            </w:pPr>
            <w:r w:rsidRPr="00557EB7">
              <w:rPr>
                <w:rFonts w:eastAsia="SimSun"/>
                <w:iCs/>
                <w:sz w:val="16"/>
                <w:lang w:val="pt-PT" w:eastAsia="zh-CN"/>
                <w:rPrChange w:id="492" w:author="Author">
                  <w:rPr>
                    <w:rFonts w:eastAsia="SimSun"/>
                    <w:b/>
                    <w:iCs/>
                    <w:sz w:val="16"/>
                    <w:lang w:val="pt-PT" w:eastAsia="zh-CN"/>
                  </w:rPr>
                </w:rPrChange>
              </w:rPr>
              <w:t>&lt;</w:t>
            </w:r>
            <w:r w:rsidR="0081281D" w:rsidRPr="00557EB7">
              <w:rPr>
                <w:rFonts w:eastAsia="SimSun"/>
                <w:sz w:val="16"/>
                <w:lang w:val="pt-PT" w:eastAsia="zh-CN"/>
                <w:rPrChange w:id="493" w:author="Author">
                  <w:rPr>
                    <w:rFonts w:eastAsia="SimSun"/>
                    <w:b/>
                    <w:sz w:val="16"/>
                    <w:lang w:val="pt-PT" w:eastAsia="zh-CN"/>
                  </w:rPr>
                </w:rPrChange>
              </w:rPr>
              <w:t xml:space="preserve"> </w:t>
            </w:r>
            <w:r w:rsidR="001323E1" w:rsidRPr="00557EB7">
              <w:rPr>
                <w:rFonts w:eastAsia="SimSun"/>
                <w:sz w:val="16"/>
                <w:lang w:val="pt-PT" w:eastAsia="zh-CN"/>
                <w:rPrChange w:id="494" w:author="Author">
                  <w:rPr>
                    <w:rFonts w:eastAsia="SimSun"/>
                    <w:b/>
                    <w:sz w:val="16"/>
                    <w:lang w:val="pt-PT" w:eastAsia="zh-CN"/>
                  </w:rPr>
                </w:rPrChange>
              </w:rPr>
              <w:t>0,0001</w:t>
            </w:r>
          </w:p>
        </w:tc>
      </w:tr>
      <w:tr w:rsidR="001323E1" w:rsidRPr="00ED63F7" w14:paraId="78099107" w14:textId="77777777" w:rsidTr="005351D2">
        <w:trPr>
          <w:gridAfter w:val="1"/>
          <w:wAfter w:w="14" w:type="dxa"/>
          <w:cantSplit/>
        </w:trPr>
        <w:tc>
          <w:tcPr>
            <w:tcW w:w="7936" w:type="dxa"/>
            <w:gridSpan w:val="4"/>
            <w:tcBorders>
              <w:top w:val="nil"/>
              <w:left w:val="single" w:sz="4" w:space="0" w:color="auto"/>
              <w:bottom w:val="single" w:sz="4" w:space="0" w:color="auto"/>
              <w:right w:val="single" w:sz="8" w:space="0" w:color="auto"/>
            </w:tcBorders>
            <w:tcMar>
              <w:top w:w="0" w:type="dxa"/>
              <w:left w:w="57" w:type="dxa"/>
              <w:bottom w:w="0" w:type="dxa"/>
              <w:right w:w="57" w:type="dxa"/>
            </w:tcMar>
          </w:tcPr>
          <w:p w14:paraId="5690473B" w14:textId="55B93A8A" w:rsidR="001323E1" w:rsidRPr="00F67924" w:rsidRDefault="001323E1" w:rsidP="003403CE">
            <w:pPr>
              <w:keepNext/>
              <w:keepLines/>
              <w:spacing w:before="50" w:after="50" w:line="240" w:lineRule="exact"/>
              <w:rPr>
                <w:rFonts w:eastAsia="SimSun"/>
                <w:sz w:val="16"/>
                <w:lang w:val="pt-PT" w:eastAsia="zh-CN"/>
              </w:rPr>
            </w:pPr>
            <w:r w:rsidRPr="00F67924">
              <w:rPr>
                <w:rFonts w:eastAsia="SimSun"/>
                <w:b/>
                <w:sz w:val="16"/>
                <w:lang w:val="pt-PT" w:eastAsia="zh-CN"/>
              </w:rPr>
              <w:t xml:space="preserve">Objetivos </w:t>
            </w:r>
            <w:r w:rsidR="003403CE" w:rsidRPr="00F67924">
              <w:rPr>
                <w:rFonts w:eastAsia="SimSun"/>
                <w:b/>
                <w:sz w:val="16"/>
                <w:lang w:val="pt-PT" w:eastAsia="zh-CN"/>
              </w:rPr>
              <w:t>s</w:t>
            </w:r>
            <w:r w:rsidRPr="00F67924">
              <w:rPr>
                <w:rFonts w:eastAsia="SimSun"/>
                <w:b/>
                <w:sz w:val="16"/>
                <w:lang w:val="pt-PT" w:eastAsia="zh-CN"/>
              </w:rPr>
              <w:t xml:space="preserve">ecundários – </w:t>
            </w:r>
            <w:r w:rsidR="003403CE" w:rsidRPr="00F67924">
              <w:rPr>
                <w:rFonts w:eastAsia="SimSun"/>
                <w:b/>
                <w:sz w:val="16"/>
                <w:lang w:val="pt-PT" w:eastAsia="zh-CN"/>
              </w:rPr>
              <w:t>p</w:t>
            </w:r>
            <w:r w:rsidRPr="00F67924">
              <w:rPr>
                <w:rFonts w:eastAsia="SimSun"/>
                <w:b/>
                <w:sz w:val="16"/>
                <w:lang w:val="pt-PT" w:eastAsia="zh-CN"/>
              </w:rPr>
              <w:t xml:space="preserve">ercentagem de </w:t>
            </w:r>
            <w:r w:rsidR="003403CE" w:rsidRPr="00F67924">
              <w:rPr>
                <w:rFonts w:eastAsia="SimSun"/>
                <w:b/>
                <w:sz w:val="16"/>
                <w:lang w:val="pt-PT" w:eastAsia="zh-CN"/>
              </w:rPr>
              <w:t>r</w:t>
            </w:r>
            <w:r w:rsidRPr="00F67924">
              <w:rPr>
                <w:rFonts w:eastAsia="SimSun"/>
                <w:b/>
                <w:sz w:val="16"/>
                <w:lang w:val="pt-PT" w:eastAsia="zh-CN"/>
              </w:rPr>
              <w:t xml:space="preserve">espondedores à </w:t>
            </w:r>
            <w:r w:rsidR="003403CE" w:rsidRPr="00F67924">
              <w:rPr>
                <w:rFonts w:eastAsia="SimSun"/>
                <w:b/>
                <w:sz w:val="16"/>
                <w:lang w:val="pt-PT" w:eastAsia="zh-CN"/>
              </w:rPr>
              <w:t>s</w:t>
            </w:r>
            <w:r w:rsidRPr="00F67924">
              <w:rPr>
                <w:rFonts w:eastAsia="SimSun"/>
                <w:b/>
                <w:sz w:val="16"/>
                <w:lang w:val="pt-PT" w:eastAsia="zh-CN"/>
              </w:rPr>
              <w:t>emana</w:t>
            </w:r>
            <w:r w:rsidR="003403CE" w:rsidRPr="00F67924">
              <w:rPr>
                <w:rFonts w:eastAsia="SimSun"/>
                <w:b/>
                <w:sz w:val="16"/>
                <w:lang w:val="pt-PT" w:eastAsia="zh-CN"/>
              </w:rPr>
              <w:t> </w:t>
            </w:r>
            <w:r w:rsidRPr="00F67924">
              <w:rPr>
                <w:rFonts w:eastAsia="SimSun"/>
                <w:b/>
                <w:sz w:val="16"/>
                <w:lang w:val="pt-PT" w:eastAsia="zh-CN"/>
              </w:rPr>
              <w:t xml:space="preserve">24 </w:t>
            </w:r>
            <w:r w:rsidRPr="00F67924">
              <w:rPr>
                <w:rFonts w:eastAsia="SimSun"/>
                <w:b/>
                <w:sz w:val="16"/>
                <w:vertAlign w:val="superscript"/>
                <w:lang w:val="pt-PT" w:eastAsia="zh-CN"/>
              </w:rPr>
              <w:t>(b)</w:t>
            </w:r>
          </w:p>
        </w:tc>
      </w:tr>
      <w:tr w:rsidR="001323E1" w:rsidRPr="00F67924" w14:paraId="058FB173" w14:textId="77777777" w:rsidTr="005351D2">
        <w:trPr>
          <w:gridAfter w:val="1"/>
          <w:wAfter w:w="14" w:type="dxa"/>
          <w:cantSplit/>
        </w:trPr>
        <w:tc>
          <w:tcPr>
            <w:tcW w:w="3350" w:type="dxa"/>
            <w:tcBorders>
              <w:top w:val="single" w:sz="4" w:space="0" w:color="auto"/>
              <w:left w:val="single" w:sz="4" w:space="0" w:color="auto"/>
              <w:bottom w:val="nil"/>
              <w:right w:val="nil"/>
            </w:tcBorders>
            <w:tcMar>
              <w:top w:w="0" w:type="dxa"/>
              <w:left w:w="57" w:type="dxa"/>
              <w:bottom w:w="0" w:type="dxa"/>
              <w:right w:w="57" w:type="dxa"/>
            </w:tcMar>
          </w:tcPr>
          <w:p w14:paraId="220DA5AB" w14:textId="3E079F54" w:rsidR="001323E1" w:rsidRPr="00F67924" w:rsidRDefault="001323E1" w:rsidP="005351D2">
            <w:pPr>
              <w:keepNext/>
              <w:keepLines/>
              <w:spacing w:before="50" w:after="50" w:line="240" w:lineRule="exact"/>
              <w:jc w:val="right"/>
              <w:rPr>
                <w:rFonts w:eastAsia="SimSun"/>
                <w:sz w:val="16"/>
                <w:lang w:val="pt-PT" w:eastAsia="zh-CN"/>
              </w:rPr>
            </w:pPr>
            <w:r w:rsidRPr="00F67924">
              <w:rPr>
                <w:rFonts w:eastAsia="SimSun"/>
                <w:sz w:val="16"/>
                <w:lang w:val="pt-PT" w:eastAsia="zh-CN"/>
              </w:rPr>
              <w:t xml:space="preserve">DAS28 </w:t>
            </w:r>
            <w:r w:rsidR="008247A9" w:rsidRPr="00F67924">
              <w:rPr>
                <w:rFonts w:eastAsia="SimSun"/>
                <w:iCs/>
                <w:sz w:val="16"/>
                <w:lang w:val="pt-PT" w:eastAsia="zh-CN"/>
              </w:rPr>
              <w:t>&lt;</w:t>
            </w:r>
            <w:r w:rsidRPr="00F67924">
              <w:rPr>
                <w:rFonts w:eastAsia="SimSun"/>
                <w:sz w:val="16"/>
                <w:lang w:val="pt-PT" w:eastAsia="zh-CN"/>
              </w:rPr>
              <w:t> 2,6, n (%)</w:t>
            </w:r>
          </w:p>
        </w:tc>
        <w:tc>
          <w:tcPr>
            <w:tcW w:w="1610" w:type="dxa"/>
            <w:tcBorders>
              <w:top w:val="single" w:sz="4" w:space="0" w:color="auto"/>
              <w:left w:val="nil"/>
              <w:bottom w:val="nil"/>
              <w:right w:val="nil"/>
            </w:tcBorders>
            <w:tcMar>
              <w:top w:w="0" w:type="dxa"/>
              <w:left w:w="57" w:type="dxa"/>
              <w:bottom w:w="0" w:type="dxa"/>
              <w:right w:w="57" w:type="dxa"/>
            </w:tcMar>
          </w:tcPr>
          <w:p w14:paraId="009948CC"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17 (10,5)</w:t>
            </w:r>
          </w:p>
        </w:tc>
        <w:tc>
          <w:tcPr>
            <w:tcW w:w="1701" w:type="dxa"/>
            <w:tcBorders>
              <w:top w:val="single" w:sz="4" w:space="0" w:color="auto"/>
              <w:left w:val="nil"/>
              <w:bottom w:val="nil"/>
              <w:right w:val="nil"/>
            </w:tcBorders>
            <w:tcMar>
              <w:top w:w="0" w:type="dxa"/>
              <w:left w:w="57" w:type="dxa"/>
              <w:bottom w:w="0" w:type="dxa"/>
              <w:right w:w="57" w:type="dxa"/>
            </w:tcMar>
          </w:tcPr>
          <w:p w14:paraId="138A6C04"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65 (39,9)</w:t>
            </w:r>
          </w:p>
        </w:tc>
        <w:tc>
          <w:tcPr>
            <w:tcW w:w="1275" w:type="dxa"/>
            <w:tcBorders>
              <w:top w:val="single" w:sz="4" w:space="0" w:color="auto"/>
              <w:left w:val="nil"/>
              <w:bottom w:val="nil"/>
              <w:right w:val="single" w:sz="8" w:space="0" w:color="auto"/>
            </w:tcBorders>
            <w:tcMar>
              <w:top w:w="0" w:type="dxa"/>
              <w:left w:w="57" w:type="dxa"/>
              <w:bottom w:w="0" w:type="dxa"/>
              <w:right w:w="57" w:type="dxa"/>
            </w:tcMar>
          </w:tcPr>
          <w:p w14:paraId="405E87E2" w14:textId="45783DEB" w:rsidR="001323E1" w:rsidRPr="00F67924" w:rsidRDefault="008247A9" w:rsidP="005351D2">
            <w:pPr>
              <w:keepNext/>
              <w:keepLines/>
              <w:spacing w:before="50" w:after="50" w:line="240" w:lineRule="exact"/>
              <w:jc w:val="center"/>
              <w:rPr>
                <w:rFonts w:eastAsia="SimSun"/>
                <w:sz w:val="16"/>
                <w:lang w:val="pt-PT" w:eastAsia="zh-CN"/>
              </w:rPr>
            </w:pPr>
            <w:r w:rsidRPr="00F67924">
              <w:rPr>
                <w:rFonts w:eastAsia="SimSun"/>
                <w:iCs/>
                <w:sz w:val="16"/>
                <w:lang w:val="pt-PT" w:eastAsia="zh-CN"/>
              </w:rPr>
              <w:t>&lt;</w:t>
            </w:r>
            <w:r w:rsidR="0081281D" w:rsidRPr="00F67924">
              <w:rPr>
                <w:rFonts w:eastAsia="SimSun"/>
                <w:sz w:val="16"/>
                <w:lang w:val="pt-PT" w:eastAsia="zh-CN"/>
              </w:rPr>
              <w:t xml:space="preserve"> </w:t>
            </w:r>
            <w:r w:rsidR="001323E1" w:rsidRPr="00F67924">
              <w:rPr>
                <w:rFonts w:eastAsia="SimSun"/>
                <w:sz w:val="16"/>
                <w:lang w:val="pt-PT" w:eastAsia="zh-CN"/>
              </w:rPr>
              <w:t>0,0001</w:t>
            </w:r>
          </w:p>
        </w:tc>
      </w:tr>
      <w:tr w:rsidR="001323E1" w:rsidRPr="00F67924" w14:paraId="291A61AC" w14:textId="77777777" w:rsidTr="005351D2">
        <w:trPr>
          <w:gridAfter w:val="1"/>
          <w:wAfter w:w="14" w:type="dxa"/>
          <w:cantSplit/>
        </w:trPr>
        <w:tc>
          <w:tcPr>
            <w:tcW w:w="3350" w:type="dxa"/>
            <w:tcBorders>
              <w:top w:val="nil"/>
              <w:left w:val="single" w:sz="4" w:space="0" w:color="auto"/>
              <w:bottom w:val="nil"/>
              <w:right w:val="nil"/>
            </w:tcBorders>
            <w:tcMar>
              <w:top w:w="0" w:type="dxa"/>
              <w:left w:w="57" w:type="dxa"/>
              <w:bottom w:w="0" w:type="dxa"/>
              <w:right w:w="57" w:type="dxa"/>
            </w:tcMar>
          </w:tcPr>
          <w:p w14:paraId="74973761" w14:textId="30EC497F" w:rsidR="001323E1" w:rsidRPr="00F67924" w:rsidRDefault="001323E1" w:rsidP="005351D2">
            <w:pPr>
              <w:keepNext/>
              <w:keepLines/>
              <w:spacing w:before="50" w:after="50" w:line="240" w:lineRule="exact"/>
              <w:jc w:val="right"/>
              <w:rPr>
                <w:rFonts w:eastAsia="SimSun"/>
                <w:sz w:val="16"/>
                <w:lang w:val="pt-PT" w:eastAsia="zh-CN"/>
              </w:rPr>
            </w:pPr>
            <w:r w:rsidRPr="00F67924">
              <w:rPr>
                <w:rFonts w:eastAsia="SimSun"/>
                <w:sz w:val="16"/>
                <w:lang w:val="pt-PT" w:eastAsia="zh-CN"/>
              </w:rPr>
              <w:t xml:space="preserve">DAS28 </w:t>
            </w:r>
            <w:r w:rsidR="008247A9" w:rsidRPr="00F67924">
              <w:rPr>
                <w:rFonts w:eastAsia="SimSun"/>
                <w:iCs/>
                <w:sz w:val="16"/>
                <w:lang w:val="pt-PT" w:eastAsia="zh-CN"/>
              </w:rPr>
              <w:t>≤</w:t>
            </w:r>
            <w:r w:rsidRPr="00F67924">
              <w:rPr>
                <w:rFonts w:eastAsia="SimSun"/>
                <w:sz w:val="16"/>
                <w:lang w:val="pt-PT" w:eastAsia="zh-CN"/>
              </w:rPr>
              <w:t xml:space="preserve"> 3,2, n (%) </w:t>
            </w:r>
          </w:p>
        </w:tc>
        <w:tc>
          <w:tcPr>
            <w:tcW w:w="1610" w:type="dxa"/>
            <w:tcMar>
              <w:top w:w="0" w:type="dxa"/>
              <w:left w:w="57" w:type="dxa"/>
              <w:bottom w:w="0" w:type="dxa"/>
              <w:right w:w="57" w:type="dxa"/>
            </w:tcMar>
          </w:tcPr>
          <w:p w14:paraId="683483B0"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 xml:space="preserve">32 (19,8) </w:t>
            </w:r>
          </w:p>
        </w:tc>
        <w:tc>
          <w:tcPr>
            <w:tcW w:w="1701" w:type="dxa"/>
            <w:tcMar>
              <w:top w:w="0" w:type="dxa"/>
              <w:left w:w="57" w:type="dxa"/>
              <w:bottom w:w="0" w:type="dxa"/>
              <w:right w:w="57" w:type="dxa"/>
            </w:tcMar>
          </w:tcPr>
          <w:p w14:paraId="41ACF617"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84 (51,5)</w:t>
            </w:r>
          </w:p>
        </w:tc>
        <w:tc>
          <w:tcPr>
            <w:tcW w:w="1275" w:type="dxa"/>
            <w:tcBorders>
              <w:top w:val="nil"/>
              <w:left w:val="nil"/>
              <w:bottom w:val="nil"/>
              <w:right w:val="single" w:sz="8" w:space="0" w:color="auto"/>
            </w:tcBorders>
            <w:tcMar>
              <w:top w:w="0" w:type="dxa"/>
              <w:left w:w="57" w:type="dxa"/>
              <w:bottom w:w="0" w:type="dxa"/>
              <w:right w:w="57" w:type="dxa"/>
            </w:tcMar>
          </w:tcPr>
          <w:p w14:paraId="2369B390" w14:textId="73CC60E7" w:rsidR="001323E1" w:rsidRPr="00F67924" w:rsidRDefault="008247A9" w:rsidP="005351D2">
            <w:pPr>
              <w:keepNext/>
              <w:keepLines/>
              <w:spacing w:before="50" w:after="50" w:line="240" w:lineRule="exact"/>
              <w:jc w:val="center"/>
              <w:rPr>
                <w:rFonts w:eastAsia="SimSun"/>
                <w:sz w:val="16"/>
                <w:lang w:val="pt-PT" w:eastAsia="zh-CN"/>
              </w:rPr>
            </w:pPr>
            <w:r w:rsidRPr="00F67924">
              <w:rPr>
                <w:rFonts w:eastAsia="SimSun"/>
                <w:iCs/>
                <w:sz w:val="16"/>
                <w:lang w:val="pt-PT" w:eastAsia="zh-CN"/>
              </w:rPr>
              <w:t>&lt;</w:t>
            </w:r>
            <w:r w:rsidR="0081281D" w:rsidRPr="00F67924">
              <w:rPr>
                <w:rFonts w:eastAsia="SimSun"/>
                <w:sz w:val="16"/>
                <w:lang w:val="pt-PT" w:eastAsia="zh-CN"/>
              </w:rPr>
              <w:t xml:space="preserve"> </w:t>
            </w:r>
            <w:r w:rsidR="001323E1" w:rsidRPr="00F67924">
              <w:rPr>
                <w:rFonts w:eastAsia="SimSun"/>
                <w:sz w:val="16"/>
                <w:lang w:val="pt-PT" w:eastAsia="zh-CN"/>
              </w:rPr>
              <w:t>0,0001</w:t>
            </w:r>
          </w:p>
        </w:tc>
      </w:tr>
      <w:tr w:rsidR="001323E1" w:rsidRPr="00F67924" w14:paraId="46CF8453" w14:textId="77777777" w:rsidTr="005351D2">
        <w:trPr>
          <w:gridAfter w:val="1"/>
          <w:wAfter w:w="14" w:type="dxa"/>
          <w:cantSplit/>
        </w:trPr>
        <w:tc>
          <w:tcPr>
            <w:tcW w:w="3350" w:type="dxa"/>
            <w:tcBorders>
              <w:top w:val="nil"/>
              <w:left w:val="single" w:sz="4" w:space="0" w:color="auto"/>
              <w:bottom w:val="nil"/>
              <w:right w:val="nil"/>
            </w:tcBorders>
            <w:tcMar>
              <w:top w:w="0" w:type="dxa"/>
              <w:left w:w="57" w:type="dxa"/>
              <w:bottom w:w="0" w:type="dxa"/>
              <w:right w:w="57" w:type="dxa"/>
            </w:tcMar>
          </w:tcPr>
          <w:p w14:paraId="7421CC76" w14:textId="7B332757" w:rsidR="001323E1" w:rsidRPr="00F67924" w:rsidRDefault="001323E1" w:rsidP="005351D2">
            <w:pPr>
              <w:keepNext/>
              <w:keepLines/>
              <w:spacing w:before="50" w:after="50" w:line="240" w:lineRule="exact"/>
              <w:jc w:val="right"/>
              <w:rPr>
                <w:rFonts w:eastAsia="SimSun"/>
                <w:sz w:val="16"/>
                <w:lang w:val="pt-PT" w:eastAsia="zh-CN"/>
              </w:rPr>
            </w:pPr>
            <w:r w:rsidRPr="00F67924">
              <w:rPr>
                <w:rFonts w:eastAsia="SimSun"/>
                <w:sz w:val="16"/>
                <w:lang w:val="pt-PT" w:eastAsia="zh-CN"/>
              </w:rPr>
              <w:t>Resposta ACR</w:t>
            </w:r>
            <w:r w:rsidR="003403CE" w:rsidRPr="00F67924">
              <w:rPr>
                <w:rFonts w:eastAsia="SimSun"/>
                <w:sz w:val="16"/>
                <w:lang w:val="pt-PT" w:eastAsia="zh-CN"/>
              </w:rPr>
              <w:t> </w:t>
            </w:r>
            <w:r w:rsidRPr="00F67924">
              <w:rPr>
                <w:rFonts w:eastAsia="SimSun"/>
                <w:sz w:val="16"/>
                <w:lang w:val="pt-PT" w:eastAsia="zh-CN"/>
              </w:rPr>
              <w:t>20, n (%)</w:t>
            </w:r>
          </w:p>
        </w:tc>
        <w:tc>
          <w:tcPr>
            <w:tcW w:w="1610" w:type="dxa"/>
            <w:tcMar>
              <w:top w:w="0" w:type="dxa"/>
              <w:left w:w="57" w:type="dxa"/>
              <w:bottom w:w="0" w:type="dxa"/>
              <w:right w:w="57" w:type="dxa"/>
            </w:tcMar>
          </w:tcPr>
          <w:p w14:paraId="4FADC7EC"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80 (49,4)</w:t>
            </w:r>
          </w:p>
        </w:tc>
        <w:tc>
          <w:tcPr>
            <w:tcW w:w="1701" w:type="dxa"/>
            <w:tcMar>
              <w:top w:w="0" w:type="dxa"/>
              <w:left w:w="57" w:type="dxa"/>
              <w:bottom w:w="0" w:type="dxa"/>
              <w:right w:w="57" w:type="dxa"/>
            </w:tcMar>
          </w:tcPr>
          <w:p w14:paraId="58DB88B7"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106 (65,0)</w:t>
            </w:r>
          </w:p>
        </w:tc>
        <w:tc>
          <w:tcPr>
            <w:tcW w:w="1275" w:type="dxa"/>
            <w:tcBorders>
              <w:top w:val="nil"/>
              <w:left w:val="nil"/>
              <w:bottom w:val="nil"/>
              <w:right w:val="single" w:sz="8" w:space="0" w:color="auto"/>
            </w:tcBorders>
            <w:tcMar>
              <w:top w:w="0" w:type="dxa"/>
              <w:left w:w="57" w:type="dxa"/>
              <w:bottom w:w="0" w:type="dxa"/>
              <w:right w:w="57" w:type="dxa"/>
            </w:tcMar>
          </w:tcPr>
          <w:p w14:paraId="7918C877"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0,0038</w:t>
            </w:r>
          </w:p>
        </w:tc>
      </w:tr>
      <w:tr w:rsidR="001323E1" w:rsidRPr="00F67924" w14:paraId="47638706" w14:textId="77777777" w:rsidTr="005351D2">
        <w:trPr>
          <w:gridAfter w:val="1"/>
          <w:wAfter w:w="14" w:type="dxa"/>
          <w:cantSplit/>
        </w:trPr>
        <w:tc>
          <w:tcPr>
            <w:tcW w:w="3350" w:type="dxa"/>
            <w:tcBorders>
              <w:top w:val="nil"/>
              <w:left w:val="single" w:sz="4" w:space="0" w:color="auto"/>
              <w:bottom w:val="nil"/>
              <w:right w:val="nil"/>
            </w:tcBorders>
            <w:tcMar>
              <w:top w:w="0" w:type="dxa"/>
              <w:left w:w="57" w:type="dxa"/>
              <w:bottom w:w="0" w:type="dxa"/>
              <w:right w:w="57" w:type="dxa"/>
            </w:tcMar>
          </w:tcPr>
          <w:p w14:paraId="2214512D" w14:textId="08DC49B7" w:rsidR="001323E1" w:rsidRPr="00F67924" w:rsidRDefault="001323E1" w:rsidP="005351D2">
            <w:pPr>
              <w:keepNext/>
              <w:keepLines/>
              <w:spacing w:before="50" w:after="50" w:line="240" w:lineRule="exact"/>
              <w:jc w:val="right"/>
              <w:rPr>
                <w:rFonts w:eastAsia="SimSun"/>
                <w:sz w:val="16"/>
                <w:lang w:val="pt-PT" w:eastAsia="zh-CN"/>
              </w:rPr>
            </w:pPr>
            <w:r w:rsidRPr="00F67924">
              <w:rPr>
                <w:rFonts w:eastAsia="SimSun"/>
                <w:sz w:val="16"/>
                <w:lang w:val="pt-PT" w:eastAsia="zh-CN"/>
              </w:rPr>
              <w:t>Resposta ACR</w:t>
            </w:r>
            <w:r w:rsidR="003403CE" w:rsidRPr="00F67924">
              <w:rPr>
                <w:rFonts w:eastAsia="SimSun"/>
                <w:sz w:val="16"/>
                <w:lang w:val="pt-PT" w:eastAsia="zh-CN"/>
              </w:rPr>
              <w:t> </w:t>
            </w:r>
            <w:r w:rsidRPr="00F67924">
              <w:rPr>
                <w:rFonts w:eastAsia="SimSun"/>
                <w:sz w:val="16"/>
                <w:lang w:val="pt-PT" w:eastAsia="zh-CN"/>
              </w:rPr>
              <w:t>50, n (%)</w:t>
            </w:r>
          </w:p>
        </w:tc>
        <w:tc>
          <w:tcPr>
            <w:tcW w:w="1610" w:type="dxa"/>
            <w:tcMar>
              <w:top w:w="0" w:type="dxa"/>
              <w:left w:w="57" w:type="dxa"/>
              <w:bottom w:w="0" w:type="dxa"/>
              <w:right w:w="57" w:type="dxa"/>
            </w:tcMar>
          </w:tcPr>
          <w:p w14:paraId="007AE9D8"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45 (27,8)</w:t>
            </w:r>
          </w:p>
        </w:tc>
        <w:tc>
          <w:tcPr>
            <w:tcW w:w="1701" w:type="dxa"/>
            <w:tcMar>
              <w:top w:w="0" w:type="dxa"/>
              <w:left w:w="57" w:type="dxa"/>
              <w:bottom w:w="0" w:type="dxa"/>
              <w:right w:w="57" w:type="dxa"/>
            </w:tcMar>
          </w:tcPr>
          <w:p w14:paraId="0669A351"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77 (47,2)</w:t>
            </w:r>
          </w:p>
        </w:tc>
        <w:tc>
          <w:tcPr>
            <w:tcW w:w="1275" w:type="dxa"/>
            <w:tcBorders>
              <w:top w:val="nil"/>
              <w:left w:val="nil"/>
              <w:bottom w:val="nil"/>
              <w:right w:val="single" w:sz="8" w:space="0" w:color="auto"/>
            </w:tcBorders>
            <w:tcMar>
              <w:top w:w="0" w:type="dxa"/>
              <w:left w:w="57" w:type="dxa"/>
              <w:bottom w:w="0" w:type="dxa"/>
              <w:right w:w="57" w:type="dxa"/>
            </w:tcMar>
          </w:tcPr>
          <w:p w14:paraId="1DAB1579"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0,0002</w:t>
            </w:r>
          </w:p>
        </w:tc>
      </w:tr>
      <w:tr w:rsidR="001323E1" w:rsidRPr="00F67924" w14:paraId="2AEC4CE1" w14:textId="77777777" w:rsidTr="005351D2">
        <w:trPr>
          <w:gridAfter w:val="1"/>
          <w:wAfter w:w="14" w:type="dxa"/>
          <w:cantSplit/>
        </w:trPr>
        <w:tc>
          <w:tcPr>
            <w:tcW w:w="3350" w:type="dxa"/>
            <w:tcBorders>
              <w:top w:val="nil"/>
              <w:left w:val="single" w:sz="4" w:space="0" w:color="auto"/>
              <w:bottom w:val="single" w:sz="4" w:space="0" w:color="auto"/>
              <w:right w:val="nil"/>
            </w:tcBorders>
            <w:tcMar>
              <w:top w:w="0" w:type="dxa"/>
              <w:left w:w="57" w:type="dxa"/>
              <w:bottom w:w="0" w:type="dxa"/>
              <w:right w:w="57" w:type="dxa"/>
            </w:tcMar>
          </w:tcPr>
          <w:p w14:paraId="503FD758" w14:textId="407A4D7A" w:rsidR="001323E1" w:rsidRPr="00F67924" w:rsidRDefault="001323E1" w:rsidP="005351D2">
            <w:pPr>
              <w:keepNext/>
              <w:keepLines/>
              <w:spacing w:before="50" w:after="50" w:line="240" w:lineRule="exact"/>
              <w:jc w:val="right"/>
              <w:rPr>
                <w:rFonts w:eastAsia="SimSun"/>
                <w:sz w:val="16"/>
                <w:lang w:val="pt-PT" w:eastAsia="zh-CN"/>
              </w:rPr>
            </w:pPr>
            <w:r w:rsidRPr="00F67924">
              <w:rPr>
                <w:rFonts w:eastAsia="SimSun"/>
                <w:sz w:val="16"/>
                <w:lang w:val="pt-PT" w:eastAsia="zh-CN"/>
              </w:rPr>
              <w:t>Resposta ACR</w:t>
            </w:r>
            <w:r w:rsidR="003403CE" w:rsidRPr="00F67924">
              <w:rPr>
                <w:rFonts w:eastAsia="SimSun"/>
                <w:sz w:val="16"/>
                <w:lang w:val="pt-PT" w:eastAsia="zh-CN"/>
              </w:rPr>
              <w:t> </w:t>
            </w:r>
            <w:r w:rsidRPr="00F67924">
              <w:rPr>
                <w:rFonts w:eastAsia="SimSun"/>
                <w:sz w:val="16"/>
                <w:lang w:val="pt-PT" w:eastAsia="zh-CN"/>
              </w:rPr>
              <w:t>70, n (%)</w:t>
            </w:r>
          </w:p>
        </w:tc>
        <w:tc>
          <w:tcPr>
            <w:tcW w:w="1610" w:type="dxa"/>
            <w:tcBorders>
              <w:top w:val="nil"/>
              <w:left w:val="nil"/>
              <w:bottom w:val="single" w:sz="4" w:space="0" w:color="auto"/>
              <w:right w:val="nil"/>
            </w:tcBorders>
            <w:tcMar>
              <w:top w:w="0" w:type="dxa"/>
              <w:left w:w="57" w:type="dxa"/>
              <w:bottom w:w="0" w:type="dxa"/>
              <w:right w:w="57" w:type="dxa"/>
            </w:tcMar>
          </w:tcPr>
          <w:p w14:paraId="3C352B2D"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29 (17,9)</w:t>
            </w:r>
          </w:p>
        </w:tc>
        <w:tc>
          <w:tcPr>
            <w:tcW w:w="1701" w:type="dxa"/>
            <w:tcBorders>
              <w:top w:val="nil"/>
              <w:left w:val="nil"/>
              <w:bottom w:val="single" w:sz="4" w:space="0" w:color="auto"/>
              <w:right w:val="nil"/>
            </w:tcBorders>
            <w:tcMar>
              <w:top w:w="0" w:type="dxa"/>
              <w:left w:w="57" w:type="dxa"/>
              <w:bottom w:w="0" w:type="dxa"/>
              <w:right w:w="57" w:type="dxa"/>
            </w:tcMar>
          </w:tcPr>
          <w:p w14:paraId="5EC63FE0"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53 (32,5)</w:t>
            </w:r>
          </w:p>
        </w:tc>
        <w:tc>
          <w:tcPr>
            <w:tcW w:w="1275" w:type="dxa"/>
            <w:tcBorders>
              <w:top w:val="nil"/>
              <w:left w:val="nil"/>
              <w:bottom w:val="single" w:sz="4" w:space="0" w:color="auto"/>
              <w:right w:val="single" w:sz="8" w:space="0" w:color="auto"/>
            </w:tcBorders>
            <w:tcMar>
              <w:top w:w="0" w:type="dxa"/>
              <w:left w:w="57" w:type="dxa"/>
              <w:bottom w:w="0" w:type="dxa"/>
              <w:right w:w="57" w:type="dxa"/>
            </w:tcMar>
          </w:tcPr>
          <w:p w14:paraId="768D6F1B" w14:textId="77777777" w:rsidR="001323E1" w:rsidRPr="00F67924" w:rsidRDefault="001323E1" w:rsidP="005351D2">
            <w:pPr>
              <w:keepNext/>
              <w:keepLines/>
              <w:spacing w:before="50" w:after="50" w:line="240" w:lineRule="exact"/>
              <w:jc w:val="center"/>
              <w:rPr>
                <w:rFonts w:eastAsia="SimSun"/>
                <w:sz w:val="16"/>
                <w:lang w:val="pt-PT" w:eastAsia="zh-CN"/>
              </w:rPr>
            </w:pPr>
            <w:r w:rsidRPr="00F67924">
              <w:rPr>
                <w:rFonts w:eastAsia="SimSun"/>
                <w:sz w:val="16"/>
                <w:lang w:val="pt-PT" w:eastAsia="zh-CN"/>
              </w:rPr>
              <w:t>0,0023</w:t>
            </w:r>
          </w:p>
        </w:tc>
      </w:tr>
    </w:tbl>
    <w:p w14:paraId="464E2722" w14:textId="751D1303" w:rsidR="001323E1" w:rsidRPr="00F67924" w:rsidRDefault="001323E1" w:rsidP="001323E1">
      <w:pPr>
        <w:rPr>
          <w:rFonts w:eastAsia="SimSun"/>
          <w:bCs/>
          <w:sz w:val="18"/>
          <w:szCs w:val="18"/>
          <w:lang w:val="pt-PT" w:eastAsia="zh-CN"/>
        </w:rPr>
      </w:pPr>
      <w:r w:rsidRPr="00F67924">
        <w:rPr>
          <w:rFonts w:eastAsia="SimSun"/>
          <w:bCs/>
          <w:sz w:val="18"/>
          <w:szCs w:val="18"/>
          <w:vertAlign w:val="superscript"/>
          <w:lang w:val="pt-PT" w:eastAsia="zh-CN"/>
        </w:rPr>
        <w:t>a</w:t>
      </w:r>
      <w:ins w:id="495" w:author="Author">
        <w:r w:rsidR="005C46CB">
          <w:rPr>
            <w:rFonts w:eastAsia="SimSun"/>
            <w:bCs/>
            <w:sz w:val="18"/>
            <w:szCs w:val="18"/>
            <w:vertAlign w:val="superscript"/>
            <w:lang w:val="pt-PT" w:eastAsia="zh-CN"/>
          </w:rPr>
          <w:t xml:space="preserve"> </w:t>
        </w:r>
      </w:ins>
      <w:r w:rsidRPr="00F67924">
        <w:rPr>
          <w:rFonts w:eastAsia="SimSun"/>
          <w:bCs/>
          <w:sz w:val="18"/>
          <w:szCs w:val="18"/>
          <w:lang w:val="pt-PT" w:eastAsia="zh-CN"/>
        </w:rPr>
        <w:t>Valor de p ajustado por região e duração da AR para todos os objetivos e adicionalmente para o valor basal de todos os objetivos contínuos.</w:t>
      </w:r>
      <w:r w:rsidRPr="00F67924">
        <w:rPr>
          <w:rFonts w:eastAsia="SimSun"/>
          <w:bCs/>
          <w:sz w:val="18"/>
          <w:szCs w:val="18"/>
          <w:lang w:val="pt-PT" w:eastAsia="zh-CN"/>
        </w:rPr>
        <w:br/>
      </w:r>
      <w:r w:rsidRPr="00F67924">
        <w:rPr>
          <w:rFonts w:eastAsia="SimSun"/>
          <w:bCs/>
          <w:sz w:val="18"/>
          <w:szCs w:val="18"/>
          <w:vertAlign w:val="superscript"/>
          <w:lang w:val="pt-PT" w:eastAsia="zh-CN"/>
        </w:rPr>
        <w:t>b</w:t>
      </w:r>
      <w:r w:rsidRPr="00F67924">
        <w:rPr>
          <w:rFonts w:eastAsia="SimSun"/>
          <w:bCs/>
          <w:sz w:val="18"/>
          <w:szCs w:val="18"/>
          <w:lang w:val="pt-PT" w:eastAsia="zh-CN"/>
        </w:rPr>
        <w:t xml:space="preserve"> Imputação de não-respondedor usada para os dados em falta. Multiplicidade controlada com o uso do procedimento de Bonferroni-Holm.</w:t>
      </w:r>
    </w:p>
    <w:p w14:paraId="6DABCDE1" w14:textId="2D7C5A8D" w:rsidR="003403CE" w:rsidRPr="00F67924" w:rsidRDefault="003403CE" w:rsidP="001323E1">
      <w:pPr>
        <w:rPr>
          <w:rFonts w:eastAsia="SimSun"/>
          <w:bCs/>
          <w:sz w:val="18"/>
          <w:szCs w:val="18"/>
          <w:lang w:val="pt-PT" w:eastAsia="zh-CN"/>
        </w:rPr>
      </w:pPr>
      <w:r w:rsidRPr="00F67924">
        <w:rPr>
          <w:rFonts w:eastAsia="SimSun"/>
          <w:bCs/>
          <w:sz w:val="18"/>
          <w:szCs w:val="18"/>
          <w:lang w:val="pt-PT" w:eastAsia="zh-CN"/>
        </w:rPr>
        <w:t>IV = intravenoso</w:t>
      </w:r>
    </w:p>
    <w:p w14:paraId="16AAAE7D" w14:textId="6122CFCD" w:rsidR="003403CE" w:rsidRPr="00F67924" w:rsidRDefault="003403CE" w:rsidP="001323E1">
      <w:pPr>
        <w:rPr>
          <w:rFonts w:eastAsia="SimSun"/>
          <w:bCs/>
          <w:sz w:val="18"/>
          <w:szCs w:val="18"/>
          <w:lang w:val="pt-PT" w:eastAsia="zh-CN"/>
        </w:rPr>
      </w:pPr>
      <w:r w:rsidRPr="00F67924">
        <w:rPr>
          <w:rFonts w:eastAsia="SimSun"/>
          <w:bCs/>
          <w:sz w:val="18"/>
          <w:szCs w:val="18"/>
          <w:lang w:val="pt-PT" w:eastAsia="zh-CN"/>
        </w:rPr>
        <w:t>SC = subcutâneo</w:t>
      </w:r>
    </w:p>
    <w:p w14:paraId="0F8AC5EA" w14:textId="7FC664BD" w:rsidR="003403CE" w:rsidRPr="00F67924" w:rsidRDefault="003403CE" w:rsidP="001323E1">
      <w:pPr>
        <w:rPr>
          <w:rFonts w:eastAsia="SimSun"/>
          <w:bCs/>
          <w:sz w:val="18"/>
          <w:szCs w:val="18"/>
          <w:lang w:val="pt-PT" w:eastAsia="zh-CN"/>
        </w:rPr>
      </w:pPr>
      <w:r w:rsidRPr="00F67924">
        <w:rPr>
          <w:rFonts w:eastAsia="SimSun"/>
          <w:bCs/>
          <w:sz w:val="18"/>
          <w:szCs w:val="18"/>
          <w:lang w:val="pt-PT" w:eastAsia="zh-CN"/>
        </w:rPr>
        <w:t>TCZ = tocilizumab</w:t>
      </w:r>
    </w:p>
    <w:p w14:paraId="791392B4" w14:textId="2E6BDD89" w:rsidR="003403CE" w:rsidRPr="00F67924" w:rsidRDefault="003403CE" w:rsidP="001323E1">
      <w:pPr>
        <w:rPr>
          <w:rFonts w:eastAsia="SimSun"/>
          <w:bCs/>
          <w:sz w:val="18"/>
          <w:szCs w:val="18"/>
          <w:lang w:val="pt-PT" w:eastAsia="zh-CN"/>
        </w:rPr>
      </w:pPr>
      <w:r w:rsidRPr="00F67924">
        <w:rPr>
          <w:rFonts w:eastAsia="SimSun"/>
          <w:bCs/>
          <w:sz w:val="18"/>
          <w:szCs w:val="18"/>
          <w:lang w:val="pt-PT" w:eastAsia="zh-CN"/>
        </w:rPr>
        <w:t>ADA = adalimumab</w:t>
      </w:r>
    </w:p>
    <w:p w14:paraId="3F40238F" w14:textId="77777777" w:rsidR="001323E1" w:rsidRPr="00F67924" w:rsidRDefault="001323E1" w:rsidP="001323E1">
      <w:pPr>
        <w:numPr>
          <w:ilvl w:val="12"/>
          <w:numId w:val="0"/>
        </w:numPr>
        <w:ind w:right="-2"/>
        <w:rPr>
          <w:lang w:val="pt-PT"/>
        </w:rPr>
      </w:pPr>
    </w:p>
    <w:p w14:paraId="1AA1077C" w14:textId="69244E77" w:rsidR="001323E1" w:rsidRPr="00F67924" w:rsidRDefault="001323E1" w:rsidP="000455B5">
      <w:pPr>
        <w:keepNext/>
        <w:keepLines/>
        <w:numPr>
          <w:ilvl w:val="12"/>
          <w:numId w:val="0"/>
        </w:numPr>
        <w:rPr>
          <w:sz w:val="24"/>
          <w:szCs w:val="24"/>
          <w:lang w:val="pt-PT" w:eastAsia="zh-TW"/>
        </w:rPr>
      </w:pPr>
      <w:r w:rsidRPr="00F67924">
        <w:rPr>
          <w:lang w:val="pt-PT"/>
        </w:rPr>
        <w:t xml:space="preserve">O perfil global de acontecimentos adversos clínicos foi semelhante entre o tocilizumab e o adalimumab. A proporção de doentes com acontecimentos adversos graves foi distribuída entre os grupos de tratamento (tocilizumab 11,7% </w:t>
      </w:r>
      <w:r w:rsidRPr="00F67924">
        <w:rPr>
          <w:i/>
          <w:lang w:val="pt-PT"/>
        </w:rPr>
        <w:t>vs</w:t>
      </w:r>
      <w:r w:rsidRPr="00F67924">
        <w:rPr>
          <w:lang w:val="pt-PT"/>
        </w:rPr>
        <w:t>. adalimumab 9,9%). Os tipos de reações adversas no braço de tocilizumab foram consistentes com o perfil de segurança conhecido d</w:t>
      </w:r>
      <w:r w:rsidR="00F67F79" w:rsidRPr="00F67924">
        <w:rPr>
          <w:lang w:val="pt-PT"/>
        </w:rPr>
        <w:t>e</w:t>
      </w:r>
      <w:r w:rsidRPr="00F67924">
        <w:rPr>
          <w:lang w:val="pt-PT"/>
        </w:rPr>
        <w:t xml:space="preserve"> tocilizumab e as reações adversas foram notificadas com uma frequência semelhante, comparadas com a Tabela</w:t>
      </w:r>
      <w:r w:rsidR="003403CE" w:rsidRPr="00F67924">
        <w:rPr>
          <w:lang w:val="pt-PT"/>
        </w:rPr>
        <w:t> </w:t>
      </w:r>
      <w:r w:rsidRPr="00F67924">
        <w:rPr>
          <w:lang w:val="pt-PT"/>
        </w:rPr>
        <w:t xml:space="preserve">1. </w:t>
      </w:r>
      <w:r w:rsidR="00961C4B" w:rsidRPr="00F67924">
        <w:rPr>
          <w:lang w:val="pt-PT"/>
        </w:rPr>
        <w:t>Foram notificadas i</w:t>
      </w:r>
      <w:r w:rsidRPr="00F67924">
        <w:rPr>
          <w:lang w:val="pt-PT"/>
        </w:rPr>
        <w:t xml:space="preserve">nfeções e infestações com uma maior incidência no braço de tocilizumab (48% </w:t>
      </w:r>
      <w:r w:rsidRPr="00F67924">
        <w:rPr>
          <w:i/>
          <w:lang w:val="pt-PT"/>
        </w:rPr>
        <w:t>vs</w:t>
      </w:r>
      <w:r w:rsidRPr="00F67924">
        <w:rPr>
          <w:lang w:val="pt-PT"/>
        </w:rPr>
        <w:t xml:space="preserve">. 42%), sem diferença na incidência de infeções graves (3,1%). Ambos os tratamentos </w:t>
      </w:r>
      <w:ins w:id="496" w:author="Author">
        <w:r w:rsidR="005E18EF">
          <w:rPr>
            <w:lang w:val="pt-PT"/>
          </w:rPr>
          <w:t xml:space="preserve">do </w:t>
        </w:r>
      </w:ins>
      <w:del w:id="497" w:author="Author">
        <w:r w:rsidRPr="00F67924" w:rsidDel="005E18EF">
          <w:rPr>
            <w:lang w:val="pt-PT"/>
          </w:rPr>
          <w:delText xml:space="preserve">em </w:delText>
        </w:r>
        <w:r w:rsidRPr="00F67924" w:rsidDel="00067E4E">
          <w:rPr>
            <w:lang w:val="pt-PT"/>
          </w:rPr>
          <w:delText xml:space="preserve">estudo </w:delText>
        </w:r>
      </w:del>
      <w:ins w:id="498" w:author="Author">
        <w:r w:rsidR="00067E4E" w:rsidRPr="00F67924">
          <w:rPr>
            <w:lang w:val="pt-PT"/>
          </w:rPr>
          <w:t xml:space="preserve">ensaio </w:t>
        </w:r>
      </w:ins>
      <w:r w:rsidRPr="00F67924">
        <w:rPr>
          <w:lang w:val="pt-PT"/>
        </w:rPr>
        <w:t xml:space="preserve">induziram </w:t>
      </w:r>
      <w:r w:rsidR="005A3588" w:rsidRPr="00F67924">
        <w:rPr>
          <w:lang w:val="pt-PT"/>
        </w:rPr>
        <w:t>o mesmo</w:t>
      </w:r>
      <w:r w:rsidRPr="00F67924">
        <w:rPr>
          <w:lang w:val="pt-PT"/>
        </w:rPr>
        <w:t xml:space="preserve"> padrão de alterações </w:t>
      </w:r>
      <w:r w:rsidR="005A3588" w:rsidRPr="00F67924">
        <w:rPr>
          <w:lang w:val="pt-PT"/>
        </w:rPr>
        <w:t xml:space="preserve">nos parâmetros </w:t>
      </w:r>
      <w:r w:rsidRPr="00F67924">
        <w:rPr>
          <w:lang w:val="pt-PT"/>
        </w:rPr>
        <w:t xml:space="preserve">laboratoriais de segurança (diminuição da contagem de neutrófilos e plaquetas, </w:t>
      </w:r>
      <w:r w:rsidR="00F056BC" w:rsidRPr="00F67924">
        <w:rPr>
          <w:lang w:val="pt-PT"/>
        </w:rPr>
        <w:t xml:space="preserve">elevação </w:t>
      </w:r>
      <w:r w:rsidRPr="00F67924">
        <w:rPr>
          <w:lang w:val="pt-PT"/>
        </w:rPr>
        <w:t>d</w:t>
      </w:r>
      <w:r w:rsidR="00356DDF" w:rsidRPr="00F67924">
        <w:rPr>
          <w:lang w:val="pt-PT"/>
        </w:rPr>
        <w:t>e</w:t>
      </w:r>
      <w:r w:rsidRPr="00F67924">
        <w:rPr>
          <w:lang w:val="pt-PT"/>
        </w:rPr>
        <w:t xml:space="preserve"> ALT, AST e lípidos). No entanto, a </w:t>
      </w:r>
      <w:r w:rsidR="00F056BC" w:rsidRPr="00F67924">
        <w:rPr>
          <w:lang w:val="pt-PT"/>
        </w:rPr>
        <w:t xml:space="preserve">magnitude das alterações </w:t>
      </w:r>
      <w:r w:rsidRPr="00F67924">
        <w:rPr>
          <w:lang w:val="pt-PT"/>
        </w:rPr>
        <w:t>e frequência d</w:t>
      </w:r>
      <w:r w:rsidR="00F056BC" w:rsidRPr="00F67924">
        <w:rPr>
          <w:lang w:val="pt-PT"/>
        </w:rPr>
        <w:t>e</w:t>
      </w:r>
      <w:r w:rsidRPr="00F67924">
        <w:rPr>
          <w:lang w:val="pt-PT"/>
        </w:rPr>
        <w:t xml:space="preserve"> alterações </w:t>
      </w:r>
      <w:r w:rsidR="00F056BC" w:rsidRPr="00F67924">
        <w:rPr>
          <w:lang w:val="pt-PT"/>
        </w:rPr>
        <w:t xml:space="preserve">mais </w:t>
      </w:r>
      <w:r w:rsidRPr="00F67924">
        <w:rPr>
          <w:lang w:val="pt-PT"/>
        </w:rPr>
        <w:t xml:space="preserve">marcadas foi superior com tocilizumab comparativamente a adalimumab. Quatro (2,5%) doentes no braço de tocilizumab e dois (1,2%) doentes no braço de adalimumab sofreram diminuição da contagem de neutrófilos </w:t>
      </w:r>
      <w:r w:rsidR="007F57F7" w:rsidRPr="00F67924">
        <w:rPr>
          <w:lang w:val="pt-PT"/>
        </w:rPr>
        <w:t xml:space="preserve">de </w:t>
      </w:r>
      <w:r w:rsidRPr="00F67924">
        <w:rPr>
          <w:lang w:val="pt-PT"/>
        </w:rPr>
        <w:t xml:space="preserve">grau </w:t>
      </w:r>
      <w:r w:rsidR="005A3588" w:rsidRPr="00F67924">
        <w:rPr>
          <w:lang w:val="pt-PT"/>
        </w:rPr>
        <w:t>CTC</w:t>
      </w:r>
      <w:r w:rsidR="00F056BC" w:rsidRPr="00F67924">
        <w:rPr>
          <w:lang w:val="pt-PT"/>
        </w:rPr>
        <w:t xml:space="preserve"> (critério de terminologia comum)</w:t>
      </w:r>
      <w:r w:rsidR="005A3588" w:rsidRPr="00F67924">
        <w:rPr>
          <w:lang w:val="pt-PT"/>
        </w:rPr>
        <w:t xml:space="preserve"> </w:t>
      </w:r>
      <w:r w:rsidRPr="00F67924">
        <w:rPr>
          <w:lang w:val="pt-PT"/>
        </w:rPr>
        <w:t>3 ou 4. Onze (6,8%) doentes no braço de tocilizumab e cinco (3,1%) doentes no braço de adalimumab sofreram aumentos d</w:t>
      </w:r>
      <w:r w:rsidR="00356DDF" w:rsidRPr="00F67924">
        <w:rPr>
          <w:lang w:val="pt-PT"/>
        </w:rPr>
        <w:t>e</w:t>
      </w:r>
      <w:r w:rsidRPr="00F67924">
        <w:rPr>
          <w:lang w:val="pt-PT"/>
        </w:rPr>
        <w:t xml:space="preserve"> ALT de grau CTC</w:t>
      </w:r>
      <w:r w:rsidR="003403CE" w:rsidRPr="00F67924">
        <w:rPr>
          <w:lang w:val="pt-PT"/>
        </w:rPr>
        <w:t> </w:t>
      </w:r>
      <w:r w:rsidRPr="00F67924">
        <w:rPr>
          <w:lang w:val="pt-PT"/>
        </w:rPr>
        <w:t>2 ou superior. O aumento médio de LDL a partir da linha basal foi de 0,64</w:t>
      </w:r>
      <w:r w:rsidR="003403CE" w:rsidRPr="00F67924">
        <w:rPr>
          <w:lang w:val="pt-PT"/>
        </w:rPr>
        <w:t> </w:t>
      </w:r>
      <w:r w:rsidRPr="00F67924">
        <w:rPr>
          <w:lang w:val="pt-PT"/>
        </w:rPr>
        <w:t>mmol/</w:t>
      </w:r>
      <w:r w:rsidR="005A3588" w:rsidRPr="00F67924">
        <w:rPr>
          <w:lang w:val="pt-PT"/>
        </w:rPr>
        <w:t>l</w:t>
      </w:r>
      <w:r w:rsidRPr="00F67924">
        <w:rPr>
          <w:lang w:val="pt-PT"/>
        </w:rPr>
        <w:t xml:space="preserve"> (25 mg/dl) para doentes no braço de tocilizumab e 0,19</w:t>
      </w:r>
      <w:r w:rsidR="003403CE" w:rsidRPr="00F67924">
        <w:rPr>
          <w:lang w:val="pt-PT"/>
        </w:rPr>
        <w:t> </w:t>
      </w:r>
      <w:r w:rsidRPr="00F67924">
        <w:rPr>
          <w:lang w:val="pt-PT"/>
        </w:rPr>
        <w:t>mmol/</w:t>
      </w:r>
      <w:r w:rsidR="005A3588" w:rsidRPr="00F67924">
        <w:rPr>
          <w:lang w:val="pt-PT"/>
        </w:rPr>
        <w:t>l</w:t>
      </w:r>
      <w:r w:rsidRPr="00F67924">
        <w:rPr>
          <w:lang w:val="pt-PT"/>
        </w:rPr>
        <w:t xml:space="preserve"> (7 mg/dl) para doentes no braço de adalimumab. A segurança observada no braço de tocilizumab foi consistente com o perfil de segurança conhecido de tocilizumab e não foram observadas reações adversas novas ou inesperadas (ver Tabela</w:t>
      </w:r>
      <w:r w:rsidR="003403CE" w:rsidRPr="00F67924">
        <w:rPr>
          <w:lang w:val="pt-PT"/>
        </w:rPr>
        <w:t> </w:t>
      </w:r>
      <w:r w:rsidRPr="00F67924">
        <w:rPr>
          <w:lang w:val="pt-PT"/>
        </w:rPr>
        <w:t>1).</w:t>
      </w:r>
    </w:p>
    <w:p w14:paraId="2EA8CE0E" w14:textId="77777777" w:rsidR="001323E1" w:rsidRPr="00F67924" w:rsidRDefault="001323E1" w:rsidP="001323E1">
      <w:pPr>
        <w:numPr>
          <w:ilvl w:val="12"/>
          <w:numId w:val="0"/>
        </w:numPr>
        <w:ind w:right="-2"/>
        <w:rPr>
          <w:lang w:val="pt-PT"/>
        </w:rPr>
      </w:pPr>
    </w:p>
    <w:p w14:paraId="19725D12" w14:textId="01C0A120" w:rsidR="00C00815" w:rsidRPr="001F4199" w:rsidRDefault="009A67A6" w:rsidP="009A67A6">
      <w:pPr>
        <w:numPr>
          <w:ilvl w:val="12"/>
          <w:numId w:val="0"/>
        </w:numPr>
        <w:ind w:right="-2"/>
        <w:rPr>
          <w:b/>
          <w:i/>
          <w:lang w:val="pt-PT"/>
        </w:rPr>
      </w:pPr>
      <w:r w:rsidRPr="00557EB7">
        <w:rPr>
          <w:i/>
          <w:lang w:val="pt-PT"/>
          <w:rPrChange w:id="499" w:author="Author">
            <w:rPr>
              <w:lang w:val="pt-PT"/>
            </w:rPr>
          </w:rPrChange>
        </w:rPr>
        <w:t xml:space="preserve">Doentes sem exposição prévia a MTX, AR </w:t>
      </w:r>
      <w:r w:rsidR="00F056BC" w:rsidRPr="00557EB7">
        <w:rPr>
          <w:i/>
          <w:lang w:val="pt-PT"/>
          <w:rPrChange w:id="500" w:author="Author">
            <w:rPr>
              <w:lang w:val="pt-PT"/>
            </w:rPr>
          </w:rPrChange>
        </w:rPr>
        <w:t>inicial</w:t>
      </w:r>
    </w:p>
    <w:p w14:paraId="53692E6A" w14:textId="2E5D884E" w:rsidR="009A67A6" w:rsidRPr="00F67924" w:rsidRDefault="009A67A6" w:rsidP="009A67A6">
      <w:pPr>
        <w:numPr>
          <w:ilvl w:val="12"/>
          <w:numId w:val="0"/>
        </w:numPr>
        <w:ind w:right="-2"/>
        <w:rPr>
          <w:lang w:val="pt-PT"/>
        </w:rPr>
      </w:pPr>
      <w:r w:rsidRPr="00F67924">
        <w:rPr>
          <w:lang w:val="pt-PT"/>
        </w:rPr>
        <w:t xml:space="preserve">O </w:t>
      </w:r>
      <w:ins w:id="501" w:author="Author">
        <w:r w:rsidR="00CB4493">
          <w:rPr>
            <w:lang w:val="pt-PT"/>
          </w:rPr>
          <w:t>E</w:t>
        </w:r>
      </w:ins>
      <w:del w:id="502" w:author="Author">
        <w:r w:rsidRPr="00F67924" w:rsidDel="00497A33">
          <w:rPr>
            <w:lang w:val="pt-PT"/>
          </w:rPr>
          <w:delText>estudo</w:delText>
        </w:r>
      </w:del>
      <w:ins w:id="503" w:author="Author">
        <w:r w:rsidR="00497A33">
          <w:rPr>
            <w:lang w:val="pt-PT"/>
          </w:rPr>
          <w:t>nsaio</w:t>
        </w:r>
      </w:ins>
      <w:r w:rsidR="00933939" w:rsidRPr="00F67924">
        <w:rPr>
          <w:lang w:val="pt-PT"/>
        </w:rPr>
        <w:t xml:space="preserve"> </w:t>
      </w:r>
      <w:r w:rsidRPr="00F67924">
        <w:rPr>
          <w:lang w:val="pt-PT"/>
        </w:rPr>
        <w:t>VII</w:t>
      </w:r>
      <w:r w:rsidR="00B40440" w:rsidRPr="00F67924">
        <w:rPr>
          <w:lang w:val="pt-PT"/>
        </w:rPr>
        <w:t xml:space="preserve"> (WA19926)</w:t>
      </w:r>
      <w:r w:rsidRPr="00F67924">
        <w:rPr>
          <w:lang w:val="pt-PT"/>
        </w:rPr>
        <w:t xml:space="preserve">, um </w:t>
      </w:r>
      <w:del w:id="504" w:author="Author">
        <w:r w:rsidRPr="00F67924" w:rsidDel="00067E4E">
          <w:rPr>
            <w:lang w:val="pt-PT"/>
          </w:rPr>
          <w:delText xml:space="preserve">estudo </w:delText>
        </w:r>
      </w:del>
      <w:ins w:id="505" w:author="Author">
        <w:r w:rsidR="00067E4E" w:rsidRPr="00F67924">
          <w:rPr>
            <w:lang w:val="pt-PT"/>
          </w:rPr>
          <w:t xml:space="preserve">ensaio </w:t>
        </w:r>
      </w:ins>
      <w:r w:rsidRPr="00F67924">
        <w:rPr>
          <w:lang w:val="pt-PT"/>
        </w:rPr>
        <w:t>de 2</w:t>
      </w:r>
      <w:r w:rsidR="003403CE" w:rsidRPr="00F67924">
        <w:rPr>
          <w:lang w:val="pt-PT"/>
        </w:rPr>
        <w:t> </w:t>
      </w:r>
      <w:r w:rsidRPr="00F67924">
        <w:rPr>
          <w:lang w:val="pt-PT"/>
        </w:rPr>
        <w:t>anos com análise primária prevista à semana</w:t>
      </w:r>
      <w:r w:rsidR="003403CE" w:rsidRPr="00F67924">
        <w:rPr>
          <w:lang w:val="pt-PT"/>
        </w:rPr>
        <w:t> </w:t>
      </w:r>
      <w:r w:rsidRPr="00F67924">
        <w:rPr>
          <w:lang w:val="pt-PT"/>
        </w:rPr>
        <w:t>52, avaliou 1162</w:t>
      </w:r>
      <w:r w:rsidR="003403CE" w:rsidRPr="00F67924">
        <w:rPr>
          <w:lang w:val="pt-PT"/>
        </w:rPr>
        <w:t> </w:t>
      </w:r>
      <w:r w:rsidRPr="00F67924">
        <w:rPr>
          <w:lang w:val="pt-PT"/>
        </w:rPr>
        <w:t>doentes</w:t>
      </w:r>
      <w:r w:rsidR="00F056BC" w:rsidRPr="00F67924">
        <w:rPr>
          <w:lang w:val="pt-PT"/>
        </w:rPr>
        <w:t xml:space="preserve"> adultos com AR </w:t>
      </w:r>
      <w:r w:rsidR="00540F20" w:rsidRPr="00F67924">
        <w:rPr>
          <w:lang w:val="pt-PT"/>
        </w:rPr>
        <w:t>inicial</w:t>
      </w:r>
      <w:r w:rsidR="00F056BC" w:rsidRPr="00F67924">
        <w:rPr>
          <w:lang w:val="pt-PT"/>
        </w:rPr>
        <w:t xml:space="preserve"> ativa, moderada a grave (doença com uma duração média</w:t>
      </w:r>
      <w:r w:rsidR="003403CE" w:rsidRPr="00F67924">
        <w:rPr>
          <w:lang w:val="pt-PT"/>
        </w:rPr>
        <w:t> </w:t>
      </w:r>
      <w:r w:rsidR="008247A9" w:rsidRPr="00F67924">
        <w:rPr>
          <w:iCs/>
          <w:lang w:val="pt-PT"/>
        </w:rPr>
        <w:t>≤</w:t>
      </w:r>
      <w:r w:rsidR="003403CE" w:rsidRPr="00F67924">
        <w:rPr>
          <w:lang w:val="pt-PT"/>
        </w:rPr>
        <w:t> </w:t>
      </w:r>
      <w:r w:rsidR="00F056BC" w:rsidRPr="00F67924">
        <w:rPr>
          <w:lang w:val="pt-PT"/>
        </w:rPr>
        <w:t>6</w:t>
      </w:r>
      <w:r w:rsidR="003403CE" w:rsidRPr="00F67924">
        <w:rPr>
          <w:lang w:val="pt-PT"/>
        </w:rPr>
        <w:t> </w:t>
      </w:r>
      <w:r w:rsidR="00F056BC" w:rsidRPr="00F67924">
        <w:rPr>
          <w:lang w:val="pt-PT"/>
        </w:rPr>
        <w:t>meses)</w:t>
      </w:r>
      <w:r w:rsidRPr="00F67924">
        <w:rPr>
          <w:lang w:val="pt-PT"/>
        </w:rPr>
        <w:t xml:space="preserve"> </w:t>
      </w:r>
      <w:r w:rsidR="006261FC" w:rsidRPr="00F67924">
        <w:rPr>
          <w:lang w:val="pt-PT"/>
        </w:rPr>
        <w:t>sem exposição prévia</w:t>
      </w:r>
      <w:r w:rsidRPr="00F67924">
        <w:rPr>
          <w:lang w:val="pt-PT"/>
        </w:rPr>
        <w:t xml:space="preserve"> a MTX. Aproximadamente 20% dos doentes tinha</w:t>
      </w:r>
      <w:r w:rsidR="007F57F7" w:rsidRPr="00F67924">
        <w:rPr>
          <w:lang w:val="pt-PT"/>
        </w:rPr>
        <w:t>m</w:t>
      </w:r>
      <w:r w:rsidRPr="00F67924">
        <w:rPr>
          <w:lang w:val="pt-PT"/>
        </w:rPr>
        <w:t xml:space="preserve"> recebido tratamento prévio com DMARDs, à exceção de MTX. Este </w:t>
      </w:r>
      <w:del w:id="506" w:author="Author">
        <w:r w:rsidRPr="00F67924" w:rsidDel="00067E4E">
          <w:rPr>
            <w:lang w:val="pt-PT"/>
          </w:rPr>
          <w:delText xml:space="preserve">estudo </w:delText>
        </w:r>
      </w:del>
      <w:ins w:id="507" w:author="Author">
        <w:r w:rsidR="00067E4E" w:rsidRPr="00F67924">
          <w:rPr>
            <w:lang w:val="pt-PT"/>
          </w:rPr>
          <w:t xml:space="preserve">ensaio </w:t>
        </w:r>
      </w:ins>
      <w:r w:rsidRPr="00F67924">
        <w:rPr>
          <w:lang w:val="pt-PT"/>
        </w:rPr>
        <w:t>avaliou durante 104</w:t>
      </w:r>
      <w:r w:rsidR="003403CE" w:rsidRPr="00F67924">
        <w:rPr>
          <w:lang w:val="pt-PT"/>
        </w:rPr>
        <w:t> </w:t>
      </w:r>
      <w:r w:rsidRPr="00F67924">
        <w:rPr>
          <w:lang w:val="pt-PT"/>
        </w:rPr>
        <w:t xml:space="preserve">semanas a eficácia da associação terapêutica tocilizumab </w:t>
      </w:r>
      <w:r w:rsidR="00BB6684" w:rsidRPr="00F67924">
        <w:rPr>
          <w:lang w:val="pt-PT"/>
        </w:rPr>
        <w:t xml:space="preserve">intravenoso </w:t>
      </w:r>
      <w:r w:rsidRPr="00F67924">
        <w:rPr>
          <w:lang w:val="pt-PT"/>
        </w:rPr>
        <w:t>4 ou 8</w:t>
      </w:r>
      <w:r w:rsidR="003403CE" w:rsidRPr="00F67924">
        <w:rPr>
          <w:lang w:val="pt-PT"/>
        </w:rPr>
        <w:t> </w:t>
      </w:r>
      <w:r w:rsidRPr="00F67924">
        <w:rPr>
          <w:lang w:val="pt-PT"/>
        </w:rPr>
        <w:t>mg/kg de 4 em 4</w:t>
      </w:r>
      <w:r w:rsidR="003403CE" w:rsidRPr="00F67924">
        <w:rPr>
          <w:lang w:val="pt-PT"/>
        </w:rPr>
        <w:t> </w:t>
      </w:r>
      <w:r w:rsidRPr="00F67924">
        <w:rPr>
          <w:lang w:val="pt-PT"/>
        </w:rPr>
        <w:t xml:space="preserve">semanas / MTX, tocilizumab </w:t>
      </w:r>
      <w:r w:rsidR="003403CE" w:rsidRPr="00F67924">
        <w:rPr>
          <w:lang w:val="pt-PT"/>
        </w:rPr>
        <w:t xml:space="preserve">intravenoso </w:t>
      </w:r>
      <w:r w:rsidRPr="00F67924">
        <w:rPr>
          <w:lang w:val="pt-PT"/>
        </w:rPr>
        <w:t>8</w:t>
      </w:r>
      <w:r w:rsidR="003403CE" w:rsidRPr="00F67924">
        <w:rPr>
          <w:lang w:val="pt-PT"/>
        </w:rPr>
        <w:t> </w:t>
      </w:r>
      <w:r w:rsidRPr="00F67924">
        <w:rPr>
          <w:lang w:val="pt-PT"/>
        </w:rPr>
        <w:t xml:space="preserve">mg/kg em monoterapia e MTX em monoterapia, na redução dos sinais e sintomas e na redução da taxa de progressão de lesão articular. O objetivo primário foi a proporção de doentes </w:t>
      </w:r>
      <w:r w:rsidR="00F056BC" w:rsidRPr="00F67924">
        <w:rPr>
          <w:lang w:val="pt-PT"/>
        </w:rPr>
        <w:t>em</w:t>
      </w:r>
      <w:r w:rsidRPr="00F67924">
        <w:rPr>
          <w:lang w:val="pt-PT"/>
        </w:rPr>
        <w:t xml:space="preserve"> remissão DAS28 (DAS28</w:t>
      </w:r>
      <w:r w:rsidR="003403CE" w:rsidRPr="00F67924">
        <w:rPr>
          <w:lang w:val="pt-PT"/>
        </w:rPr>
        <w:t> </w:t>
      </w:r>
      <w:r w:rsidR="008247A9" w:rsidRPr="00F67924">
        <w:rPr>
          <w:szCs w:val="22"/>
          <w:lang w:val="pt-PT"/>
        </w:rPr>
        <w:t>&lt;</w:t>
      </w:r>
      <w:r w:rsidR="003403CE" w:rsidRPr="00F67924">
        <w:rPr>
          <w:lang w:val="pt-PT"/>
        </w:rPr>
        <w:t> </w:t>
      </w:r>
      <w:r w:rsidRPr="00F67924">
        <w:rPr>
          <w:lang w:val="pt-PT"/>
        </w:rPr>
        <w:t>2,6) à semana</w:t>
      </w:r>
      <w:r w:rsidR="003403CE" w:rsidRPr="00F67924">
        <w:rPr>
          <w:lang w:val="pt-PT"/>
        </w:rPr>
        <w:t> </w:t>
      </w:r>
      <w:r w:rsidRPr="00F67924">
        <w:rPr>
          <w:lang w:val="pt-PT"/>
        </w:rPr>
        <w:t>24. Uma proporção significativamente maior de doentes atingiu o objetivo primário nos grupos de tocilizumab 8</w:t>
      </w:r>
      <w:r w:rsidR="003403CE" w:rsidRPr="00F67924">
        <w:rPr>
          <w:lang w:val="pt-PT"/>
        </w:rPr>
        <w:t> </w:t>
      </w:r>
      <w:r w:rsidRPr="00F67924">
        <w:rPr>
          <w:lang w:val="pt-PT"/>
        </w:rPr>
        <w:t>mg/kg + MTX e de tocilizumab em monoterapia, comparativamente ao MTX em monoterapia. O grupo de tocilizumab 8</w:t>
      </w:r>
      <w:r w:rsidR="003403CE" w:rsidRPr="00F67924">
        <w:rPr>
          <w:lang w:val="pt-PT"/>
        </w:rPr>
        <w:t> </w:t>
      </w:r>
      <w:r w:rsidRPr="00F67924">
        <w:rPr>
          <w:lang w:val="pt-PT"/>
        </w:rPr>
        <w:t>mg/kg + MTX também demo</w:t>
      </w:r>
      <w:r w:rsidR="0032647D" w:rsidRPr="00F67924">
        <w:rPr>
          <w:lang w:val="pt-PT"/>
        </w:rPr>
        <w:t>n</w:t>
      </w:r>
      <w:r w:rsidRPr="00F67924">
        <w:rPr>
          <w:lang w:val="pt-PT"/>
        </w:rPr>
        <w:t>strou resultados estatisticamente significativos nos objetivos secundários principais. Observaram-se respostas numericamente superiores no grupo de tocilizumab 8</w:t>
      </w:r>
      <w:r w:rsidR="003403CE" w:rsidRPr="00F67924">
        <w:rPr>
          <w:lang w:val="pt-PT"/>
        </w:rPr>
        <w:t> </w:t>
      </w:r>
      <w:r w:rsidRPr="00F67924">
        <w:rPr>
          <w:lang w:val="pt-PT"/>
        </w:rPr>
        <w:t xml:space="preserve">mg/kg em monoterapia em todos os objetivos secundários, incluindo objetivos radiográficos, comparativamente ao MTX em monoterapia. Neste </w:t>
      </w:r>
      <w:del w:id="508" w:author="Author">
        <w:r w:rsidRPr="00F67924" w:rsidDel="00067E4E">
          <w:rPr>
            <w:lang w:val="pt-PT"/>
          </w:rPr>
          <w:delText>estudo</w:delText>
        </w:r>
      </w:del>
      <w:ins w:id="509" w:author="Author">
        <w:r w:rsidR="00067E4E" w:rsidRPr="00F67924">
          <w:rPr>
            <w:lang w:val="pt-PT"/>
          </w:rPr>
          <w:t>ensaio</w:t>
        </w:r>
      </w:ins>
      <w:r w:rsidRPr="00F67924">
        <w:rPr>
          <w:lang w:val="pt-PT"/>
        </w:rPr>
        <w:t xml:space="preserve">, foram também analisadas as remissões ACR/EULAR (Boolean e Index) como objetivos exploratórios pré-especificados, </w:t>
      </w:r>
      <w:r w:rsidR="00540F20" w:rsidRPr="00F67924">
        <w:rPr>
          <w:lang w:val="pt-PT"/>
        </w:rPr>
        <w:t>registando-se</w:t>
      </w:r>
      <w:r w:rsidRPr="00F67924">
        <w:rPr>
          <w:lang w:val="pt-PT"/>
        </w:rPr>
        <w:t xml:space="preserve"> respostas </w:t>
      </w:r>
      <w:r w:rsidR="00540F20" w:rsidRPr="00F67924">
        <w:rPr>
          <w:lang w:val="pt-PT"/>
        </w:rPr>
        <w:t xml:space="preserve">de remissão </w:t>
      </w:r>
      <w:r w:rsidRPr="00F67924">
        <w:rPr>
          <w:lang w:val="pt-PT"/>
        </w:rPr>
        <w:t xml:space="preserve">mais elevadas nos grupos de tocilizumab. Os resultados do </w:t>
      </w:r>
      <w:ins w:id="510" w:author="Author">
        <w:r w:rsidR="00CB4493">
          <w:rPr>
            <w:lang w:val="pt-PT"/>
          </w:rPr>
          <w:t>E</w:t>
        </w:r>
      </w:ins>
      <w:del w:id="511" w:author="Author">
        <w:r w:rsidRPr="00F67924" w:rsidDel="00497A33">
          <w:rPr>
            <w:lang w:val="pt-PT"/>
          </w:rPr>
          <w:delText>estudo</w:delText>
        </w:r>
      </w:del>
      <w:ins w:id="512" w:author="Author">
        <w:r w:rsidR="00497A33">
          <w:rPr>
            <w:lang w:val="pt-PT"/>
          </w:rPr>
          <w:t>nsaio</w:t>
        </w:r>
      </w:ins>
      <w:r w:rsidRPr="00F67924">
        <w:rPr>
          <w:lang w:val="pt-PT"/>
        </w:rPr>
        <w:t xml:space="preserve"> VII estão descritos na Tabela</w:t>
      </w:r>
      <w:r w:rsidR="003403CE" w:rsidRPr="00F67924">
        <w:rPr>
          <w:lang w:val="pt-PT"/>
        </w:rPr>
        <w:t> </w:t>
      </w:r>
      <w:r w:rsidR="007A5ED9" w:rsidRPr="00F67924">
        <w:rPr>
          <w:lang w:val="pt-PT"/>
        </w:rPr>
        <w:t>7</w:t>
      </w:r>
      <w:r w:rsidRPr="00F67924">
        <w:rPr>
          <w:lang w:val="pt-PT"/>
        </w:rPr>
        <w:t>.</w:t>
      </w:r>
    </w:p>
    <w:p w14:paraId="05267F2A" w14:textId="77777777" w:rsidR="00B525F4" w:rsidRPr="00F67924" w:rsidRDefault="00B525F4" w:rsidP="009A67A6">
      <w:pPr>
        <w:numPr>
          <w:ilvl w:val="12"/>
          <w:numId w:val="0"/>
        </w:numPr>
        <w:ind w:right="-2"/>
        <w:rPr>
          <w:lang w:val="pt-PT"/>
        </w:rPr>
      </w:pPr>
    </w:p>
    <w:p w14:paraId="30E91BE4" w14:textId="355A96B5" w:rsidR="009A67A6" w:rsidRPr="00F67924" w:rsidRDefault="009A67A6" w:rsidP="009E1123">
      <w:pPr>
        <w:keepNext/>
        <w:keepLines/>
        <w:numPr>
          <w:ilvl w:val="12"/>
          <w:numId w:val="0"/>
        </w:numPr>
        <w:ind w:left="851" w:right="-2" w:hanging="851"/>
        <w:rPr>
          <w:i/>
          <w:lang w:val="pt-PT"/>
        </w:rPr>
      </w:pPr>
      <w:r w:rsidRPr="00F67924">
        <w:rPr>
          <w:i/>
          <w:lang w:val="pt-PT"/>
        </w:rPr>
        <w:t>Tabela</w:t>
      </w:r>
      <w:r w:rsidR="003403CE" w:rsidRPr="00F67924">
        <w:rPr>
          <w:i/>
          <w:lang w:val="pt-PT"/>
        </w:rPr>
        <w:t> </w:t>
      </w:r>
      <w:r w:rsidR="007A5ED9" w:rsidRPr="00F67924">
        <w:rPr>
          <w:i/>
          <w:lang w:val="pt-PT"/>
        </w:rPr>
        <w:t>7</w:t>
      </w:r>
      <w:r w:rsidR="00971185" w:rsidRPr="00F67924">
        <w:rPr>
          <w:i/>
          <w:lang w:val="pt-PT"/>
        </w:rPr>
        <w:t>.</w:t>
      </w:r>
      <w:r w:rsidRPr="00F67924">
        <w:rPr>
          <w:i/>
          <w:lang w:val="pt-PT"/>
        </w:rPr>
        <w:t xml:space="preserve"> Resultados de Eficácia para o </w:t>
      </w:r>
      <w:del w:id="513" w:author="Author">
        <w:r w:rsidRPr="00F67924" w:rsidDel="00497A33">
          <w:rPr>
            <w:i/>
            <w:lang w:val="pt-PT"/>
          </w:rPr>
          <w:delText xml:space="preserve">Estudo </w:delText>
        </w:r>
      </w:del>
      <w:ins w:id="514" w:author="Author">
        <w:r w:rsidR="00497A33" w:rsidRPr="00F67924">
          <w:rPr>
            <w:i/>
            <w:lang w:val="pt-PT"/>
          </w:rPr>
          <w:t>E</w:t>
        </w:r>
        <w:r w:rsidR="00497A33">
          <w:rPr>
            <w:i/>
            <w:lang w:val="pt-PT"/>
          </w:rPr>
          <w:t>nsaio</w:t>
        </w:r>
        <w:r w:rsidR="00497A33" w:rsidRPr="00F67924">
          <w:rPr>
            <w:i/>
            <w:lang w:val="pt-PT"/>
          </w:rPr>
          <w:t xml:space="preserve"> </w:t>
        </w:r>
      </w:ins>
      <w:r w:rsidRPr="00F67924">
        <w:rPr>
          <w:i/>
          <w:lang w:val="pt-PT"/>
        </w:rPr>
        <w:t xml:space="preserve">VII (WA19926) em doentes </w:t>
      </w:r>
      <w:r w:rsidR="0032647D" w:rsidRPr="00F67924">
        <w:rPr>
          <w:i/>
          <w:lang w:val="pt-PT"/>
        </w:rPr>
        <w:t>sem exposição prévia</w:t>
      </w:r>
      <w:r w:rsidRPr="00F67924">
        <w:rPr>
          <w:i/>
          <w:lang w:val="pt-PT"/>
        </w:rPr>
        <w:t xml:space="preserve"> a MTX com AR </w:t>
      </w:r>
      <w:r w:rsidR="00CB161E" w:rsidRPr="00F67924">
        <w:rPr>
          <w:i/>
          <w:lang w:val="pt-PT"/>
        </w:rPr>
        <w:t>inicial</w:t>
      </w:r>
    </w:p>
    <w:p w14:paraId="7AD7B024" w14:textId="77777777" w:rsidR="009853DF" w:rsidRPr="00F67924" w:rsidRDefault="009853DF" w:rsidP="009E1123">
      <w:pPr>
        <w:keepNext/>
        <w:keepLines/>
        <w:numPr>
          <w:ilvl w:val="12"/>
          <w:numId w:val="0"/>
        </w:numPr>
        <w:ind w:left="851" w:right="-2" w:hanging="851"/>
        <w:rPr>
          <w:i/>
          <w:sz w:val="24"/>
          <w:szCs w:val="24"/>
          <w:lang w:val="pt-PT" w:eastAsia="zh-TW"/>
        </w:rPr>
      </w:pPr>
    </w:p>
    <w:tbl>
      <w:tblPr>
        <w:tblW w:w="9213" w:type="dxa"/>
        <w:tblInd w:w="58" w:type="dxa"/>
        <w:tblLayout w:type="fixed"/>
        <w:tblCellMar>
          <w:left w:w="0" w:type="dxa"/>
          <w:right w:w="0" w:type="dxa"/>
        </w:tblCellMar>
        <w:tblLook w:val="04A0" w:firstRow="1" w:lastRow="0" w:firstColumn="1" w:lastColumn="0" w:noHBand="0" w:noVBand="1"/>
      </w:tblPr>
      <w:tblGrid>
        <w:gridCol w:w="1841"/>
        <w:gridCol w:w="1986"/>
        <w:gridCol w:w="141"/>
        <w:gridCol w:w="1277"/>
        <w:gridCol w:w="1418"/>
        <w:gridCol w:w="1416"/>
        <w:gridCol w:w="1134"/>
      </w:tblGrid>
      <w:tr w:rsidR="009A67A6" w:rsidRPr="00F67924" w14:paraId="7C57E321" w14:textId="77777777" w:rsidTr="00BA7FF6">
        <w:trPr>
          <w:cantSplit/>
        </w:trPr>
        <w:tc>
          <w:tcPr>
            <w:tcW w:w="3827" w:type="dxa"/>
            <w:gridSpan w:val="2"/>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p w14:paraId="79DFC50E" w14:textId="77777777" w:rsidR="009A67A6" w:rsidRPr="00F67924" w:rsidRDefault="009A67A6" w:rsidP="009E1123">
            <w:pPr>
              <w:keepNext/>
              <w:keepLines/>
              <w:rPr>
                <w:rFonts w:eastAsia="MS Mincho"/>
                <w:sz w:val="20"/>
                <w:lang w:val="pt-PT" w:eastAsia="zh-TW"/>
              </w:rPr>
            </w:pPr>
          </w:p>
        </w:tc>
        <w:tc>
          <w:tcPr>
            <w:tcW w:w="1418" w:type="dxa"/>
            <w:gridSpan w:val="2"/>
            <w:tcBorders>
              <w:top w:val="single" w:sz="8" w:space="0" w:color="auto"/>
              <w:left w:val="nil"/>
              <w:bottom w:val="single" w:sz="8" w:space="0" w:color="auto"/>
              <w:right w:val="nil"/>
            </w:tcBorders>
            <w:tcMar>
              <w:top w:w="0" w:type="dxa"/>
              <w:left w:w="57" w:type="dxa"/>
              <w:bottom w:w="0" w:type="dxa"/>
              <w:right w:w="57" w:type="dxa"/>
            </w:tcMar>
            <w:vAlign w:val="bottom"/>
          </w:tcPr>
          <w:p w14:paraId="18979204" w14:textId="77777777" w:rsidR="009A67A6" w:rsidRPr="00F67924" w:rsidRDefault="009A67A6" w:rsidP="009E1123">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TCZ 8 mg/kg + MTX</w:t>
            </w:r>
          </w:p>
          <w:p w14:paraId="09C95489" w14:textId="5A01D3E9" w:rsidR="009A67A6" w:rsidRPr="00F67924" w:rsidRDefault="009A67A6" w:rsidP="009E1123">
            <w:pPr>
              <w:keepNext/>
              <w:keepLines/>
              <w:spacing w:before="50" w:after="50" w:line="240" w:lineRule="exact"/>
              <w:jc w:val="center"/>
              <w:rPr>
                <w:rFonts w:eastAsia="SimSun"/>
                <w:b/>
                <w:sz w:val="18"/>
                <w:szCs w:val="18"/>
                <w:lang w:val="pt-PT" w:eastAsia="zh-CN"/>
              </w:rPr>
            </w:pPr>
            <w:del w:id="515" w:author="Author">
              <w:r w:rsidRPr="00F67924" w:rsidDel="00497A33">
                <w:rPr>
                  <w:rFonts w:eastAsia="SimSun"/>
                  <w:b/>
                  <w:sz w:val="18"/>
                  <w:szCs w:val="18"/>
                  <w:lang w:val="pt-PT" w:eastAsia="zh-CN"/>
                </w:rPr>
                <w:delText xml:space="preserve">N </w:delText>
              </w:r>
            </w:del>
            <w:ins w:id="516" w:author="Author">
              <w:r w:rsidR="00497A33">
                <w:rPr>
                  <w:rFonts w:eastAsia="SimSun"/>
                  <w:b/>
                  <w:sz w:val="18"/>
                  <w:szCs w:val="18"/>
                  <w:lang w:val="pt-PT" w:eastAsia="zh-CN"/>
                </w:rPr>
                <w:t>n</w:t>
              </w:r>
              <w:r w:rsidR="00497A33" w:rsidRPr="00F67924">
                <w:rPr>
                  <w:rFonts w:eastAsia="SimSun"/>
                  <w:b/>
                  <w:sz w:val="18"/>
                  <w:szCs w:val="18"/>
                  <w:lang w:val="pt-PT" w:eastAsia="zh-CN"/>
                </w:rPr>
                <w:t xml:space="preserve"> </w:t>
              </w:r>
            </w:ins>
            <w:r w:rsidRPr="00F67924">
              <w:rPr>
                <w:rFonts w:eastAsia="SimSun"/>
                <w:b/>
                <w:sz w:val="18"/>
                <w:szCs w:val="18"/>
                <w:lang w:val="pt-PT" w:eastAsia="zh-CN"/>
              </w:rPr>
              <w:t>= 290</w:t>
            </w:r>
          </w:p>
        </w:tc>
        <w:tc>
          <w:tcPr>
            <w:tcW w:w="1418" w:type="dxa"/>
            <w:tcBorders>
              <w:top w:val="single" w:sz="8" w:space="0" w:color="auto"/>
              <w:left w:val="nil"/>
              <w:bottom w:val="single" w:sz="8" w:space="0" w:color="auto"/>
              <w:right w:val="nil"/>
            </w:tcBorders>
            <w:tcMar>
              <w:top w:w="0" w:type="dxa"/>
              <w:left w:w="57" w:type="dxa"/>
              <w:bottom w:w="0" w:type="dxa"/>
              <w:right w:w="57" w:type="dxa"/>
            </w:tcMar>
            <w:vAlign w:val="bottom"/>
          </w:tcPr>
          <w:p w14:paraId="0BBCBE46" w14:textId="77777777" w:rsidR="009A67A6" w:rsidRPr="00F67924" w:rsidRDefault="009A67A6" w:rsidP="009E1123">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TCZ 8 mg/kg + placebo</w:t>
            </w:r>
          </w:p>
          <w:p w14:paraId="62DC473D" w14:textId="47A55EF5" w:rsidR="009A67A6" w:rsidRPr="00F67924" w:rsidRDefault="009A67A6" w:rsidP="009E1123">
            <w:pPr>
              <w:keepNext/>
              <w:keepLines/>
              <w:spacing w:before="50" w:after="50" w:line="240" w:lineRule="exact"/>
              <w:jc w:val="center"/>
              <w:rPr>
                <w:rFonts w:eastAsia="SimSun"/>
                <w:b/>
                <w:sz w:val="18"/>
                <w:szCs w:val="18"/>
                <w:lang w:val="pt-PT" w:eastAsia="zh-CN"/>
              </w:rPr>
            </w:pPr>
            <w:del w:id="517" w:author="Author">
              <w:r w:rsidRPr="00F67924" w:rsidDel="00497A33">
                <w:rPr>
                  <w:rFonts w:eastAsia="SimSun"/>
                  <w:b/>
                  <w:sz w:val="18"/>
                  <w:szCs w:val="18"/>
                  <w:lang w:val="pt-PT" w:eastAsia="zh-CN"/>
                </w:rPr>
                <w:delText xml:space="preserve">N </w:delText>
              </w:r>
            </w:del>
            <w:ins w:id="518" w:author="Author">
              <w:r w:rsidR="00497A33">
                <w:rPr>
                  <w:rFonts w:eastAsia="SimSun"/>
                  <w:b/>
                  <w:sz w:val="18"/>
                  <w:szCs w:val="18"/>
                  <w:lang w:val="pt-PT" w:eastAsia="zh-CN"/>
                </w:rPr>
                <w:t>n</w:t>
              </w:r>
              <w:r w:rsidR="00497A33" w:rsidRPr="00F67924">
                <w:rPr>
                  <w:rFonts w:eastAsia="SimSun"/>
                  <w:b/>
                  <w:sz w:val="18"/>
                  <w:szCs w:val="18"/>
                  <w:lang w:val="pt-PT" w:eastAsia="zh-CN"/>
                </w:rPr>
                <w:t xml:space="preserve"> </w:t>
              </w:r>
            </w:ins>
            <w:r w:rsidRPr="00F67924">
              <w:rPr>
                <w:rFonts w:eastAsia="SimSun"/>
                <w:b/>
                <w:sz w:val="18"/>
                <w:szCs w:val="18"/>
                <w:lang w:val="pt-PT" w:eastAsia="zh-CN"/>
              </w:rPr>
              <w:t>= 292</w:t>
            </w:r>
          </w:p>
        </w:tc>
        <w:tc>
          <w:tcPr>
            <w:tcW w:w="1416" w:type="dxa"/>
            <w:tcBorders>
              <w:top w:val="single" w:sz="8" w:space="0" w:color="auto"/>
              <w:left w:val="nil"/>
              <w:bottom w:val="single" w:sz="8" w:space="0" w:color="auto"/>
              <w:right w:val="nil"/>
            </w:tcBorders>
          </w:tcPr>
          <w:p w14:paraId="37A5D7C3" w14:textId="77777777" w:rsidR="009A67A6" w:rsidRPr="00F67924" w:rsidRDefault="009A67A6" w:rsidP="009E1123">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TCZ 4 mg/kg +</w:t>
            </w:r>
            <w:r w:rsidRPr="00F67924">
              <w:rPr>
                <w:rFonts w:eastAsia="SimSun"/>
                <w:b/>
                <w:sz w:val="18"/>
                <w:szCs w:val="18"/>
                <w:lang w:val="pt-PT" w:eastAsia="zh-CN"/>
              </w:rPr>
              <w:br/>
              <w:t>MTX</w:t>
            </w:r>
          </w:p>
          <w:p w14:paraId="70531D31" w14:textId="50CF6328" w:rsidR="009A67A6" w:rsidRPr="00F67924" w:rsidRDefault="009A67A6" w:rsidP="009E1123">
            <w:pPr>
              <w:keepNext/>
              <w:keepLines/>
              <w:spacing w:before="50" w:after="50" w:line="240" w:lineRule="exact"/>
              <w:jc w:val="center"/>
              <w:rPr>
                <w:rFonts w:eastAsia="SimSun"/>
                <w:b/>
                <w:sz w:val="18"/>
                <w:szCs w:val="18"/>
                <w:lang w:val="pt-PT" w:eastAsia="zh-CN"/>
              </w:rPr>
            </w:pPr>
            <w:del w:id="519" w:author="Author">
              <w:r w:rsidRPr="00F67924" w:rsidDel="00497A33">
                <w:rPr>
                  <w:rFonts w:eastAsia="SimSun"/>
                  <w:b/>
                  <w:sz w:val="18"/>
                  <w:szCs w:val="18"/>
                  <w:lang w:val="pt-PT" w:eastAsia="zh-CN"/>
                </w:rPr>
                <w:delText xml:space="preserve">N </w:delText>
              </w:r>
            </w:del>
            <w:ins w:id="520" w:author="Author">
              <w:r w:rsidR="00497A33">
                <w:rPr>
                  <w:rFonts w:eastAsia="SimSun"/>
                  <w:b/>
                  <w:sz w:val="18"/>
                  <w:szCs w:val="18"/>
                  <w:lang w:val="pt-PT" w:eastAsia="zh-CN"/>
                </w:rPr>
                <w:t>n</w:t>
              </w:r>
              <w:r w:rsidR="00497A33" w:rsidRPr="00F67924">
                <w:rPr>
                  <w:rFonts w:eastAsia="SimSun"/>
                  <w:b/>
                  <w:sz w:val="18"/>
                  <w:szCs w:val="18"/>
                  <w:lang w:val="pt-PT" w:eastAsia="zh-CN"/>
                </w:rPr>
                <w:t xml:space="preserve"> </w:t>
              </w:r>
            </w:ins>
            <w:r w:rsidRPr="00F67924">
              <w:rPr>
                <w:rFonts w:eastAsia="SimSun"/>
                <w:b/>
                <w:sz w:val="18"/>
                <w:szCs w:val="18"/>
                <w:lang w:val="pt-PT" w:eastAsia="zh-CN"/>
              </w:rPr>
              <w:t>= 288</w:t>
            </w:r>
          </w:p>
        </w:tc>
        <w:tc>
          <w:tcPr>
            <w:tcW w:w="1134" w:type="dxa"/>
            <w:tcBorders>
              <w:top w:val="single" w:sz="8" w:space="0" w:color="auto"/>
              <w:left w:val="nil"/>
              <w:bottom w:val="single" w:sz="8" w:space="0" w:color="auto"/>
              <w:right w:val="single" w:sz="8" w:space="0" w:color="auto"/>
            </w:tcBorders>
            <w:tcMar>
              <w:top w:w="0" w:type="dxa"/>
              <w:left w:w="57" w:type="dxa"/>
              <w:bottom w:w="0" w:type="dxa"/>
              <w:right w:w="57" w:type="dxa"/>
            </w:tcMar>
            <w:vAlign w:val="bottom"/>
          </w:tcPr>
          <w:p w14:paraId="3F93DA56" w14:textId="77777777" w:rsidR="009A67A6" w:rsidRPr="00F67924" w:rsidRDefault="009A67A6" w:rsidP="009E1123">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Placebo + MTX</w:t>
            </w:r>
          </w:p>
          <w:p w14:paraId="262BE0B2" w14:textId="2AC9B2C1" w:rsidR="009A67A6" w:rsidRPr="00F67924" w:rsidRDefault="009A67A6" w:rsidP="009E1123">
            <w:pPr>
              <w:keepNext/>
              <w:keepLines/>
              <w:spacing w:before="50" w:after="50" w:line="240" w:lineRule="exact"/>
              <w:jc w:val="center"/>
              <w:rPr>
                <w:rFonts w:eastAsia="SimSun"/>
                <w:sz w:val="18"/>
                <w:szCs w:val="18"/>
                <w:lang w:val="pt-PT" w:eastAsia="zh-CN"/>
              </w:rPr>
            </w:pPr>
            <w:del w:id="521" w:author="Author">
              <w:r w:rsidRPr="00F67924" w:rsidDel="00497A33">
                <w:rPr>
                  <w:rFonts w:eastAsia="SimSun"/>
                  <w:b/>
                  <w:sz w:val="18"/>
                  <w:szCs w:val="18"/>
                  <w:lang w:val="pt-PT" w:eastAsia="zh-CN"/>
                </w:rPr>
                <w:delText xml:space="preserve">N </w:delText>
              </w:r>
            </w:del>
            <w:ins w:id="522" w:author="Author">
              <w:r w:rsidR="00497A33">
                <w:rPr>
                  <w:rFonts w:eastAsia="SimSun"/>
                  <w:b/>
                  <w:sz w:val="18"/>
                  <w:szCs w:val="18"/>
                  <w:lang w:val="pt-PT" w:eastAsia="zh-CN"/>
                </w:rPr>
                <w:t>n</w:t>
              </w:r>
              <w:r w:rsidR="00497A33" w:rsidRPr="00F67924">
                <w:rPr>
                  <w:rFonts w:eastAsia="SimSun"/>
                  <w:b/>
                  <w:sz w:val="18"/>
                  <w:szCs w:val="18"/>
                  <w:lang w:val="pt-PT" w:eastAsia="zh-CN"/>
                </w:rPr>
                <w:t xml:space="preserve"> </w:t>
              </w:r>
            </w:ins>
            <w:r w:rsidRPr="00F67924">
              <w:rPr>
                <w:rFonts w:eastAsia="SimSun"/>
                <w:b/>
                <w:sz w:val="18"/>
                <w:szCs w:val="18"/>
                <w:lang w:val="pt-PT" w:eastAsia="zh-CN"/>
              </w:rPr>
              <w:t>= 287</w:t>
            </w:r>
          </w:p>
        </w:tc>
      </w:tr>
      <w:tr w:rsidR="009A67A6" w:rsidRPr="00F67924" w14:paraId="63E54ADD" w14:textId="77777777" w:rsidTr="00BA7FF6">
        <w:trPr>
          <w:cantSplit/>
        </w:trPr>
        <w:tc>
          <w:tcPr>
            <w:tcW w:w="1841" w:type="dxa"/>
            <w:tcBorders>
              <w:top w:val="nil"/>
              <w:left w:val="single" w:sz="4" w:space="0" w:color="auto"/>
              <w:bottom w:val="nil"/>
              <w:right w:val="single" w:sz="8" w:space="0" w:color="auto"/>
            </w:tcBorders>
          </w:tcPr>
          <w:p w14:paraId="52B15A5B" w14:textId="77777777" w:rsidR="009A67A6" w:rsidRPr="00F67924" w:rsidRDefault="009A67A6" w:rsidP="009E1123">
            <w:pPr>
              <w:keepNext/>
              <w:keepLines/>
              <w:spacing w:before="50" w:after="50" w:line="240" w:lineRule="exact"/>
              <w:rPr>
                <w:rFonts w:eastAsia="SimSun"/>
                <w:b/>
                <w:sz w:val="18"/>
                <w:szCs w:val="18"/>
                <w:lang w:val="pt-PT" w:eastAsia="zh-CN"/>
              </w:rPr>
            </w:pPr>
          </w:p>
        </w:tc>
        <w:tc>
          <w:tcPr>
            <w:tcW w:w="7372" w:type="dxa"/>
            <w:gridSpan w:val="6"/>
            <w:tcBorders>
              <w:top w:val="nil"/>
              <w:left w:val="single" w:sz="4" w:space="0" w:color="auto"/>
              <w:bottom w:val="nil"/>
              <w:right w:val="single" w:sz="8" w:space="0" w:color="auto"/>
            </w:tcBorders>
            <w:tcMar>
              <w:top w:w="0" w:type="dxa"/>
              <w:left w:w="57" w:type="dxa"/>
              <w:bottom w:w="0" w:type="dxa"/>
              <w:right w:w="57" w:type="dxa"/>
            </w:tcMar>
          </w:tcPr>
          <w:p w14:paraId="78E42827" w14:textId="3A1346C4" w:rsidR="009A67A6" w:rsidRPr="00F67924" w:rsidRDefault="009A67A6" w:rsidP="003403CE">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Objetivo </w:t>
            </w:r>
            <w:r w:rsidR="003403CE" w:rsidRPr="00F67924">
              <w:rPr>
                <w:rFonts w:eastAsia="SimSun"/>
                <w:b/>
                <w:sz w:val="18"/>
                <w:szCs w:val="18"/>
                <w:lang w:val="pt-PT" w:eastAsia="zh-CN"/>
              </w:rPr>
              <w:t>p</w:t>
            </w:r>
            <w:r w:rsidRPr="00F67924">
              <w:rPr>
                <w:rFonts w:eastAsia="SimSun"/>
                <w:b/>
                <w:sz w:val="18"/>
                <w:szCs w:val="18"/>
                <w:lang w:val="pt-PT" w:eastAsia="zh-CN"/>
              </w:rPr>
              <w:t>rimário</w:t>
            </w:r>
          </w:p>
        </w:tc>
      </w:tr>
      <w:tr w:rsidR="009A67A6" w:rsidRPr="00F67924" w14:paraId="1B36D59A" w14:textId="77777777" w:rsidTr="00BA7FF6">
        <w:trPr>
          <w:cantSplit/>
        </w:trPr>
        <w:tc>
          <w:tcPr>
            <w:tcW w:w="3968" w:type="dxa"/>
            <w:gridSpan w:val="3"/>
            <w:tcBorders>
              <w:top w:val="single" w:sz="4" w:space="0" w:color="auto"/>
              <w:left w:val="single" w:sz="4" w:space="0" w:color="auto"/>
              <w:bottom w:val="nil"/>
              <w:right w:val="nil"/>
            </w:tcBorders>
            <w:tcMar>
              <w:top w:w="0" w:type="dxa"/>
              <w:left w:w="57" w:type="dxa"/>
              <w:bottom w:w="0" w:type="dxa"/>
              <w:right w:w="57" w:type="dxa"/>
            </w:tcMar>
          </w:tcPr>
          <w:p w14:paraId="6E75F34C" w14:textId="77777777" w:rsidR="009A67A6" w:rsidRPr="00F67924" w:rsidRDefault="009A67A6" w:rsidP="009E1123">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Remissão DAS 28                       </w:t>
            </w:r>
          </w:p>
        </w:tc>
        <w:tc>
          <w:tcPr>
            <w:tcW w:w="1277" w:type="dxa"/>
            <w:tcBorders>
              <w:top w:val="single" w:sz="4" w:space="0" w:color="auto"/>
              <w:left w:val="nil"/>
              <w:bottom w:val="nil"/>
              <w:right w:val="nil"/>
            </w:tcBorders>
            <w:tcMar>
              <w:top w:w="0" w:type="dxa"/>
              <w:left w:w="57" w:type="dxa"/>
              <w:bottom w:w="0" w:type="dxa"/>
              <w:right w:w="57" w:type="dxa"/>
            </w:tcMar>
          </w:tcPr>
          <w:p w14:paraId="3E03A3D8" w14:textId="77777777" w:rsidR="009A67A6" w:rsidRPr="00F67924" w:rsidRDefault="009A67A6" w:rsidP="009E1123">
            <w:pPr>
              <w:keepNext/>
              <w:keepLines/>
              <w:spacing w:before="50" w:after="50" w:line="240" w:lineRule="exact"/>
              <w:jc w:val="center"/>
              <w:rPr>
                <w:rFonts w:eastAsia="SimSun"/>
                <w:sz w:val="18"/>
                <w:szCs w:val="18"/>
                <w:lang w:val="pt-PT" w:eastAsia="zh-CN"/>
              </w:rPr>
            </w:pPr>
          </w:p>
        </w:tc>
        <w:tc>
          <w:tcPr>
            <w:tcW w:w="1418" w:type="dxa"/>
            <w:tcBorders>
              <w:top w:val="single" w:sz="4" w:space="0" w:color="auto"/>
              <w:left w:val="nil"/>
              <w:bottom w:val="nil"/>
              <w:right w:val="nil"/>
            </w:tcBorders>
            <w:tcMar>
              <w:top w:w="0" w:type="dxa"/>
              <w:left w:w="57" w:type="dxa"/>
              <w:bottom w:w="0" w:type="dxa"/>
              <w:right w:w="57" w:type="dxa"/>
            </w:tcMar>
          </w:tcPr>
          <w:p w14:paraId="2CB16B6A" w14:textId="77777777" w:rsidR="009A67A6" w:rsidRPr="00F67924" w:rsidRDefault="009A67A6" w:rsidP="009E1123">
            <w:pPr>
              <w:keepNext/>
              <w:keepLines/>
              <w:spacing w:before="50" w:after="50" w:line="240" w:lineRule="exact"/>
              <w:jc w:val="center"/>
              <w:rPr>
                <w:rFonts w:eastAsia="SimSun"/>
                <w:sz w:val="18"/>
                <w:szCs w:val="18"/>
                <w:lang w:val="pt-PT" w:eastAsia="zh-CN"/>
              </w:rPr>
            </w:pPr>
          </w:p>
        </w:tc>
        <w:tc>
          <w:tcPr>
            <w:tcW w:w="1416" w:type="dxa"/>
            <w:tcBorders>
              <w:top w:val="single" w:sz="4" w:space="0" w:color="auto"/>
              <w:left w:val="nil"/>
              <w:bottom w:val="nil"/>
              <w:right w:val="nil"/>
            </w:tcBorders>
          </w:tcPr>
          <w:p w14:paraId="2D728219" w14:textId="77777777" w:rsidR="009A67A6" w:rsidRPr="00F67924" w:rsidRDefault="009A67A6" w:rsidP="009E1123">
            <w:pPr>
              <w:keepNext/>
              <w:keepLines/>
              <w:spacing w:before="50" w:after="50" w:line="240" w:lineRule="exact"/>
              <w:jc w:val="center"/>
              <w:rPr>
                <w:rFonts w:eastAsia="SimSun"/>
                <w:sz w:val="18"/>
                <w:szCs w:val="18"/>
                <w:lang w:val="pt-PT" w:eastAsia="zh-CN"/>
              </w:rPr>
            </w:pPr>
          </w:p>
        </w:tc>
        <w:tc>
          <w:tcPr>
            <w:tcW w:w="1134" w:type="dxa"/>
            <w:tcBorders>
              <w:top w:val="single" w:sz="4" w:space="0" w:color="auto"/>
              <w:left w:val="nil"/>
              <w:bottom w:val="nil"/>
              <w:right w:val="single" w:sz="8" w:space="0" w:color="auto"/>
            </w:tcBorders>
            <w:tcMar>
              <w:top w:w="0" w:type="dxa"/>
              <w:left w:w="57" w:type="dxa"/>
              <w:bottom w:w="0" w:type="dxa"/>
              <w:right w:w="57" w:type="dxa"/>
            </w:tcMar>
          </w:tcPr>
          <w:p w14:paraId="1CF5C297" w14:textId="77777777" w:rsidR="009A67A6" w:rsidRPr="00F67924" w:rsidRDefault="009A67A6" w:rsidP="009E1123">
            <w:pPr>
              <w:keepNext/>
              <w:keepLines/>
              <w:spacing w:before="50" w:after="50" w:line="240" w:lineRule="exact"/>
              <w:jc w:val="center"/>
              <w:rPr>
                <w:rFonts w:eastAsia="SimSun"/>
                <w:sz w:val="18"/>
                <w:szCs w:val="18"/>
                <w:lang w:val="pt-PT" w:eastAsia="zh-CN"/>
              </w:rPr>
            </w:pPr>
          </w:p>
        </w:tc>
      </w:tr>
      <w:tr w:rsidR="009A67A6" w:rsidRPr="00F67924" w14:paraId="6CD80D87" w14:textId="77777777" w:rsidTr="00BA7FF6">
        <w:trPr>
          <w:cantSplit/>
        </w:trPr>
        <w:tc>
          <w:tcPr>
            <w:tcW w:w="3968" w:type="dxa"/>
            <w:gridSpan w:val="3"/>
            <w:tcBorders>
              <w:top w:val="nil"/>
              <w:left w:val="single" w:sz="4" w:space="0" w:color="auto"/>
              <w:bottom w:val="single" w:sz="4" w:space="0" w:color="auto"/>
              <w:right w:val="nil"/>
            </w:tcBorders>
            <w:tcMar>
              <w:top w:w="0" w:type="dxa"/>
              <w:left w:w="57" w:type="dxa"/>
              <w:bottom w:w="0" w:type="dxa"/>
              <w:right w:w="57" w:type="dxa"/>
            </w:tcMar>
          </w:tcPr>
          <w:p w14:paraId="21AD3802" w14:textId="4B2408BF" w:rsidR="009A67A6" w:rsidRPr="00F67924" w:rsidRDefault="003403CE" w:rsidP="003403CE">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24                          n (%)</w:t>
            </w:r>
          </w:p>
        </w:tc>
        <w:tc>
          <w:tcPr>
            <w:tcW w:w="1277" w:type="dxa"/>
            <w:tcBorders>
              <w:top w:val="nil"/>
              <w:left w:val="nil"/>
              <w:bottom w:val="single" w:sz="4" w:space="0" w:color="auto"/>
              <w:right w:val="nil"/>
            </w:tcBorders>
            <w:tcMar>
              <w:top w:w="0" w:type="dxa"/>
              <w:left w:w="57" w:type="dxa"/>
              <w:bottom w:w="0" w:type="dxa"/>
              <w:right w:w="57" w:type="dxa"/>
            </w:tcMar>
          </w:tcPr>
          <w:p w14:paraId="0D4A6E03"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130 (44,8)***</w:t>
            </w:r>
          </w:p>
        </w:tc>
        <w:tc>
          <w:tcPr>
            <w:tcW w:w="1418" w:type="dxa"/>
            <w:tcBorders>
              <w:top w:val="nil"/>
              <w:left w:val="nil"/>
              <w:bottom w:val="single" w:sz="4" w:space="0" w:color="auto"/>
              <w:right w:val="nil"/>
            </w:tcBorders>
            <w:tcMar>
              <w:top w:w="0" w:type="dxa"/>
              <w:left w:w="57" w:type="dxa"/>
              <w:bottom w:w="0" w:type="dxa"/>
              <w:right w:w="57" w:type="dxa"/>
            </w:tcMar>
          </w:tcPr>
          <w:p w14:paraId="7B6B0EED"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113 (38,7)***</w:t>
            </w:r>
          </w:p>
        </w:tc>
        <w:tc>
          <w:tcPr>
            <w:tcW w:w="1416" w:type="dxa"/>
            <w:tcBorders>
              <w:top w:val="nil"/>
              <w:left w:val="nil"/>
              <w:bottom w:val="single" w:sz="4" w:space="0" w:color="auto"/>
              <w:right w:val="nil"/>
            </w:tcBorders>
          </w:tcPr>
          <w:p w14:paraId="55288FE2"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92 (31,9)</w:t>
            </w:r>
          </w:p>
        </w:tc>
        <w:tc>
          <w:tcPr>
            <w:tcW w:w="1134" w:type="dxa"/>
            <w:tcBorders>
              <w:top w:val="nil"/>
              <w:left w:val="nil"/>
              <w:bottom w:val="single" w:sz="4" w:space="0" w:color="auto"/>
              <w:right w:val="single" w:sz="8" w:space="0" w:color="auto"/>
            </w:tcBorders>
            <w:tcMar>
              <w:top w:w="0" w:type="dxa"/>
              <w:left w:w="57" w:type="dxa"/>
              <w:bottom w:w="0" w:type="dxa"/>
              <w:right w:w="57" w:type="dxa"/>
            </w:tcMar>
          </w:tcPr>
          <w:p w14:paraId="1024BFA0"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43 (15,0)</w:t>
            </w:r>
          </w:p>
        </w:tc>
      </w:tr>
      <w:tr w:rsidR="009A67A6" w:rsidRPr="00F67924" w14:paraId="2315E62B" w14:textId="77777777" w:rsidTr="00BA7FF6">
        <w:trPr>
          <w:cantSplit/>
        </w:trPr>
        <w:tc>
          <w:tcPr>
            <w:tcW w:w="1841" w:type="dxa"/>
            <w:tcBorders>
              <w:top w:val="single" w:sz="4" w:space="0" w:color="auto"/>
              <w:left w:val="single" w:sz="4" w:space="0" w:color="auto"/>
              <w:bottom w:val="single" w:sz="4" w:space="0" w:color="auto"/>
              <w:right w:val="single" w:sz="8" w:space="0" w:color="auto"/>
            </w:tcBorders>
          </w:tcPr>
          <w:p w14:paraId="378BDAEC" w14:textId="77777777" w:rsidR="009A67A6" w:rsidRPr="00F67924" w:rsidRDefault="009A67A6" w:rsidP="00BA7FF6">
            <w:pPr>
              <w:keepNext/>
              <w:keepLines/>
              <w:spacing w:before="50" w:after="50" w:line="240" w:lineRule="exact"/>
              <w:rPr>
                <w:rFonts w:eastAsia="SimSun"/>
                <w:b/>
                <w:sz w:val="18"/>
                <w:szCs w:val="18"/>
                <w:lang w:val="pt-PT" w:eastAsia="zh-CN"/>
              </w:rPr>
            </w:pPr>
          </w:p>
        </w:tc>
        <w:tc>
          <w:tcPr>
            <w:tcW w:w="7372" w:type="dxa"/>
            <w:gridSpan w:val="6"/>
            <w:tcBorders>
              <w:top w:val="single" w:sz="4" w:space="0" w:color="auto"/>
              <w:left w:val="single" w:sz="4" w:space="0" w:color="auto"/>
              <w:bottom w:val="single" w:sz="4" w:space="0" w:color="auto"/>
              <w:right w:val="single" w:sz="8" w:space="0" w:color="auto"/>
            </w:tcBorders>
            <w:tcMar>
              <w:top w:w="0" w:type="dxa"/>
              <w:left w:w="57" w:type="dxa"/>
              <w:bottom w:w="0" w:type="dxa"/>
              <w:right w:w="57" w:type="dxa"/>
            </w:tcMar>
          </w:tcPr>
          <w:p w14:paraId="0B5A5259" w14:textId="32855D49" w:rsidR="009A67A6" w:rsidRPr="00F67924" w:rsidRDefault="009A67A6" w:rsidP="003403CE">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Objetivos </w:t>
            </w:r>
            <w:r w:rsidR="003403CE" w:rsidRPr="00F67924">
              <w:rPr>
                <w:rFonts w:eastAsia="SimSun"/>
                <w:b/>
                <w:sz w:val="18"/>
                <w:szCs w:val="18"/>
                <w:lang w:val="pt-PT" w:eastAsia="zh-CN"/>
              </w:rPr>
              <w:t>s</w:t>
            </w:r>
            <w:r w:rsidRPr="00F67924">
              <w:rPr>
                <w:rFonts w:eastAsia="SimSun"/>
                <w:b/>
                <w:sz w:val="18"/>
                <w:szCs w:val="18"/>
                <w:lang w:val="pt-PT" w:eastAsia="zh-CN"/>
              </w:rPr>
              <w:t xml:space="preserve">ecundários </w:t>
            </w:r>
            <w:r w:rsidR="003403CE" w:rsidRPr="00F67924">
              <w:rPr>
                <w:rFonts w:eastAsia="SimSun"/>
                <w:b/>
                <w:sz w:val="18"/>
                <w:szCs w:val="18"/>
                <w:lang w:val="pt-PT" w:eastAsia="zh-CN"/>
              </w:rPr>
              <w:t>p</w:t>
            </w:r>
            <w:r w:rsidRPr="00F67924">
              <w:rPr>
                <w:rFonts w:eastAsia="SimSun"/>
                <w:b/>
                <w:sz w:val="18"/>
                <w:szCs w:val="18"/>
                <w:lang w:val="pt-PT" w:eastAsia="zh-CN"/>
              </w:rPr>
              <w:t>rincipais</w:t>
            </w:r>
          </w:p>
        </w:tc>
      </w:tr>
      <w:tr w:rsidR="009A67A6" w:rsidRPr="00F67924" w14:paraId="1E73E44F" w14:textId="77777777" w:rsidTr="00BA7FF6">
        <w:trPr>
          <w:cantSplit/>
        </w:trPr>
        <w:tc>
          <w:tcPr>
            <w:tcW w:w="3968" w:type="dxa"/>
            <w:gridSpan w:val="3"/>
            <w:tcBorders>
              <w:top w:val="single" w:sz="4" w:space="0" w:color="auto"/>
              <w:left w:val="single" w:sz="4" w:space="0" w:color="auto"/>
              <w:bottom w:val="nil"/>
              <w:right w:val="nil"/>
            </w:tcBorders>
            <w:tcMar>
              <w:top w:w="0" w:type="dxa"/>
              <w:left w:w="57" w:type="dxa"/>
              <w:bottom w:w="0" w:type="dxa"/>
              <w:right w:w="57" w:type="dxa"/>
            </w:tcMar>
          </w:tcPr>
          <w:p w14:paraId="1A2BBE30" w14:textId="77777777" w:rsidR="009A67A6" w:rsidRPr="00F67924" w:rsidRDefault="009A67A6" w:rsidP="00BA7FF6">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Remissão DAS 28</w:t>
            </w:r>
          </w:p>
        </w:tc>
        <w:tc>
          <w:tcPr>
            <w:tcW w:w="1277" w:type="dxa"/>
            <w:tcBorders>
              <w:top w:val="single" w:sz="4" w:space="0" w:color="auto"/>
              <w:left w:val="nil"/>
              <w:bottom w:val="nil"/>
              <w:right w:val="nil"/>
            </w:tcBorders>
            <w:tcMar>
              <w:top w:w="0" w:type="dxa"/>
              <w:left w:w="57" w:type="dxa"/>
              <w:bottom w:w="0" w:type="dxa"/>
              <w:right w:w="57" w:type="dxa"/>
            </w:tcMar>
          </w:tcPr>
          <w:p w14:paraId="1B2C049E"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c>
          <w:tcPr>
            <w:tcW w:w="1418" w:type="dxa"/>
            <w:tcBorders>
              <w:top w:val="single" w:sz="4" w:space="0" w:color="auto"/>
              <w:left w:val="nil"/>
              <w:bottom w:val="nil"/>
              <w:right w:val="nil"/>
            </w:tcBorders>
            <w:tcMar>
              <w:top w:w="0" w:type="dxa"/>
              <w:left w:w="57" w:type="dxa"/>
              <w:bottom w:w="0" w:type="dxa"/>
              <w:right w:w="57" w:type="dxa"/>
            </w:tcMar>
          </w:tcPr>
          <w:p w14:paraId="02B9D853"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c>
          <w:tcPr>
            <w:tcW w:w="1416" w:type="dxa"/>
            <w:tcBorders>
              <w:top w:val="single" w:sz="4" w:space="0" w:color="auto"/>
              <w:left w:val="nil"/>
              <w:bottom w:val="nil"/>
              <w:right w:val="nil"/>
            </w:tcBorders>
          </w:tcPr>
          <w:p w14:paraId="2EACA119"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c>
          <w:tcPr>
            <w:tcW w:w="1134" w:type="dxa"/>
            <w:tcBorders>
              <w:top w:val="single" w:sz="4" w:space="0" w:color="auto"/>
              <w:left w:val="nil"/>
              <w:bottom w:val="nil"/>
              <w:right w:val="single" w:sz="8" w:space="0" w:color="auto"/>
            </w:tcBorders>
            <w:tcMar>
              <w:top w:w="0" w:type="dxa"/>
              <w:left w:w="57" w:type="dxa"/>
              <w:bottom w:w="0" w:type="dxa"/>
              <w:right w:w="57" w:type="dxa"/>
            </w:tcMar>
          </w:tcPr>
          <w:p w14:paraId="2FAD17B9"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r>
      <w:tr w:rsidR="009A67A6" w:rsidRPr="00F67924" w14:paraId="12417357" w14:textId="77777777" w:rsidTr="00BA7FF6">
        <w:trPr>
          <w:cantSplit/>
        </w:trPr>
        <w:tc>
          <w:tcPr>
            <w:tcW w:w="3968" w:type="dxa"/>
            <w:gridSpan w:val="3"/>
            <w:tcBorders>
              <w:top w:val="nil"/>
              <w:left w:val="single" w:sz="4" w:space="0" w:color="auto"/>
              <w:bottom w:val="single" w:sz="4" w:space="0" w:color="auto"/>
              <w:right w:val="nil"/>
            </w:tcBorders>
            <w:tcMar>
              <w:top w:w="0" w:type="dxa"/>
              <w:left w:w="57" w:type="dxa"/>
              <w:bottom w:w="0" w:type="dxa"/>
              <w:right w:w="57" w:type="dxa"/>
            </w:tcMar>
          </w:tcPr>
          <w:p w14:paraId="5F0A64D8" w14:textId="7DCC6595" w:rsidR="009A67A6" w:rsidRPr="00F67924" w:rsidRDefault="003403CE" w:rsidP="003403CE">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 xml:space="preserve">52         </w:t>
            </w:r>
            <w:r w:rsidR="00B82F93" w:rsidRPr="00F67924">
              <w:rPr>
                <w:rFonts w:eastAsia="SimSun"/>
                <w:sz w:val="18"/>
                <w:szCs w:val="18"/>
                <w:lang w:val="pt-PT" w:eastAsia="zh-CN"/>
              </w:rPr>
              <w:t xml:space="preserve">     </w:t>
            </w:r>
            <w:r w:rsidR="009A67A6" w:rsidRPr="00F67924">
              <w:rPr>
                <w:rFonts w:eastAsia="SimSun"/>
                <w:sz w:val="18"/>
                <w:szCs w:val="18"/>
                <w:lang w:val="pt-PT" w:eastAsia="zh-CN"/>
              </w:rPr>
              <w:t>n (%)</w:t>
            </w:r>
          </w:p>
        </w:tc>
        <w:tc>
          <w:tcPr>
            <w:tcW w:w="1277" w:type="dxa"/>
            <w:tcBorders>
              <w:top w:val="nil"/>
              <w:left w:val="nil"/>
              <w:bottom w:val="single" w:sz="4" w:space="0" w:color="auto"/>
              <w:right w:val="nil"/>
            </w:tcBorders>
            <w:tcMar>
              <w:top w:w="0" w:type="dxa"/>
              <w:left w:w="57" w:type="dxa"/>
              <w:bottom w:w="0" w:type="dxa"/>
              <w:right w:w="57" w:type="dxa"/>
            </w:tcMar>
          </w:tcPr>
          <w:p w14:paraId="2CCB8A83"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142 (49,0)***</w:t>
            </w:r>
          </w:p>
        </w:tc>
        <w:tc>
          <w:tcPr>
            <w:tcW w:w="1418" w:type="dxa"/>
            <w:tcBorders>
              <w:top w:val="nil"/>
              <w:left w:val="nil"/>
              <w:bottom w:val="single" w:sz="4" w:space="0" w:color="auto"/>
              <w:right w:val="nil"/>
            </w:tcBorders>
            <w:tcMar>
              <w:top w:w="0" w:type="dxa"/>
              <w:left w:w="57" w:type="dxa"/>
              <w:bottom w:w="0" w:type="dxa"/>
              <w:right w:w="57" w:type="dxa"/>
            </w:tcMar>
          </w:tcPr>
          <w:p w14:paraId="178D877A"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115 (39,4)</w:t>
            </w:r>
          </w:p>
        </w:tc>
        <w:tc>
          <w:tcPr>
            <w:tcW w:w="1416" w:type="dxa"/>
            <w:tcBorders>
              <w:top w:val="nil"/>
              <w:left w:val="nil"/>
              <w:bottom w:val="single" w:sz="4" w:space="0" w:color="auto"/>
              <w:right w:val="nil"/>
            </w:tcBorders>
          </w:tcPr>
          <w:p w14:paraId="2B931C8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98 (34,0)</w:t>
            </w:r>
          </w:p>
        </w:tc>
        <w:tc>
          <w:tcPr>
            <w:tcW w:w="1134" w:type="dxa"/>
            <w:tcBorders>
              <w:top w:val="nil"/>
              <w:left w:val="nil"/>
              <w:bottom w:val="single" w:sz="4" w:space="0" w:color="auto"/>
              <w:right w:val="single" w:sz="8" w:space="0" w:color="auto"/>
            </w:tcBorders>
            <w:tcMar>
              <w:top w:w="0" w:type="dxa"/>
              <w:left w:w="57" w:type="dxa"/>
              <w:bottom w:w="0" w:type="dxa"/>
              <w:right w:w="57" w:type="dxa"/>
            </w:tcMar>
          </w:tcPr>
          <w:p w14:paraId="45BA2C4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56 (19,5)</w:t>
            </w:r>
          </w:p>
        </w:tc>
      </w:tr>
      <w:tr w:rsidR="009A67A6" w:rsidRPr="00F67924" w14:paraId="10B2CC4C" w14:textId="77777777" w:rsidTr="00BA7FF6">
        <w:trPr>
          <w:cantSplit/>
        </w:trPr>
        <w:tc>
          <w:tcPr>
            <w:tcW w:w="3968" w:type="dxa"/>
            <w:gridSpan w:val="3"/>
            <w:tcBorders>
              <w:top w:val="single" w:sz="4" w:space="0" w:color="auto"/>
              <w:left w:val="single" w:sz="4" w:space="0" w:color="auto"/>
              <w:bottom w:val="nil"/>
              <w:right w:val="nil"/>
            </w:tcBorders>
            <w:tcMar>
              <w:top w:w="0" w:type="dxa"/>
              <w:left w:w="57" w:type="dxa"/>
              <w:bottom w:w="0" w:type="dxa"/>
              <w:right w:w="57" w:type="dxa"/>
            </w:tcMar>
          </w:tcPr>
          <w:p w14:paraId="73F29862" w14:textId="77777777" w:rsidR="009A67A6" w:rsidRPr="00F67924" w:rsidRDefault="009A67A6" w:rsidP="00BA7FF6">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ACR</w:t>
            </w:r>
          </w:p>
        </w:tc>
        <w:tc>
          <w:tcPr>
            <w:tcW w:w="1277" w:type="dxa"/>
            <w:tcBorders>
              <w:top w:val="single" w:sz="4" w:space="0" w:color="auto"/>
              <w:left w:val="nil"/>
              <w:bottom w:val="nil"/>
              <w:right w:val="nil"/>
            </w:tcBorders>
            <w:tcMar>
              <w:top w:w="0" w:type="dxa"/>
              <w:left w:w="57" w:type="dxa"/>
              <w:bottom w:w="0" w:type="dxa"/>
              <w:right w:w="57" w:type="dxa"/>
            </w:tcMar>
          </w:tcPr>
          <w:p w14:paraId="3CCCE841"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c>
          <w:tcPr>
            <w:tcW w:w="1418" w:type="dxa"/>
            <w:tcBorders>
              <w:top w:val="single" w:sz="4" w:space="0" w:color="auto"/>
              <w:left w:val="nil"/>
              <w:bottom w:val="nil"/>
              <w:right w:val="nil"/>
            </w:tcBorders>
            <w:tcMar>
              <w:top w:w="0" w:type="dxa"/>
              <w:left w:w="57" w:type="dxa"/>
              <w:bottom w:w="0" w:type="dxa"/>
              <w:right w:w="57" w:type="dxa"/>
            </w:tcMar>
          </w:tcPr>
          <w:p w14:paraId="1BF6DACF"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c>
          <w:tcPr>
            <w:tcW w:w="1416" w:type="dxa"/>
            <w:tcBorders>
              <w:top w:val="single" w:sz="4" w:space="0" w:color="auto"/>
              <w:left w:val="nil"/>
              <w:bottom w:val="nil"/>
              <w:right w:val="nil"/>
            </w:tcBorders>
          </w:tcPr>
          <w:p w14:paraId="6834FED4"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c>
          <w:tcPr>
            <w:tcW w:w="1134" w:type="dxa"/>
            <w:tcBorders>
              <w:top w:val="single" w:sz="4" w:space="0" w:color="auto"/>
              <w:left w:val="nil"/>
              <w:bottom w:val="nil"/>
              <w:right w:val="single" w:sz="4" w:space="0" w:color="auto"/>
            </w:tcBorders>
            <w:tcMar>
              <w:top w:w="0" w:type="dxa"/>
              <w:left w:w="57" w:type="dxa"/>
              <w:bottom w:w="0" w:type="dxa"/>
              <w:right w:w="57" w:type="dxa"/>
            </w:tcMar>
          </w:tcPr>
          <w:p w14:paraId="5420FDBB" w14:textId="77777777" w:rsidR="009A67A6" w:rsidRPr="00F67924" w:rsidRDefault="009A67A6" w:rsidP="00BA7FF6">
            <w:pPr>
              <w:keepNext/>
              <w:keepLines/>
              <w:spacing w:before="50" w:after="50" w:line="240" w:lineRule="exact"/>
              <w:jc w:val="center"/>
              <w:rPr>
                <w:rFonts w:eastAsia="SimSun"/>
                <w:sz w:val="18"/>
                <w:szCs w:val="18"/>
                <w:lang w:val="pt-PT" w:eastAsia="zh-CN"/>
              </w:rPr>
            </w:pPr>
          </w:p>
        </w:tc>
      </w:tr>
      <w:tr w:rsidR="009A67A6" w:rsidRPr="00F67924" w14:paraId="4016CAEB"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36543F86" w14:textId="3BCF8713" w:rsidR="009A67A6" w:rsidRPr="00F67924" w:rsidRDefault="003403CE" w:rsidP="003403CE">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24            ACR</w:t>
            </w:r>
            <w:r w:rsidRPr="00F67924">
              <w:rPr>
                <w:rFonts w:eastAsia="SimSun"/>
                <w:sz w:val="18"/>
                <w:szCs w:val="18"/>
                <w:lang w:val="pt-PT" w:eastAsia="zh-CN"/>
              </w:rPr>
              <w:t> </w:t>
            </w:r>
            <w:r w:rsidR="009A67A6" w:rsidRPr="00F67924">
              <w:rPr>
                <w:rFonts w:eastAsia="SimSun"/>
                <w:sz w:val="18"/>
                <w:szCs w:val="18"/>
                <w:lang w:val="pt-PT" w:eastAsia="zh-CN"/>
              </w:rPr>
              <w:t>20, n (%)</w:t>
            </w:r>
          </w:p>
        </w:tc>
        <w:tc>
          <w:tcPr>
            <w:tcW w:w="1277" w:type="dxa"/>
            <w:tcMar>
              <w:top w:w="0" w:type="dxa"/>
              <w:left w:w="57" w:type="dxa"/>
              <w:bottom w:w="0" w:type="dxa"/>
              <w:right w:w="57" w:type="dxa"/>
            </w:tcMar>
          </w:tcPr>
          <w:p w14:paraId="5915CF32"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216 (74,5)*</w:t>
            </w:r>
          </w:p>
        </w:tc>
        <w:tc>
          <w:tcPr>
            <w:tcW w:w="1418" w:type="dxa"/>
            <w:tcMar>
              <w:top w:w="0" w:type="dxa"/>
              <w:left w:w="57" w:type="dxa"/>
              <w:bottom w:w="0" w:type="dxa"/>
              <w:right w:w="57" w:type="dxa"/>
            </w:tcMar>
          </w:tcPr>
          <w:p w14:paraId="34BA9100"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205 (70,2)</w:t>
            </w:r>
          </w:p>
        </w:tc>
        <w:tc>
          <w:tcPr>
            <w:tcW w:w="1416" w:type="dxa"/>
            <w:tcBorders>
              <w:right w:val="nil"/>
            </w:tcBorders>
          </w:tcPr>
          <w:p w14:paraId="74596CB0"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212 (73,6)</w:t>
            </w:r>
          </w:p>
        </w:tc>
        <w:tc>
          <w:tcPr>
            <w:tcW w:w="1134" w:type="dxa"/>
            <w:tcBorders>
              <w:top w:val="nil"/>
              <w:left w:val="nil"/>
              <w:bottom w:val="nil"/>
              <w:right w:val="single" w:sz="8" w:space="0" w:color="auto"/>
            </w:tcBorders>
            <w:tcMar>
              <w:top w:w="0" w:type="dxa"/>
              <w:left w:w="57" w:type="dxa"/>
              <w:bottom w:w="0" w:type="dxa"/>
              <w:right w:w="57" w:type="dxa"/>
            </w:tcMar>
          </w:tcPr>
          <w:p w14:paraId="25AB84EA"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187 (65,2)</w:t>
            </w:r>
          </w:p>
        </w:tc>
      </w:tr>
      <w:tr w:rsidR="009A67A6" w:rsidRPr="00F67924" w14:paraId="2ED94622"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45735EE8" w14:textId="42D79ADB"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ACR</w:t>
            </w:r>
            <w:r w:rsidR="003403CE" w:rsidRPr="00F67924">
              <w:rPr>
                <w:rFonts w:eastAsia="SimSun"/>
                <w:sz w:val="18"/>
                <w:szCs w:val="18"/>
                <w:lang w:val="pt-PT" w:eastAsia="zh-CN"/>
              </w:rPr>
              <w:t> </w:t>
            </w:r>
            <w:r w:rsidRPr="00F67924">
              <w:rPr>
                <w:rFonts w:eastAsia="SimSun"/>
                <w:sz w:val="18"/>
                <w:szCs w:val="18"/>
                <w:lang w:val="pt-PT" w:eastAsia="zh-CN"/>
              </w:rPr>
              <w:t>50, n (%)</w:t>
            </w:r>
          </w:p>
        </w:tc>
        <w:tc>
          <w:tcPr>
            <w:tcW w:w="1277" w:type="dxa"/>
            <w:tcMar>
              <w:top w:w="0" w:type="dxa"/>
              <w:left w:w="57" w:type="dxa"/>
              <w:bottom w:w="0" w:type="dxa"/>
              <w:right w:w="57" w:type="dxa"/>
            </w:tcMar>
          </w:tcPr>
          <w:p w14:paraId="760CB35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165 (56,9)**</w:t>
            </w:r>
          </w:p>
        </w:tc>
        <w:tc>
          <w:tcPr>
            <w:tcW w:w="1418" w:type="dxa"/>
            <w:tcMar>
              <w:top w:w="0" w:type="dxa"/>
              <w:left w:w="57" w:type="dxa"/>
              <w:bottom w:w="0" w:type="dxa"/>
              <w:right w:w="57" w:type="dxa"/>
            </w:tcMar>
          </w:tcPr>
          <w:p w14:paraId="6048C7E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139 (47,6)</w:t>
            </w:r>
          </w:p>
        </w:tc>
        <w:tc>
          <w:tcPr>
            <w:tcW w:w="1416" w:type="dxa"/>
            <w:tcBorders>
              <w:right w:val="nil"/>
            </w:tcBorders>
          </w:tcPr>
          <w:p w14:paraId="6329C4DA"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138 (47,9)</w:t>
            </w:r>
          </w:p>
        </w:tc>
        <w:tc>
          <w:tcPr>
            <w:tcW w:w="1134" w:type="dxa"/>
            <w:tcBorders>
              <w:top w:val="nil"/>
              <w:left w:val="nil"/>
              <w:bottom w:val="nil"/>
              <w:right w:val="single" w:sz="8" w:space="0" w:color="auto"/>
            </w:tcBorders>
            <w:tcMar>
              <w:top w:w="0" w:type="dxa"/>
              <w:left w:w="57" w:type="dxa"/>
              <w:bottom w:w="0" w:type="dxa"/>
              <w:right w:w="57" w:type="dxa"/>
            </w:tcMar>
          </w:tcPr>
          <w:p w14:paraId="5471DA8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124 (43,2)</w:t>
            </w:r>
          </w:p>
        </w:tc>
      </w:tr>
      <w:tr w:rsidR="009A67A6" w:rsidRPr="00F67924" w14:paraId="653D12C5"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60645F11" w14:textId="74222BAD"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ACR</w:t>
            </w:r>
            <w:r w:rsidR="003403CE" w:rsidRPr="00F67924">
              <w:rPr>
                <w:rFonts w:eastAsia="SimSun"/>
                <w:sz w:val="18"/>
                <w:szCs w:val="18"/>
                <w:lang w:val="pt-PT" w:eastAsia="zh-CN"/>
              </w:rPr>
              <w:t> </w:t>
            </w:r>
            <w:r w:rsidRPr="00F67924">
              <w:rPr>
                <w:rFonts w:eastAsia="SimSun"/>
                <w:sz w:val="18"/>
                <w:szCs w:val="18"/>
                <w:lang w:val="pt-PT" w:eastAsia="zh-CN"/>
              </w:rPr>
              <w:t>70, n (%)</w:t>
            </w:r>
          </w:p>
        </w:tc>
        <w:tc>
          <w:tcPr>
            <w:tcW w:w="1277" w:type="dxa"/>
            <w:tcMar>
              <w:top w:w="0" w:type="dxa"/>
              <w:left w:w="57" w:type="dxa"/>
              <w:bottom w:w="0" w:type="dxa"/>
              <w:right w:w="57" w:type="dxa"/>
            </w:tcMar>
          </w:tcPr>
          <w:p w14:paraId="059FEB6B"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112 (38,6)**</w:t>
            </w:r>
          </w:p>
        </w:tc>
        <w:tc>
          <w:tcPr>
            <w:tcW w:w="1418" w:type="dxa"/>
            <w:tcMar>
              <w:top w:w="0" w:type="dxa"/>
              <w:left w:w="57" w:type="dxa"/>
              <w:bottom w:w="0" w:type="dxa"/>
              <w:right w:w="57" w:type="dxa"/>
            </w:tcMar>
          </w:tcPr>
          <w:p w14:paraId="63170BFC"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88 (30,1)</w:t>
            </w:r>
          </w:p>
        </w:tc>
        <w:tc>
          <w:tcPr>
            <w:tcW w:w="1416" w:type="dxa"/>
            <w:tcBorders>
              <w:right w:val="nil"/>
            </w:tcBorders>
          </w:tcPr>
          <w:p w14:paraId="0633B18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100 (34,7)</w:t>
            </w:r>
          </w:p>
        </w:tc>
        <w:tc>
          <w:tcPr>
            <w:tcW w:w="1134" w:type="dxa"/>
            <w:tcBorders>
              <w:top w:val="nil"/>
              <w:left w:val="nil"/>
              <w:bottom w:val="nil"/>
              <w:right w:val="single" w:sz="8" w:space="0" w:color="auto"/>
            </w:tcBorders>
            <w:tcMar>
              <w:top w:w="0" w:type="dxa"/>
              <w:left w:w="57" w:type="dxa"/>
              <w:bottom w:w="0" w:type="dxa"/>
              <w:right w:w="57" w:type="dxa"/>
            </w:tcMar>
          </w:tcPr>
          <w:p w14:paraId="082DEF2C"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73 (25,4)</w:t>
            </w:r>
          </w:p>
        </w:tc>
      </w:tr>
      <w:tr w:rsidR="009A67A6" w:rsidRPr="00F67924" w14:paraId="158019F4"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7305FAB6" w14:textId="26DFB67C" w:rsidR="009A67A6" w:rsidRPr="00F67924" w:rsidRDefault="003403CE" w:rsidP="003403CE">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52            ACR</w:t>
            </w:r>
            <w:r w:rsidRPr="00F67924">
              <w:rPr>
                <w:rFonts w:eastAsia="SimSun"/>
                <w:sz w:val="18"/>
                <w:szCs w:val="18"/>
                <w:lang w:val="pt-PT" w:eastAsia="zh-CN"/>
              </w:rPr>
              <w:t> </w:t>
            </w:r>
            <w:r w:rsidR="009A67A6" w:rsidRPr="00F67924">
              <w:rPr>
                <w:rFonts w:eastAsia="SimSun"/>
                <w:sz w:val="18"/>
                <w:szCs w:val="18"/>
                <w:lang w:val="pt-PT" w:eastAsia="zh-CN"/>
              </w:rPr>
              <w:t>20, n (%)</w:t>
            </w:r>
          </w:p>
        </w:tc>
        <w:tc>
          <w:tcPr>
            <w:tcW w:w="1277" w:type="dxa"/>
            <w:tcMar>
              <w:top w:w="0" w:type="dxa"/>
              <w:left w:w="57" w:type="dxa"/>
              <w:bottom w:w="0" w:type="dxa"/>
              <w:right w:w="57" w:type="dxa"/>
            </w:tcMar>
          </w:tcPr>
          <w:p w14:paraId="47700E9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195 (67,2)*</w:t>
            </w:r>
          </w:p>
        </w:tc>
        <w:tc>
          <w:tcPr>
            <w:tcW w:w="1418" w:type="dxa"/>
            <w:tcMar>
              <w:top w:w="0" w:type="dxa"/>
              <w:left w:w="57" w:type="dxa"/>
              <w:bottom w:w="0" w:type="dxa"/>
              <w:right w:w="57" w:type="dxa"/>
            </w:tcMar>
          </w:tcPr>
          <w:p w14:paraId="30EC2459"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184 (63,0)</w:t>
            </w:r>
          </w:p>
        </w:tc>
        <w:tc>
          <w:tcPr>
            <w:tcW w:w="1416" w:type="dxa"/>
            <w:tcBorders>
              <w:right w:val="nil"/>
            </w:tcBorders>
          </w:tcPr>
          <w:p w14:paraId="6E3B495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181 (62,8)</w:t>
            </w:r>
          </w:p>
        </w:tc>
        <w:tc>
          <w:tcPr>
            <w:tcW w:w="1134" w:type="dxa"/>
            <w:tcBorders>
              <w:top w:val="nil"/>
              <w:left w:val="nil"/>
              <w:bottom w:val="nil"/>
              <w:right w:val="single" w:sz="8" w:space="0" w:color="auto"/>
            </w:tcBorders>
            <w:tcMar>
              <w:top w:w="0" w:type="dxa"/>
              <w:left w:w="57" w:type="dxa"/>
              <w:bottom w:w="0" w:type="dxa"/>
              <w:right w:w="57" w:type="dxa"/>
            </w:tcMar>
          </w:tcPr>
          <w:p w14:paraId="737974BB"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164 (57,1)</w:t>
            </w:r>
          </w:p>
        </w:tc>
      </w:tr>
      <w:tr w:rsidR="009A67A6" w:rsidRPr="00F67924" w14:paraId="253F579D"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6E706E65" w14:textId="6640CE93"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ACR</w:t>
            </w:r>
            <w:r w:rsidR="003403CE" w:rsidRPr="00F67924">
              <w:rPr>
                <w:rFonts w:eastAsia="SimSun"/>
                <w:sz w:val="18"/>
                <w:szCs w:val="18"/>
                <w:lang w:val="pt-PT" w:eastAsia="zh-CN"/>
              </w:rPr>
              <w:t> </w:t>
            </w:r>
            <w:r w:rsidRPr="00F67924">
              <w:rPr>
                <w:rFonts w:eastAsia="SimSun"/>
                <w:sz w:val="18"/>
                <w:szCs w:val="18"/>
                <w:lang w:val="pt-PT" w:eastAsia="zh-CN"/>
              </w:rPr>
              <w:t>50, n (%)</w:t>
            </w:r>
          </w:p>
        </w:tc>
        <w:tc>
          <w:tcPr>
            <w:tcW w:w="1277" w:type="dxa"/>
            <w:tcMar>
              <w:top w:w="0" w:type="dxa"/>
              <w:left w:w="57" w:type="dxa"/>
              <w:bottom w:w="0" w:type="dxa"/>
              <w:right w:w="57" w:type="dxa"/>
            </w:tcMar>
          </w:tcPr>
          <w:p w14:paraId="6A4800D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162 (55,9)**</w:t>
            </w:r>
          </w:p>
        </w:tc>
        <w:tc>
          <w:tcPr>
            <w:tcW w:w="1418" w:type="dxa"/>
            <w:tcMar>
              <w:top w:w="0" w:type="dxa"/>
              <w:left w:w="57" w:type="dxa"/>
              <w:bottom w:w="0" w:type="dxa"/>
              <w:right w:w="57" w:type="dxa"/>
            </w:tcMar>
          </w:tcPr>
          <w:p w14:paraId="67552486"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144 (49,3)</w:t>
            </w:r>
          </w:p>
        </w:tc>
        <w:tc>
          <w:tcPr>
            <w:tcW w:w="1416" w:type="dxa"/>
            <w:tcBorders>
              <w:right w:val="nil"/>
            </w:tcBorders>
          </w:tcPr>
          <w:p w14:paraId="48672283"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151 (52,4)</w:t>
            </w:r>
          </w:p>
        </w:tc>
        <w:tc>
          <w:tcPr>
            <w:tcW w:w="1134" w:type="dxa"/>
            <w:tcBorders>
              <w:top w:val="nil"/>
              <w:left w:val="nil"/>
              <w:bottom w:val="nil"/>
              <w:right w:val="single" w:sz="8" w:space="0" w:color="auto"/>
            </w:tcBorders>
            <w:tcMar>
              <w:top w:w="0" w:type="dxa"/>
              <w:left w:w="57" w:type="dxa"/>
              <w:bottom w:w="0" w:type="dxa"/>
              <w:right w:w="57" w:type="dxa"/>
            </w:tcMar>
          </w:tcPr>
          <w:p w14:paraId="37A3E2C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117 (40,8)</w:t>
            </w:r>
          </w:p>
        </w:tc>
      </w:tr>
      <w:tr w:rsidR="009A67A6" w:rsidRPr="00F67924" w14:paraId="7F23DDBD" w14:textId="77777777" w:rsidTr="00BA7FF6">
        <w:trPr>
          <w:cantSplit/>
        </w:trPr>
        <w:tc>
          <w:tcPr>
            <w:tcW w:w="3968" w:type="dxa"/>
            <w:gridSpan w:val="3"/>
            <w:tcBorders>
              <w:top w:val="nil"/>
              <w:left w:val="single" w:sz="4" w:space="0" w:color="auto"/>
              <w:bottom w:val="single" w:sz="4" w:space="0" w:color="auto"/>
              <w:right w:val="nil"/>
            </w:tcBorders>
            <w:tcMar>
              <w:top w:w="0" w:type="dxa"/>
              <w:left w:w="57" w:type="dxa"/>
              <w:bottom w:w="0" w:type="dxa"/>
              <w:right w:w="57" w:type="dxa"/>
            </w:tcMar>
          </w:tcPr>
          <w:p w14:paraId="0A10F6C8" w14:textId="676353F0"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ACR</w:t>
            </w:r>
            <w:r w:rsidR="003403CE" w:rsidRPr="00F67924">
              <w:rPr>
                <w:rFonts w:eastAsia="SimSun"/>
                <w:sz w:val="18"/>
                <w:szCs w:val="18"/>
                <w:lang w:val="pt-PT" w:eastAsia="zh-CN"/>
              </w:rPr>
              <w:t> </w:t>
            </w:r>
            <w:r w:rsidRPr="00F67924">
              <w:rPr>
                <w:rFonts w:eastAsia="SimSun"/>
                <w:sz w:val="18"/>
                <w:szCs w:val="18"/>
                <w:lang w:val="pt-PT" w:eastAsia="zh-CN"/>
              </w:rPr>
              <w:t>70, n (%)</w:t>
            </w:r>
          </w:p>
        </w:tc>
        <w:tc>
          <w:tcPr>
            <w:tcW w:w="1277" w:type="dxa"/>
            <w:tcBorders>
              <w:top w:val="nil"/>
              <w:left w:val="nil"/>
              <w:bottom w:val="single" w:sz="4" w:space="0" w:color="auto"/>
              <w:right w:val="nil"/>
            </w:tcBorders>
            <w:tcMar>
              <w:top w:w="0" w:type="dxa"/>
              <w:left w:w="57" w:type="dxa"/>
              <w:bottom w:w="0" w:type="dxa"/>
              <w:right w:w="57" w:type="dxa"/>
            </w:tcMar>
          </w:tcPr>
          <w:p w14:paraId="47D81AD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125 (43,1)**</w:t>
            </w:r>
          </w:p>
        </w:tc>
        <w:tc>
          <w:tcPr>
            <w:tcW w:w="1418" w:type="dxa"/>
            <w:tcBorders>
              <w:top w:val="nil"/>
              <w:left w:val="nil"/>
              <w:bottom w:val="single" w:sz="4" w:space="0" w:color="auto"/>
              <w:right w:val="nil"/>
            </w:tcBorders>
            <w:tcMar>
              <w:top w:w="0" w:type="dxa"/>
              <w:left w:w="57" w:type="dxa"/>
              <w:bottom w:w="0" w:type="dxa"/>
              <w:right w:w="57" w:type="dxa"/>
            </w:tcMar>
          </w:tcPr>
          <w:p w14:paraId="488A8F2F"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105 (36,0)</w:t>
            </w:r>
          </w:p>
        </w:tc>
        <w:tc>
          <w:tcPr>
            <w:tcW w:w="1416" w:type="dxa"/>
            <w:tcBorders>
              <w:top w:val="nil"/>
              <w:left w:val="nil"/>
              <w:bottom w:val="single" w:sz="4" w:space="0" w:color="auto"/>
              <w:right w:val="nil"/>
            </w:tcBorders>
          </w:tcPr>
          <w:p w14:paraId="06A3D931"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107 (37,2)</w:t>
            </w:r>
          </w:p>
        </w:tc>
        <w:tc>
          <w:tcPr>
            <w:tcW w:w="1134" w:type="dxa"/>
            <w:tcBorders>
              <w:top w:val="nil"/>
              <w:left w:val="nil"/>
              <w:bottom w:val="single" w:sz="4" w:space="0" w:color="auto"/>
              <w:right w:val="single" w:sz="8" w:space="0" w:color="auto"/>
            </w:tcBorders>
            <w:tcMar>
              <w:top w:w="0" w:type="dxa"/>
              <w:left w:w="57" w:type="dxa"/>
              <w:bottom w:w="0" w:type="dxa"/>
              <w:right w:w="57" w:type="dxa"/>
            </w:tcMar>
          </w:tcPr>
          <w:p w14:paraId="56CFDB7B"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83 (28,9)</w:t>
            </w:r>
          </w:p>
        </w:tc>
      </w:tr>
      <w:tr w:rsidR="009A67A6" w:rsidRPr="00ED63F7" w14:paraId="64691885" w14:textId="77777777" w:rsidTr="00BA7FF6">
        <w:trPr>
          <w:cantSplit/>
        </w:trPr>
        <w:tc>
          <w:tcPr>
            <w:tcW w:w="3968" w:type="dxa"/>
            <w:gridSpan w:val="3"/>
            <w:tcBorders>
              <w:top w:val="single" w:sz="4" w:space="0" w:color="auto"/>
              <w:left w:val="single" w:sz="4" w:space="0" w:color="auto"/>
              <w:bottom w:val="nil"/>
              <w:right w:val="nil"/>
            </w:tcBorders>
            <w:tcMar>
              <w:top w:w="0" w:type="dxa"/>
              <w:left w:w="57" w:type="dxa"/>
              <w:bottom w:w="0" w:type="dxa"/>
              <w:right w:w="57" w:type="dxa"/>
            </w:tcMar>
          </w:tcPr>
          <w:p w14:paraId="1DFE969F" w14:textId="702FD94D" w:rsidR="009A67A6" w:rsidRPr="00F67924" w:rsidRDefault="009A67A6" w:rsidP="003403CE">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HAQ-DI (variação média ajustada desde a linha de base)</w:t>
            </w:r>
          </w:p>
        </w:tc>
        <w:tc>
          <w:tcPr>
            <w:tcW w:w="1277" w:type="dxa"/>
            <w:tcBorders>
              <w:top w:val="single" w:sz="4" w:space="0" w:color="auto"/>
              <w:left w:val="nil"/>
              <w:bottom w:val="nil"/>
              <w:right w:val="nil"/>
            </w:tcBorders>
            <w:tcMar>
              <w:top w:w="0" w:type="dxa"/>
              <w:left w:w="57" w:type="dxa"/>
              <w:bottom w:w="0" w:type="dxa"/>
              <w:right w:w="57" w:type="dxa"/>
            </w:tcMar>
          </w:tcPr>
          <w:p w14:paraId="4AE50816" w14:textId="77777777" w:rsidR="009A67A6" w:rsidRPr="00F67924" w:rsidRDefault="009A67A6" w:rsidP="00BA7FF6">
            <w:pPr>
              <w:keepNext/>
              <w:keepLines/>
              <w:spacing w:before="50" w:after="50" w:line="240" w:lineRule="exact"/>
              <w:rPr>
                <w:rFonts w:eastAsia="SimSun"/>
                <w:sz w:val="18"/>
                <w:szCs w:val="18"/>
                <w:lang w:val="pt-PT" w:eastAsia="zh-CN"/>
              </w:rPr>
            </w:pPr>
          </w:p>
        </w:tc>
        <w:tc>
          <w:tcPr>
            <w:tcW w:w="1418" w:type="dxa"/>
            <w:tcBorders>
              <w:top w:val="single" w:sz="4" w:space="0" w:color="auto"/>
              <w:left w:val="nil"/>
              <w:bottom w:val="nil"/>
              <w:right w:val="nil"/>
            </w:tcBorders>
            <w:tcMar>
              <w:top w:w="0" w:type="dxa"/>
              <w:left w:w="57" w:type="dxa"/>
              <w:bottom w:w="0" w:type="dxa"/>
              <w:right w:w="57" w:type="dxa"/>
            </w:tcMar>
          </w:tcPr>
          <w:p w14:paraId="4F7401EB" w14:textId="77777777" w:rsidR="009A67A6" w:rsidRPr="00F67924" w:rsidRDefault="009A67A6" w:rsidP="00BA7FF6">
            <w:pPr>
              <w:keepNext/>
              <w:keepLines/>
              <w:spacing w:before="50" w:after="50" w:line="240" w:lineRule="exact"/>
              <w:rPr>
                <w:rFonts w:eastAsia="SimSun"/>
                <w:sz w:val="18"/>
                <w:szCs w:val="18"/>
                <w:lang w:val="pt-PT" w:eastAsia="zh-CN"/>
              </w:rPr>
            </w:pPr>
          </w:p>
        </w:tc>
        <w:tc>
          <w:tcPr>
            <w:tcW w:w="1416" w:type="dxa"/>
            <w:tcBorders>
              <w:top w:val="single" w:sz="4" w:space="0" w:color="auto"/>
              <w:left w:val="nil"/>
              <w:bottom w:val="nil"/>
              <w:right w:val="nil"/>
            </w:tcBorders>
          </w:tcPr>
          <w:p w14:paraId="307A6A9D" w14:textId="77777777" w:rsidR="009A67A6" w:rsidRPr="00F67924" w:rsidRDefault="009A67A6" w:rsidP="00BA7FF6">
            <w:pPr>
              <w:keepNext/>
              <w:keepLines/>
              <w:spacing w:before="50" w:after="50" w:line="240" w:lineRule="exact"/>
              <w:rPr>
                <w:rFonts w:eastAsia="SimSun"/>
                <w:sz w:val="18"/>
                <w:szCs w:val="18"/>
                <w:lang w:val="pt-PT" w:eastAsia="zh-CN"/>
              </w:rPr>
            </w:pPr>
          </w:p>
        </w:tc>
        <w:tc>
          <w:tcPr>
            <w:tcW w:w="1134" w:type="dxa"/>
            <w:tcBorders>
              <w:top w:val="single" w:sz="4" w:space="0" w:color="auto"/>
              <w:left w:val="nil"/>
              <w:bottom w:val="nil"/>
              <w:right w:val="nil"/>
            </w:tcBorders>
            <w:tcMar>
              <w:top w:w="0" w:type="dxa"/>
              <w:left w:w="57" w:type="dxa"/>
              <w:bottom w:w="0" w:type="dxa"/>
              <w:right w:w="57" w:type="dxa"/>
            </w:tcMar>
          </w:tcPr>
          <w:p w14:paraId="6358E57F" w14:textId="77777777" w:rsidR="009A67A6" w:rsidRPr="00F67924" w:rsidRDefault="009A67A6" w:rsidP="00BA7FF6">
            <w:pPr>
              <w:keepNext/>
              <w:keepLines/>
              <w:spacing w:before="50" w:after="50" w:line="240" w:lineRule="exact"/>
              <w:rPr>
                <w:rFonts w:eastAsia="SimSun"/>
                <w:sz w:val="18"/>
                <w:szCs w:val="18"/>
                <w:lang w:val="pt-PT" w:eastAsia="zh-CN"/>
              </w:rPr>
            </w:pPr>
          </w:p>
        </w:tc>
      </w:tr>
      <w:tr w:rsidR="009A67A6" w:rsidRPr="00F67924" w14:paraId="01628E18" w14:textId="77777777" w:rsidTr="00BA7FF6">
        <w:trPr>
          <w:cantSplit/>
        </w:trPr>
        <w:tc>
          <w:tcPr>
            <w:tcW w:w="3968" w:type="dxa"/>
            <w:gridSpan w:val="3"/>
            <w:tcBorders>
              <w:top w:val="nil"/>
              <w:left w:val="single" w:sz="4" w:space="0" w:color="auto"/>
              <w:bottom w:val="single" w:sz="8" w:space="0" w:color="auto"/>
              <w:right w:val="nil"/>
            </w:tcBorders>
            <w:tcMar>
              <w:top w:w="0" w:type="dxa"/>
              <w:left w:w="57" w:type="dxa"/>
              <w:bottom w:w="0" w:type="dxa"/>
              <w:right w:w="57" w:type="dxa"/>
            </w:tcMar>
          </w:tcPr>
          <w:p w14:paraId="2EDE88EC" w14:textId="184819C5" w:rsidR="009A67A6" w:rsidRPr="00F67924" w:rsidRDefault="003403CE" w:rsidP="003403CE">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52</w:t>
            </w:r>
          </w:p>
        </w:tc>
        <w:tc>
          <w:tcPr>
            <w:tcW w:w="1277" w:type="dxa"/>
            <w:tcBorders>
              <w:top w:val="nil"/>
              <w:left w:val="nil"/>
              <w:bottom w:val="single" w:sz="8" w:space="0" w:color="auto"/>
              <w:right w:val="nil"/>
            </w:tcBorders>
            <w:tcMar>
              <w:top w:w="0" w:type="dxa"/>
              <w:left w:w="57" w:type="dxa"/>
              <w:bottom w:w="0" w:type="dxa"/>
              <w:right w:w="57" w:type="dxa"/>
            </w:tcMar>
          </w:tcPr>
          <w:p w14:paraId="2A37A113"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-0,81*</w:t>
            </w:r>
          </w:p>
        </w:tc>
        <w:tc>
          <w:tcPr>
            <w:tcW w:w="1418" w:type="dxa"/>
            <w:tcBorders>
              <w:top w:val="nil"/>
              <w:left w:val="nil"/>
              <w:bottom w:val="single" w:sz="8" w:space="0" w:color="auto"/>
              <w:right w:val="nil"/>
            </w:tcBorders>
            <w:tcMar>
              <w:top w:w="0" w:type="dxa"/>
              <w:left w:w="57" w:type="dxa"/>
              <w:bottom w:w="0" w:type="dxa"/>
              <w:right w:w="57" w:type="dxa"/>
            </w:tcMar>
          </w:tcPr>
          <w:p w14:paraId="332B197D"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-0,67</w:t>
            </w:r>
          </w:p>
        </w:tc>
        <w:tc>
          <w:tcPr>
            <w:tcW w:w="1416" w:type="dxa"/>
            <w:tcBorders>
              <w:top w:val="nil"/>
              <w:left w:val="nil"/>
              <w:bottom w:val="single" w:sz="8" w:space="0" w:color="auto"/>
              <w:right w:val="nil"/>
            </w:tcBorders>
          </w:tcPr>
          <w:p w14:paraId="177DA41C"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-0,75</w:t>
            </w:r>
          </w:p>
        </w:tc>
        <w:tc>
          <w:tcPr>
            <w:tcW w:w="1134" w:type="dxa"/>
            <w:tcBorders>
              <w:top w:val="nil"/>
              <w:left w:val="nil"/>
              <w:bottom w:val="single" w:sz="8" w:space="0" w:color="auto"/>
              <w:right w:val="single" w:sz="8" w:space="0" w:color="auto"/>
            </w:tcBorders>
            <w:tcMar>
              <w:top w:w="0" w:type="dxa"/>
              <w:left w:w="57" w:type="dxa"/>
              <w:bottom w:w="0" w:type="dxa"/>
              <w:right w:w="57" w:type="dxa"/>
            </w:tcMar>
          </w:tcPr>
          <w:p w14:paraId="4A0D758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-0,64</w:t>
            </w:r>
          </w:p>
        </w:tc>
      </w:tr>
      <w:tr w:rsidR="009A67A6" w:rsidRPr="00ED63F7" w14:paraId="2C782F64" w14:textId="77777777" w:rsidTr="00BA7FF6">
        <w:trPr>
          <w:cantSplit/>
        </w:trPr>
        <w:tc>
          <w:tcPr>
            <w:tcW w:w="1841" w:type="dxa"/>
            <w:tcBorders>
              <w:top w:val="single" w:sz="8" w:space="0" w:color="auto"/>
              <w:left w:val="single" w:sz="4" w:space="0" w:color="auto"/>
              <w:bottom w:val="single" w:sz="4" w:space="0" w:color="auto"/>
              <w:right w:val="single" w:sz="8" w:space="0" w:color="auto"/>
            </w:tcBorders>
          </w:tcPr>
          <w:p w14:paraId="3CF1DE39" w14:textId="77777777" w:rsidR="009A67A6" w:rsidRPr="00F67924" w:rsidRDefault="009A67A6" w:rsidP="00BA7FF6">
            <w:pPr>
              <w:keepNext/>
              <w:keepLines/>
              <w:spacing w:before="50" w:after="50" w:line="240" w:lineRule="exact"/>
              <w:rPr>
                <w:rFonts w:eastAsia="SimSun"/>
                <w:b/>
                <w:sz w:val="18"/>
                <w:szCs w:val="18"/>
                <w:lang w:val="pt-PT" w:eastAsia="zh-CN"/>
              </w:rPr>
            </w:pPr>
          </w:p>
        </w:tc>
        <w:tc>
          <w:tcPr>
            <w:tcW w:w="7372" w:type="dxa"/>
            <w:gridSpan w:val="6"/>
            <w:tcBorders>
              <w:top w:val="single" w:sz="8" w:space="0" w:color="auto"/>
              <w:left w:val="single" w:sz="4" w:space="0" w:color="auto"/>
              <w:bottom w:val="single" w:sz="4" w:space="0" w:color="auto"/>
              <w:right w:val="single" w:sz="8" w:space="0" w:color="auto"/>
            </w:tcBorders>
            <w:tcMar>
              <w:top w:w="0" w:type="dxa"/>
              <w:left w:w="57" w:type="dxa"/>
              <w:bottom w:w="0" w:type="dxa"/>
              <w:right w:w="57" w:type="dxa"/>
            </w:tcMar>
          </w:tcPr>
          <w:p w14:paraId="25E710B1" w14:textId="21115AA2" w:rsidR="009A67A6" w:rsidRPr="00F67924" w:rsidRDefault="009A67A6" w:rsidP="003403CE">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Objetivos </w:t>
            </w:r>
            <w:r w:rsidR="003403CE" w:rsidRPr="00F67924">
              <w:rPr>
                <w:rFonts w:eastAsia="SimSun"/>
                <w:b/>
                <w:sz w:val="18"/>
                <w:szCs w:val="18"/>
                <w:lang w:val="pt-PT" w:eastAsia="zh-CN"/>
              </w:rPr>
              <w:t>r</w:t>
            </w:r>
            <w:r w:rsidRPr="00F67924">
              <w:rPr>
                <w:rFonts w:eastAsia="SimSun"/>
                <w:b/>
                <w:sz w:val="18"/>
                <w:szCs w:val="18"/>
                <w:lang w:val="pt-PT" w:eastAsia="zh-CN"/>
              </w:rPr>
              <w:t>adiográficos (variação média d</w:t>
            </w:r>
            <w:r w:rsidR="002A33C6" w:rsidRPr="00F67924">
              <w:rPr>
                <w:rFonts w:eastAsia="SimSun"/>
                <w:b/>
                <w:sz w:val="18"/>
                <w:szCs w:val="18"/>
                <w:lang w:val="pt-PT" w:eastAsia="zh-CN"/>
              </w:rPr>
              <w:t>esde a</w:t>
            </w:r>
            <w:r w:rsidRPr="00F67924">
              <w:rPr>
                <w:rFonts w:eastAsia="SimSun"/>
                <w:b/>
                <w:sz w:val="18"/>
                <w:szCs w:val="18"/>
                <w:lang w:val="pt-PT" w:eastAsia="zh-CN"/>
              </w:rPr>
              <w:t xml:space="preserve"> linha de base)</w:t>
            </w:r>
          </w:p>
        </w:tc>
      </w:tr>
      <w:tr w:rsidR="009A67A6" w:rsidRPr="00F67924" w14:paraId="0E917A38" w14:textId="77777777" w:rsidTr="00BA7FF6">
        <w:trPr>
          <w:cantSplit/>
        </w:trPr>
        <w:tc>
          <w:tcPr>
            <w:tcW w:w="3968" w:type="dxa"/>
            <w:gridSpan w:val="3"/>
            <w:tcBorders>
              <w:top w:val="single" w:sz="4" w:space="0" w:color="auto"/>
              <w:left w:val="single" w:sz="4" w:space="0" w:color="auto"/>
              <w:bottom w:val="nil"/>
              <w:right w:val="nil"/>
            </w:tcBorders>
            <w:tcMar>
              <w:top w:w="0" w:type="dxa"/>
              <w:left w:w="57" w:type="dxa"/>
              <w:bottom w:w="0" w:type="dxa"/>
              <w:right w:w="57" w:type="dxa"/>
            </w:tcMar>
          </w:tcPr>
          <w:p w14:paraId="19BEE80C" w14:textId="31CEB7F1" w:rsidR="009A67A6" w:rsidRPr="00F67924" w:rsidRDefault="003403CE" w:rsidP="00B82F93">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s</w:t>
            </w:r>
            <w:r w:rsidR="00B40440" w:rsidRPr="00F67924">
              <w:rPr>
                <w:rFonts w:eastAsia="SimSun"/>
                <w:sz w:val="18"/>
                <w:szCs w:val="18"/>
                <w:lang w:val="pt-PT" w:eastAsia="zh-CN"/>
              </w:rPr>
              <w:t>emana 52</w:t>
            </w:r>
            <w:r w:rsidR="00B40440" w:rsidRPr="00F67924">
              <w:rPr>
                <w:rFonts w:eastAsia="SimSun"/>
                <w:sz w:val="18"/>
                <w:szCs w:val="18"/>
                <w:lang w:val="pt-PT" w:eastAsia="zh-CN"/>
              </w:rPr>
              <w:tab/>
            </w:r>
            <w:r w:rsidR="00B40440" w:rsidRPr="00F67924">
              <w:rPr>
                <w:rFonts w:eastAsia="SimSun"/>
                <w:sz w:val="18"/>
                <w:szCs w:val="18"/>
                <w:lang w:val="pt-PT" w:eastAsia="zh-CN"/>
              </w:rPr>
              <w:tab/>
              <w:t xml:space="preserve">        </w:t>
            </w:r>
            <w:r w:rsidR="009A67A6" w:rsidRPr="00F67924">
              <w:rPr>
                <w:rFonts w:eastAsia="SimSun"/>
                <w:sz w:val="18"/>
                <w:szCs w:val="18"/>
                <w:lang w:val="pt-PT" w:eastAsia="zh-CN"/>
              </w:rPr>
              <w:t xml:space="preserve"> mTSS</w:t>
            </w:r>
          </w:p>
        </w:tc>
        <w:tc>
          <w:tcPr>
            <w:tcW w:w="1277" w:type="dxa"/>
            <w:tcBorders>
              <w:top w:val="single" w:sz="4" w:space="0" w:color="auto"/>
              <w:left w:val="nil"/>
              <w:bottom w:val="nil"/>
              <w:right w:val="nil"/>
            </w:tcBorders>
            <w:tcMar>
              <w:top w:w="0" w:type="dxa"/>
              <w:left w:w="57" w:type="dxa"/>
              <w:bottom w:w="0" w:type="dxa"/>
              <w:right w:w="57" w:type="dxa"/>
            </w:tcMar>
          </w:tcPr>
          <w:p w14:paraId="4BD8CA3C"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0,08***</w:t>
            </w:r>
          </w:p>
        </w:tc>
        <w:tc>
          <w:tcPr>
            <w:tcW w:w="1418" w:type="dxa"/>
            <w:tcBorders>
              <w:top w:val="single" w:sz="4" w:space="0" w:color="auto"/>
              <w:left w:val="nil"/>
              <w:bottom w:val="nil"/>
              <w:right w:val="nil"/>
            </w:tcBorders>
            <w:tcMar>
              <w:top w:w="0" w:type="dxa"/>
              <w:left w:w="57" w:type="dxa"/>
              <w:bottom w:w="0" w:type="dxa"/>
              <w:right w:w="57" w:type="dxa"/>
            </w:tcMar>
          </w:tcPr>
          <w:p w14:paraId="56D32A46"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0,26</w:t>
            </w:r>
          </w:p>
        </w:tc>
        <w:tc>
          <w:tcPr>
            <w:tcW w:w="1416" w:type="dxa"/>
            <w:tcBorders>
              <w:top w:val="single" w:sz="4" w:space="0" w:color="auto"/>
              <w:left w:val="nil"/>
              <w:bottom w:val="nil"/>
              <w:right w:val="nil"/>
            </w:tcBorders>
          </w:tcPr>
          <w:p w14:paraId="7E09AE6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0,42</w:t>
            </w:r>
          </w:p>
        </w:tc>
        <w:tc>
          <w:tcPr>
            <w:tcW w:w="1134" w:type="dxa"/>
            <w:tcBorders>
              <w:top w:val="single" w:sz="4" w:space="0" w:color="auto"/>
              <w:left w:val="nil"/>
              <w:bottom w:val="nil"/>
              <w:right w:val="single" w:sz="8" w:space="0" w:color="auto"/>
            </w:tcBorders>
            <w:tcMar>
              <w:top w:w="0" w:type="dxa"/>
              <w:left w:w="57" w:type="dxa"/>
              <w:bottom w:w="0" w:type="dxa"/>
              <w:right w:w="57" w:type="dxa"/>
            </w:tcMar>
          </w:tcPr>
          <w:p w14:paraId="5474594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1,14</w:t>
            </w:r>
          </w:p>
        </w:tc>
      </w:tr>
      <w:tr w:rsidR="009A67A6" w:rsidRPr="00F67924" w14:paraId="374B3DE7"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7E0A7B20" w14:textId="77777777"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Índice de Erosão</w:t>
            </w:r>
          </w:p>
        </w:tc>
        <w:tc>
          <w:tcPr>
            <w:tcW w:w="1277" w:type="dxa"/>
            <w:tcMar>
              <w:top w:w="0" w:type="dxa"/>
              <w:left w:w="57" w:type="dxa"/>
              <w:bottom w:w="0" w:type="dxa"/>
              <w:right w:w="57" w:type="dxa"/>
            </w:tcMar>
          </w:tcPr>
          <w:p w14:paraId="7322711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0,05**</w:t>
            </w:r>
          </w:p>
        </w:tc>
        <w:tc>
          <w:tcPr>
            <w:tcW w:w="1418" w:type="dxa"/>
            <w:tcMar>
              <w:top w:w="0" w:type="dxa"/>
              <w:left w:w="57" w:type="dxa"/>
              <w:bottom w:w="0" w:type="dxa"/>
              <w:right w:w="57" w:type="dxa"/>
            </w:tcMar>
          </w:tcPr>
          <w:p w14:paraId="0B59399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0,15</w:t>
            </w:r>
          </w:p>
        </w:tc>
        <w:tc>
          <w:tcPr>
            <w:tcW w:w="1416" w:type="dxa"/>
            <w:tcBorders>
              <w:right w:val="nil"/>
            </w:tcBorders>
          </w:tcPr>
          <w:p w14:paraId="79029B7C"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0,25</w:t>
            </w:r>
          </w:p>
        </w:tc>
        <w:tc>
          <w:tcPr>
            <w:tcW w:w="1134" w:type="dxa"/>
            <w:tcBorders>
              <w:top w:val="nil"/>
              <w:left w:val="nil"/>
              <w:bottom w:val="nil"/>
              <w:right w:val="single" w:sz="8" w:space="0" w:color="auto"/>
            </w:tcBorders>
            <w:tcMar>
              <w:top w:w="0" w:type="dxa"/>
              <w:left w:w="57" w:type="dxa"/>
              <w:bottom w:w="0" w:type="dxa"/>
              <w:right w:w="57" w:type="dxa"/>
            </w:tcMar>
          </w:tcPr>
          <w:p w14:paraId="7413D12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0,63</w:t>
            </w:r>
          </w:p>
        </w:tc>
      </w:tr>
      <w:tr w:rsidR="009A67A6" w:rsidRPr="00F67924" w14:paraId="55111410"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5C928914" w14:textId="77777777"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EEA</w:t>
            </w:r>
          </w:p>
        </w:tc>
        <w:tc>
          <w:tcPr>
            <w:tcW w:w="1277" w:type="dxa"/>
            <w:tcMar>
              <w:top w:w="0" w:type="dxa"/>
              <w:left w:w="57" w:type="dxa"/>
              <w:bottom w:w="0" w:type="dxa"/>
              <w:right w:w="57" w:type="dxa"/>
            </w:tcMar>
          </w:tcPr>
          <w:p w14:paraId="7CA1AD03"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0,03</w:t>
            </w:r>
          </w:p>
        </w:tc>
        <w:tc>
          <w:tcPr>
            <w:tcW w:w="1418" w:type="dxa"/>
            <w:tcMar>
              <w:top w:w="0" w:type="dxa"/>
              <w:left w:w="57" w:type="dxa"/>
              <w:bottom w:w="0" w:type="dxa"/>
              <w:right w:w="57" w:type="dxa"/>
            </w:tcMar>
          </w:tcPr>
          <w:p w14:paraId="617749BE"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0,11</w:t>
            </w:r>
          </w:p>
        </w:tc>
        <w:tc>
          <w:tcPr>
            <w:tcW w:w="1416" w:type="dxa"/>
            <w:tcBorders>
              <w:right w:val="nil"/>
            </w:tcBorders>
          </w:tcPr>
          <w:p w14:paraId="3854EF6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0,17</w:t>
            </w:r>
          </w:p>
        </w:tc>
        <w:tc>
          <w:tcPr>
            <w:tcW w:w="1134" w:type="dxa"/>
            <w:tcBorders>
              <w:top w:val="nil"/>
              <w:left w:val="nil"/>
              <w:bottom w:val="nil"/>
              <w:right w:val="single" w:sz="8" w:space="0" w:color="auto"/>
            </w:tcBorders>
            <w:tcMar>
              <w:top w:w="0" w:type="dxa"/>
              <w:left w:w="57" w:type="dxa"/>
              <w:bottom w:w="0" w:type="dxa"/>
              <w:right w:w="57" w:type="dxa"/>
            </w:tcMar>
          </w:tcPr>
          <w:p w14:paraId="2D70A25A"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0,51</w:t>
            </w:r>
          </w:p>
        </w:tc>
      </w:tr>
      <w:tr w:rsidR="009A67A6" w:rsidRPr="00F67924" w14:paraId="2252BACE"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0B3B7A97" w14:textId="3E48C8AC" w:rsidR="009A67A6" w:rsidRPr="00F67924" w:rsidRDefault="009A67A6" w:rsidP="00255FB4">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Não</w:t>
            </w:r>
            <w:r w:rsidR="00255FB4" w:rsidRPr="00F67924">
              <w:rPr>
                <w:rFonts w:eastAsia="SimSun"/>
                <w:sz w:val="18"/>
                <w:szCs w:val="18"/>
                <w:lang w:val="pt-PT" w:eastAsia="zh-CN"/>
              </w:rPr>
              <w:noBreakHyphen/>
            </w:r>
            <w:r w:rsidRPr="00F67924">
              <w:rPr>
                <w:rFonts w:eastAsia="SimSun"/>
                <w:sz w:val="18"/>
                <w:szCs w:val="18"/>
                <w:lang w:val="pt-PT" w:eastAsia="zh-CN"/>
              </w:rPr>
              <w:t xml:space="preserve">Progressão Radiográfica n (%) (variação desde a linha de base no mTSS de </w:t>
            </w:r>
            <w:r w:rsidR="008247A9" w:rsidRPr="00F67924">
              <w:rPr>
                <w:rFonts w:eastAsia="SimSun"/>
                <w:iCs/>
                <w:sz w:val="18"/>
                <w:szCs w:val="18"/>
                <w:lang w:val="pt-PT" w:eastAsia="zh-CN"/>
              </w:rPr>
              <w:t>≤</w:t>
            </w:r>
            <w:r w:rsidR="00255FB4" w:rsidRPr="00F67924">
              <w:rPr>
                <w:rFonts w:eastAsia="SimSun"/>
                <w:sz w:val="18"/>
                <w:szCs w:val="18"/>
                <w:lang w:val="pt-PT" w:eastAsia="zh-CN"/>
              </w:rPr>
              <w:t> </w:t>
            </w:r>
            <w:r w:rsidRPr="00F67924">
              <w:rPr>
                <w:rFonts w:eastAsia="SimSun"/>
                <w:sz w:val="18"/>
                <w:szCs w:val="18"/>
                <w:lang w:val="pt-PT" w:eastAsia="zh-CN"/>
              </w:rPr>
              <w:t xml:space="preserve">0) </w:t>
            </w:r>
          </w:p>
        </w:tc>
        <w:tc>
          <w:tcPr>
            <w:tcW w:w="1277" w:type="dxa"/>
            <w:tcMar>
              <w:top w:w="0" w:type="dxa"/>
              <w:left w:w="57" w:type="dxa"/>
              <w:bottom w:w="0" w:type="dxa"/>
              <w:right w:w="57" w:type="dxa"/>
            </w:tcMar>
          </w:tcPr>
          <w:p w14:paraId="03DA9EFE"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226 (83)</w:t>
            </w:r>
            <w:r w:rsidRPr="00F67924">
              <w:rPr>
                <w:rFonts w:cs="Arial"/>
                <w:b/>
                <w:sz w:val="20"/>
                <w:vertAlign w:val="superscript"/>
                <w:lang w:val="pt-PT" w:eastAsia="en-US"/>
              </w:rPr>
              <w:t>‡</w:t>
            </w:r>
          </w:p>
        </w:tc>
        <w:tc>
          <w:tcPr>
            <w:tcW w:w="1418" w:type="dxa"/>
            <w:tcMar>
              <w:top w:w="0" w:type="dxa"/>
              <w:left w:w="57" w:type="dxa"/>
              <w:bottom w:w="0" w:type="dxa"/>
              <w:right w:w="57" w:type="dxa"/>
            </w:tcMar>
          </w:tcPr>
          <w:p w14:paraId="75122939"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226 (82)</w:t>
            </w:r>
            <w:r w:rsidRPr="00F67924">
              <w:rPr>
                <w:rFonts w:cs="Arial"/>
                <w:b/>
                <w:sz w:val="20"/>
                <w:vertAlign w:val="superscript"/>
                <w:lang w:val="pt-PT" w:eastAsia="en-US"/>
              </w:rPr>
              <w:t>‡</w:t>
            </w:r>
          </w:p>
        </w:tc>
        <w:tc>
          <w:tcPr>
            <w:tcW w:w="1416" w:type="dxa"/>
            <w:tcBorders>
              <w:right w:val="nil"/>
            </w:tcBorders>
          </w:tcPr>
          <w:p w14:paraId="54C45D5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211 (79)</w:t>
            </w:r>
          </w:p>
        </w:tc>
        <w:tc>
          <w:tcPr>
            <w:tcW w:w="1134" w:type="dxa"/>
            <w:tcBorders>
              <w:top w:val="nil"/>
              <w:left w:val="nil"/>
              <w:bottom w:val="nil"/>
              <w:right w:val="single" w:sz="8" w:space="0" w:color="auto"/>
            </w:tcBorders>
            <w:tcMar>
              <w:top w:w="0" w:type="dxa"/>
              <w:left w:w="57" w:type="dxa"/>
              <w:bottom w:w="0" w:type="dxa"/>
              <w:right w:w="57" w:type="dxa"/>
            </w:tcMar>
          </w:tcPr>
          <w:p w14:paraId="0C3D2F78"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194 (73)</w:t>
            </w:r>
          </w:p>
        </w:tc>
      </w:tr>
      <w:tr w:rsidR="009A67A6" w:rsidRPr="00F67924" w14:paraId="3654B249" w14:textId="77777777" w:rsidTr="00BA7FF6">
        <w:trPr>
          <w:cantSplit/>
        </w:trPr>
        <w:tc>
          <w:tcPr>
            <w:tcW w:w="1841" w:type="dxa"/>
            <w:tcBorders>
              <w:top w:val="single" w:sz="8" w:space="0" w:color="auto"/>
              <w:left w:val="single" w:sz="4" w:space="0" w:color="auto"/>
              <w:bottom w:val="single" w:sz="8" w:space="0" w:color="auto"/>
              <w:right w:val="single" w:sz="8" w:space="0" w:color="auto"/>
            </w:tcBorders>
          </w:tcPr>
          <w:p w14:paraId="5AD52AC1" w14:textId="77777777" w:rsidR="009A67A6" w:rsidRPr="00F67924" w:rsidRDefault="009A67A6" w:rsidP="00BA7FF6">
            <w:pPr>
              <w:keepNext/>
              <w:keepLines/>
              <w:spacing w:before="50" w:after="50" w:line="240" w:lineRule="exact"/>
              <w:rPr>
                <w:rFonts w:eastAsia="SimSun"/>
                <w:b/>
                <w:sz w:val="18"/>
                <w:szCs w:val="18"/>
                <w:lang w:val="pt-PT" w:eastAsia="zh-CN"/>
              </w:rPr>
            </w:pPr>
          </w:p>
        </w:tc>
        <w:tc>
          <w:tcPr>
            <w:tcW w:w="7372" w:type="dxa"/>
            <w:gridSpan w:val="6"/>
            <w:tcBorders>
              <w:top w:val="single" w:sz="8" w:space="0" w:color="auto"/>
              <w:left w:val="single" w:sz="4" w:space="0" w:color="auto"/>
              <w:bottom w:val="single" w:sz="8" w:space="0" w:color="auto"/>
              <w:right w:val="single" w:sz="8" w:space="0" w:color="auto"/>
            </w:tcBorders>
            <w:tcMar>
              <w:top w:w="0" w:type="dxa"/>
              <w:left w:w="57" w:type="dxa"/>
              <w:bottom w:w="0" w:type="dxa"/>
              <w:right w:w="57" w:type="dxa"/>
            </w:tcMar>
          </w:tcPr>
          <w:p w14:paraId="3ED6179D" w14:textId="0947317A" w:rsidR="009A67A6" w:rsidRPr="00F67924" w:rsidRDefault="009A67A6" w:rsidP="003403CE">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Objetivos </w:t>
            </w:r>
            <w:r w:rsidR="003403CE" w:rsidRPr="00F67924">
              <w:rPr>
                <w:rFonts w:eastAsia="SimSun"/>
                <w:b/>
                <w:sz w:val="18"/>
                <w:szCs w:val="18"/>
                <w:lang w:val="pt-PT" w:eastAsia="zh-CN"/>
              </w:rPr>
              <w:t>e</w:t>
            </w:r>
            <w:r w:rsidRPr="00F67924">
              <w:rPr>
                <w:rFonts w:eastAsia="SimSun"/>
                <w:b/>
                <w:sz w:val="18"/>
                <w:szCs w:val="18"/>
                <w:lang w:val="pt-PT" w:eastAsia="zh-CN"/>
              </w:rPr>
              <w:t>xploratórios</w:t>
            </w:r>
          </w:p>
        </w:tc>
      </w:tr>
      <w:tr w:rsidR="009A67A6" w:rsidRPr="00F67924" w14:paraId="63BF4D59"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tcPr>
          <w:p w14:paraId="6A486299" w14:textId="73F2409A" w:rsidR="009A67A6" w:rsidRPr="00F67924" w:rsidRDefault="003403CE" w:rsidP="003403CE">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24: ACR/EULAR</w:t>
            </w:r>
            <w:r w:rsidR="009A67A6" w:rsidRPr="00F67924">
              <w:rPr>
                <w:rFonts w:eastAsia="SimSun"/>
                <w:i/>
                <w:sz w:val="18"/>
                <w:szCs w:val="18"/>
                <w:lang w:val="pt-PT" w:eastAsia="zh-CN"/>
              </w:rPr>
              <w:t xml:space="preserve"> Boolean Remission</w:t>
            </w:r>
            <w:r w:rsidR="009A67A6" w:rsidRPr="00F67924">
              <w:rPr>
                <w:rFonts w:eastAsia="SimSun"/>
                <w:sz w:val="18"/>
                <w:szCs w:val="18"/>
                <w:lang w:val="pt-PT" w:eastAsia="zh-CN"/>
              </w:rPr>
              <w:t>, n (%)</w:t>
            </w:r>
          </w:p>
        </w:tc>
        <w:tc>
          <w:tcPr>
            <w:tcW w:w="1277" w:type="dxa"/>
            <w:tcMar>
              <w:top w:w="0" w:type="dxa"/>
              <w:left w:w="57" w:type="dxa"/>
              <w:bottom w:w="0" w:type="dxa"/>
              <w:right w:w="57" w:type="dxa"/>
            </w:tcMar>
            <w:vAlign w:val="center"/>
          </w:tcPr>
          <w:p w14:paraId="75FB7DBE"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47 (18,4)</w:t>
            </w:r>
            <w:r w:rsidRPr="00F67924">
              <w:rPr>
                <w:rFonts w:cs="Arial"/>
                <w:b/>
                <w:sz w:val="20"/>
                <w:vertAlign w:val="superscript"/>
                <w:lang w:val="pt-PT" w:eastAsia="en-US"/>
              </w:rPr>
              <w:t xml:space="preserve"> ‡</w:t>
            </w:r>
          </w:p>
        </w:tc>
        <w:tc>
          <w:tcPr>
            <w:tcW w:w="1418" w:type="dxa"/>
            <w:tcMar>
              <w:top w:w="0" w:type="dxa"/>
              <w:left w:w="57" w:type="dxa"/>
              <w:bottom w:w="0" w:type="dxa"/>
              <w:right w:w="57" w:type="dxa"/>
            </w:tcMar>
            <w:vAlign w:val="center"/>
          </w:tcPr>
          <w:p w14:paraId="4C13CD0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38 (14,2)</w:t>
            </w:r>
          </w:p>
        </w:tc>
        <w:tc>
          <w:tcPr>
            <w:tcW w:w="1416" w:type="dxa"/>
            <w:tcBorders>
              <w:right w:val="nil"/>
            </w:tcBorders>
          </w:tcPr>
          <w:p w14:paraId="2EAD2158"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43 (16,7)</w:t>
            </w:r>
            <w:r w:rsidRPr="00F67924">
              <w:rPr>
                <w:rFonts w:cs="Arial"/>
                <w:b/>
                <w:sz w:val="20"/>
                <w:vertAlign w:val="superscript"/>
                <w:lang w:val="pt-PT" w:eastAsia="en-US"/>
              </w:rPr>
              <w:t xml:space="preserve"> ‡</w:t>
            </w:r>
          </w:p>
        </w:tc>
        <w:tc>
          <w:tcPr>
            <w:tcW w:w="1134" w:type="dxa"/>
            <w:tcBorders>
              <w:top w:val="nil"/>
              <w:left w:val="nil"/>
              <w:bottom w:val="nil"/>
              <w:right w:val="single" w:sz="8" w:space="0" w:color="auto"/>
            </w:tcBorders>
            <w:tcMar>
              <w:top w:w="0" w:type="dxa"/>
              <w:left w:w="57" w:type="dxa"/>
              <w:bottom w:w="0" w:type="dxa"/>
              <w:right w:w="57" w:type="dxa"/>
            </w:tcMar>
            <w:vAlign w:val="center"/>
          </w:tcPr>
          <w:p w14:paraId="42E4EF5B"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25 (10,0)</w:t>
            </w:r>
          </w:p>
        </w:tc>
      </w:tr>
      <w:tr w:rsidR="009A67A6" w:rsidRPr="00F67924" w14:paraId="4C2C1053"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vAlign w:val="center"/>
          </w:tcPr>
          <w:p w14:paraId="3D0740A0" w14:textId="77777777"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ACR/EULAR</w:t>
            </w:r>
            <w:r w:rsidRPr="00F67924">
              <w:rPr>
                <w:rFonts w:eastAsia="SimSun"/>
                <w:i/>
                <w:sz w:val="18"/>
                <w:szCs w:val="18"/>
                <w:lang w:val="pt-PT" w:eastAsia="zh-CN"/>
              </w:rPr>
              <w:t xml:space="preserve"> Index Remission</w:t>
            </w:r>
            <w:r w:rsidRPr="00F67924">
              <w:rPr>
                <w:rFonts w:eastAsia="SimSun"/>
                <w:sz w:val="18"/>
                <w:szCs w:val="18"/>
                <w:lang w:val="pt-PT" w:eastAsia="zh-CN"/>
              </w:rPr>
              <w:t>, n (%)</w:t>
            </w:r>
          </w:p>
        </w:tc>
        <w:tc>
          <w:tcPr>
            <w:tcW w:w="1277" w:type="dxa"/>
            <w:tcMar>
              <w:top w:w="0" w:type="dxa"/>
              <w:left w:w="57" w:type="dxa"/>
              <w:bottom w:w="0" w:type="dxa"/>
              <w:right w:w="57" w:type="dxa"/>
            </w:tcMar>
            <w:vAlign w:val="center"/>
          </w:tcPr>
          <w:p w14:paraId="5A47062D"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73 (28,5)</w:t>
            </w:r>
            <w:r w:rsidRPr="00F67924">
              <w:rPr>
                <w:rFonts w:cs="Arial"/>
                <w:b/>
                <w:sz w:val="20"/>
                <w:vertAlign w:val="superscript"/>
                <w:lang w:val="pt-PT" w:eastAsia="en-US"/>
              </w:rPr>
              <w:t xml:space="preserve"> ‡</w:t>
            </w:r>
          </w:p>
        </w:tc>
        <w:tc>
          <w:tcPr>
            <w:tcW w:w="1418" w:type="dxa"/>
            <w:tcMar>
              <w:top w:w="0" w:type="dxa"/>
              <w:left w:w="57" w:type="dxa"/>
              <w:bottom w:w="0" w:type="dxa"/>
              <w:right w:w="57" w:type="dxa"/>
            </w:tcMar>
            <w:vAlign w:val="center"/>
          </w:tcPr>
          <w:p w14:paraId="71C4D432"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60 (22,6)</w:t>
            </w:r>
          </w:p>
        </w:tc>
        <w:tc>
          <w:tcPr>
            <w:tcW w:w="1416" w:type="dxa"/>
            <w:tcBorders>
              <w:right w:val="nil"/>
            </w:tcBorders>
          </w:tcPr>
          <w:p w14:paraId="270D78ED"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58 (22,6)</w:t>
            </w:r>
          </w:p>
        </w:tc>
        <w:tc>
          <w:tcPr>
            <w:tcW w:w="1134" w:type="dxa"/>
            <w:tcBorders>
              <w:top w:val="nil"/>
              <w:left w:val="nil"/>
              <w:bottom w:val="nil"/>
              <w:right w:val="single" w:sz="8" w:space="0" w:color="auto"/>
            </w:tcBorders>
            <w:tcMar>
              <w:top w:w="0" w:type="dxa"/>
              <w:left w:w="57" w:type="dxa"/>
              <w:bottom w:w="0" w:type="dxa"/>
              <w:right w:w="57" w:type="dxa"/>
            </w:tcMar>
            <w:vAlign w:val="center"/>
          </w:tcPr>
          <w:p w14:paraId="4AE4F231"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41 (16,4)</w:t>
            </w:r>
          </w:p>
        </w:tc>
      </w:tr>
      <w:tr w:rsidR="009A67A6" w:rsidRPr="00F67924" w14:paraId="53D40DD4" w14:textId="77777777" w:rsidTr="00BA7FF6">
        <w:trPr>
          <w:cantSplit/>
        </w:trPr>
        <w:tc>
          <w:tcPr>
            <w:tcW w:w="3968" w:type="dxa"/>
            <w:gridSpan w:val="3"/>
            <w:tcBorders>
              <w:top w:val="nil"/>
              <w:left w:val="single" w:sz="4" w:space="0" w:color="auto"/>
              <w:bottom w:val="nil"/>
              <w:right w:val="nil"/>
            </w:tcBorders>
            <w:tcMar>
              <w:top w:w="0" w:type="dxa"/>
              <w:left w:w="57" w:type="dxa"/>
              <w:bottom w:w="0" w:type="dxa"/>
              <w:right w:w="57" w:type="dxa"/>
            </w:tcMar>
            <w:vAlign w:val="center"/>
          </w:tcPr>
          <w:p w14:paraId="517B27C7" w14:textId="707B16F0" w:rsidR="009A67A6" w:rsidRPr="00F67924" w:rsidRDefault="003403CE" w:rsidP="003403CE">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s</w:t>
            </w:r>
            <w:r w:rsidR="009A67A6" w:rsidRPr="00F67924">
              <w:rPr>
                <w:rFonts w:eastAsia="SimSun"/>
                <w:sz w:val="18"/>
                <w:szCs w:val="18"/>
                <w:lang w:val="pt-PT" w:eastAsia="zh-CN"/>
              </w:rPr>
              <w:t>emana</w:t>
            </w:r>
            <w:r w:rsidRPr="00F67924">
              <w:rPr>
                <w:rFonts w:eastAsia="SimSun"/>
                <w:sz w:val="18"/>
                <w:szCs w:val="18"/>
                <w:lang w:val="pt-PT" w:eastAsia="zh-CN"/>
              </w:rPr>
              <w:t> </w:t>
            </w:r>
            <w:r w:rsidR="009A67A6" w:rsidRPr="00F67924">
              <w:rPr>
                <w:rFonts w:eastAsia="SimSun"/>
                <w:sz w:val="18"/>
                <w:szCs w:val="18"/>
                <w:lang w:val="pt-PT" w:eastAsia="zh-CN"/>
              </w:rPr>
              <w:t xml:space="preserve">52: ACR/EULAR </w:t>
            </w:r>
            <w:r w:rsidR="009A67A6" w:rsidRPr="00F67924">
              <w:rPr>
                <w:rFonts w:eastAsia="SimSun"/>
                <w:i/>
                <w:sz w:val="18"/>
                <w:szCs w:val="18"/>
                <w:lang w:val="pt-PT" w:eastAsia="zh-CN"/>
              </w:rPr>
              <w:t>Boolean Remission</w:t>
            </w:r>
            <w:r w:rsidR="009A67A6" w:rsidRPr="00F67924">
              <w:rPr>
                <w:rFonts w:eastAsia="SimSun"/>
                <w:sz w:val="18"/>
                <w:szCs w:val="18"/>
                <w:lang w:val="pt-PT" w:eastAsia="zh-CN"/>
              </w:rPr>
              <w:t>, n (%)</w:t>
            </w:r>
          </w:p>
        </w:tc>
        <w:tc>
          <w:tcPr>
            <w:tcW w:w="1277" w:type="dxa"/>
            <w:tcMar>
              <w:top w:w="0" w:type="dxa"/>
              <w:left w:w="57" w:type="dxa"/>
              <w:bottom w:w="0" w:type="dxa"/>
              <w:right w:w="57" w:type="dxa"/>
            </w:tcMar>
            <w:vAlign w:val="center"/>
          </w:tcPr>
          <w:p w14:paraId="7CB1DF2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59 (25,7)</w:t>
            </w:r>
            <w:r w:rsidRPr="00F67924">
              <w:rPr>
                <w:rFonts w:cs="Arial"/>
                <w:b/>
                <w:sz w:val="20"/>
                <w:vertAlign w:val="superscript"/>
                <w:lang w:val="pt-PT" w:eastAsia="en-US"/>
              </w:rPr>
              <w:t xml:space="preserve"> ‡</w:t>
            </w:r>
          </w:p>
        </w:tc>
        <w:tc>
          <w:tcPr>
            <w:tcW w:w="1418" w:type="dxa"/>
            <w:tcMar>
              <w:top w:w="0" w:type="dxa"/>
              <w:left w:w="57" w:type="dxa"/>
              <w:bottom w:w="0" w:type="dxa"/>
              <w:right w:w="57" w:type="dxa"/>
            </w:tcMar>
            <w:vAlign w:val="center"/>
          </w:tcPr>
          <w:p w14:paraId="4ECA972F"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43 (18,7)</w:t>
            </w:r>
          </w:p>
        </w:tc>
        <w:tc>
          <w:tcPr>
            <w:tcW w:w="1416" w:type="dxa"/>
            <w:tcBorders>
              <w:right w:val="nil"/>
            </w:tcBorders>
          </w:tcPr>
          <w:p w14:paraId="4D16D2F2"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48 (21,1)</w:t>
            </w:r>
          </w:p>
        </w:tc>
        <w:tc>
          <w:tcPr>
            <w:tcW w:w="1134" w:type="dxa"/>
            <w:tcBorders>
              <w:top w:val="nil"/>
              <w:left w:val="nil"/>
              <w:bottom w:val="nil"/>
              <w:right w:val="single" w:sz="4" w:space="0" w:color="auto"/>
            </w:tcBorders>
            <w:tcMar>
              <w:top w:w="0" w:type="dxa"/>
              <w:left w:w="57" w:type="dxa"/>
              <w:bottom w:w="0" w:type="dxa"/>
              <w:right w:w="57" w:type="dxa"/>
            </w:tcMar>
            <w:vAlign w:val="center"/>
          </w:tcPr>
          <w:p w14:paraId="7FA764D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34 (15,5)</w:t>
            </w:r>
          </w:p>
        </w:tc>
      </w:tr>
      <w:tr w:rsidR="009A67A6" w:rsidRPr="00F67924" w14:paraId="1E332A38" w14:textId="77777777" w:rsidTr="00BA7FF6">
        <w:trPr>
          <w:cantSplit/>
        </w:trPr>
        <w:tc>
          <w:tcPr>
            <w:tcW w:w="3968" w:type="dxa"/>
            <w:gridSpan w:val="3"/>
            <w:tcBorders>
              <w:top w:val="nil"/>
              <w:left w:val="single" w:sz="4" w:space="0" w:color="auto"/>
              <w:bottom w:val="single" w:sz="4" w:space="0" w:color="auto"/>
              <w:right w:val="nil"/>
            </w:tcBorders>
            <w:tcMar>
              <w:top w:w="0" w:type="dxa"/>
              <w:left w:w="57" w:type="dxa"/>
              <w:bottom w:w="0" w:type="dxa"/>
              <w:right w:w="57" w:type="dxa"/>
            </w:tcMar>
            <w:vAlign w:val="center"/>
          </w:tcPr>
          <w:p w14:paraId="09235EC0" w14:textId="77777777" w:rsidR="009A67A6" w:rsidRPr="00F67924" w:rsidRDefault="009A67A6" w:rsidP="00BA7FF6">
            <w:pPr>
              <w:keepNext/>
              <w:keepLines/>
              <w:spacing w:before="50" w:after="50" w:line="240" w:lineRule="exact"/>
              <w:jc w:val="right"/>
              <w:rPr>
                <w:rFonts w:eastAsia="SimSun"/>
                <w:sz w:val="18"/>
                <w:szCs w:val="18"/>
                <w:lang w:val="pt-PT" w:eastAsia="zh-CN"/>
              </w:rPr>
            </w:pPr>
            <w:r w:rsidRPr="00F67924">
              <w:rPr>
                <w:rFonts w:eastAsia="SimSun"/>
                <w:sz w:val="18"/>
                <w:szCs w:val="18"/>
                <w:lang w:val="pt-PT" w:eastAsia="zh-CN"/>
              </w:rPr>
              <w:t xml:space="preserve">ACR/EULAR </w:t>
            </w:r>
            <w:r w:rsidRPr="00F67924">
              <w:rPr>
                <w:rFonts w:eastAsia="SimSun"/>
                <w:i/>
                <w:sz w:val="18"/>
                <w:szCs w:val="18"/>
                <w:lang w:val="pt-PT" w:eastAsia="zh-CN"/>
              </w:rPr>
              <w:t>Index Remission</w:t>
            </w:r>
            <w:r w:rsidRPr="00F67924">
              <w:rPr>
                <w:rFonts w:eastAsia="SimSun"/>
                <w:sz w:val="18"/>
                <w:szCs w:val="18"/>
                <w:lang w:val="pt-PT" w:eastAsia="zh-CN"/>
              </w:rPr>
              <w:t>, n (%)</w:t>
            </w:r>
          </w:p>
        </w:tc>
        <w:tc>
          <w:tcPr>
            <w:tcW w:w="1277" w:type="dxa"/>
            <w:tcBorders>
              <w:top w:val="nil"/>
              <w:left w:val="nil"/>
              <w:bottom w:val="single" w:sz="4" w:space="0" w:color="auto"/>
              <w:right w:val="nil"/>
            </w:tcBorders>
            <w:tcMar>
              <w:top w:w="0" w:type="dxa"/>
              <w:left w:w="57" w:type="dxa"/>
              <w:bottom w:w="0" w:type="dxa"/>
              <w:right w:w="57" w:type="dxa"/>
            </w:tcMar>
            <w:vAlign w:val="center"/>
          </w:tcPr>
          <w:p w14:paraId="2CF6B255"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83 (36,1)</w:t>
            </w:r>
            <w:r w:rsidRPr="00F67924">
              <w:rPr>
                <w:rFonts w:cs="Arial"/>
                <w:b/>
                <w:sz w:val="20"/>
                <w:vertAlign w:val="superscript"/>
                <w:lang w:val="pt-PT" w:eastAsia="en-US"/>
              </w:rPr>
              <w:t xml:space="preserve"> ‡</w:t>
            </w:r>
          </w:p>
        </w:tc>
        <w:tc>
          <w:tcPr>
            <w:tcW w:w="1418" w:type="dxa"/>
            <w:tcBorders>
              <w:top w:val="nil"/>
              <w:left w:val="nil"/>
              <w:bottom w:val="single" w:sz="4" w:space="0" w:color="auto"/>
              <w:right w:val="nil"/>
            </w:tcBorders>
            <w:tcMar>
              <w:top w:w="0" w:type="dxa"/>
              <w:left w:w="57" w:type="dxa"/>
              <w:bottom w:w="0" w:type="dxa"/>
              <w:right w:w="57" w:type="dxa"/>
            </w:tcMar>
            <w:vAlign w:val="center"/>
          </w:tcPr>
          <w:p w14:paraId="0F2444C4"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69 (30,0)</w:t>
            </w:r>
          </w:p>
        </w:tc>
        <w:tc>
          <w:tcPr>
            <w:tcW w:w="1416" w:type="dxa"/>
            <w:tcBorders>
              <w:top w:val="nil"/>
              <w:left w:val="nil"/>
              <w:bottom w:val="single" w:sz="4" w:space="0" w:color="auto"/>
              <w:right w:val="nil"/>
            </w:tcBorders>
          </w:tcPr>
          <w:p w14:paraId="7D6EDD87"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66 (29,3)</w:t>
            </w:r>
          </w:p>
        </w:tc>
        <w:tc>
          <w:tcPr>
            <w:tcW w:w="1134" w:type="dxa"/>
            <w:tcBorders>
              <w:top w:val="nil"/>
              <w:left w:val="nil"/>
              <w:bottom w:val="single" w:sz="4" w:space="0" w:color="auto"/>
              <w:right w:val="single" w:sz="8" w:space="0" w:color="auto"/>
            </w:tcBorders>
            <w:tcMar>
              <w:top w:w="0" w:type="dxa"/>
              <w:left w:w="57" w:type="dxa"/>
              <w:bottom w:w="0" w:type="dxa"/>
              <w:right w:w="57" w:type="dxa"/>
            </w:tcMar>
            <w:vAlign w:val="center"/>
          </w:tcPr>
          <w:p w14:paraId="21358B71" w14:textId="77777777" w:rsidR="009A67A6" w:rsidRPr="00F67924" w:rsidRDefault="009A67A6" w:rsidP="00BA7FF6">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49 (22,4)</w:t>
            </w:r>
          </w:p>
        </w:tc>
      </w:tr>
    </w:tbl>
    <w:p w14:paraId="2BE77AB7" w14:textId="77777777" w:rsidR="00B40440" w:rsidRPr="00F67924" w:rsidRDefault="00B40440" w:rsidP="00B40440">
      <w:pPr>
        <w:numPr>
          <w:ilvl w:val="12"/>
          <w:numId w:val="0"/>
        </w:numPr>
        <w:rPr>
          <w:rFonts w:eastAsia="SimSun"/>
          <w:sz w:val="18"/>
          <w:szCs w:val="18"/>
          <w:lang w:val="pt-PT" w:eastAsia="zh-CN"/>
        </w:rPr>
      </w:pPr>
      <w:r w:rsidRPr="00F67924">
        <w:rPr>
          <w:rFonts w:eastAsia="SimSun"/>
          <w:sz w:val="18"/>
          <w:szCs w:val="18"/>
          <w:lang w:val="pt-PT" w:eastAsia="zh-CN"/>
        </w:rPr>
        <w:t>mTSS - Índice de Sharp Total modificado</w:t>
      </w:r>
    </w:p>
    <w:p w14:paraId="6A5B862F" w14:textId="4287534C" w:rsidR="00B40440" w:rsidRPr="00F67924" w:rsidRDefault="00B40440" w:rsidP="00B40440">
      <w:pPr>
        <w:numPr>
          <w:ilvl w:val="12"/>
          <w:numId w:val="0"/>
        </w:numPr>
        <w:rPr>
          <w:sz w:val="18"/>
          <w:szCs w:val="18"/>
          <w:lang w:val="pt-PT"/>
        </w:rPr>
      </w:pPr>
      <w:r w:rsidRPr="00F67924">
        <w:rPr>
          <w:rFonts w:eastAsia="SimSun"/>
          <w:sz w:val="18"/>
          <w:szCs w:val="18"/>
          <w:lang w:val="pt-PT" w:eastAsia="zh-CN"/>
        </w:rPr>
        <w:t xml:space="preserve">EEA - </w:t>
      </w:r>
      <w:r w:rsidRPr="00F67924">
        <w:rPr>
          <w:sz w:val="18"/>
          <w:szCs w:val="18"/>
          <w:lang w:val="pt-PT"/>
        </w:rPr>
        <w:t>Estreitamento da entrelinha articular</w:t>
      </w:r>
    </w:p>
    <w:p w14:paraId="5C9371DC" w14:textId="6F79D336" w:rsidR="003403CE" w:rsidRPr="00F67924" w:rsidRDefault="003403CE" w:rsidP="00B40440">
      <w:pPr>
        <w:numPr>
          <w:ilvl w:val="12"/>
          <w:numId w:val="0"/>
        </w:numPr>
        <w:rPr>
          <w:sz w:val="18"/>
          <w:szCs w:val="18"/>
          <w:lang w:val="pt-PT"/>
        </w:rPr>
      </w:pPr>
      <w:r w:rsidRPr="00F67924">
        <w:rPr>
          <w:sz w:val="18"/>
          <w:szCs w:val="18"/>
          <w:lang w:val="pt-PT"/>
        </w:rPr>
        <w:t>TCZ = tocilizumab</w:t>
      </w:r>
    </w:p>
    <w:p w14:paraId="2FA8A7E5" w14:textId="73F6FA32" w:rsidR="003403CE" w:rsidRPr="00F67924" w:rsidRDefault="003403CE" w:rsidP="00B40440">
      <w:pPr>
        <w:numPr>
          <w:ilvl w:val="12"/>
          <w:numId w:val="0"/>
        </w:numPr>
        <w:rPr>
          <w:sz w:val="18"/>
          <w:szCs w:val="18"/>
          <w:lang w:val="pt-PT"/>
        </w:rPr>
      </w:pPr>
      <w:r w:rsidRPr="00F67924">
        <w:rPr>
          <w:sz w:val="18"/>
          <w:szCs w:val="18"/>
          <w:lang w:val="pt-PT"/>
        </w:rPr>
        <w:t>MTX = metotrexato</w:t>
      </w:r>
    </w:p>
    <w:p w14:paraId="64E94054" w14:textId="4F1B8E61" w:rsidR="003403CE" w:rsidRPr="00F67924" w:rsidRDefault="003403CE" w:rsidP="00B40440">
      <w:pPr>
        <w:numPr>
          <w:ilvl w:val="12"/>
          <w:numId w:val="0"/>
        </w:numPr>
        <w:rPr>
          <w:sz w:val="18"/>
          <w:szCs w:val="18"/>
          <w:lang w:val="pt-PT"/>
        </w:rPr>
      </w:pPr>
      <w:r w:rsidRPr="00F67924">
        <w:rPr>
          <w:sz w:val="18"/>
          <w:szCs w:val="18"/>
          <w:lang w:val="pt-PT"/>
        </w:rPr>
        <w:t xml:space="preserve">ACR = </w:t>
      </w:r>
      <w:r w:rsidRPr="00F67924">
        <w:rPr>
          <w:iCs/>
          <w:sz w:val="18"/>
          <w:szCs w:val="18"/>
          <w:lang w:val="pt-PT"/>
        </w:rPr>
        <w:t>critérios do American College of Rheumatology (ACR)</w:t>
      </w:r>
    </w:p>
    <w:p w14:paraId="5437B2C2" w14:textId="325A4B0B" w:rsidR="009A67A6" w:rsidRPr="00F67924" w:rsidRDefault="009A67A6" w:rsidP="00843707">
      <w:pPr>
        <w:numPr>
          <w:ilvl w:val="12"/>
          <w:numId w:val="0"/>
        </w:numPr>
        <w:spacing w:before="120"/>
        <w:rPr>
          <w:sz w:val="18"/>
          <w:szCs w:val="18"/>
          <w:lang w:val="pt-PT" w:eastAsia="en-US"/>
        </w:rPr>
      </w:pPr>
      <w:r w:rsidRPr="00F67924">
        <w:rPr>
          <w:sz w:val="18"/>
          <w:szCs w:val="18"/>
          <w:lang w:val="pt-PT"/>
        </w:rPr>
        <w:t xml:space="preserve">Todas as comparações de eficácia </w:t>
      </w:r>
      <w:r w:rsidRPr="00F67924">
        <w:rPr>
          <w:i/>
          <w:sz w:val="18"/>
          <w:szCs w:val="18"/>
          <w:lang w:val="pt-PT"/>
        </w:rPr>
        <w:t>vs</w:t>
      </w:r>
      <w:r w:rsidRPr="00F67924">
        <w:rPr>
          <w:sz w:val="18"/>
          <w:szCs w:val="18"/>
          <w:lang w:val="pt-PT"/>
        </w:rPr>
        <w:t xml:space="preserve">. Placebo + MTX, </w:t>
      </w:r>
      <w:r w:rsidRPr="00F67924">
        <w:rPr>
          <w:sz w:val="18"/>
          <w:szCs w:val="18"/>
          <w:lang w:val="pt-PT" w:eastAsia="en-US"/>
        </w:rPr>
        <w:t>***p</w:t>
      </w:r>
      <w:r w:rsidR="0081281D" w:rsidRPr="00F67924">
        <w:rPr>
          <w:sz w:val="18"/>
          <w:szCs w:val="18"/>
          <w:lang w:val="pt-PT" w:eastAsia="en-US"/>
        </w:rPr>
        <w:t xml:space="preserve"> </w:t>
      </w:r>
      <w:r w:rsidR="008247A9" w:rsidRPr="00F67924">
        <w:rPr>
          <w:iCs/>
          <w:sz w:val="18"/>
          <w:szCs w:val="18"/>
          <w:lang w:val="pt-PT" w:eastAsia="en-US"/>
        </w:rPr>
        <w:t>≤</w:t>
      </w:r>
      <w:r w:rsidR="0081281D" w:rsidRPr="00F67924">
        <w:rPr>
          <w:sz w:val="18"/>
          <w:szCs w:val="18"/>
          <w:lang w:val="pt-PT" w:eastAsia="en-US"/>
        </w:rPr>
        <w:t xml:space="preserve"> </w:t>
      </w:r>
      <w:r w:rsidRPr="00F67924">
        <w:rPr>
          <w:sz w:val="18"/>
          <w:szCs w:val="18"/>
          <w:lang w:val="pt-PT" w:eastAsia="en-US"/>
        </w:rPr>
        <w:t>0,0001; **p</w:t>
      </w:r>
      <w:r w:rsidR="0081281D" w:rsidRPr="00F67924">
        <w:rPr>
          <w:sz w:val="18"/>
          <w:szCs w:val="18"/>
          <w:lang w:val="pt-PT" w:eastAsia="en-US"/>
        </w:rPr>
        <w:t xml:space="preserve"> </w:t>
      </w:r>
      <w:r w:rsidR="008247A9" w:rsidRPr="00F67924">
        <w:rPr>
          <w:sz w:val="18"/>
          <w:szCs w:val="18"/>
          <w:lang w:val="pt-PT" w:eastAsia="en-US"/>
        </w:rPr>
        <w:t>&lt;</w:t>
      </w:r>
      <w:r w:rsidR="0081281D" w:rsidRPr="00F67924">
        <w:rPr>
          <w:sz w:val="18"/>
          <w:szCs w:val="18"/>
          <w:lang w:val="pt-PT" w:eastAsia="en-US"/>
        </w:rPr>
        <w:t xml:space="preserve"> </w:t>
      </w:r>
      <w:r w:rsidRPr="00F67924">
        <w:rPr>
          <w:sz w:val="18"/>
          <w:szCs w:val="18"/>
          <w:lang w:val="pt-PT" w:eastAsia="en-US"/>
        </w:rPr>
        <w:t>0,001; *p</w:t>
      </w:r>
      <w:r w:rsidR="0081281D" w:rsidRPr="00F67924">
        <w:rPr>
          <w:sz w:val="18"/>
          <w:szCs w:val="18"/>
          <w:lang w:val="pt-PT" w:eastAsia="en-US"/>
        </w:rPr>
        <w:t xml:space="preserve"> </w:t>
      </w:r>
      <w:r w:rsidR="008247A9" w:rsidRPr="00F67924">
        <w:rPr>
          <w:sz w:val="18"/>
          <w:szCs w:val="18"/>
          <w:lang w:val="pt-PT" w:eastAsia="en-US"/>
        </w:rPr>
        <w:t>&lt;</w:t>
      </w:r>
      <w:r w:rsidR="0081281D" w:rsidRPr="00F67924">
        <w:rPr>
          <w:sz w:val="18"/>
          <w:szCs w:val="18"/>
          <w:lang w:val="pt-PT" w:eastAsia="en-US"/>
        </w:rPr>
        <w:t xml:space="preserve"> </w:t>
      </w:r>
      <w:r w:rsidRPr="00F67924">
        <w:rPr>
          <w:sz w:val="18"/>
          <w:szCs w:val="18"/>
          <w:lang w:val="pt-PT" w:eastAsia="en-US"/>
        </w:rPr>
        <w:t>0,05;</w:t>
      </w:r>
    </w:p>
    <w:p w14:paraId="77D195B7" w14:textId="77777777" w:rsidR="009A67A6" w:rsidRPr="00F67924" w:rsidRDefault="009A67A6" w:rsidP="009A67A6">
      <w:pPr>
        <w:numPr>
          <w:ilvl w:val="12"/>
          <w:numId w:val="0"/>
        </w:numPr>
        <w:ind w:right="-2"/>
        <w:rPr>
          <w:sz w:val="18"/>
          <w:szCs w:val="18"/>
          <w:lang w:val="pt-PT" w:eastAsia="en-US"/>
        </w:rPr>
      </w:pPr>
    </w:p>
    <w:p w14:paraId="3E697422" w14:textId="3AEE47AD" w:rsidR="009A67A6" w:rsidRPr="00F67924" w:rsidRDefault="009A67A6" w:rsidP="009A67A6">
      <w:pPr>
        <w:numPr>
          <w:ilvl w:val="12"/>
          <w:numId w:val="0"/>
        </w:numPr>
        <w:ind w:right="-2"/>
        <w:rPr>
          <w:sz w:val="18"/>
          <w:szCs w:val="18"/>
          <w:lang w:val="pt-PT"/>
        </w:rPr>
      </w:pPr>
      <w:r w:rsidRPr="00F67924">
        <w:rPr>
          <w:sz w:val="18"/>
          <w:szCs w:val="18"/>
          <w:lang w:val="pt-PT" w:eastAsia="en-US"/>
        </w:rPr>
        <w:t xml:space="preserve">‡valor de p </w:t>
      </w:r>
      <w:r w:rsidR="008247A9" w:rsidRPr="00F67924">
        <w:rPr>
          <w:sz w:val="18"/>
          <w:szCs w:val="18"/>
          <w:lang w:val="pt-PT" w:eastAsia="en-US"/>
        </w:rPr>
        <w:t>&lt;</w:t>
      </w:r>
      <w:r w:rsidR="00594B3F" w:rsidRPr="00F67924">
        <w:rPr>
          <w:sz w:val="18"/>
          <w:szCs w:val="18"/>
          <w:lang w:val="pt-PT" w:eastAsia="en-US"/>
        </w:rPr>
        <w:t> </w:t>
      </w:r>
      <w:r w:rsidRPr="00F67924">
        <w:rPr>
          <w:sz w:val="18"/>
          <w:szCs w:val="18"/>
          <w:lang w:val="pt-PT" w:eastAsia="en-US"/>
        </w:rPr>
        <w:t xml:space="preserve">0,05 </w:t>
      </w:r>
      <w:r w:rsidRPr="00F67924">
        <w:rPr>
          <w:i/>
          <w:sz w:val="18"/>
          <w:szCs w:val="18"/>
          <w:lang w:val="pt-PT" w:eastAsia="en-US"/>
        </w:rPr>
        <w:t>vs</w:t>
      </w:r>
      <w:r w:rsidRPr="00F67924">
        <w:rPr>
          <w:sz w:val="18"/>
          <w:szCs w:val="18"/>
          <w:lang w:val="pt-PT" w:eastAsia="en-US"/>
        </w:rPr>
        <w:t xml:space="preserve">. Placebo + MTX, mas </w:t>
      </w:r>
      <w:r w:rsidR="007F57F7" w:rsidRPr="00F67924">
        <w:rPr>
          <w:sz w:val="18"/>
          <w:szCs w:val="18"/>
          <w:lang w:val="pt-PT" w:eastAsia="en-US"/>
        </w:rPr>
        <w:t xml:space="preserve">o </w:t>
      </w:r>
      <w:r w:rsidRPr="00F67924">
        <w:rPr>
          <w:sz w:val="18"/>
          <w:szCs w:val="18"/>
          <w:lang w:val="pt-PT" w:eastAsia="en-US"/>
        </w:rPr>
        <w:t xml:space="preserve">objetivo </w:t>
      </w:r>
      <w:r w:rsidR="007F57F7" w:rsidRPr="00F67924">
        <w:rPr>
          <w:sz w:val="18"/>
          <w:szCs w:val="18"/>
          <w:lang w:val="pt-PT" w:eastAsia="en-US"/>
        </w:rPr>
        <w:t xml:space="preserve">foi </w:t>
      </w:r>
      <w:r w:rsidRPr="00F67924">
        <w:rPr>
          <w:sz w:val="18"/>
          <w:szCs w:val="18"/>
          <w:lang w:val="pt-PT" w:eastAsia="en-US"/>
        </w:rPr>
        <w:t>exploratório (não incluído na hierarquia de teste estatístico e</w:t>
      </w:r>
      <w:r w:rsidR="002A33C6" w:rsidRPr="00F67924">
        <w:rPr>
          <w:sz w:val="18"/>
          <w:szCs w:val="18"/>
          <w:lang w:val="pt-PT" w:eastAsia="en-US"/>
        </w:rPr>
        <w:t xml:space="preserve">, portanto, </w:t>
      </w:r>
      <w:r w:rsidRPr="00F67924">
        <w:rPr>
          <w:sz w:val="18"/>
          <w:szCs w:val="18"/>
          <w:lang w:val="pt-PT" w:eastAsia="en-US"/>
        </w:rPr>
        <w:t>não controlado para multiplicidade)</w:t>
      </w:r>
    </w:p>
    <w:p w14:paraId="6E99107E" w14:textId="77777777" w:rsidR="009A67A6" w:rsidRPr="00F67924" w:rsidRDefault="009A67A6" w:rsidP="009A67A6">
      <w:pPr>
        <w:numPr>
          <w:ilvl w:val="12"/>
          <w:numId w:val="0"/>
        </w:numPr>
        <w:ind w:right="-2"/>
        <w:rPr>
          <w:lang w:val="pt-PT"/>
        </w:rPr>
      </w:pPr>
    </w:p>
    <w:p w14:paraId="011AB14E" w14:textId="6240967B" w:rsidR="007A5ED9" w:rsidRPr="00F67924" w:rsidRDefault="007A5ED9" w:rsidP="00910A24">
      <w:pPr>
        <w:keepNext/>
        <w:keepLines/>
        <w:numPr>
          <w:ilvl w:val="12"/>
          <w:numId w:val="0"/>
        </w:numPr>
        <w:ind w:right="-2"/>
        <w:rPr>
          <w:u w:val="single"/>
          <w:lang w:val="pt-PT"/>
        </w:rPr>
      </w:pPr>
      <w:r w:rsidRPr="00F67924">
        <w:rPr>
          <w:u w:val="single"/>
          <w:lang w:val="pt-PT"/>
        </w:rPr>
        <w:t>COVID</w:t>
      </w:r>
      <w:r w:rsidR="003403CE" w:rsidRPr="00F67924">
        <w:rPr>
          <w:u w:val="single"/>
          <w:lang w:val="pt-PT"/>
        </w:rPr>
        <w:noBreakHyphen/>
      </w:r>
      <w:r w:rsidRPr="00F67924">
        <w:rPr>
          <w:u w:val="single"/>
          <w:lang w:val="pt-PT"/>
        </w:rPr>
        <w:t>19</w:t>
      </w:r>
    </w:p>
    <w:p w14:paraId="7810B6CE" w14:textId="77777777" w:rsidR="007A5ED9" w:rsidRPr="00F67924" w:rsidRDefault="007A5ED9" w:rsidP="00910A24">
      <w:pPr>
        <w:keepNext/>
        <w:keepLines/>
        <w:numPr>
          <w:ilvl w:val="12"/>
          <w:numId w:val="0"/>
        </w:numPr>
        <w:ind w:right="-2"/>
        <w:rPr>
          <w:i/>
          <w:lang w:val="pt-PT"/>
        </w:rPr>
      </w:pPr>
      <w:r w:rsidRPr="00F67924">
        <w:rPr>
          <w:i/>
          <w:lang w:val="pt-PT"/>
        </w:rPr>
        <w:t>Eficácia clínica</w:t>
      </w:r>
    </w:p>
    <w:p w14:paraId="5EAA12FA" w14:textId="21DF2508" w:rsidR="00613517" w:rsidRPr="00F67924" w:rsidRDefault="00613517">
      <w:pPr>
        <w:keepNext/>
        <w:keepLines/>
        <w:rPr>
          <w:rFonts w:eastAsia="MS PGothic"/>
          <w:bCs/>
          <w:color w:val="000000"/>
          <w:szCs w:val="22"/>
          <w:lang w:val="pt-PT"/>
        </w:rPr>
        <w:pPrChange w:id="523" w:author="Author">
          <w:pPr>
            <w:keepNext/>
            <w:keepLines/>
            <w:jc w:val="both"/>
          </w:pPr>
        </w:pPrChange>
      </w:pPr>
      <w:del w:id="524" w:author="Author">
        <w:r w:rsidRPr="00F67924" w:rsidDel="00067E4E">
          <w:rPr>
            <w:rFonts w:eastAsia="MS PGothic"/>
            <w:bCs/>
            <w:color w:val="000000"/>
            <w:szCs w:val="22"/>
            <w:lang w:val="pt-PT"/>
          </w:rPr>
          <w:delText xml:space="preserve">Estudo </w:delText>
        </w:r>
      </w:del>
      <w:ins w:id="525" w:author="Author">
        <w:r w:rsidR="00067E4E" w:rsidRPr="00F67924">
          <w:rPr>
            <w:rFonts w:eastAsia="MS PGothic"/>
            <w:bCs/>
            <w:color w:val="000000"/>
            <w:szCs w:val="22"/>
            <w:lang w:val="pt-PT"/>
          </w:rPr>
          <w:t xml:space="preserve">Ensaio </w:t>
        </w:r>
      </w:ins>
      <w:r w:rsidRPr="00F67924">
        <w:rPr>
          <w:rFonts w:eastAsia="MS PGothic"/>
          <w:bCs/>
          <w:color w:val="000000"/>
          <w:szCs w:val="22"/>
          <w:lang w:val="pt-PT"/>
        </w:rPr>
        <w:t>do grupo colaborativo RECOVERY (</w:t>
      </w:r>
      <w:r w:rsidR="00F64B9E" w:rsidRPr="00F67924">
        <w:rPr>
          <w:rFonts w:eastAsia="MS PGothic"/>
          <w:bCs/>
          <w:color w:val="000000"/>
          <w:szCs w:val="22"/>
          <w:lang w:val="pt-PT"/>
        </w:rPr>
        <w:t xml:space="preserve">avaliação aleatorizada da terapêutica para </w:t>
      </w:r>
      <w:r w:rsidRPr="00F67924">
        <w:rPr>
          <w:rFonts w:eastAsia="MS PGothic"/>
          <w:bCs/>
          <w:iCs/>
          <w:color w:val="000000"/>
          <w:szCs w:val="22"/>
          <w:lang w:val="pt-PT"/>
        </w:rPr>
        <w:t>COVID-19</w:t>
      </w:r>
      <w:r w:rsidRPr="00F67924">
        <w:rPr>
          <w:rFonts w:eastAsia="MS PGothic"/>
          <w:bCs/>
          <w:color w:val="000000"/>
          <w:szCs w:val="22"/>
          <w:lang w:val="pt-PT"/>
        </w:rPr>
        <w:t>) em adultos hospitalizados diagnosticados com COVID</w:t>
      </w:r>
      <w:r w:rsidR="003403CE" w:rsidRPr="00F67924">
        <w:rPr>
          <w:rFonts w:eastAsia="MS PGothic"/>
          <w:bCs/>
          <w:color w:val="000000"/>
          <w:szCs w:val="22"/>
          <w:lang w:val="pt-PT"/>
        </w:rPr>
        <w:noBreakHyphen/>
      </w:r>
      <w:r w:rsidRPr="00F67924">
        <w:rPr>
          <w:rFonts w:eastAsia="MS PGothic"/>
          <w:bCs/>
          <w:color w:val="000000"/>
          <w:szCs w:val="22"/>
          <w:lang w:val="pt-PT"/>
        </w:rPr>
        <w:t xml:space="preserve">19 </w:t>
      </w:r>
    </w:p>
    <w:p w14:paraId="57D5F759" w14:textId="77777777" w:rsidR="00CB7C36" w:rsidRPr="00F67924" w:rsidRDefault="00CB7C36">
      <w:pPr>
        <w:keepNext/>
        <w:keepLines/>
        <w:rPr>
          <w:rFonts w:eastAsia="MS PGothic"/>
          <w:b/>
          <w:color w:val="000000"/>
          <w:szCs w:val="22"/>
          <w:lang w:val="pt-PT"/>
        </w:rPr>
        <w:pPrChange w:id="526" w:author="Author">
          <w:pPr>
            <w:keepNext/>
            <w:keepLines/>
            <w:jc w:val="both"/>
          </w:pPr>
        </w:pPrChange>
      </w:pPr>
    </w:p>
    <w:p w14:paraId="3DA6EBF8" w14:textId="2751A2B2" w:rsidR="00613517" w:rsidRPr="00F67924" w:rsidRDefault="00613517">
      <w:pPr>
        <w:keepNext/>
        <w:keepLines/>
        <w:rPr>
          <w:szCs w:val="22"/>
          <w:lang w:val="pt-PT"/>
        </w:rPr>
        <w:pPrChange w:id="527" w:author="Author">
          <w:pPr>
            <w:keepNext/>
            <w:keepLines/>
            <w:spacing w:line="300" w:lineRule="atLeast"/>
          </w:pPr>
        </w:pPrChange>
      </w:pPr>
      <w:r w:rsidRPr="00F67924">
        <w:rPr>
          <w:szCs w:val="22"/>
          <w:lang w:val="pt-PT"/>
        </w:rPr>
        <w:t xml:space="preserve">O RECOVERY foi um </w:t>
      </w:r>
      <w:del w:id="528" w:author="Author">
        <w:r w:rsidRPr="00F67924" w:rsidDel="00067E4E">
          <w:rPr>
            <w:szCs w:val="22"/>
            <w:lang w:val="pt-PT"/>
          </w:rPr>
          <w:delText xml:space="preserve">estudo </w:delText>
        </w:r>
      </w:del>
      <w:ins w:id="529" w:author="Author">
        <w:r w:rsidR="00067E4E" w:rsidRPr="00F67924">
          <w:rPr>
            <w:szCs w:val="22"/>
            <w:lang w:val="pt-PT"/>
          </w:rPr>
          <w:t xml:space="preserve">ensaio </w:t>
        </w:r>
      </w:ins>
      <w:r w:rsidRPr="00F67924">
        <w:rPr>
          <w:szCs w:val="22"/>
          <w:lang w:val="pt-PT"/>
        </w:rPr>
        <w:t>em plataforma, multicêntrico, aberto, controlado, aleatorizado, de grandes dimensões, conduzido no Reino Unido, para avaliar a eficácia e a segurança de potenciais tratamentos em doentes adultos hospitalizados com COVID</w:t>
      </w:r>
      <w:r w:rsidR="003403CE" w:rsidRPr="00F67924">
        <w:rPr>
          <w:szCs w:val="22"/>
          <w:lang w:val="pt-PT"/>
        </w:rPr>
        <w:noBreakHyphen/>
      </w:r>
      <w:r w:rsidRPr="00F67924">
        <w:rPr>
          <w:szCs w:val="22"/>
          <w:lang w:val="pt-PT"/>
        </w:rPr>
        <w:t>19 grave. Todos os doentes elegíveis receberam os cuidados habituais e foram submetidos a uma aleatorização inicial (principal). Os doentes elegíveis para o ensaio apresentavam suspeita clínica ou confirmação laboratorial de infeção por SARS</w:t>
      </w:r>
      <w:r w:rsidR="00834B5A" w:rsidRPr="00F67924">
        <w:rPr>
          <w:szCs w:val="22"/>
          <w:lang w:val="pt-PT"/>
        </w:rPr>
        <w:noBreakHyphen/>
      </w:r>
      <w:r w:rsidRPr="00F67924">
        <w:rPr>
          <w:szCs w:val="22"/>
          <w:lang w:val="pt-PT"/>
        </w:rPr>
        <w:t>CoV</w:t>
      </w:r>
      <w:r w:rsidR="00834B5A" w:rsidRPr="00F67924">
        <w:rPr>
          <w:szCs w:val="22"/>
          <w:lang w:val="pt-PT"/>
        </w:rPr>
        <w:noBreakHyphen/>
      </w:r>
      <w:r w:rsidRPr="00F67924">
        <w:rPr>
          <w:szCs w:val="22"/>
          <w:lang w:val="pt-PT"/>
        </w:rPr>
        <w:t>2 e nenhuma contraindicação médica para qualquer um dos tratamentos. Os doentes com evidência clínica de COVID</w:t>
      </w:r>
      <w:r w:rsidR="003403CE" w:rsidRPr="00F67924">
        <w:rPr>
          <w:szCs w:val="22"/>
          <w:lang w:val="pt-PT"/>
        </w:rPr>
        <w:noBreakHyphen/>
      </w:r>
      <w:r w:rsidRPr="00F67924">
        <w:rPr>
          <w:szCs w:val="22"/>
          <w:lang w:val="pt-PT"/>
        </w:rPr>
        <w:t>19 progressiva (definida como saturação de oxigénio</w:t>
      </w:r>
      <w:r w:rsidR="003403CE" w:rsidRPr="00F67924">
        <w:rPr>
          <w:szCs w:val="22"/>
          <w:lang w:val="pt-PT"/>
        </w:rPr>
        <w:t> </w:t>
      </w:r>
      <w:r w:rsidR="000E6F9D" w:rsidRPr="00F67924">
        <w:rPr>
          <w:szCs w:val="22"/>
          <w:lang w:val="pt-PT"/>
        </w:rPr>
        <w:t>&lt;</w:t>
      </w:r>
      <w:r w:rsidR="003403CE" w:rsidRPr="00F67924">
        <w:rPr>
          <w:szCs w:val="22"/>
          <w:lang w:val="pt-PT"/>
        </w:rPr>
        <w:t> </w:t>
      </w:r>
      <w:r w:rsidRPr="00F67924">
        <w:rPr>
          <w:szCs w:val="22"/>
          <w:lang w:val="pt-PT"/>
        </w:rPr>
        <w:t>92% em ar ambiente ou a receber oxigenoterapia, e PCR</w:t>
      </w:r>
      <w:r w:rsidR="003403CE" w:rsidRPr="00F67924">
        <w:rPr>
          <w:szCs w:val="22"/>
          <w:lang w:val="pt-PT"/>
        </w:rPr>
        <w:t> </w:t>
      </w:r>
      <w:r w:rsidR="000E6F9D" w:rsidRPr="00F67924">
        <w:rPr>
          <w:szCs w:val="22"/>
          <w:lang w:val="pt-PT"/>
        </w:rPr>
        <w:t>≥</w:t>
      </w:r>
      <w:r w:rsidR="003403CE" w:rsidRPr="00F67924">
        <w:rPr>
          <w:szCs w:val="22"/>
          <w:lang w:val="pt-PT"/>
        </w:rPr>
        <w:t> </w:t>
      </w:r>
      <w:r w:rsidRPr="00F67924">
        <w:rPr>
          <w:szCs w:val="22"/>
          <w:lang w:val="pt-PT"/>
        </w:rPr>
        <w:t xml:space="preserve">75 mg/l) eram elegíveis para uma segunda aleatorização para receber tocilizumab intravenoso ou apenas </w:t>
      </w:r>
      <w:r w:rsidR="00B94C2F" w:rsidRPr="00F67924">
        <w:rPr>
          <w:szCs w:val="22"/>
          <w:lang w:val="pt-PT"/>
        </w:rPr>
        <w:t xml:space="preserve">os </w:t>
      </w:r>
      <w:r w:rsidRPr="00F67924">
        <w:rPr>
          <w:szCs w:val="22"/>
          <w:lang w:val="pt-PT"/>
        </w:rPr>
        <w:t>cuidados habituais.</w:t>
      </w:r>
    </w:p>
    <w:p w14:paraId="0C723E17" w14:textId="77777777" w:rsidR="00CB7C36" w:rsidRPr="00F67924" w:rsidRDefault="00CB7C36">
      <w:pPr>
        <w:keepNext/>
        <w:keepLines/>
        <w:rPr>
          <w:szCs w:val="22"/>
          <w:lang w:val="pt-PT"/>
        </w:rPr>
        <w:pPrChange w:id="530" w:author="Author">
          <w:pPr>
            <w:keepNext/>
            <w:keepLines/>
            <w:spacing w:line="300" w:lineRule="atLeast"/>
          </w:pPr>
        </w:pPrChange>
      </w:pPr>
    </w:p>
    <w:p w14:paraId="47B75931" w14:textId="4AE3F2C2" w:rsidR="00613517" w:rsidRPr="00F67924" w:rsidRDefault="00613517">
      <w:pPr>
        <w:rPr>
          <w:szCs w:val="22"/>
          <w:lang w:val="pt-PT"/>
        </w:rPr>
        <w:pPrChange w:id="531" w:author="Author">
          <w:pPr>
            <w:spacing w:line="300" w:lineRule="atLeast"/>
          </w:pPr>
        </w:pPrChange>
      </w:pPr>
      <w:r w:rsidRPr="00F67924">
        <w:rPr>
          <w:szCs w:val="22"/>
          <w:lang w:val="pt-PT"/>
        </w:rPr>
        <w:t>As análises de eficácia foram realizadas na população com intenção de tratar (ITT), composta por 4116</w:t>
      </w:r>
      <w:r w:rsidR="003403CE" w:rsidRPr="00F67924">
        <w:rPr>
          <w:szCs w:val="22"/>
          <w:lang w:val="pt-PT"/>
        </w:rPr>
        <w:t> </w:t>
      </w:r>
      <w:r w:rsidRPr="00F67924">
        <w:rPr>
          <w:szCs w:val="22"/>
          <w:lang w:val="pt-PT"/>
        </w:rPr>
        <w:t>doentes aleatorizados, com 2022</w:t>
      </w:r>
      <w:r w:rsidR="003403CE" w:rsidRPr="00F67924">
        <w:rPr>
          <w:szCs w:val="22"/>
          <w:lang w:val="pt-PT"/>
        </w:rPr>
        <w:t> </w:t>
      </w:r>
      <w:del w:id="532" w:author="Author">
        <w:r w:rsidRPr="00F67924" w:rsidDel="00F67924">
          <w:rPr>
            <w:szCs w:val="22"/>
            <w:lang w:val="pt-PT"/>
          </w:rPr>
          <w:delText xml:space="preserve"> </w:delText>
        </w:r>
      </w:del>
      <w:r w:rsidRPr="00F67924">
        <w:rPr>
          <w:szCs w:val="22"/>
          <w:lang w:val="pt-PT"/>
        </w:rPr>
        <w:t>doentes no braço de tocilizumab + cuidados habituais e 2094</w:t>
      </w:r>
      <w:r w:rsidR="003403CE" w:rsidRPr="00F67924">
        <w:rPr>
          <w:szCs w:val="22"/>
          <w:lang w:val="pt-PT"/>
        </w:rPr>
        <w:t> </w:t>
      </w:r>
      <w:r w:rsidRPr="00F67924">
        <w:rPr>
          <w:szCs w:val="22"/>
          <w:lang w:val="pt-PT"/>
        </w:rPr>
        <w:t xml:space="preserve">doentes no braço </w:t>
      </w:r>
      <w:r w:rsidR="00B94C2F" w:rsidRPr="00F67924">
        <w:rPr>
          <w:szCs w:val="22"/>
          <w:lang w:val="pt-PT"/>
        </w:rPr>
        <w:t>que recebeu apenas os</w:t>
      </w:r>
      <w:r w:rsidRPr="00F67924">
        <w:rPr>
          <w:szCs w:val="22"/>
          <w:lang w:val="pt-PT"/>
        </w:rPr>
        <w:t xml:space="preserve"> cuidados habituais. As características demográficas e da doença da população ITT </w:t>
      </w:r>
      <w:r w:rsidR="00AE59E1" w:rsidRPr="00F67924">
        <w:rPr>
          <w:szCs w:val="22"/>
          <w:lang w:val="pt-PT"/>
        </w:rPr>
        <w:t xml:space="preserve">na linha de base </w:t>
      </w:r>
      <w:r w:rsidRPr="00F67924">
        <w:rPr>
          <w:szCs w:val="22"/>
          <w:lang w:val="pt-PT"/>
        </w:rPr>
        <w:t>estavam bem equilibradas entre os braços de tratamento. A idade média dos participantes foi de 63,6</w:t>
      </w:r>
      <w:r w:rsidR="003403CE" w:rsidRPr="00F67924">
        <w:rPr>
          <w:szCs w:val="22"/>
          <w:lang w:val="pt-PT"/>
        </w:rPr>
        <w:t> </w:t>
      </w:r>
      <w:r w:rsidRPr="00F67924">
        <w:rPr>
          <w:szCs w:val="22"/>
          <w:lang w:val="pt-PT"/>
        </w:rPr>
        <w:t>anos (desvio padrão [DP] de 13</w:t>
      </w:r>
      <w:ins w:id="533" w:author="Author">
        <w:r w:rsidR="00C960B5">
          <w:rPr>
            <w:szCs w:val="22"/>
            <w:lang w:val="pt-PT"/>
          </w:rPr>
          <w:t>,6</w:t>
        </w:r>
      </w:ins>
      <w:del w:id="534" w:author="Author">
        <w:r w:rsidRPr="00F67924" w:rsidDel="00F67924">
          <w:rPr>
            <w:szCs w:val="22"/>
            <w:lang w:val="pt-PT"/>
          </w:rPr>
          <w:delText>,</w:delText>
        </w:r>
      </w:del>
      <w:ins w:id="535" w:author="Author">
        <w:r w:rsidR="00E039D6">
          <w:rPr>
            <w:szCs w:val="22"/>
            <w:lang w:val="pt-PT"/>
          </w:rPr>
          <w:t> </w:t>
        </w:r>
      </w:ins>
      <w:del w:id="536" w:author="Author">
        <w:r w:rsidR="003403CE" w:rsidRPr="00F67924" w:rsidDel="00E039D6">
          <w:rPr>
            <w:szCs w:val="22"/>
            <w:lang w:val="pt-PT"/>
          </w:rPr>
          <w:delText> </w:delText>
        </w:r>
        <w:r w:rsidRPr="00F67924" w:rsidDel="00E039D6">
          <w:rPr>
            <w:szCs w:val="22"/>
            <w:lang w:val="pt-PT"/>
          </w:rPr>
          <w:delText xml:space="preserve"> </w:delText>
        </w:r>
      </w:del>
      <w:r w:rsidRPr="00F67924">
        <w:rPr>
          <w:szCs w:val="22"/>
          <w:lang w:val="pt-PT"/>
        </w:rPr>
        <w:t>anos). A maioria dos participantes eram do sexo masculino (67%) e caucasianos (76%). A mediana (amplitude) do nível de PCR foi de 143</w:t>
      </w:r>
      <w:r w:rsidR="003403CE" w:rsidRPr="00F67924">
        <w:rPr>
          <w:szCs w:val="22"/>
          <w:lang w:val="pt-PT"/>
        </w:rPr>
        <w:t> </w:t>
      </w:r>
      <w:r w:rsidRPr="00F67924">
        <w:rPr>
          <w:szCs w:val="22"/>
          <w:lang w:val="pt-PT"/>
        </w:rPr>
        <w:t>mg/l (75-982).</w:t>
      </w:r>
    </w:p>
    <w:p w14:paraId="19902031" w14:textId="77777777" w:rsidR="00CB7C36" w:rsidRPr="00F67924" w:rsidRDefault="00CB7C36">
      <w:pPr>
        <w:rPr>
          <w:szCs w:val="22"/>
          <w:lang w:val="pt-PT"/>
        </w:rPr>
        <w:pPrChange w:id="537" w:author="Author">
          <w:pPr>
            <w:spacing w:line="300" w:lineRule="atLeast"/>
          </w:pPr>
        </w:pPrChange>
      </w:pPr>
    </w:p>
    <w:p w14:paraId="5FE58D4F" w14:textId="4A1910DE" w:rsidR="00613517" w:rsidRPr="00F67924" w:rsidRDefault="00613517">
      <w:pPr>
        <w:rPr>
          <w:szCs w:val="22"/>
          <w:lang w:val="pt-PT"/>
        </w:rPr>
        <w:pPrChange w:id="538" w:author="Author">
          <w:pPr>
            <w:spacing w:line="300" w:lineRule="atLeast"/>
          </w:pPr>
        </w:pPrChange>
      </w:pPr>
      <w:r w:rsidRPr="00F67924">
        <w:rPr>
          <w:szCs w:val="22"/>
          <w:lang w:val="pt-PT"/>
        </w:rPr>
        <w:t>Na linha de base, 0,2% (n</w:t>
      </w:r>
      <w:ins w:id="539" w:author="Author">
        <w:r w:rsidR="00497A33">
          <w:rPr>
            <w:szCs w:val="22"/>
            <w:lang w:val="pt-PT"/>
          </w:rPr>
          <w:t xml:space="preserve"> </w:t>
        </w:r>
      </w:ins>
      <w:r w:rsidRPr="00F67924">
        <w:rPr>
          <w:szCs w:val="22"/>
          <w:lang w:val="pt-PT"/>
        </w:rPr>
        <w:t>=</w:t>
      </w:r>
      <w:ins w:id="540" w:author="Author">
        <w:r w:rsidR="00497A33">
          <w:rPr>
            <w:szCs w:val="22"/>
            <w:lang w:val="pt-PT"/>
          </w:rPr>
          <w:t xml:space="preserve"> </w:t>
        </w:r>
      </w:ins>
      <w:r w:rsidRPr="00F67924">
        <w:rPr>
          <w:szCs w:val="22"/>
          <w:lang w:val="pt-PT"/>
        </w:rPr>
        <w:t>9) dos doentes não estavam a receber oxigénio suplementar, 45% dos doentes necessitavam de oxigenoterapia de baixo fluxo, 41% dos doentes necessitavam de ventilação não invasiva ou oxigenoterapia de alto fluxo e 14% dos doentes necessitavam de ventilação mecânica invasiva; 82% estavam registados como estando a receber corticosteroides sistémicos</w:t>
      </w:r>
      <w:r w:rsidR="00F806A0" w:rsidRPr="00F67924">
        <w:rPr>
          <w:szCs w:val="22"/>
          <w:lang w:val="pt-PT"/>
        </w:rPr>
        <w:t xml:space="preserve"> (definidos como doentes que iniciaram o tratamento com corticosteroides sistémicos antes ou no momento da aleatorização)</w:t>
      </w:r>
      <w:r w:rsidRPr="00F67924">
        <w:rPr>
          <w:szCs w:val="22"/>
          <w:lang w:val="pt-PT"/>
        </w:rPr>
        <w:t>. As comorbilidades mais frequentes consistiam em diabetes (28,4%), doença cardíaca (22,6%) e doença pulmonar crónica (23,3%).</w:t>
      </w:r>
    </w:p>
    <w:p w14:paraId="046AE7BE" w14:textId="77777777" w:rsidR="00613517" w:rsidRPr="00F67924" w:rsidRDefault="00613517">
      <w:pPr>
        <w:rPr>
          <w:szCs w:val="22"/>
          <w:lang w:val="pt-PT"/>
        </w:rPr>
        <w:pPrChange w:id="541" w:author="Author">
          <w:pPr>
            <w:spacing w:line="300" w:lineRule="atLeast"/>
          </w:pPr>
        </w:pPrChange>
      </w:pPr>
    </w:p>
    <w:p w14:paraId="144927E9" w14:textId="7277C5C3" w:rsidR="00613517" w:rsidRPr="00F67924" w:rsidRDefault="00613517">
      <w:pPr>
        <w:rPr>
          <w:szCs w:val="22"/>
          <w:lang w:val="pt-PT"/>
        </w:rPr>
        <w:pPrChange w:id="542" w:author="Author">
          <w:pPr>
            <w:spacing w:line="300" w:lineRule="atLeast"/>
          </w:pPr>
        </w:pPrChange>
      </w:pPr>
      <w:r w:rsidRPr="00F67924">
        <w:rPr>
          <w:szCs w:val="22"/>
          <w:lang w:val="pt-PT"/>
        </w:rPr>
        <w:t xml:space="preserve">O objetivo primário foi o tempo até à morte até ao Dia 28. O </w:t>
      </w:r>
      <w:r w:rsidRPr="00F67924">
        <w:rPr>
          <w:i/>
          <w:iCs/>
          <w:szCs w:val="22"/>
          <w:lang w:val="pt-PT"/>
        </w:rPr>
        <w:t>hazard ratio</w:t>
      </w:r>
      <w:r w:rsidRPr="00F67924">
        <w:rPr>
          <w:szCs w:val="22"/>
          <w:lang w:val="pt-PT"/>
        </w:rPr>
        <w:t xml:space="preserve"> da comparação do braço de tocilizumab</w:t>
      </w:r>
      <w:ins w:id="543" w:author="Author">
        <w:r w:rsidR="00067E4E" w:rsidRPr="00F67924">
          <w:rPr>
            <w:szCs w:val="22"/>
            <w:lang w:val="pt-PT"/>
          </w:rPr>
          <w:t> </w:t>
        </w:r>
      </w:ins>
      <w:del w:id="544" w:author="Author">
        <w:r w:rsidRPr="00F67924" w:rsidDel="00067E4E">
          <w:rPr>
            <w:szCs w:val="22"/>
            <w:lang w:val="pt-PT"/>
          </w:rPr>
          <w:delText xml:space="preserve"> </w:delText>
        </w:r>
      </w:del>
      <w:r w:rsidRPr="00F67924">
        <w:rPr>
          <w:szCs w:val="22"/>
          <w:lang w:val="pt-PT"/>
        </w:rPr>
        <w:sym w:font="Symbol" w:char="F02B"/>
      </w:r>
      <w:r w:rsidRPr="00F67924">
        <w:rPr>
          <w:szCs w:val="22"/>
          <w:lang w:val="pt-PT"/>
        </w:rPr>
        <w:t xml:space="preserve"> cuidados habituais com o braço </w:t>
      </w:r>
      <w:r w:rsidR="007F54EB" w:rsidRPr="00F67924">
        <w:rPr>
          <w:szCs w:val="22"/>
          <w:lang w:val="pt-PT"/>
        </w:rPr>
        <w:t>que recebeu apenas os</w:t>
      </w:r>
      <w:r w:rsidRPr="00F67924">
        <w:rPr>
          <w:szCs w:val="22"/>
          <w:lang w:val="pt-PT"/>
        </w:rPr>
        <w:t xml:space="preserve"> cuidados habituais foi de 0,85 (IC 95%: 0,76 a 0,94), um resultado estatisticamente significativo (p</w:t>
      </w:r>
      <w:r w:rsidRPr="00F67924">
        <w:rPr>
          <w:szCs w:val="22"/>
          <w:lang w:val="pt-PT"/>
        </w:rPr>
        <w:sym w:font="Symbol" w:char="F03D"/>
      </w:r>
      <w:r w:rsidRPr="00F67924">
        <w:rPr>
          <w:szCs w:val="22"/>
          <w:lang w:val="pt-PT"/>
        </w:rPr>
        <w:t xml:space="preserve">0,0028). As probabilidades de </w:t>
      </w:r>
      <w:r w:rsidR="006C32F3" w:rsidRPr="00F67924">
        <w:rPr>
          <w:szCs w:val="22"/>
          <w:lang w:val="pt-PT"/>
        </w:rPr>
        <w:t>morte</w:t>
      </w:r>
      <w:r w:rsidRPr="00F67924">
        <w:rPr>
          <w:szCs w:val="22"/>
          <w:lang w:val="pt-PT"/>
        </w:rPr>
        <w:t xml:space="preserve"> até ao Dia 28 foram estimadas em 30,7% e 34,9% nos braços de tocilizumab e de cuidados habituais, respetivamente. A diferença de risco foi estimada em -4,1% (IC 95%: -7,0% a -1,3%), sendo consistente com a análise primária. O </w:t>
      </w:r>
      <w:r w:rsidRPr="00F67924">
        <w:rPr>
          <w:i/>
          <w:iCs/>
          <w:szCs w:val="22"/>
          <w:lang w:val="pt-PT"/>
        </w:rPr>
        <w:t>hazard ratio</w:t>
      </w:r>
      <w:r w:rsidRPr="00F67924">
        <w:rPr>
          <w:szCs w:val="22"/>
          <w:lang w:val="pt-PT"/>
        </w:rPr>
        <w:t xml:space="preserve"> foi de 0,79 (IC 95%: 0,70 a 0,89) no subgrupo pr</w:t>
      </w:r>
      <w:ins w:id="545" w:author="Author">
        <w:r w:rsidR="00CD6E22" w:rsidRPr="00F67924">
          <w:rPr>
            <w:szCs w:val="22"/>
            <w:lang w:val="pt-PT"/>
          </w:rPr>
          <w:t>é-</w:t>
        </w:r>
      </w:ins>
      <w:r w:rsidRPr="00F67924">
        <w:rPr>
          <w:szCs w:val="22"/>
          <w:lang w:val="pt-PT"/>
        </w:rPr>
        <w:t>especificado de doentes a receber corticosteroides sistémicos na linha de base e de 1,16 (IC 95%: 0,91 a 1,48) no subgrupo pr</w:t>
      </w:r>
      <w:ins w:id="546" w:author="Author">
        <w:r w:rsidR="00CD6E22" w:rsidRPr="00F67924">
          <w:rPr>
            <w:szCs w:val="22"/>
            <w:lang w:val="pt-PT"/>
          </w:rPr>
          <w:t>é-</w:t>
        </w:r>
      </w:ins>
      <w:r w:rsidRPr="00F67924">
        <w:rPr>
          <w:szCs w:val="22"/>
          <w:lang w:val="pt-PT"/>
        </w:rPr>
        <w:t>especificado que não se encontrava a receber corticosteroides sistémicos na linha de base.</w:t>
      </w:r>
    </w:p>
    <w:p w14:paraId="7BD5E2FC" w14:textId="77777777" w:rsidR="00CB7C36" w:rsidRPr="00F67924" w:rsidRDefault="00CB7C36">
      <w:pPr>
        <w:rPr>
          <w:szCs w:val="22"/>
          <w:lang w:val="pt-PT"/>
        </w:rPr>
        <w:pPrChange w:id="547" w:author="Author">
          <w:pPr>
            <w:spacing w:line="300" w:lineRule="atLeast"/>
          </w:pPr>
        </w:pPrChange>
      </w:pPr>
    </w:p>
    <w:p w14:paraId="558CDED9" w14:textId="59BF271E" w:rsidR="00613517" w:rsidRPr="00F67924" w:rsidRDefault="00613517">
      <w:pPr>
        <w:rPr>
          <w:szCs w:val="22"/>
          <w:lang w:val="pt-PT"/>
        </w:rPr>
        <w:pPrChange w:id="548" w:author="Author">
          <w:pPr>
            <w:spacing w:line="300" w:lineRule="atLeast"/>
          </w:pPr>
        </w:pPrChange>
      </w:pPr>
      <w:r w:rsidRPr="00F67924">
        <w:rPr>
          <w:szCs w:val="22"/>
          <w:lang w:val="pt-PT"/>
        </w:rPr>
        <w:t>A mediana do tempo até à alta hospitalar foi de 19</w:t>
      </w:r>
      <w:r w:rsidR="003403CE" w:rsidRPr="00F67924">
        <w:rPr>
          <w:szCs w:val="22"/>
          <w:lang w:val="pt-PT"/>
        </w:rPr>
        <w:t> </w:t>
      </w:r>
      <w:r w:rsidRPr="00F67924">
        <w:rPr>
          <w:szCs w:val="22"/>
          <w:lang w:val="pt-PT"/>
        </w:rPr>
        <w:t>dias no braço de tocilizumab + cuidados habituais e &gt;</w:t>
      </w:r>
      <w:r w:rsidR="003403CE" w:rsidRPr="00F67924">
        <w:rPr>
          <w:szCs w:val="22"/>
          <w:lang w:val="pt-PT"/>
        </w:rPr>
        <w:t> </w:t>
      </w:r>
      <w:r w:rsidRPr="00F67924">
        <w:rPr>
          <w:szCs w:val="22"/>
          <w:lang w:val="pt-PT"/>
        </w:rPr>
        <w:t>28</w:t>
      </w:r>
      <w:r w:rsidR="003403CE" w:rsidRPr="00F67924">
        <w:rPr>
          <w:szCs w:val="22"/>
          <w:lang w:val="pt-PT"/>
        </w:rPr>
        <w:t> </w:t>
      </w:r>
      <w:r w:rsidRPr="00F67924">
        <w:rPr>
          <w:szCs w:val="22"/>
          <w:lang w:val="pt-PT"/>
        </w:rPr>
        <w:t>dias no braço de cuidados habituais (</w:t>
      </w:r>
      <w:r w:rsidRPr="00F67924">
        <w:rPr>
          <w:i/>
          <w:iCs/>
          <w:szCs w:val="22"/>
          <w:lang w:val="pt-PT"/>
        </w:rPr>
        <w:t>hazard ratio</w:t>
      </w:r>
      <w:r w:rsidRPr="00F67924">
        <w:rPr>
          <w:szCs w:val="22"/>
          <w:lang w:val="pt-PT"/>
        </w:rPr>
        <w:t xml:space="preserve"> [IC 95%] = 1,22 [1,12 a 1,33]).</w:t>
      </w:r>
    </w:p>
    <w:p w14:paraId="0FECD83D" w14:textId="77777777" w:rsidR="00CB7C36" w:rsidRPr="00F67924" w:rsidRDefault="00CB7C36">
      <w:pPr>
        <w:rPr>
          <w:szCs w:val="22"/>
          <w:lang w:val="pt-PT"/>
        </w:rPr>
        <w:pPrChange w:id="549" w:author="Author">
          <w:pPr>
            <w:spacing w:line="300" w:lineRule="atLeast"/>
          </w:pPr>
        </w:pPrChange>
      </w:pPr>
    </w:p>
    <w:p w14:paraId="184E166F" w14:textId="154CA010" w:rsidR="00613517" w:rsidRPr="00F67924" w:rsidRDefault="00613517">
      <w:pPr>
        <w:rPr>
          <w:szCs w:val="22"/>
          <w:lang w:val="pt-PT"/>
        </w:rPr>
        <w:pPrChange w:id="550" w:author="Author">
          <w:pPr>
            <w:spacing w:line="300" w:lineRule="atLeast"/>
          </w:pPr>
        </w:pPrChange>
      </w:pPr>
      <w:r w:rsidRPr="00F67924">
        <w:rPr>
          <w:szCs w:val="22"/>
          <w:lang w:val="pt-PT"/>
        </w:rPr>
        <w:t xml:space="preserve">Dos doentes que não necessitavam de ventilação mecânica invasiva na linha de base, a proporção de doentes que necessitaram de ventilação mecânica ou </w:t>
      </w:r>
      <w:r w:rsidR="006D0613" w:rsidRPr="00F67924">
        <w:rPr>
          <w:szCs w:val="22"/>
          <w:lang w:val="pt-PT"/>
        </w:rPr>
        <w:t>morr</w:t>
      </w:r>
      <w:r w:rsidRPr="00F67924">
        <w:rPr>
          <w:szCs w:val="22"/>
          <w:lang w:val="pt-PT"/>
        </w:rPr>
        <w:t xml:space="preserve">eram até ao Dia 28 foi de 35% (619/1754) no braço de tocilizumab + cuidados habituais e de 42% (754/1800) no braço </w:t>
      </w:r>
      <w:r w:rsidR="00AE59E1" w:rsidRPr="00F67924">
        <w:rPr>
          <w:szCs w:val="22"/>
          <w:lang w:val="pt-PT"/>
        </w:rPr>
        <w:t xml:space="preserve">que recebeu apenas os </w:t>
      </w:r>
      <w:r w:rsidRPr="00F67924">
        <w:rPr>
          <w:szCs w:val="22"/>
          <w:lang w:val="pt-PT"/>
        </w:rPr>
        <w:t xml:space="preserve"> cuidados habituais (razão de risco [IC 95%] = 0,84 [0,77 a 0,92], p &lt;</w:t>
      </w:r>
      <w:r w:rsidR="00192935" w:rsidRPr="00F67924">
        <w:rPr>
          <w:szCs w:val="22"/>
          <w:lang w:val="pt-PT"/>
        </w:rPr>
        <w:t> </w:t>
      </w:r>
      <w:r w:rsidRPr="00F67924">
        <w:rPr>
          <w:szCs w:val="22"/>
          <w:lang w:val="pt-PT"/>
        </w:rPr>
        <w:t>0,0001).</w:t>
      </w:r>
    </w:p>
    <w:p w14:paraId="04552233" w14:textId="77777777" w:rsidR="00CB7C36" w:rsidRPr="00F67924" w:rsidRDefault="00CB7C36" w:rsidP="002900EA">
      <w:pPr>
        <w:spacing w:line="300" w:lineRule="atLeast"/>
        <w:rPr>
          <w:szCs w:val="22"/>
          <w:lang w:val="pt-PT"/>
        </w:rPr>
      </w:pPr>
    </w:p>
    <w:p w14:paraId="740D3C01" w14:textId="57D8DAA4" w:rsidR="001323E1" w:rsidRPr="00F67924" w:rsidRDefault="001323E1" w:rsidP="009E1123">
      <w:pPr>
        <w:keepNext/>
        <w:keepLines/>
        <w:jc w:val="both"/>
        <w:rPr>
          <w:b/>
          <w:bCs/>
          <w:lang w:val="pt-PT"/>
        </w:rPr>
      </w:pPr>
      <w:r w:rsidRPr="00F67924">
        <w:rPr>
          <w:u w:val="single"/>
          <w:lang w:val="pt-PT"/>
        </w:rPr>
        <w:t>População pediátrica</w:t>
      </w:r>
      <w:r w:rsidR="003403CE" w:rsidRPr="00F67924">
        <w:rPr>
          <w:u w:val="single"/>
          <w:lang w:val="pt-PT"/>
        </w:rPr>
        <w:t xml:space="preserve"> com AIJs</w:t>
      </w:r>
    </w:p>
    <w:p w14:paraId="0A4EB5A6" w14:textId="77777777" w:rsidR="001323E1" w:rsidRPr="00F67924" w:rsidRDefault="001323E1" w:rsidP="009E1123">
      <w:pPr>
        <w:keepNext/>
        <w:keepLines/>
        <w:numPr>
          <w:ilvl w:val="12"/>
          <w:numId w:val="0"/>
        </w:numPr>
        <w:ind w:right="-2"/>
        <w:rPr>
          <w:i/>
          <w:lang w:val="pt-PT"/>
        </w:rPr>
      </w:pPr>
      <w:r w:rsidRPr="00F67924">
        <w:rPr>
          <w:i/>
          <w:lang w:val="pt-PT"/>
        </w:rPr>
        <w:t>Eficácia clínica</w:t>
      </w:r>
    </w:p>
    <w:p w14:paraId="089B68F1" w14:textId="1E10F1E9" w:rsidR="001323E1" w:rsidRPr="00F67924" w:rsidRDefault="001323E1" w:rsidP="009E1123">
      <w:pPr>
        <w:keepNext/>
        <w:keepLines/>
        <w:numPr>
          <w:ilvl w:val="12"/>
          <w:numId w:val="0"/>
        </w:numPr>
        <w:ind w:right="-2"/>
        <w:rPr>
          <w:lang w:val="pt-PT"/>
        </w:rPr>
      </w:pPr>
      <w:r w:rsidRPr="00F67924">
        <w:rPr>
          <w:lang w:val="pt-PT"/>
        </w:rPr>
        <w:t xml:space="preserve">A eficácia de tocilizumab no tratamento de AIJs ativa foi avaliada num </w:t>
      </w:r>
      <w:del w:id="551" w:author="Author">
        <w:r w:rsidRPr="00F67924" w:rsidDel="00067E4E">
          <w:rPr>
            <w:lang w:val="pt-PT"/>
          </w:rPr>
          <w:delText xml:space="preserve">estudo </w:delText>
        </w:r>
      </w:del>
      <w:ins w:id="552" w:author="Author">
        <w:r w:rsidR="00067E4E" w:rsidRPr="00F67924">
          <w:rPr>
            <w:lang w:val="pt-PT"/>
          </w:rPr>
          <w:t xml:space="preserve">ensaio </w:t>
        </w:r>
      </w:ins>
      <w:r w:rsidRPr="00F67924">
        <w:rPr>
          <w:lang w:val="pt-PT"/>
        </w:rPr>
        <w:t>de 12</w:t>
      </w:r>
      <w:r w:rsidR="003403CE" w:rsidRPr="00F67924">
        <w:rPr>
          <w:lang w:val="pt-PT"/>
        </w:rPr>
        <w:t> </w:t>
      </w:r>
      <w:r w:rsidRPr="00F67924">
        <w:rPr>
          <w:lang w:val="pt-PT"/>
        </w:rPr>
        <w:t>semanas, com dois braços, emparelhado, controlado por placebo, com dupla ocultação e aleatorizado. Os doentes incluídos no ensaio apresentavam uma duração total da doença de pelo menos 6</w:t>
      </w:r>
      <w:r w:rsidR="003403CE" w:rsidRPr="00F67924">
        <w:rPr>
          <w:lang w:val="pt-PT"/>
        </w:rPr>
        <w:t> </w:t>
      </w:r>
      <w:r w:rsidRPr="00F67924">
        <w:rPr>
          <w:lang w:val="pt-PT"/>
        </w:rPr>
        <w:t xml:space="preserve">meses e doença ativa, mas não sofriam de agravamento agudo requerendo doses de corticosteroides superiores ao equivalente a 0,5 mg/kg de prednisona. Não foi investigada a eficácia do tratamento </w:t>
      </w:r>
      <w:r w:rsidR="00540F20" w:rsidRPr="00F67924">
        <w:rPr>
          <w:lang w:val="pt-PT"/>
        </w:rPr>
        <w:t>n</w:t>
      </w:r>
      <w:ins w:id="553" w:author="Author">
        <w:r w:rsidR="00F67924">
          <w:rPr>
            <w:lang w:val="pt-PT"/>
          </w:rPr>
          <w:t>a</w:t>
        </w:r>
      </w:ins>
      <w:del w:id="554" w:author="Author">
        <w:r w:rsidRPr="00F67924" w:rsidDel="00F67924">
          <w:rPr>
            <w:lang w:val="pt-PT"/>
          </w:rPr>
          <w:delText>o</w:delText>
        </w:r>
      </w:del>
      <w:r w:rsidRPr="00F67924">
        <w:rPr>
          <w:lang w:val="pt-PT"/>
        </w:rPr>
        <w:t xml:space="preserve"> </w:t>
      </w:r>
      <w:r w:rsidRPr="00F67924">
        <w:rPr>
          <w:rFonts w:eastAsia="SimSun"/>
          <w:lang w:val="pt-PT" w:eastAsia="zh-CN"/>
        </w:rPr>
        <w:t>síndrome de ativação macr</w:t>
      </w:r>
      <w:r w:rsidR="002F4BA6" w:rsidRPr="00F67924">
        <w:rPr>
          <w:rFonts w:eastAsia="SimSun"/>
          <w:lang w:val="pt-PT" w:eastAsia="zh-CN"/>
        </w:rPr>
        <w:t>o</w:t>
      </w:r>
      <w:r w:rsidRPr="00F67924">
        <w:rPr>
          <w:rFonts w:eastAsia="SimSun"/>
          <w:lang w:val="pt-PT" w:eastAsia="zh-CN"/>
        </w:rPr>
        <w:t>fágica</w:t>
      </w:r>
      <w:r w:rsidR="00457E7D" w:rsidRPr="00F67924">
        <w:rPr>
          <w:rFonts w:eastAsia="SimSun"/>
          <w:lang w:val="pt-PT" w:eastAsia="zh-CN"/>
        </w:rPr>
        <w:t xml:space="preserve"> (SAM)</w:t>
      </w:r>
      <w:r w:rsidRPr="00F67924">
        <w:rPr>
          <w:rFonts w:eastAsia="SimSun"/>
          <w:lang w:val="pt-PT" w:eastAsia="zh-CN"/>
        </w:rPr>
        <w:t>.</w:t>
      </w:r>
    </w:p>
    <w:p w14:paraId="4D158B8A" w14:textId="77777777" w:rsidR="001323E1" w:rsidRPr="00F67924" w:rsidRDefault="001323E1" w:rsidP="001323E1">
      <w:pPr>
        <w:numPr>
          <w:ilvl w:val="12"/>
          <w:numId w:val="0"/>
        </w:numPr>
        <w:ind w:right="-2"/>
        <w:rPr>
          <w:lang w:val="pt-PT"/>
        </w:rPr>
      </w:pPr>
    </w:p>
    <w:p w14:paraId="4E970A7E" w14:textId="68D0505D" w:rsidR="001323E1" w:rsidRPr="00F67924" w:rsidRDefault="001323E1" w:rsidP="001323E1">
      <w:pPr>
        <w:numPr>
          <w:ilvl w:val="12"/>
          <w:numId w:val="0"/>
        </w:numPr>
        <w:ind w:right="-2"/>
        <w:rPr>
          <w:lang w:val="pt-PT"/>
        </w:rPr>
      </w:pPr>
      <w:r w:rsidRPr="00F67924">
        <w:rPr>
          <w:lang w:val="pt-PT"/>
        </w:rPr>
        <w:t>Os doentes (tratados com ou sem MTX) foram aleatorizados (tocilizumab:placebo = 2:1) para um de dois grupos de tratamento, 75</w:t>
      </w:r>
      <w:r w:rsidR="00457E7D" w:rsidRPr="00F67924">
        <w:rPr>
          <w:lang w:val="pt-PT"/>
        </w:rPr>
        <w:t> </w:t>
      </w:r>
      <w:r w:rsidRPr="00F67924">
        <w:rPr>
          <w:lang w:val="pt-PT"/>
        </w:rPr>
        <w:t>doentes receberam perfusões de tocilizumab a cada duas semanas, 8</w:t>
      </w:r>
      <w:r w:rsidRPr="00F67924">
        <w:rPr>
          <w:rFonts w:eastAsia="SimSun"/>
          <w:szCs w:val="22"/>
          <w:lang w:val="pt-PT" w:eastAsia="zh-CN"/>
        </w:rPr>
        <w:t> </w:t>
      </w:r>
      <w:r w:rsidRPr="00F67924">
        <w:rPr>
          <w:lang w:val="pt-PT"/>
        </w:rPr>
        <w:t>mg/kg para doentes ≥ 30 kg ou 12 mg/kg para doentes &lt; 30 kg</w:t>
      </w:r>
      <w:r w:rsidR="007F57F7" w:rsidRPr="00F67924">
        <w:rPr>
          <w:lang w:val="pt-PT"/>
        </w:rPr>
        <w:t>,</w:t>
      </w:r>
      <w:r w:rsidRPr="00F67924">
        <w:rPr>
          <w:lang w:val="pt-PT"/>
        </w:rPr>
        <w:t xml:space="preserve"> e 37</w:t>
      </w:r>
      <w:r w:rsidR="00457E7D" w:rsidRPr="00F67924">
        <w:rPr>
          <w:lang w:val="pt-PT"/>
        </w:rPr>
        <w:t> </w:t>
      </w:r>
      <w:r w:rsidRPr="00F67924">
        <w:rPr>
          <w:lang w:val="pt-PT"/>
        </w:rPr>
        <w:t xml:space="preserve">doentes foram alocados </w:t>
      </w:r>
      <w:r w:rsidR="00540F20" w:rsidRPr="00F67924">
        <w:rPr>
          <w:lang w:val="pt-PT"/>
        </w:rPr>
        <w:t>para</w:t>
      </w:r>
      <w:r w:rsidRPr="00F67924">
        <w:rPr>
          <w:lang w:val="pt-PT"/>
        </w:rPr>
        <w:t xml:space="preserve"> receber perfusões de placebo a cada duas semanas. A partir da sexta semana foi permitida a </w:t>
      </w:r>
      <w:r w:rsidR="00540F20" w:rsidRPr="00F67924">
        <w:rPr>
          <w:lang w:val="pt-PT"/>
        </w:rPr>
        <w:t>redução</w:t>
      </w:r>
      <w:r w:rsidRPr="00F67924">
        <w:rPr>
          <w:lang w:val="pt-PT"/>
        </w:rPr>
        <w:t xml:space="preserve"> gradual dos corticosteroides em doentes que atingiram uma resposta </w:t>
      </w:r>
      <w:r w:rsidR="00540F20" w:rsidRPr="00F67924">
        <w:rPr>
          <w:lang w:val="pt-PT"/>
        </w:rPr>
        <w:t>AIJ</w:t>
      </w:r>
      <w:r w:rsidR="00EB10B3" w:rsidRPr="00F67924">
        <w:rPr>
          <w:lang w:val="pt-PT"/>
        </w:rPr>
        <w:t xml:space="preserve"> </w:t>
      </w:r>
      <w:r w:rsidRPr="00F67924">
        <w:rPr>
          <w:lang w:val="pt-PT"/>
        </w:rPr>
        <w:t>ACR</w:t>
      </w:r>
      <w:r w:rsidR="00457E7D" w:rsidRPr="00F67924">
        <w:rPr>
          <w:lang w:val="pt-PT"/>
        </w:rPr>
        <w:t> </w:t>
      </w:r>
      <w:r w:rsidRPr="00F67924">
        <w:rPr>
          <w:lang w:val="pt-PT"/>
        </w:rPr>
        <w:t>70. Após 12</w:t>
      </w:r>
      <w:r w:rsidR="00457E7D" w:rsidRPr="00F67924">
        <w:rPr>
          <w:lang w:val="pt-PT"/>
        </w:rPr>
        <w:t> </w:t>
      </w:r>
      <w:r w:rsidRPr="00F67924">
        <w:rPr>
          <w:lang w:val="pt-PT"/>
        </w:rPr>
        <w:t xml:space="preserve">semanas ou </w:t>
      </w:r>
      <w:r w:rsidR="007F57F7" w:rsidRPr="00F67924">
        <w:rPr>
          <w:lang w:val="pt-PT"/>
        </w:rPr>
        <w:t xml:space="preserve">na altura do resgate, </w:t>
      </w:r>
      <w:r w:rsidR="00540F20" w:rsidRPr="00F67924">
        <w:rPr>
          <w:lang w:val="pt-PT"/>
        </w:rPr>
        <w:t>devido ao agravamento da doença</w:t>
      </w:r>
      <w:r w:rsidRPr="00F67924">
        <w:rPr>
          <w:lang w:val="pt-PT"/>
        </w:rPr>
        <w:t xml:space="preserve">, os doentes foram tratados em fase </w:t>
      </w:r>
      <w:ins w:id="555" w:author="Author">
        <w:r w:rsidR="00AB1B2B">
          <w:rPr>
            <w:lang w:val="pt-PT"/>
          </w:rPr>
          <w:t xml:space="preserve">de extensão </w:t>
        </w:r>
      </w:ins>
      <w:r w:rsidRPr="00F67924">
        <w:rPr>
          <w:lang w:val="pt-PT"/>
        </w:rPr>
        <w:t xml:space="preserve">aberta com </w:t>
      </w:r>
      <w:r w:rsidR="004A7487" w:rsidRPr="00F67924">
        <w:rPr>
          <w:lang w:val="pt-PT"/>
        </w:rPr>
        <w:t>uma dosagem apropriada ao peso.</w:t>
      </w:r>
    </w:p>
    <w:p w14:paraId="137A6A0E" w14:textId="77777777" w:rsidR="001323E1" w:rsidRPr="00F67924" w:rsidRDefault="001323E1" w:rsidP="001323E1">
      <w:pPr>
        <w:numPr>
          <w:ilvl w:val="12"/>
          <w:numId w:val="0"/>
        </w:numPr>
        <w:ind w:right="-2"/>
        <w:rPr>
          <w:lang w:val="pt-PT"/>
        </w:rPr>
      </w:pPr>
    </w:p>
    <w:p w14:paraId="5A434C3D" w14:textId="77777777" w:rsidR="001323E1" w:rsidRPr="00F67924" w:rsidRDefault="001323E1" w:rsidP="001323E1">
      <w:pPr>
        <w:numPr>
          <w:ilvl w:val="12"/>
          <w:numId w:val="0"/>
        </w:numPr>
        <w:ind w:right="-2"/>
        <w:rPr>
          <w:i/>
          <w:lang w:val="pt-PT"/>
        </w:rPr>
      </w:pPr>
      <w:r w:rsidRPr="00F67924">
        <w:rPr>
          <w:i/>
          <w:lang w:val="pt-PT"/>
        </w:rPr>
        <w:t>Resposta clínica</w:t>
      </w:r>
    </w:p>
    <w:p w14:paraId="62D09FFE" w14:textId="6F1B26AD" w:rsidR="001323E1" w:rsidRPr="00F67924" w:rsidRDefault="001323E1" w:rsidP="001323E1">
      <w:pPr>
        <w:numPr>
          <w:ilvl w:val="12"/>
          <w:numId w:val="0"/>
        </w:numPr>
        <w:ind w:right="-2"/>
        <w:rPr>
          <w:lang w:val="pt-PT"/>
        </w:rPr>
      </w:pPr>
      <w:r w:rsidRPr="00F67924">
        <w:rPr>
          <w:lang w:val="pt-PT"/>
        </w:rPr>
        <w:t xml:space="preserve">O objetivo primário foi a proporção de doentes com um mínimo de 30% de melhoria no conjunto da pontuação base </w:t>
      </w:r>
      <w:r w:rsidR="00540F20" w:rsidRPr="00F67924">
        <w:rPr>
          <w:lang w:val="pt-PT"/>
        </w:rPr>
        <w:t>AIJ</w:t>
      </w:r>
      <w:r w:rsidR="00EB10B3" w:rsidRPr="00F67924">
        <w:rPr>
          <w:lang w:val="pt-PT"/>
        </w:rPr>
        <w:t xml:space="preserve"> </w:t>
      </w:r>
      <w:r w:rsidRPr="00F67924">
        <w:rPr>
          <w:lang w:val="pt-PT"/>
        </w:rPr>
        <w:t xml:space="preserve">ACR (resposta </w:t>
      </w:r>
      <w:r w:rsidR="00540F20" w:rsidRPr="00F67924">
        <w:rPr>
          <w:lang w:val="pt-PT"/>
        </w:rPr>
        <w:t>AIJ</w:t>
      </w:r>
      <w:r w:rsidR="00EB10B3" w:rsidRPr="00F67924">
        <w:rPr>
          <w:lang w:val="pt-PT"/>
        </w:rPr>
        <w:t xml:space="preserve"> </w:t>
      </w:r>
      <w:r w:rsidRPr="00F67924">
        <w:rPr>
          <w:lang w:val="pt-PT"/>
        </w:rPr>
        <w:t>ACR</w:t>
      </w:r>
      <w:r w:rsidR="00457E7D" w:rsidRPr="00F67924">
        <w:rPr>
          <w:lang w:val="pt-PT"/>
        </w:rPr>
        <w:t> </w:t>
      </w:r>
      <w:r w:rsidRPr="00F67924">
        <w:rPr>
          <w:lang w:val="pt-PT"/>
        </w:rPr>
        <w:t>30) à semana</w:t>
      </w:r>
      <w:r w:rsidR="00457E7D" w:rsidRPr="00F67924">
        <w:rPr>
          <w:lang w:val="pt-PT"/>
        </w:rPr>
        <w:t> </w:t>
      </w:r>
      <w:r w:rsidRPr="00F67924">
        <w:rPr>
          <w:lang w:val="pt-PT"/>
        </w:rPr>
        <w:t xml:space="preserve">12 e a ausência de febre </w:t>
      </w:r>
      <w:bookmarkStart w:id="556" w:name="OLE_LINK11"/>
      <w:r w:rsidRPr="00F67924">
        <w:rPr>
          <w:lang w:val="pt-PT"/>
        </w:rPr>
        <w:t>(sem registo de temperatura ≥</w:t>
      </w:r>
      <w:r w:rsidR="00457E7D" w:rsidRPr="00F67924">
        <w:rPr>
          <w:lang w:val="pt-PT"/>
        </w:rPr>
        <w:t> </w:t>
      </w:r>
      <w:r w:rsidRPr="00F67924">
        <w:rPr>
          <w:lang w:val="pt-PT"/>
        </w:rPr>
        <w:t>37,5</w:t>
      </w:r>
      <w:r w:rsidR="00457E7D" w:rsidRPr="00F67924">
        <w:rPr>
          <w:lang w:val="pt-PT"/>
        </w:rPr>
        <w:t> </w:t>
      </w:r>
      <w:r w:rsidRPr="00F67924">
        <w:rPr>
          <w:lang w:val="pt-PT"/>
        </w:rPr>
        <w:t>°C nos 7</w:t>
      </w:r>
      <w:r w:rsidR="00457E7D" w:rsidRPr="00F67924">
        <w:rPr>
          <w:lang w:val="pt-PT"/>
        </w:rPr>
        <w:t> </w:t>
      </w:r>
      <w:r w:rsidRPr="00F67924">
        <w:rPr>
          <w:lang w:val="pt-PT"/>
        </w:rPr>
        <w:t>dias anteriores)</w:t>
      </w:r>
      <w:bookmarkEnd w:id="556"/>
      <w:r w:rsidRPr="00F67924">
        <w:rPr>
          <w:lang w:val="pt-PT"/>
        </w:rPr>
        <w:t>. Oitenta e cinco por cento (64/75) dos doentes tratados com tocilizumab e 24,3% (9/37) dos doentes tratados com placebo atingiram este objetivo. Estas proporções foram significativamente diferentes (p</w:t>
      </w:r>
      <w:r w:rsidR="0081281D" w:rsidRPr="00F67924">
        <w:rPr>
          <w:lang w:val="pt-PT"/>
        </w:rPr>
        <w:t xml:space="preserve"> </w:t>
      </w:r>
      <w:r w:rsidRPr="00F67924">
        <w:rPr>
          <w:lang w:val="pt-PT"/>
        </w:rPr>
        <w:t>&lt;</w:t>
      </w:r>
      <w:r w:rsidR="0081281D" w:rsidRPr="00F67924">
        <w:rPr>
          <w:lang w:val="pt-PT"/>
        </w:rPr>
        <w:t xml:space="preserve"> </w:t>
      </w:r>
      <w:r w:rsidRPr="00F67924">
        <w:rPr>
          <w:lang w:val="pt-PT"/>
        </w:rPr>
        <w:t>0,0001).</w:t>
      </w:r>
    </w:p>
    <w:p w14:paraId="7896B953" w14:textId="77777777" w:rsidR="001323E1" w:rsidRPr="00F67924" w:rsidRDefault="001323E1" w:rsidP="001323E1">
      <w:pPr>
        <w:numPr>
          <w:ilvl w:val="12"/>
          <w:numId w:val="0"/>
        </w:numPr>
        <w:ind w:right="-2"/>
        <w:rPr>
          <w:lang w:val="pt-PT"/>
        </w:rPr>
      </w:pPr>
    </w:p>
    <w:p w14:paraId="49508E20" w14:textId="4D4F3CB1" w:rsidR="001323E1" w:rsidRPr="00F67924" w:rsidRDefault="001323E1" w:rsidP="001323E1">
      <w:pPr>
        <w:keepNext/>
        <w:numPr>
          <w:ilvl w:val="12"/>
          <w:numId w:val="0"/>
        </w:numPr>
        <w:ind w:right="-2"/>
        <w:rPr>
          <w:lang w:val="pt-PT"/>
        </w:rPr>
      </w:pPr>
      <w:r w:rsidRPr="00F67924">
        <w:rPr>
          <w:lang w:val="pt-PT"/>
        </w:rPr>
        <w:t>A percentagem de doentes que atingiu respostas ACR</w:t>
      </w:r>
      <w:r w:rsidR="00457E7D" w:rsidRPr="00F67924">
        <w:rPr>
          <w:lang w:val="pt-PT"/>
        </w:rPr>
        <w:t> </w:t>
      </w:r>
      <w:r w:rsidRPr="00F67924">
        <w:rPr>
          <w:lang w:val="pt-PT"/>
        </w:rPr>
        <w:t xml:space="preserve">30, 50, 70 e 90 AIJ </w:t>
      </w:r>
      <w:r w:rsidR="007F57F7" w:rsidRPr="00F67924">
        <w:rPr>
          <w:lang w:val="pt-PT"/>
        </w:rPr>
        <w:t>é</w:t>
      </w:r>
      <w:r w:rsidRPr="00F67924">
        <w:rPr>
          <w:lang w:val="pt-PT"/>
        </w:rPr>
        <w:t xml:space="preserve"> </w:t>
      </w:r>
      <w:r w:rsidR="007F57F7" w:rsidRPr="00F67924">
        <w:rPr>
          <w:lang w:val="pt-PT"/>
        </w:rPr>
        <w:t>apresentada</w:t>
      </w:r>
      <w:r w:rsidRPr="00F67924">
        <w:rPr>
          <w:lang w:val="pt-PT"/>
        </w:rPr>
        <w:t xml:space="preserve"> na Tabela</w:t>
      </w:r>
      <w:r w:rsidR="00457E7D" w:rsidRPr="00F67924">
        <w:rPr>
          <w:lang w:val="pt-PT"/>
        </w:rPr>
        <w:t> </w:t>
      </w:r>
      <w:r w:rsidR="001E4C24" w:rsidRPr="00F67924">
        <w:rPr>
          <w:lang w:val="pt-PT"/>
        </w:rPr>
        <w:t>8</w:t>
      </w:r>
    </w:p>
    <w:p w14:paraId="32694DE6" w14:textId="5DA24A7F" w:rsidR="001323E1" w:rsidRPr="00F67924" w:rsidRDefault="001323E1" w:rsidP="001323E1">
      <w:pPr>
        <w:numPr>
          <w:ilvl w:val="12"/>
          <w:numId w:val="0"/>
        </w:numPr>
        <w:ind w:right="-2"/>
        <w:rPr>
          <w:lang w:val="pt-PT"/>
        </w:rPr>
      </w:pPr>
    </w:p>
    <w:p w14:paraId="0CDE3617" w14:textId="665C650C" w:rsidR="001323E1" w:rsidRPr="00F67924" w:rsidRDefault="001323E1" w:rsidP="001323E1">
      <w:pPr>
        <w:keepNext/>
        <w:numPr>
          <w:ilvl w:val="12"/>
          <w:numId w:val="0"/>
        </w:numPr>
        <w:ind w:right="-2"/>
        <w:rPr>
          <w:i/>
          <w:szCs w:val="22"/>
          <w:lang w:val="pt-PT"/>
        </w:rPr>
      </w:pPr>
      <w:r w:rsidRPr="00F67924">
        <w:rPr>
          <w:i/>
          <w:szCs w:val="22"/>
          <w:lang w:val="pt-PT"/>
        </w:rPr>
        <w:t>Tabela</w:t>
      </w:r>
      <w:r w:rsidR="00457E7D" w:rsidRPr="00F67924">
        <w:rPr>
          <w:i/>
          <w:szCs w:val="22"/>
          <w:lang w:val="pt-PT"/>
        </w:rPr>
        <w:t> </w:t>
      </w:r>
      <w:r w:rsidR="001E4C24" w:rsidRPr="00F67924">
        <w:rPr>
          <w:i/>
          <w:szCs w:val="22"/>
          <w:lang w:val="pt-PT"/>
        </w:rPr>
        <w:t>8</w:t>
      </w:r>
      <w:r w:rsidRPr="00F67924">
        <w:rPr>
          <w:i/>
          <w:szCs w:val="22"/>
          <w:lang w:val="pt-PT"/>
        </w:rPr>
        <w:t xml:space="preserve">. Taxas de resposta </w:t>
      </w:r>
      <w:r w:rsidR="00F67F79" w:rsidRPr="00F67924">
        <w:rPr>
          <w:i/>
          <w:szCs w:val="22"/>
          <w:lang w:val="pt-PT"/>
        </w:rPr>
        <w:t xml:space="preserve">AIJ </w:t>
      </w:r>
      <w:r w:rsidRPr="00F67924">
        <w:rPr>
          <w:i/>
          <w:szCs w:val="22"/>
          <w:lang w:val="pt-PT"/>
        </w:rPr>
        <w:t>ACR à semana</w:t>
      </w:r>
      <w:r w:rsidR="00457E7D" w:rsidRPr="00F67924">
        <w:rPr>
          <w:i/>
          <w:szCs w:val="22"/>
          <w:lang w:val="pt-PT"/>
        </w:rPr>
        <w:t> </w:t>
      </w:r>
      <w:r w:rsidRPr="00F67924">
        <w:rPr>
          <w:i/>
          <w:szCs w:val="22"/>
          <w:lang w:val="pt-PT"/>
        </w:rPr>
        <w:t xml:space="preserve">12 (% </w:t>
      </w:r>
      <w:r w:rsidR="007F57F7" w:rsidRPr="00F67924">
        <w:rPr>
          <w:i/>
          <w:szCs w:val="22"/>
          <w:lang w:val="pt-PT"/>
        </w:rPr>
        <w:t xml:space="preserve">de </w:t>
      </w:r>
      <w:r w:rsidRPr="00F67924">
        <w:rPr>
          <w:i/>
          <w:szCs w:val="22"/>
          <w:lang w:val="pt-PT"/>
        </w:rPr>
        <w:t>doentes)</w:t>
      </w:r>
    </w:p>
    <w:p w14:paraId="4CB58945" w14:textId="77777777" w:rsidR="009853DF" w:rsidRPr="00F67924" w:rsidRDefault="009853DF" w:rsidP="001323E1">
      <w:pPr>
        <w:keepNext/>
        <w:numPr>
          <w:ilvl w:val="12"/>
          <w:numId w:val="0"/>
        </w:numPr>
        <w:ind w:right="-2"/>
        <w:rPr>
          <w:i/>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35"/>
        <w:gridCol w:w="2409"/>
        <w:gridCol w:w="3261"/>
      </w:tblGrid>
      <w:tr w:rsidR="001323E1" w:rsidRPr="00F67924" w14:paraId="617BF240" w14:textId="77777777" w:rsidTr="005351D2">
        <w:tc>
          <w:tcPr>
            <w:tcW w:w="2235" w:type="dxa"/>
          </w:tcPr>
          <w:p w14:paraId="43CDD969" w14:textId="019D6750" w:rsidR="001323E1" w:rsidRPr="00F67924" w:rsidRDefault="001323E1" w:rsidP="00457E7D">
            <w:pPr>
              <w:pStyle w:val="TextTi12"/>
              <w:spacing w:after="0" w:line="240" w:lineRule="auto"/>
              <w:jc w:val="left"/>
              <w:rPr>
                <w:sz w:val="22"/>
                <w:szCs w:val="22"/>
                <w:lang w:val="pt-PT"/>
              </w:rPr>
            </w:pPr>
            <w:r w:rsidRPr="00F67924">
              <w:rPr>
                <w:b/>
                <w:bCs/>
                <w:color w:val="000000"/>
                <w:sz w:val="22"/>
                <w:szCs w:val="22"/>
                <w:lang w:val="pt-PT" w:eastAsia="ja-JP"/>
              </w:rPr>
              <w:t xml:space="preserve">Taxa de </w:t>
            </w:r>
            <w:r w:rsidR="00457E7D" w:rsidRPr="00F67924">
              <w:rPr>
                <w:b/>
                <w:bCs/>
                <w:color w:val="000000"/>
                <w:sz w:val="22"/>
                <w:szCs w:val="22"/>
                <w:lang w:val="pt-PT" w:eastAsia="ja-JP"/>
              </w:rPr>
              <w:t>r</w:t>
            </w:r>
            <w:r w:rsidRPr="00F67924">
              <w:rPr>
                <w:b/>
                <w:bCs/>
                <w:color w:val="000000"/>
                <w:sz w:val="22"/>
                <w:szCs w:val="22"/>
                <w:lang w:val="pt-PT" w:eastAsia="ja-JP"/>
              </w:rPr>
              <w:t>esposta</w:t>
            </w:r>
          </w:p>
        </w:tc>
        <w:tc>
          <w:tcPr>
            <w:tcW w:w="2409" w:type="dxa"/>
          </w:tcPr>
          <w:p w14:paraId="4B1A6ECE" w14:textId="77777777" w:rsidR="001323E1" w:rsidRPr="00F67924" w:rsidRDefault="001323E1" w:rsidP="005351D2">
            <w:pPr>
              <w:pStyle w:val="TextTi12"/>
              <w:spacing w:after="0" w:line="240" w:lineRule="auto"/>
              <w:jc w:val="center"/>
              <w:rPr>
                <w:b/>
                <w:sz w:val="22"/>
                <w:szCs w:val="22"/>
                <w:lang w:val="pt-PT"/>
              </w:rPr>
            </w:pPr>
            <w:r w:rsidRPr="00F67924">
              <w:rPr>
                <w:b/>
                <w:sz w:val="22"/>
                <w:szCs w:val="22"/>
                <w:lang w:val="pt-PT"/>
              </w:rPr>
              <w:t>Tocilizumab</w:t>
            </w:r>
          </w:p>
          <w:p w14:paraId="5019B09F" w14:textId="45093143" w:rsidR="001323E1" w:rsidRPr="00F67924" w:rsidRDefault="001323E1" w:rsidP="005351D2">
            <w:pPr>
              <w:pStyle w:val="TextTi12"/>
              <w:spacing w:after="0" w:line="240" w:lineRule="auto"/>
              <w:jc w:val="center"/>
              <w:rPr>
                <w:b/>
                <w:sz w:val="22"/>
                <w:szCs w:val="22"/>
                <w:lang w:val="pt-PT"/>
              </w:rPr>
            </w:pPr>
            <w:del w:id="557" w:author="Author">
              <w:r w:rsidRPr="00F67924" w:rsidDel="00460CEE">
                <w:rPr>
                  <w:b/>
                  <w:sz w:val="22"/>
                  <w:szCs w:val="22"/>
                  <w:lang w:val="pt-PT"/>
                </w:rPr>
                <w:delText xml:space="preserve">N </w:delText>
              </w:r>
            </w:del>
            <w:ins w:id="558" w:author="Author">
              <w:r w:rsidR="00460CEE">
                <w:rPr>
                  <w:b/>
                  <w:sz w:val="22"/>
                  <w:szCs w:val="22"/>
                  <w:lang w:val="pt-PT"/>
                </w:rPr>
                <w:t>n</w:t>
              </w:r>
              <w:r w:rsidR="00460CEE" w:rsidRPr="00F67924">
                <w:rPr>
                  <w:b/>
                  <w:sz w:val="22"/>
                  <w:szCs w:val="22"/>
                  <w:lang w:val="pt-PT"/>
                </w:rPr>
                <w:t xml:space="preserve"> </w:t>
              </w:r>
            </w:ins>
            <w:r w:rsidRPr="00F67924">
              <w:rPr>
                <w:b/>
                <w:sz w:val="22"/>
                <w:szCs w:val="22"/>
                <w:lang w:val="pt-PT"/>
              </w:rPr>
              <w:t>= 75</w:t>
            </w:r>
          </w:p>
        </w:tc>
        <w:tc>
          <w:tcPr>
            <w:tcW w:w="3261" w:type="dxa"/>
          </w:tcPr>
          <w:p w14:paraId="0499B129" w14:textId="77777777" w:rsidR="001323E1" w:rsidRPr="00F67924" w:rsidRDefault="001323E1" w:rsidP="005351D2">
            <w:pPr>
              <w:pStyle w:val="TextTi12"/>
              <w:spacing w:after="0" w:line="240" w:lineRule="auto"/>
              <w:jc w:val="center"/>
              <w:rPr>
                <w:b/>
                <w:sz w:val="22"/>
                <w:szCs w:val="22"/>
                <w:lang w:val="pt-PT"/>
              </w:rPr>
            </w:pPr>
            <w:r w:rsidRPr="00F67924">
              <w:rPr>
                <w:b/>
                <w:sz w:val="22"/>
                <w:szCs w:val="22"/>
                <w:lang w:val="pt-PT"/>
              </w:rPr>
              <w:t>Placebo</w:t>
            </w:r>
          </w:p>
          <w:p w14:paraId="172E2CDE" w14:textId="4552CEAC" w:rsidR="001323E1" w:rsidRPr="00F67924" w:rsidRDefault="001323E1" w:rsidP="005351D2">
            <w:pPr>
              <w:pStyle w:val="TextTi12"/>
              <w:spacing w:after="0" w:line="240" w:lineRule="auto"/>
              <w:jc w:val="center"/>
              <w:rPr>
                <w:b/>
                <w:sz w:val="22"/>
                <w:szCs w:val="22"/>
                <w:lang w:val="pt-PT"/>
              </w:rPr>
            </w:pPr>
            <w:del w:id="559" w:author="Author">
              <w:r w:rsidRPr="00F67924" w:rsidDel="00460CEE">
                <w:rPr>
                  <w:b/>
                  <w:sz w:val="22"/>
                  <w:szCs w:val="22"/>
                  <w:lang w:val="pt-PT"/>
                </w:rPr>
                <w:delText xml:space="preserve">N </w:delText>
              </w:r>
            </w:del>
            <w:ins w:id="560" w:author="Author">
              <w:r w:rsidR="00460CEE">
                <w:rPr>
                  <w:b/>
                  <w:sz w:val="22"/>
                  <w:szCs w:val="22"/>
                  <w:lang w:val="pt-PT"/>
                </w:rPr>
                <w:t>n</w:t>
              </w:r>
              <w:r w:rsidR="00460CEE" w:rsidRPr="00F67924">
                <w:rPr>
                  <w:b/>
                  <w:sz w:val="22"/>
                  <w:szCs w:val="22"/>
                  <w:lang w:val="pt-PT"/>
                </w:rPr>
                <w:t xml:space="preserve"> </w:t>
              </w:r>
            </w:ins>
            <w:r w:rsidRPr="00F67924">
              <w:rPr>
                <w:b/>
                <w:sz w:val="22"/>
                <w:szCs w:val="22"/>
                <w:lang w:val="pt-PT"/>
              </w:rPr>
              <w:t>= 37</w:t>
            </w:r>
          </w:p>
        </w:tc>
      </w:tr>
      <w:tr w:rsidR="001323E1" w:rsidRPr="00F67924" w14:paraId="040A749A" w14:textId="77777777" w:rsidTr="005351D2">
        <w:tc>
          <w:tcPr>
            <w:tcW w:w="2235" w:type="dxa"/>
          </w:tcPr>
          <w:p w14:paraId="6B096487" w14:textId="0E911566" w:rsidR="001323E1" w:rsidRPr="00F67924" w:rsidRDefault="00F67F79" w:rsidP="00457E7D">
            <w:pPr>
              <w:pStyle w:val="TextTi12"/>
              <w:spacing w:after="0" w:line="240" w:lineRule="auto"/>
              <w:jc w:val="left"/>
              <w:rPr>
                <w:sz w:val="22"/>
                <w:szCs w:val="22"/>
                <w:lang w:val="pt-PT"/>
              </w:rPr>
            </w:pPr>
            <w:r w:rsidRPr="00F67924">
              <w:rPr>
                <w:sz w:val="22"/>
                <w:szCs w:val="22"/>
                <w:lang w:val="pt-PT"/>
              </w:rPr>
              <w:t xml:space="preserve">AIJ </w:t>
            </w:r>
            <w:r w:rsidR="001323E1" w:rsidRPr="00F67924">
              <w:rPr>
                <w:sz w:val="22"/>
                <w:szCs w:val="22"/>
                <w:lang w:val="pt-PT"/>
              </w:rPr>
              <w:t>ACR</w:t>
            </w:r>
            <w:r w:rsidR="00457E7D" w:rsidRPr="00F67924">
              <w:rPr>
                <w:sz w:val="22"/>
                <w:szCs w:val="22"/>
                <w:lang w:val="pt-PT"/>
              </w:rPr>
              <w:t> </w:t>
            </w:r>
            <w:r w:rsidR="001323E1" w:rsidRPr="00F67924">
              <w:rPr>
                <w:sz w:val="22"/>
                <w:szCs w:val="22"/>
                <w:lang w:val="pt-PT"/>
              </w:rPr>
              <w:t xml:space="preserve">30 </w:t>
            </w:r>
          </w:p>
        </w:tc>
        <w:tc>
          <w:tcPr>
            <w:tcW w:w="2409" w:type="dxa"/>
          </w:tcPr>
          <w:p w14:paraId="626282BB"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90,7%</w:t>
            </w:r>
            <w:r w:rsidRPr="00F67924">
              <w:rPr>
                <w:sz w:val="22"/>
                <w:szCs w:val="22"/>
                <w:vertAlign w:val="superscript"/>
                <w:lang w:val="pt-PT"/>
              </w:rPr>
              <w:t>1</w:t>
            </w:r>
          </w:p>
        </w:tc>
        <w:tc>
          <w:tcPr>
            <w:tcW w:w="3261" w:type="dxa"/>
          </w:tcPr>
          <w:p w14:paraId="783E2B27"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24,3%</w:t>
            </w:r>
          </w:p>
        </w:tc>
      </w:tr>
      <w:tr w:rsidR="001323E1" w:rsidRPr="00F67924" w14:paraId="37A07C03" w14:textId="77777777" w:rsidTr="005351D2">
        <w:tc>
          <w:tcPr>
            <w:tcW w:w="2235" w:type="dxa"/>
          </w:tcPr>
          <w:p w14:paraId="2027EE1F" w14:textId="6EEE9968" w:rsidR="001323E1" w:rsidRPr="00F67924" w:rsidRDefault="00F67F79" w:rsidP="00457E7D">
            <w:pPr>
              <w:pStyle w:val="TextTi12"/>
              <w:spacing w:after="0" w:line="240" w:lineRule="auto"/>
              <w:jc w:val="left"/>
              <w:rPr>
                <w:sz w:val="22"/>
                <w:szCs w:val="22"/>
                <w:lang w:val="pt-PT"/>
              </w:rPr>
            </w:pPr>
            <w:r w:rsidRPr="00F67924">
              <w:rPr>
                <w:sz w:val="22"/>
                <w:szCs w:val="22"/>
                <w:lang w:val="pt-PT"/>
              </w:rPr>
              <w:t xml:space="preserve">AIJ </w:t>
            </w:r>
            <w:r w:rsidR="001323E1" w:rsidRPr="00F67924">
              <w:rPr>
                <w:sz w:val="22"/>
                <w:szCs w:val="22"/>
                <w:lang w:val="pt-PT"/>
              </w:rPr>
              <w:t>ACR</w:t>
            </w:r>
            <w:r w:rsidR="00457E7D" w:rsidRPr="00F67924">
              <w:rPr>
                <w:sz w:val="22"/>
                <w:szCs w:val="22"/>
                <w:lang w:val="pt-PT"/>
              </w:rPr>
              <w:t> </w:t>
            </w:r>
            <w:r w:rsidR="001323E1" w:rsidRPr="00F67924">
              <w:rPr>
                <w:sz w:val="22"/>
                <w:szCs w:val="22"/>
                <w:lang w:val="pt-PT"/>
              </w:rPr>
              <w:t xml:space="preserve">50 </w:t>
            </w:r>
          </w:p>
        </w:tc>
        <w:tc>
          <w:tcPr>
            <w:tcW w:w="2409" w:type="dxa"/>
          </w:tcPr>
          <w:p w14:paraId="36E6DB40"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85,3%</w:t>
            </w:r>
            <w:r w:rsidRPr="00F67924">
              <w:rPr>
                <w:sz w:val="22"/>
                <w:szCs w:val="22"/>
                <w:vertAlign w:val="superscript"/>
                <w:lang w:val="pt-PT"/>
              </w:rPr>
              <w:t>1</w:t>
            </w:r>
          </w:p>
        </w:tc>
        <w:tc>
          <w:tcPr>
            <w:tcW w:w="3261" w:type="dxa"/>
          </w:tcPr>
          <w:p w14:paraId="517604BC"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10,8%</w:t>
            </w:r>
          </w:p>
        </w:tc>
      </w:tr>
      <w:tr w:rsidR="001323E1" w:rsidRPr="00F67924" w14:paraId="5F11227F" w14:textId="77777777" w:rsidTr="005351D2">
        <w:tc>
          <w:tcPr>
            <w:tcW w:w="2235" w:type="dxa"/>
          </w:tcPr>
          <w:p w14:paraId="22C23F28" w14:textId="52802EB1" w:rsidR="001323E1" w:rsidRPr="00F67924" w:rsidRDefault="00F67F79" w:rsidP="00457E7D">
            <w:pPr>
              <w:pStyle w:val="TextTi12"/>
              <w:spacing w:after="0" w:line="240" w:lineRule="auto"/>
              <w:jc w:val="left"/>
              <w:rPr>
                <w:sz w:val="22"/>
                <w:szCs w:val="22"/>
                <w:lang w:val="pt-PT"/>
              </w:rPr>
            </w:pPr>
            <w:r w:rsidRPr="00F67924">
              <w:rPr>
                <w:sz w:val="22"/>
                <w:szCs w:val="22"/>
                <w:lang w:val="pt-PT"/>
              </w:rPr>
              <w:t xml:space="preserve">AIJ </w:t>
            </w:r>
            <w:r w:rsidR="001323E1" w:rsidRPr="00F67924">
              <w:rPr>
                <w:sz w:val="22"/>
                <w:szCs w:val="22"/>
                <w:lang w:val="pt-PT"/>
              </w:rPr>
              <w:t>ACR</w:t>
            </w:r>
            <w:r w:rsidR="00457E7D" w:rsidRPr="00F67924">
              <w:rPr>
                <w:sz w:val="22"/>
                <w:szCs w:val="22"/>
                <w:lang w:val="pt-PT"/>
              </w:rPr>
              <w:t> </w:t>
            </w:r>
            <w:r w:rsidR="001323E1" w:rsidRPr="00F67924">
              <w:rPr>
                <w:sz w:val="22"/>
                <w:szCs w:val="22"/>
                <w:lang w:val="pt-PT"/>
              </w:rPr>
              <w:t xml:space="preserve">70 </w:t>
            </w:r>
          </w:p>
        </w:tc>
        <w:tc>
          <w:tcPr>
            <w:tcW w:w="2409" w:type="dxa"/>
          </w:tcPr>
          <w:p w14:paraId="10FDA0A0"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70,7%</w:t>
            </w:r>
            <w:r w:rsidRPr="00F67924">
              <w:rPr>
                <w:sz w:val="22"/>
                <w:szCs w:val="22"/>
                <w:vertAlign w:val="superscript"/>
                <w:lang w:val="pt-PT"/>
              </w:rPr>
              <w:t>1</w:t>
            </w:r>
          </w:p>
        </w:tc>
        <w:tc>
          <w:tcPr>
            <w:tcW w:w="3261" w:type="dxa"/>
          </w:tcPr>
          <w:p w14:paraId="6D07CB5A"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8,1%</w:t>
            </w:r>
          </w:p>
        </w:tc>
      </w:tr>
      <w:tr w:rsidR="001323E1" w:rsidRPr="00F67924" w14:paraId="65428D61" w14:textId="77777777" w:rsidTr="005351D2">
        <w:tc>
          <w:tcPr>
            <w:tcW w:w="2235" w:type="dxa"/>
          </w:tcPr>
          <w:p w14:paraId="2F654412" w14:textId="1A8C20EF" w:rsidR="001323E1" w:rsidRPr="00F67924" w:rsidRDefault="00F67F79" w:rsidP="00457E7D">
            <w:pPr>
              <w:pStyle w:val="TextTi12"/>
              <w:spacing w:after="0" w:line="240" w:lineRule="auto"/>
              <w:jc w:val="left"/>
              <w:rPr>
                <w:sz w:val="22"/>
                <w:szCs w:val="22"/>
                <w:lang w:val="pt-PT"/>
              </w:rPr>
            </w:pPr>
            <w:r w:rsidRPr="00F67924">
              <w:rPr>
                <w:sz w:val="22"/>
                <w:szCs w:val="22"/>
                <w:lang w:val="pt-PT"/>
              </w:rPr>
              <w:t xml:space="preserve">AIJ </w:t>
            </w:r>
            <w:r w:rsidR="001323E1" w:rsidRPr="00F67924">
              <w:rPr>
                <w:sz w:val="22"/>
                <w:szCs w:val="22"/>
                <w:lang w:val="pt-PT"/>
              </w:rPr>
              <w:t>ACR</w:t>
            </w:r>
            <w:r w:rsidR="00457E7D" w:rsidRPr="00F67924">
              <w:rPr>
                <w:sz w:val="22"/>
                <w:szCs w:val="22"/>
                <w:lang w:val="pt-PT"/>
              </w:rPr>
              <w:t> </w:t>
            </w:r>
            <w:r w:rsidR="001323E1" w:rsidRPr="00F67924">
              <w:rPr>
                <w:sz w:val="22"/>
                <w:szCs w:val="22"/>
                <w:lang w:val="pt-PT"/>
              </w:rPr>
              <w:t xml:space="preserve">90 </w:t>
            </w:r>
          </w:p>
        </w:tc>
        <w:tc>
          <w:tcPr>
            <w:tcW w:w="2409" w:type="dxa"/>
          </w:tcPr>
          <w:p w14:paraId="5AF12986"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37,3%</w:t>
            </w:r>
            <w:r w:rsidRPr="00F67924">
              <w:rPr>
                <w:sz w:val="22"/>
                <w:szCs w:val="22"/>
                <w:vertAlign w:val="superscript"/>
                <w:lang w:val="pt-PT"/>
              </w:rPr>
              <w:t>1</w:t>
            </w:r>
          </w:p>
        </w:tc>
        <w:tc>
          <w:tcPr>
            <w:tcW w:w="3261" w:type="dxa"/>
          </w:tcPr>
          <w:p w14:paraId="70D2E25A" w14:textId="77777777" w:rsidR="001323E1" w:rsidRPr="00F67924" w:rsidRDefault="001323E1" w:rsidP="005351D2">
            <w:pPr>
              <w:pStyle w:val="TextTi12"/>
              <w:spacing w:after="0" w:line="240" w:lineRule="auto"/>
              <w:jc w:val="center"/>
              <w:rPr>
                <w:sz w:val="22"/>
                <w:szCs w:val="22"/>
                <w:lang w:val="pt-PT"/>
              </w:rPr>
            </w:pPr>
            <w:r w:rsidRPr="00F67924">
              <w:rPr>
                <w:sz w:val="22"/>
                <w:szCs w:val="22"/>
                <w:lang w:val="pt-PT"/>
              </w:rPr>
              <w:t>5,4%</w:t>
            </w:r>
          </w:p>
        </w:tc>
      </w:tr>
    </w:tbl>
    <w:p w14:paraId="4536B7A7" w14:textId="5AA21365" w:rsidR="001323E1" w:rsidRPr="00F67924" w:rsidRDefault="001323E1" w:rsidP="001323E1">
      <w:pPr>
        <w:keepNext/>
        <w:rPr>
          <w:sz w:val="18"/>
          <w:szCs w:val="18"/>
          <w:lang w:val="pt-PT"/>
        </w:rPr>
      </w:pPr>
      <w:r w:rsidRPr="00F67924">
        <w:rPr>
          <w:sz w:val="18"/>
          <w:szCs w:val="18"/>
          <w:vertAlign w:val="superscript"/>
          <w:lang w:val="pt-PT"/>
        </w:rPr>
        <w:t>1</w:t>
      </w:r>
      <w:r w:rsidRPr="00F67924">
        <w:rPr>
          <w:sz w:val="18"/>
          <w:szCs w:val="18"/>
          <w:lang w:val="pt-PT"/>
        </w:rPr>
        <w:t>p</w:t>
      </w:r>
      <w:r w:rsidR="00457E7D" w:rsidRPr="00F67924">
        <w:rPr>
          <w:sz w:val="18"/>
          <w:szCs w:val="18"/>
          <w:lang w:val="pt-PT"/>
        </w:rPr>
        <w:t> </w:t>
      </w:r>
      <w:r w:rsidRPr="00F67924">
        <w:rPr>
          <w:sz w:val="18"/>
          <w:szCs w:val="18"/>
          <w:lang w:val="pt-PT"/>
        </w:rPr>
        <w:t>&lt;</w:t>
      </w:r>
      <w:r w:rsidR="00457E7D" w:rsidRPr="00F67924">
        <w:rPr>
          <w:sz w:val="18"/>
          <w:szCs w:val="18"/>
          <w:lang w:val="pt-PT"/>
        </w:rPr>
        <w:t> </w:t>
      </w:r>
      <w:r w:rsidRPr="00F67924">
        <w:rPr>
          <w:sz w:val="18"/>
          <w:szCs w:val="18"/>
          <w:lang w:val="pt-PT"/>
        </w:rPr>
        <w:t>0,0001, tocilizumab vs. placebo</w:t>
      </w:r>
    </w:p>
    <w:p w14:paraId="5F304D58" w14:textId="77777777" w:rsidR="001323E1" w:rsidRPr="00F67924" w:rsidRDefault="001323E1" w:rsidP="001323E1">
      <w:pPr>
        <w:numPr>
          <w:ilvl w:val="12"/>
          <w:numId w:val="0"/>
        </w:numPr>
        <w:ind w:right="-2"/>
        <w:rPr>
          <w:lang w:val="pt-PT"/>
        </w:rPr>
      </w:pPr>
    </w:p>
    <w:p w14:paraId="5B141457" w14:textId="77777777" w:rsidR="001323E1" w:rsidRPr="00F67924" w:rsidRDefault="001323E1" w:rsidP="001323E1">
      <w:pPr>
        <w:keepNext/>
        <w:keepLines/>
        <w:numPr>
          <w:ilvl w:val="12"/>
          <w:numId w:val="0"/>
        </w:numPr>
        <w:ind w:right="-2"/>
        <w:rPr>
          <w:i/>
          <w:szCs w:val="22"/>
          <w:lang w:val="pt-PT"/>
        </w:rPr>
      </w:pPr>
      <w:r w:rsidRPr="00F67924">
        <w:rPr>
          <w:i/>
          <w:szCs w:val="22"/>
          <w:lang w:val="pt-PT"/>
        </w:rPr>
        <w:t>Efeitos sistémicos</w:t>
      </w:r>
    </w:p>
    <w:p w14:paraId="2C5D329C" w14:textId="51145F49" w:rsidR="001323E1" w:rsidRPr="00F67924" w:rsidRDefault="001323E1" w:rsidP="001323E1">
      <w:pPr>
        <w:keepNext/>
        <w:keepLines/>
        <w:rPr>
          <w:lang w:val="pt-PT"/>
        </w:rPr>
      </w:pPr>
      <w:r w:rsidRPr="00F67924">
        <w:rPr>
          <w:lang w:val="pt-PT"/>
        </w:rPr>
        <w:t xml:space="preserve">Nos doentes tratados com tocilizumab, 85% </w:t>
      </w:r>
      <w:r w:rsidR="00540F20" w:rsidRPr="00F67924">
        <w:rPr>
          <w:lang w:val="pt-PT"/>
        </w:rPr>
        <w:t>dos que apresentavam</w:t>
      </w:r>
      <w:r w:rsidRPr="00F67924">
        <w:rPr>
          <w:lang w:val="pt-PT"/>
        </w:rPr>
        <w:t xml:space="preserve"> febre </w:t>
      </w:r>
      <w:r w:rsidR="00540F20" w:rsidRPr="00F67924">
        <w:rPr>
          <w:lang w:val="pt-PT"/>
        </w:rPr>
        <w:t>atribuída</w:t>
      </w:r>
      <w:r w:rsidRPr="00F67924">
        <w:rPr>
          <w:lang w:val="pt-PT"/>
        </w:rPr>
        <w:t xml:space="preserve"> à AIJs </w:t>
      </w:r>
      <w:r w:rsidR="00540F20" w:rsidRPr="00F67924">
        <w:rPr>
          <w:lang w:val="pt-PT"/>
        </w:rPr>
        <w:t xml:space="preserve">na linha basal </w:t>
      </w:r>
      <w:r w:rsidRPr="00F67924">
        <w:rPr>
          <w:lang w:val="pt-PT"/>
        </w:rPr>
        <w:t>não tinham febre (sem registo de temperatura ≥</w:t>
      </w:r>
      <w:r w:rsidR="00806D35" w:rsidRPr="00F67924">
        <w:rPr>
          <w:lang w:val="pt-PT"/>
        </w:rPr>
        <w:t> </w:t>
      </w:r>
      <w:r w:rsidRPr="00F67924">
        <w:rPr>
          <w:lang w:val="pt-PT"/>
        </w:rPr>
        <w:t>37,5</w:t>
      </w:r>
      <w:r w:rsidR="00806D35" w:rsidRPr="00F67924">
        <w:rPr>
          <w:lang w:val="pt-PT"/>
        </w:rPr>
        <w:t> </w:t>
      </w:r>
      <w:r w:rsidRPr="00F67924">
        <w:rPr>
          <w:lang w:val="pt-PT"/>
        </w:rPr>
        <w:t>°C nos 14</w:t>
      </w:r>
      <w:r w:rsidR="00192935" w:rsidRPr="00F67924">
        <w:rPr>
          <w:lang w:val="pt-PT"/>
        </w:rPr>
        <w:t> </w:t>
      </w:r>
      <w:r w:rsidRPr="00F67924">
        <w:rPr>
          <w:lang w:val="pt-PT"/>
        </w:rPr>
        <w:t>dias anteriores) à semana</w:t>
      </w:r>
      <w:r w:rsidR="00192935" w:rsidRPr="00F67924">
        <w:rPr>
          <w:lang w:val="pt-PT"/>
        </w:rPr>
        <w:t> </w:t>
      </w:r>
      <w:r w:rsidRPr="00F67924">
        <w:rPr>
          <w:lang w:val="pt-PT"/>
        </w:rPr>
        <w:t>12</w:t>
      </w:r>
      <w:r w:rsidRPr="00F67924">
        <w:rPr>
          <w:i/>
          <w:lang w:val="pt-PT"/>
        </w:rPr>
        <w:t xml:space="preserve"> versus</w:t>
      </w:r>
      <w:r w:rsidRPr="00F67924">
        <w:rPr>
          <w:lang w:val="pt-PT"/>
        </w:rPr>
        <w:t xml:space="preserve"> 21% dos doentes placebo (p</w:t>
      </w:r>
      <w:r w:rsidR="00806D35" w:rsidRPr="00F67924">
        <w:rPr>
          <w:lang w:val="pt-PT"/>
        </w:rPr>
        <w:t> </w:t>
      </w:r>
      <w:r w:rsidRPr="00F67924">
        <w:rPr>
          <w:lang w:val="pt-PT"/>
        </w:rPr>
        <w:t>&lt;</w:t>
      </w:r>
      <w:r w:rsidR="00806D35" w:rsidRPr="00F67924">
        <w:rPr>
          <w:lang w:val="pt-PT"/>
        </w:rPr>
        <w:t> </w:t>
      </w:r>
      <w:r w:rsidRPr="00F67924">
        <w:rPr>
          <w:lang w:val="pt-PT"/>
        </w:rPr>
        <w:t>0,0001).</w:t>
      </w:r>
    </w:p>
    <w:p w14:paraId="0E6B5ED2" w14:textId="77777777" w:rsidR="001323E1" w:rsidRPr="00F67924" w:rsidRDefault="001323E1" w:rsidP="001323E1">
      <w:pPr>
        <w:rPr>
          <w:lang w:val="pt-PT"/>
        </w:rPr>
      </w:pPr>
    </w:p>
    <w:p w14:paraId="48215117" w14:textId="3E19B187" w:rsidR="001323E1" w:rsidRPr="00F67924" w:rsidRDefault="001323E1" w:rsidP="001323E1">
      <w:pPr>
        <w:rPr>
          <w:lang w:val="pt-PT"/>
        </w:rPr>
      </w:pPr>
      <w:r w:rsidRPr="00F67924">
        <w:rPr>
          <w:lang w:val="pt-PT"/>
        </w:rPr>
        <w:t>A variação média ajustada na EVA da dor após 12</w:t>
      </w:r>
      <w:r w:rsidR="00806D35" w:rsidRPr="00F67924">
        <w:rPr>
          <w:lang w:val="pt-PT"/>
        </w:rPr>
        <w:t> </w:t>
      </w:r>
      <w:r w:rsidRPr="00F67924">
        <w:rPr>
          <w:lang w:val="pt-PT"/>
        </w:rPr>
        <w:t>semanas de tratamento com tocilizumab foi uma redução de 41</w:t>
      </w:r>
      <w:r w:rsidR="00806D35" w:rsidRPr="00F67924">
        <w:rPr>
          <w:lang w:val="pt-PT"/>
        </w:rPr>
        <w:t> </w:t>
      </w:r>
      <w:r w:rsidRPr="00F67924">
        <w:rPr>
          <w:lang w:val="pt-PT"/>
        </w:rPr>
        <w:t xml:space="preserve">pontos numa escala de 0 </w:t>
      </w:r>
      <w:r w:rsidR="00806D35" w:rsidRPr="00F67924">
        <w:rPr>
          <w:lang w:val="pt-PT"/>
        </w:rPr>
        <w:noBreakHyphen/>
      </w:r>
      <w:r w:rsidRPr="00F67924">
        <w:rPr>
          <w:lang w:val="pt-PT"/>
        </w:rPr>
        <w:t xml:space="preserve"> 100 comparativamente a uma redução de 1 nos doentes placebo (p</w:t>
      </w:r>
      <w:r w:rsidR="00806D35" w:rsidRPr="00F67924">
        <w:rPr>
          <w:lang w:val="pt-PT"/>
        </w:rPr>
        <w:t> </w:t>
      </w:r>
      <w:r w:rsidRPr="00F67924">
        <w:rPr>
          <w:lang w:val="pt-PT"/>
        </w:rPr>
        <w:t>&lt;</w:t>
      </w:r>
      <w:r w:rsidR="00806D35" w:rsidRPr="00F67924">
        <w:rPr>
          <w:lang w:val="pt-PT"/>
        </w:rPr>
        <w:t> </w:t>
      </w:r>
      <w:r w:rsidRPr="00F67924">
        <w:rPr>
          <w:lang w:val="pt-PT"/>
        </w:rPr>
        <w:t>0,0001).</w:t>
      </w:r>
    </w:p>
    <w:p w14:paraId="4130BF0A" w14:textId="77777777" w:rsidR="001323E1" w:rsidRPr="00F67924" w:rsidRDefault="001323E1" w:rsidP="001323E1">
      <w:pPr>
        <w:rPr>
          <w:lang w:val="pt-PT"/>
        </w:rPr>
      </w:pPr>
    </w:p>
    <w:p w14:paraId="061DBAC1" w14:textId="77777777" w:rsidR="001323E1" w:rsidRPr="00F67924" w:rsidRDefault="001323E1" w:rsidP="001323E1">
      <w:pPr>
        <w:keepNext/>
        <w:keepLines/>
        <w:rPr>
          <w:i/>
          <w:lang w:val="pt-PT"/>
        </w:rPr>
      </w:pPr>
      <w:r w:rsidRPr="00F67924">
        <w:rPr>
          <w:i/>
          <w:lang w:val="pt-PT"/>
        </w:rPr>
        <w:t>Diminuição gradual dos corticosteroides</w:t>
      </w:r>
    </w:p>
    <w:p w14:paraId="3D92229B" w14:textId="6E437D65" w:rsidR="001323E1" w:rsidRPr="00F67924" w:rsidRDefault="001323E1" w:rsidP="001323E1">
      <w:pPr>
        <w:rPr>
          <w:lang w:val="pt-PT"/>
        </w:rPr>
      </w:pPr>
      <w:r w:rsidRPr="00F67924">
        <w:rPr>
          <w:lang w:val="pt-PT"/>
        </w:rPr>
        <w:t xml:space="preserve">Foi permitida redução de dose dos corticosteroides em doentes que atingiram uma resposta </w:t>
      </w:r>
      <w:r w:rsidR="00540F20" w:rsidRPr="00F67924">
        <w:rPr>
          <w:lang w:val="pt-PT"/>
        </w:rPr>
        <w:t>AIJ</w:t>
      </w:r>
      <w:r w:rsidR="00EB10B3" w:rsidRPr="00F67924">
        <w:rPr>
          <w:lang w:val="pt-PT"/>
        </w:rPr>
        <w:t xml:space="preserve"> </w:t>
      </w:r>
      <w:r w:rsidRPr="00F67924">
        <w:rPr>
          <w:lang w:val="pt-PT"/>
        </w:rPr>
        <w:t>ACR</w:t>
      </w:r>
      <w:r w:rsidR="00806D35" w:rsidRPr="00F67924">
        <w:rPr>
          <w:lang w:val="pt-PT"/>
        </w:rPr>
        <w:t> </w:t>
      </w:r>
      <w:r w:rsidRPr="00F67924">
        <w:rPr>
          <w:lang w:val="pt-PT"/>
        </w:rPr>
        <w:t xml:space="preserve">70. Dezassete (24%) dos doentes tratados com tocilizumab </w:t>
      </w:r>
      <w:r w:rsidRPr="00F67924">
        <w:rPr>
          <w:i/>
          <w:lang w:val="pt-PT"/>
        </w:rPr>
        <w:t xml:space="preserve">versus </w:t>
      </w:r>
      <w:r w:rsidRPr="00F67924">
        <w:rPr>
          <w:lang w:val="pt-PT"/>
        </w:rPr>
        <w:t>1 (3%) dos doentes placebo conseguiram reduzir a dose de corticoster</w:t>
      </w:r>
      <w:r w:rsidR="0028062D" w:rsidRPr="00F67924">
        <w:rPr>
          <w:lang w:val="pt-PT"/>
        </w:rPr>
        <w:t>o</w:t>
      </w:r>
      <w:r w:rsidRPr="00F67924">
        <w:rPr>
          <w:lang w:val="pt-PT"/>
        </w:rPr>
        <w:t xml:space="preserve">ide em pelo menos 20% sem desenvolver um agravamento subsequente do </w:t>
      </w:r>
      <w:r w:rsidR="00540F20" w:rsidRPr="00F67924">
        <w:rPr>
          <w:lang w:val="pt-PT"/>
        </w:rPr>
        <w:t>AIJ</w:t>
      </w:r>
      <w:r w:rsidR="00EB10B3" w:rsidRPr="00F67924">
        <w:rPr>
          <w:lang w:val="pt-PT"/>
        </w:rPr>
        <w:t xml:space="preserve"> </w:t>
      </w:r>
      <w:r w:rsidRPr="00F67924">
        <w:rPr>
          <w:lang w:val="pt-PT"/>
        </w:rPr>
        <w:t>ACR</w:t>
      </w:r>
      <w:r w:rsidR="00806D35" w:rsidRPr="00F67924">
        <w:rPr>
          <w:lang w:val="pt-PT"/>
        </w:rPr>
        <w:t> </w:t>
      </w:r>
      <w:r w:rsidRPr="00F67924">
        <w:rPr>
          <w:lang w:val="pt-PT"/>
        </w:rPr>
        <w:t>30 ou ocorrência de sintomas sistémicos à semana</w:t>
      </w:r>
      <w:r w:rsidR="00806D35" w:rsidRPr="00F67924">
        <w:rPr>
          <w:lang w:val="pt-PT"/>
        </w:rPr>
        <w:t> </w:t>
      </w:r>
      <w:r w:rsidRPr="00F67924">
        <w:rPr>
          <w:lang w:val="pt-PT"/>
        </w:rPr>
        <w:t>12 (p</w:t>
      </w:r>
      <w:ins w:id="561" w:author="Author">
        <w:r w:rsidR="003062C3">
          <w:rPr>
            <w:lang w:val="pt-PT"/>
          </w:rPr>
          <w:t xml:space="preserve"> </w:t>
        </w:r>
      </w:ins>
      <w:r w:rsidRPr="00F67924">
        <w:rPr>
          <w:lang w:val="pt-PT"/>
        </w:rPr>
        <w:t>=</w:t>
      </w:r>
      <w:ins w:id="562" w:author="Author">
        <w:r w:rsidR="003062C3">
          <w:rPr>
            <w:lang w:val="pt-PT"/>
          </w:rPr>
          <w:t xml:space="preserve"> </w:t>
        </w:r>
      </w:ins>
      <w:r w:rsidRPr="00F67924">
        <w:rPr>
          <w:lang w:val="pt-PT"/>
        </w:rPr>
        <w:t xml:space="preserve">0,028). As reduções dos corticosteroides </w:t>
      </w:r>
      <w:r w:rsidR="003431BA" w:rsidRPr="00F67924">
        <w:rPr>
          <w:lang w:val="pt-PT"/>
        </w:rPr>
        <w:t>mantiveram-se</w:t>
      </w:r>
      <w:r w:rsidRPr="00F67924">
        <w:rPr>
          <w:lang w:val="pt-PT"/>
        </w:rPr>
        <w:t xml:space="preserve">, </w:t>
      </w:r>
      <w:r w:rsidR="003431BA" w:rsidRPr="00F67924">
        <w:rPr>
          <w:lang w:val="pt-PT"/>
        </w:rPr>
        <w:t>registando-se</w:t>
      </w:r>
      <w:r w:rsidRPr="00F67924">
        <w:rPr>
          <w:lang w:val="pt-PT"/>
        </w:rPr>
        <w:t xml:space="preserve"> ausência de corticosteroides orais em 44</w:t>
      </w:r>
      <w:r w:rsidR="00806D35" w:rsidRPr="00F67924">
        <w:rPr>
          <w:lang w:val="pt-PT"/>
        </w:rPr>
        <w:t> </w:t>
      </w:r>
      <w:r w:rsidRPr="00F67924">
        <w:rPr>
          <w:lang w:val="pt-PT"/>
        </w:rPr>
        <w:t>doentes à semana</w:t>
      </w:r>
      <w:r w:rsidR="00806D35" w:rsidRPr="00F67924">
        <w:rPr>
          <w:lang w:val="pt-PT"/>
        </w:rPr>
        <w:t> </w:t>
      </w:r>
      <w:r w:rsidRPr="00F67924">
        <w:rPr>
          <w:lang w:val="pt-PT"/>
        </w:rPr>
        <w:t xml:space="preserve">44, enquanto mantinham respostas </w:t>
      </w:r>
      <w:r w:rsidR="003431BA" w:rsidRPr="00F67924">
        <w:rPr>
          <w:lang w:val="pt-PT"/>
        </w:rPr>
        <w:t>AIJ</w:t>
      </w:r>
      <w:r w:rsidR="00EB10B3" w:rsidRPr="00F67924">
        <w:rPr>
          <w:lang w:val="pt-PT"/>
        </w:rPr>
        <w:t xml:space="preserve"> </w:t>
      </w:r>
      <w:r w:rsidRPr="00F67924">
        <w:rPr>
          <w:lang w:val="pt-PT"/>
        </w:rPr>
        <w:t>ACR.</w:t>
      </w:r>
    </w:p>
    <w:p w14:paraId="2A465965" w14:textId="77777777" w:rsidR="001323E1" w:rsidRPr="00F67924" w:rsidRDefault="001323E1" w:rsidP="001323E1">
      <w:pPr>
        <w:rPr>
          <w:i/>
          <w:iCs/>
          <w:lang w:val="pt-PT"/>
        </w:rPr>
      </w:pPr>
    </w:p>
    <w:p w14:paraId="67E03D4C" w14:textId="77777777" w:rsidR="001323E1" w:rsidRPr="00F67924" w:rsidRDefault="001323E1" w:rsidP="000455B5">
      <w:pPr>
        <w:keepNext/>
        <w:keepLines/>
        <w:rPr>
          <w:i/>
          <w:szCs w:val="22"/>
          <w:lang w:val="pt-PT"/>
        </w:rPr>
      </w:pPr>
      <w:r w:rsidRPr="00F67924">
        <w:rPr>
          <w:i/>
          <w:szCs w:val="22"/>
          <w:lang w:val="pt-PT"/>
        </w:rPr>
        <w:t>Resultados relacionados com a saúde e qualidade d</w:t>
      </w:r>
      <w:r w:rsidR="004A7487" w:rsidRPr="00F67924">
        <w:rPr>
          <w:i/>
          <w:szCs w:val="22"/>
          <w:lang w:val="pt-PT"/>
        </w:rPr>
        <w:t>e vida</w:t>
      </w:r>
    </w:p>
    <w:p w14:paraId="209C8300" w14:textId="5AD0BA6D" w:rsidR="001323E1" w:rsidRPr="00F67924" w:rsidRDefault="001323E1" w:rsidP="000455B5">
      <w:pPr>
        <w:keepNext/>
        <w:keepLines/>
        <w:rPr>
          <w:lang w:val="pt-PT"/>
        </w:rPr>
      </w:pPr>
      <w:r w:rsidRPr="00F67924">
        <w:rPr>
          <w:lang w:val="pt-PT"/>
        </w:rPr>
        <w:t>A proporção de doentes tratados com tocilizumab que mostrou uma melhoria clínica m</w:t>
      </w:r>
      <w:r w:rsidR="009A67A6" w:rsidRPr="00F67924">
        <w:rPr>
          <w:lang w:val="pt-PT"/>
        </w:rPr>
        <w:t>í</w:t>
      </w:r>
      <w:r w:rsidRPr="00F67924">
        <w:rPr>
          <w:lang w:val="pt-PT"/>
        </w:rPr>
        <w:t xml:space="preserve">nima </w:t>
      </w:r>
      <w:r w:rsidR="003431BA" w:rsidRPr="00F67924">
        <w:rPr>
          <w:lang w:val="pt-PT"/>
        </w:rPr>
        <w:t xml:space="preserve">importante </w:t>
      </w:r>
      <w:r w:rsidRPr="00F67924">
        <w:rPr>
          <w:lang w:val="pt-PT"/>
        </w:rPr>
        <w:t xml:space="preserve">no </w:t>
      </w:r>
      <w:r w:rsidRPr="00F67924">
        <w:rPr>
          <w:i/>
          <w:lang w:val="pt-PT"/>
        </w:rPr>
        <w:t xml:space="preserve">Childhood Health Assessment Questionnaire </w:t>
      </w:r>
      <w:r w:rsidR="00806D35" w:rsidRPr="00F67924">
        <w:rPr>
          <w:i/>
          <w:lang w:val="pt-PT"/>
        </w:rPr>
        <w:noBreakHyphen/>
      </w:r>
      <w:r w:rsidRPr="00F67924">
        <w:rPr>
          <w:i/>
          <w:lang w:val="pt-PT"/>
        </w:rPr>
        <w:t xml:space="preserve"> Disability Index</w:t>
      </w:r>
      <w:r w:rsidRPr="00F67924">
        <w:rPr>
          <w:lang w:val="pt-PT"/>
        </w:rPr>
        <w:t xml:space="preserve"> (definido como uma redução na pontuação individual total ≥</w:t>
      </w:r>
      <w:r w:rsidR="00806D35" w:rsidRPr="00F67924">
        <w:rPr>
          <w:lang w:val="pt-PT"/>
        </w:rPr>
        <w:t> </w:t>
      </w:r>
      <w:r w:rsidRPr="00F67924">
        <w:rPr>
          <w:lang w:val="pt-PT"/>
        </w:rPr>
        <w:t>0,13) à semana</w:t>
      </w:r>
      <w:r w:rsidR="00806D35" w:rsidRPr="00F67924">
        <w:rPr>
          <w:lang w:val="pt-PT"/>
        </w:rPr>
        <w:t> </w:t>
      </w:r>
      <w:r w:rsidRPr="00F67924">
        <w:rPr>
          <w:lang w:val="pt-PT"/>
        </w:rPr>
        <w:t xml:space="preserve">12 foi significativamente maior que nos doentes tratados com placebo, 77% </w:t>
      </w:r>
      <w:r w:rsidRPr="00F67924">
        <w:rPr>
          <w:i/>
          <w:lang w:val="pt-PT"/>
        </w:rPr>
        <w:t>versus</w:t>
      </w:r>
      <w:r w:rsidRPr="00F67924">
        <w:rPr>
          <w:lang w:val="pt-PT"/>
        </w:rPr>
        <w:t xml:space="preserve"> 19% (p</w:t>
      </w:r>
      <w:r w:rsidR="00806D35" w:rsidRPr="00F67924">
        <w:rPr>
          <w:lang w:val="pt-PT"/>
        </w:rPr>
        <w:t> </w:t>
      </w:r>
      <w:r w:rsidRPr="00F67924">
        <w:rPr>
          <w:lang w:val="pt-PT"/>
        </w:rPr>
        <w:t>&lt;</w:t>
      </w:r>
      <w:r w:rsidR="00806D35" w:rsidRPr="00F67924">
        <w:rPr>
          <w:lang w:val="pt-PT"/>
        </w:rPr>
        <w:t> </w:t>
      </w:r>
      <w:r w:rsidR="004A7487" w:rsidRPr="00F67924">
        <w:rPr>
          <w:lang w:val="pt-PT"/>
        </w:rPr>
        <w:t>0,0001).</w:t>
      </w:r>
    </w:p>
    <w:p w14:paraId="2F5A4A2D" w14:textId="77777777" w:rsidR="001323E1" w:rsidRPr="00F67924" w:rsidRDefault="001323E1" w:rsidP="001323E1">
      <w:pPr>
        <w:rPr>
          <w:lang w:val="pt-PT"/>
        </w:rPr>
      </w:pPr>
    </w:p>
    <w:p w14:paraId="35DC7C83" w14:textId="77777777" w:rsidR="001323E1" w:rsidRPr="00F67924" w:rsidRDefault="001323E1" w:rsidP="001323E1">
      <w:pPr>
        <w:rPr>
          <w:i/>
          <w:lang w:val="pt-PT"/>
        </w:rPr>
      </w:pPr>
      <w:r w:rsidRPr="00F67924">
        <w:rPr>
          <w:i/>
          <w:lang w:val="pt-PT"/>
        </w:rPr>
        <w:t>Parâmetros laboratoriais</w:t>
      </w:r>
    </w:p>
    <w:p w14:paraId="66A17119" w14:textId="0E9A2744" w:rsidR="001323E1" w:rsidRPr="00F67924" w:rsidRDefault="001323E1" w:rsidP="001323E1">
      <w:pPr>
        <w:suppressAutoHyphens/>
        <w:rPr>
          <w:lang w:val="pt-PT"/>
        </w:rPr>
      </w:pPr>
      <w:r w:rsidRPr="00F67924">
        <w:rPr>
          <w:lang w:val="pt-PT"/>
        </w:rPr>
        <w:t>Cinquenta em setenta e cinco (67%) dos doentes tratados com tocilizumab apresentava</w:t>
      </w:r>
      <w:r w:rsidR="007F57F7" w:rsidRPr="00F67924">
        <w:rPr>
          <w:lang w:val="pt-PT"/>
        </w:rPr>
        <w:t>m</w:t>
      </w:r>
      <w:r w:rsidRPr="00F67924">
        <w:rPr>
          <w:lang w:val="pt-PT"/>
        </w:rPr>
        <w:t xml:space="preserve"> hemoglobina &lt;</w:t>
      </w:r>
      <w:r w:rsidR="00806D35" w:rsidRPr="00F67924">
        <w:rPr>
          <w:lang w:val="pt-PT"/>
        </w:rPr>
        <w:t> </w:t>
      </w:r>
      <w:r w:rsidRPr="00F67924">
        <w:rPr>
          <w:lang w:val="pt-PT"/>
        </w:rPr>
        <w:t>LIN</w:t>
      </w:r>
      <w:r w:rsidR="009A67A6" w:rsidRPr="00F67924">
        <w:rPr>
          <w:lang w:val="pt-PT"/>
        </w:rPr>
        <w:t xml:space="preserve"> na linha de base</w:t>
      </w:r>
      <w:r w:rsidRPr="00F67924">
        <w:rPr>
          <w:lang w:val="pt-PT"/>
        </w:rPr>
        <w:t xml:space="preserve">. Quarenta (80%) destes doentes </w:t>
      </w:r>
      <w:r w:rsidR="003431BA" w:rsidRPr="00F67924">
        <w:rPr>
          <w:lang w:val="pt-PT"/>
        </w:rPr>
        <w:t>apresent</w:t>
      </w:r>
      <w:r w:rsidR="007F57F7" w:rsidRPr="00F67924">
        <w:rPr>
          <w:lang w:val="pt-PT"/>
        </w:rPr>
        <w:t>aram</w:t>
      </w:r>
      <w:r w:rsidR="003431BA" w:rsidRPr="00F67924">
        <w:rPr>
          <w:lang w:val="pt-PT"/>
        </w:rPr>
        <w:t xml:space="preserve"> </w:t>
      </w:r>
      <w:r w:rsidRPr="00F67924">
        <w:rPr>
          <w:lang w:val="pt-PT"/>
        </w:rPr>
        <w:t xml:space="preserve">um aumento da hemoglobina para </w:t>
      </w:r>
      <w:r w:rsidR="00EB10B3" w:rsidRPr="00F67924">
        <w:rPr>
          <w:lang w:val="pt-PT"/>
        </w:rPr>
        <w:t>valores</w:t>
      </w:r>
      <w:r w:rsidRPr="00F67924">
        <w:rPr>
          <w:lang w:val="pt-PT"/>
        </w:rPr>
        <w:t xml:space="preserve"> norma</w:t>
      </w:r>
      <w:r w:rsidR="00EB10B3" w:rsidRPr="00F67924">
        <w:rPr>
          <w:lang w:val="pt-PT"/>
        </w:rPr>
        <w:t>is</w:t>
      </w:r>
      <w:r w:rsidRPr="00F67924">
        <w:rPr>
          <w:lang w:val="pt-PT"/>
        </w:rPr>
        <w:t xml:space="preserve"> à semana</w:t>
      </w:r>
      <w:r w:rsidR="00806D35" w:rsidRPr="00F67924">
        <w:rPr>
          <w:lang w:val="pt-PT"/>
        </w:rPr>
        <w:t> </w:t>
      </w:r>
      <w:r w:rsidRPr="00F67924">
        <w:rPr>
          <w:lang w:val="pt-PT"/>
        </w:rPr>
        <w:t>12, comparativamente a apenas 2 em 29 (7%) dos doentes tratados com placebo com valores de hemoglobina</w:t>
      </w:r>
      <w:r w:rsidR="00CB5486" w:rsidRPr="00F67924">
        <w:rPr>
          <w:lang w:val="pt-PT"/>
        </w:rPr>
        <w:t xml:space="preserve"> &lt;</w:t>
      </w:r>
      <w:r w:rsidR="00806D35" w:rsidRPr="00F67924">
        <w:rPr>
          <w:lang w:val="pt-PT"/>
        </w:rPr>
        <w:t> </w:t>
      </w:r>
      <w:r w:rsidR="00CB5486" w:rsidRPr="00F67924">
        <w:rPr>
          <w:lang w:val="pt-PT"/>
        </w:rPr>
        <w:t>LIN</w:t>
      </w:r>
      <w:r w:rsidRPr="00F67924">
        <w:rPr>
          <w:lang w:val="pt-PT"/>
        </w:rPr>
        <w:t xml:space="preserve"> iniciais (p</w:t>
      </w:r>
      <w:r w:rsidR="00806D35" w:rsidRPr="00F67924">
        <w:rPr>
          <w:lang w:val="pt-PT"/>
        </w:rPr>
        <w:t> </w:t>
      </w:r>
      <w:r w:rsidRPr="00F67924">
        <w:rPr>
          <w:lang w:val="pt-PT"/>
        </w:rPr>
        <w:t>&lt;</w:t>
      </w:r>
      <w:r w:rsidR="00806D35" w:rsidRPr="00F67924">
        <w:rPr>
          <w:lang w:val="pt-PT"/>
        </w:rPr>
        <w:t> </w:t>
      </w:r>
      <w:r w:rsidRPr="00F67924">
        <w:rPr>
          <w:lang w:val="pt-PT"/>
        </w:rPr>
        <w:t>0,0001).</w:t>
      </w:r>
    </w:p>
    <w:p w14:paraId="5A7CBF2C" w14:textId="77777777" w:rsidR="001323E1" w:rsidRPr="00F67924" w:rsidRDefault="001323E1" w:rsidP="001323E1">
      <w:pPr>
        <w:suppressAutoHyphens/>
        <w:rPr>
          <w:lang w:val="pt-PT"/>
        </w:rPr>
      </w:pPr>
    </w:p>
    <w:p w14:paraId="7EBED4D2" w14:textId="4AE1220F" w:rsidR="001323E1" w:rsidRPr="00F67924" w:rsidRDefault="00806D35" w:rsidP="001B085F">
      <w:pPr>
        <w:keepNext/>
        <w:keepLines/>
        <w:numPr>
          <w:ilvl w:val="12"/>
          <w:numId w:val="0"/>
        </w:numPr>
        <w:rPr>
          <w:bCs/>
          <w:i/>
          <w:u w:val="single"/>
          <w:lang w:val="pt-PT"/>
        </w:rPr>
      </w:pPr>
      <w:r w:rsidRPr="00F67924">
        <w:rPr>
          <w:bCs/>
          <w:u w:val="single"/>
          <w:lang w:val="pt-PT"/>
        </w:rPr>
        <w:t>População pediátrica com AIJp</w:t>
      </w:r>
    </w:p>
    <w:p w14:paraId="79F77452" w14:textId="77777777" w:rsidR="001323E1" w:rsidRPr="00F67924" w:rsidRDefault="001323E1" w:rsidP="001B085F">
      <w:pPr>
        <w:keepNext/>
        <w:keepLines/>
        <w:numPr>
          <w:ilvl w:val="12"/>
          <w:numId w:val="0"/>
        </w:numPr>
        <w:rPr>
          <w:i/>
          <w:lang w:val="pt-PT"/>
        </w:rPr>
      </w:pPr>
      <w:r w:rsidRPr="00F67924">
        <w:rPr>
          <w:i/>
          <w:lang w:val="pt-PT"/>
        </w:rPr>
        <w:t>Eficácia clínica</w:t>
      </w:r>
    </w:p>
    <w:p w14:paraId="25366DB2" w14:textId="07BD12A9" w:rsidR="001323E1" w:rsidRPr="00F67924" w:rsidRDefault="001323E1" w:rsidP="001B085F">
      <w:pPr>
        <w:keepNext/>
        <w:keepLines/>
        <w:numPr>
          <w:ilvl w:val="12"/>
          <w:numId w:val="0"/>
        </w:numPr>
        <w:rPr>
          <w:color w:val="FF0000"/>
          <w:lang w:val="pt-PT"/>
        </w:rPr>
      </w:pPr>
      <w:r w:rsidRPr="00F67924">
        <w:rPr>
          <w:lang w:val="pt-PT"/>
        </w:rPr>
        <w:t xml:space="preserve">A eficácia de tocilizumab foi avaliada no </w:t>
      </w:r>
      <w:ins w:id="563" w:author="Author">
        <w:r w:rsidR="00CB4493">
          <w:rPr>
            <w:lang w:val="pt-PT"/>
          </w:rPr>
          <w:t>E</w:t>
        </w:r>
        <w:r w:rsidR="00460CEE">
          <w:rPr>
            <w:lang w:val="pt-PT"/>
          </w:rPr>
          <w:t>nsaio</w:t>
        </w:r>
      </w:ins>
      <w:del w:id="564" w:author="Author">
        <w:r w:rsidRPr="00F67924" w:rsidDel="00CB4493">
          <w:rPr>
            <w:lang w:val="pt-PT"/>
          </w:rPr>
          <w:delText>e</w:delText>
        </w:r>
        <w:r w:rsidRPr="00F67924" w:rsidDel="00460CEE">
          <w:rPr>
            <w:lang w:val="pt-PT"/>
          </w:rPr>
          <w:delText>studo</w:delText>
        </w:r>
      </w:del>
      <w:r w:rsidRPr="00F67924">
        <w:rPr>
          <w:lang w:val="pt-PT"/>
        </w:rPr>
        <w:t xml:space="preserve"> de três partes WA19977, incluindo um</w:t>
      </w:r>
      <w:del w:id="565" w:author="Author">
        <w:r w:rsidRPr="00F67924" w:rsidDel="00AB1B2B">
          <w:rPr>
            <w:lang w:val="pt-PT"/>
          </w:rPr>
          <w:delText xml:space="preserve"> período </w:delText>
        </w:r>
      </w:del>
      <w:ins w:id="566" w:author="Author">
        <w:r w:rsidR="00AB1B2B">
          <w:rPr>
            <w:lang w:val="pt-PT"/>
          </w:rPr>
          <w:t xml:space="preserve">a fase </w:t>
        </w:r>
      </w:ins>
      <w:r w:rsidRPr="00F67924">
        <w:rPr>
          <w:lang w:val="pt-PT"/>
        </w:rPr>
        <w:t>de extensão abert</w:t>
      </w:r>
      <w:ins w:id="567" w:author="Author">
        <w:r w:rsidR="00AB1B2B">
          <w:rPr>
            <w:lang w:val="pt-PT"/>
          </w:rPr>
          <w:t>a</w:t>
        </w:r>
      </w:ins>
      <w:del w:id="568" w:author="Author">
        <w:r w:rsidRPr="00F67924" w:rsidDel="00AB1B2B">
          <w:rPr>
            <w:lang w:val="pt-PT"/>
          </w:rPr>
          <w:delText>o</w:delText>
        </w:r>
      </w:del>
      <w:r w:rsidRPr="00F67924">
        <w:rPr>
          <w:lang w:val="pt-PT"/>
        </w:rPr>
        <w:t>, em crianças com AIJp ativa. A Parte</w:t>
      </w:r>
      <w:r w:rsidR="00A719D5" w:rsidRPr="00F67924">
        <w:rPr>
          <w:lang w:val="pt-PT"/>
        </w:rPr>
        <w:t> </w:t>
      </w:r>
      <w:r w:rsidRPr="00F67924">
        <w:rPr>
          <w:lang w:val="pt-PT"/>
        </w:rPr>
        <w:t>I consistiu num período de 16</w:t>
      </w:r>
      <w:r w:rsidR="0084427D" w:rsidRPr="00F67924">
        <w:rPr>
          <w:lang w:val="pt-PT"/>
        </w:rPr>
        <w:t> </w:t>
      </w:r>
      <w:r w:rsidRPr="00F67924">
        <w:rPr>
          <w:lang w:val="pt-PT"/>
        </w:rPr>
        <w:t xml:space="preserve">semanas </w:t>
      </w:r>
      <w:r w:rsidRPr="00F67924">
        <w:rPr>
          <w:i/>
          <w:lang w:val="pt-PT" w:eastAsia="de-DE"/>
        </w:rPr>
        <w:t>lead</w:t>
      </w:r>
      <w:r w:rsidR="00A719D5" w:rsidRPr="00F67924">
        <w:rPr>
          <w:i/>
          <w:lang w:val="pt-PT" w:eastAsia="de-DE"/>
        </w:rPr>
        <w:noBreakHyphen/>
      </w:r>
      <w:r w:rsidRPr="00F67924">
        <w:rPr>
          <w:i/>
          <w:lang w:val="pt-PT" w:eastAsia="de-DE"/>
        </w:rPr>
        <w:t>in</w:t>
      </w:r>
      <w:r w:rsidRPr="00F67924">
        <w:rPr>
          <w:color w:val="000000"/>
          <w:sz w:val="20"/>
          <w:lang w:val="pt-PT"/>
        </w:rPr>
        <w:t> </w:t>
      </w:r>
      <w:r w:rsidRPr="00F67924">
        <w:rPr>
          <w:lang w:val="pt-PT"/>
        </w:rPr>
        <w:t>com tratamento ativo com tocilizumab (</w:t>
      </w:r>
      <w:r w:rsidRPr="00F67924">
        <w:rPr>
          <w:lang w:val="pt-PT" w:eastAsia="de-DE"/>
        </w:rPr>
        <w:t>n</w:t>
      </w:r>
      <w:ins w:id="569" w:author="Author">
        <w:r w:rsidR="003062C3">
          <w:rPr>
            <w:lang w:val="pt-PT" w:eastAsia="de-DE"/>
          </w:rPr>
          <w:t xml:space="preserve"> </w:t>
        </w:r>
      </w:ins>
      <w:r w:rsidRPr="00F67924">
        <w:rPr>
          <w:lang w:val="pt-PT" w:eastAsia="de-DE"/>
        </w:rPr>
        <w:t>=</w:t>
      </w:r>
      <w:ins w:id="570" w:author="Author">
        <w:r w:rsidR="003062C3">
          <w:rPr>
            <w:lang w:val="pt-PT" w:eastAsia="de-DE"/>
          </w:rPr>
          <w:t xml:space="preserve"> </w:t>
        </w:r>
      </w:ins>
      <w:r w:rsidRPr="00F67924">
        <w:rPr>
          <w:lang w:val="pt-PT" w:eastAsia="de-DE"/>
        </w:rPr>
        <w:t>188) seguido de uma Parte</w:t>
      </w:r>
      <w:r w:rsidR="00A719D5" w:rsidRPr="00F67924">
        <w:rPr>
          <w:lang w:val="pt-PT" w:eastAsia="de-DE"/>
        </w:rPr>
        <w:t> </w:t>
      </w:r>
      <w:r w:rsidRPr="00F67924">
        <w:rPr>
          <w:lang w:val="pt-PT" w:eastAsia="de-DE"/>
        </w:rPr>
        <w:t xml:space="preserve">II, um período de </w:t>
      </w:r>
      <w:r w:rsidRPr="00F67924">
        <w:rPr>
          <w:i/>
          <w:lang w:val="pt-PT" w:eastAsia="de-DE"/>
        </w:rPr>
        <w:t>withdrawal</w:t>
      </w:r>
      <w:r w:rsidRPr="00F67924">
        <w:rPr>
          <w:lang w:val="pt-PT" w:eastAsia="de-DE"/>
        </w:rPr>
        <w:t xml:space="preserve"> de 24</w:t>
      </w:r>
      <w:r w:rsidR="0084427D" w:rsidRPr="00F67924">
        <w:rPr>
          <w:lang w:val="pt-PT" w:eastAsia="de-DE"/>
        </w:rPr>
        <w:t> </w:t>
      </w:r>
      <w:r w:rsidRPr="00F67924">
        <w:rPr>
          <w:lang w:val="pt-PT" w:eastAsia="de-DE"/>
        </w:rPr>
        <w:t xml:space="preserve">semanas, aleatorizado, </w:t>
      </w:r>
      <w:r w:rsidR="00060529" w:rsidRPr="00F67924">
        <w:rPr>
          <w:lang w:val="pt-PT" w:eastAsia="de-DE"/>
        </w:rPr>
        <w:t>em dupla ocultação</w:t>
      </w:r>
      <w:r w:rsidRPr="00F67924">
        <w:rPr>
          <w:lang w:val="pt-PT" w:eastAsia="de-DE"/>
        </w:rPr>
        <w:t xml:space="preserve"> e controlado com placebo (n</w:t>
      </w:r>
      <w:ins w:id="571" w:author="Author">
        <w:r w:rsidR="003062C3">
          <w:rPr>
            <w:lang w:val="pt-PT" w:eastAsia="de-DE"/>
          </w:rPr>
          <w:t xml:space="preserve"> </w:t>
        </w:r>
      </w:ins>
      <w:r w:rsidRPr="00F67924">
        <w:rPr>
          <w:lang w:val="pt-PT" w:eastAsia="de-DE"/>
        </w:rPr>
        <w:t>=</w:t>
      </w:r>
      <w:ins w:id="572" w:author="Author">
        <w:r w:rsidR="003062C3">
          <w:rPr>
            <w:lang w:val="pt-PT" w:eastAsia="de-DE"/>
          </w:rPr>
          <w:t xml:space="preserve"> </w:t>
        </w:r>
      </w:ins>
      <w:r w:rsidRPr="00F67924">
        <w:rPr>
          <w:lang w:val="pt-PT" w:eastAsia="de-DE"/>
        </w:rPr>
        <w:t>163), seguido da Parte III, um período aberto de 64</w:t>
      </w:r>
      <w:r w:rsidR="0084427D" w:rsidRPr="00F67924">
        <w:rPr>
          <w:lang w:val="pt-PT" w:eastAsia="de-DE"/>
        </w:rPr>
        <w:t> </w:t>
      </w:r>
      <w:r w:rsidRPr="00F67924">
        <w:rPr>
          <w:lang w:val="pt-PT" w:eastAsia="de-DE"/>
        </w:rPr>
        <w:t>semanas. Na Parte</w:t>
      </w:r>
      <w:r w:rsidR="00A719D5" w:rsidRPr="00F67924">
        <w:rPr>
          <w:lang w:val="pt-PT" w:eastAsia="de-DE"/>
        </w:rPr>
        <w:t> </w:t>
      </w:r>
      <w:r w:rsidRPr="00F67924">
        <w:rPr>
          <w:lang w:val="pt-PT" w:eastAsia="de-DE"/>
        </w:rPr>
        <w:t>I, os doentes ≥</w:t>
      </w:r>
      <w:r w:rsidR="0084427D" w:rsidRPr="00F67924">
        <w:rPr>
          <w:lang w:val="pt-PT" w:eastAsia="de-DE"/>
        </w:rPr>
        <w:t> </w:t>
      </w:r>
      <w:r w:rsidRPr="00F67924">
        <w:rPr>
          <w:lang w:val="pt-PT" w:eastAsia="de-DE"/>
        </w:rPr>
        <w:t>30</w:t>
      </w:r>
      <w:r w:rsidR="0084427D" w:rsidRPr="00F67924">
        <w:rPr>
          <w:lang w:val="pt-PT" w:eastAsia="de-DE"/>
        </w:rPr>
        <w:t> </w:t>
      </w:r>
      <w:r w:rsidRPr="00F67924">
        <w:rPr>
          <w:lang w:val="pt-PT" w:eastAsia="de-DE"/>
        </w:rPr>
        <w:t xml:space="preserve">kg elegíveis receberam tocilizumab </w:t>
      </w:r>
      <w:r w:rsidR="0084427D" w:rsidRPr="00F67924">
        <w:rPr>
          <w:lang w:val="pt-PT" w:eastAsia="de-DE"/>
        </w:rPr>
        <w:t xml:space="preserve">intravenoso </w:t>
      </w:r>
      <w:r w:rsidRPr="00F67924">
        <w:rPr>
          <w:lang w:val="pt-PT" w:eastAsia="de-DE"/>
        </w:rPr>
        <w:t>8</w:t>
      </w:r>
      <w:r w:rsidR="0084427D" w:rsidRPr="00F67924">
        <w:rPr>
          <w:lang w:val="pt-PT" w:eastAsia="de-DE"/>
        </w:rPr>
        <w:t> </w:t>
      </w:r>
      <w:r w:rsidRPr="00F67924">
        <w:rPr>
          <w:lang w:val="pt-PT" w:eastAsia="de-DE"/>
        </w:rPr>
        <w:t>mg/kg a cada 4</w:t>
      </w:r>
      <w:r w:rsidR="0084427D" w:rsidRPr="00F67924">
        <w:rPr>
          <w:lang w:val="pt-PT" w:eastAsia="de-DE"/>
        </w:rPr>
        <w:t> </w:t>
      </w:r>
      <w:r w:rsidRPr="00F67924">
        <w:rPr>
          <w:lang w:val="pt-PT" w:eastAsia="de-DE"/>
        </w:rPr>
        <w:t>semanas durante 4</w:t>
      </w:r>
      <w:r w:rsidR="0084427D" w:rsidRPr="00F67924">
        <w:rPr>
          <w:lang w:val="pt-PT" w:eastAsia="de-DE"/>
        </w:rPr>
        <w:t> </w:t>
      </w:r>
      <w:r w:rsidRPr="00F67924">
        <w:rPr>
          <w:lang w:val="pt-PT" w:eastAsia="de-DE"/>
        </w:rPr>
        <w:t>doses. Os doentes &lt;</w:t>
      </w:r>
      <w:r w:rsidR="0084427D" w:rsidRPr="00F67924">
        <w:rPr>
          <w:lang w:val="pt-PT" w:eastAsia="de-DE"/>
        </w:rPr>
        <w:t> </w:t>
      </w:r>
      <w:r w:rsidRPr="00F67924">
        <w:rPr>
          <w:lang w:val="pt-PT" w:eastAsia="de-DE"/>
        </w:rPr>
        <w:t>30</w:t>
      </w:r>
      <w:r w:rsidR="0084427D" w:rsidRPr="00F67924">
        <w:rPr>
          <w:lang w:val="pt-PT" w:eastAsia="de-DE"/>
        </w:rPr>
        <w:t> </w:t>
      </w:r>
      <w:r w:rsidRPr="00F67924">
        <w:rPr>
          <w:lang w:val="pt-PT" w:eastAsia="de-DE"/>
        </w:rPr>
        <w:t xml:space="preserve">kg foram aleatorizados 1:1 para receber tocilizumab </w:t>
      </w:r>
      <w:r w:rsidR="0084427D" w:rsidRPr="00F67924">
        <w:rPr>
          <w:lang w:val="pt-PT" w:eastAsia="de-DE"/>
        </w:rPr>
        <w:t xml:space="preserve">intravenoso </w:t>
      </w:r>
      <w:r w:rsidRPr="00F67924">
        <w:rPr>
          <w:lang w:val="pt-PT" w:eastAsia="de-DE"/>
        </w:rPr>
        <w:t>8</w:t>
      </w:r>
      <w:r w:rsidR="0084427D" w:rsidRPr="00F67924">
        <w:rPr>
          <w:lang w:val="pt-PT" w:eastAsia="de-DE"/>
        </w:rPr>
        <w:t> </w:t>
      </w:r>
      <w:r w:rsidRPr="00F67924">
        <w:rPr>
          <w:lang w:val="pt-PT" w:eastAsia="de-DE"/>
        </w:rPr>
        <w:t>mg/kg ou 10</w:t>
      </w:r>
      <w:r w:rsidR="0084427D" w:rsidRPr="00F67924">
        <w:rPr>
          <w:lang w:val="pt-PT" w:eastAsia="de-DE"/>
        </w:rPr>
        <w:t> </w:t>
      </w:r>
      <w:r w:rsidRPr="00F67924">
        <w:rPr>
          <w:lang w:val="pt-PT" w:eastAsia="de-DE"/>
        </w:rPr>
        <w:t>mg/kg a cada 4</w:t>
      </w:r>
      <w:r w:rsidR="0084427D" w:rsidRPr="00F67924">
        <w:rPr>
          <w:lang w:val="pt-PT" w:eastAsia="de-DE"/>
        </w:rPr>
        <w:t> </w:t>
      </w:r>
      <w:r w:rsidRPr="00F67924">
        <w:rPr>
          <w:lang w:val="pt-PT" w:eastAsia="de-DE"/>
        </w:rPr>
        <w:t>semanas durante 4</w:t>
      </w:r>
      <w:r w:rsidR="0084427D" w:rsidRPr="00F67924">
        <w:rPr>
          <w:lang w:val="pt-PT" w:eastAsia="de-DE"/>
        </w:rPr>
        <w:t> </w:t>
      </w:r>
      <w:r w:rsidRPr="00F67924">
        <w:rPr>
          <w:lang w:val="pt-PT" w:eastAsia="de-DE"/>
        </w:rPr>
        <w:t>doses. Os doentes que completaram a Parte</w:t>
      </w:r>
      <w:r w:rsidR="00A719D5" w:rsidRPr="00F67924">
        <w:rPr>
          <w:lang w:val="pt-PT" w:eastAsia="de-DE"/>
        </w:rPr>
        <w:t> </w:t>
      </w:r>
      <w:r w:rsidRPr="00F67924">
        <w:rPr>
          <w:lang w:val="pt-PT" w:eastAsia="de-DE"/>
        </w:rPr>
        <w:t xml:space="preserve">I do </w:t>
      </w:r>
      <w:del w:id="573" w:author="Author">
        <w:r w:rsidRPr="00F67924" w:rsidDel="007A19AE">
          <w:rPr>
            <w:lang w:val="pt-PT" w:eastAsia="de-DE"/>
          </w:rPr>
          <w:delText xml:space="preserve">estudo </w:delText>
        </w:r>
      </w:del>
      <w:ins w:id="574" w:author="Author">
        <w:r w:rsidR="007A19AE" w:rsidRPr="00F67924">
          <w:rPr>
            <w:lang w:val="pt-PT" w:eastAsia="de-DE"/>
          </w:rPr>
          <w:t xml:space="preserve">ensaio </w:t>
        </w:r>
      </w:ins>
      <w:r w:rsidRPr="00F67924">
        <w:rPr>
          <w:lang w:val="pt-PT" w:eastAsia="de-DE"/>
        </w:rPr>
        <w:t xml:space="preserve">e atingiram, pelo menos, uma resposta </w:t>
      </w:r>
      <w:r w:rsidR="00EB10B3" w:rsidRPr="00F67924">
        <w:rPr>
          <w:lang w:val="pt-PT" w:eastAsia="de-DE"/>
        </w:rPr>
        <w:t xml:space="preserve">AIJ </w:t>
      </w:r>
      <w:r w:rsidRPr="00F67924">
        <w:rPr>
          <w:lang w:val="pt-PT" w:eastAsia="de-DE"/>
        </w:rPr>
        <w:t>ACR</w:t>
      </w:r>
      <w:r w:rsidR="0084427D" w:rsidRPr="00F67924">
        <w:rPr>
          <w:lang w:val="pt-PT" w:eastAsia="de-DE"/>
        </w:rPr>
        <w:t> </w:t>
      </w:r>
      <w:r w:rsidRPr="00F67924">
        <w:rPr>
          <w:lang w:val="pt-PT" w:eastAsia="de-DE"/>
        </w:rPr>
        <w:t>30 à semana</w:t>
      </w:r>
      <w:r w:rsidR="0084427D" w:rsidRPr="00F67924">
        <w:rPr>
          <w:lang w:val="pt-PT" w:eastAsia="de-DE"/>
        </w:rPr>
        <w:t> </w:t>
      </w:r>
      <w:r w:rsidRPr="00F67924">
        <w:rPr>
          <w:lang w:val="pt-PT" w:eastAsia="de-DE"/>
        </w:rPr>
        <w:t xml:space="preserve">16 comparativamente à linha de base eram elegíveis para entrar no período cego de </w:t>
      </w:r>
      <w:r w:rsidRPr="00F67924">
        <w:rPr>
          <w:i/>
          <w:lang w:val="pt-PT" w:eastAsia="de-DE"/>
        </w:rPr>
        <w:t>withdrawal</w:t>
      </w:r>
      <w:r w:rsidRPr="00F67924">
        <w:rPr>
          <w:lang w:val="pt-PT" w:eastAsia="de-DE"/>
        </w:rPr>
        <w:t xml:space="preserve"> do </w:t>
      </w:r>
      <w:del w:id="575" w:author="Author">
        <w:r w:rsidRPr="00F67924" w:rsidDel="007A19AE">
          <w:rPr>
            <w:lang w:val="pt-PT" w:eastAsia="de-DE"/>
          </w:rPr>
          <w:delText xml:space="preserve">estudo </w:delText>
        </w:r>
      </w:del>
      <w:ins w:id="576" w:author="Author">
        <w:r w:rsidR="007A19AE" w:rsidRPr="00F67924">
          <w:rPr>
            <w:lang w:val="pt-PT" w:eastAsia="de-DE"/>
          </w:rPr>
          <w:t xml:space="preserve">ensaio </w:t>
        </w:r>
      </w:ins>
      <w:r w:rsidRPr="00F67924">
        <w:rPr>
          <w:lang w:val="pt-PT" w:eastAsia="de-DE"/>
        </w:rPr>
        <w:t>(Parte II). Na Parte</w:t>
      </w:r>
      <w:r w:rsidR="00A719D5" w:rsidRPr="00F67924">
        <w:rPr>
          <w:lang w:val="pt-PT" w:eastAsia="de-DE"/>
        </w:rPr>
        <w:t> </w:t>
      </w:r>
      <w:r w:rsidRPr="00F67924">
        <w:rPr>
          <w:lang w:val="pt-PT" w:eastAsia="de-DE"/>
        </w:rPr>
        <w:t>II, os doentes foram aleatorizados 1:1 para receber tocilizumab (mesma dose recebida na Parte</w:t>
      </w:r>
      <w:r w:rsidR="00B13921" w:rsidRPr="00F67924">
        <w:rPr>
          <w:lang w:val="pt-PT" w:eastAsia="de-DE"/>
        </w:rPr>
        <w:t> </w:t>
      </w:r>
      <w:r w:rsidRPr="00F67924">
        <w:rPr>
          <w:lang w:val="pt-PT" w:eastAsia="de-DE"/>
        </w:rPr>
        <w:t>I) ou placebo e estratificados por utilização concomitante de MTX e corticosteroides. Cada doente permaneceu na Parte</w:t>
      </w:r>
      <w:r w:rsidR="00A719D5" w:rsidRPr="00F67924">
        <w:rPr>
          <w:lang w:val="pt-PT" w:eastAsia="de-DE"/>
        </w:rPr>
        <w:t> </w:t>
      </w:r>
      <w:r w:rsidRPr="00F67924">
        <w:rPr>
          <w:lang w:val="pt-PT" w:eastAsia="de-DE"/>
        </w:rPr>
        <w:t xml:space="preserve">II do </w:t>
      </w:r>
      <w:del w:id="577" w:author="Author">
        <w:r w:rsidRPr="00F67924" w:rsidDel="007A19AE">
          <w:rPr>
            <w:lang w:val="pt-PT" w:eastAsia="de-DE"/>
          </w:rPr>
          <w:delText xml:space="preserve">estudo </w:delText>
        </w:r>
      </w:del>
      <w:ins w:id="578" w:author="Author">
        <w:r w:rsidR="007A19AE" w:rsidRPr="00F67924">
          <w:rPr>
            <w:lang w:val="pt-PT" w:eastAsia="de-DE"/>
          </w:rPr>
          <w:t xml:space="preserve">ensaio </w:t>
        </w:r>
      </w:ins>
      <w:r w:rsidRPr="00F67924">
        <w:rPr>
          <w:lang w:val="pt-PT" w:eastAsia="de-DE"/>
        </w:rPr>
        <w:t>até à semana</w:t>
      </w:r>
      <w:r w:rsidR="0084427D" w:rsidRPr="00F67924">
        <w:rPr>
          <w:lang w:val="pt-PT" w:eastAsia="de-DE"/>
        </w:rPr>
        <w:t> </w:t>
      </w:r>
      <w:r w:rsidRPr="00F67924">
        <w:rPr>
          <w:lang w:val="pt-PT" w:eastAsia="de-DE"/>
        </w:rPr>
        <w:t>40 ou até o doente satisfazer os critérios de reativação da doença (</w:t>
      </w:r>
      <w:r w:rsidR="00EB10B3" w:rsidRPr="00F67924">
        <w:rPr>
          <w:lang w:val="pt-PT" w:eastAsia="de-DE"/>
        </w:rPr>
        <w:t xml:space="preserve">AIJ </w:t>
      </w:r>
      <w:r w:rsidRPr="00F67924">
        <w:rPr>
          <w:lang w:val="pt-PT" w:eastAsia="de-DE"/>
        </w:rPr>
        <w:t>ACR</w:t>
      </w:r>
      <w:r w:rsidR="0084427D" w:rsidRPr="00F67924">
        <w:rPr>
          <w:lang w:val="pt-PT" w:eastAsia="de-DE"/>
        </w:rPr>
        <w:t> </w:t>
      </w:r>
      <w:r w:rsidRPr="00F67924">
        <w:rPr>
          <w:lang w:val="pt-PT" w:eastAsia="de-DE"/>
        </w:rPr>
        <w:t xml:space="preserve">30 </w:t>
      </w:r>
      <w:r w:rsidRPr="00F67924">
        <w:rPr>
          <w:i/>
          <w:lang w:val="pt-PT" w:eastAsia="de-DE"/>
        </w:rPr>
        <w:t>flare</w:t>
      </w:r>
      <w:r w:rsidRPr="00F67924">
        <w:rPr>
          <w:lang w:val="pt-PT" w:eastAsia="de-DE"/>
        </w:rPr>
        <w:t>) (relativamente à semana</w:t>
      </w:r>
      <w:r w:rsidR="0084427D" w:rsidRPr="00F67924">
        <w:rPr>
          <w:lang w:val="pt-PT" w:eastAsia="de-DE"/>
        </w:rPr>
        <w:t> </w:t>
      </w:r>
      <w:r w:rsidRPr="00F67924">
        <w:rPr>
          <w:lang w:val="pt-PT" w:eastAsia="de-DE"/>
        </w:rPr>
        <w:t xml:space="preserve">16) e qualificar-se para terapêutica </w:t>
      </w:r>
      <w:r w:rsidR="007F57F7" w:rsidRPr="00F67924">
        <w:rPr>
          <w:lang w:val="pt-PT" w:eastAsia="de-DE"/>
        </w:rPr>
        <w:t xml:space="preserve">de resgate </w:t>
      </w:r>
      <w:r w:rsidRPr="00F67924">
        <w:rPr>
          <w:lang w:val="pt-PT" w:eastAsia="de-DE"/>
        </w:rPr>
        <w:t>com tocilizumab (mesma dose recebida na Parte</w:t>
      </w:r>
      <w:r w:rsidR="00A719D5" w:rsidRPr="00F67924">
        <w:rPr>
          <w:lang w:val="pt-PT" w:eastAsia="de-DE"/>
        </w:rPr>
        <w:t> </w:t>
      </w:r>
      <w:r w:rsidRPr="00F67924">
        <w:rPr>
          <w:lang w:val="pt-PT" w:eastAsia="de-DE"/>
        </w:rPr>
        <w:t>I).</w:t>
      </w:r>
    </w:p>
    <w:p w14:paraId="341AFB8A" w14:textId="77777777" w:rsidR="001323E1" w:rsidRPr="00F67924" w:rsidRDefault="001323E1" w:rsidP="001323E1">
      <w:pPr>
        <w:numPr>
          <w:ilvl w:val="12"/>
          <w:numId w:val="0"/>
        </w:numPr>
        <w:ind w:right="-2"/>
        <w:rPr>
          <w:lang w:val="pt-PT"/>
        </w:rPr>
      </w:pPr>
    </w:p>
    <w:p w14:paraId="0A30A79D" w14:textId="77777777" w:rsidR="001323E1" w:rsidRPr="00F67924" w:rsidRDefault="001323E1" w:rsidP="001323E1">
      <w:pPr>
        <w:numPr>
          <w:ilvl w:val="12"/>
          <w:numId w:val="0"/>
        </w:numPr>
        <w:ind w:right="-2"/>
        <w:rPr>
          <w:i/>
          <w:lang w:val="pt-PT"/>
        </w:rPr>
      </w:pPr>
      <w:r w:rsidRPr="00F67924">
        <w:rPr>
          <w:i/>
          <w:lang w:val="pt-PT"/>
        </w:rPr>
        <w:t>Resposta clínica</w:t>
      </w:r>
    </w:p>
    <w:p w14:paraId="5F8E3FCA" w14:textId="5DC0ECAC" w:rsidR="001323E1" w:rsidRPr="00F67924" w:rsidRDefault="001323E1" w:rsidP="001323E1">
      <w:pPr>
        <w:numPr>
          <w:ilvl w:val="12"/>
          <w:numId w:val="0"/>
        </w:numPr>
        <w:ind w:right="-2"/>
        <w:rPr>
          <w:lang w:val="pt-PT"/>
        </w:rPr>
      </w:pPr>
      <w:r w:rsidRPr="00F67924">
        <w:rPr>
          <w:lang w:val="pt-PT"/>
        </w:rPr>
        <w:t>O objetivo primário foi a proporção de doentes com reativação da doença (</w:t>
      </w:r>
      <w:r w:rsidR="00EB10B3" w:rsidRPr="00F67924">
        <w:rPr>
          <w:lang w:val="pt-PT"/>
        </w:rPr>
        <w:t xml:space="preserve">AIJ </w:t>
      </w:r>
      <w:r w:rsidRPr="00F67924">
        <w:rPr>
          <w:lang w:val="pt-PT"/>
        </w:rPr>
        <w:t>ACR</w:t>
      </w:r>
      <w:r w:rsidR="00443757" w:rsidRPr="00F67924">
        <w:rPr>
          <w:lang w:val="pt-PT"/>
        </w:rPr>
        <w:t> </w:t>
      </w:r>
      <w:r w:rsidRPr="00F67924">
        <w:rPr>
          <w:lang w:val="pt-PT"/>
        </w:rPr>
        <w:t xml:space="preserve">30 </w:t>
      </w:r>
      <w:r w:rsidRPr="00F67924">
        <w:rPr>
          <w:i/>
          <w:lang w:val="pt-PT"/>
        </w:rPr>
        <w:t>flare</w:t>
      </w:r>
      <w:r w:rsidRPr="00F67924">
        <w:rPr>
          <w:lang w:val="pt-PT"/>
        </w:rPr>
        <w:t>) à semana</w:t>
      </w:r>
      <w:r w:rsidR="00443757" w:rsidRPr="00F67924">
        <w:rPr>
          <w:lang w:val="pt-PT"/>
        </w:rPr>
        <w:t> </w:t>
      </w:r>
      <w:r w:rsidRPr="00F67924">
        <w:rPr>
          <w:lang w:val="pt-PT"/>
        </w:rPr>
        <w:t>40 relativamente à semana</w:t>
      </w:r>
      <w:r w:rsidR="00443757" w:rsidRPr="00F67924">
        <w:rPr>
          <w:lang w:val="pt-PT"/>
        </w:rPr>
        <w:t> </w:t>
      </w:r>
      <w:r w:rsidRPr="00F67924">
        <w:rPr>
          <w:lang w:val="pt-PT"/>
        </w:rPr>
        <w:t xml:space="preserve">16. Quarenta e oito por cento </w:t>
      </w:r>
      <w:r w:rsidRPr="00F67924">
        <w:rPr>
          <w:lang w:val="pt-PT" w:eastAsia="de-DE"/>
        </w:rPr>
        <w:t xml:space="preserve">(48,1%, 39/81) dos doentes </w:t>
      </w:r>
      <w:r w:rsidRPr="00F67924">
        <w:rPr>
          <w:lang w:val="pt-PT"/>
        </w:rPr>
        <w:t xml:space="preserve">tratados com placebo </w:t>
      </w:r>
      <w:r w:rsidRPr="00F67924">
        <w:rPr>
          <w:lang w:val="pt-PT" w:eastAsia="de-DE"/>
        </w:rPr>
        <w:t>apresentaram reativação da doença (</w:t>
      </w:r>
      <w:r w:rsidRPr="00F67924">
        <w:rPr>
          <w:i/>
          <w:lang w:val="pt-PT"/>
        </w:rPr>
        <w:t>flare</w:t>
      </w:r>
      <w:r w:rsidRPr="00F67924">
        <w:rPr>
          <w:lang w:val="pt-PT" w:eastAsia="de-DE"/>
        </w:rPr>
        <w:t>) comparativamente a 25,6% (21/82) dos doentes tratados com tocilizumab.</w:t>
      </w:r>
      <w:r w:rsidRPr="00F67924">
        <w:rPr>
          <w:lang w:val="pt-PT"/>
        </w:rPr>
        <w:t xml:space="preserve"> Estas proporções foram diferentes de forma estatisticamente significativa </w:t>
      </w:r>
      <w:r w:rsidRPr="00F67924">
        <w:rPr>
          <w:lang w:val="pt-PT" w:eastAsia="de-DE"/>
        </w:rPr>
        <w:t>(p</w:t>
      </w:r>
      <w:ins w:id="579" w:author="Author">
        <w:r w:rsidR="00C960B5">
          <w:rPr>
            <w:lang w:val="pt-PT" w:eastAsia="de-DE"/>
          </w:rPr>
          <w:t xml:space="preserve"> </w:t>
        </w:r>
      </w:ins>
      <w:r w:rsidRPr="00F67924">
        <w:rPr>
          <w:lang w:val="pt-PT" w:eastAsia="de-DE"/>
        </w:rPr>
        <w:t>=</w:t>
      </w:r>
      <w:ins w:id="580" w:author="Author">
        <w:r w:rsidR="00C960B5">
          <w:rPr>
            <w:lang w:val="pt-PT" w:eastAsia="de-DE"/>
          </w:rPr>
          <w:t xml:space="preserve"> </w:t>
        </w:r>
      </w:ins>
      <w:r w:rsidRPr="00F67924">
        <w:rPr>
          <w:lang w:val="pt-PT" w:eastAsia="de-DE"/>
        </w:rPr>
        <w:t>0,0024).</w:t>
      </w:r>
    </w:p>
    <w:p w14:paraId="6F321CE5" w14:textId="77777777" w:rsidR="001323E1" w:rsidRPr="00F67924" w:rsidRDefault="001323E1" w:rsidP="001323E1">
      <w:pPr>
        <w:numPr>
          <w:ilvl w:val="12"/>
          <w:numId w:val="0"/>
        </w:numPr>
        <w:ind w:right="-2"/>
        <w:rPr>
          <w:lang w:val="pt-PT"/>
        </w:rPr>
      </w:pPr>
    </w:p>
    <w:p w14:paraId="708B6856" w14:textId="68E1C064" w:rsidR="001323E1" w:rsidRPr="00F67924" w:rsidRDefault="001323E1" w:rsidP="001323E1">
      <w:pPr>
        <w:rPr>
          <w:lang w:val="pt-PT" w:eastAsia="de-DE"/>
        </w:rPr>
      </w:pPr>
      <w:r w:rsidRPr="00F67924">
        <w:rPr>
          <w:lang w:val="pt-PT" w:eastAsia="de-DE"/>
        </w:rPr>
        <w:t xml:space="preserve">Ao concluir a Parte I, as respostas </w:t>
      </w:r>
      <w:r w:rsidR="00EB10B3" w:rsidRPr="00F67924">
        <w:rPr>
          <w:lang w:val="pt-PT" w:eastAsia="de-DE"/>
        </w:rPr>
        <w:t xml:space="preserve">AIJ </w:t>
      </w:r>
      <w:r w:rsidRPr="00F67924">
        <w:rPr>
          <w:lang w:val="pt-PT" w:eastAsia="de-DE"/>
        </w:rPr>
        <w:t>ACR</w:t>
      </w:r>
      <w:r w:rsidR="00443757" w:rsidRPr="00F67924">
        <w:rPr>
          <w:lang w:val="pt-PT" w:eastAsia="de-DE"/>
        </w:rPr>
        <w:t> </w:t>
      </w:r>
      <w:r w:rsidRPr="00F67924">
        <w:rPr>
          <w:lang w:val="pt-PT" w:eastAsia="de-DE"/>
        </w:rPr>
        <w:t xml:space="preserve">30/50/70/90 foram de 89,4%, 83,0%, </w:t>
      </w:r>
      <w:r w:rsidR="004A7487" w:rsidRPr="00F67924">
        <w:rPr>
          <w:lang w:val="pt-PT" w:eastAsia="de-DE"/>
        </w:rPr>
        <w:t>62,2% e 26,1%, respetivamente.</w:t>
      </w:r>
    </w:p>
    <w:p w14:paraId="2F2EA1DB" w14:textId="77777777" w:rsidR="001323E1" w:rsidRPr="00F67924" w:rsidRDefault="001323E1" w:rsidP="001323E1">
      <w:pPr>
        <w:numPr>
          <w:ilvl w:val="12"/>
          <w:numId w:val="0"/>
        </w:numPr>
        <w:ind w:right="-2"/>
        <w:rPr>
          <w:lang w:val="pt-PT"/>
        </w:rPr>
      </w:pPr>
    </w:p>
    <w:p w14:paraId="2B0416B7" w14:textId="6CEBAAD2" w:rsidR="001323E1" w:rsidRPr="00F67924" w:rsidRDefault="001323E1" w:rsidP="001323E1">
      <w:pPr>
        <w:jc w:val="both"/>
        <w:rPr>
          <w:lang w:val="pt-PT" w:eastAsia="de-DE"/>
        </w:rPr>
      </w:pPr>
      <w:r w:rsidRPr="00F67924">
        <w:rPr>
          <w:szCs w:val="22"/>
          <w:lang w:val="pt-PT" w:eastAsia="de-DE"/>
        </w:rPr>
        <w:t>A percentagem de doentes que atingiu</w:t>
      </w:r>
      <w:r w:rsidRPr="00F67924">
        <w:rPr>
          <w:lang w:val="pt-PT" w:eastAsia="de-DE"/>
        </w:rPr>
        <w:t xml:space="preserve"> respostas </w:t>
      </w:r>
      <w:r w:rsidR="00EB10B3" w:rsidRPr="00F67924">
        <w:rPr>
          <w:lang w:val="pt-PT" w:eastAsia="de-DE"/>
        </w:rPr>
        <w:t xml:space="preserve">AIJ </w:t>
      </w:r>
      <w:r w:rsidRPr="00F67924">
        <w:rPr>
          <w:lang w:val="pt-PT" w:eastAsia="de-DE"/>
        </w:rPr>
        <w:t>ACR</w:t>
      </w:r>
      <w:r w:rsidR="00443757" w:rsidRPr="00F67924">
        <w:rPr>
          <w:lang w:val="pt-PT" w:eastAsia="de-DE"/>
        </w:rPr>
        <w:t> </w:t>
      </w:r>
      <w:r w:rsidRPr="00F67924">
        <w:rPr>
          <w:lang w:val="pt-PT" w:eastAsia="de-DE"/>
        </w:rPr>
        <w:t>30, 50 e 70 à semana</w:t>
      </w:r>
      <w:r w:rsidR="00443757" w:rsidRPr="00F67924">
        <w:rPr>
          <w:lang w:val="pt-PT" w:eastAsia="de-DE"/>
        </w:rPr>
        <w:t> </w:t>
      </w:r>
      <w:r w:rsidRPr="00F67924">
        <w:rPr>
          <w:lang w:val="pt-PT" w:eastAsia="de-DE"/>
        </w:rPr>
        <w:t xml:space="preserve">40 relativamente à linha </w:t>
      </w:r>
      <w:r w:rsidR="009A67A6" w:rsidRPr="00F67924">
        <w:rPr>
          <w:lang w:val="pt-PT" w:eastAsia="de-DE"/>
        </w:rPr>
        <w:t>de base</w:t>
      </w:r>
      <w:r w:rsidRPr="00F67924">
        <w:rPr>
          <w:lang w:val="pt-PT" w:eastAsia="de-DE"/>
        </w:rPr>
        <w:t xml:space="preserve"> </w:t>
      </w:r>
      <w:r w:rsidRPr="00F67924">
        <w:rPr>
          <w:szCs w:val="22"/>
          <w:lang w:val="pt-PT" w:eastAsia="de-DE"/>
        </w:rPr>
        <w:t xml:space="preserve">durante a fase de </w:t>
      </w:r>
      <w:r w:rsidRPr="00F67924">
        <w:rPr>
          <w:i/>
          <w:szCs w:val="22"/>
          <w:lang w:val="pt-PT" w:eastAsia="de-DE"/>
        </w:rPr>
        <w:t>withdrawal</w:t>
      </w:r>
      <w:r w:rsidRPr="00F67924">
        <w:rPr>
          <w:szCs w:val="22"/>
          <w:lang w:val="pt-PT" w:eastAsia="de-DE"/>
        </w:rPr>
        <w:t xml:space="preserve"> (Parte II)</w:t>
      </w:r>
      <w:r w:rsidRPr="00F67924">
        <w:rPr>
          <w:lang w:val="pt-PT" w:eastAsia="de-DE"/>
        </w:rPr>
        <w:t xml:space="preserve"> é ilustrada na Tabela</w:t>
      </w:r>
      <w:r w:rsidR="00443757" w:rsidRPr="00F67924">
        <w:rPr>
          <w:lang w:val="pt-PT" w:eastAsia="de-DE"/>
        </w:rPr>
        <w:t> </w:t>
      </w:r>
      <w:r w:rsidR="001E4C24" w:rsidRPr="00F67924">
        <w:rPr>
          <w:lang w:val="pt-PT" w:eastAsia="de-DE"/>
        </w:rPr>
        <w:t>9</w:t>
      </w:r>
      <w:r w:rsidRPr="00F67924">
        <w:rPr>
          <w:lang w:val="pt-PT" w:eastAsia="de-DE"/>
        </w:rPr>
        <w:t xml:space="preserve">. Nesta análise estatística, os doentes que apresentaram reativação da doença (e </w:t>
      </w:r>
      <w:r w:rsidR="007F57F7" w:rsidRPr="00F67924">
        <w:rPr>
          <w:lang w:val="pt-PT" w:eastAsia="de-DE"/>
        </w:rPr>
        <w:t>iniciaram a administração de</w:t>
      </w:r>
      <w:r w:rsidRPr="00F67924">
        <w:rPr>
          <w:lang w:val="pt-PT" w:eastAsia="de-DE"/>
        </w:rPr>
        <w:t xml:space="preserve"> tocilizumab) durante a Parte</w:t>
      </w:r>
      <w:r w:rsidR="003D2F9E" w:rsidRPr="00F67924">
        <w:rPr>
          <w:lang w:val="pt-PT" w:eastAsia="de-DE"/>
        </w:rPr>
        <w:t> </w:t>
      </w:r>
      <w:r w:rsidRPr="00F67924">
        <w:rPr>
          <w:lang w:val="pt-PT" w:eastAsia="de-DE"/>
        </w:rPr>
        <w:t>II ou que foram retirados</w:t>
      </w:r>
      <w:r w:rsidR="00652166" w:rsidRPr="00F67924">
        <w:rPr>
          <w:lang w:val="pt-PT" w:eastAsia="de-DE"/>
        </w:rPr>
        <w:t xml:space="preserve"> do </w:t>
      </w:r>
      <w:ins w:id="581" w:author="Author">
        <w:r w:rsidR="00CB4493">
          <w:rPr>
            <w:lang w:val="pt-PT" w:eastAsia="de-DE"/>
          </w:rPr>
          <w:t>E</w:t>
        </w:r>
      </w:ins>
      <w:del w:id="582" w:author="Author">
        <w:r w:rsidR="00652166" w:rsidRPr="00F67924" w:rsidDel="00CB4493">
          <w:rPr>
            <w:lang w:val="pt-PT" w:eastAsia="de-DE"/>
          </w:rPr>
          <w:delText>e</w:delText>
        </w:r>
        <w:r w:rsidR="00652166" w:rsidRPr="00F67924" w:rsidDel="00576DA3">
          <w:rPr>
            <w:lang w:val="pt-PT" w:eastAsia="de-DE"/>
          </w:rPr>
          <w:delText>studo</w:delText>
        </w:r>
      </w:del>
      <w:ins w:id="583" w:author="Author">
        <w:r w:rsidR="00576DA3">
          <w:rPr>
            <w:lang w:val="pt-PT" w:eastAsia="de-DE"/>
          </w:rPr>
          <w:t>nsaio</w:t>
        </w:r>
      </w:ins>
      <w:r w:rsidRPr="00F67924">
        <w:rPr>
          <w:lang w:val="pt-PT" w:eastAsia="de-DE"/>
        </w:rPr>
        <w:t xml:space="preserve">, foram classificados como não respondedores. Uma análise adicional das respostas </w:t>
      </w:r>
      <w:r w:rsidR="00EB10B3" w:rsidRPr="00F67924">
        <w:rPr>
          <w:lang w:val="pt-PT" w:eastAsia="de-DE"/>
        </w:rPr>
        <w:t xml:space="preserve">AIJ </w:t>
      </w:r>
      <w:r w:rsidRPr="00F67924">
        <w:rPr>
          <w:lang w:val="pt-PT" w:eastAsia="de-DE"/>
        </w:rPr>
        <w:t>ACR que considerou os dados observados à semana</w:t>
      </w:r>
      <w:r w:rsidR="00443757" w:rsidRPr="00F67924">
        <w:rPr>
          <w:lang w:val="pt-PT" w:eastAsia="de-DE"/>
        </w:rPr>
        <w:t> </w:t>
      </w:r>
      <w:r w:rsidRPr="00F67924">
        <w:rPr>
          <w:lang w:val="pt-PT" w:eastAsia="de-DE"/>
        </w:rPr>
        <w:t xml:space="preserve">40, independentemente do estado de reativação da doença, mostrou que 95,1% dos doentes que tinham recebido terapêutica continuada com tocilizumab atingiu uma resposta </w:t>
      </w:r>
      <w:r w:rsidR="00EB10B3" w:rsidRPr="00F67924">
        <w:rPr>
          <w:lang w:val="pt-PT" w:eastAsia="de-DE"/>
        </w:rPr>
        <w:t xml:space="preserve">AIJ </w:t>
      </w:r>
      <w:r w:rsidRPr="00F67924">
        <w:rPr>
          <w:lang w:val="pt-PT" w:eastAsia="de-DE"/>
        </w:rPr>
        <w:t>ACR</w:t>
      </w:r>
      <w:r w:rsidR="003D2F9E" w:rsidRPr="00F67924">
        <w:rPr>
          <w:lang w:val="pt-PT" w:eastAsia="de-DE"/>
        </w:rPr>
        <w:t> </w:t>
      </w:r>
      <w:r w:rsidRPr="00F67924">
        <w:rPr>
          <w:lang w:val="pt-PT" w:eastAsia="de-DE"/>
        </w:rPr>
        <w:t>30 ou superior à semana</w:t>
      </w:r>
      <w:r w:rsidR="00443757" w:rsidRPr="00F67924">
        <w:rPr>
          <w:lang w:val="pt-PT" w:eastAsia="de-DE"/>
        </w:rPr>
        <w:t> </w:t>
      </w:r>
      <w:r w:rsidRPr="00F67924">
        <w:rPr>
          <w:lang w:val="pt-PT" w:eastAsia="de-DE"/>
        </w:rPr>
        <w:t>40.</w:t>
      </w:r>
    </w:p>
    <w:p w14:paraId="56E8413F" w14:textId="77777777" w:rsidR="001323E1" w:rsidRPr="00F67924" w:rsidRDefault="001323E1" w:rsidP="001323E1">
      <w:pPr>
        <w:jc w:val="both"/>
        <w:rPr>
          <w:lang w:val="pt-PT" w:eastAsia="de-DE"/>
        </w:rPr>
      </w:pPr>
    </w:p>
    <w:p w14:paraId="271BF4C4" w14:textId="29F0EF1F" w:rsidR="001323E1" w:rsidRPr="00F67924" w:rsidRDefault="001323E1">
      <w:pPr>
        <w:keepNext/>
        <w:keepLines/>
        <w:widowControl w:val="0"/>
        <w:numPr>
          <w:ilvl w:val="12"/>
          <w:numId w:val="0"/>
        </w:numPr>
        <w:ind w:right="-2"/>
        <w:rPr>
          <w:i/>
          <w:szCs w:val="22"/>
          <w:lang w:val="pt-PT"/>
        </w:rPr>
        <w:pPrChange w:id="584" w:author="TCS" w:date="2026-03-20T10:27:00Z">
          <w:pPr>
            <w:keepNext/>
            <w:numPr>
              <w:ilvl w:val="12"/>
            </w:numPr>
            <w:ind w:right="-2"/>
          </w:pPr>
        </w:pPrChange>
      </w:pPr>
      <w:r w:rsidRPr="00F67924">
        <w:rPr>
          <w:i/>
          <w:szCs w:val="22"/>
          <w:lang w:val="pt-PT"/>
        </w:rPr>
        <w:t>Tabela</w:t>
      </w:r>
      <w:r w:rsidR="00443757" w:rsidRPr="00F67924">
        <w:rPr>
          <w:i/>
          <w:szCs w:val="22"/>
          <w:lang w:val="pt-PT"/>
        </w:rPr>
        <w:t> </w:t>
      </w:r>
      <w:r w:rsidR="001E4C24" w:rsidRPr="00F67924">
        <w:rPr>
          <w:i/>
          <w:szCs w:val="22"/>
          <w:lang w:val="pt-PT"/>
        </w:rPr>
        <w:t>9</w:t>
      </w:r>
      <w:r w:rsidR="00D77CC0" w:rsidRPr="00F67924">
        <w:rPr>
          <w:i/>
          <w:szCs w:val="22"/>
          <w:lang w:val="pt-PT"/>
        </w:rPr>
        <w:t>.</w:t>
      </w:r>
      <w:r w:rsidR="001E4C24" w:rsidRPr="00F67924">
        <w:rPr>
          <w:i/>
          <w:szCs w:val="22"/>
          <w:lang w:val="pt-PT"/>
        </w:rPr>
        <w:t xml:space="preserve"> </w:t>
      </w:r>
      <w:r w:rsidRPr="00F67924">
        <w:rPr>
          <w:i/>
          <w:szCs w:val="22"/>
          <w:lang w:val="pt-PT"/>
        </w:rPr>
        <w:t xml:space="preserve">Taxas de resposta </w:t>
      </w:r>
      <w:r w:rsidR="00F67F79" w:rsidRPr="00F67924">
        <w:rPr>
          <w:i/>
          <w:szCs w:val="22"/>
          <w:lang w:val="pt-PT"/>
        </w:rPr>
        <w:t xml:space="preserve">AIJ </w:t>
      </w:r>
      <w:r w:rsidRPr="00F67924">
        <w:rPr>
          <w:i/>
          <w:szCs w:val="22"/>
          <w:lang w:val="pt-PT"/>
        </w:rPr>
        <w:t>ACR à semana</w:t>
      </w:r>
      <w:r w:rsidR="00443757" w:rsidRPr="00F67924">
        <w:rPr>
          <w:i/>
          <w:szCs w:val="22"/>
          <w:lang w:val="pt-PT"/>
        </w:rPr>
        <w:t> </w:t>
      </w:r>
      <w:r w:rsidRPr="00F67924">
        <w:rPr>
          <w:i/>
          <w:szCs w:val="22"/>
          <w:lang w:val="pt-PT"/>
        </w:rPr>
        <w:t>40 relativamente à linha</w:t>
      </w:r>
      <w:r w:rsidR="004A7487" w:rsidRPr="00F67924">
        <w:rPr>
          <w:i/>
          <w:szCs w:val="22"/>
          <w:lang w:val="pt-PT"/>
        </w:rPr>
        <w:t xml:space="preserve"> basal (</w:t>
      </w:r>
      <w:r w:rsidR="00443757" w:rsidRPr="00F67924">
        <w:rPr>
          <w:i/>
          <w:szCs w:val="22"/>
          <w:lang w:val="pt-PT"/>
        </w:rPr>
        <w:t>p</w:t>
      </w:r>
      <w:r w:rsidR="004A7487" w:rsidRPr="00F67924">
        <w:rPr>
          <w:i/>
          <w:szCs w:val="22"/>
          <w:lang w:val="pt-PT"/>
        </w:rPr>
        <w:t xml:space="preserve">ercentagem de </w:t>
      </w:r>
      <w:r w:rsidR="00443757" w:rsidRPr="00F67924">
        <w:rPr>
          <w:i/>
          <w:szCs w:val="22"/>
          <w:lang w:val="pt-PT"/>
        </w:rPr>
        <w:t>d</w:t>
      </w:r>
      <w:r w:rsidR="004A7487" w:rsidRPr="00F67924">
        <w:rPr>
          <w:i/>
          <w:szCs w:val="22"/>
          <w:lang w:val="pt-PT"/>
        </w:rPr>
        <w:t>oentes)</w:t>
      </w:r>
    </w:p>
    <w:p w14:paraId="03CA655C" w14:textId="77777777" w:rsidR="009853DF" w:rsidRPr="00F67924" w:rsidRDefault="009853DF">
      <w:pPr>
        <w:keepNext/>
        <w:keepLines/>
        <w:widowControl w:val="0"/>
        <w:numPr>
          <w:ilvl w:val="12"/>
          <w:numId w:val="0"/>
        </w:numPr>
        <w:ind w:right="-2"/>
        <w:rPr>
          <w:i/>
          <w:szCs w:val="22"/>
          <w:lang w:val="pt-PT"/>
        </w:rPr>
        <w:pPrChange w:id="585" w:author="TCS" w:date="2026-03-20T10:27:00Z">
          <w:pPr>
            <w:keepNext/>
            <w:numPr>
              <w:ilvl w:val="12"/>
            </w:numPr>
            <w:ind w:right="-2"/>
          </w:pPr>
        </w:pPrChang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35"/>
        <w:gridCol w:w="2409"/>
        <w:gridCol w:w="2409"/>
      </w:tblGrid>
      <w:tr w:rsidR="001323E1" w:rsidRPr="00F67924" w14:paraId="70DCB47C" w14:textId="77777777" w:rsidTr="005351D2">
        <w:tc>
          <w:tcPr>
            <w:tcW w:w="2235" w:type="dxa"/>
          </w:tcPr>
          <w:p w14:paraId="7689C5BD" w14:textId="1B12431E" w:rsidR="001323E1" w:rsidRPr="00F67924" w:rsidRDefault="001323E1">
            <w:pPr>
              <w:pStyle w:val="TextTi12"/>
              <w:keepNext/>
              <w:keepLines/>
              <w:widowControl w:val="0"/>
              <w:spacing w:after="0" w:line="240" w:lineRule="auto"/>
              <w:jc w:val="left"/>
              <w:rPr>
                <w:sz w:val="22"/>
                <w:szCs w:val="22"/>
                <w:lang w:val="pt-PT"/>
              </w:rPr>
              <w:pPrChange w:id="586" w:author="TCS" w:date="2026-03-20T10:27:00Z">
                <w:pPr>
                  <w:pStyle w:val="TextTi12"/>
                  <w:spacing w:after="0" w:line="240" w:lineRule="auto"/>
                  <w:jc w:val="left"/>
                </w:pPr>
              </w:pPrChange>
            </w:pPr>
            <w:r w:rsidRPr="00F67924">
              <w:rPr>
                <w:b/>
                <w:bCs/>
                <w:color w:val="000000"/>
                <w:sz w:val="22"/>
                <w:szCs w:val="22"/>
                <w:lang w:val="pt-PT" w:eastAsia="ja-JP"/>
              </w:rPr>
              <w:t xml:space="preserve">Taxa de </w:t>
            </w:r>
            <w:r w:rsidR="00443757" w:rsidRPr="00F67924">
              <w:rPr>
                <w:b/>
                <w:bCs/>
                <w:color w:val="000000"/>
                <w:sz w:val="22"/>
                <w:szCs w:val="22"/>
                <w:lang w:val="pt-PT" w:eastAsia="ja-JP"/>
              </w:rPr>
              <w:t>r</w:t>
            </w:r>
            <w:r w:rsidRPr="00F67924">
              <w:rPr>
                <w:b/>
                <w:bCs/>
                <w:color w:val="000000"/>
                <w:sz w:val="22"/>
                <w:szCs w:val="22"/>
                <w:lang w:val="pt-PT" w:eastAsia="ja-JP"/>
              </w:rPr>
              <w:t>esposta</w:t>
            </w:r>
          </w:p>
        </w:tc>
        <w:tc>
          <w:tcPr>
            <w:tcW w:w="2409" w:type="dxa"/>
          </w:tcPr>
          <w:p w14:paraId="1E73C8E4" w14:textId="77777777" w:rsidR="001323E1" w:rsidRPr="00F67924" w:rsidRDefault="001323E1">
            <w:pPr>
              <w:pStyle w:val="TextTi12"/>
              <w:keepNext/>
              <w:keepLines/>
              <w:widowControl w:val="0"/>
              <w:spacing w:after="0" w:line="240" w:lineRule="auto"/>
              <w:jc w:val="left"/>
              <w:rPr>
                <w:sz w:val="22"/>
                <w:szCs w:val="22"/>
                <w:lang w:val="pt-PT"/>
              </w:rPr>
              <w:pPrChange w:id="587" w:author="TCS" w:date="2026-03-20T10:27:00Z">
                <w:pPr>
                  <w:pStyle w:val="TextTi12"/>
                  <w:spacing w:after="0" w:line="240" w:lineRule="auto"/>
                  <w:jc w:val="left"/>
                </w:pPr>
              </w:pPrChange>
            </w:pPr>
            <w:r w:rsidRPr="00F67924">
              <w:rPr>
                <w:sz w:val="22"/>
                <w:szCs w:val="22"/>
                <w:lang w:val="pt-PT"/>
              </w:rPr>
              <w:t>Tocilizumab</w:t>
            </w:r>
          </w:p>
          <w:p w14:paraId="5AEE9597" w14:textId="2A8886E5" w:rsidR="001323E1" w:rsidRPr="00F67924" w:rsidRDefault="00460CEE">
            <w:pPr>
              <w:pStyle w:val="TextTi12"/>
              <w:keepNext/>
              <w:keepLines/>
              <w:widowControl w:val="0"/>
              <w:spacing w:after="0" w:line="240" w:lineRule="auto"/>
              <w:jc w:val="left"/>
              <w:rPr>
                <w:sz w:val="22"/>
                <w:szCs w:val="22"/>
                <w:lang w:val="pt-PT"/>
              </w:rPr>
              <w:pPrChange w:id="588" w:author="TCS" w:date="2026-03-20T10:27:00Z">
                <w:pPr>
                  <w:pStyle w:val="TextTi12"/>
                  <w:spacing w:after="0" w:line="240" w:lineRule="auto"/>
                  <w:jc w:val="left"/>
                </w:pPr>
              </w:pPrChange>
            </w:pPr>
            <w:ins w:id="589" w:author="Author">
              <w:r>
                <w:rPr>
                  <w:sz w:val="22"/>
                  <w:szCs w:val="22"/>
                  <w:lang w:val="pt-PT"/>
                </w:rPr>
                <w:t>n</w:t>
              </w:r>
            </w:ins>
            <w:del w:id="590" w:author="Author">
              <w:r w:rsidR="001323E1" w:rsidRPr="00F67924" w:rsidDel="00460CEE">
                <w:rPr>
                  <w:sz w:val="22"/>
                  <w:szCs w:val="22"/>
                  <w:lang w:val="pt-PT"/>
                </w:rPr>
                <w:delText>N</w:delText>
              </w:r>
            </w:del>
            <w:r w:rsidR="001323E1" w:rsidRPr="00F67924">
              <w:rPr>
                <w:sz w:val="22"/>
                <w:szCs w:val="22"/>
                <w:lang w:val="pt-PT"/>
              </w:rPr>
              <w:t xml:space="preserve"> = 82</w:t>
            </w:r>
          </w:p>
        </w:tc>
        <w:tc>
          <w:tcPr>
            <w:tcW w:w="2409" w:type="dxa"/>
          </w:tcPr>
          <w:p w14:paraId="0DED95A1" w14:textId="77777777" w:rsidR="001323E1" w:rsidRPr="00F67924" w:rsidRDefault="001323E1">
            <w:pPr>
              <w:keepNext/>
              <w:keepLines/>
              <w:widowControl w:val="0"/>
              <w:rPr>
                <w:szCs w:val="22"/>
                <w:lang w:val="pt-PT" w:eastAsia="de-DE"/>
              </w:rPr>
              <w:pPrChange w:id="591" w:author="TCS" w:date="2026-03-20T10:27:00Z">
                <w:pPr/>
              </w:pPrChange>
            </w:pPr>
            <w:r w:rsidRPr="00F67924">
              <w:rPr>
                <w:szCs w:val="22"/>
                <w:lang w:val="pt-PT" w:eastAsia="de-DE"/>
              </w:rPr>
              <w:t>Placebo</w:t>
            </w:r>
          </w:p>
          <w:p w14:paraId="6E91F7CF" w14:textId="51108443" w:rsidR="001323E1" w:rsidRPr="00F67924" w:rsidRDefault="005E18EF">
            <w:pPr>
              <w:pStyle w:val="TextTi12"/>
              <w:keepNext/>
              <w:keepLines/>
              <w:widowControl w:val="0"/>
              <w:spacing w:after="0" w:line="240" w:lineRule="auto"/>
              <w:jc w:val="left"/>
              <w:rPr>
                <w:sz w:val="22"/>
                <w:szCs w:val="22"/>
                <w:lang w:val="pt-PT"/>
              </w:rPr>
              <w:pPrChange w:id="592" w:author="TCS" w:date="2026-03-20T10:27:00Z">
                <w:pPr>
                  <w:pStyle w:val="TextTi12"/>
                  <w:spacing w:after="0" w:line="240" w:lineRule="auto"/>
                  <w:jc w:val="left"/>
                </w:pPr>
              </w:pPrChange>
            </w:pPr>
            <w:ins w:id="593" w:author="Author">
              <w:r>
                <w:rPr>
                  <w:sz w:val="22"/>
                  <w:szCs w:val="22"/>
                  <w:lang w:val="pt-PT"/>
                </w:rPr>
                <w:t>n</w:t>
              </w:r>
              <w:del w:id="594" w:author="Author">
                <w:r w:rsidR="003062C3" w:rsidDel="005E18EF">
                  <w:rPr>
                    <w:sz w:val="22"/>
                    <w:szCs w:val="22"/>
                    <w:lang w:val="pt-PT"/>
                  </w:rPr>
                  <w:delText>N</w:delText>
                </w:r>
              </w:del>
              <w:r w:rsidR="003062C3">
                <w:rPr>
                  <w:sz w:val="22"/>
                  <w:szCs w:val="22"/>
                  <w:lang w:val="pt-PT"/>
                </w:rPr>
                <w:t xml:space="preserve"> </w:t>
              </w:r>
            </w:ins>
            <w:del w:id="595" w:author="Author">
              <w:r w:rsidR="001323E1" w:rsidRPr="00F67924" w:rsidDel="00460CEE">
                <w:rPr>
                  <w:sz w:val="22"/>
                  <w:szCs w:val="22"/>
                  <w:lang w:val="pt-PT"/>
                </w:rPr>
                <w:delText>N</w:delText>
              </w:r>
            </w:del>
            <w:r w:rsidR="001323E1" w:rsidRPr="00F67924">
              <w:rPr>
                <w:sz w:val="22"/>
                <w:szCs w:val="22"/>
                <w:lang w:val="pt-PT"/>
              </w:rPr>
              <w:t>=</w:t>
            </w:r>
            <w:ins w:id="596" w:author="Author">
              <w:r w:rsidR="003062C3">
                <w:rPr>
                  <w:sz w:val="22"/>
                  <w:szCs w:val="22"/>
                  <w:lang w:val="pt-PT"/>
                </w:rPr>
                <w:t xml:space="preserve"> </w:t>
              </w:r>
            </w:ins>
            <w:r w:rsidR="001323E1" w:rsidRPr="00F67924">
              <w:rPr>
                <w:sz w:val="22"/>
                <w:szCs w:val="22"/>
                <w:lang w:val="pt-PT"/>
              </w:rPr>
              <w:t>81</w:t>
            </w:r>
          </w:p>
        </w:tc>
      </w:tr>
      <w:tr w:rsidR="001323E1" w:rsidRPr="00F67924" w14:paraId="4EB77A28" w14:textId="77777777" w:rsidTr="005351D2">
        <w:tc>
          <w:tcPr>
            <w:tcW w:w="2235" w:type="dxa"/>
          </w:tcPr>
          <w:p w14:paraId="5E04F5A7" w14:textId="26A59AFC" w:rsidR="001323E1" w:rsidRPr="00F67924" w:rsidRDefault="001323E1">
            <w:pPr>
              <w:pStyle w:val="TextTi12"/>
              <w:keepNext/>
              <w:keepLines/>
              <w:widowControl w:val="0"/>
              <w:spacing w:after="0" w:line="240" w:lineRule="auto"/>
              <w:jc w:val="left"/>
              <w:rPr>
                <w:sz w:val="22"/>
                <w:szCs w:val="22"/>
                <w:lang w:val="pt-PT"/>
              </w:rPr>
              <w:pPrChange w:id="597" w:author="TCS" w:date="2026-03-20T10:27:00Z">
                <w:pPr>
                  <w:pStyle w:val="TextTi12"/>
                  <w:spacing w:after="0" w:line="240" w:lineRule="auto"/>
                  <w:jc w:val="left"/>
                </w:pPr>
              </w:pPrChange>
            </w:pPr>
            <w:r w:rsidRPr="00F67924">
              <w:rPr>
                <w:sz w:val="22"/>
                <w:szCs w:val="22"/>
                <w:lang w:val="pt-PT"/>
              </w:rPr>
              <w:t>ACR</w:t>
            </w:r>
            <w:r w:rsidR="00443757" w:rsidRPr="00F67924">
              <w:rPr>
                <w:sz w:val="22"/>
                <w:szCs w:val="22"/>
                <w:lang w:val="pt-PT"/>
              </w:rPr>
              <w:t> </w:t>
            </w:r>
            <w:r w:rsidRPr="00F67924">
              <w:rPr>
                <w:sz w:val="22"/>
                <w:szCs w:val="22"/>
                <w:lang w:val="pt-PT"/>
              </w:rPr>
              <w:t xml:space="preserve">30 </w:t>
            </w:r>
          </w:p>
        </w:tc>
        <w:tc>
          <w:tcPr>
            <w:tcW w:w="2409" w:type="dxa"/>
          </w:tcPr>
          <w:p w14:paraId="7F50E433" w14:textId="77777777" w:rsidR="001323E1" w:rsidRPr="00F67924" w:rsidRDefault="001323E1">
            <w:pPr>
              <w:pStyle w:val="TextTi12"/>
              <w:keepNext/>
              <w:keepLines/>
              <w:widowControl w:val="0"/>
              <w:spacing w:after="0" w:line="240" w:lineRule="auto"/>
              <w:jc w:val="left"/>
              <w:rPr>
                <w:sz w:val="22"/>
                <w:szCs w:val="22"/>
                <w:lang w:val="pt-PT"/>
              </w:rPr>
              <w:pPrChange w:id="598" w:author="TCS" w:date="2026-03-20T10:27:00Z">
                <w:pPr>
                  <w:pStyle w:val="TextTi12"/>
                  <w:spacing w:after="0" w:line="240" w:lineRule="auto"/>
                  <w:jc w:val="left"/>
                </w:pPr>
              </w:pPrChange>
            </w:pPr>
            <w:r w:rsidRPr="00F67924">
              <w:rPr>
                <w:sz w:val="22"/>
                <w:szCs w:val="22"/>
                <w:lang w:val="pt-PT"/>
              </w:rPr>
              <w:t>74,4%*</w:t>
            </w:r>
          </w:p>
        </w:tc>
        <w:tc>
          <w:tcPr>
            <w:tcW w:w="2409" w:type="dxa"/>
          </w:tcPr>
          <w:p w14:paraId="5D4F853E" w14:textId="77777777" w:rsidR="001323E1" w:rsidRPr="00F67924" w:rsidRDefault="001323E1">
            <w:pPr>
              <w:pStyle w:val="TextTi12"/>
              <w:keepNext/>
              <w:keepLines/>
              <w:widowControl w:val="0"/>
              <w:spacing w:after="0" w:line="240" w:lineRule="auto"/>
              <w:jc w:val="left"/>
              <w:rPr>
                <w:sz w:val="22"/>
                <w:szCs w:val="22"/>
                <w:lang w:val="pt-PT"/>
              </w:rPr>
              <w:pPrChange w:id="599" w:author="TCS" w:date="2026-03-20T10:27:00Z">
                <w:pPr>
                  <w:pStyle w:val="TextTi12"/>
                  <w:spacing w:after="0" w:line="240" w:lineRule="auto"/>
                  <w:jc w:val="left"/>
                </w:pPr>
              </w:pPrChange>
            </w:pPr>
            <w:r w:rsidRPr="00F67924">
              <w:rPr>
                <w:sz w:val="22"/>
                <w:szCs w:val="22"/>
                <w:lang w:val="pt-PT"/>
              </w:rPr>
              <w:t>54,3%*</w:t>
            </w:r>
          </w:p>
        </w:tc>
      </w:tr>
      <w:tr w:rsidR="001323E1" w:rsidRPr="00F67924" w14:paraId="6EAC421C" w14:textId="77777777" w:rsidTr="005351D2">
        <w:tc>
          <w:tcPr>
            <w:tcW w:w="2235" w:type="dxa"/>
          </w:tcPr>
          <w:p w14:paraId="6FD63A2D" w14:textId="3A377B28" w:rsidR="001323E1" w:rsidRPr="00F67924" w:rsidRDefault="001323E1">
            <w:pPr>
              <w:pStyle w:val="TextTi12"/>
              <w:keepNext/>
              <w:keepLines/>
              <w:widowControl w:val="0"/>
              <w:spacing w:after="0" w:line="240" w:lineRule="auto"/>
              <w:jc w:val="left"/>
              <w:rPr>
                <w:sz w:val="22"/>
                <w:szCs w:val="22"/>
                <w:lang w:val="pt-PT"/>
              </w:rPr>
              <w:pPrChange w:id="600" w:author="TCS" w:date="2026-03-20T10:27:00Z">
                <w:pPr>
                  <w:pStyle w:val="TextTi12"/>
                  <w:spacing w:after="0" w:line="240" w:lineRule="auto"/>
                  <w:jc w:val="left"/>
                </w:pPr>
              </w:pPrChange>
            </w:pPr>
            <w:r w:rsidRPr="00F67924">
              <w:rPr>
                <w:sz w:val="22"/>
                <w:szCs w:val="22"/>
                <w:lang w:val="pt-PT"/>
              </w:rPr>
              <w:t>ACR</w:t>
            </w:r>
            <w:r w:rsidR="00443757" w:rsidRPr="00F67924">
              <w:rPr>
                <w:sz w:val="22"/>
                <w:szCs w:val="22"/>
                <w:lang w:val="pt-PT"/>
              </w:rPr>
              <w:t> </w:t>
            </w:r>
            <w:r w:rsidRPr="00F67924">
              <w:rPr>
                <w:sz w:val="22"/>
                <w:szCs w:val="22"/>
                <w:lang w:val="pt-PT"/>
              </w:rPr>
              <w:t xml:space="preserve">50 </w:t>
            </w:r>
          </w:p>
        </w:tc>
        <w:tc>
          <w:tcPr>
            <w:tcW w:w="2409" w:type="dxa"/>
          </w:tcPr>
          <w:p w14:paraId="0882D4E6" w14:textId="77777777" w:rsidR="001323E1" w:rsidRPr="00F67924" w:rsidRDefault="001323E1">
            <w:pPr>
              <w:pStyle w:val="TextTi12"/>
              <w:keepNext/>
              <w:keepLines/>
              <w:widowControl w:val="0"/>
              <w:spacing w:after="0" w:line="240" w:lineRule="auto"/>
              <w:jc w:val="left"/>
              <w:rPr>
                <w:sz w:val="22"/>
                <w:szCs w:val="22"/>
                <w:lang w:val="pt-PT"/>
              </w:rPr>
              <w:pPrChange w:id="601" w:author="TCS" w:date="2026-03-20T10:27:00Z">
                <w:pPr>
                  <w:pStyle w:val="TextTi12"/>
                  <w:spacing w:after="0" w:line="240" w:lineRule="auto"/>
                  <w:jc w:val="left"/>
                </w:pPr>
              </w:pPrChange>
            </w:pPr>
            <w:r w:rsidRPr="00F67924">
              <w:rPr>
                <w:sz w:val="22"/>
                <w:szCs w:val="22"/>
                <w:lang w:val="pt-PT"/>
              </w:rPr>
              <w:t>73,2%*</w:t>
            </w:r>
          </w:p>
        </w:tc>
        <w:tc>
          <w:tcPr>
            <w:tcW w:w="2409" w:type="dxa"/>
          </w:tcPr>
          <w:p w14:paraId="1E2E3B79" w14:textId="77777777" w:rsidR="001323E1" w:rsidRPr="00F67924" w:rsidRDefault="001323E1">
            <w:pPr>
              <w:pStyle w:val="TextTi12"/>
              <w:keepNext/>
              <w:keepLines/>
              <w:widowControl w:val="0"/>
              <w:spacing w:after="0" w:line="240" w:lineRule="auto"/>
              <w:jc w:val="left"/>
              <w:rPr>
                <w:sz w:val="22"/>
                <w:szCs w:val="22"/>
                <w:lang w:val="pt-PT"/>
              </w:rPr>
              <w:pPrChange w:id="602" w:author="TCS" w:date="2026-03-20T10:27:00Z">
                <w:pPr>
                  <w:pStyle w:val="TextTi12"/>
                  <w:spacing w:after="0" w:line="240" w:lineRule="auto"/>
                  <w:jc w:val="left"/>
                </w:pPr>
              </w:pPrChange>
            </w:pPr>
            <w:r w:rsidRPr="00F67924">
              <w:rPr>
                <w:sz w:val="22"/>
                <w:szCs w:val="22"/>
                <w:lang w:val="pt-PT"/>
              </w:rPr>
              <w:t>51,9%*</w:t>
            </w:r>
          </w:p>
        </w:tc>
      </w:tr>
      <w:tr w:rsidR="001323E1" w:rsidRPr="00F67924" w14:paraId="18AD2BC6" w14:textId="77777777" w:rsidTr="005351D2">
        <w:tc>
          <w:tcPr>
            <w:tcW w:w="2235" w:type="dxa"/>
          </w:tcPr>
          <w:p w14:paraId="61710C01" w14:textId="7D7C7D8D" w:rsidR="001323E1" w:rsidRPr="00F67924" w:rsidRDefault="001323E1">
            <w:pPr>
              <w:pStyle w:val="TextTi12"/>
              <w:keepNext/>
              <w:keepLines/>
              <w:widowControl w:val="0"/>
              <w:spacing w:after="0" w:line="240" w:lineRule="auto"/>
              <w:jc w:val="left"/>
              <w:rPr>
                <w:sz w:val="22"/>
                <w:szCs w:val="22"/>
                <w:lang w:val="pt-PT"/>
              </w:rPr>
              <w:pPrChange w:id="603" w:author="TCS" w:date="2026-03-20T10:27:00Z">
                <w:pPr>
                  <w:pStyle w:val="TextTi12"/>
                  <w:spacing w:after="0" w:line="240" w:lineRule="auto"/>
                  <w:jc w:val="left"/>
                </w:pPr>
              </w:pPrChange>
            </w:pPr>
            <w:r w:rsidRPr="00F67924">
              <w:rPr>
                <w:sz w:val="22"/>
                <w:szCs w:val="22"/>
                <w:lang w:val="pt-PT"/>
              </w:rPr>
              <w:t>ACR</w:t>
            </w:r>
            <w:r w:rsidR="00443757" w:rsidRPr="00F67924">
              <w:rPr>
                <w:sz w:val="22"/>
                <w:szCs w:val="22"/>
                <w:lang w:val="pt-PT"/>
              </w:rPr>
              <w:t> </w:t>
            </w:r>
            <w:r w:rsidRPr="00F67924">
              <w:rPr>
                <w:sz w:val="22"/>
                <w:szCs w:val="22"/>
                <w:lang w:val="pt-PT"/>
              </w:rPr>
              <w:t xml:space="preserve">70 </w:t>
            </w:r>
          </w:p>
        </w:tc>
        <w:tc>
          <w:tcPr>
            <w:tcW w:w="2409" w:type="dxa"/>
          </w:tcPr>
          <w:p w14:paraId="48E6687E" w14:textId="77777777" w:rsidR="001323E1" w:rsidRPr="00F67924" w:rsidRDefault="001323E1">
            <w:pPr>
              <w:pStyle w:val="TextTi12"/>
              <w:keepNext/>
              <w:keepLines/>
              <w:widowControl w:val="0"/>
              <w:spacing w:after="0" w:line="240" w:lineRule="auto"/>
              <w:jc w:val="left"/>
              <w:rPr>
                <w:sz w:val="22"/>
                <w:szCs w:val="22"/>
                <w:lang w:val="pt-PT"/>
              </w:rPr>
              <w:pPrChange w:id="604" w:author="TCS" w:date="2026-03-20T10:27:00Z">
                <w:pPr>
                  <w:pStyle w:val="TextTi12"/>
                  <w:spacing w:after="0" w:line="240" w:lineRule="auto"/>
                  <w:jc w:val="left"/>
                </w:pPr>
              </w:pPrChange>
            </w:pPr>
            <w:r w:rsidRPr="00F67924">
              <w:rPr>
                <w:sz w:val="22"/>
                <w:szCs w:val="22"/>
                <w:lang w:val="pt-PT"/>
              </w:rPr>
              <w:t>64,6%*</w:t>
            </w:r>
          </w:p>
        </w:tc>
        <w:tc>
          <w:tcPr>
            <w:tcW w:w="2409" w:type="dxa"/>
          </w:tcPr>
          <w:p w14:paraId="4A43735A" w14:textId="77777777" w:rsidR="001323E1" w:rsidRPr="00F67924" w:rsidRDefault="001323E1">
            <w:pPr>
              <w:pStyle w:val="TextTi12"/>
              <w:keepNext/>
              <w:keepLines/>
              <w:widowControl w:val="0"/>
              <w:spacing w:after="0" w:line="240" w:lineRule="auto"/>
              <w:jc w:val="left"/>
              <w:rPr>
                <w:sz w:val="22"/>
                <w:szCs w:val="22"/>
                <w:lang w:val="pt-PT"/>
              </w:rPr>
              <w:pPrChange w:id="605" w:author="TCS" w:date="2026-03-20T10:27:00Z">
                <w:pPr>
                  <w:pStyle w:val="TextTi12"/>
                  <w:spacing w:after="0" w:line="240" w:lineRule="auto"/>
                  <w:jc w:val="left"/>
                </w:pPr>
              </w:pPrChange>
            </w:pPr>
            <w:r w:rsidRPr="00F67924">
              <w:rPr>
                <w:sz w:val="22"/>
                <w:szCs w:val="22"/>
                <w:lang w:val="pt-PT"/>
              </w:rPr>
              <w:t>42,0%*</w:t>
            </w:r>
          </w:p>
        </w:tc>
      </w:tr>
    </w:tbl>
    <w:p w14:paraId="467509DF" w14:textId="3964C9DD" w:rsidR="001323E1" w:rsidRPr="00F67924" w:rsidRDefault="001323E1">
      <w:pPr>
        <w:keepNext/>
        <w:keepLines/>
        <w:widowControl w:val="0"/>
        <w:spacing w:line="280" w:lineRule="atLeast"/>
        <w:jc w:val="both"/>
        <w:rPr>
          <w:rFonts w:eastAsia="SimSun"/>
          <w:sz w:val="18"/>
          <w:szCs w:val="18"/>
          <w:lang w:val="pt-PT" w:eastAsia="zh-CN"/>
        </w:rPr>
        <w:pPrChange w:id="606" w:author="TCS" w:date="2026-03-20T10:27:00Z">
          <w:pPr>
            <w:spacing w:line="280" w:lineRule="atLeast"/>
            <w:jc w:val="both"/>
          </w:pPr>
        </w:pPrChange>
      </w:pPr>
      <w:r w:rsidRPr="00F67924">
        <w:rPr>
          <w:rFonts w:eastAsia="SimSun"/>
          <w:iCs/>
          <w:sz w:val="18"/>
          <w:szCs w:val="18"/>
          <w:lang w:val="pt-PT" w:eastAsia="zh-CN"/>
        </w:rPr>
        <w:t>* p</w:t>
      </w:r>
      <w:r w:rsidR="00443757" w:rsidRPr="00F67924">
        <w:rPr>
          <w:rFonts w:eastAsia="SimSun"/>
          <w:iCs/>
          <w:sz w:val="18"/>
          <w:szCs w:val="18"/>
          <w:lang w:val="pt-PT" w:eastAsia="zh-CN"/>
        </w:rPr>
        <w:t> </w:t>
      </w:r>
      <w:r w:rsidRPr="00F67924">
        <w:rPr>
          <w:rFonts w:eastAsia="SimSun"/>
          <w:iCs/>
          <w:sz w:val="18"/>
          <w:szCs w:val="18"/>
          <w:lang w:val="pt-PT" w:eastAsia="zh-CN"/>
        </w:rPr>
        <w:t>&lt;</w:t>
      </w:r>
      <w:r w:rsidR="00443757" w:rsidRPr="00F67924">
        <w:rPr>
          <w:rFonts w:eastAsia="SimSun"/>
          <w:iCs/>
          <w:sz w:val="18"/>
          <w:szCs w:val="18"/>
          <w:lang w:val="pt-PT" w:eastAsia="zh-CN"/>
        </w:rPr>
        <w:t> </w:t>
      </w:r>
      <w:r w:rsidRPr="00F67924">
        <w:rPr>
          <w:rFonts w:eastAsia="SimSun"/>
          <w:iCs/>
          <w:sz w:val="18"/>
          <w:szCs w:val="18"/>
          <w:lang w:val="pt-PT" w:eastAsia="zh-CN"/>
        </w:rPr>
        <w:t>0,01</w:t>
      </w:r>
      <w:r w:rsidRPr="00F67924">
        <w:rPr>
          <w:rFonts w:eastAsia="SimSun"/>
          <w:sz w:val="18"/>
          <w:szCs w:val="18"/>
          <w:lang w:val="pt-PT" w:eastAsia="zh-CN"/>
        </w:rPr>
        <w:t xml:space="preserve">, </w:t>
      </w:r>
      <w:r w:rsidRPr="00F67924">
        <w:rPr>
          <w:rFonts w:eastAsia="SimSun"/>
          <w:iCs/>
          <w:sz w:val="18"/>
          <w:szCs w:val="18"/>
          <w:lang w:val="pt-PT" w:eastAsia="zh-CN"/>
        </w:rPr>
        <w:t>tocilizuma</w:t>
      </w:r>
      <w:r w:rsidRPr="00F67924">
        <w:rPr>
          <w:rFonts w:eastAsia="SimSun"/>
          <w:sz w:val="18"/>
          <w:szCs w:val="18"/>
          <w:lang w:val="pt-PT" w:eastAsia="zh-CN"/>
        </w:rPr>
        <w:t xml:space="preserve">b </w:t>
      </w:r>
      <w:r w:rsidRPr="00F67924">
        <w:rPr>
          <w:rFonts w:eastAsia="SimSun"/>
          <w:iCs/>
          <w:sz w:val="18"/>
          <w:szCs w:val="18"/>
          <w:lang w:val="pt-PT" w:eastAsia="zh-CN"/>
        </w:rPr>
        <w:t>vs. placebo</w:t>
      </w:r>
    </w:p>
    <w:p w14:paraId="130879AB" w14:textId="77777777" w:rsidR="001323E1" w:rsidRPr="00F67924" w:rsidRDefault="001323E1" w:rsidP="007D04DC">
      <w:pPr>
        <w:jc w:val="both"/>
        <w:rPr>
          <w:lang w:val="pt-PT" w:eastAsia="de-DE"/>
        </w:rPr>
      </w:pPr>
    </w:p>
    <w:p w14:paraId="47305DCD" w14:textId="163708FD" w:rsidR="001323E1" w:rsidRPr="00F67924" w:rsidRDefault="001323E1" w:rsidP="001323E1">
      <w:pPr>
        <w:rPr>
          <w:rFonts w:eastAsia="SimSun"/>
          <w:szCs w:val="22"/>
          <w:lang w:val="pt-PT" w:eastAsia="en-GB"/>
        </w:rPr>
      </w:pPr>
      <w:r w:rsidRPr="00F67924">
        <w:rPr>
          <w:rFonts w:eastAsia="SimSun"/>
          <w:szCs w:val="22"/>
          <w:lang w:val="pt-PT" w:eastAsia="en-GB"/>
        </w:rPr>
        <w:t xml:space="preserve">O número de articulações ativas em doentes a receber tocilizumab foi significativamente reduzido em relação à linha </w:t>
      </w:r>
      <w:r w:rsidR="009A67A6" w:rsidRPr="00F67924">
        <w:rPr>
          <w:rFonts w:eastAsia="SimSun"/>
          <w:szCs w:val="22"/>
          <w:lang w:val="pt-PT" w:eastAsia="en-GB"/>
        </w:rPr>
        <w:t xml:space="preserve">de </w:t>
      </w:r>
      <w:r w:rsidRPr="00F67924">
        <w:rPr>
          <w:rFonts w:eastAsia="SimSun"/>
          <w:szCs w:val="22"/>
          <w:lang w:val="pt-PT" w:eastAsia="en-GB"/>
        </w:rPr>
        <w:t>bas</w:t>
      </w:r>
      <w:r w:rsidR="009A67A6" w:rsidRPr="00F67924">
        <w:rPr>
          <w:rFonts w:eastAsia="SimSun"/>
          <w:szCs w:val="22"/>
          <w:lang w:val="pt-PT" w:eastAsia="en-GB"/>
        </w:rPr>
        <w:t>e</w:t>
      </w:r>
      <w:r w:rsidRPr="00F67924">
        <w:rPr>
          <w:rFonts w:eastAsia="SimSun"/>
          <w:szCs w:val="22"/>
          <w:lang w:val="pt-PT" w:eastAsia="en-GB"/>
        </w:rPr>
        <w:t xml:space="preserve"> comparativamente ao placebo (variações médias ajustadas de -14,3 </w:t>
      </w:r>
      <w:r w:rsidRPr="00F67924">
        <w:rPr>
          <w:rFonts w:eastAsia="SimSun"/>
          <w:i/>
          <w:szCs w:val="22"/>
          <w:lang w:val="pt-PT" w:eastAsia="en-GB"/>
        </w:rPr>
        <w:t>vs</w:t>
      </w:r>
      <w:r w:rsidR="009A67A6" w:rsidRPr="00F67924">
        <w:rPr>
          <w:rFonts w:eastAsia="SimSun"/>
          <w:szCs w:val="22"/>
          <w:lang w:val="pt-PT" w:eastAsia="en-GB"/>
        </w:rPr>
        <w:t>.</w:t>
      </w:r>
      <w:r w:rsidRPr="00F67924">
        <w:rPr>
          <w:rFonts w:eastAsia="SimSun"/>
          <w:szCs w:val="22"/>
          <w:lang w:val="pt-PT" w:eastAsia="en-GB"/>
        </w:rPr>
        <w:t xml:space="preserve"> -11,4, p</w:t>
      </w:r>
      <w:ins w:id="607" w:author="Author">
        <w:r w:rsidR="00C960B5">
          <w:rPr>
            <w:rFonts w:eastAsia="SimSun"/>
            <w:szCs w:val="22"/>
            <w:lang w:val="pt-PT" w:eastAsia="en-GB"/>
          </w:rPr>
          <w:t> </w:t>
        </w:r>
      </w:ins>
      <w:r w:rsidRPr="00F67924">
        <w:rPr>
          <w:rFonts w:eastAsia="SimSun"/>
          <w:szCs w:val="22"/>
          <w:lang w:val="pt-PT" w:eastAsia="en-GB"/>
        </w:rPr>
        <w:t>=</w:t>
      </w:r>
      <w:ins w:id="608" w:author="Author">
        <w:r w:rsidR="00C960B5">
          <w:rPr>
            <w:rFonts w:eastAsia="SimSun"/>
            <w:szCs w:val="22"/>
            <w:lang w:val="pt-PT" w:eastAsia="en-GB"/>
          </w:rPr>
          <w:t> </w:t>
        </w:r>
      </w:ins>
      <w:r w:rsidRPr="00F67924">
        <w:rPr>
          <w:rFonts w:eastAsia="SimSun"/>
          <w:szCs w:val="22"/>
          <w:lang w:val="pt-PT" w:eastAsia="en-GB"/>
        </w:rPr>
        <w:t>0,0435). A avaliação global da atividade da doença pelo médico, medida numa escala de 0</w:t>
      </w:r>
      <w:r w:rsidR="00443757" w:rsidRPr="00F67924">
        <w:rPr>
          <w:rFonts w:eastAsia="SimSun"/>
          <w:szCs w:val="22"/>
          <w:lang w:val="pt-PT" w:eastAsia="en-GB"/>
        </w:rPr>
        <w:noBreakHyphen/>
      </w:r>
      <w:r w:rsidRPr="00F67924">
        <w:rPr>
          <w:rFonts w:eastAsia="SimSun"/>
          <w:szCs w:val="22"/>
          <w:lang w:val="pt-PT" w:eastAsia="en-GB"/>
        </w:rPr>
        <w:t>100 mm, mostrou uma redução superior na atividade da doença com tocilizumab comparativamente a placebo (variações médias ajustadas de -45,2</w:t>
      </w:r>
      <w:r w:rsidR="00443757" w:rsidRPr="00F67924">
        <w:rPr>
          <w:rFonts w:eastAsia="SimSun"/>
          <w:szCs w:val="22"/>
          <w:lang w:val="pt-PT" w:eastAsia="en-GB"/>
        </w:rPr>
        <w:t> </w:t>
      </w:r>
      <w:r w:rsidRPr="00F67924">
        <w:rPr>
          <w:rFonts w:eastAsia="SimSun"/>
          <w:szCs w:val="22"/>
          <w:lang w:val="pt-PT" w:eastAsia="en-GB"/>
        </w:rPr>
        <w:t xml:space="preserve">mm </w:t>
      </w:r>
      <w:r w:rsidRPr="00F67924">
        <w:rPr>
          <w:rFonts w:eastAsia="SimSun"/>
          <w:i/>
          <w:szCs w:val="22"/>
          <w:lang w:val="pt-PT" w:eastAsia="en-GB"/>
        </w:rPr>
        <w:t>vs</w:t>
      </w:r>
      <w:r w:rsidR="009A67A6" w:rsidRPr="00F67924">
        <w:rPr>
          <w:rFonts w:eastAsia="SimSun"/>
          <w:i/>
          <w:szCs w:val="22"/>
          <w:lang w:val="pt-PT" w:eastAsia="en-GB"/>
        </w:rPr>
        <w:t>.</w:t>
      </w:r>
      <w:r w:rsidRPr="00F67924">
        <w:rPr>
          <w:rFonts w:eastAsia="SimSun"/>
          <w:szCs w:val="22"/>
          <w:lang w:val="pt-PT" w:eastAsia="en-GB"/>
        </w:rPr>
        <w:t xml:space="preserve"> -35,2</w:t>
      </w:r>
      <w:r w:rsidR="00443757" w:rsidRPr="00F67924">
        <w:rPr>
          <w:rFonts w:eastAsia="SimSun"/>
          <w:szCs w:val="22"/>
          <w:lang w:val="pt-PT" w:eastAsia="en-GB"/>
        </w:rPr>
        <w:t> </w:t>
      </w:r>
      <w:r w:rsidRPr="00F67924">
        <w:rPr>
          <w:rFonts w:eastAsia="SimSun"/>
          <w:szCs w:val="22"/>
          <w:lang w:val="pt-PT" w:eastAsia="en-GB"/>
        </w:rPr>
        <w:t>mm, p</w:t>
      </w:r>
      <w:ins w:id="609" w:author="Author">
        <w:r w:rsidR="00C960B5">
          <w:rPr>
            <w:rFonts w:eastAsia="SimSun"/>
            <w:szCs w:val="22"/>
            <w:lang w:val="pt-PT" w:eastAsia="en-GB"/>
          </w:rPr>
          <w:t> </w:t>
        </w:r>
      </w:ins>
      <w:r w:rsidRPr="00F67924">
        <w:rPr>
          <w:rFonts w:eastAsia="SimSun"/>
          <w:szCs w:val="22"/>
          <w:lang w:val="pt-PT" w:eastAsia="en-GB"/>
        </w:rPr>
        <w:t>=</w:t>
      </w:r>
      <w:ins w:id="610" w:author="Author">
        <w:r w:rsidR="00C960B5">
          <w:rPr>
            <w:rFonts w:eastAsia="SimSun"/>
            <w:szCs w:val="22"/>
            <w:lang w:val="pt-PT" w:eastAsia="en-GB"/>
          </w:rPr>
          <w:t> </w:t>
        </w:r>
      </w:ins>
      <w:r w:rsidRPr="00F67924">
        <w:rPr>
          <w:rFonts w:eastAsia="SimSun"/>
          <w:szCs w:val="22"/>
          <w:lang w:val="pt-PT" w:eastAsia="en-GB"/>
        </w:rPr>
        <w:t>0,0031).</w:t>
      </w:r>
    </w:p>
    <w:p w14:paraId="258B62A8" w14:textId="77777777" w:rsidR="001323E1" w:rsidRPr="00F67924" w:rsidRDefault="001323E1" w:rsidP="001323E1">
      <w:pPr>
        <w:rPr>
          <w:rFonts w:eastAsia="SimSun"/>
          <w:szCs w:val="22"/>
          <w:lang w:val="pt-PT" w:eastAsia="en-GB"/>
        </w:rPr>
      </w:pPr>
    </w:p>
    <w:p w14:paraId="6F54910F" w14:textId="5361329B" w:rsidR="001323E1" w:rsidRPr="00F67924" w:rsidRDefault="001323E1" w:rsidP="001323E1">
      <w:pPr>
        <w:rPr>
          <w:b/>
          <w:lang w:val="pt-PT"/>
        </w:rPr>
      </w:pPr>
      <w:r w:rsidRPr="00F67924">
        <w:rPr>
          <w:lang w:val="pt-PT"/>
        </w:rPr>
        <w:t>A variação média ajustada na EVA da dor após 40</w:t>
      </w:r>
      <w:r w:rsidR="00443757" w:rsidRPr="00F67924">
        <w:rPr>
          <w:lang w:val="pt-PT"/>
        </w:rPr>
        <w:t> </w:t>
      </w:r>
      <w:r w:rsidRPr="00F67924">
        <w:rPr>
          <w:lang w:val="pt-PT"/>
        </w:rPr>
        <w:t>semanas de tratamento com tocilizumab foi de 32,4</w:t>
      </w:r>
      <w:r w:rsidR="00443757" w:rsidRPr="00F67924">
        <w:rPr>
          <w:lang w:val="pt-PT"/>
        </w:rPr>
        <w:t> </w:t>
      </w:r>
      <w:r w:rsidRPr="00F67924">
        <w:rPr>
          <w:lang w:val="pt-PT"/>
        </w:rPr>
        <w:t>mm numa escala de 0</w:t>
      </w:r>
      <w:r w:rsidR="00443757" w:rsidRPr="00F67924">
        <w:rPr>
          <w:lang w:val="pt-PT"/>
        </w:rPr>
        <w:noBreakHyphen/>
      </w:r>
      <w:r w:rsidRPr="00F67924">
        <w:rPr>
          <w:lang w:val="pt-PT"/>
        </w:rPr>
        <w:t>100</w:t>
      </w:r>
      <w:r w:rsidR="00443757" w:rsidRPr="00F67924">
        <w:rPr>
          <w:lang w:val="pt-PT"/>
        </w:rPr>
        <w:t> </w:t>
      </w:r>
      <w:r w:rsidRPr="00F67924">
        <w:rPr>
          <w:lang w:val="pt-PT"/>
        </w:rPr>
        <w:t>mm comparativamente a uma redução de 22,3</w:t>
      </w:r>
      <w:r w:rsidR="00443757" w:rsidRPr="00F67924">
        <w:rPr>
          <w:lang w:val="pt-PT"/>
        </w:rPr>
        <w:t> </w:t>
      </w:r>
      <w:r w:rsidRPr="00F67924">
        <w:rPr>
          <w:lang w:val="pt-PT"/>
        </w:rPr>
        <w:t xml:space="preserve">mm nos doentes tratados com placebo (com elevado significado estatístico, </w:t>
      </w:r>
      <w:r w:rsidR="004A7487" w:rsidRPr="00F67924">
        <w:rPr>
          <w:rFonts w:eastAsia="SimSun"/>
          <w:lang w:val="pt-PT" w:eastAsia="zh-TW"/>
        </w:rPr>
        <w:t>p</w:t>
      </w:r>
      <w:ins w:id="611" w:author="Author">
        <w:r w:rsidR="00C960B5">
          <w:rPr>
            <w:rFonts w:eastAsia="SimSun"/>
            <w:lang w:val="pt-PT" w:eastAsia="zh-TW"/>
          </w:rPr>
          <w:t> </w:t>
        </w:r>
      </w:ins>
      <w:r w:rsidR="004A7487" w:rsidRPr="00F67924">
        <w:rPr>
          <w:rFonts w:eastAsia="SimSun"/>
          <w:lang w:val="pt-PT" w:eastAsia="zh-TW"/>
        </w:rPr>
        <w:t>=</w:t>
      </w:r>
      <w:ins w:id="612" w:author="Author">
        <w:r w:rsidR="00C960B5">
          <w:rPr>
            <w:rFonts w:eastAsia="SimSun"/>
            <w:lang w:val="pt-PT" w:eastAsia="zh-TW"/>
          </w:rPr>
          <w:t> </w:t>
        </w:r>
      </w:ins>
      <w:r w:rsidR="004A7487" w:rsidRPr="00F67924">
        <w:rPr>
          <w:rFonts w:eastAsia="SimSun"/>
          <w:lang w:val="pt-PT" w:eastAsia="zh-TW"/>
        </w:rPr>
        <w:t>0,0076).</w:t>
      </w:r>
    </w:p>
    <w:p w14:paraId="1A4DD7F9" w14:textId="77777777" w:rsidR="001323E1" w:rsidRPr="00F67924" w:rsidRDefault="001323E1" w:rsidP="001323E1">
      <w:pPr>
        <w:suppressAutoHyphens/>
        <w:rPr>
          <w:lang w:val="pt-PT"/>
        </w:rPr>
      </w:pPr>
    </w:p>
    <w:p w14:paraId="3763381C" w14:textId="3098FF62" w:rsidR="001323E1" w:rsidRPr="00F67924" w:rsidRDefault="001323E1" w:rsidP="001323E1">
      <w:pPr>
        <w:rPr>
          <w:lang w:val="pt-PT"/>
        </w:rPr>
      </w:pPr>
      <w:r w:rsidRPr="00F67924">
        <w:rPr>
          <w:lang w:val="pt-PT"/>
        </w:rPr>
        <w:t>As taxas de resposta ACR foram numericamente inferiores em doentes que receberam anteriormente tratamento biológico, tal como apresentado abaixo na Tabela</w:t>
      </w:r>
      <w:r w:rsidR="00443757" w:rsidRPr="00F67924">
        <w:rPr>
          <w:lang w:val="pt-PT"/>
        </w:rPr>
        <w:t> </w:t>
      </w:r>
      <w:r w:rsidR="001E4C24" w:rsidRPr="00F67924">
        <w:rPr>
          <w:lang w:val="pt-PT"/>
        </w:rPr>
        <w:t>10</w:t>
      </w:r>
      <w:r w:rsidRPr="00F67924">
        <w:rPr>
          <w:lang w:val="pt-PT"/>
        </w:rPr>
        <w:t>.</w:t>
      </w:r>
    </w:p>
    <w:p w14:paraId="746C5D0A" w14:textId="77777777" w:rsidR="001323E1" w:rsidRPr="00F67924" w:rsidRDefault="001323E1" w:rsidP="001323E1">
      <w:pPr>
        <w:rPr>
          <w:lang w:val="pt-PT"/>
        </w:rPr>
      </w:pPr>
    </w:p>
    <w:p w14:paraId="7C3A44C9" w14:textId="734C4950" w:rsidR="001323E1" w:rsidRPr="00F67924" w:rsidRDefault="001323E1" w:rsidP="001323E1">
      <w:pPr>
        <w:keepNext/>
        <w:keepLines/>
        <w:rPr>
          <w:rFonts w:eastAsia="Arial"/>
          <w:bCs/>
          <w:i/>
          <w:lang w:val="pt-PT"/>
        </w:rPr>
      </w:pPr>
      <w:r w:rsidRPr="00F67924">
        <w:rPr>
          <w:rFonts w:eastAsia="Arial"/>
          <w:bCs/>
          <w:i/>
          <w:lang w:val="pt-PT"/>
        </w:rPr>
        <w:t>Tabela</w:t>
      </w:r>
      <w:r w:rsidR="00443757" w:rsidRPr="00F67924">
        <w:rPr>
          <w:rFonts w:eastAsia="Arial"/>
          <w:bCs/>
          <w:i/>
          <w:lang w:val="pt-PT"/>
        </w:rPr>
        <w:t> </w:t>
      </w:r>
      <w:r w:rsidR="001E4C24" w:rsidRPr="00F67924">
        <w:rPr>
          <w:rFonts w:eastAsia="Arial"/>
          <w:bCs/>
          <w:i/>
          <w:lang w:val="pt-PT"/>
        </w:rPr>
        <w:t>10</w:t>
      </w:r>
      <w:r w:rsidRPr="00F67924">
        <w:rPr>
          <w:rFonts w:eastAsia="Arial"/>
          <w:bCs/>
          <w:i/>
          <w:lang w:val="pt-PT"/>
        </w:rPr>
        <w:t>. Número e proporção de doentes com reativação da doença (</w:t>
      </w:r>
      <w:r w:rsidR="00F67F79" w:rsidRPr="00F67924">
        <w:rPr>
          <w:rFonts w:eastAsia="Arial"/>
          <w:bCs/>
          <w:i/>
          <w:lang w:val="pt-PT"/>
        </w:rPr>
        <w:t xml:space="preserve">AIJ </w:t>
      </w:r>
      <w:r w:rsidRPr="00F67924">
        <w:rPr>
          <w:rFonts w:eastAsia="Arial"/>
          <w:bCs/>
          <w:i/>
          <w:lang w:val="pt-PT"/>
        </w:rPr>
        <w:t>ACR</w:t>
      </w:r>
      <w:r w:rsidR="00443757" w:rsidRPr="00F67924">
        <w:rPr>
          <w:rFonts w:eastAsia="Arial"/>
          <w:bCs/>
          <w:i/>
          <w:lang w:val="pt-PT"/>
        </w:rPr>
        <w:t> </w:t>
      </w:r>
      <w:r w:rsidRPr="00F67924">
        <w:rPr>
          <w:rFonts w:eastAsia="Arial"/>
          <w:bCs/>
          <w:i/>
          <w:lang w:val="pt-PT"/>
        </w:rPr>
        <w:t xml:space="preserve">30 flare) e proporção de doentes com respostas </w:t>
      </w:r>
      <w:r w:rsidR="00F67F79" w:rsidRPr="00F67924">
        <w:rPr>
          <w:rFonts w:eastAsia="Arial"/>
          <w:bCs/>
          <w:i/>
          <w:lang w:val="pt-PT"/>
        </w:rPr>
        <w:t xml:space="preserve">AIJ </w:t>
      </w:r>
      <w:r w:rsidRPr="00F67924">
        <w:rPr>
          <w:rFonts w:eastAsia="Arial"/>
          <w:bCs/>
          <w:i/>
          <w:lang w:val="pt-PT"/>
        </w:rPr>
        <w:t>ACR</w:t>
      </w:r>
      <w:r w:rsidR="00443757" w:rsidRPr="00F67924">
        <w:rPr>
          <w:rFonts w:eastAsia="Arial"/>
          <w:bCs/>
          <w:i/>
          <w:lang w:val="pt-PT"/>
        </w:rPr>
        <w:t> </w:t>
      </w:r>
      <w:r w:rsidRPr="00F67924">
        <w:rPr>
          <w:rFonts w:eastAsia="Arial"/>
          <w:bCs/>
          <w:i/>
          <w:lang w:val="pt-PT"/>
        </w:rPr>
        <w:t>30/50/70/90 à semana</w:t>
      </w:r>
      <w:r w:rsidR="00443757" w:rsidRPr="00F67924">
        <w:rPr>
          <w:rFonts w:eastAsia="Arial"/>
          <w:bCs/>
          <w:i/>
          <w:lang w:val="pt-PT"/>
        </w:rPr>
        <w:t> </w:t>
      </w:r>
      <w:r w:rsidRPr="00F67924">
        <w:rPr>
          <w:rFonts w:eastAsia="Arial"/>
          <w:bCs/>
          <w:i/>
          <w:lang w:val="pt-PT"/>
        </w:rPr>
        <w:t xml:space="preserve">40 por uso prévio de biológico (População ITT – Parte II do </w:t>
      </w:r>
      <w:del w:id="613" w:author="Author">
        <w:r w:rsidRPr="00F67924" w:rsidDel="007A19AE">
          <w:rPr>
            <w:rFonts w:eastAsia="Arial"/>
            <w:bCs/>
            <w:i/>
            <w:lang w:val="pt-PT"/>
          </w:rPr>
          <w:delText>estudo</w:delText>
        </w:r>
      </w:del>
      <w:ins w:id="614" w:author="Author">
        <w:r w:rsidR="007A19AE" w:rsidRPr="00F67924">
          <w:rPr>
            <w:rFonts w:eastAsia="Arial"/>
            <w:bCs/>
            <w:i/>
            <w:lang w:val="pt-PT"/>
          </w:rPr>
          <w:t>ensaio</w:t>
        </w:r>
      </w:ins>
      <w:r w:rsidRPr="00F67924">
        <w:rPr>
          <w:rFonts w:eastAsia="Arial"/>
          <w:bCs/>
          <w:i/>
          <w:lang w:val="pt-PT"/>
        </w:rPr>
        <w:t>).</w:t>
      </w:r>
    </w:p>
    <w:p w14:paraId="5D3B9EF2" w14:textId="77777777" w:rsidR="009853DF" w:rsidRPr="00F67924" w:rsidRDefault="009853DF" w:rsidP="001323E1">
      <w:pPr>
        <w:keepNext/>
        <w:keepLines/>
        <w:rPr>
          <w:rFonts w:eastAsia="Arial"/>
          <w:bCs/>
          <w:i/>
          <w:lang w:val="pt-PT"/>
        </w:rPr>
      </w:pPr>
    </w:p>
    <w:tbl>
      <w:tblPr>
        <w:tblW w:w="0" w:type="auto"/>
        <w:jc w:val="center"/>
        <w:tblLayout w:type="fixed"/>
        <w:tblCellMar>
          <w:left w:w="0" w:type="dxa"/>
          <w:right w:w="0" w:type="dxa"/>
        </w:tblCellMar>
        <w:tblLook w:val="01E0" w:firstRow="1" w:lastRow="1" w:firstColumn="1" w:lastColumn="1" w:noHBand="0" w:noVBand="0"/>
      </w:tblPr>
      <w:tblGrid>
        <w:gridCol w:w="2297"/>
        <w:gridCol w:w="1613"/>
        <w:gridCol w:w="1615"/>
        <w:gridCol w:w="1613"/>
        <w:gridCol w:w="1615"/>
      </w:tblGrid>
      <w:tr w:rsidR="001323E1" w:rsidRPr="00F67924" w14:paraId="209D2B94" w14:textId="77777777" w:rsidTr="005351D2">
        <w:trPr>
          <w:trHeight w:hRule="exact" w:val="348"/>
          <w:jc w:val="center"/>
        </w:trPr>
        <w:tc>
          <w:tcPr>
            <w:tcW w:w="2297" w:type="dxa"/>
            <w:tcBorders>
              <w:top w:val="single" w:sz="4" w:space="0" w:color="000000"/>
              <w:left w:val="single" w:sz="4" w:space="0" w:color="000000"/>
              <w:bottom w:val="single" w:sz="4" w:space="0" w:color="000000"/>
              <w:right w:val="single" w:sz="4" w:space="0" w:color="000000"/>
            </w:tcBorders>
          </w:tcPr>
          <w:p w14:paraId="626DD279" w14:textId="77777777" w:rsidR="001323E1" w:rsidRPr="00F67924" w:rsidRDefault="001323E1" w:rsidP="005351D2">
            <w:pPr>
              <w:keepNext/>
              <w:keepLines/>
              <w:rPr>
                <w:sz w:val="24"/>
                <w:szCs w:val="24"/>
                <w:lang w:val="pt-PT"/>
              </w:rPr>
            </w:pPr>
          </w:p>
        </w:tc>
        <w:tc>
          <w:tcPr>
            <w:tcW w:w="3228" w:type="dxa"/>
            <w:gridSpan w:val="2"/>
            <w:tcBorders>
              <w:top w:val="single" w:sz="4" w:space="0" w:color="000000"/>
              <w:left w:val="single" w:sz="4" w:space="0" w:color="000000"/>
              <w:bottom w:val="single" w:sz="4" w:space="0" w:color="000000"/>
              <w:right w:val="single" w:sz="4" w:space="0" w:color="000000"/>
            </w:tcBorders>
          </w:tcPr>
          <w:p w14:paraId="2A3044C0" w14:textId="77777777" w:rsidR="001323E1" w:rsidRPr="00F67924" w:rsidRDefault="001323E1" w:rsidP="005351D2">
            <w:pPr>
              <w:keepNext/>
              <w:keepLines/>
              <w:spacing w:before="51"/>
              <w:ind w:left="1069" w:right="-20"/>
              <w:rPr>
                <w:rFonts w:eastAsia="Arial"/>
                <w:sz w:val="20"/>
                <w:lang w:val="pt-PT"/>
              </w:rPr>
            </w:pPr>
            <w:r w:rsidRPr="00F67924">
              <w:rPr>
                <w:rFonts w:eastAsia="Arial"/>
                <w:b/>
                <w:bCs/>
                <w:spacing w:val="-1"/>
                <w:sz w:val="20"/>
                <w:lang w:val="pt-PT"/>
              </w:rPr>
              <w:t>P</w:t>
            </w:r>
            <w:r w:rsidRPr="00F67924">
              <w:rPr>
                <w:rFonts w:eastAsia="Arial"/>
                <w:b/>
                <w:bCs/>
                <w:spacing w:val="2"/>
                <w:sz w:val="20"/>
                <w:lang w:val="pt-PT"/>
              </w:rPr>
              <w:t>l</w:t>
            </w:r>
            <w:r w:rsidRPr="00F67924">
              <w:rPr>
                <w:rFonts w:eastAsia="Arial"/>
                <w:b/>
                <w:bCs/>
                <w:sz w:val="20"/>
                <w:lang w:val="pt-PT"/>
              </w:rPr>
              <w:t>ace</w:t>
            </w:r>
            <w:r w:rsidRPr="00F67924">
              <w:rPr>
                <w:rFonts w:eastAsia="Arial"/>
                <w:b/>
                <w:bCs/>
                <w:spacing w:val="1"/>
                <w:sz w:val="20"/>
                <w:lang w:val="pt-PT"/>
              </w:rPr>
              <w:t>b</w:t>
            </w:r>
            <w:r w:rsidRPr="00F67924">
              <w:rPr>
                <w:rFonts w:eastAsia="Arial"/>
                <w:b/>
                <w:bCs/>
                <w:sz w:val="20"/>
                <w:lang w:val="pt-PT"/>
              </w:rPr>
              <w:t>o</w:t>
            </w:r>
          </w:p>
        </w:tc>
        <w:tc>
          <w:tcPr>
            <w:tcW w:w="3228" w:type="dxa"/>
            <w:gridSpan w:val="2"/>
            <w:tcBorders>
              <w:top w:val="single" w:sz="4" w:space="0" w:color="000000"/>
              <w:left w:val="single" w:sz="4" w:space="0" w:color="000000"/>
              <w:bottom w:val="single" w:sz="4" w:space="0" w:color="000000"/>
              <w:right w:val="single" w:sz="4" w:space="0" w:color="000000"/>
            </w:tcBorders>
          </w:tcPr>
          <w:p w14:paraId="18CA3698" w14:textId="77777777" w:rsidR="001323E1" w:rsidRPr="00F67924" w:rsidRDefault="001323E1" w:rsidP="005351D2">
            <w:pPr>
              <w:keepNext/>
              <w:keepLines/>
              <w:tabs>
                <w:tab w:val="left" w:pos="695"/>
                <w:tab w:val="left" w:pos="979"/>
                <w:tab w:val="left" w:pos="1546"/>
              </w:tabs>
              <w:spacing w:before="51"/>
              <w:ind w:right="407" w:firstLine="837"/>
              <w:jc w:val="center"/>
              <w:rPr>
                <w:rFonts w:eastAsia="Arial"/>
                <w:sz w:val="20"/>
                <w:lang w:val="pt-PT"/>
              </w:rPr>
            </w:pPr>
            <w:r w:rsidRPr="00F67924">
              <w:rPr>
                <w:rFonts w:eastAsia="Arial"/>
                <w:b/>
                <w:bCs/>
                <w:spacing w:val="-5"/>
                <w:sz w:val="20"/>
                <w:lang w:val="pt-PT"/>
              </w:rPr>
              <w:t>TCZ (Todos)</w:t>
            </w:r>
          </w:p>
        </w:tc>
      </w:tr>
      <w:tr w:rsidR="001323E1" w:rsidRPr="00F67924" w14:paraId="5422388D" w14:textId="77777777" w:rsidTr="005351D2">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489D95BF" w14:textId="77777777" w:rsidR="001323E1" w:rsidRPr="00F67924" w:rsidRDefault="001323E1" w:rsidP="005351D2">
            <w:pPr>
              <w:keepNext/>
              <w:keepLines/>
              <w:spacing w:before="51"/>
              <w:ind w:left="52" w:right="-20"/>
              <w:rPr>
                <w:rFonts w:eastAsia="Arial"/>
                <w:sz w:val="20"/>
                <w:lang w:val="pt-PT"/>
              </w:rPr>
            </w:pPr>
            <w:r w:rsidRPr="00F67924">
              <w:rPr>
                <w:rFonts w:eastAsia="Arial"/>
                <w:b/>
                <w:bCs/>
                <w:sz w:val="20"/>
                <w:lang w:val="pt-PT"/>
              </w:rPr>
              <w:t>Uso de biológico</w:t>
            </w:r>
          </w:p>
        </w:tc>
        <w:tc>
          <w:tcPr>
            <w:tcW w:w="1613" w:type="dxa"/>
            <w:tcBorders>
              <w:top w:val="single" w:sz="4" w:space="0" w:color="000000"/>
              <w:left w:val="single" w:sz="4" w:space="0" w:color="000000"/>
              <w:bottom w:val="single" w:sz="4" w:space="0" w:color="000000"/>
              <w:right w:val="single" w:sz="4" w:space="0" w:color="000000"/>
            </w:tcBorders>
          </w:tcPr>
          <w:p w14:paraId="60869714" w14:textId="7599479B" w:rsidR="001323E1" w:rsidRPr="00F67924" w:rsidRDefault="001323E1" w:rsidP="005351D2">
            <w:pPr>
              <w:keepNext/>
              <w:keepLines/>
              <w:spacing w:before="51"/>
              <w:ind w:left="234" w:right="-20"/>
              <w:rPr>
                <w:rFonts w:eastAsia="Arial"/>
                <w:sz w:val="20"/>
                <w:lang w:val="pt-PT"/>
              </w:rPr>
            </w:pPr>
            <w:r w:rsidRPr="00F67924">
              <w:rPr>
                <w:rFonts w:eastAsia="Arial"/>
                <w:b/>
                <w:bCs/>
                <w:spacing w:val="-4"/>
                <w:sz w:val="20"/>
                <w:lang w:val="pt-PT"/>
              </w:rPr>
              <w:t xml:space="preserve">Sim </w:t>
            </w:r>
            <w:r w:rsidRPr="00F67924">
              <w:rPr>
                <w:rFonts w:eastAsia="Arial"/>
                <w:b/>
                <w:bCs/>
                <w:spacing w:val="1"/>
                <w:sz w:val="20"/>
                <w:lang w:val="pt-PT"/>
              </w:rPr>
              <w:t>(</w:t>
            </w:r>
            <w:ins w:id="615" w:author="Author">
              <w:r w:rsidR="00460CEE">
                <w:rPr>
                  <w:rFonts w:eastAsia="Arial"/>
                  <w:b/>
                  <w:bCs/>
                  <w:sz w:val="20"/>
                  <w:lang w:val="pt-PT"/>
                </w:rPr>
                <w:t>n</w:t>
              </w:r>
            </w:ins>
            <w:del w:id="616" w:author="Author">
              <w:r w:rsidRPr="00F67924" w:rsidDel="00460CEE">
                <w:rPr>
                  <w:rFonts w:eastAsia="Arial"/>
                  <w:b/>
                  <w:bCs/>
                  <w:sz w:val="20"/>
                  <w:lang w:val="pt-PT"/>
                </w:rPr>
                <w:delText>N</w:delText>
              </w:r>
            </w:del>
            <w:r w:rsidRPr="00F67924">
              <w:rPr>
                <w:rFonts w:eastAsia="Arial"/>
                <w:b/>
                <w:bCs/>
                <w:spacing w:val="-2"/>
                <w:sz w:val="20"/>
                <w:lang w:val="pt-PT"/>
              </w:rPr>
              <w:t xml:space="preserve"> </w:t>
            </w:r>
            <w:r w:rsidRPr="00F67924">
              <w:rPr>
                <w:sz w:val="20"/>
                <w:lang w:val="pt-PT"/>
              </w:rPr>
              <w:t>=</w:t>
            </w:r>
            <w:r w:rsidRPr="00F67924">
              <w:rPr>
                <w:spacing w:val="4"/>
                <w:sz w:val="20"/>
                <w:lang w:val="pt-PT"/>
              </w:rPr>
              <w:t xml:space="preserve"> </w:t>
            </w:r>
            <w:r w:rsidRPr="00F67924">
              <w:rPr>
                <w:rFonts w:eastAsia="Arial"/>
                <w:b/>
                <w:bCs/>
                <w:sz w:val="20"/>
                <w:lang w:val="pt-PT"/>
              </w:rPr>
              <w:t>23)</w:t>
            </w:r>
          </w:p>
        </w:tc>
        <w:tc>
          <w:tcPr>
            <w:tcW w:w="1615" w:type="dxa"/>
            <w:tcBorders>
              <w:top w:val="single" w:sz="4" w:space="0" w:color="000000"/>
              <w:left w:val="single" w:sz="4" w:space="0" w:color="000000"/>
              <w:bottom w:val="single" w:sz="4" w:space="0" w:color="000000"/>
              <w:right w:val="single" w:sz="4" w:space="0" w:color="000000"/>
            </w:tcBorders>
          </w:tcPr>
          <w:p w14:paraId="265EBA2D" w14:textId="561CC5E9" w:rsidR="001323E1" w:rsidRPr="00F67924" w:rsidRDefault="001323E1" w:rsidP="005351D2">
            <w:pPr>
              <w:keepNext/>
              <w:keepLines/>
              <w:spacing w:before="51"/>
              <w:ind w:left="280" w:right="-20"/>
              <w:rPr>
                <w:rFonts w:eastAsia="Arial"/>
                <w:sz w:val="20"/>
                <w:lang w:val="pt-PT"/>
              </w:rPr>
            </w:pPr>
            <w:r w:rsidRPr="00F67924">
              <w:rPr>
                <w:rFonts w:eastAsia="Arial"/>
                <w:b/>
                <w:bCs/>
                <w:sz w:val="20"/>
                <w:lang w:val="pt-PT"/>
              </w:rPr>
              <w:t>Não</w:t>
            </w:r>
            <w:r w:rsidRPr="00F67924">
              <w:rPr>
                <w:rFonts w:eastAsia="Arial"/>
                <w:b/>
                <w:bCs/>
                <w:spacing w:val="-3"/>
                <w:sz w:val="20"/>
                <w:lang w:val="pt-PT"/>
              </w:rPr>
              <w:t xml:space="preserve"> </w:t>
            </w:r>
            <w:r w:rsidRPr="00F67924">
              <w:rPr>
                <w:rFonts w:eastAsia="Arial"/>
                <w:b/>
                <w:bCs/>
                <w:spacing w:val="1"/>
                <w:sz w:val="20"/>
                <w:lang w:val="pt-PT"/>
              </w:rPr>
              <w:t>(</w:t>
            </w:r>
            <w:ins w:id="617" w:author="Author">
              <w:r w:rsidR="00460CEE">
                <w:rPr>
                  <w:rFonts w:eastAsia="Arial"/>
                  <w:b/>
                  <w:bCs/>
                  <w:sz w:val="20"/>
                  <w:lang w:val="pt-PT"/>
                </w:rPr>
                <w:t>n</w:t>
              </w:r>
            </w:ins>
            <w:del w:id="618" w:author="Author">
              <w:r w:rsidRPr="00F67924" w:rsidDel="00460CEE">
                <w:rPr>
                  <w:rFonts w:eastAsia="Arial"/>
                  <w:b/>
                  <w:bCs/>
                  <w:sz w:val="20"/>
                  <w:lang w:val="pt-PT"/>
                </w:rPr>
                <w:delText>N</w:delText>
              </w:r>
            </w:del>
            <w:r w:rsidRPr="00F67924">
              <w:rPr>
                <w:rFonts w:eastAsia="Arial"/>
                <w:b/>
                <w:bCs/>
                <w:spacing w:val="-2"/>
                <w:sz w:val="20"/>
                <w:lang w:val="pt-PT"/>
              </w:rPr>
              <w:t xml:space="preserve"> </w:t>
            </w:r>
            <w:r w:rsidRPr="00F67924">
              <w:rPr>
                <w:sz w:val="20"/>
                <w:lang w:val="pt-PT"/>
              </w:rPr>
              <w:t>=</w:t>
            </w:r>
            <w:r w:rsidRPr="00F67924">
              <w:rPr>
                <w:spacing w:val="4"/>
                <w:sz w:val="20"/>
                <w:lang w:val="pt-PT"/>
              </w:rPr>
              <w:t xml:space="preserve"> </w:t>
            </w:r>
            <w:r w:rsidRPr="00F67924">
              <w:rPr>
                <w:rFonts w:eastAsia="Arial"/>
                <w:b/>
                <w:bCs/>
                <w:sz w:val="20"/>
                <w:lang w:val="pt-PT"/>
              </w:rPr>
              <w:t>58)</w:t>
            </w:r>
          </w:p>
        </w:tc>
        <w:tc>
          <w:tcPr>
            <w:tcW w:w="1613" w:type="dxa"/>
            <w:tcBorders>
              <w:top w:val="single" w:sz="4" w:space="0" w:color="000000"/>
              <w:left w:val="single" w:sz="4" w:space="0" w:color="000000"/>
              <w:bottom w:val="single" w:sz="4" w:space="0" w:color="000000"/>
              <w:right w:val="single" w:sz="4" w:space="0" w:color="000000"/>
            </w:tcBorders>
          </w:tcPr>
          <w:p w14:paraId="1B191702" w14:textId="08238693" w:rsidR="001323E1" w:rsidRPr="00F67924" w:rsidRDefault="001323E1" w:rsidP="005351D2">
            <w:pPr>
              <w:keepNext/>
              <w:keepLines/>
              <w:spacing w:before="51"/>
              <w:ind w:left="234" w:right="-20"/>
              <w:rPr>
                <w:rFonts w:eastAsia="Arial"/>
                <w:sz w:val="20"/>
                <w:lang w:val="pt-PT"/>
              </w:rPr>
            </w:pPr>
            <w:r w:rsidRPr="00F67924">
              <w:rPr>
                <w:rFonts w:eastAsia="Arial"/>
                <w:b/>
                <w:bCs/>
                <w:spacing w:val="2"/>
                <w:sz w:val="20"/>
                <w:lang w:val="pt-PT"/>
              </w:rPr>
              <w:t>Sim</w:t>
            </w:r>
            <w:r w:rsidRPr="00F67924">
              <w:rPr>
                <w:rFonts w:eastAsia="Arial"/>
                <w:b/>
                <w:bCs/>
                <w:spacing w:val="-5"/>
                <w:sz w:val="20"/>
                <w:lang w:val="pt-PT"/>
              </w:rPr>
              <w:t xml:space="preserve"> </w:t>
            </w:r>
            <w:r w:rsidRPr="00F67924">
              <w:rPr>
                <w:rFonts w:eastAsia="Arial"/>
                <w:b/>
                <w:bCs/>
                <w:spacing w:val="1"/>
                <w:sz w:val="20"/>
                <w:lang w:val="pt-PT"/>
              </w:rPr>
              <w:t>(</w:t>
            </w:r>
            <w:ins w:id="619" w:author="Author">
              <w:r w:rsidR="00460CEE">
                <w:rPr>
                  <w:rFonts w:eastAsia="Arial"/>
                  <w:b/>
                  <w:bCs/>
                  <w:sz w:val="20"/>
                  <w:lang w:val="pt-PT"/>
                </w:rPr>
                <w:t>n</w:t>
              </w:r>
            </w:ins>
            <w:del w:id="620" w:author="Author">
              <w:r w:rsidRPr="00F67924" w:rsidDel="00460CEE">
                <w:rPr>
                  <w:rFonts w:eastAsia="Arial"/>
                  <w:b/>
                  <w:bCs/>
                  <w:sz w:val="20"/>
                  <w:lang w:val="pt-PT"/>
                </w:rPr>
                <w:delText>N</w:delText>
              </w:r>
            </w:del>
            <w:r w:rsidRPr="00F67924">
              <w:rPr>
                <w:rFonts w:eastAsia="Arial"/>
                <w:b/>
                <w:bCs/>
                <w:spacing w:val="-2"/>
                <w:sz w:val="20"/>
                <w:lang w:val="pt-PT"/>
              </w:rPr>
              <w:t xml:space="preserve"> </w:t>
            </w:r>
            <w:r w:rsidRPr="00F67924">
              <w:rPr>
                <w:sz w:val="20"/>
                <w:lang w:val="pt-PT"/>
              </w:rPr>
              <w:t>=</w:t>
            </w:r>
            <w:r w:rsidRPr="00F67924">
              <w:rPr>
                <w:spacing w:val="4"/>
                <w:sz w:val="20"/>
                <w:lang w:val="pt-PT"/>
              </w:rPr>
              <w:t xml:space="preserve"> </w:t>
            </w:r>
            <w:r w:rsidRPr="00F67924">
              <w:rPr>
                <w:rFonts w:eastAsia="Arial"/>
                <w:b/>
                <w:bCs/>
                <w:sz w:val="20"/>
                <w:lang w:val="pt-PT"/>
              </w:rPr>
              <w:t>27)</w:t>
            </w:r>
          </w:p>
        </w:tc>
        <w:tc>
          <w:tcPr>
            <w:tcW w:w="1615" w:type="dxa"/>
            <w:tcBorders>
              <w:top w:val="single" w:sz="4" w:space="0" w:color="000000"/>
              <w:left w:val="single" w:sz="4" w:space="0" w:color="000000"/>
              <w:bottom w:val="single" w:sz="4" w:space="0" w:color="000000"/>
              <w:right w:val="single" w:sz="4" w:space="0" w:color="000000"/>
            </w:tcBorders>
          </w:tcPr>
          <w:p w14:paraId="2C946638" w14:textId="21E4F6D1" w:rsidR="001323E1" w:rsidRPr="00F67924" w:rsidRDefault="001323E1" w:rsidP="005351D2">
            <w:pPr>
              <w:keepNext/>
              <w:keepLines/>
              <w:spacing w:before="51"/>
              <w:ind w:left="281" w:right="-20"/>
              <w:rPr>
                <w:rFonts w:eastAsia="Arial"/>
                <w:sz w:val="20"/>
                <w:lang w:val="pt-PT"/>
              </w:rPr>
            </w:pPr>
            <w:r w:rsidRPr="00F67924">
              <w:rPr>
                <w:rFonts w:eastAsia="Arial"/>
                <w:b/>
                <w:bCs/>
                <w:sz w:val="20"/>
                <w:lang w:val="pt-PT"/>
              </w:rPr>
              <w:t>Não</w:t>
            </w:r>
            <w:r w:rsidRPr="00F67924">
              <w:rPr>
                <w:rFonts w:eastAsia="Arial"/>
                <w:b/>
                <w:bCs/>
                <w:spacing w:val="-3"/>
                <w:sz w:val="20"/>
                <w:lang w:val="pt-PT"/>
              </w:rPr>
              <w:t xml:space="preserve"> </w:t>
            </w:r>
            <w:r w:rsidRPr="00F67924">
              <w:rPr>
                <w:rFonts w:eastAsia="Arial"/>
                <w:b/>
                <w:bCs/>
                <w:spacing w:val="1"/>
                <w:sz w:val="20"/>
                <w:lang w:val="pt-PT"/>
              </w:rPr>
              <w:t>(</w:t>
            </w:r>
            <w:ins w:id="621" w:author="Author">
              <w:r w:rsidR="00460CEE">
                <w:rPr>
                  <w:rFonts w:eastAsia="Arial"/>
                  <w:b/>
                  <w:bCs/>
                  <w:sz w:val="20"/>
                  <w:lang w:val="pt-PT"/>
                </w:rPr>
                <w:t>n</w:t>
              </w:r>
            </w:ins>
            <w:del w:id="622" w:author="Author">
              <w:r w:rsidRPr="00F67924" w:rsidDel="00460CEE">
                <w:rPr>
                  <w:rFonts w:eastAsia="Arial"/>
                  <w:b/>
                  <w:bCs/>
                  <w:sz w:val="20"/>
                  <w:lang w:val="pt-PT"/>
                </w:rPr>
                <w:delText>N</w:delText>
              </w:r>
            </w:del>
            <w:r w:rsidRPr="00F67924">
              <w:rPr>
                <w:rFonts w:eastAsia="Arial"/>
                <w:b/>
                <w:bCs/>
                <w:spacing w:val="-2"/>
                <w:sz w:val="20"/>
                <w:lang w:val="pt-PT"/>
              </w:rPr>
              <w:t xml:space="preserve"> </w:t>
            </w:r>
            <w:r w:rsidRPr="00F67924">
              <w:rPr>
                <w:sz w:val="20"/>
                <w:lang w:val="pt-PT"/>
              </w:rPr>
              <w:t>=</w:t>
            </w:r>
            <w:r w:rsidRPr="00F67924">
              <w:rPr>
                <w:spacing w:val="4"/>
                <w:sz w:val="20"/>
                <w:lang w:val="pt-PT"/>
              </w:rPr>
              <w:t xml:space="preserve"> </w:t>
            </w:r>
            <w:r w:rsidRPr="00F67924">
              <w:rPr>
                <w:rFonts w:eastAsia="Arial"/>
                <w:b/>
                <w:bCs/>
                <w:sz w:val="20"/>
                <w:lang w:val="pt-PT"/>
              </w:rPr>
              <w:t>55)</w:t>
            </w:r>
          </w:p>
        </w:tc>
      </w:tr>
      <w:tr w:rsidR="001323E1" w:rsidRPr="00F67924" w14:paraId="5241005E" w14:textId="77777777" w:rsidTr="005351D2">
        <w:trPr>
          <w:trHeight w:hRule="exact" w:val="623"/>
          <w:jc w:val="center"/>
        </w:trPr>
        <w:tc>
          <w:tcPr>
            <w:tcW w:w="2297" w:type="dxa"/>
            <w:tcBorders>
              <w:top w:val="single" w:sz="4" w:space="0" w:color="000000"/>
              <w:left w:val="single" w:sz="4" w:space="0" w:color="000000"/>
              <w:bottom w:val="single" w:sz="4" w:space="0" w:color="000000"/>
              <w:right w:val="single" w:sz="4" w:space="0" w:color="000000"/>
            </w:tcBorders>
          </w:tcPr>
          <w:p w14:paraId="3FE05AA1" w14:textId="71795660" w:rsidR="001323E1" w:rsidRPr="00F67924" w:rsidRDefault="001323E1" w:rsidP="00443757">
            <w:pPr>
              <w:keepNext/>
              <w:keepLines/>
              <w:spacing w:before="51"/>
              <w:ind w:left="52" w:right="-20"/>
              <w:rPr>
                <w:rFonts w:eastAsia="Arial"/>
                <w:sz w:val="20"/>
                <w:lang w:val="pt-PT"/>
              </w:rPr>
            </w:pPr>
            <w:r w:rsidRPr="00F67924">
              <w:rPr>
                <w:rFonts w:eastAsia="Arial"/>
                <w:spacing w:val="1"/>
                <w:sz w:val="20"/>
                <w:lang w:val="pt-PT"/>
              </w:rPr>
              <w:t>Reativação da doença (</w:t>
            </w:r>
            <w:r w:rsidR="00F67F79" w:rsidRPr="00F67924">
              <w:rPr>
                <w:rFonts w:eastAsia="Arial"/>
                <w:spacing w:val="3"/>
                <w:sz w:val="20"/>
                <w:lang w:val="pt-PT"/>
              </w:rPr>
              <w:t>AIJ</w:t>
            </w:r>
            <w:r w:rsidR="00F67F79" w:rsidRPr="00F67924">
              <w:rPr>
                <w:rFonts w:eastAsia="Arial"/>
                <w:sz w:val="20"/>
                <w:lang w:val="pt-PT"/>
              </w:rPr>
              <w:t xml:space="preserve"> </w:t>
            </w:r>
            <w:r w:rsidRPr="00F67924">
              <w:rPr>
                <w:rFonts w:eastAsia="Arial"/>
                <w:sz w:val="20"/>
                <w:lang w:val="pt-PT"/>
              </w:rPr>
              <w:t>A</w:t>
            </w:r>
            <w:r w:rsidRPr="00F67924">
              <w:rPr>
                <w:rFonts w:eastAsia="Arial"/>
                <w:spacing w:val="3"/>
                <w:sz w:val="20"/>
                <w:lang w:val="pt-PT"/>
              </w:rPr>
              <w:t>C</w:t>
            </w:r>
            <w:r w:rsidRPr="00F67924">
              <w:rPr>
                <w:rFonts w:eastAsia="Arial"/>
                <w:sz w:val="20"/>
                <w:lang w:val="pt-PT"/>
              </w:rPr>
              <w:t>R</w:t>
            </w:r>
            <w:r w:rsidR="00443757" w:rsidRPr="00F67924">
              <w:rPr>
                <w:rFonts w:eastAsia="Arial"/>
                <w:sz w:val="20"/>
                <w:lang w:val="pt-PT"/>
              </w:rPr>
              <w:t> </w:t>
            </w:r>
            <w:r w:rsidRPr="00F67924">
              <w:rPr>
                <w:rFonts w:eastAsia="Arial"/>
                <w:sz w:val="20"/>
                <w:lang w:val="pt-PT"/>
              </w:rPr>
              <w:t>30</w:t>
            </w:r>
            <w:r w:rsidRPr="00F67924">
              <w:rPr>
                <w:rFonts w:eastAsia="Arial"/>
                <w:spacing w:val="-7"/>
                <w:sz w:val="20"/>
                <w:lang w:val="pt-PT"/>
              </w:rPr>
              <w:t xml:space="preserve"> </w:t>
            </w:r>
            <w:r w:rsidRPr="00F67924">
              <w:rPr>
                <w:rFonts w:eastAsia="Arial"/>
                <w:i/>
                <w:spacing w:val="3"/>
                <w:sz w:val="20"/>
                <w:lang w:val="pt-PT"/>
              </w:rPr>
              <w:t>flare</w:t>
            </w:r>
            <w:r w:rsidRPr="00F67924">
              <w:rPr>
                <w:rFonts w:eastAsia="Arial"/>
                <w:spacing w:val="3"/>
                <w:sz w:val="20"/>
                <w:lang w:val="pt-PT"/>
              </w:rPr>
              <w:t>)</w:t>
            </w:r>
          </w:p>
        </w:tc>
        <w:tc>
          <w:tcPr>
            <w:tcW w:w="1613" w:type="dxa"/>
            <w:tcBorders>
              <w:top w:val="single" w:sz="4" w:space="0" w:color="000000"/>
              <w:left w:val="single" w:sz="4" w:space="0" w:color="000000"/>
              <w:bottom w:val="single" w:sz="4" w:space="0" w:color="000000"/>
              <w:right w:val="single" w:sz="4" w:space="0" w:color="000000"/>
            </w:tcBorders>
          </w:tcPr>
          <w:p w14:paraId="1D01B16D" w14:textId="77777777" w:rsidR="001323E1" w:rsidRPr="00F67924" w:rsidRDefault="001323E1" w:rsidP="005351D2">
            <w:pPr>
              <w:keepNext/>
              <w:keepLines/>
              <w:spacing w:before="51"/>
              <w:ind w:left="402" w:right="-20"/>
              <w:rPr>
                <w:rFonts w:eastAsia="Arial"/>
                <w:sz w:val="20"/>
                <w:lang w:val="pt-PT"/>
              </w:rPr>
            </w:pPr>
            <w:r w:rsidRPr="00F67924">
              <w:rPr>
                <w:rFonts w:eastAsia="Arial"/>
                <w:sz w:val="20"/>
                <w:lang w:val="pt-PT"/>
              </w:rPr>
              <w:t>18</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78,3)</w:t>
            </w:r>
          </w:p>
        </w:tc>
        <w:tc>
          <w:tcPr>
            <w:tcW w:w="1615" w:type="dxa"/>
            <w:tcBorders>
              <w:top w:val="single" w:sz="4" w:space="0" w:color="000000"/>
              <w:left w:val="single" w:sz="4" w:space="0" w:color="000000"/>
              <w:bottom w:val="single" w:sz="4" w:space="0" w:color="000000"/>
              <w:right w:val="single" w:sz="4" w:space="0" w:color="000000"/>
            </w:tcBorders>
          </w:tcPr>
          <w:p w14:paraId="65005B64" w14:textId="77777777" w:rsidR="001323E1" w:rsidRPr="00F67924" w:rsidRDefault="001323E1" w:rsidP="005351D2">
            <w:pPr>
              <w:keepNext/>
              <w:keepLines/>
              <w:spacing w:before="51"/>
              <w:ind w:left="402" w:right="-20"/>
              <w:rPr>
                <w:rFonts w:eastAsia="Arial"/>
                <w:sz w:val="20"/>
                <w:lang w:val="pt-PT"/>
              </w:rPr>
            </w:pPr>
            <w:r w:rsidRPr="00F67924">
              <w:rPr>
                <w:rFonts w:eastAsia="Arial"/>
                <w:sz w:val="20"/>
                <w:lang w:val="pt-PT"/>
              </w:rPr>
              <w:t>21</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36</w:t>
            </w:r>
            <w:r w:rsidRPr="00F67924">
              <w:rPr>
                <w:rFonts w:eastAsia="Arial"/>
                <w:spacing w:val="2"/>
                <w:sz w:val="20"/>
                <w:lang w:val="pt-PT"/>
              </w:rPr>
              <w:t>,</w:t>
            </w:r>
            <w:r w:rsidRPr="00F67924">
              <w:rPr>
                <w:rFonts w:eastAsia="Arial"/>
                <w:sz w:val="20"/>
                <w:lang w:val="pt-PT"/>
              </w:rPr>
              <w:t>2)</w:t>
            </w:r>
          </w:p>
        </w:tc>
        <w:tc>
          <w:tcPr>
            <w:tcW w:w="1613" w:type="dxa"/>
            <w:tcBorders>
              <w:top w:val="single" w:sz="4" w:space="0" w:color="000000"/>
              <w:left w:val="single" w:sz="4" w:space="0" w:color="000000"/>
              <w:bottom w:val="single" w:sz="4" w:space="0" w:color="000000"/>
              <w:right w:val="single" w:sz="4" w:space="0" w:color="000000"/>
            </w:tcBorders>
          </w:tcPr>
          <w:p w14:paraId="59BEFF64" w14:textId="77777777" w:rsidR="001323E1" w:rsidRPr="00F67924" w:rsidRDefault="001323E1" w:rsidP="005351D2">
            <w:pPr>
              <w:keepNext/>
              <w:keepLines/>
              <w:spacing w:before="51"/>
              <w:ind w:left="402" w:right="-20"/>
              <w:rPr>
                <w:rFonts w:eastAsia="Arial"/>
                <w:sz w:val="20"/>
                <w:lang w:val="pt-PT"/>
              </w:rPr>
            </w:pPr>
            <w:r w:rsidRPr="00F67924">
              <w:rPr>
                <w:rFonts w:eastAsia="Arial"/>
                <w:sz w:val="20"/>
                <w:lang w:val="pt-PT"/>
              </w:rPr>
              <w:t>12</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44</w:t>
            </w:r>
            <w:r w:rsidRPr="00F67924">
              <w:rPr>
                <w:rFonts w:eastAsia="Arial"/>
                <w:spacing w:val="2"/>
                <w:sz w:val="20"/>
                <w:lang w:val="pt-PT"/>
              </w:rPr>
              <w:t>,</w:t>
            </w:r>
            <w:r w:rsidRPr="00F67924">
              <w:rPr>
                <w:rFonts w:eastAsia="Arial"/>
                <w:sz w:val="20"/>
                <w:lang w:val="pt-PT"/>
              </w:rPr>
              <w:t>4)</w:t>
            </w:r>
          </w:p>
        </w:tc>
        <w:tc>
          <w:tcPr>
            <w:tcW w:w="1615" w:type="dxa"/>
            <w:tcBorders>
              <w:top w:val="single" w:sz="4" w:space="0" w:color="000000"/>
              <w:left w:val="single" w:sz="4" w:space="0" w:color="000000"/>
              <w:bottom w:val="single" w:sz="4" w:space="0" w:color="000000"/>
              <w:right w:val="single" w:sz="4" w:space="0" w:color="000000"/>
            </w:tcBorders>
          </w:tcPr>
          <w:p w14:paraId="0F588708" w14:textId="77777777" w:rsidR="001323E1" w:rsidRPr="00F67924" w:rsidRDefault="001323E1" w:rsidP="005351D2">
            <w:pPr>
              <w:keepNext/>
              <w:keepLines/>
              <w:spacing w:before="51"/>
              <w:ind w:left="457" w:right="-20"/>
              <w:rPr>
                <w:rFonts w:eastAsia="Arial"/>
                <w:sz w:val="20"/>
                <w:lang w:val="pt-PT"/>
              </w:rPr>
            </w:pPr>
            <w:r w:rsidRPr="00F67924">
              <w:rPr>
                <w:rFonts w:eastAsia="Arial"/>
                <w:sz w:val="20"/>
                <w:lang w:val="pt-PT"/>
              </w:rPr>
              <w:t>9</w:t>
            </w:r>
            <w:r w:rsidRPr="00F67924">
              <w:rPr>
                <w:rFonts w:eastAsia="Arial"/>
                <w:spacing w:val="-2"/>
                <w:sz w:val="20"/>
                <w:lang w:val="pt-PT"/>
              </w:rPr>
              <w:t xml:space="preserve"> </w:t>
            </w:r>
            <w:r w:rsidRPr="00F67924">
              <w:rPr>
                <w:rFonts w:eastAsia="Arial"/>
                <w:spacing w:val="1"/>
                <w:sz w:val="20"/>
                <w:lang w:val="pt-PT"/>
              </w:rPr>
              <w:t>(</w:t>
            </w:r>
            <w:r w:rsidRPr="00F67924">
              <w:rPr>
                <w:rFonts w:eastAsia="Arial"/>
                <w:sz w:val="20"/>
                <w:lang w:val="pt-PT"/>
              </w:rPr>
              <w:t>16,4)</w:t>
            </w:r>
          </w:p>
        </w:tc>
      </w:tr>
      <w:tr w:rsidR="001323E1" w:rsidRPr="00F67924" w14:paraId="206A59B6" w14:textId="77777777" w:rsidTr="005351D2">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22B7F469" w14:textId="56F3831B" w:rsidR="001323E1" w:rsidRPr="00F67924" w:rsidRDefault="001323E1" w:rsidP="00443757">
            <w:pPr>
              <w:keepNext/>
              <w:keepLines/>
              <w:spacing w:before="51"/>
              <w:ind w:left="52" w:right="-20"/>
              <w:rPr>
                <w:rFonts w:eastAsia="Arial"/>
                <w:sz w:val="20"/>
                <w:lang w:val="pt-PT"/>
              </w:rPr>
            </w:pPr>
            <w:r w:rsidRPr="00F67924">
              <w:rPr>
                <w:rFonts w:eastAsia="Arial"/>
                <w:spacing w:val="1"/>
                <w:sz w:val="20"/>
                <w:lang w:val="pt-PT"/>
              </w:rPr>
              <w:t xml:space="preserve">Resposta </w:t>
            </w:r>
            <w:r w:rsidR="00F67F79" w:rsidRPr="00F67924">
              <w:rPr>
                <w:rFonts w:eastAsia="Arial"/>
                <w:spacing w:val="1"/>
                <w:sz w:val="20"/>
                <w:lang w:val="pt-PT"/>
              </w:rPr>
              <w:t>AIJ</w:t>
            </w:r>
            <w:r w:rsidR="00F67F79" w:rsidRPr="00F67924">
              <w:rPr>
                <w:rFonts w:eastAsia="Arial"/>
                <w:sz w:val="20"/>
                <w:lang w:val="pt-PT"/>
              </w:rPr>
              <w:t xml:space="preserve"> </w:t>
            </w:r>
            <w:r w:rsidRPr="00F67924">
              <w:rPr>
                <w:rFonts w:eastAsia="Arial"/>
                <w:sz w:val="20"/>
                <w:lang w:val="pt-PT"/>
              </w:rPr>
              <w:t>A</w:t>
            </w:r>
            <w:r w:rsidRPr="00F67924">
              <w:rPr>
                <w:rFonts w:eastAsia="Arial"/>
                <w:spacing w:val="3"/>
                <w:sz w:val="20"/>
                <w:lang w:val="pt-PT"/>
              </w:rPr>
              <w:t>C</w:t>
            </w:r>
            <w:r w:rsidRPr="00F67924">
              <w:rPr>
                <w:rFonts w:eastAsia="Arial"/>
                <w:sz w:val="20"/>
                <w:lang w:val="pt-PT"/>
              </w:rPr>
              <w:t>R</w:t>
            </w:r>
            <w:r w:rsidR="00443757" w:rsidRPr="00F67924">
              <w:rPr>
                <w:rFonts w:eastAsia="Arial"/>
                <w:sz w:val="20"/>
                <w:lang w:val="pt-PT"/>
              </w:rPr>
              <w:t> </w:t>
            </w:r>
            <w:r w:rsidRPr="00F67924">
              <w:rPr>
                <w:rFonts w:eastAsia="Arial"/>
                <w:sz w:val="20"/>
                <w:lang w:val="pt-PT"/>
              </w:rPr>
              <w:t>30</w:t>
            </w:r>
            <w:r w:rsidRPr="00F67924">
              <w:rPr>
                <w:rFonts w:eastAsia="Arial"/>
                <w:spacing w:val="1"/>
                <w:sz w:val="20"/>
                <w:lang w:val="pt-PT"/>
              </w:rPr>
              <w:t xml:space="preserve"> </w:t>
            </w:r>
          </w:p>
        </w:tc>
        <w:tc>
          <w:tcPr>
            <w:tcW w:w="1613" w:type="dxa"/>
            <w:tcBorders>
              <w:top w:val="single" w:sz="4" w:space="0" w:color="000000"/>
              <w:left w:val="single" w:sz="4" w:space="0" w:color="000000"/>
              <w:bottom w:val="single" w:sz="4" w:space="0" w:color="000000"/>
              <w:right w:val="single" w:sz="4" w:space="0" w:color="000000"/>
            </w:tcBorders>
          </w:tcPr>
          <w:p w14:paraId="062826F5" w14:textId="77777777" w:rsidR="001323E1" w:rsidRPr="00F67924" w:rsidRDefault="001323E1" w:rsidP="005351D2">
            <w:pPr>
              <w:keepNext/>
              <w:keepLines/>
              <w:spacing w:before="51"/>
              <w:ind w:left="457" w:right="-20"/>
              <w:rPr>
                <w:rFonts w:eastAsia="Arial"/>
                <w:sz w:val="20"/>
                <w:lang w:val="pt-PT"/>
              </w:rPr>
            </w:pPr>
            <w:r w:rsidRPr="00F67924">
              <w:rPr>
                <w:rFonts w:eastAsia="Arial"/>
                <w:sz w:val="20"/>
                <w:lang w:val="pt-PT"/>
              </w:rPr>
              <w:t>6</w:t>
            </w:r>
            <w:r w:rsidRPr="00F67924">
              <w:rPr>
                <w:rFonts w:eastAsia="Arial"/>
                <w:spacing w:val="-2"/>
                <w:sz w:val="20"/>
                <w:lang w:val="pt-PT"/>
              </w:rPr>
              <w:t xml:space="preserve"> </w:t>
            </w:r>
            <w:r w:rsidRPr="00F67924">
              <w:rPr>
                <w:rFonts w:eastAsia="Arial"/>
                <w:spacing w:val="1"/>
                <w:sz w:val="20"/>
                <w:lang w:val="pt-PT"/>
              </w:rPr>
              <w:t>(</w:t>
            </w:r>
            <w:r w:rsidRPr="00F67924">
              <w:rPr>
                <w:rFonts w:eastAsia="Arial"/>
                <w:sz w:val="20"/>
                <w:lang w:val="pt-PT"/>
              </w:rPr>
              <w:t>26,1)</w:t>
            </w:r>
          </w:p>
        </w:tc>
        <w:tc>
          <w:tcPr>
            <w:tcW w:w="1615" w:type="dxa"/>
            <w:tcBorders>
              <w:top w:val="single" w:sz="4" w:space="0" w:color="000000"/>
              <w:left w:val="single" w:sz="4" w:space="0" w:color="000000"/>
              <w:bottom w:val="single" w:sz="4" w:space="0" w:color="000000"/>
              <w:right w:val="single" w:sz="4" w:space="0" w:color="000000"/>
            </w:tcBorders>
          </w:tcPr>
          <w:p w14:paraId="4D6B2B11" w14:textId="77777777" w:rsidR="001323E1" w:rsidRPr="00F67924" w:rsidRDefault="001323E1" w:rsidP="005351D2">
            <w:pPr>
              <w:keepNext/>
              <w:keepLines/>
              <w:spacing w:before="51"/>
              <w:ind w:left="401" w:right="-20"/>
              <w:rPr>
                <w:rFonts w:eastAsia="Arial"/>
                <w:sz w:val="20"/>
                <w:lang w:val="pt-PT"/>
              </w:rPr>
            </w:pPr>
            <w:r w:rsidRPr="00F67924">
              <w:rPr>
                <w:rFonts w:eastAsia="Arial"/>
                <w:sz w:val="20"/>
                <w:lang w:val="pt-PT"/>
              </w:rPr>
              <w:t>38</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65</w:t>
            </w:r>
            <w:r w:rsidRPr="00F67924">
              <w:rPr>
                <w:rFonts w:eastAsia="Arial"/>
                <w:spacing w:val="2"/>
                <w:sz w:val="20"/>
                <w:lang w:val="pt-PT"/>
              </w:rPr>
              <w:t>,</w:t>
            </w:r>
            <w:r w:rsidRPr="00F67924">
              <w:rPr>
                <w:rFonts w:eastAsia="Arial"/>
                <w:sz w:val="20"/>
                <w:lang w:val="pt-PT"/>
              </w:rPr>
              <w:t>5)</w:t>
            </w:r>
          </w:p>
        </w:tc>
        <w:tc>
          <w:tcPr>
            <w:tcW w:w="1613" w:type="dxa"/>
            <w:tcBorders>
              <w:top w:val="single" w:sz="4" w:space="0" w:color="000000"/>
              <w:left w:val="single" w:sz="4" w:space="0" w:color="000000"/>
              <w:bottom w:val="single" w:sz="4" w:space="0" w:color="000000"/>
              <w:right w:val="single" w:sz="4" w:space="0" w:color="000000"/>
            </w:tcBorders>
          </w:tcPr>
          <w:p w14:paraId="23600F82" w14:textId="77777777" w:rsidR="001323E1" w:rsidRPr="00F67924" w:rsidRDefault="001323E1" w:rsidP="005351D2">
            <w:pPr>
              <w:keepNext/>
              <w:keepLines/>
              <w:spacing w:before="51"/>
              <w:ind w:left="401" w:right="-20"/>
              <w:rPr>
                <w:rFonts w:eastAsia="Arial"/>
                <w:sz w:val="20"/>
                <w:lang w:val="pt-PT"/>
              </w:rPr>
            </w:pPr>
            <w:r w:rsidRPr="00F67924">
              <w:rPr>
                <w:rFonts w:eastAsia="Arial"/>
                <w:sz w:val="20"/>
                <w:lang w:val="pt-PT"/>
              </w:rPr>
              <w:t>15</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55</w:t>
            </w:r>
            <w:r w:rsidRPr="00F67924">
              <w:rPr>
                <w:rFonts w:eastAsia="Arial"/>
                <w:spacing w:val="2"/>
                <w:sz w:val="20"/>
                <w:lang w:val="pt-PT"/>
              </w:rPr>
              <w:t>,</w:t>
            </w:r>
            <w:r w:rsidRPr="00F67924">
              <w:rPr>
                <w:rFonts w:eastAsia="Arial"/>
                <w:sz w:val="20"/>
                <w:lang w:val="pt-PT"/>
              </w:rPr>
              <w:t>6)</w:t>
            </w:r>
          </w:p>
        </w:tc>
        <w:tc>
          <w:tcPr>
            <w:tcW w:w="1615" w:type="dxa"/>
            <w:tcBorders>
              <w:top w:val="single" w:sz="4" w:space="0" w:color="000000"/>
              <w:left w:val="single" w:sz="4" w:space="0" w:color="000000"/>
              <w:bottom w:val="single" w:sz="4" w:space="0" w:color="000000"/>
              <w:right w:val="single" w:sz="4" w:space="0" w:color="000000"/>
            </w:tcBorders>
          </w:tcPr>
          <w:p w14:paraId="373FAA05" w14:textId="77777777" w:rsidR="001323E1" w:rsidRPr="00F67924" w:rsidRDefault="001323E1" w:rsidP="005351D2">
            <w:pPr>
              <w:keepNext/>
              <w:keepLines/>
              <w:spacing w:before="51"/>
              <w:ind w:left="401" w:right="-20"/>
              <w:rPr>
                <w:rFonts w:eastAsia="Arial"/>
                <w:sz w:val="20"/>
                <w:lang w:val="pt-PT"/>
              </w:rPr>
            </w:pPr>
            <w:r w:rsidRPr="00F67924">
              <w:rPr>
                <w:rFonts w:eastAsia="Arial"/>
                <w:sz w:val="20"/>
                <w:lang w:val="pt-PT"/>
              </w:rPr>
              <w:t>46</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83</w:t>
            </w:r>
            <w:r w:rsidRPr="00F67924">
              <w:rPr>
                <w:rFonts w:eastAsia="Arial"/>
                <w:spacing w:val="2"/>
                <w:sz w:val="20"/>
                <w:lang w:val="pt-PT"/>
              </w:rPr>
              <w:t>,</w:t>
            </w:r>
            <w:r w:rsidRPr="00F67924">
              <w:rPr>
                <w:rFonts w:eastAsia="Arial"/>
                <w:sz w:val="20"/>
                <w:lang w:val="pt-PT"/>
              </w:rPr>
              <w:t>6)</w:t>
            </w:r>
          </w:p>
        </w:tc>
      </w:tr>
      <w:tr w:rsidR="001323E1" w:rsidRPr="00F67924" w14:paraId="3EDAF7A3" w14:textId="77777777" w:rsidTr="005351D2">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2B005111" w14:textId="56F981BE" w:rsidR="001323E1" w:rsidRPr="00F67924" w:rsidRDefault="001323E1" w:rsidP="00443757">
            <w:pPr>
              <w:spacing w:before="51"/>
              <w:ind w:left="52" w:right="-20"/>
              <w:rPr>
                <w:rFonts w:eastAsia="Arial"/>
                <w:sz w:val="20"/>
                <w:lang w:val="pt-PT"/>
              </w:rPr>
            </w:pPr>
            <w:r w:rsidRPr="00F67924">
              <w:rPr>
                <w:rFonts w:eastAsia="Arial"/>
                <w:spacing w:val="1"/>
                <w:sz w:val="20"/>
                <w:lang w:val="pt-PT"/>
              </w:rPr>
              <w:t xml:space="preserve">Resposta </w:t>
            </w:r>
            <w:r w:rsidR="00F67F79" w:rsidRPr="00F67924">
              <w:rPr>
                <w:rFonts w:eastAsia="Arial"/>
                <w:spacing w:val="1"/>
                <w:sz w:val="20"/>
                <w:lang w:val="pt-PT"/>
              </w:rPr>
              <w:t>AIJ</w:t>
            </w:r>
            <w:r w:rsidR="00F67F79" w:rsidRPr="00F67924">
              <w:rPr>
                <w:rFonts w:eastAsia="Arial"/>
                <w:sz w:val="20"/>
                <w:lang w:val="pt-PT"/>
              </w:rPr>
              <w:t xml:space="preserve"> </w:t>
            </w:r>
            <w:r w:rsidRPr="00F67924">
              <w:rPr>
                <w:rFonts w:eastAsia="Arial"/>
                <w:sz w:val="20"/>
                <w:lang w:val="pt-PT"/>
              </w:rPr>
              <w:t>A</w:t>
            </w:r>
            <w:r w:rsidRPr="00F67924">
              <w:rPr>
                <w:rFonts w:eastAsia="Arial"/>
                <w:spacing w:val="3"/>
                <w:sz w:val="20"/>
                <w:lang w:val="pt-PT"/>
              </w:rPr>
              <w:t>C</w:t>
            </w:r>
            <w:r w:rsidRPr="00F67924">
              <w:rPr>
                <w:rFonts w:eastAsia="Arial"/>
                <w:sz w:val="20"/>
                <w:lang w:val="pt-PT"/>
              </w:rPr>
              <w:t>R</w:t>
            </w:r>
            <w:r w:rsidR="00443757" w:rsidRPr="00F67924">
              <w:rPr>
                <w:rFonts w:eastAsia="Arial"/>
                <w:sz w:val="20"/>
                <w:lang w:val="pt-PT"/>
              </w:rPr>
              <w:t> </w:t>
            </w:r>
            <w:r w:rsidRPr="00F67924">
              <w:rPr>
                <w:rFonts w:eastAsia="Arial"/>
                <w:sz w:val="20"/>
                <w:lang w:val="pt-PT"/>
              </w:rPr>
              <w:t>50</w:t>
            </w:r>
            <w:r w:rsidRPr="00F67924">
              <w:rPr>
                <w:rFonts w:eastAsia="Arial"/>
                <w:spacing w:val="1"/>
                <w:sz w:val="20"/>
                <w:lang w:val="pt-PT"/>
              </w:rPr>
              <w:t xml:space="preserve"> </w:t>
            </w:r>
          </w:p>
        </w:tc>
        <w:tc>
          <w:tcPr>
            <w:tcW w:w="1613" w:type="dxa"/>
            <w:tcBorders>
              <w:top w:val="single" w:sz="4" w:space="0" w:color="000000"/>
              <w:left w:val="single" w:sz="4" w:space="0" w:color="000000"/>
              <w:bottom w:val="single" w:sz="4" w:space="0" w:color="000000"/>
              <w:right w:val="single" w:sz="4" w:space="0" w:color="000000"/>
            </w:tcBorders>
          </w:tcPr>
          <w:p w14:paraId="4632CA9F" w14:textId="77777777" w:rsidR="001323E1" w:rsidRPr="00F67924" w:rsidRDefault="001323E1" w:rsidP="005351D2">
            <w:pPr>
              <w:spacing w:before="51"/>
              <w:ind w:left="457" w:right="-20"/>
              <w:rPr>
                <w:rFonts w:eastAsia="Arial"/>
                <w:sz w:val="20"/>
                <w:lang w:val="pt-PT"/>
              </w:rPr>
            </w:pPr>
            <w:r w:rsidRPr="00F67924">
              <w:rPr>
                <w:rFonts w:eastAsia="Arial"/>
                <w:sz w:val="20"/>
                <w:lang w:val="pt-PT"/>
              </w:rPr>
              <w:t>5</w:t>
            </w:r>
            <w:r w:rsidRPr="00F67924">
              <w:rPr>
                <w:rFonts w:eastAsia="Arial"/>
                <w:spacing w:val="-2"/>
                <w:sz w:val="20"/>
                <w:lang w:val="pt-PT"/>
              </w:rPr>
              <w:t xml:space="preserve"> </w:t>
            </w:r>
            <w:r w:rsidRPr="00F67924">
              <w:rPr>
                <w:rFonts w:eastAsia="Arial"/>
                <w:spacing w:val="1"/>
                <w:sz w:val="20"/>
                <w:lang w:val="pt-PT"/>
              </w:rPr>
              <w:t>(</w:t>
            </w:r>
            <w:r w:rsidRPr="00F67924">
              <w:rPr>
                <w:rFonts w:eastAsia="Arial"/>
                <w:sz w:val="20"/>
                <w:lang w:val="pt-PT"/>
              </w:rPr>
              <w:t>21,7)</w:t>
            </w:r>
          </w:p>
        </w:tc>
        <w:tc>
          <w:tcPr>
            <w:tcW w:w="1615" w:type="dxa"/>
            <w:tcBorders>
              <w:top w:val="single" w:sz="4" w:space="0" w:color="000000"/>
              <w:left w:val="single" w:sz="4" w:space="0" w:color="000000"/>
              <w:bottom w:val="single" w:sz="4" w:space="0" w:color="000000"/>
              <w:right w:val="single" w:sz="4" w:space="0" w:color="000000"/>
            </w:tcBorders>
          </w:tcPr>
          <w:p w14:paraId="2594209D"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37</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63</w:t>
            </w:r>
            <w:r w:rsidRPr="00F67924">
              <w:rPr>
                <w:rFonts w:eastAsia="Arial"/>
                <w:spacing w:val="2"/>
                <w:sz w:val="20"/>
                <w:lang w:val="pt-PT"/>
              </w:rPr>
              <w:t>,</w:t>
            </w:r>
            <w:r w:rsidRPr="00F67924">
              <w:rPr>
                <w:rFonts w:eastAsia="Arial"/>
                <w:sz w:val="20"/>
                <w:lang w:val="pt-PT"/>
              </w:rPr>
              <w:t>8)</w:t>
            </w:r>
          </w:p>
        </w:tc>
        <w:tc>
          <w:tcPr>
            <w:tcW w:w="1613" w:type="dxa"/>
            <w:tcBorders>
              <w:top w:val="single" w:sz="4" w:space="0" w:color="000000"/>
              <w:left w:val="single" w:sz="4" w:space="0" w:color="000000"/>
              <w:bottom w:val="single" w:sz="4" w:space="0" w:color="000000"/>
              <w:right w:val="single" w:sz="4" w:space="0" w:color="000000"/>
            </w:tcBorders>
          </w:tcPr>
          <w:p w14:paraId="3EB3DB43"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14</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51</w:t>
            </w:r>
            <w:r w:rsidRPr="00F67924">
              <w:rPr>
                <w:rFonts w:eastAsia="Arial"/>
                <w:spacing w:val="2"/>
                <w:sz w:val="20"/>
                <w:lang w:val="pt-PT"/>
              </w:rPr>
              <w:t>,</w:t>
            </w:r>
            <w:r w:rsidRPr="00F67924">
              <w:rPr>
                <w:rFonts w:eastAsia="Arial"/>
                <w:sz w:val="20"/>
                <w:lang w:val="pt-PT"/>
              </w:rPr>
              <w:t>9)</w:t>
            </w:r>
          </w:p>
        </w:tc>
        <w:tc>
          <w:tcPr>
            <w:tcW w:w="1615" w:type="dxa"/>
            <w:tcBorders>
              <w:top w:val="single" w:sz="4" w:space="0" w:color="000000"/>
              <w:left w:val="single" w:sz="4" w:space="0" w:color="000000"/>
              <w:bottom w:val="single" w:sz="4" w:space="0" w:color="000000"/>
              <w:right w:val="single" w:sz="4" w:space="0" w:color="000000"/>
            </w:tcBorders>
          </w:tcPr>
          <w:p w14:paraId="14EF63F9"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46</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83</w:t>
            </w:r>
            <w:r w:rsidRPr="00F67924">
              <w:rPr>
                <w:rFonts w:eastAsia="Arial"/>
                <w:spacing w:val="2"/>
                <w:sz w:val="20"/>
                <w:lang w:val="pt-PT"/>
              </w:rPr>
              <w:t>,</w:t>
            </w:r>
            <w:r w:rsidRPr="00F67924">
              <w:rPr>
                <w:rFonts w:eastAsia="Arial"/>
                <w:sz w:val="20"/>
                <w:lang w:val="pt-PT"/>
              </w:rPr>
              <w:t>6)</w:t>
            </w:r>
          </w:p>
        </w:tc>
      </w:tr>
      <w:tr w:rsidR="001323E1" w:rsidRPr="00F67924" w14:paraId="68FE02FD" w14:textId="77777777" w:rsidTr="005351D2">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715AFA2F" w14:textId="3CF3352F" w:rsidR="001323E1" w:rsidRPr="00F67924" w:rsidRDefault="001323E1" w:rsidP="00443757">
            <w:pPr>
              <w:spacing w:before="51"/>
              <w:ind w:left="52" w:right="-20"/>
              <w:rPr>
                <w:rFonts w:eastAsia="Arial"/>
                <w:sz w:val="20"/>
                <w:lang w:val="pt-PT"/>
              </w:rPr>
            </w:pPr>
            <w:r w:rsidRPr="00F67924">
              <w:rPr>
                <w:rFonts w:eastAsia="Arial"/>
                <w:spacing w:val="1"/>
                <w:sz w:val="20"/>
                <w:lang w:val="pt-PT"/>
              </w:rPr>
              <w:t xml:space="preserve">Resposta </w:t>
            </w:r>
            <w:r w:rsidR="00F67F79" w:rsidRPr="00F67924">
              <w:rPr>
                <w:rFonts w:eastAsia="Arial"/>
                <w:spacing w:val="1"/>
                <w:sz w:val="20"/>
                <w:lang w:val="pt-PT"/>
              </w:rPr>
              <w:t>AIJ</w:t>
            </w:r>
            <w:r w:rsidR="00F67F79" w:rsidRPr="00F67924">
              <w:rPr>
                <w:rFonts w:eastAsia="Arial"/>
                <w:sz w:val="20"/>
                <w:lang w:val="pt-PT"/>
              </w:rPr>
              <w:t xml:space="preserve"> </w:t>
            </w:r>
            <w:r w:rsidRPr="00F67924">
              <w:rPr>
                <w:rFonts w:eastAsia="Arial"/>
                <w:sz w:val="20"/>
                <w:lang w:val="pt-PT"/>
              </w:rPr>
              <w:t>A</w:t>
            </w:r>
            <w:r w:rsidRPr="00F67924">
              <w:rPr>
                <w:rFonts w:eastAsia="Arial"/>
                <w:spacing w:val="3"/>
                <w:sz w:val="20"/>
                <w:lang w:val="pt-PT"/>
              </w:rPr>
              <w:t>C</w:t>
            </w:r>
            <w:r w:rsidRPr="00F67924">
              <w:rPr>
                <w:rFonts w:eastAsia="Arial"/>
                <w:sz w:val="20"/>
                <w:lang w:val="pt-PT"/>
              </w:rPr>
              <w:t>R</w:t>
            </w:r>
            <w:r w:rsidR="00443757" w:rsidRPr="00F67924">
              <w:rPr>
                <w:rFonts w:eastAsia="Arial"/>
                <w:sz w:val="20"/>
                <w:lang w:val="pt-PT"/>
              </w:rPr>
              <w:t> </w:t>
            </w:r>
            <w:r w:rsidRPr="00F67924">
              <w:rPr>
                <w:rFonts w:eastAsia="Arial"/>
                <w:sz w:val="20"/>
                <w:lang w:val="pt-PT"/>
              </w:rPr>
              <w:t>70</w:t>
            </w:r>
            <w:r w:rsidRPr="00F67924">
              <w:rPr>
                <w:rFonts w:eastAsia="Arial"/>
                <w:spacing w:val="-4"/>
                <w:sz w:val="20"/>
                <w:lang w:val="pt-PT"/>
              </w:rPr>
              <w:t xml:space="preserve"> </w:t>
            </w:r>
          </w:p>
        </w:tc>
        <w:tc>
          <w:tcPr>
            <w:tcW w:w="1613" w:type="dxa"/>
            <w:tcBorders>
              <w:top w:val="single" w:sz="4" w:space="0" w:color="000000"/>
              <w:left w:val="single" w:sz="4" w:space="0" w:color="000000"/>
              <w:bottom w:val="single" w:sz="4" w:space="0" w:color="000000"/>
              <w:right w:val="single" w:sz="4" w:space="0" w:color="000000"/>
            </w:tcBorders>
          </w:tcPr>
          <w:p w14:paraId="4A3CD256" w14:textId="77777777" w:rsidR="001323E1" w:rsidRPr="00F67924" w:rsidRDefault="001323E1" w:rsidP="005351D2">
            <w:pPr>
              <w:spacing w:before="51"/>
              <w:ind w:left="512" w:right="-20"/>
              <w:rPr>
                <w:rFonts w:eastAsia="Arial"/>
                <w:sz w:val="20"/>
                <w:lang w:val="pt-PT"/>
              </w:rPr>
            </w:pPr>
            <w:r w:rsidRPr="00F67924">
              <w:rPr>
                <w:rFonts w:eastAsia="Arial"/>
                <w:sz w:val="20"/>
                <w:lang w:val="pt-PT"/>
              </w:rPr>
              <w:t>2</w:t>
            </w:r>
            <w:r w:rsidRPr="00F67924">
              <w:rPr>
                <w:rFonts w:eastAsia="Arial"/>
                <w:spacing w:val="-2"/>
                <w:sz w:val="20"/>
                <w:lang w:val="pt-PT"/>
              </w:rPr>
              <w:t xml:space="preserve"> </w:t>
            </w:r>
            <w:r w:rsidRPr="00F67924">
              <w:rPr>
                <w:rFonts w:eastAsia="Arial"/>
                <w:spacing w:val="1"/>
                <w:sz w:val="20"/>
                <w:lang w:val="pt-PT"/>
              </w:rPr>
              <w:t>(</w:t>
            </w:r>
            <w:r w:rsidRPr="00F67924">
              <w:rPr>
                <w:rFonts w:eastAsia="Arial"/>
                <w:sz w:val="20"/>
                <w:lang w:val="pt-PT"/>
              </w:rPr>
              <w:t>8,7)</w:t>
            </w:r>
          </w:p>
        </w:tc>
        <w:tc>
          <w:tcPr>
            <w:tcW w:w="1615" w:type="dxa"/>
            <w:tcBorders>
              <w:top w:val="single" w:sz="4" w:space="0" w:color="000000"/>
              <w:left w:val="single" w:sz="4" w:space="0" w:color="000000"/>
              <w:bottom w:val="single" w:sz="4" w:space="0" w:color="000000"/>
              <w:right w:val="single" w:sz="4" w:space="0" w:color="000000"/>
            </w:tcBorders>
          </w:tcPr>
          <w:p w14:paraId="1A5E116D"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32</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55</w:t>
            </w:r>
            <w:r w:rsidRPr="00F67924">
              <w:rPr>
                <w:rFonts w:eastAsia="Arial"/>
                <w:spacing w:val="2"/>
                <w:sz w:val="20"/>
                <w:lang w:val="pt-PT"/>
              </w:rPr>
              <w:t>,</w:t>
            </w:r>
            <w:r w:rsidRPr="00F67924">
              <w:rPr>
                <w:rFonts w:eastAsia="Arial"/>
                <w:sz w:val="20"/>
                <w:lang w:val="pt-PT"/>
              </w:rPr>
              <w:t>2)</w:t>
            </w:r>
          </w:p>
        </w:tc>
        <w:tc>
          <w:tcPr>
            <w:tcW w:w="1613" w:type="dxa"/>
            <w:tcBorders>
              <w:top w:val="single" w:sz="4" w:space="0" w:color="000000"/>
              <w:left w:val="single" w:sz="4" w:space="0" w:color="000000"/>
              <w:bottom w:val="single" w:sz="4" w:space="0" w:color="000000"/>
              <w:right w:val="single" w:sz="4" w:space="0" w:color="000000"/>
            </w:tcBorders>
          </w:tcPr>
          <w:p w14:paraId="25CF3075"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13</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48</w:t>
            </w:r>
            <w:r w:rsidRPr="00F67924">
              <w:rPr>
                <w:rFonts w:eastAsia="Arial"/>
                <w:spacing w:val="2"/>
                <w:sz w:val="20"/>
                <w:lang w:val="pt-PT"/>
              </w:rPr>
              <w:t>,</w:t>
            </w:r>
            <w:r w:rsidRPr="00F67924">
              <w:rPr>
                <w:rFonts w:eastAsia="Arial"/>
                <w:sz w:val="20"/>
                <w:lang w:val="pt-PT"/>
              </w:rPr>
              <w:t>1)</w:t>
            </w:r>
          </w:p>
        </w:tc>
        <w:tc>
          <w:tcPr>
            <w:tcW w:w="1615" w:type="dxa"/>
            <w:tcBorders>
              <w:top w:val="single" w:sz="4" w:space="0" w:color="000000"/>
              <w:left w:val="single" w:sz="4" w:space="0" w:color="000000"/>
              <w:bottom w:val="single" w:sz="4" w:space="0" w:color="000000"/>
              <w:right w:val="single" w:sz="4" w:space="0" w:color="000000"/>
            </w:tcBorders>
          </w:tcPr>
          <w:p w14:paraId="1882B247"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40</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72</w:t>
            </w:r>
            <w:r w:rsidRPr="00F67924">
              <w:rPr>
                <w:rFonts w:eastAsia="Arial"/>
                <w:spacing w:val="2"/>
                <w:sz w:val="20"/>
                <w:lang w:val="pt-PT"/>
              </w:rPr>
              <w:t>,</w:t>
            </w:r>
            <w:r w:rsidRPr="00F67924">
              <w:rPr>
                <w:rFonts w:eastAsia="Arial"/>
                <w:sz w:val="20"/>
                <w:lang w:val="pt-PT"/>
              </w:rPr>
              <w:t>7)</w:t>
            </w:r>
          </w:p>
        </w:tc>
      </w:tr>
      <w:tr w:rsidR="001323E1" w:rsidRPr="00F67924" w14:paraId="0373439D" w14:textId="77777777" w:rsidTr="005351D2">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73C5A2C3" w14:textId="594C19C6" w:rsidR="001323E1" w:rsidRPr="00F67924" w:rsidRDefault="001323E1" w:rsidP="00443757">
            <w:pPr>
              <w:spacing w:before="51"/>
              <w:ind w:right="-20"/>
              <w:rPr>
                <w:rFonts w:eastAsia="Arial"/>
                <w:sz w:val="20"/>
                <w:lang w:val="pt-PT"/>
              </w:rPr>
            </w:pPr>
            <w:r w:rsidRPr="00F67924">
              <w:rPr>
                <w:rFonts w:eastAsia="Arial"/>
                <w:spacing w:val="1"/>
                <w:sz w:val="20"/>
                <w:lang w:val="pt-PT"/>
              </w:rPr>
              <w:t xml:space="preserve"> Resposta</w:t>
            </w:r>
            <w:r w:rsidRPr="00F67924">
              <w:rPr>
                <w:rFonts w:eastAsia="Arial"/>
                <w:spacing w:val="-4"/>
                <w:sz w:val="20"/>
                <w:lang w:val="pt-PT"/>
              </w:rPr>
              <w:t xml:space="preserve"> </w:t>
            </w:r>
            <w:r w:rsidR="00F67F79" w:rsidRPr="00F67924">
              <w:rPr>
                <w:rFonts w:eastAsia="Arial"/>
                <w:spacing w:val="1"/>
                <w:sz w:val="20"/>
                <w:lang w:val="pt-PT"/>
              </w:rPr>
              <w:t>AIJ</w:t>
            </w:r>
            <w:r w:rsidR="00F67F79" w:rsidRPr="00F67924">
              <w:rPr>
                <w:rFonts w:eastAsia="Arial"/>
                <w:sz w:val="20"/>
                <w:lang w:val="pt-PT"/>
              </w:rPr>
              <w:t xml:space="preserve"> </w:t>
            </w:r>
            <w:r w:rsidRPr="00F67924">
              <w:rPr>
                <w:rFonts w:eastAsia="Arial"/>
                <w:sz w:val="20"/>
                <w:lang w:val="pt-PT"/>
              </w:rPr>
              <w:t>A</w:t>
            </w:r>
            <w:r w:rsidRPr="00F67924">
              <w:rPr>
                <w:rFonts w:eastAsia="Arial"/>
                <w:spacing w:val="3"/>
                <w:sz w:val="20"/>
                <w:lang w:val="pt-PT"/>
              </w:rPr>
              <w:t>C</w:t>
            </w:r>
            <w:r w:rsidRPr="00F67924">
              <w:rPr>
                <w:rFonts w:eastAsia="Arial"/>
                <w:sz w:val="20"/>
                <w:lang w:val="pt-PT"/>
              </w:rPr>
              <w:t>R</w:t>
            </w:r>
            <w:r w:rsidR="00443757" w:rsidRPr="00F67924">
              <w:rPr>
                <w:rFonts w:eastAsia="Arial"/>
                <w:sz w:val="20"/>
                <w:lang w:val="pt-PT"/>
              </w:rPr>
              <w:t> </w:t>
            </w:r>
            <w:r w:rsidRPr="00F67924">
              <w:rPr>
                <w:rFonts w:eastAsia="Arial"/>
                <w:sz w:val="20"/>
                <w:lang w:val="pt-PT"/>
              </w:rPr>
              <w:t>90</w:t>
            </w:r>
            <w:r w:rsidRPr="00F67924">
              <w:rPr>
                <w:rFonts w:eastAsia="Arial"/>
                <w:spacing w:val="1"/>
                <w:sz w:val="20"/>
                <w:lang w:val="pt-PT"/>
              </w:rPr>
              <w:t xml:space="preserve"> </w:t>
            </w:r>
          </w:p>
        </w:tc>
        <w:tc>
          <w:tcPr>
            <w:tcW w:w="1613" w:type="dxa"/>
            <w:tcBorders>
              <w:top w:val="single" w:sz="4" w:space="0" w:color="000000"/>
              <w:left w:val="single" w:sz="4" w:space="0" w:color="000000"/>
              <w:bottom w:val="single" w:sz="4" w:space="0" w:color="000000"/>
              <w:right w:val="single" w:sz="4" w:space="0" w:color="000000"/>
            </w:tcBorders>
          </w:tcPr>
          <w:p w14:paraId="0002008A" w14:textId="77777777" w:rsidR="001323E1" w:rsidRPr="00F67924" w:rsidRDefault="001323E1" w:rsidP="005351D2">
            <w:pPr>
              <w:spacing w:before="51"/>
              <w:ind w:left="512" w:right="-20"/>
              <w:rPr>
                <w:rFonts w:eastAsia="Arial"/>
                <w:sz w:val="20"/>
                <w:lang w:val="pt-PT"/>
              </w:rPr>
            </w:pPr>
            <w:r w:rsidRPr="00F67924">
              <w:rPr>
                <w:rFonts w:eastAsia="Arial"/>
                <w:sz w:val="20"/>
                <w:lang w:val="pt-PT"/>
              </w:rPr>
              <w:t>2</w:t>
            </w:r>
            <w:r w:rsidRPr="00F67924">
              <w:rPr>
                <w:rFonts w:eastAsia="Arial"/>
                <w:spacing w:val="-2"/>
                <w:sz w:val="20"/>
                <w:lang w:val="pt-PT"/>
              </w:rPr>
              <w:t xml:space="preserve"> </w:t>
            </w:r>
            <w:r w:rsidRPr="00F67924">
              <w:rPr>
                <w:rFonts w:eastAsia="Arial"/>
                <w:spacing w:val="1"/>
                <w:sz w:val="20"/>
                <w:lang w:val="pt-PT"/>
              </w:rPr>
              <w:t>(</w:t>
            </w:r>
            <w:r w:rsidRPr="00F67924">
              <w:rPr>
                <w:rFonts w:eastAsia="Arial"/>
                <w:sz w:val="20"/>
                <w:lang w:val="pt-PT"/>
              </w:rPr>
              <w:t>8,7)</w:t>
            </w:r>
          </w:p>
        </w:tc>
        <w:tc>
          <w:tcPr>
            <w:tcW w:w="1615" w:type="dxa"/>
            <w:tcBorders>
              <w:top w:val="single" w:sz="4" w:space="0" w:color="000000"/>
              <w:left w:val="single" w:sz="4" w:space="0" w:color="000000"/>
              <w:bottom w:val="single" w:sz="4" w:space="0" w:color="000000"/>
              <w:right w:val="single" w:sz="4" w:space="0" w:color="000000"/>
            </w:tcBorders>
          </w:tcPr>
          <w:p w14:paraId="67DB5E9C" w14:textId="77777777" w:rsidR="001323E1" w:rsidRPr="00F67924" w:rsidRDefault="001323E1" w:rsidP="005351D2">
            <w:pPr>
              <w:spacing w:before="51"/>
              <w:ind w:left="402" w:right="-20"/>
              <w:rPr>
                <w:rFonts w:eastAsia="Arial"/>
                <w:sz w:val="20"/>
                <w:lang w:val="pt-PT"/>
              </w:rPr>
            </w:pPr>
            <w:r w:rsidRPr="00F67924">
              <w:rPr>
                <w:rFonts w:eastAsia="Arial"/>
                <w:sz w:val="20"/>
                <w:lang w:val="pt-PT"/>
              </w:rPr>
              <w:t>17</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29</w:t>
            </w:r>
            <w:r w:rsidRPr="00F67924">
              <w:rPr>
                <w:rFonts w:eastAsia="Arial"/>
                <w:spacing w:val="2"/>
                <w:sz w:val="20"/>
                <w:lang w:val="pt-PT"/>
              </w:rPr>
              <w:t>,</w:t>
            </w:r>
            <w:r w:rsidRPr="00F67924">
              <w:rPr>
                <w:rFonts w:eastAsia="Arial"/>
                <w:sz w:val="20"/>
                <w:lang w:val="pt-PT"/>
              </w:rPr>
              <w:t>3)</w:t>
            </w:r>
          </w:p>
        </w:tc>
        <w:tc>
          <w:tcPr>
            <w:tcW w:w="1613" w:type="dxa"/>
            <w:tcBorders>
              <w:top w:val="single" w:sz="4" w:space="0" w:color="000000"/>
              <w:left w:val="single" w:sz="4" w:space="0" w:color="000000"/>
              <w:bottom w:val="single" w:sz="4" w:space="0" w:color="000000"/>
              <w:right w:val="single" w:sz="4" w:space="0" w:color="000000"/>
            </w:tcBorders>
          </w:tcPr>
          <w:p w14:paraId="65C97484" w14:textId="77777777" w:rsidR="001323E1" w:rsidRPr="00F67924" w:rsidRDefault="001323E1" w:rsidP="005351D2">
            <w:pPr>
              <w:spacing w:before="51"/>
              <w:ind w:left="457" w:right="-20"/>
              <w:rPr>
                <w:rFonts w:eastAsia="Arial"/>
                <w:sz w:val="20"/>
                <w:lang w:val="pt-PT"/>
              </w:rPr>
            </w:pPr>
            <w:r w:rsidRPr="00F67924">
              <w:rPr>
                <w:rFonts w:eastAsia="Arial"/>
                <w:sz w:val="20"/>
                <w:lang w:val="pt-PT"/>
              </w:rPr>
              <w:t>5</w:t>
            </w:r>
            <w:r w:rsidRPr="00F67924">
              <w:rPr>
                <w:rFonts w:eastAsia="Arial"/>
                <w:spacing w:val="-2"/>
                <w:sz w:val="20"/>
                <w:lang w:val="pt-PT"/>
              </w:rPr>
              <w:t xml:space="preserve"> </w:t>
            </w:r>
            <w:r w:rsidRPr="00F67924">
              <w:rPr>
                <w:rFonts w:eastAsia="Arial"/>
                <w:spacing w:val="1"/>
                <w:sz w:val="20"/>
                <w:lang w:val="pt-PT"/>
              </w:rPr>
              <w:t>(</w:t>
            </w:r>
            <w:r w:rsidRPr="00F67924">
              <w:rPr>
                <w:rFonts w:eastAsia="Arial"/>
                <w:sz w:val="20"/>
                <w:lang w:val="pt-PT"/>
              </w:rPr>
              <w:t>18,5)</w:t>
            </w:r>
          </w:p>
        </w:tc>
        <w:tc>
          <w:tcPr>
            <w:tcW w:w="1615" w:type="dxa"/>
            <w:tcBorders>
              <w:top w:val="single" w:sz="4" w:space="0" w:color="000000"/>
              <w:left w:val="single" w:sz="4" w:space="0" w:color="000000"/>
              <w:bottom w:val="single" w:sz="4" w:space="0" w:color="000000"/>
              <w:right w:val="single" w:sz="4" w:space="0" w:color="000000"/>
            </w:tcBorders>
          </w:tcPr>
          <w:p w14:paraId="7C87DE97" w14:textId="77777777" w:rsidR="001323E1" w:rsidRPr="00F67924" w:rsidRDefault="001323E1" w:rsidP="005351D2">
            <w:pPr>
              <w:spacing w:before="51"/>
              <w:ind w:left="401" w:right="-20"/>
              <w:rPr>
                <w:rFonts w:eastAsia="Arial"/>
                <w:sz w:val="20"/>
                <w:lang w:val="pt-PT"/>
              </w:rPr>
            </w:pPr>
            <w:r w:rsidRPr="00F67924">
              <w:rPr>
                <w:rFonts w:eastAsia="Arial"/>
                <w:sz w:val="20"/>
                <w:lang w:val="pt-PT"/>
              </w:rPr>
              <w:t>32</w:t>
            </w:r>
            <w:r w:rsidRPr="00F67924">
              <w:rPr>
                <w:rFonts w:eastAsia="Arial"/>
                <w:spacing w:val="-3"/>
                <w:sz w:val="20"/>
                <w:lang w:val="pt-PT"/>
              </w:rPr>
              <w:t xml:space="preserve"> </w:t>
            </w:r>
            <w:r w:rsidRPr="00F67924">
              <w:rPr>
                <w:rFonts w:eastAsia="Arial"/>
                <w:spacing w:val="1"/>
                <w:sz w:val="20"/>
                <w:lang w:val="pt-PT"/>
              </w:rPr>
              <w:t>(</w:t>
            </w:r>
            <w:r w:rsidRPr="00F67924">
              <w:rPr>
                <w:rFonts w:eastAsia="Arial"/>
                <w:sz w:val="20"/>
                <w:lang w:val="pt-PT"/>
              </w:rPr>
              <w:t>58</w:t>
            </w:r>
            <w:r w:rsidRPr="00F67924">
              <w:rPr>
                <w:rFonts w:eastAsia="Arial"/>
                <w:spacing w:val="2"/>
                <w:sz w:val="20"/>
                <w:lang w:val="pt-PT"/>
              </w:rPr>
              <w:t>,</w:t>
            </w:r>
            <w:r w:rsidRPr="00F67924">
              <w:rPr>
                <w:rFonts w:eastAsia="Arial"/>
                <w:sz w:val="20"/>
                <w:lang w:val="pt-PT"/>
              </w:rPr>
              <w:t>2)</w:t>
            </w:r>
          </w:p>
        </w:tc>
      </w:tr>
    </w:tbl>
    <w:p w14:paraId="77F5A224" w14:textId="65A1B983" w:rsidR="001323E1" w:rsidRPr="00F67924" w:rsidRDefault="00443757" w:rsidP="001323E1">
      <w:pPr>
        <w:rPr>
          <w:sz w:val="18"/>
          <w:szCs w:val="18"/>
          <w:lang w:val="pt-PT" w:eastAsia="en-US"/>
        </w:rPr>
      </w:pPr>
      <w:r w:rsidRPr="00F67924">
        <w:rPr>
          <w:sz w:val="18"/>
          <w:szCs w:val="18"/>
          <w:lang w:val="pt-PT" w:eastAsia="en-US"/>
        </w:rPr>
        <w:t>TCZ = tocilizumab</w:t>
      </w:r>
    </w:p>
    <w:p w14:paraId="0856BE5F" w14:textId="77777777" w:rsidR="00443757" w:rsidRPr="00F67924" w:rsidRDefault="00443757" w:rsidP="001323E1">
      <w:pPr>
        <w:rPr>
          <w:rFonts w:eastAsia="Arial"/>
          <w:bCs/>
          <w:i/>
          <w:lang w:val="pt-PT"/>
        </w:rPr>
      </w:pPr>
    </w:p>
    <w:p w14:paraId="255A438E" w14:textId="5785A8A1" w:rsidR="001323E1" w:rsidRPr="00F67924" w:rsidRDefault="001323E1" w:rsidP="001323E1">
      <w:pPr>
        <w:rPr>
          <w:lang w:val="pt-PT"/>
        </w:rPr>
      </w:pPr>
      <w:r w:rsidRPr="00F67924">
        <w:rPr>
          <w:lang w:val="pt-PT"/>
        </w:rPr>
        <w:t xml:space="preserve">Os doentes aleatorizados </w:t>
      </w:r>
      <w:r w:rsidR="00652166" w:rsidRPr="00F67924">
        <w:rPr>
          <w:lang w:val="pt-PT"/>
        </w:rPr>
        <w:t>par</w:t>
      </w:r>
      <w:r w:rsidRPr="00F67924">
        <w:rPr>
          <w:lang w:val="pt-PT"/>
        </w:rPr>
        <w:t>a tocilizumab tiveram menos reativações da doença (ACR</w:t>
      </w:r>
      <w:r w:rsidR="00443757" w:rsidRPr="00F67924">
        <w:rPr>
          <w:lang w:val="pt-PT"/>
        </w:rPr>
        <w:t> </w:t>
      </w:r>
      <w:r w:rsidRPr="00F67924">
        <w:rPr>
          <w:lang w:val="pt-PT"/>
        </w:rPr>
        <w:t xml:space="preserve">30 </w:t>
      </w:r>
      <w:r w:rsidRPr="00F67924">
        <w:rPr>
          <w:i/>
          <w:lang w:val="pt-PT"/>
        </w:rPr>
        <w:t>flares</w:t>
      </w:r>
      <w:r w:rsidRPr="00F67924">
        <w:rPr>
          <w:lang w:val="pt-PT"/>
        </w:rPr>
        <w:t xml:space="preserve">) e respostas ACR globais superiores </w:t>
      </w:r>
      <w:r w:rsidR="00652166" w:rsidRPr="00F67924">
        <w:rPr>
          <w:lang w:val="pt-PT"/>
        </w:rPr>
        <w:t>a</w:t>
      </w:r>
      <w:r w:rsidRPr="00F67924">
        <w:rPr>
          <w:lang w:val="pt-PT"/>
        </w:rPr>
        <w:t>os doentes que receberam placebo, independentemente da histó</w:t>
      </w:r>
      <w:r w:rsidR="004A7487" w:rsidRPr="00F67924">
        <w:rPr>
          <w:lang w:val="pt-PT"/>
        </w:rPr>
        <w:t>ria de uso prévio de biológico.</w:t>
      </w:r>
    </w:p>
    <w:p w14:paraId="12DE5776" w14:textId="77777777" w:rsidR="001323E1" w:rsidRPr="00F67924" w:rsidRDefault="001323E1" w:rsidP="001323E1">
      <w:pPr>
        <w:rPr>
          <w:rFonts w:eastAsia="Arial"/>
          <w:bCs/>
          <w:i/>
          <w:lang w:val="pt-PT"/>
        </w:rPr>
      </w:pPr>
      <w:r w:rsidRPr="00F67924">
        <w:rPr>
          <w:lang w:val="pt-PT"/>
        </w:rPr>
        <w:t xml:space="preserve"> </w:t>
      </w:r>
    </w:p>
    <w:p w14:paraId="76CDF82B" w14:textId="77777777" w:rsidR="003A0045" w:rsidRPr="00F67924" w:rsidRDefault="003A0045" w:rsidP="001323E1">
      <w:pPr>
        <w:suppressAutoHyphens/>
        <w:rPr>
          <w:u w:val="single"/>
          <w:lang w:val="pt-PT"/>
        </w:rPr>
      </w:pPr>
      <w:r w:rsidRPr="00F67924">
        <w:rPr>
          <w:u w:val="single"/>
          <w:lang w:val="pt-PT"/>
        </w:rPr>
        <w:t>SLC</w:t>
      </w:r>
    </w:p>
    <w:p w14:paraId="56B69390" w14:textId="1B1D6BEC" w:rsidR="00DD551F" w:rsidRPr="00F67924" w:rsidRDefault="003A0045" w:rsidP="001323E1">
      <w:pPr>
        <w:suppressAutoHyphens/>
        <w:rPr>
          <w:lang w:val="pt-PT"/>
        </w:rPr>
      </w:pPr>
      <w:r w:rsidRPr="00F67924">
        <w:rPr>
          <w:lang w:val="pt-PT"/>
        </w:rPr>
        <w:t>A efic</w:t>
      </w:r>
      <w:r w:rsidR="003F75A4" w:rsidRPr="00F67924">
        <w:rPr>
          <w:lang w:val="pt-PT"/>
        </w:rPr>
        <w:t xml:space="preserve">ácia de </w:t>
      </w:r>
      <w:r w:rsidR="00443757" w:rsidRPr="00F67924">
        <w:rPr>
          <w:lang w:val="pt-PT"/>
        </w:rPr>
        <w:t xml:space="preserve">tocilizumab </w:t>
      </w:r>
      <w:r w:rsidR="003F75A4" w:rsidRPr="00F67924">
        <w:rPr>
          <w:lang w:val="pt-PT"/>
        </w:rPr>
        <w:t>n</w:t>
      </w:r>
      <w:r w:rsidRPr="00F67924">
        <w:rPr>
          <w:lang w:val="pt-PT"/>
        </w:rPr>
        <w:t>o tratamento d</w:t>
      </w:r>
      <w:r w:rsidR="00652166" w:rsidRPr="00F67924">
        <w:rPr>
          <w:lang w:val="pt-PT"/>
        </w:rPr>
        <w:t>e</w:t>
      </w:r>
      <w:r w:rsidRPr="00F67924">
        <w:rPr>
          <w:lang w:val="pt-PT"/>
        </w:rPr>
        <w:t xml:space="preserve"> SLC foi avaliada numa análise retrospetiva de dados de ensaios clínicos</w:t>
      </w:r>
      <w:r w:rsidR="00C76903" w:rsidRPr="00F67924">
        <w:rPr>
          <w:lang w:val="pt-PT"/>
        </w:rPr>
        <w:t xml:space="preserve"> de terap</w:t>
      </w:r>
      <w:r w:rsidR="000E6EE4" w:rsidRPr="00F67924">
        <w:rPr>
          <w:lang w:val="pt-PT"/>
        </w:rPr>
        <w:t>i</w:t>
      </w:r>
      <w:r w:rsidR="00C76903" w:rsidRPr="00F67924">
        <w:rPr>
          <w:lang w:val="pt-PT"/>
        </w:rPr>
        <w:t xml:space="preserve">as </w:t>
      </w:r>
      <w:r w:rsidR="000E6EE4" w:rsidRPr="00F67924">
        <w:rPr>
          <w:lang w:val="pt-PT"/>
        </w:rPr>
        <w:t xml:space="preserve">de células T modificadas </w:t>
      </w:r>
      <w:r w:rsidR="009D4189" w:rsidRPr="00F67924">
        <w:rPr>
          <w:lang w:val="pt-PT"/>
        </w:rPr>
        <w:t>com</w:t>
      </w:r>
      <w:r w:rsidR="000E6EE4" w:rsidRPr="00F67924">
        <w:rPr>
          <w:lang w:val="pt-PT"/>
        </w:rPr>
        <w:t xml:space="preserve"> </w:t>
      </w:r>
      <w:r w:rsidR="00C76903" w:rsidRPr="00F67924">
        <w:rPr>
          <w:lang w:val="pt-PT"/>
        </w:rPr>
        <w:t xml:space="preserve">CAR (tisagenlecleucel e </w:t>
      </w:r>
      <w:r w:rsidR="00CE599A" w:rsidRPr="00F67924">
        <w:rPr>
          <w:lang w:val="pt-PT"/>
        </w:rPr>
        <w:t xml:space="preserve">axicabtagene </w:t>
      </w:r>
      <w:r w:rsidR="00352EE4" w:rsidRPr="00F67924">
        <w:rPr>
          <w:lang w:val="pt-PT"/>
        </w:rPr>
        <w:t>ciloleucel</w:t>
      </w:r>
      <w:r w:rsidR="00C76903" w:rsidRPr="00F67924">
        <w:rPr>
          <w:lang w:val="pt-PT"/>
        </w:rPr>
        <w:t>) para doenças hematológicas</w:t>
      </w:r>
      <w:r w:rsidR="00652166" w:rsidRPr="00F67924">
        <w:rPr>
          <w:lang w:val="pt-PT"/>
        </w:rPr>
        <w:t xml:space="preserve"> malignas</w:t>
      </w:r>
      <w:r w:rsidR="00C76903" w:rsidRPr="00F67924">
        <w:rPr>
          <w:lang w:val="pt-PT"/>
        </w:rPr>
        <w:t>. Os doentes avaliáveis foram tratados com 8</w:t>
      </w:r>
      <w:r w:rsidR="00443757" w:rsidRPr="00F67924">
        <w:rPr>
          <w:lang w:val="pt-PT"/>
        </w:rPr>
        <w:t> </w:t>
      </w:r>
      <w:r w:rsidR="00C76903" w:rsidRPr="00F67924">
        <w:rPr>
          <w:lang w:val="pt-PT"/>
        </w:rPr>
        <w:t>mg/kg (12</w:t>
      </w:r>
      <w:r w:rsidR="00443757" w:rsidRPr="00F67924">
        <w:rPr>
          <w:lang w:val="pt-PT"/>
        </w:rPr>
        <w:t> </w:t>
      </w:r>
      <w:r w:rsidR="00C76903" w:rsidRPr="00F67924">
        <w:rPr>
          <w:lang w:val="pt-PT"/>
        </w:rPr>
        <w:t>mg/kg em doentes com &lt;</w:t>
      </w:r>
      <w:r w:rsidR="00443757" w:rsidRPr="00F67924">
        <w:rPr>
          <w:lang w:val="pt-PT"/>
        </w:rPr>
        <w:t> </w:t>
      </w:r>
      <w:r w:rsidR="00C76903" w:rsidRPr="00F67924">
        <w:rPr>
          <w:lang w:val="pt-PT"/>
        </w:rPr>
        <w:t>30</w:t>
      </w:r>
      <w:r w:rsidR="00443757" w:rsidRPr="00F67924">
        <w:rPr>
          <w:lang w:val="pt-PT"/>
        </w:rPr>
        <w:t> </w:t>
      </w:r>
      <w:r w:rsidR="00C76903" w:rsidRPr="00F67924">
        <w:rPr>
          <w:lang w:val="pt-PT"/>
        </w:rPr>
        <w:t>kg) de tocilizumab</w:t>
      </w:r>
      <w:r w:rsidR="003F75A4" w:rsidRPr="00F67924">
        <w:rPr>
          <w:lang w:val="pt-PT"/>
        </w:rPr>
        <w:t>,</w:t>
      </w:r>
      <w:r w:rsidR="00C76903" w:rsidRPr="00F67924">
        <w:rPr>
          <w:lang w:val="pt-PT"/>
        </w:rPr>
        <w:t xml:space="preserve"> com ou sem elevadas doses adicionais de corticosteroides</w:t>
      </w:r>
      <w:r w:rsidR="003F75A4" w:rsidRPr="00F67924">
        <w:rPr>
          <w:lang w:val="pt-PT"/>
        </w:rPr>
        <w:t xml:space="preserve">, para </w:t>
      </w:r>
      <w:r w:rsidR="00C76903" w:rsidRPr="00F67924">
        <w:rPr>
          <w:lang w:val="pt-PT"/>
        </w:rPr>
        <w:t>SLC grave ou potencialmente fatal; apenas o primeiro episódio de SLC foi incluído na análise. A populaç</w:t>
      </w:r>
      <w:r w:rsidR="003F75A4" w:rsidRPr="00F67924">
        <w:rPr>
          <w:lang w:val="pt-PT"/>
        </w:rPr>
        <w:t>ão para avaliação de</w:t>
      </w:r>
      <w:r w:rsidR="00C76903" w:rsidRPr="00F67924">
        <w:rPr>
          <w:lang w:val="pt-PT"/>
        </w:rPr>
        <w:t xml:space="preserve"> eficácia na coorte de tisagenlecleucel incluiu 28</w:t>
      </w:r>
      <w:r w:rsidR="004E2E17" w:rsidRPr="00F67924">
        <w:rPr>
          <w:lang w:val="pt-PT"/>
        </w:rPr>
        <w:t> </w:t>
      </w:r>
      <w:r w:rsidR="00C76903" w:rsidRPr="00F67924">
        <w:rPr>
          <w:lang w:val="pt-PT"/>
        </w:rPr>
        <w:t>homens e 23</w:t>
      </w:r>
      <w:r w:rsidR="004E2E17" w:rsidRPr="00F67924">
        <w:rPr>
          <w:lang w:val="pt-PT"/>
        </w:rPr>
        <w:t> </w:t>
      </w:r>
      <w:r w:rsidR="00C76903" w:rsidRPr="00F67924">
        <w:rPr>
          <w:lang w:val="pt-PT"/>
        </w:rPr>
        <w:t>mulheres (51</w:t>
      </w:r>
      <w:r w:rsidR="0062057D" w:rsidRPr="00F67924">
        <w:rPr>
          <w:lang w:val="pt-PT"/>
        </w:rPr>
        <w:t> </w:t>
      </w:r>
      <w:r w:rsidR="00C76903" w:rsidRPr="00F67924">
        <w:rPr>
          <w:lang w:val="pt-PT"/>
        </w:rPr>
        <w:t xml:space="preserve">doentes no total) com </w:t>
      </w:r>
      <w:r w:rsidR="00802E91" w:rsidRPr="00F67924">
        <w:rPr>
          <w:lang w:val="pt-PT"/>
        </w:rPr>
        <w:t xml:space="preserve">a </w:t>
      </w:r>
      <w:r w:rsidR="00C76903" w:rsidRPr="00F67924">
        <w:rPr>
          <w:lang w:val="pt-PT"/>
        </w:rPr>
        <w:t>mediana de idades de 17</w:t>
      </w:r>
      <w:r w:rsidR="0062057D" w:rsidRPr="00F67924">
        <w:rPr>
          <w:lang w:val="pt-PT"/>
        </w:rPr>
        <w:t> </w:t>
      </w:r>
      <w:r w:rsidR="00C76903" w:rsidRPr="00F67924">
        <w:rPr>
          <w:lang w:val="pt-PT"/>
        </w:rPr>
        <w:t>anos (variou entre 3</w:t>
      </w:r>
      <w:r w:rsidR="0062057D" w:rsidRPr="00F67924">
        <w:rPr>
          <w:lang w:val="pt-PT"/>
        </w:rPr>
        <w:noBreakHyphen/>
      </w:r>
      <w:r w:rsidR="00C76903" w:rsidRPr="00F67924">
        <w:rPr>
          <w:lang w:val="pt-PT"/>
        </w:rPr>
        <w:t>68</w:t>
      </w:r>
      <w:r w:rsidR="0062057D" w:rsidRPr="00F67924">
        <w:rPr>
          <w:lang w:val="pt-PT"/>
        </w:rPr>
        <w:t> </w:t>
      </w:r>
      <w:r w:rsidR="00C76903" w:rsidRPr="00F67924">
        <w:rPr>
          <w:lang w:val="pt-PT"/>
        </w:rPr>
        <w:t xml:space="preserve">anos). </w:t>
      </w:r>
      <w:r w:rsidR="00802E91" w:rsidRPr="00F67924">
        <w:rPr>
          <w:lang w:val="pt-PT"/>
        </w:rPr>
        <w:t>A mediana de tempo desde o início d</w:t>
      </w:r>
      <w:r w:rsidR="00652166" w:rsidRPr="00F67924">
        <w:rPr>
          <w:lang w:val="pt-PT"/>
        </w:rPr>
        <w:t>a</w:t>
      </w:r>
      <w:r w:rsidR="00802E91" w:rsidRPr="00F67924">
        <w:rPr>
          <w:lang w:val="pt-PT"/>
        </w:rPr>
        <w:t xml:space="preserve"> SLC até à primeira dose de</w:t>
      </w:r>
      <w:r w:rsidR="000E6EE4" w:rsidRPr="00F67924">
        <w:rPr>
          <w:lang w:val="pt-PT"/>
        </w:rPr>
        <w:t xml:space="preserve"> tocilizumab foi 3</w:t>
      </w:r>
      <w:r w:rsidR="0062057D" w:rsidRPr="00F67924">
        <w:rPr>
          <w:lang w:val="pt-PT"/>
        </w:rPr>
        <w:t> </w:t>
      </w:r>
      <w:r w:rsidR="000E6EE4" w:rsidRPr="00F67924">
        <w:rPr>
          <w:lang w:val="pt-PT"/>
        </w:rPr>
        <w:t>dias (variou</w:t>
      </w:r>
      <w:r w:rsidR="00802E91" w:rsidRPr="00F67924">
        <w:rPr>
          <w:lang w:val="pt-PT"/>
        </w:rPr>
        <w:t xml:space="preserve"> de 0</w:t>
      </w:r>
      <w:r w:rsidR="0062057D" w:rsidRPr="00F67924">
        <w:rPr>
          <w:lang w:val="pt-PT"/>
        </w:rPr>
        <w:noBreakHyphen/>
      </w:r>
      <w:r w:rsidR="00802E91" w:rsidRPr="00F67924">
        <w:rPr>
          <w:lang w:val="pt-PT"/>
        </w:rPr>
        <w:t>18</w:t>
      </w:r>
      <w:r w:rsidR="0062057D" w:rsidRPr="00F67924">
        <w:rPr>
          <w:lang w:val="pt-PT"/>
        </w:rPr>
        <w:t> </w:t>
      </w:r>
      <w:r w:rsidR="00802E91" w:rsidRPr="00F67924">
        <w:rPr>
          <w:lang w:val="pt-PT"/>
        </w:rPr>
        <w:t xml:space="preserve">dias). </w:t>
      </w:r>
      <w:r w:rsidR="00C76903" w:rsidRPr="00F67924">
        <w:rPr>
          <w:lang w:val="pt-PT"/>
        </w:rPr>
        <w:t>A resolução d</w:t>
      </w:r>
      <w:r w:rsidR="00652166" w:rsidRPr="00F67924">
        <w:rPr>
          <w:lang w:val="pt-PT"/>
        </w:rPr>
        <w:t>a</w:t>
      </w:r>
      <w:r w:rsidR="00C76903" w:rsidRPr="00F67924">
        <w:rPr>
          <w:lang w:val="pt-PT"/>
        </w:rPr>
        <w:t xml:space="preserve"> SLC foi definida como a ausência de febre e </w:t>
      </w:r>
      <w:r w:rsidR="000E6EE4" w:rsidRPr="00F67924">
        <w:rPr>
          <w:lang w:val="pt-PT"/>
        </w:rPr>
        <w:t xml:space="preserve">ausência de terapêuticas </w:t>
      </w:r>
      <w:r w:rsidR="00427F09" w:rsidRPr="00F67924">
        <w:rPr>
          <w:lang w:val="pt-PT"/>
        </w:rPr>
        <w:t>vaso</w:t>
      </w:r>
      <w:r w:rsidR="000E6EE4" w:rsidRPr="00F67924">
        <w:rPr>
          <w:lang w:val="pt-PT"/>
        </w:rPr>
        <w:t>pressoras</w:t>
      </w:r>
      <w:r w:rsidR="00427F09" w:rsidRPr="00F67924">
        <w:rPr>
          <w:lang w:val="pt-PT"/>
        </w:rPr>
        <w:t xml:space="preserve"> </w:t>
      </w:r>
      <w:r w:rsidR="00C76903" w:rsidRPr="00F67924">
        <w:rPr>
          <w:lang w:val="pt-PT"/>
        </w:rPr>
        <w:t>por no mínimo 24</w:t>
      </w:r>
      <w:r w:rsidR="0062057D" w:rsidRPr="00F67924">
        <w:rPr>
          <w:lang w:val="pt-PT"/>
        </w:rPr>
        <w:t> </w:t>
      </w:r>
      <w:r w:rsidR="00C76903" w:rsidRPr="00F67924">
        <w:rPr>
          <w:lang w:val="pt-PT"/>
        </w:rPr>
        <w:t>horas.</w:t>
      </w:r>
      <w:r w:rsidR="00427F09" w:rsidRPr="00F67924">
        <w:rPr>
          <w:lang w:val="pt-PT"/>
        </w:rPr>
        <w:t xml:space="preserve"> Os doentes eram considerados respondedores se </w:t>
      </w:r>
      <w:r w:rsidR="00652166" w:rsidRPr="00F67924">
        <w:rPr>
          <w:lang w:val="pt-PT"/>
        </w:rPr>
        <w:t>a</w:t>
      </w:r>
      <w:r w:rsidR="00427F09" w:rsidRPr="00F67924">
        <w:rPr>
          <w:lang w:val="pt-PT"/>
        </w:rPr>
        <w:t xml:space="preserve"> SLC resolvesse em 14</w:t>
      </w:r>
      <w:r w:rsidR="0062057D" w:rsidRPr="00F67924">
        <w:rPr>
          <w:lang w:val="pt-PT"/>
        </w:rPr>
        <w:t> </w:t>
      </w:r>
      <w:r w:rsidR="00427F09" w:rsidRPr="00F67924">
        <w:rPr>
          <w:lang w:val="pt-PT"/>
        </w:rPr>
        <w:t>dias após a primeira dose de tocilizumab, se não mais de 2</w:t>
      </w:r>
      <w:r w:rsidR="0062057D" w:rsidRPr="00F67924">
        <w:rPr>
          <w:lang w:val="pt-PT"/>
        </w:rPr>
        <w:t> </w:t>
      </w:r>
      <w:r w:rsidR="00427F09" w:rsidRPr="00F67924">
        <w:rPr>
          <w:lang w:val="pt-PT"/>
        </w:rPr>
        <w:t>doses</w:t>
      </w:r>
      <w:r w:rsidR="0062057D" w:rsidRPr="00F67924">
        <w:rPr>
          <w:lang w:val="pt-PT"/>
        </w:rPr>
        <w:t xml:space="preserve"> </w:t>
      </w:r>
      <w:r w:rsidR="00427F09" w:rsidRPr="00F67924">
        <w:rPr>
          <w:lang w:val="pt-PT"/>
        </w:rPr>
        <w:t xml:space="preserve">fossem necessárias, e não fossem usados outros </w:t>
      </w:r>
      <w:r w:rsidR="0062057D" w:rsidRPr="00F67924">
        <w:rPr>
          <w:lang w:val="pt-PT"/>
        </w:rPr>
        <w:t xml:space="preserve">medicamentos </w:t>
      </w:r>
      <w:r w:rsidR="00427F09" w:rsidRPr="00F67924">
        <w:rPr>
          <w:lang w:val="pt-PT"/>
        </w:rPr>
        <w:t xml:space="preserve">no tratamento além de </w:t>
      </w:r>
      <w:r w:rsidR="0062057D" w:rsidRPr="00F67924">
        <w:rPr>
          <w:lang w:val="pt-PT"/>
        </w:rPr>
        <w:t xml:space="preserve">tocilizumab </w:t>
      </w:r>
      <w:r w:rsidR="00427F09" w:rsidRPr="00F67924">
        <w:rPr>
          <w:lang w:val="pt-PT"/>
        </w:rPr>
        <w:t>e corticosteroides. Trinta e nove doentes (76,5%; IC 95%: 62,5%–87,2%) obtiveram resposta. Numa coorte independente de 15</w:t>
      </w:r>
      <w:r w:rsidR="0062057D" w:rsidRPr="00F67924">
        <w:rPr>
          <w:lang w:val="pt-PT"/>
        </w:rPr>
        <w:t> </w:t>
      </w:r>
      <w:r w:rsidR="00427F09" w:rsidRPr="00F67924">
        <w:rPr>
          <w:lang w:val="pt-PT"/>
        </w:rPr>
        <w:t>doentes (vari</w:t>
      </w:r>
      <w:r w:rsidR="00525F80" w:rsidRPr="00F67924">
        <w:rPr>
          <w:lang w:val="pt-PT"/>
        </w:rPr>
        <w:t xml:space="preserve">ou entre </w:t>
      </w:r>
      <w:r w:rsidR="00427F09" w:rsidRPr="00F67924">
        <w:rPr>
          <w:lang w:val="pt-PT"/>
        </w:rPr>
        <w:t>9</w:t>
      </w:r>
      <w:r w:rsidR="0062057D" w:rsidRPr="00F67924">
        <w:rPr>
          <w:lang w:val="pt-PT"/>
        </w:rPr>
        <w:noBreakHyphen/>
      </w:r>
      <w:r w:rsidR="00427F09" w:rsidRPr="00F67924">
        <w:rPr>
          <w:lang w:val="pt-PT"/>
        </w:rPr>
        <w:t>75</w:t>
      </w:r>
      <w:r w:rsidR="0062057D" w:rsidRPr="00F67924">
        <w:rPr>
          <w:lang w:val="pt-PT"/>
        </w:rPr>
        <w:t> </w:t>
      </w:r>
      <w:r w:rsidR="00427F09" w:rsidRPr="00F67924">
        <w:rPr>
          <w:lang w:val="pt-PT"/>
        </w:rPr>
        <w:t>anos) com SLC induzid</w:t>
      </w:r>
      <w:r w:rsidR="00652166" w:rsidRPr="00F67924">
        <w:rPr>
          <w:lang w:val="pt-PT"/>
        </w:rPr>
        <w:t>a</w:t>
      </w:r>
      <w:r w:rsidR="00427F09" w:rsidRPr="00F67924">
        <w:rPr>
          <w:lang w:val="pt-PT"/>
        </w:rPr>
        <w:t xml:space="preserve"> por axicabtagene ciloleucel, 53% responderam.</w:t>
      </w:r>
    </w:p>
    <w:p w14:paraId="3547E496" w14:textId="77777777" w:rsidR="00DD551F" w:rsidRPr="00F67924" w:rsidRDefault="00DD551F" w:rsidP="001323E1">
      <w:pPr>
        <w:suppressAutoHyphens/>
        <w:rPr>
          <w:lang w:val="pt-PT"/>
        </w:rPr>
      </w:pPr>
    </w:p>
    <w:p w14:paraId="22193033" w14:textId="0248D617" w:rsidR="003A0045" w:rsidRPr="00F67924" w:rsidRDefault="00DD551F" w:rsidP="001323E1">
      <w:pPr>
        <w:suppressAutoHyphens/>
        <w:rPr>
          <w:lang w:val="pt-PT"/>
        </w:rPr>
      </w:pPr>
      <w:r w:rsidRPr="00F67924">
        <w:rPr>
          <w:lang w:val="pt-PT"/>
        </w:rPr>
        <w:t xml:space="preserve">A Agência Europeia de Medicamentos dispensou a obrigação de submissão dos resultados dos </w:t>
      </w:r>
      <w:del w:id="623" w:author="Infarmed" w:date="2026-03-16T14:13:00Z">
        <w:r w:rsidRPr="00F67924" w:rsidDel="00967F5D">
          <w:rPr>
            <w:lang w:val="pt-PT"/>
          </w:rPr>
          <w:delText xml:space="preserve">estudos </w:delText>
        </w:r>
      </w:del>
      <w:ins w:id="624" w:author="Infarmed" w:date="2026-03-16T14:13:00Z">
        <w:r w:rsidR="00967F5D">
          <w:rPr>
            <w:lang w:val="pt-PT"/>
          </w:rPr>
          <w:t>ensaios</w:t>
        </w:r>
        <w:r w:rsidR="00967F5D" w:rsidRPr="00F67924">
          <w:rPr>
            <w:lang w:val="pt-PT"/>
          </w:rPr>
          <w:t xml:space="preserve"> </w:t>
        </w:r>
      </w:ins>
      <w:r w:rsidRPr="00F67924">
        <w:rPr>
          <w:lang w:val="pt-PT"/>
        </w:rPr>
        <w:t xml:space="preserve">com </w:t>
      </w:r>
      <w:r w:rsidR="0062057D" w:rsidRPr="00F67924">
        <w:rPr>
          <w:lang w:val="pt-PT"/>
        </w:rPr>
        <w:t xml:space="preserve">tocilizumab </w:t>
      </w:r>
      <w:r w:rsidRPr="00F67924">
        <w:rPr>
          <w:lang w:val="pt-PT"/>
        </w:rPr>
        <w:t>em todos os subgrupos da população pediátrica no tratamento d</w:t>
      </w:r>
      <w:r w:rsidR="00E44C55" w:rsidRPr="00F67924">
        <w:rPr>
          <w:lang w:val="pt-PT"/>
        </w:rPr>
        <w:t>o</w:t>
      </w:r>
      <w:r w:rsidRPr="00F67924">
        <w:rPr>
          <w:lang w:val="pt-PT"/>
        </w:rPr>
        <w:t xml:space="preserve"> síndrome de libertação de citocinas </w:t>
      </w:r>
      <w:r w:rsidR="000500B5" w:rsidRPr="00F67924">
        <w:rPr>
          <w:rFonts w:eastAsia="SimSun"/>
          <w:szCs w:val="22"/>
          <w:lang w:val="pt-PT" w:eastAsia="zh-CN"/>
        </w:rPr>
        <w:t>induzido por células T modificadas com CAR.</w:t>
      </w:r>
    </w:p>
    <w:p w14:paraId="3B5AE8F9" w14:textId="77777777" w:rsidR="001323E1" w:rsidRPr="00F67924" w:rsidRDefault="001323E1" w:rsidP="001323E1">
      <w:pPr>
        <w:suppressAutoHyphens/>
        <w:ind w:left="567" w:hanging="567"/>
        <w:rPr>
          <w:b/>
          <w:lang w:val="pt-PT"/>
        </w:rPr>
      </w:pPr>
    </w:p>
    <w:p w14:paraId="29A86722" w14:textId="2E6D6AB6" w:rsidR="007A5ED9" w:rsidRPr="00F67924" w:rsidRDefault="007A5ED9" w:rsidP="000455B5">
      <w:pPr>
        <w:keepNext/>
        <w:keepLines/>
        <w:suppressAutoHyphens/>
        <w:ind w:left="567" w:hanging="567"/>
        <w:rPr>
          <w:u w:val="single"/>
          <w:lang w:val="pt-PT"/>
        </w:rPr>
      </w:pPr>
      <w:r w:rsidRPr="00F67924">
        <w:rPr>
          <w:u w:val="single"/>
          <w:lang w:val="pt-PT"/>
        </w:rPr>
        <w:t>COVID</w:t>
      </w:r>
      <w:r w:rsidR="0062057D" w:rsidRPr="00F67924">
        <w:rPr>
          <w:u w:val="single"/>
          <w:lang w:val="pt-PT"/>
        </w:rPr>
        <w:noBreakHyphen/>
      </w:r>
      <w:r w:rsidRPr="00F67924">
        <w:rPr>
          <w:u w:val="single"/>
          <w:lang w:val="pt-PT"/>
        </w:rPr>
        <w:t>19</w:t>
      </w:r>
    </w:p>
    <w:p w14:paraId="3C89528D" w14:textId="08CDF56F" w:rsidR="007A5ED9" w:rsidRPr="00F67924" w:rsidRDefault="007A5ED9" w:rsidP="000455B5">
      <w:pPr>
        <w:keepNext/>
        <w:keepLines/>
        <w:suppressAutoHyphens/>
        <w:rPr>
          <w:lang w:val="pt-PT"/>
        </w:rPr>
      </w:pPr>
      <w:r w:rsidRPr="00F67924">
        <w:rPr>
          <w:lang w:val="pt-PT"/>
        </w:rPr>
        <w:t xml:space="preserve">A Agência Europeia de Medicamentos dispensou a obrigação de submissão dos resultados dos </w:t>
      </w:r>
      <w:del w:id="625" w:author="Infarmed" w:date="2026-03-16T14:13:00Z">
        <w:r w:rsidRPr="00F67924" w:rsidDel="00967F5D">
          <w:rPr>
            <w:lang w:val="pt-PT"/>
          </w:rPr>
          <w:delText xml:space="preserve">estudos </w:delText>
        </w:r>
      </w:del>
      <w:ins w:id="626" w:author="Infarmed" w:date="2026-03-16T14:13:00Z">
        <w:r w:rsidR="00967F5D">
          <w:rPr>
            <w:lang w:val="pt-PT"/>
          </w:rPr>
          <w:t>ensaios</w:t>
        </w:r>
        <w:r w:rsidR="00967F5D" w:rsidRPr="00F67924">
          <w:rPr>
            <w:lang w:val="pt-PT"/>
          </w:rPr>
          <w:t xml:space="preserve"> </w:t>
        </w:r>
      </w:ins>
      <w:r w:rsidRPr="00F67924">
        <w:rPr>
          <w:lang w:val="pt-PT"/>
        </w:rPr>
        <w:t xml:space="preserve">com </w:t>
      </w:r>
      <w:r w:rsidR="0062057D" w:rsidRPr="00F67924">
        <w:rPr>
          <w:lang w:val="pt-PT"/>
        </w:rPr>
        <w:t xml:space="preserve">tocilizumab </w:t>
      </w:r>
      <w:r w:rsidRPr="00F67924">
        <w:rPr>
          <w:lang w:val="pt-PT"/>
        </w:rPr>
        <w:t>em um ou mais subgrupos da população pediátrica no tratamento da COVID</w:t>
      </w:r>
      <w:r w:rsidR="0062057D" w:rsidRPr="00F67924">
        <w:rPr>
          <w:lang w:val="pt-PT"/>
        </w:rPr>
        <w:noBreakHyphen/>
      </w:r>
      <w:r w:rsidRPr="00F67924">
        <w:rPr>
          <w:lang w:val="pt-PT"/>
        </w:rPr>
        <w:t>19.</w:t>
      </w:r>
    </w:p>
    <w:p w14:paraId="7B30C4D5" w14:textId="77777777" w:rsidR="00D36F9D" w:rsidRPr="00F67924" w:rsidRDefault="00D36F9D" w:rsidP="007A5ED9">
      <w:pPr>
        <w:suppressAutoHyphens/>
        <w:rPr>
          <w:lang w:val="pt-PT"/>
        </w:rPr>
      </w:pPr>
    </w:p>
    <w:p w14:paraId="18FC28E0" w14:textId="77777777" w:rsidR="001323E1" w:rsidRPr="00F67924" w:rsidRDefault="001323E1" w:rsidP="001323E1">
      <w:pPr>
        <w:keepNext/>
        <w:keepLines/>
        <w:suppressAutoHyphens/>
        <w:ind w:left="567" w:hanging="567"/>
        <w:rPr>
          <w:lang w:val="pt-PT"/>
        </w:rPr>
      </w:pPr>
      <w:r w:rsidRPr="00F67924">
        <w:rPr>
          <w:b/>
          <w:lang w:val="pt-PT"/>
        </w:rPr>
        <w:t>5.2</w:t>
      </w:r>
      <w:r w:rsidRPr="00F67924">
        <w:rPr>
          <w:b/>
          <w:lang w:val="pt-PT"/>
        </w:rPr>
        <w:tab/>
        <w:t>Propriedades farmacocinéticas</w:t>
      </w:r>
    </w:p>
    <w:p w14:paraId="1CB8D8D7" w14:textId="77777777" w:rsidR="001323E1" w:rsidRPr="00F67924" w:rsidRDefault="001323E1" w:rsidP="001323E1">
      <w:pPr>
        <w:keepNext/>
        <w:keepLines/>
        <w:suppressAutoHyphens/>
        <w:rPr>
          <w:lang w:val="pt-PT"/>
        </w:rPr>
      </w:pPr>
    </w:p>
    <w:p w14:paraId="6F3DEDBE" w14:textId="77777777" w:rsidR="007A5ED9" w:rsidRPr="00F67924" w:rsidRDefault="007A5ED9" w:rsidP="001323E1">
      <w:pPr>
        <w:keepNext/>
        <w:keepLines/>
        <w:numPr>
          <w:ilvl w:val="12"/>
          <w:numId w:val="0"/>
        </w:numPr>
        <w:ind w:right="-2"/>
        <w:rPr>
          <w:iCs/>
          <w:u w:val="single"/>
          <w:lang w:val="pt-PT"/>
        </w:rPr>
      </w:pPr>
      <w:r w:rsidRPr="00F67924">
        <w:rPr>
          <w:iCs/>
          <w:u w:val="single"/>
          <w:lang w:val="pt-PT"/>
        </w:rPr>
        <w:t>Doentes com AR</w:t>
      </w:r>
    </w:p>
    <w:p w14:paraId="35D69274" w14:textId="5348D4BB" w:rsidR="001323E1" w:rsidRPr="00F67924" w:rsidRDefault="001323E1" w:rsidP="001323E1">
      <w:pPr>
        <w:keepNext/>
        <w:keepLines/>
        <w:numPr>
          <w:ilvl w:val="12"/>
          <w:numId w:val="0"/>
        </w:numPr>
        <w:ind w:right="-2"/>
        <w:rPr>
          <w:iCs/>
          <w:lang w:val="pt-PT"/>
        </w:rPr>
      </w:pPr>
      <w:r w:rsidRPr="00F67924">
        <w:rPr>
          <w:iCs/>
          <w:lang w:val="pt-PT"/>
        </w:rPr>
        <w:t xml:space="preserve">A farmacocinética de </w:t>
      </w:r>
      <w:r w:rsidRPr="00F67924">
        <w:rPr>
          <w:lang w:val="pt-PT"/>
        </w:rPr>
        <w:t>tocilizumab</w:t>
      </w:r>
      <w:r w:rsidRPr="00F67924">
        <w:rPr>
          <w:iCs/>
          <w:lang w:val="pt-PT"/>
        </w:rPr>
        <w:t xml:space="preserve"> foi determinada com recurso a uma análise farmacocinética populacional numa base de dados constituída por </w:t>
      </w:r>
      <w:r w:rsidR="0077115B" w:rsidRPr="00F67924">
        <w:rPr>
          <w:iCs/>
          <w:lang w:val="pt-PT"/>
        </w:rPr>
        <w:t>3552</w:t>
      </w:r>
      <w:r w:rsidR="0062057D" w:rsidRPr="00F67924">
        <w:rPr>
          <w:iCs/>
          <w:lang w:val="pt-PT"/>
        </w:rPr>
        <w:t> </w:t>
      </w:r>
      <w:r w:rsidRPr="00F67924">
        <w:rPr>
          <w:iCs/>
          <w:lang w:val="pt-PT"/>
        </w:rPr>
        <w:t xml:space="preserve">doentes com AR tratados com uma perfusão de uma hora de 4 </w:t>
      </w:r>
      <w:r w:rsidR="0077115B" w:rsidRPr="00F67924">
        <w:rPr>
          <w:iCs/>
          <w:lang w:val="pt-PT"/>
        </w:rPr>
        <w:t>ou</w:t>
      </w:r>
      <w:r w:rsidRPr="00F67924">
        <w:rPr>
          <w:iCs/>
          <w:lang w:val="pt-PT"/>
        </w:rPr>
        <w:t xml:space="preserve"> 8 mg/kg de </w:t>
      </w:r>
      <w:r w:rsidRPr="00F67924">
        <w:rPr>
          <w:lang w:val="pt-PT"/>
        </w:rPr>
        <w:t>tocilizumab</w:t>
      </w:r>
      <w:r w:rsidRPr="00F67924">
        <w:rPr>
          <w:iCs/>
          <w:lang w:val="pt-PT"/>
        </w:rPr>
        <w:t>, de 4 em</w:t>
      </w:r>
      <w:r w:rsidR="004A7487" w:rsidRPr="00F67924">
        <w:rPr>
          <w:iCs/>
          <w:lang w:val="pt-PT"/>
        </w:rPr>
        <w:t xml:space="preserve"> 4</w:t>
      </w:r>
      <w:r w:rsidR="0062057D" w:rsidRPr="00F67924">
        <w:rPr>
          <w:iCs/>
          <w:lang w:val="pt-PT"/>
        </w:rPr>
        <w:t> </w:t>
      </w:r>
      <w:r w:rsidR="004A7487" w:rsidRPr="00F67924">
        <w:rPr>
          <w:iCs/>
          <w:lang w:val="pt-PT"/>
        </w:rPr>
        <w:t>semanas, durante 24</w:t>
      </w:r>
      <w:r w:rsidR="0062057D" w:rsidRPr="00F67924">
        <w:rPr>
          <w:iCs/>
          <w:lang w:val="pt-PT"/>
        </w:rPr>
        <w:t> </w:t>
      </w:r>
      <w:r w:rsidR="004A7487" w:rsidRPr="00F67924">
        <w:rPr>
          <w:iCs/>
          <w:lang w:val="pt-PT"/>
        </w:rPr>
        <w:t>semanas</w:t>
      </w:r>
      <w:r w:rsidR="0077115B" w:rsidRPr="00F67924">
        <w:rPr>
          <w:iCs/>
          <w:lang w:val="pt-PT"/>
        </w:rPr>
        <w:t xml:space="preserve"> ou com 162</w:t>
      </w:r>
      <w:r w:rsidR="0062057D" w:rsidRPr="00F67924">
        <w:rPr>
          <w:iCs/>
          <w:lang w:val="pt-PT"/>
        </w:rPr>
        <w:t> </w:t>
      </w:r>
      <w:r w:rsidR="0077115B" w:rsidRPr="00F67924">
        <w:rPr>
          <w:iCs/>
          <w:lang w:val="pt-PT"/>
        </w:rPr>
        <w:t>mg de tocilizumab administrado</w:t>
      </w:r>
      <w:r w:rsidR="00EE275B" w:rsidRPr="00F67924">
        <w:rPr>
          <w:iCs/>
          <w:lang w:val="pt-PT"/>
        </w:rPr>
        <w:t>s</w:t>
      </w:r>
      <w:r w:rsidR="0077115B" w:rsidRPr="00F67924">
        <w:rPr>
          <w:iCs/>
          <w:lang w:val="pt-PT"/>
        </w:rPr>
        <w:t xml:space="preserve"> por via subcutânea uma vez por semana ou de 2 em 2</w:t>
      </w:r>
      <w:r w:rsidR="0062057D" w:rsidRPr="00F67924">
        <w:rPr>
          <w:iCs/>
          <w:lang w:val="pt-PT"/>
        </w:rPr>
        <w:t> </w:t>
      </w:r>
      <w:r w:rsidR="0077115B" w:rsidRPr="00F67924">
        <w:rPr>
          <w:iCs/>
          <w:lang w:val="pt-PT"/>
        </w:rPr>
        <w:t>semanas</w:t>
      </w:r>
      <w:r w:rsidR="003549D3" w:rsidRPr="00F67924">
        <w:rPr>
          <w:iCs/>
          <w:lang w:val="pt-PT"/>
        </w:rPr>
        <w:t>,</w:t>
      </w:r>
      <w:r w:rsidR="0077115B" w:rsidRPr="00F67924">
        <w:rPr>
          <w:iCs/>
          <w:lang w:val="pt-PT"/>
        </w:rPr>
        <w:t xml:space="preserve"> durante 24</w:t>
      </w:r>
      <w:r w:rsidR="0062057D" w:rsidRPr="00F67924">
        <w:rPr>
          <w:iCs/>
          <w:lang w:val="pt-PT"/>
        </w:rPr>
        <w:t> </w:t>
      </w:r>
      <w:r w:rsidR="0077115B" w:rsidRPr="00F67924">
        <w:rPr>
          <w:iCs/>
          <w:lang w:val="pt-PT"/>
        </w:rPr>
        <w:t>semanas</w:t>
      </w:r>
      <w:r w:rsidR="004A7487" w:rsidRPr="00F67924">
        <w:rPr>
          <w:iCs/>
          <w:lang w:val="pt-PT"/>
        </w:rPr>
        <w:t>.</w:t>
      </w:r>
    </w:p>
    <w:p w14:paraId="03BD2C82" w14:textId="77777777" w:rsidR="001323E1" w:rsidRPr="00F67924" w:rsidRDefault="001323E1" w:rsidP="001323E1">
      <w:pPr>
        <w:keepNext/>
        <w:keepLines/>
        <w:numPr>
          <w:ilvl w:val="12"/>
          <w:numId w:val="0"/>
        </w:numPr>
        <w:ind w:right="-2"/>
        <w:rPr>
          <w:iCs/>
          <w:lang w:val="pt-PT"/>
        </w:rPr>
      </w:pPr>
    </w:p>
    <w:p w14:paraId="0B612BD4" w14:textId="48D1571E" w:rsidR="001323E1" w:rsidRPr="00F67924" w:rsidRDefault="001323E1" w:rsidP="001323E1">
      <w:pPr>
        <w:keepNext/>
        <w:keepLines/>
        <w:numPr>
          <w:ilvl w:val="12"/>
          <w:numId w:val="0"/>
        </w:numPr>
        <w:ind w:right="-2"/>
        <w:rPr>
          <w:iCs/>
          <w:lang w:val="pt-PT"/>
        </w:rPr>
      </w:pPr>
      <w:r w:rsidRPr="00F67924">
        <w:rPr>
          <w:iCs/>
          <w:lang w:val="pt-PT"/>
        </w:rPr>
        <w:t xml:space="preserve">Os seguintes parâmetros (média previsível </w:t>
      </w:r>
      <w:r w:rsidRPr="00F67924">
        <w:rPr>
          <w:iCs/>
          <w:lang w:val="pt-PT"/>
        </w:rPr>
        <w:sym w:font="Symbol" w:char="F0B1"/>
      </w:r>
      <w:r w:rsidRPr="00F67924">
        <w:rPr>
          <w:iCs/>
          <w:lang w:val="pt-PT"/>
        </w:rPr>
        <w:t> DP) foram estimados para uma dose de 8 mg/kg de tocilizumab, administrada de 4 em 4</w:t>
      </w:r>
      <w:r w:rsidR="0062057D" w:rsidRPr="00F67924">
        <w:rPr>
          <w:iCs/>
          <w:lang w:val="pt-PT"/>
        </w:rPr>
        <w:t> </w:t>
      </w:r>
      <w:r w:rsidRPr="00F67924">
        <w:rPr>
          <w:iCs/>
          <w:lang w:val="pt-PT"/>
        </w:rPr>
        <w:t xml:space="preserve">semanas: área sob a curva (AUC) em estado estacionário = </w:t>
      </w:r>
      <w:r w:rsidR="003549D3" w:rsidRPr="00F67924">
        <w:rPr>
          <w:iCs/>
          <w:lang w:val="pt-PT"/>
        </w:rPr>
        <w:t>38</w:t>
      </w:r>
      <w:ins w:id="627" w:author="Author">
        <w:r w:rsidR="001241D4">
          <w:rPr>
            <w:iCs/>
            <w:lang w:val="pt-PT"/>
          </w:rPr>
          <w:t> </w:t>
        </w:r>
      </w:ins>
      <w:r w:rsidR="003549D3" w:rsidRPr="00F67924">
        <w:rPr>
          <w:iCs/>
          <w:lang w:val="pt-PT"/>
        </w:rPr>
        <w:t>000</w:t>
      </w:r>
      <w:r w:rsidRPr="00F67924">
        <w:rPr>
          <w:iCs/>
          <w:lang w:val="pt-PT"/>
        </w:rPr>
        <w:t> </w:t>
      </w:r>
      <w:r w:rsidRPr="00F67924">
        <w:rPr>
          <w:iCs/>
          <w:lang w:val="pt-PT"/>
        </w:rPr>
        <w:sym w:font="Symbol" w:char="F0B1"/>
      </w:r>
      <w:r w:rsidRPr="00F67924">
        <w:rPr>
          <w:iCs/>
          <w:lang w:val="pt-PT"/>
        </w:rPr>
        <w:t> </w:t>
      </w:r>
      <w:r w:rsidR="003549D3" w:rsidRPr="00F67924">
        <w:rPr>
          <w:iCs/>
          <w:lang w:val="pt-PT"/>
        </w:rPr>
        <w:t>13</w:t>
      </w:r>
      <w:ins w:id="628" w:author="Author">
        <w:r w:rsidR="001241D4">
          <w:rPr>
            <w:iCs/>
            <w:lang w:val="pt-PT"/>
          </w:rPr>
          <w:t> </w:t>
        </w:r>
      </w:ins>
      <w:r w:rsidR="003549D3" w:rsidRPr="00F67924">
        <w:rPr>
          <w:iCs/>
          <w:lang w:val="pt-PT"/>
        </w:rPr>
        <w:t>000</w:t>
      </w:r>
      <w:r w:rsidRPr="00F67924">
        <w:rPr>
          <w:iCs/>
          <w:lang w:val="pt-PT"/>
        </w:rPr>
        <w:t> h·µg/ml, concentração mínima (C</w:t>
      </w:r>
      <w:r w:rsidRPr="00F67924">
        <w:rPr>
          <w:iCs/>
          <w:vertAlign w:val="subscript"/>
          <w:lang w:val="pt-PT"/>
        </w:rPr>
        <w:t>min.</w:t>
      </w:r>
      <w:r w:rsidRPr="00F67924">
        <w:rPr>
          <w:iCs/>
          <w:lang w:val="pt-PT"/>
        </w:rPr>
        <w:t>)</w:t>
      </w:r>
      <w:ins w:id="629" w:author="Author">
        <w:r w:rsidR="001241D4">
          <w:rPr>
            <w:iCs/>
            <w:lang w:val="pt-PT"/>
          </w:rPr>
          <w:t> </w:t>
        </w:r>
      </w:ins>
      <w:del w:id="630" w:author="Author">
        <w:r w:rsidRPr="00F67924" w:rsidDel="001241D4">
          <w:rPr>
            <w:iCs/>
            <w:lang w:val="pt-PT"/>
          </w:rPr>
          <w:delText xml:space="preserve"> </w:delText>
        </w:r>
      </w:del>
      <w:r w:rsidRPr="00F67924">
        <w:rPr>
          <w:iCs/>
          <w:lang w:val="pt-PT"/>
        </w:rPr>
        <w:t>=</w:t>
      </w:r>
      <w:ins w:id="631" w:author="Author">
        <w:r w:rsidR="001241D4">
          <w:rPr>
            <w:iCs/>
            <w:lang w:val="pt-PT"/>
          </w:rPr>
          <w:t> </w:t>
        </w:r>
      </w:ins>
      <w:del w:id="632" w:author="Author">
        <w:r w:rsidRPr="00F67924" w:rsidDel="001241D4">
          <w:rPr>
            <w:iCs/>
            <w:lang w:val="pt-PT"/>
          </w:rPr>
          <w:delText xml:space="preserve"> </w:delText>
        </w:r>
      </w:del>
      <w:r w:rsidR="003549D3" w:rsidRPr="00F67924">
        <w:rPr>
          <w:iCs/>
          <w:lang w:val="pt-PT"/>
        </w:rPr>
        <w:t>15,9</w:t>
      </w:r>
      <w:r w:rsidRPr="00F67924">
        <w:rPr>
          <w:iCs/>
          <w:lang w:val="pt-PT"/>
        </w:rPr>
        <w:t xml:space="preserve"> </w:t>
      </w:r>
      <w:r w:rsidRPr="00F67924">
        <w:rPr>
          <w:iCs/>
          <w:lang w:val="pt-PT"/>
        </w:rPr>
        <w:sym w:font="Symbol" w:char="F0B1"/>
      </w:r>
      <w:r w:rsidRPr="00F67924">
        <w:rPr>
          <w:iCs/>
          <w:lang w:val="pt-PT"/>
        </w:rPr>
        <w:t> </w:t>
      </w:r>
      <w:r w:rsidR="003549D3" w:rsidRPr="00F67924">
        <w:rPr>
          <w:iCs/>
          <w:lang w:val="pt-PT"/>
        </w:rPr>
        <w:t>13,1</w:t>
      </w:r>
      <w:r w:rsidRPr="00F67924">
        <w:rPr>
          <w:iCs/>
          <w:lang w:val="pt-PT"/>
        </w:rPr>
        <w:t> </w:t>
      </w:r>
      <w:r w:rsidRPr="00F67924">
        <w:rPr>
          <w:iCs/>
          <w:lang w:val="pt-PT"/>
        </w:rPr>
        <w:sym w:font="Symbol" w:char="F06D"/>
      </w:r>
      <w:r w:rsidRPr="00F67924">
        <w:rPr>
          <w:iCs/>
          <w:lang w:val="pt-PT"/>
        </w:rPr>
        <w:t>g/ml e concentração máxima (C</w:t>
      </w:r>
      <w:r w:rsidRPr="00F67924">
        <w:rPr>
          <w:iCs/>
          <w:vertAlign w:val="subscript"/>
          <w:lang w:val="pt-PT"/>
        </w:rPr>
        <w:t>max.</w:t>
      </w:r>
      <w:r w:rsidRPr="00F67924">
        <w:rPr>
          <w:iCs/>
          <w:lang w:val="pt-PT"/>
        </w:rPr>
        <w:t>)</w:t>
      </w:r>
      <w:ins w:id="633" w:author="Author">
        <w:r w:rsidR="001241D4">
          <w:rPr>
            <w:iCs/>
            <w:lang w:val="pt-PT"/>
          </w:rPr>
          <w:t> </w:t>
        </w:r>
      </w:ins>
      <w:del w:id="634" w:author="Author">
        <w:r w:rsidRPr="00F67924" w:rsidDel="001241D4">
          <w:rPr>
            <w:iCs/>
            <w:lang w:val="pt-PT"/>
          </w:rPr>
          <w:delText xml:space="preserve"> </w:delText>
        </w:r>
      </w:del>
      <w:r w:rsidRPr="00F67924">
        <w:rPr>
          <w:iCs/>
          <w:lang w:val="pt-PT"/>
        </w:rPr>
        <w:t>=</w:t>
      </w:r>
      <w:del w:id="635" w:author="Author">
        <w:r w:rsidRPr="00F67924" w:rsidDel="001241D4">
          <w:rPr>
            <w:iCs/>
            <w:lang w:val="pt-PT"/>
          </w:rPr>
          <w:delText xml:space="preserve"> </w:delText>
        </w:r>
      </w:del>
      <w:ins w:id="636" w:author="Author">
        <w:r w:rsidR="001241D4">
          <w:rPr>
            <w:iCs/>
            <w:lang w:val="pt-PT"/>
          </w:rPr>
          <w:t> </w:t>
        </w:r>
      </w:ins>
      <w:r w:rsidR="003549D3" w:rsidRPr="00F67924">
        <w:rPr>
          <w:iCs/>
          <w:lang w:val="pt-PT"/>
        </w:rPr>
        <w:t>182</w:t>
      </w:r>
      <w:r w:rsidRPr="00F67924">
        <w:rPr>
          <w:iCs/>
          <w:lang w:val="pt-PT"/>
        </w:rPr>
        <w:t xml:space="preserve"> </w:t>
      </w:r>
      <w:r w:rsidRPr="00F67924">
        <w:rPr>
          <w:iCs/>
          <w:lang w:val="pt-PT"/>
        </w:rPr>
        <w:sym w:font="Symbol" w:char="F0B1"/>
      </w:r>
      <w:r w:rsidRPr="00F67924">
        <w:rPr>
          <w:iCs/>
          <w:lang w:val="pt-PT"/>
        </w:rPr>
        <w:t> </w:t>
      </w:r>
      <w:r w:rsidR="003549D3" w:rsidRPr="00F67924">
        <w:rPr>
          <w:iCs/>
          <w:lang w:val="pt-PT"/>
        </w:rPr>
        <w:t>50,4</w:t>
      </w:r>
      <w:r w:rsidRPr="00F67924">
        <w:rPr>
          <w:iCs/>
          <w:lang w:val="pt-PT"/>
        </w:rPr>
        <w:t> µg/ml e os rácios de acumulação para a AUC e C</w:t>
      </w:r>
      <w:r w:rsidRPr="00F67924">
        <w:rPr>
          <w:iCs/>
          <w:vertAlign w:val="subscript"/>
          <w:lang w:val="pt-PT"/>
        </w:rPr>
        <w:t>max.</w:t>
      </w:r>
      <w:r w:rsidRPr="00F67924">
        <w:rPr>
          <w:iCs/>
          <w:lang w:val="pt-PT"/>
        </w:rPr>
        <w:t xml:space="preserve"> foram pequenos, </w:t>
      </w:r>
      <w:r w:rsidR="003549D3" w:rsidRPr="00F67924">
        <w:rPr>
          <w:iCs/>
          <w:lang w:val="pt-PT"/>
        </w:rPr>
        <w:t xml:space="preserve">1,32 </w:t>
      </w:r>
      <w:r w:rsidRPr="00F67924">
        <w:rPr>
          <w:iCs/>
          <w:lang w:val="pt-PT"/>
        </w:rPr>
        <w:t xml:space="preserve">e </w:t>
      </w:r>
      <w:r w:rsidR="003549D3" w:rsidRPr="00F67924">
        <w:rPr>
          <w:iCs/>
          <w:lang w:val="pt-PT"/>
        </w:rPr>
        <w:t>1,09</w:t>
      </w:r>
      <w:r w:rsidRPr="00F67924">
        <w:rPr>
          <w:iCs/>
          <w:lang w:val="pt-PT"/>
        </w:rPr>
        <w:t>, respetivamente. O rácio de acumulação para a C</w:t>
      </w:r>
      <w:r w:rsidRPr="00F67924">
        <w:rPr>
          <w:iCs/>
          <w:vertAlign w:val="subscript"/>
          <w:lang w:val="pt-PT"/>
        </w:rPr>
        <w:t>min.</w:t>
      </w:r>
      <w:r w:rsidRPr="00F67924">
        <w:rPr>
          <w:iCs/>
          <w:lang w:val="pt-PT"/>
        </w:rPr>
        <w:t xml:space="preserve"> foi superior (</w:t>
      </w:r>
      <w:r w:rsidR="007D7028" w:rsidRPr="00F67924">
        <w:rPr>
          <w:iCs/>
          <w:lang w:val="pt-PT"/>
        </w:rPr>
        <w:t>2,4</w:t>
      </w:r>
      <w:r w:rsidR="003549D3" w:rsidRPr="00F67924">
        <w:rPr>
          <w:iCs/>
          <w:lang w:val="pt-PT"/>
        </w:rPr>
        <w:t>9</w:t>
      </w:r>
      <w:r w:rsidRPr="00F67924">
        <w:rPr>
          <w:iCs/>
          <w:lang w:val="pt-PT"/>
        </w:rPr>
        <w:t xml:space="preserve">), </w:t>
      </w:r>
      <w:r w:rsidR="00762DDF" w:rsidRPr="00F67924">
        <w:rPr>
          <w:iCs/>
          <w:lang w:val="pt-PT"/>
        </w:rPr>
        <w:t>de acordo com o</w:t>
      </w:r>
      <w:r w:rsidRPr="00F67924">
        <w:rPr>
          <w:iCs/>
          <w:lang w:val="pt-PT"/>
        </w:rPr>
        <w:t xml:space="preserve"> esperado com base na contribuição não linear da depuração com concentrações menores. O estado estacionário foi atingido após a primeira administração para C</w:t>
      </w:r>
      <w:r w:rsidRPr="00F67924">
        <w:rPr>
          <w:iCs/>
          <w:vertAlign w:val="subscript"/>
          <w:lang w:val="pt-PT"/>
        </w:rPr>
        <w:t>max.</w:t>
      </w:r>
      <w:r w:rsidRPr="00F67924">
        <w:rPr>
          <w:iCs/>
          <w:lang w:val="pt-PT"/>
        </w:rPr>
        <w:t xml:space="preserve"> e após 8 e 20</w:t>
      </w:r>
      <w:r w:rsidR="0062057D" w:rsidRPr="00F67924">
        <w:rPr>
          <w:iCs/>
          <w:lang w:val="pt-PT"/>
        </w:rPr>
        <w:t> </w:t>
      </w:r>
      <w:r w:rsidRPr="00F67924">
        <w:rPr>
          <w:iCs/>
          <w:lang w:val="pt-PT"/>
        </w:rPr>
        <w:t>semanas para a AUC e C</w:t>
      </w:r>
      <w:r w:rsidRPr="00F67924">
        <w:rPr>
          <w:iCs/>
          <w:vertAlign w:val="subscript"/>
          <w:lang w:val="pt-PT"/>
        </w:rPr>
        <w:t>min.</w:t>
      </w:r>
      <w:r w:rsidRPr="00F67924">
        <w:rPr>
          <w:iCs/>
          <w:lang w:val="pt-PT"/>
        </w:rPr>
        <w:t xml:space="preserve">, respetivamente. </w:t>
      </w:r>
      <w:r w:rsidRPr="00F67924">
        <w:rPr>
          <w:lang w:val="pt-PT"/>
        </w:rPr>
        <w:t>A AUC</w:t>
      </w:r>
      <w:r w:rsidRPr="00F67924">
        <w:rPr>
          <w:iCs/>
          <w:lang w:val="pt-PT"/>
        </w:rPr>
        <w:t>, C</w:t>
      </w:r>
      <w:r w:rsidRPr="00F67924">
        <w:rPr>
          <w:iCs/>
          <w:vertAlign w:val="subscript"/>
          <w:lang w:val="pt-PT"/>
        </w:rPr>
        <w:t>min.</w:t>
      </w:r>
      <w:r w:rsidRPr="00F67924">
        <w:rPr>
          <w:iCs/>
          <w:lang w:val="pt-PT"/>
        </w:rPr>
        <w:t xml:space="preserve"> e C</w:t>
      </w:r>
      <w:r w:rsidRPr="00F67924">
        <w:rPr>
          <w:iCs/>
          <w:vertAlign w:val="subscript"/>
          <w:lang w:val="pt-PT"/>
        </w:rPr>
        <w:t>max.</w:t>
      </w:r>
      <w:r w:rsidRPr="00F67924">
        <w:rPr>
          <w:iCs/>
          <w:lang w:val="pt-PT"/>
        </w:rPr>
        <w:t xml:space="preserve"> </w:t>
      </w:r>
      <w:r w:rsidR="00762DDF" w:rsidRPr="00F67924">
        <w:rPr>
          <w:lang w:val="pt-PT"/>
        </w:rPr>
        <w:t>de tocilizumab</w:t>
      </w:r>
      <w:r w:rsidR="00762DDF" w:rsidRPr="00F67924">
        <w:rPr>
          <w:iCs/>
          <w:lang w:val="pt-PT"/>
        </w:rPr>
        <w:t xml:space="preserve"> </w:t>
      </w:r>
      <w:r w:rsidRPr="00F67924">
        <w:rPr>
          <w:iCs/>
          <w:lang w:val="pt-PT"/>
        </w:rPr>
        <w:t xml:space="preserve">aumentaram com o aumento de peso corporal. </w:t>
      </w:r>
      <w:r w:rsidR="00762DDF" w:rsidRPr="00F67924">
        <w:rPr>
          <w:iCs/>
          <w:lang w:val="pt-PT"/>
        </w:rPr>
        <w:t>Para</w:t>
      </w:r>
      <w:r w:rsidRPr="00F67924">
        <w:rPr>
          <w:iCs/>
          <w:lang w:val="pt-PT"/>
        </w:rPr>
        <w:t xml:space="preserve"> um peso corporal</w:t>
      </w:r>
      <w:r w:rsidR="0062057D" w:rsidRPr="00F67924">
        <w:rPr>
          <w:iCs/>
          <w:lang w:val="pt-PT"/>
        </w:rPr>
        <w:t> </w:t>
      </w:r>
      <w:r w:rsidRPr="00F67924">
        <w:rPr>
          <w:iCs/>
          <w:lang w:val="pt-PT"/>
        </w:rPr>
        <w:t>≥</w:t>
      </w:r>
      <w:r w:rsidR="0062057D" w:rsidRPr="00F67924">
        <w:rPr>
          <w:iCs/>
          <w:lang w:val="pt-PT"/>
        </w:rPr>
        <w:t> </w:t>
      </w:r>
      <w:r w:rsidRPr="00F67924">
        <w:rPr>
          <w:iCs/>
          <w:lang w:val="pt-PT"/>
        </w:rPr>
        <w:t>100 kg, a média previsível (</w:t>
      </w:r>
      <w:r w:rsidRPr="00F67924">
        <w:rPr>
          <w:iCs/>
          <w:lang w:val="pt-PT"/>
        </w:rPr>
        <w:sym w:font="Symbol" w:char="F0B1"/>
      </w:r>
      <w:r w:rsidRPr="00F67924">
        <w:rPr>
          <w:iCs/>
          <w:lang w:val="pt-PT"/>
        </w:rPr>
        <w:t> DP) da AUC em estado estacionário</w:t>
      </w:r>
      <w:r w:rsidRPr="00F67924">
        <w:rPr>
          <w:lang w:val="pt-PT"/>
        </w:rPr>
        <w:t>,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w:t>
      </w:r>
      <w:r w:rsidR="005A3588" w:rsidRPr="00F67924">
        <w:rPr>
          <w:lang w:val="pt-PT"/>
        </w:rPr>
        <w:t>e</w:t>
      </w:r>
      <w:r w:rsidRPr="00F67924">
        <w:rPr>
          <w:lang w:val="pt-PT"/>
        </w:rPr>
        <w:t xml:space="preserve"> tocilizumab foram</w:t>
      </w:r>
      <w:r w:rsidR="00F868DF" w:rsidRPr="00F67924">
        <w:rPr>
          <w:lang w:val="pt-PT"/>
        </w:rPr>
        <w:t>,</w:t>
      </w:r>
      <w:r w:rsidRPr="00F67924">
        <w:rPr>
          <w:lang w:val="pt-PT"/>
        </w:rPr>
        <w:t xml:space="preserve"> </w:t>
      </w:r>
      <w:r w:rsidR="00F868DF" w:rsidRPr="00F67924">
        <w:rPr>
          <w:lang w:val="pt-PT"/>
        </w:rPr>
        <w:t>respetivamente,</w:t>
      </w:r>
      <w:r w:rsidRPr="00F67924">
        <w:rPr>
          <w:iCs/>
          <w:lang w:val="pt-PT"/>
        </w:rPr>
        <w:t xml:space="preserve"> </w:t>
      </w:r>
      <w:r w:rsidR="003549D3" w:rsidRPr="00F67924">
        <w:rPr>
          <w:lang w:val="pt-PT"/>
        </w:rPr>
        <w:t>50</w:t>
      </w:r>
      <w:ins w:id="637" w:author="Author">
        <w:r w:rsidR="001241D4">
          <w:rPr>
            <w:lang w:val="pt-PT"/>
          </w:rPr>
          <w:t> </w:t>
        </w:r>
      </w:ins>
      <w:r w:rsidR="003549D3" w:rsidRPr="00F67924">
        <w:rPr>
          <w:lang w:val="pt-PT"/>
        </w:rPr>
        <w:t>000</w:t>
      </w:r>
      <w:ins w:id="638" w:author="Author">
        <w:r w:rsidR="001241D4">
          <w:rPr>
            <w:lang w:val="pt-PT"/>
          </w:rPr>
          <w:t> </w:t>
        </w:r>
      </w:ins>
      <w:del w:id="639" w:author="Author">
        <w:r w:rsidRPr="00F67924" w:rsidDel="001241D4">
          <w:rPr>
            <w:lang w:val="pt-PT"/>
          </w:rPr>
          <w:delText xml:space="preserve"> </w:delText>
        </w:r>
      </w:del>
      <w:r w:rsidRPr="00F67924">
        <w:rPr>
          <w:lang w:val="pt-PT"/>
        </w:rPr>
        <w:t>±</w:t>
      </w:r>
      <w:del w:id="640" w:author="Author">
        <w:r w:rsidRPr="00F67924" w:rsidDel="001241D4">
          <w:rPr>
            <w:lang w:val="pt-PT"/>
          </w:rPr>
          <w:delText xml:space="preserve"> </w:delText>
        </w:r>
      </w:del>
      <w:ins w:id="641" w:author="Author">
        <w:r w:rsidR="001241D4">
          <w:rPr>
            <w:lang w:val="pt-PT"/>
          </w:rPr>
          <w:t> </w:t>
        </w:r>
      </w:ins>
      <w:r w:rsidR="003549D3" w:rsidRPr="00F67924">
        <w:rPr>
          <w:lang w:val="pt-PT"/>
        </w:rPr>
        <w:t>16</w:t>
      </w:r>
      <w:ins w:id="642" w:author="Author">
        <w:r w:rsidR="001241D4">
          <w:rPr>
            <w:lang w:val="pt-PT"/>
          </w:rPr>
          <w:t> </w:t>
        </w:r>
      </w:ins>
      <w:r w:rsidR="003549D3" w:rsidRPr="00F67924">
        <w:rPr>
          <w:lang w:val="pt-PT"/>
        </w:rPr>
        <w:t>800</w:t>
      </w:r>
      <w:r w:rsidRPr="00F67924">
        <w:rPr>
          <w:lang w:val="pt-PT"/>
        </w:rPr>
        <w:t> μg</w:t>
      </w:r>
      <w:ins w:id="643" w:author="Author">
        <w:r w:rsidR="005C46CB">
          <w:rPr>
            <w:lang w:val="pt-PT"/>
          </w:rPr>
          <w:t> </w:t>
        </w:r>
        <w:r w:rsidR="007A19AE" w:rsidRPr="00F67924">
          <w:rPr>
            <w:lang w:val="pt-PT"/>
          </w:rPr>
          <w:t>×</w:t>
        </w:r>
        <w:r w:rsidR="005C46CB">
          <w:rPr>
            <w:lang w:val="pt-PT"/>
          </w:rPr>
          <w:t> </w:t>
        </w:r>
      </w:ins>
      <w:del w:id="644" w:author="Author">
        <w:r w:rsidRPr="00F67924" w:rsidDel="007A19AE">
          <w:rPr>
            <w:lang w:val="pt-PT"/>
          </w:rPr>
          <w:delText>•</w:delText>
        </w:r>
      </w:del>
      <w:r w:rsidRPr="00F67924">
        <w:rPr>
          <w:lang w:val="pt-PT"/>
        </w:rPr>
        <w:t xml:space="preserve">h/ml, </w:t>
      </w:r>
      <w:r w:rsidR="003549D3" w:rsidRPr="00F67924">
        <w:rPr>
          <w:lang w:val="pt-PT"/>
        </w:rPr>
        <w:t>24,4</w:t>
      </w:r>
      <w:ins w:id="645" w:author="Author">
        <w:r w:rsidR="001241D4">
          <w:rPr>
            <w:lang w:val="pt-PT"/>
          </w:rPr>
          <w:t> </w:t>
        </w:r>
      </w:ins>
      <w:del w:id="646" w:author="Author">
        <w:r w:rsidRPr="00F67924" w:rsidDel="001241D4">
          <w:rPr>
            <w:lang w:val="pt-PT"/>
          </w:rPr>
          <w:delText xml:space="preserve"> </w:delText>
        </w:r>
      </w:del>
      <w:r w:rsidRPr="00F67924">
        <w:rPr>
          <w:lang w:val="pt-PT"/>
        </w:rPr>
        <w:t>±</w:t>
      </w:r>
      <w:ins w:id="647" w:author="Author">
        <w:r w:rsidR="001241D4">
          <w:rPr>
            <w:lang w:val="pt-PT"/>
          </w:rPr>
          <w:t> </w:t>
        </w:r>
      </w:ins>
      <w:del w:id="648" w:author="Author">
        <w:r w:rsidRPr="00F67924" w:rsidDel="001241D4">
          <w:rPr>
            <w:lang w:val="pt-PT"/>
          </w:rPr>
          <w:delText xml:space="preserve"> </w:delText>
        </w:r>
      </w:del>
      <w:r w:rsidR="003549D3" w:rsidRPr="00F67924">
        <w:rPr>
          <w:lang w:val="pt-PT"/>
        </w:rPr>
        <w:t>17,5</w:t>
      </w:r>
      <w:r w:rsidRPr="00F67924">
        <w:rPr>
          <w:lang w:val="pt-PT"/>
        </w:rPr>
        <w:t xml:space="preserve"> μg/ml e </w:t>
      </w:r>
      <w:r w:rsidR="003549D3" w:rsidRPr="00F67924">
        <w:rPr>
          <w:lang w:val="pt-PT"/>
        </w:rPr>
        <w:t>226</w:t>
      </w:r>
      <w:r w:rsidRPr="00F67924">
        <w:rPr>
          <w:lang w:val="pt-PT"/>
        </w:rPr>
        <w:t xml:space="preserve"> ± </w:t>
      </w:r>
      <w:r w:rsidR="003549D3" w:rsidRPr="00F67924">
        <w:rPr>
          <w:lang w:val="pt-PT"/>
        </w:rPr>
        <w:t>50,3</w:t>
      </w:r>
      <w:r w:rsidRPr="00F67924">
        <w:rPr>
          <w:lang w:val="pt-PT"/>
        </w:rPr>
        <w:t xml:space="preserve"> μg/ml, </w:t>
      </w:r>
      <w:r w:rsidR="00762DDF" w:rsidRPr="00F67924">
        <w:rPr>
          <w:lang w:val="pt-PT"/>
        </w:rPr>
        <w:t>valores mais elevados</w:t>
      </w:r>
      <w:r w:rsidRPr="00F67924">
        <w:rPr>
          <w:lang w:val="pt-PT"/>
        </w:rPr>
        <w:t xml:space="preserve"> que os valores médios de exposição da população de doentes</w:t>
      </w:r>
      <w:r w:rsidR="007D7028" w:rsidRPr="00F67924">
        <w:rPr>
          <w:lang w:val="pt-PT"/>
        </w:rPr>
        <w:t xml:space="preserve"> (isto é, todos os pesos corporais)</w:t>
      </w:r>
      <w:r w:rsidR="00C8766D" w:rsidRPr="00F67924">
        <w:rPr>
          <w:lang w:val="pt-PT"/>
        </w:rPr>
        <w:t xml:space="preserve"> descritos</w:t>
      </w:r>
      <w:r w:rsidR="00F31FCC" w:rsidRPr="00F67924">
        <w:rPr>
          <w:lang w:val="pt-PT"/>
        </w:rPr>
        <w:t xml:space="preserve"> </w:t>
      </w:r>
      <w:r w:rsidR="00C8766D" w:rsidRPr="00F67924">
        <w:rPr>
          <w:lang w:val="pt-PT"/>
        </w:rPr>
        <w:t>a</w:t>
      </w:r>
      <w:r w:rsidR="00F31FCC" w:rsidRPr="00F67924">
        <w:rPr>
          <w:lang w:val="pt-PT"/>
        </w:rPr>
        <w:t>cima</w:t>
      </w:r>
      <w:r w:rsidRPr="00F67924">
        <w:rPr>
          <w:lang w:val="pt-PT"/>
        </w:rPr>
        <w:t>. A curva dose</w:t>
      </w:r>
      <w:r w:rsidRPr="00F67924">
        <w:rPr>
          <w:lang w:val="pt-PT"/>
        </w:rPr>
        <w:noBreakHyphen/>
        <w:t>resposta d</w:t>
      </w:r>
      <w:r w:rsidR="005A3588" w:rsidRPr="00F67924">
        <w:rPr>
          <w:lang w:val="pt-PT"/>
        </w:rPr>
        <w:t>e</w:t>
      </w:r>
      <w:r w:rsidRPr="00F67924">
        <w:rPr>
          <w:lang w:val="pt-PT"/>
        </w:rPr>
        <w:t xml:space="preserve"> tocilizumab torna</w:t>
      </w:r>
      <w:r w:rsidRPr="00F67924">
        <w:rPr>
          <w:lang w:val="pt-PT"/>
        </w:rPr>
        <w:noBreakHyphen/>
        <w:t xml:space="preserve">se plana a uma exposição maior, resultando em </w:t>
      </w:r>
      <w:r w:rsidR="00C8766D" w:rsidRPr="00F67924">
        <w:rPr>
          <w:lang w:val="pt-PT"/>
        </w:rPr>
        <w:t xml:space="preserve">um menor </w:t>
      </w:r>
      <w:r w:rsidRPr="00F67924">
        <w:rPr>
          <w:lang w:val="pt-PT"/>
        </w:rPr>
        <w:t>ganho de eficácia a cada aumento incremental d</w:t>
      </w:r>
      <w:r w:rsidR="00C8766D" w:rsidRPr="00F67924">
        <w:rPr>
          <w:lang w:val="pt-PT"/>
        </w:rPr>
        <w:t>e</w:t>
      </w:r>
      <w:r w:rsidRPr="00F67924">
        <w:rPr>
          <w:lang w:val="pt-PT"/>
        </w:rPr>
        <w:t xml:space="preserve"> concentração de tocilizumab, de tal forma que não foram demonstrados aumentos </w:t>
      </w:r>
      <w:r w:rsidR="005A3588" w:rsidRPr="00F67924">
        <w:rPr>
          <w:lang w:val="pt-PT"/>
        </w:rPr>
        <w:t xml:space="preserve">clinicamente </w:t>
      </w:r>
      <w:r w:rsidRPr="00F67924">
        <w:rPr>
          <w:lang w:val="pt-PT"/>
        </w:rPr>
        <w:t xml:space="preserve">significativos </w:t>
      </w:r>
      <w:r w:rsidR="00C8766D" w:rsidRPr="00F67924">
        <w:rPr>
          <w:lang w:val="pt-PT"/>
        </w:rPr>
        <w:t>d</w:t>
      </w:r>
      <w:r w:rsidR="005A3588" w:rsidRPr="00F67924">
        <w:rPr>
          <w:lang w:val="pt-PT"/>
        </w:rPr>
        <w:t>a</w:t>
      </w:r>
      <w:r w:rsidRPr="00F67924">
        <w:rPr>
          <w:lang w:val="pt-PT"/>
        </w:rPr>
        <w:t xml:space="preserve"> eficácia em doentes tratados com</w:t>
      </w:r>
      <w:r w:rsidR="00C8766D" w:rsidRPr="00F67924">
        <w:rPr>
          <w:lang w:val="pt-PT"/>
        </w:rPr>
        <w:t xml:space="preserve"> doses</w:t>
      </w:r>
      <w:r w:rsidRPr="00F67924">
        <w:rPr>
          <w:lang w:val="pt-PT"/>
        </w:rPr>
        <w:t xml:space="preserve"> &gt;</w:t>
      </w:r>
      <w:r w:rsidR="0062057D" w:rsidRPr="00F67924">
        <w:rPr>
          <w:lang w:val="pt-PT"/>
        </w:rPr>
        <w:t> </w:t>
      </w:r>
      <w:r w:rsidRPr="00F67924">
        <w:rPr>
          <w:lang w:val="pt-PT"/>
        </w:rPr>
        <w:t xml:space="preserve">800 mg de tocilizumab. </w:t>
      </w:r>
      <w:r w:rsidR="00C8766D" w:rsidRPr="00F67924">
        <w:rPr>
          <w:lang w:val="pt-PT"/>
        </w:rPr>
        <w:t>Por conseguinte</w:t>
      </w:r>
      <w:r w:rsidRPr="00F67924">
        <w:rPr>
          <w:lang w:val="pt-PT"/>
        </w:rPr>
        <w:t xml:space="preserve">, </w:t>
      </w:r>
      <w:r w:rsidR="005A3588" w:rsidRPr="00F67924">
        <w:rPr>
          <w:lang w:val="pt-PT"/>
        </w:rPr>
        <w:t xml:space="preserve">não são recomendadas </w:t>
      </w:r>
      <w:r w:rsidRPr="00F67924">
        <w:rPr>
          <w:lang w:val="pt-PT"/>
        </w:rPr>
        <w:t>doses de tocilizumab superiores a 800 mg por perfusão (</w:t>
      </w:r>
      <w:r w:rsidRPr="00F67924">
        <w:rPr>
          <w:iCs/>
          <w:lang w:val="pt-PT"/>
        </w:rPr>
        <w:t>ver secção 4.2).</w:t>
      </w:r>
    </w:p>
    <w:p w14:paraId="29DB2B20" w14:textId="77777777" w:rsidR="005E2B79" w:rsidRPr="00F67924" w:rsidRDefault="005E2B79" w:rsidP="001323E1">
      <w:pPr>
        <w:keepNext/>
        <w:keepLines/>
        <w:numPr>
          <w:ilvl w:val="12"/>
          <w:numId w:val="0"/>
        </w:numPr>
        <w:ind w:right="-2"/>
        <w:rPr>
          <w:iCs/>
          <w:lang w:val="pt-PT"/>
        </w:rPr>
      </w:pPr>
    </w:p>
    <w:p w14:paraId="58122C90" w14:textId="39F946FF" w:rsidR="005E2B79" w:rsidRPr="00F67924" w:rsidRDefault="005E2B79" w:rsidP="001323E1">
      <w:pPr>
        <w:keepNext/>
        <w:keepLines/>
        <w:numPr>
          <w:ilvl w:val="12"/>
          <w:numId w:val="0"/>
        </w:numPr>
        <w:ind w:right="-2"/>
        <w:rPr>
          <w:iCs/>
          <w:u w:val="single"/>
          <w:lang w:val="pt-PT"/>
        </w:rPr>
      </w:pPr>
      <w:r w:rsidRPr="00F67924">
        <w:rPr>
          <w:iCs/>
          <w:u w:val="single"/>
          <w:lang w:val="pt-PT"/>
        </w:rPr>
        <w:t>Doentes com COVID</w:t>
      </w:r>
      <w:r w:rsidR="0062057D" w:rsidRPr="00F67924">
        <w:rPr>
          <w:iCs/>
          <w:u w:val="single"/>
          <w:lang w:val="pt-PT"/>
        </w:rPr>
        <w:noBreakHyphen/>
      </w:r>
      <w:r w:rsidRPr="00F67924">
        <w:rPr>
          <w:iCs/>
          <w:u w:val="single"/>
          <w:lang w:val="pt-PT"/>
        </w:rPr>
        <w:t>19</w:t>
      </w:r>
    </w:p>
    <w:p w14:paraId="4C446428" w14:textId="1CAAE861" w:rsidR="005E2B79" w:rsidRPr="00F67924" w:rsidRDefault="00D36F9D" w:rsidP="001323E1">
      <w:pPr>
        <w:keepNext/>
        <w:keepLines/>
        <w:numPr>
          <w:ilvl w:val="12"/>
          <w:numId w:val="0"/>
        </w:numPr>
        <w:ind w:right="-2"/>
        <w:rPr>
          <w:lang w:val="pt-PT"/>
        </w:rPr>
      </w:pPr>
      <w:r w:rsidRPr="00F67924">
        <w:rPr>
          <w:szCs w:val="22"/>
          <w:lang w:val="pt-PT"/>
        </w:rPr>
        <w:t>A farmacocinética de tocilizumab foi caracterizada com recurso a uma análise farmacocinética populacional de uma base de dados composta por 380 doentes adultos com COVID</w:t>
      </w:r>
      <w:r w:rsidR="0062057D" w:rsidRPr="00F67924">
        <w:rPr>
          <w:szCs w:val="22"/>
          <w:lang w:val="pt-PT"/>
        </w:rPr>
        <w:noBreakHyphen/>
      </w:r>
      <w:r w:rsidRPr="00F67924">
        <w:rPr>
          <w:szCs w:val="22"/>
          <w:lang w:val="pt-PT"/>
        </w:rPr>
        <w:t xml:space="preserve">19 no </w:t>
      </w:r>
      <w:ins w:id="649" w:author="Author">
        <w:r w:rsidR="00CB4493">
          <w:rPr>
            <w:szCs w:val="22"/>
            <w:lang w:val="pt-PT"/>
          </w:rPr>
          <w:t>E</w:t>
        </w:r>
      </w:ins>
      <w:del w:id="650" w:author="Author">
        <w:r w:rsidRPr="00F67924" w:rsidDel="00460CEE">
          <w:rPr>
            <w:szCs w:val="22"/>
            <w:lang w:val="pt-PT"/>
          </w:rPr>
          <w:delText>estudo</w:delText>
        </w:r>
      </w:del>
      <w:ins w:id="651" w:author="Author">
        <w:r w:rsidR="00460CEE">
          <w:rPr>
            <w:szCs w:val="22"/>
            <w:lang w:val="pt-PT"/>
          </w:rPr>
          <w:t>nsaio</w:t>
        </w:r>
      </w:ins>
      <w:r w:rsidRPr="00F67924">
        <w:rPr>
          <w:szCs w:val="22"/>
          <w:lang w:val="pt-PT"/>
        </w:rPr>
        <w:t xml:space="preserve"> WA42380 (COVACTA) e no </w:t>
      </w:r>
      <w:ins w:id="652" w:author="Author">
        <w:r w:rsidR="00CB4493">
          <w:rPr>
            <w:szCs w:val="22"/>
            <w:lang w:val="pt-PT"/>
          </w:rPr>
          <w:t>E</w:t>
        </w:r>
      </w:ins>
      <w:del w:id="653" w:author="Author">
        <w:r w:rsidRPr="00F67924" w:rsidDel="00460CEE">
          <w:rPr>
            <w:szCs w:val="22"/>
            <w:lang w:val="pt-PT"/>
          </w:rPr>
          <w:delText>estudo</w:delText>
        </w:r>
      </w:del>
      <w:ins w:id="654" w:author="Author">
        <w:r w:rsidR="00460CEE">
          <w:rPr>
            <w:szCs w:val="22"/>
            <w:lang w:val="pt-PT"/>
          </w:rPr>
          <w:t>nsaio</w:t>
        </w:r>
      </w:ins>
      <w:r w:rsidRPr="00F67924">
        <w:rPr>
          <w:szCs w:val="22"/>
          <w:lang w:val="pt-PT"/>
        </w:rPr>
        <w:t xml:space="preserve"> CA42481 (MARIPOSA), em que os doentes foram tratados com uma única perfusão de 8</w:t>
      </w:r>
      <w:r w:rsidR="0062057D" w:rsidRPr="00F67924">
        <w:rPr>
          <w:szCs w:val="22"/>
          <w:lang w:val="pt-PT"/>
        </w:rPr>
        <w:t> </w:t>
      </w:r>
      <w:r w:rsidRPr="00F67924">
        <w:rPr>
          <w:szCs w:val="22"/>
          <w:lang w:val="pt-PT"/>
        </w:rPr>
        <w:t>mg/kg de tocilizumab ou com duas perfusões com um intervalo de, pelo menos, 8</w:t>
      </w:r>
      <w:r w:rsidR="0062057D" w:rsidRPr="00F67924">
        <w:rPr>
          <w:szCs w:val="22"/>
          <w:lang w:val="pt-PT"/>
        </w:rPr>
        <w:t> </w:t>
      </w:r>
      <w:r w:rsidRPr="00F67924">
        <w:rPr>
          <w:szCs w:val="22"/>
          <w:lang w:val="pt-PT"/>
        </w:rPr>
        <w:t xml:space="preserve">horas. Os seguintes parâmetros (média previsível </w:t>
      </w:r>
      <w:r w:rsidR="000E6F9D" w:rsidRPr="00F67924">
        <w:rPr>
          <w:szCs w:val="22"/>
          <w:lang w:val="pt-PT"/>
        </w:rPr>
        <w:t>±</w:t>
      </w:r>
      <w:r w:rsidRPr="00F67924">
        <w:rPr>
          <w:szCs w:val="22"/>
          <w:lang w:val="pt-PT"/>
        </w:rPr>
        <w:t> DP) foram estimados para uma dose de 8 mg/kg de tocilizumab: área sob a curva ao longo de 28</w:t>
      </w:r>
      <w:r w:rsidR="0062057D" w:rsidRPr="00F67924">
        <w:rPr>
          <w:szCs w:val="22"/>
          <w:lang w:val="pt-PT"/>
        </w:rPr>
        <w:t> </w:t>
      </w:r>
      <w:r w:rsidRPr="00F67924">
        <w:rPr>
          <w:szCs w:val="22"/>
          <w:lang w:val="pt-PT"/>
        </w:rPr>
        <w:t>dias (AUC</w:t>
      </w:r>
      <w:r w:rsidRPr="00F67924">
        <w:rPr>
          <w:szCs w:val="22"/>
          <w:vertAlign w:val="subscript"/>
          <w:lang w:val="pt-PT"/>
        </w:rPr>
        <w:t>0-28</w:t>
      </w:r>
      <w:r w:rsidRPr="00F67924">
        <w:rPr>
          <w:szCs w:val="22"/>
          <w:lang w:val="pt-PT"/>
        </w:rPr>
        <w:t>) = 18</w:t>
      </w:r>
      <w:ins w:id="655" w:author="Author">
        <w:r w:rsidR="002E6D3D">
          <w:rPr>
            <w:szCs w:val="22"/>
            <w:lang w:val="pt-PT"/>
          </w:rPr>
          <w:t> </w:t>
        </w:r>
        <w:del w:id="656" w:author="Author">
          <w:r w:rsidR="00FE0F81" w:rsidDel="002E6D3D">
            <w:rPr>
              <w:szCs w:val="22"/>
              <w:lang w:val="pt-PT"/>
            </w:rPr>
            <w:delText xml:space="preserve"> </w:delText>
          </w:r>
        </w:del>
      </w:ins>
      <w:r w:rsidRPr="00F67924">
        <w:rPr>
          <w:szCs w:val="22"/>
          <w:lang w:val="pt-PT"/>
        </w:rPr>
        <w:t>312 (5184) hora</w:t>
      </w:r>
      <w:ins w:id="657" w:author="Author">
        <w:r w:rsidR="005C46CB">
          <w:rPr>
            <w:szCs w:val="22"/>
            <w:lang w:val="pt-PT"/>
          </w:rPr>
          <w:t> </w:t>
        </w:r>
        <w:r w:rsidR="007A19AE" w:rsidRPr="00F67924">
          <w:rPr>
            <w:szCs w:val="22"/>
            <w:lang w:val="pt-PT"/>
          </w:rPr>
          <w:t>×</w:t>
        </w:r>
        <w:r w:rsidR="005C46CB">
          <w:rPr>
            <w:szCs w:val="22"/>
            <w:lang w:val="pt-PT"/>
          </w:rPr>
          <w:t> </w:t>
        </w:r>
      </w:ins>
      <w:del w:id="658" w:author="Author">
        <w:r w:rsidRPr="00F67924" w:rsidDel="007A19AE">
          <w:rPr>
            <w:szCs w:val="22"/>
            <w:lang w:val="pt-PT"/>
          </w:rPr>
          <w:delText>•</w:delText>
        </w:r>
      </w:del>
      <w:r w:rsidRPr="00F67924">
        <w:rPr>
          <w:szCs w:val="22"/>
          <w:lang w:val="pt-PT"/>
        </w:rPr>
        <w:t>µg/ml, concentração no dia</w:t>
      </w:r>
      <w:r w:rsidR="0062057D" w:rsidRPr="00F67924">
        <w:rPr>
          <w:szCs w:val="22"/>
          <w:lang w:val="pt-PT"/>
        </w:rPr>
        <w:t> </w:t>
      </w:r>
      <w:r w:rsidRPr="00F67924">
        <w:rPr>
          <w:szCs w:val="22"/>
          <w:lang w:val="pt-PT"/>
        </w:rPr>
        <w:t>28 (C</w:t>
      </w:r>
      <w:r w:rsidRPr="00F67924">
        <w:rPr>
          <w:szCs w:val="22"/>
          <w:vertAlign w:val="subscript"/>
          <w:lang w:val="pt-PT"/>
        </w:rPr>
        <w:t>dia28</w:t>
      </w:r>
      <w:r w:rsidRPr="00F67924">
        <w:rPr>
          <w:szCs w:val="22"/>
          <w:lang w:val="pt-PT"/>
        </w:rPr>
        <w:t>) = 0,934 (1,93) µg/ml e concentração máxima (C</w:t>
      </w:r>
      <w:r w:rsidRPr="00F67924">
        <w:rPr>
          <w:szCs w:val="22"/>
          <w:vertAlign w:val="subscript"/>
          <w:lang w:val="pt-PT"/>
        </w:rPr>
        <w:t>max.</w:t>
      </w:r>
      <w:r w:rsidRPr="00F67924">
        <w:rPr>
          <w:szCs w:val="22"/>
          <w:lang w:val="pt-PT"/>
        </w:rPr>
        <w:t>) = 154 (34,9) µg/ml. A AUC</w:t>
      </w:r>
      <w:r w:rsidRPr="00F67924">
        <w:rPr>
          <w:szCs w:val="22"/>
          <w:vertAlign w:val="subscript"/>
          <w:lang w:val="pt-PT"/>
        </w:rPr>
        <w:t>0-28</w:t>
      </w:r>
      <w:r w:rsidRPr="00F67924">
        <w:rPr>
          <w:szCs w:val="22"/>
          <w:lang w:val="pt-PT"/>
        </w:rPr>
        <w:t>, a C</w:t>
      </w:r>
      <w:r w:rsidRPr="00F67924">
        <w:rPr>
          <w:szCs w:val="22"/>
          <w:vertAlign w:val="subscript"/>
          <w:lang w:val="pt-PT"/>
        </w:rPr>
        <w:t>dia28</w:t>
      </w:r>
      <w:r w:rsidRPr="00F67924">
        <w:rPr>
          <w:szCs w:val="22"/>
          <w:lang w:val="pt-PT"/>
        </w:rPr>
        <w:t xml:space="preserve"> e a C</w:t>
      </w:r>
      <w:r w:rsidRPr="00F67924">
        <w:rPr>
          <w:szCs w:val="22"/>
          <w:vertAlign w:val="subscript"/>
          <w:lang w:val="pt-PT"/>
        </w:rPr>
        <w:t>max.</w:t>
      </w:r>
      <w:r w:rsidRPr="00F67924">
        <w:rPr>
          <w:szCs w:val="22"/>
          <w:lang w:val="pt-PT"/>
        </w:rPr>
        <w:t xml:space="preserve"> foram também estimadas após duas doses de 8</w:t>
      </w:r>
      <w:r w:rsidR="0062057D" w:rsidRPr="00F67924">
        <w:rPr>
          <w:szCs w:val="22"/>
          <w:lang w:val="pt-PT"/>
        </w:rPr>
        <w:t> </w:t>
      </w:r>
      <w:r w:rsidRPr="00F67924">
        <w:rPr>
          <w:szCs w:val="22"/>
          <w:lang w:val="pt-PT"/>
        </w:rPr>
        <w:t>mg/kg de tocilizumab administradas com um intervalo de 8</w:t>
      </w:r>
      <w:r w:rsidR="0062057D" w:rsidRPr="00F67924">
        <w:rPr>
          <w:szCs w:val="22"/>
          <w:lang w:val="pt-PT"/>
        </w:rPr>
        <w:t> </w:t>
      </w:r>
      <w:r w:rsidRPr="00F67924">
        <w:rPr>
          <w:szCs w:val="22"/>
          <w:lang w:val="pt-PT"/>
        </w:rPr>
        <w:t xml:space="preserve">horas (média previsível </w:t>
      </w:r>
      <w:r w:rsidR="000E6F9D" w:rsidRPr="00F67924">
        <w:rPr>
          <w:szCs w:val="22"/>
          <w:lang w:val="pt-PT"/>
        </w:rPr>
        <w:t>±</w:t>
      </w:r>
      <w:r w:rsidRPr="00F67924">
        <w:rPr>
          <w:szCs w:val="22"/>
          <w:lang w:val="pt-PT"/>
        </w:rPr>
        <w:t> DP): 42</w:t>
      </w:r>
      <w:ins w:id="659" w:author="Author">
        <w:r w:rsidR="00460CEE">
          <w:rPr>
            <w:szCs w:val="22"/>
            <w:lang w:val="pt-PT"/>
          </w:rPr>
          <w:t xml:space="preserve"> </w:t>
        </w:r>
      </w:ins>
      <w:r w:rsidRPr="00F67924">
        <w:rPr>
          <w:szCs w:val="22"/>
          <w:lang w:val="pt-PT"/>
        </w:rPr>
        <w:t>240 (11</w:t>
      </w:r>
      <w:ins w:id="660" w:author="Author">
        <w:r w:rsidR="00F74F84">
          <w:rPr>
            <w:szCs w:val="22"/>
            <w:lang w:val="pt-PT"/>
          </w:rPr>
          <w:t> </w:t>
        </w:r>
        <w:del w:id="661" w:author="Author">
          <w:r w:rsidR="00460CEE" w:rsidDel="00F74F84">
            <w:rPr>
              <w:szCs w:val="22"/>
              <w:lang w:val="pt-PT"/>
            </w:rPr>
            <w:delText xml:space="preserve"> </w:delText>
          </w:r>
        </w:del>
      </w:ins>
      <w:r w:rsidRPr="00F67924">
        <w:rPr>
          <w:szCs w:val="22"/>
          <w:lang w:val="pt-PT"/>
        </w:rPr>
        <w:t>520)</w:t>
      </w:r>
      <w:r w:rsidR="0062057D" w:rsidRPr="00F67924">
        <w:rPr>
          <w:szCs w:val="22"/>
          <w:lang w:val="pt-PT"/>
        </w:rPr>
        <w:t> </w:t>
      </w:r>
      <w:r w:rsidRPr="00F67924">
        <w:rPr>
          <w:szCs w:val="22"/>
          <w:lang w:val="pt-PT"/>
        </w:rPr>
        <w:t>hora</w:t>
      </w:r>
      <w:ins w:id="662" w:author="Author">
        <w:r w:rsidR="005C46CB">
          <w:rPr>
            <w:szCs w:val="22"/>
            <w:lang w:val="pt-PT"/>
          </w:rPr>
          <w:t> </w:t>
        </w:r>
        <w:r w:rsidR="007A19AE" w:rsidRPr="00F67924">
          <w:rPr>
            <w:szCs w:val="22"/>
            <w:lang w:val="pt-PT"/>
          </w:rPr>
          <w:t>×</w:t>
        </w:r>
        <w:r w:rsidR="005C46CB">
          <w:rPr>
            <w:szCs w:val="22"/>
            <w:lang w:val="pt-PT"/>
          </w:rPr>
          <w:t> </w:t>
        </w:r>
      </w:ins>
      <w:del w:id="663" w:author="Author">
        <w:r w:rsidRPr="00F67924" w:rsidDel="007A19AE">
          <w:rPr>
            <w:szCs w:val="22"/>
            <w:lang w:val="pt-PT"/>
          </w:rPr>
          <w:delText>•</w:delText>
        </w:r>
      </w:del>
      <w:r w:rsidRPr="00F67924">
        <w:rPr>
          <w:szCs w:val="22"/>
          <w:lang w:val="pt-PT"/>
        </w:rPr>
        <w:t>µg/ml, 8,94 (8,5)</w:t>
      </w:r>
      <w:r w:rsidR="00EA59E8" w:rsidRPr="00F67924">
        <w:rPr>
          <w:szCs w:val="22"/>
          <w:lang w:val="pt-PT"/>
        </w:rPr>
        <w:t> </w:t>
      </w:r>
      <w:r w:rsidRPr="00F67924">
        <w:rPr>
          <w:szCs w:val="22"/>
          <w:lang w:val="pt-PT"/>
        </w:rPr>
        <w:t>µg/ml e 296 (64,7)</w:t>
      </w:r>
      <w:r w:rsidR="0062057D" w:rsidRPr="00F67924">
        <w:rPr>
          <w:szCs w:val="22"/>
          <w:lang w:val="pt-PT"/>
        </w:rPr>
        <w:t> </w:t>
      </w:r>
      <w:r w:rsidRPr="00F67924">
        <w:rPr>
          <w:szCs w:val="22"/>
          <w:lang w:val="pt-PT"/>
        </w:rPr>
        <w:t>µg/ml, respetivamente.</w:t>
      </w:r>
    </w:p>
    <w:p w14:paraId="76C3362F" w14:textId="77777777" w:rsidR="001323E1" w:rsidRPr="00F67924" w:rsidRDefault="001323E1" w:rsidP="001323E1">
      <w:pPr>
        <w:numPr>
          <w:ilvl w:val="12"/>
          <w:numId w:val="0"/>
        </w:numPr>
        <w:ind w:right="-2"/>
        <w:rPr>
          <w:iCs/>
          <w:lang w:val="pt-PT"/>
        </w:rPr>
      </w:pPr>
    </w:p>
    <w:p w14:paraId="3A02993E" w14:textId="77777777" w:rsidR="001323E1" w:rsidRPr="00F67924" w:rsidRDefault="001323E1" w:rsidP="00DF219E">
      <w:pPr>
        <w:keepNext/>
        <w:keepLines/>
        <w:numPr>
          <w:ilvl w:val="12"/>
          <w:numId w:val="0"/>
        </w:numPr>
        <w:rPr>
          <w:iCs/>
          <w:u w:val="single"/>
          <w:lang w:val="pt-PT"/>
        </w:rPr>
      </w:pPr>
      <w:r w:rsidRPr="00F67924">
        <w:rPr>
          <w:iCs/>
          <w:u w:val="single"/>
          <w:lang w:val="pt-PT"/>
        </w:rPr>
        <w:t>Distribuição</w:t>
      </w:r>
    </w:p>
    <w:p w14:paraId="10BDB638" w14:textId="77777777" w:rsidR="001323E1" w:rsidRPr="00F67924" w:rsidRDefault="001323E1" w:rsidP="00DF219E">
      <w:pPr>
        <w:keepNext/>
        <w:keepLines/>
        <w:numPr>
          <w:ilvl w:val="12"/>
          <w:numId w:val="0"/>
        </w:numPr>
        <w:rPr>
          <w:iCs/>
          <w:lang w:val="pt-PT"/>
        </w:rPr>
      </w:pPr>
      <w:r w:rsidRPr="00F67924">
        <w:rPr>
          <w:iCs/>
          <w:lang w:val="pt-PT"/>
        </w:rPr>
        <w:t xml:space="preserve">Em doentes com AR o volume de distribuição central foi de </w:t>
      </w:r>
      <w:r w:rsidR="003549D3" w:rsidRPr="00F67924">
        <w:rPr>
          <w:iCs/>
          <w:lang w:val="pt-PT"/>
        </w:rPr>
        <w:t>3,72</w:t>
      </w:r>
      <w:r w:rsidRPr="00F67924">
        <w:rPr>
          <w:iCs/>
          <w:lang w:val="pt-PT"/>
        </w:rPr>
        <w:t xml:space="preserve"> l, o volume de distribuição periférico foi de </w:t>
      </w:r>
      <w:r w:rsidR="003549D3" w:rsidRPr="00F67924">
        <w:rPr>
          <w:iCs/>
          <w:lang w:val="pt-PT"/>
        </w:rPr>
        <w:t>3,35</w:t>
      </w:r>
      <w:r w:rsidRPr="00F67924">
        <w:rPr>
          <w:iCs/>
          <w:lang w:val="pt-PT"/>
        </w:rPr>
        <w:t> l, resultando num volume de distribuição e</w:t>
      </w:r>
      <w:r w:rsidR="004A7487" w:rsidRPr="00F67924">
        <w:rPr>
          <w:iCs/>
          <w:lang w:val="pt-PT"/>
        </w:rPr>
        <w:t xml:space="preserve">m estado estacionário de </w:t>
      </w:r>
      <w:r w:rsidR="003549D3" w:rsidRPr="00F67924">
        <w:rPr>
          <w:iCs/>
          <w:lang w:val="pt-PT"/>
        </w:rPr>
        <w:t>7,07</w:t>
      </w:r>
      <w:r w:rsidR="004A7487" w:rsidRPr="00F67924">
        <w:rPr>
          <w:iCs/>
          <w:lang w:val="pt-PT"/>
        </w:rPr>
        <w:t> l.</w:t>
      </w:r>
    </w:p>
    <w:p w14:paraId="59043BE3" w14:textId="77777777" w:rsidR="00D36F9D" w:rsidRPr="00F67924" w:rsidRDefault="00D36F9D" w:rsidP="00DF219E">
      <w:pPr>
        <w:keepNext/>
        <w:keepLines/>
        <w:numPr>
          <w:ilvl w:val="12"/>
          <w:numId w:val="0"/>
        </w:numPr>
        <w:rPr>
          <w:iCs/>
          <w:lang w:val="pt-PT"/>
        </w:rPr>
      </w:pPr>
    </w:p>
    <w:p w14:paraId="127A607D" w14:textId="5EF60282" w:rsidR="00D36F9D" w:rsidRPr="00F67924" w:rsidRDefault="00D36F9D" w:rsidP="00DF219E">
      <w:pPr>
        <w:keepNext/>
        <w:keepLines/>
        <w:numPr>
          <w:ilvl w:val="12"/>
          <w:numId w:val="0"/>
        </w:numPr>
        <w:rPr>
          <w:iCs/>
          <w:lang w:val="pt-PT"/>
        </w:rPr>
      </w:pPr>
      <w:r w:rsidRPr="00F67924">
        <w:rPr>
          <w:szCs w:val="22"/>
          <w:lang w:val="pt-PT"/>
        </w:rPr>
        <w:t>Em doentes adultos com COVID</w:t>
      </w:r>
      <w:r w:rsidR="0062057D" w:rsidRPr="00F67924">
        <w:rPr>
          <w:szCs w:val="22"/>
          <w:lang w:val="pt-PT"/>
        </w:rPr>
        <w:noBreakHyphen/>
      </w:r>
      <w:r w:rsidRPr="00F67924">
        <w:rPr>
          <w:szCs w:val="22"/>
          <w:lang w:val="pt-PT"/>
        </w:rPr>
        <w:t>19, o volume central de distribuição foi de 4,52</w:t>
      </w:r>
      <w:r w:rsidR="00282C45" w:rsidRPr="00F67924">
        <w:rPr>
          <w:szCs w:val="22"/>
          <w:lang w:val="pt-PT"/>
        </w:rPr>
        <w:t> </w:t>
      </w:r>
      <w:r w:rsidRPr="00F67924">
        <w:rPr>
          <w:szCs w:val="22"/>
          <w:lang w:val="pt-PT"/>
        </w:rPr>
        <w:t>l, o volume periférico de distribuição foi de 4,23</w:t>
      </w:r>
      <w:r w:rsidR="00282C45" w:rsidRPr="00F67924">
        <w:rPr>
          <w:szCs w:val="22"/>
          <w:lang w:val="pt-PT"/>
        </w:rPr>
        <w:t> </w:t>
      </w:r>
      <w:r w:rsidRPr="00F67924">
        <w:rPr>
          <w:szCs w:val="22"/>
          <w:lang w:val="pt-PT"/>
        </w:rPr>
        <w:t>l, resultando num volume de distribuição de 8,75</w:t>
      </w:r>
      <w:r w:rsidR="00282C45" w:rsidRPr="00F67924">
        <w:rPr>
          <w:szCs w:val="22"/>
          <w:lang w:val="pt-PT"/>
        </w:rPr>
        <w:t> </w:t>
      </w:r>
      <w:r w:rsidRPr="00F67924">
        <w:rPr>
          <w:szCs w:val="22"/>
          <w:lang w:val="pt-PT"/>
        </w:rPr>
        <w:t>l.</w:t>
      </w:r>
    </w:p>
    <w:p w14:paraId="7BD459E6" w14:textId="77777777" w:rsidR="001323E1" w:rsidRPr="00F67924" w:rsidRDefault="001323E1" w:rsidP="001323E1">
      <w:pPr>
        <w:numPr>
          <w:ilvl w:val="12"/>
          <w:numId w:val="0"/>
        </w:numPr>
        <w:ind w:right="-2"/>
        <w:rPr>
          <w:iCs/>
          <w:lang w:val="pt-PT"/>
        </w:rPr>
      </w:pPr>
    </w:p>
    <w:p w14:paraId="1C89B921" w14:textId="77777777" w:rsidR="001323E1" w:rsidRPr="00F67924" w:rsidRDefault="001323E1" w:rsidP="001323E1">
      <w:pPr>
        <w:keepNext/>
        <w:keepLines/>
        <w:numPr>
          <w:ilvl w:val="12"/>
          <w:numId w:val="0"/>
        </w:numPr>
        <w:rPr>
          <w:iCs/>
          <w:lang w:val="pt-PT"/>
        </w:rPr>
      </w:pPr>
      <w:r w:rsidRPr="00F67924">
        <w:rPr>
          <w:iCs/>
          <w:u w:val="single"/>
          <w:lang w:val="pt-PT"/>
        </w:rPr>
        <w:t>Eliminação</w:t>
      </w:r>
    </w:p>
    <w:p w14:paraId="6A8FE21B" w14:textId="4D44D674" w:rsidR="001323E1" w:rsidRPr="00F67924" w:rsidRDefault="001323E1" w:rsidP="001323E1">
      <w:pPr>
        <w:numPr>
          <w:ilvl w:val="12"/>
          <w:numId w:val="0"/>
        </w:numPr>
        <w:ind w:right="-2"/>
        <w:rPr>
          <w:iCs/>
          <w:lang w:val="pt-PT"/>
        </w:rPr>
      </w:pPr>
      <w:r w:rsidRPr="00F67924">
        <w:rPr>
          <w:iCs/>
          <w:lang w:val="pt-PT"/>
        </w:rPr>
        <w:t xml:space="preserve">Após a administração intravenosa, o tocilizumab sofre uma </w:t>
      </w:r>
      <w:r w:rsidR="00D36F9D" w:rsidRPr="00F67924">
        <w:rPr>
          <w:iCs/>
          <w:lang w:val="pt-PT"/>
        </w:rPr>
        <w:t xml:space="preserve">dupla </w:t>
      </w:r>
      <w:r w:rsidRPr="00F67924">
        <w:rPr>
          <w:iCs/>
          <w:lang w:val="pt-PT"/>
        </w:rPr>
        <w:t>eliminação da circulação</w:t>
      </w:r>
      <w:r w:rsidR="00D36F9D" w:rsidRPr="00F67924">
        <w:rPr>
          <w:szCs w:val="22"/>
          <w:lang w:val="pt-PT"/>
        </w:rPr>
        <w:t>, em que uma segue uma depuração linear e outra segue uma depuração não</w:t>
      </w:r>
      <w:r w:rsidR="0062057D" w:rsidRPr="00F67924">
        <w:rPr>
          <w:szCs w:val="22"/>
          <w:lang w:val="pt-PT"/>
        </w:rPr>
        <w:noBreakHyphen/>
      </w:r>
      <w:r w:rsidR="00D36F9D" w:rsidRPr="00F67924">
        <w:rPr>
          <w:szCs w:val="22"/>
          <w:lang w:val="pt-PT"/>
        </w:rPr>
        <w:t>linear dependente da concentração</w:t>
      </w:r>
      <w:r w:rsidRPr="00F67924">
        <w:rPr>
          <w:iCs/>
          <w:lang w:val="pt-PT"/>
        </w:rPr>
        <w:t xml:space="preserve">. </w:t>
      </w:r>
      <w:r w:rsidR="00D36F9D" w:rsidRPr="00F67924">
        <w:rPr>
          <w:iCs/>
          <w:lang w:val="pt-PT"/>
        </w:rPr>
        <w:t>Em doentes com AR, a depuração linear</w:t>
      </w:r>
      <w:r w:rsidRPr="00F67924">
        <w:rPr>
          <w:iCs/>
          <w:lang w:val="pt-PT"/>
        </w:rPr>
        <w:t xml:space="preserve"> foi de </w:t>
      </w:r>
      <w:r w:rsidR="003549D3" w:rsidRPr="00F67924">
        <w:rPr>
          <w:iCs/>
          <w:lang w:val="pt-PT"/>
        </w:rPr>
        <w:t>9,5</w:t>
      </w:r>
      <w:r w:rsidRPr="00F67924">
        <w:rPr>
          <w:iCs/>
          <w:lang w:val="pt-PT"/>
        </w:rPr>
        <w:t xml:space="preserve"> ml/h. </w:t>
      </w:r>
      <w:r w:rsidR="00D36F9D" w:rsidRPr="00F67924">
        <w:rPr>
          <w:szCs w:val="22"/>
          <w:lang w:val="pt-PT"/>
        </w:rPr>
        <w:t>Em doentes adultos com COVID</w:t>
      </w:r>
      <w:r w:rsidR="0062057D" w:rsidRPr="00F67924">
        <w:rPr>
          <w:szCs w:val="22"/>
          <w:lang w:val="pt-PT"/>
        </w:rPr>
        <w:noBreakHyphen/>
      </w:r>
      <w:r w:rsidR="00D36F9D" w:rsidRPr="00F67924">
        <w:rPr>
          <w:szCs w:val="22"/>
          <w:lang w:val="pt-PT"/>
        </w:rPr>
        <w:t>19, a depuração linear foi de 17,6</w:t>
      </w:r>
      <w:r w:rsidR="0062057D" w:rsidRPr="00F67924">
        <w:rPr>
          <w:szCs w:val="22"/>
          <w:lang w:val="pt-PT"/>
        </w:rPr>
        <w:t> </w:t>
      </w:r>
      <w:r w:rsidR="00D36F9D" w:rsidRPr="00F67924">
        <w:rPr>
          <w:szCs w:val="22"/>
          <w:lang w:val="pt-PT"/>
        </w:rPr>
        <w:t>ml/h em doentes com categoria</w:t>
      </w:r>
      <w:r w:rsidR="0062057D" w:rsidRPr="00F67924">
        <w:rPr>
          <w:szCs w:val="22"/>
          <w:lang w:val="pt-PT"/>
        </w:rPr>
        <w:t> </w:t>
      </w:r>
      <w:r w:rsidR="00D36F9D" w:rsidRPr="00F67924">
        <w:rPr>
          <w:szCs w:val="22"/>
          <w:lang w:val="pt-PT"/>
        </w:rPr>
        <w:t>3 na escala ordinal na linha de base (doentes que necessitam de oxigénio suplementar), 22,5</w:t>
      </w:r>
      <w:r w:rsidR="0062057D" w:rsidRPr="00F67924">
        <w:rPr>
          <w:szCs w:val="22"/>
          <w:lang w:val="pt-PT"/>
        </w:rPr>
        <w:t> </w:t>
      </w:r>
      <w:r w:rsidR="00D36F9D" w:rsidRPr="00F67924">
        <w:rPr>
          <w:szCs w:val="22"/>
          <w:lang w:val="pt-PT"/>
        </w:rPr>
        <w:t>ml/h em doentes com categoria</w:t>
      </w:r>
      <w:r w:rsidR="0062057D" w:rsidRPr="00F67924">
        <w:rPr>
          <w:szCs w:val="22"/>
          <w:lang w:val="pt-PT"/>
        </w:rPr>
        <w:t> </w:t>
      </w:r>
      <w:r w:rsidR="00D36F9D" w:rsidRPr="00F67924">
        <w:rPr>
          <w:szCs w:val="22"/>
          <w:lang w:val="pt-PT"/>
        </w:rPr>
        <w:t>4 na escala ordinal na linha de base (doentes que necessitam de oxigenoterapia de alto fluxo ou ventilação não invasiva), 29</w:t>
      </w:r>
      <w:r w:rsidR="0062057D" w:rsidRPr="00F67924">
        <w:rPr>
          <w:szCs w:val="22"/>
          <w:lang w:val="pt-PT"/>
        </w:rPr>
        <w:t> </w:t>
      </w:r>
      <w:r w:rsidR="00D36F9D" w:rsidRPr="00F67924">
        <w:rPr>
          <w:szCs w:val="22"/>
          <w:lang w:val="pt-PT"/>
        </w:rPr>
        <w:t>ml/h em doentes com categoria</w:t>
      </w:r>
      <w:r w:rsidR="0062057D" w:rsidRPr="00F67924">
        <w:rPr>
          <w:szCs w:val="22"/>
          <w:lang w:val="pt-PT"/>
        </w:rPr>
        <w:t> </w:t>
      </w:r>
      <w:r w:rsidR="00D36F9D" w:rsidRPr="00F67924">
        <w:rPr>
          <w:szCs w:val="22"/>
          <w:lang w:val="pt-PT"/>
        </w:rPr>
        <w:t>5 na escala ordinal na linha de base (doentes que necessitam de ventilação mecânica) e 35,4</w:t>
      </w:r>
      <w:r w:rsidR="0062057D" w:rsidRPr="00F67924">
        <w:rPr>
          <w:szCs w:val="22"/>
          <w:lang w:val="pt-PT"/>
        </w:rPr>
        <w:t> </w:t>
      </w:r>
      <w:r w:rsidR="00D36F9D" w:rsidRPr="00F67924">
        <w:rPr>
          <w:szCs w:val="22"/>
          <w:lang w:val="pt-PT"/>
        </w:rPr>
        <w:t>ml/h em doentes com categoria</w:t>
      </w:r>
      <w:r w:rsidR="0062057D" w:rsidRPr="00F67924">
        <w:rPr>
          <w:szCs w:val="22"/>
          <w:lang w:val="pt-PT"/>
        </w:rPr>
        <w:t> </w:t>
      </w:r>
      <w:r w:rsidR="00D36F9D" w:rsidRPr="00F67924">
        <w:rPr>
          <w:szCs w:val="22"/>
          <w:lang w:val="pt-PT"/>
        </w:rPr>
        <w:t xml:space="preserve">6 na escala ordinal na linha de base (doentes que necessitam de oxigenação por membrana extracorporal (ECMO) ou ventilação mecânica e suporte orgânico adicional). </w:t>
      </w:r>
      <w:r w:rsidRPr="00F67924">
        <w:rPr>
          <w:iCs/>
          <w:lang w:val="pt-PT"/>
        </w:rPr>
        <w:t>A depuração não</w:t>
      </w:r>
      <w:r w:rsidR="0062057D" w:rsidRPr="00F67924">
        <w:rPr>
          <w:iCs/>
          <w:lang w:val="pt-PT"/>
        </w:rPr>
        <w:noBreakHyphen/>
      </w:r>
      <w:r w:rsidRPr="00F67924">
        <w:rPr>
          <w:iCs/>
          <w:lang w:val="pt-PT"/>
        </w:rPr>
        <w:t>linear dependente da concentração desempenha um papel principal com baixas concentrações de tocilizumab. Quando a via de depuração não</w:t>
      </w:r>
      <w:r w:rsidRPr="00F67924">
        <w:rPr>
          <w:iCs/>
          <w:lang w:val="pt-PT"/>
        </w:rPr>
        <w:noBreakHyphen/>
        <w:t>linear é saturada, com concentrações maiores de tocilizumab, a depuração é principalmente determinada pela depuração linear.</w:t>
      </w:r>
    </w:p>
    <w:p w14:paraId="2CE20BB6" w14:textId="77777777" w:rsidR="001323E1" w:rsidRPr="00F67924" w:rsidRDefault="001323E1" w:rsidP="001323E1">
      <w:pPr>
        <w:numPr>
          <w:ilvl w:val="12"/>
          <w:numId w:val="0"/>
        </w:numPr>
        <w:ind w:right="-2"/>
        <w:rPr>
          <w:iCs/>
          <w:lang w:val="pt-PT"/>
        </w:rPr>
      </w:pPr>
    </w:p>
    <w:p w14:paraId="76E82027" w14:textId="617EBDE9" w:rsidR="001323E1" w:rsidRPr="00F67924" w:rsidRDefault="005E2B79" w:rsidP="001323E1">
      <w:pPr>
        <w:numPr>
          <w:ilvl w:val="12"/>
          <w:numId w:val="0"/>
        </w:numPr>
        <w:ind w:right="-2"/>
        <w:rPr>
          <w:iCs/>
          <w:lang w:val="pt-PT"/>
        </w:rPr>
      </w:pPr>
      <w:r w:rsidRPr="00F67924">
        <w:rPr>
          <w:iCs/>
          <w:lang w:val="pt-PT"/>
        </w:rPr>
        <w:t>Em doentes com AR, o</w:t>
      </w:r>
      <w:r w:rsidR="0062057D" w:rsidRPr="00F67924">
        <w:rPr>
          <w:iCs/>
          <w:lang w:val="pt-PT"/>
        </w:rPr>
        <w:t xml:space="preserve"> </w:t>
      </w:r>
      <w:r w:rsidR="001323E1" w:rsidRPr="00F67924">
        <w:rPr>
          <w:iCs/>
          <w:lang w:val="pt-PT"/>
        </w:rPr>
        <w:t>t</w:t>
      </w:r>
      <w:r w:rsidR="001323E1" w:rsidRPr="00F67924">
        <w:rPr>
          <w:iCs/>
          <w:vertAlign w:val="subscript"/>
          <w:lang w:val="pt-PT"/>
        </w:rPr>
        <w:t>1/2</w:t>
      </w:r>
      <w:r w:rsidR="001323E1" w:rsidRPr="00F67924">
        <w:rPr>
          <w:iCs/>
          <w:lang w:val="pt-PT"/>
        </w:rPr>
        <w:t xml:space="preserve"> de tocilizumab foi dependente da concentração. No estado estacionário, após uma dose de 8 mg/kg de 4 em 4</w:t>
      </w:r>
      <w:r w:rsidR="0062057D" w:rsidRPr="00F67924">
        <w:rPr>
          <w:iCs/>
          <w:lang w:val="pt-PT"/>
        </w:rPr>
        <w:t> </w:t>
      </w:r>
      <w:r w:rsidR="001323E1" w:rsidRPr="00F67924">
        <w:rPr>
          <w:iCs/>
          <w:lang w:val="pt-PT"/>
        </w:rPr>
        <w:t>semanas, o t</w:t>
      </w:r>
      <w:r w:rsidR="001323E1" w:rsidRPr="00F67924">
        <w:rPr>
          <w:iCs/>
          <w:vertAlign w:val="subscript"/>
          <w:lang w:val="pt-PT"/>
        </w:rPr>
        <w:t>1/2</w:t>
      </w:r>
      <w:r w:rsidR="001323E1" w:rsidRPr="00F67924">
        <w:rPr>
          <w:iCs/>
          <w:lang w:val="pt-PT"/>
        </w:rPr>
        <w:t xml:space="preserve"> efetivo </w:t>
      </w:r>
      <w:r w:rsidR="00B97E31" w:rsidRPr="00F67924">
        <w:rPr>
          <w:iCs/>
          <w:lang w:val="pt-PT"/>
        </w:rPr>
        <w:t>reduziu num intervalo de doses de 18</w:t>
      </w:r>
      <w:r w:rsidR="0062057D" w:rsidRPr="00F67924">
        <w:rPr>
          <w:iCs/>
          <w:lang w:val="pt-PT"/>
        </w:rPr>
        <w:t> </w:t>
      </w:r>
      <w:r w:rsidR="00B97E31" w:rsidRPr="00F67924">
        <w:rPr>
          <w:iCs/>
          <w:lang w:val="pt-PT"/>
        </w:rPr>
        <w:t>dias para 6</w:t>
      </w:r>
      <w:r w:rsidR="0062057D" w:rsidRPr="00F67924">
        <w:rPr>
          <w:iCs/>
          <w:lang w:val="pt-PT"/>
        </w:rPr>
        <w:t> </w:t>
      </w:r>
      <w:r w:rsidR="00B97E31" w:rsidRPr="00F67924">
        <w:rPr>
          <w:iCs/>
          <w:lang w:val="pt-PT"/>
        </w:rPr>
        <w:t>dias</w:t>
      </w:r>
      <w:r w:rsidR="00E649E6" w:rsidRPr="00F67924">
        <w:rPr>
          <w:iCs/>
          <w:lang w:val="pt-PT"/>
        </w:rPr>
        <w:t>,</w:t>
      </w:r>
      <w:r w:rsidR="00B97E31" w:rsidRPr="00F67924">
        <w:rPr>
          <w:iCs/>
          <w:lang w:val="pt-PT"/>
        </w:rPr>
        <w:t xml:space="preserve"> </w:t>
      </w:r>
      <w:r w:rsidR="001323E1" w:rsidRPr="00F67924">
        <w:rPr>
          <w:iCs/>
          <w:lang w:val="pt-PT"/>
        </w:rPr>
        <w:t>com concentrações decrescentes.</w:t>
      </w:r>
    </w:p>
    <w:p w14:paraId="42266C9B" w14:textId="77777777" w:rsidR="00D36F9D" w:rsidRPr="00F67924" w:rsidRDefault="00D36F9D" w:rsidP="001323E1">
      <w:pPr>
        <w:numPr>
          <w:ilvl w:val="12"/>
          <w:numId w:val="0"/>
        </w:numPr>
        <w:ind w:right="-2"/>
        <w:rPr>
          <w:iCs/>
          <w:lang w:val="pt-PT"/>
        </w:rPr>
      </w:pPr>
    </w:p>
    <w:p w14:paraId="57215AA3" w14:textId="72C3CB34" w:rsidR="00D36F9D" w:rsidRPr="00F67924" w:rsidRDefault="00D36F9D" w:rsidP="001323E1">
      <w:pPr>
        <w:numPr>
          <w:ilvl w:val="12"/>
          <w:numId w:val="0"/>
        </w:numPr>
        <w:ind w:right="-2"/>
        <w:rPr>
          <w:iCs/>
          <w:lang w:val="pt-PT"/>
        </w:rPr>
      </w:pPr>
      <w:r w:rsidRPr="00F67924">
        <w:rPr>
          <w:szCs w:val="22"/>
          <w:lang w:val="pt-PT"/>
        </w:rPr>
        <w:t>Em doentes com COVID</w:t>
      </w:r>
      <w:r w:rsidR="0062057D" w:rsidRPr="00F67924">
        <w:rPr>
          <w:szCs w:val="22"/>
          <w:lang w:val="pt-PT"/>
        </w:rPr>
        <w:noBreakHyphen/>
      </w:r>
      <w:r w:rsidRPr="00F67924">
        <w:rPr>
          <w:szCs w:val="22"/>
          <w:lang w:val="pt-PT"/>
        </w:rPr>
        <w:t>19, as concentrações séricas foram inferiores ao limite de quantificação após 35</w:t>
      </w:r>
      <w:r w:rsidR="0062057D" w:rsidRPr="00F67924">
        <w:rPr>
          <w:szCs w:val="22"/>
          <w:lang w:val="pt-PT"/>
        </w:rPr>
        <w:t> </w:t>
      </w:r>
      <w:r w:rsidRPr="00F67924">
        <w:rPr>
          <w:szCs w:val="22"/>
          <w:lang w:val="pt-PT"/>
        </w:rPr>
        <w:t xml:space="preserve">dias, em média, após uma perfusão </w:t>
      </w:r>
      <w:r w:rsidR="0062057D" w:rsidRPr="00F67924">
        <w:rPr>
          <w:szCs w:val="22"/>
          <w:lang w:val="pt-PT"/>
        </w:rPr>
        <w:t xml:space="preserve">intravenosa </w:t>
      </w:r>
      <w:r w:rsidRPr="00F67924">
        <w:rPr>
          <w:szCs w:val="22"/>
          <w:lang w:val="pt-PT"/>
        </w:rPr>
        <w:t xml:space="preserve">de </w:t>
      </w:r>
      <w:r w:rsidR="00B03F0D" w:rsidRPr="00F67924">
        <w:rPr>
          <w:szCs w:val="22"/>
          <w:lang w:val="pt-PT"/>
        </w:rPr>
        <w:t>8</w:t>
      </w:r>
      <w:r w:rsidR="0062057D" w:rsidRPr="00F67924">
        <w:rPr>
          <w:szCs w:val="22"/>
          <w:lang w:val="pt-PT"/>
        </w:rPr>
        <w:t> </w:t>
      </w:r>
      <w:r w:rsidR="00B03F0D" w:rsidRPr="00F67924">
        <w:rPr>
          <w:szCs w:val="22"/>
          <w:lang w:val="pt-PT"/>
        </w:rPr>
        <w:t xml:space="preserve">mg/kg de </w:t>
      </w:r>
      <w:r w:rsidRPr="00F67924">
        <w:rPr>
          <w:szCs w:val="22"/>
          <w:lang w:val="pt-PT"/>
        </w:rPr>
        <w:t>tocilizumab.</w:t>
      </w:r>
    </w:p>
    <w:p w14:paraId="359F015F" w14:textId="77777777" w:rsidR="001323E1" w:rsidRPr="00F67924" w:rsidRDefault="001323E1" w:rsidP="001323E1">
      <w:pPr>
        <w:ind w:left="567" w:hanging="567"/>
        <w:outlineLvl w:val="0"/>
        <w:rPr>
          <w:lang w:val="pt-PT"/>
        </w:rPr>
      </w:pPr>
    </w:p>
    <w:p w14:paraId="30047167" w14:textId="77777777" w:rsidR="001323E1" w:rsidRPr="00F67924" w:rsidRDefault="001323E1" w:rsidP="001323E1">
      <w:pPr>
        <w:keepNext/>
        <w:ind w:left="567" w:hanging="567"/>
        <w:outlineLvl w:val="0"/>
        <w:rPr>
          <w:u w:val="single"/>
          <w:lang w:val="pt-PT"/>
        </w:rPr>
      </w:pPr>
      <w:r w:rsidRPr="00F67924">
        <w:rPr>
          <w:u w:val="single"/>
          <w:lang w:val="pt-PT"/>
        </w:rPr>
        <w:t>Linearidade</w:t>
      </w:r>
    </w:p>
    <w:p w14:paraId="357F58BB" w14:textId="249EB4F3" w:rsidR="001323E1" w:rsidRPr="00F67924" w:rsidRDefault="001323E1" w:rsidP="001323E1">
      <w:pPr>
        <w:keepLines/>
        <w:outlineLvl w:val="0"/>
        <w:rPr>
          <w:iCs/>
          <w:lang w:val="pt-PT"/>
        </w:rPr>
      </w:pPr>
      <w:r w:rsidRPr="00F67924">
        <w:rPr>
          <w:iCs/>
          <w:lang w:val="pt-PT"/>
        </w:rPr>
        <w:t xml:space="preserve">Os parâmetros farmacocinéticos de tocilizumab não se alteraram com o tempo. </w:t>
      </w:r>
      <w:r w:rsidR="00B97E31" w:rsidRPr="00F67924">
        <w:rPr>
          <w:iCs/>
          <w:lang w:val="pt-PT"/>
        </w:rPr>
        <w:t>Para as doses de 4 e 8 mg/kg de 4 em 4</w:t>
      </w:r>
      <w:r w:rsidR="0062057D" w:rsidRPr="00F67924">
        <w:rPr>
          <w:iCs/>
          <w:lang w:val="pt-PT"/>
        </w:rPr>
        <w:t> </w:t>
      </w:r>
      <w:r w:rsidR="00B97E31" w:rsidRPr="00F67924">
        <w:rPr>
          <w:iCs/>
          <w:lang w:val="pt-PT"/>
        </w:rPr>
        <w:t>semanas, o</w:t>
      </w:r>
      <w:r w:rsidRPr="00F67924">
        <w:rPr>
          <w:iCs/>
          <w:lang w:val="pt-PT"/>
        </w:rPr>
        <w:t>bservo</w:t>
      </w:r>
      <w:r w:rsidR="005A3588" w:rsidRPr="00F67924">
        <w:rPr>
          <w:iCs/>
          <w:lang w:val="pt-PT"/>
        </w:rPr>
        <w:t>u-se</w:t>
      </w:r>
      <w:r w:rsidRPr="00F67924">
        <w:rPr>
          <w:iCs/>
          <w:lang w:val="pt-PT"/>
        </w:rPr>
        <w:t xml:space="preserve"> um aumento na AUC e na C</w:t>
      </w:r>
      <w:r w:rsidRPr="00F67924">
        <w:rPr>
          <w:iCs/>
          <w:vertAlign w:val="subscript"/>
          <w:lang w:val="pt-PT"/>
        </w:rPr>
        <w:t>min.</w:t>
      </w:r>
      <w:r w:rsidRPr="00F67924">
        <w:rPr>
          <w:iCs/>
          <w:lang w:val="pt-PT"/>
        </w:rPr>
        <w:t xml:space="preserve"> superior </w:t>
      </w:r>
      <w:r w:rsidR="00B97E31" w:rsidRPr="00F67924">
        <w:rPr>
          <w:iCs/>
          <w:lang w:val="pt-PT"/>
        </w:rPr>
        <w:t xml:space="preserve">ao aumento </w:t>
      </w:r>
      <w:r w:rsidRPr="00F67924">
        <w:rPr>
          <w:iCs/>
          <w:lang w:val="pt-PT"/>
        </w:rPr>
        <w:t xml:space="preserve">proporcional </w:t>
      </w:r>
      <w:r w:rsidR="00B97E31" w:rsidRPr="00F67924">
        <w:rPr>
          <w:iCs/>
          <w:lang w:val="pt-PT"/>
        </w:rPr>
        <w:t>em relação à</w:t>
      </w:r>
      <w:r w:rsidRPr="00F67924">
        <w:rPr>
          <w:iCs/>
          <w:lang w:val="pt-PT"/>
        </w:rPr>
        <w:t xml:space="preserve"> dose. A C</w:t>
      </w:r>
      <w:r w:rsidRPr="00F67924">
        <w:rPr>
          <w:iCs/>
          <w:vertAlign w:val="subscript"/>
          <w:lang w:val="pt-PT"/>
        </w:rPr>
        <w:t>max.</w:t>
      </w:r>
      <w:r w:rsidRPr="00F67924">
        <w:rPr>
          <w:iCs/>
          <w:lang w:val="pt-PT"/>
        </w:rPr>
        <w:t xml:space="preserve"> aumentou proporcionalmente à dose. No estado estacionário, a AUC e a C</w:t>
      </w:r>
      <w:r w:rsidRPr="00F67924">
        <w:rPr>
          <w:iCs/>
          <w:vertAlign w:val="subscript"/>
          <w:lang w:val="pt-PT"/>
        </w:rPr>
        <w:t>min.</w:t>
      </w:r>
      <w:r w:rsidRPr="00F67924">
        <w:rPr>
          <w:iCs/>
          <w:lang w:val="pt-PT"/>
        </w:rPr>
        <w:t xml:space="preserve"> </w:t>
      </w:r>
      <w:r w:rsidR="00C8766D" w:rsidRPr="00F67924">
        <w:rPr>
          <w:iCs/>
          <w:lang w:val="pt-PT"/>
        </w:rPr>
        <w:t xml:space="preserve">estimadas </w:t>
      </w:r>
      <w:r w:rsidRPr="00F67924">
        <w:rPr>
          <w:iCs/>
          <w:lang w:val="pt-PT"/>
        </w:rPr>
        <w:t>foram</w:t>
      </w:r>
      <w:r w:rsidR="00C8766D" w:rsidRPr="00F67924">
        <w:rPr>
          <w:iCs/>
          <w:lang w:val="pt-PT"/>
        </w:rPr>
        <w:t xml:space="preserve">, respetivamente, </w:t>
      </w:r>
      <w:r w:rsidR="003549D3" w:rsidRPr="00F67924">
        <w:rPr>
          <w:iCs/>
          <w:lang w:val="pt-PT"/>
        </w:rPr>
        <w:t>3,2</w:t>
      </w:r>
      <w:r w:rsidRPr="00F67924">
        <w:rPr>
          <w:iCs/>
          <w:lang w:val="pt-PT"/>
        </w:rPr>
        <w:t xml:space="preserve"> e </w:t>
      </w:r>
      <w:r w:rsidR="003549D3" w:rsidRPr="00F67924">
        <w:rPr>
          <w:iCs/>
          <w:lang w:val="pt-PT"/>
        </w:rPr>
        <w:t>30</w:t>
      </w:r>
      <w:r w:rsidR="0062057D" w:rsidRPr="00F67924">
        <w:rPr>
          <w:iCs/>
          <w:lang w:val="pt-PT"/>
        </w:rPr>
        <w:t> </w:t>
      </w:r>
      <w:r w:rsidRPr="00F67924">
        <w:rPr>
          <w:iCs/>
          <w:lang w:val="pt-PT"/>
        </w:rPr>
        <w:t xml:space="preserve">vezes </w:t>
      </w:r>
      <w:r w:rsidR="00C8766D" w:rsidRPr="00F67924">
        <w:rPr>
          <w:iCs/>
          <w:lang w:val="pt-PT"/>
        </w:rPr>
        <w:t>superiores</w:t>
      </w:r>
      <w:r w:rsidRPr="00F67924">
        <w:rPr>
          <w:iCs/>
          <w:lang w:val="pt-PT"/>
        </w:rPr>
        <w:t xml:space="preserve"> com 8 mg/kg quando comparado com 4 mg/kg</w:t>
      </w:r>
      <w:r w:rsidR="00C8766D" w:rsidRPr="00F67924">
        <w:rPr>
          <w:iCs/>
          <w:lang w:val="pt-PT"/>
        </w:rPr>
        <w:t>.</w:t>
      </w:r>
    </w:p>
    <w:p w14:paraId="717BCF61" w14:textId="77777777" w:rsidR="001323E1" w:rsidRPr="00F67924" w:rsidRDefault="001323E1" w:rsidP="001323E1">
      <w:pPr>
        <w:ind w:left="567" w:hanging="567"/>
        <w:outlineLvl w:val="0"/>
        <w:rPr>
          <w:lang w:val="pt-PT"/>
        </w:rPr>
      </w:pPr>
    </w:p>
    <w:p w14:paraId="35CFA716" w14:textId="77777777" w:rsidR="001323E1" w:rsidRPr="00F67924" w:rsidRDefault="001323E1" w:rsidP="001323E1">
      <w:pPr>
        <w:ind w:left="567" w:hanging="567"/>
        <w:outlineLvl w:val="0"/>
        <w:rPr>
          <w:i/>
          <w:lang w:val="pt-PT"/>
        </w:rPr>
      </w:pPr>
      <w:r w:rsidRPr="00F67924">
        <w:rPr>
          <w:u w:val="single"/>
          <w:lang w:val="pt-PT"/>
        </w:rPr>
        <w:t>Populações especiais</w:t>
      </w:r>
    </w:p>
    <w:p w14:paraId="412AF969" w14:textId="77908E90" w:rsidR="0062057D" w:rsidRPr="00F67924" w:rsidRDefault="001323E1" w:rsidP="001323E1">
      <w:pPr>
        <w:numPr>
          <w:ilvl w:val="12"/>
          <w:numId w:val="0"/>
        </w:numPr>
        <w:ind w:right="-2"/>
        <w:rPr>
          <w:bCs/>
          <w:i/>
          <w:iCs/>
          <w:lang w:val="pt-PT"/>
        </w:rPr>
      </w:pPr>
      <w:r w:rsidRPr="00F67924">
        <w:rPr>
          <w:bCs/>
          <w:i/>
          <w:iCs/>
          <w:lang w:val="pt-PT"/>
        </w:rPr>
        <w:t>Compromisso renal</w:t>
      </w:r>
    </w:p>
    <w:p w14:paraId="7A49D1BA" w14:textId="61F004EC" w:rsidR="001323E1" w:rsidRPr="00F67924" w:rsidRDefault="001323E1" w:rsidP="001323E1">
      <w:pPr>
        <w:numPr>
          <w:ilvl w:val="12"/>
          <w:numId w:val="0"/>
        </w:numPr>
        <w:ind w:right="-2"/>
        <w:rPr>
          <w:iCs/>
          <w:lang w:val="pt-PT"/>
        </w:rPr>
      </w:pPr>
      <w:r w:rsidRPr="00F67924">
        <w:rPr>
          <w:iCs/>
          <w:lang w:val="pt-PT"/>
        </w:rPr>
        <w:t xml:space="preserve">Não foi realizado nenhum </w:t>
      </w:r>
      <w:del w:id="664" w:author="Author">
        <w:r w:rsidRPr="00F67924" w:rsidDel="007A19AE">
          <w:rPr>
            <w:iCs/>
            <w:lang w:val="pt-PT"/>
          </w:rPr>
          <w:delText xml:space="preserve">estudo </w:delText>
        </w:r>
      </w:del>
      <w:ins w:id="665" w:author="Author">
        <w:r w:rsidR="007A19AE" w:rsidRPr="00F67924">
          <w:rPr>
            <w:iCs/>
            <w:lang w:val="pt-PT"/>
          </w:rPr>
          <w:t xml:space="preserve">ensaio </w:t>
        </w:r>
      </w:ins>
      <w:r w:rsidRPr="00F67924">
        <w:rPr>
          <w:iCs/>
          <w:lang w:val="pt-PT"/>
        </w:rPr>
        <w:t>formal acerca do efeito do compromisso renal na farmacocinética d</w:t>
      </w:r>
      <w:r w:rsidR="00F67F79" w:rsidRPr="00F67924">
        <w:rPr>
          <w:iCs/>
          <w:lang w:val="pt-PT"/>
        </w:rPr>
        <w:t>e</w:t>
      </w:r>
      <w:r w:rsidRPr="00F67924">
        <w:rPr>
          <w:iCs/>
          <w:lang w:val="pt-PT"/>
        </w:rPr>
        <w:t xml:space="preserve"> tocilizumab. A maioria dos doentes na análise farmacocinética populacional tinha função renal normal ou compromisso renal ligeiro. Um compromisso renal ligeiro (depuração da creatinina &lt;</w:t>
      </w:r>
      <w:r w:rsidR="0062057D" w:rsidRPr="00F67924">
        <w:rPr>
          <w:iCs/>
          <w:lang w:val="pt-PT"/>
        </w:rPr>
        <w:t> </w:t>
      </w:r>
      <w:r w:rsidRPr="00F67924">
        <w:rPr>
          <w:iCs/>
          <w:lang w:val="pt-PT"/>
        </w:rPr>
        <w:t xml:space="preserve">80 ml/min e </w:t>
      </w:r>
      <w:r w:rsidRPr="00F67924">
        <w:rPr>
          <w:lang w:val="pt-PT"/>
        </w:rPr>
        <w:sym w:font="Symbol" w:char="F0B3"/>
      </w:r>
      <w:r w:rsidR="0062057D" w:rsidRPr="00F67924">
        <w:rPr>
          <w:lang w:val="pt-PT"/>
        </w:rPr>
        <w:t> </w:t>
      </w:r>
      <w:r w:rsidRPr="00F67924">
        <w:rPr>
          <w:iCs/>
          <w:lang w:val="pt-PT"/>
        </w:rPr>
        <w:t>50 ml/min, baseada no Cockcroft-Gault) não teve impacto na farmacocinética de tocilizumab.</w:t>
      </w:r>
    </w:p>
    <w:p w14:paraId="7CFFCB7F" w14:textId="77777777" w:rsidR="001323E1" w:rsidRPr="00F67924" w:rsidRDefault="001323E1" w:rsidP="001323E1">
      <w:pPr>
        <w:ind w:left="567" w:hanging="567"/>
        <w:outlineLvl w:val="0"/>
        <w:rPr>
          <w:lang w:val="pt-PT"/>
        </w:rPr>
      </w:pPr>
    </w:p>
    <w:p w14:paraId="5D621110" w14:textId="436DFEFD" w:rsidR="0062057D" w:rsidRPr="00F67924" w:rsidRDefault="00C2347C" w:rsidP="001323E1">
      <w:pPr>
        <w:rPr>
          <w:bCs/>
          <w:i/>
          <w:lang w:val="pt-PT"/>
        </w:rPr>
      </w:pPr>
      <w:r w:rsidRPr="00F67924">
        <w:rPr>
          <w:bCs/>
          <w:i/>
          <w:lang w:val="pt-PT"/>
        </w:rPr>
        <w:t xml:space="preserve">Compromisso </w:t>
      </w:r>
      <w:r w:rsidR="001323E1" w:rsidRPr="00F67924">
        <w:rPr>
          <w:bCs/>
          <w:i/>
          <w:lang w:val="pt-PT"/>
        </w:rPr>
        <w:t>hepátic</w:t>
      </w:r>
      <w:r w:rsidRPr="00F67924">
        <w:rPr>
          <w:bCs/>
          <w:i/>
          <w:lang w:val="pt-PT"/>
        </w:rPr>
        <w:t>o</w:t>
      </w:r>
    </w:p>
    <w:p w14:paraId="7C2EBBF2" w14:textId="23D7F716" w:rsidR="001323E1" w:rsidRPr="00F67924" w:rsidRDefault="001323E1" w:rsidP="001323E1">
      <w:pPr>
        <w:rPr>
          <w:lang w:val="pt-PT"/>
        </w:rPr>
      </w:pPr>
      <w:r w:rsidRPr="00F67924">
        <w:rPr>
          <w:lang w:val="pt-PT"/>
        </w:rPr>
        <w:t xml:space="preserve">Não foi realizado nenhum </w:t>
      </w:r>
      <w:del w:id="666" w:author="Author">
        <w:r w:rsidRPr="00F67924" w:rsidDel="007A19AE">
          <w:rPr>
            <w:lang w:val="pt-PT"/>
          </w:rPr>
          <w:delText xml:space="preserve">estudo </w:delText>
        </w:r>
      </w:del>
      <w:ins w:id="667" w:author="Author">
        <w:r w:rsidR="007A19AE" w:rsidRPr="00F67924">
          <w:rPr>
            <w:lang w:val="pt-PT"/>
          </w:rPr>
          <w:t xml:space="preserve">ensaio </w:t>
        </w:r>
      </w:ins>
      <w:r w:rsidRPr="00F67924">
        <w:rPr>
          <w:lang w:val="pt-PT"/>
        </w:rPr>
        <w:t xml:space="preserve">formal acerca do efeito do </w:t>
      </w:r>
      <w:r w:rsidR="00C2347C" w:rsidRPr="00F67924">
        <w:rPr>
          <w:lang w:val="pt-PT"/>
        </w:rPr>
        <w:t xml:space="preserve">compromisso </w:t>
      </w:r>
      <w:r w:rsidRPr="00F67924">
        <w:rPr>
          <w:lang w:val="pt-PT"/>
        </w:rPr>
        <w:t>hepátic</w:t>
      </w:r>
      <w:r w:rsidR="00C2347C" w:rsidRPr="00F67924">
        <w:rPr>
          <w:lang w:val="pt-PT"/>
        </w:rPr>
        <w:t>o</w:t>
      </w:r>
      <w:r w:rsidRPr="00F67924">
        <w:rPr>
          <w:lang w:val="pt-PT"/>
        </w:rPr>
        <w:t xml:space="preserve"> na farmacocinética d</w:t>
      </w:r>
      <w:r w:rsidR="00F67F79" w:rsidRPr="00F67924">
        <w:rPr>
          <w:lang w:val="pt-PT"/>
        </w:rPr>
        <w:t>e</w:t>
      </w:r>
      <w:r w:rsidRPr="00F67924">
        <w:rPr>
          <w:lang w:val="pt-PT"/>
        </w:rPr>
        <w:t xml:space="preserve"> tocilizumab.</w:t>
      </w:r>
    </w:p>
    <w:p w14:paraId="27ED3A03" w14:textId="77777777" w:rsidR="001323E1" w:rsidRPr="00F67924" w:rsidRDefault="001323E1" w:rsidP="001323E1">
      <w:pPr>
        <w:ind w:left="567" w:hanging="567"/>
        <w:outlineLvl w:val="0"/>
        <w:rPr>
          <w:lang w:val="pt-PT"/>
        </w:rPr>
      </w:pPr>
    </w:p>
    <w:p w14:paraId="67A77CA2" w14:textId="2D7D3BC7" w:rsidR="0062057D" w:rsidRPr="00F67924" w:rsidRDefault="001323E1" w:rsidP="00D36F9D">
      <w:pPr>
        <w:rPr>
          <w:bCs/>
          <w:i/>
          <w:iCs/>
          <w:lang w:val="pt-PT"/>
        </w:rPr>
      </w:pPr>
      <w:r w:rsidRPr="00F67924">
        <w:rPr>
          <w:bCs/>
          <w:i/>
          <w:iCs/>
          <w:lang w:val="pt-PT"/>
        </w:rPr>
        <w:t>Idade, género e etnia</w:t>
      </w:r>
    </w:p>
    <w:p w14:paraId="52D74BBF" w14:textId="386B0627" w:rsidR="001323E1" w:rsidRPr="00F67924" w:rsidRDefault="001323E1" w:rsidP="00D36F9D">
      <w:pPr>
        <w:rPr>
          <w:lang w:val="pt-PT"/>
        </w:rPr>
      </w:pPr>
      <w:r w:rsidRPr="00F67924">
        <w:rPr>
          <w:iCs/>
          <w:lang w:val="pt-PT"/>
        </w:rPr>
        <w:t>A análise farmacocinética populacional em doentes com AR</w:t>
      </w:r>
      <w:r w:rsidR="005E2B79" w:rsidRPr="00F67924">
        <w:rPr>
          <w:iCs/>
          <w:lang w:val="pt-PT"/>
        </w:rPr>
        <w:t xml:space="preserve"> e com COVID</w:t>
      </w:r>
      <w:r w:rsidR="0062057D" w:rsidRPr="00F67924">
        <w:rPr>
          <w:iCs/>
          <w:lang w:val="pt-PT"/>
        </w:rPr>
        <w:noBreakHyphen/>
      </w:r>
      <w:r w:rsidR="005E2B79" w:rsidRPr="00F67924">
        <w:rPr>
          <w:iCs/>
          <w:lang w:val="pt-PT"/>
        </w:rPr>
        <w:t>19</w:t>
      </w:r>
      <w:r w:rsidRPr="00F67924">
        <w:rPr>
          <w:iCs/>
          <w:lang w:val="pt-PT"/>
        </w:rPr>
        <w:t xml:space="preserve"> </w:t>
      </w:r>
      <w:r w:rsidRPr="00F67924">
        <w:rPr>
          <w:lang w:val="pt-PT"/>
        </w:rPr>
        <w:t>mostrou que a idade, o género e a origem étnica não afetaram a farmacocinética de tocilizumab.</w:t>
      </w:r>
    </w:p>
    <w:p w14:paraId="2881C33E" w14:textId="77777777" w:rsidR="00D36F9D" w:rsidRPr="00F67924" w:rsidRDefault="00D36F9D" w:rsidP="00D36F9D">
      <w:pPr>
        <w:rPr>
          <w:lang w:val="pt-PT"/>
        </w:rPr>
      </w:pPr>
    </w:p>
    <w:p w14:paraId="152BE7BC" w14:textId="7CD7DD3B" w:rsidR="00D36F9D" w:rsidRPr="00F67924" w:rsidRDefault="00D36F9D" w:rsidP="00D36F9D">
      <w:pPr>
        <w:rPr>
          <w:iCs/>
          <w:lang w:val="pt-PT"/>
        </w:rPr>
      </w:pPr>
      <w:r w:rsidRPr="00F67924">
        <w:rPr>
          <w:lang w:val="pt-PT"/>
        </w:rPr>
        <w:t>Os resultados da análise farmacocinética populacional dos doentes com COVID</w:t>
      </w:r>
      <w:r w:rsidR="0062057D" w:rsidRPr="00F67924">
        <w:rPr>
          <w:lang w:val="pt-PT"/>
        </w:rPr>
        <w:noBreakHyphen/>
      </w:r>
      <w:r w:rsidRPr="00F67924">
        <w:rPr>
          <w:lang w:val="pt-PT"/>
        </w:rPr>
        <w:t>19 confirmaram que tanto o peso corporal como a gravidade da doença são covariáveis com impacto considerável na de</w:t>
      </w:r>
      <w:r w:rsidRPr="00F67924">
        <w:rPr>
          <w:szCs w:val="22"/>
          <w:lang w:val="pt-PT"/>
        </w:rPr>
        <w:t>puração linear de tocilizumab.</w:t>
      </w:r>
    </w:p>
    <w:p w14:paraId="5065D257" w14:textId="77777777" w:rsidR="001323E1" w:rsidRPr="00F67924" w:rsidRDefault="001323E1" w:rsidP="001323E1">
      <w:pPr>
        <w:outlineLvl w:val="0"/>
        <w:rPr>
          <w:i/>
          <w:iCs/>
          <w:szCs w:val="22"/>
          <w:lang w:val="pt-PT"/>
        </w:rPr>
      </w:pPr>
    </w:p>
    <w:p w14:paraId="6D43328A" w14:textId="004F2330" w:rsidR="001323E1" w:rsidRPr="00F67924" w:rsidRDefault="001323E1" w:rsidP="001323E1">
      <w:pPr>
        <w:outlineLvl w:val="0"/>
        <w:rPr>
          <w:i/>
          <w:iCs/>
          <w:szCs w:val="22"/>
          <w:lang w:val="pt-PT"/>
        </w:rPr>
      </w:pPr>
      <w:r w:rsidRPr="00F67924">
        <w:rPr>
          <w:i/>
          <w:iCs/>
          <w:szCs w:val="22"/>
          <w:lang w:val="pt-PT"/>
        </w:rPr>
        <w:t>Doentes com AIJs</w:t>
      </w:r>
    </w:p>
    <w:p w14:paraId="45F6B74B" w14:textId="70A78571" w:rsidR="001323E1" w:rsidRPr="00F67924" w:rsidRDefault="001323E1" w:rsidP="001323E1">
      <w:pPr>
        <w:outlineLvl w:val="0"/>
        <w:rPr>
          <w:szCs w:val="22"/>
          <w:lang w:val="pt-PT"/>
        </w:rPr>
      </w:pPr>
      <w:r w:rsidRPr="00F67924">
        <w:rPr>
          <w:iCs/>
          <w:szCs w:val="22"/>
          <w:lang w:val="pt-PT"/>
        </w:rPr>
        <w:t xml:space="preserve">A farmacocinética de </w:t>
      </w:r>
      <w:r w:rsidRPr="00F67924">
        <w:rPr>
          <w:szCs w:val="22"/>
          <w:lang w:val="pt-PT"/>
        </w:rPr>
        <w:t xml:space="preserve">tocilizumab foi determinada utilizando uma análise farmacocinética populacional numa base de dados composta por </w:t>
      </w:r>
      <w:r w:rsidR="006B33B3" w:rsidRPr="00F67924">
        <w:rPr>
          <w:szCs w:val="22"/>
          <w:lang w:val="pt-PT"/>
        </w:rPr>
        <w:t xml:space="preserve">140 </w:t>
      </w:r>
      <w:r w:rsidRPr="00F67924">
        <w:rPr>
          <w:szCs w:val="22"/>
          <w:lang w:val="pt-PT"/>
        </w:rPr>
        <w:t>doentes com AIJs tratados com 8 mg/kg</w:t>
      </w:r>
      <w:r w:rsidR="006B33B3" w:rsidRPr="00F67924">
        <w:rPr>
          <w:lang w:val="pt-PT"/>
        </w:rPr>
        <w:t xml:space="preserve"> </w:t>
      </w:r>
      <w:r w:rsidR="0062057D" w:rsidRPr="00F67924">
        <w:rPr>
          <w:szCs w:val="22"/>
          <w:lang w:val="pt-PT"/>
        </w:rPr>
        <w:t xml:space="preserve">intravenoso </w:t>
      </w:r>
      <w:r w:rsidR="0098141A" w:rsidRPr="00F67924">
        <w:rPr>
          <w:szCs w:val="22"/>
          <w:lang w:val="pt-PT"/>
        </w:rPr>
        <w:t>de 2 em</w:t>
      </w:r>
      <w:r w:rsidR="006B33B3" w:rsidRPr="00F67924">
        <w:rPr>
          <w:szCs w:val="22"/>
          <w:lang w:val="pt-PT"/>
        </w:rPr>
        <w:t xml:space="preserve"> 2</w:t>
      </w:r>
      <w:r w:rsidR="0062057D" w:rsidRPr="00F67924">
        <w:rPr>
          <w:szCs w:val="22"/>
          <w:lang w:val="pt-PT"/>
        </w:rPr>
        <w:t> </w:t>
      </w:r>
      <w:r w:rsidR="006B33B3" w:rsidRPr="00F67924">
        <w:rPr>
          <w:szCs w:val="22"/>
          <w:lang w:val="pt-PT"/>
        </w:rPr>
        <w:t>semanas</w:t>
      </w:r>
      <w:r w:rsidRPr="00F67924">
        <w:rPr>
          <w:szCs w:val="22"/>
          <w:lang w:val="pt-PT"/>
        </w:rPr>
        <w:t xml:space="preserve"> (doentes com peso corporal ≥</w:t>
      </w:r>
      <w:r w:rsidR="0062057D" w:rsidRPr="00F67924">
        <w:rPr>
          <w:szCs w:val="22"/>
          <w:lang w:val="pt-PT"/>
        </w:rPr>
        <w:t> </w:t>
      </w:r>
      <w:r w:rsidRPr="00F67924">
        <w:rPr>
          <w:szCs w:val="22"/>
          <w:lang w:val="pt-PT"/>
        </w:rPr>
        <w:t>30 kg</w:t>
      </w:r>
      <w:del w:id="668" w:author="Author">
        <w:r w:rsidRPr="00F67924" w:rsidDel="00F67924">
          <w:rPr>
            <w:szCs w:val="22"/>
            <w:lang w:val="pt-PT"/>
          </w:rPr>
          <w:delText xml:space="preserve"> </w:delText>
        </w:r>
      </w:del>
      <w:r w:rsidRPr="00F67924">
        <w:rPr>
          <w:szCs w:val="22"/>
          <w:lang w:val="pt-PT"/>
        </w:rPr>
        <w:t>)</w:t>
      </w:r>
      <w:r w:rsidR="009A2835" w:rsidRPr="00F67924">
        <w:rPr>
          <w:szCs w:val="22"/>
          <w:lang w:val="pt-PT"/>
        </w:rPr>
        <w:t>,</w:t>
      </w:r>
      <w:r w:rsidRPr="00F67924">
        <w:rPr>
          <w:szCs w:val="22"/>
          <w:lang w:val="pt-PT"/>
        </w:rPr>
        <w:t xml:space="preserve"> 12 mg/kg </w:t>
      </w:r>
      <w:r w:rsidR="006B33B3" w:rsidRPr="00F67924">
        <w:rPr>
          <w:szCs w:val="22"/>
          <w:lang w:val="pt-PT"/>
        </w:rPr>
        <w:t xml:space="preserve">IV </w:t>
      </w:r>
      <w:r w:rsidR="0098141A" w:rsidRPr="00F67924">
        <w:rPr>
          <w:szCs w:val="22"/>
          <w:lang w:val="pt-PT"/>
        </w:rPr>
        <w:t>de 2 em</w:t>
      </w:r>
      <w:r w:rsidR="006B33B3" w:rsidRPr="00F67924">
        <w:rPr>
          <w:szCs w:val="22"/>
          <w:lang w:val="pt-PT"/>
        </w:rPr>
        <w:t xml:space="preserve"> 2</w:t>
      </w:r>
      <w:r w:rsidR="0062057D" w:rsidRPr="00F67924">
        <w:rPr>
          <w:szCs w:val="22"/>
          <w:lang w:val="pt-PT"/>
        </w:rPr>
        <w:t> </w:t>
      </w:r>
      <w:r w:rsidR="006B33B3" w:rsidRPr="00F67924">
        <w:rPr>
          <w:szCs w:val="22"/>
          <w:lang w:val="pt-PT"/>
        </w:rPr>
        <w:t xml:space="preserve">semanas </w:t>
      </w:r>
      <w:r w:rsidRPr="00F67924">
        <w:rPr>
          <w:szCs w:val="22"/>
          <w:lang w:val="pt-PT"/>
        </w:rPr>
        <w:t>(doentes com peso corporal &lt; 30 kg)</w:t>
      </w:r>
      <w:r w:rsidR="006B33B3" w:rsidRPr="00F67924">
        <w:rPr>
          <w:szCs w:val="22"/>
          <w:lang w:val="pt-PT"/>
        </w:rPr>
        <w:t>, 162</w:t>
      </w:r>
      <w:r w:rsidR="0062057D" w:rsidRPr="00F67924">
        <w:rPr>
          <w:szCs w:val="22"/>
          <w:lang w:val="pt-PT"/>
        </w:rPr>
        <w:t> </w:t>
      </w:r>
      <w:r w:rsidR="006B33B3" w:rsidRPr="00F67924">
        <w:rPr>
          <w:szCs w:val="22"/>
          <w:lang w:val="pt-PT"/>
        </w:rPr>
        <w:t xml:space="preserve">mg </w:t>
      </w:r>
      <w:r w:rsidR="0062057D" w:rsidRPr="00F67924">
        <w:rPr>
          <w:szCs w:val="22"/>
          <w:lang w:val="pt-PT"/>
        </w:rPr>
        <w:t xml:space="preserve">subcutâneo </w:t>
      </w:r>
      <w:r w:rsidR="006B33B3" w:rsidRPr="00F67924">
        <w:rPr>
          <w:szCs w:val="22"/>
          <w:lang w:val="pt-PT"/>
        </w:rPr>
        <w:t>semana</w:t>
      </w:r>
      <w:r w:rsidR="009A2835" w:rsidRPr="00F67924">
        <w:rPr>
          <w:szCs w:val="22"/>
          <w:lang w:val="pt-PT"/>
        </w:rPr>
        <w:t>lmente</w:t>
      </w:r>
      <w:r w:rsidR="006B33B3" w:rsidRPr="00F67924">
        <w:rPr>
          <w:szCs w:val="22"/>
          <w:lang w:val="pt-PT"/>
        </w:rPr>
        <w:t xml:space="preserve"> (doentes com peso </w:t>
      </w:r>
      <w:r w:rsidR="00044DBF" w:rsidRPr="00F67924">
        <w:rPr>
          <w:szCs w:val="22"/>
          <w:lang w:val="pt-PT"/>
        </w:rPr>
        <w:t xml:space="preserve">corporal </w:t>
      </w:r>
      <w:r w:rsidR="006B33B3" w:rsidRPr="00F67924">
        <w:rPr>
          <w:szCs w:val="22"/>
          <w:lang w:val="pt-PT"/>
        </w:rPr>
        <w:t>≥</w:t>
      </w:r>
      <w:r w:rsidR="0062057D" w:rsidRPr="00F67924">
        <w:rPr>
          <w:szCs w:val="22"/>
          <w:lang w:val="pt-PT"/>
        </w:rPr>
        <w:t> </w:t>
      </w:r>
      <w:r w:rsidR="006B33B3" w:rsidRPr="00F67924">
        <w:rPr>
          <w:szCs w:val="22"/>
          <w:lang w:val="pt-PT"/>
        </w:rPr>
        <w:t>30</w:t>
      </w:r>
      <w:r w:rsidR="0062057D" w:rsidRPr="00F67924">
        <w:rPr>
          <w:szCs w:val="22"/>
          <w:lang w:val="pt-PT"/>
        </w:rPr>
        <w:t> </w:t>
      </w:r>
      <w:r w:rsidR="006B33B3" w:rsidRPr="00F67924">
        <w:rPr>
          <w:szCs w:val="22"/>
          <w:lang w:val="pt-PT"/>
        </w:rPr>
        <w:t>kg), 162</w:t>
      </w:r>
      <w:r w:rsidR="0062057D" w:rsidRPr="00F67924">
        <w:rPr>
          <w:szCs w:val="22"/>
          <w:lang w:val="pt-PT"/>
        </w:rPr>
        <w:t> </w:t>
      </w:r>
      <w:r w:rsidR="006B33B3" w:rsidRPr="00F67924">
        <w:rPr>
          <w:szCs w:val="22"/>
          <w:lang w:val="pt-PT"/>
        </w:rPr>
        <w:t xml:space="preserve">mg </w:t>
      </w:r>
      <w:r w:rsidR="0062057D" w:rsidRPr="00F67924">
        <w:rPr>
          <w:szCs w:val="22"/>
          <w:lang w:val="pt-PT"/>
        </w:rPr>
        <w:t xml:space="preserve">subcutâneo </w:t>
      </w:r>
      <w:r w:rsidR="0098141A" w:rsidRPr="00F67924">
        <w:rPr>
          <w:szCs w:val="22"/>
          <w:lang w:val="pt-PT"/>
        </w:rPr>
        <w:t>de 10 em</w:t>
      </w:r>
      <w:r w:rsidR="006B33B3" w:rsidRPr="00F67924">
        <w:rPr>
          <w:szCs w:val="22"/>
          <w:lang w:val="pt-PT"/>
        </w:rPr>
        <w:t xml:space="preserve"> 10</w:t>
      </w:r>
      <w:r w:rsidR="0062057D" w:rsidRPr="00F67924">
        <w:rPr>
          <w:szCs w:val="22"/>
          <w:lang w:val="pt-PT"/>
        </w:rPr>
        <w:t> </w:t>
      </w:r>
      <w:r w:rsidR="006B33B3" w:rsidRPr="00F67924">
        <w:rPr>
          <w:szCs w:val="22"/>
          <w:lang w:val="pt-PT"/>
        </w:rPr>
        <w:t xml:space="preserve">dias ou </w:t>
      </w:r>
      <w:r w:rsidR="0098141A" w:rsidRPr="00F67924">
        <w:rPr>
          <w:szCs w:val="22"/>
          <w:lang w:val="pt-PT"/>
        </w:rPr>
        <w:t>de 2 em</w:t>
      </w:r>
      <w:r w:rsidR="006B33B3" w:rsidRPr="00F67924">
        <w:rPr>
          <w:szCs w:val="22"/>
          <w:lang w:val="pt-PT"/>
        </w:rPr>
        <w:t xml:space="preserve"> 2</w:t>
      </w:r>
      <w:r w:rsidR="0062057D" w:rsidRPr="00F67924">
        <w:rPr>
          <w:szCs w:val="22"/>
          <w:lang w:val="pt-PT"/>
        </w:rPr>
        <w:t> </w:t>
      </w:r>
      <w:r w:rsidR="006B33B3" w:rsidRPr="00F67924">
        <w:rPr>
          <w:szCs w:val="22"/>
          <w:lang w:val="pt-PT"/>
        </w:rPr>
        <w:t xml:space="preserve">semanas (doentes com peso </w:t>
      </w:r>
      <w:r w:rsidR="00044DBF" w:rsidRPr="00F67924">
        <w:rPr>
          <w:szCs w:val="22"/>
          <w:lang w:val="pt-PT"/>
        </w:rPr>
        <w:t xml:space="preserve">corporal </w:t>
      </w:r>
      <w:r w:rsidR="009A2835" w:rsidRPr="00F67924">
        <w:rPr>
          <w:szCs w:val="22"/>
          <w:lang w:val="pt-PT"/>
        </w:rPr>
        <w:t>inferior a</w:t>
      </w:r>
      <w:r w:rsidR="006B33B3" w:rsidRPr="00F67924">
        <w:rPr>
          <w:szCs w:val="22"/>
          <w:lang w:val="pt-PT"/>
        </w:rPr>
        <w:t xml:space="preserve"> 30</w:t>
      </w:r>
      <w:r w:rsidR="0062057D" w:rsidRPr="00F67924">
        <w:rPr>
          <w:szCs w:val="22"/>
          <w:lang w:val="pt-PT"/>
        </w:rPr>
        <w:t> </w:t>
      </w:r>
      <w:r w:rsidR="006B33B3" w:rsidRPr="00F67924">
        <w:rPr>
          <w:szCs w:val="22"/>
          <w:lang w:val="pt-PT"/>
        </w:rPr>
        <w:t>kg).</w:t>
      </w:r>
    </w:p>
    <w:p w14:paraId="24E28619" w14:textId="77777777" w:rsidR="006B33B3" w:rsidRPr="00F67924" w:rsidRDefault="006B33B3" w:rsidP="001323E1">
      <w:pPr>
        <w:outlineLvl w:val="0"/>
        <w:rPr>
          <w:szCs w:val="22"/>
          <w:lang w:val="pt-PT"/>
        </w:rPr>
      </w:pPr>
    </w:p>
    <w:p w14:paraId="213F3C5C" w14:textId="29F3FF26" w:rsidR="005E06FF" w:rsidRPr="00F67924" w:rsidRDefault="005E06FF" w:rsidP="000455B5">
      <w:pPr>
        <w:keepNext/>
        <w:keepLines/>
        <w:outlineLvl w:val="0"/>
        <w:rPr>
          <w:bCs/>
          <w:i/>
          <w:szCs w:val="22"/>
          <w:lang w:val="pt-PT"/>
        </w:rPr>
      </w:pPr>
      <w:r w:rsidRPr="00F67924">
        <w:rPr>
          <w:bCs/>
          <w:i/>
          <w:szCs w:val="22"/>
          <w:lang w:val="pt-PT"/>
        </w:rPr>
        <w:t>Tabela</w:t>
      </w:r>
      <w:r w:rsidR="0062057D" w:rsidRPr="00F67924">
        <w:rPr>
          <w:bCs/>
          <w:i/>
          <w:szCs w:val="22"/>
          <w:lang w:val="pt-PT"/>
        </w:rPr>
        <w:t> </w:t>
      </w:r>
      <w:r w:rsidR="001E4C24" w:rsidRPr="00F67924">
        <w:rPr>
          <w:bCs/>
          <w:i/>
          <w:szCs w:val="22"/>
          <w:lang w:val="pt-PT"/>
        </w:rPr>
        <w:t>11</w:t>
      </w:r>
      <w:r w:rsidRPr="00F67924">
        <w:rPr>
          <w:bCs/>
          <w:i/>
          <w:szCs w:val="22"/>
          <w:lang w:val="pt-PT"/>
        </w:rPr>
        <w:t>. Média prev</w:t>
      </w:r>
      <w:r w:rsidR="00625DF2" w:rsidRPr="00F67924">
        <w:rPr>
          <w:bCs/>
          <w:i/>
          <w:szCs w:val="22"/>
          <w:lang w:val="pt-PT"/>
        </w:rPr>
        <w:t>isível</w:t>
      </w:r>
      <w:r w:rsidRPr="00F67924">
        <w:rPr>
          <w:bCs/>
          <w:i/>
          <w:szCs w:val="22"/>
          <w:lang w:val="pt-PT"/>
        </w:rPr>
        <w:t xml:space="preserve"> ± D</w:t>
      </w:r>
      <w:r w:rsidR="009A2835" w:rsidRPr="00F67924">
        <w:rPr>
          <w:bCs/>
          <w:i/>
          <w:szCs w:val="22"/>
          <w:lang w:val="pt-PT"/>
        </w:rPr>
        <w:t>P</w:t>
      </w:r>
      <w:r w:rsidRPr="00F67924">
        <w:rPr>
          <w:bCs/>
          <w:i/>
          <w:szCs w:val="22"/>
          <w:lang w:val="pt-PT"/>
        </w:rPr>
        <w:t xml:space="preserve"> </w:t>
      </w:r>
      <w:r w:rsidR="0098141A" w:rsidRPr="00F67924">
        <w:rPr>
          <w:bCs/>
          <w:i/>
          <w:szCs w:val="22"/>
          <w:lang w:val="pt-PT"/>
        </w:rPr>
        <w:t xml:space="preserve">dos </w:t>
      </w:r>
      <w:r w:rsidRPr="00F67924">
        <w:rPr>
          <w:bCs/>
          <w:i/>
          <w:szCs w:val="22"/>
          <w:lang w:val="pt-PT"/>
        </w:rPr>
        <w:t xml:space="preserve">parâmetros </w:t>
      </w:r>
      <w:r w:rsidR="009A2835" w:rsidRPr="00F67924">
        <w:rPr>
          <w:bCs/>
          <w:i/>
          <w:szCs w:val="22"/>
          <w:lang w:val="pt-PT"/>
        </w:rPr>
        <w:t>farmacocinético</w:t>
      </w:r>
      <w:r w:rsidR="006A4F4E" w:rsidRPr="00F67924">
        <w:rPr>
          <w:bCs/>
          <w:i/>
          <w:szCs w:val="22"/>
          <w:lang w:val="pt-PT"/>
        </w:rPr>
        <w:t>s</w:t>
      </w:r>
      <w:r w:rsidR="009A2835" w:rsidRPr="00F67924">
        <w:rPr>
          <w:bCs/>
          <w:i/>
          <w:szCs w:val="22"/>
          <w:lang w:val="pt-PT"/>
        </w:rPr>
        <w:t xml:space="preserve"> </w:t>
      </w:r>
      <w:del w:id="669" w:author="Author">
        <w:r w:rsidRPr="00F67924" w:rsidDel="00F67924">
          <w:rPr>
            <w:bCs/>
            <w:i/>
            <w:szCs w:val="22"/>
            <w:lang w:val="pt-PT"/>
          </w:rPr>
          <w:delText xml:space="preserve"> </w:delText>
        </w:r>
      </w:del>
      <w:r w:rsidRPr="00F67924">
        <w:rPr>
          <w:bCs/>
          <w:i/>
          <w:szCs w:val="22"/>
          <w:lang w:val="pt-PT"/>
        </w:rPr>
        <w:t xml:space="preserve">no estado estacionário após </w:t>
      </w:r>
      <w:r w:rsidR="00E649E6" w:rsidRPr="00F67924">
        <w:rPr>
          <w:bCs/>
          <w:i/>
          <w:szCs w:val="22"/>
          <w:lang w:val="pt-PT"/>
        </w:rPr>
        <w:t xml:space="preserve">administração </w:t>
      </w:r>
      <w:r w:rsidR="0062057D" w:rsidRPr="00F67924">
        <w:rPr>
          <w:bCs/>
          <w:i/>
          <w:szCs w:val="22"/>
          <w:lang w:val="pt-PT"/>
        </w:rPr>
        <w:t xml:space="preserve">intravenosa </w:t>
      </w:r>
      <w:r w:rsidR="006A4F4E" w:rsidRPr="00F67924">
        <w:rPr>
          <w:bCs/>
          <w:i/>
          <w:szCs w:val="22"/>
          <w:lang w:val="pt-PT"/>
        </w:rPr>
        <w:t>na AIJs</w:t>
      </w:r>
    </w:p>
    <w:p w14:paraId="70CCD752" w14:textId="77777777" w:rsidR="009853DF" w:rsidRPr="00F67924" w:rsidRDefault="009853DF" w:rsidP="000455B5">
      <w:pPr>
        <w:keepNext/>
        <w:keepLines/>
        <w:outlineLvl w:val="0"/>
        <w:rPr>
          <w:bCs/>
          <w:i/>
          <w:szCs w:val="22"/>
          <w:lang w:val="pt-PT"/>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77"/>
        <w:gridCol w:w="2835"/>
        <w:gridCol w:w="2977"/>
      </w:tblGrid>
      <w:tr w:rsidR="005E06FF" w:rsidRPr="00ED63F7" w14:paraId="076F8A6C" w14:textId="77777777" w:rsidTr="00D71122">
        <w:trPr>
          <w:cantSplit/>
          <w:trHeight w:val="452"/>
        </w:trPr>
        <w:tc>
          <w:tcPr>
            <w:tcW w:w="2977" w:type="dxa"/>
            <w:tcBorders>
              <w:top w:val="single" w:sz="4" w:space="0" w:color="auto"/>
              <w:left w:val="single" w:sz="4" w:space="0" w:color="auto"/>
              <w:bottom w:val="single" w:sz="4" w:space="0" w:color="auto"/>
              <w:right w:val="single" w:sz="4" w:space="0" w:color="auto"/>
            </w:tcBorders>
            <w:hideMark/>
          </w:tcPr>
          <w:p w14:paraId="11FB4FA5" w14:textId="0423FB18" w:rsidR="005E06FF" w:rsidRPr="00F67924" w:rsidRDefault="0098141A" w:rsidP="0062057D">
            <w:pPr>
              <w:keepNext/>
              <w:keepLines/>
              <w:outlineLvl w:val="0"/>
              <w:rPr>
                <w:szCs w:val="22"/>
                <w:lang w:val="pt-PT"/>
              </w:rPr>
            </w:pPr>
            <w:r w:rsidRPr="00F67924">
              <w:rPr>
                <w:b/>
                <w:szCs w:val="22"/>
                <w:lang w:val="pt-PT"/>
              </w:rPr>
              <w:t>Parâmetro</w:t>
            </w:r>
            <w:r w:rsidR="00044DBF" w:rsidRPr="00F67924">
              <w:rPr>
                <w:b/>
                <w:szCs w:val="22"/>
                <w:lang w:val="pt-PT"/>
              </w:rPr>
              <w:t>s</w:t>
            </w:r>
            <w:r w:rsidRPr="00F67924">
              <w:rPr>
                <w:b/>
                <w:szCs w:val="22"/>
                <w:lang w:val="pt-PT"/>
              </w:rPr>
              <w:t xml:space="preserve"> </w:t>
            </w:r>
            <w:r w:rsidR="0062057D" w:rsidRPr="00F67924">
              <w:rPr>
                <w:b/>
                <w:szCs w:val="22"/>
                <w:lang w:val="pt-PT"/>
              </w:rPr>
              <w:t>f</w:t>
            </w:r>
            <w:r w:rsidRPr="00F67924">
              <w:rPr>
                <w:b/>
                <w:szCs w:val="22"/>
                <w:lang w:val="pt-PT"/>
              </w:rPr>
              <w:t xml:space="preserve">armacocinéticos de </w:t>
            </w:r>
            <w:r w:rsidR="0062057D" w:rsidRPr="00F67924">
              <w:rPr>
                <w:b/>
                <w:szCs w:val="22"/>
                <w:lang w:val="pt-PT"/>
              </w:rPr>
              <w:t xml:space="preserve">tocilizumab </w:t>
            </w:r>
          </w:p>
        </w:tc>
        <w:tc>
          <w:tcPr>
            <w:tcW w:w="2835" w:type="dxa"/>
            <w:tcBorders>
              <w:top w:val="single" w:sz="4" w:space="0" w:color="auto"/>
              <w:left w:val="single" w:sz="4" w:space="0" w:color="auto"/>
              <w:bottom w:val="single" w:sz="4" w:space="0" w:color="auto"/>
              <w:right w:val="single" w:sz="4" w:space="0" w:color="auto"/>
            </w:tcBorders>
            <w:hideMark/>
          </w:tcPr>
          <w:p w14:paraId="712B2596" w14:textId="2E290ACA" w:rsidR="005E06FF" w:rsidRPr="00F67924" w:rsidRDefault="005E06FF" w:rsidP="0062057D">
            <w:pPr>
              <w:keepNext/>
              <w:keepLines/>
              <w:jc w:val="center"/>
              <w:outlineLvl w:val="0"/>
              <w:rPr>
                <w:b/>
                <w:szCs w:val="22"/>
                <w:lang w:val="pt-PT"/>
              </w:rPr>
            </w:pPr>
            <w:r w:rsidRPr="00F67924">
              <w:rPr>
                <w:b/>
                <w:szCs w:val="22"/>
                <w:lang w:val="pt-PT"/>
              </w:rPr>
              <w:t xml:space="preserve">8 mg/kg </w:t>
            </w:r>
            <w:r w:rsidR="001E4CD5" w:rsidRPr="00F67924">
              <w:rPr>
                <w:b/>
                <w:szCs w:val="22"/>
                <w:lang w:val="pt-PT"/>
              </w:rPr>
              <w:t xml:space="preserve">de 2 em </w:t>
            </w:r>
            <w:r w:rsidR="0098141A" w:rsidRPr="00F67924">
              <w:rPr>
                <w:b/>
                <w:szCs w:val="22"/>
                <w:lang w:val="pt-PT"/>
              </w:rPr>
              <w:t>2</w:t>
            </w:r>
            <w:r w:rsidR="0062057D" w:rsidRPr="00F67924">
              <w:rPr>
                <w:b/>
                <w:szCs w:val="22"/>
                <w:lang w:val="pt-PT"/>
              </w:rPr>
              <w:t> </w:t>
            </w:r>
            <w:r w:rsidR="0098141A" w:rsidRPr="00F67924">
              <w:rPr>
                <w:b/>
                <w:szCs w:val="22"/>
                <w:lang w:val="pt-PT"/>
              </w:rPr>
              <w:t>semanas</w:t>
            </w:r>
            <w:r w:rsidR="001E4CD5" w:rsidRPr="00F67924">
              <w:rPr>
                <w:b/>
                <w:szCs w:val="22"/>
                <w:lang w:val="pt-PT"/>
              </w:rPr>
              <w:t xml:space="preserve"> </w:t>
            </w:r>
            <w:r w:rsidRPr="00F67924">
              <w:rPr>
                <w:b/>
                <w:szCs w:val="22"/>
                <w:lang w:val="pt-PT"/>
              </w:rPr>
              <w:t>≥</w:t>
            </w:r>
            <w:r w:rsidR="0062057D" w:rsidRPr="00F67924">
              <w:rPr>
                <w:b/>
                <w:szCs w:val="22"/>
                <w:lang w:val="pt-PT"/>
              </w:rPr>
              <w:t> </w:t>
            </w:r>
            <w:r w:rsidRPr="00F67924">
              <w:rPr>
                <w:b/>
                <w:szCs w:val="22"/>
                <w:lang w:val="pt-PT"/>
              </w:rPr>
              <w:t>30</w:t>
            </w:r>
            <w:r w:rsidR="0062057D" w:rsidRPr="00F67924">
              <w:rPr>
                <w:b/>
                <w:szCs w:val="22"/>
                <w:lang w:val="pt-PT"/>
              </w:rPr>
              <w:t> </w:t>
            </w:r>
            <w:r w:rsidRPr="00F67924">
              <w:rPr>
                <w:b/>
                <w:szCs w:val="22"/>
                <w:lang w:val="pt-PT"/>
              </w:rPr>
              <w:t>kg</w:t>
            </w:r>
          </w:p>
        </w:tc>
        <w:tc>
          <w:tcPr>
            <w:tcW w:w="2977" w:type="dxa"/>
            <w:tcBorders>
              <w:top w:val="single" w:sz="4" w:space="0" w:color="auto"/>
              <w:left w:val="single" w:sz="4" w:space="0" w:color="auto"/>
              <w:bottom w:val="single" w:sz="4" w:space="0" w:color="auto"/>
              <w:right w:val="single" w:sz="4" w:space="0" w:color="auto"/>
            </w:tcBorders>
            <w:hideMark/>
          </w:tcPr>
          <w:p w14:paraId="1F4DD19F" w14:textId="222B9456" w:rsidR="005E06FF" w:rsidRPr="00F67924" w:rsidRDefault="005E06FF" w:rsidP="0062057D">
            <w:pPr>
              <w:keepNext/>
              <w:keepLines/>
              <w:jc w:val="center"/>
              <w:outlineLvl w:val="0"/>
              <w:rPr>
                <w:b/>
                <w:szCs w:val="22"/>
                <w:lang w:val="pt-PT"/>
              </w:rPr>
            </w:pPr>
            <w:r w:rsidRPr="00F67924">
              <w:rPr>
                <w:b/>
                <w:szCs w:val="22"/>
                <w:lang w:val="pt-PT"/>
              </w:rPr>
              <w:t>12</w:t>
            </w:r>
            <w:r w:rsidR="0062057D" w:rsidRPr="00F67924">
              <w:rPr>
                <w:b/>
                <w:szCs w:val="22"/>
                <w:lang w:val="pt-PT"/>
              </w:rPr>
              <w:t> </w:t>
            </w:r>
            <w:r w:rsidRPr="00F67924">
              <w:rPr>
                <w:b/>
                <w:szCs w:val="22"/>
                <w:lang w:val="pt-PT"/>
              </w:rPr>
              <w:t xml:space="preserve">mg/kg </w:t>
            </w:r>
            <w:r w:rsidR="001E4CD5" w:rsidRPr="00F67924">
              <w:rPr>
                <w:b/>
                <w:szCs w:val="22"/>
                <w:lang w:val="pt-PT"/>
              </w:rPr>
              <w:t>de 2 em 2</w:t>
            </w:r>
            <w:r w:rsidR="0062057D" w:rsidRPr="00F67924">
              <w:rPr>
                <w:b/>
                <w:szCs w:val="22"/>
                <w:lang w:val="pt-PT"/>
              </w:rPr>
              <w:t> </w:t>
            </w:r>
            <w:r w:rsidR="001E4CD5" w:rsidRPr="00F67924">
              <w:rPr>
                <w:b/>
                <w:szCs w:val="22"/>
                <w:lang w:val="pt-PT"/>
              </w:rPr>
              <w:t>semanas</w:t>
            </w:r>
            <w:r w:rsidRPr="00F67924">
              <w:rPr>
                <w:b/>
                <w:szCs w:val="22"/>
                <w:lang w:val="pt-PT"/>
              </w:rPr>
              <w:t xml:space="preserve"> abaixo </w:t>
            </w:r>
            <w:r w:rsidR="006A4F4E" w:rsidRPr="00F67924">
              <w:rPr>
                <w:b/>
                <w:szCs w:val="22"/>
                <w:lang w:val="pt-PT"/>
              </w:rPr>
              <w:t xml:space="preserve">de </w:t>
            </w:r>
            <w:r w:rsidRPr="00F67924">
              <w:rPr>
                <w:b/>
                <w:szCs w:val="22"/>
                <w:lang w:val="pt-PT"/>
              </w:rPr>
              <w:t>30</w:t>
            </w:r>
            <w:r w:rsidR="0062057D" w:rsidRPr="00F67924">
              <w:rPr>
                <w:b/>
                <w:szCs w:val="22"/>
                <w:lang w:val="pt-PT"/>
              </w:rPr>
              <w:t> </w:t>
            </w:r>
            <w:r w:rsidRPr="00F67924">
              <w:rPr>
                <w:b/>
                <w:szCs w:val="22"/>
                <w:lang w:val="pt-PT"/>
              </w:rPr>
              <w:t>kg</w:t>
            </w:r>
          </w:p>
        </w:tc>
      </w:tr>
      <w:tr w:rsidR="005E06FF" w:rsidRPr="00F67924" w14:paraId="122FC4B9" w14:textId="77777777" w:rsidTr="00D71122">
        <w:trPr>
          <w:cantSplit/>
          <w:trHeight w:val="195"/>
        </w:trPr>
        <w:tc>
          <w:tcPr>
            <w:tcW w:w="2977" w:type="dxa"/>
            <w:tcBorders>
              <w:top w:val="single" w:sz="4" w:space="0" w:color="auto"/>
              <w:left w:val="single" w:sz="4" w:space="0" w:color="auto"/>
              <w:bottom w:val="single" w:sz="4" w:space="0" w:color="auto"/>
              <w:right w:val="single" w:sz="4" w:space="0" w:color="auto"/>
            </w:tcBorders>
            <w:hideMark/>
          </w:tcPr>
          <w:p w14:paraId="5D1DF38D" w14:textId="77777777" w:rsidR="005E06FF" w:rsidRPr="00F67924" w:rsidRDefault="005E06FF" w:rsidP="000455B5">
            <w:pPr>
              <w:keepNext/>
              <w:keepLines/>
              <w:outlineLvl w:val="0"/>
              <w:rPr>
                <w:szCs w:val="22"/>
                <w:lang w:val="pt-PT"/>
              </w:rPr>
            </w:pPr>
            <w:r w:rsidRPr="00F67924">
              <w:rPr>
                <w:szCs w:val="22"/>
                <w:lang w:val="pt-PT"/>
              </w:rPr>
              <w:t>C</w:t>
            </w:r>
            <w:r w:rsidRPr="00F67924">
              <w:rPr>
                <w:szCs w:val="22"/>
                <w:vertAlign w:val="subscript"/>
                <w:lang w:val="pt-PT"/>
              </w:rPr>
              <w:t>max</w:t>
            </w:r>
            <w:r w:rsidRPr="00F67924">
              <w:rPr>
                <w:szCs w:val="22"/>
                <w:lang w:val="pt-PT"/>
              </w:rPr>
              <w:t xml:space="preserve"> (µg/m</w:t>
            </w:r>
            <w:r w:rsidR="00F90D00" w:rsidRPr="00F67924">
              <w:rPr>
                <w:szCs w:val="22"/>
                <w:lang w:val="pt-PT"/>
              </w:rPr>
              <w:t>l</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hideMark/>
          </w:tcPr>
          <w:p w14:paraId="61154967" w14:textId="77777777" w:rsidR="005E06FF" w:rsidRPr="00F67924" w:rsidRDefault="005E06FF" w:rsidP="000455B5">
            <w:pPr>
              <w:keepNext/>
              <w:keepLines/>
              <w:jc w:val="center"/>
              <w:outlineLvl w:val="0"/>
              <w:rPr>
                <w:szCs w:val="22"/>
                <w:lang w:val="pt-PT"/>
              </w:rPr>
            </w:pPr>
            <w:r w:rsidRPr="00F67924">
              <w:rPr>
                <w:szCs w:val="22"/>
                <w:lang w:val="pt-PT"/>
              </w:rPr>
              <w:t>256 ± 60,8</w:t>
            </w:r>
          </w:p>
        </w:tc>
        <w:tc>
          <w:tcPr>
            <w:tcW w:w="2977" w:type="dxa"/>
            <w:tcBorders>
              <w:top w:val="single" w:sz="4" w:space="0" w:color="auto"/>
              <w:left w:val="single" w:sz="4" w:space="0" w:color="auto"/>
              <w:bottom w:val="single" w:sz="4" w:space="0" w:color="auto"/>
              <w:right w:val="single" w:sz="4" w:space="0" w:color="auto"/>
            </w:tcBorders>
            <w:hideMark/>
          </w:tcPr>
          <w:p w14:paraId="08ADE4D0" w14:textId="77777777" w:rsidR="005E06FF" w:rsidRPr="00F67924" w:rsidRDefault="005E06FF" w:rsidP="000455B5">
            <w:pPr>
              <w:keepNext/>
              <w:keepLines/>
              <w:jc w:val="center"/>
              <w:outlineLvl w:val="0"/>
              <w:rPr>
                <w:szCs w:val="22"/>
                <w:lang w:val="pt-PT"/>
              </w:rPr>
            </w:pPr>
            <w:r w:rsidRPr="00F67924">
              <w:rPr>
                <w:szCs w:val="22"/>
                <w:lang w:val="pt-PT"/>
              </w:rPr>
              <w:t xml:space="preserve">274 </w:t>
            </w:r>
            <w:r w:rsidRPr="00F67924">
              <w:rPr>
                <w:szCs w:val="22"/>
                <w:lang w:val="pt-PT"/>
              </w:rPr>
              <w:sym w:font="Symbol" w:char="F0B1"/>
            </w:r>
            <w:r w:rsidRPr="00F67924">
              <w:rPr>
                <w:szCs w:val="22"/>
                <w:lang w:val="pt-PT"/>
              </w:rPr>
              <w:t> 63,8</w:t>
            </w:r>
          </w:p>
        </w:tc>
      </w:tr>
      <w:tr w:rsidR="005E06FF" w:rsidRPr="00F67924" w14:paraId="1CD50AF3" w14:textId="77777777" w:rsidTr="00D71122">
        <w:trPr>
          <w:cantSplit/>
          <w:trHeight w:val="195"/>
        </w:trPr>
        <w:tc>
          <w:tcPr>
            <w:tcW w:w="2977" w:type="dxa"/>
            <w:tcBorders>
              <w:top w:val="single" w:sz="4" w:space="0" w:color="auto"/>
              <w:left w:val="single" w:sz="4" w:space="0" w:color="auto"/>
              <w:bottom w:val="single" w:sz="4" w:space="0" w:color="auto"/>
              <w:right w:val="single" w:sz="4" w:space="0" w:color="auto"/>
            </w:tcBorders>
            <w:hideMark/>
          </w:tcPr>
          <w:p w14:paraId="4D9AB9C9" w14:textId="77777777" w:rsidR="005E06FF" w:rsidRPr="00F67924" w:rsidRDefault="005E06FF" w:rsidP="000455B5">
            <w:pPr>
              <w:keepNext/>
              <w:keepLines/>
              <w:outlineLvl w:val="0"/>
              <w:rPr>
                <w:szCs w:val="22"/>
                <w:lang w:val="pt-PT"/>
              </w:rPr>
            </w:pPr>
            <w:r w:rsidRPr="00F67924">
              <w:rPr>
                <w:szCs w:val="22"/>
                <w:lang w:val="pt-PT"/>
              </w:rPr>
              <w:t>C</w:t>
            </w:r>
            <w:r w:rsidR="00607DFD" w:rsidRPr="00F67924">
              <w:rPr>
                <w:szCs w:val="22"/>
                <w:vertAlign w:val="subscript"/>
                <w:lang w:val="pt-PT"/>
              </w:rPr>
              <w:t>min</w:t>
            </w:r>
            <w:r w:rsidRPr="00F67924">
              <w:rPr>
                <w:szCs w:val="22"/>
                <w:lang w:val="pt-PT"/>
              </w:rPr>
              <w:t xml:space="preserve"> (µg/m</w:t>
            </w:r>
            <w:r w:rsidR="00F90D00" w:rsidRPr="00F67924">
              <w:rPr>
                <w:szCs w:val="22"/>
                <w:lang w:val="pt-PT"/>
              </w:rPr>
              <w:t>l</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hideMark/>
          </w:tcPr>
          <w:p w14:paraId="43D61FEC" w14:textId="77777777" w:rsidR="005E06FF" w:rsidRPr="00F67924" w:rsidRDefault="005E06FF" w:rsidP="000455B5">
            <w:pPr>
              <w:keepNext/>
              <w:keepLines/>
              <w:jc w:val="center"/>
              <w:outlineLvl w:val="0"/>
              <w:rPr>
                <w:szCs w:val="22"/>
                <w:lang w:val="pt-PT"/>
              </w:rPr>
            </w:pPr>
            <w:r w:rsidRPr="00F67924">
              <w:rPr>
                <w:szCs w:val="22"/>
                <w:lang w:val="pt-PT"/>
              </w:rPr>
              <w:t>69,7 ± 29,1</w:t>
            </w:r>
          </w:p>
        </w:tc>
        <w:tc>
          <w:tcPr>
            <w:tcW w:w="2977" w:type="dxa"/>
            <w:tcBorders>
              <w:top w:val="single" w:sz="4" w:space="0" w:color="auto"/>
              <w:left w:val="single" w:sz="4" w:space="0" w:color="auto"/>
              <w:bottom w:val="single" w:sz="4" w:space="0" w:color="auto"/>
              <w:right w:val="single" w:sz="4" w:space="0" w:color="auto"/>
            </w:tcBorders>
            <w:hideMark/>
          </w:tcPr>
          <w:p w14:paraId="08937AA7" w14:textId="77777777" w:rsidR="005E06FF" w:rsidRPr="00F67924" w:rsidRDefault="005E06FF" w:rsidP="000455B5">
            <w:pPr>
              <w:keepNext/>
              <w:keepLines/>
              <w:jc w:val="center"/>
              <w:outlineLvl w:val="0"/>
              <w:rPr>
                <w:szCs w:val="22"/>
                <w:lang w:val="pt-PT"/>
              </w:rPr>
            </w:pPr>
            <w:r w:rsidRPr="00F67924">
              <w:rPr>
                <w:szCs w:val="22"/>
                <w:lang w:val="pt-PT"/>
              </w:rPr>
              <w:t xml:space="preserve">68,4 </w:t>
            </w:r>
            <w:r w:rsidRPr="00F67924">
              <w:rPr>
                <w:szCs w:val="22"/>
                <w:lang w:val="pt-PT"/>
              </w:rPr>
              <w:sym w:font="Symbol" w:char="F0B1"/>
            </w:r>
            <w:r w:rsidRPr="00F67924">
              <w:rPr>
                <w:szCs w:val="22"/>
                <w:lang w:val="pt-PT"/>
              </w:rPr>
              <w:t> 30,0</w:t>
            </w:r>
          </w:p>
        </w:tc>
      </w:tr>
      <w:tr w:rsidR="005E06FF" w:rsidRPr="00F67924" w14:paraId="0738A601" w14:textId="77777777" w:rsidTr="00D71122">
        <w:trPr>
          <w:cantSplit/>
          <w:trHeight w:val="324"/>
        </w:trPr>
        <w:tc>
          <w:tcPr>
            <w:tcW w:w="2977" w:type="dxa"/>
            <w:tcBorders>
              <w:top w:val="single" w:sz="4" w:space="0" w:color="auto"/>
              <w:left w:val="single" w:sz="4" w:space="0" w:color="auto"/>
              <w:bottom w:val="single" w:sz="4" w:space="0" w:color="auto"/>
              <w:right w:val="single" w:sz="4" w:space="0" w:color="auto"/>
            </w:tcBorders>
            <w:hideMark/>
          </w:tcPr>
          <w:p w14:paraId="3411BB2F" w14:textId="77777777" w:rsidR="005E06FF" w:rsidRPr="00F67924" w:rsidRDefault="005E06FF" w:rsidP="000455B5">
            <w:pPr>
              <w:keepNext/>
              <w:keepLines/>
              <w:outlineLvl w:val="0"/>
              <w:rPr>
                <w:szCs w:val="22"/>
                <w:lang w:val="pt-PT"/>
              </w:rPr>
            </w:pPr>
            <w:r w:rsidRPr="00F67924">
              <w:rPr>
                <w:szCs w:val="22"/>
                <w:lang w:val="pt-PT"/>
              </w:rPr>
              <w:t>C</w:t>
            </w:r>
            <w:r w:rsidRPr="00F67924">
              <w:rPr>
                <w:szCs w:val="22"/>
                <w:vertAlign w:val="subscript"/>
                <w:lang w:val="pt-PT"/>
              </w:rPr>
              <w:t>média</w:t>
            </w:r>
            <w:r w:rsidRPr="00F67924">
              <w:rPr>
                <w:szCs w:val="22"/>
                <w:lang w:val="pt-PT"/>
              </w:rPr>
              <w:t xml:space="preserve"> (µg/m</w:t>
            </w:r>
            <w:r w:rsidR="00F90D00" w:rsidRPr="00F67924">
              <w:rPr>
                <w:szCs w:val="22"/>
                <w:lang w:val="pt-PT"/>
              </w:rPr>
              <w:t>l</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hideMark/>
          </w:tcPr>
          <w:p w14:paraId="2746C8AD" w14:textId="77777777" w:rsidR="005E06FF" w:rsidRPr="00F67924" w:rsidRDefault="005E06FF" w:rsidP="000455B5">
            <w:pPr>
              <w:keepNext/>
              <w:keepLines/>
              <w:jc w:val="center"/>
              <w:outlineLvl w:val="0"/>
              <w:rPr>
                <w:szCs w:val="22"/>
                <w:lang w:val="pt-PT"/>
              </w:rPr>
            </w:pPr>
            <w:r w:rsidRPr="00F67924">
              <w:rPr>
                <w:szCs w:val="22"/>
                <w:lang w:val="pt-PT"/>
              </w:rPr>
              <w:t>119 ± 36,0</w:t>
            </w:r>
          </w:p>
        </w:tc>
        <w:tc>
          <w:tcPr>
            <w:tcW w:w="2977" w:type="dxa"/>
            <w:tcBorders>
              <w:top w:val="single" w:sz="4" w:space="0" w:color="auto"/>
              <w:left w:val="single" w:sz="4" w:space="0" w:color="auto"/>
              <w:bottom w:val="single" w:sz="4" w:space="0" w:color="auto"/>
              <w:right w:val="single" w:sz="4" w:space="0" w:color="auto"/>
            </w:tcBorders>
            <w:hideMark/>
          </w:tcPr>
          <w:p w14:paraId="618D5D14" w14:textId="77777777" w:rsidR="005E06FF" w:rsidRPr="00F67924" w:rsidRDefault="005E06FF" w:rsidP="000455B5">
            <w:pPr>
              <w:keepNext/>
              <w:keepLines/>
              <w:jc w:val="center"/>
              <w:outlineLvl w:val="0"/>
              <w:rPr>
                <w:szCs w:val="22"/>
                <w:lang w:val="pt-PT"/>
              </w:rPr>
            </w:pPr>
            <w:r w:rsidRPr="00F67924">
              <w:rPr>
                <w:szCs w:val="22"/>
                <w:lang w:val="pt-PT"/>
              </w:rPr>
              <w:t xml:space="preserve">123 </w:t>
            </w:r>
            <w:r w:rsidRPr="00F67924">
              <w:rPr>
                <w:szCs w:val="22"/>
                <w:lang w:val="pt-PT"/>
              </w:rPr>
              <w:sym w:font="Symbol" w:char="F0B1"/>
            </w:r>
            <w:r w:rsidRPr="00F67924">
              <w:rPr>
                <w:szCs w:val="22"/>
                <w:lang w:val="pt-PT"/>
              </w:rPr>
              <w:t>  36,0</w:t>
            </w:r>
          </w:p>
        </w:tc>
      </w:tr>
      <w:tr w:rsidR="005E06FF" w:rsidRPr="00F67924" w14:paraId="005542EF" w14:textId="77777777" w:rsidTr="00D71122">
        <w:trPr>
          <w:cantSplit/>
          <w:trHeight w:val="107"/>
        </w:trPr>
        <w:tc>
          <w:tcPr>
            <w:tcW w:w="2977" w:type="dxa"/>
            <w:tcBorders>
              <w:top w:val="single" w:sz="4" w:space="0" w:color="auto"/>
              <w:left w:val="single" w:sz="4" w:space="0" w:color="auto"/>
              <w:bottom w:val="single" w:sz="4" w:space="0" w:color="auto"/>
              <w:right w:val="single" w:sz="4" w:space="0" w:color="auto"/>
            </w:tcBorders>
          </w:tcPr>
          <w:p w14:paraId="234530C2" w14:textId="77777777" w:rsidR="005E06FF" w:rsidRPr="00F67924" w:rsidRDefault="005E06FF" w:rsidP="000455B5">
            <w:pPr>
              <w:keepNext/>
              <w:keepLines/>
              <w:outlineLvl w:val="0"/>
              <w:rPr>
                <w:szCs w:val="22"/>
                <w:lang w:val="pt-PT"/>
              </w:rPr>
            </w:pPr>
          </w:p>
        </w:tc>
        <w:tc>
          <w:tcPr>
            <w:tcW w:w="2835" w:type="dxa"/>
            <w:tcBorders>
              <w:top w:val="single" w:sz="4" w:space="0" w:color="auto"/>
              <w:left w:val="single" w:sz="4" w:space="0" w:color="auto"/>
              <w:bottom w:val="single" w:sz="4" w:space="0" w:color="auto"/>
              <w:right w:val="single" w:sz="4" w:space="0" w:color="auto"/>
            </w:tcBorders>
          </w:tcPr>
          <w:p w14:paraId="306C4564" w14:textId="77777777" w:rsidR="005E06FF" w:rsidRPr="00F67924" w:rsidRDefault="005E06FF" w:rsidP="000455B5">
            <w:pPr>
              <w:keepNext/>
              <w:keepLines/>
              <w:jc w:val="center"/>
              <w:outlineLvl w:val="0"/>
              <w:rPr>
                <w:szCs w:val="22"/>
                <w:lang w:val="pt-PT"/>
              </w:rPr>
            </w:pPr>
          </w:p>
        </w:tc>
        <w:tc>
          <w:tcPr>
            <w:tcW w:w="2977" w:type="dxa"/>
            <w:tcBorders>
              <w:top w:val="single" w:sz="4" w:space="0" w:color="auto"/>
              <w:left w:val="single" w:sz="4" w:space="0" w:color="auto"/>
              <w:bottom w:val="single" w:sz="4" w:space="0" w:color="auto"/>
              <w:right w:val="single" w:sz="4" w:space="0" w:color="auto"/>
            </w:tcBorders>
          </w:tcPr>
          <w:p w14:paraId="44AEC8AC" w14:textId="77777777" w:rsidR="005E06FF" w:rsidRPr="00F67924" w:rsidRDefault="005E06FF" w:rsidP="000455B5">
            <w:pPr>
              <w:keepNext/>
              <w:keepLines/>
              <w:jc w:val="center"/>
              <w:outlineLvl w:val="0"/>
              <w:rPr>
                <w:szCs w:val="22"/>
                <w:lang w:val="pt-PT"/>
              </w:rPr>
            </w:pPr>
          </w:p>
        </w:tc>
      </w:tr>
      <w:tr w:rsidR="005E06FF" w:rsidRPr="00F67924" w14:paraId="56D9140F" w14:textId="77777777" w:rsidTr="00D71122">
        <w:trPr>
          <w:cantSplit/>
          <w:trHeight w:val="324"/>
        </w:trPr>
        <w:tc>
          <w:tcPr>
            <w:tcW w:w="2977" w:type="dxa"/>
            <w:tcBorders>
              <w:top w:val="single" w:sz="4" w:space="0" w:color="auto"/>
              <w:left w:val="single" w:sz="4" w:space="0" w:color="auto"/>
              <w:bottom w:val="single" w:sz="4" w:space="0" w:color="auto"/>
              <w:right w:val="single" w:sz="4" w:space="0" w:color="auto"/>
            </w:tcBorders>
            <w:hideMark/>
          </w:tcPr>
          <w:p w14:paraId="61F57322" w14:textId="77777777" w:rsidR="005E06FF" w:rsidRPr="00F67924" w:rsidRDefault="005E06FF" w:rsidP="000455B5">
            <w:pPr>
              <w:keepNext/>
              <w:keepLines/>
              <w:outlineLvl w:val="0"/>
              <w:rPr>
                <w:szCs w:val="22"/>
                <w:lang w:val="pt-PT"/>
              </w:rPr>
            </w:pPr>
            <w:r w:rsidRPr="00F67924">
              <w:rPr>
                <w:szCs w:val="22"/>
                <w:lang w:val="pt-PT"/>
              </w:rPr>
              <w:t>Acumulação C</w:t>
            </w:r>
            <w:r w:rsidRPr="00F67924">
              <w:rPr>
                <w:szCs w:val="22"/>
                <w:vertAlign w:val="subscript"/>
                <w:lang w:val="pt-PT"/>
              </w:rPr>
              <w:t>max</w:t>
            </w:r>
          </w:p>
        </w:tc>
        <w:tc>
          <w:tcPr>
            <w:tcW w:w="2835" w:type="dxa"/>
            <w:tcBorders>
              <w:top w:val="single" w:sz="4" w:space="0" w:color="auto"/>
              <w:left w:val="single" w:sz="4" w:space="0" w:color="auto"/>
              <w:bottom w:val="single" w:sz="4" w:space="0" w:color="auto"/>
              <w:right w:val="single" w:sz="4" w:space="0" w:color="auto"/>
            </w:tcBorders>
          </w:tcPr>
          <w:p w14:paraId="204ED4EB" w14:textId="77777777" w:rsidR="005E06FF" w:rsidRPr="00F67924" w:rsidRDefault="005E06FF" w:rsidP="000455B5">
            <w:pPr>
              <w:keepNext/>
              <w:keepLines/>
              <w:jc w:val="center"/>
              <w:outlineLvl w:val="0"/>
              <w:rPr>
                <w:szCs w:val="22"/>
                <w:lang w:val="pt-PT"/>
              </w:rPr>
            </w:pPr>
            <w:r w:rsidRPr="00F67924">
              <w:rPr>
                <w:szCs w:val="22"/>
                <w:lang w:val="pt-PT"/>
              </w:rPr>
              <w:t>1,42</w:t>
            </w:r>
          </w:p>
        </w:tc>
        <w:tc>
          <w:tcPr>
            <w:tcW w:w="2977" w:type="dxa"/>
            <w:tcBorders>
              <w:top w:val="single" w:sz="4" w:space="0" w:color="auto"/>
              <w:left w:val="single" w:sz="4" w:space="0" w:color="auto"/>
              <w:bottom w:val="single" w:sz="4" w:space="0" w:color="auto"/>
              <w:right w:val="single" w:sz="4" w:space="0" w:color="auto"/>
            </w:tcBorders>
          </w:tcPr>
          <w:p w14:paraId="0B4AFD03" w14:textId="77777777" w:rsidR="005E06FF" w:rsidRPr="00F67924" w:rsidRDefault="005E06FF" w:rsidP="000455B5">
            <w:pPr>
              <w:keepNext/>
              <w:keepLines/>
              <w:jc w:val="center"/>
              <w:outlineLvl w:val="0"/>
              <w:rPr>
                <w:szCs w:val="22"/>
                <w:lang w:val="pt-PT"/>
              </w:rPr>
            </w:pPr>
            <w:r w:rsidRPr="00F67924">
              <w:rPr>
                <w:szCs w:val="22"/>
                <w:lang w:val="pt-PT"/>
              </w:rPr>
              <w:t>1,37</w:t>
            </w:r>
          </w:p>
        </w:tc>
      </w:tr>
      <w:tr w:rsidR="005E06FF" w:rsidRPr="00F67924" w14:paraId="3D1FD538" w14:textId="77777777" w:rsidTr="00D71122">
        <w:trPr>
          <w:cantSplit/>
          <w:trHeight w:val="331"/>
        </w:trPr>
        <w:tc>
          <w:tcPr>
            <w:tcW w:w="2977" w:type="dxa"/>
            <w:tcBorders>
              <w:top w:val="single" w:sz="4" w:space="0" w:color="auto"/>
              <w:left w:val="single" w:sz="4" w:space="0" w:color="auto"/>
              <w:bottom w:val="single" w:sz="4" w:space="0" w:color="auto"/>
              <w:right w:val="single" w:sz="4" w:space="0" w:color="auto"/>
            </w:tcBorders>
            <w:hideMark/>
          </w:tcPr>
          <w:p w14:paraId="60E37796" w14:textId="77777777" w:rsidR="005E06FF" w:rsidRPr="00F67924" w:rsidRDefault="005E06FF" w:rsidP="000455B5">
            <w:pPr>
              <w:keepNext/>
              <w:keepLines/>
              <w:outlineLvl w:val="0"/>
              <w:rPr>
                <w:szCs w:val="22"/>
                <w:lang w:val="pt-PT"/>
              </w:rPr>
            </w:pPr>
            <w:r w:rsidRPr="00F67924">
              <w:rPr>
                <w:szCs w:val="22"/>
                <w:lang w:val="pt-PT"/>
              </w:rPr>
              <w:t>Acumulação C</w:t>
            </w:r>
            <w:r w:rsidR="00617410" w:rsidRPr="00F67924">
              <w:rPr>
                <w:szCs w:val="22"/>
                <w:vertAlign w:val="subscript"/>
                <w:lang w:val="pt-PT"/>
              </w:rPr>
              <w:t>min</w:t>
            </w:r>
          </w:p>
        </w:tc>
        <w:tc>
          <w:tcPr>
            <w:tcW w:w="2835" w:type="dxa"/>
            <w:tcBorders>
              <w:top w:val="single" w:sz="4" w:space="0" w:color="auto"/>
              <w:left w:val="single" w:sz="4" w:space="0" w:color="auto"/>
              <w:bottom w:val="single" w:sz="4" w:space="0" w:color="auto"/>
              <w:right w:val="single" w:sz="4" w:space="0" w:color="auto"/>
            </w:tcBorders>
          </w:tcPr>
          <w:p w14:paraId="116FA42A" w14:textId="77777777" w:rsidR="005E06FF" w:rsidRPr="00F67924" w:rsidRDefault="005E06FF" w:rsidP="000455B5">
            <w:pPr>
              <w:keepNext/>
              <w:keepLines/>
              <w:jc w:val="center"/>
              <w:outlineLvl w:val="0"/>
              <w:rPr>
                <w:szCs w:val="22"/>
                <w:lang w:val="pt-PT"/>
              </w:rPr>
            </w:pPr>
            <w:r w:rsidRPr="00F67924">
              <w:rPr>
                <w:szCs w:val="22"/>
                <w:lang w:val="pt-PT"/>
              </w:rPr>
              <w:t>3,20</w:t>
            </w:r>
          </w:p>
        </w:tc>
        <w:tc>
          <w:tcPr>
            <w:tcW w:w="2977" w:type="dxa"/>
            <w:tcBorders>
              <w:top w:val="single" w:sz="4" w:space="0" w:color="auto"/>
              <w:left w:val="single" w:sz="4" w:space="0" w:color="auto"/>
              <w:bottom w:val="single" w:sz="4" w:space="0" w:color="auto"/>
              <w:right w:val="single" w:sz="4" w:space="0" w:color="auto"/>
            </w:tcBorders>
          </w:tcPr>
          <w:p w14:paraId="02F99D9A" w14:textId="77777777" w:rsidR="005E06FF" w:rsidRPr="00F67924" w:rsidRDefault="005E06FF" w:rsidP="000455B5">
            <w:pPr>
              <w:keepNext/>
              <w:keepLines/>
              <w:jc w:val="center"/>
              <w:outlineLvl w:val="0"/>
              <w:rPr>
                <w:szCs w:val="22"/>
                <w:lang w:val="pt-PT"/>
              </w:rPr>
            </w:pPr>
            <w:r w:rsidRPr="00F67924">
              <w:rPr>
                <w:szCs w:val="22"/>
                <w:lang w:val="pt-PT"/>
              </w:rPr>
              <w:t>3,41</w:t>
            </w:r>
          </w:p>
        </w:tc>
      </w:tr>
      <w:tr w:rsidR="005E06FF" w:rsidRPr="00F67924" w14:paraId="1E4FBEFF" w14:textId="77777777" w:rsidTr="00D71122">
        <w:trPr>
          <w:cantSplit/>
          <w:trHeight w:val="331"/>
        </w:trPr>
        <w:tc>
          <w:tcPr>
            <w:tcW w:w="2977" w:type="dxa"/>
            <w:tcBorders>
              <w:top w:val="single" w:sz="4" w:space="0" w:color="auto"/>
              <w:left w:val="single" w:sz="4" w:space="0" w:color="auto"/>
              <w:bottom w:val="single" w:sz="4" w:space="0" w:color="auto"/>
              <w:right w:val="single" w:sz="4" w:space="0" w:color="auto"/>
            </w:tcBorders>
          </w:tcPr>
          <w:p w14:paraId="094388A3" w14:textId="77777777" w:rsidR="005E06FF" w:rsidRPr="00F67924" w:rsidRDefault="005E06FF" w:rsidP="005E06FF">
            <w:pPr>
              <w:outlineLvl w:val="0"/>
              <w:rPr>
                <w:szCs w:val="22"/>
                <w:lang w:val="pt-PT"/>
              </w:rPr>
            </w:pPr>
            <w:r w:rsidRPr="00F67924">
              <w:rPr>
                <w:szCs w:val="22"/>
                <w:lang w:val="pt-PT"/>
              </w:rPr>
              <w:t>Acumulação C</w:t>
            </w:r>
            <w:r w:rsidRPr="00F67924">
              <w:rPr>
                <w:szCs w:val="22"/>
                <w:vertAlign w:val="subscript"/>
                <w:lang w:val="pt-PT"/>
              </w:rPr>
              <w:t>média</w:t>
            </w:r>
            <w:r w:rsidRPr="00F67924">
              <w:rPr>
                <w:szCs w:val="22"/>
                <w:lang w:val="pt-PT"/>
              </w:rPr>
              <w:t xml:space="preserve"> ou AUC</w:t>
            </w:r>
            <w:r w:rsidRPr="00F67924">
              <w:rPr>
                <w:szCs w:val="22"/>
                <w:vertAlign w:val="subscript"/>
                <w:lang w:val="pt-PT"/>
              </w:rPr>
              <w:t>τ</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tcPr>
          <w:p w14:paraId="7EDD7DAC" w14:textId="77777777" w:rsidR="005E06FF" w:rsidRPr="00F67924" w:rsidRDefault="005E06FF" w:rsidP="00D71122">
            <w:pPr>
              <w:jc w:val="center"/>
              <w:outlineLvl w:val="0"/>
              <w:rPr>
                <w:szCs w:val="22"/>
                <w:lang w:val="pt-PT"/>
              </w:rPr>
            </w:pPr>
            <w:r w:rsidRPr="00F67924">
              <w:rPr>
                <w:szCs w:val="22"/>
                <w:lang w:val="pt-PT"/>
              </w:rPr>
              <w:t>2,01</w:t>
            </w:r>
          </w:p>
        </w:tc>
        <w:tc>
          <w:tcPr>
            <w:tcW w:w="2977" w:type="dxa"/>
            <w:tcBorders>
              <w:top w:val="single" w:sz="4" w:space="0" w:color="auto"/>
              <w:left w:val="single" w:sz="4" w:space="0" w:color="auto"/>
              <w:bottom w:val="single" w:sz="4" w:space="0" w:color="auto"/>
              <w:right w:val="single" w:sz="4" w:space="0" w:color="auto"/>
            </w:tcBorders>
          </w:tcPr>
          <w:p w14:paraId="122B32FD" w14:textId="77777777" w:rsidR="005E06FF" w:rsidRPr="00F67924" w:rsidRDefault="005E06FF" w:rsidP="00D71122">
            <w:pPr>
              <w:jc w:val="center"/>
              <w:outlineLvl w:val="0"/>
              <w:rPr>
                <w:szCs w:val="22"/>
                <w:lang w:val="pt-PT"/>
              </w:rPr>
            </w:pPr>
            <w:r w:rsidRPr="00F67924">
              <w:rPr>
                <w:szCs w:val="22"/>
                <w:lang w:val="pt-PT"/>
              </w:rPr>
              <w:t>1,95</w:t>
            </w:r>
          </w:p>
        </w:tc>
      </w:tr>
    </w:tbl>
    <w:p w14:paraId="745F011E" w14:textId="2D7DA7A5" w:rsidR="005E06FF" w:rsidRPr="00F67924" w:rsidRDefault="005E06FF" w:rsidP="005E06FF">
      <w:pPr>
        <w:outlineLvl w:val="0"/>
        <w:rPr>
          <w:sz w:val="18"/>
          <w:szCs w:val="22"/>
          <w:lang w:val="pt-PT"/>
        </w:rPr>
      </w:pPr>
      <w:r w:rsidRPr="00F67924">
        <w:rPr>
          <w:sz w:val="18"/>
          <w:szCs w:val="22"/>
          <w:lang w:val="pt-PT"/>
        </w:rPr>
        <w:t>*τ = 2</w:t>
      </w:r>
      <w:r w:rsidR="0062057D" w:rsidRPr="00F67924">
        <w:rPr>
          <w:sz w:val="18"/>
          <w:szCs w:val="22"/>
          <w:lang w:val="pt-PT"/>
        </w:rPr>
        <w:t> </w:t>
      </w:r>
      <w:r w:rsidRPr="00F67924">
        <w:rPr>
          <w:sz w:val="18"/>
          <w:szCs w:val="22"/>
          <w:lang w:val="pt-PT"/>
        </w:rPr>
        <w:t>semanas para regime</w:t>
      </w:r>
      <w:r w:rsidR="00E649E6" w:rsidRPr="00F67924">
        <w:rPr>
          <w:sz w:val="18"/>
          <w:szCs w:val="22"/>
          <w:lang w:val="pt-PT"/>
        </w:rPr>
        <w:t>s</w:t>
      </w:r>
      <w:r w:rsidRPr="00F67924">
        <w:rPr>
          <w:sz w:val="18"/>
          <w:szCs w:val="22"/>
          <w:lang w:val="pt-PT"/>
        </w:rPr>
        <w:t xml:space="preserve"> </w:t>
      </w:r>
      <w:r w:rsidR="0062057D" w:rsidRPr="00F67924">
        <w:rPr>
          <w:sz w:val="18"/>
          <w:szCs w:val="22"/>
          <w:lang w:val="pt-PT"/>
        </w:rPr>
        <w:t>intravenosos</w:t>
      </w:r>
    </w:p>
    <w:p w14:paraId="7BBADCD9" w14:textId="77777777" w:rsidR="005E06FF" w:rsidRPr="00F67924" w:rsidRDefault="005E06FF" w:rsidP="005E06FF">
      <w:pPr>
        <w:outlineLvl w:val="0"/>
        <w:rPr>
          <w:szCs w:val="22"/>
          <w:lang w:val="pt-PT"/>
        </w:rPr>
      </w:pPr>
    </w:p>
    <w:p w14:paraId="4AB761E6" w14:textId="3F2A681E" w:rsidR="005E06FF" w:rsidRPr="00F67924" w:rsidRDefault="005E06FF" w:rsidP="001323E1">
      <w:pPr>
        <w:outlineLvl w:val="0"/>
        <w:rPr>
          <w:szCs w:val="22"/>
          <w:lang w:val="pt-PT"/>
        </w:rPr>
      </w:pPr>
      <w:r w:rsidRPr="00F67924">
        <w:rPr>
          <w:szCs w:val="22"/>
          <w:lang w:val="pt-PT"/>
        </w:rPr>
        <w:t>Após a</w:t>
      </w:r>
      <w:r w:rsidR="0050791A" w:rsidRPr="00F67924">
        <w:rPr>
          <w:szCs w:val="22"/>
          <w:lang w:val="pt-PT"/>
        </w:rPr>
        <w:t xml:space="preserve"> </w:t>
      </w:r>
      <w:r w:rsidR="00E649E6" w:rsidRPr="00F67924">
        <w:rPr>
          <w:szCs w:val="22"/>
          <w:lang w:val="pt-PT"/>
        </w:rPr>
        <w:t xml:space="preserve">administração </w:t>
      </w:r>
      <w:r w:rsidR="0062057D" w:rsidRPr="00F67924">
        <w:rPr>
          <w:szCs w:val="22"/>
          <w:lang w:val="pt-PT"/>
        </w:rPr>
        <w:t>intravenosa</w:t>
      </w:r>
      <w:r w:rsidRPr="00F67924">
        <w:rPr>
          <w:szCs w:val="22"/>
          <w:lang w:val="pt-PT"/>
        </w:rPr>
        <w:t xml:space="preserve">, aproximadamente 90% do estado estacionário foi atingido </w:t>
      </w:r>
      <w:r w:rsidR="001E4CD5" w:rsidRPr="00F67924">
        <w:rPr>
          <w:szCs w:val="22"/>
          <w:lang w:val="pt-PT"/>
        </w:rPr>
        <w:t>à</w:t>
      </w:r>
      <w:r w:rsidRPr="00F67924">
        <w:rPr>
          <w:szCs w:val="22"/>
          <w:lang w:val="pt-PT"/>
        </w:rPr>
        <w:t xml:space="preserve"> se</w:t>
      </w:r>
      <w:r w:rsidR="00847E8D" w:rsidRPr="00F67924">
        <w:rPr>
          <w:szCs w:val="22"/>
          <w:lang w:val="pt-PT"/>
        </w:rPr>
        <w:t>mana</w:t>
      </w:r>
      <w:r w:rsidR="0062057D" w:rsidRPr="00F67924">
        <w:rPr>
          <w:szCs w:val="22"/>
          <w:lang w:val="pt-PT"/>
        </w:rPr>
        <w:t> </w:t>
      </w:r>
      <w:r w:rsidR="00847E8D" w:rsidRPr="00F67924">
        <w:rPr>
          <w:szCs w:val="22"/>
          <w:lang w:val="pt-PT"/>
        </w:rPr>
        <w:t xml:space="preserve">8 para </w:t>
      </w:r>
      <w:r w:rsidR="0050791A" w:rsidRPr="00F67924">
        <w:rPr>
          <w:szCs w:val="22"/>
          <w:lang w:val="pt-PT"/>
        </w:rPr>
        <w:t xml:space="preserve">ambos </w:t>
      </w:r>
      <w:r w:rsidR="00847E8D" w:rsidRPr="00F67924">
        <w:rPr>
          <w:szCs w:val="22"/>
          <w:lang w:val="pt-PT"/>
        </w:rPr>
        <w:t xml:space="preserve">os regimes de 12 mg/kg </w:t>
      </w:r>
      <w:r w:rsidR="00DD551F" w:rsidRPr="00F67924">
        <w:rPr>
          <w:szCs w:val="22"/>
          <w:lang w:val="pt-PT"/>
        </w:rPr>
        <w:t>(peso corporal &lt;</w:t>
      </w:r>
      <w:r w:rsidR="0062057D" w:rsidRPr="00F67924">
        <w:rPr>
          <w:szCs w:val="22"/>
          <w:lang w:val="pt-PT"/>
        </w:rPr>
        <w:t> </w:t>
      </w:r>
      <w:r w:rsidR="00DD551F" w:rsidRPr="00F67924">
        <w:rPr>
          <w:szCs w:val="22"/>
          <w:lang w:val="pt-PT"/>
        </w:rPr>
        <w:t>30</w:t>
      </w:r>
      <w:r w:rsidR="0062057D" w:rsidRPr="00F67924">
        <w:rPr>
          <w:szCs w:val="22"/>
          <w:lang w:val="pt-PT"/>
        </w:rPr>
        <w:t> </w:t>
      </w:r>
      <w:r w:rsidR="00DD551F" w:rsidRPr="00F67924">
        <w:rPr>
          <w:szCs w:val="22"/>
          <w:lang w:val="pt-PT"/>
        </w:rPr>
        <w:t xml:space="preserve">kg) </w:t>
      </w:r>
      <w:r w:rsidR="00847E8D" w:rsidRPr="00F67924">
        <w:rPr>
          <w:szCs w:val="22"/>
          <w:lang w:val="pt-PT"/>
        </w:rPr>
        <w:t xml:space="preserve">e </w:t>
      </w:r>
      <w:r w:rsidR="001E4CD5" w:rsidRPr="00F67924">
        <w:rPr>
          <w:szCs w:val="22"/>
          <w:lang w:val="pt-PT"/>
        </w:rPr>
        <w:t xml:space="preserve">de </w:t>
      </w:r>
      <w:r w:rsidR="00847E8D" w:rsidRPr="00F67924">
        <w:rPr>
          <w:szCs w:val="22"/>
          <w:lang w:val="pt-PT"/>
        </w:rPr>
        <w:t>8</w:t>
      </w:r>
      <w:r w:rsidR="0062057D" w:rsidRPr="00F67924">
        <w:rPr>
          <w:szCs w:val="22"/>
          <w:lang w:val="pt-PT"/>
        </w:rPr>
        <w:t> </w:t>
      </w:r>
      <w:r w:rsidR="00847E8D" w:rsidRPr="00F67924">
        <w:rPr>
          <w:szCs w:val="22"/>
          <w:lang w:val="pt-PT"/>
        </w:rPr>
        <w:t>mg/</w:t>
      </w:r>
      <w:r w:rsidRPr="00F67924">
        <w:rPr>
          <w:szCs w:val="22"/>
          <w:lang w:val="pt-PT"/>
        </w:rPr>
        <w:t>kg de</w:t>
      </w:r>
      <w:r w:rsidR="0050791A" w:rsidRPr="00F67924">
        <w:rPr>
          <w:szCs w:val="22"/>
          <w:lang w:val="pt-PT"/>
        </w:rPr>
        <w:t xml:space="preserve"> </w:t>
      </w:r>
      <w:r w:rsidR="001E4CD5" w:rsidRPr="00F67924">
        <w:rPr>
          <w:szCs w:val="22"/>
          <w:lang w:val="pt-PT"/>
        </w:rPr>
        <w:t>2 em 2</w:t>
      </w:r>
      <w:r w:rsidR="0062057D" w:rsidRPr="00F67924">
        <w:rPr>
          <w:szCs w:val="22"/>
          <w:lang w:val="pt-PT"/>
        </w:rPr>
        <w:t> </w:t>
      </w:r>
      <w:r w:rsidR="001E4CD5" w:rsidRPr="00F67924">
        <w:rPr>
          <w:szCs w:val="22"/>
          <w:lang w:val="pt-PT"/>
        </w:rPr>
        <w:t>sem</w:t>
      </w:r>
      <w:r w:rsidR="00E52267" w:rsidRPr="00F67924">
        <w:rPr>
          <w:szCs w:val="22"/>
          <w:lang w:val="pt-PT"/>
        </w:rPr>
        <w:t>a</w:t>
      </w:r>
      <w:r w:rsidR="001E4CD5" w:rsidRPr="00F67924">
        <w:rPr>
          <w:szCs w:val="22"/>
          <w:lang w:val="pt-PT"/>
        </w:rPr>
        <w:t>nas</w:t>
      </w:r>
      <w:r w:rsidR="00DD551F" w:rsidRPr="00F67924">
        <w:rPr>
          <w:szCs w:val="22"/>
          <w:lang w:val="pt-PT"/>
        </w:rPr>
        <w:t xml:space="preserve"> (peso corporal ≥</w:t>
      </w:r>
      <w:r w:rsidR="0062057D" w:rsidRPr="00F67924">
        <w:rPr>
          <w:szCs w:val="22"/>
          <w:lang w:val="pt-PT"/>
        </w:rPr>
        <w:t> </w:t>
      </w:r>
      <w:r w:rsidR="00DD551F" w:rsidRPr="00F67924">
        <w:rPr>
          <w:szCs w:val="22"/>
          <w:lang w:val="pt-PT"/>
        </w:rPr>
        <w:t>30</w:t>
      </w:r>
      <w:r w:rsidR="0062057D" w:rsidRPr="00F67924">
        <w:rPr>
          <w:szCs w:val="22"/>
          <w:lang w:val="pt-PT"/>
        </w:rPr>
        <w:t> </w:t>
      </w:r>
      <w:r w:rsidR="00DD551F" w:rsidRPr="00F67924">
        <w:rPr>
          <w:szCs w:val="22"/>
          <w:lang w:val="pt-PT"/>
        </w:rPr>
        <w:t>kg)</w:t>
      </w:r>
      <w:r w:rsidRPr="00F67924">
        <w:rPr>
          <w:szCs w:val="22"/>
          <w:lang w:val="pt-PT"/>
        </w:rPr>
        <w:t>.</w:t>
      </w:r>
    </w:p>
    <w:p w14:paraId="78339223" w14:textId="77777777" w:rsidR="005E06FF" w:rsidRPr="00F67924" w:rsidRDefault="005E06FF" w:rsidP="001323E1">
      <w:pPr>
        <w:outlineLvl w:val="0"/>
        <w:rPr>
          <w:szCs w:val="22"/>
          <w:lang w:val="pt-PT"/>
        </w:rPr>
      </w:pPr>
    </w:p>
    <w:p w14:paraId="6D7A43E5" w14:textId="0F61D780" w:rsidR="001323E1" w:rsidRPr="00F67924" w:rsidRDefault="001323E1" w:rsidP="001323E1">
      <w:pPr>
        <w:outlineLvl w:val="0"/>
        <w:rPr>
          <w:szCs w:val="22"/>
          <w:lang w:val="pt-PT"/>
        </w:rPr>
      </w:pPr>
      <w:r w:rsidRPr="00F67924">
        <w:rPr>
          <w:szCs w:val="22"/>
          <w:lang w:val="pt-PT"/>
        </w:rPr>
        <w:t xml:space="preserve">Nos doentes com AIJs o volume de distribuição central foi de </w:t>
      </w:r>
      <w:r w:rsidR="005E06FF" w:rsidRPr="00F67924">
        <w:rPr>
          <w:szCs w:val="22"/>
          <w:lang w:val="pt-PT"/>
        </w:rPr>
        <w:t>1,87</w:t>
      </w:r>
      <w:r w:rsidR="0062057D" w:rsidRPr="00F67924">
        <w:rPr>
          <w:szCs w:val="22"/>
          <w:lang w:val="pt-PT"/>
        </w:rPr>
        <w:t> </w:t>
      </w:r>
      <w:r w:rsidR="0050791A" w:rsidRPr="00F67924">
        <w:rPr>
          <w:szCs w:val="22"/>
          <w:lang w:val="pt-PT"/>
        </w:rPr>
        <w:t>l</w:t>
      </w:r>
      <w:r w:rsidRPr="00F67924">
        <w:rPr>
          <w:szCs w:val="22"/>
          <w:lang w:val="pt-PT"/>
        </w:rPr>
        <w:t xml:space="preserve"> e o volume de distribuição periférico foi de </w:t>
      </w:r>
      <w:r w:rsidR="005E06FF" w:rsidRPr="00F67924">
        <w:rPr>
          <w:szCs w:val="22"/>
          <w:lang w:val="pt-PT"/>
        </w:rPr>
        <w:t>2,14</w:t>
      </w:r>
      <w:r w:rsidR="0062057D" w:rsidRPr="00F67924">
        <w:rPr>
          <w:szCs w:val="22"/>
          <w:lang w:val="pt-PT"/>
        </w:rPr>
        <w:t> </w:t>
      </w:r>
      <w:r w:rsidR="0050791A" w:rsidRPr="00F67924">
        <w:rPr>
          <w:szCs w:val="22"/>
          <w:lang w:val="pt-PT"/>
        </w:rPr>
        <w:t>l</w:t>
      </w:r>
      <w:r w:rsidR="00E649E6" w:rsidRPr="00F67924">
        <w:rPr>
          <w:szCs w:val="22"/>
          <w:lang w:val="pt-PT"/>
        </w:rPr>
        <w:t>,</w:t>
      </w:r>
      <w:r w:rsidRPr="00F67924">
        <w:rPr>
          <w:szCs w:val="22"/>
          <w:lang w:val="pt-PT"/>
        </w:rPr>
        <w:t xml:space="preserve"> resultando num volume de distribuição no estado estacionário de </w:t>
      </w:r>
      <w:r w:rsidR="005E06FF" w:rsidRPr="00F67924">
        <w:rPr>
          <w:szCs w:val="22"/>
          <w:lang w:val="pt-PT"/>
        </w:rPr>
        <w:t>4,01</w:t>
      </w:r>
      <w:r w:rsidR="0062057D" w:rsidRPr="00F67924">
        <w:rPr>
          <w:szCs w:val="22"/>
          <w:lang w:val="pt-PT"/>
        </w:rPr>
        <w:t> </w:t>
      </w:r>
      <w:r w:rsidR="0050791A" w:rsidRPr="00F67924">
        <w:rPr>
          <w:szCs w:val="22"/>
          <w:lang w:val="pt-PT"/>
        </w:rPr>
        <w:t>l</w:t>
      </w:r>
      <w:r w:rsidRPr="00F67924">
        <w:rPr>
          <w:szCs w:val="22"/>
          <w:lang w:val="pt-PT"/>
        </w:rPr>
        <w:t xml:space="preserve">. A depuração linear estimada como um parâmetro na análise farmacocinética populacional foi de </w:t>
      </w:r>
      <w:r w:rsidR="005E06FF" w:rsidRPr="00F67924">
        <w:rPr>
          <w:szCs w:val="22"/>
          <w:lang w:val="pt-PT"/>
        </w:rPr>
        <w:t>5,7</w:t>
      </w:r>
      <w:r w:rsidR="0062057D" w:rsidRPr="00F67924">
        <w:rPr>
          <w:szCs w:val="22"/>
          <w:lang w:val="pt-PT"/>
        </w:rPr>
        <w:t> </w:t>
      </w:r>
      <w:r w:rsidR="005E06FF" w:rsidRPr="00F67924">
        <w:rPr>
          <w:szCs w:val="22"/>
          <w:lang w:val="pt-PT"/>
        </w:rPr>
        <w:t>ml/h</w:t>
      </w:r>
      <w:r w:rsidRPr="00F67924">
        <w:rPr>
          <w:szCs w:val="22"/>
          <w:lang w:val="pt-PT"/>
        </w:rPr>
        <w:t>.</w:t>
      </w:r>
    </w:p>
    <w:p w14:paraId="068B99B6" w14:textId="77777777" w:rsidR="001323E1" w:rsidRPr="00F67924" w:rsidRDefault="001323E1" w:rsidP="001323E1">
      <w:pPr>
        <w:numPr>
          <w:ilvl w:val="12"/>
          <w:numId w:val="0"/>
        </w:numPr>
        <w:ind w:right="-2"/>
        <w:rPr>
          <w:szCs w:val="22"/>
          <w:lang w:val="pt-PT"/>
        </w:rPr>
      </w:pPr>
    </w:p>
    <w:p w14:paraId="349495C9" w14:textId="3795025F" w:rsidR="001323E1" w:rsidRPr="00F67924" w:rsidRDefault="001323E1" w:rsidP="001323E1">
      <w:pPr>
        <w:numPr>
          <w:ilvl w:val="12"/>
          <w:numId w:val="0"/>
        </w:numPr>
        <w:ind w:right="-2"/>
        <w:rPr>
          <w:szCs w:val="22"/>
          <w:lang w:val="pt-PT"/>
        </w:rPr>
      </w:pPr>
      <w:r w:rsidRPr="00F67924">
        <w:rPr>
          <w:szCs w:val="22"/>
          <w:lang w:val="pt-PT"/>
        </w:rPr>
        <w:t>Na semana</w:t>
      </w:r>
      <w:r w:rsidR="0062057D" w:rsidRPr="00F67924">
        <w:rPr>
          <w:szCs w:val="22"/>
          <w:lang w:val="pt-PT"/>
        </w:rPr>
        <w:t> </w:t>
      </w:r>
      <w:r w:rsidRPr="00F67924">
        <w:rPr>
          <w:szCs w:val="22"/>
          <w:lang w:val="pt-PT"/>
        </w:rPr>
        <w:t>12, a semivida d</w:t>
      </w:r>
      <w:r w:rsidR="00F67F79" w:rsidRPr="00F67924">
        <w:rPr>
          <w:szCs w:val="22"/>
          <w:lang w:val="pt-PT"/>
        </w:rPr>
        <w:t>e</w:t>
      </w:r>
      <w:r w:rsidRPr="00F67924">
        <w:rPr>
          <w:szCs w:val="22"/>
          <w:lang w:val="pt-PT"/>
        </w:rPr>
        <w:t xml:space="preserve"> tocilizumab em doentes com AIJs é de até </w:t>
      </w:r>
      <w:r w:rsidR="005E06FF" w:rsidRPr="00F67924">
        <w:rPr>
          <w:szCs w:val="22"/>
          <w:lang w:val="pt-PT"/>
        </w:rPr>
        <w:t xml:space="preserve">16 </w:t>
      </w:r>
      <w:r w:rsidRPr="00F67924">
        <w:rPr>
          <w:szCs w:val="22"/>
          <w:lang w:val="pt-PT"/>
        </w:rPr>
        <w:t xml:space="preserve">dias nas duas categorias de peso corporal (8 mg/kg para peso corporal </w:t>
      </w:r>
      <w:r w:rsidRPr="00F67924">
        <w:rPr>
          <w:iCs/>
          <w:szCs w:val="22"/>
          <w:lang w:val="pt-PT"/>
        </w:rPr>
        <w:t xml:space="preserve">≥ 30 kg ou 12 mg/kg </w:t>
      </w:r>
      <w:r w:rsidRPr="00F67924">
        <w:rPr>
          <w:szCs w:val="22"/>
          <w:lang w:val="pt-PT"/>
        </w:rPr>
        <w:t>para peso corporal</w:t>
      </w:r>
      <w:r w:rsidRPr="00F67924">
        <w:rPr>
          <w:iCs/>
          <w:szCs w:val="22"/>
          <w:lang w:val="pt-PT"/>
        </w:rPr>
        <w:t xml:space="preserve"> &lt; 30 kg).</w:t>
      </w:r>
    </w:p>
    <w:p w14:paraId="4343227A" w14:textId="77777777" w:rsidR="001323E1" w:rsidRPr="00F67924" w:rsidRDefault="001323E1" w:rsidP="001323E1">
      <w:pPr>
        <w:outlineLvl w:val="0"/>
        <w:rPr>
          <w:i/>
          <w:iCs/>
          <w:szCs w:val="22"/>
          <w:lang w:val="pt-PT"/>
        </w:rPr>
      </w:pPr>
    </w:p>
    <w:p w14:paraId="018E6FBA" w14:textId="6A88CB2E" w:rsidR="001323E1" w:rsidRPr="00F67924" w:rsidRDefault="004A7487" w:rsidP="0049594D">
      <w:pPr>
        <w:keepNext/>
        <w:keepLines/>
        <w:outlineLvl w:val="0"/>
        <w:rPr>
          <w:i/>
          <w:iCs/>
          <w:szCs w:val="22"/>
          <w:lang w:val="pt-PT"/>
        </w:rPr>
      </w:pPr>
      <w:r w:rsidRPr="00F67924">
        <w:rPr>
          <w:i/>
          <w:iCs/>
          <w:szCs w:val="22"/>
          <w:lang w:val="pt-PT"/>
        </w:rPr>
        <w:t>Doentes com AIJp</w:t>
      </w:r>
    </w:p>
    <w:p w14:paraId="5060D809" w14:textId="72CE303B" w:rsidR="001323E1" w:rsidRPr="00F67924" w:rsidRDefault="001323E1" w:rsidP="00D71122">
      <w:pPr>
        <w:keepNext/>
        <w:keepLines/>
        <w:outlineLvl w:val="0"/>
        <w:rPr>
          <w:szCs w:val="22"/>
          <w:lang w:val="pt-PT"/>
        </w:rPr>
      </w:pPr>
      <w:r w:rsidRPr="00F67924">
        <w:rPr>
          <w:iCs/>
          <w:szCs w:val="22"/>
          <w:lang w:val="pt-PT"/>
        </w:rPr>
        <w:t xml:space="preserve">A farmacocinética de </w:t>
      </w:r>
      <w:r w:rsidRPr="00F67924">
        <w:rPr>
          <w:szCs w:val="22"/>
          <w:lang w:val="pt-PT"/>
        </w:rPr>
        <w:t xml:space="preserve">tocilizumab </w:t>
      </w:r>
      <w:r w:rsidR="00D52AEC" w:rsidRPr="00F67924">
        <w:rPr>
          <w:szCs w:val="22"/>
          <w:lang w:val="pt-PT"/>
        </w:rPr>
        <w:t xml:space="preserve">em doentes com AIJp </w:t>
      </w:r>
      <w:r w:rsidRPr="00F67924">
        <w:rPr>
          <w:szCs w:val="22"/>
          <w:lang w:val="pt-PT"/>
        </w:rPr>
        <w:t xml:space="preserve">foi </w:t>
      </w:r>
      <w:r w:rsidR="00D52AEC" w:rsidRPr="00F67924">
        <w:rPr>
          <w:szCs w:val="22"/>
          <w:lang w:val="pt-PT"/>
        </w:rPr>
        <w:t xml:space="preserve">caracterizada por </w:t>
      </w:r>
      <w:r w:rsidRPr="00F67924">
        <w:rPr>
          <w:szCs w:val="22"/>
          <w:lang w:val="pt-PT"/>
        </w:rPr>
        <w:t>uma análise farmacocinética populacional</w:t>
      </w:r>
      <w:r w:rsidR="00D52AEC" w:rsidRPr="00F67924">
        <w:rPr>
          <w:szCs w:val="22"/>
          <w:lang w:val="pt-PT"/>
        </w:rPr>
        <w:t xml:space="preserve"> que incluiu 237</w:t>
      </w:r>
      <w:r w:rsidR="0062057D" w:rsidRPr="00F67924">
        <w:rPr>
          <w:szCs w:val="22"/>
          <w:lang w:val="pt-PT"/>
        </w:rPr>
        <w:t> </w:t>
      </w:r>
      <w:r w:rsidR="00D52AEC" w:rsidRPr="00F67924">
        <w:rPr>
          <w:szCs w:val="22"/>
          <w:lang w:val="pt-PT"/>
        </w:rPr>
        <w:t>doentes tratados com 8</w:t>
      </w:r>
      <w:r w:rsidR="0062057D" w:rsidRPr="00F67924">
        <w:rPr>
          <w:szCs w:val="22"/>
          <w:lang w:val="pt-PT"/>
        </w:rPr>
        <w:t> </w:t>
      </w:r>
      <w:r w:rsidR="00D52AEC" w:rsidRPr="00F67924">
        <w:rPr>
          <w:szCs w:val="22"/>
          <w:lang w:val="pt-PT"/>
        </w:rPr>
        <w:t xml:space="preserve">mg/kg </w:t>
      </w:r>
      <w:r w:rsidR="0062057D" w:rsidRPr="00F67924">
        <w:rPr>
          <w:szCs w:val="22"/>
          <w:lang w:val="pt-PT"/>
        </w:rPr>
        <w:t>intravenoso</w:t>
      </w:r>
      <w:r w:rsidR="00D52AEC" w:rsidRPr="00F67924">
        <w:rPr>
          <w:szCs w:val="22"/>
          <w:lang w:val="pt-PT"/>
        </w:rPr>
        <w:t xml:space="preserve"> </w:t>
      </w:r>
      <w:r w:rsidR="001E4CD5" w:rsidRPr="00F67924">
        <w:rPr>
          <w:szCs w:val="22"/>
          <w:lang w:val="pt-PT"/>
        </w:rPr>
        <w:t>de 4 em</w:t>
      </w:r>
      <w:r w:rsidR="00D52AEC" w:rsidRPr="00F67924">
        <w:rPr>
          <w:szCs w:val="22"/>
          <w:lang w:val="pt-PT"/>
        </w:rPr>
        <w:t xml:space="preserve"> 4</w:t>
      </w:r>
      <w:r w:rsidR="0062057D" w:rsidRPr="00F67924">
        <w:rPr>
          <w:szCs w:val="22"/>
          <w:lang w:val="pt-PT"/>
        </w:rPr>
        <w:t> </w:t>
      </w:r>
      <w:r w:rsidR="00D52AEC" w:rsidRPr="00F67924">
        <w:rPr>
          <w:szCs w:val="22"/>
          <w:lang w:val="pt-PT"/>
        </w:rPr>
        <w:t xml:space="preserve">semanas (doentes com peso </w:t>
      </w:r>
      <w:r w:rsidR="0050791A" w:rsidRPr="00F67924">
        <w:rPr>
          <w:szCs w:val="22"/>
          <w:lang w:val="pt-PT"/>
        </w:rPr>
        <w:t xml:space="preserve">corporal </w:t>
      </w:r>
      <w:r w:rsidR="00D52AEC" w:rsidRPr="00F67924">
        <w:rPr>
          <w:szCs w:val="22"/>
          <w:lang w:val="pt-PT"/>
        </w:rPr>
        <w:t>≥</w:t>
      </w:r>
      <w:r w:rsidR="0062057D" w:rsidRPr="00F67924">
        <w:rPr>
          <w:szCs w:val="22"/>
          <w:lang w:val="pt-PT"/>
        </w:rPr>
        <w:t> </w:t>
      </w:r>
      <w:r w:rsidR="00D52AEC" w:rsidRPr="00F67924">
        <w:rPr>
          <w:szCs w:val="22"/>
          <w:lang w:val="pt-PT"/>
        </w:rPr>
        <w:t>30</w:t>
      </w:r>
      <w:r w:rsidR="0062057D" w:rsidRPr="00F67924">
        <w:rPr>
          <w:szCs w:val="22"/>
          <w:lang w:val="pt-PT"/>
        </w:rPr>
        <w:t> </w:t>
      </w:r>
      <w:r w:rsidR="00D52AEC" w:rsidRPr="00F67924">
        <w:rPr>
          <w:szCs w:val="22"/>
          <w:lang w:val="pt-PT"/>
        </w:rPr>
        <w:t>kg), 10</w:t>
      </w:r>
      <w:r w:rsidR="0062057D" w:rsidRPr="00F67924">
        <w:rPr>
          <w:szCs w:val="22"/>
          <w:lang w:val="pt-PT"/>
        </w:rPr>
        <w:t> </w:t>
      </w:r>
      <w:r w:rsidR="00D52AEC" w:rsidRPr="00F67924">
        <w:rPr>
          <w:szCs w:val="22"/>
          <w:lang w:val="pt-PT"/>
        </w:rPr>
        <w:t xml:space="preserve">mg/kg </w:t>
      </w:r>
      <w:r w:rsidR="0062057D" w:rsidRPr="00F67924">
        <w:rPr>
          <w:szCs w:val="22"/>
          <w:lang w:val="pt-PT"/>
        </w:rPr>
        <w:t>intravenoso</w:t>
      </w:r>
      <w:r w:rsidR="00D52AEC" w:rsidRPr="00F67924">
        <w:rPr>
          <w:szCs w:val="22"/>
          <w:lang w:val="pt-PT"/>
        </w:rPr>
        <w:t xml:space="preserve"> </w:t>
      </w:r>
      <w:r w:rsidR="001E4CD5" w:rsidRPr="00F67924">
        <w:rPr>
          <w:szCs w:val="22"/>
          <w:lang w:val="pt-PT"/>
        </w:rPr>
        <w:t xml:space="preserve">de 4 em </w:t>
      </w:r>
      <w:r w:rsidR="00D52AEC" w:rsidRPr="00F67924">
        <w:rPr>
          <w:szCs w:val="22"/>
          <w:lang w:val="pt-PT"/>
        </w:rPr>
        <w:t>4</w:t>
      </w:r>
      <w:r w:rsidR="0062057D" w:rsidRPr="00F67924">
        <w:rPr>
          <w:szCs w:val="22"/>
          <w:lang w:val="pt-PT"/>
        </w:rPr>
        <w:t> </w:t>
      </w:r>
      <w:r w:rsidR="00D52AEC" w:rsidRPr="00F67924">
        <w:rPr>
          <w:szCs w:val="22"/>
          <w:lang w:val="pt-PT"/>
        </w:rPr>
        <w:t xml:space="preserve">semanas (doentes com peso </w:t>
      </w:r>
      <w:r w:rsidR="0050791A" w:rsidRPr="00F67924">
        <w:rPr>
          <w:szCs w:val="22"/>
          <w:lang w:val="pt-PT"/>
        </w:rPr>
        <w:t xml:space="preserve">corporal </w:t>
      </w:r>
      <w:r w:rsidR="001E4CD5" w:rsidRPr="00F67924">
        <w:rPr>
          <w:szCs w:val="22"/>
          <w:lang w:val="pt-PT"/>
        </w:rPr>
        <w:t>inferior a</w:t>
      </w:r>
      <w:r w:rsidR="00D52AEC" w:rsidRPr="00F67924">
        <w:rPr>
          <w:szCs w:val="22"/>
          <w:lang w:val="pt-PT"/>
        </w:rPr>
        <w:t xml:space="preserve"> 30</w:t>
      </w:r>
      <w:r w:rsidR="0062057D" w:rsidRPr="00F67924">
        <w:rPr>
          <w:szCs w:val="22"/>
          <w:lang w:val="pt-PT"/>
        </w:rPr>
        <w:t> </w:t>
      </w:r>
      <w:r w:rsidR="00D52AEC" w:rsidRPr="00F67924">
        <w:rPr>
          <w:szCs w:val="22"/>
          <w:lang w:val="pt-PT"/>
        </w:rPr>
        <w:t>kg), 162</w:t>
      </w:r>
      <w:r w:rsidR="0062057D" w:rsidRPr="00F67924">
        <w:rPr>
          <w:szCs w:val="22"/>
          <w:lang w:val="pt-PT"/>
        </w:rPr>
        <w:t> </w:t>
      </w:r>
      <w:r w:rsidR="00D52AEC" w:rsidRPr="00F67924">
        <w:rPr>
          <w:szCs w:val="22"/>
          <w:lang w:val="pt-PT"/>
        </w:rPr>
        <w:t xml:space="preserve">mg </w:t>
      </w:r>
      <w:r w:rsidR="0062057D" w:rsidRPr="00F67924">
        <w:rPr>
          <w:szCs w:val="22"/>
          <w:lang w:val="pt-PT"/>
        </w:rPr>
        <w:t>subcutâneo</w:t>
      </w:r>
      <w:r w:rsidR="00D52AEC" w:rsidRPr="00F67924">
        <w:rPr>
          <w:szCs w:val="22"/>
          <w:lang w:val="pt-PT"/>
        </w:rPr>
        <w:t xml:space="preserve"> </w:t>
      </w:r>
      <w:r w:rsidR="001E4CD5" w:rsidRPr="00F67924">
        <w:rPr>
          <w:szCs w:val="22"/>
          <w:lang w:val="pt-PT"/>
        </w:rPr>
        <w:t>de 2 em</w:t>
      </w:r>
      <w:r w:rsidR="00D52AEC" w:rsidRPr="00F67924">
        <w:rPr>
          <w:szCs w:val="22"/>
          <w:lang w:val="pt-PT"/>
        </w:rPr>
        <w:t xml:space="preserve"> 2</w:t>
      </w:r>
      <w:r w:rsidR="0062057D" w:rsidRPr="00F67924">
        <w:rPr>
          <w:szCs w:val="22"/>
          <w:lang w:val="pt-PT"/>
        </w:rPr>
        <w:t> </w:t>
      </w:r>
      <w:r w:rsidR="00D52AEC" w:rsidRPr="00F67924">
        <w:rPr>
          <w:szCs w:val="22"/>
          <w:lang w:val="pt-PT"/>
        </w:rPr>
        <w:t xml:space="preserve">semanas (doentes com peso </w:t>
      </w:r>
      <w:r w:rsidR="0050791A" w:rsidRPr="00F67924">
        <w:rPr>
          <w:szCs w:val="22"/>
          <w:lang w:val="pt-PT"/>
        </w:rPr>
        <w:t xml:space="preserve">corporal </w:t>
      </w:r>
      <w:r w:rsidR="00D52AEC" w:rsidRPr="00F67924">
        <w:rPr>
          <w:szCs w:val="22"/>
          <w:lang w:val="pt-PT"/>
        </w:rPr>
        <w:t>≥</w:t>
      </w:r>
      <w:r w:rsidR="0062057D" w:rsidRPr="00F67924">
        <w:rPr>
          <w:szCs w:val="22"/>
          <w:lang w:val="pt-PT"/>
        </w:rPr>
        <w:t> </w:t>
      </w:r>
      <w:r w:rsidR="00D52AEC" w:rsidRPr="00F67924">
        <w:rPr>
          <w:szCs w:val="22"/>
          <w:lang w:val="pt-PT"/>
        </w:rPr>
        <w:t>30</w:t>
      </w:r>
      <w:r w:rsidR="0062057D" w:rsidRPr="00F67924">
        <w:rPr>
          <w:szCs w:val="22"/>
          <w:lang w:val="pt-PT"/>
        </w:rPr>
        <w:t> </w:t>
      </w:r>
      <w:r w:rsidR="00D52AEC" w:rsidRPr="00F67924">
        <w:rPr>
          <w:szCs w:val="22"/>
          <w:lang w:val="pt-PT"/>
        </w:rPr>
        <w:t>kg) ou 162</w:t>
      </w:r>
      <w:r w:rsidR="0062057D" w:rsidRPr="00F67924">
        <w:rPr>
          <w:szCs w:val="22"/>
          <w:lang w:val="pt-PT"/>
        </w:rPr>
        <w:t> </w:t>
      </w:r>
      <w:r w:rsidR="00D52AEC" w:rsidRPr="00F67924">
        <w:rPr>
          <w:szCs w:val="22"/>
          <w:lang w:val="pt-PT"/>
        </w:rPr>
        <w:t xml:space="preserve">mg </w:t>
      </w:r>
      <w:r w:rsidR="0062057D" w:rsidRPr="00F67924">
        <w:rPr>
          <w:szCs w:val="22"/>
          <w:lang w:val="pt-PT"/>
        </w:rPr>
        <w:t>subcutâneo</w:t>
      </w:r>
      <w:r w:rsidR="00D52AEC" w:rsidRPr="00F67924">
        <w:rPr>
          <w:szCs w:val="22"/>
          <w:lang w:val="pt-PT"/>
        </w:rPr>
        <w:t xml:space="preserve"> </w:t>
      </w:r>
      <w:r w:rsidR="001E4CD5" w:rsidRPr="00F67924">
        <w:rPr>
          <w:szCs w:val="22"/>
          <w:lang w:val="pt-PT"/>
        </w:rPr>
        <w:t>de 3 em</w:t>
      </w:r>
      <w:r w:rsidR="00D52AEC" w:rsidRPr="00F67924">
        <w:rPr>
          <w:szCs w:val="22"/>
          <w:lang w:val="pt-PT"/>
        </w:rPr>
        <w:t xml:space="preserve"> 3</w:t>
      </w:r>
      <w:r w:rsidR="0062057D" w:rsidRPr="00F67924">
        <w:rPr>
          <w:szCs w:val="22"/>
          <w:lang w:val="pt-PT"/>
        </w:rPr>
        <w:t> </w:t>
      </w:r>
      <w:r w:rsidR="00D52AEC" w:rsidRPr="00F67924">
        <w:rPr>
          <w:szCs w:val="22"/>
          <w:lang w:val="pt-PT"/>
        </w:rPr>
        <w:t xml:space="preserve">semanas (doentes com peso </w:t>
      </w:r>
      <w:r w:rsidR="0050791A" w:rsidRPr="00F67924">
        <w:rPr>
          <w:szCs w:val="22"/>
          <w:lang w:val="pt-PT"/>
        </w:rPr>
        <w:t xml:space="preserve">corporal </w:t>
      </w:r>
      <w:r w:rsidR="001E4CD5" w:rsidRPr="00F67924">
        <w:rPr>
          <w:szCs w:val="22"/>
          <w:lang w:val="pt-PT"/>
        </w:rPr>
        <w:t>inferior a</w:t>
      </w:r>
      <w:r w:rsidR="00D52AEC" w:rsidRPr="00F67924">
        <w:rPr>
          <w:szCs w:val="22"/>
          <w:lang w:val="pt-PT"/>
        </w:rPr>
        <w:t xml:space="preserve"> 30</w:t>
      </w:r>
      <w:r w:rsidR="0062057D" w:rsidRPr="00F67924">
        <w:rPr>
          <w:szCs w:val="22"/>
          <w:lang w:val="pt-PT"/>
        </w:rPr>
        <w:t> </w:t>
      </w:r>
      <w:r w:rsidR="00D52AEC" w:rsidRPr="00F67924">
        <w:rPr>
          <w:szCs w:val="22"/>
          <w:lang w:val="pt-PT"/>
        </w:rPr>
        <w:t>kg).</w:t>
      </w:r>
    </w:p>
    <w:p w14:paraId="2E4CA438" w14:textId="77777777" w:rsidR="00D52AEC" w:rsidRPr="00F67924" w:rsidRDefault="00D52AEC" w:rsidP="001323E1">
      <w:pPr>
        <w:outlineLvl w:val="0"/>
        <w:rPr>
          <w:szCs w:val="22"/>
          <w:lang w:val="pt-PT"/>
        </w:rPr>
      </w:pPr>
    </w:p>
    <w:p w14:paraId="4D44BA35" w14:textId="5B1323D3" w:rsidR="001B5EAF" w:rsidRPr="00F67924" w:rsidRDefault="001B5EAF" w:rsidP="00D71122">
      <w:pPr>
        <w:keepNext/>
        <w:keepLines/>
        <w:outlineLvl w:val="0"/>
        <w:rPr>
          <w:bCs/>
          <w:i/>
          <w:szCs w:val="22"/>
          <w:lang w:val="pt-PT"/>
        </w:rPr>
      </w:pPr>
      <w:r w:rsidRPr="00F67924">
        <w:rPr>
          <w:bCs/>
          <w:i/>
          <w:szCs w:val="22"/>
          <w:lang w:val="pt-PT"/>
        </w:rPr>
        <w:t>Tabela</w:t>
      </w:r>
      <w:r w:rsidR="0062057D" w:rsidRPr="00F67924">
        <w:rPr>
          <w:bCs/>
          <w:i/>
          <w:szCs w:val="22"/>
          <w:lang w:val="pt-PT"/>
        </w:rPr>
        <w:t> </w:t>
      </w:r>
      <w:r w:rsidR="001E4C24" w:rsidRPr="00F67924">
        <w:rPr>
          <w:bCs/>
          <w:i/>
          <w:szCs w:val="22"/>
          <w:lang w:val="pt-PT"/>
        </w:rPr>
        <w:t>12</w:t>
      </w:r>
      <w:r w:rsidRPr="00F67924">
        <w:rPr>
          <w:bCs/>
          <w:i/>
          <w:szCs w:val="22"/>
          <w:lang w:val="pt-PT"/>
        </w:rPr>
        <w:t>. Média previ</w:t>
      </w:r>
      <w:r w:rsidR="0019233C" w:rsidRPr="00F67924">
        <w:rPr>
          <w:bCs/>
          <w:i/>
          <w:szCs w:val="22"/>
          <w:lang w:val="pt-PT"/>
        </w:rPr>
        <w:t>sível</w:t>
      </w:r>
      <w:r w:rsidRPr="00F67924">
        <w:rPr>
          <w:bCs/>
          <w:i/>
          <w:szCs w:val="22"/>
          <w:lang w:val="pt-PT"/>
        </w:rPr>
        <w:t xml:space="preserve"> ± </w:t>
      </w:r>
      <w:r w:rsidR="0019233C" w:rsidRPr="00F67924">
        <w:rPr>
          <w:bCs/>
          <w:i/>
          <w:szCs w:val="22"/>
          <w:lang w:val="pt-PT"/>
        </w:rPr>
        <w:t>DP</w:t>
      </w:r>
      <w:r w:rsidRPr="00F67924">
        <w:rPr>
          <w:bCs/>
          <w:i/>
          <w:szCs w:val="22"/>
          <w:lang w:val="pt-PT"/>
        </w:rPr>
        <w:t xml:space="preserve"> </w:t>
      </w:r>
      <w:r w:rsidR="0019233C" w:rsidRPr="00F67924">
        <w:rPr>
          <w:bCs/>
          <w:i/>
          <w:szCs w:val="22"/>
          <w:lang w:val="pt-PT"/>
        </w:rPr>
        <w:t xml:space="preserve">dos </w:t>
      </w:r>
      <w:r w:rsidRPr="00F67924">
        <w:rPr>
          <w:bCs/>
          <w:i/>
          <w:szCs w:val="22"/>
          <w:lang w:val="pt-PT"/>
        </w:rPr>
        <w:t xml:space="preserve">parâmetros </w:t>
      </w:r>
      <w:r w:rsidR="0019233C" w:rsidRPr="00F67924">
        <w:rPr>
          <w:bCs/>
          <w:i/>
          <w:szCs w:val="22"/>
          <w:lang w:val="pt-PT"/>
        </w:rPr>
        <w:t>farmacocinéticos</w:t>
      </w:r>
      <w:r w:rsidRPr="00F67924">
        <w:rPr>
          <w:bCs/>
          <w:i/>
          <w:szCs w:val="22"/>
          <w:lang w:val="pt-PT"/>
        </w:rPr>
        <w:t xml:space="preserve"> no estado estacionário após </w:t>
      </w:r>
      <w:r w:rsidR="00E649E6" w:rsidRPr="00F67924">
        <w:rPr>
          <w:bCs/>
          <w:i/>
          <w:szCs w:val="22"/>
          <w:lang w:val="pt-PT"/>
        </w:rPr>
        <w:t>administração</w:t>
      </w:r>
      <w:r w:rsidR="0019233C" w:rsidRPr="00F67924">
        <w:rPr>
          <w:bCs/>
          <w:i/>
          <w:szCs w:val="22"/>
          <w:lang w:val="pt-PT"/>
        </w:rPr>
        <w:t xml:space="preserve"> </w:t>
      </w:r>
      <w:r w:rsidR="0062057D" w:rsidRPr="00F67924">
        <w:rPr>
          <w:bCs/>
          <w:i/>
          <w:szCs w:val="22"/>
          <w:lang w:val="pt-PT"/>
        </w:rPr>
        <w:t xml:space="preserve">intravenosa </w:t>
      </w:r>
      <w:r w:rsidR="0019233C" w:rsidRPr="00F67924">
        <w:rPr>
          <w:bCs/>
          <w:i/>
          <w:szCs w:val="22"/>
          <w:lang w:val="pt-PT"/>
        </w:rPr>
        <w:t>na AIJp</w:t>
      </w:r>
    </w:p>
    <w:p w14:paraId="0D17E2BF" w14:textId="77777777" w:rsidR="009853DF" w:rsidRPr="00F67924" w:rsidRDefault="009853DF" w:rsidP="00D71122">
      <w:pPr>
        <w:keepNext/>
        <w:keepLines/>
        <w:outlineLvl w:val="0"/>
        <w:rPr>
          <w:bCs/>
          <w:i/>
          <w:szCs w:val="22"/>
          <w:lang w:val="pt-PT"/>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77"/>
        <w:gridCol w:w="2835"/>
        <w:gridCol w:w="2977"/>
      </w:tblGrid>
      <w:tr w:rsidR="001B5EAF" w:rsidRPr="00ED63F7" w14:paraId="626799FD" w14:textId="77777777" w:rsidTr="00D71122">
        <w:trPr>
          <w:cantSplit/>
          <w:trHeight w:val="452"/>
        </w:trPr>
        <w:tc>
          <w:tcPr>
            <w:tcW w:w="2977" w:type="dxa"/>
            <w:tcBorders>
              <w:top w:val="single" w:sz="4" w:space="0" w:color="auto"/>
              <w:left w:val="single" w:sz="4" w:space="0" w:color="auto"/>
              <w:bottom w:val="single" w:sz="4" w:space="0" w:color="auto"/>
              <w:right w:val="single" w:sz="4" w:space="0" w:color="auto"/>
            </w:tcBorders>
            <w:hideMark/>
          </w:tcPr>
          <w:p w14:paraId="60A85021" w14:textId="57BA9AFE" w:rsidR="001B5EAF" w:rsidRPr="00F67924" w:rsidRDefault="0019233C" w:rsidP="0062057D">
            <w:pPr>
              <w:keepNext/>
              <w:keepLines/>
              <w:outlineLvl w:val="0"/>
              <w:rPr>
                <w:szCs w:val="22"/>
                <w:lang w:val="pt-PT"/>
              </w:rPr>
            </w:pPr>
            <w:r w:rsidRPr="00F67924">
              <w:rPr>
                <w:b/>
                <w:szCs w:val="22"/>
                <w:lang w:val="pt-PT"/>
              </w:rPr>
              <w:t>Parâmetro</w:t>
            </w:r>
            <w:r w:rsidR="0050791A" w:rsidRPr="00F67924">
              <w:rPr>
                <w:b/>
                <w:szCs w:val="22"/>
                <w:lang w:val="pt-PT"/>
              </w:rPr>
              <w:t>s</w:t>
            </w:r>
            <w:r w:rsidRPr="00F67924">
              <w:rPr>
                <w:b/>
                <w:szCs w:val="22"/>
                <w:lang w:val="pt-PT"/>
              </w:rPr>
              <w:t xml:space="preserve"> </w:t>
            </w:r>
            <w:r w:rsidR="0062057D" w:rsidRPr="00F67924">
              <w:rPr>
                <w:b/>
                <w:szCs w:val="22"/>
                <w:lang w:val="pt-PT"/>
              </w:rPr>
              <w:t>f</w:t>
            </w:r>
            <w:r w:rsidRPr="00F67924">
              <w:rPr>
                <w:b/>
                <w:szCs w:val="22"/>
                <w:lang w:val="pt-PT"/>
              </w:rPr>
              <w:t xml:space="preserve">armacocinéticos de </w:t>
            </w:r>
            <w:r w:rsidR="0062057D" w:rsidRPr="00F67924">
              <w:rPr>
                <w:b/>
                <w:szCs w:val="22"/>
                <w:lang w:val="pt-PT"/>
              </w:rPr>
              <w:t>tocilizumab</w:t>
            </w:r>
          </w:p>
        </w:tc>
        <w:tc>
          <w:tcPr>
            <w:tcW w:w="2835" w:type="dxa"/>
            <w:tcBorders>
              <w:top w:val="single" w:sz="4" w:space="0" w:color="auto"/>
              <w:left w:val="single" w:sz="4" w:space="0" w:color="auto"/>
              <w:bottom w:val="single" w:sz="4" w:space="0" w:color="auto"/>
              <w:right w:val="single" w:sz="4" w:space="0" w:color="auto"/>
            </w:tcBorders>
            <w:hideMark/>
          </w:tcPr>
          <w:p w14:paraId="3416E9C4" w14:textId="5F5E6A71" w:rsidR="001B5EAF" w:rsidRPr="00F67924" w:rsidRDefault="001B5EAF" w:rsidP="00C35C86">
            <w:pPr>
              <w:keepNext/>
              <w:keepLines/>
              <w:jc w:val="center"/>
              <w:outlineLvl w:val="0"/>
              <w:rPr>
                <w:b/>
                <w:szCs w:val="22"/>
                <w:lang w:val="pt-PT"/>
              </w:rPr>
            </w:pPr>
            <w:r w:rsidRPr="00F67924">
              <w:rPr>
                <w:b/>
                <w:szCs w:val="22"/>
                <w:lang w:val="pt-PT"/>
              </w:rPr>
              <w:t>8</w:t>
            </w:r>
            <w:del w:id="670" w:author="Author">
              <w:r w:rsidRPr="00F67924" w:rsidDel="00C35C86">
                <w:rPr>
                  <w:b/>
                  <w:szCs w:val="22"/>
                  <w:lang w:val="pt-PT"/>
                </w:rPr>
                <w:delText xml:space="preserve"> </w:delText>
              </w:r>
            </w:del>
            <w:ins w:id="671" w:author="Author">
              <w:r w:rsidR="00C35C86">
                <w:rPr>
                  <w:b/>
                  <w:szCs w:val="22"/>
                  <w:lang w:val="pt-PT"/>
                </w:rPr>
                <w:t> </w:t>
              </w:r>
            </w:ins>
            <w:r w:rsidRPr="00F67924">
              <w:rPr>
                <w:b/>
                <w:szCs w:val="22"/>
                <w:lang w:val="pt-PT"/>
              </w:rPr>
              <w:t xml:space="preserve">mg/kg </w:t>
            </w:r>
            <w:r w:rsidR="0019233C" w:rsidRPr="00F67924">
              <w:rPr>
                <w:b/>
                <w:szCs w:val="22"/>
                <w:lang w:val="pt-PT"/>
              </w:rPr>
              <w:t xml:space="preserve">de </w:t>
            </w:r>
            <w:r w:rsidR="00E243C1" w:rsidRPr="00F67924">
              <w:rPr>
                <w:b/>
                <w:szCs w:val="22"/>
                <w:lang w:val="pt-PT"/>
              </w:rPr>
              <w:t>4</w:t>
            </w:r>
            <w:r w:rsidR="0019233C" w:rsidRPr="00F67924">
              <w:rPr>
                <w:b/>
                <w:szCs w:val="22"/>
                <w:lang w:val="pt-PT"/>
              </w:rPr>
              <w:t xml:space="preserve"> em </w:t>
            </w:r>
            <w:r w:rsidR="00E243C1" w:rsidRPr="00F67924">
              <w:rPr>
                <w:b/>
                <w:szCs w:val="22"/>
                <w:lang w:val="pt-PT"/>
              </w:rPr>
              <w:t>4</w:t>
            </w:r>
            <w:r w:rsidR="0062057D" w:rsidRPr="00F67924">
              <w:rPr>
                <w:b/>
                <w:szCs w:val="22"/>
                <w:lang w:val="pt-PT"/>
              </w:rPr>
              <w:t> </w:t>
            </w:r>
            <w:r w:rsidR="0019233C" w:rsidRPr="00F67924">
              <w:rPr>
                <w:b/>
                <w:szCs w:val="22"/>
                <w:lang w:val="pt-PT"/>
              </w:rPr>
              <w:t>semanas</w:t>
            </w:r>
            <w:r w:rsidRPr="00F67924">
              <w:rPr>
                <w:b/>
                <w:szCs w:val="22"/>
                <w:lang w:val="pt-PT"/>
              </w:rPr>
              <w:t xml:space="preserve"> ≥</w:t>
            </w:r>
            <w:r w:rsidR="0062057D" w:rsidRPr="00F67924">
              <w:rPr>
                <w:b/>
                <w:szCs w:val="22"/>
                <w:lang w:val="pt-PT"/>
              </w:rPr>
              <w:t> </w:t>
            </w:r>
            <w:r w:rsidRPr="00F67924">
              <w:rPr>
                <w:b/>
                <w:szCs w:val="22"/>
                <w:lang w:val="pt-PT"/>
              </w:rPr>
              <w:t>30</w:t>
            </w:r>
            <w:r w:rsidR="0062057D" w:rsidRPr="00F67924">
              <w:rPr>
                <w:b/>
                <w:szCs w:val="22"/>
                <w:lang w:val="pt-PT"/>
              </w:rPr>
              <w:t> </w:t>
            </w:r>
            <w:r w:rsidRPr="00F67924">
              <w:rPr>
                <w:b/>
                <w:szCs w:val="22"/>
                <w:lang w:val="pt-PT"/>
              </w:rPr>
              <w:t>kg</w:t>
            </w:r>
          </w:p>
        </w:tc>
        <w:tc>
          <w:tcPr>
            <w:tcW w:w="2977" w:type="dxa"/>
            <w:tcBorders>
              <w:top w:val="single" w:sz="4" w:space="0" w:color="auto"/>
              <w:left w:val="single" w:sz="4" w:space="0" w:color="auto"/>
              <w:bottom w:val="single" w:sz="4" w:space="0" w:color="auto"/>
              <w:right w:val="single" w:sz="4" w:space="0" w:color="auto"/>
            </w:tcBorders>
            <w:hideMark/>
          </w:tcPr>
          <w:p w14:paraId="6E12CDA1" w14:textId="56E8EAE7" w:rsidR="001B5EAF" w:rsidRPr="00F67924" w:rsidRDefault="001B5EAF" w:rsidP="0062057D">
            <w:pPr>
              <w:keepNext/>
              <w:keepLines/>
              <w:jc w:val="center"/>
              <w:outlineLvl w:val="0"/>
              <w:rPr>
                <w:b/>
                <w:szCs w:val="22"/>
                <w:lang w:val="pt-PT"/>
              </w:rPr>
            </w:pPr>
            <w:r w:rsidRPr="00F67924">
              <w:rPr>
                <w:b/>
                <w:szCs w:val="22"/>
                <w:lang w:val="pt-PT"/>
              </w:rPr>
              <w:t>1</w:t>
            </w:r>
            <w:r w:rsidR="00E243C1" w:rsidRPr="00F67924">
              <w:rPr>
                <w:b/>
                <w:szCs w:val="22"/>
                <w:lang w:val="pt-PT"/>
              </w:rPr>
              <w:t>0</w:t>
            </w:r>
            <w:r w:rsidR="0062057D" w:rsidRPr="00F67924">
              <w:rPr>
                <w:b/>
                <w:szCs w:val="22"/>
                <w:lang w:val="pt-PT"/>
              </w:rPr>
              <w:t> </w:t>
            </w:r>
            <w:r w:rsidRPr="00F67924">
              <w:rPr>
                <w:b/>
                <w:szCs w:val="22"/>
                <w:lang w:val="pt-PT"/>
              </w:rPr>
              <w:t xml:space="preserve">mg/kg </w:t>
            </w:r>
            <w:r w:rsidR="0019233C" w:rsidRPr="00F67924">
              <w:rPr>
                <w:b/>
                <w:szCs w:val="22"/>
                <w:lang w:val="pt-PT"/>
              </w:rPr>
              <w:t xml:space="preserve">de </w:t>
            </w:r>
            <w:r w:rsidR="00E243C1" w:rsidRPr="00F67924">
              <w:rPr>
                <w:b/>
                <w:szCs w:val="22"/>
                <w:lang w:val="pt-PT"/>
              </w:rPr>
              <w:t>4</w:t>
            </w:r>
            <w:r w:rsidR="0019233C" w:rsidRPr="00F67924">
              <w:rPr>
                <w:b/>
                <w:szCs w:val="22"/>
                <w:lang w:val="pt-PT"/>
              </w:rPr>
              <w:t xml:space="preserve"> em </w:t>
            </w:r>
            <w:r w:rsidR="00E243C1" w:rsidRPr="00F67924">
              <w:rPr>
                <w:b/>
                <w:szCs w:val="22"/>
                <w:lang w:val="pt-PT"/>
              </w:rPr>
              <w:t>4</w:t>
            </w:r>
            <w:r w:rsidR="0062057D" w:rsidRPr="00F67924">
              <w:rPr>
                <w:b/>
                <w:szCs w:val="22"/>
                <w:lang w:val="pt-PT"/>
              </w:rPr>
              <w:t> </w:t>
            </w:r>
            <w:r w:rsidR="0019233C" w:rsidRPr="00F67924">
              <w:rPr>
                <w:b/>
                <w:szCs w:val="22"/>
                <w:lang w:val="pt-PT"/>
              </w:rPr>
              <w:t>semanas</w:t>
            </w:r>
            <w:r w:rsidRPr="00F67924">
              <w:rPr>
                <w:b/>
                <w:szCs w:val="22"/>
                <w:lang w:val="pt-PT"/>
              </w:rPr>
              <w:t xml:space="preserve"> abaixo 30</w:t>
            </w:r>
            <w:r w:rsidR="0062057D" w:rsidRPr="00F67924">
              <w:rPr>
                <w:b/>
                <w:szCs w:val="22"/>
                <w:lang w:val="pt-PT"/>
              </w:rPr>
              <w:t> </w:t>
            </w:r>
            <w:r w:rsidRPr="00F67924">
              <w:rPr>
                <w:b/>
                <w:szCs w:val="22"/>
                <w:lang w:val="pt-PT"/>
              </w:rPr>
              <w:t>kg</w:t>
            </w:r>
          </w:p>
        </w:tc>
      </w:tr>
      <w:tr w:rsidR="001B5EAF" w:rsidRPr="00F67924" w14:paraId="6A2EACF4" w14:textId="77777777" w:rsidTr="00D71122">
        <w:trPr>
          <w:cantSplit/>
          <w:trHeight w:val="195"/>
        </w:trPr>
        <w:tc>
          <w:tcPr>
            <w:tcW w:w="2977" w:type="dxa"/>
            <w:tcBorders>
              <w:top w:val="single" w:sz="4" w:space="0" w:color="auto"/>
              <w:left w:val="single" w:sz="4" w:space="0" w:color="auto"/>
              <w:bottom w:val="single" w:sz="4" w:space="0" w:color="auto"/>
              <w:right w:val="single" w:sz="4" w:space="0" w:color="auto"/>
            </w:tcBorders>
            <w:hideMark/>
          </w:tcPr>
          <w:p w14:paraId="3B8B6C88" w14:textId="77777777" w:rsidR="001B5EAF" w:rsidRPr="00F67924" w:rsidRDefault="001B5EAF" w:rsidP="00D71122">
            <w:pPr>
              <w:keepNext/>
              <w:keepLines/>
              <w:outlineLvl w:val="0"/>
              <w:rPr>
                <w:szCs w:val="22"/>
                <w:lang w:val="pt-PT"/>
              </w:rPr>
            </w:pPr>
            <w:r w:rsidRPr="00F67924">
              <w:rPr>
                <w:szCs w:val="22"/>
                <w:lang w:val="pt-PT"/>
              </w:rPr>
              <w:t>C</w:t>
            </w:r>
            <w:r w:rsidRPr="00F67924">
              <w:rPr>
                <w:szCs w:val="22"/>
                <w:vertAlign w:val="subscript"/>
                <w:lang w:val="pt-PT"/>
              </w:rPr>
              <w:t>max</w:t>
            </w:r>
            <w:r w:rsidRPr="00F67924">
              <w:rPr>
                <w:szCs w:val="22"/>
                <w:lang w:val="pt-PT"/>
              </w:rPr>
              <w:t xml:space="preserve"> (µg/m</w:t>
            </w:r>
            <w:r w:rsidR="00F90D00" w:rsidRPr="00F67924">
              <w:rPr>
                <w:szCs w:val="22"/>
                <w:lang w:val="pt-PT"/>
              </w:rPr>
              <w:t>l</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hideMark/>
          </w:tcPr>
          <w:p w14:paraId="6ECF6D47" w14:textId="77777777" w:rsidR="001B5EAF" w:rsidRPr="00F67924" w:rsidRDefault="001B5EAF" w:rsidP="00D71122">
            <w:pPr>
              <w:keepNext/>
              <w:keepLines/>
              <w:jc w:val="center"/>
              <w:outlineLvl w:val="0"/>
              <w:rPr>
                <w:szCs w:val="22"/>
                <w:lang w:val="pt-PT"/>
              </w:rPr>
            </w:pPr>
            <w:r w:rsidRPr="00F67924">
              <w:rPr>
                <w:szCs w:val="22"/>
                <w:lang w:val="pt-PT"/>
              </w:rPr>
              <w:t>183 ± 42</w:t>
            </w:r>
            <w:r w:rsidR="00F90D00" w:rsidRPr="00F67924">
              <w:rPr>
                <w:szCs w:val="22"/>
                <w:lang w:val="pt-PT"/>
              </w:rPr>
              <w:t>,</w:t>
            </w:r>
            <w:r w:rsidRPr="00F67924">
              <w:rPr>
                <w:szCs w:val="22"/>
                <w:lang w:val="pt-PT"/>
              </w:rPr>
              <w:t>3</w:t>
            </w:r>
          </w:p>
        </w:tc>
        <w:tc>
          <w:tcPr>
            <w:tcW w:w="2977" w:type="dxa"/>
            <w:tcBorders>
              <w:top w:val="single" w:sz="4" w:space="0" w:color="auto"/>
              <w:left w:val="single" w:sz="4" w:space="0" w:color="auto"/>
              <w:bottom w:val="single" w:sz="4" w:space="0" w:color="auto"/>
              <w:right w:val="single" w:sz="4" w:space="0" w:color="auto"/>
            </w:tcBorders>
            <w:hideMark/>
          </w:tcPr>
          <w:p w14:paraId="26A02EC3" w14:textId="77777777" w:rsidR="001B5EAF" w:rsidRPr="00F67924" w:rsidRDefault="001B5EAF" w:rsidP="00D71122">
            <w:pPr>
              <w:keepNext/>
              <w:keepLines/>
              <w:jc w:val="center"/>
              <w:outlineLvl w:val="0"/>
              <w:rPr>
                <w:szCs w:val="22"/>
                <w:lang w:val="pt-PT"/>
              </w:rPr>
            </w:pPr>
            <w:r w:rsidRPr="00F67924">
              <w:rPr>
                <w:szCs w:val="22"/>
                <w:lang w:val="pt-PT"/>
              </w:rPr>
              <w:t xml:space="preserve">168 </w:t>
            </w:r>
            <w:r w:rsidRPr="00F67924">
              <w:rPr>
                <w:szCs w:val="22"/>
                <w:lang w:val="pt-PT"/>
              </w:rPr>
              <w:sym w:font="Symbol" w:char="F0B1"/>
            </w:r>
            <w:r w:rsidRPr="00F67924">
              <w:rPr>
                <w:szCs w:val="22"/>
                <w:lang w:val="pt-PT"/>
              </w:rPr>
              <w:t> 24</w:t>
            </w:r>
            <w:r w:rsidR="00F90D00" w:rsidRPr="00F67924">
              <w:rPr>
                <w:szCs w:val="22"/>
                <w:lang w:val="pt-PT"/>
              </w:rPr>
              <w:t>,</w:t>
            </w:r>
            <w:r w:rsidRPr="00F67924">
              <w:rPr>
                <w:szCs w:val="22"/>
                <w:lang w:val="pt-PT"/>
              </w:rPr>
              <w:t>8</w:t>
            </w:r>
          </w:p>
        </w:tc>
      </w:tr>
      <w:tr w:rsidR="001B5EAF" w:rsidRPr="00F67924" w14:paraId="4B8CE060" w14:textId="77777777" w:rsidTr="00D71122">
        <w:trPr>
          <w:cantSplit/>
          <w:trHeight w:val="195"/>
        </w:trPr>
        <w:tc>
          <w:tcPr>
            <w:tcW w:w="2977" w:type="dxa"/>
            <w:tcBorders>
              <w:top w:val="single" w:sz="4" w:space="0" w:color="auto"/>
              <w:left w:val="single" w:sz="4" w:space="0" w:color="auto"/>
              <w:bottom w:val="single" w:sz="4" w:space="0" w:color="auto"/>
              <w:right w:val="single" w:sz="4" w:space="0" w:color="auto"/>
            </w:tcBorders>
            <w:hideMark/>
          </w:tcPr>
          <w:p w14:paraId="1BADFCBC" w14:textId="77777777" w:rsidR="001B5EAF" w:rsidRPr="00F67924" w:rsidRDefault="001B5EAF" w:rsidP="00D71122">
            <w:pPr>
              <w:keepNext/>
              <w:keepLines/>
              <w:outlineLvl w:val="0"/>
              <w:rPr>
                <w:szCs w:val="22"/>
                <w:lang w:val="pt-PT"/>
              </w:rPr>
            </w:pPr>
            <w:r w:rsidRPr="00F67924">
              <w:rPr>
                <w:szCs w:val="22"/>
                <w:lang w:val="pt-PT"/>
              </w:rPr>
              <w:t>C</w:t>
            </w:r>
            <w:r w:rsidR="008A36B6" w:rsidRPr="00F67924">
              <w:rPr>
                <w:szCs w:val="22"/>
                <w:vertAlign w:val="subscript"/>
                <w:lang w:val="pt-PT"/>
              </w:rPr>
              <w:t>min</w:t>
            </w:r>
            <w:r w:rsidRPr="00F67924">
              <w:rPr>
                <w:szCs w:val="22"/>
                <w:lang w:val="pt-PT"/>
              </w:rPr>
              <w:t xml:space="preserve"> (µg/m</w:t>
            </w:r>
            <w:r w:rsidR="00F90D00" w:rsidRPr="00F67924">
              <w:rPr>
                <w:szCs w:val="22"/>
                <w:lang w:val="pt-PT"/>
              </w:rPr>
              <w:t>l</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hideMark/>
          </w:tcPr>
          <w:p w14:paraId="7CC587F1" w14:textId="77777777" w:rsidR="001B5EAF" w:rsidRPr="00F67924" w:rsidRDefault="001B5EAF" w:rsidP="00D71122">
            <w:pPr>
              <w:keepNext/>
              <w:keepLines/>
              <w:jc w:val="center"/>
              <w:outlineLvl w:val="0"/>
              <w:rPr>
                <w:szCs w:val="22"/>
                <w:lang w:val="pt-PT"/>
              </w:rPr>
            </w:pPr>
            <w:r w:rsidRPr="00F67924">
              <w:rPr>
                <w:szCs w:val="22"/>
                <w:lang w:val="pt-PT"/>
              </w:rPr>
              <w:t>6</w:t>
            </w:r>
            <w:r w:rsidR="00F90D00" w:rsidRPr="00F67924">
              <w:rPr>
                <w:szCs w:val="22"/>
                <w:lang w:val="pt-PT"/>
              </w:rPr>
              <w:t>,</w:t>
            </w:r>
            <w:r w:rsidRPr="00F67924">
              <w:rPr>
                <w:szCs w:val="22"/>
                <w:lang w:val="pt-PT"/>
              </w:rPr>
              <w:t>55 ± 7</w:t>
            </w:r>
            <w:r w:rsidR="00F90D00" w:rsidRPr="00F67924">
              <w:rPr>
                <w:szCs w:val="22"/>
                <w:lang w:val="pt-PT"/>
              </w:rPr>
              <w:t>,</w:t>
            </w:r>
            <w:r w:rsidRPr="00F67924">
              <w:rPr>
                <w:szCs w:val="22"/>
                <w:lang w:val="pt-PT"/>
              </w:rPr>
              <w:t>93</w:t>
            </w:r>
          </w:p>
        </w:tc>
        <w:tc>
          <w:tcPr>
            <w:tcW w:w="2977" w:type="dxa"/>
            <w:tcBorders>
              <w:top w:val="single" w:sz="4" w:space="0" w:color="auto"/>
              <w:left w:val="single" w:sz="4" w:space="0" w:color="auto"/>
              <w:bottom w:val="single" w:sz="4" w:space="0" w:color="auto"/>
              <w:right w:val="single" w:sz="4" w:space="0" w:color="auto"/>
            </w:tcBorders>
            <w:hideMark/>
          </w:tcPr>
          <w:p w14:paraId="40FD2BFA" w14:textId="77777777" w:rsidR="001B5EAF" w:rsidRPr="00F67924" w:rsidRDefault="001B5EAF" w:rsidP="00D71122">
            <w:pPr>
              <w:keepNext/>
              <w:keepLines/>
              <w:jc w:val="center"/>
              <w:outlineLvl w:val="0"/>
              <w:rPr>
                <w:szCs w:val="22"/>
                <w:lang w:val="pt-PT"/>
              </w:rPr>
            </w:pPr>
            <w:r w:rsidRPr="00F67924">
              <w:rPr>
                <w:szCs w:val="22"/>
                <w:lang w:val="pt-PT"/>
              </w:rPr>
              <w:t>1</w:t>
            </w:r>
            <w:r w:rsidR="00F90D00" w:rsidRPr="00F67924">
              <w:rPr>
                <w:szCs w:val="22"/>
                <w:lang w:val="pt-PT"/>
              </w:rPr>
              <w:t>,</w:t>
            </w:r>
            <w:r w:rsidRPr="00F67924">
              <w:rPr>
                <w:szCs w:val="22"/>
                <w:lang w:val="pt-PT"/>
              </w:rPr>
              <w:t xml:space="preserve">47 </w:t>
            </w:r>
            <w:r w:rsidRPr="00F67924">
              <w:rPr>
                <w:szCs w:val="22"/>
                <w:lang w:val="pt-PT"/>
              </w:rPr>
              <w:sym w:font="Symbol" w:char="F0B1"/>
            </w:r>
            <w:r w:rsidRPr="00F67924">
              <w:rPr>
                <w:szCs w:val="22"/>
                <w:lang w:val="pt-PT"/>
              </w:rPr>
              <w:t> 2</w:t>
            </w:r>
            <w:r w:rsidR="00F90D00" w:rsidRPr="00F67924">
              <w:rPr>
                <w:szCs w:val="22"/>
                <w:lang w:val="pt-PT"/>
              </w:rPr>
              <w:t>,</w:t>
            </w:r>
            <w:r w:rsidRPr="00F67924">
              <w:rPr>
                <w:szCs w:val="22"/>
                <w:lang w:val="pt-PT"/>
              </w:rPr>
              <w:t>44</w:t>
            </w:r>
          </w:p>
        </w:tc>
      </w:tr>
      <w:tr w:rsidR="001B5EAF" w:rsidRPr="00F67924" w14:paraId="5C483757" w14:textId="77777777" w:rsidTr="00D71122">
        <w:trPr>
          <w:cantSplit/>
          <w:trHeight w:val="324"/>
        </w:trPr>
        <w:tc>
          <w:tcPr>
            <w:tcW w:w="2977" w:type="dxa"/>
            <w:tcBorders>
              <w:top w:val="single" w:sz="4" w:space="0" w:color="auto"/>
              <w:left w:val="single" w:sz="4" w:space="0" w:color="auto"/>
              <w:bottom w:val="single" w:sz="4" w:space="0" w:color="auto"/>
              <w:right w:val="single" w:sz="4" w:space="0" w:color="auto"/>
            </w:tcBorders>
            <w:hideMark/>
          </w:tcPr>
          <w:p w14:paraId="76889272" w14:textId="77777777" w:rsidR="001B5EAF" w:rsidRPr="00F67924" w:rsidRDefault="001B5EAF" w:rsidP="00D71122">
            <w:pPr>
              <w:keepNext/>
              <w:keepLines/>
              <w:outlineLvl w:val="0"/>
              <w:rPr>
                <w:szCs w:val="22"/>
                <w:lang w:val="pt-PT"/>
              </w:rPr>
            </w:pPr>
            <w:r w:rsidRPr="00F67924">
              <w:rPr>
                <w:szCs w:val="22"/>
                <w:lang w:val="pt-PT"/>
              </w:rPr>
              <w:t>C</w:t>
            </w:r>
            <w:r w:rsidRPr="00F67924">
              <w:rPr>
                <w:szCs w:val="22"/>
                <w:vertAlign w:val="subscript"/>
                <w:lang w:val="pt-PT"/>
              </w:rPr>
              <w:t>m</w:t>
            </w:r>
            <w:r w:rsidR="00F90D00" w:rsidRPr="00F67924">
              <w:rPr>
                <w:szCs w:val="22"/>
                <w:vertAlign w:val="subscript"/>
                <w:lang w:val="pt-PT"/>
              </w:rPr>
              <w:t>édia</w:t>
            </w:r>
            <w:r w:rsidRPr="00F67924">
              <w:rPr>
                <w:szCs w:val="22"/>
                <w:vertAlign w:val="subscript"/>
                <w:lang w:val="pt-PT"/>
              </w:rPr>
              <w:t xml:space="preserve"> </w:t>
            </w:r>
            <w:r w:rsidRPr="00F67924">
              <w:rPr>
                <w:szCs w:val="22"/>
                <w:lang w:val="pt-PT"/>
              </w:rPr>
              <w:t>(µg/m</w:t>
            </w:r>
            <w:r w:rsidR="00F90D00" w:rsidRPr="00F67924">
              <w:rPr>
                <w:szCs w:val="22"/>
                <w:lang w:val="pt-PT"/>
              </w:rPr>
              <w:t>l</w:t>
            </w:r>
            <w:r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hideMark/>
          </w:tcPr>
          <w:p w14:paraId="70671BDE" w14:textId="77777777" w:rsidR="001B5EAF" w:rsidRPr="00F67924" w:rsidRDefault="001B5EAF" w:rsidP="00D71122">
            <w:pPr>
              <w:keepNext/>
              <w:keepLines/>
              <w:jc w:val="center"/>
              <w:outlineLvl w:val="0"/>
              <w:rPr>
                <w:szCs w:val="22"/>
                <w:lang w:val="pt-PT"/>
              </w:rPr>
            </w:pPr>
            <w:r w:rsidRPr="00F67924">
              <w:rPr>
                <w:szCs w:val="22"/>
                <w:lang w:val="pt-PT"/>
              </w:rPr>
              <w:t>42</w:t>
            </w:r>
            <w:r w:rsidR="00F90D00" w:rsidRPr="00F67924">
              <w:rPr>
                <w:szCs w:val="22"/>
                <w:lang w:val="pt-PT"/>
              </w:rPr>
              <w:t>,</w:t>
            </w:r>
            <w:r w:rsidRPr="00F67924">
              <w:rPr>
                <w:szCs w:val="22"/>
                <w:lang w:val="pt-PT"/>
              </w:rPr>
              <w:t>2 ± 13</w:t>
            </w:r>
            <w:r w:rsidR="00F90D00" w:rsidRPr="00F67924">
              <w:rPr>
                <w:szCs w:val="22"/>
                <w:lang w:val="pt-PT"/>
              </w:rPr>
              <w:t>,</w:t>
            </w:r>
            <w:r w:rsidRPr="00F67924">
              <w:rPr>
                <w:szCs w:val="22"/>
                <w:lang w:val="pt-PT"/>
              </w:rPr>
              <w:t>4</w:t>
            </w:r>
          </w:p>
        </w:tc>
        <w:tc>
          <w:tcPr>
            <w:tcW w:w="2977" w:type="dxa"/>
            <w:tcBorders>
              <w:top w:val="single" w:sz="4" w:space="0" w:color="auto"/>
              <w:left w:val="single" w:sz="4" w:space="0" w:color="auto"/>
              <w:bottom w:val="single" w:sz="4" w:space="0" w:color="auto"/>
              <w:right w:val="single" w:sz="4" w:space="0" w:color="auto"/>
            </w:tcBorders>
            <w:hideMark/>
          </w:tcPr>
          <w:p w14:paraId="3EA5089D" w14:textId="77777777" w:rsidR="001B5EAF" w:rsidRPr="00F67924" w:rsidRDefault="001B5EAF" w:rsidP="00D71122">
            <w:pPr>
              <w:keepNext/>
              <w:keepLines/>
              <w:jc w:val="center"/>
              <w:outlineLvl w:val="0"/>
              <w:rPr>
                <w:szCs w:val="22"/>
                <w:lang w:val="pt-PT"/>
              </w:rPr>
            </w:pPr>
            <w:r w:rsidRPr="00F67924">
              <w:rPr>
                <w:szCs w:val="22"/>
                <w:lang w:val="pt-PT"/>
              </w:rPr>
              <w:t>31</w:t>
            </w:r>
            <w:r w:rsidR="00F90D00" w:rsidRPr="00F67924">
              <w:rPr>
                <w:szCs w:val="22"/>
                <w:lang w:val="pt-PT"/>
              </w:rPr>
              <w:t>,</w:t>
            </w:r>
            <w:r w:rsidRPr="00F67924">
              <w:rPr>
                <w:szCs w:val="22"/>
                <w:lang w:val="pt-PT"/>
              </w:rPr>
              <w:t xml:space="preserve">6 </w:t>
            </w:r>
            <w:r w:rsidRPr="00F67924">
              <w:rPr>
                <w:szCs w:val="22"/>
                <w:lang w:val="pt-PT"/>
              </w:rPr>
              <w:sym w:font="Symbol" w:char="F0B1"/>
            </w:r>
            <w:r w:rsidRPr="00F67924">
              <w:rPr>
                <w:szCs w:val="22"/>
                <w:lang w:val="pt-PT"/>
              </w:rPr>
              <w:t>  7</w:t>
            </w:r>
            <w:r w:rsidR="00F90D00" w:rsidRPr="00F67924">
              <w:rPr>
                <w:szCs w:val="22"/>
                <w:lang w:val="pt-PT"/>
              </w:rPr>
              <w:t>,</w:t>
            </w:r>
            <w:r w:rsidRPr="00F67924">
              <w:rPr>
                <w:szCs w:val="22"/>
                <w:lang w:val="pt-PT"/>
              </w:rPr>
              <w:t>84</w:t>
            </w:r>
          </w:p>
        </w:tc>
      </w:tr>
      <w:tr w:rsidR="001B5EAF" w:rsidRPr="00F67924" w14:paraId="09A5113B" w14:textId="77777777" w:rsidTr="00D71122">
        <w:trPr>
          <w:cantSplit/>
          <w:trHeight w:val="107"/>
        </w:trPr>
        <w:tc>
          <w:tcPr>
            <w:tcW w:w="2977" w:type="dxa"/>
            <w:tcBorders>
              <w:top w:val="single" w:sz="4" w:space="0" w:color="auto"/>
              <w:left w:val="single" w:sz="4" w:space="0" w:color="auto"/>
              <w:bottom w:val="single" w:sz="4" w:space="0" w:color="auto"/>
              <w:right w:val="single" w:sz="4" w:space="0" w:color="auto"/>
            </w:tcBorders>
          </w:tcPr>
          <w:p w14:paraId="597FE94F" w14:textId="77777777" w:rsidR="001B5EAF" w:rsidRPr="00F67924" w:rsidRDefault="001B5EAF" w:rsidP="00D71122">
            <w:pPr>
              <w:keepNext/>
              <w:keepLines/>
              <w:outlineLvl w:val="0"/>
              <w:rPr>
                <w:szCs w:val="22"/>
                <w:lang w:val="pt-PT"/>
              </w:rPr>
            </w:pPr>
          </w:p>
        </w:tc>
        <w:tc>
          <w:tcPr>
            <w:tcW w:w="2835" w:type="dxa"/>
            <w:tcBorders>
              <w:top w:val="single" w:sz="4" w:space="0" w:color="auto"/>
              <w:left w:val="single" w:sz="4" w:space="0" w:color="auto"/>
              <w:bottom w:val="single" w:sz="4" w:space="0" w:color="auto"/>
              <w:right w:val="single" w:sz="4" w:space="0" w:color="auto"/>
            </w:tcBorders>
          </w:tcPr>
          <w:p w14:paraId="1B265A56" w14:textId="77777777" w:rsidR="001B5EAF" w:rsidRPr="00F67924" w:rsidRDefault="001B5EAF" w:rsidP="00D71122">
            <w:pPr>
              <w:keepNext/>
              <w:keepLines/>
              <w:jc w:val="center"/>
              <w:outlineLvl w:val="0"/>
              <w:rPr>
                <w:szCs w:val="22"/>
                <w:lang w:val="pt-PT"/>
              </w:rPr>
            </w:pPr>
          </w:p>
        </w:tc>
        <w:tc>
          <w:tcPr>
            <w:tcW w:w="2977" w:type="dxa"/>
            <w:tcBorders>
              <w:top w:val="single" w:sz="4" w:space="0" w:color="auto"/>
              <w:left w:val="single" w:sz="4" w:space="0" w:color="auto"/>
              <w:bottom w:val="single" w:sz="4" w:space="0" w:color="auto"/>
              <w:right w:val="single" w:sz="4" w:space="0" w:color="auto"/>
            </w:tcBorders>
          </w:tcPr>
          <w:p w14:paraId="29645888" w14:textId="77777777" w:rsidR="001B5EAF" w:rsidRPr="00F67924" w:rsidRDefault="001B5EAF" w:rsidP="00D71122">
            <w:pPr>
              <w:keepNext/>
              <w:keepLines/>
              <w:jc w:val="center"/>
              <w:outlineLvl w:val="0"/>
              <w:rPr>
                <w:szCs w:val="22"/>
                <w:lang w:val="pt-PT"/>
              </w:rPr>
            </w:pPr>
          </w:p>
        </w:tc>
      </w:tr>
      <w:tr w:rsidR="001B5EAF" w:rsidRPr="00F67924" w14:paraId="25F38C9C" w14:textId="77777777" w:rsidTr="00D71122">
        <w:trPr>
          <w:cantSplit/>
          <w:trHeight w:val="324"/>
        </w:trPr>
        <w:tc>
          <w:tcPr>
            <w:tcW w:w="2977" w:type="dxa"/>
            <w:tcBorders>
              <w:top w:val="single" w:sz="4" w:space="0" w:color="auto"/>
              <w:left w:val="single" w:sz="4" w:space="0" w:color="auto"/>
              <w:bottom w:val="single" w:sz="4" w:space="0" w:color="auto"/>
              <w:right w:val="single" w:sz="4" w:space="0" w:color="auto"/>
            </w:tcBorders>
            <w:hideMark/>
          </w:tcPr>
          <w:p w14:paraId="1C92C446" w14:textId="77777777" w:rsidR="001B5EAF" w:rsidRPr="00F67924" w:rsidRDefault="001B5EAF" w:rsidP="00D71122">
            <w:pPr>
              <w:keepNext/>
              <w:keepLines/>
              <w:outlineLvl w:val="0"/>
              <w:rPr>
                <w:szCs w:val="22"/>
                <w:lang w:val="pt-PT"/>
              </w:rPr>
            </w:pPr>
            <w:r w:rsidRPr="00F67924">
              <w:rPr>
                <w:szCs w:val="22"/>
                <w:lang w:val="pt-PT"/>
              </w:rPr>
              <w:t>Ac</w:t>
            </w:r>
            <w:r w:rsidR="00F90D00" w:rsidRPr="00F67924">
              <w:rPr>
                <w:szCs w:val="22"/>
                <w:lang w:val="pt-PT"/>
              </w:rPr>
              <w:t>umulação</w:t>
            </w:r>
            <w:r w:rsidRPr="00F67924">
              <w:rPr>
                <w:szCs w:val="22"/>
                <w:lang w:val="pt-PT"/>
              </w:rPr>
              <w:t xml:space="preserve"> C</w:t>
            </w:r>
            <w:r w:rsidRPr="00F67924">
              <w:rPr>
                <w:szCs w:val="22"/>
                <w:vertAlign w:val="subscript"/>
                <w:lang w:val="pt-PT"/>
              </w:rPr>
              <w:t>max</w:t>
            </w:r>
          </w:p>
        </w:tc>
        <w:tc>
          <w:tcPr>
            <w:tcW w:w="2835" w:type="dxa"/>
            <w:tcBorders>
              <w:top w:val="single" w:sz="4" w:space="0" w:color="auto"/>
              <w:left w:val="single" w:sz="4" w:space="0" w:color="auto"/>
              <w:bottom w:val="single" w:sz="4" w:space="0" w:color="auto"/>
              <w:right w:val="single" w:sz="4" w:space="0" w:color="auto"/>
            </w:tcBorders>
          </w:tcPr>
          <w:p w14:paraId="458081FA" w14:textId="77777777" w:rsidR="001B5EAF" w:rsidRPr="00F67924" w:rsidRDefault="001B5EAF" w:rsidP="00D71122">
            <w:pPr>
              <w:keepNext/>
              <w:keepLines/>
              <w:jc w:val="center"/>
              <w:outlineLvl w:val="0"/>
              <w:rPr>
                <w:szCs w:val="22"/>
                <w:lang w:val="pt-PT"/>
              </w:rPr>
            </w:pPr>
            <w:r w:rsidRPr="00F67924">
              <w:rPr>
                <w:szCs w:val="22"/>
                <w:lang w:val="pt-PT"/>
              </w:rPr>
              <w:t>1</w:t>
            </w:r>
            <w:r w:rsidR="00F90D00" w:rsidRPr="00F67924">
              <w:rPr>
                <w:szCs w:val="22"/>
                <w:lang w:val="pt-PT"/>
              </w:rPr>
              <w:t>,</w:t>
            </w:r>
            <w:r w:rsidRPr="00F67924">
              <w:rPr>
                <w:szCs w:val="22"/>
                <w:lang w:val="pt-PT"/>
              </w:rPr>
              <w:t>04</w:t>
            </w:r>
          </w:p>
        </w:tc>
        <w:tc>
          <w:tcPr>
            <w:tcW w:w="2977" w:type="dxa"/>
            <w:tcBorders>
              <w:top w:val="single" w:sz="4" w:space="0" w:color="auto"/>
              <w:left w:val="single" w:sz="4" w:space="0" w:color="auto"/>
              <w:bottom w:val="single" w:sz="4" w:space="0" w:color="auto"/>
              <w:right w:val="single" w:sz="4" w:space="0" w:color="auto"/>
            </w:tcBorders>
          </w:tcPr>
          <w:p w14:paraId="6E0737C6" w14:textId="77777777" w:rsidR="001B5EAF" w:rsidRPr="00F67924" w:rsidRDefault="001B5EAF" w:rsidP="00D71122">
            <w:pPr>
              <w:keepNext/>
              <w:keepLines/>
              <w:jc w:val="center"/>
              <w:outlineLvl w:val="0"/>
              <w:rPr>
                <w:szCs w:val="22"/>
                <w:lang w:val="pt-PT"/>
              </w:rPr>
            </w:pPr>
            <w:r w:rsidRPr="00F67924">
              <w:rPr>
                <w:szCs w:val="22"/>
                <w:lang w:val="pt-PT"/>
              </w:rPr>
              <w:t>1</w:t>
            </w:r>
            <w:r w:rsidR="00F90D00" w:rsidRPr="00F67924">
              <w:rPr>
                <w:szCs w:val="22"/>
                <w:lang w:val="pt-PT"/>
              </w:rPr>
              <w:t>,</w:t>
            </w:r>
            <w:r w:rsidRPr="00F67924">
              <w:rPr>
                <w:szCs w:val="22"/>
                <w:lang w:val="pt-PT"/>
              </w:rPr>
              <w:t>01</w:t>
            </w:r>
          </w:p>
        </w:tc>
      </w:tr>
      <w:tr w:rsidR="001B5EAF" w:rsidRPr="00F67924" w14:paraId="22A0EF09" w14:textId="77777777" w:rsidTr="00D71122">
        <w:trPr>
          <w:cantSplit/>
          <w:trHeight w:val="331"/>
        </w:trPr>
        <w:tc>
          <w:tcPr>
            <w:tcW w:w="2977" w:type="dxa"/>
            <w:tcBorders>
              <w:top w:val="single" w:sz="4" w:space="0" w:color="auto"/>
              <w:left w:val="single" w:sz="4" w:space="0" w:color="auto"/>
              <w:bottom w:val="single" w:sz="4" w:space="0" w:color="auto"/>
              <w:right w:val="single" w:sz="4" w:space="0" w:color="auto"/>
            </w:tcBorders>
            <w:hideMark/>
          </w:tcPr>
          <w:p w14:paraId="0B6602E2" w14:textId="77777777" w:rsidR="001B5EAF" w:rsidRPr="00F67924" w:rsidRDefault="001B5EAF" w:rsidP="00D71122">
            <w:pPr>
              <w:keepNext/>
              <w:keepLines/>
              <w:outlineLvl w:val="0"/>
              <w:rPr>
                <w:szCs w:val="22"/>
                <w:lang w:val="pt-PT"/>
              </w:rPr>
            </w:pPr>
            <w:r w:rsidRPr="00F67924">
              <w:rPr>
                <w:szCs w:val="22"/>
                <w:lang w:val="pt-PT"/>
              </w:rPr>
              <w:t>Ac</w:t>
            </w:r>
            <w:r w:rsidR="00F90D00" w:rsidRPr="00F67924">
              <w:rPr>
                <w:szCs w:val="22"/>
                <w:lang w:val="pt-PT"/>
              </w:rPr>
              <w:t>umulação</w:t>
            </w:r>
            <w:r w:rsidRPr="00F67924">
              <w:rPr>
                <w:szCs w:val="22"/>
                <w:lang w:val="pt-PT"/>
              </w:rPr>
              <w:t xml:space="preserve"> C</w:t>
            </w:r>
            <w:r w:rsidR="008A36B6" w:rsidRPr="00F67924">
              <w:rPr>
                <w:szCs w:val="22"/>
                <w:vertAlign w:val="subscript"/>
                <w:lang w:val="pt-PT"/>
              </w:rPr>
              <w:t>min</w:t>
            </w:r>
          </w:p>
        </w:tc>
        <w:tc>
          <w:tcPr>
            <w:tcW w:w="2835" w:type="dxa"/>
            <w:tcBorders>
              <w:top w:val="single" w:sz="4" w:space="0" w:color="auto"/>
              <w:left w:val="single" w:sz="4" w:space="0" w:color="auto"/>
              <w:bottom w:val="single" w:sz="4" w:space="0" w:color="auto"/>
              <w:right w:val="single" w:sz="4" w:space="0" w:color="auto"/>
            </w:tcBorders>
          </w:tcPr>
          <w:p w14:paraId="63895325" w14:textId="77777777" w:rsidR="001B5EAF" w:rsidRPr="00F67924" w:rsidRDefault="001B5EAF" w:rsidP="00D71122">
            <w:pPr>
              <w:keepNext/>
              <w:keepLines/>
              <w:jc w:val="center"/>
              <w:outlineLvl w:val="0"/>
              <w:rPr>
                <w:szCs w:val="22"/>
                <w:lang w:val="pt-PT"/>
              </w:rPr>
            </w:pPr>
            <w:r w:rsidRPr="00F67924">
              <w:rPr>
                <w:szCs w:val="22"/>
                <w:lang w:val="pt-PT"/>
              </w:rPr>
              <w:t>2</w:t>
            </w:r>
            <w:r w:rsidR="0050791A" w:rsidRPr="00F67924">
              <w:rPr>
                <w:szCs w:val="22"/>
                <w:lang w:val="pt-PT"/>
              </w:rPr>
              <w:t>,</w:t>
            </w:r>
            <w:r w:rsidRPr="00F67924">
              <w:rPr>
                <w:szCs w:val="22"/>
                <w:lang w:val="pt-PT"/>
              </w:rPr>
              <w:t>22</w:t>
            </w:r>
          </w:p>
        </w:tc>
        <w:tc>
          <w:tcPr>
            <w:tcW w:w="2977" w:type="dxa"/>
            <w:tcBorders>
              <w:top w:val="single" w:sz="4" w:space="0" w:color="auto"/>
              <w:left w:val="single" w:sz="4" w:space="0" w:color="auto"/>
              <w:bottom w:val="single" w:sz="4" w:space="0" w:color="auto"/>
              <w:right w:val="single" w:sz="4" w:space="0" w:color="auto"/>
            </w:tcBorders>
          </w:tcPr>
          <w:p w14:paraId="26479161" w14:textId="77777777" w:rsidR="001B5EAF" w:rsidRPr="00F67924" w:rsidRDefault="001B5EAF" w:rsidP="00D71122">
            <w:pPr>
              <w:keepNext/>
              <w:keepLines/>
              <w:jc w:val="center"/>
              <w:outlineLvl w:val="0"/>
              <w:rPr>
                <w:szCs w:val="22"/>
                <w:lang w:val="pt-PT"/>
              </w:rPr>
            </w:pPr>
            <w:r w:rsidRPr="00F67924">
              <w:rPr>
                <w:szCs w:val="22"/>
                <w:lang w:val="pt-PT"/>
              </w:rPr>
              <w:t>1</w:t>
            </w:r>
            <w:r w:rsidR="0050791A" w:rsidRPr="00F67924">
              <w:rPr>
                <w:szCs w:val="22"/>
                <w:lang w:val="pt-PT"/>
              </w:rPr>
              <w:t>,</w:t>
            </w:r>
            <w:r w:rsidRPr="00F67924">
              <w:rPr>
                <w:szCs w:val="22"/>
                <w:lang w:val="pt-PT"/>
              </w:rPr>
              <w:t>43</w:t>
            </w:r>
          </w:p>
        </w:tc>
      </w:tr>
      <w:tr w:rsidR="001B5EAF" w:rsidRPr="00F67924" w14:paraId="34B7794D" w14:textId="77777777" w:rsidTr="00D71122">
        <w:trPr>
          <w:cantSplit/>
          <w:trHeight w:val="331"/>
        </w:trPr>
        <w:tc>
          <w:tcPr>
            <w:tcW w:w="2977" w:type="dxa"/>
            <w:tcBorders>
              <w:top w:val="single" w:sz="4" w:space="0" w:color="auto"/>
              <w:left w:val="single" w:sz="4" w:space="0" w:color="auto"/>
              <w:bottom w:val="single" w:sz="4" w:space="0" w:color="auto"/>
              <w:right w:val="single" w:sz="4" w:space="0" w:color="auto"/>
            </w:tcBorders>
          </w:tcPr>
          <w:p w14:paraId="12FEF9F9" w14:textId="77777777" w:rsidR="001B5EAF" w:rsidRPr="00F67924" w:rsidRDefault="00F90D00" w:rsidP="00D71122">
            <w:pPr>
              <w:keepNext/>
              <w:keepLines/>
              <w:outlineLvl w:val="0"/>
              <w:rPr>
                <w:szCs w:val="22"/>
                <w:lang w:val="pt-PT"/>
              </w:rPr>
            </w:pPr>
            <w:r w:rsidRPr="00F67924">
              <w:rPr>
                <w:szCs w:val="22"/>
                <w:lang w:val="pt-PT"/>
              </w:rPr>
              <w:t xml:space="preserve">Acumulação </w:t>
            </w:r>
            <w:r w:rsidR="001B5EAF" w:rsidRPr="00F67924">
              <w:rPr>
                <w:szCs w:val="22"/>
                <w:lang w:val="pt-PT"/>
              </w:rPr>
              <w:t>C</w:t>
            </w:r>
            <w:r w:rsidR="001B5EAF" w:rsidRPr="00F67924">
              <w:rPr>
                <w:szCs w:val="22"/>
                <w:vertAlign w:val="subscript"/>
                <w:lang w:val="pt-PT"/>
              </w:rPr>
              <w:t>m</w:t>
            </w:r>
            <w:r w:rsidRPr="00F67924">
              <w:rPr>
                <w:szCs w:val="22"/>
                <w:vertAlign w:val="subscript"/>
                <w:lang w:val="pt-PT"/>
              </w:rPr>
              <w:t>édia</w:t>
            </w:r>
            <w:r w:rsidRPr="00F67924">
              <w:rPr>
                <w:szCs w:val="22"/>
                <w:lang w:val="pt-PT"/>
              </w:rPr>
              <w:t xml:space="preserve"> ou</w:t>
            </w:r>
            <w:r w:rsidR="001B5EAF" w:rsidRPr="00F67924">
              <w:rPr>
                <w:szCs w:val="22"/>
                <w:lang w:val="pt-PT"/>
              </w:rPr>
              <w:t xml:space="preserve"> AUC</w:t>
            </w:r>
            <w:r w:rsidR="001B5EAF" w:rsidRPr="00F67924">
              <w:rPr>
                <w:szCs w:val="22"/>
                <w:vertAlign w:val="subscript"/>
                <w:lang w:val="pt-PT"/>
              </w:rPr>
              <w:t>τ</w:t>
            </w:r>
            <w:r w:rsidR="001B5EAF" w:rsidRPr="00F67924">
              <w:rPr>
                <w:szCs w:val="22"/>
                <w:lang w:val="pt-PT"/>
              </w:rPr>
              <w:t>*</w:t>
            </w:r>
          </w:p>
        </w:tc>
        <w:tc>
          <w:tcPr>
            <w:tcW w:w="2835" w:type="dxa"/>
            <w:tcBorders>
              <w:top w:val="single" w:sz="4" w:space="0" w:color="auto"/>
              <w:left w:val="single" w:sz="4" w:space="0" w:color="auto"/>
              <w:bottom w:val="single" w:sz="4" w:space="0" w:color="auto"/>
              <w:right w:val="single" w:sz="4" w:space="0" w:color="auto"/>
            </w:tcBorders>
          </w:tcPr>
          <w:p w14:paraId="5AC886CB" w14:textId="77777777" w:rsidR="001B5EAF" w:rsidRPr="00F67924" w:rsidRDefault="001B5EAF" w:rsidP="00D71122">
            <w:pPr>
              <w:keepNext/>
              <w:keepLines/>
              <w:jc w:val="center"/>
              <w:outlineLvl w:val="0"/>
              <w:rPr>
                <w:szCs w:val="22"/>
                <w:lang w:val="pt-PT"/>
              </w:rPr>
            </w:pPr>
            <w:r w:rsidRPr="00F67924">
              <w:rPr>
                <w:szCs w:val="22"/>
                <w:lang w:val="pt-PT"/>
              </w:rPr>
              <w:t>1</w:t>
            </w:r>
            <w:r w:rsidR="0050791A" w:rsidRPr="00F67924">
              <w:rPr>
                <w:szCs w:val="22"/>
                <w:lang w:val="pt-PT"/>
              </w:rPr>
              <w:t>,</w:t>
            </w:r>
            <w:r w:rsidRPr="00F67924">
              <w:rPr>
                <w:szCs w:val="22"/>
                <w:lang w:val="pt-PT"/>
              </w:rPr>
              <w:t>16</w:t>
            </w:r>
          </w:p>
        </w:tc>
        <w:tc>
          <w:tcPr>
            <w:tcW w:w="2977" w:type="dxa"/>
            <w:tcBorders>
              <w:top w:val="single" w:sz="4" w:space="0" w:color="auto"/>
              <w:left w:val="single" w:sz="4" w:space="0" w:color="auto"/>
              <w:bottom w:val="single" w:sz="4" w:space="0" w:color="auto"/>
              <w:right w:val="single" w:sz="4" w:space="0" w:color="auto"/>
            </w:tcBorders>
          </w:tcPr>
          <w:p w14:paraId="59E80292" w14:textId="77777777" w:rsidR="001B5EAF" w:rsidRPr="00F67924" w:rsidRDefault="001B5EAF" w:rsidP="00D71122">
            <w:pPr>
              <w:keepNext/>
              <w:keepLines/>
              <w:jc w:val="center"/>
              <w:outlineLvl w:val="0"/>
              <w:rPr>
                <w:szCs w:val="22"/>
                <w:lang w:val="pt-PT"/>
              </w:rPr>
            </w:pPr>
            <w:r w:rsidRPr="00F67924">
              <w:rPr>
                <w:szCs w:val="22"/>
                <w:lang w:val="pt-PT"/>
              </w:rPr>
              <w:t>1</w:t>
            </w:r>
            <w:r w:rsidR="0050791A" w:rsidRPr="00F67924">
              <w:rPr>
                <w:szCs w:val="22"/>
                <w:lang w:val="pt-PT"/>
              </w:rPr>
              <w:t>,</w:t>
            </w:r>
            <w:r w:rsidRPr="00F67924">
              <w:rPr>
                <w:szCs w:val="22"/>
                <w:lang w:val="pt-PT"/>
              </w:rPr>
              <w:t>05</w:t>
            </w:r>
          </w:p>
        </w:tc>
      </w:tr>
    </w:tbl>
    <w:p w14:paraId="7DB545C7" w14:textId="1E2A3401" w:rsidR="001B5EAF" w:rsidRPr="00F67924" w:rsidRDefault="001B5EAF" w:rsidP="00D71122">
      <w:pPr>
        <w:keepNext/>
        <w:keepLines/>
        <w:outlineLvl w:val="0"/>
        <w:rPr>
          <w:sz w:val="18"/>
          <w:szCs w:val="22"/>
          <w:lang w:val="pt-PT"/>
        </w:rPr>
      </w:pPr>
      <w:r w:rsidRPr="00F67924">
        <w:rPr>
          <w:sz w:val="18"/>
          <w:szCs w:val="22"/>
          <w:lang w:val="pt-PT"/>
        </w:rPr>
        <w:t xml:space="preserve">*τ </w:t>
      </w:r>
      <w:ins w:id="672" w:author="Author">
        <w:r w:rsidR="00C35C86">
          <w:rPr>
            <w:sz w:val="18"/>
            <w:szCs w:val="22"/>
            <w:lang w:val="pt-PT"/>
          </w:rPr>
          <w:t> </w:t>
        </w:r>
      </w:ins>
      <w:r w:rsidRPr="00F67924">
        <w:rPr>
          <w:sz w:val="18"/>
          <w:szCs w:val="22"/>
          <w:lang w:val="pt-PT"/>
        </w:rPr>
        <w:t xml:space="preserve">= </w:t>
      </w:r>
      <w:ins w:id="673" w:author="Author">
        <w:r w:rsidR="00C35C86">
          <w:rPr>
            <w:sz w:val="18"/>
            <w:szCs w:val="22"/>
            <w:lang w:val="pt-PT"/>
          </w:rPr>
          <w:t> </w:t>
        </w:r>
      </w:ins>
      <w:r w:rsidR="00F90D00" w:rsidRPr="00F67924">
        <w:rPr>
          <w:sz w:val="18"/>
          <w:szCs w:val="22"/>
          <w:lang w:val="pt-PT"/>
        </w:rPr>
        <w:t>4</w:t>
      </w:r>
      <w:r w:rsidR="0062057D" w:rsidRPr="00F67924">
        <w:rPr>
          <w:sz w:val="18"/>
          <w:szCs w:val="22"/>
          <w:lang w:val="pt-PT"/>
        </w:rPr>
        <w:t> </w:t>
      </w:r>
      <w:r w:rsidR="00F90D00" w:rsidRPr="00F67924">
        <w:rPr>
          <w:sz w:val="18"/>
          <w:szCs w:val="22"/>
          <w:lang w:val="pt-PT"/>
        </w:rPr>
        <w:t xml:space="preserve">semanas para regimes </w:t>
      </w:r>
      <w:r w:rsidR="0062057D" w:rsidRPr="00F67924">
        <w:rPr>
          <w:sz w:val="18"/>
          <w:szCs w:val="22"/>
          <w:lang w:val="pt-PT"/>
        </w:rPr>
        <w:t>intravenosos</w:t>
      </w:r>
    </w:p>
    <w:p w14:paraId="2E42D616" w14:textId="77777777" w:rsidR="001B5EAF" w:rsidRPr="00F67924" w:rsidRDefault="001B5EAF" w:rsidP="001B5EAF">
      <w:pPr>
        <w:outlineLvl w:val="0"/>
        <w:rPr>
          <w:szCs w:val="22"/>
          <w:lang w:val="pt-PT"/>
        </w:rPr>
      </w:pPr>
    </w:p>
    <w:p w14:paraId="551BC7F5" w14:textId="266B54FA" w:rsidR="001B5EAF" w:rsidRPr="00F67924" w:rsidRDefault="00F90D00" w:rsidP="001323E1">
      <w:pPr>
        <w:outlineLvl w:val="0"/>
        <w:rPr>
          <w:szCs w:val="22"/>
          <w:lang w:val="pt-PT"/>
        </w:rPr>
      </w:pPr>
      <w:r w:rsidRPr="00F67924">
        <w:rPr>
          <w:iCs/>
          <w:szCs w:val="22"/>
          <w:lang w:val="pt-PT"/>
        </w:rPr>
        <w:t xml:space="preserve">Após </w:t>
      </w:r>
      <w:r w:rsidR="0050791A" w:rsidRPr="00F67924">
        <w:rPr>
          <w:iCs/>
          <w:szCs w:val="22"/>
          <w:lang w:val="pt-PT"/>
        </w:rPr>
        <w:t xml:space="preserve">a </w:t>
      </w:r>
      <w:r w:rsidR="00E649E6" w:rsidRPr="00F67924">
        <w:rPr>
          <w:iCs/>
          <w:szCs w:val="22"/>
          <w:lang w:val="pt-PT"/>
        </w:rPr>
        <w:t xml:space="preserve">administração </w:t>
      </w:r>
      <w:r w:rsidRPr="00F67924">
        <w:rPr>
          <w:iCs/>
          <w:szCs w:val="22"/>
          <w:lang w:val="pt-PT"/>
        </w:rPr>
        <w:t xml:space="preserve">IV, aproximadamente 90% do estado estacionário foi atingido </w:t>
      </w:r>
      <w:r w:rsidR="008A36B6" w:rsidRPr="00F67924">
        <w:rPr>
          <w:iCs/>
          <w:szCs w:val="22"/>
          <w:lang w:val="pt-PT"/>
        </w:rPr>
        <w:t>à</w:t>
      </w:r>
      <w:r w:rsidRPr="00F67924">
        <w:rPr>
          <w:iCs/>
          <w:szCs w:val="22"/>
          <w:lang w:val="pt-PT"/>
        </w:rPr>
        <w:t xml:space="preserve"> semana</w:t>
      </w:r>
      <w:r w:rsidR="0062057D" w:rsidRPr="00F67924">
        <w:rPr>
          <w:iCs/>
          <w:szCs w:val="22"/>
          <w:lang w:val="pt-PT"/>
        </w:rPr>
        <w:t> </w:t>
      </w:r>
      <w:r w:rsidRPr="00F67924">
        <w:rPr>
          <w:iCs/>
          <w:szCs w:val="22"/>
          <w:lang w:val="pt-PT"/>
        </w:rPr>
        <w:t>12 para a dose de 10</w:t>
      </w:r>
      <w:r w:rsidR="0062057D" w:rsidRPr="00F67924">
        <w:rPr>
          <w:iCs/>
          <w:szCs w:val="22"/>
          <w:lang w:val="pt-PT"/>
        </w:rPr>
        <w:t> </w:t>
      </w:r>
      <w:r w:rsidRPr="00F67924">
        <w:rPr>
          <w:iCs/>
          <w:szCs w:val="22"/>
          <w:lang w:val="pt-PT"/>
        </w:rPr>
        <w:t>mg/kg (peso corporal &lt;</w:t>
      </w:r>
      <w:r w:rsidR="0062057D" w:rsidRPr="00F67924">
        <w:rPr>
          <w:iCs/>
          <w:szCs w:val="22"/>
          <w:lang w:val="pt-PT"/>
        </w:rPr>
        <w:t> </w:t>
      </w:r>
      <w:r w:rsidRPr="00F67924">
        <w:rPr>
          <w:iCs/>
          <w:szCs w:val="22"/>
          <w:lang w:val="pt-PT"/>
        </w:rPr>
        <w:t>30</w:t>
      </w:r>
      <w:r w:rsidR="0062057D" w:rsidRPr="00F67924">
        <w:rPr>
          <w:iCs/>
          <w:szCs w:val="22"/>
          <w:lang w:val="pt-PT"/>
        </w:rPr>
        <w:t> </w:t>
      </w:r>
      <w:r w:rsidRPr="00F67924">
        <w:rPr>
          <w:iCs/>
          <w:szCs w:val="22"/>
          <w:lang w:val="pt-PT"/>
        </w:rPr>
        <w:t xml:space="preserve">kg) e </w:t>
      </w:r>
      <w:r w:rsidR="008A36B6" w:rsidRPr="00F67924">
        <w:rPr>
          <w:iCs/>
          <w:szCs w:val="22"/>
          <w:lang w:val="pt-PT"/>
        </w:rPr>
        <w:t>à</w:t>
      </w:r>
      <w:r w:rsidRPr="00F67924">
        <w:rPr>
          <w:iCs/>
          <w:szCs w:val="22"/>
          <w:lang w:val="pt-PT"/>
        </w:rPr>
        <w:t xml:space="preserve"> semana</w:t>
      </w:r>
      <w:r w:rsidR="0062057D" w:rsidRPr="00F67924">
        <w:rPr>
          <w:iCs/>
          <w:szCs w:val="22"/>
          <w:lang w:val="pt-PT"/>
        </w:rPr>
        <w:t> </w:t>
      </w:r>
      <w:r w:rsidRPr="00F67924">
        <w:rPr>
          <w:iCs/>
          <w:szCs w:val="22"/>
          <w:lang w:val="pt-PT"/>
        </w:rPr>
        <w:t>16 para a dose de 8</w:t>
      </w:r>
      <w:r w:rsidR="0062057D" w:rsidRPr="00F67924">
        <w:rPr>
          <w:iCs/>
          <w:szCs w:val="22"/>
          <w:lang w:val="pt-PT"/>
        </w:rPr>
        <w:t> </w:t>
      </w:r>
      <w:r w:rsidRPr="00F67924">
        <w:rPr>
          <w:iCs/>
          <w:szCs w:val="22"/>
          <w:lang w:val="pt-PT"/>
        </w:rPr>
        <w:t>mg/kg (peso corporal ≥</w:t>
      </w:r>
      <w:r w:rsidR="0062057D" w:rsidRPr="00F67924">
        <w:rPr>
          <w:iCs/>
          <w:szCs w:val="22"/>
          <w:lang w:val="pt-PT"/>
        </w:rPr>
        <w:t> </w:t>
      </w:r>
      <w:r w:rsidRPr="00F67924">
        <w:rPr>
          <w:iCs/>
          <w:szCs w:val="22"/>
          <w:lang w:val="pt-PT"/>
        </w:rPr>
        <w:t>30</w:t>
      </w:r>
      <w:r w:rsidR="0062057D" w:rsidRPr="00F67924">
        <w:rPr>
          <w:iCs/>
          <w:szCs w:val="22"/>
          <w:lang w:val="pt-PT"/>
        </w:rPr>
        <w:t> </w:t>
      </w:r>
      <w:r w:rsidRPr="00F67924">
        <w:rPr>
          <w:iCs/>
          <w:szCs w:val="22"/>
          <w:lang w:val="pt-PT"/>
        </w:rPr>
        <w:t>kg).</w:t>
      </w:r>
    </w:p>
    <w:p w14:paraId="25D2E429" w14:textId="77777777" w:rsidR="001323E1" w:rsidRPr="00F67924" w:rsidRDefault="001323E1" w:rsidP="001323E1">
      <w:pPr>
        <w:outlineLvl w:val="0"/>
        <w:rPr>
          <w:szCs w:val="22"/>
          <w:lang w:val="pt-PT"/>
        </w:rPr>
      </w:pPr>
    </w:p>
    <w:p w14:paraId="2687D0CA" w14:textId="03437ADC" w:rsidR="001323E1" w:rsidRPr="00F67924" w:rsidRDefault="001323E1" w:rsidP="001323E1">
      <w:pPr>
        <w:numPr>
          <w:ilvl w:val="12"/>
          <w:numId w:val="0"/>
        </w:numPr>
        <w:ind w:right="-2"/>
        <w:rPr>
          <w:iCs/>
          <w:szCs w:val="22"/>
          <w:lang w:val="pt-PT"/>
        </w:rPr>
      </w:pPr>
      <w:r w:rsidRPr="00F67924">
        <w:rPr>
          <w:szCs w:val="22"/>
          <w:lang w:val="pt-PT"/>
        </w:rPr>
        <w:t>A semivida d</w:t>
      </w:r>
      <w:r w:rsidR="00F67F79" w:rsidRPr="00F67924">
        <w:rPr>
          <w:szCs w:val="22"/>
          <w:lang w:val="pt-PT"/>
        </w:rPr>
        <w:t>e</w:t>
      </w:r>
      <w:r w:rsidRPr="00F67924">
        <w:rPr>
          <w:szCs w:val="22"/>
          <w:lang w:val="pt-PT"/>
        </w:rPr>
        <w:t xml:space="preserve"> tocilizumab em doentes com AIJp é de até 16</w:t>
      </w:r>
      <w:r w:rsidR="0062057D" w:rsidRPr="00F67924">
        <w:rPr>
          <w:szCs w:val="22"/>
          <w:lang w:val="pt-PT"/>
        </w:rPr>
        <w:t> </w:t>
      </w:r>
      <w:r w:rsidRPr="00F67924">
        <w:rPr>
          <w:szCs w:val="22"/>
          <w:lang w:val="pt-PT"/>
        </w:rPr>
        <w:t xml:space="preserve">dias nas duas categorias de peso corporal (8 mg/kg para peso corporal </w:t>
      </w:r>
      <w:r w:rsidRPr="00F67924">
        <w:rPr>
          <w:iCs/>
          <w:szCs w:val="22"/>
          <w:lang w:val="pt-PT"/>
        </w:rPr>
        <w:t xml:space="preserve">≥ 30 kg ou 10 mg/kg </w:t>
      </w:r>
      <w:r w:rsidRPr="00F67924">
        <w:rPr>
          <w:szCs w:val="22"/>
          <w:lang w:val="pt-PT"/>
        </w:rPr>
        <w:t>para peso corporal</w:t>
      </w:r>
      <w:r w:rsidRPr="00F67924">
        <w:rPr>
          <w:iCs/>
          <w:szCs w:val="22"/>
          <w:lang w:val="pt-PT"/>
        </w:rPr>
        <w:t xml:space="preserve"> &lt; 30 kg) durante um intervalo de </w:t>
      </w:r>
      <w:r w:rsidR="00E649E6" w:rsidRPr="00F67924">
        <w:rPr>
          <w:iCs/>
          <w:szCs w:val="22"/>
          <w:lang w:val="pt-PT"/>
        </w:rPr>
        <w:t xml:space="preserve">administrações </w:t>
      </w:r>
      <w:r w:rsidRPr="00F67924">
        <w:rPr>
          <w:iCs/>
          <w:szCs w:val="22"/>
          <w:lang w:val="pt-PT"/>
        </w:rPr>
        <w:t>no estado estacionário.</w:t>
      </w:r>
    </w:p>
    <w:p w14:paraId="43618B55" w14:textId="77777777" w:rsidR="001323E1" w:rsidRPr="00F67924" w:rsidRDefault="001323E1" w:rsidP="001323E1">
      <w:pPr>
        <w:numPr>
          <w:ilvl w:val="12"/>
          <w:numId w:val="0"/>
        </w:numPr>
        <w:ind w:right="-2"/>
        <w:rPr>
          <w:lang w:val="pt-PT"/>
        </w:rPr>
      </w:pPr>
    </w:p>
    <w:p w14:paraId="102B0D54" w14:textId="77777777" w:rsidR="001323E1" w:rsidRPr="00F67924" w:rsidRDefault="001323E1" w:rsidP="001323E1">
      <w:pPr>
        <w:keepNext/>
        <w:keepLines/>
        <w:suppressAutoHyphens/>
        <w:ind w:left="567" w:hanging="567"/>
        <w:rPr>
          <w:b/>
          <w:lang w:val="pt-PT"/>
        </w:rPr>
      </w:pPr>
      <w:r w:rsidRPr="00F67924">
        <w:rPr>
          <w:b/>
          <w:lang w:val="pt-PT"/>
        </w:rPr>
        <w:t>5.3</w:t>
      </w:r>
      <w:r w:rsidRPr="00F67924">
        <w:rPr>
          <w:b/>
          <w:lang w:val="pt-PT"/>
        </w:rPr>
        <w:tab/>
        <w:t>Dados de segurança pré-clínica</w:t>
      </w:r>
    </w:p>
    <w:p w14:paraId="5EAB1400" w14:textId="77777777" w:rsidR="001323E1" w:rsidRPr="00F67924" w:rsidRDefault="001323E1" w:rsidP="001323E1">
      <w:pPr>
        <w:keepNext/>
        <w:keepLines/>
        <w:rPr>
          <w:lang w:val="pt-PT"/>
        </w:rPr>
      </w:pPr>
    </w:p>
    <w:p w14:paraId="642B1E96" w14:textId="094243EB" w:rsidR="001323E1" w:rsidRPr="00F67924" w:rsidRDefault="001323E1" w:rsidP="001323E1">
      <w:pPr>
        <w:keepNext/>
        <w:keepLines/>
        <w:rPr>
          <w:lang w:val="pt-PT"/>
        </w:rPr>
      </w:pPr>
      <w:r w:rsidRPr="00F67924">
        <w:rPr>
          <w:lang w:val="pt-PT"/>
        </w:rPr>
        <w:t xml:space="preserve">Os dados não clínicos não revelam riscos especiais para o ser humano, segundo estudos convencionais de farmacologia de segurança, toxicidade de </w:t>
      </w:r>
      <w:r w:rsidR="004A7487" w:rsidRPr="00F67924">
        <w:rPr>
          <w:lang w:val="pt-PT"/>
        </w:rPr>
        <w:t>dose repetida e genotoxicidade.</w:t>
      </w:r>
    </w:p>
    <w:p w14:paraId="6541517B" w14:textId="77777777" w:rsidR="001323E1" w:rsidRPr="00F67924" w:rsidRDefault="001323E1" w:rsidP="001323E1">
      <w:pPr>
        <w:rPr>
          <w:lang w:val="pt-PT"/>
        </w:rPr>
      </w:pPr>
    </w:p>
    <w:p w14:paraId="15DFD898" w14:textId="4EB20E38" w:rsidR="001323E1" w:rsidRPr="00F67924" w:rsidRDefault="001323E1" w:rsidP="001323E1">
      <w:pPr>
        <w:rPr>
          <w:bCs/>
          <w:lang w:val="pt-PT"/>
        </w:rPr>
      </w:pPr>
      <w:r w:rsidRPr="00F67924">
        <w:rPr>
          <w:lang w:val="pt-PT"/>
        </w:rPr>
        <w:t xml:space="preserve">Não foram realizados </w:t>
      </w:r>
      <w:del w:id="674" w:author="Author">
        <w:r w:rsidRPr="00F67924" w:rsidDel="00F043DF">
          <w:rPr>
            <w:lang w:val="pt-PT"/>
          </w:rPr>
          <w:delText xml:space="preserve">estudos </w:delText>
        </w:r>
      </w:del>
      <w:ins w:id="675" w:author="Author">
        <w:r w:rsidR="00F043DF" w:rsidRPr="00F67924">
          <w:rPr>
            <w:lang w:val="pt-PT"/>
          </w:rPr>
          <w:t xml:space="preserve">ensaios </w:t>
        </w:r>
      </w:ins>
      <w:r w:rsidRPr="00F67924">
        <w:rPr>
          <w:lang w:val="pt-PT"/>
        </w:rPr>
        <w:t xml:space="preserve">de potencial carcinogénico </w:t>
      </w:r>
      <w:r w:rsidRPr="00F67924">
        <w:rPr>
          <w:bCs/>
          <w:lang w:val="pt-PT"/>
        </w:rPr>
        <w:t>porque os anticorpos monoclonais IgG1 não são considerados como tendo pote</w:t>
      </w:r>
      <w:r w:rsidR="004A7487" w:rsidRPr="00F67924">
        <w:rPr>
          <w:bCs/>
          <w:lang w:val="pt-PT"/>
        </w:rPr>
        <w:t>ncial carcinogénico intrínseco.</w:t>
      </w:r>
    </w:p>
    <w:p w14:paraId="4784EAD4" w14:textId="77777777" w:rsidR="001323E1" w:rsidRPr="00F67924" w:rsidRDefault="001323E1" w:rsidP="001323E1">
      <w:pPr>
        <w:rPr>
          <w:bCs/>
          <w:lang w:val="pt-PT"/>
        </w:rPr>
      </w:pPr>
    </w:p>
    <w:p w14:paraId="513195EA" w14:textId="706FB510" w:rsidR="001323E1" w:rsidRPr="00F67924" w:rsidRDefault="001323E1" w:rsidP="001323E1">
      <w:pPr>
        <w:rPr>
          <w:lang w:val="pt-PT"/>
        </w:rPr>
      </w:pPr>
      <w:r w:rsidRPr="00F67924">
        <w:rPr>
          <w:lang w:val="pt-PT"/>
        </w:rPr>
        <w:t>Os dados não clínicos disponíveis demonstraram o efeito da IL</w:t>
      </w:r>
      <w:r w:rsidR="006C51ED" w:rsidRPr="00F67924">
        <w:rPr>
          <w:lang w:val="pt-PT"/>
        </w:rPr>
        <w:noBreakHyphen/>
      </w:r>
      <w:r w:rsidRPr="00F67924">
        <w:rPr>
          <w:lang w:val="pt-PT"/>
        </w:rPr>
        <w:t xml:space="preserve">6 na progressão de neoplasia e na resistência à apoptose de vários tipos de tumor. Estes dados não sugerem um risco relevante para aparecimento e progressão de cancro sob terapêutica com </w:t>
      </w:r>
      <w:r w:rsidRPr="00F67924">
        <w:rPr>
          <w:iCs/>
          <w:lang w:val="pt-PT"/>
        </w:rPr>
        <w:t>tocilizumab</w:t>
      </w:r>
      <w:r w:rsidRPr="00F67924">
        <w:rPr>
          <w:lang w:val="pt-PT"/>
        </w:rPr>
        <w:t xml:space="preserve">. Adicionalmente, não foram observadas lesões proliferativas num </w:t>
      </w:r>
      <w:del w:id="676" w:author="Author">
        <w:r w:rsidRPr="00F67924" w:rsidDel="00F043DF">
          <w:rPr>
            <w:lang w:val="pt-PT"/>
          </w:rPr>
          <w:delText xml:space="preserve">estudo </w:delText>
        </w:r>
      </w:del>
      <w:ins w:id="677" w:author="Author">
        <w:r w:rsidR="00F043DF" w:rsidRPr="00F67924">
          <w:rPr>
            <w:lang w:val="pt-PT"/>
          </w:rPr>
          <w:t xml:space="preserve">ensaio </w:t>
        </w:r>
      </w:ins>
      <w:r w:rsidRPr="00F67924">
        <w:rPr>
          <w:lang w:val="pt-PT"/>
        </w:rPr>
        <w:t>de toxicidade</w:t>
      </w:r>
      <w:r w:rsidR="00C2347C" w:rsidRPr="00F67924">
        <w:rPr>
          <w:lang w:val="pt-PT"/>
        </w:rPr>
        <w:t xml:space="preserve"> crónica</w:t>
      </w:r>
      <w:r w:rsidRPr="00F67924">
        <w:rPr>
          <w:lang w:val="pt-PT"/>
        </w:rPr>
        <w:t xml:space="preserve"> realizado durante 6 meses em macacos </w:t>
      </w:r>
      <w:r w:rsidR="003C3ADA" w:rsidRPr="00F67924">
        <w:rPr>
          <w:lang w:val="pt-PT"/>
        </w:rPr>
        <w:t>cinomolgos</w:t>
      </w:r>
      <w:r w:rsidRPr="00F67924">
        <w:rPr>
          <w:lang w:val="pt-PT"/>
        </w:rPr>
        <w:t xml:space="preserve"> ou em ra</w:t>
      </w:r>
      <w:r w:rsidR="004A7487" w:rsidRPr="00F67924">
        <w:rPr>
          <w:lang w:val="pt-PT"/>
        </w:rPr>
        <w:t>tinhos com deficiência em IL</w:t>
      </w:r>
      <w:r w:rsidR="006C51ED" w:rsidRPr="00F67924">
        <w:rPr>
          <w:lang w:val="pt-PT"/>
        </w:rPr>
        <w:noBreakHyphen/>
      </w:r>
      <w:r w:rsidR="004A7487" w:rsidRPr="00F67924">
        <w:rPr>
          <w:lang w:val="pt-PT"/>
        </w:rPr>
        <w:t>6.</w:t>
      </w:r>
    </w:p>
    <w:p w14:paraId="7651161C" w14:textId="77777777" w:rsidR="001323E1" w:rsidRPr="00F67924" w:rsidRDefault="001323E1" w:rsidP="001323E1">
      <w:pPr>
        <w:rPr>
          <w:lang w:val="pt-PT"/>
        </w:rPr>
      </w:pPr>
    </w:p>
    <w:p w14:paraId="1FCA23CA" w14:textId="3A1A1E99" w:rsidR="001323E1" w:rsidRPr="00F67924" w:rsidRDefault="001323E1" w:rsidP="001323E1">
      <w:pPr>
        <w:rPr>
          <w:lang w:val="pt-PT"/>
        </w:rPr>
      </w:pPr>
      <w:r w:rsidRPr="00F67924">
        <w:rPr>
          <w:lang w:val="pt-PT"/>
        </w:rPr>
        <w:t xml:space="preserve">Os dados não clínicos disponíveis não sugerem um efeito do tratamento com tocilizumab na fertilidade. Não se observaram efeitos nos </w:t>
      </w:r>
      <w:r w:rsidR="00C2347C" w:rsidRPr="00F67924">
        <w:rPr>
          <w:lang w:val="pt-PT"/>
        </w:rPr>
        <w:t xml:space="preserve">órgãos do </w:t>
      </w:r>
      <w:r w:rsidRPr="00F67924">
        <w:rPr>
          <w:lang w:val="pt-PT"/>
        </w:rPr>
        <w:t xml:space="preserve">sistema </w:t>
      </w:r>
      <w:r w:rsidR="00C2347C" w:rsidRPr="00F67924">
        <w:rPr>
          <w:lang w:val="pt-PT"/>
        </w:rPr>
        <w:t xml:space="preserve">endócrino ativo e </w:t>
      </w:r>
      <w:r w:rsidRPr="00F67924">
        <w:rPr>
          <w:lang w:val="pt-PT"/>
        </w:rPr>
        <w:t xml:space="preserve">reprodutivo num </w:t>
      </w:r>
      <w:del w:id="678" w:author="Author">
        <w:r w:rsidRPr="00F67924" w:rsidDel="00F043DF">
          <w:rPr>
            <w:lang w:val="pt-PT"/>
          </w:rPr>
          <w:delText xml:space="preserve">estudo </w:delText>
        </w:r>
      </w:del>
      <w:ins w:id="679" w:author="Author">
        <w:r w:rsidR="00F043DF" w:rsidRPr="00F67924">
          <w:rPr>
            <w:lang w:val="pt-PT"/>
          </w:rPr>
          <w:t xml:space="preserve">ensaio </w:t>
        </w:r>
      </w:ins>
      <w:r w:rsidRPr="00F67924">
        <w:rPr>
          <w:lang w:val="pt-PT"/>
        </w:rPr>
        <w:t xml:space="preserve">de toxicidade </w:t>
      </w:r>
      <w:r w:rsidR="00C2347C" w:rsidRPr="00F67924">
        <w:rPr>
          <w:lang w:val="pt-PT"/>
        </w:rPr>
        <w:t xml:space="preserve">crónica </w:t>
      </w:r>
      <w:r w:rsidRPr="00F67924">
        <w:rPr>
          <w:lang w:val="pt-PT"/>
        </w:rPr>
        <w:t xml:space="preserve">em macacos </w:t>
      </w:r>
      <w:r w:rsidR="003C3ADA" w:rsidRPr="00F67924">
        <w:rPr>
          <w:lang w:val="pt-PT"/>
        </w:rPr>
        <w:t>cinomolgos</w:t>
      </w:r>
      <w:r w:rsidRPr="00F67924">
        <w:rPr>
          <w:lang w:val="pt-PT"/>
        </w:rPr>
        <w:t>, e a capacidade reprodutiva não foi afetada em ratinhos com deficiência em IL</w:t>
      </w:r>
      <w:r w:rsidR="006C51ED" w:rsidRPr="00F67924">
        <w:rPr>
          <w:lang w:val="pt-PT"/>
        </w:rPr>
        <w:noBreakHyphen/>
      </w:r>
      <w:r w:rsidRPr="00F67924">
        <w:rPr>
          <w:lang w:val="pt-PT"/>
        </w:rPr>
        <w:t xml:space="preserve">6. Com tocilizumab, administrado a macacos </w:t>
      </w:r>
      <w:r w:rsidR="003C3ADA" w:rsidRPr="00F67924">
        <w:rPr>
          <w:lang w:val="pt-PT"/>
        </w:rPr>
        <w:t>cinomolgos</w:t>
      </w:r>
      <w:r w:rsidRPr="00F67924">
        <w:rPr>
          <w:lang w:val="pt-PT"/>
        </w:rPr>
        <w:t xml:space="preserve"> durante o início da gestação, não se observou efeito nocivo direto ou indireto na gravidez ou no desenvolvimento embrionário</w:t>
      </w:r>
      <w:r w:rsidRPr="00F67924">
        <w:rPr>
          <w:lang w:val="pt-PT"/>
        </w:rPr>
        <w:noBreakHyphen/>
        <w:t>fetal. No entanto, observou</w:t>
      </w:r>
      <w:r w:rsidRPr="00F67924">
        <w:rPr>
          <w:lang w:val="pt-PT"/>
        </w:rPr>
        <w:noBreakHyphen/>
        <w:t>se um aumento ligeiro nos abortos/morte embrionária</w:t>
      </w:r>
      <w:r w:rsidRPr="00F67924">
        <w:rPr>
          <w:lang w:val="pt-PT"/>
        </w:rPr>
        <w:noBreakHyphen/>
        <w:t>fetal com exposição sistémica</w:t>
      </w:r>
      <w:r w:rsidR="00C2347C" w:rsidRPr="00F67924">
        <w:rPr>
          <w:lang w:val="pt-PT"/>
        </w:rPr>
        <w:t xml:space="preserve"> elevada</w:t>
      </w:r>
      <w:r w:rsidRPr="00F67924">
        <w:rPr>
          <w:lang w:val="pt-PT"/>
        </w:rPr>
        <w:t xml:space="preserve"> (&gt;</w:t>
      </w:r>
      <w:r w:rsidR="006C51ED" w:rsidRPr="00F67924">
        <w:rPr>
          <w:lang w:val="pt-PT"/>
        </w:rPr>
        <w:t> </w:t>
      </w:r>
      <w:r w:rsidRPr="00F67924">
        <w:rPr>
          <w:lang w:val="pt-PT"/>
        </w:rPr>
        <w:t xml:space="preserve">100 </w:t>
      </w:r>
      <w:r w:rsidR="006C51ED" w:rsidRPr="00F67924">
        <w:rPr>
          <w:szCs w:val="22"/>
          <w:lang w:val="pt-PT"/>
        </w:rPr>
        <w:t>×</w:t>
      </w:r>
      <w:r w:rsidRPr="00F67924">
        <w:rPr>
          <w:lang w:val="pt-PT"/>
        </w:rPr>
        <w:t xml:space="preserve"> a exposição humana) no grupo </w:t>
      </w:r>
      <w:r w:rsidR="00EB10B3" w:rsidRPr="00F67924">
        <w:rPr>
          <w:lang w:val="pt-PT"/>
        </w:rPr>
        <w:t xml:space="preserve">que recebeu </w:t>
      </w:r>
      <w:r w:rsidR="00E649E6" w:rsidRPr="00F67924">
        <w:rPr>
          <w:lang w:val="pt-PT"/>
        </w:rPr>
        <w:t xml:space="preserve">uma dose </w:t>
      </w:r>
      <w:r w:rsidR="00EB10B3" w:rsidRPr="00F67924">
        <w:rPr>
          <w:lang w:val="pt-PT"/>
        </w:rPr>
        <w:t>elevada</w:t>
      </w:r>
      <w:r w:rsidRPr="00F67924">
        <w:rPr>
          <w:lang w:val="pt-PT"/>
        </w:rPr>
        <w:t xml:space="preserve"> de 50 mg/kg/dia, comparativamente ao placebo e a outros grupos com baixa dose. Embora a IL</w:t>
      </w:r>
      <w:r w:rsidR="00EC2C4A" w:rsidRPr="00F67924">
        <w:rPr>
          <w:lang w:val="pt-PT"/>
        </w:rPr>
        <w:noBreakHyphen/>
      </w:r>
      <w:r w:rsidRPr="00F67924">
        <w:rPr>
          <w:lang w:val="pt-PT"/>
        </w:rPr>
        <w:t xml:space="preserve">6 não pareça ser uma citocina crítica para o crescimento fetal ou controlo imunológico da interface materna/fetal, não pode ser excluída </w:t>
      </w:r>
      <w:r w:rsidR="00C2347C" w:rsidRPr="00F67924">
        <w:rPr>
          <w:lang w:val="pt-PT"/>
        </w:rPr>
        <w:t>um</w:t>
      </w:r>
      <w:r w:rsidRPr="00F67924">
        <w:rPr>
          <w:lang w:val="pt-PT"/>
        </w:rPr>
        <w:t>a relação de</w:t>
      </w:r>
      <w:r w:rsidR="004A7487" w:rsidRPr="00F67924">
        <w:rPr>
          <w:lang w:val="pt-PT"/>
        </w:rPr>
        <w:t>sta ocorrência com tocilizumab.</w:t>
      </w:r>
    </w:p>
    <w:p w14:paraId="28CBBA5A" w14:textId="77777777" w:rsidR="001323E1" w:rsidRPr="00F67924" w:rsidRDefault="001323E1" w:rsidP="001323E1">
      <w:pPr>
        <w:rPr>
          <w:lang w:val="pt-PT"/>
        </w:rPr>
      </w:pPr>
    </w:p>
    <w:p w14:paraId="2AB8CA7D" w14:textId="77777777" w:rsidR="001323E1" w:rsidRPr="00F67924" w:rsidRDefault="001323E1" w:rsidP="001323E1">
      <w:pPr>
        <w:rPr>
          <w:lang w:val="pt-PT"/>
        </w:rPr>
      </w:pPr>
      <w:r w:rsidRPr="00F67924">
        <w:rPr>
          <w:lang w:val="pt-PT"/>
        </w:rPr>
        <w:t>O tratamento com um análogo murino não exerceu toxicidade em ratinhos jovens. Em particular</w:t>
      </w:r>
      <w:r w:rsidR="00E649E6" w:rsidRPr="00F67924">
        <w:rPr>
          <w:lang w:val="pt-PT"/>
        </w:rPr>
        <w:t>,</w:t>
      </w:r>
      <w:r w:rsidRPr="00F67924">
        <w:rPr>
          <w:lang w:val="pt-PT"/>
        </w:rPr>
        <w:t xml:space="preserve"> não houve </w:t>
      </w:r>
      <w:r w:rsidR="00C2347C" w:rsidRPr="00F67924">
        <w:rPr>
          <w:lang w:val="pt-PT"/>
        </w:rPr>
        <w:t xml:space="preserve">compromisso </w:t>
      </w:r>
      <w:r w:rsidRPr="00F67924">
        <w:rPr>
          <w:lang w:val="pt-PT"/>
        </w:rPr>
        <w:t xml:space="preserve">de crescimento do esqueleto, </w:t>
      </w:r>
      <w:r w:rsidR="00E649E6" w:rsidRPr="00F67924">
        <w:rPr>
          <w:lang w:val="pt-PT"/>
        </w:rPr>
        <w:t xml:space="preserve">da </w:t>
      </w:r>
      <w:r w:rsidRPr="00F67924">
        <w:rPr>
          <w:lang w:val="pt-PT"/>
        </w:rPr>
        <w:t>f</w:t>
      </w:r>
      <w:r w:rsidR="004A7487" w:rsidRPr="00F67924">
        <w:rPr>
          <w:lang w:val="pt-PT"/>
        </w:rPr>
        <w:t xml:space="preserve">unção imune e </w:t>
      </w:r>
      <w:r w:rsidR="00E649E6" w:rsidRPr="00F67924">
        <w:rPr>
          <w:lang w:val="pt-PT"/>
        </w:rPr>
        <w:t xml:space="preserve">da </w:t>
      </w:r>
      <w:r w:rsidR="004A7487" w:rsidRPr="00F67924">
        <w:rPr>
          <w:lang w:val="pt-PT"/>
        </w:rPr>
        <w:t>maturação sexual.</w:t>
      </w:r>
    </w:p>
    <w:p w14:paraId="0E3CF54E" w14:textId="77777777" w:rsidR="001323E1" w:rsidRPr="00F67924" w:rsidRDefault="001323E1" w:rsidP="001323E1">
      <w:pPr>
        <w:rPr>
          <w:lang w:val="pt-PT"/>
        </w:rPr>
      </w:pPr>
    </w:p>
    <w:p w14:paraId="539B6749" w14:textId="77777777" w:rsidR="001323E1" w:rsidRPr="00F67924" w:rsidRDefault="001323E1" w:rsidP="001323E1">
      <w:pPr>
        <w:suppressAutoHyphens/>
        <w:rPr>
          <w:lang w:val="pt-PT"/>
        </w:rPr>
      </w:pPr>
    </w:p>
    <w:p w14:paraId="0BD62CF8" w14:textId="77777777" w:rsidR="001323E1" w:rsidRPr="00F67924" w:rsidRDefault="001323E1" w:rsidP="001323E1">
      <w:pPr>
        <w:keepNext/>
        <w:keepLines/>
        <w:suppressAutoHyphens/>
        <w:ind w:left="562" w:hanging="562"/>
        <w:rPr>
          <w:lang w:val="pt-PT"/>
        </w:rPr>
      </w:pPr>
      <w:r w:rsidRPr="00F67924">
        <w:rPr>
          <w:b/>
          <w:lang w:val="pt-PT"/>
        </w:rPr>
        <w:t>6.</w:t>
      </w:r>
      <w:r w:rsidRPr="00F67924">
        <w:rPr>
          <w:b/>
          <w:lang w:val="pt-PT"/>
        </w:rPr>
        <w:tab/>
        <w:t>INFORMAÇÕES FARMACÊUTICAS</w:t>
      </w:r>
    </w:p>
    <w:p w14:paraId="3287EA94" w14:textId="77777777" w:rsidR="001323E1" w:rsidRPr="00F67924" w:rsidRDefault="001323E1" w:rsidP="001323E1">
      <w:pPr>
        <w:keepNext/>
        <w:keepLines/>
        <w:suppressAutoHyphens/>
        <w:rPr>
          <w:lang w:val="pt-PT"/>
        </w:rPr>
      </w:pPr>
    </w:p>
    <w:p w14:paraId="233F0A5B" w14:textId="77777777" w:rsidR="001323E1" w:rsidRPr="00F67924" w:rsidRDefault="001323E1" w:rsidP="001323E1">
      <w:pPr>
        <w:keepNext/>
        <w:keepLines/>
        <w:suppressAutoHyphens/>
        <w:rPr>
          <w:b/>
          <w:lang w:val="pt-PT"/>
        </w:rPr>
      </w:pPr>
      <w:r w:rsidRPr="00F67924">
        <w:rPr>
          <w:b/>
          <w:lang w:val="pt-PT"/>
        </w:rPr>
        <w:t>6.1</w:t>
      </w:r>
      <w:r w:rsidRPr="00F67924">
        <w:rPr>
          <w:b/>
          <w:lang w:val="pt-PT"/>
        </w:rPr>
        <w:tab/>
        <w:t>Lista dos excipientes</w:t>
      </w:r>
    </w:p>
    <w:p w14:paraId="447D0FB0" w14:textId="77777777" w:rsidR="001323E1" w:rsidRPr="00F67924" w:rsidRDefault="001323E1" w:rsidP="001323E1">
      <w:pPr>
        <w:keepNext/>
        <w:keepLines/>
        <w:suppressAutoHyphens/>
        <w:rPr>
          <w:lang w:val="pt-PT"/>
        </w:rPr>
      </w:pPr>
    </w:p>
    <w:p w14:paraId="0CCFA97C" w14:textId="77777777" w:rsidR="001323E1" w:rsidRPr="00F67924" w:rsidRDefault="001323E1" w:rsidP="001323E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Sacarose</w:t>
      </w:r>
    </w:p>
    <w:p w14:paraId="15A5A5A8" w14:textId="7EE670CA" w:rsidR="001323E1" w:rsidRPr="00F67924" w:rsidRDefault="001323E1" w:rsidP="001323E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Polissorbato</w:t>
      </w:r>
      <w:ins w:id="680" w:author="Author">
        <w:r w:rsidR="002635EB">
          <w:rPr>
            <w:rFonts w:eastAsia="PMingLiU"/>
            <w:bCs/>
            <w:szCs w:val="22"/>
            <w:lang w:val="pt-PT" w:eastAsia="zh-CN"/>
          </w:rPr>
          <w:t> </w:t>
        </w:r>
      </w:ins>
      <w:del w:id="681" w:author="Author">
        <w:r w:rsidRPr="00F67924" w:rsidDel="002635EB">
          <w:rPr>
            <w:rFonts w:eastAsia="PMingLiU"/>
            <w:bCs/>
            <w:szCs w:val="22"/>
            <w:lang w:val="pt-PT" w:eastAsia="zh-CN"/>
          </w:rPr>
          <w:delText xml:space="preserve"> </w:delText>
        </w:r>
      </w:del>
      <w:r w:rsidRPr="00F67924">
        <w:rPr>
          <w:rFonts w:eastAsia="PMingLiU"/>
          <w:bCs/>
          <w:szCs w:val="22"/>
          <w:lang w:val="pt-PT" w:eastAsia="zh-CN"/>
        </w:rPr>
        <w:t>80</w:t>
      </w:r>
      <w:r w:rsidR="00EC2C4A" w:rsidRPr="00F67924">
        <w:rPr>
          <w:rFonts w:eastAsia="PMingLiU"/>
          <w:bCs/>
          <w:szCs w:val="22"/>
          <w:lang w:val="pt-PT" w:eastAsia="zh-CN"/>
        </w:rPr>
        <w:t xml:space="preserve"> (E</w:t>
      </w:r>
      <w:r w:rsidR="00257DA5" w:rsidRPr="00F67924">
        <w:rPr>
          <w:rFonts w:eastAsia="PMingLiU"/>
          <w:bCs/>
          <w:szCs w:val="22"/>
          <w:lang w:val="pt-PT" w:eastAsia="zh-CN"/>
        </w:rPr>
        <w:t> </w:t>
      </w:r>
      <w:r w:rsidR="00EC2C4A" w:rsidRPr="00F67924">
        <w:rPr>
          <w:rFonts w:eastAsia="PMingLiU"/>
          <w:bCs/>
          <w:szCs w:val="22"/>
          <w:lang w:val="pt-PT" w:eastAsia="zh-CN"/>
        </w:rPr>
        <w:t>433)</w:t>
      </w:r>
    </w:p>
    <w:p w14:paraId="0ED0ECEF" w14:textId="37FB4DA3" w:rsidR="001323E1" w:rsidRPr="00F67924" w:rsidRDefault="001323E1" w:rsidP="001323E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Fosfato dissódico dodeca-hidratado</w:t>
      </w:r>
      <w:r w:rsidR="00EC2C4A" w:rsidRPr="00F67924">
        <w:rPr>
          <w:rFonts w:eastAsia="PMingLiU"/>
          <w:bCs/>
          <w:szCs w:val="22"/>
          <w:lang w:val="pt-PT" w:eastAsia="zh-CN"/>
        </w:rPr>
        <w:t xml:space="preserve"> (para ajuste do pH)</w:t>
      </w:r>
    </w:p>
    <w:p w14:paraId="001E4A92" w14:textId="1C645610" w:rsidR="001323E1" w:rsidRPr="00F67924" w:rsidRDefault="001323E1" w:rsidP="001323E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Fosfato monossódico di-hidratado</w:t>
      </w:r>
      <w:r w:rsidR="00EC2C4A" w:rsidRPr="00F67924">
        <w:rPr>
          <w:rFonts w:eastAsia="PMingLiU"/>
          <w:bCs/>
          <w:szCs w:val="22"/>
          <w:lang w:val="pt-PT" w:eastAsia="zh-CN"/>
        </w:rPr>
        <w:t xml:space="preserve"> (para ajuste do pH)</w:t>
      </w:r>
    </w:p>
    <w:p w14:paraId="251F69EE" w14:textId="77777777" w:rsidR="001323E1" w:rsidRPr="00F67924" w:rsidRDefault="001323E1" w:rsidP="001323E1">
      <w:pPr>
        <w:keepNext/>
        <w:keepLines/>
        <w:autoSpaceDE w:val="0"/>
        <w:autoSpaceDN w:val="0"/>
        <w:adjustRightInd w:val="0"/>
        <w:rPr>
          <w:lang w:val="pt-PT"/>
        </w:rPr>
      </w:pPr>
      <w:r w:rsidRPr="00F67924">
        <w:rPr>
          <w:rFonts w:eastAsia="PMingLiU"/>
          <w:bCs/>
          <w:szCs w:val="22"/>
          <w:lang w:val="pt-PT" w:eastAsia="zh-CN"/>
        </w:rPr>
        <w:t>Água para preparações injetáveis</w:t>
      </w:r>
    </w:p>
    <w:p w14:paraId="412F8D5A" w14:textId="77777777" w:rsidR="001323E1" w:rsidRPr="00F67924" w:rsidRDefault="001323E1" w:rsidP="001323E1">
      <w:pPr>
        <w:keepNext/>
        <w:keepLines/>
        <w:suppressAutoHyphens/>
        <w:rPr>
          <w:lang w:val="pt-PT"/>
        </w:rPr>
      </w:pPr>
    </w:p>
    <w:p w14:paraId="584E9F45" w14:textId="77777777" w:rsidR="001323E1" w:rsidRPr="00F67924" w:rsidRDefault="001323E1" w:rsidP="001323E1">
      <w:pPr>
        <w:keepNext/>
        <w:keepLines/>
        <w:suppressAutoHyphens/>
        <w:ind w:left="567" w:hanging="567"/>
        <w:rPr>
          <w:lang w:val="pt-PT"/>
        </w:rPr>
      </w:pPr>
      <w:r w:rsidRPr="00F67924">
        <w:rPr>
          <w:b/>
          <w:lang w:val="pt-PT"/>
        </w:rPr>
        <w:t>6.2</w:t>
      </w:r>
      <w:r w:rsidRPr="00F67924">
        <w:rPr>
          <w:b/>
          <w:lang w:val="pt-PT"/>
        </w:rPr>
        <w:tab/>
        <w:t>Incompatibilidades</w:t>
      </w:r>
    </w:p>
    <w:p w14:paraId="5B40F148" w14:textId="77777777" w:rsidR="001323E1" w:rsidRPr="00F67924" w:rsidRDefault="001323E1" w:rsidP="001323E1">
      <w:pPr>
        <w:keepNext/>
        <w:keepLines/>
        <w:suppressAutoHyphens/>
        <w:rPr>
          <w:lang w:val="pt-PT"/>
        </w:rPr>
      </w:pPr>
    </w:p>
    <w:p w14:paraId="6575417A" w14:textId="610888FB" w:rsidR="001323E1" w:rsidRPr="00F67924" w:rsidRDefault="001323E1" w:rsidP="001323E1">
      <w:pPr>
        <w:keepNext/>
        <w:keepLines/>
        <w:suppressAutoHyphens/>
        <w:rPr>
          <w:lang w:val="pt-PT"/>
        </w:rPr>
      </w:pPr>
      <w:r w:rsidRPr="00F67924">
        <w:rPr>
          <w:lang w:val="pt-PT"/>
        </w:rPr>
        <w:t>Este medicamento não deve ser misturado com outros medicamentos, exceto os mencionados n</w:t>
      </w:r>
      <w:r w:rsidR="00933939" w:rsidRPr="00F67924">
        <w:rPr>
          <w:lang w:val="pt-PT"/>
        </w:rPr>
        <w:t>a</w:t>
      </w:r>
      <w:r w:rsidRPr="00F67924">
        <w:rPr>
          <w:lang w:val="pt-PT"/>
        </w:rPr>
        <w:t xml:space="preserve"> </w:t>
      </w:r>
      <w:r w:rsidRPr="00F67924">
        <w:rPr>
          <w:bCs/>
          <w:lang w:val="pt-PT"/>
        </w:rPr>
        <w:t>secção</w:t>
      </w:r>
      <w:r w:rsidR="00EC2C4A" w:rsidRPr="00F67924">
        <w:rPr>
          <w:bCs/>
          <w:lang w:val="pt-PT"/>
        </w:rPr>
        <w:t> </w:t>
      </w:r>
      <w:r w:rsidRPr="00F67924">
        <w:rPr>
          <w:lang w:val="pt-PT"/>
        </w:rPr>
        <w:t>6.6.</w:t>
      </w:r>
    </w:p>
    <w:p w14:paraId="5E5DDBDB" w14:textId="77777777" w:rsidR="001323E1" w:rsidRPr="00F67924" w:rsidRDefault="001323E1" w:rsidP="001323E1">
      <w:pPr>
        <w:suppressAutoHyphens/>
        <w:rPr>
          <w:lang w:val="pt-PT"/>
        </w:rPr>
      </w:pPr>
    </w:p>
    <w:p w14:paraId="51C84809" w14:textId="77777777" w:rsidR="001323E1" w:rsidRPr="00F67924" w:rsidRDefault="001323E1" w:rsidP="001323E1">
      <w:pPr>
        <w:suppressAutoHyphens/>
        <w:ind w:left="567" w:hanging="567"/>
        <w:rPr>
          <w:lang w:val="pt-PT"/>
        </w:rPr>
      </w:pPr>
      <w:r w:rsidRPr="00F67924">
        <w:rPr>
          <w:b/>
          <w:lang w:val="pt-PT"/>
        </w:rPr>
        <w:t>6.3</w:t>
      </w:r>
      <w:r w:rsidRPr="00F67924">
        <w:rPr>
          <w:b/>
          <w:lang w:val="pt-PT"/>
        </w:rPr>
        <w:tab/>
        <w:t>Prazo de validade</w:t>
      </w:r>
    </w:p>
    <w:p w14:paraId="0B805531" w14:textId="77777777" w:rsidR="001323E1" w:rsidRPr="00F67924" w:rsidRDefault="001323E1" w:rsidP="001323E1">
      <w:pPr>
        <w:suppressAutoHyphens/>
        <w:rPr>
          <w:lang w:val="pt-PT"/>
        </w:rPr>
      </w:pPr>
    </w:p>
    <w:p w14:paraId="65627D2E" w14:textId="772D2B7E" w:rsidR="00EC2C4A" w:rsidRPr="00F67924" w:rsidRDefault="001323E1" w:rsidP="001323E1">
      <w:pPr>
        <w:rPr>
          <w:lang w:val="pt-PT"/>
        </w:rPr>
      </w:pPr>
      <w:r w:rsidRPr="00F67924">
        <w:rPr>
          <w:u w:val="single"/>
          <w:lang w:val="pt-PT"/>
        </w:rPr>
        <w:t>Frasco para injetáveis fechado</w:t>
      </w:r>
      <w:r w:rsidRPr="00F67924">
        <w:rPr>
          <w:i/>
          <w:lang w:val="pt-PT"/>
        </w:rPr>
        <w:t xml:space="preserve"> </w:t>
      </w:r>
    </w:p>
    <w:p w14:paraId="5550FD0F" w14:textId="030E7A02" w:rsidR="001323E1" w:rsidRPr="00F67924" w:rsidRDefault="00063CAA" w:rsidP="001323E1">
      <w:pPr>
        <w:rPr>
          <w:lang w:val="pt-PT"/>
        </w:rPr>
      </w:pPr>
      <w:r w:rsidRPr="00F67924">
        <w:rPr>
          <w:lang w:val="pt-PT"/>
        </w:rPr>
        <w:t>3 </w:t>
      </w:r>
      <w:r w:rsidR="00EC2C4A" w:rsidRPr="00F67924">
        <w:rPr>
          <w:lang w:val="pt-PT"/>
        </w:rPr>
        <w:t>anos</w:t>
      </w:r>
    </w:p>
    <w:p w14:paraId="1F091480" w14:textId="77777777" w:rsidR="001323E1" w:rsidRPr="00F67924" w:rsidRDefault="001323E1" w:rsidP="001323E1">
      <w:pPr>
        <w:rPr>
          <w:u w:val="single"/>
          <w:lang w:val="pt-PT"/>
        </w:rPr>
      </w:pPr>
    </w:p>
    <w:p w14:paraId="19D42C04" w14:textId="1AEA82C7" w:rsidR="00EC2C4A" w:rsidRPr="00F67924" w:rsidRDefault="001323E1" w:rsidP="00556054">
      <w:pPr>
        <w:keepNext/>
        <w:keepLines/>
        <w:rPr>
          <w:u w:val="single"/>
          <w:lang w:val="pt-PT"/>
        </w:rPr>
      </w:pPr>
      <w:r w:rsidRPr="00F67924">
        <w:rPr>
          <w:u w:val="single"/>
          <w:lang w:val="pt-PT"/>
        </w:rPr>
        <w:t>Produto diluído</w:t>
      </w:r>
    </w:p>
    <w:p w14:paraId="3A642321" w14:textId="57E1F4B2" w:rsidR="001323E1" w:rsidRPr="00F67924" w:rsidRDefault="001323E1" w:rsidP="00556054">
      <w:pPr>
        <w:keepNext/>
        <w:keepLines/>
        <w:rPr>
          <w:lang w:val="pt-PT"/>
        </w:rPr>
      </w:pPr>
      <w:r w:rsidRPr="00F67924">
        <w:rPr>
          <w:lang w:val="pt-PT"/>
        </w:rPr>
        <w:t>Após diluição, a solução preparada para perfusão é física e quimicamente estável em solução injetável de cloreto de sódio 9 mg/ml (0,9%)</w:t>
      </w:r>
      <w:r w:rsidR="00CF1C79" w:rsidRPr="00F67924">
        <w:rPr>
          <w:lang w:val="pt-PT"/>
        </w:rPr>
        <w:t>. Pode ser conservada durante 24</w:t>
      </w:r>
      <w:r w:rsidR="00EC2C4A" w:rsidRPr="00F67924">
        <w:rPr>
          <w:lang w:val="pt-PT"/>
        </w:rPr>
        <w:t> </w:t>
      </w:r>
      <w:r w:rsidR="00CF1C79" w:rsidRPr="00F67924">
        <w:rPr>
          <w:lang w:val="pt-PT"/>
        </w:rPr>
        <w:t>horas</w:t>
      </w:r>
      <w:r w:rsidRPr="00F67924">
        <w:rPr>
          <w:lang w:val="pt-PT"/>
        </w:rPr>
        <w:t xml:space="preserve"> a 30</w:t>
      </w:r>
      <w:r w:rsidR="00EC2C4A" w:rsidRPr="00F67924">
        <w:rPr>
          <w:lang w:val="pt-PT"/>
        </w:rPr>
        <w:t> </w:t>
      </w:r>
      <w:del w:id="682" w:author="Author">
        <w:r w:rsidR="004A7487" w:rsidRPr="00F67924" w:rsidDel="00CD6E22">
          <w:rPr>
            <w:lang w:val="pt-PT"/>
          </w:rPr>
          <w:delText>º</w:delText>
        </w:r>
      </w:del>
      <w:ins w:id="683" w:author="Author">
        <w:r w:rsidR="00CD6E22" w:rsidRPr="00F67924">
          <w:rPr>
            <w:lang w:val="pt-PT"/>
          </w:rPr>
          <w:t>°</w:t>
        </w:r>
      </w:ins>
      <w:r w:rsidR="004A7487" w:rsidRPr="00F67924">
        <w:rPr>
          <w:lang w:val="pt-PT"/>
        </w:rPr>
        <w:t>C</w:t>
      </w:r>
      <w:r w:rsidR="00CF1C79" w:rsidRPr="00F67924">
        <w:rPr>
          <w:lang w:val="pt-PT"/>
        </w:rPr>
        <w:t xml:space="preserve"> e até 2</w:t>
      </w:r>
      <w:r w:rsidR="00EC2C4A" w:rsidRPr="00F67924">
        <w:rPr>
          <w:lang w:val="pt-PT"/>
        </w:rPr>
        <w:t> </w:t>
      </w:r>
      <w:r w:rsidR="00CF1C79" w:rsidRPr="00F67924">
        <w:rPr>
          <w:lang w:val="pt-PT"/>
        </w:rPr>
        <w:t>semanas num frigorífico entre 2</w:t>
      </w:r>
      <w:r w:rsidR="00EC2C4A" w:rsidRPr="00F67924">
        <w:rPr>
          <w:lang w:val="pt-PT"/>
        </w:rPr>
        <w:t> </w:t>
      </w:r>
      <w:del w:id="684" w:author="Author">
        <w:r w:rsidR="00CF1C79" w:rsidRPr="00F67924" w:rsidDel="00CD6E22">
          <w:rPr>
            <w:lang w:val="pt-PT"/>
          </w:rPr>
          <w:delText>º</w:delText>
        </w:r>
      </w:del>
      <w:ins w:id="685" w:author="Author">
        <w:r w:rsidR="00CD6E22" w:rsidRPr="00F67924">
          <w:rPr>
            <w:lang w:val="pt-PT"/>
          </w:rPr>
          <w:t>°</w:t>
        </w:r>
      </w:ins>
      <w:r w:rsidR="00CF1C79" w:rsidRPr="00F67924">
        <w:rPr>
          <w:lang w:val="pt-PT"/>
        </w:rPr>
        <w:t>C e 8</w:t>
      </w:r>
      <w:r w:rsidR="00EC2C4A" w:rsidRPr="00F67924">
        <w:rPr>
          <w:lang w:val="pt-PT"/>
        </w:rPr>
        <w:t> </w:t>
      </w:r>
      <w:del w:id="686" w:author="Author">
        <w:r w:rsidR="00CF1C79" w:rsidRPr="00F67924" w:rsidDel="00CD6E22">
          <w:rPr>
            <w:lang w:val="pt-PT"/>
          </w:rPr>
          <w:delText>ºC</w:delText>
        </w:r>
      </w:del>
      <w:ins w:id="687" w:author="Author">
        <w:r w:rsidR="00CD6E22" w:rsidRPr="00F67924">
          <w:rPr>
            <w:lang w:val="pt-PT"/>
          </w:rPr>
          <w:t>°C</w:t>
        </w:r>
      </w:ins>
      <w:r w:rsidR="004A7487" w:rsidRPr="00F67924">
        <w:rPr>
          <w:lang w:val="pt-PT"/>
        </w:rPr>
        <w:t>.</w:t>
      </w:r>
    </w:p>
    <w:p w14:paraId="2EA47E68" w14:textId="77777777" w:rsidR="001323E1" w:rsidRPr="00F67924" w:rsidRDefault="001323E1" w:rsidP="001323E1">
      <w:pPr>
        <w:rPr>
          <w:lang w:val="pt-PT"/>
        </w:rPr>
      </w:pPr>
    </w:p>
    <w:p w14:paraId="77923851" w14:textId="73501192" w:rsidR="001323E1" w:rsidRPr="00F67924" w:rsidRDefault="001323E1" w:rsidP="001323E1">
      <w:pPr>
        <w:rPr>
          <w:lang w:val="pt-PT"/>
        </w:rPr>
      </w:pPr>
      <w:r w:rsidRPr="00F67924">
        <w:rPr>
          <w:lang w:val="pt-PT"/>
        </w:rPr>
        <w:t xml:space="preserve">Do ponto de vista microbiológico, a solução preparada para perfusão </w:t>
      </w:r>
      <w:r w:rsidR="00315875" w:rsidRPr="00F67924">
        <w:rPr>
          <w:lang w:val="pt-PT"/>
        </w:rPr>
        <w:t xml:space="preserve">tem </w:t>
      </w:r>
      <w:r w:rsidRPr="00F67924">
        <w:rPr>
          <w:lang w:val="pt-PT"/>
        </w:rPr>
        <w:t>de ser usada de imediato. Se não utilizada imediatamente, as condições e tempos de conservação prévios à administração são da responsabilidade do utilizador e geralmente não devem ser superiores a 24</w:t>
      </w:r>
      <w:r w:rsidR="00EC2C4A" w:rsidRPr="00F67924">
        <w:rPr>
          <w:lang w:val="pt-PT"/>
        </w:rPr>
        <w:t> </w:t>
      </w:r>
      <w:r w:rsidRPr="00F67924">
        <w:rPr>
          <w:lang w:val="pt-PT"/>
        </w:rPr>
        <w:t>horas a 2</w:t>
      </w:r>
      <w:r w:rsidR="00EC2C4A" w:rsidRPr="00F67924">
        <w:rPr>
          <w:lang w:val="pt-PT"/>
        </w:rPr>
        <w:t> </w:t>
      </w:r>
      <w:r w:rsidRPr="00F67924">
        <w:rPr>
          <w:lang w:val="pt-PT"/>
        </w:rPr>
        <w:t>°C – 8</w:t>
      </w:r>
      <w:r w:rsidR="00EC2C4A" w:rsidRPr="00F67924">
        <w:rPr>
          <w:lang w:val="pt-PT"/>
        </w:rPr>
        <w:t> </w:t>
      </w:r>
      <w:r w:rsidRPr="00F67924">
        <w:rPr>
          <w:lang w:val="pt-PT"/>
        </w:rPr>
        <w:t>°C, exceto se a diluição tiver ocorrido em condições assépticas controladas e validadas</w:t>
      </w:r>
      <w:r w:rsidR="004A7487" w:rsidRPr="00F67924">
        <w:rPr>
          <w:lang w:val="pt-PT"/>
        </w:rPr>
        <w:t>.</w:t>
      </w:r>
    </w:p>
    <w:p w14:paraId="3F8761C7" w14:textId="77777777" w:rsidR="001323E1" w:rsidRPr="00F67924" w:rsidRDefault="001323E1" w:rsidP="001323E1">
      <w:pPr>
        <w:rPr>
          <w:lang w:val="pt-PT"/>
        </w:rPr>
      </w:pPr>
    </w:p>
    <w:p w14:paraId="47BEEDED" w14:textId="77777777" w:rsidR="001323E1" w:rsidRPr="00F67924" w:rsidRDefault="001323E1" w:rsidP="001323E1">
      <w:pPr>
        <w:keepNext/>
        <w:ind w:left="567" w:hanging="567"/>
        <w:rPr>
          <w:lang w:val="pt-PT"/>
        </w:rPr>
      </w:pPr>
      <w:r w:rsidRPr="00F67924">
        <w:rPr>
          <w:b/>
          <w:lang w:val="pt-PT"/>
        </w:rPr>
        <w:t>6.4</w:t>
      </w:r>
      <w:r w:rsidRPr="00F67924">
        <w:rPr>
          <w:b/>
          <w:lang w:val="pt-PT"/>
        </w:rPr>
        <w:tab/>
        <w:t>Precauções especiais de conservação</w:t>
      </w:r>
    </w:p>
    <w:p w14:paraId="02BA86C0" w14:textId="77777777" w:rsidR="001323E1" w:rsidRPr="00F67924" w:rsidRDefault="001323E1" w:rsidP="001323E1">
      <w:pPr>
        <w:rPr>
          <w:lang w:val="pt-PT"/>
        </w:rPr>
      </w:pPr>
    </w:p>
    <w:p w14:paraId="48D02B92" w14:textId="7886DE5F" w:rsidR="001323E1" w:rsidRPr="00F67924" w:rsidRDefault="001323E1" w:rsidP="001323E1">
      <w:pPr>
        <w:rPr>
          <w:lang w:val="pt-PT"/>
        </w:rPr>
      </w:pPr>
      <w:r w:rsidRPr="00F67924">
        <w:rPr>
          <w:lang w:val="pt-PT"/>
        </w:rPr>
        <w:t>Conservar os frascos para injetáveis no frigorífico (2</w:t>
      </w:r>
      <w:r w:rsidR="00EC2C4A" w:rsidRPr="00F67924">
        <w:rPr>
          <w:lang w:val="pt-PT"/>
        </w:rPr>
        <w:t> </w:t>
      </w:r>
      <w:r w:rsidRPr="00F67924">
        <w:rPr>
          <w:lang w:val="pt-PT"/>
        </w:rPr>
        <w:t>°C – 8</w:t>
      </w:r>
      <w:r w:rsidR="00EC2C4A" w:rsidRPr="00F67924">
        <w:rPr>
          <w:lang w:val="pt-PT"/>
        </w:rPr>
        <w:t> </w:t>
      </w:r>
      <w:r w:rsidRPr="00F67924">
        <w:rPr>
          <w:lang w:val="pt-PT"/>
        </w:rPr>
        <w:t>°C</w:t>
      </w:r>
      <w:r w:rsidR="004A7487" w:rsidRPr="00F67924">
        <w:rPr>
          <w:lang w:val="pt-PT"/>
        </w:rPr>
        <w:t>). Não congelar.</w:t>
      </w:r>
    </w:p>
    <w:p w14:paraId="7524663E" w14:textId="77777777" w:rsidR="001323E1" w:rsidRPr="00F67924" w:rsidRDefault="001323E1" w:rsidP="001323E1">
      <w:pPr>
        <w:rPr>
          <w:lang w:val="pt-PT"/>
        </w:rPr>
      </w:pPr>
    </w:p>
    <w:p w14:paraId="10734014" w14:textId="77777777" w:rsidR="001323E1" w:rsidRPr="00F67924" w:rsidRDefault="001323E1" w:rsidP="001323E1">
      <w:pPr>
        <w:rPr>
          <w:lang w:val="pt-PT"/>
        </w:rPr>
      </w:pPr>
      <w:r w:rsidRPr="00F67924">
        <w:rPr>
          <w:lang w:val="pt-PT"/>
        </w:rPr>
        <w:t>Manter o(s) frasco(s) para injetáveis na embalagem</w:t>
      </w:r>
      <w:r w:rsidR="004A7487" w:rsidRPr="00F67924">
        <w:rPr>
          <w:lang w:val="pt-PT"/>
        </w:rPr>
        <w:t xml:space="preserve"> exterior para proteger da luz.</w:t>
      </w:r>
    </w:p>
    <w:p w14:paraId="306DF3F1" w14:textId="77777777" w:rsidR="001323E1" w:rsidRPr="00F67924" w:rsidRDefault="001323E1" w:rsidP="001323E1">
      <w:pPr>
        <w:rPr>
          <w:lang w:val="pt-PT"/>
        </w:rPr>
      </w:pPr>
    </w:p>
    <w:p w14:paraId="053432A1" w14:textId="50F6A3E2" w:rsidR="001323E1" w:rsidRPr="00F67924" w:rsidRDefault="001323E1" w:rsidP="001323E1">
      <w:pPr>
        <w:suppressAutoHyphens/>
        <w:rPr>
          <w:lang w:val="pt-PT"/>
        </w:rPr>
      </w:pPr>
      <w:r w:rsidRPr="00F67924">
        <w:rPr>
          <w:lang w:val="pt-PT"/>
        </w:rPr>
        <w:t xml:space="preserve">Condições de conservação </w:t>
      </w:r>
      <w:r w:rsidR="00EC2C4A" w:rsidRPr="00F67924">
        <w:rPr>
          <w:lang w:val="pt-PT"/>
        </w:rPr>
        <w:t xml:space="preserve">após diluição </w:t>
      </w:r>
      <w:r w:rsidRPr="00F67924">
        <w:rPr>
          <w:lang w:val="pt-PT"/>
        </w:rPr>
        <w:t>do medicamento, ver secção</w:t>
      </w:r>
      <w:r w:rsidR="00EC2C4A" w:rsidRPr="00F67924">
        <w:rPr>
          <w:lang w:val="pt-PT"/>
        </w:rPr>
        <w:t> </w:t>
      </w:r>
      <w:r w:rsidRPr="00F67924">
        <w:rPr>
          <w:lang w:val="pt-PT"/>
        </w:rPr>
        <w:t>6.3.</w:t>
      </w:r>
    </w:p>
    <w:p w14:paraId="3E87084E" w14:textId="77777777" w:rsidR="001323E1" w:rsidRPr="00F67924" w:rsidRDefault="001323E1" w:rsidP="001323E1">
      <w:pPr>
        <w:suppressAutoHyphens/>
        <w:rPr>
          <w:lang w:val="pt-PT"/>
        </w:rPr>
      </w:pPr>
    </w:p>
    <w:p w14:paraId="5D566C8E" w14:textId="77777777" w:rsidR="001323E1" w:rsidRPr="00F67924" w:rsidRDefault="001323E1" w:rsidP="001323E1">
      <w:pPr>
        <w:keepNext/>
        <w:keepLines/>
        <w:suppressAutoHyphens/>
        <w:ind w:left="567" w:hanging="567"/>
        <w:rPr>
          <w:lang w:val="pt-PT"/>
        </w:rPr>
      </w:pPr>
      <w:r w:rsidRPr="00F67924">
        <w:rPr>
          <w:b/>
          <w:lang w:val="pt-PT"/>
        </w:rPr>
        <w:t>6.5</w:t>
      </w:r>
      <w:r w:rsidRPr="00F67924">
        <w:rPr>
          <w:b/>
          <w:lang w:val="pt-PT"/>
        </w:rPr>
        <w:tab/>
        <w:t>Natureza e conteúdo do recipiente</w:t>
      </w:r>
    </w:p>
    <w:p w14:paraId="578F63B8" w14:textId="77777777" w:rsidR="001323E1" w:rsidRPr="00F67924" w:rsidRDefault="001323E1" w:rsidP="001323E1">
      <w:pPr>
        <w:keepNext/>
        <w:keepLines/>
        <w:suppressAutoHyphens/>
        <w:rPr>
          <w:lang w:val="pt-PT"/>
        </w:rPr>
      </w:pPr>
    </w:p>
    <w:p w14:paraId="32F16568" w14:textId="20FA0426" w:rsidR="001323E1" w:rsidRPr="00F67924" w:rsidRDefault="001323E1" w:rsidP="001323E1">
      <w:pPr>
        <w:rPr>
          <w:lang w:val="pt-PT"/>
        </w:rPr>
      </w:pPr>
      <w:r w:rsidRPr="00F67924">
        <w:rPr>
          <w:lang w:val="pt-PT"/>
        </w:rPr>
        <w:t>RoActemra é fornecido num frasco para injetáveis (vidro tipo I), com rolha (borracha butílica), contendo 4 ml, 10 ml ou 20 ml de concentrado. Apresentações de 1 e 4</w:t>
      </w:r>
      <w:r w:rsidR="00EC2C4A" w:rsidRPr="00F67924">
        <w:rPr>
          <w:lang w:val="pt-PT"/>
        </w:rPr>
        <w:t> </w:t>
      </w:r>
      <w:r w:rsidRPr="00F67924">
        <w:rPr>
          <w:lang w:val="pt-PT"/>
        </w:rPr>
        <w:t>frascos para injetáveis.</w:t>
      </w:r>
    </w:p>
    <w:p w14:paraId="71CC1F45" w14:textId="77777777" w:rsidR="001323E1" w:rsidRPr="00F67924" w:rsidRDefault="001323E1" w:rsidP="001323E1">
      <w:pPr>
        <w:rPr>
          <w:lang w:val="pt-PT"/>
        </w:rPr>
      </w:pPr>
    </w:p>
    <w:p w14:paraId="3ED887C3" w14:textId="77777777" w:rsidR="001323E1" w:rsidRPr="00F67924" w:rsidRDefault="001323E1" w:rsidP="001323E1">
      <w:pPr>
        <w:suppressAutoHyphens/>
        <w:rPr>
          <w:lang w:val="pt-PT"/>
        </w:rPr>
      </w:pPr>
      <w:r w:rsidRPr="00F67924">
        <w:rPr>
          <w:lang w:val="pt-PT"/>
        </w:rPr>
        <w:t>É possível que não sejam comercializadas todas as apresentações.</w:t>
      </w:r>
    </w:p>
    <w:p w14:paraId="13DD1AAF" w14:textId="77777777" w:rsidR="001323E1" w:rsidRPr="00F67924" w:rsidRDefault="001323E1" w:rsidP="001323E1">
      <w:pPr>
        <w:suppressAutoHyphens/>
        <w:rPr>
          <w:lang w:val="pt-PT"/>
        </w:rPr>
      </w:pPr>
    </w:p>
    <w:p w14:paraId="2455730F" w14:textId="77777777" w:rsidR="001323E1" w:rsidRPr="00F67924" w:rsidRDefault="001323E1" w:rsidP="001323E1">
      <w:pPr>
        <w:suppressAutoHyphens/>
        <w:ind w:left="567" w:hanging="567"/>
        <w:rPr>
          <w:lang w:val="pt-PT"/>
        </w:rPr>
      </w:pPr>
      <w:r w:rsidRPr="00F67924">
        <w:rPr>
          <w:b/>
          <w:lang w:val="pt-PT"/>
        </w:rPr>
        <w:t>6.6</w:t>
      </w:r>
      <w:r w:rsidRPr="00F67924">
        <w:rPr>
          <w:b/>
          <w:lang w:val="pt-PT"/>
        </w:rPr>
        <w:tab/>
        <w:t>Precauções especiais de eliminação e manuseamento</w:t>
      </w:r>
    </w:p>
    <w:p w14:paraId="7D2BC4DC" w14:textId="77777777" w:rsidR="001323E1" w:rsidRPr="00F67924" w:rsidRDefault="001323E1" w:rsidP="001323E1">
      <w:pPr>
        <w:suppressAutoHyphens/>
        <w:rPr>
          <w:lang w:val="pt-PT"/>
        </w:rPr>
      </w:pPr>
    </w:p>
    <w:p w14:paraId="132C37E4" w14:textId="77777777" w:rsidR="001323E1" w:rsidRPr="00F67924" w:rsidRDefault="001323E1" w:rsidP="001323E1">
      <w:pPr>
        <w:rPr>
          <w:u w:val="single"/>
          <w:lang w:val="pt-PT"/>
        </w:rPr>
      </w:pPr>
      <w:r w:rsidRPr="00F67924">
        <w:rPr>
          <w:u w:val="single"/>
          <w:lang w:val="pt-PT"/>
        </w:rPr>
        <w:t>Instruções para diluição antes da administração</w:t>
      </w:r>
    </w:p>
    <w:p w14:paraId="2268E4FF" w14:textId="221F2428" w:rsidR="001323E1" w:rsidRPr="00F67924" w:rsidRDefault="001323E1" w:rsidP="001323E1">
      <w:pPr>
        <w:tabs>
          <w:tab w:val="left" w:pos="567"/>
        </w:tabs>
        <w:rPr>
          <w:lang w:val="pt-PT"/>
        </w:rPr>
      </w:pPr>
      <w:r w:rsidRPr="00F67924">
        <w:rPr>
          <w:lang w:val="pt-PT"/>
        </w:rPr>
        <w:t xml:space="preserve">Antes da sua administração, os medicamentos para uso parentérico </w:t>
      </w:r>
      <w:r w:rsidR="00315875" w:rsidRPr="00F67924">
        <w:rPr>
          <w:lang w:val="pt-PT"/>
        </w:rPr>
        <w:t xml:space="preserve">têm </w:t>
      </w:r>
      <w:r w:rsidRPr="00F67924">
        <w:rPr>
          <w:lang w:val="pt-PT"/>
        </w:rPr>
        <w:t>de ser inspecionados visualmente para deteção de partículas ou descoloração. Apenas as soluções límpidas a opalescentes, incolores a amarelo pálido, e livres de partículas visíveis devem ser diluídas.</w:t>
      </w:r>
      <w:r w:rsidR="00A541B2" w:rsidRPr="00F67924">
        <w:rPr>
          <w:lang w:val="pt-PT"/>
        </w:rPr>
        <w:t xml:space="preserve"> Usar uma agulha e uma seringa estéreis para preparar </w:t>
      </w:r>
      <w:r w:rsidR="00EC2C4A" w:rsidRPr="00F67924">
        <w:rPr>
          <w:lang w:val="pt-PT"/>
        </w:rPr>
        <w:t>o medicamento</w:t>
      </w:r>
      <w:r w:rsidR="00A541B2" w:rsidRPr="00F67924">
        <w:rPr>
          <w:lang w:val="pt-PT"/>
        </w:rPr>
        <w:t>.</w:t>
      </w:r>
    </w:p>
    <w:p w14:paraId="2D25C2D6" w14:textId="77777777" w:rsidR="001323E1" w:rsidRPr="00F67924" w:rsidRDefault="001323E1" w:rsidP="001323E1">
      <w:pPr>
        <w:rPr>
          <w:lang w:val="pt-PT"/>
        </w:rPr>
      </w:pPr>
    </w:p>
    <w:p w14:paraId="1CB04810" w14:textId="5DF16DE0" w:rsidR="001323E1" w:rsidRPr="00F67924" w:rsidRDefault="004A7487" w:rsidP="001323E1">
      <w:pPr>
        <w:rPr>
          <w:i/>
          <w:lang w:val="pt-PT"/>
        </w:rPr>
      </w:pPr>
      <w:r w:rsidRPr="00F67924">
        <w:rPr>
          <w:i/>
          <w:lang w:val="pt-PT"/>
        </w:rPr>
        <w:t xml:space="preserve">Doentes </w:t>
      </w:r>
      <w:r w:rsidR="00EC2C4A" w:rsidRPr="00F67924">
        <w:rPr>
          <w:i/>
          <w:lang w:val="pt-PT"/>
        </w:rPr>
        <w:t xml:space="preserve">adultos </w:t>
      </w:r>
      <w:r w:rsidRPr="00F67924">
        <w:rPr>
          <w:i/>
          <w:lang w:val="pt-PT"/>
        </w:rPr>
        <w:t>com AR</w:t>
      </w:r>
      <w:r w:rsidR="005E2B79" w:rsidRPr="00F67924">
        <w:rPr>
          <w:i/>
          <w:lang w:val="pt-PT"/>
        </w:rPr>
        <w:t>,</w:t>
      </w:r>
      <w:r w:rsidR="00427F09" w:rsidRPr="00F67924">
        <w:rPr>
          <w:i/>
          <w:lang w:val="pt-PT"/>
        </w:rPr>
        <w:t xml:space="preserve"> SLC</w:t>
      </w:r>
      <w:r w:rsidR="005E2B79" w:rsidRPr="00F67924">
        <w:rPr>
          <w:i/>
          <w:lang w:val="pt-PT"/>
        </w:rPr>
        <w:t xml:space="preserve"> </w:t>
      </w:r>
      <w:r w:rsidR="00427F09" w:rsidRPr="00F67924">
        <w:rPr>
          <w:i/>
          <w:lang w:val="pt-PT"/>
        </w:rPr>
        <w:t>(≥</w:t>
      </w:r>
      <w:r w:rsidR="00EC2C4A" w:rsidRPr="00F67924">
        <w:rPr>
          <w:i/>
          <w:lang w:val="pt-PT"/>
        </w:rPr>
        <w:t> </w:t>
      </w:r>
      <w:r w:rsidR="00427F09" w:rsidRPr="00F67924">
        <w:rPr>
          <w:i/>
          <w:lang w:val="pt-PT"/>
        </w:rPr>
        <w:t>30 kg)</w:t>
      </w:r>
      <w:r w:rsidR="001944A5" w:rsidRPr="00F67924">
        <w:rPr>
          <w:i/>
          <w:lang w:val="pt-PT"/>
        </w:rPr>
        <w:t xml:space="preserve"> e COVID</w:t>
      </w:r>
      <w:r w:rsidR="00EC2C4A" w:rsidRPr="00F67924">
        <w:rPr>
          <w:i/>
          <w:lang w:val="pt-PT"/>
        </w:rPr>
        <w:noBreakHyphen/>
      </w:r>
      <w:r w:rsidR="001944A5" w:rsidRPr="00F67924">
        <w:rPr>
          <w:i/>
          <w:lang w:val="pt-PT"/>
        </w:rPr>
        <w:t>19</w:t>
      </w:r>
    </w:p>
    <w:p w14:paraId="31C949C2" w14:textId="3584997E" w:rsidR="001323E1" w:rsidRPr="00F67924" w:rsidRDefault="001323E1" w:rsidP="001323E1">
      <w:pPr>
        <w:tabs>
          <w:tab w:val="left" w:pos="567"/>
        </w:tabs>
        <w:rPr>
          <w:lang w:val="pt-PT"/>
        </w:rPr>
      </w:pPr>
      <w:r w:rsidRPr="00F67924">
        <w:rPr>
          <w:lang w:val="pt-PT"/>
        </w:rPr>
        <w:t>Retirar de um saco de perfusão de 100 ml, em condições assépticas, um volume de solução injetável, isenta de pirogénios, de cloreto de sódio 9 mg/ml (0,9%), igual ao volume de concentrado necessário para a dose do doente. A quantidade necessária de concentrado (0,4 ml/kg) deve ser retirada do frasco para injetáveis e colocada no saco de perfusão de 100 ml. O volume final deverá ser de 100 ml. Para agitar a solução, inverter cuidadosamente o saco de perfusão pa</w:t>
      </w:r>
      <w:r w:rsidR="004A7487" w:rsidRPr="00F67924">
        <w:rPr>
          <w:lang w:val="pt-PT"/>
        </w:rPr>
        <w:t>ra evitar a formação de espuma.</w:t>
      </w:r>
    </w:p>
    <w:p w14:paraId="121F56F2" w14:textId="77777777" w:rsidR="001323E1" w:rsidRPr="00F67924" w:rsidRDefault="001323E1" w:rsidP="001323E1">
      <w:pPr>
        <w:rPr>
          <w:lang w:val="pt-PT"/>
        </w:rPr>
      </w:pPr>
    </w:p>
    <w:p w14:paraId="57572F9F" w14:textId="3B014F6A" w:rsidR="001323E1" w:rsidRPr="00F67924" w:rsidRDefault="00EC2C4A" w:rsidP="001323E1">
      <w:pPr>
        <w:rPr>
          <w:i/>
          <w:lang w:val="pt-PT"/>
        </w:rPr>
      </w:pPr>
      <w:r w:rsidRPr="00F67924">
        <w:rPr>
          <w:i/>
          <w:lang w:val="pt-PT"/>
        </w:rPr>
        <w:t>P</w:t>
      </w:r>
      <w:r w:rsidR="001323E1" w:rsidRPr="00F67924">
        <w:rPr>
          <w:i/>
          <w:lang w:val="pt-PT"/>
        </w:rPr>
        <w:t>opulação pediátrica</w:t>
      </w:r>
    </w:p>
    <w:p w14:paraId="6A2672CE" w14:textId="3C506AC7" w:rsidR="001323E1" w:rsidRPr="00F67924" w:rsidRDefault="001323E1" w:rsidP="001323E1">
      <w:pPr>
        <w:rPr>
          <w:i/>
          <w:u w:val="single"/>
          <w:lang w:val="pt-PT"/>
        </w:rPr>
      </w:pPr>
      <w:r w:rsidRPr="00F67924">
        <w:rPr>
          <w:i/>
          <w:u w:val="single"/>
          <w:lang w:val="pt-PT"/>
        </w:rPr>
        <w:t>Doentes com AIJs</w:t>
      </w:r>
      <w:r w:rsidR="00427F09" w:rsidRPr="00F67924">
        <w:rPr>
          <w:i/>
          <w:u w:val="single"/>
          <w:lang w:val="pt-PT"/>
        </w:rPr>
        <w:t>,</w:t>
      </w:r>
      <w:r w:rsidRPr="00F67924">
        <w:rPr>
          <w:i/>
          <w:u w:val="single"/>
          <w:lang w:val="pt-PT"/>
        </w:rPr>
        <w:t xml:space="preserve"> AIJp </w:t>
      </w:r>
      <w:r w:rsidR="00427F09" w:rsidRPr="00F67924">
        <w:rPr>
          <w:i/>
          <w:u w:val="single"/>
          <w:lang w:val="pt-PT"/>
        </w:rPr>
        <w:t xml:space="preserve">e SLC </w:t>
      </w:r>
      <w:r w:rsidRPr="00F67924">
        <w:rPr>
          <w:i/>
          <w:u w:val="single"/>
          <w:lang w:val="pt-PT"/>
        </w:rPr>
        <w:t>≥</w:t>
      </w:r>
      <w:r w:rsidR="00EC2C4A" w:rsidRPr="00F67924">
        <w:rPr>
          <w:i/>
          <w:u w:val="single"/>
          <w:lang w:val="pt-PT"/>
        </w:rPr>
        <w:t> </w:t>
      </w:r>
      <w:r w:rsidRPr="00F67924">
        <w:rPr>
          <w:i/>
          <w:u w:val="single"/>
          <w:lang w:val="pt-PT"/>
        </w:rPr>
        <w:t>30 kg</w:t>
      </w:r>
    </w:p>
    <w:p w14:paraId="600F46F0" w14:textId="1CD0736D" w:rsidR="001323E1" w:rsidRPr="00F67924" w:rsidRDefault="001323E1" w:rsidP="001323E1">
      <w:pPr>
        <w:tabs>
          <w:tab w:val="left" w:pos="567"/>
        </w:tabs>
        <w:rPr>
          <w:lang w:val="pt-PT"/>
        </w:rPr>
      </w:pPr>
      <w:r w:rsidRPr="00F67924">
        <w:rPr>
          <w:lang w:val="pt-PT"/>
        </w:rPr>
        <w:t>Retirar de um saco de perfusão de 100 ml, em condições assépticas, um volume de solução injetável, isenta de pirogénios, de cloreto de sódio 9 mg/ml (0,9%), igual ao volume de concentrado necessário para a dose do doente. A quantidade necessária de concentrado (</w:t>
      </w:r>
      <w:r w:rsidRPr="00F67924">
        <w:rPr>
          <w:b/>
          <w:lang w:val="pt-PT"/>
        </w:rPr>
        <w:t>0,4 ml/kg</w:t>
      </w:r>
      <w:r w:rsidRPr="00F67924">
        <w:rPr>
          <w:lang w:val="pt-PT"/>
        </w:rPr>
        <w:t>) deve ser retirada do frasco para injetáveis e colocada no saco de perfusão de 100 ml. O volume final deverá ser de 100 ml. Para agitar a solução, inverter cuidadosamente o saco de perfusão para ev</w:t>
      </w:r>
      <w:r w:rsidR="004A7487" w:rsidRPr="00F67924">
        <w:rPr>
          <w:lang w:val="pt-PT"/>
        </w:rPr>
        <w:t>itar a formação de espuma.</w:t>
      </w:r>
    </w:p>
    <w:p w14:paraId="452159ED" w14:textId="77777777" w:rsidR="001323E1" w:rsidRPr="00F67924" w:rsidRDefault="001323E1" w:rsidP="001323E1">
      <w:pPr>
        <w:rPr>
          <w:u w:val="single"/>
          <w:lang w:val="pt-PT"/>
        </w:rPr>
      </w:pPr>
    </w:p>
    <w:p w14:paraId="2B83B2CA" w14:textId="77777777" w:rsidR="001323E1" w:rsidRPr="00F67924" w:rsidRDefault="001323E1" w:rsidP="001323E1">
      <w:pPr>
        <w:rPr>
          <w:i/>
          <w:u w:val="single"/>
          <w:lang w:val="pt-PT"/>
        </w:rPr>
      </w:pPr>
      <w:r w:rsidRPr="00F67924">
        <w:rPr>
          <w:i/>
          <w:u w:val="single"/>
          <w:lang w:val="pt-PT"/>
        </w:rPr>
        <w:t xml:space="preserve">Doentes com AIJs </w:t>
      </w:r>
      <w:r w:rsidR="00427F09" w:rsidRPr="00F67924">
        <w:rPr>
          <w:i/>
          <w:u w:val="single"/>
          <w:lang w:val="pt-PT"/>
        </w:rPr>
        <w:t xml:space="preserve">e SLC </w:t>
      </w:r>
      <w:r w:rsidRPr="00F67924">
        <w:rPr>
          <w:i/>
          <w:u w:val="single"/>
          <w:lang w:val="pt-PT"/>
        </w:rPr>
        <w:t>&lt; 30 kg</w:t>
      </w:r>
    </w:p>
    <w:p w14:paraId="766EB31D" w14:textId="1618B3DA" w:rsidR="001323E1" w:rsidRPr="00F67924" w:rsidRDefault="001323E1" w:rsidP="001323E1">
      <w:pPr>
        <w:rPr>
          <w:u w:val="single"/>
          <w:lang w:val="pt-PT"/>
        </w:rPr>
      </w:pPr>
      <w:r w:rsidRPr="00F67924">
        <w:rPr>
          <w:lang w:val="pt-PT"/>
        </w:rPr>
        <w:t>Retirar de um saco de perfusão de 50 ml, em condições assépticas, um volume de solução injetável, isenta de pirogénios, de cloreto de sódio 9 mg/ml (0,9%), igual ao volume de concentrado necessário para a dose do doente. A quantidade necessária de concentrado (</w:t>
      </w:r>
      <w:r w:rsidRPr="00F67924">
        <w:rPr>
          <w:b/>
          <w:lang w:val="pt-PT"/>
        </w:rPr>
        <w:t>0,6 ml/kg</w:t>
      </w:r>
      <w:r w:rsidRPr="00F67924">
        <w:rPr>
          <w:lang w:val="pt-PT"/>
        </w:rPr>
        <w:t>) deve ser retirada do frasco para injetáveis e colocada no saco de perfusão de 50 ml. O volume final deverá ser de 50 ml. Para agitar a solução, inverter cuidadosamente o saco de perfusão pa</w:t>
      </w:r>
      <w:r w:rsidR="004A7487" w:rsidRPr="00F67924">
        <w:rPr>
          <w:lang w:val="pt-PT"/>
        </w:rPr>
        <w:t>ra evitar a formação de espuma.</w:t>
      </w:r>
    </w:p>
    <w:p w14:paraId="0FDA6789" w14:textId="77777777" w:rsidR="001323E1" w:rsidRPr="00F67924" w:rsidRDefault="001323E1" w:rsidP="001323E1">
      <w:pPr>
        <w:rPr>
          <w:u w:val="single"/>
          <w:lang w:val="pt-PT"/>
        </w:rPr>
      </w:pPr>
    </w:p>
    <w:p w14:paraId="48C299F5" w14:textId="77777777" w:rsidR="001323E1" w:rsidRPr="00F67924" w:rsidRDefault="001323E1" w:rsidP="00556054">
      <w:pPr>
        <w:keepNext/>
        <w:keepLines/>
        <w:rPr>
          <w:i/>
          <w:u w:val="single"/>
          <w:lang w:val="pt-PT"/>
        </w:rPr>
      </w:pPr>
      <w:r w:rsidRPr="00F67924">
        <w:rPr>
          <w:i/>
          <w:u w:val="single"/>
          <w:lang w:val="pt-PT"/>
        </w:rPr>
        <w:t>Doentes com AIJp &lt; 30 kg</w:t>
      </w:r>
    </w:p>
    <w:p w14:paraId="6C9925C4" w14:textId="5B716E84" w:rsidR="001323E1" w:rsidRPr="00F67924" w:rsidRDefault="001323E1" w:rsidP="00556054">
      <w:pPr>
        <w:keepNext/>
        <w:keepLines/>
        <w:rPr>
          <w:lang w:val="pt-PT"/>
        </w:rPr>
      </w:pPr>
      <w:r w:rsidRPr="00F67924">
        <w:rPr>
          <w:lang w:val="pt-PT"/>
        </w:rPr>
        <w:t>Retirar de um saco de perfusão de 50 ml, em condições assépticas, um volume de solução injetável, isenta de pirogénios, de cloreto de sódio 9 mg/ml (0,9%), igual ao volume de concentrado necessário para a dose do doente. A quantidade necessária de concentrado (</w:t>
      </w:r>
      <w:r w:rsidRPr="00F67924">
        <w:rPr>
          <w:b/>
          <w:lang w:val="pt-PT"/>
        </w:rPr>
        <w:t>0,5 ml/kg</w:t>
      </w:r>
      <w:r w:rsidRPr="00F67924">
        <w:rPr>
          <w:lang w:val="pt-PT"/>
        </w:rPr>
        <w:t>) deve ser retirada do frasco para injetáveis e colocada no saco de perfusão de 50 ml. O volume final deverá ser de 50 ml. Para agitar a solução, inverter cuidadosamente o saco de perfusão para evitar a formação de espuma.</w:t>
      </w:r>
    </w:p>
    <w:p w14:paraId="5C469657" w14:textId="2990EAB0" w:rsidR="00EC2C4A" w:rsidRPr="00F67924" w:rsidRDefault="00EC2C4A" w:rsidP="001323E1">
      <w:pPr>
        <w:rPr>
          <w:lang w:val="pt-PT"/>
        </w:rPr>
      </w:pPr>
    </w:p>
    <w:p w14:paraId="37883050" w14:textId="748A7995" w:rsidR="00EC2C4A" w:rsidRPr="00F67924" w:rsidRDefault="00EC2C4A" w:rsidP="001323E1">
      <w:pPr>
        <w:rPr>
          <w:lang w:val="pt-PT"/>
        </w:rPr>
      </w:pPr>
      <w:r w:rsidRPr="00F67924">
        <w:rPr>
          <w:lang w:val="pt-PT"/>
        </w:rPr>
        <w:t>Quando diluído com solução injetável de cloreto de sódio 9 mg/ml (0,9%), RoActemra é compatível com sacos para perfusão intravenosa compostos por cloreto de polivinilo (PVC), polietileno (PE), polipropileno (PP).</w:t>
      </w:r>
    </w:p>
    <w:p w14:paraId="4A4AC145" w14:textId="0B7C11A9" w:rsidR="001323E1" w:rsidRPr="00F67924" w:rsidRDefault="001323E1" w:rsidP="001323E1">
      <w:pPr>
        <w:rPr>
          <w:lang w:val="pt-PT"/>
        </w:rPr>
      </w:pPr>
    </w:p>
    <w:p w14:paraId="30E551A7" w14:textId="77777777" w:rsidR="001323E1" w:rsidRPr="00F67924" w:rsidRDefault="001323E1" w:rsidP="009E1123">
      <w:pPr>
        <w:keepNext/>
        <w:keepLines/>
        <w:rPr>
          <w:lang w:val="pt-PT"/>
        </w:rPr>
      </w:pPr>
      <w:r w:rsidRPr="00F67924">
        <w:rPr>
          <w:lang w:val="pt-PT"/>
        </w:rPr>
        <w:t>O RoActemra</w:t>
      </w:r>
      <w:r w:rsidR="004A7487" w:rsidRPr="00F67924">
        <w:rPr>
          <w:lang w:val="pt-PT"/>
        </w:rPr>
        <w:t xml:space="preserve"> destina</w:t>
      </w:r>
      <w:r w:rsidR="004A7487" w:rsidRPr="00F67924">
        <w:rPr>
          <w:lang w:val="pt-PT"/>
        </w:rPr>
        <w:noBreakHyphen/>
        <w:t>se a utilização única.</w:t>
      </w:r>
    </w:p>
    <w:p w14:paraId="687A487C" w14:textId="77777777" w:rsidR="001323E1" w:rsidRPr="00F67924" w:rsidRDefault="001323E1" w:rsidP="009E1123">
      <w:pPr>
        <w:keepNext/>
        <w:keepLines/>
        <w:rPr>
          <w:lang w:val="pt-PT"/>
        </w:rPr>
      </w:pPr>
    </w:p>
    <w:p w14:paraId="363BAE90" w14:textId="77777777" w:rsidR="001323E1" w:rsidRPr="00F67924" w:rsidRDefault="001323E1" w:rsidP="009E1123">
      <w:pPr>
        <w:keepNext/>
        <w:keepLines/>
        <w:suppressAutoHyphens/>
        <w:rPr>
          <w:lang w:val="pt-PT"/>
        </w:rPr>
      </w:pPr>
      <w:r w:rsidRPr="00F67924">
        <w:rPr>
          <w:lang w:val="pt-PT"/>
        </w:rPr>
        <w:t>Qualquer medicamento não utilizado ou os resíduos devem ser eliminados de acordo com as exigências locais.</w:t>
      </w:r>
    </w:p>
    <w:p w14:paraId="2AA4AB45" w14:textId="77777777" w:rsidR="001323E1" w:rsidRPr="00F67924" w:rsidRDefault="001323E1" w:rsidP="001323E1">
      <w:pPr>
        <w:suppressAutoHyphens/>
        <w:rPr>
          <w:lang w:val="pt-PT"/>
        </w:rPr>
      </w:pPr>
    </w:p>
    <w:p w14:paraId="0A4B518F" w14:textId="77777777" w:rsidR="001323E1" w:rsidRPr="00F67924" w:rsidRDefault="001323E1" w:rsidP="001323E1">
      <w:pPr>
        <w:suppressAutoHyphens/>
        <w:rPr>
          <w:lang w:val="pt-PT"/>
        </w:rPr>
      </w:pPr>
    </w:p>
    <w:p w14:paraId="0684861D" w14:textId="77777777" w:rsidR="001323E1" w:rsidRPr="00F67924" w:rsidRDefault="001323E1" w:rsidP="001323E1">
      <w:pPr>
        <w:keepNext/>
        <w:ind w:left="567" w:hanging="567"/>
        <w:rPr>
          <w:lang w:val="pt-PT"/>
        </w:rPr>
      </w:pPr>
      <w:r w:rsidRPr="00F67924">
        <w:rPr>
          <w:b/>
          <w:lang w:val="pt-PT"/>
        </w:rPr>
        <w:t>7.</w:t>
      </w:r>
      <w:r w:rsidRPr="00F67924">
        <w:rPr>
          <w:b/>
          <w:lang w:val="pt-PT"/>
        </w:rPr>
        <w:tab/>
        <w:t>TITULAR DA AUTORIZAÇÃO DE INTRODUÇÃO NO MERCADO</w:t>
      </w:r>
    </w:p>
    <w:p w14:paraId="2519ABA0" w14:textId="77777777" w:rsidR="001323E1" w:rsidRPr="00F67924" w:rsidRDefault="001323E1" w:rsidP="001323E1">
      <w:pPr>
        <w:keepNext/>
        <w:suppressAutoHyphens/>
        <w:rPr>
          <w:lang w:val="pt-PT"/>
        </w:rPr>
      </w:pPr>
    </w:p>
    <w:p w14:paraId="64D9EF97" w14:textId="77777777" w:rsidR="0045348A" w:rsidRPr="00557EB7" w:rsidRDefault="0045348A" w:rsidP="0045348A">
      <w:pPr>
        <w:rPr>
          <w:lang w:val="de-DE"/>
          <w:rPrChange w:id="688" w:author="Author">
            <w:rPr/>
          </w:rPrChange>
        </w:rPr>
      </w:pPr>
      <w:r w:rsidRPr="00557EB7">
        <w:rPr>
          <w:lang w:val="de-DE"/>
          <w:rPrChange w:id="689" w:author="Author">
            <w:rPr/>
          </w:rPrChange>
        </w:rPr>
        <w:t xml:space="preserve">Roche Registration GmbH </w:t>
      </w:r>
    </w:p>
    <w:p w14:paraId="17C9653A" w14:textId="77777777" w:rsidR="0045348A" w:rsidRPr="00557EB7" w:rsidRDefault="0045348A" w:rsidP="0045348A">
      <w:pPr>
        <w:rPr>
          <w:lang w:val="de-DE"/>
          <w:rPrChange w:id="690" w:author="Author">
            <w:rPr/>
          </w:rPrChange>
        </w:rPr>
      </w:pPr>
      <w:r w:rsidRPr="00557EB7">
        <w:rPr>
          <w:lang w:val="de-DE"/>
          <w:rPrChange w:id="691" w:author="Author">
            <w:rPr/>
          </w:rPrChange>
        </w:rPr>
        <w:t>Emil-Barell-Strasse 1</w:t>
      </w:r>
    </w:p>
    <w:p w14:paraId="243D0EBB" w14:textId="77777777" w:rsidR="0045348A" w:rsidRPr="00F67924" w:rsidRDefault="0045348A" w:rsidP="0045348A">
      <w:pPr>
        <w:rPr>
          <w:lang w:val="pt-PT"/>
        </w:rPr>
      </w:pPr>
      <w:r w:rsidRPr="00F67924">
        <w:rPr>
          <w:lang w:val="pt-PT"/>
        </w:rPr>
        <w:t>79639 Grenzach-Wyhlen</w:t>
      </w:r>
    </w:p>
    <w:p w14:paraId="556AD94D" w14:textId="77777777" w:rsidR="001323E1" w:rsidRPr="00F67924" w:rsidRDefault="0045348A" w:rsidP="001323E1">
      <w:pPr>
        <w:suppressAutoHyphens/>
        <w:rPr>
          <w:lang w:val="pt-PT"/>
        </w:rPr>
      </w:pPr>
      <w:r w:rsidRPr="00F67924">
        <w:rPr>
          <w:lang w:val="pt-PT"/>
        </w:rPr>
        <w:t xml:space="preserve">Alemanha </w:t>
      </w:r>
    </w:p>
    <w:p w14:paraId="7F1F2FBE" w14:textId="77777777" w:rsidR="001323E1" w:rsidRPr="00F67924" w:rsidRDefault="001323E1" w:rsidP="001323E1">
      <w:pPr>
        <w:suppressAutoHyphens/>
        <w:rPr>
          <w:lang w:val="pt-PT"/>
        </w:rPr>
      </w:pPr>
    </w:p>
    <w:p w14:paraId="6A7784E1" w14:textId="77777777" w:rsidR="00F564AA" w:rsidRPr="00F67924" w:rsidRDefault="00F564AA" w:rsidP="001323E1">
      <w:pPr>
        <w:suppressAutoHyphens/>
        <w:rPr>
          <w:lang w:val="pt-PT"/>
        </w:rPr>
      </w:pPr>
    </w:p>
    <w:p w14:paraId="0631AB7F" w14:textId="696221BA" w:rsidR="001323E1" w:rsidRPr="00F67924" w:rsidRDefault="001323E1" w:rsidP="001323E1">
      <w:pPr>
        <w:keepNext/>
        <w:keepLines/>
        <w:ind w:left="567" w:hanging="567"/>
        <w:rPr>
          <w:b/>
          <w:lang w:val="pt-PT"/>
        </w:rPr>
      </w:pPr>
      <w:r w:rsidRPr="00F67924">
        <w:rPr>
          <w:b/>
          <w:lang w:val="pt-PT"/>
        </w:rPr>
        <w:t>8.</w:t>
      </w:r>
      <w:r w:rsidRPr="00F67924">
        <w:rPr>
          <w:b/>
          <w:lang w:val="pt-PT"/>
        </w:rPr>
        <w:tab/>
        <w:t>NÚMEROS DA AUTORIZAÇÃO DE INTRODUÇÃO NO MERCADO</w:t>
      </w:r>
    </w:p>
    <w:p w14:paraId="3A8CCF00" w14:textId="77777777" w:rsidR="001323E1" w:rsidRPr="00F67924" w:rsidRDefault="001323E1" w:rsidP="001323E1">
      <w:pPr>
        <w:keepNext/>
        <w:keepLines/>
        <w:rPr>
          <w:lang w:val="pt-PT"/>
        </w:rPr>
      </w:pPr>
    </w:p>
    <w:p w14:paraId="46EDFEC1" w14:textId="77777777" w:rsidR="001323E1" w:rsidRPr="00F67924" w:rsidRDefault="001323E1" w:rsidP="001323E1">
      <w:pPr>
        <w:keepNext/>
        <w:keepLines/>
        <w:rPr>
          <w:lang w:val="pt-PT"/>
        </w:rPr>
      </w:pPr>
      <w:r w:rsidRPr="00F67924">
        <w:rPr>
          <w:lang w:val="pt-PT"/>
        </w:rPr>
        <w:t>EU/1/08/492/001</w:t>
      </w:r>
    </w:p>
    <w:p w14:paraId="3352FE17" w14:textId="77777777" w:rsidR="001323E1" w:rsidRPr="00F67924" w:rsidRDefault="001323E1" w:rsidP="001323E1">
      <w:pPr>
        <w:keepNext/>
        <w:keepLines/>
        <w:rPr>
          <w:lang w:val="pt-PT"/>
        </w:rPr>
      </w:pPr>
      <w:r w:rsidRPr="00F67924">
        <w:rPr>
          <w:lang w:val="pt-PT"/>
        </w:rPr>
        <w:t>EU/1/08/492/002</w:t>
      </w:r>
    </w:p>
    <w:p w14:paraId="11EA993E" w14:textId="77777777" w:rsidR="001323E1" w:rsidRPr="00F67924" w:rsidRDefault="001323E1" w:rsidP="001323E1">
      <w:pPr>
        <w:keepNext/>
        <w:keepLines/>
        <w:rPr>
          <w:lang w:val="pt-PT"/>
        </w:rPr>
      </w:pPr>
      <w:r w:rsidRPr="00F67924">
        <w:rPr>
          <w:lang w:val="pt-PT"/>
        </w:rPr>
        <w:t>EU/1/08/492/003</w:t>
      </w:r>
    </w:p>
    <w:p w14:paraId="70058DAD" w14:textId="77777777" w:rsidR="001323E1" w:rsidRPr="00F67924" w:rsidRDefault="001323E1" w:rsidP="001323E1">
      <w:pPr>
        <w:keepNext/>
        <w:keepLines/>
        <w:rPr>
          <w:lang w:val="pt-PT"/>
        </w:rPr>
      </w:pPr>
      <w:r w:rsidRPr="00F67924">
        <w:rPr>
          <w:lang w:val="pt-PT"/>
        </w:rPr>
        <w:t>EU/1/08/492/004</w:t>
      </w:r>
    </w:p>
    <w:p w14:paraId="201921DB" w14:textId="77777777" w:rsidR="001323E1" w:rsidRPr="00F67924" w:rsidRDefault="001323E1" w:rsidP="001323E1">
      <w:pPr>
        <w:keepNext/>
        <w:keepLines/>
        <w:rPr>
          <w:lang w:val="pt-PT"/>
        </w:rPr>
      </w:pPr>
      <w:r w:rsidRPr="00F67924">
        <w:rPr>
          <w:lang w:val="pt-PT"/>
        </w:rPr>
        <w:t>EU/1/08/492/005</w:t>
      </w:r>
    </w:p>
    <w:p w14:paraId="7F3499B5" w14:textId="77777777" w:rsidR="001323E1" w:rsidRPr="00F67924" w:rsidRDefault="001323E1" w:rsidP="001323E1">
      <w:pPr>
        <w:keepNext/>
        <w:keepLines/>
        <w:rPr>
          <w:lang w:val="pt-PT"/>
        </w:rPr>
      </w:pPr>
      <w:r w:rsidRPr="00F67924">
        <w:rPr>
          <w:lang w:val="pt-PT"/>
        </w:rPr>
        <w:t>EU/1/08/492/006</w:t>
      </w:r>
    </w:p>
    <w:p w14:paraId="1FF9BC14" w14:textId="77777777" w:rsidR="001323E1" w:rsidRPr="00F67924" w:rsidRDefault="001323E1" w:rsidP="001323E1">
      <w:pPr>
        <w:suppressAutoHyphens/>
        <w:rPr>
          <w:lang w:val="pt-PT"/>
        </w:rPr>
      </w:pPr>
    </w:p>
    <w:p w14:paraId="4AB1008A" w14:textId="77777777" w:rsidR="001323E1" w:rsidRPr="00F67924" w:rsidRDefault="001323E1" w:rsidP="001323E1">
      <w:pPr>
        <w:suppressAutoHyphens/>
        <w:rPr>
          <w:lang w:val="pt-PT"/>
        </w:rPr>
      </w:pPr>
    </w:p>
    <w:p w14:paraId="036E8D98" w14:textId="77777777" w:rsidR="001323E1" w:rsidRPr="00F67924" w:rsidRDefault="001323E1" w:rsidP="001323E1">
      <w:pPr>
        <w:keepNext/>
        <w:suppressAutoHyphens/>
        <w:ind w:left="567" w:hanging="567"/>
        <w:rPr>
          <w:b/>
          <w:lang w:val="pt-PT"/>
        </w:rPr>
      </w:pPr>
      <w:r w:rsidRPr="00F67924">
        <w:rPr>
          <w:b/>
          <w:lang w:val="pt-PT"/>
        </w:rPr>
        <w:t>9.</w:t>
      </w:r>
      <w:r w:rsidRPr="00F67924">
        <w:rPr>
          <w:b/>
          <w:lang w:val="pt-PT"/>
        </w:rPr>
        <w:tab/>
        <w:t>DATA DA PRIMEIRA AUTORIZAÇÃO/RENOVAÇÃO DA AUTORIZAÇÃO DE INTRODUÇÃO NO MERCADO</w:t>
      </w:r>
    </w:p>
    <w:p w14:paraId="433AC36E" w14:textId="77777777" w:rsidR="001323E1" w:rsidRPr="00F67924" w:rsidRDefault="001323E1" w:rsidP="001323E1">
      <w:pPr>
        <w:keepNext/>
        <w:suppressAutoHyphens/>
        <w:rPr>
          <w:lang w:val="pt-PT"/>
        </w:rPr>
      </w:pPr>
    </w:p>
    <w:p w14:paraId="40682A2E" w14:textId="77777777" w:rsidR="001323E1" w:rsidRPr="00F67924" w:rsidRDefault="001323E1" w:rsidP="001323E1">
      <w:pPr>
        <w:keepNext/>
        <w:rPr>
          <w:lang w:val="pt-PT"/>
        </w:rPr>
      </w:pPr>
      <w:r w:rsidRPr="00F67924">
        <w:rPr>
          <w:szCs w:val="22"/>
          <w:lang w:val="pt-PT"/>
        </w:rPr>
        <w:t xml:space="preserve">Data da primeira autorização: </w:t>
      </w:r>
      <w:r w:rsidRPr="00F67924">
        <w:rPr>
          <w:lang w:val="pt-PT"/>
        </w:rPr>
        <w:t>16 de janeiro de 2009</w:t>
      </w:r>
    </w:p>
    <w:p w14:paraId="7726EAAB" w14:textId="77777777" w:rsidR="008C19C9" w:rsidRPr="00F67924" w:rsidRDefault="008C19C9" w:rsidP="001323E1">
      <w:pPr>
        <w:keepNext/>
        <w:rPr>
          <w:lang w:val="pt-PT"/>
        </w:rPr>
      </w:pPr>
      <w:r w:rsidRPr="00F67924">
        <w:rPr>
          <w:lang w:val="pt-PT"/>
        </w:rPr>
        <w:t xml:space="preserve">Data da última renovação: 25 de </w:t>
      </w:r>
      <w:r w:rsidR="0045348A" w:rsidRPr="00F67924">
        <w:rPr>
          <w:lang w:val="pt-PT"/>
        </w:rPr>
        <w:t>setembro</w:t>
      </w:r>
      <w:r w:rsidRPr="00F67924">
        <w:rPr>
          <w:lang w:val="pt-PT"/>
        </w:rPr>
        <w:t xml:space="preserve"> de 2013</w:t>
      </w:r>
    </w:p>
    <w:p w14:paraId="2B0598A9" w14:textId="77777777" w:rsidR="001323E1" w:rsidRPr="00F67924" w:rsidRDefault="001323E1" w:rsidP="001323E1">
      <w:pPr>
        <w:suppressAutoHyphens/>
        <w:rPr>
          <w:lang w:val="pt-PT"/>
        </w:rPr>
      </w:pPr>
    </w:p>
    <w:p w14:paraId="10BE4CA9" w14:textId="77777777" w:rsidR="001323E1" w:rsidRPr="00F67924" w:rsidRDefault="001323E1" w:rsidP="001323E1">
      <w:pPr>
        <w:suppressAutoHyphens/>
        <w:rPr>
          <w:lang w:val="pt-PT"/>
        </w:rPr>
      </w:pPr>
    </w:p>
    <w:p w14:paraId="6F8FAAE3" w14:textId="77777777" w:rsidR="001323E1" w:rsidRPr="00F67924" w:rsidRDefault="001323E1" w:rsidP="001323E1">
      <w:pPr>
        <w:keepNext/>
        <w:keepLines/>
        <w:suppressAutoHyphens/>
        <w:rPr>
          <w:b/>
          <w:lang w:val="pt-PT"/>
        </w:rPr>
      </w:pPr>
      <w:r w:rsidRPr="00F67924">
        <w:rPr>
          <w:b/>
          <w:lang w:val="pt-PT"/>
        </w:rPr>
        <w:t>10.</w:t>
      </w:r>
      <w:r w:rsidRPr="00F67924">
        <w:rPr>
          <w:b/>
          <w:lang w:val="pt-PT"/>
        </w:rPr>
        <w:tab/>
        <w:t>DATA DA REVISÃO DO TEXTO</w:t>
      </w:r>
    </w:p>
    <w:p w14:paraId="759BA8D8" w14:textId="77777777" w:rsidR="001323E1" w:rsidRPr="00F67924" w:rsidRDefault="001323E1" w:rsidP="001323E1">
      <w:pPr>
        <w:keepNext/>
        <w:suppressAutoHyphens/>
        <w:rPr>
          <w:lang w:val="pt-PT"/>
        </w:rPr>
      </w:pPr>
    </w:p>
    <w:p w14:paraId="6FA95356" w14:textId="7EEC9055" w:rsidR="007D6C76" w:rsidRPr="00F67924" w:rsidRDefault="001323E1" w:rsidP="001323E1">
      <w:pPr>
        <w:suppressAutoHyphens/>
        <w:rPr>
          <w:lang w:val="pt-PT"/>
        </w:rPr>
      </w:pPr>
      <w:r w:rsidRPr="00F67924">
        <w:rPr>
          <w:lang w:val="pt-PT"/>
        </w:rPr>
        <w:t xml:space="preserve">Está disponível informação pormenorizada sobre este medicamento no sítio da internet da Agência Europeia de Medicamentos: </w:t>
      </w:r>
      <w:r w:rsidR="00EC2C4A">
        <w:fldChar w:fldCharType="begin"/>
      </w:r>
      <w:r w:rsidR="00EC2C4A" w:rsidRPr="00557EB7">
        <w:rPr>
          <w:lang w:val="pt-PT"/>
          <w:rPrChange w:id="692" w:author="Author">
            <w:rPr/>
          </w:rPrChange>
        </w:rPr>
        <w:instrText>HYPERLINK "https://www.ema.europa.eu"</w:instrText>
      </w:r>
      <w:r w:rsidR="00EC2C4A">
        <w:fldChar w:fldCharType="separate"/>
      </w:r>
      <w:r w:rsidR="00EC2C4A" w:rsidRPr="00F67924">
        <w:rPr>
          <w:rStyle w:val="Hyperlink"/>
          <w:noProof w:val="0"/>
          <w:lang w:val="pt-PT"/>
        </w:rPr>
        <w:t>https://www.ema.europa.eu</w:t>
      </w:r>
      <w:r w:rsidR="00EC2C4A">
        <w:fldChar w:fldCharType="end"/>
      </w:r>
      <w:r w:rsidRPr="00F67924">
        <w:rPr>
          <w:lang w:val="pt-PT"/>
        </w:rPr>
        <w:t>.</w:t>
      </w:r>
    </w:p>
    <w:p w14:paraId="4DEF0799" w14:textId="77777777" w:rsidR="005551E6" w:rsidRPr="00F67924" w:rsidRDefault="007D6C76" w:rsidP="00F65E67">
      <w:pPr>
        <w:suppressAutoHyphens/>
        <w:rPr>
          <w:lang w:val="pt-PT"/>
        </w:rPr>
      </w:pPr>
      <w:r w:rsidRPr="00F67924">
        <w:rPr>
          <w:lang w:val="pt-PT"/>
        </w:rPr>
        <w:br w:type="page"/>
      </w:r>
      <w:r w:rsidR="005551E6" w:rsidRPr="00F67924">
        <w:rPr>
          <w:b/>
          <w:lang w:val="pt-PT"/>
        </w:rPr>
        <w:t>1.</w:t>
      </w:r>
      <w:r w:rsidR="005551E6" w:rsidRPr="00F67924">
        <w:rPr>
          <w:b/>
          <w:lang w:val="pt-PT"/>
        </w:rPr>
        <w:tab/>
        <w:t>NOME DO MEDICAMENTO</w:t>
      </w:r>
    </w:p>
    <w:p w14:paraId="66034E13" w14:textId="77777777" w:rsidR="005551E6" w:rsidRPr="00F67924" w:rsidRDefault="005551E6" w:rsidP="005551E6">
      <w:pPr>
        <w:suppressAutoHyphens/>
        <w:ind w:left="567" w:hanging="567"/>
        <w:rPr>
          <w:lang w:val="pt-PT"/>
        </w:rPr>
      </w:pPr>
    </w:p>
    <w:p w14:paraId="27D71269" w14:textId="74B4D221" w:rsidR="005551E6" w:rsidRPr="00F67924" w:rsidRDefault="005551E6" w:rsidP="005551E6">
      <w:pPr>
        <w:tabs>
          <w:tab w:val="left" w:pos="567"/>
        </w:tabs>
        <w:ind w:right="14"/>
        <w:rPr>
          <w:lang w:val="pt-PT"/>
        </w:rPr>
      </w:pPr>
      <w:r w:rsidRPr="00F67924">
        <w:rPr>
          <w:iCs/>
          <w:lang w:val="pt-PT"/>
        </w:rPr>
        <w:t>RoActemra 162 mg</w:t>
      </w:r>
      <w:r w:rsidRPr="00F67924">
        <w:rPr>
          <w:lang w:val="pt-PT"/>
        </w:rPr>
        <w:t xml:space="preserve"> solução injetável em seringa pré-cheia</w:t>
      </w:r>
    </w:p>
    <w:p w14:paraId="00EA0204" w14:textId="77777777" w:rsidR="005551E6" w:rsidRPr="00F67924" w:rsidRDefault="005551E6" w:rsidP="005551E6">
      <w:pPr>
        <w:suppressAutoHyphens/>
        <w:rPr>
          <w:lang w:val="pt-PT"/>
        </w:rPr>
      </w:pPr>
    </w:p>
    <w:p w14:paraId="2C5C0BF3" w14:textId="77777777" w:rsidR="005551E6" w:rsidRPr="00F67924" w:rsidRDefault="005551E6" w:rsidP="005551E6">
      <w:pPr>
        <w:suppressAutoHyphens/>
        <w:rPr>
          <w:lang w:val="pt-PT"/>
        </w:rPr>
      </w:pPr>
    </w:p>
    <w:p w14:paraId="62434178" w14:textId="77777777" w:rsidR="005551E6" w:rsidRPr="00F67924" w:rsidRDefault="005551E6" w:rsidP="005551E6">
      <w:pPr>
        <w:suppressAutoHyphens/>
        <w:ind w:left="567" w:hanging="567"/>
        <w:rPr>
          <w:lang w:val="pt-PT"/>
        </w:rPr>
      </w:pPr>
      <w:r w:rsidRPr="00F67924">
        <w:rPr>
          <w:b/>
          <w:lang w:val="pt-PT"/>
        </w:rPr>
        <w:t>2.</w:t>
      </w:r>
      <w:r w:rsidRPr="00F67924">
        <w:rPr>
          <w:b/>
          <w:lang w:val="pt-PT"/>
        </w:rPr>
        <w:tab/>
        <w:t>COMPOSIÇÃO QUALITATIVA E QUANTITATIVA</w:t>
      </w:r>
    </w:p>
    <w:p w14:paraId="493375EB" w14:textId="77777777" w:rsidR="005551E6" w:rsidRPr="00F67924" w:rsidRDefault="005551E6" w:rsidP="005551E6">
      <w:pPr>
        <w:rPr>
          <w:lang w:val="pt-PT"/>
        </w:rPr>
      </w:pPr>
    </w:p>
    <w:p w14:paraId="563F87F2" w14:textId="57EE3BF7" w:rsidR="005551E6" w:rsidRPr="00F67924" w:rsidRDefault="005551E6" w:rsidP="005551E6">
      <w:pPr>
        <w:rPr>
          <w:lang w:val="pt-PT"/>
        </w:rPr>
      </w:pPr>
      <w:r w:rsidRPr="00F67924">
        <w:rPr>
          <w:lang w:val="pt-PT"/>
        </w:rPr>
        <w:t>Cada seringa pré-cheia contém 162 mg de tocilizumab em 0,9</w:t>
      </w:r>
      <w:r w:rsidR="00604F18" w:rsidRPr="00F67924">
        <w:rPr>
          <w:lang w:val="pt-PT"/>
        </w:rPr>
        <w:t> </w:t>
      </w:r>
      <w:r w:rsidRPr="00F67924">
        <w:rPr>
          <w:lang w:val="pt-PT"/>
        </w:rPr>
        <w:t>ml.</w:t>
      </w:r>
    </w:p>
    <w:p w14:paraId="5E4F2501" w14:textId="77777777" w:rsidR="005551E6" w:rsidRPr="00F67924" w:rsidRDefault="005551E6" w:rsidP="005551E6">
      <w:pPr>
        <w:rPr>
          <w:lang w:val="pt-PT"/>
        </w:rPr>
      </w:pPr>
    </w:p>
    <w:p w14:paraId="1D4B8C41" w14:textId="697F55DC" w:rsidR="005551E6" w:rsidRPr="00F67924" w:rsidRDefault="005551E6" w:rsidP="005551E6">
      <w:pPr>
        <w:tabs>
          <w:tab w:val="left" w:pos="567"/>
        </w:tabs>
        <w:ind w:right="14"/>
        <w:rPr>
          <w:lang w:val="pt-PT"/>
        </w:rPr>
      </w:pPr>
      <w:r w:rsidRPr="00F67924">
        <w:rPr>
          <w:lang w:val="pt-PT"/>
        </w:rPr>
        <w:t>O tocilizumab é um anticorpo monoclonal recombinante humanizado, da subclasse das imunoglobulinas G1 (IgG1).</w:t>
      </w:r>
    </w:p>
    <w:p w14:paraId="76505ADF" w14:textId="47A1BF88" w:rsidR="005551E6" w:rsidRPr="00F67924" w:rsidRDefault="005551E6" w:rsidP="005551E6">
      <w:pPr>
        <w:suppressAutoHyphens/>
        <w:rPr>
          <w:lang w:val="pt-PT"/>
        </w:rPr>
      </w:pPr>
    </w:p>
    <w:p w14:paraId="193C8528" w14:textId="544C32A4" w:rsidR="00C12491" w:rsidRPr="00F67924" w:rsidRDefault="00C12491" w:rsidP="00C12491">
      <w:pPr>
        <w:suppressAutoHyphens/>
        <w:rPr>
          <w:u w:val="single"/>
          <w:lang w:val="pt-PT"/>
        </w:rPr>
      </w:pPr>
      <w:r w:rsidRPr="00F67924">
        <w:rPr>
          <w:u w:val="single"/>
          <w:lang w:val="pt-PT"/>
        </w:rPr>
        <w:t>Excipiente</w:t>
      </w:r>
      <w:r w:rsidRPr="00F67924">
        <w:rPr>
          <w:szCs w:val="22"/>
          <w:u w:val="single"/>
          <w:lang w:val="pt-PT"/>
        </w:rPr>
        <w:t xml:space="preserve"> com efeito conhecido</w:t>
      </w:r>
      <w:r w:rsidR="00C4196F" w:rsidRPr="00F67924">
        <w:rPr>
          <w:szCs w:val="22"/>
          <w:u w:val="single"/>
          <w:lang w:val="pt-PT"/>
        </w:rPr>
        <w:t>:</w:t>
      </w:r>
    </w:p>
    <w:p w14:paraId="41CD1A03" w14:textId="62F4F57B" w:rsidR="00C12491" w:rsidRPr="00F67924" w:rsidRDefault="00C12491" w:rsidP="00C12491">
      <w:pPr>
        <w:rPr>
          <w:lang w:val="pt-PT"/>
        </w:rPr>
      </w:pPr>
      <w:r w:rsidRPr="00F67924">
        <w:rPr>
          <w:lang w:val="pt-PT"/>
        </w:rPr>
        <w:t>Cada seringa de 162 mg/0,9 ml contém 0,18 mg (0,2 mg/ml) de polissorbato</w:t>
      </w:r>
      <w:ins w:id="693" w:author="Author">
        <w:r w:rsidR="002635EB">
          <w:rPr>
            <w:lang w:val="pt-PT"/>
          </w:rPr>
          <w:t> </w:t>
        </w:r>
      </w:ins>
      <w:del w:id="694" w:author="Author">
        <w:r w:rsidRPr="00F67924" w:rsidDel="002635EB">
          <w:rPr>
            <w:lang w:val="pt-PT"/>
          </w:rPr>
          <w:delText xml:space="preserve"> </w:delText>
        </w:r>
      </w:del>
      <w:r w:rsidRPr="00F67924">
        <w:rPr>
          <w:lang w:val="pt-PT"/>
        </w:rPr>
        <w:t>80.</w:t>
      </w:r>
    </w:p>
    <w:p w14:paraId="233D8F7D" w14:textId="14C11CA3" w:rsidR="00C12491" w:rsidRPr="00F67924" w:rsidRDefault="00C12491" w:rsidP="005551E6">
      <w:pPr>
        <w:suppressAutoHyphens/>
        <w:rPr>
          <w:lang w:val="pt-PT"/>
        </w:rPr>
      </w:pPr>
    </w:p>
    <w:p w14:paraId="03BB253C" w14:textId="550DBEAC" w:rsidR="005551E6" w:rsidRPr="00F67924" w:rsidRDefault="005551E6" w:rsidP="005551E6">
      <w:pPr>
        <w:suppressAutoHyphens/>
        <w:rPr>
          <w:lang w:val="pt-PT"/>
        </w:rPr>
      </w:pPr>
      <w:r w:rsidRPr="00F67924">
        <w:rPr>
          <w:lang w:val="pt-PT"/>
        </w:rPr>
        <w:t>Lista completa de excipientes, ver secção</w:t>
      </w:r>
      <w:r w:rsidR="00C12491" w:rsidRPr="00F67924">
        <w:rPr>
          <w:lang w:val="pt-PT"/>
        </w:rPr>
        <w:t> </w:t>
      </w:r>
      <w:r w:rsidRPr="00F67924">
        <w:rPr>
          <w:lang w:val="pt-PT"/>
        </w:rPr>
        <w:t>6.1.</w:t>
      </w:r>
    </w:p>
    <w:p w14:paraId="3D902AF7" w14:textId="77777777" w:rsidR="005551E6" w:rsidRPr="00F67924" w:rsidRDefault="005551E6" w:rsidP="005551E6">
      <w:pPr>
        <w:suppressAutoHyphens/>
        <w:rPr>
          <w:lang w:val="pt-PT"/>
        </w:rPr>
      </w:pPr>
    </w:p>
    <w:p w14:paraId="5ECD1A19" w14:textId="77777777" w:rsidR="005551E6" w:rsidRPr="00F67924" w:rsidRDefault="005551E6" w:rsidP="005551E6">
      <w:pPr>
        <w:suppressAutoHyphens/>
        <w:rPr>
          <w:lang w:val="pt-PT"/>
        </w:rPr>
      </w:pPr>
    </w:p>
    <w:p w14:paraId="7D6F1F26" w14:textId="77777777" w:rsidR="005551E6" w:rsidRPr="00F67924" w:rsidRDefault="005551E6" w:rsidP="005551E6">
      <w:pPr>
        <w:suppressAutoHyphens/>
        <w:ind w:left="567" w:hanging="567"/>
        <w:rPr>
          <w:lang w:val="pt-PT"/>
        </w:rPr>
      </w:pPr>
      <w:r w:rsidRPr="00F67924">
        <w:rPr>
          <w:b/>
          <w:lang w:val="pt-PT"/>
        </w:rPr>
        <w:t>3.</w:t>
      </w:r>
      <w:r w:rsidRPr="00F67924">
        <w:rPr>
          <w:b/>
          <w:lang w:val="pt-PT"/>
        </w:rPr>
        <w:tab/>
        <w:t>FORMA FARMACÊUTICA</w:t>
      </w:r>
    </w:p>
    <w:p w14:paraId="2B0AEE7D" w14:textId="77777777" w:rsidR="005551E6" w:rsidRPr="00F67924" w:rsidRDefault="005551E6" w:rsidP="005551E6">
      <w:pPr>
        <w:suppressAutoHyphens/>
        <w:rPr>
          <w:lang w:val="pt-PT"/>
        </w:rPr>
      </w:pPr>
    </w:p>
    <w:p w14:paraId="5D6C0AA6" w14:textId="66C8A398" w:rsidR="005551E6" w:rsidRPr="00F67924" w:rsidRDefault="005551E6" w:rsidP="005551E6">
      <w:pPr>
        <w:suppressAutoHyphens/>
        <w:rPr>
          <w:lang w:val="pt-PT"/>
        </w:rPr>
      </w:pPr>
      <w:r w:rsidRPr="00F67924">
        <w:rPr>
          <w:lang w:val="pt-PT"/>
        </w:rPr>
        <w:t xml:space="preserve">Solução injetável </w:t>
      </w:r>
      <w:r w:rsidR="00C12491" w:rsidRPr="00F67924">
        <w:rPr>
          <w:lang w:val="pt-PT"/>
        </w:rPr>
        <w:t>(injeção).</w:t>
      </w:r>
    </w:p>
    <w:p w14:paraId="14E168F6" w14:textId="77777777" w:rsidR="005551E6" w:rsidRPr="00F67924" w:rsidRDefault="005551E6" w:rsidP="005551E6">
      <w:pPr>
        <w:suppressAutoHyphens/>
        <w:rPr>
          <w:lang w:val="pt-PT"/>
        </w:rPr>
      </w:pPr>
    </w:p>
    <w:p w14:paraId="26845300" w14:textId="5D868FA8" w:rsidR="005551E6" w:rsidRPr="00F67924" w:rsidRDefault="00203686" w:rsidP="005551E6">
      <w:pPr>
        <w:suppressAutoHyphens/>
        <w:rPr>
          <w:lang w:val="pt-PT"/>
        </w:rPr>
      </w:pPr>
      <w:r w:rsidRPr="00F67924">
        <w:rPr>
          <w:lang w:val="pt-PT"/>
        </w:rPr>
        <w:t>S</w:t>
      </w:r>
      <w:r w:rsidR="005551E6" w:rsidRPr="00F67924">
        <w:rPr>
          <w:lang w:val="pt-PT"/>
        </w:rPr>
        <w:t>olução incolor a ligeiramente amarelada</w:t>
      </w:r>
      <w:r w:rsidR="00C12491" w:rsidRPr="00F67924">
        <w:rPr>
          <w:lang w:val="pt-PT"/>
        </w:rPr>
        <w:t xml:space="preserve"> com um pH de 5,5</w:t>
      </w:r>
      <w:r w:rsidR="00C12491" w:rsidRPr="00F67924">
        <w:rPr>
          <w:lang w:val="pt-PT"/>
        </w:rPr>
        <w:noBreakHyphen/>
        <w:t>6,5 e uma osmolalidade de 200</w:t>
      </w:r>
      <w:r w:rsidR="00C12491" w:rsidRPr="00F67924">
        <w:rPr>
          <w:lang w:val="pt-PT"/>
        </w:rPr>
        <w:noBreakHyphen/>
        <w:t>372 mOsm/kg</w:t>
      </w:r>
      <w:r w:rsidR="005551E6" w:rsidRPr="00F67924">
        <w:rPr>
          <w:lang w:val="pt-PT"/>
        </w:rPr>
        <w:t>.</w:t>
      </w:r>
    </w:p>
    <w:p w14:paraId="3D70F23A" w14:textId="77777777" w:rsidR="005551E6" w:rsidRPr="00F67924" w:rsidRDefault="005551E6" w:rsidP="005551E6">
      <w:pPr>
        <w:suppressAutoHyphens/>
        <w:rPr>
          <w:lang w:val="pt-PT"/>
        </w:rPr>
      </w:pPr>
    </w:p>
    <w:p w14:paraId="310982FF" w14:textId="77777777" w:rsidR="005551E6" w:rsidRPr="00F67924" w:rsidRDefault="005551E6" w:rsidP="005551E6">
      <w:pPr>
        <w:suppressAutoHyphens/>
        <w:rPr>
          <w:lang w:val="pt-PT"/>
        </w:rPr>
      </w:pPr>
    </w:p>
    <w:p w14:paraId="54F34801" w14:textId="77777777" w:rsidR="005551E6" w:rsidRPr="00F67924" w:rsidRDefault="005551E6" w:rsidP="005551E6">
      <w:pPr>
        <w:suppressAutoHyphens/>
        <w:ind w:left="567" w:hanging="567"/>
        <w:rPr>
          <w:lang w:val="pt-PT"/>
        </w:rPr>
      </w:pPr>
      <w:r w:rsidRPr="00F67924">
        <w:rPr>
          <w:b/>
          <w:lang w:val="pt-PT"/>
        </w:rPr>
        <w:t>4.</w:t>
      </w:r>
      <w:r w:rsidRPr="00F67924">
        <w:rPr>
          <w:b/>
          <w:lang w:val="pt-PT"/>
        </w:rPr>
        <w:tab/>
        <w:t>INFORMAÇÕES CLÍNICAS</w:t>
      </w:r>
    </w:p>
    <w:p w14:paraId="141E2043" w14:textId="77777777" w:rsidR="005551E6" w:rsidRPr="00F67924" w:rsidRDefault="005551E6" w:rsidP="005551E6">
      <w:pPr>
        <w:suppressAutoHyphens/>
        <w:rPr>
          <w:lang w:val="pt-PT"/>
        </w:rPr>
      </w:pPr>
    </w:p>
    <w:p w14:paraId="62C87245" w14:textId="77777777" w:rsidR="005551E6" w:rsidRPr="00F67924" w:rsidRDefault="005551E6" w:rsidP="005551E6">
      <w:pPr>
        <w:suppressAutoHyphens/>
        <w:ind w:left="567" w:hanging="567"/>
        <w:rPr>
          <w:lang w:val="pt-PT"/>
        </w:rPr>
      </w:pPr>
      <w:r w:rsidRPr="00F67924">
        <w:rPr>
          <w:b/>
          <w:lang w:val="pt-PT"/>
        </w:rPr>
        <w:t>4.1</w:t>
      </w:r>
      <w:r w:rsidRPr="00F67924">
        <w:rPr>
          <w:b/>
          <w:lang w:val="pt-PT"/>
        </w:rPr>
        <w:tab/>
        <w:t>Indicações terapêuticas</w:t>
      </w:r>
    </w:p>
    <w:p w14:paraId="3ED4A94B" w14:textId="77777777" w:rsidR="005551E6" w:rsidRPr="00F67924" w:rsidRDefault="005551E6" w:rsidP="005551E6">
      <w:pPr>
        <w:suppressAutoHyphens/>
        <w:rPr>
          <w:lang w:val="pt-PT"/>
        </w:rPr>
      </w:pPr>
    </w:p>
    <w:p w14:paraId="0050487F" w14:textId="0E3116E2" w:rsidR="00344F58" w:rsidRPr="00F67924" w:rsidRDefault="00344F58" w:rsidP="005551E6">
      <w:pPr>
        <w:autoSpaceDE w:val="0"/>
        <w:autoSpaceDN w:val="0"/>
        <w:adjustRightInd w:val="0"/>
        <w:rPr>
          <w:lang w:val="pt-PT"/>
        </w:rPr>
      </w:pPr>
      <w:r w:rsidRPr="00F67924">
        <w:rPr>
          <w:u w:val="single"/>
          <w:lang w:val="pt-PT"/>
        </w:rPr>
        <w:t>Artrite reumatoide (AR)</w:t>
      </w:r>
    </w:p>
    <w:p w14:paraId="7F6F6F1E" w14:textId="151C78BB" w:rsidR="00182211" w:rsidRPr="00F67924" w:rsidRDefault="005551E6" w:rsidP="005551E6">
      <w:pPr>
        <w:autoSpaceDE w:val="0"/>
        <w:autoSpaceDN w:val="0"/>
        <w:adjustRightInd w:val="0"/>
        <w:rPr>
          <w:lang w:val="pt-PT"/>
        </w:rPr>
      </w:pPr>
      <w:r w:rsidRPr="00F67924">
        <w:rPr>
          <w:lang w:val="pt-PT"/>
        </w:rPr>
        <w:t xml:space="preserve">RoActemra, em associação com metotrexato (MTX), é indicado </w:t>
      </w:r>
      <w:r w:rsidR="00182211" w:rsidRPr="00F67924">
        <w:rPr>
          <w:lang w:val="pt-PT"/>
        </w:rPr>
        <w:t>no:</w:t>
      </w:r>
    </w:p>
    <w:p w14:paraId="7106E009" w14:textId="77777777" w:rsidR="00182211" w:rsidRPr="00F67924" w:rsidRDefault="00182211" w:rsidP="005551E6">
      <w:pPr>
        <w:autoSpaceDE w:val="0"/>
        <w:autoSpaceDN w:val="0"/>
        <w:adjustRightInd w:val="0"/>
        <w:rPr>
          <w:lang w:val="pt-PT"/>
        </w:rPr>
      </w:pPr>
    </w:p>
    <w:p w14:paraId="2FCDA924" w14:textId="33357892" w:rsidR="00182211" w:rsidRPr="00F67924" w:rsidRDefault="008B6088" w:rsidP="00556054">
      <w:pPr>
        <w:pStyle w:val="Standard1"/>
        <w:ind w:left="562" w:hanging="562"/>
        <w:rPr>
          <w:lang w:val="pt-PT"/>
        </w:rPr>
      </w:pPr>
      <w:r w:rsidRPr="00F67924">
        <w:rPr>
          <w:lang w:val="pt-PT"/>
        </w:rPr>
        <w:sym w:font="Symbol" w:char="F0B7"/>
      </w:r>
      <w:r w:rsidRPr="00F67924">
        <w:rPr>
          <w:lang w:val="pt-PT"/>
        </w:rPr>
        <w:tab/>
      </w:r>
      <w:r w:rsidR="00182211" w:rsidRPr="00F67924">
        <w:rPr>
          <w:szCs w:val="22"/>
          <w:lang w:val="pt-PT"/>
        </w:rPr>
        <w:t xml:space="preserve">tratamento da AR grave, ativa e progressiva em doentes adultos não tratados </w:t>
      </w:r>
    </w:p>
    <w:p w14:paraId="7FDE84E5" w14:textId="77777777" w:rsidR="00182211" w:rsidRPr="00F67924" w:rsidRDefault="00182211" w:rsidP="001F7D9D">
      <w:pPr>
        <w:autoSpaceDE w:val="0"/>
        <w:autoSpaceDN w:val="0"/>
        <w:adjustRightInd w:val="0"/>
        <w:ind w:left="360" w:firstLine="207"/>
        <w:rPr>
          <w:lang w:val="pt-PT"/>
        </w:rPr>
      </w:pPr>
      <w:r w:rsidRPr="00F67924">
        <w:rPr>
          <w:szCs w:val="22"/>
          <w:lang w:val="pt-PT"/>
        </w:rPr>
        <w:t>previamente com MTX.</w:t>
      </w:r>
    </w:p>
    <w:p w14:paraId="169D3596" w14:textId="77777777" w:rsidR="00182211" w:rsidRPr="00F67924" w:rsidRDefault="008B6088" w:rsidP="00556054">
      <w:pPr>
        <w:pStyle w:val="Standard1"/>
        <w:ind w:left="562" w:hanging="562"/>
        <w:rPr>
          <w:szCs w:val="22"/>
          <w:lang w:val="pt-PT"/>
        </w:rPr>
      </w:pPr>
      <w:r w:rsidRPr="00F67924">
        <w:rPr>
          <w:lang w:val="pt-PT"/>
        </w:rPr>
        <w:sym w:font="Symbol" w:char="F0B7"/>
      </w:r>
      <w:r w:rsidRPr="00F67924">
        <w:rPr>
          <w:lang w:val="pt-PT"/>
        </w:rPr>
        <w:tab/>
      </w:r>
      <w:r w:rsidR="005551E6" w:rsidRPr="00F67924">
        <w:rPr>
          <w:lang w:val="pt-PT"/>
        </w:rPr>
        <w:t xml:space="preserve">tratamento da </w:t>
      </w:r>
      <w:r w:rsidR="005551E6" w:rsidRPr="00F67924">
        <w:rPr>
          <w:szCs w:val="22"/>
          <w:lang w:val="pt-PT"/>
        </w:rPr>
        <w:t>AR ativa, moderada a grave, em doentes adultos que</w:t>
      </w:r>
      <w:r w:rsidR="008F33C4" w:rsidRPr="00F67924">
        <w:rPr>
          <w:szCs w:val="22"/>
          <w:lang w:val="pt-PT"/>
        </w:rPr>
        <w:t xml:space="preserve"> </w:t>
      </w:r>
      <w:r w:rsidR="005551E6" w:rsidRPr="00F67924">
        <w:rPr>
          <w:szCs w:val="22"/>
          <w:lang w:val="pt-PT"/>
        </w:rPr>
        <w:t xml:space="preserve">tiveram uma resposta inadequada ou foram intolerantes a terapêutica prévia com um ou mais </w:t>
      </w:r>
      <w:r w:rsidR="005551E6" w:rsidRPr="00F67924">
        <w:rPr>
          <w:lang w:val="pt-PT"/>
        </w:rPr>
        <w:t>fármacos antirreumáticos modificadores da doença (</w:t>
      </w:r>
      <w:r w:rsidR="005551E6" w:rsidRPr="00F67924">
        <w:rPr>
          <w:szCs w:val="22"/>
          <w:lang w:val="pt-PT"/>
        </w:rPr>
        <w:t xml:space="preserve">DMARDs) ou antagonistas do fator de necrose tumoral (TNF). </w:t>
      </w:r>
    </w:p>
    <w:p w14:paraId="281D80A7" w14:textId="77777777" w:rsidR="00182211" w:rsidRPr="00F67924" w:rsidRDefault="00182211" w:rsidP="00182211">
      <w:pPr>
        <w:autoSpaceDE w:val="0"/>
        <w:autoSpaceDN w:val="0"/>
        <w:adjustRightInd w:val="0"/>
        <w:rPr>
          <w:szCs w:val="22"/>
          <w:lang w:val="pt-PT"/>
        </w:rPr>
      </w:pPr>
    </w:p>
    <w:p w14:paraId="0EDD533F" w14:textId="77777777" w:rsidR="005551E6" w:rsidRPr="00F67924" w:rsidRDefault="005551E6" w:rsidP="00182211">
      <w:pPr>
        <w:autoSpaceDE w:val="0"/>
        <w:autoSpaceDN w:val="0"/>
        <w:adjustRightInd w:val="0"/>
        <w:rPr>
          <w:szCs w:val="22"/>
          <w:lang w:val="pt-PT"/>
        </w:rPr>
      </w:pPr>
      <w:r w:rsidRPr="00F67924">
        <w:rPr>
          <w:szCs w:val="22"/>
          <w:lang w:val="pt-PT"/>
        </w:rPr>
        <w:t>Nestes doentes, RoActemra pode ser usado em monoterapia em caso de intolerância a MTX ou quando o uso continuado de MTX é inapropriado.</w:t>
      </w:r>
    </w:p>
    <w:p w14:paraId="5BCF63CA" w14:textId="77777777" w:rsidR="005551E6" w:rsidRPr="00F67924" w:rsidRDefault="005551E6" w:rsidP="005551E6">
      <w:pPr>
        <w:autoSpaceDE w:val="0"/>
        <w:autoSpaceDN w:val="0"/>
        <w:adjustRightInd w:val="0"/>
        <w:rPr>
          <w:szCs w:val="22"/>
          <w:lang w:val="pt-PT"/>
        </w:rPr>
      </w:pPr>
    </w:p>
    <w:p w14:paraId="3E34164C" w14:textId="77777777" w:rsidR="005551E6" w:rsidRPr="00F67924" w:rsidRDefault="005551E6" w:rsidP="005551E6">
      <w:pPr>
        <w:autoSpaceDE w:val="0"/>
        <w:autoSpaceDN w:val="0"/>
        <w:adjustRightInd w:val="0"/>
        <w:rPr>
          <w:rFonts w:eastAsia="SimSun"/>
          <w:szCs w:val="22"/>
          <w:lang w:val="pt-PT" w:eastAsia="zh-CN"/>
        </w:rPr>
      </w:pPr>
      <w:r w:rsidRPr="00F67924">
        <w:rPr>
          <w:rFonts w:eastAsia="SimSun"/>
          <w:szCs w:val="22"/>
          <w:lang w:val="pt-PT" w:eastAsia="zh-CN"/>
        </w:rPr>
        <w:t xml:space="preserve">RoActemra demonstrou reduzir a taxa de progressão de lesão articular, </w:t>
      </w:r>
      <w:r w:rsidR="00EB10B3" w:rsidRPr="00F67924">
        <w:rPr>
          <w:rFonts w:eastAsia="SimSun"/>
          <w:szCs w:val="22"/>
          <w:lang w:val="pt-PT" w:eastAsia="zh-CN"/>
        </w:rPr>
        <w:t xml:space="preserve">avaliada </w:t>
      </w:r>
      <w:r w:rsidRPr="00F67924">
        <w:rPr>
          <w:rFonts w:eastAsia="SimSun"/>
          <w:szCs w:val="22"/>
          <w:lang w:val="pt-PT" w:eastAsia="zh-CN"/>
        </w:rPr>
        <w:t xml:space="preserve">por </w:t>
      </w:r>
      <w:r w:rsidR="00EB10B3" w:rsidRPr="00F67924">
        <w:rPr>
          <w:rFonts w:eastAsia="SimSun"/>
          <w:szCs w:val="22"/>
          <w:lang w:val="pt-PT" w:eastAsia="zh-CN"/>
        </w:rPr>
        <w:t>radiografia convencional</w:t>
      </w:r>
      <w:r w:rsidRPr="00F67924">
        <w:rPr>
          <w:rFonts w:eastAsia="SimSun"/>
          <w:szCs w:val="22"/>
          <w:lang w:val="pt-PT" w:eastAsia="zh-CN"/>
        </w:rPr>
        <w:t>, e melhorar a função física, quando administrado em associação com metotrexato.</w:t>
      </w:r>
    </w:p>
    <w:p w14:paraId="6F483A3F" w14:textId="77777777" w:rsidR="00E05292" w:rsidRPr="00F67924" w:rsidRDefault="00E05292" w:rsidP="005551E6">
      <w:pPr>
        <w:autoSpaceDE w:val="0"/>
        <w:autoSpaceDN w:val="0"/>
        <w:adjustRightInd w:val="0"/>
        <w:rPr>
          <w:rFonts w:eastAsia="SimSun"/>
          <w:szCs w:val="22"/>
          <w:lang w:val="pt-PT" w:eastAsia="zh-CN"/>
        </w:rPr>
      </w:pPr>
    </w:p>
    <w:p w14:paraId="3EFC73F9" w14:textId="77777777" w:rsidR="00344F58" w:rsidRPr="00F67924" w:rsidRDefault="00344F58" w:rsidP="00E05292">
      <w:pPr>
        <w:suppressAutoHyphens/>
        <w:rPr>
          <w:rFonts w:eastAsia="SimSun"/>
          <w:u w:val="single"/>
          <w:lang w:val="pt-PT" w:eastAsia="zh-CN" w:bidi="th-TH"/>
        </w:rPr>
      </w:pPr>
      <w:r w:rsidRPr="00F67924">
        <w:rPr>
          <w:rFonts w:eastAsia="SimSun"/>
          <w:u w:val="single"/>
          <w:lang w:val="pt-PT" w:eastAsia="zh-CN" w:bidi="th-TH"/>
        </w:rPr>
        <w:t>Artrite idiopática juvenil sistémica (AIJs)</w:t>
      </w:r>
    </w:p>
    <w:p w14:paraId="40EF7E85" w14:textId="49766B2D" w:rsidR="00122954" w:rsidRPr="00F67924" w:rsidRDefault="00122954" w:rsidP="00E05292">
      <w:pPr>
        <w:suppressAutoHyphens/>
        <w:rPr>
          <w:rFonts w:eastAsia="SimSun"/>
          <w:szCs w:val="22"/>
          <w:lang w:val="pt-PT" w:eastAsia="zh-CN"/>
        </w:rPr>
      </w:pPr>
      <w:r w:rsidRPr="00F67924">
        <w:rPr>
          <w:rFonts w:eastAsia="SimSun"/>
          <w:szCs w:val="22"/>
          <w:lang w:val="pt-PT" w:eastAsia="zh-CN"/>
        </w:rPr>
        <w:t xml:space="preserve">RoActemra </w:t>
      </w:r>
      <w:r w:rsidR="00E023AC" w:rsidRPr="00F67924">
        <w:rPr>
          <w:rFonts w:eastAsia="SimSun"/>
          <w:szCs w:val="22"/>
          <w:lang w:val="pt-PT" w:eastAsia="zh-CN"/>
        </w:rPr>
        <w:t>é</w:t>
      </w:r>
      <w:r w:rsidRPr="00F67924">
        <w:rPr>
          <w:rFonts w:eastAsia="SimSun"/>
          <w:szCs w:val="22"/>
          <w:lang w:val="pt-PT" w:eastAsia="zh-CN"/>
        </w:rPr>
        <w:t xml:space="preserve"> indicado no tratamento da AIJs </w:t>
      </w:r>
      <w:r w:rsidR="00DE2CFB" w:rsidRPr="00F67924">
        <w:rPr>
          <w:rFonts w:eastAsia="SimSun"/>
          <w:szCs w:val="22"/>
          <w:lang w:val="pt-PT" w:eastAsia="zh-CN"/>
        </w:rPr>
        <w:t xml:space="preserve">ativa </w:t>
      </w:r>
      <w:r w:rsidRPr="00F67924">
        <w:rPr>
          <w:rFonts w:eastAsia="SimSun"/>
          <w:szCs w:val="22"/>
          <w:lang w:val="pt-PT" w:eastAsia="zh-CN"/>
        </w:rPr>
        <w:t xml:space="preserve">em doentes com 1 ou mais anos de idade que responderam inadequadamente a terapêutica prévia com </w:t>
      </w:r>
      <w:r w:rsidR="00344F58" w:rsidRPr="00F67924">
        <w:rPr>
          <w:rFonts w:eastAsia="SimSun"/>
          <w:szCs w:val="22"/>
          <w:lang w:val="pt-PT" w:eastAsia="zh-CN"/>
        </w:rPr>
        <w:t>anti</w:t>
      </w:r>
      <w:r w:rsidR="00344F58" w:rsidRPr="00F67924">
        <w:rPr>
          <w:rFonts w:eastAsia="SimSun"/>
          <w:szCs w:val="22"/>
          <w:lang w:val="pt-PT" w:eastAsia="zh-CN"/>
        </w:rPr>
        <w:noBreakHyphen/>
        <w:t>inflamatórios não esteroides (</w:t>
      </w:r>
      <w:r w:rsidRPr="00F67924">
        <w:rPr>
          <w:rFonts w:eastAsia="SimSun"/>
          <w:szCs w:val="22"/>
          <w:lang w:val="pt-PT" w:eastAsia="zh-CN"/>
        </w:rPr>
        <w:t>AINEs</w:t>
      </w:r>
      <w:r w:rsidR="00344F58" w:rsidRPr="00F67924">
        <w:rPr>
          <w:rFonts w:eastAsia="SimSun"/>
          <w:szCs w:val="22"/>
          <w:lang w:val="pt-PT" w:eastAsia="zh-CN"/>
        </w:rPr>
        <w:t>)</w:t>
      </w:r>
      <w:r w:rsidRPr="00F67924">
        <w:rPr>
          <w:rFonts w:eastAsia="SimSun"/>
          <w:szCs w:val="22"/>
          <w:lang w:val="pt-PT" w:eastAsia="zh-CN"/>
        </w:rPr>
        <w:t xml:space="preserve"> e corticoster</w:t>
      </w:r>
      <w:r w:rsidR="006430CB" w:rsidRPr="00F67924">
        <w:rPr>
          <w:rFonts w:eastAsia="SimSun"/>
          <w:szCs w:val="22"/>
          <w:lang w:val="pt-PT" w:eastAsia="zh-CN"/>
        </w:rPr>
        <w:t>o</w:t>
      </w:r>
      <w:r w:rsidRPr="00F67924">
        <w:rPr>
          <w:rFonts w:eastAsia="SimSun"/>
          <w:szCs w:val="22"/>
          <w:lang w:val="pt-PT" w:eastAsia="zh-CN"/>
        </w:rPr>
        <w:t xml:space="preserve">ides sistémicos. RoActemra pode ser administrado </w:t>
      </w:r>
      <w:r w:rsidR="00E243C1" w:rsidRPr="00F67924">
        <w:rPr>
          <w:rFonts w:eastAsia="SimSun"/>
          <w:szCs w:val="22"/>
          <w:lang w:val="pt-PT" w:eastAsia="zh-CN"/>
        </w:rPr>
        <w:t>em monoterapia</w:t>
      </w:r>
      <w:r w:rsidRPr="00F67924">
        <w:rPr>
          <w:rFonts w:eastAsia="SimSun"/>
          <w:szCs w:val="22"/>
          <w:lang w:val="pt-PT" w:eastAsia="zh-CN"/>
        </w:rPr>
        <w:t xml:space="preserve"> (em caso de intolerância ao MTX ou quando o tratamento com MTX é inadequado) ou em </w:t>
      </w:r>
      <w:r w:rsidR="00E023AC" w:rsidRPr="00F67924">
        <w:rPr>
          <w:rFonts w:eastAsia="SimSun"/>
          <w:szCs w:val="22"/>
          <w:lang w:val="pt-PT" w:eastAsia="zh-CN"/>
        </w:rPr>
        <w:t xml:space="preserve">associação </w:t>
      </w:r>
      <w:r w:rsidRPr="00F67924">
        <w:rPr>
          <w:rFonts w:eastAsia="SimSun"/>
          <w:szCs w:val="22"/>
          <w:lang w:val="pt-PT" w:eastAsia="zh-CN"/>
        </w:rPr>
        <w:t>com MTX.</w:t>
      </w:r>
    </w:p>
    <w:p w14:paraId="3ED58311" w14:textId="1B8F8170" w:rsidR="00122954" w:rsidRPr="00F67924" w:rsidRDefault="00122954" w:rsidP="00E05292">
      <w:pPr>
        <w:suppressAutoHyphens/>
        <w:rPr>
          <w:rFonts w:eastAsia="SimSun"/>
          <w:szCs w:val="22"/>
          <w:lang w:val="pt-PT" w:eastAsia="zh-CN"/>
        </w:rPr>
      </w:pPr>
    </w:p>
    <w:p w14:paraId="6B6554AA" w14:textId="54E52B21" w:rsidR="00344F58" w:rsidRPr="00F67924" w:rsidRDefault="00344F58" w:rsidP="00E05292">
      <w:pPr>
        <w:suppressAutoHyphens/>
        <w:rPr>
          <w:rFonts w:eastAsia="SimSun"/>
          <w:szCs w:val="22"/>
          <w:lang w:val="pt-PT" w:eastAsia="zh-CN"/>
        </w:rPr>
      </w:pPr>
      <w:r w:rsidRPr="00F67924">
        <w:rPr>
          <w:u w:val="single"/>
          <w:lang w:val="pt-PT"/>
        </w:rPr>
        <w:t>Artrite idiopática juvenil poliarticular (AIJp)</w:t>
      </w:r>
    </w:p>
    <w:p w14:paraId="0A41E460" w14:textId="3F677907" w:rsidR="00E05292" w:rsidRPr="00F67924" w:rsidRDefault="00E05292" w:rsidP="00556054">
      <w:pPr>
        <w:suppressAutoHyphens/>
        <w:rPr>
          <w:rFonts w:eastAsia="SimSun"/>
          <w:szCs w:val="22"/>
          <w:lang w:val="pt-PT" w:eastAsia="zh-CN"/>
        </w:rPr>
      </w:pPr>
      <w:r w:rsidRPr="00F67924">
        <w:rPr>
          <w:rFonts w:eastAsia="SimSun"/>
          <w:szCs w:val="22"/>
          <w:lang w:val="pt-PT" w:eastAsia="zh-CN"/>
        </w:rPr>
        <w:t xml:space="preserve">RoActemra, em associação com MTX, é indicado no tratamento da AIJp </w:t>
      </w:r>
      <w:r w:rsidR="00344F58" w:rsidRPr="00F67924">
        <w:rPr>
          <w:rFonts w:eastAsia="SimSun"/>
          <w:szCs w:val="22"/>
          <w:lang w:val="pt-PT" w:eastAsia="zh-CN"/>
        </w:rPr>
        <w:t>(</w:t>
      </w:r>
      <w:r w:rsidRPr="00F67924">
        <w:rPr>
          <w:rFonts w:eastAsia="SimSun"/>
          <w:szCs w:val="22"/>
          <w:lang w:val="pt-PT" w:eastAsia="zh-CN"/>
        </w:rPr>
        <w:t>fator reumatoide positivo ou negativo e oligoartrite estendida) em doentes</w:t>
      </w:r>
      <w:r w:rsidR="005A6BF5" w:rsidRPr="00F67924">
        <w:rPr>
          <w:rFonts w:eastAsia="SimSun"/>
          <w:szCs w:val="22"/>
          <w:lang w:val="pt-PT" w:eastAsia="zh-CN"/>
        </w:rPr>
        <w:t xml:space="preserve"> </w:t>
      </w:r>
      <w:r w:rsidR="005A6BF5" w:rsidRPr="00F67924">
        <w:rPr>
          <w:lang w:val="pt-PT"/>
        </w:rPr>
        <w:t xml:space="preserve">com idade igual ou superior a 2 anos </w:t>
      </w:r>
      <w:r w:rsidRPr="00F67924">
        <w:rPr>
          <w:rFonts w:eastAsia="SimSun"/>
          <w:szCs w:val="22"/>
          <w:lang w:val="pt-PT" w:eastAsia="zh-CN"/>
        </w:rPr>
        <w:t>que responderam inadequadamente a terapêutica prévia com MTX.</w:t>
      </w:r>
    </w:p>
    <w:p w14:paraId="1CE2F2BF" w14:textId="77777777" w:rsidR="00E05292" w:rsidRPr="00F67924" w:rsidRDefault="00E05292" w:rsidP="00E05292">
      <w:pPr>
        <w:autoSpaceDE w:val="0"/>
        <w:autoSpaceDN w:val="0"/>
        <w:adjustRightInd w:val="0"/>
        <w:rPr>
          <w:rFonts w:eastAsia="SimSun"/>
          <w:szCs w:val="22"/>
          <w:lang w:val="pt-PT" w:eastAsia="zh-CN"/>
        </w:rPr>
      </w:pPr>
    </w:p>
    <w:p w14:paraId="498741E2" w14:textId="77777777" w:rsidR="00E05292" w:rsidRPr="00F67924" w:rsidRDefault="00E05292" w:rsidP="005551E6">
      <w:pPr>
        <w:autoSpaceDE w:val="0"/>
        <w:autoSpaceDN w:val="0"/>
        <w:adjustRightInd w:val="0"/>
        <w:rPr>
          <w:szCs w:val="22"/>
          <w:lang w:val="pt-PT"/>
        </w:rPr>
      </w:pPr>
      <w:r w:rsidRPr="00F67924">
        <w:rPr>
          <w:rFonts w:eastAsia="SimSun"/>
          <w:szCs w:val="22"/>
          <w:lang w:val="pt-PT" w:eastAsia="zh-CN"/>
        </w:rPr>
        <w:t xml:space="preserve">RoActemra </w:t>
      </w:r>
      <w:r w:rsidRPr="00F67924">
        <w:rPr>
          <w:szCs w:val="22"/>
          <w:lang w:val="pt-PT"/>
        </w:rPr>
        <w:t>pode ser usado em monoterapia em caso de intolerância a</w:t>
      </w:r>
      <w:r w:rsidR="00E023AC" w:rsidRPr="00F67924">
        <w:rPr>
          <w:szCs w:val="22"/>
          <w:lang w:val="pt-PT"/>
        </w:rPr>
        <w:t>o</w:t>
      </w:r>
      <w:r w:rsidRPr="00F67924">
        <w:rPr>
          <w:szCs w:val="22"/>
          <w:lang w:val="pt-PT"/>
        </w:rPr>
        <w:t xml:space="preserve"> MTX ou quando o uso continuado de MTX é inapropriado.</w:t>
      </w:r>
    </w:p>
    <w:p w14:paraId="64F7534A" w14:textId="1F3625D8" w:rsidR="00533833" w:rsidRPr="00F67924" w:rsidRDefault="00533833" w:rsidP="005551E6">
      <w:pPr>
        <w:autoSpaceDE w:val="0"/>
        <w:autoSpaceDN w:val="0"/>
        <w:adjustRightInd w:val="0"/>
        <w:rPr>
          <w:rFonts w:eastAsia="SimSun"/>
          <w:szCs w:val="22"/>
          <w:lang w:val="pt-PT" w:eastAsia="zh-CN"/>
        </w:rPr>
      </w:pPr>
    </w:p>
    <w:p w14:paraId="7B5682DE" w14:textId="6E4EF1A2" w:rsidR="003A7B37" w:rsidRPr="00F67924" w:rsidRDefault="003A7B37" w:rsidP="005551E6">
      <w:pPr>
        <w:autoSpaceDE w:val="0"/>
        <w:autoSpaceDN w:val="0"/>
        <w:adjustRightInd w:val="0"/>
        <w:rPr>
          <w:rFonts w:eastAsia="SimSun"/>
          <w:szCs w:val="22"/>
          <w:u w:val="single"/>
          <w:lang w:val="pt-PT" w:eastAsia="zh-CN"/>
        </w:rPr>
      </w:pPr>
      <w:r w:rsidRPr="00F67924">
        <w:rPr>
          <w:rFonts w:eastAsia="SimSun"/>
          <w:szCs w:val="22"/>
          <w:u w:val="single"/>
          <w:lang w:val="pt-PT" w:eastAsia="zh-CN"/>
        </w:rPr>
        <w:t>Arterite das células gigantes (ACG)</w:t>
      </w:r>
    </w:p>
    <w:p w14:paraId="7F433610" w14:textId="7132CF01" w:rsidR="00533833" w:rsidRPr="00F67924" w:rsidRDefault="00854568" w:rsidP="005551E6">
      <w:pPr>
        <w:autoSpaceDE w:val="0"/>
        <w:autoSpaceDN w:val="0"/>
        <w:adjustRightInd w:val="0"/>
        <w:rPr>
          <w:rFonts w:eastAsia="SimSun"/>
          <w:szCs w:val="22"/>
          <w:lang w:val="pt-PT" w:eastAsia="zh-CN"/>
        </w:rPr>
      </w:pPr>
      <w:r w:rsidRPr="00F67924">
        <w:rPr>
          <w:rFonts w:eastAsia="SimSun"/>
          <w:szCs w:val="22"/>
          <w:lang w:val="pt-PT" w:eastAsia="zh-CN"/>
        </w:rPr>
        <w:t>RoActemra</w:t>
      </w:r>
      <w:r w:rsidR="00533833" w:rsidRPr="00F67924">
        <w:rPr>
          <w:rFonts w:eastAsia="SimSun"/>
          <w:szCs w:val="22"/>
          <w:lang w:val="pt-PT" w:eastAsia="zh-CN"/>
        </w:rPr>
        <w:t xml:space="preserve"> é indicado no tratamento da ACG em doentes adultos.</w:t>
      </w:r>
    </w:p>
    <w:p w14:paraId="507E1180" w14:textId="77777777" w:rsidR="005551E6" w:rsidRPr="00F67924" w:rsidRDefault="005551E6" w:rsidP="005551E6">
      <w:pPr>
        <w:suppressAutoHyphens/>
        <w:rPr>
          <w:lang w:val="pt-PT"/>
        </w:rPr>
      </w:pPr>
    </w:p>
    <w:p w14:paraId="0F7247ED" w14:textId="77777777" w:rsidR="005551E6" w:rsidRPr="00F67924" w:rsidRDefault="005551E6" w:rsidP="009762E3">
      <w:pPr>
        <w:keepNext/>
        <w:suppressAutoHyphens/>
        <w:ind w:left="567" w:hanging="567"/>
        <w:rPr>
          <w:lang w:val="pt-PT"/>
        </w:rPr>
      </w:pPr>
      <w:r w:rsidRPr="00F67924">
        <w:rPr>
          <w:b/>
          <w:lang w:val="pt-PT"/>
        </w:rPr>
        <w:t>4.2</w:t>
      </w:r>
      <w:r w:rsidRPr="00F67924">
        <w:rPr>
          <w:b/>
          <w:lang w:val="pt-PT"/>
        </w:rPr>
        <w:tab/>
        <w:t>Posologia e modo de administração</w:t>
      </w:r>
    </w:p>
    <w:p w14:paraId="2E3DFC35" w14:textId="77777777" w:rsidR="005551E6" w:rsidRPr="00F67924" w:rsidRDefault="005551E6" w:rsidP="005551E6">
      <w:pPr>
        <w:keepNext/>
        <w:suppressAutoHyphens/>
        <w:rPr>
          <w:lang w:val="pt-PT"/>
        </w:rPr>
      </w:pPr>
    </w:p>
    <w:p w14:paraId="1B013E12" w14:textId="38B533A5" w:rsidR="00E05292" w:rsidRPr="00F67924" w:rsidRDefault="00E05292" w:rsidP="00E05292">
      <w:pPr>
        <w:keepNext/>
        <w:tabs>
          <w:tab w:val="left" w:pos="567"/>
        </w:tabs>
        <w:rPr>
          <w:lang w:val="pt-PT"/>
        </w:rPr>
      </w:pPr>
      <w:r w:rsidRPr="00F67924">
        <w:rPr>
          <w:lang w:val="pt-PT"/>
        </w:rPr>
        <w:t xml:space="preserve">A formulação subcutânea de tocilizumab é administrada através de uma seringa pré-cheia com dispositivo de segurança da agulha, de utilização única. O tratamento deve ser iniciado por médicos experientes no diagnóstico e tratamento da AR, </w:t>
      </w:r>
      <w:r w:rsidR="008A36B6" w:rsidRPr="00F67924">
        <w:rPr>
          <w:lang w:val="pt-PT"/>
        </w:rPr>
        <w:t xml:space="preserve">AIJs, </w:t>
      </w:r>
      <w:r w:rsidRPr="00F67924">
        <w:rPr>
          <w:lang w:val="pt-PT"/>
        </w:rPr>
        <w:t xml:space="preserve">AIJp e/ou ACG. A primeira injeção </w:t>
      </w:r>
      <w:r w:rsidR="00E82A1F" w:rsidRPr="00F67924">
        <w:rPr>
          <w:lang w:val="pt-PT"/>
        </w:rPr>
        <w:t xml:space="preserve">tem </w:t>
      </w:r>
      <w:r w:rsidRPr="00F67924">
        <w:rPr>
          <w:lang w:val="pt-PT"/>
        </w:rPr>
        <w:t xml:space="preserve">de ser administrada sob a supervisão de um profissional de saúde qualificado. Um doente </w:t>
      </w:r>
      <w:r w:rsidR="000065D7" w:rsidRPr="00F67924">
        <w:rPr>
          <w:lang w:val="pt-PT"/>
        </w:rPr>
        <w:t xml:space="preserve">ou </w:t>
      </w:r>
      <w:r w:rsidR="004B60CA" w:rsidRPr="00F67924">
        <w:rPr>
          <w:lang w:val="pt-PT"/>
        </w:rPr>
        <w:t xml:space="preserve">os </w:t>
      </w:r>
      <w:r w:rsidR="00C01074" w:rsidRPr="00F67924">
        <w:rPr>
          <w:lang w:val="pt-PT"/>
        </w:rPr>
        <w:t>pais</w:t>
      </w:r>
      <w:r w:rsidR="000065D7" w:rsidRPr="00F67924">
        <w:rPr>
          <w:lang w:val="pt-PT"/>
        </w:rPr>
        <w:t>/responsáve</w:t>
      </w:r>
      <w:r w:rsidR="00BA52CC" w:rsidRPr="00F67924">
        <w:rPr>
          <w:lang w:val="pt-PT"/>
        </w:rPr>
        <w:t>is</w:t>
      </w:r>
      <w:r w:rsidR="000065D7" w:rsidRPr="00F67924">
        <w:rPr>
          <w:lang w:val="pt-PT"/>
        </w:rPr>
        <w:t xml:space="preserve"> </w:t>
      </w:r>
      <w:r w:rsidRPr="00F67924">
        <w:rPr>
          <w:lang w:val="pt-PT"/>
        </w:rPr>
        <w:t>apenas poder</w:t>
      </w:r>
      <w:r w:rsidR="00BA52CC" w:rsidRPr="00F67924">
        <w:rPr>
          <w:lang w:val="pt-PT"/>
        </w:rPr>
        <w:t>ão</w:t>
      </w:r>
      <w:r w:rsidRPr="00F67924">
        <w:rPr>
          <w:lang w:val="pt-PT"/>
        </w:rPr>
        <w:t xml:space="preserve"> </w:t>
      </w:r>
      <w:del w:id="695" w:author="Author">
        <w:r w:rsidRPr="00F67924" w:rsidDel="00F043DF">
          <w:rPr>
            <w:lang w:val="pt-PT"/>
          </w:rPr>
          <w:delText>auto</w:delText>
        </w:r>
      </w:del>
      <w:r w:rsidRPr="00F67924">
        <w:rPr>
          <w:lang w:val="pt-PT"/>
        </w:rPr>
        <w:t>administrar uma injeção de</w:t>
      </w:r>
      <w:r w:rsidR="003A7B37" w:rsidRPr="00F67924">
        <w:rPr>
          <w:lang w:val="pt-PT"/>
        </w:rPr>
        <w:t>ste medicamento</w:t>
      </w:r>
      <w:r w:rsidRPr="00F67924">
        <w:rPr>
          <w:lang w:val="pt-PT"/>
        </w:rPr>
        <w:t xml:space="preserve"> se o médico decidir que é apropriado, se o doente </w:t>
      </w:r>
      <w:r w:rsidR="000065D7" w:rsidRPr="00F67924">
        <w:rPr>
          <w:lang w:val="pt-PT"/>
        </w:rPr>
        <w:t xml:space="preserve">ou </w:t>
      </w:r>
      <w:r w:rsidR="00BA52CC" w:rsidRPr="00F67924">
        <w:rPr>
          <w:lang w:val="pt-PT"/>
        </w:rPr>
        <w:t xml:space="preserve">os </w:t>
      </w:r>
      <w:r w:rsidR="00C01074" w:rsidRPr="00F67924">
        <w:rPr>
          <w:lang w:val="pt-PT"/>
        </w:rPr>
        <w:t>pais</w:t>
      </w:r>
      <w:r w:rsidR="000065D7" w:rsidRPr="00F67924">
        <w:rPr>
          <w:lang w:val="pt-PT"/>
        </w:rPr>
        <w:t>/responsáve</w:t>
      </w:r>
      <w:r w:rsidR="00BA52CC" w:rsidRPr="00F67924">
        <w:rPr>
          <w:lang w:val="pt-PT"/>
        </w:rPr>
        <w:t>is</w:t>
      </w:r>
      <w:r w:rsidR="000065D7" w:rsidRPr="00F67924">
        <w:rPr>
          <w:lang w:val="pt-PT"/>
        </w:rPr>
        <w:t xml:space="preserve"> </w:t>
      </w:r>
      <w:r w:rsidRPr="00F67924">
        <w:rPr>
          <w:lang w:val="pt-PT"/>
        </w:rPr>
        <w:t>concordar</w:t>
      </w:r>
      <w:r w:rsidR="00BA52CC" w:rsidRPr="00F67924">
        <w:rPr>
          <w:lang w:val="pt-PT"/>
        </w:rPr>
        <w:t>em</w:t>
      </w:r>
      <w:r w:rsidRPr="00F67924">
        <w:rPr>
          <w:lang w:val="pt-PT"/>
        </w:rPr>
        <w:t xml:space="preserve"> com o seguimento médico quando necessário e se tiver</w:t>
      </w:r>
      <w:r w:rsidR="00BA52CC" w:rsidRPr="00F67924">
        <w:rPr>
          <w:lang w:val="pt-PT"/>
        </w:rPr>
        <w:t>em</w:t>
      </w:r>
      <w:r w:rsidRPr="00F67924">
        <w:rPr>
          <w:lang w:val="pt-PT"/>
        </w:rPr>
        <w:t xml:space="preserve"> sido treinado</w:t>
      </w:r>
      <w:r w:rsidR="00203686" w:rsidRPr="00F67924">
        <w:rPr>
          <w:lang w:val="pt-PT"/>
        </w:rPr>
        <w:t>s</w:t>
      </w:r>
      <w:r w:rsidRPr="00F67924">
        <w:rPr>
          <w:lang w:val="pt-PT"/>
        </w:rPr>
        <w:t xml:space="preserve"> na técnica de injeção apropriada.</w:t>
      </w:r>
    </w:p>
    <w:p w14:paraId="19B6F097" w14:textId="77777777" w:rsidR="00E05292" w:rsidRPr="00F67924" w:rsidRDefault="00E05292" w:rsidP="00E05292">
      <w:pPr>
        <w:keepNext/>
        <w:tabs>
          <w:tab w:val="left" w:pos="567"/>
        </w:tabs>
        <w:rPr>
          <w:lang w:val="pt-PT"/>
        </w:rPr>
      </w:pPr>
    </w:p>
    <w:p w14:paraId="1A387F3D" w14:textId="6777C9A1" w:rsidR="00E05292" w:rsidRPr="00F67924" w:rsidRDefault="00E05292" w:rsidP="003A7B37">
      <w:pPr>
        <w:keepNext/>
        <w:tabs>
          <w:tab w:val="left" w:pos="567"/>
        </w:tabs>
        <w:rPr>
          <w:lang w:val="pt-PT"/>
        </w:rPr>
      </w:pPr>
      <w:r w:rsidRPr="00F67924">
        <w:rPr>
          <w:lang w:val="pt-PT"/>
        </w:rPr>
        <w:t xml:space="preserve">Doentes que transitem de terapêutica com tocilizumab </w:t>
      </w:r>
      <w:r w:rsidR="003A7B37" w:rsidRPr="00F67924">
        <w:rPr>
          <w:lang w:val="pt-PT"/>
        </w:rPr>
        <w:t>intravenoso</w:t>
      </w:r>
      <w:r w:rsidRPr="00F67924">
        <w:rPr>
          <w:lang w:val="pt-PT"/>
        </w:rPr>
        <w:t xml:space="preserve"> para administração </w:t>
      </w:r>
      <w:r w:rsidR="003A7B37" w:rsidRPr="00F67924">
        <w:rPr>
          <w:lang w:val="pt-PT"/>
        </w:rPr>
        <w:t>subcutânea</w:t>
      </w:r>
      <w:r w:rsidRPr="00F67924">
        <w:rPr>
          <w:lang w:val="pt-PT"/>
        </w:rPr>
        <w:t xml:space="preserve"> devem administrar a primeira dose </w:t>
      </w:r>
      <w:r w:rsidR="003A7B37" w:rsidRPr="00F67924">
        <w:rPr>
          <w:lang w:val="pt-PT"/>
        </w:rPr>
        <w:t>subcutânea</w:t>
      </w:r>
      <w:r w:rsidRPr="00F67924">
        <w:rPr>
          <w:lang w:val="pt-PT"/>
        </w:rPr>
        <w:t xml:space="preserve"> no momento da próxima dose </w:t>
      </w:r>
      <w:r w:rsidR="003A7B37" w:rsidRPr="00F67924">
        <w:rPr>
          <w:lang w:val="pt-PT"/>
        </w:rPr>
        <w:t>intravenosa</w:t>
      </w:r>
      <w:r w:rsidRPr="00F67924">
        <w:rPr>
          <w:lang w:val="pt-PT"/>
        </w:rPr>
        <w:t xml:space="preserve"> prevista, sob a supervisão de um profissional de saúde qualificado.</w:t>
      </w:r>
    </w:p>
    <w:p w14:paraId="04760B59" w14:textId="0E3E8463" w:rsidR="00E05292" w:rsidRPr="00F67924" w:rsidRDefault="00E05292" w:rsidP="004903B3">
      <w:pPr>
        <w:keepNext/>
        <w:tabs>
          <w:tab w:val="left" w:pos="567"/>
        </w:tabs>
        <w:rPr>
          <w:lang w:val="pt-PT"/>
        </w:rPr>
      </w:pPr>
    </w:p>
    <w:p w14:paraId="3F9E140C" w14:textId="3711DAB0" w:rsidR="00E05292" w:rsidRPr="00F67924" w:rsidRDefault="00E82A1F" w:rsidP="00FA1424">
      <w:pPr>
        <w:keepNext/>
        <w:tabs>
          <w:tab w:val="left" w:pos="567"/>
        </w:tabs>
        <w:rPr>
          <w:lang w:val="pt-PT"/>
        </w:rPr>
      </w:pPr>
      <w:r w:rsidRPr="00F67924">
        <w:rPr>
          <w:lang w:val="pt-PT"/>
        </w:rPr>
        <w:t>Tem d</w:t>
      </w:r>
      <w:r w:rsidR="00EF0543" w:rsidRPr="00F67924">
        <w:rPr>
          <w:lang w:val="pt-PT"/>
        </w:rPr>
        <w:t>e ser dado um</w:t>
      </w:r>
      <w:r w:rsidR="00E05292" w:rsidRPr="00F67924">
        <w:rPr>
          <w:lang w:val="pt-PT"/>
        </w:rPr>
        <w:t xml:space="preserve"> Cartão do Doente a todos os doentes tratados com RoActemra. </w:t>
      </w:r>
    </w:p>
    <w:p w14:paraId="2E73EB79" w14:textId="77777777" w:rsidR="00E05292" w:rsidRPr="00F67924" w:rsidRDefault="00E05292" w:rsidP="00E05292">
      <w:pPr>
        <w:keepNext/>
        <w:tabs>
          <w:tab w:val="left" w:pos="567"/>
        </w:tabs>
        <w:rPr>
          <w:lang w:val="pt-PT"/>
        </w:rPr>
      </w:pPr>
    </w:p>
    <w:p w14:paraId="301D5600" w14:textId="77AAFDD6" w:rsidR="00E05292" w:rsidRPr="00F67924" w:rsidRDefault="00E05292" w:rsidP="00E05292">
      <w:pPr>
        <w:keepNext/>
        <w:tabs>
          <w:tab w:val="left" w:pos="567"/>
        </w:tabs>
        <w:rPr>
          <w:lang w:val="pt-PT"/>
        </w:rPr>
      </w:pPr>
      <w:r w:rsidRPr="00F67924">
        <w:rPr>
          <w:lang w:val="pt-PT"/>
        </w:rPr>
        <w:t>Deve ser avaliada a adequabilidade do doente ou do</w:t>
      </w:r>
      <w:r w:rsidR="00D26172" w:rsidRPr="00F67924">
        <w:rPr>
          <w:lang w:val="pt-PT"/>
        </w:rPr>
        <w:t>s</w:t>
      </w:r>
      <w:r w:rsidRPr="00F67924">
        <w:rPr>
          <w:lang w:val="pt-PT"/>
        </w:rPr>
        <w:t xml:space="preserve"> </w:t>
      </w:r>
      <w:ins w:id="696" w:author="Author">
        <w:del w:id="697" w:author="Author">
          <w:r w:rsidR="00F043DF" w:rsidRPr="00F67924" w:rsidDel="003B22A1">
            <w:rPr>
              <w:lang w:val="pt-PT"/>
            </w:rPr>
            <w:delText>respetivo</w:delText>
          </w:r>
        </w:del>
        <w:r w:rsidR="003B22A1">
          <w:rPr>
            <w:lang w:val="pt-PT"/>
          </w:rPr>
          <w:t>seu</w:t>
        </w:r>
        <w:r w:rsidR="00F043DF" w:rsidRPr="00F67924">
          <w:rPr>
            <w:lang w:val="pt-PT"/>
          </w:rPr>
          <w:t xml:space="preserve">s </w:t>
        </w:r>
      </w:ins>
      <w:r w:rsidRPr="00F67924">
        <w:rPr>
          <w:lang w:val="pt-PT"/>
        </w:rPr>
        <w:t>pais/responsáve</w:t>
      </w:r>
      <w:ins w:id="698" w:author="Author">
        <w:r w:rsidR="003B22A1">
          <w:rPr>
            <w:lang w:val="pt-PT"/>
          </w:rPr>
          <w:t>is</w:t>
        </w:r>
      </w:ins>
      <w:del w:id="699" w:author="Author">
        <w:r w:rsidRPr="00F67924" w:rsidDel="003B22A1">
          <w:rPr>
            <w:lang w:val="pt-PT"/>
          </w:rPr>
          <w:delText>l</w:delText>
        </w:r>
      </w:del>
      <w:r w:rsidRPr="00F67924">
        <w:rPr>
          <w:lang w:val="pt-PT"/>
        </w:rPr>
        <w:t xml:space="preserve"> para a utilização subcutânea no domicílio e os doentes ou </w:t>
      </w:r>
      <w:ins w:id="700" w:author="Author">
        <w:r w:rsidR="003B22A1">
          <w:rPr>
            <w:lang w:val="pt-PT"/>
          </w:rPr>
          <w:t>os</w:t>
        </w:r>
        <w:r w:rsidR="00337C71">
          <w:rPr>
            <w:lang w:val="pt-PT"/>
          </w:rPr>
          <w:t xml:space="preserve"> seus</w:t>
        </w:r>
        <w:r w:rsidR="003B22A1">
          <w:rPr>
            <w:lang w:val="pt-PT"/>
          </w:rPr>
          <w:t xml:space="preserve"> </w:t>
        </w:r>
        <w:del w:id="701" w:author="Author">
          <w:r w:rsidR="00F043DF" w:rsidRPr="00F67924" w:rsidDel="003B22A1">
            <w:rPr>
              <w:lang w:val="pt-PT"/>
            </w:rPr>
            <w:delText xml:space="preserve">respetivos </w:delText>
          </w:r>
        </w:del>
      </w:ins>
      <w:r w:rsidRPr="00F67924">
        <w:rPr>
          <w:lang w:val="pt-PT"/>
        </w:rPr>
        <w:t>pais/responsáve</w:t>
      </w:r>
      <w:ins w:id="702" w:author="Author">
        <w:r w:rsidR="003B22A1">
          <w:rPr>
            <w:lang w:val="pt-PT"/>
          </w:rPr>
          <w:t>is</w:t>
        </w:r>
      </w:ins>
      <w:del w:id="703" w:author="Author">
        <w:r w:rsidRPr="00F67924" w:rsidDel="003B22A1">
          <w:rPr>
            <w:lang w:val="pt-PT"/>
          </w:rPr>
          <w:delText>l</w:delText>
        </w:r>
      </w:del>
      <w:r w:rsidRPr="00F67924">
        <w:rPr>
          <w:lang w:val="pt-PT"/>
        </w:rPr>
        <w:t xml:space="preserve"> deve</w:t>
      </w:r>
      <w:ins w:id="704" w:author="Author">
        <w:r w:rsidR="00F043DF" w:rsidRPr="00F67924">
          <w:rPr>
            <w:lang w:val="pt-PT"/>
          </w:rPr>
          <w:t>m</w:t>
        </w:r>
      </w:ins>
      <w:del w:id="705" w:author="Author">
        <w:r w:rsidRPr="00F67924" w:rsidDel="00F043DF">
          <w:rPr>
            <w:lang w:val="pt-PT"/>
          </w:rPr>
          <w:delText>rão</w:delText>
        </w:r>
      </w:del>
      <w:r w:rsidRPr="00F67924">
        <w:rPr>
          <w:lang w:val="pt-PT"/>
        </w:rPr>
        <w:t xml:space="preserve"> ser instruídos a informar o médico antes da administração da dose seguinte caso tenham sintomas de uma reação alérgica. Os doentes devem procurar cuidado médico imediato se desenvolverem sintomas de reações alérgicas graves (ver secção</w:t>
      </w:r>
      <w:r w:rsidR="003A7B37" w:rsidRPr="00F67924">
        <w:rPr>
          <w:lang w:val="pt-PT"/>
        </w:rPr>
        <w:t> </w:t>
      </w:r>
      <w:r w:rsidRPr="00F67924">
        <w:rPr>
          <w:lang w:val="pt-PT"/>
        </w:rPr>
        <w:t>4.4).</w:t>
      </w:r>
    </w:p>
    <w:p w14:paraId="70791E0E" w14:textId="77777777" w:rsidR="005551E6" w:rsidRPr="00F67924" w:rsidRDefault="005551E6" w:rsidP="005551E6">
      <w:pPr>
        <w:suppressAutoHyphens/>
        <w:rPr>
          <w:lang w:val="pt-PT"/>
        </w:rPr>
      </w:pPr>
    </w:p>
    <w:p w14:paraId="7182FA0A" w14:textId="77777777" w:rsidR="005551E6" w:rsidRPr="00F67924" w:rsidRDefault="005551E6" w:rsidP="005551E6">
      <w:pPr>
        <w:keepNext/>
        <w:keepLines/>
        <w:ind w:left="567" w:hanging="567"/>
        <w:rPr>
          <w:i/>
          <w:lang w:val="pt-PT"/>
        </w:rPr>
      </w:pPr>
      <w:r w:rsidRPr="00F67924">
        <w:rPr>
          <w:u w:val="single"/>
          <w:lang w:val="pt-PT"/>
        </w:rPr>
        <w:t>Posologia</w:t>
      </w:r>
    </w:p>
    <w:p w14:paraId="6F208B92" w14:textId="373ED8C1" w:rsidR="00674CE9" w:rsidRPr="00F67924" w:rsidRDefault="00F043DF" w:rsidP="001F7D9D">
      <w:pPr>
        <w:keepNext/>
        <w:keepLines/>
        <w:rPr>
          <w:i/>
          <w:lang w:val="pt-PT"/>
        </w:rPr>
      </w:pPr>
      <w:ins w:id="706" w:author="Author">
        <w:r w:rsidRPr="00F67924">
          <w:rPr>
            <w:i/>
            <w:lang w:val="pt-PT"/>
          </w:rPr>
          <w:t xml:space="preserve">Doentes com </w:t>
        </w:r>
      </w:ins>
      <w:r w:rsidR="009A2E19" w:rsidRPr="00F67924">
        <w:rPr>
          <w:i/>
          <w:lang w:val="pt-PT"/>
        </w:rPr>
        <w:t>AR</w:t>
      </w:r>
    </w:p>
    <w:p w14:paraId="4E97639D" w14:textId="753AEBC6" w:rsidR="005551E6" w:rsidRPr="00F67924" w:rsidRDefault="005551E6" w:rsidP="005551E6">
      <w:pPr>
        <w:rPr>
          <w:lang w:val="pt-PT"/>
        </w:rPr>
      </w:pPr>
      <w:r w:rsidRPr="00F67924">
        <w:rPr>
          <w:lang w:val="pt-PT"/>
        </w:rPr>
        <w:t>A posologia recomendada é de 162</w:t>
      </w:r>
      <w:r w:rsidR="003A7B37" w:rsidRPr="00F67924">
        <w:rPr>
          <w:lang w:val="pt-PT"/>
        </w:rPr>
        <w:t> </w:t>
      </w:r>
      <w:r w:rsidRPr="00F67924">
        <w:rPr>
          <w:lang w:val="pt-PT"/>
        </w:rPr>
        <w:t xml:space="preserve">mg </w:t>
      </w:r>
      <w:r w:rsidR="00203686" w:rsidRPr="00F67924">
        <w:rPr>
          <w:lang w:val="pt-PT"/>
        </w:rPr>
        <w:t xml:space="preserve">por </w:t>
      </w:r>
      <w:r w:rsidR="00CA456F" w:rsidRPr="00F67924">
        <w:rPr>
          <w:lang w:val="pt-PT"/>
        </w:rPr>
        <w:t>via subcutân</w:t>
      </w:r>
      <w:r w:rsidR="00C42EF0" w:rsidRPr="00F67924">
        <w:rPr>
          <w:lang w:val="pt-PT"/>
        </w:rPr>
        <w:t>e</w:t>
      </w:r>
      <w:r w:rsidR="00CA456F" w:rsidRPr="00F67924">
        <w:rPr>
          <w:lang w:val="pt-PT"/>
        </w:rPr>
        <w:t xml:space="preserve">a </w:t>
      </w:r>
      <w:r w:rsidRPr="00F67924">
        <w:rPr>
          <w:lang w:val="pt-PT"/>
        </w:rPr>
        <w:t>uma vez por semana.</w:t>
      </w:r>
    </w:p>
    <w:p w14:paraId="20D55661" w14:textId="77777777" w:rsidR="005551E6" w:rsidRPr="00F67924" w:rsidRDefault="005551E6" w:rsidP="005551E6">
      <w:pPr>
        <w:autoSpaceDE w:val="0"/>
        <w:autoSpaceDN w:val="0"/>
        <w:adjustRightInd w:val="0"/>
        <w:rPr>
          <w:rFonts w:eastAsia="SimSun"/>
          <w:bCs/>
          <w:iCs/>
          <w:lang w:val="pt-PT" w:eastAsia="zh-CN"/>
        </w:rPr>
      </w:pPr>
    </w:p>
    <w:p w14:paraId="335F80A2" w14:textId="2B2E836B" w:rsidR="005551E6" w:rsidRPr="00F67924" w:rsidRDefault="005551E6" w:rsidP="005551E6">
      <w:pPr>
        <w:suppressAutoHyphens/>
        <w:rPr>
          <w:lang w:val="pt-PT"/>
        </w:rPr>
      </w:pPr>
      <w:r w:rsidRPr="00F67924">
        <w:rPr>
          <w:lang w:val="pt-PT"/>
        </w:rPr>
        <w:t xml:space="preserve">Está disponível informação limitada </w:t>
      </w:r>
      <w:r w:rsidR="00EB10B3" w:rsidRPr="00F67924">
        <w:rPr>
          <w:lang w:val="pt-PT"/>
        </w:rPr>
        <w:t>no que diz respeito à passagem</w:t>
      </w:r>
      <w:r w:rsidRPr="00F67924">
        <w:rPr>
          <w:lang w:val="pt-PT"/>
        </w:rPr>
        <w:t xml:space="preserve"> de doentes da formulação intravenosa de </w:t>
      </w:r>
      <w:r w:rsidR="003A7B37" w:rsidRPr="00F67924">
        <w:rPr>
          <w:lang w:val="pt-PT"/>
        </w:rPr>
        <w:t xml:space="preserve">tocilizumab </w:t>
      </w:r>
      <w:r w:rsidRPr="00F67924">
        <w:rPr>
          <w:lang w:val="pt-PT"/>
        </w:rPr>
        <w:t xml:space="preserve">para a formulação subcutânea em dose fixa de </w:t>
      </w:r>
      <w:r w:rsidR="003A7B37" w:rsidRPr="00F67924">
        <w:rPr>
          <w:lang w:val="pt-PT"/>
        </w:rPr>
        <w:t>tocilizumab</w:t>
      </w:r>
      <w:r w:rsidRPr="00F67924">
        <w:rPr>
          <w:lang w:val="pt-PT"/>
        </w:rPr>
        <w:t xml:space="preserve">. </w:t>
      </w:r>
      <w:r w:rsidR="00EB10B3" w:rsidRPr="00F67924">
        <w:rPr>
          <w:lang w:val="pt-PT"/>
        </w:rPr>
        <w:t>O</w:t>
      </w:r>
      <w:r w:rsidRPr="00F67924">
        <w:rPr>
          <w:lang w:val="pt-PT"/>
        </w:rPr>
        <w:t xml:space="preserve"> intervalo </w:t>
      </w:r>
      <w:r w:rsidR="00EB10B3" w:rsidRPr="00F67924">
        <w:rPr>
          <w:lang w:val="pt-PT"/>
        </w:rPr>
        <w:t xml:space="preserve">de dosagem </w:t>
      </w:r>
      <w:r w:rsidRPr="00F67924">
        <w:rPr>
          <w:lang w:val="pt-PT"/>
        </w:rPr>
        <w:t>de uma vez por semana</w:t>
      </w:r>
      <w:r w:rsidR="00EB10B3" w:rsidRPr="00F67924">
        <w:rPr>
          <w:lang w:val="pt-PT"/>
        </w:rPr>
        <w:t xml:space="preserve"> deve ser mantido</w:t>
      </w:r>
      <w:r w:rsidRPr="00F67924">
        <w:rPr>
          <w:lang w:val="pt-PT"/>
        </w:rPr>
        <w:t>.</w:t>
      </w:r>
    </w:p>
    <w:p w14:paraId="71D6A5EF" w14:textId="77777777" w:rsidR="005551E6" w:rsidRPr="00F67924" w:rsidRDefault="005551E6" w:rsidP="005551E6">
      <w:pPr>
        <w:suppressAutoHyphens/>
        <w:rPr>
          <w:lang w:val="pt-PT"/>
        </w:rPr>
      </w:pPr>
    </w:p>
    <w:p w14:paraId="52A8AEEB" w14:textId="77777777" w:rsidR="005551E6" w:rsidRPr="00F67924" w:rsidRDefault="005551E6" w:rsidP="005551E6">
      <w:pPr>
        <w:suppressAutoHyphens/>
        <w:rPr>
          <w:lang w:val="pt-PT"/>
        </w:rPr>
      </w:pPr>
      <w:r w:rsidRPr="00F67924">
        <w:rPr>
          <w:lang w:val="pt-PT"/>
        </w:rPr>
        <w:t xml:space="preserve">Os doentes que transitem da formulação intravenosa para a subcutânea devem administrar a sua primeira dose subcutânea, em vez da próxima dose </w:t>
      </w:r>
      <w:r w:rsidR="0054719B" w:rsidRPr="00F67924">
        <w:rPr>
          <w:lang w:val="pt-PT"/>
        </w:rPr>
        <w:t xml:space="preserve">intravenosa </w:t>
      </w:r>
      <w:r w:rsidRPr="00F67924">
        <w:rPr>
          <w:lang w:val="pt-PT"/>
        </w:rPr>
        <w:t>prevista, sob a supervisão de um profissional de saúde qualificado.</w:t>
      </w:r>
    </w:p>
    <w:p w14:paraId="2C4B5932" w14:textId="77777777" w:rsidR="00674CE9" w:rsidRPr="00F67924" w:rsidRDefault="00674CE9" w:rsidP="005551E6">
      <w:pPr>
        <w:suppressAutoHyphens/>
        <w:rPr>
          <w:lang w:val="pt-PT"/>
        </w:rPr>
      </w:pPr>
    </w:p>
    <w:p w14:paraId="61A99540" w14:textId="6E007608" w:rsidR="00674CE9" w:rsidRPr="00F67924" w:rsidRDefault="00F043DF" w:rsidP="005551E6">
      <w:pPr>
        <w:suppressAutoHyphens/>
        <w:rPr>
          <w:i/>
          <w:lang w:val="pt-PT"/>
        </w:rPr>
      </w:pPr>
      <w:ins w:id="707" w:author="Author">
        <w:r w:rsidRPr="00F67924">
          <w:rPr>
            <w:i/>
            <w:lang w:val="pt-PT"/>
          </w:rPr>
          <w:t xml:space="preserve">Doentes com </w:t>
        </w:r>
      </w:ins>
      <w:r w:rsidR="00674CE9" w:rsidRPr="00F67924">
        <w:rPr>
          <w:i/>
          <w:lang w:val="pt-PT"/>
        </w:rPr>
        <w:t>ACG</w:t>
      </w:r>
    </w:p>
    <w:p w14:paraId="41CF9A08" w14:textId="4BDD5F82" w:rsidR="00674CE9" w:rsidRPr="00F67924" w:rsidRDefault="00674CE9" w:rsidP="005551E6">
      <w:pPr>
        <w:suppressAutoHyphens/>
        <w:rPr>
          <w:lang w:val="pt-PT"/>
        </w:rPr>
      </w:pPr>
      <w:r w:rsidRPr="00F67924">
        <w:rPr>
          <w:lang w:val="pt-PT"/>
        </w:rPr>
        <w:t>A posologia recomendada é de 162</w:t>
      </w:r>
      <w:r w:rsidR="003A7B37" w:rsidRPr="00F67924">
        <w:rPr>
          <w:lang w:val="pt-PT"/>
        </w:rPr>
        <w:t> </w:t>
      </w:r>
      <w:r w:rsidRPr="00F67924">
        <w:rPr>
          <w:lang w:val="pt-PT"/>
        </w:rPr>
        <w:t xml:space="preserve">mg </w:t>
      </w:r>
      <w:r w:rsidR="00203686" w:rsidRPr="00F67924">
        <w:rPr>
          <w:lang w:val="pt-PT"/>
        </w:rPr>
        <w:t xml:space="preserve">por </w:t>
      </w:r>
      <w:r w:rsidR="00CA456F" w:rsidRPr="00F67924">
        <w:rPr>
          <w:lang w:val="pt-PT"/>
        </w:rPr>
        <w:t xml:space="preserve">via </w:t>
      </w:r>
      <w:r w:rsidRPr="00F67924">
        <w:rPr>
          <w:lang w:val="pt-PT"/>
        </w:rPr>
        <w:t>subcutâne</w:t>
      </w:r>
      <w:r w:rsidR="00CA456F" w:rsidRPr="00F67924">
        <w:rPr>
          <w:lang w:val="pt-PT"/>
        </w:rPr>
        <w:t>a</w:t>
      </w:r>
      <w:r w:rsidRPr="00F67924">
        <w:rPr>
          <w:lang w:val="pt-PT"/>
        </w:rPr>
        <w:t xml:space="preserve"> uma vez por semana em associação </w:t>
      </w:r>
      <w:r w:rsidR="00DD2B6A" w:rsidRPr="00F67924">
        <w:rPr>
          <w:lang w:val="pt-PT"/>
        </w:rPr>
        <w:t>a um regime de</w:t>
      </w:r>
      <w:r w:rsidR="003030E3" w:rsidRPr="00F67924">
        <w:rPr>
          <w:lang w:val="pt-PT"/>
        </w:rPr>
        <w:t xml:space="preserve"> redução progressiva de glucocortic</w:t>
      </w:r>
      <w:r w:rsidR="0094718E" w:rsidRPr="00F67924">
        <w:rPr>
          <w:lang w:val="pt-PT"/>
        </w:rPr>
        <w:t>o</w:t>
      </w:r>
      <w:r w:rsidR="003030E3" w:rsidRPr="00F67924">
        <w:rPr>
          <w:lang w:val="pt-PT"/>
        </w:rPr>
        <w:t xml:space="preserve">ides. </w:t>
      </w:r>
      <w:r w:rsidR="003A7B37" w:rsidRPr="00F67924">
        <w:rPr>
          <w:lang w:val="pt-PT"/>
        </w:rPr>
        <w:t xml:space="preserve">Este medicamento </w:t>
      </w:r>
      <w:r w:rsidR="003030E3" w:rsidRPr="00F67924">
        <w:rPr>
          <w:lang w:val="pt-PT"/>
        </w:rPr>
        <w:t xml:space="preserve">pode ser utilizado isoladamente após interrupção dos </w:t>
      </w:r>
      <w:r w:rsidR="00DD2B6A" w:rsidRPr="00F67924">
        <w:rPr>
          <w:lang w:val="pt-PT"/>
        </w:rPr>
        <w:t>glucocortico</w:t>
      </w:r>
      <w:r w:rsidR="003030E3" w:rsidRPr="00F67924">
        <w:rPr>
          <w:lang w:val="pt-PT"/>
        </w:rPr>
        <w:t>ides.</w:t>
      </w:r>
      <w:r w:rsidR="00854568" w:rsidRPr="00F67924">
        <w:rPr>
          <w:lang w:val="pt-PT"/>
        </w:rPr>
        <w:t xml:space="preserve"> </w:t>
      </w:r>
      <w:r w:rsidR="003A7B37" w:rsidRPr="00F67924">
        <w:rPr>
          <w:lang w:val="pt-PT"/>
        </w:rPr>
        <w:t xml:space="preserve">Tocilizumab </w:t>
      </w:r>
      <w:r w:rsidR="00854568" w:rsidRPr="00F67924">
        <w:rPr>
          <w:lang w:val="pt-PT"/>
        </w:rPr>
        <w:t>em monoterapia não deve ser utilizado para o tratamento</w:t>
      </w:r>
      <w:del w:id="708" w:author="Author">
        <w:r w:rsidR="00854568" w:rsidRPr="00F67924" w:rsidDel="00F67924">
          <w:rPr>
            <w:lang w:val="pt-PT"/>
          </w:rPr>
          <w:delText xml:space="preserve"> </w:delText>
        </w:r>
      </w:del>
      <w:r w:rsidR="00854568" w:rsidRPr="00F67924">
        <w:rPr>
          <w:lang w:val="pt-PT"/>
        </w:rPr>
        <w:t xml:space="preserve"> de episódios de agudização graves (ver secção</w:t>
      </w:r>
      <w:r w:rsidR="003A7B37" w:rsidRPr="00F67924">
        <w:rPr>
          <w:lang w:val="pt-PT"/>
        </w:rPr>
        <w:t> </w:t>
      </w:r>
      <w:r w:rsidR="00854568" w:rsidRPr="00F67924">
        <w:rPr>
          <w:lang w:val="pt-PT"/>
        </w:rPr>
        <w:t>4.4).</w:t>
      </w:r>
    </w:p>
    <w:p w14:paraId="54550051" w14:textId="77777777" w:rsidR="00C156B0" w:rsidRPr="00F67924" w:rsidRDefault="00C156B0" w:rsidP="005551E6">
      <w:pPr>
        <w:suppressAutoHyphens/>
        <w:rPr>
          <w:lang w:val="pt-PT"/>
        </w:rPr>
      </w:pPr>
    </w:p>
    <w:p w14:paraId="5BFA1457" w14:textId="254D3F9B" w:rsidR="005551E6" w:rsidRPr="00F67924" w:rsidRDefault="00854568" w:rsidP="005551E6">
      <w:pPr>
        <w:rPr>
          <w:lang w:val="pt-PT"/>
        </w:rPr>
      </w:pPr>
      <w:r w:rsidRPr="00F67924">
        <w:rPr>
          <w:lang w:val="pt-PT"/>
        </w:rPr>
        <w:t>Com base na natureza crónica da ACG, o tratamento além das 52</w:t>
      </w:r>
      <w:r w:rsidR="003A7B37" w:rsidRPr="00F67924">
        <w:rPr>
          <w:lang w:val="pt-PT"/>
        </w:rPr>
        <w:t> </w:t>
      </w:r>
      <w:r w:rsidRPr="00F67924">
        <w:rPr>
          <w:lang w:val="pt-PT"/>
        </w:rPr>
        <w:t xml:space="preserve">semanas deverá ser </w:t>
      </w:r>
      <w:r w:rsidR="00CA6B62" w:rsidRPr="00F67924">
        <w:rPr>
          <w:lang w:val="pt-PT"/>
        </w:rPr>
        <w:t>determinado através da</w:t>
      </w:r>
      <w:r w:rsidRPr="00F67924">
        <w:rPr>
          <w:lang w:val="pt-PT"/>
        </w:rPr>
        <w:t xml:space="preserve"> atividade da doença, </w:t>
      </w:r>
      <w:r w:rsidR="00CA6B62" w:rsidRPr="00F67924">
        <w:rPr>
          <w:lang w:val="pt-PT"/>
        </w:rPr>
        <w:t xml:space="preserve">dos </w:t>
      </w:r>
      <w:r w:rsidRPr="00F67924">
        <w:rPr>
          <w:lang w:val="pt-PT"/>
        </w:rPr>
        <w:t xml:space="preserve">critérios do médico e </w:t>
      </w:r>
      <w:r w:rsidR="00CA6B62" w:rsidRPr="00F67924">
        <w:rPr>
          <w:lang w:val="pt-PT"/>
        </w:rPr>
        <w:t xml:space="preserve">da </w:t>
      </w:r>
      <w:r w:rsidRPr="00F67924">
        <w:rPr>
          <w:lang w:val="pt-PT"/>
        </w:rPr>
        <w:t>escolha do doente.</w:t>
      </w:r>
    </w:p>
    <w:p w14:paraId="23EB438B" w14:textId="77777777" w:rsidR="00B40F57" w:rsidRPr="00F67924" w:rsidRDefault="00B40F57" w:rsidP="005551E6">
      <w:pPr>
        <w:rPr>
          <w:lang w:val="pt-PT"/>
        </w:rPr>
      </w:pPr>
    </w:p>
    <w:p w14:paraId="138B0197" w14:textId="3C0839A8" w:rsidR="00C156B0" w:rsidRPr="00F67924" w:rsidRDefault="003A7B37" w:rsidP="00515D4D">
      <w:pPr>
        <w:keepNext/>
        <w:keepLines/>
        <w:suppressAutoHyphens/>
        <w:rPr>
          <w:i/>
          <w:lang w:val="pt-PT"/>
        </w:rPr>
      </w:pPr>
      <w:r w:rsidRPr="00F67924">
        <w:rPr>
          <w:i/>
          <w:lang w:val="pt-PT"/>
        </w:rPr>
        <w:t xml:space="preserve">Doentes com </w:t>
      </w:r>
      <w:r w:rsidR="00C156B0" w:rsidRPr="00F67924">
        <w:rPr>
          <w:i/>
          <w:lang w:val="pt-PT"/>
        </w:rPr>
        <w:t>AR e ACG</w:t>
      </w:r>
    </w:p>
    <w:p w14:paraId="56C8CC61" w14:textId="1F8DE46B" w:rsidR="005551E6" w:rsidRPr="00F67924" w:rsidRDefault="005551E6" w:rsidP="00515D4D">
      <w:pPr>
        <w:keepNext/>
        <w:keepLines/>
        <w:rPr>
          <w:i/>
          <w:u w:val="single"/>
          <w:lang w:val="pt-PT"/>
        </w:rPr>
      </w:pPr>
      <w:r w:rsidRPr="00F67924">
        <w:rPr>
          <w:i/>
          <w:u w:val="single"/>
          <w:lang w:val="pt-PT"/>
        </w:rPr>
        <w:t xml:space="preserve">Ajustes de dose devido a </w:t>
      </w:r>
      <w:r w:rsidR="00610B28" w:rsidRPr="00F67924">
        <w:rPr>
          <w:i/>
          <w:u w:val="single"/>
          <w:lang w:val="pt-PT"/>
        </w:rPr>
        <w:t xml:space="preserve">alterações </w:t>
      </w:r>
      <w:r w:rsidRPr="00F67924">
        <w:rPr>
          <w:i/>
          <w:u w:val="single"/>
          <w:lang w:val="pt-PT"/>
        </w:rPr>
        <w:t>laboratoriais (ver</w:t>
      </w:r>
      <w:r w:rsidR="003A7B37" w:rsidRPr="00F67924">
        <w:rPr>
          <w:i/>
          <w:u w:val="single"/>
          <w:lang w:val="pt-PT"/>
        </w:rPr>
        <w:t> </w:t>
      </w:r>
      <w:r w:rsidRPr="00F67924">
        <w:rPr>
          <w:i/>
          <w:u w:val="single"/>
          <w:lang w:val="pt-PT"/>
        </w:rPr>
        <w:t>secção 4.4).</w:t>
      </w:r>
    </w:p>
    <w:p w14:paraId="70558CDD" w14:textId="77777777" w:rsidR="005551E6" w:rsidRPr="00F67924" w:rsidRDefault="005551E6" w:rsidP="00515D4D">
      <w:pPr>
        <w:keepNext/>
        <w:keepLines/>
        <w:ind w:left="567" w:hanging="567"/>
        <w:rPr>
          <w:bCs/>
          <w:u w:val="single"/>
          <w:lang w:val="pt-PT"/>
        </w:rPr>
      </w:pPr>
    </w:p>
    <w:p w14:paraId="1D09DC25" w14:textId="77777777" w:rsidR="005551E6" w:rsidRPr="00F67924" w:rsidRDefault="005551E6" w:rsidP="00556054">
      <w:pPr>
        <w:pStyle w:val="ListParagraph"/>
        <w:keepNext/>
        <w:keepLines/>
        <w:ind w:left="567" w:hanging="567"/>
        <w:contextualSpacing/>
        <w:rPr>
          <w:lang w:val="pt-PT"/>
        </w:rPr>
      </w:pPr>
      <w:r w:rsidRPr="00F67924">
        <w:rPr>
          <w:lang w:val="pt-PT"/>
        </w:rPr>
        <w:sym w:font="Symbol" w:char="F0B7"/>
      </w:r>
      <w:r w:rsidRPr="00F67924">
        <w:rPr>
          <w:lang w:val="pt-PT"/>
        </w:rPr>
        <w:tab/>
      </w:r>
      <w:r w:rsidRPr="00F67924">
        <w:rPr>
          <w:szCs w:val="22"/>
          <w:lang w:val="pt-PT"/>
        </w:rPr>
        <w:t>Anomalias</w:t>
      </w:r>
      <w:r w:rsidRPr="00F67924">
        <w:rPr>
          <w:lang w:val="pt-PT"/>
        </w:rPr>
        <w:t xml:space="preserve"> das enzimas hepáticas</w:t>
      </w:r>
    </w:p>
    <w:p w14:paraId="1E4F339C" w14:textId="77777777" w:rsidR="005551E6" w:rsidRPr="00F67924" w:rsidRDefault="005551E6" w:rsidP="00515D4D">
      <w:pPr>
        <w:keepNext/>
        <w:keepLines/>
        <w:rPr>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1"/>
        <w:gridCol w:w="7336"/>
      </w:tblGrid>
      <w:tr w:rsidR="005551E6" w:rsidRPr="00F67924" w14:paraId="298601B6" w14:textId="77777777" w:rsidTr="005351D2">
        <w:tc>
          <w:tcPr>
            <w:tcW w:w="2040" w:type="dxa"/>
          </w:tcPr>
          <w:p w14:paraId="5F7BBC0A" w14:textId="21809ECF" w:rsidR="005551E6" w:rsidRPr="00F67924" w:rsidRDefault="005551E6" w:rsidP="00515D4D">
            <w:pPr>
              <w:pStyle w:val="TextTi12"/>
              <w:keepNext/>
              <w:keepLines/>
              <w:jc w:val="center"/>
              <w:rPr>
                <w:sz w:val="22"/>
                <w:szCs w:val="22"/>
                <w:lang w:val="pt-PT"/>
              </w:rPr>
            </w:pPr>
            <w:r w:rsidRPr="00F67924">
              <w:rPr>
                <w:sz w:val="22"/>
                <w:szCs w:val="22"/>
                <w:lang w:val="pt-PT"/>
              </w:rPr>
              <w:t xml:space="preserve">Valor </w:t>
            </w:r>
            <w:r w:rsidR="003A7B37" w:rsidRPr="00F67924">
              <w:rPr>
                <w:sz w:val="22"/>
                <w:szCs w:val="22"/>
                <w:lang w:val="pt-PT"/>
              </w:rPr>
              <w:t>l</w:t>
            </w:r>
            <w:r w:rsidRPr="00F67924">
              <w:rPr>
                <w:sz w:val="22"/>
                <w:szCs w:val="22"/>
                <w:lang w:val="pt-PT"/>
              </w:rPr>
              <w:t>aboratorial</w:t>
            </w:r>
          </w:p>
        </w:tc>
        <w:tc>
          <w:tcPr>
            <w:tcW w:w="8040" w:type="dxa"/>
          </w:tcPr>
          <w:p w14:paraId="28E9B9B4" w14:textId="77777777" w:rsidR="005551E6" w:rsidRPr="00F67924" w:rsidRDefault="005551E6" w:rsidP="00515D4D">
            <w:pPr>
              <w:pStyle w:val="TextTi12"/>
              <w:keepNext/>
              <w:keepLines/>
              <w:jc w:val="center"/>
              <w:rPr>
                <w:sz w:val="22"/>
                <w:szCs w:val="22"/>
                <w:lang w:val="pt-PT"/>
              </w:rPr>
            </w:pPr>
            <w:r w:rsidRPr="00F67924">
              <w:rPr>
                <w:sz w:val="22"/>
                <w:szCs w:val="22"/>
                <w:lang w:val="pt-PT"/>
              </w:rPr>
              <w:t>Ação</w:t>
            </w:r>
          </w:p>
        </w:tc>
      </w:tr>
      <w:tr w:rsidR="005551E6" w:rsidRPr="00ED63F7" w14:paraId="34D62AC4" w14:textId="77777777" w:rsidTr="005351D2">
        <w:tc>
          <w:tcPr>
            <w:tcW w:w="2040" w:type="dxa"/>
          </w:tcPr>
          <w:p w14:paraId="14FC7C5C" w14:textId="1C86527A" w:rsidR="005551E6" w:rsidRPr="00F67924" w:rsidRDefault="005551E6" w:rsidP="003A7B37">
            <w:pPr>
              <w:pStyle w:val="TextTi12"/>
              <w:keepNext/>
              <w:keepLines/>
              <w:jc w:val="left"/>
              <w:rPr>
                <w:sz w:val="22"/>
                <w:szCs w:val="22"/>
                <w:lang w:val="pt-PT"/>
              </w:rPr>
            </w:pPr>
            <w:r w:rsidRPr="00F67924">
              <w:rPr>
                <w:sz w:val="22"/>
                <w:szCs w:val="22"/>
                <w:lang w:val="pt-PT"/>
              </w:rPr>
              <w:t>&gt;</w:t>
            </w:r>
            <w:r w:rsidR="003A7B37" w:rsidRPr="00F67924">
              <w:rPr>
                <w:sz w:val="22"/>
                <w:szCs w:val="22"/>
                <w:lang w:val="pt-PT"/>
              </w:rPr>
              <w:t> </w:t>
            </w:r>
            <w:r w:rsidRPr="00F67924">
              <w:rPr>
                <w:sz w:val="22"/>
                <w:szCs w:val="22"/>
                <w:lang w:val="pt-PT"/>
              </w:rPr>
              <w:t>1 a 3</w:t>
            </w:r>
            <w:ins w:id="709" w:author="Author">
              <w:r w:rsidR="00C35C86">
                <w:rPr>
                  <w:sz w:val="22"/>
                  <w:szCs w:val="22"/>
                  <w:lang w:val="pt-PT"/>
                </w:rPr>
                <w:t> </w:t>
              </w:r>
            </w:ins>
            <w:del w:id="710" w:author="Author">
              <w:r w:rsidRPr="00F67924" w:rsidDel="00C35C86">
                <w:rPr>
                  <w:sz w:val="22"/>
                  <w:szCs w:val="22"/>
                  <w:lang w:val="pt-PT"/>
                </w:rPr>
                <w:delText xml:space="preserve"> </w:delText>
              </w:r>
            </w:del>
            <w:r w:rsidR="003A7B37" w:rsidRPr="00F67924">
              <w:rPr>
                <w:rFonts w:eastAsia="MS Mincho"/>
                <w:sz w:val="22"/>
                <w:szCs w:val="22"/>
                <w:lang w:val="pt-PT"/>
              </w:rPr>
              <w:t>×</w:t>
            </w:r>
            <w:ins w:id="711" w:author="Author">
              <w:r w:rsidR="00C35C86">
                <w:rPr>
                  <w:sz w:val="22"/>
                  <w:szCs w:val="22"/>
                  <w:lang w:val="pt-PT"/>
                </w:rPr>
                <w:t> </w:t>
              </w:r>
            </w:ins>
            <w:del w:id="712" w:author="Author">
              <w:r w:rsidRPr="00F67924" w:rsidDel="00C35C86">
                <w:rPr>
                  <w:sz w:val="22"/>
                  <w:szCs w:val="22"/>
                  <w:lang w:val="pt-PT"/>
                </w:rPr>
                <w:delText xml:space="preserve"> </w:delText>
              </w:r>
              <w:r w:rsidRPr="00F67924" w:rsidDel="00864507">
                <w:rPr>
                  <w:sz w:val="22"/>
                  <w:szCs w:val="22"/>
                  <w:lang w:val="pt-PT"/>
                </w:rPr>
                <w:delText xml:space="preserve">o </w:delText>
              </w:r>
            </w:del>
            <w:r w:rsidRPr="00F67924">
              <w:rPr>
                <w:sz w:val="22"/>
                <w:szCs w:val="22"/>
                <w:lang w:val="pt-PT"/>
              </w:rPr>
              <w:t>Limite Superior do Normal (LSN)</w:t>
            </w:r>
          </w:p>
        </w:tc>
        <w:tc>
          <w:tcPr>
            <w:tcW w:w="8040" w:type="dxa"/>
          </w:tcPr>
          <w:p w14:paraId="353B95B6" w14:textId="77777777" w:rsidR="005551E6" w:rsidRPr="00F67924" w:rsidRDefault="005551E6" w:rsidP="00515D4D">
            <w:pPr>
              <w:pStyle w:val="TextTi12"/>
              <w:keepNext/>
              <w:keepLines/>
              <w:jc w:val="left"/>
              <w:rPr>
                <w:sz w:val="22"/>
                <w:szCs w:val="22"/>
                <w:lang w:val="pt-PT"/>
              </w:rPr>
            </w:pPr>
            <w:r w:rsidRPr="00F67924">
              <w:rPr>
                <w:sz w:val="22"/>
                <w:szCs w:val="22"/>
                <w:lang w:val="pt-PT"/>
              </w:rPr>
              <w:t>Modificar a dose</w:t>
            </w:r>
            <w:r w:rsidRPr="00F67924" w:rsidDel="00E40005">
              <w:rPr>
                <w:sz w:val="22"/>
                <w:szCs w:val="22"/>
                <w:lang w:val="pt-PT"/>
              </w:rPr>
              <w:t xml:space="preserve"> </w:t>
            </w:r>
            <w:r w:rsidRPr="00F67924">
              <w:rPr>
                <w:sz w:val="22"/>
                <w:szCs w:val="22"/>
                <w:lang w:val="pt-PT"/>
              </w:rPr>
              <w:t xml:space="preserve">de DMARDs </w:t>
            </w:r>
            <w:r w:rsidR="00860D63" w:rsidRPr="00F67924">
              <w:rPr>
                <w:sz w:val="22"/>
                <w:szCs w:val="22"/>
                <w:lang w:val="pt-PT"/>
              </w:rPr>
              <w:t xml:space="preserve">(AR) ou de agentes imunomoduladores (ACG) </w:t>
            </w:r>
            <w:r w:rsidRPr="00F67924">
              <w:rPr>
                <w:sz w:val="22"/>
                <w:szCs w:val="22"/>
                <w:lang w:val="pt-PT"/>
              </w:rPr>
              <w:t>concomitante, se apropriado.</w:t>
            </w:r>
          </w:p>
          <w:p w14:paraId="49EB3B1D" w14:textId="43405493" w:rsidR="005551E6" w:rsidRPr="00F67924" w:rsidRDefault="005551E6" w:rsidP="00515D4D">
            <w:pPr>
              <w:pStyle w:val="TextTi12"/>
              <w:keepNext/>
              <w:keepLines/>
              <w:jc w:val="left"/>
              <w:rPr>
                <w:sz w:val="22"/>
                <w:szCs w:val="22"/>
                <w:lang w:val="pt-PT"/>
              </w:rPr>
            </w:pPr>
            <w:r w:rsidRPr="00F67924">
              <w:rPr>
                <w:sz w:val="22"/>
                <w:szCs w:val="22"/>
                <w:lang w:val="pt-PT"/>
              </w:rPr>
              <w:t xml:space="preserve">Para aumentos persistentes dentro deste intervalo, reduzir a </w:t>
            </w:r>
            <w:r w:rsidR="00203686" w:rsidRPr="00F67924">
              <w:rPr>
                <w:sz w:val="22"/>
                <w:szCs w:val="22"/>
                <w:lang w:val="pt-PT"/>
              </w:rPr>
              <w:t xml:space="preserve">frequência de administração </w:t>
            </w:r>
            <w:r w:rsidRPr="00F67924">
              <w:rPr>
                <w:sz w:val="22"/>
                <w:szCs w:val="22"/>
                <w:lang w:val="pt-PT"/>
              </w:rPr>
              <w:t xml:space="preserve">de </w:t>
            </w:r>
            <w:r w:rsidR="003A7B37" w:rsidRPr="00F67924">
              <w:rPr>
                <w:sz w:val="22"/>
                <w:szCs w:val="22"/>
                <w:lang w:val="pt-PT"/>
              </w:rPr>
              <w:t xml:space="preserve">tocilizumab </w:t>
            </w:r>
            <w:r w:rsidRPr="00F67924">
              <w:rPr>
                <w:sz w:val="22"/>
                <w:szCs w:val="22"/>
                <w:lang w:val="pt-PT"/>
              </w:rPr>
              <w:t xml:space="preserve">para </w:t>
            </w:r>
            <w:r w:rsidR="00203686" w:rsidRPr="00F67924">
              <w:rPr>
                <w:sz w:val="22"/>
                <w:szCs w:val="22"/>
                <w:lang w:val="pt-PT"/>
              </w:rPr>
              <w:t xml:space="preserve">uma </w:t>
            </w:r>
            <w:r w:rsidRPr="00F67924">
              <w:rPr>
                <w:sz w:val="22"/>
                <w:szCs w:val="22"/>
                <w:lang w:val="pt-PT"/>
              </w:rPr>
              <w:t xml:space="preserve">injeção a cada duas semanas ou interromper </w:t>
            </w:r>
            <w:r w:rsidR="003A7B37" w:rsidRPr="00F67924">
              <w:rPr>
                <w:sz w:val="22"/>
                <w:szCs w:val="22"/>
                <w:lang w:val="pt-PT"/>
              </w:rPr>
              <w:t xml:space="preserve">o tratamento </w:t>
            </w:r>
            <w:r w:rsidRPr="00F67924">
              <w:rPr>
                <w:sz w:val="22"/>
                <w:szCs w:val="22"/>
                <w:lang w:val="pt-PT"/>
              </w:rPr>
              <w:t>até normalização d</w:t>
            </w:r>
            <w:r w:rsidR="00356DDF" w:rsidRPr="00F67924">
              <w:rPr>
                <w:sz w:val="22"/>
                <w:szCs w:val="22"/>
                <w:lang w:val="pt-PT"/>
              </w:rPr>
              <w:t>e</w:t>
            </w:r>
            <w:r w:rsidRPr="00F67924">
              <w:rPr>
                <w:sz w:val="22"/>
                <w:szCs w:val="22"/>
                <w:lang w:val="pt-PT"/>
              </w:rPr>
              <w:t xml:space="preserve"> alanina aminotransferase (ALT) ou d</w:t>
            </w:r>
            <w:r w:rsidR="005F170C" w:rsidRPr="00F67924">
              <w:rPr>
                <w:sz w:val="22"/>
                <w:szCs w:val="22"/>
                <w:lang w:val="pt-PT"/>
              </w:rPr>
              <w:t>e</w:t>
            </w:r>
            <w:r w:rsidRPr="00F67924">
              <w:rPr>
                <w:sz w:val="22"/>
                <w:szCs w:val="22"/>
                <w:lang w:val="pt-PT"/>
              </w:rPr>
              <w:t xml:space="preserve"> aspartato aminotransferase (AST).</w:t>
            </w:r>
          </w:p>
          <w:p w14:paraId="604792C3" w14:textId="77777777" w:rsidR="005551E6" w:rsidRPr="00F67924" w:rsidRDefault="005551E6" w:rsidP="00515D4D">
            <w:pPr>
              <w:pStyle w:val="TextTi12"/>
              <w:keepNext/>
              <w:keepLines/>
              <w:spacing w:after="0"/>
              <w:rPr>
                <w:sz w:val="22"/>
                <w:szCs w:val="22"/>
                <w:lang w:val="pt-PT"/>
              </w:rPr>
            </w:pPr>
            <w:r w:rsidRPr="00F67924">
              <w:rPr>
                <w:sz w:val="22"/>
                <w:szCs w:val="22"/>
                <w:lang w:val="pt-PT"/>
              </w:rPr>
              <w:t xml:space="preserve">Recomeçar com </w:t>
            </w:r>
            <w:r w:rsidR="00C162BE" w:rsidRPr="00F67924">
              <w:rPr>
                <w:sz w:val="22"/>
                <w:szCs w:val="22"/>
                <w:lang w:val="pt-PT"/>
              </w:rPr>
              <w:t xml:space="preserve">uma </w:t>
            </w:r>
            <w:r w:rsidRPr="00F67924">
              <w:rPr>
                <w:sz w:val="22"/>
                <w:szCs w:val="22"/>
                <w:lang w:val="pt-PT"/>
              </w:rPr>
              <w:t>injeção semanal ou a cada duas semanas, como clinicamente apropriado.</w:t>
            </w:r>
          </w:p>
        </w:tc>
      </w:tr>
      <w:tr w:rsidR="005551E6" w:rsidRPr="00ED63F7" w14:paraId="0389E421" w14:textId="77777777" w:rsidTr="005351D2">
        <w:tc>
          <w:tcPr>
            <w:tcW w:w="2040" w:type="dxa"/>
          </w:tcPr>
          <w:p w14:paraId="17337893" w14:textId="497F7A82" w:rsidR="005551E6" w:rsidRPr="00F67924" w:rsidRDefault="005551E6" w:rsidP="003A7B37">
            <w:pPr>
              <w:pStyle w:val="TextTi12"/>
              <w:keepNext/>
              <w:keepLines/>
              <w:jc w:val="left"/>
              <w:rPr>
                <w:sz w:val="22"/>
                <w:szCs w:val="22"/>
                <w:lang w:val="pt-PT"/>
              </w:rPr>
            </w:pPr>
            <w:r w:rsidRPr="00F67924">
              <w:rPr>
                <w:sz w:val="22"/>
                <w:szCs w:val="22"/>
                <w:lang w:val="pt-PT"/>
              </w:rPr>
              <w:t>&gt;</w:t>
            </w:r>
            <w:r w:rsidR="003A7B37" w:rsidRPr="00F67924">
              <w:rPr>
                <w:sz w:val="22"/>
                <w:szCs w:val="22"/>
                <w:lang w:val="pt-PT"/>
              </w:rPr>
              <w:t> </w:t>
            </w:r>
            <w:r w:rsidRPr="00F67924">
              <w:rPr>
                <w:sz w:val="22"/>
                <w:szCs w:val="22"/>
                <w:lang w:val="pt-PT"/>
              </w:rPr>
              <w:t>3 a 5</w:t>
            </w:r>
            <w:ins w:id="713" w:author="Author">
              <w:r w:rsidR="00C35C86">
                <w:rPr>
                  <w:sz w:val="22"/>
                  <w:szCs w:val="22"/>
                  <w:lang w:val="pt-PT"/>
                </w:rPr>
                <w:t> </w:t>
              </w:r>
            </w:ins>
            <w:del w:id="714" w:author="Author">
              <w:r w:rsidRPr="00F67924" w:rsidDel="00C35C86">
                <w:rPr>
                  <w:sz w:val="22"/>
                  <w:szCs w:val="22"/>
                  <w:lang w:val="pt-PT"/>
                </w:rPr>
                <w:delText xml:space="preserve"> </w:delText>
              </w:r>
            </w:del>
            <w:r w:rsidR="003A7B37" w:rsidRPr="00F67924">
              <w:rPr>
                <w:rFonts w:eastAsia="MS Mincho"/>
                <w:sz w:val="22"/>
                <w:szCs w:val="22"/>
                <w:lang w:val="pt-PT"/>
              </w:rPr>
              <w:t>×</w:t>
            </w:r>
            <w:ins w:id="715" w:author="Author">
              <w:r w:rsidR="00C35C86">
                <w:rPr>
                  <w:sz w:val="22"/>
                  <w:szCs w:val="22"/>
                  <w:lang w:val="pt-PT"/>
                </w:rPr>
                <w:t> </w:t>
              </w:r>
            </w:ins>
            <w:del w:id="716" w:author="Author">
              <w:r w:rsidRPr="00F67924" w:rsidDel="00C35C86">
                <w:rPr>
                  <w:sz w:val="22"/>
                  <w:szCs w:val="22"/>
                  <w:lang w:val="pt-PT"/>
                </w:rPr>
                <w:delText xml:space="preserve"> </w:delText>
              </w:r>
            </w:del>
            <w:r w:rsidRPr="00F67924">
              <w:rPr>
                <w:sz w:val="22"/>
                <w:szCs w:val="22"/>
                <w:lang w:val="pt-PT"/>
              </w:rPr>
              <w:t>LSN</w:t>
            </w:r>
          </w:p>
        </w:tc>
        <w:tc>
          <w:tcPr>
            <w:tcW w:w="8040" w:type="dxa"/>
          </w:tcPr>
          <w:p w14:paraId="2CA54AF0" w14:textId="75184274" w:rsidR="005551E6" w:rsidRPr="00F67924" w:rsidRDefault="005551E6" w:rsidP="00515D4D">
            <w:pPr>
              <w:pStyle w:val="TextTi12"/>
              <w:keepNext/>
              <w:keepLines/>
              <w:jc w:val="left"/>
              <w:rPr>
                <w:sz w:val="22"/>
                <w:szCs w:val="22"/>
                <w:lang w:val="pt-PT"/>
              </w:rPr>
            </w:pPr>
            <w:r w:rsidRPr="00F67924">
              <w:rPr>
                <w:sz w:val="22"/>
                <w:szCs w:val="22"/>
                <w:lang w:val="pt-PT"/>
              </w:rPr>
              <w:t xml:space="preserve">Interromper a </w:t>
            </w:r>
            <w:r w:rsidR="00203686" w:rsidRPr="00F67924">
              <w:rPr>
                <w:sz w:val="22"/>
                <w:szCs w:val="22"/>
                <w:lang w:val="pt-PT"/>
              </w:rPr>
              <w:t>administração</w:t>
            </w:r>
            <w:r w:rsidRPr="00F67924">
              <w:rPr>
                <w:sz w:val="22"/>
                <w:szCs w:val="22"/>
                <w:lang w:val="pt-PT"/>
              </w:rPr>
              <w:t xml:space="preserve"> </w:t>
            </w:r>
            <w:r w:rsidR="003A7B37" w:rsidRPr="00F67924">
              <w:rPr>
                <w:sz w:val="22"/>
                <w:szCs w:val="22"/>
                <w:lang w:val="pt-PT"/>
              </w:rPr>
              <w:t>do tr</w:t>
            </w:r>
            <w:r w:rsidR="00D06965" w:rsidRPr="00F67924">
              <w:rPr>
                <w:sz w:val="22"/>
                <w:szCs w:val="22"/>
                <w:lang w:val="pt-PT"/>
              </w:rPr>
              <w:t>a</w:t>
            </w:r>
            <w:r w:rsidR="003A7B37" w:rsidRPr="00F67924">
              <w:rPr>
                <w:sz w:val="22"/>
                <w:szCs w:val="22"/>
                <w:lang w:val="pt-PT"/>
              </w:rPr>
              <w:t>tamento</w:t>
            </w:r>
            <w:r w:rsidRPr="00F67924">
              <w:rPr>
                <w:sz w:val="22"/>
                <w:szCs w:val="22"/>
                <w:lang w:val="pt-PT"/>
              </w:rPr>
              <w:t xml:space="preserve"> até &lt;</w:t>
            </w:r>
            <w:r w:rsidR="003A7B37" w:rsidRPr="00F67924">
              <w:rPr>
                <w:sz w:val="22"/>
                <w:szCs w:val="22"/>
                <w:lang w:val="pt-PT"/>
              </w:rPr>
              <w:t> </w:t>
            </w:r>
            <w:r w:rsidRPr="00F67924">
              <w:rPr>
                <w:sz w:val="22"/>
                <w:szCs w:val="22"/>
                <w:lang w:val="pt-PT"/>
              </w:rPr>
              <w:t>3</w:t>
            </w:r>
            <w:ins w:id="717" w:author="Author">
              <w:r w:rsidR="00C35C86">
                <w:rPr>
                  <w:sz w:val="22"/>
                  <w:szCs w:val="22"/>
                  <w:lang w:val="pt-PT"/>
                </w:rPr>
                <w:t> </w:t>
              </w:r>
            </w:ins>
            <w:del w:id="718" w:author="Author">
              <w:r w:rsidRPr="00F67924" w:rsidDel="00C35C86">
                <w:rPr>
                  <w:sz w:val="22"/>
                  <w:szCs w:val="22"/>
                  <w:lang w:val="pt-PT"/>
                </w:rPr>
                <w:delText xml:space="preserve"> </w:delText>
              </w:r>
            </w:del>
            <w:r w:rsidR="003A7B37" w:rsidRPr="00F67924">
              <w:rPr>
                <w:rFonts w:eastAsia="MS Mincho"/>
                <w:sz w:val="22"/>
                <w:szCs w:val="22"/>
                <w:lang w:val="pt-PT"/>
              </w:rPr>
              <w:t>×</w:t>
            </w:r>
            <w:ins w:id="719" w:author="Author">
              <w:r w:rsidR="00F043DF" w:rsidRPr="00F67924">
                <w:rPr>
                  <w:rFonts w:eastAsia="MS Mincho"/>
                  <w:sz w:val="22"/>
                  <w:szCs w:val="22"/>
                  <w:lang w:val="pt-PT"/>
                </w:rPr>
                <w:t> </w:t>
              </w:r>
            </w:ins>
            <w:del w:id="720" w:author="Author">
              <w:r w:rsidRPr="00F67924" w:rsidDel="00F043DF">
                <w:rPr>
                  <w:sz w:val="22"/>
                  <w:szCs w:val="22"/>
                  <w:lang w:val="pt-PT"/>
                </w:rPr>
                <w:delText xml:space="preserve"> </w:delText>
              </w:r>
            </w:del>
            <w:r w:rsidRPr="00F67924">
              <w:rPr>
                <w:sz w:val="22"/>
                <w:szCs w:val="22"/>
                <w:lang w:val="pt-PT"/>
              </w:rPr>
              <w:t>LSN e seguir as recomendações descritas acima para &gt;</w:t>
            </w:r>
            <w:r w:rsidR="003A7B37" w:rsidRPr="00F67924">
              <w:rPr>
                <w:sz w:val="22"/>
                <w:szCs w:val="22"/>
                <w:lang w:val="pt-PT"/>
              </w:rPr>
              <w:t> </w:t>
            </w:r>
            <w:r w:rsidRPr="00F67924">
              <w:rPr>
                <w:sz w:val="22"/>
                <w:szCs w:val="22"/>
                <w:lang w:val="pt-PT"/>
              </w:rPr>
              <w:t>1 a 3</w:t>
            </w:r>
            <w:del w:id="721" w:author="Author">
              <w:r w:rsidRPr="00F67924" w:rsidDel="00C35C86">
                <w:rPr>
                  <w:sz w:val="22"/>
                  <w:szCs w:val="22"/>
                  <w:lang w:val="pt-PT"/>
                </w:rPr>
                <w:delText xml:space="preserve"> </w:delText>
              </w:r>
            </w:del>
            <w:ins w:id="722" w:author="Author">
              <w:r w:rsidR="00C35C86">
                <w:rPr>
                  <w:sz w:val="22"/>
                  <w:szCs w:val="22"/>
                  <w:lang w:val="pt-PT"/>
                </w:rPr>
                <w:t> </w:t>
              </w:r>
            </w:ins>
            <w:r w:rsidR="003A7B37" w:rsidRPr="00F67924">
              <w:rPr>
                <w:rFonts w:eastAsia="MS Mincho"/>
                <w:sz w:val="22"/>
                <w:szCs w:val="22"/>
                <w:lang w:val="pt-PT"/>
              </w:rPr>
              <w:t>×</w:t>
            </w:r>
            <w:del w:id="723" w:author="Author">
              <w:r w:rsidRPr="00F67924" w:rsidDel="00C35C86">
                <w:rPr>
                  <w:sz w:val="22"/>
                  <w:szCs w:val="22"/>
                  <w:lang w:val="pt-PT"/>
                </w:rPr>
                <w:delText xml:space="preserve"> </w:delText>
              </w:r>
            </w:del>
            <w:ins w:id="724" w:author="Author">
              <w:r w:rsidR="00C35C86">
                <w:rPr>
                  <w:sz w:val="22"/>
                  <w:szCs w:val="22"/>
                  <w:lang w:val="pt-PT"/>
                </w:rPr>
                <w:t> </w:t>
              </w:r>
            </w:ins>
            <w:r w:rsidRPr="00F67924">
              <w:rPr>
                <w:sz w:val="22"/>
                <w:szCs w:val="22"/>
                <w:lang w:val="pt-PT"/>
              </w:rPr>
              <w:t>LSN.</w:t>
            </w:r>
          </w:p>
          <w:p w14:paraId="5C38A11E" w14:textId="6E9CFB80" w:rsidR="005551E6" w:rsidRPr="00F67924" w:rsidRDefault="005551E6" w:rsidP="00C35C86">
            <w:pPr>
              <w:pStyle w:val="TextTi12"/>
              <w:keepNext/>
              <w:keepLines/>
              <w:spacing w:after="0"/>
              <w:jc w:val="left"/>
              <w:rPr>
                <w:sz w:val="22"/>
                <w:szCs w:val="22"/>
                <w:lang w:val="pt-PT"/>
              </w:rPr>
            </w:pPr>
            <w:r w:rsidRPr="00F67924">
              <w:rPr>
                <w:sz w:val="22"/>
                <w:szCs w:val="22"/>
                <w:lang w:val="pt-PT"/>
              </w:rPr>
              <w:t>Para aumentos persistentes &gt;</w:t>
            </w:r>
            <w:r w:rsidR="003A7B37" w:rsidRPr="00F67924">
              <w:rPr>
                <w:sz w:val="22"/>
                <w:szCs w:val="22"/>
                <w:lang w:val="pt-PT"/>
              </w:rPr>
              <w:t> </w:t>
            </w:r>
            <w:del w:id="725" w:author="Author">
              <w:r w:rsidRPr="00F67924" w:rsidDel="00C35C86">
                <w:rPr>
                  <w:sz w:val="22"/>
                  <w:szCs w:val="22"/>
                  <w:lang w:val="pt-PT"/>
                </w:rPr>
                <w:delText xml:space="preserve">3 </w:delText>
              </w:r>
            </w:del>
            <w:ins w:id="726" w:author="Author">
              <w:r w:rsidR="00C35C86" w:rsidRPr="00F67924">
                <w:rPr>
                  <w:sz w:val="22"/>
                  <w:szCs w:val="22"/>
                  <w:lang w:val="pt-PT"/>
                </w:rPr>
                <w:t>3</w:t>
              </w:r>
              <w:r w:rsidR="00C35C86">
                <w:rPr>
                  <w:sz w:val="22"/>
                  <w:szCs w:val="22"/>
                  <w:lang w:val="pt-PT"/>
                </w:rPr>
                <w:t> </w:t>
              </w:r>
            </w:ins>
            <w:del w:id="727" w:author="Author">
              <w:r w:rsidR="003A7B37" w:rsidRPr="00F67924" w:rsidDel="00C35C86">
                <w:rPr>
                  <w:rFonts w:eastAsia="MS Mincho"/>
                  <w:sz w:val="22"/>
                  <w:szCs w:val="22"/>
                  <w:lang w:val="pt-PT"/>
                </w:rPr>
                <w:delText>×</w:delText>
              </w:r>
              <w:r w:rsidRPr="00F67924" w:rsidDel="00C35C86">
                <w:rPr>
                  <w:sz w:val="22"/>
                  <w:szCs w:val="22"/>
                  <w:lang w:val="pt-PT"/>
                </w:rPr>
                <w:delText xml:space="preserve"> </w:delText>
              </w:r>
            </w:del>
            <w:ins w:id="728" w:author="Author">
              <w:r w:rsidR="00C35C86" w:rsidRPr="00F67924">
                <w:rPr>
                  <w:rFonts w:eastAsia="MS Mincho"/>
                  <w:sz w:val="22"/>
                  <w:szCs w:val="22"/>
                  <w:lang w:val="pt-PT"/>
                </w:rPr>
                <w:t>×</w:t>
              </w:r>
              <w:r w:rsidR="00C35C86">
                <w:rPr>
                  <w:sz w:val="22"/>
                  <w:szCs w:val="22"/>
                  <w:lang w:val="pt-PT"/>
                </w:rPr>
                <w:t> </w:t>
              </w:r>
            </w:ins>
            <w:r w:rsidRPr="00F67924">
              <w:rPr>
                <w:sz w:val="22"/>
                <w:szCs w:val="22"/>
                <w:lang w:val="pt-PT"/>
              </w:rPr>
              <w:t>LSN (confirmado por repetição do teste, ver secção</w:t>
            </w:r>
            <w:r w:rsidR="003A7B37" w:rsidRPr="00F67924">
              <w:rPr>
                <w:sz w:val="22"/>
                <w:szCs w:val="22"/>
                <w:lang w:val="pt-PT"/>
              </w:rPr>
              <w:t> </w:t>
            </w:r>
            <w:r w:rsidRPr="00F67924">
              <w:rPr>
                <w:sz w:val="22"/>
                <w:szCs w:val="22"/>
                <w:lang w:val="pt-PT"/>
              </w:rPr>
              <w:t xml:space="preserve">4.4), descontinuar </w:t>
            </w:r>
            <w:r w:rsidR="003A7B37" w:rsidRPr="00F67924">
              <w:rPr>
                <w:sz w:val="22"/>
                <w:szCs w:val="22"/>
                <w:lang w:val="pt-PT"/>
              </w:rPr>
              <w:t>o tratamento</w:t>
            </w:r>
            <w:r w:rsidRPr="00F67924">
              <w:rPr>
                <w:sz w:val="22"/>
                <w:szCs w:val="22"/>
                <w:lang w:val="pt-PT"/>
              </w:rPr>
              <w:t>.</w:t>
            </w:r>
          </w:p>
        </w:tc>
      </w:tr>
      <w:tr w:rsidR="005551E6" w:rsidRPr="00F67924" w14:paraId="16DD373A" w14:textId="77777777" w:rsidTr="005351D2">
        <w:tc>
          <w:tcPr>
            <w:tcW w:w="2040" w:type="dxa"/>
          </w:tcPr>
          <w:p w14:paraId="5C016C80" w14:textId="0EDCE910" w:rsidR="005551E6" w:rsidRPr="00F67924" w:rsidRDefault="005551E6" w:rsidP="003A7B37">
            <w:pPr>
              <w:pStyle w:val="TextTi12"/>
              <w:jc w:val="left"/>
              <w:rPr>
                <w:sz w:val="22"/>
                <w:szCs w:val="22"/>
                <w:lang w:val="pt-PT"/>
              </w:rPr>
            </w:pPr>
            <w:r w:rsidRPr="00F67924">
              <w:rPr>
                <w:sz w:val="22"/>
                <w:szCs w:val="22"/>
                <w:lang w:val="pt-PT"/>
              </w:rPr>
              <w:t>&gt;</w:t>
            </w:r>
            <w:r w:rsidR="003A7B37" w:rsidRPr="00F67924">
              <w:rPr>
                <w:sz w:val="22"/>
                <w:szCs w:val="22"/>
                <w:lang w:val="pt-PT"/>
              </w:rPr>
              <w:t> </w:t>
            </w:r>
            <w:r w:rsidRPr="00F67924">
              <w:rPr>
                <w:sz w:val="22"/>
                <w:szCs w:val="22"/>
                <w:lang w:val="pt-PT"/>
              </w:rPr>
              <w:t>5</w:t>
            </w:r>
            <w:ins w:id="729" w:author="Author">
              <w:r w:rsidR="00C35C86">
                <w:rPr>
                  <w:sz w:val="22"/>
                  <w:szCs w:val="22"/>
                  <w:lang w:val="pt-PT"/>
                </w:rPr>
                <w:t> </w:t>
              </w:r>
            </w:ins>
            <w:del w:id="730" w:author="Author">
              <w:r w:rsidRPr="00F67924" w:rsidDel="00C35C86">
                <w:rPr>
                  <w:sz w:val="22"/>
                  <w:szCs w:val="22"/>
                  <w:lang w:val="pt-PT"/>
                </w:rPr>
                <w:delText xml:space="preserve"> </w:delText>
              </w:r>
            </w:del>
            <w:r w:rsidR="003A7B37" w:rsidRPr="00F67924">
              <w:rPr>
                <w:rFonts w:eastAsia="MS Mincho"/>
                <w:sz w:val="22"/>
                <w:szCs w:val="22"/>
                <w:lang w:val="pt-PT"/>
              </w:rPr>
              <w:t>×</w:t>
            </w:r>
            <w:ins w:id="731" w:author="Author">
              <w:r w:rsidR="00C35C86">
                <w:rPr>
                  <w:sz w:val="22"/>
                  <w:szCs w:val="22"/>
                  <w:lang w:val="pt-PT"/>
                </w:rPr>
                <w:t> </w:t>
              </w:r>
            </w:ins>
            <w:del w:id="732" w:author="Author">
              <w:r w:rsidRPr="00F67924" w:rsidDel="00C35C86">
                <w:rPr>
                  <w:sz w:val="22"/>
                  <w:szCs w:val="22"/>
                  <w:lang w:val="pt-PT"/>
                </w:rPr>
                <w:delText xml:space="preserve"> </w:delText>
              </w:r>
            </w:del>
            <w:r w:rsidRPr="00F67924">
              <w:rPr>
                <w:sz w:val="22"/>
                <w:szCs w:val="22"/>
                <w:lang w:val="pt-PT"/>
              </w:rPr>
              <w:t>LSN</w:t>
            </w:r>
          </w:p>
        </w:tc>
        <w:tc>
          <w:tcPr>
            <w:tcW w:w="8040" w:type="dxa"/>
          </w:tcPr>
          <w:p w14:paraId="3DAC5247" w14:textId="7DF90FC8" w:rsidR="005551E6" w:rsidRPr="00F67924" w:rsidRDefault="005551E6" w:rsidP="003A7B37">
            <w:pPr>
              <w:pStyle w:val="TextTi12"/>
              <w:rPr>
                <w:sz w:val="22"/>
                <w:szCs w:val="22"/>
                <w:lang w:val="pt-PT"/>
              </w:rPr>
            </w:pPr>
            <w:r w:rsidRPr="00F67924">
              <w:rPr>
                <w:sz w:val="22"/>
                <w:szCs w:val="22"/>
                <w:lang w:val="pt-PT"/>
              </w:rPr>
              <w:t xml:space="preserve">Descontinuar </w:t>
            </w:r>
            <w:r w:rsidR="003A7B37" w:rsidRPr="00F67924">
              <w:rPr>
                <w:sz w:val="22"/>
                <w:szCs w:val="22"/>
                <w:lang w:val="pt-PT"/>
              </w:rPr>
              <w:t>o tratamento</w:t>
            </w:r>
            <w:r w:rsidRPr="00F67924">
              <w:rPr>
                <w:sz w:val="22"/>
                <w:szCs w:val="22"/>
                <w:lang w:val="pt-PT"/>
              </w:rPr>
              <w:t>.</w:t>
            </w:r>
          </w:p>
        </w:tc>
      </w:tr>
    </w:tbl>
    <w:p w14:paraId="3F9C5FD9" w14:textId="77777777" w:rsidR="005551E6" w:rsidRPr="00F67924" w:rsidRDefault="005551E6" w:rsidP="005551E6">
      <w:pPr>
        <w:rPr>
          <w:lang w:val="pt-PT"/>
        </w:rPr>
      </w:pPr>
    </w:p>
    <w:p w14:paraId="6D15CF03" w14:textId="77777777" w:rsidR="005551E6" w:rsidRPr="00F67924" w:rsidRDefault="005551E6" w:rsidP="00556054">
      <w:pPr>
        <w:pStyle w:val="Standard1"/>
        <w:ind w:left="562" w:hanging="562"/>
        <w:rPr>
          <w:lang w:val="pt-PT"/>
        </w:rPr>
      </w:pPr>
      <w:r w:rsidRPr="00F67924">
        <w:rPr>
          <w:lang w:val="pt-PT"/>
        </w:rPr>
        <w:sym w:font="Symbol" w:char="F0B7"/>
      </w:r>
      <w:r w:rsidRPr="00F67924">
        <w:rPr>
          <w:lang w:val="pt-PT"/>
        </w:rPr>
        <w:tab/>
        <w:t xml:space="preserve">Contagem absoluta </w:t>
      </w:r>
      <w:r w:rsidRPr="00F67924">
        <w:rPr>
          <w:szCs w:val="22"/>
          <w:lang w:val="pt-PT"/>
        </w:rPr>
        <w:t>dos</w:t>
      </w:r>
      <w:r w:rsidRPr="00F67924">
        <w:rPr>
          <w:lang w:val="pt-PT"/>
        </w:rPr>
        <w:t xml:space="preserve"> neutrófilos (CAN) baixa</w:t>
      </w:r>
    </w:p>
    <w:p w14:paraId="78B3955B" w14:textId="77777777" w:rsidR="005551E6" w:rsidRPr="00F67924" w:rsidRDefault="005551E6" w:rsidP="005551E6">
      <w:pPr>
        <w:rPr>
          <w:lang w:val="pt-PT"/>
        </w:rPr>
      </w:pPr>
    </w:p>
    <w:p w14:paraId="1C75BA39" w14:textId="78B2CC8C" w:rsidR="005551E6" w:rsidRPr="00F67924" w:rsidRDefault="005551E6" w:rsidP="005551E6">
      <w:pPr>
        <w:rPr>
          <w:lang w:val="pt-PT"/>
        </w:rPr>
      </w:pPr>
      <w:r w:rsidRPr="00F67924">
        <w:rPr>
          <w:lang w:val="pt-PT"/>
        </w:rPr>
        <w:t xml:space="preserve">Em doentes não tratados previamente com </w:t>
      </w:r>
      <w:r w:rsidR="003A7B37" w:rsidRPr="00F67924">
        <w:rPr>
          <w:lang w:val="pt-PT"/>
        </w:rPr>
        <w:t>tocilizumab</w:t>
      </w:r>
      <w:r w:rsidRPr="00F67924">
        <w:rPr>
          <w:lang w:val="pt-PT"/>
        </w:rPr>
        <w:t xml:space="preserve">, não se recomenda o início </w:t>
      </w:r>
      <w:r w:rsidR="005E18EB" w:rsidRPr="00F67924">
        <w:rPr>
          <w:lang w:val="pt-PT"/>
        </w:rPr>
        <w:t xml:space="preserve">do tratamento </w:t>
      </w:r>
      <w:r w:rsidRPr="00F67924">
        <w:rPr>
          <w:lang w:val="pt-PT"/>
        </w:rPr>
        <w:t>em doentes com uma CAN menor que 2</w:t>
      </w:r>
      <w:r w:rsidRPr="00F67924">
        <w:rPr>
          <w:szCs w:val="22"/>
          <w:lang w:val="pt-PT"/>
        </w:rPr>
        <w:t xml:space="preserve"> </w:t>
      </w:r>
      <w:r w:rsidR="003A7B37" w:rsidRPr="00F67924">
        <w:rPr>
          <w:rFonts w:eastAsia="MS Mincho"/>
          <w:szCs w:val="22"/>
          <w:lang w:val="pt-PT"/>
        </w:rPr>
        <w:t>×</w:t>
      </w:r>
      <w:r w:rsidRPr="00F67924">
        <w:rPr>
          <w:szCs w:val="22"/>
          <w:lang w:val="pt-PT"/>
        </w:rPr>
        <w:t xml:space="preserve"> 10</w:t>
      </w:r>
      <w:r w:rsidRPr="00F67924">
        <w:rPr>
          <w:szCs w:val="22"/>
          <w:vertAlign w:val="superscript"/>
          <w:lang w:val="pt-PT"/>
        </w:rPr>
        <w:t>9</w:t>
      </w:r>
      <w:r w:rsidRPr="00F67924">
        <w:rPr>
          <w:szCs w:val="22"/>
          <w:lang w:val="pt-PT"/>
        </w:rPr>
        <w:t>/l.</w:t>
      </w:r>
    </w:p>
    <w:p w14:paraId="6B75E16A" w14:textId="77777777" w:rsidR="005551E6" w:rsidRPr="00F67924" w:rsidRDefault="005551E6" w:rsidP="005551E6">
      <w:pPr>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5551E6" w:rsidRPr="00F67924" w14:paraId="3B6C1328" w14:textId="77777777" w:rsidTr="005351D2">
        <w:tc>
          <w:tcPr>
            <w:tcW w:w="1952" w:type="dxa"/>
          </w:tcPr>
          <w:p w14:paraId="24558F01" w14:textId="76BC5FC4" w:rsidR="005551E6" w:rsidRPr="00F67924" w:rsidRDefault="005551E6" w:rsidP="003A7B37">
            <w:pPr>
              <w:pStyle w:val="TextTi12"/>
              <w:keepNext/>
              <w:keepLines/>
              <w:jc w:val="center"/>
              <w:rPr>
                <w:sz w:val="22"/>
                <w:szCs w:val="22"/>
                <w:lang w:val="pt-PT"/>
              </w:rPr>
            </w:pPr>
            <w:r w:rsidRPr="00F67924">
              <w:rPr>
                <w:sz w:val="22"/>
                <w:szCs w:val="22"/>
                <w:lang w:val="pt-PT"/>
              </w:rPr>
              <w:t xml:space="preserve">Valor </w:t>
            </w:r>
            <w:r w:rsidR="003A7B37" w:rsidRPr="00F67924">
              <w:rPr>
                <w:sz w:val="22"/>
                <w:szCs w:val="22"/>
                <w:lang w:val="pt-PT"/>
              </w:rPr>
              <w:t>l</w:t>
            </w:r>
            <w:r w:rsidRPr="00F67924">
              <w:rPr>
                <w:sz w:val="22"/>
                <w:szCs w:val="22"/>
                <w:lang w:val="pt-PT"/>
              </w:rPr>
              <w:t xml:space="preserve">aboratorial (células </w:t>
            </w:r>
            <w:r w:rsidR="003A7B37" w:rsidRPr="00F67924">
              <w:rPr>
                <w:rFonts w:eastAsia="MS Mincho"/>
                <w:sz w:val="22"/>
                <w:szCs w:val="22"/>
                <w:lang w:val="pt-PT"/>
              </w:rPr>
              <w:t>×</w:t>
            </w:r>
            <w:r w:rsidRPr="00F67924">
              <w:rPr>
                <w:sz w:val="22"/>
                <w:szCs w:val="22"/>
                <w:lang w:val="pt-PT"/>
              </w:rPr>
              <w:t xml:space="preserve"> 10</w:t>
            </w:r>
            <w:r w:rsidRPr="00F67924">
              <w:rPr>
                <w:sz w:val="22"/>
                <w:szCs w:val="22"/>
                <w:vertAlign w:val="superscript"/>
                <w:lang w:val="pt-PT"/>
              </w:rPr>
              <w:t>9</w:t>
            </w:r>
            <w:r w:rsidRPr="00F67924">
              <w:rPr>
                <w:sz w:val="22"/>
                <w:szCs w:val="22"/>
                <w:lang w:val="pt-PT"/>
              </w:rPr>
              <w:t>/l)</w:t>
            </w:r>
          </w:p>
        </w:tc>
        <w:tc>
          <w:tcPr>
            <w:tcW w:w="7335" w:type="dxa"/>
          </w:tcPr>
          <w:p w14:paraId="015BD7A2" w14:textId="77777777" w:rsidR="005551E6" w:rsidRPr="00F67924" w:rsidRDefault="005551E6" w:rsidP="001F7D9D">
            <w:pPr>
              <w:pStyle w:val="TextTi12"/>
              <w:keepNext/>
              <w:keepLines/>
              <w:jc w:val="center"/>
              <w:rPr>
                <w:sz w:val="22"/>
                <w:szCs w:val="22"/>
                <w:lang w:val="pt-PT"/>
              </w:rPr>
            </w:pPr>
            <w:r w:rsidRPr="00F67924">
              <w:rPr>
                <w:sz w:val="22"/>
                <w:szCs w:val="22"/>
                <w:lang w:val="pt-PT"/>
              </w:rPr>
              <w:t>Ação</w:t>
            </w:r>
          </w:p>
        </w:tc>
      </w:tr>
      <w:tr w:rsidR="005551E6" w:rsidRPr="00F67924" w14:paraId="1641FC94" w14:textId="77777777" w:rsidTr="005351D2">
        <w:tc>
          <w:tcPr>
            <w:tcW w:w="1952" w:type="dxa"/>
          </w:tcPr>
          <w:p w14:paraId="3C27ACF1" w14:textId="77777777" w:rsidR="005551E6" w:rsidRPr="00F67924" w:rsidRDefault="005551E6" w:rsidP="001F7D9D">
            <w:pPr>
              <w:pStyle w:val="TextTi12"/>
              <w:keepNext/>
              <w:keepLines/>
              <w:jc w:val="left"/>
              <w:rPr>
                <w:sz w:val="22"/>
                <w:szCs w:val="22"/>
                <w:lang w:val="pt-PT"/>
              </w:rPr>
            </w:pPr>
            <w:r w:rsidRPr="00F67924">
              <w:rPr>
                <w:sz w:val="22"/>
                <w:szCs w:val="22"/>
                <w:lang w:val="pt-PT"/>
              </w:rPr>
              <w:t>CAN &gt; 1</w:t>
            </w:r>
          </w:p>
        </w:tc>
        <w:tc>
          <w:tcPr>
            <w:tcW w:w="7335" w:type="dxa"/>
          </w:tcPr>
          <w:p w14:paraId="59225C76" w14:textId="77777777" w:rsidR="005551E6" w:rsidRPr="00F67924" w:rsidRDefault="005551E6" w:rsidP="001F7D9D">
            <w:pPr>
              <w:pStyle w:val="TextTi12"/>
              <w:keepNext/>
              <w:keepLines/>
              <w:jc w:val="left"/>
              <w:rPr>
                <w:sz w:val="22"/>
                <w:szCs w:val="22"/>
                <w:lang w:val="pt-PT"/>
              </w:rPr>
            </w:pPr>
            <w:r w:rsidRPr="00F67924">
              <w:rPr>
                <w:sz w:val="22"/>
                <w:szCs w:val="22"/>
                <w:lang w:val="pt-PT"/>
              </w:rPr>
              <w:t>Manter a dose.</w:t>
            </w:r>
          </w:p>
        </w:tc>
      </w:tr>
      <w:tr w:rsidR="005551E6" w:rsidRPr="00ED63F7" w14:paraId="76BFFEF3" w14:textId="77777777" w:rsidTr="005351D2">
        <w:tc>
          <w:tcPr>
            <w:tcW w:w="1952" w:type="dxa"/>
          </w:tcPr>
          <w:p w14:paraId="7C8367D8" w14:textId="77777777" w:rsidR="005551E6" w:rsidRPr="00F67924" w:rsidRDefault="005551E6" w:rsidP="001F7D9D">
            <w:pPr>
              <w:pStyle w:val="TextTi12"/>
              <w:keepNext/>
              <w:keepLines/>
              <w:jc w:val="left"/>
              <w:rPr>
                <w:sz w:val="22"/>
                <w:szCs w:val="22"/>
                <w:lang w:val="pt-PT"/>
              </w:rPr>
            </w:pPr>
            <w:r w:rsidRPr="00F67924">
              <w:rPr>
                <w:sz w:val="22"/>
                <w:szCs w:val="22"/>
                <w:lang w:val="pt-PT"/>
              </w:rPr>
              <w:t>CAN de 0,5 a 1</w:t>
            </w:r>
          </w:p>
        </w:tc>
        <w:tc>
          <w:tcPr>
            <w:tcW w:w="7335" w:type="dxa"/>
          </w:tcPr>
          <w:p w14:paraId="5833BE81" w14:textId="33B2DC6A" w:rsidR="005551E6" w:rsidRPr="00F67924" w:rsidRDefault="005551E6" w:rsidP="001F7D9D">
            <w:pPr>
              <w:pStyle w:val="TextTi12"/>
              <w:keepNext/>
              <w:keepLines/>
              <w:jc w:val="left"/>
              <w:rPr>
                <w:sz w:val="22"/>
                <w:szCs w:val="22"/>
                <w:lang w:val="pt-PT"/>
              </w:rPr>
            </w:pPr>
            <w:r w:rsidRPr="00F67924">
              <w:rPr>
                <w:sz w:val="22"/>
                <w:szCs w:val="22"/>
                <w:lang w:val="pt-PT"/>
              </w:rPr>
              <w:t xml:space="preserve">Interromper a </w:t>
            </w:r>
            <w:r w:rsidR="00203686" w:rsidRPr="00F67924">
              <w:rPr>
                <w:sz w:val="22"/>
                <w:szCs w:val="22"/>
                <w:lang w:val="pt-PT"/>
              </w:rPr>
              <w:t>administração</w:t>
            </w:r>
            <w:r w:rsidRPr="00F67924">
              <w:rPr>
                <w:sz w:val="22"/>
                <w:szCs w:val="22"/>
                <w:lang w:val="pt-PT"/>
              </w:rPr>
              <w:t xml:space="preserve"> de </w:t>
            </w:r>
            <w:r w:rsidR="004903B3" w:rsidRPr="00F67924">
              <w:rPr>
                <w:sz w:val="22"/>
                <w:szCs w:val="22"/>
                <w:lang w:val="pt-PT"/>
              </w:rPr>
              <w:t>tocilizumab</w:t>
            </w:r>
            <w:r w:rsidRPr="00F67924">
              <w:rPr>
                <w:sz w:val="22"/>
                <w:szCs w:val="22"/>
                <w:lang w:val="pt-PT"/>
              </w:rPr>
              <w:t>.</w:t>
            </w:r>
          </w:p>
          <w:p w14:paraId="54205093" w14:textId="0085C01C" w:rsidR="005551E6" w:rsidRPr="00F67924" w:rsidRDefault="005551E6" w:rsidP="004903B3">
            <w:pPr>
              <w:pStyle w:val="TextTi12"/>
              <w:keepNext/>
              <w:keepLines/>
              <w:jc w:val="left"/>
              <w:rPr>
                <w:sz w:val="22"/>
                <w:szCs w:val="22"/>
                <w:lang w:val="pt-PT"/>
              </w:rPr>
            </w:pPr>
            <w:r w:rsidRPr="00F67924">
              <w:rPr>
                <w:sz w:val="22"/>
                <w:szCs w:val="22"/>
                <w:lang w:val="pt-PT"/>
              </w:rPr>
              <w:t>Quando a CAN aumentar para &gt;</w:t>
            </w:r>
            <w:r w:rsidR="004903B3" w:rsidRPr="00F67924">
              <w:rPr>
                <w:sz w:val="22"/>
                <w:szCs w:val="22"/>
                <w:lang w:val="pt-PT"/>
              </w:rPr>
              <w:t> </w:t>
            </w:r>
            <w:r w:rsidRPr="00F67924">
              <w:rPr>
                <w:sz w:val="22"/>
                <w:szCs w:val="22"/>
                <w:lang w:val="pt-PT"/>
              </w:rPr>
              <w:t xml:space="preserve">1 </w:t>
            </w:r>
            <w:r w:rsidR="004903B3" w:rsidRPr="00F67924">
              <w:rPr>
                <w:rFonts w:eastAsia="MS Mincho"/>
                <w:sz w:val="22"/>
                <w:szCs w:val="22"/>
                <w:lang w:val="pt-PT"/>
              </w:rPr>
              <w:t>×</w:t>
            </w:r>
            <w:r w:rsidRPr="00F67924">
              <w:rPr>
                <w:sz w:val="22"/>
                <w:szCs w:val="22"/>
                <w:lang w:val="pt-PT"/>
              </w:rPr>
              <w:t xml:space="preserve"> 10</w:t>
            </w:r>
            <w:r w:rsidRPr="00F67924">
              <w:rPr>
                <w:sz w:val="22"/>
                <w:szCs w:val="22"/>
                <w:vertAlign w:val="superscript"/>
                <w:lang w:val="pt-PT"/>
              </w:rPr>
              <w:t>9</w:t>
            </w:r>
            <w:r w:rsidRPr="00F67924">
              <w:rPr>
                <w:sz w:val="22"/>
                <w:szCs w:val="22"/>
                <w:lang w:val="pt-PT"/>
              </w:rPr>
              <w:t xml:space="preserve">/l, recomeçar a </w:t>
            </w:r>
            <w:r w:rsidR="00203686" w:rsidRPr="00F67924">
              <w:rPr>
                <w:sz w:val="22"/>
                <w:szCs w:val="22"/>
                <w:lang w:val="pt-PT"/>
              </w:rPr>
              <w:t>administração</w:t>
            </w:r>
            <w:r w:rsidRPr="00F67924">
              <w:rPr>
                <w:sz w:val="22"/>
                <w:szCs w:val="22"/>
                <w:lang w:val="pt-PT"/>
              </w:rPr>
              <w:t xml:space="preserve"> </w:t>
            </w:r>
            <w:r w:rsidR="004903B3" w:rsidRPr="00F67924">
              <w:rPr>
                <w:sz w:val="22"/>
                <w:szCs w:val="22"/>
                <w:lang w:val="pt-PT"/>
              </w:rPr>
              <w:t>do</w:t>
            </w:r>
            <w:r w:rsidR="004819E2" w:rsidRPr="00F67924">
              <w:rPr>
                <w:sz w:val="22"/>
                <w:szCs w:val="22"/>
                <w:lang w:val="pt-PT"/>
              </w:rPr>
              <w:t xml:space="preserve"> </w:t>
            </w:r>
            <w:r w:rsidR="004903B3" w:rsidRPr="00F67924">
              <w:rPr>
                <w:sz w:val="22"/>
                <w:szCs w:val="22"/>
                <w:lang w:val="pt-PT"/>
              </w:rPr>
              <w:t>tratamento</w:t>
            </w:r>
            <w:r w:rsidRPr="00F67924">
              <w:rPr>
                <w:sz w:val="22"/>
                <w:szCs w:val="22"/>
                <w:lang w:val="pt-PT"/>
              </w:rPr>
              <w:t xml:space="preserve"> com </w:t>
            </w:r>
            <w:r w:rsidR="00203686" w:rsidRPr="00F67924">
              <w:rPr>
                <w:sz w:val="22"/>
                <w:szCs w:val="22"/>
                <w:lang w:val="pt-PT"/>
              </w:rPr>
              <w:t xml:space="preserve">uma </w:t>
            </w:r>
            <w:r w:rsidRPr="00F67924">
              <w:rPr>
                <w:sz w:val="22"/>
                <w:szCs w:val="22"/>
                <w:lang w:val="pt-PT"/>
              </w:rPr>
              <w:t xml:space="preserve">injeção a cada duas semanas e </w:t>
            </w:r>
            <w:r w:rsidR="009E6034" w:rsidRPr="00F67924">
              <w:rPr>
                <w:sz w:val="22"/>
                <w:szCs w:val="22"/>
                <w:lang w:val="pt-PT"/>
              </w:rPr>
              <w:t xml:space="preserve">retomar </w:t>
            </w:r>
            <w:r w:rsidRPr="00F67924">
              <w:rPr>
                <w:sz w:val="22"/>
                <w:szCs w:val="22"/>
                <w:lang w:val="pt-PT"/>
              </w:rPr>
              <w:t xml:space="preserve">para </w:t>
            </w:r>
            <w:r w:rsidR="00C162BE" w:rsidRPr="00F67924">
              <w:rPr>
                <w:sz w:val="22"/>
                <w:szCs w:val="22"/>
                <w:lang w:val="pt-PT"/>
              </w:rPr>
              <w:t xml:space="preserve">uma </w:t>
            </w:r>
            <w:r w:rsidRPr="00F67924">
              <w:rPr>
                <w:sz w:val="22"/>
                <w:szCs w:val="22"/>
                <w:lang w:val="pt-PT"/>
              </w:rPr>
              <w:t>injeção semanal, como clinicamente apropriado.</w:t>
            </w:r>
          </w:p>
        </w:tc>
      </w:tr>
      <w:tr w:rsidR="005551E6" w:rsidRPr="00F67924" w14:paraId="360F96CA" w14:textId="77777777" w:rsidTr="005351D2">
        <w:tc>
          <w:tcPr>
            <w:tcW w:w="1952" w:type="dxa"/>
          </w:tcPr>
          <w:p w14:paraId="3EA4B187" w14:textId="77777777" w:rsidR="005551E6" w:rsidRPr="00F67924" w:rsidRDefault="005551E6" w:rsidP="005351D2">
            <w:pPr>
              <w:pStyle w:val="TextTi12"/>
              <w:jc w:val="left"/>
              <w:rPr>
                <w:sz w:val="22"/>
                <w:szCs w:val="22"/>
                <w:lang w:val="pt-PT"/>
              </w:rPr>
            </w:pPr>
            <w:r w:rsidRPr="00F67924">
              <w:rPr>
                <w:sz w:val="22"/>
                <w:szCs w:val="22"/>
                <w:lang w:val="pt-PT"/>
              </w:rPr>
              <w:t>CAN &lt; 0,5</w:t>
            </w:r>
          </w:p>
        </w:tc>
        <w:tc>
          <w:tcPr>
            <w:tcW w:w="7335" w:type="dxa"/>
          </w:tcPr>
          <w:p w14:paraId="4F3B6E9F" w14:textId="262791DE" w:rsidR="005551E6" w:rsidRPr="00F67924" w:rsidRDefault="005551E6" w:rsidP="004903B3">
            <w:pPr>
              <w:pStyle w:val="TextTi12"/>
              <w:jc w:val="left"/>
              <w:rPr>
                <w:sz w:val="22"/>
                <w:szCs w:val="22"/>
                <w:lang w:val="pt-PT"/>
              </w:rPr>
            </w:pPr>
            <w:r w:rsidRPr="00F67924">
              <w:rPr>
                <w:sz w:val="22"/>
                <w:szCs w:val="22"/>
                <w:lang w:val="pt-PT"/>
              </w:rPr>
              <w:t xml:space="preserve">Descontinuar </w:t>
            </w:r>
            <w:r w:rsidR="004903B3" w:rsidRPr="00F67924">
              <w:rPr>
                <w:sz w:val="22"/>
                <w:szCs w:val="22"/>
                <w:lang w:val="pt-PT"/>
              </w:rPr>
              <w:t>o tratamento</w:t>
            </w:r>
            <w:r w:rsidRPr="00F67924">
              <w:rPr>
                <w:sz w:val="22"/>
                <w:szCs w:val="22"/>
                <w:lang w:val="pt-PT"/>
              </w:rPr>
              <w:t>.</w:t>
            </w:r>
          </w:p>
        </w:tc>
      </w:tr>
    </w:tbl>
    <w:p w14:paraId="0F1892BC" w14:textId="77777777" w:rsidR="005551E6" w:rsidRPr="00F67924" w:rsidRDefault="005551E6" w:rsidP="005551E6">
      <w:pPr>
        <w:rPr>
          <w:lang w:val="pt-PT"/>
        </w:rPr>
      </w:pPr>
    </w:p>
    <w:p w14:paraId="3CC1F77C" w14:textId="77777777" w:rsidR="005551E6" w:rsidRPr="00F67924" w:rsidRDefault="005551E6" w:rsidP="00556054">
      <w:pPr>
        <w:pStyle w:val="ListParagraph"/>
        <w:ind w:left="562" w:hanging="562"/>
        <w:contextualSpacing/>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das plaquetas baixa</w:t>
      </w:r>
    </w:p>
    <w:p w14:paraId="78402AEF" w14:textId="77777777" w:rsidR="005551E6" w:rsidRPr="00F67924" w:rsidRDefault="005551E6" w:rsidP="005551E6">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5551E6" w:rsidRPr="00F67924" w14:paraId="286CC7E0" w14:textId="77777777" w:rsidTr="005351D2">
        <w:tc>
          <w:tcPr>
            <w:tcW w:w="1952" w:type="dxa"/>
          </w:tcPr>
          <w:p w14:paraId="50BBF953" w14:textId="7935AE7F" w:rsidR="005551E6" w:rsidRPr="00F67924" w:rsidRDefault="005551E6" w:rsidP="00FA1424">
            <w:pPr>
              <w:pStyle w:val="TextTi12"/>
              <w:keepNext/>
              <w:keepLines/>
              <w:jc w:val="center"/>
              <w:rPr>
                <w:sz w:val="22"/>
                <w:szCs w:val="22"/>
                <w:lang w:val="pt-PT"/>
              </w:rPr>
            </w:pPr>
            <w:r w:rsidRPr="00F67924">
              <w:rPr>
                <w:sz w:val="22"/>
                <w:szCs w:val="22"/>
                <w:lang w:val="pt-PT"/>
              </w:rPr>
              <w:t xml:space="preserve">Valor </w:t>
            </w:r>
            <w:r w:rsidR="00FA1424" w:rsidRPr="00F67924">
              <w:rPr>
                <w:sz w:val="22"/>
                <w:szCs w:val="22"/>
                <w:lang w:val="pt-PT"/>
              </w:rPr>
              <w:t>l</w:t>
            </w:r>
            <w:r w:rsidRPr="00F67924">
              <w:rPr>
                <w:sz w:val="22"/>
                <w:szCs w:val="22"/>
                <w:lang w:val="pt-PT"/>
              </w:rPr>
              <w:t xml:space="preserve">aboratorial (células </w:t>
            </w:r>
            <w:r w:rsidR="00FA1424" w:rsidRPr="00F67924">
              <w:rPr>
                <w:rFonts w:eastAsia="MS Mincho"/>
                <w:sz w:val="22"/>
                <w:szCs w:val="22"/>
                <w:lang w:val="pt-PT"/>
              </w:rPr>
              <w:t>×</w:t>
            </w:r>
            <w:r w:rsidRPr="00F67924">
              <w:rPr>
                <w:sz w:val="22"/>
                <w:szCs w:val="22"/>
                <w:lang w:val="pt-PT"/>
              </w:rPr>
              <w:t xml:space="preserve"> 10</w:t>
            </w:r>
            <w:r w:rsidRPr="00F67924">
              <w:rPr>
                <w:sz w:val="22"/>
                <w:szCs w:val="22"/>
                <w:vertAlign w:val="superscript"/>
                <w:lang w:val="pt-PT"/>
              </w:rPr>
              <w:t>3</w:t>
            </w:r>
            <w:r w:rsidRPr="00F67924">
              <w:rPr>
                <w:sz w:val="22"/>
                <w:szCs w:val="22"/>
                <w:lang w:val="pt-PT"/>
              </w:rPr>
              <w:t>/</w:t>
            </w:r>
            <w:r w:rsidR="00E82A1F" w:rsidRPr="00F67924">
              <w:rPr>
                <w:rFonts w:eastAsia="MS Mincho"/>
                <w:sz w:val="22"/>
                <w:szCs w:val="22"/>
                <w:lang w:val="pt-PT" w:eastAsia="ja-JP"/>
              </w:rPr>
              <w:t>µ</w:t>
            </w:r>
            <w:r w:rsidRPr="00F67924" w:rsidDel="00B4080A">
              <w:rPr>
                <w:sz w:val="22"/>
                <w:szCs w:val="22"/>
                <w:lang w:val="pt-PT"/>
              </w:rPr>
              <w:t>l</w:t>
            </w:r>
            <w:r w:rsidRPr="00F67924">
              <w:rPr>
                <w:sz w:val="22"/>
                <w:szCs w:val="22"/>
                <w:lang w:val="pt-PT"/>
              </w:rPr>
              <w:t>)</w:t>
            </w:r>
          </w:p>
        </w:tc>
        <w:tc>
          <w:tcPr>
            <w:tcW w:w="7335" w:type="dxa"/>
          </w:tcPr>
          <w:p w14:paraId="5658D193" w14:textId="77777777" w:rsidR="005551E6" w:rsidRPr="00F67924" w:rsidRDefault="005551E6" w:rsidP="005351D2">
            <w:pPr>
              <w:pStyle w:val="TextTi12"/>
              <w:keepNext/>
              <w:keepLines/>
              <w:jc w:val="center"/>
              <w:rPr>
                <w:sz w:val="22"/>
                <w:szCs w:val="22"/>
                <w:lang w:val="pt-PT"/>
              </w:rPr>
            </w:pPr>
            <w:r w:rsidRPr="00F67924">
              <w:rPr>
                <w:sz w:val="22"/>
                <w:szCs w:val="22"/>
                <w:lang w:val="pt-PT"/>
              </w:rPr>
              <w:t>Ação</w:t>
            </w:r>
          </w:p>
        </w:tc>
      </w:tr>
      <w:tr w:rsidR="005551E6" w:rsidRPr="00ED63F7" w14:paraId="6B7C1EF3" w14:textId="77777777" w:rsidTr="005351D2">
        <w:tc>
          <w:tcPr>
            <w:tcW w:w="1952" w:type="dxa"/>
          </w:tcPr>
          <w:p w14:paraId="703C9D2F" w14:textId="77777777" w:rsidR="005551E6" w:rsidRPr="00F67924" w:rsidRDefault="005551E6" w:rsidP="005351D2">
            <w:pPr>
              <w:pStyle w:val="TextTi12"/>
              <w:keepNext/>
              <w:keepLines/>
              <w:jc w:val="left"/>
              <w:rPr>
                <w:sz w:val="22"/>
                <w:szCs w:val="22"/>
                <w:lang w:val="pt-PT"/>
              </w:rPr>
            </w:pPr>
            <w:r w:rsidRPr="00F67924">
              <w:rPr>
                <w:sz w:val="22"/>
                <w:szCs w:val="22"/>
                <w:lang w:val="pt-PT"/>
              </w:rPr>
              <w:t>50 a 100</w:t>
            </w:r>
          </w:p>
        </w:tc>
        <w:tc>
          <w:tcPr>
            <w:tcW w:w="7335" w:type="dxa"/>
          </w:tcPr>
          <w:p w14:paraId="606718D8" w14:textId="527A8487" w:rsidR="005551E6" w:rsidRPr="00F67924" w:rsidRDefault="005551E6" w:rsidP="005351D2">
            <w:pPr>
              <w:pStyle w:val="TextTi12"/>
              <w:keepNext/>
              <w:keepLines/>
              <w:jc w:val="left"/>
              <w:rPr>
                <w:sz w:val="22"/>
                <w:szCs w:val="22"/>
                <w:lang w:val="pt-PT"/>
              </w:rPr>
            </w:pPr>
            <w:r w:rsidRPr="00F67924">
              <w:rPr>
                <w:sz w:val="22"/>
                <w:szCs w:val="22"/>
                <w:lang w:val="pt-PT"/>
              </w:rPr>
              <w:t xml:space="preserve">Interromper a </w:t>
            </w:r>
            <w:r w:rsidR="00203686" w:rsidRPr="00F67924">
              <w:rPr>
                <w:sz w:val="22"/>
                <w:szCs w:val="22"/>
                <w:lang w:val="pt-PT"/>
              </w:rPr>
              <w:t>administração</w:t>
            </w:r>
            <w:r w:rsidRPr="00F67924">
              <w:rPr>
                <w:sz w:val="22"/>
                <w:szCs w:val="22"/>
                <w:lang w:val="pt-PT"/>
              </w:rPr>
              <w:t xml:space="preserve"> </w:t>
            </w:r>
            <w:r w:rsidR="00FA1424" w:rsidRPr="00F67924">
              <w:rPr>
                <w:sz w:val="22"/>
                <w:szCs w:val="22"/>
                <w:lang w:val="pt-PT"/>
              </w:rPr>
              <w:t>de tocilizumab</w:t>
            </w:r>
            <w:r w:rsidRPr="00F67924">
              <w:rPr>
                <w:sz w:val="22"/>
                <w:szCs w:val="22"/>
                <w:lang w:val="pt-PT"/>
              </w:rPr>
              <w:t>.</w:t>
            </w:r>
          </w:p>
          <w:p w14:paraId="6E311193" w14:textId="35DD505E" w:rsidR="005551E6" w:rsidRPr="00F67924" w:rsidRDefault="005551E6" w:rsidP="00FA1424">
            <w:pPr>
              <w:pStyle w:val="TextTi12"/>
              <w:keepNext/>
              <w:keepLines/>
              <w:jc w:val="left"/>
              <w:rPr>
                <w:sz w:val="22"/>
                <w:szCs w:val="22"/>
                <w:lang w:val="pt-PT"/>
              </w:rPr>
            </w:pPr>
            <w:r w:rsidRPr="00F67924">
              <w:rPr>
                <w:sz w:val="22"/>
                <w:szCs w:val="22"/>
                <w:lang w:val="pt-PT"/>
              </w:rPr>
              <w:t>Quando a contagem das plaquetas for &gt;</w:t>
            </w:r>
            <w:r w:rsidR="00FA1424" w:rsidRPr="00F67924">
              <w:rPr>
                <w:sz w:val="22"/>
                <w:szCs w:val="22"/>
                <w:lang w:val="pt-PT"/>
              </w:rPr>
              <w:t> </w:t>
            </w:r>
            <w:r w:rsidRPr="00F67924">
              <w:rPr>
                <w:sz w:val="22"/>
                <w:szCs w:val="22"/>
                <w:lang w:val="pt-PT"/>
              </w:rPr>
              <w:t xml:space="preserve">100 </w:t>
            </w:r>
            <w:r w:rsidR="00FA1424" w:rsidRPr="00F67924">
              <w:rPr>
                <w:rFonts w:eastAsia="MS Mincho"/>
                <w:sz w:val="22"/>
                <w:szCs w:val="22"/>
                <w:lang w:val="pt-PT"/>
              </w:rPr>
              <w:t>×</w:t>
            </w:r>
            <w:r w:rsidRPr="00F67924">
              <w:rPr>
                <w:sz w:val="22"/>
                <w:szCs w:val="22"/>
                <w:lang w:val="pt-PT"/>
              </w:rPr>
              <w:t xml:space="preserve"> 10</w:t>
            </w:r>
            <w:r w:rsidRPr="00F67924">
              <w:rPr>
                <w:sz w:val="22"/>
                <w:szCs w:val="22"/>
                <w:vertAlign w:val="superscript"/>
                <w:lang w:val="pt-PT"/>
              </w:rPr>
              <w:t>3</w:t>
            </w:r>
            <w:r w:rsidRPr="00F67924">
              <w:rPr>
                <w:sz w:val="22"/>
                <w:szCs w:val="22"/>
                <w:lang w:val="pt-PT"/>
              </w:rPr>
              <w:t>/</w:t>
            </w:r>
            <w:r w:rsidR="00E82A1F" w:rsidRPr="00F67924">
              <w:rPr>
                <w:rFonts w:eastAsia="MS Mincho"/>
                <w:sz w:val="22"/>
                <w:szCs w:val="22"/>
                <w:lang w:val="pt-PT" w:eastAsia="ja-JP"/>
              </w:rPr>
              <w:t>µ</w:t>
            </w:r>
            <w:r w:rsidRPr="00F67924">
              <w:rPr>
                <w:sz w:val="22"/>
                <w:szCs w:val="22"/>
                <w:lang w:val="pt-PT"/>
              </w:rPr>
              <w:t xml:space="preserve">l, recomeçar a </w:t>
            </w:r>
            <w:r w:rsidR="00203686" w:rsidRPr="00F67924">
              <w:rPr>
                <w:sz w:val="22"/>
                <w:szCs w:val="22"/>
                <w:lang w:val="pt-PT"/>
              </w:rPr>
              <w:t>administração</w:t>
            </w:r>
            <w:r w:rsidRPr="00F67924">
              <w:rPr>
                <w:sz w:val="22"/>
                <w:szCs w:val="22"/>
                <w:lang w:val="pt-PT"/>
              </w:rPr>
              <w:t xml:space="preserve"> </w:t>
            </w:r>
            <w:r w:rsidR="00FA1424" w:rsidRPr="00F67924">
              <w:rPr>
                <w:sz w:val="22"/>
                <w:szCs w:val="22"/>
                <w:lang w:val="pt-PT"/>
              </w:rPr>
              <w:t>do tratamento</w:t>
            </w:r>
            <w:r w:rsidRPr="00F67924">
              <w:rPr>
                <w:sz w:val="22"/>
                <w:szCs w:val="22"/>
                <w:lang w:val="pt-PT"/>
              </w:rPr>
              <w:t xml:space="preserve"> com </w:t>
            </w:r>
            <w:r w:rsidR="00203686" w:rsidRPr="00F67924">
              <w:rPr>
                <w:sz w:val="22"/>
                <w:szCs w:val="22"/>
                <w:lang w:val="pt-PT"/>
              </w:rPr>
              <w:t xml:space="preserve">uma </w:t>
            </w:r>
            <w:r w:rsidRPr="00F67924">
              <w:rPr>
                <w:sz w:val="22"/>
                <w:szCs w:val="22"/>
                <w:lang w:val="pt-PT"/>
              </w:rPr>
              <w:t xml:space="preserve">injeção a cada duas semanas e </w:t>
            </w:r>
            <w:r w:rsidR="009E6034" w:rsidRPr="00F67924">
              <w:rPr>
                <w:sz w:val="22"/>
                <w:szCs w:val="22"/>
                <w:lang w:val="pt-PT"/>
              </w:rPr>
              <w:t xml:space="preserve">retomar </w:t>
            </w:r>
            <w:r w:rsidRPr="00F67924">
              <w:rPr>
                <w:sz w:val="22"/>
                <w:szCs w:val="22"/>
                <w:lang w:val="pt-PT"/>
              </w:rPr>
              <w:t xml:space="preserve">para </w:t>
            </w:r>
            <w:r w:rsidR="00C162BE" w:rsidRPr="00F67924">
              <w:rPr>
                <w:sz w:val="22"/>
                <w:szCs w:val="22"/>
                <w:lang w:val="pt-PT"/>
              </w:rPr>
              <w:t xml:space="preserve">uma </w:t>
            </w:r>
            <w:r w:rsidRPr="00F67924">
              <w:rPr>
                <w:sz w:val="22"/>
                <w:szCs w:val="22"/>
                <w:lang w:val="pt-PT"/>
              </w:rPr>
              <w:t>injeção semanal, como clinicamente apropriado.</w:t>
            </w:r>
          </w:p>
        </w:tc>
      </w:tr>
      <w:tr w:rsidR="005551E6" w:rsidRPr="00F67924" w14:paraId="3BDD83AE" w14:textId="77777777" w:rsidTr="005351D2">
        <w:tc>
          <w:tcPr>
            <w:tcW w:w="1952" w:type="dxa"/>
          </w:tcPr>
          <w:p w14:paraId="13BC3582" w14:textId="77777777" w:rsidR="005551E6" w:rsidRPr="00F67924" w:rsidRDefault="005551E6" w:rsidP="005351D2">
            <w:pPr>
              <w:pStyle w:val="TextTi12"/>
              <w:jc w:val="left"/>
              <w:rPr>
                <w:sz w:val="22"/>
                <w:szCs w:val="22"/>
                <w:lang w:val="pt-PT"/>
              </w:rPr>
            </w:pPr>
            <w:r w:rsidRPr="00F67924">
              <w:rPr>
                <w:sz w:val="22"/>
                <w:szCs w:val="22"/>
                <w:lang w:val="pt-PT"/>
              </w:rPr>
              <w:t>&lt; 50</w:t>
            </w:r>
          </w:p>
        </w:tc>
        <w:tc>
          <w:tcPr>
            <w:tcW w:w="7335" w:type="dxa"/>
          </w:tcPr>
          <w:p w14:paraId="365D7EFD" w14:textId="0660E7A4" w:rsidR="005551E6" w:rsidRPr="00F67924" w:rsidRDefault="005551E6" w:rsidP="00FA1424">
            <w:pPr>
              <w:pStyle w:val="TextTi12"/>
              <w:jc w:val="left"/>
              <w:rPr>
                <w:sz w:val="22"/>
                <w:szCs w:val="22"/>
                <w:lang w:val="pt-PT"/>
              </w:rPr>
            </w:pPr>
            <w:r w:rsidRPr="00F67924">
              <w:rPr>
                <w:sz w:val="22"/>
                <w:szCs w:val="22"/>
                <w:lang w:val="pt-PT"/>
              </w:rPr>
              <w:t xml:space="preserve">Descontinuar </w:t>
            </w:r>
            <w:r w:rsidR="00FA1424" w:rsidRPr="00F67924">
              <w:rPr>
                <w:sz w:val="22"/>
                <w:szCs w:val="22"/>
                <w:lang w:val="pt-PT"/>
              </w:rPr>
              <w:t>o tratamento</w:t>
            </w:r>
            <w:r w:rsidRPr="00F67924">
              <w:rPr>
                <w:sz w:val="22"/>
                <w:szCs w:val="22"/>
                <w:lang w:val="pt-PT"/>
              </w:rPr>
              <w:t>.</w:t>
            </w:r>
          </w:p>
        </w:tc>
      </w:tr>
    </w:tbl>
    <w:p w14:paraId="3C1186E6" w14:textId="77777777" w:rsidR="005551E6" w:rsidRPr="00F67924" w:rsidRDefault="005551E6" w:rsidP="005551E6">
      <w:pPr>
        <w:rPr>
          <w:szCs w:val="22"/>
          <w:u w:val="single"/>
          <w:lang w:val="pt-PT"/>
        </w:rPr>
      </w:pPr>
    </w:p>
    <w:p w14:paraId="0770F37C" w14:textId="6327C69E" w:rsidR="009A2E19" w:rsidRPr="00557EB7" w:rsidRDefault="00F043DF" w:rsidP="00364126">
      <w:pPr>
        <w:keepNext/>
        <w:keepLines/>
        <w:rPr>
          <w:i/>
          <w:iCs/>
          <w:szCs w:val="22"/>
          <w:lang w:val="pt-PT"/>
          <w:rPrChange w:id="733" w:author="Author">
            <w:rPr>
              <w:szCs w:val="22"/>
              <w:lang w:val="pt-PT"/>
            </w:rPr>
          </w:rPrChange>
        </w:rPr>
      </w:pPr>
      <w:ins w:id="734" w:author="Author">
        <w:r w:rsidRPr="00557EB7">
          <w:rPr>
            <w:i/>
            <w:iCs/>
            <w:szCs w:val="22"/>
            <w:lang w:val="pt-PT"/>
            <w:rPrChange w:id="735" w:author="Author">
              <w:rPr>
                <w:szCs w:val="22"/>
                <w:lang w:val="pt-PT"/>
              </w:rPr>
            </w:rPrChange>
          </w:rPr>
          <w:t xml:space="preserve">Doentes com </w:t>
        </w:r>
      </w:ins>
      <w:r w:rsidR="009A2E19" w:rsidRPr="00557EB7">
        <w:rPr>
          <w:i/>
          <w:iCs/>
          <w:szCs w:val="22"/>
          <w:lang w:val="pt-PT"/>
          <w:rPrChange w:id="736" w:author="Author">
            <w:rPr>
              <w:szCs w:val="22"/>
              <w:lang w:val="pt-PT"/>
            </w:rPr>
          </w:rPrChange>
        </w:rPr>
        <w:t>AR e ACG</w:t>
      </w:r>
    </w:p>
    <w:p w14:paraId="13398BEE" w14:textId="77777777" w:rsidR="005551E6" w:rsidRPr="00F67924" w:rsidRDefault="005551E6" w:rsidP="00364126">
      <w:pPr>
        <w:keepNext/>
        <w:keepLines/>
        <w:rPr>
          <w:i/>
          <w:szCs w:val="22"/>
          <w:u w:val="single"/>
          <w:lang w:val="pt-PT"/>
        </w:rPr>
      </w:pPr>
      <w:r w:rsidRPr="00F67924">
        <w:rPr>
          <w:i/>
          <w:szCs w:val="22"/>
          <w:u w:val="single"/>
          <w:lang w:val="pt-PT"/>
        </w:rPr>
        <w:t>Omissão de dose</w:t>
      </w:r>
    </w:p>
    <w:p w14:paraId="21B9DF90" w14:textId="2872AC54" w:rsidR="005551E6" w:rsidRPr="00F67924" w:rsidRDefault="005551E6" w:rsidP="00364126">
      <w:pPr>
        <w:keepNext/>
        <w:keepLines/>
        <w:rPr>
          <w:lang w:val="pt-PT"/>
        </w:rPr>
      </w:pPr>
      <w:r w:rsidRPr="00F67924">
        <w:rPr>
          <w:lang w:val="pt-PT"/>
        </w:rPr>
        <w:t xml:space="preserve">Se o doente falhar uma injeção subcutânea semanal de </w:t>
      </w:r>
      <w:r w:rsidR="00AE123A" w:rsidRPr="00F67924">
        <w:rPr>
          <w:lang w:val="pt-PT"/>
        </w:rPr>
        <w:t xml:space="preserve">tocilizumab </w:t>
      </w:r>
      <w:r w:rsidRPr="00F67924">
        <w:rPr>
          <w:lang w:val="pt-PT"/>
        </w:rPr>
        <w:t>dentro de 7</w:t>
      </w:r>
      <w:r w:rsidR="00AE123A" w:rsidRPr="00F67924">
        <w:rPr>
          <w:lang w:val="pt-PT"/>
        </w:rPr>
        <w:t> </w:t>
      </w:r>
      <w:r w:rsidRPr="00F67924">
        <w:rPr>
          <w:lang w:val="pt-PT"/>
        </w:rPr>
        <w:t xml:space="preserve">dias da dose prevista, ele/ela deve ser instruído para administrar a dose </w:t>
      </w:r>
      <w:r w:rsidR="0054719B" w:rsidRPr="00F67924">
        <w:rPr>
          <w:lang w:val="pt-PT"/>
        </w:rPr>
        <w:t xml:space="preserve">em </w:t>
      </w:r>
      <w:r w:rsidRPr="00F67924">
        <w:rPr>
          <w:lang w:val="pt-PT"/>
        </w:rPr>
        <w:t>fal</w:t>
      </w:r>
      <w:r w:rsidR="0054719B" w:rsidRPr="00F67924">
        <w:rPr>
          <w:lang w:val="pt-PT"/>
        </w:rPr>
        <w:t>t</w:t>
      </w:r>
      <w:r w:rsidRPr="00F67924">
        <w:rPr>
          <w:lang w:val="pt-PT"/>
        </w:rPr>
        <w:t xml:space="preserve">a no próximo dia previsto. Se o doente falhar uma injeção subcutânea a cada duas semanas de </w:t>
      </w:r>
      <w:r w:rsidR="00AE123A" w:rsidRPr="00F67924">
        <w:rPr>
          <w:lang w:val="pt-PT"/>
        </w:rPr>
        <w:t xml:space="preserve">tocilizumab </w:t>
      </w:r>
      <w:r w:rsidRPr="00F67924">
        <w:rPr>
          <w:lang w:val="pt-PT"/>
        </w:rPr>
        <w:t>dentro de 7</w:t>
      </w:r>
      <w:r w:rsidR="00AE123A" w:rsidRPr="00F67924">
        <w:rPr>
          <w:lang w:val="pt-PT"/>
        </w:rPr>
        <w:t> </w:t>
      </w:r>
      <w:r w:rsidRPr="00F67924">
        <w:rPr>
          <w:lang w:val="pt-PT"/>
        </w:rPr>
        <w:t xml:space="preserve">dias da dose prevista, ele/ela deve ser instruído para administrar imediatamente a dose </w:t>
      </w:r>
      <w:r w:rsidR="0054719B" w:rsidRPr="00F67924">
        <w:rPr>
          <w:lang w:val="pt-PT"/>
        </w:rPr>
        <w:t xml:space="preserve">em </w:t>
      </w:r>
      <w:r w:rsidRPr="00F67924">
        <w:rPr>
          <w:lang w:val="pt-PT"/>
        </w:rPr>
        <w:t>fal</w:t>
      </w:r>
      <w:r w:rsidR="0054719B" w:rsidRPr="00F67924">
        <w:rPr>
          <w:lang w:val="pt-PT"/>
        </w:rPr>
        <w:t>t</w:t>
      </w:r>
      <w:r w:rsidRPr="00F67924">
        <w:rPr>
          <w:lang w:val="pt-PT"/>
        </w:rPr>
        <w:t xml:space="preserve">a e </w:t>
      </w:r>
      <w:r w:rsidR="00C162BE" w:rsidRPr="00F67924">
        <w:rPr>
          <w:lang w:val="pt-PT"/>
        </w:rPr>
        <w:t xml:space="preserve">a </w:t>
      </w:r>
      <w:r w:rsidR="00956249" w:rsidRPr="00F67924">
        <w:rPr>
          <w:lang w:val="pt-PT"/>
        </w:rPr>
        <w:t xml:space="preserve">administrar </w:t>
      </w:r>
      <w:r w:rsidRPr="00F67924">
        <w:rPr>
          <w:lang w:val="pt-PT"/>
        </w:rPr>
        <w:t>a próxima dose no próximo dia previsto.</w:t>
      </w:r>
    </w:p>
    <w:p w14:paraId="72C25055" w14:textId="77777777" w:rsidR="005551E6" w:rsidRPr="00F67924" w:rsidRDefault="005551E6" w:rsidP="00364126">
      <w:pPr>
        <w:keepNext/>
        <w:keepLines/>
        <w:rPr>
          <w:szCs w:val="22"/>
          <w:u w:val="single"/>
          <w:lang w:val="pt-PT"/>
        </w:rPr>
      </w:pPr>
    </w:p>
    <w:p w14:paraId="2390AF7D" w14:textId="77777777" w:rsidR="005551E6" w:rsidRPr="00F67924" w:rsidRDefault="005551E6" w:rsidP="00364126">
      <w:pPr>
        <w:keepNext/>
        <w:keepLines/>
        <w:rPr>
          <w:szCs w:val="22"/>
          <w:u w:val="single"/>
          <w:lang w:val="pt-PT"/>
        </w:rPr>
      </w:pPr>
      <w:r w:rsidRPr="00F67924">
        <w:rPr>
          <w:szCs w:val="22"/>
          <w:u w:val="single"/>
          <w:lang w:val="pt-PT"/>
        </w:rPr>
        <w:t>Populações especiais</w:t>
      </w:r>
    </w:p>
    <w:p w14:paraId="6EF3B08C" w14:textId="5249CDA2" w:rsidR="005551E6" w:rsidRPr="00F67924" w:rsidRDefault="005C5664" w:rsidP="00364126">
      <w:pPr>
        <w:keepNext/>
        <w:keepLines/>
        <w:rPr>
          <w:i/>
          <w:szCs w:val="22"/>
          <w:lang w:val="pt-PT"/>
        </w:rPr>
      </w:pPr>
      <w:r w:rsidRPr="00F67924">
        <w:rPr>
          <w:i/>
          <w:szCs w:val="22"/>
          <w:lang w:val="pt-PT"/>
        </w:rPr>
        <w:t>Idosos</w:t>
      </w:r>
    </w:p>
    <w:p w14:paraId="15C8E4EC" w14:textId="077DB828" w:rsidR="005551E6" w:rsidRPr="00F67924" w:rsidRDefault="005551E6" w:rsidP="00364126">
      <w:pPr>
        <w:keepNext/>
        <w:keepLines/>
        <w:rPr>
          <w:lang w:val="pt-PT"/>
        </w:rPr>
      </w:pPr>
      <w:r w:rsidRPr="00F67924">
        <w:rPr>
          <w:szCs w:val="22"/>
          <w:lang w:val="pt-PT"/>
        </w:rPr>
        <w:t>Não é necessário ajuste de dose em do</w:t>
      </w:r>
      <w:r w:rsidR="004A7487" w:rsidRPr="00F67924">
        <w:rPr>
          <w:szCs w:val="22"/>
          <w:lang w:val="pt-PT"/>
        </w:rPr>
        <w:t xml:space="preserve">entes </w:t>
      </w:r>
      <w:r w:rsidR="00441DB0" w:rsidRPr="00F67924">
        <w:rPr>
          <w:szCs w:val="22"/>
          <w:lang w:val="pt-PT"/>
        </w:rPr>
        <w:t xml:space="preserve">idosos </w:t>
      </w:r>
      <w:r w:rsidR="004A7487" w:rsidRPr="00F67924">
        <w:rPr>
          <w:szCs w:val="22"/>
          <w:lang w:val="pt-PT"/>
        </w:rPr>
        <w:t xml:space="preserve">com </w:t>
      </w:r>
      <w:r w:rsidR="00956249" w:rsidRPr="00F67924">
        <w:rPr>
          <w:szCs w:val="22"/>
          <w:lang w:val="pt-PT"/>
        </w:rPr>
        <w:t>&gt;</w:t>
      </w:r>
      <w:r w:rsidR="00AE123A" w:rsidRPr="00F67924">
        <w:rPr>
          <w:szCs w:val="22"/>
          <w:lang w:val="pt-PT"/>
        </w:rPr>
        <w:t> </w:t>
      </w:r>
      <w:r w:rsidR="004A7487" w:rsidRPr="00F67924">
        <w:rPr>
          <w:szCs w:val="22"/>
          <w:lang w:val="pt-PT"/>
        </w:rPr>
        <w:t>65</w:t>
      </w:r>
      <w:r w:rsidR="00AE123A" w:rsidRPr="00F67924">
        <w:rPr>
          <w:szCs w:val="22"/>
          <w:lang w:val="pt-PT"/>
        </w:rPr>
        <w:t> </w:t>
      </w:r>
      <w:r w:rsidR="004A7487" w:rsidRPr="00F67924">
        <w:rPr>
          <w:szCs w:val="22"/>
          <w:lang w:val="pt-PT"/>
        </w:rPr>
        <w:t xml:space="preserve">anos </w:t>
      </w:r>
      <w:r w:rsidR="00441DB0" w:rsidRPr="00F67924">
        <w:rPr>
          <w:szCs w:val="22"/>
          <w:lang w:val="pt-PT"/>
        </w:rPr>
        <w:t>de idade</w:t>
      </w:r>
      <w:r w:rsidR="004A7487" w:rsidRPr="00F67924">
        <w:rPr>
          <w:szCs w:val="22"/>
          <w:lang w:val="pt-PT"/>
        </w:rPr>
        <w:t>.</w:t>
      </w:r>
    </w:p>
    <w:p w14:paraId="5702ECB4" w14:textId="77777777" w:rsidR="005551E6" w:rsidRPr="00F67924" w:rsidRDefault="005551E6" w:rsidP="005551E6">
      <w:pPr>
        <w:rPr>
          <w:i/>
          <w:lang w:val="pt-PT"/>
        </w:rPr>
      </w:pPr>
    </w:p>
    <w:p w14:paraId="263F8D5C" w14:textId="7D0E7E51" w:rsidR="005551E6" w:rsidRPr="00F67924" w:rsidRDefault="005551E6" w:rsidP="005551E6">
      <w:pPr>
        <w:rPr>
          <w:i/>
          <w:lang w:val="pt-PT"/>
        </w:rPr>
      </w:pPr>
      <w:r w:rsidRPr="00F67924">
        <w:rPr>
          <w:i/>
          <w:lang w:val="pt-PT"/>
        </w:rPr>
        <w:t>Compromisso renal</w:t>
      </w:r>
    </w:p>
    <w:p w14:paraId="6F1EBF56" w14:textId="78725DBF" w:rsidR="005551E6" w:rsidRPr="00F67924" w:rsidRDefault="005551E6" w:rsidP="005551E6">
      <w:pPr>
        <w:rPr>
          <w:lang w:val="pt-PT"/>
        </w:rPr>
      </w:pPr>
      <w:r w:rsidRPr="00F67924">
        <w:rPr>
          <w:szCs w:val="22"/>
          <w:lang w:val="pt-PT"/>
        </w:rPr>
        <w:t>Não é necessário ajuste de dose em doentes com compromisso renal ligeiro</w:t>
      </w:r>
      <w:r w:rsidR="00860D63" w:rsidRPr="00F67924">
        <w:rPr>
          <w:szCs w:val="22"/>
          <w:lang w:val="pt-PT"/>
        </w:rPr>
        <w:t xml:space="preserve"> ou moderado</w:t>
      </w:r>
      <w:r w:rsidRPr="00F67924">
        <w:rPr>
          <w:szCs w:val="22"/>
          <w:lang w:val="pt-PT"/>
        </w:rPr>
        <w:t xml:space="preserve">. </w:t>
      </w:r>
      <w:r w:rsidR="00AE123A" w:rsidRPr="00F67924">
        <w:rPr>
          <w:szCs w:val="22"/>
          <w:lang w:val="pt-PT"/>
        </w:rPr>
        <w:t xml:space="preserve">Tocilizumab </w:t>
      </w:r>
      <w:r w:rsidRPr="00F67924">
        <w:rPr>
          <w:szCs w:val="22"/>
          <w:lang w:val="pt-PT"/>
        </w:rPr>
        <w:t>não foi estudado em doentes com compromisso renal grave (ver secção</w:t>
      </w:r>
      <w:r w:rsidR="00AE123A" w:rsidRPr="00F67924">
        <w:rPr>
          <w:szCs w:val="22"/>
          <w:lang w:val="pt-PT"/>
        </w:rPr>
        <w:t> </w:t>
      </w:r>
      <w:r w:rsidRPr="00F67924">
        <w:rPr>
          <w:szCs w:val="22"/>
          <w:lang w:val="pt-PT"/>
        </w:rPr>
        <w:t xml:space="preserve">5.2). Nestes doentes a função renal </w:t>
      </w:r>
      <w:r w:rsidR="00E82A1F" w:rsidRPr="00F67924">
        <w:rPr>
          <w:szCs w:val="22"/>
          <w:lang w:val="pt-PT"/>
        </w:rPr>
        <w:t xml:space="preserve">tem </w:t>
      </w:r>
      <w:r w:rsidRPr="00F67924">
        <w:rPr>
          <w:szCs w:val="22"/>
          <w:lang w:val="pt-PT"/>
        </w:rPr>
        <w:t xml:space="preserve">de ser </w:t>
      </w:r>
      <w:r w:rsidR="004A7487" w:rsidRPr="00F67924">
        <w:rPr>
          <w:szCs w:val="22"/>
          <w:lang w:val="pt-PT"/>
        </w:rPr>
        <w:t>cuidadosamente monitorizada.</w:t>
      </w:r>
    </w:p>
    <w:p w14:paraId="099F39EF" w14:textId="77777777" w:rsidR="005551E6" w:rsidRPr="00F67924" w:rsidRDefault="005551E6" w:rsidP="005551E6">
      <w:pPr>
        <w:ind w:left="567" w:hanging="567"/>
        <w:rPr>
          <w:lang w:val="pt-PT"/>
        </w:rPr>
      </w:pPr>
    </w:p>
    <w:p w14:paraId="3C7E4AAF" w14:textId="56835E8C" w:rsidR="005551E6" w:rsidRPr="00F67924" w:rsidRDefault="005551E6" w:rsidP="005551E6">
      <w:pPr>
        <w:rPr>
          <w:i/>
          <w:lang w:val="pt-PT"/>
        </w:rPr>
      </w:pPr>
      <w:r w:rsidRPr="00F67924">
        <w:rPr>
          <w:i/>
          <w:lang w:val="pt-PT"/>
        </w:rPr>
        <w:t>Compromisso hepático</w:t>
      </w:r>
    </w:p>
    <w:p w14:paraId="5403F2A4" w14:textId="08CF0BF0" w:rsidR="005551E6" w:rsidRPr="00F67924" w:rsidRDefault="00AE123A" w:rsidP="005551E6">
      <w:pPr>
        <w:rPr>
          <w:lang w:val="pt-PT"/>
        </w:rPr>
      </w:pPr>
      <w:r w:rsidRPr="00F67924">
        <w:rPr>
          <w:lang w:val="pt-PT"/>
        </w:rPr>
        <w:t>Tocilizumab</w:t>
      </w:r>
      <w:r w:rsidR="005551E6" w:rsidRPr="00F67924">
        <w:rPr>
          <w:lang w:val="pt-PT"/>
        </w:rPr>
        <w:t xml:space="preserve"> não foi estudado em doentes com compromisso hepático. Assim, não podem se</w:t>
      </w:r>
      <w:r w:rsidR="004A7487" w:rsidRPr="00F67924">
        <w:rPr>
          <w:lang w:val="pt-PT"/>
        </w:rPr>
        <w:t>r feitas recomendações de dose.</w:t>
      </w:r>
    </w:p>
    <w:p w14:paraId="368059F7" w14:textId="77777777" w:rsidR="005551E6" w:rsidRPr="00F67924" w:rsidRDefault="005551E6" w:rsidP="005551E6">
      <w:pPr>
        <w:rPr>
          <w:i/>
          <w:szCs w:val="22"/>
          <w:lang w:val="pt-PT"/>
        </w:rPr>
      </w:pPr>
    </w:p>
    <w:p w14:paraId="75083125" w14:textId="0A0998F5" w:rsidR="005551E6" w:rsidRPr="00F67924" w:rsidRDefault="00AE123A" w:rsidP="005551E6">
      <w:pPr>
        <w:rPr>
          <w:i/>
          <w:szCs w:val="22"/>
          <w:lang w:val="pt-PT"/>
        </w:rPr>
      </w:pPr>
      <w:r w:rsidRPr="00F67924">
        <w:rPr>
          <w:i/>
          <w:szCs w:val="22"/>
          <w:lang w:val="pt-PT"/>
        </w:rPr>
        <w:t>População pediátrica</w:t>
      </w:r>
    </w:p>
    <w:p w14:paraId="56523F2B" w14:textId="322D07BC" w:rsidR="00E05292" w:rsidRPr="00F67924" w:rsidRDefault="00E05292" w:rsidP="00E05292">
      <w:pPr>
        <w:suppressAutoHyphens/>
        <w:rPr>
          <w:lang w:val="pt-PT"/>
        </w:rPr>
      </w:pPr>
      <w:r w:rsidRPr="00F67924">
        <w:rPr>
          <w:lang w:val="pt-PT"/>
        </w:rPr>
        <w:t xml:space="preserve">A segurança e eficácia da formulação subcutânea de </w:t>
      </w:r>
      <w:r w:rsidR="00AE123A" w:rsidRPr="00F67924">
        <w:rPr>
          <w:lang w:val="pt-PT"/>
        </w:rPr>
        <w:t xml:space="preserve">tocilizumab </w:t>
      </w:r>
      <w:r w:rsidRPr="00F67924">
        <w:rPr>
          <w:lang w:val="pt-PT"/>
        </w:rPr>
        <w:t>em crianças</w:t>
      </w:r>
      <w:r w:rsidR="00956249" w:rsidRPr="00F67924">
        <w:rPr>
          <w:lang w:val="pt-PT"/>
        </w:rPr>
        <w:t>,</w:t>
      </w:r>
      <w:r w:rsidRPr="00F67924">
        <w:rPr>
          <w:lang w:val="pt-PT"/>
        </w:rPr>
        <w:t xml:space="preserve"> desde o nascimento até menos de </w:t>
      </w:r>
      <w:r w:rsidR="00BA52CC" w:rsidRPr="00F67924">
        <w:rPr>
          <w:lang w:val="pt-PT"/>
        </w:rPr>
        <w:t>1</w:t>
      </w:r>
      <w:r w:rsidR="00AE123A" w:rsidRPr="00F67924">
        <w:rPr>
          <w:lang w:val="pt-PT"/>
        </w:rPr>
        <w:t> </w:t>
      </w:r>
      <w:r w:rsidRPr="00F67924">
        <w:rPr>
          <w:lang w:val="pt-PT"/>
        </w:rPr>
        <w:t>ano de idade</w:t>
      </w:r>
      <w:r w:rsidR="00956249" w:rsidRPr="00F67924">
        <w:rPr>
          <w:lang w:val="pt-PT"/>
        </w:rPr>
        <w:t>,</w:t>
      </w:r>
      <w:r w:rsidRPr="00F67924">
        <w:rPr>
          <w:lang w:val="pt-PT"/>
        </w:rPr>
        <w:t xml:space="preserve"> não foi estabelecida. Não existem dados</w:t>
      </w:r>
      <w:r w:rsidR="000558D9" w:rsidRPr="00F67924">
        <w:rPr>
          <w:lang w:val="pt-PT"/>
        </w:rPr>
        <w:t xml:space="preserve"> disponíveis</w:t>
      </w:r>
      <w:r w:rsidRPr="00F67924">
        <w:rPr>
          <w:lang w:val="pt-PT"/>
        </w:rPr>
        <w:t>.</w:t>
      </w:r>
    </w:p>
    <w:p w14:paraId="2C4E2FA9" w14:textId="77777777" w:rsidR="00E05292" w:rsidRPr="00F67924" w:rsidRDefault="00E05292" w:rsidP="00E05292">
      <w:pPr>
        <w:suppressAutoHyphens/>
        <w:rPr>
          <w:lang w:val="pt-PT"/>
        </w:rPr>
      </w:pPr>
      <w:r w:rsidRPr="00F67924">
        <w:rPr>
          <w:lang w:val="pt-PT"/>
        </w:rPr>
        <w:t xml:space="preserve">   </w:t>
      </w:r>
    </w:p>
    <w:p w14:paraId="4E873478" w14:textId="048E7EB5" w:rsidR="009A2E19" w:rsidRPr="00F67924" w:rsidRDefault="009A2E19" w:rsidP="009A2E19">
      <w:pPr>
        <w:suppressAutoHyphens/>
        <w:rPr>
          <w:lang w:val="pt-PT"/>
        </w:rPr>
      </w:pPr>
      <w:r w:rsidRPr="00F67924">
        <w:rPr>
          <w:lang w:val="pt-PT"/>
        </w:rPr>
        <w:t xml:space="preserve">Uma alteração na dose deve basear-se apenas numa alteração consistente do peso corporal do doente ao longo do tempo. </w:t>
      </w:r>
      <w:r w:rsidR="00AE123A" w:rsidRPr="00F67924">
        <w:rPr>
          <w:lang w:val="pt-PT"/>
        </w:rPr>
        <w:t xml:space="preserve">Tocilizumab </w:t>
      </w:r>
      <w:r w:rsidRPr="00F67924">
        <w:rPr>
          <w:lang w:val="pt-PT"/>
        </w:rPr>
        <w:t>pode ser usado isoladamente ou em combinação com MTX.</w:t>
      </w:r>
    </w:p>
    <w:p w14:paraId="33F4C3C6" w14:textId="77777777" w:rsidR="009A2E19" w:rsidRPr="00F67924" w:rsidRDefault="009A2E19" w:rsidP="009A2E19">
      <w:pPr>
        <w:suppressAutoHyphens/>
        <w:rPr>
          <w:lang w:val="pt-PT"/>
        </w:rPr>
      </w:pPr>
    </w:p>
    <w:p w14:paraId="50075726" w14:textId="77777777" w:rsidR="009A2E19" w:rsidRPr="00F67924" w:rsidRDefault="009A2E19" w:rsidP="009A2E19">
      <w:pPr>
        <w:suppressAutoHyphens/>
        <w:rPr>
          <w:i/>
          <w:u w:val="single"/>
          <w:lang w:val="pt-PT"/>
        </w:rPr>
      </w:pPr>
      <w:r w:rsidRPr="00F67924">
        <w:rPr>
          <w:i/>
          <w:u w:val="single"/>
          <w:lang w:val="pt-PT"/>
        </w:rPr>
        <w:t>Doentes com AIJs</w:t>
      </w:r>
    </w:p>
    <w:p w14:paraId="44A72CF0" w14:textId="78E9FEAA" w:rsidR="009A2E19" w:rsidRPr="00F67924" w:rsidRDefault="009A2E19" w:rsidP="009A2E19">
      <w:pPr>
        <w:suppressAutoHyphens/>
        <w:rPr>
          <w:lang w:val="pt-PT"/>
        </w:rPr>
      </w:pPr>
      <w:r w:rsidRPr="00F67924">
        <w:rPr>
          <w:lang w:val="pt-PT"/>
        </w:rPr>
        <w:t>A posologia recomendada em doentes com idade superior a 1</w:t>
      </w:r>
      <w:r w:rsidR="00AE123A" w:rsidRPr="00F67924">
        <w:rPr>
          <w:lang w:val="pt-PT"/>
        </w:rPr>
        <w:t> </w:t>
      </w:r>
      <w:r w:rsidRPr="00F67924">
        <w:rPr>
          <w:lang w:val="pt-PT"/>
        </w:rPr>
        <w:t>ano é</w:t>
      </w:r>
      <w:r w:rsidR="008C47C8" w:rsidRPr="00F67924">
        <w:rPr>
          <w:lang w:val="pt-PT"/>
        </w:rPr>
        <w:t xml:space="preserve"> de</w:t>
      </w:r>
      <w:r w:rsidRPr="00F67924">
        <w:rPr>
          <w:lang w:val="pt-PT"/>
        </w:rPr>
        <w:t xml:space="preserve"> 162</w:t>
      </w:r>
      <w:r w:rsidR="00AE123A" w:rsidRPr="00F67924">
        <w:rPr>
          <w:lang w:val="pt-PT"/>
        </w:rPr>
        <w:t> </w:t>
      </w:r>
      <w:r w:rsidRPr="00F67924">
        <w:rPr>
          <w:lang w:val="pt-PT"/>
        </w:rPr>
        <w:t xml:space="preserve">mg </w:t>
      </w:r>
      <w:r w:rsidR="008C47C8" w:rsidRPr="00F67924">
        <w:rPr>
          <w:lang w:val="pt-PT"/>
        </w:rPr>
        <w:t>subcutâne</w:t>
      </w:r>
      <w:r w:rsidR="00554071" w:rsidRPr="00F67924">
        <w:rPr>
          <w:lang w:val="pt-PT"/>
        </w:rPr>
        <w:t>os</w:t>
      </w:r>
      <w:r w:rsidR="008C47C8" w:rsidRPr="00F67924">
        <w:rPr>
          <w:lang w:val="pt-PT"/>
        </w:rPr>
        <w:t xml:space="preserve"> </w:t>
      </w:r>
      <w:r w:rsidRPr="00F67924">
        <w:rPr>
          <w:lang w:val="pt-PT"/>
        </w:rPr>
        <w:t xml:space="preserve">uma vez por semana em doentes com peso </w:t>
      </w:r>
      <w:r w:rsidR="005447BB" w:rsidRPr="00F67924">
        <w:rPr>
          <w:lang w:val="pt-PT"/>
        </w:rPr>
        <w:t xml:space="preserve">corporal </w:t>
      </w:r>
      <w:r w:rsidRPr="00F67924">
        <w:rPr>
          <w:lang w:val="pt-PT"/>
        </w:rPr>
        <w:t xml:space="preserve">igual </w:t>
      </w:r>
      <w:r w:rsidR="008C47C8" w:rsidRPr="00F67924">
        <w:rPr>
          <w:lang w:val="pt-PT"/>
        </w:rPr>
        <w:t xml:space="preserve">ou superior </w:t>
      </w:r>
      <w:r w:rsidRPr="00F67924">
        <w:rPr>
          <w:lang w:val="pt-PT"/>
        </w:rPr>
        <w:t>a 30</w:t>
      </w:r>
      <w:r w:rsidR="00AE123A" w:rsidRPr="00F67924">
        <w:rPr>
          <w:lang w:val="pt-PT"/>
        </w:rPr>
        <w:t> </w:t>
      </w:r>
      <w:r w:rsidRPr="00F67924">
        <w:rPr>
          <w:lang w:val="pt-PT"/>
        </w:rPr>
        <w:t>kg</w:t>
      </w:r>
      <w:r w:rsidR="008C47C8" w:rsidRPr="00F67924">
        <w:rPr>
          <w:lang w:val="pt-PT"/>
        </w:rPr>
        <w:t>,</w:t>
      </w:r>
      <w:r w:rsidRPr="00F67924">
        <w:rPr>
          <w:lang w:val="pt-PT"/>
        </w:rPr>
        <w:t xml:space="preserve"> ou 162</w:t>
      </w:r>
      <w:r w:rsidR="00AE123A" w:rsidRPr="00F67924">
        <w:rPr>
          <w:lang w:val="pt-PT"/>
        </w:rPr>
        <w:t> </w:t>
      </w:r>
      <w:r w:rsidRPr="00F67924">
        <w:rPr>
          <w:lang w:val="pt-PT"/>
        </w:rPr>
        <w:t xml:space="preserve">mg </w:t>
      </w:r>
      <w:r w:rsidR="008C47C8" w:rsidRPr="00F67924">
        <w:rPr>
          <w:lang w:val="pt-PT"/>
        </w:rPr>
        <w:t>subcutâne</w:t>
      </w:r>
      <w:r w:rsidR="005447BB" w:rsidRPr="00F67924">
        <w:rPr>
          <w:lang w:val="pt-PT"/>
        </w:rPr>
        <w:t>os</w:t>
      </w:r>
      <w:r w:rsidR="008C47C8" w:rsidRPr="00F67924">
        <w:rPr>
          <w:lang w:val="pt-PT"/>
        </w:rPr>
        <w:t xml:space="preserve"> </w:t>
      </w:r>
      <w:r w:rsidRPr="00F67924">
        <w:rPr>
          <w:lang w:val="pt-PT"/>
        </w:rPr>
        <w:t xml:space="preserve">uma vez </w:t>
      </w:r>
      <w:r w:rsidR="00BA52CC" w:rsidRPr="00F67924">
        <w:rPr>
          <w:lang w:val="pt-PT"/>
        </w:rPr>
        <w:t>de 2 em</w:t>
      </w:r>
      <w:r w:rsidRPr="00F67924">
        <w:rPr>
          <w:lang w:val="pt-PT"/>
        </w:rPr>
        <w:t xml:space="preserve"> 2</w:t>
      </w:r>
      <w:r w:rsidR="00AE123A" w:rsidRPr="00F67924">
        <w:rPr>
          <w:lang w:val="pt-PT"/>
        </w:rPr>
        <w:t> </w:t>
      </w:r>
      <w:r w:rsidRPr="00F67924">
        <w:rPr>
          <w:lang w:val="pt-PT"/>
        </w:rPr>
        <w:t xml:space="preserve">semanas em doentes com peso </w:t>
      </w:r>
      <w:r w:rsidR="00554071" w:rsidRPr="00F67924">
        <w:rPr>
          <w:lang w:val="pt-PT"/>
        </w:rPr>
        <w:t xml:space="preserve">corporal </w:t>
      </w:r>
      <w:r w:rsidRPr="00F67924">
        <w:rPr>
          <w:lang w:val="pt-PT"/>
        </w:rPr>
        <w:t>inferior a 30</w:t>
      </w:r>
      <w:r w:rsidR="00AE123A" w:rsidRPr="00F67924">
        <w:rPr>
          <w:lang w:val="pt-PT"/>
        </w:rPr>
        <w:t> </w:t>
      </w:r>
      <w:r w:rsidRPr="00F67924">
        <w:rPr>
          <w:lang w:val="pt-PT"/>
        </w:rPr>
        <w:t xml:space="preserve">kg. </w:t>
      </w:r>
    </w:p>
    <w:p w14:paraId="5C73CEC0" w14:textId="5F0FC152" w:rsidR="00E243C1" w:rsidRPr="00F67924" w:rsidRDefault="00E243C1" w:rsidP="009A2E19">
      <w:pPr>
        <w:suppressAutoHyphens/>
        <w:rPr>
          <w:lang w:val="pt-PT"/>
        </w:rPr>
      </w:pPr>
      <w:r w:rsidRPr="00F67924">
        <w:rPr>
          <w:lang w:val="pt-PT"/>
        </w:rPr>
        <w:t>Os doentes devem ter um peso corporal mínimo de 10</w:t>
      </w:r>
      <w:r w:rsidR="00AE123A" w:rsidRPr="00F67924">
        <w:rPr>
          <w:lang w:val="pt-PT"/>
        </w:rPr>
        <w:t> </w:t>
      </w:r>
      <w:r w:rsidRPr="00F67924">
        <w:rPr>
          <w:lang w:val="pt-PT"/>
        </w:rPr>
        <w:t xml:space="preserve">kg quando receberem </w:t>
      </w:r>
      <w:r w:rsidR="00AE123A" w:rsidRPr="00F67924">
        <w:rPr>
          <w:lang w:val="pt-PT"/>
        </w:rPr>
        <w:t xml:space="preserve">tocilizumab </w:t>
      </w:r>
      <w:r w:rsidRPr="00F67924">
        <w:rPr>
          <w:lang w:val="pt-PT"/>
        </w:rPr>
        <w:t>por via subcutânea.</w:t>
      </w:r>
    </w:p>
    <w:p w14:paraId="61CF743D" w14:textId="77777777" w:rsidR="009A2E19" w:rsidRPr="00F67924" w:rsidRDefault="009A2E19" w:rsidP="00E05292">
      <w:pPr>
        <w:suppressAutoHyphens/>
        <w:rPr>
          <w:lang w:val="pt-PT"/>
        </w:rPr>
      </w:pPr>
    </w:p>
    <w:p w14:paraId="6EAB35DA" w14:textId="77777777" w:rsidR="00E05292" w:rsidRPr="00F67924" w:rsidRDefault="00E05292" w:rsidP="00E05292">
      <w:pPr>
        <w:ind w:left="567" w:hanging="567"/>
        <w:rPr>
          <w:u w:val="single"/>
          <w:lang w:val="pt-PT"/>
        </w:rPr>
      </w:pPr>
      <w:r w:rsidRPr="00F67924">
        <w:rPr>
          <w:i/>
          <w:u w:val="single"/>
          <w:lang w:val="pt-PT"/>
        </w:rPr>
        <w:t>Doentes com AIJp</w:t>
      </w:r>
    </w:p>
    <w:p w14:paraId="393DE967" w14:textId="779CD2F7" w:rsidR="00E05292" w:rsidRPr="00F67924" w:rsidRDefault="00E05292" w:rsidP="00E05292">
      <w:pPr>
        <w:ind w:left="9"/>
        <w:rPr>
          <w:lang w:val="pt-PT"/>
        </w:rPr>
      </w:pPr>
      <w:r w:rsidRPr="00F67924">
        <w:rPr>
          <w:lang w:val="pt-PT"/>
        </w:rPr>
        <w:t>A posologia recomendada em doentes com idade superior a 2</w:t>
      </w:r>
      <w:r w:rsidR="00AE123A" w:rsidRPr="00F67924">
        <w:rPr>
          <w:lang w:val="pt-PT"/>
        </w:rPr>
        <w:t> </w:t>
      </w:r>
      <w:r w:rsidRPr="00F67924">
        <w:rPr>
          <w:lang w:val="pt-PT"/>
        </w:rPr>
        <w:t>anos é de 162</w:t>
      </w:r>
      <w:r w:rsidR="00AE123A" w:rsidRPr="00F67924">
        <w:rPr>
          <w:lang w:val="pt-PT"/>
        </w:rPr>
        <w:t> </w:t>
      </w:r>
      <w:r w:rsidRPr="00F67924">
        <w:rPr>
          <w:lang w:val="pt-PT"/>
        </w:rPr>
        <w:t>mg subcutâneos de 2 em 2</w:t>
      </w:r>
      <w:r w:rsidR="00AE123A" w:rsidRPr="00F67924">
        <w:rPr>
          <w:lang w:val="pt-PT"/>
        </w:rPr>
        <w:t> </w:t>
      </w:r>
      <w:r w:rsidRPr="00F67924">
        <w:rPr>
          <w:lang w:val="pt-PT"/>
        </w:rPr>
        <w:t>semanas em doentes com peso corporal igual ou superior a 30</w:t>
      </w:r>
      <w:r w:rsidR="00AE123A" w:rsidRPr="00F67924">
        <w:rPr>
          <w:lang w:val="pt-PT"/>
        </w:rPr>
        <w:t> </w:t>
      </w:r>
      <w:r w:rsidRPr="00F67924">
        <w:rPr>
          <w:lang w:val="pt-PT"/>
        </w:rPr>
        <w:t>kg, ou 162</w:t>
      </w:r>
      <w:r w:rsidR="00AE123A" w:rsidRPr="00F67924">
        <w:rPr>
          <w:lang w:val="pt-PT"/>
        </w:rPr>
        <w:t> </w:t>
      </w:r>
      <w:r w:rsidRPr="00F67924">
        <w:rPr>
          <w:lang w:val="pt-PT"/>
        </w:rPr>
        <w:t>mg subcutâneos de 3 em 3</w:t>
      </w:r>
      <w:r w:rsidR="00AE123A" w:rsidRPr="00F67924">
        <w:rPr>
          <w:lang w:val="pt-PT"/>
        </w:rPr>
        <w:t> </w:t>
      </w:r>
      <w:r w:rsidRPr="00F67924">
        <w:rPr>
          <w:lang w:val="pt-PT"/>
        </w:rPr>
        <w:t>semanas em doentes com peso corporal inferior a 30</w:t>
      </w:r>
      <w:r w:rsidR="00AE123A" w:rsidRPr="00F67924">
        <w:rPr>
          <w:lang w:val="pt-PT"/>
        </w:rPr>
        <w:t> </w:t>
      </w:r>
      <w:r w:rsidRPr="00F67924">
        <w:rPr>
          <w:lang w:val="pt-PT"/>
        </w:rPr>
        <w:t xml:space="preserve">kg. </w:t>
      </w:r>
    </w:p>
    <w:p w14:paraId="172FDBFA" w14:textId="4FBD24A1" w:rsidR="00E05292" w:rsidRPr="00F67924" w:rsidRDefault="00E05292" w:rsidP="00E05292">
      <w:pPr>
        <w:ind w:left="9"/>
        <w:rPr>
          <w:lang w:val="pt-PT"/>
        </w:rPr>
      </w:pPr>
    </w:p>
    <w:p w14:paraId="263307A9" w14:textId="1225F167" w:rsidR="00AE123A" w:rsidRPr="00F67924" w:rsidRDefault="00AE123A" w:rsidP="00E05292">
      <w:pPr>
        <w:ind w:left="9"/>
        <w:rPr>
          <w:i/>
          <w:u w:val="single"/>
          <w:lang w:val="pt-PT"/>
        </w:rPr>
      </w:pPr>
      <w:r w:rsidRPr="00F67924">
        <w:rPr>
          <w:i/>
          <w:u w:val="single"/>
          <w:lang w:val="pt-PT"/>
        </w:rPr>
        <w:t>Doentes com AIJs e AIJp</w:t>
      </w:r>
    </w:p>
    <w:p w14:paraId="2216CB35" w14:textId="57BD372A" w:rsidR="005447BB" w:rsidRPr="00F67924" w:rsidRDefault="005447BB" w:rsidP="00E05292">
      <w:pPr>
        <w:ind w:left="9"/>
        <w:rPr>
          <w:u w:val="single"/>
          <w:lang w:val="pt-PT"/>
        </w:rPr>
      </w:pPr>
      <w:r w:rsidRPr="00F67924">
        <w:rPr>
          <w:u w:val="single"/>
          <w:lang w:val="pt-PT"/>
        </w:rPr>
        <w:t xml:space="preserve">Ajustes de dose devido a </w:t>
      </w:r>
      <w:r w:rsidR="005912BF" w:rsidRPr="00F67924">
        <w:rPr>
          <w:u w:val="single"/>
          <w:lang w:val="pt-PT"/>
        </w:rPr>
        <w:t>alterações</w:t>
      </w:r>
      <w:r w:rsidRPr="00F67924">
        <w:rPr>
          <w:u w:val="single"/>
          <w:lang w:val="pt-PT"/>
        </w:rPr>
        <w:t xml:space="preserve"> laboratoriais</w:t>
      </w:r>
    </w:p>
    <w:p w14:paraId="5F7E6B5F" w14:textId="47EAED0E" w:rsidR="005447BB" w:rsidRPr="00F67924" w:rsidRDefault="005447BB" w:rsidP="00E05292">
      <w:pPr>
        <w:ind w:left="9"/>
        <w:rPr>
          <w:lang w:val="pt-PT"/>
        </w:rPr>
      </w:pPr>
    </w:p>
    <w:p w14:paraId="0FEA016B" w14:textId="10FA30E3" w:rsidR="00E05292" w:rsidRPr="00F67924" w:rsidRDefault="00E05292" w:rsidP="00E05292">
      <w:pPr>
        <w:ind w:left="9"/>
        <w:rPr>
          <w:lang w:val="pt-PT"/>
        </w:rPr>
      </w:pPr>
      <w:r w:rsidRPr="00F67924">
        <w:rPr>
          <w:lang w:val="pt-PT"/>
        </w:rPr>
        <w:t xml:space="preserve">Se apropriado, a dose de MTX e/ou </w:t>
      </w:r>
      <w:r w:rsidR="00AE123A" w:rsidRPr="00F67924">
        <w:rPr>
          <w:lang w:val="pt-PT"/>
        </w:rPr>
        <w:t>outros medicamentos</w:t>
      </w:r>
      <w:r w:rsidRPr="00F67924">
        <w:rPr>
          <w:lang w:val="pt-PT"/>
        </w:rPr>
        <w:t xml:space="preserve"> concomitantes deve ser modificada ou a administração interrompida e a administração de tocilizumab interrompida até a situação clínica ser avaliada. Uma vez que existem muitas condições de comorbilidade que podem afetar os valores laboratoriais na</w:t>
      </w:r>
      <w:r w:rsidR="006D4052" w:rsidRPr="00F67924">
        <w:rPr>
          <w:lang w:val="pt-PT"/>
        </w:rPr>
        <w:t xml:space="preserve"> AIJs ou</w:t>
      </w:r>
      <w:r w:rsidRPr="00F67924">
        <w:rPr>
          <w:lang w:val="pt-PT"/>
        </w:rPr>
        <w:t xml:space="preserve"> AIJp, a decisão de descontinuar tocilizumab devido a uma alteração laboratorial deve ser baseada numa avaliação médica de cada doente individualmente.</w:t>
      </w:r>
    </w:p>
    <w:p w14:paraId="1F451A8C" w14:textId="77777777" w:rsidR="005551E6" w:rsidRPr="00F67924" w:rsidRDefault="005551E6" w:rsidP="005551E6">
      <w:pPr>
        <w:suppressAutoHyphens/>
        <w:rPr>
          <w:lang w:val="pt-PT"/>
        </w:rPr>
      </w:pPr>
    </w:p>
    <w:p w14:paraId="39183AEF" w14:textId="77777777" w:rsidR="00E05292" w:rsidRPr="00F67924" w:rsidRDefault="00E05292" w:rsidP="00556054">
      <w:pPr>
        <w:pStyle w:val="ListParagraph"/>
        <w:keepNext/>
        <w:keepLines/>
        <w:ind w:left="562" w:hanging="562"/>
        <w:contextualSpacing/>
        <w:rPr>
          <w:lang w:val="pt-PT"/>
        </w:rPr>
      </w:pPr>
      <w:r w:rsidRPr="00F67924">
        <w:rPr>
          <w:lang w:val="pt-PT"/>
        </w:rPr>
        <w:sym w:font="Symbol" w:char="F0B7"/>
      </w:r>
      <w:r w:rsidRPr="00F67924">
        <w:rPr>
          <w:lang w:val="pt-PT"/>
        </w:rPr>
        <w:tab/>
        <w:t xml:space="preserve">Anomalias </w:t>
      </w:r>
      <w:r w:rsidRPr="00F67924">
        <w:rPr>
          <w:szCs w:val="22"/>
          <w:lang w:val="pt-PT"/>
        </w:rPr>
        <w:t>das</w:t>
      </w:r>
      <w:r w:rsidRPr="00F67924">
        <w:rPr>
          <w:lang w:val="pt-PT"/>
        </w:rPr>
        <w:t xml:space="preserve"> enzimas hepáticas</w:t>
      </w:r>
    </w:p>
    <w:p w14:paraId="7199C700" w14:textId="77777777" w:rsidR="00A64239" w:rsidRPr="00F67924" w:rsidRDefault="00A64239" w:rsidP="00515D4D">
      <w:pPr>
        <w:keepNext/>
        <w:keepLines/>
        <w:ind w:left="714" w:hanging="357"/>
        <w:rPr>
          <w:lang w:val="pt-PT"/>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96"/>
        <w:gridCol w:w="6004"/>
      </w:tblGrid>
      <w:tr w:rsidR="00E05292" w:rsidRPr="00F67924" w14:paraId="68D3F6E6" w14:textId="77777777" w:rsidTr="00697E15">
        <w:tc>
          <w:tcPr>
            <w:tcW w:w="1796" w:type="dxa"/>
          </w:tcPr>
          <w:p w14:paraId="33744595" w14:textId="69322AC9" w:rsidR="00E05292" w:rsidRPr="00F67924" w:rsidRDefault="00E05292" w:rsidP="00AE123A">
            <w:pPr>
              <w:pStyle w:val="TextTi12"/>
              <w:keepNext/>
              <w:keepLines/>
              <w:jc w:val="center"/>
              <w:rPr>
                <w:rFonts w:eastAsia="MS Mincho"/>
                <w:b/>
                <w:sz w:val="22"/>
                <w:szCs w:val="22"/>
                <w:lang w:val="pt-PT"/>
              </w:rPr>
            </w:pPr>
            <w:r w:rsidRPr="00F67924">
              <w:rPr>
                <w:rFonts w:eastAsia="MS Mincho"/>
                <w:b/>
                <w:sz w:val="22"/>
                <w:szCs w:val="22"/>
                <w:lang w:val="pt-PT"/>
              </w:rPr>
              <w:t xml:space="preserve">Valor </w:t>
            </w:r>
            <w:r w:rsidR="00AE123A" w:rsidRPr="00F67924">
              <w:rPr>
                <w:rFonts w:eastAsia="MS Mincho"/>
                <w:b/>
                <w:sz w:val="22"/>
                <w:szCs w:val="22"/>
                <w:lang w:val="pt-PT"/>
              </w:rPr>
              <w:t>l</w:t>
            </w:r>
            <w:r w:rsidRPr="00F67924">
              <w:rPr>
                <w:rFonts w:eastAsia="MS Mincho"/>
                <w:b/>
                <w:sz w:val="22"/>
                <w:szCs w:val="22"/>
                <w:lang w:val="pt-PT"/>
              </w:rPr>
              <w:t>aboratorial</w:t>
            </w:r>
          </w:p>
        </w:tc>
        <w:tc>
          <w:tcPr>
            <w:tcW w:w="6004" w:type="dxa"/>
          </w:tcPr>
          <w:p w14:paraId="0E9E4544" w14:textId="77777777" w:rsidR="00E05292" w:rsidRPr="00F67924" w:rsidRDefault="00E05292" w:rsidP="00515D4D">
            <w:pPr>
              <w:pStyle w:val="TextTi12"/>
              <w:keepNext/>
              <w:keepLines/>
              <w:tabs>
                <w:tab w:val="left" w:pos="1128"/>
                <w:tab w:val="center" w:pos="2894"/>
              </w:tabs>
              <w:jc w:val="left"/>
              <w:rPr>
                <w:rFonts w:eastAsia="MS Mincho"/>
                <w:b/>
                <w:sz w:val="22"/>
                <w:szCs w:val="22"/>
                <w:lang w:val="pt-PT"/>
              </w:rPr>
            </w:pPr>
            <w:r w:rsidRPr="00F67924">
              <w:rPr>
                <w:rFonts w:eastAsia="MS Mincho"/>
                <w:b/>
                <w:sz w:val="22"/>
                <w:szCs w:val="22"/>
                <w:lang w:val="pt-PT"/>
              </w:rPr>
              <w:tab/>
            </w:r>
            <w:r w:rsidRPr="00F67924">
              <w:rPr>
                <w:rFonts w:eastAsia="MS Mincho"/>
                <w:b/>
                <w:sz w:val="22"/>
                <w:szCs w:val="22"/>
                <w:lang w:val="pt-PT"/>
              </w:rPr>
              <w:tab/>
              <w:t>Ação</w:t>
            </w:r>
          </w:p>
        </w:tc>
      </w:tr>
      <w:tr w:rsidR="00E05292" w:rsidRPr="00ED63F7" w14:paraId="223854BE" w14:textId="77777777" w:rsidTr="00697E15">
        <w:tc>
          <w:tcPr>
            <w:tcW w:w="1796" w:type="dxa"/>
          </w:tcPr>
          <w:p w14:paraId="26B3D469" w14:textId="55F58DF1" w:rsidR="00E05292" w:rsidRPr="00F67924" w:rsidRDefault="00E05292" w:rsidP="00AE123A">
            <w:pPr>
              <w:pStyle w:val="TextTi12"/>
              <w:keepNext/>
              <w:keepLines/>
              <w:rPr>
                <w:rFonts w:eastAsia="MS Mincho"/>
                <w:sz w:val="22"/>
                <w:szCs w:val="22"/>
                <w:lang w:val="pt-PT"/>
              </w:rPr>
            </w:pPr>
            <w:r w:rsidRPr="00F67924">
              <w:rPr>
                <w:rFonts w:eastAsia="MS Mincho"/>
                <w:sz w:val="22"/>
                <w:szCs w:val="22"/>
                <w:lang w:val="pt-PT"/>
              </w:rPr>
              <w:t>&gt;</w:t>
            </w:r>
            <w:r w:rsidR="00AE123A" w:rsidRPr="00F67924">
              <w:rPr>
                <w:rFonts w:eastAsia="MS Mincho"/>
                <w:sz w:val="22"/>
                <w:szCs w:val="22"/>
                <w:lang w:val="pt-PT"/>
              </w:rPr>
              <w:t> </w:t>
            </w:r>
            <w:r w:rsidRPr="00F67924">
              <w:rPr>
                <w:rFonts w:eastAsia="MS Mincho"/>
                <w:sz w:val="22"/>
                <w:szCs w:val="22"/>
                <w:lang w:val="pt-PT"/>
              </w:rPr>
              <w:t xml:space="preserve">1 a 3 </w:t>
            </w:r>
            <w:r w:rsidR="00AE123A" w:rsidRPr="00F67924">
              <w:rPr>
                <w:rFonts w:eastAsia="MS Mincho"/>
                <w:sz w:val="22"/>
                <w:szCs w:val="22"/>
                <w:lang w:val="pt-PT"/>
              </w:rPr>
              <w:t>×</w:t>
            </w:r>
            <w:r w:rsidRPr="00F67924">
              <w:rPr>
                <w:rFonts w:eastAsia="MS Mincho"/>
                <w:sz w:val="22"/>
                <w:szCs w:val="22"/>
                <w:lang w:val="pt-PT"/>
              </w:rPr>
              <w:t xml:space="preserve"> LSN</w:t>
            </w:r>
          </w:p>
        </w:tc>
        <w:tc>
          <w:tcPr>
            <w:tcW w:w="6004" w:type="dxa"/>
          </w:tcPr>
          <w:p w14:paraId="5BE8877A" w14:textId="1696908F" w:rsidR="00E05292" w:rsidRPr="00F67924" w:rsidRDefault="00E05292" w:rsidP="00515D4D">
            <w:pPr>
              <w:pStyle w:val="TextTi12"/>
              <w:keepNext/>
              <w:keepLines/>
              <w:rPr>
                <w:rFonts w:eastAsia="MS Mincho"/>
                <w:sz w:val="22"/>
                <w:szCs w:val="22"/>
                <w:lang w:val="pt-PT"/>
              </w:rPr>
            </w:pPr>
            <w:r w:rsidRPr="00F67924">
              <w:rPr>
                <w:rFonts w:eastAsia="MS Mincho"/>
                <w:sz w:val="22"/>
                <w:szCs w:val="22"/>
                <w:lang w:val="pt-PT"/>
              </w:rPr>
              <w:t>Modificar a dose de MTX concomitante, se apropriado</w:t>
            </w:r>
            <w:r w:rsidR="00AE123A" w:rsidRPr="00F67924">
              <w:rPr>
                <w:rFonts w:eastAsia="MS Mincho"/>
                <w:sz w:val="22"/>
                <w:szCs w:val="22"/>
                <w:lang w:val="pt-PT"/>
              </w:rPr>
              <w:t>.</w:t>
            </w:r>
          </w:p>
          <w:p w14:paraId="02A22A2B" w14:textId="48533303" w:rsidR="00E05292" w:rsidRPr="00F67924" w:rsidRDefault="00E05292" w:rsidP="00AE123A">
            <w:pPr>
              <w:pStyle w:val="TextTi12"/>
              <w:keepNext/>
              <w:keepLines/>
              <w:rPr>
                <w:rFonts w:eastAsia="MS Mincho"/>
                <w:sz w:val="22"/>
                <w:szCs w:val="22"/>
                <w:lang w:val="pt-PT"/>
              </w:rPr>
            </w:pPr>
            <w:r w:rsidRPr="00F67924">
              <w:rPr>
                <w:rFonts w:eastAsia="MS Mincho"/>
                <w:sz w:val="22"/>
                <w:szCs w:val="22"/>
                <w:lang w:val="pt-PT"/>
              </w:rPr>
              <w:t xml:space="preserve">Para aumentos persistentes dentro deste intervalo, interromper </w:t>
            </w:r>
            <w:r w:rsidR="00AE123A" w:rsidRPr="00F67924">
              <w:rPr>
                <w:rFonts w:eastAsia="MS Mincho"/>
                <w:sz w:val="22"/>
                <w:szCs w:val="22"/>
                <w:lang w:val="pt-PT"/>
              </w:rPr>
              <w:t xml:space="preserve">tocilizumab </w:t>
            </w:r>
            <w:r w:rsidRPr="00F67924">
              <w:rPr>
                <w:rFonts w:eastAsia="MS Mincho"/>
                <w:sz w:val="22"/>
                <w:szCs w:val="22"/>
                <w:lang w:val="pt-PT"/>
              </w:rPr>
              <w:t>até normalização de ALT/AST</w:t>
            </w:r>
            <w:r w:rsidR="00AE123A" w:rsidRPr="00F67924">
              <w:rPr>
                <w:rFonts w:eastAsia="MS Mincho"/>
                <w:sz w:val="22"/>
                <w:szCs w:val="22"/>
                <w:lang w:val="pt-PT"/>
              </w:rPr>
              <w:t>.</w:t>
            </w:r>
          </w:p>
        </w:tc>
      </w:tr>
      <w:tr w:rsidR="00E05292" w:rsidRPr="00ED63F7" w14:paraId="0DEDE953" w14:textId="77777777" w:rsidTr="00697E15">
        <w:tc>
          <w:tcPr>
            <w:tcW w:w="1796" w:type="dxa"/>
          </w:tcPr>
          <w:p w14:paraId="6617BB70" w14:textId="437644A6" w:rsidR="00E05292" w:rsidRPr="00F67924" w:rsidRDefault="00E05292" w:rsidP="00515D4D">
            <w:pPr>
              <w:pStyle w:val="TextTi12"/>
              <w:keepNext/>
              <w:keepLines/>
              <w:rPr>
                <w:rFonts w:eastAsia="MS Mincho"/>
                <w:sz w:val="22"/>
                <w:szCs w:val="22"/>
                <w:lang w:val="pt-PT"/>
              </w:rPr>
            </w:pPr>
            <w:r w:rsidRPr="00F67924">
              <w:rPr>
                <w:rFonts w:eastAsia="MS Mincho"/>
                <w:sz w:val="22"/>
                <w:szCs w:val="22"/>
                <w:lang w:val="pt-PT"/>
              </w:rPr>
              <w:t>&gt;</w:t>
            </w:r>
            <w:r w:rsidR="00AE123A" w:rsidRPr="00F67924">
              <w:rPr>
                <w:rFonts w:eastAsia="MS Mincho"/>
                <w:sz w:val="22"/>
                <w:szCs w:val="22"/>
                <w:lang w:val="pt-PT"/>
              </w:rPr>
              <w:t> </w:t>
            </w:r>
            <w:r w:rsidRPr="00F67924">
              <w:rPr>
                <w:rFonts w:eastAsia="MS Mincho"/>
                <w:sz w:val="22"/>
                <w:szCs w:val="22"/>
                <w:lang w:val="pt-PT"/>
              </w:rPr>
              <w:t xml:space="preserve">3 </w:t>
            </w:r>
            <w:r w:rsidR="00AE123A" w:rsidRPr="00F67924">
              <w:rPr>
                <w:rFonts w:eastAsia="MS Mincho"/>
                <w:sz w:val="22"/>
                <w:szCs w:val="22"/>
                <w:lang w:val="pt-PT"/>
              </w:rPr>
              <w:t>×</w:t>
            </w:r>
            <w:r w:rsidRPr="00F67924">
              <w:rPr>
                <w:rFonts w:eastAsia="MS Mincho"/>
                <w:sz w:val="22"/>
                <w:szCs w:val="22"/>
                <w:lang w:val="pt-PT"/>
              </w:rPr>
              <w:t xml:space="preserve"> LSN a 5</w:t>
            </w:r>
            <w:r w:rsidR="00AE123A" w:rsidRPr="00F67924">
              <w:rPr>
                <w:rFonts w:eastAsia="MS Mincho"/>
                <w:sz w:val="22"/>
                <w:szCs w:val="22"/>
                <w:lang w:val="pt-PT"/>
              </w:rPr>
              <w:t xml:space="preserve"> ×</w:t>
            </w:r>
            <w:r w:rsidRPr="00F67924">
              <w:rPr>
                <w:rFonts w:eastAsia="MS Mincho"/>
                <w:sz w:val="22"/>
                <w:szCs w:val="22"/>
                <w:lang w:val="pt-PT"/>
              </w:rPr>
              <w:t xml:space="preserve"> LSN</w:t>
            </w:r>
          </w:p>
          <w:p w14:paraId="377EB44B" w14:textId="77777777" w:rsidR="00E05292" w:rsidRPr="00F67924" w:rsidRDefault="00E05292" w:rsidP="00515D4D">
            <w:pPr>
              <w:pStyle w:val="TextTi12"/>
              <w:keepNext/>
              <w:keepLines/>
              <w:jc w:val="left"/>
              <w:rPr>
                <w:rFonts w:eastAsia="MS Mincho"/>
                <w:sz w:val="22"/>
                <w:szCs w:val="22"/>
                <w:lang w:val="pt-PT"/>
              </w:rPr>
            </w:pPr>
          </w:p>
        </w:tc>
        <w:tc>
          <w:tcPr>
            <w:tcW w:w="6004" w:type="dxa"/>
          </w:tcPr>
          <w:p w14:paraId="12D77DB6" w14:textId="59BC79F1" w:rsidR="00E05292" w:rsidRPr="00F67924" w:rsidRDefault="00E05292" w:rsidP="00515D4D">
            <w:pPr>
              <w:pStyle w:val="TextTi12"/>
              <w:keepNext/>
              <w:keepLines/>
              <w:rPr>
                <w:rFonts w:eastAsia="MS Mincho"/>
                <w:sz w:val="22"/>
                <w:szCs w:val="22"/>
                <w:lang w:val="pt-PT"/>
              </w:rPr>
            </w:pPr>
            <w:r w:rsidRPr="00F67924">
              <w:rPr>
                <w:rFonts w:eastAsia="MS Mincho"/>
                <w:sz w:val="22"/>
                <w:szCs w:val="22"/>
                <w:lang w:val="pt-PT"/>
              </w:rPr>
              <w:t>Modificar a dose de MTX concomitante, se apropriado</w:t>
            </w:r>
            <w:r w:rsidR="00AE123A" w:rsidRPr="00F67924">
              <w:rPr>
                <w:rFonts w:eastAsia="MS Mincho"/>
                <w:sz w:val="22"/>
                <w:szCs w:val="22"/>
                <w:lang w:val="pt-PT"/>
              </w:rPr>
              <w:t>.</w:t>
            </w:r>
          </w:p>
          <w:p w14:paraId="6FFE6823" w14:textId="50F983CF" w:rsidR="00E05292" w:rsidRPr="00F67924" w:rsidRDefault="00E05292" w:rsidP="00AE123A">
            <w:pPr>
              <w:pStyle w:val="TextTi12"/>
              <w:keepNext/>
              <w:keepLines/>
              <w:rPr>
                <w:rFonts w:eastAsia="MS Mincho"/>
                <w:sz w:val="22"/>
                <w:szCs w:val="22"/>
                <w:lang w:val="pt-PT"/>
              </w:rPr>
            </w:pPr>
            <w:r w:rsidRPr="00F67924">
              <w:rPr>
                <w:rFonts w:eastAsia="MS Mincho"/>
                <w:sz w:val="22"/>
                <w:szCs w:val="22"/>
                <w:lang w:val="pt-PT"/>
              </w:rPr>
              <w:t xml:space="preserve">Interromper a </w:t>
            </w:r>
            <w:r w:rsidR="00956249" w:rsidRPr="00F67924">
              <w:rPr>
                <w:sz w:val="22"/>
                <w:szCs w:val="22"/>
                <w:lang w:val="pt-PT"/>
              </w:rPr>
              <w:t>administração</w:t>
            </w:r>
            <w:r w:rsidRPr="00F67924">
              <w:rPr>
                <w:rFonts w:eastAsia="MS Mincho"/>
                <w:sz w:val="22"/>
                <w:szCs w:val="22"/>
                <w:lang w:val="pt-PT"/>
              </w:rPr>
              <w:t xml:space="preserve"> de </w:t>
            </w:r>
            <w:r w:rsidR="00AE123A" w:rsidRPr="00F67924">
              <w:rPr>
                <w:rFonts w:eastAsia="MS Mincho"/>
                <w:sz w:val="22"/>
                <w:szCs w:val="22"/>
                <w:lang w:val="pt-PT"/>
              </w:rPr>
              <w:t xml:space="preserve">tocilizumab </w:t>
            </w:r>
            <w:r w:rsidRPr="00F67924">
              <w:rPr>
                <w:rFonts w:eastAsia="MS Mincho"/>
                <w:sz w:val="22"/>
                <w:szCs w:val="22"/>
                <w:lang w:val="pt-PT"/>
              </w:rPr>
              <w:t>até &lt;</w:t>
            </w:r>
            <w:r w:rsidR="00AE123A" w:rsidRPr="00F67924">
              <w:rPr>
                <w:rFonts w:eastAsia="MS Mincho"/>
                <w:sz w:val="22"/>
                <w:szCs w:val="22"/>
                <w:lang w:val="pt-PT"/>
              </w:rPr>
              <w:t> </w:t>
            </w:r>
            <w:r w:rsidRPr="00F67924">
              <w:rPr>
                <w:rFonts w:eastAsia="MS Mincho"/>
                <w:sz w:val="22"/>
                <w:szCs w:val="22"/>
                <w:lang w:val="pt-PT"/>
              </w:rPr>
              <w:t xml:space="preserve">3 </w:t>
            </w:r>
            <w:r w:rsidR="00AE123A" w:rsidRPr="00F67924">
              <w:rPr>
                <w:rFonts w:eastAsia="MS Mincho"/>
                <w:sz w:val="22"/>
                <w:szCs w:val="22"/>
                <w:lang w:val="pt-PT"/>
              </w:rPr>
              <w:t>×</w:t>
            </w:r>
            <w:ins w:id="737" w:author="Author">
              <w:r w:rsidR="00F043DF" w:rsidRPr="00F67924">
                <w:rPr>
                  <w:rFonts w:eastAsia="MS Mincho"/>
                  <w:sz w:val="22"/>
                  <w:szCs w:val="22"/>
                  <w:lang w:val="pt-PT"/>
                </w:rPr>
                <w:t> </w:t>
              </w:r>
            </w:ins>
            <w:del w:id="738" w:author="Author">
              <w:r w:rsidRPr="00F67924" w:rsidDel="00F043DF">
                <w:rPr>
                  <w:rFonts w:eastAsia="MS Mincho"/>
                  <w:sz w:val="22"/>
                  <w:szCs w:val="22"/>
                  <w:lang w:val="pt-PT"/>
                </w:rPr>
                <w:delText xml:space="preserve"> </w:delText>
              </w:r>
            </w:del>
            <w:r w:rsidRPr="00F67924">
              <w:rPr>
                <w:rFonts w:eastAsia="MS Mincho"/>
                <w:sz w:val="22"/>
                <w:szCs w:val="22"/>
                <w:lang w:val="pt-PT"/>
              </w:rPr>
              <w:t>LSN e seguir as recomendações descritas acima para &gt;</w:t>
            </w:r>
            <w:r w:rsidR="00AE123A" w:rsidRPr="00F67924">
              <w:rPr>
                <w:rFonts w:eastAsia="MS Mincho"/>
                <w:sz w:val="22"/>
                <w:szCs w:val="22"/>
                <w:lang w:val="pt-PT"/>
              </w:rPr>
              <w:t> </w:t>
            </w:r>
            <w:r w:rsidRPr="00F67924">
              <w:rPr>
                <w:rFonts w:eastAsia="MS Mincho"/>
                <w:sz w:val="22"/>
                <w:szCs w:val="22"/>
                <w:lang w:val="pt-PT"/>
              </w:rPr>
              <w:t xml:space="preserve">1 a 3 </w:t>
            </w:r>
            <w:r w:rsidR="00AE123A" w:rsidRPr="00F67924">
              <w:rPr>
                <w:rFonts w:eastAsia="MS Mincho"/>
                <w:sz w:val="22"/>
                <w:szCs w:val="22"/>
                <w:lang w:val="pt-PT"/>
              </w:rPr>
              <w:t>×</w:t>
            </w:r>
            <w:r w:rsidRPr="00F67924">
              <w:rPr>
                <w:rFonts w:eastAsia="MS Mincho"/>
                <w:sz w:val="22"/>
                <w:szCs w:val="22"/>
                <w:lang w:val="pt-PT"/>
              </w:rPr>
              <w:t xml:space="preserve"> LSN</w:t>
            </w:r>
            <w:r w:rsidR="00AE123A" w:rsidRPr="00F67924">
              <w:rPr>
                <w:rFonts w:eastAsia="MS Mincho"/>
                <w:sz w:val="22"/>
                <w:szCs w:val="22"/>
                <w:lang w:val="pt-PT"/>
              </w:rPr>
              <w:t>.</w:t>
            </w:r>
          </w:p>
        </w:tc>
      </w:tr>
      <w:tr w:rsidR="00E05292" w:rsidRPr="00ED63F7" w14:paraId="6529F28A" w14:textId="77777777" w:rsidTr="00697E15">
        <w:tc>
          <w:tcPr>
            <w:tcW w:w="1796" w:type="dxa"/>
          </w:tcPr>
          <w:p w14:paraId="7B1CCA20" w14:textId="7F5F84D3" w:rsidR="00E05292" w:rsidRPr="00F67924" w:rsidRDefault="00E05292" w:rsidP="00AE123A">
            <w:pPr>
              <w:pStyle w:val="TextTi12"/>
              <w:keepNext/>
              <w:keepLines/>
              <w:rPr>
                <w:rFonts w:eastAsia="MS Mincho"/>
                <w:sz w:val="22"/>
                <w:szCs w:val="22"/>
                <w:lang w:val="pt-PT"/>
              </w:rPr>
            </w:pPr>
            <w:r w:rsidRPr="00F67924">
              <w:rPr>
                <w:rFonts w:eastAsia="MS Mincho"/>
                <w:sz w:val="22"/>
                <w:szCs w:val="22"/>
                <w:lang w:val="pt-PT"/>
              </w:rPr>
              <w:t>&gt;</w:t>
            </w:r>
            <w:r w:rsidR="00AE123A" w:rsidRPr="00F67924">
              <w:rPr>
                <w:rFonts w:eastAsia="MS Mincho"/>
                <w:sz w:val="22"/>
                <w:szCs w:val="22"/>
                <w:lang w:val="pt-PT"/>
              </w:rPr>
              <w:t> </w:t>
            </w:r>
            <w:r w:rsidRPr="00F67924">
              <w:rPr>
                <w:rFonts w:eastAsia="MS Mincho"/>
                <w:sz w:val="22"/>
                <w:szCs w:val="22"/>
                <w:lang w:val="pt-PT"/>
              </w:rPr>
              <w:t>5</w:t>
            </w:r>
            <w:r w:rsidR="00AE123A" w:rsidRPr="00F67924">
              <w:rPr>
                <w:rFonts w:eastAsia="MS Mincho"/>
                <w:sz w:val="22"/>
                <w:szCs w:val="22"/>
                <w:lang w:val="pt-PT"/>
              </w:rPr>
              <w:t xml:space="preserve"> ×</w:t>
            </w:r>
            <w:r w:rsidRPr="00F67924">
              <w:rPr>
                <w:rFonts w:eastAsia="MS Mincho"/>
                <w:sz w:val="22"/>
                <w:szCs w:val="22"/>
                <w:lang w:val="pt-PT"/>
              </w:rPr>
              <w:t xml:space="preserve"> LSN</w:t>
            </w:r>
          </w:p>
        </w:tc>
        <w:tc>
          <w:tcPr>
            <w:tcW w:w="6004" w:type="dxa"/>
          </w:tcPr>
          <w:p w14:paraId="1A831794" w14:textId="0E779628" w:rsidR="00E05292" w:rsidRPr="00F67924" w:rsidRDefault="00E05292" w:rsidP="00515D4D">
            <w:pPr>
              <w:pStyle w:val="TextTi12"/>
              <w:keepNext/>
              <w:keepLines/>
              <w:rPr>
                <w:rFonts w:eastAsia="MS Mincho"/>
                <w:sz w:val="22"/>
                <w:szCs w:val="22"/>
                <w:lang w:val="pt-PT"/>
              </w:rPr>
            </w:pPr>
            <w:r w:rsidRPr="00F67924">
              <w:rPr>
                <w:rFonts w:eastAsia="MS Mincho"/>
                <w:sz w:val="22"/>
                <w:szCs w:val="22"/>
                <w:lang w:val="pt-PT"/>
              </w:rPr>
              <w:t xml:space="preserve">Descontinuar </w:t>
            </w:r>
            <w:r w:rsidR="00AE123A" w:rsidRPr="00F67924">
              <w:rPr>
                <w:rFonts w:eastAsia="MS Mincho"/>
                <w:sz w:val="22"/>
                <w:szCs w:val="22"/>
                <w:lang w:val="pt-PT"/>
              </w:rPr>
              <w:t>tocilizumab</w:t>
            </w:r>
            <w:r w:rsidR="00564031" w:rsidRPr="00F67924">
              <w:rPr>
                <w:rFonts w:eastAsia="MS Mincho"/>
                <w:sz w:val="22"/>
                <w:szCs w:val="22"/>
                <w:lang w:val="pt-PT"/>
              </w:rPr>
              <w:t>.</w:t>
            </w:r>
          </w:p>
          <w:p w14:paraId="322C3640" w14:textId="45A49CE2" w:rsidR="00E05292" w:rsidRPr="00F67924" w:rsidRDefault="00E05292">
            <w:pPr>
              <w:pStyle w:val="TextTi12"/>
              <w:keepNext/>
              <w:keepLines/>
              <w:rPr>
                <w:rFonts w:eastAsia="MS Mincho"/>
                <w:sz w:val="22"/>
                <w:szCs w:val="22"/>
                <w:lang w:val="pt-PT"/>
              </w:rPr>
            </w:pPr>
            <w:r w:rsidRPr="00F67924">
              <w:rPr>
                <w:rFonts w:eastAsia="MS Mincho"/>
                <w:sz w:val="22"/>
                <w:szCs w:val="22"/>
                <w:lang w:val="pt-PT"/>
              </w:rPr>
              <w:t xml:space="preserve">A decisão de descontinuar </w:t>
            </w:r>
            <w:r w:rsidR="00AE123A" w:rsidRPr="00F67924">
              <w:rPr>
                <w:rFonts w:eastAsia="MS Mincho"/>
                <w:sz w:val="22"/>
                <w:szCs w:val="22"/>
                <w:lang w:val="pt-PT"/>
              </w:rPr>
              <w:t xml:space="preserve">o tratamento </w:t>
            </w:r>
            <w:r w:rsidRPr="00F67924">
              <w:rPr>
                <w:rFonts w:eastAsia="MS Mincho"/>
                <w:sz w:val="22"/>
                <w:szCs w:val="22"/>
                <w:lang w:val="pt-PT"/>
              </w:rPr>
              <w:t xml:space="preserve">na </w:t>
            </w:r>
            <w:r w:rsidR="006D4052" w:rsidRPr="00F67924">
              <w:rPr>
                <w:rFonts w:eastAsia="MS Mincho"/>
                <w:sz w:val="22"/>
                <w:szCs w:val="22"/>
                <w:lang w:val="pt-PT"/>
              </w:rPr>
              <w:t xml:space="preserve">AIJs ou </w:t>
            </w:r>
            <w:r w:rsidRPr="00F67924">
              <w:rPr>
                <w:rFonts w:eastAsia="MS Mincho"/>
                <w:sz w:val="22"/>
                <w:szCs w:val="22"/>
                <w:lang w:val="pt-PT"/>
              </w:rPr>
              <w:t xml:space="preserve">AIJp devido a uma alteração laboratorial </w:t>
            </w:r>
            <w:r w:rsidR="003D4CDB" w:rsidRPr="00F67924">
              <w:rPr>
                <w:rFonts w:eastAsia="MS Mincho"/>
                <w:sz w:val="22"/>
                <w:szCs w:val="22"/>
                <w:lang w:val="pt-PT"/>
              </w:rPr>
              <w:t xml:space="preserve">tem </w:t>
            </w:r>
            <w:r w:rsidRPr="00F67924">
              <w:rPr>
                <w:rFonts w:eastAsia="MS Mincho"/>
                <w:sz w:val="22"/>
                <w:szCs w:val="22"/>
                <w:lang w:val="pt-PT"/>
              </w:rPr>
              <w:t>de ser baseada numa avaliação médica do doente individual</w:t>
            </w:r>
            <w:r w:rsidR="00AE123A" w:rsidRPr="00F67924">
              <w:rPr>
                <w:rFonts w:eastAsia="MS Mincho"/>
                <w:sz w:val="22"/>
                <w:szCs w:val="22"/>
                <w:lang w:val="pt-PT"/>
              </w:rPr>
              <w:t>.</w:t>
            </w:r>
          </w:p>
        </w:tc>
      </w:tr>
    </w:tbl>
    <w:p w14:paraId="154A884E" w14:textId="77777777" w:rsidR="00E05292" w:rsidRPr="00F67924" w:rsidRDefault="00E05292" w:rsidP="00E05292">
      <w:pPr>
        <w:rPr>
          <w:lang w:val="pt-PT"/>
        </w:rPr>
      </w:pPr>
    </w:p>
    <w:p w14:paraId="675BC896" w14:textId="77777777" w:rsidR="00E05292" w:rsidRPr="00F67924" w:rsidRDefault="00E05292" w:rsidP="00556054">
      <w:pPr>
        <w:pStyle w:val="ListParagraph"/>
        <w:ind w:left="562" w:hanging="562"/>
        <w:contextualSpacing/>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absoluta dos neutrófilos (CAN) baixa</w:t>
      </w:r>
    </w:p>
    <w:p w14:paraId="472B21CC" w14:textId="77777777" w:rsidR="00A64239" w:rsidRPr="00F67924" w:rsidRDefault="00A64239" w:rsidP="00515D4D">
      <w:pPr>
        <w:keepNext/>
        <w:keepLines/>
        <w:ind w:left="714" w:hanging="357"/>
        <w:rPr>
          <w:lang w:val="pt-PT"/>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0"/>
        <w:gridCol w:w="6396"/>
      </w:tblGrid>
      <w:tr w:rsidR="00E05292" w:rsidRPr="00F67924" w14:paraId="364236A5" w14:textId="77777777" w:rsidTr="00515D4D">
        <w:tc>
          <w:tcPr>
            <w:tcW w:w="1690" w:type="dxa"/>
          </w:tcPr>
          <w:p w14:paraId="5CBC59E3" w14:textId="03DAA4EF" w:rsidR="00E05292" w:rsidRPr="00F67924" w:rsidRDefault="00E05292" w:rsidP="00AE123A">
            <w:pPr>
              <w:pStyle w:val="TextTi12"/>
              <w:keepNext/>
              <w:keepLines/>
              <w:jc w:val="center"/>
              <w:rPr>
                <w:rFonts w:eastAsia="MS Mincho"/>
                <w:b/>
                <w:sz w:val="22"/>
                <w:szCs w:val="22"/>
                <w:lang w:val="pt-PT"/>
              </w:rPr>
            </w:pPr>
            <w:r w:rsidRPr="00F67924">
              <w:rPr>
                <w:rFonts w:eastAsia="MS Mincho"/>
                <w:b/>
                <w:sz w:val="22"/>
                <w:szCs w:val="22"/>
                <w:lang w:val="pt-PT"/>
              </w:rPr>
              <w:t xml:space="preserve">Valor </w:t>
            </w:r>
            <w:r w:rsidR="00AE123A" w:rsidRPr="00F67924">
              <w:rPr>
                <w:rFonts w:eastAsia="MS Mincho"/>
                <w:b/>
                <w:sz w:val="22"/>
                <w:szCs w:val="22"/>
                <w:lang w:val="pt-PT"/>
              </w:rPr>
              <w:t>l</w:t>
            </w:r>
            <w:r w:rsidRPr="00F67924">
              <w:rPr>
                <w:rFonts w:eastAsia="MS Mincho"/>
                <w:b/>
                <w:sz w:val="22"/>
                <w:szCs w:val="22"/>
                <w:lang w:val="pt-PT"/>
              </w:rPr>
              <w:t xml:space="preserve">aboratorial (células </w:t>
            </w:r>
            <w:r w:rsidR="00AE123A" w:rsidRPr="00F67924">
              <w:rPr>
                <w:rFonts w:eastAsia="MS Mincho"/>
                <w:b/>
                <w:sz w:val="22"/>
                <w:szCs w:val="22"/>
                <w:lang w:val="pt-PT"/>
              </w:rPr>
              <w:t>×</w:t>
            </w:r>
            <w:r w:rsidRPr="00F67924">
              <w:rPr>
                <w:rFonts w:eastAsia="MS Mincho"/>
                <w:b/>
                <w:sz w:val="22"/>
                <w:szCs w:val="22"/>
                <w:lang w:val="pt-PT"/>
              </w:rPr>
              <w:t xml:space="preserve"> 10</w:t>
            </w:r>
            <w:r w:rsidRPr="00F67924">
              <w:rPr>
                <w:rFonts w:eastAsia="MS Mincho"/>
                <w:b/>
                <w:sz w:val="22"/>
                <w:szCs w:val="22"/>
                <w:vertAlign w:val="superscript"/>
                <w:lang w:val="pt-PT"/>
              </w:rPr>
              <w:t>9</w:t>
            </w:r>
            <w:r w:rsidRPr="00F67924">
              <w:rPr>
                <w:rFonts w:eastAsia="MS Mincho"/>
                <w:b/>
                <w:sz w:val="22"/>
                <w:szCs w:val="22"/>
                <w:lang w:val="pt-PT"/>
              </w:rPr>
              <w:t>/l)</w:t>
            </w:r>
          </w:p>
        </w:tc>
        <w:tc>
          <w:tcPr>
            <w:tcW w:w="6396" w:type="dxa"/>
          </w:tcPr>
          <w:p w14:paraId="40D13DF2" w14:textId="77777777" w:rsidR="00E05292" w:rsidRPr="00F67924" w:rsidRDefault="00E05292" w:rsidP="00515D4D">
            <w:pPr>
              <w:pStyle w:val="TextTi12"/>
              <w:keepNext/>
              <w:keepLines/>
              <w:jc w:val="center"/>
              <w:rPr>
                <w:rFonts w:eastAsia="MS Mincho"/>
                <w:b/>
                <w:sz w:val="22"/>
                <w:szCs w:val="22"/>
                <w:lang w:val="pt-PT"/>
              </w:rPr>
            </w:pPr>
            <w:r w:rsidRPr="00F67924">
              <w:rPr>
                <w:rFonts w:eastAsia="MS Mincho"/>
                <w:b/>
                <w:sz w:val="22"/>
                <w:szCs w:val="22"/>
                <w:lang w:val="pt-PT"/>
              </w:rPr>
              <w:t>Ação</w:t>
            </w:r>
          </w:p>
        </w:tc>
      </w:tr>
      <w:tr w:rsidR="00E05292" w:rsidRPr="00F67924" w14:paraId="44BB09C6" w14:textId="77777777" w:rsidTr="00515D4D">
        <w:tc>
          <w:tcPr>
            <w:tcW w:w="1690" w:type="dxa"/>
          </w:tcPr>
          <w:p w14:paraId="25372798" w14:textId="77777777" w:rsidR="00E05292" w:rsidRPr="00F67924" w:rsidRDefault="00E05292" w:rsidP="00697E15">
            <w:pPr>
              <w:pStyle w:val="TextTi12"/>
              <w:rPr>
                <w:rFonts w:eastAsia="MS Mincho"/>
                <w:sz w:val="22"/>
                <w:szCs w:val="22"/>
                <w:lang w:val="pt-PT"/>
              </w:rPr>
            </w:pPr>
            <w:r w:rsidRPr="00F67924">
              <w:rPr>
                <w:rFonts w:eastAsia="MS Mincho"/>
                <w:sz w:val="22"/>
                <w:szCs w:val="22"/>
                <w:lang w:val="pt-PT"/>
              </w:rPr>
              <w:t xml:space="preserve">CAN &gt; 1 </w:t>
            </w:r>
          </w:p>
        </w:tc>
        <w:tc>
          <w:tcPr>
            <w:tcW w:w="6396" w:type="dxa"/>
          </w:tcPr>
          <w:p w14:paraId="4FF6A8EA" w14:textId="47944336" w:rsidR="00E05292" w:rsidRPr="00F67924" w:rsidRDefault="00E05292" w:rsidP="00697E15">
            <w:pPr>
              <w:pStyle w:val="TextTi12"/>
              <w:rPr>
                <w:rFonts w:eastAsia="MS Mincho"/>
                <w:sz w:val="22"/>
                <w:szCs w:val="22"/>
                <w:lang w:val="pt-PT"/>
              </w:rPr>
            </w:pPr>
            <w:r w:rsidRPr="00F67924">
              <w:rPr>
                <w:rFonts w:eastAsia="MS Mincho"/>
                <w:sz w:val="22"/>
                <w:szCs w:val="22"/>
                <w:lang w:val="pt-PT"/>
              </w:rPr>
              <w:t>Manter a dose</w:t>
            </w:r>
            <w:r w:rsidR="00AE123A" w:rsidRPr="00F67924">
              <w:rPr>
                <w:rFonts w:eastAsia="MS Mincho"/>
                <w:sz w:val="22"/>
                <w:szCs w:val="22"/>
                <w:lang w:val="pt-PT"/>
              </w:rPr>
              <w:t>.</w:t>
            </w:r>
          </w:p>
        </w:tc>
      </w:tr>
      <w:tr w:rsidR="00E05292" w:rsidRPr="00ED63F7" w14:paraId="008B4FC6" w14:textId="77777777" w:rsidTr="00515D4D">
        <w:tc>
          <w:tcPr>
            <w:tcW w:w="1690" w:type="dxa"/>
          </w:tcPr>
          <w:p w14:paraId="5672D8EE" w14:textId="77777777" w:rsidR="00E05292" w:rsidRPr="00F67924" w:rsidRDefault="00E05292" w:rsidP="00697E15">
            <w:pPr>
              <w:pStyle w:val="TextTi12"/>
              <w:rPr>
                <w:rFonts w:eastAsia="MS Mincho"/>
                <w:sz w:val="22"/>
                <w:szCs w:val="22"/>
                <w:lang w:val="pt-PT"/>
              </w:rPr>
            </w:pPr>
            <w:r w:rsidRPr="00F67924">
              <w:rPr>
                <w:rFonts w:eastAsia="MS Mincho"/>
                <w:sz w:val="22"/>
                <w:szCs w:val="22"/>
                <w:lang w:val="pt-PT"/>
              </w:rPr>
              <w:t>CAN de 0,5 a 1</w:t>
            </w:r>
          </w:p>
        </w:tc>
        <w:tc>
          <w:tcPr>
            <w:tcW w:w="6396" w:type="dxa"/>
          </w:tcPr>
          <w:p w14:paraId="0EF900CD" w14:textId="75F61500" w:rsidR="00E05292" w:rsidRPr="00F67924" w:rsidRDefault="00E05292" w:rsidP="00697E15">
            <w:pPr>
              <w:pStyle w:val="TextTi12"/>
              <w:rPr>
                <w:rFonts w:eastAsia="MS Mincho"/>
                <w:sz w:val="22"/>
                <w:szCs w:val="22"/>
                <w:lang w:val="pt-PT"/>
              </w:rPr>
            </w:pPr>
            <w:r w:rsidRPr="00F67924">
              <w:rPr>
                <w:rFonts w:eastAsia="MS Mincho"/>
                <w:sz w:val="22"/>
                <w:szCs w:val="22"/>
                <w:lang w:val="pt-PT"/>
              </w:rPr>
              <w:t xml:space="preserve">Interromper a </w:t>
            </w:r>
            <w:r w:rsidR="00956249" w:rsidRPr="00F67924">
              <w:rPr>
                <w:sz w:val="22"/>
                <w:szCs w:val="22"/>
                <w:lang w:val="pt-PT"/>
              </w:rPr>
              <w:t>administração</w:t>
            </w:r>
            <w:r w:rsidRPr="00F67924">
              <w:rPr>
                <w:rFonts w:eastAsia="MS Mincho"/>
                <w:sz w:val="22"/>
                <w:szCs w:val="22"/>
                <w:lang w:val="pt-PT"/>
              </w:rPr>
              <w:t xml:space="preserve"> de </w:t>
            </w:r>
            <w:r w:rsidR="00AE123A" w:rsidRPr="00F67924">
              <w:rPr>
                <w:rFonts w:eastAsia="MS Mincho"/>
                <w:sz w:val="22"/>
                <w:szCs w:val="22"/>
                <w:lang w:val="pt-PT"/>
              </w:rPr>
              <w:t>tocilizumab.</w:t>
            </w:r>
          </w:p>
          <w:p w14:paraId="01A05FE4" w14:textId="7956D3FF" w:rsidR="00E05292" w:rsidRPr="00F67924" w:rsidRDefault="00E05292" w:rsidP="00AE123A">
            <w:pPr>
              <w:pStyle w:val="TextTi12"/>
              <w:rPr>
                <w:rFonts w:eastAsia="MS Mincho"/>
                <w:sz w:val="22"/>
                <w:szCs w:val="22"/>
                <w:lang w:val="pt-PT"/>
              </w:rPr>
            </w:pPr>
            <w:r w:rsidRPr="00F67924">
              <w:rPr>
                <w:rFonts w:eastAsia="MS Mincho"/>
                <w:sz w:val="22"/>
                <w:szCs w:val="22"/>
                <w:lang w:val="pt-PT"/>
              </w:rPr>
              <w:t>Quando a CAN aumentar para &gt;</w:t>
            </w:r>
            <w:r w:rsidR="00AE123A" w:rsidRPr="00F67924">
              <w:rPr>
                <w:rFonts w:eastAsia="MS Mincho"/>
                <w:sz w:val="22"/>
                <w:szCs w:val="22"/>
                <w:lang w:val="pt-PT"/>
              </w:rPr>
              <w:t> </w:t>
            </w:r>
            <w:r w:rsidRPr="00F67924">
              <w:rPr>
                <w:rFonts w:eastAsia="MS Mincho"/>
                <w:sz w:val="22"/>
                <w:szCs w:val="22"/>
                <w:lang w:val="pt-PT"/>
              </w:rPr>
              <w:t xml:space="preserve">1 </w:t>
            </w:r>
            <w:r w:rsidR="00AE123A" w:rsidRPr="00F67924">
              <w:rPr>
                <w:rFonts w:eastAsia="MS Mincho"/>
                <w:sz w:val="22"/>
                <w:szCs w:val="22"/>
                <w:lang w:val="pt-PT"/>
              </w:rPr>
              <w:t>×</w:t>
            </w:r>
            <w:r w:rsidRPr="00F67924">
              <w:rPr>
                <w:rFonts w:eastAsia="MS Mincho"/>
                <w:sz w:val="22"/>
                <w:szCs w:val="22"/>
                <w:lang w:val="pt-PT"/>
              </w:rPr>
              <w:t xml:space="preserve"> 10</w:t>
            </w:r>
            <w:r w:rsidRPr="00F67924">
              <w:rPr>
                <w:rFonts w:eastAsia="MS Mincho"/>
                <w:sz w:val="22"/>
                <w:szCs w:val="22"/>
                <w:vertAlign w:val="superscript"/>
                <w:lang w:val="pt-PT"/>
              </w:rPr>
              <w:t>9</w:t>
            </w:r>
            <w:r w:rsidRPr="00F67924">
              <w:rPr>
                <w:rFonts w:eastAsia="MS Mincho"/>
                <w:sz w:val="22"/>
                <w:szCs w:val="22"/>
                <w:lang w:val="pt-PT"/>
              </w:rPr>
              <w:t xml:space="preserve">/l, recomeçar </w:t>
            </w:r>
            <w:r w:rsidR="00AE123A" w:rsidRPr="00F67924">
              <w:rPr>
                <w:rFonts w:eastAsia="MS Mincho"/>
                <w:sz w:val="22"/>
                <w:szCs w:val="22"/>
                <w:lang w:val="pt-PT"/>
              </w:rPr>
              <w:t>o tratamento</w:t>
            </w:r>
            <w:r w:rsidRPr="00F67924">
              <w:rPr>
                <w:rFonts w:eastAsia="MS Mincho"/>
                <w:sz w:val="22"/>
                <w:szCs w:val="22"/>
                <w:lang w:val="pt-PT"/>
              </w:rPr>
              <w:t>.</w:t>
            </w:r>
          </w:p>
        </w:tc>
      </w:tr>
      <w:tr w:rsidR="00E05292" w:rsidRPr="00ED63F7" w14:paraId="53C7BAF6" w14:textId="77777777" w:rsidTr="00515D4D">
        <w:tc>
          <w:tcPr>
            <w:tcW w:w="1690" w:type="dxa"/>
          </w:tcPr>
          <w:p w14:paraId="7B801D45" w14:textId="130FCFFB" w:rsidR="00E05292" w:rsidRPr="00F67924" w:rsidRDefault="00E05292" w:rsidP="00AE123A">
            <w:pPr>
              <w:pStyle w:val="TextTi12"/>
              <w:rPr>
                <w:rFonts w:eastAsia="MS Mincho"/>
                <w:sz w:val="22"/>
                <w:szCs w:val="22"/>
                <w:lang w:val="pt-PT"/>
              </w:rPr>
            </w:pPr>
            <w:r w:rsidRPr="00F67924">
              <w:rPr>
                <w:rFonts w:eastAsia="MS Mincho"/>
                <w:sz w:val="22"/>
                <w:szCs w:val="22"/>
                <w:lang w:val="pt-PT"/>
              </w:rPr>
              <w:t>CAN &lt;</w:t>
            </w:r>
            <w:r w:rsidR="00AE123A" w:rsidRPr="00F67924">
              <w:rPr>
                <w:rFonts w:eastAsia="MS Mincho"/>
                <w:sz w:val="22"/>
                <w:szCs w:val="22"/>
                <w:lang w:val="pt-PT"/>
              </w:rPr>
              <w:t> </w:t>
            </w:r>
            <w:r w:rsidRPr="00F67924">
              <w:rPr>
                <w:rFonts w:eastAsia="MS Mincho"/>
                <w:sz w:val="22"/>
                <w:szCs w:val="22"/>
                <w:lang w:val="pt-PT"/>
              </w:rPr>
              <w:t>0,5</w:t>
            </w:r>
          </w:p>
        </w:tc>
        <w:tc>
          <w:tcPr>
            <w:tcW w:w="6396" w:type="dxa"/>
          </w:tcPr>
          <w:p w14:paraId="7CEFCA32" w14:textId="60AA8ADA" w:rsidR="00E05292" w:rsidRPr="00F67924" w:rsidRDefault="00E05292" w:rsidP="00697E15">
            <w:pPr>
              <w:pStyle w:val="TextTi12"/>
              <w:rPr>
                <w:rFonts w:eastAsia="MS Mincho"/>
                <w:sz w:val="22"/>
                <w:szCs w:val="22"/>
                <w:lang w:val="pt-PT"/>
              </w:rPr>
            </w:pPr>
            <w:r w:rsidRPr="00F67924">
              <w:rPr>
                <w:rFonts w:eastAsia="MS Mincho"/>
                <w:sz w:val="22"/>
                <w:szCs w:val="22"/>
                <w:lang w:val="pt-PT"/>
              </w:rPr>
              <w:t xml:space="preserve">Descontinuar </w:t>
            </w:r>
            <w:r w:rsidR="00AE123A" w:rsidRPr="00F67924">
              <w:rPr>
                <w:rFonts w:eastAsia="MS Mincho"/>
                <w:sz w:val="22"/>
                <w:szCs w:val="22"/>
                <w:lang w:val="pt-PT"/>
              </w:rPr>
              <w:t>tocilizumab.</w:t>
            </w:r>
          </w:p>
          <w:p w14:paraId="162CE7DD" w14:textId="01686713" w:rsidR="00E05292" w:rsidRPr="00F67924" w:rsidRDefault="00E05292">
            <w:pPr>
              <w:pStyle w:val="TextTi12"/>
              <w:rPr>
                <w:rFonts w:eastAsia="MS Mincho"/>
                <w:sz w:val="22"/>
                <w:szCs w:val="22"/>
                <w:lang w:val="pt-PT"/>
              </w:rPr>
            </w:pPr>
            <w:r w:rsidRPr="00F67924">
              <w:rPr>
                <w:rFonts w:eastAsia="MS Mincho"/>
                <w:sz w:val="22"/>
                <w:szCs w:val="22"/>
                <w:lang w:val="pt-PT"/>
              </w:rPr>
              <w:t xml:space="preserve">A decisão de descontinuar </w:t>
            </w:r>
            <w:r w:rsidR="00AE123A" w:rsidRPr="00F67924">
              <w:rPr>
                <w:rFonts w:eastAsia="MS Mincho"/>
                <w:sz w:val="22"/>
                <w:szCs w:val="22"/>
                <w:lang w:val="pt-PT"/>
              </w:rPr>
              <w:t xml:space="preserve">o tratamento </w:t>
            </w:r>
            <w:r w:rsidRPr="00F67924">
              <w:rPr>
                <w:rFonts w:eastAsia="MS Mincho"/>
                <w:sz w:val="22"/>
                <w:szCs w:val="22"/>
                <w:lang w:val="pt-PT"/>
              </w:rPr>
              <w:t xml:space="preserve">na </w:t>
            </w:r>
            <w:r w:rsidR="003F793B" w:rsidRPr="00F67924">
              <w:rPr>
                <w:rFonts w:eastAsia="MS Mincho"/>
                <w:sz w:val="22"/>
                <w:szCs w:val="22"/>
                <w:lang w:val="pt-PT"/>
              </w:rPr>
              <w:t xml:space="preserve">AIJs ou </w:t>
            </w:r>
            <w:r w:rsidRPr="00F67924">
              <w:rPr>
                <w:rFonts w:eastAsia="MS Mincho"/>
                <w:sz w:val="22"/>
                <w:szCs w:val="22"/>
                <w:lang w:val="pt-PT"/>
              </w:rPr>
              <w:t xml:space="preserve">AIJp devido a uma alteração laboratorial </w:t>
            </w:r>
            <w:r w:rsidR="003D4CDB" w:rsidRPr="00F67924">
              <w:rPr>
                <w:rFonts w:eastAsia="MS Mincho"/>
                <w:sz w:val="22"/>
                <w:szCs w:val="22"/>
                <w:lang w:val="pt-PT"/>
              </w:rPr>
              <w:t xml:space="preserve">tem </w:t>
            </w:r>
            <w:r w:rsidRPr="00F67924">
              <w:rPr>
                <w:rFonts w:eastAsia="MS Mincho"/>
                <w:sz w:val="22"/>
                <w:szCs w:val="22"/>
                <w:lang w:val="pt-PT"/>
              </w:rPr>
              <w:t>de ser baseada numa avaliação médica do doente individual.</w:t>
            </w:r>
          </w:p>
        </w:tc>
      </w:tr>
    </w:tbl>
    <w:p w14:paraId="305C599E" w14:textId="77777777" w:rsidR="00E05292" w:rsidRPr="00F67924" w:rsidRDefault="00E05292" w:rsidP="00E05292">
      <w:pPr>
        <w:rPr>
          <w:lang w:val="pt-PT"/>
        </w:rPr>
      </w:pPr>
    </w:p>
    <w:p w14:paraId="61E6CB9A" w14:textId="6FE60025" w:rsidR="00E05292" w:rsidRPr="00F67924" w:rsidRDefault="00E05292" w:rsidP="00556054">
      <w:pPr>
        <w:pStyle w:val="ListParagraph"/>
        <w:keepNext/>
        <w:keepLines/>
        <w:ind w:left="562" w:hanging="562"/>
        <w:contextualSpacing/>
        <w:rPr>
          <w:lang w:val="pt-PT"/>
        </w:rPr>
      </w:pPr>
      <w:r w:rsidRPr="00F67924">
        <w:rPr>
          <w:lang w:val="pt-PT"/>
        </w:rPr>
        <w:sym w:font="Symbol" w:char="F0B7"/>
      </w:r>
      <w:r w:rsidRPr="00F67924">
        <w:rPr>
          <w:lang w:val="pt-PT"/>
        </w:rPr>
        <w:tab/>
        <w:t xml:space="preserve">Contagem das plaquetas baixa </w:t>
      </w:r>
    </w:p>
    <w:p w14:paraId="65A09070" w14:textId="77777777" w:rsidR="009853DF" w:rsidRPr="00F67924" w:rsidRDefault="009853DF" w:rsidP="0045348A">
      <w:pPr>
        <w:keepNext/>
        <w:keepLines/>
        <w:ind w:left="714" w:hanging="357"/>
        <w:rPr>
          <w:lang w:val="pt-PT"/>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7"/>
        <w:gridCol w:w="5998"/>
      </w:tblGrid>
      <w:tr w:rsidR="00E05292" w:rsidRPr="00F67924" w14:paraId="21D8A3DB" w14:textId="77777777" w:rsidTr="00697E15">
        <w:tc>
          <w:tcPr>
            <w:tcW w:w="1697" w:type="dxa"/>
          </w:tcPr>
          <w:p w14:paraId="6E1DBE8A" w14:textId="44738E18" w:rsidR="00E05292" w:rsidRPr="00F67924" w:rsidRDefault="00E05292" w:rsidP="003C5A14">
            <w:pPr>
              <w:pStyle w:val="TextTi12"/>
              <w:keepNext/>
              <w:keepLines/>
              <w:jc w:val="center"/>
              <w:rPr>
                <w:rFonts w:eastAsia="MS Mincho"/>
                <w:sz w:val="22"/>
                <w:szCs w:val="22"/>
                <w:lang w:val="pt-PT"/>
              </w:rPr>
            </w:pPr>
            <w:r w:rsidRPr="00F67924">
              <w:rPr>
                <w:rFonts w:eastAsia="MS Mincho"/>
                <w:b/>
                <w:sz w:val="22"/>
                <w:szCs w:val="22"/>
                <w:lang w:val="pt-PT"/>
              </w:rPr>
              <w:t xml:space="preserve">Valor </w:t>
            </w:r>
            <w:r w:rsidR="003C5A14" w:rsidRPr="00F67924">
              <w:rPr>
                <w:rFonts w:eastAsia="MS Mincho"/>
                <w:b/>
                <w:sz w:val="22"/>
                <w:szCs w:val="22"/>
                <w:lang w:val="pt-PT"/>
              </w:rPr>
              <w:t>l</w:t>
            </w:r>
            <w:r w:rsidRPr="00F67924">
              <w:rPr>
                <w:rFonts w:eastAsia="MS Mincho"/>
                <w:b/>
                <w:sz w:val="22"/>
                <w:szCs w:val="22"/>
                <w:lang w:val="pt-PT"/>
              </w:rPr>
              <w:t xml:space="preserve">aboratorial (células </w:t>
            </w:r>
            <w:r w:rsidR="003C5A14" w:rsidRPr="00F67924">
              <w:rPr>
                <w:rFonts w:eastAsia="MS Mincho"/>
                <w:b/>
                <w:sz w:val="22"/>
                <w:szCs w:val="22"/>
                <w:lang w:val="pt-PT"/>
              </w:rPr>
              <w:t>×</w:t>
            </w:r>
            <w:r w:rsidRPr="00F67924">
              <w:rPr>
                <w:rFonts w:eastAsia="MS Mincho"/>
                <w:b/>
                <w:sz w:val="22"/>
                <w:szCs w:val="22"/>
                <w:lang w:val="pt-PT"/>
              </w:rPr>
              <w:t xml:space="preserve"> 10</w:t>
            </w:r>
            <w:r w:rsidRPr="00F67924">
              <w:rPr>
                <w:rFonts w:eastAsia="MS Mincho"/>
                <w:b/>
                <w:sz w:val="22"/>
                <w:szCs w:val="22"/>
                <w:vertAlign w:val="superscript"/>
                <w:lang w:val="pt-PT"/>
              </w:rPr>
              <w:t>3</w:t>
            </w:r>
            <w:r w:rsidRPr="00F67924">
              <w:rPr>
                <w:rFonts w:eastAsia="MS Mincho"/>
                <w:b/>
                <w:sz w:val="22"/>
                <w:szCs w:val="22"/>
                <w:lang w:val="pt-PT"/>
              </w:rPr>
              <w:t>/μl)</w:t>
            </w:r>
          </w:p>
        </w:tc>
        <w:tc>
          <w:tcPr>
            <w:tcW w:w="5998" w:type="dxa"/>
          </w:tcPr>
          <w:p w14:paraId="0623AE0C" w14:textId="77777777" w:rsidR="00E05292" w:rsidRPr="00F67924" w:rsidRDefault="00E05292" w:rsidP="00B053E9">
            <w:pPr>
              <w:pStyle w:val="TextTi12"/>
              <w:keepNext/>
              <w:keepLines/>
              <w:jc w:val="center"/>
              <w:rPr>
                <w:rFonts w:eastAsia="MS Mincho"/>
                <w:sz w:val="22"/>
                <w:szCs w:val="22"/>
                <w:lang w:val="pt-PT"/>
              </w:rPr>
            </w:pPr>
            <w:r w:rsidRPr="00F67924">
              <w:rPr>
                <w:rFonts w:eastAsia="MS Mincho"/>
                <w:b/>
                <w:sz w:val="22"/>
                <w:szCs w:val="22"/>
                <w:lang w:val="pt-PT"/>
              </w:rPr>
              <w:t>Ação</w:t>
            </w:r>
          </w:p>
        </w:tc>
      </w:tr>
      <w:tr w:rsidR="00E05292" w:rsidRPr="00ED63F7" w14:paraId="661ABA93" w14:textId="77777777" w:rsidTr="00697E15">
        <w:tc>
          <w:tcPr>
            <w:tcW w:w="1697" w:type="dxa"/>
          </w:tcPr>
          <w:p w14:paraId="0F12C375" w14:textId="77777777" w:rsidR="00E05292" w:rsidRPr="00F67924" w:rsidRDefault="00E05292" w:rsidP="0045348A">
            <w:pPr>
              <w:pStyle w:val="TextTi12"/>
              <w:keepNext/>
              <w:keepLines/>
              <w:rPr>
                <w:rFonts w:eastAsia="MS Mincho"/>
                <w:sz w:val="22"/>
                <w:szCs w:val="22"/>
                <w:lang w:val="pt-PT"/>
              </w:rPr>
            </w:pPr>
            <w:r w:rsidRPr="00F67924">
              <w:rPr>
                <w:rFonts w:eastAsia="MS Mincho"/>
                <w:sz w:val="22"/>
                <w:szCs w:val="22"/>
                <w:lang w:val="pt-PT"/>
              </w:rPr>
              <w:t>50 a 100</w:t>
            </w:r>
          </w:p>
        </w:tc>
        <w:tc>
          <w:tcPr>
            <w:tcW w:w="5998" w:type="dxa"/>
          </w:tcPr>
          <w:p w14:paraId="5DE10A23" w14:textId="6B7C4EE4" w:rsidR="00E05292" w:rsidRPr="00F67924" w:rsidRDefault="00E05292" w:rsidP="0045348A">
            <w:pPr>
              <w:pStyle w:val="TextTi12"/>
              <w:keepNext/>
              <w:keepLines/>
              <w:rPr>
                <w:rFonts w:eastAsia="MS Mincho"/>
                <w:sz w:val="22"/>
                <w:szCs w:val="22"/>
                <w:lang w:val="pt-PT"/>
              </w:rPr>
            </w:pPr>
            <w:r w:rsidRPr="00F67924">
              <w:rPr>
                <w:rFonts w:eastAsia="MS Mincho"/>
                <w:sz w:val="22"/>
                <w:szCs w:val="22"/>
                <w:lang w:val="pt-PT"/>
              </w:rPr>
              <w:t>Modificar a dose de MTX concomitante, se apropriado</w:t>
            </w:r>
            <w:r w:rsidR="003C5A14" w:rsidRPr="00F67924">
              <w:rPr>
                <w:rFonts w:eastAsia="MS Mincho"/>
                <w:sz w:val="22"/>
                <w:szCs w:val="22"/>
                <w:lang w:val="pt-PT"/>
              </w:rPr>
              <w:t>.</w:t>
            </w:r>
          </w:p>
          <w:p w14:paraId="1D4EC81E" w14:textId="201F16FC" w:rsidR="00E05292" w:rsidRPr="00F67924" w:rsidRDefault="00E05292" w:rsidP="00B053E9">
            <w:pPr>
              <w:pStyle w:val="TextTi12"/>
              <w:keepNext/>
              <w:keepLines/>
              <w:rPr>
                <w:rFonts w:eastAsia="MS Mincho"/>
                <w:sz w:val="22"/>
                <w:szCs w:val="22"/>
                <w:lang w:val="pt-PT"/>
              </w:rPr>
            </w:pPr>
            <w:r w:rsidRPr="00F67924">
              <w:rPr>
                <w:rFonts w:eastAsia="MS Mincho"/>
                <w:sz w:val="22"/>
                <w:szCs w:val="22"/>
                <w:lang w:val="pt-PT"/>
              </w:rPr>
              <w:t xml:space="preserve">Interromper a </w:t>
            </w:r>
            <w:r w:rsidR="00956249" w:rsidRPr="00F67924">
              <w:rPr>
                <w:sz w:val="22"/>
                <w:szCs w:val="22"/>
                <w:lang w:val="pt-PT"/>
              </w:rPr>
              <w:t>administração</w:t>
            </w:r>
            <w:r w:rsidRPr="00F67924">
              <w:rPr>
                <w:rFonts w:eastAsia="MS Mincho"/>
                <w:sz w:val="22"/>
                <w:szCs w:val="22"/>
                <w:lang w:val="pt-PT"/>
              </w:rPr>
              <w:t xml:space="preserve"> de </w:t>
            </w:r>
            <w:r w:rsidR="003C5A14" w:rsidRPr="00F67924">
              <w:rPr>
                <w:rFonts w:eastAsia="MS Mincho"/>
                <w:sz w:val="22"/>
                <w:szCs w:val="22"/>
                <w:lang w:val="pt-PT"/>
              </w:rPr>
              <w:t>tocilizumab.</w:t>
            </w:r>
          </w:p>
          <w:p w14:paraId="725FF3D9" w14:textId="51C79EE0" w:rsidR="00E05292" w:rsidRPr="00F67924" w:rsidRDefault="00E05292" w:rsidP="003C5A14">
            <w:pPr>
              <w:pStyle w:val="TextTi12"/>
              <w:keepNext/>
              <w:keepLines/>
              <w:rPr>
                <w:rFonts w:eastAsia="MS Mincho"/>
                <w:sz w:val="22"/>
                <w:szCs w:val="22"/>
                <w:lang w:val="pt-PT"/>
              </w:rPr>
            </w:pPr>
            <w:r w:rsidRPr="00F67924">
              <w:rPr>
                <w:rFonts w:eastAsia="MS Mincho"/>
                <w:sz w:val="22"/>
                <w:szCs w:val="22"/>
                <w:lang w:val="pt-PT"/>
              </w:rPr>
              <w:t>Quando a contagem das plaquetas for &gt;</w:t>
            </w:r>
            <w:r w:rsidR="003C5A14" w:rsidRPr="00F67924">
              <w:rPr>
                <w:rFonts w:eastAsia="MS Mincho"/>
                <w:sz w:val="22"/>
                <w:szCs w:val="22"/>
                <w:lang w:val="pt-PT"/>
              </w:rPr>
              <w:t> </w:t>
            </w:r>
            <w:r w:rsidRPr="00F67924">
              <w:rPr>
                <w:rFonts w:eastAsia="MS Mincho"/>
                <w:sz w:val="22"/>
                <w:szCs w:val="22"/>
                <w:lang w:val="pt-PT"/>
              </w:rPr>
              <w:t xml:space="preserve">100 </w:t>
            </w:r>
            <w:r w:rsidR="003C5A14" w:rsidRPr="00F67924">
              <w:rPr>
                <w:rFonts w:eastAsia="MS Mincho"/>
                <w:sz w:val="22"/>
                <w:szCs w:val="22"/>
                <w:lang w:val="pt-PT"/>
              </w:rPr>
              <w:t>×</w:t>
            </w:r>
            <w:r w:rsidRPr="00F67924">
              <w:rPr>
                <w:rFonts w:eastAsia="MS Mincho"/>
                <w:sz w:val="22"/>
                <w:szCs w:val="22"/>
                <w:lang w:val="pt-PT"/>
              </w:rPr>
              <w:t xml:space="preserve"> 10</w:t>
            </w:r>
            <w:r w:rsidRPr="00F67924">
              <w:rPr>
                <w:rFonts w:eastAsia="MS Mincho"/>
                <w:sz w:val="22"/>
                <w:szCs w:val="22"/>
                <w:vertAlign w:val="superscript"/>
                <w:lang w:val="pt-PT"/>
              </w:rPr>
              <w:t>3</w:t>
            </w:r>
            <w:r w:rsidRPr="00F67924">
              <w:rPr>
                <w:rFonts w:eastAsia="MS Mincho"/>
                <w:sz w:val="22"/>
                <w:szCs w:val="22"/>
                <w:lang w:val="pt-PT"/>
              </w:rPr>
              <w:t>/</w:t>
            </w:r>
            <w:r w:rsidR="003D4CDB" w:rsidRPr="00F67924">
              <w:rPr>
                <w:rFonts w:eastAsia="MS Mincho"/>
                <w:sz w:val="22"/>
                <w:szCs w:val="22"/>
                <w:lang w:val="pt-PT" w:eastAsia="ja-JP"/>
              </w:rPr>
              <w:t>µ</w:t>
            </w:r>
            <w:r w:rsidRPr="00F67924">
              <w:rPr>
                <w:rFonts w:eastAsia="MS Mincho"/>
                <w:sz w:val="22"/>
                <w:szCs w:val="22"/>
                <w:lang w:val="pt-PT"/>
              </w:rPr>
              <w:t>l</w:t>
            </w:r>
            <w:r w:rsidR="00956249" w:rsidRPr="00F67924">
              <w:rPr>
                <w:rFonts w:eastAsia="MS Mincho"/>
                <w:sz w:val="22"/>
                <w:szCs w:val="22"/>
                <w:lang w:val="pt-PT"/>
              </w:rPr>
              <w:t>,</w:t>
            </w:r>
            <w:r w:rsidRPr="00F67924">
              <w:rPr>
                <w:rFonts w:eastAsia="MS Mincho"/>
                <w:sz w:val="22"/>
                <w:szCs w:val="22"/>
                <w:lang w:val="pt-PT"/>
              </w:rPr>
              <w:t xml:space="preserve"> recomeçar </w:t>
            </w:r>
            <w:r w:rsidR="003C5A14" w:rsidRPr="00F67924">
              <w:rPr>
                <w:rFonts w:eastAsia="MS Mincho"/>
                <w:sz w:val="22"/>
                <w:szCs w:val="22"/>
                <w:lang w:val="pt-PT"/>
              </w:rPr>
              <w:t>o tratamento</w:t>
            </w:r>
            <w:r w:rsidRPr="00F67924">
              <w:rPr>
                <w:rFonts w:eastAsia="MS Mincho"/>
                <w:sz w:val="22"/>
                <w:szCs w:val="22"/>
                <w:lang w:val="pt-PT"/>
              </w:rPr>
              <w:t>.</w:t>
            </w:r>
          </w:p>
        </w:tc>
      </w:tr>
      <w:tr w:rsidR="00E05292" w:rsidRPr="00ED63F7" w14:paraId="20211C7A" w14:textId="77777777" w:rsidTr="00697E15">
        <w:tc>
          <w:tcPr>
            <w:tcW w:w="1697" w:type="dxa"/>
          </w:tcPr>
          <w:p w14:paraId="2A74853A" w14:textId="7226C945" w:rsidR="00E05292" w:rsidRPr="00F67924" w:rsidRDefault="00E05292" w:rsidP="00515D4D">
            <w:pPr>
              <w:pStyle w:val="TextTi12"/>
              <w:keepNext/>
              <w:keepLines/>
              <w:rPr>
                <w:rFonts w:eastAsia="MS Mincho"/>
                <w:sz w:val="22"/>
                <w:szCs w:val="22"/>
                <w:lang w:val="pt-PT"/>
              </w:rPr>
            </w:pPr>
            <w:r w:rsidRPr="00F67924">
              <w:rPr>
                <w:rFonts w:eastAsia="MS Mincho"/>
                <w:sz w:val="22"/>
                <w:szCs w:val="22"/>
                <w:lang w:val="pt-PT"/>
              </w:rPr>
              <w:t>&lt;</w:t>
            </w:r>
            <w:r w:rsidR="006421A5" w:rsidRPr="00F67924">
              <w:rPr>
                <w:rFonts w:eastAsia="MS Mincho"/>
                <w:sz w:val="22"/>
                <w:szCs w:val="22"/>
                <w:lang w:val="pt-PT"/>
              </w:rPr>
              <w:t> </w:t>
            </w:r>
            <w:r w:rsidRPr="00F67924">
              <w:rPr>
                <w:rFonts w:eastAsia="MS Mincho"/>
                <w:sz w:val="22"/>
                <w:szCs w:val="22"/>
                <w:lang w:val="pt-PT"/>
              </w:rPr>
              <w:t xml:space="preserve">50 </w:t>
            </w:r>
          </w:p>
        </w:tc>
        <w:tc>
          <w:tcPr>
            <w:tcW w:w="5998" w:type="dxa"/>
          </w:tcPr>
          <w:p w14:paraId="5327C428" w14:textId="55044A5C" w:rsidR="00E05292" w:rsidRPr="00F67924" w:rsidRDefault="00E05292" w:rsidP="00515D4D">
            <w:pPr>
              <w:pStyle w:val="TextTi12"/>
              <w:keepNext/>
              <w:keepLines/>
              <w:rPr>
                <w:rFonts w:eastAsia="MS Mincho"/>
                <w:sz w:val="22"/>
                <w:szCs w:val="22"/>
                <w:lang w:val="pt-PT"/>
              </w:rPr>
            </w:pPr>
            <w:r w:rsidRPr="00F67924">
              <w:rPr>
                <w:rFonts w:eastAsia="MS Mincho"/>
                <w:sz w:val="22"/>
                <w:szCs w:val="22"/>
                <w:lang w:val="pt-PT"/>
              </w:rPr>
              <w:t xml:space="preserve">Descontinuar </w:t>
            </w:r>
            <w:r w:rsidR="003C5A14" w:rsidRPr="00F67924">
              <w:rPr>
                <w:rFonts w:eastAsia="MS Mincho"/>
                <w:sz w:val="22"/>
                <w:szCs w:val="22"/>
                <w:lang w:val="pt-PT"/>
              </w:rPr>
              <w:t>tocilizumab</w:t>
            </w:r>
            <w:r w:rsidRPr="00F67924">
              <w:rPr>
                <w:rFonts w:eastAsia="MS Mincho"/>
                <w:sz w:val="22"/>
                <w:szCs w:val="22"/>
                <w:lang w:val="pt-PT"/>
              </w:rPr>
              <w:t xml:space="preserve">. </w:t>
            </w:r>
          </w:p>
          <w:p w14:paraId="379D1450" w14:textId="0B1E142F" w:rsidR="00E05292" w:rsidRPr="00F67924" w:rsidRDefault="00E05292">
            <w:pPr>
              <w:pStyle w:val="TextTi12"/>
              <w:keepNext/>
              <w:keepLines/>
              <w:rPr>
                <w:rFonts w:eastAsia="MS Mincho"/>
                <w:sz w:val="22"/>
                <w:szCs w:val="22"/>
                <w:lang w:val="pt-PT"/>
              </w:rPr>
            </w:pPr>
            <w:r w:rsidRPr="00F67924">
              <w:rPr>
                <w:rFonts w:eastAsia="MS Mincho"/>
                <w:sz w:val="22"/>
                <w:szCs w:val="22"/>
                <w:lang w:val="pt-PT"/>
              </w:rPr>
              <w:t xml:space="preserve">A decisão de descontinuar o </w:t>
            </w:r>
            <w:r w:rsidR="003C5A14" w:rsidRPr="00F67924">
              <w:rPr>
                <w:rFonts w:eastAsia="MS Mincho"/>
                <w:sz w:val="22"/>
                <w:szCs w:val="22"/>
                <w:lang w:val="pt-PT"/>
              </w:rPr>
              <w:t xml:space="preserve">tratamento </w:t>
            </w:r>
            <w:r w:rsidRPr="00F67924">
              <w:rPr>
                <w:rFonts w:eastAsia="MS Mincho"/>
                <w:sz w:val="22"/>
                <w:szCs w:val="22"/>
                <w:lang w:val="pt-PT"/>
              </w:rPr>
              <w:t xml:space="preserve">na </w:t>
            </w:r>
            <w:r w:rsidR="003F793B" w:rsidRPr="00F67924">
              <w:rPr>
                <w:rFonts w:eastAsia="MS Mincho"/>
                <w:sz w:val="22"/>
                <w:szCs w:val="22"/>
                <w:lang w:val="pt-PT"/>
              </w:rPr>
              <w:t xml:space="preserve">AIJs ou </w:t>
            </w:r>
            <w:r w:rsidRPr="00F67924">
              <w:rPr>
                <w:rFonts w:eastAsia="MS Mincho"/>
                <w:sz w:val="22"/>
                <w:szCs w:val="22"/>
                <w:lang w:val="pt-PT"/>
              </w:rPr>
              <w:t xml:space="preserve">AIJp devido a uma alteração laboratorial </w:t>
            </w:r>
            <w:r w:rsidR="003D4CDB" w:rsidRPr="00F67924">
              <w:rPr>
                <w:rFonts w:eastAsia="MS Mincho"/>
                <w:sz w:val="22"/>
                <w:szCs w:val="22"/>
                <w:lang w:val="pt-PT"/>
              </w:rPr>
              <w:t xml:space="preserve">tem </w:t>
            </w:r>
            <w:r w:rsidRPr="00F67924">
              <w:rPr>
                <w:rFonts w:eastAsia="MS Mincho"/>
                <w:sz w:val="22"/>
                <w:szCs w:val="22"/>
                <w:lang w:val="pt-PT"/>
              </w:rPr>
              <w:t>de ser baseada numa avaliação médica do doente individual.</w:t>
            </w:r>
          </w:p>
        </w:tc>
      </w:tr>
    </w:tbl>
    <w:p w14:paraId="314E3EE0" w14:textId="77777777" w:rsidR="00E05292" w:rsidRPr="00F67924" w:rsidRDefault="00E05292" w:rsidP="00E05292">
      <w:pPr>
        <w:ind w:left="567" w:hanging="567"/>
        <w:rPr>
          <w:szCs w:val="22"/>
          <w:lang w:val="pt-PT"/>
        </w:rPr>
      </w:pPr>
    </w:p>
    <w:p w14:paraId="21CEE6F3" w14:textId="77777777" w:rsidR="00E05292" w:rsidRPr="00F67924" w:rsidRDefault="00E05292" w:rsidP="00515D4D">
      <w:pPr>
        <w:rPr>
          <w:szCs w:val="22"/>
          <w:lang w:val="pt-PT"/>
        </w:rPr>
      </w:pPr>
      <w:r w:rsidRPr="00F67924">
        <w:rPr>
          <w:szCs w:val="22"/>
          <w:lang w:val="pt-PT"/>
        </w:rPr>
        <w:t>A redução da frequência d</w:t>
      </w:r>
      <w:r w:rsidR="00956249" w:rsidRPr="00F67924">
        <w:rPr>
          <w:szCs w:val="22"/>
          <w:lang w:val="pt-PT"/>
        </w:rPr>
        <w:t>e</w:t>
      </w:r>
      <w:r w:rsidRPr="00F67924">
        <w:rPr>
          <w:szCs w:val="22"/>
          <w:lang w:val="pt-PT"/>
        </w:rPr>
        <w:t xml:space="preserve"> </w:t>
      </w:r>
      <w:r w:rsidR="00956249" w:rsidRPr="00F67924">
        <w:rPr>
          <w:szCs w:val="22"/>
          <w:lang w:val="pt-PT"/>
        </w:rPr>
        <w:t>administração</w:t>
      </w:r>
      <w:r w:rsidRPr="00F67924">
        <w:rPr>
          <w:szCs w:val="22"/>
          <w:lang w:val="pt-PT"/>
        </w:rPr>
        <w:t xml:space="preserve"> de tocilizumab devido a alterações laboratoriais não foi estudada em doentes com </w:t>
      </w:r>
      <w:r w:rsidR="003F793B" w:rsidRPr="00F67924">
        <w:rPr>
          <w:szCs w:val="22"/>
          <w:lang w:val="pt-PT"/>
        </w:rPr>
        <w:t xml:space="preserve">AIJs ou </w:t>
      </w:r>
      <w:r w:rsidRPr="00F67924">
        <w:rPr>
          <w:szCs w:val="22"/>
          <w:lang w:val="pt-PT"/>
        </w:rPr>
        <w:t>AIJp.</w:t>
      </w:r>
    </w:p>
    <w:p w14:paraId="197ECE5F" w14:textId="77777777" w:rsidR="00E05292" w:rsidRPr="00F67924" w:rsidRDefault="00E05292" w:rsidP="00E05292">
      <w:pPr>
        <w:ind w:left="567" w:hanging="567"/>
        <w:rPr>
          <w:i/>
          <w:szCs w:val="22"/>
          <w:lang w:val="pt-PT"/>
        </w:rPr>
      </w:pPr>
    </w:p>
    <w:p w14:paraId="30BFE10A" w14:textId="1BF9107D" w:rsidR="00E05292" w:rsidRPr="00F67924" w:rsidRDefault="00E05292" w:rsidP="00515D4D">
      <w:pPr>
        <w:rPr>
          <w:rFonts w:eastAsia="Calibri"/>
          <w:szCs w:val="22"/>
          <w:lang w:val="pt-PT" w:eastAsia="en-US"/>
        </w:rPr>
      </w:pPr>
      <w:r w:rsidRPr="00F67924">
        <w:rPr>
          <w:rFonts w:eastAsia="Calibri"/>
          <w:szCs w:val="22"/>
          <w:lang w:val="pt-PT" w:eastAsia="en-US"/>
        </w:rPr>
        <w:t xml:space="preserve">A segurança e eficácia da formulação subcutânea de </w:t>
      </w:r>
      <w:r w:rsidR="00207C75" w:rsidRPr="00F67924">
        <w:rPr>
          <w:rFonts w:eastAsia="MS Mincho"/>
          <w:szCs w:val="22"/>
          <w:lang w:val="pt-PT"/>
        </w:rPr>
        <w:t>tocilizumab</w:t>
      </w:r>
      <w:r w:rsidR="00207C75" w:rsidRPr="00F67924" w:rsidDel="00207C75">
        <w:rPr>
          <w:rFonts w:eastAsia="Calibri"/>
          <w:szCs w:val="22"/>
          <w:lang w:val="pt-PT" w:eastAsia="en-US"/>
        </w:rPr>
        <w:t xml:space="preserve"> </w:t>
      </w:r>
      <w:r w:rsidRPr="00F67924">
        <w:rPr>
          <w:rFonts w:eastAsia="Calibri"/>
          <w:szCs w:val="22"/>
          <w:lang w:val="pt-PT" w:eastAsia="en-US"/>
        </w:rPr>
        <w:t xml:space="preserve">em crianças com outras condições além da </w:t>
      </w:r>
      <w:r w:rsidR="003F793B" w:rsidRPr="00F67924">
        <w:rPr>
          <w:rFonts w:eastAsia="Calibri"/>
          <w:szCs w:val="22"/>
          <w:lang w:val="pt-PT" w:eastAsia="en-US"/>
        </w:rPr>
        <w:t xml:space="preserve">AIJs ou </w:t>
      </w:r>
      <w:r w:rsidRPr="00F67924">
        <w:rPr>
          <w:rFonts w:eastAsia="Calibri"/>
          <w:szCs w:val="22"/>
          <w:lang w:val="pt-PT" w:eastAsia="en-US"/>
        </w:rPr>
        <w:t>AIJp não foram estabelecidas.</w:t>
      </w:r>
    </w:p>
    <w:p w14:paraId="4C28FDE5" w14:textId="77777777" w:rsidR="00E05292" w:rsidRPr="00F67924" w:rsidRDefault="00E05292" w:rsidP="00515D4D">
      <w:pPr>
        <w:rPr>
          <w:rFonts w:eastAsia="Calibri"/>
          <w:szCs w:val="22"/>
          <w:lang w:val="pt-PT" w:eastAsia="en-US"/>
        </w:rPr>
      </w:pPr>
    </w:p>
    <w:p w14:paraId="5BA11C0C" w14:textId="47A29972" w:rsidR="00E05292" w:rsidRPr="00F67924" w:rsidRDefault="00E05292" w:rsidP="00515D4D">
      <w:pPr>
        <w:rPr>
          <w:rFonts w:eastAsia="Calibri"/>
          <w:szCs w:val="22"/>
          <w:lang w:val="pt-PT" w:eastAsia="en-US"/>
        </w:rPr>
      </w:pPr>
      <w:r w:rsidRPr="00F67924">
        <w:rPr>
          <w:rFonts w:eastAsia="Calibri"/>
          <w:szCs w:val="22"/>
          <w:lang w:val="pt-PT" w:eastAsia="en-US"/>
        </w:rPr>
        <w:t xml:space="preserve">Os dados disponíveis com a formulação </w:t>
      </w:r>
      <w:r w:rsidR="00207C75" w:rsidRPr="00F67924">
        <w:rPr>
          <w:rFonts w:eastAsia="Calibri"/>
          <w:szCs w:val="22"/>
          <w:lang w:val="pt-PT" w:eastAsia="en-US"/>
        </w:rPr>
        <w:t xml:space="preserve">intravenosa </w:t>
      </w:r>
      <w:r w:rsidRPr="00F67924">
        <w:rPr>
          <w:rFonts w:eastAsia="Calibri"/>
          <w:szCs w:val="22"/>
          <w:lang w:val="pt-PT" w:eastAsia="en-US"/>
        </w:rPr>
        <w:t>sugerem que se observa uma melhoria clínica no prazo de 12</w:t>
      </w:r>
      <w:r w:rsidR="00207C75" w:rsidRPr="00F67924">
        <w:rPr>
          <w:rFonts w:eastAsia="Calibri"/>
          <w:szCs w:val="22"/>
          <w:lang w:val="pt-PT" w:eastAsia="en-US"/>
        </w:rPr>
        <w:t> </w:t>
      </w:r>
      <w:r w:rsidRPr="00F67924">
        <w:rPr>
          <w:rFonts w:eastAsia="Calibri"/>
          <w:szCs w:val="22"/>
          <w:lang w:val="pt-PT" w:eastAsia="en-US"/>
        </w:rPr>
        <w:t xml:space="preserve">semanas após o início do tratamento com </w:t>
      </w:r>
      <w:r w:rsidR="00207C75" w:rsidRPr="00F67924">
        <w:rPr>
          <w:rFonts w:eastAsia="MS Mincho"/>
          <w:szCs w:val="22"/>
          <w:lang w:val="pt-PT"/>
        </w:rPr>
        <w:t>tocilizumab</w:t>
      </w:r>
      <w:r w:rsidRPr="00F67924">
        <w:rPr>
          <w:rFonts w:eastAsia="Calibri"/>
          <w:szCs w:val="22"/>
          <w:lang w:val="pt-PT" w:eastAsia="en-US"/>
        </w:rPr>
        <w:t xml:space="preserve">. A continuação da terapêutica </w:t>
      </w:r>
      <w:r w:rsidR="003D4CDB" w:rsidRPr="00F67924">
        <w:rPr>
          <w:rFonts w:eastAsia="Calibri"/>
          <w:szCs w:val="22"/>
          <w:lang w:val="pt-PT" w:eastAsia="en-US"/>
        </w:rPr>
        <w:t xml:space="preserve">tem </w:t>
      </w:r>
      <w:r w:rsidRPr="00F67924">
        <w:rPr>
          <w:rFonts w:eastAsia="Calibri"/>
          <w:szCs w:val="22"/>
          <w:lang w:val="pt-PT" w:eastAsia="en-US"/>
        </w:rPr>
        <w:t xml:space="preserve">de ser cuidadosamente reconsiderada num doente que não exiba melhoria neste período.  </w:t>
      </w:r>
    </w:p>
    <w:p w14:paraId="4EBDDABD" w14:textId="77777777" w:rsidR="00E05292" w:rsidRPr="00F67924" w:rsidRDefault="00E05292" w:rsidP="00E05292">
      <w:pPr>
        <w:rPr>
          <w:rFonts w:eastAsia="Calibri"/>
          <w:szCs w:val="22"/>
          <w:lang w:val="pt-PT" w:eastAsia="en-US"/>
        </w:rPr>
      </w:pPr>
    </w:p>
    <w:p w14:paraId="647D7174" w14:textId="77777777" w:rsidR="00AD4F17" w:rsidRPr="00F67924" w:rsidRDefault="00E05292" w:rsidP="00D71122">
      <w:pPr>
        <w:spacing w:line="276" w:lineRule="auto"/>
        <w:rPr>
          <w:rFonts w:eastAsia="Calibri"/>
          <w:bCs/>
          <w:szCs w:val="22"/>
          <w:u w:val="single"/>
          <w:lang w:val="pt-PT" w:eastAsia="en-US"/>
        </w:rPr>
      </w:pPr>
      <w:r w:rsidRPr="00F67924">
        <w:rPr>
          <w:rFonts w:eastAsia="Calibri"/>
          <w:bCs/>
          <w:szCs w:val="22"/>
          <w:u w:val="single"/>
          <w:lang w:val="pt-PT" w:eastAsia="en-US"/>
        </w:rPr>
        <w:t>Omissão de dose</w:t>
      </w:r>
    </w:p>
    <w:p w14:paraId="3B766574" w14:textId="28B9DBF4" w:rsidR="003F793B" w:rsidRPr="00F67924" w:rsidRDefault="003F793B" w:rsidP="00D71122">
      <w:pPr>
        <w:rPr>
          <w:rFonts w:eastAsia="Calibri"/>
          <w:szCs w:val="22"/>
          <w:lang w:val="pt-PT" w:eastAsia="en-US"/>
        </w:rPr>
      </w:pPr>
      <w:r w:rsidRPr="00F67924">
        <w:rPr>
          <w:rFonts w:eastAsia="Calibri"/>
          <w:szCs w:val="22"/>
          <w:lang w:val="pt-PT" w:eastAsia="en-US"/>
        </w:rPr>
        <w:t xml:space="preserve">Se </w:t>
      </w:r>
      <w:r w:rsidR="00AD4F17" w:rsidRPr="00F67924">
        <w:rPr>
          <w:rFonts w:eastAsia="Calibri"/>
          <w:szCs w:val="22"/>
          <w:lang w:val="pt-PT" w:eastAsia="en-US"/>
        </w:rPr>
        <w:t>o</w:t>
      </w:r>
      <w:r w:rsidRPr="00F67924">
        <w:rPr>
          <w:rFonts w:eastAsia="Calibri"/>
          <w:szCs w:val="22"/>
          <w:lang w:val="pt-PT" w:eastAsia="en-US"/>
        </w:rPr>
        <w:t xml:space="preserve"> doente com AIJs falhar uma injeção subcutânea semanal de </w:t>
      </w:r>
      <w:r w:rsidR="00207C75" w:rsidRPr="00F67924">
        <w:rPr>
          <w:rFonts w:eastAsia="MS Mincho"/>
          <w:szCs w:val="22"/>
          <w:lang w:val="pt-PT"/>
        </w:rPr>
        <w:t>tocilizumab</w:t>
      </w:r>
      <w:r w:rsidR="00207C75" w:rsidRPr="00F67924" w:rsidDel="00207C75">
        <w:rPr>
          <w:rFonts w:eastAsia="Calibri"/>
          <w:szCs w:val="22"/>
          <w:lang w:val="pt-PT" w:eastAsia="en-US"/>
        </w:rPr>
        <w:t xml:space="preserve"> </w:t>
      </w:r>
      <w:r w:rsidRPr="00F67924">
        <w:rPr>
          <w:rFonts w:eastAsia="Calibri"/>
          <w:szCs w:val="22"/>
          <w:lang w:val="pt-PT" w:eastAsia="en-US"/>
        </w:rPr>
        <w:t>até 7</w:t>
      </w:r>
      <w:r w:rsidR="00207C75" w:rsidRPr="00F67924">
        <w:rPr>
          <w:rFonts w:eastAsia="Calibri"/>
          <w:szCs w:val="22"/>
          <w:lang w:val="pt-PT" w:eastAsia="en-US"/>
        </w:rPr>
        <w:t> </w:t>
      </w:r>
      <w:r w:rsidRPr="00F67924">
        <w:rPr>
          <w:rFonts w:eastAsia="Calibri"/>
          <w:szCs w:val="22"/>
          <w:lang w:val="pt-PT" w:eastAsia="en-US"/>
        </w:rPr>
        <w:t>dias após o dia previsto dessa dose,</w:t>
      </w:r>
      <w:r w:rsidRPr="00F67924">
        <w:rPr>
          <w:lang w:val="pt-PT"/>
        </w:rPr>
        <w:t xml:space="preserve"> </w:t>
      </w:r>
      <w:r w:rsidRPr="00F67924">
        <w:rPr>
          <w:rFonts w:eastAsia="Calibri"/>
          <w:szCs w:val="22"/>
          <w:lang w:val="pt-PT" w:eastAsia="en-US"/>
        </w:rPr>
        <w:t xml:space="preserve">ele/ela deve ser instruído a </w:t>
      </w:r>
      <w:r w:rsidR="00AD4F17" w:rsidRPr="00F67924">
        <w:rPr>
          <w:rFonts w:eastAsia="Calibri"/>
          <w:szCs w:val="22"/>
          <w:lang w:val="pt-PT" w:eastAsia="en-US"/>
        </w:rPr>
        <w:t>administrar</w:t>
      </w:r>
      <w:r w:rsidRPr="00F67924">
        <w:rPr>
          <w:rFonts w:eastAsia="Calibri"/>
          <w:szCs w:val="22"/>
          <w:lang w:val="pt-PT" w:eastAsia="en-US"/>
        </w:rPr>
        <w:t xml:space="preserve"> a dose em falta no dia </w:t>
      </w:r>
      <w:r w:rsidR="003620B2" w:rsidRPr="00F67924">
        <w:rPr>
          <w:rFonts w:eastAsia="Calibri"/>
          <w:szCs w:val="22"/>
          <w:lang w:val="pt-PT" w:eastAsia="en-US"/>
        </w:rPr>
        <w:t xml:space="preserve">da administração </w:t>
      </w:r>
      <w:r w:rsidRPr="00F67924">
        <w:rPr>
          <w:rFonts w:eastAsia="Calibri"/>
          <w:szCs w:val="22"/>
          <w:lang w:val="pt-PT" w:eastAsia="en-US"/>
        </w:rPr>
        <w:t xml:space="preserve">seguinte. Se </w:t>
      </w:r>
      <w:r w:rsidR="003620B2" w:rsidRPr="00F67924">
        <w:rPr>
          <w:rFonts w:eastAsia="Calibri"/>
          <w:szCs w:val="22"/>
          <w:lang w:val="pt-PT" w:eastAsia="en-US"/>
        </w:rPr>
        <w:t>o</w:t>
      </w:r>
      <w:r w:rsidRPr="00F67924">
        <w:rPr>
          <w:rFonts w:eastAsia="Calibri"/>
          <w:szCs w:val="22"/>
          <w:lang w:val="pt-PT" w:eastAsia="en-US"/>
        </w:rPr>
        <w:t xml:space="preserve"> doente falhar uma injeção subcutânea de </w:t>
      </w:r>
      <w:r w:rsidR="00207C75" w:rsidRPr="00F67924">
        <w:rPr>
          <w:rFonts w:eastAsia="MS Mincho"/>
          <w:szCs w:val="22"/>
          <w:lang w:val="pt-PT"/>
        </w:rPr>
        <w:t>tocilizumab</w:t>
      </w:r>
      <w:r w:rsidR="00207C75" w:rsidRPr="00F67924" w:rsidDel="00207C75">
        <w:rPr>
          <w:rFonts w:eastAsia="Calibri"/>
          <w:szCs w:val="22"/>
          <w:lang w:val="pt-PT" w:eastAsia="en-US"/>
        </w:rPr>
        <w:t xml:space="preserve"> </w:t>
      </w:r>
      <w:r w:rsidRPr="00F67924">
        <w:rPr>
          <w:rFonts w:eastAsia="Calibri"/>
          <w:szCs w:val="22"/>
          <w:lang w:val="pt-PT" w:eastAsia="en-US"/>
        </w:rPr>
        <w:t>de 2 em 2</w:t>
      </w:r>
      <w:r w:rsidR="00207C75" w:rsidRPr="00F67924">
        <w:rPr>
          <w:rFonts w:eastAsia="Calibri"/>
          <w:szCs w:val="22"/>
          <w:lang w:val="pt-PT" w:eastAsia="en-US"/>
        </w:rPr>
        <w:t> </w:t>
      </w:r>
      <w:r w:rsidRPr="00F67924">
        <w:rPr>
          <w:rFonts w:eastAsia="Calibri"/>
          <w:szCs w:val="22"/>
          <w:lang w:val="pt-PT" w:eastAsia="en-US"/>
        </w:rPr>
        <w:t>semanas, até 7</w:t>
      </w:r>
      <w:r w:rsidR="00207C75" w:rsidRPr="00F67924">
        <w:rPr>
          <w:rFonts w:eastAsia="Calibri"/>
          <w:szCs w:val="22"/>
          <w:lang w:val="pt-PT" w:eastAsia="en-US"/>
        </w:rPr>
        <w:t> </w:t>
      </w:r>
      <w:r w:rsidRPr="00F67924">
        <w:rPr>
          <w:rFonts w:eastAsia="Calibri"/>
          <w:szCs w:val="22"/>
          <w:lang w:val="pt-PT" w:eastAsia="en-US"/>
        </w:rPr>
        <w:t xml:space="preserve">dias após o dia previsto dessa dose, ele/ela deve ser instruído a </w:t>
      </w:r>
      <w:r w:rsidR="003620B2" w:rsidRPr="00F67924">
        <w:rPr>
          <w:rFonts w:eastAsia="Calibri"/>
          <w:szCs w:val="22"/>
          <w:lang w:val="pt-PT" w:eastAsia="en-US"/>
        </w:rPr>
        <w:t>administrar</w:t>
      </w:r>
      <w:r w:rsidRPr="00F67924">
        <w:rPr>
          <w:rFonts w:eastAsia="Calibri"/>
          <w:szCs w:val="22"/>
          <w:lang w:val="pt-PT" w:eastAsia="en-US"/>
        </w:rPr>
        <w:t xml:space="preserve"> imediatamente a dose em falta e a </w:t>
      </w:r>
      <w:r w:rsidR="003620B2" w:rsidRPr="00F67924">
        <w:rPr>
          <w:rFonts w:eastAsia="Calibri"/>
          <w:szCs w:val="22"/>
          <w:lang w:val="pt-PT" w:eastAsia="en-US"/>
        </w:rPr>
        <w:t xml:space="preserve">administrar a </w:t>
      </w:r>
      <w:r w:rsidRPr="00F67924">
        <w:rPr>
          <w:rFonts w:eastAsia="Calibri"/>
          <w:szCs w:val="22"/>
          <w:lang w:val="pt-PT" w:eastAsia="en-US"/>
        </w:rPr>
        <w:t xml:space="preserve">dose seguinte no dia </w:t>
      </w:r>
      <w:r w:rsidR="003620B2" w:rsidRPr="00F67924">
        <w:rPr>
          <w:rFonts w:eastAsia="Calibri"/>
          <w:szCs w:val="22"/>
          <w:lang w:val="pt-PT" w:eastAsia="en-US"/>
        </w:rPr>
        <w:t xml:space="preserve">da administração </w:t>
      </w:r>
      <w:r w:rsidRPr="00F67924">
        <w:rPr>
          <w:rFonts w:eastAsia="Calibri"/>
          <w:szCs w:val="22"/>
          <w:lang w:val="pt-PT" w:eastAsia="en-US"/>
        </w:rPr>
        <w:t>seguinte.</w:t>
      </w:r>
    </w:p>
    <w:p w14:paraId="481EE5B6" w14:textId="77777777" w:rsidR="003F793B" w:rsidRPr="00F67924" w:rsidRDefault="003F793B" w:rsidP="00E05292">
      <w:pPr>
        <w:suppressAutoHyphens/>
        <w:rPr>
          <w:rFonts w:eastAsia="Calibri"/>
          <w:szCs w:val="22"/>
          <w:lang w:val="pt-PT" w:eastAsia="en-US"/>
        </w:rPr>
      </w:pPr>
    </w:p>
    <w:p w14:paraId="645F5766" w14:textId="67E58003" w:rsidR="00E05292" w:rsidRPr="00F67924" w:rsidRDefault="00E05292" w:rsidP="00E05292">
      <w:pPr>
        <w:suppressAutoHyphens/>
        <w:rPr>
          <w:rFonts w:eastAsia="Calibri"/>
          <w:szCs w:val="22"/>
          <w:lang w:val="pt-PT" w:eastAsia="en-US"/>
        </w:rPr>
      </w:pPr>
      <w:r w:rsidRPr="00F67924">
        <w:rPr>
          <w:rFonts w:eastAsia="Calibri"/>
          <w:szCs w:val="22"/>
          <w:lang w:val="pt-PT" w:eastAsia="en-US"/>
        </w:rPr>
        <w:t xml:space="preserve">Se o doente com AIJp falhar uma injeção subcutânea de </w:t>
      </w:r>
      <w:r w:rsidR="00207C75" w:rsidRPr="00F67924">
        <w:rPr>
          <w:rFonts w:eastAsia="MS Mincho"/>
          <w:szCs w:val="22"/>
          <w:lang w:val="pt-PT"/>
        </w:rPr>
        <w:t>tocilizumab</w:t>
      </w:r>
      <w:r w:rsidR="00207C75" w:rsidRPr="00F67924" w:rsidDel="00207C75">
        <w:rPr>
          <w:rFonts w:eastAsia="Calibri"/>
          <w:szCs w:val="22"/>
          <w:lang w:val="pt-PT" w:eastAsia="en-US"/>
        </w:rPr>
        <w:t xml:space="preserve"> </w:t>
      </w:r>
      <w:r w:rsidRPr="00F67924">
        <w:rPr>
          <w:rFonts w:eastAsia="Calibri"/>
          <w:szCs w:val="22"/>
          <w:lang w:val="pt-PT" w:eastAsia="en-US"/>
        </w:rPr>
        <w:t>até 7</w:t>
      </w:r>
      <w:r w:rsidR="00207C75" w:rsidRPr="00F67924">
        <w:rPr>
          <w:rFonts w:eastAsia="Calibri"/>
          <w:szCs w:val="22"/>
          <w:lang w:val="pt-PT" w:eastAsia="en-US"/>
        </w:rPr>
        <w:t> </w:t>
      </w:r>
      <w:r w:rsidRPr="00F67924">
        <w:rPr>
          <w:rFonts w:eastAsia="Calibri"/>
          <w:szCs w:val="22"/>
          <w:lang w:val="pt-PT" w:eastAsia="en-US"/>
        </w:rPr>
        <w:t xml:space="preserve">dias após o dia previsto dessa dose, ele/ela deve administrar a dose em falta logo que se lembre e deve tomar a dose seguinte na data prevista normal. Se o doente falhar uma injeção subcutânea de </w:t>
      </w:r>
      <w:r w:rsidR="00207C75" w:rsidRPr="00F67924">
        <w:rPr>
          <w:rFonts w:eastAsia="MS Mincho"/>
          <w:szCs w:val="22"/>
          <w:lang w:val="pt-PT"/>
        </w:rPr>
        <w:t>tocilizumab</w:t>
      </w:r>
      <w:r w:rsidR="00207C75" w:rsidRPr="00F67924" w:rsidDel="00207C75">
        <w:rPr>
          <w:rFonts w:eastAsia="Calibri"/>
          <w:szCs w:val="22"/>
          <w:lang w:val="pt-PT" w:eastAsia="en-US"/>
        </w:rPr>
        <w:t xml:space="preserve"> </w:t>
      </w:r>
      <w:r w:rsidRPr="00F67924">
        <w:rPr>
          <w:rFonts w:eastAsia="Calibri"/>
          <w:szCs w:val="22"/>
          <w:lang w:val="pt-PT" w:eastAsia="en-US"/>
        </w:rPr>
        <w:t>por mais de 7</w:t>
      </w:r>
      <w:r w:rsidR="00207C75" w:rsidRPr="00F67924">
        <w:rPr>
          <w:rFonts w:eastAsia="Calibri"/>
          <w:szCs w:val="22"/>
          <w:lang w:val="pt-PT" w:eastAsia="en-US"/>
        </w:rPr>
        <w:t> </w:t>
      </w:r>
      <w:r w:rsidRPr="00F67924">
        <w:rPr>
          <w:rFonts w:eastAsia="Calibri"/>
          <w:szCs w:val="22"/>
          <w:lang w:val="pt-PT" w:eastAsia="en-US"/>
        </w:rPr>
        <w:t xml:space="preserve">dias após o dia previsto dessa dose ou se não tiver a certeza </w:t>
      </w:r>
      <w:r w:rsidR="00956249" w:rsidRPr="00F67924">
        <w:rPr>
          <w:rFonts w:eastAsia="Calibri"/>
          <w:szCs w:val="22"/>
          <w:lang w:val="pt-PT" w:eastAsia="en-US"/>
        </w:rPr>
        <w:t xml:space="preserve">de </w:t>
      </w:r>
      <w:r w:rsidRPr="00F67924">
        <w:rPr>
          <w:rFonts w:eastAsia="Calibri"/>
          <w:szCs w:val="22"/>
          <w:lang w:val="pt-PT" w:eastAsia="en-US"/>
        </w:rPr>
        <w:t xml:space="preserve">quando </w:t>
      </w:r>
      <w:r w:rsidR="00207C75" w:rsidRPr="00F67924">
        <w:rPr>
          <w:rFonts w:eastAsia="Calibri"/>
          <w:szCs w:val="22"/>
          <w:lang w:val="pt-PT" w:eastAsia="en-US"/>
        </w:rPr>
        <w:t xml:space="preserve">o </w:t>
      </w:r>
      <w:r w:rsidRPr="00F67924">
        <w:rPr>
          <w:rFonts w:eastAsia="Calibri"/>
          <w:szCs w:val="22"/>
          <w:lang w:val="pt-PT" w:eastAsia="en-US"/>
        </w:rPr>
        <w:t>deve administrar, deve contactar o médico ou o farmacêutico.</w:t>
      </w:r>
    </w:p>
    <w:p w14:paraId="38A8CD8E" w14:textId="77777777" w:rsidR="00E05292" w:rsidRPr="00F67924" w:rsidRDefault="00E05292" w:rsidP="00515D4D">
      <w:pPr>
        <w:spacing w:line="276" w:lineRule="auto"/>
        <w:rPr>
          <w:rFonts w:eastAsia="Calibri"/>
          <w:szCs w:val="22"/>
          <w:lang w:val="pt-PT" w:eastAsia="en-US"/>
        </w:rPr>
      </w:pPr>
    </w:p>
    <w:p w14:paraId="3EE290D6" w14:textId="77777777" w:rsidR="005551E6" w:rsidRPr="00F67924" w:rsidRDefault="005551E6" w:rsidP="005551E6">
      <w:pPr>
        <w:suppressAutoHyphens/>
        <w:rPr>
          <w:u w:val="single"/>
          <w:lang w:val="pt-PT"/>
        </w:rPr>
      </w:pPr>
      <w:r w:rsidRPr="00F67924">
        <w:rPr>
          <w:u w:val="single"/>
          <w:lang w:val="pt-PT"/>
        </w:rPr>
        <w:t>Modo de administração</w:t>
      </w:r>
    </w:p>
    <w:p w14:paraId="14DB29D3" w14:textId="6A6CED12" w:rsidR="005551E6" w:rsidRPr="00F67924" w:rsidRDefault="006423D0" w:rsidP="005551E6">
      <w:pPr>
        <w:rPr>
          <w:lang w:val="pt-PT"/>
        </w:rPr>
      </w:pPr>
      <w:r w:rsidRPr="00F67924">
        <w:rPr>
          <w:lang w:val="pt-PT"/>
        </w:rPr>
        <w:t xml:space="preserve">Este medicamento </w:t>
      </w:r>
      <w:r w:rsidR="005551E6" w:rsidRPr="00F67924">
        <w:rPr>
          <w:lang w:val="pt-PT"/>
        </w:rPr>
        <w:t>é para utilização subcutânea.</w:t>
      </w:r>
    </w:p>
    <w:p w14:paraId="36E05374" w14:textId="101E9CD7" w:rsidR="005551E6" w:rsidRPr="00F67924" w:rsidRDefault="005551E6" w:rsidP="005551E6">
      <w:pPr>
        <w:rPr>
          <w:lang w:val="pt-PT"/>
        </w:rPr>
      </w:pPr>
      <w:r w:rsidRPr="00F67924">
        <w:rPr>
          <w:lang w:val="pt-PT"/>
        </w:rPr>
        <w:t xml:space="preserve">Após treino adequado na técnica de injeção, os doentes poderão autoinjetar-se com </w:t>
      </w:r>
      <w:r w:rsidR="006423D0" w:rsidRPr="00F67924">
        <w:rPr>
          <w:lang w:val="pt-PT"/>
        </w:rPr>
        <w:t xml:space="preserve">este medicamento </w:t>
      </w:r>
      <w:r w:rsidRPr="00F67924">
        <w:rPr>
          <w:lang w:val="pt-PT"/>
        </w:rPr>
        <w:t>caso o médico determine que é apropriado. O conteúdo total (0,9</w:t>
      </w:r>
      <w:r w:rsidR="00EE2C0B" w:rsidRPr="00F67924">
        <w:rPr>
          <w:lang w:val="pt-PT"/>
        </w:rPr>
        <w:t> </w:t>
      </w:r>
      <w:r w:rsidRPr="00F67924">
        <w:rPr>
          <w:lang w:val="pt-PT"/>
        </w:rPr>
        <w:t>ml) da seringa pré-cheia deve ser administrado como uma injeção subcutânea. Os locais de injeção recomendados (abdómen, coxa e parte superior do braço) devem ser alternados e as injeções nunca devem ser administradas em sinais, cicatrizes ou áreas onde a pele esteja dolorosa, magoada, vermelha, dura ou que não esteja intacta.</w:t>
      </w:r>
    </w:p>
    <w:p w14:paraId="56EE4DC6" w14:textId="77777777" w:rsidR="005551E6" w:rsidRPr="00F67924" w:rsidRDefault="005551E6" w:rsidP="005551E6">
      <w:pPr>
        <w:rPr>
          <w:lang w:val="pt-PT"/>
        </w:rPr>
      </w:pPr>
    </w:p>
    <w:p w14:paraId="0F2A8D75" w14:textId="77777777" w:rsidR="005551E6" w:rsidRPr="00F67924" w:rsidRDefault="005551E6" w:rsidP="005551E6">
      <w:pPr>
        <w:rPr>
          <w:lang w:val="pt-PT"/>
        </w:rPr>
      </w:pPr>
      <w:r w:rsidRPr="00F67924">
        <w:rPr>
          <w:lang w:val="pt-PT"/>
        </w:rPr>
        <w:t>A seringa pré-cheia não deve ser agitada.</w:t>
      </w:r>
    </w:p>
    <w:p w14:paraId="6E8183E3" w14:textId="77777777" w:rsidR="005551E6" w:rsidRPr="00F67924" w:rsidRDefault="005551E6" w:rsidP="005551E6">
      <w:pPr>
        <w:rPr>
          <w:lang w:val="pt-PT"/>
        </w:rPr>
      </w:pPr>
    </w:p>
    <w:p w14:paraId="79AD991E" w14:textId="01739364" w:rsidR="005551E6" w:rsidRPr="00F67924" w:rsidRDefault="005551E6" w:rsidP="005551E6">
      <w:pPr>
        <w:rPr>
          <w:lang w:val="pt-PT"/>
        </w:rPr>
      </w:pPr>
      <w:r w:rsidRPr="00F67924">
        <w:rPr>
          <w:lang w:val="pt-PT"/>
        </w:rPr>
        <w:t xml:space="preserve">Instruções </w:t>
      </w:r>
      <w:r w:rsidR="00956249" w:rsidRPr="00F67924">
        <w:rPr>
          <w:lang w:val="pt-PT"/>
        </w:rPr>
        <w:t xml:space="preserve">completas </w:t>
      </w:r>
      <w:r w:rsidRPr="00F67924">
        <w:rPr>
          <w:lang w:val="pt-PT"/>
        </w:rPr>
        <w:t>para a administração de RoActemra numa seringa pré-cheia são dadas no Folheto Informativo, ver secção</w:t>
      </w:r>
      <w:r w:rsidR="00EE2C0B" w:rsidRPr="00F67924">
        <w:rPr>
          <w:lang w:val="pt-PT"/>
        </w:rPr>
        <w:t> </w:t>
      </w:r>
      <w:r w:rsidRPr="00F67924">
        <w:rPr>
          <w:lang w:val="pt-PT"/>
        </w:rPr>
        <w:t>6.6.</w:t>
      </w:r>
    </w:p>
    <w:p w14:paraId="13D80545" w14:textId="77777777" w:rsidR="005551E6" w:rsidRPr="00F67924" w:rsidRDefault="005551E6" w:rsidP="005551E6">
      <w:pPr>
        <w:suppressAutoHyphens/>
        <w:rPr>
          <w:lang w:val="pt-PT"/>
        </w:rPr>
      </w:pPr>
    </w:p>
    <w:p w14:paraId="614ED4CC" w14:textId="77777777" w:rsidR="005551E6" w:rsidRPr="00F67924" w:rsidRDefault="005551E6" w:rsidP="009762E3">
      <w:pPr>
        <w:keepNext/>
        <w:keepLines/>
        <w:suppressAutoHyphens/>
        <w:ind w:left="567" w:hanging="567"/>
        <w:rPr>
          <w:lang w:val="pt-PT"/>
        </w:rPr>
      </w:pPr>
      <w:r w:rsidRPr="00F67924">
        <w:rPr>
          <w:b/>
          <w:lang w:val="pt-PT"/>
        </w:rPr>
        <w:t>4.3</w:t>
      </w:r>
      <w:r w:rsidRPr="00F67924">
        <w:rPr>
          <w:b/>
          <w:lang w:val="pt-PT"/>
        </w:rPr>
        <w:tab/>
        <w:t>Contraindicações</w:t>
      </w:r>
    </w:p>
    <w:p w14:paraId="284680CF" w14:textId="77777777" w:rsidR="005551E6" w:rsidRPr="00F67924" w:rsidRDefault="005551E6" w:rsidP="00DD32E8">
      <w:pPr>
        <w:keepNext/>
        <w:keepLines/>
        <w:suppressAutoHyphens/>
        <w:rPr>
          <w:lang w:val="pt-PT"/>
        </w:rPr>
      </w:pPr>
    </w:p>
    <w:p w14:paraId="33C851DA" w14:textId="49EA080B" w:rsidR="005551E6" w:rsidRPr="00F67924" w:rsidRDefault="005551E6" w:rsidP="00DD32E8">
      <w:pPr>
        <w:keepNext/>
        <w:keepLines/>
        <w:suppressAutoHyphens/>
        <w:rPr>
          <w:lang w:val="pt-PT"/>
        </w:rPr>
      </w:pPr>
      <w:r w:rsidRPr="00F67924">
        <w:rPr>
          <w:lang w:val="pt-PT"/>
        </w:rPr>
        <w:t>Hipersensibilidade à substância ativa ou a qualquer um dos excipientes mencionados na secção</w:t>
      </w:r>
      <w:r w:rsidR="00EE2C0B" w:rsidRPr="00F67924">
        <w:rPr>
          <w:lang w:val="pt-PT"/>
        </w:rPr>
        <w:t> </w:t>
      </w:r>
      <w:r w:rsidRPr="00F67924">
        <w:rPr>
          <w:lang w:val="pt-PT"/>
        </w:rPr>
        <w:t>6.1.</w:t>
      </w:r>
    </w:p>
    <w:p w14:paraId="26F8EB11" w14:textId="77777777" w:rsidR="005551E6" w:rsidRPr="00F67924" w:rsidRDefault="005551E6" w:rsidP="00DD32E8">
      <w:pPr>
        <w:keepNext/>
        <w:keepLines/>
        <w:suppressAutoHyphens/>
        <w:rPr>
          <w:lang w:val="pt-PT"/>
        </w:rPr>
      </w:pPr>
    </w:p>
    <w:p w14:paraId="365EC0F8" w14:textId="324367FD" w:rsidR="005551E6" w:rsidRPr="00F67924" w:rsidRDefault="005551E6" w:rsidP="00DD32E8">
      <w:pPr>
        <w:keepNext/>
        <w:keepLines/>
        <w:suppressAutoHyphens/>
        <w:rPr>
          <w:lang w:val="pt-PT"/>
        </w:rPr>
      </w:pPr>
      <w:r w:rsidRPr="00F67924">
        <w:rPr>
          <w:lang w:val="pt-PT"/>
        </w:rPr>
        <w:t>Infeções ativas graves (ver secção</w:t>
      </w:r>
      <w:r w:rsidR="00EE2C0B" w:rsidRPr="00F67924">
        <w:rPr>
          <w:lang w:val="pt-PT"/>
        </w:rPr>
        <w:t> </w:t>
      </w:r>
      <w:r w:rsidRPr="00F67924">
        <w:rPr>
          <w:lang w:val="pt-PT"/>
        </w:rPr>
        <w:t>4.4).</w:t>
      </w:r>
    </w:p>
    <w:p w14:paraId="6C1DC31B" w14:textId="77777777" w:rsidR="005551E6" w:rsidRPr="00F67924" w:rsidRDefault="005551E6" w:rsidP="005551E6">
      <w:pPr>
        <w:suppressAutoHyphens/>
        <w:rPr>
          <w:lang w:val="pt-PT"/>
        </w:rPr>
      </w:pPr>
    </w:p>
    <w:p w14:paraId="4CD2DAEB" w14:textId="77777777" w:rsidR="005551E6" w:rsidRPr="00F67924" w:rsidRDefault="005551E6" w:rsidP="005551E6">
      <w:pPr>
        <w:suppressAutoHyphens/>
        <w:ind w:left="567" w:hanging="567"/>
        <w:rPr>
          <w:b/>
          <w:lang w:val="pt-PT"/>
        </w:rPr>
      </w:pPr>
      <w:r w:rsidRPr="00F67924">
        <w:rPr>
          <w:b/>
          <w:lang w:val="pt-PT"/>
        </w:rPr>
        <w:t>4.4</w:t>
      </w:r>
      <w:r w:rsidRPr="00F67924">
        <w:rPr>
          <w:b/>
          <w:lang w:val="pt-PT"/>
        </w:rPr>
        <w:tab/>
        <w:t>Advertências e precauções especiais de utilização</w:t>
      </w:r>
    </w:p>
    <w:p w14:paraId="502549CE" w14:textId="77777777" w:rsidR="005551E6" w:rsidRPr="00F67924" w:rsidRDefault="005551E6" w:rsidP="005551E6">
      <w:pPr>
        <w:suppressAutoHyphens/>
        <w:ind w:left="567" w:hanging="567"/>
        <w:rPr>
          <w:b/>
          <w:lang w:val="pt-PT"/>
        </w:rPr>
      </w:pPr>
    </w:p>
    <w:p w14:paraId="418D34E9" w14:textId="77777777" w:rsidR="00E243C1" w:rsidRPr="00F67924" w:rsidRDefault="00E243C1" w:rsidP="00E243C1">
      <w:pPr>
        <w:keepNext/>
        <w:keepLines/>
        <w:suppressAutoHyphens/>
        <w:rPr>
          <w:lang w:val="pt-PT"/>
        </w:rPr>
      </w:pPr>
      <w:r w:rsidRPr="00F67924">
        <w:rPr>
          <w:lang w:val="pt-PT"/>
        </w:rPr>
        <w:t>A formulação subcutânea de RoActemra não se destina a administração intravenosa.</w:t>
      </w:r>
    </w:p>
    <w:p w14:paraId="613396A6" w14:textId="77777777" w:rsidR="00E243C1" w:rsidRPr="00F67924" w:rsidRDefault="00E243C1" w:rsidP="00E243C1">
      <w:pPr>
        <w:keepNext/>
        <w:keepLines/>
        <w:suppressAutoHyphens/>
        <w:rPr>
          <w:lang w:val="pt-PT"/>
        </w:rPr>
      </w:pPr>
    </w:p>
    <w:p w14:paraId="13274D80" w14:textId="5EF9199E" w:rsidR="00E243C1" w:rsidRPr="00F67924" w:rsidRDefault="00E243C1" w:rsidP="00E243C1">
      <w:pPr>
        <w:keepNext/>
        <w:keepLines/>
        <w:suppressAutoHyphens/>
        <w:rPr>
          <w:lang w:val="pt-PT"/>
        </w:rPr>
      </w:pPr>
      <w:r w:rsidRPr="00F67924">
        <w:rPr>
          <w:lang w:val="pt-PT"/>
        </w:rPr>
        <w:t xml:space="preserve">A formulação subcutânea </w:t>
      </w:r>
      <w:r w:rsidR="002B2682" w:rsidRPr="00F67924">
        <w:rPr>
          <w:lang w:val="pt-PT"/>
        </w:rPr>
        <w:t xml:space="preserve">de </w:t>
      </w:r>
      <w:r w:rsidRPr="00F67924">
        <w:rPr>
          <w:lang w:val="pt-PT"/>
        </w:rPr>
        <w:t xml:space="preserve">RoActemra não se destina a ser administrada a crianças com </w:t>
      </w:r>
      <w:r w:rsidR="002B2682" w:rsidRPr="00F67924">
        <w:rPr>
          <w:lang w:val="pt-PT"/>
        </w:rPr>
        <w:t>AIJ</w:t>
      </w:r>
      <w:r w:rsidRPr="00F67924">
        <w:rPr>
          <w:lang w:val="pt-PT"/>
        </w:rPr>
        <w:t>s com peso inferior a 10</w:t>
      </w:r>
      <w:r w:rsidR="00EE2C0B" w:rsidRPr="00F67924">
        <w:rPr>
          <w:lang w:val="pt-PT"/>
        </w:rPr>
        <w:t> </w:t>
      </w:r>
      <w:r w:rsidRPr="00F67924">
        <w:rPr>
          <w:lang w:val="pt-PT"/>
        </w:rPr>
        <w:t>kg.</w:t>
      </w:r>
    </w:p>
    <w:p w14:paraId="65D4F041" w14:textId="77777777" w:rsidR="00E243C1" w:rsidRPr="00F67924" w:rsidRDefault="00E243C1" w:rsidP="00F6663D">
      <w:pPr>
        <w:keepNext/>
        <w:keepLines/>
        <w:suppressAutoHyphens/>
        <w:rPr>
          <w:i/>
          <w:lang w:val="pt-PT"/>
        </w:rPr>
      </w:pPr>
    </w:p>
    <w:p w14:paraId="3511D5C4" w14:textId="77777777" w:rsidR="00F6663D" w:rsidRPr="00F67924" w:rsidRDefault="00F6663D" w:rsidP="00F6663D">
      <w:pPr>
        <w:keepNext/>
        <w:keepLines/>
        <w:suppressAutoHyphens/>
        <w:rPr>
          <w:u w:val="single"/>
          <w:lang w:val="pt-PT"/>
        </w:rPr>
      </w:pPr>
      <w:r w:rsidRPr="00F67924">
        <w:rPr>
          <w:u w:val="single"/>
          <w:lang w:val="pt-PT"/>
        </w:rPr>
        <w:t>Rastreabilidade</w:t>
      </w:r>
    </w:p>
    <w:p w14:paraId="0842861D" w14:textId="77777777" w:rsidR="00F6663D" w:rsidRPr="00F67924" w:rsidRDefault="00F6663D" w:rsidP="00F6663D">
      <w:pPr>
        <w:keepNext/>
        <w:keepLines/>
        <w:suppressAutoHyphens/>
        <w:rPr>
          <w:lang w:val="pt-PT"/>
        </w:rPr>
      </w:pPr>
      <w:r w:rsidRPr="00F67924">
        <w:rPr>
          <w:lang w:val="pt-PT"/>
        </w:rPr>
        <w:t xml:space="preserve">De modo a melhorar a rastreabilidade dos medicamentos biológicos, o nome e o número de lote do </w:t>
      </w:r>
      <w:r w:rsidRPr="00F67924">
        <w:rPr>
          <w:szCs w:val="22"/>
          <w:lang w:val="pt-PT"/>
        </w:rPr>
        <w:t xml:space="preserve">medicamento </w:t>
      </w:r>
      <w:r w:rsidRPr="00F67924">
        <w:rPr>
          <w:lang w:val="pt-PT"/>
        </w:rPr>
        <w:t>administrado deve</w:t>
      </w:r>
      <w:r w:rsidR="00A235F8" w:rsidRPr="00F67924">
        <w:rPr>
          <w:lang w:val="pt-PT"/>
        </w:rPr>
        <w:t>m</w:t>
      </w:r>
      <w:r w:rsidRPr="00F67924">
        <w:rPr>
          <w:lang w:val="pt-PT"/>
        </w:rPr>
        <w:t xml:space="preserve"> ser claramente registado</w:t>
      </w:r>
      <w:r w:rsidR="00A235F8" w:rsidRPr="00F67924">
        <w:rPr>
          <w:lang w:val="pt-PT"/>
        </w:rPr>
        <w:t>s</w:t>
      </w:r>
      <w:r w:rsidRPr="00F67924">
        <w:rPr>
          <w:lang w:val="pt-PT"/>
        </w:rPr>
        <w:t>.</w:t>
      </w:r>
    </w:p>
    <w:p w14:paraId="7B1FCC11" w14:textId="7B3CC9AF" w:rsidR="00F6663D" w:rsidRPr="00F67924" w:rsidRDefault="00F6663D" w:rsidP="005551E6">
      <w:pPr>
        <w:suppressAutoHyphens/>
        <w:ind w:left="567" w:hanging="567"/>
        <w:rPr>
          <w:b/>
          <w:lang w:val="pt-PT"/>
        </w:rPr>
      </w:pPr>
    </w:p>
    <w:p w14:paraId="66122F57" w14:textId="07FA8FBE" w:rsidR="00EE2C0B" w:rsidRPr="00F67924" w:rsidRDefault="00EE2C0B" w:rsidP="005551E6">
      <w:pPr>
        <w:suppressAutoHyphens/>
        <w:ind w:left="567" w:hanging="567"/>
        <w:rPr>
          <w:u w:val="single"/>
          <w:lang w:val="pt-PT"/>
        </w:rPr>
      </w:pPr>
      <w:r w:rsidRPr="00F67924">
        <w:rPr>
          <w:u w:val="single"/>
          <w:lang w:val="pt-PT"/>
        </w:rPr>
        <w:t>Todas as indicações</w:t>
      </w:r>
    </w:p>
    <w:p w14:paraId="0DE49799" w14:textId="77777777" w:rsidR="005551E6" w:rsidRPr="00F67924" w:rsidRDefault="005551E6" w:rsidP="005551E6">
      <w:pPr>
        <w:rPr>
          <w:i/>
          <w:szCs w:val="22"/>
          <w:lang w:val="pt-PT"/>
        </w:rPr>
      </w:pPr>
      <w:r w:rsidRPr="00F67924">
        <w:rPr>
          <w:i/>
          <w:szCs w:val="22"/>
          <w:lang w:val="pt-PT"/>
        </w:rPr>
        <w:t>Infeções</w:t>
      </w:r>
    </w:p>
    <w:p w14:paraId="15987FF5" w14:textId="53ACEA6F" w:rsidR="005551E6" w:rsidRPr="00F67924" w:rsidRDefault="005551E6" w:rsidP="005551E6">
      <w:pPr>
        <w:rPr>
          <w:lang w:val="pt-PT"/>
        </w:rPr>
      </w:pPr>
      <w:r w:rsidRPr="00F67924">
        <w:rPr>
          <w:lang w:val="pt-PT"/>
        </w:rPr>
        <w:t xml:space="preserve">Foram notificadas infeções graves e por vezes fatais em doentes a receber agentes imunossupressores, incluindo </w:t>
      </w:r>
      <w:r w:rsidR="00EE2C0B" w:rsidRPr="00F67924">
        <w:rPr>
          <w:lang w:val="pt-PT"/>
        </w:rPr>
        <w:t xml:space="preserve">tocilizumab </w:t>
      </w:r>
      <w:r w:rsidRPr="00F67924">
        <w:rPr>
          <w:lang w:val="pt-PT"/>
        </w:rPr>
        <w:t>(ver secção</w:t>
      </w:r>
      <w:r w:rsidR="00EE2C0B" w:rsidRPr="00F67924">
        <w:rPr>
          <w:lang w:val="pt-PT"/>
        </w:rPr>
        <w:t> </w:t>
      </w:r>
      <w:r w:rsidRPr="00F67924">
        <w:rPr>
          <w:lang w:val="pt-PT"/>
        </w:rPr>
        <w:t>4.8). O tratamento não pode ser iniciado em doentes com infeções ativas (ver secção</w:t>
      </w:r>
      <w:r w:rsidR="00EE2C0B" w:rsidRPr="00F67924">
        <w:rPr>
          <w:lang w:val="pt-PT"/>
        </w:rPr>
        <w:t> </w:t>
      </w:r>
      <w:r w:rsidRPr="00F67924">
        <w:rPr>
          <w:lang w:val="pt-PT"/>
        </w:rPr>
        <w:t xml:space="preserve">4.3). Se um doente desenvolver uma infeção grave, a administração de RoActemra </w:t>
      </w:r>
      <w:r w:rsidR="003D4CDB" w:rsidRPr="00F67924">
        <w:rPr>
          <w:lang w:val="pt-PT"/>
        </w:rPr>
        <w:t xml:space="preserve">tem </w:t>
      </w:r>
      <w:r w:rsidRPr="00F67924">
        <w:rPr>
          <w:lang w:val="pt-PT"/>
        </w:rPr>
        <w:t>de ser interrompida até que a infeção seja controlada (ver secção</w:t>
      </w:r>
      <w:r w:rsidR="00EE2C0B" w:rsidRPr="00F67924">
        <w:rPr>
          <w:lang w:val="pt-PT"/>
        </w:rPr>
        <w:t> </w:t>
      </w:r>
      <w:r w:rsidRPr="00F67924">
        <w:rPr>
          <w:lang w:val="pt-PT"/>
        </w:rPr>
        <w:t xml:space="preserve">4.8). </w:t>
      </w:r>
      <w:r w:rsidRPr="00F67924">
        <w:rPr>
          <w:szCs w:val="22"/>
          <w:lang w:val="pt-PT"/>
        </w:rPr>
        <w:t>Os médicos devem ser cautelosos ao considerar a utilização de</w:t>
      </w:r>
      <w:r w:rsidR="00EE2C0B" w:rsidRPr="00F67924">
        <w:rPr>
          <w:szCs w:val="22"/>
          <w:lang w:val="pt-PT"/>
        </w:rPr>
        <w:t>ste medicamento</w:t>
      </w:r>
      <w:r w:rsidRPr="00F67924">
        <w:rPr>
          <w:szCs w:val="22"/>
          <w:lang w:val="pt-PT"/>
        </w:rPr>
        <w:t xml:space="preserve"> em doentes com história de infeções recorrentes ou crónicas, ou com condições subjacentes (por exemplo</w:t>
      </w:r>
      <w:r w:rsidR="00956249" w:rsidRPr="00F67924">
        <w:rPr>
          <w:szCs w:val="22"/>
          <w:lang w:val="pt-PT"/>
        </w:rPr>
        <w:t>,</w:t>
      </w:r>
      <w:r w:rsidRPr="00F67924">
        <w:rPr>
          <w:szCs w:val="22"/>
          <w:lang w:val="pt-PT"/>
        </w:rPr>
        <w:t xml:space="preserve"> diverticulite, diabetes e doença pulmonar intersticial) que possam predispor os doentes para infeções.</w:t>
      </w:r>
    </w:p>
    <w:p w14:paraId="16719666" w14:textId="77777777" w:rsidR="005551E6" w:rsidRPr="00F67924" w:rsidRDefault="005551E6" w:rsidP="005551E6">
      <w:pPr>
        <w:rPr>
          <w:szCs w:val="22"/>
          <w:u w:val="single"/>
          <w:lang w:val="pt-PT"/>
        </w:rPr>
      </w:pPr>
    </w:p>
    <w:p w14:paraId="1EA389F8" w14:textId="48BF2B85" w:rsidR="005551E6" w:rsidRPr="00F67924" w:rsidRDefault="005551E6" w:rsidP="00646FE7">
      <w:pPr>
        <w:keepNext/>
        <w:keepLines/>
        <w:rPr>
          <w:lang w:val="pt-PT"/>
        </w:rPr>
      </w:pPr>
      <w:r w:rsidRPr="00F67924">
        <w:rPr>
          <w:lang w:val="pt-PT"/>
        </w:rPr>
        <w:t xml:space="preserve">Para a deteção atempada de infeções graves, recomenda-se vigilância dos doentes tratados com </w:t>
      </w:r>
      <w:r w:rsidR="00CB50CD" w:rsidRPr="00F67924">
        <w:rPr>
          <w:lang w:val="pt-PT"/>
        </w:rPr>
        <w:t xml:space="preserve">agentes imunossupressores, tais como </w:t>
      </w:r>
      <w:r w:rsidR="00EE2C0B" w:rsidRPr="00F67924">
        <w:rPr>
          <w:lang w:val="pt-PT"/>
        </w:rPr>
        <w:t>tocilizumab</w:t>
      </w:r>
      <w:r w:rsidR="00CB50CD" w:rsidRPr="00F67924">
        <w:rPr>
          <w:lang w:val="pt-PT"/>
        </w:rPr>
        <w:t>,</w:t>
      </w:r>
      <w:r w:rsidRPr="00F67924">
        <w:rPr>
          <w:lang w:val="pt-PT"/>
        </w:rPr>
        <w:t xml:space="preserve"> pois os sinais e sintomas de inflamação aguda podem ser negligenciados </w:t>
      </w:r>
      <w:r w:rsidR="00CB50CD" w:rsidRPr="00F67924">
        <w:rPr>
          <w:lang w:val="pt-PT"/>
        </w:rPr>
        <w:t xml:space="preserve">devido </w:t>
      </w:r>
      <w:r w:rsidRPr="00F67924">
        <w:rPr>
          <w:lang w:val="pt-PT"/>
        </w:rPr>
        <w:t xml:space="preserve">à inibição da reação de fase aguda. Os efeitos de tocilizumab na proteína C reativa (PCR), nos neutrófilos e nos sinais e sintomas de infeção </w:t>
      </w:r>
      <w:r w:rsidR="003D4CDB" w:rsidRPr="00F67924">
        <w:rPr>
          <w:lang w:val="pt-PT"/>
        </w:rPr>
        <w:t xml:space="preserve">têm </w:t>
      </w:r>
      <w:r w:rsidRPr="00F67924">
        <w:rPr>
          <w:lang w:val="pt-PT"/>
        </w:rPr>
        <w:t xml:space="preserve">de ser considerados ao avaliar um doente quanto </w:t>
      </w:r>
      <w:r w:rsidR="005F170C" w:rsidRPr="00F67924">
        <w:rPr>
          <w:lang w:val="pt-PT"/>
        </w:rPr>
        <w:t>à presença de</w:t>
      </w:r>
      <w:r w:rsidRPr="00F67924">
        <w:rPr>
          <w:lang w:val="pt-PT"/>
        </w:rPr>
        <w:t xml:space="preserve"> uma </w:t>
      </w:r>
      <w:r w:rsidR="005F170C" w:rsidRPr="00F67924">
        <w:rPr>
          <w:lang w:val="pt-PT"/>
        </w:rPr>
        <w:t xml:space="preserve">potencial </w:t>
      </w:r>
      <w:r w:rsidRPr="00F67924">
        <w:rPr>
          <w:lang w:val="pt-PT"/>
        </w:rPr>
        <w:t>infeção. Para assegurar uma rápida avaliação e tratamento apropriado, os doentes</w:t>
      </w:r>
      <w:r w:rsidR="00646FE7" w:rsidRPr="00F67924">
        <w:rPr>
          <w:lang w:val="pt-PT"/>
        </w:rPr>
        <w:t xml:space="preserve"> (inclui</w:t>
      </w:r>
      <w:r w:rsidR="00C91B5D" w:rsidRPr="00F67924">
        <w:rPr>
          <w:lang w:val="pt-PT"/>
        </w:rPr>
        <w:t>ndo</w:t>
      </w:r>
      <w:r w:rsidR="00646FE7" w:rsidRPr="00F67924">
        <w:rPr>
          <w:lang w:val="pt-PT"/>
        </w:rPr>
        <w:t xml:space="preserve"> crianças mais jovens com AIJs ou AIJ</w:t>
      </w:r>
      <w:r w:rsidR="00C91B5D" w:rsidRPr="00F67924">
        <w:rPr>
          <w:lang w:val="pt-PT"/>
        </w:rPr>
        <w:t>p</w:t>
      </w:r>
      <w:r w:rsidR="00646FE7" w:rsidRPr="00F67924">
        <w:rPr>
          <w:lang w:val="pt-PT"/>
        </w:rPr>
        <w:t xml:space="preserve"> que podem ser menos capazes de comunicar os seus sintomas) e </w:t>
      </w:r>
      <w:r w:rsidR="00C91B5D" w:rsidRPr="00F67924">
        <w:rPr>
          <w:lang w:val="pt-PT"/>
        </w:rPr>
        <w:t xml:space="preserve">os </w:t>
      </w:r>
      <w:r w:rsidR="00646FE7" w:rsidRPr="00F67924">
        <w:rPr>
          <w:lang w:val="pt-PT"/>
        </w:rPr>
        <w:t>pais/responsáve</w:t>
      </w:r>
      <w:r w:rsidR="00C91B5D" w:rsidRPr="00F67924">
        <w:rPr>
          <w:lang w:val="pt-PT"/>
        </w:rPr>
        <w:t>is</w:t>
      </w:r>
      <w:r w:rsidR="00646FE7" w:rsidRPr="00F67924">
        <w:rPr>
          <w:lang w:val="pt-PT"/>
        </w:rPr>
        <w:t xml:space="preserve"> de doentes com AIJs ou AIJ</w:t>
      </w:r>
      <w:r w:rsidR="00C91B5D" w:rsidRPr="00F67924">
        <w:rPr>
          <w:lang w:val="pt-PT"/>
        </w:rPr>
        <w:t>p</w:t>
      </w:r>
      <w:r w:rsidR="00646FE7" w:rsidRPr="00F67924">
        <w:rPr>
          <w:lang w:val="pt-PT"/>
        </w:rPr>
        <w:t xml:space="preserve">, </w:t>
      </w:r>
      <w:r w:rsidRPr="00F67924">
        <w:rPr>
          <w:lang w:val="pt-PT"/>
        </w:rPr>
        <w:t xml:space="preserve">devem ser instruídos a contactar imediatamente o seu médico quando surgirem quaisquer </w:t>
      </w:r>
      <w:r w:rsidR="004A7487" w:rsidRPr="00F67924">
        <w:rPr>
          <w:lang w:val="pt-PT"/>
        </w:rPr>
        <w:t>sintomas sugestivos de infeção.</w:t>
      </w:r>
    </w:p>
    <w:p w14:paraId="02F0AA71" w14:textId="77777777" w:rsidR="005551E6" w:rsidRPr="00F67924" w:rsidRDefault="005551E6" w:rsidP="005551E6">
      <w:pPr>
        <w:suppressAutoHyphens/>
        <w:rPr>
          <w:lang w:val="pt-PT"/>
        </w:rPr>
      </w:pPr>
    </w:p>
    <w:p w14:paraId="65C75F21" w14:textId="77777777" w:rsidR="005551E6" w:rsidRPr="00F67924" w:rsidRDefault="005551E6" w:rsidP="005551E6">
      <w:pPr>
        <w:rPr>
          <w:i/>
          <w:lang w:val="pt-PT"/>
        </w:rPr>
      </w:pPr>
      <w:r w:rsidRPr="00F67924">
        <w:rPr>
          <w:i/>
          <w:lang w:val="pt-PT"/>
        </w:rPr>
        <w:t>Tuberculose</w:t>
      </w:r>
    </w:p>
    <w:p w14:paraId="2C996A08" w14:textId="19B2E7F5" w:rsidR="005551E6" w:rsidRPr="00F67924" w:rsidRDefault="005551E6" w:rsidP="005551E6">
      <w:pPr>
        <w:rPr>
          <w:i/>
          <w:lang w:val="pt-PT"/>
        </w:rPr>
      </w:pPr>
      <w:r w:rsidRPr="00F67924">
        <w:rPr>
          <w:lang w:val="pt-PT"/>
        </w:rPr>
        <w:t xml:space="preserve">Tal como recomendado para outras terapêuticas biológicas, </w:t>
      </w:r>
      <w:r w:rsidR="00CB50CD" w:rsidRPr="00F67924">
        <w:rPr>
          <w:lang w:val="pt-PT"/>
        </w:rPr>
        <w:t xml:space="preserve">todos </w:t>
      </w:r>
      <w:r w:rsidRPr="00F67924">
        <w:rPr>
          <w:lang w:val="pt-PT"/>
        </w:rPr>
        <w:t xml:space="preserve">os doentes </w:t>
      </w:r>
      <w:r w:rsidR="003D4CDB" w:rsidRPr="00F67924">
        <w:rPr>
          <w:lang w:val="pt-PT"/>
        </w:rPr>
        <w:t xml:space="preserve">têm </w:t>
      </w:r>
      <w:r w:rsidRPr="00F67924">
        <w:rPr>
          <w:lang w:val="pt-PT"/>
        </w:rPr>
        <w:t xml:space="preserve">de ser avaliados quanto </w:t>
      </w:r>
      <w:r w:rsidR="005E18EB" w:rsidRPr="00F67924">
        <w:rPr>
          <w:lang w:val="pt-PT"/>
        </w:rPr>
        <w:t>à presença de</w:t>
      </w:r>
      <w:r w:rsidRPr="00F67924">
        <w:rPr>
          <w:lang w:val="pt-PT"/>
        </w:rPr>
        <w:t xml:space="preserve"> infeção de tuberculose (TB) latente antes do início da terapêutica com </w:t>
      </w:r>
      <w:r w:rsidR="00EE2C0B" w:rsidRPr="00F67924">
        <w:rPr>
          <w:lang w:val="pt-PT"/>
        </w:rPr>
        <w:t>tocilizumab</w:t>
      </w:r>
      <w:r w:rsidRPr="00F67924">
        <w:rPr>
          <w:lang w:val="pt-PT"/>
        </w:rPr>
        <w:t>. Os doentes com TB latente devem ser tratados com terapêutica anti</w:t>
      </w:r>
      <w:r w:rsidRPr="00F67924">
        <w:rPr>
          <w:lang w:val="pt-PT"/>
        </w:rPr>
        <w:noBreakHyphen/>
        <w:t xml:space="preserve">micobacteriana padrão antes de iniciar </w:t>
      </w:r>
      <w:r w:rsidR="00EE2C0B" w:rsidRPr="00F67924">
        <w:rPr>
          <w:lang w:val="pt-PT"/>
        </w:rPr>
        <w:t>o tratamento</w:t>
      </w:r>
      <w:r w:rsidRPr="00F67924">
        <w:rPr>
          <w:lang w:val="pt-PT"/>
        </w:rPr>
        <w:t>. Relembra</w:t>
      </w:r>
      <w:r w:rsidRPr="00F67924">
        <w:rPr>
          <w:lang w:val="pt-PT"/>
        </w:rPr>
        <w:noBreakHyphen/>
        <w:t>se os prescritores do risco de resultados falsos negativos nas provas tuberculínicas cutâneas e nos testes sanguíneos por Interferão</w:t>
      </w:r>
      <w:r w:rsidR="005E3A58" w:rsidRPr="00F67924">
        <w:rPr>
          <w:lang w:val="pt-PT"/>
        </w:rPr>
        <w:noBreakHyphen/>
      </w:r>
      <w:r w:rsidRPr="00F67924">
        <w:rPr>
          <w:lang w:val="pt-PT"/>
        </w:rPr>
        <w:t xml:space="preserve">Gama, especialmente em doentes gravemente </w:t>
      </w:r>
      <w:r w:rsidR="004A7487" w:rsidRPr="00F67924">
        <w:rPr>
          <w:lang w:val="pt-PT"/>
        </w:rPr>
        <w:t>doentes ou imunocomprometidos.</w:t>
      </w:r>
    </w:p>
    <w:p w14:paraId="148574C0" w14:textId="77777777" w:rsidR="005551E6" w:rsidRPr="00F67924" w:rsidRDefault="005551E6" w:rsidP="005551E6">
      <w:pPr>
        <w:rPr>
          <w:i/>
          <w:lang w:val="pt-PT"/>
        </w:rPr>
      </w:pPr>
    </w:p>
    <w:p w14:paraId="5EDC93EF" w14:textId="7F79564D" w:rsidR="005551E6" w:rsidRPr="00F67924" w:rsidRDefault="005551E6" w:rsidP="005551E6">
      <w:pPr>
        <w:rPr>
          <w:lang w:val="pt-PT"/>
        </w:rPr>
      </w:pPr>
      <w:r w:rsidRPr="00F67924">
        <w:rPr>
          <w:lang w:val="pt-PT"/>
        </w:rPr>
        <w:t xml:space="preserve">Os doentes </w:t>
      </w:r>
      <w:r w:rsidR="000558D9" w:rsidRPr="00F67924">
        <w:rPr>
          <w:lang w:val="pt-PT"/>
        </w:rPr>
        <w:t xml:space="preserve">e os pais/responsáveis pelos doentes com AIJs e AIJp </w:t>
      </w:r>
      <w:r w:rsidRPr="00F67924">
        <w:rPr>
          <w:lang w:val="pt-PT"/>
        </w:rPr>
        <w:t>devem ser instruídos a procurar aconselhamento médico se ocorrerem sinais/sintomas sugestivos de tuberculose (ex. tosse persistente, caquexia/perda de peso, febre baixa), durante ou após</w:t>
      </w:r>
      <w:r w:rsidR="004A7487" w:rsidRPr="00F67924">
        <w:rPr>
          <w:lang w:val="pt-PT"/>
        </w:rPr>
        <w:t xml:space="preserve"> o tratamento com </w:t>
      </w:r>
      <w:r w:rsidR="008C03B4" w:rsidRPr="00F67924">
        <w:rPr>
          <w:lang w:val="pt-PT"/>
        </w:rPr>
        <w:t>este medicamento</w:t>
      </w:r>
      <w:r w:rsidR="004A7487" w:rsidRPr="00F67924">
        <w:rPr>
          <w:lang w:val="pt-PT"/>
        </w:rPr>
        <w:t>.</w:t>
      </w:r>
    </w:p>
    <w:p w14:paraId="4F241BC7" w14:textId="77777777" w:rsidR="005551E6" w:rsidRPr="00F67924" w:rsidRDefault="005551E6" w:rsidP="005551E6">
      <w:pPr>
        <w:rPr>
          <w:lang w:val="pt-PT"/>
        </w:rPr>
      </w:pPr>
    </w:p>
    <w:p w14:paraId="374A86F9" w14:textId="77777777" w:rsidR="005551E6" w:rsidRPr="00F67924" w:rsidRDefault="005551E6" w:rsidP="005551E6">
      <w:pPr>
        <w:rPr>
          <w:i/>
          <w:lang w:val="pt-PT"/>
        </w:rPr>
      </w:pPr>
      <w:r w:rsidRPr="00F67924">
        <w:rPr>
          <w:i/>
          <w:lang w:val="pt-PT"/>
        </w:rPr>
        <w:t>Reativação viral</w:t>
      </w:r>
    </w:p>
    <w:p w14:paraId="4128C497" w14:textId="6B000651" w:rsidR="005551E6" w:rsidRPr="00F67924" w:rsidRDefault="005551E6" w:rsidP="005551E6">
      <w:pPr>
        <w:rPr>
          <w:lang w:val="pt-PT"/>
        </w:rPr>
      </w:pPr>
      <w:r w:rsidRPr="00F67924">
        <w:rPr>
          <w:lang w:val="pt-PT"/>
        </w:rPr>
        <w:t xml:space="preserve">Foi notificada reativação viral (ex. vírus da hepatite B) com terapêuticas biológicas para a AR. Em </w:t>
      </w:r>
      <w:r w:rsidR="005844E3" w:rsidRPr="00F67924">
        <w:rPr>
          <w:lang w:val="pt-PT"/>
        </w:rPr>
        <w:t xml:space="preserve">ensaios </w:t>
      </w:r>
      <w:r w:rsidRPr="00F67924">
        <w:rPr>
          <w:lang w:val="pt-PT"/>
        </w:rPr>
        <w:t xml:space="preserve">clínicos com </w:t>
      </w:r>
      <w:r w:rsidR="005844E3" w:rsidRPr="00F67924">
        <w:rPr>
          <w:lang w:val="pt-PT"/>
        </w:rPr>
        <w:t>tocilizumab</w:t>
      </w:r>
      <w:r w:rsidRPr="00F67924">
        <w:rPr>
          <w:lang w:val="pt-PT"/>
        </w:rPr>
        <w:t>, os doentes com teste positivo</w:t>
      </w:r>
      <w:r w:rsidR="004A7487" w:rsidRPr="00F67924">
        <w:rPr>
          <w:lang w:val="pt-PT"/>
        </w:rPr>
        <w:t xml:space="preserve"> para hepatite foram excluídos.</w:t>
      </w:r>
    </w:p>
    <w:p w14:paraId="540AAF4B" w14:textId="77777777" w:rsidR="005551E6" w:rsidRPr="00F67924" w:rsidRDefault="005551E6" w:rsidP="005551E6">
      <w:pPr>
        <w:rPr>
          <w:i/>
          <w:lang w:val="pt-PT"/>
        </w:rPr>
      </w:pPr>
    </w:p>
    <w:p w14:paraId="38F3B34D" w14:textId="77777777" w:rsidR="005551E6" w:rsidRPr="00F67924" w:rsidRDefault="005551E6" w:rsidP="000455B5">
      <w:pPr>
        <w:keepNext/>
        <w:keepLines/>
        <w:rPr>
          <w:i/>
          <w:lang w:val="pt-PT"/>
        </w:rPr>
      </w:pPr>
      <w:r w:rsidRPr="00F67924">
        <w:rPr>
          <w:i/>
          <w:lang w:val="pt-PT"/>
        </w:rPr>
        <w:t>Complicações de diverticulite</w:t>
      </w:r>
    </w:p>
    <w:p w14:paraId="78326FC1" w14:textId="2B0B6805" w:rsidR="005551E6" w:rsidRPr="00F67924" w:rsidRDefault="005E18EB" w:rsidP="000455B5">
      <w:pPr>
        <w:keepNext/>
        <w:keepLines/>
        <w:rPr>
          <w:lang w:val="pt-PT"/>
        </w:rPr>
      </w:pPr>
      <w:r w:rsidRPr="00F67924">
        <w:rPr>
          <w:lang w:val="pt-PT"/>
        </w:rPr>
        <w:t>F</w:t>
      </w:r>
      <w:r w:rsidR="005551E6" w:rsidRPr="00F67924">
        <w:rPr>
          <w:lang w:val="pt-PT"/>
        </w:rPr>
        <w:t xml:space="preserve">oram notificados pouco frequentemente </w:t>
      </w:r>
      <w:r w:rsidRPr="00F67924">
        <w:rPr>
          <w:lang w:val="pt-PT"/>
        </w:rPr>
        <w:t>casos</w:t>
      </w:r>
      <w:r w:rsidR="005551E6" w:rsidRPr="00F67924">
        <w:rPr>
          <w:lang w:val="pt-PT"/>
        </w:rPr>
        <w:t xml:space="preserve"> de perfuração diverticular, como complicações de diverticulite, em doentes </w:t>
      </w:r>
      <w:r w:rsidR="002D2330" w:rsidRPr="00F67924">
        <w:rPr>
          <w:lang w:val="pt-PT"/>
        </w:rPr>
        <w:t xml:space="preserve">tratados com </w:t>
      </w:r>
      <w:r w:rsidR="005844E3" w:rsidRPr="00F67924">
        <w:rPr>
          <w:lang w:val="pt-PT"/>
        </w:rPr>
        <w:t xml:space="preserve">tocilizumab </w:t>
      </w:r>
      <w:r w:rsidR="005551E6" w:rsidRPr="00F67924">
        <w:rPr>
          <w:lang w:val="pt-PT"/>
        </w:rPr>
        <w:t>(ver secção</w:t>
      </w:r>
      <w:r w:rsidR="005844E3" w:rsidRPr="00F67924">
        <w:rPr>
          <w:lang w:val="pt-PT"/>
        </w:rPr>
        <w:t> </w:t>
      </w:r>
      <w:r w:rsidR="005551E6" w:rsidRPr="00F67924">
        <w:rPr>
          <w:lang w:val="pt-PT"/>
        </w:rPr>
        <w:t xml:space="preserve">4.8). </w:t>
      </w:r>
      <w:r w:rsidR="005844E3" w:rsidRPr="00F67924">
        <w:rPr>
          <w:lang w:val="pt-PT"/>
        </w:rPr>
        <w:t xml:space="preserve">Este medicamento </w:t>
      </w:r>
      <w:r w:rsidR="005551E6" w:rsidRPr="00F67924">
        <w:rPr>
          <w:lang w:val="pt-PT"/>
        </w:rPr>
        <w:t xml:space="preserve">deve ser utilizado com precaução em doentes com história prévia de ulceração intestinal ou diverticulite. Os doentes que apresentem sintomas potencialmente indicativos de diverticulite complicada, tais como dor abdominal, hemorragia e/ou alteração inexplicável dos hábitos intestinais acompanhada de febre, </w:t>
      </w:r>
      <w:r w:rsidR="003D4CDB" w:rsidRPr="00F67924">
        <w:rPr>
          <w:lang w:val="pt-PT"/>
        </w:rPr>
        <w:t xml:space="preserve">têm </w:t>
      </w:r>
      <w:r w:rsidR="005551E6" w:rsidRPr="00F67924">
        <w:rPr>
          <w:lang w:val="pt-PT"/>
        </w:rPr>
        <w:t>de ser prontamente avaliados para identificação precoce de diverticulite que poderá estar associada a perfuração gastrointestinal.</w:t>
      </w:r>
    </w:p>
    <w:p w14:paraId="41F636B3" w14:textId="77777777" w:rsidR="005551E6" w:rsidRPr="00F67924" w:rsidRDefault="005551E6" w:rsidP="005551E6">
      <w:pPr>
        <w:rPr>
          <w:lang w:val="pt-PT"/>
        </w:rPr>
      </w:pPr>
    </w:p>
    <w:p w14:paraId="1D9D46F9" w14:textId="77777777" w:rsidR="005551E6" w:rsidRPr="00F67924" w:rsidRDefault="005551E6" w:rsidP="005551E6">
      <w:pPr>
        <w:keepNext/>
        <w:ind w:left="567" w:hanging="567"/>
        <w:outlineLvl w:val="0"/>
        <w:rPr>
          <w:bCs/>
          <w:i/>
          <w:lang w:val="pt-PT"/>
        </w:rPr>
      </w:pPr>
      <w:r w:rsidRPr="00F67924">
        <w:rPr>
          <w:rStyle w:val="Initial"/>
          <w:i/>
          <w:noProof w:val="0"/>
          <w:lang w:val="pt-PT"/>
        </w:rPr>
        <w:t>Reações de hipersensibilidade</w:t>
      </w:r>
    </w:p>
    <w:p w14:paraId="35B87F0C" w14:textId="0CC08550" w:rsidR="005551E6" w:rsidRPr="00F67924" w:rsidRDefault="005551E6" w:rsidP="005551E6">
      <w:pPr>
        <w:rPr>
          <w:lang w:val="pt-PT"/>
        </w:rPr>
      </w:pPr>
      <w:r w:rsidRPr="00F67924">
        <w:rPr>
          <w:lang w:val="pt-PT"/>
        </w:rPr>
        <w:t>F</w:t>
      </w:r>
      <w:r w:rsidRPr="00F67924">
        <w:rPr>
          <w:rStyle w:val="Initial"/>
          <w:noProof w:val="0"/>
          <w:lang w:val="pt-PT"/>
        </w:rPr>
        <w:t xml:space="preserve">oram notificadas reações graves de hipersensibilidade, incluindo anafilaxia, associadas a </w:t>
      </w:r>
      <w:r w:rsidR="005844E3" w:rsidRPr="00F67924">
        <w:rPr>
          <w:lang w:val="pt-PT"/>
        </w:rPr>
        <w:t xml:space="preserve">tocilizumab </w:t>
      </w:r>
      <w:r w:rsidRPr="00F67924">
        <w:rPr>
          <w:lang w:val="pt-PT"/>
        </w:rPr>
        <w:t>(ver secção</w:t>
      </w:r>
      <w:r w:rsidR="005844E3" w:rsidRPr="00F67924">
        <w:rPr>
          <w:lang w:val="pt-PT"/>
        </w:rPr>
        <w:t> </w:t>
      </w:r>
      <w:r w:rsidRPr="00F67924">
        <w:rPr>
          <w:lang w:val="pt-PT"/>
        </w:rPr>
        <w:t xml:space="preserve">4.8). Tais reações podem ser mais graves e potencialmente fatais em doentes que sofreram reações de hipersensibilidade durante tratamentos anteriores com </w:t>
      </w:r>
      <w:r w:rsidR="005844E3" w:rsidRPr="00F67924">
        <w:rPr>
          <w:lang w:val="pt-PT"/>
        </w:rPr>
        <w:t>tocilizumab</w:t>
      </w:r>
      <w:r w:rsidRPr="00F67924">
        <w:rPr>
          <w:lang w:val="pt-PT"/>
        </w:rPr>
        <w:t>, mesmo tendo recebido pré</w:t>
      </w:r>
      <w:r w:rsidRPr="00F67924">
        <w:rPr>
          <w:lang w:val="pt-PT"/>
        </w:rPr>
        <w:noBreakHyphen/>
        <w:t>medicação com esteroides e anti</w:t>
      </w:r>
      <w:r w:rsidRPr="00F67924">
        <w:rPr>
          <w:lang w:val="pt-PT"/>
        </w:rPr>
        <w:noBreakHyphen/>
        <w:t xml:space="preserve">histamínicos. Se ocorrer uma reação anafilática ou outra reação grave de hipersensibilidade, a administração de </w:t>
      </w:r>
      <w:r w:rsidR="005844E3" w:rsidRPr="00F67924">
        <w:rPr>
          <w:lang w:val="pt-PT"/>
        </w:rPr>
        <w:t xml:space="preserve">tocilizumab </w:t>
      </w:r>
      <w:r w:rsidR="003D4CDB" w:rsidRPr="00F67924">
        <w:rPr>
          <w:lang w:val="pt-PT"/>
        </w:rPr>
        <w:t xml:space="preserve">tem </w:t>
      </w:r>
      <w:r w:rsidRPr="00F67924">
        <w:rPr>
          <w:lang w:val="pt-PT"/>
        </w:rPr>
        <w:t xml:space="preserve">de ser interrompida imediatamente, terapêutica apropriada deve ser iniciada e </w:t>
      </w:r>
      <w:r w:rsidR="005844E3" w:rsidRPr="00F67924">
        <w:rPr>
          <w:lang w:val="pt-PT"/>
        </w:rPr>
        <w:t xml:space="preserve">o tratamento </w:t>
      </w:r>
      <w:r w:rsidRPr="00F67924">
        <w:rPr>
          <w:lang w:val="pt-PT"/>
        </w:rPr>
        <w:t>deve ser permanentemente descontinuado.</w:t>
      </w:r>
    </w:p>
    <w:p w14:paraId="01EEB8DE" w14:textId="77777777" w:rsidR="005551E6" w:rsidRPr="00F67924" w:rsidRDefault="005551E6" w:rsidP="005551E6">
      <w:pPr>
        <w:suppressAutoHyphens/>
        <w:rPr>
          <w:lang w:val="pt-PT"/>
        </w:rPr>
      </w:pPr>
    </w:p>
    <w:p w14:paraId="3E36D765" w14:textId="77777777" w:rsidR="005551E6" w:rsidRPr="00F67924" w:rsidRDefault="005551E6" w:rsidP="005551E6">
      <w:pPr>
        <w:ind w:left="567" w:hanging="567"/>
        <w:outlineLvl w:val="0"/>
        <w:rPr>
          <w:i/>
          <w:lang w:val="pt-PT"/>
        </w:rPr>
      </w:pPr>
      <w:r w:rsidRPr="00F67924">
        <w:rPr>
          <w:i/>
          <w:lang w:val="pt-PT"/>
        </w:rPr>
        <w:t>Doença hepática ativa e compromisso hepático</w:t>
      </w:r>
    </w:p>
    <w:p w14:paraId="58F200C1" w14:textId="00DFF6C9" w:rsidR="005551E6" w:rsidRPr="00F67924" w:rsidRDefault="005551E6" w:rsidP="005551E6">
      <w:pPr>
        <w:rPr>
          <w:lang w:val="pt-PT"/>
        </w:rPr>
      </w:pPr>
      <w:r w:rsidRPr="00F67924">
        <w:rPr>
          <w:lang w:val="pt-PT"/>
        </w:rPr>
        <w:t xml:space="preserve">O tratamento com </w:t>
      </w:r>
      <w:r w:rsidR="005844E3" w:rsidRPr="00F67924">
        <w:rPr>
          <w:lang w:val="pt-PT"/>
        </w:rPr>
        <w:t>tocilizumab</w:t>
      </w:r>
      <w:r w:rsidRPr="00F67924">
        <w:rPr>
          <w:lang w:val="pt-PT"/>
        </w:rPr>
        <w:t>, particularmente quando administrado concomitantemente com MTX, pode estar associado ao aumento das transaminases hepáticas, pelo que deve ter</w:t>
      </w:r>
      <w:r w:rsidRPr="00F67924">
        <w:rPr>
          <w:lang w:val="pt-PT"/>
        </w:rPr>
        <w:noBreakHyphen/>
        <w:t>se precaução ao considerar o tratamento de doentes com doença hepática ativa ou compromisso hepático (ver secções</w:t>
      </w:r>
      <w:r w:rsidR="005844E3" w:rsidRPr="00F67924">
        <w:rPr>
          <w:lang w:val="pt-PT"/>
        </w:rPr>
        <w:t> </w:t>
      </w:r>
      <w:r w:rsidRPr="00F67924">
        <w:rPr>
          <w:lang w:val="pt-PT"/>
        </w:rPr>
        <w:t>4.2 e 4.8).</w:t>
      </w:r>
    </w:p>
    <w:p w14:paraId="5713CC65" w14:textId="77777777" w:rsidR="005551E6" w:rsidRPr="00F67924" w:rsidRDefault="005551E6" w:rsidP="005551E6">
      <w:pPr>
        <w:rPr>
          <w:lang w:val="pt-PT"/>
        </w:rPr>
      </w:pPr>
    </w:p>
    <w:p w14:paraId="2D952831" w14:textId="1D74FD19" w:rsidR="005551E6" w:rsidRPr="00F67924" w:rsidRDefault="003506B9" w:rsidP="005551E6">
      <w:pPr>
        <w:rPr>
          <w:i/>
          <w:lang w:val="pt-PT"/>
        </w:rPr>
      </w:pPr>
      <w:r w:rsidRPr="00F67924">
        <w:rPr>
          <w:i/>
          <w:lang w:val="pt-PT"/>
        </w:rPr>
        <w:t>Hepato</w:t>
      </w:r>
      <w:r w:rsidR="00F26848" w:rsidRPr="00F67924">
        <w:rPr>
          <w:i/>
          <w:lang w:val="pt-PT"/>
        </w:rPr>
        <w:t>to</w:t>
      </w:r>
      <w:r w:rsidRPr="00F67924">
        <w:rPr>
          <w:i/>
          <w:lang w:val="pt-PT"/>
        </w:rPr>
        <w:t>xicidade</w:t>
      </w:r>
    </w:p>
    <w:p w14:paraId="4E33B00C" w14:textId="07AFCC72" w:rsidR="005551E6" w:rsidRPr="00F67924" w:rsidRDefault="003506B9" w:rsidP="005551E6">
      <w:pPr>
        <w:rPr>
          <w:lang w:val="pt-PT"/>
        </w:rPr>
      </w:pPr>
      <w:r w:rsidRPr="00F67924">
        <w:rPr>
          <w:lang w:val="pt-PT"/>
        </w:rPr>
        <w:t>F</w:t>
      </w:r>
      <w:r w:rsidR="005551E6" w:rsidRPr="00F67924">
        <w:rPr>
          <w:lang w:val="pt-PT"/>
        </w:rPr>
        <w:t xml:space="preserve">oram frequentemente notificados aumentos ligeiros e moderados, transitórios ou intermitentes das transaminases hepáticas </w:t>
      </w:r>
      <w:r w:rsidRPr="00F67924">
        <w:rPr>
          <w:lang w:val="pt-PT"/>
        </w:rPr>
        <w:t xml:space="preserve">com </w:t>
      </w:r>
      <w:r w:rsidR="00900D3C" w:rsidRPr="00F67924">
        <w:rPr>
          <w:lang w:val="pt-PT"/>
        </w:rPr>
        <w:t xml:space="preserve">o tratamento com </w:t>
      </w:r>
      <w:r w:rsidR="005844E3" w:rsidRPr="00F67924">
        <w:rPr>
          <w:lang w:val="pt-PT"/>
        </w:rPr>
        <w:t xml:space="preserve">tocilizumab </w:t>
      </w:r>
      <w:r w:rsidR="005551E6" w:rsidRPr="00F67924">
        <w:rPr>
          <w:lang w:val="pt-PT"/>
        </w:rPr>
        <w:t>(ver secção</w:t>
      </w:r>
      <w:r w:rsidR="005844E3" w:rsidRPr="00F67924">
        <w:rPr>
          <w:lang w:val="pt-PT"/>
        </w:rPr>
        <w:t> </w:t>
      </w:r>
      <w:r w:rsidR="005551E6" w:rsidRPr="00F67924">
        <w:rPr>
          <w:lang w:val="pt-PT"/>
        </w:rPr>
        <w:t xml:space="preserve">4.8). Quando foram utilizados </w:t>
      </w:r>
      <w:r w:rsidR="005844E3" w:rsidRPr="00F67924">
        <w:rPr>
          <w:lang w:val="pt-PT"/>
        </w:rPr>
        <w:t xml:space="preserve">medicamentos </w:t>
      </w:r>
      <w:r w:rsidR="005551E6" w:rsidRPr="00F67924">
        <w:rPr>
          <w:lang w:val="pt-PT"/>
        </w:rPr>
        <w:t xml:space="preserve">potencialmente hepatotóxicos (por exemplo MTX) em associação com </w:t>
      </w:r>
      <w:r w:rsidR="005844E3" w:rsidRPr="00F67924">
        <w:rPr>
          <w:lang w:val="pt-PT"/>
        </w:rPr>
        <w:t xml:space="preserve">tocilizumab, </w:t>
      </w:r>
      <w:r w:rsidR="005551E6" w:rsidRPr="00F67924">
        <w:rPr>
          <w:lang w:val="pt-PT"/>
        </w:rPr>
        <w:t>estes aumentos observaram</w:t>
      </w:r>
      <w:r w:rsidR="005551E6" w:rsidRPr="00F67924">
        <w:rPr>
          <w:lang w:val="pt-PT"/>
        </w:rPr>
        <w:noBreakHyphen/>
        <w:t>se com maior frequência. Devem ser considerados outros testes de função hepática, incluindo a bilirrubina, quando clinicamente indicado.</w:t>
      </w:r>
    </w:p>
    <w:p w14:paraId="2FF5AACE" w14:textId="77777777" w:rsidR="005551E6" w:rsidRPr="00F67924" w:rsidRDefault="005551E6" w:rsidP="005551E6">
      <w:pPr>
        <w:rPr>
          <w:lang w:val="pt-PT"/>
        </w:rPr>
      </w:pPr>
    </w:p>
    <w:p w14:paraId="7EA670A2" w14:textId="3BB4BDC1" w:rsidR="003506B9" w:rsidRPr="00F67924" w:rsidRDefault="003506B9" w:rsidP="003506B9">
      <w:pPr>
        <w:rPr>
          <w:lang w:val="pt-PT"/>
        </w:rPr>
      </w:pPr>
      <w:r w:rsidRPr="00F67924">
        <w:rPr>
          <w:lang w:val="pt-PT"/>
        </w:rPr>
        <w:t xml:space="preserve">Foram observadas com </w:t>
      </w:r>
      <w:r w:rsidR="005844E3" w:rsidRPr="00F67924">
        <w:rPr>
          <w:lang w:val="pt-PT"/>
        </w:rPr>
        <w:t xml:space="preserve">tocilizumab </w:t>
      </w:r>
      <w:r w:rsidRPr="00F67924">
        <w:rPr>
          <w:lang w:val="pt-PT"/>
        </w:rPr>
        <w:t>lesões hepáticas</w:t>
      </w:r>
      <w:r w:rsidR="007B2EC5" w:rsidRPr="00F67924">
        <w:rPr>
          <w:lang w:val="pt-PT"/>
        </w:rPr>
        <w:t xml:space="preserve"> graves</w:t>
      </w:r>
      <w:r w:rsidRPr="00F67924">
        <w:rPr>
          <w:lang w:val="pt-PT"/>
        </w:rPr>
        <w:t xml:space="preserve"> induzidas por fármacos, incluindo insuficiência hepática aguda, hepatite e icterícia (ver secção</w:t>
      </w:r>
      <w:r w:rsidR="005844E3" w:rsidRPr="00F67924">
        <w:rPr>
          <w:lang w:val="pt-PT"/>
        </w:rPr>
        <w:t> </w:t>
      </w:r>
      <w:r w:rsidRPr="00F67924">
        <w:rPr>
          <w:lang w:val="pt-PT"/>
        </w:rPr>
        <w:t>4.8). As lesões hepáticas graves ocorreram entre 2</w:t>
      </w:r>
      <w:r w:rsidR="005844E3" w:rsidRPr="00F67924">
        <w:rPr>
          <w:lang w:val="pt-PT"/>
        </w:rPr>
        <w:t> </w:t>
      </w:r>
      <w:r w:rsidRPr="00F67924">
        <w:rPr>
          <w:lang w:val="pt-PT"/>
        </w:rPr>
        <w:t>semanas a mais de 5</w:t>
      </w:r>
      <w:r w:rsidR="005844E3" w:rsidRPr="00F67924">
        <w:rPr>
          <w:lang w:val="pt-PT"/>
        </w:rPr>
        <w:t> </w:t>
      </w:r>
      <w:r w:rsidRPr="00F67924">
        <w:rPr>
          <w:lang w:val="pt-PT"/>
        </w:rPr>
        <w:t>anos após o início d</w:t>
      </w:r>
      <w:r w:rsidR="005844E3" w:rsidRPr="00F67924">
        <w:rPr>
          <w:lang w:val="pt-PT"/>
        </w:rPr>
        <w:t>o tratamento</w:t>
      </w:r>
      <w:r w:rsidRPr="00F67924">
        <w:rPr>
          <w:lang w:val="pt-PT"/>
        </w:rPr>
        <w:t xml:space="preserve">. Foram notificados casos de insuficiência hepática que resultaram em transplante hepático. Os doentes </w:t>
      </w:r>
      <w:r w:rsidR="003D4CDB" w:rsidRPr="00F67924">
        <w:rPr>
          <w:lang w:val="pt-PT"/>
        </w:rPr>
        <w:t xml:space="preserve">têm </w:t>
      </w:r>
      <w:r w:rsidRPr="00F67924">
        <w:rPr>
          <w:lang w:val="pt-PT"/>
        </w:rPr>
        <w:t>de ser aconselhados a procurar imediatamente ajuda médica caso tenham sinais e sintomas de lesão hepática.</w:t>
      </w:r>
    </w:p>
    <w:p w14:paraId="523BE1D9" w14:textId="77777777" w:rsidR="003506B9" w:rsidRPr="00F67924" w:rsidRDefault="003506B9" w:rsidP="005551E6">
      <w:pPr>
        <w:rPr>
          <w:lang w:val="pt-PT"/>
        </w:rPr>
      </w:pPr>
    </w:p>
    <w:p w14:paraId="5E542A5B" w14:textId="5AAB75FD" w:rsidR="005551E6" w:rsidRPr="00F67924" w:rsidRDefault="005551E6" w:rsidP="005551E6">
      <w:pPr>
        <w:rPr>
          <w:lang w:val="pt-PT"/>
        </w:rPr>
      </w:pPr>
      <w:r w:rsidRPr="00F67924">
        <w:rPr>
          <w:lang w:val="pt-PT"/>
        </w:rPr>
        <w:t>Deve ter</w:t>
      </w:r>
      <w:r w:rsidRPr="00F67924">
        <w:rPr>
          <w:lang w:val="pt-PT"/>
        </w:rPr>
        <w:noBreakHyphen/>
        <w:t>se precaução ao considerar o início de tratamento em doentes com aumento d</w:t>
      </w:r>
      <w:r w:rsidR="00356DDF" w:rsidRPr="00F67924">
        <w:rPr>
          <w:lang w:val="pt-PT"/>
        </w:rPr>
        <w:t>e</w:t>
      </w:r>
      <w:r w:rsidRPr="00F67924">
        <w:rPr>
          <w:lang w:val="pt-PT"/>
        </w:rPr>
        <w:t xml:space="preserve"> ALT ou AST &gt;</w:t>
      </w:r>
      <w:r w:rsidR="005844E3" w:rsidRPr="00F67924">
        <w:rPr>
          <w:lang w:val="pt-PT"/>
        </w:rPr>
        <w:t> </w:t>
      </w:r>
      <w:r w:rsidRPr="00F67924">
        <w:rPr>
          <w:lang w:val="pt-PT"/>
        </w:rPr>
        <w:t xml:space="preserve">1,5 </w:t>
      </w:r>
      <w:r w:rsidR="005844E3" w:rsidRPr="00F67924">
        <w:rPr>
          <w:szCs w:val="22"/>
          <w:lang w:val="pt-PT"/>
        </w:rPr>
        <w:t>×</w:t>
      </w:r>
      <w:r w:rsidRPr="00F67924">
        <w:rPr>
          <w:lang w:val="pt-PT"/>
        </w:rPr>
        <w:t xml:space="preserve"> LSN. O tratamento não é recomendado em doentes com ALT ou AST basal</w:t>
      </w:r>
      <w:r w:rsidR="005844E3" w:rsidRPr="00F67924">
        <w:rPr>
          <w:lang w:val="pt-PT"/>
        </w:rPr>
        <w:t> </w:t>
      </w:r>
      <w:r w:rsidRPr="00F67924">
        <w:rPr>
          <w:lang w:val="pt-PT"/>
        </w:rPr>
        <w:t>&gt;</w:t>
      </w:r>
      <w:r w:rsidR="005844E3" w:rsidRPr="00F67924">
        <w:rPr>
          <w:lang w:val="pt-PT"/>
        </w:rPr>
        <w:t> </w:t>
      </w:r>
      <w:r w:rsidRPr="00F67924">
        <w:rPr>
          <w:lang w:val="pt-PT"/>
        </w:rPr>
        <w:t>5</w:t>
      </w:r>
      <w:r w:rsidR="005A2370" w:rsidRPr="00F67924">
        <w:rPr>
          <w:lang w:val="pt-PT"/>
        </w:rPr>
        <w:t xml:space="preserve"> </w:t>
      </w:r>
      <w:r w:rsidR="005844E3" w:rsidRPr="00F67924">
        <w:rPr>
          <w:szCs w:val="22"/>
          <w:lang w:val="pt-PT"/>
        </w:rPr>
        <w:t>×</w:t>
      </w:r>
      <w:r w:rsidRPr="00F67924">
        <w:rPr>
          <w:lang w:val="pt-PT"/>
        </w:rPr>
        <w:t xml:space="preserve"> LSN.</w:t>
      </w:r>
    </w:p>
    <w:p w14:paraId="5DE9CDCF" w14:textId="77777777" w:rsidR="005551E6" w:rsidRPr="00F67924" w:rsidRDefault="005551E6" w:rsidP="005551E6">
      <w:pPr>
        <w:rPr>
          <w:lang w:val="pt-PT"/>
        </w:rPr>
      </w:pPr>
    </w:p>
    <w:p w14:paraId="6D89557D" w14:textId="19E1156A" w:rsidR="005551E6" w:rsidRPr="00F67924" w:rsidRDefault="005551E6" w:rsidP="005551E6">
      <w:pPr>
        <w:rPr>
          <w:lang w:val="pt-PT"/>
        </w:rPr>
      </w:pPr>
      <w:r w:rsidRPr="00F67924">
        <w:rPr>
          <w:lang w:val="pt-PT"/>
        </w:rPr>
        <w:t>Nos doentes com AR</w:t>
      </w:r>
      <w:r w:rsidR="00C844AA" w:rsidRPr="00F67924">
        <w:rPr>
          <w:lang w:val="pt-PT"/>
        </w:rPr>
        <w:t>,</w:t>
      </w:r>
      <w:r w:rsidR="002D2330" w:rsidRPr="00F67924">
        <w:rPr>
          <w:lang w:val="pt-PT"/>
        </w:rPr>
        <w:t xml:space="preserve"> ACG</w:t>
      </w:r>
      <w:r w:rsidRPr="00F67924">
        <w:rPr>
          <w:lang w:val="pt-PT"/>
        </w:rPr>
        <w:t xml:space="preserve">, </w:t>
      </w:r>
      <w:r w:rsidR="00C844AA" w:rsidRPr="00F67924">
        <w:rPr>
          <w:lang w:val="pt-PT"/>
        </w:rPr>
        <w:t xml:space="preserve">AIJs e AIJp </w:t>
      </w:r>
      <w:r w:rsidRPr="00F67924">
        <w:rPr>
          <w:lang w:val="pt-PT"/>
        </w:rPr>
        <w:t>deve monitorizar</w:t>
      </w:r>
      <w:r w:rsidRPr="00F67924">
        <w:rPr>
          <w:lang w:val="pt-PT"/>
        </w:rPr>
        <w:noBreakHyphen/>
        <w:t xml:space="preserve">se </w:t>
      </w:r>
      <w:r w:rsidR="00C844AA" w:rsidRPr="00F67924">
        <w:rPr>
          <w:lang w:val="pt-PT"/>
        </w:rPr>
        <w:t>a</w:t>
      </w:r>
      <w:r w:rsidRPr="00F67924">
        <w:rPr>
          <w:lang w:val="pt-PT"/>
        </w:rPr>
        <w:t xml:space="preserve"> ALT </w:t>
      </w:r>
      <w:r w:rsidR="00C844AA" w:rsidRPr="00F67924">
        <w:rPr>
          <w:lang w:val="pt-PT"/>
        </w:rPr>
        <w:t>/</w:t>
      </w:r>
      <w:r w:rsidRPr="00F67924">
        <w:rPr>
          <w:lang w:val="pt-PT"/>
        </w:rPr>
        <w:t xml:space="preserve"> AST a cada 4 a 8</w:t>
      </w:r>
      <w:r w:rsidR="005844E3" w:rsidRPr="00F67924">
        <w:rPr>
          <w:lang w:val="pt-PT"/>
        </w:rPr>
        <w:t> </w:t>
      </w:r>
      <w:r w:rsidRPr="00F67924">
        <w:rPr>
          <w:lang w:val="pt-PT"/>
        </w:rPr>
        <w:t>semanas durante os primeiros 6</w:t>
      </w:r>
      <w:r w:rsidR="005844E3" w:rsidRPr="00F67924">
        <w:rPr>
          <w:lang w:val="pt-PT"/>
        </w:rPr>
        <w:t> </w:t>
      </w:r>
      <w:r w:rsidRPr="00F67924">
        <w:rPr>
          <w:lang w:val="pt-PT"/>
        </w:rPr>
        <w:t>meses de tratamento, e a partir daí a cada 12</w:t>
      </w:r>
      <w:r w:rsidR="005844E3" w:rsidRPr="00F67924">
        <w:rPr>
          <w:lang w:val="pt-PT"/>
        </w:rPr>
        <w:t> </w:t>
      </w:r>
      <w:r w:rsidRPr="00F67924">
        <w:rPr>
          <w:lang w:val="pt-PT"/>
        </w:rPr>
        <w:t>semanas. Para as alterações recomendadas</w:t>
      </w:r>
      <w:r w:rsidR="00C844AA" w:rsidRPr="00F67924">
        <w:rPr>
          <w:lang w:val="pt-PT"/>
        </w:rPr>
        <w:t xml:space="preserve">, </w:t>
      </w:r>
      <w:r w:rsidR="00900D3C" w:rsidRPr="00F67924">
        <w:rPr>
          <w:lang w:val="pt-PT"/>
        </w:rPr>
        <w:t xml:space="preserve">incluindo a descontinuação de </w:t>
      </w:r>
      <w:r w:rsidR="005844E3" w:rsidRPr="00F67924">
        <w:rPr>
          <w:szCs w:val="22"/>
          <w:lang w:val="pt-PT"/>
        </w:rPr>
        <w:t>tocilizumab</w:t>
      </w:r>
      <w:r w:rsidR="00900D3C" w:rsidRPr="00F67924">
        <w:rPr>
          <w:lang w:val="pt-PT"/>
        </w:rPr>
        <w:t xml:space="preserve">, </w:t>
      </w:r>
      <w:r w:rsidRPr="00F67924">
        <w:rPr>
          <w:lang w:val="pt-PT"/>
        </w:rPr>
        <w:t>com base n</w:t>
      </w:r>
      <w:r w:rsidR="00C844AA" w:rsidRPr="00F67924">
        <w:rPr>
          <w:lang w:val="pt-PT"/>
        </w:rPr>
        <w:t>o</w:t>
      </w:r>
      <w:r w:rsidRPr="00F67924">
        <w:rPr>
          <w:lang w:val="pt-PT"/>
        </w:rPr>
        <w:t xml:space="preserve">s </w:t>
      </w:r>
      <w:r w:rsidR="00C844AA" w:rsidRPr="00F67924">
        <w:rPr>
          <w:lang w:val="pt-PT"/>
        </w:rPr>
        <w:t xml:space="preserve">níveis das </w:t>
      </w:r>
      <w:r w:rsidRPr="00F67924">
        <w:rPr>
          <w:lang w:val="pt-PT"/>
        </w:rPr>
        <w:t>transaminases, ver secção</w:t>
      </w:r>
      <w:r w:rsidR="005844E3" w:rsidRPr="00F67924">
        <w:rPr>
          <w:lang w:val="pt-PT"/>
        </w:rPr>
        <w:t> </w:t>
      </w:r>
      <w:r w:rsidRPr="00F67924">
        <w:rPr>
          <w:lang w:val="pt-PT"/>
        </w:rPr>
        <w:t>4.2. Para aumentos d</w:t>
      </w:r>
      <w:r w:rsidR="00356DDF" w:rsidRPr="00F67924">
        <w:rPr>
          <w:lang w:val="pt-PT"/>
        </w:rPr>
        <w:t>e</w:t>
      </w:r>
      <w:r w:rsidRPr="00F67924">
        <w:rPr>
          <w:lang w:val="pt-PT"/>
        </w:rPr>
        <w:t xml:space="preserve"> ALT ou AST &gt;</w:t>
      </w:r>
      <w:r w:rsidR="005844E3" w:rsidRPr="00F67924">
        <w:rPr>
          <w:lang w:val="pt-PT"/>
        </w:rPr>
        <w:t> </w:t>
      </w:r>
      <w:r w:rsidRPr="00F67924">
        <w:rPr>
          <w:lang w:val="pt-PT"/>
        </w:rPr>
        <w:t>3</w:t>
      </w:r>
      <w:r w:rsidR="005844E3" w:rsidRPr="00F67924">
        <w:rPr>
          <w:lang w:val="pt-PT"/>
        </w:rPr>
        <w:noBreakHyphen/>
      </w:r>
      <w:r w:rsidRPr="00F67924">
        <w:rPr>
          <w:lang w:val="pt-PT"/>
        </w:rPr>
        <w:t>5</w:t>
      </w:r>
      <w:ins w:id="739" w:author="Author">
        <w:r w:rsidR="00C35C86">
          <w:rPr>
            <w:lang w:val="pt-PT"/>
          </w:rPr>
          <w:t> </w:t>
        </w:r>
      </w:ins>
      <w:del w:id="740" w:author="Author">
        <w:r w:rsidRPr="00F67924" w:rsidDel="00C35C86">
          <w:rPr>
            <w:lang w:val="pt-PT"/>
          </w:rPr>
          <w:delText xml:space="preserve"> </w:delText>
        </w:r>
      </w:del>
      <w:r w:rsidR="005844E3" w:rsidRPr="00F67924">
        <w:rPr>
          <w:szCs w:val="22"/>
          <w:lang w:val="pt-PT"/>
        </w:rPr>
        <w:t>×</w:t>
      </w:r>
      <w:del w:id="741" w:author="Author">
        <w:r w:rsidRPr="00F67924" w:rsidDel="00C35C86">
          <w:rPr>
            <w:lang w:val="pt-PT"/>
          </w:rPr>
          <w:delText xml:space="preserve"> </w:delText>
        </w:r>
      </w:del>
      <w:ins w:id="742" w:author="Author">
        <w:r w:rsidR="00C35C86">
          <w:rPr>
            <w:lang w:val="pt-PT"/>
          </w:rPr>
          <w:t> </w:t>
        </w:r>
      </w:ins>
      <w:r w:rsidRPr="00F67924">
        <w:rPr>
          <w:lang w:val="pt-PT"/>
        </w:rPr>
        <w:t>LSN, o tratamento</w:t>
      </w:r>
      <w:r w:rsidR="004A7487" w:rsidRPr="00F67924">
        <w:rPr>
          <w:lang w:val="pt-PT"/>
        </w:rPr>
        <w:t xml:space="preserve"> deve ser interrompido.</w:t>
      </w:r>
    </w:p>
    <w:p w14:paraId="48A18DB4" w14:textId="77777777" w:rsidR="00E05292" w:rsidRPr="00F67924" w:rsidRDefault="00E05292" w:rsidP="005551E6">
      <w:pPr>
        <w:rPr>
          <w:lang w:val="pt-PT"/>
        </w:rPr>
      </w:pPr>
    </w:p>
    <w:p w14:paraId="78C5FE71" w14:textId="77777777" w:rsidR="005551E6" w:rsidRPr="00F67924" w:rsidRDefault="005551E6" w:rsidP="005551E6">
      <w:pPr>
        <w:rPr>
          <w:i/>
          <w:lang w:val="pt-PT"/>
        </w:rPr>
      </w:pPr>
      <w:r w:rsidRPr="00F67924">
        <w:rPr>
          <w:i/>
          <w:lang w:val="pt-PT"/>
        </w:rPr>
        <w:t>Anomalias hematológicas</w:t>
      </w:r>
    </w:p>
    <w:p w14:paraId="5EBF1CE6" w14:textId="536896A6" w:rsidR="005551E6" w:rsidRPr="00F67924" w:rsidRDefault="005551E6" w:rsidP="005551E6">
      <w:pPr>
        <w:rPr>
          <w:lang w:val="pt-PT"/>
        </w:rPr>
      </w:pPr>
      <w:r w:rsidRPr="00F67924">
        <w:rPr>
          <w:lang w:val="pt-PT"/>
        </w:rPr>
        <w:t xml:space="preserve">Após o tratamento com tocilizumab 8 mg/kg em associação com MTX ocorreu diminuição </w:t>
      </w:r>
      <w:r w:rsidR="00D215AB" w:rsidRPr="00F67924">
        <w:rPr>
          <w:lang w:val="pt-PT"/>
        </w:rPr>
        <w:t xml:space="preserve">na </w:t>
      </w:r>
      <w:r w:rsidR="005F170C" w:rsidRPr="00F67924">
        <w:rPr>
          <w:lang w:val="pt-PT"/>
        </w:rPr>
        <w:t>contagem</w:t>
      </w:r>
      <w:r w:rsidRPr="00F67924">
        <w:rPr>
          <w:lang w:val="pt-PT"/>
        </w:rPr>
        <w:t xml:space="preserve"> número de neutrófilos e plaquetas (ver secção</w:t>
      </w:r>
      <w:r w:rsidR="006C06B9" w:rsidRPr="00F67924">
        <w:rPr>
          <w:lang w:val="pt-PT"/>
        </w:rPr>
        <w:t> </w:t>
      </w:r>
      <w:r w:rsidRPr="00F67924">
        <w:rPr>
          <w:lang w:val="pt-PT"/>
        </w:rPr>
        <w:t xml:space="preserve">4.8). Pode existir um risco aumentado de neutropenia em doentes tratados previamente com um </w:t>
      </w:r>
      <w:r w:rsidR="005E18EB" w:rsidRPr="00F67924">
        <w:rPr>
          <w:lang w:val="pt-PT"/>
        </w:rPr>
        <w:t xml:space="preserve">fármaco </w:t>
      </w:r>
      <w:r w:rsidR="004A7487" w:rsidRPr="00F67924">
        <w:rPr>
          <w:lang w:val="pt-PT"/>
        </w:rPr>
        <w:t>antagonista do TNF.</w:t>
      </w:r>
    </w:p>
    <w:p w14:paraId="64C49A77" w14:textId="77777777" w:rsidR="005551E6" w:rsidRPr="00F67924" w:rsidRDefault="005551E6" w:rsidP="005551E6">
      <w:pPr>
        <w:rPr>
          <w:lang w:val="pt-PT"/>
        </w:rPr>
      </w:pPr>
    </w:p>
    <w:p w14:paraId="6566AB2F" w14:textId="15BB9E88" w:rsidR="005551E6" w:rsidRPr="00F67924" w:rsidRDefault="005551E6" w:rsidP="005551E6">
      <w:pPr>
        <w:rPr>
          <w:lang w:val="pt-PT"/>
        </w:rPr>
      </w:pPr>
      <w:r w:rsidRPr="00F67924">
        <w:rPr>
          <w:lang w:val="pt-PT"/>
        </w:rPr>
        <w:t xml:space="preserve">Em doentes não tratados previamente com </w:t>
      </w:r>
      <w:r w:rsidR="006C06B9" w:rsidRPr="00F67924">
        <w:rPr>
          <w:szCs w:val="22"/>
          <w:lang w:val="pt-PT"/>
        </w:rPr>
        <w:t>tocilizumab</w:t>
      </w:r>
      <w:r w:rsidRPr="00F67924">
        <w:rPr>
          <w:lang w:val="pt-PT"/>
        </w:rPr>
        <w:t xml:space="preserve">, não se recomenda o início </w:t>
      </w:r>
      <w:r w:rsidR="005E18EB" w:rsidRPr="00F67924">
        <w:rPr>
          <w:lang w:val="pt-PT"/>
        </w:rPr>
        <w:t xml:space="preserve">do tratamento </w:t>
      </w:r>
      <w:r w:rsidRPr="00F67924">
        <w:rPr>
          <w:lang w:val="pt-PT"/>
        </w:rPr>
        <w:t>se os doentes tiverem uma CAN menor que 2</w:t>
      </w:r>
      <w:ins w:id="743" w:author="Author">
        <w:r w:rsidR="00C35C86">
          <w:rPr>
            <w:szCs w:val="22"/>
            <w:lang w:val="pt-PT"/>
          </w:rPr>
          <w:t> </w:t>
        </w:r>
      </w:ins>
      <w:del w:id="744" w:author="Author">
        <w:r w:rsidRPr="00F67924" w:rsidDel="00C35C86">
          <w:rPr>
            <w:szCs w:val="22"/>
            <w:lang w:val="pt-PT"/>
          </w:rPr>
          <w:delText xml:space="preserve"> </w:delText>
        </w:r>
      </w:del>
      <w:r w:rsidR="006C06B9" w:rsidRPr="00F67924">
        <w:rPr>
          <w:szCs w:val="22"/>
          <w:lang w:val="pt-PT"/>
        </w:rPr>
        <w:t>×</w:t>
      </w:r>
      <w:del w:id="745" w:author="Author">
        <w:r w:rsidRPr="00F67924" w:rsidDel="00C35C86">
          <w:rPr>
            <w:szCs w:val="22"/>
            <w:lang w:val="pt-PT"/>
          </w:rPr>
          <w:delText xml:space="preserve"> </w:delText>
        </w:r>
      </w:del>
      <w:ins w:id="746" w:author="Author">
        <w:r w:rsidR="00C35C86">
          <w:rPr>
            <w:szCs w:val="22"/>
            <w:lang w:val="pt-PT"/>
          </w:rPr>
          <w:t> </w:t>
        </w:r>
      </w:ins>
      <w:r w:rsidRPr="00F67924">
        <w:rPr>
          <w:szCs w:val="22"/>
          <w:lang w:val="pt-PT"/>
        </w:rPr>
        <w:t>10</w:t>
      </w:r>
      <w:r w:rsidRPr="00F67924">
        <w:rPr>
          <w:szCs w:val="22"/>
          <w:vertAlign w:val="superscript"/>
          <w:lang w:val="pt-PT"/>
        </w:rPr>
        <w:t>9</w:t>
      </w:r>
      <w:r w:rsidRPr="00F67924">
        <w:rPr>
          <w:szCs w:val="22"/>
          <w:lang w:val="pt-PT"/>
        </w:rPr>
        <w:t xml:space="preserve">/l. </w:t>
      </w:r>
      <w:r w:rsidRPr="00F67924">
        <w:rPr>
          <w:lang w:val="pt-PT"/>
        </w:rPr>
        <w:t>Deve ter</w:t>
      </w:r>
      <w:r w:rsidRPr="00F67924">
        <w:rPr>
          <w:lang w:val="pt-PT"/>
        </w:rPr>
        <w:noBreakHyphen/>
        <w:t xml:space="preserve">se precaução ao considerar o início de tratamento em doentes com uma baixa contagem de plaquetas (i.e. contagem de plaquetas </w:t>
      </w:r>
      <w:r w:rsidR="00367C62" w:rsidRPr="00F67924">
        <w:rPr>
          <w:lang w:val="pt-PT"/>
        </w:rPr>
        <w:t>inferior a</w:t>
      </w:r>
      <w:r w:rsidRPr="00F67924">
        <w:rPr>
          <w:lang w:val="pt-PT"/>
        </w:rPr>
        <w:t xml:space="preserve"> 100</w:t>
      </w:r>
      <w:ins w:id="747" w:author="Author">
        <w:r w:rsidR="00C35C86">
          <w:rPr>
            <w:lang w:val="pt-PT"/>
          </w:rPr>
          <w:t> </w:t>
        </w:r>
      </w:ins>
      <w:del w:id="748" w:author="Author">
        <w:r w:rsidRPr="00F67924" w:rsidDel="00C35C86">
          <w:rPr>
            <w:lang w:val="pt-PT"/>
          </w:rPr>
          <w:delText xml:space="preserve"> </w:delText>
        </w:r>
      </w:del>
      <w:r w:rsidR="006C06B9" w:rsidRPr="00F67924">
        <w:rPr>
          <w:szCs w:val="22"/>
          <w:lang w:val="pt-PT"/>
        </w:rPr>
        <w:t>×</w:t>
      </w:r>
      <w:ins w:id="749" w:author="Author">
        <w:r w:rsidR="00C35C86">
          <w:rPr>
            <w:lang w:val="pt-PT"/>
          </w:rPr>
          <w:t> </w:t>
        </w:r>
      </w:ins>
      <w:del w:id="750" w:author="Author">
        <w:r w:rsidRPr="00F67924" w:rsidDel="00C35C86">
          <w:rPr>
            <w:lang w:val="pt-PT"/>
          </w:rPr>
          <w:delText xml:space="preserve"> </w:delText>
        </w:r>
      </w:del>
      <w:r w:rsidRPr="00F67924">
        <w:rPr>
          <w:lang w:val="pt-PT"/>
        </w:rPr>
        <w:t>10</w:t>
      </w:r>
      <w:r w:rsidRPr="00F67924">
        <w:rPr>
          <w:vertAlign w:val="superscript"/>
          <w:lang w:val="pt-PT"/>
        </w:rPr>
        <w:t>3</w:t>
      </w:r>
      <w:r w:rsidRPr="00F67924">
        <w:rPr>
          <w:lang w:val="pt-PT"/>
        </w:rPr>
        <w:t>/</w:t>
      </w:r>
      <w:r w:rsidR="00C95C21" w:rsidRPr="00F67924">
        <w:rPr>
          <w:szCs w:val="22"/>
          <w:lang w:val="pt-PT"/>
        </w:rPr>
        <w:t>µ</w:t>
      </w:r>
      <w:r w:rsidRPr="00F67924">
        <w:rPr>
          <w:lang w:val="pt-PT"/>
        </w:rPr>
        <w:t xml:space="preserve">l). Não se recomenda a continuação do tratamento em doentes </w:t>
      </w:r>
      <w:r w:rsidR="00A42E1E" w:rsidRPr="00F67924">
        <w:rPr>
          <w:lang w:val="pt-PT"/>
        </w:rPr>
        <w:t>que apresentem</w:t>
      </w:r>
      <w:r w:rsidRPr="00F67924">
        <w:rPr>
          <w:lang w:val="pt-PT"/>
        </w:rPr>
        <w:t xml:space="preserve"> uma CAN &lt;</w:t>
      </w:r>
      <w:r w:rsidR="006C06B9" w:rsidRPr="00F67924">
        <w:rPr>
          <w:lang w:val="pt-PT"/>
        </w:rPr>
        <w:t> </w:t>
      </w:r>
      <w:r w:rsidRPr="00F67924">
        <w:rPr>
          <w:lang w:val="pt-PT"/>
        </w:rPr>
        <w:t>0,5</w:t>
      </w:r>
      <w:del w:id="751" w:author="Author">
        <w:r w:rsidRPr="00F67924" w:rsidDel="00C35C86">
          <w:rPr>
            <w:lang w:val="pt-PT"/>
          </w:rPr>
          <w:delText xml:space="preserve"> </w:delText>
        </w:r>
      </w:del>
      <w:ins w:id="752" w:author="Author">
        <w:r w:rsidR="00C35C86">
          <w:rPr>
            <w:lang w:val="pt-PT"/>
          </w:rPr>
          <w:t> </w:t>
        </w:r>
      </w:ins>
      <w:r w:rsidR="006C06B9" w:rsidRPr="00F67924">
        <w:rPr>
          <w:szCs w:val="22"/>
          <w:lang w:val="pt-PT"/>
        </w:rPr>
        <w:t>×</w:t>
      </w:r>
      <w:del w:id="753" w:author="Author">
        <w:r w:rsidRPr="00F67924" w:rsidDel="00C35C86">
          <w:rPr>
            <w:lang w:val="pt-PT"/>
          </w:rPr>
          <w:delText xml:space="preserve"> </w:delText>
        </w:r>
      </w:del>
      <w:ins w:id="754" w:author="Author">
        <w:r w:rsidR="00C35C86">
          <w:rPr>
            <w:lang w:val="pt-PT"/>
          </w:rPr>
          <w:t> </w:t>
        </w:r>
      </w:ins>
      <w:r w:rsidRPr="00F67924">
        <w:rPr>
          <w:lang w:val="pt-PT"/>
        </w:rPr>
        <w:t>10</w:t>
      </w:r>
      <w:r w:rsidRPr="00F67924">
        <w:rPr>
          <w:vertAlign w:val="superscript"/>
          <w:lang w:val="pt-PT"/>
        </w:rPr>
        <w:t>9</w:t>
      </w:r>
      <w:r w:rsidRPr="00F67924">
        <w:rPr>
          <w:lang w:val="pt-PT"/>
        </w:rPr>
        <w:t>/l ou uma contagem de plaquetas &lt;</w:t>
      </w:r>
      <w:r w:rsidR="006C06B9" w:rsidRPr="00F67924">
        <w:rPr>
          <w:lang w:val="pt-PT"/>
        </w:rPr>
        <w:t> </w:t>
      </w:r>
      <w:r w:rsidRPr="00F67924">
        <w:rPr>
          <w:lang w:val="pt-PT"/>
        </w:rPr>
        <w:t>50</w:t>
      </w:r>
      <w:ins w:id="755" w:author="Author">
        <w:r w:rsidR="00C35C86">
          <w:rPr>
            <w:lang w:val="pt-PT"/>
          </w:rPr>
          <w:t> </w:t>
        </w:r>
      </w:ins>
      <w:del w:id="756" w:author="Author">
        <w:r w:rsidRPr="00F67924" w:rsidDel="00C35C86">
          <w:rPr>
            <w:lang w:val="pt-PT"/>
          </w:rPr>
          <w:delText xml:space="preserve"> </w:delText>
        </w:r>
      </w:del>
      <w:r w:rsidR="006C06B9" w:rsidRPr="00F67924">
        <w:rPr>
          <w:szCs w:val="22"/>
          <w:lang w:val="pt-PT"/>
        </w:rPr>
        <w:t>×</w:t>
      </w:r>
      <w:del w:id="757" w:author="Author">
        <w:r w:rsidRPr="00F67924" w:rsidDel="00C35C86">
          <w:rPr>
            <w:lang w:val="pt-PT"/>
          </w:rPr>
          <w:delText xml:space="preserve"> </w:delText>
        </w:r>
      </w:del>
      <w:ins w:id="758" w:author="Author">
        <w:r w:rsidR="00C35C86">
          <w:rPr>
            <w:lang w:val="pt-PT"/>
          </w:rPr>
          <w:t> </w:t>
        </w:r>
      </w:ins>
      <w:r w:rsidRPr="00F67924">
        <w:rPr>
          <w:lang w:val="pt-PT"/>
        </w:rPr>
        <w:t>10</w:t>
      </w:r>
      <w:r w:rsidRPr="00F67924">
        <w:rPr>
          <w:vertAlign w:val="superscript"/>
          <w:lang w:val="pt-PT"/>
        </w:rPr>
        <w:t>3</w:t>
      </w:r>
      <w:r w:rsidRPr="00F67924">
        <w:rPr>
          <w:lang w:val="pt-PT"/>
        </w:rPr>
        <w:t>/</w:t>
      </w:r>
      <w:r w:rsidR="00C95C21" w:rsidRPr="00F67924">
        <w:rPr>
          <w:szCs w:val="22"/>
          <w:lang w:val="pt-PT"/>
        </w:rPr>
        <w:t>µ</w:t>
      </w:r>
      <w:r w:rsidRPr="00F67924">
        <w:rPr>
          <w:lang w:val="pt-PT"/>
        </w:rPr>
        <w:t>l.</w:t>
      </w:r>
    </w:p>
    <w:p w14:paraId="2EC20FC1" w14:textId="77777777" w:rsidR="005551E6" w:rsidRPr="00F67924" w:rsidRDefault="005551E6" w:rsidP="005551E6">
      <w:pPr>
        <w:rPr>
          <w:lang w:val="pt-PT"/>
        </w:rPr>
      </w:pPr>
    </w:p>
    <w:p w14:paraId="65E3253F" w14:textId="74708C7F" w:rsidR="005551E6" w:rsidRPr="00F67924" w:rsidRDefault="005551E6" w:rsidP="005551E6">
      <w:pPr>
        <w:rPr>
          <w:lang w:val="pt-PT"/>
        </w:rPr>
      </w:pPr>
      <w:r w:rsidRPr="00F67924">
        <w:rPr>
          <w:lang w:val="pt-PT"/>
        </w:rPr>
        <w:t xml:space="preserve">A neutropenia grave pode estar associada a um risco aumentado de infeções graves, embora até à data não tenha existido, em ensaios clínicos com </w:t>
      </w:r>
      <w:r w:rsidR="006C06B9" w:rsidRPr="00F67924">
        <w:rPr>
          <w:szCs w:val="22"/>
          <w:lang w:val="pt-PT"/>
        </w:rPr>
        <w:t>tocilizumab</w:t>
      </w:r>
      <w:r w:rsidRPr="00F67924">
        <w:rPr>
          <w:lang w:val="pt-PT"/>
        </w:rPr>
        <w:t xml:space="preserve">, uma associação clara entre </w:t>
      </w:r>
      <w:r w:rsidR="005A2370" w:rsidRPr="00F67924">
        <w:rPr>
          <w:lang w:val="pt-PT"/>
        </w:rPr>
        <w:t xml:space="preserve">a </w:t>
      </w:r>
      <w:r w:rsidRPr="00F67924">
        <w:rPr>
          <w:lang w:val="pt-PT"/>
        </w:rPr>
        <w:t>diminuição dos neutrófilos e a</w:t>
      </w:r>
      <w:r w:rsidR="004A7487" w:rsidRPr="00F67924">
        <w:rPr>
          <w:lang w:val="pt-PT"/>
        </w:rPr>
        <w:t xml:space="preserve"> ocorrência de infeções graves.</w:t>
      </w:r>
    </w:p>
    <w:p w14:paraId="5618BC53" w14:textId="77777777" w:rsidR="005551E6" w:rsidRPr="00F67924" w:rsidRDefault="005551E6" w:rsidP="005551E6">
      <w:pPr>
        <w:rPr>
          <w:lang w:val="pt-PT"/>
        </w:rPr>
      </w:pPr>
    </w:p>
    <w:p w14:paraId="0DFD9F36" w14:textId="2D593E5B" w:rsidR="005551E6" w:rsidRPr="00F67924" w:rsidRDefault="005551E6" w:rsidP="005551E6">
      <w:pPr>
        <w:rPr>
          <w:lang w:val="pt-PT"/>
        </w:rPr>
      </w:pPr>
      <w:r w:rsidRPr="00F67924">
        <w:rPr>
          <w:lang w:val="pt-PT"/>
        </w:rPr>
        <w:t>Nos doentes com AR</w:t>
      </w:r>
      <w:r w:rsidR="002D2330" w:rsidRPr="00F67924">
        <w:rPr>
          <w:lang w:val="pt-PT"/>
        </w:rPr>
        <w:t xml:space="preserve"> e ACG</w:t>
      </w:r>
      <w:r w:rsidRPr="00F67924">
        <w:rPr>
          <w:lang w:val="pt-PT"/>
        </w:rPr>
        <w:t>, devem monitorizar</w:t>
      </w:r>
      <w:r w:rsidRPr="00F67924">
        <w:rPr>
          <w:lang w:val="pt-PT"/>
        </w:rPr>
        <w:noBreakHyphen/>
        <w:t>se os neutrófilos e as plaquetas 4 a 8</w:t>
      </w:r>
      <w:r w:rsidR="006C06B9" w:rsidRPr="00F67924">
        <w:rPr>
          <w:lang w:val="pt-PT"/>
        </w:rPr>
        <w:t> </w:t>
      </w:r>
      <w:r w:rsidRPr="00F67924">
        <w:rPr>
          <w:lang w:val="pt-PT"/>
        </w:rPr>
        <w:t>semanas após o início da terapêutica e a partir daí de acordo com a prática clínica habitual. Para as alterações de dose recomendadas com base na CAN e na contagem de plaquetas, ver secção</w:t>
      </w:r>
      <w:r w:rsidR="006C06B9" w:rsidRPr="00F67924">
        <w:rPr>
          <w:lang w:val="pt-PT"/>
        </w:rPr>
        <w:t> </w:t>
      </w:r>
      <w:r w:rsidRPr="00F67924">
        <w:rPr>
          <w:lang w:val="pt-PT"/>
        </w:rPr>
        <w:t>4.2.</w:t>
      </w:r>
    </w:p>
    <w:p w14:paraId="55D1930A" w14:textId="77777777" w:rsidR="00E05292" w:rsidRPr="00F67924" w:rsidRDefault="00E05292" w:rsidP="005551E6">
      <w:pPr>
        <w:rPr>
          <w:rFonts w:eastAsia="SimSun"/>
          <w:szCs w:val="22"/>
          <w:lang w:val="pt-PT" w:eastAsia="zh-CN"/>
        </w:rPr>
      </w:pPr>
    </w:p>
    <w:p w14:paraId="6402B7DA" w14:textId="53B9F4BC" w:rsidR="00E05292" w:rsidRPr="00F67924" w:rsidRDefault="00E05292" w:rsidP="00E05292">
      <w:pPr>
        <w:rPr>
          <w:lang w:val="pt-PT"/>
        </w:rPr>
      </w:pPr>
      <w:r w:rsidRPr="00F67924">
        <w:rPr>
          <w:lang w:val="pt-PT"/>
        </w:rPr>
        <w:t xml:space="preserve">Nos doentes com </w:t>
      </w:r>
      <w:r w:rsidR="00934911" w:rsidRPr="00F67924">
        <w:rPr>
          <w:lang w:val="pt-PT"/>
        </w:rPr>
        <w:t xml:space="preserve">AIJs e </w:t>
      </w:r>
      <w:r w:rsidRPr="00F67924">
        <w:rPr>
          <w:lang w:val="pt-PT"/>
        </w:rPr>
        <w:t>AIJp, os neutrófilos e as plaquetas devem ser monitorizadas no momento da segunda administração, e a partir daí de acordo com as boas práticas clínicas (ver secção</w:t>
      </w:r>
      <w:r w:rsidR="006C06B9" w:rsidRPr="00F67924">
        <w:rPr>
          <w:lang w:val="pt-PT"/>
        </w:rPr>
        <w:t> </w:t>
      </w:r>
      <w:r w:rsidRPr="00F67924">
        <w:rPr>
          <w:lang w:val="pt-PT"/>
        </w:rPr>
        <w:t>4.2).</w:t>
      </w:r>
    </w:p>
    <w:p w14:paraId="57542280" w14:textId="77777777" w:rsidR="005551E6" w:rsidRPr="00F67924" w:rsidRDefault="005551E6" w:rsidP="005551E6">
      <w:pPr>
        <w:rPr>
          <w:lang w:val="pt-PT"/>
        </w:rPr>
      </w:pPr>
    </w:p>
    <w:p w14:paraId="51BC6F73" w14:textId="77777777" w:rsidR="005551E6" w:rsidRPr="00F67924" w:rsidRDefault="005551E6" w:rsidP="001F7D9D">
      <w:pPr>
        <w:keepNext/>
        <w:keepLines/>
        <w:rPr>
          <w:i/>
          <w:lang w:val="pt-PT"/>
        </w:rPr>
      </w:pPr>
      <w:r w:rsidRPr="00F67924">
        <w:rPr>
          <w:i/>
          <w:lang w:val="pt-PT"/>
        </w:rPr>
        <w:t>Parâmetros lipídicos</w:t>
      </w:r>
    </w:p>
    <w:p w14:paraId="450C7EA5" w14:textId="24A27420" w:rsidR="005551E6" w:rsidRPr="00F67924" w:rsidRDefault="005551E6" w:rsidP="001F7D9D">
      <w:pPr>
        <w:keepNext/>
        <w:keepLines/>
        <w:rPr>
          <w:lang w:val="pt-PT"/>
        </w:rPr>
      </w:pPr>
      <w:r w:rsidRPr="00F67924">
        <w:rPr>
          <w:lang w:val="pt-PT"/>
        </w:rPr>
        <w:t xml:space="preserve">Em doentes tratados com </w:t>
      </w:r>
      <w:r w:rsidR="006C06B9" w:rsidRPr="00F67924">
        <w:rPr>
          <w:szCs w:val="22"/>
          <w:lang w:val="pt-PT"/>
        </w:rPr>
        <w:t>tocilizumab</w:t>
      </w:r>
      <w:r w:rsidR="006C06B9" w:rsidRPr="00F67924" w:rsidDel="006C06B9">
        <w:rPr>
          <w:lang w:val="pt-PT"/>
        </w:rPr>
        <w:t xml:space="preserve"> </w:t>
      </w:r>
      <w:r w:rsidRPr="00F67924">
        <w:rPr>
          <w:lang w:val="pt-PT"/>
        </w:rPr>
        <w:t>observaram</w:t>
      </w:r>
      <w:r w:rsidRPr="00F67924">
        <w:rPr>
          <w:lang w:val="pt-PT"/>
        </w:rPr>
        <w:noBreakHyphen/>
        <w:t>se aumentos nos parâmetros lipídicos, incluindo colesterol total, lipoproteínas de baixa densidade (LDL), lipoproteínas de alta densidade (HDL) e triglic</w:t>
      </w:r>
      <w:r w:rsidR="005A2370" w:rsidRPr="00F67924">
        <w:rPr>
          <w:lang w:val="pt-PT"/>
        </w:rPr>
        <w:t>é</w:t>
      </w:r>
      <w:r w:rsidRPr="00F67924">
        <w:rPr>
          <w:lang w:val="pt-PT"/>
        </w:rPr>
        <w:t>ridos (ver secção</w:t>
      </w:r>
      <w:r w:rsidR="006C06B9" w:rsidRPr="00F67924">
        <w:rPr>
          <w:lang w:val="pt-PT"/>
        </w:rPr>
        <w:t> </w:t>
      </w:r>
      <w:r w:rsidRPr="00F67924">
        <w:rPr>
          <w:lang w:val="pt-PT"/>
        </w:rPr>
        <w:t>4.8).</w:t>
      </w:r>
      <w:r w:rsidRPr="00F67924" w:rsidDel="004722BF">
        <w:rPr>
          <w:lang w:val="pt-PT"/>
        </w:rPr>
        <w:t xml:space="preserve"> </w:t>
      </w:r>
      <w:r w:rsidRPr="00F67924">
        <w:rPr>
          <w:lang w:val="pt-PT"/>
        </w:rPr>
        <w:t>Na maioria dos doentes não houve aumento dos índices aterogénicos e os aumentos do colesterol total responderam a tratamento com fármacos redutores dos lípidos.</w:t>
      </w:r>
    </w:p>
    <w:p w14:paraId="0B63610D" w14:textId="77777777" w:rsidR="005551E6" w:rsidRPr="00F67924" w:rsidRDefault="005551E6" w:rsidP="001F7D9D">
      <w:pPr>
        <w:keepNext/>
        <w:keepLines/>
        <w:rPr>
          <w:lang w:val="pt-PT"/>
        </w:rPr>
      </w:pPr>
    </w:p>
    <w:p w14:paraId="7E8EF2C8" w14:textId="6586269D" w:rsidR="005551E6" w:rsidRPr="00F67924" w:rsidRDefault="00E05292" w:rsidP="005551E6">
      <w:pPr>
        <w:rPr>
          <w:lang w:val="pt-PT"/>
        </w:rPr>
      </w:pPr>
      <w:r w:rsidRPr="00F67924">
        <w:rPr>
          <w:lang w:val="pt-PT"/>
        </w:rPr>
        <w:t>Para todos os doentes</w:t>
      </w:r>
      <w:r w:rsidR="005551E6" w:rsidRPr="00F67924">
        <w:rPr>
          <w:lang w:val="pt-PT"/>
        </w:rPr>
        <w:t>, a avaliação dos parâmetros lipídicos deve ser realizada 4 a 8</w:t>
      </w:r>
      <w:r w:rsidR="006C06B9" w:rsidRPr="00F67924">
        <w:rPr>
          <w:lang w:val="pt-PT"/>
        </w:rPr>
        <w:t> </w:t>
      </w:r>
      <w:r w:rsidR="005551E6" w:rsidRPr="00F67924">
        <w:rPr>
          <w:lang w:val="pt-PT"/>
        </w:rPr>
        <w:t xml:space="preserve">semanas após o início da terapêutica. Os doentes devem ser tratados de acordo com recomendações clínicas locais para gestão da </w:t>
      </w:r>
      <w:r w:rsidR="009A5568" w:rsidRPr="00F67924">
        <w:rPr>
          <w:lang w:val="pt-PT"/>
        </w:rPr>
        <w:t>disli</w:t>
      </w:r>
      <w:r w:rsidR="005551E6" w:rsidRPr="00F67924">
        <w:rPr>
          <w:lang w:val="pt-PT"/>
        </w:rPr>
        <w:t>pidemia.</w:t>
      </w:r>
    </w:p>
    <w:p w14:paraId="4D04D24D" w14:textId="77777777" w:rsidR="005551E6" w:rsidRPr="00F67924" w:rsidRDefault="005551E6" w:rsidP="005551E6">
      <w:pPr>
        <w:rPr>
          <w:lang w:val="pt-PT"/>
        </w:rPr>
      </w:pPr>
    </w:p>
    <w:p w14:paraId="4D04A053" w14:textId="77777777" w:rsidR="005551E6" w:rsidRPr="00F67924" w:rsidRDefault="005E18EB" w:rsidP="005551E6">
      <w:pPr>
        <w:keepNext/>
        <w:ind w:left="567" w:hanging="567"/>
        <w:outlineLvl w:val="0"/>
        <w:rPr>
          <w:i/>
          <w:lang w:val="pt-PT"/>
        </w:rPr>
      </w:pPr>
      <w:r w:rsidRPr="00F67924">
        <w:rPr>
          <w:i/>
          <w:lang w:val="pt-PT"/>
        </w:rPr>
        <w:t xml:space="preserve">Compromisso </w:t>
      </w:r>
      <w:r w:rsidR="005551E6" w:rsidRPr="00F67924">
        <w:rPr>
          <w:i/>
          <w:lang w:val="pt-PT"/>
        </w:rPr>
        <w:t>neurológic</w:t>
      </w:r>
      <w:r w:rsidRPr="00F67924">
        <w:rPr>
          <w:i/>
          <w:lang w:val="pt-PT"/>
        </w:rPr>
        <w:t>o</w:t>
      </w:r>
    </w:p>
    <w:p w14:paraId="45876D83" w14:textId="66845383" w:rsidR="005551E6" w:rsidRPr="00F67924" w:rsidRDefault="005551E6" w:rsidP="005551E6">
      <w:pPr>
        <w:outlineLvl w:val="0"/>
        <w:rPr>
          <w:lang w:val="pt-PT"/>
        </w:rPr>
      </w:pPr>
      <w:r w:rsidRPr="00F67924">
        <w:rPr>
          <w:lang w:val="pt-PT"/>
        </w:rPr>
        <w:t xml:space="preserve">Os médicos devem estar alerta para sintomas potencialmente indicativos de aparecimento de novas alterações desmielinizantes centrais. O potencial para desmielinização central com </w:t>
      </w:r>
      <w:r w:rsidR="006C06B9" w:rsidRPr="00F67924">
        <w:rPr>
          <w:szCs w:val="22"/>
          <w:lang w:val="pt-PT"/>
        </w:rPr>
        <w:t>tocilizumab</w:t>
      </w:r>
      <w:r w:rsidR="006C06B9" w:rsidRPr="00F67924" w:rsidDel="006C06B9">
        <w:rPr>
          <w:lang w:val="pt-PT"/>
        </w:rPr>
        <w:t xml:space="preserve"> </w:t>
      </w:r>
      <w:r w:rsidRPr="00F67924">
        <w:rPr>
          <w:lang w:val="pt-PT"/>
        </w:rPr>
        <w:t>é atualmente desconhecido.</w:t>
      </w:r>
    </w:p>
    <w:p w14:paraId="778120DD" w14:textId="77777777" w:rsidR="005551E6" w:rsidRPr="00F67924" w:rsidRDefault="005551E6" w:rsidP="005551E6">
      <w:pPr>
        <w:outlineLvl w:val="0"/>
        <w:rPr>
          <w:lang w:val="pt-PT"/>
        </w:rPr>
      </w:pPr>
    </w:p>
    <w:p w14:paraId="2FD6BC2A" w14:textId="77777777" w:rsidR="005551E6" w:rsidRPr="00F67924" w:rsidRDefault="005551E6" w:rsidP="005551E6">
      <w:pPr>
        <w:keepNext/>
        <w:ind w:left="567" w:hanging="567"/>
        <w:outlineLvl w:val="0"/>
        <w:rPr>
          <w:i/>
          <w:lang w:val="pt-PT"/>
        </w:rPr>
      </w:pPr>
      <w:r w:rsidRPr="00F67924">
        <w:rPr>
          <w:i/>
          <w:lang w:val="pt-PT"/>
        </w:rPr>
        <w:t>Neoplasia</w:t>
      </w:r>
      <w:r w:rsidRPr="00F67924">
        <w:rPr>
          <w:rStyle w:val="Initial"/>
          <w:i/>
          <w:noProof w:val="0"/>
          <w:lang w:val="pt-PT"/>
        </w:rPr>
        <w:t xml:space="preserve"> maligna</w:t>
      </w:r>
    </w:p>
    <w:p w14:paraId="5BFD7717" w14:textId="3ECE7B9D" w:rsidR="005551E6" w:rsidRPr="00F67924" w:rsidRDefault="005551E6" w:rsidP="006C06B9">
      <w:pPr>
        <w:outlineLvl w:val="0"/>
        <w:rPr>
          <w:lang w:val="pt-PT"/>
        </w:rPr>
      </w:pPr>
      <w:r w:rsidRPr="00F67924">
        <w:rPr>
          <w:rFonts w:eastAsia="SimSun"/>
          <w:szCs w:val="22"/>
          <w:lang w:val="pt-PT" w:eastAsia="zh-CN"/>
        </w:rPr>
        <w:t xml:space="preserve">O risco de </w:t>
      </w:r>
      <w:r w:rsidRPr="00F67924">
        <w:rPr>
          <w:rStyle w:val="Initial"/>
          <w:noProof w:val="0"/>
          <w:lang w:val="pt-PT"/>
        </w:rPr>
        <w:t>neoplasia maligna está aumentado em doentes com AR. Os medicamentos imunomoduladores podem aumentar o risco de neoplasia maligna.</w:t>
      </w:r>
      <w:r w:rsidR="006C06B9" w:rsidRPr="00F67924">
        <w:rPr>
          <w:rStyle w:val="Initial"/>
          <w:noProof w:val="0"/>
          <w:lang w:val="pt-PT"/>
        </w:rPr>
        <w:t xml:space="preserve"> Os dados clínicos são insuficientes para avaliar a potencial incidência de neoplasia maligna após exposição a </w:t>
      </w:r>
      <w:r w:rsidR="006C06B9" w:rsidRPr="00F67924">
        <w:rPr>
          <w:lang w:val="pt-PT"/>
        </w:rPr>
        <w:t>tocilizumab. Encontram-se a decorrer avaliações de segurança a longo prazo.</w:t>
      </w:r>
    </w:p>
    <w:p w14:paraId="25CE9369" w14:textId="77777777" w:rsidR="005551E6" w:rsidRPr="00F67924" w:rsidRDefault="005551E6" w:rsidP="005551E6">
      <w:pPr>
        <w:autoSpaceDE w:val="0"/>
        <w:autoSpaceDN w:val="0"/>
        <w:adjustRightInd w:val="0"/>
        <w:rPr>
          <w:rFonts w:eastAsia="SimSun"/>
          <w:szCs w:val="22"/>
          <w:lang w:val="pt-PT" w:eastAsia="zh-CN"/>
        </w:rPr>
      </w:pPr>
    </w:p>
    <w:p w14:paraId="00F9E5C3" w14:textId="1BA2D915" w:rsidR="005551E6" w:rsidDel="000B5C22" w:rsidRDefault="000B5C22" w:rsidP="00E05292">
      <w:pPr>
        <w:rPr>
          <w:del w:id="759" w:author="Author"/>
          <w:i/>
          <w:szCs w:val="22"/>
          <w:lang w:val="pt-PT"/>
        </w:rPr>
      </w:pPr>
      <w:ins w:id="760" w:author="Author">
        <w:r w:rsidRPr="00F67924">
          <w:rPr>
            <w:i/>
            <w:szCs w:val="22"/>
            <w:lang w:val="pt-PT"/>
          </w:rPr>
          <w:t>Vacinação</w:t>
        </w:r>
      </w:ins>
      <w:del w:id="761" w:author="Author">
        <w:r w:rsidR="005551E6" w:rsidRPr="00F67924" w:rsidDel="000B5C22">
          <w:rPr>
            <w:i/>
            <w:szCs w:val="22"/>
            <w:lang w:val="pt-PT"/>
          </w:rPr>
          <w:delText>Imunização</w:delText>
        </w:r>
      </w:del>
    </w:p>
    <w:p w14:paraId="20B4F57B" w14:textId="77777777" w:rsidR="000B5C22" w:rsidRPr="00F67924" w:rsidRDefault="000B5C22" w:rsidP="005551E6">
      <w:pPr>
        <w:rPr>
          <w:ins w:id="762" w:author="Author"/>
          <w:i/>
          <w:szCs w:val="22"/>
          <w:lang w:val="pt-PT"/>
        </w:rPr>
      </w:pPr>
    </w:p>
    <w:p w14:paraId="0DF00950" w14:textId="3FEA1A42" w:rsidR="00E05292" w:rsidRPr="00F67924" w:rsidRDefault="00E05292" w:rsidP="00E05292">
      <w:pPr>
        <w:rPr>
          <w:lang w:val="pt-PT"/>
        </w:rPr>
      </w:pPr>
      <w:r w:rsidRPr="00F67924">
        <w:rPr>
          <w:szCs w:val="22"/>
          <w:lang w:val="pt-PT"/>
        </w:rPr>
        <w:t xml:space="preserve">A vacinação com agentes vivos ou vivos atenuados não pode ser feita em simultâneo com o tratamento com </w:t>
      </w:r>
      <w:r w:rsidR="001F62AA" w:rsidRPr="00F67924">
        <w:rPr>
          <w:lang w:val="pt-PT"/>
        </w:rPr>
        <w:t>este medicamento</w:t>
      </w:r>
      <w:r w:rsidRPr="00F67924">
        <w:rPr>
          <w:lang w:val="pt-PT"/>
        </w:rPr>
        <w:t xml:space="preserve">, pois a segurança clínica não foi estabelecida. Num </w:t>
      </w:r>
      <w:del w:id="763" w:author="Author">
        <w:r w:rsidRPr="00F67924" w:rsidDel="00F043DF">
          <w:rPr>
            <w:lang w:val="pt-PT"/>
          </w:rPr>
          <w:delText xml:space="preserve">estudo </w:delText>
        </w:r>
      </w:del>
      <w:ins w:id="764" w:author="Author">
        <w:r w:rsidR="00F043DF" w:rsidRPr="00F67924">
          <w:rPr>
            <w:lang w:val="pt-PT"/>
          </w:rPr>
          <w:t xml:space="preserve">ensaio </w:t>
        </w:r>
      </w:ins>
      <w:r w:rsidRPr="00F67924">
        <w:rPr>
          <w:lang w:val="pt-PT"/>
        </w:rPr>
        <w:t xml:space="preserve">aleatorizado em regime aberto, os doentes adultos com AR tratados com </w:t>
      </w:r>
      <w:r w:rsidR="001F62AA" w:rsidRPr="00F67924">
        <w:rPr>
          <w:lang w:val="pt-PT"/>
        </w:rPr>
        <w:t>tocilizumab</w:t>
      </w:r>
      <w:r w:rsidR="001F62AA" w:rsidRPr="00F67924" w:rsidDel="001F62AA">
        <w:rPr>
          <w:lang w:val="pt-PT"/>
        </w:rPr>
        <w:t xml:space="preserve"> </w:t>
      </w:r>
      <w:r w:rsidRPr="00F67924">
        <w:rPr>
          <w:lang w:val="pt-PT"/>
        </w:rPr>
        <w:t>e MTX foram capazes de desenvolver uma resposta eficaz a ambas as vacinas pneumocócica polissacárida 23</w:t>
      </w:r>
      <w:r w:rsidR="001F62AA" w:rsidRPr="00F67924">
        <w:rPr>
          <w:lang w:val="pt-PT"/>
        </w:rPr>
        <w:noBreakHyphen/>
      </w:r>
      <w:r w:rsidRPr="00F67924">
        <w:rPr>
          <w:lang w:val="pt-PT"/>
        </w:rPr>
        <w:t>valente e toxoide do tétano, que foi comparável à resposta observada em doentes a fazer apenas MTX. Recomenda</w:t>
      </w:r>
      <w:r w:rsidRPr="00F67924">
        <w:rPr>
          <w:lang w:val="pt-PT"/>
        </w:rPr>
        <w:noBreakHyphen/>
        <w:t>se que a vacinação seja atualizada de acordo com as atuais recomendações de vacinação em todos os doentes, particularmente nos doentes idosos ou pediátricos, antes do início da terapêutica. O intervalo entre as vacinas vivas e o início da terapêutica deve estar de acordo com as atuais recomendações de vacinação relativas a agentes imunossupressores.</w:t>
      </w:r>
    </w:p>
    <w:p w14:paraId="4CA200A1" w14:textId="77777777" w:rsidR="005551E6" w:rsidRPr="00F67924" w:rsidRDefault="005551E6" w:rsidP="005551E6">
      <w:pPr>
        <w:rPr>
          <w:szCs w:val="22"/>
          <w:lang w:val="pt-PT"/>
        </w:rPr>
      </w:pPr>
    </w:p>
    <w:p w14:paraId="7DFEF92A" w14:textId="77777777" w:rsidR="005551E6" w:rsidRPr="00F67924" w:rsidRDefault="005551E6" w:rsidP="005551E6">
      <w:pPr>
        <w:keepNext/>
        <w:rPr>
          <w:i/>
          <w:lang w:val="pt-PT"/>
        </w:rPr>
      </w:pPr>
      <w:r w:rsidRPr="00F67924">
        <w:rPr>
          <w:i/>
          <w:lang w:val="pt-PT"/>
        </w:rPr>
        <w:t>Risco cardiovascular</w:t>
      </w:r>
    </w:p>
    <w:p w14:paraId="39A9AC28" w14:textId="106D4822" w:rsidR="005551E6" w:rsidRPr="00F67924" w:rsidRDefault="005551E6" w:rsidP="005551E6">
      <w:pPr>
        <w:keepNext/>
        <w:rPr>
          <w:rStyle w:val="Initial"/>
          <w:noProof w:val="0"/>
          <w:lang w:val="pt-PT"/>
        </w:rPr>
      </w:pPr>
      <w:r w:rsidRPr="00F67924">
        <w:rPr>
          <w:rFonts w:eastAsia="SimSun"/>
          <w:szCs w:val="22"/>
          <w:lang w:val="pt-PT" w:eastAsia="zh-CN"/>
        </w:rPr>
        <w:t xml:space="preserve">Os </w:t>
      </w:r>
      <w:r w:rsidRPr="00F67924">
        <w:rPr>
          <w:rStyle w:val="Initial"/>
          <w:noProof w:val="0"/>
          <w:lang w:val="pt-PT"/>
        </w:rPr>
        <w:t>doentes com AR</w:t>
      </w:r>
      <w:r w:rsidRPr="00F67924">
        <w:rPr>
          <w:rFonts w:eastAsia="SimSun"/>
          <w:szCs w:val="22"/>
          <w:lang w:val="pt-PT" w:eastAsia="zh-CN"/>
        </w:rPr>
        <w:t xml:space="preserve"> têm </w:t>
      </w:r>
      <w:r w:rsidR="005E18EB" w:rsidRPr="00F67924">
        <w:rPr>
          <w:rFonts w:eastAsia="SimSun"/>
          <w:szCs w:val="22"/>
          <w:lang w:val="pt-PT" w:eastAsia="zh-CN"/>
        </w:rPr>
        <w:t xml:space="preserve">um </w:t>
      </w:r>
      <w:r w:rsidRPr="00F67924">
        <w:rPr>
          <w:rFonts w:eastAsia="SimSun"/>
          <w:szCs w:val="22"/>
          <w:lang w:val="pt-PT" w:eastAsia="zh-CN"/>
        </w:rPr>
        <w:t xml:space="preserve">aumento do risco de afeções cardiovasculares </w:t>
      </w:r>
      <w:r w:rsidRPr="00F67924">
        <w:rPr>
          <w:rStyle w:val="Initial"/>
          <w:noProof w:val="0"/>
          <w:lang w:val="pt-PT"/>
        </w:rPr>
        <w:t xml:space="preserve">e </w:t>
      </w:r>
      <w:r w:rsidR="00B20E46" w:rsidRPr="00F67924">
        <w:rPr>
          <w:rStyle w:val="Initial"/>
          <w:noProof w:val="0"/>
          <w:lang w:val="pt-PT"/>
        </w:rPr>
        <w:t xml:space="preserve">tem </w:t>
      </w:r>
      <w:r w:rsidRPr="00F67924">
        <w:rPr>
          <w:rStyle w:val="Initial"/>
          <w:noProof w:val="0"/>
          <w:lang w:val="pt-PT"/>
        </w:rPr>
        <w:t xml:space="preserve">de ter os fatores de risco (por exemplo, hipertensão, </w:t>
      </w:r>
      <w:r w:rsidR="005E18EB" w:rsidRPr="00F67924">
        <w:rPr>
          <w:rStyle w:val="Initial"/>
          <w:noProof w:val="0"/>
          <w:lang w:val="pt-PT"/>
        </w:rPr>
        <w:t>dis</w:t>
      </w:r>
      <w:r w:rsidRPr="00F67924">
        <w:rPr>
          <w:rStyle w:val="Initial"/>
          <w:noProof w:val="0"/>
          <w:lang w:val="pt-PT"/>
        </w:rPr>
        <w:t xml:space="preserve">lipidemia) geridos </w:t>
      </w:r>
      <w:r w:rsidRPr="00F67924">
        <w:rPr>
          <w:lang w:val="pt-PT"/>
        </w:rPr>
        <w:t>de acordo com as recomendações baseadas no padrão normal de cuidados</w:t>
      </w:r>
      <w:r w:rsidRPr="00F67924">
        <w:rPr>
          <w:rStyle w:val="Initial"/>
          <w:noProof w:val="0"/>
          <w:lang w:val="pt-PT"/>
        </w:rPr>
        <w:t>.</w:t>
      </w:r>
    </w:p>
    <w:p w14:paraId="3D3E4396" w14:textId="77777777" w:rsidR="005551E6" w:rsidRPr="00F67924" w:rsidRDefault="005551E6" w:rsidP="005551E6">
      <w:pPr>
        <w:rPr>
          <w:rStyle w:val="Initial"/>
          <w:noProof w:val="0"/>
          <w:lang w:val="pt-PT"/>
        </w:rPr>
      </w:pPr>
    </w:p>
    <w:p w14:paraId="18B3AF28" w14:textId="77777777" w:rsidR="005551E6" w:rsidRPr="00F67924" w:rsidRDefault="005551E6" w:rsidP="0009369A">
      <w:pPr>
        <w:rPr>
          <w:i/>
          <w:lang w:val="pt-PT"/>
        </w:rPr>
      </w:pPr>
      <w:r w:rsidRPr="00F67924">
        <w:rPr>
          <w:i/>
          <w:lang w:val="pt-PT"/>
        </w:rPr>
        <w:t xml:space="preserve">Associação com antagonistas </w:t>
      </w:r>
      <w:r w:rsidRPr="00F67924">
        <w:rPr>
          <w:rStyle w:val="Initial"/>
          <w:i/>
          <w:noProof w:val="0"/>
          <w:lang w:val="pt-PT"/>
        </w:rPr>
        <w:t>do TNF</w:t>
      </w:r>
    </w:p>
    <w:p w14:paraId="405346F5" w14:textId="631F2224" w:rsidR="005551E6" w:rsidRPr="00F67924" w:rsidRDefault="005551E6" w:rsidP="0009369A">
      <w:pPr>
        <w:suppressAutoHyphens/>
        <w:rPr>
          <w:lang w:val="pt-PT"/>
        </w:rPr>
      </w:pPr>
      <w:r w:rsidRPr="00F67924">
        <w:rPr>
          <w:lang w:val="pt-PT"/>
        </w:rPr>
        <w:t xml:space="preserve">Não existe experiência com </w:t>
      </w:r>
      <w:r w:rsidR="00392B02" w:rsidRPr="00F67924">
        <w:rPr>
          <w:lang w:val="pt-PT"/>
        </w:rPr>
        <w:t>o tratamento com</w:t>
      </w:r>
      <w:r w:rsidRPr="00F67924">
        <w:rPr>
          <w:lang w:val="pt-PT"/>
        </w:rPr>
        <w:t xml:space="preserve"> </w:t>
      </w:r>
      <w:r w:rsidR="001F62AA" w:rsidRPr="00F67924">
        <w:rPr>
          <w:lang w:val="pt-PT"/>
        </w:rPr>
        <w:t>tocilizumab</w:t>
      </w:r>
      <w:r w:rsidR="001F62AA" w:rsidRPr="00F67924" w:rsidDel="001F62AA">
        <w:rPr>
          <w:lang w:val="pt-PT"/>
        </w:rPr>
        <w:t xml:space="preserve"> </w:t>
      </w:r>
      <w:r w:rsidR="00392B02" w:rsidRPr="00F67924">
        <w:rPr>
          <w:lang w:val="pt-PT"/>
        </w:rPr>
        <w:t>associado a fármacos</w:t>
      </w:r>
      <w:r w:rsidRPr="00F67924">
        <w:rPr>
          <w:lang w:val="pt-PT"/>
        </w:rPr>
        <w:t xml:space="preserve"> antagonistas do TNF ou outras terapêuticas biológicas para doentes com AR. Não é recomendada a utilização de</w:t>
      </w:r>
      <w:r w:rsidR="001F62AA" w:rsidRPr="00F67924">
        <w:rPr>
          <w:lang w:val="pt-PT"/>
        </w:rPr>
        <w:t>ste medicamento</w:t>
      </w:r>
      <w:r w:rsidRPr="00F67924">
        <w:rPr>
          <w:lang w:val="pt-PT"/>
        </w:rPr>
        <w:t xml:space="preserve"> com outros agentes biológicos.</w:t>
      </w:r>
    </w:p>
    <w:p w14:paraId="537C804F" w14:textId="77777777" w:rsidR="00B20E46" w:rsidRPr="00F67924" w:rsidRDefault="00B20E46" w:rsidP="0009369A">
      <w:pPr>
        <w:suppressAutoHyphens/>
        <w:rPr>
          <w:lang w:val="pt-PT"/>
        </w:rPr>
      </w:pPr>
    </w:p>
    <w:p w14:paraId="5E1C575C" w14:textId="68585B6B" w:rsidR="001F62AA" w:rsidRPr="00F67924" w:rsidDel="00FE0F81" w:rsidRDefault="001F62AA" w:rsidP="001F62AA">
      <w:pPr>
        <w:suppressAutoHyphens/>
        <w:rPr>
          <w:moveFrom w:id="765" w:author="Author"/>
          <w:i/>
          <w:lang w:val="pt-PT"/>
        </w:rPr>
      </w:pPr>
      <w:moveFromRangeStart w:id="766" w:author="Author" w:name="move205213235"/>
      <w:moveFrom w:id="767" w:author="Author">
        <w:r w:rsidRPr="00F67924" w:rsidDel="00FE0F81">
          <w:rPr>
            <w:i/>
            <w:lang w:val="pt-PT"/>
          </w:rPr>
          <w:t>Polissorbato</w:t>
        </w:r>
      </w:moveFrom>
    </w:p>
    <w:p w14:paraId="55D5EC09" w14:textId="511AFD7A" w:rsidR="00405CF4" w:rsidRPr="00F67924" w:rsidDel="00754D31" w:rsidRDefault="001F62AA" w:rsidP="001F62AA">
      <w:pPr>
        <w:suppressAutoHyphens/>
        <w:rPr>
          <w:del w:id="768" w:author="TCS" w:date="2026-02-26T11:57:00Z"/>
          <w:lang w:val="pt-PT"/>
        </w:rPr>
      </w:pPr>
      <w:moveFrom w:id="769" w:author="Author">
        <w:del w:id="770" w:author="TCS" w:date="2026-02-26T11:57:00Z">
          <w:r w:rsidRPr="00F67924" w:rsidDel="00754D31">
            <w:rPr>
              <w:lang w:val="pt-PT"/>
            </w:rPr>
            <w:delText>Este medicamento contém 0,18 mg de polissorbato 80 em cada seringa de 162 mg/0,9 l, que é equivalente a 0,2 mg/ml. Os polissorbatos podem causar reações alérgicas.</w:delText>
          </w:r>
          <w:r w:rsidR="00B20E46" w:rsidRPr="00F67924" w:rsidDel="00754D31">
            <w:rPr>
              <w:lang w:val="pt-PT"/>
            </w:rPr>
            <w:delText xml:space="preserve"> Alergias conhecidas dos doentes devem ser tidos em consideração.</w:delText>
          </w:r>
        </w:del>
      </w:moveFrom>
      <w:moveFromRangeEnd w:id="766"/>
    </w:p>
    <w:p w14:paraId="1D35D661" w14:textId="137B0EAF" w:rsidR="001F62AA" w:rsidRPr="00F67924" w:rsidDel="00754D31" w:rsidRDefault="001F62AA" w:rsidP="001F62AA">
      <w:pPr>
        <w:suppressAutoHyphens/>
        <w:rPr>
          <w:del w:id="771" w:author="TCS" w:date="2026-02-26T11:57:00Z"/>
          <w:lang w:val="pt-PT"/>
        </w:rPr>
      </w:pPr>
    </w:p>
    <w:p w14:paraId="0ACCF69B" w14:textId="720EA2C1" w:rsidR="00405CF4" w:rsidRPr="00F67924" w:rsidRDefault="00F043DF" w:rsidP="00556054">
      <w:pPr>
        <w:keepNext/>
        <w:keepLines/>
        <w:rPr>
          <w:szCs w:val="22"/>
          <w:u w:val="single"/>
          <w:lang w:val="pt-PT"/>
        </w:rPr>
      </w:pPr>
      <w:ins w:id="772" w:author="Author">
        <w:r w:rsidRPr="00F67924">
          <w:rPr>
            <w:szCs w:val="22"/>
            <w:u w:val="single"/>
            <w:lang w:val="pt-PT"/>
          </w:rPr>
          <w:t xml:space="preserve">Doentes com </w:t>
        </w:r>
      </w:ins>
      <w:r w:rsidR="00405CF4" w:rsidRPr="00F67924">
        <w:rPr>
          <w:szCs w:val="22"/>
          <w:u w:val="single"/>
          <w:lang w:val="pt-PT"/>
        </w:rPr>
        <w:t>ACG</w:t>
      </w:r>
    </w:p>
    <w:p w14:paraId="741D49E9" w14:textId="3C6D9D0A" w:rsidR="00405CF4" w:rsidRPr="00F67924" w:rsidRDefault="001F62AA" w:rsidP="00556054">
      <w:pPr>
        <w:keepNext/>
        <w:keepLines/>
        <w:rPr>
          <w:szCs w:val="22"/>
          <w:lang w:val="pt-PT"/>
        </w:rPr>
      </w:pPr>
      <w:r w:rsidRPr="00F67924">
        <w:rPr>
          <w:szCs w:val="22"/>
          <w:lang w:val="pt-PT"/>
        </w:rPr>
        <w:t xml:space="preserve">Tocilizumab </w:t>
      </w:r>
      <w:r w:rsidR="00405CF4" w:rsidRPr="00F67924">
        <w:rPr>
          <w:szCs w:val="22"/>
          <w:lang w:val="pt-PT"/>
        </w:rPr>
        <w:t xml:space="preserve">em monoterapia não deve ser utilizado para o tratamento de episódios de agudização graves uma vez que a eficácia não foi estabelecida neste contexto. Os glucocorticoides devem ser administrados de acordo com </w:t>
      </w:r>
      <w:r w:rsidR="001279B4" w:rsidRPr="00F67924">
        <w:rPr>
          <w:szCs w:val="22"/>
          <w:lang w:val="pt-PT"/>
        </w:rPr>
        <w:t>a avaliação médica e recomendações da prática clínica.</w:t>
      </w:r>
    </w:p>
    <w:p w14:paraId="22A952ED" w14:textId="77777777" w:rsidR="00405CF4" w:rsidRPr="00F67924" w:rsidRDefault="00405CF4" w:rsidP="0009369A">
      <w:pPr>
        <w:rPr>
          <w:szCs w:val="22"/>
          <w:lang w:val="pt-PT"/>
        </w:rPr>
      </w:pPr>
    </w:p>
    <w:p w14:paraId="54DF1B7F" w14:textId="455CEE2E" w:rsidR="00AE3646" w:rsidRPr="00F67924" w:rsidRDefault="00F043DF" w:rsidP="000455B5">
      <w:pPr>
        <w:keepNext/>
        <w:keepLines/>
        <w:rPr>
          <w:szCs w:val="22"/>
          <w:u w:val="single"/>
          <w:lang w:val="pt-PT"/>
        </w:rPr>
      </w:pPr>
      <w:ins w:id="773" w:author="Author">
        <w:r w:rsidRPr="00F67924">
          <w:rPr>
            <w:szCs w:val="22"/>
            <w:u w:val="single"/>
            <w:lang w:val="pt-PT"/>
          </w:rPr>
          <w:t xml:space="preserve">Doentes com </w:t>
        </w:r>
      </w:ins>
      <w:r w:rsidR="00AE3646" w:rsidRPr="00F67924">
        <w:rPr>
          <w:szCs w:val="22"/>
          <w:u w:val="single"/>
          <w:lang w:val="pt-PT"/>
        </w:rPr>
        <w:t>AIJs</w:t>
      </w:r>
    </w:p>
    <w:p w14:paraId="0E2EC955" w14:textId="113CDC60" w:rsidR="00AE3646" w:rsidRDefault="00AE3646" w:rsidP="000455B5">
      <w:pPr>
        <w:keepNext/>
        <w:keepLines/>
        <w:rPr>
          <w:ins w:id="774" w:author="Author"/>
          <w:szCs w:val="22"/>
          <w:lang w:val="pt-PT"/>
        </w:rPr>
      </w:pPr>
      <w:r w:rsidRPr="00F67924">
        <w:rPr>
          <w:szCs w:val="22"/>
          <w:lang w:val="pt-PT"/>
        </w:rPr>
        <w:t>A síndrome de ativação macrofágica (SAM) é um distúrbio grave</w:t>
      </w:r>
      <w:r w:rsidR="00350AD3" w:rsidRPr="00F67924">
        <w:rPr>
          <w:szCs w:val="22"/>
          <w:lang w:val="pt-PT"/>
        </w:rPr>
        <w:t>,</w:t>
      </w:r>
      <w:r w:rsidRPr="00F67924">
        <w:rPr>
          <w:szCs w:val="22"/>
          <w:lang w:val="pt-PT"/>
        </w:rPr>
        <w:t xml:space="preserve"> </w:t>
      </w:r>
      <w:r w:rsidR="00350AD3" w:rsidRPr="00F67924">
        <w:rPr>
          <w:szCs w:val="22"/>
          <w:lang w:val="pt-PT"/>
        </w:rPr>
        <w:t xml:space="preserve">que coloca a vida em risco, que </w:t>
      </w:r>
      <w:r w:rsidR="00034338" w:rsidRPr="00F67924">
        <w:rPr>
          <w:szCs w:val="22"/>
          <w:lang w:val="pt-PT"/>
        </w:rPr>
        <w:t xml:space="preserve">se </w:t>
      </w:r>
      <w:r w:rsidR="00350AD3" w:rsidRPr="00F67924">
        <w:rPr>
          <w:szCs w:val="22"/>
          <w:lang w:val="pt-PT"/>
        </w:rPr>
        <w:t>pode desenvolver em doentes com AIJs</w:t>
      </w:r>
      <w:r w:rsidRPr="00F67924">
        <w:rPr>
          <w:szCs w:val="22"/>
          <w:lang w:val="pt-PT"/>
        </w:rPr>
        <w:t xml:space="preserve">. </w:t>
      </w:r>
      <w:r w:rsidR="001F62AA" w:rsidRPr="00F67924">
        <w:rPr>
          <w:szCs w:val="22"/>
          <w:lang w:val="pt-PT"/>
        </w:rPr>
        <w:t>T</w:t>
      </w:r>
      <w:r w:rsidR="001F62AA" w:rsidRPr="00F67924">
        <w:rPr>
          <w:lang w:val="pt-PT"/>
        </w:rPr>
        <w:t>ocilizumab</w:t>
      </w:r>
      <w:r w:rsidR="001F62AA" w:rsidRPr="00F67924" w:rsidDel="001F62AA">
        <w:rPr>
          <w:lang w:val="pt-PT"/>
        </w:rPr>
        <w:t xml:space="preserve"> </w:t>
      </w:r>
      <w:r w:rsidRPr="00F67924">
        <w:rPr>
          <w:szCs w:val="22"/>
          <w:lang w:val="pt-PT"/>
        </w:rPr>
        <w:t xml:space="preserve">não foi estudado </w:t>
      </w:r>
      <w:r w:rsidR="00350AD3" w:rsidRPr="00F67924">
        <w:rPr>
          <w:szCs w:val="22"/>
          <w:lang w:val="pt-PT"/>
        </w:rPr>
        <w:t xml:space="preserve">em ensaios clínicos </w:t>
      </w:r>
      <w:r w:rsidRPr="00F67924">
        <w:rPr>
          <w:szCs w:val="22"/>
          <w:lang w:val="pt-PT"/>
        </w:rPr>
        <w:t>em doentes durante um episódio de SAM ativa.</w:t>
      </w:r>
    </w:p>
    <w:p w14:paraId="7C3C5431" w14:textId="77777777" w:rsidR="00FE0F81" w:rsidRDefault="00FE0F81" w:rsidP="000455B5">
      <w:pPr>
        <w:keepNext/>
        <w:keepLines/>
        <w:rPr>
          <w:ins w:id="775" w:author="Author"/>
          <w:szCs w:val="22"/>
          <w:lang w:val="pt-PT"/>
        </w:rPr>
      </w:pPr>
    </w:p>
    <w:p w14:paraId="01628639" w14:textId="1238054F" w:rsidR="00FE0F81" w:rsidRPr="00FE0F81" w:rsidRDefault="00FE0F81" w:rsidP="00FE0F81">
      <w:pPr>
        <w:suppressAutoHyphens/>
        <w:rPr>
          <w:moveTo w:id="776" w:author="Author"/>
          <w:i/>
          <w:iCs/>
          <w:lang w:val="pt-PT"/>
        </w:rPr>
      </w:pPr>
      <w:moveToRangeStart w:id="777" w:author="Author" w:name="move205213235"/>
      <w:moveTo w:id="778" w:author="Author">
        <w:r w:rsidRPr="00F67924">
          <w:rPr>
            <w:i/>
            <w:lang w:val="pt-PT"/>
          </w:rPr>
          <w:t>Polissorbato</w:t>
        </w:r>
      </w:moveTo>
      <w:ins w:id="779" w:author="Author">
        <w:r w:rsidR="002635EB">
          <w:rPr>
            <w:i/>
            <w:lang w:val="pt-PT"/>
          </w:rPr>
          <w:t> </w:t>
        </w:r>
        <w:del w:id="780" w:author="Author">
          <w:r w:rsidDel="002635EB">
            <w:rPr>
              <w:i/>
              <w:lang w:val="pt-PT"/>
            </w:rPr>
            <w:delText xml:space="preserve"> </w:delText>
          </w:r>
        </w:del>
        <w:r w:rsidRPr="00557EB7">
          <w:rPr>
            <w:i/>
            <w:iCs/>
            <w:lang w:val="pt-PT"/>
            <w:rPrChange w:id="781" w:author="Author">
              <w:rPr/>
            </w:rPrChange>
          </w:rPr>
          <w:t>80 (E 433)</w:t>
        </w:r>
      </w:ins>
    </w:p>
    <w:p w14:paraId="43335EBD" w14:textId="32F6B4CD" w:rsidR="00FE0F81" w:rsidRPr="00F67924" w:rsidRDefault="00FE0F81" w:rsidP="00FE0F81">
      <w:pPr>
        <w:keepNext/>
        <w:keepLines/>
        <w:rPr>
          <w:szCs w:val="22"/>
          <w:lang w:val="pt-PT"/>
        </w:rPr>
      </w:pPr>
      <w:moveTo w:id="782" w:author="Author">
        <w:r w:rsidRPr="00F67924">
          <w:rPr>
            <w:lang w:val="pt-PT"/>
          </w:rPr>
          <w:t>Este medicamento contém 0,18 mg de polissorbato</w:t>
        </w:r>
      </w:moveTo>
      <w:ins w:id="783" w:author="Author">
        <w:r w:rsidR="002635EB">
          <w:rPr>
            <w:lang w:val="pt-PT"/>
          </w:rPr>
          <w:t> </w:t>
        </w:r>
      </w:ins>
      <w:moveTo w:id="784" w:author="Author">
        <w:del w:id="785" w:author="Author">
          <w:r w:rsidRPr="00F67924" w:rsidDel="002635EB">
            <w:rPr>
              <w:lang w:val="pt-PT"/>
            </w:rPr>
            <w:delText xml:space="preserve"> </w:delText>
          </w:r>
        </w:del>
        <w:r w:rsidRPr="00F67924">
          <w:rPr>
            <w:lang w:val="pt-PT"/>
          </w:rPr>
          <w:t>80 em cada seringa de 162 mg/0,9 </w:t>
        </w:r>
      </w:moveTo>
      <w:ins w:id="786" w:author="Author">
        <w:r w:rsidR="00283F3A">
          <w:rPr>
            <w:lang w:val="pt-PT"/>
          </w:rPr>
          <w:t>m</w:t>
        </w:r>
      </w:ins>
      <w:moveTo w:id="787" w:author="Author">
        <w:r w:rsidRPr="00F67924">
          <w:rPr>
            <w:lang w:val="pt-PT"/>
          </w:rPr>
          <w:t>l, que é equivalente a 0,2 mg/ml. Os polissorbatos podem causar reações alérgicas. Alergias conhecidas dos doentes devem ser tid</w:t>
        </w:r>
      </w:moveTo>
      <w:ins w:id="788" w:author="Author">
        <w:r>
          <w:rPr>
            <w:lang w:val="pt-PT"/>
          </w:rPr>
          <w:t>a</w:t>
        </w:r>
      </w:ins>
      <w:moveTo w:id="789" w:author="Author">
        <w:del w:id="790" w:author="Author">
          <w:r w:rsidRPr="00F67924" w:rsidDel="00FE0F81">
            <w:rPr>
              <w:lang w:val="pt-PT"/>
            </w:rPr>
            <w:delText>o</w:delText>
          </w:r>
        </w:del>
        <w:r w:rsidRPr="00F67924">
          <w:rPr>
            <w:lang w:val="pt-PT"/>
          </w:rPr>
          <w:t>s em consideração.</w:t>
        </w:r>
      </w:moveTo>
      <w:moveToRangeEnd w:id="777"/>
    </w:p>
    <w:p w14:paraId="33EE6E76" w14:textId="77777777" w:rsidR="00AE3646" w:rsidRPr="00F67924" w:rsidRDefault="00AE3646" w:rsidP="0009369A">
      <w:pPr>
        <w:suppressAutoHyphens/>
        <w:ind w:left="567" w:hanging="567"/>
        <w:rPr>
          <w:b/>
          <w:lang w:val="pt-PT"/>
        </w:rPr>
      </w:pPr>
    </w:p>
    <w:p w14:paraId="5D1081A1" w14:textId="77777777" w:rsidR="005551E6" w:rsidRPr="00F67924" w:rsidRDefault="005551E6" w:rsidP="00811E3D">
      <w:pPr>
        <w:keepNext/>
        <w:keepLines/>
        <w:suppressAutoHyphens/>
        <w:ind w:left="567" w:hanging="567"/>
        <w:rPr>
          <w:lang w:val="pt-PT"/>
        </w:rPr>
      </w:pPr>
      <w:r w:rsidRPr="00F67924">
        <w:rPr>
          <w:b/>
          <w:lang w:val="pt-PT"/>
        </w:rPr>
        <w:t>4.5</w:t>
      </w:r>
      <w:r w:rsidRPr="00F67924">
        <w:rPr>
          <w:b/>
          <w:lang w:val="pt-PT"/>
        </w:rPr>
        <w:tab/>
        <w:t>Interações medicamentosas e outras formas de interação</w:t>
      </w:r>
    </w:p>
    <w:p w14:paraId="5D49D261" w14:textId="77777777" w:rsidR="005551E6" w:rsidRPr="00F67924" w:rsidRDefault="005551E6" w:rsidP="00811E3D">
      <w:pPr>
        <w:keepNext/>
        <w:keepLines/>
        <w:suppressAutoHyphens/>
        <w:rPr>
          <w:lang w:val="pt-PT"/>
        </w:rPr>
      </w:pPr>
    </w:p>
    <w:p w14:paraId="7418CBB8" w14:textId="2F3A469F" w:rsidR="005551E6" w:rsidRPr="00F67924" w:rsidRDefault="005551E6" w:rsidP="00811E3D">
      <w:pPr>
        <w:keepNext/>
        <w:keepLines/>
        <w:rPr>
          <w:lang w:val="pt-PT"/>
        </w:rPr>
      </w:pPr>
      <w:r w:rsidRPr="00F67924">
        <w:rPr>
          <w:lang w:val="pt-PT"/>
        </w:rPr>
        <w:t xml:space="preserve">Os </w:t>
      </w:r>
      <w:ins w:id="791" w:author="Author">
        <w:r w:rsidR="00CB4493">
          <w:rPr>
            <w:lang w:val="pt-PT"/>
          </w:rPr>
          <w:t>e</w:t>
        </w:r>
        <w:r w:rsidR="00FE0F81">
          <w:rPr>
            <w:lang w:val="pt-PT"/>
          </w:rPr>
          <w:t>nsaios</w:t>
        </w:r>
      </w:ins>
      <w:del w:id="792" w:author="Author">
        <w:r w:rsidRPr="00F67924" w:rsidDel="00CB4493">
          <w:rPr>
            <w:lang w:val="pt-PT"/>
          </w:rPr>
          <w:delText>e</w:delText>
        </w:r>
        <w:r w:rsidRPr="00F67924" w:rsidDel="00FE0F81">
          <w:rPr>
            <w:lang w:val="pt-PT"/>
          </w:rPr>
          <w:delText>studos</w:delText>
        </w:r>
      </w:del>
      <w:r w:rsidRPr="00F67924">
        <w:rPr>
          <w:lang w:val="pt-PT"/>
        </w:rPr>
        <w:t xml:space="preserve"> de interação foram apenas realizados em adultos.</w:t>
      </w:r>
    </w:p>
    <w:p w14:paraId="764C550A" w14:textId="77777777" w:rsidR="005551E6" w:rsidRPr="00F67924" w:rsidRDefault="005551E6" w:rsidP="00811E3D">
      <w:pPr>
        <w:keepNext/>
        <w:keepLines/>
        <w:rPr>
          <w:lang w:val="pt-PT"/>
        </w:rPr>
      </w:pPr>
    </w:p>
    <w:p w14:paraId="696762EE" w14:textId="15C2F8DA" w:rsidR="005551E6" w:rsidRPr="00F67924" w:rsidRDefault="005551E6" w:rsidP="00811E3D">
      <w:pPr>
        <w:keepNext/>
        <w:keepLines/>
        <w:rPr>
          <w:lang w:val="pt-PT"/>
        </w:rPr>
      </w:pPr>
      <w:r w:rsidRPr="00F67924">
        <w:rPr>
          <w:lang w:val="pt-PT"/>
        </w:rPr>
        <w:t xml:space="preserve">A administração concomitante de uma dose única de 10 mg/kg de </w:t>
      </w:r>
      <w:r w:rsidR="00A3262A" w:rsidRPr="00F67924">
        <w:rPr>
          <w:lang w:val="pt-PT"/>
        </w:rPr>
        <w:t>tocilizumab</w:t>
      </w:r>
      <w:r w:rsidR="00A3262A" w:rsidRPr="00F67924" w:rsidDel="001F62AA">
        <w:rPr>
          <w:lang w:val="pt-PT"/>
        </w:rPr>
        <w:t xml:space="preserve"> </w:t>
      </w:r>
      <w:r w:rsidRPr="00F67924">
        <w:rPr>
          <w:lang w:val="pt-PT"/>
        </w:rPr>
        <w:t>com 10</w:t>
      </w:r>
      <w:r w:rsidR="00A3262A" w:rsidRPr="00F67924">
        <w:rPr>
          <w:lang w:val="pt-PT"/>
        </w:rPr>
        <w:noBreakHyphen/>
      </w:r>
      <w:r w:rsidRPr="00F67924">
        <w:rPr>
          <w:lang w:val="pt-PT"/>
        </w:rPr>
        <w:t>25 mg MTX, uma vez por semana, não teve efeito clinicamente significativo na exposição ao MTX.</w:t>
      </w:r>
    </w:p>
    <w:p w14:paraId="3E4B3FDE" w14:textId="77777777" w:rsidR="005551E6" w:rsidRPr="00F67924" w:rsidRDefault="005551E6" w:rsidP="005551E6">
      <w:pPr>
        <w:rPr>
          <w:lang w:val="pt-PT"/>
        </w:rPr>
      </w:pPr>
    </w:p>
    <w:p w14:paraId="67DE07B4" w14:textId="42A69719" w:rsidR="005551E6" w:rsidRPr="00F67924" w:rsidRDefault="005551E6" w:rsidP="005551E6">
      <w:pPr>
        <w:rPr>
          <w:lang w:val="pt-PT"/>
        </w:rPr>
      </w:pPr>
      <w:r w:rsidRPr="00F67924">
        <w:rPr>
          <w:lang w:val="pt-PT"/>
        </w:rPr>
        <w:t>A análise farmacocinética populacional não detetou qualquer efeito de MTX, de AINEs ou de corticosteroides na depuração d</w:t>
      </w:r>
      <w:r w:rsidR="004A7487" w:rsidRPr="00F67924">
        <w:rPr>
          <w:lang w:val="pt-PT"/>
        </w:rPr>
        <w:t xml:space="preserve">e </w:t>
      </w:r>
      <w:r w:rsidR="00A3262A" w:rsidRPr="00F67924">
        <w:rPr>
          <w:lang w:val="pt-PT"/>
        </w:rPr>
        <w:t>tocilizumab</w:t>
      </w:r>
      <w:r w:rsidR="00A3262A" w:rsidRPr="00F67924" w:rsidDel="001F62AA">
        <w:rPr>
          <w:lang w:val="pt-PT"/>
        </w:rPr>
        <w:t xml:space="preserve"> </w:t>
      </w:r>
      <w:r w:rsidR="002D2330" w:rsidRPr="00F67924">
        <w:rPr>
          <w:lang w:val="pt-PT"/>
        </w:rPr>
        <w:t xml:space="preserve">em doentes com AR. Nos doentes com ACG, a dose cumulativa de </w:t>
      </w:r>
      <w:r w:rsidR="00631B87" w:rsidRPr="00F67924">
        <w:rPr>
          <w:lang w:val="pt-PT"/>
        </w:rPr>
        <w:t>corticostero</w:t>
      </w:r>
      <w:r w:rsidR="002D2330" w:rsidRPr="00F67924">
        <w:rPr>
          <w:lang w:val="pt-PT"/>
        </w:rPr>
        <w:t xml:space="preserve">ides </w:t>
      </w:r>
      <w:r w:rsidR="00052F3B" w:rsidRPr="00F67924">
        <w:rPr>
          <w:lang w:val="pt-PT"/>
        </w:rPr>
        <w:t>não teve efeito sobre a</w:t>
      </w:r>
      <w:r w:rsidR="002D2330" w:rsidRPr="00F67924">
        <w:rPr>
          <w:lang w:val="pt-PT"/>
        </w:rPr>
        <w:t xml:space="preserve"> exposição a </w:t>
      </w:r>
      <w:r w:rsidR="00A3262A" w:rsidRPr="00F67924">
        <w:rPr>
          <w:lang w:val="pt-PT"/>
        </w:rPr>
        <w:t>tocilizumab</w:t>
      </w:r>
      <w:r w:rsidR="004A7487" w:rsidRPr="00F67924">
        <w:rPr>
          <w:lang w:val="pt-PT"/>
        </w:rPr>
        <w:t>.</w:t>
      </w:r>
    </w:p>
    <w:p w14:paraId="4BDA7F59" w14:textId="77777777" w:rsidR="005551E6" w:rsidRPr="00F67924" w:rsidRDefault="005551E6" w:rsidP="005551E6">
      <w:pPr>
        <w:rPr>
          <w:lang w:val="pt-PT"/>
        </w:rPr>
      </w:pPr>
    </w:p>
    <w:p w14:paraId="185455F2" w14:textId="624E338F" w:rsidR="005551E6" w:rsidRPr="00F67924" w:rsidRDefault="005551E6" w:rsidP="005551E6">
      <w:pPr>
        <w:rPr>
          <w:lang w:val="pt-PT"/>
        </w:rPr>
      </w:pPr>
      <w:r w:rsidRPr="00F67924">
        <w:rPr>
          <w:lang w:val="pt-PT"/>
        </w:rPr>
        <w:t>A expressão de enzimas hepáticas CYP450 é suprimida por citocinas, tais como a IL</w:t>
      </w:r>
      <w:r w:rsidR="00A3262A" w:rsidRPr="00F67924">
        <w:rPr>
          <w:lang w:val="pt-PT"/>
        </w:rPr>
        <w:noBreakHyphen/>
      </w:r>
      <w:r w:rsidRPr="00F67924">
        <w:rPr>
          <w:lang w:val="pt-PT"/>
        </w:rPr>
        <w:t>6, que estimulam a inflamação crónica. Assim, a expressão do CYP450 pode ser invertida quando se introduz uma potente terapêutica inibidora das citocinas, ta</w:t>
      </w:r>
      <w:r w:rsidR="004A7487" w:rsidRPr="00F67924">
        <w:rPr>
          <w:lang w:val="pt-PT"/>
        </w:rPr>
        <w:t xml:space="preserve">l como </w:t>
      </w:r>
      <w:r w:rsidR="00A3262A" w:rsidRPr="00F67924">
        <w:rPr>
          <w:lang w:val="pt-PT"/>
        </w:rPr>
        <w:t>tocilizumab</w:t>
      </w:r>
      <w:r w:rsidR="004A7487" w:rsidRPr="00F67924">
        <w:rPr>
          <w:lang w:val="pt-PT"/>
        </w:rPr>
        <w:t>.</w:t>
      </w:r>
    </w:p>
    <w:p w14:paraId="7671EBDE" w14:textId="77777777" w:rsidR="005551E6" w:rsidRPr="00F67924" w:rsidRDefault="005551E6" w:rsidP="005551E6">
      <w:pPr>
        <w:rPr>
          <w:lang w:val="pt-PT"/>
        </w:rPr>
      </w:pPr>
    </w:p>
    <w:p w14:paraId="0B72A461" w14:textId="58D868A3" w:rsidR="005551E6" w:rsidRPr="00F67924" w:rsidRDefault="00D62585" w:rsidP="005551E6">
      <w:pPr>
        <w:rPr>
          <w:lang w:val="pt-PT"/>
        </w:rPr>
      </w:pPr>
      <w:r w:rsidRPr="00F67924">
        <w:rPr>
          <w:lang w:val="pt-PT"/>
        </w:rPr>
        <w:t xml:space="preserve">Ensaios </w:t>
      </w:r>
      <w:r w:rsidR="005551E6" w:rsidRPr="00F67924">
        <w:rPr>
          <w:i/>
          <w:iCs/>
          <w:lang w:val="pt-PT"/>
        </w:rPr>
        <w:t>in vitro</w:t>
      </w:r>
      <w:r w:rsidR="005551E6" w:rsidRPr="00F67924">
        <w:rPr>
          <w:lang w:val="pt-PT"/>
        </w:rPr>
        <w:t xml:space="preserve"> </w:t>
      </w:r>
      <w:r w:rsidR="00392B02" w:rsidRPr="00F67924">
        <w:rPr>
          <w:lang w:val="pt-PT"/>
        </w:rPr>
        <w:t>de</w:t>
      </w:r>
      <w:r w:rsidR="005551E6" w:rsidRPr="00F67924">
        <w:rPr>
          <w:lang w:val="pt-PT"/>
        </w:rPr>
        <w:t xml:space="preserve"> cultura de hepatócitos humanos demonstraram que a IL</w:t>
      </w:r>
      <w:r w:rsidR="00A3262A" w:rsidRPr="00F67924">
        <w:rPr>
          <w:lang w:val="pt-PT"/>
        </w:rPr>
        <w:noBreakHyphen/>
      </w:r>
      <w:r w:rsidR="005551E6" w:rsidRPr="00F67924">
        <w:rPr>
          <w:lang w:val="pt-PT"/>
        </w:rPr>
        <w:t xml:space="preserve">6 causou uma redução da expressão enzimática do CYP1A2, CYP2C9, CYP2C19 e CYP3A4. </w:t>
      </w:r>
      <w:r w:rsidR="00392B02" w:rsidRPr="00F67924">
        <w:rPr>
          <w:lang w:val="pt-PT"/>
        </w:rPr>
        <w:t xml:space="preserve">O tratamento com </w:t>
      </w:r>
      <w:r w:rsidR="00A3262A" w:rsidRPr="00F67924">
        <w:rPr>
          <w:lang w:val="pt-PT"/>
        </w:rPr>
        <w:t>tocilizumab</w:t>
      </w:r>
      <w:r w:rsidR="00A3262A" w:rsidRPr="00F67924" w:rsidDel="001F62AA">
        <w:rPr>
          <w:lang w:val="pt-PT"/>
        </w:rPr>
        <w:t xml:space="preserve"> </w:t>
      </w:r>
      <w:r w:rsidR="005551E6" w:rsidRPr="00F67924">
        <w:rPr>
          <w:lang w:val="pt-PT"/>
        </w:rPr>
        <w:t>normal</w:t>
      </w:r>
      <w:r w:rsidR="004A7487" w:rsidRPr="00F67924">
        <w:rPr>
          <w:lang w:val="pt-PT"/>
        </w:rPr>
        <w:t>iza a expressão destas enzimas.</w:t>
      </w:r>
    </w:p>
    <w:p w14:paraId="4818D31D" w14:textId="77777777" w:rsidR="005551E6" w:rsidRPr="00F67924" w:rsidRDefault="005551E6" w:rsidP="005551E6">
      <w:pPr>
        <w:rPr>
          <w:lang w:val="pt-PT"/>
        </w:rPr>
      </w:pPr>
    </w:p>
    <w:p w14:paraId="7B67CA03" w14:textId="1A15FBD2" w:rsidR="005551E6" w:rsidRPr="00F67924" w:rsidRDefault="005551E6" w:rsidP="005551E6">
      <w:pPr>
        <w:rPr>
          <w:lang w:val="pt-PT"/>
        </w:rPr>
      </w:pPr>
      <w:r w:rsidRPr="00F67924">
        <w:rPr>
          <w:lang w:val="pt-PT"/>
        </w:rPr>
        <w:t xml:space="preserve">Num </w:t>
      </w:r>
      <w:del w:id="793" w:author="Author">
        <w:r w:rsidRPr="00F67924" w:rsidDel="00F043DF">
          <w:rPr>
            <w:lang w:val="pt-PT"/>
          </w:rPr>
          <w:delText xml:space="preserve">estudo </w:delText>
        </w:r>
      </w:del>
      <w:ins w:id="794" w:author="Author">
        <w:r w:rsidR="00F043DF" w:rsidRPr="00F67924">
          <w:rPr>
            <w:lang w:val="pt-PT"/>
          </w:rPr>
          <w:t xml:space="preserve">ensaio </w:t>
        </w:r>
      </w:ins>
      <w:r w:rsidRPr="00F67924">
        <w:rPr>
          <w:lang w:val="pt-PT"/>
        </w:rPr>
        <w:t>em doentes com AR, uma semana após uma dose única de tocilizumab, os níveis de sinvastatina (CYP3A4) foram reduzidos em 57%, para um nível semelhante ou ligeiramente superior ao obs</w:t>
      </w:r>
      <w:r w:rsidR="004A7487" w:rsidRPr="00F67924">
        <w:rPr>
          <w:lang w:val="pt-PT"/>
        </w:rPr>
        <w:t>ervado em indivíduos saudáveis.</w:t>
      </w:r>
    </w:p>
    <w:p w14:paraId="57BDC40F" w14:textId="77777777" w:rsidR="00FC6DE7" w:rsidRPr="00F67924" w:rsidRDefault="00FC6DE7" w:rsidP="005551E6">
      <w:pPr>
        <w:rPr>
          <w:rFonts w:eastAsia="SimSun"/>
          <w:lang w:val="pt-PT" w:eastAsia="zh-CN" w:bidi="th-TH"/>
        </w:rPr>
      </w:pPr>
    </w:p>
    <w:p w14:paraId="26174DBD" w14:textId="0133162D" w:rsidR="005551E6" w:rsidRPr="00F67924" w:rsidRDefault="005551E6" w:rsidP="005551E6">
      <w:pPr>
        <w:rPr>
          <w:rFonts w:eastAsia="SimSun"/>
          <w:lang w:val="pt-PT" w:eastAsia="zh-CN" w:bidi="th-TH"/>
        </w:rPr>
      </w:pPr>
      <w:r w:rsidRPr="00F67924">
        <w:rPr>
          <w:rFonts w:eastAsia="SimSun"/>
          <w:lang w:val="pt-PT" w:eastAsia="zh-CN" w:bidi="th-TH"/>
        </w:rPr>
        <w:t xml:space="preserve">Ao iniciar ou interromper tratamento com </w:t>
      </w:r>
      <w:r w:rsidRPr="00F67924">
        <w:rPr>
          <w:lang w:val="pt-PT"/>
        </w:rPr>
        <w:t>tocilizumab</w:t>
      </w:r>
      <w:r w:rsidRPr="00F67924">
        <w:rPr>
          <w:rFonts w:eastAsia="SimSun"/>
          <w:lang w:val="pt-PT" w:eastAsia="zh-CN" w:bidi="th-TH"/>
        </w:rPr>
        <w:t xml:space="preserve">, os doentes que tomam medicamentos ajustados individualmente e metabolizados via CYP450 3A4, 1A2 ou 2C9 (por exemplo, </w:t>
      </w:r>
      <w:r w:rsidR="007A4120" w:rsidRPr="00F67924">
        <w:rPr>
          <w:rFonts w:eastAsia="SimSun"/>
          <w:lang w:val="pt-PT" w:eastAsia="zh-CN" w:bidi="th-TH"/>
        </w:rPr>
        <w:t>metilprednisolona, dex</w:t>
      </w:r>
      <w:r w:rsidR="00FD1A56" w:rsidRPr="00F67924">
        <w:rPr>
          <w:rFonts w:eastAsia="SimSun"/>
          <w:lang w:val="pt-PT" w:eastAsia="zh-CN" w:bidi="th-TH"/>
        </w:rPr>
        <w:t>ametasona</w:t>
      </w:r>
      <w:r w:rsidR="007A4120" w:rsidRPr="00F67924">
        <w:rPr>
          <w:rFonts w:eastAsia="SimSun"/>
          <w:lang w:val="pt-PT" w:eastAsia="zh-CN" w:bidi="th-TH"/>
        </w:rPr>
        <w:t xml:space="preserve"> (com </w:t>
      </w:r>
      <w:r w:rsidR="001279B4" w:rsidRPr="00F67924">
        <w:rPr>
          <w:rFonts w:eastAsia="SimSun"/>
          <w:lang w:val="pt-PT" w:eastAsia="zh-CN" w:bidi="th-TH"/>
        </w:rPr>
        <w:t xml:space="preserve">a </w:t>
      </w:r>
      <w:r w:rsidR="007A4120" w:rsidRPr="00F67924">
        <w:rPr>
          <w:rFonts w:eastAsia="SimSun"/>
          <w:lang w:val="pt-PT" w:eastAsia="zh-CN" w:bidi="th-TH"/>
        </w:rPr>
        <w:t>possibilidade</w:t>
      </w:r>
      <w:r w:rsidR="00FD1A56" w:rsidRPr="00F67924">
        <w:rPr>
          <w:rFonts w:eastAsia="SimSun"/>
          <w:lang w:val="pt-PT" w:eastAsia="zh-CN" w:bidi="th-TH"/>
        </w:rPr>
        <w:t xml:space="preserve"> de síndrome de privação de glucocortic</w:t>
      </w:r>
      <w:r w:rsidR="00631B87" w:rsidRPr="00F67924">
        <w:rPr>
          <w:rFonts w:eastAsia="SimSun"/>
          <w:lang w:val="pt-PT" w:eastAsia="zh-CN" w:bidi="th-TH"/>
        </w:rPr>
        <w:t>o</w:t>
      </w:r>
      <w:r w:rsidR="00FD1A56" w:rsidRPr="00F67924">
        <w:rPr>
          <w:rFonts w:eastAsia="SimSun"/>
          <w:lang w:val="pt-PT" w:eastAsia="zh-CN" w:bidi="th-TH"/>
        </w:rPr>
        <w:t xml:space="preserve">ides orais), </w:t>
      </w:r>
      <w:r w:rsidRPr="00F67924">
        <w:rPr>
          <w:rFonts w:eastAsia="SimSun"/>
          <w:lang w:val="pt-PT" w:eastAsia="zh-CN" w:bidi="th-TH"/>
        </w:rPr>
        <w:t xml:space="preserve">atorvastatina, bloqueadores dos canais de cálcio, teofilina, varfarina, </w:t>
      </w:r>
      <w:r w:rsidR="006B7443" w:rsidRPr="00F67924">
        <w:rPr>
          <w:rFonts w:eastAsia="SimSun"/>
          <w:lang w:val="pt-PT" w:eastAsia="zh-CN" w:bidi="th-TH"/>
        </w:rPr>
        <w:t xml:space="preserve">fenprocoumon, </w:t>
      </w:r>
      <w:r w:rsidRPr="00F67924">
        <w:rPr>
          <w:rFonts w:eastAsia="SimSun"/>
          <w:lang w:val="pt-PT" w:eastAsia="zh-CN" w:bidi="th-TH"/>
        </w:rPr>
        <w:t xml:space="preserve">fenitoína, ciclosporina ou benzodiazepinas) </w:t>
      </w:r>
      <w:r w:rsidR="00E5028D" w:rsidRPr="00F67924">
        <w:rPr>
          <w:rFonts w:eastAsia="SimSun"/>
          <w:lang w:val="pt-PT" w:eastAsia="zh-CN" w:bidi="th-TH"/>
        </w:rPr>
        <w:t xml:space="preserve">têm </w:t>
      </w:r>
      <w:r w:rsidRPr="00F67924">
        <w:rPr>
          <w:rFonts w:eastAsia="SimSun"/>
          <w:lang w:val="pt-PT" w:eastAsia="zh-CN" w:bidi="th-TH"/>
        </w:rPr>
        <w:t xml:space="preserve">de ser monitorizados, pois pode haver necessidade de aumento de doses para manter o efeito terapêutico. Dada a longa semivida </w:t>
      </w:r>
      <w:r w:rsidRPr="00F67924">
        <w:rPr>
          <w:iCs/>
          <w:lang w:val="pt-PT"/>
        </w:rPr>
        <w:t>(t</w:t>
      </w:r>
      <w:r w:rsidRPr="00F67924">
        <w:rPr>
          <w:iCs/>
          <w:vertAlign w:val="subscript"/>
          <w:lang w:val="pt-PT"/>
        </w:rPr>
        <w:t>1/2</w:t>
      </w:r>
      <w:r w:rsidRPr="00F67924">
        <w:rPr>
          <w:iCs/>
          <w:lang w:val="pt-PT"/>
        </w:rPr>
        <w:t xml:space="preserve">) </w:t>
      </w:r>
      <w:r w:rsidRPr="00F67924">
        <w:rPr>
          <w:rFonts w:eastAsia="SimSun"/>
          <w:lang w:val="pt-PT" w:eastAsia="zh-CN" w:bidi="th-TH"/>
        </w:rPr>
        <w:t xml:space="preserve">de eliminação, o efeito de </w:t>
      </w:r>
      <w:r w:rsidRPr="00F67924">
        <w:rPr>
          <w:lang w:val="pt-PT"/>
        </w:rPr>
        <w:t>tocilizumab</w:t>
      </w:r>
      <w:r w:rsidRPr="00F67924">
        <w:rPr>
          <w:rFonts w:eastAsia="SimSun"/>
          <w:lang w:val="pt-PT" w:eastAsia="zh-CN" w:bidi="th-TH"/>
        </w:rPr>
        <w:t xml:space="preserve"> na atividade enzimática do CYP450 pode persistir durante várias semanas após a interrupção da terapêutica.</w:t>
      </w:r>
    </w:p>
    <w:p w14:paraId="670E20C7" w14:textId="77777777" w:rsidR="005551E6" w:rsidRPr="00F67924" w:rsidRDefault="005551E6" w:rsidP="005551E6">
      <w:pPr>
        <w:suppressAutoHyphens/>
        <w:rPr>
          <w:lang w:val="pt-PT"/>
        </w:rPr>
      </w:pPr>
    </w:p>
    <w:p w14:paraId="240C5952" w14:textId="77777777" w:rsidR="005551E6" w:rsidRPr="00F67924" w:rsidRDefault="005551E6" w:rsidP="005551E6">
      <w:pPr>
        <w:keepNext/>
        <w:suppressAutoHyphens/>
        <w:ind w:left="567" w:hanging="567"/>
        <w:rPr>
          <w:b/>
          <w:lang w:val="pt-PT"/>
        </w:rPr>
      </w:pPr>
      <w:r w:rsidRPr="00F67924">
        <w:rPr>
          <w:b/>
          <w:lang w:val="pt-PT"/>
        </w:rPr>
        <w:t>4.6</w:t>
      </w:r>
      <w:r w:rsidRPr="00F67924">
        <w:rPr>
          <w:b/>
          <w:lang w:val="pt-PT"/>
        </w:rPr>
        <w:tab/>
        <w:t>Fertilidade, gravidez e aleitamento</w:t>
      </w:r>
    </w:p>
    <w:p w14:paraId="08CB6F44" w14:textId="77777777" w:rsidR="005551E6" w:rsidRPr="00F67924" w:rsidRDefault="005551E6" w:rsidP="005551E6">
      <w:pPr>
        <w:suppressAutoHyphens/>
        <w:rPr>
          <w:u w:val="single"/>
          <w:lang w:val="pt-PT"/>
        </w:rPr>
      </w:pPr>
    </w:p>
    <w:p w14:paraId="7F783A53" w14:textId="77777777" w:rsidR="005551E6" w:rsidRPr="00F67924" w:rsidRDefault="005551E6" w:rsidP="005551E6">
      <w:pPr>
        <w:suppressAutoHyphens/>
        <w:rPr>
          <w:u w:val="single"/>
          <w:lang w:val="pt-PT"/>
        </w:rPr>
      </w:pPr>
      <w:r w:rsidRPr="00F67924">
        <w:rPr>
          <w:u w:val="single"/>
          <w:lang w:val="pt-PT"/>
        </w:rPr>
        <w:t>Mulheres com potencial para engravidar</w:t>
      </w:r>
    </w:p>
    <w:p w14:paraId="42626BF4" w14:textId="669C007A" w:rsidR="005551E6" w:rsidRPr="00F67924" w:rsidRDefault="005551E6" w:rsidP="005551E6">
      <w:pPr>
        <w:suppressAutoHyphens/>
        <w:rPr>
          <w:lang w:val="pt-PT"/>
        </w:rPr>
      </w:pPr>
      <w:r w:rsidRPr="00F67924">
        <w:rPr>
          <w:lang w:val="pt-PT"/>
        </w:rPr>
        <w:t xml:space="preserve">As mulheres com potencial para engravidar </w:t>
      </w:r>
      <w:r w:rsidR="00A3262A" w:rsidRPr="00F67924">
        <w:rPr>
          <w:lang w:val="pt-PT"/>
        </w:rPr>
        <w:t xml:space="preserve">têm de </w:t>
      </w:r>
      <w:r w:rsidRPr="00F67924">
        <w:rPr>
          <w:lang w:val="pt-PT"/>
        </w:rPr>
        <w:t>utilizar contraceção eficaz durante o tratamento e até 3</w:t>
      </w:r>
      <w:r w:rsidR="00A3262A" w:rsidRPr="00F67924">
        <w:rPr>
          <w:lang w:val="pt-PT"/>
        </w:rPr>
        <w:t> </w:t>
      </w:r>
      <w:r w:rsidRPr="00F67924">
        <w:rPr>
          <w:lang w:val="pt-PT"/>
        </w:rPr>
        <w:t>meses após a conclusão do tratamento.</w:t>
      </w:r>
    </w:p>
    <w:p w14:paraId="54D43566" w14:textId="77777777" w:rsidR="005551E6" w:rsidRPr="00F67924" w:rsidRDefault="005551E6" w:rsidP="005551E6">
      <w:pPr>
        <w:ind w:left="567" w:hanging="567"/>
        <w:outlineLvl w:val="0"/>
        <w:rPr>
          <w:u w:val="single"/>
          <w:lang w:val="pt-PT"/>
        </w:rPr>
      </w:pPr>
    </w:p>
    <w:p w14:paraId="6C116803" w14:textId="77777777" w:rsidR="005551E6" w:rsidRPr="00F67924" w:rsidRDefault="004A7487" w:rsidP="00D71122">
      <w:pPr>
        <w:keepNext/>
        <w:keepLines/>
        <w:ind w:left="567" w:hanging="567"/>
        <w:outlineLvl w:val="0"/>
        <w:rPr>
          <w:u w:val="single"/>
          <w:lang w:val="pt-PT"/>
        </w:rPr>
      </w:pPr>
      <w:r w:rsidRPr="00F67924">
        <w:rPr>
          <w:u w:val="single"/>
          <w:lang w:val="pt-PT"/>
        </w:rPr>
        <w:t>Gravidez</w:t>
      </w:r>
    </w:p>
    <w:p w14:paraId="72D032BF" w14:textId="42FE2F48" w:rsidR="005551E6" w:rsidRPr="00F67924" w:rsidRDefault="005551E6" w:rsidP="00D71122">
      <w:pPr>
        <w:keepNext/>
        <w:keepLines/>
        <w:rPr>
          <w:lang w:val="pt-PT"/>
        </w:rPr>
      </w:pPr>
      <w:r w:rsidRPr="00F67924">
        <w:rPr>
          <w:lang w:val="pt-PT"/>
        </w:rPr>
        <w:t xml:space="preserve">Não existem dados adequados de utilização de </w:t>
      </w:r>
      <w:r w:rsidR="00A3262A" w:rsidRPr="00F67924">
        <w:rPr>
          <w:lang w:val="pt-PT"/>
        </w:rPr>
        <w:t>tocilizumab</w:t>
      </w:r>
      <w:r w:rsidR="00A3262A" w:rsidRPr="00F67924" w:rsidDel="001F62AA">
        <w:rPr>
          <w:lang w:val="pt-PT"/>
        </w:rPr>
        <w:t xml:space="preserve"> </w:t>
      </w:r>
      <w:r w:rsidRPr="00F67924">
        <w:rPr>
          <w:lang w:val="pt-PT"/>
        </w:rPr>
        <w:t xml:space="preserve">em mulheres grávidas. Um </w:t>
      </w:r>
      <w:del w:id="795" w:author="Author">
        <w:r w:rsidRPr="00F67924" w:rsidDel="00F043DF">
          <w:rPr>
            <w:lang w:val="pt-PT"/>
          </w:rPr>
          <w:delText xml:space="preserve">estudo </w:delText>
        </w:r>
      </w:del>
      <w:ins w:id="796" w:author="Author">
        <w:r w:rsidR="00F043DF" w:rsidRPr="00F67924">
          <w:rPr>
            <w:lang w:val="pt-PT"/>
          </w:rPr>
          <w:t xml:space="preserve">ensaio </w:t>
        </w:r>
      </w:ins>
      <w:r w:rsidRPr="00F67924">
        <w:rPr>
          <w:lang w:val="pt-PT"/>
        </w:rPr>
        <w:t>com alta dose em animais demonstrou um aumento do risco de aborto espontâneo / morte embrionária</w:t>
      </w:r>
      <w:r w:rsidRPr="00F67924">
        <w:rPr>
          <w:lang w:val="pt-PT"/>
        </w:rPr>
        <w:noBreakHyphen/>
        <w:t>fetal (ver secção</w:t>
      </w:r>
      <w:r w:rsidR="00A3262A" w:rsidRPr="00F67924">
        <w:rPr>
          <w:lang w:val="pt-PT"/>
        </w:rPr>
        <w:t> </w:t>
      </w:r>
      <w:r w:rsidRPr="00F67924">
        <w:rPr>
          <w:lang w:val="pt-PT"/>
        </w:rPr>
        <w:t>5.3). O risco potencial para os seres humanos é desconhecido.</w:t>
      </w:r>
    </w:p>
    <w:p w14:paraId="3837CCBD" w14:textId="77777777" w:rsidR="005551E6" w:rsidRPr="00F67924" w:rsidRDefault="005551E6" w:rsidP="005551E6">
      <w:pPr>
        <w:rPr>
          <w:lang w:val="pt-PT"/>
        </w:rPr>
      </w:pPr>
    </w:p>
    <w:p w14:paraId="4FB6322B" w14:textId="77777777" w:rsidR="005551E6" w:rsidRPr="00F67924" w:rsidRDefault="005551E6" w:rsidP="005551E6">
      <w:pPr>
        <w:ind w:left="567" w:hanging="567"/>
        <w:outlineLvl w:val="0"/>
        <w:rPr>
          <w:lang w:val="pt-PT"/>
        </w:rPr>
      </w:pPr>
      <w:r w:rsidRPr="00F67924">
        <w:rPr>
          <w:lang w:val="pt-PT"/>
        </w:rPr>
        <w:t>RoActemra não deve ser utilizado durante a gravidez, exceto se manifestamente necessário.</w:t>
      </w:r>
    </w:p>
    <w:p w14:paraId="1BAF8EB7" w14:textId="77777777" w:rsidR="005551E6" w:rsidRPr="00F67924" w:rsidRDefault="005551E6" w:rsidP="005551E6">
      <w:pPr>
        <w:ind w:left="567" w:hanging="567"/>
        <w:outlineLvl w:val="0"/>
        <w:rPr>
          <w:iCs/>
          <w:lang w:val="pt-PT"/>
        </w:rPr>
      </w:pPr>
    </w:p>
    <w:p w14:paraId="3902B5F5" w14:textId="77777777" w:rsidR="005551E6" w:rsidRPr="00F67924" w:rsidRDefault="005551E6" w:rsidP="005551E6">
      <w:pPr>
        <w:keepNext/>
        <w:ind w:left="567" w:hanging="567"/>
        <w:outlineLvl w:val="0"/>
        <w:rPr>
          <w:u w:val="single"/>
          <w:lang w:val="pt-PT"/>
        </w:rPr>
      </w:pPr>
      <w:r w:rsidRPr="00F67924">
        <w:rPr>
          <w:u w:val="single"/>
          <w:lang w:val="pt-PT"/>
        </w:rPr>
        <w:t>Amamentação</w:t>
      </w:r>
    </w:p>
    <w:p w14:paraId="380B49AD" w14:textId="4FAD58EF" w:rsidR="005551E6" w:rsidRPr="00F67924" w:rsidRDefault="005551E6" w:rsidP="005551E6">
      <w:pPr>
        <w:rPr>
          <w:lang w:val="pt-PT"/>
        </w:rPr>
      </w:pPr>
      <w:r w:rsidRPr="00F67924">
        <w:rPr>
          <w:lang w:val="pt-PT"/>
        </w:rPr>
        <w:t xml:space="preserve">Não se sabe se tocilizumab é excretado no leite humano. A excreção de </w:t>
      </w:r>
      <w:r w:rsidR="00A3262A" w:rsidRPr="00F67924">
        <w:rPr>
          <w:lang w:val="pt-PT"/>
        </w:rPr>
        <w:t>tocilizumab</w:t>
      </w:r>
      <w:r w:rsidR="00A3262A" w:rsidRPr="00F67924" w:rsidDel="001F62AA">
        <w:rPr>
          <w:lang w:val="pt-PT"/>
        </w:rPr>
        <w:t xml:space="preserve"> </w:t>
      </w:r>
      <w:r w:rsidRPr="00F67924">
        <w:rPr>
          <w:lang w:val="pt-PT"/>
        </w:rPr>
        <w:t>no leite não foi estudada em animais. A decisão de /descontinuar a amamentação ou de descontinuar</w:t>
      </w:r>
      <w:r w:rsidR="00A3262A" w:rsidRPr="00F67924">
        <w:rPr>
          <w:lang w:val="pt-PT"/>
        </w:rPr>
        <w:t>/evitar</w:t>
      </w:r>
      <w:r w:rsidRPr="00F67924">
        <w:rPr>
          <w:lang w:val="pt-PT"/>
        </w:rPr>
        <w:t xml:space="preserve"> a terapêutica com RoActemra </w:t>
      </w:r>
      <w:r w:rsidR="00A3262A" w:rsidRPr="00F67924">
        <w:rPr>
          <w:lang w:val="pt-PT"/>
        </w:rPr>
        <w:t xml:space="preserve">tem de </w:t>
      </w:r>
      <w:r w:rsidRPr="00F67924">
        <w:rPr>
          <w:lang w:val="pt-PT"/>
        </w:rPr>
        <w:t>ser tomada considerando o benefício da amamentação para a criança e o benefício da terapêuti</w:t>
      </w:r>
      <w:r w:rsidR="004A7487" w:rsidRPr="00F67924">
        <w:rPr>
          <w:lang w:val="pt-PT"/>
        </w:rPr>
        <w:t>ca para a mulher.</w:t>
      </w:r>
    </w:p>
    <w:p w14:paraId="24164B3D" w14:textId="77777777" w:rsidR="005551E6" w:rsidRPr="00F67924" w:rsidRDefault="005551E6" w:rsidP="005551E6">
      <w:pPr>
        <w:keepNext/>
        <w:ind w:left="567" w:hanging="567"/>
        <w:outlineLvl w:val="0"/>
        <w:rPr>
          <w:u w:val="single"/>
          <w:lang w:val="pt-PT"/>
        </w:rPr>
      </w:pPr>
    </w:p>
    <w:p w14:paraId="06513164" w14:textId="77777777" w:rsidR="005551E6" w:rsidRPr="00F67924" w:rsidRDefault="005551E6" w:rsidP="005551E6">
      <w:pPr>
        <w:keepNext/>
        <w:ind w:left="567" w:hanging="567"/>
        <w:outlineLvl w:val="0"/>
        <w:rPr>
          <w:u w:val="single"/>
          <w:lang w:val="pt-PT"/>
        </w:rPr>
      </w:pPr>
      <w:r w:rsidRPr="00F67924">
        <w:rPr>
          <w:u w:val="single"/>
          <w:lang w:val="pt-PT"/>
        </w:rPr>
        <w:t>Fertilidade</w:t>
      </w:r>
    </w:p>
    <w:p w14:paraId="73E06EB7" w14:textId="4839B7F1" w:rsidR="005551E6" w:rsidRPr="00F67924" w:rsidRDefault="005551E6" w:rsidP="005551E6">
      <w:pPr>
        <w:rPr>
          <w:lang w:val="pt-PT"/>
        </w:rPr>
      </w:pPr>
      <w:r w:rsidRPr="00F67924">
        <w:rPr>
          <w:lang w:val="pt-PT"/>
        </w:rPr>
        <w:t>Os dados não</w:t>
      </w:r>
      <w:r w:rsidRPr="00F67924">
        <w:rPr>
          <w:lang w:val="pt-PT"/>
        </w:rPr>
        <w:noBreakHyphen/>
        <w:t xml:space="preserve">clínicos disponíveis não sugerem um efeito na fertilidade durante o tratamento com </w:t>
      </w:r>
      <w:r w:rsidR="00ED239F" w:rsidRPr="00F67924">
        <w:rPr>
          <w:lang w:val="pt-PT"/>
        </w:rPr>
        <w:t>tocilizumab</w:t>
      </w:r>
      <w:r w:rsidRPr="00F67924">
        <w:rPr>
          <w:lang w:val="pt-PT"/>
        </w:rPr>
        <w:t>.</w:t>
      </w:r>
    </w:p>
    <w:p w14:paraId="040454D3" w14:textId="77777777" w:rsidR="005551E6" w:rsidRPr="00F67924" w:rsidRDefault="005551E6" w:rsidP="005551E6">
      <w:pPr>
        <w:suppressAutoHyphens/>
        <w:rPr>
          <w:lang w:val="pt-PT"/>
        </w:rPr>
      </w:pPr>
    </w:p>
    <w:p w14:paraId="3536DD52" w14:textId="77777777" w:rsidR="005551E6" w:rsidRPr="00F67924" w:rsidRDefault="005551E6" w:rsidP="005551E6">
      <w:pPr>
        <w:keepNext/>
        <w:keepLines/>
        <w:suppressAutoHyphens/>
        <w:ind w:left="562" w:hanging="562"/>
        <w:rPr>
          <w:b/>
          <w:lang w:val="pt-PT"/>
        </w:rPr>
      </w:pPr>
      <w:r w:rsidRPr="00F67924">
        <w:rPr>
          <w:b/>
          <w:lang w:val="pt-PT"/>
        </w:rPr>
        <w:t>4.7</w:t>
      </w:r>
      <w:r w:rsidRPr="00F67924">
        <w:rPr>
          <w:b/>
          <w:lang w:val="pt-PT"/>
        </w:rPr>
        <w:tab/>
        <w:t>Efeitos sobre a capacidade de conduzir e utilizar máquinas</w:t>
      </w:r>
    </w:p>
    <w:p w14:paraId="14D5753F" w14:textId="77777777" w:rsidR="005551E6" w:rsidRPr="00F67924" w:rsidRDefault="005551E6" w:rsidP="005551E6">
      <w:pPr>
        <w:keepNext/>
        <w:suppressAutoHyphens/>
        <w:rPr>
          <w:b/>
          <w:lang w:val="pt-PT"/>
        </w:rPr>
      </w:pPr>
    </w:p>
    <w:p w14:paraId="5BFFBF49" w14:textId="1D203F4D" w:rsidR="005551E6" w:rsidRPr="00F67924" w:rsidRDefault="005551E6" w:rsidP="005551E6">
      <w:pPr>
        <w:keepNext/>
        <w:suppressAutoHyphens/>
        <w:rPr>
          <w:lang w:val="pt-PT"/>
        </w:rPr>
      </w:pPr>
      <w:r w:rsidRPr="00F67924">
        <w:rPr>
          <w:lang w:val="pt-PT"/>
        </w:rPr>
        <w:t>RoActemra tem influência mínima na capacidade de conduzir e utilizar máquinas</w:t>
      </w:r>
      <w:r w:rsidR="00607C8E" w:rsidRPr="00F67924">
        <w:rPr>
          <w:lang w:val="pt-PT"/>
        </w:rPr>
        <w:t>, por exemplo, tonturas</w:t>
      </w:r>
      <w:r w:rsidRPr="00F67924">
        <w:rPr>
          <w:lang w:val="pt-PT"/>
        </w:rPr>
        <w:t xml:space="preserve"> (ver secção</w:t>
      </w:r>
      <w:r w:rsidR="00607C8E" w:rsidRPr="00F67924">
        <w:rPr>
          <w:lang w:val="pt-PT"/>
        </w:rPr>
        <w:t> </w:t>
      </w:r>
      <w:r w:rsidRPr="00F67924">
        <w:rPr>
          <w:lang w:val="pt-PT"/>
        </w:rPr>
        <w:t>4.8).</w:t>
      </w:r>
    </w:p>
    <w:p w14:paraId="7D5A45B5" w14:textId="77777777" w:rsidR="005551E6" w:rsidRPr="00F67924" w:rsidRDefault="005551E6" w:rsidP="005551E6">
      <w:pPr>
        <w:suppressAutoHyphens/>
        <w:rPr>
          <w:lang w:val="pt-PT"/>
        </w:rPr>
      </w:pPr>
    </w:p>
    <w:p w14:paraId="0B312A11" w14:textId="77777777" w:rsidR="005551E6" w:rsidRPr="00F67924" w:rsidRDefault="005551E6" w:rsidP="005551E6">
      <w:pPr>
        <w:keepNext/>
        <w:keepLines/>
        <w:suppressAutoHyphens/>
        <w:ind w:left="567" w:hanging="567"/>
        <w:rPr>
          <w:b/>
          <w:lang w:val="pt-PT"/>
        </w:rPr>
      </w:pPr>
      <w:r w:rsidRPr="00F67924">
        <w:rPr>
          <w:b/>
          <w:lang w:val="pt-PT"/>
        </w:rPr>
        <w:t>4.8</w:t>
      </w:r>
      <w:r w:rsidRPr="00F67924">
        <w:rPr>
          <w:b/>
          <w:lang w:val="pt-PT"/>
        </w:rPr>
        <w:tab/>
        <w:t>Efeitos indesejáveis</w:t>
      </w:r>
    </w:p>
    <w:p w14:paraId="782784A5" w14:textId="77777777" w:rsidR="005551E6" w:rsidRPr="00F67924" w:rsidRDefault="005551E6" w:rsidP="005551E6">
      <w:pPr>
        <w:keepNext/>
        <w:keepLines/>
        <w:suppressAutoHyphens/>
        <w:rPr>
          <w:lang w:val="pt-PT"/>
        </w:rPr>
      </w:pPr>
    </w:p>
    <w:p w14:paraId="1F18B02B" w14:textId="77777777" w:rsidR="00C90EE6" w:rsidRPr="00F67924" w:rsidRDefault="005551E6" w:rsidP="005551E6">
      <w:pPr>
        <w:keepNext/>
        <w:keepLines/>
        <w:rPr>
          <w:u w:val="single"/>
          <w:lang w:val="pt-PT"/>
        </w:rPr>
      </w:pPr>
      <w:r w:rsidRPr="00F67924">
        <w:rPr>
          <w:u w:val="single"/>
          <w:lang w:val="pt-PT"/>
        </w:rPr>
        <w:t>Resumo do perfil de segurança</w:t>
      </w:r>
    </w:p>
    <w:p w14:paraId="112B2FC6" w14:textId="0AB7F8B1" w:rsidR="00C90EE6" w:rsidRPr="00F67924" w:rsidRDefault="00C90EE6" w:rsidP="005551E6">
      <w:pPr>
        <w:rPr>
          <w:lang w:val="pt-PT"/>
        </w:rPr>
      </w:pPr>
      <w:r w:rsidRPr="00F67924">
        <w:rPr>
          <w:lang w:val="pt-PT"/>
        </w:rPr>
        <w:t xml:space="preserve">O perfil de segurança </w:t>
      </w:r>
      <w:r w:rsidR="008D1A6E" w:rsidRPr="00F67924">
        <w:rPr>
          <w:lang w:val="pt-PT"/>
        </w:rPr>
        <w:t xml:space="preserve">tem por base </w:t>
      </w:r>
      <w:r w:rsidR="00E05292" w:rsidRPr="00F67924">
        <w:rPr>
          <w:lang w:val="pt-PT"/>
        </w:rPr>
        <w:t>4510</w:t>
      </w:r>
      <w:r w:rsidR="004A0CF1" w:rsidRPr="00F67924">
        <w:rPr>
          <w:lang w:val="pt-PT"/>
        </w:rPr>
        <w:t> </w:t>
      </w:r>
      <w:r w:rsidR="008D1A6E" w:rsidRPr="00F67924">
        <w:rPr>
          <w:lang w:val="pt-PT"/>
        </w:rPr>
        <w:t xml:space="preserve">doentes expostos a </w:t>
      </w:r>
      <w:r w:rsidR="00B0648D" w:rsidRPr="00F67924">
        <w:rPr>
          <w:lang w:val="pt-PT"/>
        </w:rPr>
        <w:t>tocilizumab</w:t>
      </w:r>
      <w:r w:rsidR="00B0648D" w:rsidRPr="00F67924" w:rsidDel="001F62AA">
        <w:rPr>
          <w:lang w:val="pt-PT"/>
        </w:rPr>
        <w:t xml:space="preserve"> </w:t>
      </w:r>
      <w:r w:rsidR="008D1A6E" w:rsidRPr="00F67924">
        <w:rPr>
          <w:lang w:val="pt-PT"/>
        </w:rPr>
        <w:t xml:space="preserve">em ensaios clínicos; a maioria destes doentes </w:t>
      </w:r>
      <w:r w:rsidR="00B05637" w:rsidRPr="00F67924">
        <w:rPr>
          <w:lang w:val="pt-PT"/>
        </w:rPr>
        <w:t>parti</w:t>
      </w:r>
      <w:r w:rsidR="008A28E2" w:rsidRPr="00F67924">
        <w:rPr>
          <w:lang w:val="pt-PT"/>
        </w:rPr>
        <w:t>cipou</w:t>
      </w:r>
      <w:r w:rsidR="008D1A6E" w:rsidRPr="00F67924">
        <w:rPr>
          <w:lang w:val="pt-PT"/>
        </w:rPr>
        <w:t xml:space="preserve"> em e</w:t>
      </w:r>
      <w:r w:rsidR="00AF60D9" w:rsidRPr="00F67924">
        <w:rPr>
          <w:lang w:val="pt-PT"/>
        </w:rPr>
        <w:t>nsai</w:t>
      </w:r>
      <w:r w:rsidR="008D1A6E" w:rsidRPr="00F67924">
        <w:rPr>
          <w:lang w:val="pt-PT"/>
        </w:rPr>
        <w:t xml:space="preserve">os para a AR </w:t>
      </w:r>
      <w:r w:rsidR="00C70D7E" w:rsidRPr="00F67924">
        <w:rPr>
          <w:lang w:val="pt-PT"/>
        </w:rPr>
        <w:t xml:space="preserve">em adultos </w:t>
      </w:r>
      <w:r w:rsidR="008D1A6E" w:rsidRPr="00F67924">
        <w:rPr>
          <w:lang w:val="pt-PT"/>
        </w:rPr>
        <w:t>(n</w:t>
      </w:r>
      <w:ins w:id="797" w:author="Author">
        <w:r w:rsidR="00C35C86">
          <w:rPr>
            <w:lang w:val="pt-PT"/>
          </w:rPr>
          <w:t> </w:t>
        </w:r>
      </w:ins>
      <w:r w:rsidR="008D1A6E" w:rsidRPr="00F67924">
        <w:rPr>
          <w:lang w:val="pt-PT"/>
        </w:rPr>
        <w:t>=</w:t>
      </w:r>
      <w:ins w:id="798" w:author="Author">
        <w:r w:rsidR="00C35C86">
          <w:rPr>
            <w:lang w:val="pt-PT"/>
          </w:rPr>
          <w:t> </w:t>
        </w:r>
      </w:ins>
      <w:r w:rsidR="008D1A6E" w:rsidRPr="00F67924">
        <w:rPr>
          <w:lang w:val="pt-PT"/>
        </w:rPr>
        <w:t xml:space="preserve">4009), </w:t>
      </w:r>
      <w:del w:id="799" w:author="Author">
        <w:r w:rsidR="008D1A6E" w:rsidRPr="00F67924" w:rsidDel="00EE4151">
          <w:rPr>
            <w:lang w:val="pt-PT"/>
          </w:rPr>
          <w:delText>enquanto que</w:delText>
        </w:r>
      </w:del>
      <w:ins w:id="800" w:author="Author">
        <w:r w:rsidR="00EE4151" w:rsidRPr="00F67924">
          <w:rPr>
            <w:lang w:val="pt-PT"/>
          </w:rPr>
          <w:t>enquanto</w:t>
        </w:r>
      </w:ins>
      <w:r w:rsidR="008D1A6E" w:rsidRPr="00F67924">
        <w:rPr>
          <w:lang w:val="pt-PT"/>
        </w:rPr>
        <w:t xml:space="preserve"> a restante experiência provém de </w:t>
      </w:r>
      <w:r w:rsidR="00AF60D9" w:rsidRPr="00F67924">
        <w:rPr>
          <w:lang w:val="pt-PT"/>
        </w:rPr>
        <w:t xml:space="preserve">ensaios </w:t>
      </w:r>
      <w:r w:rsidR="008D1A6E" w:rsidRPr="00F67924">
        <w:rPr>
          <w:lang w:val="pt-PT"/>
        </w:rPr>
        <w:t xml:space="preserve">para </w:t>
      </w:r>
      <w:r w:rsidR="00E05292" w:rsidRPr="00F67924">
        <w:rPr>
          <w:lang w:val="pt-PT"/>
        </w:rPr>
        <w:t xml:space="preserve">a </w:t>
      </w:r>
      <w:r w:rsidR="008D1A6E" w:rsidRPr="00F67924">
        <w:rPr>
          <w:lang w:val="pt-PT"/>
        </w:rPr>
        <w:t>ACG (n</w:t>
      </w:r>
      <w:ins w:id="801" w:author="Author">
        <w:r w:rsidR="00C35C86">
          <w:rPr>
            <w:lang w:val="pt-PT"/>
          </w:rPr>
          <w:t> </w:t>
        </w:r>
      </w:ins>
      <w:r w:rsidR="008D1A6E" w:rsidRPr="00F67924">
        <w:rPr>
          <w:lang w:val="pt-PT"/>
        </w:rPr>
        <w:t>=</w:t>
      </w:r>
      <w:ins w:id="802" w:author="Author">
        <w:r w:rsidR="00C35C86">
          <w:rPr>
            <w:lang w:val="pt-PT"/>
          </w:rPr>
          <w:t> </w:t>
        </w:r>
      </w:ins>
      <w:r w:rsidR="008D1A6E" w:rsidRPr="00F67924">
        <w:rPr>
          <w:lang w:val="pt-PT"/>
        </w:rPr>
        <w:t>149)</w:t>
      </w:r>
      <w:r w:rsidR="00E05292" w:rsidRPr="00F67924">
        <w:rPr>
          <w:lang w:val="pt-PT"/>
        </w:rPr>
        <w:t>, AIJp (n</w:t>
      </w:r>
      <w:ins w:id="803" w:author="Author">
        <w:r w:rsidR="00C35C86">
          <w:rPr>
            <w:lang w:val="pt-PT"/>
          </w:rPr>
          <w:t> </w:t>
        </w:r>
      </w:ins>
      <w:r w:rsidR="00E05292" w:rsidRPr="00F67924">
        <w:rPr>
          <w:lang w:val="pt-PT"/>
        </w:rPr>
        <w:t>=</w:t>
      </w:r>
      <w:ins w:id="804" w:author="Author">
        <w:r w:rsidR="00C35C86">
          <w:rPr>
            <w:lang w:val="pt-PT"/>
          </w:rPr>
          <w:t> </w:t>
        </w:r>
      </w:ins>
      <w:r w:rsidR="00E05292" w:rsidRPr="00F67924">
        <w:rPr>
          <w:lang w:val="pt-PT"/>
        </w:rPr>
        <w:t>240) e AIJs (n</w:t>
      </w:r>
      <w:ins w:id="805" w:author="Author">
        <w:r w:rsidR="00C35C86">
          <w:rPr>
            <w:lang w:val="pt-PT"/>
          </w:rPr>
          <w:t> </w:t>
        </w:r>
      </w:ins>
      <w:r w:rsidR="00E05292" w:rsidRPr="00F67924">
        <w:rPr>
          <w:lang w:val="pt-PT"/>
        </w:rPr>
        <w:t>=</w:t>
      </w:r>
      <w:ins w:id="806" w:author="Author">
        <w:r w:rsidR="00C35C86">
          <w:rPr>
            <w:lang w:val="pt-PT"/>
          </w:rPr>
          <w:t> </w:t>
        </w:r>
      </w:ins>
      <w:r w:rsidR="00E05292" w:rsidRPr="00F67924">
        <w:rPr>
          <w:lang w:val="pt-PT"/>
        </w:rPr>
        <w:t>112)</w:t>
      </w:r>
      <w:r w:rsidR="008D1A6E" w:rsidRPr="00F67924">
        <w:rPr>
          <w:lang w:val="pt-PT"/>
        </w:rPr>
        <w:t xml:space="preserve">. O perfil de segurança de </w:t>
      </w:r>
      <w:r w:rsidR="00B0648D" w:rsidRPr="00F67924">
        <w:rPr>
          <w:lang w:val="pt-PT"/>
        </w:rPr>
        <w:t>tocilizumab</w:t>
      </w:r>
      <w:r w:rsidR="00B0648D" w:rsidRPr="00F67924" w:rsidDel="001F62AA">
        <w:rPr>
          <w:lang w:val="pt-PT"/>
        </w:rPr>
        <w:t xml:space="preserve"> </w:t>
      </w:r>
      <w:r w:rsidR="008D1A6E" w:rsidRPr="00F67924">
        <w:rPr>
          <w:lang w:val="pt-PT"/>
        </w:rPr>
        <w:t xml:space="preserve">para estas indicações mantém-se semelhante e </w:t>
      </w:r>
      <w:r w:rsidR="00036516" w:rsidRPr="00F67924">
        <w:rPr>
          <w:lang w:val="pt-PT"/>
        </w:rPr>
        <w:t>não diferenciado</w:t>
      </w:r>
      <w:r w:rsidR="008D1A6E" w:rsidRPr="00F67924">
        <w:rPr>
          <w:lang w:val="pt-PT"/>
        </w:rPr>
        <w:t>.</w:t>
      </w:r>
    </w:p>
    <w:p w14:paraId="40D483B7" w14:textId="77777777" w:rsidR="00036516" w:rsidRPr="00F67924" w:rsidRDefault="00036516" w:rsidP="005551E6">
      <w:pPr>
        <w:rPr>
          <w:lang w:val="pt-PT"/>
        </w:rPr>
      </w:pPr>
    </w:p>
    <w:p w14:paraId="33CDD394" w14:textId="11FB6138" w:rsidR="005551E6" w:rsidRPr="00F67924" w:rsidRDefault="005551E6" w:rsidP="005551E6">
      <w:pPr>
        <w:rPr>
          <w:lang w:val="pt-PT"/>
        </w:rPr>
      </w:pPr>
      <w:r w:rsidRPr="00F67924">
        <w:rPr>
          <w:lang w:val="pt-PT"/>
        </w:rPr>
        <w:t xml:space="preserve">As </w:t>
      </w:r>
      <w:r w:rsidR="00B0648D" w:rsidRPr="00F67924">
        <w:rPr>
          <w:lang w:val="pt-PT"/>
        </w:rPr>
        <w:t>r</w:t>
      </w:r>
      <w:r w:rsidRPr="00F67924">
        <w:rPr>
          <w:lang w:val="pt-PT"/>
        </w:rPr>
        <w:t xml:space="preserve">eações </w:t>
      </w:r>
      <w:r w:rsidR="00B0648D" w:rsidRPr="00F67924">
        <w:rPr>
          <w:lang w:val="pt-PT"/>
        </w:rPr>
        <w:t>a</w:t>
      </w:r>
      <w:r w:rsidRPr="00F67924">
        <w:rPr>
          <w:lang w:val="pt-PT"/>
        </w:rPr>
        <w:t>dversas mais frequentemente notificadas foram infeções do trato respiratório superior, nasofaringite, cefaleia, hipertensão e aumento d</w:t>
      </w:r>
      <w:r w:rsidR="00356DDF" w:rsidRPr="00F67924">
        <w:rPr>
          <w:lang w:val="pt-PT"/>
        </w:rPr>
        <w:t>e</w:t>
      </w:r>
      <w:r w:rsidRPr="00F67924">
        <w:rPr>
          <w:lang w:val="pt-PT"/>
        </w:rPr>
        <w:t xml:space="preserve"> ALT.</w:t>
      </w:r>
    </w:p>
    <w:p w14:paraId="7A3AB545" w14:textId="77777777" w:rsidR="005551E6" w:rsidRPr="00F67924" w:rsidRDefault="005551E6" w:rsidP="005551E6">
      <w:pPr>
        <w:rPr>
          <w:lang w:val="pt-PT"/>
        </w:rPr>
      </w:pPr>
    </w:p>
    <w:p w14:paraId="39491679" w14:textId="73CD4A2D" w:rsidR="005551E6" w:rsidRPr="00F67924" w:rsidRDefault="005551E6" w:rsidP="005551E6">
      <w:pPr>
        <w:rPr>
          <w:lang w:val="pt-PT"/>
        </w:rPr>
      </w:pPr>
      <w:r w:rsidRPr="00F67924">
        <w:rPr>
          <w:lang w:val="pt-PT"/>
        </w:rPr>
        <w:t xml:space="preserve">As </w:t>
      </w:r>
      <w:r w:rsidR="00B0648D" w:rsidRPr="00F67924">
        <w:rPr>
          <w:lang w:val="pt-PT"/>
        </w:rPr>
        <w:t xml:space="preserve">reações adversas </w:t>
      </w:r>
      <w:r w:rsidRPr="00F67924">
        <w:rPr>
          <w:lang w:val="pt-PT"/>
        </w:rPr>
        <w:t>mais graves foram infeções graves, complicações de diverticulite e reações de hipersensibilidade.</w:t>
      </w:r>
    </w:p>
    <w:p w14:paraId="43EFE3EB" w14:textId="77777777" w:rsidR="005551E6" w:rsidRPr="00F67924" w:rsidRDefault="005551E6" w:rsidP="005551E6">
      <w:pPr>
        <w:rPr>
          <w:lang w:val="pt-PT"/>
        </w:rPr>
      </w:pPr>
    </w:p>
    <w:p w14:paraId="65077E8B" w14:textId="77777777" w:rsidR="005551E6" w:rsidRPr="00F67924" w:rsidRDefault="007E0BD7" w:rsidP="00515D4D">
      <w:pPr>
        <w:keepNext/>
        <w:keepLines/>
        <w:suppressAutoHyphens/>
        <w:rPr>
          <w:u w:val="single"/>
          <w:lang w:val="pt-PT"/>
        </w:rPr>
      </w:pPr>
      <w:r w:rsidRPr="00F67924">
        <w:rPr>
          <w:u w:val="single"/>
          <w:lang w:val="pt-PT"/>
        </w:rPr>
        <w:t>Lista tabela</w:t>
      </w:r>
      <w:r w:rsidR="00804912" w:rsidRPr="00F67924">
        <w:rPr>
          <w:u w:val="single"/>
          <w:lang w:val="pt-PT"/>
        </w:rPr>
        <w:t>r</w:t>
      </w:r>
      <w:r w:rsidRPr="00F67924">
        <w:rPr>
          <w:u w:val="single"/>
          <w:lang w:val="pt-PT"/>
        </w:rPr>
        <w:t xml:space="preserve"> de </w:t>
      </w:r>
      <w:r w:rsidR="005551E6" w:rsidRPr="00F67924">
        <w:rPr>
          <w:u w:val="single"/>
          <w:lang w:val="pt-PT"/>
        </w:rPr>
        <w:t>reações adversas</w:t>
      </w:r>
    </w:p>
    <w:p w14:paraId="6B8E81F8" w14:textId="1022A1D5" w:rsidR="005551E6" w:rsidRPr="00F67924" w:rsidRDefault="005551E6" w:rsidP="00515D4D">
      <w:pPr>
        <w:keepNext/>
        <w:keepLines/>
        <w:suppressAutoHyphens/>
        <w:rPr>
          <w:lang w:val="pt-PT"/>
        </w:rPr>
      </w:pPr>
      <w:r w:rsidRPr="00F67924">
        <w:rPr>
          <w:lang w:val="pt-PT"/>
        </w:rPr>
        <w:t xml:space="preserve">As </w:t>
      </w:r>
      <w:r w:rsidR="00B0648D" w:rsidRPr="00F67924">
        <w:rPr>
          <w:lang w:val="pt-PT"/>
        </w:rPr>
        <w:t xml:space="preserve">reações adversas </w:t>
      </w:r>
      <w:r w:rsidR="00434223" w:rsidRPr="00F67924">
        <w:rPr>
          <w:lang w:val="pt-PT"/>
        </w:rPr>
        <w:t>de ensaios clínicos e/ou da experiência pós</w:t>
      </w:r>
      <w:r w:rsidR="00F31A9A" w:rsidRPr="00F67924">
        <w:rPr>
          <w:lang w:val="pt-PT"/>
        </w:rPr>
        <w:noBreakHyphen/>
      </w:r>
      <w:r w:rsidR="00434223" w:rsidRPr="00F67924">
        <w:rPr>
          <w:lang w:val="pt-PT"/>
        </w:rPr>
        <w:t xml:space="preserve">comercialização com </w:t>
      </w:r>
      <w:r w:rsidR="00B0648D" w:rsidRPr="00F67924">
        <w:rPr>
          <w:lang w:val="pt-PT"/>
        </w:rPr>
        <w:t>tocilizumab</w:t>
      </w:r>
      <w:r w:rsidR="00B0648D" w:rsidRPr="00F67924" w:rsidDel="001F62AA">
        <w:rPr>
          <w:lang w:val="pt-PT"/>
        </w:rPr>
        <w:t xml:space="preserve"> </w:t>
      </w:r>
      <w:r w:rsidR="00434223" w:rsidRPr="00F67924">
        <w:rPr>
          <w:lang w:val="pt-PT"/>
        </w:rPr>
        <w:t xml:space="preserve">com base em notificações espontâneas, casos da literatura e casos de programas de </w:t>
      </w:r>
      <w:del w:id="807" w:author="Author">
        <w:r w:rsidR="00434223" w:rsidRPr="00F67924" w:rsidDel="00F043DF">
          <w:rPr>
            <w:lang w:val="pt-PT"/>
          </w:rPr>
          <w:delText xml:space="preserve">estudos </w:delText>
        </w:r>
      </w:del>
      <w:ins w:id="808" w:author="Author">
        <w:r w:rsidR="00F043DF" w:rsidRPr="00F67924">
          <w:rPr>
            <w:lang w:val="pt-PT"/>
          </w:rPr>
          <w:t xml:space="preserve">ensaios </w:t>
        </w:r>
      </w:ins>
      <w:r w:rsidR="00434223" w:rsidRPr="00F67924">
        <w:rPr>
          <w:lang w:val="pt-PT"/>
        </w:rPr>
        <w:t>não intervencionais são listadas na Tabela</w:t>
      </w:r>
      <w:r w:rsidR="00B0648D" w:rsidRPr="00F67924">
        <w:rPr>
          <w:lang w:val="pt-PT"/>
        </w:rPr>
        <w:t> </w:t>
      </w:r>
      <w:r w:rsidR="00434223" w:rsidRPr="00F67924">
        <w:rPr>
          <w:lang w:val="pt-PT"/>
        </w:rPr>
        <w:t>1 e são apresentadas por classes de sistemas de órgãos MedDRA. As categorias de frequência correspondentes</w:t>
      </w:r>
      <w:del w:id="809" w:author="Author">
        <w:r w:rsidR="00434223" w:rsidRPr="00F67924" w:rsidDel="00F043DF">
          <w:rPr>
            <w:lang w:val="pt-PT"/>
          </w:rPr>
          <w:delText xml:space="preserve">, para cada </w:delText>
        </w:r>
        <w:r w:rsidR="00B0648D" w:rsidRPr="00F67924" w:rsidDel="00F043DF">
          <w:rPr>
            <w:lang w:val="pt-PT"/>
          </w:rPr>
          <w:delText>reação adversa</w:delText>
        </w:r>
        <w:r w:rsidR="00434223" w:rsidRPr="00F67924" w:rsidDel="00F043DF">
          <w:rPr>
            <w:lang w:val="pt-PT"/>
          </w:rPr>
          <w:delText>,</w:delText>
        </w:r>
      </w:del>
      <w:r w:rsidR="00434223" w:rsidRPr="00F67924">
        <w:rPr>
          <w:lang w:val="pt-PT"/>
        </w:rPr>
        <w:t xml:space="preserve"> são baseadas na </w:t>
      </w:r>
      <w:r w:rsidRPr="00F67924">
        <w:rPr>
          <w:lang w:val="pt-PT"/>
        </w:rPr>
        <w:t>seguinte convenção: muito frequentes (</w:t>
      </w:r>
      <w:r w:rsidRPr="00F67924">
        <w:rPr>
          <w:lang w:val="pt-PT"/>
        </w:rPr>
        <w:sym w:font="Symbol" w:char="F0B3"/>
      </w:r>
      <w:r w:rsidR="00B0648D" w:rsidRPr="00F67924">
        <w:rPr>
          <w:lang w:val="pt-PT"/>
        </w:rPr>
        <w:t> </w:t>
      </w:r>
      <w:r w:rsidRPr="00F67924">
        <w:rPr>
          <w:lang w:val="pt-PT"/>
        </w:rPr>
        <w:t>1/10); frequentes (</w:t>
      </w:r>
      <w:r w:rsidRPr="00F67924">
        <w:rPr>
          <w:lang w:val="pt-PT"/>
        </w:rPr>
        <w:sym w:font="Symbol" w:char="F0B3"/>
      </w:r>
      <w:r w:rsidR="00B0648D" w:rsidRPr="00F67924">
        <w:rPr>
          <w:lang w:val="pt-PT"/>
        </w:rPr>
        <w:t> </w:t>
      </w:r>
      <w:r w:rsidRPr="00F67924">
        <w:rPr>
          <w:lang w:val="pt-PT"/>
        </w:rPr>
        <w:t>1/100 a &lt;</w:t>
      </w:r>
      <w:r w:rsidR="00B0648D" w:rsidRPr="00F67924">
        <w:rPr>
          <w:lang w:val="pt-PT"/>
        </w:rPr>
        <w:t> </w:t>
      </w:r>
      <w:r w:rsidRPr="00F67924">
        <w:rPr>
          <w:lang w:val="pt-PT"/>
        </w:rPr>
        <w:t>1/10), pouco frequentes (</w:t>
      </w:r>
      <w:r w:rsidRPr="00F67924">
        <w:rPr>
          <w:lang w:val="pt-PT"/>
        </w:rPr>
        <w:sym w:font="Symbol" w:char="F0B3"/>
      </w:r>
      <w:r w:rsidR="00B0648D" w:rsidRPr="00F67924">
        <w:rPr>
          <w:lang w:val="pt-PT"/>
        </w:rPr>
        <w:t> </w:t>
      </w:r>
      <w:r w:rsidRPr="00F67924">
        <w:rPr>
          <w:lang w:val="pt-PT"/>
        </w:rPr>
        <w:t>1/1000 a &lt;</w:t>
      </w:r>
      <w:r w:rsidR="00B0648D" w:rsidRPr="00F67924">
        <w:rPr>
          <w:lang w:val="pt-PT"/>
        </w:rPr>
        <w:t> </w:t>
      </w:r>
      <w:r w:rsidRPr="00F67924">
        <w:rPr>
          <w:lang w:val="pt-PT"/>
        </w:rPr>
        <w:t>1/100), raros (</w:t>
      </w:r>
      <w:r w:rsidR="00036516" w:rsidRPr="00F67924">
        <w:rPr>
          <w:lang w:val="pt-PT"/>
        </w:rPr>
        <w:sym w:font="Symbol" w:char="F0B3"/>
      </w:r>
      <w:r w:rsidR="00B0648D" w:rsidRPr="00F67924">
        <w:rPr>
          <w:lang w:val="pt-PT"/>
        </w:rPr>
        <w:t> </w:t>
      </w:r>
      <w:r w:rsidRPr="00F67924">
        <w:rPr>
          <w:lang w:val="pt-PT"/>
        </w:rPr>
        <w:t>1/10</w:t>
      </w:r>
      <w:r w:rsidR="00CE4E92" w:rsidRPr="00F67924">
        <w:rPr>
          <w:lang w:val="pt-PT"/>
        </w:rPr>
        <w:t> </w:t>
      </w:r>
      <w:r w:rsidRPr="00F67924">
        <w:rPr>
          <w:lang w:val="pt-PT"/>
        </w:rPr>
        <w:t>000 a &lt;</w:t>
      </w:r>
      <w:r w:rsidR="00B0648D" w:rsidRPr="00F67924">
        <w:rPr>
          <w:lang w:val="pt-PT"/>
        </w:rPr>
        <w:t> </w:t>
      </w:r>
      <w:r w:rsidRPr="00F67924">
        <w:rPr>
          <w:lang w:val="pt-PT"/>
        </w:rPr>
        <w:t>1/1000)</w:t>
      </w:r>
      <w:r w:rsidR="00B0648D" w:rsidRPr="00F67924">
        <w:rPr>
          <w:lang w:val="pt-PT"/>
        </w:rPr>
        <w:t>,</w:t>
      </w:r>
      <w:r w:rsidRPr="00F67924">
        <w:rPr>
          <w:lang w:val="pt-PT"/>
        </w:rPr>
        <w:t xml:space="preserve"> muito raros (&lt;</w:t>
      </w:r>
      <w:r w:rsidR="00B0648D" w:rsidRPr="00F67924">
        <w:rPr>
          <w:lang w:val="pt-PT"/>
        </w:rPr>
        <w:t> </w:t>
      </w:r>
      <w:r w:rsidRPr="00F67924">
        <w:rPr>
          <w:lang w:val="pt-PT"/>
        </w:rPr>
        <w:t>1/10</w:t>
      </w:r>
      <w:r w:rsidR="00CE4E92" w:rsidRPr="00F67924">
        <w:rPr>
          <w:lang w:val="pt-PT"/>
        </w:rPr>
        <w:t> </w:t>
      </w:r>
      <w:r w:rsidRPr="00F67924">
        <w:rPr>
          <w:lang w:val="pt-PT"/>
        </w:rPr>
        <w:t>000)</w:t>
      </w:r>
      <w:r w:rsidR="00B0648D" w:rsidRPr="00F67924">
        <w:rPr>
          <w:lang w:val="pt-PT"/>
        </w:rPr>
        <w:t xml:space="preserve"> e frequência desconhecida (não pode ser calculada a partir dos dados disponíveis)</w:t>
      </w:r>
      <w:r w:rsidRPr="00F67924">
        <w:rPr>
          <w:lang w:val="pt-PT"/>
        </w:rPr>
        <w:t>. Os efeitos indesejáveis são apresentados por ordem decrescente de gravidade dentro de cada classe de frequência.</w:t>
      </w:r>
    </w:p>
    <w:p w14:paraId="551D0160" w14:textId="77777777" w:rsidR="005551E6" w:rsidRPr="00F67924" w:rsidRDefault="005551E6" w:rsidP="005551E6">
      <w:pPr>
        <w:rPr>
          <w:lang w:val="pt-PT"/>
        </w:rPr>
      </w:pPr>
    </w:p>
    <w:p w14:paraId="54CAAA7F" w14:textId="2B42E097" w:rsidR="005551E6" w:rsidRPr="00F67924" w:rsidRDefault="005551E6">
      <w:pPr>
        <w:keepNext/>
        <w:keepLines/>
        <w:widowControl w:val="0"/>
        <w:ind w:left="851" w:hanging="851"/>
        <w:rPr>
          <w:i/>
          <w:lang w:val="pt-PT"/>
        </w:rPr>
        <w:pPrChange w:id="810" w:author="TCS" w:date="2026-03-20T10:29:00Z">
          <w:pPr>
            <w:keepNext/>
            <w:keepLines/>
            <w:ind w:left="851" w:hanging="851"/>
          </w:pPr>
        </w:pPrChange>
      </w:pPr>
      <w:r w:rsidRPr="00F67924">
        <w:rPr>
          <w:i/>
          <w:lang w:val="pt-PT"/>
        </w:rPr>
        <w:t xml:space="preserve">Tabela 1. </w:t>
      </w:r>
      <w:r w:rsidR="00744B3F" w:rsidRPr="00F67924">
        <w:rPr>
          <w:i/>
          <w:lang w:val="pt-PT"/>
        </w:rPr>
        <w:t xml:space="preserve">Lista </w:t>
      </w:r>
      <w:r w:rsidRPr="00F67924">
        <w:rPr>
          <w:i/>
          <w:lang w:val="pt-PT"/>
        </w:rPr>
        <w:t xml:space="preserve">das </w:t>
      </w:r>
      <w:r w:rsidR="00B0648D" w:rsidRPr="00F67924">
        <w:rPr>
          <w:i/>
          <w:lang w:val="pt-PT"/>
        </w:rPr>
        <w:t xml:space="preserve">reações adversas </w:t>
      </w:r>
      <w:r w:rsidRPr="00F67924">
        <w:rPr>
          <w:i/>
          <w:lang w:val="pt-PT"/>
        </w:rPr>
        <w:t xml:space="preserve">ocorridas em doentes </w:t>
      </w:r>
      <w:r w:rsidR="00036516" w:rsidRPr="00F67924">
        <w:rPr>
          <w:i/>
          <w:lang w:val="pt-PT"/>
        </w:rPr>
        <w:t xml:space="preserve">tratados com </w:t>
      </w:r>
      <w:r w:rsidR="00B0648D" w:rsidRPr="00F67924">
        <w:rPr>
          <w:i/>
          <w:lang w:val="pt-PT"/>
        </w:rPr>
        <w:t>tocilizumab</w:t>
      </w:r>
    </w:p>
    <w:p w14:paraId="78DBB25E" w14:textId="77777777" w:rsidR="00CB0EFD" w:rsidRPr="00F67924" w:rsidRDefault="00CB0EFD">
      <w:pPr>
        <w:keepNext/>
        <w:keepLines/>
        <w:widowControl w:val="0"/>
        <w:ind w:left="851" w:hanging="851"/>
        <w:rPr>
          <w:lang w:val="pt-PT"/>
        </w:rPr>
        <w:pPrChange w:id="811" w:author="TCS" w:date="2026-03-20T10:29:00Z">
          <w:pPr>
            <w:keepNext/>
            <w:keepLines/>
            <w:ind w:left="851" w:hanging="851"/>
          </w:pPr>
        </w:pPrChange>
      </w:pPr>
    </w:p>
    <w:tbl>
      <w:tblPr>
        <w:tblW w:w="5000" w:type="pct"/>
        <w:tblLayout w:type="fixed"/>
        <w:tblCellMar>
          <w:left w:w="0" w:type="dxa"/>
          <w:right w:w="0" w:type="dxa"/>
        </w:tblCellMar>
        <w:tblLook w:val="04A0" w:firstRow="1" w:lastRow="0" w:firstColumn="1" w:lastColumn="0" w:noHBand="0" w:noVBand="1"/>
        <w:tblPrChange w:id="812" w:author="Author">
          <w:tblPr>
            <w:tblW w:w="5000" w:type="pct"/>
            <w:tblLayout w:type="fixed"/>
            <w:tblCellMar>
              <w:left w:w="0" w:type="dxa"/>
              <w:right w:w="0" w:type="dxa"/>
            </w:tblCellMar>
            <w:tblLook w:val="04A0" w:firstRow="1" w:lastRow="0" w:firstColumn="1" w:lastColumn="0" w:noHBand="0" w:noVBand="1"/>
          </w:tblPr>
        </w:tblPrChange>
      </w:tblPr>
      <w:tblGrid>
        <w:gridCol w:w="1580"/>
        <w:gridCol w:w="2005"/>
        <w:gridCol w:w="1954"/>
        <w:gridCol w:w="1797"/>
        <w:gridCol w:w="1136"/>
        <w:gridCol w:w="717"/>
        <w:tblGridChange w:id="813">
          <w:tblGrid>
            <w:gridCol w:w="1580"/>
            <w:gridCol w:w="1"/>
            <w:gridCol w:w="2005"/>
            <w:gridCol w:w="1954"/>
            <w:gridCol w:w="1913"/>
            <w:gridCol w:w="1019"/>
            <w:gridCol w:w="155"/>
            <w:gridCol w:w="562"/>
          </w:tblGrid>
        </w:tblGridChange>
      </w:tblGrid>
      <w:tr w:rsidR="00B0648D" w:rsidRPr="00ED63F7" w14:paraId="6ED461AB" w14:textId="38637F37" w:rsidTr="00557EB7">
        <w:trPr>
          <w:tblHeader/>
          <w:trPrChange w:id="814" w:author="Author">
            <w:trPr>
              <w:tblHeader/>
            </w:trPr>
          </w:trPrChange>
        </w:trPr>
        <w:tc>
          <w:tcPr>
            <w:tcW w:w="860" w:type="pct"/>
            <w:vMerge w:val="restart"/>
            <w:tcBorders>
              <w:top w:val="single" w:sz="8" w:space="0" w:color="000000"/>
              <w:left w:val="single" w:sz="8" w:space="0" w:color="000000"/>
              <w:right w:val="single" w:sz="8" w:space="0" w:color="000000"/>
            </w:tcBorders>
            <w:tcMar>
              <w:top w:w="0" w:type="dxa"/>
              <w:left w:w="108" w:type="dxa"/>
              <w:bottom w:w="0" w:type="dxa"/>
              <w:right w:w="108" w:type="dxa"/>
            </w:tcMar>
            <w:tcPrChange w:id="815" w:author="Author">
              <w:tcPr>
                <w:tcW w:w="860" w:type="pct"/>
                <w:gridSpan w:val="2"/>
                <w:vMerge w:val="restart"/>
                <w:tcBorders>
                  <w:top w:val="single" w:sz="8" w:space="0" w:color="000000"/>
                  <w:left w:val="single" w:sz="8" w:space="0" w:color="000000"/>
                  <w:right w:val="single" w:sz="8" w:space="0" w:color="000000"/>
                </w:tcBorders>
                <w:tcMar>
                  <w:top w:w="0" w:type="dxa"/>
                  <w:left w:w="108" w:type="dxa"/>
                  <w:bottom w:w="0" w:type="dxa"/>
                  <w:right w:w="108" w:type="dxa"/>
                </w:tcMar>
              </w:tcPr>
            </w:tcPrChange>
          </w:tcPr>
          <w:p w14:paraId="7DFBB62E" w14:textId="3FAEB9BA" w:rsidR="00B0648D" w:rsidRPr="00F67924" w:rsidRDefault="002B378D">
            <w:pPr>
              <w:pStyle w:val="Standard1"/>
              <w:keepNext/>
              <w:keepLines/>
              <w:widowControl w:val="0"/>
              <w:jc w:val="center"/>
              <w:rPr>
                <w:b/>
                <w:bCs/>
                <w:color w:val="1A1A1A"/>
                <w:szCs w:val="22"/>
                <w:lang w:val="pt-PT"/>
              </w:rPr>
              <w:pPrChange w:id="816" w:author="TCS" w:date="2026-03-20T10:29:00Z">
                <w:pPr>
                  <w:pStyle w:val="Standard1"/>
                  <w:keepNext/>
                  <w:keepLines/>
                  <w:jc w:val="center"/>
                </w:pPr>
              </w:pPrChange>
            </w:pPr>
            <w:r w:rsidRPr="00F67924">
              <w:rPr>
                <w:b/>
                <w:bCs/>
                <w:color w:val="1A1A1A"/>
                <w:szCs w:val="22"/>
                <w:lang w:val="pt-PT"/>
              </w:rPr>
              <w:t>SOC</w:t>
            </w:r>
            <w:r w:rsidR="00B0648D" w:rsidRPr="00F67924">
              <w:rPr>
                <w:b/>
                <w:bCs/>
                <w:color w:val="1A1A1A"/>
                <w:szCs w:val="22"/>
                <w:lang w:val="pt-PT"/>
              </w:rPr>
              <w:t xml:space="preserve"> MedDRA</w:t>
            </w:r>
          </w:p>
        </w:tc>
        <w:tc>
          <w:tcPr>
            <w:tcW w:w="3750" w:type="pct"/>
            <w:gridSpan w:val="4"/>
            <w:tcBorders>
              <w:top w:val="single" w:sz="8" w:space="0" w:color="000000"/>
              <w:left w:val="nil"/>
              <w:bottom w:val="single" w:sz="8" w:space="0" w:color="000000"/>
              <w:right w:val="single" w:sz="8" w:space="0" w:color="000000"/>
            </w:tcBorders>
            <w:tcMar>
              <w:top w:w="0" w:type="dxa"/>
              <w:left w:w="108" w:type="dxa"/>
              <w:bottom w:w="0" w:type="dxa"/>
              <w:right w:w="108" w:type="dxa"/>
            </w:tcMar>
            <w:tcPrChange w:id="817" w:author="Author">
              <w:tcPr>
                <w:tcW w:w="3834" w:type="pct"/>
                <w:gridSpan w:val="5"/>
                <w:tcBorders>
                  <w:top w:val="single" w:sz="8" w:space="0" w:color="000000"/>
                  <w:left w:val="nil"/>
                  <w:bottom w:val="single" w:sz="8" w:space="0" w:color="000000"/>
                  <w:right w:val="single" w:sz="8" w:space="0" w:color="000000"/>
                </w:tcBorders>
                <w:tcMar>
                  <w:top w:w="0" w:type="dxa"/>
                  <w:left w:w="108" w:type="dxa"/>
                  <w:bottom w:w="0" w:type="dxa"/>
                  <w:right w:w="108" w:type="dxa"/>
                </w:tcMar>
              </w:tcPr>
            </w:tcPrChange>
          </w:tcPr>
          <w:p w14:paraId="3C890011" w14:textId="77777777" w:rsidR="00B0648D" w:rsidRPr="00F67924" w:rsidRDefault="00B0648D">
            <w:pPr>
              <w:pStyle w:val="Standard1"/>
              <w:keepNext/>
              <w:keepLines/>
              <w:widowControl w:val="0"/>
              <w:jc w:val="center"/>
              <w:rPr>
                <w:b/>
                <w:bCs/>
                <w:color w:val="1A1A1A"/>
                <w:szCs w:val="22"/>
                <w:lang w:val="pt-PT"/>
              </w:rPr>
              <w:pPrChange w:id="818" w:author="TCS" w:date="2026-03-20T10:29:00Z">
                <w:pPr>
                  <w:pStyle w:val="Standard1"/>
                  <w:keepNext/>
                  <w:keepLines/>
                  <w:jc w:val="center"/>
                </w:pPr>
              </w:pPrChange>
            </w:pPr>
            <w:r w:rsidRPr="00F67924">
              <w:rPr>
                <w:b/>
                <w:bCs/>
                <w:color w:val="1A1A1A"/>
                <w:szCs w:val="22"/>
                <w:lang w:val="pt-PT"/>
              </w:rPr>
              <w:t>Categoria</w:t>
            </w:r>
            <w:del w:id="819" w:author="Author">
              <w:r w:rsidRPr="00F67924" w:rsidDel="00F043DF">
                <w:rPr>
                  <w:b/>
                  <w:bCs/>
                  <w:color w:val="1A1A1A"/>
                  <w:szCs w:val="22"/>
                  <w:lang w:val="pt-PT"/>
                </w:rPr>
                <w:delText>s</w:delText>
              </w:r>
            </w:del>
            <w:r w:rsidRPr="00F67924">
              <w:rPr>
                <w:b/>
                <w:bCs/>
                <w:color w:val="1A1A1A"/>
                <w:szCs w:val="22"/>
                <w:lang w:val="pt-PT"/>
              </w:rPr>
              <w:t xml:space="preserve"> de frequência com termo</w:t>
            </w:r>
            <w:del w:id="820" w:author="Author">
              <w:r w:rsidRPr="00F67924" w:rsidDel="00F043DF">
                <w:rPr>
                  <w:b/>
                  <w:bCs/>
                  <w:color w:val="1A1A1A"/>
                  <w:szCs w:val="22"/>
                  <w:lang w:val="pt-PT"/>
                </w:rPr>
                <w:delText>s</w:delText>
              </w:r>
            </w:del>
            <w:r w:rsidRPr="00F67924">
              <w:rPr>
                <w:b/>
                <w:bCs/>
                <w:color w:val="1A1A1A"/>
                <w:szCs w:val="22"/>
                <w:lang w:val="pt-PT"/>
              </w:rPr>
              <w:t xml:space="preserve"> preferido</w:t>
            </w:r>
            <w:del w:id="821" w:author="Author">
              <w:r w:rsidRPr="00F67924" w:rsidDel="00F043DF">
                <w:rPr>
                  <w:b/>
                  <w:bCs/>
                  <w:color w:val="1A1A1A"/>
                  <w:szCs w:val="22"/>
                  <w:lang w:val="pt-PT"/>
                </w:rPr>
                <w:delText>s</w:delText>
              </w:r>
            </w:del>
          </w:p>
        </w:tc>
        <w:tc>
          <w:tcPr>
            <w:tcW w:w="390" w:type="pct"/>
            <w:tcBorders>
              <w:top w:val="single" w:sz="8" w:space="0" w:color="000000"/>
              <w:left w:val="nil"/>
              <w:bottom w:val="single" w:sz="8" w:space="0" w:color="000000"/>
              <w:right w:val="single" w:sz="8" w:space="0" w:color="000000"/>
            </w:tcBorders>
            <w:tcPrChange w:id="822" w:author="Author">
              <w:tcPr>
                <w:tcW w:w="306" w:type="pct"/>
                <w:tcBorders>
                  <w:top w:val="single" w:sz="8" w:space="0" w:color="000000"/>
                  <w:left w:val="nil"/>
                  <w:bottom w:val="single" w:sz="8" w:space="0" w:color="000000"/>
                  <w:right w:val="single" w:sz="8" w:space="0" w:color="000000"/>
                </w:tcBorders>
              </w:tcPr>
            </w:tcPrChange>
          </w:tcPr>
          <w:p w14:paraId="5C142BAF" w14:textId="77777777" w:rsidR="00B0648D" w:rsidRPr="00F67924" w:rsidRDefault="00B0648D">
            <w:pPr>
              <w:pStyle w:val="Standard1"/>
              <w:keepNext/>
              <w:keepLines/>
              <w:widowControl w:val="0"/>
              <w:jc w:val="center"/>
              <w:rPr>
                <w:b/>
                <w:bCs/>
                <w:color w:val="1A1A1A"/>
                <w:szCs w:val="22"/>
                <w:lang w:val="pt-PT"/>
              </w:rPr>
              <w:pPrChange w:id="823" w:author="TCS" w:date="2026-03-20T10:29:00Z">
                <w:pPr>
                  <w:pStyle w:val="Standard1"/>
                  <w:keepNext/>
                  <w:keepLines/>
                  <w:jc w:val="center"/>
                </w:pPr>
              </w:pPrChange>
            </w:pPr>
          </w:p>
        </w:tc>
      </w:tr>
      <w:tr w:rsidR="00B0648D" w:rsidRPr="00F67924" w14:paraId="43BB0707" w14:textId="0CDCB617" w:rsidTr="00557EB7">
        <w:trPr>
          <w:tblHeader/>
          <w:trPrChange w:id="824" w:author="Author">
            <w:trPr>
              <w:tblHeader/>
            </w:trPr>
          </w:trPrChange>
        </w:trPr>
        <w:tc>
          <w:tcPr>
            <w:tcW w:w="860" w:type="pct"/>
            <w:vMerge/>
            <w:tcBorders>
              <w:left w:val="single" w:sz="8" w:space="0" w:color="000000"/>
              <w:bottom w:val="single" w:sz="8" w:space="0" w:color="000000"/>
              <w:right w:val="single" w:sz="8" w:space="0" w:color="000000"/>
            </w:tcBorders>
            <w:tcMar>
              <w:top w:w="0" w:type="dxa"/>
              <w:left w:w="108" w:type="dxa"/>
              <w:bottom w:w="0" w:type="dxa"/>
              <w:right w:w="108" w:type="dxa"/>
            </w:tcMar>
            <w:tcPrChange w:id="825" w:author="Author">
              <w:tcPr>
                <w:tcW w:w="860" w:type="pct"/>
                <w:gridSpan w:val="2"/>
                <w:vMerge/>
                <w:tcBorders>
                  <w:left w:val="single" w:sz="8" w:space="0" w:color="000000"/>
                  <w:bottom w:val="single" w:sz="8" w:space="0" w:color="000000"/>
                  <w:right w:val="single" w:sz="8" w:space="0" w:color="000000"/>
                </w:tcBorders>
                <w:tcMar>
                  <w:top w:w="0" w:type="dxa"/>
                  <w:left w:w="108" w:type="dxa"/>
                  <w:bottom w:w="0" w:type="dxa"/>
                  <w:right w:w="108" w:type="dxa"/>
                </w:tcMar>
              </w:tcPr>
            </w:tcPrChange>
          </w:tcPr>
          <w:p w14:paraId="64B3C0A0" w14:textId="77777777" w:rsidR="00B0648D" w:rsidRPr="00F67924" w:rsidRDefault="00B0648D">
            <w:pPr>
              <w:pStyle w:val="Standard1"/>
              <w:keepNext/>
              <w:keepLines/>
              <w:widowControl w:val="0"/>
              <w:jc w:val="center"/>
              <w:rPr>
                <w:szCs w:val="22"/>
                <w:lang w:val="pt-PT"/>
              </w:rPr>
              <w:pPrChange w:id="826" w:author="TCS" w:date="2026-03-20T10:29:00Z">
                <w:pPr>
                  <w:pStyle w:val="Standard1"/>
                  <w:jc w:val="center"/>
                </w:pPr>
              </w:pPrChange>
            </w:pPr>
          </w:p>
        </w:tc>
        <w:tc>
          <w:tcPr>
            <w:tcW w:w="1091" w:type="pct"/>
            <w:tcBorders>
              <w:top w:val="single" w:sz="8" w:space="0" w:color="000000"/>
              <w:left w:val="nil"/>
              <w:bottom w:val="single" w:sz="8" w:space="0" w:color="000000"/>
              <w:right w:val="single" w:sz="8" w:space="0" w:color="000000"/>
            </w:tcBorders>
            <w:tcMar>
              <w:top w:w="0" w:type="dxa"/>
              <w:left w:w="108" w:type="dxa"/>
              <w:bottom w:w="0" w:type="dxa"/>
              <w:right w:w="108" w:type="dxa"/>
            </w:tcMar>
            <w:tcPrChange w:id="827" w:author="Author">
              <w:tcPr>
                <w:tcW w:w="1091" w:type="pct"/>
                <w:tcBorders>
                  <w:top w:val="single" w:sz="8" w:space="0" w:color="000000"/>
                  <w:left w:val="nil"/>
                  <w:bottom w:val="single" w:sz="8" w:space="0" w:color="000000"/>
                  <w:right w:val="single" w:sz="8" w:space="0" w:color="000000"/>
                </w:tcBorders>
                <w:tcMar>
                  <w:top w:w="0" w:type="dxa"/>
                  <w:left w:w="108" w:type="dxa"/>
                  <w:bottom w:w="0" w:type="dxa"/>
                  <w:right w:w="108" w:type="dxa"/>
                </w:tcMar>
              </w:tcPr>
            </w:tcPrChange>
          </w:tcPr>
          <w:p w14:paraId="5EF19C5B" w14:textId="2D17E93E" w:rsidR="00B0648D" w:rsidRPr="00F67924" w:rsidRDefault="00B0648D">
            <w:pPr>
              <w:pStyle w:val="Standard1"/>
              <w:keepNext/>
              <w:keepLines/>
              <w:widowControl w:val="0"/>
              <w:jc w:val="center"/>
              <w:rPr>
                <w:szCs w:val="22"/>
                <w:lang w:val="pt-PT"/>
              </w:rPr>
              <w:pPrChange w:id="828" w:author="TCS" w:date="2026-03-20T10:29:00Z">
                <w:pPr>
                  <w:pStyle w:val="Standard1"/>
                  <w:jc w:val="center"/>
                </w:pPr>
              </w:pPrChange>
            </w:pPr>
            <w:r w:rsidRPr="00F67924">
              <w:rPr>
                <w:b/>
                <w:bCs/>
                <w:color w:val="1A1A1A"/>
                <w:szCs w:val="22"/>
                <w:lang w:val="pt-PT"/>
              </w:rPr>
              <w:t>Muito frequentes</w:t>
            </w:r>
          </w:p>
          <w:p w14:paraId="76082DEA" w14:textId="77777777" w:rsidR="00B0648D" w:rsidRPr="00F67924" w:rsidRDefault="00B0648D">
            <w:pPr>
              <w:pStyle w:val="Standard1"/>
              <w:keepNext/>
              <w:keepLines/>
              <w:widowControl w:val="0"/>
              <w:jc w:val="center"/>
              <w:rPr>
                <w:szCs w:val="22"/>
                <w:lang w:val="pt-PT"/>
              </w:rPr>
              <w:pPrChange w:id="829" w:author="TCS" w:date="2026-03-20T10:29:00Z">
                <w:pPr>
                  <w:pStyle w:val="Standard1"/>
                  <w:jc w:val="center"/>
                </w:pPr>
              </w:pPrChange>
            </w:pPr>
            <w:r w:rsidRPr="00F67924">
              <w:rPr>
                <w:b/>
                <w:bCs/>
                <w:color w:val="1A1A1A"/>
                <w:szCs w:val="22"/>
                <w:lang w:val="pt-PT"/>
              </w:rPr>
              <w:t> </w:t>
            </w:r>
          </w:p>
        </w:tc>
        <w:tc>
          <w:tcPr>
            <w:tcW w:w="1063" w:type="pct"/>
            <w:tcBorders>
              <w:top w:val="single" w:sz="8" w:space="0" w:color="000000"/>
              <w:left w:val="nil"/>
              <w:bottom w:val="single" w:sz="8" w:space="0" w:color="000000"/>
              <w:right w:val="single" w:sz="8" w:space="0" w:color="000000"/>
            </w:tcBorders>
            <w:tcMar>
              <w:top w:w="0" w:type="dxa"/>
              <w:left w:w="108" w:type="dxa"/>
              <w:bottom w:w="0" w:type="dxa"/>
              <w:right w:w="108" w:type="dxa"/>
            </w:tcMar>
            <w:tcPrChange w:id="830" w:author="Author">
              <w:tcPr>
                <w:tcW w:w="1063" w:type="pct"/>
                <w:tcBorders>
                  <w:top w:val="single" w:sz="8" w:space="0" w:color="000000"/>
                  <w:left w:val="nil"/>
                  <w:bottom w:val="single" w:sz="8" w:space="0" w:color="000000"/>
                  <w:right w:val="single" w:sz="8" w:space="0" w:color="000000"/>
                </w:tcBorders>
                <w:tcMar>
                  <w:top w:w="0" w:type="dxa"/>
                  <w:left w:w="108" w:type="dxa"/>
                  <w:bottom w:w="0" w:type="dxa"/>
                  <w:right w:w="108" w:type="dxa"/>
                </w:tcMar>
              </w:tcPr>
            </w:tcPrChange>
          </w:tcPr>
          <w:p w14:paraId="32D66890" w14:textId="77777777" w:rsidR="00B0648D" w:rsidRPr="00F67924" w:rsidRDefault="00B0648D">
            <w:pPr>
              <w:pStyle w:val="Standard1"/>
              <w:keepNext/>
              <w:keepLines/>
              <w:widowControl w:val="0"/>
              <w:jc w:val="center"/>
              <w:rPr>
                <w:szCs w:val="22"/>
                <w:lang w:val="pt-PT"/>
              </w:rPr>
              <w:pPrChange w:id="831" w:author="TCS" w:date="2026-03-20T10:29:00Z">
                <w:pPr>
                  <w:pStyle w:val="Standard1"/>
                  <w:jc w:val="center"/>
                </w:pPr>
              </w:pPrChange>
            </w:pPr>
            <w:r w:rsidRPr="00F67924">
              <w:rPr>
                <w:b/>
                <w:bCs/>
                <w:color w:val="1A1A1A"/>
                <w:szCs w:val="22"/>
                <w:lang w:val="pt-PT"/>
              </w:rPr>
              <w:t>Frequentes</w:t>
            </w:r>
          </w:p>
          <w:p w14:paraId="66762E35" w14:textId="77777777" w:rsidR="00B0648D" w:rsidRPr="00F67924" w:rsidRDefault="00B0648D">
            <w:pPr>
              <w:pStyle w:val="Standard1"/>
              <w:keepNext/>
              <w:keepLines/>
              <w:widowControl w:val="0"/>
              <w:jc w:val="center"/>
              <w:rPr>
                <w:szCs w:val="22"/>
                <w:lang w:val="pt-PT"/>
              </w:rPr>
              <w:pPrChange w:id="832" w:author="TCS" w:date="2026-03-20T10:29:00Z">
                <w:pPr>
                  <w:pStyle w:val="Standard1"/>
                  <w:jc w:val="center"/>
                </w:pPr>
              </w:pPrChange>
            </w:pPr>
            <w:r w:rsidRPr="00F67924">
              <w:rPr>
                <w:b/>
                <w:bCs/>
                <w:color w:val="1A1A1A"/>
                <w:szCs w:val="22"/>
                <w:lang w:val="pt-PT"/>
              </w:rPr>
              <w:t> </w:t>
            </w:r>
          </w:p>
        </w:tc>
        <w:tc>
          <w:tcPr>
            <w:tcW w:w="978" w:type="pct"/>
            <w:tcBorders>
              <w:top w:val="single" w:sz="8" w:space="0" w:color="000000"/>
              <w:left w:val="nil"/>
              <w:bottom w:val="single" w:sz="4" w:space="0" w:color="auto"/>
              <w:right w:val="single" w:sz="8" w:space="0" w:color="000000"/>
            </w:tcBorders>
            <w:tcMar>
              <w:top w:w="0" w:type="dxa"/>
              <w:left w:w="108" w:type="dxa"/>
              <w:bottom w:w="0" w:type="dxa"/>
              <w:right w:w="108" w:type="dxa"/>
            </w:tcMar>
            <w:tcPrChange w:id="833" w:author="Author">
              <w:tcPr>
                <w:tcW w:w="1041" w:type="pct"/>
                <w:tcBorders>
                  <w:top w:val="single" w:sz="8" w:space="0" w:color="000000"/>
                  <w:left w:val="nil"/>
                  <w:bottom w:val="single" w:sz="4" w:space="0" w:color="auto"/>
                  <w:right w:val="single" w:sz="8" w:space="0" w:color="000000"/>
                </w:tcBorders>
                <w:tcMar>
                  <w:top w:w="0" w:type="dxa"/>
                  <w:left w:w="108" w:type="dxa"/>
                  <w:bottom w:w="0" w:type="dxa"/>
                  <w:right w:w="108" w:type="dxa"/>
                </w:tcMar>
              </w:tcPr>
            </w:tcPrChange>
          </w:tcPr>
          <w:p w14:paraId="5ED7958C" w14:textId="095BACBE" w:rsidR="00B0648D" w:rsidRPr="00F67924" w:rsidRDefault="00B0648D">
            <w:pPr>
              <w:pStyle w:val="Standard1"/>
              <w:keepNext/>
              <w:keepLines/>
              <w:widowControl w:val="0"/>
              <w:jc w:val="center"/>
              <w:rPr>
                <w:szCs w:val="22"/>
                <w:lang w:val="pt-PT"/>
              </w:rPr>
              <w:pPrChange w:id="834" w:author="TCS" w:date="2026-03-20T10:29:00Z">
                <w:pPr>
                  <w:pStyle w:val="Standard1"/>
                  <w:jc w:val="center"/>
                </w:pPr>
              </w:pPrChange>
            </w:pPr>
            <w:r w:rsidRPr="00F67924">
              <w:rPr>
                <w:b/>
                <w:bCs/>
                <w:color w:val="1A1A1A"/>
                <w:szCs w:val="22"/>
                <w:lang w:val="pt-PT"/>
              </w:rPr>
              <w:t>Pouco frequentes</w:t>
            </w:r>
          </w:p>
          <w:p w14:paraId="0F910417" w14:textId="77777777" w:rsidR="00B0648D" w:rsidRPr="00F67924" w:rsidRDefault="00B0648D">
            <w:pPr>
              <w:pStyle w:val="Standard1"/>
              <w:keepNext/>
              <w:keepLines/>
              <w:widowControl w:val="0"/>
              <w:jc w:val="center"/>
              <w:rPr>
                <w:szCs w:val="22"/>
                <w:lang w:val="pt-PT"/>
              </w:rPr>
              <w:pPrChange w:id="835" w:author="TCS" w:date="2026-03-20T10:29:00Z">
                <w:pPr>
                  <w:pStyle w:val="Standard1"/>
                  <w:jc w:val="center"/>
                </w:pPr>
              </w:pPrChange>
            </w:pPr>
            <w:r w:rsidRPr="00F67924">
              <w:rPr>
                <w:b/>
                <w:bCs/>
                <w:color w:val="1A1A1A"/>
                <w:szCs w:val="22"/>
                <w:lang w:val="pt-PT"/>
              </w:rPr>
              <w:t> </w:t>
            </w:r>
          </w:p>
        </w:tc>
        <w:tc>
          <w:tcPr>
            <w:tcW w:w="618" w:type="pct"/>
            <w:tcBorders>
              <w:top w:val="single" w:sz="8" w:space="0" w:color="000000"/>
              <w:left w:val="nil"/>
              <w:bottom w:val="single" w:sz="4" w:space="0" w:color="auto"/>
              <w:right w:val="single" w:sz="8" w:space="0" w:color="000000"/>
            </w:tcBorders>
            <w:tcPrChange w:id="836" w:author="Author">
              <w:tcPr>
                <w:tcW w:w="639" w:type="pct"/>
                <w:gridSpan w:val="2"/>
                <w:tcBorders>
                  <w:top w:val="single" w:sz="8" w:space="0" w:color="000000"/>
                  <w:left w:val="nil"/>
                  <w:bottom w:val="single" w:sz="4" w:space="0" w:color="auto"/>
                  <w:right w:val="single" w:sz="8" w:space="0" w:color="000000"/>
                </w:tcBorders>
              </w:tcPr>
            </w:tcPrChange>
          </w:tcPr>
          <w:p w14:paraId="49568CDE" w14:textId="77777777" w:rsidR="00B0648D" w:rsidRPr="00F67924" w:rsidRDefault="00B0648D">
            <w:pPr>
              <w:pStyle w:val="Standard1"/>
              <w:keepNext/>
              <w:keepLines/>
              <w:widowControl w:val="0"/>
              <w:jc w:val="center"/>
              <w:rPr>
                <w:b/>
                <w:szCs w:val="22"/>
                <w:lang w:val="pt-PT"/>
              </w:rPr>
              <w:pPrChange w:id="837" w:author="TCS" w:date="2026-03-20T10:29:00Z">
                <w:pPr>
                  <w:pStyle w:val="Standard1"/>
                  <w:jc w:val="center"/>
                </w:pPr>
              </w:pPrChange>
            </w:pPr>
            <w:r w:rsidRPr="00F67924">
              <w:rPr>
                <w:b/>
                <w:bCs/>
                <w:szCs w:val="22"/>
                <w:lang w:val="pt-PT"/>
              </w:rPr>
              <w:t>Raros</w:t>
            </w:r>
          </w:p>
          <w:p w14:paraId="1867086D" w14:textId="77777777" w:rsidR="00B0648D" w:rsidRPr="00F67924" w:rsidRDefault="00B0648D">
            <w:pPr>
              <w:pStyle w:val="Standard1"/>
              <w:keepNext/>
              <w:keepLines/>
              <w:widowControl w:val="0"/>
              <w:jc w:val="center"/>
              <w:rPr>
                <w:b/>
                <w:szCs w:val="22"/>
                <w:lang w:val="pt-PT"/>
              </w:rPr>
              <w:pPrChange w:id="838" w:author="TCS" w:date="2026-03-20T10:29:00Z">
                <w:pPr>
                  <w:pStyle w:val="Standard1"/>
                  <w:jc w:val="center"/>
                </w:pPr>
              </w:pPrChange>
            </w:pPr>
          </w:p>
        </w:tc>
        <w:tc>
          <w:tcPr>
            <w:tcW w:w="390" w:type="pct"/>
            <w:tcBorders>
              <w:top w:val="single" w:sz="8" w:space="0" w:color="000000"/>
              <w:left w:val="nil"/>
              <w:bottom w:val="single" w:sz="4" w:space="0" w:color="auto"/>
              <w:right w:val="single" w:sz="8" w:space="0" w:color="000000"/>
            </w:tcBorders>
            <w:tcPrChange w:id="839" w:author="Author">
              <w:tcPr>
                <w:tcW w:w="306" w:type="pct"/>
                <w:tcBorders>
                  <w:top w:val="single" w:sz="8" w:space="0" w:color="000000"/>
                  <w:left w:val="nil"/>
                  <w:bottom w:val="single" w:sz="4" w:space="0" w:color="auto"/>
                  <w:right w:val="single" w:sz="8" w:space="0" w:color="000000"/>
                </w:tcBorders>
              </w:tcPr>
            </w:tcPrChange>
          </w:tcPr>
          <w:p w14:paraId="0A4237D9" w14:textId="10E64F81" w:rsidR="00B0648D" w:rsidRPr="00F67924" w:rsidRDefault="00B0648D">
            <w:pPr>
              <w:pStyle w:val="Standard1"/>
              <w:keepNext/>
              <w:keepLines/>
              <w:widowControl w:val="0"/>
              <w:jc w:val="center"/>
              <w:rPr>
                <w:b/>
                <w:bCs/>
                <w:szCs w:val="22"/>
                <w:lang w:val="pt-PT"/>
              </w:rPr>
              <w:pPrChange w:id="840" w:author="TCS" w:date="2026-03-20T10:29:00Z">
                <w:pPr>
                  <w:pStyle w:val="Standard1"/>
                  <w:jc w:val="center"/>
                </w:pPr>
              </w:pPrChange>
            </w:pPr>
            <w:r w:rsidRPr="00F67924">
              <w:rPr>
                <w:b/>
                <w:bCs/>
                <w:szCs w:val="22"/>
                <w:lang w:val="pt-PT"/>
              </w:rPr>
              <w:t>Muito raros</w:t>
            </w:r>
          </w:p>
        </w:tc>
      </w:tr>
      <w:tr w:rsidR="00B0648D" w:rsidRPr="00F67924" w14:paraId="6371FAA7" w14:textId="296528BF"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41"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790971AE" w14:textId="77777777" w:rsidR="00B0648D" w:rsidRPr="00F67924" w:rsidRDefault="00B0648D">
            <w:pPr>
              <w:pStyle w:val="Standard1"/>
              <w:keepNext/>
              <w:keepLines/>
              <w:widowControl w:val="0"/>
              <w:rPr>
                <w:color w:val="1A1A1A"/>
                <w:szCs w:val="22"/>
                <w:lang w:val="pt-PT"/>
              </w:rPr>
              <w:pPrChange w:id="842" w:author="TCS" w:date="2026-03-20T10:29:00Z">
                <w:pPr>
                  <w:pStyle w:val="Standard1"/>
                </w:pPr>
              </w:pPrChange>
            </w:pPr>
            <w:r w:rsidRPr="00F67924">
              <w:rPr>
                <w:color w:val="1A1A1A"/>
                <w:szCs w:val="22"/>
                <w:lang w:val="pt-PT"/>
              </w:rPr>
              <w:t>Infeções e infestações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43"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7A5B0DC1" w14:textId="77777777" w:rsidR="00B0648D" w:rsidRPr="00F67924" w:rsidRDefault="00B0648D">
            <w:pPr>
              <w:pStyle w:val="Standard1"/>
              <w:keepNext/>
              <w:keepLines/>
              <w:widowControl w:val="0"/>
              <w:rPr>
                <w:color w:val="1A1A1A"/>
                <w:szCs w:val="22"/>
                <w:lang w:val="pt-PT"/>
              </w:rPr>
              <w:pPrChange w:id="844" w:author="TCS" w:date="2026-03-20T10:29:00Z">
                <w:pPr>
                  <w:pStyle w:val="Standard1"/>
                </w:pPr>
              </w:pPrChange>
            </w:pPr>
            <w:r w:rsidRPr="00F67924">
              <w:rPr>
                <w:color w:val="1A1A1A"/>
                <w:szCs w:val="22"/>
                <w:lang w:val="pt-PT"/>
              </w:rPr>
              <w:t>Infeções do trato respiratório superior</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45"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122B9489" w14:textId="618DBB95" w:rsidR="00B0648D" w:rsidRPr="00F67924" w:rsidRDefault="00B0648D">
            <w:pPr>
              <w:pStyle w:val="Standard1"/>
              <w:keepNext/>
              <w:keepLines/>
              <w:widowControl w:val="0"/>
              <w:rPr>
                <w:color w:val="1A1A1A"/>
                <w:szCs w:val="22"/>
                <w:lang w:val="pt-PT"/>
              </w:rPr>
              <w:pPrChange w:id="846" w:author="TCS" w:date="2026-03-20T10:29:00Z">
                <w:pPr>
                  <w:pStyle w:val="Standard1"/>
                </w:pPr>
              </w:pPrChange>
            </w:pPr>
            <w:r w:rsidRPr="00F67924">
              <w:rPr>
                <w:color w:val="1A1A1A"/>
                <w:szCs w:val="22"/>
                <w:lang w:val="pt-PT"/>
              </w:rPr>
              <w:t xml:space="preserve">Celulite, Pneumonia, Herpes simplex oral, Herpes </w:t>
            </w:r>
            <w:del w:id="847" w:author="Author">
              <w:r w:rsidRPr="00F67924" w:rsidDel="00CD6E22">
                <w:rPr>
                  <w:color w:val="1A1A1A"/>
                  <w:szCs w:val="22"/>
                  <w:lang w:val="pt-PT"/>
                </w:rPr>
                <w:delText>zoster</w:delText>
              </w:r>
            </w:del>
            <w:ins w:id="848" w:author="Author">
              <w:r w:rsidR="00CD6E22" w:rsidRPr="00F67924">
                <w:rPr>
                  <w:color w:val="1A1A1A"/>
                  <w:szCs w:val="22"/>
                  <w:lang w:val="pt-PT"/>
                </w:rPr>
                <w:t>zóster</w:t>
              </w:r>
            </w:ins>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49"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2CEE0325" w14:textId="77777777" w:rsidR="00B0648D" w:rsidRPr="00F67924" w:rsidRDefault="00B0648D">
            <w:pPr>
              <w:pStyle w:val="Standard1"/>
              <w:keepNext/>
              <w:keepLines/>
              <w:widowControl w:val="0"/>
              <w:rPr>
                <w:color w:val="1A1A1A"/>
                <w:szCs w:val="22"/>
                <w:lang w:val="pt-PT"/>
              </w:rPr>
              <w:pPrChange w:id="850" w:author="TCS" w:date="2026-03-20T10:29:00Z">
                <w:pPr>
                  <w:pStyle w:val="Standard1"/>
                </w:pPr>
              </w:pPrChange>
            </w:pPr>
            <w:r w:rsidRPr="00F67924">
              <w:rPr>
                <w:color w:val="1A1A1A"/>
                <w:szCs w:val="22"/>
                <w:lang w:val="pt-PT"/>
              </w:rPr>
              <w:t>Diverticulite</w:t>
            </w:r>
          </w:p>
        </w:tc>
        <w:tc>
          <w:tcPr>
            <w:tcW w:w="618" w:type="pct"/>
            <w:tcBorders>
              <w:top w:val="single" w:sz="4" w:space="0" w:color="auto"/>
              <w:left w:val="single" w:sz="4" w:space="0" w:color="auto"/>
              <w:bottom w:val="single" w:sz="4" w:space="0" w:color="auto"/>
              <w:right w:val="single" w:sz="4" w:space="0" w:color="auto"/>
            </w:tcBorders>
            <w:tcPrChange w:id="851"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41FB5ED5" w14:textId="77777777" w:rsidR="00B0648D" w:rsidRPr="00F67924" w:rsidRDefault="00B0648D">
            <w:pPr>
              <w:pStyle w:val="Standard1"/>
              <w:keepNext/>
              <w:keepLines/>
              <w:widowControl w:val="0"/>
              <w:ind w:left="97"/>
              <w:rPr>
                <w:szCs w:val="22"/>
                <w:lang w:val="pt-PT"/>
              </w:rPr>
              <w:pPrChange w:id="852" w:author="TCS" w:date="2026-03-20T10:29:00Z">
                <w:pPr>
                  <w:pStyle w:val="Standard1"/>
                  <w:ind w:left="97"/>
                </w:pPr>
              </w:pPrChange>
            </w:pPr>
          </w:p>
        </w:tc>
        <w:tc>
          <w:tcPr>
            <w:tcW w:w="390" w:type="pct"/>
            <w:tcBorders>
              <w:top w:val="single" w:sz="4" w:space="0" w:color="auto"/>
              <w:left w:val="single" w:sz="4" w:space="0" w:color="auto"/>
              <w:bottom w:val="single" w:sz="4" w:space="0" w:color="auto"/>
              <w:right w:val="single" w:sz="4" w:space="0" w:color="auto"/>
            </w:tcBorders>
            <w:tcPrChange w:id="853" w:author="Author">
              <w:tcPr>
                <w:tcW w:w="306" w:type="pct"/>
                <w:tcBorders>
                  <w:top w:val="single" w:sz="4" w:space="0" w:color="auto"/>
                  <w:left w:val="single" w:sz="4" w:space="0" w:color="auto"/>
                  <w:bottom w:val="single" w:sz="4" w:space="0" w:color="auto"/>
                  <w:right w:val="single" w:sz="4" w:space="0" w:color="auto"/>
                </w:tcBorders>
              </w:tcPr>
            </w:tcPrChange>
          </w:tcPr>
          <w:p w14:paraId="28D8E19C" w14:textId="77777777" w:rsidR="00B0648D" w:rsidRPr="00F67924" w:rsidRDefault="00B0648D">
            <w:pPr>
              <w:pStyle w:val="Standard1"/>
              <w:keepNext/>
              <w:keepLines/>
              <w:widowControl w:val="0"/>
              <w:ind w:left="97"/>
              <w:rPr>
                <w:szCs w:val="22"/>
                <w:lang w:val="pt-PT"/>
              </w:rPr>
              <w:pPrChange w:id="854" w:author="TCS" w:date="2026-03-20T10:29:00Z">
                <w:pPr>
                  <w:pStyle w:val="Standard1"/>
                  <w:ind w:left="97"/>
                </w:pPr>
              </w:pPrChange>
            </w:pPr>
          </w:p>
        </w:tc>
      </w:tr>
      <w:tr w:rsidR="00B0648D" w:rsidRPr="00F67924" w14:paraId="4FDE0067" w14:textId="2353D652"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55"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26A9BA60" w14:textId="77777777" w:rsidR="00B0648D" w:rsidRPr="00F67924" w:rsidRDefault="00B0648D">
            <w:pPr>
              <w:pStyle w:val="Standard1"/>
              <w:keepNext/>
              <w:keepLines/>
              <w:widowControl w:val="0"/>
              <w:rPr>
                <w:szCs w:val="22"/>
                <w:lang w:val="pt-PT"/>
              </w:rPr>
              <w:pPrChange w:id="856" w:author="TCS" w:date="2026-03-20T10:29:00Z">
                <w:pPr>
                  <w:pStyle w:val="Standard1"/>
                </w:pPr>
              </w:pPrChange>
            </w:pPr>
            <w:r w:rsidRPr="00F67924">
              <w:rPr>
                <w:color w:val="1A1A1A"/>
                <w:szCs w:val="22"/>
                <w:lang w:val="pt-PT"/>
              </w:rPr>
              <w:t>Doenças do sangue e do sistema linfático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57"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585FC951" w14:textId="77777777" w:rsidR="00B0648D" w:rsidRPr="00F67924" w:rsidRDefault="00B0648D">
            <w:pPr>
              <w:pStyle w:val="Standard1"/>
              <w:keepNext/>
              <w:keepLines/>
              <w:widowControl w:val="0"/>
              <w:rPr>
                <w:szCs w:val="22"/>
                <w:lang w:val="pt-PT"/>
              </w:rPr>
              <w:pPrChange w:id="858" w:author="TCS" w:date="2026-03-20T10:29:00Z">
                <w:pPr>
                  <w:pStyle w:val="Standard1"/>
                </w:pPr>
              </w:pPrChange>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59"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6DBB1D76" w14:textId="77777777" w:rsidR="00B0648D" w:rsidRPr="00F67924" w:rsidRDefault="00B0648D">
            <w:pPr>
              <w:pStyle w:val="Standard1"/>
              <w:keepNext/>
              <w:keepLines/>
              <w:widowControl w:val="0"/>
              <w:rPr>
                <w:szCs w:val="22"/>
                <w:lang w:val="pt-PT"/>
              </w:rPr>
              <w:pPrChange w:id="860" w:author="TCS" w:date="2026-03-20T10:29:00Z">
                <w:pPr>
                  <w:pStyle w:val="Standard1"/>
                </w:pPr>
              </w:pPrChange>
            </w:pPr>
            <w:r w:rsidRPr="00F67924">
              <w:rPr>
                <w:color w:val="1A1A1A"/>
                <w:lang w:val="pt-PT"/>
              </w:rPr>
              <w:t>Leucopenia, Neutropenia, Hipofibrinogenemia</w:t>
            </w:r>
            <w:r w:rsidRPr="00F67924">
              <w:rPr>
                <w:color w:val="1A1A1A"/>
                <w:szCs w:val="22"/>
                <w:lang w:val="pt-PT"/>
              </w:rPr>
              <w:t> </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61"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3E662D6E" w14:textId="77777777" w:rsidR="00B0648D" w:rsidRPr="00F67924" w:rsidRDefault="00B0648D">
            <w:pPr>
              <w:pStyle w:val="Standard1"/>
              <w:keepNext/>
              <w:keepLines/>
              <w:widowControl w:val="0"/>
              <w:rPr>
                <w:szCs w:val="22"/>
                <w:lang w:val="pt-PT"/>
              </w:rPr>
              <w:pPrChange w:id="862" w:author="TCS" w:date="2026-03-20T10:29:00Z">
                <w:pPr>
                  <w:pStyle w:val="Standard1"/>
                </w:pPr>
              </w:pPrChange>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863"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70E9AEA6" w14:textId="77777777" w:rsidR="00B0648D" w:rsidRPr="00F67924" w:rsidRDefault="00B0648D">
            <w:pPr>
              <w:pStyle w:val="Standard1"/>
              <w:keepNext/>
              <w:keepLines/>
              <w:widowControl w:val="0"/>
              <w:ind w:left="97"/>
              <w:rPr>
                <w:szCs w:val="22"/>
                <w:lang w:val="pt-PT"/>
              </w:rPr>
              <w:pPrChange w:id="864" w:author="TCS" w:date="2026-03-20T10:29:00Z">
                <w:pPr>
                  <w:pStyle w:val="Standard1"/>
                  <w:ind w:left="97"/>
                </w:pPr>
              </w:pPrChange>
            </w:pPr>
          </w:p>
        </w:tc>
        <w:tc>
          <w:tcPr>
            <w:tcW w:w="390" w:type="pct"/>
            <w:tcBorders>
              <w:top w:val="single" w:sz="4" w:space="0" w:color="auto"/>
              <w:left w:val="single" w:sz="4" w:space="0" w:color="auto"/>
              <w:bottom w:val="single" w:sz="4" w:space="0" w:color="auto"/>
              <w:right w:val="single" w:sz="4" w:space="0" w:color="auto"/>
            </w:tcBorders>
            <w:tcPrChange w:id="865" w:author="Author">
              <w:tcPr>
                <w:tcW w:w="306" w:type="pct"/>
                <w:tcBorders>
                  <w:top w:val="single" w:sz="4" w:space="0" w:color="auto"/>
                  <w:left w:val="single" w:sz="4" w:space="0" w:color="auto"/>
                  <w:bottom w:val="single" w:sz="4" w:space="0" w:color="auto"/>
                  <w:right w:val="single" w:sz="4" w:space="0" w:color="auto"/>
                </w:tcBorders>
              </w:tcPr>
            </w:tcPrChange>
          </w:tcPr>
          <w:p w14:paraId="6251C78D" w14:textId="77777777" w:rsidR="00B0648D" w:rsidRPr="00F67924" w:rsidRDefault="00B0648D">
            <w:pPr>
              <w:pStyle w:val="Standard1"/>
              <w:keepNext/>
              <w:keepLines/>
              <w:widowControl w:val="0"/>
              <w:ind w:left="97"/>
              <w:rPr>
                <w:szCs w:val="22"/>
                <w:lang w:val="pt-PT"/>
              </w:rPr>
              <w:pPrChange w:id="866" w:author="TCS" w:date="2026-03-20T10:29:00Z">
                <w:pPr>
                  <w:pStyle w:val="Standard1"/>
                  <w:ind w:left="97"/>
                </w:pPr>
              </w:pPrChange>
            </w:pPr>
          </w:p>
        </w:tc>
      </w:tr>
      <w:tr w:rsidR="00B0648D" w:rsidRPr="00F67924" w14:paraId="5F6D6D60" w14:textId="76615C2A"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67"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12C2510D" w14:textId="77777777" w:rsidR="00B0648D" w:rsidRPr="00F67924" w:rsidRDefault="00B0648D" w:rsidP="00AF0106">
            <w:pPr>
              <w:pStyle w:val="Standard1"/>
              <w:rPr>
                <w:color w:val="1A1A1A"/>
                <w:szCs w:val="22"/>
                <w:lang w:val="pt-PT"/>
              </w:rPr>
            </w:pPr>
            <w:r w:rsidRPr="00F67924">
              <w:rPr>
                <w:szCs w:val="22"/>
                <w:lang w:val="pt-PT"/>
              </w:rPr>
              <w:t>Doenças do sistema imunitário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68"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43AC2D33" w14:textId="77777777" w:rsidR="00B0648D" w:rsidRPr="00F67924" w:rsidRDefault="00B0648D" w:rsidP="00AF0106">
            <w:pPr>
              <w:pStyle w:val="Standard1"/>
              <w:rPr>
                <w:color w:val="1A1A1A"/>
                <w:szCs w:val="22"/>
                <w:lang w:val="pt-PT"/>
              </w:rPr>
            </w:pP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69"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3F4ED053" w14:textId="77777777" w:rsidR="00B0648D" w:rsidRPr="00F67924" w:rsidRDefault="00B0648D" w:rsidP="00AF0106">
            <w:pPr>
              <w:pStyle w:val="Standard1"/>
              <w:rPr>
                <w:color w:val="1A1A1A"/>
                <w:szCs w:val="22"/>
                <w:lang w:val="pt-PT"/>
              </w:rPr>
            </w:pP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70"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4D9ACEFA" w14:textId="77777777" w:rsidR="00B0648D" w:rsidRPr="00F67924" w:rsidRDefault="00B0648D" w:rsidP="00AF0106">
            <w:pPr>
              <w:pStyle w:val="Standard1"/>
              <w:rPr>
                <w:color w:val="1A1A1A"/>
                <w:szCs w:val="22"/>
                <w:lang w:val="pt-PT"/>
              </w:rPr>
            </w:pPr>
          </w:p>
        </w:tc>
        <w:tc>
          <w:tcPr>
            <w:tcW w:w="618" w:type="pct"/>
            <w:tcBorders>
              <w:top w:val="single" w:sz="4" w:space="0" w:color="auto"/>
              <w:left w:val="single" w:sz="4" w:space="0" w:color="auto"/>
              <w:bottom w:val="single" w:sz="4" w:space="0" w:color="auto"/>
              <w:right w:val="single" w:sz="4" w:space="0" w:color="auto"/>
            </w:tcBorders>
            <w:tcPrChange w:id="871"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470329F5" w14:textId="77777777" w:rsidR="00B0648D" w:rsidRPr="00F67924" w:rsidRDefault="00B0648D" w:rsidP="00AF0106">
            <w:pPr>
              <w:pStyle w:val="Standard1"/>
              <w:ind w:left="97"/>
              <w:rPr>
                <w:szCs w:val="22"/>
                <w:lang w:val="pt-PT"/>
              </w:rPr>
            </w:pPr>
            <w:r w:rsidRPr="00F67924">
              <w:rPr>
                <w:szCs w:val="22"/>
                <w:lang w:val="pt-PT"/>
              </w:rPr>
              <w:t>Anafilaxia (fatal)</w:t>
            </w:r>
            <w:r w:rsidRPr="00F67924">
              <w:rPr>
                <w:szCs w:val="22"/>
                <w:vertAlign w:val="superscript"/>
                <w:lang w:val="pt-PT"/>
              </w:rPr>
              <w:t>1,2,3</w:t>
            </w:r>
          </w:p>
        </w:tc>
        <w:tc>
          <w:tcPr>
            <w:tcW w:w="390" w:type="pct"/>
            <w:tcBorders>
              <w:top w:val="single" w:sz="4" w:space="0" w:color="auto"/>
              <w:left w:val="single" w:sz="4" w:space="0" w:color="auto"/>
              <w:bottom w:val="single" w:sz="4" w:space="0" w:color="auto"/>
              <w:right w:val="single" w:sz="4" w:space="0" w:color="auto"/>
            </w:tcBorders>
            <w:tcPrChange w:id="872" w:author="Author">
              <w:tcPr>
                <w:tcW w:w="306" w:type="pct"/>
                <w:tcBorders>
                  <w:top w:val="single" w:sz="4" w:space="0" w:color="auto"/>
                  <w:left w:val="single" w:sz="4" w:space="0" w:color="auto"/>
                  <w:bottom w:val="single" w:sz="4" w:space="0" w:color="auto"/>
                  <w:right w:val="single" w:sz="4" w:space="0" w:color="auto"/>
                </w:tcBorders>
              </w:tcPr>
            </w:tcPrChange>
          </w:tcPr>
          <w:p w14:paraId="10199F56" w14:textId="77777777" w:rsidR="00B0648D" w:rsidRPr="00F67924" w:rsidRDefault="00B0648D" w:rsidP="00AF0106">
            <w:pPr>
              <w:pStyle w:val="Standard1"/>
              <w:ind w:left="97"/>
              <w:rPr>
                <w:szCs w:val="22"/>
                <w:lang w:val="pt-PT"/>
              </w:rPr>
            </w:pPr>
          </w:p>
        </w:tc>
      </w:tr>
      <w:tr w:rsidR="00B0648D" w:rsidRPr="00F67924" w14:paraId="725238E2" w14:textId="42026542"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73"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0409DFC2" w14:textId="77777777" w:rsidR="00B0648D" w:rsidRPr="00F67924" w:rsidRDefault="00B0648D" w:rsidP="00AF0106">
            <w:pPr>
              <w:pStyle w:val="Standard1"/>
              <w:rPr>
                <w:szCs w:val="22"/>
                <w:lang w:val="pt-PT"/>
              </w:rPr>
            </w:pPr>
            <w:r w:rsidRPr="00F67924">
              <w:rPr>
                <w:color w:val="1A1A1A"/>
                <w:szCs w:val="22"/>
                <w:lang w:val="pt-PT"/>
              </w:rPr>
              <w:t>Doenças endócrinas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74"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09D9CDD4" w14:textId="77777777" w:rsidR="00B0648D" w:rsidRPr="00F67924" w:rsidRDefault="00B0648D" w:rsidP="00AF0106">
            <w:pPr>
              <w:pStyle w:val="Standard1"/>
              <w:rPr>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75"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03B9E1E9" w14:textId="77777777" w:rsidR="00B0648D" w:rsidRPr="00F67924" w:rsidRDefault="00B0648D" w:rsidP="00AF0106">
            <w:pPr>
              <w:pStyle w:val="Standard1"/>
              <w:rPr>
                <w:szCs w:val="22"/>
                <w:lang w:val="pt-PT"/>
              </w:rPr>
            </w:pPr>
            <w:r w:rsidRPr="00F67924">
              <w:rPr>
                <w:color w:val="1A1A1A"/>
                <w:szCs w:val="22"/>
                <w:lang w:val="pt-PT"/>
              </w:rPr>
              <w:t> </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76"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0D1C5B59" w14:textId="77777777" w:rsidR="00B0648D" w:rsidRPr="00F67924" w:rsidRDefault="00B0648D" w:rsidP="00AF0106">
            <w:pPr>
              <w:pStyle w:val="Standard1"/>
              <w:rPr>
                <w:szCs w:val="22"/>
                <w:lang w:val="pt-PT"/>
              </w:rPr>
            </w:pPr>
            <w:r w:rsidRPr="00F67924">
              <w:rPr>
                <w:color w:val="1A1A1A"/>
                <w:szCs w:val="22"/>
                <w:lang w:val="pt-PT"/>
              </w:rPr>
              <w:t>Hipotiroidismo</w:t>
            </w:r>
          </w:p>
        </w:tc>
        <w:tc>
          <w:tcPr>
            <w:tcW w:w="618" w:type="pct"/>
            <w:tcBorders>
              <w:top w:val="single" w:sz="4" w:space="0" w:color="auto"/>
              <w:left w:val="single" w:sz="4" w:space="0" w:color="auto"/>
              <w:bottom w:val="single" w:sz="4" w:space="0" w:color="auto"/>
              <w:right w:val="single" w:sz="4" w:space="0" w:color="auto"/>
            </w:tcBorders>
            <w:tcPrChange w:id="877"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13E9258C"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878" w:author="Author">
              <w:tcPr>
                <w:tcW w:w="306" w:type="pct"/>
                <w:tcBorders>
                  <w:top w:val="single" w:sz="4" w:space="0" w:color="auto"/>
                  <w:left w:val="single" w:sz="4" w:space="0" w:color="auto"/>
                  <w:bottom w:val="single" w:sz="4" w:space="0" w:color="auto"/>
                  <w:right w:val="single" w:sz="4" w:space="0" w:color="auto"/>
                </w:tcBorders>
              </w:tcPr>
            </w:tcPrChange>
          </w:tcPr>
          <w:p w14:paraId="70F36599" w14:textId="77777777" w:rsidR="00B0648D" w:rsidRPr="00F67924" w:rsidRDefault="00B0648D" w:rsidP="00AF0106">
            <w:pPr>
              <w:pStyle w:val="Standard1"/>
              <w:ind w:left="97"/>
              <w:rPr>
                <w:szCs w:val="22"/>
                <w:lang w:val="pt-PT"/>
              </w:rPr>
            </w:pPr>
          </w:p>
        </w:tc>
      </w:tr>
      <w:tr w:rsidR="00B0648D" w:rsidRPr="00F67924" w14:paraId="5843A38D" w14:textId="448D8981"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79"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575D2BD0" w14:textId="77777777" w:rsidR="00B0648D" w:rsidRPr="00F67924" w:rsidRDefault="00B0648D" w:rsidP="00AF0106">
            <w:pPr>
              <w:pStyle w:val="Standard1"/>
              <w:rPr>
                <w:color w:val="1A1A1A"/>
                <w:szCs w:val="22"/>
                <w:lang w:val="pt-PT"/>
              </w:rPr>
            </w:pPr>
            <w:r w:rsidRPr="00F67924">
              <w:rPr>
                <w:color w:val="1A1A1A"/>
                <w:szCs w:val="22"/>
                <w:lang w:val="pt-PT"/>
              </w:rPr>
              <w:t>Doenças do metabolismo e da nutrição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80"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2C66B231" w14:textId="77777777" w:rsidR="00B0648D" w:rsidRPr="00F67924" w:rsidRDefault="00B0648D" w:rsidP="00AF0106">
            <w:pPr>
              <w:pStyle w:val="Standard1"/>
              <w:rPr>
                <w:color w:val="1A1A1A"/>
                <w:szCs w:val="22"/>
                <w:lang w:val="pt-PT"/>
              </w:rPr>
            </w:pPr>
            <w:r w:rsidRPr="00F67924">
              <w:rPr>
                <w:color w:val="1A1A1A"/>
                <w:szCs w:val="22"/>
                <w:lang w:val="pt-PT"/>
              </w:rPr>
              <w:t>Hipercolesterolemia*</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81"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7ACEBD4A"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82"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6840C8A0" w14:textId="77777777" w:rsidR="00B0648D" w:rsidRPr="00F67924" w:rsidRDefault="00B0648D" w:rsidP="00AF0106">
            <w:pPr>
              <w:pStyle w:val="Standard1"/>
              <w:rPr>
                <w:color w:val="1A1A1A"/>
                <w:szCs w:val="22"/>
                <w:lang w:val="pt-PT"/>
              </w:rPr>
            </w:pPr>
            <w:r w:rsidRPr="00F67924">
              <w:rPr>
                <w:color w:val="1A1A1A"/>
                <w:szCs w:val="22"/>
                <w:lang w:val="pt-PT"/>
              </w:rPr>
              <w:t>Hipertrigliceridemia</w:t>
            </w:r>
          </w:p>
        </w:tc>
        <w:tc>
          <w:tcPr>
            <w:tcW w:w="618" w:type="pct"/>
            <w:tcBorders>
              <w:top w:val="single" w:sz="4" w:space="0" w:color="auto"/>
              <w:left w:val="single" w:sz="4" w:space="0" w:color="auto"/>
              <w:bottom w:val="single" w:sz="4" w:space="0" w:color="auto"/>
              <w:right w:val="single" w:sz="4" w:space="0" w:color="auto"/>
            </w:tcBorders>
            <w:tcPrChange w:id="883"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185D8F00"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884" w:author="Author">
              <w:tcPr>
                <w:tcW w:w="306" w:type="pct"/>
                <w:tcBorders>
                  <w:top w:val="single" w:sz="4" w:space="0" w:color="auto"/>
                  <w:left w:val="single" w:sz="4" w:space="0" w:color="auto"/>
                  <w:bottom w:val="single" w:sz="4" w:space="0" w:color="auto"/>
                  <w:right w:val="single" w:sz="4" w:space="0" w:color="auto"/>
                </w:tcBorders>
              </w:tcPr>
            </w:tcPrChange>
          </w:tcPr>
          <w:p w14:paraId="04E0FB80" w14:textId="77777777" w:rsidR="00B0648D" w:rsidRPr="00F67924" w:rsidRDefault="00B0648D" w:rsidP="00AF0106">
            <w:pPr>
              <w:pStyle w:val="Standard1"/>
              <w:ind w:left="97"/>
              <w:rPr>
                <w:szCs w:val="22"/>
                <w:lang w:val="pt-PT"/>
              </w:rPr>
            </w:pPr>
          </w:p>
        </w:tc>
      </w:tr>
      <w:tr w:rsidR="00B0648D" w:rsidRPr="00F67924" w14:paraId="36EA2423" w14:textId="461D049D"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85"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35E64D09" w14:textId="77777777" w:rsidR="00B0648D" w:rsidRPr="00F67924" w:rsidRDefault="00B0648D" w:rsidP="00AF0106">
            <w:pPr>
              <w:pStyle w:val="Standard1"/>
              <w:rPr>
                <w:color w:val="1A1A1A"/>
                <w:szCs w:val="22"/>
                <w:lang w:val="pt-PT"/>
              </w:rPr>
            </w:pPr>
            <w:r w:rsidRPr="00F67924">
              <w:rPr>
                <w:color w:val="1A1A1A"/>
                <w:szCs w:val="22"/>
                <w:lang w:val="pt-PT"/>
              </w:rPr>
              <w:t>Doenças do sistema nervoso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86"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5F2632ED"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87"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577C9413" w14:textId="77777777" w:rsidR="00B0648D" w:rsidRPr="00F67924" w:rsidRDefault="00B0648D" w:rsidP="00AF0106">
            <w:pPr>
              <w:pStyle w:val="Standard1"/>
              <w:rPr>
                <w:color w:val="1A1A1A"/>
                <w:szCs w:val="22"/>
                <w:lang w:val="pt-PT"/>
              </w:rPr>
            </w:pPr>
            <w:r w:rsidRPr="00F67924">
              <w:rPr>
                <w:color w:val="1A1A1A"/>
                <w:szCs w:val="22"/>
                <w:lang w:val="pt-PT"/>
              </w:rPr>
              <w:t>Cefaleia, Tonturas</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88"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61497EE8"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889"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5B967A99"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890" w:author="Author">
              <w:tcPr>
                <w:tcW w:w="306" w:type="pct"/>
                <w:tcBorders>
                  <w:top w:val="single" w:sz="4" w:space="0" w:color="auto"/>
                  <w:left w:val="single" w:sz="4" w:space="0" w:color="auto"/>
                  <w:bottom w:val="single" w:sz="4" w:space="0" w:color="auto"/>
                  <w:right w:val="single" w:sz="4" w:space="0" w:color="auto"/>
                </w:tcBorders>
              </w:tcPr>
            </w:tcPrChange>
          </w:tcPr>
          <w:p w14:paraId="6246CDD4" w14:textId="77777777" w:rsidR="00B0648D" w:rsidRPr="00F67924" w:rsidRDefault="00B0648D" w:rsidP="00AF0106">
            <w:pPr>
              <w:pStyle w:val="Standard1"/>
              <w:ind w:left="97"/>
              <w:rPr>
                <w:szCs w:val="22"/>
                <w:lang w:val="pt-PT"/>
              </w:rPr>
            </w:pPr>
          </w:p>
        </w:tc>
      </w:tr>
      <w:tr w:rsidR="00B0648D" w:rsidRPr="00F67924" w14:paraId="315103C6" w14:textId="51533334"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91"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4F792369" w14:textId="77777777" w:rsidR="00B0648D" w:rsidRPr="00F67924" w:rsidRDefault="00B0648D" w:rsidP="00AF0106">
            <w:pPr>
              <w:pStyle w:val="Standard1"/>
              <w:rPr>
                <w:szCs w:val="22"/>
                <w:lang w:val="pt-PT"/>
              </w:rPr>
            </w:pPr>
            <w:r w:rsidRPr="00F67924">
              <w:rPr>
                <w:color w:val="1A1A1A"/>
                <w:szCs w:val="22"/>
                <w:lang w:val="pt-PT"/>
              </w:rPr>
              <w:t>Afeções oculares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92"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75506508" w14:textId="77777777" w:rsidR="00B0648D" w:rsidRPr="00F67924" w:rsidRDefault="00B0648D" w:rsidP="00AF0106">
            <w:pPr>
              <w:pStyle w:val="Standard1"/>
              <w:rPr>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93"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2840E7B5" w14:textId="77777777" w:rsidR="00B0648D" w:rsidRPr="00F67924" w:rsidRDefault="00B0648D" w:rsidP="00AF0106">
            <w:pPr>
              <w:pStyle w:val="Standard1"/>
              <w:rPr>
                <w:szCs w:val="22"/>
                <w:lang w:val="pt-PT"/>
              </w:rPr>
            </w:pPr>
            <w:r w:rsidRPr="00F67924">
              <w:rPr>
                <w:color w:val="1A1A1A"/>
                <w:lang w:val="pt-PT"/>
              </w:rPr>
              <w:t>Conjuntivite</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894"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5D05D1B6" w14:textId="77777777" w:rsidR="00B0648D" w:rsidRPr="00F67924" w:rsidRDefault="00B0648D" w:rsidP="00AF0106">
            <w:pPr>
              <w:pStyle w:val="Standard1"/>
              <w:rPr>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895"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434B0D7B"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896" w:author="Author">
              <w:tcPr>
                <w:tcW w:w="306" w:type="pct"/>
                <w:tcBorders>
                  <w:top w:val="single" w:sz="4" w:space="0" w:color="auto"/>
                  <w:left w:val="single" w:sz="4" w:space="0" w:color="auto"/>
                  <w:bottom w:val="single" w:sz="4" w:space="0" w:color="auto"/>
                  <w:right w:val="single" w:sz="4" w:space="0" w:color="auto"/>
                </w:tcBorders>
              </w:tcPr>
            </w:tcPrChange>
          </w:tcPr>
          <w:p w14:paraId="7FE02F06" w14:textId="77777777" w:rsidR="00B0648D" w:rsidRPr="00F67924" w:rsidRDefault="00B0648D" w:rsidP="00AF0106">
            <w:pPr>
              <w:pStyle w:val="Standard1"/>
              <w:ind w:left="97"/>
              <w:rPr>
                <w:szCs w:val="22"/>
                <w:lang w:val="pt-PT"/>
              </w:rPr>
            </w:pPr>
          </w:p>
        </w:tc>
      </w:tr>
      <w:tr w:rsidR="00B0648D" w:rsidRPr="00F67924" w14:paraId="4D05A9F8" w14:textId="5678F0EA"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897"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0C0A7F7A" w14:textId="77777777" w:rsidR="00B0648D" w:rsidRPr="00F67924" w:rsidRDefault="00B0648D" w:rsidP="00AF0106">
            <w:pPr>
              <w:pStyle w:val="Standard1"/>
              <w:rPr>
                <w:color w:val="1A1A1A"/>
                <w:szCs w:val="22"/>
                <w:lang w:val="pt-PT"/>
              </w:rPr>
            </w:pPr>
            <w:r w:rsidRPr="00F67924">
              <w:rPr>
                <w:color w:val="1A1A1A"/>
                <w:szCs w:val="22"/>
                <w:lang w:val="pt-PT"/>
              </w:rPr>
              <w:t>Vasculopatias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898"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09C915CF"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899"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0256594E" w14:textId="77777777" w:rsidR="00B0648D" w:rsidRPr="00F67924" w:rsidRDefault="00B0648D" w:rsidP="00AF0106">
            <w:pPr>
              <w:pStyle w:val="Standard1"/>
              <w:rPr>
                <w:color w:val="1A1A1A"/>
                <w:szCs w:val="22"/>
                <w:lang w:val="pt-PT"/>
              </w:rPr>
            </w:pPr>
            <w:r w:rsidRPr="00F67924">
              <w:rPr>
                <w:color w:val="1A1A1A"/>
                <w:szCs w:val="22"/>
                <w:lang w:val="pt-PT"/>
              </w:rPr>
              <w:t>Hipertensão</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00"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45ACB42B"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901"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0D889D42"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902" w:author="Author">
              <w:tcPr>
                <w:tcW w:w="306" w:type="pct"/>
                <w:tcBorders>
                  <w:top w:val="single" w:sz="4" w:space="0" w:color="auto"/>
                  <w:left w:val="single" w:sz="4" w:space="0" w:color="auto"/>
                  <w:bottom w:val="single" w:sz="4" w:space="0" w:color="auto"/>
                  <w:right w:val="single" w:sz="4" w:space="0" w:color="auto"/>
                </w:tcBorders>
              </w:tcPr>
            </w:tcPrChange>
          </w:tcPr>
          <w:p w14:paraId="78BF2509" w14:textId="77777777" w:rsidR="00B0648D" w:rsidRPr="00F67924" w:rsidRDefault="00B0648D" w:rsidP="00AF0106">
            <w:pPr>
              <w:pStyle w:val="Standard1"/>
              <w:ind w:left="97"/>
              <w:rPr>
                <w:szCs w:val="22"/>
                <w:lang w:val="pt-PT"/>
              </w:rPr>
            </w:pPr>
          </w:p>
        </w:tc>
      </w:tr>
      <w:tr w:rsidR="00B0648D" w:rsidRPr="00F67924" w14:paraId="1F4D4731" w14:textId="57FCB6EA"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03"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6D566363" w14:textId="77777777" w:rsidR="00B0648D" w:rsidRPr="00F67924" w:rsidRDefault="00B0648D" w:rsidP="00AF0106">
            <w:pPr>
              <w:pStyle w:val="Standard1"/>
              <w:rPr>
                <w:color w:val="1A1A1A"/>
                <w:szCs w:val="22"/>
                <w:lang w:val="pt-PT"/>
              </w:rPr>
            </w:pPr>
            <w:r w:rsidRPr="00F67924">
              <w:rPr>
                <w:color w:val="1A1A1A"/>
                <w:szCs w:val="22"/>
                <w:lang w:val="pt-PT"/>
              </w:rPr>
              <w:t>Doenças respiratórias, torácicas e do mediastino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04"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262FB411"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05"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0F1BC79F" w14:textId="77777777" w:rsidR="00B0648D" w:rsidRPr="00F67924" w:rsidRDefault="00B0648D" w:rsidP="00AF0106">
            <w:pPr>
              <w:pStyle w:val="Standard1"/>
              <w:rPr>
                <w:color w:val="1A1A1A"/>
                <w:szCs w:val="22"/>
                <w:lang w:val="pt-PT"/>
              </w:rPr>
            </w:pPr>
            <w:r w:rsidRPr="00F67924">
              <w:rPr>
                <w:color w:val="1A1A1A"/>
                <w:szCs w:val="22"/>
                <w:lang w:val="pt-PT"/>
              </w:rPr>
              <w:t>Tosse, Dispneia</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06"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37C5D144"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907"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3AF9E184"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908" w:author="Author">
              <w:tcPr>
                <w:tcW w:w="306" w:type="pct"/>
                <w:tcBorders>
                  <w:top w:val="single" w:sz="4" w:space="0" w:color="auto"/>
                  <w:left w:val="single" w:sz="4" w:space="0" w:color="auto"/>
                  <w:bottom w:val="single" w:sz="4" w:space="0" w:color="auto"/>
                  <w:right w:val="single" w:sz="4" w:space="0" w:color="auto"/>
                </w:tcBorders>
              </w:tcPr>
            </w:tcPrChange>
          </w:tcPr>
          <w:p w14:paraId="15021789" w14:textId="77777777" w:rsidR="00B0648D" w:rsidRPr="00F67924" w:rsidRDefault="00B0648D" w:rsidP="00AF0106">
            <w:pPr>
              <w:pStyle w:val="Standard1"/>
              <w:ind w:left="97"/>
              <w:rPr>
                <w:szCs w:val="22"/>
                <w:lang w:val="pt-PT"/>
              </w:rPr>
            </w:pPr>
          </w:p>
        </w:tc>
      </w:tr>
      <w:tr w:rsidR="00B0648D" w:rsidRPr="00F67924" w14:paraId="2EF329A4" w14:textId="0C4DA529"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09"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72B0EC27" w14:textId="77777777" w:rsidR="00B0648D" w:rsidRPr="00F67924" w:rsidRDefault="00B0648D" w:rsidP="00AF0106">
            <w:pPr>
              <w:pStyle w:val="Standard1"/>
              <w:rPr>
                <w:szCs w:val="22"/>
                <w:lang w:val="pt-PT"/>
              </w:rPr>
            </w:pPr>
            <w:r w:rsidRPr="00F67924">
              <w:rPr>
                <w:color w:val="1A1A1A"/>
                <w:szCs w:val="22"/>
                <w:lang w:val="pt-PT"/>
              </w:rPr>
              <w:t>Doenças gastrointestinais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10"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08608DB5" w14:textId="77777777" w:rsidR="00B0648D" w:rsidRPr="00F67924" w:rsidRDefault="00B0648D" w:rsidP="00AF0106">
            <w:pPr>
              <w:pStyle w:val="Standard1"/>
              <w:rPr>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11"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7B28FDD7" w14:textId="77777777" w:rsidR="00B0648D" w:rsidRPr="00F67924" w:rsidRDefault="00B0648D" w:rsidP="00AF0106">
            <w:pPr>
              <w:pStyle w:val="Standard1"/>
              <w:rPr>
                <w:szCs w:val="22"/>
                <w:lang w:val="pt-PT"/>
              </w:rPr>
            </w:pPr>
            <w:r w:rsidRPr="00F67924">
              <w:rPr>
                <w:color w:val="1A1A1A"/>
                <w:szCs w:val="22"/>
                <w:lang w:val="pt-PT"/>
              </w:rPr>
              <w:t>Dor abdominal, Ulceração da boca, Gastrite</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12"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6E9F1DEF" w14:textId="77777777" w:rsidR="00B0648D" w:rsidRPr="00F67924" w:rsidRDefault="00B0648D" w:rsidP="00AF0106">
            <w:pPr>
              <w:pStyle w:val="Standard1"/>
              <w:rPr>
                <w:szCs w:val="22"/>
                <w:lang w:val="pt-PT"/>
              </w:rPr>
            </w:pPr>
            <w:r w:rsidRPr="00F67924">
              <w:rPr>
                <w:color w:val="1A1A1A"/>
                <w:szCs w:val="22"/>
                <w:lang w:val="pt-PT"/>
              </w:rPr>
              <w:t>Estomatite, Úlcera gástrica</w:t>
            </w:r>
          </w:p>
        </w:tc>
        <w:tc>
          <w:tcPr>
            <w:tcW w:w="618" w:type="pct"/>
            <w:tcBorders>
              <w:top w:val="single" w:sz="4" w:space="0" w:color="auto"/>
              <w:left w:val="single" w:sz="4" w:space="0" w:color="auto"/>
              <w:bottom w:val="single" w:sz="4" w:space="0" w:color="auto"/>
              <w:right w:val="single" w:sz="4" w:space="0" w:color="auto"/>
            </w:tcBorders>
            <w:tcPrChange w:id="913"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694C4B57"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914" w:author="Author">
              <w:tcPr>
                <w:tcW w:w="306" w:type="pct"/>
                <w:tcBorders>
                  <w:top w:val="single" w:sz="4" w:space="0" w:color="auto"/>
                  <w:left w:val="single" w:sz="4" w:space="0" w:color="auto"/>
                  <w:bottom w:val="single" w:sz="4" w:space="0" w:color="auto"/>
                  <w:right w:val="single" w:sz="4" w:space="0" w:color="auto"/>
                </w:tcBorders>
              </w:tcPr>
            </w:tcPrChange>
          </w:tcPr>
          <w:p w14:paraId="19C5C6D3" w14:textId="77777777" w:rsidR="00B0648D" w:rsidRPr="00F67924" w:rsidRDefault="00B0648D" w:rsidP="00AF0106">
            <w:pPr>
              <w:pStyle w:val="Standard1"/>
              <w:ind w:left="97"/>
              <w:rPr>
                <w:szCs w:val="22"/>
                <w:lang w:val="pt-PT"/>
              </w:rPr>
            </w:pPr>
          </w:p>
        </w:tc>
      </w:tr>
      <w:tr w:rsidR="00B0648D" w:rsidRPr="00F67924" w14:paraId="5C69C71E" w14:textId="53695794"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15"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419134AC" w14:textId="77777777" w:rsidR="00B0648D" w:rsidRPr="00F67924" w:rsidRDefault="00B0648D" w:rsidP="00AF0106">
            <w:pPr>
              <w:pStyle w:val="Standard1"/>
              <w:rPr>
                <w:color w:val="1A1A1A"/>
                <w:szCs w:val="22"/>
                <w:lang w:val="pt-PT"/>
              </w:rPr>
            </w:pPr>
            <w:r w:rsidRPr="00F67924">
              <w:rPr>
                <w:szCs w:val="22"/>
                <w:lang w:val="pt-PT"/>
              </w:rPr>
              <w:t>Afeções hepatobiliares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16"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7A9E77E2" w14:textId="77777777" w:rsidR="00B0648D" w:rsidRPr="00F67924" w:rsidRDefault="00B0648D" w:rsidP="00AF0106">
            <w:pPr>
              <w:pStyle w:val="Standard1"/>
              <w:rPr>
                <w:color w:val="1A1A1A"/>
                <w:szCs w:val="22"/>
                <w:lang w:val="pt-PT"/>
              </w:rPr>
            </w:pP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17"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2C6A0B4B" w14:textId="77777777" w:rsidR="00B0648D" w:rsidRPr="00F67924" w:rsidRDefault="00B0648D" w:rsidP="00AF0106">
            <w:pPr>
              <w:pStyle w:val="Standard1"/>
              <w:rPr>
                <w:color w:val="1A1A1A"/>
                <w:szCs w:val="22"/>
                <w:lang w:val="pt-PT"/>
              </w:rPr>
            </w:pP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18"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7B400F30" w14:textId="77777777" w:rsidR="00B0648D" w:rsidRPr="00F67924" w:rsidRDefault="00B0648D" w:rsidP="00AF0106">
            <w:pPr>
              <w:pStyle w:val="Standard1"/>
              <w:rPr>
                <w:color w:val="1A1A1A"/>
                <w:szCs w:val="22"/>
                <w:lang w:val="pt-PT"/>
              </w:rPr>
            </w:pPr>
          </w:p>
        </w:tc>
        <w:tc>
          <w:tcPr>
            <w:tcW w:w="618" w:type="pct"/>
            <w:tcBorders>
              <w:top w:val="single" w:sz="4" w:space="0" w:color="auto"/>
              <w:left w:val="single" w:sz="4" w:space="0" w:color="auto"/>
              <w:bottom w:val="single" w:sz="4" w:space="0" w:color="auto"/>
              <w:right w:val="single" w:sz="4" w:space="0" w:color="auto"/>
            </w:tcBorders>
            <w:tcPrChange w:id="919"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3290145B" w14:textId="221024F6" w:rsidR="00B0648D" w:rsidRPr="00F67924" w:rsidRDefault="00B0648D" w:rsidP="00B0648D">
            <w:pPr>
              <w:pStyle w:val="Standard1"/>
              <w:ind w:left="97"/>
              <w:rPr>
                <w:szCs w:val="22"/>
                <w:lang w:val="pt-PT"/>
              </w:rPr>
            </w:pPr>
            <w:r w:rsidRPr="00F67924">
              <w:rPr>
                <w:szCs w:val="22"/>
                <w:lang w:val="pt-PT"/>
              </w:rPr>
              <w:t>Lesão hepática induzida por fármacos, Hepatite, Icterícia</w:t>
            </w:r>
          </w:p>
        </w:tc>
        <w:tc>
          <w:tcPr>
            <w:tcW w:w="390" w:type="pct"/>
            <w:tcBorders>
              <w:top w:val="single" w:sz="4" w:space="0" w:color="auto"/>
              <w:left w:val="single" w:sz="4" w:space="0" w:color="auto"/>
              <w:bottom w:val="single" w:sz="4" w:space="0" w:color="auto"/>
              <w:right w:val="single" w:sz="4" w:space="0" w:color="auto"/>
            </w:tcBorders>
            <w:tcPrChange w:id="920" w:author="Author">
              <w:tcPr>
                <w:tcW w:w="306" w:type="pct"/>
                <w:tcBorders>
                  <w:top w:val="single" w:sz="4" w:space="0" w:color="auto"/>
                  <w:left w:val="single" w:sz="4" w:space="0" w:color="auto"/>
                  <w:bottom w:val="single" w:sz="4" w:space="0" w:color="auto"/>
                  <w:right w:val="single" w:sz="4" w:space="0" w:color="auto"/>
                </w:tcBorders>
              </w:tcPr>
            </w:tcPrChange>
          </w:tcPr>
          <w:p w14:paraId="0B51BB2F" w14:textId="6619F381" w:rsidR="00B0648D" w:rsidRPr="00F67924" w:rsidRDefault="00B0648D" w:rsidP="00AF0106">
            <w:pPr>
              <w:pStyle w:val="Standard1"/>
              <w:ind w:left="97"/>
              <w:rPr>
                <w:szCs w:val="22"/>
                <w:lang w:val="pt-PT"/>
              </w:rPr>
            </w:pPr>
            <w:r w:rsidRPr="00F67924">
              <w:rPr>
                <w:szCs w:val="22"/>
                <w:lang w:val="pt-PT"/>
              </w:rPr>
              <w:t>Insuficiência hepática</w:t>
            </w:r>
          </w:p>
        </w:tc>
      </w:tr>
      <w:tr w:rsidR="00B0648D" w:rsidRPr="00F67924" w14:paraId="061A0B88" w14:textId="5986BB8F"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21"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61089E7E" w14:textId="77777777" w:rsidR="00B0648D" w:rsidRPr="00F67924" w:rsidRDefault="00B0648D" w:rsidP="00AF0106">
            <w:pPr>
              <w:pStyle w:val="Standard1"/>
              <w:rPr>
                <w:color w:val="1A1A1A"/>
                <w:szCs w:val="22"/>
                <w:lang w:val="pt-PT"/>
              </w:rPr>
            </w:pPr>
            <w:r w:rsidRPr="00F67924">
              <w:rPr>
                <w:color w:val="1A1A1A"/>
                <w:szCs w:val="22"/>
                <w:lang w:val="pt-PT"/>
              </w:rPr>
              <w:t>Afeções dos tecidos cutâneos e subcutâneos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22"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22B52463"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23"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1A41B0ED" w14:textId="77777777" w:rsidR="00B0648D" w:rsidRPr="00F67924" w:rsidRDefault="00B0648D" w:rsidP="00AF0106">
            <w:pPr>
              <w:pStyle w:val="Standard1"/>
              <w:rPr>
                <w:color w:val="1A1A1A"/>
                <w:szCs w:val="22"/>
                <w:lang w:val="pt-PT"/>
              </w:rPr>
            </w:pPr>
            <w:r w:rsidRPr="00F67924">
              <w:rPr>
                <w:color w:val="1A1A1A"/>
                <w:szCs w:val="22"/>
                <w:lang w:val="pt-PT"/>
              </w:rPr>
              <w:t>Erupção cutânea, Prurido, Urticária</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24"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652D2819"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925"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1068232C" w14:textId="77777777" w:rsidR="00B0648D" w:rsidRPr="00F67924" w:rsidRDefault="00B0648D" w:rsidP="00AF0106">
            <w:pPr>
              <w:pStyle w:val="Standard1"/>
              <w:ind w:left="97"/>
              <w:rPr>
                <w:szCs w:val="22"/>
                <w:lang w:val="pt-PT"/>
              </w:rPr>
            </w:pPr>
            <w:r w:rsidRPr="00F67924">
              <w:rPr>
                <w:szCs w:val="22"/>
                <w:lang w:val="pt-PT"/>
              </w:rPr>
              <w:t>Síndrome de Stevens-Johnson</w:t>
            </w:r>
            <w:r w:rsidRPr="00F67924">
              <w:rPr>
                <w:szCs w:val="22"/>
                <w:vertAlign w:val="superscript"/>
                <w:lang w:val="pt-PT"/>
              </w:rPr>
              <w:t>3</w:t>
            </w:r>
          </w:p>
        </w:tc>
        <w:tc>
          <w:tcPr>
            <w:tcW w:w="390" w:type="pct"/>
            <w:tcBorders>
              <w:top w:val="single" w:sz="4" w:space="0" w:color="auto"/>
              <w:left w:val="single" w:sz="4" w:space="0" w:color="auto"/>
              <w:bottom w:val="single" w:sz="4" w:space="0" w:color="auto"/>
              <w:right w:val="single" w:sz="4" w:space="0" w:color="auto"/>
            </w:tcBorders>
            <w:tcPrChange w:id="926" w:author="Author">
              <w:tcPr>
                <w:tcW w:w="306" w:type="pct"/>
                <w:tcBorders>
                  <w:top w:val="single" w:sz="4" w:space="0" w:color="auto"/>
                  <w:left w:val="single" w:sz="4" w:space="0" w:color="auto"/>
                  <w:bottom w:val="single" w:sz="4" w:space="0" w:color="auto"/>
                  <w:right w:val="single" w:sz="4" w:space="0" w:color="auto"/>
                </w:tcBorders>
              </w:tcPr>
            </w:tcPrChange>
          </w:tcPr>
          <w:p w14:paraId="20D653B6" w14:textId="77777777" w:rsidR="00B0648D" w:rsidRPr="00F67924" w:rsidRDefault="00B0648D" w:rsidP="00AF0106">
            <w:pPr>
              <w:pStyle w:val="Standard1"/>
              <w:ind w:left="97"/>
              <w:rPr>
                <w:szCs w:val="22"/>
                <w:lang w:val="pt-PT"/>
              </w:rPr>
            </w:pPr>
          </w:p>
        </w:tc>
      </w:tr>
      <w:tr w:rsidR="00B0648D" w:rsidRPr="00F67924" w14:paraId="6279F875" w14:textId="59564322"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27"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30390AE4" w14:textId="77777777" w:rsidR="00B0648D" w:rsidRPr="00F67924" w:rsidRDefault="00B0648D" w:rsidP="00AF0106">
            <w:pPr>
              <w:pStyle w:val="Standard1"/>
              <w:rPr>
                <w:color w:val="1A1A1A"/>
                <w:szCs w:val="22"/>
                <w:lang w:val="pt-PT"/>
              </w:rPr>
            </w:pPr>
            <w:r w:rsidRPr="00F67924">
              <w:rPr>
                <w:color w:val="1A1A1A"/>
                <w:szCs w:val="22"/>
                <w:lang w:val="pt-PT"/>
              </w:rPr>
              <w:t>Doenças renais e urinárias</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28"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1763A64C"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29"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64EF6070" w14:textId="77777777" w:rsidR="00B0648D" w:rsidRPr="00F67924" w:rsidRDefault="00B0648D" w:rsidP="00AF0106">
            <w:pPr>
              <w:pStyle w:val="Standard1"/>
              <w:rPr>
                <w:color w:val="1A1A1A"/>
                <w:szCs w:val="22"/>
                <w:lang w:val="pt-PT"/>
              </w:rPr>
            </w:pPr>
            <w:r w:rsidRPr="00F67924">
              <w:rPr>
                <w:color w:val="1A1A1A"/>
                <w:szCs w:val="22"/>
                <w:lang w:val="pt-PT"/>
              </w:rPr>
              <w:t> </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30"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4E5396AF" w14:textId="77777777" w:rsidR="00B0648D" w:rsidRPr="00F67924" w:rsidRDefault="00B0648D" w:rsidP="00AF0106">
            <w:pPr>
              <w:pStyle w:val="Standard1"/>
              <w:rPr>
                <w:color w:val="1A1A1A"/>
                <w:szCs w:val="22"/>
                <w:lang w:val="pt-PT"/>
              </w:rPr>
            </w:pPr>
            <w:r w:rsidRPr="00F67924">
              <w:rPr>
                <w:color w:val="1A1A1A"/>
                <w:szCs w:val="22"/>
                <w:lang w:val="pt-PT"/>
              </w:rPr>
              <w:t>Nefrolitíase</w:t>
            </w:r>
          </w:p>
        </w:tc>
        <w:tc>
          <w:tcPr>
            <w:tcW w:w="618" w:type="pct"/>
            <w:tcBorders>
              <w:top w:val="single" w:sz="4" w:space="0" w:color="auto"/>
              <w:left w:val="single" w:sz="4" w:space="0" w:color="auto"/>
              <w:bottom w:val="single" w:sz="4" w:space="0" w:color="auto"/>
              <w:right w:val="single" w:sz="4" w:space="0" w:color="auto"/>
            </w:tcBorders>
            <w:tcPrChange w:id="931"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77C883EC"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932" w:author="Author">
              <w:tcPr>
                <w:tcW w:w="306" w:type="pct"/>
                <w:tcBorders>
                  <w:top w:val="single" w:sz="4" w:space="0" w:color="auto"/>
                  <w:left w:val="single" w:sz="4" w:space="0" w:color="auto"/>
                  <w:bottom w:val="single" w:sz="4" w:space="0" w:color="auto"/>
                  <w:right w:val="single" w:sz="4" w:space="0" w:color="auto"/>
                </w:tcBorders>
              </w:tcPr>
            </w:tcPrChange>
          </w:tcPr>
          <w:p w14:paraId="5D5A5D45" w14:textId="77777777" w:rsidR="00B0648D" w:rsidRPr="00F67924" w:rsidRDefault="00B0648D" w:rsidP="00AF0106">
            <w:pPr>
              <w:pStyle w:val="Standard1"/>
              <w:ind w:left="97"/>
              <w:rPr>
                <w:szCs w:val="22"/>
                <w:lang w:val="pt-PT"/>
              </w:rPr>
            </w:pPr>
          </w:p>
        </w:tc>
      </w:tr>
      <w:tr w:rsidR="00B0648D" w:rsidRPr="00ED63F7" w14:paraId="11A3613D" w14:textId="6EB90BD0"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33"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7C3D86ED" w14:textId="77777777" w:rsidR="00B0648D" w:rsidRPr="00F67924" w:rsidRDefault="00B0648D" w:rsidP="00AF0106">
            <w:pPr>
              <w:pStyle w:val="Standard1"/>
              <w:rPr>
                <w:szCs w:val="22"/>
                <w:lang w:val="pt-PT"/>
              </w:rPr>
            </w:pPr>
            <w:r w:rsidRPr="00F67924">
              <w:rPr>
                <w:color w:val="1A1A1A"/>
                <w:szCs w:val="22"/>
                <w:lang w:val="pt-PT"/>
              </w:rPr>
              <w:t>Perturbações gerais e alterações no local de administração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34"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5F6E3DEA" w14:textId="77777777" w:rsidR="00B0648D" w:rsidRPr="00F67924" w:rsidRDefault="00B0648D" w:rsidP="00AF0106">
            <w:pPr>
              <w:pStyle w:val="Standard1"/>
              <w:rPr>
                <w:szCs w:val="22"/>
                <w:lang w:val="pt-PT"/>
              </w:rPr>
            </w:pPr>
            <w:r w:rsidRPr="00F67924">
              <w:rPr>
                <w:color w:val="1A1A1A"/>
                <w:szCs w:val="22"/>
                <w:lang w:val="pt-PT"/>
              </w:rPr>
              <w:t> Reação no local de injeção</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35"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234A11C0" w14:textId="77777777" w:rsidR="00B0648D" w:rsidRPr="00F67924" w:rsidRDefault="00B0648D" w:rsidP="00AF0106">
            <w:pPr>
              <w:pStyle w:val="Standard1"/>
              <w:rPr>
                <w:szCs w:val="22"/>
                <w:lang w:val="pt-PT"/>
              </w:rPr>
            </w:pPr>
            <w:r w:rsidRPr="00F67924">
              <w:rPr>
                <w:color w:val="1A1A1A"/>
                <w:szCs w:val="22"/>
                <w:lang w:val="pt-PT"/>
              </w:rPr>
              <w:t xml:space="preserve">Edema periférico, Reação de hipersensibilidade </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36"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6B97C11F" w14:textId="77777777" w:rsidR="00B0648D" w:rsidRPr="00F67924" w:rsidRDefault="00B0648D" w:rsidP="00AF0106">
            <w:pPr>
              <w:pStyle w:val="Standard1"/>
              <w:rPr>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937"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37D8C251"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938" w:author="Author">
              <w:tcPr>
                <w:tcW w:w="306" w:type="pct"/>
                <w:tcBorders>
                  <w:top w:val="single" w:sz="4" w:space="0" w:color="auto"/>
                  <w:left w:val="single" w:sz="4" w:space="0" w:color="auto"/>
                  <w:bottom w:val="single" w:sz="4" w:space="0" w:color="auto"/>
                  <w:right w:val="single" w:sz="4" w:space="0" w:color="auto"/>
                </w:tcBorders>
              </w:tcPr>
            </w:tcPrChange>
          </w:tcPr>
          <w:p w14:paraId="4C070C0B" w14:textId="77777777" w:rsidR="00B0648D" w:rsidRPr="00F67924" w:rsidRDefault="00B0648D" w:rsidP="00AF0106">
            <w:pPr>
              <w:pStyle w:val="Standard1"/>
              <w:ind w:left="97"/>
              <w:rPr>
                <w:szCs w:val="22"/>
                <w:lang w:val="pt-PT"/>
              </w:rPr>
            </w:pPr>
          </w:p>
        </w:tc>
      </w:tr>
      <w:tr w:rsidR="00B0648D" w:rsidRPr="00ED63F7" w14:paraId="0230407B" w14:textId="4565E7F9" w:rsidTr="00557EB7">
        <w:tc>
          <w:tcPr>
            <w:tcW w:w="860" w:type="pct"/>
            <w:tcBorders>
              <w:top w:val="nil"/>
              <w:left w:val="single" w:sz="8" w:space="0" w:color="000000"/>
              <w:bottom w:val="single" w:sz="8" w:space="0" w:color="000000"/>
              <w:right w:val="single" w:sz="8" w:space="0" w:color="000000"/>
            </w:tcBorders>
            <w:tcMar>
              <w:top w:w="0" w:type="dxa"/>
              <w:left w:w="108" w:type="dxa"/>
              <w:bottom w:w="0" w:type="dxa"/>
              <w:right w:w="108" w:type="dxa"/>
            </w:tcMar>
            <w:tcPrChange w:id="939" w:author="Author">
              <w:tcPr>
                <w:tcW w:w="860" w:type="pct"/>
                <w:gridSpan w:val="2"/>
                <w:tcBorders>
                  <w:top w:val="nil"/>
                  <w:left w:val="single" w:sz="8" w:space="0" w:color="000000"/>
                  <w:bottom w:val="single" w:sz="8" w:space="0" w:color="000000"/>
                  <w:right w:val="single" w:sz="8" w:space="0" w:color="000000"/>
                </w:tcBorders>
                <w:tcMar>
                  <w:top w:w="0" w:type="dxa"/>
                  <w:left w:w="108" w:type="dxa"/>
                  <w:bottom w:w="0" w:type="dxa"/>
                  <w:right w:w="108" w:type="dxa"/>
                </w:tcMar>
              </w:tcPr>
            </w:tcPrChange>
          </w:tcPr>
          <w:p w14:paraId="43D62366" w14:textId="77777777" w:rsidR="00B0648D" w:rsidRPr="00F67924" w:rsidRDefault="00B0648D" w:rsidP="00AF0106">
            <w:pPr>
              <w:pStyle w:val="Standard1"/>
              <w:rPr>
                <w:szCs w:val="22"/>
                <w:lang w:val="pt-PT"/>
              </w:rPr>
            </w:pPr>
            <w:r w:rsidRPr="00F67924">
              <w:rPr>
                <w:color w:val="1A1A1A"/>
                <w:szCs w:val="22"/>
                <w:lang w:val="pt-PT"/>
              </w:rPr>
              <w:t>Exames complementares de diagnóstico</w:t>
            </w:r>
          </w:p>
        </w:tc>
        <w:tc>
          <w:tcPr>
            <w:tcW w:w="1091" w:type="pct"/>
            <w:tcBorders>
              <w:top w:val="nil"/>
              <w:left w:val="nil"/>
              <w:bottom w:val="single" w:sz="8" w:space="0" w:color="000000"/>
              <w:right w:val="single" w:sz="8" w:space="0" w:color="000000"/>
            </w:tcBorders>
            <w:tcMar>
              <w:top w:w="0" w:type="dxa"/>
              <w:left w:w="108" w:type="dxa"/>
              <w:bottom w:w="0" w:type="dxa"/>
              <w:right w:w="108" w:type="dxa"/>
            </w:tcMar>
            <w:tcPrChange w:id="940" w:author="Author">
              <w:tcPr>
                <w:tcW w:w="1091" w:type="pct"/>
                <w:tcBorders>
                  <w:top w:val="nil"/>
                  <w:left w:val="nil"/>
                  <w:bottom w:val="single" w:sz="8" w:space="0" w:color="000000"/>
                  <w:right w:val="single" w:sz="8" w:space="0" w:color="000000"/>
                </w:tcBorders>
                <w:tcMar>
                  <w:top w:w="0" w:type="dxa"/>
                  <w:left w:w="108" w:type="dxa"/>
                  <w:bottom w:w="0" w:type="dxa"/>
                  <w:right w:w="108" w:type="dxa"/>
                </w:tcMar>
              </w:tcPr>
            </w:tcPrChange>
          </w:tcPr>
          <w:p w14:paraId="0918C96A" w14:textId="77777777" w:rsidR="00B0648D" w:rsidRPr="00F67924" w:rsidRDefault="00B0648D" w:rsidP="00AF0106">
            <w:pPr>
              <w:pStyle w:val="Standard1"/>
              <w:rPr>
                <w:szCs w:val="22"/>
                <w:lang w:val="pt-PT"/>
              </w:rPr>
            </w:pPr>
            <w:r w:rsidRPr="00F67924">
              <w:rPr>
                <w:color w:val="1A1A1A"/>
                <w:szCs w:val="22"/>
                <w:lang w:val="pt-PT"/>
              </w:rPr>
              <w:t> </w:t>
            </w:r>
          </w:p>
        </w:tc>
        <w:tc>
          <w:tcPr>
            <w:tcW w:w="1063" w:type="pct"/>
            <w:tcBorders>
              <w:top w:val="nil"/>
              <w:left w:val="nil"/>
              <w:bottom w:val="single" w:sz="8" w:space="0" w:color="000000"/>
              <w:right w:val="single" w:sz="4" w:space="0" w:color="auto"/>
            </w:tcBorders>
            <w:tcMar>
              <w:top w:w="0" w:type="dxa"/>
              <w:left w:w="108" w:type="dxa"/>
              <w:bottom w:w="0" w:type="dxa"/>
              <w:right w:w="108" w:type="dxa"/>
            </w:tcMar>
            <w:tcPrChange w:id="941" w:author="Author">
              <w:tcPr>
                <w:tcW w:w="1063" w:type="pct"/>
                <w:tcBorders>
                  <w:top w:val="nil"/>
                  <w:left w:val="nil"/>
                  <w:bottom w:val="single" w:sz="8" w:space="0" w:color="000000"/>
                  <w:right w:val="single" w:sz="4" w:space="0" w:color="auto"/>
                </w:tcBorders>
                <w:tcMar>
                  <w:top w:w="0" w:type="dxa"/>
                  <w:left w:w="108" w:type="dxa"/>
                  <w:bottom w:w="0" w:type="dxa"/>
                  <w:right w:w="108" w:type="dxa"/>
                </w:tcMar>
              </w:tcPr>
            </w:tcPrChange>
          </w:tcPr>
          <w:p w14:paraId="16F39451" w14:textId="77777777" w:rsidR="00B0648D" w:rsidRPr="00F67924" w:rsidRDefault="00B0648D" w:rsidP="00AF0106">
            <w:pPr>
              <w:pStyle w:val="Standard1"/>
              <w:rPr>
                <w:szCs w:val="22"/>
                <w:lang w:val="pt-PT"/>
              </w:rPr>
            </w:pPr>
            <w:r w:rsidRPr="00F67924">
              <w:rPr>
                <w:color w:val="1A1A1A"/>
                <w:szCs w:val="22"/>
                <w:lang w:val="pt-PT"/>
              </w:rPr>
              <w:t>Elevação das transaminases hepáticas, Aumento de peso, Bilirrubina total aumentada*</w:t>
            </w:r>
          </w:p>
        </w:tc>
        <w:tc>
          <w:tcPr>
            <w:tcW w:w="97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Change w:id="942" w:author="Author">
              <w:tcPr>
                <w:tcW w:w="1041"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tcPrChange>
          </w:tcPr>
          <w:p w14:paraId="198DB2BB" w14:textId="77777777" w:rsidR="00B0648D" w:rsidRPr="00F67924" w:rsidRDefault="00B0648D" w:rsidP="00AF0106">
            <w:pPr>
              <w:pStyle w:val="Standard1"/>
              <w:rPr>
                <w:szCs w:val="22"/>
                <w:lang w:val="pt-PT"/>
              </w:rPr>
            </w:pPr>
            <w:r w:rsidRPr="00F67924">
              <w:rPr>
                <w:color w:val="1A1A1A"/>
                <w:szCs w:val="22"/>
                <w:lang w:val="pt-PT"/>
              </w:rPr>
              <w:t> </w:t>
            </w:r>
          </w:p>
        </w:tc>
        <w:tc>
          <w:tcPr>
            <w:tcW w:w="618" w:type="pct"/>
            <w:tcBorders>
              <w:top w:val="single" w:sz="4" w:space="0" w:color="auto"/>
              <w:left w:val="single" w:sz="4" w:space="0" w:color="auto"/>
              <w:bottom w:val="single" w:sz="4" w:space="0" w:color="auto"/>
              <w:right w:val="single" w:sz="4" w:space="0" w:color="auto"/>
            </w:tcBorders>
            <w:tcPrChange w:id="943" w:author="Author">
              <w:tcPr>
                <w:tcW w:w="639" w:type="pct"/>
                <w:gridSpan w:val="2"/>
                <w:tcBorders>
                  <w:top w:val="single" w:sz="4" w:space="0" w:color="auto"/>
                  <w:left w:val="single" w:sz="4" w:space="0" w:color="auto"/>
                  <w:bottom w:val="single" w:sz="4" w:space="0" w:color="auto"/>
                  <w:right w:val="single" w:sz="4" w:space="0" w:color="auto"/>
                </w:tcBorders>
              </w:tcPr>
            </w:tcPrChange>
          </w:tcPr>
          <w:p w14:paraId="6C0E7876" w14:textId="77777777" w:rsidR="00B0648D" w:rsidRPr="00F67924" w:rsidRDefault="00B0648D" w:rsidP="00AF0106">
            <w:pPr>
              <w:pStyle w:val="Standard1"/>
              <w:ind w:left="97"/>
              <w:rPr>
                <w:szCs w:val="22"/>
                <w:lang w:val="pt-PT"/>
              </w:rPr>
            </w:pPr>
          </w:p>
        </w:tc>
        <w:tc>
          <w:tcPr>
            <w:tcW w:w="390" w:type="pct"/>
            <w:tcBorders>
              <w:top w:val="single" w:sz="4" w:space="0" w:color="auto"/>
              <w:left w:val="single" w:sz="4" w:space="0" w:color="auto"/>
              <w:bottom w:val="single" w:sz="4" w:space="0" w:color="auto"/>
              <w:right w:val="single" w:sz="4" w:space="0" w:color="auto"/>
            </w:tcBorders>
            <w:tcPrChange w:id="944" w:author="Author">
              <w:tcPr>
                <w:tcW w:w="306" w:type="pct"/>
                <w:tcBorders>
                  <w:top w:val="single" w:sz="4" w:space="0" w:color="auto"/>
                  <w:left w:val="single" w:sz="4" w:space="0" w:color="auto"/>
                  <w:bottom w:val="single" w:sz="4" w:space="0" w:color="auto"/>
                  <w:right w:val="single" w:sz="4" w:space="0" w:color="auto"/>
                </w:tcBorders>
              </w:tcPr>
            </w:tcPrChange>
          </w:tcPr>
          <w:p w14:paraId="71811D76" w14:textId="77777777" w:rsidR="00B0648D" w:rsidRPr="00F67924" w:rsidRDefault="00B0648D" w:rsidP="00AF0106">
            <w:pPr>
              <w:pStyle w:val="Standard1"/>
              <w:ind w:left="97"/>
              <w:rPr>
                <w:szCs w:val="22"/>
                <w:lang w:val="pt-PT"/>
              </w:rPr>
            </w:pPr>
          </w:p>
        </w:tc>
      </w:tr>
    </w:tbl>
    <w:p w14:paraId="10265AAB" w14:textId="77777777" w:rsidR="005551E6" w:rsidRPr="00F67924" w:rsidRDefault="005551E6" w:rsidP="005551E6">
      <w:pPr>
        <w:keepNext/>
        <w:keepLines/>
        <w:ind w:left="567" w:hanging="567"/>
        <w:outlineLvl w:val="0"/>
        <w:rPr>
          <w:sz w:val="18"/>
          <w:szCs w:val="18"/>
          <w:lang w:val="pt-PT"/>
        </w:rPr>
      </w:pPr>
      <w:r w:rsidRPr="00F67924">
        <w:rPr>
          <w:sz w:val="18"/>
          <w:szCs w:val="18"/>
          <w:lang w:val="pt-PT"/>
        </w:rPr>
        <w:t>* Inclui aumentos observados durante a monitorização laboratori</w:t>
      </w:r>
      <w:r w:rsidR="00BD5511" w:rsidRPr="00F67924">
        <w:rPr>
          <w:sz w:val="18"/>
          <w:szCs w:val="18"/>
          <w:lang w:val="pt-PT"/>
        </w:rPr>
        <w:t>al de rotina (ver texto abaixo)</w:t>
      </w:r>
    </w:p>
    <w:p w14:paraId="2A711D81" w14:textId="6066BFD1" w:rsidR="00441DB0" w:rsidRPr="00F67924" w:rsidRDefault="00441DB0" w:rsidP="00441DB0">
      <w:pPr>
        <w:keepNext/>
        <w:keepLines/>
        <w:ind w:left="567" w:hanging="567"/>
        <w:outlineLvl w:val="0"/>
        <w:rPr>
          <w:sz w:val="18"/>
          <w:szCs w:val="18"/>
          <w:lang w:val="pt-PT"/>
        </w:rPr>
      </w:pPr>
      <w:r w:rsidRPr="00F67924">
        <w:rPr>
          <w:sz w:val="18"/>
          <w:szCs w:val="18"/>
          <w:vertAlign w:val="superscript"/>
          <w:lang w:val="pt-PT"/>
        </w:rPr>
        <w:t>1</w:t>
      </w:r>
      <w:r w:rsidRPr="00F67924">
        <w:rPr>
          <w:sz w:val="18"/>
          <w:szCs w:val="18"/>
          <w:lang w:val="pt-PT"/>
        </w:rPr>
        <w:t xml:space="preserve"> Ver secção</w:t>
      </w:r>
      <w:r w:rsidR="00B0648D" w:rsidRPr="00F67924">
        <w:rPr>
          <w:sz w:val="18"/>
          <w:szCs w:val="18"/>
          <w:lang w:val="pt-PT"/>
        </w:rPr>
        <w:t> </w:t>
      </w:r>
      <w:r w:rsidRPr="00F67924">
        <w:rPr>
          <w:sz w:val="18"/>
          <w:szCs w:val="18"/>
          <w:lang w:val="pt-PT"/>
        </w:rPr>
        <w:t>4.3</w:t>
      </w:r>
    </w:p>
    <w:p w14:paraId="50859E00" w14:textId="60D99595" w:rsidR="00441DB0" w:rsidRPr="00F67924" w:rsidRDefault="00441DB0" w:rsidP="00441DB0">
      <w:pPr>
        <w:keepNext/>
        <w:keepLines/>
        <w:ind w:left="567" w:hanging="567"/>
        <w:outlineLvl w:val="0"/>
        <w:rPr>
          <w:sz w:val="18"/>
          <w:szCs w:val="18"/>
          <w:lang w:val="pt-PT"/>
        </w:rPr>
      </w:pPr>
      <w:r w:rsidRPr="00F67924">
        <w:rPr>
          <w:sz w:val="18"/>
          <w:szCs w:val="18"/>
          <w:vertAlign w:val="superscript"/>
          <w:lang w:val="pt-PT"/>
        </w:rPr>
        <w:t>2</w:t>
      </w:r>
      <w:r w:rsidRPr="00F67924">
        <w:rPr>
          <w:sz w:val="18"/>
          <w:szCs w:val="18"/>
          <w:lang w:val="pt-PT"/>
        </w:rPr>
        <w:t xml:space="preserve"> Ver secção</w:t>
      </w:r>
      <w:r w:rsidR="00B0648D" w:rsidRPr="00F67924">
        <w:rPr>
          <w:sz w:val="18"/>
          <w:szCs w:val="18"/>
          <w:lang w:val="pt-PT"/>
        </w:rPr>
        <w:t> </w:t>
      </w:r>
      <w:r w:rsidRPr="00F67924">
        <w:rPr>
          <w:sz w:val="18"/>
          <w:szCs w:val="18"/>
          <w:lang w:val="pt-PT"/>
        </w:rPr>
        <w:t>4.4</w:t>
      </w:r>
    </w:p>
    <w:p w14:paraId="310B526C" w14:textId="164C5B1C" w:rsidR="00441DB0" w:rsidRPr="00F67924" w:rsidRDefault="00441DB0" w:rsidP="00441DB0">
      <w:pPr>
        <w:keepNext/>
        <w:keepLines/>
        <w:ind w:left="142" w:hanging="142"/>
        <w:outlineLvl w:val="0"/>
        <w:rPr>
          <w:sz w:val="18"/>
          <w:szCs w:val="18"/>
          <w:lang w:val="pt-PT"/>
        </w:rPr>
      </w:pPr>
      <w:r w:rsidRPr="00F67924">
        <w:rPr>
          <w:sz w:val="18"/>
          <w:szCs w:val="18"/>
          <w:vertAlign w:val="superscript"/>
          <w:lang w:val="pt-PT"/>
        </w:rPr>
        <w:t>3</w:t>
      </w:r>
      <w:r w:rsidRPr="00F67924">
        <w:rPr>
          <w:sz w:val="18"/>
          <w:szCs w:val="18"/>
          <w:lang w:val="pt-PT"/>
        </w:rPr>
        <w:t xml:space="preserve"> Esta reação adversa foi identificada através da vigilância pós-comercialização</w:t>
      </w:r>
      <w:r w:rsidR="005A2370" w:rsidRPr="00F67924">
        <w:rPr>
          <w:sz w:val="18"/>
          <w:szCs w:val="18"/>
          <w:lang w:val="pt-PT"/>
        </w:rPr>
        <w:t>,</w:t>
      </w:r>
      <w:r w:rsidRPr="00F67924">
        <w:rPr>
          <w:sz w:val="18"/>
          <w:szCs w:val="18"/>
          <w:lang w:val="pt-PT"/>
        </w:rPr>
        <w:t xml:space="preserve"> mas não foi observada em ensaios clínicos controlados. A categoria de frequência foi estimada como o limite superior do intervalo de confiança de 95% calculado com base no número total de doentes expostos a </w:t>
      </w:r>
      <w:r w:rsidR="00B0648D" w:rsidRPr="00F67924">
        <w:rPr>
          <w:sz w:val="18"/>
          <w:szCs w:val="18"/>
          <w:lang w:val="pt-PT"/>
        </w:rPr>
        <w:t xml:space="preserve">tocilizumab </w:t>
      </w:r>
      <w:r w:rsidRPr="00F67924">
        <w:rPr>
          <w:sz w:val="18"/>
          <w:szCs w:val="18"/>
          <w:lang w:val="pt-PT"/>
        </w:rPr>
        <w:t>em ensaios clínicos.</w:t>
      </w:r>
    </w:p>
    <w:p w14:paraId="1A65CCB5" w14:textId="77777777" w:rsidR="005551E6" w:rsidRPr="00F67924" w:rsidRDefault="005551E6" w:rsidP="005551E6">
      <w:pPr>
        <w:keepNext/>
        <w:keepLines/>
        <w:ind w:left="567" w:hanging="567"/>
        <w:outlineLvl w:val="0"/>
        <w:rPr>
          <w:i/>
          <w:lang w:val="pt-PT"/>
        </w:rPr>
      </w:pPr>
    </w:p>
    <w:p w14:paraId="4E6AFC91" w14:textId="0A4FFCD2" w:rsidR="00A915C3" w:rsidRPr="00F67924" w:rsidRDefault="00B0648D" w:rsidP="00A915C3">
      <w:pPr>
        <w:autoSpaceDE w:val="0"/>
        <w:autoSpaceDN w:val="0"/>
        <w:adjustRightInd w:val="0"/>
        <w:rPr>
          <w:rFonts w:eastAsia="SimSun"/>
          <w:szCs w:val="22"/>
          <w:u w:val="single"/>
          <w:lang w:val="pt-PT" w:eastAsia="zh-CN"/>
        </w:rPr>
      </w:pPr>
      <w:r w:rsidRPr="00F67924">
        <w:rPr>
          <w:rFonts w:eastAsia="SimSun"/>
          <w:szCs w:val="22"/>
          <w:u w:val="single"/>
          <w:lang w:val="pt-PT" w:eastAsia="zh-CN"/>
        </w:rPr>
        <w:t>Descrição de reações adversas selecionadas (u</w:t>
      </w:r>
      <w:r w:rsidR="00A915C3" w:rsidRPr="00F67924">
        <w:rPr>
          <w:rFonts w:eastAsia="SimSun"/>
          <w:szCs w:val="22"/>
          <w:u w:val="single"/>
          <w:lang w:val="pt-PT" w:eastAsia="zh-CN"/>
        </w:rPr>
        <w:t>tilização subcutânea</w:t>
      </w:r>
      <w:r w:rsidRPr="00F67924">
        <w:rPr>
          <w:rFonts w:eastAsia="SimSun"/>
          <w:szCs w:val="22"/>
          <w:u w:val="single"/>
          <w:lang w:val="pt-PT" w:eastAsia="zh-CN"/>
        </w:rPr>
        <w:t>)</w:t>
      </w:r>
    </w:p>
    <w:p w14:paraId="79682515" w14:textId="6780E299" w:rsidR="00A915C3" w:rsidRPr="00F67924" w:rsidRDefault="00B0648D" w:rsidP="00A915C3">
      <w:pPr>
        <w:autoSpaceDE w:val="0"/>
        <w:autoSpaceDN w:val="0"/>
        <w:adjustRightInd w:val="0"/>
        <w:rPr>
          <w:rFonts w:eastAsia="SimSun"/>
          <w:i/>
          <w:szCs w:val="22"/>
          <w:lang w:val="pt-PT" w:eastAsia="zh-CN"/>
        </w:rPr>
      </w:pPr>
      <w:r w:rsidRPr="00F67924">
        <w:rPr>
          <w:rFonts w:eastAsia="SimSun"/>
          <w:i/>
          <w:szCs w:val="22"/>
          <w:lang w:val="pt-PT" w:eastAsia="zh-CN"/>
        </w:rPr>
        <w:t xml:space="preserve">Doentes com </w:t>
      </w:r>
      <w:r w:rsidR="00A915C3" w:rsidRPr="00F67924">
        <w:rPr>
          <w:rFonts w:eastAsia="SimSun"/>
          <w:i/>
          <w:szCs w:val="22"/>
          <w:lang w:val="pt-PT" w:eastAsia="zh-CN"/>
        </w:rPr>
        <w:t>AR</w:t>
      </w:r>
    </w:p>
    <w:p w14:paraId="2B6391BD" w14:textId="06208808" w:rsidR="00A915C3" w:rsidRPr="00F67924" w:rsidRDefault="00A915C3" w:rsidP="00A915C3">
      <w:pPr>
        <w:autoSpaceDE w:val="0"/>
        <w:autoSpaceDN w:val="0"/>
        <w:adjustRightInd w:val="0"/>
        <w:rPr>
          <w:rFonts w:eastAsia="SimSun"/>
          <w:szCs w:val="22"/>
          <w:lang w:val="pt-PT" w:eastAsia="zh-CN"/>
        </w:rPr>
      </w:pPr>
      <w:r w:rsidRPr="00F67924">
        <w:rPr>
          <w:rFonts w:eastAsia="SimSun"/>
          <w:szCs w:val="22"/>
          <w:lang w:val="pt-PT" w:eastAsia="zh-CN"/>
        </w:rPr>
        <w:t xml:space="preserve">A segurança de </w:t>
      </w:r>
      <w:r w:rsidR="00B0648D" w:rsidRPr="00F67924">
        <w:rPr>
          <w:lang w:val="pt-PT"/>
        </w:rPr>
        <w:t>tocilizumab</w:t>
      </w:r>
      <w:r w:rsidR="00B0648D" w:rsidRPr="00F67924">
        <w:rPr>
          <w:rFonts w:eastAsia="SimSun"/>
          <w:szCs w:val="22"/>
          <w:lang w:val="pt-PT" w:eastAsia="zh-CN"/>
        </w:rPr>
        <w:t xml:space="preserve"> </w:t>
      </w:r>
      <w:r w:rsidRPr="00F67924">
        <w:rPr>
          <w:rFonts w:eastAsia="SimSun"/>
          <w:szCs w:val="22"/>
          <w:lang w:val="pt-PT" w:eastAsia="zh-CN"/>
        </w:rPr>
        <w:t xml:space="preserve">subcutâneo na AR inclui um </w:t>
      </w:r>
      <w:del w:id="945" w:author="Author">
        <w:r w:rsidRPr="00F67924" w:rsidDel="00F043DF">
          <w:rPr>
            <w:rFonts w:eastAsia="SimSun"/>
            <w:szCs w:val="22"/>
            <w:lang w:val="pt-PT" w:eastAsia="zh-CN"/>
          </w:rPr>
          <w:delText xml:space="preserve">estudo </w:delText>
        </w:r>
      </w:del>
      <w:ins w:id="946" w:author="Author">
        <w:r w:rsidR="00F043DF" w:rsidRPr="00F67924">
          <w:rPr>
            <w:rFonts w:eastAsia="SimSun"/>
            <w:szCs w:val="22"/>
            <w:lang w:val="pt-PT" w:eastAsia="zh-CN"/>
          </w:rPr>
          <w:t xml:space="preserve">ensaio </w:t>
        </w:r>
      </w:ins>
      <w:r w:rsidRPr="00F67924">
        <w:rPr>
          <w:rFonts w:eastAsia="SimSun"/>
          <w:szCs w:val="22"/>
          <w:lang w:val="pt-PT" w:eastAsia="zh-CN"/>
        </w:rPr>
        <w:t xml:space="preserve">em dupla ocultação, controlado, multicêntrico, o SC-I. O SC-I foi um </w:t>
      </w:r>
      <w:del w:id="947" w:author="Author">
        <w:r w:rsidRPr="00F67924" w:rsidDel="00F043DF">
          <w:rPr>
            <w:rFonts w:eastAsia="SimSun"/>
            <w:szCs w:val="22"/>
            <w:lang w:val="pt-PT" w:eastAsia="zh-CN"/>
          </w:rPr>
          <w:delText xml:space="preserve">estudo </w:delText>
        </w:r>
      </w:del>
      <w:ins w:id="948" w:author="Author">
        <w:r w:rsidR="00F043DF" w:rsidRPr="00F67924">
          <w:rPr>
            <w:rFonts w:eastAsia="SimSun"/>
            <w:szCs w:val="22"/>
            <w:lang w:val="pt-PT" w:eastAsia="zh-CN"/>
          </w:rPr>
          <w:t xml:space="preserve">ensaio </w:t>
        </w:r>
      </w:ins>
      <w:r w:rsidRPr="00F67924">
        <w:rPr>
          <w:rFonts w:eastAsia="SimSun"/>
          <w:szCs w:val="22"/>
          <w:lang w:val="pt-PT" w:eastAsia="zh-CN"/>
        </w:rPr>
        <w:t xml:space="preserve">de não inferioridade que comparou a eficácia e a segurança de </w:t>
      </w:r>
      <w:r w:rsidR="00B0648D" w:rsidRPr="00F67924">
        <w:rPr>
          <w:lang w:val="pt-PT"/>
        </w:rPr>
        <w:t>tocilizumab</w:t>
      </w:r>
      <w:r w:rsidR="00B0648D" w:rsidRPr="00F67924" w:rsidDel="00B0648D">
        <w:rPr>
          <w:lang w:val="pt-PT"/>
        </w:rPr>
        <w:t xml:space="preserve"> </w:t>
      </w:r>
      <w:r w:rsidRPr="00F67924">
        <w:rPr>
          <w:rFonts w:eastAsia="SimSun"/>
          <w:szCs w:val="22"/>
          <w:lang w:val="pt-PT" w:eastAsia="zh-CN"/>
        </w:rPr>
        <w:t>162</w:t>
      </w:r>
      <w:r w:rsidR="00B0648D" w:rsidRPr="00F67924">
        <w:rPr>
          <w:rFonts w:eastAsia="SimSun"/>
          <w:szCs w:val="22"/>
          <w:lang w:val="pt-PT" w:eastAsia="zh-CN"/>
        </w:rPr>
        <w:t> </w:t>
      </w:r>
      <w:r w:rsidRPr="00F67924">
        <w:rPr>
          <w:rFonts w:eastAsia="SimSun"/>
          <w:szCs w:val="22"/>
          <w:lang w:val="pt-PT" w:eastAsia="zh-CN"/>
        </w:rPr>
        <w:t xml:space="preserve">mg administrado todas as semanas </w:t>
      </w:r>
      <w:r w:rsidRPr="00F67924">
        <w:rPr>
          <w:rFonts w:eastAsia="SimSun"/>
          <w:i/>
          <w:szCs w:val="22"/>
          <w:lang w:val="pt-PT" w:eastAsia="zh-CN"/>
        </w:rPr>
        <w:t>versus</w:t>
      </w:r>
      <w:r w:rsidRPr="00F67924">
        <w:rPr>
          <w:rFonts w:eastAsia="SimSun"/>
          <w:szCs w:val="22"/>
          <w:lang w:val="pt-PT" w:eastAsia="zh-CN"/>
        </w:rPr>
        <w:t xml:space="preserve"> 8</w:t>
      </w:r>
      <w:r w:rsidR="00B0648D" w:rsidRPr="00F67924">
        <w:rPr>
          <w:rFonts w:eastAsia="SimSun"/>
          <w:szCs w:val="22"/>
          <w:lang w:val="pt-PT" w:eastAsia="zh-CN"/>
        </w:rPr>
        <w:t> </w:t>
      </w:r>
      <w:r w:rsidRPr="00F67924">
        <w:rPr>
          <w:rFonts w:eastAsia="SimSun"/>
          <w:szCs w:val="22"/>
          <w:lang w:val="pt-PT" w:eastAsia="zh-CN"/>
        </w:rPr>
        <w:t>mg/kg intravenoso em 1262</w:t>
      </w:r>
      <w:r w:rsidR="00B0648D" w:rsidRPr="00F67924">
        <w:rPr>
          <w:rFonts w:eastAsia="SimSun"/>
          <w:szCs w:val="22"/>
          <w:lang w:val="pt-PT" w:eastAsia="zh-CN"/>
        </w:rPr>
        <w:t> </w:t>
      </w:r>
      <w:r w:rsidRPr="00F67924">
        <w:rPr>
          <w:rFonts w:eastAsia="SimSun"/>
          <w:szCs w:val="22"/>
          <w:lang w:val="pt-PT" w:eastAsia="zh-CN"/>
        </w:rPr>
        <w:t xml:space="preserve">doentes com AR. Todos os doentes receberam DMARDs não biológicos de base. A segurança e a imunogenicidade observadas para </w:t>
      </w:r>
      <w:r w:rsidR="00B0648D" w:rsidRPr="00F67924">
        <w:rPr>
          <w:lang w:val="pt-PT"/>
        </w:rPr>
        <w:t>tocilizumab</w:t>
      </w:r>
      <w:r w:rsidR="00B0648D" w:rsidRPr="00F67924" w:rsidDel="00B0648D">
        <w:rPr>
          <w:lang w:val="pt-PT"/>
        </w:rPr>
        <w:t xml:space="preserve"> </w:t>
      </w:r>
      <w:r w:rsidRPr="00F67924">
        <w:rPr>
          <w:rFonts w:eastAsia="SimSun"/>
          <w:szCs w:val="22"/>
          <w:lang w:val="pt-PT" w:eastAsia="zh-CN"/>
        </w:rPr>
        <w:t xml:space="preserve">administrado por via subcutânea foi consistente com o perfil de segurança conhecido de </w:t>
      </w:r>
      <w:r w:rsidR="00B0648D" w:rsidRPr="00F67924">
        <w:rPr>
          <w:lang w:val="pt-PT"/>
        </w:rPr>
        <w:t>tocilizumab</w:t>
      </w:r>
      <w:r w:rsidR="00B0648D" w:rsidRPr="00F67924" w:rsidDel="00B0648D">
        <w:rPr>
          <w:lang w:val="pt-PT"/>
        </w:rPr>
        <w:t xml:space="preserve"> </w:t>
      </w:r>
      <w:r w:rsidRPr="00F67924">
        <w:rPr>
          <w:rFonts w:eastAsia="SimSun"/>
          <w:szCs w:val="22"/>
          <w:lang w:val="pt-PT" w:eastAsia="zh-CN"/>
        </w:rPr>
        <w:t>intravenoso e não se observaram reações adversas novas ou inesperadas (ver Tabela</w:t>
      </w:r>
      <w:r w:rsidR="00B0648D" w:rsidRPr="00F67924">
        <w:rPr>
          <w:rFonts w:eastAsia="SimSun"/>
          <w:szCs w:val="22"/>
          <w:lang w:val="pt-PT" w:eastAsia="zh-CN"/>
        </w:rPr>
        <w:t> </w:t>
      </w:r>
      <w:r w:rsidRPr="00F67924">
        <w:rPr>
          <w:rFonts w:eastAsia="SimSun"/>
          <w:szCs w:val="22"/>
          <w:lang w:val="pt-PT" w:eastAsia="zh-CN"/>
        </w:rPr>
        <w:t>1). Observou-se uma maior frequência de reações no local da injeção nos grupos da formulação subcutânea, comparativamente com injeções subcutâneas de placebo nos grupos da formulação intravenosa.</w:t>
      </w:r>
    </w:p>
    <w:p w14:paraId="25DAC3EC" w14:textId="77777777" w:rsidR="00A915C3" w:rsidRPr="00F67924" w:rsidRDefault="00A915C3" w:rsidP="00A915C3">
      <w:pPr>
        <w:autoSpaceDE w:val="0"/>
        <w:autoSpaceDN w:val="0"/>
        <w:adjustRightInd w:val="0"/>
        <w:rPr>
          <w:rFonts w:eastAsia="SimSun"/>
          <w:szCs w:val="22"/>
          <w:lang w:val="pt-PT" w:eastAsia="zh-CN"/>
        </w:rPr>
      </w:pPr>
    </w:p>
    <w:p w14:paraId="549AFA6B" w14:textId="77777777" w:rsidR="00A915C3" w:rsidRPr="00F67924" w:rsidRDefault="00A915C3" w:rsidP="000455B5">
      <w:pPr>
        <w:keepNext/>
        <w:keepLines/>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no local da injeção</w:t>
      </w:r>
    </w:p>
    <w:p w14:paraId="5885B1DD" w14:textId="506C5EDE" w:rsidR="00A915C3" w:rsidRPr="00F67924" w:rsidRDefault="00A915C3" w:rsidP="000455B5">
      <w:pPr>
        <w:keepNext/>
        <w:keepLines/>
        <w:autoSpaceDE w:val="0"/>
        <w:autoSpaceDN w:val="0"/>
        <w:adjustRightInd w:val="0"/>
        <w:rPr>
          <w:lang w:val="pt-PT"/>
        </w:rPr>
      </w:pPr>
      <w:r w:rsidRPr="00F67924">
        <w:rPr>
          <w:lang w:val="pt-PT"/>
        </w:rPr>
        <w:t>Durante o período controlado de 6</w:t>
      </w:r>
      <w:r w:rsidR="00B0648D" w:rsidRPr="00F67924">
        <w:rPr>
          <w:lang w:val="pt-PT"/>
        </w:rPr>
        <w:t> </w:t>
      </w:r>
      <w:r w:rsidRPr="00F67924">
        <w:rPr>
          <w:lang w:val="pt-PT"/>
        </w:rPr>
        <w:t xml:space="preserve">meses, no SC-I, a frequência de reações no local da injeção foi de 10,1% (64/631) e 2,4% (15/631) para as injeções semanais de </w:t>
      </w:r>
      <w:r w:rsidR="00B0648D" w:rsidRPr="00F67924">
        <w:rPr>
          <w:lang w:val="pt-PT"/>
        </w:rPr>
        <w:t>tocilizumab</w:t>
      </w:r>
      <w:r w:rsidR="00B0648D" w:rsidRPr="00F67924" w:rsidDel="00B0648D">
        <w:rPr>
          <w:lang w:val="pt-PT"/>
        </w:rPr>
        <w:t xml:space="preserve"> </w:t>
      </w:r>
      <w:r w:rsidRPr="00F67924">
        <w:rPr>
          <w:lang w:val="pt-PT"/>
        </w:rPr>
        <w:t xml:space="preserve">subcutâneo e de placebo subcutâneo (grupo intravenoso), respetivamente. A gravidade destas reações no local da injeção (incluindo eritema, prurido, dor e hematoma) foi de ligeira a moderada. A maioria foi resolvida sem qualquer tratamento e nenhuma necessitou da descontinuação do </w:t>
      </w:r>
      <w:r w:rsidR="00B0648D" w:rsidRPr="00F67924">
        <w:rPr>
          <w:lang w:val="pt-PT"/>
        </w:rPr>
        <w:t>tratamento</w:t>
      </w:r>
      <w:r w:rsidRPr="00F67924">
        <w:rPr>
          <w:lang w:val="pt-PT"/>
        </w:rPr>
        <w:t>.</w:t>
      </w:r>
    </w:p>
    <w:p w14:paraId="1C0540B5" w14:textId="77777777" w:rsidR="00A915C3" w:rsidRPr="00F67924" w:rsidRDefault="00A915C3" w:rsidP="00A915C3">
      <w:pPr>
        <w:autoSpaceDE w:val="0"/>
        <w:autoSpaceDN w:val="0"/>
        <w:adjustRightInd w:val="0"/>
        <w:rPr>
          <w:lang w:val="pt-PT"/>
        </w:rPr>
      </w:pPr>
    </w:p>
    <w:p w14:paraId="109015EE" w14:textId="77777777" w:rsidR="00A915C3" w:rsidRPr="00F67924" w:rsidRDefault="00A915C3" w:rsidP="00A915C3">
      <w:pPr>
        <w:autoSpaceDE w:val="0"/>
        <w:autoSpaceDN w:val="0"/>
        <w:adjustRightInd w:val="0"/>
        <w:rPr>
          <w:i/>
          <w:u w:val="single"/>
          <w:lang w:val="pt-PT"/>
        </w:rPr>
      </w:pPr>
      <w:r w:rsidRPr="00F67924">
        <w:rPr>
          <w:i/>
          <w:u w:val="single"/>
          <w:lang w:val="pt-PT"/>
        </w:rPr>
        <w:t>Imunogenicidade</w:t>
      </w:r>
    </w:p>
    <w:p w14:paraId="02A60B74" w14:textId="7345D127" w:rsidR="00A915C3" w:rsidRPr="00F67924" w:rsidRDefault="00A915C3" w:rsidP="00A915C3">
      <w:pPr>
        <w:autoSpaceDE w:val="0"/>
        <w:autoSpaceDN w:val="0"/>
        <w:adjustRightInd w:val="0"/>
        <w:rPr>
          <w:lang w:val="pt-PT"/>
        </w:rPr>
      </w:pPr>
      <w:r w:rsidRPr="00F67924">
        <w:rPr>
          <w:rFonts w:eastAsia="SimSun"/>
          <w:szCs w:val="22"/>
          <w:lang w:val="pt-PT" w:eastAsia="zh-CN"/>
        </w:rPr>
        <w:t>No SC-I, um total de 625</w:t>
      </w:r>
      <w:r w:rsidR="00B0648D" w:rsidRPr="00F67924">
        <w:rPr>
          <w:rFonts w:eastAsia="SimSun"/>
          <w:szCs w:val="22"/>
          <w:lang w:val="pt-PT" w:eastAsia="zh-CN"/>
        </w:rPr>
        <w:t> </w:t>
      </w:r>
      <w:r w:rsidRPr="00F67924">
        <w:rPr>
          <w:rFonts w:eastAsia="SimSun"/>
          <w:szCs w:val="22"/>
          <w:lang w:val="pt-PT" w:eastAsia="zh-CN"/>
        </w:rPr>
        <w:t xml:space="preserve">doentes tratados com </w:t>
      </w:r>
      <w:r w:rsidR="00B0648D" w:rsidRPr="00F67924">
        <w:rPr>
          <w:lang w:val="pt-PT"/>
        </w:rPr>
        <w:t>tocilizumab</w:t>
      </w:r>
      <w:r w:rsidR="00B0648D" w:rsidRPr="00F67924" w:rsidDel="00B0648D">
        <w:rPr>
          <w:lang w:val="pt-PT"/>
        </w:rPr>
        <w:t xml:space="preserve"> </w:t>
      </w:r>
      <w:r w:rsidRPr="00F67924">
        <w:rPr>
          <w:rFonts w:eastAsia="SimSun"/>
          <w:szCs w:val="22"/>
          <w:lang w:val="pt-PT" w:eastAsia="zh-CN"/>
        </w:rPr>
        <w:t>162</w:t>
      </w:r>
      <w:r w:rsidR="00B0648D" w:rsidRPr="00F67924">
        <w:rPr>
          <w:rFonts w:eastAsia="SimSun"/>
          <w:szCs w:val="22"/>
          <w:lang w:val="pt-PT" w:eastAsia="zh-CN"/>
        </w:rPr>
        <w:t> </w:t>
      </w:r>
      <w:r w:rsidRPr="00F67924">
        <w:rPr>
          <w:rFonts w:eastAsia="SimSun"/>
          <w:szCs w:val="22"/>
          <w:lang w:val="pt-PT" w:eastAsia="zh-CN"/>
        </w:rPr>
        <w:t xml:space="preserve">mg semanal </w:t>
      </w:r>
      <w:r w:rsidRPr="00F67924">
        <w:rPr>
          <w:lang w:val="pt-PT"/>
        </w:rPr>
        <w:t>foi testado quanto à presença de anticorpos anti</w:t>
      </w:r>
      <w:r w:rsidR="00B0648D" w:rsidRPr="00F67924">
        <w:rPr>
          <w:lang w:val="pt-PT"/>
        </w:rPr>
        <w:noBreakHyphen/>
        <w:t>tocilizumab</w:t>
      </w:r>
      <w:r w:rsidR="00B0648D" w:rsidRPr="00F67924" w:rsidDel="00B0648D">
        <w:rPr>
          <w:lang w:val="pt-PT"/>
        </w:rPr>
        <w:t xml:space="preserve"> </w:t>
      </w:r>
      <w:r w:rsidRPr="00F67924">
        <w:rPr>
          <w:lang w:val="pt-PT"/>
        </w:rPr>
        <w:t>no período controlado de 6</w:t>
      </w:r>
      <w:r w:rsidR="00B0648D" w:rsidRPr="00F67924">
        <w:rPr>
          <w:lang w:val="pt-PT"/>
        </w:rPr>
        <w:t> </w:t>
      </w:r>
      <w:r w:rsidRPr="00F67924">
        <w:rPr>
          <w:lang w:val="pt-PT"/>
        </w:rPr>
        <w:t>meses. Cinco doentes (0,8%) desenvolveram anticorpos anti</w:t>
      </w:r>
      <w:r w:rsidR="00B0648D" w:rsidRPr="00F67924">
        <w:rPr>
          <w:lang w:val="pt-PT"/>
        </w:rPr>
        <w:noBreakHyphen/>
        <w:t>tocilizumab</w:t>
      </w:r>
      <w:r w:rsidR="00B0648D" w:rsidRPr="00F67924" w:rsidDel="00B0648D">
        <w:rPr>
          <w:lang w:val="pt-PT"/>
        </w:rPr>
        <w:t xml:space="preserve"> </w:t>
      </w:r>
      <w:r w:rsidR="005A2370" w:rsidRPr="00F67924">
        <w:rPr>
          <w:lang w:val="pt-PT"/>
        </w:rPr>
        <w:t>positivos</w:t>
      </w:r>
      <w:r w:rsidRPr="00F67924">
        <w:rPr>
          <w:lang w:val="pt-PT"/>
        </w:rPr>
        <w:t>; destes, todos desenvolveram anticorpos anti</w:t>
      </w:r>
      <w:r w:rsidR="00B0648D" w:rsidRPr="00F67924">
        <w:rPr>
          <w:lang w:val="pt-PT"/>
        </w:rPr>
        <w:noBreakHyphen/>
        <w:t xml:space="preserve">tocilizumab </w:t>
      </w:r>
      <w:del w:id="949" w:author="Author">
        <w:r w:rsidRPr="00F67924" w:rsidDel="00F67924">
          <w:rPr>
            <w:lang w:val="pt-PT"/>
          </w:rPr>
          <w:delText xml:space="preserve"> </w:delText>
        </w:r>
      </w:del>
      <w:r w:rsidRPr="00F67924">
        <w:rPr>
          <w:lang w:val="pt-PT"/>
        </w:rPr>
        <w:t>neutralizantes. Um doente testou positivo para o isotipo IgE (0,2%).</w:t>
      </w:r>
    </w:p>
    <w:p w14:paraId="37121943" w14:textId="77777777" w:rsidR="00A915C3" w:rsidRPr="00F67924" w:rsidRDefault="00A915C3" w:rsidP="00A915C3">
      <w:pPr>
        <w:autoSpaceDE w:val="0"/>
        <w:autoSpaceDN w:val="0"/>
        <w:adjustRightInd w:val="0"/>
        <w:rPr>
          <w:lang w:val="pt-PT"/>
        </w:rPr>
      </w:pPr>
    </w:p>
    <w:p w14:paraId="4C5FFB0E" w14:textId="3306A80C" w:rsidR="00A915C3" w:rsidRPr="00F67924" w:rsidRDefault="00A915C3" w:rsidP="00A915C3">
      <w:pPr>
        <w:autoSpaceDE w:val="0"/>
        <w:autoSpaceDN w:val="0"/>
        <w:adjustRightInd w:val="0"/>
        <w:rPr>
          <w:lang w:val="pt-PT"/>
        </w:rPr>
      </w:pPr>
      <w:r w:rsidRPr="00F67924">
        <w:rPr>
          <w:lang w:val="pt-PT"/>
        </w:rPr>
        <w:t xml:space="preserve">No SC-II, </w:t>
      </w:r>
      <w:r w:rsidRPr="00F67924">
        <w:rPr>
          <w:rFonts w:eastAsia="SimSun"/>
          <w:szCs w:val="22"/>
          <w:lang w:val="pt-PT" w:eastAsia="zh-CN"/>
        </w:rPr>
        <w:t>um total de 434</w:t>
      </w:r>
      <w:r w:rsidR="00B0648D" w:rsidRPr="00F67924">
        <w:rPr>
          <w:rFonts w:eastAsia="SimSun"/>
          <w:szCs w:val="22"/>
          <w:lang w:val="pt-PT" w:eastAsia="zh-CN"/>
        </w:rPr>
        <w:t> </w:t>
      </w:r>
      <w:r w:rsidRPr="00F67924">
        <w:rPr>
          <w:rFonts w:eastAsia="SimSun"/>
          <w:szCs w:val="22"/>
          <w:lang w:val="pt-PT" w:eastAsia="zh-CN"/>
        </w:rPr>
        <w:t xml:space="preserve">doentes tratados com </w:t>
      </w:r>
      <w:r w:rsidR="00B0648D" w:rsidRPr="00F67924">
        <w:rPr>
          <w:lang w:val="pt-PT"/>
        </w:rPr>
        <w:t>tocilizumab</w:t>
      </w:r>
      <w:r w:rsidR="00B0648D" w:rsidRPr="00F67924" w:rsidDel="00B0648D">
        <w:rPr>
          <w:rFonts w:eastAsia="SimSun"/>
          <w:szCs w:val="22"/>
          <w:lang w:val="pt-PT" w:eastAsia="zh-CN"/>
        </w:rPr>
        <w:t xml:space="preserve"> </w:t>
      </w:r>
      <w:r w:rsidRPr="00F67924">
        <w:rPr>
          <w:rFonts w:eastAsia="SimSun"/>
          <w:szCs w:val="22"/>
          <w:lang w:val="pt-PT" w:eastAsia="zh-CN"/>
        </w:rPr>
        <w:t>162</w:t>
      </w:r>
      <w:r w:rsidR="00B0648D" w:rsidRPr="00F67924">
        <w:rPr>
          <w:rFonts w:eastAsia="SimSun"/>
          <w:szCs w:val="22"/>
          <w:lang w:val="pt-PT" w:eastAsia="zh-CN"/>
        </w:rPr>
        <w:t> </w:t>
      </w:r>
      <w:r w:rsidRPr="00F67924">
        <w:rPr>
          <w:rFonts w:eastAsia="SimSun"/>
          <w:szCs w:val="22"/>
          <w:lang w:val="pt-PT" w:eastAsia="zh-CN"/>
        </w:rPr>
        <w:t xml:space="preserve">mg a cada duas semanas </w:t>
      </w:r>
      <w:r w:rsidRPr="00F67924">
        <w:rPr>
          <w:lang w:val="pt-PT"/>
        </w:rPr>
        <w:t>foi testado quanto à presença de anticorpos anti</w:t>
      </w:r>
      <w:r w:rsidR="00B0648D" w:rsidRPr="00F67924">
        <w:rPr>
          <w:lang w:val="pt-PT"/>
        </w:rPr>
        <w:noBreakHyphen/>
        <w:t>tocilizumab</w:t>
      </w:r>
      <w:r w:rsidR="00B0648D" w:rsidRPr="00F67924" w:rsidDel="00B0648D">
        <w:rPr>
          <w:lang w:val="pt-PT"/>
        </w:rPr>
        <w:t xml:space="preserve"> </w:t>
      </w:r>
      <w:r w:rsidRPr="00F67924">
        <w:rPr>
          <w:lang w:val="pt-PT"/>
        </w:rPr>
        <w:t>no período controlado de 6</w:t>
      </w:r>
      <w:r w:rsidR="00B0648D" w:rsidRPr="00F67924">
        <w:rPr>
          <w:lang w:val="pt-PT"/>
        </w:rPr>
        <w:t> </w:t>
      </w:r>
      <w:r w:rsidRPr="00F67924">
        <w:rPr>
          <w:lang w:val="pt-PT"/>
        </w:rPr>
        <w:t>meses. Sete doentes (1,6%) desenvolveram anticorpos anti</w:t>
      </w:r>
      <w:r w:rsidR="00B0648D" w:rsidRPr="00F67924">
        <w:rPr>
          <w:lang w:val="pt-PT"/>
        </w:rPr>
        <w:noBreakHyphen/>
        <w:t>tocilizumab</w:t>
      </w:r>
      <w:r w:rsidR="00B0648D" w:rsidRPr="00F67924" w:rsidDel="00B0648D">
        <w:rPr>
          <w:lang w:val="pt-PT"/>
        </w:rPr>
        <w:t xml:space="preserve"> </w:t>
      </w:r>
      <w:r w:rsidR="005A2370" w:rsidRPr="00F67924">
        <w:rPr>
          <w:lang w:val="pt-PT"/>
        </w:rPr>
        <w:t>positivos</w:t>
      </w:r>
      <w:r w:rsidRPr="00F67924">
        <w:rPr>
          <w:lang w:val="pt-PT"/>
        </w:rPr>
        <w:t>; destes, seis (1,4%) desenvolveram anticorpos anti</w:t>
      </w:r>
      <w:r w:rsidR="00B0648D" w:rsidRPr="00F67924">
        <w:rPr>
          <w:lang w:val="pt-PT"/>
        </w:rPr>
        <w:noBreakHyphen/>
        <w:t>tocilizumab</w:t>
      </w:r>
      <w:r w:rsidR="00B0648D" w:rsidRPr="00F67924" w:rsidDel="00B0648D">
        <w:rPr>
          <w:lang w:val="pt-PT"/>
        </w:rPr>
        <w:t xml:space="preserve"> </w:t>
      </w:r>
      <w:r w:rsidRPr="00F67924">
        <w:rPr>
          <w:lang w:val="pt-PT"/>
        </w:rPr>
        <w:t>neutralizantes. Quatro doentes testaram positivo para o isotipo IgE (0,9%).</w:t>
      </w:r>
    </w:p>
    <w:p w14:paraId="192F1F28" w14:textId="77777777" w:rsidR="00A915C3" w:rsidRPr="00F67924" w:rsidRDefault="00A915C3" w:rsidP="00A915C3">
      <w:pPr>
        <w:autoSpaceDE w:val="0"/>
        <w:autoSpaceDN w:val="0"/>
        <w:adjustRightInd w:val="0"/>
        <w:rPr>
          <w:lang w:val="pt-PT"/>
        </w:rPr>
      </w:pPr>
    </w:p>
    <w:p w14:paraId="3FCAF78E" w14:textId="77777777" w:rsidR="00A915C3" w:rsidRPr="00F67924" w:rsidRDefault="00A915C3" w:rsidP="00A915C3">
      <w:pPr>
        <w:autoSpaceDE w:val="0"/>
        <w:autoSpaceDN w:val="0"/>
        <w:adjustRightInd w:val="0"/>
        <w:rPr>
          <w:lang w:val="pt-PT"/>
        </w:rPr>
      </w:pPr>
      <w:r w:rsidRPr="00F67924">
        <w:rPr>
          <w:lang w:val="pt-PT"/>
        </w:rPr>
        <w:t>Não se observou correlação entre o desenvolvimento de anticorpos e a resposta clínica ou acontecimentos adversos.</w:t>
      </w:r>
    </w:p>
    <w:p w14:paraId="6887DB00" w14:textId="77777777" w:rsidR="00A915C3" w:rsidRPr="00F67924" w:rsidRDefault="00A915C3" w:rsidP="00A915C3">
      <w:pPr>
        <w:autoSpaceDE w:val="0"/>
        <w:autoSpaceDN w:val="0"/>
        <w:adjustRightInd w:val="0"/>
        <w:rPr>
          <w:lang w:val="pt-PT"/>
        </w:rPr>
      </w:pPr>
    </w:p>
    <w:p w14:paraId="1D563B89" w14:textId="77777777" w:rsidR="00A915C3" w:rsidRPr="00F67924" w:rsidRDefault="00A915C3" w:rsidP="00A915C3">
      <w:pPr>
        <w:keepNext/>
        <w:keepLines/>
        <w:autoSpaceDE w:val="0"/>
        <w:autoSpaceDN w:val="0"/>
        <w:adjustRightInd w:val="0"/>
        <w:rPr>
          <w:i/>
          <w:u w:val="single"/>
          <w:lang w:val="pt-PT"/>
        </w:rPr>
      </w:pPr>
      <w:r w:rsidRPr="00F67924">
        <w:rPr>
          <w:i/>
          <w:u w:val="single"/>
          <w:lang w:val="pt-PT"/>
        </w:rPr>
        <w:t>Neutrófilos</w:t>
      </w:r>
    </w:p>
    <w:p w14:paraId="1036BDE1" w14:textId="43F0BE87" w:rsidR="00A915C3" w:rsidRPr="00F67924" w:rsidRDefault="00A915C3" w:rsidP="00A915C3">
      <w:pPr>
        <w:keepNext/>
        <w:keepLines/>
        <w:autoSpaceDE w:val="0"/>
        <w:autoSpaceDN w:val="0"/>
        <w:adjustRightInd w:val="0"/>
        <w:rPr>
          <w:lang w:val="pt-PT"/>
        </w:rPr>
      </w:pPr>
      <w:r w:rsidRPr="00F67924">
        <w:rPr>
          <w:lang w:val="pt-PT"/>
        </w:rPr>
        <w:t xml:space="preserve">Durante a monitorização laboratorial de rotina no </w:t>
      </w:r>
      <w:del w:id="950" w:author="Author">
        <w:r w:rsidRPr="00F67924" w:rsidDel="00F043DF">
          <w:rPr>
            <w:lang w:val="pt-PT"/>
          </w:rPr>
          <w:delText xml:space="preserve">ensaio </w:delText>
        </w:r>
      </w:del>
      <w:ins w:id="951" w:author="Author">
        <w:del w:id="952" w:author="Author">
          <w:r w:rsidR="00F043DF" w:rsidRPr="00F67924" w:rsidDel="008C39D0">
            <w:rPr>
              <w:lang w:val="pt-PT"/>
            </w:rPr>
            <w:delText>E</w:delText>
          </w:r>
        </w:del>
        <w:r w:rsidR="00CB4493">
          <w:rPr>
            <w:lang w:val="pt-PT"/>
          </w:rPr>
          <w:t>E</w:t>
        </w:r>
        <w:r w:rsidR="0056492B">
          <w:rPr>
            <w:lang w:val="pt-PT"/>
          </w:rPr>
          <w:t>nsaio</w:t>
        </w:r>
        <w:r w:rsidR="00F043DF" w:rsidRPr="00F67924">
          <w:rPr>
            <w:lang w:val="pt-PT"/>
          </w:rPr>
          <w:t xml:space="preserve"> </w:t>
        </w:r>
      </w:ins>
      <w:r w:rsidRPr="00F67924">
        <w:rPr>
          <w:lang w:val="pt-PT"/>
        </w:rPr>
        <w:t xml:space="preserve">clínico SC-I com </w:t>
      </w:r>
      <w:r w:rsidR="008F51EF" w:rsidRPr="00F67924">
        <w:rPr>
          <w:lang w:val="pt-PT"/>
        </w:rPr>
        <w:t>tocilizumab</w:t>
      </w:r>
      <w:r w:rsidR="008F51EF" w:rsidRPr="00F67924" w:rsidDel="008F51EF">
        <w:rPr>
          <w:lang w:val="pt-PT"/>
        </w:rPr>
        <w:t xml:space="preserve"> </w:t>
      </w:r>
      <w:r w:rsidRPr="00F67924">
        <w:rPr>
          <w:lang w:val="pt-PT"/>
        </w:rPr>
        <w:t>de 6</w:t>
      </w:r>
      <w:r w:rsidR="008F51EF" w:rsidRPr="00F67924">
        <w:rPr>
          <w:lang w:val="pt-PT"/>
        </w:rPr>
        <w:t> </w:t>
      </w:r>
      <w:r w:rsidRPr="00F67924">
        <w:rPr>
          <w:lang w:val="pt-PT"/>
        </w:rPr>
        <w:t xml:space="preserve">meses controlado, ocorreu uma diminuição na contagem de neutrófilos </w:t>
      </w:r>
      <w:r w:rsidR="005A2370" w:rsidRPr="00F67924">
        <w:rPr>
          <w:lang w:val="pt-PT"/>
        </w:rPr>
        <w:t xml:space="preserve">para valores </w:t>
      </w:r>
      <w:r w:rsidRPr="00F67924">
        <w:rPr>
          <w:lang w:val="pt-PT"/>
        </w:rPr>
        <w:t>inferior</w:t>
      </w:r>
      <w:r w:rsidR="005A2370" w:rsidRPr="00F67924">
        <w:rPr>
          <w:lang w:val="pt-PT"/>
        </w:rPr>
        <w:t>es</w:t>
      </w:r>
      <w:r w:rsidRPr="00F67924">
        <w:rPr>
          <w:lang w:val="pt-PT"/>
        </w:rPr>
        <w:t xml:space="preserve"> a 1</w:t>
      </w:r>
      <w:r w:rsidR="008F51EF" w:rsidRPr="00F67924">
        <w:rPr>
          <w:lang w:val="pt-PT"/>
        </w:rPr>
        <w:t> </w:t>
      </w:r>
      <w:r w:rsidR="008F51EF" w:rsidRPr="00F67924">
        <w:rPr>
          <w:szCs w:val="22"/>
          <w:lang w:val="pt-PT" w:eastAsia="de-DE"/>
        </w:rPr>
        <w:t>× </w:t>
      </w:r>
      <w:r w:rsidRPr="00F67924">
        <w:rPr>
          <w:lang w:val="pt-PT"/>
        </w:rPr>
        <w:t>10</w:t>
      </w:r>
      <w:r w:rsidRPr="00F67924">
        <w:rPr>
          <w:vertAlign w:val="superscript"/>
          <w:lang w:val="pt-PT"/>
        </w:rPr>
        <w:t>9</w:t>
      </w:r>
      <w:r w:rsidRPr="00F67924">
        <w:rPr>
          <w:lang w:val="pt-PT"/>
        </w:rPr>
        <w:t>/l em 2,9% dos doentes na dose semanal subcutânea.</w:t>
      </w:r>
    </w:p>
    <w:p w14:paraId="1F1F22AD" w14:textId="77777777" w:rsidR="00A915C3" w:rsidRPr="00F67924" w:rsidRDefault="00A915C3" w:rsidP="00A915C3">
      <w:pPr>
        <w:keepNext/>
        <w:keepLines/>
        <w:autoSpaceDE w:val="0"/>
        <w:autoSpaceDN w:val="0"/>
        <w:adjustRightInd w:val="0"/>
        <w:rPr>
          <w:lang w:val="pt-PT"/>
        </w:rPr>
      </w:pPr>
    </w:p>
    <w:p w14:paraId="08821AB2" w14:textId="2F544111" w:rsidR="00A915C3" w:rsidRPr="00F67924" w:rsidRDefault="00A915C3" w:rsidP="00A915C3">
      <w:pPr>
        <w:autoSpaceDE w:val="0"/>
        <w:autoSpaceDN w:val="0"/>
        <w:adjustRightInd w:val="0"/>
        <w:rPr>
          <w:lang w:val="pt-PT"/>
        </w:rPr>
      </w:pPr>
      <w:r w:rsidRPr="00F67924">
        <w:rPr>
          <w:lang w:val="pt-PT"/>
        </w:rPr>
        <w:t xml:space="preserve">Não houve uma relação clara entre a diminuição na contagem de neutrófilos </w:t>
      </w:r>
      <w:r w:rsidR="005A2370" w:rsidRPr="00F67924">
        <w:rPr>
          <w:lang w:val="pt-PT"/>
        </w:rPr>
        <w:t xml:space="preserve">para valores </w:t>
      </w:r>
      <w:r w:rsidRPr="00F67924">
        <w:rPr>
          <w:lang w:val="pt-PT"/>
        </w:rPr>
        <w:t>inferior</w:t>
      </w:r>
      <w:r w:rsidR="005A2370" w:rsidRPr="00F67924">
        <w:rPr>
          <w:lang w:val="pt-PT"/>
        </w:rPr>
        <w:t>es</w:t>
      </w:r>
      <w:r w:rsidRPr="00F67924">
        <w:rPr>
          <w:lang w:val="pt-PT"/>
        </w:rPr>
        <w:t xml:space="preserve"> a 1</w:t>
      </w:r>
      <w:r w:rsidR="008F51EF" w:rsidRPr="00F67924">
        <w:rPr>
          <w:lang w:val="pt-PT"/>
        </w:rPr>
        <w:t> </w:t>
      </w:r>
      <w:r w:rsidR="008F51EF" w:rsidRPr="00F67924">
        <w:rPr>
          <w:szCs w:val="22"/>
          <w:lang w:val="pt-PT" w:eastAsia="de-DE"/>
        </w:rPr>
        <w:t>× </w:t>
      </w:r>
      <w:r w:rsidRPr="00F67924">
        <w:rPr>
          <w:lang w:val="pt-PT"/>
        </w:rPr>
        <w:t>10</w:t>
      </w:r>
      <w:r w:rsidRPr="00F67924">
        <w:rPr>
          <w:vertAlign w:val="superscript"/>
          <w:lang w:val="pt-PT"/>
        </w:rPr>
        <w:t>9</w:t>
      </w:r>
      <w:r w:rsidRPr="00F67924">
        <w:rPr>
          <w:lang w:val="pt-PT"/>
        </w:rPr>
        <w:t>/l e a ocorrência de infeções graves.</w:t>
      </w:r>
    </w:p>
    <w:p w14:paraId="0246DBF6" w14:textId="77777777" w:rsidR="00A915C3" w:rsidRPr="00F67924" w:rsidRDefault="00A915C3" w:rsidP="00A915C3">
      <w:pPr>
        <w:autoSpaceDE w:val="0"/>
        <w:autoSpaceDN w:val="0"/>
        <w:adjustRightInd w:val="0"/>
        <w:rPr>
          <w:lang w:val="pt-PT"/>
        </w:rPr>
      </w:pPr>
    </w:p>
    <w:p w14:paraId="73710FCE" w14:textId="77777777" w:rsidR="00A915C3" w:rsidRPr="00F67924" w:rsidRDefault="00A915C3" w:rsidP="00233258">
      <w:pPr>
        <w:keepNext/>
        <w:keepLines/>
        <w:autoSpaceDE w:val="0"/>
        <w:autoSpaceDN w:val="0"/>
        <w:adjustRightInd w:val="0"/>
        <w:rPr>
          <w:i/>
          <w:u w:val="single"/>
          <w:lang w:val="pt-PT"/>
        </w:rPr>
      </w:pPr>
      <w:r w:rsidRPr="00F67924">
        <w:rPr>
          <w:i/>
          <w:u w:val="single"/>
          <w:lang w:val="pt-PT"/>
        </w:rPr>
        <w:t>Plaquetas</w:t>
      </w:r>
    </w:p>
    <w:p w14:paraId="53784ED1" w14:textId="192FBB2D" w:rsidR="00A915C3" w:rsidRPr="00F67924" w:rsidRDefault="00A915C3" w:rsidP="00A915C3">
      <w:pPr>
        <w:autoSpaceDE w:val="0"/>
        <w:autoSpaceDN w:val="0"/>
        <w:adjustRightInd w:val="0"/>
        <w:rPr>
          <w:lang w:val="pt-PT"/>
        </w:rPr>
      </w:pPr>
      <w:r w:rsidRPr="00F67924">
        <w:rPr>
          <w:lang w:val="pt-PT"/>
        </w:rPr>
        <w:t xml:space="preserve">Durante a monitorização laboratorial de rotina no </w:t>
      </w:r>
      <w:del w:id="953" w:author="Author">
        <w:r w:rsidRPr="00F67924" w:rsidDel="00F043DF">
          <w:rPr>
            <w:lang w:val="pt-PT"/>
          </w:rPr>
          <w:delText xml:space="preserve">ensaio </w:delText>
        </w:r>
      </w:del>
      <w:ins w:id="954" w:author="Author">
        <w:del w:id="955" w:author="Author">
          <w:r w:rsidR="00F043DF" w:rsidRPr="00F67924" w:rsidDel="008C39D0">
            <w:rPr>
              <w:lang w:val="pt-PT"/>
            </w:rPr>
            <w:delText>E</w:delText>
          </w:r>
        </w:del>
        <w:r w:rsidR="00CB4493">
          <w:rPr>
            <w:lang w:val="pt-PT"/>
          </w:rPr>
          <w:t>E</w:t>
        </w:r>
        <w:r w:rsidR="0056492B">
          <w:rPr>
            <w:lang w:val="pt-PT"/>
          </w:rPr>
          <w:t>nsaio</w:t>
        </w:r>
        <w:r w:rsidR="00F043DF" w:rsidRPr="00F67924">
          <w:rPr>
            <w:lang w:val="pt-PT"/>
          </w:rPr>
          <w:t xml:space="preserve"> </w:t>
        </w:r>
      </w:ins>
      <w:r w:rsidRPr="00F67924">
        <w:rPr>
          <w:lang w:val="pt-PT"/>
        </w:rPr>
        <w:t>clínico SC-I de 6</w:t>
      </w:r>
      <w:r w:rsidR="008F51EF" w:rsidRPr="00F67924">
        <w:rPr>
          <w:lang w:val="pt-PT"/>
        </w:rPr>
        <w:t> </w:t>
      </w:r>
      <w:r w:rsidRPr="00F67924">
        <w:rPr>
          <w:lang w:val="pt-PT"/>
        </w:rPr>
        <w:t xml:space="preserve">meses com </w:t>
      </w:r>
      <w:r w:rsidR="008F51EF" w:rsidRPr="00F67924">
        <w:rPr>
          <w:lang w:val="pt-PT"/>
        </w:rPr>
        <w:t>tocilizumab</w:t>
      </w:r>
      <w:r w:rsidRPr="00F67924">
        <w:rPr>
          <w:lang w:val="pt-PT"/>
        </w:rPr>
        <w:t>, nenhum dos doentes na dose semanal subcutânea apresentou uma diminuição na contagem de plaquetas</w:t>
      </w:r>
      <w:r w:rsidR="005A2370" w:rsidRPr="00F67924">
        <w:rPr>
          <w:lang w:val="pt-PT"/>
        </w:rPr>
        <w:t xml:space="preserve"> para</w:t>
      </w:r>
      <w:r w:rsidRPr="00F67924">
        <w:rPr>
          <w:lang w:val="pt-PT"/>
        </w:rPr>
        <w:t xml:space="preserve"> ≤</w:t>
      </w:r>
      <w:r w:rsidR="008F51EF" w:rsidRPr="00F67924">
        <w:rPr>
          <w:lang w:val="pt-PT"/>
        </w:rPr>
        <w:t> </w:t>
      </w:r>
      <w:r w:rsidRPr="00F67924">
        <w:rPr>
          <w:lang w:val="pt-PT"/>
        </w:rPr>
        <w:t>50</w:t>
      </w:r>
      <w:r w:rsidR="00D547AF" w:rsidRPr="00F67924">
        <w:rPr>
          <w:lang w:val="pt-PT"/>
        </w:rPr>
        <w:t> × </w:t>
      </w:r>
      <w:r w:rsidRPr="00F67924">
        <w:rPr>
          <w:lang w:val="pt-PT"/>
        </w:rPr>
        <w:t>10</w:t>
      </w:r>
      <w:r w:rsidRPr="00F67924">
        <w:rPr>
          <w:vertAlign w:val="superscript"/>
          <w:lang w:val="pt-PT"/>
        </w:rPr>
        <w:t>3</w:t>
      </w:r>
      <w:r w:rsidRPr="00F67924">
        <w:rPr>
          <w:lang w:val="pt-PT"/>
        </w:rPr>
        <w:t xml:space="preserve"> /</w:t>
      </w:r>
      <w:r w:rsidR="002B378D" w:rsidRPr="00F67924">
        <w:rPr>
          <w:szCs w:val="22"/>
          <w:lang w:val="pt-PT"/>
        </w:rPr>
        <w:t>µ</w:t>
      </w:r>
      <w:r w:rsidRPr="00F67924">
        <w:rPr>
          <w:lang w:val="pt-PT"/>
        </w:rPr>
        <w:t>l.</w:t>
      </w:r>
    </w:p>
    <w:p w14:paraId="497497F1" w14:textId="77777777" w:rsidR="00A915C3" w:rsidRPr="00F67924" w:rsidRDefault="00A915C3" w:rsidP="00A915C3">
      <w:pPr>
        <w:autoSpaceDE w:val="0"/>
        <w:autoSpaceDN w:val="0"/>
        <w:adjustRightInd w:val="0"/>
        <w:rPr>
          <w:lang w:val="pt-PT"/>
        </w:rPr>
      </w:pPr>
    </w:p>
    <w:p w14:paraId="18F5E799" w14:textId="77777777" w:rsidR="00A915C3" w:rsidRPr="00F67924" w:rsidRDefault="00A915C3" w:rsidP="00A915C3">
      <w:pPr>
        <w:ind w:left="567" w:hanging="567"/>
        <w:outlineLvl w:val="0"/>
        <w:rPr>
          <w:i/>
          <w:u w:val="single"/>
          <w:lang w:val="pt-PT"/>
        </w:rPr>
      </w:pPr>
      <w:r w:rsidRPr="00F67924">
        <w:rPr>
          <w:i/>
          <w:u w:val="single"/>
          <w:lang w:val="pt-PT"/>
        </w:rPr>
        <w:t>Aumento das transaminases hepáticas</w:t>
      </w:r>
    </w:p>
    <w:p w14:paraId="2CC29367" w14:textId="73BDEC0D" w:rsidR="00A915C3" w:rsidRPr="00F67924" w:rsidRDefault="00A915C3" w:rsidP="00A915C3">
      <w:pPr>
        <w:autoSpaceDE w:val="0"/>
        <w:autoSpaceDN w:val="0"/>
        <w:adjustRightInd w:val="0"/>
        <w:rPr>
          <w:lang w:val="pt-PT"/>
        </w:rPr>
      </w:pPr>
      <w:r w:rsidRPr="00F67924">
        <w:rPr>
          <w:lang w:val="pt-PT"/>
        </w:rPr>
        <w:t xml:space="preserve">Durante a monitorização laboratorial de rotina no </w:t>
      </w:r>
      <w:del w:id="956" w:author="Author">
        <w:r w:rsidRPr="00F67924" w:rsidDel="00F043DF">
          <w:rPr>
            <w:lang w:val="pt-PT"/>
          </w:rPr>
          <w:delText xml:space="preserve">ensaio </w:delText>
        </w:r>
      </w:del>
      <w:ins w:id="957" w:author="Author">
        <w:del w:id="958" w:author="Author">
          <w:r w:rsidR="00F043DF" w:rsidRPr="00F67924" w:rsidDel="00A4366C">
            <w:rPr>
              <w:lang w:val="pt-PT"/>
            </w:rPr>
            <w:delText>E</w:delText>
          </w:r>
        </w:del>
        <w:r w:rsidR="00CB4493">
          <w:rPr>
            <w:lang w:val="pt-PT"/>
          </w:rPr>
          <w:t>E</w:t>
        </w:r>
        <w:r w:rsidR="0056492B">
          <w:rPr>
            <w:lang w:val="pt-PT"/>
          </w:rPr>
          <w:t>nsaio</w:t>
        </w:r>
        <w:r w:rsidR="00F043DF" w:rsidRPr="00F67924">
          <w:rPr>
            <w:lang w:val="pt-PT"/>
          </w:rPr>
          <w:t xml:space="preserve"> </w:t>
        </w:r>
      </w:ins>
      <w:r w:rsidRPr="00F67924">
        <w:rPr>
          <w:lang w:val="pt-PT"/>
        </w:rPr>
        <w:t xml:space="preserve">clínico SC-I com </w:t>
      </w:r>
      <w:r w:rsidR="008F51EF" w:rsidRPr="00F67924">
        <w:rPr>
          <w:lang w:val="pt-PT"/>
        </w:rPr>
        <w:t>tocilizumab</w:t>
      </w:r>
      <w:r w:rsidR="008F51EF" w:rsidRPr="00F67924" w:rsidDel="008F51EF">
        <w:rPr>
          <w:lang w:val="pt-PT"/>
        </w:rPr>
        <w:t xml:space="preserve"> </w:t>
      </w:r>
      <w:r w:rsidRPr="00F67924">
        <w:rPr>
          <w:lang w:val="pt-PT"/>
        </w:rPr>
        <w:t>de 6</w:t>
      </w:r>
      <w:r w:rsidR="008F51EF" w:rsidRPr="00F67924">
        <w:rPr>
          <w:lang w:val="pt-PT"/>
        </w:rPr>
        <w:t> </w:t>
      </w:r>
      <w:r w:rsidRPr="00F67924">
        <w:rPr>
          <w:lang w:val="pt-PT"/>
        </w:rPr>
        <w:t>meses controlado, ocorreu aumento de ALT ou AST ≥</w:t>
      </w:r>
      <w:r w:rsidR="008F51EF" w:rsidRPr="00F67924">
        <w:rPr>
          <w:lang w:val="pt-PT"/>
        </w:rPr>
        <w:t> </w:t>
      </w:r>
      <w:r w:rsidRPr="00F67924">
        <w:rPr>
          <w:lang w:val="pt-PT"/>
        </w:rPr>
        <w:t xml:space="preserve">3 </w:t>
      </w:r>
      <w:r w:rsidR="008F51EF" w:rsidRPr="00F67924">
        <w:rPr>
          <w:lang w:val="pt-PT"/>
        </w:rPr>
        <w:t>×</w:t>
      </w:r>
      <w:r w:rsidRPr="00F67924">
        <w:rPr>
          <w:lang w:val="pt-PT"/>
        </w:rPr>
        <w:t xml:space="preserve"> LSN em 6,5% e 1,4% dos doentes, respetivamente, na dose semanal subcutânea.</w:t>
      </w:r>
    </w:p>
    <w:p w14:paraId="3F9DA073" w14:textId="77777777" w:rsidR="00A915C3" w:rsidRPr="00F67924" w:rsidRDefault="00A915C3" w:rsidP="00A915C3">
      <w:pPr>
        <w:autoSpaceDE w:val="0"/>
        <w:autoSpaceDN w:val="0"/>
        <w:adjustRightInd w:val="0"/>
        <w:rPr>
          <w:lang w:val="pt-PT"/>
        </w:rPr>
      </w:pPr>
    </w:p>
    <w:p w14:paraId="1D2120F0" w14:textId="77777777" w:rsidR="00A915C3" w:rsidRPr="00F67924" w:rsidRDefault="00A915C3" w:rsidP="00A915C3">
      <w:pPr>
        <w:ind w:left="567" w:hanging="567"/>
        <w:outlineLvl w:val="0"/>
        <w:rPr>
          <w:i/>
          <w:u w:val="single"/>
          <w:lang w:val="pt-PT"/>
        </w:rPr>
      </w:pPr>
      <w:r w:rsidRPr="00F67924">
        <w:rPr>
          <w:i/>
          <w:u w:val="single"/>
          <w:lang w:val="pt-PT"/>
        </w:rPr>
        <w:t>Parâmetros lipídicos</w:t>
      </w:r>
    </w:p>
    <w:p w14:paraId="1AF963C4" w14:textId="40A50243" w:rsidR="00A915C3" w:rsidRPr="00F67924" w:rsidRDefault="00A915C3" w:rsidP="00A915C3">
      <w:pPr>
        <w:autoSpaceDE w:val="0"/>
        <w:autoSpaceDN w:val="0"/>
        <w:adjustRightInd w:val="0"/>
        <w:rPr>
          <w:lang w:val="pt-PT"/>
        </w:rPr>
      </w:pPr>
      <w:r w:rsidRPr="00F67924">
        <w:rPr>
          <w:lang w:val="pt-PT"/>
        </w:rPr>
        <w:t xml:space="preserve">Durante a monitorização laboratorial de rotina no </w:t>
      </w:r>
      <w:del w:id="959" w:author="Author">
        <w:r w:rsidRPr="00F67924" w:rsidDel="00F043DF">
          <w:rPr>
            <w:lang w:val="pt-PT"/>
          </w:rPr>
          <w:delText xml:space="preserve">ensaio </w:delText>
        </w:r>
      </w:del>
      <w:ins w:id="960" w:author="Author">
        <w:del w:id="961" w:author="Author">
          <w:r w:rsidR="00F043DF" w:rsidRPr="00F67924" w:rsidDel="00A4366C">
            <w:rPr>
              <w:lang w:val="pt-PT"/>
            </w:rPr>
            <w:delText>E</w:delText>
          </w:r>
        </w:del>
        <w:r w:rsidR="00CB4493">
          <w:rPr>
            <w:lang w:val="pt-PT"/>
          </w:rPr>
          <w:t>E</w:t>
        </w:r>
        <w:r w:rsidR="0056492B">
          <w:rPr>
            <w:lang w:val="pt-PT"/>
          </w:rPr>
          <w:t>nsaio</w:t>
        </w:r>
        <w:r w:rsidR="00F043DF" w:rsidRPr="00F67924">
          <w:rPr>
            <w:lang w:val="pt-PT"/>
          </w:rPr>
          <w:t xml:space="preserve"> </w:t>
        </w:r>
      </w:ins>
      <w:r w:rsidRPr="00F67924">
        <w:rPr>
          <w:lang w:val="pt-PT"/>
        </w:rPr>
        <w:t xml:space="preserve">clínico SC-I com </w:t>
      </w:r>
      <w:r w:rsidR="008F51EF" w:rsidRPr="00F67924">
        <w:rPr>
          <w:lang w:val="pt-PT"/>
        </w:rPr>
        <w:t>tocilizumab</w:t>
      </w:r>
      <w:r w:rsidR="008F51EF" w:rsidRPr="00F67924" w:rsidDel="008F51EF">
        <w:rPr>
          <w:lang w:val="pt-PT"/>
        </w:rPr>
        <w:t xml:space="preserve"> </w:t>
      </w:r>
      <w:r w:rsidRPr="00F67924">
        <w:rPr>
          <w:lang w:val="pt-PT"/>
        </w:rPr>
        <w:t>de 6</w:t>
      </w:r>
      <w:r w:rsidR="008F51EF" w:rsidRPr="00F67924">
        <w:rPr>
          <w:lang w:val="pt-PT"/>
        </w:rPr>
        <w:t> </w:t>
      </w:r>
      <w:r w:rsidRPr="00F67924">
        <w:rPr>
          <w:lang w:val="pt-PT"/>
        </w:rPr>
        <w:t xml:space="preserve">meses controlado, 19% dos doentes demonstraram aumentos sustentados do colesterol total </w:t>
      </w:r>
      <w:r w:rsidR="00B63442" w:rsidRPr="00F67924">
        <w:rPr>
          <w:lang w:val="pt-PT"/>
        </w:rPr>
        <w:t xml:space="preserve">para </w:t>
      </w:r>
      <w:r w:rsidRPr="00F67924">
        <w:rPr>
          <w:rFonts w:eastAsia="PMingLiU"/>
          <w:szCs w:val="22"/>
          <w:lang w:val="pt-PT" w:eastAsia="de-DE"/>
        </w:rPr>
        <w:t>&gt;</w:t>
      </w:r>
      <w:r w:rsidRPr="00F67924">
        <w:rPr>
          <w:rFonts w:eastAsia="PMingLiU"/>
          <w:szCs w:val="22"/>
          <w:lang w:val="pt-PT" w:eastAsia="zh-CN"/>
        </w:rPr>
        <w:t> 6,2 mmol/l (240</w:t>
      </w:r>
      <w:r w:rsidR="008F51EF" w:rsidRPr="00F67924">
        <w:rPr>
          <w:rFonts w:eastAsia="PMingLiU"/>
          <w:szCs w:val="22"/>
          <w:lang w:val="pt-PT" w:eastAsia="zh-CN"/>
        </w:rPr>
        <w:t> </w:t>
      </w:r>
      <w:r w:rsidRPr="00F67924">
        <w:rPr>
          <w:rFonts w:eastAsia="PMingLiU"/>
          <w:szCs w:val="22"/>
          <w:lang w:val="pt-PT" w:eastAsia="zh-CN"/>
        </w:rPr>
        <w:t>mg/dl), com 9% a demonstrar um aumento sustentado da LDL para ≥ 4,1 mmol/l (160</w:t>
      </w:r>
      <w:r w:rsidR="008F51EF" w:rsidRPr="00F67924">
        <w:rPr>
          <w:rFonts w:eastAsia="PMingLiU"/>
          <w:szCs w:val="22"/>
          <w:lang w:val="pt-PT" w:eastAsia="zh-CN"/>
        </w:rPr>
        <w:t> </w:t>
      </w:r>
      <w:r w:rsidRPr="00F67924">
        <w:rPr>
          <w:rFonts w:eastAsia="PMingLiU"/>
          <w:szCs w:val="22"/>
          <w:lang w:val="pt-PT" w:eastAsia="zh-CN"/>
        </w:rPr>
        <w:t>mg/dl) na dose semanal subcutânea</w:t>
      </w:r>
      <w:r w:rsidRPr="00F67924">
        <w:rPr>
          <w:lang w:val="pt-PT"/>
        </w:rPr>
        <w:t>.</w:t>
      </w:r>
    </w:p>
    <w:p w14:paraId="6C75221A" w14:textId="77777777" w:rsidR="00A915C3" w:rsidRPr="00F67924" w:rsidRDefault="00A915C3" w:rsidP="00A915C3">
      <w:pPr>
        <w:autoSpaceDE w:val="0"/>
        <w:autoSpaceDN w:val="0"/>
        <w:adjustRightInd w:val="0"/>
        <w:rPr>
          <w:lang w:val="pt-PT"/>
        </w:rPr>
      </w:pPr>
    </w:p>
    <w:p w14:paraId="64AA3FB8" w14:textId="680ED898" w:rsidR="00A915C3" w:rsidRPr="00F67924" w:rsidRDefault="008F51EF" w:rsidP="00A915C3">
      <w:pPr>
        <w:autoSpaceDE w:val="0"/>
        <w:autoSpaceDN w:val="0"/>
        <w:adjustRightInd w:val="0"/>
        <w:rPr>
          <w:i/>
          <w:lang w:val="pt-PT"/>
        </w:rPr>
      </w:pPr>
      <w:r w:rsidRPr="00F67924">
        <w:rPr>
          <w:i/>
          <w:lang w:val="pt-PT"/>
        </w:rPr>
        <w:t xml:space="preserve">Doentes com </w:t>
      </w:r>
      <w:r w:rsidR="00A915C3" w:rsidRPr="00F67924">
        <w:rPr>
          <w:i/>
          <w:lang w:val="pt-PT"/>
        </w:rPr>
        <w:t xml:space="preserve">AIJs </w:t>
      </w:r>
    </w:p>
    <w:p w14:paraId="725B74D8" w14:textId="42E20C37" w:rsidR="00A915C3" w:rsidRPr="00F67924" w:rsidRDefault="00A915C3" w:rsidP="00A915C3">
      <w:pPr>
        <w:autoSpaceDE w:val="0"/>
        <w:autoSpaceDN w:val="0"/>
        <w:adjustRightInd w:val="0"/>
        <w:rPr>
          <w:lang w:val="pt-PT"/>
        </w:rPr>
      </w:pPr>
      <w:r w:rsidRPr="00F67924">
        <w:rPr>
          <w:lang w:val="pt-PT"/>
        </w:rPr>
        <w:t xml:space="preserve">O perfil de segurança de </w:t>
      </w:r>
      <w:r w:rsidR="008F51EF" w:rsidRPr="00F67924">
        <w:rPr>
          <w:lang w:val="pt-PT"/>
        </w:rPr>
        <w:t>tocilizumab</w:t>
      </w:r>
      <w:r w:rsidR="008F51EF" w:rsidRPr="00F67924" w:rsidDel="008F51EF">
        <w:rPr>
          <w:lang w:val="pt-PT"/>
        </w:rPr>
        <w:t xml:space="preserve"> </w:t>
      </w:r>
      <w:r w:rsidRPr="00F67924">
        <w:rPr>
          <w:lang w:val="pt-PT"/>
        </w:rPr>
        <w:t>subcutâneo foi avaliado em 51</w:t>
      </w:r>
      <w:r w:rsidR="008F51EF" w:rsidRPr="00F67924">
        <w:rPr>
          <w:lang w:val="pt-PT"/>
        </w:rPr>
        <w:t> </w:t>
      </w:r>
      <w:r w:rsidRPr="00F67924">
        <w:rPr>
          <w:lang w:val="pt-PT"/>
        </w:rPr>
        <w:t>doentes pediátricos (1 a 17</w:t>
      </w:r>
      <w:r w:rsidR="008F51EF" w:rsidRPr="00F67924">
        <w:rPr>
          <w:lang w:val="pt-PT"/>
        </w:rPr>
        <w:t> </w:t>
      </w:r>
      <w:r w:rsidRPr="00F67924">
        <w:rPr>
          <w:lang w:val="pt-PT"/>
        </w:rPr>
        <w:t xml:space="preserve">anos de idade) com AIJs. Em geral, os tipos de reações adversas em doentes com AIJs foram semelhantes aos observados nos doentes com AR (ver secção </w:t>
      </w:r>
      <w:ins w:id="962" w:author="Author">
        <w:r w:rsidR="00F043DF" w:rsidRPr="00F67924">
          <w:rPr>
            <w:lang w:val="pt-PT"/>
          </w:rPr>
          <w:t>4.8</w:t>
        </w:r>
      </w:ins>
      <w:del w:id="963" w:author="Author">
        <w:r w:rsidRPr="00F67924" w:rsidDel="00F043DF">
          <w:rPr>
            <w:lang w:val="pt-PT"/>
          </w:rPr>
          <w:delText>Efeitos indesejáveis acima</w:delText>
        </w:r>
      </w:del>
      <w:r w:rsidRPr="00F67924">
        <w:rPr>
          <w:lang w:val="pt-PT"/>
        </w:rPr>
        <w:t>).</w:t>
      </w:r>
    </w:p>
    <w:p w14:paraId="399E7E1A" w14:textId="77777777" w:rsidR="00A915C3" w:rsidRPr="00F67924" w:rsidRDefault="00A915C3" w:rsidP="00A915C3">
      <w:pPr>
        <w:autoSpaceDE w:val="0"/>
        <w:autoSpaceDN w:val="0"/>
        <w:adjustRightInd w:val="0"/>
        <w:rPr>
          <w:lang w:val="pt-PT"/>
        </w:rPr>
      </w:pPr>
    </w:p>
    <w:p w14:paraId="10587A33" w14:textId="77777777" w:rsidR="00A915C3" w:rsidRPr="00F67924" w:rsidRDefault="00A915C3" w:rsidP="00A915C3">
      <w:pPr>
        <w:autoSpaceDE w:val="0"/>
        <w:autoSpaceDN w:val="0"/>
        <w:adjustRightInd w:val="0"/>
        <w:rPr>
          <w:i/>
          <w:u w:val="single"/>
          <w:lang w:val="pt-PT"/>
        </w:rPr>
      </w:pPr>
      <w:r w:rsidRPr="00F67924">
        <w:rPr>
          <w:i/>
          <w:u w:val="single"/>
          <w:lang w:val="pt-PT"/>
        </w:rPr>
        <w:t>Infeções</w:t>
      </w:r>
    </w:p>
    <w:p w14:paraId="2D54A655" w14:textId="506F6B40" w:rsidR="00A915C3" w:rsidRPr="00F67924" w:rsidRDefault="00A915C3" w:rsidP="00A915C3">
      <w:pPr>
        <w:autoSpaceDE w:val="0"/>
        <w:autoSpaceDN w:val="0"/>
        <w:adjustRightInd w:val="0"/>
        <w:rPr>
          <w:lang w:val="pt-PT"/>
        </w:rPr>
      </w:pPr>
      <w:r w:rsidRPr="00F67924">
        <w:rPr>
          <w:lang w:val="pt-PT"/>
        </w:rPr>
        <w:t xml:space="preserve">A taxa de infeções em doentes com AIJs tratados com </w:t>
      </w:r>
      <w:r w:rsidR="008F51EF" w:rsidRPr="00F67924">
        <w:rPr>
          <w:lang w:val="pt-PT"/>
        </w:rPr>
        <w:t>tocilizumab</w:t>
      </w:r>
      <w:r w:rsidR="008F51EF" w:rsidRPr="00F67924" w:rsidDel="008F51EF">
        <w:rPr>
          <w:lang w:val="pt-PT"/>
        </w:rPr>
        <w:t xml:space="preserve"> </w:t>
      </w:r>
      <w:r w:rsidR="008F51EF" w:rsidRPr="00F67924">
        <w:rPr>
          <w:lang w:val="pt-PT"/>
        </w:rPr>
        <w:t>subcutâneo</w:t>
      </w:r>
      <w:r w:rsidRPr="00F67924">
        <w:rPr>
          <w:lang w:val="pt-PT"/>
        </w:rPr>
        <w:t xml:space="preserve"> foi comparável à dos doentes com AIJs tratados com </w:t>
      </w:r>
      <w:r w:rsidR="008F51EF" w:rsidRPr="00F67924">
        <w:rPr>
          <w:lang w:val="pt-PT"/>
        </w:rPr>
        <w:t>tocilizumab</w:t>
      </w:r>
      <w:r w:rsidR="008F51EF" w:rsidRPr="00F67924" w:rsidDel="008F51EF">
        <w:rPr>
          <w:lang w:val="pt-PT"/>
        </w:rPr>
        <w:t xml:space="preserve"> </w:t>
      </w:r>
      <w:r w:rsidR="008F51EF" w:rsidRPr="00F67924">
        <w:rPr>
          <w:lang w:val="pt-PT"/>
        </w:rPr>
        <w:t>intravenoso</w:t>
      </w:r>
      <w:r w:rsidRPr="00F67924">
        <w:rPr>
          <w:lang w:val="pt-PT"/>
        </w:rPr>
        <w:t>.</w:t>
      </w:r>
    </w:p>
    <w:p w14:paraId="237DE060" w14:textId="77777777" w:rsidR="00A915C3" w:rsidRPr="00F67924" w:rsidRDefault="00A915C3" w:rsidP="00A915C3">
      <w:pPr>
        <w:autoSpaceDE w:val="0"/>
        <w:autoSpaceDN w:val="0"/>
        <w:adjustRightInd w:val="0"/>
        <w:rPr>
          <w:lang w:val="pt-PT"/>
        </w:rPr>
      </w:pPr>
    </w:p>
    <w:p w14:paraId="2F158005" w14:textId="77777777" w:rsidR="00A915C3" w:rsidRPr="00F67924" w:rsidRDefault="00A915C3" w:rsidP="000455B5">
      <w:pPr>
        <w:keepNext/>
        <w:keepLines/>
        <w:autoSpaceDE w:val="0"/>
        <w:autoSpaceDN w:val="0"/>
        <w:adjustRightInd w:val="0"/>
        <w:rPr>
          <w:i/>
          <w:u w:val="single"/>
          <w:lang w:val="pt-PT"/>
        </w:rPr>
      </w:pPr>
      <w:r w:rsidRPr="00F67924">
        <w:rPr>
          <w:i/>
          <w:u w:val="single"/>
          <w:lang w:val="pt-PT"/>
        </w:rPr>
        <w:t>Reações no local de injeção (RLIs)</w:t>
      </w:r>
    </w:p>
    <w:p w14:paraId="66DCFBAF" w14:textId="17FBD6DB" w:rsidR="00A915C3" w:rsidRPr="00F67924" w:rsidRDefault="00A915C3" w:rsidP="000455B5">
      <w:pPr>
        <w:keepNext/>
        <w:keepLines/>
        <w:autoSpaceDE w:val="0"/>
        <w:autoSpaceDN w:val="0"/>
        <w:adjustRightInd w:val="0"/>
        <w:rPr>
          <w:lang w:val="pt-PT"/>
        </w:rPr>
      </w:pPr>
      <w:r w:rsidRPr="00F67924">
        <w:rPr>
          <w:lang w:val="pt-PT"/>
        </w:rPr>
        <w:t xml:space="preserve">No </w:t>
      </w:r>
      <w:del w:id="964" w:author="Author">
        <w:r w:rsidRPr="00F67924" w:rsidDel="00F043DF">
          <w:rPr>
            <w:lang w:val="pt-PT"/>
          </w:rPr>
          <w:delText xml:space="preserve">estudo </w:delText>
        </w:r>
      </w:del>
      <w:ins w:id="965" w:author="Author">
        <w:r w:rsidR="00F043DF" w:rsidRPr="00F67924">
          <w:rPr>
            <w:lang w:val="pt-PT"/>
          </w:rPr>
          <w:t xml:space="preserve">ensaio </w:t>
        </w:r>
      </w:ins>
      <w:r w:rsidR="008F51EF" w:rsidRPr="00F67924">
        <w:rPr>
          <w:lang w:val="pt-PT"/>
        </w:rPr>
        <w:t xml:space="preserve">subcutâneo </w:t>
      </w:r>
      <w:r w:rsidRPr="00F67924">
        <w:rPr>
          <w:lang w:val="pt-PT"/>
        </w:rPr>
        <w:t xml:space="preserve">(WA28118), um total de 41,2% (21/51) dos doentes com AIJs desenvolveram RLIs com </w:t>
      </w:r>
      <w:r w:rsidR="008F51EF" w:rsidRPr="00F67924">
        <w:rPr>
          <w:lang w:val="pt-PT"/>
        </w:rPr>
        <w:t>tocilizumab</w:t>
      </w:r>
      <w:r w:rsidR="008F51EF" w:rsidRPr="00F67924" w:rsidDel="008F51EF">
        <w:rPr>
          <w:lang w:val="pt-PT"/>
        </w:rPr>
        <w:t xml:space="preserve"> </w:t>
      </w:r>
      <w:r w:rsidR="008F51EF" w:rsidRPr="00F67924">
        <w:rPr>
          <w:lang w:val="pt-PT"/>
        </w:rPr>
        <w:t>subcutâneo</w:t>
      </w:r>
      <w:r w:rsidRPr="00F67924">
        <w:rPr>
          <w:lang w:val="pt-PT"/>
        </w:rPr>
        <w:t xml:space="preserve">. As RLIs mais frequentes foram eritema, prurido, dor e inchaço no local da injeção. A maioria das RLIs notificadas foram eventos de Grau 1 e todas as RLIs notificadas foram não graves e nenhuma levou a que o doente tivesse de suspender o tratamento ou interromper a </w:t>
      </w:r>
      <w:r w:rsidR="005A2370" w:rsidRPr="00F67924">
        <w:rPr>
          <w:lang w:val="pt-PT"/>
        </w:rPr>
        <w:t>administração</w:t>
      </w:r>
      <w:r w:rsidRPr="00F67924">
        <w:rPr>
          <w:lang w:val="pt-PT"/>
        </w:rPr>
        <w:t>.</w:t>
      </w:r>
    </w:p>
    <w:p w14:paraId="46B0476F" w14:textId="77777777" w:rsidR="00A915C3" w:rsidRPr="00F67924" w:rsidRDefault="00A915C3" w:rsidP="00A915C3">
      <w:pPr>
        <w:autoSpaceDE w:val="0"/>
        <w:autoSpaceDN w:val="0"/>
        <w:adjustRightInd w:val="0"/>
        <w:rPr>
          <w:lang w:val="pt-PT"/>
        </w:rPr>
      </w:pPr>
    </w:p>
    <w:p w14:paraId="73B14583" w14:textId="77777777" w:rsidR="00A915C3" w:rsidRPr="00F67924" w:rsidRDefault="00A915C3" w:rsidP="00A915C3">
      <w:pPr>
        <w:autoSpaceDE w:val="0"/>
        <w:autoSpaceDN w:val="0"/>
        <w:adjustRightInd w:val="0"/>
        <w:rPr>
          <w:i/>
          <w:u w:val="single"/>
          <w:lang w:val="pt-PT"/>
        </w:rPr>
      </w:pPr>
      <w:r w:rsidRPr="00F67924">
        <w:rPr>
          <w:i/>
          <w:u w:val="single"/>
          <w:lang w:val="pt-PT"/>
        </w:rPr>
        <w:t>Imunogenicidade</w:t>
      </w:r>
    </w:p>
    <w:p w14:paraId="72C4AAC6" w14:textId="21023BD8" w:rsidR="00A915C3" w:rsidRPr="00F67924" w:rsidRDefault="00A915C3" w:rsidP="00A915C3">
      <w:pPr>
        <w:autoSpaceDE w:val="0"/>
        <w:autoSpaceDN w:val="0"/>
        <w:adjustRightInd w:val="0"/>
        <w:rPr>
          <w:lang w:val="pt-PT"/>
        </w:rPr>
      </w:pPr>
      <w:r w:rsidRPr="00F67924">
        <w:rPr>
          <w:lang w:val="pt-PT"/>
        </w:rPr>
        <w:t xml:space="preserve">No </w:t>
      </w:r>
      <w:del w:id="966" w:author="Author">
        <w:r w:rsidRPr="00F67924" w:rsidDel="00F043DF">
          <w:rPr>
            <w:lang w:val="pt-PT"/>
          </w:rPr>
          <w:delText xml:space="preserve">estudo </w:delText>
        </w:r>
      </w:del>
      <w:ins w:id="967" w:author="Author">
        <w:r w:rsidR="00F043DF" w:rsidRPr="00F67924">
          <w:rPr>
            <w:lang w:val="pt-PT"/>
          </w:rPr>
          <w:t xml:space="preserve">ensaio </w:t>
        </w:r>
      </w:ins>
      <w:r w:rsidR="008F51EF" w:rsidRPr="00F67924">
        <w:rPr>
          <w:lang w:val="pt-PT"/>
        </w:rPr>
        <w:t xml:space="preserve">subcutâneo </w:t>
      </w:r>
      <w:r w:rsidRPr="00F67924">
        <w:rPr>
          <w:lang w:val="pt-PT"/>
        </w:rPr>
        <w:t>(WA28118), 46 dos 51 (90,2%) doentes testados quanto à presença de anticorpos anti</w:t>
      </w:r>
      <w:r w:rsidR="008F51EF" w:rsidRPr="00F67924">
        <w:rPr>
          <w:lang w:val="pt-PT"/>
        </w:rPr>
        <w:noBreakHyphen/>
      </w:r>
      <w:r w:rsidRPr="00F67924">
        <w:rPr>
          <w:lang w:val="pt-PT"/>
        </w:rPr>
        <w:t xml:space="preserve">tocilizumab na linha de base tinham pelo menos um resultado do ensaio de </w:t>
      </w:r>
      <w:r w:rsidR="005A2370" w:rsidRPr="00F67924">
        <w:rPr>
          <w:lang w:val="pt-PT"/>
        </w:rPr>
        <w:t xml:space="preserve">seleção </w:t>
      </w:r>
      <w:r w:rsidRPr="00F67924">
        <w:rPr>
          <w:lang w:val="pt-PT"/>
        </w:rPr>
        <w:t>face ao valor basal. Nenhum doente desenvolveu anticorpos anti</w:t>
      </w:r>
      <w:r w:rsidR="008F51EF" w:rsidRPr="00F67924">
        <w:rPr>
          <w:lang w:val="pt-PT"/>
        </w:rPr>
        <w:noBreakHyphen/>
      </w:r>
      <w:r w:rsidRPr="00F67924">
        <w:rPr>
          <w:lang w:val="pt-PT"/>
        </w:rPr>
        <w:t>tocilizumab positivos face ao valor basal.</w:t>
      </w:r>
    </w:p>
    <w:p w14:paraId="7DD85541" w14:textId="77777777" w:rsidR="00A915C3" w:rsidRPr="00F67924" w:rsidRDefault="00A915C3" w:rsidP="00A915C3">
      <w:pPr>
        <w:autoSpaceDE w:val="0"/>
        <w:autoSpaceDN w:val="0"/>
        <w:adjustRightInd w:val="0"/>
        <w:rPr>
          <w:lang w:val="pt-PT"/>
        </w:rPr>
      </w:pPr>
    </w:p>
    <w:p w14:paraId="6F4B8B08" w14:textId="77777777" w:rsidR="00A915C3" w:rsidRPr="00F67924" w:rsidRDefault="00A915C3" w:rsidP="00A915C3">
      <w:pPr>
        <w:autoSpaceDE w:val="0"/>
        <w:autoSpaceDN w:val="0"/>
        <w:adjustRightInd w:val="0"/>
        <w:rPr>
          <w:i/>
          <w:u w:val="single"/>
          <w:lang w:val="pt-PT"/>
        </w:rPr>
      </w:pPr>
      <w:r w:rsidRPr="00F67924">
        <w:rPr>
          <w:i/>
          <w:u w:val="single"/>
          <w:lang w:val="pt-PT"/>
        </w:rPr>
        <w:t>Alterações laboratoriais</w:t>
      </w:r>
    </w:p>
    <w:p w14:paraId="4021ABD1" w14:textId="3E8031F3" w:rsidR="00A915C3" w:rsidRPr="00F67924" w:rsidRDefault="00A915C3" w:rsidP="00A915C3">
      <w:pPr>
        <w:autoSpaceDE w:val="0"/>
        <w:autoSpaceDN w:val="0"/>
        <w:adjustRightInd w:val="0"/>
        <w:rPr>
          <w:lang w:val="pt-PT"/>
        </w:rPr>
      </w:pPr>
      <w:r w:rsidRPr="00F67924">
        <w:rPr>
          <w:lang w:val="pt-PT"/>
        </w:rPr>
        <w:t xml:space="preserve">No </w:t>
      </w:r>
      <w:del w:id="968" w:author="Author">
        <w:r w:rsidRPr="00F67924" w:rsidDel="00F043DF">
          <w:rPr>
            <w:lang w:val="pt-PT"/>
          </w:rPr>
          <w:delText xml:space="preserve">estudo </w:delText>
        </w:r>
      </w:del>
      <w:ins w:id="969" w:author="Author">
        <w:r w:rsidR="00F043DF" w:rsidRPr="00F67924">
          <w:rPr>
            <w:lang w:val="pt-PT"/>
          </w:rPr>
          <w:t xml:space="preserve">ensaio </w:t>
        </w:r>
      </w:ins>
      <w:r w:rsidR="008F51EF" w:rsidRPr="00F67924">
        <w:rPr>
          <w:lang w:val="pt-PT"/>
        </w:rPr>
        <w:t>subcutâneo</w:t>
      </w:r>
      <w:r w:rsidRPr="00F67924">
        <w:rPr>
          <w:lang w:val="pt-PT"/>
        </w:rPr>
        <w:t xml:space="preserve"> aberto de 52</w:t>
      </w:r>
      <w:r w:rsidR="00794C37" w:rsidRPr="00F67924">
        <w:rPr>
          <w:lang w:val="pt-PT"/>
        </w:rPr>
        <w:t> </w:t>
      </w:r>
      <w:r w:rsidRPr="00F67924">
        <w:rPr>
          <w:lang w:val="pt-PT"/>
        </w:rPr>
        <w:t xml:space="preserve">semanas (WA28118), ocorreu uma diminuição da contagem de neutrófilos </w:t>
      </w:r>
      <w:r w:rsidR="005A2370" w:rsidRPr="00F67924">
        <w:rPr>
          <w:lang w:val="pt-PT"/>
        </w:rPr>
        <w:t xml:space="preserve">para menos </w:t>
      </w:r>
      <w:r w:rsidRPr="00F67924">
        <w:rPr>
          <w:lang w:val="pt-PT"/>
        </w:rPr>
        <w:t>de 1</w:t>
      </w:r>
      <w:r w:rsidR="00D547AF" w:rsidRPr="00F67924">
        <w:rPr>
          <w:lang w:val="pt-PT"/>
        </w:rPr>
        <w:t> × </w:t>
      </w:r>
      <w:r w:rsidRPr="00F67924">
        <w:rPr>
          <w:lang w:val="pt-PT"/>
        </w:rPr>
        <w:t>10</w:t>
      </w:r>
      <w:r w:rsidRPr="00F67924">
        <w:rPr>
          <w:vertAlign w:val="superscript"/>
          <w:lang w:val="pt-PT"/>
        </w:rPr>
        <w:t>9</w:t>
      </w:r>
      <w:r w:rsidRPr="00F67924">
        <w:rPr>
          <w:lang w:val="pt-PT"/>
        </w:rPr>
        <w:t xml:space="preserve">/l em 23,5% dos doentes tratados com </w:t>
      </w:r>
      <w:r w:rsidR="008F51EF" w:rsidRPr="00F67924">
        <w:rPr>
          <w:lang w:val="pt-PT"/>
        </w:rPr>
        <w:t>tocilizumab</w:t>
      </w:r>
      <w:r w:rsidR="008F51EF" w:rsidRPr="00F67924" w:rsidDel="008F51EF">
        <w:rPr>
          <w:lang w:val="pt-PT"/>
        </w:rPr>
        <w:t xml:space="preserve"> </w:t>
      </w:r>
      <w:r w:rsidR="008F51EF" w:rsidRPr="00F67924">
        <w:rPr>
          <w:lang w:val="pt-PT"/>
        </w:rPr>
        <w:t>subcutâneo</w:t>
      </w:r>
      <w:r w:rsidRPr="00F67924">
        <w:rPr>
          <w:lang w:val="pt-PT"/>
        </w:rPr>
        <w:t xml:space="preserve">. Ocorreu uma diminuição da contagem de plaquetas </w:t>
      </w:r>
      <w:r w:rsidR="005A2370" w:rsidRPr="00F67924">
        <w:rPr>
          <w:lang w:val="pt-PT"/>
        </w:rPr>
        <w:t xml:space="preserve">para menos </w:t>
      </w:r>
      <w:r w:rsidRPr="00F67924">
        <w:rPr>
          <w:lang w:val="pt-PT"/>
        </w:rPr>
        <w:t>de 100</w:t>
      </w:r>
      <w:r w:rsidR="00D547AF" w:rsidRPr="00F67924">
        <w:rPr>
          <w:lang w:val="pt-PT"/>
        </w:rPr>
        <w:t> × </w:t>
      </w:r>
      <w:r w:rsidRPr="00F67924">
        <w:rPr>
          <w:lang w:val="pt-PT"/>
        </w:rPr>
        <w:t>10</w:t>
      </w:r>
      <w:r w:rsidRPr="00F67924">
        <w:rPr>
          <w:vertAlign w:val="superscript"/>
          <w:lang w:val="pt-PT"/>
        </w:rPr>
        <w:t>3</w:t>
      </w:r>
      <w:r w:rsidRPr="00F67924">
        <w:rPr>
          <w:lang w:val="pt-PT"/>
        </w:rPr>
        <w:t>/</w:t>
      </w:r>
      <w:r w:rsidR="002B378D" w:rsidRPr="00F67924">
        <w:rPr>
          <w:szCs w:val="22"/>
          <w:lang w:val="pt-PT"/>
        </w:rPr>
        <w:t>µ</w:t>
      </w:r>
      <w:r w:rsidRPr="00F67924">
        <w:rPr>
          <w:lang w:val="pt-PT"/>
        </w:rPr>
        <w:t xml:space="preserve">l em 2% dos doentes tratados com </w:t>
      </w:r>
      <w:r w:rsidR="008F51EF" w:rsidRPr="00F67924">
        <w:rPr>
          <w:lang w:val="pt-PT"/>
        </w:rPr>
        <w:t>tocilizumab</w:t>
      </w:r>
      <w:r w:rsidR="008F51EF" w:rsidRPr="00F67924" w:rsidDel="008F51EF">
        <w:rPr>
          <w:lang w:val="pt-PT"/>
        </w:rPr>
        <w:t xml:space="preserve"> </w:t>
      </w:r>
      <w:r w:rsidR="008F51EF" w:rsidRPr="00F67924">
        <w:rPr>
          <w:lang w:val="pt-PT"/>
        </w:rPr>
        <w:t>subcutâneo</w:t>
      </w:r>
      <w:r w:rsidRPr="00F67924">
        <w:rPr>
          <w:lang w:val="pt-PT"/>
        </w:rPr>
        <w:t xml:space="preserve">. Ocorreu uma elevação da ALT ou AST </w:t>
      </w:r>
      <w:r w:rsidR="005A2370" w:rsidRPr="00F67924">
        <w:rPr>
          <w:lang w:val="pt-PT"/>
        </w:rPr>
        <w:t xml:space="preserve">para </w:t>
      </w:r>
      <w:r w:rsidRPr="00F67924">
        <w:rPr>
          <w:lang w:val="pt-PT"/>
        </w:rPr>
        <w:t>≥</w:t>
      </w:r>
      <w:r w:rsidR="008F51EF" w:rsidRPr="00F67924">
        <w:rPr>
          <w:lang w:val="pt-PT"/>
        </w:rPr>
        <w:t> </w:t>
      </w:r>
      <w:r w:rsidRPr="00F67924">
        <w:rPr>
          <w:lang w:val="pt-PT"/>
        </w:rPr>
        <w:t>3</w:t>
      </w:r>
      <w:r w:rsidR="005A2370" w:rsidRPr="00F67924">
        <w:rPr>
          <w:lang w:val="pt-PT"/>
        </w:rPr>
        <w:t xml:space="preserve"> </w:t>
      </w:r>
      <w:r w:rsidR="008F51EF" w:rsidRPr="00F67924">
        <w:rPr>
          <w:rFonts w:eastAsia="SimSun"/>
          <w:szCs w:val="22"/>
          <w:lang w:val="pt-PT"/>
        </w:rPr>
        <w:t>×</w:t>
      </w:r>
      <w:r w:rsidRPr="00F67924">
        <w:rPr>
          <w:lang w:val="pt-PT"/>
        </w:rPr>
        <w:t xml:space="preserve"> LSN em 9,8% e 4,0% dos doentes tratados com </w:t>
      </w:r>
      <w:r w:rsidR="008F51EF" w:rsidRPr="00F67924">
        <w:rPr>
          <w:lang w:val="pt-PT"/>
        </w:rPr>
        <w:t>tocilizumab</w:t>
      </w:r>
      <w:r w:rsidR="008F51EF" w:rsidRPr="00F67924" w:rsidDel="008F51EF">
        <w:rPr>
          <w:lang w:val="pt-PT"/>
        </w:rPr>
        <w:t xml:space="preserve"> </w:t>
      </w:r>
      <w:r w:rsidR="008F51EF" w:rsidRPr="00F67924">
        <w:rPr>
          <w:lang w:val="pt-PT"/>
        </w:rPr>
        <w:t>subcutâneo</w:t>
      </w:r>
      <w:r w:rsidRPr="00F67924">
        <w:rPr>
          <w:lang w:val="pt-PT"/>
        </w:rPr>
        <w:t>, respetivamente.</w:t>
      </w:r>
    </w:p>
    <w:p w14:paraId="66C938C8" w14:textId="77777777" w:rsidR="00A915C3" w:rsidRPr="00F67924" w:rsidRDefault="00A915C3" w:rsidP="00A915C3">
      <w:pPr>
        <w:autoSpaceDE w:val="0"/>
        <w:autoSpaceDN w:val="0"/>
        <w:adjustRightInd w:val="0"/>
        <w:rPr>
          <w:lang w:val="pt-PT"/>
        </w:rPr>
      </w:pPr>
    </w:p>
    <w:p w14:paraId="509431EA" w14:textId="77777777" w:rsidR="00A915C3" w:rsidRPr="00F67924" w:rsidRDefault="00A915C3" w:rsidP="00A915C3">
      <w:pPr>
        <w:keepNext/>
        <w:keepLines/>
        <w:autoSpaceDE w:val="0"/>
        <w:autoSpaceDN w:val="0"/>
        <w:adjustRightInd w:val="0"/>
        <w:rPr>
          <w:i/>
          <w:u w:val="single"/>
          <w:lang w:val="pt-PT"/>
        </w:rPr>
      </w:pPr>
      <w:r w:rsidRPr="00F67924">
        <w:rPr>
          <w:i/>
          <w:u w:val="single"/>
          <w:lang w:val="pt-PT"/>
        </w:rPr>
        <w:t>Parâmetros lipídicos</w:t>
      </w:r>
    </w:p>
    <w:p w14:paraId="604BAF01" w14:textId="02CFD9CF" w:rsidR="00A915C3" w:rsidRPr="00F67924" w:rsidRDefault="00A915C3" w:rsidP="00A915C3">
      <w:pPr>
        <w:keepNext/>
        <w:keepLines/>
        <w:autoSpaceDE w:val="0"/>
        <w:autoSpaceDN w:val="0"/>
        <w:adjustRightInd w:val="0"/>
        <w:rPr>
          <w:lang w:val="pt-PT"/>
        </w:rPr>
      </w:pPr>
      <w:r w:rsidRPr="00F67924">
        <w:rPr>
          <w:lang w:val="pt-PT"/>
        </w:rPr>
        <w:t xml:space="preserve">No </w:t>
      </w:r>
      <w:del w:id="970" w:author="Author">
        <w:r w:rsidRPr="00F67924" w:rsidDel="00F043DF">
          <w:rPr>
            <w:lang w:val="pt-PT"/>
          </w:rPr>
          <w:delText xml:space="preserve">estudo </w:delText>
        </w:r>
      </w:del>
      <w:ins w:id="971" w:author="Author">
        <w:r w:rsidR="00F043DF" w:rsidRPr="00F67924">
          <w:rPr>
            <w:lang w:val="pt-PT"/>
          </w:rPr>
          <w:t xml:space="preserve">ensaio </w:t>
        </w:r>
      </w:ins>
      <w:r w:rsidR="008F51EF" w:rsidRPr="00F67924">
        <w:rPr>
          <w:lang w:val="pt-PT"/>
        </w:rPr>
        <w:t xml:space="preserve">subcutâneo </w:t>
      </w:r>
      <w:r w:rsidRPr="00F67924">
        <w:rPr>
          <w:lang w:val="pt-PT"/>
        </w:rPr>
        <w:t>aberto de 52</w:t>
      </w:r>
      <w:r w:rsidR="00794C37" w:rsidRPr="00F67924">
        <w:rPr>
          <w:lang w:val="pt-PT"/>
        </w:rPr>
        <w:t> </w:t>
      </w:r>
      <w:r w:rsidRPr="00F67924">
        <w:rPr>
          <w:lang w:val="pt-PT"/>
        </w:rPr>
        <w:t>semanas (WA28118), 23,4% e 35,4%, respetivamente, dos doentes desenvolveram um aumento face ao valor basal do seu colesterol LDL para valores ≥</w:t>
      </w:r>
      <w:r w:rsidR="008F51EF" w:rsidRPr="00F67924">
        <w:rPr>
          <w:lang w:val="pt-PT"/>
        </w:rPr>
        <w:t> </w:t>
      </w:r>
      <w:r w:rsidRPr="00F67924">
        <w:rPr>
          <w:lang w:val="pt-PT"/>
        </w:rPr>
        <w:t>130</w:t>
      </w:r>
      <w:r w:rsidR="008F51EF" w:rsidRPr="00F67924">
        <w:rPr>
          <w:lang w:val="pt-PT"/>
        </w:rPr>
        <w:t> </w:t>
      </w:r>
      <w:r w:rsidRPr="00F67924">
        <w:rPr>
          <w:lang w:val="pt-PT"/>
        </w:rPr>
        <w:t>mg/dl e do colesterol total para valores ≥</w:t>
      </w:r>
      <w:r w:rsidR="008F51EF" w:rsidRPr="00F67924">
        <w:rPr>
          <w:lang w:val="pt-PT"/>
        </w:rPr>
        <w:t> </w:t>
      </w:r>
      <w:r w:rsidRPr="00F67924">
        <w:rPr>
          <w:lang w:val="pt-PT"/>
        </w:rPr>
        <w:t>200</w:t>
      </w:r>
      <w:r w:rsidR="008F51EF" w:rsidRPr="00F67924">
        <w:rPr>
          <w:lang w:val="pt-PT"/>
        </w:rPr>
        <w:t> </w:t>
      </w:r>
      <w:r w:rsidRPr="00F67924">
        <w:rPr>
          <w:lang w:val="pt-PT"/>
        </w:rPr>
        <w:t xml:space="preserve">mg/dl em qualquer momento durante o tratamento do </w:t>
      </w:r>
      <w:del w:id="972" w:author="Author">
        <w:r w:rsidRPr="00F67924" w:rsidDel="00F043DF">
          <w:rPr>
            <w:lang w:val="pt-PT"/>
          </w:rPr>
          <w:delText>estudo</w:delText>
        </w:r>
      </w:del>
      <w:ins w:id="973" w:author="Author">
        <w:r w:rsidR="00F043DF" w:rsidRPr="00F67924">
          <w:rPr>
            <w:lang w:val="pt-PT"/>
          </w:rPr>
          <w:t>ensaio</w:t>
        </w:r>
      </w:ins>
      <w:r w:rsidRPr="00F67924">
        <w:rPr>
          <w:lang w:val="pt-PT"/>
        </w:rPr>
        <w:t>.</w:t>
      </w:r>
    </w:p>
    <w:p w14:paraId="5285A0C3" w14:textId="77777777" w:rsidR="00A915C3" w:rsidRPr="00F67924" w:rsidRDefault="00A915C3" w:rsidP="00A915C3">
      <w:pPr>
        <w:autoSpaceDE w:val="0"/>
        <w:autoSpaceDN w:val="0"/>
        <w:adjustRightInd w:val="0"/>
        <w:rPr>
          <w:lang w:val="pt-PT"/>
        </w:rPr>
      </w:pPr>
    </w:p>
    <w:p w14:paraId="6B754C27" w14:textId="730F0195" w:rsidR="00A915C3" w:rsidRPr="00F67924" w:rsidRDefault="008F51EF" w:rsidP="00A915C3">
      <w:pPr>
        <w:autoSpaceDE w:val="0"/>
        <w:autoSpaceDN w:val="0"/>
        <w:adjustRightInd w:val="0"/>
        <w:rPr>
          <w:rFonts w:eastAsia="SimSun"/>
          <w:i/>
          <w:szCs w:val="22"/>
          <w:lang w:val="pt-PT" w:eastAsia="zh-CN"/>
        </w:rPr>
      </w:pPr>
      <w:r w:rsidRPr="00F67924">
        <w:rPr>
          <w:rFonts w:eastAsia="SimSun"/>
          <w:i/>
          <w:szCs w:val="22"/>
          <w:lang w:val="pt-PT" w:eastAsia="zh-CN"/>
        </w:rPr>
        <w:t xml:space="preserve">Doentes com </w:t>
      </w:r>
      <w:r w:rsidR="00A915C3" w:rsidRPr="00F67924">
        <w:rPr>
          <w:rFonts w:eastAsia="SimSun"/>
          <w:i/>
          <w:szCs w:val="22"/>
          <w:lang w:val="pt-PT" w:eastAsia="zh-CN"/>
        </w:rPr>
        <w:t xml:space="preserve">AIJp </w:t>
      </w:r>
    </w:p>
    <w:p w14:paraId="0DF762EA" w14:textId="1F2D1528" w:rsidR="00A915C3" w:rsidRPr="00F67924" w:rsidRDefault="00A915C3" w:rsidP="00A915C3">
      <w:pPr>
        <w:rPr>
          <w:lang w:val="pt-PT"/>
        </w:rPr>
      </w:pPr>
      <w:r w:rsidRPr="00F67924">
        <w:rPr>
          <w:lang w:val="pt-PT"/>
        </w:rPr>
        <w:t xml:space="preserve">O perfil de segurança de </w:t>
      </w:r>
      <w:r w:rsidR="008F51EF" w:rsidRPr="00F67924">
        <w:rPr>
          <w:lang w:val="pt-PT"/>
        </w:rPr>
        <w:t>tocilizumab</w:t>
      </w:r>
      <w:r w:rsidR="008F51EF" w:rsidRPr="00F67924" w:rsidDel="008F51EF">
        <w:rPr>
          <w:lang w:val="pt-PT"/>
        </w:rPr>
        <w:t xml:space="preserve"> </w:t>
      </w:r>
      <w:r w:rsidRPr="00F67924">
        <w:rPr>
          <w:lang w:val="pt-PT"/>
        </w:rPr>
        <w:t>subcutâneo também foi avaliado em 52</w:t>
      </w:r>
      <w:r w:rsidR="00D61CC1" w:rsidRPr="00F67924">
        <w:rPr>
          <w:lang w:val="pt-PT"/>
        </w:rPr>
        <w:t> </w:t>
      </w:r>
      <w:r w:rsidRPr="00F67924">
        <w:rPr>
          <w:lang w:val="pt-PT"/>
        </w:rPr>
        <w:t xml:space="preserve">doentes pediátricos com AIJp. O total de doentes expostos a </w:t>
      </w:r>
      <w:r w:rsidR="008F51EF" w:rsidRPr="00F67924">
        <w:rPr>
          <w:lang w:val="pt-PT"/>
        </w:rPr>
        <w:t>tocilizumab</w:t>
      </w:r>
      <w:r w:rsidR="008F51EF" w:rsidRPr="00F67924" w:rsidDel="008F51EF">
        <w:rPr>
          <w:lang w:val="pt-PT"/>
        </w:rPr>
        <w:t xml:space="preserve"> </w:t>
      </w:r>
      <w:r w:rsidRPr="00F67924">
        <w:rPr>
          <w:lang w:val="pt-PT"/>
        </w:rPr>
        <w:t>em toda a população com AIJp foi de 184,4</w:t>
      </w:r>
      <w:r w:rsidR="008F51EF" w:rsidRPr="00F67924">
        <w:rPr>
          <w:lang w:val="pt-PT"/>
        </w:rPr>
        <w:t> </w:t>
      </w:r>
      <w:r w:rsidRPr="00F67924">
        <w:rPr>
          <w:lang w:val="pt-PT"/>
        </w:rPr>
        <w:t>doentes</w:t>
      </w:r>
      <w:r w:rsidR="008F51EF" w:rsidRPr="00F67924">
        <w:rPr>
          <w:lang w:val="pt-PT"/>
        </w:rPr>
        <w:noBreakHyphen/>
      </w:r>
      <w:r w:rsidRPr="00F67924">
        <w:rPr>
          <w:lang w:val="pt-PT"/>
        </w:rPr>
        <w:t xml:space="preserve">ano para tocilizumab </w:t>
      </w:r>
      <w:r w:rsidR="008F51EF" w:rsidRPr="00F67924">
        <w:rPr>
          <w:lang w:val="pt-PT"/>
        </w:rPr>
        <w:t xml:space="preserve">intravenoso </w:t>
      </w:r>
      <w:r w:rsidRPr="00F67924">
        <w:rPr>
          <w:lang w:val="pt-PT"/>
        </w:rPr>
        <w:t>e de 50,4</w:t>
      </w:r>
      <w:r w:rsidR="008F51EF" w:rsidRPr="00F67924">
        <w:rPr>
          <w:lang w:val="pt-PT"/>
        </w:rPr>
        <w:t> </w:t>
      </w:r>
      <w:r w:rsidRPr="00F67924">
        <w:rPr>
          <w:lang w:val="pt-PT"/>
        </w:rPr>
        <w:t>doentes</w:t>
      </w:r>
      <w:r w:rsidR="008F51EF" w:rsidRPr="00F67924">
        <w:rPr>
          <w:lang w:val="pt-PT"/>
        </w:rPr>
        <w:noBreakHyphen/>
      </w:r>
      <w:r w:rsidRPr="00F67924">
        <w:rPr>
          <w:lang w:val="pt-PT"/>
        </w:rPr>
        <w:t xml:space="preserve">ano para tocilizumab </w:t>
      </w:r>
      <w:r w:rsidR="008F51EF" w:rsidRPr="00F67924">
        <w:rPr>
          <w:lang w:val="pt-PT"/>
        </w:rPr>
        <w:t>subcutâneo</w:t>
      </w:r>
      <w:r w:rsidRPr="00F67924">
        <w:rPr>
          <w:lang w:val="pt-PT"/>
        </w:rPr>
        <w:t xml:space="preserve">. Em geral, o perfil de segurança observado nos doentes com AIJp foi consistente com o perfil de segurança conhecido de </w:t>
      </w:r>
      <w:r w:rsidR="008F51EF" w:rsidRPr="00F67924">
        <w:rPr>
          <w:lang w:val="pt-PT"/>
        </w:rPr>
        <w:t>tocilizumab</w:t>
      </w:r>
      <w:r w:rsidRPr="00F67924">
        <w:rPr>
          <w:lang w:val="pt-PT"/>
        </w:rPr>
        <w:t>, com exceção das RLIs (ver Tabela</w:t>
      </w:r>
      <w:r w:rsidR="008F51EF" w:rsidRPr="00F67924">
        <w:rPr>
          <w:lang w:val="pt-PT"/>
        </w:rPr>
        <w:t> </w:t>
      </w:r>
      <w:r w:rsidRPr="00F67924">
        <w:rPr>
          <w:lang w:val="pt-PT"/>
        </w:rPr>
        <w:t xml:space="preserve">1). Um maior </w:t>
      </w:r>
      <w:r w:rsidR="005A2370" w:rsidRPr="00F67924">
        <w:rPr>
          <w:lang w:val="pt-PT"/>
        </w:rPr>
        <w:t xml:space="preserve">número </w:t>
      </w:r>
      <w:r w:rsidRPr="00F67924">
        <w:rPr>
          <w:lang w:val="pt-PT"/>
        </w:rPr>
        <w:t>de doentes com AIJp teve RLIs após injeç</w:t>
      </w:r>
      <w:r w:rsidR="000C31E5" w:rsidRPr="00F67924">
        <w:rPr>
          <w:lang w:val="pt-PT"/>
        </w:rPr>
        <w:t>ões</w:t>
      </w:r>
      <w:r w:rsidRPr="00F67924">
        <w:rPr>
          <w:lang w:val="pt-PT"/>
        </w:rPr>
        <w:t xml:space="preserve"> </w:t>
      </w:r>
      <w:r w:rsidR="000C31E5" w:rsidRPr="00F67924">
        <w:rPr>
          <w:lang w:val="pt-PT"/>
        </w:rPr>
        <w:t>subcutâneas</w:t>
      </w:r>
      <w:r w:rsidRPr="00F67924">
        <w:rPr>
          <w:lang w:val="pt-PT"/>
        </w:rPr>
        <w:t>, comparativamente aos adultos com AR.</w:t>
      </w:r>
    </w:p>
    <w:p w14:paraId="669A7077" w14:textId="77777777" w:rsidR="00A915C3" w:rsidRPr="00F67924" w:rsidRDefault="00A915C3" w:rsidP="00A915C3">
      <w:pPr>
        <w:rPr>
          <w:lang w:val="pt-PT"/>
        </w:rPr>
      </w:pPr>
    </w:p>
    <w:p w14:paraId="4DD96DAE" w14:textId="77777777" w:rsidR="00A915C3" w:rsidRPr="00F67924" w:rsidRDefault="00A915C3" w:rsidP="00233258">
      <w:pPr>
        <w:keepNext/>
        <w:keepLines/>
        <w:rPr>
          <w:i/>
          <w:u w:val="single"/>
          <w:lang w:val="pt-PT"/>
        </w:rPr>
      </w:pPr>
      <w:r w:rsidRPr="00F67924">
        <w:rPr>
          <w:i/>
          <w:u w:val="single"/>
          <w:lang w:val="pt-PT"/>
        </w:rPr>
        <w:t>Infeções</w:t>
      </w:r>
    </w:p>
    <w:p w14:paraId="29518DFE" w14:textId="56DA8691" w:rsidR="00A915C3" w:rsidRPr="00F67924" w:rsidRDefault="00A915C3" w:rsidP="00A915C3">
      <w:pPr>
        <w:rPr>
          <w:lang w:val="pt-PT"/>
        </w:rPr>
      </w:pPr>
      <w:r w:rsidRPr="00F67924">
        <w:rPr>
          <w:lang w:val="pt-PT"/>
        </w:rPr>
        <w:t xml:space="preserve">No </w:t>
      </w:r>
      <w:del w:id="974" w:author="Author">
        <w:r w:rsidRPr="00F67924" w:rsidDel="00F043DF">
          <w:rPr>
            <w:lang w:val="pt-PT"/>
          </w:rPr>
          <w:delText xml:space="preserve">estudo </w:delText>
        </w:r>
      </w:del>
      <w:ins w:id="975" w:author="Author">
        <w:r w:rsidR="00F043DF" w:rsidRPr="00F67924">
          <w:rPr>
            <w:lang w:val="pt-PT"/>
          </w:rPr>
          <w:t xml:space="preserve">ensaio </w:t>
        </w:r>
      </w:ins>
      <w:r w:rsidRPr="00F67924">
        <w:rPr>
          <w:lang w:val="pt-PT"/>
        </w:rPr>
        <w:t xml:space="preserve">de </w:t>
      </w:r>
      <w:r w:rsidR="000C31E5" w:rsidRPr="00F67924">
        <w:rPr>
          <w:lang w:val="pt-PT"/>
        </w:rPr>
        <w:t>tocilizumab</w:t>
      </w:r>
      <w:r w:rsidR="000C31E5" w:rsidRPr="00F67924" w:rsidDel="008F51EF">
        <w:rPr>
          <w:lang w:val="pt-PT"/>
        </w:rPr>
        <w:t xml:space="preserve"> </w:t>
      </w:r>
      <w:r w:rsidR="000C31E5" w:rsidRPr="00F67924">
        <w:rPr>
          <w:lang w:val="pt-PT"/>
        </w:rPr>
        <w:t>subcutâneo</w:t>
      </w:r>
      <w:r w:rsidRPr="00F67924">
        <w:rPr>
          <w:lang w:val="pt-PT"/>
        </w:rPr>
        <w:t xml:space="preserve">, a taxa de infeções em doentes com AIJp tratados com </w:t>
      </w:r>
      <w:ins w:id="976" w:author="Author">
        <w:r w:rsidR="00F043DF" w:rsidRPr="00F67924">
          <w:rPr>
            <w:lang w:val="pt-PT"/>
          </w:rPr>
          <w:t>tocilizumab</w:t>
        </w:r>
        <w:r w:rsidR="00F043DF" w:rsidRPr="00F67924" w:rsidDel="008F51EF">
          <w:rPr>
            <w:lang w:val="pt-PT"/>
          </w:rPr>
          <w:t xml:space="preserve"> </w:t>
        </w:r>
      </w:ins>
      <w:del w:id="977" w:author="Author">
        <w:r w:rsidR="000C31E5" w:rsidRPr="00F67924" w:rsidDel="00F043DF">
          <w:rPr>
            <w:lang w:val="pt-PT"/>
          </w:rPr>
          <w:delText xml:space="preserve">tratamento </w:delText>
        </w:r>
      </w:del>
      <w:r w:rsidR="000C31E5" w:rsidRPr="00F67924">
        <w:rPr>
          <w:lang w:val="pt-PT"/>
        </w:rPr>
        <w:t>subcutâneo</w:t>
      </w:r>
      <w:r w:rsidRPr="00F67924">
        <w:rPr>
          <w:lang w:val="pt-PT"/>
        </w:rPr>
        <w:t xml:space="preserve"> foi comparável à dos doentes com AIJp tratados com </w:t>
      </w:r>
      <w:ins w:id="978" w:author="Author">
        <w:r w:rsidR="006A72D1" w:rsidRPr="00F67924">
          <w:rPr>
            <w:lang w:val="pt-PT"/>
          </w:rPr>
          <w:t>tocilizumab</w:t>
        </w:r>
        <w:r w:rsidR="006A72D1" w:rsidRPr="00F67924" w:rsidDel="008F51EF">
          <w:rPr>
            <w:lang w:val="pt-PT"/>
          </w:rPr>
          <w:t xml:space="preserve"> </w:t>
        </w:r>
      </w:ins>
      <w:del w:id="979" w:author="Author">
        <w:r w:rsidR="000C31E5" w:rsidRPr="00F67924" w:rsidDel="006A72D1">
          <w:rPr>
            <w:lang w:val="pt-PT"/>
          </w:rPr>
          <w:delText xml:space="preserve">o tratamento </w:delText>
        </w:r>
      </w:del>
      <w:r w:rsidR="000C31E5" w:rsidRPr="00F67924">
        <w:rPr>
          <w:lang w:val="pt-PT"/>
        </w:rPr>
        <w:t>intravenoso</w:t>
      </w:r>
      <w:r w:rsidRPr="00F67924">
        <w:rPr>
          <w:lang w:val="pt-PT"/>
        </w:rPr>
        <w:t>.</w:t>
      </w:r>
    </w:p>
    <w:p w14:paraId="38C124B0" w14:textId="77777777" w:rsidR="00A915C3" w:rsidRPr="00F67924" w:rsidRDefault="00A915C3" w:rsidP="00A915C3">
      <w:pPr>
        <w:rPr>
          <w:lang w:val="pt-PT"/>
        </w:rPr>
      </w:pPr>
    </w:p>
    <w:p w14:paraId="64A93E7D" w14:textId="77777777" w:rsidR="00A915C3" w:rsidRPr="00F67924" w:rsidRDefault="00A915C3" w:rsidP="00A915C3">
      <w:pPr>
        <w:rPr>
          <w:i/>
          <w:u w:val="single"/>
          <w:lang w:val="pt-PT"/>
        </w:rPr>
      </w:pPr>
      <w:r w:rsidRPr="00F67924">
        <w:rPr>
          <w:i/>
          <w:u w:val="single"/>
          <w:lang w:val="pt-PT"/>
        </w:rPr>
        <w:t>Reações no local da injeção</w:t>
      </w:r>
    </w:p>
    <w:p w14:paraId="4BCF3759" w14:textId="04B88AB5" w:rsidR="00A915C3" w:rsidRPr="00F67924" w:rsidRDefault="00A915C3" w:rsidP="00A915C3">
      <w:pPr>
        <w:rPr>
          <w:rFonts w:eastAsia="MS Mincho"/>
          <w:lang w:val="pt-PT" w:eastAsia="zh-CN"/>
        </w:rPr>
      </w:pPr>
      <w:r w:rsidRPr="00F67924">
        <w:rPr>
          <w:rFonts w:eastAsia="MS Mincho"/>
          <w:lang w:val="pt-PT" w:eastAsia="zh-CN"/>
        </w:rPr>
        <w:t xml:space="preserve">Um total de 28,8% (15/52) dos doentes com AIJp tiveram RLIs com </w:t>
      </w:r>
      <w:r w:rsidR="000C31E5" w:rsidRPr="00F67924">
        <w:rPr>
          <w:lang w:val="pt-PT"/>
        </w:rPr>
        <w:t>tocilizumab</w:t>
      </w:r>
      <w:r w:rsidR="000C31E5" w:rsidRPr="00F67924" w:rsidDel="008F51EF">
        <w:rPr>
          <w:lang w:val="pt-PT"/>
        </w:rPr>
        <w:t xml:space="preserve"> </w:t>
      </w:r>
      <w:r w:rsidR="000C31E5" w:rsidRPr="00F67924">
        <w:rPr>
          <w:lang w:val="pt-PT"/>
        </w:rPr>
        <w:t>subcutâneo</w:t>
      </w:r>
      <w:r w:rsidRPr="00F67924">
        <w:rPr>
          <w:rFonts w:eastAsia="MS Mincho"/>
          <w:lang w:val="pt-PT" w:eastAsia="zh-CN"/>
        </w:rPr>
        <w:t xml:space="preserve">. Estas RLIs ocorreram em 44% dos doentes com peso corporal </w:t>
      </w:r>
      <w:r w:rsidRPr="00F67924">
        <w:rPr>
          <w:lang w:val="pt-PT"/>
        </w:rPr>
        <w:t>≥</w:t>
      </w:r>
      <w:r w:rsidR="000C31E5" w:rsidRPr="00F67924">
        <w:rPr>
          <w:lang w:val="pt-PT"/>
        </w:rPr>
        <w:t> </w:t>
      </w:r>
      <w:r w:rsidRPr="00F67924">
        <w:rPr>
          <w:lang w:val="pt-PT"/>
        </w:rPr>
        <w:t>30</w:t>
      </w:r>
      <w:r w:rsidR="000C31E5" w:rsidRPr="00F67924">
        <w:rPr>
          <w:lang w:val="pt-PT"/>
        </w:rPr>
        <w:t> </w:t>
      </w:r>
      <w:r w:rsidRPr="00F67924">
        <w:rPr>
          <w:lang w:val="pt-PT"/>
        </w:rPr>
        <w:t>kg comparativamente a 14,8% dos doentes com peso corporal abaixo dos 30</w:t>
      </w:r>
      <w:r w:rsidR="000C31E5" w:rsidRPr="00F67924">
        <w:rPr>
          <w:lang w:val="pt-PT"/>
        </w:rPr>
        <w:t> </w:t>
      </w:r>
      <w:r w:rsidRPr="00F67924">
        <w:rPr>
          <w:lang w:val="pt-PT"/>
        </w:rPr>
        <w:t xml:space="preserve">kg. As RLIs mais frequentes foram eritema no local da injeção, inchaço, hematoma, dor e prurido. Todas as RLIs notificadas foram eventos de Grau 1 não graves e nenhuma das RLIs levou a que o doente tivesse de suspender o tratamento ou interromper a </w:t>
      </w:r>
      <w:r w:rsidR="005A2370" w:rsidRPr="00F67924">
        <w:rPr>
          <w:lang w:val="pt-PT"/>
        </w:rPr>
        <w:t>administração</w:t>
      </w:r>
      <w:r w:rsidRPr="00F67924">
        <w:rPr>
          <w:lang w:val="pt-PT"/>
        </w:rPr>
        <w:t>.</w:t>
      </w:r>
    </w:p>
    <w:p w14:paraId="678B276C" w14:textId="77777777" w:rsidR="00A915C3" w:rsidRPr="00F67924" w:rsidRDefault="00A915C3" w:rsidP="00A915C3">
      <w:pPr>
        <w:autoSpaceDE w:val="0"/>
        <w:autoSpaceDN w:val="0"/>
        <w:adjustRightInd w:val="0"/>
        <w:rPr>
          <w:lang w:val="pt-PT"/>
        </w:rPr>
      </w:pPr>
    </w:p>
    <w:p w14:paraId="60744F1F" w14:textId="77777777" w:rsidR="00A915C3" w:rsidRPr="00F67924" w:rsidRDefault="00A915C3" w:rsidP="00A915C3">
      <w:pPr>
        <w:rPr>
          <w:rFonts w:eastAsia="MS Mincho"/>
          <w:i/>
          <w:u w:val="single"/>
          <w:lang w:val="pt-PT" w:eastAsia="zh-CN"/>
        </w:rPr>
      </w:pPr>
      <w:r w:rsidRPr="00F67924">
        <w:rPr>
          <w:rFonts w:eastAsia="MS Mincho"/>
          <w:i/>
          <w:u w:val="single"/>
          <w:lang w:val="pt-PT" w:eastAsia="zh-CN"/>
        </w:rPr>
        <w:t>Imunogenicidade</w:t>
      </w:r>
    </w:p>
    <w:p w14:paraId="690C3FE3" w14:textId="4DFA12BF" w:rsidR="00A915C3" w:rsidRPr="00F67924" w:rsidRDefault="00A915C3" w:rsidP="00A915C3">
      <w:pPr>
        <w:rPr>
          <w:lang w:val="pt-PT"/>
        </w:rPr>
      </w:pPr>
      <w:r w:rsidRPr="00F67924">
        <w:rPr>
          <w:lang w:val="pt-PT"/>
        </w:rPr>
        <w:t xml:space="preserve">No </w:t>
      </w:r>
      <w:del w:id="980" w:author="Author">
        <w:r w:rsidRPr="00F67924" w:rsidDel="006A72D1">
          <w:rPr>
            <w:lang w:val="pt-PT"/>
          </w:rPr>
          <w:delText xml:space="preserve">estudo </w:delText>
        </w:r>
      </w:del>
      <w:ins w:id="981" w:author="Author">
        <w:r w:rsidR="006A72D1" w:rsidRPr="00F67924">
          <w:rPr>
            <w:lang w:val="pt-PT"/>
          </w:rPr>
          <w:t xml:space="preserve">ensaio </w:t>
        </w:r>
      </w:ins>
      <w:r w:rsidR="000C31E5" w:rsidRPr="00F67924">
        <w:rPr>
          <w:lang w:val="pt-PT"/>
        </w:rPr>
        <w:t>subcutâneo</w:t>
      </w:r>
      <w:r w:rsidRPr="00F67924">
        <w:rPr>
          <w:lang w:val="pt-PT"/>
        </w:rPr>
        <w:t xml:space="preserve">, 5,8% (3/52) </w:t>
      </w:r>
      <w:r w:rsidR="005A2370" w:rsidRPr="00F67924">
        <w:rPr>
          <w:lang w:val="pt-PT"/>
        </w:rPr>
        <w:t xml:space="preserve">dos doentes </w:t>
      </w:r>
      <w:r w:rsidRPr="00F67924">
        <w:rPr>
          <w:lang w:val="pt-PT"/>
        </w:rPr>
        <w:t>desenvolve</w:t>
      </w:r>
      <w:r w:rsidR="005A2370" w:rsidRPr="00F67924">
        <w:rPr>
          <w:lang w:val="pt-PT"/>
        </w:rPr>
        <w:t>ram</w:t>
      </w:r>
      <w:r w:rsidRPr="00F67924">
        <w:rPr>
          <w:lang w:val="pt-PT"/>
        </w:rPr>
        <w:t xml:space="preserve"> anticorpos anti</w:t>
      </w:r>
      <w:r w:rsidR="000C31E5" w:rsidRPr="00F67924">
        <w:rPr>
          <w:lang w:val="pt-PT"/>
        </w:rPr>
        <w:noBreakHyphen/>
      </w:r>
      <w:r w:rsidRPr="00F67924">
        <w:rPr>
          <w:lang w:val="pt-PT"/>
        </w:rPr>
        <w:t>tocilizumab neutralizantes positivos sem que tivessem uma reação de hipersensibilidade grave ou clinicamente significativa. Destes 3</w:t>
      </w:r>
      <w:r w:rsidR="000C31E5" w:rsidRPr="00F67924">
        <w:rPr>
          <w:lang w:val="pt-PT"/>
        </w:rPr>
        <w:t> </w:t>
      </w:r>
      <w:r w:rsidRPr="00F67924">
        <w:rPr>
          <w:lang w:val="pt-PT"/>
        </w:rPr>
        <w:t xml:space="preserve">doentes, 1 saiu posteriormente do </w:t>
      </w:r>
      <w:del w:id="982" w:author="Author">
        <w:r w:rsidRPr="00F67924" w:rsidDel="006A72D1">
          <w:rPr>
            <w:lang w:val="pt-PT"/>
          </w:rPr>
          <w:delText>estudo</w:delText>
        </w:r>
      </w:del>
      <w:ins w:id="983" w:author="Author">
        <w:r w:rsidR="006A72D1" w:rsidRPr="00F67924">
          <w:rPr>
            <w:lang w:val="pt-PT"/>
          </w:rPr>
          <w:t>ensaio</w:t>
        </w:r>
      </w:ins>
      <w:r w:rsidRPr="00F67924">
        <w:rPr>
          <w:lang w:val="pt-PT"/>
        </w:rPr>
        <w:t>. Não se observou correlação entre o desenvolvimento de anticorpos e a resposta clínica ou acontecimentos adversos.</w:t>
      </w:r>
    </w:p>
    <w:p w14:paraId="15FBC953" w14:textId="77777777" w:rsidR="00A915C3" w:rsidRPr="00F67924" w:rsidRDefault="00A915C3" w:rsidP="00A915C3">
      <w:pPr>
        <w:rPr>
          <w:rFonts w:eastAsia="MS Mincho"/>
          <w:lang w:val="pt-PT" w:eastAsia="zh-CN"/>
        </w:rPr>
      </w:pPr>
    </w:p>
    <w:p w14:paraId="7767312B" w14:textId="77777777" w:rsidR="00A915C3" w:rsidRPr="00F67924" w:rsidRDefault="00A915C3" w:rsidP="00556054">
      <w:pPr>
        <w:keepNext/>
        <w:keepLines/>
        <w:rPr>
          <w:i/>
          <w:szCs w:val="22"/>
          <w:u w:val="single"/>
          <w:lang w:val="pt-PT"/>
        </w:rPr>
      </w:pPr>
      <w:r w:rsidRPr="00F67924">
        <w:rPr>
          <w:i/>
          <w:szCs w:val="22"/>
          <w:u w:val="single"/>
          <w:lang w:val="pt-PT"/>
        </w:rPr>
        <w:t>Alterações laboratoriais</w:t>
      </w:r>
    </w:p>
    <w:p w14:paraId="4CD62B6B" w14:textId="368659C1" w:rsidR="00A915C3" w:rsidRPr="00F67924" w:rsidRDefault="00A915C3" w:rsidP="00556054">
      <w:pPr>
        <w:keepNext/>
        <w:keepLines/>
        <w:rPr>
          <w:rFonts w:eastAsia="SimSun"/>
          <w:lang w:val="pt-PT" w:eastAsia="zh-CN"/>
        </w:rPr>
      </w:pPr>
      <w:r w:rsidRPr="00F67924">
        <w:rPr>
          <w:rFonts w:eastAsia="SimSun"/>
          <w:lang w:val="pt-PT" w:eastAsia="zh-CN"/>
        </w:rPr>
        <w:t xml:space="preserve">Durante a monitorização laboratorial de rotina em toda a população exposta a </w:t>
      </w:r>
      <w:r w:rsidR="000C31E5" w:rsidRPr="00F67924">
        <w:rPr>
          <w:lang w:val="pt-PT"/>
        </w:rPr>
        <w:t>tocilizumab</w:t>
      </w:r>
      <w:r w:rsidRPr="00F67924">
        <w:rPr>
          <w:rFonts w:eastAsia="SimSun"/>
          <w:lang w:val="pt-PT" w:eastAsia="zh-CN"/>
        </w:rPr>
        <w:t>,</w:t>
      </w:r>
      <w:r w:rsidRPr="00F67924">
        <w:rPr>
          <w:lang w:val="pt-PT"/>
        </w:rPr>
        <w:t xml:space="preserve"> </w:t>
      </w:r>
      <w:r w:rsidRPr="00F67924">
        <w:rPr>
          <w:rFonts w:eastAsia="SimSun"/>
          <w:lang w:val="pt-PT" w:eastAsia="zh-CN"/>
        </w:rPr>
        <w:t xml:space="preserve">ocorreu uma diminuição da contagem de neutrófilos </w:t>
      </w:r>
      <w:r w:rsidR="005A2370" w:rsidRPr="00F67924">
        <w:rPr>
          <w:rFonts w:eastAsia="SimSun"/>
          <w:lang w:val="pt-PT" w:eastAsia="zh-CN"/>
        </w:rPr>
        <w:t xml:space="preserve">para menos </w:t>
      </w:r>
      <w:r w:rsidRPr="00F67924">
        <w:rPr>
          <w:rFonts w:eastAsia="SimSun"/>
          <w:lang w:val="pt-PT" w:eastAsia="zh-CN"/>
        </w:rPr>
        <w:t>de 1</w:t>
      </w:r>
      <w:r w:rsidR="00D547AF" w:rsidRPr="00F67924">
        <w:rPr>
          <w:rFonts w:eastAsia="SimSun"/>
          <w:lang w:val="pt-PT" w:eastAsia="zh-CN"/>
        </w:rPr>
        <w:t> × </w:t>
      </w:r>
      <w:r w:rsidRPr="00F67924">
        <w:rPr>
          <w:rFonts w:eastAsia="SimSun"/>
          <w:lang w:val="pt-PT" w:eastAsia="zh-CN"/>
        </w:rPr>
        <w:t>10</w:t>
      </w:r>
      <w:r w:rsidRPr="00F67924">
        <w:rPr>
          <w:rFonts w:eastAsia="SimSun"/>
          <w:vertAlign w:val="superscript"/>
          <w:lang w:val="pt-PT" w:eastAsia="zh-CN"/>
        </w:rPr>
        <w:t>9</w:t>
      </w:r>
      <w:r w:rsidRPr="00F67924">
        <w:rPr>
          <w:rFonts w:eastAsia="SimSun"/>
          <w:lang w:val="pt-PT" w:eastAsia="zh-CN"/>
        </w:rPr>
        <w:t xml:space="preserve">/l em 15,4% dos doentes tratados com </w:t>
      </w:r>
      <w:r w:rsidR="000C31E5" w:rsidRPr="00F67924">
        <w:rPr>
          <w:lang w:val="pt-PT"/>
        </w:rPr>
        <w:t>tocilizumab</w:t>
      </w:r>
      <w:r w:rsidR="000C31E5" w:rsidRPr="00F67924" w:rsidDel="000C31E5">
        <w:rPr>
          <w:rFonts w:eastAsia="SimSun"/>
          <w:lang w:val="pt-PT" w:eastAsia="zh-CN"/>
        </w:rPr>
        <w:t xml:space="preserve"> </w:t>
      </w:r>
      <w:r w:rsidR="000C31E5" w:rsidRPr="00F67924">
        <w:rPr>
          <w:rFonts w:eastAsia="SimSun"/>
          <w:lang w:val="pt-PT" w:eastAsia="zh-CN"/>
        </w:rPr>
        <w:t>subcutâneo</w:t>
      </w:r>
      <w:r w:rsidRPr="00F67924">
        <w:rPr>
          <w:rFonts w:eastAsia="SimSun"/>
          <w:lang w:val="pt-PT" w:eastAsia="zh-CN"/>
        </w:rPr>
        <w:t xml:space="preserve">. Ocorreu uma elevação da ALT ou AST </w:t>
      </w:r>
      <w:r w:rsidR="00B63442" w:rsidRPr="00F67924">
        <w:rPr>
          <w:rFonts w:eastAsia="SimSun"/>
          <w:lang w:val="pt-PT" w:eastAsia="zh-CN"/>
        </w:rPr>
        <w:t xml:space="preserve">para </w:t>
      </w:r>
      <w:r w:rsidRPr="00F67924">
        <w:rPr>
          <w:lang w:val="pt-PT"/>
        </w:rPr>
        <w:t>≥</w:t>
      </w:r>
      <w:r w:rsidR="000C31E5" w:rsidRPr="00F67924">
        <w:rPr>
          <w:lang w:val="pt-PT"/>
        </w:rPr>
        <w:t> </w:t>
      </w:r>
      <w:r w:rsidRPr="00F67924">
        <w:rPr>
          <w:lang w:val="pt-PT"/>
        </w:rPr>
        <w:t>3</w:t>
      </w:r>
      <w:r w:rsidR="000C31E5" w:rsidRPr="00F67924">
        <w:rPr>
          <w:lang w:val="pt-PT"/>
        </w:rPr>
        <w:t> </w:t>
      </w:r>
      <w:r w:rsidR="000C31E5" w:rsidRPr="00F67924">
        <w:rPr>
          <w:szCs w:val="22"/>
          <w:lang w:val="pt-PT"/>
        </w:rPr>
        <w:t>× </w:t>
      </w:r>
      <w:r w:rsidRPr="00F67924">
        <w:rPr>
          <w:lang w:val="pt-PT"/>
        </w:rPr>
        <w:t xml:space="preserve">LSN </w:t>
      </w:r>
      <w:r w:rsidRPr="00F67924">
        <w:rPr>
          <w:rFonts w:eastAsia="SimSun"/>
          <w:lang w:val="pt-PT" w:eastAsia="zh-CN"/>
        </w:rPr>
        <w:t xml:space="preserve">em 9,6% e 3,8% dos doentes tratados com </w:t>
      </w:r>
      <w:r w:rsidR="000C31E5" w:rsidRPr="00F67924">
        <w:rPr>
          <w:lang w:val="pt-PT"/>
        </w:rPr>
        <w:t>tocilizumab</w:t>
      </w:r>
      <w:r w:rsidR="000C31E5" w:rsidRPr="00F67924" w:rsidDel="000C31E5">
        <w:rPr>
          <w:rFonts w:eastAsia="SimSun"/>
          <w:lang w:val="pt-PT" w:eastAsia="zh-CN"/>
        </w:rPr>
        <w:t xml:space="preserve"> </w:t>
      </w:r>
      <w:r w:rsidR="000C31E5" w:rsidRPr="00F67924">
        <w:rPr>
          <w:rFonts w:eastAsia="SimSun"/>
          <w:lang w:val="pt-PT" w:eastAsia="zh-CN"/>
        </w:rPr>
        <w:t>subcutâneo</w:t>
      </w:r>
      <w:r w:rsidRPr="00F67924">
        <w:rPr>
          <w:rFonts w:eastAsia="SimSun"/>
          <w:lang w:val="pt-PT" w:eastAsia="zh-CN"/>
        </w:rPr>
        <w:t xml:space="preserve">, respetivamente. Nenhum dos doentes tratados com </w:t>
      </w:r>
      <w:r w:rsidR="000C31E5" w:rsidRPr="00F67924">
        <w:rPr>
          <w:lang w:val="pt-PT"/>
        </w:rPr>
        <w:t>tocilizumab</w:t>
      </w:r>
      <w:r w:rsidR="000C31E5" w:rsidRPr="00F67924" w:rsidDel="000C31E5">
        <w:rPr>
          <w:rFonts w:eastAsia="SimSun"/>
          <w:lang w:val="pt-PT" w:eastAsia="zh-CN"/>
        </w:rPr>
        <w:t xml:space="preserve"> </w:t>
      </w:r>
      <w:r w:rsidR="000C31E5" w:rsidRPr="00F67924">
        <w:rPr>
          <w:rFonts w:eastAsia="SimSun"/>
          <w:lang w:val="pt-PT" w:eastAsia="zh-CN"/>
        </w:rPr>
        <w:t>subcutâneo</w:t>
      </w:r>
      <w:r w:rsidRPr="00F67924">
        <w:rPr>
          <w:rFonts w:eastAsia="SimSun"/>
          <w:lang w:val="pt-PT" w:eastAsia="zh-CN"/>
        </w:rPr>
        <w:t xml:space="preserve"> apresentou uma diminuição da contagem de plaquetas </w:t>
      </w:r>
      <w:r w:rsidR="005A2370" w:rsidRPr="00F67924">
        <w:rPr>
          <w:rFonts w:eastAsia="SimSun"/>
          <w:lang w:val="pt-PT" w:eastAsia="zh-CN"/>
        </w:rPr>
        <w:t xml:space="preserve">para </w:t>
      </w:r>
      <w:r w:rsidRPr="00F67924">
        <w:rPr>
          <w:rFonts w:eastAsia="SimSun"/>
          <w:lang w:val="pt-PT"/>
        </w:rPr>
        <w:sym w:font="Symbol" w:char="F0A3"/>
      </w:r>
      <w:r w:rsidR="000C31E5" w:rsidRPr="00F67924">
        <w:rPr>
          <w:rFonts w:eastAsia="SimSun"/>
          <w:lang w:val="pt-PT"/>
        </w:rPr>
        <w:t> </w:t>
      </w:r>
      <w:r w:rsidRPr="00F67924">
        <w:rPr>
          <w:rFonts w:eastAsia="SimSun"/>
          <w:lang w:val="pt-PT"/>
        </w:rPr>
        <w:t>50</w:t>
      </w:r>
      <w:r w:rsidR="00D547AF" w:rsidRPr="00F67924">
        <w:rPr>
          <w:rFonts w:eastAsia="SimSun"/>
          <w:lang w:val="pt-PT"/>
        </w:rPr>
        <w:t> × </w:t>
      </w:r>
      <w:r w:rsidRPr="00F67924">
        <w:rPr>
          <w:rFonts w:eastAsia="SimSun"/>
          <w:lang w:val="pt-PT"/>
        </w:rPr>
        <w:t>10</w:t>
      </w:r>
      <w:r w:rsidRPr="00F67924">
        <w:rPr>
          <w:rFonts w:eastAsia="SimSun"/>
          <w:vertAlign w:val="superscript"/>
          <w:lang w:val="pt-PT"/>
        </w:rPr>
        <w:t>3</w:t>
      </w:r>
      <w:r w:rsidRPr="00F67924">
        <w:rPr>
          <w:rFonts w:eastAsia="SimSun"/>
          <w:lang w:val="pt-PT"/>
        </w:rPr>
        <w:t>/</w:t>
      </w:r>
      <w:r w:rsidR="002B378D" w:rsidRPr="00F67924">
        <w:rPr>
          <w:szCs w:val="22"/>
          <w:lang w:val="pt-PT"/>
        </w:rPr>
        <w:t>µ</w:t>
      </w:r>
      <w:r w:rsidRPr="00F67924">
        <w:rPr>
          <w:rFonts w:eastAsia="SimSun"/>
          <w:lang w:val="pt-PT"/>
        </w:rPr>
        <w:t xml:space="preserve">l. </w:t>
      </w:r>
    </w:p>
    <w:p w14:paraId="4F4C77D2" w14:textId="77777777" w:rsidR="00A915C3" w:rsidRPr="00F67924" w:rsidRDefault="00A915C3" w:rsidP="00A915C3">
      <w:pPr>
        <w:rPr>
          <w:rFonts w:eastAsia="SimSun"/>
          <w:lang w:val="pt-PT"/>
        </w:rPr>
      </w:pPr>
    </w:p>
    <w:p w14:paraId="439D85DC" w14:textId="77777777" w:rsidR="00A915C3" w:rsidRPr="00F67924" w:rsidRDefault="00A915C3" w:rsidP="000455B5">
      <w:pPr>
        <w:keepNext/>
        <w:keepLines/>
        <w:autoSpaceDE w:val="0"/>
        <w:autoSpaceDN w:val="0"/>
        <w:adjustRightInd w:val="0"/>
        <w:rPr>
          <w:i/>
          <w:szCs w:val="22"/>
          <w:u w:val="single"/>
          <w:lang w:val="pt-PT"/>
        </w:rPr>
      </w:pPr>
      <w:r w:rsidRPr="00F67924">
        <w:rPr>
          <w:i/>
          <w:szCs w:val="22"/>
          <w:u w:val="single"/>
          <w:lang w:val="pt-PT"/>
        </w:rPr>
        <w:t>Parâmetros lipídicos</w:t>
      </w:r>
    </w:p>
    <w:p w14:paraId="0D252935" w14:textId="0E14053A" w:rsidR="00A915C3" w:rsidRPr="00F67924" w:rsidRDefault="00A915C3" w:rsidP="000455B5">
      <w:pPr>
        <w:keepNext/>
        <w:keepLines/>
        <w:rPr>
          <w:lang w:val="pt-PT"/>
        </w:rPr>
      </w:pPr>
      <w:r w:rsidRPr="00F67924">
        <w:rPr>
          <w:lang w:val="pt-PT"/>
        </w:rPr>
        <w:t xml:space="preserve">No </w:t>
      </w:r>
      <w:del w:id="984" w:author="Author">
        <w:r w:rsidRPr="00F67924" w:rsidDel="006A72D1">
          <w:rPr>
            <w:lang w:val="pt-PT"/>
          </w:rPr>
          <w:delText xml:space="preserve">estudo </w:delText>
        </w:r>
      </w:del>
      <w:ins w:id="985" w:author="Author">
        <w:r w:rsidR="006A72D1" w:rsidRPr="00F67924">
          <w:rPr>
            <w:lang w:val="pt-PT"/>
          </w:rPr>
          <w:t xml:space="preserve">ensaio </w:t>
        </w:r>
      </w:ins>
      <w:r w:rsidR="00626963" w:rsidRPr="00F67924">
        <w:rPr>
          <w:lang w:val="pt-PT"/>
        </w:rPr>
        <w:t>subcutâneo</w:t>
      </w:r>
      <w:r w:rsidRPr="00F67924">
        <w:rPr>
          <w:lang w:val="pt-PT"/>
        </w:rPr>
        <w:t>, 14,3% e 12,8% dos doentes, respetivamente, desenvolveram um aumento face ao valor basal do seu colesterol LDL para valores ≥</w:t>
      </w:r>
      <w:r w:rsidR="00626963" w:rsidRPr="00F67924">
        <w:rPr>
          <w:lang w:val="pt-PT"/>
        </w:rPr>
        <w:t> </w:t>
      </w:r>
      <w:r w:rsidRPr="00F67924">
        <w:rPr>
          <w:lang w:val="pt-PT"/>
        </w:rPr>
        <w:t>130</w:t>
      </w:r>
      <w:r w:rsidR="00626963" w:rsidRPr="00F67924">
        <w:rPr>
          <w:lang w:val="pt-PT"/>
        </w:rPr>
        <w:t> </w:t>
      </w:r>
      <w:r w:rsidRPr="00F67924">
        <w:rPr>
          <w:lang w:val="pt-PT"/>
        </w:rPr>
        <w:t>mg/dl e do colesterol total para valores ≥</w:t>
      </w:r>
      <w:r w:rsidR="00626963" w:rsidRPr="00F67924">
        <w:rPr>
          <w:lang w:val="pt-PT"/>
        </w:rPr>
        <w:t> </w:t>
      </w:r>
      <w:r w:rsidRPr="00F67924">
        <w:rPr>
          <w:lang w:val="pt-PT"/>
        </w:rPr>
        <w:t>200</w:t>
      </w:r>
      <w:r w:rsidR="00626963" w:rsidRPr="00F67924">
        <w:rPr>
          <w:lang w:val="pt-PT"/>
        </w:rPr>
        <w:t> </w:t>
      </w:r>
      <w:r w:rsidRPr="00F67924">
        <w:rPr>
          <w:lang w:val="pt-PT"/>
        </w:rPr>
        <w:t xml:space="preserve">mg/dl em qualquer momento durante o tratamento do </w:t>
      </w:r>
      <w:del w:id="986" w:author="Author">
        <w:r w:rsidRPr="00F67924" w:rsidDel="006A72D1">
          <w:rPr>
            <w:lang w:val="pt-PT"/>
          </w:rPr>
          <w:delText>estudo</w:delText>
        </w:r>
      </w:del>
      <w:ins w:id="987" w:author="Author">
        <w:r w:rsidR="006A72D1" w:rsidRPr="00F67924">
          <w:rPr>
            <w:lang w:val="pt-PT"/>
          </w:rPr>
          <w:t>ensaio</w:t>
        </w:r>
      </w:ins>
      <w:r w:rsidRPr="00F67924">
        <w:rPr>
          <w:lang w:val="pt-PT"/>
        </w:rPr>
        <w:t>.</w:t>
      </w:r>
    </w:p>
    <w:p w14:paraId="65AA9963" w14:textId="77777777" w:rsidR="00A915C3" w:rsidRPr="00F67924" w:rsidRDefault="00A915C3" w:rsidP="00A915C3">
      <w:pPr>
        <w:autoSpaceDE w:val="0"/>
        <w:autoSpaceDN w:val="0"/>
        <w:adjustRightInd w:val="0"/>
        <w:rPr>
          <w:lang w:val="pt-PT"/>
        </w:rPr>
      </w:pPr>
    </w:p>
    <w:p w14:paraId="5CCB6193" w14:textId="36488775" w:rsidR="00A915C3" w:rsidRPr="00F67924" w:rsidRDefault="00626963" w:rsidP="00A915C3">
      <w:pPr>
        <w:autoSpaceDE w:val="0"/>
        <w:autoSpaceDN w:val="0"/>
        <w:adjustRightInd w:val="0"/>
        <w:rPr>
          <w:rFonts w:eastAsia="SimSun"/>
          <w:i/>
          <w:szCs w:val="22"/>
          <w:lang w:val="pt-PT" w:eastAsia="zh-CN"/>
        </w:rPr>
      </w:pPr>
      <w:r w:rsidRPr="00F67924">
        <w:rPr>
          <w:rFonts w:eastAsia="SimSun"/>
          <w:i/>
          <w:szCs w:val="22"/>
          <w:lang w:val="pt-PT" w:eastAsia="zh-CN"/>
        </w:rPr>
        <w:t xml:space="preserve">Doentes com </w:t>
      </w:r>
      <w:r w:rsidR="00A915C3" w:rsidRPr="00F67924">
        <w:rPr>
          <w:rFonts w:eastAsia="SimSun"/>
          <w:i/>
          <w:szCs w:val="22"/>
          <w:lang w:val="pt-PT" w:eastAsia="zh-CN"/>
        </w:rPr>
        <w:t>ACG</w:t>
      </w:r>
    </w:p>
    <w:p w14:paraId="016B32DA" w14:textId="414C59F9" w:rsidR="00A915C3" w:rsidRPr="00F67924" w:rsidRDefault="00A915C3" w:rsidP="00A915C3">
      <w:pPr>
        <w:autoSpaceDE w:val="0"/>
        <w:autoSpaceDN w:val="0"/>
        <w:adjustRightInd w:val="0"/>
        <w:rPr>
          <w:rFonts w:eastAsia="SimSun"/>
          <w:szCs w:val="22"/>
          <w:lang w:val="pt-PT" w:eastAsia="zh-CN"/>
        </w:rPr>
      </w:pPr>
      <w:r w:rsidRPr="00F67924">
        <w:rPr>
          <w:rFonts w:eastAsia="SimSun"/>
          <w:szCs w:val="22"/>
          <w:lang w:val="pt-PT" w:eastAsia="zh-CN"/>
        </w:rPr>
        <w:t xml:space="preserve">A segurança de </w:t>
      </w:r>
      <w:r w:rsidR="00626963" w:rsidRPr="00F67924">
        <w:rPr>
          <w:lang w:val="pt-PT"/>
        </w:rPr>
        <w:t>tocilizumab</w:t>
      </w:r>
      <w:r w:rsidR="004819E2" w:rsidRPr="00F67924">
        <w:rPr>
          <w:rFonts w:eastAsia="SimSun"/>
          <w:szCs w:val="22"/>
          <w:lang w:val="pt-PT" w:eastAsia="zh-CN"/>
        </w:rPr>
        <w:t xml:space="preserve"> </w:t>
      </w:r>
      <w:r w:rsidRPr="00F67924">
        <w:rPr>
          <w:rFonts w:eastAsia="SimSun"/>
          <w:szCs w:val="22"/>
          <w:lang w:val="pt-PT" w:eastAsia="zh-CN"/>
        </w:rPr>
        <w:t xml:space="preserve">subcutâneo foi estudada num </w:t>
      </w:r>
      <w:del w:id="988" w:author="Author">
        <w:r w:rsidRPr="00F67924" w:rsidDel="006A72D1">
          <w:rPr>
            <w:rFonts w:eastAsia="SimSun"/>
            <w:szCs w:val="22"/>
            <w:lang w:val="pt-PT" w:eastAsia="zh-CN"/>
          </w:rPr>
          <w:delText xml:space="preserve">estudo </w:delText>
        </w:r>
      </w:del>
      <w:ins w:id="989" w:author="Author">
        <w:r w:rsidR="006A72D1" w:rsidRPr="00F67924">
          <w:rPr>
            <w:rFonts w:eastAsia="SimSun"/>
            <w:szCs w:val="22"/>
            <w:lang w:val="pt-PT" w:eastAsia="zh-CN"/>
          </w:rPr>
          <w:t xml:space="preserve">ensaio </w:t>
        </w:r>
      </w:ins>
      <w:r w:rsidRPr="00F67924">
        <w:rPr>
          <w:rFonts w:eastAsia="SimSun"/>
          <w:szCs w:val="22"/>
          <w:lang w:val="pt-PT" w:eastAsia="zh-CN"/>
        </w:rPr>
        <w:t xml:space="preserve">de Fase III (WA28119) com 251 doentes com ACG. A duração total de exposição doentes-ano em toda a população tratada com </w:t>
      </w:r>
      <w:r w:rsidR="00626963" w:rsidRPr="00F67924">
        <w:rPr>
          <w:lang w:val="pt-PT"/>
        </w:rPr>
        <w:t>tocilizumab</w:t>
      </w:r>
      <w:r w:rsidR="00626963" w:rsidRPr="00F67924" w:rsidDel="00626963">
        <w:rPr>
          <w:rFonts w:eastAsia="SimSun"/>
          <w:szCs w:val="22"/>
          <w:lang w:val="pt-PT" w:eastAsia="zh-CN"/>
        </w:rPr>
        <w:t xml:space="preserve"> </w:t>
      </w:r>
      <w:r w:rsidRPr="00F67924">
        <w:rPr>
          <w:rFonts w:eastAsia="SimSun"/>
          <w:szCs w:val="22"/>
          <w:lang w:val="pt-PT" w:eastAsia="zh-CN"/>
        </w:rPr>
        <w:t>foi de 138,5</w:t>
      </w:r>
      <w:r w:rsidR="00626963" w:rsidRPr="00F67924">
        <w:rPr>
          <w:rFonts w:eastAsia="SimSun"/>
          <w:szCs w:val="22"/>
          <w:lang w:val="pt-PT" w:eastAsia="zh-CN"/>
        </w:rPr>
        <w:t> </w:t>
      </w:r>
      <w:r w:rsidRPr="00F67924">
        <w:rPr>
          <w:rFonts w:eastAsia="SimSun"/>
          <w:szCs w:val="22"/>
          <w:lang w:val="pt-PT" w:eastAsia="zh-CN"/>
        </w:rPr>
        <w:t>doentes</w:t>
      </w:r>
      <w:r w:rsidR="00626963" w:rsidRPr="00F67924">
        <w:rPr>
          <w:rFonts w:eastAsia="SimSun"/>
          <w:szCs w:val="22"/>
          <w:lang w:val="pt-PT" w:eastAsia="zh-CN"/>
        </w:rPr>
        <w:noBreakHyphen/>
      </w:r>
      <w:r w:rsidRPr="00F67924">
        <w:rPr>
          <w:rFonts w:eastAsia="SimSun"/>
          <w:szCs w:val="22"/>
          <w:lang w:val="pt-PT" w:eastAsia="zh-CN"/>
        </w:rPr>
        <w:t xml:space="preserve">ano durante a fase do </w:t>
      </w:r>
      <w:del w:id="990" w:author="Author">
        <w:r w:rsidRPr="00F67924" w:rsidDel="006A72D1">
          <w:rPr>
            <w:rFonts w:eastAsia="SimSun"/>
            <w:szCs w:val="22"/>
            <w:lang w:val="pt-PT" w:eastAsia="zh-CN"/>
          </w:rPr>
          <w:delText>estudo</w:delText>
        </w:r>
      </w:del>
      <w:ins w:id="991" w:author="Author">
        <w:r w:rsidR="006A72D1" w:rsidRPr="00F67924">
          <w:rPr>
            <w:rFonts w:eastAsia="SimSun"/>
            <w:szCs w:val="22"/>
            <w:lang w:val="pt-PT" w:eastAsia="zh-CN"/>
          </w:rPr>
          <w:t>ensaio</w:t>
        </w:r>
      </w:ins>
      <w:r w:rsidRPr="00F67924">
        <w:rPr>
          <w:rFonts w:eastAsia="SimSun"/>
          <w:szCs w:val="22"/>
          <w:lang w:val="pt-PT" w:eastAsia="zh-CN"/>
        </w:rPr>
        <w:t>, em dupla ocultação, controlada por placebo a 12</w:t>
      </w:r>
      <w:r w:rsidR="00626963" w:rsidRPr="00F67924">
        <w:rPr>
          <w:rFonts w:eastAsia="SimSun"/>
          <w:szCs w:val="22"/>
          <w:lang w:val="pt-PT" w:eastAsia="zh-CN"/>
        </w:rPr>
        <w:t> </w:t>
      </w:r>
      <w:r w:rsidRPr="00F67924">
        <w:rPr>
          <w:rFonts w:eastAsia="SimSun"/>
          <w:szCs w:val="22"/>
          <w:lang w:val="pt-PT" w:eastAsia="zh-CN"/>
        </w:rPr>
        <w:t xml:space="preserve">meses. O perfil de segurança global observado nos grupos de tratamento foi consistente com o perfil de segurança conhecido de </w:t>
      </w:r>
      <w:r w:rsidR="00626963" w:rsidRPr="00F67924">
        <w:rPr>
          <w:lang w:val="pt-PT"/>
        </w:rPr>
        <w:t>tocilizumab</w:t>
      </w:r>
      <w:r w:rsidR="00626963" w:rsidRPr="00F67924" w:rsidDel="00626963">
        <w:rPr>
          <w:rFonts w:eastAsia="SimSun"/>
          <w:szCs w:val="22"/>
          <w:lang w:val="pt-PT" w:eastAsia="zh-CN"/>
        </w:rPr>
        <w:t xml:space="preserve"> </w:t>
      </w:r>
      <w:r w:rsidRPr="00F67924">
        <w:rPr>
          <w:rFonts w:eastAsia="SimSun"/>
          <w:szCs w:val="22"/>
          <w:lang w:val="pt-PT" w:eastAsia="zh-CN"/>
        </w:rPr>
        <w:t>(ver Tabela</w:t>
      </w:r>
      <w:r w:rsidR="00626963" w:rsidRPr="00F67924">
        <w:rPr>
          <w:rFonts w:eastAsia="SimSun"/>
          <w:szCs w:val="22"/>
          <w:lang w:val="pt-PT" w:eastAsia="zh-CN"/>
        </w:rPr>
        <w:t> </w:t>
      </w:r>
      <w:r w:rsidRPr="00F67924">
        <w:rPr>
          <w:rFonts w:eastAsia="SimSun"/>
          <w:szCs w:val="22"/>
          <w:lang w:val="pt-PT" w:eastAsia="zh-CN"/>
        </w:rPr>
        <w:t>1).</w:t>
      </w:r>
    </w:p>
    <w:p w14:paraId="088A7EA2" w14:textId="77777777" w:rsidR="00A915C3" w:rsidRPr="00F67924" w:rsidRDefault="00A915C3" w:rsidP="00A915C3">
      <w:pPr>
        <w:autoSpaceDE w:val="0"/>
        <w:autoSpaceDN w:val="0"/>
        <w:adjustRightInd w:val="0"/>
        <w:rPr>
          <w:rFonts w:eastAsia="SimSun"/>
          <w:szCs w:val="22"/>
          <w:lang w:val="pt-PT" w:eastAsia="zh-CN"/>
        </w:rPr>
      </w:pPr>
    </w:p>
    <w:p w14:paraId="4428D17D" w14:textId="77777777" w:rsidR="00A915C3" w:rsidRPr="00F67924" w:rsidRDefault="00A915C3" w:rsidP="00A915C3">
      <w:pPr>
        <w:rPr>
          <w:i/>
          <w:u w:val="single"/>
          <w:lang w:val="pt-PT" w:eastAsia="de-DE"/>
        </w:rPr>
      </w:pPr>
      <w:r w:rsidRPr="00F67924">
        <w:rPr>
          <w:i/>
          <w:u w:val="single"/>
          <w:lang w:val="pt-PT" w:eastAsia="de-DE"/>
        </w:rPr>
        <w:t>Infeções</w:t>
      </w:r>
    </w:p>
    <w:p w14:paraId="6CF97612" w14:textId="57757FCB" w:rsidR="00A915C3" w:rsidRPr="00F67924" w:rsidRDefault="00A915C3" w:rsidP="00A915C3">
      <w:pPr>
        <w:autoSpaceDE w:val="0"/>
        <w:autoSpaceDN w:val="0"/>
        <w:adjustRightInd w:val="0"/>
        <w:rPr>
          <w:lang w:val="pt-PT" w:eastAsia="de-DE"/>
        </w:rPr>
      </w:pPr>
      <w:r w:rsidRPr="00F67924">
        <w:rPr>
          <w:lang w:val="pt-PT" w:eastAsia="de-DE"/>
        </w:rPr>
        <w:t xml:space="preserve">A taxa de infeções/infeções graves no grupo que fez </w:t>
      </w:r>
      <w:r w:rsidR="005A2370" w:rsidRPr="00F67924">
        <w:rPr>
          <w:lang w:val="pt-PT" w:eastAsia="de-DE"/>
        </w:rPr>
        <w:t xml:space="preserve">a </w:t>
      </w:r>
      <w:r w:rsidRPr="00F67924">
        <w:rPr>
          <w:lang w:val="pt-PT" w:eastAsia="de-DE"/>
        </w:rPr>
        <w:t xml:space="preserve">dose semanal de </w:t>
      </w:r>
      <w:r w:rsidR="00626963" w:rsidRPr="00F67924">
        <w:rPr>
          <w:lang w:val="pt-PT"/>
        </w:rPr>
        <w:t>tocilizumab</w:t>
      </w:r>
      <w:r w:rsidR="00626963" w:rsidRPr="00F67924" w:rsidDel="00626963">
        <w:rPr>
          <w:lang w:val="pt-PT" w:eastAsia="de-DE"/>
        </w:rPr>
        <w:t xml:space="preserve"> </w:t>
      </w:r>
      <w:r w:rsidRPr="00F67924">
        <w:rPr>
          <w:lang w:val="pt-PT" w:eastAsia="de-DE"/>
        </w:rPr>
        <w:t>(200,2/9,7</w:t>
      </w:r>
      <w:r w:rsidR="00626963" w:rsidRPr="00F67924">
        <w:rPr>
          <w:lang w:val="pt-PT" w:eastAsia="de-DE"/>
        </w:rPr>
        <w:t> </w:t>
      </w:r>
      <w:r w:rsidRPr="00F67924">
        <w:rPr>
          <w:lang w:val="pt-PT" w:eastAsia="de-DE"/>
        </w:rPr>
        <w:t>acontecimentos por 100</w:t>
      </w:r>
      <w:r w:rsidR="00626963" w:rsidRPr="00F67924">
        <w:rPr>
          <w:lang w:val="pt-PT" w:eastAsia="de-DE"/>
        </w:rPr>
        <w:t> </w:t>
      </w:r>
      <w:r w:rsidRPr="00F67924">
        <w:rPr>
          <w:lang w:val="pt-PT" w:eastAsia="de-DE"/>
        </w:rPr>
        <w:t>doentes</w:t>
      </w:r>
      <w:r w:rsidR="00626963" w:rsidRPr="00F67924">
        <w:rPr>
          <w:lang w:val="pt-PT" w:eastAsia="de-DE"/>
        </w:rPr>
        <w:noBreakHyphen/>
      </w:r>
      <w:r w:rsidRPr="00F67924">
        <w:rPr>
          <w:lang w:val="pt-PT" w:eastAsia="de-DE"/>
        </w:rPr>
        <w:t xml:space="preserve">ano) </w:t>
      </w:r>
      <w:r w:rsidRPr="00F67924">
        <w:rPr>
          <w:i/>
          <w:lang w:val="pt-PT" w:eastAsia="de-DE"/>
        </w:rPr>
        <w:t>versus</w:t>
      </w:r>
      <w:r w:rsidRPr="00F67924">
        <w:rPr>
          <w:lang w:val="pt-PT" w:eastAsia="de-DE"/>
        </w:rPr>
        <w:t xml:space="preserve"> os grupos de placebo associado a um regime de redução progressiva de prednisona durante 26</w:t>
      </w:r>
      <w:r w:rsidR="00626963" w:rsidRPr="00F67924">
        <w:rPr>
          <w:lang w:val="pt-PT" w:eastAsia="de-DE"/>
        </w:rPr>
        <w:t> </w:t>
      </w:r>
      <w:r w:rsidRPr="00F67924">
        <w:rPr>
          <w:lang w:val="pt-PT" w:eastAsia="de-DE"/>
        </w:rPr>
        <w:t>semanas (156,0/4,2</w:t>
      </w:r>
      <w:r w:rsidR="00626963" w:rsidRPr="00F67924">
        <w:rPr>
          <w:lang w:val="pt-PT" w:eastAsia="de-DE"/>
        </w:rPr>
        <w:t> </w:t>
      </w:r>
      <w:r w:rsidRPr="00F67924">
        <w:rPr>
          <w:lang w:val="pt-PT" w:eastAsia="de-DE"/>
        </w:rPr>
        <w:t>acontecimentos por 100</w:t>
      </w:r>
      <w:r w:rsidR="00626963" w:rsidRPr="00F67924">
        <w:rPr>
          <w:lang w:val="pt-PT" w:eastAsia="de-DE"/>
        </w:rPr>
        <w:t> </w:t>
      </w:r>
      <w:r w:rsidRPr="00F67924">
        <w:rPr>
          <w:lang w:val="pt-PT" w:eastAsia="de-DE"/>
        </w:rPr>
        <w:t>doentes</w:t>
      </w:r>
      <w:r w:rsidR="00626963" w:rsidRPr="00F67924">
        <w:rPr>
          <w:lang w:val="pt-PT" w:eastAsia="de-DE"/>
        </w:rPr>
        <w:noBreakHyphen/>
      </w:r>
      <w:r w:rsidRPr="00F67924">
        <w:rPr>
          <w:lang w:val="pt-PT" w:eastAsia="de-DE"/>
        </w:rPr>
        <w:t>ano) e placebo associado a um regime de redução progressiva durante 52</w:t>
      </w:r>
      <w:r w:rsidR="00626963" w:rsidRPr="00F67924">
        <w:rPr>
          <w:lang w:val="pt-PT" w:eastAsia="de-DE"/>
        </w:rPr>
        <w:t> </w:t>
      </w:r>
      <w:r w:rsidRPr="00F67924">
        <w:rPr>
          <w:lang w:val="pt-PT" w:eastAsia="de-DE"/>
        </w:rPr>
        <w:t>semanas (210,2/12,5</w:t>
      </w:r>
      <w:r w:rsidR="00626963" w:rsidRPr="00F67924">
        <w:rPr>
          <w:lang w:val="pt-PT" w:eastAsia="de-DE"/>
        </w:rPr>
        <w:t> </w:t>
      </w:r>
      <w:r w:rsidRPr="00F67924">
        <w:rPr>
          <w:lang w:val="pt-PT" w:eastAsia="de-DE"/>
        </w:rPr>
        <w:t>acontecimentos por 100</w:t>
      </w:r>
      <w:r w:rsidR="00626963" w:rsidRPr="00F67924">
        <w:rPr>
          <w:lang w:val="pt-PT" w:eastAsia="de-DE"/>
        </w:rPr>
        <w:t> </w:t>
      </w:r>
      <w:r w:rsidRPr="00F67924">
        <w:rPr>
          <w:lang w:val="pt-PT" w:eastAsia="de-DE"/>
        </w:rPr>
        <w:t>doentes</w:t>
      </w:r>
      <w:r w:rsidR="00626963" w:rsidRPr="00F67924">
        <w:rPr>
          <w:lang w:val="pt-PT" w:eastAsia="de-DE"/>
        </w:rPr>
        <w:noBreakHyphen/>
      </w:r>
      <w:r w:rsidRPr="00F67924">
        <w:rPr>
          <w:lang w:val="pt-PT" w:eastAsia="de-DE"/>
        </w:rPr>
        <w:t>ano) foi equilibrada.</w:t>
      </w:r>
    </w:p>
    <w:p w14:paraId="393387FA" w14:textId="77777777" w:rsidR="00A915C3" w:rsidRPr="00F67924" w:rsidRDefault="00A915C3" w:rsidP="00A915C3">
      <w:pPr>
        <w:autoSpaceDE w:val="0"/>
        <w:autoSpaceDN w:val="0"/>
        <w:adjustRightInd w:val="0"/>
        <w:rPr>
          <w:rFonts w:eastAsia="SimSun"/>
          <w:szCs w:val="22"/>
          <w:lang w:val="pt-PT" w:eastAsia="zh-CN"/>
        </w:rPr>
      </w:pPr>
    </w:p>
    <w:p w14:paraId="08F449FB" w14:textId="77777777" w:rsidR="00A915C3" w:rsidRPr="00F67924" w:rsidRDefault="00A915C3" w:rsidP="00A915C3">
      <w:pPr>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no local da injeção</w:t>
      </w:r>
    </w:p>
    <w:p w14:paraId="1EC6D297" w14:textId="51B470C0" w:rsidR="00A915C3" w:rsidRPr="00F67924" w:rsidRDefault="00A915C3" w:rsidP="00A915C3">
      <w:pPr>
        <w:rPr>
          <w:lang w:val="pt-PT" w:eastAsia="de-DE"/>
        </w:rPr>
      </w:pPr>
      <w:r w:rsidRPr="00F67924">
        <w:rPr>
          <w:lang w:val="pt-PT" w:eastAsia="de-DE"/>
        </w:rPr>
        <w:t xml:space="preserve">No grupo </w:t>
      </w:r>
      <w:r w:rsidRPr="00F67924">
        <w:rPr>
          <w:lang w:val="pt-PT"/>
        </w:rPr>
        <w:t>que fez a</w:t>
      </w:r>
      <w:r w:rsidRPr="00F67924">
        <w:rPr>
          <w:lang w:val="pt-PT" w:eastAsia="de-DE"/>
        </w:rPr>
        <w:t xml:space="preserve"> dose semanal de </w:t>
      </w:r>
      <w:r w:rsidR="00884CE2" w:rsidRPr="00F67924">
        <w:rPr>
          <w:lang w:val="pt-PT"/>
        </w:rPr>
        <w:t>tocilizumab</w:t>
      </w:r>
      <w:r w:rsidR="00884CE2" w:rsidRPr="00F67924" w:rsidDel="00884CE2">
        <w:rPr>
          <w:lang w:val="pt-PT" w:eastAsia="de-DE"/>
        </w:rPr>
        <w:t xml:space="preserve"> </w:t>
      </w:r>
      <w:r w:rsidRPr="00F67924">
        <w:rPr>
          <w:lang w:val="pt-PT" w:eastAsia="de-DE"/>
        </w:rPr>
        <w:t xml:space="preserve">subcutâneo, um total de 6% dos doentes (6/100) notificaram uma reação adversa ocorrida no local da injeção subcutânea. Não foi notificada nenhuma reação adversa grave no local da injeção ou que necessitasse de </w:t>
      </w:r>
      <w:r w:rsidR="005A2370" w:rsidRPr="00F67924">
        <w:rPr>
          <w:lang w:val="pt-PT" w:eastAsia="de-DE"/>
        </w:rPr>
        <w:t xml:space="preserve">descontinuação </w:t>
      </w:r>
      <w:r w:rsidRPr="00F67924">
        <w:rPr>
          <w:lang w:val="pt-PT" w:eastAsia="de-DE"/>
        </w:rPr>
        <w:t>do tratamento.</w:t>
      </w:r>
    </w:p>
    <w:p w14:paraId="4C89AB5E" w14:textId="77777777" w:rsidR="00A915C3" w:rsidRPr="00F67924" w:rsidRDefault="00A915C3" w:rsidP="00A915C3">
      <w:pPr>
        <w:rPr>
          <w:lang w:val="pt-PT" w:eastAsia="de-DE"/>
        </w:rPr>
      </w:pPr>
    </w:p>
    <w:p w14:paraId="58801E0C" w14:textId="77777777" w:rsidR="00A915C3" w:rsidRPr="00F67924" w:rsidRDefault="00A915C3" w:rsidP="003E1CE0">
      <w:pPr>
        <w:keepNext/>
        <w:keepLines/>
        <w:autoSpaceDE w:val="0"/>
        <w:autoSpaceDN w:val="0"/>
        <w:adjustRightInd w:val="0"/>
        <w:rPr>
          <w:i/>
          <w:u w:val="single"/>
          <w:lang w:val="pt-PT"/>
        </w:rPr>
      </w:pPr>
      <w:r w:rsidRPr="00F67924">
        <w:rPr>
          <w:i/>
          <w:u w:val="single"/>
          <w:lang w:val="pt-PT"/>
        </w:rPr>
        <w:t>Imunogenicidade</w:t>
      </w:r>
    </w:p>
    <w:p w14:paraId="460D9796" w14:textId="03889CA3" w:rsidR="00A915C3" w:rsidRPr="00F67924" w:rsidRDefault="00A915C3" w:rsidP="003E1CE0">
      <w:pPr>
        <w:keepNext/>
        <w:keepLines/>
        <w:rPr>
          <w:lang w:val="pt-PT" w:eastAsia="de-DE"/>
        </w:rPr>
      </w:pPr>
      <w:r w:rsidRPr="00F67924">
        <w:rPr>
          <w:lang w:val="pt-PT" w:eastAsia="de-DE"/>
        </w:rPr>
        <w:t xml:space="preserve">No grupo </w:t>
      </w:r>
      <w:r w:rsidRPr="00F67924">
        <w:rPr>
          <w:lang w:val="pt-PT"/>
        </w:rPr>
        <w:t>que fez a</w:t>
      </w:r>
      <w:r w:rsidRPr="00F67924">
        <w:rPr>
          <w:lang w:val="pt-PT" w:eastAsia="de-DE"/>
        </w:rPr>
        <w:t xml:space="preserve"> dose semanal de </w:t>
      </w:r>
      <w:r w:rsidR="00884CE2" w:rsidRPr="00F67924">
        <w:rPr>
          <w:lang w:val="pt-PT"/>
        </w:rPr>
        <w:t>tocilizumab</w:t>
      </w:r>
      <w:r w:rsidR="00884CE2" w:rsidRPr="00F67924" w:rsidDel="00884CE2">
        <w:rPr>
          <w:lang w:val="pt-PT" w:eastAsia="de-DE"/>
        </w:rPr>
        <w:t xml:space="preserve"> </w:t>
      </w:r>
      <w:r w:rsidRPr="00F67924">
        <w:rPr>
          <w:lang w:val="pt-PT" w:eastAsia="de-DE"/>
        </w:rPr>
        <w:t>subcutâneo, um doente (1,1%, 1/95) desenvolveu anticorpos anti</w:t>
      </w:r>
      <w:r w:rsidR="00884CE2" w:rsidRPr="00F67924">
        <w:rPr>
          <w:lang w:val="pt-PT" w:eastAsia="de-DE"/>
        </w:rPr>
        <w:noBreakHyphen/>
      </w:r>
      <w:r w:rsidR="00884CE2" w:rsidRPr="00F67924">
        <w:rPr>
          <w:lang w:val="pt-PT"/>
        </w:rPr>
        <w:t>tocilizumab</w:t>
      </w:r>
      <w:r w:rsidR="00884CE2" w:rsidRPr="00F67924">
        <w:rPr>
          <w:lang w:val="pt-PT" w:eastAsia="de-DE"/>
        </w:rPr>
        <w:t xml:space="preserve"> </w:t>
      </w:r>
      <w:r w:rsidRPr="00F67924">
        <w:rPr>
          <w:lang w:val="pt-PT" w:eastAsia="de-DE"/>
        </w:rPr>
        <w:t>neutralizantes positivos, embora não do isotipo IgE. Este doente não desenvolveu nenhuma reação de hipersensibilidade ou reação no local de injeção.</w:t>
      </w:r>
    </w:p>
    <w:p w14:paraId="127D3E8B" w14:textId="77777777" w:rsidR="00A915C3" w:rsidRPr="00F67924" w:rsidRDefault="00A915C3" w:rsidP="003E1CE0">
      <w:pPr>
        <w:keepNext/>
        <w:keepLines/>
        <w:autoSpaceDE w:val="0"/>
        <w:autoSpaceDN w:val="0"/>
        <w:adjustRightInd w:val="0"/>
        <w:rPr>
          <w:lang w:val="pt-PT"/>
        </w:rPr>
      </w:pPr>
    </w:p>
    <w:p w14:paraId="31516F6B" w14:textId="77777777" w:rsidR="00A915C3" w:rsidRPr="00F67924" w:rsidRDefault="00A915C3" w:rsidP="003E1CE0">
      <w:pPr>
        <w:keepNext/>
        <w:keepLines/>
        <w:autoSpaceDE w:val="0"/>
        <w:autoSpaceDN w:val="0"/>
        <w:adjustRightInd w:val="0"/>
        <w:rPr>
          <w:i/>
          <w:u w:val="single"/>
          <w:lang w:val="pt-PT"/>
        </w:rPr>
      </w:pPr>
      <w:r w:rsidRPr="00F67924">
        <w:rPr>
          <w:i/>
          <w:u w:val="single"/>
          <w:lang w:val="pt-PT"/>
        </w:rPr>
        <w:t>Neutrófilos</w:t>
      </w:r>
    </w:p>
    <w:p w14:paraId="1C2C296D" w14:textId="6E78B277" w:rsidR="00A915C3" w:rsidRPr="00F67924" w:rsidRDefault="00A915C3" w:rsidP="00A915C3">
      <w:pPr>
        <w:autoSpaceDE w:val="0"/>
        <w:autoSpaceDN w:val="0"/>
        <w:adjustRightInd w:val="0"/>
        <w:rPr>
          <w:lang w:val="pt-PT"/>
        </w:rPr>
      </w:pPr>
      <w:r w:rsidRPr="00F67924">
        <w:rPr>
          <w:lang w:val="pt-PT"/>
        </w:rPr>
        <w:t xml:space="preserve">Durante a monitorização laboratorial de rotina no ensaio clínico de </w:t>
      </w:r>
      <w:r w:rsidR="00884CE2" w:rsidRPr="00F67924">
        <w:rPr>
          <w:lang w:val="pt-PT"/>
        </w:rPr>
        <w:t>tocilizumab</w:t>
      </w:r>
      <w:r w:rsidR="00884CE2" w:rsidRPr="00F67924" w:rsidDel="00884CE2">
        <w:rPr>
          <w:lang w:val="pt-PT"/>
        </w:rPr>
        <w:t xml:space="preserve"> </w:t>
      </w:r>
      <w:r w:rsidRPr="00F67924">
        <w:rPr>
          <w:lang w:val="pt-PT"/>
        </w:rPr>
        <w:t>controlado a 12</w:t>
      </w:r>
      <w:r w:rsidR="00884CE2" w:rsidRPr="00F67924">
        <w:rPr>
          <w:lang w:val="pt-PT"/>
        </w:rPr>
        <w:t> </w:t>
      </w:r>
      <w:r w:rsidRPr="00F67924">
        <w:rPr>
          <w:lang w:val="pt-PT"/>
        </w:rPr>
        <w:t xml:space="preserve">meses, ocorreu uma diminuição na contagem de neutrófilos </w:t>
      </w:r>
      <w:r w:rsidR="005A2370" w:rsidRPr="00F67924">
        <w:rPr>
          <w:lang w:val="pt-PT"/>
        </w:rPr>
        <w:t xml:space="preserve">para menos </w:t>
      </w:r>
      <w:r w:rsidRPr="00F67924">
        <w:rPr>
          <w:lang w:val="pt-PT"/>
        </w:rPr>
        <w:t>de 1</w:t>
      </w:r>
      <w:r w:rsidR="00884CE2" w:rsidRPr="00F67924">
        <w:rPr>
          <w:lang w:val="pt-PT"/>
        </w:rPr>
        <w:t> </w:t>
      </w:r>
      <w:r w:rsidR="00884CE2" w:rsidRPr="00F67924">
        <w:rPr>
          <w:szCs w:val="22"/>
          <w:lang w:val="pt-PT" w:eastAsia="de-DE"/>
        </w:rPr>
        <w:t>× </w:t>
      </w:r>
      <w:r w:rsidRPr="00F67924">
        <w:rPr>
          <w:lang w:val="pt-PT"/>
        </w:rPr>
        <w:t>10</w:t>
      </w:r>
      <w:r w:rsidRPr="00F67924">
        <w:rPr>
          <w:vertAlign w:val="superscript"/>
          <w:lang w:val="pt-PT"/>
        </w:rPr>
        <w:t>9</w:t>
      </w:r>
      <w:r w:rsidRPr="00F67924">
        <w:rPr>
          <w:lang w:val="pt-PT"/>
        </w:rPr>
        <w:t xml:space="preserve">/l em 4% dos doentes do grupo que fez a dose semanal de </w:t>
      </w:r>
      <w:r w:rsidR="00884CE2" w:rsidRPr="00F67924">
        <w:rPr>
          <w:lang w:val="pt-PT"/>
        </w:rPr>
        <w:t>tocilizumab</w:t>
      </w:r>
      <w:r w:rsidR="00884CE2" w:rsidRPr="00F67924" w:rsidDel="00884CE2">
        <w:rPr>
          <w:lang w:val="pt-PT"/>
        </w:rPr>
        <w:t xml:space="preserve"> </w:t>
      </w:r>
      <w:r w:rsidRPr="00F67924">
        <w:rPr>
          <w:lang w:val="pt-PT"/>
        </w:rPr>
        <w:t xml:space="preserve">subcutâneo. Isto não foi observado em nenhum dos grupos de placebo </w:t>
      </w:r>
      <w:r w:rsidRPr="00F67924">
        <w:rPr>
          <w:lang w:val="pt-PT" w:eastAsia="de-DE"/>
        </w:rPr>
        <w:t>associado a</w:t>
      </w:r>
      <w:r w:rsidRPr="00F67924">
        <w:rPr>
          <w:lang w:val="pt-PT"/>
        </w:rPr>
        <w:t xml:space="preserve"> um regime de redução progressiva de prednisona.</w:t>
      </w:r>
    </w:p>
    <w:p w14:paraId="653DEDFF" w14:textId="77777777" w:rsidR="00A915C3" w:rsidRPr="00F67924" w:rsidRDefault="00A915C3" w:rsidP="00A915C3">
      <w:pPr>
        <w:autoSpaceDE w:val="0"/>
        <w:autoSpaceDN w:val="0"/>
        <w:adjustRightInd w:val="0"/>
        <w:rPr>
          <w:lang w:val="pt-PT"/>
        </w:rPr>
      </w:pPr>
    </w:p>
    <w:p w14:paraId="13E040B5" w14:textId="77777777" w:rsidR="00A915C3" w:rsidRPr="00F67924" w:rsidRDefault="00A915C3" w:rsidP="00A915C3">
      <w:pPr>
        <w:keepNext/>
        <w:keepLines/>
        <w:autoSpaceDE w:val="0"/>
        <w:autoSpaceDN w:val="0"/>
        <w:adjustRightInd w:val="0"/>
        <w:rPr>
          <w:i/>
          <w:u w:val="single"/>
          <w:lang w:val="pt-PT"/>
        </w:rPr>
      </w:pPr>
      <w:r w:rsidRPr="00F67924">
        <w:rPr>
          <w:i/>
          <w:u w:val="single"/>
          <w:lang w:val="pt-PT"/>
        </w:rPr>
        <w:t>Plaquetas</w:t>
      </w:r>
    </w:p>
    <w:p w14:paraId="1D1F16E7" w14:textId="50748DFC" w:rsidR="00A915C3" w:rsidRPr="00F67924" w:rsidRDefault="00A915C3" w:rsidP="00A915C3">
      <w:pPr>
        <w:autoSpaceDE w:val="0"/>
        <w:autoSpaceDN w:val="0"/>
        <w:adjustRightInd w:val="0"/>
        <w:rPr>
          <w:lang w:val="pt-PT"/>
        </w:rPr>
      </w:pPr>
      <w:r w:rsidRPr="00F67924">
        <w:rPr>
          <w:lang w:val="pt-PT"/>
        </w:rPr>
        <w:t xml:space="preserve">Durante a monitorização laboratorial de rotina no ensaio clínico de </w:t>
      </w:r>
      <w:r w:rsidR="004415BA" w:rsidRPr="00F67924">
        <w:rPr>
          <w:lang w:val="pt-PT"/>
        </w:rPr>
        <w:t>tocilizumab</w:t>
      </w:r>
      <w:r w:rsidR="004415BA" w:rsidRPr="00F67924" w:rsidDel="004415BA">
        <w:rPr>
          <w:lang w:val="pt-PT"/>
        </w:rPr>
        <w:t xml:space="preserve"> </w:t>
      </w:r>
      <w:r w:rsidRPr="00F67924">
        <w:rPr>
          <w:lang w:val="pt-PT"/>
        </w:rPr>
        <w:t>controlado a 12</w:t>
      </w:r>
      <w:r w:rsidR="004415BA" w:rsidRPr="00F67924">
        <w:rPr>
          <w:lang w:val="pt-PT"/>
        </w:rPr>
        <w:t> </w:t>
      </w:r>
      <w:r w:rsidRPr="00F67924">
        <w:rPr>
          <w:lang w:val="pt-PT"/>
        </w:rPr>
        <w:t xml:space="preserve">meses, um doente (1%, 1/100) no grupo que fez a dose semanal de </w:t>
      </w:r>
      <w:r w:rsidR="004415BA" w:rsidRPr="00F67924">
        <w:rPr>
          <w:lang w:val="pt-PT"/>
        </w:rPr>
        <w:t>tocilizumab</w:t>
      </w:r>
      <w:r w:rsidR="004415BA" w:rsidRPr="00F67924" w:rsidDel="004415BA">
        <w:rPr>
          <w:lang w:val="pt-PT"/>
        </w:rPr>
        <w:t xml:space="preserve"> </w:t>
      </w:r>
      <w:r w:rsidRPr="00F67924">
        <w:rPr>
          <w:lang w:val="pt-PT"/>
        </w:rPr>
        <w:t xml:space="preserve">subcutâneo teve uma ocorrência transitória única de diminuição na contagem de plaquetas </w:t>
      </w:r>
      <w:r w:rsidR="005A2370" w:rsidRPr="00F67924">
        <w:rPr>
          <w:lang w:val="pt-PT"/>
        </w:rPr>
        <w:t xml:space="preserve">para </w:t>
      </w:r>
      <w:r w:rsidRPr="00F67924">
        <w:rPr>
          <w:lang w:val="pt-PT"/>
        </w:rPr>
        <w:t>&lt;</w:t>
      </w:r>
      <w:r w:rsidR="004415BA" w:rsidRPr="00F67924">
        <w:rPr>
          <w:lang w:val="pt-PT"/>
        </w:rPr>
        <w:t> </w:t>
      </w:r>
      <w:r w:rsidRPr="00F67924">
        <w:rPr>
          <w:lang w:val="pt-PT"/>
        </w:rPr>
        <w:t>100</w:t>
      </w:r>
      <w:r w:rsidR="00D547AF" w:rsidRPr="00F67924">
        <w:rPr>
          <w:lang w:val="pt-PT"/>
        </w:rPr>
        <w:t> × </w:t>
      </w:r>
      <w:r w:rsidRPr="00F67924">
        <w:rPr>
          <w:lang w:val="pt-PT"/>
        </w:rPr>
        <w:t>10</w:t>
      </w:r>
      <w:r w:rsidRPr="00F67924">
        <w:rPr>
          <w:vertAlign w:val="superscript"/>
          <w:lang w:val="pt-PT"/>
        </w:rPr>
        <w:t>3</w:t>
      </w:r>
      <w:r w:rsidRPr="00F67924">
        <w:rPr>
          <w:lang w:val="pt-PT"/>
        </w:rPr>
        <w:t>/</w:t>
      </w:r>
      <w:r w:rsidR="00E054EC" w:rsidRPr="00F67924">
        <w:rPr>
          <w:szCs w:val="22"/>
          <w:lang w:val="pt-PT"/>
        </w:rPr>
        <w:t>µ</w:t>
      </w:r>
      <w:r w:rsidRPr="00F67924">
        <w:rPr>
          <w:lang w:val="pt-PT"/>
        </w:rPr>
        <w:t xml:space="preserve">l sem acontecimentos hemorrágicos associados. Não foi observada diminuição na contagem de plaquetas </w:t>
      </w:r>
      <w:r w:rsidR="005A2370" w:rsidRPr="00F67924">
        <w:rPr>
          <w:lang w:val="pt-PT"/>
        </w:rPr>
        <w:t>para menos</w:t>
      </w:r>
      <w:r w:rsidRPr="00F67924">
        <w:rPr>
          <w:lang w:val="pt-PT"/>
        </w:rPr>
        <w:t xml:space="preserve"> de </w:t>
      </w:r>
      <w:r w:rsidRPr="00F67924">
        <w:rPr>
          <w:szCs w:val="22"/>
          <w:lang w:val="pt-PT" w:eastAsia="de-DE"/>
        </w:rPr>
        <w:t>100</w:t>
      </w:r>
      <w:r w:rsidR="00D547AF" w:rsidRPr="00F67924">
        <w:rPr>
          <w:szCs w:val="22"/>
          <w:lang w:val="pt-PT" w:eastAsia="de-DE"/>
        </w:rPr>
        <w:t> × </w:t>
      </w:r>
      <w:r w:rsidRPr="00F67924">
        <w:rPr>
          <w:szCs w:val="22"/>
          <w:lang w:val="pt-PT" w:eastAsia="de-DE"/>
        </w:rPr>
        <w:t>10</w:t>
      </w:r>
      <w:r w:rsidRPr="00F67924">
        <w:rPr>
          <w:szCs w:val="22"/>
          <w:vertAlign w:val="superscript"/>
          <w:lang w:val="pt-PT" w:eastAsia="de-DE"/>
        </w:rPr>
        <w:t>3</w:t>
      </w:r>
      <w:r w:rsidRPr="00F67924">
        <w:rPr>
          <w:szCs w:val="22"/>
          <w:lang w:val="pt-PT" w:eastAsia="de-DE"/>
        </w:rPr>
        <w:t>/</w:t>
      </w:r>
      <w:r w:rsidR="00E054EC" w:rsidRPr="00F67924">
        <w:rPr>
          <w:szCs w:val="22"/>
          <w:lang w:val="pt-PT"/>
        </w:rPr>
        <w:t>µ</w:t>
      </w:r>
      <w:r w:rsidRPr="00F67924">
        <w:rPr>
          <w:szCs w:val="22"/>
          <w:lang w:val="pt-PT" w:eastAsia="de-DE"/>
        </w:rPr>
        <w:t xml:space="preserve">l em nenhum dos grupos de placebo </w:t>
      </w:r>
      <w:r w:rsidRPr="00F67924">
        <w:rPr>
          <w:lang w:val="pt-PT" w:eastAsia="de-DE"/>
        </w:rPr>
        <w:t>associado a</w:t>
      </w:r>
      <w:r w:rsidRPr="00F67924">
        <w:rPr>
          <w:lang w:val="pt-PT"/>
        </w:rPr>
        <w:t xml:space="preserve"> um regime de redução progressiva de prednisona</w:t>
      </w:r>
      <w:r w:rsidRPr="00F67924">
        <w:rPr>
          <w:szCs w:val="22"/>
          <w:lang w:val="pt-PT" w:eastAsia="de-DE"/>
        </w:rPr>
        <w:t>.</w:t>
      </w:r>
    </w:p>
    <w:p w14:paraId="4CBE69C5" w14:textId="77777777" w:rsidR="00A915C3" w:rsidRPr="00F67924" w:rsidRDefault="00A915C3" w:rsidP="00A915C3">
      <w:pPr>
        <w:autoSpaceDE w:val="0"/>
        <w:autoSpaceDN w:val="0"/>
        <w:adjustRightInd w:val="0"/>
        <w:rPr>
          <w:lang w:val="pt-PT"/>
        </w:rPr>
      </w:pPr>
    </w:p>
    <w:p w14:paraId="3FEC79D7" w14:textId="77777777" w:rsidR="00A915C3" w:rsidRPr="00F67924" w:rsidRDefault="00A915C3" w:rsidP="00A915C3">
      <w:pPr>
        <w:keepNext/>
        <w:keepLines/>
        <w:ind w:left="567" w:hanging="567"/>
        <w:outlineLvl w:val="0"/>
        <w:rPr>
          <w:i/>
          <w:u w:val="single"/>
          <w:lang w:val="pt-PT"/>
        </w:rPr>
      </w:pPr>
      <w:r w:rsidRPr="00F67924">
        <w:rPr>
          <w:i/>
          <w:u w:val="single"/>
          <w:lang w:val="pt-PT"/>
        </w:rPr>
        <w:t>Aumento das transaminases hepáticas</w:t>
      </w:r>
    </w:p>
    <w:p w14:paraId="6E0B0DB0" w14:textId="5E20F425" w:rsidR="00A915C3" w:rsidRPr="00F67924" w:rsidRDefault="00A915C3" w:rsidP="00A915C3">
      <w:pPr>
        <w:keepNext/>
        <w:keepLines/>
        <w:autoSpaceDE w:val="0"/>
        <w:autoSpaceDN w:val="0"/>
        <w:adjustRightInd w:val="0"/>
        <w:rPr>
          <w:lang w:val="pt-PT"/>
        </w:rPr>
      </w:pPr>
      <w:r w:rsidRPr="00F67924">
        <w:rPr>
          <w:lang w:val="pt-PT"/>
        </w:rPr>
        <w:t xml:space="preserve">Durante a monitorização laboratorial de rotina no ensaio clínico de </w:t>
      </w:r>
      <w:r w:rsidR="004415BA" w:rsidRPr="00F67924">
        <w:rPr>
          <w:lang w:val="pt-PT"/>
        </w:rPr>
        <w:t>tocilizumab</w:t>
      </w:r>
      <w:r w:rsidR="004415BA" w:rsidRPr="00F67924" w:rsidDel="004415BA">
        <w:rPr>
          <w:lang w:val="pt-PT"/>
        </w:rPr>
        <w:t xml:space="preserve"> </w:t>
      </w:r>
      <w:r w:rsidRPr="00F67924">
        <w:rPr>
          <w:lang w:val="pt-PT"/>
        </w:rPr>
        <w:t>controlado a 12</w:t>
      </w:r>
      <w:r w:rsidR="004415BA" w:rsidRPr="00F67924">
        <w:rPr>
          <w:lang w:val="pt-PT"/>
        </w:rPr>
        <w:t> </w:t>
      </w:r>
      <w:r w:rsidRPr="00F67924">
        <w:rPr>
          <w:lang w:val="pt-PT"/>
        </w:rPr>
        <w:t>meses, ocorreu aumento de ALT ≥</w:t>
      </w:r>
      <w:r w:rsidR="004415BA" w:rsidRPr="00F67924">
        <w:rPr>
          <w:lang w:val="pt-PT"/>
        </w:rPr>
        <w:t> </w:t>
      </w:r>
      <w:r w:rsidRPr="00F67924">
        <w:rPr>
          <w:lang w:val="pt-PT"/>
        </w:rPr>
        <w:t>3</w:t>
      </w:r>
      <w:r w:rsidR="004415BA" w:rsidRPr="00F67924">
        <w:rPr>
          <w:lang w:val="pt-PT"/>
        </w:rPr>
        <w:t> × </w:t>
      </w:r>
      <w:r w:rsidRPr="00F67924">
        <w:rPr>
          <w:lang w:val="pt-PT"/>
        </w:rPr>
        <w:t xml:space="preserve">LSN em 3% dos doentes no grupo que fez a dose semanal de </w:t>
      </w:r>
      <w:r w:rsidR="004415BA" w:rsidRPr="00F67924">
        <w:rPr>
          <w:lang w:val="pt-PT"/>
        </w:rPr>
        <w:t xml:space="preserve">tocilizumab </w:t>
      </w:r>
      <w:r w:rsidRPr="00F67924">
        <w:rPr>
          <w:lang w:val="pt-PT"/>
        </w:rPr>
        <w:t xml:space="preserve">subcutâneo comparativamente a 2% no grupo placebo </w:t>
      </w:r>
      <w:r w:rsidRPr="00F67924">
        <w:rPr>
          <w:lang w:val="pt-PT" w:eastAsia="de-DE"/>
        </w:rPr>
        <w:t>associado a</w:t>
      </w:r>
      <w:r w:rsidRPr="00F67924">
        <w:rPr>
          <w:lang w:val="pt-PT"/>
        </w:rPr>
        <w:t xml:space="preserve"> um regime de redução progressiva de prednisona durante 52</w:t>
      </w:r>
      <w:r w:rsidR="004415BA" w:rsidRPr="00F67924">
        <w:rPr>
          <w:lang w:val="pt-PT"/>
        </w:rPr>
        <w:t> </w:t>
      </w:r>
      <w:r w:rsidRPr="00F67924">
        <w:rPr>
          <w:lang w:val="pt-PT"/>
        </w:rPr>
        <w:t xml:space="preserve">semanas e nenhum no grupo placebo </w:t>
      </w:r>
      <w:r w:rsidRPr="00F67924">
        <w:rPr>
          <w:lang w:val="pt-PT" w:eastAsia="de-DE"/>
        </w:rPr>
        <w:t>associado a</w:t>
      </w:r>
      <w:r w:rsidRPr="00F67924">
        <w:rPr>
          <w:lang w:val="pt-PT"/>
        </w:rPr>
        <w:t xml:space="preserve"> um regime de redução progressiva de prednisona durante 26</w:t>
      </w:r>
      <w:r w:rsidR="004415BA" w:rsidRPr="00F67924">
        <w:rPr>
          <w:lang w:val="pt-PT"/>
        </w:rPr>
        <w:t> </w:t>
      </w:r>
      <w:r w:rsidRPr="00F67924">
        <w:rPr>
          <w:lang w:val="pt-PT"/>
        </w:rPr>
        <w:t>semanas. Ocorreu aumento de AST &gt;</w:t>
      </w:r>
      <w:r w:rsidR="004415BA" w:rsidRPr="00F67924">
        <w:rPr>
          <w:lang w:val="pt-PT"/>
        </w:rPr>
        <w:t> </w:t>
      </w:r>
      <w:r w:rsidRPr="00F67924">
        <w:rPr>
          <w:lang w:val="pt-PT"/>
        </w:rPr>
        <w:t>3</w:t>
      </w:r>
      <w:r w:rsidR="004415BA" w:rsidRPr="00F67924">
        <w:rPr>
          <w:lang w:val="pt-PT"/>
        </w:rPr>
        <w:t> × </w:t>
      </w:r>
      <w:r w:rsidRPr="00F67924">
        <w:rPr>
          <w:lang w:val="pt-PT"/>
        </w:rPr>
        <w:t xml:space="preserve">LSN em 1% dos doentes no grupo que fez a dose semanal de </w:t>
      </w:r>
      <w:r w:rsidR="004415BA" w:rsidRPr="00F67924">
        <w:rPr>
          <w:lang w:val="pt-PT"/>
        </w:rPr>
        <w:t xml:space="preserve">tocilizumab </w:t>
      </w:r>
      <w:r w:rsidRPr="00F67924">
        <w:rPr>
          <w:lang w:val="pt-PT"/>
        </w:rPr>
        <w:t>subcutâneo comparativamente a nenhum doente nos grupos placebo</w:t>
      </w:r>
      <w:r w:rsidRPr="00F67924">
        <w:rPr>
          <w:lang w:val="pt-PT" w:eastAsia="de-DE"/>
        </w:rPr>
        <w:t xml:space="preserve"> associado a</w:t>
      </w:r>
      <w:r w:rsidRPr="00F67924">
        <w:rPr>
          <w:lang w:val="pt-PT"/>
        </w:rPr>
        <w:t xml:space="preserve"> um regime de redução progressiva de prednisona.</w:t>
      </w:r>
    </w:p>
    <w:p w14:paraId="3918F7F3" w14:textId="77777777" w:rsidR="00A915C3" w:rsidRPr="00F67924" w:rsidRDefault="00A915C3" w:rsidP="00A915C3">
      <w:pPr>
        <w:autoSpaceDE w:val="0"/>
        <w:autoSpaceDN w:val="0"/>
        <w:adjustRightInd w:val="0"/>
        <w:rPr>
          <w:lang w:val="pt-PT"/>
        </w:rPr>
      </w:pPr>
    </w:p>
    <w:p w14:paraId="0DECE50B" w14:textId="77777777" w:rsidR="00A915C3" w:rsidRPr="00F67924" w:rsidRDefault="00A915C3" w:rsidP="000455B5">
      <w:pPr>
        <w:keepNext/>
        <w:keepLines/>
        <w:ind w:left="567" w:hanging="567"/>
        <w:outlineLvl w:val="0"/>
        <w:rPr>
          <w:i/>
          <w:u w:val="single"/>
          <w:lang w:val="pt-PT"/>
        </w:rPr>
      </w:pPr>
      <w:r w:rsidRPr="00F67924">
        <w:rPr>
          <w:i/>
          <w:u w:val="single"/>
          <w:lang w:val="pt-PT"/>
        </w:rPr>
        <w:t>Parâmetros lipídicos</w:t>
      </w:r>
    </w:p>
    <w:p w14:paraId="541BA093" w14:textId="6CF85B01" w:rsidR="00A915C3" w:rsidRPr="00F67924" w:rsidRDefault="00A915C3" w:rsidP="000455B5">
      <w:pPr>
        <w:keepNext/>
        <w:keepLines/>
        <w:autoSpaceDE w:val="0"/>
        <w:autoSpaceDN w:val="0"/>
        <w:adjustRightInd w:val="0"/>
        <w:rPr>
          <w:lang w:val="pt-PT"/>
        </w:rPr>
      </w:pPr>
      <w:r w:rsidRPr="00F67924">
        <w:rPr>
          <w:lang w:val="pt-PT"/>
        </w:rPr>
        <w:t xml:space="preserve">Durante a monitorização laboratorial de rotina no ensaio clínico de </w:t>
      </w:r>
      <w:r w:rsidR="004415BA" w:rsidRPr="00F67924">
        <w:rPr>
          <w:lang w:val="pt-PT"/>
        </w:rPr>
        <w:t xml:space="preserve">tocilizumab </w:t>
      </w:r>
      <w:r w:rsidRPr="00F67924">
        <w:rPr>
          <w:lang w:val="pt-PT"/>
        </w:rPr>
        <w:t>controlado a 12</w:t>
      </w:r>
      <w:r w:rsidR="004415BA" w:rsidRPr="00F67924">
        <w:rPr>
          <w:lang w:val="pt-PT"/>
        </w:rPr>
        <w:t> </w:t>
      </w:r>
      <w:r w:rsidRPr="00F67924">
        <w:rPr>
          <w:lang w:val="pt-PT"/>
        </w:rPr>
        <w:t xml:space="preserve">meses, 34% dos doentes demonstraram aumento sustentado do colesterol total </w:t>
      </w:r>
      <w:r w:rsidR="005A2370" w:rsidRPr="00F67924">
        <w:rPr>
          <w:lang w:val="pt-PT"/>
        </w:rPr>
        <w:t xml:space="preserve">para </w:t>
      </w:r>
      <w:r w:rsidRPr="00F67924">
        <w:rPr>
          <w:rFonts w:eastAsia="PMingLiU"/>
          <w:szCs w:val="22"/>
          <w:lang w:val="pt-PT" w:eastAsia="de-DE"/>
        </w:rPr>
        <w:t>&gt;</w:t>
      </w:r>
      <w:r w:rsidRPr="00F67924">
        <w:rPr>
          <w:rFonts w:eastAsia="PMingLiU"/>
          <w:szCs w:val="22"/>
          <w:lang w:val="pt-PT" w:eastAsia="zh-CN"/>
        </w:rPr>
        <w:t> 6,2 mmol/l (240</w:t>
      </w:r>
      <w:r w:rsidR="004415BA" w:rsidRPr="00F67924">
        <w:rPr>
          <w:rFonts w:eastAsia="PMingLiU"/>
          <w:szCs w:val="22"/>
          <w:lang w:val="pt-PT" w:eastAsia="zh-CN"/>
        </w:rPr>
        <w:t> </w:t>
      </w:r>
      <w:r w:rsidRPr="00F67924">
        <w:rPr>
          <w:rFonts w:eastAsia="PMingLiU"/>
          <w:szCs w:val="22"/>
          <w:lang w:val="pt-PT" w:eastAsia="zh-CN"/>
        </w:rPr>
        <w:t xml:space="preserve">mg/dl), com 15% a demonstrar um aumento sustentado da LDL </w:t>
      </w:r>
      <w:r w:rsidR="005A2370" w:rsidRPr="00F67924">
        <w:rPr>
          <w:rFonts w:eastAsia="PMingLiU"/>
          <w:szCs w:val="22"/>
          <w:lang w:val="pt-PT" w:eastAsia="zh-CN"/>
        </w:rPr>
        <w:t xml:space="preserve">para </w:t>
      </w:r>
      <w:r w:rsidRPr="00F67924">
        <w:rPr>
          <w:rFonts w:eastAsia="PMingLiU"/>
          <w:szCs w:val="22"/>
          <w:lang w:val="pt-PT" w:eastAsia="zh-CN"/>
        </w:rPr>
        <w:t>≥ 4,1 mmol/l (160</w:t>
      </w:r>
      <w:r w:rsidR="004415BA" w:rsidRPr="00F67924">
        <w:rPr>
          <w:rFonts w:eastAsia="PMingLiU"/>
          <w:szCs w:val="22"/>
          <w:lang w:val="pt-PT" w:eastAsia="zh-CN"/>
        </w:rPr>
        <w:t> </w:t>
      </w:r>
      <w:r w:rsidRPr="00F67924">
        <w:rPr>
          <w:rFonts w:eastAsia="PMingLiU"/>
          <w:szCs w:val="22"/>
          <w:lang w:val="pt-PT" w:eastAsia="zh-CN"/>
        </w:rPr>
        <w:t xml:space="preserve">mg/dl) no grupo </w:t>
      </w:r>
      <w:r w:rsidRPr="00F67924">
        <w:rPr>
          <w:lang w:val="pt-PT"/>
        </w:rPr>
        <w:t>que fez a</w:t>
      </w:r>
      <w:r w:rsidRPr="00F67924">
        <w:rPr>
          <w:rFonts w:eastAsia="PMingLiU"/>
          <w:szCs w:val="22"/>
          <w:lang w:val="pt-PT" w:eastAsia="zh-CN"/>
        </w:rPr>
        <w:t xml:space="preserve"> dose semanal de </w:t>
      </w:r>
      <w:r w:rsidR="004415BA" w:rsidRPr="00F67924">
        <w:rPr>
          <w:lang w:val="pt-PT"/>
        </w:rPr>
        <w:t xml:space="preserve">tocilizumab </w:t>
      </w:r>
      <w:r w:rsidRPr="00F67924">
        <w:rPr>
          <w:rFonts w:eastAsia="PMingLiU"/>
          <w:szCs w:val="22"/>
          <w:lang w:val="pt-PT" w:eastAsia="zh-CN"/>
        </w:rPr>
        <w:t>subcutâneo</w:t>
      </w:r>
      <w:r w:rsidRPr="00F67924">
        <w:rPr>
          <w:lang w:val="pt-PT"/>
        </w:rPr>
        <w:t>.</w:t>
      </w:r>
    </w:p>
    <w:p w14:paraId="42EC0F7A" w14:textId="77777777" w:rsidR="00A915C3" w:rsidRPr="00F67924" w:rsidRDefault="00A915C3" w:rsidP="001F7D9D">
      <w:pPr>
        <w:ind w:left="567" w:hanging="567"/>
        <w:outlineLvl w:val="0"/>
        <w:rPr>
          <w:b/>
          <w:szCs w:val="22"/>
          <w:lang w:val="pt-PT"/>
        </w:rPr>
      </w:pPr>
    </w:p>
    <w:p w14:paraId="751AA09F" w14:textId="0EC81E57" w:rsidR="006F4026" w:rsidRPr="00F67924" w:rsidRDefault="00134147" w:rsidP="006F4026">
      <w:pPr>
        <w:ind w:left="567" w:hanging="567"/>
        <w:outlineLvl w:val="0"/>
        <w:rPr>
          <w:u w:val="single"/>
          <w:lang w:val="pt-PT"/>
        </w:rPr>
      </w:pPr>
      <w:r w:rsidRPr="00F67924">
        <w:rPr>
          <w:u w:val="single"/>
          <w:lang w:val="pt-PT"/>
        </w:rPr>
        <w:t>Descrição de reações adversas selecionadas (u</w:t>
      </w:r>
      <w:r w:rsidR="006F4026" w:rsidRPr="00F67924">
        <w:rPr>
          <w:u w:val="single"/>
          <w:lang w:val="pt-PT"/>
        </w:rPr>
        <w:t>tilização intravenosa</w:t>
      </w:r>
      <w:r w:rsidRPr="00F67924">
        <w:rPr>
          <w:u w:val="single"/>
          <w:lang w:val="pt-PT"/>
        </w:rPr>
        <w:t>)</w:t>
      </w:r>
    </w:p>
    <w:p w14:paraId="1990E3C8" w14:textId="376A63EC" w:rsidR="00036516" w:rsidRPr="00F67924" w:rsidRDefault="00134147" w:rsidP="001F7D9D">
      <w:pPr>
        <w:ind w:left="567" w:hanging="567"/>
        <w:outlineLvl w:val="0"/>
        <w:rPr>
          <w:i/>
          <w:szCs w:val="22"/>
          <w:lang w:val="pt-PT"/>
        </w:rPr>
      </w:pPr>
      <w:r w:rsidRPr="00F67924">
        <w:rPr>
          <w:i/>
          <w:szCs w:val="22"/>
          <w:lang w:val="pt-PT"/>
        </w:rPr>
        <w:t xml:space="preserve">Doentes com </w:t>
      </w:r>
      <w:r w:rsidR="00036516" w:rsidRPr="00F67924">
        <w:rPr>
          <w:i/>
          <w:szCs w:val="22"/>
          <w:lang w:val="pt-PT"/>
        </w:rPr>
        <w:t>A</w:t>
      </w:r>
      <w:r w:rsidR="005A2370" w:rsidRPr="00F67924">
        <w:rPr>
          <w:i/>
          <w:szCs w:val="22"/>
          <w:lang w:val="pt-PT"/>
        </w:rPr>
        <w:t>R</w:t>
      </w:r>
    </w:p>
    <w:p w14:paraId="667F3869" w14:textId="53183F1D" w:rsidR="00E05292" w:rsidRPr="00F67924" w:rsidRDefault="00E05292" w:rsidP="00515D4D">
      <w:pPr>
        <w:outlineLvl w:val="0"/>
        <w:rPr>
          <w:lang w:val="pt-PT"/>
        </w:rPr>
      </w:pPr>
      <w:r w:rsidRPr="00F67924">
        <w:rPr>
          <w:lang w:val="pt-PT"/>
        </w:rPr>
        <w:t xml:space="preserve">A segurança de </w:t>
      </w:r>
      <w:r w:rsidR="00134147" w:rsidRPr="00F67924">
        <w:rPr>
          <w:lang w:val="pt-PT"/>
        </w:rPr>
        <w:t xml:space="preserve">tocilizumab </w:t>
      </w:r>
      <w:r w:rsidRPr="00F67924">
        <w:rPr>
          <w:lang w:val="pt-PT"/>
        </w:rPr>
        <w:t>foi estudada em 5</w:t>
      </w:r>
      <w:r w:rsidR="00134147" w:rsidRPr="00F67924">
        <w:rPr>
          <w:lang w:val="pt-PT"/>
        </w:rPr>
        <w:t> </w:t>
      </w:r>
      <w:r w:rsidRPr="00F67924">
        <w:rPr>
          <w:lang w:val="pt-PT"/>
        </w:rPr>
        <w:t xml:space="preserve">ensaios de Fase III, controlados, em dupla ocultação e </w:t>
      </w:r>
      <w:r w:rsidR="005A2370" w:rsidRPr="00F67924">
        <w:rPr>
          <w:lang w:val="pt-PT"/>
        </w:rPr>
        <w:t xml:space="preserve">nos </w:t>
      </w:r>
      <w:r w:rsidRPr="00F67924">
        <w:rPr>
          <w:lang w:val="pt-PT"/>
        </w:rPr>
        <w:t>seus períodos de extensão</w:t>
      </w:r>
      <w:ins w:id="992" w:author="Author">
        <w:r w:rsidR="006A72D1" w:rsidRPr="00F67924">
          <w:rPr>
            <w:lang w:val="pt-PT"/>
          </w:rPr>
          <w:t xml:space="preserve"> (ver secção 5.1)</w:t>
        </w:r>
      </w:ins>
      <w:r w:rsidRPr="00F67924">
        <w:rPr>
          <w:lang w:val="pt-PT"/>
        </w:rPr>
        <w:t>.</w:t>
      </w:r>
    </w:p>
    <w:p w14:paraId="39A3FC4C" w14:textId="77777777" w:rsidR="00E05292" w:rsidRPr="00F67924" w:rsidRDefault="00E05292" w:rsidP="00515D4D">
      <w:pPr>
        <w:outlineLvl w:val="0"/>
        <w:rPr>
          <w:lang w:val="pt-PT"/>
        </w:rPr>
      </w:pPr>
    </w:p>
    <w:p w14:paraId="6312B584" w14:textId="4B1DAFA8" w:rsidR="00E05292" w:rsidRPr="00F67924" w:rsidRDefault="00E05292" w:rsidP="00E05292">
      <w:pPr>
        <w:outlineLvl w:val="0"/>
        <w:rPr>
          <w:lang w:val="pt-PT"/>
        </w:rPr>
      </w:pPr>
      <w:r w:rsidRPr="00F67924">
        <w:rPr>
          <w:lang w:val="pt-PT"/>
        </w:rPr>
        <w:t xml:space="preserve">A população </w:t>
      </w:r>
      <w:r w:rsidRPr="00F67924">
        <w:rPr>
          <w:i/>
          <w:lang w:val="pt-PT"/>
        </w:rPr>
        <w:t>all control</w:t>
      </w:r>
      <w:r w:rsidRPr="00F67924">
        <w:rPr>
          <w:lang w:val="pt-PT"/>
        </w:rPr>
        <w:t xml:space="preserve"> inclui todos os doentes das fases em dupla ocultação de cada </w:t>
      </w:r>
      <w:del w:id="993" w:author="Author">
        <w:r w:rsidRPr="00F67924" w:rsidDel="006A72D1">
          <w:rPr>
            <w:lang w:val="pt-PT"/>
          </w:rPr>
          <w:delText xml:space="preserve">estudo </w:delText>
        </w:r>
      </w:del>
      <w:ins w:id="994" w:author="Author">
        <w:r w:rsidR="006A72D1" w:rsidRPr="00F67924">
          <w:rPr>
            <w:lang w:val="pt-PT"/>
          </w:rPr>
          <w:t xml:space="preserve">ensaio </w:t>
        </w:r>
      </w:ins>
      <w:r w:rsidRPr="00F67924">
        <w:rPr>
          <w:lang w:val="pt-PT"/>
        </w:rPr>
        <w:t>principal, desde a aleatorização até à primeira alteração do regime de tratamento ou até se atingirem dois anos. O período de controlo em 4</w:t>
      </w:r>
      <w:r w:rsidR="00134147" w:rsidRPr="00F67924">
        <w:rPr>
          <w:lang w:val="pt-PT"/>
        </w:rPr>
        <w:t> </w:t>
      </w:r>
      <w:r w:rsidRPr="00F67924">
        <w:rPr>
          <w:lang w:val="pt-PT"/>
        </w:rPr>
        <w:t xml:space="preserve">dos </w:t>
      </w:r>
      <w:r w:rsidR="00E054EC" w:rsidRPr="00F67924">
        <w:rPr>
          <w:lang w:val="pt-PT"/>
        </w:rPr>
        <w:t xml:space="preserve">ensaios </w:t>
      </w:r>
      <w:r w:rsidRPr="00F67924">
        <w:rPr>
          <w:lang w:val="pt-PT"/>
        </w:rPr>
        <w:t>foi de 6</w:t>
      </w:r>
      <w:r w:rsidR="00134147" w:rsidRPr="00F67924">
        <w:rPr>
          <w:lang w:val="pt-PT"/>
        </w:rPr>
        <w:t> </w:t>
      </w:r>
      <w:r w:rsidRPr="00F67924">
        <w:rPr>
          <w:lang w:val="pt-PT"/>
        </w:rPr>
        <w:t>meses e</w:t>
      </w:r>
      <w:del w:id="995" w:author="Author">
        <w:r w:rsidR="005A2370" w:rsidRPr="00F67924" w:rsidDel="001A19C8">
          <w:rPr>
            <w:lang w:val="pt-PT"/>
          </w:rPr>
          <w:delText>,</w:delText>
        </w:r>
      </w:del>
      <w:r w:rsidRPr="00F67924">
        <w:rPr>
          <w:lang w:val="pt-PT"/>
        </w:rPr>
        <w:t xml:space="preserve"> em 1</w:t>
      </w:r>
      <w:r w:rsidR="00134147" w:rsidRPr="00F67924">
        <w:rPr>
          <w:lang w:val="pt-PT"/>
        </w:rPr>
        <w:t> </w:t>
      </w:r>
      <w:del w:id="996" w:author="Author">
        <w:r w:rsidRPr="00F67924" w:rsidDel="006A72D1">
          <w:rPr>
            <w:lang w:val="pt-PT"/>
          </w:rPr>
          <w:delText>estudo</w:delText>
        </w:r>
      </w:del>
      <w:ins w:id="997" w:author="Author">
        <w:r w:rsidR="006A72D1" w:rsidRPr="00F67924">
          <w:rPr>
            <w:lang w:val="pt-PT"/>
          </w:rPr>
          <w:t>ensaio</w:t>
        </w:r>
      </w:ins>
      <w:del w:id="998" w:author="Author">
        <w:r w:rsidR="005A2370" w:rsidRPr="00F67924" w:rsidDel="001A19C8">
          <w:rPr>
            <w:lang w:val="pt-PT"/>
          </w:rPr>
          <w:delText>,</w:delText>
        </w:r>
      </w:del>
      <w:r w:rsidRPr="00F67924">
        <w:rPr>
          <w:lang w:val="pt-PT"/>
        </w:rPr>
        <w:t xml:space="preserve"> foi de até 2</w:t>
      </w:r>
      <w:r w:rsidR="00134147" w:rsidRPr="00F67924">
        <w:rPr>
          <w:lang w:val="pt-PT"/>
        </w:rPr>
        <w:t> </w:t>
      </w:r>
      <w:r w:rsidRPr="00F67924">
        <w:rPr>
          <w:lang w:val="pt-PT"/>
        </w:rPr>
        <w:t xml:space="preserve">anos. Nos </w:t>
      </w:r>
      <w:r w:rsidR="00E054EC" w:rsidRPr="00F67924">
        <w:rPr>
          <w:lang w:val="pt-PT"/>
        </w:rPr>
        <w:t xml:space="preserve">ensaios </w:t>
      </w:r>
      <w:r w:rsidRPr="00F67924">
        <w:rPr>
          <w:lang w:val="pt-PT"/>
        </w:rPr>
        <w:t>controlados em dupla ocultação, 774</w:t>
      </w:r>
      <w:r w:rsidR="00134147" w:rsidRPr="00F67924">
        <w:rPr>
          <w:lang w:val="pt-PT"/>
        </w:rPr>
        <w:t> </w:t>
      </w:r>
      <w:r w:rsidRPr="00F67924">
        <w:rPr>
          <w:lang w:val="pt-PT"/>
        </w:rPr>
        <w:t xml:space="preserve">doentes receberam </w:t>
      </w:r>
      <w:del w:id="999" w:author="Author">
        <w:r w:rsidRPr="00F67924" w:rsidDel="001A19C8">
          <w:rPr>
            <w:lang w:val="pt-PT"/>
          </w:rPr>
          <w:delText xml:space="preserve">RoActemra </w:delText>
        </w:r>
      </w:del>
      <w:bookmarkStart w:id="1000" w:name="_Hlk205156581"/>
      <w:ins w:id="1001" w:author="Author">
        <w:r w:rsidR="001A19C8">
          <w:rPr>
            <w:lang w:val="pt-PT"/>
          </w:rPr>
          <w:t>tocilizumab</w:t>
        </w:r>
        <w:bookmarkEnd w:id="1000"/>
        <w:r w:rsidR="001A19C8" w:rsidRPr="00F67924">
          <w:rPr>
            <w:lang w:val="pt-PT"/>
          </w:rPr>
          <w:t xml:space="preserve"> </w:t>
        </w:r>
      </w:ins>
      <w:r w:rsidRPr="00F67924">
        <w:rPr>
          <w:lang w:val="pt-PT"/>
        </w:rPr>
        <w:t>4 mg/kg em associação com MTX, 1870</w:t>
      </w:r>
      <w:r w:rsidR="00134147" w:rsidRPr="00F67924">
        <w:rPr>
          <w:lang w:val="pt-PT"/>
        </w:rPr>
        <w:t> </w:t>
      </w:r>
      <w:r w:rsidRPr="00F67924">
        <w:rPr>
          <w:lang w:val="pt-PT"/>
        </w:rPr>
        <w:t>doentes receberam tocilizumab 8 mg/kg em associação com MTX</w:t>
      </w:r>
      <w:ins w:id="1002" w:author="Author">
        <w:r w:rsidR="001A19C8">
          <w:rPr>
            <w:lang w:val="pt-PT"/>
          </w:rPr>
          <w:t>/</w:t>
        </w:r>
      </w:ins>
      <w:del w:id="1003" w:author="Author">
        <w:r w:rsidRPr="00F67924" w:rsidDel="001A19C8">
          <w:rPr>
            <w:lang w:val="pt-PT"/>
          </w:rPr>
          <w:delText xml:space="preserve"> ou </w:delText>
        </w:r>
      </w:del>
      <w:r w:rsidRPr="00F67924">
        <w:rPr>
          <w:lang w:val="pt-PT"/>
        </w:rPr>
        <w:t>outros DMARDs e 288</w:t>
      </w:r>
      <w:r w:rsidR="00134147" w:rsidRPr="00F67924">
        <w:rPr>
          <w:lang w:val="pt-PT"/>
        </w:rPr>
        <w:t> </w:t>
      </w:r>
      <w:r w:rsidRPr="00F67924">
        <w:rPr>
          <w:lang w:val="pt-PT"/>
        </w:rPr>
        <w:t>doentes receberam tocilizumab 8 mg/kg em monoterapia.</w:t>
      </w:r>
    </w:p>
    <w:p w14:paraId="5FCA74D9" w14:textId="77777777" w:rsidR="00E05292" w:rsidRPr="00F67924" w:rsidRDefault="00E05292" w:rsidP="00E05292">
      <w:pPr>
        <w:outlineLvl w:val="0"/>
        <w:rPr>
          <w:lang w:val="pt-PT"/>
        </w:rPr>
      </w:pPr>
    </w:p>
    <w:p w14:paraId="736AACE8" w14:textId="7AB7D221" w:rsidR="00E05292" w:rsidRPr="00F67924" w:rsidDel="001A19C8" w:rsidRDefault="00E05292" w:rsidP="00E05292">
      <w:pPr>
        <w:outlineLvl w:val="0"/>
        <w:rPr>
          <w:del w:id="1004" w:author="Author"/>
          <w:lang w:val="pt-PT"/>
        </w:rPr>
      </w:pPr>
      <w:r w:rsidRPr="00F67924">
        <w:rPr>
          <w:color w:val="000000"/>
          <w:lang w:val="pt-PT" w:eastAsia="en-US"/>
        </w:rPr>
        <w:t xml:space="preserve">A população </w:t>
      </w:r>
      <w:r w:rsidRPr="00F67924">
        <w:rPr>
          <w:i/>
          <w:color w:val="000000"/>
          <w:lang w:val="pt-PT" w:eastAsia="en-US"/>
        </w:rPr>
        <w:t>all exposure</w:t>
      </w:r>
      <w:r w:rsidRPr="00F67924">
        <w:rPr>
          <w:color w:val="000000"/>
          <w:lang w:val="pt-PT" w:eastAsia="en-US"/>
        </w:rPr>
        <w:t xml:space="preserve"> </w:t>
      </w:r>
      <w:r w:rsidRPr="00F67924">
        <w:rPr>
          <w:lang w:val="pt-PT"/>
        </w:rPr>
        <w:t xml:space="preserve">inclui todos os doentes que receberam pelo menos uma dose de </w:t>
      </w:r>
      <w:r w:rsidR="00134147" w:rsidRPr="00F67924">
        <w:rPr>
          <w:lang w:val="pt-PT"/>
        </w:rPr>
        <w:t>tocilizumab</w:t>
      </w:r>
      <w:r w:rsidRPr="00F67924">
        <w:rPr>
          <w:lang w:val="pt-PT"/>
        </w:rPr>
        <w:t>, quer no período em dupla ocultação controlado, quer na fase de extensão dos e</w:t>
      </w:r>
      <w:r w:rsidR="00E054EC" w:rsidRPr="00F67924">
        <w:rPr>
          <w:lang w:val="pt-PT"/>
        </w:rPr>
        <w:t>nsai</w:t>
      </w:r>
      <w:r w:rsidRPr="00F67924">
        <w:rPr>
          <w:lang w:val="pt-PT"/>
        </w:rPr>
        <w:t>os em regime aberto. Dos 4009</w:t>
      </w:r>
      <w:r w:rsidR="00134147" w:rsidRPr="00F67924">
        <w:rPr>
          <w:lang w:val="pt-PT"/>
        </w:rPr>
        <w:t> </w:t>
      </w:r>
      <w:r w:rsidRPr="00F67924">
        <w:rPr>
          <w:lang w:val="pt-PT"/>
        </w:rPr>
        <w:t>doentes nesta população, 3577</w:t>
      </w:r>
      <w:r w:rsidR="00134147" w:rsidRPr="00F67924">
        <w:rPr>
          <w:lang w:val="pt-PT"/>
        </w:rPr>
        <w:t> </w:t>
      </w:r>
      <w:r w:rsidRPr="00F67924">
        <w:rPr>
          <w:lang w:val="pt-PT"/>
        </w:rPr>
        <w:t>receberam tratamento durante pelo menos 6</w:t>
      </w:r>
      <w:r w:rsidR="00134147" w:rsidRPr="00F67924">
        <w:rPr>
          <w:lang w:val="pt-PT"/>
        </w:rPr>
        <w:t> </w:t>
      </w:r>
      <w:r w:rsidRPr="00F67924">
        <w:rPr>
          <w:lang w:val="pt-PT"/>
        </w:rPr>
        <w:t>meses, 3296 durante pelo menos um ano, 2806 receberam tratamento durante pelo menos 2</w:t>
      </w:r>
      <w:r w:rsidR="00134147" w:rsidRPr="00F67924">
        <w:rPr>
          <w:lang w:val="pt-PT"/>
        </w:rPr>
        <w:t> </w:t>
      </w:r>
      <w:r w:rsidRPr="00F67924">
        <w:rPr>
          <w:lang w:val="pt-PT"/>
        </w:rPr>
        <w:t>anos e</w:t>
      </w:r>
      <w:del w:id="1005" w:author="Author">
        <w:r w:rsidRPr="00F67924" w:rsidDel="001A19C8">
          <w:rPr>
            <w:lang w:val="pt-PT"/>
          </w:rPr>
          <w:delText xml:space="preserve"> </w:delText>
        </w:r>
      </w:del>
    </w:p>
    <w:p w14:paraId="5E784294" w14:textId="23C1B55C" w:rsidR="00E05292" w:rsidRPr="00F67924" w:rsidRDefault="001A19C8" w:rsidP="00E05292">
      <w:pPr>
        <w:outlineLvl w:val="0"/>
        <w:rPr>
          <w:lang w:val="pt-PT"/>
        </w:rPr>
      </w:pPr>
      <w:ins w:id="1006" w:author="Author">
        <w:r>
          <w:rPr>
            <w:lang w:val="pt-PT"/>
          </w:rPr>
          <w:t xml:space="preserve"> </w:t>
        </w:r>
      </w:ins>
      <w:r w:rsidR="00E05292" w:rsidRPr="00F67924">
        <w:rPr>
          <w:lang w:val="pt-PT"/>
        </w:rPr>
        <w:t>1222 durante 3</w:t>
      </w:r>
      <w:r w:rsidR="00134147" w:rsidRPr="00F67924">
        <w:rPr>
          <w:lang w:val="pt-PT"/>
        </w:rPr>
        <w:t> </w:t>
      </w:r>
      <w:r w:rsidR="00E05292" w:rsidRPr="00F67924">
        <w:rPr>
          <w:lang w:val="pt-PT"/>
        </w:rPr>
        <w:t>anos.</w:t>
      </w:r>
    </w:p>
    <w:p w14:paraId="469F232C" w14:textId="77777777" w:rsidR="000F5E7E" w:rsidRPr="00F67924" w:rsidRDefault="000F5E7E" w:rsidP="001F7D9D">
      <w:pPr>
        <w:ind w:left="567" w:hanging="567"/>
        <w:outlineLvl w:val="0"/>
        <w:rPr>
          <w:lang w:val="pt-PT"/>
        </w:rPr>
      </w:pPr>
    </w:p>
    <w:p w14:paraId="4CD6B677" w14:textId="77777777" w:rsidR="005551E6" w:rsidRPr="00F67924" w:rsidRDefault="00BD5511" w:rsidP="00D71122">
      <w:pPr>
        <w:keepNext/>
        <w:keepLines/>
        <w:ind w:left="562" w:hanging="562"/>
        <w:outlineLvl w:val="0"/>
        <w:rPr>
          <w:i/>
          <w:u w:val="single"/>
          <w:lang w:val="pt-PT"/>
        </w:rPr>
      </w:pPr>
      <w:r w:rsidRPr="00F67924">
        <w:rPr>
          <w:i/>
          <w:u w:val="single"/>
          <w:lang w:val="pt-PT"/>
        </w:rPr>
        <w:t>Infeções</w:t>
      </w:r>
    </w:p>
    <w:p w14:paraId="6422E08D" w14:textId="7030CEE0" w:rsidR="005551E6" w:rsidRPr="00F67924" w:rsidRDefault="005551E6" w:rsidP="005551E6">
      <w:pPr>
        <w:keepNext/>
        <w:keepLines/>
        <w:rPr>
          <w:lang w:val="pt-PT"/>
        </w:rPr>
      </w:pPr>
      <w:r w:rsidRPr="00F67924">
        <w:rPr>
          <w:lang w:val="pt-PT"/>
        </w:rPr>
        <w:t>Nos e</w:t>
      </w:r>
      <w:r w:rsidR="00E054EC" w:rsidRPr="00F67924">
        <w:rPr>
          <w:lang w:val="pt-PT"/>
        </w:rPr>
        <w:t>nsaio</w:t>
      </w:r>
      <w:r w:rsidRPr="00F67924">
        <w:rPr>
          <w:lang w:val="pt-PT"/>
        </w:rPr>
        <w:t>s de 6</w:t>
      </w:r>
      <w:r w:rsidR="00134147" w:rsidRPr="00F67924">
        <w:rPr>
          <w:lang w:val="pt-PT"/>
        </w:rPr>
        <w:t> </w:t>
      </w:r>
      <w:r w:rsidRPr="00F67924">
        <w:rPr>
          <w:lang w:val="pt-PT"/>
        </w:rPr>
        <w:t xml:space="preserve">meses controlados, a taxa de todas as infeções notificadas com </w:t>
      </w:r>
      <w:r w:rsidR="00134147" w:rsidRPr="00F67924">
        <w:rPr>
          <w:lang w:val="pt-PT"/>
        </w:rPr>
        <w:t xml:space="preserve">tocilizumab </w:t>
      </w:r>
      <w:r w:rsidRPr="00F67924">
        <w:rPr>
          <w:lang w:val="pt-PT"/>
        </w:rPr>
        <w:t>8 mg/kg mais tratamento com DMARD foi de 127</w:t>
      </w:r>
      <w:r w:rsidR="00134147" w:rsidRPr="00F67924">
        <w:rPr>
          <w:lang w:val="pt-PT"/>
        </w:rPr>
        <w:t> </w:t>
      </w:r>
      <w:r w:rsidRPr="00F67924">
        <w:rPr>
          <w:lang w:val="pt-PT"/>
        </w:rPr>
        <w:t>acontecimentos por 100</w:t>
      </w:r>
      <w:r w:rsidR="00134147" w:rsidRPr="00F67924">
        <w:rPr>
          <w:lang w:val="pt-PT"/>
        </w:rPr>
        <w:t> </w:t>
      </w:r>
      <w:r w:rsidRPr="00F67924">
        <w:rPr>
          <w:lang w:val="pt-PT"/>
        </w:rPr>
        <w:t>doentes</w:t>
      </w:r>
      <w:r w:rsidR="00134147" w:rsidRPr="00F67924">
        <w:rPr>
          <w:lang w:val="pt-PT"/>
        </w:rPr>
        <w:noBreakHyphen/>
      </w:r>
      <w:r w:rsidRPr="00F67924">
        <w:rPr>
          <w:lang w:val="pt-PT"/>
        </w:rPr>
        <w:t>ano, comparativamente a 112</w:t>
      </w:r>
      <w:r w:rsidR="00134147" w:rsidRPr="00F67924">
        <w:rPr>
          <w:lang w:val="pt-PT"/>
        </w:rPr>
        <w:t> </w:t>
      </w:r>
      <w:r w:rsidRPr="00F67924">
        <w:rPr>
          <w:lang w:val="pt-PT"/>
        </w:rPr>
        <w:t>acontecimentos por 100</w:t>
      </w:r>
      <w:r w:rsidR="00134147" w:rsidRPr="00F67924">
        <w:rPr>
          <w:lang w:val="pt-PT"/>
        </w:rPr>
        <w:t> </w:t>
      </w:r>
      <w:r w:rsidRPr="00F67924">
        <w:rPr>
          <w:lang w:val="pt-PT"/>
        </w:rPr>
        <w:t>doentes</w:t>
      </w:r>
      <w:r w:rsidR="00134147" w:rsidRPr="00F67924">
        <w:rPr>
          <w:lang w:val="pt-PT"/>
        </w:rPr>
        <w:noBreakHyphen/>
      </w:r>
      <w:r w:rsidRPr="00F67924">
        <w:rPr>
          <w:lang w:val="pt-PT"/>
        </w:rPr>
        <w:t>ano no grupo com placebo mais DMARD. Na população com exposição</w:t>
      </w:r>
      <w:r w:rsidRPr="00F67924">
        <w:rPr>
          <w:szCs w:val="22"/>
          <w:lang w:val="pt-PT"/>
        </w:rPr>
        <w:t xml:space="preserve"> a longo prazo,</w:t>
      </w:r>
      <w:r w:rsidRPr="00F67924">
        <w:rPr>
          <w:lang w:val="pt-PT"/>
        </w:rPr>
        <w:t xml:space="preserve"> a taxa global de infeções com </w:t>
      </w:r>
      <w:r w:rsidR="00134147" w:rsidRPr="00F67924">
        <w:rPr>
          <w:lang w:val="pt-PT"/>
        </w:rPr>
        <w:t xml:space="preserve">tocilizumab </w:t>
      </w:r>
      <w:r w:rsidRPr="00F67924">
        <w:rPr>
          <w:lang w:val="pt-PT"/>
        </w:rPr>
        <w:t>foi de 108 acontecimentos po</w:t>
      </w:r>
      <w:r w:rsidR="00BD5511" w:rsidRPr="00F67924">
        <w:rPr>
          <w:lang w:val="pt-PT"/>
        </w:rPr>
        <w:t>r exposição de 100</w:t>
      </w:r>
      <w:r w:rsidR="00134147" w:rsidRPr="00F67924">
        <w:rPr>
          <w:lang w:val="pt-PT"/>
        </w:rPr>
        <w:t> </w:t>
      </w:r>
      <w:r w:rsidR="00BD5511" w:rsidRPr="00F67924">
        <w:rPr>
          <w:lang w:val="pt-PT"/>
        </w:rPr>
        <w:t>doentes</w:t>
      </w:r>
      <w:r w:rsidR="00134147" w:rsidRPr="00F67924">
        <w:rPr>
          <w:lang w:val="pt-PT"/>
        </w:rPr>
        <w:noBreakHyphen/>
      </w:r>
      <w:r w:rsidR="00BD5511" w:rsidRPr="00F67924">
        <w:rPr>
          <w:lang w:val="pt-PT"/>
        </w:rPr>
        <w:t>ano.</w:t>
      </w:r>
    </w:p>
    <w:p w14:paraId="290D5B97" w14:textId="77777777" w:rsidR="005551E6" w:rsidRPr="00F67924" w:rsidRDefault="005551E6" w:rsidP="005551E6">
      <w:pPr>
        <w:rPr>
          <w:lang w:val="pt-PT"/>
        </w:rPr>
      </w:pPr>
    </w:p>
    <w:p w14:paraId="007F6595" w14:textId="433E4401" w:rsidR="005551E6" w:rsidRPr="00F67924" w:rsidRDefault="005551E6" w:rsidP="005551E6">
      <w:pPr>
        <w:rPr>
          <w:lang w:val="pt-PT"/>
        </w:rPr>
      </w:pPr>
      <w:r w:rsidRPr="00F67924">
        <w:rPr>
          <w:lang w:val="pt-PT"/>
        </w:rPr>
        <w:t xml:space="preserve">Nos </w:t>
      </w:r>
      <w:r w:rsidR="00134147" w:rsidRPr="00F67924">
        <w:rPr>
          <w:lang w:val="pt-PT"/>
        </w:rPr>
        <w:t xml:space="preserve">ensaios </w:t>
      </w:r>
      <w:r w:rsidRPr="00F67924">
        <w:rPr>
          <w:lang w:val="pt-PT"/>
        </w:rPr>
        <w:t>clínicos de 6</w:t>
      </w:r>
      <w:r w:rsidR="00134147" w:rsidRPr="00F67924">
        <w:rPr>
          <w:lang w:val="pt-PT"/>
        </w:rPr>
        <w:t> </w:t>
      </w:r>
      <w:r w:rsidRPr="00F67924">
        <w:rPr>
          <w:lang w:val="pt-PT"/>
        </w:rPr>
        <w:t xml:space="preserve">meses controlados, a taxa de infeções graves com </w:t>
      </w:r>
      <w:r w:rsidR="00134147" w:rsidRPr="00F67924">
        <w:rPr>
          <w:lang w:val="pt-PT"/>
        </w:rPr>
        <w:t xml:space="preserve">tocilizumab </w:t>
      </w:r>
      <w:r w:rsidRPr="00F67924">
        <w:rPr>
          <w:lang w:val="pt-PT"/>
        </w:rPr>
        <w:t>8 mg/kg mais DMARDs foi de 5,3</w:t>
      </w:r>
      <w:r w:rsidR="00134147" w:rsidRPr="00F67924">
        <w:rPr>
          <w:lang w:val="pt-PT"/>
        </w:rPr>
        <w:t> </w:t>
      </w:r>
      <w:r w:rsidRPr="00F67924">
        <w:rPr>
          <w:lang w:val="pt-PT"/>
        </w:rPr>
        <w:t>acontecimentos por exposição de 100</w:t>
      </w:r>
      <w:r w:rsidR="00134147" w:rsidRPr="00F67924">
        <w:rPr>
          <w:lang w:val="pt-PT"/>
        </w:rPr>
        <w:t> </w:t>
      </w:r>
      <w:r w:rsidRPr="00F67924">
        <w:rPr>
          <w:lang w:val="pt-PT"/>
        </w:rPr>
        <w:t>doentes</w:t>
      </w:r>
      <w:r w:rsidR="00134147" w:rsidRPr="00F67924">
        <w:rPr>
          <w:lang w:val="pt-PT"/>
        </w:rPr>
        <w:noBreakHyphen/>
      </w:r>
      <w:r w:rsidRPr="00F67924">
        <w:rPr>
          <w:lang w:val="pt-PT"/>
        </w:rPr>
        <w:t>ano, comparativamente a 3,9</w:t>
      </w:r>
      <w:r w:rsidR="00134147" w:rsidRPr="00F67924">
        <w:rPr>
          <w:lang w:val="pt-PT"/>
        </w:rPr>
        <w:t> </w:t>
      </w:r>
      <w:r w:rsidRPr="00F67924">
        <w:rPr>
          <w:lang w:val="pt-PT"/>
        </w:rPr>
        <w:t>acontecimentos por exposição de 100</w:t>
      </w:r>
      <w:r w:rsidR="00134147" w:rsidRPr="00F67924">
        <w:rPr>
          <w:lang w:val="pt-PT"/>
        </w:rPr>
        <w:t> </w:t>
      </w:r>
      <w:r w:rsidRPr="00F67924">
        <w:rPr>
          <w:lang w:val="pt-PT"/>
        </w:rPr>
        <w:t>doentes</w:t>
      </w:r>
      <w:r w:rsidR="00134147" w:rsidRPr="00F67924">
        <w:rPr>
          <w:lang w:val="pt-PT"/>
        </w:rPr>
        <w:noBreakHyphen/>
      </w:r>
      <w:r w:rsidRPr="00F67924">
        <w:rPr>
          <w:lang w:val="pt-PT"/>
        </w:rPr>
        <w:t xml:space="preserve">ano no grupo com placebo mais DMARD. No </w:t>
      </w:r>
      <w:del w:id="1007" w:author="Author">
        <w:r w:rsidRPr="00F67924" w:rsidDel="006A72D1">
          <w:rPr>
            <w:lang w:val="pt-PT"/>
          </w:rPr>
          <w:delText xml:space="preserve">estudo </w:delText>
        </w:r>
      </w:del>
      <w:ins w:id="1008" w:author="Author">
        <w:r w:rsidR="006A72D1" w:rsidRPr="00F67924">
          <w:rPr>
            <w:lang w:val="pt-PT"/>
          </w:rPr>
          <w:t xml:space="preserve">ensaio </w:t>
        </w:r>
      </w:ins>
      <w:r w:rsidRPr="00F67924">
        <w:rPr>
          <w:lang w:val="pt-PT"/>
        </w:rPr>
        <w:t>em monoterapia, a taxa de infeções graves foi de 3,6</w:t>
      </w:r>
      <w:r w:rsidR="00134147" w:rsidRPr="00F67924">
        <w:rPr>
          <w:lang w:val="pt-PT"/>
        </w:rPr>
        <w:t> </w:t>
      </w:r>
      <w:r w:rsidRPr="00F67924">
        <w:rPr>
          <w:lang w:val="pt-PT"/>
        </w:rPr>
        <w:t>acontecimentos por 100</w:t>
      </w:r>
      <w:r w:rsidR="00134147" w:rsidRPr="00F67924">
        <w:rPr>
          <w:lang w:val="pt-PT"/>
        </w:rPr>
        <w:t> </w:t>
      </w:r>
      <w:r w:rsidRPr="00F67924">
        <w:rPr>
          <w:lang w:val="pt-PT"/>
        </w:rPr>
        <w:t>doentes</w:t>
      </w:r>
      <w:r w:rsidR="00134147" w:rsidRPr="00F67924">
        <w:rPr>
          <w:lang w:val="pt-PT"/>
        </w:rPr>
        <w:noBreakHyphen/>
      </w:r>
      <w:r w:rsidRPr="00F67924">
        <w:rPr>
          <w:lang w:val="pt-PT"/>
        </w:rPr>
        <w:t xml:space="preserve">ano de exposição no grupo </w:t>
      </w:r>
      <w:r w:rsidR="00134147" w:rsidRPr="00F67924">
        <w:rPr>
          <w:lang w:val="pt-PT"/>
        </w:rPr>
        <w:t xml:space="preserve">de tocilizumab </w:t>
      </w:r>
      <w:r w:rsidRPr="00F67924">
        <w:rPr>
          <w:lang w:val="pt-PT"/>
        </w:rPr>
        <w:t>e de 1,5</w:t>
      </w:r>
      <w:r w:rsidR="00134147" w:rsidRPr="00F67924">
        <w:rPr>
          <w:lang w:val="pt-PT"/>
        </w:rPr>
        <w:t> </w:t>
      </w:r>
      <w:r w:rsidRPr="00F67924">
        <w:rPr>
          <w:lang w:val="pt-PT"/>
        </w:rPr>
        <w:t>acontecimentos por 100</w:t>
      </w:r>
      <w:r w:rsidR="00134147" w:rsidRPr="00F67924">
        <w:rPr>
          <w:lang w:val="pt-PT"/>
        </w:rPr>
        <w:t> </w:t>
      </w:r>
      <w:r w:rsidRPr="00F67924">
        <w:rPr>
          <w:lang w:val="pt-PT"/>
        </w:rPr>
        <w:t>doentes</w:t>
      </w:r>
      <w:r w:rsidR="00134147" w:rsidRPr="00F67924">
        <w:rPr>
          <w:lang w:val="pt-PT"/>
        </w:rPr>
        <w:noBreakHyphen/>
      </w:r>
      <w:r w:rsidRPr="00F67924">
        <w:rPr>
          <w:lang w:val="pt-PT"/>
        </w:rPr>
        <w:t>ano</w:t>
      </w:r>
      <w:r w:rsidR="00BD5511" w:rsidRPr="00F67924">
        <w:rPr>
          <w:lang w:val="pt-PT"/>
        </w:rPr>
        <w:t xml:space="preserve"> de exposição no grupo com MTX.</w:t>
      </w:r>
    </w:p>
    <w:p w14:paraId="3268C1AC" w14:textId="77777777" w:rsidR="005551E6" w:rsidRPr="00F67924" w:rsidRDefault="005551E6" w:rsidP="005551E6">
      <w:pPr>
        <w:rPr>
          <w:lang w:val="pt-PT"/>
        </w:rPr>
      </w:pPr>
    </w:p>
    <w:p w14:paraId="77DAB455" w14:textId="04BEAF53" w:rsidR="00971BA9" w:rsidRPr="00F67924" w:rsidRDefault="00971BA9" w:rsidP="00971BA9">
      <w:pPr>
        <w:rPr>
          <w:lang w:val="pt-PT"/>
        </w:rPr>
      </w:pPr>
      <w:del w:id="1009" w:author="Author">
        <w:r w:rsidRPr="00F67924" w:rsidDel="006A72D1">
          <w:rPr>
            <w:lang w:val="pt-PT"/>
          </w:rPr>
          <w:delText xml:space="preserve">Em toda </w:delText>
        </w:r>
      </w:del>
      <w:ins w:id="1010" w:author="Author">
        <w:r w:rsidR="006A72D1" w:rsidRPr="00F67924">
          <w:rPr>
            <w:lang w:val="pt-PT"/>
          </w:rPr>
          <w:t>N</w:t>
        </w:r>
      </w:ins>
      <w:r w:rsidRPr="00F67924">
        <w:rPr>
          <w:lang w:val="pt-PT"/>
        </w:rPr>
        <w:t xml:space="preserve">a população </w:t>
      </w:r>
      <w:ins w:id="1011" w:author="Author">
        <w:r w:rsidR="00D421A0">
          <w:rPr>
            <w:lang w:val="pt-PT"/>
          </w:rPr>
          <w:t>com exposição</w:t>
        </w:r>
      </w:ins>
      <w:del w:id="1012" w:author="Author">
        <w:r w:rsidRPr="00F67924" w:rsidDel="00D421A0">
          <w:rPr>
            <w:lang w:val="pt-PT"/>
          </w:rPr>
          <w:delText>exposta</w:delText>
        </w:r>
      </w:del>
      <w:ins w:id="1013" w:author="Author">
        <w:r w:rsidR="006A72D1" w:rsidRPr="00F67924">
          <w:rPr>
            <w:lang w:val="pt-PT"/>
          </w:rPr>
          <w:t xml:space="preserve"> a longo prazo</w:t>
        </w:r>
      </w:ins>
      <w:r w:rsidRPr="00F67924">
        <w:rPr>
          <w:lang w:val="pt-PT"/>
        </w:rPr>
        <w:t xml:space="preserve">, a taxa global de infeções graves </w:t>
      </w:r>
      <w:ins w:id="1014" w:author="Author">
        <w:r w:rsidR="006A72D1" w:rsidRPr="00F67924">
          <w:rPr>
            <w:lang w:val="pt-PT"/>
          </w:rPr>
          <w:t xml:space="preserve">(bacterianas, virais e fúngicas) </w:t>
        </w:r>
      </w:ins>
      <w:r w:rsidRPr="00F67924">
        <w:rPr>
          <w:lang w:val="pt-PT"/>
        </w:rPr>
        <w:t>foi de 4,7</w:t>
      </w:r>
      <w:r w:rsidR="00134147" w:rsidRPr="00F67924">
        <w:rPr>
          <w:lang w:val="pt-PT"/>
        </w:rPr>
        <w:t> </w:t>
      </w:r>
      <w:r w:rsidRPr="00F67924">
        <w:rPr>
          <w:lang w:val="pt-PT"/>
        </w:rPr>
        <w:t>acontecimentos por 100</w:t>
      </w:r>
      <w:r w:rsidR="00134147" w:rsidRPr="00F67924">
        <w:rPr>
          <w:lang w:val="pt-PT"/>
        </w:rPr>
        <w:t> </w:t>
      </w:r>
      <w:r w:rsidRPr="00F67924">
        <w:rPr>
          <w:lang w:val="pt-PT"/>
        </w:rPr>
        <w:t>doentes</w:t>
      </w:r>
      <w:r w:rsidR="00134147" w:rsidRPr="00F67924">
        <w:rPr>
          <w:lang w:val="pt-PT"/>
        </w:rPr>
        <w:noBreakHyphen/>
      </w:r>
      <w:r w:rsidRPr="00F67924">
        <w:rPr>
          <w:lang w:val="pt-PT"/>
        </w:rPr>
        <w:t xml:space="preserve">ano. As infeções graves notificadas, algumas com desenlace fatal, incluíram </w:t>
      </w:r>
      <w:ins w:id="1015" w:author="Author">
        <w:r w:rsidR="006A72D1" w:rsidRPr="00F67924">
          <w:rPr>
            <w:lang w:val="pt-PT"/>
          </w:rPr>
          <w:t xml:space="preserve">tuberculose ativa, </w:t>
        </w:r>
        <w:del w:id="1016" w:author="Author">
          <w:r w:rsidR="006A72D1" w:rsidRPr="00F67924" w:rsidDel="00EA09BF">
            <w:rPr>
              <w:lang w:val="pt-PT"/>
            </w:rPr>
            <w:delText xml:space="preserve">a </w:delText>
          </w:r>
        </w:del>
        <w:r w:rsidR="006A72D1" w:rsidRPr="00F67924">
          <w:rPr>
            <w:lang w:val="pt-PT"/>
          </w:rPr>
          <w:t>qu</w:t>
        </w:r>
        <w:r w:rsidR="00EA09BF">
          <w:rPr>
            <w:lang w:val="pt-PT"/>
          </w:rPr>
          <w:t>e</w:t>
        </w:r>
        <w:del w:id="1017" w:author="Author">
          <w:r w:rsidR="006A72D1" w:rsidRPr="00F67924" w:rsidDel="00EA09BF">
            <w:rPr>
              <w:lang w:val="pt-PT"/>
            </w:rPr>
            <w:delText>al</w:delText>
          </w:r>
        </w:del>
        <w:r w:rsidR="006A72D1" w:rsidRPr="00F67924">
          <w:rPr>
            <w:lang w:val="pt-PT"/>
          </w:rPr>
          <w:t xml:space="preserve"> </w:t>
        </w:r>
        <w:r w:rsidR="00EA09BF">
          <w:rPr>
            <w:lang w:val="pt-PT"/>
          </w:rPr>
          <w:t xml:space="preserve">se </w:t>
        </w:r>
        <w:r w:rsidR="006A72D1" w:rsidRPr="00F67924">
          <w:rPr>
            <w:lang w:val="pt-PT"/>
          </w:rPr>
          <w:t>poderá apresentar</w:t>
        </w:r>
        <w:del w:id="1018" w:author="Author">
          <w:r w:rsidR="006A72D1" w:rsidRPr="00F67924" w:rsidDel="00EA09BF">
            <w:rPr>
              <w:lang w:val="pt-PT"/>
            </w:rPr>
            <w:delText>-se</w:delText>
          </w:r>
        </w:del>
        <w:r w:rsidR="006A72D1" w:rsidRPr="00F67924">
          <w:rPr>
            <w:lang w:val="pt-PT"/>
          </w:rPr>
          <w:t xml:space="preserve"> com doença intra ou extrapulmonar, infeções pulmonares invasivas, incluindo candidíase, aspergilose, coccidioidomicose e </w:t>
        </w:r>
        <w:r w:rsidR="006A72D1" w:rsidRPr="00557EB7">
          <w:rPr>
            <w:i/>
            <w:iCs/>
            <w:lang w:val="pt-PT"/>
            <w:rPrChange w:id="1019" w:author="Author">
              <w:rPr>
                <w:lang w:val="pt-PT"/>
              </w:rPr>
            </w:rPrChange>
          </w:rPr>
          <w:t>Pneumocystis j</w:t>
        </w:r>
        <w:r w:rsidR="006A72D1" w:rsidRPr="00F67924">
          <w:rPr>
            <w:i/>
            <w:iCs/>
            <w:lang w:val="pt-PT"/>
          </w:rPr>
          <w:t>i</w:t>
        </w:r>
        <w:r w:rsidR="006A72D1" w:rsidRPr="00557EB7">
          <w:rPr>
            <w:i/>
            <w:iCs/>
            <w:lang w:val="pt-PT"/>
            <w:rPrChange w:id="1020" w:author="Author">
              <w:rPr>
                <w:lang w:val="pt-PT"/>
              </w:rPr>
            </w:rPrChange>
          </w:rPr>
          <w:t>rovecii</w:t>
        </w:r>
        <w:r w:rsidR="006A72D1" w:rsidRPr="00F67924">
          <w:rPr>
            <w:lang w:val="pt-PT"/>
          </w:rPr>
          <w:t xml:space="preserve">, </w:t>
        </w:r>
      </w:ins>
      <w:r w:rsidRPr="00F67924">
        <w:rPr>
          <w:lang w:val="pt-PT"/>
        </w:rPr>
        <w:t xml:space="preserve">pneumonia, celulite, herpes </w:t>
      </w:r>
      <w:del w:id="1021" w:author="Author">
        <w:r w:rsidRPr="00F67924" w:rsidDel="00EE4151">
          <w:rPr>
            <w:lang w:val="pt-PT"/>
          </w:rPr>
          <w:delText>zoster</w:delText>
        </w:r>
      </w:del>
      <w:ins w:id="1022" w:author="Author">
        <w:r w:rsidR="00EE4151" w:rsidRPr="00F67924">
          <w:rPr>
            <w:lang w:val="pt-PT"/>
          </w:rPr>
          <w:t>zóster</w:t>
        </w:r>
      </w:ins>
      <w:r w:rsidRPr="00F67924">
        <w:rPr>
          <w:lang w:val="pt-PT"/>
        </w:rPr>
        <w:t>, gastroenterite, diverticulite, s</w:t>
      </w:r>
      <w:r w:rsidR="005A2370" w:rsidRPr="00F67924">
        <w:rPr>
          <w:lang w:val="pt-PT"/>
        </w:rPr>
        <w:t>é</w:t>
      </w:r>
      <w:r w:rsidRPr="00F67924">
        <w:rPr>
          <w:lang w:val="pt-PT"/>
        </w:rPr>
        <w:t>psis e artrite bacteriana. Também foram notificados casos de infeções oportunistas.</w:t>
      </w:r>
    </w:p>
    <w:p w14:paraId="1C4505D9" w14:textId="77777777" w:rsidR="005551E6" w:rsidRPr="00F67924" w:rsidRDefault="005551E6" w:rsidP="00364126">
      <w:pPr>
        <w:keepNext/>
        <w:keepLines/>
        <w:rPr>
          <w:lang w:val="pt-PT"/>
        </w:rPr>
      </w:pPr>
    </w:p>
    <w:p w14:paraId="1EFE135A" w14:textId="77777777" w:rsidR="005551E6" w:rsidRPr="00F67924" w:rsidRDefault="005551E6" w:rsidP="00364126">
      <w:pPr>
        <w:keepNext/>
        <w:keepLines/>
        <w:rPr>
          <w:i/>
          <w:u w:val="single"/>
          <w:lang w:val="pt-PT"/>
        </w:rPr>
      </w:pPr>
      <w:r w:rsidRPr="00F67924">
        <w:rPr>
          <w:i/>
          <w:u w:val="single"/>
          <w:lang w:val="pt-PT"/>
        </w:rPr>
        <w:t>Doença pulmonar intersticial</w:t>
      </w:r>
    </w:p>
    <w:p w14:paraId="14391C0B" w14:textId="77777777" w:rsidR="005551E6" w:rsidRPr="00F67924" w:rsidRDefault="005551E6" w:rsidP="00364126">
      <w:pPr>
        <w:keepNext/>
        <w:keepLines/>
        <w:rPr>
          <w:lang w:val="pt-PT"/>
        </w:rPr>
      </w:pPr>
      <w:r w:rsidRPr="00F67924">
        <w:rPr>
          <w:lang w:val="pt-PT"/>
        </w:rPr>
        <w:t xml:space="preserve">Uma função pulmonar comprometida pode aumentar o risco de ocorrência de infeções. </w:t>
      </w:r>
    </w:p>
    <w:p w14:paraId="6DF59C3F" w14:textId="087F7845" w:rsidR="005551E6" w:rsidRPr="00F67924" w:rsidRDefault="005551E6" w:rsidP="00364126">
      <w:pPr>
        <w:keepNext/>
        <w:keepLines/>
        <w:rPr>
          <w:lang w:val="pt-PT"/>
        </w:rPr>
      </w:pPr>
      <w:r w:rsidRPr="00F67924">
        <w:rPr>
          <w:lang w:val="pt-PT"/>
        </w:rPr>
        <w:t>Foram notificados na pós</w:t>
      </w:r>
      <w:r w:rsidR="0057688D" w:rsidRPr="00F67924">
        <w:rPr>
          <w:lang w:val="pt-PT"/>
        </w:rPr>
        <w:noBreakHyphen/>
      </w:r>
      <w:r w:rsidRPr="00F67924">
        <w:rPr>
          <w:lang w:val="pt-PT"/>
        </w:rPr>
        <w:t>comercialização, casos de doença pulmonar intersticial (incluindo pneumonite e fibrose pulmonar), alguns dos quais resultaram em morte.</w:t>
      </w:r>
    </w:p>
    <w:p w14:paraId="02781D51" w14:textId="77777777" w:rsidR="005551E6" w:rsidRPr="00F67924" w:rsidRDefault="005551E6" w:rsidP="00364126">
      <w:pPr>
        <w:keepNext/>
        <w:keepLines/>
        <w:rPr>
          <w:u w:val="single"/>
          <w:lang w:val="pt-PT"/>
        </w:rPr>
      </w:pPr>
    </w:p>
    <w:p w14:paraId="55096CCA" w14:textId="77777777" w:rsidR="005551E6" w:rsidRPr="00F67924" w:rsidRDefault="005551E6" w:rsidP="00364126">
      <w:pPr>
        <w:keepNext/>
        <w:keepLines/>
        <w:ind w:left="567" w:hanging="567"/>
        <w:outlineLvl w:val="0"/>
        <w:rPr>
          <w:i/>
          <w:u w:val="single"/>
          <w:lang w:val="pt-PT"/>
        </w:rPr>
      </w:pPr>
      <w:r w:rsidRPr="00F67924">
        <w:rPr>
          <w:i/>
          <w:u w:val="single"/>
          <w:lang w:val="pt-PT"/>
        </w:rPr>
        <w:t>Perfuração gastrointestinal</w:t>
      </w:r>
    </w:p>
    <w:p w14:paraId="659F5C59" w14:textId="4F00166F" w:rsidR="005551E6" w:rsidRPr="00F67924" w:rsidRDefault="005551E6" w:rsidP="005551E6">
      <w:pPr>
        <w:rPr>
          <w:lang w:val="pt-PT"/>
        </w:rPr>
      </w:pPr>
      <w:r w:rsidRPr="00F67924">
        <w:rPr>
          <w:lang w:val="pt-PT"/>
        </w:rPr>
        <w:t>Durante os 6</w:t>
      </w:r>
      <w:r w:rsidR="0057688D" w:rsidRPr="00F67924">
        <w:rPr>
          <w:lang w:val="pt-PT"/>
        </w:rPr>
        <w:t> </w:t>
      </w:r>
      <w:r w:rsidRPr="00F67924">
        <w:rPr>
          <w:lang w:val="pt-PT"/>
        </w:rPr>
        <w:t xml:space="preserve">meses de ensaios clínicos controlados, a taxa global de perfuração gastrointestinal com terapêutica com </w:t>
      </w:r>
      <w:r w:rsidR="0057688D" w:rsidRPr="00F67924">
        <w:rPr>
          <w:szCs w:val="22"/>
          <w:lang w:val="pt-PT"/>
        </w:rPr>
        <w:t xml:space="preserve">tocilizumab </w:t>
      </w:r>
      <w:r w:rsidRPr="00F67924">
        <w:rPr>
          <w:lang w:val="pt-PT"/>
        </w:rPr>
        <w:t>foi de 0,26</w:t>
      </w:r>
      <w:r w:rsidR="0057688D" w:rsidRPr="00F67924">
        <w:rPr>
          <w:lang w:val="pt-PT"/>
        </w:rPr>
        <w:t> </w:t>
      </w:r>
      <w:r w:rsidRPr="00F67924">
        <w:rPr>
          <w:lang w:val="pt-PT"/>
        </w:rPr>
        <w:t>acontecimentos por 100</w:t>
      </w:r>
      <w:r w:rsidR="0057688D" w:rsidRPr="00F67924">
        <w:rPr>
          <w:lang w:val="pt-PT"/>
        </w:rPr>
        <w:t> </w:t>
      </w:r>
      <w:r w:rsidRPr="00F67924">
        <w:rPr>
          <w:lang w:val="pt-PT"/>
        </w:rPr>
        <w:t>doentes</w:t>
      </w:r>
      <w:r w:rsidR="0057688D" w:rsidRPr="00F67924">
        <w:rPr>
          <w:lang w:val="pt-PT"/>
        </w:rPr>
        <w:noBreakHyphen/>
      </w:r>
      <w:r w:rsidRPr="00F67924">
        <w:rPr>
          <w:lang w:val="pt-PT"/>
        </w:rPr>
        <w:t>ano. Na população com exposição</w:t>
      </w:r>
      <w:r w:rsidRPr="00F67924">
        <w:rPr>
          <w:szCs w:val="22"/>
          <w:lang w:val="pt-PT"/>
        </w:rPr>
        <w:t xml:space="preserve"> a longo prazo, a taxa global de perfuração gastrointestinal foi de 0,28</w:t>
      </w:r>
      <w:r w:rsidR="0057688D" w:rsidRPr="00F67924">
        <w:rPr>
          <w:szCs w:val="22"/>
          <w:lang w:val="pt-PT"/>
        </w:rPr>
        <w:t> </w:t>
      </w:r>
      <w:r w:rsidRPr="00F67924">
        <w:rPr>
          <w:szCs w:val="22"/>
          <w:lang w:val="pt-PT"/>
        </w:rPr>
        <w:t xml:space="preserve">acontecimentos por </w:t>
      </w:r>
      <w:r w:rsidRPr="00F67924">
        <w:rPr>
          <w:lang w:val="pt-PT"/>
        </w:rPr>
        <w:t>100</w:t>
      </w:r>
      <w:r w:rsidR="0057688D" w:rsidRPr="00F67924">
        <w:rPr>
          <w:lang w:val="pt-PT"/>
        </w:rPr>
        <w:t> </w:t>
      </w:r>
      <w:r w:rsidRPr="00F67924">
        <w:rPr>
          <w:lang w:val="pt-PT"/>
        </w:rPr>
        <w:t>doentes</w:t>
      </w:r>
      <w:r w:rsidR="0057688D" w:rsidRPr="00F67924">
        <w:rPr>
          <w:lang w:val="pt-PT"/>
        </w:rPr>
        <w:noBreakHyphen/>
      </w:r>
      <w:r w:rsidRPr="00F67924">
        <w:rPr>
          <w:lang w:val="pt-PT"/>
        </w:rPr>
        <w:t xml:space="preserve">ano. Os casos de perfuração gastrointestinal com </w:t>
      </w:r>
      <w:r w:rsidR="0057688D" w:rsidRPr="00F67924">
        <w:rPr>
          <w:lang w:val="pt-PT"/>
        </w:rPr>
        <w:t xml:space="preserve">o tratamento </w:t>
      </w:r>
      <w:r w:rsidRPr="00F67924">
        <w:rPr>
          <w:lang w:val="pt-PT"/>
        </w:rPr>
        <w:t>foram primariamente notificados como complicações de diverticulite, incluindo peritonite purulenta generalizada, perfuração gastrointestinal inferior, fístula e abcesso.</w:t>
      </w:r>
    </w:p>
    <w:p w14:paraId="2DA6A072" w14:textId="77777777" w:rsidR="005551E6" w:rsidRPr="00F67924" w:rsidRDefault="005551E6" w:rsidP="005551E6">
      <w:pPr>
        <w:rPr>
          <w:lang w:val="pt-PT"/>
        </w:rPr>
      </w:pPr>
    </w:p>
    <w:p w14:paraId="6C65EE48" w14:textId="77777777" w:rsidR="005551E6" w:rsidRPr="00F67924" w:rsidRDefault="005551E6" w:rsidP="005551E6">
      <w:pPr>
        <w:rPr>
          <w:i/>
          <w:szCs w:val="22"/>
          <w:u w:val="single"/>
          <w:lang w:val="pt-PT"/>
        </w:rPr>
      </w:pPr>
      <w:r w:rsidRPr="00F67924">
        <w:rPr>
          <w:i/>
          <w:szCs w:val="22"/>
          <w:u w:val="single"/>
          <w:lang w:val="pt-PT"/>
        </w:rPr>
        <w:t xml:space="preserve">Reações </w:t>
      </w:r>
      <w:r w:rsidR="005E2B79" w:rsidRPr="00F67924">
        <w:rPr>
          <w:i/>
          <w:szCs w:val="22"/>
          <w:u w:val="single"/>
          <w:lang w:val="pt-PT"/>
        </w:rPr>
        <w:t xml:space="preserve">associadas </w:t>
      </w:r>
      <w:r w:rsidRPr="00F67924">
        <w:rPr>
          <w:i/>
          <w:szCs w:val="22"/>
          <w:u w:val="single"/>
          <w:lang w:val="pt-PT"/>
        </w:rPr>
        <w:t>à perfusão</w:t>
      </w:r>
    </w:p>
    <w:p w14:paraId="1D733B31" w14:textId="39F6FC38" w:rsidR="005551E6" w:rsidRPr="00F67924" w:rsidRDefault="005551E6" w:rsidP="005551E6">
      <w:pPr>
        <w:rPr>
          <w:szCs w:val="22"/>
          <w:lang w:val="pt-PT"/>
        </w:rPr>
      </w:pPr>
      <w:r w:rsidRPr="00F67924">
        <w:rPr>
          <w:lang w:val="pt-PT"/>
        </w:rPr>
        <w:t>Nos ensaios de 6</w:t>
      </w:r>
      <w:r w:rsidR="0057688D" w:rsidRPr="00F67924">
        <w:rPr>
          <w:lang w:val="pt-PT"/>
        </w:rPr>
        <w:t> </w:t>
      </w:r>
      <w:r w:rsidRPr="00F67924">
        <w:rPr>
          <w:lang w:val="pt-PT"/>
        </w:rPr>
        <w:t xml:space="preserve">meses controlados </w:t>
      </w:r>
      <w:r w:rsidRPr="00F67924">
        <w:rPr>
          <w:szCs w:val="22"/>
          <w:lang w:val="pt-PT"/>
        </w:rPr>
        <w:t>foram notificados acontecimentos adversos associados à perfusão (acontecimentos selecionados ocorridos durante ou no período de 24</w:t>
      </w:r>
      <w:r w:rsidR="0057688D" w:rsidRPr="00F67924">
        <w:rPr>
          <w:szCs w:val="22"/>
          <w:lang w:val="pt-PT"/>
        </w:rPr>
        <w:t> </w:t>
      </w:r>
      <w:r w:rsidRPr="00F67924">
        <w:rPr>
          <w:szCs w:val="22"/>
          <w:lang w:val="pt-PT"/>
        </w:rPr>
        <w:t xml:space="preserve">horas após a perfusão) por 6,9% dos doentes no grupo </w:t>
      </w:r>
      <w:r w:rsidRPr="00F67924">
        <w:rPr>
          <w:lang w:val="pt-PT"/>
        </w:rPr>
        <w:t xml:space="preserve">tocilizumab 8 mg/kg mais DMARD e por 5,1% dos doentes no grupo placebo mais DMARD. Os acontecimentos notificados durante a perfusão foram principalmente episódios de hipertensão; os acontecimentos notificados </w:t>
      </w:r>
      <w:r w:rsidRPr="00F67924">
        <w:rPr>
          <w:szCs w:val="22"/>
          <w:lang w:val="pt-PT"/>
        </w:rPr>
        <w:t>no período de 24</w:t>
      </w:r>
      <w:r w:rsidR="0057688D" w:rsidRPr="00F67924">
        <w:rPr>
          <w:szCs w:val="22"/>
          <w:lang w:val="pt-PT"/>
        </w:rPr>
        <w:t> </w:t>
      </w:r>
      <w:r w:rsidRPr="00F67924">
        <w:rPr>
          <w:szCs w:val="22"/>
          <w:lang w:val="pt-PT"/>
        </w:rPr>
        <w:t>horas após o final da perfusão foram cefaleia e reações cutâneas (erupção cutânea, urticária). Estes acontecimentos não f</w:t>
      </w:r>
      <w:r w:rsidR="00BD5511" w:rsidRPr="00F67924">
        <w:rPr>
          <w:szCs w:val="22"/>
          <w:lang w:val="pt-PT"/>
        </w:rPr>
        <w:t>oram limitadores do tratamento.</w:t>
      </w:r>
    </w:p>
    <w:p w14:paraId="68B2842A" w14:textId="77777777" w:rsidR="005551E6" w:rsidRPr="00F67924" w:rsidRDefault="005551E6" w:rsidP="005551E6">
      <w:pPr>
        <w:rPr>
          <w:lang w:val="pt-PT"/>
        </w:rPr>
      </w:pPr>
    </w:p>
    <w:p w14:paraId="23853665" w14:textId="51C3C1DD" w:rsidR="005551E6" w:rsidRPr="00F67924" w:rsidRDefault="005551E6" w:rsidP="005551E6">
      <w:pPr>
        <w:rPr>
          <w:lang w:val="pt-PT"/>
        </w:rPr>
      </w:pPr>
      <w:r w:rsidRPr="00F67924">
        <w:rPr>
          <w:lang w:val="pt-PT"/>
        </w:rPr>
        <w:t xml:space="preserve">A taxa de reações anafiláticas (ocorrendo num total </w:t>
      </w:r>
      <w:r w:rsidR="00971BA9" w:rsidRPr="00F67924">
        <w:rPr>
          <w:lang w:val="pt-PT"/>
        </w:rPr>
        <w:t xml:space="preserve">de </w:t>
      </w:r>
      <w:ins w:id="1023" w:author="Author">
        <w:r w:rsidR="006A72D1" w:rsidRPr="00F67924">
          <w:rPr>
            <w:lang w:val="pt-PT"/>
          </w:rPr>
          <w:t>8</w:t>
        </w:r>
      </w:ins>
      <w:del w:id="1024" w:author="Author">
        <w:r w:rsidR="00971BA9" w:rsidRPr="00F67924" w:rsidDel="006A72D1">
          <w:rPr>
            <w:lang w:val="pt-PT"/>
          </w:rPr>
          <w:delText>6</w:delText>
        </w:r>
      </w:del>
      <w:r w:rsidR="00971BA9" w:rsidRPr="00F67924">
        <w:rPr>
          <w:lang w:val="pt-PT"/>
        </w:rPr>
        <w:t>/</w:t>
      </w:r>
      <w:ins w:id="1025" w:author="Author">
        <w:r w:rsidR="006A72D1" w:rsidRPr="00F67924">
          <w:rPr>
            <w:lang w:val="pt-PT"/>
          </w:rPr>
          <w:t>4009</w:t>
        </w:r>
      </w:ins>
      <w:del w:id="1026" w:author="Author">
        <w:r w:rsidR="00971BA9" w:rsidRPr="00F67924" w:rsidDel="006A72D1">
          <w:rPr>
            <w:lang w:val="pt-PT"/>
          </w:rPr>
          <w:delText>3778</w:delText>
        </w:r>
      </w:del>
      <w:r w:rsidR="00971BA9" w:rsidRPr="00F67924">
        <w:rPr>
          <w:lang w:val="pt-PT"/>
        </w:rPr>
        <w:t xml:space="preserve"> doentes, 0,2%) </w:t>
      </w:r>
      <w:r w:rsidRPr="00F67924">
        <w:rPr>
          <w:lang w:val="pt-PT"/>
        </w:rPr>
        <w:t xml:space="preserve">foi várias vezes superior com a dose de 4 mg/kg, comparativamente à dose de 8 mg/kg. Reações de hipersensibilidade clinicamente significativas associadas a </w:t>
      </w:r>
      <w:r w:rsidR="0057688D" w:rsidRPr="00F67924">
        <w:rPr>
          <w:szCs w:val="22"/>
          <w:lang w:val="pt-PT"/>
        </w:rPr>
        <w:t xml:space="preserve">tocilizumab </w:t>
      </w:r>
      <w:r w:rsidRPr="00F67924">
        <w:rPr>
          <w:lang w:val="pt-PT"/>
        </w:rPr>
        <w:t xml:space="preserve">e requerendo descontinuação </w:t>
      </w:r>
      <w:r w:rsidR="008A28E2" w:rsidRPr="00F67924">
        <w:rPr>
          <w:lang w:val="pt-PT"/>
        </w:rPr>
        <w:t>d</w:t>
      </w:r>
      <w:r w:rsidR="005A2370" w:rsidRPr="00F67924">
        <w:rPr>
          <w:lang w:val="pt-PT"/>
        </w:rPr>
        <w:t>o</w:t>
      </w:r>
      <w:r w:rsidR="008A28E2" w:rsidRPr="00F67924">
        <w:rPr>
          <w:lang w:val="pt-PT"/>
        </w:rPr>
        <w:t xml:space="preserve"> </w:t>
      </w:r>
      <w:r w:rsidRPr="00F67924">
        <w:rPr>
          <w:lang w:val="pt-PT"/>
        </w:rPr>
        <w:t xml:space="preserve">tratamento foram notificadas num total de </w:t>
      </w:r>
      <w:ins w:id="1027" w:author="Author">
        <w:r w:rsidR="006A72D1" w:rsidRPr="00F67924">
          <w:rPr>
            <w:lang w:val="pt-PT"/>
          </w:rPr>
          <w:t>56</w:t>
        </w:r>
      </w:ins>
      <w:del w:id="1028" w:author="Author">
        <w:r w:rsidR="00971BA9" w:rsidRPr="00F67924" w:rsidDel="006A72D1">
          <w:rPr>
            <w:lang w:val="pt-PT"/>
          </w:rPr>
          <w:delText>13</w:delText>
        </w:r>
      </w:del>
      <w:r w:rsidR="00971BA9" w:rsidRPr="00F67924">
        <w:rPr>
          <w:lang w:val="pt-PT"/>
        </w:rPr>
        <w:t xml:space="preserve"> dos </w:t>
      </w:r>
      <w:ins w:id="1029" w:author="Author">
        <w:r w:rsidR="006A72D1" w:rsidRPr="00F67924">
          <w:rPr>
            <w:lang w:val="pt-PT"/>
          </w:rPr>
          <w:t>4009</w:t>
        </w:r>
      </w:ins>
      <w:del w:id="1030" w:author="Author">
        <w:r w:rsidR="00971BA9" w:rsidRPr="00F67924" w:rsidDel="006A72D1">
          <w:rPr>
            <w:lang w:val="pt-PT"/>
          </w:rPr>
          <w:delText>3778</w:delText>
        </w:r>
      </w:del>
      <w:r w:rsidR="0057688D" w:rsidRPr="00F67924">
        <w:rPr>
          <w:lang w:val="pt-PT"/>
        </w:rPr>
        <w:t> </w:t>
      </w:r>
      <w:r w:rsidR="00971BA9" w:rsidRPr="00F67924">
        <w:rPr>
          <w:lang w:val="pt-PT"/>
        </w:rPr>
        <w:t>doentes (</w:t>
      </w:r>
      <w:ins w:id="1031" w:author="Author">
        <w:r w:rsidR="006A72D1" w:rsidRPr="00F67924">
          <w:rPr>
            <w:lang w:val="pt-PT"/>
          </w:rPr>
          <w:t>1,4</w:t>
        </w:r>
      </w:ins>
      <w:del w:id="1032" w:author="Author">
        <w:r w:rsidR="00971BA9" w:rsidRPr="00F67924" w:rsidDel="006A72D1">
          <w:rPr>
            <w:lang w:val="pt-PT"/>
          </w:rPr>
          <w:delText>0,3</w:delText>
        </w:r>
      </w:del>
      <w:r w:rsidR="00971BA9" w:rsidRPr="00F67924">
        <w:rPr>
          <w:lang w:val="pt-PT"/>
        </w:rPr>
        <w:t xml:space="preserve">%) </w:t>
      </w:r>
      <w:r w:rsidRPr="00F67924">
        <w:rPr>
          <w:lang w:val="pt-PT"/>
        </w:rPr>
        <w:t xml:space="preserve">tratados durante os </w:t>
      </w:r>
      <w:r w:rsidR="0057688D" w:rsidRPr="00F67924">
        <w:rPr>
          <w:lang w:val="pt-PT"/>
        </w:rPr>
        <w:t xml:space="preserve">ensaios </w:t>
      </w:r>
      <w:r w:rsidRPr="00F67924">
        <w:rPr>
          <w:lang w:val="pt-PT"/>
        </w:rPr>
        <w:t>clínicos controlados e abertos. Estas reações foram geralmente observadas durante a segunda à quinta perfusão de tocilizumab (ver secção</w:t>
      </w:r>
      <w:r w:rsidR="0057688D" w:rsidRPr="00F67924">
        <w:rPr>
          <w:lang w:val="pt-PT"/>
        </w:rPr>
        <w:t> </w:t>
      </w:r>
      <w:r w:rsidRPr="00F67924">
        <w:rPr>
          <w:lang w:val="pt-PT"/>
        </w:rPr>
        <w:t xml:space="preserve">4.4). Foi notificada </w:t>
      </w:r>
      <w:r w:rsidRPr="00F67924">
        <w:rPr>
          <w:szCs w:val="22"/>
          <w:lang w:val="pt-PT"/>
        </w:rPr>
        <w:t xml:space="preserve">anafilaxia </w:t>
      </w:r>
      <w:r w:rsidRPr="00F67924">
        <w:rPr>
          <w:lang w:val="pt-PT"/>
        </w:rPr>
        <w:t xml:space="preserve">fatal durante o tratamento com </w:t>
      </w:r>
      <w:r w:rsidR="0057688D" w:rsidRPr="00F67924">
        <w:rPr>
          <w:szCs w:val="22"/>
          <w:lang w:val="pt-PT"/>
        </w:rPr>
        <w:t xml:space="preserve">tocilizumab </w:t>
      </w:r>
      <w:r w:rsidRPr="00F67924">
        <w:rPr>
          <w:lang w:val="pt-PT"/>
        </w:rPr>
        <w:t>intravenoso após a autorização de introdução no mercado (ver secção</w:t>
      </w:r>
      <w:r w:rsidR="0057688D" w:rsidRPr="00F67924">
        <w:rPr>
          <w:lang w:val="pt-PT"/>
        </w:rPr>
        <w:t> </w:t>
      </w:r>
      <w:r w:rsidRPr="00F67924">
        <w:rPr>
          <w:lang w:val="pt-PT"/>
        </w:rPr>
        <w:t>4.4).</w:t>
      </w:r>
    </w:p>
    <w:p w14:paraId="48849330" w14:textId="77777777" w:rsidR="005551E6" w:rsidRPr="00F67924" w:rsidRDefault="005551E6" w:rsidP="005551E6">
      <w:pPr>
        <w:rPr>
          <w:lang w:val="pt-PT"/>
        </w:rPr>
      </w:pPr>
    </w:p>
    <w:p w14:paraId="210F71C1" w14:textId="77777777" w:rsidR="005551E6" w:rsidRPr="00F67924" w:rsidRDefault="005551E6" w:rsidP="005551E6">
      <w:pPr>
        <w:ind w:left="567" w:hanging="567"/>
        <w:outlineLvl w:val="0"/>
        <w:rPr>
          <w:i/>
          <w:u w:val="single"/>
          <w:lang w:val="pt-PT"/>
        </w:rPr>
      </w:pPr>
      <w:r w:rsidRPr="00F67924">
        <w:rPr>
          <w:i/>
          <w:u w:val="single"/>
          <w:lang w:val="pt-PT"/>
        </w:rPr>
        <w:t>Imunogenicidade</w:t>
      </w:r>
    </w:p>
    <w:p w14:paraId="688BC05E" w14:textId="19980A8C" w:rsidR="005551E6" w:rsidRPr="00F67924" w:rsidRDefault="005551E6" w:rsidP="005551E6">
      <w:pPr>
        <w:outlineLvl w:val="0"/>
        <w:rPr>
          <w:lang w:val="pt-PT"/>
        </w:rPr>
      </w:pPr>
      <w:r w:rsidRPr="00F67924">
        <w:rPr>
          <w:lang w:val="pt-PT"/>
        </w:rPr>
        <w:t>Um total de 2876</w:t>
      </w:r>
      <w:r w:rsidR="00714A57" w:rsidRPr="00F67924">
        <w:rPr>
          <w:lang w:val="pt-PT"/>
        </w:rPr>
        <w:t> </w:t>
      </w:r>
      <w:r w:rsidRPr="00F67924">
        <w:rPr>
          <w:lang w:val="pt-PT"/>
        </w:rPr>
        <w:t xml:space="preserve">doentes foi testado quanto </w:t>
      </w:r>
      <w:r w:rsidR="005F170C" w:rsidRPr="00F67924">
        <w:rPr>
          <w:lang w:val="pt-PT"/>
        </w:rPr>
        <w:t>à presença de</w:t>
      </w:r>
      <w:r w:rsidRPr="00F67924">
        <w:rPr>
          <w:lang w:val="pt-PT"/>
        </w:rPr>
        <w:t xml:space="preserve"> anticorpos anti</w:t>
      </w:r>
      <w:r w:rsidR="00714A57" w:rsidRPr="00F67924">
        <w:rPr>
          <w:szCs w:val="22"/>
          <w:lang w:val="pt-PT"/>
        </w:rPr>
        <w:noBreakHyphen/>
        <w:t xml:space="preserve">tocilizumab </w:t>
      </w:r>
      <w:r w:rsidRPr="00F67924">
        <w:rPr>
          <w:lang w:val="pt-PT"/>
        </w:rPr>
        <w:t>em ensaios clínicos de 6</w:t>
      </w:r>
      <w:r w:rsidR="00714A57" w:rsidRPr="00F67924">
        <w:rPr>
          <w:lang w:val="pt-PT"/>
        </w:rPr>
        <w:t> </w:t>
      </w:r>
      <w:r w:rsidRPr="00F67924">
        <w:rPr>
          <w:lang w:val="pt-PT"/>
        </w:rPr>
        <w:t>meses controlados. Dos 46</w:t>
      </w:r>
      <w:r w:rsidR="00714A57" w:rsidRPr="00F67924">
        <w:rPr>
          <w:lang w:val="pt-PT"/>
        </w:rPr>
        <w:t> </w:t>
      </w:r>
      <w:r w:rsidRPr="00F67924">
        <w:rPr>
          <w:lang w:val="pt-PT"/>
        </w:rPr>
        <w:t>doentes (1,6%) que desenvolveram anticorpos anti</w:t>
      </w:r>
      <w:r w:rsidR="00714A57" w:rsidRPr="00F67924">
        <w:rPr>
          <w:szCs w:val="22"/>
          <w:lang w:val="pt-PT"/>
        </w:rPr>
        <w:noBreakHyphen/>
        <w:t>tocilizumab</w:t>
      </w:r>
      <w:r w:rsidRPr="00F67924">
        <w:rPr>
          <w:lang w:val="pt-PT"/>
        </w:rPr>
        <w:t xml:space="preserve">, 6 tiveram uma reação de hipersensibilidade medicamente significativa associada, </w:t>
      </w:r>
      <w:r w:rsidR="00392B02" w:rsidRPr="00F67924">
        <w:rPr>
          <w:lang w:val="pt-PT"/>
        </w:rPr>
        <w:t>que conduziu em</w:t>
      </w:r>
      <w:r w:rsidRPr="00F67924">
        <w:rPr>
          <w:lang w:val="pt-PT"/>
        </w:rPr>
        <w:t xml:space="preserve"> 5</w:t>
      </w:r>
      <w:r w:rsidR="00714A57" w:rsidRPr="00F67924">
        <w:rPr>
          <w:lang w:val="pt-PT"/>
        </w:rPr>
        <w:t> </w:t>
      </w:r>
      <w:r w:rsidR="00392B02" w:rsidRPr="00F67924">
        <w:rPr>
          <w:lang w:val="pt-PT"/>
        </w:rPr>
        <w:t>doentes</w:t>
      </w:r>
      <w:r w:rsidRPr="00F67924">
        <w:rPr>
          <w:lang w:val="pt-PT"/>
        </w:rPr>
        <w:t xml:space="preserve"> </w:t>
      </w:r>
      <w:r w:rsidR="005A2370" w:rsidRPr="00F67924">
        <w:rPr>
          <w:lang w:val="pt-PT"/>
        </w:rPr>
        <w:t>à</w:t>
      </w:r>
      <w:r w:rsidRPr="00F67924">
        <w:rPr>
          <w:lang w:val="pt-PT"/>
        </w:rPr>
        <w:t xml:space="preserve"> descontinuação permanente do tratamento. Trinta doentes (1,1%) desenvolveram anticorpos neutralizantes.</w:t>
      </w:r>
    </w:p>
    <w:p w14:paraId="545FCC62" w14:textId="77777777" w:rsidR="005551E6" w:rsidRPr="00F67924" w:rsidRDefault="005551E6" w:rsidP="005551E6">
      <w:pPr>
        <w:outlineLvl w:val="0"/>
        <w:rPr>
          <w:lang w:val="pt-PT"/>
        </w:rPr>
      </w:pPr>
    </w:p>
    <w:p w14:paraId="3AE54815" w14:textId="77777777" w:rsidR="005551E6" w:rsidRPr="00F67924" w:rsidRDefault="005551E6" w:rsidP="005551E6">
      <w:pPr>
        <w:ind w:left="567" w:hanging="567"/>
        <w:outlineLvl w:val="0"/>
        <w:rPr>
          <w:i/>
          <w:u w:val="single"/>
          <w:lang w:val="pt-PT"/>
        </w:rPr>
      </w:pPr>
      <w:r w:rsidRPr="00F67924">
        <w:rPr>
          <w:i/>
          <w:u w:val="single"/>
          <w:lang w:val="pt-PT"/>
        </w:rPr>
        <w:t>Neutrófilos</w:t>
      </w:r>
    </w:p>
    <w:p w14:paraId="090B1065" w14:textId="51D9E006" w:rsidR="005551E6" w:rsidRPr="00F67924" w:rsidRDefault="005551E6" w:rsidP="005551E6">
      <w:pPr>
        <w:rPr>
          <w:lang w:val="pt-PT"/>
        </w:rPr>
      </w:pPr>
      <w:r w:rsidRPr="00F67924">
        <w:rPr>
          <w:lang w:val="pt-PT"/>
        </w:rPr>
        <w:t>Nos ensaios de 6</w:t>
      </w:r>
      <w:r w:rsidR="00BD4F04" w:rsidRPr="00F67924">
        <w:rPr>
          <w:lang w:val="pt-PT"/>
        </w:rPr>
        <w:t> </w:t>
      </w:r>
      <w:r w:rsidRPr="00F67924">
        <w:rPr>
          <w:lang w:val="pt-PT"/>
        </w:rPr>
        <w:t xml:space="preserve">meses controlados ocorreu uma diminuição </w:t>
      </w:r>
      <w:r w:rsidR="00D215AB" w:rsidRPr="00F67924">
        <w:rPr>
          <w:lang w:val="pt-PT"/>
        </w:rPr>
        <w:t>n</w:t>
      </w:r>
      <w:r w:rsidRPr="00F67924">
        <w:rPr>
          <w:lang w:val="pt-PT"/>
        </w:rPr>
        <w:t xml:space="preserve">a contagem de neutrófilos para menos de 1 </w:t>
      </w:r>
      <w:r w:rsidR="00714A57" w:rsidRPr="00F67924">
        <w:rPr>
          <w:szCs w:val="22"/>
          <w:lang w:val="pt-PT"/>
        </w:rPr>
        <w:t>×</w:t>
      </w:r>
      <w:r w:rsidRPr="00F67924">
        <w:rPr>
          <w:lang w:val="pt-PT"/>
        </w:rPr>
        <w:t xml:space="preserve"> 10</w:t>
      </w:r>
      <w:r w:rsidRPr="00F67924">
        <w:rPr>
          <w:vertAlign w:val="superscript"/>
          <w:lang w:val="pt-PT"/>
        </w:rPr>
        <w:t>9</w:t>
      </w:r>
      <w:r w:rsidRPr="00F67924">
        <w:rPr>
          <w:lang w:val="pt-PT"/>
        </w:rPr>
        <w:t xml:space="preserve">/l em 3,4% dos doentes tratados com </w:t>
      </w:r>
      <w:r w:rsidR="00714A57" w:rsidRPr="00F67924">
        <w:rPr>
          <w:lang w:val="pt-PT"/>
        </w:rPr>
        <w:t xml:space="preserve">tocilizumab </w:t>
      </w:r>
      <w:r w:rsidRPr="00F67924">
        <w:rPr>
          <w:lang w:val="pt-PT"/>
        </w:rPr>
        <w:t>8 mg/kg mais DMARDs, comparativamente a &lt;</w:t>
      </w:r>
      <w:r w:rsidR="00714A57" w:rsidRPr="00F67924">
        <w:rPr>
          <w:lang w:val="pt-PT"/>
        </w:rPr>
        <w:t> </w:t>
      </w:r>
      <w:r w:rsidRPr="00F67924">
        <w:rPr>
          <w:lang w:val="pt-PT"/>
        </w:rPr>
        <w:t xml:space="preserve">0,1% dos doentes no grupo placebo mais DMARDs. </w:t>
      </w:r>
      <w:r w:rsidRPr="00F67924">
        <w:rPr>
          <w:szCs w:val="22"/>
          <w:lang w:val="pt-PT"/>
        </w:rPr>
        <w:t>Aproximadamente metade dos doentes que desenvolveram uma CAN &lt;</w:t>
      </w:r>
      <w:r w:rsidR="00714A57" w:rsidRPr="00F67924">
        <w:rPr>
          <w:szCs w:val="22"/>
          <w:lang w:val="pt-PT"/>
        </w:rPr>
        <w:t> </w:t>
      </w:r>
      <w:r w:rsidRPr="00F67924">
        <w:rPr>
          <w:szCs w:val="22"/>
          <w:lang w:val="pt-PT"/>
        </w:rPr>
        <w:t>1</w:t>
      </w:r>
      <w:ins w:id="1033" w:author="Author">
        <w:r w:rsidR="006D44AF">
          <w:rPr>
            <w:szCs w:val="22"/>
            <w:lang w:val="pt-PT"/>
          </w:rPr>
          <w:t> </w:t>
        </w:r>
      </w:ins>
      <w:del w:id="1034" w:author="Author">
        <w:r w:rsidRPr="00F67924" w:rsidDel="006D44AF">
          <w:rPr>
            <w:szCs w:val="22"/>
            <w:lang w:val="pt-PT"/>
          </w:rPr>
          <w:delText xml:space="preserve"> </w:delText>
        </w:r>
      </w:del>
      <w:r w:rsidR="00714A57" w:rsidRPr="00F67924">
        <w:rPr>
          <w:szCs w:val="22"/>
          <w:lang w:val="pt-PT"/>
        </w:rPr>
        <w:t>×</w:t>
      </w:r>
      <w:ins w:id="1035" w:author="Author">
        <w:r w:rsidR="006D44AF">
          <w:rPr>
            <w:szCs w:val="22"/>
            <w:lang w:val="pt-PT"/>
          </w:rPr>
          <w:t> </w:t>
        </w:r>
      </w:ins>
      <w:del w:id="1036" w:author="Author">
        <w:r w:rsidRPr="00F67924" w:rsidDel="006D44AF">
          <w:rPr>
            <w:szCs w:val="22"/>
            <w:lang w:val="pt-PT"/>
          </w:rPr>
          <w:delText xml:space="preserve"> </w:delText>
        </w:r>
      </w:del>
      <w:r w:rsidRPr="00F67924">
        <w:rPr>
          <w:szCs w:val="22"/>
          <w:lang w:val="pt-PT"/>
        </w:rPr>
        <w:t>10</w:t>
      </w:r>
      <w:r w:rsidRPr="00F67924">
        <w:rPr>
          <w:szCs w:val="22"/>
          <w:vertAlign w:val="superscript"/>
          <w:lang w:val="pt-PT"/>
        </w:rPr>
        <w:t>9</w:t>
      </w:r>
      <w:r w:rsidRPr="00F67924">
        <w:rPr>
          <w:rFonts w:eastAsia="MS Mincho"/>
          <w:szCs w:val="22"/>
          <w:lang w:val="pt-PT"/>
        </w:rPr>
        <w:t>/l</w:t>
      </w:r>
      <w:r w:rsidRPr="00F67924">
        <w:rPr>
          <w:szCs w:val="22"/>
          <w:lang w:val="pt-PT"/>
        </w:rPr>
        <w:t xml:space="preserve"> fizeram</w:t>
      </w:r>
      <w:r w:rsidRPr="00F67924">
        <w:rPr>
          <w:szCs w:val="22"/>
          <w:lang w:val="pt-PT"/>
        </w:rPr>
        <w:noBreakHyphen/>
        <w:t>no nas 8</w:t>
      </w:r>
      <w:r w:rsidR="00714A57" w:rsidRPr="00F67924">
        <w:rPr>
          <w:szCs w:val="22"/>
          <w:lang w:val="pt-PT"/>
        </w:rPr>
        <w:t> </w:t>
      </w:r>
      <w:r w:rsidRPr="00F67924">
        <w:rPr>
          <w:szCs w:val="22"/>
          <w:lang w:val="pt-PT"/>
        </w:rPr>
        <w:t xml:space="preserve">semanas após o início da terapêutica. </w:t>
      </w:r>
      <w:r w:rsidRPr="00F67924">
        <w:rPr>
          <w:lang w:val="pt-PT"/>
        </w:rPr>
        <w:t xml:space="preserve">Em 0,3% dos doentes tratados com </w:t>
      </w:r>
      <w:r w:rsidR="00714A57" w:rsidRPr="00F67924">
        <w:rPr>
          <w:lang w:val="pt-PT"/>
        </w:rPr>
        <w:t xml:space="preserve">tocilizumab </w:t>
      </w:r>
      <w:r w:rsidRPr="00F67924">
        <w:rPr>
          <w:lang w:val="pt-PT"/>
        </w:rPr>
        <w:t xml:space="preserve">8 mg/kg mais DMARDs </w:t>
      </w:r>
      <w:r w:rsidRPr="00F67924">
        <w:rPr>
          <w:szCs w:val="22"/>
          <w:lang w:val="pt-PT"/>
        </w:rPr>
        <w:t xml:space="preserve">foram notificados decréscimos </w:t>
      </w:r>
      <w:r w:rsidR="00395377" w:rsidRPr="00F67924">
        <w:rPr>
          <w:szCs w:val="22"/>
          <w:lang w:val="pt-PT"/>
        </w:rPr>
        <w:t xml:space="preserve">para valores </w:t>
      </w:r>
      <w:r w:rsidR="00392B02" w:rsidRPr="00F67924">
        <w:rPr>
          <w:szCs w:val="22"/>
          <w:lang w:val="pt-PT"/>
        </w:rPr>
        <w:t>inferiores a</w:t>
      </w:r>
      <w:r w:rsidRPr="00F67924">
        <w:rPr>
          <w:szCs w:val="22"/>
          <w:lang w:val="pt-PT"/>
        </w:rPr>
        <w:t xml:space="preserve"> </w:t>
      </w:r>
      <w:r w:rsidRPr="00F67924">
        <w:rPr>
          <w:lang w:val="pt-PT"/>
        </w:rPr>
        <w:t>0,5</w:t>
      </w:r>
      <w:ins w:id="1037" w:author="Author">
        <w:r w:rsidR="006D44AF">
          <w:rPr>
            <w:lang w:val="pt-PT"/>
          </w:rPr>
          <w:t> </w:t>
        </w:r>
      </w:ins>
      <w:del w:id="1038" w:author="Author">
        <w:r w:rsidRPr="00F67924" w:rsidDel="006D44AF">
          <w:rPr>
            <w:lang w:val="pt-PT"/>
          </w:rPr>
          <w:delText xml:space="preserve"> </w:delText>
        </w:r>
      </w:del>
      <w:r w:rsidR="00714A57" w:rsidRPr="00F67924">
        <w:rPr>
          <w:szCs w:val="22"/>
          <w:lang w:val="pt-PT"/>
        </w:rPr>
        <w:t>×</w:t>
      </w:r>
      <w:ins w:id="1039" w:author="Author">
        <w:r w:rsidR="006D44AF">
          <w:rPr>
            <w:lang w:val="pt-PT"/>
          </w:rPr>
          <w:t> </w:t>
        </w:r>
      </w:ins>
      <w:del w:id="1040" w:author="Author">
        <w:r w:rsidRPr="00F67924" w:rsidDel="006D44AF">
          <w:rPr>
            <w:lang w:val="pt-PT"/>
          </w:rPr>
          <w:delText xml:space="preserve"> </w:delText>
        </w:r>
      </w:del>
      <w:r w:rsidRPr="00F67924">
        <w:rPr>
          <w:lang w:val="pt-PT"/>
        </w:rPr>
        <w:t>10</w:t>
      </w:r>
      <w:r w:rsidRPr="00F67924">
        <w:rPr>
          <w:vertAlign w:val="superscript"/>
          <w:lang w:val="pt-PT"/>
        </w:rPr>
        <w:t>9</w:t>
      </w:r>
      <w:r w:rsidRPr="00F67924">
        <w:rPr>
          <w:lang w:val="pt-PT"/>
        </w:rPr>
        <w:t>/l. Foram notifi</w:t>
      </w:r>
      <w:r w:rsidR="00BD5511" w:rsidRPr="00F67924">
        <w:rPr>
          <w:lang w:val="pt-PT"/>
        </w:rPr>
        <w:t>cadas infeções com neutropenia.</w:t>
      </w:r>
    </w:p>
    <w:p w14:paraId="0880A01A" w14:textId="77777777" w:rsidR="005551E6" w:rsidRPr="00F67924" w:rsidRDefault="005551E6" w:rsidP="005551E6">
      <w:pPr>
        <w:rPr>
          <w:lang w:val="pt-PT"/>
        </w:rPr>
      </w:pPr>
    </w:p>
    <w:p w14:paraId="498ABBC5" w14:textId="6A949F9B" w:rsidR="005551E6" w:rsidRPr="00F67924" w:rsidRDefault="005551E6" w:rsidP="005551E6">
      <w:pPr>
        <w:autoSpaceDE w:val="0"/>
        <w:autoSpaceDN w:val="0"/>
        <w:adjustRightInd w:val="0"/>
        <w:rPr>
          <w:lang w:val="pt-PT"/>
        </w:rPr>
      </w:pPr>
      <w:r w:rsidRPr="00F67924">
        <w:rPr>
          <w:lang w:val="pt-PT"/>
        </w:rPr>
        <w:t xml:space="preserve">Durante o período controlado em dupla ocultação e com exposição a longo prazo, o padrão e incidência </w:t>
      </w:r>
      <w:r w:rsidR="00392B02" w:rsidRPr="00F67924">
        <w:rPr>
          <w:lang w:val="pt-PT"/>
        </w:rPr>
        <w:t>d</w:t>
      </w:r>
      <w:r w:rsidRPr="00F67924">
        <w:rPr>
          <w:lang w:val="pt-PT"/>
        </w:rPr>
        <w:t>as diminuições da contagem dos neutrófilos permaneceram consistentes com o que foi observado nos ensaios clínicos de 6</w:t>
      </w:r>
      <w:r w:rsidR="00C22304" w:rsidRPr="00F67924">
        <w:rPr>
          <w:lang w:val="pt-PT"/>
        </w:rPr>
        <w:t> </w:t>
      </w:r>
      <w:r w:rsidRPr="00F67924">
        <w:rPr>
          <w:lang w:val="pt-PT"/>
        </w:rPr>
        <w:t>meses controlados.</w:t>
      </w:r>
    </w:p>
    <w:p w14:paraId="6A52427D" w14:textId="77777777" w:rsidR="005551E6" w:rsidRPr="00F67924" w:rsidRDefault="005551E6" w:rsidP="005551E6">
      <w:pPr>
        <w:rPr>
          <w:lang w:val="pt-PT"/>
        </w:rPr>
      </w:pPr>
    </w:p>
    <w:p w14:paraId="70CDB203" w14:textId="77777777" w:rsidR="005551E6" w:rsidRPr="00F67924" w:rsidRDefault="005551E6" w:rsidP="007D6C76">
      <w:pPr>
        <w:keepNext/>
        <w:keepLines/>
        <w:rPr>
          <w:i/>
          <w:u w:val="single"/>
          <w:lang w:val="pt-PT"/>
        </w:rPr>
      </w:pPr>
      <w:r w:rsidRPr="00F67924">
        <w:rPr>
          <w:i/>
          <w:u w:val="single"/>
          <w:lang w:val="pt-PT"/>
        </w:rPr>
        <w:t>Plaquetas</w:t>
      </w:r>
    </w:p>
    <w:p w14:paraId="1E331FEB" w14:textId="394202E0" w:rsidR="005551E6" w:rsidRPr="00F67924" w:rsidRDefault="005551E6" w:rsidP="005551E6">
      <w:pPr>
        <w:autoSpaceDE w:val="0"/>
        <w:autoSpaceDN w:val="0"/>
        <w:adjustRightInd w:val="0"/>
        <w:rPr>
          <w:lang w:val="pt-PT"/>
        </w:rPr>
      </w:pPr>
      <w:r w:rsidRPr="00F67924">
        <w:rPr>
          <w:lang w:val="pt-PT"/>
        </w:rPr>
        <w:t>Nos ensaios de 6</w:t>
      </w:r>
      <w:r w:rsidR="004A7333" w:rsidRPr="00F67924">
        <w:rPr>
          <w:lang w:val="pt-PT"/>
        </w:rPr>
        <w:t> </w:t>
      </w:r>
      <w:r w:rsidRPr="00F67924">
        <w:rPr>
          <w:lang w:val="pt-PT"/>
        </w:rPr>
        <w:t>meses controlados ocorreu um</w:t>
      </w:r>
      <w:r w:rsidR="00392B02" w:rsidRPr="00F67924">
        <w:rPr>
          <w:lang w:val="pt-PT"/>
        </w:rPr>
        <w:t>a</w:t>
      </w:r>
      <w:r w:rsidRPr="00F67924">
        <w:rPr>
          <w:lang w:val="pt-PT"/>
        </w:rPr>
        <w:t xml:space="preserve"> </w:t>
      </w:r>
      <w:r w:rsidR="00392B02" w:rsidRPr="00F67924">
        <w:rPr>
          <w:lang w:val="pt-PT"/>
        </w:rPr>
        <w:t>diminuição</w:t>
      </w:r>
      <w:r w:rsidRPr="00F67924">
        <w:rPr>
          <w:lang w:val="pt-PT"/>
        </w:rPr>
        <w:t xml:space="preserve"> </w:t>
      </w:r>
      <w:r w:rsidR="00D215AB" w:rsidRPr="00F67924">
        <w:rPr>
          <w:lang w:val="pt-PT"/>
        </w:rPr>
        <w:t>n</w:t>
      </w:r>
      <w:r w:rsidRPr="00F67924">
        <w:rPr>
          <w:lang w:val="pt-PT"/>
        </w:rPr>
        <w:t xml:space="preserve">a contagem de plaquetas </w:t>
      </w:r>
      <w:r w:rsidR="00395377" w:rsidRPr="00F67924">
        <w:rPr>
          <w:lang w:val="pt-PT"/>
        </w:rPr>
        <w:t xml:space="preserve">para valores </w:t>
      </w:r>
      <w:r w:rsidR="00367C62" w:rsidRPr="00F67924">
        <w:rPr>
          <w:lang w:val="pt-PT"/>
        </w:rPr>
        <w:t>inferior</w:t>
      </w:r>
      <w:r w:rsidR="00395377" w:rsidRPr="00F67924">
        <w:rPr>
          <w:lang w:val="pt-PT"/>
        </w:rPr>
        <w:t>es</w:t>
      </w:r>
      <w:r w:rsidR="00367C62" w:rsidRPr="00F67924">
        <w:rPr>
          <w:lang w:val="pt-PT"/>
        </w:rPr>
        <w:t xml:space="preserve"> a</w:t>
      </w:r>
      <w:r w:rsidRPr="00F67924">
        <w:rPr>
          <w:lang w:val="pt-PT"/>
        </w:rPr>
        <w:t xml:space="preserve"> 100</w:t>
      </w:r>
      <w:ins w:id="1041" w:author="Author">
        <w:r w:rsidR="006D44AF">
          <w:rPr>
            <w:rFonts w:eastAsia="SimSun"/>
            <w:bCs/>
            <w:lang w:val="pt-PT" w:eastAsia="zh-CN"/>
          </w:rPr>
          <w:t> </w:t>
        </w:r>
      </w:ins>
      <w:del w:id="1042" w:author="Author">
        <w:r w:rsidRPr="00F67924" w:rsidDel="006D44AF">
          <w:rPr>
            <w:rFonts w:eastAsia="SimSun"/>
            <w:bCs/>
            <w:lang w:val="pt-PT" w:eastAsia="zh-CN"/>
          </w:rPr>
          <w:delText xml:space="preserve"> </w:delText>
        </w:r>
      </w:del>
      <w:r w:rsidR="00714A57" w:rsidRPr="00F67924">
        <w:rPr>
          <w:szCs w:val="22"/>
          <w:lang w:val="pt-PT"/>
        </w:rPr>
        <w:t>×</w:t>
      </w:r>
      <w:ins w:id="1043" w:author="Author">
        <w:r w:rsidR="006D44AF">
          <w:rPr>
            <w:rFonts w:eastAsia="SimSun"/>
            <w:bCs/>
            <w:szCs w:val="22"/>
            <w:lang w:val="pt-PT" w:eastAsia="zh-CN"/>
          </w:rPr>
          <w:t> </w:t>
        </w:r>
      </w:ins>
      <w:del w:id="1044" w:author="Author">
        <w:r w:rsidRPr="00F67924" w:rsidDel="006D44AF">
          <w:rPr>
            <w:rFonts w:eastAsia="SimSun"/>
            <w:bCs/>
            <w:szCs w:val="22"/>
            <w:lang w:val="pt-PT" w:eastAsia="zh-CN"/>
          </w:rPr>
          <w:delText xml:space="preserve"> </w:delText>
        </w:r>
      </w:del>
      <w:r w:rsidRPr="00F67924">
        <w:rPr>
          <w:rFonts w:eastAsia="SimSun"/>
          <w:bCs/>
          <w:szCs w:val="22"/>
          <w:lang w:val="pt-PT" w:eastAsia="zh-CN"/>
        </w:rPr>
        <w:t>10</w:t>
      </w:r>
      <w:r w:rsidRPr="00F67924">
        <w:rPr>
          <w:rFonts w:eastAsia="SimSun"/>
          <w:bCs/>
          <w:szCs w:val="22"/>
          <w:vertAlign w:val="superscript"/>
          <w:lang w:val="pt-PT" w:eastAsia="zh-CN"/>
        </w:rPr>
        <w:t>3</w:t>
      </w:r>
      <w:r w:rsidRPr="00F67924">
        <w:rPr>
          <w:rFonts w:eastAsia="SimSun"/>
          <w:bCs/>
          <w:szCs w:val="22"/>
          <w:lang w:val="pt-PT" w:eastAsia="zh-CN"/>
        </w:rPr>
        <w:t>/</w:t>
      </w:r>
      <w:r w:rsidR="00E054EC" w:rsidRPr="00F67924">
        <w:rPr>
          <w:rFonts w:eastAsia="SimSun"/>
          <w:szCs w:val="22"/>
          <w:lang w:val="pt-PT"/>
        </w:rPr>
        <w:t>µ</w:t>
      </w:r>
      <w:r w:rsidRPr="00F67924">
        <w:rPr>
          <w:rFonts w:eastAsia="SimSun"/>
          <w:bCs/>
          <w:szCs w:val="22"/>
          <w:lang w:val="pt-PT" w:eastAsia="zh-CN"/>
        </w:rPr>
        <w:t>l</w:t>
      </w:r>
      <w:r w:rsidRPr="00F67924">
        <w:rPr>
          <w:lang w:val="pt-PT"/>
        </w:rPr>
        <w:t xml:space="preserve"> </w:t>
      </w:r>
      <w:r w:rsidRPr="00F67924">
        <w:rPr>
          <w:rFonts w:eastAsia="SimSun"/>
          <w:lang w:val="pt-PT" w:eastAsia="zh-CN"/>
        </w:rPr>
        <w:t>em</w:t>
      </w:r>
      <w:r w:rsidRPr="00F67924">
        <w:rPr>
          <w:rFonts w:eastAsia="SimSun"/>
          <w:sz w:val="20"/>
          <w:lang w:val="pt-PT" w:eastAsia="zh-CN"/>
        </w:rPr>
        <w:t xml:space="preserve"> </w:t>
      </w:r>
      <w:r w:rsidRPr="00F67924">
        <w:rPr>
          <w:lang w:val="pt-PT"/>
        </w:rPr>
        <w:t xml:space="preserve">1,7% dos doentes tratados com </w:t>
      </w:r>
      <w:r w:rsidR="00714A57" w:rsidRPr="00F67924">
        <w:rPr>
          <w:lang w:val="pt-PT"/>
        </w:rPr>
        <w:t xml:space="preserve">tocilizumab </w:t>
      </w:r>
      <w:r w:rsidRPr="00F67924">
        <w:rPr>
          <w:lang w:val="pt-PT"/>
        </w:rPr>
        <w:t>8 mg/kg mais DMARDs, comparativamente a &lt;</w:t>
      </w:r>
      <w:r w:rsidR="00714A57" w:rsidRPr="00F67924">
        <w:rPr>
          <w:lang w:val="pt-PT"/>
        </w:rPr>
        <w:t> </w:t>
      </w:r>
      <w:r w:rsidRPr="00F67924">
        <w:rPr>
          <w:lang w:val="pt-PT"/>
        </w:rPr>
        <w:t xml:space="preserve">1% no grupo placebo mais DMARDs. Estes decréscimos ocorreram sem acontecimentos </w:t>
      </w:r>
      <w:r w:rsidR="00BD5511" w:rsidRPr="00F67924">
        <w:rPr>
          <w:lang w:val="pt-PT"/>
        </w:rPr>
        <w:t>hemorrágicos associados.</w:t>
      </w:r>
    </w:p>
    <w:p w14:paraId="2A5C338B" w14:textId="77777777" w:rsidR="005551E6" w:rsidRPr="00F67924" w:rsidRDefault="005551E6" w:rsidP="005551E6">
      <w:pPr>
        <w:autoSpaceDE w:val="0"/>
        <w:autoSpaceDN w:val="0"/>
        <w:adjustRightInd w:val="0"/>
        <w:rPr>
          <w:lang w:val="pt-PT"/>
        </w:rPr>
      </w:pPr>
    </w:p>
    <w:p w14:paraId="2E3225AD" w14:textId="435604E8" w:rsidR="005551E6" w:rsidRPr="00F67924" w:rsidRDefault="005551E6" w:rsidP="005551E6">
      <w:pPr>
        <w:autoSpaceDE w:val="0"/>
        <w:autoSpaceDN w:val="0"/>
        <w:adjustRightInd w:val="0"/>
        <w:rPr>
          <w:lang w:val="pt-PT"/>
        </w:rPr>
      </w:pPr>
      <w:r w:rsidRPr="00F67924">
        <w:rPr>
          <w:lang w:val="pt-PT"/>
        </w:rPr>
        <w:t xml:space="preserve">Durante o período controlado em dupla ocultação e com exposição a longo prazo, o padrão e incidência </w:t>
      </w:r>
      <w:r w:rsidR="00392B02" w:rsidRPr="00F67924">
        <w:rPr>
          <w:lang w:val="pt-PT"/>
        </w:rPr>
        <w:t>d</w:t>
      </w:r>
      <w:r w:rsidRPr="00F67924">
        <w:rPr>
          <w:lang w:val="pt-PT"/>
        </w:rPr>
        <w:t>as diminuições da contagem das plaquetas permaneceram consistentes com o que foi observado nos ensaios clínicos de 6</w:t>
      </w:r>
      <w:r w:rsidR="00714A57" w:rsidRPr="00F67924">
        <w:rPr>
          <w:lang w:val="pt-PT"/>
        </w:rPr>
        <w:t> </w:t>
      </w:r>
      <w:r w:rsidRPr="00F67924">
        <w:rPr>
          <w:lang w:val="pt-PT"/>
        </w:rPr>
        <w:t>meses controlados.</w:t>
      </w:r>
    </w:p>
    <w:p w14:paraId="54DC30F1" w14:textId="77777777" w:rsidR="005551E6" w:rsidRPr="00F67924" w:rsidRDefault="005551E6" w:rsidP="005551E6">
      <w:pPr>
        <w:autoSpaceDE w:val="0"/>
        <w:autoSpaceDN w:val="0"/>
        <w:adjustRightInd w:val="0"/>
        <w:rPr>
          <w:lang w:val="pt-PT"/>
        </w:rPr>
      </w:pPr>
    </w:p>
    <w:p w14:paraId="1E4E7840" w14:textId="5607089A" w:rsidR="005551E6" w:rsidRPr="00F67924" w:rsidRDefault="005551E6" w:rsidP="005551E6">
      <w:pPr>
        <w:autoSpaceDE w:val="0"/>
        <w:autoSpaceDN w:val="0"/>
        <w:adjustRightInd w:val="0"/>
        <w:rPr>
          <w:lang w:val="pt-PT"/>
        </w:rPr>
      </w:pPr>
      <w:r w:rsidRPr="00F67924">
        <w:rPr>
          <w:lang w:val="pt-PT"/>
        </w:rPr>
        <w:t>Muito raramente ocorreram notificações de pancitop</w:t>
      </w:r>
      <w:r w:rsidR="00395377" w:rsidRPr="00F67924">
        <w:rPr>
          <w:lang w:val="pt-PT"/>
        </w:rPr>
        <w:t>e</w:t>
      </w:r>
      <w:r w:rsidRPr="00F67924">
        <w:rPr>
          <w:lang w:val="pt-PT"/>
        </w:rPr>
        <w:t>nia em contexto de pós</w:t>
      </w:r>
      <w:r w:rsidR="00714A57" w:rsidRPr="00F67924">
        <w:rPr>
          <w:lang w:val="pt-PT"/>
        </w:rPr>
        <w:noBreakHyphen/>
      </w:r>
      <w:r w:rsidRPr="00F67924">
        <w:rPr>
          <w:lang w:val="pt-PT"/>
        </w:rPr>
        <w:t>c</w:t>
      </w:r>
      <w:r w:rsidR="00BD5511" w:rsidRPr="00F67924">
        <w:rPr>
          <w:lang w:val="pt-PT"/>
        </w:rPr>
        <w:t>omercialização.</w:t>
      </w:r>
    </w:p>
    <w:p w14:paraId="4367FBE7" w14:textId="77777777" w:rsidR="005551E6" w:rsidRPr="00F67924" w:rsidRDefault="005551E6" w:rsidP="005551E6">
      <w:pPr>
        <w:autoSpaceDE w:val="0"/>
        <w:autoSpaceDN w:val="0"/>
        <w:adjustRightInd w:val="0"/>
        <w:rPr>
          <w:lang w:val="pt-PT"/>
        </w:rPr>
      </w:pPr>
    </w:p>
    <w:p w14:paraId="07379FCB" w14:textId="77777777" w:rsidR="005551E6" w:rsidRPr="00F67924" w:rsidRDefault="005551E6" w:rsidP="005551E6">
      <w:pPr>
        <w:ind w:left="567" w:hanging="567"/>
        <w:outlineLvl w:val="0"/>
        <w:rPr>
          <w:i/>
          <w:u w:val="single"/>
          <w:lang w:val="pt-PT"/>
        </w:rPr>
      </w:pPr>
      <w:r w:rsidRPr="00F67924">
        <w:rPr>
          <w:i/>
          <w:u w:val="single"/>
          <w:lang w:val="pt-PT"/>
        </w:rPr>
        <w:t>Aumento das transaminases hepáticas</w:t>
      </w:r>
    </w:p>
    <w:p w14:paraId="7BF9DE2C" w14:textId="60D571DD" w:rsidR="005551E6" w:rsidRPr="00F67924" w:rsidRDefault="005551E6" w:rsidP="005551E6">
      <w:pPr>
        <w:rPr>
          <w:lang w:val="pt-PT"/>
        </w:rPr>
      </w:pPr>
      <w:r w:rsidRPr="00F67924">
        <w:rPr>
          <w:lang w:val="pt-PT"/>
        </w:rPr>
        <w:t>Durante os ensaios de 6</w:t>
      </w:r>
      <w:r w:rsidR="00714A57" w:rsidRPr="00F67924">
        <w:rPr>
          <w:lang w:val="pt-PT"/>
        </w:rPr>
        <w:t> </w:t>
      </w:r>
      <w:r w:rsidRPr="00F67924">
        <w:rPr>
          <w:lang w:val="pt-PT"/>
        </w:rPr>
        <w:t>meses controlados foram observados aumentos transitórios d</w:t>
      </w:r>
      <w:r w:rsidR="00356DDF" w:rsidRPr="00F67924">
        <w:rPr>
          <w:lang w:val="pt-PT"/>
        </w:rPr>
        <w:t>e</w:t>
      </w:r>
      <w:r w:rsidRPr="00F67924">
        <w:rPr>
          <w:lang w:val="pt-PT"/>
        </w:rPr>
        <w:t xml:space="preserve"> ALT/AST &gt;</w:t>
      </w:r>
      <w:r w:rsidR="00714A57" w:rsidRPr="00F67924">
        <w:rPr>
          <w:lang w:val="pt-PT"/>
        </w:rPr>
        <w:t> </w:t>
      </w:r>
      <w:r w:rsidRPr="00F67924">
        <w:rPr>
          <w:lang w:val="pt-PT"/>
        </w:rPr>
        <w:t>3</w:t>
      </w:r>
      <w:r w:rsidR="00714A57" w:rsidRPr="00F67924">
        <w:rPr>
          <w:lang w:val="pt-PT"/>
        </w:rPr>
        <w:t> </w:t>
      </w:r>
      <w:r w:rsidR="00714A57" w:rsidRPr="00F67924">
        <w:rPr>
          <w:szCs w:val="22"/>
          <w:lang w:val="pt-PT"/>
        </w:rPr>
        <w:t>× </w:t>
      </w:r>
      <w:r w:rsidRPr="00F67924">
        <w:rPr>
          <w:lang w:val="pt-PT"/>
        </w:rPr>
        <w:t xml:space="preserve">LSN em 2,1% dos doentes tratados com </w:t>
      </w:r>
      <w:r w:rsidR="00714A57" w:rsidRPr="00F67924">
        <w:rPr>
          <w:lang w:val="pt-PT"/>
        </w:rPr>
        <w:t>tocilizumab</w:t>
      </w:r>
      <w:r w:rsidRPr="00F67924">
        <w:rPr>
          <w:lang w:val="pt-PT"/>
        </w:rPr>
        <w:t xml:space="preserve"> 8 mg/kg, comparativamente a 4,9% dos doentes tratados com MTX, e 6,5% dos doentes tratados com </w:t>
      </w:r>
      <w:r w:rsidR="00714A57" w:rsidRPr="00F67924">
        <w:rPr>
          <w:lang w:val="pt-PT"/>
        </w:rPr>
        <w:t xml:space="preserve">tocilizumab </w:t>
      </w:r>
      <w:r w:rsidRPr="00F67924">
        <w:rPr>
          <w:lang w:val="pt-PT"/>
        </w:rPr>
        <w:t>8 mg/kg mais DMARDs, comparativamente a 1,5% dos doentes no grupo placebo com DMARDs.</w:t>
      </w:r>
    </w:p>
    <w:p w14:paraId="3BCD3D5D" w14:textId="77777777" w:rsidR="005551E6" w:rsidRPr="00F67924" w:rsidRDefault="005551E6" w:rsidP="005551E6">
      <w:pPr>
        <w:rPr>
          <w:lang w:val="pt-PT"/>
        </w:rPr>
      </w:pPr>
    </w:p>
    <w:p w14:paraId="4BB7EA88" w14:textId="23EACE10" w:rsidR="005551E6" w:rsidRPr="00F67924" w:rsidRDefault="005551E6" w:rsidP="005551E6">
      <w:pPr>
        <w:rPr>
          <w:lang w:val="pt-PT"/>
        </w:rPr>
      </w:pPr>
      <w:r w:rsidRPr="00F67924">
        <w:rPr>
          <w:lang w:val="pt-PT"/>
        </w:rPr>
        <w:t xml:space="preserve">A adição de </w:t>
      </w:r>
      <w:r w:rsidR="00714A57" w:rsidRPr="00F67924">
        <w:rPr>
          <w:lang w:val="pt-PT"/>
        </w:rPr>
        <w:t xml:space="preserve">medicamentos </w:t>
      </w:r>
      <w:r w:rsidRPr="00F67924">
        <w:rPr>
          <w:lang w:val="pt-PT"/>
        </w:rPr>
        <w:t xml:space="preserve">potencialmente hepatotóxicos (por exemplo, MTX) à monoterapia com </w:t>
      </w:r>
      <w:r w:rsidR="00714A57" w:rsidRPr="00F67924">
        <w:rPr>
          <w:lang w:val="pt-PT"/>
        </w:rPr>
        <w:t xml:space="preserve">tocilizumab </w:t>
      </w:r>
      <w:r w:rsidRPr="00F67924">
        <w:rPr>
          <w:lang w:val="pt-PT"/>
        </w:rPr>
        <w:t>resultou numa maior frequência destes aumentos. Foram observados aumentos d</w:t>
      </w:r>
      <w:r w:rsidR="00356DDF" w:rsidRPr="00F67924">
        <w:rPr>
          <w:lang w:val="pt-PT"/>
        </w:rPr>
        <w:t>e</w:t>
      </w:r>
      <w:r w:rsidRPr="00F67924">
        <w:rPr>
          <w:lang w:val="pt-PT"/>
        </w:rPr>
        <w:t xml:space="preserve"> ALT/AST &gt;</w:t>
      </w:r>
      <w:r w:rsidR="00714A57" w:rsidRPr="00F67924">
        <w:rPr>
          <w:lang w:val="pt-PT"/>
        </w:rPr>
        <w:t> </w:t>
      </w:r>
      <w:r w:rsidRPr="00F67924">
        <w:rPr>
          <w:lang w:val="pt-PT"/>
        </w:rPr>
        <w:t>5</w:t>
      </w:r>
      <w:ins w:id="1045" w:author="Author">
        <w:r w:rsidR="006D44AF">
          <w:rPr>
            <w:lang w:val="pt-PT"/>
          </w:rPr>
          <w:t> </w:t>
        </w:r>
      </w:ins>
      <w:del w:id="1046" w:author="Author">
        <w:r w:rsidRPr="00F67924" w:rsidDel="006D44AF">
          <w:rPr>
            <w:lang w:val="pt-PT"/>
          </w:rPr>
          <w:delText xml:space="preserve"> </w:delText>
        </w:r>
      </w:del>
      <w:r w:rsidR="00714A57" w:rsidRPr="00F67924">
        <w:rPr>
          <w:szCs w:val="22"/>
          <w:lang w:val="pt-PT"/>
        </w:rPr>
        <w:t>×</w:t>
      </w:r>
      <w:ins w:id="1047" w:author="Author">
        <w:r w:rsidR="006D44AF">
          <w:rPr>
            <w:lang w:val="pt-PT"/>
          </w:rPr>
          <w:t> </w:t>
        </w:r>
      </w:ins>
      <w:del w:id="1048" w:author="Author">
        <w:r w:rsidRPr="00F67924" w:rsidDel="006D44AF">
          <w:rPr>
            <w:lang w:val="pt-PT"/>
          </w:rPr>
          <w:delText xml:space="preserve"> </w:delText>
        </w:r>
      </w:del>
      <w:r w:rsidRPr="00F67924">
        <w:rPr>
          <w:lang w:val="pt-PT"/>
        </w:rPr>
        <w:t xml:space="preserve">LSN em 0,7% dos doentes com tocilizumab em monoterapia e em 1,4% dos doentes com </w:t>
      </w:r>
      <w:r w:rsidR="00714A57" w:rsidRPr="00F67924">
        <w:rPr>
          <w:lang w:val="pt-PT"/>
        </w:rPr>
        <w:t xml:space="preserve">tocilizumab </w:t>
      </w:r>
      <w:r w:rsidRPr="00F67924">
        <w:rPr>
          <w:lang w:val="pt-PT"/>
        </w:rPr>
        <w:t xml:space="preserve">mais DMARD, a maioria dos quais descontinuaram permanentemente o tratamento com tocilizumab. Durante o período controlado em dupla ocultação, a incidência de bilirrubina indireta acima do limite superior normal, recolhida como um parâmetro laboratorial de rotina, foi de 6,2% em doentes tratados com </w:t>
      </w:r>
      <w:r w:rsidR="00714A57" w:rsidRPr="00F67924">
        <w:rPr>
          <w:lang w:val="pt-PT"/>
        </w:rPr>
        <w:t xml:space="preserve">tocilizumab </w:t>
      </w:r>
      <w:r w:rsidRPr="00F67924">
        <w:rPr>
          <w:lang w:val="pt-PT"/>
        </w:rPr>
        <w:t xml:space="preserve">8 mg/kg + DMARD. Um total de 5,8% dos doentes </w:t>
      </w:r>
      <w:r w:rsidR="00392B02" w:rsidRPr="00F67924">
        <w:rPr>
          <w:lang w:val="pt-PT"/>
        </w:rPr>
        <w:t>apresentou</w:t>
      </w:r>
      <w:r w:rsidRPr="00F67924">
        <w:rPr>
          <w:lang w:val="pt-PT"/>
        </w:rPr>
        <w:t xml:space="preserve"> um aumento da bilirrubina indireta &gt; 1 a 2</w:t>
      </w:r>
      <w:ins w:id="1049" w:author="Author">
        <w:r w:rsidR="006D44AF">
          <w:rPr>
            <w:lang w:val="pt-PT"/>
          </w:rPr>
          <w:t> </w:t>
        </w:r>
      </w:ins>
      <w:del w:id="1050" w:author="Author">
        <w:r w:rsidRPr="00F67924" w:rsidDel="006D44AF">
          <w:rPr>
            <w:lang w:val="pt-PT"/>
          </w:rPr>
          <w:delText xml:space="preserve"> </w:delText>
        </w:r>
      </w:del>
      <w:r w:rsidR="00714A57" w:rsidRPr="00F67924">
        <w:rPr>
          <w:szCs w:val="22"/>
          <w:lang w:val="pt-PT"/>
        </w:rPr>
        <w:t>×</w:t>
      </w:r>
      <w:ins w:id="1051" w:author="Author">
        <w:r w:rsidR="006D44AF">
          <w:rPr>
            <w:lang w:val="pt-PT"/>
          </w:rPr>
          <w:t> </w:t>
        </w:r>
      </w:ins>
      <w:del w:id="1052" w:author="Author">
        <w:r w:rsidRPr="00F67924" w:rsidDel="006D44AF">
          <w:rPr>
            <w:lang w:val="pt-PT"/>
          </w:rPr>
          <w:delText xml:space="preserve"> </w:delText>
        </w:r>
      </w:del>
      <w:r w:rsidRPr="00F67924">
        <w:rPr>
          <w:lang w:val="pt-PT"/>
        </w:rPr>
        <w:t xml:space="preserve">o LSN e 0,4% teve uma elevação &gt; 2 </w:t>
      </w:r>
      <w:r w:rsidR="00714A57" w:rsidRPr="00F67924">
        <w:rPr>
          <w:szCs w:val="22"/>
          <w:lang w:val="pt-PT"/>
        </w:rPr>
        <w:t>×</w:t>
      </w:r>
      <w:r w:rsidRPr="00F67924">
        <w:rPr>
          <w:lang w:val="pt-PT"/>
        </w:rPr>
        <w:t xml:space="preserve"> o LSN.</w:t>
      </w:r>
    </w:p>
    <w:p w14:paraId="69AD43C3" w14:textId="77777777" w:rsidR="005551E6" w:rsidRPr="00F67924" w:rsidRDefault="005551E6" w:rsidP="005551E6">
      <w:pPr>
        <w:rPr>
          <w:lang w:val="pt-PT"/>
        </w:rPr>
      </w:pPr>
    </w:p>
    <w:p w14:paraId="370D804F" w14:textId="3FA599AB" w:rsidR="005551E6" w:rsidRPr="00F67924" w:rsidRDefault="005551E6" w:rsidP="005551E6">
      <w:pPr>
        <w:rPr>
          <w:lang w:val="pt-PT"/>
        </w:rPr>
      </w:pPr>
      <w:r w:rsidRPr="00F67924">
        <w:rPr>
          <w:lang w:val="pt-PT"/>
        </w:rPr>
        <w:t xml:space="preserve">Durante o período controlado em dupla ocultação e com exposição a longo prazo, o padrão e incidência do aumento </w:t>
      </w:r>
      <w:r w:rsidR="00356DDF" w:rsidRPr="00F67924">
        <w:rPr>
          <w:lang w:val="pt-PT"/>
        </w:rPr>
        <w:t xml:space="preserve">de </w:t>
      </w:r>
      <w:r w:rsidRPr="00F67924">
        <w:rPr>
          <w:lang w:val="pt-PT"/>
        </w:rPr>
        <w:t>ALT/AST permaneceram consistentes com o que foi observado nos ensaios clínicos de 6</w:t>
      </w:r>
      <w:r w:rsidR="00C1094A" w:rsidRPr="00F67924">
        <w:rPr>
          <w:lang w:val="pt-PT"/>
        </w:rPr>
        <w:t> </w:t>
      </w:r>
      <w:r w:rsidRPr="00F67924">
        <w:rPr>
          <w:lang w:val="pt-PT"/>
        </w:rPr>
        <w:t>meses controlados.</w:t>
      </w:r>
    </w:p>
    <w:p w14:paraId="1C0022D4" w14:textId="77777777" w:rsidR="005551E6" w:rsidRPr="00F67924" w:rsidRDefault="005551E6" w:rsidP="005551E6">
      <w:pPr>
        <w:rPr>
          <w:lang w:val="pt-PT"/>
        </w:rPr>
      </w:pPr>
    </w:p>
    <w:p w14:paraId="4C44E779" w14:textId="77777777" w:rsidR="005551E6" w:rsidRPr="00F67924" w:rsidRDefault="00BD5511" w:rsidP="005551E6">
      <w:pPr>
        <w:ind w:left="567" w:hanging="567"/>
        <w:outlineLvl w:val="0"/>
        <w:rPr>
          <w:i/>
          <w:u w:val="single"/>
          <w:lang w:val="pt-PT"/>
        </w:rPr>
      </w:pPr>
      <w:r w:rsidRPr="00F67924">
        <w:rPr>
          <w:i/>
          <w:u w:val="single"/>
          <w:lang w:val="pt-PT"/>
        </w:rPr>
        <w:t>Parâmetros lipídicos</w:t>
      </w:r>
    </w:p>
    <w:p w14:paraId="0A70D93D" w14:textId="0E839768" w:rsidR="005551E6" w:rsidRPr="00F67924" w:rsidRDefault="005551E6" w:rsidP="005551E6">
      <w:pPr>
        <w:autoSpaceDE w:val="0"/>
        <w:autoSpaceDN w:val="0"/>
        <w:adjustRightInd w:val="0"/>
        <w:rPr>
          <w:lang w:val="pt-PT"/>
        </w:rPr>
      </w:pPr>
      <w:r w:rsidRPr="00F67924">
        <w:rPr>
          <w:lang w:val="pt-PT"/>
        </w:rPr>
        <w:t>Durante os ensaios de 6</w:t>
      </w:r>
      <w:r w:rsidR="00C1094A" w:rsidRPr="00F67924">
        <w:rPr>
          <w:lang w:val="pt-PT"/>
        </w:rPr>
        <w:t> </w:t>
      </w:r>
      <w:r w:rsidRPr="00F67924">
        <w:rPr>
          <w:lang w:val="pt-PT"/>
        </w:rPr>
        <w:t>meses controlados, foram frequentemente notificados aumentos dos parâmetros lipídicos, incluindo colesterol total, triglic</w:t>
      </w:r>
      <w:r w:rsidR="00395377" w:rsidRPr="00F67924">
        <w:rPr>
          <w:lang w:val="pt-PT"/>
        </w:rPr>
        <w:t>é</w:t>
      </w:r>
      <w:r w:rsidRPr="00F67924">
        <w:rPr>
          <w:lang w:val="pt-PT"/>
        </w:rPr>
        <w:t>ridos, colesterol LDL e/ou colesterol HDL. Com monitorização laboratorial de rotina</w:t>
      </w:r>
      <w:r w:rsidR="00395377" w:rsidRPr="00F67924">
        <w:rPr>
          <w:lang w:val="pt-PT"/>
        </w:rPr>
        <w:t>,</w:t>
      </w:r>
      <w:r w:rsidRPr="00F67924">
        <w:rPr>
          <w:lang w:val="pt-PT"/>
        </w:rPr>
        <w:t xml:space="preserve"> verificou</w:t>
      </w:r>
      <w:r w:rsidRPr="00F67924">
        <w:rPr>
          <w:lang w:val="pt-PT"/>
        </w:rPr>
        <w:noBreakHyphen/>
        <w:t>se que</w:t>
      </w:r>
      <w:r w:rsidR="00395377" w:rsidRPr="00F67924">
        <w:rPr>
          <w:lang w:val="pt-PT"/>
        </w:rPr>
        <w:t>,</w:t>
      </w:r>
      <w:r w:rsidRPr="00F67924">
        <w:rPr>
          <w:lang w:val="pt-PT"/>
        </w:rPr>
        <w:t xml:space="preserve"> em aproximadamente 24% dos doentes a receber </w:t>
      </w:r>
      <w:r w:rsidR="00C1094A" w:rsidRPr="00F67924">
        <w:rPr>
          <w:lang w:val="pt-PT"/>
        </w:rPr>
        <w:t xml:space="preserve">tocilizumab </w:t>
      </w:r>
      <w:r w:rsidRPr="00F67924">
        <w:rPr>
          <w:lang w:val="pt-PT"/>
        </w:rPr>
        <w:t>em ensaios clínicos</w:t>
      </w:r>
      <w:r w:rsidR="0068699F" w:rsidRPr="00F67924">
        <w:rPr>
          <w:lang w:val="pt-PT"/>
        </w:rPr>
        <w:t>,</w:t>
      </w:r>
      <w:r w:rsidRPr="00F67924">
        <w:rPr>
          <w:lang w:val="pt-PT"/>
        </w:rPr>
        <w:t xml:space="preserve"> houve um aumento sustentado do colesterol total </w:t>
      </w:r>
      <w:r w:rsidR="00395377" w:rsidRPr="00F67924">
        <w:rPr>
          <w:lang w:val="pt-PT"/>
        </w:rPr>
        <w:t xml:space="preserve">para </w:t>
      </w:r>
      <w:r w:rsidRPr="00F67924">
        <w:rPr>
          <w:rFonts w:eastAsia="PMingLiU"/>
          <w:szCs w:val="22"/>
          <w:lang w:val="pt-PT" w:eastAsia="zh-CN"/>
        </w:rPr>
        <w:t xml:space="preserve">≥ 6,2 mmol/l, com 15% a demonstrar um aumento sustentado da LDL para ≥ 4,1 mmol/l. Os </w:t>
      </w:r>
      <w:r w:rsidRPr="00F67924">
        <w:rPr>
          <w:lang w:val="pt-PT"/>
        </w:rPr>
        <w:t xml:space="preserve">aumentos nos parâmetros lipídicos responderam ao tratamento com </w:t>
      </w:r>
      <w:r w:rsidR="00392B02" w:rsidRPr="00F67924">
        <w:rPr>
          <w:lang w:val="pt-PT"/>
        </w:rPr>
        <w:t xml:space="preserve">fármacos </w:t>
      </w:r>
      <w:r w:rsidRPr="00F67924">
        <w:rPr>
          <w:lang w:val="pt-PT"/>
        </w:rPr>
        <w:t>redutores dos lípidos.</w:t>
      </w:r>
    </w:p>
    <w:p w14:paraId="264AA931" w14:textId="77777777" w:rsidR="005551E6" w:rsidRPr="00F67924" w:rsidRDefault="005551E6" w:rsidP="005551E6">
      <w:pPr>
        <w:autoSpaceDE w:val="0"/>
        <w:autoSpaceDN w:val="0"/>
        <w:adjustRightInd w:val="0"/>
        <w:rPr>
          <w:lang w:val="pt-PT"/>
        </w:rPr>
      </w:pPr>
    </w:p>
    <w:p w14:paraId="6BBA21CC" w14:textId="628843DA" w:rsidR="005551E6" w:rsidRPr="00F67924" w:rsidRDefault="005551E6" w:rsidP="00556054">
      <w:pPr>
        <w:rPr>
          <w:lang w:val="pt-PT"/>
        </w:rPr>
      </w:pPr>
      <w:r w:rsidRPr="00F67924">
        <w:rPr>
          <w:lang w:val="pt-PT"/>
        </w:rPr>
        <w:t xml:space="preserve">Durante o período controlado em dupla ocultação e com exposição a longo prazo, o padrão e incidência </w:t>
      </w:r>
      <w:r w:rsidR="00392B02" w:rsidRPr="00F67924">
        <w:rPr>
          <w:lang w:val="pt-PT"/>
        </w:rPr>
        <w:t>d</w:t>
      </w:r>
      <w:r w:rsidRPr="00F67924">
        <w:rPr>
          <w:lang w:val="pt-PT"/>
        </w:rPr>
        <w:t>os aumentos dos parâmetros lipídicos permaneceram consistentes com o que foi observado nos ensaios de 6</w:t>
      </w:r>
      <w:r w:rsidR="00C1094A" w:rsidRPr="00F67924">
        <w:rPr>
          <w:lang w:val="pt-PT"/>
        </w:rPr>
        <w:t> </w:t>
      </w:r>
      <w:r w:rsidRPr="00F67924">
        <w:rPr>
          <w:lang w:val="pt-PT"/>
        </w:rPr>
        <w:t>meses controlados.</w:t>
      </w:r>
    </w:p>
    <w:p w14:paraId="5EAF7636" w14:textId="77777777" w:rsidR="001C3CD6" w:rsidRPr="00F67924" w:rsidRDefault="001C3CD6" w:rsidP="00233258">
      <w:pPr>
        <w:widowControl w:val="0"/>
        <w:outlineLvl w:val="0"/>
        <w:rPr>
          <w:lang w:val="pt-PT"/>
        </w:rPr>
      </w:pPr>
    </w:p>
    <w:p w14:paraId="0C56CD10" w14:textId="77777777" w:rsidR="001C3CD6" w:rsidRPr="00F67924" w:rsidRDefault="001C3CD6" w:rsidP="00233258">
      <w:pPr>
        <w:widowControl w:val="0"/>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na pele</w:t>
      </w:r>
    </w:p>
    <w:p w14:paraId="79059150" w14:textId="209FECAC" w:rsidR="001C3CD6" w:rsidRPr="00F67924" w:rsidRDefault="001C3CD6" w:rsidP="00233258">
      <w:pPr>
        <w:widowControl w:val="0"/>
        <w:outlineLvl w:val="0"/>
        <w:rPr>
          <w:rFonts w:eastAsia="SimSun"/>
          <w:szCs w:val="22"/>
          <w:lang w:val="pt-PT" w:eastAsia="zh-CN"/>
        </w:rPr>
      </w:pPr>
      <w:r w:rsidRPr="00F67924">
        <w:rPr>
          <w:rFonts w:eastAsia="SimSun"/>
          <w:szCs w:val="22"/>
          <w:lang w:val="pt-PT" w:eastAsia="zh-CN"/>
        </w:rPr>
        <w:t>Após a comercialização, ocorreram notificações raras de Síndrome de Stevens</w:t>
      </w:r>
      <w:r w:rsidR="00C1094A" w:rsidRPr="00F67924">
        <w:rPr>
          <w:rFonts w:eastAsia="SimSun"/>
          <w:szCs w:val="22"/>
          <w:lang w:val="pt-PT" w:eastAsia="zh-CN"/>
        </w:rPr>
        <w:noBreakHyphen/>
      </w:r>
      <w:r w:rsidRPr="00F67924">
        <w:rPr>
          <w:rFonts w:eastAsia="SimSun"/>
          <w:szCs w:val="22"/>
          <w:lang w:val="pt-PT" w:eastAsia="zh-CN"/>
        </w:rPr>
        <w:t>Johnson.</w:t>
      </w:r>
    </w:p>
    <w:p w14:paraId="65A4943C" w14:textId="77777777" w:rsidR="00843707" w:rsidRPr="00F67924" w:rsidRDefault="00843707" w:rsidP="00233258">
      <w:pPr>
        <w:widowControl w:val="0"/>
        <w:outlineLvl w:val="0"/>
        <w:rPr>
          <w:rStyle w:val="Initial"/>
          <w:noProof w:val="0"/>
          <w:lang w:val="pt-PT"/>
        </w:rPr>
      </w:pPr>
    </w:p>
    <w:p w14:paraId="75D7AA78" w14:textId="77777777" w:rsidR="005551E6" w:rsidRPr="00F67924" w:rsidRDefault="005551E6" w:rsidP="00233258">
      <w:pPr>
        <w:widowControl w:val="0"/>
        <w:rPr>
          <w:szCs w:val="22"/>
          <w:u w:val="single"/>
          <w:lang w:val="pt-PT"/>
        </w:rPr>
      </w:pPr>
      <w:r w:rsidRPr="00F67924">
        <w:rPr>
          <w:szCs w:val="22"/>
          <w:u w:val="single"/>
          <w:lang w:val="pt-PT"/>
        </w:rPr>
        <w:t>Notificação de suspeitas de reações adversas</w:t>
      </w:r>
    </w:p>
    <w:p w14:paraId="6DB3B447" w14:textId="32473A3B" w:rsidR="005551E6" w:rsidRPr="00F67924" w:rsidRDefault="005551E6" w:rsidP="00233258">
      <w:pPr>
        <w:widowControl w:val="0"/>
        <w:rPr>
          <w:rFonts w:eastAsia="SimSun"/>
          <w:szCs w:val="22"/>
          <w:lang w:val="pt-PT" w:eastAsia="zh-CN"/>
        </w:rPr>
      </w:pPr>
      <w:r w:rsidRPr="00F67924">
        <w:rPr>
          <w:szCs w:val="22"/>
          <w:lang w:val="pt-PT"/>
        </w:rPr>
        <w:t xml:space="preserve">A notificação de suspeitas de reações adversas após a autorização do medicamento é importante, uma vez que permite uma monitorização contínua da relação benefício-risco do medicamento. Pede-se aos profissionais de saúde que notifiquem quaisquer suspeitas de reações adversas </w:t>
      </w:r>
      <w:r w:rsidR="0050387E" w:rsidRPr="00F67924">
        <w:rPr>
          <w:szCs w:val="22"/>
          <w:lang w:val="pt-PT"/>
        </w:rPr>
        <w:t xml:space="preserve">através </w:t>
      </w:r>
      <w:r w:rsidR="0050387E" w:rsidRPr="00F67924">
        <w:rPr>
          <w:szCs w:val="22"/>
          <w:highlight w:val="lightGray"/>
          <w:lang w:val="pt-PT"/>
        </w:rPr>
        <w:t xml:space="preserve">do sistema nacional de notificação mencionado no </w:t>
      </w:r>
      <w:r w:rsidR="0050387E">
        <w:fldChar w:fldCharType="begin"/>
      </w:r>
      <w:r w:rsidR="0050387E" w:rsidRPr="00557EB7">
        <w:rPr>
          <w:lang w:val="pt-PT"/>
          <w:rPrChange w:id="1053" w:author="Author">
            <w:rPr/>
          </w:rPrChange>
        </w:rPr>
        <w:instrText>HYPERLINK "https://www.ema.europa.eu/documents/template-form/qrd-appendix-v-adverse-drug-reaction-reporting-details_en.docx"</w:instrText>
      </w:r>
      <w:r w:rsidR="0050387E">
        <w:fldChar w:fldCharType="separate"/>
      </w:r>
      <w:r w:rsidR="0050387E" w:rsidRPr="00F67924">
        <w:rPr>
          <w:rStyle w:val="Hyperlink"/>
          <w:noProof w:val="0"/>
          <w:highlight w:val="lightGray"/>
          <w:lang w:val="pt-PT"/>
        </w:rPr>
        <w:t>Apêndice V</w:t>
      </w:r>
      <w:r w:rsidR="0050387E">
        <w:fldChar w:fldCharType="end"/>
      </w:r>
      <w:r w:rsidRPr="00F67924">
        <w:rPr>
          <w:szCs w:val="22"/>
          <w:lang w:val="pt-PT"/>
        </w:rPr>
        <w:t>.</w:t>
      </w:r>
    </w:p>
    <w:p w14:paraId="2217FD35" w14:textId="77777777" w:rsidR="001D3838" w:rsidRPr="00F67924" w:rsidRDefault="001D3838" w:rsidP="00233258">
      <w:pPr>
        <w:widowControl w:val="0"/>
        <w:rPr>
          <w:lang w:val="pt-PT"/>
        </w:rPr>
      </w:pPr>
    </w:p>
    <w:p w14:paraId="0D59A603" w14:textId="77777777" w:rsidR="005551E6" w:rsidRPr="00F67924" w:rsidRDefault="005551E6" w:rsidP="009E1123">
      <w:pPr>
        <w:keepNext/>
        <w:keepLines/>
        <w:ind w:left="567" w:hanging="567"/>
        <w:rPr>
          <w:lang w:val="pt-PT"/>
        </w:rPr>
      </w:pPr>
      <w:r w:rsidRPr="00F67924">
        <w:rPr>
          <w:b/>
          <w:lang w:val="pt-PT"/>
        </w:rPr>
        <w:t>4.9</w:t>
      </w:r>
      <w:r w:rsidRPr="00F67924">
        <w:rPr>
          <w:b/>
          <w:lang w:val="pt-PT"/>
        </w:rPr>
        <w:tab/>
        <w:t>Sobredosagem</w:t>
      </w:r>
    </w:p>
    <w:p w14:paraId="434266B4" w14:textId="77777777" w:rsidR="005551E6" w:rsidRPr="00F67924" w:rsidRDefault="005551E6" w:rsidP="005551E6">
      <w:pPr>
        <w:keepNext/>
        <w:rPr>
          <w:lang w:val="pt-PT"/>
        </w:rPr>
      </w:pPr>
    </w:p>
    <w:p w14:paraId="656AE845" w14:textId="7191C8AA" w:rsidR="005551E6" w:rsidRPr="00F67924" w:rsidRDefault="005551E6" w:rsidP="005551E6">
      <w:pPr>
        <w:tabs>
          <w:tab w:val="left" w:pos="567"/>
        </w:tabs>
        <w:ind w:right="14"/>
        <w:rPr>
          <w:lang w:val="pt-PT"/>
        </w:rPr>
      </w:pPr>
      <w:r w:rsidRPr="00F67924">
        <w:rPr>
          <w:lang w:val="pt-PT"/>
        </w:rPr>
        <w:t xml:space="preserve">Os dados disponíveis sobre sobredosagem com </w:t>
      </w:r>
      <w:r w:rsidR="00F03203" w:rsidRPr="00F67924">
        <w:rPr>
          <w:lang w:val="pt-PT"/>
        </w:rPr>
        <w:t xml:space="preserve">tocilizumab </w:t>
      </w:r>
      <w:r w:rsidRPr="00F67924">
        <w:rPr>
          <w:lang w:val="pt-PT"/>
        </w:rPr>
        <w:t>são limitados. Foi notificado um caso de sobredosagem acidental, em que um doente com mieloma múltiplo recebeu uma dose única de 40 mg/kg administrada intravenosamente. Não se observaram reações adversas.</w:t>
      </w:r>
    </w:p>
    <w:p w14:paraId="515D99F3" w14:textId="77777777" w:rsidR="005551E6" w:rsidRPr="00F67924" w:rsidRDefault="005551E6" w:rsidP="005551E6">
      <w:pPr>
        <w:tabs>
          <w:tab w:val="left" w:pos="567"/>
        </w:tabs>
        <w:ind w:right="14"/>
        <w:rPr>
          <w:lang w:val="pt-PT"/>
        </w:rPr>
      </w:pPr>
    </w:p>
    <w:p w14:paraId="0EE7D4EC" w14:textId="77777777" w:rsidR="005551E6" w:rsidRPr="00F67924" w:rsidRDefault="005551E6" w:rsidP="005551E6">
      <w:pPr>
        <w:rPr>
          <w:lang w:val="pt-PT"/>
        </w:rPr>
      </w:pPr>
      <w:r w:rsidRPr="00F67924">
        <w:rPr>
          <w:lang w:val="pt-PT"/>
        </w:rPr>
        <w:t>Não se observaram reações adversas graves em voluntários saudáveis que receberam uma dose única até 28 mg/kg, embora se tenha observado neutropenia limitadora de dose.</w:t>
      </w:r>
    </w:p>
    <w:p w14:paraId="6EE02CCF" w14:textId="77777777" w:rsidR="005551E6" w:rsidRPr="00F67924" w:rsidRDefault="005551E6" w:rsidP="005551E6">
      <w:pPr>
        <w:suppressAutoHyphens/>
        <w:rPr>
          <w:lang w:val="pt-PT"/>
        </w:rPr>
      </w:pPr>
    </w:p>
    <w:p w14:paraId="2924018E" w14:textId="77777777" w:rsidR="005551E6" w:rsidRPr="00F67924" w:rsidRDefault="005551E6" w:rsidP="005551E6">
      <w:pPr>
        <w:suppressAutoHyphens/>
        <w:rPr>
          <w:lang w:val="pt-PT"/>
        </w:rPr>
      </w:pPr>
    </w:p>
    <w:p w14:paraId="655C5DE7" w14:textId="77777777" w:rsidR="005551E6" w:rsidRPr="00F67924" w:rsidRDefault="005551E6" w:rsidP="005551E6">
      <w:pPr>
        <w:suppressAutoHyphens/>
        <w:ind w:left="567" w:hanging="567"/>
        <w:rPr>
          <w:lang w:val="pt-PT"/>
        </w:rPr>
      </w:pPr>
      <w:r w:rsidRPr="00F67924">
        <w:rPr>
          <w:b/>
          <w:lang w:val="pt-PT"/>
        </w:rPr>
        <w:t>5.</w:t>
      </w:r>
      <w:r w:rsidRPr="00F67924">
        <w:rPr>
          <w:b/>
          <w:lang w:val="pt-PT"/>
        </w:rPr>
        <w:tab/>
        <w:t>PROPRIEDADES FARMACOLÓGICAS</w:t>
      </w:r>
    </w:p>
    <w:p w14:paraId="238B6566" w14:textId="77777777" w:rsidR="005551E6" w:rsidRPr="00F67924" w:rsidRDefault="005551E6" w:rsidP="005551E6">
      <w:pPr>
        <w:suppressAutoHyphens/>
        <w:rPr>
          <w:lang w:val="pt-PT"/>
        </w:rPr>
      </w:pPr>
    </w:p>
    <w:p w14:paraId="35BDC4E9" w14:textId="77777777" w:rsidR="005551E6" w:rsidRPr="00F67924" w:rsidRDefault="005551E6" w:rsidP="005551E6">
      <w:pPr>
        <w:suppressAutoHyphens/>
        <w:ind w:left="567" w:hanging="567"/>
        <w:rPr>
          <w:lang w:val="pt-PT"/>
        </w:rPr>
      </w:pPr>
      <w:r w:rsidRPr="00F67924">
        <w:rPr>
          <w:b/>
          <w:lang w:val="pt-PT"/>
        </w:rPr>
        <w:t>5.1</w:t>
      </w:r>
      <w:r w:rsidRPr="00F67924">
        <w:rPr>
          <w:b/>
          <w:lang w:val="pt-PT"/>
        </w:rPr>
        <w:tab/>
        <w:t>Propriedades farmacodinâmicas</w:t>
      </w:r>
    </w:p>
    <w:p w14:paraId="4C37E3BA" w14:textId="77777777" w:rsidR="005551E6" w:rsidRPr="00F67924" w:rsidRDefault="005551E6" w:rsidP="005551E6">
      <w:pPr>
        <w:suppressAutoHyphens/>
        <w:rPr>
          <w:lang w:val="pt-PT"/>
        </w:rPr>
      </w:pPr>
    </w:p>
    <w:p w14:paraId="1728428B" w14:textId="32E1ECC5" w:rsidR="005551E6" w:rsidRPr="00F67924" w:rsidRDefault="005551E6" w:rsidP="005551E6">
      <w:pPr>
        <w:suppressAutoHyphens/>
        <w:rPr>
          <w:lang w:val="pt-PT"/>
        </w:rPr>
      </w:pPr>
      <w:r w:rsidRPr="00F67924">
        <w:rPr>
          <w:lang w:val="pt-PT"/>
        </w:rPr>
        <w:t>Grupo farmacoterapêutico: Agentes imuno</w:t>
      </w:r>
      <w:r w:rsidR="00ED620D" w:rsidRPr="00F67924">
        <w:rPr>
          <w:lang w:val="pt-PT"/>
        </w:rPr>
        <w:t>s</w:t>
      </w:r>
      <w:r w:rsidRPr="00F67924">
        <w:rPr>
          <w:lang w:val="pt-PT"/>
        </w:rPr>
        <w:t>supressores, Inibidores da interleucina; Código ATC: L04AC07.</w:t>
      </w:r>
    </w:p>
    <w:p w14:paraId="7E8D9E84" w14:textId="77777777" w:rsidR="005551E6" w:rsidRPr="00F67924" w:rsidRDefault="005551E6" w:rsidP="005551E6">
      <w:pPr>
        <w:numPr>
          <w:ilvl w:val="12"/>
          <w:numId w:val="0"/>
        </w:numPr>
        <w:ind w:right="-2"/>
        <w:rPr>
          <w:lang w:val="pt-PT"/>
        </w:rPr>
      </w:pPr>
    </w:p>
    <w:p w14:paraId="1A072DDC" w14:textId="77777777" w:rsidR="005551E6" w:rsidRPr="00F67924" w:rsidRDefault="005551E6" w:rsidP="000455B5">
      <w:pPr>
        <w:keepNext/>
        <w:keepLines/>
        <w:numPr>
          <w:ilvl w:val="12"/>
          <w:numId w:val="0"/>
        </w:numPr>
        <w:rPr>
          <w:u w:val="single"/>
          <w:lang w:val="pt-PT"/>
        </w:rPr>
      </w:pPr>
      <w:r w:rsidRPr="00F67924">
        <w:rPr>
          <w:u w:val="single"/>
          <w:lang w:val="pt-PT"/>
        </w:rPr>
        <w:t>Mecanismo de ação</w:t>
      </w:r>
    </w:p>
    <w:p w14:paraId="207706CC" w14:textId="4767B365" w:rsidR="005551E6" w:rsidRPr="00F67924" w:rsidRDefault="00EF37A8" w:rsidP="000455B5">
      <w:pPr>
        <w:keepNext/>
        <w:keepLines/>
        <w:numPr>
          <w:ilvl w:val="12"/>
          <w:numId w:val="0"/>
        </w:numPr>
        <w:rPr>
          <w:lang w:val="pt-PT"/>
        </w:rPr>
      </w:pPr>
      <w:r w:rsidRPr="00F67924">
        <w:rPr>
          <w:lang w:val="pt-PT"/>
        </w:rPr>
        <w:t xml:space="preserve">Tocilizumab </w:t>
      </w:r>
      <w:r w:rsidR="005551E6" w:rsidRPr="00F67924">
        <w:rPr>
          <w:lang w:val="pt-PT"/>
        </w:rPr>
        <w:t>liga</w:t>
      </w:r>
      <w:r w:rsidR="005551E6" w:rsidRPr="00F67924">
        <w:rPr>
          <w:lang w:val="pt-PT"/>
        </w:rPr>
        <w:noBreakHyphen/>
        <w:t>se especificamente aos recetores IL</w:t>
      </w:r>
      <w:r w:rsidR="00F03203" w:rsidRPr="00F67924">
        <w:rPr>
          <w:lang w:val="pt-PT"/>
        </w:rPr>
        <w:noBreakHyphen/>
      </w:r>
      <w:r w:rsidR="005551E6" w:rsidRPr="00F67924">
        <w:rPr>
          <w:lang w:val="pt-PT"/>
        </w:rPr>
        <w:t>6 solúveis e de membrana (sIL</w:t>
      </w:r>
      <w:r w:rsidR="00F03203" w:rsidRPr="00F67924">
        <w:rPr>
          <w:lang w:val="pt-PT"/>
        </w:rPr>
        <w:noBreakHyphen/>
      </w:r>
      <w:r w:rsidR="005551E6" w:rsidRPr="00F67924">
        <w:rPr>
          <w:lang w:val="pt-PT"/>
        </w:rPr>
        <w:t>6R e mIL</w:t>
      </w:r>
      <w:r w:rsidR="00F03203" w:rsidRPr="00F67924">
        <w:rPr>
          <w:lang w:val="pt-PT"/>
        </w:rPr>
        <w:noBreakHyphen/>
      </w:r>
      <w:r w:rsidR="005551E6" w:rsidRPr="00F67924">
        <w:rPr>
          <w:lang w:val="pt-PT"/>
        </w:rPr>
        <w:t xml:space="preserve">6R). Tocilizumab demonstrou inibir a sinalização mediada por </w:t>
      </w:r>
      <w:r w:rsidR="005551E6" w:rsidRPr="00F67924">
        <w:rPr>
          <w:iCs/>
          <w:lang w:val="pt-PT"/>
        </w:rPr>
        <w:t>sIL</w:t>
      </w:r>
      <w:r w:rsidR="00F03203" w:rsidRPr="00F67924">
        <w:rPr>
          <w:iCs/>
          <w:lang w:val="pt-PT"/>
        </w:rPr>
        <w:noBreakHyphen/>
      </w:r>
      <w:r w:rsidR="005551E6" w:rsidRPr="00F67924">
        <w:rPr>
          <w:iCs/>
          <w:lang w:val="pt-PT"/>
        </w:rPr>
        <w:t xml:space="preserve">6R e </w:t>
      </w:r>
      <w:r w:rsidR="005551E6" w:rsidRPr="00F67924">
        <w:rPr>
          <w:lang w:val="pt-PT"/>
        </w:rPr>
        <w:t>mIL</w:t>
      </w:r>
      <w:r w:rsidR="00F03203" w:rsidRPr="00F67924">
        <w:rPr>
          <w:lang w:val="pt-PT"/>
        </w:rPr>
        <w:noBreakHyphen/>
      </w:r>
      <w:r w:rsidR="005551E6" w:rsidRPr="00F67924">
        <w:rPr>
          <w:lang w:val="pt-PT"/>
        </w:rPr>
        <w:t>6R. A IL</w:t>
      </w:r>
      <w:r w:rsidR="00F03203" w:rsidRPr="00F67924">
        <w:rPr>
          <w:lang w:val="pt-PT"/>
        </w:rPr>
        <w:noBreakHyphen/>
      </w:r>
      <w:r w:rsidR="005551E6" w:rsidRPr="00F67924">
        <w:rPr>
          <w:lang w:val="pt-PT"/>
        </w:rPr>
        <w:t>6 é uma citocina pleiotrópica pró</w:t>
      </w:r>
      <w:r w:rsidR="005551E6" w:rsidRPr="00F67924">
        <w:rPr>
          <w:lang w:val="pt-PT"/>
        </w:rPr>
        <w:noBreakHyphen/>
        <w:t>inflamatória produzida por uma variedade de tipos de células, incluindo células T e B, monócitos e fibroblastos. A IL</w:t>
      </w:r>
      <w:r w:rsidR="00F03203" w:rsidRPr="00F67924">
        <w:rPr>
          <w:lang w:val="pt-PT"/>
        </w:rPr>
        <w:noBreakHyphen/>
      </w:r>
      <w:r w:rsidR="005551E6" w:rsidRPr="00F67924">
        <w:rPr>
          <w:lang w:val="pt-PT"/>
        </w:rPr>
        <w:t>6 está envolvida em diversos processos fisiológicos, tais como ativação das células T, indução da secreção de imunoglobulinas, indução de síntese de proteínas hepáticas de fase aguda e estimulação da hematopoiese. A IL</w:t>
      </w:r>
      <w:r w:rsidR="00F03203" w:rsidRPr="00F67924">
        <w:rPr>
          <w:lang w:val="pt-PT"/>
        </w:rPr>
        <w:noBreakHyphen/>
      </w:r>
      <w:r w:rsidR="005551E6" w:rsidRPr="00F67924">
        <w:rPr>
          <w:lang w:val="pt-PT"/>
        </w:rPr>
        <w:t>6 tem sido implicada na patogénese de doenças, incluindo patologias inflamat</w:t>
      </w:r>
      <w:r w:rsidR="00BD5511" w:rsidRPr="00F67924">
        <w:rPr>
          <w:lang w:val="pt-PT"/>
        </w:rPr>
        <w:t>órias, osteoporose e neoplasia.</w:t>
      </w:r>
    </w:p>
    <w:p w14:paraId="114C8A97" w14:textId="77777777" w:rsidR="005551E6" w:rsidRPr="00F67924" w:rsidRDefault="005551E6" w:rsidP="005551E6">
      <w:pPr>
        <w:numPr>
          <w:ilvl w:val="12"/>
          <w:numId w:val="0"/>
        </w:numPr>
        <w:ind w:right="-2"/>
        <w:rPr>
          <w:lang w:val="pt-PT"/>
        </w:rPr>
      </w:pPr>
    </w:p>
    <w:p w14:paraId="406D8B76" w14:textId="77777777" w:rsidR="005551E6" w:rsidRPr="00F67924" w:rsidRDefault="005551E6" w:rsidP="005551E6">
      <w:pPr>
        <w:keepNext/>
        <w:keepLines/>
        <w:numPr>
          <w:ilvl w:val="12"/>
          <w:numId w:val="0"/>
        </w:numPr>
        <w:rPr>
          <w:bCs/>
          <w:u w:val="single"/>
          <w:lang w:val="pt-PT"/>
        </w:rPr>
      </w:pPr>
      <w:r w:rsidRPr="00F67924">
        <w:rPr>
          <w:bCs/>
          <w:u w:val="single"/>
          <w:lang w:val="pt-PT"/>
        </w:rPr>
        <w:t>Efeitos farmacodinâmicos</w:t>
      </w:r>
    </w:p>
    <w:p w14:paraId="458C0815" w14:textId="42563818" w:rsidR="005551E6" w:rsidRPr="00F67924" w:rsidRDefault="005551E6" w:rsidP="005551E6">
      <w:pPr>
        <w:numPr>
          <w:ilvl w:val="12"/>
          <w:numId w:val="0"/>
        </w:numPr>
        <w:ind w:right="-2"/>
        <w:rPr>
          <w:lang w:val="pt-PT"/>
        </w:rPr>
      </w:pPr>
      <w:r w:rsidRPr="00F67924">
        <w:rPr>
          <w:bCs/>
          <w:lang w:val="pt-PT"/>
        </w:rPr>
        <w:t xml:space="preserve">Em </w:t>
      </w:r>
      <w:r w:rsidR="00F03203" w:rsidRPr="00F67924">
        <w:rPr>
          <w:bCs/>
          <w:lang w:val="pt-PT"/>
        </w:rPr>
        <w:t xml:space="preserve">ensaios </w:t>
      </w:r>
      <w:r w:rsidRPr="00F67924">
        <w:rPr>
          <w:bCs/>
          <w:lang w:val="pt-PT"/>
        </w:rPr>
        <w:t xml:space="preserve">clínicos </w:t>
      </w:r>
      <w:ins w:id="1054" w:author="Author">
        <w:r w:rsidR="006A72D1" w:rsidRPr="00F67924">
          <w:rPr>
            <w:bCs/>
            <w:lang w:val="pt-PT"/>
          </w:rPr>
          <w:t xml:space="preserve">de AR </w:t>
        </w:r>
      </w:ins>
      <w:r w:rsidRPr="00F67924">
        <w:rPr>
          <w:bCs/>
          <w:lang w:val="pt-PT"/>
        </w:rPr>
        <w:t xml:space="preserve">com </w:t>
      </w:r>
      <w:r w:rsidR="00F03203" w:rsidRPr="00F67924">
        <w:rPr>
          <w:lang w:val="pt-PT"/>
        </w:rPr>
        <w:t>tocilizumab</w:t>
      </w:r>
      <w:r w:rsidR="00F03203" w:rsidRPr="00F67924">
        <w:rPr>
          <w:bCs/>
          <w:lang w:val="pt-PT"/>
        </w:rPr>
        <w:t xml:space="preserve"> </w:t>
      </w:r>
      <w:r w:rsidRPr="00F67924">
        <w:rPr>
          <w:bCs/>
          <w:lang w:val="pt-PT"/>
        </w:rPr>
        <w:t>observou</w:t>
      </w:r>
      <w:r w:rsidRPr="00F67924">
        <w:rPr>
          <w:bCs/>
          <w:lang w:val="pt-PT"/>
        </w:rPr>
        <w:noBreakHyphen/>
        <w:t xml:space="preserve">se um rápido decréscimo da PCR, da </w:t>
      </w:r>
      <w:r w:rsidRPr="00F67924">
        <w:rPr>
          <w:lang w:val="pt-PT"/>
        </w:rPr>
        <w:t>velocidade de sedimentação</w:t>
      </w:r>
      <w:r w:rsidRPr="00F67924">
        <w:rPr>
          <w:bCs/>
          <w:lang w:val="pt-PT"/>
        </w:rPr>
        <w:t xml:space="preserve"> dos eritrócitos (</w:t>
      </w:r>
      <w:r w:rsidR="00CD64A7" w:rsidRPr="00F67924">
        <w:rPr>
          <w:bCs/>
          <w:lang w:val="pt-PT"/>
        </w:rPr>
        <w:t>VS</w:t>
      </w:r>
      <w:r w:rsidRPr="00F67924">
        <w:rPr>
          <w:bCs/>
          <w:lang w:val="pt-PT"/>
        </w:rPr>
        <w:t>E)</w:t>
      </w:r>
      <w:r w:rsidR="00462018" w:rsidRPr="00F67924">
        <w:rPr>
          <w:bCs/>
          <w:lang w:val="pt-PT"/>
        </w:rPr>
        <w:t>,</w:t>
      </w:r>
      <w:r w:rsidRPr="00F67924">
        <w:rPr>
          <w:bCs/>
          <w:lang w:val="pt-PT"/>
        </w:rPr>
        <w:t xml:space="preserve"> da seroproteína A amiloide</w:t>
      </w:r>
      <w:r w:rsidRPr="00F67924">
        <w:rPr>
          <w:lang w:val="pt-PT"/>
        </w:rPr>
        <w:t xml:space="preserve"> (SAA)</w:t>
      </w:r>
      <w:r w:rsidR="00462018" w:rsidRPr="00F67924">
        <w:rPr>
          <w:lang w:val="pt-PT"/>
        </w:rPr>
        <w:t xml:space="preserve"> e do fibrinogénio</w:t>
      </w:r>
      <w:r w:rsidRPr="00F67924">
        <w:rPr>
          <w:bCs/>
          <w:lang w:val="pt-PT"/>
        </w:rPr>
        <w:t xml:space="preserve">. De forma consistente com o efeito nos reagentes de fase aguda, o tratamento com </w:t>
      </w:r>
      <w:r w:rsidR="00F03203" w:rsidRPr="00F67924">
        <w:rPr>
          <w:lang w:val="pt-PT"/>
        </w:rPr>
        <w:t>tocilizumab</w:t>
      </w:r>
      <w:r w:rsidR="00F03203" w:rsidRPr="00F67924">
        <w:rPr>
          <w:bCs/>
          <w:lang w:val="pt-PT"/>
        </w:rPr>
        <w:t xml:space="preserve"> </w:t>
      </w:r>
      <w:r w:rsidRPr="00F67924">
        <w:rPr>
          <w:bCs/>
          <w:lang w:val="pt-PT"/>
        </w:rPr>
        <w:t xml:space="preserve">foi associado à </w:t>
      </w:r>
      <w:r w:rsidR="003901E7" w:rsidRPr="00F67924">
        <w:rPr>
          <w:bCs/>
          <w:lang w:val="pt-PT"/>
        </w:rPr>
        <w:t xml:space="preserve">diminuição na </w:t>
      </w:r>
      <w:r w:rsidRPr="00F67924">
        <w:rPr>
          <w:bCs/>
          <w:lang w:val="pt-PT"/>
        </w:rPr>
        <w:t>contagem de plaquetas dentro do intervalo normal. Com</w:t>
      </w:r>
      <w:r w:rsidR="00E75319" w:rsidRPr="00F67924">
        <w:rPr>
          <w:bCs/>
          <w:lang w:val="pt-PT"/>
        </w:rPr>
        <w:t xml:space="preserve"> </w:t>
      </w:r>
      <w:r w:rsidR="00F03203" w:rsidRPr="00F67924">
        <w:rPr>
          <w:lang w:val="pt-PT"/>
        </w:rPr>
        <w:t>tocilizumab</w:t>
      </w:r>
      <w:r w:rsidR="00F03203" w:rsidRPr="00F67924">
        <w:rPr>
          <w:bCs/>
          <w:lang w:val="pt-PT"/>
        </w:rPr>
        <w:t xml:space="preserve"> </w:t>
      </w:r>
      <w:r w:rsidRPr="00F67924">
        <w:rPr>
          <w:bCs/>
          <w:lang w:val="pt-PT"/>
        </w:rPr>
        <w:t>observou</w:t>
      </w:r>
      <w:r w:rsidRPr="00F67924">
        <w:rPr>
          <w:bCs/>
          <w:lang w:val="pt-PT"/>
        </w:rPr>
        <w:noBreakHyphen/>
        <w:t xml:space="preserve">se um aumento dos níveis de hemoglobina através da diminuição dos </w:t>
      </w:r>
      <w:r w:rsidRPr="00F67924">
        <w:rPr>
          <w:lang w:val="pt-PT"/>
        </w:rPr>
        <w:t>efeitos da I</w:t>
      </w:r>
      <w:r w:rsidR="00395377" w:rsidRPr="00F67924">
        <w:rPr>
          <w:lang w:val="pt-PT"/>
        </w:rPr>
        <w:t>L</w:t>
      </w:r>
      <w:r w:rsidR="00F03203" w:rsidRPr="00F67924">
        <w:rPr>
          <w:lang w:val="pt-PT"/>
        </w:rPr>
        <w:noBreakHyphen/>
      </w:r>
      <w:r w:rsidRPr="00F67924">
        <w:rPr>
          <w:lang w:val="pt-PT"/>
        </w:rPr>
        <w:t>6 na secreção hepática de hepcidina com o consequente aumento da disponibilidade de ferro. Em doentes tratados, observou</w:t>
      </w:r>
      <w:r w:rsidRPr="00F67924">
        <w:rPr>
          <w:lang w:val="pt-PT"/>
        </w:rPr>
        <w:noBreakHyphen/>
        <w:t xml:space="preserve">se o decréscimo dos níveis da PCR para valores dentro dos intervalos normais </w:t>
      </w:r>
      <w:r w:rsidR="00395377" w:rsidRPr="00F67924">
        <w:rPr>
          <w:lang w:val="pt-PT"/>
        </w:rPr>
        <w:t xml:space="preserve">logo </w:t>
      </w:r>
      <w:r w:rsidRPr="00F67924">
        <w:rPr>
          <w:lang w:val="pt-PT"/>
        </w:rPr>
        <w:t>à semana</w:t>
      </w:r>
      <w:r w:rsidR="00F03203" w:rsidRPr="00F67924">
        <w:rPr>
          <w:lang w:val="pt-PT"/>
        </w:rPr>
        <w:t> </w:t>
      </w:r>
      <w:r w:rsidRPr="00F67924">
        <w:rPr>
          <w:lang w:val="pt-PT"/>
        </w:rPr>
        <w:t xml:space="preserve">2, </w:t>
      </w:r>
      <w:r w:rsidR="00DA3570" w:rsidRPr="00F67924">
        <w:rPr>
          <w:lang w:val="pt-PT"/>
        </w:rPr>
        <w:t>tendo</w:t>
      </w:r>
      <w:r w:rsidR="00395377" w:rsidRPr="00F67924">
        <w:rPr>
          <w:lang w:val="pt-PT"/>
        </w:rPr>
        <w:t>-se</w:t>
      </w:r>
      <w:r w:rsidR="00DA3570" w:rsidRPr="00F67924">
        <w:rPr>
          <w:lang w:val="pt-PT"/>
        </w:rPr>
        <w:t xml:space="preserve"> estes</w:t>
      </w:r>
      <w:r w:rsidRPr="00F67924">
        <w:rPr>
          <w:lang w:val="pt-PT"/>
        </w:rPr>
        <w:t xml:space="preserve"> decréscimos mantido durante o tratamento.</w:t>
      </w:r>
    </w:p>
    <w:p w14:paraId="281EDBC8" w14:textId="77777777" w:rsidR="00E75319" w:rsidRPr="00F67924" w:rsidRDefault="00E75319" w:rsidP="005551E6">
      <w:pPr>
        <w:numPr>
          <w:ilvl w:val="12"/>
          <w:numId w:val="0"/>
        </w:numPr>
        <w:ind w:right="-2"/>
        <w:rPr>
          <w:lang w:val="pt-PT"/>
        </w:rPr>
      </w:pPr>
    </w:p>
    <w:p w14:paraId="42E24C71" w14:textId="7AEC8F53" w:rsidR="00971BA9" w:rsidRPr="00F67924" w:rsidRDefault="00E75319" w:rsidP="005551E6">
      <w:pPr>
        <w:numPr>
          <w:ilvl w:val="12"/>
          <w:numId w:val="0"/>
        </w:numPr>
        <w:ind w:right="-2"/>
        <w:rPr>
          <w:rFonts w:eastAsia="SimSun"/>
          <w:lang w:val="pt-PT" w:eastAsia="zh-CN"/>
        </w:rPr>
      </w:pPr>
      <w:r w:rsidRPr="00F67924">
        <w:rPr>
          <w:lang w:val="pt-PT"/>
        </w:rPr>
        <w:t xml:space="preserve">No </w:t>
      </w:r>
      <w:ins w:id="1055" w:author="Author">
        <w:r w:rsidR="00576DA3">
          <w:rPr>
            <w:lang w:val="pt-PT"/>
          </w:rPr>
          <w:t>Ensaio</w:t>
        </w:r>
        <w:del w:id="1056" w:author="Author">
          <w:r w:rsidR="00CB4493" w:rsidDel="00576DA3">
            <w:rPr>
              <w:lang w:val="pt-PT"/>
            </w:rPr>
            <w:delText>E</w:delText>
          </w:r>
        </w:del>
      </w:ins>
      <w:del w:id="1057" w:author="Author">
        <w:r w:rsidRPr="00F67924" w:rsidDel="00576DA3">
          <w:rPr>
            <w:lang w:val="pt-PT"/>
          </w:rPr>
          <w:delText>estudo</w:delText>
        </w:r>
      </w:del>
      <w:r w:rsidRPr="00F67924">
        <w:rPr>
          <w:lang w:val="pt-PT"/>
        </w:rPr>
        <w:t xml:space="preserve"> clínico WA28119 para a ACG,</w:t>
      </w:r>
      <w:r w:rsidR="00EF09C8" w:rsidRPr="00F67924">
        <w:rPr>
          <w:lang w:val="pt-PT"/>
        </w:rPr>
        <w:t xml:space="preserve"> foram observados </w:t>
      </w:r>
      <w:r w:rsidR="00EF09C8" w:rsidRPr="00F67924">
        <w:rPr>
          <w:bCs/>
          <w:lang w:val="pt-PT"/>
        </w:rPr>
        <w:t>decréscimos rápidos semelhantes da PCR</w:t>
      </w:r>
      <w:r w:rsidR="00C26DB4" w:rsidRPr="00F67924">
        <w:rPr>
          <w:lang w:val="pt-PT"/>
        </w:rPr>
        <w:t xml:space="preserve"> </w:t>
      </w:r>
      <w:r w:rsidR="00EF09C8" w:rsidRPr="00F67924">
        <w:rPr>
          <w:lang w:val="pt-PT"/>
        </w:rPr>
        <w:t xml:space="preserve">e da VSE em conjunto com aumentos ligeiros na concentração corpuscular </w:t>
      </w:r>
      <w:r w:rsidR="000C02F1" w:rsidRPr="00F67924">
        <w:rPr>
          <w:lang w:val="pt-PT"/>
        </w:rPr>
        <w:t xml:space="preserve">média </w:t>
      </w:r>
      <w:r w:rsidR="00EF09C8" w:rsidRPr="00F67924">
        <w:rPr>
          <w:lang w:val="pt-PT"/>
        </w:rPr>
        <w:t xml:space="preserve">da hemoglobina. </w:t>
      </w:r>
      <w:r w:rsidR="005551E6" w:rsidRPr="00F67924">
        <w:rPr>
          <w:rFonts w:eastAsia="SimSun"/>
          <w:lang w:val="pt-PT" w:eastAsia="zh-CN"/>
        </w:rPr>
        <w:t xml:space="preserve">A administração de doses de </w:t>
      </w:r>
      <w:r w:rsidR="00565263" w:rsidRPr="00F67924">
        <w:rPr>
          <w:lang w:val="pt-PT"/>
        </w:rPr>
        <w:t>tocilizumab</w:t>
      </w:r>
      <w:r w:rsidR="00565263" w:rsidRPr="00F67924">
        <w:rPr>
          <w:bCs/>
          <w:lang w:val="pt-PT"/>
        </w:rPr>
        <w:t xml:space="preserve"> </w:t>
      </w:r>
      <w:r w:rsidR="005551E6" w:rsidRPr="00F67924">
        <w:rPr>
          <w:rFonts w:eastAsia="SimSun"/>
          <w:lang w:val="pt-PT" w:eastAsia="zh-CN"/>
        </w:rPr>
        <w:t>intravenosas de 2 a 28 mg/kg e subcutâneas de 81 a 162</w:t>
      </w:r>
      <w:r w:rsidR="00565263" w:rsidRPr="00F67924">
        <w:rPr>
          <w:rFonts w:eastAsia="SimSun"/>
          <w:lang w:val="pt-PT" w:eastAsia="zh-CN"/>
        </w:rPr>
        <w:t> </w:t>
      </w:r>
      <w:r w:rsidR="005551E6" w:rsidRPr="00F67924">
        <w:rPr>
          <w:rFonts w:eastAsia="SimSun"/>
          <w:lang w:val="pt-PT" w:eastAsia="zh-CN"/>
        </w:rPr>
        <w:t xml:space="preserve">mg a indivíduos saudáveis, </w:t>
      </w:r>
      <w:r w:rsidR="00DA3570" w:rsidRPr="00F67924">
        <w:rPr>
          <w:rFonts w:eastAsia="SimSun"/>
          <w:lang w:val="pt-PT" w:eastAsia="zh-CN"/>
        </w:rPr>
        <w:t xml:space="preserve">reduz </w:t>
      </w:r>
      <w:r w:rsidR="005551E6" w:rsidRPr="00F67924">
        <w:rPr>
          <w:rFonts w:eastAsia="SimSun"/>
          <w:lang w:val="pt-PT" w:eastAsia="zh-CN"/>
        </w:rPr>
        <w:t>a contagem absoluta dos neutrófilos para o seu mínimo, 2 a 5</w:t>
      </w:r>
      <w:r w:rsidR="00565263" w:rsidRPr="00F67924">
        <w:rPr>
          <w:rFonts w:eastAsia="SimSun"/>
          <w:lang w:val="pt-PT" w:eastAsia="zh-CN"/>
        </w:rPr>
        <w:t> </w:t>
      </w:r>
      <w:r w:rsidR="005551E6" w:rsidRPr="00F67924">
        <w:rPr>
          <w:rFonts w:eastAsia="SimSun"/>
          <w:lang w:val="pt-PT" w:eastAsia="zh-CN"/>
        </w:rPr>
        <w:t>dias após a administração. Seguidamente, a recuperação dos neutrófilos para valores basais ocorreu de uma forma dependente da dose.</w:t>
      </w:r>
    </w:p>
    <w:p w14:paraId="7E9B5B25" w14:textId="77777777" w:rsidR="00971BA9" w:rsidRPr="00F67924" w:rsidRDefault="00971BA9" w:rsidP="005551E6">
      <w:pPr>
        <w:numPr>
          <w:ilvl w:val="12"/>
          <w:numId w:val="0"/>
        </w:numPr>
        <w:ind w:right="-2"/>
        <w:rPr>
          <w:rFonts w:eastAsia="SimSun"/>
          <w:lang w:val="pt-PT" w:eastAsia="zh-CN"/>
        </w:rPr>
      </w:pPr>
    </w:p>
    <w:p w14:paraId="2904A150" w14:textId="5B914EE7" w:rsidR="005551E6" w:rsidRPr="00F67924" w:rsidRDefault="005551E6" w:rsidP="005551E6">
      <w:pPr>
        <w:numPr>
          <w:ilvl w:val="12"/>
          <w:numId w:val="0"/>
        </w:numPr>
        <w:ind w:right="-2"/>
        <w:rPr>
          <w:rFonts w:eastAsia="SimSun"/>
          <w:lang w:val="pt-PT" w:eastAsia="zh-CN"/>
        </w:rPr>
      </w:pPr>
      <w:r w:rsidRPr="00F67924">
        <w:rPr>
          <w:rFonts w:eastAsia="SimSun"/>
          <w:lang w:val="pt-PT" w:eastAsia="zh-CN"/>
        </w:rPr>
        <w:t xml:space="preserve">Os doentes </w:t>
      </w:r>
      <w:ins w:id="1058" w:author="Author">
        <w:r w:rsidR="006A72D1" w:rsidRPr="00F67924">
          <w:rPr>
            <w:rFonts w:eastAsia="SimSun"/>
            <w:lang w:val="pt-PT" w:eastAsia="zh-CN"/>
          </w:rPr>
          <w:t xml:space="preserve">com AR e ACG </w:t>
        </w:r>
      </w:ins>
      <w:r w:rsidRPr="00F67924">
        <w:rPr>
          <w:rFonts w:eastAsia="SimSun"/>
          <w:lang w:val="pt-PT" w:eastAsia="zh-CN"/>
        </w:rPr>
        <w:t xml:space="preserve">demonstraram uma diminuição comparável (a indivíduos saudáveis) da contagem absoluta de neutrófilos após a administração de </w:t>
      </w:r>
      <w:r w:rsidR="00565263" w:rsidRPr="00F67924">
        <w:rPr>
          <w:lang w:val="pt-PT"/>
        </w:rPr>
        <w:t>tocilizumab</w:t>
      </w:r>
      <w:r w:rsidR="00565263" w:rsidRPr="00F67924">
        <w:rPr>
          <w:bCs/>
          <w:lang w:val="pt-PT"/>
        </w:rPr>
        <w:t xml:space="preserve"> </w:t>
      </w:r>
      <w:r w:rsidRPr="00F67924">
        <w:rPr>
          <w:rFonts w:eastAsia="SimSun"/>
          <w:lang w:val="pt-PT" w:eastAsia="zh-CN"/>
        </w:rPr>
        <w:t>(ver</w:t>
      </w:r>
      <w:r w:rsidRPr="00F67924">
        <w:rPr>
          <w:rFonts w:eastAsia="SimSun"/>
          <w:iCs/>
          <w:lang w:val="pt-PT" w:eastAsia="zh-CN"/>
        </w:rPr>
        <w:t xml:space="preserve"> secção</w:t>
      </w:r>
      <w:r w:rsidR="00565263" w:rsidRPr="00F67924">
        <w:rPr>
          <w:rFonts w:eastAsia="SimSun"/>
          <w:iCs/>
          <w:lang w:val="pt-PT" w:eastAsia="zh-CN"/>
        </w:rPr>
        <w:t> </w:t>
      </w:r>
      <w:r w:rsidRPr="00F67924">
        <w:rPr>
          <w:rFonts w:eastAsia="SimSun"/>
          <w:iCs/>
          <w:lang w:val="pt-PT" w:eastAsia="zh-CN"/>
        </w:rPr>
        <w:t>4.8).</w:t>
      </w:r>
    </w:p>
    <w:p w14:paraId="31AD521B" w14:textId="77777777" w:rsidR="005551E6" w:rsidRPr="00F67924" w:rsidRDefault="005551E6" w:rsidP="005551E6">
      <w:pPr>
        <w:numPr>
          <w:ilvl w:val="12"/>
          <w:numId w:val="0"/>
        </w:numPr>
        <w:ind w:right="-2"/>
        <w:rPr>
          <w:lang w:val="pt-PT"/>
        </w:rPr>
      </w:pPr>
    </w:p>
    <w:p w14:paraId="613399B1" w14:textId="60B33274" w:rsidR="00025816" w:rsidRPr="00F67924" w:rsidRDefault="00565263">
      <w:pPr>
        <w:keepNext/>
        <w:keepLines/>
        <w:widowControl w:val="0"/>
        <w:jc w:val="both"/>
        <w:rPr>
          <w:u w:val="single"/>
          <w:lang w:val="pt-PT"/>
        </w:rPr>
        <w:pPrChange w:id="1059" w:author="TCS" w:date="2026-03-20T10:30:00Z">
          <w:pPr>
            <w:jc w:val="both"/>
          </w:pPr>
        </w:pPrChange>
      </w:pPr>
      <w:del w:id="1060" w:author="Author">
        <w:r w:rsidRPr="00F67924" w:rsidDel="006A72D1">
          <w:rPr>
            <w:u w:val="single"/>
            <w:lang w:val="pt-PT"/>
          </w:rPr>
          <w:delText xml:space="preserve">AR </w:delText>
        </w:r>
        <w:r w:rsidRPr="00F67924" w:rsidDel="000637C5">
          <w:rPr>
            <w:u w:val="single"/>
            <w:lang w:val="pt-PT"/>
          </w:rPr>
          <w:delText>(</w:delText>
        </w:r>
      </w:del>
      <w:ins w:id="1061" w:author="Author">
        <w:r w:rsidR="000637C5" w:rsidRPr="00F67924">
          <w:rPr>
            <w:u w:val="single"/>
            <w:lang w:val="pt-PT"/>
          </w:rPr>
          <w:t>U</w:t>
        </w:r>
      </w:ins>
      <w:del w:id="1062" w:author="Author">
        <w:r w:rsidRPr="00F67924" w:rsidDel="000637C5">
          <w:rPr>
            <w:u w:val="single"/>
            <w:lang w:val="pt-PT"/>
          </w:rPr>
          <w:delText>u</w:delText>
        </w:r>
      </w:del>
      <w:r w:rsidR="00025816" w:rsidRPr="00F67924">
        <w:rPr>
          <w:u w:val="single"/>
          <w:lang w:val="pt-PT"/>
        </w:rPr>
        <w:t>tilização subcutânea</w:t>
      </w:r>
      <w:del w:id="1063" w:author="Author">
        <w:r w:rsidRPr="00F67924" w:rsidDel="000637C5">
          <w:rPr>
            <w:u w:val="single"/>
            <w:lang w:val="pt-PT"/>
          </w:rPr>
          <w:delText>)</w:delText>
        </w:r>
      </w:del>
    </w:p>
    <w:p w14:paraId="5D0FC531" w14:textId="5989C797" w:rsidR="006A72D1" w:rsidRPr="00F67924" w:rsidRDefault="006A72D1">
      <w:pPr>
        <w:keepNext/>
        <w:keepLines/>
        <w:widowControl w:val="0"/>
        <w:jc w:val="both"/>
        <w:rPr>
          <w:ins w:id="1064" w:author="Author"/>
          <w:i/>
          <w:lang w:val="pt-PT"/>
        </w:rPr>
        <w:pPrChange w:id="1065" w:author="TCS" w:date="2026-03-20T10:30:00Z">
          <w:pPr>
            <w:jc w:val="both"/>
          </w:pPr>
        </w:pPrChange>
      </w:pPr>
      <w:ins w:id="1066" w:author="Author">
        <w:r w:rsidRPr="00F67924">
          <w:rPr>
            <w:i/>
            <w:lang w:val="pt-PT"/>
          </w:rPr>
          <w:t>Doentes com AR</w:t>
        </w:r>
      </w:ins>
    </w:p>
    <w:p w14:paraId="4EEDE9E1" w14:textId="77777777" w:rsidR="00B07611" w:rsidRDefault="00B07611" w:rsidP="00025816">
      <w:pPr>
        <w:jc w:val="both"/>
        <w:rPr>
          <w:ins w:id="1067" w:author="Author"/>
          <w:i/>
          <w:lang w:val="pt-PT"/>
        </w:rPr>
      </w:pPr>
    </w:p>
    <w:p w14:paraId="6459D23E" w14:textId="32F72908" w:rsidR="00025816" w:rsidRPr="00557EB7" w:rsidRDefault="00025816" w:rsidP="00025816">
      <w:pPr>
        <w:jc w:val="both"/>
        <w:rPr>
          <w:u w:val="single"/>
          <w:lang w:val="pt-PT"/>
          <w:rPrChange w:id="1068" w:author="Author">
            <w:rPr>
              <w:i/>
              <w:lang w:val="pt-PT"/>
            </w:rPr>
          </w:rPrChange>
        </w:rPr>
      </w:pPr>
      <w:r w:rsidRPr="00557EB7">
        <w:rPr>
          <w:u w:val="single"/>
          <w:lang w:val="pt-PT"/>
          <w:rPrChange w:id="1069" w:author="Author">
            <w:rPr>
              <w:i/>
              <w:lang w:val="pt-PT"/>
            </w:rPr>
          </w:rPrChange>
        </w:rPr>
        <w:t>Eficácia clínica</w:t>
      </w:r>
    </w:p>
    <w:p w14:paraId="636BE169" w14:textId="130671A2" w:rsidR="00C25CA3" w:rsidRPr="00F67924" w:rsidDel="00B07611" w:rsidRDefault="00C25CA3" w:rsidP="00025816">
      <w:pPr>
        <w:jc w:val="both"/>
        <w:rPr>
          <w:del w:id="1070" w:author="Author"/>
          <w:i/>
          <w:lang w:val="pt-PT"/>
        </w:rPr>
      </w:pPr>
    </w:p>
    <w:p w14:paraId="64E38E6E" w14:textId="273A3D3F" w:rsidR="00025816" w:rsidRPr="00F67924" w:rsidRDefault="00025816" w:rsidP="00025816">
      <w:pPr>
        <w:rPr>
          <w:lang w:val="pt-PT"/>
        </w:rPr>
      </w:pPr>
      <w:r w:rsidRPr="00F67924">
        <w:rPr>
          <w:lang w:val="pt-PT"/>
        </w:rPr>
        <w:t xml:space="preserve">A eficácia de </w:t>
      </w:r>
      <w:r w:rsidR="007D6A99" w:rsidRPr="00F67924">
        <w:rPr>
          <w:szCs w:val="22"/>
          <w:lang w:val="pt-PT"/>
        </w:rPr>
        <w:t xml:space="preserve">tocilizumab </w:t>
      </w:r>
      <w:r w:rsidRPr="00F67924">
        <w:rPr>
          <w:lang w:val="pt-PT"/>
        </w:rPr>
        <w:t>administrado por via subcutânea no alívio dos sinais e sintomas da AR e na resposta radiográfica foi avaliad</w:t>
      </w:r>
      <w:r w:rsidR="00395377" w:rsidRPr="00F67924">
        <w:rPr>
          <w:lang w:val="pt-PT"/>
        </w:rPr>
        <w:t>a</w:t>
      </w:r>
      <w:r w:rsidRPr="00F67924">
        <w:rPr>
          <w:lang w:val="pt-PT"/>
        </w:rPr>
        <w:t xml:space="preserve"> em dois e</w:t>
      </w:r>
      <w:r w:rsidR="00E054EC" w:rsidRPr="00F67924">
        <w:rPr>
          <w:lang w:val="pt-PT"/>
        </w:rPr>
        <w:t>nsai</w:t>
      </w:r>
      <w:r w:rsidRPr="00F67924">
        <w:rPr>
          <w:lang w:val="pt-PT"/>
        </w:rPr>
        <w:t xml:space="preserve">os aleatorizados, em dupla ocultação, controlados e multicêntricos. No </w:t>
      </w:r>
      <w:ins w:id="1071" w:author="Author">
        <w:r w:rsidR="00292D5E">
          <w:rPr>
            <w:lang w:val="pt-PT"/>
          </w:rPr>
          <w:t>E</w:t>
        </w:r>
      </w:ins>
      <w:del w:id="1072" w:author="Author">
        <w:r w:rsidRPr="00F67924" w:rsidDel="00227558">
          <w:rPr>
            <w:lang w:val="pt-PT"/>
          </w:rPr>
          <w:delText>E</w:delText>
        </w:r>
      </w:del>
      <w:ins w:id="1073" w:author="Author">
        <w:del w:id="1074" w:author="Author">
          <w:r w:rsidR="00CB4493" w:rsidDel="00800DAE">
            <w:rPr>
              <w:lang w:val="pt-PT"/>
            </w:rPr>
            <w:delText>E</w:delText>
          </w:r>
        </w:del>
      </w:ins>
      <w:del w:id="1075" w:author="Author">
        <w:r w:rsidRPr="00F67924" w:rsidDel="00800DAE">
          <w:rPr>
            <w:lang w:val="pt-PT"/>
          </w:rPr>
          <w:delText>studo</w:delText>
        </w:r>
      </w:del>
      <w:ins w:id="1076" w:author="Author">
        <w:r w:rsidR="00800DAE">
          <w:rPr>
            <w:lang w:val="pt-PT"/>
          </w:rPr>
          <w:t>nsaio</w:t>
        </w:r>
      </w:ins>
      <w:r w:rsidRPr="00F67924">
        <w:rPr>
          <w:lang w:val="pt-PT"/>
        </w:rPr>
        <w:t xml:space="preserve"> I (SC-I) os doentes incluídos tinham &gt;</w:t>
      </w:r>
      <w:r w:rsidR="007D6A99" w:rsidRPr="00F67924">
        <w:rPr>
          <w:lang w:val="pt-PT"/>
        </w:rPr>
        <w:t> </w:t>
      </w:r>
      <w:r w:rsidRPr="00F67924">
        <w:rPr>
          <w:lang w:val="pt-PT"/>
        </w:rPr>
        <w:t>18</w:t>
      </w:r>
      <w:r w:rsidR="007D6A99" w:rsidRPr="00F67924">
        <w:rPr>
          <w:lang w:val="pt-PT"/>
        </w:rPr>
        <w:t> </w:t>
      </w:r>
      <w:r w:rsidRPr="00F67924">
        <w:rPr>
          <w:lang w:val="pt-PT"/>
        </w:rPr>
        <w:t xml:space="preserve">anos de idade com diagnóstico de AR ativa, moderada a grave, de acordo com os critérios ACR, e que no início tinham pelo menos quatro articulações dolorosas e quatro tumefactas. </w:t>
      </w:r>
      <w:r w:rsidRPr="00F67924">
        <w:rPr>
          <w:rFonts w:eastAsia="SimSun"/>
          <w:szCs w:val="22"/>
          <w:lang w:val="pt-PT" w:eastAsia="zh-CN"/>
        </w:rPr>
        <w:t xml:space="preserve">Todos os doentes receberam DMARDs não biológicos de base. </w:t>
      </w:r>
      <w:r w:rsidRPr="00F67924">
        <w:rPr>
          <w:lang w:val="pt-PT"/>
        </w:rPr>
        <w:t xml:space="preserve">No </w:t>
      </w:r>
      <w:del w:id="1077" w:author="Author">
        <w:r w:rsidRPr="00F67924" w:rsidDel="00227558">
          <w:rPr>
            <w:lang w:val="pt-PT"/>
          </w:rPr>
          <w:delText>E</w:delText>
        </w:r>
      </w:del>
      <w:ins w:id="1078" w:author="Author">
        <w:r w:rsidR="00CB4493">
          <w:rPr>
            <w:lang w:val="pt-PT"/>
          </w:rPr>
          <w:t>E</w:t>
        </w:r>
      </w:ins>
      <w:del w:id="1079" w:author="Author">
        <w:r w:rsidRPr="00F67924" w:rsidDel="00800DAE">
          <w:rPr>
            <w:lang w:val="pt-PT"/>
          </w:rPr>
          <w:delText>studo</w:delText>
        </w:r>
      </w:del>
      <w:ins w:id="1080" w:author="Author">
        <w:r w:rsidR="00800DAE">
          <w:rPr>
            <w:lang w:val="pt-PT"/>
          </w:rPr>
          <w:t>nsaio</w:t>
        </w:r>
      </w:ins>
      <w:r w:rsidRPr="00F67924">
        <w:rPr>
          <w:lang w:val="pt-PT"/>
        </w:rPr>
        <w:t xml:space="preserve"> II (SC-II) os doentes incluídos tinham &gt;</w:t>
      </w:r>
      <w:r w:rsidR="007D6A99" w:rsidRPr="00F67924">
        <w:rPr>
          <w:lang w:val="pt-PT"/>
        </w:rPr>
        <w:t> </w:t>
      </w:r>
      <w:r w:rsidRPr="00F67924">
        <w:rPr>
          <w:lang w:val="pt-PT"/>
        </w:rPr>
        <w:t>18</w:t>
      </w:r>
      <w:r w:rsidR="007D6A99" w:rsidRPr="00F67924">
        <w:rPr>
          <w:lang w:val="pt-PT"/>
        </w:rPr>
        <w:t> </w:t>
      </w:r>
      <w:r w:rsidRPr="00F67924">
        <w:rPr>
          <w:lang w:val="pt-PT"/>
        </w:rPr>
        <w:t>anos de idade com diagnóstico de AR ativa, moderada a grave, de acordo com os critérios ACR, e que tinham pelo menos oito articulações dolorosas e seis tumefactas</w:t>
      </w:r>
      <w:r w:rsidR="00395377" w:rsidRPr="00F67924">
        <w:rPr>
          <w:lang w:val="pt-PT"/>
        </w:rPr>
        <w:t xml:space="preserve">, no início do </w:t>
      </w:r>
      <w:ins w:id="1081" w:author="Author">
        <w:r w:rsidR="009F5A38">
          <w:rPr>
            <w:lang w:val="pt-PT"/>
          </w:rPr>
          <w:t>e</w:t>
        </w:r>
        <w:del w:id="1082" w:author="Author">
          <w:r w:rsidR="00576DA3" w:rsidDel="009F5A38">
            <w:rPr>
              <w:lang w:val="pt-PT"/>
            </w:rPr>
            <w:delText>E</w:delText>
          </w:r>
        </w:del>
        <w:r w:rsidR="00576DA3">
          <w:rPr>
            <w:lang w:val="pt-PT"/>
          </w:rPr>
          <w:t>nsaio</w:t>
        </w:r>
        <w:del w:id="1083" w:author="Author">
          <w:r w:rsidR="00CB4493" w:rsidDel="00576DA3">
            <w:rPr>
              <w:lang w:val="pt-PT"/>
            </w:rPr>
            <w:delText>E</w:delText>
          </w:r>
        </w:del>
      </w:ins>
      <w:del w:id="1084" w:author="Author">
        <w:r w:rsidR="00395377" w:rsidRPr="00F67924" w:rsidDel="00576DA3">
          <w:rPr>
            <w:lang w:val="pt-PT"/>
          </w:rPr>
          <w:delText>estudo</w:delText>
        </w:r>
      </w:del>
      <w:r w:rsidRPr="00F67924">
        <w:rPr>
          <w:lang w:val="pt-PT"/>
        </w:rPr>
        <w:t>.</w:t>
      </w:r>
    </w:p>
    <w:p w14:paraId="08DC001C" w14:textId="77777777" w:rsidR="00025816" w:rsidRPr="00F67924" w:rsidRDefault="00025816" w:rsidP="00025816">
      <w:pPr>
        <w:suppressAutoHyphens/>
        <w:rPr>
          <w:lang w:val="pt-PT"/>
        </w:rPr>
      </w:pPr>
    </w:p>
    <w:p w14:paraId="7AFCE618" w14:textId="5081B77E" w:rsidR="00025816" w:rsidRPr="00F67924" w:rsidRDefault="00025816" w:rsidP="00025816">
      <w:pPr>
        <w:suppressAutoHyphens/>
        <w:rPr>
          <w:lang w:val="pt-PT"/>
        </w:rPr>
      </w:pPr>
      <w:r w:rsidRPr="00F67924">
        <w:rPr>
          <w:lang w:val="pt-PT"/>
        </w:rPr>
        <w:t>A passagem da administração intravenosa de 8</w:t>
      </w:r>
      <w:r w:rsidR="007D6A99" w:rsidRPr="00F67924">
        <w:rPr>
          <w:lang w:val="pt-PT"/>
        </w:rPr>
        <w:t> </w:t>
      </w:r>
      <w:r w:rsidRPr="00F67924">
        <w:rPr>
          <w:lang w:val="pt-PT"/>
        </w:rPr>
        <w:t>mg/kg de 4 em 4</w:t>
      </w:r>
      <w:r w:rsidR="007D6A99" w:rsidRPr="00F67924">
        <w:rPr>
          <w:lang w:val="pt-PT"/>
        </w:rPr>
        <w:t> </w:t>
      </w:r>
      <w:r w:rsidRPr="00F67924">
        <w:rPr>
          <w:lang w:val="pt-PT"/>
        </w:rPr>
        <w:t>semanas para a administração subcutânea de 162</w:t>
      </w:r>
      <w:r w:rsidR="007D6A99" w:rsidRPr="00F67924">
        <w:rPr>
          <w:lang w:val="pt-PT"/>
        </w:rPr>
        <w:t> </w:t>
      </w:r>
      <w:r w:rsidRPr="00F67924">
        <w:rPr>
          <w:lang w:val="pt-PT"/>
        </w:rPr>
        <w:t>mg uma vez por semana irá alterar a exposição do fármaco nos doentes. A dimensão varia com o peso corporal do doente (superior em doentes com peso corporal baixo e inferior em doentes com peso corporal alto), mas a resposta clínica é consistente com a observada nos doentes tratados por via intravenosa.</w:t>
      </w:r>
    </w:p>
    <w:p w14:paraId="53142233" w14:textId="77777777" w:rsidR="00025816" w:rsidRPr="00F67924" w:rsidRDefault="00025816">
      <w:pPr>
        <w:keepNext/>
        <w:keepLines/>
        <w:suppressAutoHyphens/>
        <w:rPr>
          <w:lang w:val="pt-PT"/>
        </w:rPr>
        <w:pPrChange w:id="1085" w:author="Author">
          <w:pPr>
            <w:suppressAutoHyphens/>
          </w:pPr>
        </w:pPrChange>
      </w:pPr>
    </w:p>
    <w:p w14:paraId="4670E58E" w14:textId="1B693F75" w:rsidR="00025816" w:rsidRPr="00F67924" w:rsidRDefault="00025816">
      <w:pPr>
        <w:keepNext/>
        <w:keepLines/>
        <w:suppressAutoHyphens/>
        <w:rPr>
          <w:i/>
          <w:u w:val="single"/>
          <w:lang w:val="pt-PT"/>
        </w:rPr>
        <w:pPrChange w:id="1086" w:author="Author">
          <w:pPr>
            <w:suppressAutoHyphens/>
          </w:pPr>
        </w:pPrChange>
      </w:pPr>
      <w:r w:rsidRPr="00F67924">
        <w:rPr>
          <w:i/>
          <w:u w:val="single"/>
          <w:lang w:val="pt-PT"/>
        </w:rPr>
        <w:t xml:space="preserve">Resposta </w:t>
      </w:r>
      <w:r w:rsidR="00317F7F" w:rsidRPr="00F67924">
        <w:rPr>
          <w:i/>
          <w:u w:val="single"/>
          <w:lang w:val="pt-PT"/>
        </w:rPr>
        <w:t>c</w:t>
      </w:r>
      <w:r w:rsidRPr="00F67924">
        <w:rPr>
          <w:i/>
          <w:u w:val="single"/>
          <w:lang w:val="pt-PT"/>
        </w:rPr>
        <w:t>línica</w:t>
      </w:r>
    </w:p>
    <w:p w14:paraId="7423490E" w14:textId="5E2F3416" w:rsidR="00025816" w:rsidRPr="00F67924" w:rsidRDefault="00025816">
      <w:pPr>
        <w:keepNext/>
        <w:keepLines/>
        <w:suppressAutoHyphens/>
        <w:rPr>
          <w:lang w:val="pt-PT"/>
        </w:rPr>
        <w:pPrChange w:id="1087" w:author="Author">
          <w:pPr>
            <w:suppressAutoHyphens/>
          </w:pPr>
        </w:pPrChange>
      </w:pPr>
      <w:r w:rsidRPr="00F67924">
        <w:rPr>
          <w:lang w:val="pt-PT"/>
        </w:rPr>
        <w:t xml:space="preserve">O </w:t>
      </w:r>
      <w:ins w:id="1088" w:author="Author">
        <w:r w:rsidR="00800DAE">
          <w:rPr>
            <w:lang w:val="pt-PT"/>
          </w:rPr>
          <w:t>Ensaio</w:t>
        </w:r>
        <w:del w:id="1089" w:author="Author">
          <w:r w:rsidR="00CB4493" w:rsidDel="00800DAE">
            <w:rPr>
              <w:lang w:val="pt-PT"/>
            </w:rPr>
            <w:delText>E</w:delText>
          </w:r>
        </w:del>
      </w:ins>
      <w:del w:id="1090" w:author="Author">
        <w:r w:rsidRPr="00F67924" w:rsidDel="00CB4493">
          <w:rPr>
            <w:lang w:val="pt-PT"/>
          </w:rPr>
          <w:delText>e</w:delText>
        </w:r>
        <w:r w:rsidRPr="00F67924" w:rsidDel="00800DAE">
          <w:rPr>
            <w:lang w:val="pt-PT"/>
          </w:rPr>
          <w:delText>studo</w:delText>
        </w:r>
      </w:del>
      <w:r w:rsidRPr="00F67924">
        <w:rPr>
          <w:lang w:val="pt-PT"/>
        </w:rPr>
        <w:t xml:space="preserve"> SC-I avaliou doentes com AR ativa, moderada a grave, que tinham uma resposta clínica inadequada à sua terapêutica reumatológica prévia, incluindo um ou mais DMARDs, </w:t>
      </w:r>
      <w:r w:rsidR="00395377" w:rsidRPr="00F67924">
        <w:rPr>
          <w:lang w:val="pt-PT"/>
        </w:rPr>
        <w:t>dos quais</w:t>
      </w:r>
      <w:r w:rsidRPr="00F67924">
        <w:rPr>
          <w:lang w:val="pt-PT"/>
        </w:rPr>
        <w:t xml:space="preserve"> aproximadamente 20% tinham história de resposta inadequada a pelo menos um inibidor do TNF. No SC-I, 1262</w:t>
      </w:r>
      <w:r w:rsidR="007D6A99" w:rsidRPr="00F67924">
        <w:rPr>
          <w:lang w:val="pt-PT"/>
        </w:rPr>
        <w:t> </w:t>
      </w:r>
      <w:r w:rsidRPr="00F67924">
        <w:rPr>
          <w:lang w:val="pt-PT"/>
        </w:rPr>
        <w:t xml:space="preserve">doentes foram aleatorizados de 1:1 para receber </w:t>
      </w:r>
      <w:r w:rsidR="007D6A99" w:rsidRPr="00F67924">
        <w:rPr>
          <w:lang w:val="pt-PT"/>
        </w:rPr>
        <w:t xml:space="preserve">tocilizumab </w:t>
      </w:r>
      <w:r w:rsidRPr="00F67924">
        <w:rPr>
          <w:lang w:val="pt-PT"/>
        </w:rPr>
        <w:t>162</w:t>
      </w:r>
      <w:r w:rsidR="007D6A99" w:rsidRPr="00F67924">
        <w:rPr>
          <w:lang w:val="pt-PT"/>
        </w:rPr>
        <w:t> </w:t>
      </w:r>
      <w:r w:rsidRPr="00F67924">
        <w:rPr>
          <w:lang w:val="pt-PT"/>
        </w:rPr>
        <w:t xml:space="preserve">mg por via subcutânea semanalmente ou </w:t>
      </w:r>
      <w:r w:rsidR="007D6A99" w:rsidRPr="00F67924">
        <w:rPr>
          <w:lang w:val="pt-PT"/>
        </w:rPr>
        <w:t xml:space="preserve">tocilizumab </w:t>
      </w:r>
      <w:r w:rsidRPr="00F67924">
        <w:rPr>
          <w:lang w:val="pt-PT"/>
        </w:rPr>
        <w:t>8</w:t>
      </w:r>
      <w:r w:rsidR="007D6A99" w:rsidRPr="00F67924">
        <w:rPr>
          <w:lang w:val="pt-PT"/>
        </w:rPr>
        <w:t> </w:t>
      </w:r>
      <w:r w:rsidRPr="00F67924">
        <w:rPr>
          <w:lang w:val="pt-PT"/>
        </w:rPr>
        <w:t xml:space="preserve">mg/kg por via intravenosa de quatro em quatro semanas em associação com DMARDs não biológicos. O objetivo primário no </w:t>
      </w:r>
      <w:del w:id="1091" w:author="Author">
        <w:r w:rsidRPr="00F67924" w:rsidDel="006A72D1">
          <w:rPr>
            <w:lang w:val="pt-PT"/>
          </w:rPr>
          <w:delText xml:space="preserve">estudo </w:delText>
        </w:r>
      </w:del>
      <w:ins w:id="1092" w:author="Author">
        <w:r w:rsidR="006A72D1" w:rsidRPr="00F67924">
          <w:rPr>
            <w:lang w:val="pt-PT"/>
          </w:rPr>
          <w:t xml:space="preserve">ensaio </w:t>
        </w:r>
      </w:ins>
      <w:r w:rsidRPr="00F67924">
        <w:rPr>
          <w:lang w:val="pt-PT"/>
        </w:rPr>
        <w:t>foi a diferença na proporção de doentes que atingiram uma resposta ACR</w:t>
      </w:r>
      <w:r w:rsidR="007D6A99" w:rsidRPr="00F67924">
        <w:rPr>
          <w:lang w:val="pt-PT"/>
        </w:rPr>
        <w:t> </w:t>
      </w:r>
      <w:r w:rsidRPr="00F67924">
        <w:rPr>
          <w:lang w:val="pt-PT"/>
        </w:rPr>
        <w:t>20 na semana</w:t>
      </w:r>
      <w:r w:rsidR="007D6A99" w:rsidRPr="00F67924">
        <w:rPr>
          <w:lang w:val="pt-PT"/>
        </w:rPr>
        <w:t> </w:t>
      </w:r>
      <w:r w:rsidRPr="00F67924">
        <w:rPr>
          <w:lang w:val="pt-PT"/>
        </w:rPr>
        <w:t xml:space="preserve">24. Os resultados do </w:t>
      </w:r>
      <w:ins w:id="1093" w:author="Author">
        <w:r w:rsidR="00800DAE">
          <w:rPr>
            <w:lang w:val="pt-PT"/>
          </w:rPr>
          <w:t>Ensaio</w:t>
        </w:r>
        <w:del w:id="1094" w:author="Author">
          <w:r w:rsidR="00CB4493" w:rsidDel="00800DAE">
            <w:rPr>
              <w:lang w:val="pt-PT"/>
            </w:rPr>
            <w:delText>E</w:delText>
          </w:r>
        </w:del>
      </w:ins>
      <w:del w:id="1095" w:author="Author">
        <w:r w:rsidRPr="00F67924" w:rsidDel="00800DAE">
          <w:rPr>
            <w:lang w:val="pt-PT"/>
          </w:rPr>
          <w:delText>estudo</w:delText>
        </w:r>
      </w:del>
      <w:r w:rsidRPr="00F67924">
        <w:rPr>
          <w:lang w:val="pt-PT"/>
        </w:rPr>
        <w:t xml:space="preserve"> SC-I estão descritos na Tabela</w:t>
      </w:r>
      <w:r w:rsidR="007D6A99" w:rsidRPr="00F67924">
        <w:rPr>
          <w:lang w:val="pt-PT"/>
        </w:rPr>
        <w:t> </w:t>
      </w:r>
      <w:r w:rsidRPr="00F67924">
        <w:rPr>
          <w:lang w:val="pt-PT"/>
        </w:rPr>
        <w:t>2.</w:t>
      </w:r>
    </w:p>
    <w:p w14:paraId="08B6A170" w14:textId="77777777" w:rsidR="00025816" w:rsidRPr="00F67924" w:rsidRDefault="00025816" w:rsidP="00025816">
      <w:pPr>
        <w:suppressAutoHyphens/>
        <w:rPr>
          <w:lang w:val="pt-PT"/>
        </w:rPr>
      </w:pPr>
    </w:p>
    <w:p w14:paraId="615C0932" w14:textId="18930AA8" w:rsidR="00025816" w:rsidRPr="00F67924" w:rsidRDefault="00025816" w:rsidP="00025816">
      <w:pPr>
        <w:keepNext/>
        <w:keepLines/>
        <w:numPr>
          <w:ilvl w:val="12"/>
          <w:numId w:val="0"/>
        </w:numPr>
        <w:ind w:right="-2"/>
        <w:rPr>
          <w:bCs/>
          <w:i/>
          <w:lang w:val="pt-PT"/>
        </w:rPr>
      </w:pPr>
      <w:r w:rsidRPr="00F67924">
        <w:rPr>
          <w:bCs/>
          <w:i/>
          <w:lang w:val="pt-PT"/>
        </w:rPr>
        <w:t>Tabela</w:t>
      </w:r>
      <w:r w:rsidR="007D6A99" w:rsidRPr="00F67924">
        <w:rPr>
          <w:bCs/>
          <w:i/>
          <w:lang w:val="pt-PT"/>
        </w:rPr>
        <w:t> </w:t>
      </w:r>
      <w:r w:rsidRPr="00F67924">
        <w:rPr>
          <w:bCs/>
          <w:i/>
          <w:lang w:val="pt-PT"/>
        </w:rPr>
        <w:t xml:space="preserve">2. </w:t>
      </w:r>
      <w:r w:rsidRPr="00F67924">
        <w:rPr>
          <w:bCs/>
          <w:i/>
          <w:szCs w:val="22"/>
          <w:lang w:val="pt-PT"/>
        </w:rPr>
        <w:t>Respostas ACR</w:t>
      </w:r>
      <w:r w:rsidRPr="00F67924">
        <w:rPr>
          <w:bCs/>
          <w:i/>
          <w:lang w:val="pt-PT"/>
        </w:rPr>
        <w:t xml:space="preserve"> no </w:t>
      </w:r>
      <w:ins w:id="1096" w:author="Author">
        <w:r w:rsidR="00800DAE" w:rsidRPr="00557EB7">
          <w:rPr>
            <w:i/>
            <w:iCs/>
            <w:lang w:val="pt-PT"/>
            <w:rPrChange w:id="1097" w:author="Author">
              <w:rPr>
                <w:lang w:val="pt-PT"/>
              </w:rPr>
            </w:rPrChange>
          </w:rPr>
          <w:t>Ensaio</w:t>
        </w:r>
        <w:del w:id="1098" w:author="Author">
          <w:r w:rsidR="00CB4493" w:rsidDel="00800DAE">
            <w:rPr>
              <w:bCs/>
              <w:i/>
              <w:lang w:val="pt-PT"/>
            </w:rPr>
            <w:delText>E</w:delText>
          </w:r>
        </w:del>
      </w:ins>
      <w:del w:id="1099" w:author="Author">
        <w:r w:rsidRPr="00F67924" w:rsidDel="00800DAE">
          <w:rPr>
            <w:bCs/>
            <w:i/>
            <w:lang w:val="pt-PT"/>
          </w:rPr>
          <w:delText>estudo</w:delText>
        </w:r>
      </w:del>
      <w:r w:rsidRPr="00F67924">
        <w:rPr>
          <w:bCs/>
          <w:i/>
          <w:lang w:val="pt-PT"/>
        </w:rPr>
        <w:t xml:space="preserve"> SC-I (% </w:t>
      </w:r>
      <w:r w:rsidR="00395377" w:rsidRPr="00F67924">
        <w:rPr>
          <w:bCs/>
          <w:i/>
          <w:lang w:val="pt-PT"/>
        </w:rPr>
        <w:t xml:space="preserve">de </w:t>
      </w:r>
      <w:r w:rsidRPr="00F67924">
        <w:rPr>
          <w:bCs/>
          <w:i/>
          <w:lang w:val="pt-PT"/>
        </w:rPr>
        <w:t xml:space="preserve">doentes) na </w:t>
      </w:r>
      <w:r w:rsidR="007D6A99" w:rsidRPr="00F67924">
        <w:rPr>
          <w:bCs/>
          <w:i/>
          <w:lang w:val="pt-PT"/>
        </w:rPr>
        <w:t>s</w:t>
      </w:r>
      <w:r w:rsidRPr="00F67924">
        <w:rPr>
          <w:bCs/>
          <w:i/>
          <w:lang w:val="pt-PT"/>
        </w:rPr>
        <w:t>emana</w:t>
      </w:r>
      <w:r w:rsidR="007D6A99" w:rsidRPr="00F67924">
        <w:rPr>
          <w:bCs/>
          <w:i/>
          <w:lang w:val="pt-PT"/>
        </w:rPr>
        <w:t> </w:t>
      </w:r>
      <w:r w:rsidRPr="00F67924">
        <w:rPr>
          <w:bCs/>
          <w:i/>
          <w:lang w:val="pt-PT"/>
        </w:rPr>
        <w:t>24</w:t>
      </w:r>
    </w:p>
    <w:p w14:paraId="4C495B53" w14:textId="77777777" w:rsidR="00CB0EFD" w:rsidRPr="00F67924" w:rsidRDefault="00CB0EFD" w:rsidP="00025816">
      <w:pPr>
        <w:keepNext/>
        <w:keepLines/>
        <w:numPr>
          <w:ilvl w:val="12"/>
          <w:numId w:val="0"/>
        </w:numPr>
        <w:ind w:right="-2"/>
        <w:rPr>
          <w:i/>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18"/>
        <w:gridCol w:w="2493"/>
        <w:gridCol w:w="2410"/>
      </w:tblGrid>
      <w:tr w:rsidR="00025816" w:rsidRPr="00F67924" w14:paraId="2F0AF4D0" w14:textId="77777777" w:rsidTr="00454221">
        <w:tc>
          <w:tcPr>
            <w:tcW w:w="2718" w:type="dxa"/>
          </w:tcPr>
          <w:p w14:paraId="22D9B642" w14:textId="77777777" w:rsidR="00025816" w:rsidRPr="00F67924" w:rsidRDefault="00025816" w:rsidP="00454221">
            <w:pPr>
              <w:keepNext/>
              <w:keepLines/>
              <w:spacing w:line="280" w:lineRule="atLeast"/>
              <w:rPr>
                <w:sz w:val="20"/>
                <w:lang w:val="pt-PT" w:eastAsia="de-DE"/>
              </w:rPr>
            </w:pPr>
          </w:p>
        </w:tc>
        <w:tc>
          <w:tcPr>
            <w:tcW w:w="4903" w:type="dxa"/>
            <w:gridSpan w:val="2"/>
          </w:tcPr>
          <w:p w14:paraId="1531B575" w14:textId="4E54CBE7" w:rsidR="00025816" w:rsidRPr="00F67924" w:rsidRDefault="00025816" w:rsidP="0062570E">
            <w:pPr>
              <w:keepNext/>
              <w:keepLines/>
              <w:spacing w:line="280" w:lineRule="atLeast"/>
              <w:jc w:val="center"/>
              <w:rPr>
                <w:sz w:val="20"/>
                <w:lang w:val="pt-PT" w:eastAsia="de-DE"/>
              </w:rPr>
            </w:pPr>
            <w:r w:rsidRPr="00F67924">
              <w:rPr>
                <w:sz w:val="20"/>
                <w:lang w:val="pt-PT" w:eastAsia="de-DE"/>
              </w:rPr>
              <w:t>SC-I</w:t>
            </w:r>
            <w:r w:rsidRPr="00F67924">
              <w:rPr>
                <w:sz w:val="20"/>
                <w:vertAlign w:val="superscript"/>
                <w:lang w:val="pt-PT" w:eastAsia="de-DE"/>
              </w:rPr>
              <w:t>a</w:t>
            </w:r>
          </w:p>
        </w:tc>
      </w:tr>
      <w:tr w:rsidR="00025816" w:rsidRPr="00557EB7" w14:paraId="0772691F" w14:textId="77777777" w:rsidTr="00454221">
        <w:tc>
          <w:tcPr>
            <w:tcW w:w="2718" w:type="dxa"/>
          </w:tcPr>
          <w:p w14:paraId="525EA8F3" w14:textId="77777777" w:rsidR="00025816" w:rsidRPr="00F67924" w:rsidRDefault="00025816" w:rsidP="00454221">
            <w:pPr>
              <w:keepNext/>
              <w:keepLines/>
              <w:spacing w:line="280" w:lineRule="atLeast"/>
              <w:rPr>
                <w:sz w:val="20"/>
                <w:lang w:val="pt-PT" w:eastAsia="de-DE"/>
              </w:rPr>
            </w:pPr>
          </w:p>
        </w:tc>
        <w:tc>
          <w:tcPr>
            <w:tcW w:w="2493" w:type="dxa"/>
          </w:tcPr>
          <w:p w14:paraId="148466DE" w14:textId="01B34AA3" w:rsidR="00025816" w:rsidRPr="00F67924" w:rsidRDefault="00025816" w:rsidP="00454221">
            <w:pPr>
              <w:keepNext/>
              <w:keepLines/>
              <w:spacing w:line="280" w:lineRule="atLeast"/>
              <w:jc w:val="center"/>
              <w:rPr>
                <w:sz w:val="20"/>
                <w:lang w:val="pt-PT" w:eastAsia="de-DE"/>
              </w:rPr>
            </w:pPr>
            <w:r w:rsidRPr="00F67924">
              <w:rPr>
                <w:sz w:val="20"/>
                <w:lang w:val="pt-PT" w:eastAsia="de-DE"/>
              </w:rPr>
              <w:t>TCZ SC 162</w:t>
            </w:r>
            <w:r w:rsidR="007D6A99" w:rsidRPr="00F67924">
              <w:rPr>
                <w:sz w:val="20"/>
                <w:lang w:val="pt-PT" w:eastAsia="de-DE"/>
              </w:rPr>
              <w:t> </w:t>
            </w:r>
            <w:r w:rsidRPr="00F67924">
              <w:rPr>
                <w:sz w:val="20"/>
                <w:lang w:val="pt-PT" w:eastAsia="de-DE"/>
              </w:rPr>
              <w:t>mg semanal</w:t>
            </w:r>
          </w:p>
          <w:p w14:paraId="366B1E67"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 DMARD</w:t>
            </w:r>
          </w:p>
          <w:p w14:paraId="467A2165" w14:textId="77777777" w:rsidR="00395377" w:rsidRPr="00F67924" w:rsidRDefault="00395377" w:rsidP="00454221">
            <w:pPr>
              <w:keepNext/>
              <w:keepLines/>
              <w:spacing w:line="280" w:lineRule="atLeast"/>
              <w:jc w:val="center"/>
              <w:rPr>
                <w:sz w:val="20"/>
                <w:lang w:val="pt-PT" w:eastAsia="de-DE"/>
              </w:rPr>
            </w:pPr>
          </w:p>
          <w:p w14:paraId="56600093" w14:textId="136D32EA" w:rsidR="00025816" w:rsidRPr="00F67924" w:rsidRDefault="00745986" w:rsidP="00454221">
            <w:pPr>
              <w:keepNext/>
              <w:keepLines/>
              <w:spacing w:line="280" w:lineRule="atLeast"/>
              <w:jc w:val="center"/>
              <w:rPr>
                <w:sz w:val="20"/>
                <w:lang w:val="pt-PT" w:eastAsia="de-DE"/>
              </w:rPr>
            </w:pPr>
            <w:ins w:id="1100" w:author="Author">
              <w:r w:rsidRPr="00557EB7">
                <w:rPr>
                  <w:sz w:val="20"/>
                  <w:lang w:val="pt-PT"/>
                  <w:rPrChange w:id="1101" w:author="Author">
                    <w:rPr>
                      <w:sz w:val="20"/>
                      <w:lang w:val="en-GB"/>
                    </w:rPr>
                  </w:rPrChange>
                </w:rPr>
                <w:t>n = </w:t>
              </w:r>
            </w:ins>
            <w:del w:id="1102" w:author="Author">
              <w:r w:rsidR="00025816" w:rsidRPr="00F67924" w:rsidDel="00745986">
                <w:rPr>
                  <w:sz w:val="20"/>
                  <w:lang w:val="pt-PT" w:eastAsia="de-DE"/>
                </w:rPr>
                <w:delText>N=</w:delText>
              </w:r>
            </w:del>
            <w:r w:rsidR="00025816" w:rsidRPr="00F67924">
              <w:rPr>
                <w:sz w:val="20"/>
                <w:lang w:val="pt-PT" w:eastAsia="de-DE"/>
              </w:rPr>
              <w:t>558</w:t>
            </w:r>
          </w:p>
        </w:tc>
        <w:tc>
          <w:tcPr>
            <w:tcW w:w="2410" w:type="dxa"/>
          </w:tcPr>
          <w:p w14:paraId="3C02DBEC" w14:textId="5643107A" w:rsidR="00025816" w:rsidRPr="00557EB7" w:rsidRDefault="00025816" w:rsidP="00454221">
            <w:pPr>
              <w:keepNext/>
              <w:keepLines/>
              <w:spacing w:line="280" w:lineRule="atLeast"/>
              <w:jc w:val="center"/>
              <w:rPr>
                <w:sz w:val="20"/>
                <w:lang w:val="de-DE" w:eastAsia="de-DE"/>
                <w:rPrChange w:id="1103" w:author="Author">
                  <w:rPr>
                    <w:sz w:val="20"/>
                    <w:lang w:val="pt-PT" w:eastAsia="de-DE"/>
                  </w:rPr>
                </w:rPrChange>
              </w:rPr>
            </w:pPr>
            <w:r w:rsidRPr="00557EB7">
              <w:rPr>
                <w:sz w:val="20"/>
                <w:lang w:val="de-DE" w:eastAsia="de-DE"/>
                <w:rPrChange w:id="1104" w:author="Author">
                  <w:rPr>
                    <w:sz w:val="20"/>
                    <w:lang w:val="pt-PT" w:eastAsia="de-DE"/>
                  </w:rPr>
                </w:rPrChange>
              </w:rPr>
              <w:t>TCZ IV 8</w:t>
            </w:r>
            <w:r w:rsidR="007D6A99" w:rsidRPr="00557EB7">
              <w:rPr>
                <w:sz w:val="20"/>
                <w:lang w:val="de-DE" w:eastAsia="de-DE"/>
                <w:rPrChange w:id="1105" w:author="Author">
                  <w:rPr>
                    <w:sz w:val="20"/>
                    <w:lang w:val="pt-PT" w:eastAsia="de-DE"/>
                  </w:rPr>
                </w:rPrChange>
              </w:rPr>
              <w:t> </w:t>
            </w:r>
            <w:r w:rsidRPr="00557EB7">
              <w:rPr>
                <w:sz w:val="20"/>
                <w:lang w:val="de-DE" w:eastAsia="de-DE"/>
                <w:rPrChange w:id="1106" w:author="Author">
                  <w:rPr>
                    <w:sz w:val="20"/>
                    <w:lang w:val="pt-PT" w:eastAsia="de-DE"/>
                  </w:rPr>
                </w:rPrChange>
              </w:rPr>
              <w:t>mg/kg</w:t>
            </w:r>
          </w:p>
          <w:p w14:paraId="54BBC260" w14:textId="77777777" w:rsidR="00025816" w:rsidRPr="00557EB7" w:rsidRDefault="00025816" w:rsidP="00454221">
            <w:pPr>
              <w:keepNext/>
              <w:keepLines/>
              <w:spacing w:line="280" w:lineRule="atLeast"/>
              <w:jc w:val="center"/>
              <w:rPr>
                <w:sz w:val="20"/>
                <w:lang w:val="de-DE" w:eastAsia="de-DE"/>
                <w:rPrChange w:id="1107" w:author="Author">
                  <w:rPr>
                    <w:sz w:val="20"/>
                    <w:lang w:val="pt-PT" w:eastAsia="de-DE"/>
                  </w:rPr>
                </w:rPrChange>
              </w:rPr>
            </w:pPr>
            <w:r w:rsidRPr="00557EB7">
              <w:rPr>
                <w:sz w:val="20"/>
                <w:lang w:val="de-DE" w:eastAsia="de-DE"/>
                <w:rPrChange w:id="1108" w:author="Author">
                  <w:rPr>
                    <w:sz w:val="20"/>
                    <w:lang w:val="pt-PT" w:eastAsia="de-DE"/>
                  </w:rPr>
                </w:rPrChange>
              </w:rPr>
              <w:t>+ DMARD</w:t>
            </w:r>
          </w:p>
          <w:p w14:paraId="421CCE51" w14:textId="77777777" w:rsidR="00025816" w:rsidRPr="00557EB7" w:rsidRDefault="00025816" w:rsidP="00454221">
            <w:pPr>
              <w:keepNext/>
              <w:keepLines/>
              <w:spacing w:line="280" w:lineRule="atLeast"/>
              <w:jc w:val="center"/>
              <w:rPr>
                <w:sz w:val="20"/>
                <w:lang w:val="de-DE" w:eastAsia="de-DE"/>
                <w:rPrChange w:id="1109" w:author="Author">
                  <w:rPr>
                    <w:sz w:val="20"/>
                    <w:lang w:val="pt-PT" w:eastAsia="de-DE"/>
                  </w:rPr>
                </w:rPrChange>
              </w:rPr>
            </w:pPr>
          </w:p>
          <w:p w14:paraId="6623D36A" w14:textId="7C69803D" w:rsidR="00025816" w:rsidRPr="00557EB7" w:rsidRDefault="00745986" w:rsidP="00454221">
            <w:pPr>
              <w:keepNext/>
              <w:keepLines/>
              <w:spacing w:line="280" w:lineRule="atLeast"/>
              <w:jc w:val="center"/>
              <w:rPr>
                <w:sz w:val="20"/>
                <w:lang w:val="de-DE" w:eastAsia="de-DE"/>
                <w:rPrChange w:id="1110" w:author="Author">
                  <w:rPr>
                    <w:sz w:val="20"/>
                    <w:lang w:val="pt-PT" w:eastAsia="de-DE"/>
                  </w:rPr>
                </w:rPrChange>
              </w:rPr>
            </w:pPr>
            <w:ins w:id="1111" w:author="Author">
              <w:r w:rsidRPr="00557EB7">
                <w:rPr>
                  <w:sz w:val="20"/>
                  <w:lang w:val="de-DE"/>
                  <w:rPrChange w:id="1112" w:author="Author">
                    <w:rPr>
                      <w:sz w:val="20"/>
                      <w:lang w:val="en-GB"/>
                    </w:rPr>
                  </w:rPrChange>
                </w:rPr>
                <w:t>n = </w:t>
              </w:r>
            </w:ins>
            <w:del w:id="1113" w:author="Author">
              <w:r w:rsidR="00025816" w:rsidRPr="00557EB7" w:rsidDel="00745986">
                <w:rPr>
                  <w:sz w:val="20"/>
                  <w:lang w:val="de-DE" w:eastAsia="de-DE"/>
                  <w:rPrChange w:id="1114" w:author="Author">
                    <w:rPr>
                      <w:sz w:val="20"/>
                      <w:lang w:val="pt-PT" w:eastAsia="de-DE"/>
                    </w:rPr>
                  </w:rPrChange>
                </w:rPr>
                <w:delText>N=</w:delText>
              </w:r>
            </w:del>
            <w:r w:rsidR="00025816" w:rsidRPr="00557EB7">
              <w:rPr>
                <w:sz w:val="20"/>
                <w:lang w:val="de-DE" w:eastAsia="de-DE"/>
                <w:rPrChange w:id="1115" w:author="Author">
                  <w:rPr>
                    <w:sz w:val="20"/>
                    <w:lang w:val="pt-PT" w:eastAsia="de-DE"/>
                  </w:rPr>
                </w:rPrChange>
              </w:rPr>
              <w:t>537</w:t>
            </w:r>
          </w:p>
        </w:tc>
      </w:tr>
      <w:tr w:rsidR="00025816" w:rsidRPr="00F67924" w14:paraId="28B100C6" w14:textId="77777777" w:rsidTr="00454221">
        <w:tc>
          <w:tcPr>
            <w:tcW w:w="2718" w:type="dxa"/>
          </w:tcPr>
          <w:p w14:paraId="4B37750C" w14:textId="431989BB" w:rsidR="00025816" w:rsidRPr="00F67924" w:rsidRDefault="00025816" w:rsidP="007D6A99">
            <w:pPr>
              <w:keepNext/>
              <w:keepLines/>
              <w:spacing w:line="280" w:lineRule="atLeast"/>
              <w:jc w:val="right"/>
              <w:rPr>
                <w:sz w:val="20"/>
                <w:lang w:val="pt-PT" w:eastAsia="de-DE"/>
              </w:rPr>
            </w:pPr>
            <w:r w:rsidRPr="00F67924">
              <w:rPr>
                <w:sz w:val="20"/>
                <w:lang w:val="pt-PT" w:eastAsia="de-DE"/>
              </w:rPr>
              <w:t>ACR</w:t>
            </w:r>
            <w:r w:rsidR="007D6A99" w:rsidRPr="00F67924">
              <w:rPr>
                <w:sz w:val="20"/>
                <w:lang w:val="pt-PT" w:eastAsia="de-DE"/>
              </w:rPr>
              <w:t> </w:t>
            </w:r>
            <w:r w:rsidRPr="00F67924">
              <w:rPr>
                <w:sz w:val="20"/>
                <w:lang w:val="pt-PT" w:eastAsia="de-DE"/>
              </w:rPr>
              <w:t xml:space="preserve">20 </w:t>
            </w:r>
            <w:r w:rsidR="007D6A99" w:rsidRPr="00F67924">
              <w:rPr>
                <w:sz w:val="20"/>
                <w:lang w:val="pt-PT" w:eastAsia="de-DE"/>
              </w:rPr>
              <w:t>s</w:t>
            </w:r>
            <w:r w:rsidRPr="00F67924">
              <w:rPr>
                <w:sz w:val="20"/>
                <w:lang w:val="pt-PT" w:eastAsia="de-DE"/>
              </w:rPr>
              <w:t>emana</w:t>
            </w:r>
            <w:r w:rsidR="007D6A99" w:rsidRPr="00F67924">
              <w:rPr>
                <w:sz w:val="20"/>
                <w:lang w:val="pt-PT" w:eastAsia="de-DE"/>
              </w:rPr>
              <w:t> </w:t>
            </w:r>
            <w:r w:rsidRPr="00F67924">
              <w:rPr>
                <w:sz w:val="20"/>
                <w:lang w:val="pt-PT" w:eastAsia="de-DE"/>
              </w:rPr>
              <w:t>24</w:t>
            </w:r>
          </w:p>
        </w:tc>
        <w:tc>
          <w:tcPr>
            <w:tcW w:w="2493" w:type="dxa"/>
          </w:tcPr>
          <w:p w14:paraId="29921C56"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69,4%</w:t>
            </w:r>
          </w:p>
        </w:tc>
        <w:tc>
          <w:tcPr>
            <w:tcW w:w="2410" w:type="dxa"/>
          </w:tcPr>
          <w:p w14:paraId="6555D3F3"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73,4%</w:t>
            </w:r>
          </w:p>
        </w:tc>
      </w:tr>
      <w:tr w:rsidR="00025816" w:rsidRPr="00F67924" w14:paraId="4431CDC9" w14:textId="77777777" w:rsidTr="00454221">
        <w:tc>
          <w:tcPr>
            <w:tcW w:w="2718" w:type="dxa"/>
          </w:tcPr>
          <w:p w14:paraId="29776A32" w14:textId="77777777" w:rsidR="00025816" w:rsidRPr="00F67924" w:rsidRDefault="00025816" w:rsidP="00454221">
            <w:pPr>
              <w:keepNext/>
              <w:keepLines/>
              <w:spacing w:line="280" w:lineRule="atLeast"/>
              <w:jc w:val="right"/>
              <w:rPr>
                <w:sz w:val="20"/>
                <w:lang w:val="pt-PT" w:eastAsia="de-DE"/>
              </w:rPr>
            </w:pPr>
            <w:r w:rsidRPr="00F67924">
              <w:rPr>
                <w:sz w:val="20"/>
                <w:lang w:val="pt-PT" w:eastAsia="de-DE"/>
              </w:rPr>
              <w:t>Diferença ponderada (95% IC)</w:t>
            </w:r>
          </w:p>
        </w:tc>
        <w:tc>
          <w:tcPr>
            <w:tcW w:w="4903" w:type="dxa"/>
            <w:gridSpan w:val="2"/>
          </w:tcPr>
          <w:p w14:paraId="6531D7D4"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-4,0 (-9,2; 1,2)</w:t>
            </w:r>
          </w:p>
        </w:tc>
      </w:tr>
      <w:tr w:rsidR="00025816" w:rsidRPr="00F67924" w14:paraId="62B3EFA4" w14:textId="77777777" w:rsidTr="00454221">
        <w:tc>
          <w:tcPr>
            <w:tcW w:w="2718" w:type="dxa"/>
          </w:tcPr>
          <w:p w14:paraId="45B075D4" w14:textId="4BCA8088" w:rsidR="00025816" w:rsidRPr="00F67924" w:rsidRDefault="00025816" w:rsidP="007D6A99">
            <w:pPr>
              <w:keepNext/>
              <w:keepLines/>
              <w:spacing w:line="280" w:lineRule="atLeast"/>
              <w:jc w:val="right"/>
              <w:rPr>
                <w:sz w:val="20"/>
                <w:lang w:val="pt-PT" w:eastAsia="de-DE"/>
              </w:rPr>
            </w:pPr>
            <w:r w:rsidRPr="00F67924">
              <w:rPr>
                <w:sz w:val="20"/>
                <w:lang w:val="pt-PT" w:eastAsia="de-DE"/>
              </w:rPr>
              <w:t>ACR</w:t>
            </w:r>
            <w:r w:rsidR="007D6A99" w:rsidRPr="00F67924">
              <w:rPr>
                <w:sz w:val="20"/>
                <w:lang w:val="pt-PT" w:eastAsia="de-DE"/>
              </w:rPr>
              <w:t> </w:t>
            </w:r>
            <w:r w:rsidRPr="00F67924">
              <w:rPr>
                <w:sz w:val="20"/>
                <w:lang w:val="pt-PT" w:eastAsia="de-DE"/>
              </w:rPr>
              <w:t xml:space="preserve">50 </w:t>
            </w:r>
            <w:r w:rsidR="007D6A99" w:rsidRPr="00F67924">
              <w:rPr>
                <w:sz w:val="20"/>
                <w:lang w:val="pt-PT" w:eastAsia="de-DE"/>
              </w:rPr>
              <w:t>s</w:t>
            </w:r>
            <w:r w:rsidRPr="00F67924">
              <w:rPr>
                <w:sz w:val="20"/>
                <w:lang w:val="pt-PT" w:eastAsia="de-DE"/>
              </w:rPr>
              <w:t>emana</w:t>
            </w:r>
            <w:r w:rsidR="007D6A99" w:rsidRPr="00F67924">
              <w:rPr>
                <w:sz w:val="20"/>
                <w:lang w:val="pt-PT" w:eastAsia="de-DE"/>
              </w:rPr>
              <w:t> </w:t>
            </w:r>
            <w:r w:rsidRPr="00F67924">
              <w:rPr>
                <w:sz w:val="20"/>
                <w:lang w:val="pt-PT" w:eastAsia="de-DE"/>
              </w:rPr>
              <w:t>24</w:t>
            </w:r>
          </w:p>
        </w:tc>
        <w:tc>
          <w:tcPr>
            <w:tcW w:w="2493" w:type="dxa"/>
          </w:tcPr>
          <w:p w14:paraId="1DA52FBE"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47,0%</w:t>
            </w:r>
          </w:p>
        </w:tc>
        <w:tc>
          <w:tcPr>
            <w:tcW w:w="2410" w:type="dxa"/>
          </w:tcPr>
          <w:p w14:paraId="65254AD0"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48,6%</w:t>
            </w:r>
          </w:p>
        </w:tc>
      </w:tr>
      <w:tr w:rsidR="00025816" w:rsidRPr="00F67924" w14:paraId="4928AEEA" w14:textId="77777777" w:rsidTr="00454221">
        <w:tc>
          <w:tcPr>
            <w:tcW w:w="2718" w:type="dxa"/>
          </w:tcPr>
          <w:p w14:paraId="2BFD5DDE" w14:textId="77777777" w:rsidR="00025816" w:rsidRPr="00F67924" w:rsidRDefault="00025816" w:rsidP="00454221">
            <w:pPr>
              <w:keepNext/>
              <w:keepLines/>
              <w:spacing w:line="280" w:lineRule="atLeast"/>
              <w:jc w:val="right"/>
              <w:rPr>
                <w:sz w:val="20"/>
                <w:lang w:val="pt-PT" w:eastAsia="de-DE"/>
              </w:rPr>
            </w:pPr>
            <w:r w:rsidRPr="00F67924">
              <w:rPr>
                <w:sz w:val="20"/>
                <w:lang w:val="pt-PT" w:eastAsia="de-DE"/>
              </w:rPr>
              <w:t>Diferença ponderada (95% IC)</w:t>
            </w:r>
          </w:p>
        </w:tc>
        <w:tc>
          <w:tcPr>
            <w:tcW w:w="4903" w:type="dxa"/>
            <w:gridSpan w:val="2"/>
          </w:tcPr>
          <w:p w14:paraId="3206C7B8"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-1,8 (-7,5; 4,0)</w:t>
            </w:r>
          </w:p>
        </w:tc>
      </w:tr>
      <w:tr w:rsidR="00025816" w:rsidRPr="00F67924" w14:paraId="6A573F65" w14:textId="77777777" w:rsidTr="00454221">
        <w:tc>
          <w:tcPr>
            <w:tcW w:w="2718" w:type="dxa"/>
          </w:tcPr>
          <w:p w14:paraId="38CB3561" w14:textId="664F7E3B" w:rsidR="00025816" w:rsidRPr="00F67924" w:rsidRDefault="00025816" w:rsidP="007D6A99">
            <w:pPr>
              <w:keepNext/>
              <w:keepLines/>
              <w:spacing w:line="280" w:lineRule="atLeast"/>
              <w:jc w:val="right"/>
              <w:rPr>
                <w:sz w:val="20"/>
                <w:lang w:val="pt-PT" w:eastAsia="de-DE"/>
              </w:rPr>
            </w:pPr>
            <w:r w:rsidRPr="00F67924">
              <w:rPr>
                <w:sz w:val="20"/>
                <w:lang w:val="pt-PT" w:eastAsia="de-DE"/>
              </w:rPr>
              <w:t>ACR</w:t>
            </w:r>
            <w:r w:rsidR="007D6A99" w:rsidRPr="00F67924">
              <w:rPr>
                <w:sz w:val="20"/>
                <w:lang w:val="pt-PT" w:eastAsia="de-DE"/>
              </w:rPr>
              <w:t> </w:t>
            </w:r>
            <w:r w:rsidRPr="00F67924">
              <w:rPr>
                <w:sz w:val="20"/>
                <w:lang w:val="pt-PT" w:eastAsia="de-DE"/>
              </w:rPr>
              <w:t xml:space="preserve">70 </w:t>
            </w:r>
            <w:r w:rsidR="007D6A99" w:rsidRPr="00F67924">
              <w:rPr>
                <w:sz w:val="20"/>
                <w:lang w:val="pt-PT" w:eastAsia="de-DE"/>
              </w:rPr>
              <w:t>s</w:t>
            </w:r>
            <w:r w:rsidRPr="00F67924">
              <w:rPr>
                <w:sz w:val="20"/>
                <w:lang w:val="pt-PT" w:eastAsia="de-DE"/>
              </w:rPr>
              <w:t>emana</w:t>
            </w:r>
            <w:r w:rsidR="007D6A99" w:rsidRPr="00F67924">
              <w:rPr>
                <w:sz w:val="20"/>
                <w:lang w:val="pt-PT" w:eastAsia="de-DE"/>
              </w:rPr>
              <w:t> </w:t>
            </w:r>
            <w:r w:rsidRPr="00F67924">
              <w:rPr>
                <w:sz w:val="20"/>
                <w:lang w:val="pt-PT" w:eastAsia="de-DE"/>
              </w:rPr>
              <w:t>24</w:t>
            </w:r>
          </w:p>
        </w:tc>
        <w:tc>
          <w:tcPr>
            <w:tcW w:w="2493" w:type="dxa"/>
          </w:tcPr>
          <w:p w14:paraId="66CB9311"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24,0%</w:t>
            </w:r>
          </w:p>
        </w:tc>
        <w:tc>
          <w:tcPr>
            <w:tcW w:w="2410" w:type="dxa"/>
          </w:tcPr>
          <w:p w14:paraId="2AD5E24C"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27,9%</w:t>
            </w:r>
          </w:p>
        </w:tc>
      </w:tr>
      <w:tr w:rsidR="00025816" w:rsidRPr="00F67924" w14:paraId="7B4C37C1" w14:textId="77777777" w:rsidTr="00454221">
        <w:tc>
          <w:tcPr>
            <w:tcW w:w="2718" w:type="dxa"/>
          </w:tcPr>
          <w:p w14:paraId="3027F1F7" w14:textId="77777777" w:rsidR="00025816" w:rsidRPr="00F67924" w:rsidRDefault="00025816" w:rsidP="00454221">
            <w:pPr>
              <w:keepNext/>
              <w:keepLines/>
              <w:spacing w:line="280" w:lineRule="atLeast"/>
              <w:jc w:val="right"/>
              <w:rPr>
                <w:sz w:val="20"/>
                <w:lang w:val="pt-PT" w:eastAsia="de-DE"/>
              </w:rPr>
            </w:pPr>
            <w:r w:rsidRPr="00F67924">
              <w:rPr>
                <w:sz w:val="20"/>
                <w:lang w:val="pt-PT" w:eastAsia="de-DE"/>
              </w:rPr>
              <w:t>Diferença ponderada (95% IC)</w:t>
            </w:r>
          </w:p>
        </w:tc>
        <w:tc>
          <w:tcPr>
            <w:tcW w:w="4903" w:type="dxa"/>
            <w:gridSpan w:val="2"/>
          </w:tcPr>
          <w:p w14:paraId="077A5645" w14:textId="77777777" w:rsidR="00025816" w:rsidRPr="00F67924" w:rsidRDefault="00025816" w:rsidP="00454221">
            <w:pPr>
              <w:keepNext/>
              <w:keepLines/>
              <w:spacing w:line="280" w:lineRule="atLeast"/>
              <w:jc w:val="center"/>
              <w:rPr>
                <w:sz w:val="20"/>
                <w:lang w:val="pt-PT" w:eastAsia="de-DE"/>
              </w:rPr>
            </w:pPr>
            <w:r w:rsidRPr="00F67924">
              <w:rPr>
                <w:sz w:val="20"/>
                <w:lang w:val="pt-PT" w:eastAsia="de-DE"/>
              </w:rPr>
              <w:t>-3,8 (-9,0; 1,3)</w:t>
            </w:r>
          </w:p>
        </w:tc>
      </w:tr>
    </w:tbl>
    <w:p w14:paraId="2CFD2FE6" w14:textId="138458B2" w:rsidR="007D6A99" w:rsidRPr="00F67924" w:rsidRDefault="007D6A99" w:rsidP="00556054">
      <w:pPr>
        <w:rPr>
          <w:sz w:val="18"/>
          <w:szCs w:val="18"/>
          <w:lang w:val="pt-PT" w:eastAsia="de-DE"/>
        </w:rPr>
      </w:pPr>
      <w:r w:rsidRPr="00F67924">
        <w:rPr>
          <w:sz w:val="18"/>
          <w:szCs w:val="18"/>
          <w:lang w:val="pt-PT" w:eastAsia="de-DE"/>
        </w:rPr>
        <w:t xml:space="preserve">DMARD = </w:t>
      </w:r>
      <w:r w:rsidRPr="00F67924">
        <w:rPr>
          <w:sz w:val="18"/>
          <w:szCs w:val="18"/>
          <w:lang w:val="pt-PT"/>
        </w:rPr>
        <w:t>fármacos antirreumáticos modificadores da doença</w:t>
      </w:r>
    </w:p>
    <w:p w14:paraId="3603EB23" w14:textId="4EFFEAC5" w:rsidR="00025816" w:rsidRPr="00F67924" w:rsidRDefault="00025816" w:rsidP="00556054">
      <w:pPr>
        <w:rPr>
          <w:sz w:val="18"/>
          <w:szCs w:val="18"/>
          <w:lang w:val="pt-PT" w:eastAsia="de-DE"/>
        </w:rPr>
      </w:pPr>
      <w:r w:rsidRPr="00F67924">
        <w:rPr>
          <w:sz w:val="18"/>
          <w:szCs w:val="18"/>
          <w:lang w:val="pt-PT" w:eastAsia="de-DE"/>
        </w:rPr>
        <w:t>TCZ = tocilizumab</w:t>
      </w:r>
    </w:p>
    <w:p w14:paraId="4ADE63CE" w14:textId="0EE8CF52" w:rsidR="007D6A99" w:rsidRPr="00F67924" w:rsidRDefault="007D6A99" w:rsidP="00556054">
      <w:pPr>
        <w:rPr>
          <w:sz w:val="18"/>
          <w:szCs w:val="18"/>
          <w:lang w:val="pt-PT" w:eastAsia="de-DE"/>
        </w:rPr>
      </w:pPr>
      <w:r w:rsidRPr="00F67924">
        <w:rPr>
          <w:sz w:val="18"/>
          <w:szCs w:val="18"/>
          <w:lang w:val="pt-PT" w:eastAsia="de-DE"/>
        </w:rPr>
        <w:t>IV = intravenoso</w:t>
      </w:r>
    </w:p>
    <w:p w14:paraId="14662D45" w14:textId="0B2A461B" w:rsidR="007D6A99" w:rsidRPr="00F67924" w:rsidRDefault="007D6A99" w:rsidP="00556054">
      <w:pPr>
        <w:rPr>
          <w:sz w:val="18"/>
          <w:szCs w:val="18"/>
          <w:lang w:val="pt-PT" w:eastAsia="de-DE"/>
        </w:rPr>
      </w:pPr>
      <w:r w:rsidRPr="00F67924">
        <w:rPr>
          <w:sz w:val="18"/>
          <w:szCs w:val="18"/>
          <w:lang w:val="pt-PT" w:eastAsia="de-DE"/>
        </w:rPr>
        <w:t>SC = subcutâneo</w:t>
      </w:r>
    </w:p>
    <w:p w14:paraId="4F6079A7" w14:textId="77777777" w:rsidR="00025816" w:rsidRPr="00F67924" w:rsidRDefault="00025816" w:rsidP="00025816">
      <w:pPr>
        <w:suppressAutoHyphens/>
        <w:rPr>
          <w:lang w:val="pt-PT"/>
        </w:rPr>
      </w:pPr>
      <w:r w:rsidRPr="00F67924">
        <w:rPr>
          <w:sz w:val="18"/>
          <w:szCs w:val="18"/>
          <w:lang w:val="pt-PT" w:eastAsia="de-DE"/>
        </w:rPr>
        <w:t xml:space="preserve">a = População </w:t>
      </w:r>
      <w:r w:rsidR="00395377" w:rsidRPr="00F67924">
        <w:rPr>
          <w:sz w:val="18"/>
          <w:szCs w:val="18"/>
          <w:lang w:val="pt-PT" w:eastAsia="de-DE"/>
        </w:rPr>
        <w:t xml:space="preserve">por </w:t>
      </w:r>
      <w:r w:rsidRPr="00F67924">
        <w:rPr>
          <w:sz w:val="18"/>
          <w:szCs w:val="18"/>
          <w:lang w:val="pt-PT" w:eastAsia="de-DE"/>
        </w:rPr>
        <w:t>Protocolo</w:t>
      </w:r>
    </w:p>
    <w:p w14:paraId="4327D0A3" w14:textId="77777777" w:rsidR="00025816" w:rsidRPr="00F67924" w:rsidRDefault="00025816" w:rsidP="00025816">
      <w:pPr>
        <w:suppressAutoHyphens/>
        <w:ind w:left="567" w:hanging="567"/>
        <w:rPr>
          <w:lang w:val="pt-PT"/>
        </w:rPr>
      </w:pPr>
    </w:p>
    <w:p w14:paraId="697BD64D" w14:textId="2E8D6706" w:rsidR="00025816" w:rsidRPr="00F67924" w:rsidRDefault="00025816" w:rsidP="00025816">
      <w:pPr>
        <w:suppressAutoHyphens/>
        <w:rPr>
          <w:lang w:val="pt-PT"/>
        </w:rPr>
      </w:pPr>
      <w:r w:rsidRPr="00F67924">
        <w:rPr>
          <w:lang w:val="pt-PT"/>
        </w:rPr>
        <w:t xml:space="preserve">Os doentes no </w:t>
      </w:r>
      <w:ins w:id="1116" w:author="Author">
        <w:r w:rsidR="00800DAE">
          <w:rPr>
            <w:lang w:val="pt-PT"/>
          </w:rPr>
          <w:t>Ensaio</w:t>
        </w:r>
        <w:del w:id="1117" w:author="Author">
          <w:r w:rsidR="00CB4493" w:rsidDel="00800DAE">
            <w:rPr>
              <w:lang w:val="pt-PT"/>
            </w:rPr>
            <w:delText>E</w:delText>
          </w:r>
        </w:del>
      </w:ins>
      <w:del w:id="1118" w:author="Author">
        <w:r w:rsidRPr="00F67924" w:rsidDel="00800DAE">
          <w:rPr>
            <w:lang w:val="pt-PT"/>
          </w:rPr>
          <w:delText>estudo</w:delText>
        </w:r>
      </w:del>
      <w:r w:rsidRPr="00F67924">
        <w:rPr>
          <w:lang w:val="pt-PT"/>
        </w:rPr>
        <w:t xml:space="preserve"> SC-I tinham um </w:t>
      </w:r>
      <w:r w:rsidRPr="00F67924">
        <w:rPr>
          <w:i/>
          <w:lang w:val="pt-PT"/>
        </w:rPr>
        <w:t>Disease Activity Score</w:t>
      </w:r>
      <w:r w:rsidRPr="00F67924">
        <w:rPr>
          <w:lang w:val="pt-PT"/>
        </w:rPr>
        <w:t xml:space="preserve"> (DAS28) médio na linha de base de 6,6 e 6,7 nos grupos subcutâneo e intravenoso, respetivamente. Na semana</w:t>
      </w:r>
      <w:r w:rsidR="00D6170E" w:rsidRPr="00F67924">
        <w:rPr>
          <w:lang w:val="pt-PT"/>
        </w:rPr>
        <w:t> </w:t>
      </w:r>
      <w:r w:rsidRPr="00F67924">
        <w:rPr>
          <w:lang w:val="pt-PT"/>
        </w:rPr>
        <w:t>24, observou-se uma redução significativa a partir da linha de base (melhoria média) no DAS28 de 3,5 em ambos os grupos de tratamento e uma proporção compar</w:t>
      </w:r>
      <w:r w:rsidR="00061797" w:rsidRPr="00F67924">
        <w:rPr>
          <w:lang w:val="pt-PT"/>
        </w:rPr>
        <w:t>ável</w:t>
      </w:r>
      <w:r w:rsidRPr="00F67924">
        <w:rPr>
          <w:lang w:val="pt-PT"/>
        </w:rPr>
        <w:t xml:space="preserve"> de doentes tinha atingido remissão clínica do DAS28 (DAS28 &lt; 2,6) nos grupos subcutâneo (38,4%) e intravenoso (36,9%).</w:t>
      </w:r>
    </w:p>
    <w:p w14:paraId="4ED9470D" w14:textId="77777777" w:rsidR="00025816" w:rsidRPr="00F67924" w:rsidRDefault="00025816" w:rsidP="00025816">
      <w:pPr>
        <w:suppressAutoHyphens/>
        <w:ind w:left="567" w:hanging="567"/>
        <w:rPr>
          <w:lang w:val="pt-PT"/>
        </w:rPr>
      </w:pPr>
    </w:p>
    <w:p w14:paraId="008799F7" w14:textId="77777777" w:rsidR="00025816" w:rsidRPr="00F67924" w:rsidRDefault="00025816">
      <w:pPr>
        <w:keepNext/>
        <w:keepLines/>
        <w:widowControl w:val="0"/>
        <w:rPr>
          <w:i/>
          <w:szCs w:val="22"/>
          <w:u w:val="single"/>
          <w:lang w:val="pt-PT"/>
        </w:rPr>
        <w:pPrChange w:id="1119" w:author="TCS" w:date="2026-03-20T10:30:00Z">
          <w:pPr/>
        </w:pPrChange>
      </w:pPr>
      <w:r w:rsidRPr="00F67924">
        <w:rPr>
          <w:i/>
          <w:szCs w:val="22"/>
          <w:u w:val="single"/>
          <w:lang w:val="pt-PT"/>
        </w:rPr>
        <w:t>Resposta radiográfica</w:t>
      </w:r>
    </w:p>
    <w:p w14:paraId="6D2A3CD8" w14:textId="30DAF0D1" w:rsidR="00025816" w:rsidRPr="00F67924" w:rsidRDefault="00025816">
      <w:pPr>
        <w:keepNext/>
        <w:keepLines/>
        <w:widowControl w:val="0"/>
        <w:rPr>
          <w:lang w:val="pt-PT"/>
        </w:rPr>
        <w:pPrChange w:id="1120" w:author="TCS" w:date="2026-03-20T10:30:00Z">
          <w:pPr/>
        </w:pPrChange>
      </w:pPr>
      <w:r w:rsidRPr="00F67924">
        <w:rPr>
          <w:szCs w:val="22"/>
          <w:lang w:val="pt-PT"/>
        </w:rPr>
        <w:t xml:space="preserve">A resposta radiográfica de </w:t>
      </w:r>
      <w:r w:rsidR="00D6170E" w:rsidRPr="00F67924">
        <w:rPr>
          <w:lang w:val="pt-PT"/>
        </w:rPr>
        <w:t>tocilizumab</w:t>
      </w:r>
      <w:r w:rsidR="00D6170E" w:rsidRPr="00F67924">
        <w:rPr>
          <w:szCs w:val="22"/>
          <w:lang w:val="pt-PT"/>
        </w:rPr>
        <w:t xml:space="preserve"> </w:t>
      </w:r>
      <w:r w:rsidRPr="00F67924">
        <w:rPr>
          <w:szCs w:val="22"/>
          <w:lang w:val="pt-PT"/>
        </w:rPr>
        <w:t xml:space="preserve">administrado por via subcutânea foi avaliada num </w:t>
      </w:r>
      <w:del w:id="1121" w:author="Author">
        <w:r w:rsidRPr="00F67924" w:rsidDel="006A72D1">
          <w:rPr>
            <w:szCs w:val="22"/>
            <w:lang w:val="pt-PT"/>
          </w:rPr>
          <w:delText xml:space="preserve">estudo </w:delText>
        </w:r>
      </w:del>
      <w:ins w:id="1122" w:author="Author">
        <w:r w:rsidR="006A72D1" w:rsidRPr="00F67924">
          <w:rPr>
            <w:szCs w:val="22"/>
            <w:lang w:val="pt-PT"/>
          </w:rPr>
          <w:t xml:space="preserve">ensaio </w:t>
        </w:r>
      </w:ins>
      <w:r w:rsidRPr="00F67924">
        <w:rPr>
          <w:szCs w:val="22"/>
          <w:lang w:val="pt-PT"/>
        </w:rPr>
        <w:t xml:space="preserve">em dupla ocultação, controlado, multicêntrico, em doentes com AR ativa (SC-II). O </w:t>
      </w:r>
      <w:ins w:id="1123" w:author="Author">
        <w:r w:rsidR="00800DAE">
          <w:rPr>
            <w:lang w:val="pt-PT"/>
          </w:rPr>
          <w:t>Ensaio</w:t>
        </w:r>
        <w:del w:id="1124" w:author="Author">
          <w:r w:rsidR="00CB4493" w:rsidDel="00800DAE">
            <w:rPr>
              <w:szCs w:val="22"/>
              <w:lang w:val="pt-PT"/>
            </w:rPr>
            <w:delText>E</w:delText>
          </w:r>
        </w:del>
      </w:ins>
      <w:del w:id="1125" w:author="Author">
        <w:r w:rsidRPr="00F67924" w:rsidDel="00800DAE">
          <w:rPr>
            <w:szCs w:val="22"/>
            <w:lang w:val="pt-PT"/>
          </w:rPr>
          <w:delText>estudo</w:delText>
        </w:r>
      </w:del>
      <w:r w:rsidRPr="00F67924">
        <w:rPr>
          <w:szCs w:val="22"/>
          <w:lang w:val="pt-PT"/>
        </w:rPr>
        <w:t xml:space="preserve"> SC-II avaliou doentes com AR ativa, moderada a grave, </w:t>
      </w:r>
      <w:r w:rsidRPr="00F67924">
        <w:rPr>
          <w:lang w:val="pt-PT"/>
        </w:rPr>
        <w:t xml:space="preserve">que tinham uma resposta clínica inadequada à sua terapêutica reumatológica prévia, incluindo um ou mais DMARDs, </w:t>
      </w:r>
      <w:r w:rsidR="00061797" w:rsidRPr="00F67924">
        <w:rPr>
          <w:lang w:val="pt-PT"/>
        </w:rPr>
        <w:t>dos quais</w:t>
      </w:r>
      <w:r w:rsidRPr="00F67924">
        <w:rPr>
          <w:lang w:val="pt-PT"/>
        </w:rPr>
        <w:t xml:space="preserve"> aproximadamente 20% tinham uma história de resposta inadequada a pelo menos um inibidor do TNF. Os doentes incluídos tinham &gt;</w:t>
      </w:r>
      <w:r w:rsidR="00D6170E" w:rsidRPr="00F67924">
        <w:rPr>
          <w:lang w:val="pt-PT"/>
        </w:rPr>
        <w:t> </w:t>
      </w:r>
      <w:r w:rsidRPr="00F67924">
        <w:rPr>
          <w:lang w:val="pt-PT"/>
        </w:rPr>
        <w:t>18</w:t>
      </w:r>
      <w:r w:rsidR="00D6170E" w:rsidRPr="00F67924">
        <w:rPr>
          <w:lang w:val="pt-PT"/>
        </w:rPr>
        <w:t> </w:t>
      </w:r>
      <w:r w:rsidRPr="00F67924">
        <w:rPr>
          <w:lang w:val="pt-PT"/>
        </w:rPr>
        <w:t>anos de idade com diagnóstico de AR ativa, de acordo com os critérios ACR, e que</w:t>
      </w:r>
      <w:r w:rsidR="00061797" w:rsidRPr="00F67924">
        <w:rPr>
          <w:lang w:val="pt-PT"/>
        </w:rPr>
        <w:t xml:space="preserve"> </w:t>
      </w:r>
      <w:r w:rsidRPr="00F67924">
        <w:rPr>
          <w:lang w:val="pt-PT"/>
        </w:rPr>
        <w:t>tinham pelo menos 8 articulações dolorosas e 6 tumefactas</w:t>
      </w:r>
      <w:r w:rsidR="00061797" w:rsidRPr="00F67924">
        <w:rPr>
          <w:lang w:val="pt-PT"/>
        </w:rPr>
        <w:t xml:space="preserve">, no início do </w:t>
      </w:r>
      <w:ins w:id="1126" w:author="Author">
        <w:r w:rsidR="00387E75">
          <w:rPr>
            <w:lang w:val="pt-PT"/>
          </w:rPr>
          <w:t>e</w:t>
        </w:r>
        <w:del w:id="1127" w:author="Author">
          <w:r w:rsidR="00576DA3" w:rsidDel="00387E75">
            <w:rPr>
              <w:lang w:val="pt-PT"/>
            </w:rPr>
            <w:delText>E</w:delText>
          </w:r>
        </w:del>
        <w:r w:rsidR="00576DA3">
          <w:rPr>
            <w:lang w:val="pt-PT"/>
          </w:rPr>
          <w:t>nsaios</w:t>
        </w:r>
        <w:del w:id="1128" w:author="Author">
          <w:r w:rsidR="00CB4493" w:rsidDel="00576DA3">
            <w:rPr>
              <w:lang w:val="pt-PT"/>
            </w:rPr>
            <w:delText>E</w:delText>
          </w:r>
        </w:del>
      </w:ins>
      <w:del w:id="1129" w:author="Author">
        <w:r w:rsidR="00061797" w:rsidRPr="00F67924" w:rsidDel="00576DA3">
          <w:rPr>
            <w:lang w:val="pt-PT"/>
          </w:rPr>
          <w:delText>estudo</w:delText>
        </w:r>
      </w:del>
      <w:r w:rsidRPr="00F67924">
        <w:rPr>
          <w:lang w:val="pt-PT"/>
        </w:rPr>
        <w:t>. No SC-II, 656</w:t>
      </w:r>
      <w:r w:rsidR="00D6170E" w:rsidRPr="00F67924">
        <w:rPr>
          <w:lang w:val="pt-PT"/>
        </w:rPr>
        <w:t> </w:t>
      </w:r>
      <w:r w:rsidRPr="00F67924">
        <w:rPr>
          <w:lang w:val="pt-PT"/>
        </w:rPr>
        <w:t xml:space="preserve">doentes foram aleatorizados de 2:1 para </w:t>
      </w:r>
      <w:r w:rsidR="00D6170E" w:rsidRPr="00F67924">
        <w:rPr>
          <w:lang w:val="pt-PT"/>
        </w:rPr>
        <w:t xml:space="preserve">tocilizumab </w:t>
      </w:r>
      <w:r w:rsidRPr="00F67924">
        <w:rPr>
          <w:lang w:val="pt-PT"/>
        </w:rPr>
        <w:t>162</w:t>
      </w:r>
      <w:r w:rsidR="00D6170E" w:rsidRPr="00F67924">
        <w:rPr>
          <w:lang w:val="pt-PT"/>
        </w:rPr>
        <w:t> </w:t>
      </w:r>
      <w:r w:rsidRPr="00F67924">
        <w:rPr>
          <w:lang w:val="pt-PT"/>
        </w:rPr>
        <w:t>mg por via subcutânea de 2 em 2</w:t>
      </w:r>
      <w:r w:rsidR="00D6170E" w:rsidRPr="00F67924">
        <w:rPr>
          <w:lang w:val="pt-PT"/>
        </w:rPr>
        <w:t> </w:t>
      </w:r>
      <w:r w:rsidRPr="00F67924">
        <w:rPr>
          <w:lang w:val="pt-PT"/>
        </w:rPr>
        <w:t>semanas ou placebo, em associação com DMARDs não biológicos.</w:t>
      </w:r>
    </w:p>
    <w:p w14:paraId="086D1971" w14:textId="77777777" w:rsidR="00025816" w:rsidRPr="00F67924" w:rsidRDefault="00025816" w:rsidP="00025816">
      <w:pPr>
        <w:rPr>
          <w:lang w:val="pt-PT"/>
        </w:rPr>
      </w:pPr>
    </w:p>
    <w:p w14:paraId="5C75C383" w14:textId="1BD1C9E4" w:rsidR="00025816" w:rsidRPr="00F67924" w:rsidRDefault="00025816" w:rsidP="00025816">
      <w:pPr>
        <w:rPr>
          <w:lang w:val="pt-PT"/>
        </w:rPr>
      </w:pPr>
      <w:r w:rsidRPr="00F67924">
        <w:rPr>
          <w:lang w:val="pt-PT"/>
        </w:rPr>
        <w:t xml:space="preserve">No </w:t>
      </w:r>
      <w:ins w:id="1130" w:author="Author">
        <w:r w:rsidR="00800DAE">
          <w:rPr>
            <w:lang w:val="pt-PT"/>
          </w:rPr>
          <w:t>Ensaio</w:t>
        </w:r>
        <w:del w:id="1131" w:author="Author">
          <w:r w:rsidR="00CB4493" w:rsidDel="00800DAE">
            <w:rPr>
              <w:lang w:val="pt-PT"/>
            </w:rPr>
            <w:delText>E</w:delText>
          </w:r>
        </w:del>
      </w:ins>
      <w:del w:id="1132" w:author="Author">
        <w:r w:rsidRPr="00F67924" w:rsidDel="00800DAE">
          <w:rPr>
            <w:lang w:val="pt-PT"/>
          </w:rPr>
          <w:delText>estudo</w:delText>
        </w:r>
      </w:del>
      <w:r w:rsidRPr="00F67924">
        <w:rPr>
          <w:lang w:val="pt-PT"/>
        </w:rPr>
        <w:t xml:space="preserve"> SC-II, a inibição do dano articular estrutural</w:t>
      </w:r>
      <w:r w:rsidRPr="00F67924">
        <w:rPr>
          <w:szCs w:val="22"/>
          <w:lang w:val="pt-PT"/>
        </w:rPr>
        <w:t xml:space="preserve"> foi avaliada radiograficamente e expressa como uma alteração a partir da linha de base no índice médio de Sharp / van der Heijde total modificado (mTSS). Na semana</w:t>
      </w:r>
      <w:r w:rsidR="00D6170E" w:rsidRPr="00F67924">
        <w:rPr>
          <w:szCs w:val="22"/>
          <w:lang w:val="pt-PT"/>
        </w:rPr>
        <w:t> </w:t>
      </w:r>
      <w:r w:rsidRPr="00F67924">
        <w:rPr>
          <w:szCs w:val="22"/>
          <w:lang w:val="pt-PT"/>
        </w:rPr>
        <w:t>24, a</w:t>
      </w:r>
      <w:r w:rsidRPr="00F67924">
        <w:rPr>
          <w:lang w:val="pt-PT"/>
        </w:rPr>
        <w:t xml:space="preserve"> inibição do dano estrutural foi demonstrada com progressão radiográfica significativamente menor nos doentes a receber </w:t>
      </w:r>
      <w:r w:rsidR="00D6170E" w:rsidRPr="00F67924">
        <w:rPr>
          <w:lang w:val="pt-PT"/>
        </w:rPr>
        <w:t xml:space="preserve">tocilizumab </w:t>
      </w:r>
      <w:r w:rsidRPr="00F67924">
        <w:rPr>
          <w:lang w:val="pt-PT"/>
        </w:rPr>
        <w:t xml:space="preserve">por via subcutânea, comparativamente ao placebo (média do mTSS de 0,62 </w:t>
      </w:r>
      <w:r w:rsidRPr="00F67924">
        <w:rPr>
          <w:i/>
          <w:lang w:val="pt-PT"/>
        </w:rPr>
        <w:t>vs.</w:t>
      </w:r>
      <w:r w:rsidRPr="00F67924">
        <w:rPr>
          <w:lang w:val="pt-PT"/>
        </w:rPr>
        <w:t xml:space="preserve"> 1,23; p</w:t>
      </w:r>
      <w:ins w:id="1133" w:author="Author">
        <w:r w:rsidR="008D1083">
          <w:rPr>
            <w:lang w:val="pt-PT"/>
          </w:rPr>
          <w:t> </w:t>
        </w:r>
      </w:ins>
      <w:del w:id="1134" w:author="Author">
        <w:r w:rsidRPr="00F67924" w:rsidDel="008D1083">
          <w:rPr>
            <w:lang w:val="pt-PT"/>
          </w:rPr>
          <w:delText xml:space="preserve"> </w:delText>
        </w:r>
      </w:del>
      <w:r w:rsidRPr="00F67924">
        <w:rPr>
          <w:lang w:val="pt-PT"/>
        </w:rPr>
        <w:t>=</w:t>
      </w:r>
      <w:del w:id="1135" w:author="Author">
        <w:r w:rsidRPr="00F67924" w:rsidDel="008D1083">
          <w:rPr>
            <w:lang w:val="pt-PT"/>
          </w:rPr>
          <w:delText xml:space="preserve"> </w:delText>
        </w:r>
      </w:del>
      <w:ins w:id="1136" w:author="Author">
        <w:r w:rsidR="008D1083">
          <w:rPr>
            <w:lang w:val="pt-PT"/>
          </w:rPr>
          <w:t> </w:t>
        </w:r>
      </w:ins>
      <w:r w:rsidRPr="00F67924">
        <w:rPr>
          <w:lang w:val="pt-PT"/>
        </w:rPr>
        <w:t xml:space="preserve">0,0149 (van Elteren)). Estes resultados são consistentes com os observados em doentes tratados com </w:t>
      </w:r>
      <w:r w:rsidR="00D6170E" w:rsidRPr="00F67924">
        <w:rPr>
          <w:lang w:val="pt-PT"/>
        </w:rPr>
        <w:t xml:space="preserve">tocilizumab </w:t>
      </w:r>
      <w:r w:rsidRPr="00F67924">
        <w:rPr>
          <w:lang w:val="pt-PT"/>
        </w:rPr>
        <w:t>por via intravenosa.</w:t>
      </w:r>
    </w:p>
    <w:p w14:paraId="2CDA7306" w14:textId="77777777" w:rsidR="00025816" w:rsidRPr="00F67924" w:rsidRDefault="00025816" w:rsidP="00025816">
      <w:pPr>
        <w:rPr>
          <w:lang w:val="pt-PT"/>
        </w:rPr>
      </w:pPr>
    </w:p>
    <w:p w14:paraId="537B7F60" w14:textId="05BC41D8" w:rsidR="00025816" w:rsidRPr="00F67924" w:rsidRDefault="00025816" w:rsidP="00025816">
      <w:pPr>
        <w:rPr>
          <w:lang w:val="pt-PT"/>
        </w:rPr>
      </w:pPr>
      <w:r w:rsidRPr="00F67924">
        <w:rPr>
          <w:lang w:val="pt-PT"/>
        </w:rPr>
        <w:t xml:space="preserve">No </w:t>
      </w:r>
      <w:ins w:id="1137" w:author="Author">
        <w:r w:rsidR="00800DAE">
          <w:rPr>
            <w:lang w:val="pt-PT"/>
          </w:rPr>
          <w:t>Ensaio</w:t>
        </w:r>
        <w:del w:id="1138" w:author="Author">
          <w:r w:rsidR="00CB4493" w:rsidDel="00800DAE">
            <w:rPr>
              <w:lang w:val="pt-PT"/>
            </w:rPr>
            <w:delText>E</w:delText>
          </w:r>
        </w:del>
      </w:ins>
      <w:del w:id="1139" w:author="Author">
        <w:r w:rsidRPr="00F67924" w:rsidDel="00800DAE">
          <w:rPr>
            <w:lang w:val="pt-PT"/>
          </w:rPr>
          <w:delText>estudo</w:delText>
        </w:r>
      </w:del>
      <w:r w:rsidRPr="00F67924">
        <w:rPr>
          <w:lang w:val="pt-PT"/>
        </w:rPr>
        <w:t xml:space="preserve"> SC-II, observou-se um ACR</w:t>
      </w:r>
      <w:r w:rsidR="00D6170E" w:rsidRPr="00F67924">
        <w:rPr>
          <w:lang w:val="pt-PT"/>
        </w:rPr>
        <w:t> </w:t>
      </w:r>
      <w:r w:rsidRPr="00F67924">
        <w:rPr>
          <w:lang w:val="pt-PT"/>
        </w:rPr>
        <w:t>20 de 60,9%, um ACR50 de 39,8% e um ACR</w:t>
      </w:r>
      <w:r w:rsidR="00D6170E" w:rsidRPr="00F67924">
        <w:rPr>
          <w:lang w:val="pt-PT"/>
        </w:rPr>
        <w:t> </w:t>
      </w:r>
      <w:r w:rsidRPr="00F67924">
        <w:rPr>
          <w:lang w:val="pt-PT"/>
        </w:rPr>
        <w:t>70 de 19,7% na semana</w:t>
      </w:r>
      <w:r w:rsidR="00D6170E" w:rsidRPr="00F67924">
        <w:rPr>
          <w:lang w:val="pt-PT"/>
        </w:rPr>
        <w:t> </w:t>
      </w:r>
      <w:r w:rsidRPr="00F67924">
        <w:rPr>
          <w:lang w:val="pt-PT"/>
        </w:rPr>
        <w:t xml:space="preserve">24, em doentes tratados com </w:t>
      </w:r>
      <w:r w:rsidR="00D6170E" w:rsidRPr="00F67924">
        <w:rPr>
          <w:lang w:val="pt-PT"/>
        </w:rPr>
        <w:t xml:space="preserve">tocilizumab </w:t>
      </w:r>
      <w:r w:rsidRPr="00F67924">
        <w:rPr>
          <w:lang w:val="pt-PT"/>
        </w:rPr>
        <w:t>por via subcutânea de 2 em 2</w:t>
      </w:r>
      <w:r w:rsidR="00D6170E" w:rsidRPr="00F67924">
        <w:rPr>
          <w:lang w:val="pt-PT"/>
        </w:rPr>
        <w:t> </w:t>
      </w:r>
      <w:r w:rsidRPr="00F67924">
        <w:rPr>
          <w:lang w:val="pt-PT"/>
        </w:rPr>
        <w:t xml:space="preserve">semanas </w:t>
      </w:r>
      <w:r w:rsidRPr="00F67924">
        <w:rPr>
          <w:i/>
          <w:lang w:val="pt-PT"/>
        </w:rPr>
        <w:t xml:space="preserve">versus </w:t>
      </w:r>
      <w:r w:rsidRPr="00F67924">
        <w:rPr>
          <w:lang w:val="pt-PT"/>
        </w:rPr>
        <w:t>um ACR</w:t>
      </w:r>
      <w:r w:rsidR="00D6170E" w:rsidRPr="00F67924">
        <w:rPr>
          <w:lang w:val="pt-PT"/>
        </w:rPr>
        <w:t> </w:t>
      </w:r>
      <w:r w:rsidRPr="00F67924">
        <w:rPr>
          <w:lang w:val="pt-PT"/>
        </w:rPr>
        <w:t>20 de 31,5%, ACR50 de 12,3% e ACR</w:t>
      </w:r>
      <w:r w:rsidR="00D6170E" w:rsidRPr="00F67924">
        <w:rPr>
          <w:lang w:val="pt-PT"/>
        </w:rPr>
        <w:t> </w:t>
      </w:r>
      <w:r w:rsidRPr="00F67924">
        <w:rPr>
          <w:lang w:val="pt-PT"/>
        </w:rPr>
        <w:t>70 de 5,0% para placebo. Na linha de base, os doentes apresentavam um DAS28 médio de 6,7 no grupo subcutâneo e 6,6 no grupo placebo. Na semana</w:t>
      </w:r>
      <w:r w:rsidR="00D6170E" w:rsidRPr="00F67924">
        <w:rPr>
          <w:lang w:val="pt-PT"/>
        </w:rPr>
        <w:t> </w:t>
      </w:r>
      <w:r w:rsidRPr="00F67924">
        <w:rPr>
          <w:lang w:val="pt-PT"/>
        </w:rPr>
        <w:t>24 observou-se uma redução significativa a partir da linha de base no DAS28 de 3,1 no grupo subcutâneo e de 1,7 no grupo placebo</w:t>
      </w:r>
      <w:r w:rsidR="00061797" w:rsidRPr="00F67924">
        <w:rPr>
          <w:lang w:val="pt-PT"/>
        </w:rPr>
        <w:t>,</w:t>
      </w:r>
      <w:r w:rsidRPr="00F67924">
        <w:rPr>
          <w:lang w:val="pt-PT"/>
        </w:rPr>
        <w:t xml:space="preserve"> e </w:t>
      </w:r>
      <w:r w:rsidR="00061797" w:rsidRPr="00F67924">
        <w:rPr>
          <w:lang w:val="pt-PT"/>
        </w:rPr>
        <w:t xml:space="preserve">observou-se </w:t>
      </w:r>
      <w:r w:rsidRPr="00F67924">
        <w:rPr>
          <w:lang w:val="pt-PT"/>
        </w:rPr>
        <w:t xml:space="preserve">DAS28 &lt; 2,6 </w:t>
      </w:r>
      <w:r w:rsidR="00061797" w:rsidRPr="00F67924">
        <w:rPr>
          <w:lang w:val="pt-PT"/>
        </w:rPr>
        <w:t>em</w:t>
      </w:r>
      <w:r w:rsidRPr="00F67924">
        <w:rPr>
          <w:lang w:val="pt-PT"/>
        </w:rPr>
        <w:t xml:space="preserve"> 32,0% no grupo subcutâneo e </w:t>
      </w:r>
      <w:r w:rsidR="00061797" w:rsidRPr="00F67924">
        <w:rPr>
          <w:lang w:val="pt-PT"/>
        </w:rPr>
        <w:t xml:space="preserve">em </w:t>
      </w:r>
      <w:r w:rsidRPr="00F67924">
        <w:rPr>
          <w:lang w:val="pt-PT"/>
        </w:rPr>
        <w:t>4,0% no grupo placebo.</w:t>
      </w:r>
    </w:p>
    <w:p w14:paraId="43D269AE" w14:textId="77777777" w:rsidR="00025816" w:rsidRPr="00F67924" w:rsidRDefault="00025816" w:rsidP="00025816">
      <w:pPr>
        <w:rPr>
          <w:i/>
          <w:szCs w:val="22"/>
          <w:lang w:val="pt-PT"/>
        </w:rPr>
      </w:pPr>
    </w:p>
    <w:p w14:paraId="7A2D0FF3" w14:textId="77777777" w:rsidR="00025816" w:rsidRPr="00F67924" w:rsidRDefault="00025816" w:rsidP="000455B5">
      <w:pPr>
        <w:keepNext/>
        <w:keepLines/>
        <w:rPr>
          <w:i/>
          <w:szCs w:val="22"/>
          <w:u w:val="single"/>
          <w:lang w:val="pt-PT"/>
        </w:rPr>
      </w:pPr>
      <w:r w:rsidRPr="00F67924">
        <w:rPr>
          <w:i/>
          <w:szCs w:val="22"/>
          <w:u w:val="single"/>
          <w:lang w:val="pt-PT"/>
        </w:rPr>
        <w:t>Resultados relacionados com a saúde e qualidade de vida</w:t>
      </w:r>
    </w:p>
    <w:p w14:paraId="2DC9D204" w14:textId="3A1BFA41" w:rsidR="00025816" w:rsidRPr="00F67924" w:rsidRDefault="00025816" w:rsidP="000455B5">
      <w:pPr>
        <w:keepNext/>
        <w:keepLines/>
        <w:suppressAutoHyphens/>
        <w:rPr>
          <w:lang w:val="pt-PT"/>
        </w:rPr>
      </w:pPr>
      <w:r w:rsidRPr="00F67924">
        <w:rPr>
          <w:lang w:val="pt-PT"/>
        </w:rPr>
        <w:t xml:space="preserve">No </w:t>
      </w:r>
      <w:ins w:id="1140" w:author="Author">
        <w:r w:rsidR="00800DAE">
          <w:rPr>
            <w:lang w:val="pt-PT"/>
          </w:rPr>
          <w:t>Ensaio</w:t>
        </w:r>
        <w:del w:id="1141" w:author="Author">
          <w:r w:rsidR="00CB4493" w:rsidDel="00800DAE">
            <w:rPr>
              <w:lang w:val="pt-PT"/>
            </w:rPr>
            <w:delText>E</w:delText>
          </w:r>
        </w:del>
      </w:ins>
      <w:del w:id="1142" w:author="Author">
        <w:r w:rsidRPr="00F67924" w:rsidDel="00800DAE">
          <w:rPr>
            <w:lang w:val="pt-PT"/>
          </w:rPr>
          <w:delText>estudo</w:delText>
        </w:r>
      </w:del>
      <w:r w:rsidRPr="00F67924">
        <w:rPr>
          <w:lang w:val="pt-PT"/>
        </w:rPr>
        <w:t xml:space="preserve"> SC-I, a diminuição média do HAQ</w:t>
      </w:r>
      <w:r w:rsidRPr="00F67924">
        <w:rPr>
          <w:lang w:val="pt-PT"/>
        </w:rPr>
        <w:noBreakHyphen/>
        <w:t>DI a partir da linha de base até à semana</w:t>
      </w:r>
      <w:r w:rsidR="00AD69F0" w:rsidRPr="00F67924">
        <w:rPr>
          <w:lang w:val="pt-PT"/>
        </w:rPr>
        <w:t> </w:t>
      </w:r>
      <w:r w:rsidRPr="00F67924">
        <w:rPr>
          <w:lang w:val="pt-PT"/>
        </w:rPr>
        <w:t>24 foi 0,6 em ambos os grupos subcutâneo e intravenoso. A proporção de doentes que atingiu uma melhoria clínica relevante no HAQ</w:t>
      </w:r>
      <w:r w:rsidRPr="00F67924">
        <w:rPr>
          <w:lang w:val="pt-PT"/>
        </w:rPr>
        <w:noBreakHyphen/>
        <w:t>DI na semana</w:t>
      </w:r>
      <w:r w:rsidR="00AD69F0" w:rsidRPr="00F67924">
        <w:rPr>
          <w:lang w:val="pt-PT"/>
        </w:rPr>
        <w:t> </w:t>
      </w:r>
      <w:r w:rsidRPr="00F67924">
        <w:rPr>
          <w:lang w:val="pt-PT"/>
        </w:rPr>
        <w:t xml:space="preserve">24 (variação a partir da linha de base de ≥ 0,3 unidades) foi também comparável no grupo subcutâneo (65,2%) </w:t>
      </w:r>
      <w:r w:rsidRPr="00F67924">
        <w:rPr>
          <w:i/>
          <w:lang w:val="pt-PT"/>
        </w:rPr>
        <w:t>versus</w:t>
      </w:r>
      <w:r w:rsidRPr="00F67924">
        <w:rPr>
          <w:lang w:val="pt-PT"/>
        </w:rPr>
        <w:t xml:space="preserve"> o grupo intravenoso (67,4%), com uma diferença ponderada em proporções de </w:t>
      </w:r>
      <w:r w:rsidR="00AD69F0" w:rsidRPr="00F67924">
        <w:rPr>
          <w:lang w:val="pt-PT"/>
        </w:rPr>
        <w:noBreakHyphen/>
      </w:r>
      <w:r w:rsidRPr="00F67924">
        <w:rPr>
          <w:lang w:val="pt-PT"/>
        </w:rPr>
        <w:t>2,3% (</w:t>
      </w:r>
      <w:r w:rsidR="00061797" w:rsidRPr="00F67924">
        <w:rPr>
          <w:lang w:val="pt-PT"/>
        </w:rPr>
        <w:t xml:space="preserve">IC </w:t>
      </w:r>
      <w:r w:rsidRPr="00F67924">
        <w:rPr>
          <w:lang w:val="pt-PT"/>
        </w:rPr>
        <w:t>95%</w:t>
      </w:r>
      <w:r w:rsidR="00B63442" w:rsidRPr="00F67924">
        <w:rPr>
          <w:lang w:val="pt-PT"/>
        </w:rPr>
        <w:t>:</w:t>
      </w:r>
      <w:r w:rsidRPr="00F67924">
        <w:rPr>
          <w:lang w:val="pt-PT"/>
        </w:rPr>
        <w:t xml:space="preserve"> -8,1; 3,4). No inquérito de saúde SF-36, a variação média a partir da linha de base na semana</w:t>
      </w:r>
      <w:r w:rsidR="00AD69F0" w:rsidRPr="00F67924">
        <w:rPr>
          <w:lang w:val="pt-PT"/>
        </w:rPr>
        <w:t> </w:t>
      </w:r>
      <w:r w:rsidRPr="00F67924">
        <w:rPr>
          <w:lang w:val="pt-PT"/>
        </w:rPr>
        <w:t>24 no índice do componente mental foi 6,22 para o grupo subcutâneo e 6,54 para o grupo intravenoso</w:t>
      </w:r>
      <w:r w:rsidR="00061797" w:rsidRPr="00F67924">
        <w:rPr>
          <w:lang w:val="pt-PT"/>
        </w:rPr>
        <w:t>;</w:t>
      </w:r>
      <w:r w:rsidRPr="00F67924">
        <w:rPr>
          <w:lang w:val="pt-PT"/>
        </w:rPr>
        <w:t xml:space="preserve"> para o índice do componente físico foi também semelhante com 9,49 para o grupo subcutâneo e 9,65 para o grupo intravenoso.</w:t>
      </w:r>
    </w:p>
    <w:p w14:paraId="328ABD4B" w14:textId="77777777" w:rsidR="00025816" w:rsidRPr="00F67924" w:rsidRDefault="00025816" w:rsidP="00025816">
      <w:pPr>
        <w:suppressAutoHyphens/>
        <w:rPr>
          <w:lang w:val="pt-PT"/>
        </w:rPr>
      </w:pPr>
    </w:p>
    <w:p w14:paraId="0F8CB7EC" w14:textId="4E88B023" w:rsidR="00025816" w:rsidRPr="00F67924" w:rsidRDefault="00025816" w:rsidP="00025816">
      <w:pPr>
        <w:suppressAutoHyphens/>
        <w:rPr>
          <w:lang w:val="pt-PT"/>
        </w:rPr>
      </w:pPr>
      <w:r w:rsidRPr="00F67924">
        <w:rPr>
          <w:lang w:val="pt-PT"/>
        </w:rPr>
        <w:t xml:space="preserve">No </w:t>
      </w:r>
      <w:ins w:id="1143" w:author="Author">
        <w:r w:rsidR="00800DAE">
          <w:rPr>
            <w:lang w:val="pt-PT"/>
          </w:rPr>
          <w:t>Ensaio</w:t>
        </w:r>
        <w:del w:id="1144" w:author="Author">
          <w:r w:rsidR="00CB4493" w:rsidDel="00800DAE">
            <w:rPr>
              <w:lang w:val="pt-PT"/>
            </w:rPr>
            <w:delText>E</w:delText>
          </w:r>
        </w:del>
      </w:ins>
      <w:del w:id="1145" w:author="Author">
        <w:r w:rsidRPr="00F67924" w:rsidDel="00800DAE">
          <w:rPr>
            <w:lang w:val="pt-PT"/>
          </w:rPr>
          <w:delText>estudo</w:delText>
        </w:r>
      </w:del>
      <w:r w:rsidRPr="00F67924">
        <w:rPr>
          <w:lang w:val="pt-PT"/>
        </w:rPr>
        <w:t xml:space="preserve"> SC-II, a diminuição média do HAQ</w:t>
      </w:r>
      <w:r w:rsidRPr="00F67924">
        <w:rPr>
          <w:lang w:val="pt-PT"/>
        </w:rPr>
        <w:noBreakHyphen/>
        <w:t>DI a partir da linha de base até à semana</w:t>
      </w:r>
      <w:r w:rsidR="00AD69F0" w:rsidRPr="00F67924">
        <w:rPr>
          <w:lang w:val="pt-PT"/>
        </w:rPr>
        <w:t> </w:t>
      </w:r>
      <w:r w:rsidRPr="00F67924">
        <w:rPr>
          <w:lang w:val="pt-PT"/>
        </w:rPr>
        <w:t xml:space="preserve">24 foi significativamente superior </w:t>
      </w:r>
      <w:r w:rsidR="00061797" w:rsidRPr="00F67924">
        <w:rPr>
          <w:lang w:val="pt-PT"/>
        </w:rPr>
        <w:t>em</w:t>
      </w:r>
      <w:r w:rsidRPr="00F67924">
        <w:rPr>
          <w:lang w:val="pt-PT"/>
        </w:rPr>
        <w:t xml:space="preserve"> doentes tratados com </w:t>
      </w:r>
      <w:r w:rsidR="00AD69F0" w:rsidRPr="00F67924">
        <w:rPr>
          <w:lang w:val="pt-PT"/>
        </w:rPr>
        <w:t xml:space="preserve">tocilizumab </w:t>
      </w:r>
      <w:r w:rsidRPr="00F67924">
        <w:rPr>
          <w:lang w:val="pt-PT"/>
        </w:rPr>
        <w:t>subcutâneo de 2 em 2</w:t>
      </w:r>
      <w:r w:rsidR="00AD69F0" w:rsidRPr="00F67924">
        <w:rPr>
          <w:lang w:val="pt-PT"/>
        </w:rPr>
        <w:t> </w:t>
      </w:r>
      <w:r w:rsidRPr="00F67924">
        <w:rPr>
          <w:lang w:val="pt-PT"/>
        </w:rPr>
        <w:t xml:space="preserve">semanas (0,4) </w:t>
      </w:r>
      <w:r w:rsidRPr="00F67924">
        <w:rPr>
          <w:i/>
          <w:lang w:val="pt-PT"/>
        </w:rPr>
        <w:t>versus</w:t>
      </w:r>
      <w:r w:rsidRPr="00F67924">
        <w:rPr>
          <w:lang w:val="pt-PT"/>
        </w:rPr>
        <w:t xml:space="preserve"> placebo (0,3). A proporção de doentes que atingiu uma melhoria clínica relevante no HAQ</w:t>
      </w:r>
      <w:r w:rsidRPr="00F67924">
        <w:rPr>
          <w:lang w:val="pt-PT"/>
        </w:rPr>
        <w:noBreakHyphen/>
        <w:t>DI na semana 24 (variação a partir da linha de base de ≥</w:t>
      </w:r>
      <w:r w:rsidR="00AD69F0" w:rsidRPr="00F67924">
        <w:rPr>
          <w:lang w:val="pt-PT"/>
        </w:rPr>
        <w:t> </w:t>
      </w:r>
      <w:r w:rsidRPr="00F67924">
        <w:rPr>
          <w:lang w:val="pt-PT"/>
        </w:rPr>
        <w:t>0,3</w:t>
      </w:r>
      <w:r w:rsidR="00AD69F0" w:rsidRPr="00F67924">
        <w:rPr>
          <w:lang w:val="pt-PT"/>
        </w:rPr>
        <w:t> </w:t>
      </w:r>
      <w:r w:rsidRPr="00F67924">
        <w:rPr>
          <w:lang w:val="pt-PT"/>
        </w:rPr>
        <w:t xml:space="preserve">unidades) foi superior para </w:t>
      </w:r>
      <w:r w:rsidR="00AD69F0" w:rsidRPr="00F67924">
        <w:rPr>
          <w:lang w:val="pt-PT"/>
        </w:rPr>
        <w:t xml:space="preserve">o tratamento </w:t>
      </w:r>
      <w:r w:rsidRPr="00F67924">
        <w:rPr>
          <w:lang w:val="pt-PT"/>
        </w:rPr>
        <w:t>subcutâneo de 2 em 2</w:t>
      </w:r>
      <w:r w:rsidR="00AD69F0" w:rsidRPr="00F67924">
        <w:rPr>
          <w:lang w:val="pt-PT"/>
        </w:rPr>
        <w:t> </w:t>
      </w:r>
      <w:r w:rsidRPr="00F67924">
        <w:rPr>
          <w:lang w:val="pt-PT"/>
        </w:rPr>
        <w:t xml:space="preserve">semanas (58%) </w:t>
      </w:r>
      <w:r w:rsidRPr="00F67924">
        <w:rPr>
          <w:i/>
          <w:lang w:val="pt-PT"/>
        </w:rPr>
        <w:t>versus</w:t>
      </w:r>
      <w:r w:rsidRPr="00F67924">
        <w:rPr>
          <w:lang w:val="pt-PT"/>
        </w:rPr>
        <w:t xml:space="preserve"> placebo (46,8%). O SF-36 (variação média nos índices do componente mental e físico) foi significativamente superior no grupo de </w:t>
      </w:r>
      <w:r w:rsidR="00AD69F0" w:rsidRPr="00F67924">
        <w:rPr>
          <w:lang w:val="pt-PT"/>
        </w:rPr>
        <w:t xml:space="preserve">tocilizumab </w:t>
      </w:r>
      <w:r w:rsidRPr="00F67924">
        <w:rPr>
          <w:lang w:val="pt-PT"/>
        </w:rPr>
        <w:t xml:space="preserve">subcutâneo (6,5 e 5,3) </w:t>
      </w:r>
      <w:r w:rsidRPr="00F67924">
        <w:rPr>
          <w:i/>
          <w:lang w:val="pt-PT"/>
        </w:rPr>
        <w:t>versus</w:t>
      </w:r>
      <w:r w:rsidRPr="00F67924">
        <w:rPr>
          <w:lang w:val="pt-PT"/>
        </w:rPr>
        <w:t xml:space="preserve"> placebo (3,8 e 2,9).</w:t>
      </w:r>
    </w:p>
    <w:p w14:paraId="24788BC3" w14:textId="77777777" w:rsidR="00025816" w:rsidRPr="00F67924" w:rsidRDefault="00025816" w:rsidP="00025816">
      <w:pPr>
        <w:suppressAutoHyphens/>
        <w:rPr>
          <w:lang w:val="pt-PT"/>
        </w:rPr>
      </w:pPr>
    </w:p>
    <w:p w14:paraId="2ABA8EDC" w14:textId="4496A295" w:rsidR="000637C5" w:rsidRPr="00F67924" w:rsidRDefault="000637C5" w:rsidP="00025816">
      <w:pPr>
        <w:suppressAutoHyphens/>
        <w:rPr>
          <w:ins w:id="1146" w:author="Author"/>
          <w:u w:val="single"/>
          <w:lang w:val="pt-PT"/>
        </w:rPr>
      </w:pPr>
      <w:ins w:id="1147" w:author="Author">
        <w:r w:rsidRPr="00F67924">
          <w:rPr>
            <w:u w:val="single"/>
            <w:lang w:val="pt-PT"/>
          </w:rPr>
          <w:t>Utilização subcutânea</w:t>
        </w:r>
      </w:ins>
    </w:p>
    <w:p w14:paraId="3F968611" w14:textId="1F3100B1" w:rsidR="00025816" w:rsidRPr="00557EB7" w:rsidRDefault="000637C5" w:rsidP="00025816">
      <w:pPr>
        <w:suppressAutoHyphens/>
        <w:rPr>
          <w:lang w:val="pt-PT"/>
          <w:rPrChange w:id="1148" w:author="Author">
            <w:rPr>
              <w:u w:val="single"/>
              <w:lang w:val="pt-PT"/>
            </w:rPr>
          </w:rPrChange>
        </w:rPr>
      </w:pPr>
      <w:ins w:id="1149" w:author="Author">
        <w:r w:rsidRPr="00557EB7">
          <w:rPr>
            <w:i/>
            <w:iCs/>
            <w:lang w:val="pt-PT"/>
            <w:rPrChange w:id="1150" w:author="Author">
              <w:rPr>
                <w:u w:val="single"/>
                <w:lang w:val="pt-PT"/>
              </w:rPr>
            </w:rPrChange>
          </w:rPr>
          <w:t xml:space="preserve">Doentes com </w:t>
        </w:r>
      </w:ins>
      <w:r w:rsidR="00025816" w:rsidRPr="00557EB7">
        <w:rPr>
          <w:i/>
          <w:iCs/>
          <w:lang w:val="pt-PT"/>
          <w:rPrChange w:id="1151" w:author="Author">
            <w:rPr>
              <w:u w:val="single"/>
              <w:lang w:val="pt-PT"/>
            </w:rPr>
          </w:rPrChange>
        </w:rPr>
        <w:t>AIJs</w:t>
      </w:r>
      <w:del w:id="1152" w:author="Author">
        <w:r w:rsidR="00B55A4A" w:rsidRPr="00557EB7" w:rsidDel="000637C5">
          <w:rPr>
            <w:lang w:val="pt-PT"/>
            <w:rPrChange w:id="1153" w:author="Author">
              <w:rPr>
                <w:u w:val="single"/>
                <w:lang w:val="pt-PT"/>
              </w:rPr>
            </w:rPrChange>
          </w:rPr>
          <w:delText xml:space="preserve"> </w:delText>
        </w:r>
        <w:r w:rsidR="00AD69F0" w:rsidRPr="00557EB7" w:rsidDel="000637C5">
          <w:rPr>
            <w:lang w:val="pt-PT"/>
            <w:rPrChange w:id="1154" w:author="Author">
              <w:rPr>
                <w:u w:val="single"/>
                <w:lang w:val="pt-PT"/>
              </w:rPr>
            </w:rPrChange>
          </w:rPr>
          <w:delText>(subcutâneo)</w:delText>
        </w:r>
      </w:del>
    </w:p>
    <w:p w14:paraId="71E0936B" w14:textId="77777777" w:rsidR="00B07611" w:rsidRDefault="00B07611" w:rsidP="00025816">
      <w:pPr>
        <w:suppressAutoHyphens/>
        <w:rPr>
          <w:ins w:id="1155" w:author="Author"/>
          <w:i/>
          <w:u w:val="single"/>
          <w:lang w:val="pt-PT"/>
        </w:rPr>
      </w:pPr>
    </w:p>
    <w:p w14:paraId="0CA205EF" w14:textId="43D58874" w:rsidR="00025816" w:rsidRPr="00557EB7" w:rsidRDefault="00025816" w:rsidP="00025816">
      <w:pPr>
        <w:suppressAutoHyphens/>
        <w:rPr>
          <w:i/>
          <w:u w:val="single"/>
          <w:lang w:val="pt-PT"/>
          <w:rPrChange w:id="1156" w:author="Author">
            <w:rPr>
              <w:i/>
              <w:lang w:val="pt-PT"/>
            </w:rPr>
          </w:rPrChange>
        </w:rPr>
      </w:pPr>
      <w:r w:rsidRPr="00557EB7">
        <w:rPr>
          <w:i/>
          <w:u w:val="single"/>
          <w:lang w:val="pt-PT"/>
          <w:rPrChange w:id="1157" w:author="Author">
            <w:rPr>
              <w:i/>
              <w:lang w:val="pt-PT"/>
            </w:rPr>
          </w:rPrChange>
        </w:rPr>
        <w:t>Eficácia clínica</w:t>
      </w:r>
    </w:p>
    <w:p w14:paraId="0C1E4D57" w14:textId="337CA207" w:rsidR="00C25CA3" w:rsidRPr="00F67924" w:rsidDel="00B07611" w:rsidRDefault="00C25CA3" w:rsidP="00025816">
      <w:pPr>
        <w:suppressAutoHyphens/>
        <w:rPr>
          <w:del w:id="1158" w:author="Author"/>
          <w:i/>
          <w:lang w:val="pt-PT"/>
        </w:rPr>
      </w:pPr>
    </w:p>
    <w:p w14:paraId="3ECA4770" w14:textId="2B468EA8" w:rsidR="00025816" w:rsidRPr="00F67924" w:rsidRDefault="00025816" w:rsidP="00025816">
      <w:pPr>
        <w:suppressAutoHyphens/>
        <w:rPr>
          <w:lang w:val="pt-PT"/>
        </w:rPr>
      </w:pPr>
      <w:r w:rsidRPr="00F67924">
        <w:rPr>
          <w:lang w:val="pt-PT"/>
        </w:rPr>
        <w:t xml:space="preserve">Foi realizado um </w:t>
      </w:r>
      <w:del w:id="1159" w:author="Author">
        <w:r w:rsidRPr="00F67924" w:rsidDel="000637C5">
          <w:rPr>
            <w:lang w:val="pt-PT"/>
          </w:rPr>
          <w:delText xml:space="preserve">estudo </w:delText>
        </w:r>
      </w:del>
      <w:ins w:id="1160" w:author="Author">
        <w:r w:rsidR="000637C5" w:rsidRPr="00F67924">
          <w:rPr>
            <w:lang w:val="pt-PT"/>
          </w:rPr>
          <w:t xml:space="preserve">ensaio </w:t>
        </w:r>
      </w:ins>
      <w:r w:rsidRPr="00F67924">
        <w:rPr>
          <w:lang w:val="pt-PT"/>
        </w:rPr>
        <w:t>de farmacocinética</w:t>
      </w:r>
      <w:r w:rsidR="00883312" w:rsidRPr="00F67924">
        <w:rPr>
          <w:lang w:val="pt-PT"/>
        </w:rPr>
        <w:noBreakHyphen/>
      </w:r>
      <w:r w:rsidRPr="00F67924">
        <w:rPr>
          <w:lang w:val="pt-PT"/>
        </w:rPr>
        <w:t>farmacodinâmica e segurança (WA28118), de 52</w:t>
      </w:r>
      <w:r w:rsidR="0084602F" w:rsidRPr="00F67924">
        <w:rPr>
          <w:lang w:val="pt-PT"/>
        </w:rPr>
        <w:t> </w:t>
      </w:r>
      <w:r w:rsidRPr="00F67924">
        <w:rPr>
          <w:lang w:val="pt-PT"/>
        </w:rPr>
        <w:t>semanas, aberto, multicêntrico</w:t>
      </w:r>
      <w:r w:rsidR="00061797" w:rsidRPr="00F67924">
        <w:rPr>
          <w:lang w:val="pt-PT"/>
        </w:rPr>
        <w:t>,</w:t>
      </w:r>
      <w:r w:rsidRPr="00F67924">
        <w:rPr>
          <w:lang w:val="pt-PT"/>
        </w:rPr>
        <w:t xml:space="preserve"> em doentes pediátricos com AIJs, com idades entre 1 e 17</w:t>
      </w:r>
      <w:r w:rsidR="0084602F" w:rsidRPr="00F67924">
        <w:rPr>
          <w:lang w:val="pt-PT"/>
        </w:rPr>
        <w:t> </w:t>
      </w:r>
      <w:r w:rsidRPr="00F67924">
        <w:rPr>
          <w:lang w:val="pt-PT"/>
        </w:rPr>
        <w:t xml:space="preserve">anos, para determinar a dose subcutânea adequada de </w:t>
      </w:r>
      <w:r w:rsidR="0084602F" w:rsidRPr="00F67924">
        <w:rPr>
          <w:lang w:val="pt-PT"/>
        </w:rPr>
        <w:t xml:space="preserve">tocilizumab </w:t>
      </w:r>
      <w:r w:rsidRPr="00F67924">
        <w:rPr>
          <w:lang w:val="pt-PT"/>
        </w:rPr>
        <w:t>que atinge um perfil de farmacocinética</w:t>
      </w:r>
      <w:r w:rsidR="00883312" w:rsidRPr="00F67924">
        <w:rPr>
          <w:lang w:val="pt-PT"/>
        </w:rPr>
        <w:noBreakHyphen/>
      </w:r>
      <w:r w:rsidRPr="00F67924">
        <w:rPr>
          <w:lang w:val="pt-PT"/>
        </w:rPr>
        <w:t xml:space="preserve">farmacodinâmica e de segurança comparável ao regime </w:t>
      </w:r>
      <w:r w:rsidR="0084602F" w:rsidRPr="00F67924">
        <w:rPr>
          <w:lang w:val="pt-PT"/>
        </w:rPr>
        <w:t>intravenoso</w:t>
      </w:r>
      <w:r w:rsidRPr="00F67924">
        <w:rPr>
          <w:lang w:val="pt-PT"/>
        </w:rPr>
        <w:t>.</w:t>
      </w:r>
    </w:p>
    <w:p w14:paraId="71237491" w14:textId="77777777" w:rsidR="00025816" w:rsidRPr="00F67924" w:rsidRDefault="00025816" w:rsidP="00025816">
      <w:pPr>
        <w:suppressAutoHyphens/>
        <w:rPr>
          <w:lang w:val="pt-PT"/>
        </w:rPr>
      </w:pPr>
    </w:p>
    <w:p w14:paraId="783BD98E" w14:textId="19D0B840" w:rsidR="00025816" w:rsidRPr="00F67924" w:rsidRDefault="00025816" w:rsidP="00025816">
      <w:pPr>
        <w:suppressAutoHyphens/>
        <w:rPr>
          <w:lang w:val="pt-PT"/>
        </w:rPr>
      </w:pPr>
      <w:r w:rsidRPr="00F67924">
        <w:rPr>
          <w:lang w:val="pt-PT"/>
        </w:rPr>
        <w:t xml:space="preserve">Os doentes elegíveis receberam uma dose de </w:t>
      </w:r>
      <w:ins w:id="1161" w:author="Author">
        <w:r w:rsidR="000637C5" w:rsidRPr="00F67924">
          <w:rPr>
            <w:lang w:val="pt-PT"/>
          </w:rPr>
          <w:t xml:space="preserve">tocilizumab </w:t>
        </w:r>
      </w:ins>
      <w:del w:id="1162" w:author="Author">
        <w:r w:rsidR="0084602F" w:rsidRPr="00F67924" w:rsidDel="000637C5">
          <w:rPr>
            <w:lang w:val="pt-PT"/>
          </w:rPr>
          <w:delText xml:space="preserve">tratamento </w:delText>
        </w:r>
      </w:del>
      <w:r w:rsidRPr="00F67924">
        <w:rPr>
          <w:lang w:val="pt-PT"/>
        </w:rPr>
        <w:t>de acordo com o peso corporal. Doentes com peso corporal ≥</w:t>
      </w:r>
      <w:r w:rsidR="0084602F" w:rsidRPr="00F67924">
        <w:rPr>
          <w:lang w:val="pt-PT"/>
        </w:rPr>
        <w:t> </w:t>
      </w:r>
      <w:r w:rsidRPr="00F67924">
        <w:rPr>
          <w:lang w:val="pt-PT"/>
        </w:rPr>
        <w:t>30</w:t>
      </w:r>
      <w:r w:rsidR="0084602F" w:rsidRPr="00F67924">
        <w:rPr>
          <w:lang w:val="pt-PT"/>
        </w:rPr>
        <w:t> </w:t>
      </w:r>
      <w:r w:rsidRPr="00F67924">
        <w:rPr>
          <w:lang w:val="pt-PT"/>
        </w:rPr>
        <w:t>kg (n</w:t>
      </w:r>
      <w:r w:rsidR="00792E17" w:rsidRPr="00F67924">
        <w:rPr>
          <w:lang w:val="pt-PT"/>
        </w:rPr>
        <w:t> </w:t>
      </w:r>
      <w:r w:rsidRPr="00F67924">
        <w:rPr>
          <w:lang w:val="pt-PT"/>
        </w:rPr>
        <w:t>=</w:t>
      </w:r>
      <w:r w:rsidR="00792E17" w:rsidRPr="00F67924">
        <w:rPr>
          <w:lang w:val="pt-PT"/>
        </w:rPr>
        <w:t> </w:t>
      </w:r>
      <w:r w:rsidRPr="00F67924">
        <w:rPr>
          <w:lang w:val="pt-PT"/>
        </w:rPr>
        <w:t>26) receberam uma dose de 162</w:t>
      </w:r>
      <w:r w:rsidR="0084602F" w:rsidRPr="00F67924">
        <w:rPr>
          <w:lang w:val="pt-PT"/>
        </w:rPr>
        <w:t> </w:t>
      </w:r>
      <w:r w:rsidRPr="00F67924">
        <w:rPr>
          <w:lang w:val="pt-PT"/>
        </w:rPr>
        <w:t xml:space="preserve">mg de </w:t>
      </w:r>
      <w:r w:rsidR="0084602F" w:rsidRPr="00F67924">
        <w:rPr>
          <w:lang w:val="pt-PT"/>
        </w:rPr>
        <w:t xml:space="preserve">tocilizumab </w:t>
      </w:r>
      <w:r w:rsidRPr="00F67924">
        <w:rPr>
          <w:lang w:val="pt-PT"/>
        </w:rPr>
        <w:t>semanalmente e doentes com peso corporal inferior a 30</w:t>
      </w:r>
      <w:r w:rsidR="0084602F" w:rsidRPr="00F67924">
        <w:rPr>
          <w:lang w:val="pt-PT"/>
        </w:rPr>
        <w:t> </w:t>
      </w:r>
      <w:r w:rsidRPr="00F67924">
        <w:rPr>
          <w:lang w:val="pt-PT"/>
        </w:rPr>
        <w:t>kg (n</w:t>
      </w:r>
      <w:r w:rsidR="00792E17" w:rsidRPr="00F67924">
        <w:rPr>
          <w:lang w:val="pt-PT"/>
        </w:rPr>
        <w:t> </w:t>
      </w:r>
      <w:r w:rsidRPr="00F67924">
        <w:rPr>
          <w:lang w:val="pt-PT"/>
        </w:rPr>
        <w:t>=</w:t>
      </w:r>
      <w:r w:rsidR="00792E17" w:rsidRPr="00F67924">
        <w:rPr>
          <w:lang w:val="pt-PT"/>
        </w:rPr>
        <w:t> </w:t>
      </w:r>
      <w:r w:rsidRPr="00F67924">
        <w:rPr>
          <w:lang w:val="pt-PT"/>
        </w:rPr>
        <w:t>25) receberam uma dose de 162</w:t>
      </w:r>
      <w:r w:rsidR="0084602F" w:rsidRPr="00F67924">
        <w:rPr>
          <w:lang w:val="pt-PT"/>
        </w:rPr>
        <w:t> </w:t>
      </w:r>
      <w:r w:rsidRPr="00F67924">
        <w:rPr>
          <w:lang w:val="pt-PT"/>
        </w:rPr>
        <w:t xml:space="preserve">mg de </w:t>
      </w:r>
      <w:r w:rsidR="0084602F" w:rsidRPr="00F67924">
        <w:rPr>
          <w:lang w:val="pt-PT"/>
        </w:rPr>
        <w:t xml:space="preserve">tocilizumab </w:t>
      </w:r>
      <w:r w:rsidRPr="00F67924">
        <w:rPr>
          <w:lang w:val="pt-PT"/>
        </w:rPr>
        <w:t>de 10 em 10</w:t>
      </w:r>
      <w:r w:rsidR="0084602F" w:rsidRPr="00F67924">
        <w:rPr>
          <w:lang w:val="pt-PT"/>
        </w:rPr>
        <w:t> </w:t>
      </w:r>
      <w:r w:rsidRPr="00F67924">
        <w:rPr>
          <w:lang w:val="pt-PT"/>
        </w:rPr>
        <w:t>dias (n</w:t>
      </w:r>
      <w:r w:rsidR="00792E17" w:rsidRPr="00F67924">
        <w:rPr>
          <w:lang w:val="pt-PT"/>
        </w:rPr>
        <w:t> </w:t>
      </w:r>
      <w:r w:rsidRPr="00F67924">
        <w:rPr>
          <w:lang w:val="pt-PT"/>
        </w:rPr>
        <w:t>=</w:t>
      </w:r>
      <w:r w:rsidR="00792E17" w:rsidRPr="00F67924">
        <w:rPr>
          <w:lang w:val="pt-PT"/>
        </w:rPr>
        <w:t> </w:t>
      </w:r>
      <w:r w:rsidRPr="00F67924">
        <w:rPr>
          <w:lang w:val="pt-PT"/>
        </w:rPr>
        <w:t>8) ou de 2 em 2</w:t>
      </w:r>
      <w:r w:rsidR="0084602F" w:rsidRPr="00F67924">
        <w:rPr>
          <w:lang w:val="pt-PT"/>
        </w:rPr>
        <w:t> </w:t>
      </w:r>
      <w:r w:rsidRPr="00F67924">
        <w:rPr>
          <w:lang w:val="pt-PT"/>
        </w:rPr>
        <w:t>semanas (n</w:t>
      </w:r>
      <w:r w:rsidR="00792E17" w:rsidRPr="00F67924">
        <w:rPr>
          <w:lang w:val="pt-PT"/>
        </w:rPr>
        <w:t> </w:t>
      </w:r>
      <w:r w:rsidRPr="00F67924">
        <w:rPr>
          <w:lang w:val="pt-PT"/>
        </w:rPr>
        <w:t>=</w:t>
      </w:r>
      <w:r w:rsidR="00792E17" w:rsidRPr="00F67924">
        <w:rPr>
          <w:lang w:val="pt-PT"/>
        </w:rPr>
        <w:t> </w:t>
      </w:r>
      <w:r w:rsidRPr="00F67924">
        <w:rPr>
          <w:lang w:val="pt-PT"/>
        </w:rPr>
        <w:t>17), durante 52</w:t>
      </w:r>
      <w:r w:rsidR="0084602F" w:rsidRPr="00F67924">
        <w:rPr>
          <w:lang w:val="pt-PT"/>
        </w:rPr>
        <w:t> </w:t>
      </w:r>
      <w:r w:rsidRPr="00F67924">
        <w:rPr>
          <w:lang w:val="pt-PT"/>
        </w:rPr>
        <w:t>semanas. Destes 51</w:t>
      </w:r>
      <w:r w:rsidR="0084602F" w:rsidRPr="00F67924">
        <w:rPr>
          <w:lang w:val="pt-PT"/>
        </w:rPr>
        <w:t> </w:t>
      </w:r>
      <w:r w:rsidRPr="00F67924">
        <w:rPr>
          <w:lang w:val="pt-PT"/>
        </w:rPr>
        <w:t xml:space="preserve">doentes, 26 (51%) eram doentes sem experiência prévia com </w:t>
      </w:r>
      <w:r w:rsidR="0084602F" w:rsidRPr="00F67924">
        <w:rPr>
          <w:lang w:val="pt-PT"/>
        </w:rPr>
        <w:t xml:space="preserve">o tratamento </w:t>
      </w:r>
      <w:r w:rsidRPr="00F67924">
        <w:rPr>
          <w:lang w:val="pt-PT"/>
        </w:rPr>
        <w:t xml:space="preserve">e 25 (49%) tinham recebido </w:t>
      </w:r>
      <w:r w:rsidR="0084602F" w:rsidRPr="00F67924">
        <w:rPr>
          <w:lang w:val="pt-PT"/>
        </w:rPr>
        <w:t>tocilizumab intravenoso</w:t>
      </w:r>
      <w:r w:rsidRPr="00F67924">
        <w:rPr>
          <w:lang w:val="pt-PT"/>
        </w:rPr>
        <w:t xml:space="preserve"> e transitaram para </w:t>
      </w:r>
      <w:r w:rsidR="0084602F" w:rsidRPr="00F67924">
        <w:rPr>
          <w:lang w:val="pt-PT"/>
        </w:rPr>
        <w:t>tocilizumab subcutâneo</w:t>
      </w:r>
      <w:r w:rsidRPr="00F67924">
        <w:rPr>
          <w:lang w:val="pt-PT"/>
        </w:rPr>
        <w:t xml:space="preserve"> no início do </w:t>
      </w:r>
      <w:ins w:id="1163" w:author="Author">
        <w:r w:rsidR="005E2782">
          <w:rPr>
            <w:lang w:val="pt-PT"/>
          </w:rPr>
          <w:t>e</w:t>
        </w:r>
        <w:del w:id="1164" w:author="Author">
          <w:r w:rsidR="00576DA3" w:rsidDel="005E2782">
            <w:rPr>
              <w:lang w:val="pt-PT"/>
            </w:rPr>
            <w:delText>E</w:delText>
          </w:r>
        </w:del>
        <w:r w:rsidR="00576DA3">
          <w:rPr>
            <w:lang w:val="pt-PT"/>
          </w:rPr>
          <w:t>nsaio</w:t>
        </w:r>
        <w:del w:id="1165" w:author="Author">
          <w:r w:rsidR="00576DA3" w:rsidDel="00EF3C0F">
            <w:rPr>
              <w:lang w:val="pt-PT"/>
            </w:rPr>
            <w:delText xml:space="preserve">s </w:delText>
          </w:r>
          <w:r w:rsidR="00CB4493" w:rsidDel="00576DA3">
            <w:rPr>
              <w:lang w:val="pt-PT"/>
            </w:rPr>
            <w:delText>E</w:delText>
          </w:r>
        </w:del>
      </w:ins>
      <w:del w:id="1166" w:author="Author">
        <w:r w:rsidRPr="00F67924" w:rsidDel="00576DA3">
          <w:rPr>
            <w:lang w:val="pt-PT"/>
          </w:rPr>
          <w:delText>estudo</w:delText>
        </w:r>
      </w:del>
      <w:r w:rsidRPr="00F67924">
        <w:rPr>
          <w:lang w:val="pt-PT"/>
        </w:rPr>
        <w:t>.</w:t>
      </w:r>
    </w:p>
    <w:p w14:paraId="2B161898" w14:textId="77777777" w:rsidR="00025816" w:rsidRPr="00F67924" w:rsidRDefault="00025816" w:rsidP="00025816">
      <w:pPr>
        <w:suppressAutoHyphens/>
        <w:rPr>
          <w:lang w:val="pt-PT"/>
        </w:rPr>
      </w:pPr>
    </w:p>
    <w:p w14:paraId="09BA4A60" w14:textId="1808BCBA" w:rsidR="00025816" w:rsidRPr="00F67924" w:rsidRDefault="00025816" w:rsidP="003E1CE0">
      <w:pPr>
        <w:keepNext/>
        <w:keepLines/>
        <w:suppressAutoHyphens/>
        <w:rPr>
          <w:lang w:val="pt-PT"/>
        </w:rPr>
      </w:pPr>
      <w:r w:rsidRPr="00F67924">
        <w:rPr>
          <w:lang w:val="pt-PT"/>
        </w:rPr>
        <w:t xml:space="preserve">Resultados </w:t>
      </w:r>
      <w:r w:rsidR="00997FF7" w:rsidRPr="00F67924">
        <w:rPr>
          <w:lang w:val="pt-PT"/>
        </w:rPr>
        <w:t xml:space="preserve">exploratórios </w:t>
      </w:r>
      <w:r w:rsidRPr="00F67924">
        <w:rPr>
          <w:lang w:val="pt-PT"/>
        </w:rPr>
        <w:t xml:space="preserve">de eficácia mostraram que </w:t>
      </w:r>
      <w:r w:rsidR="0084602F" w:rsidRPr="00F67924">
        <w:rPr>
          <w:lang w:val="pt-PT"/>
        </w:rPr>
        <w:t>tocilizumab subcutâneo</w:t>
      </w:r>
      <w:r w:rsidRPr="00F67924">
        <w:rPr>
          <w:lang w:val="pt-PT"/>
        </w:rPr>
        <w:t xml:space="preserve"> melhorou todos os parâmetros exploratórios de eficácia, incluindo a pontuação da atividade da artrite juvenil [</w:t>
      </w:r>
      <w:r w:rsidRPr="00F67924">
        <w:rPr>
          <w:i/>
          <w:lang w:val="pt-PT"/>
        </w:rPr>
        <w:t>Juvenile Arthritis Disease Activity Score</w:t>
      </w:r>
      <w:r w:rsidRPr="00F67924">
        <w:rPr>
          <w:lang w:val="pt-PT"/>
        </w:rPr>
        <w:t xml:space="preserve"> (JADAS)</w:t>
      </w:r>
      <w:r w:rsidR="00883312" w:rsidRPr="00F67924">
        <w:rPr>
          <w:lang w:val="pt-PT"/>
        </w:rPr>
        <w:noBreakHyphen/>
      </w:r>
      <w:r w:rsidRPr="00F67924">
        <w:rPr>
          <w:lang w:val="pt-PT"/>
        </w:rPr>
        <w:t xml:space="preserve">71] em doentes sem exposição prévia a </w:t>
      </w:r>
      <w:ins w:id="1167" w:author="Author">
        <w:r w:rsidR="000637C5" w:rsidRPr="00F67924">
          <w:rPr>
            <w:lang w:val="pt-PT"/>
          </w:rPr>
          <w:t xml:space="preserve">tocilizumab </w:t>
        </w:r>
      </w:ins>
      <w:del w:id="1168" w:author="Author">
        <w:r w:rsidRPr="00F67924" w:rsidDel="000637C5">
          <w:rPr>
            <w:lang w:val="pt-PT"/>
          </w:rPr>
          <w:delText xml:space="preserve">TCZ </w:delText>
        </w:r>
      </w:del>
      <w:r w:rsidRPr="00F67924">
        <w:rPr>
          <w:lang w:val="pt-PT"/>
        </w:rPr>
        <w:t xml:space="preserve">e manteve todos os parâmetros exploratórios de eficácia nos doentes que transitaram do tratamento </w:t>
      </w:r>
      <w:r w:rsidR="0084602F" w:rsidRPr="00F67924">
        <w:rPr>
          <w:lang w:val="pt-PT"/>
        </w:rPr>
        <w:t>intravenoso</w:t>
      </w:r>
      <w:r w:rsidRPr="00F67924">
        <w:rPr>
          <w:lang w:val="pt-PT"/>
        </w:rPr>
        <w:t xml:space="preserve"> para </w:t>
      </w:r>
      <w:r w:rsidR="0084602F" w:rsidRPr="00F67924">
        <w:rPr>
          <w:lang w:val="pt-PT"/>
        </w:rPr>
        <w:t>subcutâneo</w:t>
      </w:r>
      <w:r w:rsidRPr="00F67924">
        <w:rPr>
          <w:lang w:val="pt-PT"/>
        </w:rPr>
        <w:t xml:space="preserve"> ao longo de todo o </w:t>
      </w:r>
      <w:del w:id="1169" w:author="Author">
        <w:r w:rsidRPr="00F67924" w:rsidDel="000637C5">
          <w:rPr>
            <w:lang w:val="pt-PT"/>
          </w:rPr>
          <w:delText>estudo</w:delText>
        </w:r>
      </w:del>
      <w:ins w:id="1170" w:author="Author">
        <w:r w:rsidR="000637C5" w:rsidRPr="00F67924">
          <w:rPr>
            <w:lang w:val="pt-PT"/>
          </w:rPr>
          <w:t>ensaio</w:t>
        </w:r>
      </w:ins>
      <w:r w:rsidRPr="00F67924">
        <w:rPr>
          <w:lang w:val="pt-PT"/>
        </w:rPr>
        <w:t>, para doentes em ambos os grupos de peso corporal (inferior a 30</w:t>
      </w:r>
      <w:r w:rsidR="0084602F" w:rsidRPr="00F67924">
        <w:rPr>
          <w:lang w:val="pt-PT"/>
        </w:rPr>
        <w:t> </w:t>
      </w:r>
      <w:r w:rsidRPr="00F67924">
        <w:rPr>
          <w:lang w:val="pt-PT"/>
        </w:rPr>
        <w:t xml:space="preserve">kg e </w:t>
      </w:r>
      <w:r w:rsidRPr="00F67924">
        <w:rPr>
          <w:lang w:val="pt-PT"/>
        </w:rPr>
        <w:sym w:font="Symbol" w:char="F0B3"/>
      </w:r>
      <w:r w:rsidR="0084602F" w:rsidRPr="00F67924">
        <w:rPr>
          <w:lang w:val="pt-PT"/>
        </w:rPr>
        <w:t> </w:t>
      </w:r>
      <w:r w:rsidRPr="00F67924">
        <w:rPr>
          <w:lang w:val="pt-PT"/>
        </w:rPr>
        <w:t>30</w:t>
      </w:r>
      <w:r w:rsidR="0084602F" w:rsidRPr="00F67924">
        <w:rPr>
          <w:lang w:val="pt-PT"/>
        </w:rPr>
        <w:t> </w:t>
      </w:r>
      <w:r w:rsidRPr="00F67924">
        <w:rPr>
          <w:lang w:val="pt-PT"/>
        </w:rPr>
        <w:t>kg).</w:t>
      </w:r>
    </w:p>
    <w:p w14:paraId="4AC3FF78" w14:textId="77777777" w:rsidR="00025816" w:rsidRPr="00F67924" w:rsidRDefault="00025816" w:rsidP="00025816">
      <w:pPr>
        <w:suppressAutoHyphens/>
        <w:rPr>
          <w:lang w:val="pt-PT"/>
        </w:rPr>
      </w:pPr>
    </w:p>
    <w:p w14:paraId="35A5EE55" w14:textId="3704167A" w:rsidR="00897694" w:rsidRPr="00F67924" w:rsidRDefault="00897694" w:rsidP="00025816">
      <w:pPr>
        <w:rPr>
          <w:ins w:id="1171" w:author="Author"/>
          <w:szCs w:val="22"/>
          <w:u w:val="single"/>
          <w:lang w:val="pt-PT"/>
        </w:rPr>
      </w:pPr>
      <w:ins w:id="1172" w:author="Author">
        <w:r w:rsidRPr="00F67924">
          <w:rPr>
            <w:szCs w:val="22"/>
            <w:u w:val="single"/>
            <w:lang w:val="pt-PT"/>
          </w:rPr>
          <w:t>Utilização subcutânea</w:t>
        </w:r>
      </w:ins>
    </w:p>
    <w:p w14:paraId="5C2C7A14" w14:textId="715CEBB3" w:rsidR="00025816" w:rsidRPr="00557EB7" w:rsidRDefault="00897694" w:rsidP="00025816">
      <w:pPr>
        <w:rPr>
          <w:ins w:id="1173" w:author="Author"/>
          <w:szCs w:val="22"/>
          <w:lang w:val="pt-PT"/>
          <w:rPrChange w:id="1174" w:author="Author">
            <w:rPr>
              <w:ins w:id="1175" w:author="Author"/>
              <w:szCs w:val="22"/>
              <w:u w:val="single"/>
              <w:lang w:val="pt-PT"/>
            </w:rPr>
          </w:rPrChange>
        </w:rPr>
      </w:pPr>
      <w:ins w:id="1176" w:author="Author">
        <w:r w:rsidRPr="00557EB7">
          <w:rPr>
            <w:i/>
            <w:iCs/>
            <w:szCs w:val="22"/>
            <w:lang w:val="pt-PT"/>
            <w:rPrChange w:id="1177" w:author="Author">
              <w:rPr>
                <w:szCs w:val="22"/>
                <w:u w:val="single"/>
                <w:lang w:val="pt-PT"/>
              </w:rPr>
            </w:rPrChange>
          </w:rPr>
          <w:t xml:space="preserve">Doentes com </w:t>
        </w:r>
      </w:ins>
      <w:r w:rsidR="00025816" w:rsidRPr="00557EB7">
        <w:rPr>
          <w:i/>
          <w:iCs/>
          <w:szCs w:val="22"/>
          <w:lang w:val="pt-PT"/>
          <w:rPrChange w:id="1178" w:author="Author">
            <w:rPr>
              <w:szCs w:val="22"/>
              <w:u w:val="single"/>
              <w:lang w:val="pt-PT"/>
            </w:rPr>
          </w:rPrChange>
        </w:rPr>
        <w:t>AIJp</w:t>
      </w:r>
      <w:del w:id="1179" w:author="Author">
        <w:r w:rsidR="00B55A4A" w:rsidRPr="00557EB7" w:rsidDel="00897694">
          <w:rPr>
            <w:i/>
            <w:iCs/>
            <w:szCs w:val="22"/>
            <w:lang w:val="pt-PT"/>
            <w:rPrChange w:id="1180" w:author="Author">
              <w:rPr>
                <w:szCs w:val="22"/>
                <w:u w:val="single"/>
                <w:lang w:val="pt-PT"/>
              </w:rPr>
            </w:rPrChange>
          </w:rPr>
          <w:delText xml:space="preserve"> </w:delText>
        </w:r>
        <w:r w:rsidR="00B55A4A" w:rsidRPr="00557EB7" w:rsidDel="00897694">
          <w:rPr>
            <w:szCs w:val="22"/>
            <w:lang w:val="pt-PT"/>
            <w:rPrChange w:id="1181" w:author="Author">
              <w:rPr>
                <w:szCs w:val="22"/>
                <w:u w:val="single"/>
                <w:lang w:val="pt-PT"/>
              </w:rPr>
            </w:rPrChange>
          </w:rPr>
          <w:delText>(</w:delText>
        </w:r>
        <w:r w:rsidR="0084602F" w:rsidRPr="00557EB7" w:rsidDel="00897694">
          <w:rPr>
            <w:szCs w:val="22"/>
            <w:lang w:val="pt-PT"/>
            <w:rPrChange w:id="1182" w:author="Author">
              <w:rPr>
                <w:szCs w:val="22"/>
                <w:u w:val="single"/>
                <w:lang w:val="pt-PT"/>
              </w:rPr>
            </w:rPrChange>
          </w:rPr>
          <w:delText>subcutâneo</w:delText>
        </w:r>
        <w:r w:rsidR="00B55A4A" w:rsidRPr="00557EB7" w:rsidDel="00897694">
          <w:rPr>
            <w:szCs w:val="22"/>
            <w:lang w:val="pt-PT"/>
            <w:rPrChange w:id="1183" w:author="Author">
              <w:rPr>
                <w:szCs w:val="22"/>
                <w:u w:val="single"/>
                <w:lang w:val="pt-PT"/>
              </w:rPr>
            </w:rPrChange>
          </w:rPr>
          <w:delText>)</w:delText>
        </w:r>
      </w:del>
    </w:p>
    <w:p w14:paraId="7E5825CA" w14:textId="77777777" w:rsidR="00800DAE" w:rsidRPr="00F67924" w:rsidRDefault="00800DAE" w:rsidP="00025816">
      <w:pPr>
        <w:rPr>
          <w:i/>
          <w:szCs w:val="22"/>
          <w:lang w:val="pt-PT"/>
        </w:rPr>
      </w:pPr>
    </w:p>
    <w:p w14:paraId="18C5924B" w14:textId="1ED33E46" w:rsidR="0084602F" w:rsidRPr="00557EB7" w:rsidRDefault="0084602F" w:rsidP="00025816">
      <w:pPr>
        <w:rPr>
          <w:i/>
          <w:szCs w:val="22"/>
          <w:u w:val="single"/>
          <w:lang w:val="pt-PT"/>
          <w:rPrChange w:id="1184" w:author="Author">
            <w:rPr>
              <w:i/>
              <w:szCs w:val="22"/>
              <w:lang w:val="pt-PT"/>
            </w:rPr>
          </w:rPrChange>
        </w:rPr>
      </w:pPr>
      <w:r w:rsidRPr="00557EB7">
        <w:rPr>
          <w:i/>
          <w:szCs w:val="22"/>
          <w:u w:val="single"/>
          <w:lang w:val="pt-PT"/>
          <w:rPrChange w:id="1185" w:author="Author">
            <w:rPr>
              <w:i/>
              <w:szCs w:val="22"/>
              <w:lang w:val="pt-PT"/>
            </w:rPr>
          </w:rPrChange>
        </w:rPr>
        <w:t>Eficácia clínica</w:t>
      </w:r>
    </w:p>
    <w:p w14:paraId="2908D8DA" w14:textId="2DBB9705" w:rsidR="00C25CA3" w:rsidRPr="00F67924" w:rsidDel="00B07611" w:rsidRDefault="00C25CA3" w:rsidP="00025816">
      <w:pPr>
        <w:rPr>
          <w:del w:id="1186" w:author="Author"/>
          <w:i/>
          <w:szCs w:val="22"/>
          <w:u w:val="single"/>
          <w:lang w:val="pt-PT"/>
        </w:rPr>
      </w:pPr>
    </w:p>
    <w:p w14:paraId="31544927" w14:textId="5E087279" w:rsidR="00025816" w:rsidRPr="00F67924" w:rsidRDefault="00025816" w:rsidP="002900EA">
      <w:pPr>
        <w:rPr>
          <w:lang w:val="pt-PT"/>
        </w:rPr>
      </w:pPr>
      <w:r w:rsidRPr="00F67924">
        <w:rPr>
          <w:lang w:val="pt-PT"/>
        </w:rPr>
        <w:t xml:space="preserve">Foi realizado um </w:t>
      </w:r>
      <w:del w:id="1187" w:author="Author">
        <w:r w:rsidRPr="00F67924" w:rsidDel="00897694">
          <w:rPr>
            <w:lang w:val="pt-PT"/>
          </w:rPr>
          <w:delText xml:space="preserve">estudo </w:delText>
        </w:r>
      </w:del>
      <w:ins w:id="1188" w:author="Author">
        <w:r w:rsidR="00897694" w:rsidRPr="00F67924">
          <w:rPr>
            <w:lang w:val="pt-PT"/>
          </w:rPr>
          <w:t xml:space="preserve">ensaio </w:t>
        </w:r>
      </w:ins>
      <w:r w:rsidRPr="00F67924">
        <w:rPr>
          <w:lang w:val="pt-PT"/>
        </w:rPr>
        <w:t>de farmacocinética-farmacodinâmica e segurança, de 52</w:t>
      </w:r>
      <w:r w:rsidR="0084602F" w:rsidRPr="00F67924">
        <w:rPr>
          <w:lang w:val="pt-PT"/>
        </w:rPr>
        <w:t> </w:t>
      </w:r>
      <w:r w:rsidRPr="00F67924">
        <w:rPr>
          <w:lang w:val="pt-PT"/>
        </w:rPr>
        <w:t>semanas, aberto, multicêntrico, em doentes pediátricos com AIJp, com idades entre 1 e 17</w:t>
      </w:r>
      <w:r w:rsidR="0084602F" w:rsidRPr="00F67924">
        <w:rPr>
          <w:lang w:val="pt-PT"/>
        </w:rPr>
        <w:t> </w:t>
      </w:r>
      <w:r w:rsidRPr="00F67924">
        <w:rPr>
          <w:lang w:val="pt-PT"/>
        </w:rPr>
        <w:t xml:space="preserve">anos, para determinar a dose subcutânea adequada de </w:t>
      </w:r>
      <w:r w:rsidR="005E21C9" w:rsidRPr="00F67924">
        <w:rPr>
          <w:lang w:val="pt-PT"/>
        </w:rPr>
        <w:t xml:space="preserve">tocilizumab </w:t>
      </w:r>
      <w:r w:rsidRPr="00F67924">
        <w:rPr>
          <w:lang w:val="pt-PT"/>
        </w:rPr>
        <w:t xml:space="preserve">que atinge um perfil de farmacocinética-farmacodinâmica e de segurança comparável ao regime </w:t>
      </w:r>
      <w:r w:rsidR="005E21C9" w:rsidRPr="00F67924">
        <w:rPr>
          <w:lang w:val="pt-PT"/>
        </w:rPr>
        <w:t>intravenoso</w:t>
      </w:r>
      <w:r w:rsidRPr="00F67924">
        <w:rPr>
          <w:lang w:val="pt-PT"/>
        </w:rPr>
        <w:t>.</w:t>
      </w:r>
    </w:p>
    <w:p w14:paraId="33BA3BF0" w14:textId="77777777" w:rsidR="00CB7C36" w:rsidRPr="00F67924" w:rsidRDefault="00CB7C36" w:rsidP="002900EA">
      <w:pPr>
        <w:rPr>
          <w:lang w:val="pt-PT"/>
        </w:rPr>
      </w:pPr>
    </w:p>
    <w:p w14:paraId="098728A0" w14:textId="52932444" w:rsidR="00025816" w:rsidRPr="00F67924" w:rsidRDefault="00025816" w:rsidP="003E1CE0">
      <w:pPr>
        <w:rPr>
          <w:lang w:val="pt-PT"/>
        </w:rPr>
      </w:pPr>
      <w:r w:rsidRPr="00F67924">
        <w:rPr>
          <w:lang w:val="pt-PT"/>
        </w:rPr>
        <w:t xml:space="preserve">Os doentes elegíveis receberam uma dose de tocilizumab de acordo com o peso corporal. Doentes com peso corporal </w:t>
      </w:r>
      <w:r w:rsidRPr="00F67924">
        <w:rPr>
          <w:lang w:val="pt-PT"/>
        </w:rPr>
        <w:sym w:font="Symbol" w:char="F0B3"/>
      </w:r>
      <w:r w:rsidR="00792E17" w:rsidRPr="00F67924">
        <w:rPr>
          <w:lang w:val="pt-PT"/>
        </w:rPr>
        <w:t> </w:t>
      </w:r>
      <w:r w:rsidRPr="00F67924">
        <w:rPr>
          <w:lang w:val="pt-PT"/>
        </w:rPr>
        <w:t>30</w:t>
      </w:r>
      <w:r w:rsidR="00792E17" w:rsidRPr="00F67924">
        <w:rPr>
          <w:lang w:val="pt-PT"/>
        </w:rPr>
        <w:t> </w:t>
      </w:r>
      <w:r w:rsidRPr="00F67924">
        <w:rPr>
          <w:lang w:val="pt-PT"/>
        </w:rPr>
        <w:t>kg (n </w:t>
      </w:r>
      <w:r w:rsidRPr="00F67924">
        <w:rPr>
          <w:lang w:val="pt-PT"/>
        </w:rPr>
        <w:sym w:font="Symbol" w:char="F03D"/>
      </w:r>
      <w:r w:rsidRPr="00F67924">
        <w:rPr>
          <w:lang w:val="pt-PT"/>
        </w:rPr>
        <w:t> 25) receberam uma dose de 162</w:t>
      </w:r>
      <w:r w:rsidR="00792E17" w:rsidRPr="00F67924">
        <w:rPr>
          <w:lang w:val="pt-PT"/>
        </w:rPr>
        <w:t> </w:t>
      </w:r>
      <w:r w:rsidRPr="00F67924">
        <w:rPr>
          <w:lang w:val="pt-PT"/>
        </w:rPr>
        <w:t xml:space="preserve">mg de </w:t>
      </w:r>
      <w:r w:rsidR="00792E17" w:rsidRPr="00F67924">
        <w:rPr>
          <w:lang w:val="pt-PT"/>
        </w:rPr>
        <w:t xml:space="preserve">tocilizumab </w:t>
      </w:r>
      <w:r w:rsidRPr="00F67924">
        <w:rPr>
          <w:lang w:val="pt-PT"/>
        </w:rPr>
        <w:t>de 2 em 2</w:t>
      </w:r>
      <w:r w:rsidR="00792E17" w:rsidRPr="00F67924">
        <w:rPr>
          <w:lang w:val="pt-PT"/>
        </w:rPr>
        <w:t> </w:t>
      </w:r>
      <w:r w:rsidRPr="00F67924">
        <w:rPr>
          <w:lang w:val="pt-PT"/>
        </w:rPr>
        <w:t>semanas e doentes com peso corporal inferior a 30</w:t>
      </w:r>
      <w:r w:rsidR="00792E17" w:rsidRPr="00F67924">
        <w:rPr>
          <w:lang w:val="pt-PT"/>
        </w:rPr>
        <w:t> </w:t>
      </w:r>
      <w:r w:rsidRPr="00F67924">
        <w:rPr>
          <w:lang w:val="pt-PT"/>
        </w:rPr>
        <w:t>kg (n </w:t>
      </w:r>
      <w:r w:rsidRPr="00F67924">
        <w:rPr>
          <w:lang w:val="pt-PT"/>
        </w:rPr>
        <w:sym w:font="Symbol" w:char="F03D"/>
      </w:r>
      <w:r w:rsidRPr="00F67924">
        <w:rPr>
          <w:lang w:val="pt-PT"/>
        </w:rPr>
        <w:t> 27) receberam uma dose de 162</w:t>
      </w:r>
      <w:r w:rsidR="00792E17" w:rsidRPr="00F67924">
        <w:rPr>
          <w:lang w:val="pt-PT"/>
        </w:rPr>
        <w:t> </w:t>
      </w:r>
      <w:r w:rsidRPr="00F67924">
        <w:rPr>
          <w:lang w:val="pt-PT"/>
        </w:rPr>
        <w:t xml:space="preserve">mg de </w:t>
      </w:r>
      <w:r w:rsidR="00792E17" w:rsidRPr="00F67924">
        <w:rPr>
          <w:lang w:val="pt-PT"/>
        </w:rPr>
        <w:t xml:space="preserve">tocilizumab </w:t>
      </w:r>
      <w:r w:rsidRPr="00F67924">
        <w:rPr>
          <w:lang w:val="pt-PT"/>
        </w:rPr>
        <w:t>de 3 em 3</w:t>
      </w:r>
      <w:r w:rsidR="00792E17" w:rsidRPr="00F67924">
        <w:rPr>
          <w:lang w:val="pt-PT"/>
        </w:rPr>
        <w:t> </w:t>
      </w:r>
      <w:r w:rsidRPr="00F67924">
        <w:rPr>
          <w:lang w:val="pt-PT"/>
        </w:rPr>
        <w:t>semanas, durante 52</w:t>
      </w:r>
      <w:r w:rsidR="00792E17" w:rsidRPr="00F67924">
        <w:rPr>
          <w:lang w:val="pt-PT"/>
        </w:rPr>
        <w:t> </w:t>
      </w:r>
      <w:r w:rsidRPr="00F67924">
        <w:rPr>
          <w:lang w:val="pt-PT"/>
        </w:rPr>
        <w:t>semanas. Destes 52</w:t>
      </w:r>
      <w:r w:rsidR="00792E17" w:rsidRPr="00F67924">
        <w:rPr>
          <w:lang w:val="pt-PT"/>
        </w:rPr>
        <w:t> </w:t>
      </w:r>
      <w:r w:rsidRPr="00F67924">
        <w:rPr>
          <w:lang w:val="pt-PT"/>
        </w:rPr>
        <w:t xml:space="preserve">doentes, 37 (71%) eram doentes sem experiência prévia com </w:t>
      </w:r>
      <w:r w:rsidR="00792E17" w:rsidRPr="00F67924">
        <w:rPr>
          <w:lang w:val="pt-PT"/>
        </w:rPr>
        <w:t xml:space="preserve">o tratamento </w:t>
      </w:r>
      <w:r w:rsidRPr="00F67924">
        <w:rPr>
          <w:lang w:val="pt-PT"/>
        </w:rPr>
        <w:t xml:space="preserve">e 15 (29%) tinham recebido </w:t>
      </w:r>
      <w:del w:id="1189" w:author="Author">
        <w:r w:rsidR="00833305" w:rsidRPr="00F67924" w:rsidDel="00897694">
          <w:rPr>
            <w:lang w:val="pt-PT"/>
          </w:rPr>
          <w:delText xml:space="preserve">tocilizumab </w:delText>
        </w:r>
      </w:del>
      <w:ins w:id="1190" w:author="Author">
        <w:r w:rsidR="00897694" w:rsidRPr="00F67924">
          <w:rPr>
            <w:lang w:val="pt-PT"/>
          </w:rPr>
          <w:t xml:space="preserve">tratamento </w:t>
        </w:r>
      </w:ins>
      <w:r w:rsidR="00833305" w:rsidRPr="00F67924">
        <w:rPr>
          <w:lang w:val="pt-PT"/>
        </w:rPr>
        <w:t>intraveno</w:t>
      </w:r>
      <w:r w:rsidR="00792E17" w:rsidRPr="00F67924">
        <w:rPr>
          <w:lang w:val="pt-PT"/>
        </w:rPr>
        <w:t>s</w:t>
      </w:r>
      <w:r w:rsidR="00833305" w:rsidRPr="00F67924">
        <w:rPr>
          <w:lang w:val="pt-PT"/>
        </w:rPr>
        <w:t>o</w:t>
      </w:r>
      <w:r w:rsidRPr="00F67924">
        <w:rPr>
          <w:lang w:val="pt-PT"/>
        </w:rPr>
        <w:t xml:space="preserve"> e transitaram para </w:t>
      </w:r>
      <w:del w:id="1191" w:author="Author">
        <w:r w:rsidR="00792E17" w:rsidRPr="00F67924" w:rsidDel="00897694">
          <w:rPr>
            <w:lang w:val="pt-PT"/>
          </w:rPr>
          <w:delText xml:space="preserve">tocilizumab </w:delText>
        </w:r>
      </w:del>
      <w:r w:rsidR="00792E17" w:rsidRPr="00F67924">
        <w:rPr>
          <w:lang w:val="pt-PT"/>
        </w:rPr>
        <w:t>subcutâneo</w:t>
      </w:r>
      <w:r w:rsidRPr="00F67924">
        <w:rPr>
          <w:lang w:val="pt-PT"/>
        </w:rPr>
        <w:t xml:space="preserve"> no início do </w:t>
      </w:r>
      <w:ins w:id="1192" w:author="Author">
        <w:r w:rsidR="005E2782">
          <w:rPr>
            <w:lang w:val="pt-PT"/>
          </w:rPr>
          <w:t>e</w:t>
        </w:r>
        <w:del w:id="1193" w:author="Author">
          <w:r w:rsidR="00576DA3" w:rsidDel="005E2782">
            <w:rPr>
              <w:lang w:val="pt-PT"/>
            </w:rPr>
            <w:delText>E</w:delText>
          </w:r>
        </w:del>
        <w:r w:rsidR="00576DA3">
          <w:rPr>
            <w:lang w:val="pt-PT"/>
          </w:rPr>
          <w:t>nsaio</w:t>
        </w:r>
        <w:del w:id="1194" w:author="Author">
          <w:r w:rsidR="00CB4493" w:rsidDel="00576DA3">
            <w:rPr>
              <w:lang w:val="pt-PT"/>
            </w:rPr>
            <w:delText>E</w:delText>
          </w:r>
        </w:del>
      </w:ins>
      <w:del w:id="1195" w:author="Author">
        <w:r w:rsidRPr="00F67924" w:rsidDel="00576DA3">
          <w:rPr>
            <w:lang w:val="pt-PT"/>
          </w:rPr>
          <w:delText>estudo</w:delText>
        </w:r>
      </w:del>
      <w:r w:rsidRPr="00F67924">
        <w:rPr>
          <w:lang w:val="pt-PT"/>
        </w:rPr>
        <w:t>.</w:t>
      </w:r>
    </w:p>
    <w:p w14:paraId="212E323B" w14:textId="77777777" w:rsidR="00F41B10" w:rsidRPr="00F67924" w:rsidRDefault="00F41B10" w:rsidP="003E1CE0">
      <w:pPr>
        <w:rPr>
          <w:lang w:val="pt-PT"/>
        </w:rPr>
      </w:pPr>
    </w:p>
    <w:p w14:paraId="0449CC71" w14:textId="44B60F81" w:rsidR="00025816" w:rsidRPr="00F67924" w:rsidRDefault="00025816" w:rsidP="003E1CE0">
      <w:pPr>
        <w:rPr>
          <w:lang w:val="pt-PT"/>
        </w:rPr>
      </w:pPr>
      <w:r w:rsidRPr="00F67924">
        <w:rPr>
          <w:lang w:val="pt-PT"/>
        </w:rPr>
        <w:t xml:space="preserve">Os regimes de </w:t>
      </w:r>
      <w:r w:rsidR="00792E17" w:rsidRPr="00F67924">
        <w:rPr>
          <w:lang w:val="pt-PT"/>
        </w:rPr>
        <w:t>tocilizumab subcutâneo</w:t>
      </w:r>
      <w:r w:rsidRPr="00F67924">
        <w:rPr>
          <w:lang w:val="pt-PT"/>
        </w:rPr>
        <w:t xml:space="preserve"> de 162</w:t>
      </w:r>
      <w:r w:rsidR="00792E17" w:rsidRPr="00F67924">
        <w:rPr>
          <w:lang w:val="pt-PT"/>
        </w:rPr>
        <w:t> </w:t>
      </w:r>
      <w:r w:rsidRPr="00F67924">
        <w:rPr>
          <w:lang w:val="pt-PT"/>
        </w:rPr>
        <w:t>mg de 3 em 3</w:t>
      </w:r>
      <w:r w:rsidR="00792E17" w:rsidRPr="00F67924">
        <w:rPr>
          <w:lang w:val="pt-PT"/>
        </w:rPr>
        <w:t> </w:t>
      </w:r>
      <w:r w:rsidRPr="00F67924">
        <w:rPr>
          <w:lang w:val="pt-PT"/>
        </w:rPr>
        <w:t>semanas para doentes com peso corporal inferior a 30</w:t>
      </w:r>
      <w:r w:rsidR="00792E17" w:rsidRPr="00F67924">
        <w:rPr>
          <w:lang w:val="pt-PT"/>
        </w:rPr>
        <w:t> </w:t>
      </w:r>
      <w:r w:rsidRPr="00F67924">
        <w:rPr>
          <w:lang w:val="pt-PT"/>
        </w:rPr>
        <w:t>kg e de 162</w:t>
      </w:r>
      <w:r w:rsidR="00792E17" w:rsidRPr="00F67924">
        <w:rPr>
          <w:lang w:val="pt-PT"/>
        </w:rPr>
        <w:t> </w:t>
      </w:r>
      <w:r w:rsidRPr="00F67924">
        <w:rPr>
          <w:lang w:val="pt-PT"/>
        </w:rPr>
        <w:t>mg de 2 em 2</w:t>
      </w:r>
      <w:r w:rsidR="00792E17" w:rsidRPr="00F67924">
        <w:rPr>
          <w:lang w:val="pt-PT"/>
        </w:rPr>
        <w:t> </w:t>
      </w:r>
      <w:r w:rsidRPr="00F67924">
        <w:rPr>
          <w:lang w:val="pt-PT"/>
        </w:rPr>
        <w:t xml:space="preserve">semanas para doentes com peso corporal </w:t>
      </w:r>
      <w:r w:rsidRPr="00F67924">
        <w:rPr>
          <w:lang w:val="pt-PT"/>
        </w:rPr>
        <w:sym w:font="Symbol" w:char="F0B3"/>
      </w:r>
      <w:r w:rsidR="00792E17" w:rsidRPr="00F67924">
        <w:rPr>
          <w:lang w:val="pt-PT"/>
        </w:rPr>
        <w:t> </w:t>
      </w:r>
      <w:r w:rsidRPr="00F67924">
        <w:rPr>
          <w:lang w:val="pt-PT"/>
        </w:rPr>
        <w:t>30</w:t>
      </w:r>
      <w:r w:rsidR="00792E17" w:rsidRPr="00F67924">
        <w:rPr>
          <w:lang w:val="pt-PT"/>
        </w:rPr>
        <w:t> </w:t>
      </w:r>
      <w:r w:rsidRPr="00F67924">
        <w:rPr>
          <w:lang w:val="pt-PT"/>
        </w:rPr>
        <w:t xml:space="preserve">kg proporcionam, respetivamente, exposição farmacocinética e respostas farmacodinâmicas para suportar resultados de eficácia e segurança semelhantes aos atingidos com os regimes de </w:t>
      </w:r>
      <w:r w:rsidR="00792E17" w:rsidRPr="00F67924">
        <w:rPr>
          <w:lang w:val="pt-PT"/>
        </w:rPr>
        <w:t>tocilizumab intravenoso</w:t>
      </w:r>
      <w:r w:rsidRPr="00F67924">
        <w:rPr>
          <w:lang w:val="pt-PT"/>
        </w:rPr>
        <w:t xml:space="preserve"> aprovados para a AIJp.</w:t>
      </w:r>
    </w:p>
    <w:p w14:paraId="1E34B7B6" w14:textId="77777777" w:rsidR="00C00815" w:rsidRPr="00F67924" w:rsidRDefault="00C00815" w:rsidP="003E1CE0">
      <w:pPr>
        <w:rPr>
          <w:lang w:val="pt-PT"/>
        </w:rPr>
      </w:pPr>
    </w:p>
    <w:p w14:paraId="67787E7B" w14:textId="46E32CB0" w:rsidR="00025816" w:rsidRPr="00F67924" w:rsidRDefault="00025816" w:rsidP="00025816">
      <w:pPr>
        <w:rPr>
          <w:lang w:val="pt-PT"/>
        </w:rPr>
      </w:pPr>
      <w:r w:rsidRPr="00F67924">
        <w:rPr>
          <w:iCs/>
          <w:lang w:val="pt-PT"/>
        </w:rPr>
        <w:t xml:space="preserve">Resultados </w:t>
      </w:r>
      <w:r w:rsidR="00997FF7" w:rsidRPr="00F67924">
        <w:rPr>
          <w:iCs/>
          <w:lang w:val="pt-PT"/>
        </w:rPr>
        <w:t xml:space="preserve">exploratórios </w:t>
      </w:r>
      <w:r w:rsidRPr="00F67924">
        <w:rPr>
          <w:iCs/>
          <w:lang w:val="pt-PT"/>
        </w:rPr>
        <w:t xml:space="preserve">de eficácia mostraram que </w:t>
      </w:r>
      <w:r w:rsidR="00792E17" w:rsidRPr="00F67924">
        <w:rPr>
          <w:iCs/>
          <w:lang w:val="pt-PT"/>
        </w:rPr>
        <w:t>tocilizumab subcutâneo</w:t>
      </w:r>
      <w:r w:rsidRPr="00F67924">
        <w:rPr>
          <w:iCs/>
          <w:lang w:val="pt-PT"/>
        </w:rPr>
        <w:t xml:space="preserve"> melhorou a mediana da pontuação da atividade da artrite juvenil [</w:t>
      </w:r>
      <w:r w:rsidRPr="00F67924">
        <w:rPr>
          <w:i/>
          <w:lang w:val="pt-PT"/>
        </w:rPr>
        <w:t>Juvenile Arthritis Disease Activity Score</w:t>
      </w:r>
      <w:r w:rsidRPr="00F67924">
        <w:rPr>
          <w:lang w:val="pt-PT"/>
        </w:rPr>
        <w:t xml:space="preserve"> (JADAS)-71] em doentes sem exposição prévia a</w:t>
      </w:r>
      <w:r w:rsidR="00792E17" w:rsidRPr="00F67924">
        <w:rPr>
          <w:lang w:val="pt-PT"/>
        </w:rPr>
        <w:t>o tratamento</w:t>
      </w:r>
      <w:r w:rsidRPr="00F67924">
        <w:rPr>
          <w:lang w:val="pt-PT"/>
        </w:rPr>
        <w:t xml:space="preserve">, e manteve a mediana da JADAS-71 nos doentes que transitaram do tratamento </w:t>
      </w:r>
      <w:r w:rsidR="00792E17" w:rsidRPr="00F67924">
        <w:rPr>
          <w:lang w:val="pt-PT"/>
        </w:rPr>
        <w:t>intravenoso para subcutâneo</w:t>
      </w:r>
      <w:r w:rsidRPr="00F67924">
        <w:rPr>
          <w:lang w:val="pt-PT"/>
        </w:rPr>
        <w:t xml:space="preserve"> ao longo de todo o </w:t>
      </w:r>
      <w:del w:id="1196" w:author="Author">
        <w:r w:rsidRPr="00F67924" w:rsidDel="00897694">
          <w:rPr>
            <w:lang w:val="pt-PT"/>
          </w:rPr>
          <w:delText>estudo</w:delText>
        </w:r>
      </w:del>
      <w:ins w:id="1197" w:author="Author">
        <w:r w:rsidR="00897694" w:rsidRPr="00F67924">
          <w:rPr>
            <w:lang w:val="pt-PT"/>
          </w:rPr>
          <w:t>ensaio</w:t>
        </w:r>
      </w:ins>
      <w:r w:rsidRPr="00F67924">
        <w:rPr>
          <w:lang w:val="pt-PT"/>
        </w:rPr>
        <w:t>, para doentes em ambos os grupos de peso corporal (inferior a 30</w:t>
      </w:r>
      <w:r w:rsidR="00792E17" w:rsidRPr="00F67924">
        <w:rPr>
          <w:lang w:val="pt-PT"/>
        </w:rPr>
        <w:t> </w:t>
      </w:r>
      <w:r w:rsidRPr="00F67924">
        <w:rPr>
          <w:lang w:val="pt-PT"/>
        </w:rPr>
        <w:t xml:space="preserve">kg e </w:t>
      </w:r>
      <w:r w:rsidRPr="00F67924">
        <w:rPr>
          <w:lang w:val="pt-PT"/>
        </w:rPr>
        <w:sym w:font="Symbol" w:char="F0B3"/>
      </w:r>
      <w:r w:rsidR="00792E17" w:rsidRPr="00F67924">
        <w:rPr>
          <w:lang w:val="pt-PT"/>
        </w:rPr>
        <w:t> </w:t>
      </w:r>
      <w:r w:rsidRPr="00F67924">
        <w:rPr>
          <w:lang w:val="pt-PT"/>
        </w:rPr>
        <w:t>30</w:t>
      </w:r>
      <w:r w:rsidR="00792E17" w:rsidRPr="00F67924">
        <w:rPr>
          <w:lang w:val="pt-PT"/>
        </w:rPr>
        <w:t> </w:t>
      </w:r>
      <w:r w:rsidRPr="00F67924">
        <w:rPr>
          <w:lang w:val="pt-PT"/>
        </w:rPr>
        <w:t>kg).</w:t>
      </w:r>
    </w:p>
    <w:p w14:paraId="14992BD3" w14:textId="77777777" w:rsidR="00025816" w:rsidRPr="00F67924" w:rsidRDefault="00025816" w:rsidP="00025816">
      <w:pPr>
        <w:suppressAutoHyphens/>
        <w:rPr>
          <w:lang w:val="pt-PT"/>
        </w:rPr>
      </w:pPr>
    </w:p>
    <w:p w14:paraId="292AAE7C" w14:textId="4AB99002" w:rsidR="00897694" w:rsidRPr="00F67924" w:rsidRDefault="00897694" w:rsidP="00025816">
      <w:pPr>
        <w:rPr>
          <w:ins w:id="1198" w:author="Author"/>
          <w:rFonts w:eastAsia="MS PGothic"/>
          <w:color w:val="000000"/>
          <w:szCs w:val="22"/>
          <w:u w:val="single"/>
          <w:lang w:val="pt-PT"/>
        </w:rPr>
      </w:pPr>
      <w:ins w:id="1199" w:author="Author">
        <w:r w:rsidRPr="00F67924">
          <w:rPr>
            <w:rFonts w:eastAsia="MS PGothic"/>
            <w:color w:val="000000"/>
            <w:szCs w:val="22"/>
            <w:u w:val="single"/>
            <w:lang w:val="pt-PT"/>
          </w:rPr>
          <w:t>Utilização subcutânea</w:t>
        </w:r>
      </w:ins>
    </w:p>
    <w:p w14:paraId="5332E9C9" w14:textId="52208E57" w:rsidR="00025816" w:rsidRPr="00557EB7" w:rsidRDefault="00897694" w:rsidP="00025816">
      <w:pPr>
        <w:rPr>
          <w:rFonts w:eastAsia="MS PGothic"/>
          <w:color w:val="000000"/>
          <w:szCs w:val="22"/>
          <w:lang w:val="pt-PT"/>
          <w:rPrChange w:id="1200" w:author="Author">
            <w:rPr>
              <w:rFonts w:eastAsia="MS PGothic"/>
              <w:color w:val="000000"/>
              <w:szCs w:val="22"/>
              <w:u w:val="single"/>
              <w:lang w:val="pt-PT"/>
            </w:rPr>
          </w:rPrChange>
        </w:rPr>
      </w:pPr>
      <w:ins w:id="1201" w:author="Author">
        <w:r w:rsidRPr="00557EB7">
          <w:rPr>
            <w:rFonts w:eastAsia="MS PGothic"/>
            <w:i/>
            <w:iCs/>
            <w:color w:val="000000"/>
            <w:szCs w:val="22"/>
            <w:lang w:val="pt-PT"/>
            <w:rPrChange w:id="1202" w:author="Author">
              <w:rPr>
                <w:rFonts w:eastAsia="MS PGothic"/>
                <w:color w:val="000000"/>
                <w:szCs w:val="22"/>
                <w:u w:val="single"/>
                <w:lang w:val="pt-PT"/>
              </w:rPr>
            </w:rPrChange>
          </w:rPr>
          <w:t xml:space="preserve">Doentes com </w:t>
        </w:r>
      </w:ins>
      <w:r w:rsidR="00025816" w:rsidRPr="00557EB7">
        <w:rPr>
          <w:rFonts w:eastAsia="MS PGothic"/>
          <w:i/>
          <w:iCs/>
          <w:color w:val="000000"/>
          <w:szCs w:val="22"/>
          <w:lang w:val="pt-PT"/>
          <w:rPrChange w:id="1203" w:author="Author">
            <w:rPr>
              <w:rFonts w:eastAsia="MS PGothic"/>
              <w:color w:val="000000"/>
              <w:szCs w:val="22"/>
              <w:u w:val="single"/>
              <w:lang w:val="pt-PT"/>
            </w:rPr>
          </w:rPrChange>
        </w:rPr>
        <w:t>ACG</w:t>
      </w:r>
      <w:del w:id="1204" w:author="Author">
        <w:r w:rsidR="00B55A4A" w:rsidRPr="00557EB7" w:rsidDel="00897694">
          <w:rPr>
            <w:rFonts w:eastAsia="MS PGothic"/>
            <w:color w:val="000000"/>
            <w:szCs w:val="22"/>
            <w:lang w:val="pt-PT"/>
            <w:rPrChange w:id="1205" w:author="Author">
              <w:rPr>
                <w:rFonts w:eastAsia="MS PGothic"/>
                <w:color w:val="000000"/>
                <w:szCs w:val="22"/>
                <w:u w:val="single"/>
                <w:lang w:val="pt-PT"/>
              </w:rPr>
            </w:rPrChange>
          </w:rPr>
          <w:delText xml:space="preserve"> (</w:delText>
        </w:r>
        <w:r w:rsidR="00792E17" w:rsidRPr="00557EB7" w:rsidDel="00897694">
          <w:rPr>
            <w:rFonts w:eastAsia="MS PGothic"/>
            <w:color w:val="000000"/>
            <w:szCs w:val="22"/>
            <w:lang w:val="pt-PT"/>
            <w:rPrChange w:id="1206" w:author="Author">
              <w:rPr>
                <w:rFonts w:eastAsia="MS PGothic"/>
                <w:color w:val="000000"/>
                <w:szCs w:val="22"/>
                <w:u w:val="single"/>
                <w:lang w:val="pt-PT"/>
              </w:rPr>
            </w:rPrChange>
          </w:rPr>
          <w:delText>subcutâneo</w:delText>
        </w:r>
        <w:r w:rsidR="00B55A4A" w:rsidRPr="00557EB7" w:rsidDel="00897694">
          <w:rPr>
            <w:rFonts w:eastAsia="MS PGothic"/>
            <w:color w:val="000000"/>
            <w:szCs w:val="22"/>
            <w:lang w:val="pt-PT"/>
            <w:rPrChange w:id="1207" w:author="Author">
              <w:rPr>
                <w:rFonts w:eastAsia="MS PGothic"/>
                <w:color w:val="000000"/>
                <w:szCs w:val="22"/>
                <w:u w:val="single"/>
                <w:lang w:val="pt-PT"/>
              </w:rPr>
            </w:rPrChange>
          </w:rPr>
          <w:delText>)</w:delText>
        </w:r>
      </w:del>
    </w:p>
    <w:p w14:paraId="6D668646" w14:textId="77777777" w:rsidR="00B07611" w:rsidRDefault="00B07611" w:rsidP="00025816">
      <w:pPr>
        <w:rPr>
          <w:ins w:id="1208" w:author="Author"/>
          <w:rFonts w:eastAsia="MS PGothic"/>
          <w:i/>
          <w:color w:val="000000"/>
          <w:szCs w:val="22"/>
          <w:lang w:val="pt-PT"/>
        </w:rPr>
      </w:pPr>
    </w:p>
    <w:p w14:paraId="633F9D55" w14:textId="4C477BD5" w:rsidR="00025816" w:rsidRPr="00557EB7" w:rsidRDefault="00025816" w:rsidP="00025816">
      <w:pPr>
        <w:rPr>
          <w:rFonts w:eastAsia="MS PGothic"/>
          <w:color w:val="000000"/>
          <w:szCs w:val="22"/>
          <w:u w:val="single"/>
          <w:lang w:val="pt-PT"/>
          <w:rPrChange w:id="1209" w:author="Author">
            <w:rPr>
              <w:rFonts w:eastAsia="MS PGothic"/>
              <w:i/>
              <w:color w:val="000000"/>
              <w:szCs w:val="22"/>
              <w:lang w:val="pt-PT"/>
            </w:rPr>
          </w:rPrChange>
        </w:rPr>
      </w:pPr>
      <w:r w:rsidRPr="00557EB7">
        <w:rPr>
          <w:rFonts w:eastAsia="MS PGothic"/>
          <w:color w:val="000000"/>
          <w:szCs w:val="22"/>
          <w:u w:val="single"/>
          <w:lang w:val="pt-PT"/>
          <w:rPrChange w:id="1210" w:author="Author">
            <w:rPr>
              <w:rFonts w:eastAsia="MS PGothic"/>
              <w:i/>
              <w:color w:val="000000"/>
              <w:szCs w:val="22"/>
              <w:lang w:val="pt-PT"/>
            </w:rPr>
          </w:rPrChange>
        </w:rPr>
        <w:t>Eficácia clínica</w:t>
      </w:r>
    </w:p>
    <w:p w14:paraId="1CCA4036" w14:textId="3940E623" w:rsidR="007247D3" w:rsidRPr="00F67924" w:rsidDel="00B07611" w:rsidRDefault="007247D3" w:rsidP="00025816">
      <w:pPr>
        <w:rPr>
          <w:del w:id="1211" w:author="Author"/>
          <w:rFonts w:eastAsia="MS PGothic"/>
          <w:i/>
          <w:color w:val="000000"/>
          <w:szCs w:val="22"/>
          <w:lang w:val="pt-PT"/>
        </w:rPr>
      </w:pPr>
    </w:p>
    <w:p w14:paraId="1A83B380" w14:textId="37A453F6" w:rsidR="00025816" w:rsidRPr="00F67924" w:rsidRDefault="00025816" w:rsidP="00025816">
      <w:pPr>
        <w:suppressAutoHyphens/>
        <w:rPr>
          <w:lang w:val="pt-PT" w:eastAsia="de-DE"/>
        </w:rPr>
      </w:pPr>
      <w:r w:rsidRPr="00F67924">
        <w:rPr>
          <w:lang w:val="pt-PT" w:eastAsia="de-DE"/>
        </w:rPr>
        <w:t xml:space="preserve">O </w:t>
      </w:r>
      <w:ins w:id="1212" w:author="Author">
        <w:r w:rsidR="00800DAE">
          <w:rPr>
            <w:lang w:val="pt-PT"/>
          </w:rPr>
          <w:t>Ensaio</w:t>
        </w:r>
        <w:del w:id="1213" w:author="Author">
          <w:r w:rsidR="00CB4493" w:rsidDel="00800DAE">
            <w:rPr>
              <w:lang w:val="pt-PT" w:eastAsia="de-DE"/>
            </w:rPr>
            <w:delText>E</w:delText>
          </w:r>
        </w:del>
      </w:ins>
      <w:del w:id="1214" w:author="Author">
        <w:r w:rsidRPr="00F67924" w:rsidDel="00800DAE">
          <w:rPr>
            <w:lang w:val="pt-PT" w:eastAsia="de-DE"/>
          </w:rPr>
          <w:delText>estudo</w:delText>
        </w:r>
      </w:del>
      <w:r w:rsidRPr="00F67924">
        <w:rPr>
          <w:lang w:val="pt-PT" w:eastAsia="de-DE"/>
        </w:rPr>
        <w:t xml:space="preserve"> WA28119 foi um </w:t>
      </w:r>
      <w:del w:id="1215" w:author="Author">
        <w:r w:rsidRPr="00F67924" w:rsidDel="00897694">
          <w:rPr>
            <w:lang w:val="pt-PT" w:eastAsia="de-DE"/>
          </w:rPr>
          <w:delText xml:space="preserve">estudo </w:delText>
        </w:r>
      </w:del>
      <w:ins w:id="1216" w:author="Author">
        <w:r w:rsidR="00897694" w:rsidRPr="00F67924">
          <w:rPr>
            <w:lang w:val="pt-PT" w:eastAsia="de-DE"/>
          </w:rPr>
          <w:t xml:space="preserve">ensaio </w:t>
        </w:r>
      </w:ins>
      <w:r w:rsidRPr="00F67924">
        <w:rPr>
          <w:lang w:val="pt-PT" w:eastAsia="de-DE"/>
        </w:rPr>
        <w:t xml:space="preserve">de superioridade, de Fase III, multicêntrico, aleatorizado, em dupla ocultação, controlado com placebo, conduzido para avaliar a eficácia e segurança de </w:t>
      </w:r>
      <w:r w:rsidR="00792E17" w:rsidRPr="00F67924">
        <w:rPr>
          <w:lang w:val="pt-PT" w:eastAsia="de-DE"/>
        </w:rPr>
        <w:t xml:space="preserve">tocilizumab </w:t>
      </w:r>
      <w:r w:rsidRPr="00F67924">
        <w:rPr>
          <w:lang w:val="pt-PT" w:eastAsia="de-DE"/>
        </w:rPr>
        <w:t>em doentes com ACG.</w:t>
      </w:r>
    </w:p>
    <w:p w14:paraId="498A0560" w14:textId="77777777" w:rsidR="00025816" w:rsidRPr="00F67924" w:rsidRDefault="00025816" w:rsidP="00025816">
      <w:pPr>
        <w:suppressAutoHyphens/>
        <w:rPr>
          <w:lang w:val="pt-PT" w:eastAsia="de-DE"/>
        </w:rPr>
      </w:pPr>
    </w:p>
    <w:p w14:paraId="4EFCFF7A" w14:textId="657B3BD5" w:rsidR="00025816" w:rsidRPr="00F67924" w:rsidRDefault="00025816" w:rsidP="00025816">
      <w:pPr>
        <w:suppressAutoHyphens/>
        <w:rPr>
          <w:lang w:val="pt-PT" w:eastAsia="de-DE"/>
        </w:rPr>
      </w:pPr>
      <w:r w:rsidRPr="00F67924">
        <w:rPr>
          <w:lang w:val="pt-PT" w:eastAsia="de-DE"/>
        </w:rPr>
        <w:t>Duzentos e cinquenta e um (251)</w:t>
      </w:r>
      <w:r w:rsidR="00792E17" w:rsidRPr="00F67924">
        <w:rPr>
          <w:lang w:val="pt-PT" w:eastAsia="de-DE"/>
        </w:rPr>
        <w:t> </w:t>
      </w:r>
      <w:r w:rsidRPr="00F67924">
        <w:rPr>
          <w:lang w:val="pt-PT" w:eastAsia="de-DE"/>
        </w:rPr>
        <w:t xml:space="preserve">doentes com início de novo de ACG ou com episódios de agudização de ACG foram incluídos e distribuídos por um dos quatro braços de tratamento. O </w:t>
      </w:r>
      <w:del w:id="1217" w:author="Author">
        <w:r w:rsidRPr="00F67924" w:rsidDel="00897694">
          <w:rPr>
            <w:lang w:val="pt-PT" w:eastAsia="de-DE"/>
          </w:rPr>
          <w:delText xml:space="preserve">estudo </w:delText>
        </w:r>
      </w:del>
      <w:ins w:id="1218" w:author="Author">
        <w:r w:rsidR="00897694" w:rsidRPr="00F67924">
          <w:rPr>
            <w:lang w:val="pt-PT" w:eastAsia="de-DE"/>
          </w:rPr>
          <w:t xml:space="preserve">ensaio </w:t>
        </w:r>
      </w:ins>
      <w:r w:rsidRPr="00F67924">
        <w:rPr>
          <w:lang w:val="pt-PT" w:eastAsia="de-DE"/>
        </w:rPr>
        <w:t>consistiu num período de ocultação com a duração de 52</w:t>
      </w:r>
      <w:r w:rsidR="00792E17" w:rsidRPr="00F67924">
        <w:rPr>
          <w:lang w:val="pt-PT" w:eastAsia="de-DE"/>
        </w:rPr>
        <w:t> </w:t>
      </w:r>
      <w:r w:rsidRPr="00F67924">
        <w:rPr>
          <w:lang w:val="pt-PT" w:eastAsia="de-DE"/>
        </w:rPr>
        <w:t>semanas (Parte 1), seguido de uma extensão em regime aberto com a duração de 104</w:t>
      </w:r>
      <w:r w:rsidR="00792E17" w:rsidRPr="00F67924">
        <w:rPr>
          <w:lang w:val="pt-PT" w:eastAsia="de-DE"/>
        </w:rPr>
        <w:t> </w:t>
      </w:r>
      <w:r w:rsidRPr="00F67924">
        <w:rPr>
          <w:lang w:val="pt-PT" w:eastAsia="de-DE"/>
        </w:rPr>
        <w:t>semanas (Parte 2). O objetivo da Parte 2 foi descrever a segurança a longo prazo e a manutenção da eficácia após 52</w:t>
      </w:r>
      <w:r w:rsidR="00794C37" w:rsidRPr="00F67924">
        <w:rPr>
          <w:lang w:val="pt-PT" w:eastAsia="de-DE"/>
        </w:rPr>
        <w:t> </w:t>
      </w:r>
      <w:r w:rsidRPr="00F67924">
        <w:rPr>
          <w:lang w:val="pt-PT" w:eastAsia="de-DE"/>
        </w:rPr>
        <w:t>semanas de tratamento</w:t>
      </w:r>
      <w:ins w:id="1219" w:author="Author">
        <w:r w:rsidR="00897694" w:rsidRPr="00F67924">
          <w:rPr>
            <w:lang w:val="pt-PT" w:eastAsia="de-DE"/>
          </w:rPr>
          <w:t xml:space="preserve"> com tocilizumab</w:t>
        </w:r>
      </w:ins>
      <w:r w:rsidRPr="00F67924">
        <w:rPr>
          <w:lang w:val="pt-PT" w:eastAsia="de-DE"/>
        </w:rPr>
        <w:t xml:space="preserve">, avaliar a taxa de recidiva e a necessidade de tratamento </w:t>
      </w:r>
      <w:del w:id="1220" w:author="Author">
        <w:r w:rsidRPr="00F67924" w:rsidDel="00897694">
          <w:rPr>
            <w:lang w:val="pt-PT" w:eastAsia="de-DE"/>
          </w:rPr>
          <w:delText xml:space="preserve">com </w:delText>
        </w:r>
        <w:r w:rsidR="00792E17" w:rsidRPr="00F67924" w:rsidDel="00897694">
          <w:rPr>
            <w:lang w:val="pt-PT" w:eastAsia="de-DE"/>
          </w:rPr>
          <w:delText xml:space="preserve">tocilizumab </w:delText>
        </w:r>
      </w:del>
      <w:r w:rsidRPr="00F67924">
        <w:rPr>
          <w:lang w:val="pt-PT" w:eastAsia="de-DE"/>
        </w:rPr>
        <w:t>para além das 52</w:t>
      </w:r>
      <w:r w:rsidR="00792E17" w:rsidRPr="00F67924">
        <w:rPr>
          <w:lang w:val="pt-PT" w:eastAsia="de-DE"/>
        </w:rPr>
        <w:t> </w:t>
      </w:r>
      <w:r w:rsidRPr="00F67924">
        <w:rPr>
          <w:lang w:val="pt-PT" w:eastAsia="de-DE"/>
        </w:rPr>
        <w:t xml:space="preserve">semanas, e obter conhecimento sobre o potencial efeito </w:t>
      </w:r>
      <w:r w:rsidR="00792E17" w:rsidRPr="00F67924">
        <w:rPr>
          <w:lang w:val="pt-PT" w:eastAsia="de-DE"/>
        </w:rPr>
        <w:t>do medicamento</w:t>
      </w:r>
      <w:r w:rsidRPr="00F67924">
        <w:rPr>
          <w:lang w:val="pt-PT" w:eastAsia="de-DE"/>
        </w:rPr>
        <w:t xml:space="preserve"> como poupador de esteroides a longo prazo.</w:t>
      </w:r>
    </w:p>
    <w:p w14:paraId="5AE1CFB9" w14:textId="77777777" w:rsidR="00025816" w:rsidRPr="00F67924" w:rsidRDefault="00025816" w:rsidP="00025816">
      <w:pPr>
        <w:suppressAutoHyphens/>
        <w:rPr>
          <w:lang w:val="pt-PT" w:eastAsia="de-DE"/>
        </w:rPr>
      </w:pPr>
    </w:p>
    <w:p w14:paraId="23EAD555" w14:textId="4F3B9493" w:rsidR="00025816" w:rsidRPr="00F67924" w:rsidRDefault="00025816" w:rsidP="00025816">
      <w:pPr>
        <w:suppressAutoHyphens/>
        <w:rPr>
          <w:lang w:val="pt-PT" w:eastAsia="de-DE"/>
        </w:rPr>
      </w:pPr>
      <w:r w:rsidRPr="00F67924">
        <w:rPr>
          <w:lang w:val="pt-PT" w:eastAsia="de-DE"/>
        </w:rPr>
        <w:t>Foram comparad</w:t>
      </w:r>
      <w:r w:rsidR="00F22F24" w:rsidRPr="00F67924">
        <w:rPr>
          <w:lang w:val="pt-PT" w:eastAsia="de-DE"/>
        </w:rPr>
        <w:t>o</w:t>
      </w:r>
      <w:r w:rsidRPr="00F67924">
        <w:rPr>
          <w:lang w:val="pt-PT" w:eastAsia="de-DE"/>
        </w:rPr>
        <w:t xml:space="preserve">s dois regimes de </w:t>
      </w:r>
      <w:r w:rsidR="00792E17" w:rsidRPr="00F67924">
        <w:rPr>
          <w:lang w:val="pt-PT" w:eastAsia="de-DE"/>
        </w:rPr>
        <w:t xml:space="preserve">tocilizumab </w:t>
      </w:r>
      <w:r w:rsidRPr="00F67924">
        <w:rPr>
          <w:lang w:val="pt-PT" w:eastAsia="de-DE"/>
        </w:rPr>
        <w:t>por via subcutânea (162</w:t>
      </w:r>
      <w:r w:rsidR="00792E17" w:rsidRPr="00F67924">
        <w:rPr>
          <w:lang w:val="pt-PT" w:eastAsia="de-DE"/>
        </w:rPr>
        <w:t> </w:t>
      </w:r>
      <w:r w:rsidRPr="00F67924">
        <w:rPr>
          <w:lang w:val="pt-PT" w:eastAsia="de-DE"/>
        </w:rPr>
        <w:t>mg uma vez por semana e 162</w:t>
      </w:r>
      <w:r w:rsidR="00792E17" w:rsidRPr="00F67924">
        <w:rPr>
          <w:lang w:val="pt-PT" w:eastAsia="de-DE"/>
        </w:rPr>
        <w:t> </w:t>
      </w:r>
      <w:r w:rsidRPr="00F67924">
        <w:rPr>
          <w:lang w:val="pt-PT" w:eastAsia="de-DE"/>
        </w:rPr>
        <w:t>mg de 2 em 2</w:t>
      </w:r>
      <w:r w:rsidR="00792E17" w:rsidRPr="00F67924">
        <w:rPr>
          <w:lang w:val="pt-PT" w:eastAsia="de-DE"/>
        </w:rPr>
        <w:t> </w:t>
      </w:r>
      <w:r w:rsidRPr="00F67924">
        <w:rPr>
          <w:lang w:val="pt-PT" w:eastAsia="de-DE"/>
        </w:rPr>
        <w:t>semanas) com dois grupos controlo diferentes com placebo, aleatorizados em 2:1:1:1.</w:t>
      </w:r>
    </w:p>
    <w:p w14:paraId="0306F1A7" w14:textId="77777777" w:rsidR="00025816" w:rsidRPr="00F67924" w:rsidRDefault="00025816" w:rsidP="00025816">
      <w:pPr>
        <w:rPr>
          <w:lang w:val="pt-PT" w:eastAsia="de-DE"/>
        </w:rPr>
      </w:pPr>
    </w:p>
    <w:p w14:paraId="3C7149FE" w14:textId="7A1E2A17" w:rsidR="00025816" w:rsidRPr="00F67924" w:rsidRDefault="00025816" w:rsidP="00025816">
      <w:pPr>
        <w:rPr>
          <w:lang w:val="pt-PT" w:eastAsia="de-DE"/>
        </w:rPr>
      </w:pPr>
      <w:r w:rsidRPr="00F67924">
        <w:rPr>
          <w:lang w:val="pt-PT" w:eastAsia="de-DE"/>
        </w:rPr>
        <w:t xml:space="preserve">Todos os doentes receberam terapêutica de base com glucocorticoides (prednisona). Os grupos tratados com </w:t>
      </w:r>
      <w:r w:rsidR="00792E17" w:rsidRPr="00F67924">
        <w:rPr>
          <w:lang w:val="pt-PT" w:eastAsia="de-DE"/>
        </w:rPr>
        <w:t xml:space="preserve">tocilizumab </w:t>
      </w:r>
      <w:r w:rsidRPr="00F67924">
        <w:rPr>
          <w:lang w:val="pt-PT" w:eastAsia="de-DE"/>
        </w:rPr>
        <w:t>e um dos grupos tratados com placebo seguiram um regime pré-definido de redução progressiva de prednisona durante 26</w:t>
      </w:r>
      <w:r w:rsidR="00792E17" w:rsidRPr="00F67924">
        <w:rPr>
          <w:lang w:val="pt-PT" w:eastAsia="de-DE"/>
        </w:rPr>
        <w:t> </w:t>
      </w:r>
      <w:r w:rsidRPr="00F67924">
        <w:rPr>
          <w:lang w:val="pt-PT" w:eastAsia="de-DE"/>
        </w:rPr>
        <w:t>semanas, enquanto o outro grupo tratado com placebo seguiu um regime pré-definido de redução progressiva de prednisona durante 52</w:t>
      </w:r>
      <w:r w:rsidR="00792E17" w:rsidRPr="00F67924">
        <w:rPr>
          <w:lang w:val="pt-PT" w:eastAsia="de-DE"/>
        </w:rPr>
        <w:t> </w:t>
      </w:r>
      <w:r w:rsidRPr="00F67924">
        <w:rPr>
          <w:lang w:val="pt-PT" w:eastAsia="de-DE"/>
        </w:rPr>
        <w:t>semanas, desenhado para estar mais de acordo com a prática clínica corrente.</w:t>
      </w:r>
    </w:p>
    <w:p w14:paraId="61306333" w14:textId="77777777" w:rsidR="00025816" w:rsidRPr="00F67924" w:rsidRDefault="00025816" w:rsidP="00025816">
      <w:pPr>
        <w:rPr>
          <w:lang w:val="pt-PT" w:eastAsia="de-DE"/>
        </w:rPr>
      </w:pPr>
    </w:p>
    <w:p w14:paraId="185A88C7" w14:textId="69F67693" w:rsidR="00025816" w:rsidRPr="00F67924" w:rsidRDefault="00025816" w:rsidP="003E1CE0">
      <w:pPr>
        <w:keepNext/>
        <w:keepLines/>
        <w:rPr>
          <w:lang w:val="pt-PT" w:eastAsia="de-DE"/>
        </w:rPr>
      </w:pPr>
      <w:r w:rsidRPr="00F67924">
        <w:rPr>
          <w:lang w:val="pt-PT" w:eastAsia="de-DE"/>
        </w:rPr>
        <w:t>A duração da terapêutica com glucocortic</w:t>
      </w:r>
      <w:r w:rsidR="004C48F0" w:rsidRPr="00F67924">
        <w:rPr>
          <w:lang w:val="pt-PT" w:eastAsia="de-DE"/>
        </w:rPr>
        <w:t>o</w:t>
      </w:r>
      <w:r w:rsidRPr="00F67924">
        <w:rPr>
          <w:lang w:val="pt-PT" w:eastAsia="de-DE"/>
        </w:rPr>
        <w:t xml:space="preserve">ides durante o período de seleção e antes de </w:t>
      </w:r>
      <w:r w:rsidR="00792E17" w:rsidRPr="00F67924">
        <w:rPr>
          <w:lang w:val="pt-PT" w:eastAsia="de-DE"/>
        </w:rPr>
        <w:t xml:space="preserve">tocilizumab </w:t>
      </w:r>
      <w:r w:rsidRPr="00F67924">
        <w:rPr>
          <w:lang w:val="pt-PT" w:eastAsia="de-DE"/>
        </w:rPr>
        <w:t>(ou placebo) ser iniciado, foi semelhante nos 4 gr</w:t>
      </w:r>
      <w:r w:rsidR="00B55A4A" w:rsidRPr="00F67924">
        <w:rPr>
          <w:lang w:val="pt-PT" w:eastAsia="de-DE"/>
        </w:rPr>
        <w:t>upos de tratamento (ver Tabela</w:t>
      </w:r>
      <w:r w:rsidR="00792E17" w:rsidRPr="00F67924">
        <w:rPr>
          <w:lang w:val="pt-PT" w:eastAsia="de-DE"/>
        </w:rPr>
        <w:t> </w:t>
      </w:r>
      <w:r w:rsidR="00B55A4A" w:rsidRPr="00F67924">
        <w:rPr>
          <w:lang w:val="pt-PT" w:eastAsia="de-DE"/>
        </w:rPr>
        <w:t>3</w:t>
      </w:r>
      <w:r w:rsidRPr="00F67924">
        <w:rPr>
          <w:lang w:val="pt-PT" w:eastAsia="de-DE"/>
        </w:rPr>
        <w:t>).</w:t>
      </w:r>
    </w:p>
    <w:p w14:paraId="643DE753" w14:textId="77777777" w:rsidR="00025816" w:rsidRPr="00F67924" w:rsidRDefault="00025816" w:rsidP="003E1CE0">
      <w:pPr>
        <w:keepNext/>
        <w:keepLines/>
        <w:rPr>
          <w:lang w:val="pt-PT" w:eastAsia="de-DE"/>
        </w:rPr>
      </w:pPr>
    </w:p>
    <w:p w14:paraId="35E03B5C" w14:textId="1CDF9F58" w:rsidR="00025816" w:rsidRPr="00F67924" w:rsidRDefault="00B55A4A" w:rsidP="00FC3017">
      <w:pPr>
        <w:keepNext/>
        <w:keepLines/>
        <w:numPr>
          <w:ilvl w:val="12"/>
          <w:numId w:val="0"/>
        </w:numPr>
        <w:ind w:right="-2"/>
        <w:rPr>
          <w:rFonts w:eastAsia="SimSun"/>
          <w:bCs/>
          <w:i/>
          <w:szCs w:val="22"/>
          <w:lang w:val="pt-PT" w:eastAsia="zh-CN"/>
        </w:rPr>
      </w:pPr>
      <w:r w:rsidRPr="00F67924">
        <w:rPr>
          <w:rFonts w:eastAsia="SimSun"/>
          <w:bCs/>
          <w:i/>
          <w:szCs w:val="22"/>
          <w:lang w:val="pt-PT" w:eastAsia="zh-CN"/>
        </w:rPr>
        <w:t>Tabela</w:t>
      </w:r>
      <w:r w:rsidR="00792E17" w:rsidRPr="00F67924">
        <w:rPr>
          <w:rFonts w:eastAsia="SimSun"/>
          <w:bCs/>
          <w:i/>
          <w:szCs w:val="22"/>
          <w:lang w:val="pt-PT" w:eastAsia="zh-CN"/>
        </w:rPr>
        <w:t> </w:t>
      </w:r>
      <w:r w:rsidRPr="00F67924">
        <w:rPr>
          <w:rFonts w:eastAsia="SimSun"/>
          <w:bCs/>
          <w:i/>
          <w:szCs w:val="22"/>
          <w:lang w:val="pt-PT" w:eastAsia="zh-CN"/>
        </w:rPr>
        <w:t>3</w:t>
      </w:r>
      <w:r w:rsidR="00025816" w:rsidRPr="00F67924">
        <w:rPr>
          <w:rFonts w:eastAsia="SimSun"/>
          <w:bCs/>
          <w:i/>
          <w:szCs w:val="22"/>
          <w:lang w:val="pt-PT" w:eastAsia="zh-CN"/>
        </w:rPr>
        <w:t xml:space="preserve">. Duração da terapêutica com corticosteroides durante o período de seleção no </w:t>
      </w:r>
      <w:ins w:id="1221" w:author="Author">
        <w:r w:rsidR="00B10EB9" w:rsidRPr="00557EB7">
          <w:rPr>
            <w:i/>
            <w:iCs/>
            <w:lang w:val="pt-PT"/>
            <w:rPrChange w:id="1222" w:author="Author">
              <w:rPr>
                <w:lang w:val="pt-PT"/>
              </w:rPr>
            </w:rPrChange>
          </w:rPr>
          <w:t>Ensaio</w:t>
        </w:r>
      </w:ins>
      <w:del w:id="1223" w:author="Author">
        <w:r w:rsidR="00025816" w:rsidRPr="00F67924" w:rsidDel="00B10EB9">
          <w:rPr>
            <w:rFonts w:eastAsia="SimSun"/>
            <w:bCs/>
            <w:i/>
            <w:szCs w:val="22"/>
            <w:lang w:val="pt-PT" w:eastAsia="zh-CN"/>
          </w:rPr>
          <w:delText>Estudo</w:delText>
        </w:r>
      </w:del>
      <w:r w:rsidR="00025816" w:rsidRPr="00F67924">
        <w:rPr>
          <w:rFonts w:eastAsia="SimSun"/>
          <w:bCs/>
          <w:i/>
          <w:szCs w:val="22"/>
          <w:lang w:val="pt-PT" w:eastAsia="zh-CN"/>
        </w:rPr>
        <w:t xml:space="preserve"> WA28119 </w:t>
      </w:r>
    </w:p>
    <w:p w14:paraId="655EEFF9" w14:textId="77777777" w:rsidR="00CB0EFD" w:rsidRPr="00F67924" w:rsidRDefault="00CB0EFD" w:rsidP="00FC3017">
      <w:pPr>
        <w:keepNext/>
        <w:keepLines/>
        <w:numPr>
          <w:ilvl w:val="12"/>
          <w:numId w:val="0"/>
        </w:numPr>
        <w:ind w:right="-2"/>
        <w:rPr>
          <w:rFonts w:eastAsia="SimSun"/>
          <w:i/>
          <w:szCs w:val="22"/>
          <w:lang w:val="pt-PT" w:eastAsia="zh-CN"/>
        </w:rPr>
      </w:pPr>
    </w:p>
    <w:tbl>
      <w:tblPr>
        <w:tblW w:w="9428" w:type="dxa"/>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Change w:id="1224" w:author="Infarmed" w:date="2026-03-16T14:24:00Z">
          <w:tblPr>
            <w:tblW w:w="9428" w:type="dxa"/>
            <w:tblInd w:w="57" w:type="dxa"/>
            <w:tblLayout w:type="fixed"/>
            <w:tblCellMar>
              <w:left w:w="0" w:type="dxa"/>
              <w:right w:w="0" w:type="dxa"/>
            </w:tblCellMar>
            <w:tblLook w:val="04A0" w:firstRow="1" w:lastRow="0" w:firstColumn="1" w:lastColumn="0" w:noHBand="0" w:noVBand="1"/>
          </w:tblPr>
        </w:tblPrChange>
      </w:tblPr>
      <w:tblGrid>
        <w:gridCol w:w="2767"/>
        <w:gridCol w:w="19"/>
        <w:gridCol w:w="1540"/>
        <w:gridCol w:w="1418"/>
        <w:gridCol w:w="1842"/>
        <w:gridCol w:w="1842"/>
        <w:tblGridChange w:id="1225">
          <w:tblGrid>
            <w:gridCol w:w="2767"/>
            <w:gridCol w:w="19"/>
            <w:gridCol w:w="1540"/>
            <w:gridCol w:w="1418"/>
            <w:gridCol w:w="1842"/>
            <w:gridCol w:w="1842"/>
          </w:tblGrid>
        </w:tblGridChange>
      </w:tblGrid>
      <w:tr w:rsidR="00025816" w:rsidRPr="00AA3442" w14:paraId="10E9B9A0" w14:textId="77777777" w:rsidTr="00E3740E">
        <w:trPr>
          <w:cantSplit/>
          <w:trPrChange w:id="1226" w:author="Infarmed" w:date="2026-03-16T14:24:00Z">
            <w:trPr>
              <w:cantSplit/>
            </w:trPr>
          </w:trPrChange>
        </w:trPr>
        <w:tc>
          <w:tcPr>
            <w:tcW w:w="2767" w:type="dxa"/>
            <w:tcMar>
              <w:top w:w="0" w:type="dxa"/>
              <w:left w:w="57" w:type="dxa"/>
              <w:bottom w:w="0" w:type="dxa"/>
              <w:right w:w="57" w:type="dxa"/>
            </w:tcMar>
            <w:vAlign w:val="bottom"/>
            <w:tcPrChange w:id="1227" w:author="Infarmed" w:date="2026-03-16T14:24:00Z">
              <w:tcPr>
                <w:tcW w:w="2767" w:type="dxa"/>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tcPrChange>
          </w:tcPr>
          <w:p w14:paraId="76521AF3" w14:textId="77777777" w:rsidR="00025816" w:rsidRPr="00AA3442" w:rsidRDefault="00025816" w:rsidP="0052612D">
            <w:pPr>
              <w:keepNext/>
              <w:keepLines/>
              <w:spacing w:before="50" w:after="50" w:line="240" w:lineRule="exact"/>
              <w:rPr>
                <w:rFonts w:eastAsia="SimSun"/>
                <w:strike/>
                <w:szCs w:val="22"/>
                <w:lang w:val="pt-PT" w:eastAsia="zh-CN"/>
                <w:rPrChange w:id="1228" w:author="DRA" w:date="2026-03-18T17:24:00Z">
                  <w:rPr>
                    <w:rFonts w:eastAsia="SimSun"/>
                    <w:strike/>
                    <w:sz w:val="18"/>
                    <w:szCs w:val="18"/>
                    <w:lang w:val="pt-PT" w:eastAsia="zh-CN"/>
                  </w:rPr>
                </w:rPrChange>
              </w:rPr>
            </w:pPr>
          </w:p>
        </w:tc>
        <w:tc>
          <w:tcPr>
            <w:tcW w:w="1559" w:type="dxa"/>
            <w:gridSpan w:val="2"/>
            <w:tcMar>
              <w:top w:w="0" w:type="dxa"/>
              <w:left w:w="57" w:type="dxa"/>
              <w:bottom w:w="0" w:type="dxa"/>
              <w:right w:w="57" w:type="dxa"/>
            </w:tcMar>
            <w:tcPrChange w:id="1229" w:author="Infarmed" w:date="2026-03-16T14:24:00Z">
              <w:tcPr>
                <w:tcW w:w="1559" w:type="dxa"/>
                <w:gridSpan w:val="2"/>
                <w:tcBorders>
                  <w:top w:val="single" w:sz="8" w:space="0" w:color="auto"/>
                  <w:left w:val="nil"/>
                  <w:bottom w:val="single" w:sz="8" w:space="0" w:color="auto"/>
                  <w:right w:val="nil"/>
                </w:tcBorders>
                <w:tcMar>
                  <w:top w:w="0" w:type="dxa"/>
                  <w:left w:w="57" w:type="dxa"/>
                  <w:bottom w:w="0" w:type="dxa"/>
                  <w:right w:w="57" w:type="dxa"/>
                </w:tcMar>
              </w:tcPr>
            </w:tcPrChange>
          </w:tcPr>
          <w:p w14:paraId="46E0D703" w14:textId="41EB3A6F" w:rsidR="00025816" w:rsidRPr="00AA3442" w:rsidRDefault="00025816" w:rsidP="00784A62">
            <w:pPr>
              <w:keepNext/>
              <w:keepLines/>
              <w:spacing w:before="50" w:after="50" w:line="240" w:lineRule="exact"/>
              <w:jc w:val="center"/>
              <w:rPr>
                <w:rFonts w:eastAsia="SimSun"/>
                <w:b/>
                <w:szCs w:val="22"/>
                <w:lang w:val="pt-PT" w:eastAsia="zh-CN"/>
                <w:rPrChange w:id="1230" w:author="DRA" w:date="2026-03-18T17:24:00Z">
                  <w:rPr>
                    <w:rFonts w:eastAsia="SimSun"/>
                    <w:b/>
                    <w:sz w:val="18"/>
                    <w:szCs w:val="18"/>
                    <w:lang w:val="pt-PT" w:eastAsia="zh-CN"/>
                  </w:rPr>
                </w:rPrChange>
              </w:rPr>
            </w:pPr>
            <w:r w:rsidRPr="00AA3442">
              <w:rPr>
                <w:rFonts w:eastAsia="SimSun"/>
                <w:b/>
                <w:szCs w:val="22"/>
                <w:lang w:val="pt-PT" w:eastAsia="zh-CN"/>
                <w:rPrChange w:id="1231" w:author="DRA" w:date="2026-03-18T17:24:00Z">
                  <w:rPr>
                    <w:rFonts w:eastAsia="SimSun"/>
                    <w:b/>
                    <w:sz w:val="18"/>
                    <w:szCs w:val="18"/>
                    <w:lang w:val="pt-PT" w:eastAsia="zh-CN"/>
                  </w:rPr>
                </w:rPrChange>
              </w:rPr>
              <w:t>Placebo + regime de redução progressiva de prednisona durante 26</w:t>
            </w:r>
            <w:r w:rsidR="00792E17" w:rsidRPr="00AA3442">
              <w:rPr>
                <w:rFonts w:eastAsia="SimSun"/>
                <w:b/>
                <w:szCs w:val="22"/>
                <w:lang w:val="pt-PT" w:eastAsia="zh-CN"/>
                <w:rPrChange w:id="1232" w:author="DRA" w:date="2026-03-18T17:24:00Z">
                  <w:rPr>
                    <w:rFonts w:eastAsia="SimSun"/>
                    <w:b/>
                    <w:sz w:val="18"/>
                    <w:szCs w:val="18"/>
                    <w:lang w:val="pt-PT" w:eastAsia="zh-CN"/>
                  </w:rPr>
                </w:rPrChange>
              </w:rPr>
              <w:t> </w:t>
            </w:r>
            <w:r w:rsidRPr="00AA3442">
              <w:rPr>
                <w:rFonts w:eastAsia="SimSun"/>
                <w:b/>
                <w:szCs w:val="22"/>
                <w:lang w:val="pt-PT" w:eastAsia="zh-CN"/>
                <w:rPrChange w:id="1233" w:author="DRA" w:date="2026-03-18T17:24:00Z">
                  <w:rPr>
                    <w:rFonts w:eastAsia="SimSun"/>
                    <w:b/>
                    <w:sz w:val="18"/>
                    <w:szCs w:val="18"/>
                    <w:lang w:val="pt-PT" w:eastAsia="zh-CN"/>
                  </w:rPr>
                </w:rPrChange>
              </w:rPr>
              <w:t>semanas</w:t>
            </w:r>
          </w:p>
          <w:p w14:paraId="3AA555F2" w14:textId="6A1CD04F" w:rsidR="00025816" w:rsidRPr="00AA3442" w:rsidRDefault="00745986" w:rsidP="00440CFB">
            <w:pPr>
              <w:keepNext/>
              <w:keepLines/>
              <w:spacing w:before="50" w:after="50" w:line="240" w:lineRule="exact"/>
              <w:jc w:val="center"/>
              <w:rPr>
                <w:rFonts w:eastAsia="SimSun"/>
                <w:b/>
                <w:szCs w:val="22"/>
                <w:lang w:val="pt-PT" w:eastAsia="zh-CN"/>
                <w:rPrChange w:id="1234" w:author="DRA" w:date="2026-03-18T17:24:00Z">
                  <w:rPr>
                    <w:rFonts w:eastAsia="SimSun"/>
                    <w:b/>
                    <w:sz w:val="18"/>
                    <w:szCs w:val="18"/>
                    <w:lang w:val="pt-PT" w:eastAsia="zh-CN"/>
                  </w:rPr>
                </w:rPrChange>
              </w:rPr>
            </w:pPr>
            <w:ins w:id="1235" w:author="Author">
              <w:r w:rsidRPr="00AA3442">
                <w:rPr>
                  <w:rFonts w:eastAsia="SimSun"/>
                  <w:b/>
                  <w:szCs w:val="22"/>
                  <w:lang w:val="pt-PT" w:eastAsia="zh-CN"/>
                  <w:rPrChange w:id="1236" w:author="DRA" w:date="2026-03-18T17:24:00Z">
                    <w:rPr>
                      <w:rFonts w:eastAsia="SimSun"/>
                      <w:b/>
                      <w:sz w:val="18"/>
                      <w:szCs w:val="18"/>
                      <w:lang w:val="pt-PT" w:eastAsia="zh-CN"/>
                    </w:rPr>
                  </w:rPrChange>
                </w:rPr>
                <w:t>n = </w:t>
              </w:r>
            </w:ins>
            <w:del w:id="1237" w:author="Author">
              <w:r w:rsidR="00025816" w:rsidRPr="00AA3442" w:rsidDel="00745986">
                <w:rPr>
                  <w:rFonts w:eastAsia="SimSun"/>
                  <w:b/>
                  <w:szCs w:val="22"/>
                  <w:lang w:val="pt-PT" w:eastAsia="zh-CN"/>
                  <w:rPrChange w:id="1238" w:author="DRA" w:date="2026-03-18T17:24:00Z">
                    <w:rPr>
                      <w:rFonts w:eastAsia="SimSun"/>
                      <w:b/>
                      <w:sz w:val="18"/>
                      <w:szCs w:val="18"/>
                      <w:lang w:val="pt-PT" w:eastAsia="zh-CN"/>
                    </w:rPr>
                  </w:rPrChange>
                </w:rPr>
                <w:delText>n=</w:delText>
              </w:r>
            </w:del>
            <w:r w:rsidR="00025816" w:rsidRPr="00AA3442">
              <w:rPr>
                <w:rFonts w:eastAsia="SimSun"/>
                <w:b/>
                <w:szCs w:val="22"/>
                <w:lang w:val="pt-PT" w:eastAsia="zh-CN"/>
                <w:rPrChange w:id="1239" w:author="DRA" w:date="2026-03-18T17:24:00Z">
                  <w:rPr>
                    <w:rFonts w:eastAsia="SimSun"/>
                    <w:b/>
                    <w:sz w:val="18"/>
                    <w:szCs w:val="18"/>
                    <w:lang w:val="pt-PT" w:eastAsia="zh-CN"/>
                  </w:rPr>
                </w:rPrChange>
              </w:rPr>
              <w:t>50</w:t>
            </w:r>
          </w:p>
        </w:tc>
        <w:tc>
          <w:tcPr>
            <w:tcW w:w="1418" w:type="dxa"/>
            <w:tcMar>
              <w:top w:w="0" w:type="dxa"/>
              <w:left w:w="57" w:type="dxa"/>
              <w:bottom w:w="0" w:type="dxa"/>
              <w:right w:w="57" w:type="dxa"/>
            </w:tcMar>
            <w:tcPrChange w:id="1240" w:author="Infarmed" w:date="2026-03-16T14:24:00Z">
              <w:tcPr>
                <w:tcW w:w="1418" w:type="dxa"/>
                <w:tcBorders>
                  <w:top w:val="single" w:sz="8" w:space="0" w:color="auto"/>
                  <w:left w:val="nil"/>
                  <w:bottom w:val="single" w:sz="8" w:space="0" w:color="auto"/>
                  <w:right w:val="nil"/>
                </w:tcBorders>
                <w:tcMar>
                  <w:top w:w="0" w:type="dxa"/>
                  <w:left w:w="57" w:type="dxa"/>
                  <w:bottom w:w="0" w:type="dxa"/>
                  <w:right w:w="57" w:type="dxa"/>
                </w:tcMar>
              </w:tcPr>
            </w:tcPrChange>
          </w:tcPr>
          <w:p w14:paraId="73DF062B" w14:textId="0BF345F3" w:rsidR="00025816" w:rsidRPr="00AA3442" w:rsidRDefault="00025816" w:rsidP="00792E17">
            <w:pPr>
              <w:keepNext/>
              <w:keepLines/>
              <w:spacing w:before="50" w:after="50" w:line="240" w:lineRule="exact"/>
              <w:jc w:val="center"/>
              <w:rPr>
                <w:rFonts w:eastAsia="SimSun"/>
                <w:b/>
                <w:szCs w:val="22"/>
                <w:lang w:val="pt-PT" w:eastAsia="zh-CN"/>
                <w:rPrChange w:id="1241" w:author="DRA" w:date="2026-03-18T17:24:00Z">
                  <w:rPr>
                    <w:rFonts w:eastAsia="SimSun"/>
                    <w:b/>
                    <w:sz w:val="18"/>
                    <w:szCs w:val="18"/>
                    <w:lang w:val="pt-PT" w:eastAsia="zh-CN"/>
                  </w:rPr>
                </w:rPrChange>
              </w:rPr>
            </w:pPr>
            <w:r w:rsidRPr="00AA3442">
              <w:rPr>
                <w:rFonts w:eastAsia="SimSun"/>
                <w:b/>
                <w:szCs w:val="22"/>
                <w:lang w:val="pt-PT" w:eastAsia="zh-CN"/>
                <w:rPrChange w:id="1242" w:author="DRA" w:date="2026-03-18T17:24:00Z">
                  <w:rPr>
                    <w:rFonts w:eastAsia="SimSun"/>
                    <w:b/>
                    <w:sz w:val="18"/>
                    <w:szCs w:val="18"/>
                    <w:lang w:val="pt-PT" w:eastAsia="zh-CN"/>
                  </w:rPr>
                </w:rPrChange>
              </w:rPr>
              <w:t>Placebo + regime de redução progressiva de prednisona durante 52</w:t>
            </w:r>
            <w:r w:rsidR="00792E17" w:rsidRPr="00AA3442">
              <w:rPr>
                <w:rFonts w:eastAsia="SimSun"/>
                <w:b/>
                <w:szCs w:val="22"/>
                <w:lang w:val="pt-PT" w:eastAsia="zh-CN"/>
                <w:rPrChange w:id="1243" w:author="DRA" w:date="2026-03-18T17:24:00Z">
                  <w:rPr>
                    <w:rFonts w:eastAsia="SimSun"/>
                    <w:b/>
                    <w:sz w:val="18"/>
                    <w:szCs w:val="18"/>
                    <w:lang w:val="pt-PT" w:eastAsia="zh-CN"/>
                  </w:rPr>
                </w:rPrChange>
              </w:rPr>
              <w:t> </w:t>
            </w:r>
            <w:r w:rsidRPr="00AA3442">
              <w:rPr>
                <w:rFonts w:eastAsia="SimSun"/>
                <w:b/>
                <w:szCs w:val="22"/>
                <w:lang w:val="pt-PT" w:eastAsia="zh-CN"/>
                <w:rPrChange w:id="1244" w:author="DRA" w:date="2026-03-18T17:24:00Z">
                  <w:rPr>
                    <w:rFonts w:eastAsia="SimSun"/>
                    <w:b/>
                    <w:sz w:val="18"/>
                    <w:szCs w:val="18"/>
                    <w:lang w:val="pt-PT" w:eastAsia="zh-CN"/>
                  </w:rPr>
                </w:rPrChange>
              </w:rPr>
              <w:t xml:space="preserve">semanas </w:t>
            </w:r>
            <w:ins w:id="1245" w:author="Author">
              <w:r w:rsidR="00745986" w:rsidRPr="00AA3442">
                <w:rPr>
                  <w:rFonts w:eastAsia="SimSun"/>
                  <w:b/>
                  <w:szCs w:val="22"/>
                  <w:lang w:val="pt-PT" w:eastAsia="zh-CN"/>
                  <w:rPrChange w:id="1246" w:author="DRA" w:date="2026-03-18T17:24:00Z">
                    <w:rPr>
                      <w:rFonts w:eastAsia="SimSun"/>
                      <w:b/>
                      <w:sz w:val="18"/>
                      <w:szCs w:val="18"/>
                      <w:lang w:val="pt-PT" w:eastAsia="zh-CN"/>
                    </w:rPr>
                  </w:rPrChange>
                </w:rPr>
                <w:t>n = </w:t>
              </w:r>
            </w:ins>
            <w:del w:id="1247" w:author="Author">
              <w:r w:rsidRPr="00AA3442" w:rsidDel="00745986">
                <w:rPr>
                  <w:rFonts w:eastAsia="SimSun"/>
                  <w:b/>
                  <w:szCs w:val="22"/>
                  <w:lang w:val="pt-PT" w:eastAsia="zh-CN"/>
                  <w:rPrChange w:id="1248" w:author="DRA" w:date="2026-03-18T17:24:00Z">
                    <w:rPr>
                      <w:rFonts w:eastAsia="SimSun"/>
                      <w:b/>
                      <w:sz w:val="18"/>
                      <w:szCs w:val="18"/>
                      <w:lang w:val="pt-PT" w:eastAsia="zh-CN"/>
                    </w:rPr>
                  </w:rPrChange>
                </w:rPr>
                <w:delText>n=</w:delText>
              </w:r>
            </w:del>
            <w:r w:rsidRPr="00AA3442">
              <w:rPr>
                <w:rFonts w:eastAsia="SimSun"/>
                <w:b/>
                <w:szCs w:val="22"/>
                <w:lang w:val="pt-PT" w:eastAsia="zh-CN"/>
                <w:rPrChange w:id="1249" w:author="DRA" w:date="2026-03-18T17:24:00Z">
                  <w:rPr>
                    <w:rFonts w:eastAsia="SimSun"/>
                    <w:b/>
                    <w:sz w:val="18"/>
                    <w:szCs w:val="18"/>
                    <w:lang w:val="pt-PT" w:eastAsia="zh-CN"/>
                  </w:rPr>
                </w:rPrChange>
              </w:rPr>
              <w:t>51</w:t>
            </w:r>
          </w:p>
        </w:tc>
        <w:tc>
          <w:tcPr>
            <w:tcW w:w="1842" w:type="dxa"/>
            <w:tcPrChange w:id="1250" w:author="Infarmed" w:date="2026-03-16T14:24:00Z">
              <w:tcPr>
                <w:tcW w:w="1842" w:type="dxa"/>
                <w:tcBorders>
                  <w:top w:val="single" w:sz="8" w:space="0" w:color="auto"/>
                  <w:left w:val="nil"/>
                  <w:bottom w:val="single" w:sz="8" w:space="0" w:color="auto"/>
                  <w:right w:val="nil"/>
                </w:tcBorders>
              </w:tcPr>
            </w:tcPrChange>
          </w:tcPr>
          <w:p w14:paraId="4DFC96FB" w14:textId="54E0E83D" w:rsidR="00025816" w:rsidRPr="00AA3442" w:rsidRDefault="00792E17" w:rsidP="00F36C6B">
            <w:pPr>
              <w:keepNext/>
              <w:keepLines/>
              <w:spacing w:before="50" w:after="50" w:line="240" w:lineRule="exact"/>
              <w:jc w:val="center"/>
              <w:rPr>
                <w:rFonts w:eastAsia="SimSun"/>
                <w:b/>
                <w:szCs w:val="22"/>
                <w:lang w:val="pt-PT" w:eastAsia="zh-CN"/>
                <w:rPrChange w:id="1251" w:author="DRA" w:date="2026-03-18T17:24:00Z">
                  <w:rPr>
                    <w:rFonts w:eastAsia="SimSun"/>
                    <w:b/>
                    <w:sz w:val="18"/>
                    <w:szCs w:val="18"/>
                    <w:lang w:val="pt-PT" w:eastAsia="zh-CN"/>
                  </w:rPr>
                </w:rPrChange>
              </w:rPr>
            </w:pPr>
            <w:r w:rsidRPr="00AA3442">
              <w:rPr>
                <w:rFonts w:eastAsia="SimSun"/>
                <w:b/>
                <w:szCs w:val="22"/>
                <w:lang w:val="pt-PT" w:eastAsia="zh-CN"/>
                <w:rPrChange w:id="1252" w:author="DRA" w:date="2026-03-18T17:24:00Z">
                  <w:rPr>
                    <w:rFonts w:eastAsia="SimSun"/>
                    <w:b/>
                    <w:sz w:val="18"/>
                    <w:szCs w:val="18"/>
                    <w:lang w:val="pt-PT" w:eastAsia="zh-CN"/>
                  </w:rPr>
                </w:rPrChange>
              </w:rPr>
              <w:t xml:space="preserve">Tocilizumab </w:t>
            </w:r>
            <w:r w:rsidR="00025816" w:rsidRPr="00AA3442">
              <w:rPr>
                <w:rFonts w:eastAsia="SimSun"/>
                <w:b/>
                <w:szCs w:val="22"/>
                <w:lang w:val="pt-PT" w:eastAsia="zh-CN"/>
                <w:rPrChange w:id="1253" w:author="DRA" w:date="2026-03-18T17:24:00Z">
                  <w:rPr>
                    <w:rFonts w:eastAsia="SimSun"/>
                    <w:b/>
                    <w:sz w:val="18"/>
                    <w:szCs w:val="18"/>
                    <w:lang w:val="pt-PT" w:eastAsia="zh-CN"/>
                  </w:rPr>
                </w:rPrChange>
              </w:rPr>
              <w:t>162</w:t>
            </w:r>
            <w:r w:rsidRPr="00AA3442">
              <w:rPr>
                <w:rFonts w:eastAsia="SimSun"/>
                <w:b/>
                <w:szCs w:val="22"/>
                <w:lang w:val="pt-PT" w:eastAsia="zh-CN"/>
                <w:rPrChange w:id="1254" w:author="DRA" w:date="2026-03-18T17:24:00Z">
                  <w:rPr>
                    <w:rFonts w:eastAsia="SimSun"/>
                    <w:b/>
                    <w:sz w:val="18"/>
                    <w:szCs w:val="18"/>
                    <w:lang w:val="pt-PT" w:eastAsia="zh-CN"/>
                  </w:rPr>
                </w:rPrChange>
              </w:rPr>
              <w:t> </w:t>
            </w:r>
            <w:r w:rsidR="00025816" w:rsidRPr="00AA3442">
              <w:rPr>
                <w:rFonts w:eastAsia="SimSun"/>
                <w:b/>
                <w:szCs w:val="22"/>
                <w:lang w:val="pt-PT" w:eastAsia="zh-CN"/>
                <w:rPrChange w:id="1255" w:author="DRA" w:date="2026-03-18T17:24:00Z">
                  <w:rPr>
                    <w:rFonts w:eastAsia="SimSun"/>
                    <w:b/>
                    <w:sz w:val="18"/>
                    <w:szCs w:val="18"/>
                    <w:lang w:val="pt-PT" w:eastAsia="zh-CN"/>
                  </w:rPr>
                </w:rPrChange>
              </w:rPr>
              <w:t>mg SC semanal + regime de redução progressiva de prednisona durante 26</w:t>
            </w:r>
            <w:r w:rsidRPr="00AA3442">
              <w:rPr>
                <w:rFonts w:eastAsia="SimSun"/>
                <w:b/>
                <w:szCs w:val="22"/>
                <w:lang w:val="pt-PT" w:eastAsia="zh-CN"/>
                <w:rPrChange w:id="1256" w:author="DRA" w:date="2026-03-18T17:24:00Z">
                  <w:rPr>
                    <w:rFonts w:eastAsia="SimSun"/>
                    <w:b/>
                    <w:sz w:val="18"/>
                    <w:szCs w:val="18"/>
                    <w:lang w:val="pt-PT" w:eastAsia="zh-CN"/>
                  </w:rPr>
                </w:rPrChange>
              </w:rPr>
              <w:t> </w:t>
            </w:r>
            <w:r w:rsidR="00025816" w:rsidRPr="00AA3442">
              <w:rPr>
                <w:rFonts w:eastAsia="SimSun"/>
                <w:b/>
                <w:szCs w:val="22"/>
                <w:lang w:val="pt-PT" w:eastAsia="zh-CN"/>
                <w:rPrChange w:id="1257" w:author="DRA" w:date="2026-03-18T17:24:00Z">
                  <w:rPr>
                    <w:rFonts w:eastAsia="SimSun"/>
                    <w:b/>
                    <w:sz w:val="18"/>
                    <w:szCs w:val="18"/>
                    <w:lang w:val="pt-PT" w:eastAsia="zh-CN"/>
                  </w:rPr>
                </w:rPrChange>
              </w:rPr>
              <w:t>semanas</w:t>
            </w:r>
          </w:p>
          <w:p w14:paraId="6E3902A8" w14:textId="05ABE044" w:rsidR="00025816" w:rsidRPr="00AA3442" w:rsidRDefault="00745986" w:rsidP="003E1CE0">
            <w:pPr>
              <w:keepNext/>
              <w:keepLines/>
              <w:spacing w:before="50" w:after="50" w:line="240" w:lineRule="exact"/>
              <w:jc w:val="center"/>
              <w:rPr>
                <w:rFonts w:eastAsia="SimSun"/>
                <w:b/>
                <w:szCs w:val="22"/>
                <w:lang w:val="pt-PT" w:eastAsia="zh-CN"/>
                <w:rPrChange w:id="1258" w:author="DRA" w:date="2026-03-18T17:24:00Z">
                  <w:rPr>
                    <w:rFonts w:eastAsia="SimSun"/>
                    <w:b/>
                    <w:sz w:val="18"/>
                    <w:szCs w:val="18"/>
                    <w:lang w:val="pt-PT" w:eastAsia="zh-CN"/>
                  </w:rPr>
                </w:rPrChange>
              </w:rPr>
            </w:pPr>
            <w:ins w:id="1259" w:author="Author">
              <w:r w:rsidRPr="00AA3442">
                <w:rPr>
                  <w:rFonts w:eastAsia="SimSun"/>
                  <w:b/>
                  <w:szCs w:val="22"/>
                  <w:lang w:val="pt-PT" w:eastAsia="zh-CN"/>
                  <w:rPrChange w:id="1260" w:author="DRA" w:date="2026-03-18T17:24:00Z">
                    <w:rPr>
                      <w:rFonts w:eastAsia="SimSun"/>
                      <w:b/>
                      <w:sz w:val="18"/>
                      <w:szCs w:val="18"/>
                      <w:lang w:val="pt-PT" w:eastAsia="zh-CN"/>
                    </w:rPr>
                  </w:rPrChange>
                </w:rPr>
                <w:t>n = </w:t>
              </w:r>
            </w:ins>
            <w:del w:id="1261" w:author="Author">
              <w:r w:rsidR="00025816" w:rsidRPr="00AA3442" w:rsidDel="00745986">
                <w:rPr>
                  <w:rFonts w:eastAsia="SimSun"/>
                  <w:b/>
                  <w:szCs w:val="22"/>
                  <w:lang w:val="pt-PT" w:eastAsia="zh-CN"/>
                  <w:rPrChange w:id="1262" w:author="DRA" w:date="2026-03-18T17:24:00Z">
                    <w:rPr>
                      <w:rFonts w:eastAsia="SimSun"/>
                      <w:b/>
                      <w:sz w:val="18"/>
                      <w:szCs w:val="18"/>
                      <w:lang w:val="pt-PT" w:eastAsia="zh-CN"/>
                    </w:rPr>
                  </w:rPrChange>
                </w:rPr>
                <w:delText>n=</w:delText>
              </w:r>
            </w:del>
            <w:r w:rsidR="00025816" w:rsidRPr="00AA3442">
              <w:rPr>
                <w:rFonts w:eastAsia="SimSun"/>
                <w:b/>
                <w:szCs w:val="22"/>
                <w:lang w:val="pt-PT" w:eastAsia="zh-CN"/>
                <w:rPrChange w:id="1263" w:author="DRA" w:date="2026-03-18T17:24:00Z">
                  <w:rPr>
                    <w:rFonts w:eastAsia="SimSun"/>
                    <w:b/>
                    <w:sz w:val="18"/>
                    <w:szCs w:val="18"/>
                    <w:lang w:val="pt-PT" w:eastAsia="zh-CN"/>
                  </w:rPr>
                </w:rPrChange>
              </w:rPr>
              <w:t>100</w:t>
            </w:r>
          </w:p>
        </w:tc>
        <w:tc>
          <w:tcPr>
            <w:tcW w:w="1842" w:type="dxa"/>
            <w:tcMar>
              <w:top w:w="0" w:type="dxa"/>
              <w:left w:w="57" w:type="dxa"/>
              <w:bottom w:w="0" w:type="dxa"/>
              <w:right w:w="57" w:type="dxa"/>
            </w:tcMar>
            <w:tcPrChange w:id="1264" w:author="Infarmed" w:date="2026-03-16T14:24:00Z">
              <w:tcPr>
                <w:tcW w:w="1842" w:type="dxa"/>
                <w:tcBorders>
                  <w:top w:val="single" w:sz="8" w:space="0" w:color="auto"/>
                  <w:left w:val="nil"/>
                  <w:bottom w:val="single" w:sz="8" w:space="0" w:color="auto"/>
                  <w:right w:val="single" w:sz="8" w:space="0" w:color="auto"/>
                </w:tcBorders>
                <w:tcMar>
                  <w:top w:w="0" w:type="dxa"/>
                  <w:left w:w="57" w:type="dxa"/>
                  <w:bottom w:w="0" w:type="dxa"/>
                  <w:right w:w="57" w:type="dxa"/>
                </w:tcMar>
              </w:tcPr>
            </w:tcPrChange>
          </w:tcPr>
          <w:p w14:paraId="1C27E151" w14:textId="69679404" w:rsidR="00025816" w:rsidRPr="00AA3442" w:rsidRDefault="00792E17" w:rsidP="003E1CE0">
            <w:pPr>
              <w:keepNext/>
              <w:keepLines/>
              <w:spacing w:before="50" w:after="50" w:line="240" w:lineRule="exact"/>
              <w:jc w:val="center"/>
              <w:rPr>
                <w:rFonts w:eastAsia="SimSun"/>
                <w:b/>
                <w:szCs w:val="22"/>
                <w:lang w:val="pt-PT" w:eastAsia="zh-CN"/>
                <w:rPrChange w:id="1265" w:author="DRA" w:date="2026-03-18T17:24:00Z">
                  <w:rPr>
                    <w:rFonts w:eastAsia="SimSun"/>
                    <w:b/>
                    <w:sz w:val="18"/>
                    <w:szCs w:val="18"/>
                    <w:lang w:val="pt-PT" w:eastAsia="zh-CN"/>
                  </w:rPr>
                </w:rPrChange>
              </w:rPr>
            </w:pPr>
            <w:r w:rsidRPr="00AA3442">
              <w:rPr>
                <w:rFonts w:eastAsia="SimSun"/>
                <w:b/>
                <w:szCs w:val="22"/>
                <w:lang w:val="pt-PT" w:eastAsia="zh-CN"/>
                <w:rPrChange w:id="1266" w:author="DRA" w:date="2026-03-18T17:24:00Z">
                  <w:rPr>
                    <w:rFonts w:eastAsia="SimSun"/>
                    <w:b/>
                    <w:sz w:val="18"/>
                    <w:szCs w:val="18"/>
                    <w:lang w:val="pt-PT" w:eastAsia="zh-CN"/>
                  </w:rPr>
                </w:rPrChange>
              </w:rPr>
              <w:t xml:space="preserve">Tocilizumab </w:t>
            </w:r>
            <w:r w:rsidR="00025816" w:rsidRPr="00AA3442">
              <w:rPr>
                <w:rFonts w:eastAsia="SimSun"/>
                <w:b/>
                <w:szCs w:val="22"/>
                <w:lang w:val="pt-PT" w:eastAsia="zh-CN"/>
                <w:rPrChange w:id="1267" w:author="DRA" w:date="2026-03-18T17:24:00Z">
                  <w:rPr>
                    <w:rFonts w:eastAsia="SimSun"/>
                    <w:b/>
                    <w:sz w:val="18"/>
                    <w:szCs w:val="18"/>
                    <w:lang w:val="pt-PT" w:eastAsia="zh-CN"/>
                  </w:rPr>
                </w:rPrChange>
              </w:rPr>
              <w:t>162</w:t>
            </w:r>
            <w:r w:rsidRPr="00AA3442">
              <w:rPr>
                <w:rFonts w:eastAsia="SimSun"/>
                <w:b/>
                <w:szCs w:val="22"/>
                <w:lang w:val="pt-PT" w:eastAsia="zh-CN"/>
                <w:rPrChange w:id="1268" w:author="DRA" w:date="2026-03-18T17:24:00Z">
                  <w:rPr>
                    <w:rFonts w:eastAsia="SimSun"/>
                    <w:b/>
                    <w:sz w:val="18"/>
                    <w:szCs w:val="18"/>
                    <w:lang w:val="pt-PT" w:eastAsia="zh-CN"/>
                  </w:rPr>
                </w:rPrChange>
              </w:rPr>
              <w:t> </w:t>
            </w:r>
            <w:r w:rsidR="00025816" w:rsidRPr="00AA3442">
              <w:rPr>
                <w:rFonts w:eastAsia="SimSun"/>
                <w:b/>
                <w:szCs w:val="22"/>
                <w:lang w:val="pt-PT" w:eastAsia="zh-CN"/>
                <w:rPrChange w:id="1269" w:author="DRA" w:date="2026-03-18T17:24:00Z">
                  <w:rPr>
                    <w:rFonts w:eastAsia="SimSun"/>
                    <w:b/>
                    <w:sz w:val="18"/>
                    <w:szCs w:val="18"/>
                    <w:lang w:val="pt-PT" w:eastAsia="zh-CN"/>
                  </w:rPr>
                </w:rPrChange>
              </w:rPr>
              <w:t>mg SC de 2 em 2</w:t>
            </w:r>
            <w:r w:rsidRPr="00AA3442">
              <w:rPr>
                <w:rFonts w:eastAsia="SimSun"/>
                <w:b/>
                <w:szCs w:val="22"/>
                <w:lang w:val="pt-PT" w:eastAsia="zh-CN"/>
                <w:rPrChange w:id="1270" w:author="DRA" w:date="2026-03-18T17:24:00Z">
                  <w:rPr>
                    <w:rFonts w:eastAsia="SimSun"/>
                    <w:b/>
                    <w:sz w:val="18"/>
                    <w:szCs w:val="18"/>
                    <w:lang w:val="pt-PT" w:eastAsia="zh-CN"/>
                  </w:rPr>
                </w:rPrChange>
              </w:rPr>
              <w:t> </w:t>
            </w:r>
            <w:r w:rsidR="00025816" w:rsidRPr="00AA3442">
              <w:rPr>
                <w:rFonts w:eastAsia="SimSun"/>
                <w:b/>
                <w:szCs w:val="22"/>
                <w:lang w:val="pt-PT" w:eastAsia="zh-CN"/>
                <w:rPrChange w:id="1271" w:author="DRA" w:date="2026-03-18T17:24:00Z">
                  <w:rPr>
                    <w:rFonts w:eastAsia="SimSun"/>
                    <w:b/>
                    <w:sz w:val="18"/>
                    <w:szCs w:val="18"/>
                    <w:lang w:val="pt-PT" w:eastAsia="zh-CN"/>
                  </w:rPr>
                </w:rPrChange>
              </w:rPr>
              <w:t>semanas + regime de redução progressiva de prednisona durante 26</w:t>
            </w:r>
            <w:r w:rsidRPr="00AA3442">
              <w:rPr>
                <w:rFonts w:eastAsia="SimSun"/>
                <w:b/>
                <w:szCs w:val="22"/>
                <w:lang w:val="pt-PT" w:eastAsia="zh-CN"/>
                <w:rPrChange w:id="1272" w:author="DRA" w:date="2026-03-18T17:24:00Z">
                  <w:rPr>
                    <w:rFonts w:eastAsia="SimSun"/>
                    <w:b/>
                    <w:sz w:val="18"/>
                    <w:szCs w:val="18"/>
                    <w:lang w:val="pt-PT" w:eastAsia="zh-CN"/>
                  </w:rPr>
                </w:rPrChange>
              </w:rPr>
              <w:t> </w:t>
            </w:r>
            <w:r w:rsidR="00025816" w:rsidRPr="00AA3442">
              <w:rPr>
                <w:rFonts w:eastAsia="SimSun"/>
                <w:b/>
                <w:szCs w:val="22"/>
                <w:lang w:val="pt-PT" w:eastAsia="zh-CN"/>
                <w:rPrChange w:id="1273" w:author="DRA" w:date="2026-03-18T17:24:00Z">
                  <w:rPr>
                    <w:rFonts w:eastAsia="SimSun"/>
                    <w:b/>
                    <w:sz w:val="18"/>
                    <w:szCs w:val="18"/>
                    <w:lang w:val="pt-PT" w:eastAsia="zh-CN"/>
                  </w:rPr>
                </w:rPrChange>
              </w:rPr>
              <w:t>semanas</w:t>
            </w:r>
          </w:p>
          <w:p w14:paraId="40FBA4B0" w14:textId="578B8FA5" w:rsidR="00025816" w:rsidRPr="00AA3442" w:rsidRDefault="00745986" w:rsidP="003E1CE0">
            <w:pPr>
              <w:keepNext/>
              <w:keepLines/>
              <w:tabs>
                <w:tab w:val="left" w:pos="599"/>
                <w:tab w:val="center" w:pos="864"/>
              </w:tabs>
              <w:spacing w:before="50" w:after="50" w:line="240" w:lineRule="exact"/>
              <w:jc w:val="center"/>
              <w:rPr>
                <w:rFonts w:eastAsia="SimSun"/>
                <w:b/>
                <w:szCs w:val="22"/>
                <w:lang w:val="pt-PT" w:eastAsia="zh-CN"/>
                <w:rPrChange w:id="1274" w:author="DRA" w:date="2026-03-18T17:24:00Z">
                  <w:rPr>
                    <w:rFonts w:eastAsia="SimSun"/>
                    <w:b/>
                    <w:sz w:val="18"/>
                    <w:szCs w:val="18"/>
                    <w:lang w:val="pt-PT" w:eastAsia="zh-CN"/>
                  </w:rPr>
                </w:rPrChange>
              </w:rPr>
            </w:pPr>
            <w:ins w:id="1275" w:author="Author">
              <w:r w:rsidRPr="00AA3442">
                <w:rPr>
                  <w:rFonts w:eastAsia="SimSun"/>
                  <w:b/>
                  <w:szCs w:val="22"/>
                  <w:lang w:val="pt-PT" w:eastAsia="zh-CN"/>
                  <w:rPrChange w:id="1276" w:author="DRA" w:date="2026-03-18T17:24:00Z">
                    <w:rPr>
                      <w:rFonts w:eastAsia="SimSun"/>
                      <w:b/>
                      <w:sz w:val="18"/>
                      <w:szCs w:val="18"/>
                      <w:lang w:val="pt-PT" w:eastAsia="zh-CN"/>
                    </w:rPr>
                  </w:rPrChange>
                </w:rPr>
                <w:t>n = </w:t>
              </w:r>
            </w:ins>
            <w:del w:id="1277" w:author="Author">
              <w:r w:rsidR="00025816" w:rsidRPr="00AA3442" w:rsidDel="00745986">
                <w:rPr>
                  <w:rFonts w:eastAsia="SimSun"/>
                  <w:b/>
                  <w:szCs w:val="22"/>
                  <w:lang w:val="pt-PT" w:eastAsia="zh-CN"/>
                  <w:rPrChange w:id="1278" w:author="DRA" w:date="2026-03-18T17:24:00Z">
                    <w:rPr>
                      <w:rFonts w:eastAsia="SimSun"/>
                      <w:b/>
                      <w:sz w:val="18"/>
                      <w:szCs w:val="18"/>
                      <w:lang w:val="pt-PT" w:eastAsia="zh-CN"/>
                    </w:rPr>
                  </w:rPrChange>
                </w:rPr>
                <w:delText>n=</w:delText>
              </w:r>
            </w:del>
            <w:r w:rsidR="00025816" w:rsidRPr="00AA3442">
              <w:rPr>
                <w:rFonts w:eastAsia="SimSun"/>
                <w:b/>
                <w:szCs w:val="22"/>
                <w:lang w:val="pt-PT" w:eastAsia="zh-CN"/>
                <w:rPrChange w:id="1279" w:author="DRA" w:date="2026-03-18T17:24:00Z">
                  <w:rPr>
                    <w:rFonts w:eastAsia="SimSun"/>
                    <w:b/>
                    <w:sz w:val="18"/>
                    <w:szCs w:val="18"/>
                    <w:lang w:val="pt-PT" w:eastAsia="zh-CN"/>
                  </w:rPr>
                </w:rPrChange>
              </w:rPr>
              <w:t>49</w:t>
            </w:r>
          </w:p>
        </w:tc>
      </w:tr>
      <w:tr w:rsidR="00025816" w:rsidRPr="00AA3442" w14:paraId="4E5E10E7" w14:textId="77777777" w:rsidTr="00E3740E">
        <w:trPr>
          <w:cantSplit/>
          <w:trPrChange w:id="1280" w:author="Infarmed" w:date="2026-03-16T14:24:00Z">
            <w:trPr>
              <w:cantSplit/>
            </w:trPr>
          </w:trPrChange>
        </w:trPr>
        <w:tc>
          <w:tcPr>
            <w:tcW w:w="5744" w:type="dxa"/>
            <w:gridSpan w:val="4"/>
            <w:tcMar>
              <w:top w:w="0" w:type="dxa"/>
              <w:left w:w="57" w:type="dxa"/>
              <w:bottom w:w="0" w:type="dxa"/>
              <w:right w:w="57" w:type="dxa"/>
            </w:tcMar>
            <w:tcPrChange w:id="1281" w:author="Infarmed" w:date="2026-03-16T14:24:00Z">
              <w:tcPr>
                <w:tcW w:w="5744" w:type="dxa"/>
                <w:gridSpan w:val="4"/>
                <w:tcBorders>
                  <w:top w:val="single" w:sz="4" w:space="0" w:color="auto"/>
                  <w:left w:val="single" w:sz="4" w:space="0" w:color="auto"/>
                </w:tcBorders>
                <w:tcMar>
                  <w:top w:w="0" w:type="dxa"/>
                  <w:left w:w="57" w:type="dxa"/>
                  <w:bottom w:w="0" w:type="dxa"/>
                  <w:right w:w="57" w:type="dxa"/>
                </w:tcMar>
              </w:tcPr>
            </w:tcPrChange>
          </w:tcPr>
          <w:p w14:paraId="7182DFC0" w14:textId="77777777" w:rsidR="00025816" w:rsidRPr="00AA3442" w:rsidRDefault="00025816" w:rsidP="00454221">
            <w:pPr>
              <w:keepNext/>
              <w:keepLines/>
              <w:spacing w:before="50" w:after="50" w:line="240" w:lineRule="exact"/>
              <w:rPr>
                <w:rFonts w:eastAsia="SimSun"/>
                <w:szCs w:val="22"/>
                <w:lang w:val="pt-PT" w:eastAsia="zh-CN"/>
                <w:rPrChange w:id="1282" w:author="DRA" w:date="2026-03-18T17:24:00Z">
                  <w:rPr>
                    <w:rFonts w:eastAsia="SimSun"/>
                    <w:sz w:val="18"/>
                    <w:szCs w:val="18"/>
                    <w:lang w:val="pt-PT" w:eastAsia="zh-CN"/>
                  </w:rPr>
                </w:rPrChange>
              </w:rPr>
            </w:pPr>
            <w:r w:rsidRPr="00AA3442">
              <w:rPr>
                <w:rFonts w:eastAsia="SimSun"/>
                <w:szCs w:val="22"/>
                <w:lang w:val="pt-PT" w:eastAsia="zh-CN"/>
                <w:rPrChange w:id="1283" w:author="DRA" w:date="2026-03-18T17:24:00Z">
                  <w:rPr>
                    <w:rFonts w:eastAsia="SimSun"/>
                    <w:sz w:val="18"/>
                    <w:szCs w:val="18"/>
                    <w:lang w:val="pt-PT" w:eastAsia="zh-CN"/>
                  </w:rPr>
                </w:rPrChange>
              </w:rPr>
              <w:t xml:space="preserve">Duração (dias)                       </w:t>
            </w:r>
          </w:p>
        </w:tc>
        <w:tc>
          <w:tcPr>
            <w:tcW w:w="1842" w:type="dxa"/>
            <w:tcPrChange w:id="1284" w:author="Infarmed" w:date="2026-03-16T14:24:00Z">
              <w:tcPr>
                <w:tcW w:w="1842" w:type="dxa"/>
                <w:tcBorders>
                  <w:top w:val="single" w:sz="4" w:space="0" w:color="auto"/>
                  <w:left w:val="nil"/>
                  <w:right w:val="nil"/>
                </w:tcBorders>
              </w:tcPr>
            </w:tcPrChange>
          </w:tcPr>
          <w:p w14:paraId="44CEC488" w14:textId="77777777" w:rsidR="00025816" w:rsidRPr="00AA3442" w:rsidRDefault="00025816" w:rsidP="00454221">
            <w:pPr>
              <w:keepNext/>
              <w:keepLines/>
              <w:spacing w:before="50" w:after="50" w:line="240" w:lineRule="exact"/>
              <w:jc w:val="center"/>
              <w:rPr>
                <w:rFonts w:eastAsia="SimSun"/>
                <w:strike/>
                <w:szCs w:val="22"/>
                <w:lang w:val="pt-PT" w:eastAsia="zh-CN"/>
                <w:rPrChange w:id="1285" w:author="DRA" w:date="2026-03-18T17:24:00Z">
                  <w:rPr>
                    <w:rFonts w:eastAsia="SimSun"/>
                    <w:strike/>
                    <w:sz w:val="18"/>
                    <w:szCs w:val="18"/>
                    <w:lang w:val="pt-PT" w:eastAsia="zh-CN"/>
                  </w:rPr>
                </w:rPrChange>
              </w:rPr>
            </w:pPr>
          </w:p>
        </w:tc>
        <w:tc>
          <w:tcPr>
            <w:tcW w:w="1842" w:type="dxa"/>
            <w:tcMar>
              <w:top w:w="0" w:type="dxa"/>
              <w:left w:w="57" w:type="dxa"/>
              <w:bottom w:w="0" w:type="dxa"/>
              <w:right w:w="57" w:type="dxa"/>
            </w:tcMar>
            <w:tcPrChange w:id="1286" w:author="Infarmed" w:date="2026-03-16T14:24:00Z">
              <w:tcPr>
                <w:tcW w:w="1842" w:type="dxa"/>
                <w:tcBorders>
                  <w:top w:val="single" w:sz="4" w:space="0" w:color="auto"/>
                  <w:left w:val="nil"/>
                  <w:right w:val="single" w:sz="8" w:space="0" w:color="auto"/>
                </w:tcBorders>
                <w:tcMar>
                  <w:top w:w="0" w:type="dxa"/>
                  <w:left w:w="57" w:type="dxa"/>
                  <w:bottom w:w="0" w:type="dxa"/>
                  <w:right w:w="57" w:type="dxa"/>
                </w:tcMar>
              </w:tcPr>
            </w:tcPrChange>
          </w:tcPr>
          <w:p w14:paraId="4B5671F1" w14:textId="77777777" w:rsidR="00025816" w:rsidRPr="00AA3442" w:rsidRDefault="00025816" w:rsidP="00454221">
            <w:pPr>
              <w:keepNext/>
              <w:keepLines/>
              <w:spacing w:before="50" w:after="50" w:line="240" w:lineRule="exact"/>
              <w:jc w:val="center"/>
              <w:rPr>
                <w:rFonts w:eastAsia="SimSun"/>
                <w:strike/>
                <w:szCs w:val="22"/>
                <w:lang w:val="pt-PT" w:eastAsia="zh-CN"/>
                <w:rPrChange w:id="1287" w:author="DRA" w:date="2026-03-18T17:24:00Z">
                  <w:rPr>
                    <w:rFonts w:eastAsia="SimSun"/>
                    <w:strike/>
                    <w:sz w:val="18"/>
                    <w:szCs w:val="18"/>
                    <w:lang w:val="pt-PT" w:eastAsia="zh-CN"/>
                  </w:rPr>
                </w:rPrChange>
              </w:rPr>
            </w:pPr>
          </w:p>
        </w:tc>
      </w:tr>
      <w:tr w:rsidR="00025816" w:rsidRPr="00AA3442" w14:paraId="675679B2" w14:textId="77777777" w:rsidTr="00E3740E">
        <w:trPr>
          <w:cantSplit/>
          <w:trPrChange w:id="1288" w:author="Infarmed" w:date="2026-03-16T14:24:00Z">
            <w:trPr>
              <w:cantSplit/>
            </w:trPr>
          </w:trPrChange>
        </w:trPr>
        <w:tc>
          <w:tcPr>
            <w:tcW w:w="2786" w:type="dxa"/>
            <w:gridSpan w:val="2"/>
            <w:tcMar>
              <w:top w:w="0" w:type="dxa"/>
              <w:left w:w="57" w:type="dxa"/>
              <w:bottom w:w="0" w:type="dxa"/>
              <w:right w:w="57" w:type="dxa"/>
            </w:tcMar>
            <w:tcPrChange w:id="1289" w:author="Infarmed" w:date="2026-03-16T14:24:00Z">
              <w:tcPr>
                <w:tcW w:w="2786" w:type="dxa"/>
                <w:gridSpan w:val="2"/>
                <w:tcBorders>
                  <w:left w:val="single" w:sz="4" w:space="0" w:color="auto"/>
                </w:tcBorders>
                <w:tcMar>
                  <w:top w:w="0" w:type="dxa"/>
                  <w:left w:w="57" w:type="dxa"/>
                  <w:bottom w:w="0" w:type="dxa"/>
                  <w:right w:w="57" w:type="dxa"/>
                </w:tcMar>
              </w:tcPr>
            </w:tcPrChange>
          </w:tcPr>
          <w:p w14:paraId="09BB4C68" w14:textId="77777777" w:rsidR="00025816" w:rsidRPr="00AA3442" w:rsidRDefault="00025816">
            <w:pPr>
              <w:keepNext/>
              <w:keepLines/>
              <w:spacing w:before="50" w:after="50" w:line="240" w:lineRule="exact"/>
              <w:ind w:left="366"/>
              <w:rPr>
                <w:rFonts w:eastAsia="SimSun"/>
                <w:szCs w:val="22"/>
                <w:lang w:val="pt-PT" w:eastAsia="zh-CN"/>
                <w:rPrChange w:id="1290" w:author="DRA" w:date="2026-03-18T17:24:00Z">
                  <w:rPr>
                    <w:rFonts w:eastAsia="SimSun"/>
                    <w:sz w:val="18"/>
                    <w:szCs w:val="18"/>
                    <w:lang w:val="pt-PT" w:eastAsia="zh-CN"/>
                  </w:rPr>
                </w:rPrChange>
              </w:rPr>
              <w:pPrChange w:id="1291" w:author="DRA" w:date="2026-03-18T17:25:00Z">
                <w:pPr>
                  <w:keepNext/>
                  <w:keepLines/>
                  <w:spacing w:before="50" w:after="50" w:line="240" w:lineRule="exact"/>
                  <w:ind w:left="720"/>
                </w:pPr>
              </w:pPrChange>
            </w:pPr>
            <w:r w:rsidRPr="00AA3442">
              <w:rPr>
                <w:rFonts w:eastAsia="SimSun"/>
                <w:szCs w:val="22"/>
                <w:lang w:val="pt-PT" w:eastAsia="zh-CN"/>
                <w:rPrChange w:id="1292" w:author="DRA" w:date="2026-03-18T17:24:00Z">
                  <w:rPr>
                    <w:rFonts w:eastAsia="SimSun"/>
                    <w:sz w:val="18"/>
                    <w:szCs w:val="18"/>
                    <w:lang w:val="pt-PT" w:eastAsia="zh-CN"/>
                  </w:rPr>
                </w:rPrChange>
              </w:rPr>
              <w:t>Média (desvio-padrão)</w:t>
            </w:r>
          </w:p>
        </w:tc>
        <w:tc>
          <w:tcPr>
            <w:tcW w:w="1540" w:type="dxa"/>
            <w:tcMar>
              <w:top w:w="0" w:type="dxa"/>
              <w:left w:w="57" w:type="dxa"/>
              <w:bottom w:w="0" w:type="dxa"/>
              <w:right w:w="57" w:type="dxa"/>
            </w:tcMar>
            <w:tcPrChange w:id="1293" w:author="Infarmed" w:date="2026-03-16T14:24:00Z">
              <w:tcPr>
                <w:tcW w:w="1540" w:type="dxa"/>
                <w:tcMar>
                  <w:top w:w="0" w:type="dxa"/>
                  <w:left w:w="57" w:type="dxa"/>
                  <w:bottom w:w="0" w:type="dxa"/>
                  <w:right w:w="57" w:type="dxa"/>
                </w:tcMar>
              </w:tcPr>
            </w:tcPrChange>
          </w:tcPr>
          <w:p w14:paraId="716EE721" w14:textId="77777777" w:rsidR="00025816" w:rsidRPr="00AA3442" w:rsidRDefault="00025816" w:rsidP="00454221">
            <w:pPr>
              <w:keepNext/>
              <w:keepLines/>
              <w:spacing w:before="50" w:after="50" w:line="240" w:lineRule="exact"/>
              <w:jc w:val="center"/>
              <w:rPr>
                <w:rFonts w:eastAsia="SimSun"/>
                <w:szCs w:val="22"/>
                <w:lang w:val="pt-PT" w:eastAsia="zh-CN"/>
                <w:rPrChange w:id="1294" w:author="DRA" w:date="2026-03-18T17:24:00Z">
                  <w:rPr>
                    <w:rFonts w:eastAsia="SimSun"/>
                    <w:sz w:val="18"/>
                    <w:szCs w:val="18"/>
                    <w:lang w:val="pt-PT" w:eastAsia="zh-CN"/>
                  </w:rPr>
                </w:rPrChange>
              </w:rPr>
            </w:pPr>
            <w:r w:rsidRPr="00AA3442">
              <w:rPr>
                <w:rFonts w:eastAsia="SimSun"/>
                <w:szCs w:val="22"/>
                <w:lang w:val="pt-PT" w:eastAsia="zh-CN"/>
                <w:rPrChange w:id="1295" w:author="DRA" w:date="2026-03-18T17:24:00Z">
                  <w:rPr>
                    <w:rFonts w:eastAsia="SimSun"/>
                    <w:sz w:val="18"/>
                    <w:szCs w:val="18"/>
                    <w:lang w:val="pt-PT" w:eastAsia="zh-CN"/>
                  </w:rPr>
                </w:rPrChange>
              </w:rPr>
              <w:t>35,7 (11,5)</w:t>
            </w:r>
          </w:p>
        </w:tc>
        <w:tc>
          <w:tcPr>
            <w:tcW w:w="1418" w:type="dxa"/>
            <w:tcMar>
              <w:top w:w="0" w:type="dxa"/>
              <w:left w:w="57" w:type="dxa"/>
              <w:bottom w:w="0" w:type="dxa"/>
              <w:right w:w="57" w:type="dxa"/>
            </w:tcMar>
            <w:tcPrChange w:id="1296" w:author="Infarmed" w:date="2026-03-16T14:24:00Z">
              <w:tcPr>
                <w:tcW w:w="1418" w:type="dxa"/>
                <w:tcMar>
                  <w:top w:w="0" w:type="dxa"/>
                  <w:left w:w="57" w:type="dxa"/>
                  <w:bottom w:w="0" w:type="dxa"/>
                  <w:right w:w="57" w:type="dxa"/>
                </w:tcMar>
              </w:tcPr>
            </w:tcPrChange>
          </w:tcPr>
          <w:p w14:paraId="46A5C36A" w14:textId="77777777" w:rsidR="00025816" w:rsidRPr="00AA3442" w:rsidRDefault="00025816" w:rsidP="00454221">
            <w:pPr>
              <w:keepNext/>
              <w:keepLines/>
              <w:spacing w:before="50" w:after="50" w:line="240" w:lineRule="exact"/>
              <w:jc w:val="center"/>
              <w:rPr>
                <w:rFonts w:eastAsia="SimSun"/>
                <w:szCs w:val="22"/>
                <w:lang w:val="pt-PT" w:eastAsia="zh-CN"/>
                <w:rPrChange w:id="1297" w:author="DRA" w:date="2026-03-18T17:24:00Z">
                  <w:rPr>
                    <w:rFonts w:eastAsia="SimSun"/>
                    <w:sz w:val="18"/>
                    <w:szCs w:val="18"/>
                    <w:lang w:val="pt-PT" w:eastAsia="zh-CN"/>
                  </w:rPr>
                </w:rPrChange>
              </w:rPr>
            </w:pPr>
            <w:r w:rsidRPr="00AA3442">
              <w:rPr>
                <w:rFonts w:eastAsia="SimSun"/>
                <w:szCs w:val="22"/>
                <w:lang w:val="pt-PT" w:eastAsia="zh-CN"/>
                <w:rPrChange w:id="1298" w:author="DRA" w:date="2026-03-18T17:24:00Z">
                  <w:rPr>
                    <w:rFonts w:eastAsia="SimSun"/>
                    <w:sz w:val="18"/>
                    <w:szCs w:val="18"/>
                    <w:lang w:val="pt-PT" w:eastAsia="zh-CN"/>
                  </w:rPr>
                </w:rPrChange>
              </w:rPr>
              <w:t>36,3 (12,5)</w:t>
            </w:r>
          </w:p>
        </w:tc>
        <w:tc>
          <w:tcPr>
            <w:tcW w:w="1842" w:type="dxa"/>
            <w:tcPrChange w:id="1299" w:author="Infarmed" w:date="2026-03-16T14:24:00Z">
              <w:tcPr>
                <w:tcW w:w="1842" w:type="dxa"/>
                <w:tcBorders>
                  <w:right w:val="nil"/>
                </w:tcBorders>
              </w:tcPr>
            </w:tcPrChange>
          </w:tcPr>
          <w:p w14:paraId="60469F09" w14:textId="77777777" w:rsidR="00025816" w:rsidRPr="00AA3442" w:rsidRDefault="00025816" w:rsidP="00454221">
            <w:pPr>
              <w:keepNext/>
              <w:keepLines/>
              <w:spacing w:before="50" w:after="50" w:line="240" w:lineRule="exact"/>
              <w:jc w:val="center"/>
              <w:rPr>
                <w:rFonts w:eastAsia="SimSun"/>
                <w:szCs w:val="22"/>
                <w:lang w:val="pt-PT" w:eastAsia="zh-CN"/>
                <w:rPrChange w:id="1300" w:author="DRA" w:date="2026-03-18T17:24:00Z">
                  <w:rPr>
                    <w:rFonts w:eastAsia="SimSun"/>
                    <w:sz w:val="18"/>
                    <w:szCs w:val="18"/>
                    <w:lang w:val="pt-PT" w:eastAsia="zh-CN"/>
                  </w:rPr>
                </w:rPrChange>
              </w:rPr>
            </w:pPr>
            <w:r w:rsidRPr="00AA3442">
              <w:rPr>
                <w:rFonts w:eastAsia="SimSun"/>
                <w:szCs w:val="22"/>
                <w:lang w:val="pt-PT" w:eastAsia="zh-CN"/>
                <w:rPrChange w:id="1301" w:author="DRA" w:date="2026-03-18T17:24:00Z">
                  <w:rPr>
                    <w:rFonts w:eastAsia="SimSun"/>
                    <w:sz w:val="18"/>
                    <w:szCs w:val="18"/>
                    <w:lang w:val="pt-PT" w:eastAsia="zh-CN"/>
                  </w:rPr>
                </w:rPrChange>
              </w:rPr>
              <w:t>35,6 (13,2)</w:t>
            </w:r>
          </w:p>
        </w:tc>
        <w:tc>
          <w:tcPr>
            <w:tcW w:w="1842" w:type="dxa"/>
            <w:tcMar>
              <w:top w:w="0" w:type="dxa"/>
              <w:left w:w="57" w:type="dxa"/>
              <w:bottom w:w="0" w:type="dxa"/>
              <w:right w:w="57" w:type="dxa"/>
            </w:tcMar>
            <w:tcPrChange w:id="1302" w:author="Infarmed" w:date="2026-03-16T14:24:00Z">
              <w:tcPr>
                <w:tcW w:w="1842" w:type="dxa"/>
                <w:tcBorders>
                  <w:left w:val="nil"/>
                  <w:right w:val="single" w:sz="8" w:space="0" w:color="auto"/>
                </w:tcBorders>
                <w:tcMar>
                  <w:top w:w="0" w:type="dxa"/>
                  <w:left w:w="57" w:type="dxa"/>
                  <w:bottom w:w="0" w:type="dxa"/>
                  <w:right w:w="57" w:type="dxa"/>
                </w:tcMar>
              </w:tcPr>
            </w:tcPrChange>
          </w:tcPr>
          <w:p w14:paraId="104FFAD5" w14:textId="77777777" w:rsidR="00025816" w:rsidRPr="00AA3442" w:rsidRDefault="00025816" w:rsidP="00454221">
            <w:pPr>
              <w:keepNext/>
              <w:keepLines/>
              <w:spacing w:before="50" w:after="50" w:line="240" w:lineRule="exact"/>
              <w:jc w:val="center"/>
              <w:rPr>
                <w:rFonts w:eastAsia="SimSun"/>
                <w:szCs w:val="22"/>
                <w:lang w:val="pt-PT" w:eastAsia="zh-CN"/>
                <w:rPrChange w:id="1303" w:author="DRA" w:date="2026-03-18T17:24:00Z">
                  <w:rPr>
                    <w:rFonts w:eastAsia="SimSun"/>
                    <w:sz w:val="18"/>
                    <w:szCs w:val="18"/>
                    <w:lang w:val="pt-PT" w:eastAsia="zh-CN"/>
                  </w:rPr>
                </w:rPrChange>
              </w:rPr>
            </w:pPr>
            <w:r w:rsidRPr="00AA3442">
              <w:rPr>
                <w:rFonts w:eastAsia="SimSun"/>
                <w:szCs w:val="22"/>
                <w:lang w:val="pt-PT" w:eastAsia="zh-CN"/>
                <w:rPrChange w:id="1304" w:author="DRA" w:date="2026-03-18T17:24:00Z">
                  <w:rPr>
                    <w:rFonts w:eastAsia="SimSun"/>
                    <w:sz w:val="18"/>
                    <w:szCs w:val="18"/>
                    <w:lang w:val="pt-PT" w:eastAsia="zh-CN"/>
                  </w:rPr>
                </w:rPrChange>
              </w:rPr>
              <w:t>37,4 (14,4)</w:t>
            </w:r>
          </w:p>
        </w:tc>
      </w:tr>
      <w:tr w:rsidR="00025816" w:rsidRPr="00AA3442" w14:paraId="6399E00F" w14:textId="77777777" w:rsidTr="00E3740E">
        <w:trPr>
          <w:cantSplit/>
          <w:trPrChange w:id="1305" w:author="Infarmed" w:date="2026-03-16T14:24:00Z">
            <w:trPr>
              <w:cantSplit/>
            </w:trPr>
          </w:trPrChange>
        </w:trPr>
        <w:tc>
          <w:tcPr>
            <w:tcW w:w="2786" w:type="dxa"/>
            <w:gridSpan w:val="2"/>
            <w:tcMar>
              <w:top w:w="0" w:type="dxa"/>
              <w:left w:w="57" w:type="dxa"/>
              <w:bottom w:w="0" w:type="dxa"/>
              <w:right w:w="57" w:type="dxa"/>
            </w:tcMar>
            <w:tcPrChange w:id="1306" w:author="Infarmed" w:date="2026-03-16T14:24:00Z">
              <w:tcPr>
                <w:tcW w:w="2786" w:type="dxa"/>
                <w:gridSpan w:val="2"/>
                <w:tcBorders>
                  <w:left w:val="single" w:sz="4" w:space="0" w:color="auto"/>
                </w:tcBorders>
                <w:tcMar>
                  <w:top w:w="0" w:type="dxa"/>
                  <w:left w:w="57" w:type="dxa"/>
                  <w:bottom w:w="0" w:type="dxa"/>
                  <w:right w:w="57" w:type="dxa"/>
                </w:tcMar>
              </w:tcPr>
            </w:tcPrChange>
          </w:tcPr>
          <w:p w14:paraId="7B8783F7" w14:textId="77777777" w:rsidR="00025816" w:rsidRPr="00AA3442" w:rsidRDefault="00025816">
            <w:pPr>
              <w:keepNext/>
              <w:keepLines/>
              <w:spacing w:before="50" w:after="50" w:line="240" w:lineRule="exact"/>
              <w:ind w:left="366"/>
              <w:rPr>
                <w:rFonts w:eastAsia="SimSun"/>
                <w:szCs w:val="22"/>
                <w:lang w:val="pt-PT" w:eastAsia="zh-CN"/>
                <w:rPrChange w:id="1307" w:author="DRA" w:date="2026-03-18T17:24:00Z">
                  <w:rPr>
                    <w:rFonts w:eastAsia="SimSun"/>
                    <w:sz w:val="18"/>
                    <w:szCs w:val="18"/>
                    <w:lang w:val="pt-PT" w:eastAsia="zh-CN"/>
                  </w:rPr>
                </w:rPrChange>
              </w:rPr>
              <w:pPrChange w:id="1308" w:author="DRA" w:date="2026-03-18T17:25:00Z">
                <w:pPr>
                  <w:keepNext/>
                  <w:keepLines/>
                  <w:spacing w:before="50" w:after="50" w:line="240" w:lineRule="exact"/>
                  <w:ind w:left="720"/>
                </w:pPr>
              </w:pPrChange>
            </w:pPr>
            <w:r w:rsidRPr="00AA3442">
              <w:rPr>
                <w:rFonts w:eastAsia="SimSun"/>
                <w:szCs w:val="22"/>
                <w:lang w:val="pt-PT" w:eastAsia="zh-CN"/>
                <w:rPrChange w:id="1309" w:author="DRA" w:date="2026-03-18T17:24:00Z">
                  <w:rPr>
                    <w:rFonts w:eastAsia="SimSun"/>
                    <w:sz w:val="18"/>
                    <w:szCs w:val="18"/>
                    <w:lang w:val="pt-PT" w:eastAsia="zh-CN"/>
                  </w:rPr>
                </w:rPrChange>
              </w:rPr>
              <w:t>Mediana</w:t>
            </w:r>
          </w:p>
        </w:tc>
        <w:tc>
          <w:tcPr>
            <w:tcW w:w="1540" w:type="dxa"/>
            <w:tcMar>
              <w:top w:w="0" w:type="dxa"/>
              <w:left w:w="57" w:type="dxa"/>
              <w:bottom w:w="0" w:type="dxa"/>
              <w:right w:w="57" w:type="dxa"/>
            </w:tcMar>
            <w:tcPrChange w:id="1310" w:author="Infarmed" w:date="2026-03-16T14:24:00Z">
              <w:tcPr>
                <w:tcW w:w="1540" w:type="dxa"/>
                <w:tcMar>
                  <w:top w:w="0" w:type="dxa"/>
                  <w:left w:w="57" w:type="dxa"/>
                  <w:bottom w:w="0" w:type="dxa"/>
                  <w:right w:w="57" w:type="dxa"/>
                </w:tcMar>
              </w:tcPr>
            </w:tcPrChange>
          </w:tcPr>
          <w:p w14:paraId="18DEA6ED" w14:textId="77777777" w:rsidR="00025816" w:rsidRPr="00AA3442" w:rsidRDefault="00025816" w:rsidP="00454221">
            <w:pPr>
              <w:keepNext/>
              <w:keepLines/>
              <w:spacing w:before="50" w:after="50" w:line="240" w:lineRule="exact"/>
              <w:jc w:val="center"/>
              <w:rPr>
                <w:rFonts w:eastAsia="SimSun"/>
                <w:szCs w:val="22"/>
                <w:lang w:val="pt-PT" w:eastAsia="zh-CN"/>
                <w:rPrChange w:id="1311" w:author="DRA" w:date="2026-03-18T17:24:00Z">
                  <w:rPr>
                    <w:rFonts w:eastAsia="SimSun"/>
                    <w:sz w:val="18"/>
                    <w:szCs w:val="18"/>
                    <w:lang w:val="pt-PT" w:eastAsia="zh-CN"/>
                  </w:rPr>
                </w:rPrChange>
              </w:rPr>
            </w:pPr>
            <w:r w:rsidRPr="00AA3442">
              <w:rPr>
                <w:rFonts w:eastAsia="SimSun"/>
                <w:szCs w:val="22"/>
                <w:lang w:val="pt-PT" w:eastAsia="zh-CN"/>
                <w:rPrChange w:id="1312" w:author="DRA" w:date="2026-03-18T17:24:00Z">
                  <w:rPr>
                    <w:rFonts w:eastAsia="SimSun"/>
                    <w:sz w:val="18"/>
                    <w:szCs w:val="18"/>
                    <w:lang w:val="pt-PT" w:eastAsia="zh-CN"/>
                  </w:rPr>
                </w:rPrChange>
              </w:rPr>
              <w:t>42,0</w:t>
            </w:r>
          </w:p>
        </w:tc>
        <w:tc>
          <w:tcPr>
            <w:tcW w:w="1418" w:type="dxa"/>
            <w:tcMar>
              <w:top w:w="0" w:type="dxa"/>
              <w:left w:w="57" w:type="dxa"/>
              <w:bottom w:w="0" w:type="dxa"/>
              <w:right w:w="57" w:type="dxa"/>
            </w:tcMar>
            <w:tcPrChange w:id="1313" w:author="Infarmed" w:date="2026-03-16T14:24:00Z">
              <w:tcPr>
                <w:tcW w:w="1418" w:type="dxa"/>
                <w:tcMar>
                  <w:top w:w="0" w:type="dxa"/>
                  <w:left w:w="57" w:type="dxa"/>
                  <w:bottom w:w="0" w:type="dxa"/>
                  <w:right w:w="57" w:type="dxa"/>
                </w:tcMar>
              </w:tcPr>
            </w:tcPrChange>
          </w:tcPr>
          <w:p w14:paraId="30B67FE1" w14:textId="77777777" w:rsidR="00025816" w:rsidRPr="00AA3442" w:rsidRDefault="00025816" w:rsidP="00454221">
            <w:pPr>
              <w:keepNext/>
              <w:keepLines/>
              <w:spacing w:before="50" w:after="50" w:line="240" w:lineRule="exact"/>
              <w:jc w:val="center"/>
              <w:rPr>
                <w:rFonts w:eastAsia="SimSun"/>
                <w:szCs w:val="22"/>
                <w:lang w:val="pt-PT" w:eastAsia="zh-CN"/>
                <w:rPrChange w:id="1314" w:author="DRA" w:date="2026-03-18T17:24:00Z">
                  <w:rPr>
                    <w:rFonts w:eastAsia="SimSun"/>
                    <w:sz w:val="18"/>
                    <w:szCs w:val="18"/>
                    <w:lang w:val="pt-PT" w:eastAsia="zh-CN"/>
                  </w:rPr>
                </w:rPrChange>
              </w:rPr>
            </w:pPr>
            <w:r w:rsidRPr="00AA3442">
              <w:rPr>
                <w:rFonts w:eastAsia="SimSun"/>
                <w:szCs w:val="22"/>
                <w:lang w:val="pt-PT" w:eastAsia="zh-CN"/>
                <w:rPrChange w:id="1315" w:author="DRA" w:date="2026-03-18T17:24:00Z">
                  <w:rPr>
                    <w:rFonts w:eastAsia="SimSun"/>
                    <w:sz w:val="18"/>
                    <w:szCs w:val="18"/>
                    <w:lang w:val="pt-PT" w:eastAsia="zh-CN"/>
                  </w:rPr>
                </w:rPrChange>
              </w:rPr>
              <w:t>41,0</w:t>
            </w:r>
          </w:p>
        </w:tc>
        <w:tc>
          <w:tcPr>
            <w:tcW w:w="1842" w:type="dxa"/>
            <w:tcPrChange w:id="1316" w:author="Infarmed" w:date="2026-03-16T14:24:00Z">
              <w:tcPr>
                <w:tcW w:w="1842" w:type="dxa"/>
                <w:tcBorders>
                  <w:right w:val="nil"/>
                </w:tcBorders>
              </w:tcPr>
            </w:tcPrChange>
          </w:tcPr>
          <w:p w14:paraId="6454B3E7" w14:textId="77777777" w:rsidR="00025816" w:rsidRPr="00AA3442" w:rsidRDefault="00025816" w:rsidP="00454221">
            <w:pPr>
              <w:keepNext/>
              <w:keepLines/>
              <w:spacing w:before="50" w:after="50" w:line="240" w:lineRule="exact"/>
              <w:jc w:val="center"/>
              <w:rPr>
                <w:rFonts w:eastAsia="SimSun"/>
                <w:szCs w:val="22"/>
                <w:lang w:val="pt-PT" w:eastAsia="zh-CN"/>
                <w:rPrChange w:id="1317" w:author="DRA" w:date="2026-03-18T17:24:00Z">
                  <w:rPr>
                    <w:rFonts w:eastAsia="SimSun"/>
                    <w:sz w:val="18"/>
                    <w:szCs w:val="18"/>
                    <w:lang w:val="pt-PT" w:eastAsia="zh-CN"/>
                  </w:rPr>
                </w:rPrChange>
              </w:rPr>
            </w:pPr>
            <w:r w:rsidRPr="00AA3442">
              <w:rPr>
                <w:rFonts w:eastAsia="SimSun"/>
                <w:szCs w:val="22"/>
                <w:lang w:val="pt-PT" w:eastAsia="zh-CN"/>
                <w:rPrChange w:id="1318" w:author="DRA" w:date="2026-03-18T17:24:00Z">
                  <w:rPr>
                    <w:rFonts w:eastAsia="SimSun"/>
                    <w:sz w:val="18"/>
                    <w:szCs w:val="18"/>
                    <w:lang w:val="pt-PT" w:eastAsia="zh-CN"/>
                  </w:rPr>
                </w:rPrChange>
              </w:rPr>
              <w:t>41,0</w:t>
            </w:r>
          </w:p>
        </w:tc>
        <w:tc>
          <w:tcPr>
            <w:tcW w:w="1842" w:type="dxa"/>
            <w:tcMar>
              <w:top w:w="0" w:type="dxa"/>
              <w:left w:w="57" w:type="dxa"/>
              <w:bottom w:w="0" w:type="dxa"/>
              <w:right w:w="57" w:type="dxa"/>
            </w:tcMar>
            <w:tcPrChange w:id="1319" w:author="Infarmed" w:date="2026-03-16T14:24:00Z">
              <w:tcPr>
                <w:tcW w:w="1842" w:type="dxa"/>
                <w:tcBorders>
                  <w:left w:val="nil"/>
                  <w:right w:val="single" w:sz="8" w:space="0" w:color="auto"/>
                </w:tcBorders>
                <w:tcMar>
                  <w:top w:w="0" w:type="dxa"/>
                  <w:left w:w="57" w:type="dxa"/>
                  <w:bottom w:w="0" w:type="dxa"/>
                  <w:right w:w="57" w:type="dxa"/>
                </w:tcMar>
              </w:tcPr>
            </w:tcPrChange>
          </w:tcPr>
          <w:p w14:paraId="2086849B" w14:textId="77777777" w:rsidR="00025816" w:rsidRPr="00AA3442" w:rsidRDefault="00025816" w:rsidP="00454221">
            <w:pPr>
              <w:keepNext/>
              <w:keepLines/>
              <w:spacing w:before="50" w:after="50" w:line="240" w:lineRule="exact"/>
              <w:jc w:val="center"/>
              <w:rPr>
                <w:rFonts w:eastAsia="SimSun"/>
                <w:szCs w:val="22"/>
                <w:lang w:val="pt-PT" w:eastAsia="zh-CN"/>
                <w:rPrChange w:id="1320" w:author="DRA" w:date="2026-03-18T17:24:00Z">
                  <w:rPr>
                    <w:rFonts w:eastAsia="SimSun"/>
                    <w:sz w:val="18"/>
                    <w:szCs w:val="18"/>
                    <w:lang w:val="pt-PT" w:eastAsia="zh-CN"/>
                  </w:rPr>
                </w:rPrChange>
              </w:rPr>
            </w:pPr>
            <w:r w:rsidRPr="00AA3442">
              <w:rPr>
                <w:rFonts w:eastAsia="SimSun"/>
                <w:szCs w:val="22"/>
                <w:lang w:val="pt-PT" w:eastAsia="zh-CN"/>
                <w:rPrChange w:id="1321" w:author="DRA" w:date="2026-03-18T17:24:00Z">
                  <w:rPr>
                    <w:rFonts w:eastAsia="SimSun"/>
                    <w:sz w:val="18"/>
                    <w:szCs w:val="18"/>
                    <w:lang w:val="pt-PT" w:eastAsia="zh-CN"/>
                  </w:rPr>
                </w:rPrChange>
              </w:rPr>
              <w:t>42,0</w:t>
            </w:r>
          </w:p>
        </w:tc>
      </w:tr>
      <w:tr w:rsidR="00025816" w:rsidRPr="00AA3442" w14:paraId="57DD2152" w14:textId="77777777" w:rsidTr="00E3740E">
        <w:trPr>
          <w:cantSplit/>
          <w:trPrChange w:id="1322" w:author="Infarmed" w:date="2026-03-16T14:24:00Z">
            <w:trPr>
              <w:cantSplit/>
            </w:trPr>
          </w:trPrChange>
        </w:trPr>
        <w:tc>
          <w:tcPr>
            <w:tcW w:w="2786" w:type="dxa"/>
            <w:gridSpan w:val="2"/>
            <w:tcMar>
              <w:top w:w="0" w:type="dxa"/>
              <w:left w:w="57" w:type="dxa"/>
              <w:bottom w:w="0" w:type="dxa"/>
              <w:right w:w="57" w:type="dxa"/>
            </w:tcMar>
            <w:tcPrChange w:id="1323" w:author="Infarmed" w:date="2026-03-16T14:24:00Z">
              <w:tcPr>
                <w:tcW w:w="2786" w:type="dxa"/>
                <w:gridSpan w:val="2"/>
                <w:tcBorders>
                  <w:left w:val="single" w:sz="4" w:space="0" w:color="auto"/>
                  <w:bottom w:val="single" w:sz="4" w:space="0" w:color="auto"/>
                </w:tcBorders>
                <w:tcMar>
                  <w:top w:w="0" w:type="dxa"/>
                  <w:left w:w="57" w:type="dxa"/>
                  <w:bottom w:w="0" w:type="dxa"/>
                  <w:right w:w="57" w:type="dxa"/>
                </w:tcMar>
              </w:tcPr>
            </w:tcPrChange>
          </w:tcPr>
          <w:p w14:paraId="213590AB" w14:textId="45A64C1D" w:rsidR="00025816" w:rsidRPr="00AA3442" w:rsidRDefault="00025816">
            <w:pPr>
              <w:keepNext/>
              <w:keepLines/>
              <w:spacing w:before="50" w:after="50" w:line="240" w:lineRule="exact"/>
              <w:ind w:left="366"/>
              <w:rPr>
                <w:rFonts w:eastAsia="SimSun"/>
                <w:szCs w:val="22"/>
                <w:lang w:val="pt-PT" w:eastAsia="zh-CN"/>
                <w:rPrChange w:id="1324" w:author="DRA" w:date="2026-03-18T17:24:00Z">
                  <w:rPr>
                    <w:rFonts w:eastAsia="SimSun"/>
                    <w:sz w:val="18"/>
                    <w:szCs w:val="18"/>
                    <w:lang w:val="pt-PT" w:eastAsia="zh-CN"/>
                  </w:rPr>
                </w:rPrChange>
              </w:rPr>
              <w:pPrChange w:id="1325" w:author="DRA" w:date="2026-03-18T17:25:00Z">
                <w:pPr>
                  <w:keepNext/>
                  <w:keepLines/>
                  <w:spacing w:before="50" w:after="50" w:line="240" w:lineRule="exact"/>
                  <w:ind w:left="720"/>
                </w:pPr>
              </w:pPrChange>
            </w:pPr>
            <w:r w:rsidRPr="00AA3442">
              <w:rPr>
                <w:rFonts w:eastAsia="SimSun"/>
                <w:szCs w:val="22"/>
                <w:lang w:val="pt-PT" w:eastAsia="zh-CN"/>
                <w:rPrChange w:id="1326" w:author="DRA" w:date="2026-03-18T17:24:00Z">
                  <w:rPr>
                    <w:rFonts w:eastAsia="SimSun"/>
                    <w:sz w:val="18"/>
                    <w:szCs w:val="18"/>
                    <w:lang w:val="pt-PT" w:eastAsia="zh-CN"/>
                  </w:rPr>
                </w:rPrChange>
              </w:rPr>
              <w:t xml:space="preserve">Min </w:t>
            </w:r>
            <w:r w:rsidR="00792E17" w:rsidRPr="00AA3442">
              <w:rPr>
                <w:rFonts w:eastAsia="SimSun"/>
                <w:szCs w:val="22"/>
                <w:lang w:val="pt-PT" w:eastAsia="zh-CN"/>
                <w:rPrChange w:id="1327" w:author="DRA" w:date="2026-03-18T17:24:00Z">
                  <w:rPr>
                    <w:rFonts w:eastAsia="SimSun"/>
                    <w:sz w:val="18"/>
                    <w:szCs w:val="18"/>
                    <w:lang w:val="pt-PT" w:eastAsia="zh-CN"/>
                  </w:rPr>
                </w:rPrChange>
              </w:rPr>
              <w:noBreakHyphen/>
            </w:r>
            <w:r w:rsidRPr="00AA3442">
              <w:rPr>
                <w:rFonts w:eastAsia="SimSun"/>
                <w:szCs w:val="22"/>
                <w:lang w:val="pt-PT" w:eastAsia="zh-CN"/>
                <w:rPrChange w:id="1328" w:author="DRA" w:date="2026-03-18T17:24:00Z">
                  <w:rPr>
                    <w:rFonts w:eastAsia="SimSun"/>
                    <w:sz w:val="18"/>
                    <w:szCs w:val="18"/>
                    <w:lang w:val="pt-PT" w:eastAsia="zh-CN"/>
                  </w:rPr>
                </w:rPrChange>
              </w:rPr>
              <w:t xml:space="preserve"> Máx</w:t>
            </w:r>
          </w:p>
        </w:tc>
        <w:tc>
          <w:tcPr>
            <w:tcW w:w="1540" w:type="dxa"/>
            <w:tcMar>
              <w:top w:w="0" w:type="dxa"/>
              <w:left w:w="57" w:type="dxa"/>
              <w:bottom w:w="0" w:type="dxa"/>
              <w:right w:w="57" w:type="dxa"/>
            </w:tcMar>
            <w:tcPrChange w:id="1329" w:author="Infarmed" w:date="2026-03-16T14:24:00Z">
              <w:tcPr>
                <w:tcW w:w="1540" w:type="dxa"/>
                <w:tcBorders>
                  <w:bottom w:val="single" w:sz="4" w:space="0" w:color="auto"/>
                </w:tcBorders>
                <w:tcMar>
                  <w:top w:w="0" w:type="dxa"/>
                  <w:left w:w="57" w:type="dxa"/>
                  <w:bottom w:w="0" w:type="dxa"/>
                  <w:right w:w="57" w:type="dxa"/>
                </w:tcMar>
              </w:tcPr>
            </w:tcPrChange>
          </w:tcPr>
          <w:p w14:paraId="1EFBB535" w14:textId="17C2C9F5" w:rsidR="00025816" w:rsidRPr="00AA3442" w:rsidRDefault="00025816" w:rsidP="00792E17">
            <w:pPr>
              <w:keepNext/>
              <w:keepLines/>
              <w:spacing w:before="50" w:after="50" w:line="240" w:lineRule="exact"/>
              <w:jc w:val="center"/>
              <w:rPr>
                <w:rFonts w:eastAsia="SimSun"/>
                <w:szCs w:val="22"/>
                <w:lang w:val="pt-PT" w:eastAsia="zh-CN"/>
                <w:rPrChange w:id="1330" w:author="DRA" w:date="2026-03-18T17:24:00Z">
                  <w:rPr>
                    <w:rFonts w:eastAsia="SimSun"/>
                    <w:sz w:val="18"/>
                    <w:szCs w:val="18"/>
                    <w:lang w:val="pt-PT" w:eastAsia="zh-CN"/>
                  </w:rPr>
                </w:rPrChange>
              </w:rPr>
            </w:pPr>
            <w:r w:rsidRPr="00AA3442">
              <w:rPr>
                <w:rFonts w:eastAsia="SimSun"/>
                <w:szCs w:val="22"/>
                <w:lang w:val="pt-PT" w:eastAsia="zh-CN"/>
                <w:rPrChange w:id="1331" w:author="DRA" w:date="2026-03-18T17:24:00Z">
                  <w:rPr>
                    <w:rFonts w:eastAsia="SimSun"/>
                    <w:sz w:val="18"/>
                    <w:szCs w:val="18"/>
                    <w:lang w:val="pt-PT" w:eastAsia="zh-CN"/>
                  </w:rPr>
                </w:rPrChange>
              </w:rPr>
              <w:t xml:space="preserve">6 </w:t>
            </w:r>
            <w:r w:rsidR="00792E17" w:rsidRPr="00AA3442">
              <w:rPr>
                <w:rFonts w:eastAsia="SimSun"/>
                <w:szCs w:val="22"/>
                <w:lang w:val="pt-PT" w:eastAsia="zh-CN"/>
                <w:rPrChange w:id="1332" w:author="DRA" w:date="2026-03-18T17:24:00Z">
                  <w:rPr>
                    <w:rFonts w:eastAsia="SimSun"/>
                    <w:sz w:val="18"/>
                    <w:szCs w:val="18"/>
                    <w:lang w:val="pt-PT" w:eastAsia="zh-CN"/>
                  </w:rPr>
                </w:rPrChange>
              </w:rPr>
              <w:noBreakHyphen/>
            </w:r>
            <w:r w:rsidRPr="00AA3442">
              <w:rPr>
                <w:rFonts w:eastAsia="SimSun"/>
                <w:szCs w:val="22"/>
                <w:lang w:val="pt-PT" w:eastAsia="zh-CN"/>
                <w:rPrChange w:id="1333" w:author="DRA" w:date="2026-03-18T17:24:00Z">
                  <w:rPr>
                    <w:rFonts w:eastAsia="SimSun"/>
                    <w:sz w:val="18"/>
                    <w:szCs w:val="18"/>
                    <w:lang w:val="pt-PT" w:eastAsia="zh-CN"/>
                  </w:rPr>
                </w:rPrChange>
              </w:rPr>
              <w:t xml:space="preserve"> 63</w:t>
            </w:r>
          </w:p>
        </w:tc>
        <w:tc>
          <w:tcPr>
            <w:tcW w:w="1418" w:type="dxa"/>
            <w:tcMar>
              <w:top w:w="0" w:type="dxa"/>
              <w:left w:w="57" w:type="dxa"/>
              <w:bottom w:w="0" w:type="dxa"/>
              <w:right w:w="57" w:type="dxa"/>
            </w:tcMar>
            <w:tcPrChange w:id="1334" w:author="Infarmed" w:date="2026-03-16T14:24:00Z">
              <w:tcPr>
                <w:tcW w:w="1418" w:type="dxa"/>
                <w:tcBorders>
                  <w:bottom w:val="single" w:sz="4" w:space="0" w:color="auto"/>
                </w:tcBorders>
                <w:tcMar>
                  <w:top w:w="0" w:type="dxa"/>
                  <w:left w:w="57" w:type="dxa"/>
                  <w:bottom w:w="0" w:type="dxa"/>
                  <w:right w:w="57" w:type="dxa"/>
                </w:tcMar>
              </w:tcPr>
            </w:tcPrChange>
          </w:tcPr>
          <w:p w14:paraId="396377DD" w14:textId="26CA722E" w:rsidR="00025816" w:rsidRPr="00AA3442" w:rsidRDefault="00025816" w:rsidP="00792E17">
            <w:pPr>
              <w:keepNext/>
              <w:keepLines/>
              <w:spacing w:before="50" w:after="50" w:line="240" w:lineRule="exact"/>
              <w:jc w:val="center"/>
              <w:rPr>
                <w:rFonts w:eastAsia="SimSun"/>
                <w:szCs w:val="22"/>
                <w:lang w:val="pt-PT" w:eastAsia="zh-CN"/>
                <w:rPrChange w:id="1335" w:author="DRA" w:date="2026-03-18T17:24:00Z">
                  <w:rPr>
                    <w:rFonts w:eastAsia="SimSun"/>
                    <w:sz w:val="18"/>
                    <w:szCs w:val="18"/>
                    <w:lang w:val="pt-PT" w:eastAsia="zh-CN"/>
                  </w:rPr>
                </w:rPrChange>
              </w:rPr>
            </w:pPr>
            <w:r w:rsidRPr="00AA3442">
              <w:rPr>
                <w:rFonts w:eastAsia="SimSun"/>
                <w:szCs w:val="22"/>
                <w:lang w:val="pt-PT" w:eastAsia="zh-CN"/>
                <w:rPrChange w:id="1336" w:author="DRA" w:date="2026-03-18T17:24:00Z">
                  <w:rPr>
                    <w:rFonts w:eastAsia="SimSun"/>
                    <w:sz w:val="18"/>
                    <w:szCs w:val="18"/>
                    <w:lang w:val="pt-PT" w:eastAsia="zh-CN"/>
                  </w:rPr>
                </w:rPrChange>
              </w:rPr>
              <w:t xml:space="preserve">12 </w:t>
            </w:r>
            <w:r w:rsidR="00792E17" w:rsidRPr="00AA3442">
              <w:rPr>
                <w:rFonts w:eastAsia="SimSun"/>
                <w:szCs w:val="22"/>
                <w:lang w:val="pt-PT" w:eastAsia="zh-CN"/>
                <w:rPrChange w:id="1337" w:author="DRA" w:date="2026-03-18T17:24:00Z">
                  <w:rPr>
                    <w:rFonts w:eastAsia="SimSun"/>
                    <w:sz w:val="18"/>
                    <w:szCs w:val="18"/>
                    <w:lang w:val="pt-PT" w:eastAsia="zh-CN"/>
                  </w:rPr>
                </w:rPrChange>
              </w:rPr>
              <w:noBreakHyphen/>
            </w:r>
            <w:r w:rsidRPr="00AA3442">
              <w:rPr>
                <w:rFonts w:eastAsia="SimSun"/>
                <w:szCs w:val="22"/>
                <w:lang w:val="pt-PT" w:eastAsia="zh-CN"/>
                <w:rPrChange w:id="1338" w:author="DRA" w:date="2026-03-18T17:24:00Z">
                  <w:rPr>
                    <w:rFonts w:eastAsia="SimSun"/>
                    <w:sz w:val="18"/>
                    <w:szCs w:val="18"/>
                    <w:lang w:val="pt-PT" w:eastAsia="zh-CN"/>
                  </w:rPr>
                </w:rPrChange>
              </w:rPr>
              <w:t xml:space="preserve"> 82</w:t>
            </w:r>
          </w:p>
        </w:tc>
        <w:tc>
          <w:tcPr>
            <w:tcW w:w="1842" w:type="dxa"/>
            <w:tcPrChange w:id="1339" w:author="Infarmed" w:date="2026-03-16T14:24:00Z">
              <w:tcPr>
                <w:tcW w:w="1842" w:type="dxa"/>
                <w:tcBorders>
                  <w:bottom w:val="single" w:sz="4" w:space="0" w:color="auto"/>
                  <w:right w:val="nil"/>
                </w:tcBorders>
              </w:tcPr>
            </w:tcPrChange>
          </w:tcPr>
          <w:p w14:paraId="37FA294F" w14:textId="3F8B0EB3" w:rsidR="00025816" w:rsidRPr="00AA3442" w:rsidRDefault="00025816" w:rsidP="00792E17">
            <w:pPr>
              <w:keepNext/>
              <w:keepLines/>
              <w:spacing w:before="50" w:after="50" w:line="240" w:lineRule="exact"/>
              <w:jc w:val="center"/>
              <w:rPr>
                <w:rFonts w:eastAsia="SimSun"/>
                <w:szCs w:val="22"/>
                <w:lang w:val="pt-PT" w:eastAsia="zh-CN"/>
                <w:rPrChange w:id="1340" w:author="DRA" w:date="2026-03-18T17:24:00Z">
                  <w:rPr>
                    <w:rFonts w:eastAsia="SimSun"/>
                    <w:sz w:val="18"/>
                    <w:szCs w:val="18"/>
                    <w:lang w:val="pt-PT" w:eastAsia="zh-CN"/>
                  </w:rPr>
                </w:rPrChange>
              </w:rPr>
            </w:pPr>
            <w:r w:rsidRPr="00AA3442">
              <w:rPr>
                <w:rFonts w:eastAsia="SimSun"/>
                <w:szCs w:val="22"/>
                <w:lang w:val="pt-PT" w:eastAsia="zh-CN"/>
                <w:rPrChange w:id="1341" w:author="DRA" w:date="2026-03-18T17:24:00Z">
                  <w:rPr>
                    <w:rFonts w:eastAsia="SimSun"/>
                    <w:sz w:val="18"/>
                    <w:szCs w:val="18"/>
                    <w:lang w:val="pt-PT" w:eastAsia="zh-CN"/>
                  </w:rPr>
                </w:rPrChange>
              </w:rPr>
              <w:t xml:space="preserve">1 </w:t>
            </w:r>
            <w:r w:rsidR="00792E17" w:rsidRPr="00AA3442">
              <w:rPr>
                <w:rFonts w:eastAsia="SimSun"/>
                <w:szCs w:val="22"/>
                <w:lang w:val="pt-PT" w:eastAsia="zh-CN"/>
                <w:rPrChange w:id="1342" w:author="DRA" w:date="2026-03-18T17:24:00Z">
                  <w:rPr>
                    <w:rFonts w:eastAsia="SimSun"/>
                    <w:sz w:val="18"/>
                    <w:szCs w:val="18"/>
                    <w:lang w:val="pt-PT" w:eastAsia="zh-CN"/>
                  </w:rPr>
                </w:rPrChange>
              </w:rPr>
              <w:noBreakHyphen/>
            </w:r>
            <w:r w:rsidRPr="00AA3442">
              <w:rPr>
                <w:rFonts w:eastAsia="SimSun"/>
                <w:szCs w:val="22"/>
                <w:lang w:val="pt-PT" w:eastAsia="zh-CN"/>
                <w:rPrChange w:id="1343" w:author="DRA" w:date="2026-03-18T17:24:00Z">
                  <w:rPr>
                    <w:rFonts w:eastAsia="SimSun"/>
                    <w:sz w:val="18"/>
                    <w:szCs w:val="18"/>
                    <w:lang w:val="pt-PT" w:eastAsia="zh-CN"/>
                  </w:rPr>
                </w:rPrChange>
              </w:rPr>
              <w:t xml:space="preserve"> 87</w:t>
            </w:r>
          </w:p>
        </w:tc>
        <w:tc>
          <w:tcPr>
            <w:tcW w:w="1842" w:type="dxa"/>
            <w:tcMar>
              <w:top w:w="0" w:type="dxa"/>
              <w:left w:w="57" w:type="dxa"/>
              <w:bottom w:w="0" w:type="dxa"/>
              <w:right w:w="57" w:type="dxa"/>
            </w:tcMar>
            <w:tcPrChange w:id="1344" w:author="Infarmed" w:date="2026-03-16T14:24:00Z">
              <w:tcPr>
                <w:tcW w:w="1842" w:type="dxa"/>
                <w:tcBorders>
                  <w:left w:val="nil"/>
                  <w:bottom w:val="single" w:sz="4" w:space="0" w:color="auto"/>
                  <w:right w:val="single" w:sz="8" w:space="0" w:color="auto"/>
                </w:tcBorders>
                <w:tcMar>
                  <w:top w:w="0" w:type="dxa"/>
                  <w:left w:w="57" w:type="dxa"/>
                  <w:bottom w:w="0" w:type="dxa"/>
                  <w:right w:w="57" w:type="dxa"/>
                </w:tcMar>
              </w:tcPr>
            </w:tcPrChange>
          </w:tcPr>
          <w:p w14:paraId="130F953E" w14:textId="54BFC783" w:rsidR="00025816" w:rsidRPr="00AA3442" w:rsidRDefault="00025816" w:rsidP="00792E17">
            <w:pPr>
              <w:keepNext/>
              <w:keepLines/>
              <w:spacing w:before="50" w:after="50" w:line="240" w:lineRule="exact"/>
              <w:jc w:val="center"/>
              <w:rPr>
                <w:rFonts w:eastAsia="SimSun"/>
                <w:szCs w:val="22"/>
                <w:lang w:val="pt-PT" w:eastAsia="zh-CN"/>
                <w:rPrChange w:id="1345" w:author="DRA" w:date="2026-03-18T17:24:00Z">
                  <w:rPr>
                    <w:rFonts w:eastAsia="SimSun"/>
                    <w:sz w:val="18"/>
                    <w:szCs w:val="18"/>
                    <w:lang w:val="pt-PT" w:eastAsia="zh-CN"/>
                  </w:rPr>
                </w:rPrChange>
              </w:rPr>
            </w:pPr>
            <w:r w:rsidRPr="00AA3442">
              <w:rPr>
                <w:rFonts w:eastAsia="SimSun"/>
                <w:szCs w:val="22"/>
                <w:lang w:val="pt-PT" w:eastAsia="zh-CN"/>
                <w:rPrChange w:id="1346" w:author="DRA" w:date="2026-03-18T17:24:00Z">
                  <w:rPr>
                    <w:rFonts w:eastAsia="SimSun"/>
                    <w:sz w:val="18"/>
                    <w:szCs w:val="18"/>
                    <w:lang w:val="pt-PT" w:eastAsia="zh-CN"/>
                  </w:rPr>
                </w:rPrChange>
              </w:rPr>
              <w:t xml:space="preserve">9 </w:t>
            </w:r>
            <w:r w:rsidR="00792E17" w:rsidRPr="00AA3442">
              <w:rPr>
                <w:rFonts w:eastAsia="SimSun"/>
                <w:szCs w:val="22"/>
                <w:lang w:val="pt-PT" w:eastAsia="zh-CN"/>
                <w:rPrChange w:id="1347" w:author="DRA" w:date="2026-03-18T17:24:00Z">
                  <w:rPr>
                    <w:rFonts w:eastAsia="SimSun"/>
                    <w:sz w:val="18"/>
                    <w:szCs w:val="18"/>
                    <w:lang w:val="pt-PT" w:eastAsia="zh-CN"/>
                  </w:rPr>
                </w:rPrChange>
              </w:rPr>
              <w:noBreakHyphen/>
            </w:r>
            <w:r w:rsidRPr="00AA3442">
              <w:rPr>
                <w:rFonts w:eastAsia="SimSun"/>
                <w:szCs w:val="22"/>
                <w:lang w:val="pt-PT" w:eastAsia="zh-CN"/>
                <w:rPrChange w:id="1348" w:author="DRA" w:date="2026-03-18T17:24:00Z">
                  <w:rPr>
                    <w:rFonts w:eastAsia="SimSun"/>
                    <w:sz w:val="18"/>
                    <w:szCs w:val="18"/>
                    <w:lang w:val="pt-PT" w:eastAsia="zh-CN"/>
                  </w:rPr>
                </w:rPrChange>
              </w:rPr>
              <w:t xml:space="preserve"> 87</w:t>
            </w:r>
          </w:p>
        </w:tc>
      </w:tr>
    </w:tbl>
    <w:p w14:paraId="14D50248" w14:textId="62A2E98C" w:rsidR="00792E17" w:rsidRPr="00F67924" w:rsidRDefault="00792E17" w:rsidP="00792E17">
      <w:pPr>
        <w:rPr>
          <w:sz w:val="18"/>
          <w:szCs w:val="18"/>
          <w:lang w:val="pt-PT" w:eastAsia="de-DE"/>
        </w:rPr>
      </w:pPr>
      <w:r w:rsidRPr="00F67924">
        <w:rPr>
          <w:sz w:val="18"/>
          <w:szCs w:val="18"/>
          <w:lang w:val="pt-PT" w:eastAsia="de-DE"/>
        </w:rPr>
        <w:t>SC = subcutâneo</w:t>
      </w:r>
    </w:p>
    <w:p w14:paraId="595430A9" w14:textId="77777777" w:rsidR="00025816" w:rsidRPr="00F67924" w:rsidRDefault="00025816" w:rsidP="00025816">
      <w:pPr>
        <w:rPr>
          <w:lang w:val="pt-PT" w:eastAsia="de-DE"/>
        </w:rPr>
      </w:pPr>
    </w:p>
    <w:p w14:paraId="0DDBB67D" w14:textId="7FA698B9" w:rsidR="00025816" w:rsidRPr="00F67924" w:rsidRDefault="00025816" w:rsidP="00025816">
      <w:pPr>
        <w:rPr>
          <w:lang w:val="pt-PT" w:eastAsia="de-DE"/>
        </w:rPr>
      </w:pPr>
      <w:r w:rsidRPr="00F67924">
        <w:rPr>
          <w:lang w:val="pt-PT" w:eastAsia="de-DE"/>
        </w:rPr>
        <w:t>Foi atingido o objetivo primário de eficácia, avaliado em função da proporção de doentes que à semana</w:t>
      </w:r>
      <w:r w:rsidR="00792E17" w:rsidRPr="00F67924">
        <w:rPr>
          <w:lang w:val="pt-PT" w:eastAsia="de-DE"/>
        </w:rPr>
        <w:t> </w:t>
      </w:r>
      <w:r w:rsidRPr="00F67924">
        <w:rPr>
          <w:lang w:val="pt-PT" w:eastAsia="de-DE"/>
        </w:rPr>
        <w:t xml:space="preserve">52 atingiram uma remissão sustentada livre de esteroides com </w:t>
      </w:r>
      <w:r w:rsidR="00792E17" w:rsidRPr="00F67924">
        <w:rPr>
          <w:lang w:val="pt-PT" w:eastAsia="de-DE"/>
        </w:rPr>
        <w:t xml:space="preserve">tocilizumab </w:t>
      </w:r>
      <w:r w:rsidRPr="00F67924">
        <w:rPr>
          <w:lang w:val="pt-PT" w:eastAsia="de-DE"/>
        </w:rPr>
        <w:t>associado a um regime de redução progressiva de prednisona durante 26</w:t>
      </w:r>
      <w:r w:rsidR="00792E17" w:rsidRPr="00F67924">
        <w:rPr>
          <w:lang w:val="pt-PT" w:eastAsia="de-DE"/>
        </w:rPr>
        <w:t> </w:t>
      </w:r>
      <w:r w:rsidRPr="00F67924">
        <w:rPr>
          <w:lang w:val="pt-PT" w:eastAsia="de-DE"/>
        </w:rPr>
        <w:t>semanas comparativamente a placebo associado a um regime de redução progressiva de prednisona durante 26</w:t>
      </w:r>
      <w:r w:rsidR="00792E17" w:rsidRPr="00F67924">
        <w:rPr>
          <w:lang w:val="pt-PT" w:eastAsia="de-DE"/>
        </w:rPr>
        <w:t> </w:t>
      </w:r>
      <w:r w:rsidRPr="00F67924">
        <w:rPr>
          <w:lang w:val="pt-PT" w:eastAsia="de-DE"/>
        </w:rPr>
        <w:t>semanas (Tabela</w:t>
      </w:r>
      <w:r w:rsidR="00792E17" w:rsidRPr="00F67924">
        <w:rPr>
          <w:lang w:val="pt-PT" w:eastAsia="de-DE"/>
        </w:rPr>
        <w:t> </w:t>
      </w:r>
      <w:r w:rsidR="00FB3EE6" w:rsidRPr="00F67924">
        <w:rPr>
          <w:lang w:val="pt-PT" w:eastAsia="de-DE"/>
        </w:rPr>
        <w:t>4</w:t>
      </w:r>
      <w:r w:rsidRPr="00F67924">
        <w:rPr>
          <w:lang w:val="pt-PT" w:eastAsia="de-DE"/>
        </w:rPr>
        <w:t>).</w:t>
      </w:r>
    </w:p>
    <w:p w14:paraId="40F48CE3" w14:textId="77777777" w:rsidR="00025816" w:rsidRPr="00F67924" w:rsidRDefault="00025816" w:rsidP="00025816">
      <w:pPr>
        <w:rPr>
          <w:lang w:val="pt-PT" w:eastAsia="de-DE"/>
        </w:rPr>
      </w:pPr>
    </w:p>
    <w:p w14:paraId="00CDB224" w14:textId="7D003A70" w:rsidR="00025816" w:rsidRPr="00F67924" w:rsidRDefault="00025816" w:rsidP="000455B5">
      <w:pPr>
        <w:keepNext/>
        <w:keepLines/>
        <w:rPr>
          <w:lang w:val="pt-PT" w:eastAsia="de-DE"/>
        </w:rPr>
      </w:pPr>
      <w:r w:rsidRPr="00F67924">
        <w:rPr>
          <w:lang w:val="pt-PT" w:eastAsia="de-DE"/>
        </w:rPr>
        <w:t>O principal objetivo secundário de eficácia, também baseado na proporção de doentes que à semana</w:t>
      </w:r>
      <w:r w:rsidR="00792E17" w:rsidRPr="00F67924">
        <w:rPr>
          <w:lang w:val="pt-PT" w:eastAsia="de-DE"/>
        </w:rPr>
        <w:t> </w:t>
      </w:r>
      <w:r w:rsidRPr="00F67924">
        <w:rPr>
          <w:lang w:val="pt-PT" w:eastAsia="de-DE"/>
        </w:rPr>
        <w:t>52 atingiram uma remissão sustentada, comparando tocilizumab associado a um regime de redução progressiva de prednisona durante 26</w:t>
      </w:r>
      <w:r w:rsidR="00792E17" w:rsidRPr="00F67924">
        <w:rPr>
          <w:lang w:val="pt-PT" w:eastAsia="de-DE"/>
        </w:rPr>
        <w:t> </w:t>
      </w:r>
      <w:r w:rsidRPr="00F67924">
        <w:rPr>
          <w:lang w:val="pt-PT" w:eastAsia="de-DE"/>
        </w:rPr>
        <w:t>semanas com placebo associado a um regime de redução progressiva prednisona durante 52</w:t>
      </w:r>
      <w:r w:rsidR="00792E17" w:rsidRPr="00F67924">
        <w:rPr>
          <w:lang w:val="pt-PT" w:eastAsia="de-DE"/>
        </w:rPr>
        <w:t> </w:t>
      </w:r>
      <w:r w:rsidRPr="00F67924">
        <w:rPr>
          <w:lang w:val="pt-PT" w:eastAsia="de-DE"/>
        </w:rPr>
        <w:t xml:space="preserve">semanas, também foi atingido </w:t>
      </w:r>
      <w:r w:rsidR="00FB3EE6" w:rsidRPr="00F67924">
        <w:rPr>
          <w:lang w:val="pt-PT" w:eastAsia="de-DE"/>
        </w:rPr>
        <w:t>(Tabela</w:t>
      </w:r>
      <w:r w:rsidR="00792E17" w:rsidRPr="00F67924">
        <w:rPr>
          <w:lang w:val="pt-PT" w:eastAsia="de-DE"/>
        </w:rPr>
        <w:t> </w:t>
      </w:r>
      <w:r w:rsidR="00FB3EE6" w:rsidRPr="00F67924">
        <w:rPr>
          <w:lang w:val="pt-PT" w:eastAsia="de-DE"/>
        </w:rPr>
        <w:t>4</w:t>
      </w:r>
      <w:r w:rsidRPr="00F67924">
        <w:rPr>
          <w:lang w:val="pt-PT" w:eastAsia="de-DE"/>
        </w:rPr>
        <w:t>).</w:t>
      </w:r>
    </w:p>
    <w:p w14:paraId="6E37C21A" w14:textId="77777777" w:rsidR="00025816" w:rsidRPr="00F67924" w:rsidRDefault="00025816" w:rsidP="00025816">
      <w:pPr>
        <w:rPr>
          <w:lang w:val="pt-PT" w:eastAsia="de-DE"/>
        </w:rPr>
      </w:pPr>
    </w:p>
    <w:p w14:paraId="6C1E5408" w14:textId="25F8F5BE" w:rsidR="00025816" w:rsidRPr="00F67924" w:rsidRDefault="00025816" w:rsidP="00025816">
      <w:pPr>
        <w:rPr>
          <w:lang w:val="pt-PT" w:eastAsia="de-DE"/>
        </w:rPr>
      </w:pPr>
      <w:r w:rsidRPr="00F67924">
        <w:rPr>
          <w:lang w:val="pt-PT" w:eastAsia="de-DE"/>
        </w:rPr>
        <w:t xml:space="preserve">Foi observado um efeito terapêutico superior estatisticamente significativo a favor de </w:t>
      </w:r>
      <w:r w:rsidR="00792E17" w:rsidRPr="00F67924">
        <w:rPr>
          <w:lang w:val="pt-PT" w:eastAsia="de-DE"/>
        </w:rPr>
        <w:t xml:space="preserve">tocilizumab </w:t>
      </w:r>
      <w:r w:rsidRPr="00F67924">
        <w:rPr>
          <w:lang w:val="pt-PT" w:eastAsia="de-DE"/>
        </w:rPr>
        <w:t>relativamente a placebo em se atingir remissão mantida livre de esteroides à semana</w:t>
      </w:r>
      <w:r w:rsidR="00792E17" w:rsidRPr="00F67924">
        <w:rPr>
          <w:lang w:val="pt-PT" w:eastAsia="de-DE"/>
        </w:rPr>
        <w:t> </w:t>
      </w:r>
      <w:r w:rsidRPr="00F67924">
        <w:rPr>
          <w:lang w:val="pt-PT" w:eastAsia="de-DE"/>
        </w:rPr>
        <w:t xml:space="preserve">52 com </w:t>
      </w:r>
      <w:r w:rsidR="00792E17" w:rsidRPr="00F67924">
        <w:rPr>
          <w:lang w:val="pt-PT" w:eastAsia="de-DE"/>
        </w:rPr>
        <w:t xml:space="preserve">tocilizumab </w:t>
      </w:r>
      <w:r w:rsidRPr="00F67924">
        <w:rPr>
          <w:lang w:val="pt-PT" w:eastAsia="de-DE"/>
        </w:rPr>
        <w:t>associado a um regime de redução progressiva de prednisona durante 26</w:t>
      </w:r>
      <w:r w:rsidR="00792E17" w:rsidRPr="00F67924">
        <w:rPr>
          <w:lang w:val="pt-PT" w:eastAsia="de-DE"/>
        </w:rPr>
        <w:t> </w:t>
      </w:r>
      <w:r w:rsidRPr="00F67924">
        <w:rPr>
          <w:lang w:val="pt-PT" w:eastAsia="de-DE"/>
        </w:rPr>
        <w:t>semanas, comparativamente a placebo associado a</w:t>
      </w:r>
      <w:del w:id="1349" w:author="Author">
        <w:r w:rsidRPr="00F67924" w:rsidDel="00DB45A9">
          <w:rPr>
            <w:lang w:val="pt-PT" w:eastAsia="de-DE"/>
          </w:rPr>
          <w:delText xml:space="preserve"> </w:delText>
        </w:r>
      </w:del>
      <w:r w:rsidRPr="00F67924">
        <w:rPr>
          <w:lang w:val="pt-PT" w:eastAsia="de-DE"/>
        </w:rPr>
        <w:t xml:space="preserve"> um regime de redução progressiva de prednisona durante 26</w:t>
      </w:r>
      <w:r w:rsidR="00792E17" w:rsidRPr="00F67924">
        <w:rPr>
          <w:lang w:val="pt-PT" w:eastAsia="de-DE"/>
        </w:rPr>
        <w:t> </w:t>
      </w:r>
      <w:r w:rsidRPr="00F67924">
        <w:rPr>
          <w:lang w:val="pt-PT" w:eastAsia="de-DE"/>
        </w:rPr>
        <w:t>semanas, e a placebo associado a um regime de redução progressiva de prednisona durante 52</w:t>
      </w:r>
      <w:r w:rsidR="00792E17" w:rsidRPr="00F67924">
        <w:rPr>
          <w:lang w:val="pt-PT" w:eastAsia="de-DE"/>
        </w:rPr>
        <w:t> </w:t>
      </w:r>
      <w:r w:rsidRPr="00F67924">
        <w:rPr>
          <w:lang w:val="pt-PT" w:eastAsia="de-DE"/>
        </w:rPr>
        <w:t>semanas.</w:t>
      </w:r>
    </w:p>
    <w:p w14:paraId="628AB48F" w14:textId="77777777" w:rsidR="00025816" w:rsidRPr="00F67924" w:rsidRDefault="00025816" w:rsidP="00025816">
      <w:pPr>
        <w:rPr>
          <w:lang w:val="pt-PT" w:eastAsia="de-DE"/>
        </w:rPr>
      </w:pPr>
    </w:p>
    <w:p w14:paraId="7E3DC350" w14:textId="033764F5" w:rsidR="00025816" w:rsidRPr="00F67924" w:rsidRDefault="00025816" w:rsidP="00233258">
      <w:pPr>
        <w:jc w:val="both"/>
        <w:rPr>
          <w:sz w:val="24"/>
          <w:szCs w:val="24"/>
          <w:lang w:val="pt-PT" w:eastAsia="de-DE"/>
        </w:rPr>
      </w:pPr>
      <w:r w:rsidRPr="00F67924">
        <w:rPr>
          <w:color w:val="000000"/>
          <w:shd w:val="clear" w:color="auto" w:fill="FFFFFF"/>
          <w:lang w:val="pt-PT" w:eastAsia="de-DE"/>
        </w:rPr>
        <w:t xml:space="preserve">A percentagem de doentes a atingir </w:t>
      </w:r>
      <w:r w:rsidRPr="00F67924">
        <w:rPr>
          <w:lang w:val="pt-PT" w:eastAsia="de-DE"/>
        </w:rPr>
        <w:t>remissão sustentada à semana</w:t>
      </w:r>
      <w:r w:rsidR="00792E17" w:rsidRPr="00F67924">
        <w:rPr>
          <w:lang w:val="pt-PT" w:eastAsia="de-DE"/>
        </w:rPr>
        <w:t> </w:t>
      </w:r>
      <w:r w:rsidRPr="00F67924">
        <w:rPr>
          <w:lang w:val="pt-PT" w:eastAsia="de-DE"/>
        </w:rPr>
        <w:t xml:space="preserve">52 é apresentada na </w:t>
      </w:r>
      <w:r w:rsidR="00FB3EE6" w:rsidRPr="00F67924">
        <w:rPr>
          <w:lang w:val="pt-PT" w:eastAsia="de-DE"/>
        </w:rPr>
        <w:t>Tabela</w:t>
      </w:r>
      <w:r w:rsidR="00792E17" w:rsidRPr="00F67924">
        <w:rPr>
          <w:lang w:val="pt-PT" w:eastAsia="de-DE"/>
        </w:rPr>
        <w:t> </w:t>
      </w:r>
      <w:r w:rsidR="00FB3EE6" w:rsidRPr="00F67924">
        <w:rPr>
          <w:lang w:val="pt-PT" w:eastAsia="de-DE"/>
        </w:rPr>
        <w:t>4</w:t>
      </w:r>
      <w:r w:rsidRPr="00F67924">
        <w:rPr>
          <w:lang w:val="pt-PT" w:eastAsia="de-DE"/>
        </w:rPr>
        <w:t>.</w:t>
      </w:r>
    </w:p>
    <w:p w14:paraId="227ACD73" w14:textId="77777777" w:rsidR="00025816" w:rsidRPr="00F67924" w:rsidRDefault="00025816" w:rsidP="00A915C3">
      <w:pPr>
        <w:rPr>
          <w:lang w:val="pt-PT" w:eastAsia="de-DE"/>
        </w:rPr>
      </w:pPr>
    </w:p>
    <w:p w14:paraId="5C287224" w14:textId="77777777" w:rsidR="00025816" w:rsidRPr="00F67924" w:rsidRDefault="00025816" w:rsidP="00233258">
      <w:pPr>
        <w:keepNext/>
        <w:jc w:val="both"/>
        <w:rPr>
          <w:i/>
          <w:color w:val="000000"/>
          <w:u w:val="single"/>
          <w:shd w:val="clear" w:color="auto" w:fill="FFFFFF"/>
          <w:lang w:val="pt-PT" w:eastAsia="en-US"/>
        </w:rPr>
      </w:pPr>
      <w:r w:rsidRPr="00F67924">
        <w:rPr>
          <w:i/>
          <w:color w:val="000000"/>
          <w:u w:val="single"/>
          <w:shd w:val="clear" w:color="auto" w:fill="FFFFFF"/>
          <w:lang w:val="pt-PT" w:eastAsia="en-US"/>
        </w:rPr>
        <w:t>Objetivos secundários</w:t>
      </w:r>
    </w:p>
    <w:p w14:paraId="16AFC638" w14:textId="0902C8AB" w:rsidR="00025816" w:rsidRPr="00F67924" w:rsidRDefault="00025816" w:rsidP="00A915C3">
      <w:pPr>
        <w:rPr>
          <w:color w:val="000000"/>
          <w:shd w:val="clear" w:color="auto" w:fill="FFFFFF"/>
          <w:lang w:val="pt-PT" w:eastAsia="en-US"/>
        </w:rPr>
      </w:pPr>
      <w:r w:rsidRPr="00F67924">
        <w:rPr>
          <w:color w:val="000000"/>
          <w:shd w:val="clear" w:color="auto" w:fill="FFFFFF"/>
          <w:lang w:val="pt-PT" w:eastAsia="en-US"/>
        </w:rPr>
        <w:t xml:space="preserve">A avaliação do tempo até à ocorrência de uma primeira agudização de ACG mostrou um risco de recidiva significativamente menor para o grupo </w:t>
      </w:r>
      <w:r w:rsidRPr="00F67924">
        <w:rPr>
          <w:lang w:val="pt-PT"/>
        </w:rPr>
        <w:t>que fez a</w:t>
      </w:r>
      <w:r w:rsidRPr="00F67924">
        <w:rPr>
          <w:color w:val="000000"/>
          <w:shd w:val="clear" w:color="auto" w:fill="FFFFFF"/>
          <w:lang w:val="pt-PT" w:eastAsia="en-US"/>
        </w:rPr>
        <w:t xml:space="preserve"> dose semanal de </w:t>
      </w:r>
      <w:r w:rsidR="00792E17" w:rsidRPr="00F67924">
        <w:rPr>
          <w:lang w:val="pt-PT" w:eastAsia="de-DE"/>
        </w:rPr>
        <w:t xml:space="preserve">tocilizumab </w:t>
      </w:r>
      <w:r w:rsidRPr="00F67924">
        <w:rPr>
          <w:color w:val="000000"/>
          <w:shd w:val="clear" w:color="auto" w:fill="FFFFFF"/>
          <w:lang w:val="pt-PT" w:eastAsia="en-US"/>
        </w:rPr>
        <w:t xml:space="preserve">subcutâneo comparativamente aos grupos de placebo </w:t>
      </w:r>
      <w:r w:rsidRPr="00F67924">
        <w:rPr>
          <w:lang w:val="pt-PT" w:eastAsia="de-DE"/>
        </w:rPr>
        <w:t>associado a</w:t>
      </w:r>
      <w:r w:rsidRPr="00F67924">
        <w:rPr>
          <w:color w:val="000000"/>
          <w:shd w:val="clear" w:color="auto" w:fill="FFFFFF"/>
          <w:lang w:val="pt-PT" w:eastAsia="en-US"/>
        </w:rPr>
        <w:t xml:space="preserve"> um regime de redução progressiva de prednisona durante 26</w:t>
      </w:r>
      <w:r w:rsidR="00792E17" w:rsidRPr="00F67924">
        <w:rPr>
          <w:color w:val="000000"/>
          <w:shd w:val="clear" w:color="auto" w:fill="FFFFFF"/>
          <w:lang w:val="pt-PT" w:eastAsia="en-US"/>
        </w:rPr>
        <w:t> </w:t>
      </w:r>
      <w:r w:rsidRPr="00F67924">
        <w:rPr>
          <w:color w:val="000000"/>
          <w:shd w:val="clear" w:color="auto" w:fill="FFFFFF"/>
          <w:lang w:val="pt-PT" w:eastAsia="en-US"/>
        </w:rPr>
        <w:t xml:space="preserve">semanas e de placebo </w:t>
      </w:r>
      <w:r w:rsidRPr="00F67924">
        <w:rPr>
          <w:lang w:val="pt-PT" w:eastAsia="de-DE"/>
        </w:rPr>
        <w:t>associado a</w:t>
      </w:r>
      <w:r w:rsidRPr="00F67924">
        <w:rPr>
          <w:color w:val="000000"/>
          <w:shd w:val="clear" w:color="auto" w:fill="FFFFFF"/>
          <w:lang w:val="pt-PT" w:eastAsia="en-US"/>
        </w:rPr>
        <w:t xml:space="preserve"> um regime de redução progressiva de prednisona durante 52</w:t>
      </w:r>
      <w:r w:rsidR="00792E17" w:rsidRPr="00F67924">
        <w:rPr>
          <w:color w:val="000000"/>
          <w:shd w:val="clear" w:color="auto" w:fill="FFFFFF"/>
          <w:lang w:val="pt-PT" w:eastAsia="en-US"/>
        </w:rPr>
        <w:t> </w:t>
      </w:r>
      <w:r w:rsidRPr="00F67924">
        <w:rPr>
          <w:color w:val="000000"/>
          <w:shd w:val="clear" w:color="auto" w:fill="FFFFFF"/>
          <w:lang w:val="pt-PT" w:eastAsia="en-US"/>
        </w:rPr>
        <w:t xml:space="preserve">semanas, e para o grupo de </w:t>
      </w:r>
      <w:r w:rsidR="00792E17" w:rsidRPr="00F67924">
        <w:rPr>
          <w:lang w:val="pt-PT" w:eastAsia="de-DE"/>
        </w:rPr>
        <w:t xml:space="preserve">tocilizumab </w:t>
      </w:r>
      <w:r w:rsidRPr="00F67924">
        <w:rPr>
          <w:color w:val="000000"/>
          <w:shd w:val="clear" w:color="auto" w:fill="FFFFFF"/>
          <w:lang w:val="pt-PT" w:eastAsia="en-US"/>
        </w:rPr>
        <w:t>subcutâneo de 2 em 2</w:t>
      </w:r>
      <w:r w:rsidR="00792E17" w:rsidRPr="00F67924">
        <w:rPr>
          <w:color w:val="000000"/>
          <w:shd w:val="clear" w:color="auto" w:fill="FFFFFF"/>
          <w:lang w:val="pt-PT" w:eastAsia="en-US"/>
        </w:rPr>
        <w:t> </w:t>
      </w:r>
      <w:r w:rsidRPr="00F67924">
        <w:rPr>
          <w:color w:val="000000"/>
          <w:shd w:val="clear" w:color="auto" w:fill="FFFFFF"/>
          <w:lang w:val="pt-PT" w:eastAsia="en-US"/>
        </w:rPr>
        <w:t>semanas comparativamente a placebo associado a prednisona durante 26</w:t>
      </w:r>
      <w:r w:rsidR="00792E17" w:rsidRPr="00F67924">
        <w:rPr>
          <w:color w:val="000000"/>
          <w:shd w:val="clear" w:color="auto" w:fill="FFFFFF"/>
          <w:lang w:val="pt-PT" w:eastAsia="en-US"/>
        </w:rPr>
        <w:t> </w:t>
      </w:r>
      <w:r w:rsidRPr="00F67924">
        <w:rPr>
          <w:color w:val="000000"/>
          <w:shd w:val="clear" w:color="auto" w:fill="FFFFFF"/>
          <w:lang w:val="pt-PT" w:eastAsia="en-US"/>
        </w:rPr>
        <w:t xml:space="preserve">semanas (quando comparados com um nível de significância de 0,01). Nos doentes que entraram no ensaio com episódios de agudização de ACG bem como naqueles com início de novo da doença, a dose semanal de </w:t>
      </w:r>
      <w:r w:rsidR="00792E17" w:rsidRPr="00F67924">
        <w:rPr>
          <w:lang w:val="pt-PT" w:eastAsia="de-DE"/>
        </w:rPr>
        <w:t xml:space="preserve">tocilizumab </w:t>
      </w:r>
      <w:r w:rsidRPr="00F67924">
        <w:rPr>
          <w:color w:val="000000"/>
          <w:shd w:val="clear" w:color="auto" w:fill="FFFFFF"/>
          <w:lang w:val="pt-PT" w:eastAsia="en-US"/>
        </w:rPr>
        <w:t xml:space="preserve">subcutâneo também mostrou uma diminuição clinicamente relevante no risco de recidiva comparativamente a placebo associado </w:t>
      </w:r>
      <w:r w:rsidR="004C48F0" w:rsidRPr="00F67924">
        <w:rPr>
          <w:color w:val="000000"/>
          <w:shd w:val="clear" w:color="auto" w:fill="FFFFFF"/>
          <w:lang w:val="pt-PT" w:eastAsia="en-US"/>
        </w:rPr>
        <w:t xml:space="preserve">a </w:t>
      </w:r>
      <w:r w:rsidRPr="00F67924">
        <w:rPr>
          <w:color w:val="000000"/>
          <w:shd w:val="clear" w:color="auto" w:fill="FFFFFF"/>
          <w:lang w:val="pt-PT" w:eastAsia="en-US"/>
        </w:rPr>
        <w:t>prednisona durante 26</w:t>
      </w:r>
      <w:r w:rsidR="00792E17" w:rsidRPr="00F67924">
        <w:rPr>
          <w:color w:val="000000"/>
          <w:shd w:val="clear" w:color="auto" w:fill="FFFFFF"/>
          <w:lang w:val="pt-PT" w:eastAsia="en-US"/>
        </w:rPr>
        <w:t> </w:t>
      </w:r>
      <w:r w:rsidRPr="00F67924">
        <w:rPr>
          <w:color w:val="000000"/>
          <w:shd w:val="clear" w:color="auto" w:fill="FFFFFF"/>
          <w:lang w:val="pt-PT" w:eastAsia="en-US"/>
        </w:rPr>
        <w:t xml:space="preserve">semanas </w:t>
      </w:r>
      <w:r w:rsidR="00FB3EE6" w:rsidRPr="00F67924">
        <w:rPr>
          <w:color w:val="000000"/>
          <w:shd w:val="clear" w:color="auto" w:fill="FFFFFF"/>
          <w:lang w:val="pt-PT" w:eastAsia="en-US"/>
        </w:rPr>
        <w:t>(Tabela</w:t>
      </w:r>
      <w:r w:rsidR="00792E17" w:rsidRPr="00F67924">
        <w:rPr>
          <w:color w:val="000000"/>
          <w:shd w:val="clear" w:color="auto" w:fill="FFFFFF"/>
          <w:lang w:val="pt-PT" w:eastAsia="en-US"/>
        </w:rPr>
        <w:t> </w:t>
      </w:r>
      <w:r w:rsidR="00FB3EE6" w:rsidRPr="00F67924">
        <w:rPr>
          <w:color w:val="000000"/>
          <w:shd w:val="clear" w:color="auto" w:fill="FFFFFF"/>
          <w:lang w:val="pt-PT" w:eastAsia="en-US"/>
        </w:rPr>
        <w:t>4</w:t>
      </w:r>
      <w:r w:rsidRPr="00F67924">
        <w:rPr>
          <w:color w:val="000000"/>
          <w:shd w:val="clear" w:color="auto" w:fill="FFFFFF"/>
          <w:lang w:val="pt-PT" w:eastAsia="en-US"/>
        </w:rPr>
        <w:t>).</w:t>
      </w:r>
    </w:p>
    <w:p w14:paraId="7053FE79" w14:textId="77777777" w:rsidR="00025816" w:rsidRPr="00F67924" w:rsidRDefault="00025816" w:rsidP="00025816">
      <w:pPr>
        <w:spacing w:line="280" w:lineRule="atLeast"/>
        <w:jc w:val="both"/>
        <w:rPr>
          <w:sz w:val="24"/>
          <w:szCs w:val="24"/>
          <w:lang w:val="pt-PT" w:eastAsia="de-DE"/>
        </w:rPr>
      </w:pPr>
    </w:p>
    <w:p w14:paraId="615667A2" w14:textId="77777777" w:rsidR="00025816" w:rsidRPr="00F67924" w:rsidRDefault="00025816" w:rsidP="00025816">
      <w:pPr>
        <w:spacing w:line="280" w:lineRule="atLeast"/>
        <w:jc w:val="both"/>
        <w:rPr>
          <w:i/>
          <w:u w:val="single"/>
          <w:lang w:val="pt-PT" w:eastAsia="de-DE"/>
        </w:rPr>
      </w:pPr>
      <w:r w:rsidRPr="00F67924">
        <w:rPr>
          <w:i/>
          <w:u w:val="single"/>
          <w:lang w:val="pt-PT" w:eastAsia="de-DE"/>
        </w:rPr>
        <w:t xml:space="preserve">Dose cumulativa de glucocorticoides </w:t>
      </w:r>
    </w:p>
    <w:p w14:paraId="4AD29F79" w14:textId="40637A3B" w:rsidR="00025816" w:rsidRPr="00F67924" w:rsidRDefault="00025816" w:rsidP="00025816">
      <w:pPr>
        <w:rPr>
          <w:lang w:val="pt-PT" w:eastAsia="de-DE"/>
        </w:rPr>
      </w:pPr>
      <w:r w:rsidRPr="00F67924">
        <w:rPr>
          <w:lang w:val="pt-PT" w:eastAsia="de-DE"/>
        </w:rPr>
        <w:t>A dose cumulativa de prednisona à semana</w:t>
      </w:r>
      <w:r w:rsidR="0091789F" w:rsidRPr="00F67924">
        <w:rPr>
          <w:lang w:val="pt-PT" w:eastAsia="de-DE"/>
        </w:rPr>
        <w:t> </w:t>
      </w:r>
      <w:r w:rsidRPr="00F67924">
        <w:rPr>
          <w:lang w:val="pt-PT" w:eastAsia="de-DE"/>
        </w:rPr>
        <w:t xml:space="preserve">52 foi significativamente mais baixa nos dois grupos com doses de </w:t>
      </w:r>
      <w:r w:rsidR="0091789F" w:rsidRPr="00F67924">
        <w:rPr>
          <w:lang w:val="pt-PT" w:eastAsia="de-DE"/>
        </w:rPr>
        <w:t xml:space="preserve">tocilizumab </w:t>
      </w:r>
      <w:r w:rsidRPr="00F67924">
        <w:rPr>
          <w:lang w:val="pt-PT" w:eastAsia="de-DE"/>
        </w:rPr>
        <w:t xml:space="preserve">comparativamente aos </w:t>
      </w:r>
      <w:r w:rsidR="00FB3EE6" w:rsidRPr="00F67924">
        <w:rPr>
          <w:lang w:val="pt-PT" w:eastAsia="de-DE"/>
        </w:rPr>
        <w:t>dois grupos de placebo (Tabela</w:t>
      </w:r>
      <w:r w:rsidR="0091789F" w:rsidRPr="00F67924">
        <w:rPr>
          <w:lang w:val="pt-PT" w:eastAsia="de-DE"/>
        </w:rPr>
        <w:t> </w:t>
      </w:r>
      <w:r w:rsidR="000558D9" w:rsidRPr="00F67924">
        <w:rPr>
          <w:lang w:val="pt-PT" w:eastAsia="de-DE"/>
        </w:rPr>
        <w:t>4</w:t>
      </w:r>
      <w:r w:rsidRPr="00F67924">
        <w:rPr>
          <w:lang w:val="pt-PT" w:eastAsia="de-DE"/>
        </w:rPr>
        <w:t>). Numa análise separada de doentes que receberam prednisona de resgate para tratar episódios de agudização de ACG durante as primeiras 52</w:t>
      </w:r>
      <w:r w:rsidR="0091789F" w:rsidRPr="00F67924">
        <w:rPr>
          <w:lang w:val="pt-PT" w:eastAsia="de-DE"/>
        </w:rPr>
        <w:t> </w:t>
      </w:r>
      <w:r w:rsidRPr="00F67924">
        <w:rPr>
          <w:lang w:val="pt-PT" w:eastAsia="de-DE"/>
        </w:rPr>
        <w:t xml:space="preserve">semanas, a dose cumulativa de prednisona variou consideravelmente. A mediana da dose utilizada em doentes que necessitaram de resgate nos grupos de </w:t>
      </w:r>
      <w:r w:rsidR="0091789F" w:rsidRPr="00F67924">
        <w:rPr>
          <w:lang w:val="pt-PT" w:eastAsia="de-DE"/>
        </w:rPr>
        <w:t xml:space="preserve">tocilizumab </w:t>
      </w:r>
      <w:r w:rsidRPr="00F67924">
        <w:rPr>
          <w:lang w:val="pt-PT" w:eastAsia="de-DE"/>
        </w:rPr>
        <w:t xml:space="preserve">semanal e de </w:t>
      </w:r>
      <w:r w:rsidRPr="00F67924">
        <w:rPr>
          <w:color w:val="000000"/>
          <w:shd w:val="clear" w:color="auto" w:fill="FFFFFF"/>
          <w:lang w:val="pt-PT" w:eastAsia="en-US"/>
        </w:rPr>
        <w:t>2 em 2</w:t>
      </w:r>
      <w:r w:rsidR="0091789F" w:rsidRPr="00F67924">
        <w:rPr>
          <w:lang w:val="pt-PT" w:eastAsia="de-DE"/>
        </w:rPr>
        <w:t> </w:t>
      </w:r>
      <w:r w:rsidRPr="00F67924">
        <w:rPr>
          <w:lang w:val="pt-PT" w:eastAsia="de-DE"/>
        </w:rPr>
        <w:t>semanas foram 3129,75</w:t>
      </w:r>
      <w:r w:rsidR="0091789F" w:rsidRPr="00F67924">
        <w:rPr>
          <w:lang w:val="pt-PT" w:eastAsia="de-DE"/>
        </w:rPr>
        <w:t> </w:t>
      </w:r>
      <w:r w:rsidRPr="00F67924">
        <w:rPr>
          <w:lang w:val="pt-PT" w:eastAsia="de-DE"/>
        </w:rPr>
        <w:t>mg e 3847</w:t>
      </w:r>
      <w:r w:rsidR="0091789F" w:rsidRPr="00F67924">
        <w:rPr>
          <w:lang w:val="pt-PT" w:eastAsia="de-DE"/>
        </w:rPr>
        <w:t> </w:t>
      </w:r>
      <w:r w:rsidRPr="00F67924">
        <w:rPr>
          <w:lang w:val="pt-PT" w:eastAsia="de-DE"/>
        </w:rPr>
        <w:t>mg, respetivamente. Ambas foram consideravelmente mais baixas do que nos grupos placebo associados a</w:t>
      </w:r>
      <w:r w:rsidRPr="00F67924">
        <w:rPr>
          <w:color w:val="000000"/>
          <w:shd w:val="clear" w:color="auto" w:fill="FFFFFF"/>
          <w:lang w:val="pt-PT" w:eastAsia="en-US"/>
        </w:rPr>
        <w:t xml:space="preserve"> um regime de redução progressiva de prednisona durante 26</w:t>
      </w:r>
      <w:r w:rsidR="0091789F" w:rsidRPr="00F67924">
        <w:rPr>
          <w:color w:val="000000"/>
          <w:shd w:val="clear" w:color="auto" w:fill="FFFFFF"/>
          <w:lang w:val="pt-PT" w:eastAsia="en-US"/>
        </w:rPr>
        <w:t> </w:t>
      </w:r>
      <w:r w:rsidRPr="00F67924">
        <w:rPr>
          <w:color w:val="000000"/>
          <w:shd w:val="clear" w:color="auto" w:fill="FFFFFF"/>
          <w:lang w:val="pt-PT" w:eastAsia="en-US"/>
        </w:rPr>
        <w:t>semanas e 52</w:t>
      </w:r>
      <w:r w:rsidR="0091789F" w:rsidRPr="00F67924">
        <w:rPr>
          <w:color w:val="000000"/>
          <w:shd w:val="clear" w:color="auto" w:fill="FFFFFF"/>
          <w:lang w:val="pt-PT" w:eastAsia="en-US"/>
        </w:rPr>
        <w:t> </w:t>
      </w:r>
      <w:r w:rsidRPr="00F67924">
        <w:rPr>
          <w:color w:val="000000"/>
          <w:shd w:val="clear" w:color="auto" w:fill="FFFFFF"/>
          <w:lang w:val="pt-PT" w:eastAsia="en-US"/>
        </w:rPr>
        <w:t xml:space="preserve">semanas, de </w:t>
      </w:r>
      <w:r w:rsidRPr="00F67924">
        <w:rPr>
          <w:lang w:val="pt-PT" w:eastAsia="de-DE"/>
        </w:rPr>
        <w:t>4023,5</w:t>
      </w:r>
      <w:r w:rsidR="0091789F" w:rsidRPr="00F67924">
        <w:rPr>
          <w:lang w:val="pt-PT" w:eastAsia="de-DE"/>
        </w:rPr>
        <w:t> </w:t>
      </w:r>
      <w:r w:rsidRPr="00F67924">
        <w:rPr>
          <w:lang w:val="pt-PT" w:eastAsia="de-DE"/>
        </w:rPr>
        <w:t>mg e 5389,5</w:t>
      </w:r>
      <w:r w:rsidR="0091789F" w:rsidRPr="00F67924">
        <w:rPr>
          <w:lang w:val="pt-PT" w:eastAsia="de-DE"/>
        </w:rPr>
        <w:t> </w:t>
      </w:r>
      <w:r w:rsidRPr="00F67924">
        <w:rPr>
          <w:lang w:val="pt-PT" w:eastAsia="de-DE"/>
        </w:rPr>
        <w:t>mg, respetivamente.</w:t>
      </w:r>
    </w:p>
    <w:p w14:paraId="0D3CB4D6" w14:textId="77777777" w:rsidR="00025816" w:rsidRPr="00F67924" w:rsidRDefault="00025816" w:rsidP="003E1CE0">
      <w:pPr>
        <w:spacing w:line="280" w:lineRule="atLeast"/>
        <w:jc w:val="both"/>
        <w:rPr>
          <w:szCs w:val="22"/>
          <w:lang w:val="pt-PT" w:eastAsia="de-DE"/>
        </w:rPr>
      </w:pPr>
    </w:p>
    <w:p w14:paraId="6CF21AFB" w14:textId="46843F5F" w:rsidR="00025816" w:rsidRPr="00F67924" w:rsidRDefault="00FB3EE6">
      <w:pPr>
        <w:numPr>
          <w:ilvl w:val="12"/>
          <w:numId w:val="0"/>
        </w:numPr>
        <w:ind w:right="-2"/>
        <w:rPr>
          <w:bCs/>
          <w:i/>
          <w:szCs w:val="22"/>
          <w:lang w:val="pt-PT"/>
        </w:rPr>
        <w:pPrChange w:id="1350" w:author="Author">
          <w:pPr>
            <w:keepNext/>
            <w:keepLines/>
            <w:numPr>
              <w:ilvl w:val="12"/>
            </w:numPr>
            <w:ind w:right="-2"/>
          </w:pPr>
        </w:pPrChange>
      </w:pPr>
      <w:r w:rsidRPr="00F67924">
        <w:rPr>
          <w:bCs/>
          <w:i/>
          <w:szCs w:val="22"/>
          <w:lang w:val="pt-PT"/>
        </w:rPr>
        <w:t>Tabela</w:t>
      </w:r>
      <w:r w:rsidR="003E3C09" w:rsidRPr="00F67924">
        <w:rPr>
          <w:bCs/>
          <w:i/>
          <w:szCs w:val="22"/>
          <w:lang w:val="pt-PT"/>
        </w:rPr>
        <w:t> </w:t>
      </w:r>
      <w:r w:rsidRPr="00F67924">
        <w:rPr>
          <w:bCs/>
          <w:i/>
          <w:szCs w:val="22"/>
          <w:lang w:val="pt-PT"/>
        </w:rPr>
        <w:t>4</w:t>
      </w:r>
      <w:r w:rsidR="00025816" w:rsidRPr="00F67924">
        <w:rPr>
          <w:bCs/>
          <w:i/>
          <w:szCs w:val="22"/>
          <w:lang w:val="pt-PT"/>
        </w:rPr>
        <w:t xml:space="preserve">. Resultados de eficácia do </w:t>
      </w:r>
      <w:ins w:id="1351" w:author="Author">
        <w:r w:rsidR="00B10EB9" w:rsidRPr="00557EB7">
          <w:rPr>
            <w:i/>
            <w:iCs/>
            <w:lang w:val="pt-PT"/>
            <w:rPrChange w:id="1352" w:author="Author">
              <w:rPr>
                <w:lang w:val="pt-PT"/>
              </w:rPr>
            </w:rPrChange>
          </w:rPr>
          <w:t>Ensaio</w:t>
        </w:r>
      </w:ins>
      <w:del w:id="1353" w:author="Author">
        <w:r w:rsidR="00025816" w:rsidRPr="00F67924" w:rsidDel="00B10EB9">
          <w:rPr>
            <w:bCs/>
            <w:i/>
            <w:szCs w:val="22"/>
            <w:lang w:val="pt-PT"/>
          </w:rPr>
          <w:delText>Estudo</w:delText>
        </w:r>
      </w:del>
      <w:r w:rsidR="00025816" w:rsidRPr="00F67924">
        <w:rPr>
          <w:bCs/>
          <w:i/>
          <w:szCs w:val="22"/>
          <w:lang w:val="pt-PT"/>
        </w:rPr>
        <w:t xml:space="preserve"> WA28119 </w:t>
      </w:r>
    </w:p>
    <w:p w14:paraId="7057730A" w14:textId="77777777" w:rsidR="00CB0EFD" w:rsidRPr="00F67924" w:rsidRDefault="00CB0EFD">
      <w:pPr>
        <w:numPr>
          <w:ilvl w:val="12"/>
          <w:numId w:val="0"/>
        </w:numPr>
        <w:ind w:right="-2"/>
        <w:rPr>
          <w:i/>
          <w:szCs w:val="22"/>
          <w:lang w:val="pt-PT"/>
        </w:rPr>
        <w:pPrChange w:id="1354" w:author="Author">
          <w:pPr>
            <w:keepNext/>
            <w:keepLines/>
            <w:numPr>
              <w:ilvl w:val="12"/>
            </w:numPr>
            <w:ind w:right="-2"/>
          </w:pPr>
        </w:pPrChange>
      </w:pPr>
    </w:p>
    <w:tbl>
      <w:tblPr>
        <w:tblW w:w="9570" w:type="dxa"/>
        <w:tblInd w:w="-85" w:type="dxa"/>
        <w:tblLayout w:type="fixed"/>
        <w:tblCellMar>
          <w:left w:w="0" w:type="dxa"/>
          <w:right w:w="0" w:type="dxa"/>
        </w:tblCellMar>
        <w:tblLook w:val="04A0" w:firstRow="1" w:lastRow="0" w:firstColumn="1" w:lastColumn="0" w:noHBand="0" w:noVBand="1"/>
      </w:tblPr>
      <w:tblGrid>
        <w:gridCol w:w="3051"/>
        <w:gridCol w:w="352"/>
        <w:gridCol w:w="73"/>
        <w:gridCol w:w="283"/>
        <w:gridCol w:w="709"/>
        <w:gridCol w:w="352"/>
        <w:gridCol w:w="1418"/>
        <w:gridCol w:w="1490"/>
        <w:gridCol w:w="1842"/>
        <w:tblGridChange w:id="1355">
          <w:tblGrid>
            <w:gridCol w:w="2130"/>
            <w:gridCol w:w="921"/>
            <w:gridCol w:w="352"/>
            <w:gridCol w:w="73"/>
            <w:gridCol w:w="283"/>
            <w:gridCol w:w="709"/>
            <w:gridCol w:w="352"/>
            <w:gridCol w:w="1069"/>
            <w:gridCol w:w="349"/>
            <w:gridCol w:w="360"/>
            <w:gridCol w:w="1130"/>
            <w:gridCol w:w="640"/>
            <w:gridCol w:w="1202"/>
            <w:gridCol w:w="288"/>
            <w:gridCol w:w="1842"/>
          </w:tblGrid>
        </w:tblGridChange>
      </w:tblGrid>
      <w:tr w:rsidR="00025816" w:rsidRPr="00F67924" w14:paraId="331BF2B1" w14:textId="77777777" w:rsidTr="000E546C">
        <w:trPr>
          <w:cantSplit/>
          <w:tblHeader/>
        </w:trPr>
        <w:tc>
          <w:tcPr>
            <w:tcW w:w="3403" w:type="dxa"/>
            <w:gridSpan w:val="2"/>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p w14:paraId="1F01F397" w14:textId="77777777" w:rsidR="00025816" w:rsidRPr="00F67924" w:rsidRDefault="00025816">
            <w:pPr>
              <w:spacing w:before="50" w:after="50" w:line="240" w:lineRule="exact"/>
              <w:rPr>
                <w:rFonts w:eastAsia="SimSun"/>
                <w:strike/>
                <w:sz w:val="18"/>
                <w:szCs w:val="18"/>
                <w:lang w:val="pt-PT" w:eastAsia="zh-CN"/>
              </w:rPr>
              <w:pPrChange w:id="1356" w:author="Author">
                <w:pPr>
                  <w:keepNext/>
                  <w:keepLines/>
                  <w:spacing w:before="50" w:after="50" w:line="240" w:lineRule="exact"/>
                </w:pPr>
              </w:pPrChange>
            </w:pPr>
          </w:p>
        </w:tc>
        <w:tc>
          <w:tcPr>
            <w:tcW w:w="1417" w:type="dxa"/>
            <w:gridSpan w:val="4"/>
            <w:tcBorders>
              <w:top w:val="single" w:sz="8" w:space="0" w:color="auto"/>
              <w:left w:val="nil"/>
              <w:bottom w:val="single" w:sz="8" w:space="0" w:color="auto"/>
              <w:right w:val="nil"/>
            </w:tcBorders>
            <w:tcMar>
              <w:top w:w="0" w:type="dxa"/>
              <w:left w:w="57" w:type="dxa"/>
              <w:bottom w:w="0" w:type="dxa"/>
              <w:right w:w="57" w:type="dxa"/>
            </w:tcMar>
          </w:tcPr>
          <w:p w14:paraId="28EAAA9E" w14:textId="2FBBE27B" w:rsidR="00025816" w:rsidRPr="00F67924" w:rsidRDefault="00025816">
            <w:pPr>
              <w:spacing w:before="50" w:after="50" w:line="240" w:lineRule="exact"/>
              <w:jc w:val="center"/>
              <w:rPr>
                <w:rFonts w:eastAsia="SimSun"/>
                <w:b/>
                <w:sz w:val="18"/>
                <w:szCs w:val="18"/>
                <w:lang w:val="pt-PT" w:eastAsia="zh-CN"/>
              </w:rPr>
              <w:pPrChange w:id="1357" w:author="Author">
                <w:pPr>
                  <w:keepNext/>
                  <w:keepLines/>
                  <w:spacing w:before="50" w:after="50" w:line="240" w:lineRule="exact"/>
                  <w:jc w:val="center"/>
                </w:pPr>
              </w:pPrChange>
            </w:pPr>
            <w:r w:rsidRPr="00F67924">
              <w:rPr>
                <w:rFonts w:eastAsia="SimSun"/>
                <w:b/>
                <w:sz w:val="18"/>
                <w:szCs w:val="18"/>
                <w:lang w:val="pt-PT" w:eastAsia="zh-CN"/>
              </w:rPr>
              <w:t>Placebo + regime de redução progressiva de prednisona durante 26</w:t>
            </w:r>
            <w:r w:rsidR="003E3C09" w:rsidRPr="00F67924">
              <w:rPr>
                <w:rFonts w:eastAsia="SimSun"/>
                <w:b/>
                <w:sz w:val="18"/>
                <w:szCs w:val="18"/>
                <w:lang w:val="pt-PT" w:eastAsia="zh-CN"/>
              </w:rPr>
              <w:t> </w:t>
            </w:r>
            <w:r w:rsidRPr="00F67924">
              <w:rPr>
                <w:rFonts w:eastAsia="SimSun"/>
                <w:b/>
                <w:sz w:val="18"/>
                <w:szCs w:val="18"/>
                <w:lang w:val="pt-PT" w:eastAsia="zh-CN"/>
              </w:rPr>
              <w:t>semanas</w:t>
            </w:r>
          </w:p>
          <w:p w14:paraId="4DA0432B" w14:textId="2F96AF31" w:rsidR="00025816" w:rsidRPr="00F67924" w:rsidRDefault="00745986">
            <w:pPr>
              <w:spacing w:before="50" w:after="50" w:line="240" w:lineRule="exact"/>
              <w:jc w:val="center"/>
              <w:rPr>
                <w:rFonts w:eastAsia="SimSun"/>
                <w:b/>
                <w:sz w:val="18"/>
                <w:szCs w:val="18"/>
                <w:lang w:val="pt-PT" w:eastAsia="zh-CN"/>
              </w:rPr>
              <w:pPrChange w:id="1358" w:author="Author">
                <w:pPr>
                  <w:keepNext/>
                  <w:keepLines/>
                  <w:spacing w:before="50" w:after="50" w:line="240" w:lineRule="exact"/>
                  <w:jc w:val="center"/>
                </w:pPr>
              </w:pPrChange>
            </w:pPr>
            <w:ins w:id="1359" w:author="Author">
              <w:r w:rsidRPr="00A55B53">
                <w:rPr>
                  <w:rFonts w:eastAsia="SimSun"/>
                  <w:b/>
                  <w:sz w:val="18"/>
                  <w:szCs w:val="18"/>
                  <w:lang w:val="pt-PT" w:eastAsia="zh-CN"/>
                </w:rPr>
                <w:t>n = </w:t>
              </w:r>
            </w:ins>
            <w:del w:id="1360" w:author="Author">
              <w:r w:rsidR="00025816" w:rsidRPr="00F67924" w:rsidDel="00745986">
                <w:rPr>
                  <w:rFonts w:eastAsia="SimSun"/>
                  <w:b/>
                  <w:sz w:val="18"/>
                  <w:szCs w:val="18"/>
                  <w:lang w:val="pt-PT" w:eastAsia="zh-CN"/>
                </w:rPr>
                <w:delText>n=</w:delText>
              </w:r>
            </w:del>
            <w:r w:rsidR="00025816" w:rsidRPr="00F67924">
              <w:rPr>
                <w:rFonts w:eastAsia="SimSun"/>
                <w:b/>
                <w:sz w:val="18"/>
                <w:szCs w:val="18"/>
                <w:lang w:val="pt-PT" w:eastAsia="zh-CN"/>
              </w:rPr>
              <w:t>50</w:t>
            </w:r>
          </w:p>
        </w:tc>
        <w:tc>
          <w:tcPr>
            <w:tcW w:w="1418" w:type="dxa"/>
            <w:tcBorders>
              <w:top w:val="single" w:sz="8" w:space="0" w:color="auto"/>
              <w:left w:val="nil"/>
              <w:bottom w:val="single" w:sz="8" w:space="0" w:color="auto"/>
              <w:right w:val="nil"/>
            </w:tcBorders>
            <w:tcMar>
              <w:top w:w="0" w:type="dxa"/>
              <w:left w:w="57" w:type="dxa"/>
              <w:bottom w:w="0" w:type="dxa"/>
              <w:right w:w="57" w:type="dxa"/>
            </w:tcMar>
          </w:tcPr>
          <w:p w14:paraId="183DA54F" w14:textId="2D98C297" w:rsidR="00025816" w:rsidRPr="00F67924" w:rsidRDefault="00025816">
            <w:pPr>
              <w:spacing w:before="50" w:after="50" w:line="240" w:lineRule="exact"/>
              <w:jc w:val="center"/>
              <w:rPr>
                <w:rFonts w:eastAsia="SimSun"/>
                <w:b/>
                <w:sz w:val="18"/>
                <w:szCs w:val="18"/>
                <w:lang w:val="pt-PT" w:eastAsia="zh-CN"/>
              </w:rPr>
              <w:pPrChange w:id="1361" w:author="Author">
                <w:pPr>
                  <w:keepNext/>
                  <w:keepLines/>
                  <w:spacing w:before="50" w:after="50" w:line="240" w:lineRule="exact"/>
                  <w:jc w:val="center"/>
                </w:pPr>
              </w:pPrChange>
            </w:pPr>
            <w:r w:rsidRPr="00F67924">
              <w:rPr>
                <w:rFonts w:eastAsia="SimSun"/>
                <w:b/>
                <w:sz w:val="18"/>
                <w:szCs w:val="18"/>
                <w:lang w:val="pt-PT" w:eastAsia="zh-CN"/>
              </w:rPr>
              <w:t>Placebo + regime de redução progressiva de prednisona durante 52</w:t>
            </w:r>
            <w:r w:rsidR="003E3C09" w:rsidRPr="00F67924">
              <w:rPr>
                <w:rFonts w:eastAsia="SimSun"/>
                <w:b/>
                <w:sz w:val="18"/>
                <w:szCs w:val="18"/>
                <w:lang w:val="pt-PT" w:eastAsia="zh-CN"/>
              </w:rPr>
              <w:t> </w:t>
            </w:r>
            <w:r w:rsidRPr="00F67924">
              <w:rPr>
                <w:rFonts w:eastAsia="SimSun"/>
                <w:b/>
                <w:sz w:val="18"/>
                <w:szCs w:val="18"/>
                <w:lang w:val="pt-PT" w:eastAsia="zh-CN"/>
              </w:rPr>
              <w:t xml:space="preserve">semanas </w:t>
            </w:r>
            <w:ins w:id="1362" w:author="Author">
              <w:r w:rsidR="00745986" w:rsidRPr="00A55B53">
                <w:rPr>
                  <w:rFonts w:eastAsia="SimSun"/>
                  <w:b/>
                  <w:sz w:val="18"/>
                  <w:szCs w:val="18"/>
                  <w:lang w:val="pt-PT" w:eastAsia="zh-CN"/>
                </w:rPr>
                <w:t>n = </w:t>
              </w:r>
            </w:ins>
            <w:del w:id="1363" w:author="Author">
              <w:r w:rsidRPr="00F67924" w:rsidDel="00745986">
                <w:rPr>
                  <w:rFonts w:eastAsia="SimSun"/>
                  <w:b/>
                  <w:sz w:val="18"/>
                  <w:szCs w:val="18"/>
                  <w:lang w:val="pt-PT" w:eastAsia="zh-CN"/>
                </w:rPr>
                <w:delText>n=</w:delText>
              </w:r>
            </w:del>
            <w:r w:rsidRPr="00F67924">
              <w:rPr>
                <w:rFonts w:eastAsia="SimSun"/>
                <w:b/>
                <w:sz w:val="18"/>
                <w:szCs w:val="18"/>
                <w:lang w:val="pt-PT" w:eastAsia="zh-CN"/>
              </w:rPr>
              <w:t>51</w:t>
            </w:r>
          </w:p>
        </w:tc>
        <w:tc>
          <w:tcPr>
            <w:tcW w:w="1490" w:type="dxa"/>
            <w:tcBorders>
              <w:top w:val="single" w:sz="8" w:space="0" w:color="auto"/>
              <w:left w:val="nil"/>
              <w:bottom w:val="single" w:sz="8" w:space="0" w:color="auto"/>
              <w:right w:val="nil"/>
            </w:tcBorders>
          </w:tcPr>
          <w:p w14:paraId="0FFB95A1" w14:textId="2264B32E" w:rsidR="00025816" w:rsidRPr="00F67924" w:rsidRDefault="003E3C09">
            <w:pPr>
              <w:spacing w:before="50" w:after="50" w:line="240" w:lineRule="exact"/>
              <w:jc w:val="center"/>
              <w:rPr>
                <w:rFonts w:eastAsia="SimSun"/>
                <w:b/>
                <w:sz w:val="18"/>
                <w:szCs w:val="18"/>
                <w:lang w:val="pt-PT" w:eastAsia="zh-CN"/>
              </w:rPr>
              <w:pPrChange w:id="1364" w:author="Author">
                <w:pPr>
                  <w:keepNext/>
                  <w:keepLines/>
                  <w:spacing w:before="50" w:after="50" w:line="240" w:lineRule="exact"/>
                  <w:jc w:val="center"/>
                </w:pPr>
              </w:pPrChange>
            </w:pPr>
            <w:r w:rsidRPr="00F67924">
              <w:rPr>
                <w:rFonts w:eastAsia="SimSun"/>
                <w:b/>
                <w:sz w:val="18"/>
                <w:szCs w:val="18"/>
                <w:lang w:val="pt-PT" w:eastAsia="zh-CN"/>
              </w:rPr>
              <w:t xml:space="preserve">Tocilizumab </w:t>
            </w:r>
            <w:r w:rsidR="00025816" w:rsidRPr="00F67924">
              <w:rPr>
                <w:rFonts w:eastAsia="SimSun"/>
                <w:b/>
                <w:sz w:val="18"/>
                <w:szCs w:val="18"/>
                <w:lang w:val="pt-PT" w:eastAsia="zh-CN"/>
              </w:rPr>
              <w:t>162</w:t>
            </w:r>
            <w:r w:rsidRPr="00F67924">
              <w:rPr>
                <w:rFonts w:eastAsia="SimSun"/>
                <w:b/>
                <w:sz w:val="18"/>
                <w:szCs w:val="18"/>
                <w:lang w:val="pt-PT" w:eastAsia="zh-CN"/>
              </w:rPr>
              <w:t> </w:t>
            </w:r>
            <w:r w:rsidR="00025816" w:rsidRPr="00F67924">
              <w:rPr>
                <w:rFonts w:eastAsia="SimSun"/>
                <w:b/>
                <w:sz w:val="18"/>
                <w:szCs w:val="18"/>
                <w:lang w:val="pt-PT" w:eastAsia="zh-CN"/>
              </w:rPr>
              <w:t>mg SC semanal + regime de redução progressiva de prednisona durante 26</w:t>
            </w:r>
            <w:r w:rsidRPr="00F67924">
              <w:rPr>
                <w:rFonts w:eastAsia="SimSun"/>
                <w:b/>
                <w:sz w:val="18"/>
                <w:szCs w:val="18"/>
                <w:lang w:val="pt-PT" w:eastAsia="zh-CN"/>
              </w:rPr>
              <w:t> </w:t>
            </w:r>
            <w:r w:rsidR="00025816" w:rsidRPr="00F67924">
              <w:rPr>
                <w:rFonts w:eastAsia="SimSun"/>
                <w:b/>
                <w:sz w:val="18"/>
                <w:szCs w:val="18"/>
                <w:lang w:val="pt-PT" w:eastAsia="zh-CN"/>
              </w:rPr>
              <w:t>semanas</w:t>
            </w:r>
          </w:p>
          <w:p w14:paraId="41A7F15E" w14:textId="1A674FBF" w:rsidR="00025816" w:rsidRPr="00F67924" w:rsidRDefault="00745986">
            <w:pPr>
              <w:spacing w:before="50" w:after="50" w:line="240" w:lineRule="exact"/>
              <w:jc w:val="center"/>
              <w:rPr>
                <w:rFonts w:eastAsia="SimSun"/>
                <w:b/>
                <w:sz w:val="18"/>
                <w:szCs w:val="18"/>
                <w:lang w:val="pt-PT" w:eastAsia="zh-CN"/>
              </w:rPr>
              <w:pPrChange w:id="1365" w:author="Author">
                <w:pPr>
                  <w:keepNext/>
                  <w:keepLines/>
                  <w:spacing w:before="50" w:after="50" w:line="240" w:lineRule="exact"/>
                  <w:jc w:val="center"/>
                </w:pPr>
              </w:pPrChange>
            </w:pPr>
            <w:ins w:id="1366" w:author="Author">
              <w:r w:rsidRPr="00A55B53">
                <w:rPr>
                  <w:rFonts w:eastAsia="SimSun"/>
                  <w:b/>
                  <w:sz w:val="18"/>
                  <w:szCs w:val="18"/>
                  <w:lang w:val="pt-PT" w:eastAsia="zh-CN"/>
                </w:rPr>
                <w:t>n = </w:t>
              </w:r>
            </w:ins>
            <w:del w:id="1367" w:author="Author">
              <w:r w:rsidR="00025816" w:rsidRPr="00F67924" w:rsidDel="00745986">
                <w:rPr>
                  <w:rFonts w:eastAsia="SimSun"/>
                  <w:b/>
                  <w:sz w:val="18"/>
                  <w:szCs w:val="18"/>
                  <w:lang w:val="pt-PT" w:eastAsia="zh-CN"/>
                </w:rPr>
                <w:delText>n=</w:delText>
              </w:r>
            </w:del>
            <w:r w:rsidR="00025816" w:rsidRPr="00F67924">
              <w:rPr>
                <w:rFonts w:eastAsia="SimSun"/>
                <w:b/>
                <w:sz w:val="18"/>
                <w:szCs w:val="18"/>
                <w:lang w:val="pt-PT" w:eastAsia="zh-CN"/>
              </w:rPr>
              <w:t>100</w:t>
            </w:r>
          </w:p>
        </w:tc>
        <w:tc>
          <w:tcPr>
            <w:tcW w:w="1842" w:type="dxa"/>
            <w:tcBorders>
              <w:top w:val="single" w:sz="8" w:space="0" w:color="auto"/>
              <w:left w:val="nil"/>
              <w:bottom w:val="single" w:sz="8" w:space="0" w:color="auto"/>
              <w:right w:val="single" w:sz="8" w:space="0" w:color="auto"/>
            </w:tcBorders>
            <w:tcMar>
              <w:top w:w="0" w:type="dxa"/>
              <w:left w:w="57" w:type="dxa"/>
              <w:bottom w:w="0" w:type="dxa"/>
              <w:right w:w="57" w:type="dxa"/>
            </w:tcMar>
          </w:tcPr>
          <w:p w14:paraId="62E37F9C" w14:textId="48C405C9" w:rsidR="00025816" w:rsidRPr="00F67924" w:rsidRDefault="006A6551">
            <w:pPr>
              <w:spacing w:before="50" w:after="50" w:line="240" w:lineRule="exact"/>
              <w:jc w:val="center"/>
              <w:rPr>
                <w:rFonts w:eastAsia="SimSun"/>
                <w:b/>
                <w:sz w:val="18"/>
                <w:szCs w:val="18"/>
                <w:lang w:val="pt-PT" w:eastAsia="zh-CN"/>
              </w:rPr>
              <w:pPrChange w:id="1368" w:author="Author">
                <w:pPr>
                  <w:keepNext/>
                  <w:keepLines/>
                  <w:spacing w:before="50" w:after="50" w:line="240" w:lineRule="exact"/>
                  <w:jc w:val="center"/>
                </w:pPr>
              </w:pPrChange>
            </w:pPr>
            <w:r w:rsidRPr="00F67924">
              <w:rPr>
                <w:rFonts w:eastAsia="SimSun"/>
                <w:b/>
                <w:sz w:val="18"/>
                <w:szCs w:val="18"/>
                <w:lang w:val="pt-PT" w:eastAsia="zh-CN"/>
              </w:rPr>
              <w:t xml:space="preserve">Tocilizumab </w:t>
            </w:r>
            <w:r w:rsidR="00025816" w:rsidRPr="00F67924">
              <w:rPr>
                <w:rFonts w:eastAsia="SimSun"/>
                <w:b/>
                <w:sz w:val="18"/>
                <w:szCs w:val="18"/>
                <w:lang w:val="pt-PT" w:eastAsia="zh-CN"/>
              </w:rPr>
              <w:t>162</w:t>
            </w:r>
            <w:r w:rsidR="003E3C09" w:rsidRPr="00F67924">
              <w:rPr>
                <w:rFonts w:eastAsia="SimSun"/>
                <w:b/>
                <w:sz w:val="18"/>
                <w:szCs w:val="18"/>
                <w:lang w:val="pt-PT" w:eastAsia="zh-CN"/>
              </w:rPr>
              <w:t> </w:t>
            </w:r>
            <w:r w:rsidR="00025816" w:rsidRPr="00F67924">
              <w:rPr>
                <w:rFonts w:eastAsia="SimSun"/>
                <w:b/>
                <w:sz w:val="18"/>
                <w:szCs w:val="18"/>
                <w:lang w:val="pt-PT" w:eastAsia="zh-CN"/>
              </w:rPr>
              <w:t>mg SC de 2 em 2</w:t>
            </w:r>
            <w:r w:rsidR="003E3C09" w:rsidRPr="00F67924">
              <w:rPr>
                <w:rFonts w:eastAsia="SimSun"/>
                <w:b/>
                <w:sz w:val="18"/>
                <w:szCs w:val="18"/>
                <w:lang w:val="pt-PT" w:eastAsia="zh-CN"/>
              </w:rPr>
              <w:t> </w:t>
            </w:r>
            <w:r w:rsidR="00025816" w:rsidRPr="00F67924">
              <w:rPr>
                <w:rFonts w:eastAsia="SimSun"/>
                <w:b/>
                <w:sz w:val="18"/>
                <w:szCs w:val="18"/>
                <w:lang w:val="pt-PT" w:eastAsia="zh-CN"/>
              </w:rPr>
              <w:t>semanas + regime de redução progressiva de prednisona durante 26</w:t>
            </w:r>
            <w:r w:rsidR="003E3C09" w:rsidRPr="00F67924">
              <w:rPr>
                <w:rFonts w:eastAsia="SimSun"/>
                <w:b/>
                <w:sz w:val="18"/>
                <w:szCs w:val="18"/>
                <w:lang w:val="pt-PT" w:eastAsia="zh-CN"/>
              </w:rPr>
              <w:t> </w:t>
            </w:r>
            <w:r w:rsidR="00025816" w:rsidRPr="00F67924">
              <w:rPr>
                <w:rFonts w:eastAsia="SimSun"/>
                <w:b/>
                <w:sz w:val="18"/>
                <w:szCs w:val="18"/>
                <w:lang w:val="pt-PT" w:eastAsia="zh-CN"/>
              </w:rPr>
              <w:t xml:space="preserve">semanas </w:t>
            </w:r>
          </w:p>
          <w:p w14:paraId="4CA3630E" w14:textId="28322C8D" w:rsidR="00025816" w:rsidRPr="00F67924" w:rsidRDefault="00745986">
            <w:pPr>
              <w:spacing w:before="50" w:after="50" w:line="240" w:lineRule="exact"/>
              <w:jc w:val="center"/>
              <w:rPr>
                <w:rFonts w:eastAsia="SimSun"/>
                <w:b/>
                <w:sz w:val="18"/>
                <w:szCs w:val="18"/>
                <w:lang w:val="pt-PT" w:eastAsia="zh-CN"/>
              </w:rPr>
              <w:pPrChange w:id="1369" w:author="Author">
                <w:pPr>
                  <w:keepNext/>
                  <w:keepLines/>
                  <w:spacing w:before="50" w:after="50" w:line="240" w:lineRule="exact"/>
                  <w:jc w:val="center"/>
                </w:pPr>
              </w:pPrChange>
            </w:pPr>
            <w:ins w:id="1370" w:author="Author">
              <w:r w:rsidRPr="00A55B53">
                <w:rPr>
                  <w:rFonts w:eastAsia="SimSun"/>
                  <w:b/>
                  <w:sz w:val="18"/>
                  <w:szCs w:val="18"/>
                  <w:lang w:val="pt-PT" w:eastAsia="zh-CN"/>
                </w:rPr>
                <w:t>n = </w:t>
              </w:r>
            </w:ins>
            <w:del w:id="1371" w:author="Author">
              <w:r w:rsidR="00025816" w:rsidRPr="00F67924" w:rsidDel="00745986">
                <w:rPr>
                  <w:rFonts w:eastAsia="SimSun"/>
                  <w:b/>
                  <w:sz w:val="18"/>
                  <w:szCs w:val="18"/>
                  <w:lang w:val="pt-PT" w:eastAsia="zh-CN"/>
                </w:rPr>
                <w:delText>n=</w:delText>
              </w:r>
            </w:del>
            <w:r w:rsidR="00025816" w:rsidRPr="00F67924">
              <w:rPr>
                <w:rFonts w:eastAsia="SimSun"/>
                <w:b/>
                <w:sz w:val="18"/>
                <w:szCs w:val="18"/>
                <w:lang w:val="pt-PT" w:eastAsia="zh-CN"/>
              </w:rPr>
              <w:t>49</w:t>
            </w:r>
          </w:p>
        </w:tc>
      </w:tr>
      <w:tr w:rsidR="00025816" w:rsidRPr="00F67924" w14:paraId="2174962A" w14:textId="77777777" w:rsidTr="00454221">
        <w:trPr>
          <w:cantSplit/>
        </w:trPr>
        <w:tc>
          <w:tcPr>
            <w:tcW w:w="9570" w:type="dxa"/>
            <w:gridSpan w:val="9"/>
            <w:tcBorders>
              <w:left w:val="single" w:sz="4" w:space="0" w:color="auto"/>
              <w:right w:val="single" w:sz="8" w:space="0" w:color="auto"/>
            </w:tcBorders>
          </w:tcPr>
          <w:p w14:paraId="523A4BA3" w14:textId="77777777" w:rsidR="00025816" w:rsidRPr="00F67924" w:rsidRDefault="00025816">
            <w:pPr>
              <w:spacing w:before="50" w:after="50" w:line="240" w:lineRule="exact"/>
              <w:rPr>
                <w:rFonts w:eastAsia="SimSun"/>
                <w:b/>
                <w:sz w:val="18"/>
                <w:szCs w:val="18"/>
                <w:lang w:val="pt-PT" w:eastAsia="zh-CN"/>
              </w:rPr>
              <w:pPrChange w:id="1372" w:author="Author">
                <w:pPr>
                  <w:keepNext/>
                  <w:keepLines/>
                  <w:spacing w:before="50" w:after="50" w:line="240" w:lineRule="exact"/>
                </w:pPr>
              </w:pPrChange>
            </w:pPr>
            <w:r w:rsidRPr="00F67924">
              <w:rPr>
                <w:rFonts w:eastAsia="SimSun"/>
                <w:b/>
                <w:sz w:val="18"/>
                <w:szCs w:val="18"/>
                <w:lang w:val="pt-PT" w:eastAsia="zh-CN"/>
              </w:rPr>
              <w:t xml:space="preserve"> Objetivo primário</w:t>
            </w:r>
          </w:p>
        </w:tc>
      </w:tr>
      <w:tr w:rsidR="00025816" w:rsidRPr="00ED63F7" w14:paraId="7C3A4275" w14:textId="77777777" w:rsidTr="000E546C">
        <w:trPr>
          <w:cantSplit/>
        </w:trPr>
        <w:tc>
          <w:tcPr>
            <w:tcW w:w="6238" w:type="dxa"/>
            <w:gridSpan w:val="7"/>
            <w:tcBorders>
              <w:top w:val="single" w:sz="4" w:space="0" w:color="auto"/>
              <w:left w:val="single" w:sz="4" w:space="0" w:color="auto"/>
            </w:tcBorders>
            <w:tcMar>
              <w:top w:w="0" w:type="dxa"/>
              <w:left w:w="57" w:type="dxa"/>
              <w:bottom w:w="0" w:type="dxa"/>
              <w:right w:w="57" w:type="dxa"/>
            </w:tcMar>
          </w:tcPr>
          <w:p w14:paraId="10B19CF5" w14:textId="092C17B8" w:rsidR="00025816" w:rsidRPr="00F67924" w:rsidRDefault="00025816">
            <w:pPr>
              <w:spacing w:before="50" w:after="50" w:line="240" w:lineRule="exact"/>
              <w:rPr>
                <w:rFonts w:eastAsia="SimSun"/>
                <w:sz w:val="18"/>
                <w:szCs w:val="18"/>
                <w:lang w:val="pt-PT" w:eastAsia="zh-CN"/>
              </w:rPr>
              <w:pPrChange w:id="1373" w:author="Author">
                <w:pPr>
                  <w:keepNext/>
                  <w:keepLines/>
                  <w:spacing w:before="50" w:after="50" w:line="240" w:lineRule="exact"/>
                </w:pPr>
              </w:pPrChange>
            </w:pPr>
            <w:r w:rsidRPr="00F67924">
              <w:rPr>
                <w:rFonts w:eastAsia="SimSun"/>
                <w:sz w:val="18"/>
                <w:szCs w:val="18"/>
                <w:lang w:val="pt-PT" w:eastAsia="zh-CN"/>
              </w:rPr>
              <w:t xml:space="preserve">****Remissão mantida (grupos de Tocilizumab </w:t>
            </w:r>
            <w:del w:id="1374" w:author="Author">
              <w:r w:rsidRPr="00F67924" w:rsidDel="00EE4151">
                <w:rPr>
                  <w:rFonts w:eastAsia="SimSun"/>
                  <w:sz w:val="18"/>
                  <w:szCs w:val="18"/>
                  <w:lang w:val="pt-PT" w:eastAsia="zh-CN"/>
                </w:rPr>
                <w:delText>vs</w:delText>
              </w:r>
            </w:del>
            <w:ins w:id="1375"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Placebo+26)                       </w:t>
            </w:r>
          </w:p>
        </w:tc>
        <w:tc>
          <w:tcPr>
            <w:tcW w:w="1490" w:type="dxa"/>
            <w:tcBorders>
              <w:top w:val="single" w:sz="4" w:space="0" w:color="auto"/>
              <w:left w:val="nil"/>
              <w:right w:val="nil"/>
            </w:tcBorders>
          </w:tcPr>
          <w:p w14:paraId="08DF125D" w14:textId="77777777" w:rsidR="00025816" w:rsidRPr="00F67924" w:rsidRDefault="00025816">
            <w:pPr>
              <w:spacing w:before="50" w:after="50" w:line="240" w:lineRule="exact"/>
              <w:jc w:val="center"/>
              <w:rPr>
                <w:rFonts w:eastAsia="SimSun"/>
                <w:strike/>
                <w:sz w:val="18"/>
                <w:szCs w:val="18"/>
                <w:lang w:val="pt-PT" w:eastAsia="zh-CN"/>
              </w:rPr>
              <w:pPrChange w:id="1376" w:author="Author">
                <w:pPr>
                  <w:keepNext/>
                  <w:keepLines/>
                  <w:spacing w:before="50" w:after="50" w:line="240" w:lineRule="exact"/>
                  <w:jc w:val="center"/>
                </w:pPr>
              </w:pPrChange>
            </w:pPr>
          </w:p>
        </w:tc>
        <w:tc>
          <w:tcPr>
            <w:tcW w:w="1842" w:type="dxa"/>
            <w:tcBorders>
              <w:top w:val="single" w:sz="4" w:space="0" w:color="auto"/>
              <w:left w:val="nil"/>
              <w:right w:val="single" w:sz="8" w:space="0" w:color="auto"/>
            </w:tcBorders>
            <w:tcMar>
              <w:top w:w="0" w:type="dxa"/>
              <w:left w:w="57" w:type="dxa"/>
              <w:bottom w:w="0" w:type="dxa"/>
              <w:right w:w="57" w:type="dxa"/>
            </w:tcMar>
          </w:tcPr>
          <w:p w14:paraId="70D02577" w14:textId="77777777" w:rsidR="00025816" w:rsidRPr="00F67924" w:rsidRDefault="00025816">
            <w:pPr>
              <w:spacing w:before="50" w:after="50" w:line="240" w:lineRule="exact"/>
              <w:jc w:val="center"/>
              <w:rPr>
                <w:rFonts w:eastAsia="SimSun"/>
                <w:strike/>
                <w:sz w:val="18"/>
                <w:szCs w:val="18"/>
                <w:lang w:val="pt-PT" w:eastAsia="zh-CN"/>
              </w:rPr>
              <w:pPrChange w:id="1377" w:author="Author">
                <w:pPr>
                  <w:keepNext/>
                  <w:keepLines/>
                  <w:spacing w:before="50" w:after="50" w:line="240" w:lineRule="exact"/>
                  <w:jc w:val="center"/>
                </w:pPr>
              </w:pPrChange>
            </w:pPr>
          </w:p>
        </w:tc>
      </w:tr>
      <w:tr w:rsidR="00025816" w:rsidRPr="00F67924" w14:paraId="4E8AAE15" w14:textId="77777777" w:rsidTr="000E546C">
        <w:trPr>
          <w:cantSplit/>
        </w:trPr>
        <w:tc>
          <w:tcPr>
            <w:tcW w:w="3476" w:type="dxa"/>
            <w:gridSpan w:val="3"/>
            <w:tcBorders>
              <w:left w:val="single" w:sz="4" w:space="0" w:color="auto"/>
            </w:tcBorders>
            <w:tcMar>
              <w:top w:w="0" w:type="dxa"/>
              <w:left w:w="57" w:type="dxa"/>
              <w:bottom w:w="0" w:type="dxa"/>
              <w:right w:w="57" w:type="dxa"/>
            </w:tcMar>
          </w:tcPr>
          <w:p w14:paraId="62148900" w14:textId="231EDB2B" w:rsidR="00025816" w:rsidRPr="00F67924" w:rsidRDefault="00025816">
            <w:pPr>
              <w:spacing w:before="50" w:after="50" w:line="240" w:lineRule="exact"/>
              <w:ind w:left="720"/>
              <w:rPr>
                <w:rFonts w:eastAsia="SimSun"/>
                <w:sz w:val="18"/>
                <w:szCs w:val="18"/>
                <w:lang w:val="pt-PT" w:eastAsia="zh-CN"/>
              </w:rPr>
              <w:pPrChange w:id="1378" w:author="Author">
                <w:pPr>
                  <w:keepNext/>
                  <w:keepLines/>
                  <w:spacing w:before="50" w:after="50" w:line="240" w:lineRule="exact"/>
                  <w:ind w:left="720"/>
                </w:pPr>
              </w:pPrChange>
            </w:pPr>
            <w:r w:rsidRPr="00F67924">
              <w:rPr>
                <w:rFonts w:eastAsia="SimSun"/>
                <w:sz w:val="18"/>
                <w:szCs w:val="18"/>
                <w:lang w:val="pt-PT" w:eastAsia="zh-CN"/>
              </w:rPr>
              <w:t>Respondedores à semana</w:t>
            </w:r>
            <w:r w:rsidR="003E3C09" w:rsidRPr="00F67924">
              <w:rPr>
                <w:rFonts w:eastAsia="SimSun"/>
                <w:sz w:val="18"/>
                <w:szCs w:val="18"/>
                <w:lang w:val="pt-PT" w:eastAsia="zh-CN"/>
              </w:rPr>
              <w:t> </w:t>
            </w:r>
            <w:r w:rsidRPr="00F67924">
              <w:rPr>
                <w:rFonts w:eastAsia="SimSun"/>
                <w:sz w:val="18"/>
                <w:szCs w:val="18"/>
                <w:lang w:val="pt-PT" w:eastAsia="zh-CN"/>
              </w:rPr>
              <w:t>52, n (%)</w:t>
            </w:r>
          </w:p>
        </w:tc>
        <w:tc>
          <w:tcPr>
            <w:tcW w:w="992" w:type="dxa"/>
            <w:gridSpan w:val="2"/>
            <w:tcMar>
              <w:top w:w="0" w:type="dxa"/>
              <w:left w:w="57" w:type="dxa"/>
              <w:bottom w:w="0" w:type="dxa"/>
              <w:right w:w="57" w:type="dxa"/>
            </w:tcMar>
          </w:tcPr>
          <w:p w14:paraId="48D8A0A3" w14:textId="77777777" w:rsidR="00025816" w:rsidRPr="00F67924" w:rsidRDefault="00025816">
            <w:pPr>
              <w:spacing w:before="50" w:after="50" w:line="240" w:lineRule="exact"/>
              <w:jc w:val="center"/>
              <w:rPr>
                <w:rFonts w:eastAsia="SimSun"/>
                <w:sz w:val="18"/>
                <w:szCs w:val="18"/>
                <w:lang w:val="pt-PT" w:eastAsia="zh-CN"/>
              </w:rPr>
              <w:pPrChange w:id="1379" w:author="Author">
                <w:pPr>
                  <w:keepNext/>
                  <w:keepLines/>
                  <w:spacing w:before="50" w:after="50" w:line="240" w:lineRule="exact"/>
                  <w:jc w:val="center"/>
                </w:pPr>
              </w:pPrChange>
            </w:pPr>
            <w:r w:rsidRPr="00F67924">
              <w:rPr>
                <w:rFonts w:eastAsia="SimSun"/>
                <w:sz w:val="18"/>
                <w:szCs w:val="18"/>
                <w:lang w:val="pt-PT" w:eastAsia="zh-CN"/>
              </w:rPr>
              <w:t>7 (14%)</w:t>
            </w:r>
          </w:p>
        </w:tc>
        <w:tc>
          <w:tcPr>
            <w:tcW w:w="1770" w:type="dxa"/>
            <w:gridSpan w:val="2"/>
            <w:tcMar>
              <w:top w:w="0" w:type="dxa"/>
              <w:left w:w="57" w:type="dxa"/>
              <w:bottom w:w="0" w:type="dxa"/>
              <w:right w:w="57" w:type="dxa"/>
            </w:tcMar>
          </w:tcPr>
          <w:p w14:paraId="39976CAD" w14:textId="77777777" w:rsidR="00025816" w:rsidRPr="00F67924" w:rsidRDefault="00025816">
            <w:pPr>
              <w:spacing w:before="50" w:after="50" w:line="240" w:lineRule="exact"/>
              <w:jc w:val="center"/>
              <w:rPr>
                <w:rFonts w:eastAsia="SimSun"/>
                <w:sz w:val="18"/>
                <w:szCs w:val="18"/>
                <w:lang w:val="pt-PT" w:eastAsia="zh-CN"/>
              </w:rPr>
              <w:pPrChange w:id="1380" w:author="Author">
                <w:pPr>
                  <w:keepNext/>
                  <w:keepLines/>
                  <w:spacing w:before="50" w:after="50" w:line="240" w:lineRule="exact"/>
                  <w:jc w:val="center"/>
                </w:pPr>
              </w:pPrChange>
            </w:pPr>
            <w:r w:rsidRPr="00F67924">
              <w:rPr>
                <w:rFonts w:eastAsia="SimSun"/>
                <w:sz w:val="18"/>
                <w:szCs w:val="18"/>
                <w:lang w:val="pt-PT" w:eastAsia="zh-CN"/>
              </w:rPr>
              <w:t>9 (17,6%)</w:t>
            </w:r>
          </w:p>
        </w:tc>
        <w:tc>
          <w:tcPr>
            <w:tcW w:w="1490" w:type="dxa"/>
            <w:tcBorders>
              <w:right w:val="nil"/>
            </w:tcBorders>
          </w:tcPr>
          <w:p w14:paraId="0130EC10" w14:textId="77777777" w:rsidR="00025816" w:rsidRPr="00F67924" w:rsidRDefault="00025816">
            <w:pPr>
              <w:spacing w:before="50" w:after="50" w:line="240" w:lineRule="exact"/>
              <w:jc w:val="center"/>
              <w:rPr>
                <w:rFonts w:eastAsia="SimSun"/>
                <w:sz w:val="18"/>
                <w:szCs w:val="18"/>
                <w:lang w:val="pt-PT" w:eastAsia="zh-CN"/>
              </w:rPr>
              <w:pPrChange w:id="1381" w:author="Author">
                <w:pPr>
                  <w:keepNext/>
                  <w:keepLines/>
                  <w:spacing w:before="50" w:after="50" w:line="240" w:lineRule="exact"/>
                  <w:jc w:val="center"/>
                </w:pPr>
              </w:pPrChange>
            </w:pPr>
            <w:r w:rsidRPr="00F67924">
              <w:rPr>
                <w:rFonts w:eastAsia="SimSun"/>
                <w:sz w:val="18"/>
                <w:szCs w:val="18"/>
                <w:lang w:val="pt-PT" w:eastAsia="zh-CN"/>
              </w:rPr>
              <w:t>56 (56%)</w:t>
            </w:r>
          </w:p>
        </w:tc>
        <w:tc>
          <w:tcPr>
            <w:tcW w:w="1842" w:type="dxa"/>
            <w:tcBorders>
              <w:left w:val="nil"/>
              <w:right w:val="single" w:sz="8" w:space="0" w:color="auto"/>
            </w:tcBorders>
            <w:tcMar>
              <w:top w:w="0" w:type="dxa"/>
              <w:left w:w="57" w:type="dxa"/>
              <w:bottom w:w="0" w:type="dxa"/>
              <w:right w:w="57" w:type="dxa"/>
            </w:tcMar>
          </w:tcPr>
          <w:p w14:paraId="4CDCD2AA" w14:textId="77777777" w:rsidR="00025816" w:rsidRPr="00F67924" w:rsidRDefault="00025816">
            <w:pPr>
              <w:spacing w:before="50" w:after="50" w:line="240" w:lineRule="exact"/>
              <w:jc w:val="center"/>
              <w:rPr>
                <w:rFonts w:eastAsia="SimSun"/>
                <w:sz w:val="18"/>
                <w:szCs w:val="18"/>
                <w:lang w:val="pt-PT" w:eastAsia="zh-CN"/>
              </w:rPr>
              <w:pPrChange w:id="1382" w:author="Author">
                <w:pPr>
                  <w:keepNext/>
                  <w:keepLines/>
                  <w:spacing w:before="50" w:after="50" w:line="240" w:lineRule="exact"/>
                  <w:jc w:val="center"/>
                </w:pPr>
              </w:pPrChange>
            </w:pPr>
            <w:r w:rsidRPr="00F67924">
              <w:rPr>
                <w:rFonts w:eastAsia="SimSun"/>
                <w:sz w:val="18"/>
                <w:szCs w:val="18"/>
                <w:lang w:val="pt-PT" w:eastAsia="zh-CN"/>
              </w:rPr>
              <w:t>26 (53,1%)</w:t>
            </w:r>
          </w:p>
        </w:tc>
      </w:tr>
      <w:tr w:rsidR="00025816" w:rsidRPr="00F67924" w14:paraId="3F1C300B" w14:textId="77777777" w:rsidTr="000E546C">
        <w:trPr>
          <w:cantSplit/>
        </w:trPr>
        <w:tc>
          <w:tcPr>
            <w:tcW w:w="3476" w:type="dxa"/>
            <w:gridSpan w:val="3"/>
            <w:tcBorders>
              <w:left w:val="single" w:sz="4" w:space="0" w:color="auto"/>
              <w:bottom w:val="single" w:sz="4" w:space="0" w:color="auto"/>
            </w:tcBorders>
            <w:tcMar>
              <w:top w:w="0" w:type="dxa"/>
              <w:left w:w="57" w:type="dxa"/>
              <w:bottom w:w="0" w:type="dxa"/>
              <w:right w:w="57" w:type="dxa"/>
            </w:tcMar>
          </w:tcPr>
          <w:p w14:paraId="39453744" w14:textId="77777777" w:rsidR="00025816" w:rsidRPr="00F67924" w:rsidRDefault="00025816">
            <w:pPr>
              <w:spacing w:before="50" w:after="50" w:line="240" w:lineRule="exact"/>
              <w:ind w:left="720"/>
              <w:rPr>
                <w:rFonts w:eastAsia="SimSun"/>
                <w:sz w:val="18"/>
                <w:szCs w:val="18"/>
                <w:lang w:val="pt-PT" w:eastAsia="zh-CN"/>
              </w:rPr>
              <w:pPrChange w:id="1383" w:author="Author">
                <w:pPr>
                  <w:keepNext/>
                  <w:keepLines/>
                  <w:spacing w:before="50" w:after="50" w:line="240" w:lineRule="exact"/>
                  <w:ind w:left="720"/>
                </w:pPr>
              </w:pPrChange>
            </w:pPr>
            <w:r w:rsidRPr="00F67924">
              <w:rPr>
                <w:rFonts w:eastAsia="SimSun"/>
                <w:sz w:val="18"/>
                <w:szCs w:val="18"/>
                <w:lang w:val="pt-PT" w:eastAsia="zh-CN"/>
              </w:rPr>
              <w:t>Diferença não ajustada nas proporções</w:t>
            </w:r>
          </w:p>
          <w:p w14:paraId="2F660B2A" w14:textId="77777777" w:rsidR="00025816" w:rsidRPr="00F67924" w:rsidRDefault="00025816">
            <w:pPr>
              <w:spacing w:before="50" w:after="50" w:line="240" w:lineRule="exact"/>
              <w:ind w:left="720"/>
              <w:rPr>
                <w:rFonts w:eastAsia="SimSun"/>
                <w:sz w:val="18"/>
                <w:szCs w:val="18"/>
                <w:lang w:val="pt-PT" w:eastAsia="zh-CN"/>
              </w:rPr>
              <w:pPrChange w:id="1384" w:author="Author">
                <w:pPr>
                  <w:keepNext/>
                  <w:keepLines/>
                  <w:spacing w:before="50" w:after="50" w:line="240" w:lineRule="exact"/>
                  <w:ind w:left="720"/>
                </w:pPr>
              </w:pPrChange>
            </w:pPr>
            <w:r w:rsidRPr="00F67924">
              <w:rPr>
                <w:rFonts w:eastAsia="SimSun"/>
                <w:sz w:val="18"/>
                <w:szCs w:val="18"/>
                <w:lang w:val="pt-PT" w:eastAsia="zh-CN"/>
              </w:rPr>
              <w:t>(</w:t>
            </w:r>
            <w:r w:rsidR="004C48F0" w:rsidRPr="00F67924">
              <w:rPr>
                <w:rFonts w:eastAsia="SimSun"/>
                <w:sz w:val="18"/>
                <w:szCs w:val="18"/>
                <w:lang w:val="pt-PT" w:eastAsia="zh-CN"/>
              </w:rPr>
              <w:t xml:space="preserve">IC </w:t>
            </w:r>
            <w:r w:rsidRPr="00F67924">
              <w:rPr>
                <w:rFonts w:eastAsia="SimSun"/>
                <w:sz w:val="18"/>
                <w:szCs w:val="18"/>
                <w:lang w:val="pt-PT" w:eastAsia="zh-CN"/>
              </w:rPr>
              <w:t>99,5%)</w:t>
            </w:r>
          </w:p>
        </w:tc>
        <w:tc>
          <w:tcPr>
            <w:tcW w:w="992" w:type="dxa"/>
            <w:gridSpan w:val="2"/>
            <w:tcBorders>
              <w:bottom w:val="single" w:sz="4" w:space="0" w:color="auto"/>
            </w:tcBorders>
            <w:tcMar>
              <w:top w:w="0" w:type="dxa"/>
              <w:left w:w="57" w:type="dxa"/>
              <w:bottom w:w="0" w:type="dxa"/>
              <w:right w:w="57" w:type="dxa"/>
            </w:tcMar>
          </w:tcPr>
          <w:p w14:paraId="78C70D77" w14:textId="77777777" w:rsidR="00025816" w:rsidRPr="00F67924" w:rsidRDefault="00025816">
            <w:pPr>
              <w:spacing w:before="50" w:after="50" w:line="240" w:lineRule="exact"/>
              <w:jc w:val="center"/>
              <w:rPr>
                <w:rFonts w:eastAsia="SimSun"/>
                <w:sz w:val="18"/>
                <w:szCs w:val="18"/>
                <w:lang w:val="pt-PT" w:eastAsia="zh-CN"/>
              </w:rPr>
              <w:pPrChange w:id="1385" w:author="Author">
                <w:pPr>
                  <w:keepNext/>
                  <w:keepLines/>
                  <w:spacing w:before="50" w:after="50" w:line="240" w:lineRule="exact"/>
                  <w:jc w:val="center"/>
                </w:pPr>
              </w:pPrChange>
            </w:pPr>
            <w:r w:rsidRPr="00F67924">
              <w:rPr>
                <w:rFonts w:eastAsia="SimSun"/>
                <w:sz w:val="18"/>
                <w:szCs w:val="18"/>
                <w:lang w:val="pt-PT" w:eastAsia="zh-CN"/>
              </w:rPr>
              <w:t>NA</w:t>
            </w:r>
          </w:p>
        </w:tc>
        <w:tc>
          <w:tcPr>
            <w:tcW w:w="1770" w:type="dxa"/>
            <w:gridSpan w:val="2"/>
            <w:tcBorders>
              <w:bottom w:val="single" w:sz="4" w:space="0" w:color="auto"/>
            </w:tcBorders>
            <w:tcMar>
              <w:top w:w="0" w:type="dxa"/>
              <w:left w:w="57" w:type="dxa"/>
              <w:bottom w:w="0" w:type="dxa"/>
              <w:right w:w="57" w:type="dxa"/>
            </w:tcMar>
          </w:tcPr>
          <w:p w14:paraId="075C8BD0" w14:textId="77777777" w:rsidR="00025816" w:rsidRPr="00F67924" w:rsidRDefault="00025816">
            <w:pPr>
              <w:spacing w:before="50" w:after="50" w:line="240" w:lineRule="exact"/>
              <w:jc w:val="center"/>
              <w:rPr>
                <w:rFonts w:eastAsia="SimSun"/>
                <w:sz w:val="18"/>
                <w:szCs w:val="18"/>
                <w:lang w:val="pt-PT" w:eastAsia="zh-CN"/>
              </w:rPr>
              <w:pPrChange w:id="1386" w:author="Author">
                <w:pPr>
                  <w:keepNext/>
                  <w:keepLines/>
                  <w:spacing w:before="50" w:after="50" w:line="240" w:lineRule="exact"/>
                  <w:jc w:val="center"/>
                </w:pPr>
              </w:pPrChange>
            </w:pPr>
            <w:r w:rsidRPr="00F67924">
              <w:rPr>
                <w:rFonts w:eastAsia="SimSun"/>
                <w:sz w:val="18"/>
                <w:szCs w:val="18"/>
                <w:lang w:val="pt-PT" w:eastAsia="zh-CN"/>
              </w:rPr>
              <w:t>NA</w:t>
            </w:r>
          </w:p>
        </w:tc>
        <w:tc>
          <w:tcPr>
            <w:tcW w:w="1490" w:type="dxa"/>
            <w:tcBorders>
              <w:bottom w:val="single" w:sz="4" w:space="0" w:color="auto"/>
              <w:right w:val="nil"/>
            </w:tcBorders>
          </w:tcPr>
          <w:p w14:paraId="046C6E87" w14:textId="77777777" w:rsidR="00025816" w:rsidRPr="00F67924" w:rsidRDefault="00025816">
            <w:pPr>
              <w:spacing w:before="50" w:after="50" w:line="240" w:lineRule="exact"/>
              <w:jc w:val="center"/>
              <w:rPr>
                <w:rFonts w:eastAsia="SimSun"/>
                <w:sz w:val="18"/>
                <w:szCs w:val="18"/>
                <w:lang w:val="pt-PT" w:eastAsia="zh-CN"/>
              </w:rPr>
              <w:pPrChange w:id="1387" w:author="Author">
                <w:pPr>
                  <w:keepNext/>
                  <w:keepLines/>
                  <w:spacing w:before="50" w:after="50" w:line="240" w:lineRule="exact"/>
                  <w:jc w:val="center"/>
                </w:pPr>
              </w:pPrChange>
            </w:pPr>
            <w:r w:rsidRPr="00F67924">
              <w:rPr>
                <w:rFonts w:eastAsia="SimSun"/>
                <w:sz w:val="18"/>
                <w:szCs w:val="18"/>
                <w:lang w:val="pt-PT" w:eastAsia="zh-CN"/>
              </w:rPr>
              <w:t>42%*</w:t>
            </w:r>
          </w:p>
          <w:p w14:paraId="4ED8DADA" w14:textId="77777777" w:rsidR="00025816" w:rsidRPr="00F67924" w:rsidRDefault="00025816">
            <w:pPr>
              <w:spacing w:before="50" w:after="50" w:line="240" w:lineRule="exact"/>
              <w:jc w:val="center"/>
              <w:rPr>
                <w:rFonts w:eastAsia="SimSun"/>
                <w:sz w:val="18"/>
                <w:szCs w:val="18"/>
                <w:lang w:val="pt-PT" w:eastAsia="zh-CN"/>
              </w:rPr>
              <w:pPrChange w:id="1388" w:author="Author">
                <w:pPr>
                  <w:keepNext/>
                  <w:keepLines/>
                  <w:spacing w:before="50" w:after="50" w:line="240" w:lineRule="exact"/>
                  <w:jc w:val="center"/>
                </w:pPr>
              </w:pPrChange>
            </w:pPr>
            <w:r w:rsidRPr="00F67924">
              <w:rPr>
                <w:rFonts w:eastAsia="SimSun"/>
                <w:sz w:val="18"/>
                <w:szCs w:val="18"/>
                <w:lang w:val="pt-PT" w:eastAsia="zh-CN"/>
              </w:rPr>
              <w:t>(18,00; 66,00)</w:t>
            </w:r>
          </w:p>
        </w:tc>
        <w:tc>
          <w:tcPr>
            <w:tcW w:w="1842" w:type="dxa"/>
            <w:tcBorders>
              <w:left w:val="nil"/>
              <w:bottom w:val="single" w:sz="4" w:space="0" w:color="auto"/>
              <w:right w:val="single" w:sz="8" w:space="0" w:color="auto"/>
            </w:tcBorders>
            <w:tcMar>
              <w:top w:w="0" w:type="dxa"/>
              <w:left w:w="57" w:type="dxa"/>
              <w:bottom w:w="0" w:type="dxa"/>
              <w:right w:w="57" w:type="dxa"/>
            </w:tcMar>
          </w:tcPr>
          <w:p w14:paraId="7050C4AB" w14:textId="77777777" w:rsidR="00025816" w:rsidRPr="00F67924" w:rsidRDefault="00025816">
            <w:pPr>
              <w:spacing w:before="50" w:after="50" w:line="240" w:lineRule="exact"/>
              <w:jc w:val="center"/>
              <w:rPr>
                <w:rFonts w:eastAsia="SimSun"/>
                <w:sz w:val="18"/>
                <w:szCs w:val="18"/>
                <w:lang w:val="pt-PT" w:eastAsia="zh-CN"/>
              </w:rPr>
              <w:pPrChange w:id="1389" w:author="Author">
                <w:pPr>
                  <w:keepNext/>
                  <w:keepLines/>
                  <w:spacing w:before="50" w:after="50" w:line="240" w:lineRule="exact"/>
                  <w:jc w:val="center"/>
                </w:pPr>
              </w:pPrChange>
            </w:pPr>
            <w:r w:rsidRPr="00F67924">
              <w:rPr>
                <w:rFonts w:eastAsia="SimSun"/>
                <w:sz w:val="18"/>
                <w:szCs w:val="18"/>
                <w:lang w:val="pt-PT" w:eastAsia="zh-CN"/>
              </w:rPr>
              <w:t>39,06%*</w:t>
            </w:r>
          </w:p>
          <w:p w14:paraId="6595CE67" w14:textId="77777777" w:rsidR="00025816" w:rsidRPr="00F67924" w:rsidRDefault="00025816">
            <w:pPr>
              <w:spacing w:before="50" w:after="50" w:line="240" w:lineRule="exact"/>
              <w:jc w:val="center"/>
              <w:rPr>
                <w:rFonts w:eastAsia="SimSun"/>
                <w:sz w:val="18"/>
                <w:szCs w:val="18"/>
                <w:lang w:val="pt-PT" w:eastAsia="zh-CN"/>
              </w:rPr>
              <w:pPrChange w:id="1390" w:author="Author">
                <w:pPr>
                  <w:keepNext/>
                  <w:keepLines/>
                  <w:spacing w:before="50" w:after="50" w:line="240" w:lineRule="exact"/>
                  <w:jc w:val="center"/>
                </w:pPr>
              </w:pPrChange>
            </w:pPr>
            <w:r w:rsidRPr="00F67924">
              <w:rPr>
                <w:rFonts w:eastAsia="SimSun"/>
                <w:sz w:val="18"/>
                <w:szCs w:val="18"/>
                <w:lang w:val="pt-PT" w:eastAsia="zh-CN"/>
              </w:rPr>
              <w:t>(12,46; 65,66)</w:t>
            </w:r>
          </w:p>
        </w:tc>
      </w:tr>
      <w:tr w:rsidR="00025816" w:rsidRPr="00F67924" w14:paraId="3FD77934" w14:textId="77777777" w:rsidTr="00454221">
        <w:trPr>
          <w:cantSplit/>
        </w:trPr>
        <w:tc>
          <w:tcPr>
            <w:tcW w:w="9570" w:type="dxa"/>
            <w:gridSpan w:val="9"/>
            <w:tcBorders>
              <w:top w:val="single" w:sz="4" w:space="0" w:color="auto"/>
              <w:left w:val="single" w:sz="4" w:space="0" w:color="auto"/>
              <w:bottom w:val="single" w:sz="4" w:space="0" w:color="auto"/>
              <w:right w:val="single" w:sz="8" w:space="0" w:color="auto"/>
            </w:tcBorders>
          </w:tcPr>
          <w:p w14:paraId="376BDBAE" w14:textId="77777777" w:rsidR="00025816" w:rsidRPr="00F67924" w:rsidRDefault="00025816">
            <w:pPr>
              <w:spacing w:before="50" w:after="50" w:line="240" w:lineRule="exact"/>
              <w:rPr>
                <w:rFonts w:eastAsia="SimSun"/>
                <w:b/>
                <w:sz w:val="18"/>
                <w:szCs w:val="18"/>
                <w:lang w:val="pt-PT" w:eastAsia="zh-CN"/>
              </w:rPr>
              <w:pPrChange w:id="1391" w:author="Author">
                <w:pPr>
                  <w:keepNext/>
                  <w:keepLines/>
                  <w:spacing w:before="50" w:after="50" w:line="240" w:lineRule="exact"/>
                </w:pPr>
              </w:pPrChange>
            </w:pPr>
            <w:r w:rsidRPr="00F67924">
              <w:rPr>
                <w:rFonts w:eastAsia="SimSun"/>
                <w:b/>
                <w:sz w:val="18"/>
                <w:szCs w:val="18"/>
                <w:lang w:val="pt-PT" w:eastAsia="zh-CN"/>
              </w:rPr>
              <w:t xml:space="preserve"> Objetivo secundário principal</w:t>
            </w:r>
            <w:r w:rsidRPr="00F67924">
              <w:rPr>
                <w:rFonts w:eastAsia="SimSun"/>
                <w:sz w:val="18"/>
                <w:szCs w:val="18"/>
                <w:lang w:val="pt-PT" w:eastAsia="zh-CN"/>
              </w:rPr>
              <w:t xml:space="preserve"> </w:t>
            </w:r>
          </w:p>
        </w:tc>
      </w:tr>
      <w:tr w:rsidR="00025816" w:rsidRPr="00ED63F7" w14:paraId="3669D871" w14:textId="77777777" w:rsidTr="000E546C">
        <w:trPr>
          <w:cantSplit/>
        </w:trPr>
        <w:tc>
          <w:tcPr>
            <w:tcW w:w="6238" w:type="dxa"/>
            <w:gridSpan w:val="7"/>
            <w:tcBorders>
              <w:top w:val="single" w:sz="4" w:space="0" w:color="auto"/>
              <w:left w:val="single" w:sz="4" w:space="0" w:color="auto"/>
            </w:tcBorders>
            <w:tcMar>
              <w:top w:w="0" w:type="dxa"/>
              <w:left w:w="57" w:type="dxa"/>
              <w:bottom w:w="0" w:type="dxa"/>
              <w:right w:w="57" w:type="dxa"/>
            </w:tcMar>
          </w:tcPr>
          <w:p w14:paraId="4851954F" w14:textId="1A682BAC" w:rsidR="00025816" w:rsidRPr="00F67924" w:rsidRDefault="00025816">
            <w:pPr>
              <w:spacing w:before="50" w:after="50" w:line="240" w:lineRule="exact"/>
              <w:rPr>
                <w:rFonts w:eastAsia="SimSun"/>
                <w:sz w:val="18"/>
                <w:szCs w:val="18"/>
                <w:lang w:val="pt-PT" w:eastAsia="zh-CN"/>
              </w:rPr>
              <w:pPrChange w:id="1392" w:author="Author">
                <w:pPr>
                  <w:keepNext/>
                  <w:keepLines/>
                  <w:spacing w:before="50" w:after="50" w:line="240" w:lineRule="exact"/>
                </w:pPr>
              </w:pPrChange>
            </w:pPr>
            <w:r w:rsidRPr="00F67924">
              <w:rPr>
                <w:rFonts w:eastAsia="SimSun"/>
                <w:sz w:val="18"/>
                <w:szCs w:val="18"/>
                <w:lang w:val="pt-PT" w:eastAsia="zh-CN"/>
              </w:rPr>
              <w:t xml:space="preserve">Remissão mantida  (grupos de Tocilizumab </w:t>
            </w:r>
            <w:del w:id="1393" w:author="Author">
              <w:r w:rsidRPr="00F67924" w:rsidDel="00EE4151">
                <w:rPr>
                  <w:rFonts w:eastAsia="SimSun"/>
                  <w:sz w:val="18"/>
                  <w:szCs w:val="18"/>
                  <w:lang w:val="pt-PT" w:eastAsia="zh-CN"/>
                </w:rPr>
                <w:delText>vs</w:delText>
              </w:r>
            </w:del>
            <w:ins w:id="1394"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Placebo+52)                       </w:t>
            </w:r>
          </w:p>
        </w:tc>
        <w:tc>
          <w:tcPr>
            <w:tcW w:w="1490" w:type="dxa"/>
            <w:tcBorders>
              <w:top w:val="single" w:sz="4" w:space="0" w:color="auto"/>
              <w:left w:val="nil"/>
              <w:right w:val="nil"/>
            </w:tcBorders>
          </w:tcPr>
          <w:p w14:paraId="7CD9D43B" w14:textId="77777777" w:rsidR="00025816" w:rsidRPr="00F67924" w:rsidRDefault="00025816">
            <w:pPr>
              <w:spacing w:before="50" w:after="50" w:line="240" w:lineRule="exact"/>
              <w:jc w:val="center"/>
              <w:rPr>
                <w:rFonts w:eastAsia="SimSun"/>
                <w:sz w:val="18"/>
                <w:szCs w:val="18"/>
                <w:lang w:val="pt-PT" w:eastAsia="zh-CN"/>
              </w:rPr>
              <w:pPrChange w:id="1395" w:author="Author">
                <w:pPr>
                  <w:keepNext/>
                  <w:keepLines/>
                  <w:spacing w:before="50" w:after="50" w:line="240" w:lineRule="exact"/>
                  <w:jc w:val="center"/>
                </w:pPr>
              </w:pPrChange>
            </w:pPr>
          </w:p>
        </w:tc>
        <w:tc>
          <w:tcPr>
            <w:tcW w:w="1842" w:type="dxa"/>
            <w:tcBorders>
              <w:top w:val="single" w:sz="4" w:space="0" w:color="auto"/>
              <w:left w:val="nil"/>
              <w:right w:val="single" w:sz="8" w:space="0" w:color="auto"/>
            </w:tcBorders>
            <w:tcMar>
              <w:top w:w="0" w:type="dxa"/>
              <w:left w:w="57" w:type="dxa"/>
              <w:bottom w:w="0" w:type="dxa"/>
              <w:right w:w="57" w:type="dxa"/>
            </w:tcMar>
          </w:tcPr>
          <w:p w14:paraId="4BAFE826" w14:textId="77777777" w:rsidR="00025816" w:rsidRPr="00F67924" w:rsidRDefault="00025816">
            <w:pPr>
              <w:spacing w:before="50" w:after="50" w:line="240" w:lineRule="exact"/>
              <w:jc w:val="center"/>
              <w:rPr>
                <w:rFonts w:eastAsia="SimSun"/>
                <w:sz w:val="18"/>
                <w:szCs w:val="18"/>
                <w:lang w:val="pt-PT" w:eastAsia="zh-CN"/>
              </w:rPr>
              <w:pPrChange w:id="1396" w:author="Author">
                <w:pPr>
                  <w:keepNext/>
                  <w:keepLines/>
                  <w:spacing w:before="50" w:after="50" w:line="240" w:lineRule="exact"/>
                  <w:jc w:val="center"/>
                </w:pPr>
              </w:pPrChange>
            </w:pPr>
          </w:p>
        </w:tc>
      </w:tr>
      <w:tr w:rsidR="00025816" w:rsidRPr="00F67924" w14:paraId="2E07CD3F" w14:textId="77777777" w:rsidTr="000E546C">
        <w:trPr>
          <w:cantSplit/>
        </w:trPr>
        <w:tc>
          <w:tcPr>
            <w:tcW w:w="3759" w:type="dxa"/>
            <w:gridSpan w:val="4"/>
            <w:tcBorders>
              <w:left w:val="single" w:sz="4" w:space="0" w:color="auto"/>
            </w:tcBorders>
            <w:tcMar>
              <w:top w:w="0" w:type="dxa"/>
              <w:left w:w="57" w:type="dxa"/>
              <w:bottom w:w="0" w:type="dxa"/>
              <w:right w:w="57" w:type="dxa"/>
            </w:tcMar>
          </w:tcPr>
          <w:p w14:paraId="15A12A57" w14:textId="71CAD0B7" w:rsidR="00025816" w:rsidRPr="00F67924" w:rsidRDefault="00025816">
            <w:pPr>
              <w:spacing w:before="50" w:after="50" w:line="240" w:lineRule="exact"/>
              <w:ind w:left="720"/>
              <w:rPr>
                <w:rFonts w:eastAsia="SimSun"/>
                <w:sz w:val="18"/>
                <w:szCs w:val="18"/>
                <w:lang w:val="pt-PT" w:eastAsia="zh-CN"/>
              </w:rPr>
              <w:pPrChange w:id="1397" w:author="Author">
                <w:pPr>
                  <w:keepNext/>
                  <w:keepLines/>
                  <w:spacing w:before="50" w:after="50" w:line="240" w:lineRule="exact"/>
                  <w:ind w:left="720"/>
                </w:pPr>
              </w:pPrChange>
            </w:pPr>
            <w:r w:rsidRPr="00F67924">
              <w:rPr>
                <w:rFonts w:eastAsia="SimSun"/>
                <w:sz w:val="18"/>
                <w:szCs w:val="18"/>
                <w:lang w:val="pt-PT" w:eastAsia="zh-CN"/>
              </w:rPr>
              <w:t>Respondedores à semana</w:t>
            </w:r>
            <w:r w:rsidR="003E3C09" w:rsidRPr="00F67924">
              <w:rPr>
                <w:rFonts w:eastAsia="SimSun"/>
                <w:sz w:val="18"/>
                <w:szCs w:val="18"/>
                <w:lang w:val="pt-PT" w:eastAsia="zh-CN"/>
              </w:rPr>
              <w:t> </w:t>
            </w:r>
            <w:r w:rsidRPr="00F67924">
              <w:rPr>
                <w:rFonts w:eastAsia="SimSun"/>
                <w:sz w:val="18"/>
                <w:szCs w:val="18"/>
                <w:lang w:val="pt-PT" w:eastAsia="zh-CN"/>
              </w:rPr>
              <w:t>52, n (%)</w:t>
            </w:r>
          </w:p>
        </w:tc>
        <w:tc>
          <w:tcPr>
            <w:tcW w:w="709" w:type="dxa"/>
            <w:tcMar>
              <w:top w:w="0" w:type="dxa"/>
              <w:left w:w="57" w:type="dxa"/>
              <w:bottom w:w="0" w:type="dxa"/>
              <w:right w:w="57" w:type="dxa"/>
            </w:tcMar>
          </w:tcPr>
          <w:p w14:paraId="62E2036D" w14:textId="77777777" w:rsidR="00025816" w:rsidRPr="00F67924" w:rsidRDefault="00025816">
            <w:pPr>
              <w:spacing w:before="50" w:after="50" w:line="240" w:lineRule="exact"/>
              <w:jc w:val="center"/>
              <w:rPr>
                <w:rFonts w:eastAsia="SimSun"/>
                <w:sz w:val="18"/>
                <w:szCs w:val="18"/>
                <w:lang w:val="pt-PT" w:eastAsia="zh-CN"/>
              </w:rPr>
              <w:pPrChange w:id="1398" w:author="Author">
                <w:pPr>
                  <w:keepNext/>
                  <w:keepLines/>
                  <w:spacing w:before="50" w:after="50" w:line="240" w:lineRule="exact"/>
                  <w:jc w:val="center"/>
                </w:pPr>
              </w:pPrChange>
            </w:pPr>
            <w:r w:rsidRPr="00F67924">
              <w:rPr>
                <w:rFonts w:eastAsia="SimSun"/>
                <w:sz w:val="18"/>
                <w:szCs w:val="18"/>
                <w:lang w:val="pt-PT" w:eastAsia="zh-CN"/>
              </w:rPr>
              <w:t>7 (14%)</w:t>
            </w:r>
          </w:p>
        </w:tc>
        <w:tc>
          <w:tcPr>
            <w:tcW w:w="1770" w:type="dxa"/>
            <w:gridSpan w:val="2"/>
            <w:tcMar>
              <w:top w:w="0" w:type="dxa"/>
              <w:left w:w="57" w:type="dxa"/>
              <w:bottom w:w="0" w:type="dxa"/>
              <w:right w:w="57" w:type="dxa"/>
            </w:tcMar>
          </w:tcPr>
          <w:p w14:paraId="13AA52CE" w14:textId="77777777" w:rsidR="00025816" w:rsidRPr="00F67924" w:rsidRDefault="00025816">
            <w:pPr>
              <w:spacing w:before="50" w:after="50" w:line="240" w:lineRule="exact"/>
              <w:jc w:val="center"/>
              <w:rPr>
                <w:rFonts w:eastAsia="SimSun"/>
                <w:sz w:val="18"/>
                <w:szCs w:val="18"/>
                <w:lang w:val="pt-PT" w:eastAsia="zh-CN"/>
              </w:rPr>
              <w:pPrChange w:id="1399" w:author="Author">
                <w:pPr>
                  <w:keepNext/>
                  <w:keepLines/>
                  <w:spacing w:before="50" w:after="50" w:line="240" w:lineRule="exact"/>
                  <w:jc w:val="center"/>
                </w:pPr>
              </w:pPrChange>
            </w:pPr>
            <w:r w:rsidRPr="00F67924">
              <w:rPr>
                <w:rFonts w:eastAsia="SimSun"/>
                <w:sz w:val="18"/>
                <w:szCs w:val="18"/>
                <w:lang w:val="pt-PT" w:eastAsia="zh-CN"/>
              </w:rPr>
              <w:t>9 (17,6%)</w:t>
            </w:r>
          </w:p>
        </w:tc>
        <w:tc>
          <w:tcPr>
            <w:tcW w:w="1490" w:type="dxa"/>
            <w:tcBorders>
              <w:right w:val="nil"/>
            </w:tcBorders>
          </w:tcPr>
          <w:p w14:paraId="08375306" w14:textId="77777777" w:rsidR="00025816" w:rsidRPr="00F67924" w:rsidRDefault="00025816">
            <w:pPr>
              <w:spacing w:before="50" w:after="50" w:line="240" w:lineRule="exact"/>
              <w:jc w:val="center"/>
              <w:rPr>
                <w:rFonts w:eastAsia="SimSun"/>
                <w:sz w:val="18"/>
                <w:szCs w:val="18"/>
                <w:lang w:val="pt-PT" w:eastAsia="zh-CN"/>
              </w:rPr>
              <w:pPrChange w:id="1400" w:author="Author">
                <w:pPr>
                  <w:keepNext/>
                  <w:keepLines/>
                  <w:spacing w:before="50" w:after="50" w:line="240" w:lineRule="exact"/>
                  <w:jc w:val="center"/>
                </w:pPr>
              </w:pPrChange>
            </w:pPr>
            <w:r w:rsidRPr="00F67924">
              <w:rPr>
                <w:rFonts w:eastAsia="SimSun"/>
                <w:sz w:val="18"/>
                <w:szCs w:val="18"/>
                <w:lang w:val="pt-PT" w:eastAsia="zh-CN"/>
              </w:rPr>
              <w:t>56 (56%)</w:t>
            </w:r>
          </w:p>
        </w:tc>
        <w:tc>
          <w:tcPr>
            <w:tcW w:w="1842" w:type="dxa"/>
            <w:tcBorders>
              <w:left w:val="nil"/>
              <w:right w:val="single" w:sz="4" w:space="0" w:color="auto"/>
            </w:tcBorders>
            <w:tcMar>
              <w:top w:w="0" w:type="dxa"/>
              <w:left w:w="57" w:type="dxa"/>
              <w:bottom w:w="0" w:type="dxa"/>
              <w:right w:w="57" w:type="dxa"/>
            </w:tcMar>
          </w:tcPr>
          <w:p w14:paraId="4D78CAC5" w14:textId="77777777" w:rsidR="00025816" w:rsidRPr="00F67924" w:rsidRDefault="00025816">
            <w:pPr>
              <w:spacing w:before="50" w:after="50" w:line="240" w:lineRule="exact"/>
              <w:jc w:val="center"/>
              <w:rPr>
                <w:rFonts w:eastAsia="SimSun"/>
                <w:sz w:val="18"/>
                <w:szCs w:val="18"/>
                <w:lang w:val="pt-PT" w:eastAsia="zh-CN"/>
              </w:rPr>
              <w:pPrChange w:id="1401" w:author="Author">
                <w:pPr>
                  <w:keepNext/>
                  <w:keepLines/>
                  <w:spacing w:before="50" w:after="50" w:line="240" w:lineRule="exact"/>
                  <w:jc w:val="center"/>
                </w:pPr>
              </w:pPrChange>
            </w:pPr>
            <w:r w:rsidRPr="00F67924">
              <w:rPr>
                <w:rFonts w:eastAsia="SimSun"/>
                <w:sz w:val="18"/>
                <w:szCs w:val="18"/>
                <w:lang w:val="pt-PT" w:eastAsia="zh-CN"/>
              </w:rPr>
              <w:t>26 (53,1%)</w:t>
            </w:r>
          </w:p>
        </w:tc>
      </w:tr>
      <w:tr w:rsidR="00025816" w:rsidRPr="00F67924" w14:paraId="64F277B9" w14:textId="77777777" w:rsidTr="000E546C">
        <w:trPr>
          <w:cantSplit/>
        </w:trPr>
        <w:tc>
          <w:tcPr>
            <w:tcW w:w="3759" w:type="dxa"/>
            <w:gridSpan w:val="4"/>
            <w:tcBorders>
              <w:left w:val="single" w:sz="4" w:space="0" w:color="auto"/>
              <w:bottom w:val="single" w:sz="4" w:space="0" w:color="auto"/>
            </w:tcBorders>
            <w:tcMar>
              <w:top w:w="0" w:type="dxa"/>
              <w:left w:w="57" w:type="dxa"/>
              <w:bottom w:w="0" w:type="dxa"/>
              <w:right w:w="57" w:type="dxa"/>
            </w:tcMar>
          </w:tcPr>
          <w:p w14:paraId="7C59B004" w14:textId="77777777" w:rsidR="00025816" w:rsidRPr="00F67924" w:rsidRDefault="00025816">
            <w:pPr>
              <w:spacing w:before="50" w:after="50" w:line="240" w:lineRule="exact"/>
              <w:ind w:left="720"/>
              <w:rPr>
                <w:rFonts w:eastAsia="SimSun"/>
                <w:sz w:val="18"/>
                <w:szCs w:val="18"/>
                <w:lang w:val="pt-PT" w:eastAsia="zh-CN"/>
              </w:rPr>
              <w:pPrChange w:id="1402" w:author="Author">
                <w:pPr>
                  <w:keepNext/>
                  <w:keepLines/>
                  <w:spacing w:before="50" w:after="50" w:line="240" w:lineRule="exact"/>
                  <w:ind w:left="720"/>
                </w:pPr>
              </w:pPrChange>
            </w:pPr>
            <w:r w:rsidRPr="00F67924">
              <w:rPr>
                <w:rFonts w:eastAsia="SimSun"/>
                <w:sz w:val="18"/>
                <w:szCs w:val="18"/>
                <w:lang w:val="pt-PT" w:eastAsia="zh-CN"/>
              </w:rPr>
              <w:t>Diferença não ajustada nas proporções</w:t>
            </w:r>
          </w:p>
          <w:p w14:paraId="17C28A42" w14:textId="77777777" w:rsidR="00025816" w:rsidRPr="00F67924" w:rsidRDefault="00025816">
            <w:pPr>
              <w:spacing w:before="50" w:after="50" w:line="240" w:lineRule="exact"/>
              <w:ind w:left="720"/>
              <w:rPr>
                <w:rFonts w:eastAsia="SimSun"/>
                <w:sz w:val="18"/>
                <w:szCs w:val="18"/>
                <w:lang w:val="pt-PT" w:eastAsia="zh-CN"/>
              </w:rPr>
              <w:pPrChange w:id="1403" w:author="Author">
                <w:pPr>
                  <w:keepNext/>
                  <w:keepLines/>
                  <w:spacing w:before="50" w:after="50" w:line="240" w:lineRule="exact"/>
                  <w:ind w:left="720"/>
                </w:pPr>
              </w:pPrChange>
            </w:pPr>
            <w:r w:rsidRPr="00F67924">
              <w:rPr>
                <w:rFonts w:eastAsia="SimSun"/>
                <w:sz w:val="18"/>
                <w:szCs w:val="18"/>
                <w:lang w:val="pt-PT" w:eastAsia="zh-CN"/>
              </w:rPr>
              <w:t>(</w:t>
            </w:r>
            <w:r w:rsidR="004C48F0" w:rsidRPr="00F67924">
              <w:rPr>
                <w:rFonts w:eastAsia="SimSun"/>
                <w:sz w:val="18"/>
                <w:szCs w:val="18"/>
                <w:lang w:val="pt-PT" w:eastAsia="zh-CN"/>
              </w:rPr>
              <w:t xml:space="preserve">IC </w:t>
            </w:r>
            <w:r w:rsidRPr="00F67924">
              <w:rPr>
                <w:rFonts w:eastAsia="SimSun"/>
                <w:sz w:val="18"/>
                <w:szCs w:val="18"/>
                <w:lang w:val="pt-PT" w:eastAsia="zh-CN"/>
              </w:rPr>
              <w:t>99,5%)</w:t>
            </w:r>
          </w:p>
        </w:tc>
        <w:tc>
          <w:tcPr>
            <w:tcW w:w="709" w:type="dxa"/>
            <w:tcBorders>
              <w:bottom w:val="single" w:sz="4" w:space="0" w:color="auto"/>
            </w:tcBorders>
            <w:tcMar>
              <w:top w:w="0" w:type="dxa"/>
              <w:left w:w="57" w:type="dxa"/>
              <w:bottom w:w="0" w:type="dxa"/>
              <w:right w:w="57" w:type="dxa"/>
            </w:tcMar>
          </w:tcPr>
          <w:p w14:paraId="1D3EC2BF" w14:textId="77777777" w:rsidR="00025816" w:rsidRPr="00F67924" w:rsidRDefault="00025816">
            <w:pPr>
              <w:spacing w:before="50" w:after="50" w:line="240" w:lineRule="exact"/>
              <w:jc w:val="center"/>
              <w:rPr>
                <w:rFonts w:eastAsia="SimSun"/>
                <w:sz w:val="18"/>
                <w:szCs w:val="18"/>
                <w:lang w:val="pt-PT" w:eastAsia="zh-CN"/>
              </w:rPr>
              <w:pPrChange w:id="1404" w:author="Author">
                <w:pPr>
                  <w:keepNext/>
                  <w:keepLines/>
                  <w:spacing w:before="50" w:after="50" w:line="240" w:lineRule="exact"/>
                  <w:jc w:val="center"/>
                </w:pPr>
              </w:pPrChange>
            </w:pPr>
            <w:r w:rsidRPr="00F67924">
              <w:rPr>
                <w:rFonts w:eastAsia="SimSun"/>
                <w:sz w:val="18"/>
                <w:szCs w:val="18"/>
                <w:lang w:val="pt-PT" w:eastAsia="zh-CN"/>
              </w:rPr>
              <w:t>NA</w:t>
            </w:r>
          </w:p>
        </w:tc>
        <w:tc>
          <w:tcPr>
            <w:tcW w:w="1770" w:type="dxa"/>
            <w:gridSpan w:val="2"/>
            <w:tcBorders>
              <w:bottom w:val="single" w:sz="4" w:space="0" w:color="auto"/>
            </w:tcBorders>
            <w:tcMar>
              <w:top w:w="0" w:type="dxa"/>
              <w:left w:w="57" w:type="dxa"/>
              <w:bottom w:w="0" w:type="dxa"/>
              <w:right w:w="57" w:type="dxa"/>
            </w:tcMar>
          </w:tcPr>
          <w:p w14:paraId="0BC1D8C8" w14:textId="77777777" w:rsidR="00025816" w:rsidRPr="00F67924" w:rsidDel="00CA004A" w:rsidRDefault="00025816">
            <w:pPr>
              <w:spacing w:before="50" w:after="50" w:line="240" w:lineRule="exact"/>
              <w:jc w:val="center"/>
              <w:rPr>
                <w:rFonts w:eastAsia="SimSun"/>
                <w:sz w:val="18"/>
                <w:szCs w:val="18"/>
                <w:lang w:val="pt-PT" w:eastAsia="zh-CN"/>
              </w:rPr>
              <w:pPrChange w:id="1405" w:author="Author">
                <w:pPr>
                  <w:keepNext/>
                  <w:keepLines/>
                  <w:spacing w:before="50" w:after="50" w:line="240" w:lineRule="exact"/>
                  <w:jc w:val="center"/>
                </w:pPr>
              </w:pPrChange>
            </w:pPr>
            <w:r w:rsidRPr="00F67924">
              <w:rPr>
                <w:rFonts w:eastAsia="SimSun"/>
                <w:sz w:val="18"/>
                <w:szCs w:val="18"/>
                <w:lang w:val="pt-PT" w:eastAsia="zh-CN"/>
              </w:rPr>
              <w:t>NA</w:t>
            </w:r>
          </w:p>
        </w:tc>
        <w:tc>
          <w:tcPr>
            <w:tcW w:w="1490" w:type="dxa"/>
            <w:tcBorders>
              <w:bottom w:val="single" w:sz="4" w:space="0" w:color="auto"/>
              <w:right w:val="nil"/>
            </w:tcBorders>
          </w:tcPr>
          <w:p w14:paraId="26A61765" w14:textId="77777777" w:rsidR="00025816" w:rsidRPr="00F67924" w:rsidRDefault="00025816">
            <w:pPr>
              <w:spacing w:before="50" w:after="50" w:line="240" w:lineRule="exact"/>
              <w:jc w:val="center"/>
              <w:rPr>
                <w:rFonts w:eastAsia="SimSun"/>
                <w:sz w:val="18"/>
                <w:szCs w:val="18"/>
                <w:lang w:val="pt-PT" w:eastAsia="zh-CN"/>
              </w:rPr>
              <w:pPrChange w:id="1406" w:author="Author">
                <w:pPr>
                  <w:keepNext/>
                  <w:keepLines/>
                  <w:spacing w:before="50" w:after="50" w:line="240" w:lineRule="exact"/>
                  <w:jc w:val="center"/>
                </w:pPr>
              </w:pPrChange>
            </w:pPr>
            <w:r w:rsidRPr="00F67924">
              <w:rPr>
                <w:rFonts w:eastAsia="SimSun"/>
                <w:sz w:val="18"/>
                <w:szCs w:val="18"/>
                <w:lang w:val="pt-PT" w:eastAsia="zh-CN"/>
              </w:rPr>
              <w:t>38,35%*</w:t>
            </w:r>
          </w:p>
          <w:p w14:paraId="4CDC5402" w14:textId="77777777" w:rsidR="00025816" w:rsidRPr="00F67924" w:rsidDel="00CA004A" w:rsidRDefault="00025816">
            <w:pPr>
              <w:spacing w:before="50" w:after="50" w:line="240" w:lineRule="exact"/>
              <w:jc w:val="center"/>
              <w:rPr>
                <w:rFonts w:eastAsia="SimSun"/>
                <w:sz w:val="18"/>
                <w:szCs w:val="18"/>
                <w:lang w:val="pt-PT" w:eastAsia="zh-CN"/>
              </w:rPr>
              <w:pPrChange w:id="1407" w:author="Author">
                <w:pPr>
                  <w:keepNext/>
                  <w:keepLines/>
                  <w:spacing w:before="50" w:after="50" w:line="240" w:lineRule="exact"/>
                  <w:jc w:val="center"/>
                </w:pPr>
              </w:pPrChange>
            </w:pPr>
            <w:r w:rsidRPr="00F67924">
              <w:rPr>
                <w:rFonts w:eastAsia="SimSun"/>
                <w:sz w:val="18"/>
                <w:szCs w:val="18"/>
                <w:lang w:val="pt-PT" w:eastAsia="zh-CN"/>
              </w:rPr>
              <w:t>(17,89; 58,81)</w:t>
            </w:r>
          </w:p>
        </w:tc>
        <w:tc>
          <w:tcPr>
            <w:tcW w:w="1842" w:type="dxa"/>
            <w:tcBorders>
              <w:left w:val="nil"/>
              <w:bottom w:val="single" w:sz="4" w:space="0" w:color="auto"/>
              <w:right w:val="single" w:sz="4" w:space="0" w:color="auto"/>
            </w:tcBorders>
            <w:tcMar>
              <w:top w:w="0" w:type="dxa"/>
              <w:left w:w="57" w:type="dxa"/>
              <w:bottom w:w="0" w:type="dxa"/>
              <w:right w:w="57" w:type="dxa"/>
            </w:tcMar>
          </w:tcPr>
          <w:p w14:paraId="3B8FB428" w14:textId="77777777" w:rsidR="00025816" w:rsidRPr="00F67924" w:rsidRDefault="00025816">
            <w:pPr>
              <w:spacing w:before="50" w:after="50" w:line="240" w:lineRule="exact"/>
              <w:jc w:val="center"/>
              <w:rPr>
                <w:rFonts w:eastAsia="SimSun"/>
                <w:sz w:val="18"/>
                <w:szCs w:val="18"/>
                <w:lang w:val="pt-PT" w:eastAsia="zh-CN"/>
              </w:rPr>
              <w:pPrChange w:id="1408" w:author="Author">
                <w:pPr>
                  <w:keepNext/>
                  <w:keepLines/>
                  <w:spacing w:before="50" w:after="50" w:line="240" w:lineRule="exact"/>
                  <w:jc w:val="center"/>
                </w:pPr>
              </w:pPrChange>
            </w:pPr>
            <w:r w:rsidRPr="00F67924">
              <w:rPr>
                <w:rFonts w:eastAsia="SimSun"/>
                <w:sz w:val="18"/>
                <w:szCs w:val="18"/>
                <w:lang w:val="pt-PT" w:eastAsia="zh-CN"/>
              </w:rPr>
              <w:t>35,41%**</w:t>
            </w:r>
          </w:p>
          <w:p w14:paraId="12FF3DCC" w14:textId="77777777" w:rsidR="00025816" w:rsidRPr="00F67924" w:rsidRDefault="00025816">
            <w:pPr>
              <w:spacing w:before="50" w:after="50" w:line="240" w:lineRule="exact"/>
              <w:jc w:val="center"/>
              <w:rPr>
                <w:rFonts w:eastAsia="SimSun"/>
                <w:sz w:val="18"/>
                <w:szCs w:val="18"/>
                <w:lang w:val="pt-PT" w:eastAsia="zh-CN"/>
              </w:rPr>
              <w:pPrChange w:id="1409" w:author="Author">
                <w:pPr>
                  <w:keepNext/>
                  <w:keepLines/>
                  <w:spacing w:before="50" w:after="50" w:line="240" w:lineRule="exact"/>
                  <w:jc w:val="center"/>
                </w:pPr>
              </w:pPrChange>
            </w:pPr>
            <w:r w:rsidRPr="00F67924">
              <w:rPr>
                <w:rFonts w:eastAsia="SimSun"/>
                <w:sz w:val="18"/>
                <w:szCs w:val="18"/>
                <w:lang w:val="pt-PT" w:eastAsia="zh-CN"/>
              </w:rPr>
              <w:t>(10,41;60,41)</w:t>
            </w:r>
          </w:p>
        </w:tc>
      </w:tr>
      <w:tr w:rsidR="00025816" w:rsidRPr="00F67924" w14:paraId="252E27AF" w14:textId="77777777" w:rsidTr="00557EB7">
        <w:tblPrEx>
          <w:tblW w:w="9570" w:type="dxa"/>
          <w:tblInd w:w="-85" w:type="dxa"/>
          <w:tblLayout w:type="fixed"/>
          <w:tblCellMar>
            <w:left w:w="0" w:type="dxa"/>
            <w:right w:w="0" w:type="dxa"/>
          </w:tblCellMar>
          <w:tblPrExChange w:id="1410" w:author="Author">
            <w:tblPrEx>
              <w:tblW w:w="9570" w:type="dxa"/>
              <w:tblInd w:w="-85" w:type="dxa"/>
              <w:tblLayout w:type="fixed"/>
              <w:tblCellMar>
                <w:left w:w="0" w:type="dxa"/>
                <w:right w:w="0" w:type="dxa"/>
              </w:tblCellMar>
            </w:tblPrEx>
          </w:tblPrExChange>
        </w:tblPrEx>
        <w:trPr>
          <w:cantSplit/>
          <w:trPrChange w:id="1411" w:author="Author">
            <w:trPr>
              <w:gridBefore w:val="1"/>
              <w:cantSplit/>
            </w:trPr>
          </w:trPrChange>
        </w:trPr>
        <w:tc>
          <w:tcPr>
            <w:tcW w:w="3759" w:type="dxa"/>
            <w:gridSpan w:val="4"/>
            <w:tcBorders>
              <w:top w:val="single" w:sz="4" w:space="0" w:color="auto"/>
              <w:left w:val="single" w:sz="4" w:space="0" w:color="auto"/>
              <w:bottom w:val="single" w:sz="4" w:space="0" w:color="auto"/>
            </w:tcBorders>
            <w:tcMar>
              <w:top w:w="0" w:type="dxa"/>
              <w:left w:w="57" w:type="dxa"/>
              <w:bottom w:w="0" w:type="dxa"/>
              <w:right w:w="57" w:type="dxa"/>
            </w:tcMar>
            <w:tcPrChange w:id="1412" w:author="Author">
              <w:tcPr>
                <w:tcW w:w="3759" w:type="dxa"/>
                <w:gridSpan w:val="7"/>
                <w:tcBorders>
                  <w:top w:val="single" w:sz="4" w:space="0" w:color="auto"/>
                  <w:left w:val="single" w:sz="4" w:space="0" w:color="auto"/>
                  <w:bottom w:val="single" w:sz="4" w:space="0" w:color="auto"/>
                </w:tcBorders>
                <w:tcMar>
                  <w:top w:w="0" w:type="dxa"/>
                  <w:left w:w="57" w:type="dxa"/>
                  <w:bottom w:w="0" w:type="dxa"/>
                  <w:right w:w="57" w:type="dxa"/>
                </w:tcMar>
              </w:tcPr>
            </w:tcPrChange>
          </w:tcPr>
          <w:p w14:paraId="44E7F263" w14:textId="77777777" w:rsidR="00025816" w:rsidRPr="00F67924" w:rsidRDefault="00025816">
            <w:pPr>
              <w:keepNext/>
              <w:keepLines/>
              <w:widowControl w:val="0"/>
              <w:spacing w:before="50" w:after="50" w:line="240" w:lineRule="exact"/>
              <w:rPr>
                <w:rFonts w:eastAsia="SimSun"/>
                <w:sz w:val="18"/>
                <w:szCs w:val="18"/>
                <w:lang w:val="pt-PT" w:eastAsia="zh-CN"/>
              </w:rPr>
              <w:pPrChange w:id="1413" w:author="TCS" w:date="2026-03-20T10:31:00Z">
                <w:pPr>
                  <w:keepNext/>
                  <w:keepLines/>
                  <w:spacing w:before="50" w:after="50" w:line="240" w:lineRule="exact"/>
                </w:pPr>
              </w:pPrChange>
            </w:pPr>
            <w:r w:rsidRPr="00F67924">
              <w:rPr>
                <w:rFonts w:eastAsia="SimSun"/>
                <w:b/>
                <w:sz w:val="18"/>
                <w:szCs w:val="18"/>
                <w:lang w:val="pt-PT" w:eastAsia="zh-CN"/>
              </w:rPr>
              <w:t>Outros objetivos secundários</w:t>
            </w:r>
          </w:p>
        </w:tc>
        <w:tc>
          <w:tcPr>
            <w:tcW w:w="709" w:type="dxa"/>
            <w:tcBorders>
              <w:top w:val="single" w:sz="4" w:space="0" w:color="auto"/>
              <w:bottom w:val="single" w:sz="4" w:space="0" w:color="auto"/>
            </w:tcBorders>
            <w:tcMar>
              <w:top w:w="0" w:type="dxa"/>
              <w:left w:w="57" w:type="dxa"/>
              <w:bottom w:w="0" w:type="dxa"/>
              <w:right w:w="57" w:type="dxa"/>
            </w:tcMar>
            <w:tcPrChange w:id="1414" w:author="Author">
              <w:tcPr>
                <w:tcW w:w="709" w:type="dxa"/>
                <w:gridSpan w:val="2"/>
                <w:tcBorders>
                  <w:top w:val="single" w:sz="4" w:space="0" w:color="auto"/>
                  <w:bottom w:val="single" w:sz="4" w:space="0" w:color="auto"/>
                </w:tcBorders>
                <w:tcMar>
                  <w:top w:w="0" w:type="dxa"/>
                  <w:left w:w="57" w:type="dxa"/>
                  <w:bottom w:w="0" w:type="dxa"/>
                  <w:right w:w="57" w:type="dxa"/>
                </w:tcMar>
              </w:tcPr>
            </w:tcPrChange>
          </w:tcPr>
          <w:p w14:paraId="114A9550" w14:textId="77777777" w:rsidR="00025816" w:rsidRPr="00F67924" w:rsidRDefault="00025816">
            <w:pPr>
              <w:spacing w:before="50" w:after="50" w:line="240" w:lineRule="exact"/>
              <w:jc w:val="center"/>
              <w:rPr>
                <w:rFonts w:eastAsia="SimSun"/>
                <w:sz w:val="18"/>
                <w:szCs w:val="18"/>
                <w:lang w:val="pt-PT" w:eastAsia="zh-CN"/>
              </w:rPr>
              <w:pPrChange w:id="1415" w:author="Author">
                <w:pPr>
                  <w:keepNext/>
                  <w:keepLines/>
                  <w:spacing w:before="50" w:after="50" w:line="240" w:lineRule="exact"/>
                  <w:jc w:val="center"/>
                </w:pPr>
              </w:pPrChange>
            </w:pPr>
          </w:p>
        </w:tc>
        <w:tc>
          <w:tcPr>
            <w:tcW w:w="1770" w:type="dxa"/>
            <w:gridSpan w:val="2"/>
            <w:tcBorders>
              <w:top w:val="single" w:sz="4" w:space="0" w:color="auto"/>
              <w:bottom w:val="single" w:sz="4" w:space="0" w:color="auto"/>
            </w:tcBorders>
            <w:tcMar>
              <w:top w:w="0" w:type="dxa"/>
              <w:left w:w="57" w:type="dxa"/>
              <w:bottom w:w="0" w:type="dxa"/>
              <w:right w:w="57" w:type="dxa"/>
            </w:tcMar>
            <w:tcPrChange w:id="1416" w:author="Author">
              <w:tcPr>
                <w:tcW w:w="1770" w:type="dxa"/>
                <w:gridSpan w:val="2"/>
                <w:tcBorders>
                  <w:top w:val="single" w:sz="4" w:space="0" w:color="auto"/>
                  <w:bottom w:val="single" w:sz="4" w:space="0" w:color="auto"/>
                </w:tcBorders>
                <w:tcMar>
                  <w:top w:w="0" w:type="dxa"/>
                  <w:left w:w="57" w:type="dxa"/>
                  <w:bottom w:w="0" w:type="dxa"/>
                  <w:right w:w="57" w:type="dxa"/>
                </w:tcMar>
              </w:tcPr>
            </w:tcPrChange>
          </w:tcPr>
          <w:p w14:paraId="754ECD44" w14:textId="77777777" w:rsidR="00025816" w:rsidRPr="00F67924" w:rsidRDefault="00025816">
            <w:pPr>
              <w:spacing w:before="50" w:after="50" w:line="240" w:lineRule="exact"/>
              <w:jc w:val="center"/>
              <w:rPr>
                <w:rFonts w:eastAsia="SimSun"/>
                <w:sz w:val="18"/>
                <w:szCs w:val="18"/>
                <w:lang w:val="pt-PT" w:eastAsia="zh-CN"/>
              </w:rPr>
              <w:pPrChange w:id="1417" w:author="Author">
                <w:pPr>
                  <w:keepNext/>
                  <w:keepLines/>
                  <w:spacing w:before="50" w:after="50" w:line="240" w:lineRule="exact"/>
                  <w:jc w:val="center"/>
                </w:pPr>
              </w:pPrChange>
            </w:pPr>
          </w:p>
        </w:tc>
        <w:tc>
          <w:tcPr>
            <w:tcW w:w="1490" w:type="dxa"/>
            <w:tcBorders>
              <w:top w:val="single" w:sz="4" w:space="0" w:color="auto"/>
              <w:bottom w:val="single" w:sz="4" w:space="0" w:color="auto"/>
              <w:right w:val="nil"/>
            </w:tcBorders>
            <w:tcPrChange w:id="1418" w:author="Author">
              <w:tcPr>
                <w:tcW w:w="1490" w:type="dxa"/>
                <w:gridSpan w:val="2"/>
                <w:tcBorders>
                  <w:top w:val="single" w:sz="4" w:space="0" w:color="auto"/>
                  <w:bottom w:val="single" w:sz="4" w:space="0" w:color="auto"/>
                  <w:right w:val="nil"/>
                </w:tcBorders>
              </w:tcPr>
            </w:tcPrChange>
          </w:tcPr>
          <w:p w14:paraId="6B25942D" w14:textId="77777777" w:rsidR="00025816" w:rsidRPr="00F67924" w:rsidRDefault="00025816">
            <w:pPr>
              <w:spacing w:before="50" w:after="50" w:line="240" w:lineRule="exact"/>
              <w:jc w:val="center"/>
              <w:rPr>
                <w:rFonts w:eastAsia="SimSun"/>
                <w:sz w:val="18"/>
                <w:szCs w:val="18"/>
                <w:lang w:val="pt-PT" w:eastAsia="zh-CN"/>
              </w:rPr>
              <w:pPrChange w:id="1419" w:author="Author">
                <w:pPr>
                  <w:keepNext/>
                  <w:keepLines/>
                  <w:spacing w:before="50" w:after="50" w:line="240" w:lineRule="exact"/>
                  <w:jc w:val="center"/>
                </w:pPr>
              </w:pPrChange>
            </w:pPr>
          </w:p>
        </w:tc>
        <w:tc>
          <w:tcPr>
            <w:tcW w:w="1842" w:type="dxa"/>
            <w:tcBorders>
              <w:top w:val="single" w:sz="4" w:space="0" w:color="auto"/>
              <w:left w:val="nil"/>
              <w:bottom w:val="single" w:sz="4" w:space="0" w:color="auto"/>
              <w:right w:val="single" w:sz="4" w:space="0" w:color="auto"/>
            </w:tcBorders>
            <w:tcMar>
              <w:top w:w="0" w:type="dxa"/>
              <w:left w:w="57" w:type="dxa"/>
              <w:bottom w:w="0" w:type="dxa"/>
              <w:right w:w="57" w:type="dxa"/>
            </w:tcMar>
            <w:tcPrChange w:id="1420" w:author="Author">
              <w:tcPr>
                <w:tcW w:w="1842" w:type="dxa"/>
                <w:tcBorders>
                  <w:top w:val="single" w:sz="4" w:space="0" w:color="auto"/>
                  <w:left w:val="nil"/>
                  <w:bottom w:val="single" w:sz="4" w:space="0" w:color="auto"/>
                  <w:right w:val="single" w:sz="4" w:space="0" w:color="auto"/>
                </w:tcBorders>
                <w:tcMar>
                  <w:top w:w="0" w:type="dxa"/>
                  <w:left w:w="57" w:type="dxa"/>
                  <w:bottom w:w="0" w:type="dxa"/>
                  <w:right w:w="57" w:type="dxa"/>
                </w:tcMar>
              </w:tcPr>
            </w:tcPrChange>
          </w:tcPr>
          <w:p w14:paraId="1BB26089" w14:textId="77777777" w:rsidR="00025816" w:rsidRPr="00F67924" w:rsidRDefault="00025816">
            <w:pPr>
              <w:spacing w:before="50" w:after="50" w:line="240" w:lineRule="exact"/>
              <w:jc w:val="center"/>
              <w:rPr>
                <w:rFonts w:eastAsia="SimSun"/>
                <w:sz w:val="18"/>
                <w:szCs w:val="18"/>
                <w:lang w:val="pt-PT" w:eastAsia="zh-CN"/>
              </w:rPr>
              <w:pPrChange w:id="1421" w:author="Author">
                <w:pPr>
                  <w:keepNext/>
                  <w:keepLines/>
                  <w:spacing w:before="50" w:after="50" w:line="240" w:lineRule="exact"/>
                  <w:jc w:val="center"/>
                </w:pPr>
              </w:pPrChange>
            </w:pPr>
          </w:p>
        </w:tc>
      </w:tr>
      <w:tr w:rsidR="00025816" w:rsidRPr="00F67924" w14:paraId="3DE37372" w14:textId="77777777" w:rsidTr="00557EB7">
        <w:tblPrEx>
          <w:tblW w:w="9570" w:type="dxa"/>
          <w:tblInd w:w="-85" w:type="dxa"/>
          <w:tblLayout w:type="fixed"/>
          <w:tblCellMar>
            <w:left w:w="0" w:type="dxa"/>
            <w:right w:w="0" w:type="dxa"/>
          </w:tblCellMar>
          <w:tblPrExChange w:id="1422" w:author="Author">
            <w:tblPrEx>
              <w:tblW w:w="9570" w:type="dxa"/>
              <w:tblInd w:w="-85" w:type="dxa"/>
              <w:tblLayout w:type="fixed"/>
              <w:tblCellMar>
                <w:left w:w="0" w:type="dxa"/>
                <w:right w:w="0" w:type="dxa"/>
              </w:tblCellMar>
            </w:tblPrEx>
          </w:tblPrExChange>
        </w:tblPrEx>
        <w:trPr>
          <w:cantSplit/>
          <w:trPrChange w:id="1423" w:author="Author">
            <w:trPr>
              <w:gridBefore w:val="1"/>
              <w:cantSplit/>
            </w:trPr>
          </w:trPrChange>
        </w:trPr>
        <w:tc>
          <w:tcPr>
            <w:tcW w:w="3759" w:type="dxa"/>
            <w:gridSpan w:val="4"/>
            <w:tcBorders>
              <w:top w:val="single" w:sz="4" w:space="0" w:color="auto"/>
              <w:left w:val="single" w:sz="4" w:space="0" w:color="auto"/>
              <w:bottom w:val="single" w:sz="4" w:space="0" w:color="auto"/>
            </w:tcBorders>
            <w:tcMar>
              <w:top w:w="0" w:type="dxa"/>
              <w:left w:w="57" w:type="dxa"/>
              <w:bottom w:w="0" w:type="dxa"/>
              <w:right w:w="57" w:type="dxa"/>
            </w:tcMar>
            <w:tcPrChange w:id="1424" w:author="Author">
              <w:tcPr>
                <w:tcW w:w="3759" w:type="dxa"/>
                <w:gridSpan w:val="7"/>
                <w:tcBorders>
                  <w:top w:val="single" w:sz="4" w:space="0" w:color="auto"/>
                  <w:left w:val="single" w:sz="4" w:space="0" w:color="auto"/>
                </w:tcBorders>
                <w:tcMar>
                  <w:top w:w="0" w:type="dxa"/>
                  <w:left w:w="57" w:type="dxa"/>
                  <w:bottom w:w="0" w:type="dxa"/>
                  <w:right w:w="57" w:type="dxa"/>
                </w:tcMar>
              </w:tcPr>
            </w:tcPrChange>
          </w:tcPr>
          <w:p w14:paraId="76B53C16" w14:textId="1D6262C8" w:rsidR="00025816" w:rsidRPr="00F67924" w:rsidRDefault="00025816">
            <w:pPr>
              <w:keepNext/>
              <w:keepLines/>
              <w:widowControl w:val="0"/>
              <w:spacing w:before="50" w:after="50" w:line="240" w:lineRule="exact"/>
              <w:rPr>
                <w:rFonts w:eastAsia="SimSun"/>
                <w:sz w:val="18"/>
                <w:szCs w:val="18"/>
                <w:lang w:val="pt-PT" w:eastAsia="zh-CN"/>
              </w:rPr>
              <w:pPrChange w:id="1425" w:author="TCS" w:date="2026-03-20T10:31:00Z">
                <w:pPr>
                  <w:keepNext/>
                  <w:keepLines/>
                  <w:spacing w:before="50" w:after="50" w:line="240" w:lineRule="exact"/>
                </w:pPr>
              </w:pPrChange>
            </w:pPr>
            <w:r w:rsidRPr="00F67924">
              <w:rPr>
                <w:rFonts w:eastAsia="SimSun"/>
                <w:sz w:val="18"/>
                <w:szCs w:val="18"/>
                <w:lang w:val="pt-PT" w:eastAsia="zh-CN"/>
              </w:rPr>
              <w:t xml:space="preserve">Tempo até ao primeiro episódio de agudização de ACG¹ (grupos de Tocilizumab </w:t>
            </w:r>
            <w:del w:id="1426" w:author="Author">
              <w:r w:rsidRPr="00F67924" w:rsidDel="00EE4151">
                <w:rPr>
                  <w:rFonts w:eastAsia="SimSun"/>
                  <w:sz w:val="18"/>
                  <w:szCs w:val="18"/>
                  <w:lang w:val="pt-PT" w:eastAsia="zh-CN"/>
                </w:rPr>
                <w:delText>vs</w:delText>
              </w:r>
            </w:del>
            <w:ins w:id="1427"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Placebo+26)</w:t>
            </w:r>
          </w:p>
          <w:p w14:paraId="21CF1E31" w14:textId="77777777" w:rsidR="00025816" w:rsidRPr="00F67924" w:rsidRDefault="00025816">
            <w:pPr>
              <w:keepNext/>
              <w:keepLines/>
              <w:widowControl w:val="0"/>
              <w:spacing w:before="50" w:after="50" w:line="240" w:lineRule="exact"/>
              <w:ind w:left="1440"/>
              <w:rPr>
                <w:rFonts w:eastAsia="SimSun"/>
                <w:sz w:val="18"/>
                <w:szCs w:val="18"/>
                <w:lang w:val="pt-PT" w:eastAsia="zh-CN"/>
              </w:rPr>
              <w:pPrChange w:id="1428" w:author="TCS" w:date="2026-03-20T10:31:00Z">
                <w:pPr>
                  <w:keepNext/>
                  <w:keepLines/>
                  <w:spacing w:before="50" w:after="50" w:line="240" w:lineRule="exact"/>
                  <w:ind w:left="1440"/>
                </w:pPr>
              </w:pPrChange>
            </w:pPr>
            <w:r w:rsidRPr="00F67924">
              <w:rPr>
                <w:rFonts w:eastAsia="SimSun"/>
                <w:sz w:val="18"/>
                <w:szCs w:val="18"/>
                <w:lang w:val="pt-PT" w:eastAsia="zh-CN"/>
              </w:rPr>
              <w:t>HR (</w:t>
            </w:r>
            <w:r w:rsidR="004C48F0" w:rsidRPr="00F67924">
              <w:rPr>
                <w:rFonts w:eastAsia="SimSun"/>
                <w:sz w:val="18"/>
                <w:szCs w:val="18"/>
                <w:lang w:val="pt-PT" w:eastAsia="zh-CN"/>
              </w:rPr>
              <w:t xml:space="preserve">IC </w:t>
            </w:r>
            <w:r w:rsidRPr="00F67924">
              <w:rPr>
                <w:rFonts w:eastAsia="SimSun"/>
                <w:sz w:val="18"/>
                <w:szCs w:val="18"/>
                <w:lang w:val="pt-PT" w:eastAsia="zh-CN"/>
              </w:rPr>
              <w:t>99%)</w:t>
            </w:r>
          </w:p>
          <w:p w14:paraId="21C5FD91" w14:textId="3772DB7A" w:rsidR="00025816" w:rsidRPr="00F67924" w:rsidRDefault="00025816">
            <w:pPr>
              <w:keepNext/>
              <w:keepLines/>
              <w:widowControl w:val="0"/>
              <w:spacing w:before="50" w:after="50" w:line="240" w:lineRule="exact"/>
              <w:ind w:left="-58"/>
              <w:rPr>
                <w:rFonts w:eastAsia="SimSun"/>
                <w:sz w:val="18"/>
                <w:szCs w:val="18"/>
                <w:lang w:val="pt-PT" w:eastAsia="zh-CN"/>
              </w:rPr>
              <w:pPrChange w:id="1429" w:author="TCS" w:date="2026-03-20T10:31:00Z">
                <w:pPr>
                  <w:keepNext/>
                  <w:keepLines/>
                  <w:spacing w:before="50" w:after="50" w:line="240" w:lineRule="exact"/>
                  <w:ind w:left="-58"/>
                </w:pPr>
              </w:pPrChange>
            </w:pPr>
            <w:r w:rsidRPr="00F67924">
              <w:rPr>
                <w:rFonts w:eastAsia="SimSun"/>
                <w:sz w:val="18"/>
                <w:szCs w:val="18"/>
                <w:lang w:val="pt-PT" w:eastAsia="zh-CN"/>
              </w:rPr>
              <w:t xml:space="preserve"> Tempo até ao primeiro episódio de agudização de ACG¹ (grupos de Tocilizumab </w:t>
            </w:r>
            <w:del w:id="1430" w:author="Author">
              <w:r w:rsidRPr="00F67924" w:rsidDel="00EE4151">
                <w:rPr>
                  <w:rFonts w:eastAsia="SimSun"/>
                  <w:sz w:val="18"/>
                  <w:szCs w:val="18"/>
                  <w:lang w:val="pt-PT" w:eastAsia="zh-CN"/>
                </w:rPr>
                <w:delText>vs</w:delText>
              </w:r>
            </w:del>
            <w:ins w:id="1431"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Placebo+52)</w:t>
            </w:r>
          </w:p>
          <w:p w14:paraId="439D6D41" w14:textId="77777777" w:rsidR="00025816" w:rsidRPr="00F67924" w:rsidRDefault="00025816">
            <w:pPr>
              <w:keepNext/>
              <w:keepLines/>
              <w:widowControl w:val="0"/>
              <w:spacing w:before="50" w:after="50" w:line="240" w:lineRule="exact"/>
              <w:rPr>
                <w:rFonts w:eastAsia="SimSun"/>
                <w:sz w:val="18"/>
                <w:szCs w:val="18"/>
                <w:lang w:val="pt-PT" w:eastAsia="zh-CN"/>
              </w:rPr>
              <w:pPrChange w:id="1432" w:author="TCS" w:date="2026-03-20T10:31:00Z">
                <w:pPr>
                  <w:keepNext/>
                  <w:keepLines/>
                  <w:spacing w:before="50" w:after="50" w:line="240" w:lineRule="exact"/>
                </w:pPr>
              </w:pPrChange>
            </w:pPr>
            <w:r w:rsidRPr="00F67924">
              <w:rPr>
                <w:rFonts w:eastAsia="SimSun"/>
                <w:sz w:val="18"/>
                <w:szCs w:val="18"/>
                <w:lang w:val="pt-PT" w:eastAsia="zh-CN"/>
              </w:rPr>
              <w:t xml:space="preserve">                                HR (</w:t>
            </w:r>
            <w:r w:rsidR="004C48F0" w:rsidRPr="00F67924">
              <w:rPr>
                <w:rFonts w:eastAsia="SimSun"/>
                <w:sz w:val="18"/>
                <w:szCs w:val="18"/>
                <w:lang w:val="pt-PT" w:eastAsia="zh-CN"/>
              </w:rPr>
              <w:t xml:space="preserve">IC </w:t>
            </w:r>
            <w:r w:rsidRPr="00F67924">
              <w:rPr>
                <w:rFonts w:eastAsia="SimSun"/>
                <w:sz w:val="18"/>
                <w:szCs w:val="18"/>
                <w:lang w:val="pt-PT" w:eastAsia="zh-CN"/>
              </w:rPr>
              <w:t>99%)</w:t>
            </w:r>
          </w:p>
          <w:p w14:paraId="09753EB1" w14:textId="30C87A65" w:rsidR="00025816" w:rsidRPr="00F67924" w:rsidRDefault="00025816">
            <w:pPr>
              <w:keepNext/>
              <w:keepLines/>
              <w:widowControl w:val="0"/>
              <w:spacing w:before="50" w:after="50" w:line="240" w:lineRule="exact"/>
              <w:rPr>
                <w:rFonts w:eastAsia="SimSun"/>
                <w:sz w:val="18"/>
                <w:szCs w:val="18"/>
                <w:lang w:val="pt-PT" w:eastAsia="zh-CN"/>
              </w:rPr>
              <w:pPrChange w:id="1433" w:author="TCS" w:date="2026-03-20T10:31:00Z">
                <w:pPr>
                  <w:keepNext/>
                  <w:keepLines/>
                  <w:spacing w:before="50" w:after="50" w:line="240" w:lineRule="exact"/>
                </w:pPr>
              </w:pPrChange>
            </w:pPr>
            <w:r w:rsidRPr="00F67924">
              <w:rPr>
                <w:rFonts w:eastAsia="SimSun"/>
                <w:sz w:val="18"/>
                <w:szCs w:val="18"/>
                <w:lang w:val="pt-PT" w:eastAsia="zh-CN"/>
              </w:rPr>
              <w:t xml:space="preserve">Tempo até ao primeiro episódio de agudização de ACG¹ (Doentes com episódios de agudização; grupos de Tocilizumab </w:t>
            </w:r>
            <w:del w:id="1434" w:author="Author">
              <w:r w:rsidRPr="00F67924" w:rsidDel="00EE4151">
                <w:rPr>
                  <w:rFonts w:eastAsia="SimSun"/>
                  <w:sz w:val="18"/>
                  <w:szCs w:val="18"/>
                  <w:lang w:val="pt-PT" w:eastAsia="zh-CN"/>
                </w:rPr>
                <w:delText>vs</w:delText>
              </w:r>
            </w:del>
            <w:ins w:id="1435"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 +26) HR (</w:t>
            </w:r>
            <w:r w:rsidR="004C48F0" w:rsidRPr="00F67924">
              <w:rPr>
                <w:rFonts w:eastAsia="SimSun"/>
                <w:sz w:val="18"/>
                <w:szCs w:val="18"/>
                <w:lang w:val="pt-PT" w:eastAsia="zh-CN"/>
              </w:rPr>
              <w:t xml:space="preserve">IC </w:t>
            </w:r>
            <w:r w:rsidRPr="00F67924">
              <w:rPr>
                <w:rFonts w:eastAsia="SimSun"/>
                <w:sz w:val="18"/>
                <w:szCs w:val="18"/>
                <w:lang w:val="pt-PT" w:eastAsia="zh-CN"/>
              </w:rPr>
              <w:t>99%)</w:t>
            </w:r>
          </w:p>
          <w:p w14:paraId="71F2CB3D" w14:textId="2DCFBC60" w:rsidR="00025816" w:rsidRPr="00F67924" w:rsidRDefault="00025816">
            <w:pPr>
              <w:keepNext/>
              <w:keepLines/>
              <w:widowControl w:val="0"/>
              <w:spacing w:before="50" w:after="50" w:line="240" w:lineRule="exact"/>
              <w:rPr>
                <w:rFonts w:eastAsia="SimSun"/>
                <w:sz w:val="18"/>
                <w:szCs w:val="18"/>
                <w:lang w:val="pt-PT" w:eastAsia="zh-CN"/>
              </w:rPr>
              <w:pPrChange w:id="1436" w:author="TCS" w:date="2026-03-20T10:31:00Z">
                <w:pPr>
                  <w:keepNext/>
                  <w:keepLines/>
                  <w:spacing w:before="50" w:after="50" w:line="240" w:lineRule="exact"/>
                </w:pPr>
              </w:pPrChange>
            </w:pPr>
            <w:r w:rsidRPr="00F67924">
              <w:rPr>
                <w:rFonts w:eastAsia="SimSun"/>
                <w:sz w:val="18"/>
                <w:szCs w:val="18"/>
                <w:lang w:val="pt-PT" w:eastAsia="zh-CN"/>
              </w:rPr>
              <w:t xml:space="preserve">Tempo até ao primeiro episódio de agudização de ACG¹ (Doentes com episódios de agudização; grupos de Tocilizumab </w:t>
            </w:r>
            <w:del w:id="1437" w:author="Author">
              <w:r w:rsidRPr="00F67924" w:rsidDel="00EE4151">
                <w:rPr>
                  <w:rFonts w:eastAsia="SimSun"/>
                  <w:sz w:val="18"/>
                  <w:szCs w:val="18"/>
                  <w:lang w:val="pt-PT" w:eastAsia="zh-CN"/>
                </w:rPr>
                <w:delText>vs</w:delText>
              </w:r>
            </w:del>
            <w:ins w:id="1438"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Placebo+52) HR (</w:t>
            </w:r>
            <w:r w:rsidR="004C48F0" w:rsidRPr="00F67924">
              <w:rPr>
                <w:rFonts w:eastAsia="SimSun"/>
                <w:sz w:val="18"/>
                <w:szCs w:val="18"/>
                <w:lang w:val="pt-PT" w:eastAsia="zh-CN"/>
              </w:rPr>
              <w:t xml:space="preserve">IC </w:t>
            </w:r>
            <w:r w:rsidRPr="00F67924">
              <w:rPr>
                <w:rFonts w:eastAsia="SimSun"/>
                <w:sz w:val="18"/>
                <w:szCs w:val="18"/>
                <w:lang w:val="pt-PT" w:eastAsia="zh-CN"/>
              </w:rPr>
              <w:t>99%)</w:t>
            </w:r>
          </w:p>
          <w:p w14:paraId="0A6BD32E" w14:textId="131DA929" w:rsidR="00025816" w:rsidRPr="00F67924" w:rsidRDefault="00025816">
            <w:pPr>
              <w:keepNext/>
              <w:keepLines/>
              <w:widowControl w:val="0"/>
              <w:spacing w:before="50" w:after="50" w:line="240" w:lineRule="exact"/>
              <w:rPr>
                <w:rFonts w:eastAsia="SimSun"/>
                <w:sz w:val="18"/>
                <w:szCs w:val="18"/>
                <w:lang w:val="pt-PT" w:eastAsia="zh-CN"/>
              </w:rPr>
              <w:pPrChange w:id="1439" w:author="TCS" w:date="2026-03-20T10:31:00Z">
                <w:pPr>
                  <w:keepNext/>
                  <w:keepLines/>
                  <w:spacing w:before="50" w:after="50" w:line="240" w:lineRule="exact"/>
                </w:pPr>
              </w:pPrChange>
            </w:pPr>
            <w:r w:rsidRPr="00F67924">
              <w:rPr>
                <w:rFonts w:eastAsia="SimSun"/>
                <w:sz w:val="18"/>
                <w:szCs w:val="18"/>
                <w:lang w:val="pt-PT" w:eastAsia="zh-CN"/>
              </w:rPr>
              <w:t xml:space="preserve">Tempo até ao primeiro episódio de agudização de ACG¹ (Doentes com início de novo; grupos de Tocilizumab </w:t>
            </w:r>
            <w:del w:id="1440" w:author="Author">
              <w:r w:rsidRPr="00F67924" w:rsidDel="00EE4151">
                <w:rPr>
                  <w:rFonts w:eastAsia="SimSun"/>
                  <w:sz w:val="18"/>
                  <w:szCs w:val="18"/>
                  <w:lang w:val="pt-PT" w:eastAsia="zh-CN"/>
                </w:rPr>
                <w:delText>vs</w:delText>
              </w:r>
            </w:del>
            <w:ins w:id="1441"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 +26) HR (</w:t>
            </w:r>
            <w:r w:rsidR="004C48F0" w:rsidRPr="00F67924">
              <w:rPr>
                <w:rFonts w:eastAsia="SimSun"/>
                <w:sz w:val="18"/>
                <w:szCs w:val="18"/>
                <w:lang w:val="pt-PT" w:eastAsia="zh-CN"/>
              </w:rPr>
              <w:t xml:space="preserve">IC </w:t>
            </w:r>
            <w:r w:rsidRPr="00F67924">
              <w:rPr>
                <w:rFonts w:eastAsia="SimSun"/>
                <w:sz w:val="18"/>
                <w:szCs w:val="18"/>
                <w:lang w:val="pt-PT" w:eastAsia="zh-CN"/>
              </w:rPr>
              <w:t>99%)</w:t>
            </w:r>
          </w:p>
          <w:p w14:paraId="65915477" w14:textId="36774770" w:rsidR="00025816" w:rsidRPr="00F67924" w:rsidRDefault="00025816">
            <w:pPr>
              <w:keepNext/>
              <w:keepLines/>
              <w:widowControl w:val="0"/>
              <w:spacing w:before="50" w:after="50" w:line="240" w:lineRule="exact"/>
              <w:rPr>
                <w:rFonts w:eastAsia="SimSun"/>
                <w:sz w:val="18"/>
                <w:szCs w:val="18"/>
                <w:lang w:val="pt-PT" w:eastAsia="zh-CN"/>
              </w:rPr>
              <w:pPrChange w:id="1442" w:author="TCS" w:date="2026-03-20T10:31:00Z">
                <w:pPr>
                  <w:keepNext/>
                  <w:keepLines/>
                  <w:spacing w:before="50" w:after="50" w:line="240" w:lineRule="exact"/>
                </w:pPr>
              </w:pPrChange>
            </w:pPr>
            <w:r w:rsidRPr="00F67924">
              <w:rPr>
                <w:rFonts w:eastAsia="SimSun"/>
                <w:sz w:val="18"/>
                <w:szCs w:val="18"/>
                <w:lang w:val="pt-PT" w:eastAsia="zh-CN"/>
              </w:rPr>
              <w:t xml:space="preserve">Tempo até ao primeiro episódio de agudização de ACG¹ (Doentes com início de novo; grupos de Tocilizumab </w:t>
            </w:r>
            <w:del w:id="1443" w:author="Author">
              <w:r w:rsidRPr="00F67924" w:rsidDel="00EE4151">
                <w:rPr>
                  <w:rFonts w:eastAsia="SimSun"/>
                  <w:sz w:val="18"/>
                  <w:szCs w:val="18"/>
                  <w:lang w:val="pt-PT" w:eastAsia="zh-CN"/>
                </w:rPr>
                <w:delText>vs</w:delText>
              </w:r>
            </w:del>
            <w:ins w:id="1444"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Placebo+52) HR (</w:t>
            </w:r>
            <w:r w:rsidR="004C48F0" w:rsidRPr="00F67924">
              <w:rPr>
                <w:rFonts w:eastAsia="SimSun"/>
                <w:sz w:val="18"/>
                <w:szCs w:val="18"/>
                <w:lang w:val="pt-PT" w:eastAsia="zh-CN"/>
              </w:rPr>
              <w:t xml:space="preserve">IC </w:t>
            </w:r>
            <w:r w:rsidRPr="00F67924">
              <w:rPr>
                <w:rFonts w:eastAsia="SimSun"/>
                <w:sz w:val="18"/>
                <w:szCs w:val="18"/>
                <w:lang w:val="pt-PT" w:eastAsia="zh-CN"/>
              </w:rPr>
              <w:t>99%)</w:t>
            </w:r>
          </w:p>
        </w:tc>
        <w:tc>
          <w:tcPr>
            <w:tcW w:w="709" w:type="dxa"/>
            <w:tcBorders>
              <w:top w:val="single" w:sz="4" w:space="0" w:color="auto"/>
              <w:bottom w:val="single" w:sz="4" w:space="0" w:color="auto"/>
            </w:tcBorders>
            <w:tcMar>
              <w:top w:w="0" w:type="dxa"/>
              <w:left w:w="57" w:type="dxa"/>
              <w:bottom w:w="0" w:type="dxa"/>
              <w:right w:w="57" w:type="dxa"/>
            </w:tcMar>
            <w:tcPrChange w:id="1445" w:author="Author">
              <w:tcPr>
                <w:tcW w:w="709" w:type="dxa"/>
                <w:gridSpan w:val="2"/>
                <w:tcBorders>
                  <w:top w:val="single" w:sz="4" w:space="0" w:color="auto"/>
                </w:tcBorders>
                <w:tcMar>
                  <w:top w:w="0" w:type="dxa"/>
                  <w:left w:w="57" w:type="dxa"/>
                  <w:bottom w:w="0" w:type="dxa"/>
                  <w:right w:w="57" w:type="dxa"/>
                </w:tcMar>
              </w:tcPr>
            </w:tcPrChange>
          </w:tcPr>
          <w:p w14:paraId="13624162" w14:textId="77777777" w:rsidR="00025816" w:rsidRPr="00F67924" w:rsidRDefault="00025816">
            <w:pPr>
              <w:spacing w:before="50" w:after="50" w:line="240" w:lineRule="exact"/>
              <w:jc w:val="center"/>
              <w:rPr>
                <w:rFonts w:eastAsia="SimSun"/>
                <w:sz w:val="18"/>
                <w:szCs w:val="18"/>
                <w:lang w:val="pt-PT" w:eastAsia="zh-CN"/>
              </w:rPr>
              <w:pPrChange w:id="1446" w:author="Author">
                <w:pPr>
                  <w:keepNext/>
                  <w:keepLines/>
                  <w:spacing w:before="50" w:after="50" w:line="240" w:lineRule="exact"/>
                  <w:jc w:val="center"/>
                </w:pPr>
              </w:pPrChange>
            </w:pPr>
            <w:r w:rsidRPr="00F67924">
              <w:rPr>
                <w:rFonts w:eastAsia="SimSun"/>
                <w:sz w:val="18"/>
                <w:szCs w:val="18"/>
                <w:lang w:val="pt-PT" w:eastAsia="zh-CN"/>
              </w:rPr>
              <w:t>NA</w:t>
            </w:r>
          </w:p>
          <w:p w14:paraId="3B731283" w14:textId="77777777" w:rsidR="00025816" w:rsidRPr="00F67924" w:rsidRDefault="00025816">
            <w:pPr>
              <w:spacing w:before="50" w:after="50" w:line="240" w:lineRule="exact"/>
              <w:jc w:val="center"/>
              <w:rPr>
                <w:rFonts w:eastAsia="SimSun"/>
                <w:sz w:val="18"/>
                <w:szCs w:val="18"/>
                <w:lang w:val="pt-PT" w:eastAsia="zh-CN"/>
              </w:rPr>
              <w:pPrChange w:id="1447" w:author="Author">
                <w:pPr>
                  <w:keepNext/>
                  <w:keepLines/>
                  <w:spacing w:before="50" w:after="50" w:line="240" w:lineRule="exact"/>
                  <w:jc w:val="center"/>
                </w:pPr>
              </w:pPrChange>
            </w:pPr>
          </w:p>
          <w:p w14:paraId="4899F120" w14:textId="77777777" w:rsidR="004C48F0" w:rsidRPr="00F67924" w:rsidRDefault="004C48F0">
            <w:pPr>
              <w:spacing w:before="50" w:after="50" w:line="240" w:lineRule="exact"/>
              <w:jc w:val="center"/>
              <w:rPr>
                <w:rFonts w:eastAsia="SimSun"/>
                <w:sz w:val="18"/>
                <w:szCs w:val="18"/>
                <w:lang w:val="pt-PT" w:eastAsia="zh-CN"/>
              </w:rPr>
              <w:pPrChange w:id="1448" w:author="Author">
                <w:pPr>
                  <w:keepNext/>
                  <w:keepLines/>
                  <w:spacing w:before="50" w:after="50" w:line="240" w:lineRule="exact"/>
                  <w:jc w:val="center"/>
                </w:pPr>
              </w:pPrChange>
            </w:pPr>
          </w:p>
          <w:p w14:paraId="54C421AE" w14:textId="77777777" w:rsidR="00025816" w:rsidRPr="00F67924" w:rsidRDefault="00025816">
            <w:pPr>
              <w:spacing w:before="50" w:after="50" w:line="240" w:lineRule="exact"/>
              <w:jc w:val="center"/>
              <w:rPr>
                <w:rFonts w:eastAsia="SimSun"/>
                <w:sz w:val="18"/>
                <w:szCs w:val="18"/>
                <w:lang w:val="pt-PT" w:eastAsia="zh-CN"/>
              </w:rPr>
              <w:pPrChange w:id="1449" w:author="Author">
                <w:pPr>
                  <w:keepNext/>
                  <w:keepLines/>
                  <w:spacing w:before="50" w:after="50" w:line="240" w:lineRule="exact"/>
                  <w:jc w:val="center"/>
                </w:pPr>
              </w:pPrChange>
            </w:pPr>
            <w:r w:rsidRPr="00F67924">
              <w:rPr>
                <w:rFonts w:eastAsia="SimSun"/>
                <w:sz w:val="18"/>
                <w:szCs w:val="18"/>
                <w:lang w:val="pt-PT" w:eastAsia="zh-CN"/>
              </w:rPr>
              <w:t>NA</w:t>
            </w:r>
          </w:p>
          <w:p w14:paraId="034CEDE0" w14:textId="77777777" w:rsidR="00025816" w:rsidRPr="00F67924" w:rsidRDefault="00025816">
            <w:pPr>
              <w:spacing w:before="50" w:after="50" w:line="240" w:lineRule="exact"/>
              <w:jc w:val="center"/>
              <w:rPr>
                <w:rFonts w:eastAsia="SimSun"/>
                <w:sz w:val="18"/>
                <w:szCs w:val="18"/>
                <w:lang w:val="pt-PT" w:eastAsia="zh-CN"/>
              </w:rPr>
              <w:pPrChange w:id="1450" w:author="Author">
                <w:pPr>
                  <w:keepNext/>
                  <w:keepLines/>
                  <w:spacing w:before="50" w:after="50" w:line="240" w:lineRule="exact"/>
                  <w:jc w:val="center"/>
                </w:pPr>
              </w:pPrChange>
            </w:pPr>
          </w:p>
          <w:p w14:paraId="394E5FCD" w14:textId="77777777" w:rsidR="00025816" w:rsidRPr="00F67924" w:rsidRDefault="00025816">
            <w:pPr>
              <w:spacing w:before="50" w:after="50" w:line="240" w:lineRule="exact"/>
              <w:jc w:val="center"/>
              <w:rPr>
                <w:rFonts w:eastAsia="SimSun"/>
                <w:sz w:val="18"/>
                <w:szCs w:val="18"/>
                <w:lang w:val="pt-PT" w:eastAsia="zh-CN"/>
              </w:rPr>
              <w:pPrChange w:id="1451" w:author="Author">
                <w:pPr>
                  <w:keepNext/>
                  <w:keepLines/>
                  <w:spacing w:before="50" w:after="50" w:line="240" w:lineRule="exact"/>
                  <w:jc w:val="center"/>
                </w:pPr>
              </w:pPrChange>
            </w:pPr>
          </w:p>
          <w:p w14:paraId="0EBE0283" w14:textId="77777777" w:rsidR="00025816" w:rsidRPr="00F67924" w:rsidRDefault="00025816">
            <w:pPr>
              <w:spacing w:before="50" w:after="50" w:line="240" w:lineRule="exact"/>
              <w:jc w:val="center"/>
              <w:rPr>
                <w:rFonts w:eastAsia="SimSun"/>
                <w:sz w:val="18"/>
                <w:szCs w:val="18"/>
                <w:lang w:val="pt-PT" w:eastAsia="zh-CN"/>
              </w:rPr>
              <w:pPrChange w:id="1452" w:author="Author">
                <w:pPr>
                  <w:keepNext/>
                  <w:keepLines/>
                  <w:spacing w:before="50" w:after="50" w:line="240" w:lineRule="exact"/>
                  <w:jc w:val="center"/>
                </w:pPr>
              </w:pPrChange>
            </w:pPr>
            <w:r w:rsidRPr="00F67924">
              <w:rPr>
                <w:rFonts w:eastAsia="SimSun"/>
                <w:sz w:val="18"/>
                <w:szCs w:val="18"/>
                <w:lang w:val="pt-PT" w:eastAsia="zh-CN"/>
              </w:rPr>
              <w:t>NA</w:t>
            </w:r>
          </w:p>
          <w:p w14:paraId="2A730733" w14:textId="77777777" w:rsidR="00025816" w:rsidRPr="00F67924" w:rsidRDefault="00025816">
            <w:pPr>
              <w:spacing w:before="50" w:after="50" w:line="240" w:lineRule="exact"/>
              <w:rPr>
                <w:rFonts w:eastAsia="SimSun"/>
                <w:sz w:val="18"/>
                <w:szCs w:val="18"/>
                <w:lang w:val="pt-PT" w:eastAsia="zh-CN"/>
              </w:rPr>
              <w:pPrChange w:id="1453" w:author="Author">
                <w:pPr>
                  <w:keepNext/>
                  <w:keepLines/>
                  <w:spacing w:before="50" w:after="50" w:line="240" w:lineRule="exact"/>
                </w:pPr>
              </w:pPrChange>
            </w:pPr>
          </w:p>
          <w:p w14:paraId="19E7FE6E" w14:textId="77777777" w:rsidR="004C48F0" w:rsidRPr="00F67924" w:rsidRDefault="004C48F0">
            <w:pPr>
              <w:spacing w:before="50" w:after="50" w:line="240" w:lineRule="exact"/>
              <w:jc w:val="center"/>
              <w:rPr>
                <w:rFonts w:eastAsia="SimSun"/>
                <w:sz w:val="18"/>
                <w:szCs w:val="18"/>
                <w:lang w:val="pt-PT" w:eastAsia="zh-CN"/>
              </w:rPr>
              <w:pPrChange w:id="1454" w:author="Author">
                <w:pPr>
                  <w:keepNext/>
                  <w:keepLines/>
                  <w:spacing w:before="50" w:after="50" w:line="240" w:lineRule="exact"/>
                  <w:jc w:val="center"/>
                </w:pPr>
              </w:pPrChange>
            </w:pPr>
          </w:p>
          <w:p w14:paraId="74187FB3" w14:textId="77777777" w:rsidR="004C48F0" w:rsidRPr="00F67924" w:rsidRDefault="004C48F0">
            <w:pPr>
              <w:spacing w:before="50" w:after="50" w:line="240" w:lineRule="exact"/>
              <w:jc w:val="center"/>
              <w:rPr>
                <w:rFonts w:eastAsia="SimSun"/>
                <w:sz w:val="18"/>
                <w:szCs w:val="18"/>
                <w:lang w:val="pt-PT" w:eastAsia="zh-CN"/>
              </w:rPr>
              <w:pPrChange w:id="1455" w:author="Author">
                <w:pPr>
                  <w:keepNext/>
                  <w:keepLines/>
                  <w:spacing w:before="50" w:after="50" w:line="240" w:lineRule="exact"/>
                  <w:jc w:val="center"/>
                </w:pPr>
              </w:pPrChange>
            </w:pPr>
          </w:p>
          <w:p w14:paraId="6AE7E9A4" w14:textId="77777777" w:rsidR="00025816" w:rsidRPr="00F67924" w:rsidRDefault="00025816">
            <w:pPr>
              <w:spacing w:before="50" w:after="50" w:line="240" w:lineRule="exact"/>
              <w:jc w:val="center"/>
              <w:rPr>
                <w:rFonts w:eastAsia="SimSun"/>
                <w:sz w:val="18"/>
                <w:szCs w:val="18"/>
                <w:lang w:val="pt-PT" w:eastAsia="zh-CN"/>
              </w:rPr>
              <w:pPrChange w:id="1456" w:author="Author">
                <w:pPr>
                  <w:keepNext/>
                  <w:keepLines/>
                  <w:spacing w:before="50" w:after="50" w:line="240" w:lineRule="exact"/>
                  <w:jc w:val="center"/>
                </w:pPr>
              </w:pPrChange>
            </w:pPr>
            <w:r w:rsidRPr="00F67924">
              <w:rPr>
                <w:rFonts w:eastAsia="SimSun"/>
                <w:sz w:val="18"/>
                <w:szCs w:val="18"/>
                <w:lang w:val="pt-PT" w:eastAsia="zh-CN"/>
              </w:rPr>
              <w:t>NA</w:t>
            </w:r>
          </w:p>
          <w:p w14:paraId="5DFB1CE8" w14:textId="77777777" w:rsidR="00025816" w:rsidRPr="00F67924" w:rsidRDefault="00025816">
            <w:pPr>
              <w:spacing w:before="50" w:after="50" w:line="240" w:lineRule="exact"/>
              <w:jc w:val="center"/>
              <w:rPr>
                <w:rFonts w:eastAsia="SimSun"/>
                <w:sz w:val="18"/>
                <w:szCs w:val="18"/>
                <w:lang w:val="pt-PT" w:eastAsia="zh-CN"/>
              </w:rPr>
              <w:pPrChange w:id="1457" w:author="Author">
                <w:pPr>
                  <w:keepNext/>
                  <w:keepLines/>
                  <w:spacing w:before="50" w:after="50" w:line="240" w:lineRule="exact"/>
                  <w:jc w:val="center"/>
                </w:pPr>
              </w:pPrChange>
            </w:pPr>
          </w:p>
          <w:p w14:paraId="0590D284" w14:textId="77777777" w:rsidR="004C48F0" w:rsidRPr="00F67924" w:rsidRDefault="004C48F0">
            <w:pPr>
              <w:spacing w:before="50" w:after="50" w:line="240" w:lineRule="exact"/>
              <w:jc w:val="center"/>
              <w:rPr>
                <w:rFonts w:eastAsia="SimSun"/>
                <w:sz w:val="18"/>
                <w:szCs w:val="18"/>
                <w:lang w:val="pt-PT" w:eastAsia="zh-CN"/>
              </w:rPr>
              <w:pPrChange w:id="1458" w:author="Author">
                <w:pPr>
                  <w:keepNext/>
                  <w:keepLines/>
                  <w:spacing w:before="50" w:after="50" w:line="240" w:lineRule="exact"/>
                  <w:jc w:val="center"/>
                </w:pPr>
              </w:pPrChange>
            </w:pPr>
          </w:p>
          <w:p w14:paraId="1FE8CA74" w14:textId="77777777" w:rsidR="00025816" w:rsidRPr="00F67924" w:rsidRDefault="00025816">
            <w:pPr>
              <w:spacing w:before="50" w:after="50" w:line="240" w:lineRule="exact"/>
              <w:jc w:val="center"/>
              <w:rPr>
                <w:rFonts w:eastAsia="SimSun"/>
                <w:sz w:val="18"/>
                <w:szCs w:val="18"/>
                <w:lang w:val="pt-PT" w:eastAsia="zh-CN"/>
              </w:rPr>
              <w:pPrChange w:id="1459" w:author="Author">
                <w:pPr>
                  <w:keepNext/>
                  <w:keepLines/>
                  <w:spacing w:before="50" w:after="50" w:line="240" w:lineRule="exact"/>
                  <w:jc w:val="center"/>
                </w:pPr>
              </w:pPrChange>
            </w:pPr>
            <w:r w:rsidRPr="00F67924">
              <w:rPr>
                <w:rFonts w:eastAsia="SimSun"/>
                <w:sz w:val="18"/>
                <w:szCs w:val="18"/>
                <w:lang w:val="pt-PT" w:eastAsia="zh-CN"/>
              </w:rPr>
              <w:t>NA</w:t>
            </w:r>
          </w:p>
          <w:p w14:paraId="40AB75F8" w14:textId="77777777" w:rsidR="00025816" w:rsidRPr="00F67924" w:rsidRDefault="00025816">
            <w:pPr>
              <w:spacing w:before="50" w:after="50" w:line="240" w:lineRule="exact"/>
              <w:jc w:val="center"/>
              <w:rPr>
                <w:rFonts w:eastAsia="SimSun"/>
                <w:sz w:val="18"/>
                <w:szCs w:val="18"/>
                <w:lang w:val="pt-PT" w:eastAsia="zh-CN"/>
              </w:rPr>
              <w:pPrChange w:id="1460" w:author="Author">
                <w:pPr>
                  <w:keepNext/>
                  <w:keepLines/>
                  <w:spacing w:before="50" w:after="50" w:line="240" w:lineRule="exact"/>
                  <w:jc w:val="center"/>
                </w:pPr>
              </w:pPrChange>
            </w:pPr>
          </w:p>
          <w:p w14:paraId="0CD97CEB" w14:textId="77777777" w:rsidR="00025816" w:rsidRPr="00F67924" w:rsidRDefault="00025816">
            <w:pPr>
              <w:spacing w:before="50" w:after="50" w:line="240" w:lineRule="exact"/>
              <w:jc w:val="center"/>
              <w:rPr>
                <w:rFonts w:eastAsia="SimSun"/>
                <w:sz w:val="18"/>
                <w:szCs w:val="18"/>
                <w:lang w:val="pt-PT" w:eastAsia="zh-CN"/>
              </w:rPr>
              <w:pPrChange w:id="1461" w:author="Author">
                <w:pPr>
                  <w:keepNext/>
                  <w:keepLines/>
                  <w:spacing w:before="50" w:after="50" w:line="240" w:lineRule="exact"/>
                  <w:jc w:val="center"/>
                </w:pPr>
              </w:pPrChange>
            </w:pPr>
          </w:p>
          <w:p w14:paraId="0E9A0456" w14:textId="77777777" w:rsidR="00025816" w:rsidRPr="00F67924" w:rsidRDefault="00025816">
            <w:pPr>
              <w:spacing w:before="50" w:after="50" w:line="240" w:lineRule="exact"/>
              <w:jc w:val="center"/>
              <w:rPr>
                <w:rFonts w:eastAsia="SimSun"/>
                <w:sz w:val="18"/>
                <w:szCs w:val="18"/>
                <w:lang w:val="pt-PT" w:eastAsia="zh-CN"/>
              </w:rPr>
              <w:pPrChange w:id="1462" w:author="Author">
                <w:pPr>
                  <w:keepNext/>
                  <w:keepLines/>
                  <w:spacing w:before="50" w:after="50" w:line="240" w:lineRule="exact"/>
                  <w:jc w:val="center"/>
                </w:pPr>
              </w:pPrChange>
            </w:pPr>
            <w:r w:rsidRPr="00F67924">
              <w:rPr>
                <w:rFonts w:eastAsia="SimSun"/>
                <w:sz w:val="18"/>
                <w:szCs w:val="18"/>
                <w:lang w:val="pt-PT" w:eastAsia="zh-CN"/>
              </w:rPr>
              <w:t>NA</w:t>
            </w:r>
          </w:p>
        </w:tc>
        <w:tc>
          <w:tcPr>
            <w:tcW w:w="1770" w:type="dxa"/>
            <w:gridSpan w:val="2"/>
            <w:tcBorders>
              <w:top w:val="single" w:sz="4" w:space="0" w:color="auto"/>
              <w:bottom w:val="single" w:sz="4" w:space="0" w:color="auto"/>
            </w:tcBorders>
            <w:tcMar>
              <w:top w:w="0" w:type="dxa"/>
              <w:left w:w="57" w:type="dxa"/>
              <w:bottom w:w="0" w:type="dxa"/>
              <w:right w:w="57" w:type="dxa"/>
            </w:tcMar>
            <w:tcPrChange w:id="1463" w:author="Author">
              <w:tcPr>
                <w:tcW w:w="1770" w:type="dxa"/>
                <w:gridSpan w:val="2"/>
                <w:tcBorders>
                  <w:top w:val="single" w:sz="4" w:space="0" w:color="auto"/>
                </w:tcBorders>
                <w:tcMar>
                  <w:top w:w="0" w:type="dxa"/>
                  <w:left w:w="57" w:type="dxa"/>
                  <w:bottom w:w="0" w:type="dxa"/>
                  <w:right w:w="57" w:type="dxa"/>
                </w:tcMar>
              </w:tcPr>
            </w:tcPrChange>
          </w:tcPr>
          <w:p w14:paraId="45A51D3A" w14:textId="77777777" w:rsidR="00025816" w:rsidRPr="00F67924" w:rsidRDefault="00025816">
            <w:pPr>
              <w:spacing w:before="50" w:after="50" w:line="240" w:lineRule="exact"/>
              <w:jc w:val="center"/>
              <w:rPr>
                <w:rFonts w:eastAsia="SimSun"/>
                <w:sz w:val="18"/>
                <w:szCs w:val="18"/>
                <w:lang w:val="pt-PT" w:eastAsia="zh-CN"/>
              </w:rPr>
              <w:pPrChange w:id="1464" w:author="Author">
                <w:pPr>
                  <w:keepNext/>
                  <w:keepLines/>
                  <w:spacing w:before="50" w:after="50" w:line="240" w:lineRule="exact"/>
                  <w:jc w:val="center"/>
                </w:pPr>
              </w:pPrChange>
            </w:pPr>
            <w:r w:rsidRPr="00F67924">
              <w:rPr>
                <w:rFonts w:eastAsia="SimSun"/>
                <w:sz w:val="18"/>
                <w:szCs w:val="18"/>
                <w:lang w:val="pt-PT" w:eastAsia="zh-CN"/>
              </w:rPr>
              <w:t>NA</w:t>
            </w:r>
          </w:p>
          <w:p w14:paraId="6A5F0692" w14:textId="77777777" w:rsidR="00025816" w:rsidRPr="00F67924" w:rsidRDefault="00025816">
            <w:pPr>
              <w:spacing w:before="50" w:after="50" w:line="240" w:lineRule="exact"/>
              <w:jc w:val="center"/>
              <w:rPr>
                <w:rFonts w:eastAsia="SimSun"/>
                <w:sz w:val="18"/>
                <w:szCs w:val="18"/>
                <w:lang w:val="pt-PT" w:eastAsia="zh-CN"/>
              </w:rPr>
              <w:pPrChange w:id="1465" w:author="Author">
                <w:pPr>
                  <w:keepNext/>
                  <w:keepLines/>
                  <w:spacing w:before="50" w:after="50" w:line="240" w:lineRule="exact"/>
                  <w:jc w:val="center"/>
                </w:pPr>
              </w:pPrChange>
            </w:pPr>
          </w:p>
          <w:p w14:paraId="5A8BFA56" w14:textId="77777777" w:rsidR="004C48F0" w:rsidRPr="00F67924" w:rsidRDefault="004C48F0">
            <w:pPr>
              <w:spacing w:before="50" w:after="50" w:line="240" w:lineRule="exact"/>
              <w:jc w:val="center"/>
              <w:rPr>
                <w:rFonts w:eastAsia="SimSun"/>
                <w:sz w:val="18"/>
                <w:szCs w:val="18"/>
                <w:lang w:val="pt-PT" w:eastAsia="zh-CN"/>
              </w:rPr>
              <w:pPrChange w:id="1466" w:author="Author">
                <w:pPr>
                  <w:keepNext/>
                  <w:keepLines/>
                  <w:spacing w:before="50" w:after="50" w:line="240" w:lineRule="exact"/>
                  <w:jc w:val="center"/>
                </w:pPr>
              </w:pPrChange>
            </w:pPr>
          </w:p>
          <w:p w14:paraId="470F9347" w14:textId="77777777" w:rsidR="00025816" w:rsidRPr="00F67924" w:rsidRDefault="00025816">
            <w:pPr>
              <w:spacing w:before="50" w:after="50" w:line="240" w:lineRule="exact"/>
              <w:jc w:val="center"/>
              <w:rPr>
                <w:rFonts w:eastAsia="SimSun"/>
                <w:sz w:val="18"/>
                <w:szCs w:val="18"/>
                <w:lang w:val="pt-PT" w:eastAsia="zh-CN"/>
              </w:rPr>
              <w:pPrChange w:id="1467" w:author="Author">
                <w:pPr>
                  <w:keepNext/>
                  <w:keepLines/>
                  <w:spacing w:before="50" w:after="50" w:line="240" w:lineRule="exact"/>
                  <w:jc w:val="center"/>
                </w:pPr>
              </w:pPrChange>
            </w:pPr>
            <w:r w:rsidRPr="00F67924">
              <w:rPr>
                <w:rFonts w:eastAsia="SimSun"/>
                <w:sz w:val="18"/>
                <w:szCs w:val="18"/>
                <w:lang w:val="pt-PT" w:eastAsia="zh-CN"/>
              </w:rPr>
              <w:t>NA</w:t>
            </w:r>
          </w:p>
          <w:p w14:paraId="3B91E30F" w14:textId="77777777" w:rsidR="00025816" w:rsidRPr="00F67924" w:rsidRDefault="00025816">
            <w:pPr>
              <w:spacing w:before="50" w:after="50" w:line="240" w:lineRule="exact"/>
              <w:jc w:val="center"/>
              <w:rPr>
                <w:rFonts w:eastAsia="SimSun"/>
                <w:sz w:val="18"/>
                <w:szCs w:val="18"/>
                <w:lang w:val="pt-PT" w:eastAsia="zh-CN"/>
              </w:rPr>
              <w:pPrChange w:id="1468" w:author="Author">
                <w:pPr>
                  <w:keepNext/>
                  <w:keepLines/>
                  <w:spacing w:before="50" w:after="50" w:line="240" w:lineRule="exact"/>
                  <w:jc w:val="center"/>
                </w:pPr>
              </w:pPrChange>
            </w:pPr>
          </w:p>
          <w:p w14:paraId="66C08F3D" w14:textId="77777777" w:rsidR="00025816" w:rsidRPr="00F67924" w:rsidRDefault="00025816">
            <w:pPr>
              <w:spacing w:before="50" w:after="50" w:line="240" w:lineRule="exact"/>
              <w:jc w:val="center"/>
              <w:rPr>
                <w:rFonts w:eastAsia="SimSun"/>
                <w:sz w:val="18"/>
                <w:szCs w:val="18"/>
                <w:lang w:val="pt-PT" w:eastAsia="zh-CN"/>
              </w:rPr>
              <w:pPrChange w:id="1469" w:author="Author">
                <w:pPr>
                  <w:keepNext/>
                  <w:keepLines/>
                  <w:spacing w:before="50" w:after="50" w:line="240" w:lineRule="exact"/>
                  <w:jc w:val="center"/>
                </w:pPr>
              </w:pPrChange>
            </w:pPr>
          </w:p>
          <w:p w14:paraId="0443FA5F" w14:textId="77777777" w:rsidR="00025816" w:rsidRPr="00F67924" w:rsidRDefault="00025816">
            <w:pPr>
              <w:spacing w:before="50" w:after="50" w:line="240" w:lineRule="exact"/>
              <w:jc w:val="center"/>
              <w:rPr>
                <w:rFonts w:eastAsia="SimSun"/>
                <w:sz w:val="18"/>
                <w:szCs w:val="18"/>
                <w:lang w:val="pt-PT" w:eastAsia="zh-CN"/>
              </w:rPr>
              <w:pPrChange w:id="1470" w:author="Author">
                <w:pPr>
                  <w:keepNext/>
                  <w:keepLines/>
                  <w:spacing w:before="50" w:after="50" w:line="240" w:lineRule="exact"/>
                  <w:jc w:val="center"/>
                </w:pPr>
              </w:pPrChange>
            </w:pPr>
            <w:r w:rsidRPr="00F67924">
              <w:rPr>
                <w:rFonts w:eastAsia="SimSun"/>
                <w:sz w:val="18"/>
                <w:szCs w:val="18"/>
                <w:lang w:val="pt-PT" w:eastAsia="zh-CN"/>
              </w:rPr>
              <w:t>NA</w:t>
            </w:r>
          </w:p>
          <w:p w14:paraId="3EE8AE82" w14:textId="77777777" w:rsidR="00025816" w:rsidRPr="00F67924" w:rsidRDefault="00025816">
            <w:pPr>
              <w:spacing w:before="50" w:after="50" w:line="240" w:lineRule="exact"/>
              <w:rPr>
                <w:rFonts w:eastAsia="SimSun"/>
                <w:sz w:val="18"/>
                <w:szCs w:val="18"/>
                <w:lang w:val="pt-PT" w:eastAsia="zh-CN"/>
              </w:rPr>
              <w:pPrChange w:id="1471" w:author="Author">
                <w:pPr>
                  <w:keepNext/>
                  <w:keepLines/>
                  <w:spacing w:before="50" w:after="50" w:line="240" w:lineRule="exact"/>
                </w:pPr>
              </w:pPrChange>
            </w:pPr>
          </w:p>
          <w:p w14:paraId="7F7B7A34" w14:textId="77777777" w:rsidR="004C48F0" w:rsidRPr="00F67924" w:rsidRDefault="004C48F0">
            <w:pPr>
              <w:spacing w:before="50" w:after="50" w:line="240" w:lineRule="exact"/>
              <w:jc w:val="center"/>
              <w:rPr>
                <w:rFonts w:eastAsia="SimSun"/>
                <w:sz w:val="18"/>
                <w:szCs w:val="18"/>
                <w:lang w:val="pt-PT" w:eastAsia="zh-CN"/>
              </w:rPr>
              <w:pPrChange w:id="1472" w:author="Author">
                <w:pPr>
                  <w:keepNext/>
                  <w:keepLines/>
                  <w:spacing w:before="50" w:after="50" w:line="240" w:lineRule="exact"/>
                  <w:jc w:val="center"/>
                </w:pPr>
              </w:pPrChange>
            </w:pPr>
          </w:p>
          <w:p w14:paraId="3F0C19F2" w14:textId="77777777" w:rsidR="004C48F0" w:rsidRPr="00F67924" w:rsidRDefault="004C48F0">
            <w:pPr>
              <w:spacing w:before="50" w:after="50" w:line="240" w:lineRule="exact"/>
              <w:jc w:val="center"/>
              <w:rPr>
                <w:rFonts w:eastAsia="SimSun"/>
                <w:sz w:val="18"/>
                <w:szCs w:val="18"/>
                <w:lang w:val="pt-PT" w:eastAsia="zh-CN"/>
              </w:rPr>
              <w:pPrChange w:id="1473" w:author="Author">
                <w:pPr>
                  <w:keepNext/>
                  <w:keepLines/>
                  <w:spacing w:before="50" w:after="50" w:line="240" w:lineRule="exact"/>
                  <w:jc w:val="center"/>
                </w:pPr>
              </w:pPrChange>
            </w:pPr>
          </w:p>
          <w:p w14:paraId="4E4C38E6" w14:textId="77777777" w:rsidR="00025816" w:rsidRPr="00F67924" w:rsidRDefault="00025816">
            <w:pPr>
              <w:spacing w:before="50" w:after="50" w:line="240" w:lineRule="exact"/>
              <w:jc w:val="center"/>
              <w:rPr>
                <w:rFonts w:eastAsia="SimSun"/>
                <w:sz w:val="18"/>
                <w:szCs w:val="18"/>
                <w:lang w:val="pt-PT" w:eastAsia="zh-CN"/>
              </w:rPr>
              <w:pPrChange w:id="1474" w:author="Author">
                <w:pPr>
                  <w:keepNext/>
                  <w:keepLines/>
                  <w:spacing w:before="50" w:after="50" w:line="240" w:lineRule="exact"/>
                  <w:jc w:val="center"/>
                </w:pPr>
              </w:pPrChange>
            </w:pPr>
            <w:r w:rsidRPr="00F67924">
              <w:rPr>
                <w:rFonts w:eastAsia="SimSun"/>
                <w:sz w:val="18"/>
                <w:szCs w:val="18"/>
                <w:lang w:val="pt-PT" w:eastAsia="zh-CN"/>
              </w:rPr>
              <w:t>NA</w:t>
            </w:r>
          </w:p>
          <w:p w14:paraId="5D2F9D2E" w14:textId="77777777" w:rsidR="00025816" w:rsidRPr="00F67924" w:rsidRDefault="00025816">
            <w:pPr>
              <w:spacing w:before="50" w:after="50" w:line="240" w:lineRule="exact"/>
              <w:jc w:val="center"/>
              <w:rPr>
                <w:rFonts w:eastAsia="SimSun"/>
                <w:sz w:val="18"/>
                <w:szCs w:val="18"/>
                <w:lang w:val="pt-PT" w:eastAsia="zh-CN"/>
              </w:rPr>
              <w:pPrChange w:id="1475" w:author="Author">
                <w:pPr>
                  <w:keepNext/>
                  <w:keepLines/>
                  <w:spacing w:before="50" w:after="50" w:line="240" w:lineRule="exact"/>
                  <w:jc w:val="center"/>
                </w:pPr>
              </w:pPrChange>
            </w:pPr>
          </w:p>
          <w:p w14:paraId="06ADCE72" w14:textId="77777777" w:rsidR="004C48F0" w:rsidRPr="00F67924" w:rsidRDefault="004C48F0">
            <w:pPr>
              <w:spacing w:before="50" w:after="50" w:line="240" w:lineRule="exact"/>
              <w:jc w:val="center"/>
              <w:rPr>
                <w:rFonts w:eastAsia="SimSun"/>
                <w:sz w:val="18"/>
                <w:szCs w:val="18"/>
                <w:lang w:val="pt-PT" w:eastAsia="zh-CN"/>
              </w:rPr>
              <w:pPrChange w:id="1476" w:author="Author">
                <w:pPr>
                  <w:keepNext/>
                  <w:keepLines/>
                  <w:spacing w:before="50" w:after="50" w:line="240" w:lineRule="exact"/>
                  <w:jc w:val="center"/>
                </w:pPr>
              </w:pPrChange>
            </w:pPr>
          </w:p>
          <w:p w14:paraId="54D5B1FF" w14:textId="77777777" w:rsidR="00025816" w:rsidRPr="00F67924" w:rsidRDefault="00025816">
            <w:pPr>
              <w:spacing w:before="50" w:after="50" w:line="240" w:lineRule="exact"/>
              <w:jc w:val="center"/>
              <w:rPr>
                <w:rFonts w:eastAsia="SimSun"/>
                <w:sz w:val="18"/>
                <w:szCs w:val="18"/>
                <w:lang w:val="pt-PT" w:eastAsia="zh-CN"/>
              </w:rPr>
              <w:pPrChange w:id="1477" w:author="Author">
                <w:pPr>
                  <w:keepNext/>
                  <w:keepLines/>
                  <w:spacing w:before="50" w:after="50" w:line="240" w:lineRule="exact"/>
                  <w:jc w:val="center"/>
                </w:pPr>
              </w:pPrChange>
            </w:pPr>
            <w:r w:rsidRPr="00F67924">
              <w:rPr>
                <w:rFonts w:eastAsia="SimSun"/>
                <w:sz w:val="18"/>
                <w:szCs w:val="18"/>
                <w:lang w:val="pt-PT" w:eastAsia="zh-CN"/>
              </w:rPr>
              <w:t>NA</w:t>
            </w:r>
          </w:p>
          <w:p w14:paraId="251A6186" w14:textId="77777777" w:rsidR="00025816" w:rsidRPr="00F67924" w:rsidRDefault="00025816">
            <w:pPr>
              <w:spacing w:before="50" w:after="50" w:line="240" w:lineRule="exact"/>
              <w:rPr>
                <w:rFonts w:eastAsia="SimSun"/>
                <w:sz w:val="18"/>
                <w:szCs w:val="18"/>
                <w:lang w:val="pt-PT" w:eastAsia="zh-CN"/>
              </w:rPr>
              <w:pPrChange w:id="1478" w:author="Author">
                <w:pPr>
                  <w:keepNext/>
                  <w:keepLines/>
                  <w:spacing w:before="50" w:after="50" w:line="240" w:lineRule="exact"/>
                </w:pPr>
              </w:pPrChange>
            </w:pPr>
          </w:p>
          <w:p w14:paraId="001C1C03" w14:textId="77777777" w:rsidR="00025816" w:rsidRPr="00F67924" w:rsidRDefault="00025816">
            <w:pPr>
              <w:spacing w:before="50" w:after="50" w:line="240" w:lineRule="exact"/>
              <w:jc w:val="center"/>
              <w:rPr>
                <w:rFonts w:eastAsia="SimSun"/>
                <w:sz w:val="18"/>
                <w:szCs w:val="18"/>
                <w:lang w:val="pt-PT" w:eastAsia="zh-CN"/>
              </w:rPr>
              <w:pPrChange w:id="1479" w:author="Author">
                <w:pPr>
                  <w:keepNext/>
                  <w:keepLines/>
                  <w:spacing w:before="50" w:after="50" w:line="240" w:lineRule="exact"/>
                  <w:jc w:val="center"/>
                </w:pPr>
              </w:pPrChange>
            </w:pPr>
          </w:p>
          <w:p w14:paraId="516B59C2" w14:textId="77777777" w:rsidR="00025816" w:rsidRPr="00F67924" w:rsidRDefault="00025816">
            <w:pPr>
              <w:spacing w:before="50" w:after="50" w:line="240" w:lineRule="exact"/>
              <w:jc w:val="center"/>
              <w:rPr>
                <w:rFonts w:eastAsia="SimSun"/>
                <w:sz w:val="18"/>
                <w:szCs w:val="18"/>
                <w:lang w:val="pt-PT" w:eastAsia="zh-CN"/>
              </w:rPr>
              <w:pPrChange w:id="1480" w:author="Author">
                <w:pPr>
                  <w:keepNext/>
                  <w:keepLines/>
                  <w:spacing w:before="50" w:after="50" w:line="240" w:lineRule="exact"/>
                  <w:jc w:val="center"/>
                </w:pPr>
              </w:pPrChange>
            </w:pPr>
            <w:r w:rsidRPr="00F67924">
              <w:rPr>
                <w:rFonts w:eastAsia="SimSun"/>
                <w:sz w:val="18"/>
                <w:szCs w:val="18"/>
                <w:lang w:val="pt-PT" w:eastAsia="zh-CN"/>
              </w:rPr>
              <w:t>NA</w:t>
            </w:r>
          </w:p>
        </w:tc>
        <w:tc>
          <w:tcPr>
            <w:tcW w:w="1490" w:type="dxa"/>
            <w:tcBorders>
              <w:top w:val="single" w:sz="4" w:space="0" w:color="auto"/>
              <w:bottom w:val="single" w:sz="4" w:space="0" w:color="auto"/>
              <w:right w:val="nil"/>
            </w:tcBorders>
            <w:tcPrChange w:id="1481" w:author="Author">
              <w:tcPr>
                <w:tcW w:w="1490" w:type="dxa"/>
                <w:gridSpan w:val="2"/>
                <w:tcBorders>
                  <w:top w:val="single" w:sz="4" w:space="0" w:color="auto"/>
                  <w:right w:val="nil"/>
                </w:tcBorders>
              </w:tcPr>
            </w:tcPrChange>
          </w:tcPr>
          <w:p w14:paraId="1E5F49F0" w14:textId="77777777" w:rsidR="00025816" w:rsidRPr="00F67924" w:rsidRDefault="00025816">
            <w:pPr>
              <w:spacing w:before="50" w:after="50" w:line="240" w:lineRule="exact"/>
              <w:jc w:val="center"/>
              <w:rPr>
                <w:rFonts w:eastAsia="SimSun"/>
                <w:sz w:val="18"/>
                <w:szCs w:val="18"/>
                <w:lang w:val="pt-PT" w:eastAsia="zh-CN"/>
              </w:rPr>
              <w:pPrChange w:id="1482" w:author="Author">
                <w:pPr>
                  <w:keepNext/>
                  <w:keepLines/>
                  <w:spacing w:before="50" w:after="50" w:line="240" w:lineRule="exact"/>
                  <w:jc w:val="center"/>
                </w:pPr>
              </w:pPrChange>
            </w:pPr>
            <w:r w:rsidRPr="00F67924">
              <w:rPr>
                <w:rFonts w:eastAsia="SimSun"/>
                <w:sz w:val="18"/>
                <w:szCs w:val="18"/>
                <w:lang w:val="pt-PT" w:eastAsia="zh-CN"/>
              </w:rPr>
              <w:t>0,23*</w:t>
            </w:r>
          </w:p>
          <w:p w14:paraId="48A4319C" w14:textId="77777777" w:rsidR="00025816" w:rsidRPr="00F67924" w:rsidRDefault="00025816">
            <w:pPr>
              <w:spacing w:before="50" w:after="50" w:line="240" w:lineRule="exact"/>
              <w:jc w:val="center"/>
              <w:rPr>
                <w:rFonts w:eastAsia="SimSun"/>
                <w:sz w:val="18"/>
                <w:szCs w:val="18"/>
                <w:lang w:val="pt-PT" w:eastAsia="zh-CN"/>
              </w:rPr>
              <w:pPrChange w:id="1483" w:author="Author">
                <w:pPr>
                  <w:keepNext/>
                  <w:keepLines/>
                  <w:spacing w:before="50" w:after="50" w:line="240" w:lineRule="exact"/>
                  <w:jc w:val="center"/>
                </w:pPr>
              </w:pPrChange>
            </w:pPr>
            <w:r w:rsidRPr="00F67924">
              <w:rPr>
                <w:rFonts w:eastAsia="SimSun"/>
                <w:sz w:val="18"/>
                <w:szCs w:val="18"/>
                <w:lang w:val="pt-PT" w:eastAsia="zh-CN"/>
              </w:rPr>
              <w:t>(0,11; 0,46)</w:t>
            </w:r>
          </w:p>
          <w:p w14:paraId="5E101B11" w14:textId="77777777" w:rsidR="004C48F0" w:rsidRPr="00F67924" w:rsidRDefault="004C48F0">
            <w:pPr>
              <w:spacing w:before="50" w:after="50" w:line="240" w:lineRule="exact"/>
              <w:jc w:val="center"/>
              <w:rPr>
                <w:rFonts w:eastAsia="SimSun"/>
                <w:sz w:val="18"/>
                <w:szCs w:val="18"/>
                <w:lang w:val="pt-PT" w:eastAsia="zh-CN"/>
              </w:rPr>
              <w:pPrChange w:id="1484" w:author="Author">
                <w:pPr>
                  <w:keepNext/>
                  <w:keepLines/>
                  <w:spacing w:before="50" w:after="50" w:line="240" w:lineRule="exact"/>
                  <w:jc w:val="center"/>
                </w:pPr>
              </w:pPrChange>
            </w:pPr>
          </w:p>
          <w:p w14:paraId="2AEB3C82" w14:textId="77777777" w:rsidR="00025816" w:rsidRPr="00F67924" w:rsidRDefault="00025816">
            <w:pPr>
              <w:spacing w:before="50" w:after="50" w:line="240" w:lineRule="exact"/>
              <w:jc w:val="center"/>
              <w:rPr>
                <w:rFonts w:eastAsia="SimSun"/>
                <w:sz w:val="18"/>
                <w:szCs w:val="18"/>
                <w:lang w:val="pt-PT" w:eastAsia="zh-CN"/>
              </w:rPr>
              <w:pPrChange w:id="1485" w:author="Author">
                <w:pPr>
                  <w:keepNext/>
                  <w:keepLines/>
                  <w:spacing w:before="50" w:after="50" w:line="240" w:lineRule="exact"/>
                  <w:jc w:val="center"/>
                </w:pPr>
              </w:pPrChange>
            </w:pPr>
            <w:r w:rsidRPr="00F67924">
              <w:rPr>
                <w:rFonts w:eastAsia="SimSun"/>
                <w:sz w:val="18"/>
                <w:szCs w:val="18"/>
                <w:lang w:val="pt-PT" w:eastAsia="zh-CN"/>
              </w:rPr>
              <w:t>0,39**</w:t>
            </w:r>
          </w:p>
          <w:p w14:paraId="1D7D1F32" w14:textId="77777777" w:rsidR="00025816" w:rsidRPr="00F67924" w:rsidRDefault="00025816">
            <w:pPr>
              <w:spacing w:before="50" w:after="50" w:line="240" w:lineRule="exact"/>
              <w:jc w:val="center"/>
              <w:rPr>
                <w:rFonts w:eastAsia="SimSun"/>
                <w:sz w:val="18"/>
                <w:szCs w:val="18"/>
                <w:lang w:val="pt-PT" w:eastAsia="zh-CN"/>
              </w:rPr>
              <w:pPrChange w:id="1486" w:author="Author">
                <w:pPr>
                  <w:keepNext/>
                  <w:keepLines/>
                  <w:spacing w:before="50" w:after="50" w:line="240" w:lineRule="exact"/>
                  <w:jc w:val="center"/>
                </w:pPr>
              </w:pPrChange>
            </w:pPr>
            <w:r w:rsidRPr="00F67924">
              <w:rPr>
                <w:rFonts w:eastAsia="SimSun"/>
                <w:sz w:val="18"/>
                <w:szCs w:val="18"/>
                <w:lang w:val="pt-PT" w:eastAsia="zh-CN"/>
              </w:rPr>
              <w:t>(0,18; 0,82)</w:t>
            </w:r>
            <w:r w:rsidRPr="00F67924" w:rsidDel="00CA2630">
              <w:rPr>
                <w:rFonts w:eastAsia="SimSun"/>
                <w:sz w:val="18"/>
                <w:szCs w:val="18"/>
                <w:lang w:val="pt-PT" w:eastAsia="zh-CN"/>
              </w:rPr>
              <w:t xml:space="preserve"> </w:t>
            </w:r>
          </w:p>
          <w:p w14:paraId="64227E14" w14:textId="77777777" w:rsidR="00025816" w:rsidRPr="00F67924" w:rsidRDefault="00025816">
            <w:pPr>
              <w:spacing w:before="50" w:after="50" w:line="240" w:lineRule="exact"/>
              <w:jc w:val="center"/>
              <w:rPr>
                <w:rFonts w:eastAsia="SimSun"/>
                <w:sz w:val="12"/>
                <w:szCs w:val="18"/>
                <w:lang w:val="pt-PT" w:eastAsia="zh-CN"/>
              </w:rPr>
              <w:pPrChange w:id="1487" w:author="Author">
                <w:pPr>
                  <w:keepNext/>
                  <w:keepLines/>
                  <w:spacing w:before="50" w:after="50" w:line="240" w:lineRule="exact"/>
                  <w:jc w:val="center"/>
                </w:pPr>
              </w:pPrChange>
            </w:pPr>
          </w:p>
          <w:p w14:paraId="1A4BB8F5" w14:textId="77777777" w:rsidR="00025816" w:rsidRPr="00F67924" w:rsidRDefault="00025816">
            <w:pPr>
              <w:spacing w:line="240" w:lineRule="exact"/>
              <w:jc w:val="center"/>
              <w:rPr>
                <w:rFonts w:eastAsia="SimSun"/>
                <w:sz w:val="18"/>
                <w:szCs w:val="18"/>
                <w:lang w:val="pt-PT" w:eastAsia="zh-CN"/>
              </w:rPr>
              <w:pPrChange w:id="1488" w:author="Author">
                <w:pPr>
                  <w:keepNext/>
                  <w:keepLines/>
                  <w:spacing w:line="240" w:lineRule="exact"/>
                  <w:jc w:val="center"/>
                </w:pPr>
              </w:pPrChange>
            </w:pPr>
            <w:r w:rsidRPr="00F67924">
              <w:rPr>
                <w:rFonts w:eastAsia="SimSun"/>
                <w:sz w:val="18"/>
                <w:szCs w:val="18"/>
                <w:lang w:val="pt-PT" w:eastAsia="zh-CN"/>
              </w:rPr>
              <w:t>0,23***</w:t>
            </w:r>
          </w:p>
          <w:p w14:paraId="660353DC" w14:textId="77777777" w:rsidR="00025816" w:rsidRPr="00F67924" w:rsidRDefault="00025816">
            <w:pPr>
              <w:spacing w:line="240" w:lineRule="exact"/>
              <w:jc w:val="center"/>
              <w:rPr>
                <w:rFonts w:eastAsia="SimSun"/>
                <w:sz w:val="18"/>
                <w:szCs w:val="18"/>
                <w:lang w:val="pt-PT" w:eastAsia="zh-CN"/>
              </w:rPr>
              <w:pPrChange w:id="1489" w:author="Author">
                <w:pPr>
                  <w:keepNext/>
                  <w:keepLines/>
                  <w:spacing w:line="240" w:lineRule="exact"/>
                  <w:jc w:val="center"/>
                </w:pPr>
              </w:pPrChange>
            </w:pPr>
            <w:r w:rsidRPr="00F67924">
              <w:rPr>
                <w:rFonts w:eastAsia="SimSun"/>
                <w:sz w:val="18"/>
                <w:szCs w:val="18"/>
                <w:lang w:val="pt-PT" w:eastAsia="zh-CN"/>
              </w:rPr>
              <w:t>(0,09;</w:t>
            </w:r>
            <w:r w:rsidR="00B63442" w:rsidRPr="00F67924">
              <w:rPr>
                <w:rFonts w:eastAsia="SimSun"/>
                <w:sz w:val="18"/>
                <w:szCs w:val="18"/>
                <w:lang w:val="pt-PT" w:eastAsia="zh-CN"/>
              </w:rPr>
              <w:t xml:space="preserve"> </w:t>
            </w:r>
            <w:r w:rsidRPr="00F67924">
              <w:rPr>
                <w:rFonts w:eastAsia="SimSun"/>
                <w:sz w:val="18"/>
                <w:szCs w:val="18"/>
                <w:lang w:val="pt-PT" w:eastAsia="zh-CN"/>
              </w:rPr>
              <w:t>0,61)</w:t>
            </w:r>
          </w:p>
          <w:p w14:paraId="28B51C5B" w14:textId="77777777" w:rsidR="00025816" w:rsidRPr="00F67924" w:rsidRDefault="00025816">
            <w:pPr>
              <w:spacing w:line="240" w:lineRule="exact"/>
              <w:jc w:val="center"/>
              <w:rPr>
                <w:rFonts w:eastAsia="SimSun"/>
                <w:sz w:val="12"/>
                <w:szCs w:val="18"/>
                <w:lang w:val="pt-PT" w:eastAsia="zh-CN"/>
              </w:rPr>
              <w:pPrChange w:id="1490" w:author="Author">
                <w:pPr>
                  <w:keepNext/>
                  <w:keepLines/>
                  <w:spacing w:line="240" w:lineRule="exact"/>
                  <w:jc w:val="center"/>
                </w:pPr>
              </w:pPrChange>
            </w:pPr>
          </w:p>
          <w:p w14:paraId="470D8515" w14:textId="77777777" w:rsidR="004C48F0" w:rsidRPr="00F67924" w:rsidRDefault="004C48F0">
            <w:pPr>
              <w:spacing w:line="240" w:lineRule="exact"/>
              <w:jc w:val="center"/>
              <w:rPr>
                <w:rFonts w:eastAsia="SimSun"/>
                <w:sz w:val="18"/>
                <w:szCs w:val="18"/>
                <w:lang w:val="pt-PT" w:eastAsia="zh-CN"/>
              </w:rPr>
              <w:pPrChange w:id="1491" w:author="Author">
                <w:pPr>
                  <w:keepNext/>
                  <w:keepLines/>
                  <w:spacing w:line="240" w:lineRule="exact"/>
                  <w:jc w:val="center"/>
                </w:pPr>
              </w:pPrChange>
            </w:pPr>
          </w:p>
          <w:p w14:paraId="6CB74F0B" w14:textId="77777777" w:rsidR="004C48F0" w:rsidRPr="00F67924" w:rsidRDefault="004C48F0">
            <w:pPr>
              <w:spacing w:line="240" w:lineRule="exact"/>
              <w:jc w:val="center"/>
              <w:rPr>
                <w:rFonts w:eastAsia="SimSun"/>
                <w:sz w:val="18"/>
                <w:szCs w:val="18"/>
                <w:lang w:val="pt-PT" w:eastAsia="zh-CN"/>
              </w:rPr>
              <w:pPrChange w:id="1492" w:author="Author">
                <w:pPr>
                  <w:keepNext/>
                  <w:keepLines/>
                  <w:spacing w:line="240" w:lineRule="exact"/>
                  <w:jc w:val="center"/>
                </w:pPr>
              </w:pPrChange>
            </w:pPr>
          </w:p>
          <w:p w14:paraId="4F603FB9" w14:textId="77777777" w:rsidR="00025816" w:rsidRPr="00F67924" w:rsidRDefault="00025816">
            <w:pPr>
              <w:spacing w:line="240" w:lineRule="exact"/>
              <w:jc w:val="center"/>
              <w:rPr>
                <w:rFonts w:eastAsia="SimSun"/>
                <w:sz w:val="18"/>
                <w:szCs w:val="18"/>
                <w:lang w:val="pt-PT" w:eastAsia="zh-CN"/>
              </w:rPr>
              <w:pPrChange w:id="1493" w:author="Author">
                <w:pPr>
                  <w:keepNext/>
                  <w:keepLines/>
                  <w:spacing w:line="240" w:lineRule="exact"/>
                  <w:jc w:val="center"/>
                </w:pPr>
              </w:pPrChange>
            </w:pPr>
            <w:r w:rsidRPr="00F67924">
              <w:rPr>
                <w:rFonts w:eastAsia="SimSun"/>
                <w:sz w:val="18"/>
                <w:szCs w:val="18"/>
                <w:lang w:val="pt-PT" w:eastAsia="zh-CN"/>
              </w:rPr>
              <w:t>0,36</w:t>
            </w:r>
          </w:p>
          <w:p w14:paraId="3A79773F" w14:textId="77777777" w:rsidR="00025816" w:rsidRPr="00F67924" w:rsidRDefault="00025816">
            <w:pPr>
              <w:spacing w:line="240" w:lineRule="exact"/>
              <w:jc w:val="center"/>
              <w:rPr>
                <w:rFonts w:eastAsia="SimSun"/>
                <w:sz w:val="18"/>
                <w:szCs w:val="18"/>
                <w:lang w:val="pt-PT" w:eastAsia="zh-CN"/>
              </w:rPr>
              <w:pPrChange w:id="1494" w:author="Author">
                <w:pPr>
                  <w:keepNext/>
                  <w:keepLines/>
                  <w:spacing w:line="240" w:lineRule="exact"/>
                  <w:jc w:val="center"/>
                </w:pPr>
              </w:pPrChange>
            </w:pPr>
            <w:r w:rsidRPr="00F67924">
              <w:rPr>
                <w:rFonts w:eastAsia="SimSun"/>
                <w:sz w:val="18"/>
                <w:szCs w:val="18"/>
                <w:lang w:val="pt-PT" w:eastAsia="zh-CN"/>
              </w:rPr>
              <w:t>(0,13; 1,00)</w:t>
            </w:r>
          </w:p>
          <w:p w14:paraId="60E079F6" w14:textId="77777777" w:rsidR="004C48F0" w:rsidRPr="00F67924" w:rsidRDefault="004C48F0">
            <w:pPr>
              <w:spacing w:line="240" w:lineRule="exact"/>
              <w:jc w:val="center"/>
              <w:rPr>
                <w:rFonts w:eastAsia="SimSun"/>
                <w:sz w:val="18"/>
                <w:szCs w:val="18"/>
                <w:lang w:val="pt-PT" w:eastAsia="zh-CN"/>
              </w:rPr>
              <w:pPrChange w:id="1495" w:author="Author">
                <w:pPr>
                  <w:keepNext/>
                  <w:keepLines/>
                  <w:spacing w:line="240" w:lineRule="exact"/>
                  <w:jc w:val="center"/>
                </w:pPr>
              </w:pPrChange>
            </w:pPr>
          </w:p>
          <w:p w14:paraId="1EB3B68C" w14:textId="77777777" w:rsidR="00025816" w:rsidRPr="00F67924" w:rsidRDefault="00025816">
            <w:pPr>
              <w:spacing w:line="240" w:lineRule="exact"/>
              <w:jc w:val="center"/>
              <w:rPr>
                <w:rFonts w:eastAsia="SimSun"/>
                <w:sz w:val="18"/>
                <w:szCs w:val="18"/>
                <w:lang w:val="pt-PT" w:eastAsia="zh-CN"/>
              </w:rPr>
              <w:pPrChange w:id="1496" w:author="Author">
                <w:pPr>
                  <w:keepNext/>
                  <w:keepLines/>
                  <w:spacing w:line="240" w:lineRule="exact"/>
                  <w:jc w:val="center"/>
                </w:pPr>
              </w:pPrChange>
            </w:pPr>
            <w:r w:rsidRPr="00F67924">
              <w:rPr>
                <w:rFonts w:eastAsia="SimSun"/>
                <w:sz w:val="18"/>
                <w:szCs w:val="18"/>
                <w:lang w:val="pt-PT" w:eastAsia="zh-CN"/>
              </w:rPr>
              <w:t>0,25***</w:t>
            </w:r>
          </w:p>
          <w:p w14:paraId="6F6EED14" w14:textId="77777777" w:rsidR="00025816" w:rsidRPr="00F67924" w:rsidRDefault="00025816">
            <w:pPr>
              <w:spacing w:line="240" w:lineRule="exact"/>
              <w:jc w:val="center"/>
              <w:rPr>
                <w:rFonts w:eastAsia="SimSun"/>
                <w:sz w:val="18"/>
                <w:szCs w:val="18"/>
                <w:lang w:val="pt-PT" w:eastAsia="zh-CN"/>
              </w:rPr>
              <w:pPrChange w:id="1497" w:author="Author">
                <w:pPr>
                  <w:keepNext/>
                  <w:keepLines/>
                  <w:spacing w:line="240" w:lineRule="exact"/>
                  <w:jc w:val="center"/>
                </w:pPr>
              </w:pPrChange>
            </w:pPr>
            <w:r w:rsidRPr="00F67924">
              <w:rPr>
                <w:rFonts w:eastAsia="SimSun"/>
                <w:sz w:val="18"/>
                <w:szCs w:val="18"/>
                <w:lang w:val="pt-PT" w:eastAsia="zh-CN"/>
              </w:rPr>
              <w:t>(0,09; 0,70)</w:t>
            </w:r>
          </w:p>
          <w:p w14:paraId="0D89F867" w14:textId="77777777" w:rsidR="004C48F0" w:rsidRPr="00F67924" w:rsidRDefault="004C48F0">
            <w:pPr>
              <w:spacing w:line="240" w:lineRule="exact"/>
              <w:jc w:val="center"/>
              <w:rPr>
                <w:rFonts w:eastAsia="SimSun"/>
                <w:sz w:val="18"/>
                <w:szCs w:val="18"/>
                <w:lang w:val="pt-PT" w:eastAsia="zh-CN"/>
              </w:rPr>
              <w:pPrChange w:id="1498" w:author="Author">
                <w:pPr>
                  <w:keepNext/>
                  <w:keepLines/>
                  <w:spacing w:line="240" w:lineRule="exact"/>
                  <w:jc w:val="center"/>
                </w:pPr>
              </w:pPrChange>
            </w:pPr>
          </w:p>
          <w:p w14:paraId="010B3CB2" w14:textId="77777777" w:rsidR="00025816" w:rsidRPr="00F67924" w:rsidRDefault="00025816">
            <w:pPr>
              <w:spacing w:line="240" w:lineRule="exact"/>
              <w:jc w:val="center"/>
              <w:rPr>
                <w:rFonts w:eastAsia="SimSun"/>
                <w:sz w:val="18"/>
                <w:szCs w:val="18"/>
                <w:lang w:val="pt-PT" w:eastAsia="zh-CN"/>
              </w:rPr>
              <w:pPrChange w:id="1499" w:author="Author">
                <w:pPr>
                  <w:keepNext/>
                  <w:keepLines/>
                  <w:spacing w:line="240" w:lineRule="exact"/>
                  <w:jc w:val="center"/>
                </w:pPr>
              </w:pPrChange>
            </w:pPr>
            <w:r w:rsidRPr="00F67924">
              <w:rPr>
                <w:rFonts w:eastAsia="SimSun"/>
                <w:sz w:val="18"/>
                <w:szCs w:val="18"/>
                <w:lang w:val="pt-PT" w:eastAsia="zh-CN"/>
              </w:rPr>
              <w:t>0,44</w:t>
            </w:r>
          </w:p>
          <w:p w14:paraId="272431C3" w14:textId="77777777" w:rsidR="00025816" w:rsidRPr="00F67924" w:rsidRDefault="00025816">
            <w:pPr>
              <w:spacing w:line="240" w:lineRule="exact"/>
              <w:jc w:val="center"/>
              <w:rPr>
                <w:rFonts w:eastAsia="SimSun"/>
                <w:sz w:val="18"/>
                <w:szCs w:val="18"/>
                <w:lang w:val="pt-PT" w:eastAsia="zh-CN"/>
              </w:rPr>
              <w:pPrChange w:id="1500" w:author="Author">
                <w:pPr>
                  <w:keepNext/>
                  <w:keepLines/>
                  <w:spacing w:line="240" w:lineRule="exact"/>
                  <w:jc w:val="center"/>
                </w:pPr>
              </w:pPrChange>
            </w:pPr>
            <w:r w:rsidRPr="00F67924">
              <w:rPr>
                <w:rFonts w:eastAsia="SimSun"/>
                <w:sz w:val="18"/>
                <w:szCs w:val="18"/>
                <w:lang w:val="pt-PT" w:eastAsia="zh-CN"/>
              </w:rPr>
              <w:t>(0,14; 1,32)</w:t>
            </w:r>
          </w:p>
          <w:p w14:paraId="3295C90E" w14:textId="77777777" w:rsidR="00025816" w:rsidRPr="00F67924" w:rsidRDefault="00025816">
            <w:pPr>
              <w:spacing w:before="50" w:after="50" w:line="240" w:lineRule="exact"/>
              <w:jc w:val="center"/>
              <w:rPr>
                <w:rFonts w:eastAsia="SimSun"/>
                <w:sz w:val="18"/>
                <w:szCs w:val="18"/>
                <w:lang w:val="pt-PT" w:eastAsia="zh-CN"/>
              </w:rPr>
              <w:pPrChange w:id="1501" w:author="Author">
                <w:pPr>
                  <w:keepNext/>
                  <w:keepLines/>
                  <w:spacing w:before="50" w:after="50" w:line="240" w:lineRule="exact"/>
                  <w:jc w:val="center"/>
                </w:pPr>
              </w:pPrChange>
            </w:pPr>
          </w:p>
        </w:tc>
        <w:tc>
          <w:tcPr>
            <w:tcW w:w="1842" w:type="dxa"/>
            <w:tcBorders>
              <w:top w:val="single" w:sz="4" w:space="0" w:color="auto"/>
              <w:left w:val="nil"/>
              <w:bottom w:val="single" w:sz="4" w:space="0" w:color="auto"/>
              <w:right w:val="single" w:sz="4" w:space="0" w:color="auto"/>
            </w:tcBorders>
            <w:tcMar>
              <w:top w:w="0" w:type="dxa"/>
              <w:left w:w="57" w:type="dxa"/>
              <w:bottom w:w="0" w:type="dxa"/>
              <w:right w:w="57" w:type="dxa"/>
            </w:tcMar>
            <w:tcPrChange w:id="1502" w:author="Author">
              <w:tcPr>
                <w:tcW w:w="1842" w:type="dxa"/>
                <w:tcBorders>
                  <w:top w:val="single" w:sz="4" w:space="0" w:color="auto"/>
                  <w:left w:val="nil"/>
                  <w:right w:val="single" w:sz="4" w:space="0" w:color="auto"/>
                </w:tcBorders>
                <w:tcMar>
                  <w:top w:w="0" w:type="dxa"/>
                  <w:left w:w="57" w:type="dxa"/>
                  <w:bottom w:w="0" w:type="dxa"/>
                  <w:right w:w="57" w:type="dxa"/>
                </w:tcMar>
              </w:tcPr>
            </w:tcPrChange>
          </w:tcPr>
          <w:p w14:paraId="374EDA71" w14:textId="77777777" w:rsidR="00025816" w:rsidRPr="00F67924" w:rsidRDefault="00025816">
            <w:pPr>
              <w:spacing w:before="50" w:after="50" w:line="240" w:lineRule="exact"/>
              <w:jc w:val="center"/>
              <w:rPr>
                <w:rFonts w:eastAsia="SimSun"/>
                <w:sz w:val="18"/>
                <w:szCs w:val="18"/>
                <w:lang w:val="pt-PT" w:eastAsia="zh-CN"/>
              </w:rPr>
              <w:pPrChange w:id="1503" w:author="Author">
                <w:pPr>
                  <w:keepNext/>
                  <w:keepLines/>
                  <w:spacing w:before="50" w:after="50" w:line="240" w:lineRule="exact"/>
                  <w:jc w:val="center"/>
                </w:pPr>
              </w:pPrChange>
            </w:pPr>
            <w:r w:rsidRPr="00F67924">
              <w:rPr>
                <w:rFonts w:eastAsia="SimSun"/>
                <w:sz w:val="18"/>
                <w:szCs w:val="18"/>
                <w:lang w:val="pt-PT" w:eastAsia="zh-CN"/>
              </w:rPr>
              <w:t>0,28**</w:t>
            </w:r>
          </w:p>
          <w:p w14:paraId="671EF3A8" w14:textId="77777777" w:rsidR="00025816" w:rsidRPr="00F67924" w:rsidRDefault="00025816">
            <w:pPr>
              <w:spacing w:before="50" w:after="50" w:line="240" w:lineRule="exact"/>
              <w:jc w:val="center"/>
              <w:rPr>
                <w:rFonts w:eastAsia="SimSun"/>
                <w:sz w:val="18"/>
                <w:szCs w:val="18"/>
                <w:lang w:val="pt-PT" w:eastAsia="zh-CN"/>
              </w:rPr>
              <w:pPrChange w:id="1504" w:author="Author">
                <w:pPr>
                  <w:keepNext/>
                  <w:keepLines/>
                  <w:spacing w:before="50" w:after="50" w:line="240" w:lineRule="exact"/>
                  <w:jc w:val="center"/>
                </w:pPr>
              </w:pPrChange>
            </w:pPr>
            <w:r w:rsidRPr="00F67924">
              <w:rPr>
                <w:rFonts w:eastAsia="SimSun"/>
                <w:sz w:val="18"/>
                <w:szCs w:val="18"/>
                <w:lang w:val="pt-PT" w:eastAsia="zh-CN"/>
              </w:rPr>
              <w:t>(0,12; 0,66)</w:t>
            </w:r>
          </w:p>
          <w:p w14:paraId="29766B05" w14:textId="77777777" w:rsidR="004C48F0" w:rsidRPr="00F67924" w:rsidRDefault="004C48F0">
            <w:pPr>
              <w:spacing w:before="50" w:after="50" w:line="240" w:lineRule="exact"/>
              <w:jc w:val="center"/>
              <w:rPr>
                <w:rFonts w:eastAsia="SimSun"/>
                <w:sz w:val="18"/>
                <w:szCs w:val="18"/>
                <w:lang w:val="pt-PT" w:eastAsia="zh-CN"/>
              </w:rPr>
              <w:pPrChange w:id="1505" w:author="Author">
                <w:pPr>
                  <w:keepNext/>
                  <w:keepLines/>
                  <w:spacing w:before="50" w:after="50" w:line="240" w:lineRule="exact"/>
                  <w:jc w:val="center"/>
                </w:pPr>
              </w:pPrChange>
            </w:pPr>
          </w:p>
          <w:p w14:paraId="3EF46360" w14:textId="77777777" w:rsidR="00025816" w:rsidRPr="00F67924" w:rsidRDefault="00025816">
            <w:pPr>
              <w:spacing w:before="50" w:after="50" w:line="240" w:lineRule="exact"/>
              <w:jc w:val="center"/>
              <w:rPr>
                <w:rFonts w:eastAsia="SimSun"/>
                <w:sz w:val="18"/>
                <w:szCs w:val="18"/>
                <w:lang w:val="pt-PT" w:eastAsia="zh-CN"/>
              </w:rPr>
              <w:pPrChange w:id="1506" w:author="Author">
                <w:pPr>
                  <w:keepNext/>
                  <w:keepLines/>
                  <w:spacing w:before="50" w:after="50" w:line="240" w:lineRule="exact"/>
                  <w:jc w:val="center"/>
                </w:pPr>
              </w:pPrChange>
            </w:pPr>
            <w:r w:rsidRPr="00F67924">
              <w:rPr>
                <w:rFonts w:eastAsia="SimSun"/>
                <w:sz w:val="18"/>
                <w:szCs w:val="18"/>
                <w:lang w:val="pt-PT" w:eastAsia="zh-CN"/>
              </w:rPr>
              <w:t>0,48</w:t>
            </w:r>
          </w:p>
          <w:p w14:paraId="40953B6F" w14:textId="77777777" w:rsidR="00025816" w:rsidRPr="00F67924" w:rsidRDefault="00025816">
            <w:pPr>
              <w:spacing w:before="50" w:after="50" w:line="240" w:lineRule="exact"/>
              <w:jc w:val="center"/>
              <w:rPr>
                <w:rFonts w:eastAsia="SimSun"/>
                <w:sz w:val="18"/>
                <w:szCs w:val="18"/>
                <w:lang w:val="pt-PT" w:eastAsia="zh-CN"/>
              </w:rPr>
              <w:pPrChange w:id="1507" w:author="Author">
                <w:pPr>
                  <w:keepNext/>
                  <w:keepLines/>
                  <w:spacing w:before="50" w:after="50" w:line="240" w:lineRule="exact"/>
                  <w:jc w:val="center"/>
                </w:pPr>
              </w:pPrChange>
            </w:pPr>
            <w:r w:rsidRPr="00F67924">
              <w:rPr>
                <w:rFonts w:eastAsia="SimSun"/>
                <w:sz w:val="18"/>
                <w:szCs w:val="18"/>
                <w:lang w:val="pt-PT" w:eastAsia="zh-CN"/>
              </w:rPr>
              <w:t>(0,20; 1,16)</w:t>
            </w:r>
            <w:r w:rsidRPr="00F67924" w:rsidDel="00CA2630">
              <w:rPr>
                <w:rFonts w:eastAsia="SimSun"/>
                <w:sz w:val="18"/>
                <w:szCs w:val="18"/>
                <w:lang w:val="pt-PT" w:eastAsia="zh-CN"/>
              </w:rPr>
              <w:t xml:space="preserve"> </w:t>
            </w:r>
          </w:p>
          <w:p w14:paraId="3815D7D5" w14:textId="77777777" w:rsidR="00025816" w:rsidRPr="00F67924" w:rsidRDefault="00025816">
            <w:pPr>
              <w:spacing w:before="50" w:after="50" w:line="240" w:lineRule="exact"/>
              <w:jc w:val="center"/>
              <w:rPr>
                <w:rFonts w:eastAsia="SimSun"/>
                <w:sz w:val="18"/>
                <w:szCs w:val="18"/>
                <w:lang w:val="pt-PT" w:eastAsia="zh-CN"/>
              </w:rPr>
              <w:pPrChange w:id="1508" w:author="Author">
                <w:pPr>
                  <w:keepNext/>
                  <w:keepLines/>
                  <w:spacing w:before="50" w:after="50" w:line="240" w:lineRule="exact"/>
                  <w:jc w:val="center"/>
                </w:pPr>
              </w:pPrChange>
            </w:pPr>
          </w:p>
          <w:p w14:paraId="3905DD4C" w14:textId="77777777" w:rsidR="00025816" w:rsidRPr="00F67924" w:rsidRDefault="00025816">
            <w:pPr>
              <w:spacing w:line="240" w:lineRule="exact"/>
              <w:jc w:val="center"/>
              <w:rPr>
                <w:rFonts w:eastAsia="SimSun"/>
                <w:sz w:val="18"/>
                <w:szCs w:val="18"/>
                <w:lang w:val="pt-PT" w:eastAsia="zh-CN"/>
              </w:rPr>
              <w:pPrChange w:id="1509" w:author="Author">
                <w:pPr>
                  <w:keepNext/>
                  <w:keepLines/>
                  <w:spacing w:line="240" w:lineRule="exact"/>
                  <w:jc w:val="center"/>
                </w:pPr>
              </w:pPrChange>
            </w:pPr>
            <w:r w:rsidRPr="00F67924">
              <w:rPr>
                <w:rFonts w:eastAsia="SimSun"/>
                <w:sz w:val="18"/>
                <w:szCs w:val="18"/>
                <w:lang w:val="pt-PT" w:eastAsia="zh-CN"/>
              </w:rPr>
              <w:t>0,42</w:t>
            </w:r>
          </w:p>
          <w:p w14:paraId="31077B0F" w14:textId="77777777" w:rsidR="00025816" w:rsidRPr="00F67924" w:rsidRDefault="00025816">
            <w:pPr>
              <w:spacing w:line="240" w:lineRule="exact"/>
              <w:jc w:val="center"/>
              <w:rPr>
                <w:rFonts w:eastAsia="SimSun"/>
                <w:sz w:val="18"/>
                <w:szCs w:val="18"/>
                <w:lang w:val="pt-PT" w:eastAsia="zh-CN"/>
              </w:rPr>
              <w:pPrChange w:id="1510" w:author="Author">
                <w:pPr>
                  <w:keepNext/>
                  <w:keepLines/>
                  <w:spacing w:line="240" w:lineRule="exact"/>
                  <w:jc w:val="center"/>
                </w:pPr>
              </w:pPrChange>
            </w:pPr>
            <w:r w:rsidRPr="00F67924">
              <w:rPr>
                <w:rFonts w:eastAsia="SimSun"/>
                <w:sz w:val="18"/>
                <w:szCs w:val="18"/>
                <w:lang w:val="pt-PT" w:eastAsia="zh-CN"/>
              </w:rPr>
              <w:t>(0,14;</w:t>
            </w:r>
            <w:r w:rsidR="00B63442" w:rsidRPr="00F67924">
              <w:rPr>
                <w:rFonts w:eastAsia="SimSun"/>
                <w:sz w:val="18"/>
                <w:szCs w:val="18"/>
                <w:lang w:val="pt-PT" w:eastAsia="zh-CN"/>
              </w:rPr>
              <w:t xml:space="preserve"> </w:t>
            </w:r>
            <w:r w:rsidRPr="00F67924">
              <w:rPr>
                <w:rFonts w:eastAsia="SimSun"/>
                <w:sz w:val="18"/>
                <w:szCs w:val="18"/>
                <w:lang w:val="pt-PT" w:eastAsia="zh-CN"/>
              </w:rPr>
              <w:t>1,28)</w:t>
            </w:r>
          </w:p>
          <w:p w14:paraId="0708CF1C" w14:textId="77777777" w:rsidR="00025816" w:rsidRPr="00F67924" w:rsidRDefault="00025816">
            <w:pPr>
              <w:spacing w:line="240" w:lineRule="exact"/>
              <w:jc w:val="center"/>
              <w:rPr>
                <w:rFonts w:eastAsia="SimSun"/>
                <w:sz w:val="18"/>
                <w:szCs w:val="18"/>
                <w:lang w:val="pt-PT" w:eastAsia="zh-CN"/>
              </w:rPr>
              <w:pPrChange w:id="1511" w:author="Author">
                <w:pPr>
                  <w:keepNext/>
                  <w:keepLines/>
                  <w:spacing w:line="240" w:lineRule="exact"/>
                  <w:jc w:val="center"/>
                </w:pPr>
              </w:pPrChange>
            </w:pPr>
          </w:p>
          <w:p w14:paraId="77FE24C8" w14:textId="77777777" w:rsidR="004C48F0" w:rsidRPr="00F67924" w:rsidRDefault="004C48F0">
            <w:pPr>
              <w:spacing w:line="240" w:lineRule="exact"/>
              <w:jc w:val="center"/>
              <w:rPr>
                <w:rFonts w:eastAsia="SimSun"/>
                <w:sz w:val="18"/>
                <w:szCs w:val="18"/>
                <w:lang w:val="pt-PT" w:eastAsia="zh-CN"/>
              </w:rPr>
              <w:pPrChange w:id="1512" w:author="Author">
                <w:pPr>
                  <w:keepNext/>
                  <w:keepLines/>
                  <w:spacing w:line="240" w:lineRule="exact"/>
                  <w:jc w:val="center"/>
                </w:pPr>
              </w:pPrChange>
            </w:pPr>
          </w:p>
          <w:p w14:paraId="6BD61506" w14:textId="77777777" w:rsidR="004C48F0" w:rsidRPr="00F67924" w:rsidRDefault="004C48F0">
            <w:pPr>
              <w:spacing w:line="240" w:lineRule="exact"/>
              <w:jc w:val="center"/>
              <w:rPr>
                <w:rFonts w:eastAsia="SimSun"/>
                <w:sz w:val="18"/>
                <w:szCs w:val="18"/>
                <w:lang w:val="pt-PT" w:eastAsia="zh-CN"/>
              </w:rPr>
              <w:pPrChange w:id="1513" w:author="Author">
                <w:pPr>
                  <w:keepNext/>
                  <w:keepLines/>
                  <w:spacing w:line="240" w:lineRule="exact"/>
                  <w:jc w:val="center"/>
                </w:pPr>
              </w:pPrChange>
            </w:pPr>
          </w:p>
          <w:p w14:paraId="0EF17780" w14:textId="77777777" w:rsidR="00025816" w:rsidRPr="00F67924" w:rsidRDefault="00025816">
            <w:pPr>
              <w:spacing w:line="240" w:lineRule="exact"/>
              <w:jc w:val="center"/>
              <w:rPr>
                <w:rFonts w:eastAsia="SimSun"/>
                <w:sz w:val="18"/>
                <w:szCs w:val="18"/>
                <w:lang w:val="pt-PT" w:eastAsia="zh-CN"/>
              </w:rPr>
              <w:pPrChange w:id="1514" w:author="Author">
                <w:pPr>
                  <w:keepNext/>
                  <w:keepLines/>
                  <w:spacing w:line="240" w:lineRule="exact"/>
                  <w:jc w:val="center"/>
                </w:pPr>
              </w:pPrChange>
            </w:pPr>
            <w:r w:rsidRPr="00F67924">
              <w:rPr>
                <w:rFonts w:eastAsia="SimSun"/>
                <w:sz w:val="18"/>
                <w:szCs w:val="18"/>
                <w:lang w:val="pt-PT" w:eastAsia="zh-CN"/>
              </w:rPr>
              <w:t>0,67</w:t>
            </w:r>
          </w:p>
          <w:p w14:paraId="608227C4" w14:textId="77777777" w:rsidR="00025816" w:rsidRPr="00F67924" w:rsidRDefault="00025816">
            <w:pPr>
              <w:spacing w:line="240" w:lineRule="exact"/>
              <w:jc w:val="center"/>
              <w:rPr>
                <w:rFonts w:eastAsia="SimSun"/>
                <w:sz w:val="18"/>
                <w:szCs w:val="18"/>
                <w:lang w:val="pt-PT" w:eastAsia="zh-CN"/>
              </w:rPr>
              <w:pPrChange w:id="1515" w:author="Author">
                <w:pPr>
                  <w:keepNext/>
                  <w:keepLines/>
                  <w:spacing w:line="240" w:lineRule="exact"/>
                  <w:jc w:val="center"/>
                </w:pPr>
              </w:pPrChange>
            </w:pPr>
            <w:r w:rsidRPr="00F67924">
              <w:rPr>
                <w:rFonts w:eastAsia="SimSun"/>
                <w:sz w:val="18"/>
                <w:szCs w:val="18"/>
                <w:lang w:val="pt-PT" w:eastAsia="zh-CN"/>
              </w:rPr>
              <w:t>(0,21;</w:t>
            </w:r>
            <w:r w:rsidR="00B63442" w:rsidRPr="00F67924">
              <w:rPr>
                <w:rFonts w:eastAsia="SimSun"/>
                <w:sz w:val="18"/>
                <w:szCs w:val="18"/>
                <w:lang w:val="pt-PT" w:eastAsia="zh-CN"/>
              </w:rPr>
              <w:t xml:space="preserve"> </w:t>
            </w:r>
            <w:r w:rsidRPr="00F67924">
              <w:rPr>
                <w:rFonts w:eastAsia="SimSun"/>
                <w:sz w:val="18"/>
                <w:szCs w:val="18"/>
                <w:lang w:val="pt-PT" w:eastAsia="zh-CN"/>
              </w:rPr>
              <w:t>2,10)</w:t>
            </w:r>
          </w:p>
          <w:p w14:paraId="7C3C61DE" w14:textId="77777777" w:rsidR="00025816" w:rsidRPr="00F67924" w:rsidRDefault="00025816">
            <w:pPr>
              <w:spacing w:line="240" w:lineRule="exact"/>
              <w:jc w:val="center"/>
              <w:rPr>
                <w:rFonts w:eastAsia="SimSun"/>
                <w:sz w:val="18"/>
                <w:szCs w:val="18"/>
                <w:lang w:val="pt-PT" w:eastAsia="zh-CN"/>
              </w:rPr>
              <w:pPrChange w:id="1516" w:author="Author">
                <w:pPr>
                  <w:keepNext/>
                  <w:keepLines/>
                  <w:spacing w:line="240" w:lineRule="exact"/>
                  <w:jc w:val="center"/>
                </w:pPr>
              </w:pPrChange>
            </w:pPr>
          </w:p>
          <w:p w14:paraId="33836F6B" w14:textId="77777777" w:rsidR="00025816" w:rsidRPr="00F67924" w:rsidRDefault="00025816">
            <w:pPr>
              <w:spacing w:line="240" w:lineRule="exact"/>
              <w:jc w:val="center"/>
              <w:rPr>
                <w:rFonts w:eastAsia="SimSun"/>
                <w:sz w:val="18"/>
                <w:szCs w:val="18"/>
                <w:lang w:val="pt-PT" w:eastAsia="zh-CN"/>
              </w:rPr>
              <w:pPrChange w:id="1517" w:author="Author">
                <w:pPr>
                  <w:keepNext/>
                  <w:keepLines/>
                  <w:spacing w:line="240" w:lineRule="exact"/>
                  <w:jc w:val="center"/>
                </w:pPr>
              </w:pPrChange>
            </w:pPr>
            <w:r w:rsidRPr="00F67924">
              <w:rPr>
                <w:rFonts w:eastAsia="SimSun"/>
                <w:sz w:val="18"/>
                <w:szCs w:val="18"/>
                <w:lang w:val="pt-PT" w:eastAsia="zh-CN"/>
              </w:rPr>
              <w:t>0,20***</w:t>
            </w:r>
          </w:p>
          <w:p w14:paraId="545639C1" w14:textId="77777777" w:rsidR="00025816" w:rsidRPr="00F67924" w:rsidRDefault="00025816">
            <w:pPr>
              <w:spacing w:line="240" w:lineRule="exact"/>
              <w:jc w:val="center"/>
              <w:rPr>
                <w:rFonts w:eastAsia="SimSun"/>
                <w:sz w:val="18"/>
                <w:szCs w:val="18"/>
                <w:lang w:val="pt-PT" w:eastAsia="zh-CN"/>
              </w:rPr>
              <w:pPrChange w:id="1518" w:author="Author">
                <w:pPr>
                  <w:keepNext/>
                  <w:keepLines/>
                  <w:spacing w:line="240" w:lineRule="exact"/>
                  <w:jc w:val="center"/>
                </w:pPr>
              </w:pPrChange>
            </w:pPr>
            <w:r w:rsidRPr="00F67924">
              <w:rPr>
                <w:rFonts w:eastAsia="SimSun"/>
                <w:sz w:val="18"/>
                <w:szCs w:val="18"/>
                <w:lang w:val="pt-PT" w:eastAsia="zh-CN"/>
              </w:rPr>
              <w:t>(0,05; 0,76)</w:t>
            </w:r>
          </w:p>
          <w:p w14:paraId="0AF291CF" w14:textId="77777777" w:rsidR="004C48F0" w:rsidRPr="00F67924" w:rsidRDefault="004C48F0">
            <w:pPr>
              <w:spacing w:line="240" w:lineRule="exact"/>
              <w:jc w:val="center"/>
              <w:rPr>
                <w:rFonts w:eastAsia="SimSun"/>
                <w:sz w:val="18"/>
                <w:szCs w:val="18"/>
                <w:lang w:val="pt-PT" w:eastAsia="zh-CN"/>
              </w:rPr>
              <w:pPrChange w:id="1519" w:author="Author">
                <w:pPr>
                  <w:keepNext/>
                  <w:keepLines/>
                  <w:spacing w:line="240" w:lineRule="exact"/>
                  <w:jc w:val="center"/>
                </w:pPr>
              </w:pPrChange>
            </w:pPr>
          </w:p>
          <w:p w14:paraId="16D06CDF" w14:textId="77777777" w:rsidR="00025816" w:rsidRPr="00F67924" w:rsidRDefault="00025816">
            <w:pPr>
              <w:spacing w:line="240" w:lineRule="exact"/>
              <w:jc w:val="center"/>
              <w:rPr>
                <w:rFonts w:eastAsia="SimSun"/>
                <w:sz w:val="18"/>
                <w:szCs w:val="18"/>
                <w:lang w:val="pt-PT" w:eastAsia="zh-CN"/>
              </w:rPr>
              <w:pPrChange w:id="1520" w:author="Author">
                <w:pPr>
                  <w:keepNext/>
                  <w:keepLines/>
                  <w:spacing w:line="240" w:lineRule="exact"/>
                  <w:jc w:val="center"/>
                </w:pPr>
              </w:pPrChange>
            </w:pPr>
            <w:r w:rsidRPr="00F67924">
              <w:rPr>
                <w:rFonts w:eastAsia="SimSun"/>
                <w:sz w:val="18"/>
                <w:szCs w:val="18"/>
                <w:lang w:val="pt-PT" w:eastAsia="zh-CN"/>
              </w:rPr>
              <w:t>0,35</w:t>
            </w:r>
          </w:p>
          <w:p w14:paraId="54ED631A" w14:textId="77777777" w:rsidR="00025816" w:rsidRPr="00F67924" w:rsidRDefault="00025816">
            <w:pPr>
              <w:spacing w:line="240" w:lineRule="exact"/>
              <w:jc w:val="center"/>
              <w:rPr>
                <w:rFonts w:eastAsia="SimSun"/>
                <w:sz w:val="18"/>
                <w:szCs w:val="18"/>
                <w:lang w:val="pt-PT" w:eastAsia="zh-CN"/>
              </w:rPr>
              <w:pPrChange w:id="1521" w:author="Author">
                <w:pPr>
                  <w:keepNext/>
                  <w:keepLines/>
                  <w:spacing w:line="240" w:lineRule="exact"/>
                  <w:jc w:val="center"/>
                </w:pPr>
              </w:pPrChange>
            </w:pPr>
            <w:r w:rsidRPr="00F67924">
              <w:rPr>
                <w:rFonts w:eastAsia="SimSun"/>
                <w:sz w:val="18"/>
                <w:szCs w:val="18"/>
                <w:lang w:val="pt-PT" w:eastAsia="zh-CN"/>
              </w:rPr>
              <w:t>(0,09;1,42)</w:t>
            </w:r>
          </w:p>
          <w:p w14:paraId="31FFD036" w14:textId="77777777" w:rsidR="00025816" w:rsidRPr="00F67924" w:rsidRDefault="00025816">
            <w:pPr>
              <w:spacing w:before="50" w:after="50" w:line="240" w:lineRule="exact"/>
              <w:jc w:val="center"/>
              <w:rPr>
                <w:rFonts w:eastAsia="SimSun"/>
                <w:sz w:val="18"/>
                <w:szCs w:val="18"/>
                <w:lang w:val="pt-PT" w:eastAsia="zh-CN"/>
              </w:rPr>
              <w:pPrChange w:id="1522" w:author="Author">
                <w:pPr>
                  <w:keepNext/>
                  <w:keepLines/>
                  <w:spacing w:before="50" w:after="50" w:line="240" w:lineRule="exact"/>
                  <w:jc w:val="center"/>
                </w:pPr>
              </w:pPrChange>
            </w:pPr>
          </w:p>
        </w:tc>
      </w:tr>
      <w:tr w:rsidR="00025816" w:rsidRPr="00F67924" w14:paraId="164178D9" w14:textId="77777777" w:rsidTr="00557EB7">
        <w:tblPrEx>
          <w:tblW w:w="9570" w:type="dxa"/>
          <w:tblInd w:w="-85" w:type="dxa"/>
          <w:tblLayout w:type="fixed"/>
          <w:tblCellMar>
            <w:left w:w="0" w:type="dxa"/>
            <w:right w:w="0" w:type="dxa"/>
          </w:tblCellMar>
          <w:tblPrExChange w:id="1523" w:author="Author">
            <w:tblPrEx>
              <w:tblW w:w="9570" w:type="dxa"/>
              <w:tblInd w:w="-85" w:type="dxa"/>
              <w:tblLayout w:type="fixed"/>
              <w:tblCellMar>
                <w:left w:w="0" w:type="dxa"/>
                <w:right w:w="0" w:type="dxa"/>
              </w:tblCellMar>
            </w:tblPrEx>
          </w:tblPrExChange>
        </w:tblPrEx>
        <w:trPr>
          <w:cantSplit/>
          <w:trPrChange w:id="1524" w:author="Author">
            <w:trPr>
              <w:gridBefore w:val="1"/>
              <w:cantSplit/>
            </w:trPr>
          </w:trPrChange>
        </w:trPr>
        <w:tc>
          <w:tcPr>
            <w:tcW w:w="3759" w:type="dxa"/>
            <w:gridSpan w:val="4"/>
            <w:tcBorders>
              <w:top w:val="single" w:sz="4" w:space="0" w:color="auto"/>
              <w:left w:val="single" w:sz="4" w:space="0" w:color="auto"/>
              <w:bottom w:val="single" w:sz="4" w:space="0" w:color="auto"/>
            </w:tcBorders>
            <w:tcMar>
              <w:top w:w="0" w:type="dxa"/>
              <w:left w:w="57" w:type="dxa"/>
              <w:bottom w:w="0" w:type="dxa"/>
              <w:right w:w="57" w:type="dxa"/>
            </w:tcMar>
            <w:tcPrChange w:id="1525" w:author="Author">
              <w:tcPr>
                <w:tcW w:w="3759" w:type="dxa"/>
                <w:gridSpan w:val="7"/>
                <w:tcBorders>
                  <w:left w:val="single" w:sz="4" w:space="0" w:color="auto"/>
                  <w:bottom w:val="single" w:sz="4" w:space="0" w:color="auto"/>
                </w:tcBorders>
                <w:tcMar>
                  <w:top w:w="0" w:type="dxa"/>
                  <w:left w:w="57" w:type="dxa"/>
                  <w:bottom w:w="0" w:type="dxa"/>
                  <w:right w:w="57" w:type="dxa"/>
                </w:tcMar>
              </w:tcPr>
            </w:tcPrChange>
          </w:tcPr>
          <w:p w14:paraId="59D0AF5C" w14:textId="77777777" w:rsidR="00025816" w:rsidRPr="00F67924" w:rsidRDefault="00025816" w:rsidP="00454221">
            <w:pPr>
              <w:spacing w:before="50" w:after="50" w:line="240" w:lineRule="exact"/>
              <w:rPr>
                <w:rFonts w:eastAsia="SimSun"/>
                <w:sz w:val="18"/>
                <w:szCs w:val="18"/>
                <w:lang w:val="pt-PT" w:eastAsia="zh-CN"/>
              </w:rPr>
            </w:pPr>
            <w:r w:rsidRPr="00F67924">
              <w:rPr>
                <w:rFonts w:eastAsia="SimSun"/>
                <w:sz w:val="18"/>
                <w:szCs w:val="18"/>
                <w:lang w:val="pt-PT" w:eastAsia="zh-CN"/>
              </w:rPr>
              <w:t>Dose cumulativa de glucocorticoides (mg)</w:t>
            </w:r>
          </w:p>
          <w:p w14:paraId="35E4392F" w14:textId="132A318E" w:rsidR="00025816" w:rsidRPr="00F67924" w:rsidRDefault="00025816" w:rsidP="00454221">
            <w:pPr>
              <w:spacing w:before="50" w:after="50" w:line="240" w:lineRule="exact"/>
              <w:ind w:left="720"/>
              <w:rPr>
                <w:rFonts w:eastAsia="SimSun"/>
                <w:sz w:val="18"/>
                <w:szCs w:val="18"/>
                <w:lang w:val="pt-PT" w:eastAsia="zh-CN"/>
              </w:rPr>
            </w:pPr>
            <w:r w:rsidRPr="00F67924">
              <w:rPr>
                <w:rFonts w:eastAsia="SimSun"/>
                <w:sz w:val="18"/>
                <w:szCs w:val="18"/>
                <w:lang w:val="pt-PT" w:eastAsia="zh-CN"/>
              </w:rPr>
              <w:t>Mediana à semana</w:t>
            </w:r>
            <w:r w:rsidR="00F91FE0" w:rsidRPr="00F67924">
              <w:rPr>
                <w:rFonts w:eastAsia="SimSun"/>
                <w:sz w:val="18"/>
                <w:szCs w:val="18"/>
                <w:lang w:val="pt-PT" w:eastAsia="zh-CN"/>
              </w:rPr>
              <w:t> </w:t>
            </w:r>
            <w:r w:rsidRPr="00F67924">
              <w:rPr>
                <w:rFonts w:eastAsia="SimSun"/>
                <w:sz w:val="18"/>
                <w:szCs w:val="18"/>
                <w:lang w:val="pt-PT" w:eastAsia="zh-CN"/>
              </w:rPr>
              <w:t xml:space="preserve">52 (grupos de Tocilizumab </w:t>
            </w:r>
            <w:del w:id="1526" w:author="Author">
              <w:r w:rsidRPr="00F67924" w:rsidDel="00EE4151">
                <w:rPr>
                  <w:rFonts w:eastAsia="SimSun"/>
                  <w:sz w:val="18"/>
                  <w:szCs w:val="18"/>
                  <w:lang w:val="pt-PT" w:eastAsia="zh-CN"/>
                </w:rPr>
                <w:delText>vs</w:delText>
              </w:r>
            </w:del>
            <w:ins w:id="1527"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Placebo+26</w:t>
            </w:r>
            <w:r w:rsidRPr="00F67924">
              <w:rPr>
                <w:rFonts w:eastAsia="SimSun"/>
                <w:sz w:val="18"/>
                <w:szCs w:val="18"/>
                <w:vertAlign w:val="superscript"/>
                <w:lang w:val="pt-PT" w:eastAsia="zh-CN"/>
              </w:rPr>
              <w:t>2</w:t>
            </w:r>
            <w:r w:rsidRPr="00F67924">
              <w:rPr>
                <w:rFonts w:eastAsia="SimSun"/>
                <w:sz w:val="18"/>
                <w:szCs w:val="18"/>
                <w:lang w:val="pt-PT" w:eastAsia="zh-CN"/>
              </w:rPr>
              <w:t xml:space="preserve">)                          </w:t>
            </w:r>
          </w:p>
          <w:p w14:paraId="0F7294F9" w14:textId="1241386D" w:rsidR="00025816" w:rsidRPr="00F67924" w:rsidRDefault="00025816" w:rsidP="00454221">
            <w:pPr>
              <w:spacing w:before="50" w:after="50" w:line="240" w:lineRule="exact"/>
              <w:ind w:left="720"/>
              <w:rPr>
                <w:rFonts w:eastAsia="SimSun"/>
                <w:sz w:val="18"/>
                <w:szCs w:val="18"/>
                <w:lang w:val="pt-PT" w:eastAsia="zh-CN"/>
              </w:rPr>
            </w:pPr>
            <w:r w:rsidRPr="00F67924">
              <w:rPr>
                <w:rFonts w:eastAsia="SimSun"/>
                <w:sz w:val="18"/>
                <w:szCs w:val="18"/>
                <w:lang w:val="pt-PT" w:eastAsia="zh-CN"/>
              </w:rPr>
              <w:t>Mediana à semana</w:t>
            </w:r>
            <w:r w:rsidR="00F91FE0" w:rsidRPr="00F67924">
              <w:rPr>
                <w:rFonts w:eastAsia="SimSun"/>
                <w:sz w:val="18"/>
                <w:szCs w:val="18"/>
                <w:lang w:val="pt-PT" w:eastAsia="zh-CN"/>
              </w:rPr>
              <w:t> </w:t>
            </w:r>
            <w:r w:rsidRPr="00F67924">
              <w:rPr>
                <w:rFonts w:eastAsia="SimSun"/>
                <w:sz w:val="18"/>
                <w:szCs w:val="18"/>
                <w:lang w:val="pt-PT" w:eastAsia="zh-CN"/>
              </w:rPr>
              <w:t xml:space="preserve">52 (grupos de Tocilizumab </w:t>
            </w:r>
            <w:del w:id="1528" w:author="Author">
              <w:r w:rsidRPr="00F67924" w:rsidDel="00EE4151">
                <w:rPr>
                  <w:rFonts w:eastAsia="SimSun"/>
                  <w:sz w:val="18"/>
                  <w:szCs w:val="18"/>
                  <w:lang w:val="pt-PT" w:eastAsia="zh-CN"/>
                </w:rPr>
                <w:delText>vs</w:delText>
              </w:r>
            </w:del>
            <w:ins w:id="1529" w:author="Author">
              <w:r w:rsidR="00EE4151" w:rsidRPr="00F67924">
                <w:rPr>
                  <w:rFonts w:eastAsia="SimSun"/>
                  <w:sz w:val="18"/>
                  <w:szCs w:val="18"/>
                  <w:lang w:val="pt-PT" w:eastAsia="zh-CN"/>
                </w:rPr>
                <w:t>vs.</w:t>
              </w:r>
            </w:ins>
            <w:r w:rsidRPr="00F67924">
              <w:rPr>
                <w:rFonts w:eastAsia="SimSun"/>
                <w:sz w:val="18"/>
                <w:szCs w:val="18"/>
                <w:lang w:val="pt-PT" w:eastAsia="zh-CN"/>
              </w:rPr>
              <w:t xml:space="preserve"> Placebo+52</w:t>
            </w:r>
            <w:r w:rsidRPr="00F67924">
              <w:rPr>
                <w:rFonts w:eastAsia="SimSun"/>
                <w:sz w:val="18"/>
                <w:szCs w:val="18"/>
                <w:vertAlign w:val="superscript"/>
                <w:lang w:val="pt-PT" w:eastAsia="zh-CN"/>
              </w:rPr>
              <w:t>2</w:t>
            </w:r>
            <w:r w:rsidRPr="00F67924">
              <w:rPr>
                <w:rFonts w:eastAsia="SimSun"/>
                <w:sz w:val="18"/>
                <w:szCs w:val="18"/>
                <w:lang w:val="pt-PT" w:eastAsia="zh-CN"/>
              </w:rPr>
              <w:t xml:space="preserve">)                         </w:t>
            </w:r>
          </w:p>
        </w:tc>
        <w:tc>
          <w:tcPr>
            <w:tcW w:w="709" w:type="dxa"/>
            <w:tcBorders>
              <w:top w:val="single" w:sz="4" w:space="0" w:color="auto"/>
              <w:bottom w:val="single" w:sz="4" w:space="0" w:color="auto"/>
            </w:tcBorders>
            <w:tcMar>
              <w:top w:w="0" w:type="dxa"/>
              <w:left w:w="57" w:type="dxa"/>
              <w:bottom w:w="0" w:type="dxa"/>
              <w:right w:w="57" w:type="dxa"/>
            </w:tcMar>
            <w:tcPrChange w:id="1530" w:author="Author">
              <w:tcPr>
                <w:tcW w:w="709" w:type="dxa"/>
                <w:gridSpan w:val="2"/>
                <w:tcBorders>
                  <w:bottom w:val="single" w:sz="4" w:space="0" w:color="auto"/>
                </w:tcBorders>
                <w:tcMar>
                  <w:top w:w="0" w:type="dxa"/>
                  <w:left w:w="57" w:type="dxa"/>
                  <w:bottom w:w="0" w:type="dxa"/>
                  <w:right w:w="57" w:type="dxa"/>
                </w:tcMar>
              </w:tcPr>
            </w:tcPrChange>
          </w:tcPr>
          <w:p w14:paraId="39C9C037" w14:textId="77777777" w:rsidR="00025816" w:rsidRPr="00F67924" w:rsidRDefault="00025816" w:rsidP="00454221">
            <w:pPr>
              <w:spacing w:before="50" w:after="50" w:line="240" w:lineRule="exact"/>
              <w:jc w:val="center"/>
              <w:rPr>
                <w:rFonts w:eastAsia="SimSun"/>
                <w:sz w:val="18"/>
                <w:szCs w:val="18"/>
                <w:lang w:val="pt-PT" w:eastAsia="zh-CN"/>
              </w:rPr>
            </w:pPr>
          </w:p>
          <w:p w14:paraId="0BDFDAD2"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3296,00</w:t>
            </w:r>
          </w:p>
          <w:p w14:paraId="25DA5FCA" w14:textId="77777777" w:rsidR="00025816" w:rsidRPr="00F67924" w:rsidRDefault="00025816" w:rsidP="00454221">
            <w:pPr>
              <w:spacing w:before="50" w:after="50" w:line="240" w:lineRule="exact"/>
              <w:jc w:val="center"/>
              <w:rPr>
                <w:rFonts w:eastAsia="SimSun"/>
                <w:sz w:val="18"/>
                <w:szCs w:val="18"/>
                <w:lang w:val="pt-PT" w:eastAsia="zh-CN"/>
              </w:rPr>
            </w:pPr>
          </w:p>
          <w:p w14:paraId="45999662"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770" w:type="dxa"/>
            <w:gridSpan w:val="2"/>
            <w:tcBorders>
              <w:top w:val="single" w:sz="4" w:space="0" w:color="auto"/>
              <w:bottom w:val="single" w:sz="4" w:space="0" w:color="auto"/>
            </w:tcBorders>
            <w:tcMar>
              <w:top w:w="0" w:type="dxa"/>
              <w:left w:w="57" w:type="dxa"/>
              <w:bottom w:w="0" w:type="dxa"/>
              <w:right w:w="57" w:type="dxa"/>
            </w:tcMar>
            <w:tcPrChange w:id="1531" w:author="Author">
              <w:tcPr>
                <w:tcW w:w="1770" w:type="dxa"/>
                <w:gridSpan w:val="2"/>
                <w:tcBorders>
                  <w:bottom w:val="single" w:sz="4" w:space="0" w:color="auto"/>
                </w:tcBorders>
                <w:tcMar>
                  <w:top w:w="0" w:type="dxa"/>
                  <w:left w:w="57" w:type="dxa"/>
                  <w:bottom w:w="0" w:type="dxa"/>
                  <w:right w:w="57" w:type="dxa"/>
                </w:tcMar>
              </w:tcPr>
            </w:tcPrChange>
          </w:tcPr>
          <w:p w14:paraId="302B0AD0" w14:textId="77777777" w:rsidR="00025816" w:rsidRPr="00F67924" w:rsidRDefault="00025816" w:rsidP="00454221">
            <w:pPr>
              <w:spacing w:before="50" w:after="50" w:line="240" w:lineRule="exact"/>
              <w:jc w:val="center"/>
              <w:rPr>
                <w:rFonts w:eastAsia="SimSun"/>
                <w:sz w:val="18"/>
                <w:szCs w:val="18"/>
                <w:lang w:val="pt-PT" w:eastAsia="zh-CN"/>
              </w:rPr>
            </w:pPr>
          </w:p>
          <w:p w14:paraId="7E4AA5E6"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10CB6EAE" w14:textId="77777777" w:rsidR="00025816" w:rsidRPr="00F67924" w:rsidRDefault="00025816" w:rsidP="00454221">
            <w:pPr>
              <w:spacing w:before="50" w:after="50" w:line="240" w:lineRule="exact"/>
              <w:jc w:val="center"/>
              <w:rPr>
                <w:rFonts w:eastAsia="SimSun"/>
                <w:sz w:val="18"/>
                <w:szCs w:val="18"/>
                <w:lang w:val="pt-PT" w:eastAsia="zh-CN"/>
              </w:rPr>
            </w:pPr>
          </w:p>
          <w:p w14:paraId="6761C214"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3817,50</w:t>
            </w:r>
          </w:p>
        </w:tc>
        <w:tc>
          <w:tcPr>
            <w:tcW w:w="1490" w:type="dxa"/>
            <w:tcBorders>
              <w:top w:val="single" w:sz="4" w:space="0" w:color="auto"/>
              <w:bottom w:val="single" w:sz="4" w:space="0" w:color="auto"/>
              <w:right w:val="nil"/>
            </w:tcBorders>
            <w:tcPrChange w:id="1532" w:author="Author">
              <w:tcPr>
                <w:tcW w:w="1490" w:type="dxa"/>
                <w:gridSpan w:val="2"/>
                <w:tcBorders>
                  <w:bottom w:val="single" w:sz="4" w:space="0" w:color="auto"/>
                  <w:right w:val="nil"/>
                </w:tcBorders>
              </w:tcPr>
            </w:tcPrChange>
          </w:tcPr>
          <w:p w14:paraId="2C5F744D" w14:textId="77777777" w:rsidR="00025816" w:rsidRPr="00F67924" w:rsidRDefault="00025816" w:rsidP="00454221">
            <w:pPr>
              <w:spacing w:before="50" w:after="50" w:line="240" w:lineRule="exact"/>
              <w:jc w:val="center"/>
              <w:rPr>
                <w:rFonts w:eastAsia="SimSun"/>
                <w:sz w:val="18"/>
                <w:szCs w:val="18"/>
                <w:lang w:val="pt-PT" w:eastAsia="zh-CN"/>
              </w:rPr>
            </w:pPr>
          </w:p>
          <w:p w14:paraId="64FD6B30"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p w14:paraId="6905F9A2" w14:textId="77777777" w:rsidR="00025816" w:rsidRPr="00F67924" w:rsidRDefault="00025816" w:rsidP="00454221">
            <w:pPr>
              <w:spacing w:before="50" w:after="50" w:line="240" w:lineRule="exact"/>
              <w:jc w:val="center"/>
              <w:rPr>
                <w:rFonts w:eastAsia="SimSun"/>
                <w:sz w:val="18"/>
                <w:szCs w:val="18"/>
                <w:lang w:val="pt-PT" w:eastAsia="zh-CN"/>
              </w:rPr>
            </w:pPr>
          </w:p>
          <w:p w14:paraId="2546BCF4"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tc>
        <w:tc>
          <w:tcPr>
            <w:tcW w:w="1842" w:type="dxa"/>
            <w:tcBorders>
              <w:top w:val="single" w:sz="4" w:space="0" w:color="auto"/>
              <w:left w:val="nil"/>
              <w:bottom w:val="single" w:sz="4" w:space="0" w:color="auto"/>
              <w:right w:val="single" w:sz="4" w:space="0" w:color="auto"/>
            </w:tcBorders>
            <w:tcMar>
              <w:top w:w="0" w:type="dxa"/>
              <w:left w:w="57" w:type="dxa"/>
              <w:bottom w:w="0" w:type="dxa"/>
              <w:right w:w="57" w:type="dxa"/>
            </w:tcMar>
            <w:tcPrChange w:id="1533" w:author="Author">
              <w:tcPr>
                <w:tcW w:w="1842" w:type="dxa"/>
                <w:tcBorders>
                  <w:left w:val="nil"/>
                  <w:bottom w:val="single" w:sz="4" w:space="0" w:color="auto"/>
                  <w:right w:val="single" w:sz="4" w:space="0" w:color="auto"/>
                </w:tcBorders>
                <w:tcMar>
                  <w:top w:w="0" w:type="dxa"/>
                  <w:left w:w="57" w:type="dxa"/>
                  <w:bottom w:w="0" w:type="dxa"/>
                  <w:right w:w="57" w:type="dxa"/>
                </w:tcMar>
              </w:tcPr>
            </w:tcPrChange>
          </w:tcPr>
          <w:p w14:paraId="25CBB535" w14:textId="77777777" w:rsidR="00025816" w:rsidRPr="00F67924" w:rsidRDefault="00025816" w:rsidP="00454221">
            <w:pPr>
              <w:spacing w:before="50" w:after="50" w:line="240" w:lineRule="exact"/>
              <w:jc w:val="center"/>
              <w:rPr>
                <w:rFonts w:eastAsia="SimSun"/>
                <w:sz w:val="18"/>
                <w:szCs w:val="18"/>
                <w:lang w:val="pt-PT" w:eastAsia="zh-CN"/>
              </w:rPr>
            </w:pPr>
          </w:p>
          <w:p w14:paraId="12F3808F"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p w14:paraId="22979A4F" w14:textId="77777777" w:rsidR="00025816" w:rsidRPr="00F67924" w:rsidRDefault="00025816" w:rsidP="00454221">
            <w:pPr>
              <w:spacing w:before="50" w:after="50" w:line="240" w:lineRule="exact"/>
              <w:jc w:val="center"/>
              <w:rPr>
                <w:rFonts w:eastAsia="SimSun"/>
                <w:sz w:val="18"/>
                <w:szCs w:val="18"/>
                <w:lang w:val="pt-PT" w:eastAsia="zh-CN"/>
              </w:rPr>
            </w:pPr>
          </w:p>
          <w:p w14:paraId="2D07908F" w14:textId="77777777" w:rsidR="00025816" w:rsidRPr="00F67924" w:rsidRDefault="00025816"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tc>
      </w:tr>
      <w:tr w:rsidR="00025816" w:rsidRPr="00F67924" w14:paraId="068207A3" w14:textId="77777777" w:rsidTr="00454221">
        <w:trPr>
          <w:cantSplit/>
        </w:trPr>
        <w:tc>
          <w:tcPr>
            <w:tcW w:w="9570" w:type="dxa"/>
            <w:gridSpan w:val="9"/>
            <w:tcBorders>
              <w:top w:val="single" w:sz="4" w:space="0" w:color="auto"/>
              <w:left w:val="single" w:sz="4" w:space="0" w:color="auto"/>
              <w:bottom w:val="single" w:sz="4" w:space="0" w:color="auto"/>
              <w:right w:val="single" w:sz="8" w:space="0" w:color="auto"/>
            </w:tcBorders>
          </w:tcPr>
          <w:p w14:paraId="68C5C777" w14:textId="77777777" w:rsidR="00025816" w:rsidRPr="00F67924" w:rsidRDefault="00025816" w:rsidP="00454221">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 Objetivos exploratórios</w:t>
            </w:r>
          </w:p>
        </w:tc>
      </w:tr>
      <w:tr w:rsidR="00025816" w:rsidRPr="00F67924" w14:paraId="6D1C237F" w14:textId="77777777" w:rsidTr="000E546C">
        <w:trPr>
          <w:cantSplit/>
        </w:trPr>
        <w:tc>
          <w:tcPr>
            <w:tcW w:w="3051" w:type="dxa"/>
            <w:tcBorders>
              <w:top w:val="single" w:sz="4" w:space="0" w:color="auto"/>
              <w:left w:val="single" w:sz="4" w:space="0" w:color="auto"/>
              <w:bottom w:val="single" w:sz="4" w:space="0" w:color="auto"/>
            </w:tcBorders>
            <w:tcMar>
              <w:top w:w="0" w:type="dxa"/>
              <w:left w:w="57" w:type="dxa"/>
              <w:bottom w:w="0" w:type="dxa"/>
              <w:right w:w="57" w:type="dxa"/>
            </w:tcMar>
          </w:tcPr>
          <w:p w14:paraId="456B9ECE" w14:textId="60E8C510" w:rsidR="00025816" w:rsidRPr="00F67924" w:rsidRDefault="00025816"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Taxa anualizada de recidiva, </w:t>
            </w:r>
            <w:r w:rsidR="00F91FE0" w:rsidRPr="00F67924">
              <w:rPr>
                <w:rFonts w:eastAsia="SimSun"/>
                <w:sz w:val="18"/>
                <w:szCs w:val="18"/>
                <w:lang w:val="pt-PT" w:eastAsia="zh-CN"/>
              </w:rPr>
              <w:t>s</w:t>
            </w:r>
            <w:r w:rsidRPr="00F67924">
              <w:rPr>
                <w:rFonts w:eastAsia="SimSun"/>
                <w:sz w:val="18"/>
                <w:szCs w:val="18"/>
                <w:lang w:val="pt-PT" w:eastAsia="zh-CN"/>
              </w:rPr>
              <w:t>emana</w:t>
            </w:r>
            <w:r w:rsidR="00F91FE0" w:rsidRPr="00F67924">
              <w:rPr>
                <w:rFonts w:eastAsia="SimSun"/>
                <w:sz w:val="18"/>
                <w:szCs w:val="18"/>
                <w:lang w:val="pt-PT" w:eastAsia="zh-CN"/>
              </w:rPr>
              <w:t> </w:t>
            </w:r>
            <w:r w:rsidRPr="00F67924">
              <w:rPr>
                <w:rFonts w:eastAsia="SimSun"/>
                <w:sz w:val="18"/>
                <w:szCs w:val="18"/>
                <w:lang w:val="pt-PT" w:eastAsia="zh-CN"/>
              </w:rPr>
              <w:t>52</w:t>
            </w:r>
            <w:r w:rsidRPr="00F67924">
              <w:rPr>
                <w:rFonts w:eastAsia="SimSun"/>
                <w:sz w:val="18"/>
                <w:szCs w:val="18"/>
                <w:vertAlign w:val="superscript"/>
                <w:lang w:val="pt-PT" w:eastAsia="zh-CN"/>
              </w:rPr>
              <w:t>§</w:t>
            </w:r>
          </w:p>
          <w:p w14:paraId="4CB80D37" w14:textId="77777777" w:rsidR="00025816" w:rsidRPr="00F67924" w:rsidRDefault="00025816"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               </w:t>
            </w:r>
          </w:p>
          <w:p w14:paraId="4BDFE2A7" w14:textId="77777777" w:rsidR="00025816" w:rsidRPr="00F67924" w:rsidRDefault="00025816"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  Média (desvio-padrão)</w:t>
            </w:r>
          </w:p>
        </w:tc>
        <w:tc>
          <w:tcPr>
            <w:tcW w:w="1417" w:type="dxa"/>
            <w:gridSpan w:val="4"/>
            <w:tcBorders>
              <w:top w:val="single" w:sz="4" w:space="0" w:color="auto"/>
              <w:bottom w:val="single" w:sz="4" w:space="0" w:color="auto"/>
            </w:tcBorders>
            <w:tcMar>
              <w:top w:w="0" w:type="dxa"/>
              <w:left w:w="57" w:type="dxa"/>
              <w:bottom w:w="0" w:type="dxa"/>
              <w:right w:w="57" w:type="dxa"/>
            </w:tcMar>
            <w:vAlign w:val="center"/>
          </w:tcPr>
          <w:p w14:paraId="6706FB2E" w14:textId="77777777" w:rsidR="00025816" w:rsidRPr="00F67924" w:rsidRDefault="00025816" w:rsidP="00454221">
            <w:pPr>
              <w:keepNext/>
              <w:keepLines/>
              <w:spacing w:before="50" w:after="50" w:line="240" w:lineRule="exact"/>
              <w:jc w:val="center"/>
              <w:rPr>
                <w:rFonts w:eastAsia="SimSun"/>
                <w:sz w:val="18"/>
                <w:szCs w:val="18"/>
                <w:lang w:val="pt-PT" w:eastAsia="zh-CN"/>
              </w:rPr>
            </w:pPr>
          </w:p>
          <w:p w14:paraId="11DEFDBD"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1,74 </w:t>
            </w:r>
          </w:p>
          <w:p w14:paraId="32B8EFF6"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(2,18)</w:t>
            </w:r>
          </w:p>
        </w:tc>
        <w:tc>
          <w:tcPr>
            <w:tcW w:w="1770" w:type="dxa"/>
            <w:gridSpan w:val="2"/>
            <w:tcBorders>
              <w:top w:val="single" w:sz="4" w:space="0" w:color="auto"/>
              <w:bottom w:val="single" w:sz="4" w:space="0" w:color="auto"/>
            </w:tcBorders>
            <w:tcMar>
              <w:top w:w="0" w:type="dxa"/>
              <w:left w:w="57" w:type="dxa"/>
              <w:bottom w:w="0" w:type="dxa"/>
              <w:right w:w="57" w:type="dxa"/>
            </w:tcMar>
            <w:vAlign w:val="center"/>
          </w:tcPr>
          <w:p w14:paraId="7BDA81F6" w14:textId="77777777" w:rsidR="00025816" w:rsidRPr="00F67924" w:rsidRDefault="00025816" w:rsidP="00454221">
            <w:pPr>
              <w:keepNext/>
              <w:keepLines/>
              <w:spacing w:before="50" w:after="50" w:line="240" w:lineRule="exact"/>
              <w:jc w:val="center"/>
              <w:rPr>
                <w:rFonts w:eastAsia="SimSun"/>
                <w:sz w:val="18"/>
                <w:szCs w:val="18"/>
                <w:lang w:val="pt-PT" w:eastAsia="zh-CN"/>
              </w:rPr>
            </w:pPr>
          </w:p>
          <w:p w14:paraId="08B8B328"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1,30 </w:t>
            </w:r>
          </w:p>
          <w:p w14:paraId="30BDB184"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(1,84)</w:t>
            </w:r>
          </w:p>
        </w:tc>
        <w:tc>
          <w:tcPr>
            <w:tcW w:w="1490" w:type="dxa"/>
            <w:tcBorders>
              <w:top w:val="single" w:sz="4" w:space="0" w:color="auto"/>
              <w:bottom w:val="single" w:sz="4" w:space="0" w:color="auto"/>
              <w:right w:val="nil"/>
            </w:tcBorders>
            <w:vAlign w:val="center"/>
          </w:tcPr>
          <w:p w14:paraId="784FE054" w14:textId="77777777" w:rsidR="00025816" w:rsidRPr="00F67924" w:rsidRDefault="00025816" w:rsidP="00454221">
            <w:pPr>
              <w:keepNext/>
              <w:keepLines/>
              <w:spacing w:before="50" w:after="50" w:line="240" w:lineRule="exact"/>
              <w:jc w:val="center"/>
              <w:rPr>
                <w:rFonts w:eastAsia="SimSun"/>
                <w:sz w:val="18"/>
                <w:szCs w:val="18"/>
                <w:lang w:val="pt-PT" w:eastAsia="zh-CN"/>
              </w:rPr>
            </w:pPr>
          </w:p>
          <w:p w14:paraId="2B5DEC61"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0,41</w:t>
            </w:r>
          </w:p>
          <w:p w14:paraId="4D421470"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 (0,78)</w:t>
            </w:r>
          </w:p>
        </w:tc>
        <w:tc>
          <w:tcPr>
            <w:tcW w:w="1842" w:type="dxa"/>
            <w:tcBorders>
              <w:top w:val="single" w:sz="4" w:space="0" w:color="auto"/>
              <w:left w:val="nil"/>
              <w:bottom w:val="single" w:sz="4" w:space="0" w:color="auto"/>
              <w:right w:val="single" w:sz="8" w:space="0" w:color="auto"/>
            </w:tcBorders>
            <w:tcMar>
              <w:top w:w="0" w:type="dxa"/>
              <w:left w:w="57" w:type="dxa"/>
              <w:bottom w:w="0" w:type="dxa"/>
              <w:right w:w="57" w:type="dxa"/>
            </w:tcMar>
            <w:vAlign w:val="center"/>
          </w:tcPr>
          <w:p w14:paraId="7B16E64C" w14:textId="77777777" w:rsidR="00025816" w:rsidRPr="00F67924" w:rsidRDefault="00025816" w:rsidP="00454221">
            <w:pPr>
              <w:keepNext/>
              <w:keepLines/>
              <w:spacing w:before="50" w:after="50" w:line="240" w:lineRule="exact"/>
              <w:jc w:val="center"/>
              <w:rPr>
                <w:rFonts w:eastAsia="SimSun"/>
                <w:sz w:val="18"/>
                <w:szCs w:val="18"/>
                <w:lang w:val="pt-PT" w:eastAsia="zh-CN"/>
              </w:rPr>
            </w:pPr>
          </w:p>
          <w:p w14:paraId="388DFB1B"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0,67</w:t>
            </w:r>
          </w:p>
          <w:p w14:paraId="39E6FA46" w14:textId="77777777" w:rsidR="00025816" w:rsidRPr="00F67924" w:rsidRDefault="00025816"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 (1,10)</w:t>
            </w:r>
          </w:p>
        </w:tc>
      </w:tr>
    </w:tbl>
    <w:p w14:paraId="6B8AB7B2" w14:textId="77777777" w:rsidR="00025816" w:rsidRPr="00F67924" w:rsidRDefault="00025816" w:rsidP="00025816">
      <w:pPr>
        <w:keepNext/>
        <w:keepLines/>
        <w:jc w:val="both"/>
        <w:rPr>
          <w:sz w:val="18"/>
          <w:szCs w:val="18"/>
          <w:lang w:val="pt-PT" w:eastAsia="en-US"/>
        </w:rPr>
      </w:pPr>
      <w:r w:rsidRPr="00F67924">
        <w:rPr>
          <w:sz w:val="18"/>
          <w:szCs w:val="18"/>
          <w:lang w:val="pt-PT" w:eastAsia="en-US"/>
        </w:rPr>
        <w:t>*  p&lt;0,0001</w:t>
      </w:r>
    </w:p>
    <w:p w14:paraId="43B60B8B" w14:textId="77777777" w:rsidR="00025816" w:rsidRPr="00F67924" w:rsidRDefault="00025816" w:rsidP="00025816">
      <w:pPr>
        <w:keepNext/>
        <w:keepLines/>
        <w:jc w:val="both"/>
        <w:rPr>
          <w:sz w:val="18"/>
          <w:szCs w:val="18"/>
          <w:lang w:val="pt-PT" w:eastAsia="en-US"/>
        </w:rPr>
      </w:pPr>
      <w:r w:rsidRPr="00F67924">
        <w:rPr>
          <w:sz w:val="18"/>
          <w:szCs w:val="18"/>
          <w:lang w:val="pt-PT" w:eastAsia="en-US"/>
        </w:rPr>
        <w:t xml:space="preserve">** p&lt;0,005 (limite de significância para os testes de superioridade dos objetivos primário e secundário principal) </w:t>
      </w:r>
    </w:p>
    <w:p w14:paraId="39E5B248" w14:textId="7A44CAB7" w:rsidR="00025816" w:rsidRPr="00F67924" w:rsidRDefault="00025816" w:rsidP="00025816">
      <w:pPr>
        <w:keepNext/>
        <w:keepLines/>
        <w:jc w:val="both"/>
        <w:rPr>
          <w:sz w:val="18"/>
          <w:szCs w:val="18"/>
          <w:lang w:val="pt-PT" w:eastAsia="en-US"/>
        </w:rPr>
      </w:pPr>
      <w:r w:rsidRPr="00F67924">
        <w:rPr>
          <w:sz w:val="18"/>
          <w:szCs w:val="18"/>
          <w:lang w:val="pt-PT" w:eastAsia="en-US"/>
        </w:rPr>
        <w:t>***Valor de p descritivo &lt;</w:t>
      </w:r>
      <w:r w:rsidR="00F112E3" w:rsidRPr="00F67924">
        <w:rPr>
          <w:sz w:val="18"/>
          <w:szCs w:val="18"/>
          <w:lang w:val="pt-PT" w:eastAsia="en-US"/>
        </w:rPr>
        <w:t> </w:t>
      </w:r>
      <w:r w:rsidRPr="00F67924">
        <w:rPr>
          <w:sz w:val="18"/>
          <w:szCs w:val="18"/>
          <w:lang w:val="pt-PT" w:eastAsia="en-US"/>
        </w:rPr>
        <w:t>0,005</w:t>
      </w:r>
    </w:p>
    <w:p w14:paraId="3BF54561" w14:textId="5CDCE27C" w:rsidR="00025816" w:rsidRPr="00F67924" w:rsidRDefault="00025816" w:rsidP="00025816">
      <w:pPr>
        <w:keepNext/>
        <w:keepLines/>
        <w:jc w:val="both"/>
        <w:rPr>
          <w:sz w:val="18"/>
          <w:szCs w:val="18"/>
          <w:lang w:val="pt-PT" w:eastAsia="en-US"/>
        </w:rPr>
      </w:pPr>
      <w:r w:rsidRPr="00F67924">
        <w:rPr>
          <w:sz w:val="18"/>
          <w:szCs w:val="18"/>
          <w:lang w:val="pt-PT" w:eastAsia="en-US"/>
        </w:rPr>
        <w:t>****Episódio de agudização: recorrência de sinais ou sintomas de ACG e/ou VSE ≥30</w:t>
      </w:r>
      <w:r w:rsidR="00F112E3" w:rsidRPr="00F67924">
        <w:rPr>
          <w:sz w:val="18"/>
          <w:szCs w:val="18"/>
          <w:lang w:val="pt-PT" w:eastAsia="en-US"/>
        </w:rPr>
        <w:t> </w:t>
      </w:r>
      <w:r w:rsidRPr="00F67924">
        <w:rPr>
          <w:sz w:val="18"/>
          <w:szCs w:val="18"/>
          <w:lang w:val="pt-PT" w:eastAsia="en-US"/>
        </w:rPr>
        <w:t>mm/h – necessário aumento na dose de prednisona</w:t>
      </w:r>
    </w:p>
    <w:p w14:paraId="4B73702E" w14:textId="77777777" w:rsidR="00025816" w:rsidRPr="00F67924" w:rsidRDefault="00025816" w:rsidP="00025816">
      <w:pPr>
        <w:keepNext/>
        <w:keepLines/>
        <w:jc w:val="both"/>
        <w:rPr>
          <w:sz w:val="18"/>
          <w:szCs w:val="18"/>
          <w:lang w:val="pt-PT" w:eastAsia="en-US"/>
        </w:rPr>
      </w:pPr>
      <w:r w:rsidRPr="00F67924">
        <w:rPr>
          <w:sz w:val="18"/>
          <w:szCs w:val="18"/>
          <w:lang w:val="pt-PT" w:eastAsia="en-US"/>
        </w:rPr>
        <w:t>Remissão: ausência de episódios de agudização e normalização da PCR</w:t>
      </w:r>
    </w:p>
    <w:p w14:paraId="26A37BAA" w14:textId="3A4F1CF9" w:rsidR="00025816" w:rsidRPr="00F67924" w:rsidRDefault="00025816" w:rsidP="00025816">
      <w:pPr>
        <w:jc w:val="both"/>
        <w:rPr>
          <w:sz w:val="18"/>
          <w:szCs w:val="18"/>
          <w:lang w:val="pt-PT" w:eastAsia="en-US"/>
        </w:rPr>
      </w:pPr>
      <w:r w:rsidRPr="00F67924">
        <w:rPr>
          <w:sz w:val="18"/>
          <w:szCs w:val="18"/>
          <w:lang w:val="pt-PT" w:eastAsia="en-US"/>
        </w:rPr>
        <w:t>Remissão mantida: remissão desde a semana</w:t>
      </w:r>
      <w:r w:rsidR="00F112E3" w:rsidRPr="00F67924">
        <w:rPr>
          <w:sz w:val="18"/>
          <w:szCs w:val="18"/>
          <w:lang w:val="pt-PT" w:eastAsia="en-US"/>
        </w:rPr>
        <w:t> </w:t>
      </w:r>
      <w:r w:rsidRPr="00F67924">
        <w:rPr>
          <w:sz w:val="18"/>
          <w:szCs w:val="18"/>
          <w:lang w:val="pt-PT" w:eastAsia="en-US"/>
        </w:rPr>
        <w:t>12 à semana</w:t>
      </w:r>
      <w:r w:rsidR="00F112E3" w:rsidRPr="00F67924">
        <w:rPr>
          <w:sz w:val="18"/>
          <w:szCs w:val="18"/>
          <w:lang w:val="pt-PT" w:eastAsia="en-US"/>
        </w:rPr>
        <w:t> </w:t>
      </w:r>
      <w:r w:rsidRPr="00F67924">
        <w:rPr>
          <w:sz w:val="18"/>
          <w:szCs w:val="18"/>
          <w:lang w:val="pt-PT" w:eastAsia="en-US"/>
        </w:rPr>
        <w:t>52 – os doentes devem aderir ao regime de redução progressiva de prednisona definido no protocolo</w:t>
      </w:r>
    </w:p>
    <w:p w14:paraId="68CBF243" w14:textId="77777777" w:rsidR="00025816" w:rsidRPr="00F67924" w:rsidRDefault="00025816" w:rsidP="00025816">
      <w:pPr>
        <w:jc w:val="both"/>
        <w:rPr>
          <w:sz w:val="18"/>
          <w:szCs w:val="18"/>
          <w:lang w:val="pt-PT" w:eastAsia="en-US"/>
        </w:rPr>
      </w:pPr>
      <w:r w:rsidRPr="00F67924">
        <w:rPr>
          <w:sz w:val="18"/>
          <w:szCs w:val="18"/>
          <w:lang w:val="pt-PT" w:eastAsia="en-US"/>
        </w:rPr>
        <w:t xml:space="preserve">¹ análise do tempo (em dias) entre a remissão clínica e o primeiro </w:t>
      </w:r>
      <w:r w:rsidRPr="00F67924">
        <w:rPr>
          <w:rFonts w:eastAsia="SimSun"/>
          <w:sz w:val="18"/>
          <w:szCs w:val="18"/>
          <w:lang w:val="pt-PT" w:eastAsia="zh-CN"/>
        </w:rPr>
        <w:t>episódio de agudização</w:t>
      </w:r>
      <w:r w:rsidRPr="00F67924">
        <w:rPr>
          <w:sz w:val="18"/>
          <w:szCs w:val="18"/>
          <w:lang w:val="pt-PT" w:eastAsia="en-US"/>
        </w:rPr>
        <w:t xml:space="preserve"> da doença</w:t>
      </w:r>
    </w:p>
    <w:p w14:paraId="7319D572" w14:textId="77777777" w:rsidR="00025816" w:rsidRPr="00F67924" w:rsidRDefault="00025816" w:rsidP="00025816">
      <w:pPr>
        <w:jc w:val="both"/>
        <w:rPr>
          <w:sz w:val="18"/>
          <w:szCs w:val="18"/>
          <w:lang w:val="pt-PT" w:eastAsia="en-US"/>
        </w:rPr>
      </w:pPr>
      <w:r w:rsidRPr="00F67924">
        <w:rPr>
          <w:rFonts w:eastAsia="SimSun"/>
          <w:sz w:val="18"/>
          <w:szCs w:val="18"/>
          <w:vertAlign w:val="superscript"/>
          <w:lang w:val="pt-PT" w:eastAsia="zh-CN"/>
        </w:rPr>
        <w:t>2</w:t>
      </w:r>
      <w:r w:rsidRPr="00F67924">
        <w:rPr>
          <w:sz w:val="18"/>
          <w:szCs w:val="18"/>
          <w:lang w:val="pt-PT" w:eastAsia="en-US"/>
        </w:rPr>
        <w:t xml:space="preserve"> os valores de p são determinados utilizando a análise Van Elteren para dados não paramétricos</w:t>
      </w:r>
    </w:p>
    <w:p w14:paraId="411E5FD7" w14:textId="77777777" w:rsidR="00025816" w:rsidRPr="00F67924" w:rsidRDefault="00025816" w:rsidP="00025816">
      <w:pPr>
        <w:jc w:val="both"/>
        <w:rPr>
          <w:sz w:val="18"/>
          <w:szCs w:val="18"/>
          <w:lang w:val="pt-PT" w:eastAsia="en-US"/>
        </w:rPr>
      </w:pPr>
      <w:r w:rsidRPr="00F67924">
        <w:rPr>
          <w:sz w:val="18"/>
          <w:szCs w:val="18"/>
          <w:vertAlign w:val="superscript"/>
          <w:lang w:val="pt-PT" w:eastAsia="en-US"/>
        </w:rPr>
        <w:t>§</w:t>
      </w:r>
      <w:r w:rsidRPr="00F67924">
        <w:rPr>
          <w:sz w:val="18"/>
          <w:szCs w:val="18"/>
          <w:lang w:val="pt-PT" w:eastAsia="en-US"/>
        </w:rPr>
        <w:t xml:space="preserve"> não foi realizada análise estatística</w:t>
      </w:r>
    </w:p>
    <w:p w14:paraId="454F8476" w14:textId="77777777" w:rsidR="00025816" w:rsidRPr="00F67924" w:rsidRDefault="00025816" w:rsidP="00025816">
      <w:pPr>
        <w:jc w:val="both"/>
        <w:rPr>
          <w:sz w:val="18"/>
          <w:szCs w:val="18"/>
          <w:lang w:val="pt-PT" w:eastAsia="en-US"/>
        </w:rPr>
      </w:pPr>
      <w:r w:rsidRPr="00F67924">
        <w:rPr>
          <w:sz w:val="18"/>
          <w:szCs w:val="18"/>
          <w:lang w:val="pt-PT" w:eastAsia="en-US"/>
        </w:rPr>
        <w:t>NA</w:t>
      </w:r>
      <w:r w:rsidR="004C48F0" w:rsidRPr="00F67924">
        <w:rPr>
          <w:sz w:val="18"/>
          <w:szCs w:val="18"/>
          <w:lang w:val="pt-PT" w:eastAsia="en-US"/>
        </w:rPr>
        <w:t xml:space="preserve"> </w:t>
      </w:r>
      <w:r w:rsidRPr="00F67924">
        <w:rPr>
          <w:sz w:val="18"/>
          <w:szCs w:val="18"/>
          <w:lang w:val="pt-PT" w:eastAsia="en-US"/>
        </w:rPr>
        <w:t>= Não aplicável</w:t>
      </w:r>
    </w:p>
    <w:p w14:paraId="1699760A" w14:textId="77777777" w:rsidR="00025816" w:rsidRPr="00F67924" w:rsidRDefault="00025816" w:rsidP="00025816">
      <w:pPr>
        <w:jc w:val="both"/>
        <w:rPr>
          <w:sz w:val="18"/>
          <w:szCs w:val="18"/>
          <w:lang w:val="pt-PT" w:eastAsia="en-US"/>
        </w:rPr>
      </w:pPr>
      <w:r w:rsidRPr="00F67924">
        <w:rPr>
          <w:sz w:val="18"/>
          <w:szCs w:val="18"/>
          <w:lang w:val="pt-PT" w:eastAsia="en-US"/>
        </w:rPr>
        <w:t xml:space="preserve">HR = </w:t>
      </w:r>
      <w:r w:rsidRPr="00F67924">
        <w:rPr>
          <w:i/>
          <w:sz w:val="18"/>
          <w:szCs w:val="18"/>
          <w:lang w:val="pt-PT" w:eastAsia="en-US"/>
        </w:rPr>
        <w:t>Hazard Ratio</w:t>
      </w:r>
      <w:r w:rsidRPr="00F67924">
        <w:rPr>
          <w:sz w:val="18"/>
          <w:szCs w:val="18"/>
          <w:lang w:val="pt-PT" w:eastAsia="en-US"/>
        </w:rPr>
        <w:t xml:space="preserve"> (taxa de risco)</w:t>
      </w:r>
    </w:p>
    <w:p w14:paraId="185228F0" w14:textId="57DB470A" w:rsidR="00025816" w:rsidRPr="00F67924" w:rsidRDefault="00025816" w:rsidP="00025816">
      <w:pPr>
        <w:jc w:val="both"/>
        <w:rPr>
          <w:sz w:val="18"/>
          <w:szCs w:val="18"/>
          <w:lang w:val="pt-PT" w:eastAsia="en-US"/>
        </w:rPr>
      </w:pPr>
      <w:r w:rsidRPr="00F67924">
        <w:rPr>
          <w:sz w:val="18"/>
          <w:szCs w:val="18"/>
          <w:lang w:val="pt-PT" w:eastAsia="en-US"/>
        </w:rPr>
        <w:t>IC = Intervalo de Confiança</w:t>
      </w:r>
    </w:p>
    <w:p w14:paraId="12413B07" w14:textId="3AF9C699" w:rsidR="00F112E3" w:rsidRPr="00F67924" w:rsidRDefault="00F112E3" w:rsidP="00025816">
      <w:pPr>
        <w:jc w:val="both"/>
        <w:rPr>
          <w:sz w:val="18"/>
          <w:szCs w:val="18"/>
          <w:lang w:val="pt-PT" w:eastAsia="en-US"/>
        </w:rPr>
      </w:pPr>
      <w:r w:rsidRPr="00F67924">
        <w:rPr>
          <w:sz w:val="18"/>
          <w:szCs w:val="18"/>
          <w:lang w:val="pt-PT" w:eastAsia="en-US"/>
        </w:rPr>
        <w:t>SC = subcutâneo</w:t>
      </w:r>
    </w:p>
    <w:p w14:paraId="22F947B8" w14:textId="77777777" w:rsidR="00025816" w:rsidRPr="00F67924" w:rsidRDefault="00025816" w:rsidP="00025816">
      <w:pPr>
        <w:jc w:val="both"/>
        <w:rPr>
          <w:sz w:val="18"/>
          <w:szCs w:val="18"/>
          <w:lang w:val="pt-PT" w:eastAsia="en-US"/>
        </w:rPr>
      </w:pPr>
    </w:p>
    <w:p w14:paraId="50413117" w14:textId="12107961" w:rsidR="00025816" w:rsidRPr="00F67924" w:rsidRDefault="00025816" w:rsidP="00025816">
      <w:pPr>
        <w:keepNext/>
        <w:keepLines/>
        <w:spacing w:line="280" w:lineRule="atLeast"/>
        <w:jc w:val="both"/>
        <w:rPr>
          <w:i/>
          <w:szCs w:val="22"/>
          <w:u w:val="single"/>
          <w:lang w:val="pt-PT" w:eastAsia="de-DE"/>
        </w:rPr>
      </w:pPr>
      <w:r w:rsidRPr="00F67924">
        <w:rPr>
          <w:i/>
          <w:szCs w:val="22"/>
          <w:u w:val="single"/>
          <w:lang w:val="pt-PT" w:eastAsia="de-DE"/>
        </w:rPr>
        <w:t>Resultados de qualidade de vida</w:t>
      </w:r>
    </w:p>
    <w:p w14:paraId="0D8211E7" w14:textId="3D797C56" w:rsidR="00025816" w:rsidRPr="00F67924" w:rsidRDefault="00025816" w:rsidP="00025816">
      <w:pPr>
        <w:keepNext/>
        <w:keepLines/>
        <w:rPr>
          <w:lang w:val="pt-PT" w:eastAsia="de-DE"/>
        </w:rPr>
      </w:pPr>
      <w:r w:rsidRPr="00F67924">
        <w:rPr>
          <w:lang w:val="pt-PT" w:eastAsia="de-DE"/>
        </w:rPr>
        <w:t xml:space="preserve">No </w:t>
      </w:r>
      <w:ins w:id="1534" w:author="Author">
        <w:r w:rsidR="00B10EB9">
          <w:rPr>
            <w:lang w:val="pt-PT"/>
          </w:rPr>
          <w:t>Ensaio</w:t>
        </w:r>
        <w:del w:id="1535" w:author="Author">
          <w:r w:rsidR="00CB4493" w:rsidDel="00B10EB9">
            <w:rPr>
              <w:lang w:val="pt-PT" w:eastAsia="de-DE"/>
            </w:rPr>
            <w:delText>E</w:delText>
          </w:r>
        </w:del>
      </w:ins>
      <w:del w:id="1536" w:author="Author">
        <w:r w:rsidRPr="00F67924" w:rsidDel="00B10EB9">
          <w:rPr>
            <w:lang w:val="pt-PT" w:eastAsia="de-DE"/>
          </w:rPr>
          <w:delText>estudo</w:delText>
        </w:r>
      </w:del>
      <w:r w:rsidRPr="00F67924">
        <w:rPr>
          <w:lang w:val="pt-PT" w:eastAsia="de-DE"/>
        </w:rPr>
        <w:t xml:space="preserve"> WA28119, os resultados SF-36 foram separados nas pontuações sumárias dos componentes físicos e mentais (PCF e PCM, respetivamente). A alteração média da PCF desde a linha de base até à semana</w:t>
      </w:r>
      <w:r w:rsidR="007829C5" w:rsidRPr="00F67924">
        <w:rPr>
          <w:lang w:val="pt-PT" w:eastAsia="de-DE"/>
        </w:rPr>
        <w:t> </w:t>
      </w:r>
      <w:r w:rsidRPr="00F67924">
        <w:rPr>
          <w:lang w:val="pt-PT" w:eastAsia="de-DE"/>
        </w:rPr>
        <w:t xml:space="preserve">52 foi superior (mostrando uma melhoria superior) nos grupos com doses de </w:t>
      </w:r>
      <w:r w:rsidR="00935C8D" w:rsidRPr="00F67924">
        <w:rPr>
          <w:lang w:val="pt-PT" w:eastAsia="de-DE"/>
        </w:rPr>
        <w:t xml:space="preserve">tocilizumab </w:t>
      </w:r>
      <w:r w:rsidRPr="00F67924">
        <w:rPr>
          <w:lang w:val="pt-PT" w:eastAsia="de-DE"/>
        </w:rPr>
        <w:t xml:space="preserve">semanal e de </w:t>
      </w:r>
      <w:r w:rsidRPr="00F67924">
        <w:rPr>
          <w:color w:val="000000"/>
          <w:shd w:val="clear" w:color="auto" w:fill="FFFFFF"/>
          <w:lang w:val="pt-PT" w:eastAsia="en-US"/>
        </w:rPr>
        <w:t>2 em 2</w:t>
      </w:r>
      <w:r w:rsidR="00935C8D" w:rsidRPr="00F67924">
        <w:rPr>
          <w:lang w:val="pt-PT" w:eastAsia="de-DE"/>
        </w:rPr>
        <w:t> </w:t>
      </w:r>
      <w:r w:rsidRPr="00F67924">
        <w:rPr>
          <w:lang w:val="pt-PT" w:eastAsia="de-DE"/>
        </w:rPr>
        <w:t>semanas [4,10; 2,76, respetivamente] comparativamente aos dois grupos placebo [placebo + 26</w:t>
      </w:r>
      <w:r w:rsidR="00935C8D" w:rsidRPr="00F67924">
        <w:rPr>
          <w:lang w:val="pt-PT" w:eastAsia="de-DE"/>
        </w:rPr>
        <w:t> </w:t>
      </w:r>
      <w:r w:rsidRPr="00F67924">
        <w:rPr>
          <w:lang w:val="pt-PT" w:eastAsia="de-DE"/>
        </w:rPr>
        <w:t>semanas; -0,28, placebo + 52</w:t>
      </w:r>
      <w:r w:rsidR="00935C8D" w:rsidRPr="00F67924">
        <w:rPr>
          <w:lang w:val="pt-PT" w:eastAsia="de-DE"/>
        </w:rPr>
        <w:t> </w:t>
      </w:r>
      <w:r w:rsidRPr="00F67924">
        <w:rPr>
          <w:lang w:val="pt-PT" w:eastAsia="de-DE"/>
        </w:rPr>
        <w:t xml:space="preserve">semanas; -1,49], apesar de apenas a comparação entre o grupo </w:t>
      </w:r>
      <w:r w:rsidRPr="00F67924">
        <w:rPr>
          <w:lang w:val="pt-PT"/>
        </w:rPr>
        <w:t>que fez a</w:t>
      </w:r>
      <w:r w:rsidRPr="00F67924">
        <w:rPr>
          <w:lang w:val="pt-PT" w:eastAsia="de-DE"/>
        </w:rPr>
        <w:t xml:space="preserve"> dose semanal de </w:t>
      </w:r>
      <w:r w:rsidR="00935C8D" w:rsidRPr="00F67924">
        <w:rPr>
          <w:lang w:val="pt-PT" w:eastAsia="de-DE"/>
        </w:rPr>
        <w:t xml:space="preserve">tocilizumab </w:t>
      </w:r>
      <w:r w:rsidRPr="00F67924">
        <w:rPr>
          <w:lang w:val="pt-PT" w:eastAsia="de-DE"/>
        </w:rPr>
        <w:t>associado a um regime de redução progressiva de prednisona durante 26</w:t>
      </w:r>
      <w:r w:rsidR="00935C8D" w:rsidRPr="00F67924">
        <w:rPr>
          <w:lang w:val="pt-PT" w:eastAsia="de-DE"/>
        </w:rPr>
        <w:t> </w:t>
      </w:r>
      <w:r w:rsidRPr="00F67924">
        <w:rPr>
          <w:lang w:val="pt-PT" w:eastAsia="de-DE"/>
        </w:rPr>
        <w:t>semanas e o grupo placebo associado a um regime de redução progressiva de prednisona durante 52</w:t>
      </w:r>
      <w:r w:rsidR="00935C8D" w:rsidRPr="00F67924">
        <w:rPr>
          <w:lang w:val="pt-PT" w:eastAsia="de-DE"/>
        </w:rPr>
        <w:t> </w:t>
      </w:r>
      <w:r w:rsidRPr="00F67924">
        <w:rPr>
          <w:lang w:val="pt-PT" w:eastAsia="de-DE"/>
        </w:rPr>
        <w:t xml:space="preserve">semanas (5,59, </w:t>
      </w:r>
      <w:r w:rsidR="004C48F0" w:rsidRPr="00F67924">
        <w:rPr>
          <w:lang w:val="pt-PT" w:eastAsia="de-DE"/>
        </w:rPr>
        <w:t xml:space="preserve">IC </w:t>
      </w:r>
      <w:r w:rsidRPr="00F67924">
        <w:rPr>
          <w:lang w:val="pt-PT" w:eastAsia="de-DE"/>
        </w:rPr>
        <w:t>99%: 8,6; 10,32) ter mostrado uma diferença estatisticamente significativa (p</w:t>
      </w:r>
      <w:ins w:id="1537" w:author="Author">
        <w:r w:rsidR="00FF5041">
          <w:rPr>
            <w:lang w:val="pt-PT" w:eastAsia="de-DE"/>
          </w:rPr>
          <w:t> </w:t>
        </w:r>
      </w:ins>
      <w:r w:rsidRPr="00F67924">
        <w:rPr>
          <w:lang w:val="pt-PT" w:eastAsia="de-DE"/>
        </w:rPr>
        <w:t>=</w:t>
      </w:r>
      <w:ins w:id="1538" w:author="Author">
        <w:r w:rsidR="00FF5041">
          <w:rPr>
            <w:lang w:val="pt-PT" w:eastAsia="de-DE"/>
          </w:rPr>
          <w:t> </w:t>
        </w:r>
      </w:ins>
      <w:r w:rsidRPr="00F67924">
        <w:rPr>
          <w:lang w:val="pt-PT" w:eastAsia="de-DE"/>
        </w:rPr>
        <w:t>0,0024). Para a PCM, a alteração média desde a linha de base até à semana</w:t>
      </w:r>
      <w:r w:rsidR="00935C8D" w:rsidRPr="00F67924">
        <w:rPr>
          <w:lang w:val="pt-PT" w:eastAsia="de-DE"/>
        </w:rPr>
        <w:t> </w:t>
      </w:r>
      <w:r w:rsidRPr="00F67924">
        <w:rPr>
          <w:lang w:val="pt-PT" w:eastAsia="de-DE"/>
        </w:rPr>
        <w:t xml:space="preserve">52 nos grupos com doses de </w:t>
      </w:r>
      <w:r w:rsidR="00935C8D" w:rsidRPr="00F67924">
        <w:rPr>
          <w:lang w:val="pt-PT" w:eastAsia="de-DE"/>
        </w:rPr>
        <w:t xml:space="preserve">tocilizumab </w:t>
      </w:r>
      <w:r w:rsidRPr="00F67924">
        <w:rPr>
          <w:lang w:val="pt-PT" w:eastAsia="de-DE"/>
        </w:rPr>
        <w:t xml:space="preserve">semanal e de </w:t>
      </w:r>
      <w:r w:rsidRPr="00F67924">
        <w:rPr>
          <w:color w:val="000000"/>
          <w:shd w:val="clear" w:color="auto" w:fill="FFFFFF"/>
          <w:lang w:val="pt-PT" w:eastAsia="en-US"/>
        </w:rPr>
        <w:t>2 em 2</w:t>
      </w:r>
      <w:r w:rsidR="00935C8D" w:rsidRPr="00F67924">
        <w:rPr>
          <w:lang w:val="pt-PT" w:eastAsia="de-DE"/>
        </w:rPr>
        <w:t> </w:t>
      </w:r>
      <w:r w:rsidRPr="00F67924">
        <w:rPr>
          <w:lang w:val="pt-PT" w:eastAsia="de-DE"/>
        </w:rPr>
        <w:t>semanas [7,28; 6,12, re</w:t>
      </w:r>
      <w:r w:rsidR="004C48F0" w:rsidRPr="00F67924">
        <w:rPr>
          <w:lang w:val="pt-PT" w:eastAsia="de-DE"/>
        </w:rPr>
        <w:t>s</w:t>
      </w:r>
      <w:r w:rsidRPr="00F67924">
        <w:rPr>
          <w:lang w:val="pt-PT" w:eastAsia="de-DE"/>
        </w:rPr>
        <w:t>petivamente] foi superior quando comparada com o grupo placebo associado a um regime de redução progressiva de prednisona durante 52</w:t>
      </w:r>
      <w:r w:rsidR="00935C8D" w:rsidRPr="00F67924">
        <w:rPr>
          <w:lang w:val="pt-PT" w:eastAsia="de-DE"/>
        </w:rPr>
        <w:t> </w:t>
      </w:r>
      <w:r w:rsidRPr="00F67924">
        <w:rPr>
          <w:lang w:val="pt-PT" w:eastAsia="de-DE"/>
        </w:rPr>
        <w:t>semanas [2,84] (apesar das diferenças não terem sido estatisticamente significativas [valor de p =0,0252 para o regime semanal, p</w:t>
      </w:r>
      <w:ins w:id="1539" w:author="Author">
        <w:r w:rsidR="00FF5041">
          <w:rPr>
            <w:lang w:val="pt-PT" w:eastAsia="de-DE"/>
          </w:rPr>
          <w:t> </w:t>
        </w:r>
      </w:ins>
      <w:r w:rsidRPr="00F67924">
        <w:rPr>
          <w:lang w:val="pt-PT" w:eastAsia="de-DE"/>
        </w:rPr>
        <w:t>=</w:t>
      </w:r>
      <w:ins w:id="1540" w:author="Author">
        <w:r w:rsidR="00FF5041">
          <w:rPr>
            <w:lang w:val="pt-PT" w:eastAsia="de-DE"/>
          </w:rPr>
          <w:t> </w:t>
        </w:r>
      </w:ins>
      <w:r w:rsidRPr="00F67924">
        <w:rPr>
          <w:lang w:val="pt-PT" w:eastAsia="de-DE"/>
        </w:rPr>
        <w:t xml:space="preserve">0,1468 para o regime de </w:t>
      </w:r>
      <w:r w:rsidRPr="00F67924">
        <w:rPr>
          <w:color w:val="000000"/>
          <w:shd w:val="clear" w:color="auto" w:fill="FFFFFF"/>
          <w:lang w:val="pt-PT" w:eastAsia="en-US"/>
        </w:rPr>
        <w:t>2 em 2</w:t>
      </w:r>
      <w:r w:rsidR="00935C8D" w:rsidRPr="00F67924">
        <w:rPr>
          <w:lang w:val="pt-PT" w:eastAsia="de-DE"/>
        </w:rPr>
        <w:t> </w:t>
      </w:r>
      <w:r w:rsidRPr="00F67924">
        <w:rPr>
          <w:lang w:val="pt-PT" w:eastAsia="de-DE"/>
        </w:rPr>
        <w:t>semanas]) e semelhante ao grupo placebo associado a um regime de redução progressiva de prednisona durante 26</w:t>
      </w:r>
      <w:r w:rsidR="00935C8D" w:rsidRPr="00F67924">
        <w:rPr>
          <w:lang w:val="pt-PT" w:eastAsia="de-DE"/>
        </w:rPr>
        <w:t> </w:t>
      </w:r>
      <w:r w:rsidRPr="00F67924">
        <w:rPr>
          <w:lang w:val="pt-PT" w:eastAsia="de-DE"/>
        </w:rPr>
        <w:t>semanas [6,67].</w:t>
      </w:r>
    </w:p>
    <w:p w14:paraId="51F57840" w14:textId="77777777" w:rsidR="00025816" w:rsidRPr="00F67924" w:rsidRDefault="00025816" w:rsidP="00025816">
      <w:pPr>
        <w:rPr>
          <w:lang w:val="pt-PT" w:eastAsia="de-DE"/>
        </w:rPr>
      </w:pPr>
    </w:p>
    <w:p w14:paraId="511304F8" w14:textId="25DD868D" w:rsidR="00025816" w:rsidRPr="00F67924" w:rsidRDefault="00025816" w:rsidP="00025816">
      <w:pPr>
        <w:rPr>
          <w:lang w:val="pt-PT" w:eastAsia="de-DE"/>
        </w:rPr>
      </w:pPr>
      <w:r w:rsidRPr="00F67924">
        <w:rPr>
          <w:lang w:val="pt-PT" w:eastAsia="de-DE"/>
        </w:rPr>
        <w:t>A Avaliação Global do doente relativa à atividade da doença foi avaliada por uma Escala Analógica Visual Analógica (EVA) de 0-100</w:t>
      </w:r>
      <w:r w:rsidR="00935C8D" w:rsidRPr="00F67924">
        <w:rPr>
          <w:lang w:val="pt-PT" w:eastAsia="de-DE"/>
        </w:rPr>
        <w:t> </w:t>
      </w:r>
      <w:r w:rsidRPr="00F67924">
        <w:rPr>
          <w:lang w:val="pt-PT" w:eastAsia="de-DE"/>
        </w:rPr>
        <w:t>mm. A alteração média na EVA global do doente desde a linha de base até à semana</w:t>
      </w:r>
      <w:r w:rsidR="00935C8D" w:rsidRPr="00F67924">
        <w:rPr>
          <w:lang w:val="pt-PT" w:eastAsia="de-DE"/>
        </w:rPr>
        <w:t> </w:t>
      </w:r>
      <w:r w:rsidRPr="00F67924">
        <w:rPr>
          <w:lang w:val="pt-PT" w:eastAsia="de-DE"/>
        </w:rPr>
        <w:t xml:space="preserve">52 foi inferior (mostrando maior melhoria) nos grupos com doses de </w:t>
      </w:r>
      <w:r w:rsidR="00935C8D" w:rsidRPr="00F67924">
        <w:rPr>
          <w:lang w:val="pt-PT" w:eastAsia="de-DE"/>
        </w:rPr>
        <w:t xml:space="preserve">tocilizumab </w:t>
      </w:r>
      <w:r w:rsidRPr="00F67924">
        <w:rPr>
          <w:lang w:val="pt-PT" w:eastAsia="de-DE"/>
        </w:rPr>
        <w:t xml:space="preserve">semanal e de </w:t>
      </w:r>
      <w:r w:rsidRPr="00F67924">
        <w:rPr>
          <w:color w:val="000000"/>
          <w:shd w:val="clear" w:color="auto" w:fill="FFFFFF"/>
          <w:lang w:val="pt-PT" w:eastAsia="en-US"/>
        </w:rPr>
        <w:t>2 em 2</w:t>
      </w:r>
      <w:r w:rsidR="00935C8D" w:rsidRPr="00F67924">
        <w:rPr>
          <w:lang w:val="pt-PT" w:eastAsia="de-DE"/>
        </w:rPr>
        <w:t> </w:t>
      </w:r>
      <w:r w:rsidRPr="00F67924">
        <w:rPr>
          <w:lang w:val="pt-PT" w:eastAsia="de-DE"/>
        </w:rPr>
        <w:t>semanas [-19,0; -25,3; respetivamente] relativamente a ambos os grupos placebo [placebo + 26</w:t>
      </w:r>
      <w:r w:rsidR="00935C8D" w:rsidRPr="00F67924">
        <w:rPr>
          <w:lang w:val="pt-PT" w:eastAsia="de-DE"/>
        </w:rPr>
        <w:t> </w:t>
      </w:r>
      <w:r w:rsidRPr="00F67924">
        <w:rPr>
          <w:lang w:val="pt-PT" w:eastAsia="de-DE"/>
        </w:rPr>
        <w:t>semanas -3,4; placebo + 52</w:t>
      </w:r>
      <w:r w:rsidR="00935C8D" w:rsidRPr="00F67924">
        <w:rPr>
          <w:lang w:val="pt-PT" w:eastAsia="de-DE"/>
        </w:rPr>
        <w:t> </w:t>
      </w:r>
      <w:r w:rsidRPr="00F67924">
        <w:rPr>
          <w:lang w:val="pt-PT" w:eastAsia="de-DE"/>
        </w:rPr>
        <w:t xml:space="preserve">semanas -7,2] apesar de apenas o grupo de </w:t>
      </w:r>
      <w:r w:rsidR="00935C8D" w:rsidRPr="00F67924">
        <w:rPr>
          <w:lang w:val="pt-PT" w:eastAsia="de-DE"/>
        </w:rPr>
        <w:t xml:space="preserve">tocilizumab </w:t>
      </w:r>
      <w:r w:rsidRPr="00F67924">
        <w:rPr>
          <w:lang w:val="pt-PT" w:eastAsia="de-DE"/>
        </w:rPr>
        <w:t>de 2 em 2</w:t>
      </w:r>
      <w:r w:rsidR="00935C8D" w:rsidRPr="00F67924">
        <w:rPr>
          <w:lang w:val="pt-PT" w:eastAsia="de-DE"/>
        </w:rPr>
        <w:t> </w:t>
      </w:r>
      <w:r w:rsidRPr="00F67924">
        <w:rPr>
          <w:lang w:val="pt-PT" w:eastAsia="de-DE"/>
        </w:rPr>
        <w:t>semanas com regime de redução progressiva de prednisona durante 26</w:t>
      </w:r>
      <w:r w:rsidR="00935C8D" w:rsidRPr="00F67924">
        <w:rPr>
          <w:lang w:val="pt-PT" w:eastAsia="de-DE"/>
        </w:rPr>
        <w:t> </w:t>
      </w:r>
      <w:r w:rsidRPr="00F67924">
        <w:rPr>
          <w:lang w:val="pt-PT" w:eastAsia="de-DE"/>
        </w:rPr>
        <w:t>semanas ter mostrado uma diferença estatisticamente significativa comparativamente a placebo [placebo com regime de redução progressiva durante 26</w:t>
      </w:r>
      <w:r w:rsidR="00935C8D" w:rsidRPr="00F67924">
        <w:rPr>
          <w:lang w:val="pt-PT" w:eastAsia="de-DE"/>
        </w:rPr>
        <w:t> </w:t>
      </w:r>
      <w:r w:rsidRPr="00F67924">
        <w:rPr>
          <w:lang w:val="pt-PT" w:eastAsia="de-DE"/>
        </w:rPr>
        <w:t>semanas p</w:t>
      </w:r>
      <w:ins w:id="1541" w:author="Author">
        <w:r w:rsidR="00FF5041">
          <w:rPr>
            <w:lang w:val="pt-PT" w:eastAsia="de-DE"/>
          </w:rPr>
          <w:t> </w:t>
        </w:r>
      </w:ins>
      <w:r w:rsidRPr="00F67924">
        <w:rPr>
          <w:lang w:val="pt-PT" w:eastAsia="de-DE"/>
        </w:rPr>
        <w:t>=</w:t>
      </w:r>
      <w:ins w:id="1542" w:author="Author">
        <w:r w:rsidR="00FF5041">
          <w:rPr>
            <w:lang w:val="pt-PT" w:eastAsia="de-DE"/>
          </w:rPr>
          <w:t> </w:t>
        </w:r>
      </w:ins>
      <w:r w:rsidRPr="00F67924">
        <w:rPr>
          <w:lang w:val="pt-PT" w:eastAsia="de-DE"/>
        </w:rPr>
        <w:t>0,0059; e placebo com regime de redução progressiva durante 52</w:t>
      </w:r>
      <w:r w:rsidR="00935C8D" w:rsidRPr="00F67924">
        <w:rPr>
          <w:lang w:val="pt-PT" w:eastAsia="de-DE"/>
        </w:rPr>
        <w:t> </w:t>
      </w:r>
      <w:r w:rsidRPr="00F67924">
        <w:rPr>
          <w:lang w:val="pt-PT" w:eastAsia="de-DE"/>
        </w:rPr>
        <w:t>semanas p</w:t>
      </w:r>
      <w:ins w:id="1543" w:author="Author">
        <w:r w:rsidR="00FF5041">
          <w:rPr>
            <w:lang w:val="pt-PT" w:eastAsia="de-DE"/>
          </w:rPr>
          <w:t> </w:t>
        </w:r>
      </w:ins>
      <w:r w:rsidRPr="00F67924">
        <w:rPr>
          <w:lang w:val="pt-PT" w:eastAsia="de-DE"/>
        </w:rPr>
        <w:t>=</w:t>
      </w:r>
      <w:ins w:id="1544" w:author="Author">
        <w:r w:rsidR="00FF5041">
          <w:rPr>
            <w:lang w:val="pt-PT" w:eastAsia="de-DE"/>
          </w:rPr>
          <w:t> </w:t>
        </w:r>
      </w:ins>
      <w:r w:rsidRPr="00F67924">
        <w:rPr>
          <w:lang w:val="pt-PT" w:eastAsia="de-DE"/>
        </w:rPr>
        <w:t>0,0081].</w:t>
      </w:r>
    </w:p>
    <w:p w14:paraId="61B27023" w14:textId="77777777" w:rsidR="00025816" w:rsidRPr="00F67924" w:rsidRDefault="00025816" w:rsidP="00025816">
      <w:pPr>
        <w:rPr>
          <w:lang w:val="pt-PT" w:eastAsia="de-DE"/>
        </w:rPr>
      </w:pPr>
    </w:p>
    <w:p w14:paraId="1584EAF3" w14:textId="2F4105E5" w:rsidR="00025816" w:rsidRPr="00F67924" w:rsidRDefault="00025816" w:rsidP="003E1CE0">
      <w:pPr>
        <w:keepNext/>
        <w:keepLines/>
        <w:rPr>
          <w:lang w:val="pt-PT" w:eastAsia="de-DE"/>
        </w:rPr>
      </w:pPr>
      <w:r w:rsidRPr="00F67924">
        <w:rPr>
          <w:lang w:val="pt-PT" w:eastAsia="de-DE"/>
        </w:rPr>
        <w:t>As alterações na escala de fadiga FACIT desde a linha de base até à semana</w:t>
      </w:r>
      <w:r w:rsidR="003A0F33" w:rsidRPr="00F67924">
        <w:rPr>
          <w:lang w:val="pt-PT" w:eastAsia="de-DE"/>
        </w:rPr>
        <w:t> </w:t>
      </w:r>
      <w:r w:rsidRPr="00F67924">
        <w:rPr>
          <w:lang w:val="pt-PT" w:eastAsia="de-DE"/>
        </w:rPr>
        <w:t xml:space="preserve">52 foram calculadas para todos os grupos. A alteração média das pontuações [desvio-padrão] foram as seguintes: </w:t>
      </w:r>
      <w:r w:rsidR="004C48F0" w:rsidRPr="00F67924">
        <w:rPr>
          <w:lang w:val="pt-PT" w:eastAsia="de-DE"/>
        </w:rPr>
        <w:t xml:space="preserve">5,61 [10,115] para </w:t>
      </w:r>
      <w:r w:rsidR="003A0F33" w:rsidRPr="00F67924">
        <w:rPr>
          <w:lang w:val="pt-PT" w:eastAsia="de-DE"/>
        </w:rPr>
        <w:t xml:space="preserve">tocilizumab </w:t>
      </w:r>
      <w:r w:rsidRPr="00F67924">
        <w:rPr>
          <w:lang w:val="pt-PT" w:eastAsia="de-DE"/>
        </w:rPr>
        <w:t>semanalmente + 26</w:t>
      </w:r>
      <w:r w:rsidR="003A0F33" w:rsidRPr="00F67924">
        <w:rPr>
          <w:lang w:val="pt-PT" w:eastAsia="de-DE"/>
        </w:rPr>
        <w:t> </w:t>
      </w:r>
      <w:r w:rsidRPr="00F67924">
        <w:rPr>
          <w:lang w:val="pt-PT" w:eastAsia="de-DE"/>
        </w:rPr>
        <w:t>semanas</w:t>
      </w:r>
      <w:r w:rsidR="004C48F0" w:rsidRPr="00F67924">
        <w:rPr>
          <w:lang w:val="pt-PT" w:eastAsia="de-DE"/>
        </w:rPr>
        <w:t>,</w:t>
      </w:r>
      <w:r w:rsidRPr="00F67924">
        <w:rPr>
          <w:lang w:val="pt-PT" w:eastAsia="de-DE"/>
        </w:rPr>
        <w:t xml:space="preserve"> </w:t>
      </w:r>
      <w:r w:rsidR="004C48F0" w:rsidRPr="00F67924">
        <w:rPr>
          <w:lang w:val="pt-PT" w:eastAsia="de-DE"/>
        </w:rPr>
        <w:t xml:space="preserve">1,81 [8,836] para </w:t>
      </w:r>
      <w:r w:rsidR="003A0F33" w:rsidRPr="00F67924">
        <w:rPr>
          <w:lang w:val="pt-PT" w:eastAsia="de-DE"/>
        </w:rPr>
        <w:t xml:space="preserve">tocilizumab </w:t>
      </w:r>
      <w:r w:rsidRPr="00F67924">
        <w:rPr>
          <w:lang w:val="pt-PT" w:eastAsia="de-DE"/>
        </w:rPr>
        <w:t xml:space="preserve">de </w:t>
      </w:r>
      <w:r w:rsidRPr="00F67924">
        <w:rPr>
          <w:color w:val="000000"/>
          <w:shd w:val="clear" w:color="auto" w:fill="FFFFFF"/>
          <w:lang w:val="pt-PT" w:eastAsia="en-US"/>
        </w:rPr>
        <w:t>2 em 2</w:t>
      </w:r>
      <w:r w:rsidR="003A0F33" w:rsidRPr="00F67924">
        <w:rPr>
          <w:lang w:val="pt-PT" w:eastAsia="de-DE"/>
        </w:rPr>
        <w:t> </w:t>
      </w:r>
      <w:r w:rsidRPr="00F67924">
        <w:rPr>
          <w:lang w:val="pt-PT" w:eastAsia="de-DE"/>
        </w:rPr>
        <w:t>semanas + 26</w:t>
      </w:r>
      <w:r w:rsidR="003A0F33" w:rsidRPr="00F67924">
        <w:rPr>
          <w:lang w:val="pt-PT" w:eastAsia="de-DE"/>
        </w:rPr>
        <w:t> </w:t>
      </w:r>
      <w:r w:rsidRPr="00F67924">
        <w:rPr>
          <w:lang w:val="pt-PT" w:eastAsia="de-DE"/>
        </w:rPr>
        <w:t xml:space="preserve">semanas, </w:t>
      </w:r>
      <w:r w:rsidR="004C48F0" w:rsidRPr="00F67924">
        <w:rPr>
          <w:lang w:val="pt-PT" w:eastAsia="de-DE"/>
        </w:rPr>
        <w:t>0,26 [10</w:t>
      </w:r>
      <w:r w:rsidR="00EB60D6" w:rsidRPr="00F67924">
        <w:rPr>
          <w:lang w:val="pt-PT" w:eastAsia="de-DE"/>
        </w:rPr>
        <w:t>,</w:t>
      </w:r>
      <w:r w:rsidR="004C48F0" w:rsidRPr="00F67924">
        <w:rPr>
          <w:lang w:val="pt-PT" w:eastAsia="de-DE"/>
        </w:rPr>
        <w:t xml:space="preserve">702] para </w:t>
      </w:r>
      <w:r w:rsidRPr="00F67924">
        <w:rPr>
          <w:lang w:val="pt-PT" w:eastAsia="de-DE"/>
        </w:rPr>
        <w:t>placebo + 26</w:t>
      </w:r>
      <w:r w:rsidR="003A0F33" w:rsidRPr="00F67924">
        <w:rPr>
          <w:lang w:val="pt-PT" w:eastAsia="de-DE"/>
        </w:rPr>
        <w:t> </w:t>
      </w:r>
      <w:r w:rsidRPr="00F67924">
        <w:rPr>
          <w:lang w:val="pt-PT" w:eastAsia="de-DE"/>
        </w:rPr>
        <w:t xml:space="preserve">semanas e </w:t>
      </w:r>
      <w:r w:rsidR="004C48F0" w:rsidRPr="00F67924">
        <w:rPr>
          <w:lang w:val="pt-PT" w:eastAsia="de-DE"/>
        </w:rPr>
        <w:t xml:space="preserve">-1,63 [6,753] para </w:t>
      </w:r>
      <w:r w:rsidRPr="00F67924">
        <w:rPr>
          <w:lang w:val="pt-PT" w:eastAsia="de-DE"/>
        </w:rPr>
        <w:t>placebo + 52</w:t>
      </w:r>
      <w:r w:rsidR="003A0F33" w:rsidRPr="00F67924">
        <w:rPr>
          <w:lang w:val="pt-PT" w:eastAsia="de-DE"/>
        </w:rPr>
        <w:t> </w:t>
      </w:r>
      <w:r w:rsidRPr="00F67924">
        <w:rPr>
          <w:lang w:val="pt-PT" w:eastAsia="de-DE"/>
        </w:rPr>
        <w:t>semanas.</w:t>
      </w:r>
    </w:p>
    <w:p w14:paraId="273625E6" w14:textId="77777777" w:rsidR="00025816" w:rsidRPr="00F67924" w:rsidRDefault="00025816" w:rsidP="003E1CE0">
      <w:pPr>
        <w:keepNext/>
        <w:keepLines/>
        <w:rPr>
          <w:lang w:val="pt-PT" w:eastAsia="de-DE"/>
        </w:rPr>
      </w:pPr>
    </w:p>
    <w:p w14:paraId="6358B62E" w14:textId="065A0049" w:rsidR="00025816" w:rsidRPr="00F67924" w:rsidRDefault="00025816" w:rsidP="003E1CE0">
      <w:pPr>
        <w:keepNext/>
        <w:keepLines/>
        <w:rPr>
          <w:lang w:val="pt-PT" w:eastAsia="de-DE"/>
        </w:rPr>
      </w:pPr>
      <w:r w:rsidRPr="00F67924">
        <w:rPr>
          <w:lang w:val="pt-PT" w:eastAsia="de-DE"/>
        </w:rPr>
        <w:t>As alterações nas pontuações EQ5D desde a linha de base até à semana</w:t>
      </w:r>
      <w:r w:rsidR="003A0F33" w:rsidRPr="00F67924">
        <w:rPr>
          <w:lang w:val="pt-PT" w:eastAsia="de-DE"/>
        </w:rPr>
        <w:t> </w:t>
      </w:r>
      <w:r w:rsidRPr="00F67924">
        <w:rPr>
          <w:lang w:val="pt-PT" w:eastAsia="de-DE"/>
        </w:rPr>
        <w:t>52 foram 0,10 [0</w:t>
      </w:r>
      <w:r w:rsidR="00EB60D6" w:rsidRPr="00F67924">
        <w:rPr>
          <w:lang w:val="pt-PT" w:eastAsia="de-DE"/>
        </w:rPr>
        <w:t>,</w:t>
      </w:r>
      <w:r w:rsidRPr="00F67924">
        <w:rPr>
          <w:lang w:val="pt-PT" w:eastAsia="de-DE"/>
        </w:rPr>
        <w:t xml:space="preserve">198] para </w:t>
      </w:r>
      <w:r w:rsidR="003A0F33" w:rsidRPr="00F67924">
        <w:rPr>
          <w:lang w:val="pt-PT" w:eastAsia="de-DE"/>
        </w:rPr>
        <w:t xml:space="preserve">tocilizumab </w:t>
      </w:r>
      <w:r w:rsidRPr="00F67924">
        <w:rPr>
          <w:lang w:val="pt-PT" w:eastAsia="de-DE"/>
        </w:rPr>
        <w:t>semanal + 26</w:t>
      </w:r>
      <w:r w:rsidR="003A0F33" w:rsidRPr="00F67924">
        <w:rPr>
          <w:lang w:val="pt-PT" w:eastAsia="de-DE"/>
        </w:rPr>
        <w:t> </w:t>
      </w:r>
      <w:r w:rsidRPr="00F67924">
        <w:rPr>
          <w:lang w:val="pt-PT" w:eastAsia="de-DE"/>
        </w:rPr>
        <w:t>semana</w:t>
      </w:r>
      <w:r w:rsidR="004C48F0" w:rsidRPr="00F67924">
        <w:rPr>
          <w:lang w:val="pt-PT" w:eastAsia="de-DE"/>
        </w:rPr>
        <w:t>s</w:t>
      </w:r>
      <w:r w:rsidRPr="00F67924">
        <w:rPr>
          <w:lang w:val="pt-PT" w:eastAsia="de-DE"/>
        </w:rPr>
        <w:t xml:space="preserve">, 0,05 [0,215] para </w:t>
      </w:r>
      <w:r w:rsidR="003A0F33" w:rsidRPr="00F67924">
        <w:rPr>
          <w:lang w:val="pt-PT" w:eastAsia="de-DE"/>
        </w:rPr>
        <w:t xml:space="preserve">tocilizumab </w:t>
      </w:r>
      <w:r w:rsidRPr="00F67924">
        <w:rPr>
          <w:lang w:val="pt-PT" w:eastAsia="de-DE"/>
        </w:rPr>
        <w:t xml:space="preserve">de </w:t>
      </w:r>
      <w:r w:rsidRPr="00F67924">
        <w:rPr>
          <w:color w:val="000000"/>
          <w:shd w:val="clear" w:color="auto" w:fill="FFFFFF"/>
          <w:lang w:val="pt-PT" w:eastAsia="en-US"/>
        </w:rPr>
        <w:t>2 em 2</w:t>
      </w:r>
      <w:r w:rsidR="003A0F33" w:rsidRPr="00F67924">
        <w:rPr>
          <w:lang w:val="pt-PT" w:eastAsia="de-DE"/>
        </w:rPr>
        <w:t> </w:t>
      </w:r>
      <w:r w:rsidRPr="00F67924">
        <w:rPr>
          <w:lang w:val="pt-PT" w:eastAsia="de-DE"/>
        </w:rPr>
        <w:t>semanas + 26</w:t>
      </w:r>
      <w:r w:rsidR="003A0F33" w:rsidRPr="00F67924">
        <w:rPr>
          <w:lang w:val="pt-PT" w:eastAsia="de-DE"/>
        </w:rPr>
        <w:t> </w:t>
      </w:r>
      <w:r w:rsidRPr="00F67924">
        <w:rPr>
          <w:lang w:val="pt-PT" w:eastAsia="de-DE"/>
        </w:rPr>
        <w:t>semanas, 0,07 [0,293] para placebo + 26</w:t>
      </w:r>
      <w:r w:rsidR="003A0F33" w:rsidRPr="00F67924">
        <w:rPr>
          <w:lang w:val="pt-PT" w:eastAsia="de-DE"/>
        </w:rPr>
        <w:t> </w:t>
      </w:r>
      <w:r w:rsidRPr="00F67924">
        <w:rPr>
          <w:lang w:val="pt-PT" w:eastAsia="de-DE"/>
        </w:rPr>
        <w:t>semanas e -0</w:t>
      </w:r>
      <w:r w:rsidR="00EB60D6" w:rsidRPr="00F67924">
        <w:rPr>
          <w:lang w:val="pt-PT" w:eastAsia="de-DE"/>
        </w:rPr>
        <w:t>,</w:t>
      </w:r>
      <w:r w:rsidRPr="00F67924">
        <w:rPr>
          <w:lang w:val="pt-PT" w:eastAsia="de-DE"/>
        </w:rPr>
        <w:t>02 [0</w:t>
      </w:r>
      <w:r w:rsidR="00EB60D6" w:rsidRPr="00F67924">
        <w:rPr>
          <w:lang w:val="pt-PT" w:eastAsia="de-DE"/>
        </w:rPr>
        <w:t>,</w:t>
      </w:r>
      <w:r w:rsidRPr="00F67924">
        <w:rPr>
          <w:lang w:val="pt-PT" w:eastAsia="de-DE"/>
        </w:rPr>
        <w:t>159] para placebo + 52</w:t>
      </w:r>
      <w:r w:rsidR="003A0F33" w:rsidRPr="00F67924">
        <w:rPr>
          <w:lang w:val="pt-PT" w:eastAsia="de-DE"/>
        </w:rPr>
        <w:t> </w:t>
      </w:r>
      <w:r w:rsidRPr="00F67924">
        <w:rPr>
          <w:lang w:val="pt-PT" w:eastAsia="de-DE"/>
        </w:rPr>
        <w:t>semanas.</w:t>
      </w:r>
    </w:p>
    <w:p w14:paraId="5D51E371" w14:textId="77777777" w:rsidR="00025816" w:rsidRPr="00F67924" w:rsidRDefault="00025816" w:rsidP="00025816">
      <w:pPr>
        <w:rPr>
          <w:lang w:val="pt-PT" w:eastAsia="de-DE"/>
        </w:rPr>
      </w:pPr>
      <w:r w:rsidRPr="00F67924">
        <w:rPr>
          <w:lang w:val="pt-PT" w:eastAsia="de-DE"/>
        </w:rPr>
        <w:t xml:space="preserve"> </w:t>
      </w:r>
    </w:p>
    <w:p w14:paraId="298F5300" w14:textId="77777777" w:rsidR="00025816" w:rsidRPr="00F67924" w:rsidRDefault="00025816" w:rsidP="00025816">
      <w:pPr>
        <w:suppressAutoHyphens/>
        <w:rPr>
          <w:lang w:val="pt-PT"/>
        </w:rPr>
      </w:pPr>
      <w:r w:rsidRPr="00F67924">
        <w:rPr>
          <w:lang w:val="pt-PT" w:eastAsia="de-DE"/>
        </w:rPr>
        <w:t>Pontuações elevadas indicam uma melhoria na escala de fadiga FACIT e no EQ5D.</w:t>
      </w:r>
    </w:p>
    <w:p w14:paraId="7A6FDE85" w14:textId="77777777" w:rsidR="00025816" w:rsidRPr="00F67924" w:rsidRDefault="00025816" w:rsidP="005551E6">
      <w:pPr>
        <w:numPr>
          <w:ilvl w:val="12"/>
          <w:numId w:val="0"/>
        </w:numPr>
        <w:ind w:right="-2"/>
        <w:rPr>
          <w:lang w:val="pt-PT"/>
        </w:rPr>
      </w:pPr>
    </w:p>
    <w:p w14:paraId="30B88503" w14:textId="77777777" w:rsidR="00FB3EE6" w:rsidRPr="00F67924" w:rsidRDefault="00FB3EE6" w:rsidP="000455B5">
      <w:pPr>
        <w:keepNext/>
        <w:keepLines/>
        <w:numPr>
          <w:ilvl w:val="12"/>
          <w:numId w:val="0"/>
        </w:numPr>
        <w:rPr>
          <w:u w:val="single"/>
          <w:lang w:val="pt-PT"/>
        </w:rPr>
      </w:pPr>
      <w:r w:rsidRPr="00F67924">
        <w:rPr>
          <w:u w:val="single"/>
          <w:lang w:val="pt-PT"/>
        </w:rPr>
        <w:t>Utilização intravenosa</w:t>
      </w:r>
    </w:p>
    <w:p w14:paraId="31D37EC3" w14:textId="1998E867" w:rsidR="00EF09C8" w:rsidRPr="00557EB7" w:rsidRDefault="003A0F33" w:rsidP="000455B5">
      <w:pPr>
        <w:keepNext/>
        <w:keepLines/>
        <w:numPr>
          <w:ilvl w:val="12"/>
          <w:numId w:val="0"/>
        </w:numPr>
        <w:ind w:right="-2"/>
        <w:rPr>
          <w:ins w:id="1545" w:author="Author"/>
          <w:i/>
          <w:szCs w:val="22"/>
          <w:lang w:val="pt-PT"/>
          <w:rPrChange w:id="1546" w:author="Author">
            <w:rPr>
              <w:ins w:id="1547" w:author="Author"/>
              <w:szCs w:val="22"/>
              <w:lang w:val="pt-PT"/>
            </w:rPr>
          </w:rPrChange>
        </w:rPr>
      </w:pPr>
      <w:r w:rsidRPr="00557EB7">
        <w:rPr>
          <w:i/>
          <w:szCs w:val="22"/>
          <w:lang w:val="pt-PT"/>
          <w:rPrChange w:id="1548" w:author="Author">
            <w:rPr>
              <w:szCs w:val="22"/>
              <w:lang w:val="pt-PT"/>
            </w:rPr>
          </w:rPrChange>
        </w:rPr>
        <w:t xml:space="preserve">Doentes com </w:t>
      </w:r>
      <w:r w:rsidR="00EF09C8" w:rsidRPr="00557EB7">
        <w:rPr>
          <w:i/>
          <w:szCs w:val="22"/>
          <w:lang w:val="pt-PT"/>
          <w:rPrChange w:id="1549" w:author="Author">
            <w:rPr>
              <w:szCs w:val="22"/>
              <w:lang w:val="pt-PT"/>
            </w:rPr>
          </w:rPrChange>
        </w:rPr>
        <w:t>AR</w:t>
      </w:r>
    </w:p>
    <w:p w14:paraId="6C2E8BFF" w14:textId="77777777" w:rsidR="00B10EB9" w:rsidRPr="00F67924" w:rsidRDefault="00B10EB9" w:rsidP="000455B5">
      <w:pPr>
        <w:keepNext/>
        <w:keepLines/>
        <w:numPr>
          <w:ilvl w:val="12"/>
          <w:numId w:val="0"/>
        </w:numPr>
        <w:ind w:right="-2"/>
        <w:rPr>
          <w:szCs w:val="22"/>
          <w:lang w:val="pt-PT"/>
        </w:rPr>
      </w:pPr>
    </w:p>
    <w:p w14:paraId="19B2BAEF" w14:textId="77777777" w:rsidR="005551E6" w:rsidRPr="00F67924" w:rsidRDefault="00BD5511" w:rsidP="000455B5">
      <w:pPr>
        <w:keepNext/>
        <w:keepLines/>
        <w:numPr>
          <w:ilvl w:val="12"/>
          <w:numId w:val="0"/>
        </w:numPr>
        <w:rPr>
          <w:i/>
          <w:u w:val="single"/>
          <w:lang w:val="pt-PT"/>
        </w:rPr>
      </w:pPr>
      <w:r w:rsidRPr="00F67924">
        <w:rPr>
          <w:i/>
          <w:u w:val="single"/>
          <w:lang w:val="pt-PT"/>
        </w:rPr>
        <w:t>Eficácia clínica</w:t>
      </w:r>
    </w:p>
    <w:p w14:paraId="78BA3039" w14:textId="1C94F768" w:rsidR="005551E6" w:rsidRPr="00F67924" w:rsidRDefault="005551E6" w:rsidP="000455B5">
      <w:pPr>
        <w:keepNext/>
        <w:keepLines/>
        <w:numPr>
          <w:ilvl w:val="12"/>
          <w:numId w:val="0"/>
        </w:numPr>
        <w:rPr>
          <w:lang w:val="pt-PT"/>
        </w:rPr>
      </w:pPr>
      <w:r w:rsidRPr="00F67924">
        <w:rPr>
          <w:lang w:val="pt-PT"/>
        </w:rPr>
        <w:t xml:space="preserve">A eficácia de </w:t>
      </w:r>
      <w:r w:rsidR="00A835AA" w:rsidRPr="00F67924">
        <w:rPr>
          <w:lang w:val="pt-PT" w:eastAsia="de-DE"/>
        </w:rPr>
        <w:t xml:space="preserve">tocilizumab </w:t>
      </w:r>
      <w:r w:rsidRPr="00F67924">
        <w:rPr>
          <w:lang w:val="pt-PT"/>
        </w:rPr>
        <w:t xml:space="preserve">no alívio de sinais e sintomas da AR foi avaliada em cinco </w:t>
      </w:r>
      <w:ins w:id="1550" w:author="Author">
        <w:r w:rsidR="00691E65">
          <w:rPr>
            <w:lang w:val="pt-PT"/>
          </w:rPr>
          <w:t>e</w:t>
        </w:r>
        <w:r w:rsidR="00576DA3">
          <w:rPr>
            <w:lang w:val="pt-PT"/>
          </w:rPr>
          <w:t>nsaios</w:t>
        </w:r>
        <w:del w:id="1551" w:author="Author">
          <w:r w:rsidR="00691E65" w:rsidDel="00576DA3">
            <w:rPr>
              <w:lang w:val="pt-PT"/>
            </w:rPr>
            <w:delText>e</w:delText>
          </w:r>
        </w:del>
      </w:ins>
      <w:del w:id="1552" w:author="Author">
        <w:r w:rsidRPr="00F67924" w:rsidDel="00576DA3">
          <w:rPr>
            <w:lang w:val="pt-PT"/>
          </w:rPr>
          <w:delText>estudos</w:delText>
        </w:r>
      </w:del>
      <w:r w:rsidRPr="00F67924">
        <w:rPr>
          <w:lang w:val="pt-PT"/>
        </w:rPr>
        <w:t xml:space="preserve"> multicêntricos, aleatorizados, com dupla ocultação. Foram incluídos nos </w:t>
      </w:r>
      <w:ins w:id="1553" w:author="Author">
        <w:r w:rsidR="005E2782">
          <w:rPr>
            <w:lang w:val="pt-PT"/>
          </w:rPr>
          <w:t>E</w:t>
        </w:r>
        <w:del w:id="1554" w:author="Author">
          <w:r w:rsidR="00691E65" w:rsidDel="005E2782">
            <w:rPr>
              <w:lang w:val="pt-PT"/>
            </w:rPr>
            <w:delText>e</w:delText>
          </w:r>
        </w:del>
        <w:r w:rsidR="00691E65">
          <w:rPr>
            <w:lang w:val="pt-PT"/>
          </w:rPr>
          <w:t>nsaios</w:t>
        </w:r>
        <w:del w:id="1555" w:author="Author">
          <w:r w:rsidR="00691E65" w:rsidDel="00576DA3">
            <w:rPr>
              <w:lang w:val="pt-PT"/>
            </w:rPr>
            <w:delText>e</w:delText>
          </w:r>
        </w:del>
      </w:ins>
      <w:del w:id="1556" w:author="Author">
        <w:r w:rsidRPr="00F67924" w:rsidDel="00576DA3">
          <w:rPr>
            <w:lang w:val="pt-PT"/>
          </w:rPr>
          <w:delText>estudos</w:delText>
        </w:r>
      </w:del>
      <w:r w:rsidRPr="00F67924">
        <w:rPr>
          <w:lang w:val="pt-PT"/>
        </w:rPr>
        <w:t xml:space="preserve"> I</w:t>
      </w:r>
      <w:r w:rsidR="00A60566" w:rsidRPr="00F67924">
        <w:rPr>
          <w:lang w:val="pt-PT"/>
        </w:rPr>
        <w:noBreakHyphen/>
      </w:r>
      <w:r w:rsidRPr="00F67924">
        <w:rPr>
          <w:lang w:val="pt-PT"/>
        </w:rPr>
        <w:t xml:space="preserve">V doentes </w:t>
      </w:r>
      <w:r w:rsidRPr="00F67924">
        <w:rPr>
          <w:lang w:val="pt-PT"/>
        </w:rPr>
        <w:sym w:font="Symbol" w:char="F0B3"/>
      </w:r>
      <w:r w:rsidR="00A835AA" w:rsidRPr="00F67924">
        <w:rPr>
          <w:lang w:val="pt-PT"/>
        </w:rPr>
        <w:t> </w:t>
      </w:r>
      <w:r w:rsidRPr="00F67924">
        <w:rPr>
          <w:lang w:val="pt-PT"/>
        </w:rPr>
        <w:t>18 anos de idade com diagnóstico de AR ativa</w:t>
      </w:r>
      <w:r w:rsidR="0010180C" w:rsidRPr="00F67924">
        <w:rPr>
          <w:lang w:val="pt-PT"/>
        </w:rPr>
        <w:t>,</w:t>
      </w:r>
      <w:r w:rsidRPr="00F67924">
        <w:rPr>
          <w:lang w:val="pt-PT"/>
        </w:rPr>
        <w:t xml:space="preserve"> de acordo com os critérios do</w:t>
      </w:r>
      <w:r w:rsidRPr="00F67924">
        <w:rPr>
          <w:i/>
          <w:lang w:val="pt-PT"/>
        </w:rPr>
        <w:t xml:space="preserve"> American College of Rheumatology</w:t>
      </w:r>
      <w:r w:rsidRPr="00F67924">
        <w:rPr>
          <w:lang w:val="pt-PT"/>
        </w:rPr>
        <w:t xml:space="preserve"> (ACR) e que n</w:t>
      </w:r>
      <w:r w:rsidR="00BA7FF6" w:rsidRPr="00F67924">
        <w:rPr>
          <w:lang w:val="pt-PT"/>
        </w:rPr>
        <w:t>a</w:t>
      </w:r>
      <w:r w:rsidRPr="00F67924">
        <w:rPr>
          <w:lang w:val="pt-PT"/>
        </w:rPr>
        <w:t xml:space="preserve"> </w:t>
      </w:r>
      <w:r w:rsidR="00BA7FF6" w:rsidRPr="00F67924">
        <w:rPr>
          <w:lang w:val="pt-PT"/>
        </w:rPr>
        <w:t>linha de base</w:t>
      </w:r>
      <w:r w:rsidRPr="00F67924">
        <w:rPr>
          <w:lang w:val="pt-PT"/>
        </w:rPr>
        <w:t xml:space="preserve"> tinham pelo menos oito articulações dolorosas e seis tumefactas.</w:t>
      </w:r>
    </w:p>
    <w:p w14:paraId="19D8ECE7" w14:textId="77777777" w:rsidR="005551E6" w:rsidRPr="00F67924" w:rsidRDefault="005551E6" w:rsidP="005551E6">
      <w:pPr>
        <w:numPr>
          <w:ilvl w:val="12"/>
          <w:numId w:val="0"/>
        </w:numPr>
        <w:rPr>
          <w:lang w:val="pt-PT"/>
        </w:rPr>
      </w:pPr>
    </w:p>
    <w:p w14:paraId="32050680" w14:textId="43A4533A" w:rsidR="005551E6" w:rsidRPr="00F67924" w:rsidRDefault="005551E6" w:rsidP="005551E6">
      <w:pPr>
        <w:numPr>
          <w:ilvl w:val="12"/>
          <w:numId w:val="0"/>
        </w:numPr>
        <w:ind w:right="-2"/>
        <w:rPr>
          <w:lang w:val="pt-PT"/>
        </w:rPr>
      </w:pPr>
      <w:r w:rsidRPr="00F67924">
        <w:rPr>
          <w:lang w:val="pt-PT"/>
        </w:rPr>
        <w:t xml:space="preserve">No </w:t>
      </w:r>
      <w:ins w:id="1557" w:author="Author">
        <w:r w:rsidR="00B10EB9">
          <w:rPr>
            <w:lang w:val="pt-PT"/>
          </w:rPr>
          <w:t>Ensaio</w:t>
        </w:r>
      </w:ins>
      <w:del w:id="1558" w:author="Author">
        <w:r w:rsidRPr="00F67924" w:rsidDel="00B10EB9">
          <w:rPr>
            <w:lang w:val="pt-PT"/>
          </w:rPr>
          <w:delText>Estudo</w:delText>
        </w:r>
      </w:del>
      <w:r w:rsidRPr="00F67924">
        <w:rPr>
          <w:lang w:val="pt-PT"/>
        </w:rPr>
        <w:t xml:space="preserve"> I, </w:t>
      </w:r>
      <w:r w:rsidR="00A835AA" w:rsidRPr="00F67924">
        <w:rPr>
          <w:lang w:val="pt-PT" w:eastAsia="de-DE"/>
        </w:rPr>
        <w:t xml:space="preserve">tocilizumab </w:t>
      </w:r>
      <w:r w:rsidRPr="00F67924">
        <w:rPr>
          <w:lang w:val="pt-PT"/>
        </w:rPr>
        <w:t xml:space="preserve">em monoterapia foi administrado de quatro em quatro semanas por via intravenosa. Nos </w:t>
      </w:r>
      <w:ins w:id="1559" w:author="Author">
        <w:r w:rsidR="00B10EB9">
          <w:rPr>
            <w:lang w:val="pt-PT"/>
          </w:rPr>
          <w:t>Ensaio</w:t>
        </w:r>
      </w:ins>
      <w:del w:id="1560" w:author="Author">
        <w:r w:rsidRPr="00F67924" w:rsidDel="00B10EB9">
          <w:rPr>
            <w:lang w:val="pt-PT"/>
          </w:rPr>
          <w:delText>Estudo</w:delText>
        </w:r>
      </w:del>
      <w:r w:rsidRPr="00F67924">
        <w:rPr>
          <w:lang w:val="pt-PT"/>
        </w:rPr>
        <w:t xml:space="preserve">s II, III e V, </w:t>
      </w:r>
      <w:r w:rsidR="00A835AA" w:rsidRPr="00F67924">
        <w:rPr>
          <w:lang w:val="pt-PT" w:eastAsia="de-DE"/>
        </w:rPr>
        <w:t xml:space="preserve">tocilizumab </w:t>
      </w:r>
      <w:r w:rsidRPr="00F67924">
        <w:rPr>
          <w:lang w:val="pt-PT"/>
        </w:rPr>
        <w:t xml:space="preserve">foi administrado de quatro em quatro semanas, por via intravenosa, em associação com MTX </w:t>
      </w:r>
      <w:r w:rsidRPr="00F67924">
        <w:rPr>
          <w:i/>
          <w:lang w:val="pt-PT"/>
        </w:rPr>
        <w:t>vs</w:t>
      </w:r>
      <w:r w:rsidRPr="00F67924">
        <w:rPr>
          <w:lang w:val="pt-PT"/>
        </w:rPr>
        <w:t xml:space="preserve">. placebo e MTX. No </w:t>
      </w:r>
      <w:ins w:id="1561" w:author="Author">
        <w:r w:rsidR="00576DA3">
          <w:rPr>
            <w:lang w:val="pt-PT"/>
          </w:rPr>
          <w:t>Ensaio</w:t>
        </w:r>
      </w:ins>
      <w:del w:id="1562" w:author="Author">
        <w:r w:rsidRPr="00F67924" w:rsidDel="00576DA3">
          <w:rPr>
            <w:lang w:val="pt-PT"/>
          </w:rPr>
          <w:delText>Estudo</w:delText>
        </w:r>
      </w:del>
      <w:r w:rsidRPr="00F67924">
        <w:rPr>
          <w:lang w:val="pt-PT"/>
        </w:rPr>
        <w:t xml:space="preserve"> IV, </w:t>
      </w:r>
      <w:r w:rsidR="00A835AA" w:rsidRPr="00F67924">
        <w:rPr>
          <w:lang w:val="pt-PT" w:eastAsia="de-DE"/>
        </w:rPr>
        <w:t xml:space="preserve">tocilizumab </w:t>
      </w:r>
      <w:r w:rsidRPr="00F67924">
        <w:rPr>
          <w:lang w:val="pt-PT"/>
        </w:rPr>
        <w:t xml:space="preserve">foi administrado de quatro em quatro semanas, por via intravenosa, em associação com outros DMARDs </w:t>
      </w:r>
      <w:r w:rsidRPr="00F67924">
        <w:rPr>
          <w:i/>
          <w:lang w:val="pt-PT"/>
        </w:rPr>
        <w:t>vs.</w:t>
      </w:r>
      <w:r w:rsidRPr="00F67924">
        <w:rPr>
          <w:lang w:val="pt-PT"/>
        </w:rPr>
        <w:t xml:space="preserve"> placebo e outros DMARDs. O objetivo primário de cada um dos cinco </w:t>
      </w:r>
      <w:ins w:id="1563" w:author="Author">
        <w:r w:rsidR="00691E65">
          <w:rPr>
            <w:lang w:val="pt-PT"/>
          </w:rPr>
          <w:t>e</w:t>
        </w:r>
        <w:r w:rsidR="00576DA3">
          <w:rPr>
            <w:lang w:val="pt-PT"/>
          </w:rPr>
          <w:t>nsaios</w:t>
        </w:r>
        <w:r w:rsidR="00576DA3" w:rsidDel="00576DA3">
          <w:rPr>
            <w:lang w:val="pt-PT"/>
          </w:rPr>
          <w:t xml:space="preserve"> </w:t>
        </w:r>
        <w:del w:id="1564" w:author="Author">
          <w:r w:rsidR="00CB4493" w:rsidDel="00576DA3">
            <w:rPr>
              <w:lang w:val="pt-PT"/>
            </w:rPr>
            <w:delText>E</w:delText>
          </w:r>
        </w:del>
      </w:ins>
      <w:del w:id="1565" w:author="Author">
        <w:r w:rsidRPr="00F67924" w:rsidDel="00576DA3">
          <w:rPr>
            <w:lang w:val="pt-PT"/>
          </w:rPr>
          <w:delText xml:space="preserve">estudos </w:delText>
        </w:r>
      </w:del>
      <w:r w:rsidRPr="00F67924">
        <w:rPr>
          <w:lang w:val="pt-PT"/>
        </w:rPr>
        <w:t>foi a proporção de doentes que atingiram uma resposta ACR</w:t>
      </w:r>
      <w:r w:rsidR="00A835AA" w:rsidRPr="00F67924">
        <w:rPr>
          <w:lang w:val="pt-PT"/>
        </w:rPr>
        <w:t> </w:t>
      </w:r>
      <w:r w:rsidRPr="00F67924">
        <w:rPr>
          <w:lang w:val="pt-PT"/>
        </w:rPr>
        <w:t>20 à semana</w:t>
      </w:r>
      <w:r w:rsidR="00A835AA" w:rsidRPr="00F67924">
        <w:rPr>
          <w:lang w:val="pt-PT"/>
        </w:rPr>
        <w:t> </w:t>
      </w:r>
      <w:r w:rsidRPr="00F67924">
        <w:rPr>
          <w:lang w:val="pt-PT"/>
        </w:rPr>
        <w:t>24.</w:t>
      </w:r>
    </w:p>
    <w:p w14:paraId="05D73944" w14:textId="77777777" w:rsidR="005551E6" w:rsidRPr="00F67924" w:rsidRDefault="005551E6" w:rsidP="005551E6">
      <w:pPr>
        <w:numPr>
          <w:ilvl w:val="12"/>
          <w:numId w:val="0"/>
        </w:numPr>
        <w:ind w:right="-2"/>
        <w:rPr>
          <w:lang w:val="pt-PT"/>
        </w:rPr>
      </w:pPr>
    </w:p>
    <w:p w14:paraId="2CBC943C" w14:textId="0DF3A252" w:rsidR="005551E6" w:rsidRPr="00F67924" w:rsidRDefault="005551E6" w:rsidP="005551E6">
      <w:pPr>
        <w:numPr>
          <w:ilvl w:val="12"/>
          <w:numId w:val="0"/>
        </w:numPr>
        <w:ind w:right="-2"/>
        <w:rPr>
          <w:lang w:val="pt-PT"/>
        </w:rPr>
      </w:pPr>
      <w:r w:rsidRPr="00F67924">
        <w:rPr>
          <w:lang w:val="pt-PT"/>
        </w:rPr>
        <w:t xml:space="preserve">O </w:t>
      </w:r>
      <w:ins w:id="1566" w:author="Author">
        <w:r w:rsidR="00B10EB9">
          <w:rPr>
            <w:lang w:val="pt-PT"/>
          </w:rPr>
          <w:t>Ensaio</w:t>
        </w:r>
      </w:ins>
      <w:del w:id="1567" w:author="Author">
        <w:r w:rsidRPr="00F67924" w:rsidDel="00B10EB9">
          <w:rPr>
            <w:lang w:val="pt-PT"/>
          </w:rPr>
          <w:delText>Estudo</w:delText>
        </w:r>
      </w:del>
      <w:r w:rsidRPr="00F67924">
        <w:rPr>
          <w:lang w:val="pt-PT"/>
        </w:rPr>
        <w:t xml:space="preserve"> I avaliou 673</w:t>
      </w:r>
      <w:r w:rsidR="00A835AA" w:rsidRPr="00F67924">
        <w:rPr>
          <w:lang w:val="pt-PT"/>
        </w:rPr>
        <w:t> </w:t>
      </w:r>
      <w:r w:rsidRPr="00F67924">
        <w:rPr>
          <w:lang w:val="pt-PT"/>
        </w:rPr>
        <w:t xml:space="preserve">doentes que não tinham sido tratados com MTX nos seis meses prévios à aleatorização e que não tinham descontinuado tratamento prévio com MTX devido a efeitos tóxicos clinicamente importantes ou ausência de resposta. A maioria dos doentes (67%) </w:t>
      </w:r>
      <w:r w:rsidR="00BA7FF6" w:rsidRPr="00F67924">
        <w:rPr>
          <w:lang w:val="pt-PT"/>
        </w:rPr>
        <w:t>não tinha tido exposição prévia</w:t>
      </w:r>
      <w:r w:rsidRPr="00F67924">
        <w:rPr>
          <w:lang w:val="pt-PT"/>
        </w:rPr>
        <w:t xml:space="preserve"> a MTX. De quatro em quatro semanas foram administradas doses de 8 mg/kg de </w:t>
      </w:r>
      <w:r w:rsidR="00A835AA" w:rsidRPr="00F67924">
        <w:rPr>
          <w:lang w:val="pt-PT" w:eastAsia="de-DE"/>
        </w:rPr>
        <w:t xml:space="preserve">tocilizumab </w:t>
      </w:r>
      <w:r w:rsidRPr="00F67924">
        <w:rPr>
          <w:lang w:val="pt-PT"/>
        </w:rPr>
        <w:t>em monoterapia. O grupo comparador era MTX semanal (doses tituladas de 7,5 mg a um máximo de 20 mg por semana, duran</w:t>
      </w:r>
      <w:r w:rsidR="00BD5511" w:rsidRPr="00F67924">
        <w:rPr>
          <w:lang w:val="pt-PT"/>
        </w:rPr>
        <w:t>te um período de oito semanas).</w:t>
      </w:r>
    </w:p>
    <w:p w14:paraId="598F93EB" w14:textId="77777777" w:rsidR="005551E6" w:rsidRPr="00F67924" w:rsidRDefault="005551E6" w:rsidP="005551E6">
      <w:pPr>
        <w:numPr>
          <w:ilvl w:val="12"/>
          <w:numId w:val="0"/>
        </w:numPr>
        <w:ind w:right="-2"/>
        <w:rPr>
          <w:lang w:val="pt-PT"/>
        </w:rPr>
      </w:pPr>
    </w:p>
    <w:p w14:paraId="742A7B34" w14:textId="01A6C851" w:rsidR="005551E6" w:rsidRPr="00F67924" w:rsidRDefault="005551E6" w:rsidP="005551E6">
      <w:pPr>
        <w:numPr>
          <w:ilvl w:val="12"/>
          <w:numId w:val="0"/>
        </w:numPr>
        <w:ind w:right="-2"/>
        <w:rPr>
          <w:lang w:val="pt-PT"/>
        </w:rPr>
      </w:pPr>
      <w:r w:rsidRPr="00F67924">
        <w:rPr>
          <w:lang w:val="pt-PT"/>
        </w:rPr>
        <w:t xml:space="preserve">O </w:t>
      </w:r>
      <w:ins w:id="1568" w:author="Author">
        <w:r w:rsidR="00B10EB9">
          <w:rPr>
            <w:lang w:val="pt-PT"/>
          </w:rPr>
          <w:t>Ensaio</w:t>
        </w:r>
      </w:ins>
      <w:del w:id="1569" w:author="Author">
        <w:r w:rsidRPr="00F67924" w:rsidDel="00B10EB9">
          <w:rPr>
            <w:lang w:val="pt-PT"/>
          </w:rPr>
          <w:delText>Estudo</w:delText>
        </w:r>
      </w:del>
      <w:r w:rsidRPr="00F67924">
        <w:rPr>
          <w:lang w:val="pt-PT"/>
        </w:rPr>
        <w:t xml:space="preserve"> II, um </w:t>
      </w:r>
      <w:del w:id="1570" w:author="Author">
        <w:r w:rsidRPr="00F67924" w:rsidDel="00897694">
          <w:rPr>
            <w:lang w:val="pt-PT"/>
          </w:rPr>
          <w:delText xml:space="preserve">estudo </w:delText>
        </w:r>
      </w:del>
      <w:ins w:id="1571" w:author="Author">
        <w:r w:rsidR="00897694" w:rsidRPr="00F67924">
          <w:rPr>
            <w:lang w:val="pt-PT"/>
          </w:rPr>
          <w:t xml:space="preserve">ensaio </w:t>
        </w:r>
      </w:ins>
      <w:r w:rsidRPr="00F67924">
        <w:rPr>
          <w:lang w:val="pt-PT"/>
        </w:rPr>
        <w:t>de dois anos com análises planeadas à semana</w:t>
      </w:r>
      <w:r w:rsidR="00A835AA" w:rsidRPr="00F67924">
        <w:rPr>
          <w:lang w:val="pt-PT"/>
        </w:rPr>
        <w:t> </w:t>
      </w:r>
      <w:r w:rsidRPr="00F67924">
        <w:rPr>
          <w:lang w:val="pt-PT"/>
        </w:rPr>
        <w:t>24, à semana</w:t>
      </w:r>
      <w:r w:rsidR="00A835AA" w:rsidRPr="00F67924">
        <w:rPr>
          <w:lang w:val="pt-PT"/>
        </w:rPr>
        <w:t> </w:t>
      </w:r>
      <w:r w:rsidRPr="00F67924">
        <w:rPr>
          <w:lang w:val="pt-PT"/>
        </w:rPr>
        <w:t>52 e à semana</w:t>
      </w:r>
      <w:r w:rsidR="00A835AA" w:rsidRPr="00F67924">
        <w:rPr>
          <w:lang w:val="pt-PT"/>
        </w:rPr>
        <w:t> </w:t>
      </w:r>
      <w:r w:rsidRPr="00F67924">
        <w:rPr>
          <w:lang w:val="pt-PT"/>
        </w:rPr>
        <w:t>104, avaliou 1196</w:t>
      </w:r>
      <w:r w:rsidR="00A835AA" w:rsidRPr="00F67924">
        <w:rPr>
          <w:lang w:val="pt-PT"/>
        </w:rPr>
        <w:t> </w:t>
      </w:r>
      <w:r w:rsidRPr="00F67924">
        <w:rPr>
          <w:lang w:val="pt-PT"/>
        </w:rPr>
        <w:t xml:space="preserve">doentes </w:t>
      </w:r>
      <w:r w:rsidR="00DA3570" w:rsidRPr="00F67924">
        <w:rPr>
          <w:lang w:val="pt-PT"/>
        </w:rPr>
        <w:t>com</w:t>
      </w:r>
      <w:r w:rsidRPr="00F67924">
        <w:rPr>
          <w:lang w:val="pt-PT"/>
        </w:rPr>
        <w:t xml:space="preserve"> resposta clínica inadequada a MTX. Durante 52</w:t>
      </w:r>
      <w:r w:rsidR="00A835AA" w:rsidRPr="00F67924">
        <w:rPr>
          <w:lang w:val="pt-PT"/>
        </w:rPr>
        <w:t> </w:t>
      </w:r>
      <w:r w:rsidRPr="00F67924">
        <w:rPr>
          <w:lang w:val="pt-PT"/>
        </w:rPr>
        <w:t xml:space="preserve">semanas foram administradas doses de 4 ou 8 mg/kg de </w:t>
      </w:r>
      <w:r w:rsidR="00A835AA" w:rsidRPr="00F67924">
        <w:rPr>
          <w:lang w:val="pt-PT" w:eastAsia="de-DE"/>
        </w:rPr>
        <w:t xml:space="preserve">tocilizumab </w:t>
      </w:r>
      <w:r w:rsidRPr="00F67924">
        <w:rPr>
          <w:lang w:val="pt-PT"/>
        </w:rPr>
        <w:t>ou placebo, de quatro em quatro semanas, como terapêutica em ocultação, em associação com MTX estável (10 mg a 25 mg por semana). Após a semana</w:t>
      </w:r>
      <w:r w:rsidR="00A835AA" w:rsidRPr="00F67924">
        <w:rPr>
          <w:lang w:val="pt-PT"/>
        </w:rPr>
        <w:t> </w:t>
      </w:r>
      <w:r w:rsidRPr="00F67924">
        <w:rPr>
          <w:lang w:val="pt-PT"/>
        </w:rPr>
        <w:t xml:space="preserve">52, todos os doentes podiam receber tratamento com </w:t>
      </w:r>
      <w:r w:rsidR="00A835AA" w:rsidRPr="00F67924">
        <w:rPr>
          <w:lang w:val="pt-PT" w:eastAsia="de-DE"/>
        </w:rPr>
        <w:t xml:space="preserve">tocilizumab </w:t>
      </w:r>
      <w:r w:rsidRPr="00F67924">
        <w:rPr>
          <w:lang w:val="pt-PT"/>
        </w:rPr>
        <w:t xml:space="preserve">8 mg/kg em regime aberto. Dos doentes que completaram o </w:t>
      </w:r>
      <w:del w:id="1572" w:author="Author">
        <w:r w:rsidRPr="00F67924" w:rsidDel="00897694">
          <w:rPr>
            <w:lang w:val="pt-PT"/>
          </w:rPr>
          <w:delText>estudo</w:delText>
        </w:r>
      </w:del>
      <w:ins w:id="1573" w:author="Author">
        <w:r w:rsidR="00897694" w:rsidRPr="00F67924">
          <w:rPr>
            <w:lang w:val="pt-PT"/>
          </w:rPr>
          <w:t>ensaio</w:t>
        </w:r>
      </w:ins>
      <w:r w:rsidRPr="00F67924">
        <w:rPr>
          <w:lang w:val="pt-PT"/>
        </w:rPr>
        <w:t xml:space="preserve">, inicialmente aleatorizados para placebo </w:t>
      </w:r>
      <w:r w:rsidR="00902092" w:rsidRPr="00F67924">
        <w:rPr>
          <w:rFonts w:eastAsia="MS Mincho"/>
          <w:lang w:val="pt-PT"/>
        </w:rPr>
        <w:t>mais</w:t>
      </w:r>
      <w:r w:rsidRPr="00F67924">
        <w:rPr>
          <w:lang w:val="pt-PT"/>
        </w:rPr>
        <w:t xml:space="preserve"> MTX, 86% recebe</w:t>
      </w:r>
      <w:r w:rsidR="0010180C" w:rsidRPr="00F67924">
        <w:rPr>
          <w:lang w:val="pt-PT"/>
        </w:rPr>
        <w:t>ram</w:t>
      </w:r>
      <w:r w:rsidRPr="00F67924">
        <w:rPr>
          <w:lang w:val="pt-PT"/>
        </w:rPr>
        <w:t xml:space="preserve"> </w:t>
      </w:r>
      <w:r w:rsidR="00A835AA" w:rsidRPr="00F67924">
        <w:rPr>
          <w:lang w:val="pt-PT" w:eastAsia="de-DE"/>
        </w:rPr>
        <w:t xml:space="preserve">tocilizumab </w:t>
      </w:r>
      <w:r w:rsidRPr="00F67924">
        <w:rPr>
          <w:lang w:val="pt-PT"/>
        </w:rPr>
        <w:t>8 mg/kg em regime aberto ao ano</w:t>
      </w:r>
      <w:r w:rsidR="00A835AA" w:rsidRPr="00F67924">
        <w:rPr>
          <w:lang w:val="pt-PT"/>
        </w:rPr>
        <w:t> </w:t>
      </w:r>
      <w:r w:rsidRPr="00F67924">
        <w:rPr>
          <w:lang w:val="pt-PT"/>
        </w:rPr>
        <w:t>2. O objetivo primário à semana</w:t>
      </w:r>
      <w:r w:rsidR="00A835AA" w:rsidRPr="00F67924">
        <w:rPr>
          <w:lang w:val="pt-PT"/>
        </w:rPr>
        <w:t> </w:t>
      </w:r>
      <w:r w:rsidRPr="00F67924">
        <w:rPr>
          <w:lang w:val="pt-PT"/>
        </w:rPr>
        <w:t>24 foi a proporção de doentes que atingiram uma resposta ACR</w:t>
      </w:r>
      <w:r w:rsidR="00A835AA" w:rsidRPr="00F67924">
        <w:rPr>
          <w:lang w:val="pt-PT"/>
        </w:rPr>
        <w:t> </w:t>
      </w:r>
      <w:r w:rsidRPr="00F67924">
        <w:rPr>
          <w:lang w:val="pt-PT"/>
        </w:rPr>
        <w:t>20. À semana</w:t>
      </w:r>
      <w:r w:rsidR="00A835AA" w:rsidRPr="00F67924">
        <w:rPr>
          <w:lang w:val="pt-PT"/>
        </w:rPr>
        <w:t> </w:t>
      </w:r>
      <w:r w:rsidRPr="00F67924">
        <w:rPr>
          <w:lang w:val="pt-PT"/>
        </w:rPr>
        <w:t>52 e à semana</w:t>
      </w:r>
      <w:r w:rsidR="00A835AA" w:rsidRPr="00F67924">
        <w:rPr>
          <w:lang w:val="pt-PT"/>
        </w:rPr>
        <w:t> </w:t>
      </w:r>
      <w:r w:rsidRPr="00F67924">
        <w:rPr>
          <w:lang w:val="pt-PT"/>
        </w:rPr>
        <w:t xml:space="preserve">104 os objetivos </w:t>
      </w:r>
      <w:r w:rsidR="0010180C" w:rsidRPr="00F67924">
        <w:rPr>
          <w:lang w:val="pt-PT"/>
        </w:rPr>
        <w:t>co-</w:t>
      </w:r>
      <w:r w:rsidRPr="00F67924">
        <w:rPr>
          <w:lang w:val="pt-PT"/>
        </w:rPr>
        <w:t>primários foram a prevenção da lesão estrutural</w:t>
      </w:r>
      <w:r w:rsidR="00BD5511" w:rsidRPr="00F67924">
        <w:rPr>
          <w:lang w:val="pt-PT"/>
        </w:rPr>
        <w:t xml:space="preserve"> e a melhoria da função física.</w:t>
      </w:r>
    </w:p>
    <w:p w14:paraId="1CC57C1E" w14:textId="77777777" w:rsidR="005551E6" w:rsidRPr="00F67924" w:rsidRDefault="005551E6" w:rsidP="005551E6">
      <w:pPr>
        <w:numPr>
          <w:ilvl w:val="12"/>
          <w:numId w:val="0"/>
        </w:numPr>
        <w:ind w:right="-2"/>
        <w:rPr>
          <w:lang w:val="pt-PT"/>
        </w:rPr>
      </w:pPr>
    </w:p>
    <w:p w14:paraId="5F37590C" w14:textId="1C9E5D60" w:rsidR="005551E6" w:rsidRPr="00F67924" w:rsidRDefault="005551E6" w:rsidP="005551E6">
      <w:pPr>
        <w:numPr>
          <w:ilvl w:val="12"/>
          <w:numId w:val="0"/>
        </w:numPr>
        <w:ind w:right="-2"/>
        <w:rPr>
          <w:lang w:val="pt-PT"/>
        </w:rPr>
      </w:pPr>
      <w:r w:rsidRPr="00F67924">
        <w:rPr>
          <w:lang w:val="pt-PT"/>
        </w:rPr>
        <w:t xml:space="preserve">O </w:t>
      </w:r>
      <w:ins w:id="1574" w:author="Author">
        <w:r w:rsidR="00B10EB9">
          <w:rPr>
            <w:lang w:val="pt-PT"/>
          </w:rPr>
          <w:t>Ensaio</w:t>
        </w:r>
      </w:ins>
      <w:del w:id="1575" w:author="Author">
        <w:r w:rsidRPr="00F67924" w:rsidDel="00B10EB9">
          <w:rPr>
            <w:lang w:val="pt-PT"/>
          </w:rPr>
          <w:delText>Estudo</w:delText>
        </w:r>
      </w:del>
      <w:r w:rsidRPr="00F67924">
        <w:rPr>
          <w:lang w:val="pt-PT"/>
        </w:rPr>
        <w:t xml:space="preserve"> III avaliou 623</w:t>
      </w:r>
      <w:r w:rsidR="0084278C" w:rsidRPr="00F67924">
        <w:rPr>
          <w:lang w:val="pt-PT"/>
        </w:rPr>
        <w:t> </w:t>
      </w:r>
      <w:r w:rsidRPr="00F67924">
        <w:rPr>
          <w:lang w:val="pt-PT"/>
        </w:rPr>
        <w:t xml:space="preserve">doentes </w:t>
      </w:r>
      <w:r w:rsidR="00DA3570" w:rsidRPr="00F67924">
        <w:rPr>
          <w:lang w:val="pt-PT"/>
        </w:rPr>
        <w:t>com</w:t>
      </w:r>
      <w:r w:rsidRPr="00F67924">
        <w:rPr>
          <w:lang w:val="pt-PT"/>
        </w:rPr>
        <w:t xml:space="preserve"> resposta clínica inadequada ao MTX. Foram administradas doses de 4 ou 8 mg/kg de </w:t>
      </w:r>
      <w:r w:rsidR="0084278C" w:rsidRPr="00F67924">
        <w:rPr>
          <w:lang w:val="pt-PT" w:eastAsia="de-DE"/>
        </w:rPr>
        <w:t xml:space="preserve">tocilizumab </w:t>
      </w:r>
      <w:r w:rsidRPr="00F67924">
        <w:rPr>
          <w:lang w:val="pt-PT"/>
        </w:rPr>
        <w:t>ou placebo, de quatro em quatro semanas, em associação com MTX estável (10 mg a 25 mg por semana).</w:t>
      </w:r>
    </w:p>
    <w:p w14:paraId="69600C81" w14:textId="77777777" w:rsidR="005551E6" w:rsidRPr="00F67924" w:rsidRDefault="005551E6" w:rsidP="005551E6">
      <w:pPr>
        <w:numPr>
          <w:ilvl w:val="12"/>
          <w:numId w:val="0"/>
        </w:numPr>
        <w:ind w:right="-2"/>
        <w:rPr>
          <w:lang w:val="pt-PT"/>
        </w:rPr>
      </w:pPr>
    </w:p>
    <w:p w14:paraId="24CCA754" w14:textId="34F2FCAA" w:rsidR="005551E6" w:rsidRPr="00F67924" w:rsidRDefault="005551E6" w:rsidP="005551E6">
      <w:pPr>
        <w:numPr>
          <w:ilvl w:val="12"/>
          <w:numId w:val="0"/>
        </w:numPr>
        <w:ind w:right="-2"/>
        <w:rPr>
          <w:lang w:val="pt-PT"/>
        </w:rPr>
      </w:pPr>
      <w:r w:rsidRPr="00F67924">
        <w:rPr>
          <w:lang w:val="pt-PT"/>
        </w:rPr>
        <w:t xml:space="preserve">O </w:t>
      </w:r>
      <w:ins w:id="1576" w:author="Author">
        <w:r w:rsidR="00B10EB9">
          <w:rPr>
            <w:lang w:val="pt-PT"/>
          </w:rPr>
          <w:t>Ensaio</w:t>
        </w:r>
      </w:ins>
      <w:del w:id="1577" w:author="Author">
        <w:r w:rsidRPr="00F67924" w:rsidDel="00B10EB9">
          <w:rPr>
            <w:lang w:val="pt-PT"/>
          </w:rPr>
          <w:delText>Estudo</w:delText>
        </w:r>
      </w:del>
      <w:r w:rsidRPr="00F67924">
        <w:rPr>
          <w:lang w:val="pt-PT"/>
        </w:rPr>
        <w:t xml:space="preserve"> IV avaliou 1220</w:t>
      </w:r>
      <w:r w:rsidR="0084278C" w:rsidRPr="00F67924">
        <w:rPr>
          <w:lang w:val="pt-PT"/>
        </w:rPr>
        <w:t> </w:t>
      </w:r>
      <w:r w:rsidRPr="00F67924">
        <w:rPr>
          <w:lang w:val="pt-PT"/>
        </w:rPr>
        <w:t xml:space="preserve">doentes </w:t>
      </w:r>
      <w:r w:rsidR="00DA3570" w:rsidRPr="00F67924">
        <w:rPr>
          <w:lang w:val="pt-PT"/>
        </w:rPr>
        <w:t>com</w:t>
      </w:r>
      <w:r w:rsidRPr="00F67924">
        <w:rPr>
          <w:lang w:val="pt-PT"/>
        </w:rPr>
        <w:t xml:space="preserve"> resposta inadequada a terapêutica reumatológica prévia, incluindo um ou mais DMARDs. Foram administradas doses de 8 mg/kg de </w:t>
      </w:r>
      <w:r w:rsidR="0084278C" w:rsidRPr="00F67924">
        <w:rPr>
          <w:lang w:val="pt-PT" w:eastAsia="de-DE"/>
        </w:rPr>
        <w:t xml:space="preserve">tocilizumab </w:t>
      </w:r>
      <w:r w:rsidRPr="00F67924">
        <w:rPr>
          <w:lang w:val="pt-PT"/>
        </w:rPr>
        <w:t xml:space="preserve">ou placebo, de quatro em quatro semanas, em associação com DMARDs </w:t>
      </w:r>
      <w:r w:rsidR="00DA3570" w:rsidRPr="00F67924">
        <w:rPr>
          <w:lang w:val="pt-PT"/>
        </w:rPr>
        <w:t xml:space="preserve">em doses </w:t>
      </w:r>
      <w:r w:rsidR="00BD5511" w:rsidRPr="00F67924">
        <w:rPr>
          <w:lang w:val="pt-PT"/>
        </w:rPr>
        <w:t>estáveis.</w:t>
      </w:r>
    </w:p>
    <w:p w14:paraId="5A3BFBA9" w14:textId="77777777" w:rsidR="005551E6" w:rsidRPr="00F67924" w:rsidRDefault="005551E6" w:rsidP="005551E6">
      <w:pPr>
        <w:numPr>
          <w:ilvl w:val="12"/>
          <w:numId w:val="0"/>
        </w:numPr>
        <w:ind w:right="-2"/>
        <w:rPr>
          <w:lang w:val="pt-PT"/>
        </w:rPr>
      </w:pPr>
    </w:p>
    <w:p w14:paraId="4A325A6F" w14:textId="6890E8B7" w:rsidR="005551E6" w:rsidRPr="00F67924" w:rsidRDefault="005551E6" w:rsidP="005551E6">
      <w:pPr>
        <w:numPr>
          <w:ilvl w:val="12"/>
          <w:numId w:val="0"/>
        </w:numPr>
        <w:ind w:right="-2"/>
        <w:rPr>
          <w:lang w:val="pt-PT"/>
        </w:rPr>
      </w:pPr>
      <w:r w:rsidRPr="00F67924">
        <w:rPr>
          <w:lang w:val="pt-PT"/>
        </w:rPr>
        <w:t xml:space="preserve">O </w:t>
      </w:r>
      <w:ins w:id="1578" w:author="Author">
        <w:r w:rsidR="00B10EB9">
          <w:rPr>
            <w:lang w:val="pt-PT"/>
          </w:rPr>
          <w:t>Ensaio</w:t>
        </w:r>
      </w:ins>
      <w:del w:id="1579" w:author="Author">
        <w:r w:rsidRPr="00F67924" w:rsidDel="00B10EB9">
          <w:rPr>
            <w:lang w:val="pt-PT"/>
          </w:rPr>
          <w:delText>Estudo</w:delText>
        </w:r>
      </w:del>
      <w:r w:rsidRPr="00F67924">
        <w:rPr>
          <w:lang w:val="pt-PT"/>
        </w:rPr>
        <w:t xml:space="preserve"> V avaliou 499</w:t>
      </w:r>
      <w:r w:rsidR="0084278C" w:rsidRPr="00F67924">
        <w:rPr>
          <w:lang w:val="pt-PT"/>
        </w:rPr>
        <w:t> </w:t>
      </w:r>
      <w:r w:rsidRPr="00F67924">
        <w:rPr>
          <w:lang w:val="pt-PT"/>
        </w:rPr>
        <w:t xml:space="preserve">doentes </w:t>
      </w:r>
      <w:r w:rsidR="00DA3570" w:rsidRPr="00F67924">
        <w:rPr>
          <w:lang w:val="pt-PT"/>
        </w:rPr>
        <w:t>com</w:t>
      </w:r>
      <w:r w:rsidRPr="00F67924">
        <w:rPr>
          <w:lang w:val="pt-PT"/>
        </w:rPr>
        <w:t xml:space="preserve"> resposta clínica inadequada ou intoler</w:t>
      </w:r>
      <w:r w:rsidR="00DA3570" w:rsidRPr="00F67924">
        <w:rPr>
          <w:lang w:val="pt-PT"/>
        </w:rPr>
        <w:t>ância</w:t>
      </w:r>
      <w:r w:rsidRPr="00F67924">
        <w:rPr>
          <w:lang w:val="pt-PT"/>
        </w:rPr>
        <w:t xml:space="preserve"> a uma ou mais terapêuticas </w:t>
      </w:r>
      <w:r w:rsidRPr="00F67924">
        <w:rPr>
          <w:szCs w:val="22"/>
          <w:lang w:val="pt-PT"/>
        </w:rPr>
        <w:t>antagonistas do TNF. A terapêutica antagonista do</w:t>
      </w:r>
      <w:r w:rsidR="003C3ADA" w:rsidRPr="00F67924">
        <w:rPr>
          <w:szCs w:val="22"/>
          <w:lang w:val="pt-PT"/>
        </w:rPr>
        <w:t xml:space="preserve"> </w:t>
      </w:r>
      <w:r w:rsidRPr="00F67924">
        <w:rPr>
          <w:szCs w:val="22"/>
          <w:lang w:val="pt-PT"/>
        </w:rPr>
        <w:t xml:space="preserve">TNF foi descontinuada antes da aleatorização. </w:t>
      </w:r>
      <w:r w:rsidRPr="00F67924">
        <w:rPr>
          <w:lang w:val="pt-PT"/>
        </w:rPr>
        <w:t xml:space="preserve">Foram administradas doses de 4 ou 8 mg/kg de </w:t>
      </w:r>
      <w:r w:rsidR="0084278C" w:rsidRPr="00F67924">
        <w:rPr>
          <w:lang w:val="pt-PT" w:eastAsia="de-DE"/>
        </w:rPr>
        <w:t xml:space="preserve">tocilizumab </w:t>
      </w:r>
      <w:r w:rsidRPr="00F67924">
        <w:rPr>
          <w:lang w:val="pt-PT"/>
        </w:rPr>
        <w:t>ou placebo, de quatro em quatro semanas, em associação com MTX está</w:t>
      </w:r>
      <w:r w:rsidR="00BD5511" w:rsidRPr="00F67924">
        <w:rPr>
          <w:lang w:val="pt-PT"/>
        </w:rPr>
        <w:t>vel (10 mg a 25 mg por semana).</w:t>
      </w:r>
    </w:p>
    <w:p w14:paraId="08C43E94" w14:textId="77777777" w:rsidR="005551E6" w:rsidRPr="00F67924" w:rsidRDefault="005551E6" w:rsidP="005551E6">
      <w:pPr>
        <w:numPr>
          <w:ilvl w:val="12"/>
          <w:numId w:val="0"/>
        </w:numPr>
        <w:ind w:right="-2"/>
        <w:rPr>
          <w:lang w:val="pt-PT"/>
        </w:rPr>
      </w:pPr>
    </w:p>
    <w:p w14:paraId="6BA1569B" w14:textId="77777777" w:rsidR="005551E6" w:rsidRPr="00F67924" w:rsidRDefault="005551E6" w:rsidP="005551E6">
      <w:pPr>
        <w:keepNext/>
        <w:keepLines/>
        <w:numPr>
          <w:ilvl w:val="12"/>
          <w:numId w:val="0"/>
        </w:numPr>
        <w:rPr>
          <w:i/>
          <w:u w:val="single"/>
          <w:lang w:val="pt-PT"/>
        </w:rPr>
      </w:pPr>
      <w:r w:rsidRPr="00F67924">
        <w:rPr>
          <w:i/>
          <w:u w:val="single"/>
          <w:lang w:val="pt-PT"/>
        </w:rPr>
        <w:t>Resposta clínica</w:t>
      </w:r>
    </w:p>
    <w:p w14:paraId="278463E8" w14:textId="1D212EA3" w:rsidR="005551E6" w:rsidRPr="00F67924" w:rsidRDefault="005551E6" w:rsidP="005551E6">
      <w:pPr>
        <w:numPr>
          <w:ilvl w:val="12"/>
          <w:numId w:val="0"/>
        </w:numPr>
        <w:ind w:right="-2"/>
        <w:rPr>
          <w:lang w:val="pt-PT"/>
        </w:rPr>
      </w:pPr>
      <w:r w:rsidRPr="00F67924">
        <w:rPr>
          <w:lang w:val="pt-PT"/>
        </w:rPr>
        <w:t xml:space="preserve">Em todos os </w:t>
      </w:r>
      <w:ins w:id="1580" w:author="Author">
        <w:r w:rsidR="00576DA3">
          <w:rPr>
            <w:lang w:val="pt-PT"/>
          </w:rPr>
          <w:t>Ensaios</w:t>
        </w:r>
        <w:del w:id="1581" w:author="Author">
          <w:r w:rsidR="00CB4493" w:rsidDel="00576DA3">
            <w:rPr>
              <w:lang w:val="pt-PT"/>
            </w:rPr>
            <w:delText>E</w:delText>
          </w:r>
        </w:del>
      </w:ins>
      <w:del w:id="1582" w:author="Author">
        <w:r w:rsidRPr="00F67924" w:rsidDel="00576DA3">
          <w:rPr>
            <w:lang w:val="pt-PT"/>
          </w:rPr>
          <w:delText>estudos</w:delText>
        </w:r>
      </w:del>
      <w:r w:rsidRPr="00F67924">
        <w:rPr>
          <w:lang w:val="pt-PT"/>
        </w:rPr>
        <w:t>, aos 6</w:t>
      </w:r>
      <w:r w:rsidR="0084278C" w:rsidRPr="00F67924">
        <w:rPr>
          <w:lang w:val="pt-PT"/>
        </w:rPr>
        <w:t> </w:t>
      </w:r>
      <w:r w:rsidRPr="00F67924">
        <w:rPr>
          <w:lang w:val="pt-PT"/>
        </w:rPr>
        <w:t xml:space="preserve">meses, os doentes tratados com </w:t>
      </w:r>
      <w:r w:rsidR="0084278C" w:rsidRPr="00F67924">
        <w:rPr>
          <w:lang w:val="pt-PT" w:eastAsia="de-DE"/>
        </w:rPr>
        <w:t xml:space="preserve">tocilizumab </w:t>
      </w:r>
      <w:r w:rsidRPr="00F67924">
        <w:rPr>
          <w:lang w:val="pt-PT"/>
        </w:rPr>
        <w:t xml:space="preserve">8 mg/kg </w:t>
      </w:r>
      <w:r w:rsidR="00DA3570" w:rsidRPr="00F67924">
        <w:rPr>
          <w:lang w:val="pt-PT"/>
        </w:rPr>
        <w:t>apresentaram</w:t>
      </w:r>
      <w:r w:rsidRPr="00F67924">
        <w:rPr>
          <w:lang w:val="pt-PT"/>
        </w:rPr>
        <w:t xml:space="preserve"> </w:t>
      </w:r>
      <w:r w:rsidR="00BA7FF6" w:rsidRPr="00F67924">
        <w:rPr>
          <w:lang w:val="pt-PT"/>
        </w:rPr>
        <w:t>taxas</w:t>
      </w:r>
      <w:r w:rsidRPr="00F67924">
        <w:rPr>
          <w:lang w:val="pt-PT"/>
        </w:rPr>
        <w:t xml:space="preserve"> de resposta ACR</w:t>
      </w:r>
      <w:r w:rsidR="0084278C" w:rsidRPr="00F67924">
        <w:rPr>
          <w:lang w:val="pt-PT"/>
        </w:rPr>
        <w:t> </w:t>
      </w:r>
      <w:r w:rsidRPr="00F67924">
        <w:rPr>
          <w:lang w:val="pt-PT"/>
        </w:rPr>
        <w:t>20, 50, 70 superiores e estatisticamente significativas, comparativamente ao controlo (Tabela </w:t>
      </w:r>
      <w:r w:rsidR="00FB3EE6" w:rsidRPr="00F67924">
        <w:rPr>
          <w:lang w:val="pt-PT"/>
        </w:rPr>
        <w:t>5</w:t>
      </w:r>
      <w:r w:rsidRPr="00F67924">
        <w:rPr>
          <w:lang w:val="pt-PT"/>
        </w:rPr>
        <w:t xml:space="preserve">). No </w:t>
      </w:r>
      <w:ins w:id="1583" w:author="Author">
        <w:r w:rsidR="00B10EB9">
          <w:rPr>
            <w:lang w:val="pt-PT"/>
          </w:rPr>
          <w:t>Ensaio</w:t>
        </w:r>
        <w:del w:id="1584" w:author="Author">
          <w:r w:rsidR="00CB4493" w:rsidDel="00B10EB9">
            <w:rPr>
              <w:lang w:val="pt-PT"/>
            </w:rPr>
            <w:delText>E</w:delText>
          </w:r>
        </w:del>
      </w:ins>
      <w:del w:id="1585" w:author="Author">
        <w:r w:rsidRPr="00F67924" w:rsidDel="00B10EB9">
          <w:rPr>
            <w:lang w:val="pt-PT"/>
          </w:rPr>
          <w:delText>estudo</w:delText>
        </w:r>
      </w:del>
      <w:r w:rsidRPr="00F67924">
        <w:rPr>
          <w:lang w:val="pt-PT"/>
        </w:rPr>
        <w:t xml:space="preserve"> I, a superioridade de </w:t>
      </w:r>
      <w:r w:rsidR="0084278C" w:rsidRPr="00F67924">
        <w:rPr>
          <w:lang w:val="pt-PT" w:eastAsia="de-DE"/>
        </w:rPr>
        <w:t xml:space="preserve">tocilizumab </w:t>
      </w:r>
      <w:r w:rsidRPr="00F67924">
        <w:rPr>
          <w:lang w:val="pt-PT"/>
        </w:rPr>
        <w:t xml:space="preserve">8 mg/kg foi demonstrada </w:t>
      </w:r>
      <w:r w:rsidRPr="00F67924">
        <w:rPr>
          <w:i/>
          <w:lang w:val="pt-PT"/>
        </w:rPr>
        <w:t>versus</w:t>
      </w:r>
      <w:r w:rsidRPr="00F67924">
        <w:rPr>
          <w:lang w:val="pt-PT"/>
        </w:rPr>
        <w:t xml:space="preserve"> o comparador ativo MTX.</w:t>
      </w:r>
    </w:p>
    <w:p w14:paraId="1CF98ED4" w14:textId="075158E0" w:rsidR="005551E6" w:rsidRPr="00F67924" w:rsidRDefault="005551E6" w:rsidP="005551E6">
      <w:pPr>
        <w:numPr>
          <w:ilvl w:val="12"/>
          <w:numId w:val="0"/>
        </w:numPr>
        <w:ind w:right="-2"/>
        <w:rPr>
          <w:lang w:val="pt-PT"/>
        </w:rPr>
      </w:pPr>
      <w:r w:rsidRPr="00F67924">
        <w:rPr>
          <w:lang w:val="pt-PT"/>
        </w:rPr>
        <w:t>Independentemente d</w:t>
      </w:r>
      <w:r w:rsidR="00DA3570" w:rsidRPr="00F67924">
        <w:rPr>
          <w:lang w:val="pt-PT"/>
        </w:rPr>
        <w:t>a presença</w:t>
      </w:r>
      <w:r w:rsidRPr="00F67924">
        <w:rPr>
          <w:lang w:val="pt-PT"/>
        </w:rPr>
        <w:t xml:space="preserve"> d</w:t>
      </w:r>
      <w:r w:rsidR="00DA3570" w:rsidRPr="00F67924">
        <w:rPr>
          <w:lang w:val="pt-PT"/>
        </w:rPr>
        <w:t>e</w:t>
      </w:r>
      <w:r w:rsidRPr="00F67924">
        <w:rPr>
          <w:lang w:val="pt-PT"/>
        </w:rPr>
        <w:t xml:space="preserve"> fator reumatoide, idade, género, raça, número de tratamentos prévios ou estado da doença, o efeito do tratamento nos doentes foi semelhante. O início</w:t>
      </w:r>
      <w:r w:rsidR="00DA3570" w:rsidRPr="00F67924">
        <w:rPr>
          <w:lang w:val="pt-PT"/>
        </w:rPr>
        <w:t xml:space="preserve"> de ação</w:t>
      </w:r>
      <w:r w:rsidRPr="00F67924">
        <w:rPr>
          <w:lang w:val="pt-PT"/>
        </w:rPr>
        <w:t xml:space="preserve"> foi rápido (logo à semana</w:t>
      </w:r>
      <w:r w:rsidR="0084278C" w:rsidRPr="00F67924">
        <w:rPr>
          <w:lang w:val="pt-PT"/>
        </w:rPr>
        <w:t> </w:t>
      </w:r>
      <w:r w:rsidRPr="00F67924">
        <w:rPr>
          <w:lang w:val="pt-PT"/>
        </w:rPr>
        <w:t xml:space="preserve">2) e a magnitude da resposta continuou a melhorar com a duração do tratamento. Foram observadas respostas continuamente </w:t>
      </w:r>
      <w:r w:rsidR="00DA3570" w:rsidRPr="00F67924">
        <w:rPr>
          <w:lang w:val="pt-PT"/>
        </w:rPr>
        <w:t xml:space="preserve">sustentadas </w:t>
      </w:r>
      <w:r w:rsidRPr="00F67924">
        <w:rPr>
          <w:lang w:val="pt-PT"/>
        </w:rPr>
        <w:t>durante mais de 3</w:t>
      </w:r>
      <w:r w:rsidR="0084278C" w:rsidRPr="00F67924">
        <w:rPr>
          <w:lang w:val="pt-PT"/>
        </w:rPr>
        <w:t> </w:t>
      </w:r>
      <w:r w:rsidRPr="00F67924">
        <w:rPr>
          <w:lang w:val="pt-PT"/>
        </w:rPr>
        <w:t>anos n</w:t>
      </w:r>
      <w:ins w:id="1586" w:author="Author">
        <w:r w:rsidR="005E2782">
          <w:rPr>
            <w:lang w:val="pt-PT"/>
          </w:rPr>
          <w:t xml:space="preserve">a fase </w:t>
        </w:r>
      </w:ins>
      <w:del w:id="1587" w:author="Author">
        <w:r w:rsidR="00DA3570" w:rsidRPr="00F67924" w:rsidDel="005E2782">
          <w:rPr>
            <w:lang w:val="pt-PT"/>
          </w:rPr>
          <w:delText>o</w:delText>
        </w:r>
        <w:r w:rsidRPr="00F67924" w:rsidDel="005E2782">
          <w:rPr>
            <w:lang w:val="pt-PT"/>
          </w:rPr>
          <w:delText>s</w:delText>
        </w:r>
        <w:r w:rsidR="00DA3570" w:rsidRPr="00F67924" w:rsidDel="005E2782">
          <w:rPr>
            <w:lang w:val="pt-PT"/>
          </w:rPr>
          <w:delText xml:space="preserve"> </w:delText>
        </w:r>
      </w:del>
      <w:ins w:id="1588" w:author="Author">
        <w:del w:id="1589" w:author="Author">
          <w:r w:rsidR="00B10EB9" w:rsidDel="005E2782">
            <w:rPr>
              <w:lang w:val="pt-PT"/>
            </w:rPr>
            <w:delText>Ensaio</w:delText>
          </w:r>
          <w:r w:rsidR="00CB4493" w:rsidDel="00B10EB9">
            <w:rPr>
              <w:lang w:val="pt-PT"/>
            </w:rPr>
            <w:delText>E</w:delText>
          </w:r>
        </w:del>
      </w:ins>
      <w:del w:id="1590" w:author="Author">
        <w:r w:rsidR="00DA3570" w:rsidRPr="00F67924" w:rsidDel="00B10EB9">
          <w:rPr>
            <w:lang w:val="pt-PT"/>
          </w:rPr>
          <w:delText>estudo</w:delText>
        </w:r>
        <w:r w:rsidR="00DA3570" w:rsidRPr="00F67924" w:rsidDel="005E2782">
          <w:rPr>
            <w:lang w:val="pt-PT"/>
          </w:rPr>
          <w:delText xml:space="preserve">s </w:delText>
        </w:r>
      </w:del>
      <w:r w:rsidR="00DA3570" w:rsidRPr="00F67924">
        <w:rPr>
          <w:lang w:val="pt-PT"/>
        </w:rPr>
        <w:t>de</w:t>
      </w:r>
      <w:r w:rsidRPr="00F67924">
        <w:rPr>
          <w:lang w:val="pt-PT"/>
        </w:rPr>
        <w:t xml:space="preserve"> extens</w:t>
      </w:r>
      <w:r w:rsidR="00DA3570" w:rsidRPr="00F67924">
        <w:rPr>
          <w:lang w:val="pt-PT"/>
        </w:rPr>
        <w:t>ão</w:t>
      </w:r>
      <w:r w:rsidRPr="00F67924">
        <w:rPr>
          <w:lang w:val="pt-PT"/>
        </w:rPr>
        <w:t xml:space="preserve"> </w:t>
      </w:r>
      <w:ins w:id="1591" w:author="Author">
        <w:r w:rsidR="005E2782" w:rsidRPr="00F67924">
          <w:rPr>
            <w:lang w:val="pt-PT"/>
          </w:rPr>
          <w:t xml:space="preserve">em regime aberto </w:t>
        </w:r>
        <w:r w:rsidR="005E2782">
          <w:rPr>
            <w:lang w:val="pt-PT"/>
          </w:rPr>
          <w:t xml:space="preserve">dos Ensaios </w:t>
        </w:r>
      </w:ins>
      <w:r w:rsidRPr="00F67924">
        <w:rPr>
          <w:lang w:val="pt-PT"/>
        </w:rPr>
        <w:t>I</w:t>
      </w:r>
      <w:r w:rsidR="00A60566" w:rsidRPr="00F67924">
        <w:rPr>
          <w:lang w:val="pt-PT"/>
        </w:rPr>
        <w:noBreakHyphen/>
      </w:r>
      <w:r w:rsidRPr="00F67924">
        <w:rPr>
          <w:lang w:val="pt-PT"/>
        </w:rPr>
        <w:t>V</w:t>
      </w:r>
      <w:del w:id="1592" w:author="Author">
        <w:r w:rsidRPr="00F67924" w:rsidDel="005E2782">
          <w:rPr>
            <w:lang w:val="pt-PT"/>
          </w:rPr>
          <w:delText xml:space="preserve"> em regime aberto</w:delText>
        </w:r>
      </w:del>
      <w:r w:rsidRPr="00F67924">
        <w:rPr>
          <w:lang w:val="pt-PT"/>
        </w:rPr>
        <w:t>.</w:t>
      </w:r>
    </w:p>
    <w:p w14:paraId="2CE922CC" w14:textId="77777777" w:rsidR="005551E6" w:rsidRPr="00F67924" w:rsidRDefault="005551E6" w:rsidP="005551E6">
      <w:pPr>
        <w:numPr>
          <w:ilvl w:val="12"/>
          <w:numId w:val="0"/>
        </w:numPr>
        <w:ind w:right="-2"/>
        <w:rPr>
          <w:lang w:val="pt-PT"/>
        </w:rPr>
      </w:pPr>
    </w:p>
    <w:p w14:paraId="06E8C667" w14:textId="5B506A5F" w:rsidR="005551E6" w:rsidRPr="00F67924" w:rsidRDefault="005551E6" w:rsidP="005551E6">
      <w:pPr>
        <w:numPr>
          <w:ilvl w:val="12"/>
          <w:numId w:val="0"/>
        </w:numPr>
        <w:ind w:right="-2"/>
        <w:rPr>
          <w:lang w:val="pt-PT"/>
        </w:rPr>
      </w:pPr>
      <w:r w:rsidRPr="00F67924">
        <w:rPr>
          <w:lang w:val="pt-PT"/>
        </w:rPr>
        <w:t xml:space="preserve">Nos doentes tratados com </w:t>
      </w:r>
      <w:r w:rsidR="0084278C" w:rsidRPr="00F67924">
        <w:rPr>
          <w:lang w:val="pt-PT" w:eastAsia="de-DE"/>
        </w:rPr>
        <w:t xml:space="preserve">tocilizumab </w:t>
      </w:r>
      <w:r w:rsidRPr="00F67924">
        <w:rPr>
          <w:lang w:val="pt-PT"/>
        </w:rPr>
        <w:t>8 mg/kg, notaram</w:t>
      </w:r>
      <w:r w:rsidRPr="00F67924">
        <w:rPr>
          <w:lang w:val="pt-PT"/>
        </w:rPr>
        <w:noBreakHyphen/>
        <w:t xml:space="preserve">se melhorias significativas em todos os componentes individuais da resposta ACR, incluindo: contagem de articulações dolorosas e tumefactas; avaliação global </w:t>
      </w:r>
      <w:r w:rsidR="00DA3570" w:rsidRPr="00F67924">
        <w:rPr>
          <w:lang w:val="pt-PT"/>
        </w:rPr>
        <w:t>d</w:t>
      </w:r>
      <w:r w:rsidRPr="00F67924">
        <w:rPr>
          <w:lang w:val="pt-PT"/>
        </w:rPr>
        <w:t xml:space="preserve">os doentes e </w:t>
      </w:r>
      <w:r w:rsidR="00DA3570" w:rsidRPr="00F67924">
        <w:rPr>
          <w:lang w:val="pt-PT"/>
        </w:rPr>
        <w:t>d</w:t>
      </w:r>
      <w:r w:rsidRPr="00F67924">
        <w:rPr>
          <w:lang w:val="pt-PT"/>
        </w:rPr>
        <w:t xml:space="preserve">o médico; </w:t>
      </w:r>
      <w:r w:rsidRPr="00F67924">
        <w:rPr>
          <w:szCs w:val="22"/>
          <w:lang w:val="pt-PT"/>
        </w:rPr>
        <w:t>índice de incapacidade; avaliação da dor e da PCR, comparativamente a doentes a receber placebo mais MTX ou out</w:t>
      </w:r>
      <w:r w:rsidR="00BD5511" w:rsidRPr="00F67924">
        <w:rPr>
          <w:szCs w:val="22"/>
          <w:lang w:val="pt-PT"/>
        </w:rPr>
        <w:t xml:space="preserve">ros DMARDs em todos os </w:t>
      </w:r>
      <w:ins w:id="1593" w:author="Author">
        <w:r w:rsidR="005E2782">
          <w:rPr>
            <w:lang w:val="pt-PT"/>
          </w:rPr>
          <w:t>e</w:t>
        </w:r>
        <w:del w:id="1594" w:author="Author">
          <w:r w:rsidR="00576DA3" w:rsidDel="005E2782">
            <w:rPr>
              <w:lang w:val="pt-PT"/>
            </w:rPr>
            <w:delText>E</w:delText>
          </w:r>
        </w:del>
        <w:r w:rsidR="00576DA3">
          <w:rPr>
            <w:lang w:val="pt-PT"/>
          </w:rPr>
          <w:t>nsaios</w:t>
        </w:r>
        <w:del w:id="1595" w:author="Author">
          <w:r w:rsidR="00CB4493" w:rsidDel="00576DA3">
            <w:rPr>
              <w:szCs w:val="22"/>
              <w:lang w:val="pt-PT"/>
            </w:rPr>
            <w:delText>E</w:delText>
          </w:r>
        </w:del>
      </w:ins>
      <w:del w:id="1596" w:author="Author">
        <w:r w:rsidR="00BD5511" w:rsidRPr="00F67924" w:rsidDel="00576DA3">
          <w:rPr>
            <w:szCs w:val="22"/>
            <w:lang w:val="pt-PT"/>
          </w:rPr>
          <w:delText>estudos</w:delText>
        </w:r>
      </w:del>
      <w:r w:rsidR="00BD5511" w:rsidRPr="00F67924">
        <w:rPr>
          <w:szCs w:val="22"/>
          <w:lang w:val="pt-PT"/>
        </w:rPr>
        <w:t>.</w:t>
      </w:r>
    </w:p>
    <w:p w14:paraId="2B100C2D" w14:textId="77777777" w:rsidR="005551E6" w:rsidRPr="00F67924" w:rsidRDefault="005551E6" w:rsidP="005551E6">
      <w:pPr>
        <w:numPr>
          <w:ilvl w:val="12"/>
          <w:numId w:val="0"/>
        </w:numPr>
        <w:ind w:right="-2"/>
        <w:rPr>
          <w:lang w:val="pt-PT"/>
        </w:rPr>
      </w:pPr>
    </w:p>
    <w:p w14:paraId="21AFDB03" w14:textId="6FF58B9E" w:rsidR="005551E6" w:rsidRPr="00F67924" w:rsidRDefault="005551E6" w:rsidP="005551E6">
      <w:pPr>
        <w:keepNext/>
        <w:keepLines/>
        <w:numPr>
          <w:ilvl w:val="12"/>
          <w:numId w:val="0"/>
        </w:numPr>
        <w:rPr>
          <w:lang w:val="pt-PT"/>
        </w:rPr>
      </w:pPr>
      <w:r w:rsidRPr="00F67924">
        <w:rPr>
          <w:lang w:val="pt-PT"/>
        </w:rPr>
        <w:t xml:space="preserve">Nos </w:t>
      </w:r>
      <w:ins w:id="1597" w:author="Author">
        <w:r w:rsidR="00B10EB9">
          <w:rPr>
            <w:lang w:val="pt-PT"/>
          </w:rPr>
          <w:t>Ensaio</w:t>
        </w:r>
        <w:del w:id="1598" w:author="Author">
          <w:r w:rsidR="00CB4493" w:rsidDel="00B10EB9">
            <w:rPr>
              <w:lang w:val="pt-PT"/>
            </w:rPr>
            <w:delText>E</w:delText>
          </w:r>
        </w:del>
      </w:ins>
      <w:del w:id="1599" w:author="Author">
        <w:r w:rsidRPr="00F67924" w:rsidDel="00B10EB9">
          <w:rPr>
            <w:lang w:val="pt-PT"/>
          </w:rPr>
          <w:delText>estudo</w:delText>
        </w:r>
      </w:del>
      <w:r w:rsidRPr="00F67924">
        <w:rPr>
          <w:lang w:val="pt-PT"/>
        </w:rPr>
        <w:t xml:space="preserve">s I </w:t>
      </w:r>
      <w:r w:rsidR="0084278C" w:rsidRPr="00F67924">
        <w:rPr>
          <w:lang w:val="pt-PT"/>
        </w:rPr>
        <w:noBreakHyphen/>
      </w:r>
      <w:r w:rsidRPr="00F67924">
        <w:rPr>
          <w:lang w:val="pt-PT"/>
        </w:rPr>
        <w:t xml:space="preserve"> V, os doentes apresentavam uma pontuação </w:t>
      </w:r>
      <w:r w:rsidR="00DA3570" w:rsidRPr="00F67924">
        <w:rPr>
          <w:lang w:val="pt-PT"/>
        </w:rPr>
        <w:t xml:space="preserve">média </w:t>
      </w:r>
      <w:r w:rsidRPr="00F67924">
        <w:rPr>
          <w:lang w:val="pt-PT"/>
        </w:rPr>
        <w:t xml:space="preserve">de </w:t>
      </w:r>
      <w:r w:rsidRPr="00F67924">
        <w:rPr>
          <w:szCs w:val="22"/>
          <w:lang w:val="pt-PT"/>
        </w:rPr>
        <w:t>atividade da doença</w:t>
      </w:r>
      <w:r w:rsidRPr="00F67924" w:rsidDel="00A47AA3">
        <w:rPr>
          <w:lang w:val="pt-PT"/>
        </w:rPr>
        <w:t xml:space="preserve"> </w:t>
      </w:r>
      <w:r w:rsidRPr="00F67924">
        <w:rPr>
          <w:lang w:val="pt-PT"/>
        </w:rPr>
        <w:t>inicial (</w:t>
      </w:r>
      <w:r w:rsidRPr="00F67924">
        <w:rPr>
          <w:i/>
          <w:lang w:val="pt-PT"/>
        </w:rPr>
        <w:t xml:space="preserve">Disease Activity Score </w:t>
      </w:r>
      <w:r w:rsidRPr="00F67924">
        <w:rPr>
          <w:lang w:val="pt-PT"/>
        </w:rPr>
        <w:t xml:space="preserve">(DAS28)) de 6,5 </w:t>
      </w:r>
      <w:r w:rsidR="0084278C" w:rsidRPr="00F67924">
        <w:rPr>
          <w:lang w:val="pt-PT"/>
        </w:rPr>
        <w:noBreakHyphen/>
      </w:r>
      <w:r w:rsidRPr="00F67924">
        <w:rPr>
          <w:lang w:val="pt-PT"/>
        </w:rPr>
        <w:t xml:space="preserve"> 6,8. Nos doentes tratados com </w:t>
      </w:r>
      <w:r w:rsidR="00A60566" w:rsidRPr="00F67924">
        <w:rPr>
          <w:lang w:val="pt-PT" w:eastAsia="de-DE"/>
        </w:rPr>
        <w:t xml:space="preserve">tocilizumab </w:t>
      </w:r>
      <w:r w:rsidRPr="00F67924">
        <w:rPr>
          <w:lang w:val="pt-PT"/>
        </w:rPr>
        <w:t xml:space="preserve">foi observada uma redução significativa no DAS28 </w:t>
      </w:r>
      <w:r w:rsidR="001C5A7E" w:rsidRPr="00F67924">
        <w:rPr>
          <w:lang w:val="pt-PT"/>
        </w:rPr>
        <w:t>a partir da linha de base</w:t>
      </w:r>
      <w:r w:rsidRPr="00F67924">
        <w:rPr>
          <w:lang w:val="pt-PT"/>
        </w:rPr>
        <w:t xml:space="preserve"> (melhoria média) de 3,1 </w:t>
      </w:r>
      <w:r w:rsidR="0084278C" w:rsidRPr="00F67924">
        <w:rPr>
          <w:lang w:val="pt-PT"/>
        </w:rPr>
        <w:noBreakHyphen/>
      </w:r>
      <w:r w:rsidRPr="00F67924">
        <w:rPr>
          <w:lang w:val="pt-PT"/>
        </w:rPr>
        <w:t xml:space="preserve"> 3,4, comparativamente aos doentes no grupo controlo (1,3 </w:t>
      </w:r>
      <w:r w:rsidR="0084278C" w:rsidRPr="00F67924">
        <w:rPr>
          <w:lang w:val="pt-PT"/>
        </w:rPr>
        <w:noBreakHyphen/>
      </w:r>
      <w:r w:rsidRPr="00F67924">
        <w:rPr>
          <w:lang w:val="pt-PT"/>
        </w:rPr>
        <w:t xml:space="preserve"> 2,1). A proporção de doentes que atingiu remissão clínica DAS28 (DAS28 &lt; 2,6) à semana</w:t>
      </w:r>
      <w:r w:rsidR="0084278C" w:rsidRPr="00F67924">
        <w:rPr>
          <w:lang w:val="pt-PT"/>
        </w:rPr>
        <w:t> </w:t>
      </w:r>
      <w:r w:rsidRPr="00F67924">
        <w:rPr>
          <w:lang w:val="pt-PT"/>
        </w:rPr>
        <w:t xml:space="preserve">24 foi significativamente </w:t>
      </w:r>
      <w:r w:rsidR="001C5A7E" w:rsidRPr="00F67924">
        <w:rPr>
          <w:lang w:val="pt-PT"/>
        </w:rPr>
        <w:t xml:space="preserve">maior </w:t>
      </w:r>
      <w:r w:rsidRPr="00F67924">
        <w:rPr>
          <w:lang w:val="pt-PT"/>
        </w:rPr>
        <w:t xml:space="preserve">nos doentes a receber </w:t>
      </w:r>
      <w:r w:rsidR="0084278C" w:rsidRPr="00F67924">
        <w:rPr>
          <w:lang w:val="pt-PT" w:eastAsia="de-DE"/>
        </w:rPr>
        <w:t xml:space="preserve">tocilizumab </w:t>
      </w:r>
      <w:r w:rsidRPr="00F67924">
        <w:rPr>
          <w:lang w:val="pt-PT"/>
        </w:rPr>
        <w:t xml:space="preserve">(28 </w:t>
      </w:r>
      <w:r w:rsidR="0084278C" w:rsidRPr="00F67924">
        <w:rPr>
          <w:lang w:val="pt-PT"/>
        </w:rPr>
        <w:noBreakHyphen/>
      </w:r>
      <w:r w:rsidR="00DA3570" w:rsidRPr="00F67924">
        <w:rPr>
          <w:lang w:val="pt-PT"/>
        </w:rPr>
        <w:t xml:space="preserve"> </w:t>
      </w:r>
      <w:r w:rsidRPr="00F67924">
        <w:rPr>
          <w:lang w:val="pt-PT"/>
        </w:rPr>
        <w:t xml:space="preserve">34%), comparativamente a 1 </w:t>
      </w:r>
      <w:r w:rsidR="0084278C" w:rsidRPr="00F67924">
        <w:rPr>
          <w:lang w:val="pt-PT"/>
        </w:rPr>
        <w:noBreakHyphen/>
      </w:r>
      <w:r w:rsidRPr="00F67924">
        <w:rPr>
          <w:lang w:val="pt-PT"/>
        </w:rPr>
        <w:t xml:space="preserve"> 12% nos doentes do grupo controlo. No </w:t>
      </w:r>
      <w:ins w:id="1600" w:author="Author">
        <w:r w:rsidR="00B10EB9">
          <w:rPr>
            <w:lang w:val="pt-PT"/>
          </w:rPr>
          <w:t>Ensaio</w:t>
        </w:r>
        <w:del w:id="1601" w:author="Author">
          <w:r w:rsidR="00CB4493" w:rsidDel="00B10EB9">
            <w:rPr>
              <w:lang w:val="pt-PT"/>
            </w:rPr>
            <w:delText>E</w:delText>
          </w:r>
        </w:del>
      </w:ins>
      <w:del w:id="1602" w:author="Author">
        <w:r w:rsidRPr="00F67924" w:rsidDel="00B10EB9">
          <w:rPr>
            <w:lang w:val="pt-PT"/>
          </w:rPr>
          <w:delText>estudo</w:delText>
        </w:r>
      </w:del>
      <w:r w:rsidRPr="00F67924">
        <w:rPr>
          <w:lang w:val="pt-PT"/>
        </w:rPr>
        <w:t xml:space="preserve"> II, 65% dos doentes atingi</w:t>
      </w:r>
      <w:r w:rsidR="0010180C" w:rsidRPr="00F67924">
        <w:rPr>
          <w:lang w:val="pt-PT"/>
        </w:rPr>
        <w:t>ram</w:t>
      </w:r>
      <w:r w:rsidRPr="00F67924">
        <w:rPr>
          <w:lang w:val="pt-PT"/>
        </w:rPr>
        <w:t xml:space="preserve"> um DAS28 &lt;</w:t>
      </w:r>
      <w:r w:rsidR="0084278C" w:rsidRPr="00F67924">
        <w:rPr>
          <w:lang w:val="pt-PT"/>
        </w:rPr>
        <w:t> </w:t>
      </w:r>
      <w:r w:rsidRPr="00F67924">
        <w:rPr>
          <w:lang w:val="pt-PT"/>
        </w:rPr>
        <w:t>2,6 à semana</w:t>
      </w:r>
      <w:r w:rsidR="0084278C" w:rsidRPr="00F67924">
        <w:rPr>
          <w:lang w:val="pt-PT"/>
        </w:rPr>
        <w:t> </w:t>
      </w:r>
      <w:r w:rsidRPr="00F67924">
        <w:rPr>
          <w:lang w:val="pt-PT"/>
        </w:rPr>
        <w:t>104, comparativamente a 48% às 52</w:t>
      </w:r>
      <w:r w:rsidR="0084278C" w:rsidRPr="00F67924">
        <w:rPr>
          <w:lang w:val="pt-PT"/>
        </w:rPr>
        <w:t> </w:t>
      </w:r>
      <w:r w:rsidRPr="00F67924">
        <w:rPr>
          <w:lang w:val="pt-PT"/>
        </w:rPr>
        <w:t>semanas e a 33% dos doentes à semana</w:t>
      </w:r>
      <w:r w:rsidR="0084278C" w:rsidRPr="00F67924">
        <w:rPr>
          <w:lang w:val="pt-PT"/>
        </w:rPr>
        <w:t> </w:t>
      </w:r>
      <w:r w:rsidRPr="00F67924">
        <w:rPr>
          <w:lang w:val="pt-PT"/>
        </w:rPr>
        <w:t>24.</w:t>
      </w:r>
    </w:p>
    <w:p w14:paraId="7271D28F" w14:textId="77777777" w:rsidR="005551E6" w:rsidRPr="00F67924" w:rsidRDefault="005551E6" w:rsidP="005551E6">
      <w:pPr>
        <w:numPr>
          <w:ilvl w:val="12"/>
          <w:numId w:val="0"/>
        </w:numPr>
        <w:ind w:right="-2"/>
        <w:rPr>
          <w:lang w:val="pt-PT"/>
        </w:rPr>
      </w:pPr>
    </w:p>
    <w:p w14:paraId="13A7BB4D" w14:textId="66E95B2E" w:rsidR="005551E6" w:rsidRPr="00F67924" w:rsidRDefault="005551E6" w:rsidP="005551E6">
      <w:pPr>
        <w:numPr>
          <w:ilvl w:val="12"/>
          <w:numId w:val="0"/>
        </w:numPr>
        <w:ind w:right="-2"/>
        <w:rPr>
          <w:lang w:val="pt-PT"/>
        </w:rPr>
      </w:pPr>
      <w:r w:rsidRPr="00F67924">
        <w:rPr>
          <w:lang w:val="pt-PT"/>
        </w:rPr>
        <w:t xml:space="preserve">Numa análise coletiva dos </w:t>
      </w:r>
      <w:ins w:id="1603" w:author="Author">
        <w:r w:rsidR="00B10EB9">
          <w:rPr>
            <w:lang w:val="pt-PT"/>
          </w:rPr>
          <w:t>Ensaio</w:t>
        </w:r>
        <w:del w:id="1604" w:author="Author">
          <w:r w:rsidR="00CB4493" w:rsidDel="00B10EB9">
            <w:rPr>
              <w:lang w:val="pt-PT"/>
            </w:rPr>
            <w:delText>E</w:delText>
          </w:r>
        </w:del>
      </w:ins>
      <w:del w:id="1605" w:author="Author">
        <w:r w:rsidRPr="00F67924" w:rsidDel="00B10EB9">
          <w:rPr>
            <w:lang w:val="pt-PT"/>
          </w:rPr>
          <w:delText>estudo</w:delText>
        </w:r>
      </w:del>
      <w:r w:rsidRPr="00F67924">
        <w:rPr>
          <w:lang w:val="pt-PT"/>
        </w:rPr>
        <w:t xml:space="preserve">s II, III e IV, a proporção de doentes no grupo tratado com tocilizumab 8 mg/kg mais DMARD </w:t>
      </w:r>
      <w:r w:rsidRPr="00F67924">
        <w:rPr>
          <w:i/>
          <w:lang w:val="pt-PT"/>
        </w:rPr>
        <w:t>vs.</w:t>
      </w:r>
      <w:r w:rsidRPr="00F67924">
        <w:rPr>
          <w:lang w:val="pt-PT"/>
        </w:rPr>
        <w:t xml:space="preserve"> o grupo tratado com tocilizumab 4 mg/kg mais DMARD que atingiram uma resposta ACR</w:t>
      </w:r>
      <w:r w:rsidR="0084278C" w:rsidRPr="00F67924">
        <w:rPr>
          <w:lang w:val="pt-PT"/>
        </w:rPr>
        <w:t> </w:t>
      </w:r>
      <w:r w:rsidRPr="00F67924">
        <w:rPr>
          <w:lang w:val="pt-PT"/>
        </w:rPr>
        <w:t>20, 50 e 70 foi significativamente superior</w:t>
      </w:r>
      <w:r w:rsidR="001C5A7E" w:rsidRPr="00F67924">
        <w:rPr>
          <w:lang w:val="pt-PT"/>
        </w:rPr>
        <w:t xml:space="preserve"> </w:t>
      </w:r>
      <w:r w:rsidRPr="00F67924">
        <w:rPr>
          <w:lang w:val="pt-PT"/>
        </w:rPr>
        <w:t xml:space="preserve">(59% </w:t>
      </w:r>
      <w:r w:rsidRPr="00F67924">
        <w:rPr>
          <w:i/>
          <w:lang w:val="pt-PT"/>
        </w:rPr>
        <w:t>vs.</w:t>
      </w:r>
      <w:r w:rsidRPr="00F67924">
        <w:rPr>
          <w:lang w:val="pt-PT"/>
        </w:rPr>
        <w:t xml:space="preserve"> 50%, 37% </w:t>
      </w:r>
      <w:r w:rsidRPr="00F67924">
        <w:rPr>
          <w:i/>
          <w:lang w:val="pt-PT"/>
        </w:rPr>
        <w:t>vs.</w:t>
      </w:r>
      <w:r w:rsidRPr="00F67924">
        <w:rPr>
          <w:lang w:val="pt-PT"/>
        </w:rPr>
        <w:t xml:space="preserve"> 27%, 18% </w:t>
      </w:r>
      <w:r w:rsidRPr="00F67924">
        <w:rPr>
          <w:i/>
          <w:lang w:val="pt-PT"/>
        </w:rPr>
        <w:t>vs.</w:t>
      </w:r>
      <w:r w:rsidRPr="00F67924">
        <w:rPr>
          <w:lang w:val="pt-PT"/>
        </w:rPr>
        <w:t xml:space="preserve"> 11%, respetivamente) (p &lt;</w:t>
      </w:r>
      <w:r w:rsidR="0084278C" w:rsidRPr="00F67924">
        <w:rPr>
          <w:lang w:val="pt-PT"/>
        </w:rPr>
        <w:t> </w:t>
      </w:r>
      <w:r w:rsidRPr="00F67924">
        <w:rPr>
          <w:lang w:val="pt-PT"/>
        </w:rPr>
        <w:t>0,03). De forma semelhante, a proporção de doentes que atingiram uma remissão DAS28 (DAS28 &lt;</w:t>
      </w:r>
      <w:r w:rsidR="0084278C" w:rsidRPr="00F67924">
        <w:rPr>
          <w:lang w:val="pt-PT"/>
        </w:rPr>
        <w:t> </w:t>
      </w:r>
      <w:r w:rsidRPr="00F67924">
        <w:rPr>
          <w:lang w:val="pt-PT"/>
        </w:rPr>
        <w:t xml:space="preserve">2,6) no grupo tratado com </w:t>
      </w:r>
      <w:r w:rsidR="0084278C" w:rsidRPr="00F67924">
        <w:rPr>
          <w:lang w:val="pt-PT" w:eastAsia="de-DE"/>
        </w:rPr>
        <w:t xml:space="preserve">tocilizumab </w:t>
      </w:r>
      <w:r w:rsidRPr="00F67924">
        <w:rPr>
          <w:lang w:val="pt-PT"/>
        </w:rPr>
        <w:t xml:space="preserve">8 mg/kg mais DMARD foi significativamente superior à dos doentes tratados com </w:t>
      </w:r>
      <w:r w:rsidR="0084278C" w:rsidRPr="00F67924">
        <w:rPr>
          <w:lang w:val="pt-PT" w:eastAsia="de-DE"/>
        </w:rPr>
        <w:t xml:space="preserve">tocilizumab </w:t>
      </w:r>
      <w:r w:rsidRPr="00F67924">
        <w:rPr>
          <w:lang w:val="pt-PT"/>
        </w:rPr>
        <w:t xml:space="preserve">4 mg/kg mais DMARD (31% </w:t>
      </w:r>
      <w:r w:rsidRPr="00F67924">
        <w:rPr>
          <w:i/>
          <w:lang w:val="pt-PT"/>
        </w:rPr>
        <w:t>vs.</w:t>
      </w:r>
      <w:r w:rsidRPr="00F67924">
        <w:rPr>
          <w:lang w:val="pt-PT"/>
        </w:rPr>
        <w:t xml:space="preserve"> 16%, respetivamente) (p &lt; 0,0001).</w:t>
      </w:r>
    </w:p>
    <w:p w14:paraId="24C93C7C" w14:textId="77777777" w:rsidR="005551E6" w:rsidRPr="00F67924" w:rsidRDefault="005551E6" w:rsidP="005551E6">
      <w:pPr>
        <w:numPr>
          <w:ilvl w:val="12"/>
          <w:numId w:val="0"/>
        </w:numPr>
        <w:ind w:right="-2"/>
        <w:rPr>
          <w:lang w:val="pt-PT"/>
        </w:rPr>
      </w:pPr>
    </w:p>
    <w:p w14:paraId="57222DC6" w14:textId="54E0C06D" w:rsidR="005551E6" w:rsidRPr="00F67924" w:rsidRDefault="005551E6">
      <w:pPr>
        <w:keepNext/>
        <w:keepLines/>
        <w:numPr>
          <w:ilvl w:val="12"/>
          <w:numId w:val="0"/>
        </w:numPr>
        <w:rPr>
          <w:bCs/>
          <w:i/>
          <w:lang w:val="pt-PT"/>
        </w:rPr>
        <w:pPrChange w:id="1606" w:author="TCS" w:date="2026-02-26T11:59:00Z">
          <w:pPr>
            <w:keepNext/>
            <w:keepLines/>
            <w:numPr>
              <w:ilvl w:val="12"/>
            </w:numPr>
            <w:ind w:right="-2"/>
          </w:pPr>
        </w:pPrChange>
      </w:pPr>
      <w:r w:rsidRPr="00F67924">
        <w:rPr>
          <w:bCs/>
          <w:i/>
          <w:lang w:val="pt-PT"/>
        </w:rPr>
        <w:t>Tabela </w:t>
      </w:r>
      <w:r w:rsidR="00FB3EE6" w:rsidRPr="00F67924">
        <w:rPr>
          <w:bCs/>
          <w:i/>
          <w:lang w:val="pt-PT"/>
        </w:rPr>
        <w:t>5</w:t>
      </w:r>
      <w:r w:rsidRPr="00F67924">
        <w:rPr>
          <w:bCs/>
          <w:i/>
          <w:lang w:val="pt-PT"/>
        </w:rPr>
        <w:t xml:space="preserve">. </w:t>
      </w:r>
      <w:r w:rsidRPr="00F67924">
        <w:rPr>
          <w:bCs/>
          <w:i/>
          <w:szCs w:val="22"/>
          <w:lang w:val="pt-PT"/>
        </w:rPr>
        <w:t>Respostas ACR</w:t>
      </w:r>
      <w:r w:rsidRPr="00F67924">
        <w:rPr>
          <w:bCs/>
          <w:i/>
          <w:lang w:val="pt-PT"/>
        </w:rPr>
        <w:t xml:space="preserve"> em </w:t>
      </w:r>
      <w:ins w:id="1607" w:author="Author">
        <w:r w:rsidR="00B10EB9" w:rsidRPr="00557EB7">
          <w:rPr>
            <w:i/>
            <w:iCs/>
            <w:lang w:val="pt-PT"/>
            <w:rPrChange w:id="1608" w:author="Author">
              <w:rPr>
                <w:lang w:val="pt-PT"/>
              </w:rPr>
            </w:rPrChange>
          </w:rPr>
          <w:t>Ensaio</w:t>
        </w:r>
        <w:del w:id="1609" w:author="Author">
          <w:r w:rsidR="00CB4493" w:rsidDel="00B10EB9">
            <w:rPr>
              <w:bCs/>
              <w:i/>
              <w:lang w:val="pt-PT"/>
            </w:rPr>
            <w:delText>E</w:delText>
          </w:r>
        </w:del>
      </w:ins>
      <w:del w:id="1610" w:author="Author">
        <w:r w:rsidRPr="00F67924" w:rsidDel="00B10EB9">
          <w:rPr>
            <w:bCs/>
            <w:i/>
            <w:lang w:val="pt-PT"/>
          </w:rPr>
          <w:delText>estudo</w:delText>
        </w:r>
      </w:del>
      <w:r w:rsidRPr="00F67924">
        <w:rPr>
          <w:bCs/>
          <w:i/>
          <w:lang w:val="pt-PT"/>
        </w:rPr>
        <w:t>s controlados com placebo/MTX/DMARDs (% de doentes)</w:t>
      </w:r>
    </w:p>
    <w:p w14:paraId="70513570" w14:textId="77777777" w:rsidR="00CB0EFD" w:rsidRPr="00F67924" w:rsidRDefault="00CB0EFD">
      <w:pPr>
        <w:keepNext/>
        <w:keepLines/>
        <w:numPr>
          <w:ilvl w:val="12"/>
          <w:numId w:val="0"/>
        </w:numPr>
        <w:rPr>
          <w:lang w:val="pt-PT"/>
        </w:rPr>
        <w:pPrChange w:id="1611" w:author="TCS" w:date="2026-02-26T11:59:00Z">
          <w:pPr>
            <w:keepNext/>
            <w:keepLines/>
            <w:numPr>
              <w:ilvl w:val="12"/>
            </w:numPr>
            <w:ind w:right="-2"/>
          </w:pPr>
        </w:pPrChange>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14"/>
        <w:gridCol w:w="31"/>
        <w:gridCol w:w="881"/>
        <w:gridCol w:w="681"/>
        <w:gridCol w:w="898"/>
        <w:gridCol w:w="681"/>
        <w:gridCol w:w="898"/>
        <w:gridCol w:w="845"/>
        <w:gridCol w:w="981"/>
        <w:gridCol w:w="970"/>
        <w:gridCol w:w="11"/>
        <w:gridCol w:w="898"/>
        <w:gridCol w:w="698"/>
      </w:tblGrid>
      <w:tr w:rsidR="005551E6" w:rsidRPr="00F67924" w14:paraId="1B6E6312" w14:textId="77777777" w:rsidTr="005351D2">
        <w:trPr>
          <w:trHeight w:val="463"/>
          <w:tblHeader/>
        </w:trPr>
        <w:tc>
          <w:tcPr>
            <w:tcW w:w="305" w:type="pct"/>
          </w:tcPr>
          <w:p w14:paraId="5542DEC5" w14:textId="77777777" w:rsidR="005551E6" w:rsidRPr="00F67924" w:rsidRDefault="005551E6">
            <w:pPr>
              <w:keepNext/>
              <w:keepLines/>
              <w:numPr>
                <w:ilvl w:val="12"/>
                <w:numId w:val="0"/>
              </w:numPr>
              <w:jc w:val="center"/>
              <w:rPr>
                <w:sz w:val="20"/>
                <w:lang w:val="pt-PT"/>
              </w:rPr>
              <w:pPrChange w:id="1612" w:author="TCS" w:date="2026-02-26T11:59:00Z">
                <w:pPr>
                  <w:keepNext/>
                  <w:keepLines/>
                  <w:numPr>
                    <w:ilvl w:val="12"/>
                  </w:numPr>
                  <w:ind w:right="-2"/>
                  <w:jc w:val="center"/>
                </w:pPr>
              </w:pPrChange>
            </w:pPr>
          </w:p>
        </w:tc>
        <w:tc>
          <w:tcPr>
            <w:tcW w:w="899" w:type="pct"/>
            <w:gridSpan w:val="3"/>
            <w:tcBorders>
              <w:bottom w:val="single" w:sz="4" w:space="0" w:color="auto"/>
            </w:tcBorders>
          </w:tcPr>
          <w:p w14:paraId="0168FD3E" w14:textId="4C3F6B6B" w:rsidR="005551E6" w:rsidRPr="00FF5041" w:rsidRDefault="00B10EB9">
            <w:pPr>
              <w:keepNext/>
              <w:keepLines/>
              <w:numPr>
                <w:ilvl w:val="12"/>
                <w:numId w:val="0"/>
              </w:numPr>
              <w:jc w:val="center"/>
              <w:rPr>
                <w:b/>
                <w:bCs/>
                <w:sz w:val="20"/>
                <w:lang w:val="pt-PT"/>
              </w:rPr>
              <w:pPrChange w:id="1613" w:author="TCS" w:date="2026-02-26T11:59:00Z">
                <w:pPr>
                  <w:keepNext/>
                  <w:keepLines/>
                  <w:numPr>
                    <w:ilvl w:val="12"/>
                  </w:numPr>
                  <w:ind w:right="-2"/>
                  <w:jc w:val="center"/>
                </w:pPr>
              </w:pPrChange>
            </w:pPr>
            <w:ins w:id="1614" w:author="Author">
              <w:r w:rsidRPr="00557EB7">
                <w:rPr>
                  <w:b/>
                  <w:lang w:val="pt-PT"/>
                  <w:rPrChange w:id="1615" w:author="Author">
                    <w:rPr>
                      <w:lang w:val="pt-PT"/>
                    </w:rPr>
                  </w:rPrChange>
                </w:rPr>
                <w:t>Ensaio</w:t>
              </w:r>
            </w:ins>
            <w:del w:id="1616" w:author="Author">
              <w:r w:rsidR="005551E6" w:rsidRPr="00FF5041" w:rsidDel="00B10EB9">
                <w:rPr>
                  <w:b/>
                  <w:bCs/>
                  <w:sz w:val="20"/>
                  <w:lang w:val="pt-PT"/>
                </w:rPr>
                <w:delText>Estudo</w:delText>
              </w:r>
            </w:del>
            <w:r w:rsidR="005551E6" w:rsidRPr="00FF5041">
              <w:rPr>
                <w:b/>
                <w:bCs/>
                <w:sz w:val="20"/>
                <w:lang w:val="pt-PT"/>
              </w:rPr>
              <w:t xml:space="preserve"> I</w:t>
            </w:r>
          </w:p>
          <w:p w14:paraId="33C7E68D" w14:textId="77777777" w:rsidR="005551E6" w:rsidRPr="00FF5041" w:rsidRDefault="005551E6">
            <w:pPr>
              <w:keepNext/>
              <w:keepLines/>
              <w:numPr>
                <w:ilvl w:val="12"/>
                <w:numId w:val="0"/>
              </w:numPr>
              <w:jc w:val="center"/>
              <w:rPr>
                <w:b/>
                <w:bCs/>
                <w:sz w:val="20"/>
                <w:lang w:val="pt-PT"/>
              </w:rPr>
              <w:pPrChange w:id="1617" w:author="TCS" w:date="2026-02-26T11:59:00Z">
                <w:pPr>
                  <w:keepNext/>
                  <w:keepLines/>
                  <w:numPr>
                    <w:ilvl w:val="12"/>
                  </w:numPr>
                  <w:ind w:right="-2"/>
                  <w:jc w:val="center"/>
                </w:pPr>
              </w:pPrChange>
            </w:pPr>
            <w:r w:rsidRPr="00FF5041">
              <w:rPr>
                <w:b/>
                <w:bCs/>
                <w:sz w:val="20"/>
                <w:lang w:val="pt-PT"/>
              </w:rPr>
              <w:t>AMBITION</w:t>
            </w:r>
          </w:p>
        </w:tc>
        <w:tc>
          <w:tcPr>
            <w:tcW w:w="926" w:type="pct"/>
            <w:gridSpan w:val="2"/>
            <w:tcBorders>
              <w:bottom w:val="single" w:sz="4" w:space="0" w:color="auto"/>
            </w:tcBorders>
          </w:tcPr>
          <w:p w14:paraId="16E47D74" w14:textId="0475FED1" w:rsidR="005551E6" w:rsidRPr="00FF5041" w:rsidRDefault="00B10EB9">
            <w:pPr>
              <w:keepNext/>
              <w:keepLines/>
              <w:numPr>
                <w:ilvl w:val="12"/>
                <w:numId w:val="0"/>
              </w:numPr>
              <w:jc w:val="center"/>
              <w:rPr>
                <w:b/>
                <w:bCs/>
                <w:sz w:val="20"/>
                <w:lang w:val="pt-PT"/>
              </w:rPr>
              <w:pPrChange w:id="1618" w:author="TCS" w:date="2026-02-26T11:59:00Z">
                <w:pPr>
                  <w:keepNext/>
                  <w:keepLines/>
                  <w:numPr>
                    <w:ilvl w:val="12"/>
                  </w:numPr>
                  <w:ind w:right="-2"/>
                  <w:jc w:val="center"/>
                </w:pPr>
              </w:pPrChange>
            </w:pPr>
            <w:ins w:id="1619" w:author="Author">
              <w:r w:rsidRPr="00557EB7">
                <w:rPr>
                  <w:b/>
                  <w:lang w:val="pt-PT"/>
                  <w:rPrChange w:id="1620" w:author="Author">
                    <w:rPr>
                      <w:lang w:val="pt-PT"/>
                    </w:rPr>
                  </w:rPrChange>
                </w:rPr>
                <w:t>Ensaio</w:t>
              </w:r>
            </w:ins>
            <w:del w:id="1621" w:author="Author">
              <w:r w:rsidR="005551E6" w:rsidRPr="00FF5041" w:rsidDel="00B10EB9">
                <w:rPr>
                  <w:b/>
                  <w:bCs/>
                  <w:sz w:val="20"/>
                  <w:lang w:val="pt-PT"/>
                </w:rPr>
                <w:delText>Estudo</w:delText>
              </w:r>
            </w:del>
            <w:r w:rsidR="005551E6" w:rsidRPr="00FF5041">
              <w:rPr>
                <w:b/>
                <w:bCs/>
                <w:sz w:val="20"/>
                <w:lang w:val="pt-PT"/>
              </w:rPr>
              <w:t xml:space="preserve"> II</w:t>
            </w:r>
          </w:p>
          <w:p w14:paraId="56AD7C08" w14:textId="77777777" w:rsidR="005551E6" w:rsidRPr="00557EB7" w:rsidRDefault="005551E6">
            <w:pPr>
              <w:keepNext/>
              <w:keepLines/>
              <w:numPr>
                <w:ilvl w:val="12"/>
                <w:numId w:val="0"/>
              </w:numPr>
              <w:jc w:val="center"/>
              <w:rPr>
                <w:b/>
                <w:sz w:val="20"/>
                <w:lang w:val="pt-PT"/>
                <w:rPrChange w:id="1622" w:author="Author">
                  <w:rPr>
                    <w:sz w:val="20"/>
                    <w:lang w:val="pt-PT"/>
                  </w:rPr>
                </w:rPrChange>
              </w:rPr>
              <w:pPrChange w:id="1623" w:author="TCS" w:date="2026-02-26T11:59:00Z">
                <w:pPr>
                  <w:keepNext/>
                  <w:keepLines/>
                  <w:numPr>
                    <w:ilvl w:val="12"/>
                  </w:numPr>
                  <w:ind w:right="-2"/>
                  <w:jc w:val="center"/>
                </w:pPr>
              </w:pPrChange>
            </w:pPr>
            <w:r w:rsidRPr="00FF5041">
              <w:rPr>
                <w:b/>
                <w:bCs/>
                <w:sz w:val="20"/>
                <w:lang w:val="pt-PT"/>
              </w:rPr>
              <w:t>LITHE</w:t>
            </w:r>
          </w:p>
        </w:tc>
        <w:tc>
          <w:tcPr>
            <w:tcW w:w="926" w:type="pct"/>
            <w:gridSpan w:val="2"/>
            <w:tcBorders>
              <w:bottom w:val="single" w:sz="4" w:space="0" w:color="auto"/>
            </w:tcBorders>
          </w:tcPr>
          <w:p w14:paraId="587C1988" w14:textId="2E94B201" w:rsidR="005551E6" w:rsidRPr="00FF5041" w:rsidRDefault="00B10EB9">
            <w:pPr>
              <w:keepNext/>
              <w:keepLines/>
              <w:numPr>
                <w:ilvl w:val="12"/>
                <w:numId w:val="0"/>
              </w:numPr>
              <w:jc w:val="center"/>
              <w:rPr>
                <w:b/>
                <w:bCs/>
                <w:sz w:val="20"/>
                <w:lang w:val="pt-PT"/>
              </w:rPr>
              <w:pPrChange w:id="1624" w:author="TCS" w:date="2026-02-26T11:59:00Z">
                <w:pPr>
                  <w:keepNext/>
                  <w:keepLines/>
                  <w:numPr>
                    <w:ilvl w:val="12"/>
                  </w:numPr>
                  <w:ind w:right="-2"/>
                  <w:jc w:val="center"/>
                </w:pPr>
              </w:pPrChange>
            </w:pPr>
            <w:ins w:id="1625" w:author="Author">
              <w:r w:rsidRPr="00557EB7">
                <w:rPr>
                  <w:b/>
                  <w:lang w:val="pt-PT"/>
                  <w:rPrChange w:id="1626" w:author="Author">
                    <w:rPr>
                      <w:lang w:val="pt-PT"/>
                    </w:rPr>
                  </w:rPrChange>
                </w:rPr>
                <w:t>Ensaio</w:t>
              </w:r>
            </w:ins>
            <w:del w:id="1627" w:author="Author">
              <w:r w:rsidR="005551E6" w:rsidRPr="00FF5041" w:rsidDel="00B10EB9">
                <w:rPr>
                  <w:b/>
                  <w:bCs/>
                  <w:sz w:val="20"/>
                  <w:lang w:val="pt-PT"/>
                </w:rPr>
                <w:delText>Estudo</w:delText>
              </w:r>
            </w:del>
            <w:r w:rsidR="005551E6" w:rsidRPr="00FF5041">
              <w:rPr>
                <w:b/>
                <w:bCs/>
                <w:sz w:val="20"/>
                <w:lang w:val="pt-PT"/>
              </w:rPr>
              <w:t xml:space="preserve"> III</w:t>
            </w:r>
          </w:p>
          <w:p w14:paraId="2BEC57AA" w14:textId="77777777" w:rsidR="005551E6" w:rsidRPr="00557EB7" w:rsidRDefault="005551E6">
            <w:pPr>
              <w:keepNext/>
              <w:keepLines/>
              <w:numPr>
                <w:ilvl w:val="12"/>
                <w:numId w:val="0"/>
              </w:numPr>
              <w:jc w:val="center"/>
              <w:rPr>
                <w:b/>
                <w:sz w:val="20"/>
                <w:lang w:val="pt-PT"/>
                <w:rPrChange w:id="1628" w:author="Author">
                  <w:rPr>
                    <w:sz w:val="20"/>
                    <w:lang w:val="pt-PT"/>
                  </w:rPr>
                </w:rPrChange>
              </w:rPr>
              <w:pPrChange w:id="1629" w:author="TCS" w:date="2026-02-26T11:59:00Z">
                <w:pPr>
                  <w:keepNext/>
                  <w:keepLines/>
                  <w:numPr>
                    <w:ilvl w:val="12"/>
                  </w:numPr>
                  <w:ind w:right="-2"/>
                  <w:jc w:val="center"/>
                </w:pPr>
              </w:pPrChange>
            </w:pPr>
            <w:r w:rsidRPr="00FF5041">
              <w:rPr>
                <w:b/>
                <w:bCs/>
                <w:sz w:val="20"/>
                <w:lang w:val="pt-PT"/>
              </w:rPr>
              <w:t>OPTION</w:t>
            </w:r>
          </w:p>
        </w:tc>
        <w:tc>
          <w:tcPr>
            <w:tcW w:w="1019" w:type="pct"/>
            <w:gridSpan w:val="3"/>
            <w:tcBorders>
              <w:bottom w:val="single" w:sz="4" w:space="0" w:color="auto"/>
            </w:tcBorders>
          </w:tcPr>
          <w:p w14:paraId="24EBE5C2" w14:textId="4CF2D8F5" w:rsidR="005551E6" w:rsidRPr="00FF5041" w:rsidRDefault="00B10EB9">
            <w:pPr>
              <w:keepNext/>
              <w:keepLines/>
              <w:numPr>
                <w:ilvl w:val="12"/>
                <w:numId w:val="0"/>
              </w:numPr>
              <w:jc w:val="center"/>
              <w:rPr>
                <w:b/>
                <w:bCs/>
                <w:sz w:val="20"/>
                <w:lang w:val="pt-PT"/>
              </w:rPr>
              <w:pPrChange w:id="1630" w:author="TCS" w:date="2026-02-26T11:59:00Z">
                <w:pPr>
                  <w:keepNext/>
                  <w:keepLines/>
                  <w:numPr>
                    <w:ilvl w:val="12"/>
                  </w:numPr>
                  <w:ind w:right="-2"/>
                  <w:jc w:val="center"/>
                </w:pPr>
              </w:pPrChange>
            </w:pPr>
            <w:ins w:id="1631" w:author="Author">
              <w:r w:rsidRPr="00557EB7">
                <w:rPr>
                  <w:b/>
                  <w:lang w:val="pt-PT"/>
                  <w:rPrChange w:id="1632" w:author="Author">
                    <w:rPr>
                      <w:lang w:val="pt-PT"/>
                    </w:rPr>
                  </w:rPrChange>
                </w:rPr>
                <w:t>Ensaio</w:t>
              </w:r>
            </w:ins>
            <w:del w:id="1633" w:author="Author">
              <w:r w:rsidR="005551E6" w:rsidRPr="00FF5041" w:rsidDel="00B10EB9">
                <w:rPr>
                  <w:b/>
                  <w:bCs/>
                  <w:sz w:val="20"/>
                  <w:lang w:val="pt-PT"/>
                </w:rPr>
                <w:delText>Estudo</w:delText>
              </w:r>
            </w:del>
            <w:r w:rsidR="005551E6" w:rsidRPr="00FF5041">
              <w:rPr>
                <w:b/>
                <w:bCs/>
                <w:sz w:val="20"/>
                <w:lang w:val="pt-PT"/>
              </w:rPr>
              <w:t xml:space="preserve"> IV</w:t>
            </w:r>
          </w:p>
          <w:p w14:paraId="08DA0485" w14:textId="77777777" w:rsidR="005551E6" w:rsidRPr="00FF5041" w:rsidRDefault="005551E6">
            <w:pPr>
              <w:keepNext/>
              <w:keepLines/>
              <w:numPr>
                <w:ilvl w:val="12"/>
                <w:numId w:val="0"/>
              </w:numPr>
              <w:jc w:val="center"/>
              <w:rPr>
                <w:b/>
                <w:bCs/>
                <w:sz w:val="20"/>
                <w:lang w:val="pt-PT"/>
              </w:rPr>
              <w:pPrChange w:id="1634" w:author="TCS" w:date="2026-02-26T11:59:00Z">
                <w:pPr>
                  <w:keepNext/>
                  <w:keepLines/>
                  <w:numPr>
                    <w:ilvl w:val="12"/>
                  </w:numPr>
                  <w:ind w:right="-2"/>
                  <w:jc w:val="center"/>
                </w:pPr>
              </w:pPrChange>
            </w:pPr>
            <w:r w:rsidRPr="00FF5041">
              <w:rPr>
                <w:b/>
                <w:bCs/>
                <w:sz w:val="20"/>
                <w:lang w:val="pt-PT"/>
              </w:rPr>
              <w:t>TOWARD</w:t>
            </w:r>
          </w:p>
        </w:tc>
        <w:tc>
          <w:tcPr>
            <w:tcW w:w="926" w:type="pct"/>
            <w:gridSpan w:val="2"/>
            <w:tcBorders>
              <w:bottom w:val="single" w:sz="4" w:space="0" w:color="auto"/>
            </w:tcBorders>
          </w:tcPr>
          <w:p w14:paraId="2EEC08E8" w14:textId="761F9D29" w:rsidR="005551E6" w:rsidRPr="00FF5041" w:rsidRDefault="00B10EB9">
            <w:pPr>
              <w:keepNext/>
              <w:keepLines/>
              <w:numPr>
                <w:ilvl w:val="12"/>
                <w:numId w:val="0"/>
              </w:numPr>
              <w:jc w:val="center"/>
              <w:rPr>
                <w:b/>
                <w:bCs/>
                <w:sz w:val="20"/>
                <w:lang w:val="pt-PT"/>
              </w:rPr>
              <w:pPrChange w:id="1635" w:author="TCS" w:date="2026-02-26T11:59:00Z">
                <w:pPr>
                  <w:keepNext/>
                  <w:keepLines/>
                  <w:numPr>
                    <w:ilvl w:val="12"/>
                  </w:numPr>
                  <w:ind w:right="-2"/>
                  <w:jc w:val="center"/>
                </w:pPr>
              </w:pPrChange>
            </w:pPr>
            <w:ins w:id="1636" w:author="Author">
              <w:r w:rsidRPr="00557EB7">
                <w:rPr>
                  <w:b/>
                  <w:lang w:val="pt-PT"/>
                  <w:rPrChange w:id="1637" w:author="Author">
                    <w:rPr>
                      <w:lang w:val="pt-PT"/>
                    </w:rPr>
                  </w:rPrChange>
                </w:rPr>
                <w:t>Ensaio</w:t>
              </w:r>
            </w:ins>
            <w:del w:id="1638" w:author="Author">
              <w:r w:rsidR="005551E6" w:rsidRPr="00FF5041" w:rsidDel="00B10EB9">
                <w:rPr>
                  <w:b/>
                  <w:bCs/>
                  <w:sz w:val="20"/>
                  <w:lang w:val="pt-PT"/>
                </w:rPr>
                <w:delText>Estudo</w:delText>
              </w:r>
            </w:del>
            <w:r w:rsidR="005551E6" w:rsidRPr="00FF5041">
              <w:rPr>
                <w:b/>
                <w:bCs/>
                <w:sz w:val="20"/>
                <w:lang w:val="pt-PT"/>
              </w:rPr>
              <w:t xml:space="preserve"> V</w:t>
            </w:r>
          </w:p>
          <w:p w14:paraId="301E74AA" w14:textId="77777777" w:rsidR="005551E6" w:rsidRPr="00FF5041" w:rsidRDefault="005551E6">
            <w:pPr>
              <w:keepNext/>
              <w:keepLines/>
              <w:numPr>
                <w:ilvl w:val="12"/>
                <w:numId w:val="0"/>
              </w:numPr>
              <w:jc w:val="center"/>
              <w:rPr>
                <w:b/>
                <w:bCs/>
                <w:sz w:val="20"/>
                <w:lang w:val="pt-PT"/>
              </w:rPr>
              <w:pPrChange w:id="1639" w:author="TCS" w:date="2026-02-26T11:59:00Z">
                <w:pPr>
                  <w:keepNext/>
                  <w:keepLines/>
                  <w:numPr>
                    <w:ilvl w:val="12"/>
                  </w:numPr>
                  <w:ind w:right="-2"/>
                  <w:jc w:val="center"/>
                </w:pPr>
              </w:pPrChange>
            </w:pPr>
            <w:r w:rsidRPr="00FF5041">
              <w:rPr>
                <w:b/>
                <w:bCs/>
                <w:sz w:val="20"/>
                <w:lang w:val="pt-PT"/>
              </w:rPr>
              <w:t>RADIATE</w:t>
            </w:r>
          </w:p>
        </w:tc>
      </w:tr>
      <w:tr w:rsidR="005551E6" w:rsidRPr="00F67924" w14:paraId="7C9D5D37" w14:textId="77777777" w:rsidTr="005351D2">
        <w:trPr>
          <w:trHeight w:val="737"/>
          <w:tblHeader/>
        </w:trPr>
        <w:tc>
          <w:tcPr>
            <w:tcW w:w="305" w:type="pct"/>
          </w:tcPr>
          <w:p w14:paraId="74DB5DB0" w14:textId="65A6FBF8" w:rsidR="005551E6" w:rsidRPr="00F67924" w:rsidRDefault="0084278C">
            <w:pPr>
              <w:widowControl w:val="0"/>
              <w:numPr>
                <w:ilvl w:val="12"/>
                <w:numId w:val="0"/>
              </w:numPr>
              <w:ind w:right="-2"/>
              <w:jc w:val="center"/>
              <w:rPr>
                <w:sz w:val="20"/>
                <w:lang w:val="pt-PT"/>
              </w:rPr>
              <w:pPrChange w:id="1640" w:author="Author">
                <w:pPr>
                  <w:keepNext/>
                  <w:keepLines/>
                  <w:numPr>
                    <w:ilvl w:val="12"/>
                  </w:numPr>
                  <w:ind w:right="-2"/>
                  <w:jc w:val="center"/>
                </w:pPr>
              </w:pPrChange>
            </w:pPr>
            <w:r w:rsidRPr="00F67924">
              <w:rPr>
                <w:bCs/>
                <w:sz w:val="20"/>
                <w:lang w:val="pt-PT"/>
              </w:rPr>
              <w:t>s</w:t>
            </w:r>
            <w:r w:rsidR="005551E6" w:rsidRPr="00F67924">
              <w:rPr>
                <w:bCs/>
                <w:sz w:val="20"/>
                <w:lang w:val="pt-PT"/>
              </w:rPr>
              <w:t>emana</w:t>
            </w:r>
          </w:p>
        </w:tc>
        <w:tc>
          <w:tcPr>
            <w:tcW w:w="528" w:type="pct"/>
            <w:gridSpan w:val="2"/>
            <w:tcBorders>
              <w:right w:val="single" w:sz="4" w:space="0" w:color="auto"/>
            </w:tcBorders>
          </w:tcPr>
          <w:p w14:paraId="1EA612F7" w14:textId="77777777" w:rsidR="005551E6" w:rsidRPr="00F67924" w:rsidRDefault="005551E6">
            <w:pPr>
              <w:widowControl w:val="0"/>
              <w:numPr>
                <w:ilvl w:val="12"/>
                <w:numId w:val="0"/>
              </w:numPr>
              <w:ind w:right="-2"/>
              <w:jc w:val="center"/>
              <w:rPr>
                <w:b/>
                <w:bCs/>
                <w:sz w:val="20"/>
                <w:lang w:val="pt-PT"/>
              </w:rPr>
              <w:pPrChange w:id="1641" w:author="Author">
                <w:pPr>
                  <w:keepNext/>
                  <w:keepLines/>
                  <w:numPr>
                    <w:ilvl w:val="12"/>
                  </w:numPr>
                  <w:ind w:right="-2"/>
                  <w:jc w:val="center"/>
                </w:pPr>
              </w:pPrChange>
            </w:pPr>
            <w:r w:rsidRPr="00F67924">
              <w:rPr>
                <w:b/>
                <w:bCs/>
                <w:sz w:val="20"/>
                <w:lang w:val="pt-PT"/>
              </w:rPr>
              <w:t>TCZ</w:t>
            </w:r>
          </w:p>
          <w:p w14:paraId="6432421A" w14:textId="77777777" w:rsidR="005551E6" w:rsidRPr="00F67924" w:rsidRDefault="005551E6">
            <w:pPr>
              <w:widowControl w:val="0"/>
              <w:numPr>
                <w:ilvl w:val="12"/>
                <w:numId w:val="0"/>
              </w:numPr>
              <w:ind w:right="-2"/>
              <w:jc w:val="center"/>
              <w:rPr>
                <w:sz w:val="20"/>
                <w:lang w:val="pt-PT"/>
              </w:rPr>
              <w:pPrChange w:id="1642" w:author="Author">
                <w:pPr>
                  <w:keepNext/>
                  <w:keepLines/>
                  <w:numPr>
                    <w:ilvl w:val="12"/>
                  </w:numPr>
                  <w:ind w:right="-2"/>
                  <w:jc w:val="center"/>
                </w:pPr>
              </w:pPrChange>
            </w:pPr>
            <w:r w:rsidRPr="00F67924">
              <w:rPr>
                <w:b/>
                <w:bCs/>
                <w:sz w:val="20"/>
                <w:lang w:val="pt-PT"/>
              </w:rPr>
              <w:t>8 mg/kg</w:t>
            </w:r>
          </w:p>
        </w:tc>
        <w:tc>
          <w:tcPr>
            <w:tcW w:w="370" w:type="pct"/>
            <w:tcBorders>
              <w:left w:val="single" w:sz="4" w:space="0" w:color="auto"/>
              <w:right w:val="single" w:sz="4" w:space="0" w:color="auto"/>
            </w:tcBorders>
          </w:tcPr>
          <w:p w14:paraId="771EDE5F" w14:textId="77777777" w:rsidR="005551E6" w:rsidRPr="00F67924" w:rsidRDefault="005551E6">
            <w:pPr>
              <w:widowControl w:val="0"/>
              <w:numPr>
                <w:ilvl w:val="12"/>
                <w:numId w:val="0"/>
              </w:numPr>
              <w:ind w:right="-2"/>
              <w:jc w:val="center"/>
              <w:rPr>
                <w:sz w:val="20"/>
                <w:lang w:val="pt-PT"/>
              </w:rPr>
              <w:pPrChange w:id="1643" w:author="Author">
                <w:pPr>
                  <w:keepNext/>
                  <w:keepLines/>
                  <w:numPr>
                    <w:ilvl w:val="12"/>
                  </w:numPr>
                  <w:ind w:right="-2"/>
                  <w:jc w:val="center"/>
                </w:pPr>
              </w:pPrChange>
            </w:pPr>
            <w:r w:rsidRPr="00F67924">
              <w:rPr>
                <w:b/>
                <w:bCs/>
                <w:sz w:val="20"/>
                <w:lang w:val="pt-PT"/>
              </w:rPr>
              <w:t>MTX</w:t>
            </w:r>
          </w:p>
        </w:tc>
        <w:tc>
          <w:tcPr>
            <w:tcW w:w="463" w:type="pct"/>
            <w:tcBorders>
              <w:left w:val="single" w:sz="4" w:space="0" w:color="auto"/>
              <w:right w:val="single" w:sz="4" w:space="0" w:color="auto"/>
            </w:tcBorders>
          </w:tcPr>
          <w:p w14:paraId="7645D72C" w14:textId="77777777" w:rsidR="005551E6" w:rsidRPr="00F67924" w:rsidRDefault="005551E6">
            <w:pPr>
              <w:widowControl w:val="0"/>
              <w:numPr>
                <w:ilvl w:val="12"/>
                <w:numId w:val="0"/>
              </w:numPr>
              <w:ind w:right="-2"/>
              <w:jc w:val="center"/>
              <w:rPr>
                <w:b/>
                <w:bCs/>
                <w:sz w:val="20"/>
                <w:lang w:val="pt-PT"/>
              </w:rPr>
              <w:pPrChange w:id="1644" w:author="Author">
                <w:pPr>
                  <w:keepNext/>
                  <w:keepLines/>
                  <w:numPr>
                    <w:ilvl w:val="12"/>
                  </w:numPr>
                  <w:ind w:right="-2"/>
                  <w:jc w:val="center"/>
                </w:pPr>
              </w:pPrChange>
            </w:pPr>
            <w:r w:rsidRPr="00F67924">
              <w:rPr>
                <w:b/>
                <w:bCs/>
                <w:sz w:val="20"/>
                <w:lang w:val="pt-PT"/>
              </w:rPr>
              <w:t>TCZ</w:t>
            </w:r>
          </w:p>
          <w:p w14:paraId="705CAC24" w14:textId="77777777" w:rsidR="005551E6" w:rsidRPr="00F67924" w:rsidRDefault="005551E6">
            <w:pPr>
              <w:widowControl w:val="0"/>
              <w:numPr>
                <w:ilvl w:val="12"/>
                <w:numId w:val="0"/>
              </w:numPr>
              <w:ind w:right="-2"/>
              <w:jc w:val="center"/>
              <w:rPr>
                <w:b/>
                <w:bCs/>
                <w:sz w:val="20"/>
                <w:lang w:val="pt-PT"/>
              </w:rPr>
              <w:pPrChange w:id="1645" w:author="Author">
                <w:pPr>
                  <w:keepNext/>
                  <w:keepLines/>
                  <w:numPr>
                    <w:ilvl w:val="12"/>
                  </w:numPr>
                  <w:ind w:right="-2"/>
                  <w:jc w:val="center"/>
                </w:pPr>
              </w:pPrChange>
            </w:pPr>
            <w:r w:rsidRPr="00F67924">
              <w:rPr>
                <w:b/>
                <w:bCs/>
                <w:sz w:val="20"/>
                <w:lang w:val="pt-PT"/>
              </w:rPr>
              <w:t>8 mg/kg + MTX</w:t>
            </w:r>
          </w:p>
        </w:tc>
        <w:tc>
          <w:tcPr>
            <w:tcW w:w="463" w:type="pct"/>
            <w:tcBorders>
              <w:left w:val="single" w:sz="4" w:space="0" w:color="auto"/>
              <w:right w:val="single" w:sz="4" w:space="0" w:color="auto"/>
            </w:tcBorders>
          </w:tcPr>
          <w:p w14:paraId="2E44D658" w14:textId="77777777" w:rsidR="005551E6" w:rsidRPr="00F67924" w:rsidRDefault="005551E6">
            <w:pPr>
              <w:widowControl w:val="0"/>
              <w:numPr>
                <w:ilvl w:val="12"/>
                <w:numId w:val="0"/>
              </w:numPr>
              <w:ind w:right="-2"/>
              <w:jc w:val="center"/>
              <w:rPr>
                <w:sz w:val="20"/>
                <w:lang w:val="pt-PT"/>
              </w:rPr>
              <w:pPrChange w:id="1646" w:author="Author">
                <w:pPr>
                  <w:keepNext/>
                  <w:keepLines/>
                  <w:numPr>
                    <w:ilvl w:val="12"/>
                  </w:numPr>
                  <w:ind w:right="-2"/>
                  <w:jc w:val="center"/>
                </w:pPr>
              </w:pPrChange>
            </w:pPr>
            <w:r w:rsidRPr="00F67924">
              <w:rPr>
                <w:b/>
                <w:bCs/>
                <w:sz w:val="20"/>
                <w:lang w:val="pt-PT"/>
              </w:rPr>
              <w:t>PBO + MTX</w:t>
            </w:r>
          </w:p>
        </w:tc>
        <w:tc>
          <w:tcPr>
            <w:tcW w:w="463" w:type="pct"/>
            <w:tcBorders>
              <w:left w:val="single" w:sz="4" w:space="0" w:color="auto"/>
              <w:right w:val="single" w:sz="4" w:space="0" w:color="auto"/>
            </w:tcBorders>
          </w:tcPr>
          <w:p w14:paraId="21DFABC9" w14:textId="77777777" w:rsidR="005551E6" w:rsidRPr="00F67924" w:rsidRDefault="005551E6">
            <w:pPr>
              <w:widowControl w:val="0"/>
              <w:numPr>
                <w:ilvl w:val="12"/>
                <w:numId w:val="0"/>
              </w:numPr>
              <w:ind w:right="-2"/>
              <w:jc w:val="center"/>
              <w:rPr>
                <w:b/>
                <w:bCs/>
                <w:sz w:val="20"/>
                <w:lang w:val="pt-PT"/>
              </w:rPr>
              <w:pPrChange w:id="1647" w:author="Author">
                <w:pPr>
                  <w:keepNext/>
                  <w:keepLines/>
                  <w:numPr>
                    <w:ilvl w:val="12"/>
                  </w:numPr>
                  <w:ind w:right="-2"/>
                  <w:jc w:val="center"/>
                </w:pPr>
              </w:pPrChange>
            </w:pPr>
            <w:r w:rsidRPr="00F67924">
              <w:rPr>
                <w:b/>
                <w:bCs/>
                <w:sz w:val="20"/>
                <w:lang w:val="pt-PT"/>
              </w:rPr>
              <w:t>TCZ</w:t>
            </w:r>
          </w:p>
          <w:p w14:paraId="1CCE123E" w14:textId="77777777" w:rsidR="005551E6" w:rsidRPr="00F67924" w:rsidRDefault="005551E6">
            <w:pPr>
              <w:widowControl w:val="0"/>
              <w:numPr>
                <w:ilvl w:val="12"/>
                <w:numId w:val="0"/>
              </w:numPr>
              <w:ind w:right="-2"/>
              <w:jc w:val="center"/>
              <w:rPr>
                <w:b/>
                <w:bCs/>
                <w:sz w:val="20"/>
                <w:lang w:val="pt-PT"/>
              </w:rPr>
              <w:pPrChange w:id="1648" w:author="Author">
                <w:pPr>
                  <w:keepNext/>
                  <w:keepLines/>
                  <w:numPr>
                    <w:ilvl w:val="12"/>
                  </w:numPr>
                  <w:ind w:right="-2"/>
                  <w:jc w:val="center"/>
                </w:pPr>
              </w:pPrChange>
            </w:pPr>
            <w:r w:rsidRPr="00F67924">
              <w:rPr>
                <w:b/>
                <w:bCs/>
                <w:sz w:val="20"/>
                <w:lang w:val="pt-PT"/>
              </w:rPr>
              <w:t>8 mg/kg + MTX</w:t>
            </w:r>
          </w:p>
        </w:tc>
        <w:tc>
          <w:tcPr>
            <w:tcW w:w="463" w:type="pct"/>
            <w:tcBorders>
              <w:left w:val="single" w:sz="4" w:space="0" w:color="auto"/>
            </w:tcBorders>
          </w:tcPr>
          <w:p w14:paraId="289E8E4B" w14:textId="77777777" w:rsidR="005551E6" w:rsidRPr="00F67924" w:rsidRDefault="005551E6">
            <w:pPr>
              <w:widowControl w:val="0"/>
              <w:numPr>
                <w:ilvl w:val="12"/>
                <w:numId w:val="0"/>
              </w:numPr>
              <w:ind w:right="-2"/>
              <w:jc w:val="center"/>
              <w:rPr>
                <w:b/>
                <w:bCs/>
                <w:sz w:val="20"/>
                <w:lang w:val="pt-PT"/>
              </w:rPr>
              <w:pPrChange w:id="1649" w:author="Author">
                <w:pPr>
                  <w:keepNext/>
                  <w:keepLines/>
                  <w:numPr>
                    <w:ilvl w:val="12"/>
                  </w:numPr>
                  <w:ind w:right="-2"/>
                  <w:jc w:val="center"/>
                </w:pPr>
              </w:pPrChange>
            </w:pPr>
            <w:r w:rsidRPr="00F67924">
              <w:rPr>
                <w:b/>
                <w:bCs/>
                <w:sz w:val="20"/>
                <w:lang w:val="pt-PT"/>
              </w:rPr>
              <w:t>PBO + MTX</w:t>
            </w:r>
          </w:p>
        </w:tc>
        <w:tc>
          <w:tcPr>
            <w:tcW w:w="509" w:type="pct"/>
            <w:tcBorders>
              <w:left w:val="nil"/>
              <w:right w:val="single" w:sz="4" w:space="0" w:color="auto"/>
            </w:tcBorders>
          </w:tcPr>
          <w:p w14:paraId="65C5AECE" w14:textId="77777777" w:rsidR="005551E6" w:rsidRPr="00F67924" w:rsidRDefault="005551E6">
            <w:pPr>
              <w:widowControl w:val="0"/>
              <w:numPr>
                <w:ilvl w:val="12"/>
                <w:numId w:val="0"/>
              </w:numPr>
              <w:ind w:right="-2"/>
              <w:jc w:val="center"/>
              <w:rPr>
                <w:b/>
                <w:bCs/>
                <w:sz w:val="20"/>
                <w:lang w:val="pt-PT"/>
              </w:rPr>
              <w:pPrChange w:id="1650" w:author="Author">
                <w:pPr>
                  <w:keepNext/>
                  <w:keepLines/>
                  <w:numPr>
                    <w:ilvl w:val="12"/>
                  </w:numPr>
                  <w:ind w:right="-2"/>
                  <w:jc w:val="center"/>
                </w:pPr>
              </w:pPrChange>
            </w:pPr>
            <w:r w:rsidRPr="00F67924">
              <w:rPr>
                <w:b/>
                <w:bCs/>
                <w:sz w:val="20"/>
                <w:lang w:val="pt-PT"/>
              </w:rPr>
              <w:t>TCZ</w:t>
            </w:r>
          </w:p>
          <w:p w14:paraId="6BD013B0" w14:textId="77777777" w:rsidR="005551E6" w:rsidRPr="00F67924" w:rsidRDefault="005551E6">
            <w:pPr>
              <w:widowControl w:val="0"/>
              <w:numPr>
                <w:ilvl w:val="12"/>
                <w:numId w:val="0"/>
              </w:numPr>
              <w:ind w:right="-2"/>
              <w:jc w:val="center"/>
              <w:rPr>
                <w:b/>
                <w:bCs/>
                <w:sz w:val="20"/>
                <w:lang w:val="pt-PT"/>
              </w:rPr>
              <w:pPrChange w:id="1651" w:author="Author">
                <w:pPr>
                  <w:keepNext/>
                  <w:keepLines/>
                  <w:numPr>
                    <w:ilvl w:val="12"/>
                  </w:numPr>
                  <w:ind w:right="-2"/>
                  <w:jc w:val="center"/>
                </w:pPr>
              </w:pPrChange>
            </w:pPr>
            <w:r w:rsidRPr="00F67924">
              <w:rPr>
                <w:b/>
                <w:bCs/>
                <w:sz w:val="20"/>
                <w:lang w:val="pt-PT"/>
              </w:rPr>
              <w:t>8 mg/kg + DMARD</w:t>
            </w:r>
          </w:p>
        </w:tc>
        <w:tc>
          <w:tcPr>
            <w:tcW w:w="509" w:type="pct"/>
            <w:gridSpan w:val="2"/>
            <w:tcBorders>
              <w:left w:val="single" w:sz="4" w:space="0" w:color="auto"/>
            </w:tcBorders>
          </w:tcPr>
          <w:p w14:paraId="289034A2" w14:textId="77777777" w:rsidR="005551E6" w:rsidRPr="00F67924" w:rsidRDefault="005551E6">
            <w:pPr>
              <w:widowControl w:val="0"/>
              <w:numPr>
                <w:ilvl w:val="12"/>
                <w:numId w:val="0"/>
              </w:numPr>
              <w:ind w:right="-2"/>
              <w:jc w:val="center"/>
              <w:rPr>
                <w:b/>
                <w:bCs/>
                <w:sz w:val="20"/>
                <w:lang w:val="pt-PT"/>
              </w:rPr>
              <w:pPrChange w:id="1652" w:author="Author">
                <w:pPr>
                  <w:keepNext/>
                  <w:keepLines/>
                  <w:numPr>
                    <w:ilvl w:val="12"/>
                  </w:numPr>
                  <w:ind w:right="-2"/>
                  <w:jc w:val="center"/>
                </w:pPr>
              </w:pPrChange>
            </w:pPr>
            <w:r w:rsidRPr="00F67924">
              <w:rPr>
                <w:b/>
                <w:bCs/>
                <w:sz w:val="20"/>
                <w:lang w:val="pt-PT"/>
              </w:rPr>
              <w:t>PBO + DMARD</w:t>
            </w:r>
          </w:p>
        </w:tc>
        <w:tc>
          <w:tcPr>
            <w:tcW w:w="463" w:type="pct"/>
            <w:tcBorders>
              <w:left w:val="nil"/>
              <w:right w:val="single" w:sz="4" w:space="0" w:color="auto"/>
            </w:tcBorders>
          </w:tcPr>
          <w:p w14:paraId="3F4001B2" w14:textId="77777777" w:rsidR="005551E6" w:rsidRPr="00F67924" w:rsidRDefault="005551E6">
            <w:pPr>
              <w:widowControl w:val="0"/>
              <w:numPr>
                <w:ilvl w:val="12"/>
                <w:numId w:val="0"/>
              </w:numPr>
              <w:ind w:right="-2"/>
              <w:jc w:val="center"/>
              <w:rPr>
                <w:b/>
                <w:bCs/>
                <w:sz w:val="20"/>
                <w:lang w:val="pt-PT"/>
              </w:rPr>
              <w:pPrChange w:id="1653" w:author="Author">
                <w:pPr>
                  <w:keepNext/>
                  <w:keepLines/>
                  <w:numPr>
                    <w:ilvl w:val="12"/>
                  </w:numPr>
                  <w:ind w:right="-2"/>
                  <w:jc w:val="center"/>
                </w:pPr>
              </w:pPrChange>
            </w:pPr>
            <w:r w:rsidRPr="00F67924">
              <w:rPr>
                <w:b/>
                <w:bCs/>
                <w:sz w:val="20"/>
                <w:lang w:val="pt-PT"/>
              </w:rPr>
              <w:t>TCZ 8 mg/kg + MTX</w:t>
            </w:r>
          </w:p>
        </w:tc>
        <w:tc>
          <w:tcPr>
            <w:tcW w:w="463" w:type="pct"/>
            <w:tcBorders>
              <w:left w:val="single" w:sz="4" w:space="0" w:color="auto"/>
            </w:tcBorders>
          </w:tcPr>
          <w:p w14:paraId="158DD126" w14:textId="77777777" w:rsidR="005551E6" w:rsidRPr="00F67924" w:rsidRDefault="005551E6">
            <w:pPr>
              <w:widowControl w:val="0"/>
              <w:numPr>
                <w:ilvl w:val="12"/>
                <w:numId w:val="0"/>
              </w:numPr>
              <w:ind w:right="-2"/>
              <w:jc w:val="center"/>
              <w:rPr>
                <w:b/>
                <w:bCs/>
                <w:sz w:val="20"/>
                <w:lang w:val="pt-PT"/>
              </w:rPr>
              <w:pPrChange w:id="1654" w:author="Author">
                <w:pPr>
                  <w:keepNext/>
                  <w:keepLines/>
                  <w:numPr>
                    <w:ilvl w:val="12"/>
                  </w:numPr>
                  <w:ind w:right="-2"/>
                  <w:jc w:val="center"/>
                </w:pPr>
              </w:pPrChange>
            </w:pPr>
            <w:r w:rsidRPr="00F67924">
              <w:rPr>
                <w:b/>
                <w:bCs/>
                <w:sz w:val="20"/>
                <w:lang w:val="pt-PT"/>
              </w:rPr>
              <w:t>PBO + MTX</w:t>
            </w:r>
            <w:r w:rsidRPr="00F67924">
              <w:rPr>
                <w:b/>
                <w:bCs/>
                <w:sz w:val="20"/>
                <w:lang w:val="pt-PT"/>
              </w:rPr>
              <w:br/>
            </w:r>
          </w:p>
        </w:tc>
      </w:tr>
      <w:tr w:rsidR="005551E6" w:rsidRPr="00F67924" w14:paraId="243EB1CE" w14:textId="77777777" w:rsidTr="005351D2">
        <w:trPr>
          <w:trHeight w:val="521"/>
          <w:tblHeader/>
        </w:trPr>
        <w:tc>
          <w:tcPr>
            <w:tcW w:w="305" w:type="pct"/>
          </w:tcPr>
          <w:p w14:paraId="3C0E12F2" w14:textId="77777777" w:rsidR="005551E6" w:rsidRPr="00F67924" w:rsidRDefault="005551E6">
            <w:pPr>
              <w:widowControl w:val="0"/>
              <w:numPr>
                <w:ilvl w:val="12"/>
                <w:numId w:val="0"/>
              </w:numPr>
              <w:ind w:right="-2"/>
              <w:jc w:val="center"/>
              <w:rPr>
                <w:b/>
                <w:bCs/>
                <w:sz w:val="20"/>
                <w:lang w:val="pt-PT"/>
              </w:rPr>
              <w:pPrChange w:id="1655" w:author="Author">
                <w:pPr>
                  <w:keepNext/>
                  <w:keepLines/>
                  <w:numPr>
                    <w:ilvl w:val="12"/>
                  </w:numPr>
                  <w:ind w:right="-2"/>
                  <w:jc w:val="center"/>
                </w:pPr>
              </w:pPrChange>
            </w:pPr>
          </w:p>
        </w:tc>
        <w:tc>
          <w:tcPr>
            <w:tcW w:w="528" w:type="pct"/>
            <w:gridSpan w:val="2"/>
            <w:tcBorders>
              <w:right w:val="single" w:sz="4" w:space="0" w:color="auto"/>
            </w:tcBorders>
          </w:tcPr>
          <w:p w14:paraId="02F9B372" w14:textId="703C2B70" w:rsidR="005551E6" w:rsidRPr="00F67924" w:rsidRDefault="00745986">
            <w:pPr>
              <w:widowControl w:val="0"/>
              <w:numPr>
                <w:ilvl w:val="12"/>
                <w:numId w:val="0"/>
              </w:numPr>
              <w:ind w:right="-2"/>
              <w:jc w:val="center"/>
              <w:rPr>
                <w:b/>
                <w:bCs/>
                <w:sz w:val="20"/>
                <w:lang w:val="pt-PT"/>
              </w:rPr>
              <w:pPrChange w:id="1656" w:author="Author">
                <w:pPr>
                  <w:keepNext/>
                  <w:keepLines/>
                  <w:numPr>
                    <w:ilvl w:val="12"/>
                  </w:numPr>
                  <w:ind w:right="-2"/>
                  <w:jc w:val="center"/>
                </w:pPr>
              </w:pPrChange>
            </w:pPr>
            <w:ins w:id="1657" w:author="Author">
              <w:r w:rsidRPr="00A55B53">
                <w:rPr>
                  <w:rFonts w:eastAsia="SimSun"/>
                  <w:b/>
                  <w:sz w:val="18"/>
                  <w:szCs w:val="18"/>
                  <w:lang w:val="pt-PT" w:eastAsia="zh-CN"/>
                </w:rPr>
                <w:t>n = </w:t>
              </w:r>
            </w:ins>
            <w:del w:id="1658" w:author="Author">
              <w:r w:rsidR="005551E6" w:rsidRPr="00F67924" w:rsidDel="00745986">
                <w:rPr>
                  <w:b/>
                  <w:bCs/>
                  <w:sz w:val="20"/>
                  <w:lang w:val="pt-PT"/>
                </w:rPr>
                <w:delText xml:space="preserve">N = </w:delText>
              </w:r>
            </w:del>
          </w:p>
          <w:p w14:paraId="4065D49C" w14:textId="77777777" w:rsidR="005551E6" w:rsidRPr="00F67924" w:rsidRDefault="005551E6">
            <w:pPr>
              <w:widowControl w:val="0"/>
              <w:numPr>
                <w:ilvl w:val="12"/>
                <w:numId w:val="0"/>
              </w:numPr>
              <w:ind w:right="-2"/>
              <w:jc w:val="center"/>
              <w:rPr>
                <w:b/>
                <w:bCs/>
                <w:sz w:val="20"/>
                <w:lang w:val="pt-PT"/>
              </w:rPr>
              <w:pPrChange w:id="1659" w:author="Author">
                <w:pPr>
                  <w:keepNext/>
                  <w:keepLines/>
                  <w:numPr>
                    <w:ilvl w:val="12"/>
                  </w:numPr>
                  <w:ind w:right="-2"/>
                  <w:jc w:val="center"/>
                </w:pPr>
              </w:pPrChange>
            </w:pPr>
            <w:r w:rsidRPr="00F67924">
              <w:rPr>
                <w:b/>
                <w:bCs/>
                <w:sz w:val="20"/>
                <w:lang w:val="pt-PT"/>
              </w:rPr>
              <w:t>286</w:t>
            </w:r>
          </w:p>
        </w:tc>
        <w:tc>
          <w:tcPr>
            <w:tcW w:w="370" w:type="pct"/>
            <w:tcBorders>
              <w:left w:val="single" w:sz="4" w:space="0" w:color="auto"/>
              <w:right w:val="single" w:sz="4" w:space="0" w:color="auto"/>
            </w:tcBorders>
          </w:tcPr>
          <w:p w14:paraId="1D9A475B" w14:textId="236BD310" w:rsidR="005551E6" w:rsidRPr="00F67924" w:rsidRDefault="00745986">
            <w:pPr>
              <w:widowControl w:val="0"/>
              <w:numPr>
                <w:ilvl w:val="12"/>
                <w:numId w:val="0"/>
              </w:numPr>
              <w:ind w:right="-2"/>
              <w:jc w:val="center"/>
              <w:rPr>
                <w:b/>
                <w:bCs/>
                <w:sz w:val="20"/>
                <w:lang w:val="pt-PT"/>
              </w:rPr>
              <w:pPrChange w:id="1660" w:author="Author">
                <w:pPr>
                  <w:keepNext/>
                  <w:keepLines/>
                  <w:numPr>
                    <w:ilvl w:val="12"/>
                  </w:numPr>
                  <w:ind w:right="-2"/>
                  <w:jc w:val="center"/>
                </w:pPr>
              </w:pPrChange>
            </w:pPr>
            <w:ins w:id="1661" w:author="Author">
              <w:r w:rsidRPr="00A55B53">
                <w:rPr>
                  <w:rFonts w:eastAsia="SimSun"/>
                  <w:b/>
                  <w:sz w:val="18"/>
                  <w:szCs w:val="18"/>
                  <w:lang w:val="pt-PT" w:eastAsia="zh-CN"/>
                </w:rPr>
                <w:t>n = </w:t>
              </w:r>
            </w:ins>
            <w:del w:id="1662" w:author="Author">
              <w:r w:rsidR="005551E6" w:rsidRPr="00F67924" w:rsidDel="00745986">
                <w:rPr>
                  <w:b/>
                  <w:bCs/>
                  <w:sz w:val="20"/>
                  <w:lang w:val="pt-PT"/>
                </w:rPr>
                <w:delText>N =</w:delText>
              </w:r>
            </w:del>
          </w:p>
          <w:p w14:paraId="42B04101" w14:textId="77777777" w:rsidR="005551E6" w:rsidRPr="00F67924" w:rsidRDefault="005551E6">
            <w:pPr>
              <w:widowControl w:val="0"/>
              <w:numPr>
                <w:ilvl w:val="12"/>
                <w:numId w:val="0"/>
              </w:numPr>
              <w:ind w:right="-2"/>
              <w:jc w:val="center"/>
              <w:rPr>
                <w:b/>
                <w:bCs/>
                <w:sz w:val="20"/>
                <w:lang w:val="pt-PT"/>
              </w:rPr>
              <w:pPrChange w:id="1663" w:author="Author">
                <w:pPr>
                  <w:keepNext/>
                  <w:keepLines/>
                  <w:numPr>
                    <w:ilvl w:val="12"/>
                  </w:numPr>
                  <w:ind w:right="-2"/>
                  <w:jc w:val="center"/>
                </w:pPr>
              </w:pPrChange>
            </w:pPr>
            <w:r w:rsidRPr="00F67924">
              <w:rPr>
                <w:b/>
                <w:bCs/>
                <w:sz w:val="20"/>
                <w:lang w:val="pt-PT"/>
              </w:rPr>
              <w:t>284</w:t>
            </w:r>
          </w:p>
        </w:tc>
        <w:tc>
          <w:tcPr>
            <w:tcW w:w="463" w:type="pct"/>
            <w:tcBorders>
              <w:left w:val="single" w:sz="4" w:space="0" w:color="auto"/>
              <w:right w:val="single" w:sz="4" w:space="0" w:color="auto"/>
            </w:tcBorders>
          </w:tcPr>
          <w:p w14:paraId="7EBAA01F" w14:textId="55BFE755" w:rsidR="005551E6" w:rsidRPr="00F67924" w:rsidRDefault="00745986">
            <w:pPr>
              <w:widowControl w:val="0"/>
              <w:numPr>
                <w:ilvl w:val="12"/>
                <w:numId w:val="0"/>
              </w:numPr>
              <w:ind w:right="-2"/>
              <w:jc w:val="center"/>
              <w:rPr>
                <w:b/>
                <w:bCs/>
                <w:sz w:val="20"/>
                <w:lang w:val="pt-PT"/>
              </w:rPr>
              <w:pPrChange w:id="1664" w:author="Author">
                <w:pPr>
                  <w:keepNext/>
                  <w:keepLines/>
                  <w:numPr>
                    <w:ilvl w:val="12"/>
                  </w:numPr>
                  <w:ind w:right="-2"/>
                  <w:jc w:val="center"/>
                </w:pPr>
              </w:pPrChange>
            </w:pPr>
            <w:ins w:id="1665" w:author="Author">
              <w:r w:rsidRPr="00A55B53">
                <w:rPr>
                  <w:rFonts w:eastAsia="SimSun"/>
                  <w:b/>
                  <w:sz w:val="18"/>
                  <w:szCs w:val="18"/>
                  <w:lang w:val="pt-PT" w:eastAsia="zh-CN"/>
                </w:rPr>
                <w:t>n = </w:t>
              </w:r>
            </w:ins>
            <w:del w:id="1666" w:author="Author">
              <w:r w:rsidR="005551E6" w:rsidRPr="00F67924" w:rsidDel="00745986">
                <w:rPr>
                  <w:b/>
                  <w:bCs/>
                  <w:sz w:val="20"/>
                  <w:lang w:val="pt-PT"/>
                </w:rPr>
                <w:delText xml:space="preserve">N = </w:delText>
              </w:r>
            </w:del>
          </w:p>
          <w:p w14:paraId="589DC085" w14:textId="77777777" w:rsidR="005551E6" w:rsidRPr="00F67924" w:rsidRDefault="005551E6">
            <w:pPr>
              <w:widowControl w:val="0"/>
              <w:numPr>
                <w:ilvl w:val="12"/>
                <w:numId w:val="0"/>
              </w:numPr>
              <w:ind w:right="-2"/>
              <w:jc w:val="center"/>
              <w:rPr>
                <w:b/>
                <w:bCs/>
                <w:sz w:val="20"/>
                <w:lang w:val="pt-PT"/>
              </w:rPr>
              <w:pPrChange w:id="1667" w:author="Author">
                <w:pPr>
                  <w:keepNext/>
                  <w:keepLines/>
                  <w:numPr>
                    <w:ilvl w:val="12"/>
                  </w:numPr>
                  <w:ind w:right="-2"/>
                  <w:jc w:val="center"/>
                </w:pPr>
              </w:pPrChange>
            </w:pPr>
            <w:r w:rsidRPr="00F67924">
              <w:rPr>
                <w:b/>
                <w:bCs/>
                <w:sz w:val="20"/>
                <w:lang w:val="pt-PT"/>
              </w:rPr>
              <w:t>398</w:t>
            </w:r>
          </w:p>
        </w:tc>
        <w:tc>
          <w:tcPr>
            <w:tcW w:w="463" w:type="pct"/>
            <w:tcBorders>
              <w:left w:val="single" w:sz="4" w:space="0" w:color="auto"/>
              <w:right w:val="single" w:sz="4" w:space="0" w:color="auto"/>
            </w:tcBorders>
          </w:tcPr>
          <w:p w14:paraId="36EF8083" w14:textId="52EC8CD5" w:rsidR="005551E6" w:rsidRPr="00F67924" w:rsidRDefault="00745986">
            <w:pPr>
              <w:widowControl w:val="0"/>
              <w:numPr>
                <w:ilvl w:val="12"/>
                <w:numId w:val="0"/>
              </w:numPr>
              <w:ind w:right="-2"/>
              <w:jc w:val="center"/>
              <w:rPr>
                <w:b/>
                <w:bCs/>
                <w:sz w:val="20"/>
                <w:lang w:val="pt-PT"/>
              </w:rPr>
              <w:pPrChange w:id="1668" w:author="Author">
                <w:pPr>
                  <w:keepNext/>
                  <w:keepLines/>
                  <w:numPr>
                    <w:ilvl w:val="12"/>
                  </w:numPr>
                  <w:ind w:right="-2"/>
                  <w:jc w:val="center"/>
                </w:pPr>
              </w:pPrChange>
            </w:pPr>
            <w:ins w:id="1669" w:author="Author">
              <w:r w:rsidRPr="00A55B53">
                <w:rPr>
                  <w:rFonts w:eastAsia="SimSun"/>
                  <w:b/>
                  <w:sz w:val="18"/>
                  <w:szCs w:val="18"/>
                  <w:lang w:val="pt-PT" w:eastAsia="zh-CN"/>
                </w:rPr>
                <w:t>n = </w:t>
              </w:r>
            </w:ins>
            <w:del w:id="1670" w:author="Author">
              <w:r w:rsidR="005551E6" w:rsidRPr="00F67924" w:rsidDel="00745986">
                <w:rPr>
                  <w:b/>
                  <w:bCs/>
                  <w:sz w:val="20"/>
                  <w:lang w:val="pt-PT"/>
                </w:rPr>
                <w:delText>N =</w:delText>
              </w:r>
            </w:del>
          </w:p>
          <w:p w14:paraId="1D220566" w14:textId="77777777" w:rsidR="005551E6" w:rsidRPr="00F67924" w:rsidRDefault="005551E6">
            <w:pPr>
              <w:widowControl w:val="0"/>
              <w:numPr>
                <w:ilvl w:val="12"/>
                <w:numId w:val="0"/>
              </w:numPr>
              <w:ind w:right="-2"/>
              <w:jc w:val="center"/>
              <w:rPr>
                <w:b/>
                <w:bCs/>
                <w:sz w:val="20"/>
                <w:lang w:val="pt-PT"/>
              </w:rPr>
              <w:pPrChange w:id="1671" w:author="Author">
                <w:pPr>
                  <w:keepNext/>
                  <w:keepLines/>
                  <w:numPr>
                    <w:ilvl w:val="12"/>
                  </w:numPr>
                  <w:ind w:right="-2"/>
                  <w:jc w:val="center"/>
                </w:pPr>
              </w:pPrChange>
            </w:pPr>
            <w:r w:rsidRPr="00F67924">
              <w:rPr>
                <w:b/>
                <w:bCs/>
                <w:sz w:val="20"/>
                <w:lang w:val="pt-PT"/>
              </w:rPr>
              <w:t>393</w:t>
            </w:r>
          </w:p>
        </w:tc>
        <w:tc>
          <w:tcPr>
            <w:tcW w:w="463" w:type="pct"/>
            <w:tcBorders>
              <w:left w:val="single" w:sz="4" w:space="0" w:color="auto"/>
              <w:right w:val="single" w:sz="4" w:space="0" w:color="auto"/>
            </w:tcBorders>
          </w:tcPr>
          <w:p w14:paraId="3D35CB6F" w14:textId="6286C3E3" w:rsidR="005551E6" w:rsidRPr="00F67924" w:rsidRDefault="00745986">
            <w:pPr>
              <w:widowControl w:val="0"/>
              <w:numPr>
                <w:ilvl w:val="12"/>
                <w:numId w:val="0"/>
              </w:numPr>
              <w:ind w:right="-2"/>
              <w:jc w:val="center"/>
              <w:rPr>
                <w:b/>
                <w:bCs/>
                <w:sz w:val="20"/>
                <w:lang w:val="pt-PT"/>
              </w:rPr>
              <w:pPrChange w:id="1672" w:author="Author">
                <w:pPr>
                  <w:keepNext/>
                  <w:keepLines/>
                  <w:numPr>
                    <w:ilvl w:val="12"/>
                  </w:numPr>
                  <w:ind w:right="-2"/>
                  <w:jc w:val="center"/>
                </w:pPr>
              </w:pPrChange>
            </w:pPr>
            <w:ins w:id="1673" w:author="Author">
              <w:r w:rsidRPr="00A55B53">
                <w:rPr>
                  <w:rFonts w:eastAsia="SimSun"/>
                  <w:b/>
                  <w:sz w:val="18"/>
                  <w:szCs w:val="18"/>
                  <w:lang w:val="pt-PT" w:eastAsia="zh-CN"/>
                </w:rPr>
                <w:t>n = </w:t>
              </w:r>
            </w:ins>
            <w:del w:id="1674" w:author="Author">
              <w:r w:rsidR="005551E6" w:rsidRPr="00F67924" w:rsidDel="00745986">
                <w:rPr>
                  <w:b/>
                  <w:bCs/>
                  <w:sz w:val="20"/>
                  <w:lang w:val="pt-PT"/>
                </w:rPr>
                <w:delText>N =</w:delText>
              </w:r>
            </w:del>
          </w:p>
          <w:p w14:paraId="53CA2FB3" w14:textId="77777777" w:rsidR="005551E6" w:rsidRPr="00F67924" w:rsidRDefault="005551E6">
            <w:pPr>
              <w:widowControl w:val="0"/>
              <w:numPr>
                <w:ilvl w:val="12"/>
                <w:numId w:val="0"/>
              </w:numPr>
              <w:ind w:right="-2"/>
              <w:jc w:val="center"/>
              <w:rPr>
                <w:b/>
                <w:bCs/>
                <w:sz w:val="20"/>
                <w:lang w:val="pt-PT"/>
              </w:rPr>
              <w:pPrChange w:id="1675" w:author="Author">
                <w:pPr>
                  <w:keepNext/>
                  <w:keepLines/>
                  <w:numPr>
                    <w:ilvl w:val="12"/>
                  </w:numPr>
                  <w:ind w:right="-2"/>
                  <w:jc w:val="center"/>
                </w:pPr>
              </w:pPrChange>
            </w:pPr>
            <w:r w:rsidRPr="00F67924">
              <w:rPr>
                <w:b/>
                <w:bCs/>
                <w:sz w:val="20"/>
                <w:lang w:val="pt-PT"/>
              </w:rPr>
              <w:t>205</w:t>
            </w:r>
          </w:p>
        </w:tc>
        <w:tc>
          <w:tcPr>
            <w:tcW w:w="463" w:type="pct"/>
            <w:tcBorders>
              <w:left w:val="single" w:sz="4" w:space="0" w:color="auto"/>
            </w:tcBorders>
          </w:tcPr>
          <w:p w14:paraId="0E94BFB8" w14:textId="545B3439" w:rsidR="005551E6" w:rsidRPr="00F67924" w:rsidRDefault="00745986">
            <w:pPr>
              <w:widowControl w:val="0"/>
              <w:numPr>
                <w:ilvl w:val="12"/>
                <w:numId w:val="0"/>
              </w:numPr>
              <w:ind w:right="-2"/>
              <w:jc w:val="center"/>
              <w:rPr>
                <w:b/>
                <w:bCs/>
                <w:sz w:val="20"/>
                <w:lang w:val="pt-PT"/>
              </w:rPr>
              <w:pPrChange w:id="1676" w:author="Author">
                <w:pPr>
                  <w:keepNext/>
                  <w:keepLines/>
                  <w:numPr>
                    <w:ilvl w:val="12"/>
                  </w:numPr>
                  <w:ind w:right="-2"/>
                  <w:jc w:val="center"/>
                </w:pPr>
              </w:pPrChange>
            </w:pPr>
            <w:ins w:id="1677" w:author="Author">
              <w:r w:rsidRPr="00A55B53">
                <w:rPr>
                  <w:rFonts w:eastAsia="SimSun"/>
                  <w:b/>
                  <w:sz w:val="18"/>
                  <w:szCs w:val="18"/>
                  <w:lang w:val="pt-PT" w:eastAsia="zh-CN"/>
                </w:rPr>
                <w:t>n = </w:t>
              </w:r>
            </w:ins>
            <w:del w:id="1678" w:author="Author">
              <w:r w:rsidR="005551E6" w:rsidRPr="00F67924" w:rsidDel="00745986">
                <w:rPr>
                  <w:b/>
                  <w:bCs/>
                  <w:sz w:val="20"/>
                  <w:lang w:val="pt-PT"/>
                </w:rPr>
                <w:delText>N =</w:delText>
              </w:r>
            </w:del>
          </w:p>
          <w:p w14:paraId="7B8BB993" w14:textId="77777777" w:rsidR="005551E6" w:rsidRPr="00F67924" w:rsidRDefault="005551E6">
            <w:pPr>
              <w:widowControl w:val="0"/>
              <w:numPr>
                <w:ilvl w:val="12"/>
                <w:numId w:val="0"/>
              </w:numPr>
              <w:ind w:right="-2"/>
              <w:jc w:val="center"/>
              <w:rPr>
                <w:b/>
                <w:bCs/>
                <w:sz w:val="20"/>
                <w:lang w:val="pt-PT"/>
              </w:rPr>
              <w:pPrChange w:id="1679" w:author="Author">
                <w:pPr>
                  <w:keepNext/>
                  <w:keepLines/>
                  <w:numPr>
                    <w:ilvl w:val="12"/>
                  </w:numPr>
                  <w:ind w:right="-2"/>
                  <w:jc w:val="center"/>
                </w:pPr>
              </w:pPrChange>
            </w:pPr>
            <w:r w:rsidRPr="00F67924">
              <w:rPr>
                <w:b/>
                <w:bCs/>
                <w:sz w:val="20"/>
                <w:lang w:val="pt-PT"/>
              </w:rPr>
              <w:t>204</w:t>
            </w:r>
          </w:p>
        </w:tc>
        <w:tc>
          <w:tcPr>
            <w:tcW w:w="509" w:type="pct"/>
            <w:tcBorders>
              <w:left w:val="nil"/>
              <w:right w:val="single" w:sz="4" w:space="0" w:color="auto"/>
            </w:tcBorders>
          </w:tcPr>
          <w:p w14:paraId="3A5B4466" w14:textId="3C243A16" w:rsidR="005551E6" w:rsidRPr="00F67924" w:rsidRDefault="00745986">
            <w:pPr>
              <w:widowControl w:val="0"/>
              <w:numPr>
                <w:ilvl w:val="12"/>
                <w:numId w:val="0"/>
              </w:numPr>
              <w:ind w:right="-2"/>
              <w:jc w:val="center"/>
              <w:rPr>
                <w:b/>
                <w:bCs/>
                <w:sz w:val="20"/>
                <w:lang w:val="pt-PT"/>
              </w:rPr>
              <w:pPrChange w:id="1680" w:author="Author">
                <w:pPr>
                  <w:keepNext/>
                  <w:keepLines/>
                  <w:numPr>
                    <w:ilvl w:val="12"/>
                  </w:numPr>
                  <w:ind w:right="-2"/>
                  <w:jc w:val="center"/>
                </w:pPr>
              </w:pPrChange>
            </w:pPr>
            <w:ins w:id="1681" w:author="Author">
              <w:r w:rsidRPr="00A55B53">
                <w:rPr>
                  <w:rFonts w:eastAsia="SimSun"/>
                  <w:b/>
                  <w:sz w:val="18"/>
                  <w:szCs w:val="18"/>
                  <w:lang w:val="pt-PT" w:eastAsia="zh-CN"/>
                </w:rPr>
                <w:t>n = </w:t>
              </w:r>
            </w:ins>
            <w:del w:id="1682" w:author="Author">
              <w:r w:rsidR="005551E6" w:rsidRPr="00F67924" w:rsidDel="00745986">
                <w:rPr>
                  <w:b/>
                  <w:bCs/>
                  <w:sz w:val="20"/>
                  <w:lang w:val="pt-PT"/>
                </w:rPr>
                <w:delText>N =</w:delText>
              </w:r>
            </w:del>
          </w:p>
          <w:p w14:paraId="5A5BCA9B" w14:textId="77777777" w:rsidR="005551E6" w:rsidRPr="00F67924" w:rsidRDefault="005551E6">
            <w:pPr>
              <w:widowControl w:val="0"/>
              <w:numPr>
                <w:ilvl w:val="12"/>
                <w:numId w:val="0"/>
              </w:numPr>
              <w:ind w:right="-2"/>
              <w:jc w:val="center"/>
              <w:rPr>
                <w:b/>
                <w:bCs/>
                <w:sz w:val="20"/>
                <w:lang w:val="pt-PT"/>
              </w:rPr>
              <w:pPrChange w:id="1683" w:author="Author">
                <w:pPr>
                  <w:keepNext/>
                  <w:keepLines/>
                  <w:numPr>
                    <w:ilvl w:val="12"/>
                  </w:numPr>
                  <w:ind w:right="-2"/>
                  <w:jc w:val="center"/>
                </w:pPr>
              </w:pPrChange>
            </w:pPr>
            <w:r w:rsidRPr="00F67924">
              <w:rPr>
                <w:b/>
                <w:bCs/>
                <w:sz w:val="20"/>
                <w:lang w:val="pt-PT"/>
              </w:rPr>
              <w:t>803</w:t>
            </w:r>
          </w:p>
        </w:tc>
        <w:tc>
          <w:tcPr>
            <w:tcW w:w="509" w:type="pct"/>
            <w:gridSpan w:val="2"/>
            <w:tcBorders>
              <w:left w:val="single" w:sz="4" w:space="0" w:color="auto"/>
            </w:tcBorders>
          </w:tcPr>
          <w:p w14:paraId="0E787613" w14:textId="098A9E0F" w:rsidR="005551E6" w:rsidRPr="00F67924" w:rsidRDefault="00745986">
            <w:pPr>
              <w:widowControl w:val="0"/>
              <w:numPr>
                <w:ilvl w:val="12"/>
                <w:numId w:val="0"/>
              </w:numPr>
              <w:ind w:right="-2"/>
              <w:jc w:val="center"/>
              <w:rPr>
                <w:b/>
                <w:bCs/>
                <w:sz w:val="20"/>
                <w:lang w:val="pt-PT"/>
              </w:rPr>
              <w:pPrChange w:id="1684" w:author="Author">
                <w:pPr>
                  <w:keepNext/>
                  <w:keepLines/>
                  <w:numPr>
                    <w:ilvl w:val="12"/>
                  </w:numPr>
                  <w:ind w:right="-2"/>
                  <w:jc w:val="center"/>
                </w:pPr>
              </w:pPrChange>
            </w:pPr>
            <w:ins w:id="1685" w:author="Author">
              <w:r w:rsidRPr="00A55B53">
                <w:rPr>
                  <w:rFonts w:eastAsia="SimSun"/>
                  <w:b/>
                  <w:sz w:val="18"/>
                  <w:szCs w:val="18"/>
                  <w:lang w:val="pt-PT" w:eastAsia="zh-CN"/>
                </w:rPr>
                <w:t>n = </w:t>
              </w:r>
            </w:ins>
            <w:del w:id="1686" w:author="Author">
              <w:r w:rsidR="005551E6" w:rsidRPr="00F67924" w:rsidDel="00745986">
                <w:rPr>
                  <w:b/>
                  <w:bCs/>
                  <w:sz w:val="20"/>
                  <w:lang w:val="pt-PT"/>
                </w:rPr>
                <w:delText>N =</w:delText>
              </w:r>
            </w:del>
          </w:p>
          <w:p w14:paraId="3E56819B" w14:textId="77777777" w:rsidR="005551E6" w:rsidRPr="00F67924" w:rsidRDefault="005551E6">
            <w:pPr>
              <w:widowControl w:val="0"/>
              <w:numPr>
                <w:ilvl w:val="12"/>
                <w:numId w:val="0"/>
              </w:numPr>
              <w:ind w:right="-2"/>
              <w:jc w:val="center"/>
              <w:rPr>
                <w:b/>
                <w:bCs/>
                <w:sz w:val="20"/>
                <w:lang w:val="pt-PT"/>
              </w:rPr>
              <w:pPrChange w:id="1687" w:author="Author">
                <w:pPr>
                  <w:keepNext/>
                  <w:keepLines/>
                  <w:numPr>
                    <w:ilvl w:val="12"/>
                  </w:numPr>
                  <w:ind w:right="-2"/>
                  <w:jc w:val="center"/>
                </w:pPr>
              </w:pPrChange>
            </w:pPr>
            <w:r w:rsidRPr="00F67924">
              <w:rPr>
                <w:b/>
                <w:bCs/>
                <w:sz w:val="20"/>
                <w:lang w:val="pt-PT"/>
              </w:rPr>
              <w:t>413</w:t>
            </w:r>
          </w:p>
        </w:tc>
        <w:tc>
          <w:tcPr>
            <w:tcW w:w="463" w:type="pct"/>
            <w:tcBorders>
              <w:left w:val="nil"/>
              <w:right w:val="single" w:sz="4" w:space="0" w:color="auto"/>
            </w:tcBorders>
          </w:tcPr>
          <w:p w14:paraId="17B6F4D2" w14:textId="02F7B8E8" w:rsidR="005551E6" w:rsidRPr="00F67924" w:rsidRDefault="00745986">
            <w:pPr>
              <w:widowControl w:val="0"/>
              <w:numPr>
                <w:ilvl w:val="12"/>
                <w:numId w:val="0"/>
              </w:numPr>
              <w:ind w:right="-2"/>
              <w:jc w:val="center"/>
              <w:rPr>
                <w:b/>
                <w:bCs/>
                <w:sz w:val="20"/>
                <w:lang w:val="pt-PT"/>
              </w:rPr>
              <w:pPrChange w:id="1688" w:author="Author">
                <w:pPr>
                  <w:keepNext/>
                  <w:keepLines/>
                  <w:numPr>
                    <w:ilvl w:val="12"/>
                  </w:numPr>
                  <w:ind w:right="-2"/>
                  <w:jc w:val="center"/>
                </w:pPr>
              </w:pPrChange>
            </w:pPr>
            <w:ins w:id="1689" w:author="Author">
              <w:r w:rsidRPr="00A55B53">
                <w:rPr>
                  <w:rFonts w:eastAsia="SimSun"/>
                  <w:b/>
                  <w:sz w:val="18"/>
                  <w:szCs w:val="18"/>
                  <w:lang w:val="pt-PT" w:eastAsia="zh-CN"/>
                </w:rPr>
                <w:t>n = </w:t>
              </w:r>
            </w:ins>
            <w:del w:id="1690" w:author="Author">
              <w:r w:rsidR="005551E6" w:rsidRPr="00F67924" w:rsidDel="00745986">
                <w:rPr>
                  <w:b/>
                  <w:bCs/>
                  <w:sz w:val="20"/>
                  <w:lang w:val="pt-PT"/>
                </w:rPr>
                <w:delText>N =</w:delText>
              </w:r>
            </w:del>
          </w:p>
          <w:p w14:paraId="60DAEA23" w14:textId="77777777" w:rsidR="005551E6" w:rsidRPr="00F67924" w:rsidRDefault="005551E6">
            <w:pPr>
              <w:widowControl w:val="0"/>
              <w:numPr>
                <w:ilvl w:val="12"/>
                <w:numId w:val="0"/>
              </w:numPr>
              <w:ind w:right="-2"/>
              <w:jc w:val="center"/>
              <w:rPr>
                <w:b/>
                <w:bCs/>
                <w:sz w:val="20"/>
                <w:lang w:val="pt-PT"/>
              </w:rPr>
              <w:pPrChange w:id="1691" w:author="Author">
                <w:pPr>
                  <w:keepNext/>
                  <w:keepLines/>
                  <w:numPr>
                    <w:ilvl w:val="12"/>
                  </w:numPr>
                  <w:ind w:right="-2"/>
                  <w:jc w:val="center"/>
                </w:pPr>
              </w:pPrChange>
            </w:pPr>
            <w:r w:rsidRPr="00F67924">
              <w:rPr>
                <w:b/>
                <w:bCs/>
                <w:sz w:val="20"/>
                <w:lang w:val="pt-PT"/>
              </w:rPr>
              <w:t>170</w:t>
            </w:r>
          </w:p>
        </w:tc>
        <w:tc>
          <w:tcPr>
            <w:tcW w:w="463" w:type="pct"/>
            <w:tcBorders>
              <w:left w:val="single" w:sz="4" w:space="0" w:color="auto"/>
            </w:tcBorders>
          </w:tcPr>
          <w:p w14:paraId="4955365A" w14:textId="2EE4DCAE" w:rsidR="005551E6" w:rsidRPr="00F67924" w:rsidRDefault="00745986">
            <w:pPr>
              <w:widowControl w:val="0"/>
              <w:numPr>
                <w:ilvl w:val="12"/>
                <w:numId w:val="0"/>
              </w:numPr>
              <w:ind w:right="-2"/>
              <w:jc w:val="center"/>
              <w:rPr>
                <w:b/>
                <w:bCs/>
                <w:sz w:val="20"/>
                <w:lang w:val="pt-PT"/>
              </w:rPr>
              <w:pPrChange w:id="1692" w:author="Author">
                <w:pPr>
                  <w:keepNext/>
                  <w:keepLines/>
                  <w:numPr>
                    <w:ilvl w:val="12"/>
                  </w:numPr>
                  <w:ind w:right="-2"/>
                  <w:jc w:val="center"/>
                </w:pPr>
              </w:pPrChange>
            </w:pPr>
            <w:ins w:id="1693" w:author="Author">
              <w:r w:rsidRPr="00A55B53">
                <w:rPr>
                  <w:rFonts w:eastAsia="SimSun"/>
                  <w:b/>
                  <w:sz w:val="18"/>
                  <w:szCs w:val="18"/>
                  <w:lang w:val="pt-PT" w:eastAsia="zh-CN"/>
                </w:rPr>
                <w:t>n = </w:t>
              </w:r>
            </w:ins>
            <w:del w:id="1694" w:author="Author">
              <w:r w:rsidR="005551E6" w:rsidRPr="00F67924" w:rsidDel="00745986">
                <w:rPr>
                  <w:b/>
                  <w:bCs/>
                  <w:sz w:val="20"/>
                  <w:lang w:val="pt-PT"/>
                </w:rPr>
                <w:delText>N =</w:delText>
              </w:r>
            </w:del>
          </w:p>
          <w:p w14:paraId="6512FB47" w14:textId="77777777" w:rsidR="005551E6" w:rsidRPr="00F67924" w:rsidRDefault="005551E6">
            <w:pPr>
              <w:widowControl w:val="0"/>
              <w:numPr>
                <w:ilvl w:val="12"/>
                <w:numId w:val="0"/>
              </w:numPr>
              <w:ind w:right="-2"/>
              <w:jc w:val="center"/>
              <w:rPr>
                <w:b/>
                <w:bCs/>
                <w:sz w:val="20"/>
                <w:lang w:val="pt-PT"/>
              </w:rPr>
              <w:pPrChange w:id="1695" w:author="Author">
                <w:pPr>
                  <w:keepNext/>
                  <w:keepLines/>
                  <w:numPr>
                    <w:ilvl w:val="12"/>
                  </w:numPr>
                  <w:ind w:right="-2"/>
                  <w:jc w:val="center"/>
                </w:pPr>
              </w:pPrChange>
            </w:pPr>
            <w:r w:rsidRPr="00F67924">
              <w:rPr>
                <w:b/>
                <w:bCs/>
                <w:sz w:val="20"/>
                <w:lang w:val="pt-PT"/>
              </w:rPr>
              <w:t>158</w:t>
            </w:r>
          </w:p>
        </w:tc>
      </w:tr>
      <w:tr w:rsidR="005551E6" w:rsidRPr="00F67924" w14:paraId="40563C86" w14:textId="77777777" w:rsidTr="005351D2">
        <w:tc>
          <w:tcPr>
            <w:tcW w:w="5000" w:type="pct"/>
            <w:gridSpan w:val="13"/>
          </w:tcPr>
          <w:p w14:paraId="1437EB9A" w14:textId="521D5852" w:rsidR="005551E6" w:rsidRPr="00F67924" w:rsidRDefault="005551E6">
            <w:pPr>
              <w:widowControl w:val="0"/>
              <w:numPr>
                <w:ilvl w:val="12"/>
                <w:numId w:val="0"/>
              </w:numPr>
              <w:ind w:right="-2"/>
              <w:jc w:val="center"/>
              <w:rPr>
                <w:b/>
                <w:sz w:val="20"/>
                <w:lang w:val="pt-PT"/>
              </w:rPr>
              <w:pPrChange w:id="1696" w:author="Author">
                <w:pPr>
                  <w:keepNext/>
                  <w:keepLines/>
                  <w:numPr>
                    <w:ilvl w:val="12"/>
                  </w:numPr>
                  <w:ind w:right="-2"/>
                  <w:jc w:val="center"/>
                </w:pPr>
              </w:pPrChange>
            </w:pPr>
            <w:r w:rsidRPr="00F67924">
              <w:rPr>
                <w:b/>
                <w:sz w:val="20"/>
                <w:lang w:val="pt-PT"/>
              </w:rPr>
              <w:t>ACR</w:t>
            </w:r>
            <w:r w:rsidR="0084278C" w:rsidRPr="00F67924">
              <w:rPr>
                <w:b/>
                <w:sz w:val="20"/>
                <w:lang w:val="pt-PT"/>
              </w:rPr>
              <w:t> </w:t>
            </w:r>
            <w:r w:rsidRPr="00F67924">
              <w:rPr>
                <w:b/>
                <w:sz w:val="20"/>
                <w:lang w:val="pt-PT"/>
              </w:rPr>
              <w:t>20</w:t>
            </w:r>
          </w:p>
        </w:tc>
      </w:tr>
      <w:tr w:rsidR="005551E6" w:rsidRPr="00F67924" w14:paraId="171C8BB4" w14:textId="77777777" w:rsidTr="005351D2">
        <w:tc>
          <w:tcPr>
            <w:tcW w:w="323" w:type="pct"/>
            <w:gridSpan w:val="2"/>
            <w:tcBorders>
              <w:right w:val="single" w:sz="4" w:space="0" w:color="auto"/>
            </w:tcBorders>
          </w:tcPr>
          <w:p w14:paraId="475CC8C1" w14:textId="77777777" w:rsidR="005551E6" w:rsidRPr="00F67924" w:rsidRDefault="005551E6">
            <w:pPr>
              <w:widowControl w:val="0"/>
              <w:numPr>
                <w:ilvl w:val="12"/>
                <w:numId w:val="0"/>
              </w:numPr>
              <w:ind w:right="-2"/>
              <w:jc w:val="center"/>
              <w:rPr>
                <w:sz w:val="20"/>
                <w:lang w:val="pt-PT"/>
              </w:rPr>
              <w:pPrChange w:id="1697" w:author="Author">
                <w:pPr>
                  <w:keepNext/>
                  <w:keepLines/>
                  <w:numPr>
                    <w:ilvl w:val="12"/>
                  </w:numPr>
                  <w:ind w:right="-2"/>
                  <w:jc w:val="center"/>
                </w:pPr>
              </w:pPrChange>
            </w:pPr>
            <w:r w:rsidRPr="00F67924">
              <w:rPr>
                <w:sz w:val="20"/>
                <w:lang w:val="pt-PT"/>
              </w:rPr>
              <w:t>24</w:t>
            </w:r>
          </w:p>
        </w:tc>
        <w:tc>
          <w:tcPr>
            <w:tcW w:w="511" w:type="pct"/>
            <w:tcBorders>
              <w:left w:val="single" w:sz="4" w:space="0" w:color="auto"/>
              <w:right w:val="single" w:sz="4" w:space="0" w:color="auto"/>
            </w:tcBorders>
          </w:tcPr>
          <w:p w14:paraId="4D8E796A" w14:textId="77777777" w:rsidR="005551E6" w:rsidRPr="00F67924" w:rsidRDefault="005551E6">
            <w:pPr>
              <w:widowControl w:val="0"/>
              <w:numPr>
                <w:ilvl w:val="12"/>
                <w:numId w:val="0"/>
              </w:numPr>
              <w:ind w:right="-2"/>
              <w:jc w:val="center"/>
              <w:rPr>
                <w:sz w:val="20"/>
                <w:lang w:val="pt-PT"/>
              </w:rPr>
              <w:pPrChange w:id="1698" w:author="Author">
                <w:pPr>
                  <w:keepNext/>
                  <w:keepLines/>
                  <w:numPr>
                    <w:ilvl w:val="12"/>
                  </w:numPr>
                  <w:ind w:right="-2"/>
                  <w:jc w:val="center"/>
                </w:pPr>
              </w:pPrChange>
            </w:pPr>
            <w:r w:rsidRPr="00F67924">
              <w:rPr>
                <w:sz w:val="20"/>
                <w:lang w:val="pt-PT"/>
              </w:rPr>
              <w:t>70%***</w:t>
            </w:r>
          </w:p>
        </w:tc>
        <w:tc>
          <w:tcPr>
            <w:tcW w:w="370" w:type="pct"/>
            <w:tcBorders>
              <w:left w:val="single" w:sz="4" w:space="0" w:color="auto"/>
              <w:right w:val="single" w:sz="4" w:space="0" w:color="auto"/>
            </w:tcBorders>
          </w:tcPr>
          <w:p w14:paraId="6DD4C786" w14:textId="77777777" w:rsidR="005551E6" w:rsidRPr="00F67924" w:rsidRDefault="005551E6">
            <w:pPr>
              <w:widowControl w:val="0"/>
              <w:numPr>
                <w:ilvl w:val="12"/>
                <w:numId w:val="0"/>
              </w:numPr>
              <w:ind w:right="-2"/>
              <w:jc w:val="center"/>
              <w:rPr>
                <w:sz w:val="20"/>
                <w:lang w:val="pt-PT"/>
              </w:rPr>
              <w:pPrChange w:id="1699" w:author="Author">
                <w:pPr>
                  <w:keepNext/>
                  <w:keepLines/>
                  <w:numPr>
                    <w:ilvl w:val="12"/>
                  </w:numPr>
                  <w:ind w:right="-2"/>
                  <w:jc w:val="center"/>
                </w:pPr>
              </w:pPrChange>
            </w:pPr>
            <w:r w:rsidRPr="00F67924">
              <w:rPr>
                <w:sz w:val="20"/>
                <w:lang w:val="pt-PT"/>
              </w:rPr>
              <w:t>52%</w:t>
            </w:r>
          </w:p>
        </w:tc>
        <w:tc>
          <w:tcPr>
            <w:tcW w:w="463" w:type="pct"/>
            <w:tcBorders>
              <w:left w:val="single" w:sz="4" w:space="0" w:color="auto"/>
              <w:right w:val="single" w:sz="4" w:space="0" w:color="auto"/>
            </w:tcBorders>
          </w:tcPr>
          <w:p w14:paraId="16F74EBA" w14:textId="77777777" w:rsidR="005551E6" w:rsidRPr="00F67924" w:rsidRDefault="005551E6">
            <w:pPr>
              <w:widowControl w:val="0"/>
              <w:numPr>
                <w:ilvl w:val="12"/>
                <w:numId w:val="0"/>
              </w:numPr>
              <w:ind w:right="-2"/>
              <w:jc w:val="center"/>
              <w:rPr>
                <w:sz w:val="20"/>
                <w:lang w:val="pt-PT"/>
              </w:rPr>
              <w:pPrChange w:id="1700" w:author="Author">
                <w:pPr>
                  <w:keepNext/>
                  <w:keepLines/>
                  <w:numPr>
                    <w:ilvl w:val="12"/>
                  </w:numPr>
                  <w:ind w:right="-2"/>
                  <w:jc w:val="center"/>
                </w:pPr>
              </w:pPrChange>
            </w:pPr>
            <w:r w:rsidRPr="00F67924">
              <w:rPr>
                <w:sz w:val="20"/>
                <w:lang w:val="pt-PT"/>
              </w:rPr>
              <w:t>56%***</w:t>
            </w:r>
          </w:p>
        </w:tc>
        <w:tc>
          <w:tcPr>
            <w:tcW w:w="463" w:type="pct"/>
            <w:tcBorders>
              <w:left w:val="single" w:sz="4" w:space="0" w:color="auto"/>
              <w:right w:val="single" w:sz="4" w:space="0" w:color="auto"/>
            </w:tcBorders>
          </w:tcPr>
          <w:p w14:paraId="2893F08A" w14:textId="77777777" w:rsidR="005551E6" w:rsidRPr="00F67924" w:rsidRDefault="005551E6">
            <w:pPr>
              <w:widowControl w:val="0"/>
              <w:numPr>
                <w:ilvl w:val="12"/>
                <w:numId w:val="0"/>
              </w:numPr>
              <w:ind w:right="-2"/>
              <w:jc w:val="center"/>
              <w:rPr>
                <w:sz w:val="20"/>
                <w:lang w:val="pt-PT"/>
              </w:rPr>
              <w:pPrChange w:id="1701" w:author="Author">
                <w:pPr>
                  <w:keepNext/>
                  <w:keepLines/>
                  <w:numPr>
                    <w:ilvl w:val="12"/>
                  </w:numPr>
                  <w:ind w:right="-2"/>
                  <w:jc w:val="center"/>
                </w:pPr>
              </w:pPrChange>
            </w:pPr>
            <w:r w:rsidRPr="00F67924">
              <w:rPr>
                <w:sz w:val="20"/>
                <w:lang w:val="pt-PT"/>
              </w:rPr>
              <w:t>27%</w:t>
            </w:r>
          </w:p>
        </w:tc>
        <w:tc>
          <w:tcPr>
            <w:tcW w:w="463" w:type="pct"/>
            <w:tcBorders>
              <w:left w:val="single" w:sz="4" w:space="0" w:color="auto"/>
              <w:right w:val="single" w:sz="4" w:space="0" w:color="auto"/>
            </w:tcBorders>
          </w:tcPr>
          <w:p w14:paraId="4E7FB619" w14:textId="77777777" w:rsidR="005551E6" w:rsidRPr="00F67924" w:rsidRDefault="005551E6">
            <w:pPr>
              <w:widowControl w:val="0"/>
              <w:numPr>
                <w:ilvl w:val="12"/>
                <w:numId w:val="0"/>
              </w:numPr>
              <w:ind w:right="-2"/>
              <w:jc w:val="center"/>
              <w:rPr>
                <w:sz w:val="20"/>
                <w:lang w:val="pt-PT"/>
              </w:rPr>
              <w:pPrChange w:id="1702" w:author="Author">
                <w:pPr>
                  <w:keepNext/>
                  <w:keepLines/>
                  <w:numPr>
                    <w:ilvl w:val="12"/>
                  </w:numPr>
                  <w:ind w:right="-2"/>
                  <w:jc w:val="center"/>
                </w:pPr>
              </w:pPrChange>
            </w:pPr>
            <w:r w:rsidRPr="00F67924">
              <w:rPr>
                <w:sz w:val="20"/>
                <w:lang w:val="pt-PT"/>
              </w:rPr>
              <w:t>59%***</w:t>
            </w:r>
          </w:p>
        </w:tc>
        <w:tc>
          <w:tcPr>
            <w:tcW w:w="463" w:type="pct"/>
            <w:tcBorders>
              <w:left w:val="single" w:sz="4" w:space="0" w:color="auto"/>
            </w:tcBorders>
          </w:tcPr>
          <w:p w14:paraId="1479C05D" w14:textId="77777777" w:rsidR="005551E6" w:rsidRPr="00F67924" w:rsidRDefault="005551E6">
            <w:pPr>
              <w:widowControl w:val="0"/>
              <w:numPr>
                <w:ilvl w:val="12"/>
                <w:numId w:val="0"/>
              </w:numPr>
              <w:ind w:right="-2"/>
              <w:jc w:val="center"/>
              <w:rPr>
                <w:sz w:val="20"/>
                <w:lang w:val="pt-PT"/>
              </w:rPr>
              <w:pPrChange w:id="1703" w:author="Author">
                <w:pPr>
                  <w:keepNext/>
                  <w:keepLines/>
                  <w:numPr>
                    <w:ilvl w:val="12"/>
                  </w:numPr>
                  <w:ind w:right="-2"/>
                  <w:jc w:val="center"/>
                </w:pPr>
              </w:pPrChange>
            </w:pPr>
            <w:r w:rsidRPr="00F67924">
              <w:rPr>
                <w:sz w:val="20"/>
                <w:lang w:val="pt-PT"/>
              </w:rPr>
              <w:t>26%</w:t>
            </w:r>
          </w:p>
        </w:tc>
        <w:tc>
          <w:tcPr>
            <w:tcW w:w="509" w:type="pct"/>
            <w:tcBorders>
              <w:left w:val="nil"/>
            </w:tcBorders>
          </w:tcPr>
          <w:p w14:paraId="1DD57D1D" w14:textId="77777777" w:rsidR="005551E6" w:rsidRPr="00F67924" w:rsidRDefault="005551E6">
            <w:pPr>
              <w:widowControl w:val="0"/>
              <w:numPr>
                <w:ilvl w:val="12"/>
                <w:numId w:val="0"/>
              </w:numPr>
              <w:ind w:right="-2"/>
              <w:jc w:val="center"/>
              <w:rPr>
                <w:sz w:val="20"/>
                <w:lang w:val="pt-PT"/>
              </w:rPr>
              <w:pPrChange w:id="1704" w:author="Author">
                <w:pPr>
                  <w:keepNext/>
                  <w:keepLines/>
                  <w:numPr>
                    <w:ilvl w:val="12"/>
                  </w:numPr>
                  <w:ind w:right="-2"/>
                  <w:jc w:val="center"/>
                </w:pPr>
              </w:pPrChange>
            </w:pPr>
            <w:r w:rsidRPr="00F67924">
              <w:rPr>
                <w:sz w:val="20"/>
                <w:lang w:val="pt-PT"/>
              </w:rPr>
              <w:t>61%***</w:t>
            </w:r>
          </w:p>
        </w:tc>
        <w:tc>
          <w:tcPr>
            <w:tcW w:w="509" w:type="pct"/>
            <w:gridSpan w:val="2"/>
            <w:tcBorders>
              <w:left w:val="nil"/>
            </w:tcBorders>
          </w:tcPr>
          <w:p w14:paraId="222D8665" w14:textId="77777777" w:rsidR="005551E6" w:rsidRPr="00F67924" w:rsidRDefault="005551E6">
            <w:pPr>
              <w:widowControl w:val="0"/>
              <w:numPr>
                <w:ilvl w:val="12"/>
                <w:numId w:val="0"/>
              </w:numPr>
              <w:ind w:right="-2"/>
              <w:jc w:val="center"/>
              <w:rPr>
                <w:sz w:val="20"/>
                <w:lang w:val="pt-PT"/>
              </w:rPr>
              <w:pPrChange w:id="1705" w:author="Author">
                <w:pPr>
                  <w:keepNext/>
                  <w:keepLines/>
                  <w:numPr>
                    <w:ilvl w:val="12"/>
                  </w:numPr>
                  <w:ind w:right="-2"/>
                  <w:jc w:val="center"/>
                </w:pPr>
              </w:pPrChange>
            </w:pPr>
            <w:r w:rsidRPr="00F67924">
              <w:rPr>
                <w:sz w:val="20"/>
                <w:lang w:val="pt-PT"/>
              </w:rPr>
              <w:t>24%</w:t>
            </w:r>
          </w:p>
        </w:tc>
        <w:tc>
          <w:tcPr>
            <w:tcW w:w="463" w:type="pct"/>
            <w:tcBorders>
              <w:left w:val="nil"/>
            </w:tcBorders>
          </w:tcPr>
          <w:p w14:paraId="4789A7C2" w14:textId="77777777" w:rsidR="005551E6" w:rsidRPr="00F67924" w:rsidRDefault="005551E6">
            <w:pPr>
              <w:widowControl w:val="0"/>
              <w:numPr>
                <w:ilvl w:val="12"/>
                <w:numId w:val="0"/>
              </w:numPr>
              <w:ind w:right="-2"/>
              <w:jc w:val="center"/>
              <w:rPr>
                <w:sz w:val="20"/>
                <w:lang w:val="pt-PT"/>
              </w:rPr>
              <w:pPrChange w:id="1706" w:author="Author">
                <w:pPr>
                  <w:keepNext/>
                  <w:keepLines/>
                  <w:numPr>
                    <w:ilvl w:val="12"/>
                  </w:numPr>
                  <w:ind w:right="-2"/>
                  <w:jc w:val="center"/>
                </w:pPr>
              </w:pPrChange>
            </w:pPr>
            <w:r w:rsidRPr="00F67924">
              <w:rPr>
                <w:sz w:val="20"/>
                <w:lang w:val="pt-PT"/>
              </w:rPr>
              <w:t>50%***</w:t>
            </w:r>
          </w:p>
        </w:tc>
        <w:tc>
          <w:tcPr>
            <w:tcW w:w="463" w:type="pct"/>
            <w:tcBorders>
              <w:left w:val="nil"/>
            </w:tcBorders>
          </w:tcPr>
          <w:p w14:paraId="06F599DE" w14:textId="77777777" w:rsidR="005551E6" w:rsidRPr="00F67924" w:rsidRDefault="005551E6">
            <w:pPr>
              <w:widowControl w:val="0"/>
              <w:numPr>
                <w:ilvl w:val="12"/>
                <w:numId w:val="0"/>
              </w:numPr>
              <w:ind w:right="-2"/>
              <w:jc w:val="center"/>
              <w:rPr>
                <w:sz w:val="20"/>
                <w:lang w:val="pt-PT"/>
              </w:rPr>
              <w:pPrChange w:id="1707" w:author="Author">
                <w:pPr>
                  <w:keepNext/>
                  <w:keepLines/>
                  <w:numPr>
                    <w:ilvl w:val="12"/>
                  </w:numPr>
                  <w:ind w:right="-2"/>
                  <w:jc w:val="center"/>
                </w:pPr>
              </w:pPrChange>
            </w:pPr>
            <w:r w:rsidRPr="00F67924">
              <w:rPr>
                <w:sz w:val="20"/>
                <w:lang w:val="pt-PT"/>
              </w:rPr>
              <w:t>10%</w:t>
            </w:r>
          </w:p>
        </w:tc>
      </w:tr>
      <w:tr w:rsidR="005551E6" w:rsidRPr="00F67924" w14:paraId="28066702" w14:textId="77777777" w:rsidTr="005351D2">
        <w:tc>
          <w:tcPr>
            <w:tcW w:w="323" w:type="pct"/>
            <w:gridSpan w:val="2"/>
            <w:tcBorders>
              <w:right w:val="single" w:sz="4" w:space="0" w:color="auto"/>
            </w:tcBorders>
          </w:tcPr>
          <w:p w14:paraId="3D2838C1" w14:textId="77777777" w:rsidR="005551E6" w:rsidRPr="00F67924" w:rsidRDefault="005551E6">
            <w:pPr>
              <w:widowControl w:val="0"/>
              <w:numPr>
                <w:ilvl w:val="12"/>
                <w:numId w:val="0"/>
              </w:numPr>
              <w:ind w:right="-2"/>
              <w:jc w:val="center"/>
              <w:rPr>
                <w:sz w:val="20"/>
                <w:lang w:val="pt-PT"/>
              </w:rPr>
              <w:pPrChange w:id="1708" w:author="Author">
                <w:pPr>
                  <w:keepNext/>
                  <w:keepLines/>
                  <w:numPr>
                    <w:ilvl w:val="12"/>
                  </w:numPr>
                  <w:ind w:right="-2"/>
                  <w:jc w:val="center"/>
                </w:pPr>
              </w:pPrChange>
            </w:pPr>
            <w:r w:rsidRPr="00F67924">
              <w:rPr>
                <w:sz w:val="20"/>
                <w:lang w:val="pt-PT"/>
              </w:rPr>
              <w:t>52</w:t>
            </w:r>
          </w:p>
        </w:tc>
        <w:tc>
          <w:tcPr>
            <w:tcW w:w="511" w:type="pct"/>
            <w:tcBorders>
              <w:left w:val="single" w:sz="4" w:space="0" w:color="auto"/>
              <w:right w:val="single" w:sz="4" w:space="0" w:color="auto"/>
            </w:tcBorders>
          </w:tcPr>
          <w:p w14:paraId="4B161F13" w14:textId="77777777" w:rsidR="005551E6" w:rsidRPr="00F67924" w:rsidRDefault="005551E6">
            <w:pPr>
              <w:widowControl w:val="0"/>
              <w:numPr>
                <w:ilvl w:val="12"/>
                <w:numId w:val="0"/>
              </w:numPr>
              <w:ind w:right="-2"/>
              <w:jc w:val="center"/>
              <w:rPr>
                <w:sz w:val="20"/>
                <w:lang w:val="pt-PT"/>
              </w:rPr>
              <w:pPrChange w:id="1709" w:author="Author">
                <w:pPr>
                  <w:keepNext/>
                  <w:keepLines/>
                  <w:numPr>
                    <w:ilvl w:val="12"/>
                  </w:numPr>
                  <w:ind w:right="-2"/>
                  <w:jc w:val="center"/>
                </w:pPr>
              </w:pPrChange>
            </w:pPr>
          </w:p>
        </w:tc>
        <w:tc>
          <w:tcPr>
            <w:tcW w:w="370" w:type="pct"/>
            <w:tcBorders>
              <w:left w:val="single" w:sz="4" w:space="0" w:color="auto"/>
              <w:right w:val="single" w:sz="4" w:space="0" w:color="auto"/>
            </w:tcBorders>
          </w:tcPr>
          <w:p w14:paraId="2AB30960" w14:textId="77777777" w:rsidR="005551E6" w:rsidRPr="00F67924" w:rsidRDefault="005551E6">
            <w:pPr>
              <w:widowControl w:val="0"/>
              <w:numPr>
                <w:ilvl w:val="12"/>
                <w:numId w:val="0"/>
              </w:numPr>
              <w:ind w:right="-2"/>
              <w:jc w:val="center"/>
              <w:rPr>
                <w:sz w:val="20"/>
                <w:lang w:val="pt-PT"/>
              </w:rPr>
              <w:pPrChange w:id="1710" w:author="Author">
                <w:pPr>
                  <w:keepNext/>
                  <w:keepLines/>
                  <w:numPr>
                    <w:ilvl w:val="12"/>
                  </w:numPr>
                  <w:ind w:right="-2"/>
                  <w:jc w:val="center"/>
                </w:pPr>
              </w:pPrChange>
            </w:pPr>
          </w:p>
        </w:tc>
        <w:tc>
          <w:tcPr>
            <w:tcW w:w="463" w:type="pct"/>
            <w:tcBorders>
              <w:left w:val="single" w:sz="4" w:space="0" w:color="auto"/>
              <w:right w:val="single" w:sz="4" w:space="0" w:color="auto"/>
            </w:tcBorders>
          </w:tcPr>
          <w:p w14:paraId="317B69D0" w14:textId="77777777" w:rsidR="005551E6" w:rsidRPr="00F67924" w:rsidRDefault="005551E6">
            <w:pPr>
              <w:widowControl w:val="0"/>
              <w:numPr>
                <w:ilvl w:val="12"/>
                <w:numId w:val="0"/>
              </w:numPr>
              <w:ind w:right="-2"/>
              <w:jc w:val="center"/>
              <w:rPr>
                <w:sz w:val="20"/>
                <w:lang w:val="pt-PT"/>
              </w:rPr>
              <w:pPrChange w:id="1711" w:author="Author">
                <w:pPr>
                  <w:keepNext/>
                  <w:keepLines/>
                  <w:numPr>
                    <w:ilvl w:val="12"/>
                  </w:numPr>
                  <w:ind w:right="-2"/>
                  <w:jc w:val="center"/>
                </w:pPr>
              </w:pPrChange>
            </w:pPr>
            <w:r w:rsidRPr="00F67924">
              <w:rPr>
                <w:sz w:val="20"/>
                <w:lang w:val="pt-PT"/>
              </w:rPr>
              <w:t>56%***</w:t>
            </w:r>
          </w:p>
        </w:tc>
        <w:tc>
          <w:tcPr>
            <w:tcW w:w="463" w:type="pct"/>
            <w:tcBorders>
              <w:left w:val="single" w:sz="4" w:space="0" w:color="auto"/>
              <w:right w:val="single" w:sz="4" w:space="0" w:color="auto"/>
            </w:tcBorders>
          </w:tcPr>
          <w:p w14:paraId="66972468" w14:textId="77777777" w:rsidR="005551E6" w:rsidRPr="00F67924" w:rsidRDefault="005551E6">
            <w:pPr>
              <w:widowControl w:val="0"/>
              <w:numPr>
                <w:ilvl w:val="12"/>
                <w:numId w:val="0"/>
              </w:numPr>
              <w:ind w:right="-2"/>
              <w:jc w:val="center"/>
              <w:rPr>
                <w:sz w:val="20"/>
                <w:lang w:val="pt-PT"/>
              </w:rPr>
              <w:pPrChange w:id="1712" w:author="Author">
                <w:pPr>
                  <w:keepNext/>
                  <w:keepLines/>
                  <w:numPr>
                    <w:ilvl w:val="12"/>
                  </w:numPr>
                  <w:ind w:right="-2"/>
                  <w:jc w:val="center"/>
                </w:pPr>
              </w:pPrChange>
            </w:pPr>
            <w:r w:rsidRPr="00F67924">
              <w:rPr>
                <w:sz w:val="20"/>
                <w:lang w:val="pt-PT"/>
              </w:rPr>
              <w:t>25%</w:t>
            </w:r>
          </w:p>
        </w:tc>
        <w:tc>
          <w:tcPr>
            <w:tcW w:w="463" w:type="pct"/>
            <w:tcBorders>
              <w:left w:val="single" w:sz="4" w:space="0" w:color="auto"/>
              <w:right w:val="single" w:sz="4" w:space="0" w:color="auto"/>
            </w:tcBorders>
          </w:tcPr>
          <w:p w14:paraId="4F5C8D6F" w14:textId="77777777" w:rsidR="005551E6" w:rsidRPr="00F67924" w:rsidRDefault="005551E6">
            <w:pPr>
              <w:widowControl w:val="0"/>
              <w:numPr>
                <w:ilvl w:val="12"/>
                <w:numId w:val="0"/>
              </w:numPr>
              <w:ind w:right="-2"/>
              <w:jc w:val="center"/>
              <w:rPr>
                <w:sz w:val="20"/>
                <w:lang w:val="pt-PT"/>
              </w:rPr>
              <w:pPrChange w:id="1713" w:author="Author">
                <w:pPr>
                  <w:keepNext/>
                  <w:keepLines/>
                  <w:numPr>
                    <w:ilvl w:val="12"/>
                  </w:numPr>
                  <w:ind w:right="-2"/>
                  <w:jc w:val="center"/>
                </w:pPr>
              </w:pPrChange>
            </w:pPr>
          </w:p>
        </w:tc>
        <w:tc>
          <w:tcPr>
            <w:tcW w:w="463" w:type="pct"/>
            <w:tcBorders>
              <w:left w:val="single" w:sz="4" w:space="0" w:color="auto"/>
            </w:tcBorders>
          </w:tcPr>
          <w:p w14:paraId="2CAACB7E" w14:textId="77777777" w:rsidR="005551E6" w:rsidRPr="00F67924" w:rsidRDefault="005551E6">
            <w:pPr>
              <w:widowControl w:val="0"/>
              <w:numPr>
                <w:ilvl w:val="12"/>
                <w:numId w:val="0"/>
              </w:numPr>
              <w:ind w:right="-2"/>
              <w:jc w:val="center"/>
              <w:rPr>
                <w:sz w:val="20"/>
                <w:lang w:val="pt-PT"/>
              </w:rPr>
              <w:pPrChange w:id="1714" w:author="Author">
                <w:pPr>
                  <w:keepNext/>
                  <w:keepLines/>
                  <w:numPr>
                    <w:ilvl w:val="12"/>
                  </w:numPr>
                  <w:ind w:right="-2"/>
                  <w:jc w:val="center"/>
                </w:pPr>
              </w:pPrChange>
            </w:pPr>
          </w:p>
        </w:tc>
        <w:tc>
          <w:tcPr>
            <w:tcW w:w="509" w:type="pct"/>
            <w:tcBorders>
              <w:left w:val="nil"/>
            </w:tcBorders>
          </w:tcPr>
          <w:p w14:paraId="2F4D7764" w14:textId="77777777" w:rsidR="005551E6" w:rsidRPr="00F67924" w:rsidRDefault="005551E6">
            <w:pPr>
              <w:widowControl w:val="0"/>
              <w:numPr>
                <w:ilvl w:val="12"/>
                <w:numId w:val="0"/>
              </w:numPr>
              <w:ind w:right="-2"/>
              <w:jc w:val="center"/>
              <w:rPr>
                <w:sz w:val="20"/>
                <w:lang w:val="pt-PT"/>
              </w:rPr>
              <w:pPrChange w:id="1715" w:author="Author">
                <w:pPr>
                  <w:keepNext/>
                  <w:keepLines/>
                  <w:numPr>
                    <w:ilvl w:val="12"/>
                  </w:numPr>
                  <w:ind w:right="-2"/>
                  <w:jc w:val="center"/>
                </w:pPr>
              </w:pPrChange>
            </w:pPr>
          </w:p>
        </w:tc>
        <w:tc>
          <w:tcPr>
            <w:tcW w:w="509" w:type="pct"/>
            <w:gridSpan w:val="2"/>
            <w:tcBorders>
              <w:left w:val="nil"/>
            </w:tcBorders>
          </w:tcPr>
          <w:p w14:paraId="49EA1045" w14:textId="77777777" w:rsidR="005551E6" w:rsidRPr="00F67924" w:rsidRDefault="005551E6">
            <w:pPr>
              <w:widowControl w:val="0"/>
              <w:numPr>
                <w:ilvl w:val="12"/>
                <w:numId w:val="0"/>
              </w:numPr>
              <w:ind w:right="-2"/>
              <w:jc w:val="center"/>
              <w:rPr>
                <w:sz w:val="20"/>
                <w:lang w:val="pt-PT"/>
              </w:rPr>
              <w:pPrChange w:id="1716" w:author="Author">
                <w:pPr>
                  <w:keepNext/>
                  <w:keepLines/>
                  <w:numPr>
                    <w:ilvl w:val="12"/>
                  </w:numPr>
                  <w:ind w:right="-2"/>
                  <w:jc w:val="center"/>
                </w:pPr>
              </w:pPrChange>
            </w:pPr>
          </w:p>
        </w:tc>
        <w:tc>
          <w:tcPr>
            <w:tcW w:w="463" w:type="pct"/>
            <w:tcBorders>
              <w:left w:val="nil"/>
            </w:tcBorders>
          </w:tcPr>
          <w:p w14:paraId="337EF1D9" w14:textId="77777777" w:rsidR="005551E6" w:rsidRPr="00F67924" w:rsidRDefault="005551E6">
            <w:pPr>
              <w:widowControl w:val="0"/>
              <w:numPr>
                <w:ilvl w:val="12"/>
                <w:numId w:val="0"/>
              </w:numPr>
              <w:ind w:right="-2"/>
              <w:jc w:val="center"/>
              <w:rPr>
                <w:sz w:val="20"/>
                <w:lang w:val="pt-PT"/>
              </w:rPr>
              <w:pPrChange w:id="1717" w:author="Author">
                <w:pPr>
                  <w:keepNext/>
                  <w:keepLines/>
                  <w:numPr>
                    <w:ilvl w:val="12"/>
                  </w:numPr>
                  <w:ind w:right="-2"/>
                  <w:jc w:val="center"/>
                </w:pPr>
              </w:pPrChange>
            </w:pPr>
          </w:p>
        </w:tc>
        <w:tc>
          <w:tcPr>
            <w:tcW w:w="463" w:type="pct"/>
            <w:tcBorders>
              <w:left w:val="nil"/>
            </w:tcBorders>
          </w:tcPr>
          <w:p w14:paraId="2810CFF3" w14:textId="77777777" w:rsidR="005551E6" w:rsidRPr="00F67924" w:rsidRDefault="005551E6">
            <w:pPr>
              <w:widowControl w:val="0"/>
              <w:numPr>
                <w:ilvl w:val="12"/>
                <w:numId w:val="0"/>
              </w:numPr>
              <w:ind w:right="-2"/>
              <w:jc w:val="center"/>
              <w:rPr>
                <w:sz w:val="20"/>
                <w:lang w:val="pt-PT"/>
              </w:rPr>
              <w:pPrChange w:id="1718" w:author="Author">
                <w:pPr>
                  <w:keepNext/>
                  <w:keepLines/>
                  <w:numPr>
                    <w:ilvl w:val="12"/>
                  </w:numPr>
                  <w:ind w:right="-2"/>
                  <w:jc w:val="center"/>
                </w:pPr>
              </w:pPrChange>
            </w:pPr>
          </w:p>
        </w:tc>
      </w:tr>
      <w:tr w:rsidR="005551E6" w:rsidRPr="00F67924" w14:paraId="61184AEF" w14:textId="77777777" w:rsidTr="005351D2">
        <w:tc>
          <w:tcPr>
            <w:tcW w:w="5000" w:type="pct"/>
            <w:gridSpan w:val="13"/>
          </w:tcPr>
          <w:p w14:paraId="18AA8761" w14:textId="4AD22BF6" w:rsidR="005551E6" w:rsidRPr="00F67924" w:rsidRDefault="005551E6" w:rsidP="005351D2">
            <w:pPr>
              <w:keepNext/>
              <w:keepLines/>
              <w:numPr>
                <w:ilvl w:val="12"/>
                <w:numId w:val="0"/>
              </w:numPr>
              <w:ind w:right="-2"/>
              <w:jc w:val="center"/>
              <w:rPr>
                <w:b/>
                <w:sz w:val="20"/>
                <w:lang w:val="pt-PT"/>
              </w:rPr>
            </w:pPr>
            <w:r w:rsidRPr="00F67924">
              <w:rPr>
                <w:b/>
                <w:sz w:val="20"/>
                <w:lang w:val="pt-PT"/>
              </w:rPr>
              <w:t>ACR</w:t>
            </w:r>
            <w:r w:rsidR="0084278C" w:rsidRPr="00F67924">
              <w:rPr>
                <w:b/>
                <w:sz w:val="20"/>
                <w:lang w:val="pt-PT"/>
              </w:rPr>
              <w:t> </w:t>
            </w:r>
            <w:r w:rsidRPr="00F67924">
              <w:rPr>
                <w:b/>
                <w:sz w:val="20"/>
                <w:lang w:val="pt-PT"/>
              </w:rPr>
              <w:t>50</w:t>
            </w:r>
          </w:p>
        </w:tc>
      </w:tr>
      <w:tr w:rsidR="005551E6" w:rsidRPr="00F67924" w14:paraId="22A05912" w14:textId="77777777" w:rsidTr="005351D2">
        <w:tc>
          <w:tcPr>
            <w:tcW w:w="323" w:type="pct"/>
            <w:gridSpan w:val="2"/>
            <w:tcBorders>
              <w:right w:val="single" w:sz="4" w:space="0" w:color="auto"/>
            </w:tcBorders>
          </w:tcPr>
          <w:p w14:paraId="7BFFA397"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24</w:t>
            </w:r>
          </w:p>
        </w:tc>
        <w:tc>
          <w:tcPr>
            <w:tcW w:w="511" w:type="pct"/>
            <w:tcBorders>
              <w:left w:val="single" w:sz="4" w:space="0" w:color="auto"/>
              <w:right w:val="single" w:sz="4" w:space="0" w:color="auto"/>
            </w:tcBorders>
          </w:tcPr>
          <w:p w14:paraId="1933BFDC"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44%**</w:t>
            </w:r>
          </w:p>
        </w:tc>
        <w:tc>
          <w:tcPr>
            <w:tcW w:w="370" w:type="pct"/>
            <w:tcBorders>
              <w:left w:val="single" w:sz="4" w:space="0" w:color="auto"/>
              <w:right w:val="single" w:sz="4" w:space="0" w:color="auto"/>
            </w:tcBorders>
          </w:tcPr>
          <w:p w14:paraId="715412E4"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33%</w:t>
            </w:r>
          </w:p>
        </w:tc>
        <w:tc>
          <w:tcPr>
            <w:tcW w:w="463" w:type="pct"/>
            <w:tcBorders>
              <w:left w:val="single" w:sz="4" w:space="0" w:color="auto"/>
              <w:right w:val="single" w:sz="4" w:space="0" w:color="auto"/>
            </w:tcBorders>
          </w:tcPr>
          <w:p w14:paraId="4165A8F8"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32%***</w:t>
            </w:r>
          </w:p>
        </w:tc>
        <w:tc>
          <w:tcPr>
            <w:tcW w:w="463" w:type="pct"/>
            <w:tcBorders>
              <w:left w:val="single" w:sz="4" w:space="0" w:color="auto"/>
              <w:right w:val="single" w:sz="4" w:space="0" w:color="auto"/>
            </w:tcBorders>
          </w:tcPr>
          <w:p w14:paraId="740FFA8C"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10%</w:t>
            </w:r>
          </w:p>
        </w:tc>
        <w:tc>
          <w:tcPr>
            <w:tcW w:w="463" w:type="pct"/>
            <w:tcBorders>
              <w:left w:val="single" w:sz="4" w:space="0" w:color="auto"/>
              <w:right w:val="single" w:sz="4" w:space="0" w:color="auto"/>
            </w:tcBorders>
          </w:tcPr>
          <w:p w14:paraId="240BBF80"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44%***</w:t>
            </w:r>
          </w:p>
        </w:tc>
        <w:tc>
          <w:tcPr>
            <w:tcW w:w="463" w:type="pct"/>
            <w:tcBorders>
              <w:left w:val="single" w:sz="4" w:space="0" w:color="auto"/>
            </w:tcBorders>
          </w:tcPr>
          <w:p w14:paraId="71BE680A"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11%</w:t>
            </w:r>
          </w:p>
        </w:tc>
        <w:tc>
          <w:tcPr>
            <w:tcW w:w="509" w:type="pct"/>
            <w:tcBorders>
              <w:left w:val="nil"/>
            </w:tcBorders>
          </w:tcPr>
          <w:p w14:paraId="30AA3FF8"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38%***</w:t>
            </w:r>
          </w:p>
        </w:tc>
        <w:tc>
          <w:tcPr>
            <w:tcW w:w="504" w:type="pct"/>
            <w:tcBorders>
              <w:left w:val="nil"/>
            </w:tcBorders>
          </w:tcPr>
          <w:p w14:paraId="0E64DC25"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9%</w:t>
            </w:r>
          </w:p>
        </w:tc>
        <w:tc>
          <w:tcPr>
            <w:tcW w:w="469" w:type="pct"/>
            <w:gridSpan w:val="2"/>
            <w:tcBorders>
              <w:left w:val="nil"/>
            </w:tcBorders>
          </w:tcPr>
          <w:p w14:paraId="4E5E431E"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29%***</w:t>
            </w:r>
          </w:p>
        </w:tc>
        <w:tc>
          <w:tcPr>
            <w:tcW w:w="463" w:type="pct"/>
            <w:tcBorders>
              <w:left w:val="nil"/>
            </w:tcBorders>
          </w:tcPr>
          <w:p w14:paraId="1141C146"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4%</w:t>
            </w:r>
          </w:p>
        </w:tc>
      </w:tr>
      <w:tr w:rsidR="005551E6" w:rsidRPr="00F67924" w14:paraId="566CB219" w14:textId="77777777" w:rsidTr="005351D2">
        <w:tc>
          <w:tcPr>
            <w:tcW w:w="323" w:type="pct"/>
            <w:gridSpan w:val="2"/>
            <w:tcBorders>
              <w:right w:val="single" w:sz="4" w:space="0" w:color="auto"/>
            </w:tcBorders>
          </w:tcPr>
          <w:p w14:paraId="7C85DBAE"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52</w:t>
            </w:r>
          </w:p>
        </w:tc>
        <w:tc>
          <w:tcPr>
            <w:tcW w:w="511" w:type="pct"/>
            <w:tcBorders>
              <w:left w:val="single" w:sz="4" w:space="0" w:color="auto"/>
              <w:right w:val="single" w:sz="4" w:space="0" w:color="auto"/>
            </w:tcBorders>
          </w:tcPr>
          <w:p w14:paraId="3649A1BD" w14:textId="77777777" w:rsidR="005551E6" w:rsidRPr="00F67924" w:rsidRDefault="005551E6" w:rsidP="005351D2">
            <w:pPr>
              <w:keepNext/>
              <w:keepLines/>
              <w:numPr>
                <w:ilvl w:val="12"/>
                <w:numId w:val="0"/>
              </w:numPr>
              <w:ind w:right="-2"/>
              <w:jc w:val="center"/>
              <w:rPr>
                <w:sz w:val="20"/>
                <w:lang w:val="pt-PT"/>
              </w:rPr>
            </w:pPr>
          </w:p>
        </w:tc>
        <w:tc>
          <w:tcPr>
            <w:tcW w:w="370" w:type="pct"/>
            <w:tcBorders>
              <w:left w:val="single" w:sz="4" w:space="0" w:color="auto"/>
              <w:right w:val="single" w:sz="4" w:space="0" w:color="auto"/>
            </w:tcBorders>
          </w:tcPr>
          <w:p w14:paraId="41CEAF7E" w14:textId="77777777" w:rsidR="005551E6" w:rsidRPr="00F67924" w:rsidRDefault="005551E6" w:rsidP="005351D2">
            <w:pPr>
              <w:keepNext/>
              <w:keepLines/>
              <w:numPr>
                <w:ilvl w:val="12"/>
                <w:numId w:val="0"/>
              </w:numPr>
              <w:ind w:right="-2"/>
              <w:jc w:val="center"/>
              <w:rPr>
                <w:sz w:val="20"/>
                <w:lang w:val="pt-PT"/>
              </w:rPr>
            </w:pPr>
          </w:p>
        </w:tc>
        <w:tc>
          <w:tcPr>
            <w:tcW w:w="463" w:type="pct"/>
            <w:tcBorders>
              <w:left w:val="single" w:sz="4" w:space="0" w:color="auto"/>
              <w:right w:val="single" w:sz="4" w:space="0" w:color="auto"/>
            </w:tcBorders>
          </w:tcPr>
          <w:p w14:paraId="312F5AD4"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36%***</w:t>
            </w:r>
          </w:p>
        </w:tc>
        <w:tc>
          <w:tcPr>
            <w:tcW w:w="463" w:type="pct"/>
            <w:tcBorders>
              <w:left w:val="single" w:sz="4" w:space="0" w:color="auto"/>
              <w:right w:val="single" w:sz="4" w:space="0" w:color="auto"/>
            </w:tcBorders>
          </w:tcPr>
          <w:p w14:paraId="00BC39A2" w14:textId="77777777" w:rsidR="005551E6" w:rsidRPr="00F67924" w:rsidRDefault="005551E6" w:rsidP="005351D2">
            <w:pPr>
              <w:keepNext/>
              <w:keepLines/>
              <w:numPr>
                <w:ilvl w:val="12"/>
                <w:numId w:val="0"/>
              </w:numPr>
              <w:ind w:right="-2"/>
              <w:jc w:val="center"/>
              <w:rPr>
                <w:sz w:val="20"/>
                <w:lang w:val="pt-PT"/>
              </w:rPr>
            </w:pPr>
            <w:r w:rsidRPr="00F67924">
              <w:rPr>
                <w:sz w:val="20"/>
                <w:lang w:val="pt-PT"/>
              </w:rPr>
              <w:t>10%</w:t>
            </w:r>
          </w:p>
        </w:tc>
        <w:tc>
          <w:tcPr>
            <w:tcW w:w="463" w:type="pct"/>
            <w:tcBorders>
              <w:left w:val="single" w:sz="4" w:space="0" w:color="auto"/>
              <w:right w:val="single" w:sz="4" w:space="0" w:color="auto"/>
            </w:tcBorders>
          </w:tcPr>
          <w:p w14:paraId="4FFB9B52" w14:textId="77777777" w:rsidR="005551E6" w:rsidRPr="00F67924" w:rsidRDefault="005551E6" w:rsidP="005351D2">
            <w:pPr>
              <w:keepNext/>
              <w:keepLines/>
              <w:numPr>
                <w:ilvl w:val="12"/>
                <w:numId w:val="0"/>
              </w:numPr>
              <w:ind w:right="-2"/>
              <w:jc w:val="center"/>
              <w:rPr>
                <w:sz w:val="20"/>
                <w:lang w:val="pt-PT"/>
              </w:rPr>
            </w:pPr>
          </w:p>
        </w:tc>
        <w:tc>
          <w:tcPr>
            <w:tcW w:w="463" w:type="pct"/>
            <w:tcBorders>
              <w:left w:val="single" w:sz="4" w:space="0" w:color="auto"/>
            </w:tcBorders>
          </w:tcPr>
          <w:p w14:paraId="02827DB9" w14:textId="77777777" w:rsidR="005551E6" w:rsidRPr="00F67924" w:rsidRDefault="005551E6" w:rsidP="005351D2">
            <w:pPr>
              <w:keepNext/>
              <w:keepLines/>
              <w:numPr>
                <w:ilvl w:val="12"/>
                <w:numId w:val="0"/>
              </w:numPr>
              <w:ind w:right="-2"/>
              <w:jc w:val="center"/>
              <w:rPr>
                <w:sz w:val="20"/>
                <w:lang w:val="pt-PT"/>
              </w:rPr>
            </w:pPr>
          </w:p>
        </w:tc>
        <w:tc>
          <w:tcPr>
            <w:tcW w:w="509" w:type="pct"/>
            <w:tcBorders>
              <w:left w:val="nil"/>
            </w:tcBorders>
          </w:tcPr>
          <w:p w14:paraId="631DD47B" w14:textId="77777777" w:rsidR="005551E6" w:rsidRPr="00F67924" w:rsidRDefault="005551E6" w:rsidP="005351D2">
            <w:pPr>
              <w:keepNext/>
              <w:keepLines/>
              <w:numPr>
                <w:ilvl w:val="12"/>
                <w:numId w:val="0"/>
              </w:numPr>
              <w:ind w:right="-2"/>
              <w:jc w:val="center"/>
              <w:rPr>
                <w:sz w:val="20"/>
                <w:lang w:val="pt-PT"/>
              </w:rPr>
            </w:pPr>
          </w:p>
        </w:tc>
        <w:tc>
          <w:tcPr>
            <w:tcW w:w="504" w:type="pct"/>
            <w:tcBorders>
              <w:left w:val="nil"/>
            </w:tcBorders>
          </w:tcPr>
          <w:p w14:paraId="0A6D6E52" w14:textId="77777777" w:rsidR="005551E6" w:rsidRPr="00F67924" w:rsidRDefault="005551E6" w:rsidP="005351D2">
            <w:pPr>
              <w:keepNext/>
              <w:keepLines/>
              <w:numPr>
                <w:ilvl w:val="12"/>
                <w:numId w:val="0"/>
              </w:numPr>
              <w:ind w:right="-2"/>
              <w:jc w:val="center"/>
              <w:rPr>
                <w:sz w:val="20"/>
                <w:lang w:val="pt-PT"/>
              </w:rPr>
            </w:pPr>
          </w:p>
        </w:tc>
        <w:tc>
          <w:tcPr>
            <w:tcW w:w="469" w:type="pct"/>
            <w:gridSpan w:val="2"/>
            <w:tcBorders>
              <w:left w:val="nil"/>
            </w:tcBorders>
          </w:tcPr>
          <w:p w14:paraId="232DFF08" w14:textId="77777777" w:rsidR="005551E6" w:rsidRPr="00F67924" w:rsidRDefault="005551E6" w:rsidP="005351D2">
            <w:pPr>
              <w:keepNext/>
              <w:keepLines/>
              <w:numPr>
                <w:ilvl w:val="12"/>
                <w:numId w:val="0"/>
              </w:numPr>
              <w:ind w:right="-2"/>
              <w:jc w:val="center"/>
              <w:rPr>
                <w:sz w:val="20"/>
                <w:lang w:val="pt-PT"/>
              </w:rPr>
            </w:pPr>
          </w:p>
        </w:tc>
        <w:tc>
          <w:tcPr>
            <w:tcW w:w="463" w:type="pct"/>
            <w:tcBorders>
              <w:left w:val="nil"/>
            </w:tcBorders>
          </w:tcPr>
          <w:p w14:paraId="369D9512" w14:textId="77777777" w:rsidR="005551E6" w:rsidRPr="00F67924" w:rsidRDefault="005551E6" w:rsidP="005351D2">
            <w:pPr>
              <w:keepNext/>
              <w:keepLines/>
              <w:numPr>
                <w:ilvl w:val="12"/>
                <w:numId w:val="0"/>
              </w:numPr>
              <w:ind w:right="-2"/>
              <w:jc w:val="center"/>
              <w:rPr>
                <w:sz w:val="20"/>
                <w:lang w:val="pt-PT"/>
              </w:rPr>
            </w:pPr>
          </w:p>
        </w:tc>
      </w:tr>
      <w:tr w:rsidR="005551E6" w:rsidRPr="00F67924" w14:paraId="50DC5A25" w14:textId="77777777" w:rsidTr="005351D2">
        <w:tc>
          <w:tcPr>
            <w:tcW w:w="5000" w:type="pct"/>
            <w:gridSpan w:val="13"/>
          </w:tcPr>
          <w:p w14:paraId="22F94BC4" w14:textId="7BED64F7" w:rsidR="005551E6" w:rsidRPr="00F67924" w:rsidRDefault="005551E6" w:rsidP="005351D2">
            <w:pPr>
              <w:keepNext/>
              <w:keepLines/>
              <w:numPr>
                <w:ilvl w:val="12"/>
                <w:numId w:val="0"/>
              </w:numPr>
              <w:jc w:val="center"/>
              <w:rPr>
                <w:b/>
                <w:sz w:val="20"/>
                <w:lang w:val="pt-PT"/>
              </w:rPr>
            </w:pPr>
            <w:r w:rsidRPr="00F67924">
              <w:rPr>
                <w:b/>
                <w:sz w:val="20"/>
                <w:lang w:val="pt-PT"/>
              </w:rPr>
              <w:t>ACR</w:t>
            </w:r>
            <w:r w:rsidR="0084278C" w:rsidRPr="00F67924">
              <w:rPr>
                <w:b/>
                <w:sz w:val="20"/>
                <w:lang w:val="pt-PT"/>
              </w:rPr>
              <w:t> </w:t>
            </w:r>
            <w:r w:rsidRPr="00F67924">
              <w:rPr>
                <w:b/>
                <w:sz w:val="20"/>
                <w:lang w:val="pt-PT"/>
              </w:rPr>
              <w:t>70</w:t>
            </w:r>
          </w:p>
        </w:tc>
      </w:tr>
      <w:tr w:rsidR="005551E6" w:rsidRPr="00F67924" w14:paraId="23B01965" w14:textId="77777777" w:rsidTr="005351D2">
        <w:tc>
          <w:tcPr>
            <w:tcW w:w="323" w:type="pct"/>
            <w:gridSpan w:val="2"/>
            <w:tcBorders>
              <w:right w:val="single" w:sz="4" w:space="0" w:color="auto"/>
            </w:tcBorders>
          </w:tcPr>
          <w:p w14:paraId="307B2345" w14:textId="77777777" w:rsidR="005551E6" w:rsidRPr="00F67924" w:rsidRDefault="005551E6" w:rsidP="005351D2">
            <w:pPr>
              <w:keepNext/>
              <w:keepLines/>
              <w:numPr>
                <w:ilvl w:val="12"/>
                <w:numId w:val="0"/>
              </w:numPr>
              <w:jc w:val="center"/>
              <w:rPr>
                <w:sz w:val="20"/>
                <w:lang w:val="pt-PT"/>
              </w:rPr>
            </w:pPr>
            <w:r w:rsidRPr="00F67924">
              <w:rPr>
                <w:sz w:val="20"/>
                <w:lang w:val="pt-PT"/>
              </w:rPr>
              <w:t>24</w:t>
            </w:r>
          </w:p>
        </w:tc>
        <w:tc>
          <w:tcPr>
            <w:tcW w:w="511" w:type="pct"/>
            <w:tcBorders>
              <w:left w:val="single" w:sz="4" w:space="0" w:color="auto"/>
              <w:right w:val="single" w:sz="4" w:space="0" w:color="auto"/>
            </w:tcBorders>
          </w:tcPr>
          <w:p w14:paraId="7F04E222" w14:textId="77777777" w:rsidR="005551E6" w:rsidRPr="00F67924" w:rsidRDefault="005551E6" w:rsidP="005351D2">
            <w:pPr>
              <w:keepNext/>
              <w:keepLines/>
              <w:numPr>
                <w:ilvl w:val="12"/>
                <w:numId w:val="0"/>
              </w:numPr>
              <w:jc w:val="center"/>
              <w:rPr>
                <w:sz w:val="20"/>
                <w:lang w:val="pt-PT"/>
              </w:rPr>
            </w:pPr>
            <w:r w:rsidRPr="00F67924">
              <w:rPr>
                <w:sz w:val="20"/>
                <w:lang w:val="pt-PT"/>
              </w:rPr>
              <w:t>28%**</w:t>
            </w:r>
          </w:p>
        </w:tc>
        <w:tc>
          <w:tcPr>
            <w:tcW w:w="370" w:type="pct"/>
            <w:tcBorders>
              <w:left w:val="single" w:sz="4" w:space="0" w:color="auto"/>
              <w:right w:val="single" w:sz="4" w:space="0" w:color="auto"/>
            </w:tcBorders>
          </w:tcPr>
          <w:p w14:paraId="79642AE8" w14:textId="77777777" w:rsidR="005551E6" w:rsidRPr="00F67924" w:rsidRDefault="005551E6" w:rsidP="005351D2">
            <w:pPr>
              <w:keepNext/>
              <w:keepLines/>
              <w:numPr>
                <w:ilvl w:val="12"/>
                <w:numId w:val="0"/>
              </w:numPr>
              <w:jc w:val="center"/>
              <w:rPr>
                <w:sz w:val="20"/>
                <w:lang w:val="pt-PT"/>
              </w:rPr>
            </w:pPr>
            <w:r w:rsidRPr="00F67924">
              <w:rPr>
                <w:sz w:val="20"/>
                <w:lang w:val="pt-PT"/>
              </w:rPr>
              <w:t>15%</w:t>
            </w:r>
          </w:p>
        </w:tc>
        <w:tc>
          <w:tcPr>
            <w:tcW w:w="463" w:type="pct"/>
            <w:tcBorders>
              <w:left w:val="single" w:sz="4" w:space="0" w:color="auto"/>
              <w:right w:val="single" w:sz="4" w:space="0" w:color="auto"/>
            </w:tcBorders>
          </w:tcPr>
          <w:p w14:paraId="12CF1087" w14:textId="77777777" w:rsidR="005551E6" w:rsidRPr="00F67924" w:rsidRDefault="005551E6" w:rsidP="005351D2">
            <w:pPr>
              <w:keepNext/>
              <w:keepLines/>
              <w:numPr>
                <w:ilvl w:val="12"/>
                <w:numId w:val="0"/>
              </w:numPr>
              <w:jc w:val="center"/>
              <w:rPr>
                <w:sz w:val="20"/>
                <w:lang w:val="pt-PT"/>
              </w:rPr>
            </w:pPr>
            <w:r w:rsidRPr="00F67924">
              <w:rPr>
                <w:sz w:val="20"/>
                <w:lang w:val="pt-PT"/>
              </w:rPr>
              <w:t>13%***</w:t>
            </w:r>
          </w:p>
        </w:tc>
        <w:tc>
          <w:tcPr>
            <w:tcW w:w="463" w:type="pct"/>
            <w:tcBorders>
              <w:left w:val="single" w:sz="4" w:space="0" w:color="auto"/>
              <w:right w:val="single" w:sz="4" w:space="0" w:color="auto"/>
            </w:tcBorders>
          </w:tcPr>
          <w:p w14:paraId="2CB9C377" w14:textId="77777777" w:rsidR="005551E6" w:rsidRPr="00F67924" w:rsidRDefault="005551E6" w:rsidP="005351D2">
            <w:pPr>
              <w:keepNext/>
              <w:keepLines/>
              <w:numPr>
                <w:ilvl w:val="12"/>
                <w:numId w:val="0"/>
              </w:numPr>
              <w:jc w:val="center"/>
              <w:rPr>
                <w:sz w:val="20"/>
                <w:lang w:val="pt-PT"/>
              </w:rPr>
            </w:pPr>
            <w:r w:rsidRPr="00F67924">
              <w:rPr>
                <w:sz w:val="20"/>
                <w:lang w:val="pt-PT"/>
              </w:rPr>
              <w:t>2%</w:t>
            </w:r>
          </w:p>
        </w:tc>
        <w:tc>
          <w:tcPr>
            <w:tcW w:w="463" w:type="pct"/>
            <w:tcBorders>
              <w:left w:val="single" w:sz="4" w:space="0" w:color="auto"/>
              <w:right w:val="single" w:sz="4" w:space="0" w:color="auto"/>
            </w:tcBorders>
          </w:tcPr>
          <w:p w14:paraId="6D8C7D73" w14:textId="77777777" w:rsidR="005551E6" w:rsidRPr="00F67924" w:rsidRDefault="005551E6" w:rsidP="005351D2">
            <w:pPr>
              <w:keepNext/>
              <w:keepLines/>
              <w:numPr>
                <w:ilvl w:val="12"/>
                <w:numId w:val="0"/>
              </w:numPr>
              <w:jc w:val="center"/>
              <w:rPr>
                <w:sz w:val="20"/>
                <w:lang w:val="pt-PT"/>
              </w:rPr>
            </w:pPr>
            <w:r w:rsidRPr="00F67924">
              <w:rPr>
                <w:sz w:val="20"/>
                <w:lang w:val="pt-PT"/>
              </w:rPr>
              <w:t>22%***</w:t>
            </w:r>
          </w:p>
        </w:tc>
        <w:tc>
          <w:tcPr>
            <w:tcW w:w="463" w:type="pct"/>
            <w:tcBorders>
              <w:left w:val="single" w:sz="4" w:space="0" w:color="auto"/>
            </w:tcBorders>
          </w:tcPr>
          <w:p w14:paraId="41B5A115" w14:textId="77777777" w:rsidR="005551E6" w:rsidRPr="00F67924" w:rsidRDefault="005551E6" w:rsidP="005351D2">
            <w:pPr>
              <w:keepNext/>
              <w:keepLines/>
              <w:numPr>
                <w:ilvl w:val="12"/>
                <w:numId w:val="0"/>
              </w:numPr>
              <w:jc w:val="center"/>
              <w:rPr>
                <w:sz w:val="20"/>
                <w:lang w:val="pt-PT"/>
              </w:rPr>
            </w:pPr>
            <w:r w:rsidRPr="00F67924">
              <w:rPr>
                <w:sz w:val="20"/>
                <w:lang w:val="pt-PT"/>
              </w:rPr>
              <w:t>2%</w:t>
            </w:r>
          </w:p>
        </w:tc>
        <w:tc>
          <w:tcPr>
            <w:tcW w:w="509" w:type="pct"/>
            <w:tcBorders>
              <w:left w:val="nil"/>
            </w:tcBorders>
          </w:tcPr>
          <w:p w14:paraId="6FF189A7" w14:textId="77777777" w:rsidR="005551E6" w:rsidRPr="00F67924" w:rsidRDefault="005551E6" w:rsidP="005351D2">
            <w:pPr>
              <w:keepNext/>
              <w:keepLines/>
              <w:numPr>
                <w:ilvl w:val="12"/>
                <w:numId w:val="0"/>
              </w:numPr>
              <w:jc w:val="center"/>
              <w:rPr>
                <w:sz w:val="20"/>
                <w:lang w:val="pt-PT"/>
              </w:rPr>
            </w:pPr>
            <w:r w:rsidRPr="00F67924">
              <w:rPr>
                <w:sz w:val="20"/>
                <w:lang w:val="pt-PT"/>
              </w:rPr>
              <w:t>21%***</w:t>
            </w:r>
          </w:p>
        </w:tc>
        <w:tc>
          <w:tcPr>
            <w:tcW w:w="509" w:type="pct"/>
            <w:gridSpan w:val="2"/>
            <w:tcBorders>
              <w:left w:val="nil"/>
            </w:tcBorders>
          </w:tcPr>
          <w:p w14:paraId="203AC282" w14:textId="77777777" w:rsidR="005551E6" w:rsidRPr="00F67924" w:rsidRDefault="005551E6" w:rsidP="005351D2">
            <w:pPr>
              <w:keepNext/>
              <w:keepLines/>
              <w:numPr>
                <w:ilvl w:val="12"/>
                <w:numId w:val="0"/>
              </w:numPr>
              <w:jc w:val="center"/>
              <w:rPr>
                <w:sz w:val="20"/>
                <w:lang w:val="pt-PT"/>
              </w:rPr>
            </w:pPr>
            <w:r w:rsidRPr="00F67924">
              <w:rPr>
                <w:sz w:val="20"/>
                <w:lang w:val="pt-PT"/>
              </w:rPr>
              <w:t>3%</w:t>
            </w:r>
          </w:p>
        </w:tc>
        <w:tc>
          <w:tcPr>
            <w:tcW w:w="463" w:type="pct"/>
            <w:tcBorders>
              <w:left w:val="nil"/>
            </w:tcBorders>
          </w:tcPr>
          <w:p w14:paraId="0944AC01" w14:textId="77777777" w:rsidR="005551E6" w:rsidRPr="00F67924" w:rsidRDefault="005551E6" w:rsidP="005351D2">
            <w:pPr>
              <w:keepNext/>
              <w:keepLines/>
              <w:numPr>
                <w:ilvl w:val="12"/>
                <w:numId w:val="0"/>
              </w:numPr>
              <w:jc w:val="center"/>
              <w:rPr>
                <w:sz w:val="20"/>
                <w:lang w:val="pt-PT"/>
              </w:rPr>
            </w:pPr>
            <w:r w:rsidRPr="00F67924">
              <w:rPr>
                <w:sz w:val="20"/>
                <w:lang w:val="pt-PT"/>
              </w:rPr>
              <w:t>12%**</w:t>
            </w:r>
          </w:p>
        </w:tc>
        <w:tc>
          <w:tcPr>
            <w:tcW w:w="463" w:type="pct"/>
            <w:tcBorders>
              <w:left w:val="nil"/>
            </w:tcBorders>
          </w:tcPr>
          <w:p w14:paraId="2A874D60" w14:textId="77777777" w:rsidR="005551E6" w:rsidRPr="00F67924" w:rsidRDefault="005551E6" w:rsidP="005351D2">
            <w:pPr>
              <w:keepNext/>
              <w:keepLines/>
              <w:numPr>
                <w:ilvl w:val="12"/>
                <w:numId w:val="0"/>
              </w:numPr>
              <w:jc w:val="center"/>
              <w:rPr>
                <w:sz w:val="20"/>
                <w:lang w:val="pt-PT"/>
              </w:rPr>
            </w:pPr>
            <w:r w:rsidRPr="00F67924">
              <w:rPr>
                <w:sz w:val="20"/>
                <w:lang w:val="pt-PT"/>
              </w:rPr>
              <w:t>1%</w:t>
            </w:r>
          </w:p>
        </w:tc>
      </w:tr>
      <w:tr w:rsidR="005551E6" w:rsidRPr="00F67924" w14:paraId="64048764" w14:textId="77777777" w:rsidTr="005351D2">
        <w:tc>
          <w:tcPr>
            <w:tcW w:w="323" w:type="pct"/>
            <w:gridSpan w:val="2"/>
          </w:tcPr>
          <w:p w14:paraId="35CAF00A" w14:textId="77777777" w:rsidR="005551E6" w:rsidRPr="00F67924" w:rsidRDefault="005551E6" w:rsidP="005351D2">
            <w:pPr>
              <w:keepNext/>
              <w:keepLines/>
              <w:numPr>
                <w:ilvl w:val="12"/>
                <w:numId w:val="0"/>
              </w:numPr>
              <w:jc w:val="center"/>
              <w:rPr>
                <w:sz w:val="20"/>
                <w:lang w:val="pt-PT"/>
              </w:rPr>
            </w:pPr>
            <w:r w:rsidRPr="00F67924">
              <w:rPr>
                <w:sz w:val="20"/>
                <w:lang w:val="pt-PT"/>
              </w:rPr>
              <w:t>52</w:t>
            </w:r>
          </w:p>
        </w:tc>
        <w:tc>
          <w:tcPr>
            <w:tcW w:w="511" w:type="pct"/>
            <w:tcBorders>
              <w:right w:val="nil"/>
            </w:tcBorders>
          </w:tcPr>
          <w:p w14:paraId="456779E3" w14:textId="77777777" w:rsidR="005551E6" w:rsidRPr="00F67924" w:rsidRDefault="005551E6" w:rsidP="005351D2">
            <w:pPr>
              <w:keepNext/>
              <w:keepLines/>
              <w:numPr>
                <w:ilvl w:val="12"/>
                <w:numId w:val="0"/>
              </w:numPr>
              <w:jc w:val="center"/>
              <w:rPr>
                <w:sz w:val="20"/>
                <w:lang w:val="pt-PT"/>
              </w:rPr>
            </w:pPr>
          </w:p>
        </w:tc>
        <w:tc>
          <w:tcPr>
            <w:tcW w:w="370" w:type="pct"/>
            <w:tcBorders>
              <w:left w:val="nil"/>
            </w:tcBorders>
          </w:tcPr>
          <w:p w14:paraId="2DBBD388" w14:textId="77777777" w:rsidR="005551E6" w:rsidRPr="00F67924" w:rsidRDefault="005551E6" w:rsidP="005351D2">
            <w:pPr>
              <w:keepNext/>
              <w:keepLines/>
              <w:numPr>
                <w:ilvl w:val="12"/>
                <w:numId w:val="0"/>
              </w:numPr>
              <w:jc w:val="center"/>
              <w:rPr>
                <w:sz w:val="20"/>
                <w:lang w:val="pt-PT"/>
              </w:rPr>
            </w:pPr>
          </w:p>
        </w:tc>
        <w:tc>
          <w:tcPr>
            <w:tcW w:w="463" w:type="pct"/>
            <w:tcBorders>
              <w:right w:val="nil"/>
            </w:tcBorders>
          </w:tcPr>
          <w:p w14:paraId="19AEC89F" w14:textId="77777777" w:rsidR="005551E6" w:rsidRPr="00F67924" w:rsidRDefault="005551E6" w:rsidP="005351D2">
            <w:pPr>
              <w:keepNext/>
              <w:keepLines/>
              <w:numPr>
                <w:ilvl w:val="12"/>
                <w:numId w:val="0"/>
              </w:numPr>
              <w:jc w:val="center"/>
              <w:rPr>
                <w:sz w:val="20"/>
                <w:lang w:val="pt-PT"/>
              </w:rPr>
            </w:pPr>
            <w:r w:rsidRPr="00F67924">
              <w:rPr>
                <w:sz w:val="20"/>
                <w:lang w:val="pt-PT"/>
              </w:rPr>
              <w:t>20%***</w:t>
            </w:r>
          </w:p>
        </w:tc>
        <w:tc>
          <w:tcPr>
            <w:tcW w:w="463" w:type="pct"/>
            <w:tcBorders>
              <w:left w:val="nil"/>
            </w:tcBorders>
          </w:tcPr>
          <w:p w14:paraId="615348C9" w14:textId="77777777" w:rsidR="005551E6" w:rsidRPr="00F67924" w:rsidRDefault="005551E6" w:rsidP="005351D2">
            <w:pPr>
              <w:keepNext/>
              <w:keepLines/>
              <w:numPr>
                <w:ilvl w:val="12"/>
                <w:numId w:val="0"/>
              </w:numPr>
              <w:jc w:val="center"/>
              <w:rPr>
                <w:sz w:val="20"/>
                <w:lang w:val="pt-PT"/>
              </w:rPr>
            </w:pPr>
            <w:r w:rsidRPr="00F67924">
              <w:rPr>
                <w:sz w:val="20"/>
                <w:lang w:val="pt-PT"/>
              </w:rPr>
              <w:t>4%</w:t>
            </w:r>
          </w:p>
        </w:tc>
        <w:tc>
          <w:tcPr>
            <w:tcW w:w="463" w:type="pct"/>
            <w:tcBorders>
              <w:right w:val="nil"/>
            </w:tcBorders>
          </w:tcPr>
          <w:p w14:paraId="531C3CBB" w14:textId="77777777" w:rsidR="005551E6" w:rsidRPr="00F67924" w:rsidRDefault="005551E6" w:rsidP="005351D2">
            <w:pPr>
              <w:keepNext/>
              <w:keepLines/>
              <w:numPr>
                <w:ilvl w:val="12"/>
                <w:numId w:val="0"/>
              </w:numPr>
              <w:jc w:val="center"/>
              <w:rPr>
                <w:sz w:val="20"/>
                <w:lang w:val="pt-PT"/>
              </w:rPr>
            </w:pPr>
          </w:p>
        </w:tc>
        <w:tc>
          <w:tcPr>
            <w:tcW w:w="463" w:type="pct"/>
            <w:tcBorders>
              <w:left w:val="nil"/>
            </w:tcBorders>
          </w:tcPr>
          <w:p w14:paraId="7D52B97B" w14:textId="77777777" w:rsidR="005551E6" w:rsidRPr="00F67924" w:rsidRDefault="005551E6" w:rsidP="005351D2">
            <w:pPr>
              <w:keepNext/>
              <w:keepLines/>
              <w:numPr>
                <w:ilvl w:val="12"/>
                <w:numId w:val="0"/>
              </w:numPr>
              <w:jc w:val="center"/>
              <w:rPr>
                <w:sz w:val="20"/>
                <w:lang w:val="pt-PT"/>
              </w:rPr>
            </w:pPr>
          </w:p>
        </w:tc>
        <w:tc>
          <w:tcPr>
            <w:tcW w:w="509" w:type="pct"/>
            <w:tcBorders>
              <w:left w:val="nil"/>
            </w:tcBorders>
          </w:tcPr>
          <w:p w14:paraId="69A2A4EF" w14:textId="77777777" w:rsidR="005551E6" w:rsidRPr="00F67924" w:rsidRDefault="005551E6" w:rsidP="005351D2">
            <w:pPr>
              <w:keepNext/>
              <w:keepLines/>
              <w:numPr>
                <w:ilvl w:val="12"/>
                <w:numId w:val="0"/>
              </w:numPr>
              <w:jc w:val="center"/>
              <w:rPr>
                <w:sz w:val="20"/>
                <w:lang w:val="pt-PT"/>
              </w:rPr>
            </w:pPr>
          </w:p>
        </w:tc>
        <w:tc>
          <w:tcPr>
            <w:tcW w:w="509" w:type="pct"/>
            <w:gridSpan w:val="2"/>
            <w:tcBorders>
              <w:left w:val="nil"/>
            </w:tcBorders>
          </w:tcPr>
          <w:p w14:paraId="1F9E4B67" w14:textId="77777777" w:rsidR="005551E6" w:rsidRPr="00F67924" w:rsidRDefault="005551E6" w:rsidP="005351D2">
            <w:pPr>
              <w:keepNext/>
              <w:keepLines/>
              <w:numPr>
                <w:ilvl w:val="12"/>
                <w:numId w:val="0"/>
              </w:numPr>
              <w:jc w:val="center"/>
              <w:rPr>
                <w:sz w:val="20"/>
                <w:lang w:val="pt-PT"/>
              </w:rPr>
            </w:pPr>
          </w:p>
        </w:tc>
        <w:tc>
          <w:tcPr>
            <w:tcW w:w="463" w:type="pct"/>
            <w:tcBorders>
              <w:left w:val="nil"/>
            </w:tcBorders>
          </w:tcPr>
          <w:p w14:paraId="16BF7B72" w14:textId="77777777" w:rsidR="005551E6" w:rsidRPr="00F67924" w:rsidRDefault="005551E6" w:rsidP="005351D2">
            <w:pPr>
              <w:keepNext/>
              <w:keepLines/>
              <w:numPr>
                <w:ilvl w:val="12"/>
                <w:numId w:val="0"/>
              </w:numPr>
              <w:jc w:val="center"/>
              <w:rPr>
                <w:sz w:val="20"/>
                <w:lang w:val="pt-PT"/>
              </w:rPr>
            </w:pPr>
          </w:p>
        </w:tc>
        <w:tc>
          <w:tcPr>
            <w:tcW w:w="463" w:type="pct"/>
            <w:tcBorders>
              <w:left w:val="nil"/>
            </w:tcBorders>
          </w:tcPr>
          <w:p w14:paraId="4AEF93C3" w14:textId="77777777" w:rsidR="005551E6" w:rsidRPr="00F67924" w:rsidRDefault="005551E6" w:rsidP="005351D2">
            <w:pPr>
              <w:keepNext/>
              <w:keepLines/>
              <w:numPr>
                <w:ilvl w:val="12"/>
                <w:numId w:val="0"/>
              </w:numPr>
              <w:jc w:val="center"/>
              <w:rPr>
                <w:sz w:val="20"/>
                <w:lang w:val="pt-PT"/>
              </w:rPr>
            </w:pPr>
          </w:p>
        </w:tc>
      </w:tr>
    </w:tbl>
    <w:p w14:paraId="1CCAE238" w14:textId="77777777" w:rsidR="005551E6" w:rsidRPr="00F67924" w:rsidRDefault="005551E6" w:rsidP="005551E6">
      <w:pPr>
        <w:keepNext/>
        <w:keepLines/>
        <w:numPr>
          <w:ilvl w:val="12"/>
          <w:numId w:val="0"/>
        </w:numPr>
        <w:rPr>
          <w:iCs/>
          <w:sz w:val="18"/>
          <w:szCs w:val="18"/>
          <w:lang w:val="pt-PT"/>
        </w:rPr>
      </w:pPr>
      <w:r w:rsidRPr="00F67924">
        <w:rPr>
          <w:iCs/>
          <w:sz w:val="18"/>
          <w:szCs w:val="18"/>
          <w:lang w:val="pt-PT"/>
        </w:rPr>
        <w:t xml:space="preserve">TCZ </w:t>
      </w:r>
      <w:r w:rsidRPr="00F67924">
        <w:rPr>
          <w:iCs/>
          <w:sz w:val="18"/>
          <w:szCs w:val="18"/>
          <w:lang w:val="pt-PT"/>
        </w:rPr>
        <w:tab/>
      </w:r>
      <w:r w:rsidRPr="00F67924">
        <w:rPr>
          <w:iCs/>
          <w:sz w:val="18"/>
          <w:szCs w:val="18"/>
          <w:lang w:val="pt-PT"/>
        </w:rPr>
        <w:tab/>
        <w:t>- Tocilizumab</w:t>
      </w:r>
    </w:p>
    <w:p w14:paraId="2E553E7C" w14:textId="77777777" w:rsidR="005551E6" w:rsidRPr="00F67924" w:rsidRDefault="005551E6" w:rsidP="005551E6">
      <w:pPr>
        <w:keepNext/>
        <w:keepLines/>
        <w:numPr>
          <w:ilvl w:val="12"/>
          <w:numId w:val="0"/>
        </w:numPr>
        <w:rPr>
          <w:sz w:val="18"/>
          <w:szCs w:val="18"/>
          <w:lang w:val="pt-PT"/>
        </w:rPr>
      </w:pPr>
      <w:r w:rsidRPr="00F67924">
        <w:rPr>
          <w:iCs/>
          <w:sz w:val="18"/>
          <w:szCs w:val="18"/>
          <w:lang w:val="pt-PT"/>
        </w:rPr>
        <w:t>MTX</w:t>
      </w:r>
      <w:r w:rsidRPr="00F67924">
        <w:rPr>
          <w:iCs/>
          <w:sz w:val="18"/>
          <w:szCs w:val="18"/>
          <w:lang w:val="pt-PT"/>
        </w:rPr>
        <w:tab/>
      </w:r>
      <w:r w:rsidRPr="00F67924">
        <w:rPr>
          <w:iCs/>
          <w:sz w:val="18"/>
          <w:szCs w:val="18"/>
          <w:lang w:val="pt-PT"/>
        </w:rPr>
        <w:tab/>
        <w:t xml:space="preserve">- </w:t>
      </w:r>
      <w:r w:rsidRPr="00F67924">
        <w:rPr>
          <w:sz w:val="18"/>
          <w:szCs w:val="18"/>
          <w:lang w:val="pt-PT"/>
        </w:rPr>
        <w:t>Metotrexato</w:t>
      </w:r>
    </w:p>
    <w:p w14:paraId="174AE11C" w14:textId="77777777" w:rsidR="005551E6" w:rsidRPr="00F67924" w:rsidRDefault="005551E6" w:rsidP="005551E6">
      <w:pPr>
        <w:keepNext/>
        <w:keepLines/>
        <w:numPr>
          <w:ilvl w:val="12"/>
          <w:numId w:val="0"/>
        </w:numPr>
        <w:rPr>
          <w:sz w:val="18"/>
          <w:szCs w:val="18"/>
          <w:lang w:val="pt-PT"/>
        </w:rPr>
      </w:pPr>
      <w:r w:rsidRPr="00F67924">
        <w:rPr>
          <w:sz w:val="18"/>
          <w:szCs w:val="18"/>
          <w:lang w:val="pt-PT"/>
        </w:rPr>
        <w:t>PBO</w:t>
      </w:r>
      <w:r w:rsidRPr="00F67924">
        <w:rPr>
          <w:sz w:val="18"/>
          <w:szCs w:val="18"/>
          <w:lang w:val="pt-PT"/>
        </w:rPr>
        <w:tab/>
      </w:r>
      <w:r w:rsidRPr="00F67924">
        <w:rPr>
          <w:sz w:val="18"/>
          <w:szCs w:val="18"/>
          <w:lang w:val="pt-PT"/>
        </w:rPr>
        <w:tab/>
        <w:t>- Placebo</w:t>
      </w:r>
    </w:p>
    <w:p w14:paraId="2EAA9C48" w14:textId="77777777" w:rsidR="005551E6" w:rsidRPr="00F67924" w:rsidRDefault="005551E6" w:rsidP="005551E6">
      <w:pPr>
        <w:keepNext/>
        <w:keepLines/>
        <w:numPr>
          <w:ilvl w:val="12"/>
          <w:numId w:val="0"/>
        </w:numPr>
        <w:rPr>
          <w:iCs/>
          <w:sz w:val="18"/>
          <w:szCs w:val="18"/>
          <w:lang w:val="pt-PT"/>
        </w:rPr>
      </w:pPr>
      <w:r w:rsidRPr="00F67924">
        <w:rPr>
          <w:iCs/>
          <w:sz w:val="18"/>
          <w:szCs w:val="18"/>
          <w:lang w:val="pt-PT"/>
        </w:rPr>
        <w:t xml:space="preserve">DMARD </w:t>
      </w:r>
      <w:r w:rsidRPr="00F67924">
        <w:rPr>
          <w:iCs/>
          <w:sz w:val="18"/>
          <w:szCs w:val="18"/>
          <w:lang w:val="pt-PT"/>
        </w:rPr>
        <w:tab/>
        <w:t xml:space="preserve">- </w:t>
      </w:r>
      <w:r w:rsidRPr="00F67924">
        <w:rPr>
          <w:sz w:val="18"/>
          <w:szCs w:val="18"/>
          <w:lang w:val="pt-PT"/>
        </w:rPr>
        <w:t>Fármacos antirreumáticos modificadores da doença</w:t>
      </w:r>
    </w:p>
    <w:p w14:paraId="623A36F8" w14:textId="77777777" w:rsidR="005551E6" w:rsidRPr="00F67924" w:rsidRDefault="005551E6" w:rsidP="005551E6">
      <w:pPr>
        <w:rPr>
          <w:rFonts w:eastAsia="MS Mincho"/>
          <w:sz w:val="18"/>
          <w:szCs w:val="18"/>
          <w:lang w:val="pt-PT"/>
        </w:rPr>
      </w:pPr>
      <w:r w:rsidRPr="00F67924">
        <w:rPr>
          <w:rFonts w:eastAsia="MS Mincho"/>
          <w:iCs/>
          <w:sz w:val="18"/>
          <w:szCs w:val="18"/>
          <w:lang w:val="pt-PT"/>
        </w:rPr>
        <w:t xml:space="preserve">** </w:t>
      </w:r>
      <w:r w:rsidRPr="00F67924">
        <w:rPr>
          <w:rFonts w:eastAsia="MS Mincho"/>
          <w:iCs/>
          <w:sz w:val="18"/>
          <w:szCs w:val="18"/>
          <w:lang w:val="pt-PT"/>
        </w:rPr>
        <w:tab/>
      </w:r>
      <w:r w:rsidRPr="00F67924">
        <w:rPr>
          <w:rFonts w:eastAsia="MS Mincho"/>
          <w:iCs/>
          <w:sz w:val="18"/>
          <w:szCs w:val="18"/>
          <w:lang w:val="pt-PT"/>
        </w:rPr>
        <w:tab/>
        <w:t xml:space="preserve">- p &lt; 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 xml:space="preserve">PBO </w:t>
      </w:r>
      <w:r w:rsidRPr="00F67924">
        <w:rPr>
          <w:rFonts w:eastAsia="MS Mincho"/>
          <w:iCs/>
          <w:sz w:val="18"/>
          <w:szCs w:val="18"/>
          <w:lang w:val="pt-PT"/>
        </w:rPr>
        <w:t>+ MTX/DMARD</w:t>
      </w:r>
    </w:p>
    <w:p w14:paraId="6E5BA680" w14:textId="77777777" w:rsidR="005551E6" w:rsidRPr="00F67924" w:rsidDel="009542C8" w:rsidRDefault="005551E6" w:rsidP="005551E6">
      <w:pPr>
        <w:rPr>
          <w:rFonts w:eastAsia="MS Mincho"/>
          <w:sz w:val="18"/>
          <w:szCs w:val="18"/>
          <w:lang w:val="pt-PT"/>
        </w:rPr>
      </w:pPr>
      <w:r w:rsidRPr="00F67924">
        <w:rPr>
          <w:rFonts w:eastAsia="MS Mincho"/>
          <w:iCs/>
          <w:sz w:val="18"/>
          <w:szCs w:val="18"/>
          <w:lang w:val="pt-PT"/>
        </w:rPr>
        <w:t>***</w:t>
      </w:r>
      <w:r w:rsidRPr="00F67924">
        <w:rPr>
          <w:rFonts w:eastAsia="MS Mincho"/>
          <w:iCs/>
          <w:sz w:val="18"/>
          <w:szCs w:val="18"/>
          <w:lang w:val="pt-PT"/>
        </w:rPr>
        <w:tab/>
      </w:r>
      <w:r w:rsidRPr="00F67924">
        <w:rPr>
          <w:rFonts w:eastAsia="MS Mincho"/>
          <w:iCs/>
          <w:sz w:val="18"/>
          <w:szCs w:val="18"/>
          <w:lang w:val="pt-PT"/>
        </w:rPr>
        <w:tab/>
        <w:t xml:space="preserve">- p &lt; 0,0001;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 xml:space="preserve">PBO </w:t>
      </w:r>
      <w:r w:rsidRPr="00F67924">
        <w:rPr>
          <w:rFonts w:eastAsia="MS Mincho"/>
          <w:iCs/>
          <w:sz w:val="18"/>
          <w:szCs w:val="18"/>
          <w:lang w:val="pt-PT"/>
        </w:rPr>
        <w:t>+ MTX/DMARD</w:t>
      </w:r>
    </w:p>
    <w:p w14:paraId="4D0F779B" w14:textId="77777777" w:rsidR="005551E6" w:rsidRPr="00F67924" w:rsidRDefault="005551E6" w:rsidP="005551E6">
      <w:pPr>
        <w:rPr>
          <w:lang w:val="pt-PT"/>
        </w:rPr>
      </w:pPr>
    </w:p>
    <w:p w14:paraId="656C5FEE" w14:textId="77777777" w:rsidR="005551E6" w:rsidRPr="00F67924" w:rsidRDefault="005551E6" w:rsidP="005551E6">
      <w:pPr>
        <w:rPr>
          <w:i/>
          <w:u w:val="single"/>
          <w:lang w:val="pt-PT"/>
        </w:rPr>
      </w:pPr>
      <w:r w:rsidRPr="00F67924">
        <w:rPr>
          <w:i/>
          <w:u w:val="single"/>
          <w:lang w:val="pt-PT"/>
        </w:rPr>
        <w:t>Resposta clínica major</w:t>
      </w:r>
    </w:p>
    <w:p w14:paraId="09A91983" w14:textId="4094EA74" w:rsidR="005551E6" w:rsidRPr="00F67924" w:rsidRDefault="005551E6" w:rsidP="005551E6">
      <w:pPr>
        <w:rPr>
          <w:iCs/>
          <w:szCs w:val="22"/>
          <w:lang w:val="pt-PT"/>
        </w:rPr>
      </w:pPr>
      <w:r w:rsidRPr="00F67924">
        <w:rPr>
          <w:lang w:val="pt-PT"/>
        </w:rPr>
        <w:t>Após 2</w:t>
      </w:r>
      <w:r w:rsidR="0010265B" w:rsidRPr="00F67924">
        <w:rPr>
          <w:lang w:val="pt-PT"/>
        </w:rPr>
        <w:t> </w:t>
      </w:r>
      <w:r w:rsidRPr="00F67924">
        <w:rPr>
          <w:lang w:val="pt-PT"/>
        </w:rPr>
        <w:t xml:space="preserve">anos de tratamento com </w:t>
      </w:r>
      <w:r w:rsidR="0010265B" w:rsidRPr="00F67924">
        <w:rPr>
          <w:lang w:val="pt-PT" w:eastAsia="de-DE"/>
        </w:rPr>
        <w:t xml:space="preserve">tocilizumab </w:t>
      </w:r>
      <w:r w:rsidRPr="00F67924">
        <w:rPr>
          <w:lang w:val="pt-PT"/>
        </w:rPr>
        <w:t>mais MTX, 14% dos doentes atingi</w:t>
      </w:r>
      <w:r w:rsidR="0010180C" w:rsidRPr="00F67924">
        <w:rPr>
          <w:lang w:val="pt-PT"/>
        </w:rPr>
        <w:t>ram</w:t>
      </w:r>
      <w:r w:rsidRPr="00F67924">
        <w:rPr>
          <w:lang w:val="pt-PT"/>
        </w:rPr>
        <w:t xml:space="preserve"> uma resposta clínica major (manutenção de uma resposta ACR</w:t>
      </w:r>
      <w:r w:rsidR="0010265B" w:rsidRPr="00F67924">
        <w:rPr>
          <w:lang w:val="pt-PT"/>
        </w:rPr>
        <w:t> </w:t>
      </w:r>
      <w:r w:rsidRPr="00F67924">
        <w:rPr>
          <w:lang w:val="pt-PT"/>
        </w:rPr>
        <w:t>70 durante 24</w:t>
      </w:r>
      <w:r w:rsidR="0010265B" w:rsidRPr="00F67924">
        <w:rPr>
          <w:lang w:val="pt-PT"/>
        </w:rPr>
        <w:t> </w:t>
      </w:r>
      <w:r w:rsidRPr="00F67924">
        <w:rPr>
          <w:lang w:val="pt-PT"/>
        </w:rPr>
        <w:t>semanas ou mais).</w:t>
      </w:r>
    </w:p>
    <w:p w14:paraId="37446738" w14:textId="77777777" w:rsidR="005551E6" w:rsidRPr="00F67924" w:rsidRDefault="005551E6" w:rsidP="005551E6">
      <w:pPr>
        <w:rPr>
          <w:i/>
          <w:szCs w:val="22"/>
          <w:lang w:val="pt-PT"/>
        </w:rPr>
      </w:pPr>
    </w:p>
    <w:p w14:paraId="5638A4C3" w14:textId="77777777" w:rsidR="005551E6" w:rsidRPr="00F67924" w:rsidRDefault="005551E6" w:rsidP="005551E6">
      <w:pPr>
        <w:rPr>
          <w:i/>
          <w:szCs w:val="22"/>
          <w:u w:val="single"/>
          <w:lang w:val="pt-PT"/>
        </w:rPr>
      </w:pPr>
      <w:r w:rsidRPr="00F67924">
        <w:rPr>
          <w:i/>
          <w:szCs w:val="22"/>
          <w:u w:val="single"/>
          <w:lang w:val="pt-PT"/>
        </w:rPr>
        <w:t>Resposta radiográfica</w:t>
      </w:r>
    </w:p>
    <w:p w14:paraId="5615A960" w14:textId="00453559" w:rsidR="005551E6" w:rsidRPr="00F67924" w:rsidRDefault="005551E6" w:rsidP="005551E6">
      <w:pPr>
        <w:rPr>
          <w:lang w:val="pt-PT"/>
        </w:rPr>
      </w:pPr>
      <w:r w:rsidRPr="00F67924">
        <w:rPr>
          <w:lang w:val="pt-PT"/>
        </w:rPr>
        <w:t xml:space="preserve">No </w:t>
      </w:r>
      <w:ins w:id="1719" w:author="Author">
        <w:r w:rsidR="00576DA3">
          <w:rPr>
            <w:lang w:val="pt-PT"/>
          </w:rPr>
          <w:t>Ensaio</w:t>
        </w:r>
        <w:r w:rsidR="00576DA3" w:rsidRPr="00F67924" w:rsidDel="00576DA3">
          <w:rPr>
            <w:lang w:val="pt-PT"/>
          </w:rPr>
          <w:t xml:space="preserve"> </w:t>
        </w:r>
      </w:ins>
      <w:del w:id="1720" w:author="Author">
        <w:r w:rsidRPr="00F67924" w:rsidDel="00576DA3">
          <w:rPr>
            <w:lang w:val="pt-PT"/>
          </w:rPr>
          <w:delText xml:space="preserve">Estudo </w:delText>
        </w:r>
      </w:del>
      <w:r w:rsidRPr="00F67924">
        <w:rPr>
          <w:lang w:val="pt-PT"/>
        </w:rPr>
        <w:t xml:space="preserve">II, realizado em doentes </w:t>
      </w:r>
      <w:r w:rsidRPr="00F67924">
        <w:rPr>
          <w:szCs w:val="22"/>
          <w:lang w:val="pt-PT"/>
        </w:rPr>
        <w:t xml:space="preserve">com uma resposta inadequada a MTX, </w:t>
      </w:r>
      <w:r w:rsidRPr="00F67924">
        <w:rPr>
          <w:lang w:val="pt-PT"/>
        </w:rPr>
        <w:t>a inibição do dano articular estrutural</w:t>
      </w:r>
      <w:r w:rsidRPr="00F67924">
        <w:rPr>
          <w:szCs w:val="22"/>
          <w:lang w:val="pt-PT"/>
        </w:rPr>
        <w:t xml:space="preserve"> foi avaliada radiograficamente e expressa pela alteração no índice de Sharp modificado e seus componentes, o índice de erosão e o índice de estreitamento d</w:t>
      </w:r>
      <w:r w:rsidR="00671EA5" w:rsidRPr="00F67924">
        <w:rPr>
          <w:szCs w:val="22"/>
          <w:lang w:val="pt-PT"/>
        </w:rPr>
        <w:t>a entrelinha</w:t>
      </w:r>
      <w:r w:rsidRPr="00F67924">
        <w:rPr>
          <w:szCs w:val="22"/>
          <w:lang w:val="pt-PT"/>
        </w:rPr>
        <w:t xml:space="preserve"> articular. </w:t>
      </w:r>
      <w:r w:rsidRPr="00F67924">
        <w:rPr>
          <w:lang w:val="pt-PT"/>
        </w:rPr>
        <w:t xml:space="preserve">A inibição do dano articular estrutural foi demonstrada </w:t>
      </w:r>
      <w:r w:rsidR="00671EA5" w:rsidRPr="00F67924">
        <w:rPr>
          <w:lang w:val="pt-PT"/>
        </w:rPr>
        <w:t xml:space="preserve">através de uma </w:t>
      </w:r>
      <w:r w:rsidRPr="00F67924">
        <w:rPr>
          <w:lang w:val="pt-PT"/>
        </w:rPr>
        <w:t xml:space="preserve">progressão radiográfica significativamente menor nos doentes a receber </w:t>
      </w:r>
      <w:r w:rsidR="0010265B" w:rsidRPr="00F67924">
        <w:rPr>
          <w:lang w:val="pt-PT" w:eastAsia="de-DE"/>
        </w:rPr>
        <w:t>tocilizumab</w:t>
      </w:r>
      <w:r w:rsidRPr="00F67924">
        <w:rPr>
          <w:lang w:val="pt-PT"/>
        </w:rPr>
        <w:t>, comparativamente ao controlo (Tabela </w:t>
      </w:r>
      <w:r w:rsidR="00FB3EE6" w:rsidRPr="00F67924">
        <w:rPr>
          <w:lang w:val="pt-PT"/>
        </w:rPr>
        <w:t>6</w:t>
      </w:r>
      <w:r w:rsidRPr="00F67924">
        <w:rPr>
          <w:lang w:val="pt-PT"/>
        </w:rPr>
        <w:t>).</w:t>
      </w:r>
    </w:p>
    <w:p w14:paraId="180FAE3B" w14:textId="77777777" w:rsidR="005551E6" w:rsidRPr="00F67924" w:rsidRDefault="005551E6" w:rsidP="005551E6">
      <w:pPr>
        <w:rPr>
          <w:lang w:val="pt-PT"/>
        </w:rPr>
      </w:pPr>
    </w:p>
    <w:p w14:paraId="2C9BC58E" w14:textId="28085E2C" w:rsidR="005551E6" w:rsidRPr="00F67924" w:rsidRDefault="005551E6" w:rsidP="005551E6">
      <w:pPr>
        <w:rPr>
          <w:lang w:val="pt-PT"/>
        </w:rPr>
      </w:pPr>
      <w:r w:rsidRPr="00F67924">
        <w:rPr>
          <w:lang w:val="pt-PT"/>
        </w:rPr>
        <w:t>N</w:t>
      </w:r>
      <w:r w:rsidR="00671EA5" w:rsidRPr="00F67924">
        <w:rPr>
          <w:lang w:val="pt-PT"/>
        </w:rPr>
        <w:t xml:space="preserve">o </w:t>
      </w:r>
      <w:ins w:id="1721" w:author="Author">
        <w:r w:rsidR="00B10EB9">
          <w:rPr>
            <w:lang w:val="pt-PT"/>
          </w:rPr>
          <w:t>Ensaio</w:t>
        </w:r>
      </w:ins>
      <w:del w:id="1722" w:author="Author">
        <w:r w:rsidR="00671EA5" w:rsidRPr="00F67924" w:rsidDel="00B10EB9">
          <w:rPr>
            <w:lang w:val="pt-PT"/>
          </w:rPr>
          <w:delText>Estudo</w:delText>
        </w:r>
      </w:del>
      <w:r w:rsidR="00671EA5" w:rsidRPr="00F67924">
        <w:rPr>
          <w:lang w:val="pt-PT"/>
        </w:rPr>
        <w:t xml:space="preserve"> de</w:t>
      </w:r>
      <w:r w:rsidRPr="00F67924">
        <w:rPr>
          <w:lang w:val="pt-PT"/>
        </w:rPr>
        <w:t xml:space="preserve"> extensão II em regime aberto, a inibição da progressão do dano articular estrutural nos doentes tratados com </w:t>
      </w:r>
      <w:r w:rsidR="00E12CE0" w:rsidRPr="00F67924">
        <w:rPr>
          <w:lang w:val="pt-PT" w:eastAsia="de-DE"/>
        </w:rPr>
        <w:t xml:space="preserve">tocilizumab </w:t>
      </w:r>
      <w:r w:rsidRPr="00F67924">
        <w:rPr>
          <w:lang w:val="pt-PT"/>
        </w:rPr>
        <w:t>mais MTX foi mantida no segundo ano de tratamento. À semana</w:t>
      </w:r>
      <w:r w:rsidR="00E12CE0" w:rsidRPr="00F67924">
        <w:rPr>
          <w:lang w:val="pt-PT"/>
        </w:rPr>
        <w:t> </w:t>
      </w:r>
      <w:r w:rsidRPr="00F67924">
        <w:rPr>
          <w:lang w:val="pt-PT"/>
        </w:rPr>
        <w:t>104 a variação média do í</w:t>
      </w:r>
      <w:r w:rsidRPr="00F67924">
        <w:rPr>
          <w:szCs w:val="22"/>
          <w:lang w:val="pt-PT"/>
        </w:rPr>
        <w:t xml:space="preserve">ndice de </w:t>
      </w:r>
      <w:r w:rsidRPr="00F67924">
        <w:rPr>
          <w:lang w:val="pt-PT"/>
        </w:rPr>
        <w:t>Sharp</w:t>
      </w:r>
      <w:r w:rsidR="00E12CE0" w:rsidRPr="00F67924">
        <w:rPr>
          <w:lang w:val="pt-PT"/>
        </w:rPr>
        <w:noBreakHyphen/>
      </w:r>
      <w:r w:rsidRPr="00F67924">
        <w:rPr>
          <w:lang w:val="pt-PT"/>
        </w:rPr>
        <w:t>Genant</w:t>
      </w:r>
      <w:r w:rsidRPr="00F67924">
        <w:rPr>
          <w:szCs w:val="22"/>
          <w:lang w:val="pt-PT"/>
        </w:rPr>
        <w:t xml:space="preserve"> total</w:t>
      </w:r>
      <w:r w:rsidRPr="00F67924">
        <w:rPr>
          <w:lang w:val="pt-PT"/>
        </w:rPr>
        <w:t xml:space="preserve"> relativamente ao valor basal foi significativamente menor nos doentes aleatorizados para </w:t>
      </w:r>
      <w:r w:rsidR="000554D1" w:rsidRPr="00F67924">
        <w:rPr>
          <w:rFonts w:eastAsia="SimSun"/>
          <w:lang w:val="pt-PT" w:eastAsia="zh-CN"/>
        </w:rPr>
        <w:t>RoActemra</w:t>
      </w:r>
      <w:r w:rsidRPr="00F67924">
        <w:rPr>
          <w:lang w:val="pt-PT"/>
        </w:rPr>
        <w:t xml:space="preserve"> 8 mg/kg mais MTX (p &lt;</w:t>
      </w:r>
      <w:r w:rsidR="00E12CE0" w:rsidRPr="00F67924">
        <w:rPr>
          <w:lang w:val="pt-PT"/>
        </w:rPr>
        <w:t> </w:t>
      </w:r>
      <w:r w:rsidRPr="00F67924">
        <w:rPr>
          <w:lang w:val="pt-PT"/>
        </w:rPr>
        <w:t>0,0001), comparativamente aos doentes que foram aleatorizados para placebo mais MTX.</w:t>
      </w:r>
    </w:p>
    <w:p w14:paraId="6EF6B44C" w14:textId="77777777" w:rsidR="005551E6" w:rsidRPr="00F67924" w:rsidRDefault="005551E6" w:rsidP="005551E6">
      <w:pPr>
        <w:rPr>
          <w:bCs/>
          <w:i/>
          <w:lang w:val="pt-PT"/>
        </w:rPr>
      </w:pPr>
    </w:p>
    <w:p w14:paraId="096FAE0A" w14:textId="154B18B3" w:rsidR="005551E6" w:rsidRPr="00F67924" w:rsidRDefault="005551E6">
      <w:pPr>
        <w:keepNext/>
        <w:keepLines/>
        <w:rPr>
          <w:bCs/>
          <w:i/>
          <w:lang w:val="pt-PT"/>
        </w:rPr>
      </w:pPr>
      <w:r w:rsidRPr="00F67924">
        <w:rPr>
          <w:bCs/>
          <w:i/>
          <w:lang w:val="pt-PT"/>
        </w:rPr>
        <w:t>Tabela </w:t>
      </w:r>
      <w:r w:rsidR="00FB3EE6" w:rsidRPr="00F67924">
        <w:rPr>
          <w:bCs/>
          <w:i/>
          <w:lang w:val="pt-PT"/>
        </w:rPr>
        <w:t>6</w:t>
      </w:r>
      <w:r w:rsidRPr="00F67924">
        <w:rPr>
          <w:bCs/>
          <w:i/>
          <w:lang w:val="pt-PT"/>
        </w:rPr>
        <w:t>. Alterações radiográficas médias durante 52</w:t>
      </w:r>
      <w:r w:rsidR="00E12CE0" w:rsidRPr="00F67924">
        <w:rPr>
          <w:bCs/>
          <w:i/>
          <w:lang w:val="pt-PT"/>
        </w:rPr>
        <w:t> </w:t>
      </w:r>
      <w:r w:rsidRPr="00F67924">
        <w:rPr>
          <w:bCs/>
          <w:i/>
          <w:lang w:val="pt-PT"/>
        </w:rPr>
        <w:t xml:space="preserve">semanas no </w:t>
      </w:r>
      <w:ins w:id="1723" w:author="Author">
        <w:r w:rsidR="00B10EB9" w:rsidRPr="00557EB7">
          <w:rPr>
            <w:i/>
            <w:iCs/>
            <w:lang w:val="pt-PT"/>
            <w:rPrChange w:id="1724" w:author="Author">
              <w:rPr>
                <w:lang w:val="pt-PT"/>
              </w:rPr>
            </w:rPrChange>
          </w:rPr>
          <w:t>Ensaio</w:t>
        </w:r>
      </w:ins>
      <w:del w:id="1725" w:author="Author">
        <w:r w:rsidRPr="00F67924" w:rsidDel="00B10EB9">
          <w:rPr>
            <w:bCs/>
            <w:i/>
            <w:lang w:val="pt-PT"/>
          </w:rPr>
          <w:delText>Estudo</w:delText>
        </w:r>
      </w:del>
      <w:r w:rsidRPr="00F67924">
        <w:rPr>
          <w:bCs/>
          <w:i/>
          <w:lang w:val="pt-PT"/>
        </w:rPr>
        <w:t xml:space="preserve"> II</w:t>
      </w:r>
    </w:p>
    <w:p w14:paraId="57E1BC83" w14:textId="77777777" w:rsidR="00CB0EFD" w:rsidRPr="00F67924" w:rsidRDefault="00CB0EFD">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58"/>
        <w:gridCol w:w="2790"/>
        <w:gridCol w:w="2610"/>
      </w:tblGrid>
      <w:tr w:rsidR="005551E6" w:rsidRPr="00ED63F7" w14:paraId="5DAA9954" w14:textId="77777777" w:rsidTr="005351D2">
        <w:tc>
          <w:tcPr>
            <w:tcW w:w="2358" w:type="dxa"/>
          </w:tcPr>
          <w:p w14:paraId="1C7474CD" w14:textId="77777777" w:rsidR="005551E6" w:rsidRPr="00F67924" w:rsidRDefault="005551E6">
            <w:pPr>
              <w:keepNext/>
              <w:keepLines/>
              <w:rPr>
                <w:sz w:val="20"/>
                <w:lang w:val="pt-PT"/>
              </w:rPr>
            </w:pPr>
          </w:p>
        </w:tc>
        <w:tc>
          <w:tcPr>
            <w:tcW w:w="2790" w:type="dxa"/>
          </w:tcPr>
          <w:p w14:paraId="3AB194AB" w14:textId="77777777" w:rsidR="005551E6" w:rsidRPr="00F67924" w:rsidRDefault="005551E6">
            <w:pPr>
              <w:keepNext/>
              <w:keepLines/>
              <w:numPr>
                <w:ilvl w:val="12"/>
                <w:numId w:val="0"/>
              </w:numPr>
              <w:ind w:right="-2"/>
              <w:jc w:val="center"/>
              <w:rPr>
                <w:b/>
                <w:bCs/>
                <w:sz w:val="20"/>
                <w:lang w:val="pt-PT"/>
              </w:rPr>
            </w:pPr>
            <w:r w:rsidRPr="00F67924">
              <w:rPr>
                <w:b/>
                <w:bCs/>
                <w:sz w:val="20"/>
                <w:lang w:val="pt-PT"/>
              </w:rPr>
              <w:t xml:space="preserve">PBO + MTX </w:t>
            </w:r>
          </w:p>
          <w:p w14:paraId="49A146CD" w14:textId="4F285995" w:rsidR="005551E6" w:rsidRPr="00F67924" w:rsidRDefault="005551E6">
            <w:pPr>
              <w:keepNext/>
              <w:keepLines/>
              <w:numPr>
                <w:ilvl w:val="12"/>
                <w:numId w:val="0"/>
              </w:numPr>
              <w:ind w:right="-2"/>
              <w:jc w:val="center"/>
              <w:rPr>
                <w:b/>
                <w:bCs/>
                <w:sz w:val="20"/>
                <w:lang w:val="pt-PT"/>
              </w:rPr>
            </w:pPr>
            <w:r w:rsidRPr="00F67924">
              <w:rPr>
                <w:b/>
                <w:bCs/>
                <w:sz w:val="20"/>
                <w:lang w:val="pt-PT"/>
              </w:rPr>
              <w:t>(+TCZ a partir da semana</w:t>
            </w:r>
            <w:r w:rsidR="00E12CE0" w:rsidRPr="00F67924">
              <w:rPr>
                <w:b/>
                <w:bCs/>
                <w:sz w:val="20"/>
                <w:lang w:val="pt-PT"/>
              </w:rPr>
              <w:t> </w:t>
            </w:r>
            <w:r w:rsidRPr="00F67924">
              <w:rPr>
                <w:b/>
                <w:bCs/>
                <w:sz w:val="20"/>
                <w:lang w:val="pt-PT"/>
              </w:rPr>
              <w:t>24)</w:t>
            </w:r>
          </w:p>
          <w:p w14:paraId="4B2608C7" w14:textId="2138C2C2" w:rsidR="005551E6" w:rsidRPr="00F67924" w:rsidRDefault="00745986">
            <w:pPr>
              <w:keepNext/>
              <w:keepLines/>
              <w:jc w:val="center"/>
              <w:rPr>
                <w:sz w:val="20"/>
                <w:lang w:val="pt-PT"/>
              </w:rPr>
            </w:pPr>
            <w:ins w:id="1726" w:author="Author">
              <w:r w:rsidRPr="00A55B53">
                <w:rPr>
                  <w:rFonts w:eastAsia="SimSun"/>
                  <w:b/>
                  <w:sz w:val="18"/>
                  <w:szCs w:val="18"/>
                  <w:lang w:val="pt-PT" w:eastAsia="zh-CN"/>
                </w:rPr>
                <w:t>n = </w:t>
              </w:r>
            </w:ins>
            <w:del w:id="1727" w:author="Author">
              <w:r w:rsidR="005551E6" w:rsidRPr="00F67924" w:rsidDel="00745986">
                <w:rPr>
                  <w:b/>
                  <w:bCs/>
                  <w:sz w:val="20"/>
                  <w:lang w:val="pt-PT"/>
                </w:rPr>
                <w:delText xml:space="preserve">N = </w:delText>
              </w:r>
            </w:del>
            <w:r w:rsidR="005551E6" w:rsidRPr="00F67924">
              <w:rPr>
                <w:b/>
                <w:bCs/>
                <w:sz w:val="20"/>
                <w:lang w:val="pt-PT"/>
              </w:rPr>
              <w:t>393</w:t>
            </w:r>
          </w:p>
        </w:tc>
        <w:tc>
          <w:tcPr>
            <w:tcW w:w="2610" w:type="dxa"/>
          </w:tcPr>
          <w:p w14:paraId="0D2BA020" w14:textId="1DED422E" w:rsidR="005551E6" w:rsidRPr="00F67924" w:rsidRDefault="005551E6">
            <w:pPr>
              <w:keepNext/>
              <w:keepLines/>
              <w:jc w:val="center"/>
              <w:rPr>
                <w:sz w:val="20"/>
                <w:lang w:val="pt-PT"/>
              </w:rPr>
            </w:pPr>
            <w:r w:rsidRPr="00F67924">
              <w:rPr>
                <w:b/>
                <w:bCs/>
                <w:sz w:val="20"/>
                <w:lang w:val="pt-PT"/>
              </w:rPr>
              <w:t>TCZ 8 mg/kg + MTX</w:t>
            </w:r>
            <w:r w:rsidRPr="00F67924">
              <w:rPr>
                <w:b/>
                <w:bCs/>
                <w:sz w:val="20"/>
                <w:lang w:val="pt-PT"/>
              </w:rPr>
              <w:br/>
            </w:r>
            <w:ins w:id="1728" w:author="Author">
              <w:r w:rsidR="00745986" w:rsidRPr="00A55B53">
                <w:rPr>
                  <w:rFonts w:eastAsia="SimSun"/>
                  <w:b/>
                  <w:sz w:val="18"/>
                  <w:szCs w:val="18"/>
                  <w:lang w:val="pt-PT" w:eastAsia="zh-CN"/>
                </w:rPr>
                <w:t>n = </w:t>
              </w:r>
            </w:ins>
            <w:del w:id="1729" w:author="Author">
              <w:r w:rsidRPr="00F67924" w:rsidDel="00745986">
                <w:rPr>
                  <w:b/>
                  <w:bCs/>
                  <w:sz w:val="20"/>
                  <w:lang w:val="pt-PT"/>
                </w:rPr>
                <w:delText xml:space="preserve">N = </w:delText>
              </w:r>
            </w:del>
            <w:r w:rsidRPr="00F67924">
              <w:rPr>
                <w:b/>
                <w:bCs/>
                <w:sz w:val="20"/>
                <w:lang w:val="pt-PT"/>
              </w:rPr>
              <w:t>398</w:t>
            </w:r>
          </w:p>
        </w:tc>
      </w:tr>
      <w:tr w:rsidR="005551E6" w:rsidRPr="00F67924" w14:paraId="2082E184" w14:textId="77777777" w:rsidTr="005351D2">
        <w:tc>
          <w:tcPr>
            <w:tcW w:w="2358" w:type="dxa"/>
          </w:tcPr>
          <w:p w14:paraId="74C92413" w14:textId="5A0187FD" w:rsidR="005551E6" w:rsidRPr="00F67924" w:rsidRDefault="005551E6" w:rsidP="00E12CE0">
            <w:pPr>
              <w:keepNext/>
              <w:keepLines/>
              <w:rPr>
                <w:sz w:val="20"/>
                <w:lang w:val="pt-PT"/>
              </w:rPr>
            </w:pPr>
            <w:r w:rsidRPr="00F67924">
              <w:rPr>
                <w:sz w:val="20"/>
                <w:lang w:val="pt-PT"/>
              </w:rPr>
              <w:t>Índice de Sharp</w:t>
            </w:r>
            <w:r w:rsidR="00E12CE0" w:rsidRPr="00F67924">
              <w:rPr>
                <w:sz w:val="20"/>
                <w:lang w:val="pt-PT"/>
              </w:rPr>
              <w:noBreakHyphen/>
            </w:r>
            <w:r w:rsidRPr="00F67924">
              <w:rPr>
                <w:sz w:val="20"/>
                <w:lang w:val="pt-PT"/>
              </w:rPr>
              <w:t>Genant total</w:t>
            </w:r>
          </w:p>
        </w:tc>
        <w:tc>
          <w:tcPr>
            <w:tcW w:w="2790" w:type="dxa"/>
          </w:tcPr>
          <w:p w14:paraId="6379D0B4" w14:textId="77777777" w:rsidR="005551E6" w:rsidRPr="00F67924" w:rsidRDefault="005551E6">
            <w:pPr>
              <w:keepNext/>
              <w:keepLines/>
              <w:jc w:val="center"/>
              <w:rPr>
                <w:sz w:val="20"/>
                <w:lang w:val="pt-PT"/>
              </w:rPr>
            </w:pPr>
            <w:r w:rsidRPr="00F67924">
              <w:rPr>
                <w:sz w:val="20"/>
                <w:lang w:val="pt-PT"/>
              </w:rPr>
              <w:t>1,13</w:t>
            </w:r>
          </w:p>
        </w:tc>
        <w:tc>
          <w:tcPr>
            <w:tcW w:w="2610" w:type="dxa"/>
          </w:tcPr>
          <w:p w14:paraId="5348877E" w14:textId="77777777" w:rsidR="005551E6" w:rsidRPr="00F67924" w:rsidRDefault="005551E6">
            <w:pPr>
              <w:keepNext/>
              <w:keepLines/>
              <w:jc w:val="center"/>
              <w:rPr>
                <w:sz w:val="20"/>
                <w:lang w:val="pt-PT"/>
              </w:rPr>
            </w:pPr>
            <w:r w:rsidRPr="00F67924">
              <w:rPr>
                <w:sz w:val="20"/>
                <w:lang w:val="pt-PT"/>
              </w:rPr>
              <w:t>0,29*</w:t>
            </w:r>
          </w:p>
        </w:tc>
      </w:tr>
      <w:tr w:rsidR="005551E6" w:rsidRPr="00F67924" w14:paraId="6EAFA557" w14:textId="77777777" w:rsidTr="005351D2">
        <w:tc>
          <w:tcPr>
            <w:tcW w:w="2358" w:type="dxa"/>
          </w:tcPr>
          <w:p w14:paraId="58123847" w14:textId="77777777" w:rsidR="005551E6" w:rsidRPr="00F67924" w:rsidRDefault="005551E6">
            <w:pPr>
              <w:keepNext/>
              <w:keepLines/>
              <w:rPr>
                <w:sz w:val="20"/>
                <w:lang w:val="pt-PT"/>
              </w:rPr>
            </w:pPr>
            <w:r w:rsidRPr="00F67924">
              <w:rPr>
                <w:sz w:val="20"/>
                <w:lang w:val="pt-PT"/>
              </w:rPr>
              <w:t>Índice de erosão</w:t>
            </w:r>
          </w:p>
        </w:tc>
        <w:tc>
          <w:tcPr>
            <w:tcW w:w="2790" w:type="dxa"/>
          </w:tcPr>
          <w:p w14:paraId="4E05E5E4" w14:textId="77777777" w:rsidR="005551E6" w:rsidRPr="00F67924" w:rsidRDefault="005551E6">
            <w:pPr>
              <w:keepNext/>
              <w:keepLines/>
              <w:jc w:val="center"/>
              <w:rPr>
                <w:sz w:val="20"/>
                <w:lang w:val="pt-PT"/>
              </w:rPr>
            </w:pPr>
            <w:r w:rsidRPr="00F67924">
              <w:rPr>
                <w:sz w:val="20"/>
                <w:lang w:val="pt-PT"/>
              </w:rPr>
              <w:t>0,71</w:t>
            </w:r>
          </w:p>
        </w:tc>
        <w:tc>
          <w:tcPr>
            <w:tcW w:w="2610" w:type="dxa"/>
          </w:tcPr>
          <w:p w14:paraId="53513D75" w14:textId="77777777" w:rsidR="005551E6" w:rsidRPr="00F67924" w:rsidRDefault="005551E6">
            <w:pPr>
              <w:keepNext/>
              <w:keepLines/>
              <w:jc w:val="center"/>
              <w:rPr>
                <w:sz w:val="20"/>
                <w:lang w:val="pt-PT"/>
              </w:rPr>
            </w:pPr>
            <w:r w:rsidRPr="00F67924">
              <w:rPr>
                <w:sz w:val="20"/>
                <w:lang w:val="pt-PT"/>
              </w:rPr>
              <w:t>0,17*</w:t>
            </w:r>
          </w:p>
        </w:tc>
      </w:tr>
      <w:tr w:rsidR="005551E6" w:rsidRPr="00F67924" w14:paraId="5FFFD079" w14:textId="77777777" w:rsidTr="005351D2">
        <w:tc>
          <w:tcPr>
            <w:tcW w:w="2358" w:type="dxa"/>
          </w:tcPr>
          <w:p w14:paraId="6366F3C3" w14:textId="77777777" w:rsidR="005551E6" w:rsidRPr="00F67924" w:rsidRDefault="005551E6">
            <w:pPr>
              <w:keepNext/>
              <w:keepLines/>
              <w:rPr>
                <w:sz w:val="20"/>
                <w:lang w:val="pt-PT"/>
              </w:rPr>
            </w:pPr>
            <w:r w:rsidRPr="00F67924">
              <w:rPr>
                <w:sz w:val="20"/>
                <w:lang w:val="pt-PT"/>
              </w:rPr>
              <w:t>Índice de EEA</w:t>
            </w:r>
          </w:p>
        </w:tc>
        <w:tc>
          <w:tcPr>
            <w:tcW w:w="2790" w:type="dxa"/>
          </w:tcPr>
          <w:p w14:paraId="7FA27519" w14:textId="77777777" w:rsidR="005551E6" w:rsidRPr="00F67924" w:rsidRDefault="005551E6">
            <w:pPr>
              <w:keepNext/>
              <w:keepLines/>
              <w:jc w:val="center"/>
              <w:rPr>
                <w:sz w:val="20"/>
                <w:lang w:val="pt-PT"/>
              </w:rPr>
            </w:pPr>
            <w:r w:rsidRPr="00F67924">
              <w:rPr>
                <w:sz w:val="20"/>
                <w:lang w:val="pt-PT"/>
              </w:rPr>
              <w:t>0,42</w:t>
            </w:r>
          </w:p>
        </w:tc>
        <w:tc>
          <w:tcPr>
            <w:tcW w:w="2610" w:type="dxa"/>
          </w:tcPr>
          <w:p w14:paraId="16734A8D" w14:textId="77777777" w:rsidR="005551E6" w:rsidRPr="00F67924" w:rsidRDefault="005551E6">
            <w:pPr>
              <w:keepNext/>
              <w:keepLines/>
              <w:jc w:val="center"/>
              <w:rPr>
                <w:sz w:val="20"/>
                <w:lang w:val="pt-PT"/>
              </w:rPr>
            </w:pPr>
            <w:r w:rsidRPr="00F67924">
              <w:rPr>
                <w:sz w:val="20"/>
                <w:lang w:val="pt-PT"/>
              </w:rPr>
              <w:t>0,12**</w:t>
            </w:r>
          </w:p>
        </w:tc>
      </w:tr>
    </w:tbl>
    <w:p w14:paraId="73ED9635" w14:textId="77777777" w:rsidR="005551E6" w:rsidRPr="00F67924" w:rsidRDefault="005551E6">
      <w:pPr>
        <w:keepNext/>
        <w:keepLines/>
        <w:tabs>
          <w:tab w:val="left" w:pos="1134"/>
        </w:tabs>
        <w:rPr>
          <w:sz w:val="18"/>
          <w:szCs w:val="18"/>
          <w:lang w:val="pt-PT"/>
        </w:rPr>
      </w:pPr>
      <w:r w:rsidRPr="00F67924">
        <w:rPr>
          <w:sz w:val="18"/>
          <w:szCs w:val="18"/>
          <w:lang w:val="pt-PT"/>
        </w:rPr>
        <w:t>PBO</w:t>
      </w:r>
      <w:r w:rsidRPr="00F67924">
        <w:rPr>
          <w:sz w:val="18"/>
          <w:szCs w:val="18"/>
          <w:lang w:val="pt-PT"/>
        </w:rPr>
        <w:tab/>
        <w:t>- Placebo</w:t>
      </w:r>
    </w:p>
    <w:p w14:paraId="7CA870CD" w14:textId="77777777" w:rsidR="005551E6" w:rsidRPr="00F67924" w:rsidRDefault="005551E6">
      <w:pPr>
        <w:keepNext/>
        <w:keepLines/>
        <w:tabs>
          <w:tab w:val="left" w:pos="1134"/>
        </w:tabs>
        <w:rPr>
          <w:sz w:val="18"/>
          <w:szCs w:val="18"/>
          <w:lang w:val="pt-PT"/>
        </w:rPr>
      </w:pPr>
      <w:r w:rsidRPr="00F67924">
        <w:rPr>
          <w:sz w:val="18"/>
          <w:szCs w:val="18"/>
          <w:lang w:val="pt-PT"/>
        </w:rPr>
        <w:t>MTX</w:t>
      </w:r>
      <w:r w:rsidRPr="00F67924">
        <w:rPr>
          <w:sz w:val="18"/>
          <w:szCs w:val="18"/>
          <w:lang w:val="pt-PT"/>
        </w:rPr>
        <w:tab/>
        <w:t>- Metotrexato</w:t>
      </w:r>
    </w:p>
    <w:p w14:paraId="64FC6AEC" w14:textId="77777777" w:rsidR="005551E6" w:rsidRPr="00F67924" w:rsidRDefault="005551E6" w:rsidP="00910A24">
      <w:pPr>
        <w:keepNext/>
        <w:keepLines/>
        <w:tabs>
          <w:tab w:val="left" w:pos="1134"/>
        </w:tabs>
        <w:rPr>
          <w:sz w:val="18"/>
          <w:szCs w:val="18"/>
          <w:lang w:val="pt-PT"/>
        </w:rPr>
      </w:pPr>
      <w:r w:rsidRPr="00F67924">
        <w:rPr>
          <w:sz w:val="18"/>
          <w:szCs w:val="18"/>
          <w:lang w:val="pt-PT"/>
        </w:rPr>
        <w:t>TCZ</w:t>
      </w:r>
      <w:r w:rsidRPr="00F67924">
        <w:rPr>
          <w:sz w:val="18"/>
          <w:szCs w:val="18"/>
          <w:lang w:val="pt-PT"/>
        </w:rPr>
        <w:tab/>
        <w:t>- Tocilizumab</w:t>
      </w:r>
    </w:p>
    <w:p w14:paraId="429EC2B7" w14:textId="77777777" w:rsidR="005551E6" w:rsidRPr="00F67924" w:rsidRDefault="005551E6" w:rsidP="00910A24">
      <w:pPr>
        <w:keepNext/>
        <w:keepLines/>
        <w:tabs>
          <w:tab w:val="left" w:pos="1134"/>
        </w:tabs>
        <w:rPr>
          <w:sz w:val="18"/>
          <w:szCs w:val="18"/>
          <w:lang w:val="pt-PT"/>
        </w:rPr>
      </w:pPr>
      <w:r w:rsidRPr="00F67924">
        <w:rPr>
          <w:sz w:val="18"/>
          <w:szCs w:val="18"/>
          <w:lang w:val="pt-PT"/>
        </w:rPr>
        <w:t>EEA</w:t>
      </w:r>
      <w:r w:rsidRPr="00F67924">
        <w:rPr>
          <w:sz w:val="18"/>
          <w:szCs w:val="18"/>
          <w:lang w:val="pt-PT"/>
        </w:rPr>
        <w:tab/>
        <w:t>- Estreitamento d</w:t>
      </w:r>
      <w:r w:rsidR="00671EA5" w:rsidRPr="00F67924">
        <w:rPr>
          <w:sz w:val="18"/>
          <w:szCs w:val="18"/>
          <w:lang w:val="pt-PT"/>
        </w:rPr>
        <w:t>a entrelinha</w:t>
      </w:r>
      <w:r w:rsidRPr="00F67924">
        <w:rPr>
          <w:sz w:val="18"/>
          <w:szCs w:val="18"/>
          <w:lang w:val="pt-PT"/>
        </w:rPr>
        <w:t xml:space="preserve"> articular</w:t>
      </w:r>
    </w:p>
    <w:p w14:paraId="5FA0BE4B" w14:textId="07CACD1B" w:rsidR="005551E6" w:rsidRPr="00F67924" w:rsidRDefault="005551E6" w:rsidP="00910A24">
      <w:pPr>
        <w:keepNext/>
        <w:keepLines/>
        <w:numPr>
          <w:ilvl w:val="12"/>
          <w:numId w:val="0"/>
        </w:numPr>
        <w:tabs>
          <w:tab w:val="left" w:pos="1134"/>
        </w:tabs>
        <w:ind w:right="-2"/>
        <w:rPr>
          <w:iCs/>
          <w:sz w:val="18"/>
          <w:szCs w:val="18"/>
          <w:lang w:val="pt-PT"/>
        </w:rPr>
      </w:pPr>
      <w:r w:rsidRPr="00F67924">
        <w:rPr>
          <w:iCs/>
          <w:sz w:val="18"/>
          <w:szCs w:val="18"/>
          <w:lang w:val="pt-PT"/>
        </w:rPr>
        <w:t>*</w:t>
      </w:r>
      <w:r w:rsidRPr="00F67924">
        <w:rPr>
          <w:iCs/>
          <w:sz w:val="18"/>
          <w:szCs w:val="18"/>
          <w:lang w:val="pt-PT"/>
        </w:rPr>
        <w:tab/>
        <w:t>- p ≤</w:t>
      </w:r>
      <w:r w:rsidR="00E12CE0" w:rsidRPr="00F67924">
        <w:rPr>
          <w:iCs/>
          <w:sz w:val="18"/>
          <w:szCs w:val="18"/>
          <w:lang w:val="pt-PT"/>
        </w:rPr>
        <w:t> </w:t>
      </w:r>
      <w:r w:rsidRPr="00F67924">
        <w:rPr>
          <w:iCs/>
          <w:sz w:val="18"/>
          <w:szCs w:val="18"/>
          <w:lang w:val="pt-PT"/>
        </w:rPr>
        <w:t xml:space="preserve">0,0001,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r w:rsidRPr="00F67924">
        <w:rPr>
          <w:iCs/>
          <w:sz w:val="18"/>
          <w:szCs w:val="18"/>
          <w:lang w:val="pt-PT"/>
        </w:rPr>
        <w:t xml:space="preserve"> + MTX</w:t>
      </w:r>
    </w:p>
    <w:p w14:paraId="34B13EF4" w14:textId="0A2B3045" w:rsidR="005551E6" w:rsidRPr="00F67924" w:rsidRDefault="005551E6" w:rsidP="00910A24">
      <w:pPr>
        <w:keepNext/>
        <w:keepLines/>
        <w:numPr>
          <w:ilvl w:val="12"/>
          <w:numId w:val="0"/>
        </w:numPr>
        <w:tabs>
          <w:tab w:val="left" w:pos="1134"/>
        </w:tabs>
        <w:ind w:right="-2"/>
        <w:rPr>
          <w:sz w:val="18"/>
          <w:szCs w:val="18"/>
          <w:lang w:val="pt-PT"/>
        </w:rPr>
      </w:pPr>
      <w:r w:rsidRPr="00F67924">
        <w:rPr>
          <w:iCs/>
          <w:sz w:val="18"/>
          <w:szCs w:val="18"/>
          <w:lang w:val="pt-PT"/>
        </w:rPr>
        <w:t xml:space="preserve">** </w:t>
      </w:r>
      <w:r w:rsidRPr="00F67924">
        <w:rPr>
          <w:iCs/>
          <w:sz w:val="18"/>
          <w:szCs w:val="18"/>
          <w:lang w:val="pt-PT"/>
        </w:rPr>
        <w:tab/>
        <w:t>- p &lt;</w:t>
      </w:r>
      <w:r w:rsidR="00E12CE0" w:rsidRPr="00F67924">
        <w:rPr>
          <w:iCs/>
          <w:sz w:val="18"/>
          <w:szCs w:val="18"/>
          <w:lang w:val="pt-PT"/>
        </w:rPr>
        <w:t> </w:t>
      </w:r>
      <w:r w:rsidRPr="00F67924">
        <w:rPr>
          <w:iCs/>
          <w:sz w:val="18"/>
          <w:szCs w:val="18"/>
          <w:lang w:val="pt-PT"/>
        </w:rPr>
        <w:t xml:space="preserve">0,005,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r w:rsidRPr="00F67924">
        <w:rPr>
          <w:iCs/>
          <w:sz w:val="18"/>
          <w:szCs w:val="18"/>
          <w:lang w:val="pt-PT"/>
        </w:rPr>
        <w:t xml:space="preserve"> + MTX</w:t>
      </w:r>
    </w:p>
    <w:p w14:paraId="0EC8EC36" w14:textId="77777777" w:rsidR="005551E6" w:rsidRPr="00F67924" w:rsidRDefault="005551E6" w:rsidP="00910A24">
      <w:pPr>
        <w:keepNext/>
        <w:keepLines/>
        <w:numPr>
          <w:ilvl w:val="12"/>
          <w:numId w:val="0"/>
        </w:numPr>
        <w:ind w:right="-2"/>
        <w:rPr>
          <w:lang w:val="pt-PT"/>
        </w:rPr>
      </w:pPr>
    </w:p>
    <w:p w14:paraId="4D1A97BA" w14:textId="0859FC13" w:rsidR="005551E6" w:rsidRPr="00F67924" w:rsidRDefault="005551E6" w:rsidP="005551E6">
      <w:pPr>
        <w:rPr>
          <w:i/>
          <w:sz w:val="18"/>
          <w:szCs w:val="18"/>
          <w:lang w:val="pt-PT"/>
        </w:rPr>
      </w:pPr>
      <w:r w:rsidRPr="00F67924">
        <w:rPr>
          <w:lang w:val="pt-PT"/>
        </w:rPr>
        <w:t>Após 1</w:t>
      </w:r>
      <w:r w:rsidR="00E12CE0" w:rsidRPr="00F67924">
        <w:rPr>
          <w:lang w:val="pt-PT"/>
        </w:rPr>
        <w:t> </w:t>
      </w:r>
      <w:r w:rsidRPr="00F67924">
        <w:rPr>
          <w:lang w:val="pt-PT"/>
        </w:rPr>
        <w:t xml:space="preserve">ano de tratamento com </w:t>
      </w:r>
      <w:r w:rsidR="00E12CE0" w:rsidRPr="00F67924">
        <w:rPr>
          <w:lang w:val="pt-PT"/>
        </w:rPr>
        <w:t xml:space="preserve">tocilizumab </w:t>
      </w:r>
      <w:r w:rsidRPr="00F67924">
        <w:rPr>
          <w:lang w:val="pt-PT"/>
        </w:rPr>
        <w:t>mais MTX, 85% dos doentes (n</w:t>
      </w:r>
      <w:ins w:id="1730" w:author="Author">
        <w:r w:rsidR="0051799B">
          <w:rPr>
            <w:lang w:val="pt-PT"/>
          </w:rPr>
          <w:t> </w:t>
        </w:r>
        <w:del w:id="1731" w:author="Author">
          <w:r w:rsidR="003062C3" w:rsidDel="0051799B">
            <w:rPr>
              <w:lang w:val="pt-PT"/>
            </w:rPr>
            <w:delText xml:space="preserve"> </w:delText>
          </w:r>
        </w:del>
      </w:ins>
      <w:r w:rsidRPr="00F67924">
        <w:rPr>
          <w:lang w:val="pt-PT"/>
        </w:rPr>
        <w:t>=</w:t>
      </w:r>
      <w:ins w:id="1732" w:author="Author">
        <w:r w:rsidR="0051799B">
          <w:rPr>
            <w:lang w:val="pt-PT"/>
          </w:rPr>
          <w:t> </w:t>
        </w:r>
        <w:del w:id="1733" w:author="Author">
          <w:r w:rsidR="003062C3" w:rsidDel="0051799B">
            <w:rPr>
              <w:lang w:val="pt-PT"/>
            </w:rPr>
            <w:delText xml:space="preserve"> </w:delText>
          </w:r>
        </w:del>
      </w:ins>
      <w:r w:rsidRPr="00F67924">
        <w:rPr>
          <w:lang w:val="pt-PT"/>
        </w:rPr>
        <w:t xml:space="preserve">348) não tiveram progressão do dano articular estrutural, tal como definido por uma variação no </w:t>
      </w:r>
      <w:r w:rsidRPr="00F67924">
        <w:rPr>
          <w:szCs w:val="22"/>
          <w:lang w:val="pt-PT"/>
        </w:rPr>
        <w:t xml:space="preserve">Índice de </w:t>
      </w:r>
      <w:r w:rsidRPr="00F67924">
        <w:rPr>
          <w:lang w:val="pt-PT"/>
        </w:rPr>
        <w:t>Sharp Total</w:t>
      </w:r>
      <w:r w:rsidRPr="00F67924">
        <w:rPr>
          <w:szCs w:val="22"/>
          <w:lang w:val="pt-PT"/>
        </w:rPr>
        <w:t xml:space="preserve"> de zero ou menos, comparativamente a </w:t>
      </w:r>
      <w:r w:rsidRPr="00F67924">
        <w:rPr>
          <w:lang w:val="pt-PT"/>
        </w:rPr>
        <w:t>67% dos doentes tratados com placebo mais MTX (</w:t>
      </w:r>
      <w:ins w:id="1734" w:author="Author">
        <w:r w:rsidR="005A7A42" w:rsidRPr="00A55B53">
          <w:rPr>
            <w:rFonts w:eastAsia="SimSun"/>
            <w:b/>
            <w:sz w:val="18"/>
            <w:szCs w:val="18"/>
            <w:lang w:val="pt-PT" w:eastAsia="zh-CN"/>
          </w:rPr>
          <w:t>n = </w:t>
        </w:r>
      </w:ins>
      <w:del w:id="1735" w:author="Author">
        <w:r w:rsidRPr="00F67924" w:rsidDel="005A7A42">
          <w:rPr>
            <w:lang w:val="pt-PT"/>
          </w:rPr>
          <w:delText>n=</w:delText>
        </w:r>
      </w:del>
      <w:r w:rsidRPr="00F67924">
        <w:rPr>
          <w:lang w:val="pt-PT"/>
        </w:rPr>
        <w:t>290) (p </w:t>
      </w:r>
      <w:r w:rsidRPr="00F67924">
        <w:rPr>
          <w:lang w:val="pt-PT"/>
        </w:rPr>
        <w:sym w:font="Symbol" w:char="F0A3"/>
      </w:r>
      <w:r w:rsidRPr="00F67924">
        <w:rPr>
          <w:lang w:val="pt-PT"/>
        </w:rPr>
        <w:t xml:space="preserve"> 0,001). Este permaneceu consistente após 2 anos de tratamento (83%; </w:t>
      </w:r>
      <w:ins w:id="1736" w:author="Author">
        <w:r w:rsidR="005A7A42" w:rsidRPr="00A55B53">
          <w:rPr>
            <w:rFonts w:eastAsia="SimSun"/>
            <w:b/>
            <w:sz w:val="18"/>
            <w:szCs w:val="18"/>
            <w:lang w:val="pt-PT" w:eastAsia="zh-CN"/>
          </w:rPr>
          <w:t>n = </w:t>
        </w:r>
      </w:ins>
      <w:del w:id="1737" w:author="Author">
        <w:r w:rsidRPr="00F67924" w:rsidDel="005A7A42">
          <w:rPr>
            <w:lang w:val="pt-PT"/>
          </w:rPr>
          <w:delText>n=</w:delText>
        </w:r>
      </w:del>
      <w:r w:rsidRPr="00F67924">
        <w:rPr>
          <w:lang w:val="pt-PT"/>
        </w:rPr>
        <w:t xml:space="preserve">353). Noventa e três por cento (93%; </w:t>
      </w:r>
      <w:ins w:id="1738" w:author="Author">
        <w:r w:rsidR="005A7A42" w:rsidRPr="00A55B53">
          <w:rPr>
            <w:rFonts w:eastAsia="SimSun"/>
            <w:b/>
            <w:sz w:val="18"/>
            <w:szCs w:val="18"/>
            <w:lang w:val="pt-PT" w:eastAsia="zh-CN"/>
          </w:rPr>
          <w:t>n = </w:t>
        </w:r>
      </w:ins>
      <w:del w:id="1739" w:author="Author">
        <w:r w:rsidRPr="00F67924" w:rsidDel="005A7A42">
          <w:rPr>
            <w:lang w:val="pt-PT"/>
          </w:rPr>
          <w:delText>n=</w:delText>
        </w:r>
      </w:del>
      <w:r w:rsidRPr="00F67924">
        <w:rPr>
          <w:lang w:val="pt-PT"/>
        </w:rPr>
        <w:t>271) dos doentes não tiveram progressão entre a semana</w:t>
      </w:r>
      <w:r w:rsidR="00E12CE0" w:rsidRPr="00F67924">
        <w:rPr>
          <w:lang w:val="pt-PT"/>
        </w:rPr>
        <w:t> </w:t>
      </w:r>
      <w:r w:rsidRPr="00F67924">
        <w:rPr>
          <w:lang w:val="pt-PT"/>
        </w:rPr>
        <w:t>52 e a semana</w:t>
      </w:r>
      <w:r w:rsidR="00E12CE0" w:rsidRPr="00F67924">
        <w:rPr>
          <w:lang w:val="pt-PT"/>
        </w:rPr>
        <w:t> </w:t>
      </w:r>
      <w:r w:rsidRPr="00F67924">
        <w:rPr>
          <w:lang w:val="pt-PT"/>
        </w:rPr>
        <w:t>104.</w:t>
      </w:r>
    </w:p>
    <w:p w14:paraId="103B98AF" w14:textId="77777777" w:rsidR="005551E6" w:rsidRPr="00F67924" w:rsidRDefault="005551E6" w:rsidP="005551E6">
      <w:pPr>
        <w:rPr>
          <w:i/>
          <w:szCs w:val="22"/>
          <w:lang w:val="pt-PT"/>
        </w:rPr>
      </w:pPr>
    </w:p>
    <w:p w14:paraId="595D2A72" w14:textId="77777777" w:rsidR="005551E6" w:rsidRPr="00F67924" w:rsidRDefault="005551E6" w:rsidP="005551E6">
      <w:pPr>
        <w:rPr>
          <w:i/>
          <w:szCs w:val="22"/>
          <w:u w:val="single"/>
          <w:lang w:val="pt-PT"/>
        </w:rPr>
      </w:pPr>
      <w:r w:rsidRPr="00F67924">
        <w:rPr>
          <w:i/>
          <w:szCs w:val="22"/>
          <w:u w:val="single"/>
          <w:lang w:val="pt-PT"/>
        </w:rPr>
        <w:t xml:space="preserve">Resultados relacionados com a </w:t>
      </w:r>
      <w:r w:rsidR="00BD5511" w:rsidRPr="00F67924">
        <w:rPr>
          <w:i/>
          <w:szCs w:val="22"/>
          <w:u w:val="single"/>
          <w:lang w:val="pt-PT"/>
        </w:rPr>
        <w:t>saúde e qualidade de vida</w:t>
      </w:r>
    </w:p>
    <w:p w14:paraId="66322C15" w14:textId="43508ABA" w:rsidR="005551E6" w:rsidRPr="00F67924" w:rsidRDefault="005551E6" w:rsidP="005551E6">
      <w:pPr>
        <w:numPr>
          <w:ilvl w:val="12"/>
          <w:numId w:val="0"/>
        </w:numPr>
        <w:ind w:right="-2"/>
        <w:rPr>
          <w:i/>
          <w:sz w:val="18"/>
          <w:szCs w:val="18"/>
          <w:lang w:val="pt-PT"/>
        </w:rPr>
      </w:pPr>
      <w:r w:rsidRPr="00F67924">
        <w:rPr>
          <w:szCs w:val="22"/>
          <w:lang w:val="pt-PT"/>
        </w:rPr>
        <w:t xml:space="preserve">Nos doentes tratados com </w:t>
      </w:r>
      <w:r w:rsidR="00E12CE0" w:rsidRPr="00F67924">
        <w:rPr>
          <w:rFonts w:eastAsia="SimSun"/>
          <w:lang w:val="pt-PT" w:eastAsia="zh-CN"/>
        </w:rPr>
        <w:t>tocilizumab</w:t>
      </w:r>
      <w:r w:rsidR="00E12CE0" w:rsidRPr="00F67924">
        <w:rPr>
          <w:szCs w:val="22"/>
          <w:lang w:val="pt-PT"/>
        </w:rPr>
        <w:t xml:space="preserve"> </w:t>
      </w:r>
      <w:r w:rsidRPr="00F67924">
        <w:rPr>
          <w:szCs w:val="22"/>
          <w:lang w:val="pt-PT"/>
        </w:rPr>
        <w:t xml:space="preserve">foi observada uma melhoria de todos os resultados notificados por doentes </w:t>
      </w:r>
      <w:r w:rsidRPr="00F67924">
        <w:rPr>
          <w:lang w:val="pt-PT"/>
        </w:rPr>
        <w:t xml:space="preserve">(questionários </w:t>
      </w:r>
      <w:r w:rsidRPr="00F67924">
        <w:rPr>
          <w:i/>
          <w:lang w:val="pt-PT"/>
        </w:rPr>
        <w:t>Health Assessment Questionnaire Disability Index</w:t>
      </w:r>
      <w:r w:rsidRPr="00F67924">
        <w:rPr>
          <w:lang w:val="pt-PT"/>
        </w:rPr>
        <w:t xml:space="preserve"> (HAQ-DI), </w:t>
      </w:r>
      <w:r w:rsidRPr="00F67924">
        <w:rPr>
          <w:i/>
          <w:lang w:val="pt-PT"/>
        </w:rPr>
        <w:t>Short Form</w:t>
      </w:r>
      <w:r w:rsidR="00E12CE0" w:rsidRPr="00F67924">
        <w:rPr>
          <w:i/>
          <w:lang w:val="pt-PT"/>
        </w:rPr>
        <w:noBreakHyphen/>
      </w:r>
      <w:r w:rsidRPr="00F67924">
        <w:rPr>
          <w:i/>
          <w:lang w:val="pt-PT"/>
        </w:rPr>
        <w:t>36</w:t>
      </w:r>
      <w:r w:rsidRPr="00F67924">
        <w:rPr>
          <w:lang w:val="pt-PT"/>
        </w:rPr>
        <w:t xml:space="preserve"> e </w:t>
      </w:r>
      <w:r w:rsidRPr="00F67924">
        <w:rPr>
          <w:i/>
          <w:lang w:val="pt-PT"/>
        </w:rPr>
        <w:t>Functional Assessment of Chronic Illness Therapy</w:t>
      </w:r>
      <w:r w:rsidRPr="00F67924" w:rsidDel="004C3034">
        <w:rPr>
          <w:lang w:val="pt-PT"/>
        </w:rPr>
        <w:t>)</w:t>
      </w:r>
      <w:r w:rsidRPr="00F67924">
        <w:rPr>
          <w:lang w:val="pt-PT"/>
        </w:rPr>
        <w:t>. Foram observadas melhorias estatisticamente significativas nas pontuações do HAQ</w:t>
      </w:r>
      <w:r w:rsidRPr="00F67924">
        <w:rPr>
          <w:lang w:val="pt-PT"/>
        </w:rPr>
        <w:noBreakHyphen/>
        <w:t xml:space="preserve">DI em doentes tratados com </w:t>
      </w:r>
      <w:r w:rsidR="00E12CE0" w:rsidRPr="00F67924">
        <w:rPr>
          <w:lang w:val="pt-PT"/>
        </w:rPr>
        <w:t>tocilizumab</w:t>
      </w:r>
      <w:r w:rsidRPr="00F67924">
        <w:rPr>
          <w:lang w:val="pt-PT"/>
        </w:rPr>
        <w:t xml:space="preserve">, comparativamente a doentes tratados com DMARDs. Durante o período em regime aberto do </w:t>
      </w:r>
      <w:ins w:id="1740" w:author="Author">
        <w:r w:rsidR="00B10EB9">
          <w:rPr>
            <w:lang w:val="pt-PT"/>
          </w:rPr>
          <w:t>Ensaio</w:t>
        </w:r>
      </w:ins>
      <w:ins w:id="1741" w:author="DRA" w:date="2026-01-07T12:00:00Z">
        <w:r w:rsidR="000568AA">
          <w:rPr>
            <w:lang w:val="pt-PT"/>
          </w:rPr>
          <w:t> </w:t>
        </w:r>
      </w:ins>
      <w:del w:id="1742" w:author="Author">
        <w:r w:rsidRPr="00F67924" w:rsidDel="00B10EB9">
          <w:rPr>
            <w:lang w:val="pt-PT"/>
          </w:rPr>
          <w:delText>Estudo</w:delText>
        </w:r>
      </w:del>
      <w:del w:id="1743" w:author="DRA" w:date="2026-01-07T12:00:00Z">
        <w:r w:rsidRPr="00F67924" w:rsidDel="000568AA">
          <w:rPr>
            <w:lang w:val="pt-PT"/>
          </w:rPr>
          <w:delText xml:space="preserve"> </w:delText>
        </w:r>
      </w:del>
      <w:r w:rsidRPr="00F67924">
        <w:rPr>
          <w:lang w:val="pt-PT"/>
        </w:rPr>
        <w:t xml:space="preserve">II, a melhoria da função física foi mantida </w:t>
      </w:r>
      <w:r w:rsidR="0010180C" w:rsidRPr="00F67924">
        <w:rPr>
          <w:lang w:val="pt-PT"/>
        </w:rPr>
        <w:t xml:space="preserve">durante </w:t>
      </w:r>
      <w:r w:rsidRPr="00F67924">
        <w:rPr>
          <w:lang w:val="pt-PT"/>
        </w:rPr>
        <w:t>até 2</w:t>
      </w:r>
      <w:r w:rsidR="00E12CE0" w:rsidRPr="00F67924">
        <w:rPr>
          <w:lang w:val="pt-PT"/>
        </w:rPr>
        <w:t> </w:t>
      </w:r>
      <w:r w:rsidRPr="00F67924">
        <w:rPr>
          <w:lang w:val="pt-PT"/>
        </w:rPr>
        <w:t xml:space="preserve">anos. À </w:t>
      </w:r>
      <w:r w:rsidR="00E12CE0" w:rsidRPr="00F67924">
        <w:rPr>
          <w:lang w:val="pt-PT"/>
        </w:rPr>
        <w:t>s</w:t>
      </w:r>
      <w:r w:rsidRPr="00F67924">
        <w:rPr>
          <w:lang w:val="pt-PT"/>
        </w:rPr>
        <w:t>emana</w:t>
      </w:r>
      <w:r w:rsidR="00E12CE0" w:rsidRPr="00F67924">
        <w:rPr>
          <w:rFonts w:eastAsia="MS Mincho"/>
          <w:lang w:val="pt-PT"/>
        </w:rPr>
        <w:t> </w:t>
      </w:r>
      <w:r w:rsidRPr="00F67924">
        <w:rPr>
          <w:rFonts w:eastAsia="MS Mincho"/>
          <w:lang w:val="pt-PT"/>
        </w:rPr>
        <w:t xml:space="preserve">52, a variação média no HAQ-DI foi -0,58 no grupo </w:t>
      </w:r>
      <w:r w:rsidR="00E12CE0" w:rsidRPr="00F67924">
        <w:rPr>
          <w:rFonts w:eastAsia="SimSun"/>
          <w:lang w:val="pt-PT" w:eastAsia="zh-CN"/>
        </w:rPr>
        <w:t>tociliz</w:t>
      </w:r>
      <w:r w:rsidR="009072F1" w:rsidRPr="00F67924">
        <w:rPr>
          <w:rFonts w:eastAsia="SimSun"/>
          <w:lang w:val="pt-PT" w:eastAsia="zh-CN"/>
        </w:rPr>
        <w:t>u</w:t>
      </w:r>
      <w:r w:rsidR="00E12CE0" w:rsidRPr="00F67924">
        <w:rPr>
          <w:rFonts w:eastAsia="SimSun"/>
          <w:lang w:val="pt-PT" w:eastAsia="zh-CN"/>
        </w:rPr>
        <w:t>mab</w:t>
      </w:r>
      <w:r w:rsidR="00E12CE0" w:rsidRPr="00F67924">
        <w:rPr>
          <w:rFonts w:eastAsia="MS Mincho"/>
          <w:lang w:val="pt-PT"/>
        </w:rPr>
        <w:t xml:space="preserve"> </w:t>
      </w:r>
      <w:r w:rsidRPr="00F67924">
        <w:rPr>
          <w:rFonts w:eastAsia="MS Mincho"/>
          <w:lang w:val="pt-PT"/>
        </w:rPr>
        <w:t xml:space="preserve">8 mg/kg mais MTX, comparativamente a -0,39 no grupo placebo </w:t>
      </w:r>
      <w:r w:rsidR="00902092" w:rsidRPr="00F67924">
        <w:rPr>
          <w:rFonts w:eastAsia="MS Mincho"/>
          <w:lang w:val="pt-PT"/>
        </w:rPr>
        <w:t>mais</w:t>
      </w:r>
      <w:r w:rsidRPr="00F67924">
        <w:rPr>
          <w:rFonts w:eastAsia="MS Mincho"/>
          <w:lang w:val="pt-PT"/>
        </w:rPr>
        <w:t xml:space="preserve"> MTX. A variação média no HAQ-DI foi mantida à </w:t>
      </w:r>
      <w:r w:rsidR="00E12CE0" w:rsidRPr="00F67924">
        <w:rPr>
          <w:rFonts w:eastAsia="MS Mincho"/>
          <w:lang w:val="pt-PT"/>
        </w:rPr>
        <w:t>s</w:t>
      </w:r>
      <w:r w:rsidRPr="00F67924">
        <w:rPr>
          <w:rFonts w:eastAsia="MS Mincho"/>
          <w:lang w:val="pt-PT"/>
        </w:rPr>
        <w:t>emana</w:t>
      </w:r>
      <w:r w:rsidR="00E12CE0" w:rsidRPr="00F67924">
        <w:rPr>
          <w:rFonts w:eastAsia="MS Mincho"/>
          <w:lang w:val="pt-PT"/>
        </w:rPr>
        <w:t> </w:t>
      </w:r>
      <w:r w:rsidRPr="00F67924">
        <w:rPr>
          <w:rFonts w:eastAsia="MS Mincho"/>
          <w:lang w:val="pt-PT"/>
        </w:rPr>
        <w:t xml:space="preserve">104 no grupo </w:t>
      </w:r>
      <w:r w:rsidR="00E12CE0" w:rsidRPr="00F67924">
        <w:rPr>
          <w:rFonts w:eastAsia="SimSun"/>
          <w:lang w:val="pt-PT" w:eastAsia="zh-CN"/>
        </w:rPr>
        <w:t>tocilizumab</w:t>
      </w:r>
      <w:r w:rsidR="00E12CE0" w:rsidRPr="00F67924">
        <w:rPr>
          <w:rFonts w:eastAsia="MS Mincho"/>
          <w:lang w:val="pt-PT"/>
        </w:rPr>
        <w:t xml:space="preserve"> </w:t>
      </w:r>
      <w:r w:rsidRPr="00F67924">
        <w:rPr>
          <w:rFonts w:eastAsia="MS Mincho"/>
          <w:lang w:val="pt-PT"/>
        </w:rPr>
        <w:t>8 mg/kg mais MTX (-0,61).</w:t>
      </w:r>
    </w:p>
    <w:p w14:paraId="2DD20536" w14:textId="77777777" w:rsidR="005551E6" w:rsidRPr="00F67924" w:rsidRDefault="005551E6" w:rsidP="005551E6">
      <w:pPr>
        <w:numPr>
          <w:ilvl w:val="12"/>
          <w:numId w:val="0"/>
        </w:numPr>
        <w:ind w:right="-2"/>
        <w:rPr>
          <w:i/>
          <w:sz w:val="18"/>
          <w:szCs w:val="18"/>
          <w:lang w:val="pt-PT"/>
        </w:rPr>
      </w:pPr>
    </w:p>
    <w:p w14:paraId="6D1EAB73" w14:textId="77777777" w:rsidR="005551E6" w:rsidRPr="00F67924" w:rsidRDefault="00BD5511" w:rsidP="005551E6">
      <w:pPr>
        <w:keepNext/>
        <w:numPr>
          <w:ilvl w:val="12"/>
          <w:numId w:val="0"/>
        </w:numPr>
        <w:rPr>
          <w:i/>
          <w:u w:val="single"/>
          <w:lang w:val="pt-PT"/>
        </w:rPr>
      </w:pPr>
      <w:r w:rsidRPr="00F67924">
        <w:rPr>
          <w:i/>
          <w:u w:val="single"/>
          <w:lang w:val="pt-PT"/>
        </w:rPr>
        <w:t>Níveis de hemoglobina</w:t>
      </w:r>
    </w:p>
    <w:p w14:paraId="4CA45BE1" w14:textId="634AA0DB" w:rsidR="005551E6" w:rsidRPr="00F67924" w:rsidRDefault="005551E6" w:rsidP="005551E6">
      <w:pPr>
        <w:numPr>
          <w:ilvl w:val="12"/>
          <w:numId w:val="0"/>
        </w:numPr>
        <w:ind w:right="-2"/>
        <w:rPr>
          <w:lang w:val="pt-PT"/>
        </w:rPr>
      </w:pPr>
      <w:r w:rsidRPr="00F67924">
        <w:rPr>
          <w:lang w:val="pt-PT"/>
        </w:rPr>
        <w:t>À semana</w:t>
      </w:r>
      <w:r w:rsidR="00E12CE0" w:rsidRPr="00F67924">
        <w:rPr>
          <w:lang w:val="pt-PT"/>
        </w:rPr>
        <w:t> </w:t>
      </w:r>
      <w:r w:rsidRPr="00F67924">
        <w:rPr>
          <w:lang w:val="pt-PT"/>
        </w:rPr>
        <w:t xml:space="preserve">24 observaram-se melhorias estatisticamente significativas nos níveis de hemoglobina com </w:t>
      </w:r>
      <w:r w:rsidR="00E12CE0" w:rsidRPr="00F67924">
        <w:rPr>
          <w:rFonts w:eastAsia="SimSun"/>
          <w:lang w:val="pt-PT" w:eastAsia="zh-CN"/>
        </w:rPr>
        <w:t>tocilizumab</w:t>
      </w:r>
      <w:r w:rsidRPr="00F67924">
        <w:rPr>
          <w:lang w:val="pt-PT"/>
        </w:rPr>
        <w:t>, comparativamente a DMARDs (p &lt;</w:t>
      </w:r>
      <w:r w:rsidR="00E12CE0" w:rsidRPr="00F67924">
        <w:rPr>
          <w:lang w:val="pt-PT"/>
        </w:rPr>
        <w:t> </w:t>
      </w:r>
      <w:r w:rsidRPr="00F67924">
        <w:rPr>
          <w:lang w:val="pt-PT"/>
        </w:rPr>
        <w:t>0,0001). Os níveis médios de hemoglobina aumentaram à semana</w:t>
      </w:r>
      <w:r w:rsidR="00E12CE0" w:rsidRPr="00F67924">
        <w:rPr>
          <w:lang w:val="pt-PT"/>
        </w:rPr>
        <w:t> </w:t>
      </w:r>
      <w:r w:rsidRPr="00F67924">
        <w:rPr>
          <w:lang w:val="pt-PT"/>
        </w:rPr>
        <w:t>2 e permaneceram dentro do in</w:t>
      </w:r>
      <w:r w:rsidR="00BD5511" w:rsidRPr="00F67924">
        <w:rPr>
          <w:lang w:val="pt-PT"/>
        </w:rPr>
        <w:t>tervalo normal até à semana</w:t>
      </w:r>
      <w:r w:rsidR="00E12CE0" w:rsidRPr="00F67924">
        <w:rPr>
          <w:lang w:val="pt-PT"/>
        </w:rPr>
        <w:t> </w:t>
      </w:r>
      <w:r w:rsidR="00BD5511" w:rsidRPr="00F67924">
        <w:rPr>
          <w:lang w:val="pt-PT"/>
        </w:rPr>
        <w:t>24.</w:t>
      </w:r>
    </w:p>
    <w:p w14:paraId="58659F61" w14:textId="77777777" w:rsidR="005551E6" w:rsidRPr="00F67924" w:rsidRDefault="005551E6" w:rsidP="005551E6">
      <w:pPr>
        <w:numPr>
          <w:ilvl w:val="12"/>
          <w:numId w:val="0"/>
        </w:numPr>
        <w:ind w:right="-2"/>
        <w:rPr>
          <w:lang w:val="pt-PT"/>
        </w:rPr>
      </w:pPr>
    </w:p>
    <w:p w14:paraId="4DA02182" w14:textId="4109E5B3" w:rsidR="005551E6" w:rsidRPr="00F67924" w:rsidRDefault="00E12CE0" w:rsidP="005551E6">
      <w:pPr>
        <w:numPr>
          <w:ilvl w:val="12"/>
          <w:numId w:val="0"/>
        </w:numPr>
        <w:ind w:right="-2"/>
        <w:rPr>
          <w:i/>
          <w:u w:val="single"/>
          <w:lang w:val="pt-PT"/>
        </w:rPr>
      </w:pPr>
      <w:r w:rsidRPr="00F67924">
        <w:rPr>
          <w:i/>
          <w:u w:val="single"/>
          <w:lang w:val="pt-PT"/>
        </w:rPr>
        <w:t xml:space="preserve">Tocilizumab </w:t>
      </w:r>
      <w:r w:rsidR="005551E6" w:rsidRPr="00F67924">
        <w:rPr>
          <w:i/>
          <w:u w:val="single"/>
          <w:lang w:val="pt-PT"/>
        </w:rPr>
        <w:t>versus adalimumab em monoterapia</w:t>
      </w:r>
    </w:p>
    <w:p w14:paraId="133246D4" w14:textId="6ED5F52B" w:rsidR="002D1DE3" w:rsidRPr="00F67924" w:rsidRDefault="005551E6" w:rsidP="005551E6">
      <w:pPr>
        <w:numPr>
          <w:ilvl w:val="12"/>
          <w:numId w:val="0"/>
        </w:numPr>
        <w:ind w:right="-2"/>
        <w:rPr>
          <w:lang w:val="pt-PT"/>
        </w:rPr>
      </w:pPr>
      <w:r w:rsidRPr="00F67924">
        <w:rPr>
          <w:lang w:val="pt-PT"/>
        </w:rPr>
        <w:t xml:space="preserve">O </w:t>
      </w:r>
      <w:ins w:id="1744" w:author="Author">
        <w:r w:rsidR="00B10EB9">
          <w:rPr>
            <w:lang w:val="pt-PT"/>
          </w:rPr>
          <w:t>Ensaio</w:t>
        </w:r>
        <w:del w:id="1745" w:author="Author">
          <w:r w:rsidR="00CB4493" w:rsidDel="00B10EB9">
            <w:rPr>
              <w:lang w:val="pt-PT"/>
            </w:rPr>
            <w:delText>E</w:delText>
          </w:r>
        </w:del>
      </w:ins>
      <w:del w:id="1746" w:author="Author">
        <w:r w:rsidRPr="00F67924" w:rsidDel="00B10EB9">
          <w:rPr>
            <w:lang w:val="pt-PT"/>
          </w:rPr>
          <w:delText>estudo</w:delText>
        </w:r>
      </w:del>
      <w:r w:rsidRPr="00F67924">
        <w:rPr>
          <w:lang w:val="pt-PT"/>
        </w:rPr>
        <w:t xml:space="preserve"> </w:t>
      </w:r>
      <w:r w:rsidR="006B7443" w:rsidRPr="00F67924">
        <w:rPr>
          <w:lang w:val="pt-PT"/>
        </w:rPr>
        <w:t>VI (</w:t>
      </w:r>
      <w:r w:rsidRPr="00F67924">
        <w:rPr>
          <w:lang w:val="pt-PT"/>
        </w:rPr>
        <w:t>WA19924</w:t>
      </w:r>
      <w:r w:rsidR="006B7443" w:rsidRPr="00F67924">
        <w:rPr>
          <w:lang w:val="pt-PT"/>
        </w:rPr>
        <w:t>)</w:t>
      </w:r>
      <w:r w:rsidRPr="00F67924">
        <w:rPr>
          <w:lang w:val="pt-PT"/>
        </w:rPr>
        <w:t xml:space="preserve">, um </w:t>
      </w:r>
      <w:del w:id="1747" w:author="Author">
        <w:r w:rsidRPr="00F67924" w:rsidDel="00897694">
          <w:rPr>
            <w:lang w:val="pt-PT"/>
          </w:rPr>
          <w:delText xml:space="preserve">estudo </w:delText>
        </w:r>
      </w:del>
      <w:ins w:id="1748" w:author="Author">
        <w:r w:rsidR="00897694" w:rsidRPr="00F67924">
          <w:rPr>
            <w:lang w:val="pt-PT"/>
          </w:rPr>
          <w:t xml:space="preserve">ensaio </w:t>
        </w:r>
      </w:ins>
      <w:r w:rsidRPr="00F67924">
        <w:rPr>
          <w:lang w:val="pt-PT"/>
        </w:rPr>
        <w:t xml:space="preserve">de 24 semanas em dupla ocultação que comparou </w:t>
      </w:r>
      <w:r w:rsidR="00E12CE0" w:rsidRPr="00F67924">
        <w:rPr>
          <w:rFonts w:eastAsia="SimSun"/>
          <w:lang w:val="pt-PT" w:eastAsia="zh-CN"/>
        </w:rPr>
        <w:t>tocilizumab</w:t>
      </w:r>
      <w:r w:rsidR="00E12CE0" w:rsidRPr="00F67924">
        <w:rPr>
          <w:lang w:val="pt-PT"/>
        </w:rPr>
        <w:t xml:space="preserve"> </w:t>
      </w:r>
      <w:r w:rsidRPr="00F67924">
        <w:rPr>
          <w:lang w:val="pt-PT"/>
        </w:rPr>
        <w:t>em monoterapia com adalimumab em monoterapia, avaliou 326</w:t>
      </w:r>
      <w:r w:rsidR="00E12CE0" w:rsidRPr="00F67924">
        <w:rPr>
          <w:lang w:val="pt-PT"/>
        </w:rPr>
        <w:t> </w:t>
      </w:r>
      <w:r w:rsidRPr="00F67924">
        <w:rPr>
          <w:lang w:val="pt-PT"/>
        </w:rPr>
        <w:t xml:space="preserve">doentes com AR intolerantes ao MTX ou em que o tratamento </w:t>
      </w:r>
      <w:r w:rsidR="0010180C" w:rsidRPr="00F67924">
        <w:rPr>
          <w:lang w:val="pt-PT"/>
        </w:rPr>
        <w:t xml:space="preserve">continuado </w:t>
      </w:r>
      <w:r w:rsidRPr="00F67924">
        <w:rPr>
          <w:lang w:val="pt-PT"/>
        </w:rPr>
        <w:t xml:space="preserve">com MTX foi considerado inadequado (incluindo respondedores inadequados ao MTX). Os doentes no braço de </w:t>
      </w:r>
      <w:r w:rsidR="00E12CE0" w:rsidRPr="00F67924">
        <w:rPr>
          <w:rFonts w:eastAsia="SimSun"/>
          <w:lang w:val="pt-PT" w:eastAsia="zh-CN"/>
        </w:rPr>
        <w:t xml:space="preserve">tocilizumab </w:t>
      </w:r>
      <w:r w:rsidRPr="00F67924">
        <w:rPr>
          <w:lang w:val="pt-PT"/>
        </w:rPr>
        <w:t xml:space="preserve">receberam uma perfusão de </w:t>
      </w:r>
      <w:r w:rsidR="00E12CE0" w:rsidRPr="00F67924">
        <w:rPr>
          <w:rFonts w:eastAsia="SimSun"/>
          <w:lang w:val="pt-PT" w:eastAsia="zh-CN"/>
        </w:rPr>
        <w:t>t</w:t>
      </w:r>
      <w:r w:rsidR="00E054EC" w:rsidRPr="00F67924">
        <w:rPr>
          <w:rFonts w:eastAsia="SimSun"/>
          <w:lang w:val="pt-PT" w:eastAsia="zh-CN"/>
        </w:rPr>
        <w:t>ocilizumab</w:t>
      </w:r>
      <w:r w:rsidR="00E12CE0" w:rsidRPr="00F67924">
        <w:rPr>
          <w:lang w:val="pt-PT"/>
        </w:rPr>
        <w:t xml:space="preserve"> </w:t>
      </w:r>
      <w:r w:rsidRPr="00F67924">
        <w:rPr>
          <w:lang w:val="pt-PT"/>
        </w:rPr>
        <w:t>(8 mg/kg) intravenoso a cada 4</w:t>
      </w:r>
      <w:r w:rsidR="00E12CE0" w:rsidRPr="00F67924">
        <w:rPr>
          <w:lang w:val="pt-PT"/>
        </w:rPr>
        <w:t> </w:t>
      </w:r>
      <w:r w:rsidRPr="00F67924">
        <w:rPr>
          <w:lang w:val="pt-PT"/>
        </w:rPr>
        <w:t>semanas (q4w) e uma injeção subcutânea de placebo a cada 2</w:t>
      </w:r>
      <w:r w:rsidR="00E12CE0" w:rsidRPr="00F67924">
        <w:rPr>
          <w:lang w:val="pt-PT"/>
        </w:rPr>
        <w:t> </w:t>
      </w:r>
      <w:r w:rsidRPr="00F67924">
        <w:rPr>
          <w:lang w:val="pt-PT"/>
        </w:rPr>
        <w:t xml:space="preserve">semanas (q2w). Os doentes no braço de adalimumab receberam uma injeção </w:t>
      </w:r>
      <w:r w:rsidR="00E12CE0" w:rsidRPr="00F67924">
        <w:rPr>
          <w:lang w:val="pt-PT"/>
        </w:rPr>
        <w:t xml:space="preserve">subcutânea </w:t>
      </w:r>
      <w:r w:rsidRPr="00F67924">
        <w:rPr>
          <w:lang w:val="pt-PT"/>
        </w:rPr>
        <w:t xml:space="preserve">de adalimumab (40 mg) q2w mais uma perfusão de placebo </w:t>
      </w:r>
      <w:r w:rsidR="00E12CE0" w:rsidRPr="00F67924">
        <w:rPr>
          <w:lang w:val="pt-PT"/>
        </w:rPr>
        <w:t xml:space="preserve">intravenosa </w:t>
      </w:r>
      <w:r w:rsidRPr="00F67924">
        <w:rPr>
          <w:lang w:val="pt-PT"/>
        </w:rPr>
        <w:t xml:space="preserve">q4w. </w:t>
      </w:r>
    </w:p>
    <w:p w14:paraId="0AD3FB40" w14:textId="77777777" w:rsidR="002D1DE3" w:rsidRPr="00F67924" w:rsidRDefault="002D1DE3" w:rsidP="005551E6">
      <w:pPr>
        <w:numPr>
          <w:ilvl w:val="12"/>
          <w:numId w:val="0"/>
        </w:numPr>
        <w:ind w:right="-2"/>
        <w:rPr>
          <w:lang w:val="pt-PT"/>
        </w:rPr>
      </w:pPr>
    </w:p>
    <w:p w14:paraId="015A7DA0" w14:textId="7149222F" w:rsidR="005551E6" w:rsidRPr="00F67924" w:rsidRDefault="005551E6" w:rsidP="005551E6">
      <w:pPr>
        <w:numPr>
          <w:ilvl w:val="12"/>
          <w:numId w:val="0"/>
        </w:numPr>
        <w:ind w:right="-2"/>
        <w:rPr>
          <w:lang w:val="pt-PT"/>
        </w:rPr>
      </w:pPr>
      <w:r w:rsidRPr="00F67924">
        <w:rPr>
          <w:lang w:val="pt-PT"/>
        </w:rPr>
        <w:t xml:space="preserve">Foi observado um efeito de tratamento superior e estatisticamente significativo a favor de </w:t>
      </w:r>
      <w:r w:rsidR="00E12CE0" w:rsidRPr="00F67924">
        <w:rPr>
          <w:rFonts w:eastAsia="SimSun"/>
          <w:lang w:val="pt-PT" w:eastAsia="zh-CN"/>
        </w:rPr>
        <w:t>tocilizumab</w:t>
      </w:r>
      <w:r w:rsidRPr="00F67924">
        <w:rPr>
          <w:lang w:val="pt-PT"/>
        </w:rPr>
        <w:t>, em relação ao adalimumab, no controlo da atividade da doença, da linha basal à semana</w:t>
      </w:r>
      <w:r w:rsidR="00E12CE0" w:rsidRPr="00F67924">
        <w:rPr>
          <w:lang w:val="pt-PT"/>
        </w:rPr>
        <w:t> </w:t>
      </w:r>
      <w:r w:rsidRPr="00F67924">
        <w:rPr>
          <w:lang w:val="pt-PT"/>
        </w:rPr>
        <w:t>24, para o objetivo primário de alteração no DAS28 e para todos os objetivos secundários (Tabela</w:t>
      </w:r>
      <w:r w:rsidR="00E12CE0" w:rsidRPr="00F67924">
        <w:rPr>
          <w:lang w:val="pt-PT"/>
        </w:rPr>
        <w:t> </w:t>
      </w:r>
      <w:r w:rsidR="00FB3EE6" w:rsidRPr="00F67924">
        <w:rPr>
          <w:lang w:val="pt-PT"/>
        </w:rPr>
        <w:t>7</w:t>
      </w:r>
      <w:r w:rsidRPr="00F67924">
        <w:rPr>
          <w:lang w:val="pt-PT"/>
        </w:rPr>
        <w:t>).</w:t>
      </w:r>
    </w:p>
    <w:p w14:paraId="07921F85" w14:textId="77777777" w:rsidR="005551E6" w:rsidRPr="00F67924" w:rsidRDefault="005551E6" w:rsidP="005551E6">
      <w:pPr>
        <w:numPr>
          <w:ilvl w:val="12"/>
          <w:numId w:val="0"/>
        </w:numPr>
        <w:ind w:right="-2"/>
        <w:rPr>
          <w:lang w:val="pt-PT"/>
        </w:rPr>
      </w:pPr>
    </w:p>
    <w:p w14:paraId="0BCFF43B" w14:textId="5EA8C3F7" w:rsidR="005551E6" w:rsidRPr="00F67924" w:rsidRDefault="005551E6" w:rsidP="005551E6">
      <w:pPr>
        <w:keepNext/>
        <w:keepLines/>
        <w:rPr>
          <w:bCs/>
          <w:i/>
          <w:lang w:val="pt-PT"/>
        </w:rPr>
      </w:pPr>
      <w:r w:rsidRPr="00F67924">
        <w:rPr>
          <w:bCs/>
          <w:i/>
          <w:lang w:val="pt-PT"/>
        </w:rPr>
        <w:t>Tabela</w:t>
      </w:r>
      <w:r w:rsidR="00E12CE0" w:rsidRPr="00F67924">
        <w:rPr>
          <w:bCs/>
          <w:i/>
          <w:lang w:val="pt-PT"/>
        </w:rPr>
        <w:t> </w:t>
      </w:r>
      <w:r w:rsidR="00FB3EE6" w:rsidRPr="00F67924">
        <w:rPr>
          <w:bCs/>
          <w:i/>
          <w:lang w:val="pt-PT"/>
        </w:rPr>
        <w:t>7</w:t>
      </w:r>
      <w:r w:rsidRPr="00F67924">
        <w:rPr>
          <w:bCs/>
          <w:i/>
          <w:lang w:val="pt-PT"/>
        </w:rPr>
        <w:t xml:space="preserve">: Resultados de </w:t>
      </w:r>
      <w:r w:rsidR="007425A4" w:rsidRPr="00F67924">
        <w:rPr>
          <w:bCs/>
          <w:i/>
          <w:lang w:val="pt-PT"/>
        </w:rPr>
        <w:t>e</w:t>
      </w:r>
      <w:r w:rsidRPr="00F67924">
        <w:rPr>
          <w:bCs/>
          <w:i/>
          <w:lang w:val="pt-PT"/>
        </w:rPr>
        <w:t xml:space="preserve">ficácia do </w:t>
      </w:r>
      <w:ins w:id="1749" w:author="Author">
        <w:r w:rsidR="00B10EB9" w:rsidRPr="00557EB7">
          <w:rPr>
            <w:i/>
            <w:iCs/>
            <w:lang w:val="pt-PT"/>
            <w:rPrChange w:id="1750" w:author="Author">
              <w:rPr>
                <w:lang w:val="pt-PT"/>
              </w:rPr>
            </w:rPrChange>
          </w:rPr>
          <w:t>Ensaio</w:t>
        </w:r>
      </w:ins>
      <w:del w:id="1751" w:author="Author">
        <w:r w:rsidRPr="00F67924" w:rsidDel="00B10EB9">
          <w:rPr>
            <w:bCs/>
            <w:i/>
            <w:lang w:val="pt-PT"/>
          </w:rPr>
          <w:delText>Estudo</w:delText>
        </w:r>
      </w:del>
      <w:r w:rsidRPr="00F67924">
        <w:rPr>
          <w:bCs/>
          <w:i/>
          <w:lang w:val="pt-PT"/>
        </w:rPr>
        <w:t xml:space="preserve"> </w:t>
      </w:r>
      <w:r w:rsidR="006B7443" w:rsidRPr="00F67924">
        <w:rPr>
          <w:bCs/>
          <w:i/>
          <w:lang w:val="pt-PT"/>
        </w:rPr>
        <w:t>VI (</w:t>
      </w:r>
      <w:r w:rsidRPr="00F67924">
        <w:rPr>
          <w:bCs/>
          <w:i/>
          <w:lang w:val="pt-PT"/>
        </w:rPr>
        <w:t>WA19924</w:t>
      </w:r>
      <w:r w:rsidR="006B7443" w:rsidRPr="00F67924">
        <w:rPr>
          <w:bCs/>
          <w:i/>
          <w:lang w:val="pt-PT"/>
        </w:rPr>
        <w:t>)</w:t>
      </w:r>
    </w:p>
    <w:p w14:paraId="1413DFDA" w14:textId="77777777" w:rsidR="009853DF" w:rsidRPr="00F67924" w:rsidRDefault="009853DF" w:rsidP="005551E6">
      <w:pPr>
        <w:keepNext/>
        <w:keepLines/>
        <w:rPr>
          <w:lang w:val="pt-PT"/>
        </w:rPr>
      </w:pPr>
    </w:p>
    <w:tbl>
      <w:tblPr>
        <w:tblStyle w:val="TableGrid"/>
        <w:tblW w:w="7950" w:type="dxa"/>
        <w:tblLayout w:type="fixed"/>
        <w:tblLook w:val="04A0" w:firstRow="1" w:lastRow="0" w:firstColumn="1" w:lastColumn="0" w:noHBand="0" w:noVBand="1"/>
      </w:tblPr>
      <w:tblGrid>
        <w:gridCol w:w="3350"/>
        <w:gridCol w:w="1610"/>
        <w:gridCol w:w="1701"/>
        <w:gridCol w:w="1275"/>
        <w:gridCol w:w="14"/>
      </w:tblGrid>
      <w:tr w:rsidR="005551E6" w:rsidRPr="00F67924" w14:paraId="010CB56D" w14:textId="77777777" w:rsidTr="002900EA">
        <w:trPr>
          <w:gridAfter w:val="1"/>
          <w:wAfter w:w="14" w:type="dxa"/>
        </w:trPr>
        <w:tc>
          <w:tcPr>
            <w:tcW w:w="3350" w:type="dxa"/>
          </w:tcPr>
          <w:p w14:paraId="43D94247" w14:textId="77777777" w:rsidR="005551E6" w:rsidRPr="00F67924" w:rsidRDefault="005551E6" w:rsidP="005351D2">
            <w:pPr>
              <w:keepNext/>
              <w:keepLines/>
              <w:rPr>
                <w:sz w:val="20"/>
                <w:lang w:val="pt-PT" w:eastAsia="zh-TW"/>
              </w:rPr>
            </w:pPr>
          </w:p>
        </w:tc>
        <w:tc>
          <w:tcPr>
            <w:tcW w:w="1610" w:type="dxa"/>
          </w:tcPr>
          <w:p w14:paraId="00D080E4" w14:textId="77777777" w:rsidR="005551E6" w:rsidRPr="00F67924" w:rsidRDefault="005551E6" w:rsidP="005351D2">
            <w:pPr>
              <w:keepNext/>
              <w:keepLines/>
              <w:spacing w:before="50" w:after="50" w:line="240" w:lineRule="exact"/>
              <w:jc w:val="center"/>
              <w:rPr>
                <w:rFonts w:eastAsia="SimSun"/>
                <w:b/>
                <w:sz w:val="20"/>
                <w:lang w:val="pt-PT" w:eastAsia="zh-CN"/>
              </w:rPr>
            </w:pPr>
            <w:r w:rsidRPr="00F67924">
              <w:rPr>
                <w:rFonts w:eastAsia="SimSun"/>
                <w:b/>
                <w:sz w:val="20"/>
                <w:lang w:val="pt-PT" w:eastAsia="zh-CN"/>
              </w:rPr>
              <w:t>ADA + Placebo (IV)</w:t>
            </w:r>
          </w:p>
          <w:p w14:paraId="59ED5396" w14:textId="10085DEB" w:rsidR="005551E6" w:rsidRPr="00F67924" w:rsidRDefault="005A7A42" w:rsidP="005351D2">
            <w:pPr>
              <w:keepNext/>
              <w:keepLines/>
              <w:spacing w:before="50" w:after="50" w:line="240" w:lineRule="exact"/>
              <w:jc w:val="center"/>
              <w:rPr>
                <w:rFonts w:eastAsia="SimSun"/>
                <w:b/>
                <w:sz w:val="20"/>
                <w:lang w:val="pt-PT" w:eastAsia="zh-CN"/>
              </w:rPr>
            </w:pPr>
            <w:ins w:id="1752" w:author="Author">
              <w:r w:rsidRPr="00A55B53">
                <w:rPr>
                  <w:rFonts w:eastAsia="SimSun"/>
                  <w:b/>
                  <w:sz w:val="18"/>
                  <w:szCs w:val="18"/>
                  <w:lang w:val="pt-PT" w:eastAsia="zh-CN"/>
                </w:rPr>
                <w:t>n = </w:t>
              </w:r>
            </w:ins>
            <w:del w:id="1753" w:author="Author">
              <w:r w:rsidR="005551E6" w:rsidRPr="00F67924" w:rsidDel="005A7A42">
                <w:rPr>
                  <w:rFonts w:eastAsia="SimSun"/>
                  <w:b/>
                  <w:sz w:val="20"/>
                  <w:lang w:val="pt-PT" w:eastAsia="zh-CN"/>
                </w:rPr>
                <w:delText xml:space="preserve">N = </w:delText>
              </w:r>
            </w:del>
            <w:r w:rsidR="005551E6" w:rsidRPr="00F67924">
              <w:rPr>
                <w:rFonts w:eastAsia="SimSun"/>
                <w:b/>
                <w:sz w:val="20"/>
                <w:lang w:val="pt-PT" w:eastAsia="zh-CN"/>
              </w:rPr>
              <w:t>162</w:t>
            </w:r>
          </w:p>
        </w:tc>
        <w:tc>
          <w:tcPr>
            <w:tcW w:w="1701" w:type="dxa"/>
          </w:tcPr>
          <w:p w14:paraId="00AC9A82" w14:textId="77777777" w:rsidR="005551E6" w:rsidRPr="00F67924" w:rsidRDefault="005551E6" w:rsidP="005351D2">
            <w:pPr>
              <w:keepNext/>
              <w:keepLines/>
              <w:spacing w:before="50" w:after="50" w:line="240" w:lineRule="exact"/>
              <w:jc w:val="center"/>
              <w:rPr>
                <w:rFonts w:eastAsia="SimSun"/>
                <w:b/>
                <w:sz w:val="20"/>
                <w:lang w:val="pt-PT" w:eastAsia="zh-CN"/>
              </w:rPr>
            </w:pPr>
            <w:r w:rsidRPr="00F67924">
              <w:rPr>
                <w:rFonts w:eastAsia="SimSun"/>
                <w:b/>
                <w:sz w:val="20"/>
                <w:lang w:val="pt-PT" w:eastAsia="zh-CN"/>
              </w:rPr>
              <w:t>TCZ + Placebo (SC)</w:t>
            </w:r>
          </w:p>
          <w:p w14:paraId="78B01336" w14:textId="0DD3A841" w:rsidR="005551E6" w:rsidRPr="00F67924" w:rsidRDefault="005A7A42" w:rsidP="005351D2">
            <w:pPr>
              <w:keepNext/>
              <w:keepLines/>
              <w:spacing w:before="50" w:after="50" w:line="240" w:lineRule="exact"/>
              <w:jc w:val="center"/>
              <w:rPr>
                <w:rFonts w:eastAsia="SimSun"/>
                <w:b/>
                <w:sz w:val="20"/>
                <w:lang w:val="pt-PT" w:eastAsia="zh-CN"/>
              </w:rPr>
            </w:pPr>
            <w:ins w:id="1754" w:author="Author">
              <w:r w:rsidRPr="00A55B53">
                <w:rPr>
                  <w:rFonts w:eastAsia="SimSun"/>
                  <w:b/>
                  <w:sz w:val="18"/>
                  <w:szCs w:val="18"/>
                  <w:lang w:val="pt-PT" w:eastAsia="zh-CN"/>
                </w:rPr>
                <w:t>n = </w:t>
              </w:r>
            </w:ins>
            <w:del w:id="1755" w:author="Author">
              <w:r w:rsidR="005551E6" w:rsidRPr="00F67924" w:rsidDel="005A7A42">
                <w:rPr>
                  <w:rFonts w:eastAsia="SimSun"/>
                  <w:b/>
                  <w:sz w:val="20"/>
                  <w:lang w:val="pt-PT" w:eastAsia="zh-CN"/>
                </w:rPr>
                <w:delText xml:space="preserve">N = </w:delText>
              </w:r>
            </w:del>
            <w:r w:rsidR="005551E6" w:rsidRPr="00F67924">
              <w:rPr>
                <w:rFonts w:eastAsia="SimSun"/>
                <w:b/>
                <w:sz w:val="20"/>
                <w:lang w:val="pt-PT" w:eastAsia="zh-CN"/>
              </w:rPr>
              <w:t>163</w:t>
            </w:r>
          </w:p>
        </w:tc>
        <w:tc>
          <w:tcPr>
            <w:tcW w:w="1275" w:type="dxa"/>
          </w:tcPr>
          <w:p w14:paraId="15DE0258" w14:textId="77777777" w:rsidR="005551E6" w:rsidRPr="00557EB7" w:rsidRDefault="005551E6" w:rsidP="005351D2">
            <w:pPr>
              <w:keepNext/>
              <w:keepLines/>
              <w:spacing w:before="50" w:after="50" w:line="240" w:lineRule="exact"/>
              <w:jc w:val="center"/>
              <w:rPr>
                <w:rFonts w:eastAsia="SimSun"/>
                <w:b/>
                <w:sz w:val="20"/>
                <w:lang w:val="pt-PT" w:eastAsia="zh-CN"/>
                <w:rPrChange w:id="1756" w:author="Author">
                  <w:rPr>
                    <w:rFonts w:eastAsia="SimSun"/>
                    <w:sz w:val="20"/>
                    <w:lang w:val="pt-PT" w:eastAsia="zh-CN"/>
                  </w:rPr>
                </w:rPrChange>
              </w:rPr>
            </w:pPr>
            <w:r w:rsidRPr="00557EB7">
              <w:rPr>
                <w:rFonts w:eastAsia="SimSun"/>
                <w:b/>
                <w:sz w:val="20"/>
                <w:lang w:val="pt-PT" w:eastAsia="zh-CN"/>
                <w:rPrChange w:id="1757" w:author="Author">
                  <w:rPr>
                    <w:rFonts w:eastAsia="SimSun"/>
                    <w:sz w:val="20"/>
                    <w:lang w:val="pt-PT" w:eastAsia="zh-CN"/>
                  </w:rPr>
                </w:rPrChange>
              </w:rPr>
              <w:t>Valor p</w:t>
            </w:r>
            <w:r w:rsidRPr="00E10472">
              <w:rPr>
                <w:rFonts w:eastAsia="SimSun"/>
                <w:b/>
                <w:sz w:val="20"/>
                <w:vertAlign w:val="superscript"/>
                <w:lang w:val="pt-PT" w:eastAsia="zh-CN"/>
              </w:rPr>
              <w:t>(a)</w:t>
            </w:r>
          </w:p>
        </w:tc>
      </w:tr>
      <w:tr w:rsidR="005551E6" w:rsidRPr="00ED63F7" w14:paraId="030BB266" w14:textId="77777777" w:rsidTr="002900EA">
        <w:tc>
          <w:tcPr>
            <w:tcW w:w="7950" w:type="dxa"/>
            <w:gridSpan w:val="5"/>
          </w:tcPr>
          <w:p w14:paraId="5F98C6B3" w14:textId="22C56BC6" w:rsidR="005551E6" w:rsidRPr="00F67924" w:rsidRDefault="005551E6" w:rsidP="007425A4">
            <w:pPr>
              <w:keepNext/>
              <w:keepLines/>
              <w:spacing w:before="50" w:after="50" w:line="240" w:lineRule="exact"/>
              <w:rPr>
                <w:rFonts w:eastAsia="SimSun"/>
                <w:sz w:val="20"/>
                <w:lang w:val="pt-PT" w:eastAsia="zh-CN"/>
              </w:rPr>
            </w:pPr>
            <w:r w:rsidRPr="00F67924">
              <w:rPr>
                <w:rFonts w:eastAsia="SimSun"/>
                <w:b/>
                <w:sz w:val="20"/>
                <w:lang w:val="pt-PT" w:eastAsia="zh-CN"/>
              </w:rPr>
              <w:t xml:space="preserve">Objetivo </w:t>
            </w:r>
            <w:r w:rsidR="007425A4" w:rsidRPr="00F67924">
              <w:rPr>
                <w:rFonts w:eastAsia="SimSun"/>
                <w:b/>
                <w:sz w:val="20"/>
                <w:lang w:val="pt-PT" w:eastAsia="zh-CN"/>
              </w:rPr>
              <w:t>p</w:t>
            </w:r>
            <w:r w:rsidRPr="00F67924">
              <w:rPr>
                <w:rFonts w:eastAsia="SimSun"/>
                <w:b/>
                <w:sz w:val="20"/>
                <w:lang w:val="pt-PT" w:eastAsia="zh-CN"/>
              </w:rPr>
              <w:t xml:space="preserve">rimário </w:t>
            </w:r>
            <w:r w:rsidR="00E12CE0" w:rsidRPr="00F67924">
              <w:rPr>
                <w:rFonts w:eastAsia="SimSun"/>
                <w:b/>
                <w:sz w:val="20"/>
                <w:lang w:val="pt-PT" w:eastAsia="zh-CN"/>
              </w:rPr>
              <w:noBreakHyphen/>
            </w:r>
            <w:r w:rsidRPr="00F67924">
              <w:rPr>
                <w:rFonts w:eastAsia="SimSun"/>
                <w:b/>
                <w:sz w:val="20"/>
                <w:lang w:val="pt-PT" w:eastAsia="zh-CN"/>
              </w:rPr>
              <w:t xml:space="preserve"> Variação </w:t>
            </w:r>
            <w:r w:rsidR="007425A4" w:rsidRPr="00F67924">
              <w:rPr>
                <w:rFonts w:eastAsia="SimSun"/>
                <w:b/>
                <w:sz w:val="20"/>
                <w:lang w:val="pt-PT" w:eastAsia="zh-CN"/>
              </w:rPr>
              <w:t>m</w:t>
            </w:r>
            <w:r w:rsidRPr="00F67924">
              <w:rPr>
                <w:rFonts w:eastAsia="SimSun"/>
                <w:b/>
                <w:sz w:val="20"/>
                <w:lang w:val="pt-PT" w:eastAsia="zh-CN"/>
              </w:rPr>
              <w:t xml:space="preserve">édia da </w:t>
            </w:r>
            <w:r w:rsidR="007425A4" w:rsidRPr="00F67924">
              <w:rPr>
                <w:rFonts w:eastAsia="SimSun"/>
                <w:b/>
                <w:sz w:val="20"/>
                <w:lang w:val="pt-PT" w:eastAsia="zh-CN"/>
              </w:rPr>
              <w:t>l</w:t>
            </w:r>
            <w:r w:rsidRPr="00F67924">
              <w:rPr>
                <w:rFonts w:eastAsia="SimSun"/>
                <w:b/>
                <w:sz w:val="20"/>
                <w:lang w:val="pt-PT" w:eastAsia="zh-CN"/>
              </w:rPr>
              <w:t xml:space="preserve">inha basal à </w:t>
            </w:r>
            <w:r w:rsidR="00E12CE0" w:rsidRPr="00F67924">
              <w:rPr>
                <w:rFonts w:eastAsia="SimSun"/>
                <w:b/>
                <w:sz w:val="20"/>
                <w:lang w:val="pt-PT" w:eastAsia="zh-CN"/>
              </w:rPr>
              <w:t>s</w:t>
            </w:r>
            <w:r w:rsidRPr="00F67924">
              <w:rPr>
                <w:rFonts w:eastAsia="SimSun"/>
                <w:b/>
                <w:sz w:val="20"/>
                <w:lang w:val="pt-PT" w:eastAsia="zh-CN"/>
              </w:rPr>
              <w:t>emana</w:t>
            </w:r>
            <w:r w:rsidR="00E12CE0" w:rsidRPr="00F67924">
              <w:rPr>
                <w:rFonts w:eastAsia="SimSun"/>
                <w:b/>
                <w:sz w:val="20"/>
                <w:lang w:val="pt-PT" w:eastAsia="zh-CN"/>
              </w:rPr>
              <w:t> </w:t>
            </w:r>
            <w:r w:rsidRPr="00F67924">
              <w:rPr>
                <w:rFonts w:eastAsia="SimSun"/>
                <w:b/>
                <w:sz w:val="20"/>
                <w:lang w:val="pt-PT" w:eastAsia="zh-CN"/>
              </w:rPr>
              <w:t>24</w:t>
            </w:r>
          </w:p>
        </w:tc>
      </w:tr>
      <w:tr w:rsidR="005551E6" w:rsidRPr="00F67924" w14:paraId="46026AE0" w14:textId="77777777" w:rsidTr="002900EA">
        <w:trPr>
          <w:gridAfter w:val="1"/>
          <w:wAfter w:w="14" w:type="dxa"/>
        </w:trPr>
        <w:tc>
          <w:tcPr>
            <w:tcW w:w="3350" w:type="dxa"/>
          </w:tcPr>
          <w:p w14:paraId="72C7AB2C" w14:textId="77777777" w:rsidR="005551E6" w:rsidRPr="00557EB7" w:rsidRDefault="005551E6" w:rsidP="005351D2">
            <w:pPr>
              <w:keepNext/>
              <w:keepLines/>
              <w:spacing w:before="50" w:after="50" w:line="240" w:lineRule="exact"/>
              <w:jc w:val="right"/>
              <w:rPr>
                <w:rFonts w:eastAsia="SimSun"/>
                <w:sz w:val="20"/>
                <w:lang w:val="pt-PT" w:eastAsia="zh-CN"/>
                <w:rPrChange w:id="1758" w:author="Author">
                  <w:rPr>
                    <w:rFonts w:eastAsia="SimSun"/>
                    <w:b/>
                    <w:sz w:val="20"/>
                    <w:lang w:val="pt-PT" w:eastAsia="zh-CN"/>
                  </w:rPr>
                </w:rPrChange>
              </w:rPr>
            </w:pPr>
            <w:r w:rsidRPr="00557EB7">
              <w:rPr>
                <w:rFonts w:eastAsia="SimSun"/>
                <w:sz w:val="20"/>
                <w:lang w:val="pt-PT" w:eastAsia="zh-CN"/>
                <w:rPrChange w:id="1759" w:author="Author">
                  <w:rPr>
                    <w:rFonts w:eastAsia="SimSun"/>
                    <w:b/>
                    <w:sz w:val="20"/>
                    <w:lang w:val="pt-PT" w:eastAsia="zh-CN"/>
                  </w:rPr>
                </w:rPrChange>
              </w:rPr>
              <w:t xml:space="preserve">DAS28 (Média ajustada) </w:t>
            </w:r>
          </w:p>
        </w:tc>
        <w:tc>
          <w:tcPr>
            <w:tcW w:w="1610" w:type="dxa"/>
          </w:tcPr>
          <w:p w14:paraId="70FEB90F" w14:textId="77777777" w:rsidR="005551E6" w:rsidRPr="00557EB7" w:rsidRDefault="005551E6" w:rsidP="005351D2">
            <w:pPr>
              <w:keepNext/>
              <w:keepLines/>
              <w:spacing w:before="50" w:after="50" w:line="240" w:lineRule="exact"/>
              <w:jc w:val="center"/>
              <w:rPr>
                <w:rFonts w:eastAsia="SimSun"/>
                <w:sz w:val="20"/>
                <w:lang w:val="pt-PT" w:eastAsia="zh-CN"/>
                <w:rPrChange w:id="1760" w:author="Author">
                  <w:rPr>
                    <w:rFonts w:eastAsia="SimSun"/>
                    <w:b/>
                    <w:sz w:val="20"/>
                    <w:lang w:val="pt-PT" w:eastAsia="zh-CN"/>
                  </w:rPr>
                </w:rPrChange>
              </w:rPr>
            </w:pPr>
            <w:r w:rsidRPr="00557EB7">
              <w:rPr>
                <w:rFonts w:eastAsia="SimSun"/>
                <w:sz w:val="20"/>
                <w:lang w:val="pt-PT" w:eastAsia="zh-CN"/>
                <w:rPrChange w:id="1761" w:author="Author">
                  <w:rPr>
                    <w:rFonts w:eastAsia="SimSun"/>
                    <w:b/>
                    <w:sz w:val="20"/>
                    <w:lang w:val="pt-PT" w:eastAsia="zh-CN"/>
                  </w:rPr>
                </w:rPrChange>
              </w:rPr>
              <w:t>-1,8</w:t>
            </w:r>
          </w:p>
        </w:tc>
        <w:tc>
          <w:tcPr>
            <w:tcW w:w="1701" w:type="dxa"/>
          </w:tcPr>
          <w:p w14:paraId="770E71F3" w14:textId="77777777" w:rsidR="005551E6" w:rsidRPr="00557EB7" w:rsidRDefault="005551E6" w:rsidP="005351D2">
            <w:pPr>
              <w:keepNext/>
              <w:keepLines/>
              <w:spacing w:before="50" w:after="50" w:line="240" w:lineRule="exact"/>
              <w:jc w:val="center"/>
              <w:rPr>
                <w:rFonts w:eastAsia="SimSun"/>
                <w:sz w:val="20"/>
                <w:lang w:val="pt-PT" w:eastAsia="zh-CN"/>
                <w:rPrChange w:id="1762" w:author="Author">
                  <w:rPr>
                    <w:rFonts w:eastAsia="SimSun"/>
                    <w:b/>
                    <w:sz w:val="20"/>
                    <w:lang w:val="pt-PT" w:eastAsia="zh-CN"/>
                  </w:rPr>
                </w:rPrChange>
              </w:rPr>
            </w:pPr>
            <w:r w:rsidRPr="00557EB7">
              <w:rPr>
                <w:rFonts w:eastAsia="SimSun"/>
                <w:sz w:val="20"/>
                <w:lang w:val="pt-PT" w:eastAsia="zh-CN"/>
                <w:rPrChange w:id="1763" w:author="Author">
                  <w:rPr>
                    <w:rFonts w:eastAsia="SimSun"/>
                    <w:b/>
                    <w:sz w:val="20"/>
                    <w:lang w:val="pt-PT" w:eastAsia="zh-CN"/>
                  </w:rPr>
                </w:rPrChange>
              </w:rPr>
              <w:t xml:space="preserve">-3,3 </w:t>
            </w:r>
          </w:p>
        </w:tc>
        <w:tc>
          <w:tcPr>
            <w:tcW w:w="1275" w:type="dxa"/>
          </w:tcPr>
          <w:p w14:paraId="00368113" w14:textId="77777777" w:rsidR="005551E6" w:rsidRPr="00557EB7" w:rsidRDefault="005551E6" w:rsidP="005351D2">
            <w:pPr>
              <w:keepNext/>
              <w:keepLines/>
              <w:spacing w:before="50" w:after="50" w:line="240" w:lineRule="exact"/>
              <w:jc w:val="center"/>
              <w:rPr>
                <w:rFonts w:eastAsia="SimSun"/>
                <w:sz w:val="20"/>
                <w:lang w:val="pt-PT" w:eastAsia="zh-CN"/>
                <w:rPrChange w:id="1764" w:author="Author">
                  <w:rPr>
                    <w:rFonts w:eastAsia="SimSun"/>
                    <w:b/>
                    <w:sz w:val="20"/>
                    <w:lang w:val="pt-PT" w:eastAsia="zh-CN"/>
                  </w:rPr>
                </w:rPrChange>
              </w:rPr>
            </w:pPr>
          </w:p>
        </w:tc>
      </w:tr>
      <w:tr w:rsidR="005551E6" w:rsidRPr="00F67924" w14:paraId="6EB29C46" w14:textId="77777777" w:rsidTr="002900EA">
        <w:trPr>
          <w:gridAfter w:val="1"/>
          <w:wAfter w:w="14" w:type="dxa"/>
        </w:trPr>
        <w:tc>
          <w:tcPr>
            <w:tcW w:w="3350" w:type="dxa"/>
          </w:tcPr>
          <w:p w14:paraId="65CAFD53" w14:textId="77777777" w:rsidR="005551E6" w:rsidRPr="00557EB7" w:rsidRDefault="005551E6" w:rsidP="005351D2">
            <w:pPr>
              <w:keepNext/>
              <w:keepLines/>
              <w:spacing w:before="50" w:after="50" w:line="240" w:lineRule="exact"/>
              <w:jc w:val="right"/>
              <w:rPr>
                <w:rFonts w:eastAsia="SimSun"/>
                <w:sz w:val="20"/>
                <w:lang w:val="pt-PT" w:eastAsia="zh-CN"/>
                <w:rPrChange w:id="1765" w:author="Author">
                  <w:rPr>
                    <w:rFonts w:eastAsia="SimSun"/>
                    <w:b/>
                    <w:sz w:val="20"/>
                    <w:lang w:val="pt-PT" w:eastAsia="zh-CN"/>
                  </w:rPr>
                </w:rPrChange>
              </w:rPr>
            </w:pPr>
            <w:r w:rsidRPr="00557EB7">
              <w:rPr>
                <w:rFonts w:eastAsia="SimSun"/>
                <w:sz w:val="20"/>
                <w:lang w:val="pt-PT" w:eastAsia="zh-CN"/>
                <w:rPrChange w:id="1766" w:author="Author">
                  <w:rPr>
                    <w:rFonts w:eastAsia="SimSun"/>
                    <w:b/>
                    <w:sz w:val="20"/>
                    <w:lang w:val="pt-PT" w:eastAsia="zh-CN"/>
                  </w:rPr>
                </w:rPrChange>
              </w:rPr>
              <w:t>Diferença na média ajustada (IC 95%)</w:t>
            </w:r>
          </w:p>
        </w:tc>
        <w:tc>
          <w:tcPr>
            <w:tcW w:w="3311" w:type="dxa"/>
            <w:gridSpan w:val="2"/>
          </w:tcPr>
          <w:p w14:paraId="37653B3C" w14:textId="77777777" w:rsidR="005551E6" w:rsidRPr="00557EB7" w:rsidRDefault="005551E6" w:rsidP="005351D2">
            <w:pPr>
              <w:keepNext/>
              <w:keepLines/>
              <w:spacing w:before="50" w:after="50" w:line="240" w:lineRule="exact"/>
              <w:jc w:val="center"/>
              <w:rPr>
                <w:rFonts w:eastAsia="SimSun"/>
                <w:sz w:val="20"/>
                <w:lang w:val="pt-PT" w:eastAsia="zh-CN"/>
                <w:rPrChange w:id="1767" w:author="Author">
                  <w:rPr>
                    <w:rFonts w:eastAsia="SimSun"/>
                    <w:b/>
                    <w:sz w:val="20"/>
                    <w:lang w:val="pt-PT" w:eastAsia="zh-CN"/>
                  </w:rPr>
                </w:rPrChange>
              </w:rPr>
            </w:pPr>
            <w:r w:rsidRPr="00557EB7">
              <w:rPr>
                <w:rFonts w:eastAsia="SimSun"/>
                <w:sz w:val="20"/>
                <w:lang w:val="pt-PT" w:eastAsia="zh-CN"/>
                <w:rPrChange w:id="1768" w:author="Author">
                  <w:rPr>
                    <w:rFonts w:eastAsia="SimSun"/>
                    <w:b/>
                    <w:sz w:val="20"/>
                    <w:lang w:val="pt-PT" w:eastAsia="zh-CN"/>
                  </w:rPr>
                </w:rPrChange>
              </w:rPr>
              <w:t>-1,5 (-1,8; -1,1)</w:t>
            </w:r>
          </w:p>
        </w:tc>
        <w:tc>
          <w:tcPr>
            <w:tcW w:w="1275" w:type="dxa"/>
          </w:tcPr>
          <w:p w14:paraId="419E3DB8" w14:textId="77777777" w:rsidR="005551E6" w:rsidRPr="00557EB7" w:rsidRDefault="005551E6" w:rsidP="005351D2">
            <w:pPr>
              <w:keepNext/>
              <w:keepLines/>
              <w:spacing w:before="50" w:after="50" w:line="240" w:lineRule="exact"/>
              <w:jc w:val="center"/>
              <w:rPr>
                <w:rFonts w:eastAsia="SimSun"/>
                <w:sz w:val="20"/>
                <w:lang w:val="pt-PT" w:eastAsia="zh-CN"/>
                <w:rPrChange w:id="1769" w:author="Author">
                  <w:rPr>
                    <w:rFonts w:eastAsia="SimSun"/>
                    <w:b/>
                    <w:sz w:val="20"/>
                    <w:lang w:val="pt-PT" w:eastAsia="zh-CN"/>
                  </w:rPr>
                </w:rPrChange>
              </w:rPr>
            </w:pPr>
            <w:r w:rsidRPr="00557EB7">
              <w:rPr>
                <w:rFonts w:eastAsia="SimSun"/>
                <w:sz w:val="20"/>
                <w:lang w:val="pt-PT" w:eastAsia="zh-CN"/>
                <w:rPrChange w:id="1770" w:author="Author">
                  <w:rPr>
                    <w:rFonts w:eastAsia="SimSun"/>
                    <w:b/>
                    <w:sz w:val="20"/>
                    <w:lang w:val="pt-PT" w:eastAsia="zh-CN"/>
                  </w:rPr>
                </w:rPrChange>
              </w:rPr>
              <w:t>&lt;</w:t>
            </w:r>
            <w:r w:rsidR="00CA32FE" w:rsidRPr="00557EB7">
              <w:rPr>
                <w:rFonts w:eastAsia="SimSun"/>
                <w:sz w:val="20"/>
                <w:lang w:val="pt-PT" w:eastAsia="zh-CN"/>
                <w:rPrChange w:id="1771" w:author="Author">
                  <w:rPr>
                    <w:rFonts w:eastAsia="SimSun"/>
                    <w:b/>
                    <w:sz w:val="20"/>
                    <w:lang w:val="pt-PT" w:eastAsia="zh-CN"/>
                  </w:rPr>
                </w:rPrChange>
              </w:rPr>
              <w:t xml:space="preserve"> </w:t>
            </w:r>
            <w:r w:rsidRPr="00557EB7">
              <w:rPr>
                <w:rFonts w:eastAsia="SimSun"/>
                <w:sz w:val="20"/>
                <w:lang w:val="pt-PT" w:eastAsia="zh-CN"/>
                <w:rPrChange w:id="1772" w:author="Author">
                  <w:rPr>
                    <w:rFonts w:eastAsia="SimSun"/>
                    <w:b/>
                    <w:sz w:val="20"/>
                    <w:lang w:val="pt-PT" w:eastAsia="zh-CN"/>
                  </w:rPr>
                </w:rPrChange>
              </w:rPr>
              <w:t>0,0001</w:t>
            </w:r>
          </w:p>
        </w:tc>
      </w:tr>
      <w:tr w:rsidR="005551E6" w:rsidRPr="00ED63F7" w14:paraId="1953ACCF" w14:textId="77777777" w:rsidTr="002900EA">
        <w:trPr>
          <w:gridAfter w:val="1"/>
          <w:wAfter w:w="14" w:type="dxa"/>
        </w:trPr>
        <w:tc>
          <w:tcPr>
            <w:tcW w:w="7936" w:type="dxa"/>
            <w:gridSpan w:val="4"/>
          </w:tcPr>
          <w:p w14:paraId="552220DD" w14:textId="0A67B921" w:rsidR="005551E6" w:rsidRPr="00F67924" w:rsidRDefault="005551E6" w:rsidP="007425A4">
            <w:pPr>
              <w:keepNext/>
              <w:keepLines/>
              <w:spacing w:before="50" w:after="50" w:line="240" w:lineRule="exact"/>
              <w:rPr>
                <w:rFonts w:eastAsia="SimSun"/>
                <w:sz w:val="20"/>
                <w:lang w:val="pt-PT" w:eastAsia="zh-CN"/>
              </w:rPr>
            </w:pPr>
            <w:r w:rsidRPr="00F67924">
              <w:rPr>
                <w:rFonts w:eastAsia="SimSun"/>
                <w:b/>
                <w:sz w:val="20"/>
                <w:lang w:val="pt-PT" w:eastAsia="zh-CN"/>
              </w:rPr>
              <w:t xml:space="preserve">Objetivos </w:t>
            </w:r>
            <w:r w:rsidR="007425A4" w:rsidRPr="00F67924">
              <w:rPr>
                <w:rFonts w:eastAsia="SimSun"/>
                <w:b/>
                <w:sz w:val="20"/>
                <w:lang w:val="pt-PT" w:eastAsia="zh-CN"/>
              </w:rPr>
              <w:t>s</w:t>
            </w:r>
            <w:r w:rsidRPr="00F67924">
              <w:rPr>
                <w:rFonts w:eastAsia="SimSun"/>
                <w:b/>
                <w:sz w:val="20"/>
                <w:lang w:val="pt-PT" w:eastAsia="zh-CN"/>
              </w:rPr>
              <w:t xml:space="preserve">ecundários </w:t>
            </w:r>
            <w:r w:rsidR="00E12CE0" w:rsidRPr="00F67924">
              <w:rPr>
                <w:rFonts w:eastAsia="SimSun"/>
                <w:b/>
                <w:sz w:val="20"/>
                <w:lang w:val="pt-PT" w:eastAsia="zh-CN"/>
              </w:rPr>
              <w:noBreakHyphen/>
            </w:r>
            <w:r w:rsidRPr="00F67924">
              <w:rPr>
                <w:rFonts w:eastAsia="SimSun"/>
                <w:b/>
                <w:sz w:val="20"/>
                <w:lang w:val="pt-PT" w:eastAsia="zh-CN"/>
              </w:rPr>
              <w:t xml:space="preserve"> Percentagem de </w:t>
            </w:r>
            <w:r w:rsidR="007425A4" w:rsidRPr="00F67924">
              <w:rPr>
                <w:rFonts w:eastAsia="SimSun"/>
                <w:b/>
                <w:sz w:val="20"/>
                <w:lang w:val="pt-PT" w:eastAsia="zh-CN"/>
              </w:rPr>
              <w:t>r</w:t>
            </w:r>
            <w:r w:rsidRPr="00F67924">
              <w:rPr>
                <w:rFonts w:eastAsia="SimSun"/>
                <w:b/>
                <w:sz w:val="20"/>
                <w:lang w:val="pt-PT" w:eastAsia="zh-CN"/>
              </w:rPr>
              <w:t xml:space="preserve">espondedores à </w:t>
            </w:r>
            <w:r w:rsidR="00E12CE0" w:rsidRPr="00F67924">
              <w:rPr>
                <w:rFonts w:eastAsia="SimSun"/>
                <w:b/>
                <w:sz w:val="20"/>
                <w:lang w:val="pt-PT" w:eastAsia="zh-CN"/>
              </w:rPr>
              <w:t>s</w:t>
            </w:r>
            <w:r w:rsidRPr="00F67924">
              <w:rPr>
                <w:rFonts w:eastAsia="SimSun"/>
                <w:b/>
                <w:sz w:val="20"/>
                <w:lang w:val="pt-PT" w:eastAsia="zh-CN"/>
              </w:rPr>
              <w:t>emana</w:t>
            </w:r>
            <w:r w:rsidR="00E12CE0" w:rsidRPr="00F67924">
              <w:rPr>
                <w:rFonts w:eastAsia="SimSun"/>
                <w:b/>
                <w:sz w:val="20"/>
                <w:lang w:val="pt-PT" w:eastAsia="zh-CN"/>
              </w:rPr>
              <w:t> </w:t>
            </w:r>
            <w:r w:rsidRPr="00F67924">
              <w:rPr>
                <w:rFonts w:eastAsia="SimSun"/>
                <w:b/>
                <w:sz w:val="20"/>
                <w:lang w:val="pt-PT" w:eastAsia="zh-CN"/>
              </w:rPr>
              <w:t xml:space="preserve">24 </w:t>
            </w:r>
            <w:r w:rsidRPr="00F67924">
              <w:rPr>
                <w:rFonts w:eastAsia="SimSun"/>
                <w:b/>
                <w:sz w:val="20"/>
                <w:vertAlign w:val="superscript"/>
                <w:lang w:val="pt-PT" w:eastAsia="zh-CN"/>
              </w:rPr>
              <w:t>(b)</w:t>
            </w:r>
          </w:p>
        </w:tc>
      </w:tr>
      <w:tr w:rsidR="005551E6" w:rsidRPr="00F67924" w14:paraId="47776CCF" w14:textId="77777777" w:rsidTr="002900EA">
        <w:trPr>
          <w:gridAfter w:val="1"/>
          <w:wAfter w:w="14" w:type="dxa"/>
        </w:trPr>
        <w:tc>
          <w:tcPr>
            <w:tcW w:w="3350" w:type="dxa"/>
          </w:tcPr>
          <w:p w14:paraId="3A19319B" w14:textId="77777777" w:rsidR="005551E6" w:rsidRPr="00F67924" w:rsidRDefault="005551E6"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DAS28 &lt; 2,6, n (%)</w:t>
            </w:r>
          </w:p>
        </w:tc>
        <w:tc>
          <w:tcPr>
            <w:tcW w:w="1610" w:type="dxa"/>
          </w:tcPr>
          <w:p w14:paraId="7390C7D2"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17 (10,5)</w:t>
            </w:r>
          </w:p>
        </w:tc>
        <w:tc>
          <w:tcPr>
            <w:tcW w:w="1701" w:type="dxa"/>
          </w:tcPr>
          <w:p w14:paraId="144EAC31"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65 (39,9)</w:t>
            </w:r>
          </w:p>
        </w:tc>
        <w:tc>
          <w:tcPr>
            <w:tcW w:w="1275" w:type="dxa"/>
          </w:tcPr>
          <w:p w14:paraId="293092AB"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&lt;</w:t>
            </w:r>
            <w:r w:rsidR="00CA32FE" w:rsidRPr="00F67924">
              <w:rPr>
                <w:rFonts w:eastAsia="SimSun"/>
                <w:sz w:val="20"/>
                <w:lang w:val="pt-PT" w:eastAsia="zh-CN"/>
              </w:rPr>
              <w:t xml:space="preserve"> </w:t>
            </w:r>
            <w:r w:rsidRPr="00F67924">
              <w:rPr>
                <w:rFonts w:eastAsia="SimSun"/>
                <w:sz w:val="20"/>
                <w:lang w:val="pt-PT" w:eastAsia="zh-CN"/>
              </w:rPr>
              <w:t>0,0001</w:t>
            </w:r>
          </w:p>
        </w:tc>
      </w:tr>
      <w:tr w:rsidR="005551E6" w:rsidRPr="00F67924" w14:paraId="0FAF05CF" w14:textId="77777777" w:rsidTr="002900EA">
        <w:trPr>
          <w:gridAfter w:val="1"/>
          <w:wAfter w:w="14" w:type="dxa"/>
        </w:trPr>
        <w:tc>
          <w:tcPr>
            <w:tcW w:w="3350" w:type="dxa"/>
          </w:tcPr>
          <w:p w14:paraId="4B960E00" w14:textId="77777777" w:rsidR="005551E6" w:rsidRPr="00F67924" w:rsidRDefault="005551E6"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 xml:space="preserve">DAS28 ≤ 3,2, n (%) </w:t>
            </w:r>
          </w:p>
        </w:tc>
        <w:tc>
          <w:tcPr>
            <w:tcW w:w="1610" w:type="dxa"/>
          </w:tcPr>
          <w:p w14:paraId="56A3F6CE"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 xml:space="preserve">32 (19,8) </w:t>
            </w:r>
          </w:p>
        </w:tc>
        <w:tc>
          <w:tcPr>
            <w:tcW w:w="1701" w:type="dxa"/>
          </w:tcPr>
          <w:p w14:paraId="6B4030BF"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84 (51,5)</w:t>
            </w:r>
          </w:p>
        </w:tc>
        <w:tc>
          <w:tcPr>
            <w:tcW w:w="1275" w:type="dxa"/>
          </w:tcPr>
          <w:p w14:paraId="189B0F84"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&lt;</w:t>
            </w:r>
            <w:r w:rsidR="00CA32FE" w:rsidRPr="00F67924">
              <w:rPr>
                <w:rFonts w:eastAsia="SimSun"/>
                <w:sz w:val="20"/>
                <w:lang w:val="pt-PT" w:eastAsia="zh-CN"/>
              </w:rPr>
              <w:t xml:space="preserve"> </w:t>
            </w:r>
            <w:r w:rsidRPr="00F67924">
              <w:rPr>
                <w:rFonts w:eastAsia="SimSun"/>
                <w:sz w:val="20"/>
                <w:lang w:val="pt-PT" w:eastAsia="zh-CN"/>
              </w:rPr>
              <w:t>0,0001</w:t>
            </w:r>
          </w:p>
        </w:tc>
      </w:tr>
      <w:tr w:rsidR="005551E6" w:rsidRPr="00F67924" w14:paraId="12CD03A8" w14:textId="77777777" w:rsidTr="002900EA">
        <w:trPr>
          <w:gridAfter w:val="1"/>
          <w:wAfter w:w="14" w:type="dxa"/>
        </w:trPr>
        <w:tc>
          <w:tcPr>
            <w:tcW w:w="3350" w:type="dxa"/>
          </w:tcPr>
          <w:p w14:paraId="487E9B48" w14:textId="6D1EE678" w:rsidR="005551E6" w:rsidRPr="00F67924" w:rsidRDefault="005551E6"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Resposta ACR</w:t>
            </w:r>
            <w:r w:rsidR="00E12CE0" w:rsidRPr="00F67924">
              <w:rPr>
                <w:rFonts w:eastAsia="SimSun"/>
                <w:sz w:val="20"/>
                <w:lang w:val="pt-PT" w:eastAsia="zh-CN"/>
              </w:rPr>
              <w:t> </w:t>
            </w:r>
            <w:r w:rsidRPr="00F67924">
              <w:rPr>
                <w:rFonts w:eastAsia="SimSun"/>
                <w:sz w:val="20"/>
                <w:lang w:val="pt-PT" w:eastAsia="zh-CN"/>
              </w:rPr>
              <w:t>20, n (%)</w:t>
            </w:r>
          </w:p>
        </w:tc>
        <w:tc>
          <w:tcPr>
            <w:tcW w:w="1610" w:type="dxa"/>
          </w:tcPr>
          <w:p w14:paraId="3C180521"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80 (49,4)</w:t>
            </w:r>
          </w:p>
        </w:tc>
        <w:tc>
          <w:tcPr>
            <w:tcW w:w="1701" w:type="dxa"/>
          </w:tcPr>
          <w:p w14:paraId="00899304"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106 (65,0)</w:t>
            </w:r>
          </w:p>
        </w:tc>
        <w:tc>
          <w:tcPr>
            <w:tcW w:w="1275" w:type="dxa"/>
          </w:tcPr>
          <w:p w14:paraId="38D9B3A1"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0,0038</w:t>
            </w:r>
          </w:p>
        </w:tc>
      </w:tr>
      <w:tr w:rsidR="005551E6" w:rsidRPr="00F67924" w14:paraId="47BAB153" w14:textId="77777777" w:rsidTr="002900EA">
        <w:trPr>
          <w:gridAfter w:val="1"/>
          <w:wAfter w:w="14" w:type="dxa"/>
        </w:trPr>
        <w:tc>
          <w:tcPr>
            <w:tcW w:w="3350" w:type="dxa"/>
          </w:tcPr>
          <w:p w14:paraId="5E11ECA4" w14:textId="0850C233" w:rsidR="005551E6" w:rsidRPr="00F67924" w:rsidRDefault="005551E6"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Resposta ACR</w:t>
            </w:r>
            <w:r w:rsidR="00E12CE0" w:rsidRPr="00F67924">
              <w:rPr>
                <w:rFonts w:eastAsia="SimSun"/>
                <w:sz w:val="20"/>
                <w:lang w:val="pt-PT" w:eastAsia="zh-CN"/>
              </w:rPr>
              <w:t> </w:t>
            </w:r>
            <w:r w:rsidRPr="00F67924">
              <w:rPr>
                <w:rFonts w:eastAsia="SimSun"/>
                <w:sz w:val="20"/>
                <w:lang w:val="pt-PT" w:eastAsia="zh-CN"/>
              </w:rPr>
              <w:t>50, n (%)</w:t>
            </w:r>
          </w:p>
        </w:tc>
        <w:tc>
          <w:tcPr>
            <w:tcW w:w="1610" w:type="dxa"/>
          </w:tcPr>
          <w:p w14:paraId="70B03AA6"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45 (27,8)</w:t>
            </w:r>
          </w:p>
        </w:tc>
        <w:tc>
          <w:tcPr>
            <w:tcW w:w="1701" w:type="dxa"/>
          </w:tcPr>
          <w:p w14:paraId="33C6E1CD"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77 (47,2)</w:t>
            </w:r>
          </w:p>
        </w:tc>
        <w:tc>
          <w:tcPr>
            <w:tcW w:w="1275" w:type="dxa"/>
          </w:tcPr>
          <w:p w14:paraId="6FD133BC"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0,0002</w:t>
            </w:r>
          </w:p>
        </w:tc>
      </w:tr>
      <w:tr w:rsidR="005551E6" w:rsidRPr="00F67924" w14:paraId="3BB51CD4" w14:textId="77777777" w:rsidTr="002900EA">
        <w:trPr>
          <w:gridAfter w:val="1"/>
          <w:wAfter w:w="14" w:type="dxa"/>
        </w:trPr>
        <w:tc>
          <w:tcPr>
            <w:tcW w:w="3350" w:type="dxa"/>
          </w:tcPr>
          <w:p w14:paraId="6031AB12" w14:textId="5986BE92" w:rsidR="005551E6" w:rsidRPr="00F67924" w:rsidRDefault="005551E6"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Resposta ACR</w:t>
            </w:r>
            <w:r w:rsidR="00E12CE0" w:rsidRPr="00F67924">
              <w:rPr>
                <w:rFonts w:eastAsia="SimSun"/>
                <w:sz w:val="20"/>
                <w:lang w:val="pt-PT" w:eastAsia="zh-CN"/>
              </w:rPr>
              <w:t> </w:t>
            </w:r>
            <w:r w:rsidRPr="00F67924">
              <w:rPr>
                <w:rFonts w:eastAsia="SimSun"/>
                <w:sz w:val="20"/>
                <w:lang w:val="pt-PT" w:eastAsia="zh-CN"/>
              </w:rPr>
              <w:t>70, n (%)</w:t>
            </w:r>
          </w:p>
        </w:tc>
        <w:tc>
          <w:tcPr>
            <w:tcW w:w="1610" w:type="dxa"/>
          </w:tcPr>
          <w:p w14:paraId="6C7CBD49"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29 (17,9)</w:t>
            </w:r>
          </w:p>
        </w:tc>
        <w:tc>
          <w:tcPr>
            <w:tcW w:w="1701" w:type="dxa"/>
          </w:tcPr>
          <w:p w14:paraId="08767B01"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53 (32,5)</w:t>
            </w:r>
          </w:p>
        </w:tc>
        <w:tc>
          <w:tcPr>
            <w:tcW w:w="1275" w:type="dxa"/>
          </w:tcPr>
          <w:p w14:paraId="445994FA" w14:textId="77777777" w:rsidR="005551E6" w:rsidRPr="00F67924" w:rsidRDefault="005551E6"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0,0023</w:t>
            </w:r>
          </w:p>
        </w:tc>
      </w:tr>
    </w:tbl>
    <w:p w14:paraId="2E1FBAF9" w14:textId="0BA81310" w:rsidR="005551E6" w:rsidRPr="00F67924" w:rsidRDefault="005551E6" w:rsidP="005551E6">
      <w:pPr>
        <w:rPr>
          <w:rFonts w:eastAsia="SimSun"/>
          <w:bCs/>
          <w:sz w:val="18"/>
          <w:szCs w:val="18"/>
          <w:lang w:val="pt-PT" w:eastAsia="zh-CN"/>
        </w:rPr>
      </w:pPr>
      <w:r w:rsidRPr="00F67924">
        <w:rPr>
          <w:rFonts w:eastAsia="SimSun"/>
          <w:bCs/>
          <w:sz w:val="18"/>
          <w:szCs w:val="18"/>
          <w:vertAlign w:val="superscript"/>
          <w:lang w:val="pt-PT" w:eastAsia="zh-CN"/>
        </w:rPr>
        <w:t>a</w:t>
      </w:r>
      <w:ins w:id="1773" w:author="Author">
        <w:r w:rsidR="005C46CB">
          <w:rPr>
            <w:rFonts w:eastAsia="SimSun"/>
            <w:bCs/>
            <w:sz w:val="18"/>
            <w:szCs w:val="18"/>
            <w:vertAlign w:val="superscript"/>
            <w:lang w:val="pt-PT" w:eastAsia="zh-CN"/>
          </w:rPr>
          <w:t xml:space="preserve"> </w:t>
        </w:r>
      </w:ins>
      <w:r w:rsidRPr="00F67924">
        <w:rPr>
          <w:rFonts w:eastAsia="SimSun"/>
          <w:bCs/>
          <w:sz w:val="18"/>
          <w:szCs w:val="18"/>
          <w:lang w:val="pt-PT" w:eastAsia="zh-CN"/>
        </w:rPr>
        <w:t>Valor de p ajustado por região e duração da AR para todos os objetivos e adicionalmente para o valor basal de todos os objetivos contínuos.</w:t>
      </w:r>
      <w:r w:rsidRPr="00F67924">
        <w:rPr>
          <w:rFonts w:eastAsia="SimSun"/>
          <w:bCs/>
          <w:sz w:val="18"/>
          <w:szCs w:val="18"/>
          <w:lang w:val="pt-PT" w:eastAsia="zh-CN"/>
        </w:rPr>
        <w:br/>
      </w:r>
      <w:r w:rsidRPr="00F67924">
        <w:rPr>
          <w:rFonts w:eastAsia="SimSun"/>
          <w:bCs/>
          <w:sz w:val="18"/>
          <w:szCs w:val="18"/>
          <w:vertAlign w:val="superscript"/>
          <w:lang w:val="pt-PT" w:eastAsia="zh-CN"/>
        </w:rPr>
        <w:t>b</w:t>
      </w:r>
      <w:r w:rsidRPr="00F67924">
        <w:rPr>
          <w:rFonts w:eastAsia="SimSun"/>
          <w:bCs/>
          <w:sz w:val="18"/>
          <w:szCs w:val="18"/>
          <w:lang w:val="pt-PT" w:eastAsia="zh-CN"/>
        </w:rPr>
        <w:t xml:space="preserve"> Imputação de não-respondedor usada para os dados em falta. Multiplicidade controlada com o uso do Procedimento de Bonferroni-Holm.</w:t>
      </w:r>
    </w:p>
    <w:p w14:paraId="6358E10E" w14:textId="6EE7E886" w:rsidR="00E12CE0" w:rsidRPr="00F67924" w:rsidRDefault="00E12CE0" w:rsidP="00E12CE0">
      <w:pPr>
        <w:pStyle w:val="Standard1"/>
        <w:rPr>
          <w:rFonts w:eastAsia="SimSun"/>
          <w:bCs/>
          <w:iCs/>
          <w:sz w:val="18"/>
          <w:szCs w:val="18"/>
          <w:lang w:val="pt-PT" w:eastAsia="zh-CN"/>
        </w:rPr>
      </w:pPr>
      <w:r w:rsidRPr="00F67924">
        <w:rPr>
          <w:rFonts w:eastAsia="SimSun"/>
          <w:bCs/>
          <w:iCs/>
          <w:sz w:val="18"/>
          <w:szCs w:val="18"/>
          <w:lang w:val="pt-PT" w:eastAsia="zh-CN"/>
        </w:rPr>
        <w:t>IV = intravenoso</w:t>
      </w:r>
    </w:p>
    <w:p w14:paraId="63BEC5E1" w14:textId="61BB9C11" w:rsidR="00E12CE0" w:rsidRPr="00F67924" w:rsidRDefault="00E12CE0" w:rsidP="00E12CE0">
      <w:pPr>
        <w:pStyle w:val="Standard1"/>
        <w:rPr>
          <w:rFonts w:eastAsia="SimSun"/>
          <w:bCs/>
          <w:iCs/>
          <w:sz w:val="18"/>
          <w:szCs w:val="18"/>
          <w:lang w:val="pt-PT" w:eastAsia="zh-CN"/>
        </w:rPr>
      </w:pPr>
      <w:r w:rsidRPr="00F67924">
        <w:rPr>
          <w:rFonts w:eastAsia="SimSun"/>
          <w:bCs/>
          <w:iCs/>
          <w:sz w:val="18"/>
          <w:szCs w:val="18"/>
          <w:lang w:val="pt-PT" w:eastAsia="zh-CN"/>
        </w:rPr>
        <w:t>SC = subcutâneo</w:t>
      </w:r>
    </w:p>
    <w:p w14:paraId="28BA22E1" w14:textId="77777777" w:rsidR="00E12CE0" w:rsidRPr="00F67924" w:rsidRDefault="00E12CE0" w:rsidP="00E12CE0">
      <w:pPr>
        <w:pStyle w:val="Standard1"/>
        <w:rPr>
          <w:rFonts w:eastAsia="SimSun"/>
          <w:bCs/>
          <w:iCs/>
          <w:sz w:val="18"/>
          <w:szCs w:val="18"/>
          <w:lang w:val="pt-PT" w:eastAsia="zh-CN"/>
        </w:rPr>
      </w:pPr>
      <w:r w:rsidRPr="00F67924">
        <w:rPr>
          <w:rFonts w:eastAsia="SimSun"/>
          <w:bCs/>
          <w:iCs/>
          <w:sz w:val="18"/>
          <w:szCs w:val="18"/>
          <w:lang w:val="pt-PT" w:eastAsia="zh-CN"/>
        </w:rPr>
        <w:t>ADA = adalimumab</w:t>
      </w:r>
    </w:p>
    <w:p w14:paraId="52F7317A" w14:textId="7FB34052" w:rsidR="00E12CE0" w:rsidRPr="00F67924" w:rsidRDefault="00E12CE0" w:rsidP="00556054">
      <w:pPr>
        <w:pStyle w:val="Standard1"/>
        <w:rPr>
          <w:rFonts w:eastAsia="SimSun"/>
          <w:bCs/>
          <w:iCs/>
          <w:sz w:val="18"/>
          <w:szCs w:val="18"/>
          <w:lang w:val="pt-PT" w:eastAsia="zh-CN"/>
        </w:rPr>
      </w:pPr>
      <w:r w:rsidRPr="00F67924">
        <w:rPr>
          <w:rFonts w:eastAsia="SimSun"/>
          <w:bCs/>
          <w:iCs/>
          <w:sz w:val="18"/>
          <w:szCs w:val="18"/>
          <w:lang w:val="pt-PT" w:eastAsia="zh-CN"/>
        </w:rPr>
        <w:t>TCZ = tocilizumab</w:t>
      </w:r>
    </w:p>
    <w:p w14:paraId="1254A0A7" w14:textId="77777777" w:rsidR="005551E6" w:rsidRPr="00F67924" w:rsidRDefault="005551E6" w:rsidP="005551E6">
      <w:pPr>
        <w:numPr>
          <w:ilvl w:val="12"/>
          <w:numId w:val="0"/>
        </w:numPr>
        <w:ind w:right="-2"/>
        <w:rPr>
          <w:lang w:val="pt-PT"/>
        </w:rPr>
      </w:pPr>
    </w:p>
    <w:p w14:paraId="53A3D100" w14:textId="6863FD7D" w:rsidR="005551E6" w:rsidRPr="00F67924" w:rsidRDefault="005551E6" w:rsidP="005551E6">
      <w:pPr>
        <w:numPr>
          <w:ilvl w:val="12"/>
          <w:numId w:val="0"/>
        </w:numPr>
        <w:ind w:right="-2"/>
        <w:rPr>
          <w:sz w:val="24"/>
          <w:szCs w:val="24"/>
          <w:lang w:val="pt-PT" w:eastAsia="zh-TW"/>
        </w:rPr>
      </w:pPr>
      <w:r w:rsidRPr="00F67924">
        <w:rPr>
          <w:lang w:val="pt-PT"/>
        </w:rPr>
        <w:t xml:space="preserve">O perfil global de acontecimentos adversos clínicos foi semelhante entre </w:t>
      </w:r>
      <w:r w:rsidR="00E12CE0" w:rsidRPr="00F67924">
        <w:rPr>
          <w:szCs w:val="22"/>
          <w:lang w:val="pt-PT"/>
        </w:rPr>
        <w:t xml:space="preserve">tocilizumab </w:t>
      </w:r>
      <w:r w:rsidRPr="00F67924">
        <w:rPr>
          <w:lang w:val="pt-PT"/>
        </w:rPr>
        <w:t>e adalimumab. A proporção de doentes com acontecimentos adversos graves foi distribuída entre os grupos de tratamento (</w:t>
      </w:r>
      <w:r w:rsidR="00E12CE0" w:rsidRPr="00F67924">
        <w:rPr>
          <w:szCs w:val="22"/>
          <w:lang w:val="pt-PT"/>
        </w:rPr>
        <w:t xml:space="preserve">tocilizumab </w:t>
      </w:r>
      <w:r w:rsidRPr="00F67924">
        <w:rPr>
          <w:lang w:val="pt-PT"/>
        </w:rPr>
        <w:t xml:space="preserve">11,7% </w:t>
      </w:r>
      <w:r w:rsidRPr="00F67924">
        <w:rPr>
          <w:i/>
          <w:lang w:val="pt-PT"/>
        </w:rPr>
        <w:t>vs</w:t>
      </w:r>
      <w:r w:rsidRPr="00F67924">
        <w:rPr>
          <w:lang w:val="pt-PT"/>
        </w:rPr>
        <w:t xml:space="preserve">. adalimumab 9,9%). Os tipos de reações adversas no braço de </w:t>
      </w:r>
      <w:r w:rsidR="00E12CE0" w:rsidRPr="00F67924">
        <w:rPr>
          <w:szCs w:val="22"/>
          <w:lang w:val="pt-PT"/>
        </w:rPr>
        <w:t xml:space="preserve">tocilizumab </w:t>
      </w:r>
      <w:r w:rsidRPr="00F67924">
        <w:rPr>
          <w:lang w:val="pt-PT"/>
        </w:rPr>
        <w:t>foram consistentes com o perfil de segurança conhecido d</w:t>
      </w:r>
      <w:r w:rsidR="00CD64A7" w:rsidRPr="00F67924">
        <w:rPr>
          <w:lang w:val="pt-PT"/>
        </w:rPr>
        <w:t>e</w:t>
      </w:r>
      <w:r w:rsidRPr="00F67924">
        <w:rPr>
          <w:lang w:val="pt-PT"/>
        </w:rPr>
        <w:t xml:space="preserve"> </w:t>
      </w:r>
      <w:r w:rsidR="00E12CE0" w:rsidRPr="00F67924">
        <w:rPr>
          <w:szCs w:val="22"/>
          <w:lang w:val="pt-PT"/>
        </w:rPr>
        <w:t xml:space="preserve">tocilizumab </w:t>
      </w:r>
      <w:r w:rsidRPr="00F67924">
        <w:rPr>
          <w:lang w:val="pt-PT"/>
        </w:rPr>
        <w:t>e as reações adversas foram notificadas com uma frequência semelhante, comparadas com a Tabela</w:t>
      </w:r>
      <w:r w:rsidR="00E12CE0" w:rsidRPr="00F67924">
        <w:rPr>
          <w:lang w:val="pt-PT"/>
        </w:rPr>
        <w:t> </w:t>
      </w:r>
      <w:r w:rsidRPr="00F67924">
        <w:rPr>
          <w:lang w:val="pt-PT"/>
        </w:rPr>
        <w:t xml:space="preserve">1. Foram notificadas infeções e infestações com uma maior incidência no braço de </w:t>
      </w:r>
      <w:r w:rsidR="00E12CE0" w:rsidRPr="00F67924">
        <w:rPr>
          <w:szCs w:val="22"/>
          <w:lang w:val="pt-PT"/>
        </w:rPr>
        <w:t xml:space="preserve">tocilizumab </w:t>
      </w:r>
      <w:r w:rsidRPr="00F67924">
        <w:rPr>
          <w:lang w:val="pt-PT"/>
        </w:rPr>
        <w:t xml:space="preserve">(48% </w:t>
      </w:r>
      <w:r w:rsidRPr="00F67924">
        <w:rPr>
          <w:i/>
          <w:lang w:val="pt-PT"/>
        </w:rPr>
        <w:t>vs</w:t>
      </w:r>
      <w:r w:rsidRPr="00F67924">
        <w:rPr>
          <w:lang w:val="pt-PT"/>
        </w:rPr>
        <w:t xml:space="preserve">. 42%), sem diferença na incidência de infeções graves (3,1%). Ambos os tratamentos </w:t>
      </w:r>
      <w:del w:id="1774" w:author="Author">
        <w:r w:rsidRPr="00F67924" w:rsidDel="005A7A42">
          <w:rPr>
            <w:lang w:val="pt-PT"/>
          </w:rPr>
          <w:delText xml:space="preserve">em </w:delText>
        </w:r>
        <w:r w:rsidRPr="00F67924" w:rsidDel="00897694">
          <w:rPr>
            <w:lang w:val="pt-PT"/>
          </w:rPr>
          <w:delText>estudo</w:delText>
        </w:r>
      </w:del>
      <w:ins w:id="1775" w:author="Author">
        <w:r w:rsidR="005A7A42">
          <w:rPr>
            <w:lang w:val="pt-PT"/>
          </w:rPr>
          <w:t>do</w:t>
        </w:r>
      </w:ins>
      <w:del w:id="1776" w:author="Author">
        <w:r w:rsidRPr="00F67924" w:rsidDel="00897694">
          <w:rPr>
            <w:lang w:val="pt-PT"/>
          </w:rPr>
          <w:delText xml:space="preserve"> </w:delText>
        </w:r>
      </w:del>
      <w:ins w:id="1777" w:author="Author">
        <w:r w:rsidR="00B10EB9">
          <w:rPr>
            <w:lang w:val="pt-PT"/>
          </w:rPr>
          <w:t xml:space="preserve"> </w:t>
        </w:r>
        <w:r w:rsidR="00897694" w:rsidRPr="00F67924">
          <w:rPr>
            <w:lang w:val="pt-PT"/>
          </w:rPr>
          <w:t xml:space="preserve">ensaio </w:t>
        </w:r>
      </w:ins>
      <w:r w:rsidRPr="00F67924">
        <w:rPr>
          <w:lang w:val="pt-PT"/>
        </w:rPr>
        <w:t xml:space="preserve">induziram o mesmo padrão de alterações nos parâmetros laboratoriais de segurança (diminuição </w:t>
      </w:r>
      <w:r w:rsidR="003901E7" w:rsidRPr="00F67924">
        <w:rPr>
          <w:lang w:val="pt-PT"/>
        </w:rPr>
        <w:t xml:space="preserve">na </w:t>
      </w:r>
      <w:r w:rsidRPr="00F67924">
        <w:rPr>
          <w:lang w:val="pt-PT"/>
        </w:rPr>
        <w:t xml:space="preserve">contagem de neutrófilos e plaquetas, </w:t>
      </w:r>
      <w:r w:rsidR="00671EA5" w:rsidRPr="00F67924">
        <w:rPr>
          <w:lang w:val="pt-PT"/>
        </w:rPr>
        <w:t>elevação</w:t>
      </w:r>
      <w:r w:rsidRPr="00F67924">
        <w:rPr>
          <w:lang w:val="pt-PT"/>
        </w:rPr>
        <w:t xml:space="preserve"> d</w:t>
      </w:r>
      <w:r w:rsidR="00356DDF" w:rsidRPr="00F67924">
        <w:rPr>
          <w:lang w:val="pt-PT"/>
        </w:rPr>
        <w:t>e</w:t>
      </w:r>
      <w:r w:rsidRPr="00F67924">
        <w:rPr>
          <w:lang w:val="pt-PT"/>
        </w:rPr>
        <w:t xml:space="preserve"> ALT, AST e lípidos)</w:t>
      </w:r>
      <w:r w:rsidR="00F81315" w:rsidRPr="00F67924">
        <w:rPr>
          <w:lang w:val="pt-PT"/>
        </w:rPr>
        <w:t>, n</w:t>
      </w:r>
      <w:r w:rsidRPr="00F67924">
        <w:rPr>
          <w:lang w:val="pt-PT"/>
        </w:rPr>
        <w:t xml:space="preserve">o entanto, a </w:t>
      </w:r>
      <w:r w:rsidR="00671EA5" w:rsidRPr="00F67924">
        <w:rPr>
          <w:lang w:val="pt-PT"/>
        </w:rPr>
        <w:t>magnitude das alterações</w:t>
      </w:r>
      <w:r w:rsidRPr="00F67924">
        <w:rPr>
          <w:lang w:val="pt-PT"/>
        </w:rPr>
        <w:t xml:space="preserve"> e frequência d</w:t>
      </w:r>
      <w:r w:rsidR="00671EA5" w:rsidRPr="00F67924">
        <w:rPr>
          <w:lang w:val="pt-PT"/>
        </w:rPr>
        <w:t>e</w:t>
      </w:r>
      <w:r w:rsidRPr="00F67924">
        <w:rPr>
          <w:lang w:val="pt-PT"/>
        </w:rPr>
        <w:t xml:space="preserve"> alterações</w:t>
      </w:r>
      <w:r w:rsidR="00671EA5" w:rsidRPr="00F67924">
        <w:rPr>
          <w:lang w:val="pt-PT"/>
        </w:rPr>
        <w:t xml:space="preserve"> mais</w:t>
      </w:r>
      <w:r w:rsidRPr="00F67924">
        <w:rPr>
          <w:lang w:val="pt-PT"/>
        </w:rPr>
        <w:t xml:space="preserve"> marcadas foi superior com </w:t>
      </w:r>
      <w:r w:rsidR="00E12CE0" w:rsidRPr="00F67924">
        <w:rPr>
          <w:szCs w:val="22"/>
          <w:lang w:val="pt-PT"/>
        </w:rPr>
        <w:t xml:space="preserve">tocilizumab </w:t>
      </w:r>
      <w:r w:rsidRPr="00F67924">
        <w:rPr>
          <w:lang w:val="pt-PT"/>
        </w:rPr>
        <w:t xml:space="preserve">comparativamente a adalimumab. Quatro (2,5%) doentes no braço de </w:t>
      </w:r>
      <w:r w:rsidR="00E12CE0" w:rsidRPr="00F67924">
        <w:rPr>
          <w:szCs w:val="22"/>
          <w:lang w:val="pt-PT"/>
        </w:rPr>
        <w:t xml:space="preserve">tocilizumab </w:t>
      </w:r>
      <w:r w:rsidRPr="00F67924">
        <w:rPr>
          <w:lang w:val="pt-PT"/>
        </w:rPr>
        <w:t xml:space="preserve">e dois (1,2%) doentes no braço de adalimumab sofreram diminuição </w:t>
      </w:r>
      <w:r w:rsidR="003901E7" w:rsidRPr="00F67924">
        <w:rPr>
          <w:lang w:val="pt-PT"/>
        </w:rPr>
        <w:t xml:space="preserve">na </w:t>
      </w:r>
      <w:r w:rsidRPr="00F67924">
        <w:rPr>
          <w:lang w:val="pt-PT"/>
        </w:rPr>
        <w:t xml:space="preserve">contagem de neutrófilos </w:t>
      </w:r>
      <w:r w:rsidR="0010180C" w:rsidRPr="00F67924">
        <w:rPr>
          <w:lang w:val="pt-PT"/>
        </w:rPr>
        <w:t xml:space="preserve">de </w:t>
      </w:r>
      <w:r w:rsidRPr="00F67924">
        <w:rPr>
          <w:lang w:val="pt-PT"/>
        </w:rPr>
        <w:t xml:space="preserve">grau CTC </w:t>
      </w:r>
      <w:r w:rsidR="00671EA5" w:rsidRPr="00F67924">
        <w:rPr>
          <w:lang w:val="pt-PT"/>
        </w:rPr>
        <w:t xml:space="preserve">(critério de terminologia comum) </w:t>
      </w:r>
      <w:r w:rsidRPr="00F67924">
        <w:rPr>
          <w:lang w:val="pt-PT"/>
        </w:rPr>
        <w:t xml:space="preserve">3 ou 4. Onze (6,8%) doentes no braço de </w:t>
      </w:r>
      <w:r w:rsidR="00E12CE0" w:rsidRPr="00F67924">
        <w:rPr>
          <w:szCs w:val="22"/>
          <w:lang w:val="pt-PT"/>
        </w:rPr>
        <w:t xml:space="preserve">tocilizumab </w:t>
      </w:r>
      <w:r w:rsidRPr="00F67924">
        <w:rPr>
          <w:lang w:val="pt-PT"/>
        </w:rPr>
        <w:t>e cinco (3,1%) doentes no braço de adalimumab sofreram aumentos d</w:t>
      </w:r>
      <w:r w:rsidR="00356DDF" w:rsidRPr="00F67924">
        <w:rPr>
          <w:lang w:val="pt-PT"/>
        </w:rPr>
        <w:t>e</w:t>
      </w:r>
      <w:r w:rsidRPr="00F67924">
        <w:rPr>
          <w:lang w:val="pt-PT"/>
        </w:rPr>
        <w:t xml:space="preserve"> ALT de grau CTC 2 ou superior. O aumento médio de LDL a partir da linha basal foi de 0,64</w:t>
      </w:r>
      <w:r w:rsidR="00B45C0D" w:rsidRPr="00F67924">
        <w:rPr>
          <w:lang w:val="pt-PT"/>
        </w:rPr>
        <w:t> </w:t>
      </w:r>
      <w:r w:rsidRPr="00F67924">
        <w:rPr>
          <w:lang w:val="pt-PT"/>
        </w:rPr>
        <w:t xml:space="preserve">mmol/l (25 mg/dl) para doentes no braço de </w:t>
      </w:r>
      <w:r w:rsidR="00E12CE0" w:rsidRPr="00F67924">
        <w:rPr>
          <w:szCs w:val="22"/>
          <w:lang w:val="pt-PT"/>
        </w:rPr>
        <w:t xml:space="preserve">tocilizumab </w:t>
      </w:r>
      <w:r w:rsidRPr="00F67924">
        <w:rPr>
          <w:lang w:val="pt-PT"/>
        </w:rPr>
        <w:t>e 0,19</w:t>
      </w:r>
      <w:r w:rsidR="00B45C0D" w:rsidRPr="00F67924">
        <w:rPr>
          <w:lang w:val="pt-PT"/>
        </w:rPr>
        <w:t> </w:t>
      </w:r>
      <w:r w:rsidRPr="00F67924">
        <w:rPr>
          <w:lang w:val="pt-PT"/>
        </w:rPr>
        <w:t xml:space="preserve">mmol/l (7 mg/dl) para doentes no braço de adalimumab. A segurança observada no braço de tocilizumab foi consistente com o perfil de segurança conhecido de </w:t>
      </w:r>
      <w:r w:rsidR="00E12CE0" w:rsidRPr="00F67924">
        <w:rPr>
          <w:szCs w:val="22"/>
          <w:lang w:val="pt-PT"/>
        </w:rPr>
        <w:t xml:space="preserve">tocilizumab </w:t>
      </w:r>
      <w:r w:rsidRPr="00F67924">
        <w:rPr>
          <w:lang w:val="pt-PT"/>
        </w:rPr>
        <w:t>e não foram observadas reações adversas novas ou inesperadas (ver Tabela</w:t>
      </w:r>
      <w:r w:rsidR="00E12CE0" w:rsidRPr="00F67924">
        <w:rPr>
          <w:lang w:val="pt-PT"/>
        </w:rPr>
        <w:t> </w:t>
      </w:r>
      <w:r w:rsidRPr="00F67924">
        <w:rPr>
          <w:lang w:val="pt-PT"/>
        </w:rPr>
        <w:t>1).</w:t>
      </w:r>
    </w:p>
    <w:p w14:paraId="4E95DEE4" w14:textId="77777777" w:rsidR="005551E6" w:rsidRPr="00F67924" w:rsidRDefault="005551E6" w:rsidP="005551E6">
      <w:pPr>
        <w:numPr>
          <w:ilvl w:val="12"/>
          <w:numId w:val="0"/>
        </w:numPr>
        <w:ind w:right="-2"/>
        <w:rPr>
          <w:lang w:val="pt-PT"/>
        </w:rPr>
      </w:pPr>
    </w:p>
    <w:p w14:paraId="6694AE43" w14:textId="77777777" w:rsidR="005551E6" w:rsidRPr="00F67924" w:rsidRDefault="005551E6" w:rsidP="005551E6">
      <w:pPr>
        <w:keepNext/>
        <w:keepLines/>
        <w:suppressAutoHyphens/>
        <w:ind w:left="567" w:hanging="567"/>
        <w:rPr>
          <w:b/>
          <w:lang w:val="pt-PT"/>
        </w:rPr>
      </w:pPr>
      <w:r w:rsidRPr="00F67924">
        <w:rPr>
          <w:b/>
          <w:lang w:val="pt-PT"/>
        </w:rPr>
        <w:t>5.2</w:t>
      </w:r>
      <w:r w:rsidRPr="00F67924">
        <w:rPr>
          <w:b/>
          <w:lang w:val="pt-PT"/>
        </w:rPr>
        <w:tab/>
        <w:t>Propriedades farmacocinéticas</w:t>
      </w:r>
    </w:p>
    <w:p w14:paraId="70EE2D95" w14:textId="77777777" w:rsidR="00F40C18" w:rsidRPr="00F67924" w:rsidRDefault="00F40C18" w:rsidP="005551E6">
      <w:pPr>
        <w:keepNext/>
        <w:keepLines/>
        <w:suppressAutoHyphens/>
        <w:ind w:left="567" w:hanging="567"/>
        <w:rPr>
          <w:b/>
          <w:lang w:val="pt-PT"/>
        </w:rPr>
      </w:pPr>
    </w:p>
    <w:p w14:paraId="7C57A6E2" w14:textId="1983C740" w:rsidR="00F40C18" w:rsidRPr="00F67924" w:rsidRDefault="00F40C18" w:rsidP="001F7D9D">
      <w:pPr>
        <w:keepNext/>
        <w:keepLines/>
        <w:suppressAutoHyphens/>
        <w:rPr>
          <w:color w:val="000000"/>
          <w:lang w:val="pt-PT" w:eastAsia="de-DE"/>
        </w:rPr>
      </w:pPr>
      <w:r w:rsidRPr="00F67924">
        <w:rPr>
          <w:iCs/>
          <w:lang w:val="pt-PT"/>
        </w:rPr>
        <w:t xml:space="preserve">A farmacocinética de </w:t>
      </w:r>
      <w:r w:rsidR="00B45C0D" w:rsidRPr="00F67924">
        <w:rPr>
          <w:szCs w:val="22"/>
          <w:lang w:val="pt-PT"/>
        </w:rPr>
        <w:t xml:space="preserve">tocilizumab </w:t>
      </w:r>
      <w:r w:rsidRPr="00F67924">
        <w:rPr>
          <w:iCs/>
          <w:lang w:val="pt-PT"/>
        </w:rPr>
        <w:t xml:space="preserve">é caracterizada por </w:t>
      </w:r>
      <w:r w:rsidR="00220EBE" w:rsidRPr="00F67924">
        <w:rPr>
          <w:iCs/>
          <w:lang w:val="pt-PT"/>
        </w:rPr>
        <w:t xml:space="preserve">uma </w:t>
      </w:r>
      <w:r w:rsidRPr="00F67924">
        <w:rPr>
          <w:iCs/>
          <w:lang w:val="pt-PT"/>
        </w:rPr>
        <w:t>eliminação não linear</w:t>
      </w:r>
      <w:r w:rsidR="0010180C" w:rsidRPr="00F67924">
        <w:rPr>
          <w:iCs/>
          <w:lang w:val="pt-PT"/>
        </w:rPr>
        <w:t>,</w:t>
      </w:r>
      <w:r w:rsidRPr="00F67924">
        <w:rPr>
          <w:iCs/>
          <w:lang w:val="pt-PT"/>
        </w:rPr>
        <w:t xml:space="preserve"> a qual é uma combinação de depura</w:t>
      </w:r>
      <w:r w:rsidRPr="00F67924">
        <w:rPr>
          <w:color w:val="000000"/>
          <w:lang w:val="pt-PT" w:eastAsia="de-DE"/>
        </w:rPr>
        <w:t>ção linear e de eliminação Michaelis</w:t>
      </w:r>
      <w:r w:rsidR="00B45C0D" w:rsidRPr="00F67924">
        <w:rPr>
          <w:color w:val="000000"/>
          <w:lang w:val="pt-PT" w:eastAsia="de-DE"/>
        </w:rPr>
        <w:noBreakHyphen/>
      </w:r>
      <w:r w:rsidRPr="00F67924">
        <w:rPr>
          <w:color w:val="000000"/>
          <w:lang w:val="pt-PT" w:eastAsia="de-DE"/>
        </w:rPr>
        <w:t xml:space="preserve">Menten. A parte não linear da eliminação de </w:t>
      </w:r>
      <w:r w:rsidR="00B45C0D" w:rsidRPr="00F67924">
        <w:rPr>
          <w:szCs w:val="22"/>
          <w:lang w:val="pt-PT"/>
        </w:rPr>
        <w:t xml:space="preserve">tocilizumab </w:t>
      </w:r>
      <w:r w:rsidR="003E217C" w:rsidRPr="00F67924">
        <w:rPr>
          <w:color w:val="000000"/>
          <w:lang w:val="pt-PT" w:eastAsia="de-DE"/>
        </w:rPr>
        <w:t xml:space="preserve">leva a um aumento na exposição que é mais do que proporcional à dose. Os parâmetros farmacocinéticos de </w:t>
      </w:r>
      <w:r w:rsidR="00B45C0D" w:rsidRPr="00F67924">
        <w:rPr>
          <w:szCs w:val="22"/>
          <w:lang w:val="pt-PT"/>
        </w:rPr>
        <w:t xml:space="preserve">tocilizumab </w:t>
      </w:r>
      <w:r w:rsidR="003E217C" w:rsidRPr="00F67924">
        <w:rPr>
          <w:color w:val="000000"/>
          <w:lang w:val="pt-PT" w:eastAsia="de-DE"/>
        </w:rPr>
        <w:t xml:space="preserve">não se alteram </w:t>
      </w:r>
      <w:r w:rsidR="009C56A0" w:rsidRPr="00F67924">
        <w:rPr>
          <w:color w:val="000000"/>
          <w:lang w:val="pt-PT" w:eastAsia="de-DE"/>
        </w:rPr>
        <w:t>com o</w:t>
      </w:r>
      <w:r w:rsidR="003E217C" w:rsidRPr="00F67924">
        <w:rPr>
          <w:color w:val="000000"/>
          <w:lang w:val="pt-PT" w:eastAsia="de-DE"/>
        </w:rPr>
        <w:t xml:space="preserve"> tempo. Devido à dependência da depuração total nas concentrações séricas de </w:t>
      </w:r>
      <w:r w:rsidR="00B45C0D" w:rsidRPr="00F67924">
        <w:rPr>
          <w:szCs w:val="22"/>
          <w:lang w:val="pt-PT"/>
        </w:rPr>
        <w:t>tocilizumab</w:t>
      </w:r>
      <w:r w:rsidR="003E217C" w:rsidRPr="00F67924">
        <w:rPr>
          <w:color w:val="000000"/>
          <w:lang w:val="pt-PT" w:eastAsia="de-DE"/>
        </w:rPr>
        <w:t xml:space="preserve">, o tempo de semivida de </w:t>
      </w:r>
      <w:r w:rsidR="00B45C0D" w:rsidRPr="00F67924">
        <w:rPr>
          <w:szCs w:val="22"/>
          <w:lang w:val="pt-PT"/>
        </w:rPr>
        <w:t xml:space="preserve">tocilizumab </w:t>
      </w:r>
      <w:r w:rsidR="003E217C" w:rsidRPr="00F67924">
        <w:rPr>
          <w:color w:val="000000"/>
          <w:lang w:val="pt-PT" w:eastAsia="de-DE"/>
        </w:rPr>
        <w:t xml:space="preserve">também é dependente da concentração e varia dependendo do nível de concentração sérica. A análise farmacocinética </w:t>
      </w:r>
      <w:r w:rsidR="005B6757" w:rsidRPr="00F67924">
        <w:rPr>
          <w:color w:val="000000"/>
          <w:lang w:val="pt-PT" w:eastAsia="de-DE"/>
        </w:rPr>
        <w:t xml:space="preserve">populacional </w:t>
      </w:r>
      <w:r w:rsidR="003E217C" w:rsidRPr="00F67924">
        <w:rPr>
          <w:color w:val="000000"/>
          <w:lang w:val="pt-PT" w:eastAsia="de-DE"/>
        </w:rPr>
        <w:t xml:space="preserve">em qualquer população de doentes testada até à data indica não existir relação </w:t>
      </w:r>
      <w:r w:rsidR="0005112F" w:rsidRPr="00F67924">
        <w:rPr>
          <w:color w:val="000000"/>
          <w:lang w:val="pt-PT" w:eastAsia="de-DE"/>
        </w:rPr>
        <w:t>entre a depuração aparente e a presença de anticorpos anti</w:t>
      </w:r>
      <w:r w:rsidR="00B45C0D" w:rsidRPr="00F67924">
        <w:rPr>
          <w:color w:val="000000"/>
          <w:lang w:val="pt-PT" w:eastAsia="de-DE"/>
        </w:rPr>
        <w:noBreakHyphen/>
      </w:r>
      <w:r w:rsidR="0005112F" w:rsidRPr="00F67924">
        <w:rPr>
          <w:color w:val="000000"/>
          <w:lang w:val="pt-PT" w:eastAsia="de-DE"/>
        </w:rPr>
        <w:t>fármaco.</w:t>
      </w:r>
    </w:p>
    <w:p w14:paraId="49AA32BF" w14:textId="77777777" w:rsidR="0005112F" w:rsidRPr="00F67924" w:rsidRDefault="0005112F" w:rsidP="001F7D9D">
      <w:pPr>
        <w:numPr>
          <w:ilvl w:val="12"/>
          <w:numId w:val="0"/>
        </w:numPr>
        <w:rPr>
          <w:szCs w:val="22"/>
          <w:u w:val="single"/>
          <w:lang w:val="pt-PT"/>
        </w:rPr>
      </w:pPr>
    </w:p>
    <w:p w14:paraId="7FD0819C" w14:textId="23CD406D" w:rsidR="005A7A42" w:rsidRPr="001F4199" w:rsidRDefault="005A7A42" w:rsidP="005A6EFF">
      <w:pPr>
        <w:keepNext/>
        <w:keepLines/>
        <w:numPr>
          <w:ilvl w:val="12"/>
          <w:numId w:val="0"/>
        </w:numPr>
        <w:rPr>
          <w:ins w:id="1778" w:author="Author"/>
          <w:u w:val="single"/>
          <w:lang w:val="pt-PT"/>
        </w:rPr>
      </w:pPr>
      <w:moveToRangeStart w:id="1779" w:author="Author" w:name="move205195963"/>
      <w:moveTo w:id="1780" w:author="Author">
        <w:r w:rsidRPr="00557EB7">
          <w:rPr>
            <w:u w:val="single"/>
            <w:lang w:val="pt-PT"/>
            <w:rPrChange w:id="1781" w:author="Author">
              <w:rPr>
                <w:i/>
                <w:iCs/>
                <w:lang w:val="pt-PT"/>
              </w:rPr>
            </w:rPrChange>
          </w:rPr>
          <w:t>Utilização intravenosa</w:t>
        </w:r>
      </w:moveTo>
      <w:moveToRangeEnd w:id="1779"/>
    </w:p>
    <w:p w14:paraId="5DC74CD1" w14:textId="632AE643" w:rsidR="005A6EFF" w:rsidRPr="00557EB7" w:rsidRDefault="00897694" w:rsidP="005A6EFF">
      <w:pPr>
        <w:keepNext/>
        <w:keepLines/>
        <w:numPr>
          <w:ilvl w:val="12"/>
          <w:numId w:val="0"/>
        </w:numPr>
        <w:rPr>
          <w:i/>
          <w:lang w:val="pt-PT"/>
          <w:rPrChange w:id="1782" w:author="Author">
            <w:rPr>
              <w:iCs/>
              <w:u w:val="single"/>
              <w:lang w:val="pt-PT"/>
            </w:rPr>
          </w:rPrChange>
        </w:rPr>
      </w:pPr>
      <w:ins w:id="1783" w:author="Author">
        <w:r w:rsidRPr="00557EB7">
          <w:rPr>
            <w:i/>
            <w:lang w:val="pt-PT"/>
            <w:rPrChange w:id="1784" w:author="Author">
              <w:rPr>
                <w:iCs/>
                <w:u w:val="single"/>
                <w:lang w:val="pt-PT"/>
              </w:rPr>
            </w:rPrChange>
          </w:rPr>
          <w:t xml:space="preserve">Doentes com </w:t>
        </w:r>
      </w:ins>
      <w:r w:rsidR="005A6EFF" w:rsidRPr="00557EB7">
        <w:rPr>
          <w:i/>
          <w:lang w:val="pt-PT"/>
          <w:rPrChange w:id="1785" w:author="Author">
            <w:rPr>
              <w:iCs/>
              <w:u w:val="single"/>
              <w:lang w:val="pt-PT"/>
            </w:rPr>
          </w:rPrChange>
        </w:rPr>
        <w:t>AR</w:t>
      </w:r>
    </w:p>
    <w:p w14:paraId="2169B2F6" w14:textId="5D73F53B" w:rsidR="005551E6" w:rsidRPr="00F67924" w:rsidRDefault="005551E6" w:rsidP="00515D4D">
      <w:pPr>
        <w:keepNext/>
        <w:keepLines/>
        <w:numPr>
          <w:ilvl w:val="12"/>
          <w:numId w:val="0"/>
        </w:numPr>
        <w:rPr>
          <w:i/>
          <w:szCs w:val="22"/>
          <w:lang w:val="pt-PT"/>
        </w:rPr>
      </w:pPr>
      <w:moveFromRangeStart w:id="1786" w:author="Author" w:name="move205195963"/>
      <w:moveFrom w:id="1787" w:author="Author">
        <w:r w:rsidRPr="00F67924" w:rsidDel="005A7A42">
          <w:rPr>
            <w:i/>
            <w:iCs/>
            <w:lang w:val="pt-PT"/>
          </w:rPr>
          <w:t>Utilização intravenosa</w:t>
        </w:r>
      </w:moveFrom>
      <w:moveFromRangeEnd w:id="1786"/>
    </w:p>
    <w:p w14:paraId="6F035E95" w14:textId="5E3FFBA5" w:rsidR="005551E6" w:rsidRPr="00F67924" w:rsidRDefault="005551E6" w:rsidP="0045348A">
      <w:pPr>
        <w:keepNext/>
        <w:keepLines/>
        <w:numPr>
          <w:ilvl w:val="12"/>
          <w:numId w:val="0"/>
        </w:numPr>
        <w:ind w:right="-2"/>
        <w:rPr>
          <w:iCs/>
          <w:lang w:val="pt-PT"/>
        </w:rPr>
      </w:pPr>
      <w:r w:rsidRPr="00F67924">
        <w:rPr>
          <w:iCs/>
          <w:lang w:val="pt-PT"/>
        </w:rPr>
        <w:t xml:space="preserve">A farmacocinética de </w:t>
      </w:r>
      <w:r w:rsidR="00B45C0D" w:rsidRPr="00F67924">
        <w:rPr>
          <w:szCs w:val="22"/>
          <w:lang w:val="pt-PT"/>
        </w:rPr>
        <w:t xml:space="preserve">tocilizumab </w:t>
      </w:r>
      <w:r w:rsidRPr="00F67924">
        <w:rPr>
          <w:iCs/>
          <w:lang w:val="pt-PT"/>
        </w:rPr>
        <w:t xml:space="preserve">foi determinada com recurso a uma análise farmacocinética populacional numa base de dados constituída por </w:t>
      </w:r>
      <w:r w:rsidR="00EE275B" w:rsidRPr="00F67924">
        <w:rPr>
          <w:iCs/>
          <w:lang w:val="pt-PT"/>
        </w:rPr>
        <w:t>3552</w:t>
      </w:r>
      <w:r w:rsidR="00BD1E1F" w:rsidRPr="00F67924">
        <w:rPr>
          <w:iCs/>
          <w:lang w:val="pt-PT"/>
        </w:rPr>
        <w:t> </w:t>
      </w:r>
      <w:r w:rsidRPr="00F67924">
        <w:rPr>
          <w:iCs/>
          <w:lang w:val="pt-PT"/>
        </w:rPr>
        <w:t xml:space="preserve">doentes com AR tratados com uma perfusão de uma hora de 4 </w:t>
      </w:r>
      <w:r w:rsidR="00EE275B" w:rsidRPr="00F67924">
        <w:rPr>
          <w:iCs/>
          <w:lang w:val="pt-PT"/>
        </w:rPr>
        <w:t>ou</w:t>
      </w:r>
      <w:r w:rsidRPr="00F67924">
        <w:rPr>
          <w:iCs/>
          <w:lang w:val="pt-PT"/>
        </w:rPr>
        <w:t xml:space="preserve"> 8 mg/kg de </w:t>
      </w:r>
      <w:r w:rsidR="00B45C0D" w:rsidRPr="00F67924">
        <w:rPr>
          <w:szCs w:val="22"/>
          <w:lang w:val="pt-PT"/>
        </w:rPr>
        <w:t>tocilizumab</w:t>
      </w:r>
      <w:r w:rsidRPr="00F67924">
        <w:rPr>
          <w:iCs/>
          <w:lang w:val="pt-PT"/>
        </w:rPr>
        <w:t>, de 4 em</w:t>
      </w:r>
      <w:r w:rsidR="00BD5511" w:rsidRPr="00F67924">
        <w:rPr>
          <w:iCs/>
          <w:lang w:val="pt-PT"/>
        </w:rPr>
        <w:t xml:space="preserve"> 4</w:t>
      </w:r>
      <w:r w:rsidR="00B45C0D" w:rsidRPr="00F67924">
        <w:rPr>
          <w:iCs/>
          <w:lang w:val="pt-PT"/>
        </w:rPr>
        <w:t> </w:t>
      </w:r>
      <w:r w:rsidR="00BD5511" w:rsidRPr="00F67924">
        <w:rPr>
          <w:iCs/>
          <w:lang w:val="pt-PT"/>
        </w:rPr>
        <w:t>semanas, durante 24</w:t>
      </w:r>
      <w:r w:rsidR="00B45C0D" w:rsidRPr="00F67924">
        <w:rPr>
          <w:iCs/>
          <w:lang w:val="pt-PT"/>
        </w:rPr>
        <w:t> </w:t>
      </w:r>
      <w:r w:rsidR="00BD5511" w:rsidRPr="00F67924">
        <w:rPr>
          <w:iCs/>
          <w:lang w:val="pt-PT"/>
        </w:rPr>
        <w:t>semanas</w:t>
      </w:r>
      <w:r w:rsidR="00EE275B" w:rsidRPr="00F67924">
        <w:rPr>
          <w:iCs/>
          <w:lang w:val="pt-PT"/>
        </w:rPr>
        <w:t xml:space="preserve"> </w:t>
      </w:r>
      <w:r w:rsidR="00B97E31" w:rsidRPr="00F67924">
        <w:rPr>
          <w:iCs/>
          <w:lang w:val="pt-PT"/>
        </w:rPr>
        <w:t>ou com 162</w:t>
      </w:r>
      <w:r w:rsidR="00B45C0D" w:rsidRPr="00F67924">
        <w:rPr>
          <w:iCs/>
          <w:lang w:val="pt-PT"/>
        </w:rPr>
        <w:t> </w:t>
      </w:r>
      <w:r w:rsidR="00B97E31" w:rsidRPr="00F67924">
        <w:rPr>
          <w:iCs/>
          <w:lang w:val="pt-PT"/>
        </w:rPr>
        <w:t xml:space="preserve">mg de tocilizumab </w:t>
      </w:r>
      <w:r w:rsidR="00EE275B" w:rsidRPr="00F67924">
        <w:rPr>
          <w:iCs/>
          <w:lang w:val="pt-PT"/>
        </w:rPr>
        <w:t>administrados por via subcutânea uma vez por semana ou de 2 em 2</w:t>
      </w:r>
      <w:r w:rsidR="00B45C0D" w:rsidRPr="00F67924">
        <w:rPr>
          <w:iCs/>
          <w:lang w:val="pt-PT"/>
        </w:rPr>
        <w:t> </w:t>
      </w:r>
      <w:r w:rsidR="00EE275B" w:rsidRPr="00F67924">
        <w:rPr>
          <w:iCs/>
          <w:lang w:val="pt-PT"/>
        </w:rPr>
        <w:t>semanas, durante 24</w:t>
      </w:r>
      <w:r w:rsidR="00B45C0D" w:rsidRPr="00F67924">
        <w:rPr>
          <w:iCs/>
          <w:lang w:val="pt-PT"/>
        </w:rPr>
        <w:t> </w:t>
      </w:r>
      <w:r w:rsidR="00EE275B" w:rsidRPr="00F67924">
        <w:rPr>
          <w:iCs/>
          <w:lang w:val="pt-PT"/>
        </w:rPr>
        <w:t>semanas</w:t>
      </w:r>
      <w:r w:rsidR="00BD5511" w:rsidRPr="00F67924">
        <w:rPr>
          <w:iCs/>
          <w:lang w:val="pt-PT"/>
        </w:rPr>
        <w:t>.</w:t>
      </w:r>
    </w:p>
    <w:p w14:paraId="6F506473" w14:textId="77777777" w:rsidR="005551E6" w:rsidRPr="00F67924" w:rsidRDefault="005551E6" w:rsidP="005551E6">
      <w:pPr>
        <w:keepNext/>
        <w:keepLines/>
        <w:numPr>
          <w:ilvl w:val="12"/>
          <w:numId w:val="0"/>
        </w:numPr>
        <w:ind w:right="-2"/>
        <w:rPr>
          <w:iCs/>
          <w:lang w:val="pt-PT"/>
        </w:rPr>
      </w:pPr>
    </w:p>
    <w:p w14:paraId="7A2A8663" w14:textId="040F80D6" w:rsidR="005551E6" w:rsidRPr="00F67924" w:rsidRDefault="005551E6" w:rsidP="005551E6">
      <w:pPr>
        <w:keepNext/>
        <w:keepLines/>
        <w:numPr>
          <w:ilvl w:val="12"/>
          <w:numId w:val="0"/>
        </w:numPr>
        <w:ind w:right="-2"/>
        <w:rPr>
          <w:iCs/>
          <w:lang w:val="pt-PT"/>
        </w:rPr>
      </w:pPr>
      <w:r w:rsidRPr="00F67924">
        <w:rPr>
          <w:iCs/>
          <w:lang w:val="pt-PT"/>
        </w:rPr>
        <w:t>Os seguintes parâmetros (média previsível</w:t>
      </w:r>
      <w:ins w:id="1788" w:author="Author">
        <w:r w:rsidR="00897694" w:rsidRPr="00F67924">
          <w:rPr>
            <w:iCs/>
            <w:lang w:val="pt-PT"/>
          </w:rPr>
          <w:t> </w:t>
        </w:r>
      </w:ins>
      <w:del w:id="1789" w:author="Author">
        <w:r w:rsidRPr="00F67924" w:rsidDel="00897694">
          <w:rPr>
            <w:iCs/>
            <w:lang w:val="pt-PT"/>
          </w:rPr>
          <w:delText xml:space="preserve"> </w:delText>
        </w:r>
      </w:del>
      <w:r w:rsidRPr="00F67924">
        <w:rPr>
          <w:iCs/>
          <w:lang w:val="pt-PT"/>
        </w:rPr>
        <w:sym w:font="Symbol" w:char="F0B1"/>
      </w:r>
      <w:r w:rsidRPr="00F67924">
        <w:rPr>
          <w:iCs/>
          <w:lang w:val="pt-PT"/>
        </w:rPr>
        <w:t xml:space="preserve"> DP) foram estimados para uma dose de 8 mg/kg de </w:t>
      </w:r>
      <w:r w:rsidR="00B45C0D" w:rsidRPr="00F67924">
        <w:rPr>
          <w:szCs w:val="22"/>
          <w:lang w:val="pt-PT"/>
        </w:rPr>
        <w:t>tocilizumab</w:t>
      </w:r>
      <w:r w:rsidRPr="00F67924">
        <w:rPr>
          <w:iCs/>
          <w:lang w:val="pt-PT"/>
        </w:rPr>
        <w:t>, administrada de 4 em 4</w:t>
      </w:r>
      <w:r w:rsidR="00B45C0D" w:rsidRPr="00F67924">
        <w:rPr>
          <w:iCs/>
          <w:lang w:val="pt-PT"/>
        </w:rPr>
        <w:t> </w:t>
      </w:r>
      <w:r w:rsidRPr="00F67924">
        <w:rPr>
          <w:iCs/>
          <w:lang w:val="pt-PT"/>
        </w:rPr>
        <w:t xml:space="preserve">semanas: área sob a curva (AUC) em estado estacionário = </w:t>
      </w:r>
      <w:r w:rsidR="002A7882" w:rsidRPr="00F67924">
        <w:rPr>
          <w:iCs/>
          <w:lang w:val="pt-PT"/>
        </w:rPr>
        <w:t>38</w:t>
      </w:r>
      <w:ins w:id="1790" w:author="Author">
        <w:r w:rsidR="0051799B">
          <w:rPr>
            <w:iCs/>
            <w:lang w:val="pt-PT"/>
          </w:rPr>
          <w:t> </w:t>
        </w:r>
        <w:del w:id="1791" w:author="Author">
          <w:r w:rsidR="00B10EB9" w:rsidDel="0051799B">
            <w:rPr>
              <w:iCs/>
              <w:lang w:val="pt-PT"/>
            </w:rPr>
            <w:delText xml:space="preserve"> </w:delText>
          </w:r>
        </w:del>
      </w:ins>
      <w:r w:rsidR="002A7882" w:rsidRPr="00F67924">
        <w:rPr>
          <w:iCs/>
          <w:lang w:val="pt-PT"/>
        </w:rPr>
        <w:t>000</w:t>
      </w:r>
      <w:r w:rsidRPr="00F67924">
        <w:rPr>
          <w:iCs/>
          <w:lang w:val="pt-PT"/>
        </w:rPr>
        <w:t> </w:t>
      </w:r>
      <w:r w:rsidRPr="00F67924">
        <w:rPr>
          <w:iCs/>
          <w:lang w:val="pt-PT"/>
        </w:rPr>
        <w:sym w:font="Symbol" w:char="F0B1"/>
      </w:r>
      <w:r w:rsidRPr="00F67924">
        <w:rPr>
          <w:iCs/>
          <w:lang w:val="pt-PT"/>
        </w:rPr>
        <w:t> </w:t>
      </w:r>
      <w:r w:rsidR="002A7882" w:rsidRPr="00F67924">
        <w:rPr>
          <w:iCs/>
          <w:lang w:val="pt-PT"/>
        </w:rPr>
        <w:t>13</w:t>
      </w:r>
      <w:ins w:id="1792" w:author="Author">
        <w:r w:rsidR="0051799B">
          <w:rPr>
            <w:iCs/>
            <w:lang w:val="pt-PT"/>
          </w:rPr>
          <w:t> </w:t>
        </w:r>
        <w:del w:id="1793" w:author="Author">
          <w:r w:rsidR="00B10EB9" w:rsidDel="0051799B">
            <w:rPr>
              <w:iCs/>
              <w:lang w:val="pt-PT"/>
            </w:rPr>
            <w:delText xml:space="preserve"> </w:delText>
          </w:r>
        </w:del>
      </w:ins>
      <w:r w:rsidR="002A7882" w:rsidRPr="00F67924">
        <w:rPr>
          <w:iCs/>
          <w:lang w:val="pt-PT"/>
        </w:rPr>
        <w:t>000</w:t>
      </w:r>
      <w:r w:rsidRPr="00F67924">
        <w:rPr>
          <w:iCs/>
          <w:lang w:val="pt-PT"/>
        </w:rPr>
        <w:t> h</w:t>
      </w:r>
      <w:ins w:id="1794" w:author="Author">
        <w:r w:rsidR="005C46CB">
          <w:rPr>
            <w:iCs/>
            <w:lang w:val="pt-PT"/>
          </w:rPr>
          <w:t> </w:t>
        </w:r>
        <w:r w:rsidR="00897694" w:rsidRPr="00F67924">
          <w:rPr>
            <w:iCs/>
            <w:lang w:val="pt-PT"/>
          </w:rPr>
          <w:t>×</w:t>
        </w:r>
        <w:r w:rsidR="005C46CB">
          <w:rPr>
            <w:iCs/>
            <w:lang w:val="pt-PT"/>
          </w:rPr>
          <w:t> </w:t>
        </w:r>
      </w:ins>
      <w:del w:id="1795" w:author="Author">
        <w:r w:rsidR="0005112F" w:rsidRPr="00F67924" w:rsidDel="00897694">
          <w:rPr>
            <w:lang w:val="pt-PT"/>
          </w:rPr>
          <w:delText>•</w:delText>
        </w:r>
      </w:del>
      <w:r w:rsidRPr="00F67924">
        <w:rPr>
          <w:iCs/>
          <w:lang w:val="pt-PT"/>
        </w:rPr>
        <w:t>µg/ml, concentração mínima (C</w:t>
      </w:r>
      <w:r w:rsidRPr="00F67924">
        <w:rPr>
          <w:iCs/>
          <w:vertAlign w:val="subscript"/>
          <w:lang w:val="pt-PT"/>
        </w:rPr>
        <w:t>min.</w:t>
      </w:r>
      <w:r w:rsidRPr="00F67924">
        <w:rPr>
          <w:iCs/>
          <w:lang w:val="pt-PT"/>
        </w:rPr>
        <w:t xml:space="preserve">) = </w:t>
      </w:r>
      <w:r w:rsidR="002A7882" w:rsidRPr="00F67924">
        <w:rPr>
          <w:iCs/>
          <w:lang w:val="pt-PT"/>
        </w:rPr>
        <w:t>15,9</w:t>
      </w:r>
      <w:ins w:id="1796" w:author="Author">
        <w:r w:rsidR="00897694" w:rsidRPr="00F67924">
          <w:rPr>
            <w:iCs/>
            <w:lang w:val="pt-PT"/>
          </w:rPr>
          <w:t> </w:t>
        </w:r>
      </w:ins>
      <w:del w:id="1797" w:author="Author">
        <w:r w:rsidRPr="00F67924" w:rsidDel="00897694">
          <w:rPr>
            <w:iCs/>
            <w:lang w:val="pt-PT"/>
          </w:rPr>
          <w:delText xml:space="preserve"> </w:delText>
        </w:r>
      </w:del>
      <w:r w:rsidRPr="00F67924">
        <w:rPr>
          <w:iCs/>
          <w:lang w:val="pt-PT"/>
        </w:rPr>
        <w:sym w:font="Symbol" w:char="F0B1"/>
      </w:r>
      <w:r w:rsidRPr="00F67924">
        <w:rPr>
          <w:iCs/>
          <w:lang w:val="pt-PT"/>
        </w:rPr>
        <w:t> </w:t>
      </w:r>
      <w:r w:rsidR="002A7882" w:rsidRPr="00F67924">
        <w:rPr>
          <w:iCs/>
          <w:lang w:val="pt-PT"/>
        </w:rPr>
        <w:t>13,1</w:t>
      </w:r>
      <w:r w:rsidRPr="00F67924">
        <w:rPr>
          <w:iCs/>
          <w:lang w:val="pt-PT"/>
        </w:rPr>
        <w:t> </w:t>
      </w:r>
      <w:r w:rsidRPr="00F67924">
        <w:rPr>
          <w:iCs/>
          <w:lang w:val="pt-PT"/>
        </w:rPr>
        <w:sym w:font="Symbol" w:char="F06D"/>
      </w:r>
      <w:r w:rsidRPr="00F67924">
        <w:rPr>
          <w:iCs/>
          <w:lang w:val="pt-PT"/>
        </w:rPr>
        <w:t>g/ml e concentração máxima (C</w:t>
      </w:r>
      <w:r w:rsidRPr="00F67924">
        <w:rPr>
          <w:iCs/>
          <w:vertAlign w:val="subscript"/>
          <w:lang w:val="pt-PT"/>
        </w:rPr>
        <w:t>max.</w:t>
      </w:r>
      <w:r w:rsidRPr="00F67924">
        <w:rPr>
          <w:iCs/>
          <w:lang w:val="pt-PT"/>
        </w:rPr>
        <w:t xml:space="preserve">) = </w:t>
      </w:r>
      <w:r w:rsidR="002A7882" w:rsidRPr="00F67924">
        <w:rPr>
          <w:iCs/>
          <w:lang w:val="pt-PT"/>
        </w:rPr>
        <w:t>182</w:t>
      </w:r>
      <w:r w:rsidRPr="00F67924">
        <w:rPr>
          <w:iCs/>
          <w:lang w:val="pt-PT"/>
        </w:rPr>
        <w:t xml:space="preserve"> </w:t>
      </w:r>
      <w:r w:rsidRPr="00F67924">
        <w:rPr>
          <w:iCs/>
          <w:lang w:val="pt-PT"/>
        </w:rPr>
        <w:sym w:font="Symbol" w:char="F0B1"/>
      </w:r>
      <w:r w:rsidRPr="00F67924">
        <w:rPr>
          <w:iCs/>
          <w:lang w:val="pt-PT"/>
        </w:rPr>
        <w:t> </w:t>
      </w:r>
      <w:r w:rsidR="002A7882" w:rsidRPr="00F67924">
        <w:rPr>
          <w:iCs/>
          <w:lang w:val="pt-PT"/>
        </w:rPr>
        <w:t>50,4</w:t>
      </w:r>
      <w:r w:rsidRPr="00F67924">
        <w:rPr>
          <w:iCs/>
          <w:lang w:val="pt-PT"/>
        </w:rPr>
        <w:t> µg/ml e os rácios de acumulação para a AUC e C</w:t>
      </w:r>
      <w:r w:rsidRPr="00F67924">
        <w:rPr>
          <w:iCs/>
          <w:vertAlign w:val="subscript"/>
          <w:lang w:val="pt-PT"/>
        </w:rPr>
        <w:t>max.</w:t>
      </w:r>
      <w:r w:rsidRPr="00F67924">
        <w:rPr>
          <w:iCs/>
          <w:lang w:val="pt-PT"/>
        </w:rPr>
        <w:t xml:space="preserve"> foram pequenos, </w:t>
      </w:r>
      <w:r w:rsidR="00050EB0" w:rsidRPr="00F67924">
        <w:rPr>
          <w:iCs/>
          <w:lang w:val="pt-PT"/>
        </w:rPr>
        <w:t>1,32</w:t>
      </w:r>
      <w:r w:rsidRPr="00F67924">
        <w:rPr>
          <w:iCs/>
          <w:lang w:val="pt-PT"/>
        </w:rPr>
        <w:t xml:space="preserve"> e </w:t>
      </w:r>
      <w:r w:rsidR="00050EB0" w:rsidRPr="00F67924">
        <w:rPr>
          <w:iCs/>
          <w:lang w:val="pt-PT"/>
        </w:rPr>
        <w:t>1,09</w:t>
      </w:r>
      <w:r w:rsidRPr="00F67924">
        <w:rPr>
          <w:iCs/>
          <w:lang w:val="pt-PT"/>
        </w:rPr>
        <w:t>, respetivamente. O rácio de acumulação para a C</w:t>
      </w:r>
      <w:r w:rsidRPr="00F67924">
        <w:rPr>
          <w:iCs/>
          <w:vertAlign w:val="subscript"/>
          <w:lang w:val="pt-PT"/>
        </w:rPr>
        <w:t>min.</w:t>
      </w:r>
      <w:r w:rsidRPr="00F67924">
        <w:rPr>
          <w:iCs/>
          <w:lang w:val="pt-PT"/>
        </w:rPr>
        <w:t xml:space="preserve"> foi superior (</w:t>
      </w:r>
      <w:r w:rsidR="00050EB0" w:rsidRPr="00F67924">
        <w:rPr>
          <w:iCs/>
          <w:lang w:val="pt-PT"/>
        </w:rPr>
        <w:t>2,49</w:t>
      </w:r>
      <w:r w:rsidRPr="00F67924">
        <w:rPr>
          <w:iCs/>
          <w:lang w:val="pt-PT"/>
        </w:rPr>
        <w:t xml:space="preserve">), </w:t>
      </w:r>
      <w:r w:rsidR="00B97E31" w:rsidRPr="00F67924">
        <w:rPr>
          <w:iCs/>
          <w:lang w:val="pt-PT"/>
        </w:rPr>
        <w:t>de acordo com o</w:t>
      </w:r>
      <w:r w:rsidRPr="00F67924">
        <w:rPr>
          <w:iCs/>
          <w:lang w:val="pt-PT"/>
        </w:rPr>
        <w:t xml:space="preserve"> esperado com base na contribuição não linear da depuração com concentrações menores. O estado estacionário foi atingido após a primeira administração para C</w:t>
      </w:r>
      <w:r w:rsidRPr="00F67924">
        <w:rPr>
          <w:iCs/>
          <w:vertAlign w:val="subscript"/>
          <w:lang w:val="pt-PT"/>
        </w:rPr>
        <w:t>max.</w:t>
      </w:r>
      <w:r w:rsidRPr="00F67924">
        <w:rPr>
          <w:iCs/>
          <w:lang w:val="pt-PT"/>
        </w:rPr>
        <w:t xml:space="preserve"> e após 8 e 20</w:t>
      </w:r>
      <w:r w:rsidR="00B45C0D" w:rsidRPr="00F67924">
        <w:rPr>
          <w:iCs/>
          <w:lang w:val="pt-PT"/>
        </w:rPr>
        <w:t> </w:t>
      </w:r>
      <w:r w:rsidRPr="00F67924">
        <w:rPr>
          <w:iCs/>
          <w:lang w:val="pt-PT"/>
        </w:rPr>
        <w:t>semanas para a AUC e C</w:t>
      </w:r>
      <w:r w:rsidRPr="00F67924">
        <w:rPr>
          <w:iCs/>
          <w:vertAlign w:val="subscript"/>
          <w:lang w:val="pt-PT"/>
        </w:rPr>
        <w:t>min.</w:t>
      </w:r>
      <w:r w:rsidRPr="00F67924">
        <w:rPr>
          <w:iCs/>
          <w:lang w:val="pt-PT"/>
        </w:rPr>
        <w:t xml:space="preserve">, respetivamente. </w:t>
      </w:r>
      <w:r w:rsidRPr="00F67924">
        <w:rPr>
          <w:lang w:val="pt-PT"/>
        </w:rPr>
        <w:t>A AUC</w:t>
      </w:r>
      <w:r w:rsidRPr="00F67924">
        <w:rPr>
          <w:iCs/>
          <w:lang w:val="pt-PT"/>
        </w:rPr>
        <w:t>, C</w:t>
      </w:r>
      <w:r w:rsidRPr="00F67924">
        <w:rPr>
          <w:iCs/>
          <w:vertAlign w:val="subscript"/>
          <w:lang w:val="pt-PT"/>
        </w:rPr>
        <w:t>min.</w:t>
      </w:r>
      <w:r w:rsidRPr="00F67924">
        <w:rPr>
          <w:iCs/>
          <w:lang w:val="pt-PT"/>
        </w:rPr>
        <w:t xml:space="preserve"> e C</w:t>
      </w:r>
      <w:r w:rsidRPr="00F67924">
        <w:rPr>
          <w:iCs/>
          <w:vertAlign w:val="subscript"/>
          <w:lang w:val="pt-PT"/>
        </w:rPr>
        <w:t>max.</w:t>
      </w:r>
      <w:r w:rsidRPr="00F67924">
        <w:rPr>
          <w:iCs/>
          <w:lang w:val="pt-PT"/>
        </w:rPr>
        <w:t xml:space="preserve"> </w:t>
      </w:r>
      <w:r w:rsidR="00B97E31" w:rsidRPr="00F67924">
        <w:rPr>
          <w:lang w:val="pt-PT"/>
        </w:rPr>
        <w:t xml:space="preserve">de </w:t>
      </w:r>
      <w:r w:rsidR="00B45C0D" w:rsidRPr="00F67924">
        <w:rPr>
          <w:szCs w:val="22"/>
          <w:lang w:val="pt-PT"/>
        </w:rPr>
        <w:t xml:space="preserve">tocilizumab </w:t>
      </w:r>
      <w:r w:rsidRPr="00F67924">
        <w:rPr>
          <w:iCs/>
          <w:lang w:val="pt-PT"/>
        </w:rPr>
        <w:t xml:space="preserve">aumentaram com o aumento de peso corporal. </w:t>
      </w:r>
      <w:r w:rsidR="00B97E31" w:rsidRPr="00F67924">
        <w:rPr>
          <w:iCs/>
          <w:lang w:val="pt-PT"/>
        </w:rPr>
        <w:t>Para</w:t>
      </w:r>
      <w:r w:rsidRPr="00F67924">
        <w:rPr>
          <w:iCs/>
          <w:lang w:val="pt-PT"/>
        </w:rPr>
        <w:t xml:space="preserve"> um peso corporal ≥</w:t>
      </w:r>
      <w:r w:rsidR="00B45C0D" w:rsidRPr="00F67924">
        <w:rPr>
          <w:iCs/>
          <w:lang w:val="pt-PT"/>
        </w:rPr>
        <w:t> </w:t>
      </w:r>
      <w:r w:rsidRPr="00F67924">
        <w:rPr>
          <w:iCs/>
          <w:lang w:val="pt-PT"/>
        </w:rPr>
        <w:t>100 kg, a média previsível (</w:t>
      </w:r>
      <w:r w:rsidRPr="00F67924">
        <w:rPr>
          <w:iCs/>
          <w:lang w:val="pt-PT"/>
        </w:rPr>
        <w:sym w:font="Symbol" w:char="F0B1"/>
      </w:r>
      <w:r w:rsidRPr="00F67924">
        <w:rPr>
          <w:iCs/>
          <w:lang w:val="pt-PT"/>
        </w:rPr>
        <w:t> DP) da AUC em estado estacionário</w:t>
      </w:r>
      <w:r w:rsidRPr="00F67924">
        <w:rPr>
          <w:lang w:val="pt-PT"/>
        </w:rPr>
        <w:t>,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de </w:t>
      </w:r>
      <w:r w:rsidR="00B45C0D" w:rsidRPr="00F67924">
        <w:rPr>
          <w:szCs w:val="22"/>
          <w:lang w:val="pt-PT"/>
        </w:rPr>
        <w:t xml:space="preserve">tocilizumab </w:t>
      </w:r>
      <w:r w:rsidRPr="00F67924">
        <w:rPr>
          <w:lang w:val="pt-PT"/>
        </w:rPr>
        <w:t>foram, respetivamente,</w:t>
      </w:r>
      <w:r w:rsidRPr="00F67924">
        <w:rPr>
          <w:iCs/>
          <w:lang w:val="pt-PT"/>
        </w:rPr>
        <w:t xml:space="preserve"> </w:t>
      </w:r>
      <w:r w:rsidR="00050EB0" w:rsidRPr="00F67924">
        <w:rPr>
          <w:lang w:val="pt-PT"/>
        </w:rPr>
        <w:t>50</w:t>
      </w:r>
      <w:ins w:id="1798" w:author="Author">
        <w:r w:rsidR="0051799B">
          <w:rPr>
            <w:lang w:val="pt-PT"/>
          </w:rPr>
          <w:t> </w:t>
        </w:r>
        <w:del w:id="1799" w:author="Author">
          <w:r w:rsidR="00B10EB9" w:rsidDel="0051799B">
            <w:rPr>
              <w:lang w:val="pt-PT"/>
            </w:rPr>
            <w:delText xml:space="preserve"> </w:delText>
          </w:r>
        </w:del>
      </w:ins>
      <w:r w:rsidR="00050EB0" w:rsidRPr="00F67924">
        <w:rPr>
          <w:lang w:val="pt-PT"/>
        </w:rPr>
        <w:t>000</w:t>
      </w:r>
      <w:r w:rsidRPr="00F67924">
        <w:rPr>
          <w:lang w:val="pt-PT"/>
        </w:rPr>
        <w:t xml:space="preserve"> ± </w:t>
      </w:r>
      <w:r w:rsidR="00050EB0" w:rsidRPr="00F67924">
        <w:rPr>
          <w:lang w:val="pt-PT"/>
        </w:rPr>
        <w:t>16</w:t>
      </w:r>
      <w:ins w:id="1800" w:author="Author">
        <w:r w:rsidR="0051799B">
          <w:rPr>
            <w:lang w:val="pt-PT"/>
          </w:rPr>
          <w:t> </w:t>
        </w:r>
        <w:del w:id="1801" w:author="Author">
          <w:r w:rsidR="00B10EB9" w:rsidDel="0051799B">
            <w:rPr>
              <w:lang w:val="pt-PT"/>
            </w:rPr>
            <w:delText xml:space="preserve"> </w:delText>
          </w:r>
        </w:del>
      </w:ins>
      <w:r w:rsidR="00050EB0" w:rsidRPr="00F67924">
        <w:rPr>
          <w:lang w:val="pt-PT"/>
        </w:rPr>
        <w:t>800</w:t>
      </w:r>
      <w:r w:rsidRPr="00F67924">
        <w:rPr>
          <w:lang w:val="pt-PT"/>
        </w:rPr>
        <w:t> </w:t>
      </w:r>
      <w:r w:rsidR="00E054EC" w:rsidRPr="00F67924">
        <w:rPr>
          <w:rFonts w:eastAsia="MS Mincho"/>
          <w:szCs w:val="22"/>
          <w:lang w:val="pt-PT"/>
        </w:rPr>
        <w:t>µ</w:t>
      </w:r>
      <w:r w:rsidRPr="00F67924">
        <w:rPr>
          <w:lang w:val="pt-PT"/>
        </w:rPr>
        <w:t>g</w:t>
      </w:r>
      <w:ins w:id="1802" w:author="Author">
        <w:r w:rsidR="005C46CB">
          <w:rPr>
            <w:lang w:val="pt-PT"/>
          </w:rPr>
          <w:t> </w:t>
        </w:r>
        <w:r w:rsidR="00897694" w:rsidRPr="00F67924">
          <w:rPr>
            <w:lang w:val="pt-PT"/>
          </w:rPr>
          <w:t>×</w:t>
        </w:r>
        <w:r w:rsidR="005C46CB">
          <w:rPr>
            <w:lang w:val="pt-PT"/>
          </w:rPr>
          <w:t> </w:t>
        </w:r>
      </w:ins>
      <w:del w:id="1803" w:author="Author">
        <w:r w:rsidRPr="00F67924" w:rsidDel="00897694">
          <w:rPr>
            <w:lang w:val="pt-PT"/>
          </w:rPr>
          <w:delText>•</w:delText>
        </w:r>
      </w:del>
      <w:r w:rsidRPr="00F67924">
        <w:rPr>
          <w:lang w:val="pt-PT"/>
        </w:rPr>
        <w:t xml:space="preserve">h/ml, </w:t>
      </w:r>
      <w:r w:rsidR="00050EB0" w:rsidRPr="00F67924">
        <w:rPr>
          <w:lang w:val="pt-PT"/>
        </w:rPr>
        <w:t>24,4</w:t>
      </w:r>
      <w:ins w:id="1804" w:author="Author">
        <w:r w:rsidR="00897694" w:rsidRPr="00F67924">
          <w:rPr>
            <w:lang w:val="pt-PT"/>
          </w:rPr>
          <w:t> </w:t>
        </w:r>
      </w:ins>
      <w:del w:id="1805" w:author="Author">
        <w:r w:rsidRPr="00F67924" w:rsidDel="00897694">
          <w:rPr>
            <w:lang w:val="pt-PT"/>
          </w:rPr>
          <w:delText xml:space="preserve"> </w:delText>
        </w:r>
      </w:del>
      <w:r w:rsidRPr="00F67924">
        <w:rPr>
          <w:lang w:val="pt-PT"/>
        </w:rPr>
        <w:t>±</w:t>
      </w:r>
      <w:ins w:id="1806" w:author="Author">
        <w:r w:rsidR="00897694" w:rsidRPr="00F67924">
          <w:rPr>
            <w:lang w:val="pt-PT"/>
          </w:rPr>
          <w:t> </w:t>
        </w:r>
      </w:ins>
      <w:del w:id="1807" w:author="Author">
        <w:r w:rsidRPr="00F67924" w:rsidDel="00897694">
          <w:rPr>
            <w:lang w:val="pt-PT"/>
          </w:rPr>
          <w:delText xml:space="preserve"> </w:delText>
        </w:r>
      </w:del>
      <w:r w:rsidR="00050EB0" w:rsidRPr="00F67924">
        <w:rPr>
          <w:lang w:val="pt-PT"/>
        </w:rPr>
        <w:t>17,5</w:t>
      </w:r>
      <w:r w:rsidRPr="00F67924">
        <w:rPr>
          <w:lang w:val="pt-PT"/>
        </w:rPr>
        <w:t> </w:t>
      </w:r>
      <w:r w:rsidR="00E054EC" w:rsidRPr="00F67924">
        <w:rPr>
          <w:rFonts w:eastAsia="MS Mincho"/>
          <w:szCs w:val="22"/>
          <w:lang w:val="pt-PT"/>
        </w:rPr>
        <w:t>µ</w:t>
      </w:r>
      <w:r w:rsidRPr="00F67924">
        <w:rPr>
          <w:lang w:val="pt-PT"/>
        </w:rPr>
        <w:t xml:space="preserve">g/ml e </w:t>
      </w:r>
      <w:r w:rsidR="00050EB0" w:rsidRPr="00F67924">
        <w:rPr>
          <w:lang w:val="pt-PT"/>
        </w:rPr>
        <w:t>226</w:t>
      </w:r>
      <w:r w:rsidRPr="00F67924">
        <w:rPr>
          <w:lang w:val="pt-PT"/>
        </w:rPr>
        <w:t xml:space="preserve"> ± </w:t>
      </w:r>
      <w:r w:rsidR="00050EB0" w:rsidRPr="00F67924">
        <w:rPr>
          <w:lang w:val="pt-PT"/>
        </w:rPr>
        <w:t>50,3</w:t>
      </w:r>
      <w:r w:rsidRPr="00F67924">
        <w:rPr>
          <w:lang w:val="pt-PT"/>
        </w:rPr>
        <w:t> </w:t>
      </w:r>
      <w:r w:rsidR="00E054EC" w:rsidRPr="00F67924">
        <w:rPr>
          <w:rFonts w:eastAsia="MS Mincho"/>
          <w:szCs w:val="22"/>
          <w:lang w:val="pt-PT"/>
        </w:rPr>
        <w:t>µ</w:t>
      </w:r>
      <w:r w:rsidRPr="00F67924">
        <w:rPr>
          <w:lang w:val="pt-PT"/>
        </w:rPr>
        <w:t xml:space="preserve">g/ml, </w:t>
      </w:r>
      <w:r w:rsidR="00B97E31" w:rsidRPr="00F67924">
        <w:rPr>
          <w:lang w:val="pt-PT"/>
        </w:rPr>
        <w:t>valores mais elevados</w:t>
      </w:r>
      <w:r w:rsidRPr="00F67924">
        <w:rPr>
          <w:lang w:val="pt-PT"/>
        </w:rPr>
        <w:t xml:space="preserve"> que os valores médios de exposição da população de doentes</w:t>
      </w:r>
      <w:r w:rsidR="00F31FCC" w:rsidRPr="00F67924">
        <w:rPr>
          <w:lang w:val="pt-PT"/>
        </w:rPr>
        <w:t xml:space="preserve"> (isto é, todos os pesos corporais) descritos acima</w:t>
      </w:r>
      <w:r w:rsidRPr="00F67924">
        <w:rPr>
          <w:lang w:val="pt-PT"/>
        </w:rPr>
        <w:t>. A curva dose</w:t>
      </w:r>
      <w:r w:rsidR="00B45C0D" w:rsidRPr="00F67924">
        <w:rPr>
          <w:lang w:val="pt-PT"/>
        </w:rPr>
        <w:noBreakHyphen/>
      </w:r>
      <w:r w:rsidRPr="00F67924">
        <w:rPr>
          <w:lang w:val="pt-PT"/>
        </w:rPr>
        <w:t>resposta de tocilizumab torna</w:t>
      </w:r>
      <w:r w:rsidRPr="00F67924">
        <w:rPr>
          <w:lang w:val="pt-PT"/>
        </w:rPr>
        <w:noBreakHyphen/>
        <w:t xml:space="preserve">se plana a uma exposição maior, resultando em </w:t>
      </w:r>
      <w:r w:rsidR="00B97E31" w:rsidRPr="00F67924">
        <w:rPr>
          <w:lang w:val="pt-PT"/>
        </w:rPr>
        <w:t xml:space="preserve">um menor </w:t>
      </w:r>
      <w:r w:rsidRPr="00F67924">
        <w:rPr>
          <w:lang w:val="pt-PT"/>
        </w:rPr>
        <w:t>ganho de eficácia</w:t>
      </w:r>
      <w:r w:rsidR="00B97E31" w:rsidRPr="00F67924">
        <w:rPr>
          <w:lang w:val="pt-PT"/>
        </w:rPr>
        <w:t xml:space="preserve"> </w:t>
      </w:r>
      <w:r w:rsidRPr="00F67924">
        <w:rPr>
          <w:lang w:val="pt-PT"/>
        </w:rPr>
        <w:t>a cada aumento incremental d</w:t>
      </w:r>
      <w:r w:rsidR="00B97E31" w:rsidRPr="00F67924">
        <w:rPr>
          <w:lang w:val="pt-PT"/>
        </w:rPr>
        <w:t>e</w:t>
      </w:r>
      <w:r w:rsidRPr="00F67924">
        <w:rPr>
          <w:lang w:val="pt-PT"/>
        </w:rPr>
        <w:t xml:space="preserve"> concentração, de tal forma que não foram demonstrados aumentos clinicamente significativos </w:t>
      </w:r>
      <w:r w:rsidR="00B97E31" w:rsidRPr="00F67924">
        <w:rPr>
          <w:lang w:val="pt-PT"/>
        </w:rPr>
        <w:t>d</w:t>
      </w:r>
      <w:r w:rsidRPr="00F67924">
        <w:rPr>
          <w:lang w:val="pt-PT"/>
        </w:rPr>
        <w:t xml:space="preserve">a eficácia, em doentes tratados com </w:t>
      </w:r>
      <w:r w:rsidR="00B97E31" w:rsidRPr="00F67924">
        <w:rPr>
          <w:lang w:val="pt-PT"/>
        </w:rPr>
        <w:t xml:space="preserve">doses </w:t>
      </w:r>
      <w:r w:rsidRPr="00F67924">
        <w:rPr>
          <w:lang w:val="pt-PT"/>
        </w:rPr>
        <w:t>&gt;</w:t>
      </w:r>
      <w:r w:rsidR="00B45C0D" w:rsidRPr="00F67924">
        <w:rPr>
          <w:lang w:val="pt-PT"/>
        </w:rPr>
        <w:t> </w:t>
      </w:r>
      <w:r w:rsidRPr="00F67924">
        <w:rPr>
          <w:lang w:val="pt-PT"/>
        </w:rPr>
        <w:t xml:space="preserve">800 mg de </w:t>
      </w:r>
      <w:r w:rsidR="00B45C0D" w:rsidRPr="00F67924">
        <w:rPr>
          <w:szCs w:val="22"/>
          <w:lang w:val="pt-PT"/>
        </w:rPr>
        <w:t>tocilizumab</w:t>
      </w:r>
      <w:r w:rsidRPr="00F67924">
        <w:rPr>
          <w:lang w:val="pt-PT"/>
        </w:rPr>
        <w:t xml:space="preserve">. </w:t>
      </w:r>
      <w:r w:rsidR="00B97E31" w:rsidRPr="00F67924">
        <w:rPr>
          <w:lang w:val="pt-PT"/>
        </w:rPr>
        <w:t>Por conseguinte</w:t>
      </w:r>
      <w:r w:rsidRPr="00F67924">
        <w:rPr>
          <w:lang w:val="pt-PT"/>
        </w:rPr>
        <w:t>, não são recomendadas doses superiores a 800 mg por perfusão (</w:t>
      </w:r>
      <w:r w:rsidRPr="00F67924">
        <w:rPr>
          <w:iCs/>
          <w:lang w:val="pt-PT"/>
        </w:rPr>
        <w:t>ver secção 4.2).</w:t>
      </w:r>
    </w:p>
    <w:p w14:paraId="4C72727C" w14:textId="77777777" w:rsidR="00971BA9" w:rsidRPr="00F67924" w:rsidRDefault="00971BA9" w:rsidP="005551E6">
      <w:pPr>
        <w:keepNext/>
        <w:keepLines/>
        <w:numPr>
          <w:ilvl w:val="12"/>
          <w:numId w:val="0"/>
        </w:numPr>
        <w:ind w:right="-2"/>
        <w:rPr>
          <w:iCs/>
          <w:lang w:val="pt-PT"/>
        </w:rPr>
      </w:pPr>
    </w:p>
    <w:p w14:paraId="5D9ED5E3" w14:textId="77777777" w:rsidR="005551E6" w:rsidRPr="00F67924" w:rsidRDefault="005551E6" w:rsidP="00C7282C">
      <w:pPr>
        <w:keepNext/>
        <w:keepLines/>
        <w:numPr>
          <w:ilvl w:val="12"/>
          <w:numId w:val="0"/>
        </w:numPr>
        <w:rPr>
          <w:i/>
          <w:iCs/>
          <w:u w:val="single"/>
          <w:lang w:val="pt-PT"/>
        </w:rPr>
      </w:pPr>
      <w:r w:rsidRPr="00F67924">
        <w:rPr>
          <w:i/>
          <w:iCs/>
          <w:u w:val="single"/>
          <w:lang w:val="pt-PT"/>
        </w:rPr>
        <w:t>Distribuição</w:t>
      </w:r>
    </w:p>
    <w:p w14:paraId="31805350" w14:textId="77777777" w:rsidR="005551E6" w:rsidRPr="00F67924" w:rsidRDefault="005551E6" w:rsidP="00C7282C">
      <w:pPr>
        <w:keepNext/>
        <w:keepLines/>
        <w:numPr>
          <w:ilvl w:val="12"/>
          <w:numId w:val="0"/>
        </w:numPr>
        <w:rPr>
          <w:iCs/>
          <w:lang w:val="pt-PT"/>
        </w:rPr>
      </w:pPr>
      <w:r w:rsidRPr="00F67924">
        <w:rPr>
          <w:iCs/>
          <w:lang w:val="pt-PT"/>
        </w:rPr>
        <w:t xml:space="preserve">Em doentes com AR, o volume de distribuição central foi de </w:t>
      </w:r>
      <w:r w:rsidR="00050EB0" w:rsidRPr="00F67924">
        <w:rPr>
          <w:iCs/>
          <w:lang w:val="pt-PT"/>
        </w:rPr>
        <w:t>3,72</w:t>
      </w:r>
      <w:r w:rsidRPr="00F67924">
        <w:rPr>
          <w:iCs/>
          <w:lang w:val="pt-PT"/>
        </w:rPr>
        <w:t xml:space="preserve"> l, o volume de distribuição periférico foi de </w:t>
      </w:r>
      <w:r w:rsidR="00050EB0" w:rsidRPr="00F67924">
        <w:rPr>
          <w:iCs/>
          <w:lang w:val="pt-PT"/>
        </w:rPr>
        <w:t>3,35</w:t>
      </w:r>
      <w:r w:rsidRPr="00F67924">
        <w:rPr>
          <w:iCs/>
          <w:lang w:val="pt-PT"/>
        </w:rPr>
        <w:t> l, resultando num volume de distribuição e</w:t>
      </w:r>
      <w:r w:rsidR="00BD5511" w:rsidRPr="00F67924">
        <w:rPr>
          <w:iCs/>
          <w:lang w:val="pt-PT"/>
        </w:rPr>
        <w:t xml:space="preserve">m estado estacionário de </w:t>
      </w:r>
      <w:r w:rsidR="00050EB0" w:rsidRPr="00F67924">
        <w:rPr>
          <w:iCs/>
          <w:lang w:val="pt-PT"/>
        </w:rPr>
        <w:t>7,07</w:t>
      </w:r>
      <w:r w:rsidR="00BD5511" w:rsidRPr="00F67924">
        <w:rPr>
          <w:iCs/>
          <w:lang w:val="pt-PT"/>
        </w:rPr>
        <w:t> l.</w:t>
      </w:r>
    </w:p>
    <w:p w14:paraId="2308E27B" w14:textId="77777777" w:rsidR="005551E6" w:rsidRPr="00F67924" w:rsidRDefault="005551E6" w:rsidP="005551E6">
      <w:pPr>
        <w:numPr>
          <w:ilvl w:val="12"/>
          <w:numId w:val="0"/>
        </w:numPr>
        <w:ind w:right="-2"/>
        <w:rPr>
          <w:iCs/>
          <w:lang w:val="pt-PT"/>
        </w:rPr>
      </w:pPr>
    </w:p>
    <w:p w14:paraId="26E547ED" w14:textId="77777777" w:rsidR="005551E6" w:rsidRPr="00F67924" w:rsidRDefault="005551E6" w:rsidP="005551E6">
      <w:pPr>
        <w:keepNext/>
        <w:keepLines/>
        <w:numPr>
          <w:ilvl w:val="12"/>
          <w:numId w:val="0"/>
        </w:numPr>
        <w:rPr>
          <w:i/>
          <w:iCs/>
          <w:lang w:val="pt-PT"/>
        </w:rPr>
      </w:pPr>
      <w:r w:rsidRPr="00F67924">
        <w:rPr>
          <w:i/>
          <w:iCs/>
          <w:u w:val="single"/>
          <w:lang w:val="pt-PT"/>
        </w:rPr>
        <w:t>Eliminação</w:t>
      </w:r>
    </w:p>
    <w:p w14:paraId="45050E43" w14:textId="057DFD95" w:rsidR="005551E6" w:rsidRPr="00F67924" w:rsidRDefault="005551E6" w:rsidP="005551E6">
      <w:pPr>
        <w:numPr>
          <w:ilvl w:val="12"/>
          <w:numId w:val="0"/>
        </w:numPr>
        <w:ind w:right="-2"/>
        <w:rPr>
          <w:iCs/>
          <w:lang w:val="pt-PT"/>
        </w:rPr>
      </w:pPr>
      <w:r w:rsidRPr="00F67924">
        <w:rPr>
          <w:iCs/>
          <w:lang w:val="pt-PT"/>
        </w:rPr>
        <w:t xml:space="preserve">Após a administração intravenosa, </w:t>
      </w:r>
      <w:r w:rsidR="00DE2297" w:rsidRPr="00F67924">
        <w:rPr>
          <w:szCs w:val="22"/>
          <w:lang w:val="pt-PT"/>
        </w:rPr>
        <w:t xml:space="preserve">tocilizumab </w:t>
      </w:r>
      <w:r w:rsidRPr="00F67924">
        <w:rPr>
          <w:iCs/>
          <w:lang w:val="pt-PT"/>
        </w:rPr>
        <w:t xml:space="preserve">sofre uma eliminação bifásica da circulação. A depuração total de </w:t>
      </w:r>
      <w:r w:rsidR="00DE2297" w:rsidRPr="00F67924">
        <w:rPr>
          <w:szCs w:val="22"/>
          <w:lang w:val="pt-PT"/>
        </w:rPr>
        <w:t xml:space="preserve">tocilizumab </w:t>
      </w:r>
      <w:r w:rsidRPr="00F67924">
        <w:rPr>
          <w:iCs/>
          <w:lang w:val="pt-PT"/>
        </w:rPr>
        <w:t>foi dependente da concentração e é a soma da depuração linear e não</w:t>
      </w:r>
      <w:r w:rsidRPr="00F67924">
        <w:rPr>
          <w:iCs/>
          <w:lang w:val="pt-PT"/>
        </w:rPr>
        <w:noBreakHyphen/>
        <w:t xml:space="preserve">linear. A depuração linear foi estimada como um parâmetro na análise farmacocinética populacional e foi de </w:t>
      </w:r>
      <w:r w:rsidR="00050EB0" w:rsidRPr="00F67924">
        <w:rPr>
          <w:iCs/>
          <w:lang w:val="pt-PT"/>
        </w:rPr>
        <w:t>9,5</w:t>
      </w:r>
      <w:r w:rsidRPr="00F67924">
        <w:rPr>
          <w:iCs/>
          <w:lang w:val="pt-PT"/>
        </w:rPr>
        <w:t> ml/h. A depuração não</w:t>
      </w:r>
      <w:r w:rsidR="00DE2297" w:rsidRPr="00F67924">
        <w:rPr>
          <w:iCs/>
          <w:lang w:val="pt-PT"/>
        </w:rPr>
        <w:noBreakHyphen/>
      </w:r>
      <w:r w:rsidRPr="00F67924">
        <w:rPr>
          <w:iCs/>
          <w:lang w:val="pt-PT"/>
        </w:rPr>
        <w:t xml:space="preserve">linear dependente da concentração desempenha um papel principal com baixas concentrações de </w:t>
      </w:r>
      <w:r w:rsidR="00DE2297" w:rsidRPr="00F67924">
        <w:rPr>
          <w:szCs w:val="22"/>
          <w:lang w:val="pt-PT"/>
        </w:rPr>
        <w:t>tocilizumab</w:t>
      </w:r>
      <w:r w:rsidRPr="00F67924">
        <w:rPr>
          <w:iCs/>
          <w:lang w:val="pt-PT"/>
        </w:rPr>
        <w:t>. Quando a via de depuração não</w:t>
      </w:r>
      <w:r w:rsidR="00DE2297" w:rsidRPr="00F67924">
        <w:rPr>
          <w:iCs/>
          <w:lang w:val="pt-PT"/>
        </w:rPr>
        <w:noBreakHyphen/>
      </w:r>
      <w:r w:rsidRPr="00F67924">
        <w:rPr>
          <w:iCs/>
          <w:lang w:val="pt-PT"/>
        </w:rPr>
        <w:t xml:space="preserve">linear é saturada, com concentrações maiores de </w:t>
      </w:r>
      <w:r w:rsidR="00DE2297" w:rsidRPr="00F67924">
        <w:rPr>
          <w:szCs w:val="22"/>
          <w:lang w:val="pt-PT"/>
        </w:rPr>
        <w:t>tocilizumab</w:t>
      </w:r>
      <w:r w:rsidRPr="00F67924">
        <w:rPr>
          <w:iCs/>
          <w:lang w:val="pt-PT"/>
        </w:rPr>
        <w:t>, a depuração é principalmente determinada pela depuração linear.</w:t>
      </w:r>
    </w:p>
    <w:p w14:paraId="6E00FEE6" w14:textId="77777777" w:rsidR="00B97E31" w:rsidRPr="00F67924" w:rsidRDefault="00B97E31" w:rsidP="005551E6">
      <w:pPr>
        <w:numPr>
          <w:ilvl w:val="12"/>
          <w:numId w:val="0"/>
        </w:numPr>
        <w:ind w:right="-2"/>
        <w:rPr>
          <w:iCs/>
          <w:lang w:val="pt-PT"/>
        </w:rPr>
      </w:pPr>
    </w:p>
    <w:p w14:paraId="373FA03C" w14:textId="17F97837" w:rsidR="005551E6" w:rsidRPr="00F67924" w:rsidRDefault="005551E6" w:rsidP="005551E6">
      <w:pPr>
        <w:numPr>
          <w:ilvl w:val="12"/>
          <w:numId w:val="0"/>
        </w:numPr>
        <w:ind w:right="-2"/>
        <w:rPr>
          <w:iCs/>
          <w:lang w:val="pt-PT"/>
        </w:rPr>
      </w:pPr>
      <w:r w:rsidRPr="00F67924">
        <w:rPr>
          <w:iCs/>
          <w:lang w:val="pt-PT"/>
        </w:rPr>
        <w:t>O t</w:t>
      </w:r>
      <w:r w:rsidRPr="00F67924">
        <w:rPr>
          <w:iCs/>
          <w:vertAlign w:val="subscript"/>
          <w:lang w:val="pt-PT"/>
        </w:rPr>
        <w:t>1/2</w:t>
      </w:r>
      <w:r w:rsidRPr="00F67924">
        <w:rPr>
          <w:iCs/>
          <w:lang w:val="pt-PT"/>
        </w:rPr>
        <w:t xml:space="preserve"> de </w:t>
      </w:r>
      <w:r w:rsidR="00DE2297" w:rsidRPr="00F67924">
        <w:rPr>
          <w:szCs w:val="22"/>
          <w:lang w:val="pt-PT"/>
        </w:rPr>
        <w:t xml:space="preserve">tocilizumab </w:t>
      </w:r>
      <w:r w:rsidRPr="00F67924">
        <w:rPr>
          <w:iCs/>
          <w:lang w:val="pt-PT"/>
        </w:rPr>
        <w:t>foi dependente da concentração. No estado estacionário, após uma dose de 8 mg/kg de 4 em 4</w:t>
      </w:r>
      <w:r w:rsidR="00DE2297" w:rsidRPr="00F67924">
        <w:rPr>
          <w:iCs/>
          <w:lang w:val="pt-PT"/>
        </w:rPr>
        <w:t> </w:t>
      </w:r>
      <w:r w:rsidRPr="00F67924">
        <w:rPr>
          <w:iCs/>
          <w:lang w:val="pt-PT"/>
        </w:rPr>
        <w:t>semanas, o t</w:t>
      </w:r>
      <w:r w:rsidRPr="00F67924">
        <w:rPr>
          <w:iCs/>
          <w:vertAlign w:val="subscript"/>
          <w:lang w:val="pt-PT"/>
        </w:rPr>
        <w:t>1/2</w:t>
      </w:r>
      <w:r w:rsidRPr="00F67924">
        <w:rPr>
          <w:iCs/>
          <w:lang w:val="pt-PT"/>
        </w:rPr>
        <w:t xml:space="preserve"> efetivo </w:t>
      </w:r>
      <w:r w:rsidR="00B97E31" w:rsidRPr="00F67924">
        <w:rPr>
          <w:iCs/>
          <w:lang w:val="pt-PT"/>
        </w:rPr>
        <w:t>reduziu</w:t>
      </w:r>
      <w:r w:rsidRPr="00F67924">
        <w:rPr>
          <w:iCs/>
          <w:lang w:val="pt-PT"/>
        </w:rPr>
        <w:t xml:space="preserve"> </w:t>
      </w:r>
      <w:r w:rsidR="00B97E31" w:rsidRPr="00F67924">
        <w:rPr>
          <w:iCs/>
          <w:lang w:val="pt-PT"/>
        </w:rPr>
        <w:t>num intervalo de doses de 18</w:t>
      </w:r>
      <w:r w:rsidR="00DE2297" w:rsidRPr="00F67924">
        <w:rPr>
          <w:iCs/>
          <w:lang w:val="pt-PT"/>
        </w:rPr>
        <w:t> </w:t>
      </w:r>
      <w:r w:rsidR="00B97E31" w:rsidRPr="00F67924">
        <w:rPr>
          <w:iCs/>
          <w:lang w:val="pt-PT"/>
        </w:rPr>
        <w:t>dias para 6</w:t>
      </w:r>
      <w:r w:rsidR="00DE2297" w:rsidRPr="00F67924">
        <w:rPr>
          <w:iCs/>
          <w:lang w:val="pt-PT"/>
        </w:rPr>
        <w:t> </w:t>
      </w:r>
      <w:r w:rsidR="00B97E31" w:rsidRPr="00F67924">
        <w:rPr>
          <w:iCs/>
          <w:lang w:val="pt-PT"/>
        </w:rPr>
        <w:t>dias</w:t>
      </w:r>
      <w:r w:rsidR="0010180C" w:rsidRPr="00F67924">
        <w:rPr>
          <w:iCs/>
          <w:lang w:val="pt-PT"/>
        </w:rPr>
        <w:t>,</w:t>
      </w:r>
      <w:r w:rsidR="00B97E31" w:rsidRPr="00F67924">
        <w:rPr>
          <w:iCs/>
          <w:lang w:val="pt-PT"/>
        </w:rPr>
        <w:t xml:space="preserve"> </w:t>
      </w:r>
      <w:r w:rsidRPr="00F67924">
        <w:rPr>
          <w:iCs/>
          <w:lang w:val="pt-PT"/>
        </w:rPr>
        <w:t>com concentrações decrescentes.</w:t>
      </w:r>
    </w:p>
    <w:p w14:paraId="1EF3002E" w14:textId="77777777" w:rsidR="005551E6" w:rsidRPr="00F67924" w:rsidRDefault="005551E6" w:rsidP="005551E6">
      <w:pPr>
        <w:ind w:left="567" w:hanging="567"/>
        <w:outlineLvl w:val="0"/>
        <w:rPr>
          <w:lang w:val="pt-PT"/>
        </w:rPr>
      </w:pPr>
    </w:p>
    <w:p w14:paraId="6B5AAB24" w14:textId="77777777" w:rsidR="005551E6" w:rsidRPr="00F67924" w:rsidRDefault="005551E6" w:rsidP="005551E6">
      <w:pPr>
        <w:keepNext/>
        <w:ind w:left="567" w:hanging="567"/>
        <w:outlineLvl w:val="0"/>
        <w:rPr>
          <w:i/>
          <w:u w:val="single"/>
          <w:lang w:val="pt-PT"/>
        </w:rPr>
      </w:pPr>
      <w:r w:rsidRPr="00F67924">
        <w:rPr>
          <w:i/>
          <w:u w:val="single"/>
          <w:lang w:val="pt-PT"/>
        </w:rPr>
        <w:t>Linearidade</w:t>
      </w:r>
    </w:p>
    <w:p w14:paraId="10647A65" w14:textId="0B17AE2B" w:rsidR="005551E6" w:rsidRPr="00F67924" w:rsidRDefault="005551E6" w:rsidP="005551E6">
      <w:pPr>
        <w:keepLines/>
        <w:outlineLvl w:val="0"/>
        <w:rPr>
          <w:iCs/>
          <w:lang w:val="pt-PT"/>
        </w:rPr>
      </w:pPr>
      <w:r w:rsidRPr="00F67924">
        <w:rPr>
          <w:iCs/>
          <w:lang w:val="pt-PT"/>
        </w:rPr>
        <w:t xml:space="preserve">Os parâmetros farmacocinéticos de </w:t>
      </w:r>
      <w:r w:rsidR="00DE2297" w:rsidRPr="00F67924">
        <w:rPr>
          <w:szCs w:val="22"/>
          <w:lang w:val="pt-PT"/>
        </w:rPr>
        <w:t xml:space="preserve">tocilizumab </w:t>
      </w:r>
      <w:r w:rsidRPr="00F67924">
        <w:rPr>
          <w:iCs/>
          <w:lang w:val="pt-PT"/>
        </w:rPr>
        <w:t xml:space="preserve">não se alteraram com o tempo. </w:t>
      </w:r>
      <w:r w:rsidR="00F868DF" w:rsidRPr="00F67924">
        <w:rPr>
          <w:iCs/>
          <w:lang w:val="pt-PT"/>
        </w:rPr>
        <w:t>Para as doses de 4 e 8 mg/kg de 4 em 4</w:t>
      </w:r>
      <w:r w:rsidR="00DE2297" w:rsidRPr="00F67924">
        <w:rPr>
          <w:iCs/>
          <w:lang w:val="pt-PT"/>
        </w:rPr>
        <w:t> </w:t>
      </w:r>
      <w:r w:rsidR="00F868DF" w:rsidRPr="00F67924">
        <w:rPr>
          <w:iCs/>
          <w:lang w:val="pt-PT"/>
        </w:rPr>
        <w:t>semanas, o</w:t>
      </w:r>
      <w:r w:rsidRPr="00F67924">
        <w:rPr>
          <w:iCs/>
          <w:lang w:val="pt-PT"/>
        </w:rPr>
        <w:t>bservou-se um aumento na AUC e na C</w:t>
      </w:r>
      <w:r w:rsidRPr="00F67924">
        <w:rPr>
          <w:iCs/>
          <w:vertAlign w:val="subscript"/>
          <w:lang w:val="pt-PT"/>
        </w:rPr>
        <w:t>min.</w:t>
      </w:r>
      <w:r w:rsidRPr="00F67924">
        <w:rPr>
          <w:iCs/>
          <w:lang w:val="pt-PT"/>
        </w:rPr>
        <w:t xml:space="preserve"> superior </w:t>
      </w:r>
      <w:r w:rsidR="00F868DF" w:rsidRPr="00F67924">
        <w:rPr>
          <w:iCs/>
          <w:lang w:val="pt-PT"/>
        </w:rPr>
        <w:t xml:space="preserve">ao aumento </w:t>
      </w:r>
      <w:r w:rsidRPr="00F67924">
        <w:rPr>
          <w:iCs/>
          <w:lang w:val="pt-PT"/>
        </w:rPr>
        <w:t xml:space="preserve">proporcional </w:t>
      </w:r>
      <w:r w:rsidR="00F868DF" w:rsidRPr="00F67924">
        <w:rPr>
          <w:iCs/>
          <w:lang w:val="pt-PT"/>
        </w:rPr>
        <w:t>em relação à</w:t>
      </w:r>
      <w:r w:rsidRPr="00F67924">
        <w:rPr>
          <w:iCs/>
          <w:lang w:val="pt-PT"/>
        </w:rPr>
        <w:t xml:space="preserve"> dose. A C</w:t>
      </w:r>
      <w:r w:rsidRPr="00F67924">
        <w:rPr>
          <w:iCs/>
          <w:vertAlign w:val="subscript"/>
          <w:lang w:val="pt-PT"/>
        </w:rPr>
        <w:t>max.</w:t>
      </w:r>
      <w:r w:rsidRPr="00F67924">
        <w:rPr>
          <w:iCs/>
          <w:lang w:val="pt-PT"/>
        </w:rPr>
        <w:t xml:space="preserve"> aumentou proporcionalmente à dose. No estado estacionário, a AUC e a C</w:t>
      </w:r>
      <w:r w:rsidRPr="00F67924">
        <w:rPr>
          <w:iCs/>
          <w:vertAlign w:val="subscript"/>
          <w:lang w:val="pt-PT"/>
        </w:rPr>
        <w:t>min.</w:t>
      </w:r>
      <w:r w:rsidRPr="00F67924">
        <w:rPr>
          <w:iCs/>
          <w:lang w:val="pt-PT"/>
        </w:rPr>
        <w:t xml:space="preserve"> </w:t>
      </w:r>
      <w:r w:rsidR="00F868DF" w:rsidRPr="00F67924">
        <w:rPr>
          <w:iCs/>
          <w:lang w:val="pt-PT"/>
        </w:rPr>
        <w:t xml:space="preserve">estimadas </w:t>
      </w:r>
      <w:r w:rsidRPr="00F67924">
        <w:rPr>
          <w:iCs/>
          <w:lang w:val="pt-PT"/>
        </w:rPr>
        <w:t>foram</w:t>
      </w:r>
      <w:r w:rsidR="00F868DF" w:rsidRPr="00F67924">
        <w:rPr>
          <w:iCs/>
          <w:lang w:val="pt-PT"/>
        </w:rPr>
        <w:t>, respetivamente,</w:t>
      </w:r>
      <w:r w:rsidR="00F868DF" w:rsidRPr="00F67924" w:rsidDel="00050EB0">
        <w:rPr>
          <w:iCs/>
          <w:lang w:val="pt-PT"/>
        </w:rPr>
        <w:t xml:space="preserve"> </w:t>
      </w:r>
      <w:r w:rsidR="00050EB0" w:rsidRPr="00F67924">
        <w:rPr>
          <w:iCs/>
          <w:lang w:val="pt-PT"/>
        </w:rPr>
        <w:t>3,2</w:t>
      </w:r>
      <w:r w:rsidRPr="00F67924">
        <w:rPr>
          <w:iCs/>
          <w:lang w:val="pt-PT"/>
        </w:rPr>
        <w:t xml:space="preserve"> e </w:t>
      </w:r>
      <w:r w:rsidR="00050EB0" w:rsidRPr="00F67924">
        <w:rPr>
          <w:iCs/>
          <w:lang w:val="pt-PT"/>
        </w:rPr>
        <w:t>30</w:t>
      </w:r>
      <w:r w:rsidR="00DE2297" w:rsidRPr="00F67924">
        <w:rPr>
          <w:iCs/>
          <w:lang w:val="pt-PT"/>
        </w:rPr>
        <w:t> </w:t>
      </w:r>
      <w:r w:rsidRPr="00F67924">
        <w:rPr>
          <w:iCs/>
          <w:lang w:val="pt-PT"/>
        </w:rPr>
        <w:t>vezes superiores com 8 mg/kg quando comparado com 4 mg/kg.</w:t>
      </w:r>
    </w:p>
    <w:p w14:paraId="79B820F9" w14:textId="77777777" w:rsidR="005551E6" w:rsidRPr="00F67924" w:rsidRDefault="005551E6" w:rsidP="005551E6">
      <w:pPr>
        <w:ind w:left="567" w:hanging="567"/>
        <w:outlineLvl w:val="0"/>
        <w:rPr>
          <w:lang w:val="pt-PT"/>
        </w:rPr>
      </w:pPr>
    </w:p>
    <w:p w14:paraId="27D5D7B6" w14:textId="77777777" w:rsidR="005551E6" w:rsidRPr="00557EB7" w:rsidRDefault="005551E6" w:rsidP="005551E6">
      <w:pPr>
        <w:ind w:left="567" w:hanging="567"/>
        <w:outlineLvl w:val="0"/>
        <w:rPr>
          <w:ins w:id="1808" w:author="Author"/>
          <w:iCs/>
          <w:u w:val="single"/>
          <w:lang w:val="pt-PT"/>
          <w:rPrChange w:id="1809" w:author="Author">
            <w:rPr>
              <w:ins w:id="1810" w:author="Author"/>
              <w:i/>
              <w:lang w:val="pt-PT"/>
            </w:rPr>
          </w:rPrChange>
        </w:rPr>
      </w:pPr>
      <w:r w:rsidRPr="00557EB7">
        <w:rPr>
          <w:iCs/>
          <w:u w:val="single"/>
          <w:lang w:val="pt-PT"/>
          <w:rPrChange w:id="1811" w:author="Author">
            <w:rPr>
              <w:i/>
              <w:lang w:val="pt-PT"/>
            </w:rPr>
          </w:rPrChange>
        </w:rPr>
        <w:t>Utilização subcutânea</w:t>
      </w:r>
    </w:p>
    <w:p w14:paraId="0B927330" w14:textId="310C9358" w:rsidR="00B53AAE" w:rsidRDefault="00B53AAE" w:rsidP="005551E6">
      <w:pPr>
        <w:ind w:left="567" w:hanging="567"/>
        <w:outlineLvl w:val="0"/>
        <w:rPr>
          <w:ins w:id="1812" w:author="Author"/>
          <w:i/>
          <w:lang w:val="pt-PT"/>
        </w:rPr>
      </w:pPr>
      <w:ins w:id="1813" w:author="Author">
        <w:r w:rsidRPr="006E68E0">
          <w:rPr>
            <w:i/>
            <w:lang w:val="pt-PT"/>
          </w:rPr>
          <w:t>Doentes com AR</w:t>
        </w:r>
      </w:ins>
    </w:p>
    <w:p w14:paraId="00889B32" w14:textId="77777777" w:rsidR="00B53AAE" w:rsidRPr="00F67924" w:rsidRDefault="00B53AAE" w:rsidP="005551E6">
      <w:pPr>
        <w:ind w:left="567" w:hanging="567"/>
        <w:outlineLvl w:val="0"/>
        <w:rPr>
          <w:i/>
          <w:lang w:val="pt-PT"/>
        </w:rPr>
      </w:pPr>
    </w:p>
    <w:p w14:paraId="51C12048" w14:textId="7B1595B3" w:rsidR="005551E6" w:rsidRPr="00F67924" w:rsidRDefault="005551E6" w:rsidP="005551E6">
      <w:pPr>
        <w:outlineLvl w:val="0"/>
        <w:rPr>
          <w:lang w:val="pt-PT"/>
        </w:rPr>
      </w:pPr>
      <w:r w:rsidRPr="00F67924">
        <w:rPr>
          <w:lang w:val="pt-PT"/>
        </w:rPr>
        <w:t xml:space="preserve">A farmacocinética de </w:t>
      </w:r>
      <w:r w:rsidR="00DA1574" w:rsidRPr="00F67924">
        <w:rPr>
          <w:szCs w:val="22"/>
          <w:lang w:val="pt-PT"/>
        </w:rPr>
        <w:t xml:space="preserve">tocilizumab </w:t>
      </w:r>
      <w:r w:rsidRPr="00F67924">
        <w:rPr>
          <w:lang w:val="pt-PT"/>
        </w:rPr>
        <w:t xml:space="preserve">foi determinada com recurso a uma análise farmacocinética populacional numa base de dados constituída por </w:t>
      </w:r>
      <w:r w:rsidR="00050EB0" w:rsidRPr="00F67924">
        <w:rPr>
          <w:lang w:val="pt-PT"/>
        </w:rPr>
        <w:t>3552</w:t>
      </w:r>
      <w:r w:rsidR="00DA1574" w:rsidRPr="00F67924">
        <w:rPr>
          <w:lang w:val="pt-PT"/>
        </w:rPr>
        <w:t> </w:t>
      </w:r>
      <w:r w:rsidRPr="00F67924">
        <w:rPr>
          <w:lang w:val="pt-PT"/>
        </w:rPr>
        <w:t>doentes com AR, tratados com 162</w:t>
      </w:r>
      <w:r w:rsidR="00DA1574" w:rsidRPr="00F67924">
        <w:rPr>
          <w:lang w:val="pt-PT"/>
        </w:rPr>
        <w:t> </w:t>
      </w:r>
      <w:r w:rsidRPr="00F67924">
        <w:rPr>
          <w:lang w:val="pt-PT"/>
        </w:rPr>
        <w:t>mg por via subcutânea por semana, 162</w:t>
      </w:r>
      <w:r w:rsidR="00DA1574" w:rsidRPr="00F67924">
        <w:rPr>
          <w:lang w:val="pt-PT"/>
        </w:rPr>
        <w:t> </w:t>
      </w:r>
      <w:r w:rsidRPr="00F67924">
        <w:rPr>
          <w:lang w:val="pt-PT"/>
        </w:rPr>
        <w:t>mg por via subcutânea de 2 em 2</w:t>
      </w:r>
      <w:r w:rsidR="00DA1574" w:rsidRPr="00F67924">
        <w:rPr>
          <w:lang w:val="pt-PT"/>
        </w:rPr>
        <w:t> </w:t>
      </w:r>
      <w:r w:rsidRPr="00F67924">
        <w:rPr>
          <w:lang w:val="pt-PT"/>
        </w:rPr>
        <w:t>semanas e</w:t>
      </w:r>
      <w:r w:rsidR="00050EB0" w:rsidRPr="00F67924">
        <w:rPr>
          <w:lang w:val="pt-PT"/>
        </w:rPr>
        <w:t xml:space="preserve"> 4 ou</w:t>
      </w:r>
      <w:r w:rsidRPr="00F67924">
        <w:rPr>
          <w:lang w:val="pt-PT"/>
        </w:rPr>
        <w:t xml:space="preserve"> 8</w:t>
      </w:r>
      <w:r w:rsidR="00DA1574" w:rsidRPr="00F67924">
        <w:rPr>
          <w:lang w:val="pt-PT"/>
        </w:rPr>
        <w:t> </w:t>
      </w:r>
      <w:r w:rsidRPr="00F67924">
        <w:rPr>
          <w:lang w:val="pt-PT"/>
        </w:rPr>
        <w:t>mg/kg por via intravenosa de 4 em 4</w:t>
      </w:r>
      <w:r w:rsidR="00DA1574" w:rsidRPr="00F67924">
        <w:rPr>
          <w:lang w:val="pt-PT"/>
        </w:rPr>
        <w:t> </w:t>
      </w:r>
      <w:r w:rsidRPr="00F67924">
        <w:rPr>
          <w:lang w:val="pt-PT"/>
        </w:rPr>
        <w:t>semanas, durante 24</w:t>
      </w:r>
      <w:r w:rsidR="00DA1574" w:rsidRPr="00F67924">
        <w:rPr>
          <w:lang w:val="pt-PT"/>
        </w:rPr>
        <w:t> </w:t>
      </w:r>
      <w:r w:rsidRPr="00F67924">
        <w:rPr>
          <w:lang w:val="pt-PT"/>
        </w:rPr>
        <w:t>semanas.</w:t>
      </w:r>
    </w:p>
    <w:p w14:paraId="790048B6" w14:textId="77777777" w:rsidR="005551E6" w:rsidRPr="00F67924" w:rsidRDefault="005551E6" w:rsidP="005551E6">
      <w:pPr>
        <w:outlineLvl w:val="0"/>
        <w:rPr>
          <w:lang w:val="pt-PT"/>
        </w:rPr>
      </w:pPr>
    </w:p>
    <w:p w14:paraId="1AF2772A" w14:textId="60BBC4EC" w:rsidR="005551E6" w:rsidRPr="00F67924" w:rsidRDefault="005551E6" w:rsidP="000455B5">
      <w:pPr>
        <w:keepNext/>
        <w:keepLines/>
        <w:outlineLvl w:val="0"/>
        <w:rPr>
          <w:lang w:val="pt-PT"/>
        </w:rPr>
      </w:pPr>
      <w:r w:rsidRPr="00F67924">
        <w:rPr>
          <w:lang w:val="pt-PT"/>
        </w:rPr>
        <w:t>Os parâmetros farmacocinéticos de tocilizumab não se alteraram com o tempo. Com a dose semanal de 162</w:t>
      </w:r>
      <w:r w:rsidR="00DA1574" w:rsidRPr="00F67924">
        <w:rPr>
          <w:lang w:val="pt-PT"/>
        </w:rPr>
        <w:t> </w:t>
      </w:r>
      <w:r w:rsidRPr="00F67924">
        <w:rPr>
          <w:lang w:val="pt-PT"/>
        </w:rPr>
        <w:t>mg, a média previsível (±DP) da AUC</w:t>
      </w:r>
      <w:r w:rsidRPr="00F67924">
        <w:rPr>
          <w:vertAlign w:val="subscript"/>
          <w:lang w:val="pt-PT"/>
        </w:rPr>
        <w:t>1 semana</w:t>
      </w:r>
      <w:r w:rsidRPr="00F67924">
        <w:rPr>
          <w:lang w:val="pt-PT"/>
        </w:rPr>
        <w:t xml:space="preserve"> em estado estacionário,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de </w:t>
      </w:r>
      <w:r w:rsidR="00DA1574" w:rsidRPr="00F67924">
        <w:rPr>
          <w:szCs w:val="22"/>
          <w:lang w:val="pt-PT"/>
        </w:rPr>
        <w:t xml:space="preserve">tocilizumab </w:t>
      </w:r>
      <w:r w:rsidRPr="00F67924">
        <w:rPr>
          <w:lang w:val="pt-PT"/>
        </w:rPr>
        <w:t xml:space="preserve">foram, respetivamente, </w:t>
      </w:r>
      <w:r w:rsidR="00050EB0" w:rsidRPr="00F67924">
        <w:rPr>
          <w:lang w:val="pt-PT"/>
        </w:rPr>
        <w:t>7970</w:t>
      </w:r>
      <w:ins w:id="1814" w:author="Author">
        <w:r w:rsidR="0051799B">
          <w:rPr>
            <w:lang w:val="pt-PT"/>
          </w:rPr>
          <w:t> </w:t>
        </w:r>
      </w:ins>
      <w:del w:id="1815" w:author="Author">
        <w:r w:rsidRPr="00F67924" w:rsidDel="0051799B">
          <w:rPr>
            <w:lang w:val="pt-PT"/>
          </w:rPr>
          <w:delText xml:space="preserve"> </w:delText>
        </w:r>
      </w:del>
      <w:r w:rsidRPr="00F67924">
        <w:rPr>
          <w:lang w:val="pt-PT"/>
        </w:rPr>
        <w:t>± </w:t>
      </w:r>
      <w:r w:rsidR="00050EB0" w:rsidRPr="00F67924">
        <w:rPr>
          <w:lang w:val="pt-PT"/>
        </w:rPr>
        <w:t>3432</w:t>
      </w:r>
      <w:r w:rsidR="007F32D5" w:rsidRPr="00F67924">
        <w:rPr>
          <w:lang w:val="pt-PT"/>
        </w:rPr>
        <w:t> </w:t>
      </w:r>
      <w:r w:rsidR="0041551F" w:rsidRPr="00F67924">
        <w:rPr>
          <w:iCs/>
          <w:szCs w:val="22"/>
          <w:lang w:val="pt-PT"/>
        </w:rPr>
        <w:t>µg</w:t>
      </w:r>
      <w:ins w:id="1816" w:author="Author">
        <w:r w:rsidR="005C46CB">
          <w:rPr>
            <w:iCs/>
            <w:szCs w:val="22"/>
            <w:lang w:val="pt-PT"/>
          </w:rPr>
          <w:t> </w:t>
        </w:r>
        <w:r w:rsidR="00003E4A" w:rsidRPr="00F67924">
          <w:rPr>
            <w:iCs/>
            <w:szCs w:val="22"/>
            <w:lang w:val="pt-PT"/>
          </w:rPr>
          <w:t>×</w:t>
        </w:r>
        <w:r w:rsidR="005C46CB">
          <w:rPr>
            <w:iCs/>
            <w:szCs w:val="22"/>
            <w:lang w:val="pt-PT"/>
          </w:rPr>
          <w:t> </w:t>
        </w:r>
      </w:ins>
      <w:del w:id="1817" w:author="Author">
        <w:r w:rsidRPr="00F67924" w:rsidDel="00003E4A">
          <w:rPr>
            <w:lang w:val="pt-PT"/>
          </w:rPr>
          <w:delText>•</w:delText>
        </w:r>
      </w:del>
      <w:r w:rsidRPr="00F67924">
        <w:rPr>
          <w:lang w:val="pt-PT"/>
        </w:rPr>
        <w:t xml:space="preserve">h/ml, </w:t>
      </w:r>
      <w:r w:rsidR="00050EB0" w:rsidRPr="00F67924">
        <w:rPr>
          <w:lang w:val="pt-PT"/>
        </w:rPr>
        <w:t>43,0</w:t>
      </w:r>
      <w:r w:rsidRPr="00F67924">
        <w:rPr>
          <w:lang w:val="pt-PT"/>
        </w:rPr>
        <w:t xml:space="preserve"> ±</w:t>
      </w:r>
      <w:r w:rsidR="00DA1574" w:rsidRPr="00F67924">
        <w:rPr>
          <w:lang w:val="pt-PT"/>
        </w:rPr>
        <w:t> </w:t>
      </w:r>
      <w:r w:rsidR="00050EB0" w:rsidRPr="00F67924">
        <w:rPr>
          <w:lang w:val="pt-PT"/>
        </w:rPr>
        <w:t>19,8</w:t>
      </w:r>
      <w:r w:rsidR="007F32D5" w:rsidRPr="00F67924">
        <w:rPr>
          <w:lang w:val="pt-PT"/>
        </w:rPr>
        <w:t> </w:t>
      </w:r>
      <w:r w:rsidR="0041551F" w:rsidRPr="00F67924">
        <w:rPr>
          <w:iCs/>
          <w:szCs w:val="22"/>
          <w:lang w:val="pt-PT"/>
        </w:rPr>
        <w:t>µg</w:t>
      </w:r>
      <w:r w:rsidRPr="00F67924">
        <w:rPr>
          <w:lang w:val="pt-PT"/>
        </w:rPr>
        <w:t xml:space="preserve">/ml e </w:t>
      </w:r>
      <w:r w:rsidR="00050EB0" w:rsidRPr="00F67924">
        <w:rPr>
          <w:lang w:val="pt-PT"/>
        </w:rPr>
        <w:t>49,8</w:t>
      </w:r>
      <w:r w:rsidRPr="00F67924">
        <w:rPr>
          <w:lang w:val="pt-PT"/>
        </w:rPr>
        <w:t xml:space="preserve"> ±</w:t>
      </w:r>
      <w:r w:rsidR="00DA1574" w:rsidRPr="00F67924">
        <w:rPr>
          <w:lang w:val="pt-PT"/>
        </w:rPr>
        <w:t> </w:t>
      </w:r>
      <w:r w:rsidR="00050EB0" w:rsidRPr="00F67924">
        <w:rPr>
          <w:lang w:val="pt-PT"/>
        </w:rPr>
        <w:t>21,0</w:t>
      </w:r>
      <w:r w:rsidRPr="00F67924">
        <w:rPr>
          <w:lang w:val="pt-PT"/>
        </w:rPr>
        <w:t xml:space="preserve"> </w:t>
      </w:r>
      <w:r w:rsidR="0041551F" w:rsidRPr="00F67924">
        <w:rPr>
          <w:iCs/>
          <w:szCs w:val="22"/>
          <w:lang w:val="pt-PT"/>
        </w:rPr>
        <w:t>µg</w:t>
      </w:r>
      <w:r w:rsidRPr="00F67924">
        <w:rPr>
          <w:lang w:val="pt-PT"/>
        </w:rPr>
        <w:t>/ml. Os rácios de acumulação para a AUC,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foram </w:t>
      </w:r>
      <w:r w:rsidR="00050EB0" w:rsidRPr="00F67924">
        <w:rPr>
          <w:lang w:val="pt-PT"/>
        </w:rPr>
        <w:t>6,32</w:t>
      </w:r>
      <w:r w:rsidRPr="00F67924">
        <w:rPr>
          <w:lang w:val="pt-PT"/>
        </w:rPr>
        <w:t xml:space="preserve">, </w:t>
      </w:r>
      <w:r w:rsidR="00050EB0" w:rsidRPr="00F67924">
        <w:rPr>
          <w:lang w:val="pt-PT"/>
        </w:rPr>
        <w:t>6,30</w:t>
      </w:r>
      <w:r w:rsidRPr="00F67924">
        <w:rPr>
          <w:lang w:val="pt-PT"/>
        </w:rPr>
        <w:t xml:space="preserve"> e </w:t>
      </w:r>
      <w:r w:rsidR="00050EB0" w:rsidRPr="00F67924">
        <w:rPr>
          <w:lang w:val="pt-PT"/>
        </w:rPr>
        <w:t>5,27</w:t>
      </w:r>
      <w:r w:rsidRPr="00F67924">
        <w:rPr>
          <w:lang w:val="pt-PT"/>
        </w:rPr>
        <w:t>, respetivamente. O estado estacionário foi atingido após 12 semanas para a AUC, C</w:t>
      </w:r>
      <w:r w:rsidRPr="00F67924">
        <w:rPr>
          <w:vertAlign w:val="subscript"/>
          <w:lang w:val="pt-PT"/>
        </w:rPr>
        <w:t>min.</w:t>
      </w:r>
      <w:r w:rsidRPr="00F67924">
        <w:rPr>
          <w:lang w:val="pt-PT"/>
        </w:rPr>
        <w:t xml:space="preserve"> e C</w:t>
      </w:r>
      <w:r w:rsidRPr="00F67924">
        <w:rPr>
          <w:vertAlign w:val="subscript"/>
          <w:lang w:val="pt-PT"/>
        </w:rPr>
        <w:t>max</w:t>
      </w:r>
      <w:del w:id="1818" w:author="Author">
        <w:r w:rsidRPr="00F67924" w:rsidDel="00DB45A9">
          <w:rPr>
            <w:vertAlign w:val="subscript"/>
            <w:lang w:val="pt-PT"/>
          </w:rPr>
          <w:delText>.</w:delText>
        </w:r>
      </w:del>
      <w:r w:rsidRPr="00F67924">
        <w:rPr>
          <w:lang w:val="pt-PT"/>
        </w:rPr>
        <w:t>.</w:t>
      </w:r>
    </w:p>
    <w:p w14:paraId="62D24246" w14:textId="77777777" w:rsidR="005551E6" w:rsidRPr="00F67924" w:rsidRDefault="005551E6" w:rsidP="000455B5">
      <w:pPr>
        <w:keepNext/>
        <w:keepLines/>
        <w:outlineLvl w:val="0"/>
        <w:rPr>
          <w:lang w:val="pt-PT"/>
        </w:rPr>
      </w:pPr>
    </w:p>
    <w:p w14:paraId="3745643A" w14:textId="487794BA" w:rsidR="005551E6" w:rsidRPr="00F67924" w:rsidRDefault="005551E6" w:rsidP="005551E6">
      <w:pPr>
        <w:outlineLvl w:val="0"/>
        <w:rPr>
          <w:lang w:val="pt-PT"/>
        </w:rPr>
      </w:pPr>
      <w:r w:rsidRPr="00F67924">
        <w:rPr>
          <w:lang w:val="pt-PT"/>
        </w:rPr>
        <w:t>Para a dose de 162</w:t>
      </w:r>
      <w:r w:rsidR="00DA1574" w:rsidRPr="00F67924">
        <w:rPr>
          <w:lang w:val="pt-PT"/>
        </w:rPr>
        <w:t> </w:t>
      </w:r>
      <w:r w:rsidRPr="00F67924">
        <w:rPr>
          <w:lang w:val="pt-PT"/>
        </w:rPr>
        <w:t>mg de 2 em 2</w:t>
      </w:r>
      <w:r w:rsidR="00DA1574" w:rsidRPr="00F67924">
        <w:rPr>
          <w:lang w:val="pt-PT"/>
        </w:rPr>
        <w:t> </w:t>
      </w:r>
      <w:r w:rsidRPr="00F67924">
        <w:rPr>
          <w:lang w:val="pt-PT"/>
        </w:rPr>
        <w:t>semanas, a média previsível (±</w:t>
      </w:r>
      <w:ins w:id="1819" w:author="Author">
        <w:r w:rsidR="0051799B">
          <w:rPr>
            <w:lang w:val="pt-PT"/>
          </w:rPr>
          <w:t> </w:t>
        </w:r>
      </w:ins>
      <w:r w:rsidRPr="00F67924">
        <w:rPr>
          <w:lang w:val="pt-PT"/>
        </w:rPr>
        <w:t>DP) da AUC</w:t>
      </w:r>
      <w:r w:rsidRPr="00F67924">
        <w:rPr>
          <w:vertAlign w:val="subscript"/>
          <w:lang w:val="pt-PT"/>
        </w:rPr>
        <w:t>2 semanas</w:t>
      </w:r>
      <w:r w:rsidRPr="00F67924">
        <w:rPr>
          <w:lang w:val="pt-PT"/>
        </w:rPr>
        <w:t xml:space="preserve"> em estado estacionário,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de </w:t>
      </w:r>
      <w:r w:rsidR="00DA1574" w:rsidRPr="00F67924">
        <w:rPr>
          <w:szCs w:val="22"/>
          <w:lang w:val="pt-PT"/>
        </w:rPr>
        <w:t xml:space="preserve">tocilizumab </w:t>
      </w:r>
      <w:r w:rsidRPr="00F67924">
        <w:rPr>
          <w:lang w:val="pt-PT"/>
        </w:rPr>
        <w:t xml:space="preserve">foram, respetivamente, </w:t>
      </w:r>
      <w:r w:rsidR="00050EB0" w:rsidRPr="00F67924">
        <w:rPr>
          <w:lang w:val="pt-PT"/>
        </w:rPr>
        <w:t>3430</w:t>
      </w:r>
      <w:ins w:id="1820" w:author="Author">
        <w:r w:rsidR="00003E4A" w:rsidRPr="00F67924">
          <w:rPr>
            <w:lang w:val="pt-PT"/>
          </w:rPr>
          <w:t> </w:t>
        </w:r>
      </w:ins>
      <w:del w:id="1821" w:author="Author">
        <w:r w:rsidRPr="00F67924" w:rsidDel="00003E4A">
          <w:rPr>
            <w:lang w:val="pt-PT"/>
          </w:rPr>
          <w:delText xml:space="preserve"> </w:delText>
        </w:r>
      </w:del>
      <w:r w:rsidRPr="00F67924">
        <w:rPr>
          <w:lang w:val="pt-PT"/>
        </w:rPr>
        <w:t>±</w:t>
      </w:r>
      <w:r w:rsidR="007F32D5" w:rsidRPr="00F67924">
        <w:rPr>
          <w:lang w:val="pt-PT"/>
        </w:rPr>
        <w:t> </w:t>
      </w:r>
      <w:r w:rsidR="00050EB0" w:rsidRPr="00F67924">
        <w:rPr>
          <w:lang w:val="pt-PT"/>
        </w:rPr>
        <w:t>2660</w:t>
      </w:r>
      <w:r w:rsidR="007F32D5" w:rsidRPr="00F67924">
        <w:rPr>
          <w:lang w:val="pt-PT"/>
        </w:rPr>
        <w:t> </w:t>
      </w:r>
      <w:r w:rsidR="0041551F" w:rsidRPr="00F67924">
        <w:rPr>
          <w:iCs/>
          <w:szCs w:val="22"/>
          <w:lang w:val="pt-PT"/>
        </w:rPr>
        <w:t>µg</w:t>
      </w:r>
      <w:ins w:id="1822" w:author="Author">
        <w:r w:rsidR="00B53AAE">
          <w:rPr>
            <w:iCs/>
            <w:szCs w:val="22"/>
            <w:lang w:val="pt-PT"/>
          </w:rPr>
          <w:t xml:space="preserve"> </w:t>
        </w:r>
        <w:r w:rsidR="00003E4A" w:rsidRPr="00F67924">
          <w:rPr>
            <w:iCs/>
            <w:szCs w:val="22"/>
            <w:lang w:val="pt-PT"/>
          </w:rPr>
          <w:t>×</w:t>
        </w:r>
        <w:r w:rsidR="00B53AAE">
          <w:rPr>
            <w:iCs/>
            <w:szCs w:val="22"/>
            <w:lang w:val="pt-PT"/>
          </w:rPr>
          <w:t xml:space="preserve"> </w:t>
        </w:r>
      </w:ins>
      <w:del w:id="1823" w:author="Author">
        <w:r w:rsidRPr="00F67924" w:rsidDel="00003E4A">
          <w:rPr>
            <w:lang w:val="pt-PT"/>
          </w:rPr>
          <w:delText>•</w:delText>
        </w:r>
      </w:del>
      <w:r w:rsidRPr="00F67924">
        <w:rPr>
          <w:lang w:val="pt-PT"/>
        </w:rPr>
        <w:t xml:space="preserve">h/ml, </w:t>
      </w:r>
      <w:r w:rsidR="00050EB0" w:rsidRPr="00F67924">
        <w:rPr>
          <w:lang w:val="pt-PT"/>
        </w:rPr>
        <w:t>5,7</w:t>
      </w:r>
      <w:r w:rsidRPr="00F67924">
        <w:rPr>
          <w:lang w:val="pt-PT"/>
        </w:rPr>
        <w:t xml:space="preserve"> ±</w:t>
      </w:r>
      <w:r w:rsidR="007F32D5" w:rsidRPr="00F67924">
        <w:rPr>
          <w:lang w:val="pt-PT"/>
        </w:rPr>
        <w:t> </w:t>
      </w:r>
      <w:r w:rsidR="00050EB0" w:rsidRPr="00F67924">
        <w:rPr>
          <w:lang w:val="pt-PT"/>
        </w:rPr>
        <w:t>6,8</w:t>
      </w:r>
      <w:r w:rsidR="007F32D5" w:rsidRPr="00F67924">
        <w:rPr>
          <w:lang w:val="pt-PT"/>
        </w:rPr>
        <w:t> </w:t>
      </w:r>
      <w:r w:rsidR="0041551F" w:rsidRPr="00F67924">
        <w:rPr>
          <w:iCs/>
          <w:szCs w:val="22"/>
          <w:lang w:val="pt-PT"/>
        </w:rPr>
        <w:t>µg</w:t>
      </w:r>
      <w:r w:rsidRPr="00F67924">
        <w:rPr>
          <w:lang w:val="pt-PT"/>
        </w:rPr>
        <w:t xml:space="preserve">/ml e </w:t>
      </w:r>
      <w:r w:rsidR="00050EB0" w:rsidRPr="00F67924">
        <w:rPr>
          <w:lang w:val="pt-PT"/>
        </w:rPr>
        <w:t>13,2</w:t>
      </w:r>
      <w:r w:rsidRPr="00F67924">
        <w:rPr>
          <w:lang w:val="pt-PT"/>
        </w:rPr>
        <w:t xml:space="preserve"> ±</w:t>
      </w:r>
      <w:r w:rsidR="007F32D5" w:rsidRPr="00F67924">
        <w:rPr>
          <w:lang w:val="pt-PT"/>
        </w:rPr>
        <w:t> </w:t>
      </w:r>
      <w:r w:rsidR="00050EB0" w:rsidRPr="00F67924">
        <w:rPr>
          <w:lang w:val="pt-PT"/>
        </w:rPr>
        <w:t>8,8</w:t>
      </w:r>
      <w:r w:rsidR="007F32D5" w:rsidRPr="00F67924">
        <w:rPr>
          <w:lang w:val="pt-PT"/>
        </w:rPr>
        <w:t> </w:t>
      </w:r>
      <w:r w:rsidR="0041551F" w:rsidRPr="00F67924">
        <w:rPr>
          <w:iCs/>
          <w:szCs w:val="22"/>
          <w:lang w:val="pt-PT"/>
        </w:rPr>
        <w:t>µg</w:t>
      </w:r>
      <w:r w:rsidRPr="00F67924">
        <w:rPr>
          <w:lang w:val="pt-PT"/>
        </w:rPr>
        <w:t>/ml. Os rácios de acumulação para a AUC,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foram 2,67, </w:t>
      </w:r>
      <w:r w:rsidR="00050EB0" w:rsidRPr="00F67924">
        <w:rPr>
          <w:lang w:val="pt-PT"/>
        </w:rPr>
        <w:t>6,02</w:t>
      </w:r>
      <w:r w:rsidRPr="00F67924">
        <w:rPr>
          <w:lang w:val="pt-PT"/>
        </w:rPr>
        <w:t xml:space="preserve"> e 2,12, respetivamente. O estado estacionário foi atingido após 12</w:t>
      </w:r>
      <w:r w:rsidR="007F32D5" w:rsidRPr="00F67924">
        <w:rPr>
          <w:lang w:val="pt-PT"/>
        </w:rPr>
        <w:t> </w:t>
      </w:r>
      <w:r w:rsidRPr="00F67924">
        <w:rPr>
          <w:lang w:val="pt-PT"/>
        </w:rPr>
        <w:t>semanas para a AUC e C</w:t>
      </w:r>
      <w:r w:rsidRPr="00F67924">
        <w:rPr>
          <w:vertAlign w:val="subscript"/>
          <w:lang w:val="pt-PT"/>
        </w:rPr>
        <w:t>min.</w:t>
      </w:r>
      <w:r w:rsidRPr="00F67924">
        <w:rPr>
          <w:lang w:val="pt-PT"/>
        </w:rPr>
        <w:t xml:space="preserve"> e após 10</w:t>
      </w:r>
      <w:r w:rsidR="007F32D5" w:rsidRPr="00F67924">
        <w:rPr>
          <w:lang w:val="pt-PT"/>
        </w:rPr>
        <w:t> </w:t>
      </w:r>
      <w:r w:rsidRPr="00F67924">
        <w:rPr>
          <w:lang w:val="pt-PT"/>
        </w:rPr>
        <w:t>semanas para C</w:t>
      </w:r>
      <w:r w:rsidRPr="00F67924">
        <w:rPr>
          <w:vertAlign w:val="subscript"/>
          <w:lang w:val="pt-PT"/>
        </w:rPr>
        <w:t>max</w:t>
      </w:r>
      <w:del w:id="1824" w:author="Author">
        <w:r w:rsidRPr="00F67924" w:rsidDel="00DB45A9">
          <w:rPr>
            <w:vertAlign w:val="subscript"/>
            <w:lang w:val="pt-PT"/>
          </w:rPr>
          <w:delText>.</w:delText>
        </w:r>
      </w:del>
      <w:r w:rsidRPr="00F67924">
        <w:rPr>
          <w:lang w:val="pt-PT"/>
        </w:rPr>
        <w:t>.</w:t>
      </w:r>
    </w:p>
    <w:p w14:paraId="7C22D504" w14:textId="77777777" w:rsidR="005551E6" w:rsidRPr="00F67924" w:rsidRDefault="005551E6" w:rsidP="005551E6">
      <w:pPr>
        <w:ind w:left="567" w:hanging="567"/>
        <w:outlineLvl w:val="0"/>
        <w:rPr>
          <w:u w:val="single"/>
          <w:lang w:val="pt-PT"/>
        </w:rPr>
      </w:pPr>
    </w:p>
    <w:p w14:paraId="5F52F363" w14:textId="77777777" w:rsidR="005551E6" w:rsidRPr="00F67924" w:rsidRDefault="005551E6" w:rsidP="005551E6">
      <w:pPr>
        <w:ind w:left="567" w:hanging="567"/>
        <w:outlineLvl w:val="0"/>
        <w:rPr>
          <w:i/>
          <w:u w:val="single"/>
          <w:lang w:val="pt-PT"/>
        </w:rPr>
      </w:pPr>
      <w:r w:rsidRPr="00F67924">
        <w:rPr>
          <w:i/>
          <w:u w:val="single"/>
          <w:lang w:val="pt-PT"/>
        </w:rPr>
        <w:t>Absorção</w:t>
      </w:r>
    </w:p>
    <w:p w14:paraId="0C4FFD67" w14:textId="00C7F39C" w:rsidR="005551E6" w:rsidRPr="00F67924" w:rsidRDefault="005551E6" w:rsidP="005551E6">
      <w:pPr>
        <w:outlineLvl w:val="0"/>
        <w:rPr>
          <w:lang w:val="pt-PT"/>
        </w:rPr>
      </w:pPr>
      <w:r w:rsidRPr="00F67924">
        <w:rPr>
          <w:lang w:val="pt-PT"/>
        </w:rPr>
        <w:t xml:space="preserve">Após a </w:t>
      </w:r>
      <w:r w:rsidR="00220EBE" w:rsidRPr="00F67924">
        <w:rPr>
          <w:lang w:val="pt-PT"/>
        </w:rPr>
        <w:t xml:space="preserve">administração </w:t>
      </w:r>
      <w:r w:rsidRPr="00F67924">
        <w:rPr>
          <w:lang w:val="pt-PT"/>
        </w:rPr>
        <w:t>subcutânea nos doentes com AR, o t</w:t>
      </w:r>
      <w:r w:rsidRPr="00F67924">
        <w:rPr>
          <w:vertAlign w:val="subscript"/>
          <w:lang w:val="pt-PT"/>
        </w:rPr>
        <w:t>máx.</w:t>
      </w:r>
      <w:r w:rsidRPr="00F67924">
        <w:rPr>
          <w:lang w:val="pt-PT"/>
        </w:rPr>
        <w:t xml:space="preserve"> para as concentrações séricas de </w:t>
      </w:r>
      <w:r w:rsidR="007F32D5" w:rsidRPr="00F67924">
        <w:rPr>
          <w:szCs w:val="22"/>
          <w:lang w:val="pt-PT"/>
        </w:rPr>
        <w:t xml:space="preserve">tocilizumab </w:t>
      </w:r>
      <w:r w:rsidRPr="00F67924">
        <w:rPr>
          <w:lang w:val="pt-PT"/>
        </w:rPr>
        <w:t>atingirem o máximo foi 2,8</w:t>
      </w:r>
      <w:r w:rsidR="007F32D5" w:rsidRPr="00F67924">
        <w:rPr>
          <w:lang w:val="pt-PT"/>
        </w:rPr>
        <w:t> </w:t>
      </w:r>
      <w:r w:rsidRPr="00F67924">
        <w:rPr>
          <w:lang w:val="pt-PT"/>
        </w:rPr>
        <w:t xml:space="preserve">dias. A biodisponibilidade para a formulação subcutânea foi </w:t>
      </w:r>
      <w:r w:rsidR="00050EB0" w:rsidRPr="00F67924">
        <w:rPr>
          <w:lang w:val="pt-PT"/>
        </w:rPr>
        <w:t>79</w:t>
      </w:r>
      <w:r w:rsidRPr="00F67924">
        <w:rPr>
          <w:lang w:val="pt-PT"/>
        </w:rPr>
        <w:t>%.</w:t>
      </w:r>
    </w:p>
    <w:p w14:paraId="73B90320" w14:textId="77777777" w:rsidR="00971BA9" w:rsidRPr="00F67924" w:rsidRDefault="00971BA9" w:rsidP="005551E6">
      <w:pPr>
        <w:outlineLvl w:val="0"/>
        <w:rPr>
          <w:lang w:val="pt-PT"/>
        </w:rPr>
      </w:pPr>
    </w:p>
    <w:p w14:paraId="1BB9D0FF" w14:textId="77777777" w:rsidR="005551E6" w:rsidRPr="00F67924" w:rsidRDefault="005551E6" w:rsidP="00515D4D">
      <w:pPr>
        <w:keepNext/>
        <w:keepLines/>
        <w:ind w:left="567" w:hanging="567"/>
        <w:outlineLvl w:val="0"/>
        <w:rPr>
          <w:i/>
          <w:u w:val="single"/>
          <w:lang w:val="pt-PT"/>
        </w:rPr>
      </w:pPr>
      <w:r w:rsidRPr="00F67924">
        <w:rPr>
          <w:i/>
          <w:u w:val="single"/>
          <w:lang w:val="pt-PT"/>
        </w:rPr>
        <w:t>Eliminação</w:t>
      </w:r>
    </w:p>
    <w:p w14:paraId="42938F8B" w14:textId="3BF7B2D0" w:rsidR="007F6A72" w:rsidRPr="00F67924" w:rsidRDefault="00D26172" w:rsidP="00D71122">
      <w:pPr>
        <w:keepNext/>
        <w:keepLines/>
        <w:outlineLvl w:val="0"/>
        <w:rPr>
          <w:iCs/>
          <w:szCs w:val="22"/>
          <w:u w:val="single"/>
          <w:lang w:val="pt-PT"/>
        </w:rPr>
      </w:pPr>
      <w:r w:rsidRPr="00F67924">
        <w:rPr>
          <w:lang w:val="pt-PT"/>
        </w:rPr>
        <w:t>Para a administração subcutânea, o t</w:t>
      </w:r>
      <w:r w:rsidRPr="00F67924">
        <w:rPr>
          <w:vertAlign w:val="subscript"/>
          <w:lang w:val="pt-PT"/>
        </w:rPr>
        <w:t>1/2</w:t>
      </w:r>
      <w:r w:rsidRPr="00F67924">
        <w:rPr>
          <w:lang w:val="pt-PT"/>
        </w:rPr>
        <w:t xml:space="preserve"> </w:t>
      </w:r>
      <w:ins w:id="1825" w:author="Author">
        <w:r w:rsidR="00003E4A" w:rsidRPr="00F67924">
          <w:rPr>
            <w:lang w:val="pt-PT"/>
          </w:rPr>
          <w:t>aparente dependente da concentração</w:t>
        </w:r>
      </w:ins>
      <w:del w:id="1826" w:author="Author">
        <w:r w:rsidRPr="00F67924" w:rsidDel="00003E4A">
          <w:rPr>
            <w:lang w:val="pt-PT"/>
          </w:rPr>
          <w:delText>efetivo</w:delText>
        </w:r>
      </w:del>
      <w:r w:rsidRPr="00F67924">
        <w:rPr>
          <w:lang w:val="pt-PT"/>
        </w:rPr>
        <w:t xml:space="preserve"> é até 13</w:t>
      </w:r>
      <w:r w:rsidR="007F32D5" w:rsidRPr="00F67924">
        <w:rPr>
          <w:lang w:val="pt-PT"/>
        </w:rPr>
        <w:t> </w:t>
      </w:r>
      <w:r w:rsidRPr="00F67924">
        <w:rPr>
          <w:lang w:val="pt-PT"/>
        </w:rPr>
        <w:t>dias para os 162</w:t>
      </w:r>
      <w:r w:rsidR="007F32D5" w:rsidRPr="00F67924">
        <w:rPr>
          <w:lang w:val="pt-PT"/>
        </w:rPr>
        <w:t> </w:t>
      </w:r>
      <w:r w:rsidRPr="00F67924">
        <w:rPr>
          <w:lang w:val="pt-PT"/>
        </w:rPr>
        <w:t>mg semanais e 5</w:t>
      </w:r>
      <w:r w:rsidR="007F32D5" w:rsidRPr="00F67924">
        <w:rPr>
          <w:lang w:val="pt-PT"/>
        </w:rPr>
        <w:t> </w:t>
      </w:r>
      <w:r w:rsidRPr="00F67924">
        <w:rPr>
          <w:lang w:val="pt-PT"/>
        </w:rPr>
        <w:t>dias para os 162</w:t>
      </w:r>
      <w:r w:rsidR="007F32D5" w:rsidRPr="00F67924">
        <w:rPr>
          <w:lang w:val="pt-PT"/>
        </w:rPr>
        <w:t> </w:t>
      </w:r>
      <w:r w:rsidRPr="00F67924">
        <w:rPr>
          <w:lang w:val="pt-PT"/>
        </w:rPr>
        <w:t>mg de 2 em 2</w:t>
      </w:r>
      <w:r w:rsidR="007F32D5" w:rsidRPr="00F67924">
        <w:rPr>
          <w:lang w:val="pt-PT"/>
        </w:rPr>
        <w:t> </w:t>
      </w:r>
      <w:r w:rsidRPr="00F67924">
        <w:rPr>
          <w:lang w:val="pt-PT"/>
        </w:rPr>
        <w:t xml:space="preserve">semanas em doentes com AR em estado estacionário. </w:t>
      </w:r>
    </w:p>
    <w:p w14:paraId="31F69739" w14:textId="77777777" w:rsidR="007F6A72" w:rsidRPr="00F67924" w:rsidRDefault="007F6A72" w:rsidP="0041551F">
      <w:pPr>
        <w:numPr>
          <w:ilvl w:val="12"/>
          <w:numId w:val="0"/>
        </w:numPr>
        <w:ind w:right="-2"/>
        <w:rPr>
          <w:iCs/>
          <w:szCs w:val="22"/>
          <w:u w:val="single"/>
          <w:lang w:val="pt-PT"/>
        </w:rPr>
      </w:pPr>
    </w:p>
    <w:p w14:paraId="15BBEFC4" w14:textId="77777777" w:rsidR="00C4199B" w:rsidRDefault="00C4199B" w:rsidP="007F6A72">
      <w:pPr>
        <w:numPr>
          <w:ilvl w:val="12"/>
          <w:numId w:val="0"/>
        </w:numPr>
        <w:ind w:right="-2"/>
        <w:rPr>
          <w:ins w:id="1827" w:author="Author"/>
          <w:iCs/>
          <w:szCs w:val="22"/>
          <w:u w:val="single"/>
          <w:lang w:val="pt-PT"/>
        </w:rPr>
      </w:pPr>
      <w:ins w:id="1828" w:author="Author">
        <w:r>
          <w:rPr>
            <w:iCs/>
            <w:szCs w:val="22"/>
            <w:u w:val="single"/>
            <w:lang w:val="pt-PT"/>
          </w:rPr>
          <w:t>Utilização subcutânea</w:t>
        </w:r>
      </w:ins>
    </w:p>
    <w:p w14:paraId="5C14235F" w14:textId="20C3E1D8" w:rsidR="007F6A72" w:rsidRPr="00557EB7" w:rsidRDefault="007F32D5" w:rsidP="007F6A72">
      <w:pPr>
        <w:numPr>
          <w:ilvl w:val="12"/>
          <w:numId w:val="0"/>
        </w:numPr>
        <w:ind w:right="-2"/>
        <w:rPr>
          <w:i/>
          <w:iCs/>
          <w:szCs w:val="22"/>
          <w:lang w:val="pt-PT"/>
          <w:rPrChange w:id="1829" w:author="Author">
            <w:rPr>
              <w:iCs/>
              <w:szCs w:val="22"/>
              <w:u w:val="single"/>
              <w:lang w:val="pt-PT"/>
            </w:rPr>
          </w:rPrChange>
        </w:rPr>
      </w:pPr>
      <w:r w:rsidRPr="00557EB7">
        <w:rPr>
          <w:i/>
          <w:iCs/>
          <w:szCs w:val="22"/>
          <w:lang w:val="pt-PT"/>
          <w:rPrChange w:id="1830" w:author="Author">
            <w:rPr>
              <w:iCs/>
              <w:szCs w:val="22"/>
              <w:u w:val="single"/>
              <w:lang w:val="pt-PT"/>
            </w:rPr>
          </w:rPrChange>
        </w:rPr>
        <w:t xml:space="preserve">Doentes com </w:t>
      </w:r>
      <w:r w:rsidR="00FC4AC1" w:rsidRPr="00557EB7">
        <w:rPr>
          <w:i/>
          <w:iCs/>
          <w:szCs w:val="22"/>
          <w:lang w:val="pt-PT"/>
          <w:rPrChange w:id="1831" w:author="Author">
            <w:rPr>
              <w:iCs/>
              <w:szCs w:val="22"/>
              <w:u w:val="single"/>
              <w:lang w:val="pt-PT"/>
            </w:rPr>
          </w:rPrChange>
        </w:rPr>
        <w:t>AIJs</w:t>
      </w:r>
    </w:p>
    <w:p w14:paraId="7ED74611" w14:textId="77777777" w:rsidR="00C4199B" w:rsidRDefault="00C4199B" w:rsidP="007F6A72">
      <w:pPr>
        <w:numPr>
          <w:ilvl w:val="12"/>
          <w:numId w:val="0"/>
        </w:numPr>
        <w:ind w:right="-2"/>
        <w:rPr>
          <w:ins w:id="1832" w:author="Author"/>
          <w:i/>
          <w:iCs/>
          <w:szCs w:val="22"/>
          <w:lang w:val="pt-PT"/>
        </w:rPr>
      </w:pPr>
    </w:p>
    <w:p w14:paraId="0B9DE029" w14:textId="289B2BBD" w:rsidR="00FC4AC1" w:rsidRPr="00F67924" w:rsidDel="00C4199B" w:rsidRDefault="00FC4AC1" w:rsidP="007F6A72">
      <w:pPr>
        <w:numPr>
          <w:ilvl w:val="12"/>
          <w:numId w:val="0"/>
        </w:numPr>
        <w:ind w:right="-2"/>
        <w:rPr>
          <w:del w:id="1833" w:author="Author"/>
          <w:i/>
          <w:iCs/>
          <w:szCs w:val="22"/>
          <w:lang w:val="pt-PT"/>
        </w:rPr>
      </w:pPr>
      <w:del w:id="1834" w:author="Author">
        <w:r w:rsidRPr="00F67924" w:rsidDel="00C4199B">
          <w:rPr>
            <w:i/>
            <w:iCs/>
            <w:szCs w:val="22"/>
            <w:lang w:val="pt-PT"/>
          </w:rPr>
          <w:delText xml:space="preserve">Administração subcutânea </w:delText>
        </w:r>
      </w:del>
    </w:p>
    <w:p w14:paraId="42AD46E8" w14:textId="5CE6E973" w:rsidR="007F6A72" w:rsidRPr="00F67924" w:rsidRDefault="00CF030A" w:rsidP="007F6A72">
      <w:pPr>
        <w:numPr>
          <w:ilvl w:val="12"/>
          <w:numId w:val="0"/>
        </w:numPr>
        <w:ind w:right="-2"/>
        <w:rPr>
          <w:iCs/>
          <w:szCs w:val="22"/>
          <w:lang w:val="pt-PT"/>
        </w:rPr>
      </w:pPr>
      <w:r w:rsidRPr="00F67924">
        <w:rPr>
          <w:iCs/>
          <w:szCs w:val="22"/>
          <w:lang w:val="pt-PT"/>
        </w:rPr>
        <w:t xml:space="preserve">A farmacocinética de </w:t>
      </w:r>
      <w:r w:rsidR="007F32D5" w:rsidRPr="00F67924">
        <w:rPr>
          <w:szCs w:val="22"/>
          <w:lang w:val="pt-PT"/>
        </w:rPr>
        <w:t xml:space="preserve">tocilizumab </w:t>
      </w:r>
      <w:r w:rsidRPr="00F67924">
        <w:rPr>
          <w:iCs/>
          <w:szCs w:val="22"/>
          <w:lang w:val="pt-PT"/>
        </w:rPr>
        <w:t>em doentes com AIJs</w:t>
      </w:r>
      <w:r w:rsidR="007F6A72" w:rsidRPr="00F67924">
        <w:rPr>
          <w:iCs/>
          <w:szCs w:val="22"/>
          <w:lang w:val="pt-PT"/>
        </w:rPr>
        <w:t xml:space="preserve"> </w:t>
      </w:r>
      <w:r w:rsidRPr="00F67924">
        <w:rPr>
          <w:iCs/>
          <w:szCs w:val="22"/>
          <w:lang w:val="pt-PT"/>
        </w:rPr>
        <w:t>foi caracterizada por uma análise farmacocinética populacional que incluiu</w:t>
      </w:r>
      <w:r w:rsidR="007F6A72" w:rsidRPr="00F67924">
        <w:rPr>
          <w:iCs/>
          <w:szCs w:val="22"/>
          <w:lang w:val="pt-PT"/>
        </w:rPr>
        <w:t xml:space="preserve"> 140</w:t>
      </w:r>
      <w:r w:rsidR="007F32D5" w:rsidRPr="00F67924">
        <w:rPr>
          <w:iCs/>
          <w:szCs w:val="22"/>
          <w:lang w:val="pt-PT"/>
        </w:rPr>
        <w:t> </w:t>
      </w:r>
      <w:r w:rsidRPr="00F67924">
        <w:rPr>
          <w:iCs/>
          <w:szCs w:val="22"/>
          <w:lang w:val="pt-PT"/>
        </w:rPr>
        <w:t>doentes que foram tratados com 8</w:t>
      </w:r>
      <w:r w:rsidR="007F32D5" w:rsidRPr="00F67924">
        <w:rPr>
          <w:iCs/>
          <w:szCs w:val="22"/>
          <w:lang w:val="pt-PT"/>
        </w:rPr>
        <w:t> </w:t>
      </w:r>
      <w:r w:rsidRPr="00F67924">
        <w:rPr>
          <w:iCs/>
          <w:szCs w:val="22"/>
          <w:lang w:val="pt-PT"/>
        </w:rPr>
        <w:t xml:space="preserve">mg/kg </w:t>
      </w:r>
      <w:r w:rsidR="007F32D5" w:rsidRPr="00F67924">
        <w:rPr>
          <w:iCs/>
          <w:szCs w:val="22"/>
          <w:lang w:val="pt-PT"/>
        </w:rPr>
        <w:t>intravenoso</w:t>
      </w:r>
      <w:r w:rsidRPr="00F67924">
        <w:rPr>
          <w:iCs/>
          <w:szCs w:val="22"/>
          <w:lang w:val="pt-PT"/>
        </w:rPr>
        <w:t xml:space="preserve"> de</w:t>
      </w:r>
      <w:r w:rsidR="007F6A72" w:rsidRPr="00F67924">
        <w:rPr>
          <w:iCs/>
          <w:szCs w:val="22"/>
          <w:lang w:val="pt-PT"/>
        </w:rPr>
        <w:t xml:space="preserve"> 2 </w:t>
      </w:r>
      <w:r w:rsidRPr="00F67924">
        <w:rPr>
          <w:iCs/>
          <w:szCs w:val="22"/>
          <w:lang w:val="pt-PT"/>
        </w:rPr>
        <w:t>em 2</w:t>
      </w:r>
      <w:r w:rsidR="007F32D5" w:rsidRPr="00F67924">
        <w:rPr>
          <w:iCs/>
          <w:szCs w:val="22"/>
          <w:lang w:val="pt-PT"/>
        </w:rPr>
        <w:t> </w:t>
      </w:r>
      <w:r w:rsidRPr="00F67924">
        <w:rPr>
          <w:iCs/>
          <w:szCs w:val="22"/>
          <w:lang w:val="pt-PT"/>
        </w:rPr>
        <w:t>semanas</w:t>
      </w:r>
      <w:r w:rsidR="007F6A72" w:rsidRPr="00F67924">
        <w:rPr>
          <w:iCs/>
          <w:szCs w:val="22"/>
          <w:lang w:val="pt-PT"/>
        </w:rPr>
        <w:t xml:space="preserve"> (</w:t>
      </w:r>
      <w:r w:rsidRPr="00F67924">
        <w:rPr>
          <w:iCs/>
          <w:szCs w:val="22"/>
          <w:lang w:val="pt-PT"/>
        </w:rPr>
        <w:t xml:space="preserve">doentes com peso corporal </w:t>
      </w:r>
      <w:r w:rsidR="007F6A72" w:rsidRPr="00F67924">
        <w:rPr>
          <w:iCs/>
          <w:szCs w:val="22"/>
          <w:lang w:val="pt-PT"/>
        </w:rPr>
        <w:t>≥</w:t>
      </w:r>
      <w:r w:rsidR="007F32D5" w:rsidRPr="00F67924">
        <w:rPr>
          <w:iCs/>
          <w:szCs w:val="22"/>
          <w:lang w:val="pt-PT"/>
        </w:rPr>
        <w:t> </w:t>
      </w:r>
      <w:r w:rsidR="007F6A72" w:rsidRPr="00F67924">
        <w:rPr>
          <w:iCs/>
          <w:szCs w:val="22"/>
          <w:lang w:val="pt-PT"/>
        </w:rPr>
        <w:t>30</w:t>
      </w:r>
      <w:r w:rsidR="007F32D5" w:rsidRPr="00F67924">
        <w:rPr>
          <w:iCs/>
          <w:szCs w:val="22"/>
          <w:lang w:val="pt-PT"/>
        </w:rPr>
        <w:t> </w:t>
      </w:r>
      <w:r w:rsidR="007F6A72" w:rsidRPr="00F67924">
        <w:rPr>
          <w:iCs/>
          <w:szCs w:val="22"/>
          <w:lang w:val="pt-PT"/>
        </w:rPr>
        <w:t>kg), 12</w:t>
      </w:r>
      <w:r w:rsidR="007F32D5" w:rsidRPr="00F67924">
        <w:rPr>
          <w:iCs/>
          <w:szCs w:val="22"/>
          <w:lang w:val="pt-PT"/>
        </w:rPr>
        <w:t> </w:t>
      </w:r>
      <w:r w:rsidR="007F6A72" w:rsidRPr="00F67924">
        <w:rPr>
          <w:iCs/>
          <w:szCs w:val="22"/>
          <w:lang w:val="pt-PT"/>
        </w:rPr>
        <w:t xml:space="preserve">mg/kg </w:t>
      </w:r>
      <w:r w:rsidR="009072F1" w:rsidRPr="00F67924">
        <w:rPr>
          <w:iCs/>
          <w:szCs w:val="22"/>
          <w:lang w:val="pt-PT"/>
        </w:rPr>
        <w:t>intraveno</w:t>
      </w:r>
      <w:r w:rsidR="007F32D5" w:rsidRPr="00F67924">
        <w:rPr>
          <w:iCs/>
          <w:szCs w:val="22"/>
          <w:lang w:val="pt-PT"/>
        </w:rPr>
        <w:t>s</w:t>
      </w:r>
      <w:r w:rsidR="009072F1" w:rsidRPr="00F67924">
        <w:rPr>
          <w:iCs/>
          <w:szCs w:val="22"/>
          <w:lang w:val="pt-PT"/>
        </w:rPr>
        <w:t>o</w:t>
      </w:r>
      <w:r w:rsidR="007F6A72" w:rsidRPr="00F67924">
        <w:rPr>
          <w:iCs/>
          <w:szCs w:val="22"/>
          <w:lang w:val="pt-PT"/>
        </w:rPr>
        <w:t xml:space="preserve"> </w:t>
      </w:r>
      <w:r w:rsidRPr="00F67924">
        <w:rPr>
          <w:iCs/>
          <w:szCs w:val="22"/>
          <w:lang w:val="pt-PT"/>
        </w:rPr>
        <w:t>de 2 em 2</w:t>
      </w:r>
      <w:r w:rsidR="007F32D5" w:rsidRPr="00F67924">
        <w:rPr>
          <w:iCs/>
          <w:szCs w:val="22"/>
          <w:lang w:val="pt-PT"/>
        </w:rPr>
        <w:t> </w:t>
      </w:r>
      <w:r w:rsidRPr="00F67924">
        <w:rPr>
          <w:iCs/>
          <w:szCs w:val="22"/>
          <w:lang w:val="pt-PT"/>
        </w:rPr>
        <w:t xml:space="preserve">semanas </w:t>
      </w:r>
      <w:r w:rsidR="007F6A72" w:rsidRPr="00F67924">
        <w:rPr>
          <w:iCs/>
          <w:szCs w:val="22"/>
          <w:lang w:val="pt-PT"/>
        </w:rPr>
        <w:t>(</w:t>
      </w:r>
      <w:r w:rsidRPr="00F67924">
        <w:rPr>
          <w:iCs/>
          <w:szCs w:val="22"/>
          <w:lang w:val="pt-PT"/>
        </w:rPr>
        <w:t xml:space="preserve">doentes com peso corporal inferior a </w:t>
      </w:r>
      <w:r w:rsidR="007F6A72" w:rsidRPr="00F67924">
        <w:rPr>
          <w:iCs/>
          <w:szCs w:val="22"/>
          <w:lang w:val="pt-PT"/>
        </w:rPr>
        <w:t>30</w:t>
      </w:r>
      <w:r w:rsidR="007F32D5" w:rsidRPr="00F67924">
        <w:rPr>
          <w:iCs/>
          <w:szCs w:val="22"/>
          <w:lang w:val="pt-PT"/>
        </w:rPr>
        <w:t> </w:t>
      </w:r>
      <w:r w:rsidR="007F6A72" w:rsidRPr="00F67924">
        <w:rPr>
          <w:iCs/>
          <w:szCs w:val="22"/>
          <w:lang w:val="pt-PT"/>
        </w:rPr>
        <w:t>kg), 162</w:t>
      </w:r>
      <w:r w:rsidR="007F32D5" w:rsidRPr="00F67924">
        <w:rPr>
          <w:iCs/>
          <w:szCs w:val="22"/>
          <w:lang w:val="pt-PT"/>
        </w:rPr>
        <w:t> </w:t>
      </w:r>
      <w:r w:rsidR="007F6A72" w:rsidRPr="00F67924">
        <w:rPr>
          <w:iCs/>
          <w:szCs w:val="22"/>
          <w:lang w:val="pt-PT"/>
        </w:rPr>
        <w:t xml:space="preserve">mg </w:t>
      </w:r>
      <w:r w:rsidR="007F32D5" w:rsidRPr="00F67924">
        <w:rPr>
          <w:iCs/>
          <w:szCs w:val="22"/>
          <w:lang w:val="pt-PT"/>
        </w:rPr>
        <w:t>subcutâneo</w:t>
      </w:r>
      <w:r w:rsidR="007F6A72" w:rsidRPr="00F67924">
        <w:rPr>
          <w:iCs/>
          <w:szCs w:val="22"/>
          <w:lang w:val="pt-PT"/>
        </w:rPr>
        <w:t xml:space="preserve"> </w:t>
      </w:r>
      <w:r w:rsidRPr="00F67924">
        <w:rPr>
          <w:iCs/>
          <w:szCs w:val="22"/>
          <w:lang w:val="pt-PT"/>
        </w:rPr>
        <w:t>semana</w:t>
      </w:r>
      <w:r w:rsidR="00E3171F" w:rsidRPr="00F67924">
        <w:rPr>
          <w:iCs/>
          <w:szCs w:val="22"/>
          <w:lang w:val="pt-PT"/>
        </w:rPr>
        <w:t>lmente</w:t>
      </w:r>
      <w:r w:rsidR="007F6A72" w:rsidRPr="00F67924">
        <w:rPr>
          <w:iCs/>
          <w:szCs w:val="22"/>
          <w:lang w:val="pt-PT"/>
        </w:rPr>
        <w:t xml:space="preserve"> (</w:t>
      </w:r>
      <w:r w:rsidRPr="00F67924">
        <w:rPr>
          <w:iCs/>
          <w:szCs w:val="22"/>
          <w:lang w:val="pt-PT"/>
        </w:rPr>
        <w:t xml:space="preserve">doentes com peso corporal </w:t>
      </w:r>
      <w:r w:rsidR="007F6A72" w:rsidRPr="00F67924">
        <w:rPr>
          <w:iCs/>
          <w:szCs w:val="22"/>
          <w:lang w:val="pt-PT"/>
        </w:rPr>
        <w:t>≥</w:t>
      </w:r>
      <w:r w:rsidR="007F32D5" w:rsidRPr="00F67924">
        <w:rPr>
          <w:iCs/>
          <w:szCs w:val="22"/>
          <w:lang w:val="pt-PT"/>
        </w:rPr>
        <w:t> </w:t>
      </w:r>
      <w:r w:rsidR="007F6A72" w:rsidRPr="00F67924">
        <w:rPr>
          <w:iCs/>
          <w:szCs w:val="22"/>
          <w:lang w:val="pt-PT"/>
        </w:rPr>
        <w:t>30</w:t>
      </w:r>
      <w:r w:rsidR="007F32D5" w:rsidRPr="00F67924">
        <w:rPr>
          <w:iCs/>
          <w:szCs w:val="22"/>
          <w:lang w:val="pt-PT"/>
        </w:rPr>
        <w:t> </w:t>
      </w:r>
      <w:r w:rsidR="007F6A72" w:rsidRPr="00F67924">
        <w:rPr>
          <w:iCs/>
          <w:szCs w:val="22"/>
          <w:lang w:val="pt-PT"/>
        </w:rPr>
        <w:t>kg), 162</w:t>
      </w:r>
      <w:r w:rsidR="007F32D5" w:rsidRPr="00F67924">
        <w:rPr>
          <w:iCs/>
          <w:szCs w:val="22"/>
          <w:lang w:val="pt-PT"/>
        </w:rPr>
        <w:t> </w:t>
      </w:r>
      <w:r w:rsidR="007F6A72" w:rsidRPr="00F67924">
        <w:rPr>
          <w:iCs/>
          <w:szCs w:val="22"/>
          <w:lang w:val="pt-PT"/>
        </w:rPr>
        <w:t xml:space="preserve">mg </w:t>
      </w:r>
      <w:r w:rsidR="007F32D5" w:rsidRPr="00F67924">
        <w:rPr>
          <w:iCs/>
          <w:szCs w:val="22"/>
          <w:lang w:val="pt-PT"/>
        </w:rPr>
        <w:t>subcutâneo</w:t>
      </w:r>
      <w:r w:rsidR="007F6A72" w:rsidRPr="00F67924">
        <w:rPr>
          <w:iCs/>
          <w:szCs w:val="22"/>
          <w:lang w:val="pt-PT"/>
        </w:rPr>
        <w:t xml:space="preserve"> </w:t>
      </w:r>
      <w:r w:rsidR="00E3171F" w:rsidRPr="00F67924">
        <w:rPr>
          <w:iCs/>
          <w:szCs w:val="22"/>
          <w:lang w:val="pt-PT"/>
        </w:rPr>
        <w:t>de 10 em</w:t>
      </w:r>
      <w:r w:rsidR="007F6A72" w:rsidRPr="00F67924">
        <w:rPr>
          <w:iCs/>
          <w:szCs w:val="22"/>
          <w:lang w:val="pt-PT"/>
        </w:rPr>
        <w:t xml:space="preserve"> 10</w:t>
      </w:r>
      <w:r w:rsidR="007F32D5" w:rsidRPr="00F67924">
        <w:rPr>
          <w:iCs/>
          <w:szCs w:val="22"/>
          <w:lang w:val="pt-PT"/>
        </w:rPr>
        <w:t> </w:t>
      </w:r>
      <w:r w:rsidRPr="00F67924">
        <w:rPr>
          <w:iCs/>
          <w:szCs w:val="22"/>
          <w:lang w:val="pt-PT"/>
        </w:rPr>
        <w:t>dias</w:t>
      </w:r>
      <w:r w:rsidR="007F6A72" w:rsidRPr="00F67924">
        <w:rPr>
          <w:iCs/>
          <w:szCs w:val="22"/>
          <w:lang w:val="pt-PT"/>
        </w:rPr>
        <w:t xml:space="preserve"> </w:t>
      </w:r>
      <w:r w:rsidRPr="00F67924">
        <w:rPr>
          <w:iCs/>
          <w:szCs w:val="22"/>
          <w:lang w:val="pt-PT"/>
        </w:rPr>
        <w:t xml:space="preserve">ou </w:t>
      </w:r>
      <w:r w:rsidR="00E3171F" w:rsidRPr="00F67924">
        <w:rPr>
          <w:iCs/>
          <w:szCs w:val="22"/>
          <w:lang w:val="pt-PT"/>
        </w:rPr>
        <w:t>de 2 em</w:t>
      </w:r>
      <w:r w:rsidRPr="00F67924">
        <w:rPr>
          <w:iCs/>
          <w:szCs w:val="22"/>
          <w:lang w:val="pt-PT"/>
        </w:rPr>
        <w:t xml:space="preserve"> 2</w:t>
      </w:r>
      <w:r w:rsidR="007F32D5" w:rsidRPr="00F67924">
        <w:rPr>
          <w:iCs/>
          <w:szCs w:val="22"/>
          <w:lang w:val="pt-PT"/>
        </w:rPr>
        <w:t> </w:t>
      </w:r>
      <w:r w:rsidRPr="00F67924">
        <w:rPr>
          <w:iCs/>
          <w:szCs w:val="22"/>
          <w:lang w:val="pt-PT"/>
        </w:rPr>
        <w:t>semanas</w:t>
      </w:r>
      <w:r w:rsidR="007F6A72" w:rsidRPr="00F67924">
        <w:rPr>
          <w:iCs/>
          <w:szCs w:val="22"/>
          <w:lang w:val="pt-PT"/>
        </w:rPr>
        <w:t xml:space="preserve"> (</w:t>
      </w:r>
      <w:r w:rsidRPr="00F67924">
        <w:rPr>
          <w:iCs/>
          <w:szCs w:val="22"/>
          <w:lang w:val="pt-PT"/>
        </w:rPr>
        <w:t xml:space="preserve">doentes com peso corporal inferior a </w:t>
      </w:r>
      <w:r w:rsidR="007F6A72" w:rsidRPr="00F67924">
        <w:rPr>
          <w:iCs/>
          <w:szCs w:val="22"/>
          <w:lang w:val="pt-PT"/>
        </w:rPr>
        <w:t>30</w:t>
      </w:r>
      <w:r w:rsidR="007F32D5" w:rsidRPr="00F67924">
        <w:rPr>
          <w:iCs/>
          <w:szCs w:val="22"/>
          <w:lang w:val="pt-PT"/>
        </w:rPr>
        <w:t> </w:t>
      </w:r>
      <w:r w:rsidR="007F6A72" w:rsidRPr="00F67924">
        <w:rPr>
          <w:iCs/>
          <w:szCs w:val="22"/>
          <w:lang w:val="pt-PT"/>
        </w:rPr>
        <w:t xml:space="preserve">kg). </w:t>
      </w:r>
    </w:p>
    <w:p w14:paraId="0C860D19" w14:textId="77777777" w:rsidR="007F6A72" w:rsidRPr="00F67924" w:rsidRDefault="007F6A72" w:rsidP="007F6A72">
      <w:pPr>
        <w:numPr>
          <w:ilvl w:val="12"/>
          <w:numId w:val="0"/>
        </w:numPr>
        <w:ind w:right="-2"/>
        <w:rPr>
          <w:iCs/>
          <w:szCs w:val="22"/>
          <w:lang w:val="pt-PT"/>
        </w:rPr>
      </w:pPr>
    </w:p>
    <w:p w14:paraId="0DB13141" w14:textId="6605C104" w:rsidR="004F7423" w:rsidRPr="00F67924" w:rsidRDefault="00CF030A" w:rsidP="007F6A72">
      <w:pPr>
        <w:numPr>
          <w:ilvl w:val="12"/>
          <w:numId w:val="0"/>
        </w:numPr>
        <w:ind w:right="-2"/>
        <w:rPr>
          <w:iCs/>
          <w:szCs w:val="22"/>
          <w:lang w:val="pt-PT"/>
        </w:rPr>
      </w:pPr>
      <w:r w:rsidRPr="00F67924">
        <w:rPr>
          <w:iCs/>
          <w:szCs w:val="22"/>
          <w:lang w:val="pt-PT"/>
        </w:rPr>
        <w:t xml:space="preserve">Estão disponíveis dados limitados relativos a exposições após administração subcutânea de </w:t>
      </w:r>
      <w:r w:rsidR="007F32D5" w:rsidRPr="00F67924">
        <w:rPr>
          <w:szCs w:val="22"/>
          <w:lang w:val="pt-PT"/>
        </w:rPr>
        <w:t xml:space="preserve">tocilizumab </w:t>
      </w:r>
      <w:r w:rsidRPr="00F67924">
        <w:rPr>
          <w:iCs/>
          <w:szCs w:val="22"/>
          <w:lang w:val="pt-PT"/>
        </w:rPr>
        <w:t>em doentes com AIJs com idade inferior a 2</w:t>
      </w:r>
      <w:r w:rsidR="007F32D5" w:rsidRPr="00F67924">
        <w:rPr>
          <w:iCs/>
          <w:szCs w:val="22"/>
          <w:lang w:val="pt-PT"/>
        </w:rPr>
        <w:t> </w:t>
      </w:r>
      <w:r w:rsidRPr="00F67924">
        <w:rPr>
          <w:iCs/>
          <w:szCs w:val="22"/>
          <w:lang w:val="pt-PT"/>
        </w:rPr>
        <w:t>anos e peso corporal inferior a 10</w:t>
      </w:r>
      <w:r w:rsidR="007F32D5" w:rsidRPr="00F67924">
        <w:rPr>
          <w:iCs/>
          <w:szCs w:val="22"/>
          <w:lang w:val="pt-PT"/>
        </w:rPr>
        <w:t> </w:t>
      </w:r>
      <w:r w:rsidRPr="00F67924">
        <w:rPr>
          <w:iCs/>
          <w:szCs w:val="22"/>
          <w:lang w:val="pt-PT"/>
        </w:rPr>
        <w:t xml:space="preserve">kg. </w:t>
      </w:r>
    </w:p>
    <w:p w14:paraId="61BB54CA" w14:textId="2302B21B" w:rsidR="00CF030A" w:rsidRPr="00F67924" w:rsidRDefault="004F7423" w:rsidP="007F6A72">
      <w:pPr>
        <w:numPr>
          <w:ilvl w:val="12"/>
          <w:numId w:val="0"/>
        </w:numPr>
        <w:ind w:right="-2"/>
        <w:rPr>
          <w:iCs/>
          <w:szCs w:val="22"/>
          <w:lang w:val="pt-PT"/>
        </w:rPr>
      </w:pPr>
      <w:r w:rsidRPr="00F67924">
        <w:rPr>
          <w:iCs/>
          <w:szCs w:val="22"/>
          <w:lang w:val="pt-PT"/>
        </w:rPr>
        <w:t>D</w:t>
      </w:r>
      <w:r w:rsidR="002C1B5F" w:rsidRPr="00F67924">
        <w:rPr>
          <w:iCs/>
          <w:szCs w:val="22"/>
          <w:lang w:val="pt-PT"/>
        </w:rPr>
        <w:t>oentes com AIJs devem ter um peso corporal mínimo de 10</w:t>
      </w:r>
      <w:r w:rsidR="007F32D5" w:rsidRPr="00F67924">
        <w:rPr>
          <w:iCs/>
          <w:szCs w:val="22"/>
          <w:lang w:val="pt-PT"/>
        </w:rPr>
        <w:t> </w:t>
      </w:r>
      <w:r w:rsidR="002C1B5F" w:rsidRPr="00F67924">
        <w:rPr>
          <w:iCs/>
          <w:szCs w:val="22"/>
          <w:lang w:val="pt-PT"/>
        </w:rPr>
        <w:t xml:space="preserve">kg quando receberem </w:t>
      </w:r>
      <w:r w:rsidR="007F32D5" w:rsidRPr="00F67924">
        <w:rPr>
          <w:szCs w:val="22"/>
          <w:lang w:val="pt-PT"/>
        </w:rPr>
        <w:t xml:space="preserve">tocilizumab </w:t>
      </w:r>
      <w:r w:rsidR="002C1B5F" w:rsidRPr="00F67924">
        <w:rPr>
          <w:iCs/>
          <w:szCs w:val="22"/>
          <w:lang w:val="pt-PT"/>
        </w:rPr>
        <w:t>por via subcutânea (ver secção</w:t>
      </w:r>
      <w:r w:rsidR="007F32D5" w:rsidRPr="00F67924">
        <w:rPr>
          <w:iCs/>
          <w:szCs w:val="22"/>
          <w:lang w:val="pt-PT"/>
        </w:rPr>
        <w:t> </w:t>
      </w:r>
      <w:r w:rsidR="002C1B5F" w:rsidRPr="00F67924">
        <w:rPr>
          <w:iCs/>
          <w:szCs w:val="22"/>
          <w:lang w:val="pt-PT"/>
        </w:rPr>
        <w:t>4.2).</w:t>
      </w:r>
    </w:p>
    <w:p w14:paraId="6AB0C2D7" w14:textId="77777777" w:rsidR="007F6A72" w:rsidRPr="00F67924" w:rsidRDefault="007F6A72" w:rsidP="007F6A72">
      <w:pPr>
        <w:numPr>
          <w:ilvl w:val="12"/>
          <w:numId w:val="0"/>
        </w:numPr>
        <w:ind w:right="-2"/>
        <w:rPr>
          <w:iCs/>
          <w:szCs w:val="22"/>
          <w:lang w:val="pt-PT"/>
        </w:rPr>
      </w:pPr>
    </w:p>
    <w:p w14:paraId="1A2F9CCE" w14:textId="3FB86E14" w:rsidR="007F6A72" w:rsidRPr="00F67924" w:rsidRDefault="00CF030A" w:rsidP="00D71122">
      <w:pPr>
        <w:keepNext/>
        <w:keepLines/>
        <w:numPr>
          <w:ilvl w:val="12"/>
          <w:numId w:val="0"/>
        </w:numPr>
        <w:rPr>
          <w:bCs/>
          <w:i/>
          <w:iCs/>
          <w:szCs w:val="22"/>
          <w:lang w:val="pt-PT"/>
        </w:rPr>
      </w:pPr>
      <w:r w:rsidRPr="00F67924">
        <w:rPr>
          <w:bCs/>
          <w:i/>
          <w:iCs/>
          <w:szCs w:val="22"/>
          <w:lang w:val="pt-PT"/>
        </w:rPr>
        <w:t>Tabela</w:t>
      </w:r>
      <w:r w:rsidR="007F32D5" w:rsidRPr="00F67924">
        <w:rPr>
          <w:bCs/>
          <w:i/>
          <w:iCs/>
          <w:szCs w:val="22"/>
          <w:lang w:val="pt-PT"/>
        </w:rPr>
        <w:t> </w:t>
      </w:r>
      <w:r w:rsidRPr="00F67924">
        <w:rPr>
          <w:bCs/>
          <w:i/>
          <w:iCs/>
          <w:szCs w:val="22"/>
          <w:lang w:val="pt-PT"/>
        </w:rPr>
        <w:t>8. Média previsível</w:t>
      </w:r>
      <w:del w:id="1835" w:author="Author">
        <w:r w:rsidRPr="00F67924" w:rsidDel="002E22C8">
          <w:rPr>
            <w:bCs/>
            <w:i/>
            <w:iCs/>
            <w:szCs w:val="22"/>
            <w:lang w:val="pt-PT"/>
          </w:rPr>
          <w:delText xml:space="preserve"> </w:delText>
        </w:r>
      </w:del>
      <w:ins w:id="1836" w:author="Author">
        <w:r w:rsidR="002E22C8" w:rsidRPr="00F67924">
          <w:rPr>
            <w:bCs/>
            <w:i/>
            <w:iCs/>
            <w:szCs w:val="22"/>
            <w:lang w:val="pt-PT"/>
          </w:rPr>
          <w:t> </w:t>
        </w:r>
      </w:ins>
      <w:r w:rsidRPr="00F67924">
        <w:rPr>
          <w:bCs/>
          <w:i/>
          <w:iCs/>
          <w:szCs w:val="22"/>
          <w:lang w:val="pt-PT"/>
        </w:rPr>
        <w:t>±</w:t>
      </w:r>
      <w:del w:id="1837" w:author="Author">
        <w:r w:rsidRPr="00F67924" w:rsidDel="002E22C8">
          <w:rPr>
            <w:bCs/>
            <w:i/>
            <w:iCs/>
            <w:szCs w:val="22"/>
            <w:lang w:val="pt-PT"/>
          </w:rPr>
          <w:delText xml:space="preserve"> </w:delText>
        </w:r>
      </w:del>
      <w:ins w:id="1838" w:author="Author">
        <w:r w:rsidR="002E22C8" w:rsidRPr="00F67924">
          <w:rPr>
            <w:bCs/>
            <w:i/>
            <w:iCs/>
            <w:szCs w:val="22"/>
            <w:lang w:val="pt-PT"/>
          </w:rPr>
          <w:t> </w:t>
        </w:r>
      </w:ins>
      <w:r w:rsidRPr="00F67924">
        <w:rPr>
          <w:bCs/>
          <w:i/>
          <w:iCs/>
          <w:szCs w:val="22"/>
          <w:lang w:val="pt-PT"/>
        </w:rPr>
        <w:t xml:space="preserve">DP dos parâmetros farmacocinéticos no estado estacionário após </w:t>
      </w:r>
      <w:r w:rsidR="0010180C" w:rsidRPr="00F67924">
        <w:rPr>
          <w:bCs/>
          <w:i/>
          <w:iCs/>
          <w:szCs w:val="22"/>
          <w:lang w:val="pt-PT"/>
        </w:rPr>
        <w:t>administração</w:t>
      </w:r>
      <w:r w:rsidRPr="00F67924">
        <w:rPr>
          <w:bCs/>
          <w:i/>
          <w:iCs/>
          <w:szCs w:val="22"/>
          <w:lang w:val="pt-PT"/>
        </w:rPr>
        <w:t xml:space="preserve"> </w:t>
      </w:r>
      <w:r w:rsidR="007F32D5" w:rsidRPr="00F67924">
        <w:rPr>
          <w:bCs/>
          <w:i/>
          <w:iCs/>
          <w:szCs w:val="22"/>
          <w:lang w:val="pt-PT"/>
        </w:rPr>
        <w:t xml:space="preserve">subcutânea </w:t>
      </w:r>
      <w:r w:rsidRPr="00F67924">
        <w:rPr>
          <w:bCs/>
          <w:i/>
          <w:iCs/>
          <w:szCs w:val="22"/>
          <w:lang w:val="pt-PT"/>
        </w:rPr>
        <w:t>na AIJs</w:t>
      </w:r>
    </w:p>
    <w:p w14:paraId="01E7C561" w14:textId="77777777" w:rsidR="009853DF" w:rsidRPr="00F67924" w:rsidRDefault="009853DF" w:rsidP="00D71122">
      <w:pPr>
        <w:keepNext/>
        <w:keepLines/>
        <w:numPr>
          <w:ilvl w:val="12"/>
          <w:numId w:val="0"/>
        </w:numPr>
        <w:rPr>
          <w:bCs/>
          <w:i/>
          <w:iCs/>
          <w:szCs w:val="22"/>
          <w:lang w:val="pt-PT"/>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2977"/>
        <w:gridCol w:w="2977"/>
      </w:tblGrid>
      <w:tr w:rsidR="007F6A72" w:rsidRPr="00ED63F7" w14:paraId="162335A2" w14:textId="77777777" w:rsidTr="00BF280E">
        <w:trPr>
          <w:cantSplit/>
          <w:trHeight w:val="452"/>
        </w:trPr>
        <w:tc>
          <w:tcPr>
            <w:tcW w:w="2835" w:type="dxa"/>
            <w:tcBorders>
              <w:top w:val="single" w:sz="4" w:space="0" w:color="auto"/>
              <w:left w:val="single" w:sz="4" w:space="0" w:color="auto"/>
              <w:bottom w:val="single" w:sz="4" w:space="0" w:color="auto"/>
              <w:right w:val="single" w:sz="4" w:space="0" w:color="auto"/>
            </w:tcBorders>
            <w:hideMark/>
          </w:tcPr>
          <w:p w14:paraId="2F9F577D" w14:textId="4C3A2FE0" w:rsidR="007F6A72" w:rsidRPr="00F67924" w:rsidRDefault="00A40897" w:rsidP="007F32D5">
            <w:pPr>
              <w:keepNext/>
              <w:keepLines/>
              <w:numPr>
                <w:ilvl w:val="12"/>
                <w:numId w:val="0"/>
              </w:numPr>
              <w:jc w:val="center"/>
              <w:rPr>
                <w:iCs/>
                <w:szCs w:val="22"/>
                <w:lang w:val="pt-PT"/>
              </w:rPr>
            </w:pPr>
            <w:r w:rsidRPr="00F67924">
              <w:rPr>
                <w:b/>
                <w:iCs/>
                <w:szCs w:val="22"/>
                <w:lang w:val="pt-PT"/>
              </w:rPr>
              <w:t xml:space="preserve">Parâmetros farmacocinéticos de </w:t>
            </w:r>
            <w:r w:rsidR="007F32D5" w:rsidRPr="00F67924">
              <w:rPr>
                <w:b/>
                <w:iCs/>
                <w:szCs w:val="22"/>
                <w:lang w:val="pt-PT"/>
              </w:rPr>
              <w:t>tocilizumab</w:t>
            </w:r>
          </w:p>
        </w:tc>
        <w:tc>
          <w:tcPr>
            <w:tcW w:w="2977" w:type="dxa"/>
            <w:tcBorders>
              <w:top w:val="single" w:sz="4" w:space="0" w:color="auto"/>
              <w:left w:val="single" w:sz="4" w:space="0" w:color="auto"/>
              <w:bottom w:val="single" w:sz="4" w:space="0" w:color="auto"/>
              <w:right w:val="single" w:sz="4" w:space="0" w:color="auto"/>
            </w:tcBorders>
            <w:hideMark/>
          </w:tcPr>
          <w:p w14:paraId="0EEC2949" w14:textId="6F4B907E" w:rsidR="00A40897" w:rsidRPr="00F67924" w:rsidRDefault="00A40897" w:rsidP="00D71122">
            <w:pPr>
              <w:keepNext/>
              <w:keepLines/>
              <w:numPr>
                <w:ilvl w:val="12"/>
                <w:numId w:val="0"/>
              </w:numPr>
              <w:jc w:val="center"/>
              <w:rPr>
                <w:b/>
                <w:iCs/>
                <w:szCs w:val="22"/>
                <w:lang w:val="pt-PT"/>
              </w:rPr>
            </w:pPr>
            <w:r w:rsidRPr="00F67924">
              <w:rPr>
                <w:b/>
                <w:iCs/>
                <w:szCs w:val="22"/>
                <w:lang w:val="pt-PT"/>
              </w:rPr>
              <w:t>162</w:t>
            </w:r>
            <w:r w:rsidR="007F32D5" w:rsidRPr="00F67924">
              <w:rPr>
                <w:b/>
                <w:iCs/>
                <w:szCs w:val="22"/>
                <w:lang w:val="pt-PT"/>
              </w:rPr>
              <w:t> </w:t>
            </w:r>
            <w:r w:rsidRPr="00F67924">
              <w:rPr>
                <w:b/>
                <w:iCs/>
                <w:szCs w:val="22"/>
                <w:lang w:val="pt-PT"/>
              </w:rPr>
              <w:t xml:space="preserve">mg </w:t>
            </w:r>
            <w:r w:rsidR="00333EE1" w:rsidRPr="00F67924">
              <w:rPr>
                <w:b/>
                <w:iCs/>
                <w:szCs w:val="22"/>
                <w:lang w:val="pt-PT"/>
              </w:rPr>
              <w:t>sem</w:t>
            </w:r>
            <w:r w:rsidR="0047307F" w:rsidRPr="00F67924">
              <w:rPr>
                <w:b/>
                <w:iCs/>
                <w:szCs w:val="22"/>
                <w:lang w:val="pt-PT"/>
              </w:rPr>
              <w:t>an</w:t>
            </w:r>
            <w:r w:rsidR="00333EE1" w:rsidRPr="00F67924">
              <w:rPr>
                <w:b/>
                <w:iCs/>
                <w:szCs w:val="22"/>
                <w:lang w:val="pt-PT"/>
              </w:rPr>
              <w:t>al</w:t>
            </w:r>
            <w:r w:rsidR="002A16D4" w:rsidRPr="00F67924">
              <w:rPr>
                <w:b/>
                <w:iCs/>
                <w:szCs w:val="22"/>
                <w:lang w:val="pt-PT"/>
              </w:rPr>
              <w:t>mente</w:t>
            </w:r>
          </w:p>
          <w:p w14:paraId="14F884F4" w14:textId="4D6F2E87" w:rsidR="007F6A72" w:rsidRPr="00F67924" w:rsidRDefault="007F32D5" w:rsidP="007F32D5">
            <w:pPr>
              <w:keepNext/>
              <w:keepLines/>
              <w:numPr>
                <w:ilvl w:val="12"/>
                <w:numId w:val="0"/>
              </w:numPr>
              <w:jc w:val="center"/>
              <w:rPr>
                <w:b/>
                <w:iCs/>
                <w:szCs w:val="22"/>
                <w:lang w:val="pt-PT"/>
              </w:rPr>
            </w:pPr>
            <w:r w:rsidRPr="00F67924">
              <w:rPr>
                <w:b/>
                <w:iCs/>
                <w:szCs w:val="22"/>
                <w:lang w:val="pt-PT"/>
              </w:rPr>
              <w:t> </w:t>
            </w:r>
            <w:r w:rsidR="00A40897" w:rsidRPr="00F67924">
              <w:rPr>
                <w:b/>
                <w:iCs/>
                <w:szCs w:val="22"/>
                <w:lang w:val="pt-PT"/>
              </w:rPr>
              <w:t>≥</w:t>
            </w:r>
            <w:r w:rsidRPr="00F67924">
              <w:rPr>
                <w:b/>
                <w:iCs/>
                <w:szCs w:val="22"/>
                <w:lang w:val="pt-PT"/>
              </w:rPr>
              <w:t> </w:t>
            </w:r>
            <w:r w:rsidR="00A40897" w:rsidRPr="00F67924">
              <w:rPr>
                <w:b/>
                <w:iCs/>
                <w:szCs w:val="22"/>
                <w:lang w:val="pt-PT"/>
              </w:rPr>
              <w:t>30</w:t>
            </w:r>
            <w:r w:rsidRPr="00F67924">
              <w:rPr>
                <w:b/>
                <w:iCs/>
                <w:szCs w:val="22"/>
                <w:lang w:val="pt-PT"/>
              </w:rPr>
              <w:t> </w:t>
            </w:r>
            <w:r w:rsidR="00A40897" w:rsidRPr="00F67924">
              <w:rPr>
                <w:b/>
                <w:iCs/>
                <w:szCs w:val="22"/>
                <w:lang w:val="pt-PT"/>
              </w:rPr>
              <w:t>kg</w:t>
            </w:r>
          </w:p>
        </w:tc>
        <w:tc>
          <w:tcPr>
            <w:tcW w:w="2977" w:type="dxa"/>
            <w:tcBorders>
              <w:top w:val="single" w:sz="4" w:space="0" w:color="auto"/>
              <w:left w:val="single" w:sz="4" w:space="0" w:color="auto"/>
              <w:bottom w:val="single" w:sz="4" w:space="0" w:color="auto"/>
              <w:right w:val="single" w:sz="4" w:space="0" w:color="auto"/>
            </w:tcBorders>
            <w:hideMark/>
          </w:tcPr>
          <w:p w14:paraId="1D11374B" w14:textId="14F8946B" w:rsidR="00A40897" w:rsidRPr="00F67924" w:rsidRDefault="00A40897" w:rsidP="00D71122">
            <w:pPr>
              <w:keepNext/>
              <w:keepLines/>
              <w:numPr>
                <w:ilvl w:val="12"/>
                <w:numId w:val="0"/>
              </w:numPr>
              <w:jc w:val="center"/>
              <w:rPr>
                <w:b/>
                <w:iCs/>
                <w:szCs w:val="22"/>
                <w:lang w:val="pt-PT"/>
              </w:rPr>
            </w:pPr>
            <w:r w:rsidRPr="00F67924">
              <w:rPr>
                <w:b/>
                <w:iCs/>
                <w:szCs w:val="22"/>
                <w:lang w:val="pt-PT"/>
              </w:rPr>
              <w:t>162</w:t>
            </w:r>
            <w:r w:rsidR="007F32D5" w:rsidRPr="00F67924">
              <w:rPr>
                <w:b/>
                <w:iCs/>
                <w:szCs w:val="22"/>
                <w:lang w:val="pt-PT"/>
              </w:rPr>
              <w:t> </w:t>
            </w:r>
            <w:r w:rsidRPr="00F67924">
              <w:rPr>
                <w:b/>
                <w:iCs/>
                <w:szCs w:val="22"/>
                <w:lang w:val="pt-PT"/>
              </w:rPr>
              <w:t>mg de 2 em 2</w:t>
            </w:r>
            <w:r w:rsidR="007F32D5" w:rsidRPr="00F67924">
              <w:rPr>
                <w:b/>
                <w:iCs/>
                <w:szCs w:val="22"/>
                <w:lang w:val="pt-PT"/>
              </w:rPr>
              <w:t> </w:t>
            </w:r>
            <w:r w:rsidRPr="00F67924">
              <w:rPr>
                <w:b/>
                <w:iCs/>
                <w:szCs w:val="22"/>
                <w:lang w:val="pt-PT"/>
              </w:rPr>
              <w:t>semanas</w:t>
            </w:r>
          </w:p>
          <w:p w14:paraId="388309FE" w14:textId="1F629781" w:rsidR="007F6A72" w:rsidRPr="00F67924" w:rsidRDefault="004B074D" w:rsidP="00D71122">
            <w:pPr>
              <w:keepNext/>
              <w:keepLines/>
              <w:numPr>
                <w:ilvl w:val="12"/>
                <w:numId w:val="0"/>
              </w:numPr>
              <w:jc w:val="center"/>
              <w:rPr>
                <w:b/>
                <w:iCs/>
                <w:szCs w:val="22"/>
                <w:lang w:val="pt-PT"/>
              </w:rPr>
            </w:pPr>
            <w:r w:rsidRPr="00F67924">
              <w:rPr>
                <w:b/>
                <w:iCs/>
                <w:szCs w:val="22"/>
                <w:lang w:val="pt-PT"/>
              </w:rPr>
              <w:t>I</w:t>
            </w:r>
            <w:r w:rsidR="00A40897" w:rsidRPr="00F67924">
              <w:rPr>
                <w:b/>
                <w:iCs/>
                <w:szCs w:val="22"/>
                <w:lang w:val="pt-PT"/>
              </w:rPr>
              <w:t>nferior a 30</w:t>
            </w:r>
            <w:r w:rsidR="007F32D5" w:rsidRPr="00F67924">
              <w:rPr>
                <w:b/>
                <w:iCs/>
                <w:szCs w:val="22"/>
                <w:lang w:val="pt-PT"/>
              </w:rPr>
              <w:t> </w:t>
            </w:r>
            <w:r w:rsidR="00A40897" w:rsidRPr="00F67924">
              <w:rPr>
                <w:b/>
                <w:iCs/>
                <w:szCs w:val="22"/>
                <w:lang w:val="pt-PT"/>
              </w:rPr>
              <w:t>kg</w:t>
            </w:r>
          </w:p>
        </w:tc>
      </w:tr>
      <w:tr w:rsidR="007F6A72" w:rsidRPr="00F67924" w14:paraId="45CBA17A" w14:textId="77777777" w:rsidTr="00BF280E">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5FCD51F4" w14:textId="77777777" w:rsidR="007F6A72" w:rsidRPr="00F67924" w:rsidRDefault="007F6A72" w:rsidP="00D71122">
            <w:pPr>
              <w:keepNext/>
              <w:keepLines/>
              <w:numPr>
                <w:ilvl w:val="12"/>
                <w:numId w:val="0"/>
              </w:numPr>
              <w:rPr>
                <w:iCs/>
                <w:szCs w:val="22"/>
                <w:lang w:val="pt-PT"/>
              </w:rPr>
            </w:pPr>
            <w:r w:rsidRPr="00F67924">
              <w:rPr>
                <w:iCs/>
                <w:szCs w:val="22"/>
                <w:lang w:val="pt-PT"/>
              </w:rPr>
              <w:t>C</w:t>
            </w:r>
            <w:r w:rsidR="00A40897" w:rsidRPr="00F67924">
              <w:rPr>
                <w:iCs/>
                <w:szCs w:val="22"/>
                <w:vertAlign w:val="subscript"/>
                <w:lang w:val="pt-PT"/>
              </w:rPr>
              <w:t>má</w:t>
            </w:r>
            <w:r w:rsidRPr="00F67924">
              <w:rPr>
                <w:iCs/>
                <w:szCs w:val="22"/>
                <w:vertAlign w:val="subscript"/>
                <w:lang w:val="pt-PT"/>
              </w:rPr>
              <w:t>x</w:t>
            </w:r>
            <w:r w:rsidR="00A40897" w:rsidRPr="00F67924">
              <w:rPr>
                <w:iCs/>
                <w:szCs w:val="22"/>
                <w:lang w:val="pt-PT"/>
              </w:rPr>
              <w:t xml:space="preserve"> (µg/</w:t>
            </w:r>
            <w:r w:rsidR="006606D5" w:rsidRPr="00F67924">
              <w:rPr>
                <w:iCs/>
                <w:szCs w:val="22"/>
                <w:lang w:val="pt-PT"/>
              </w:rPr>
              <w:t>m</w:t>
            </w:r>
            <w:r w:rsidR="00A40897" w:rsidRPr="00F67924">
              <w:rPr>
                <w:iCs/>
                <w:szCs w:val="22"/>
                <w:lang w:val="pt-PT"/>
              </w:rPr>
              <w:t>l</w:t>
            </w:r>
            <w:r w:rsidRPr="00F67924">
              <w:rPr>
                <w:iCs/>
                <w:szCs w:val="22"/>
                <w:lang w:val="pt-PT"/>
              </w:rPr>
              <w:t>)</w:t>
            </w:r>
          </w:p>
        </w:tc>
        <w:tc>
          <w:tcPr>
            <w:tcW w:w="2977" w:type="dxa"/>
            <w:tcBorders>
              <w:top w:val="single" w:sz="4" w:space="0" w:color="auto"/>
              <w:left w:val="single" w:sz="4" w:space="0" w:color="auto"/>
              <w:bottom w:val="single" w:sz="4" w:space="0" w:color="auto"/>
              <w:right w:val="single" w:sz="4" w:space="0" w:color="auto"/>
            </w:tcBorders>
            <w:hideMark/>
          </w:tcPr>
          <w:p w14:paraId="62CDF021"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99</w:t>
            </w:r>
            <w:r w:rsidR="00A40897" w:rsidRPr="00F67924">
              <w:rPr>
                <w:iCs/>
                <w:szCs w:val="22"/>
                <w:lang w:val="pt-PT"/>
              </w:rPr>
              <w:t>,</w:t>
            </w:r>
            <w:r w:rsidRPr="00F67924">
              <w:rPr>
                <w:iCs/>
                <w:szCs w:val="22"/>
                <w:lang w:val="pt-PT"/>
              </w:rPr>
              <w:t>8 ± 46</w:t>
            </w:r>
            <w:r w:rsidR="00A40897" w:rsidRPr="00F67924">
              <w:rPr>
                <w:iCs/>
                <w:szCs w:val="22"/>
                <w:lang w:val="pt-PT"/>
              </w:rPr>
              <w:t>,</w:t>
            </w:r>
            <w:r w:rsidRPr="00F67924">
              <w:rPr>
                <w:iCs/>
                <w:szCs w:val="22"/>
                <w:lang w:val="pt-PT"/>
              </w:rPr>
              <w:t>2</w:t>
            </w:r>
          </w:p>
        </w:tc>
        <w:tc>
          <w:tcPr>
            <w:tcW w:w="2977" w:type="dxa"/>
            <w:tcBorders>
              <w:top w:val="single" w:sz="4" w:space="0" w:color="auto"/>
              <w:left w:val="single" w:sz="4" w:space="0" w:color="auto"/>
              <w:bottom w:val="single" w:sz="4" w:space="0" w:color="auto"/>
              <w:right w:val="single" w:sz="4" w:space="0" w:color="auto"/>
            </w:tcBorders>
            <w:hideMark/>
          </w:tcPr>
          <w:p w14:paraId="118210CF"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134 ± 58</w:t>
            </w:r>
            <w:r w:rsidR="00A40897" w:rsidRPr="00F67924">
              <w:rPr>
                <w:iCs/>
                <w:szCs w:val="22"/>
                <w:lang w:val="pt-PT"/>
              </w:rPr>
              <w:t>,</w:t>
            </w:r>
            <w:r w:rsidRPr="00F67924">
              <w:rPr>
                <w:iCs/>
                <w:szCs w:val="22"/>
                <w:lang w:val="pt-PT"/>
              </w:rPr>
              <w:t>6</w:t>
            </w:r>
          </w:p>
        </w:tc>
      </w:tr>
      <w:tr w:rsidR="007F6A72" w:rsidRPr="00F67924" w14:paraId="3592F613" w14:textId="77777777" w:rsidTr="00BF280E">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2FFE9BB7" w14:textId="77777777" w:rsidR="007F6A72" w:rsidRPr="00F67924" w:rsidRDefault="007F6A72" w:rsidP="00D71122">
            <w:pPr>
              <w:keepNext/>
              <w:keepLines/>
              <w:numPr>
                <w:ilvl w:val="12"/>
                <w:numId w:val="0"/>
              </w:numPr>
              <w:rPr>
                <w:iCs/>
                <w:szCs w:val="22"/>
                <w:lang w:val="pt-PT"/>
              </w:rPr>
            </w:pPr>
            <w:r w:rsidRPr="00F67924">
              <w:rPr>
                <w:iCs/>
                <w:szCs w:val="22"/>
                <w:lang w:val="pt-PT"/>
              </w:rPr>
              <w:t>C</w:t>
            </w:r>
            <w:r w:rsidRPr="00F67924">
              <w:rPr>
                <w:iCs/>
                <w:szCs w:val="22"/>
                <w:vertAlign w:val="subscript"/>
                <w:lang w:val="pt-PT"/>
              </w:rPr>
              <w:t>m</w:t>
            </w:r>
            <w:r w:rsidR="00333EE1" w:rsidRPr="00F67924">
              <w:rPr>
                <w:iCs/>
                <w:szCs w:val="22"/>
                <w:vertAlign w:val="subscript"/>
                <w:lang w:val="pt-PT"/>
              </w:rPr>
              <w:t>í</w:t>
            </w:r>
            <w:r w:rsidRPr="00F67924">
              <w:rPr>
                <w:iCs/>
                <w:szCs w:val="22"/>
                <w:vertAlign w:val="subscript"/>
                <w:lang w:val="pt-PT"/>
              </w:rPr>
              <w:t>n</w:t>
            </w:r>
            <w:r w:rsidRPr="00F67924">
              <w:rPr>
                <w:iCs/>
                <w:szCs w:val="22"/>
                <w:lang w:val="pt-PT"/>
              </w:rPr>
              <w:t xml:space="preserve"> (µg/m</w:t>
            </w:r>
            <w:r w:rsidR="00A40897" w:rsidRPr="00F67924">
              <w:rPr>
                <w:iCs/>
                <w:szCs w:val="22"/>
                <w:lang w:val="pt-PT"/>
              </w:rPr>
              <w:t>l</w:t>
            </w:r>
            <w:r w:rsidRPr="00F67924">
              <w:rPr>
                <w:iCs/>
                <w:szCs w:val="22"/>
                <w:lang w:val="pt-PT"/>
              </w:rPr>
              <w:t>)</w:t>
            </w:r>
          </w:p>
        </w:tc>
        <w:tc>
          <w:tcPr>
            <w:tcW w:w="2977" w:type="dxa"/>
            <w:tcBorders>
              <w:top w:val="single" w:sz="4" w:space="0" w:color="auto"/>
              <w:left w:val="single" w:sz="4" w:space="0" w:color="auto"/>
              <w:bottom w:val="single" w:sz="4" w:space="0" w:color="auto"/>
              <w:right w:val="single" w:sz="4" w:space="0" w:color="auto"/>
            </w:tcBorders>
            <w:hideMark/>
          </w:tcPr>
          <w:p w14:paraId="55A87F84"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79</w:t>
            </w:r>
            <w:r w:rsidR="00A40897" w:rsidRPr="00F67924">
              <w:rPr>
                <w:iCs/>
                <w:szCs w:val="22"/>
                <w:lang w:val="pt-PT"/>
              </w:rPr>
              <w:t>,</w:t>
            </w:r>
            <w:r w:rsidRPr="00F67924">
              <w:rPr>
                <w:iCs/>
                <w:szCs w:val="22"/>
                <w:lang w:val="pt-PT"/>
              </w:rPr>
              <w:t>2 ± 35</w:t>
            </w:r>
            <w:r w:rsidR="00A40897" w:rsidRPr="00F67924">
              <w:rPr>
                <w:iCs/>
                <w:szCs w:val="22"/>
                <w:lang w:val="pt-PT"/>
              </w:rPr>
              <w:t>,</w:t>
            </w:r>
            <w:r w:rsidRPr="00F67924">
              <w:rPr>
                <w:iCs/>
                <w:szCs w:val="22"/>
                <w:lang w:val="pt-PT"/>
              </w:rPr>
              <w:t>6</w:t>
            </w:r>
          </w:p>
        </w:tc>
        <w:tc>
          <w:tcPr>
            <w:tcW w:w="2977" w:type="dxa"/>
            <w:tcBorders>
              <w:top w:val="single" w:sz="4" w:space="0" w:color="auto"/>
              <w:left w:val="single" w:sz="4" w:space="0" w:color="auto"/>
              <w:bottom w:val="single" w:sz="4" w:space="0" w:color="auto"/>
              <w:right w:val="single" w:sz="4" w:space="0" w:color="auto"/>
            </w:tcBorders>
            <w:hideMark/>
          </w:tcPr>
          <w:p w14:paraId="3C30C218"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65</w:t>
            </w:r>
            <w:r w:rsidR="00A40897" w:rsidRPr="00F67924">
              <w:rPr>
                <w:iCs/>
                <w:szCs w:val="22"/>
                <w:lang w:val="pt-PT"/>
              </w:rPr>
              <w:t>,</w:t>
            </w:r>
            <w:r w:rsidRPr="00F67924">
              <w:rPr>
                <w:iCs/>
                <w:szCs w:val="22"/>
                <w:lang w:val="pt-PT"/>
              </w:rPr>
              <w:t>9 ± 31</w:t>
            </w:r>
            <w:r w:rsidR="00A40897" w:rsidRPr="00F67924">
              <w:rPr>
                <w:iCs/>
                <w:szCs w:val="22"/>
                <w:lang w:val="pt-PT"/>
              </w:rPr>
              <w:t>,</w:t>
            </w:r>
            <w:r w:rsidRPr="00F67924">
              <w:rPr>
                <w:iCs/>
                <w:szCs w:val="22"/>
                <w:lang w:val="pt-PT"/>
              </w:rPr>
              <w:t>3</w:t>
            </w:r>
          </w:p>
        </w:tc>
      </w:tr>
      <w:tr w:rsidR="007F6A72" w:rsidRPr="00F67924" w14:paraId="059FD04F" w14:textId="77777777" w:rsidTr="00BF280E">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61F70B32" w14:textId="77777777" w:rsidR="007F6A72" w:rsidRPr="00F67924" w:rsidRDefault="007F6A72" w:rsidP="00D71122">
            <w:pPr>
              <w:keepNext/>
              <w:keepLines/>
              <w:numPr>
                <w:ilvl w:val="12"/>
                <w:numId w:val="0"/>
              </w:numPr>
              <w:rPr>
                <w:iCs/>
                <w:szCs w:val="22"/>
                <w:lang w:val="pt-PT"/>
              </w:rPr>
            </w:pPr>
            <w:r w:rsidRPr="00F67924">
              <w:rPr>
                <w:iCs/>
                <w:szCs w:val="22"/>
                <w:lang w:val="pt-PT"/>
              </w:rPr>
              <w:t>C</w:t>
            </w:r>
            <w:r w:rsidRPr="00F67924">
              <w:rPr>
                <w:iCs/>
                <w:szCs w:val="22"/>
                <w:vertAlign w:val="subscript"/>
                <w:lang w:val="pt-PT"/>
              </w:rPr>
              <w:t>m</w:t>
            </w:r>
            <w:r w:rsidR="00A40897" w:rsidRPr="00F67924">
              <w:rPr>
                <w:iCs/>
                <w:szCs w:val="22"/>
                <w:vertAlign w:val="subscript"/>
                <w:lang w:val="pt-PT"/>
              </w:rPr>
              <w:t>édia</w:t>
            </w:r>
            <w:r w:rsidRPr="00F67924">
              <w:rPr>
                <w:iCs/>
                <w:szCs w:val="22"/>
                <w:lang w:val="pt-PT"/>
              </w:rPr>
              <w:t xml:space="preserve"> (µg/m</w:t>
            </w:r>
            <w:r w:rsidR="00A40897" w:rsidRPr="00F67924">
              <w:rPr>
                <w:iCs/>
                <w:szCs w:val="22"/>
                <w:lang w:val="pt-PT"/>
              </w:rPr>
              <w:t>l</w:t>
            </w:r>
            <w:r w:rsidRPr="00F67924">
              <w:rPr>
                <w:iCs/>
                <w:szCs w:val="22"/>
                <w:lang w:val="pt-PT"/>
              </w:rPr>
              <w:t>)</w:t>
            </w:r>
          </w:p>
        </w:tc>
        <w:tc>
          <w:tcPr>
            <w:tcW w:w="2977" w:type="dxa"/>
            <w:tcBorders>
              <w:top w:val="single" w:sz="4" w:space="0" w:color="auto"/>
              <w:left w:val="single" w:sz="4" w:space="0" w:color="auto"/>
              <w:bottom w:val="single" w:sz="4" w:space="0" w:color="auto"/>
              <w:right w:val="single" w:sz="4" w:space="0" w:color="auto"/>
            </w:tcBorders>
            <w:hideMark/>
          </w:tcPr>
          <w:p w14:paraId="5D756444"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91</w:t>
            </w:r>
            <w:r w:rsidR="00A40897" w:rsidRPr="00F67924">
              <w:rPr>
                <w:iCs/>
                <w:szCs w:val="22"/>
                <w:lang w:val="pt-PT"/>
              </w:rPr>
              <w:t>,</w:t>
            </w:r>
            <w:r w:rsidRPr="00F67924">
              <w:rPr>
                <w:iCs/>
                <w:szCs w:val="22"/>
                <w:lang w:val="pt-PT"/>
              </w:rPr>
              <w:t>3 ± 40</w:t>
            </w:r>
            <w:r w:rsidR="00A40897" w:rsidRPr="00F67924">
              <w:rPr>
                <w:iCs/>
                <w:szCs w:val="22"/>
                <w:lang w:val="pt-PT"/>
              </w:rPr>
              <w:t>,</w:t>
            </w:r>
            <w:r w:rsidRPr="00F67924">
              <w:rPr>
                <w:iCs/>
                <w:szCs w:val="22"/>
                <w:lang w:val="pt-PT"/>
              </w:rPr>
              <w:t>4</w:t>
            </w:r>
          </w:p>
        </w:tc>
        <w:tc>
          <w:tcPr>
            <w:tcW w:w="2977" w:type="dxa"/>
            <w:tcBorders>
              <w:top w:val="single" w:sz="4" w:space="0" w:color="auto"/>
              <w:left w:val="single" w:sz="4" w:space="0" w:color="auto"/>
              <w:bottom w:val="single" w:sz="4" w:space="0" w:color="auto"/>
              <w:right w:val="single" w:sz="4" w:space="0" w:color="auto"/>
            </w:tcBorders>
            <w:hideMark/>
          </w:tcPr>
          <w:p w14:paraId="7B945C24"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101 ± 43</w:t>
            </w:r>
            <w:r w:rsidR="00A40897" w:rsidRPr="00F67924">
              <w:rPr>
                <w:iCs/>
                <w:szCs w:val="22"/>
                <w:lang w:val="pt-PT"/>
              </w:rPr>
              <w:t>,</w:t>
            </w:r>
            <w:r w:rsidRPr="00F67924">
              <w:rPr>
                <w:iCs/>
                <w:szCs w:val="22"/>
                <w:lang w:val="pt-PT"/>
              </w:rPr>
              <w:t>2</w:t>
            </w:r>
          </w:p>
        </w:tc>
      </w:tr>
      <w:tr w:rsidR="007F6A72" w:rsidRPr="00F67924" w14:paraId="2391D142" w14:textId="77777777" w:rsidTr="00BF280E">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5701DD9D" w14:textId="77777777" w:rsidR="007F6A72" w:rsidRPr="00F67924" w:rsidRDefault="007F6A72" w:rsidP="00D71122">
            <w:pPr>
              <w:keepNext/>
              <w:keepLines/>
              <w:numPr>
                <w:ilvl w:val="12"/>
                <w:numId w:val="0"/>
              </w:numPr>
              <w:rPr>
                <w:iCs/>
                <w:szCs w:val="22"/>
                <w:lang w:val="pt-PT"/>
              </w:rPr>
            </w:pPr>
            <w:r w:rsidRPr="00F67924">
              <w:rPr>
                <w:iCs/>
                <w:szCs w:val="22"/>
                <w:lang w:val="pt-PT"/>
              </w:rPr>
              <w:t>Ac</w:t>
            </w:r>
            <w:r w:rsidR="00A40897" w:rsidRPr="00F67924">
              <w:rPr>
                <w:iCs/>
                <w:szCs w:val="22"/>
                <w:lang w:val="pt-PT"/>
              </w:rPr>
              <w:t>umulação</w:t>
            </w:r>
            <w:r w:rsidRPr="00F67924">
              <w:rPr>
                <w:iCs/>
                <w:szCs w:val="22"/>
                <w:lang w:val="pt-PT"/>
              </w:rPr>
              <w:t xml:space="preserve"> C</w:t>
            </w:r>
            <w:r w:rsidR="00A40897" w:rsidRPr="00F67924">
              <w:rPr>
                <w:iCs/>
                <w:szCs w:val="22"/>
                <w:vertAlign w:val="subscript"/>
                <w:lang w:val="pt-PT"/>
              </w:rPr>
              <w:t>má</w:t>
            </w:r>
            <w:r w:rsidRPr="00F67924">
              <w:rPr>
                <w:iCs/>
                <w:szCs w:val="22"/>
                <w:vertAlign w:val="subscript"/>
                <w:lang w:val="pt-PT"/>
              </w:rPr>
              <w:t>x</w:t>
            </w:r>
          </w:p>
        </w:tc>
        <w:tc>
          <w:tcPr>
            <w:tcW w:w="2977" w:type="dxa"/>
            <w:tcBorders>
              <w:top w:val="single" w:sz="4" w:space="0" w:color="auto"/>
              <w:left w:val="single" w:sz="4" w:space="0" w:color="auto"/>
              <w:bottom w:val="single" w:sz="4" w:space="0" w:color="auto"/>
              <w:right w:val="single" w:sz="4" w:space="0" w:color="auto"/>
            </w:tcBorders>
          </w:tcPr>
          <w:p w14:paraId="7D9FBC14"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3</w:t>
            </w:r>
            <w:r w:rsidR="00A40897" w:rsidRPr="00F67924">
              <w:rPr>
                <w:iCs/>
                <w:szCs w:val="22"/>
                <w:lang w:val="pt-PT"/>
              </w:rPr>
              <w:t>,</w:t>
            </w:r>
            <w:r w:rsidRPr="00F67924">
              <w:rPr>
                <w:iCs/>
                <w:szCs w:val="22"/>
                <w:lang w:val="pt-PT"/>
              </w:rPr>
              <w:t>66</w:t>
            </w:r>
          </w:p>
        </w:tc>
        <w:tc>
          <w:tcPr>
            <w:tcW w:w="2977" w:type="dxa"/>
            <w:tcBorders>
              <w:top w:val="single" w:sz="4" w:space="0" w:color="auto"/>
              <w:left w:val="single" w:sz="4" w:space="0" w:color="auto"/>
              <w:bottom w:val="single" w:sz="4" w:space="0" w:color="auto"/>
              <w:right w:val="single" w:sz="4" w:space="0" w:color="auto"/>
            </w:tcBorders>
          </w:tcPr>
          <w:p w14:paraId="73FF489E"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1</w:t>
            </w:r>
            <w:r w:rsidR="00A40897" w:rsidRPr="00F67924">
              <w:rPr>
                <w:iCs/>
                <w:szCs w:val="22"/>
                <w:lang w:val="pt-PT"/>
              </w:rPr>
              <w:t>,</w:t>
            </w:r>
            <w:r w:rsidRPr="00F67924">
              <w:rPr>
                <w:iCs/>
                <w:szCs w:val="22"/>
                <w:lang w:val="pt-PT"/>
              </w:rPr>
              <w:t>88</w:t>
            </w:r>
          </w:p>
        </w:tc>
      </w:tr>
      <w:tr w:rsidR="007F6A72" w:rsidRPr="00F67924" w14:paraId="4A702C3A" w14:textId="77777777" w:rsidTr="00BF280E">
        <w:trPr>
          <w:cantSplit/>
          <w:trHeight w:val="331"/>
        </w:trPr>
        <w:tc>
          <w:tcPr>
            <w:tcW w:w="2835" w:type="dxa"/>
            <w:tcBorders>
              <w:top w:val="single" w:sz="4" w:space="0" w:color="auto"/>
              <w:left w:val="single" w:sz="4" w:space="0" w:color="auto"/>
              <w:bottom w:val="single" w:sz="4" w:space="0" w:color="auto"/>
              <w:right w:val="single" w:sz="4" w:space="0" w:color="auto"/>
            </w:tcBorders>
            <w:hideMark/>
          </w:tcPr>
          <w:p w14:paraId="2C158E32" w14:textId="77777777" w:rsidR="007F6A72" w:rsidRPr="00F67924" w:rsidRDefault="00A40897" w:rsidP="00D71122">
            <w:pPr>
              <w:keepNext/>
              <w:keepLines/>
              <w:numPr>
                <w:ilvl w:val="12"/>
                <w:numId w:val="0"/>
              </w:numPr>
              <w:rPr>
                <w:iCs/>
                <w:szCs w:val="22"/>
                <w:lang w:val="pt-PT"/>
              </w:rPr>
            </w:pPr>
            <w:r w:rsidRPr="00F67924">
              <w:rPr>
                <w:iCs/>
                <w:szCs w:val="22"/>
                <w:lang w:val="pt-PT"/>
              </w:rPr>
              <w:t xml:space="preserve">Acumulação </w:t>
            </w:r>
            <w:r w:rsidR="007F6A72" w:rsidRPr="00F67924">
              <w:rPr>
                <w:iCs/>
                <w:szCs w:val="22"/>
                <w:lang w:val="pt-PT"/>
              </w:rPr>
              <w:t>C</w:t>
            </w:r>
            <w:r w:rsidR="007F6A72" w:rsidRPr="00F67924">
              <w:rPr>
                <w:iCs/>
                <w:szCs w:val="22"/>
                <w:vertAlign w:val="subscript"/>
                <w:lang w:val="pt-PT"/>
              </w:rPr>
              <w:t>m</w:t>
            </w:r>
            <w:r w:rsidR="00333EE1" w:rsidRPr="00F67924">
              <w:rPr>
                <w:iCs/>
                <w:szCs w:val="22"/>
                <w:vertAlign w:val="subscript"/>
                <w:lang w:val="pt-PT"/>
              </w:rPr>
              <w:t>í</w:t>
            </w:r>
            <w:r w:rsidR="007F6A72" w:rsidRPr="00F67924">
              <w:rPr>
                <w:iCs/>
                <w:szCs w:val="22"/>
                <w:vertAlign w:val="subscript"/>
                <w:lang w:val="pt-PT"/>
              </w:rPr>
              <w:t>n</w:t>
            </w:r>
          </w:p>
        </w:tc>
        <w:tc>
          <w:tcPr>
            <w:tcW w:w="2977" w:type="dxa"/>
            <w:tcBorders>
              <w:top w:val="single" w:sz="4" w:space="0" w:color="auto"/>
              <w:left w:val="single" w:sz="4" w:space="0" w:color="auto"/>
              <w:bottom w:val="single" w:sz="4" w:space="0" w:color="auto"/>
              <w:right w:val="single" w:sz="4" w:space="0" w:color="auto"/>
            </w:tcBorders>
          </w:tcPr>
          <w:p w14:paraId="51FCD700"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4</w:t>
            </w:r>
            <w:r w:rsidR="00A40897" w:rsidRPr="00F67924">
              <w:rPr>
                <w:iCs/>
                <w:szCs w:val="22"/>
                <w:lang w:val="pt-PT"/>
              </w:rPr>
              <w:t>,</w:t>
            </w:r>
            <w:r w:rsidRPr="00F67924">
              <w:rPr>
                <w:iCs/>
                <w:szCs w:val="22"/>
                <w:lang w:val="pt-PT"/>
              </w:rPr>
              <w:t>39</w:t>
            </w:r>
          </w:p>
        </w:tc>
        <w:tc>
          <w:tcPr>
            <w:tcW w:w="2977" w:type="dxa"/>
            <w:tcBorders>
              <w:top w:val="single" w:sz="4" w:space="0" w:color="auto"/>
              <w:left w:val="single" w:sz="4" w:space="0" w:color="auto"/>
              <w:bottom w:val="single" w:sz="4" w:space="0" w:color="auto"/>
              <w:right w:val="single" w:sz="4" w:space="0" w:color="auto"/>
            </w:tcBorders>
          </w:tcPr>
          <w:p w14:paraId="6BD0F5BC"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3</w:t>
            </w:r>
            <w:r w:rsidR="00A40897" w:rsidRPr="00F67924">
              <w:rPr>
                <w:iCs/>
                <w:szCs w:val="22"/>
                <w:lang w:val="pt-PT"/>
              </w:rPr>
              <w:t>,</w:t>
            </w:r>
            <w:r w:rsidRPr="00F67924">
              <w:rPr>
                <w:iCs/>
                <w:szCs w:val="22"/>
                <w:lang w:val="pt-PT"/>
              </w:rPr>
              <w:t>21</w:t>
            </w:r>
          </w:p>
        </w:tc>
      </w:tr>
      <w:tr w:rsidR="007F6A72" w:rsidRPr="00F67924" w14:paraId="0E224755" w14:textId="77777777" w:rsidTr="00BF280E">
        <w:trPr>
          <w:cantSplit/>
          <w:trHeight w:val="331"/>
        </w:trPr>
        <w:tc>
          <w:tcPr>
            <w:tcW w:w="2835" w:type="dxa"/>
            <w:tcBorders>
              <w:top w:val="single" w:sz="4" w:space="0" w:color="auto"/>
              <w:left w:val="single" w:sz="4" w:space="0" w:color="auto"/>
              <w:bottom w:val="single" w:sz="4" w:space="0" w:color="auto"/>
              <w:right w:val="single" w:sz="4" w:space="0" w:color="auto"/>
            </w:tcBorders>
          </w:tcPr>
          <w:p w14:paraId="4C5D7B85" w14:textId="77777777" w:rsidR="007F6A72" w:rsidRPr="00F67924" w:rsidRDefault="00A40897" w:rsidP="00D71122">
            <w:pPr>
              <w:keepNext/>
              <w:keepLines/>
              <w:numPr>
                <w:ilvl w:val="12"/>
                <w:numId w:val="0"/>
              </w:numPr>
              <w:rPr>
                <w:iCs/>
                <w:szCs w:val="22"/>
                <w:lang w:val="pt-PT"/>
              </w:rPr>
            </w:pPr>
            <w:r w:rsidRPr="00F67924">
              <w:rPr>
                <w:iCs/>
                <w:szCs w:val="22"/>
                <w:lang w:val="pt-PT"/>
              </w:rPr>
              <w:t xml:space="preserve">Acumulação </w:t>
            </w:r>
            <w:r w:rsidR="007F6A72" w:rsidRPr="00F67924">
              <w:rPr>
                <w:iCs/>
                <w:szCs w:val="22"/>
                <w:lang w:val="pt-PT"/>
              </w:rPr>
              <w:t>C</w:t>
            </w:r>
            <w:r w:rsidR="007F6A72" w:rsidRPr="00F67924">
              <w:rPr>
                <w:iCs/>
                <w:szCs w:val="22"/>
                <w:vertAlign w:val="subscript"/>
                <w:lang w:val="pt-PT"/>
              </w:rPr>
              <w:t>m</w:t>
            </w:r>
            <w:r w:rsidRPr="00F67924">
              <w:rPr>
                <w:iCs/>
                <w:szCs w:val="22"/>
                <w:vertAlign w:val="subscript"/>
                <w:lang w:val="pt-PT"/>
              </w:rPr>
              <w:t>édia</w:t>
            </w:r>
            <w:r w:rsidRPr="00F67924">
              <w:rPr>
                <w:iCs/>
                <w:szCs w:val="22"/>
                <w:lang w:val="pt-PT"/>
              </w:rPr>
              <w:t xml:space="preserve"> ou</w:t>
            </w:r>
            <w:r w:rsidR="007F6A72" w:rsidRPr="00F67924">
              <w:rPr>
                <w:iCs/>
                <w:szCs w:val="22"/>
                <w:lang w:val="pt-PT"/>
              </w:rPr>
              <w:t xml:space="preserve"> AUC</w:t>
            </w:r>
            <w:r w:rsidR="007F6A72" w:rsidRPr="00F67924">
              <w:rPr>
                <w:iCs/>
                <w:szCs w:val="22"/>
                <w:vertAlign w:val="subscript"/>
                <w:lang w:val="pt-PT"/>
              </w:rPr>
              <w:t>τ</w:t>
            </w:r>
            <w:r w:rsidR="007F6A72" w:rsidRPr="00F67924">
              <w:rPr>
                <w:iCs/>
                <w:szCs w:val="22"/>
                <w:lang w:val="pt-PT"/>
              </w:rPr>
              <w:t>*</w:t>
            </w:r>
          </w:p>
        </w:tc>
        <w:tc>
          <w:tcPr>
            <w:tcW w:w="2977" w:type="dxa"/>
            <w:tcBorders>
              <w:top w:val="single" w:sz="4" w:space="0" w:color="auto"/>
              <w:left w:val="single" w:sz="4" w:space="0" w:color="auto"/>
              <w:bottom w:val="single" w:sz="4" w:space="0" w:color="auto"/>
              <w:right w:val="single" w:sz="4" w:space="0" w:color="auto"/>
            </w:tcBorders>
          </w:tcPr>
          <w:p w14:paraId="39587DFA"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4</w:t>
            </w:r>
            <w:r w:rsidR="00A40897" w:rsidRPr="00F67924">
              <w:rPr>
                <w:iCs/>
                <w:szCs w:val="22"/>
                <w:lang w:val="pt-PT"/>
              </w:rPr>
              <w:t>,</w:t>
            </w:r>
            <w:r w:rsidRPr="00F67924">
              <w:rPr>
                <w:iCs/>
                <w:szCs w:val="22"/>
                <w:lang w:val="pt-PT"/>
              </w:rPr>
              <w:t>28</w:t>
            </w:r>
          </w:p>
        </w:tc>
        <w:tc>
          <w:tcPr>
            <w:tcW w:w="2977" w:type="dxa"/>
            <w:tcBorders>
              <w:top w:val="single" w:sz="4" w:space="0" w:color="auto"/>
              <w:left w:val="single" w:sz="4" w:space="0" w:color="auto"/>
              <w:bottom w:val="single" w:sz="4" w:space="0" w:color="auto"/>
              <w:right w:val="single" w:sz="4" w:space="0" w:color="auto"/>
            </w:tcBorders>
          </w:tcPr>
          <w:p w14:paraId="12E59F70" w14:textId="77777777" w:rsidR="007F6A72" w:rsidRPr="00F67924" w:rsidRDefault="007F6A72" w:rsidP="00D71122">
            <w:pPr>
              <w:keepNext/>
              <w:keepLines/>
              <w:numPr>
                <w:ilvl w:val="12"/>
                <w:numId w:val="0"/>
              </w:numPr>
              <w:jc w:val="center"/>
              <w:rPr>
                <w:iCs/>
                <w:szCs w:val="22"/>
                <w:lang w:val="pt-PT"/>
              </w:rPr>
            </w:pPr>
            <w:r w:rsidRPr="00F67924">
              <w:rPr>
                <w:iCs/>
                <w:szCs w:val="22"/>
                <w:lang w:val="pt-PT"/>
              </w:rPr>
              <w:t>2</w:t>
            </w:r>
            <w:r w:rsidR="00A40897" w:rsidRPr="00F67924">
              <w:rPr>
                <w:iCs/>
                <w:szCs w:val="22"/>
                <w:lang w:val="pt-PT"/>
              </w:rPr>
              <w:t>,</w:t>
            </w:r>
            <w:r w:rsidRPr="00F67924">
              <w:rPr>
                <w:iCs/>
                <w:szCs w:val="22"/>
                <w:lang w:val="pt-PT"/>
              </w:rPr>
              <w:t>27</w:t>
            </w:r>
          </w:p>
        </w:tc>
      </w:tr>
    </w:tbl>
    <w:p w14:paraId="541751D5" w14:textId="57D713FE" w:rsidR="007F6A72" w:rsidRPr="00F67924" w:rsidRDefault="007F6A72" w:rsidP="007F6A72">
      <w:pPr>
        <w:numPr>
          <w:ilvl w:val="12"/>
          <w:numId w:val="0"/>
        </w:numPr>
        <w:ind w:right="-2"/>
        <w:rPr>
          <w:iCs/>
          <w:sz w:val="18"/>
          <w:szCs w:val="22"/>
          <w:lang w:val="pt-PT"/>
        </w:rPr>
      </w:pPr>
      <w:r w:rsidRPr="00F67924">
        <w:rPr>
          <w:iCs/>
          <w:sz w:val="18"/>
          <w:szCs w:val="22"/>
          <w:lang w:val="pt-PT"/>
        </w:rPr>
        <w:t>*τ = 1</w:t>
      </w:r>
      <w:r w:rsidR="007F32D5" w:rsidRPr="00F67924">
        <w:rPr>
          <w:iCs/>
          <w:sz w:val="18"/>
          <w:szCs w:val="22"/>
          <w:lang w:val="pt-PT"/>
        </w:rPr>
        <w:t> </w:t>
      </w:r>
      <w:r w:rsidR="00A40897" w:rsidRPr="00F67924">
        <w:rPr>
          <w:iCs/>
          <w:sz w:val="18"/>
          <w:szCs w:val="22"/>
          <w:lang w:val="pt-PT"/>
        </w:rPr>
        <w:t>semana ou</w:t>
      </w:r>
      <w:r w:rsidRPr="00F67924">
        <w:rPr>
          <w:iCs/>
          <w:sz w:val="18"/>
          <w:szCs w:val="22"/>
          <w:lang w:val="pt-PT"/>
        </w:rPr>
        <w:t xml:space="preserve"> 2</w:t>
      </w:r>
      <w:r w:rsidR="007F32D5" w:rsidRPr="00F67924">
        <w:rPr>
          <w:iCs/>
          <w:sz w:val="18"/>
          <w:szCs w:val="22"/>
          <w:lang w:val="pt-PT"/>
        </w:rPr>
        <w:t> </w:t>
      </w:r>
      <w:r w:rsidR="00A40897" w:rsidRPr="00F67924">
        <w:rPr>
          <w:iCs/>
          <w:sz w:val="18"/>
          <w:szCs w:val="22"/>
          <w:lang w:val="pt-PT"/>
        </w:rPr>
        <w:t>semanas</w:t>
      </w:r>
      <w:r w:rsidRPr="00F67924">
        <w:rPr>
          <w:iCs/>
          <w:sz w:val="18"/>
          <w:szCs w:val="22"/>
          <w:lang w:val="pt-PT"/>
        </w:rPr>
        <w:t xml:space="preserve"> </w:t>
      </w:r>
      <w:r w:rsidR="00A40897" w:rsidRPr="00F67924">
        <w:rPr>
          <w:iCs/>
          <w:sz w:val="18"/>
          <w:szCs w:val="22"/>
          <w:lang w:val="pt-PT"/>
        </w:rPr>
        <w:t xml:space="preserve">para os dois regimes </w:t>
      </w:r>
      <w:r w:rsidR="007F32D5" w:rsidRPr="00F67924">
        <w:rPr>
          <w:iCs/>
          <w:sz w:val="18"/>
          <w:szCs w:val="22"/>
          <w:lang w:val="pt-PT"/>
        </w:rPr>
        <w:t>subcutâneos</w:t>
      </w:r>
    </w:p>
    <w:p w14:paraId="1DAB3CEF" w14:textId="77777777" w:rsidR="007F6A72" w:rsidRPr="00F67924" w:rsidRDefault="007F6A72" w:rsidP="007F6A72">
      <w:pPr>
        <w:numPr>
          <w:ilvl w:val="12"/>
          <w:numId w:val="0"/>
        </w:numPr>
        <w:ind w:right="-2"/>
        <w:rPr>
          <w:iCs/>
          <w:szCs w:val="22"/>
          <w:lang w:val="pt-PT"/>
        </w:rPr>
      </w:pPr>
    </w:p>
    <w:p w14:paraId="4D4D6D86" w14:textId="6F02D0BD" w:rsidR="007F6A72" w:rsidRPr="00F67924" w:rsidRDefault="00A40897" w:rsidP="007F6A72">
      <w:pPr>
        <w:numPr>
          <w:ilvl w:val="12"/>
          <w:numId w:val="0"/>
        </w:numPr>
        <w:ind w:right="-2"/>
        <w:rPr>
          <w:iCs/>
          <w:szCs w:val="22"/>
          <w:lang w:val="pt-PT"/>
        </w:rPr>
      </w:pPr>
      <w:r w:rsidRPr="00F67924">
        <w:rPr>
          <w:iCs/>
          <w:szCs w:val="22"/>
          <w:lang w:val="pt-PT"/>
        </w:rPr>
        <w:t xml:space="preserve">Após a </w:t>
      </w:r>
      <w:r w:rsidR="0010180C" w:rsidRPr="00F67924">
        <w:rPr>
          <w:iCs/>
          <w:szCs w:val="22"/>
          <w:lang w:val="pt-PT"/>
        </w:rPr>
        <w:t xml:space="preserve">administração </w:t>
      </w:r>
      <w:r w:rsidR="007F32D5" w:rsidRPr="00F67924">
        <w:rPr>
          <w:iCs/>
          <w:szCs w:val="22"/>
          <w:lang w:val="pt-PT"/>
        </w:rPr>
        <w:t>subcutânea</w:t>
      </w:r>
      <w:r w:rsidR="007F6A72" w:rsidRPr="00F67924">
        <w:rPr>
          <w:iCs/>
          <w:szCs w:val="22"/>
          <w:lang w:val="pt-PT"/>
        </w:rPr>
        <w:t xml:space="preserve">, </w:t>
      </w:r>
      <w:r w:rsidRPr="00F67924">
        <w:rPr>
          <w:iCs/>
          <w:szCs w:val="22"/>
          <w:lang w:val="pt-PT"/>
        </w:rPr>
        <w:t>aproximadamente 90% do estado estacionário foi atingido à semana</w:t>
      </w:r>
      <w:r w:rsidR="007F32D5" w:rsidRPr="00F67924">
        <w:rPr>
          <w:iCs/>
          <w:szCs w:val="22"/>
          <w:lang w:val="pt-PT"/>
        </w:rPr>
        <w:t> </w:t>
      </w:r>
      <w:r w:rsidRPr="00F67924">
        <w:rPr>
          <w:iCs/>
          <w:szCs w:val="22"/>
          <w:lang w:val="pt-PT"/>
        </w:rPr>
        <w:t xml:space="preserve">12 para </w:t>
      </w:r>
      <w:r w:rsidR="00333EE1" w:rsidRPr="00F67924">
        <w:rPr>
          <w:iCs/>
          <w:szCs w:val="22"/>
          <w:lang w:val="pt-PT"/>
        </w:rPr>
        <w:t>ambos os regimes</w:t>
      </w:r>
      <w:r w:rsidRPr="00F67924">
        <w:rPr>
          <w:iCs/>
          <w:szCs w:val="22"/>
          <w:lang w:val="pt-PT"/>
        </w:rPr>
        <w:t xml:space="preserve"> de </w:t>
      </w:r>
      <w:r w:rsidR="007F6A72" w:rsidRPr="00F67924">
        <w:rPr>
          <w:iCs/>
          <w:szCs w:val="22"/>
          <w:lang w:val="pt-PT"/>
        </w:rPr>
        <w:t>162</w:t>
      </w:r>
      <w:del w:id="1839" w:author="Author">
        <w:r w:rsidR="007F6A72" w:rsidRPr="00F67924" w:rsidDel="00DB45A9">
          <w:rPr>
            <w:iCs/>
            <w:szCs w:val="22"/>
            <w:lang w:val="pt-PT"/>
          </w:rPr>
          <w:delText xml:space="preserve"> </w:delText>
        </w:r>
      </w:del>
      <w:r w:rsidR="007F32D5" w:rsidRPr="00F67924">
        <w:rPr>
          <w:iCs/>
          <w:szCs w:val="22"/>
          <w:lang w:val="pt-PT"/>
        </w:rPr>
        <w:t> </w:t>
      </w:r>
      <w:r w:rsidR="007F6A72" w:rsidRPr="00F67924">
        <w:rPr>
          <w:iCs/>
          <w:szCs w:val="22"/>
          <w:lang w:val="pt-PT"/>
        </w:rPr>
        <w:t>mg</w:t>
      </w:r>
      <w:r w:rsidR="00333EE1" w:rsidRPr="00F67924">
        <w:rPr>
          <w:iCs/>
          <w:szCs w:val="22"/>
          <w:lang w:val="pt-PT"/>
        </w:rPr>
        <w:t xml:space="preserve">, semanal e de 2 em </w:t>
      </w:r>
      <w:r w:rsidRPr="00F67924">
        <w:rPr>
          <w:iCs/>
          <w:szCs w:val="22"/>
          <w:lang w:val="pt-PT"/>
        </w:rPr>
        <w:t>2</w:t>
      </w:r>
      <w:r w:rsidR="007F32D5" w:rsidRPr="00F67924">
        <w:rPr>
          <w:iCs/>
          <w:szCs w:val="22"/>
          <w:lang w:val="pt-PT"/>
        </w:rPr>
        <w:t> </w:t>
      </w:r>
      <w:r w:rsidRPr="00F67924">
        <w:rPr>
          <w:iCs/>
          <w:szCs w:val="22"/>
          <w:lang w:val="pt-PT"/>
        </w:rPr>
        <w:t>semanas</w:t>
      </w:r>
      <w:r w:rsidR="007F6A72" w:rsidRPr="00F67924">
        <w:rPr>
          <w:iCs/>
          <w:szCs w:val="22"/>
          <w:lang w:val="pt-PT"/>
        </w:rPr>
        <w:t xml:space="preserve">. </w:t>
      </w:r>
    </w:p>
    <w:p w14:paraId="2E6F7935" w14:textId="77777777" w:rsidR="007F6A72" w:rsidRPr="00F67924" w:rsidRDefault="007F6A72" w:rsidP="007F6A72">
      <w:pPr>
        <w:numPr>
          <w:ilvl w:val="12"/>
          <w:numId w:val="0"/>
        </w:numPr>
        <w:ind w:right="-2"/>
        <w:rPr>
          <w:iCs/>
          <w:szCs w:val="22"/>
          <w:lang w:val="pt-PT"/>
        </w:rPr>
      </w:pPr>
    </w:p>
    <w:p w14:paraId="0589C3B2" w14:textId="77777777" w:rsidR="007F6A72" w:rsidRPr="00F67924" w:rsidRDefault="007F6A72">
      <w:pPr>
        <w:keepNext/>
        <w:keepLines/>
        <w:numPr>
          <w:ilvl w:val="12"/>
          <w:numId w:val="0"/>
        </w:numPr>
        <w:rPr>
          <w:i/>
          <w:iCs/>
          <w:szCs w:val="22"/>
          <w:u w:val="single"/>
          <w:lang w:val="pt-PT"/>
        </w:rPr>
        <w:pPrChange w:id="1840" w:author="Author">
          <w:pPr>
            <w:numPr>
              <w:ilvl w:val="12"/>
            </w:numPr>
            <w:ind w:right="-2"/>
          </w:pPr>
        </w:pPrChange>
      </w:pPr>
      <w:r w:rsidRPr="00F67924">
        <w:rPr>
          <w:i/>
          <w:iCs/>
          <w:szCs w:val="22"/>
          <w:u w:val="single"/>
          <w:lang w:val="pt-PT"/>
        </w:rPr>
        <w:t>Ab</w:t>
      </w:r>
      <w:r w:rsidR="00A40897" w:rsidRPr="00F67924">
        <w:rPr>
          <w:i/>
          <w:iCs/>
          <w:szCs w:val="22"/>
          <w:u w:val="single"/>
          <w:lang w:val="pt-PT"/>
        </w:rPr>
        <w:t>sorção</w:t>
      </w:r>
    </w:p>
    <w:p w14:paraId="11252430" w14:textId="03A43DC4" w:rsidR="007F6A72" w:rsidRPr="00F67924" w:rsidRDefault="00A40897">
      <w:pPr>
        <w:keepNext/>
        <w:keepLines/>
        <w:numPr>
          <w:ilvl w:val="12"/>
          <w:numId w:val="0"/>
        </w:numPr>
        <w:rPr>
          <w:iCs/>
          <w:szCs w:val="22"/>
          <w:lang w:val="pt-PT"/>
        </w:rPr>
        <w:pPrChange w:id="1841" w:author="Author">
          <w:pPr>
            <w:numPr>
              <w:ilvl w:val="12"/>
            </w:numPr>
            <w:ind w:right="-2"/>
          </w:pPr>
        </w:pPrChange>
      </w:pPr>
      <w:r w:rsidRPr="00F67924">
        <w:rPr>
          <w:iCs/>
          <w:szCs w:val="22"/>
          <w:lang w:val="pt-PT"/>
        </w:rPr>
        <w:t xml:space="preserve">Após a </w:t>
      </w:r>
      <w:r w:rsidR="0010180C" w:rsidRPr="00F67924">
        <w:rPr>
          <w:iCs/>
          <w:szCs w:val="22"/>
          <w:lang w:val="pt-PT"/>
        </w:rPr>
        <w:t>administração</w:t>
      </w:r>
      <w:r w:rsidRPr="00F67924">
        <w:rPr>
          <w:iCs/>
          <w:szCs w:val="22"/>
          <w:lang w:val="pt-PT"/>
        </w:rPr>
        <w:t xml:space="preserve"> </w:t>
      </w:r>
      <w:r w:rsidR="007F32D5" w:rsidRPr="00F67924">
        <w:rPr>
          <w:iCs/>
          <w:szCs w:val="22"/>
          <w:lang w:val="pt-PT"/>
        </w:rPr>
        <w:t xml:space="preserve">subcutânea </w:t>
      </w:r>
      <w:r w:rsidRPr="00F67924">
        <w:rPr>
          <w:iCs/>
          <w:szCs w:val="22"/>
          <w:lang w:val="pt-PT"/>
        </w:rPr>
        <w:t>em doentes com AIJs, o tempo de semivida após absorção foi cerca de 2</w:t>
      </w:r>
      <w:r w:rsidR="007F32D5" w:rsidRPr="00F67924">
        <w:rPr>
          <w:iCs/>
          <w:szCs w:val="22"/>
          <w:lang w:val="pt-PT"/>
        </w:rPr>
        <w:t> </w:t>
      </w:r>
      <w:r w:rsidRPr="00F67924">
        <w:rPr>
          <w:iCs/>
          <w:szCs w:val="22"/>
          <w:lang w:val="pt-PT"/>
        </w:rPr>
        <w:t>dias, e a biodisponibilidade para a formulação subcutânea nos doentes com AIJs foi de 95%</w:t>
      </w:r>
      <w:r w:rsidR="0010180C" w:rsidRPr="00F67924">
        <w:rPr>
          <w:iCs/>
          <w:szCs w:val="22"/>
          <w:lang w:val="pt-PT"/>
        </w:rPr>
        <w:t>.</w:t>
      </w:r>
    </w:p>
    <w:p w14:paraId="58E9F278" w14:textId="77777777" w:rsidR="00A40897" w:rsidRPr="00F67924" w:rsidRDefault="00A40897" w:rsidP="007F6A72">
      <w:pPr>
        <w:numPr>
          <w:ilvl w:val="12"/>
          <w:numId w:val="0"/>
        </w:numPr>
        <w:ind w:right="-2"/>
        <w:rPr>
          <w:iCs/>
          <w:szCs w:val="22"/>
          <w:u w:val="single"/>
          <w:lang w:val="pt-PT"/>
        </w:rPr>
      </w:pPr>
    </w:p>
    <w:p w14:paraId="2207C5CE" w14:textId="77777777" w:rsidR="00A03803" w:rsidRPr="00F67924" w:rsidRDefault="00A03803" w:rsidP="000455B5">
      <w:pPr>
        <w:keepNext/>
        <w:keepLines/>
        <w:numPr>
          <w:ilvl w:val="12"/>
          <w:numId w:val="0"/>
        </w:numPr>
        <w:rPr>
          <w:i/>
          <w:iCs/>
          <w:szCs w:val="22"/>
          <w:u w:val="single"/>
          <w:lang w:val="pt-PT"/>
        </w:rPr>
      </w:pPr>
      <w:r w:rsidRPr="00F67924">
        <w:rPr>
          <w:i/>
          <w:iCs/>
          <w:szCs w:val="22"/>
          <w:u w:val="single"/>
          <w:lang w:val="pt-PT"/>
        </w:rPr>
        <w:t>Distribuição</w:t>
      </w:r>
    </w:p>
    <w:p w14:paraId="1F3C2C01" w14:textId="4DDE3CBA" w:rsidR="007F6A72" w:rsidRPr="00F67924" w:rsidRDefault="00A03803" w:rsidP="000455B5">
      <w:pPr>
        <w:keepNext/>
        <w:keepLines/>
        <w:numPr>
          <w:ilvl w:val="12"/>
          <w:numId w:val="0"/>
        </w:numPr>
        <w:rPr>
          <w:iCs/>
          <w:szCs w:val="22"/>
          <w:lang w:val="pt-PT"/>
        </w:rPr>
      </w:pPr>
      <w:r w:rsidRPr="00F67924">
        <w:rPr>
          <w:iCs/>
          <w:szCs w:val="22"/>
          <w:lang w:val="pt-PT"/>
        </w:rPr>
        <w:t>Em doentes pediátricos com AIJs, o volume central de distribuição foi de 1,87</w:t>
      </w:r>
      <w:r w:rsidR="007F32D5" w:rsidRPr="00F67924">
        <w:rPr>
          <w:iCs/>
          <w:szCs w:val="22"/>
          <w:lang w:val="pt-PT"/>
        </w:rPr>
        <w:t> </w:t>
      </w:r>
      <w:r w:rsidR="00333EE1" w:rsidRPr="00F67924">
        <w:rPr>
          <w:iCs/>
          <w:szCs w:val="22"/>
          <w:lang w:val="pt-PT"/>
        </w:rPr>
        <w:t>l</w:t>
      </w:r>
      <w:r w:rsidRPr="00F67924">
        <w:rPr>
          <w:iCs/>
          <w:szCs w:val="22"/>
          <w:lang w:val="pt-PT"/>
        </w:rPr>
        <w:t>, o volume periférico de distribuição foi de 2,14</w:t>
      </w:r>
      <w:r w:rsidR="007F32D5" w:rsidRPr="00F67924">
        <w:rPr>
          <w:iCs/>
          <w:szCs w:val="22"/>
          <w:lang w:val="pt-PT"/>
        </w:rPr>
        <w:t> </w:t>
      </w:r>
      <w:r w:rsidR="00333EE1" w:rsidRPr="00F67924">
        <w:rPr>
          <w:iCs/>
          <w:szCs w:val="22"/>
          <w:lang w:val="pt-PT"/>
        </w:rPr>
        <w:t>l</w:t>
      </w:r>
      <w:r w:rsidRPr="00F67924">
        <w:rPr>
          <w:iCs/>
          <w:szCs w:val="22"/>
          <w:lang w:val="pt-PT"/>
        </w:rPr>
        <w:t>, resultando num volume de distribuição no estado estacionário de 4,0</w:t>
      </w:r>
      <w:r w:rsidR="00333EE1" w:rsidRPr="00F67924">
        <w:rPr>
          <w:iCs/>
          <w:szCs w:val="22"/>
          <w:lang w:val="pt-PT"/>
        </w:rPr>
        <w:t>1</w:t>
      </w:r>
      <w:r w:rsidR="007F32D5" w:rsidRPr="00F67924">
        <w:rPr>
          <w:iCs/>
          <w:szCs w:val="22"/>
          <w:lang w:val="pt-PT"/>
        </w:rPr>
        <w:t> </w:t>
      </w:r>
      <w:r w:rsidR="00333EE1" w:rsidRPr="00F67924">
        <w:rPr>
          <w:iCs/>
          <w:szCs w:val="22"/>
          <w:lang w:val="pt-PT"/>
        </w:rPr>
        <w:t>l</w:t>
      </w:r>
      <w:r w:rsidRPr="00F67924">
        <w:rPr>
          <w:iCs/>
          <w:szCs w:val="22"/>
          <w:lang w:val="pt-PT"/>
        </w:rPr>
        <w:t>.</w:t>
      </w:r>
    </w:p>
    <w:p w14:paraId="6270F6BB" w14:textId="77777777" w:rsidR="00A03803" w:rsidRPr="00F67924" w:rsidRDefault="00A03803" w:rsidP="007F6A72">
      <w:pPr>
        <w:numPr>
          <w:ilvl w:val="12"/>
          <w:numId w:val="0"/>
        </w:numPr>
        <w:ind w:right="-2"/>
        <w:rPr>
          <w:iCs/>
          <w:szCs w:val="22"/>
          <w:u w:val="single"/>
          <w:lang w:val="pt-PT"/>
        </w:rPr>
      </w:pPr>
    </w:p>
    <w:p w14:paraId="22B65201" w14:textId="77777777" w:rsidR="00B14DB9" w:rsidRPr="00F67924" w:rsidRDefault="00B14DB9" w:rsidP="007F6A72">
      <w:pPr>
        <w:numPr>
          <w:ilvl w:val="12"/>
          <w:numId w:val="0"/>
        </w:numPr>
        <w:ind w:right="-2"/>
        <w:rPr>
          <w:i/>
          <w:iCs/>
          <w:szCs w:val="22"/>
          <w:u w:val="single"/>
          <w:lang w:val="pt-PT"/>
        </w:rPr>
      </w:pPr>
      <w:r w:rsidRPr="00F67924">
        <w:rPr>
          <w:i/>
          <w:iCs/>
          <w:szCs w:val="22"/>
          <w:u w:val="single"/>
          <w:lang w:val="pt-PT"/>
        </w:rPr>
        <w:t>Eliminação</w:t>
      </w:r>
    </w:p>
    <w:p w14:paraId="4774C3AF" w14:textId="7C8F8734" w:rsidR="007F6A72" w:rsidRPr="00F67924" w:rsidRDefault="00BA638D" w:rsidP="007F6A72">
      <w:pPr>
        <w:numPr>
          <w:ilvl w:val="12"/>
          <w:numId w:val="0"/>
        </w:numPr>
        <w:ind w:right="-2"/>
        <w:rPr>
          <w:iCs/>
          <w:szCs w:val="22"/>
          <w:lang w:val="pt-PT"/>
        </w:rPr>
      </w:pPr>
      <w:r w:rsidRPr="00F67924">
        <w:rPr>
          <w:iCs/>
          <w:szCs w:val="22"/>
          <w:lang w:val="pt-PT"/>
        </w:rPr>
        <w:t>A depuração total de</w:t>
      </w:r>
      <w:r w:rsidR="007F6A72" w:rsidRPr="00F67924">
        <w:rPr>
          <w:iCs/>
          <w:szCs w:val="22"/>
          <w:lang w:val="pt-PT"/>
        </w:rPr>
        <w:t xml:space="preserve"> tocilizumab </w:t>
      </w:r>
      <w:r w:rsidRPr="00F67924">
        <w:rPr>
          <w:iCs/>
          <w:szCs w:val="22"/>
          <w:lang w:val="pt-PT"/>
        </w:rPr>
        <w:t>foi dependente da concentração e é a soma da depuração linear e da depuração não linear</w:t>
      </w:r>
      <w:r w:rsidR="007F6A72" w:rsidRPr="00F67924">
        <w:rPr>
          <w:iCs/>
          <w:szCs w:val="22"/>
          <w:lang w:val="pt-PT"/>
        </w:rPr>
        <w:t xml:space="preserve">. </w:t>
      </w:r>
      <w:r w:rsidRPr="00F67924">
        <w:rPr>
          <w:iCs/>
          <w:szCs w:val="22"/>
          <w:lang w:val="pt-PT"/>
        </w:rPr>
        <w:t xml:space="preserve">A depuração linear foi estimada como um parâmetro </w:t>
      </w:r>
      <w:r w:rsidR="001034DE" w:rsidRPr="00F67924">
        <w:rPr>
          <w:iCs/>
          <w:szCs w:val="22"/>
          <w:lang w:val="pt-PT"/>
        </w:rPr>
        <w:t>da an</w:t>
      </w:r>
      <w:r w:rsidRPr="00F67924">
        <w:rPr>
          <w:iCs/>
          <w:szCs w:val="22"/>
          <w:lang w:val="pt-PT"/>
        </w:rPr>
        <w:t xml:space="preserve">álise farmacocinética populacional e foi </w:t>
      </w:r>
      <w:r w:rsidR="007F6A72" w:rsidRPr="00F67924">
        <w:rPr>
          <w:iCs/>
          <w:szCs w:val="22"/>
          <w:lang w:val="pt-PT"/>
        </w:rPr>
        <w:t>5</w:t>
      </w:r>
      <w:r w:rsidR="004B074D" w:rsidRPr="00F67924">
        <w:rPr>
          <w:iCs/>
          <w:szCs w:val="22"/>
          <w:lang w:val="pt-PT"/>
        </w:rPr>
        <w:t>,</w:t>
      </w:r>
      <w:r w:rsidR="007F6A72" w:rsidRPr="00F67924">
        <w:rPr>
          <w:iCs/>
          <w:szCs w:val="22"/>
          <w:lang w:val="pt-PT"/>
        </w:rPr>
        <w:t>7</w:t>
      </w:r>
      <w:r w:rsidR="007F32D5" w:rsidRPr="00F67924">
        <w:rPr>
          <w:iCs/>
          <w:szCs w:val="22"/>
          <w:lang w:val="pt-PT"/>
        </w:rPr>
        <w:t> </w:t>
      </w:r>
      <w:r w:rsidR="007F6A72" w:rsidRPr="00F67924">
        <w:rPr>
          <w:iCs/>
          <w:szCs w:val="22"/>
          <w:lang w:val="pt-PT"/>
        </w:rPr>
        <w:t>m</w:t>
      </w:r>
      <w:r w:rsidRPr="00F67924">
        <w:rPr>
          <w:iCs/>
          <w:szCs w:val="22"/>
          <w:lang w:val="pt-PT"/>
        </w:rPr>
        <w:t>l</w:t>
      </w:r>
      <w:r w:rsidR="007F6A72" w:rsidRPr="00F67924">
        <w:rPr>
          <w:iCs/>
          <w:szCs w:val="22"/>
          <w:lang w:val="pt-PT"/>
        </w:rPr>
        <w:t xml:space="preserve">/h </w:t>
      </w:r>
      <w:r w:rsidRPr="00F67924">
        <w:rPr>
          <w:iCs/>
          <w:szCs w:val="22"/>
          <w:lang w:val="pt-PT"/>
        </w:rPr>
        <w:t>em doentes pediátricos com artrite idiopática juvenil sistémica</w:t>
      </w:r>
      <w:r w:rsidR="007F6A72" w:rsidRPr="00F67924">
        <w:rPr>
          <w:iCs/>
          <w:szCs w:val="22"/>
          <w:lang w:val="pt-PT"/>
        </w:rPr>
        <w:t xml:space="preserve">. </w:t>
      </w:r>
      <w:r w:rsidRPr="00F67924">
        <w:rPr>
          <w:iCs/>
          <w:szCs w:val="22"/>
          <w:lang w:val="pt-PT"/>
        </w:rPr>
        <w:t xml:space="preserve">Após administração subcutânea, </w:t>
      </w:r>
      <w:r w:rsidR="004B074D" w:rsidRPr="00F67924">
        <w:rPr>
          <w:iCs/>
          <w:szCs w:val="22"/>
          <w:lang w:val="pt-PT"/>
        </w:rPr>
        <w:t xml:space="preserve">o </w:t>
      </w:r>
      <w:r w:rsidR="007F6A72" w:rsidRPr="00F67924">
        <w:rPr>
          <w:iCs/>
          <w:szCs w:val="22"/>
          <w:lang w:val="pt-PT"/>
        </w:rPr>
        <w:t>t</w:t>
      </w:r>
      <w:r w:rsidR="007F6A72" w:rsidRPr="00F67924">
        <w:rPr>
          <w:iCs/>
          <w:szCs w:val="22"/>
          <w:vertAlign w:val="subscript"/>
          <w:lang w:val="pt-PT"/>
        </w:rPr>
        <w:t>1/2</w:t>
      </w:r>
      <w:r w:rsidRPr="00F67924">
        <w:rPr>
          <w:iCs/>
          <w:szCs w:val="22"/>
          <w:lang w:val="pt-PT"/>
        </w:rPr>
        <w:t xml:space="preserve"> efetiv</w:t>
      </w:r>
      <w:r w:rsidR="004B074D" w:rsidRPr="00F67924">
        <w:rPr>
          <w:iCs/>
          <w:szCs w:val="22"/>
          <w:lang w:val="pt-PT"/>
        </w:rPr>
        <w:t>o</w:t>
      </w:r>
      <w:r w:rsidRPr="00F67924">
        <w:rPr>
          <w:iCs/>
          <w:szCs w:val="22"/>
          <w:lang w:val="pt-PT"/>
        </w:rPr>
        <w:t xml:space="preserve"> de</w:t>
      </w:r>
      <w:r w:rsidR="007F6A72" w:rsidRPr="00F67924">
        <w:rPr>
          <w:iCs/>
          <w:szCs w:val="22"/>
          <w:lang w:val="pt-PT"/>
        </w:rPr>
        <w:t xml:space="preserve"> </w:t>
      </w:r>
      <w:r w:rsidR="007F32D5" w:rsidRPr="00F67924">
        <w:rPr>
          <w:szCs w:val="22"/>
          <w:lang w:val="pt-PT"/>
        </w:rPr>
        <w:t xml:space="preserve">tocilizumab </w:t>
      </w:r>
      <w:r w:rsidR="00C90D9E" w:rsidRPr="00F67924">
        <w:rPr>
          <w:iCs/>
          <w:szCs w:val="22"/>
          <w:lang w:val="pt-PT"/>
        </w:rPr>
        <w:t>em doentes com AIJs é superior a</w:t>
      </w:r>
      <w:r w:rsidR="007F6A72" w:rsidRPr="00F67924">
        <w:rPr>
          <w:iCs/>
          <w:szCs w:val="22"/>
          <w:lang w:val="pt-PT"/>
        </w:rPr>
        <w:t xml:space="preserve"> 14</w:t>
      </w:r>
      <w:r w:rsidR="007F32D5" w:rsidRPr="00F67924">
        <w:rPr>
          <w:iCs/>
          <w:szCs w:val="22"/>
          <w:lang w:val="pt-PT"/>
        </w:rPr>
        <w:t> </w:t>
      </w:r>
      <w:r w:rsidR="00C90D9E" w:rsidRPr="00F67924">
        <w:rPr>
          <w:iCs/>
          <w:szCs w:val="22"/>
          <w:lang w:val="pt-PT"/>
        </w:rPr>
        <w:t>dias para os regime</w:t>
      </w:r>
      <w:r w:rsidR="006606D5" w:rsidRPr="00F67924">
        <w:rPr>
          <w:iCs/>
          <w:szCs w:val="22"/>
          <w:lang w:val="pt-PT"/>
        </w:rPr>
        <w:t>s</w:t>
      </w:r>
      <w:r w:rsidR="00C90D9E" w:rsidRPr="00F67924">
        <w:rPr>
          <w:iCs/>
          <w:szCs w:val="22"/>
          <w:lang w:val="pt-PT"/>
        </w:rPr>
        <w:t xml:space="preserve"> de</w:t>
      </w:r>
      <w:r w:rsidR="007F6A72" w:rsidRPr="00F67924">
        <w:rPr>
          <w:iCs/>
          <w:szCs w:val="22"/>
          <w:lang w:val="pt-PT"/>
        </w:rPr>
        <w:t xml:space="preserve"> 162 mg</w:t>
      </w:r>
      <w:r w:rsidR="006606D5" w:rsidRPr="00F67924">
        <w:rPr>
          <w:iCs/>
          <w:szCs w:val="22"/>
          <w:lang w:val="pt-PT"/>
        </w:rPr>
        <w:t>,</w:t>
      </w:r>
      <w:r w:rsidR="007F6A72" w:rsidRPr="00F67924">
        <w:rPr>
          <w:iCs/>
          <w:szCs w:val="22"/>
          <w:lang w:val="pt-PT"/>
        </w:rPr>
        <w:t xml:space="preserve"> </w:t>
      </w:r>
      <w:r w:rsidR="00C90D9E" w:rsidRPr="00F67924">
        <w:rPr>
          <w:iCs/>
          <w:szCs w:val="22"/>
          <w:lang w:val="pt-PT"/>
        </w:rPr>
        <w:t xml:space="preserve">semanal e </w:t>
      </w:r>
      <w:r w:rsidR="004B074D" w:rsidRPr="00F67924">
        <w:rPr>
          <w:iCs/>
          <w:szCs w:val="22"/>
          <w:lang w:val="pt-PT"/>
        </w:rPr>
        <w:t>de 2 em 2</w:t>
      </w:r>
      <w:r w:rsidR="007F32D5" w:rsidRPr="00F67924">
        <w:rPr>
          <w:iCs/>
          <w:szCs w:val="22"/>
          <w:lang w:val="pt-PT"/>
        </w:rPr>
        <w:t> </w:t>
      </w:r>
      <w:r w:rsidR="004B074D" w:rsidRPr="00F67924">
        <w:rPr>
          <w:iCs/>
          <w:szCs w:val="22"/>
          <w:lang w:val="pt-PT"/>
        </w:rPr>
        <w:t>sem</w:t>
      </w:r>
      <w:r w:rsidR="006606D5" w:rsidRPr="00F67924">
        <w:rPr>
          <w:iCs/>
          <w:szCs w:val="22"/>
          <w:lang w:val="pt-PT"/>
        </w:rPr>
        <w:t>a</w:t>
      </w:r>
      <w:r w:rsidR="004B074D" w:rsidRPr="00F67924">
        <w:rPr>
          <w:iCs/>
          <w:szCs w:val="22"/>
          <w:lang w:val="pt-PT"/>
        </w:rPr>
        <w:t>nas</w:t>
      </w:r>
      <w:r w:rsidR="006606D5" w:rsidRPr="00F67924">
        <w:rPr>
          <w:iCs/>
          <w:szCs w:val="22"/>
          <w:lang w:val="pt-PT"/>
        </w:rPr>
        <w:t>,</w:t>
      </w:r>
      <w:r w:rsidR="00C90D9E" w:rsidRPr="00F67924">
        <w:rPr>
          <w:iCs/>
          <w:szCs w:val="22"/>
          <w:lang w:val="pt-PT"/>
        </w:rPr>
        <w:t xml:space="preserve"> durante o intervalo de dosagem no estado estacionário</w:t>
      </w:r>
      <w:r w:rsidR="007F6A72" w:rsidRPr="00F67924">
        <w:rPr>
          <w:iCs/>
          <w:szCs w:val="22"/>
          <w:lang w:val="pt-PT"/>
        </w:rPr>
        <w:t xml:space="preserve">. </w:t>
      </w:r>
    </w:p>
    <w:p w14:paraId="6583E9D0" w14:textId="77777777" w:rsidR="00B14DB9" w:rsidRPr="00F67924" w:rsidRDefault="00B14DB9" w:rsidP="007F6A72">
      <w:pPr>
        <w:numPr>
          <w:ilvl w:val="12"/>
          <w:numId w:val="0"/>
        </w:numPr>
        <w:ind w:right="-2"/>
        <w:rPr>
          <w:iCs/>
          <w:szCs w:val="22"/>
          <w:u w:val="single"/>
          <w:lang w:val="pt-PT"/>
        </w:rPr>
      </w:pPr>
    </w:p>
    <w:p w14:paraId="47BED0D9" w14:textId="206E218A" w:rsidR="00B53AAE" w:rsidRPr="001F4199" w:rsidRDefault="00B53AAE" w:rsidP="007F6A72">
      <w:pPr>
        <w:numPr>
          <w:ilvl w:val="12"/>
          <w:numId w:val="0"/>
        </w:numPr>
        <w:ind w:right="-2"/>
        <w:rPr>
          <w:ins w:id="1842" w:author="Author"/>
          <w:szCs w:val="22"/>
          <w:u w:val="single"/>
          <w:lang w:val="pt-PT"/>
        </w:rPr>
      </w:pPr>
      <w:moveToRangeStart w:id="1843" w:author="Author" w:name="move205196344"/>
      <w:moveTo w:id="1844" w:author="Author">
        <w:r w:rsidRPr="00557EB7">
          <w:rPr>
            <w:szCs w:val="22"/>
            <w:u w:val="single"/>
            <w:lang w:val="pt-PT"/>
            <w:rPrChange w:id="1845" w:author="Author">
              <w:rPr>
                <w:i/>
                <w:iCs/>
                <w:szCs w:val="22"/>
                <w:lang w:val="pt-PT"/>
              </w:rPr>
            </w:rPrChange>
          </w:rPr>
          <w:t>U</w:t>
        </w:r>
      </w:moveTo>
      <w:ins w:id="1846" w:author="Author">
        <w:r w:rsidRPr="00557EB7">
          <w:rPr>
            <w:szCs w:val="22"/>
            <w:u w:val="single"/>
            <w:lang w:val="pt-PT"/>
            <w:rPrChange w:id="1847" w:author="Author">
              <w:rPr>
                <w:szCs w:val="22"/>
                <w:lang w:val="pt-PT"/>
              </w:rPr>
            </w:rPrChange>
          </w:rPr>
          <w:t>tilização</w:t>
        </w:r>
      </w:ins>
      <w:moveTo w:id="1848" w:author="Author">
        <w:del w:id="1849" w:author="Author">
          <w:r w:rsidRPr="00557EB7" w:rsidDel="00B53AAE">
            <w:rPr>
              <w:szCs w:val="22"/>
              <w:u w:val="single"/>
              <w:lang w:val="pt-PT"/>
              <w:rPrChange w:id="1850" w:author="Author">
                <w:rPr>
                  <w:i/>
                  <w:iCs/>
                  <w:szCs w:val="22"/>
                  <w:lang w:val="pt-PT"/>
                </w:rPr>
              </w:rPrChange>
            </w:rPr>
            <w:delText>so</w:delText>
          </w:r>
        </w:del>
        <w:r w:rsidRPr="00557EB7">
          <w:rPr>
            <w:szCs w:val="22"/>
            <w:u w:val="single"/>
            <w:lang w:val="pt-PT"/>
            <w:rPrChange w:id="1851" w:author="Author">
              <w:rPr>
                <w:i/>
                <w:iCs/>
                <w:szCs w:val="22"/>
                <w:lang w:val="pt-PT"/>
              </w:rPr>
            </w:rPrChange>
          </w:rPr>
          <w:t xml:space="preserve"> subcutâne</w:t>
        </w:r>
      </w:moveTo>
      <w:ins w:id="1852" w:author="Author">
        <w:r w:rsidRPr="00557EB7">
          <w:rPr>
            <w:szCs w:val="22"/>
            <w:u w:val="single"/>
            <w:lang w:val="pt-PT"/>
            <w:rPrChange w:id="1853" w:author="Author">
              <w:rPr>
                <w:szCs w:val="22"/>
                <w:lang w:val="pt-PT"/>
              </w:rPr>
            </w:rPrChange>
          </w:rPr>
          <w:t>a</w:t>
        </w:r>
      </w:ins>
      <w:moveTo w:id="1854" w:author="Author">
        <w:del w:id="1855" w:author="Author">
          <w:r w:rsidRPr="00557EB7" w:rsidDel="00B53AAE">
            <w:rPr>
              <w:szCs w:val="22"/>
              <w:u w:val="single"/>
              <w:lang w:val="pt-PT"/>
              <w:rPrChange w:id="1856" w:author="Author">
                <w:rPr>
                  <w:i/>
                  <w:iCs/>
                  <w:szCs w:val="22"/>
                  <w:lang w:val="pt-PT"/>
                </w:rPr>
              </w:rPrChange>
            </w:rPr>
            <w:delText>o</w:delText>
          </w:r>
        </w:del>
      </w:moveTo>
      <w:moveToRangeEnd w:id="1843"/>
    </w:p>
    <w:p w14:paraId="10ADB738" w14:textId="6D5DEFA0" w:rsidR="007F6A72" w:rsidRPr="00557EB7" w:rsidRDefault="007F32D5" w:rsidP="007F6A72">
      <w:pPr>
        <w:numPr>
          <w:ilvl w:val="12"/>
          <w:numId w:val="0"/>
        </w:numPr>
        <w:ind w:right="-2"/>
        <w:rPr>
          <w:ins w:id="1857" w:author="Author"/>
          <w:i/>
          <w:szCs w:val="22"/>
          <w:lang w:val="pt-PT"/>
          <w:rPrChange w:id="1858" w:author="Author">
            <w:rPr>
              <w:ins w:id="1859" w:author="Author"/>
              <w:iCs/>
              <w:szCs w:val="22"/>
              <w:u w:val="single"/>
              <w:lang w:val="pt-PT"/>
            </w:rPr>
          </w:rPrChange>
        </w:rPr>
      </w:pPr>
      <w:r w:rsidRPr="00557EB7">
        <w:rPr>
          <w:i/>
          <w:szCs w:val="22"/>
          <w:lang w:val="pt-PT"/>
          <w:rPrChange w:id="1860" w:author="Author">
            <w:rPr>
              <w:iCs/>
              <w:szCs w:val="22"/>
              <w:u w:val="single"/>
              <w:lang w:val="pt-PT"/>
            </w:rPr>
          </w:rPrChange>
        </w:rPr>
        <w:t xml:space="preserve">Doentes com </w:t>
      </w:r>
      <w:r w:rsidR="00C90D9E" w:rsidRPr="00557EB7">
        <w:rPr>
          <w:i/>
          <w:szCs w:val="22"/>
          <w:lang w:val="pt-PT"/>
          <w:rPrChange w:id="1861" w:author="Author">
            <w:rPr>
              <w:iCs/>
              <w:szCs w:val="22"/>
              <w:u w:val="single"/>
              <w:lang w:val="pt-PT"/>
            </w:rPr>
          </w:rPrChange>
        </w:rPr>
        <w:t>AIJ</w:t>
      </w:r>
      <w:r w:rsidR="007F6A72" w:rsidRPr="00557EB7">
        <w:rPr>
          <w:i/>
          <w:szCs w:val="22"/>
          <w:lang w:val="pt-PT"/>
          <w:rPrChange w:id="1862" w:author="Author">
            <w:rPr>
              <w:iCs/>
              <w:szCs w:val="22"/>
              <w:u w:val="single"/>
              <w:lang w:val="pt-PT"/>
            </w:rPr>
          </w:rPrChange>
        </w:rPr>
        <w:t xml:space="preserve">p </w:t>
      </w:r>
    </w:p>
    <w:p w14:paraId="4C14B8A9" w14:textId="6E0E2BAF" w:rsidR="00B53AAE" w:rsidRPr="00F67924" w:rsidDel="0051799B" w:rsidRDefault="00B53AAE" w:rsidP="007F6A72">
      <w:pPr>
        <w:numPr>
          <w:ilvl w:val="12"/>
          <w:numId w:val="0"/>
        </w:numPr>
        <w:ind w:right="-2"/>
        <w:rPr>
          <w:del w:id="1863" w:author="Author"/>
          <w:iCs/>
          <w:szCs w:val="22"/>
          <w:u w:val="single"/>
          <w:lang w:val="pt-PT"/>
        </w:rPr>
      </w:pPr>
    </w:p>
    <w:p w14:paraId="735A8CF9" w14:textId="1FC7E8EF" w:rsidR="007F6A72" w:rsidRPr="00F67924" w:rsidRDefault="00C90D9E" w:rsidP="007F6A72">
      <w:pPr>
        <w:numPr>
          <w:ilvl w:val="12"/>
          <w:numId w:val="0"/>
        </w:numPr>
        <w:ind w:right="-2"/>
        <w:rPr>
          <w:i/>
          <w:iCs/>
          <w:szCs w:val="22"/>
          <w:lang w:val="pt-PT"/>
        </w:rPr>
      </w:pPr>
      <w:moveFromRangeStart w:id="1864" w:author="Author" w:name="move205196344"/>
      <w:moveFrom w:id="1865" w:author="Author">
        <w:r w:rsidRPr="00F67924" w:rsidDel="00B53AAE">
          <w:rPr>
            <w:i/>
            <w:iCs/>
            <w:szCs w:val="22"/>
            <w:lang w:val="pt-PT"/>
          </w:rPr>
          <w:t>Uso subcutâneo</w:t>
        </w:r>
      </w:moveFrom>
      <w:moveFromRangeEnd w:id="1864"/>
    </w:p>
    <w:p w14:paraId="73DF1E0C" w14:textId="087BB881" w:rsidR="007F6A72" w:rsidRPr="00F67924" w:rsidRDefault="001034DE" w:rsidP="007F6A72">
      <w:pPr>
        <w:numPr>
          <w:ilvl w:val="12"/>
          <w:numId w:val="0"/>
        </w:numPr>
        <w:ind w:right="-2"/>
        <w:rPr>
          <w:iCs/>
          <w:szCs w:val="22"/>
          <w:lang w:val="pt-PT"/>
        </w:rPr>
      </w:pPr>
      <w:r w:rsidRPr="00F67924">
        <w:rPr>
          <w:iCs/>
          <w:szCs w:val="22"/>
          <w:lang w:val="pt-PT"/>
        </w:rPr>
        <w:t>A farmacocinética de</w:t>
      </w:r>
      <w:r w:rsidR="007F6A72" w:rsidRPr="00F67924">
        <w:rPr>
          <w:iCs/>
          <w:szCs w:val="22"/>
          <w:lang w:val="pt-PT"/>
        </w:rPr>
        <w:t xml:space="preserve"> </w:t>
      </w:r>
      <w:r w:rsidR="007F32D5" w:rsidRPr="00F67924">
        <w:rPr>
          <w:szCs w:val="22"/>
          <w:lang w:val="pt-PT"/>
        </w:rPr>
        <w:t xml:space="preserve">tocilizumab </w:t>
      </w:r>
      <w:r w:rsidRPr="00F67924">
        <w:rPr>
          <w:iCs/>
          <w:szCs w:val="22"/>
          <w:lang w:val="pt-PT"/>
        </w:rPr>
        <w:t>em doentes com</w:t>
      </w:r>
      <w:r w:rsidR="007F6A72" w:rsidRPr="00F67924">
        <w:rPr>
          <w:iCs/>
          <w:szCs w:val="22"/>
          <w:lang w:val="pt-PT"/>
        </w:rPr>
        <w:t xml:space="preserve"> </w:t>
      </w:r>
      <w:r w:rsidRPr="00F67924">
        <w:rPr>
          <w:iCs/>
          <w:szCs w:val="22"/>
          <w:lang w:val="pt-PT"/>
        </w:rPr>
        <w:t>AIJ</w:t>
      </w:r>
      <w:r w:rsidR="007F6A72" w:rsidRPr="00F67924">
        <w:rPr>
          <w:iCs/>
          <w:szCs w:val="22"/>
          <w:lang w:val="pt-PT"/>
        </w:rPr>
        <w:t xml:space="preserve">p </w:t>
      </w:r>
      <w:r w:rsidR="004B074D" w:rsidRPr="00F67924">
        <w:rPr>
          <w:iCs/>
          <w:szCs w:val="22"/>
          <w:lang w:val="pt-PT"/>
        </w:rPr>
        <w:t xml:space="preserve">foi caracterizada por </w:t>
      </w:r>
      <w:r w:rsidRPr="00F67924">
        <w:rPr>
          <w:iCs/>
          <w:szCs w:val="22"/>
          <w:lang w:val="pt-PT"/>
        </w:rPr>
        <w:t xml:space="preserve">uma análise farmacocinética populacional que incluiu </w:t>
      </w:r>
      <w:r w:rsidR="007F6A72" w:rsidRPr="00F67924">
        <w:rPr>
          <w:iCs/>
          <w:szCs w:val="22"/>
          <w:lang w:val="pt-PT"/>
        </w:rPr>
        <w:t>237</w:t>
      </w:r>
      <w:r w:rsidR="007F32D5" w:rsidRPr="00F67924">
        <w:rPr>
          <w:iCs/>
          <w:szCs w:val="22"/>
          <w:lang w:val="pt-PT"/>
        </w:rPr>
        <w:t> </w:t>
      </w:r>
      <w:r w:rsidRPr="00F67924">
        <w:rPr>
          <w:iCs/>
          <w:szCs w:val="22"/>
          <w:lang w:val="pt-PT"/>
        </w:rPr>
        <w:t>doentes tratados com</w:t>
      </w:r>
      <w:r w:rsidR="007F6A72" w:rsidRPr="00F67924">
        <w:rPr>
          <w:iCs/>
          <w:szCs w:val="22"/>
          <w:lang w:val="pt-PT"/>
        </w:rPr>
        <w:t xml:space="preserve"> 8</w:t>
      </w:r>
      <w:r w:rsidR="007F32D5" w:rsidRPr="00F67924">
        <w:rPr>
          <w:iCs/>
          <w:szCs w:val="22"/>
          <w:lang w:val="pt-PT"/>
        </w:rPr>
        <w:t> </w:t>
      </w:r>
      <w:r w:rsidR="007F6A72" w:rsidRPr="00F67924">
        <w:rPr>
          <w:iCs/>
          <w:szCs w:val="22"/>
          <w:lang w:val="pt-PT"/>
        </w:rPr>
        <w:t xml:space="preserve">mg/kg </w:t>
      </w:r>
      <w:r w:rsidR="007F32D5" w:rsidRPr="00F67924">
        <w:rPr>
          <w:iCs/>
          <w:szCs w:val="22"/>
          <w:lang w:val="pt-PT"/>
        </w:rPr>
        <w:t xml:space="preserve">intravenoso </w:t>
      </w:r>
      <w:r w:rsidR="004B074D" w:rsidRPr="00F67924">
        <w:rPr>
          <w:iCs/>
          <w:szCs w:val="22"/>
          <w:lang w:val="pt-PT"/>
        </w:rPr>
        <w:t>de 4 em</w:t>
      </w:r>
      <w:r w:rsidR="007F6A72" w:rsidRPr="00F67924">
        <w:rPr>
          <w:iCs/>
          <w:szCs w:val="22"/>
          <w:lang w:val="pt-PT"/>
        </w:rPr>
        <w:t xml:space="preserve"> 4</w:t>
      </w:r>
      <w:r w:rsidR="007F32D5" w:rsidRPr="00F67924">
        <w:rPr>
          <w:iCs/>
          <w:szCs w:val="22"/>
          <w:lang w:val="pt-PT"/>
        </w:rPr>
        <w:t> </w:t>
      </w:r>
      <w:r w:rsidRPr="00F67924">
        <w:rPr>
          <w:iCs/>
          <w:szCs w:val="22"/>
          <w:lang w:val="pt-PT"/>
        </w:rPr>
        <w:t>semanas</w:t>
      </w:r>
      <w:r w:rsidR="007F6A72" w:rsidRPr="00F67924">
        <w:rPr>
          <w:iCs/>
          <w:szCs w:val="22"/>
          <w:lang w:val="pt-PT"/>
        </w:rPr>
        <w:t xml:space="preserve"> (</w:t>
      </w:r>
      <w:r w:rsidRPr="00F67924">
        <w:rPr>
          <w:iCs/>
          <w:szCs w:val="22"/>
          <w:lang w:val="pt-PT"/>
        </w:rPr>
        <w:t>doentes com peso</w:t>
      </w:r>
      <w:r w:rsidR="007F6A72" w:rsidRPr="00F67924" w:rsidDel="00E628C0">
        <w:rPr>
          <w:iCs/>
          <w:szCs w:val="22"/>
          <w:lang w:val="pt-PT"/>
        </w:rPr>
        <w:t xml:space="preserve"> </w:t>
      </w:r>
      <w:r w:rsidR="004B074D" w:rsidRPr="00F67924">
        <w:rPr>
          <w:iCs/>
          <w:szCs w:val="22"/>
          <w:lang w:val="pt-PT"/>
        </w:rPr>
        <w:t xml:space="preserve">corporal </w:t>
      </w:r>
      <w:r w:rsidR="007F6A72" w:rsidRPr="00F67924">
        <w:rPr>
          <w:iCs/>
          <w:szCs w:val="22"/>
          <w:lang w:val="pt-PT"/>
        </w:rPr>
        <w:t>≥</w:t>
      </w:r>
      <w:r w:rsidR="007F32D5" w:rsidRPr="00F67924">
        <w:rPr>
          <w:iCs/>
          <w:szCs w:val="22"/>
          <w:lang w:val="pt-PT"/>
        </w:rPr>
        <w:t> </w:t>
      </w:r>
      <w:r w:rsidR="007F6A72" w:rsidRPr="00F67924">
        <w:rPr>
          <w:iCs/>
          <w:szCs w:val="22"/>
          <w:lang w:val="pt-PT"/>
        </w:rPr>
        <w:t>30</w:t>
      </w:r>
      <w:r w:rsidR="007F32D5" w:rsidRPr="00F67924">
        <w:rPr>
          <w:iCs/>
          <w:szCs w:val="22"/>
          <w:lang w:val="pt-PT"/>
        </w:rPr>
        <w:t> </w:t>
      </w:r>
      <w:r w:rsidR="007F6A72" w:rsidRPr="00F67924">
        <w:rPr>
          <w:iCs/>
          <w:szCs w:val="22"/>
          <w:lang w:val="pt-PT"/>
        </w:rPr>
        <w:t>kg), 10</w:t>
      </w:r>
      <w:r w:rsidR="007F32D5" w:rsidRPr="00F67924">
        <w:rPr>
          <w:iCs/>
          <w:szCs w:val="22"/>
          <w:lang w:val="pt-PT"/>
        </w:rPr>
        <w:t> </w:t>
      </w:r>
      <w:r w:rsidR="007F6A72" w:rsidRPr="00F67924">
        <w:rPr>
          <w:iCs/>
          <w:szCs w:val="22"/>
          <w:lang w:val="pt-PT"/>
        </w:rPr>
        <w:t xml:space="preserve">mg/kg </w:t>
      </w:r>
      <w:r w:rsidR="007F32D5" w:rsidRPr="00F67924">
        <w:rPr>
          <w:iCs/>
          <w:szCs w:val="22"/>
          <w:lang w:val="pt-PT"/>
        </w:rPr>
        <w:t xml:space="preserve">intravenoso </w:t>
      </w:r>
      <w:r w:rsidR="004B074D" w:rsidRPr="00F67924">
        <w:rPr>
          <w:iCs/>
          <w:szCs w:val="22"/>
          <w:lang w:val="pt-PT"/>
        </w:rPr>
        <w:t>de 4 em</w:t>
      </w:r>
      <w:r w:rsidR="007F6A72" w:rsidRPr="00F67924">
        <w:rPr>
          <w:iCs/>
          <w:szCs w:val="22"/>
          <w:lang w:val="pt-PT"/>
        </w:rPr>
        <w:t xml:space="preserve"> 4</w:t>
      </w:r>
      <w:r w:rsidR="007F32D5" w:rsidRPr="00F67924">
        <w:rPr>
          <w:iCs/>
          <w:szCs w:val="22"/>
          <w:lang w:val="pt-PT"/>
        </w:rPr>
        <w:t> </w:t>
      </w:r>
      <w:r w:rsidRPr="00F67924">
        <w:rPr>
          <w:iCs/>
          <w:szCs w:val="22"/>
          <w:lang w:val="pt-PT"/>
        </w:rPr>
        <w:t>semanas</w:t>
      </w:r>
      <w:r w:rsidR="007F6A72" w:rsidRPr="00F67924">
        <w:rPr>
          <w:iCs/>
          <w:szCs w:val="22"/>
          <w:lang w:val="pt-PT"/>
        </w:rPr>
        <w:t xml:space="preserve"> (</w:t>
      </w:r>
      <w:r w:rsidRPr="00F67924">
        <w:rPr>
          <w:iCs/>
          <w:szCs w:val="22"/>
          <w:lang w:val="pt-PT"/>
        </w:rPr>
        <w:t xml:space="preserve">doentes com peso </w:t>
      </w:r>
      <w:r w:rsidR="004B074D" w:rsidRPr="00F67924">
        <w:rPr>
          <w:iCs/>
          <w:szCs w:val="22"/>
          <w:lang w:val="pt-PT"/>
        </w:rPr>
        <w:t xml:space="preserve">corporal </w:t>
      </w:r>
      <w:r w:rsidRPr="00F67924">
        <w:rPr>
          <w:iCs/>
          <w:szCs w:val="22"/>
          <w:lang w:val="pt-PT"/>
        </w:rPr>
        <w:t>inferior a</w:t>
      </w:r>
      <w:r w:rsidR="007F6A72" w:rsidRPr="00F67924">
        <w:rPr>
          <w:iCs/>
          <w:szCs w:val="22"/>
          <w:lang w:val="pt-PT"/>
        </w:rPr>
        <w:t xml:space="preserve"> 30</w:t>
      </w:r>
      <w:r w:rsidR="007F32D5" w:rsidRPr="00F67924">
        <w:rPr>
          <w:iCs/>
          <w:szCs w:val="22"/>
          <w:lang w:val="pt-PT"/>
        </w:rPr>
        <w:t> </w:t>
      </w:r>
      <w:r w:rsidR="007F6A72" w:rsidRPr="00F67924">
        <w:rPr>
          <w:iCs/>
          <w:szCs w:val="22"/>
          <w:lang w:val="pt-PT"/>
        </w:rPr>
        <w:t>kg), 162</w:t>
      </w:r>
      <w:r w:rsidR="007F32D5" w:rsidRPr="00F67924">
        <w:rPr>
          <w:iCs/>
          <w:szCs w:val="22"/>
          <w:lang w:val="pt-PT"/>
        </w:rPr>
        <w:t> </w:t>
      </w:r>
      <w:r w:rsidR="007F6A72" w:rsidRPr="00F67924">
        <w:rPr>
          <w:iCs/>
          <w:szCs w:val="22"/>
          <w:lang w:val="pt-PT"/>
        </w:rPr>
        <w:t xml:space="preserve">mg </w:t>
      </w:r>
      <w:r w:rsidR="007F32D5" w:rsidRPr="00F67924">
        <w:rPr>
          <w:iCs/>
          <w:szCs w:val="22"/>
          <w:lang w:val="pt-PT"/>
        </w:rPr>
        <w:t>subcutâneo</w:t>
      </w:r>
      <w:r w:rsidR="007F6A72" w:rsidRPr="00F67924">
        <w:rPr>
          <w:iCs/>
          <w:szCs w:val="22"/>
          <w:lang w:val="pt-PT"/>
        </w:rPr>
        <w:t xml:space="preserve"> </w:t>
      </w:r>
      <w:r w:rsidR="004B074D" w:rsidRPr="00F67924">
        <w:rPr>
          <w:iCs/>
          <w:szCs w:val="22"/>
          <w:lang w:val="pt-PT"/>
        </w:rPr>
        <w:t>de 2 em</w:t>
      </w:r>
      <w:r w:rsidR="007F6A72" w:rsidRPr="00F67924">
        <w:rPr>
          <w:iCs/>
          <w:szCs w:val="22"/>
          <w:lang w:val="pt-PT"/>
        </w:rPr>
        <w:t xml:space="preserve"> 2</w:t>
      </w:r>
      <w:r w:rsidR="007F32D5" w:rsidRPr="00F67924">
        <w:rPr>
          <w:iCs/>
          <w:szCs w:val="22"/>
          <w:lang w:val="pt-PT"/>
        </w:rPr>
        <w:t> </w:t>
      </w:r>
      <w:r w:rsidR="00E23325" w:rsidRPr="00F67924">
        <w:rPr>
          <w:iCs/>
          <w:szCs w:val="22"/>
          <w:lang w:val="pt-PT"/>
        </w:rPr>
        <w:t>sem</w:t>
      </w:r>
      <w:r w:rsidR="006606D5" w:rsidRPr="00F67924">
        <w:rPr>
          <w:iCs/>
          <w:szCs w:val="22"/>
          <w:lang w:val="pt-PT"/>
        </w:rPr>
        <w:t>a</w:t>
      </w:r>
      <w:r w:rsidR="00E23325" w:rsidRPr="00F67924">
        <w:rPr>
          <w:iCs/>
          <w:szCs w:val="22"/>
          <w:lang w:val="pt-PT"/>
        </w:rPr>
        <w:t>nas</w:t>
      </w:r>
      <w:r w:rsidR="007F6A72" w:rsidRPr="00F67924">
        <w:rPr>
          <w:iCs/>
          <w:szCs w:val="22"/>
          <w:lang w:val="pt-PT"/>
        </w:rPr>
        <w:t xml:space="preserve"> (</w:t>
      </w:r>
      <w:r w:rsidR="00E23325" w:rsidRPr="00F67924">
        <w:rPr>
          <w:iCs/>
          <w:szCs w:val="22"/>
          <w:lang w:val="pt-PT"/>
        </w:rPr>
        <w:t>doentes com peso</w:t>
      </w:r>
      <w:r w:rsidR="007F6A72" w:rsidRPr="00F67924">
        <w:rPr>
          <w:iCs/>
          <w:szCs w:val="22"/>
          <w:lang w:val="pt-PT"/>
        </w:rPr>
        <w:t xml:space="preserve"> </w:t>
      </w:r>
      <w:r w:rsidR="004B074D" w:rsidRPr="00F67924">
        <w:rPr>
          <w:iCs/>
          <w:szCs w:val="22"/>
          <w:lang w:val="pt-PT"/>
        </w:rPr>
        <w:t>corporal</w:t>
      </w:r>
      <w:r w:rsidR="007F6A72" w:rsidRPr="00F67924">
        <w:rPr>
          <w:iCs/>
          <w:szCs w:val="22"/>
          <w:lang w:val="pt-PT"/>
        </w:rPr>
        <w:t> </w:t>
      </w:r>
      <w:del w:id="1866" w:author="Author">
        <w:r w:rsidR="007F6A72" w:rsidRPr="00F67924" w:rsidDel="00DB45A9">
          <w:rPr>
            <w:iCs/>
            <w:szCs w:val="22"/>
            <w:lang w:val="pt-PT"/>
          </w:rPr>
          <w:delText xml:space="preserve"> </w:delText>
        </w:r>
      </w:del>
      <w:r w:rsidR="007F6A72" w:rsidRPr="00F67924">
        <w:rPr>
          <w:iCs/>
          <w:szCs w:val="22"/>
          <w:lang w:val="pt-PT"/>
        </w:rPr>
        <w:t>≥</w:t>
      </w:r>
      <w:r w:rsidR="007F32D5" w:rsidRPr="00F67924">
        <w:rPr>
          <w:iCs/>
          <w:szCs w:val="22"/>
          <w:lang w:val="pt-PT"/>
        </w:rPr>
        <w:t> </w:t>
      </w:r>
      <w:r w:rsidR="007F6A72" w:rsidRPr="00F67924">
        <w:rPr>
          <w:iCs/>
          <w:szCs w:val="22"/>
          <w:lang w:val="pt-PT"/>
        </w:rPr>
        <w:t>30</w:t>
      </w:r>
      <w:r w:rsidR="007F32D5" w:rsidRPr="00F67924">
        <w:rPr>
          <w:iCs/>
          <w:szCs w:val="22"/>
          <w:lang w:val="pt-PT"/>
        </w:rPr>
        <w:t> </w:t>
      </w:r>
      <w:r w:rsidR="007F6A72" w:rsidRPr="00F67924">
        <w:rPr>
          <w:iCs/>
          <w:szCs w:val="22"/>
          <w:lang w:val="pt-PT"/>
        </w:rPr>
        <w:t xml:space="preserve">kg), </w:t>
      </w:r>
      <w:r w:rsidR="00E23325" w:rsidRPr="00F67924">
        <w:rPr>
          <w:iCs/>
          <w:szCs w:val="22"/>
          <w:lang w:val="pt-PT"/>
        </w:rPr>
        <w:t>ou</w:t>
      </w:r>
      <w:r w:rsidR="007F6A72" w:rsidRPr="00F67924">
        <w:rPr>
          <w:iCs/>
          <w:szCs w:val="22"/>
          <w:lang w:val="pt-PT"/>
        </w:rPr>
        <w:t xml:space="preserve"> 162</w:t>
      </w:r>
      <w:r w:rsidR="007F32D5" w:rsidRPr="00F67924">
        <w:rPr>
          <w:iCs/>
          <w:szCs w:val="22"/>
          <w:lang w:val="pt-PT"/>
        </w:rPr>
        <w:t> </w:t>
      </w:r>
      <w:r w:rsidR="007F6A72" w:rsidRPr="00F67924">
        <w:rPr>
          <w:iCs/>
          <w:szCs w:val="22"/>
          <w:lang w:val="pt-PT"/>
        </w:rPr>
        <w:t>mg</w:t>
      </w:r>
      <w:r w:rsidR="00E23325" w:rsidRPr="00F67924">
        <w:rPr>
          <w:iCs/>
          <w:szCs w:val="22"/>
          <w:lang w:val="pt-PT"/>
        </w:rPr>
        <w:t xml:space="preserve"> </w:t>
      </w:r>
      <w:r w:rsidR="007F32D5" w:rsidRPr="00F67924">
        <w:rPr>
          <w:iCs/>
          <w:szCs w:val="22"/>
          <w:lang w:val="pt-PT"/>
        </w:rPr>
        <w:t>subcutâneo</w:t>
      </w:r>
      <w:r w:rsidR="007F6A72" w:rsidRPr="00F67924">
        <w:rPr>
          <w:iCs/>
          <w:szCs w:val="22"/>
          <w:lang w:val="pt-PT"/>
        </w:rPr>
        <w:t xml:space="preserve"> </w:t>
      </w:r>
      <w:r w:rsidR="004B074D" w:rsidRPr="00F67924">
        <w:rPr>
          <w:iCs/>
          <w:szCs w:val="22"/>
          <w:lang w:val="pt-PT"/>
        </w:rPr>
        <w:t>de 3 em</w:t>
      </w:r>
      <w:r w:rsidR="007F6A72" w:rsidRPr="00F67924">
        <w:rPr>
          <w:iCs/>
          <w:szCs w:val="22"/>
          <w:lang w:val="pt-PT"/>
        </w:rPr>
        <w:t xml:space="preserve"> 3</w:t>
      </w:r>
      <w:r w:rsidR="007F32D5" w:rsidRPr="00F67924">
        <w:rPr>
          <w:iCs/>
          <w:szCs w:val="22"/>
          <w:lang w:val="pt-PT"/>
        </w:rPr>
        <w:t> </w:t>
      </w:r>
      <w:r w:rsidR="00E23325" w:rsidRPr="00F67924">
        <w:rPr>
          <w:iCs/>
          <w:szCs w:val="22"/>
          <w:lang w:val="pt-PT"/>
        </w:rPr>
        <w:t>semanas</w:t>
      </w:r>
      <w:r w:rsidR="007F6A72" w:rsidRPr="00F67924">
        <w:rPr>
          <w:iCs/>
          <w:szCs w:val="22"/>
          <w:lang w:val="pt-PT"/>
        </w:rPr>
        <w:t xml:space="preserve"> (</w:t>
      </w:r>
      <w:r w:rsidR="00E23325" w:rsidRPr="00F67924">
        <w:rPr>
          <w:iCs/>
          <w:szCs w:val="22"/>
          <w:lang w:val="pt-PT"/>
        </w:rPr>
        <w:t xml:space="preserve">doentes com peso </w:t>
      </w:r>
      <w:r w:rsidR="004B074D" w:rsidRPr="00F67924">
        <w:rPr>
          <w:iCs/>
          <w:szCs w:val="22"/>
          <w:lang w:val="pt-PT"/>
        </w:rPr>
        <w:t xml:space="preserve">corporal </w:t>
      </w:r>
      <w:r w:rsidR="00E23325" w:rsidRPr="00F67924">
        <w:rPr>
          <w:iCs/>
          <w:szCs w:val="22"/>
          <w:lang w:val="pt-PT"/>
        </w:rPr>
        <w:t>inferior a</w:t>
      </w:r>
      <w:r w:rsidR="0010180C" w:rsidRPr="00F67924">
        <w:rPr>
          <w:iCs/>
          <w:szCs w:val="22"/>
          <w:lang w:val="pt-PT"/>
        </w:rPr>
        <w:t xml:space="preserve"> </w:t>
      </w:r>
      <w:r w:rsidR="007F6A72" w:rsidRPr="00F67924">
        <w:rPr>
          <w:iCs/>
          <w:szCs w:val="22"/>
          <w:lang w:val="pt-PT"/>
        </w:rPr>
        <w:t>30</w:t>
      </w:r>
      <w:r w:rsidR="007F32D5" w:rsidRPr="00F67924">
        <w:rPr>
          <w:iCs/>
          <w:szCs w:val="22"/>
          <w:lang w:val="pt-PT"/>
        </w:rPr>
        <w:t> </w:t>
      </w:r>
      <w:r w:rsidR="007F6A72" w:rsidRPr="00F67924">
        <w:rPr>
          <w:iCs/>
          <w:szCs w:val="22"/>
          <w:lang w:val="pt-PT"/>
        </w:rPr>
        <w:t>kg).</w:t>
      </w:r>
    </w:p>
    <w:p w14:paraId="51909A49" w14:textId="77777777" w:rsidR="007F6A72" w:rsidRPr="00F67924" w:rsidRDefault="007F6A72" w:rsidP="0041551F">
      <w:pPr>
        <w:numPr>
          <w:ilvl w:val="12"/>
          <w:numId w:val="0"/>
        </w:numPr>
        <w:ind w:right="-2"/>
        <w:rPr>
          <w:iCs/>
          <w:szCs w:val="22"/>
          <w:lang w:val="pt-PT"/>
        </w:rPr>
      </w:pPr>
    </w:p>
    <w:p w14:paraId="337BB9F6" w14:textId="7F2D382C" w:rsidR="007F6A72" w:rsidRPr="00F67924" w:rsidRDefault="004B074D" w:rsidP="00D71122">
      <w:pPr>
        <w:keepNext/>
        <w:keepLines/>
        <w:numPr>
          <w:ilvl w:val="12"/>
          <w:numId w:val="0"/>
        </w:numPr>
        <w:ind w:right="-2"/>
        <w:rPr>
          <w:i/>
          <w:iCs/>
          <w:szCs w:val="22"/>
          <w:lang w:val="pt-PT"/>
        </w:rPr>
      </w:pPr>
      <w:r w:rsidRPr="00F67924">
        <w:rPr>
          <w:i/>
          <w:iCs/>
          <w:szCs w:val="22"/>
          <w:lang w:val="pt-PT"/>
        </w:rPr>
        <w:t>Tabela</w:t>
      </w:r>
      <w:r w:rsidR="00D2610E" w:rsidRPr="00F67924">
        <w:rPr>
          <w:i/>
          <w:iCs/>
          <w:szCs w:val="22"/>
          <w:lang w:val="pt-PT"/>
        </w:rPr>
        <w:t> </w:t>
      </w:r>
      <w:r w:rsidR="007F6A72" w:rsidRPr="00F67924">
        <w:rPr>
          <w:i/>
          <w:iCs/>
          <w:szCs w:val="22"/>
          <w:lang w:val="pt-PT"/>
        </w:rPr>
        <w:t xml:space="preserve">9. </w:t>
      </w:r>
      <w:r w:rsidRPr="00F67924">
        <w:rPr>
          <w:i/>
          <w:iCs/>
          <w:szCs w:val="22"/>
          <w:lang w:val="pt-PT"/>
        </w:rPr>
        <w:t>Média previsível</w:t>
      </w:r>
      <w:r w:rsidR="007F6A72" w:rsidRPr="00F67924">
        <w:rPr>
          <w:i/>
          <w:iCs/>
          <w:szCs w:val="22"/>
          <w:lang w:val="pt-PT"/>
        </w:rPr>
        <w:t xml:space="preserve"> ± </w:t>
      </w:r>
      <w:r w:rsidRPr="00F67924">
        <w:rPr>
          <w:i/>
          <w:iCs/>
          <w:szCs w:val="22"/>
          <w:lang w:val="pt-PT"/>
        </w:rPr>
        <w:t xml:space="preserve">DP dos parâmetros farmacocinéticos no estado estacionário após </w:t>
      </w:r>
      <w:r w:rsidR="0010180C" w:rsidRPr="00F67924">
        <w:rPr>
          <w:i/>
          <w:iCs/>
          <w:szCs w:val="22"/>
          <w:lang w:val="pt-PT"/>
        </w:rPr>
        <w:t>administração</w:t>
      </w:r>
      <w:r w:rsidR="007F6A72" w:rsidRPr="00F67924">
        <w:rPr>
          <w:i/>
          <w:iCs/>
          <w:szCs w:val="22"/>
          <w:lang w:val="pt-PT"/>
        </w:rPr>
        <w:t xml:space="preserve"> </w:t>
      </w:r>
      <w:r w:rsidR="00D2610E" w:rsidRPr="00F67924">
        <w:rPr>
          <w:i/>
          <w:iCs/>
          <w:szCs w:val="22"/>
          <w:lang w:val="pt-PT"/>
        </w:rPr>
        <w:t xml:space="preserve">subcutânea </w:t>
      </w:r>
      <w:r w:rsidRPr="00F67924">
        <w:rPr>
          <w:i/>
          <w:iCs/>
          <w:szCs w:val="22"/>
          <w:lang w:val="pt-PT"/>
        </w:rPr>
        <w:t>na AIJp</w:t>
      </w:r>
    </w:p>
    <w:p w14:paraId="2C99EB3C" w14:textId="77777777" w:rsidR="00D14EB7" w:rsidRPr="00F67924" w:rsidRDefault="00D14EB7" w:rsidP="00D71122">
      <w:pPr>
        <w:keepNext/>
        <w:keepLines/>
        <w:numPr>
          <w:ilvl w:val="12"/>
          <w:numId w:val="0"/>
        </w:numPr>
        <w:ind w:right="-2"/>
        <w:rPr>
          <w:i/>
          <w:iCs/>
          <w:szCs w:val="22"/>
          <w:lang w:val="pt-PT"/>
        </w:rPr>
      </w:pPr>
    </w:p>
    <w:tbl>
      <w:tblPr>
        <w:tblW w:w="889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43"/>
        <w:gridCol w:w="2977"/>
        <w:gridCol w:w="2977"/>
      </w:tblGrid>
      <w:tr w:rsidR="002A16D4" w:rsidRPr="00ED63F7" w14:paraId="4A472728" w14:textId="77777777" w:rsidTr="00D71122">
        <w:trPr>
          <w:cantSplit/>
          <w:trHeight w:val="452"/>
        </w:trPr>
        <w:tc>
          <w:tcPr>
            <w:tcW w:w="2943" w:type="dxa"/>
            <w:tcBorders>
              <w:top w:val="single" w:sz="4" w:space="0" w:color="auto"/>
              <w:left w:val="single" w:sz="4" w:space="0" w:color="auto"/>
              <w:bottom w:val="single" w:sz="4" w:space="0" w:color="auto"/>
              <w:right w:val="single" w:sz="4" w:space="0" w:color="auto"/>
            </w:tcBorders>
            <w:hideMark/>
          </w:tcPr>
          <w:p w14:paraId="27E2209C" w14:textId="04D0D990" w:rsidR="002A16D4" w:rsidRPr="00F67924" w:rsidRDefault="002A16D4" w:rsidP="00D2610E">
            <w:pPr>
              <w:keepNext/>
              <w:keepLines/>
              <w:numPr>
                <w:ilvl w:val="12"/>
                <w:numId w:val="0"/>
              </w:numPr>
              <w:ind w:right="-2"/>
              <w:jc w:val="center"/>
              <w:rPr>
                <w:iCs/>
                <w:szCs w:val="22"/>
                <w:lang w:val="pt-PT"/>
              </w:rPr>
            </w:pPr>
            <w:r w:rsidRPr="00F67924">
              <w:rPr>
                <w:b/>
                <w:iCs/>
                <w:szCs w:val="22"/>
                <w:lang w:val="pt-PT"/>
              </w:rPr>
              <w:t xml:space="preserve">Parâmetros farmacocinéticos de </w:t>
            </w:r>
            <w:r w:rsidR="00D2610E" w:rsidRPr="00F67924">
              <w:rPr>
                <w:b/>
                <w:iCs/>
                <w:szCs w:val="22"/>
                <w:lang w:val="pt-PT"/>
              </w:rPr>
              <w:t xml:space="preserve">tocilizumab </w:t>
            </w:r>
          </w:p>
        </w:tc>
        <w:tc>
          <w:tcPr>
            <w:tcW w:w="2977" w:type="dxa"/>
            <w:tcBorders>
              <w:top w:val="single" w:sz="4" w:space="0" w:color="auto"/>
              <w:left w:val="single" w:sz="4" w:space="0" w:color="auto"/>
              <w:bottom w:val="single" w:sz="4" w:space="0" w:color="auto"/>
              <w:right w:val="single" w:sz="4" w:space="0" w:color="auto"/>
            </w:tcBorders>
            <w:hideMark/>
          </w:tcPr>
          <w:p w14:paraId="2909C2E9" w14:textId="6BF68773" w:rsidR="002A16D4" w:rsidRPr="00F67924" w:rsidRDefault="002A16D4" w:rsidP="00D71122">
            <w:pPr>
              <w:keepNext/>
              <w:keepLines/>
              <w:numPr>
                <w:ilvl w:val="12"/>
                <w:numId w:val="0"/>
              </w:numPr>
              <w:ind w:right="-2"/>
              <w:jc w:val="center"/>
              <w:rPr>
                <w:b/>
                <w:iCs/>
                <w:szCs w:val="22"/>
                <w:lang w:val="pt-PT"/>
              </w:rPr>
            </w:pPr>
            <w:r w:rsidRPr="00F67924">
              <w:rPr>
                <w:b/>
                <w:iCs/>
                <w:szCs w:val="22"/>
                <w:lang w:val="pt-PT"/>
              </w:rPr>
              <w:t>162</w:t>
            </w:r>
            <w:r w:rsidR="00D2610E" w:rsidRPr="00F67924">
              <w:rPr>
                <w:b/>
                <w:iCs/>
                <w:szCs w:val="22"/>
                <w:lang w:val="pt-PT"/>
              </w:rPr>
              <w:t> </w:t>
            </w:r>
            <w:r w:rsidRPr="00F67924">
              <w:rPr>
                <w:b/>
                <w:iCs/>
                <w:szCs w:val="22"/>
                <w:lang w:val="pt-PT"/>
              </w:rPr>
              <w:t>mg de 2 em 2</w:t>
            </w:r>
            <w:r w:rsidR="00D2610E" w:rsidRPr="00F67924">
              <w:rPr>
                <w:b/>
                <w:iCs/>
                <w:szCs w:val="22"/>
                <w:lang w:val="pt-PT"/>
              </w:rPr>
              <w:t> </w:t>
            </w:r>
            <w:r w:rsidRPr="00F67924">
              <w:rPr>
                <w:b/>
                <w:iCs/>
                <w:szCs w:val="22"/>
                <w:lang w:val="pt-PT"/>
              </w:rPr>
              <w:t>semanas</w:t>
            </w:r>
          </w:p>
          <w:p w14:paraId="76872DFF" w14:textId="6F19F4B9" w:rsidR="002A16D4" w:rsidRPr="00F67924" w:rsidRDefault="002A16D4" w:rsidP="00D2610E">
            <w:pPr>
              <w:keepNext/>
              <w:keepLines/>
              <w:numPr>
                <w:ilvl w:val="12"/>
                <w:numId w:val="0"/>
              </w:numPr>
              <w:ind w:right="-2"/>
              <w:jc w:val="center"/>
              <w:rPr>
                <w:b/>
                <w:iCs/>
                <w:szCs w:val="22"/>
                <w:lang w:val="pt-PT"/>
              </w:rPr>
            </w:pPr>
            <w:r w:rsidRPr="00F67924">
              <w:rPr>
                <w:b/>
                <w:iCs/>
                <w:szCs w:val="22"/>
                <w:lang w:val="pt-PT"/>
              </w:rPr>
              <w:t>≥</w:t>
            </w:r>
            <w:r w:rsidR="00D2610E" w:rsidRPr="00F67924">
              <w:rPr>
                <w:b/>
                <w:iCs/>
                <w:szCs w:val="22"/>
                <w:lang w:val="pt-PT"/>
              </w:rPr>
              <w:t> </w:t>
            </w:r>
            <w:r w:rsidRPr="00F67924">
              <w:rPr>
                <w:b/>
                <w:iCs/>
                <w:szCs w:val="22"/>
                <w:lang w:val="pt-PT"/>
              </w:rPr>
              <w:t>30</w:t>
            </w:r>
            <w:r w:rsidR="00D2610E" w:rsidRPr="00F67924">
              <w:rPr>
                <w:b/>
                <w:iCs/>
                <w:szCs w:val="22"/>
                <w:lang w:val="pt-PT"/>
              </w:rPr>
              <w:t> </w:t>
            </w:r>
            <w:r w:rsidRPr="00F67924">
              <w:rPr>
                <w:b/>
                <w:iCs/>
                <w:szCs w:val="22"/>
                <w:lang w:val="pt-PT"/>
              </w:rPr>
              <w:t>kg</w:t>
            </w:r>
          </w:p>
        </w:tc>
        <w:tc>
          <w:tcPr>
            <w:tcW w:w="2977" w:type="dxa"/>
            <w:tcBorders>
              <w:top w:val="single" w:sz="4" w:space="0" w:color="auto"/>
              <w:left w:val="single" w:sz="4" w:space="0" w:color="auto"/>
              <w:bottom w:val="single" w:sz="4" w:space="0" w:color="auto"/>
              <w:right w:val="single" w:sz="4" w:space="0" w:color="auto"/>
            </w:tcBorders>
            <w:hideMark/>
          </w:tcPr>
          <w:p w14:paraId="3AFC892C" w14:textId="74865B07" w:rsidR="002A16D4" w:rsidRPr="00F67924" w:rsidRDefault="002A16D4" w:rsidP="00D71122">
            <w:pPr>
              <w:keepNext/>
              <w:keepLines/>
              <w:numPr>
                <w:ilvl w:val="12"/>
                <w:numId w:val="0"/>
              </w:numPr>
              <w:ind w:right="-2"/>
              <w:jc w:val="center"/>
              <w:rPr>
                <w:b/>
                <w:iCs/>
                <w:szCs w:val="22"/>
                <w:lang w:val="pt-PT"/>
              </w:rPr>
            </w:pPr>
            <w:r w:rsidRPr="00F67924">
              <w:rPr>
                <w:b/>
                <w:iCs/>
                <w:szCs w:val="22"/>
                <w:lang w:val="pt-PT"/>
              </w:rPr>
              <w:t>162</w:t>
            </w:r>
            <w:r w:rsidR="00D2610E" w:rsidRPr="00F67924">
              <w:rPr>
                <w:b/>
                <w:iCs/>
                <w:szCs w:val="22"/>
                <w:lang w:val="pt-PT"/>
              </w:rPr>
              <w:t> </w:t>
            </w:r>
            <w:r w:rsidRPr="00F67924">
              <w:rPr>
                <w:b/>
                <w:iCs/>
                <w:szCs w:val="22"/>
                <w:lang w:val="pt-PT"/>
              </w:rPr>
              <w:t>mg de 3 em 3</w:t>
            </w:r>
            <w:r w:rsidR="00D2610E" w:rsidRPr="00F67924">
              <w:rPr>
                <w:b/>
                <w:iCs/>
                <w:szCs w:val="22"/>
                <w:lang w:val="pt-PT"/>
              </w:rPr>
              <w:t> </w:t>
            </w:r>
            <w:r w:rsidRPr="00F67924">
              <w:rPr>
                <w:b/>
                <w:iCs/>
                <w:szCs w:val="22"/>
                <w:lang w:val="pt-PT"/>
              </w:rPr>
              <w:t>semanas</w:t>
            </w:r>
          </w:p>
          <w:p w14:paraId="05272871" w14:textId="615F0CAF" w:rsidR="002A16D4" w:rsidRPr="00F67924" w:rsidRDefault="002A16D4" w:rsidP="00D2610E">
            <w:pPr>
              <w:keepNext/>
              <w:keepLines/>
              <w:numPr>
                <w:ilvl w:val="12"/>
                <w:numId w:val="0"/>
              </w:numPr>
              <w:ind w:right="-2"/>
              <w:jc w:val="center"/>
              <w:rPr>
                <w:b/>
                <w:iCs/>
                <w:szCs w:val="22"/>
                <w:lang w:val="pt-PT"/>
              </w:rPr>
            </w:pPr>
            <w:r w:rsidRPr="00F67924">
              <w:rPr>
                <w:b/>
                <w:iCs/>
                <w:szCs w:val="22"/>
                <w:lang w:val="pt-PT"/>
              </w:rPr>
              <w:t>Inferior a 30</w:t>
            </w:r>
            <w:r w:rsidR="00D2610E" w:rsidRPr="00F67924">
              <w:rPr>
                <w:b/>
                <w:iCs/>
                <w:szCs w:val="22"/>
                <w:lang w:val="pt-PT"/>
              </w:rPr>
              <w:t> </w:t>
            </w:r>
            <w:r w:rsidRPr="00F67924">
              <w:rPr>
                <w:b/>
                <w:iCs/>
                <w:szCs w:val="22"/>
                <w:lang w:val="pt-PT"/>
              </w:rPr>
              <w:t>kg</w:t>
            </w:r>
          </w:p>
        </w:tc>
      </w:tr>
      <w:tr w:rsidR="002A16D4" w:rsidRPr="00F67924" w14:paraId="78A47C4E" w14:textId="77777777" w:rsidTr="00D71122">
        <w:trPr>
          <w:cantSplit/>
          <w:trHeight w:val="195"/>
        </w:trPr>
        <w:tc>
          <w:tcPr>
            <w:tcW w:w="2943" w:type="dxa"/>
            <w:tcBorders>
              <w:top w:val="single" w:sz="4" w:space="0" w:color="auto"/>
              <w:left w:val="single" w:sz="4" w:space="0" w:color="auto"/>
              <w:bottom w:val="single" w:sz="4" w:space="0" w:color="auto"/>
              <w:right w:val="single" w:sz="4" w:space="0" w:color="auto"/>
            </w:tcBorders>
            <w:hideMark/>
          </w:tcPr>
          <w:p w14:paraId="26B5F489" w14:textId="77777777" w:rsidR="002A16D4" w:rsidRPr="00F67924" w:rsidRDefault="002A16D4" w:rsidP="00D71122">
            <w:pPr>
              <w:keepNext/>
              <w:keepLines/>
              <w:numPr>
                <w:ilvl w:val="12"/>
                <w:numId w:val="0"/>
              </w:numPr>
              <w:ind w:right="-2"/>
              <w:rPr>
                <w:iCs/>
                <w:szCs w:val="22"/>
                <w:lang w:val="pt-PT"/>
              </w:rPr>
            </w:pPr>
            <w:r w:rsidRPr="00F67924">
              <w:rPr>
                <w:iCs/>
                <w:szCs w:val="22"/>
                <w:lang w:val="pt-PT"/>
              </w:rPr>
              <w:t>C</w:t>
            </w:r>
            <w:r w:rsidRPr="00F67924">
              <w:rPr>
                <w:iCs/>
                <w:szCs w:val="22"/>
                <w:vertAlign w:val="subscript"/>
                <w:lang w:val="pt-PT"/>
              </w:rPr>
              <w:t>max</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2D72FECB" w14:textId="7917A95E" w:rsidR="002A16D4" w:rsidRPr="00F67924" w:rsidRDefault="002A16D4" w:rsidP="00142445">
            <w:pPr>
              <w:keepNext/>
              <w:keepLines/>
              <w:numPr>
                <w:ilvl w:val="12"/>
                <w:numId w:val="0"/>
              </w:numPr>
              <w:ind w:right="-2"/>
              <w:jc w:val="center"/>
              <w:rPr>
                <w:iCs/>
                <w:szCs w:val="22"/>
                <w:lang w:val="pt-PT"/>
              </w:rPr>
            </w:pPr>
            <w:r w:rsidRPr="00F67924">
              <w:rPr>
                <w:iCs/>
                <w:szCs w:val="22"/>
                <w:lang w:val="pt-PT"/>
              </w:rPr>
              <w:t>29,4</w:t>
            </w:r>
            <w:ins w:id="1867" w:author="Pharmaissues" w:date="2026-02-11T15:24:00Z">
              <w:r w:rsidR="00142445">
                <w:t> </w:t>
              </w:r>
            </w:ins>
            <w:del w:id="1868" w:author="Pharmaissues" w:date="2026-02-11T15:24:00Z">
              <w:r w:rsidRPr="00F67924" w:rsidDel="00142445">
                <w:rPr>
                  <w:iCs/>
                  <w:szCs w:val="22"/>
                  <w:lang w:val="pt-PT"/>
                </w:rPr>
                <w:delText xml:space="preserve"> </w:delText>
              </w:r>
            </w:del>
            <w:r w:rsidRPr="00F67924">
              <w:rPr>
                <w:iCs/>
                <w:szCs w:val="22"/>
                <w:lang w:val="pt-PT"/>
              </w:rPr>
              <w:t>±</w:t>
            </w:r>
            <w:ins w:id="1869" w:author="Pharmaissues" w:date="2026-02-11T15:24:00Z">
              <w:r w:rsidR="00142445">
                <w:rPr>
                  <w:iCs/>
                  <w:szCs w:val="22"/>
                  <w:lang w:val="pt-PT"/>
                </w:rPr>
                <w:t> </w:t>
              </w:r>
            </w:ins>
            <w:del w:id="1870" w:author="Pharmaissues" w:date="2026-02-11T15:24:00Z">
              <w:r w:rsidRPr="00F67924" w:rsidDel="00142445">
                <w:rPr>
                  <w:iCs/>
                  <w:szCs w:val="22"/>
                  <w:lang w:val="pt-PT"/>
                </w:rPr>
                <w:delText xml:space="preserve"> </w:delText>
              </w:r>
            </w:del>
            <w:r w:rsidRPr="00F67924">
              <w:rPr>
                <w:iCs/>
                <w:szCs w:val="22"/>
                <w:lang w:val="pt-PT"/>
              </w:rPr>
              <w:t>13,5</w:t>
            </w:r>
          </w:p>
        </w:tc>
        <w:tc>
          <w:tcPr>
            <w:tcW w:w="2977" w:type="dxa"/>
            <w:tcBorders>
              <w:top w:val="single" w:sz="4" w:space="0" w:color="auto"/>
              <w:left w:val="single" w:sz="4" w:space="0" w:color="auto"/>
              <w:bottom w:val="single" w:sz="4" w:space="0" w:color="auto"/>
              <w:right w:val="single" w:sz="4" w:space="0" w:color="auto"/>
            </w:tcBorders>
            <w:hideMark/>
          </w:tcPr>
          <w:p w14:paraId="2FA56F1D" w14:textId="1309B0EB" w:rsidR="002A16D4" w:rsidRPr="00F67924" w:rsidRDefault="002A16D4" w:rsidP="00142445">
            <w:pPr>
              <w:keepNext/>
              <w:keepLines/>
              <w:numPr>
                <w:ilvl w:val="12"/>
                <w:numId w:val="0"/>
              </w:numPr>
              <w:ind w:right="-2"/>
              <w:jc w:val="center"/>
              <w:rPr>
                <w:iCs/>
                <w:szCs w:val="22"/>
                <w:lang w:val="pt-PT"/>
              </w:rPr>
            </w:pPr>
            <w:r w:rsidRPr="00F67924">
              <w:rPr>
                <w:iCs/>
                <w:szCs w:val="22"/>
                <w:lang w:val="pt-PT"/>
              </w:rPr>
              <w:t>75,5</w:t>
            </w:r>
            <w:del w:id="1871" w:author="Pharmaissues" w:date="2026-02-11T15:25:00Z">
              <w:r w:rsidRPr="00F67924" w:rsidDel="00142445">
                <w:rPr>
                  <w:iCs/>
                  <w:szCs w:val="22"/>
                  <w:lang w:val="pt-PT"/>
                </w:rPr>
                <w:delText xml:space="preserve"> </w:delText>
              </w:r>
            </w:del>
            <w:ins w:id="1872" w:author="Pharmaissues" w:date="2026-02-11T15:25:00Z">
              <w:r w:rsidR="00142445">
                <w:rPr>
                  <w:iCs/>
                  <w:szCs w:val="22"/>
                  <w:lang w:val="pt-PT"/>
                </w:rPr>
                <w:t> </w:t>
              </w:r>
            </w:ins>
            <w:r w:rsidRPr="00F67924">
              <w:rPr>
                <w:iCs/>
                <w:szCs w:val="22"/>
                <w:lang w:val="pt-PT"/>
              </w:rPr>
              <w:t>±</w:t>
            </w:r>
            <w:del w:id="1873" w:author="Pharmaissues" w:date="2026-02-11T15:25:00Z">
              <w:r w:rsidRPr="00F67924" w:rsidDel="00142445">
                <w:rPr>
                  <w:iCs/>
                  <w:szCs w:val="22"/>
                  <w:lang w:val="pt-PT"/>
                </w:rPr>
                <w:delText xml:space="preserve"> </w:delText>
              </w:r>
            </w:del>
            <w:ins w:id="1874" w:author="Pharmaissues" w:date="2026-02-11T15:25:00Z">
              <w:r w:rsidR="00142445">
                <w:rPr>
                  <w:iCs/>
                  <w:szCs w:val="22"/>
                  <w:lang w:val="pt-PT"/>
                </w:rPr>
                <w:t> </w:t>
              </w:r>
            </w:ins>
            <w:r w:rsidRPr="00F67924">
              <w:rPr>
                <w:iCs/>
                <w:szCs w:val="22"/>
                <w:lang w:val="pt-PT"/>
              </w:rPr>
              <w:t>24,1</w:t>
            </w:r>
          </w:p>
        </w:tc>
      </w:tr>
      <w:tr w:rsidR="002A16D4" w:rsidRPr="00F67924" w14:paraId="788F7050" w14:textId="77777777" w:rsidTr="00D71122">
        <w:trPr>
          <w:cantSplit/>
          <w:trHeight w:val="195"/>
        </w:trPr>
        <w:tc>
          <w:tcPr>
            <w:tcW w:w="2943" w:type="dxa"/>
            <w:tcBorders>
              <w:top w:val="single" w:sz="4" w:space="0" w:color="auto"/>
              <w:left w:val="single" w:sz="4" w:space="0" w:color="auto"/>
              <w:bottom w:val="single" w:sz="4" w:space="0" w:color="auto"/>
              <w:right w:val="single" w:sz="4" w:space="0" w:color="auto"/>
            </w:tcBorders>
            <w:hideMark/>
          </w:tcPr>
          <w:p w14:paraId="5941B532" w14:textId="77777777" w:rsidR="002A16D4" w:rsidRPr="00F67924" w:rsidRDefault="002A16D4" w:rsidP="00D71122">
            <w:pPr>
              <w:keepNext/>
              <w:keepLines/>
              <w:numPr>
                <w:ilvl w:val="12"/>
                <w:numId w:val="0"/>
              </w:numPr>
              <w:ind w:right="-2"/>
              <w:rPr>
                <w:iCs/>
                <w:szCs w:val="22"/>
                <w:lang w:val="pt-PT"/>
              </w:rPr>
            </w:pPr>
            <w:r w:rsidRPr="00F67924">
              <w:rPr>
                <w:iCs/>
                <w:szCs w:val="22"/>
                <w:lang w:val="pt-PT"/>
              </w:rPr>
              <w:t>C</w:t>
            </w:r>
            <w:r w:rsidRPr="00F67924">
              <w:rPr>
                <w:iCs/>
                <w:szCs w:val="22"/>
                <w:vertAlign w:val="subscript"/>
                <w:lang w:val="pt-PT"/>
              </w:rPr>
              <w:t>min</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48D1188E" w14:textId="098F8298" w:rsidR="002A16D4" w:rsidRPr="00F67924" w:rsidRDefault="002A16D4" w:rsidP="00D71122">
            <w:pPr>
              <w:keepNext/>
              <w:keepLines/>
              <w:numPr>
                <w:ilvl w:val="12"/>
                <w:numId w:val="0"/>
              </w:numPr>
              <w:ind w:right="-2"/>
              <w:jc w:val="center"/>
              <w:rPr>
                <w:iCs/>
                <w:szCs w:val="22"/>
                <w:lang w:val="pt-PT"/>
              </w:rPr>
            </w:pPr>
            <w:r w:rsidRPr="00F67924">
              <w:rPr>
                <w:iCs/>
                <w:szCs w:val="22"/>
                <w:lang w:val="pt-PT"/>
              </w:rPr>
              <w:t>11,8</w:t>
            </w:r>
            <w:ins w:id="1875" w:author="Pharmaissues" w:date="2026-02-11T15:24:00Z">
              <w:r w:rsidR="00142445">
                <w:rPr>
                  <w:iCs/>
                  <w:szCs w:val="22"/>
                  <w:lang w:val="pt-PT"/>
                </w:rPr>
                <w:t> </w:t>
              </w:r>
            </w:ins>
            <w:del w:id="1876" w:author="Pharmaissues" w:date="2026-02-11T15:24:00Z">
              <w:r w:rsidRPr="00F67924" w:rsidDel="00142445">
                <w:rPr>
                  <w:iCs/>
                  <w:szCs w:val="22"/>
                  <w:lang w:val="pt-PT"/>
                </w:rPr>
                <w:delText xml:space="preserve"> </w:delText>
              </w:r>
            </w:del>
            <w:r w:rsidRPr="00F67924">
              <w:rPr>
                <w:iCs/>
                <w:szCs w:val="22"/>
                <w:lang w:val="pt-PT"/>
              </w:rPr>
              <w:t>±</w:t>
            </w:r>
            <w:ins w:id="1877" w:author="Pharmaissues" w:date="2026-02-11T15:24:00Z">
              <w:r w:rsidR="00142445">
                <w:rPr>
                  <w:iCs/>
                  <w:szCs w:val="22"/>
                  <w:lang w:val="pt-PT"/>
                </w:rPr>
                <w:t> </w:t>
              </w:r>
            </w:ins>
            <w:del w:id="1878" w:author="Pharmaissues" w:date="2026-02-11T15:24:00Z">
              <w:r w:rsidRPr="00F67924" w:rsidDel="00142445">
                <w:rPr>
                  <w:iCs/>
                  <w:szCs w:val="22"/>
                  <w:lang w:val="pt-PT"/>
                </w:rPr>
                <w:delText xml:space="preserve"> </w:delText>
              </w:r>
            </w:del>
            <w:r w:rsidRPr="00F67924">
              <w:rPr>
                <w:iCs/>
                <w:szCs w:val="22"/>
                <w:lang w:val="pt-PT"/>
              </w:rPr>
              <w:t>7,08</w:t>
            </w:r>
          </w:p>
        </w:tc>
        <w:tc>
          <w:tcPr>
            <w:tcW w:w="2977" w:type="dxa"/>
            <w:tcBorders>
              <w:top w:val="single" w:sz="4" w:space="0" w:color="auto"/>
              <w:left w:val="single" w:sz="4" w:space="0" w:color="auto"/>
              <w:bottom w:val="single" w:sz="4" w:space="0" w:color="auto"/>
              <w:right w:val="single" w:sz="4" w:space="0" w:color="auto"/>
            </w:tcBorders>
            <w:hideMark/>
          </w:tcPr>
          <w:p w14:paraId="18A7CDD0" w14:textId="14541A98" w:rsidR="002A16D4" w:rsidRPr="00F67924" w:rsidRDefault="002A16D4" w:rsidP="00142445">
            <w:pPr>
              <w:keepNext/>
              <w:keepLines/>
              <w:numPr>
                <w:ilvl w:val="12"/>
                <w:numId w:val="0"/>
              </w:numPr>
              <w:ind w:right="-2"/>
              <w:jc w:val="center"/>
              <w:rPr>
                <w:iCs/>
                <w:szCs w:val="22"/>
                <w:lang w:val="pt-PT"/>
              </w:rPr>
            </w:pPr>
            <w:r w:rsidRPr="00F67924">
              <w:rPr>
                <w:iCs/>
                <w:szCs w:val="22"/>
                <w:lang w:val="pt-PT"/>
              </w:rPr>
              <w:t>18,4</w:t>
            </w:r>
            <w:del w:id="1879" w:author="Pharmaissues" w:date="2026-02-11T15:25:00Z">
              <w:r w:rsidRPr="00F67924" w:rsidDel="00142445">
                <w:rPr>
                  <w:iCs/>
                  <w:szCs w:val="22"/>
                  <w:lang w:val="pt-PT"/>
                </w:rPr>
                <w:delText xml:space="preserve"> </w:delText>
              </w:r>
            </w:del>
            <w:ins w:id="1880" w:author="Pharmaissues" w:date="2026-02-11T15:25:00Z">
              <w:r w:rsidR="00142445">
                <w:rPr>
                  <w:iCs/>
                  <w:szCs w:val="22"/>
                  <w:lang w:val="pt-PT"/>
                </w:rPr>
                <w:t> </w:t>
              </w:r>
            </w:ins>
            <w:r w:rsidRPr="00F67924">
              <w:rPr>
                <w:iCs/>
                <w:szCs w:val="22"/>
                <w:lang w:val="pt-PT"/>
              </w:rPr>
              <w:t>±</w:t>
            </w:r>
            <w:ins w:id="1881" w:author="Pharmaissues" w:date="2026-02-11T15:25:00Z">
              <w:r w:rsidR="00142445">
                <w:rPr>
                  <w:iCs/>
                  <w:szCs w:val="22"/>
                  <w:lang w:val="pt-PT"/>
                </w:rPr>
                <w:t> </w:t>
              </w:r>
            </w:ins>
            <w:del w:id="1882" w:author="Pharmaissues" w:date="2026-02-11T15:25:00Z">
              <w:r w:rsidRPr="00F67924" w:rsidDel="00142445">
                <w:rPr>
                  <w:iCs/>
                  <w:szCs w:val="22"/>
                  <w:lang w:val="pt-PT"/>
                </w:rPr>
                <w:delText xml:space="preserve"> </w:delText>
              </w:r>
            </w:del>
            <w:r w:rsidRPr="00F67924">
              <w:rPr>
                <w:iCs/>
                <w:szCs w:val="22"/>
                <w:lang w:val="pt-PT"/>
              </w:rPr>
              <w:t>12,9</w:t>
            </w:r>
          </w:p>
        </w:tc>
      </w:tr>
      <w:tr w:rsidR="002A16D4" w:rsidRPr="00F67924" w14:paraId="70249C32" w14:textId="77777777" w:rsidTr="00D71122">
        <w:trPr>
          <w:cantSplit/>
          <w:trHeight w:val="324"/>
        </w:trPr>
        <w:tc>
          <w:tcPr>
            <w:tcW w:w="2943" w:type="dxa"/>
            <w:tcBorders>
              <w:top w:val="single" w:sz="4" w:space="0" w:color="auto"/>
              <w:left w:val="single" w:sz="4" w:space="0" w:color="auto"/>
              <w:bottom w:val="single" w:sz="4" w:space="0" w:color="auto"/>
              <w:right w:val="single" w:sz="4" w:space="0" w:color="auto"/>
            </w:tcBorders>
            <w:hideMark/>
          </w:tcPr>
          <w:p w14:paraId="31D49F67" w14:textId="77777777" w:rsidR="002A16D4" w:rsidRPr="00F67924" w:rsidRDefault="002A16D4" w:rsidP="00D71122">
            <w:pPr>
              <w:keepNext/>
              <w:keepLines/>
              <w:numPr>
                <w:ilvl w:val="12"/>
                <w:numId w:val="0"/>
              </w:numPr>
              <w:ind w:right="-2"/>
              <w:rPr>
                <w:iCs/>
                <w:szCs w:val="22"/>
                <w:lang w:val="pt-PT"/>
              </w:rPr>
            </w:pPr>
            <w:r w:rsidRPr="00F67924">
              <w:rPr>
                <w:iCs/>
                <w:szCs w:val="22"/>
                <w:lang w:val="pt-PT"/>
              </w:rPr>
              <w:t>C</w:t>
            </w:r>
            <w:r w:rsidRPr="00F67924">
              <w:rPr>
                <w:iCs/>
                <w:szCs w:val="22"/>
                <w:vertAlign w:val="subscript"/>
                <w:lang w:val="pt-PT"/>
              </w:rPr>
              <w:t>média</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44F41373" w14:textId="1F1FE149" w:rsidR="002A16D4" w:rsidRPr="00F67924" w:rsidRDefault="002A16D4" w:rsidP="00142445">
            <w:pPr>
              <w:keepNext/>
              <w:keepLines/>
              <w:numPr>
                <w:ilvl w:val="12"/>
                <w:numId w:val="0"/>
              </w:numPr>
              <w:ind w:right="-2"/>
              <w:jc w:val="center"/>
              <w:rPr>
                <w:iCs/>
                <w:szCs w:val="22"/>
                <w:lang w:val="pt-PT"/>
              </w:rPr>
            </w:pPr>
            <w:r w:rsidRPr="00F67924">
              <w:rPr>
                <w:iCs/>
                <w:szCs w:val="22"/>
                <w:lang w:val="pt-PT"/>
              </w:rPr>
              <w:t>21,7</w:t>
            </w:r>
            <w:del w:id="1883" w:author="Pharmaissues" w:date="2026-02-11T15:25:00Z">
              <w:r w:rsidRPr="00F67924" w:rsidDel="00142445">
                <w:rPr>
                  <w:iCs/>
                  <w:szCs w:val="22"/>
                  <w:lang w:val="pt-PT"/>
                </w:rPr>
                <w:delText xml:space="preserve"> </w:delText>
              </w:r>
            </w:del>
            <w:ins w:id="1884" w:author="Pharmaissues" w:date="2026-02-11T15:25:00Z">
              <w:r w:rsidR="00142445">
                <w:rPr>
                  <w:iCs/>
                  <w:szCs w:val="22"/>
                  <w:lang w:val="pt-PT"/>
                </w:rPr>
                <w:t> </w:t>
              </w:r>
            </w:ins>
            <w:r w:rsidRPr="00F67924">
              <w:rPr>
                <w:iCs/>
                <w:szCs w:val="22"/>
                <w:lang w:val="pt-PT"/>
              </w:rPr>
              <w:t>±</w:t>
            </w:r>
            <w:del w:id="1885" w:author="Pharmaissues" w:date="2026-02-11T15:25:00Z">
              <w:r w:rsidRPr="00F67924" w:rsidDel="00142445">
                <w:rPr>
                  <w:iCs/>
                  <w:szCs w:val="22"/>
                  <w:lang w:val="pt-PT"/>
                </w:rPr>
                <w:delText xml:space="preserve"> </w:delText>
              </w:r>
            </w:del>
            <w:ins w:id="1886" w:author="Pharmaissues" w:date="2026-02-11T15:25:00Z">
              <w:r w:rsidR="00142445">
                <w:rPr>
                  <w:iCs/>
                  <w:szCs w:val="22"/>
                  <w:lang w:val="pt-PT"/>
                </w:rPr>
                <w:t> </w:t>
              </w:r>
            </w:ins>
            <w:r w:rsidRPr="00F67924">
              <w:rPr>
                <w:iCs/>
                <w:szCs w:val="22"/>
                <w:lang w:val="pt-PT"/>
              </w:rPr>
              <w:t>10,4</w:t>
            </w:r>
          </w:p>
        </w:tc>
        <w:tc>
          <w:tcPr>
            <w:tcW w:w="2977" w:type="dxa"/>
            <w:tcBorders>
              <w:top w:val="single" w:sz="4" w:space="0" w:color="auto"/>
              <w:left w:val="single" w:sz="4" w:space="0" w:color="auto"/>
              <w:bottom w:val="single" w:sz="4" w:space="0" w:color="auto"/>
              <w:right w:val="single" w:sz="4" w:space="0" w:color="auto"/>
            </w:tcBorders>
            <w:hideMark/>
          </w:tcPr>
          <w:p w14:paraId="629B053B" w14:textId="6EF3B2A2" w:rsidR="002A16D4" w:rsidRPr="00F67924" w:rsidRDefault="002A16D4" w:rsidP="00142445">
            <w:pPr>
              <w:keepNext/>
              <w:keepLines/>
              <w:numPr>
                <w:ilvl w:val="12"/>
                <w:numId w:val="0"/>
              </w:numPr>
              <w:ind w:right="-2"/>
              <w:jc w:val="center"/>
              <w:rPr>
                <w:iCs/>
                <w:szCs w:val="22"/>
                <w:lang w:val="pt-PT"/>
              </w:rPr>
            </w:pPr>
            <w:r w:rsidRPr="00F67924">
              <w:rPr>
                <w:iCs/>
                <w:szCs w:val="22"/>
                <w:lang w:val="pt-PT"/>
              </w:rPr>
              <w:t>45,5</w:t>
            </w:r>
            <w:ins w:id="1887" w:author="Pharmaissues" w:date="2026-02-11T15:25:00Z">
              <w:r w:rsidR="00142445">
                <w:rPr>
                  <w:iCs/>
                  <w:szCs w:val="22"/>
                  <w:lang w:val="pt-PT"/>
                </w:rPr>
                <w:t> </w:t>
              </w:r>
            </w:ins>
            <w:del w:id="1888" w:author="Pharmaissues" w:date="2026-02-11T15:25:00Z">
              <w:r w:rsidRPr="00F67924" w:rsidDel="00142445">
                <w:rPr>
                  <w:iCs/>
                  <w:szCs w:val="22"/>
                  <w:lang w:val="pt-PT"/>
                </w:rPr>
                <w:delText xml:space="preserve"> </w:delText>
              </w:r>
            </w:del>
            <w:r w:rsidRPr="00F67924">
              <w:rPr>
                <w:iCs/>
                <w:szCs w:val="22"/>
                <w:lang w:val="pt-PT"/>
              </w:rPr>
              <w:t>±</w:t>
            </w:r>
            <w:del w:id="1889" w:author="Pharmaissues" w:date="2026-02-11T15:25:00Z">
              <w:r w:rsidRPr="00F67924" w:rsidDel="00142445">
                <w:rPr>
                  <w:iCs/>
                  <w:szCs w:val="22"/>
                  <w:lang w:val="pt-PT"/>
                </w:rPr>
                <w:delText xml:space="preserve"> </w:delText>
              </w:r>
            </w:del>
            <w:ins w:id="1890" w:author="Pharmaissues" w:date="2026-02-11T15:25:00Z">
              <w:r w:rsidR="00142445">
                <w:rPr>
                  <w:iCs/>
                  <w:szCs w:val="22"/>
                  <w:lang w:val="pt-PT"/>
                </w:rPr>
                <w:t> </w:t>
              </w:r>
            </w:ins>
            <w:r w:rsidRPr="00F67924">
              <w:rPr>
                <w:iCs/>
                <w:szCs w:val="22"/>
                <w:lang w:val="pt-PT"/>
              </w:rPr>
              <w:t>19,8</w:t>
            </w:r>
          </w:p>
        </w:tc>
      </w:tr>
      <w:tr w:rsidR="002A16D4" w:rsidRPr="00F67924" w14:paraId="4FAFE9AB" w14:textId="77777777" w:rsidTr="00D71122">
        <w:trPr>
          <w:cantSplit/>
          <w:trHeight w:val="324"/>
        </w:trPr>
        <w:tc>
          <w:tcPr>
            <w:tcW w:w="2943" w:type="dxa"/>
            <w:tcBorders>
              <w:top w:val="single" w:sz="4" w:space="0" w:color="auto"/>
              <w:left w:val="single" w:sz="4" w:space="0" w:color="auto"/>
              <w:bottom w:val="single" w:sz="4" w:space="0" w:color="auto"/>
              <w:right w:val="single" w:sz="4" w:space="0" w:color="auto"/>
            </w:tcBorders>
            <w:hideMark/>
          </w:tcPr>
          <w:p w14:paraId="47891C5B" w14:textId="77777777" w:rsidR="002A16D4" w:rsidRPr="00F67924" w:rsidRDefault="002A16D4" w:rsidP="00D71122">
            <w:pPr>
              <w:keepNext/>
              <w:keepLines/>
              <w:numPr>
                <w:ilvl w:val="12"/>
                <w:numId w:val="0"/>
              </w:numPr>
              <w:ind w:right="-2"/>
              <w:rPr>
                <w:iCs/>
                <w:szCs w:val="22"/>
                <w:lang w:val="pt-PT"/>
              </w:rPr>
            </w:pPr>
            <w:r w:rsidRPr="00F67924">
              <w:rPr>
                <w:iCs/>
                <w:szCs w:val="22"/>
                <w:lang w:val="pt-PT"/>
              </w:rPr>
              <w:t>Acumulação C</w:t>
            </w:r>
            <w:r w:rsidRPr="00F67924">
              <w:rPr>
                <w:iCs/>
                <w:szCs w:val="22"/>
                <w:vertAlign w:val="subscript"/>
                <w:lang w:val="pt-PT"/>
              </w:rPr>
              <w:t>max</w:t>
            </w:r>
          </w:p>
        </w:tc>
        <w:tc>
          <w:tcPr>
            <w:tcW w:w="2977" w:type="dxa"/>
            <w:tcBorders>
              <w:top w:val="single" w:sz="4" w:space="0" w:color="auto"/>
              <w:left w:val="single" w:sz="4" w:space="0" w:color="auto"/>
              <w:bottom w:val="single" w:sz="4" w:space="0" w:color="auto"/>
              <w:right w:val="single" w:sz="4" w:space="0" w:color="auto"/>
            </w:tcBorders>
          </w:tcPr>
          <w:p w14:paraId="7211A200" w14:textId="77777777" w:rsidR="002A16D4" w:rsidRPr="00F67924" w:rsidRDefault="002A16D4" w:rsidP="00D71122">
            <w:pPr>
              <w:keepNext/>
              <w:keepLines/>
              <w:numPr>
                <w:ilvl w:val="12"/>
                <w:numId w:val="0"/>
              </w:numPr>
              <w:ind w:right="-2"/>
              <w:jc w:val="center"/>
              <w:rPr>
                <w:iCs/>
                <w:szCs w:val="22"/>
                <w:lang w:val="pt-PT"/>
              </w:rPr>
            </w:pPr>
            <w:r w:rsidRPr="00F67924">
              <w:rPr>
                <w:iCs/>
                <w:szCs w:val="22"/>
                <w:lang w:val="pt-PT"/>
              </w:rPr>
              <w:t>1,72</w:t>
            </w:r>
          </w:p>
        </w:tc>
        <w:tc>
          <w:tcPr>
            <w:tcW w:w="2977" w:type="dxa"/>
            <w:tcBorders>
              <w:top w:val="single" w:sz="4" w:space="0" w:color="auto"/>
              <w:left w:val="single" w:sz="4" w:space="0" w:color="auto"/>
              <w:bottom w:val="single" w:sz="4" w:space="0" w:color="auto"/>
              <w:right w:val="single" w:sz="4" w:space="0" w:color="auto"/>
            </w:tcBorders>
          </w:tcPr>
          <w:p w14:paraId="2980DD20" w14:textId="77777777" w:rsidR="002A16D4" w:rsidRPr="00F67924" w:rsidRDefault="002A16D4" w:rsidP="00D71122">
            <w:pPr>
              <w:keepNext/>
              <w:keepLines/>
              <w:numPr>
                <w:ilvl w:val="12"/>
                <w:numId w:val="0"/>
              </w:numPr>
              <w:ind w:right="-2"/>
              <w:jc w:val="center"/>
              <w:rPr>
                <w:iCs/>
                <w:szCs w:val="22"/>
                <w:lang w:val="pt-PT"/>
              </w:rPr>
            </w:pPr>
            <w:r w:rsidRPr="00F67924">
              <w:rPr>
                <w:iCs/>
                <w:szCs w:val="22"/>
                <w:lang w:val="pt-PT"/>
              </w:rPr>
              <w:t>1,32</w:t>
            </w:r>
          </w:p>
        </w:tc>
      </w:tr>
      <w:tr w:rsidR="002A16D4" w:rsidRPr="00F67924" w14:paraId="0212073D" w14:textId="77777777" w:rsidTr="00D71122">
        <w:trPr>
          <w:cantSplit/>
          <w:trHeight w:val="331"/>
        </w:trPr>
        <w:tc>
          <w:tcPr>
            <w:tcW w:w="2943" w:type="dxa"/>
            <w:tcBorders>
              <w:top w:val="single" w:sz="4" w:space="0" w:color="auto"/>
              <w:left w:val="single" w:sz="4" w:space="0" w:color="auto"/>
              <w:bottom w:val="single" w:sz="4" w:space="0" w:color="auto"/>
              <w:right w:val="single" w:sz="4" w:space="0" w:color="auto"/>
            </w:tcBorders>
            <w:hideMark/>
          </w:tcPr>
          <w:p w14:paraId="2AA4252E" w14:textId="77777777" w:rsidR="002A16D4" w:rsidRPr="00F67924" w:rsidRDefault="002A16D4" w:rsidP="00D71122">
            <w:pPr>
              <w:keepNext/>
              <w:keepLines/>
              <w:numPr>
                <w:ilvl w:val="12"/>
                <w:numId w:val="0"/>
              </w:numPr>
              <w:ind w:right="-2"/>
              <w:rPr>
                <w:iCs/>
                <w:szCs w:val="22"/>
                <w:lang w:val="pt-PT"/>
              </w:rPr>
            </w:pPr>
            <w:r w:rsidRPr="00F67924">
              <w:rPr>
                <w:iCs/>
                <w:szCs w:val="22"/>
                <w:lang w:val="pt-PT"/>
              </w:rPr>
              <w:t>Acumulação C</w:t>
            </w:r>
            <w:r w:rsidRPr="00F67924">
              <w:rPr>
                <w:iCs/>
                <w:szCs w:val="22"/>
                <w:vertAlign w:val="subscript"/>
                <w:lang w:val="pt-PT"/>
              </w:rPr>
              <w:t>min</w:t>
            </w:r>
          </w:p>
        </w:tc>
        <w:tc>
          <w:tcPr>
            <w:tcW w:w="2977" w:type="dxa"/>
            <w:tcBorders>
              <w:top w:val="single" w:sz="4" w:space="0" w:color="auto"/>
              <w:left w:val="single" w:sz="4" w:space="0" w:color="auto"/>
              <w:bottom w:val="single" w:sz="4" w:space="0" w:color="auto"/>
              <w:right w:val="single" w:sz="4" w:space="0" w:color="auto"/>
            </w:tcBorders>
          </w:tcPr>
          <w:p w14:paraId="76332A4D" w14:textId="77777777" w:rsidR="002A16D4" w:rsidRPr="00F67924" w:rsidRDefault="002A16D4" w:rsidP="00D71122">
            <w:pPr>
              <w:keepNext/>
              <w:keepLines/>
              <w:numPr>
                <w:ilvl w:val="12"/>
                <w:numId w:val="0"/>
              </w:numPr>
              <w:ind w:right="-2"/>
              <w:jc w:val="center"/>
              <w:rPr>
                <w:iCs/>
                <w:szCs w:val="22"/>
                <w:lang w:val="pt-PT"/>
              </w:rPr>
            </w:pPr>
            <w:r w:rsidRPr="00F67924">
              <w:rPr>
                <w:iCs/>
                <w:szCs w:val="22"/>
                <w:lang w:val="pt-PT"/>
              </w:rPr>
              <w:t>3,58</w:t>
            </w:r>
          </w:p>
        </w:tc>
        <w:tc>
          <w:tcPr>
            <w:tcW w:w="2977" w:type="dxa"/>
            <w:tcBorders>
              <w:top w:val="single" w:sz="4" w:space="0" w:color="auto"/>
              <w:left w:val="single" w:sz="4" w:space="0" w:color="auto"/>
              <w:bottom w:val="single" w:sz="4" w:space="0" w:color="auto"/>
              <w:right w:val="single" w:sz="4" w:space="0" w:color="auto"/>
            </w:tcBorders>
          </w:tcPr>
          <w:p w14:paraId="23EACEF3" w14:textId="77777777" w:rsidR="002A16D4" w:rsidRPr="00F67924" w:rsidRDefault="002A16D4" w:rsidP="00D71122">
            <w:pPr>
              <w:keepNext/>
              <w:keepLines/>
              <w:numPr>
                <w:ilvl w:val="12"/>
                <w:numId w:val="0"/>
              </w:numPr>
              <w:ind w:right="-2"/>
              <w:jc w:val="center"/>
              <w:rPr>
                <w:iCs/>
                <w:szCs w:val="22"/>
                <w:lang w:val="pt-PT"/>
              </w:rPr>
            </w:pPr>
            <w:r w:rsidRPr="00F67924">
              <w:rPr>
                <w:iCs/>
                <w:szCs w:val="22"/>
                <w:lang w:val="pt-PT"/>
              </w:rPr>
              <w:t>2,08</w:t>
            </w:r>
          </w:p>
        </w:tc>
      </w:tr>
      <w:tr w:rsidR="002A16D4" w:rsidRPr="00F67924" w14:paraId="397BCE7D" w14:textId="77777777" w:rsidTr="00D71122">
        <w:trPr>
          <w:cantSplit/>
          <w:trHeight w:val="331"/>
        </w:trPr>
        <w:tc>
          <w:tcPr>
            <w:tcW w:w="2943" w:type="dxa"/>
            <w:tcBorders>
              <w:top w:val="single" w:sz="4" w:space="0" w:color="auto"/>
              <w:left w:val="single" w:sz="4" w:space="0" w:color="auto"/>
              <w:bottom w:val="single" w:sz="4" w:space="0" w:color="auto"/>
              <w:right w:val="single" w:sz="4" w:space="0" w:color="auto"/>
            </w:tcBorders>
          </w:tcPr>
          <w:p w14:paraId="08AC632A" w14:textId="77777777" w:rsidR="002A16D4" w:rsidRPr="00F67924" w:rsidRDefault="002A16D4" w:rsidP="00D71122">
            <w:pPr>
              <w:keepNext/>
              <w:keepLines/>
              <w:numPr>
                <w:ilvl w:val="12"/>
                <w:numId w:val="0"/>
              </w:numPr>
              <w:ind w:right="-2"/>
              <w:rPr>
                <w:iCs/>
                <w:szCs w:val="22"/>
                <w:lang w:val="pt-PT"/>
              </w:rPr>
            </w:pPr>
            <w:r w:rsidRPr="00F67924">
              <w:rPr>
                <w:iCs/>
                <w:szCs w:val="22"/>
                <w:lang w:val="pt-PT"/>
              </w:rPr>
              <w:t>Acumulação C</w:t>
            </w:r>
            <w:r w:rsidRPr="00F67924">
              <w:rPr>
                <w:iCs/>
                <w:szCs w:val="22"/>
                <w:vertAlign w:val="subscript"/>
                <w:lang w:val="pt-PT"/>
              </w:rPr>
              <w:t xml:space="preserve">média </w:t>
            </w:r>
            <w:r w:rsidRPr="00F67924">
              <w:rPr>
                <w:iCs/>
                <w:szCs w:val="22"/>
                <w:lang w:val="pt-PT"/>
              </w:rPr>
              <w:t>ou AUC</w:t>
            </w:r>
            <w:r w:rsidRPr="00F67924">
              <w:rPr>
                <w:iCs/>
                <w:szCs w:val="22"/>
                <w:vertAlign w:val="subscript"/>
                <w:lang w:val="pt-PT"/>
              </w:rPr>
              <w:t>τ</w:t>
            </w:r>
            <w:r w:rsidRPr="00F67924">
              <w:rPr>
                <w:iCs/>
                <w:szCs w:val="22"/>
                <w:lang w:val="pt-PT"/>
              </w:rPr>
              <w:t xml:space="preserve"> *</w:t>
            </w:r>
          </w:p>
        </w:tc>
        <w:tc>
          <w:tcPr>
            <w:tcW w:w="2977" w:type="dxa"/>
            <w:tcBorders>
              <w:top w:val="single" w:sz="4" w:space="0" w:color="auto"/>
              <w:left w:val="single" w:sz="4" w:space="0" w:color="auto"/>
              <w:bottom w:val="single" w:sz="4" w:space="0" w:color="auto"/>
              <w:right w:val="single" w:sz="4" w:space="0" w:color="auto"/>
            </w:tcBorders>
          </w:tcPr>
          <w:p w14:paraId="5864F7FC" w14:textId="77777777" w:rsidR="002A16D4" w:rsidRPr="00F67924" w:rsidRDefault="002A16D4" w:rsidP="00D71122">
            <w:pPr>
              <w:keepNext/>
              <w:keepLines/>
              <w:numPr>
                <w:ilvl w:val="12"/>
                <w:numId w:val="0"/>
              </w:numPr>
              <w:ind w:right="-2"/>
              <w:jc w:val="center"/>
              <w:rPr>
                <w:iCs/>
                <w:szCs w:val="22"/>
                <w:lang w:val="pt-PT"/>
              </w:rPr>
            </w:pPr>
            <w:r w:rsidRPr="00F67924">
              <w:rPr>
                <w:iCs/>
                <w:szCs w:val="22"/>
                <w:lang w:val="pt-PT"/>
              </w:rPr>
              <w:t>2,04</w:t>
            </w:r>
          </w:p>
        </w:tc>
        <w:tc>
          <w:tcPr>
            <w:tcW w:w="2977" w:type="dxa"/>
            <w:tcBorders>
              <w:top w:val="single" w:sz="4" w:space="0" w:color="auto"/>
              <w:left w:val="single" w:sz="4" w:space="0" w:color="auto"/>
              <w:bottom w:val="single" w:sz="4" w:space="0" w:color="auto"/>
              <w:right w:val="single" w:sz="4" w:space="0" w:color="auto"/>
            </w:tcBorders>
          </w:tcPr>
          <w:p w14:paraId="348A5215" w14:textId="77777777" w:rsidR="002A16D4" w:rsidRPr="00F67924" w:rsidRDefault="002A16D4" w:rsidP="00D71122">
            <w:pPr>
              <w:keepNext/>
              <w:keepLines/>
              <w:numPr>
                <w:ilvl w:val="12"/>
                <w:numId w:val="0"/>
              </w:numPr>
              <w:ind w:right="-2"/>
              <w:jc w:val="center"/>
              <w:rPr>
                <w:iCs/>
                <w:szCs w:val="22"/>
                <w:lang w:val="pt-PT"/>
              </w:rPr>
            </w:pPr>
            <w:r w:rsidRPr="00F67924">
              <w:rPr>
                <w:iCs/>
                <w:szCs w:val="22"/>
                <w:lang w:val="pt-PT"/>
              </w:rPr>
              <w:t>1,46</w:t>
            </w:r>
          </w:p>
        </w:tc>
      </w:tr>
    </w:tbl>
    <w:p w14:paraId="5DAD6999" w14:textId="2C90B4FC" w:rsidR="000B7430" w:rsidRPr="00F67924" w:rsidRDefault="000B7430" w:rsidP="000B7430">
      <w:pPr>
        <w:numPr>
          <w:ilvl w:val="12"/>
          <w:numId w:val="0"/>
        </w:numPr>
        <w:ind w:right="-2"/>
        <w:rPr>
          <w:iCs/>
          <w:sz w:val="18"/>
          <w:szCs w:val="22"/>
          <w:lang w:val="pt-PT"/>
        </w:rPr>
      </w:pPr>
      <w:r w:rsidRPr="00F67924">
        <w:rPr>
          <w:iCs/>
          <w:sz w:val="18"/>
          <w:szCs w:val="22"/>
          <w:lang w:val="pt-PT"/>
        </w:rPr>
        <w:t>*τ</w:t>
      </w:r>
      <w:ins w:id="1891" w:author="Pharmaissues" w:date="2026-02-11T15:25:00Z">
        <w:r w:rsidR="00F046F4">
          <w:rPr>
            <w:iCs/>
            <w:sz w:val="18"/>
            <w:szCs w:val="22"/>
            <w:lang w:val="pt-PT"/>
          </w:rPr>
          <w:t> </w:t>
        </w:r>
      </w:ins>
      <w:del w:id="1892" w:author="Pharmaissues" w:date="2026-02-11T15:25:00Z">
        <w:r w:rsidRPr="00F67924" w:rsidDel="00F046F4">
          <w:rPr>
            <w:iCs/>
            <w:sz w:val="18"/>
            <w:szCs w:val="22"/>
            <w:lang w:val="pt-PT"/>
          </w:rPr>
          <w:delText xml:space="preserve"> </w:delText>
        </w:r>
      </w:del>
      <w:r w:rsidRPr="00F67924">
        <w:rPr>
          <w:iCs/>
          <w:sz w:val="18"/>
          <w:szCs w:val="22"/>
          <w:lang w:val="pt-PT"/>
        </w:rPr>
        <w:t>=</w:t>
      </w:r>
      <w:ins w:id="1893" w:author="Pharmaissues" w:date="2026-02-11T15:25:00Z">
        <w:r w:rsidR="00F046F4">
          <w:rPr>
            <w:iCs/>
            <w:sz w:val="18"/>
            <w:szCs w:val="22"/>
            <w:lang w:val="pt-PT"/>
          </w:rPr>
          <w:t> </w:t>
        </w:r>
      </w:ins>
      <w:del w:id="1894" w:author="Pharmaissues" w:date="2026-02-11T15:25:00Z">
        <w:r w:rsidRPr="00F67924" w:rsidDel="00F046F4">
          <w:rPr>
            <w:iCs/>
            <w:sz w:val="18"/>
            <w:szCs w:val="22"/>
            <w:lang w:val="pt-PT"/>
          </w:rPr>
          <w:delText xml:space="preserve"> </w:delText>
        </w:r>
      </w:del>
      <w:r w:rsidRPr="00F67924">
        <w:rPr>
          <w:iCs/>
          <w:sz w:val="18"/>
          <w:szCs w:val="22"/>
          <w:lang w:val="pt-PT"/>
        </w:rPr>
        <w:t>2</w:t>
      </w:r>
      <w:r w:rsidR="00D2610E" w:rsidRPr="00F67924">
        <w:rPr>
          <w:iCs/>
          <w:sz w:val="18"/>
          <w:szCs w:val="22"/>
          <w:lang w:val="pt-PT"/>
        </w:rPr>
        <w:t> </w:t>
      </w:r>
      <w:r w:rsidRPr="00F67924">
        <w:rPr>
          <w:iCs/>
          <w:sz w:val="18"/>
          <w:szCs w:val="22"/>
          <w:lang w:val="pt-PT"/>
        </w:rPr>
        <w:t>semanas ou 3</w:t>
      </w:r>
      <w:r w:rsidR="00D2610E" w:rsidRPr="00F67924">
        <w:rPr>
          <w:iCs/>
          <w:sz w:val="18"/>
          <w:szCs w:val="22"/>
          <w:lang w:val="pt-PT"/>
        </w:rPr>
        <w:t> </w:t>
      </w:r>
      <w:r w:rsidRPr="00F67924">
        <w:rPr>
          <w:iCs/>
          <w:sz w:val="18"/>
          <w:szCs w:val="22"/>
          <w:lang w:val="pt-PT"/>
        </w:rPr>
        <w:t xml:space="preserve">semanas para os dois regimes </w:t>
      </w:r>
      <w:r w:rsidR="00D2610E" w:rsidRPr="00F67924">
        <w:rPr>
          <w:iCs/>
          <w:sz w:val="18"/>
          <w:szCs w:val="22"/>
          <w:lang w:val="pt-PT"/>
        </w:rPr>
        <w:t>subcutâneos</w:t>
      </w:r>
    </w:p>
    <w:p w14:paraId="60B90AC4" w14:textId="77777777" w:rsidR="007F6A72" w:rsidRPr="00F67924" w:rsidRDefault="007F6A72" w:rsidP="003E1CE0">
      <w:pPr>
        <w:numPr>
          <w:ilvl w:val="12"/>
          <w:numId w:val="0"/>
        </w:numPr>
        <w:rPr>
          <w:iCs/>
          <w:szCs w:val="22"/>
          <w:lang w:val="pt-PT"/>
        </w:rPr>
      </w:pPr>
    </w:p>
    <w:p w14:paraId="35DEE888" w14:textId="1BE94E45" w:rsidR="00CC5BCC" w:rsidRPr="00F67924" w:rsidRDefault="00CC5BCC" w:rsidP="00CC5BCC">
      <w:pPr>
        <w:numPr>
          <w:ilvl w:val="12"/>
          <w:numId w:val="0"/>
        </w:numPr>
        <w:ind w:right="-2"/>
        <w:rPr>
          <w:iCs/>
          <w:szCs w:val="22"/>
          <w:lang w:val="pt-PT"/>
        </w:rPr>
      </w:pPr>
      <w:r w:rsidRPr="00F67924">
        <w:rPr>
          <w:iCs/>
          <w:szCs w:val="22"/>
          <w:lang w:val="pt-PT"/>
        </w:rPr>
        <w:t xml:space="preserve">Após a </w:t>
      </w:r>
      <w:r w:rsidR="0010180C" w:rsidRPr="00F67924">
        <w:rPr>
          <w:iCs/>
          <w:szCs w:val="22"/>
          <w:lang w:val="pt-PT"/>
        </w:rPr>
        <w:t xml:space="preserve">administração </w:t>
      </w:r>
      <w:r w:rsidR="00D2610E" w:rsidRPr="00F67924">
        <w:rPr>
          <w:iCs/>
          <w:szCs w:val="22"/>
          <w:lang w:val="pt-PT"/>
        </w:rPr>
        <w:t>intravenos</w:t>
      </w:r>
      <w:ins w:id="1895" w:author="Author">
        <w:r w:rsidR="008E1037" w:rsidRPr="00F67924">
          <w:rPr>
            <w:iCs/>
            <w:szCs w:val="22"/>
            <w:lang w:val="pt-PT"/>
          </w:rPr>
          <w:t>a</w:t>
        </w:r>
      </w:ins>
      <w:del w:id="1896" w:author="Author">
        <w:r w:rsidR="00D2610E" w:rsidRPr="00F67924" w:rsidDel="008E1037">
          <w:rPr>
            <w:iCs/>
            <w:szCs w:val="22"/>
            <w:lang w:val="pt-PT"/>
          </w:rPr>
          <w:delText>o</w:delText>
        </w:r>
      </w:del>
      <w:r w:rsidRPr="00F67924">
        <w:rPr>
          <w:iCs/>
          <w:szCs w:val="22"/>
          <w:lang w:val="pt-PT"/>
        </w:rPr>
        <w:t>, aproximadamente 90% do estado estacionário foi atingido à semana</w:t>
      </w:r>
      <w:r w:rsidR="00D2610E" w:rsidRPr="00F67924">
        <w:rPr>
          <w:iCs/>
          <w:szCs w:val="22"/>
          <w:lang w:val="pt-PT"/>
        </w:rPr>
        <w:t> </w:t>
      </w:r>
      <w:r w:rsidRPr="00F67924">
        <w:rPr>
          <w:iCs/>
          <w:szCs w:val="22"/>
          <w:lang w:val="pt-PT"/>
        </w:rPr>
        <w:t xml:space="preserve">12 para a dose de </w:t>
      </w:r>
      <w:r w:rsidR="007F6A72" w:rsidRPr="00F67924">
        <w:rPr>
          <w:iCs/>
          <w:szCs w:val="22"/>
          <w:lang w:val="pt-PT"/>
        </w:rPr>
        <w:t>10</w:t>
      </w:r>
      <w:r w:rsidR="00D2610E" w:rsidRPr="00F67924">
        <w:rPr>
          <w:iCs/>
          <w:szCs w:val="22"/>
          <w:lang w:val="pt-PT"/>
        </w:rPr>
        <w:t> </w:t>
      </w:r>
      <w:r w:rsidR="007F6A72" w:rsidRPr="00F67924">
        <w:rPr>
          <w:iCs/>
          <w:szCs w:val="22"/>
          <w:lang w:val="pt-PT"/>
        </w:rPr>
        <w:t>mg/kg (</w:t>
      </w:r>
      <w:r w:rsidRPr="00F67924">
        <w:rPr>
          <w:iCs/>
          <w:szCs w:val="22"/>
          <w:lang w:val="pt-PT"/>
        </w:rPr>
        <w:t>peso corporal</w:t>
      </w:r>
      <w:del w:id="1897" w:author="Pharmaissues" w:date="2026-02-11T15:26:00Z">
        <w:r w:rsidR="007F6A72" w:rsidRPr="00F67924" w:rsidDel="00CE3232">
          <w:rPr>
            <w:iCs/>
            <w:szCs w:val="22"/>
            <w:lang w:val="pt-PT"/>
          </w:rPr>
          <w:delText xml:space="preserve"> </w:delText>
        </w:r>
      </w:del>
      <w:ins w:id="1898" w:author="Pharmaissues" w:date="2026-02-11T15:26:00Z">
        <w:r w:rsidR="00CE3232">
          <w:rPr>
            <w:iCs/>
            <w:szCs w:val="22"/>
            <w:lang w:val="pt-PT"/>
          </w:rPr>
          <w:t> </w:t>
        </w:r>
      </w:ins>
      <w:r w:rsidR="007F6A72" w:rsidRPr="00F67924">
        <w:rPr>
          <w:iCs/>
          <w:szCs w:val="22"/>
          <w:lang w:val="pt-PT"/>
        </w:rPr>
        <w:t>&lt;</w:t>
      </w:r>
      <w:r w:rsidR="00D2610E" w:rsidRPr="00F67924">
        <w:rPr>
          <w:iCs/>
          <w:szCs w:val="22"/>
          <w:lang w:val="pt-PT"/>
        </w:rPr>
        <w:t> </w:t>
      </w:r>
      <w:r w:rsidR="007F6A72" w:rsidRPr="00F67924">
        <w:rPr>
          <w:iCs/>
          <w:szCs w:val="22"/>
          <w:lang w:val="pt-PT"/>
        </w:rPr>
        <w:t>30</w:t>
      </w:r>
      <w:r w:rsidR="00D2610E" w:rsidRPr="00F67924">
        <w:rPr>
          <w:iCs/>
          <w:szCs w:val="22"/>
          <w:lang w:val="pt-PT"/>
        </w:rPr>
        <w:t> </w:t>
      </w:r>
      <w:r w:rsidR="007F6A72" w:rsidRPr="00F67924">
        <w:rPr>
          <w:iCs/>
          <w:szCs w:val="22"/>
          <w:lang w:val="pt-PT"/>
        </w:rPr>
        <w:t xml:space="preserve">kg), </w:t>
      </w:r>
      <w:r w:rsidRPr="00F67924">
        <w:rPr>
          <w:iCs/>
          <w:szCs w:val="22"/>
          <w:lang w:val="pt-PT"/>
        </w:rPr>
        <w:t>e à semana</w:t>
      </w:r>
      <w:r w:rsidR="00D2610E" w:rsidRPr="00F67924">
        <w:rPr>
          <w:iCs/>
          <w:szCs w:val="22"/>
          <w:lang w:val="pt-PT"/>
        </w:rPr>
        <w:t> </w:t>
      </w:r>
      <w:r w:rsidR="007F6A72" w:rsidRPr="00F67924">
        <w:rPr>
          <w:iCs/>
          <w:szCs w:val="22"/>
          <w:lang w:val="pt-PT"/>
        </w:rPr>
        <w:t xml:space="preserve">16 </w:t>
      </w:r>
      <w:r w:rsidRPr="00F67924">
        <w:rPr>
          <w:iCs/>
          <w:szCs w:val="22"/>
          <w:lang w:val="pt-PT"/>
        </w:rPr>
        <w:t>para a dose de</w:t>
      </w:r>
      <w:r w:rsidR="007F6A72" w:rsidRPr="00F67924">
        <w:rPr>
          <w:iCs/>
          <w:szCs w:val="22"/>
          <w:lang w:val="pt-PT"/>
        </w:rPr>
        <w:t xml:space="preserve"> 8</w:t>
      </w:r>
      <w:r w:rsidR="00D2610E" w:rsidRPr="00F67924">
        <w:rPr>
          <w:iCs/>
          <w:szCs w:val="22"/>
          <w:lang w:val="pt-PT"/>
        </w:rPr>
        <w:t> </w:t>
      </w:r>
      <w:r w:rsidR="007F6A72" w:rsidRPr="00F67924">
        <w:rPr>
          <w:iCs/>
          <w:szCs w:val="22"/>
          <w:lang w:val="pt-PT"/>
        </w:rPr>
        <w:t>mg/kg (</w:t>
      </w:r>
      <w:r w:rsidRPr="00F67924">
        <w:rPr>
          <w:iCs/>
          <w:szCs w:val="22"/>
          <w:lang w:val="pt-PT"/>
        </w:rPr>
        <w:t>peso corporal</w:t>
      </w:r>
      <w:del w:id="1899" w:author="Pharmaissues" w:date="2026-02-11T15:26:00Z">
        <w:r w:rsidRPr="00F67924" w:rsidDel="00CE3232">
          <w:rPr>
            <w:iCs/>
            <w:szCs w:val="22"/>
            <w:lang w:val="pt-PT"/>
          </w:rPr>
          <w:delText xml:space="preserve"> </w:delText>
        </w:r>
      </w:del>
      <w:ins w:id="1900" w:author="Pharmaissues" w:date="2026-02-11T15:26:00Z">
        <w:r w:rsidR="00CE3232">
          <w:rPr>
            <w:iCs/>
            <w:szCs w:val="22"/>
            <w:lang w:val="pt-PT"/>
          </w:rPr>
          <w:t> </w:t>
        </w:r>
      </w:ins>
      <w:r w:rsidR="007F6A72" w:rsidRPr="00F67924">
        <w:rPr>
          <w:iCs/>
          <w:szCs w:val="22"/>
          <w:lang w:val="pt-PT"/>
        </w:rPr>
        <w:t>≥</w:t>
      </w:r>
      <w:r w:rsidR="00D2610E" w:rsidRPr="00F67924">
        <w:rPr>
          <w:iCs/>
          <w:szCs w:val="22"/>
          <w:lang w:val="pt-PT"/>
        </w:rPr>
        <w:t> </w:t>
      </w:r>
      <w:r w:rsidR="007F6A72" w:rsidRPr="00F67924">
        <w:rPr>
          <w:iCs/>
          <w:szCs w:val="22"/>
          <w:lang w:val="pt-PT"/>
        </w:rPr>
        <w:t>30</w:t>
      </w:r>
      <w:r w:rsidR="00D2610E" w:rsidRPr="00F67924">
        <w:rPr>
          <w:iCs/>
          <w:szCs w:val="22"/>
          <w:lang w:val="pt-PT"/>
        </w:rPr>
        <w:t> </w:t>
      </w:r>
      <w:r w:rsidR="007F6A72" w:rsidRPr="00F67924">
        <w:rPr>
          <w:iCs/>
          <w:szCs w:val="22"/>
          <w:lang w:val="pt-PT"/>
        </w:rPr>
        <w:t>kg).</w:t>
      </w:r>
      <w:r w:rsidRPr="00F67924">
        <w:rPr>
          <w:iCs/>
          <w:szCs w:val="22"/>
          <w:lang w:val="pt-PT"/>
        </w:rPr>
        <w:t xml:space="preserve"> Após a dose </w:t>
      </w:r>
      <w:r w:rsidR="00D2610E" w:rsidRPr="00F67924">
        <w:rPr>
          <w:iCs/>
          <w:szCs w:val="22"/>
          <w:lang w:val="pt-PT"/>
        </w:rPr>
        <w:t>subcutânea</w:t>
      </w:r>
      <w:r w:rsidRPr="00F67924">
        <w:rPr>
          <w:iCs/>
          <w:szCs w:val="22"/>
          <w:lang w:val="pt-PT"/>
        </w:rPr>
        <w:t>, aproximadamente 90% do estado estacionário foi atingido à semana</w:t>
      </w:r>
      <w:r w:rsidR="00D2610E" w:rsidRPr="00F67924">
        <w:rPr>
          <w:iCs/>
          <w:szCs w:val="22"/>
          <w:lang w:val="pt-PT"/>
        </w:rPr>
        <w:t> </w:t>
      </w:r>
      <w:r w:rsidRPr="00F67924">
        <w:rPr>
          <w:iCs/>
          <w:szCs w:val="22"/>
          <w:lang w:val="pt-PT"/>
        </w:rPr>
        <w:t>12 para ambos os regimes de 162</w:t>
      </w:r>
      <w:r w:rsidR="00D2610E" w:rsidRPr="00F67924">
        <w:rPr>
          <w:iCs/>
          <w:szCs w:val="22"/>
          <w:lang w:val="pt-PT"/>
        </w:rPr>
        <w:t> </w:t>
      </w:r>
      <w:r w:rsidRPr="00F67924">
        <w:rPr>
          <w:iCs/>
          <w:szCs w:val="22"/>
          <w:lang w:val="pt-PT"/>
        </w:rPr>
        <w:t>mg, 2 em 2</w:t>
      </w:r>
      <w:r w:rsidR="00D2610E" w:rsidRPr="00F67924">
        <w:rPr>
          <w:iCs/>
          <w:szCs w:val="22"/>
          <w:lang w:val="pt-PT"/>
        </w:rPr>
        <w:t> </w:t>
      </w:r>
      <w:r w:rsidRPr="00F67924">
        <w:rPr>
          <w:iCs/>
          <w:szCs w:val="22"/>
          <w:lang w:val="pt-PT"/>
        </w:rPr>
        <w:t>semanas</w:t>
      </w:r>
      <w:r w:rsidR="00E52267" w:rsidRPr="00F67924">
        <w:rPr>
          <w:iCs/>
          <w:szCs w:val="22"/>
          <w:lang w:val="pt-PT"/>
        </w:rPr>
        <w:t xml:space="preserve"> e de 3 em 3</w:t>
      </w:r>
      <w:r w:rsidR="00D2610E" w:rsidRPr="00F67924">
        <w:rPr>
          <w:iCs/>
          <w:szCs w:val="22"/>
          <w:lang w:val="pt-PT"/>
        </w:rPr>
        <w:t> </w:t>
      </w:r>
      <w:r w:rsidR="00E52267" w:rsidRPr="00F67924">
        <w:rPr>
          <w:iCs/>
          <w:szCs w:val="22"/>
          <w:lang w:val="pt-PT"/>
        </w:rPr>
        <w:t>semanas</w:t>
      </w:r>
      <w:r w:rsidRPr="00F67924">
        <w:rPr>
          <w:iCs/>
          <w:szCs w:val="22"/>
          <w:lang w:val="pt-PT"/>
        </w:rPr>
        <w:t xml:space="preserve">. </w:t>
      </w:r>
    </w:p>
    <w:p w14:paraId="438B6F64" w14:textId="77777777" w:rsidR="007F6A72" w:rsidRPr="00F67924" w:rsidRDefault="007F6A72" w:rsidP="007F6A72">
      <w:pPr>
        <w:numPr>
          <w:ilvl w:val="12"/>
          <w:numId w:val="0"/>
        </w:numPr>
        <w:ind w:right="-2"/>
        <w:rPr>
          <w:iCs/>
          <w:szCs w:val="22"/>
          <w:u w:val="single"/>
          <w:lang w:val="pt-PT"/>
        </w:rPr>
      </w:pPr>
    </w:p>
    <w:p w14:paraId="573D1BD4" w14:textId="77777777" w:rsidR="007F6A72" w:rsidRPr="00F67924" w:rsidRDefault="007F6A72" w:rsidP="007F6A72">
      <w:pPr>
        <w:numPr>
          <w:ilvl w:val="12"/>
          <w:numId w:val="0"/>
        </w:numPr>
        <w:ind w:right="-2"/>
        <w:rPr>
          <w:i/>
          <w:iCs/>
          <w:szCs w:val="22"/>
          <w:u w:val="single"/>
          <w:lang w:val="pt-PT"/>
        </w:rPr>
      </w:pPr>
      <w:r w:rsidRPr="00F67924">
        <w:rPr>
          <w:i/>
          <w:iCs/>
          <w:szCs w:val="22"/>
          <w:u w:val="single"/>
          <w:lang w:val="pt-PT"/>
        </w:rPr>
        <w:t>Absor</w:t>
      </w:r>
      <w:r w:rsidR="00CC5BCC" w:rsidRPr="00F67924">
        <w:rPr>
          <w:i/>
          <w:iCs/>
          <w:szCs w:val="22"/>
          <w:u w:val="single"/>
          <w:lang w:val="pt-PT"/>
        </w:rPr>
        <w:t>ção</w:t>
      </w:r>
    </w:p>
    <w:p w14:paraId="5E617F50" w14:textId="32E86200" w:rsidR="00CC5BCC" w:rsidRPr="00F67924" w:rsidRDefault="00CC5BCC" w:rsidP="00CC5BCC">
      <w:pPr>
        <w:numPr>
          <w:ilvl w:val="12"/>
          <w:numId w:val="0"/>
        </w:numPr>
        <w:ind w:right="-2"/>
        <w:rPr>
          <w:iCs/>
          <w:szCs w:val="22"/>
          <w:lang w:val="pt-PT"/>
        </w:rPr>
      </w:pPr>
      <w:r w:rsidRPr="00F67924">
        <w:rPr>
          <w:iCs/>
          <w:szCs w:val="22"/>
          <w:lang w:val="pt-PT"/>
        </w:rPr>
        <w:t xml:space="preserve">Após a </w:t>
      </w:r>
      <w:r w:rsidR="0010180C" w:rsidRPr="00F67924">
        <w:rPr>
          <w:iCs/>
          <w:szCs w:val="22"/>
          <w:lang w:val="pt-PT"/>
        </w:rPr>
        <w:t>administração</w:t>
      </w:r>
      <w:r w:rsidRPr="00F67924">
        <w:rPr>
          <w:iCs/>
          <w:szCs w:val="22"/>
          <w:lang w:val="pt-PT"/>
        </w:rPr>
        <w:t xml:space="preserve"> </w:t>
      </w:r>
      <w:r w:rsidR="00D2610E" w:rsidRPr="00F67924">
        <w:rPr>
          <w:iCs/>
          <w:szCs w:val="22"/>
          <w:lang w:val="pt-PT"/>
        </w:rPr>
        <w:t>subcutânea</w:t>
      </w:r>
      <w:r w:rsidR="00D2610E" w:rsidRPr="00F67924" w:rsidDel="00D2610E">
        <w:rPr>
          <w:iCs/>
          <w:szCs w:val="22"/>
          <w:lang w:val="pt-PT"/>
        </w:rPr>
        <w:t xml:space="preserve"> </w:t>
      </w:r>
      <w:r w:rsidRPr="00F67924">
        <w:rPr>
          <w:iCs/>
          <w:szCs w:val="22"/>
          <w:lang w:val="pt-PT"/>
        </w:rPr>
        <w:t>em doentes com AIJp, o tempo de semivida após absorção foi cerca de 2</w:t>
      </w:r>
      <w:del w:id="1901" w:author="Pharmaissues" w:date="2026-02-11T15:26:00Z">
        <w:r w:rsidRPr="00F67924" w:rsidDel="00E47588">
          <w:rPr>
            <w:iCs/>
            <w:szCs w:val="22"/>
            <w:lang w:val="pt-PT"/>
          </w:rPr>
          <w:delText xml:space="preserve"> </w:delText>
        </w:r>
      </w:del>
      <w:ins w:id="1902" w:author="Pharmaissues" w:date="2026-02-11T15:26:00Z">
        <w:r w:rsidR="00E47588">
          <w:rPr>
            <w:iCs/>
            <w:szCs w:val="22"/>
            <w:lang w:val="pt-PT"/>
          </w:rPr>
          <w:t> </w:t>
        </w:r>
      </w:ins>
      <w:r w:rsidRPr="00F67924">
        <w:rPr>
          <w:iCs/>
          <w:szCs w:val="22"/>
          <w:lang w:val="pt-PT"/>
        </w:rPr>
        <w:t>dias, e a biodisponibilidade para a formulação subcutânea nos doentes com AIJp foi de 96%</w:t>
      </w:r>
      <w:r w:rsidR="0010180C" w:rsidRPr="00F67924">
        <w:rPr>
          <w:iCs/>
          <w:szCs w:val="22"/>
          <w:lang w:val="pt-PT"/>
        </w:rPr>
        <w:t>.</w:t>
      </w:r>
    </w:p>
    <w:p w14:paraId="5D5DFE19" w14:textId="77777777" w:rsidR="007F6A72" w:rsidRPr="00F67924" w:rsidRDefault="007F6A72" w:rsidP="007F6A72">
      <w:pPr>
        <w:numPr>
          <w:ilvl w:val="12"/>
          <w:numId w:val="0"/>
        </w:numPr>
        <w:ind w:right="-2"/>
        <w:rPr>
          <w:iCs/>
          <w:szCs w:val="22"/>
          <w:u w:val="single"/>
          <w:lang w:val="pt-PT"/>
        </w:rPr>
      </w:pPr>
    </w:p>
    <w:p w14:paraId="79E9DD58" w14:textId="77777777" w:rsidR="007F6A72" w:rsidRPr="00F67924" w:rsidRDefault="007F6A72" w:rsidP="007F6A72">
      <w:pPr>
        <w:numPr>
          <w:ilvl w:val="12"/>
          <w:numId w:val="0"/>
        </w:numPr>
        <w:ind w:right="-2"/>
        <w:rPr>
          <w:i/>
          <w:iCs/>
          <w:szCs w:val="22"/>
          <w:u w:val="single"/>
          <w:lang w:val="pt-PT"/>
        </w:rPr>
      </w:pPr>
      <w:r w:rsidRPr="00F67924">
        <w:rPr>
          <w:i/>
          <w:iCs/>
          <w:szCs w:val="22"/>
          <w:u w:val="single"/>
          <w:lang w:val="pt-PT"/>
        </w:rPr>
        <w:t>Distribui</w:t>
      </w:r>
      <w:r w:rsidR="00CC5BCC" w:rsidRPr="00F67924">
        <w:rPr>
          <w:i/>
          <w:iCs/>
          <w:szCs w:val="22"/>
          <w:u w:val="single"/>
          <w:lang w:val="pt-PT"/>
        </w:rPr>
        <w:t>ção</w:t>
      </w:r>
    </w:p>
    <w:p w14:paraId="1BDD7820" w14:textId="6674D5F2" w:rsidR="00CC5BCC" w:rsidRPr="00F67924" w:rsidRDefault="00CC5BCC" w:rsidP="00CC5BCC">
      <w:pPr>
        <w:numPr>
          <w:ilvl w:val="12"/>
          <w:numId w:val="0"/>
        </w:numPr>
        <w:ind w:right="-2"/>
        <w:rPr>
          <w:iCs/>
          <w:szCs w:val="22"/>
          <w:lang w:val="pt-PT"/>
        </w:rPr>
      </w:pPr>
      <w:r w:rsidRPr="00F67924">
        <w:rPr>
          <w:iCs/>
          <w:szCs w:val="22"/>
          <w:lang w:val="pt-PT"/>
        </w:rPr>
        <w:t>Em doentes pediátricos com AIJp, o volume central de distribuição foi de 1,97</w:t>
      </w:r>
      <w:r w:rsidR="00D2610E" w:rsidRPr="00F67924">
        <w:rPr>
          <w:iCs/>
          <w:szCs w:val="22"/>
          <w:lang w:val="pt-PT"/>
        </w:rPr>
        <w:t> </w:t>
      </w:r>
      <w:r w:rsidRPr="00F67924">
        <w:rPr>
          <w:iCs/>
          <w:szCs w:val="22"/>
          <w:lang w:val="pt-PT"/>
        </w:rPr>
        <w:t>l, o volume periférico de distribuição foi de 2,03</w:t>
      </w:r>
      <w:r w:rsidR="00D2610E" w:rsidRPr="00F67924">
        <w:rPr>
          <w:iCs/>
          <w:szCs w:val="22"/>
          <w:lang w:val="pt-PT"/>
        </w:rPr>
        <w:t> </w:t>
      </w:r>
      <w:r w:rsidRPr="00F67924">
        <w:rPr>
          <w:iCs/>
          <w:szCs w:val="22"/>
          <w:lang w:val="pt-PT"/>
        </w:rPr>
        <w:t>l, resultando num volume de distribuição no estado estacionário de 4,0</w:t>
      </w:r>
      <w:r w:rsidR="00D2610E" w:rsidRPr="00F67924">
        <w:rPr>
          <w:iCs/>
          <w:szCs w:val="22"/>
          <w:lang w:val="pt-PT"/>
        </w:rPr>
        <w:t> </w:t>
      </w:r>
      <w:r w:rsidRPr="00F67924">
        <w:rPr>
          <w:iCs/>
          <w:szCs w:val="22"/>
          <w:lang w:val="pt-PT"/>
        </w:rPr>
        <w:t>l.</w:t>
      </w:r>
    </w:p>
    <w:p w14:paraId="1A56208B" w14:textId="77777777" w:rsidR="007F6A72" w:rsidRPr="00F67924" w:rsidRDefault="007F6A72">
      <w:pPr>
        <w:keepNext/>
        <w:keepLines/>
        <w:numPr>
          <w:ilvl w:val="12"/>
          <w:numId w:val="0"/>
        </w:numPr>
        <w:ind w:right="-2"/>
        <w:rPr>
          <w:iCs/>
          <w:szCs w:val="22"/>
          <w:u w:val="single"/>
          <w:lang w:val="pt-PT"/>
        </w:rPr>
        <w:pPrChange w:id="1903" w:author="Author">
          <w:pPr>
            <w:numPr>
              <w:ilvl w:val="12"/>
            </w:numPr>
            <w:ind w:right="-2"/>
          </w:pPr>
        </w:pPrChange>
      </w:pPr>
    </w:p>
    <w:p w14:paraId="752B41D2" w14:textId="77777777" w:rsidR="007F6A72" w:rsidRPr="00F67924" w:rsidRDefault="007F6A72">
      <w:pPr>
        <w:keepNext/>
        <w:keepLines/>
        <w:numPr>
          <w:ilvl w:val="12"/>
          <w:numId w:val="0"/>
        </w:numPr>
        <w:ind w:right="-2"/>
        <w:rPr>
          <w:i/>
          <w:iCs/>
          <w:szCs w:val="22"/>
          <w:u w:val="single"/>
          <w:lang w:val="pt-PT"/>
        </w:rPr>
        <w:pPrChange w:id="1904" w:author="Author">
          <w:pPr>
            <w:numPr>
              <w:ilvl w:val="12"/>
            </w:numPr>
            <w:ind w:right="-2"/>
          </w:pPr>
        </w:pPrChange>
      </w:pPr>
      <w:r w:rsidRPr="00F67924">
        <w:rPr>
          <w:i/>
          <w:iCs/>
          <w:szCs w:val="22"/>
          <w:u w:val="single"/>
          <w:lang w:val="pt-PT"/>
        </w:rPr>
        <w:t>Elimina</w:t>
      </w:r>
      <w:r w:rsidR="00CC5BCC" w:rsidRPr="00F67924">
        <w:rPr>
          <w:i/>
          <w:iCs/>
          <w:szCs w:val="22"/>
          <w:u w:val="single"/>
          <w:lang w:val="pt-PT"/>
        </w:rPr>
        <w:t>ç</w:t>
      </w:r>
      <w:r w:rsidR="0010180C" w:rsidRPr="00F67924">
        <w:rPr>
          <w:i/>
          <w:iCs/>
          <w:szCs w:val="22"/>
          <w:u w:val="single"/>
          <w:lang w:val="pt-PT"/>
        </w:rPr>
        <w:t>ã</w:t>
      </w:r>
      <w:r w:rsidR="00CC5BCC" w:rsidRPr="00F67924">
        <w:rPr>
          <w:i/>
          <w:iCs/>
          <w:szCs w:val="22"/>
          <w:u w:val="single"/>
          <w:lang w:val="pt-PT"/>
        </w:rPr>
        <w:t>o</w:t>
      </w:r>
    </w:p>
    <w:p w14:paraId="17890084" w14:textId="2B408293" w:rsidR="00CC5BCC" w:rsidRPr="00F67924" w:rsidRDefault="00CC5BCC">
      <w:pPr>
        <w:keepNext/>
        <w:keepLines/>
        <w:outlineLvl w:val="0"/>
        <w:rPr>
          <w:lang w:val="pt-PT"/>
        </w:rPr>
        <w:pPrChange w:id="1905" w:author="Author">
          <w:pPr>
            <w:outlineLvl w:val="0"/>
          </w:pPr>
        </w:pPrChange>
      </w:pPr>
      <w:r w:rsidRPr="00F67924">
        <w:rPr>
          <w:lang w:val="pt-PT"/>
        </w:rPr>
        <w:t>A análise farmacocinética populacional em doentes com AIJp demonstrou haver um impacto relacionado com o tamanho corporal na depuração linear</w:t>
      </w:r>
      <w:r w:rsidR="0010180C" w:rsidRPr="00F67924">
        <w:rPr>
          <w:lang w:val="pt-PT"/>
        </w:rPr>
        <w:t>;</w:t>
      </w:r>
      <w:r w:rsidRPr="00F67924">
        <w:rPr>
          <w:lang w:val="pt-PT"/>
        </w:rPr>
        <w:t xml:space="preserve"> neste sentido</w:t>
      </w:r>
      <w:r w:rsidR="0010180C" w:rsidRPr="00F67924">
        <w:rPr>
          <w:lang w:val="pt-PT"/>
        </w:rPr>
        <w:t>,</w:t>
      </w:r>
      <w:r w:rsidRPr="00F67924">
        <w:rPr>
          <w:lang w:val="pt-PT"/>
        </w:rPr>
        <w:t xml:space="preserve"> a dosagem com base no peso corporal deve ser ti</w:t>
      </w:r>
      <w:r w:rsidR="00B9615C" w:rsidRPr="00F67924">
        <w:rPr>
          <w:lang w:val="pt-PT"/>
        </w:rPr>
        <w:t>da em consideração (ver Tabela</w:t>
      </w:r>
      <w:r w:rsidR="00D2610E" w:rsidRPr="00F67924">
        <w:rPr>
          <w:lang w:val="pt-PT"/>
        </w:rPr>
        <w:t> </w:t>
      </w:r>
      <w:r w:rsidR="00B9615C" w:rsidRPr="00F67924">
        <w:rPr>
          <w:lang w:val="pt-PT"/>
        </w:rPr>
        <w:t>9</w:t>
      </w:r>
      <w:r w:rsidRPr="00F67924">
        <w:rPr>
          <w:lang w:val="pt-PT"/>
        </w:rPr>
        <w:t>).</w:t>
      </w:r>
    </w:p>
    <w:p w14:paraId="7DE578BA" w14:textId="77777777" w:rsidR="00CC5BCC" w:rsidRPr="00F67924" w:rsidRDefault="00CC5BCC" w:rsidP="001A4E34">
      <w:pPr>
        <w:outlineLvl w:val="0"/>
        <w:rPr>
          <w:lang w:val="pt-PT"/>
        </w:rPr>
      </w:pPr>
    </w:p>
    <w:p w14:paraId="67558149" w14:textId="61BE3753" w:rsidR="00CC5BCC" w:rsidRPr="00F67924" w:rsidRDefault="00CC5BCC" w:rsidP="001A4E34">
      <w:pPr>
        <w:numPr>
          <w:ilvl w:val="12"/>
          <w:numId w:val="0"/>
        </w:numPr>
        <w:rPr>
          <w:iCs/>
          <w:szCs w:val="22"/>
          <w:u w:val="single"/>
          <w:lang w:val="pt-PT"/>
        </w:rPr>
      </w:pPr>
      <w:r w:rsidRPr="00F67924">
        <w:rPr>
          <w:lang w:val="pt-PT"/>
        </w:rPr>
        <w:t xml:space="preserve">Após a administração subcutânea, o </w:t>
      </w:r>
      <w:r w:rsidR="00B9615C" w:rsidRPr="00F67924">
        <w:rPr>
          <w:lang w:val="pt-PT"/>
        </w:rPr>
        <w:t>t</w:t>
      </w:r>
      <w:r w:rsidR="00B9615C" w:rsidRPr="00F67924">
        <w:rPr>
          <w:vertAlign w:val="subscript"/>
          <w:lang w:val="pt-PT"/>
        </w:rPr>
        <w:t>1/2</w:t>
      </w:r>
      <w:r w:rsidR="00B9615C" w:rsidRPr="00F67924">
        <w:rPr>
          <w:lang w:val="pt-PT"/>
        </w:rPr>
        <w:t xml:space="preserve"> </w:t>
      </w:r>
      <w:r w:rsidRPr="00F67924">
        <w:rPr>
          <w:lang w:val="pt-PT"/>
        </w:rPr>
        <w:t xml:space="preserve">efetivo de </w:t>
      </w:r>
      <w:r w:rsidR="00D2610E" w:rsidRPr="00F67924">
        <w:rPr>
          <w:szCs w:val="22"/>
          <w:lang w:val="pt-PT"/>
        </w:rPr>
        <w:t xml:space="preserve">tocilizumab </w:t>
      </w:r>
      <w:r w:rsidRPr="00F67924">
        <w:rPr>
          <w:lang w:val="pt-PT"/>
        </w:rPr>
        <w:t xml:space="preserve">em doentes com AIJp é </w:t>
      </w:r>
      <w:r w:rsidR="00E52267" w:rsidRPr="00F67924">
        <w:rPr>
          <w:lang w:val="pt-PT"/>
        </w:rPr>
        <w:t>superior a 10</w:t>
      </w:r>
      <w:r w:rsidR="00D2610E" w:rsidRPr="00F67924">
        <w:rPr>
          <w:lang w:val="pt-PT"/>
        </w:rPr>
        <w:t> </w:t>
      </w:r>
      <w:r w:rsidR="00E52267" w:rsidRPr="00F67924">
        <w:rPr>
          <w:lang w:val="pt-PT"/>
        </w:rPr>
        <w:t>dias para doentes &lt;</w:t>
      </w:r>
      <w:r w:rsidR="00D2610E" w:rsidRPr="00F67924">
        <w:rPr>
          <w:lang w:val="pt-PT"/>
        </w:rPr>
        <w:t> </w:t>
      </w:r>
      <w:r w:rsidR="00E52267" w:rsidRPr="00F67924">
        <w:rPr>
          <w:lang w:val="pt-PT"/>
        </w:rPr>
        <w:t>30</w:t>
      </w:r>
      <w:r w:rsidR="00D2610E" w:rsidRPr="00F67924">
        <w:rPr>
          <w:lang w:val="pt-PT"/>
        </w:rPr>
        <w:t> </w:t>
      </w:r>
      <w:r w:rsidR="00E52267" w:rsidRPr="00F67924">
        <w:rPr>
          <w:lang w:val="pt-PT"/>
        </w:rPr>
        <w:t>k</w:t>
      </w:r>
      <w:r w:rsidRPr="00F67924">
        <w:rPr>
          <w:lang w:val="pt-PT"/>
        </w:rPr>
        <w:t>g (162</w:t>
      </w:r>
      <w:r w:rsidR="00D2610E" w:rsidRPr="00F67924">
        <w:rPr>
          <w:lang w:val="pt-PT"/>
        </w:rPr>
        <w:t> </w:t>
      </w:r>
      <w:r w:rsidRPr="00F67924">
        <w:rPr>
          <w:lang w:val="pt-PT"/>
        </w:rPr>
        <w:t xml:space="preserve">mg </w:t>
      </w:r>
      <w:r w:rsidR="00D2610E" w:rsidRPr="00F67924">
        <w:rPr>
          <w:lang w:val="pt-PT"/>
        </w:rPr>
        <w:t>subcutâneo</w:t>
      </w:r>
      <w:r w:rsidRPr="00F67924">
        <w:rPr>
          <w:lang w:val="pt-PT"/>
        </w:rPr>
        <w:t xml:space="preserve"> de 3 em 3</w:t>
      </w:r>
      <w:r w:rsidR="00D2610E" w:rsidRPr="00F67924">
        <w:rPr>
          <w:lang w:val="pt-PT"/>
        </w:rPr>
        <w:t> </w:t>
      </w:r>
      <w:r w:rsidRPr="00F67924">
        <w:rPr>
          <w:lang w:val="pt-PT"/>
        </w:rPr>
        <w:t xml:space="preserve">semanas) e </w:t>
      </w:r>
      <w:r w:rsidR="00E52267" w:rsidRPr="00F67924">
        <w:rPr>
          <w:lang w:val="pt-PT"/>
        </w:rPr>
        <w:t>superior a</w:t>
      </w:r>
      <w:r w:rsidRPr="00F67924">
        <w:rPr>
          <w:lang w:val="pt-PT"/>
        </w:rPr>
        <w:t xml:space="preserve"> 7</w:t>
      </w:r>
      <w:r w:rsidR="00D2610E" w:rsidRPr="00F67924">
        <w:rPr>
          <w:lang w:val="pt-PT"/>
        </w:rPr>
        <w:t> </w:t>
      </w:r>
      <w:r w:rsidRPr="00F67924">
        <w:rPr>
          <w:lang w:val="pt-PT"/>
        </w:rPr>
        <w:t xml:space="preserve">dias para doentes </w:t>
      </w:r>
      <w:r w:rsidR="00B9615C" w:rsidRPr="00F67924">
        <w:rPr>
          <w:iCs/>
          <w:szCs w:val="22"/>
          <w:lang w:val="pt-PT"/>
        </w:rPr>
        <w:t>≥</w:t>
      </w:r>
      <w:r w:rsidR="00D2610E" w:rsidRPr="00F67924">
        <w:rPr>
          <w:lang w:val="pt-PT"/>
        </w:rPr>
        <w:t> </w:t>
      </w:r>
      <w:r w:rsidR="00E52267" w:rsidRPr="00F67924">
        <w:rPr>
          <w:lang w:val="pt-PT"/>
        </w:rPr>
        <w:t>30 k</w:t>
      </w:r>
      <w:r w:rsidRPr="00F67924">
        <w:rPr>
          <w:lang w:val="pt-PT"/>
        </w:rPr>
        <w:t>g (162</w:t>
      </w:r>
      <w:r w:rsidR="00D2610E" w:rsidRPr="00F67924">
        <w:rPr>
          <w:lang w:val="pt-PT"/>
        </w:rPr>
        <w:t> </w:t>
      </w:r>
      <w:r w:rsidRPr="00F67924">
        <w:rPr>
          <w:lang w:val="pt-PT"/>
        </w:rPr>
        <w:t xml:space="preserve">mg </w:t>
      </w:r>
      <w:r w:rsidR="00D2610E" w:rsidRPr="00F67924">
        <w:rPr>
          <w:lang w:val="pt-PT"/>
        </w:rPr>
        <w:t>subcutâneo</w:t>
      </w:r>
      <w:r w:rsidRPr="00F67924">
        <w:rPr>
          <w:lang w:val="pt-PT"/>
        </w:rPr>
        <w:t xml:space="preserve"> de 2 em 2</w:t>
      </w:r>
      <w:r w:rsidR="00D2610E" w:rsidRPr="00F67924">
        <w:rPr>
          <w:lang w:val="pt-PT"/>
        </w:rPr>
        <w:t> </w:t>
      </w:r>
      <w:r w:rsidRPr="00F67924">
        <w:rPr>
          <w:lang w:val="pt-PT"/>
        </w:rPr>
        <w:t xml:space="preserve">semanas) durante um intervalo de </w:t>
      </w:r>
      <w:r w:rsidR="0010180C" w:rsidRPr="00F67924">
        <w:rPr>
          <w:lang w:val="pt-PT"/>
        </w:rPr>
        <w:t>administração</w:t>
      </w:r>
      <w:r w:rsidRPr="00F67924">
        <w:rPr>
          <w:lang w:val="pt-PT"/>
        </w:rPr>
        <w:t xml:space="preserve"> no estado estacionário. Após a administração intravenosa, o tocilizumab sofre uma eliminação bifásica da circulação. A depuração total de tocilizumab foi dependente da concentração e é a soma da depuração linear e não linear. A depuração linear foi estimada como um parâmetro na análise farmacocinética populacional e foi de 6,25</w:t>
      </w:r>
      <w:r w:rsidR="00D2610E" w:rsidRPr="00F67924">
        <w:rPr>
          <w:lang w:val="pt-PT"/>
        </w:rPr>
        <w:t> </w:t>
      </w:r>
      <w:r w:rsidRPr="00F67924">
        <w:rPr>
          <w:lang w:val="pt-PT"/>
        </w:rPr>
        <w:t>ml/h. A depuração não linear dependente da concentração tem um papel fundamental em concentrações baixas de tocilizumab. Quando a via de depuração não linear fica saturada, com concentrações mais elevadas de tocilizumab, a depuração é maioritariamente determinada pela depuração linear.</w:t>
      </w:r>
      <w:r w:rsidR="00B9615C" w:rsidRPr="00F67924">
        <w:rPr>
          <w:lang w:val="pt-PT"/>
        </w:rPr>
        <w:t xml:space="preserve"> </w:t>
      </w:r>
    </w:p>
    <w:p w14:paraId="564DC853" w14:textId="77777777" w:rsidR="007F6A72" w:rsidRDefault="007F6A72" w:rsidP="0041551F">
      <w:pPr>
        <w:numPr>
          <w:ilvl w:val="12"/>
          <w:numId w:val="0"/>
        </w:numPr>
        <w:ind w:right="-2"/>
        <w:rPr>
          <w:ins w:id="1906" w:author="Author"/>
          <w:iCs/>
          <w:szCs w:val="22"/>
          <w:u w:val="single"/>
          <w:lang w:val="pt-PT"/>
        </w:rPr>
      </w:pPr>
    </w:p>
    <w:p w14:paraId="05423552" w14:textId="04611163" w:rsidR="00B53AAE" w:rsidRPr="001F4199" w:rsidRDefault="00B53AAE" w:rsidP="0041551F">
      <w:pPr>
        <w:numPr>
          <w:ilvl w:val="12"/>
          <w:numId w:val="0"/>
        </w:numPr>
        <w:ind w:right="-2"/>
        <w:rPr>
          <w:iCs/>
          <w:szCs w:val="22"/>
          <w:u w:val="single"/>
          <w:lang w:val="pt-PT"/>
        </w:rPr>
      </w:pPr>
      <w:moveToRangeStart w:id="1907" w:author="Author" w:name="move205196479"/>
      <w:moveTo w:id="1908" w:author="Author">
        <w:r w:rsidRPr="00557EB7">
          <w:rPr>
            <w:iCs/>
            <w:u w:val="single"/>
            <w:lang w:val="pt-PT"/>
            <w:rPrChange w:id="1909" w:author="Author">
              <w:rPr>
                <w:i/>
                <w:lang w:val="pt-PT"/>
              </w:rPr>
            </w:rPrChange>
          </w:rPr>
          <w:t>Utilização subcutânea</w:t>
        </w:r>
      </w:moveTo>
      <w:moveToRangeEnd w:id="1907"/>
    </w:p>
    <w:p w14:paraId="010B0D32" w14:textId="2C7C5AAB" w:rsidR="0041551F" w:rsidRPr="00557EB7" w:rsidRDefault="00D2610E" w:rsidP="0041551F">
      <w:pPr>
        <w:numPr>
          <w:ilvl w:val="12"/>
          <w:numId w:val="0"/>
        </w:numPr>
        <w:ind w:right="-2"/>
        <w:rPr>
          <w:i/>
          <w:szCs w:val="22"/>
          <w:lang w:val="pt-PT"/>
          <w:rPrChange w:id="1910" w:author="Author">
            <w:rPr>
              <w:iCs/>
              <w:szCs w:val="22"/>
              <w:u w:val="single"/>
              <w:lang w:val="pt-PT"/>
            </w:rPr>
          </w:rPrChange>
        </w:rPr>
      </w:pPr>
      <w:r w:rsidRPr="00557EB7">
        <w:rPr>
          <w:i/>
          <w:szCs w:val="22"/>
          <w:lang w:val="pt-PT"/>
          <w:rPrChange w:id="1911" w:author="Author">
            <w:rPr>
              <w:iCs/>
              <w:szCs w:val="22"/>
              <w:u w:val="single"/>
              <w:lang w:val="pt-PT"/>
            </w:rPr>
          </w:rPrChange>
        </w:rPr>
        <w:t xml:space="preserve">Doentes com </w:t>
      </w:r>
      <w:r w:rsidR="0041551F" w:rsidRPr="00557EB7">
        <w:rPr>
          <w:i/>
          <w:szCs w:val="22"/>
          <w:lang w:val="pt-PT"/>
          <w:rPrChange w:id="1912" w:author="Author">
            <w:rPr>
              <w:iCs/>
              <w:szCs w:val="22"/>
              <w:u w:val="single"/>
              <w:lang w:val="pt-PT"/>
            </w:rPr>
          </w:rPrChange>
        </w:rPr>
        <w:t>ACG</w:t>
      </w:r>
    </w:p>
    <w:p w14:paraId="2005E001" w14:textId="1BB828F1" w:rsidR="0041551F" w:rsidRDefault="0041551F" w:rsidP="0041551F">
      <w:pPr>
        <w:ind w:left="567" w:hanging="567"/>
        <w:outlineLvl w:val="0"/>
        <w:rPr>
          <w:ins w:id="1913" w:author="Author"/>
          <w:i/>
          <w:lang w:val="pt-PT"/>
        </w:rPr>
      </w:pPr>
      <w:moveFromRangeStart w:id="1914" w:author="Author" w:name="move205196479"/>
      <w:moveFrom w:id="1915" w:author="Author">
        <w:r w:rsidRPr="00F67924" w:rsidDel="00B53AAE">
          <w:rPr>
            <w:i/>
            <w:lang w:val="pt-PT"/>
          </w:rPr>
          <w:t>Utilização subcutânea</w:t>
        </w:r>
      </w:moveFrom>
      <w:moveFromRangeEnd w:id="1914"/>
    </w:p>
    <w:p w14:paraId="3791CBA0" w14:textId="5CEDCCAA" w:rsidR="00B53AAE" w:rsidRPr="00F67924" w:rsidDel="00B1074A" w:rsidRDefault="00B53AAE" w:rsidP="0041551F">
      <w:pPr>
        <w:ind w:left="567" w:hanging="567"/>
        <w:outlineLvl w:val="0"/>
        <w:rPr>
          <w:del w:id="1916" w:author="Author"/>
          <w:i/>
          <w:lang w:val="pt-PT"/>
        </w:rPr>
      </w:pPr>
    </w:p>
    <w:p w14:paraId="1C6F399E" w14:textId="2B83A3E3" w:rsidR="0041551F" w:rsidRPr="00F67924" w:rsidRDefault="0041551F" w:rsidP="00556054">
      <w:pPr>
        <w:rPr>
          <w:lang w:val="pt-PT"/>
        </w:rPr>
      </w:pPr>
      <w:r w:rsidRPr="00F67924">
        <w:rPr>
          <w:lang w:val="pt-PT"/>
        </w:rPr>
        <w:t xml:space="preserve">A farmacocinética de </w:t>
      </w:r>
      <w:r w:rsidR="00380E62" w:rsidRPr="00F67924">
        <w:rPr>
          <w:szCs w:val="22"/>
          <w:lang w:val="pt-PT"/>
        </w:rPr>
        <w:t xml:space="preserve">tocilizumab </w:t>
      </w:r>
      <w:r w:rsidR="005B6757" w:rsidRPr="00F67924">
        <w:rPr>
          <w:lang w:val="pt-PT"/>
        </w:rPr>
        <w:t>em doentes com</w:t>
      </w:r>
      <w:r w:rsidRPr="00F67924">
        <w:rPr>
          <w:lang w:val="pt-PT"/>
        </w:rPr>
        <w:t xml:space="preserve"> ACG</w:t>
      </w:r>
      <w:r w:rsidR="00B77B9D" w:rsidRPr="00F67924">
        <w:rPr>
          <w:lang w:val="pt-PT"/>
        </w:rPr>
        <w:t xml:space="preserve"> foi determinada com recurso a um modelo farmacocinético populacional de um conjunto de dados </w:t>
      </w:r>
      <w:r w:rsidR="005B6757" w:rsidRPr="00F67924">
        <w:rPr>
          <w:lang w:val="pt-PT"/>
        </w:rPr>
        <w:t xml:space="preserve">de análise </w:t>
      </w:r>
      <w:r w:rsidR="00B77B9D" w:rsidRPr="00F67924">
        <w:rPr>
          <w:lang w:val="pt-PT"/>
        </w:rPr>
        <w:t>constituído por 149</w:t>
      </w:r>
      <w:r w:rsidR="00380E62" w:rsidRPr="00F67924">
        <w:rPr>
          <w:lang w:val="pt-PT"/>
        </w:rPr>
        <w:t> </w:t>
      </w:r>
      <w:r w:rsidR="00B77B9D" w:rsidRPr="00F67924">
        <w:rPr>
          <w:lang w:val="pt-PT"/>
        </w:rPr>
        <w:t>doentes com ACG</w:t>
      </w:r>
      <w:r w:rsidR="005B6757" w:rsidRPr="00F67924">
        <w:rPr>
          <w:lang w:val="pt-PT"/>
        </w:rPr>
        <w:t>,</w:t>
      </w:r>
      <w:r w:rsidR="00B77B9D" w:rsidRPr="00F67924">
        <w:rPr>
          <w:lang w:val="pt-PT"/>
        </w:rPr>
        <w:t xml:space="preserve"> tratados com 162</w:t>
      </w:r>
      <w:r w:rsidR="00380E62" w:rsidRPr="00F67924">
        <w:rPr>
          <w:lang w:val="pt-PT"/>
        </w:rPr>
        <w:t> </w:t>
      </w:r>
      <w:r w:rsidR="00B77B9D" w:rsidRPr="00F67924">
        <w:rPr>
          <w:lang w:val="pt-PT"/>
        </w:rPr>
        <w:t xml:space="preserve">mg </w:t>
      </w:r>
      <w:r w:rsidR="0010180C" w:rsidRPr="00F67924">
        <w:rPr>
          <w:lang w:val="pt-PT"/>
        </w:rPr>
        <w:t xml:space="preserve">por </w:t>
      </w:r>
      <w:r w:rsidR="00CA456F" w:rsidRPr="00F67924">
        <w:rPr>
          <w:lang w:val="pt-PT"/>
        </w:rPr>
        <w:t>via subcutânea</w:t>
      </w:r>
      <w:r w:rsidR="00B77B9D" w:rsidRPr="00F67924">
        <w:rPr>
          <w:lang w:val="pt-PT"/>
        </w:rPr>
        <w:t xml:space="preserve"> todas as semanas ou </w:t>
      </w:r>
      <w:r w:rsidR="005B6757" w:rsidRPr="00F67924">
        <w:rPr>
          <w:lang w:val="pt-PT"/>
        </w:rPr>
        <w:t xml:space="preserve">com </w:t>
      </w:r>
      <w:r w:rsidR="00B77B9D" w:rsidRPr="00F67924">
        <w:rPr>
          <w:lang w:val="pt-PT"/>
        </w:rPr>
        <w:t>162</w:t>
      </w:r>
      <w:r w:rsidR="00380E62" w:rsidRPr="00F67924">
        <w:rPr>
          <w:lang w:val="pt-PT"/>
        </w:rPr>
        <w:t> </w:t>
      </w:r>
      <w:r w:rsidR="00B77B9D" w:rsidRPr="00F67924">
        <w:rPr>
          <w:lang w:val="pt-PT"/>
        </w:rPr>
        <w:t xml:space="preserve">mg </w:t>
      </w:r>
      <w:r w:rsidR="0010180C" w:rsidRPr="00F67924">
        <w:rPr>
          <w:lang w:val="pt-PT"/>
        </w:rPr>
        <w:t xml:space="preserve">por </w:t>
      </w:r>
      <w:r w:rsidR="00CA456F" w:rsidRPr="00F67924">
        <w:rPr>
          <w:lang w:val="pt-PT"/>
        </w:rPr>
        <w:t>via subcutânea</w:t>
      </w:r>
      <w:r w:rsidR="00B77B9D" w:rsidRPr="00F67924">
        <w:rPr>
          <w:lang w:val="pt-PT"/>
        </w:rPr>
        <w:t xml:space="preserve"> de 2 em 2</w:t>
      </w:r>
      <w:r w:rsidR="00380E62" w:rsidRPr="00F67924">
        <w:rPr>
          <w:lang w:val="pt-PT"/>
        </w:rPr>
        <w:t> </w:t>
      </w:r>
      <w:r w:rsidR="00B77B9D" w:rsidRPr="00F67924">
        <w:rPr>
          <w:lang w:val="pt-PT"/>
        </w:rPr>
        <w:t>semanas. O modelo desenvolvido teve a mesma estrutura do modelo populacional farmacocinético desenvolvido anteriormente com base nos dados dos doentes com AR (ver Tabela</w:t>
      </w:r>
      <w:r w:rsidR="00380E62" w:rsidRPr="00F67924">
        <w:rPr>
          <w:lang w:val="pt-PT"/>
        </w:rPr>
        <w:t> </w:t>
      </w:r>
      <w:r w:rsidR="00B9615C" w:rsidRPr="00F67924">
        <w:rPr>
          <w:lang w:val="pt-PT"/>
        </w:rPr>
        <w:t>10</w:t>
      </w:r>
      <w:r w:rsidR="00B77B9D" w:rsidRPr="00F67924">
        <w:rPr>
          <w:lang w:val="pt-PT"/>
        </w:rPr>
        <w:t>)</w:t>
      </w:r>
      <w:r w:rsidR="005B6757" w:rsidRPr="00F67924">
        <w:rPr>
          <w:lang w:val="pt-PT"/>
        </w:rPr>
        <w:t>.</w:t>
      </w:r>
    </w:p>
    <w:p w14:paraId="72022AAA" w14:textId="77777777" w:rsidR="0041551F" w:rsidRPr="00F67924" w:rsidRDefault="0041551F" w:rsidP="001F7D9D">
      <w:pPr>
        <w:outlineLvl w:val="0"/>
        <w:rPr>
          <w:u w:val="single"/>
          <w:lang w:val="pt-PT"/>
        </w:rPr>
      </w:pPr>
    </w:p>
    <w:p w14:paraId="582BB028" w14:textId="7432F8D4" w:rsidR="0041551F" w:rsidRPr="00F67924" w:rsidRDefault="0041551F" w:rsidP="003E1CE0">
      <w:pPr>
        <w:keepNext/>
        <w:keepLines/>
        <w:spacing w:line="280" w:lineRule="atLeast"/>
        <w:jc w:val="both"/>
        <w:rPr>
          <w:i/>
          <w:szCs w:val="22"/>
          <w:lang w:val="pt-PT" w:eastAsia="de-DE"/>
        </w:rPr>
      </w:pPr>
      <w:r w:rsidRPr="00F67924">
        <w:rPr>
          <w:i/>
          <w:szCs w:val="22"/>
          <w:lang w:val="pt-PT" w:eastAsia="de-DE"/>
        </w:rPr>
        <w:t>Tab</w:t>
      </w:r>
      <w:r w:rsidR="00903289" w:rsidRPr="00F67924">
        <w:rPr>
          <w:i/>
          <w:szCs w:val="22"/>
          <w:lang w:val="pt-PT" w:eastAsia="de-DE"/>
        </w:rPr>
        <w:t>e</w:t>
      </w:r>
      <w:r w:rsidRPr="00F67924">
        <w:rPr>
          <w:i/>
          <w:szCs w:val="22"/>
          <w:lang w:val="pt-PT" w:eastAsia="de-DE"/>
        </w:rPr>
        <w:t>l</w:t>
      </w:r>
      <w:r w:rsidR="00B77B9D" w:rsidRPr="00F67924">
        <w:rPr>
          <w:i/>
          <w:szCs w:val="22"/>
          <w:lang w:val="pt-PT" w:eastAsia="de-DE"/>
        </w:rPr>
        <w:t>a</w:t>
      </w:r>
      <w:r w:rsidR="00380E62" w:rsidRPr="00F67924">
        <w:rPr>
          <w:i/>
          <w:szCs w:val="22"/>
          <w:lang w:val="pt-PT" w:eastAsia="de-DE"/>
        </w:rPr>
        <w:t> </w:t>
      </w:r>
      <w:r w:rsidR="007F6A72" w:rsidRPr="00F67924">
        <w:rPr>
          <w:i/>
          <w:szCs w:val="22"/>
          <w:lang w:val="pt-PT" w:eastAsia="de-DE"/>
        </w:rPr>
        <w:t>10</w:t>
      </w:r>
      <w:r w:rsidRPr="00F67924">
        <w:rPr>
          <w:i/>
          <w:szCs w:val="22"/>
          <w:lang w:val="pt-PT" w:eastAsia="de-DE"/>
        </w:rPr>
        <w:t xml:space="preserve">. </w:t>
      </w:r>
      <w:r w:rsidR="00B77B9D" w:rsidRPr="00F67924">
        <w:rPr>
          <w:i/>
          <w:szCs w:val="22"/>
          <w:lang w:val="pt-PT" w:eastAsia="de-DE"/>
        </w:rPr>
        <w:t>Média prevista</w:t>
      </w:r>
      <w:r w:rsidRPr="00F67924">
        <w:rPr>
          <w:i/>
          <w:szCs w:val="22"/>
          <w:lang w:val="pt-PT" w:eastAsia="de-DE"/>
        </w:rPr>
        <w:t xml:space="preserve"> </w:t>
      </w:r>
      <w:r w:rsidRPr="00F67924">
        <w:rPr>
          <w:rFonts w:eastAsia="SimSun"/>
          <w:i/>
          <w:szCs w:val="22"/>
          <w:lang w:val="pt-PT" w:eastAsia="de-DE"/>
        </w:rPr>
        <w:t>±</w:t>
      </w:r>
      <w:r w:rsidRPr="00F67924">
        <w:rPr>
          <w:i/>
          <w:szCs w:val="22"/>
          <w:lang w:val="pt-PT" w:eastAsia="de-DE"/>
        </w:rPr>
        <w:t xml:space="preserve"> </w:t>
      </w:r>
      <w:r w:rsidR="00EF5357" w:rsidRPr="00F67924">
        <w:rPr>
          <w:i/>
          <w:szCs w:val="22"/>
          <w:lang w:val="pt-PT" w:eastAsia="de-DE"/>
        </w:rPr>
        <w:t xml:space="preserve">desvio-padrão </w:t>
      </w:r>
      <w:r w:rsidR="00286130" w:rsidRPr="00F67924">
        <w:rPr>
          <w:i/>
          <w:szCs w:val="22"/>
          <w:lang w:val="pt-PT" w:eastAsia="de-DE"/>
        </w:rPr>
        <w:t>para os</w:t>
      </w:r>
      <w:r w:rsidRPr="00F67924">
        <w:rPr>
          <w:i/>
          <w:szCs w:val="22"/>
          <w:lang w:val="pt-PT" w:eastAsia="de-DE"/>
        </w:rPr>
        <w:t xml:space="preserve"> </w:t>
      </w:r>
      <w:r w:rsidR="007D7FD9" w:rsidRPr="00F67924">
        <w:rPr>
          <w:i/>
          <w:szCs w:val="22"/>
          <w:lang w:val="pt-PT" w:eastAsia="de-DE"/>
        </w:rPr>
        <w:t xml:space="preserve">parâmetros farmacocinéticos no estado estacionário após </w:t>
      </w:r>
      <w:r w:rsidR="0010180C" w:rsidRPr="00F67924">
        <w:rPr>
          <w:i/>
          <w:szCs w:val="22"/>
          <w:lang w:val="pt-PT" w:eastAsia="de-DE"/>
        </w:rPr>
        <w:t>administração</w:t>
      </w:r>
      <w:r w:rsidR="007D7FD9" w:rsidRPr="00F67924">
        <w:rPr>
          <w:i/>
          <w:szCs w:val="22"/>
          <w:lang w:val="pt-PT" w:eastAsia="de-DE"/>
        </w:rPr>
        <w:t xml:space="preserve"> subcutânea</w:t>
      </w:r>
      <w:r w:rsidRPr="00F67924">
        <w:rPr>
          <w:i/>
          <w:szCs w:val="22"/>
          <w:lang w:val="pt-PT" w:eastAsia="de-DE"/>
        </w:rPr>
        <w:t xml:space="preserve"> </w:t>
      </w:r>
      <w:r w:rsidR="00B77B9D" w:rsidRPr="00F67924">
        <w:rPr>
          <w:i/>
          <w:szCs w:val="22"/>
          <w:lang w:val="pt-PT" w:eastAsia="de-DE"/>
        </w:rPr>
        <w:t>na ACG</w:t>
      </w:r>
    </w:p>
    <w:p w14:paraId="1DD9662C" w14:textId="77777777" w:rsidR="009853DF" w:rsidRPr="00F67924" w:rsidRDefault="009853DF" w:rsidP="003E1CE0">
      <w:pPr>
        <w:keepNext/>
        <w:keepLines/>
        <w:spacing w:line="280" w:lineRule="atLeast"/>
        <w:jc w:val="both"/>
        <w:rPr>
          <w:i/>
          <w:color w:val="000000"/>
          <w:szCs w:val="22"/>
          <w:lang w:val="pt-PT" w:eastAsia="de-DE"/>
        </w:rPr>
      </w:pPr>
    </w:p>
    <w:tbl>
      <w:tblPr>
        <w:tblW w:w="88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735"/>
        <w:gridCol w:w="1483"/>
        <w:gridCol w:w="2601"/>
      </w:tblGrid>
      <w:tr w:rsidR="0041551F" w:rsidRPr="00F67924" w14:paraId="1D51F46B" w14:textId="77777777" w:rsidTr="00A70A17">
        <w:trPr>
          <w:cantSplit/>
          <w:trHeight w:val="128"/>
          <w:jc w:val="center"/>
        </w:trPr>
        <w:tc>
          <w:tcPr>
            <w:tcW w:w="4735" w:type="dxa"/>
            <w:tcBorders>
              <w:top w:val="single" w:sz="4" w:space="0" w:color="auto"/>
              <w:left w:val="single" w:sz="4" w:space="0" w:color="auto"/>
              <w:bottom w:val="single" w:sz="4" w:space="0" w:color="auto"/>
              <w:right w:val="single" w:sz="4" w:space="0" w:color="auto"/>
            </w:tcBorders>
          </w:tcPr>
          <w:p w14:paraId="1F11E273" w14:textId="77777777" w:rsidR="0041551F" w:rsidRPr="00F67924" w:rsidRDefault="0041551F" w:rsidP="00A70A17">
            <w:pPr>
              <w:keepNext/>
              <w:spacing w:before="113" w:after="57" w:line="280" w:lineRule="atLeast"/>
              <w:ind w:left="1701" w:hanging="1701"/>
              <w:outlineLvl w:val="6"/>
              <w:rPr>
                <w:rFonts w:eastAsia="MS Mincho"/>
                <w:b/>
                <w:sz w:val="20"/>
                <w:lang w:val="pt-PT"/>
              </w:rPr>
            </w:pPr>
          </w:p>
        </w:tc>
        <w:tc>
          <w:tcPr>
            <w:tcW w:w="4084" w:type="dxa"/>
            <w:gridSpan w:val="2"/>
            <w:tcBorders>
              <w:top w:val="single" w:sz="4" w:space="0" w:color="auto"/>
              <w:left w:val="single" w:sz="4" w:space="0" w:color="auto"/>
              <w:bottom w:val="single" w:sz="4" w:space="0" w:color="auto"/>
              <w:right w:val="single" w:sz="4" w:space="0" w:color="auto"/>
            </w:tcBorders>
          </w:tcPr>
          <w:p w14:paraId="0C29092F" w14:textId="77777777" w:rsidR="0041551F" w:rsidRPr="00F67924" w:rsidRDefault="00B77B9D" w:rsidP="00A70A17">
            <w:pPr>
              <w:keepNext/>
              <w:spacing w:after="200"/>
              <w:jc w:val="center"/>
              <w:rPr>
                <w:rFonts w:eastAsia="PMingLiU"/>
                <w:b/>
                <w:sz w:val="20"/>
                <w:lang w:val="pt-PT" w:eastAsia="zh-TW"/>
              </w:rPr>
            </w:pPr>
            <w:r w:rsidRPr="00F67924">
              <w:rPr>
                <w:rFonts w:eastAsia="PMingLiU"/>
                <w:b/>
                <w:sz w:val="20"/>
                <w:lang w:val="pt-PT" w:eastAsia="zh-TW"/>
              </w:rPr>
              <w:t>Subcutâneo</w:t>
            </w:r>
          </w:p>
        </w:tc>
      </w:tr>
      <w:tr w:rsidR="0041551F" w:rsidRPr="00F67924" w14:paraId="44EFDF25" w14:textId="77777777" w:rsidTr="00A70A17">
        <w:trPr>
          <w:cantSplit/>
          <w:trHeight w:val="452"/>
          <w:jc w:val="center"/>
        </w:trPr>
        <w:tc>
          <w:tcPr>
            <w:tcW w:w="4735" w:type="dxa"/>
            <w:tcBorders>
              <w:top w:val="single" w:sz="4" w:space="0" w:color="auto"/>
              <w:left w:val="single" w:sz="4" w:space="0" w:color="auto"/>
              <w:bottom w:val="single" w:sz="4" w:space="0" w:color="auto"/>
              <w:right w:val="single" w:sz="4" w:space="0" w:color="auto"/>
            </w:tcBorders>
          </w:tcPr>
          <w:p w14:paraId="6C1A6404" w14:textId="0357AED1" w:rsidR="0041551F" w:rsidRPr="00F67924" w:rsidRDefault="0041551F" w:rsidP="009072F1">
            <w:pPr>
              <w:keepNext/>
              <w:spacing w:after="120"/>
              <w:rPr>
                <w:rFonts w:eastAsia="PMingLiU"/>
                <w:sz w:val="20"/>
                <w:lang w:val="pt-PT" w:eastAsia="zh-TW"/>
              </w:rPr>
            </w:pPr>
            <w:r w:rsidRPr="00F67924">
              <w:rPr>
                <w:rFonts w:eastAsia="PMingLiU"/>
                <w:b/>
                <w:sz w:val="20"/>
                <w:lang w:val="pt-PT" w:eastAsia="zh-TW"/>
              </w:rPr>
              <w:t xml:space="preserve">Parâmetro </w:t>
            </w:r>
            <w:r w:rsidR="00B77B9D" w:rsidRPr="00F67924">
              <w:rPr>
                <w:rFonts w:eastAsia="PMingLiU"/>
                <w:b/>
                <w:sz w:val="20"/>
                <w:lang w:val="pt-PT" w:eastAsia="zh-TW"/>
              </w:rPr>
              <w:t>farmac</w:t>
            </w:r>
            <w:r w:rsidR="009072F1" w:rsidRPr="00F67924">
              <w:rPr>
                <w:rFonts w:eastAsia="PMingLiU"/>
                <w:b/>
                <w:sz w:val="20"/>
                <w:lang w:val="pt-PT" w:eastAsia="zh-TW"/>
              </w:rPr>
              <w:t>o</w:t>
            </w:r>
            <w:r w:rsidR="00B77B9D" w:rsidRPr="00F67924">
              <w:rPr>
                <w:rFonts w:eastAsia="PMingLiU"/>
                <w:b/>
                <w:sz w:val="20"/>
                <w:lang w:val="pt-PT" w:eastAsia="zh-TW"/>
              </w:rPr>
              <w:t>cinético</w:t>
            </w:r>
            <w:r w:rsidRPr="00F67924">
              <w:rPr>
                <w:rFonts w:eastAsia="PMingLiU"/>
                <w:b/>
                <w:sz w:val="20"/>
                <w:lang w:val="pt-PT" w:eastAsia="zh-TW"/>
              </w:rPr>
              <w:t xml:space="preserve"> de </w:t>
            </w:r>
            <w:r w:rsidR="00380E62" w:rsidRPr="00F67924">
              <w:rPr>
                <w:rFonts w:eastAsia="PMingLiU"/>
                <w:b/>
                <w:sz w:val="20"/>
                <w:lang w:val="pt-PT" w:eastAsia="zh-TW"/>
              </w:rPr>
              <w:t>t</w:t>
            </w:r>
            <w:r w:rsidRPr="00F67924">
              <w:rPr>
                <w:rFonts w:eastAsia="PMingLiU"/>
                <w:b/>
                <w:sz w:val="20"/>
                <w:lang w:val="pt-PT" w:eastAsia="zh-TW"/>
              </w:rPr>
              <w:t>ocilizumab</w:t>
            </w:r>
          </w:p>
        </w:tc>
        <w:tc>
          <w:tcPr>
            <w:tcW w:w="1483" w:type="dxa"/>
            <w:tcBorders>
              <w:top w:val="single" w:sz="4" w:space="0" w:color="auto"/>
              <w:left w:val="single" w:sz="4" w:space="0" w:color="auto"/>
              <w:bottom w:val="single" w:sz="4" w:space="0" w:color="auto"/>
              <w:right w:val="single" w:sz="4" w:space="0" w:color="auto"/>
            </w:tcBorders>
          </w:tcPr>
          <w:p w14:paraId="4B7BE1AB" w14:textId="322838F1" w:rsidR="0041551F" w:rsidRPr="00F67924" w:rsidRDefault="0041551F" w:rsidP="00380E62">
            <w:pPr>
              <w:keepNext/>
              <w:spacing w:after="120"/>
              <w:jc w:val="center"/>
              <w:rPr>
                <w:rFonts w:eastAsia="PMingLiU"/>
                <w:b/>
                <w:sz w:val="20"/>
                <w:lang w:val="pt-PT" w:eastAsia="zh-TW"/>
              </w:rPr>
            </w:pPr>
            <w:r w:rsidRPr="00F67924">
              <w:rPr>
                <w:rFonts w:eastAsia="PMingLiU"/>
                <w:b/>
                <w:sz w:val="20"/>
                <w:lang w:val="pt-PT" w:eastAsia="zh-TW"/>
              </w:rPr>
              <w:t>162</w:t>
            </w:r>
            <w:r w:rsidR="00380E62" w:rsidRPr="00F67924">
              <w:rPr>
                <w:rFonts w:eastAsia="PMingLiU"/>
                <w:b/>
                <w:sz w:val="20"/>
                <w:lang w:val="pt-PT" w:eastAsia="zh-TW"/>
              </w:rPr>
              <w:t> </w:t>
            </w:r>
            <w:r w:rsidRPr="00F67924">
              <w:rPr>
                <w:rFonts w:eastAsia="PMingLiU"/>
                <w:b/>
                <w:sz w:val="20"/>
                <w:lang w:val="pt-PT" w:eastAsia="zh-TW"/>
              </w:rPr>
              <w:t xml:space="preserve">mg de </w:t>
            </w:r>
            <w:r w:rsidR="00B77B9D" w:rsidRPr="00F67924">
              <w:rPr>
                <w:rFonts w:eastAsia="PMingLiU"/>
                <w:b/>
                <w:sz w:val="20"/>
                <w:lang w:val="pt-PT" w:eastAsia="zh-TW"/>
              </w:rPr>
              <w:t>2</w:t>
            </w:r>
            <w:r w:rsidRPr="00F67924">
              <w:rPr>
                <w:rFonts w:eastAsia="PMingLiU"/>
                <w:b/>
                <w:sz w:val="20"/>
                <w:lang w:val="pt-PT" w:eastAsia="zh-TW"/>
              </w:rPr>
              <w:t xml:space="preserve"> em </w:t>
            </w:r>
            <w:r w:rsidR="00B77B9D" w:rsidRPr="00F67924">
              <w:rPr>
                <w:rFonts w:eastAsia="PMingLiU"/>
                <w:b/>
                <w:sz w:val="20"/>
                <w:lang w:val="pt-PT" w:eastAsia="zh-TW"/>
              </w:rPr>
              <w:t>2</w:t>
            </w:r>
            <w:r w:rsidR="00380E62" w:rsidRPr="00F67924">
              <w:rPr>
                <w:rFonts w:eastAsia="PMingLiU"/>
                <w:b/>
                <w:sz w:val="20"/>
                <w:lang w:val="pt-PT" w:eastAsia="zh-TW"/>
              </w:rPr>
              <w:t> </w:t>
            </w:r>
            <w:r w:rsidRPr="00F67924">
              <w:rPr>
                <w:rFonts w:eastAsia="PMingLiU"/>
                <w:b/>
                <w:sz w:val="20"/>
                <w:lang w:val="pt-PT" w:eastAsia="zh-TW"/>
              </w:rPr>
              <w:t>semanas</w:t>
            </w:r>
          </w:p>
        </w:tc>
        <w:tc>
          <w:tcPr>
            <w:tcW w:w="2601" w:type="dxa"/>
            <w:tcBorders>
              <w:top w:val="single" w:sz="4" w:space="0" w:color="auto"/>
              <w:left w:val="single" w:sz="4" w:space="0" w:color="auto"/>
              <w:bottom w:val="single" w:sz="4" w:space="0" w:color="auto"/>
              <w:right w:val="single" w:sz="4" w:space="0" w:color="auto"/>
            </w:tcBorders>
          </w:tcPr>
          <w:p w14:paraId="6A8D2C78" w14:textId="4C1D462C" w:rsidR="0041551F" w:rsidRPr="00F67924" w:rsidRDefault="0041551F" w:rsidP="00DD2B6A">
            <w:pPr>
              <w:keepNext/>
              <w:spacing w:after="120"/>
              <w:jc w:val="center"/>
              <w:rPr>
                <w:rFonts w:eastAsia="PMingLiU"/>
                <w:b/>
                <w:sz w:val="20"/>
                <w:lang w:val="pt-PT" w:eastAsia="zh-TW"/>
              </w:rPr>
            </w:pPr>
            <w:r w:rsidRPr="00F67924">
              <w:rPr>
                <w:rFonts w:eastAsia="PMingLiU"/>
                <w:b/>
                <w:sz w:val="20"/>
                <w:lang w:val="pt-PT" w:eastAsia="zh-TW"/>
              </w:rPr>
              <w:t>162 mg</w:t>
            </w:r>
            <w:r w:rsidR="00380E62" w:rsidRPr="00F67924">
              <w:rPr>
                <w:rFonts w:eastAsia="PMingLiU"/>
                <w:b/>
                <w:sz w:val="20"/>
                <w:lang w:val="pt-PT" w:eastAsia="zh-TW"/>
              </w:rPr>
              <w:t> </w:t>
            </w:r>
            <w:r w:rsidRPr="00F67924">
              <w:rPr>
                <w:rFonts w:eastAsia="PMingLiU"/>
                <w:b/>
                <w:sz w:val="20"/>
                <w:lang w:val="pt-PT" w:eastAsia="zh-TW"/>
              </w:rPr>
              <w:t>semanalmente</w:t>
            </w:r>
          </w:p>
        </w:tc>
      </w:tr>
      <w:tr w:rsidR="0041551F" w:rsidRPr="00F67924" w14:paraId="6FBBE7D8" w14:textId="77777777" w:rsidTr="00A70A17">
        <w:trPr>
          <w:cantSplit/>
          <w:trHeight w:val="195"/>
          <w:jc w:val="center"/>
        </w:trPr>
        <w:tc>
          <w:tcPr>
            <w:tcW w:w="4735" w:type="dxa"/>
            <w:tcBorders>
              <w:top w:val="single" w:sz="4" w:space="0" w:color="auto"/>
              <w:left w:val="single" w:sz="4" w:space="0" w:color="auto"/>
              <w:bottom w:val="single" w:sz="4" w:space="0" w:color="auto"/>
              <w:right w:val="single" w:sz="4" w:space="0" w:color="auto"/>
            </w:tcBorders>
          </w:tcPr>
          <w:p w14:paraId="41506954" w14:textId="77777777" w:rsidR="0041551F" w:rsidRPr="00F67924" w:rsidRDefault="0041551F" w:rsidP="00DD2B6A">
            <w:pPr>
              <w:keepNext/>
              <w:spacing w:after="120"/>
              <w:rPr>
                <w:rFonts w:eastAsia="PMingLiU"/>
                <w:sz w:val="20"/>
                <w:lang w:val="pt-PT" w:eastAsia="zh-TW"/>
              </w:rPr>
            </w:pPr>
            <w:r w:rsidRPr="00F67924">
              <w:rPr>
                <w:rFonts w:eastAsia="PMingLiU"/>
                <w:sz w:val="20"/>
                <w:lang w:val="pt-PT" w:eastAsia="zh-TW"/>
              </w:rPr>
              <w:t>C</w:t>
            </w:r>
            <w:r w:rsidR="007D7FD9" w:rsidRPr="00F67924">
              <w:rPr>
                <w:rFonts w:eastAsia="PMingLiU"/>
                <w:sz w:val="20"/>
                <w:vertAlign w:val="subscript"/>
                <w:lang w:val="pt-PT" w:eastAsia="zh-TW"/>
              </w:rPr>
              <w:t>máx</w:t>
            </w:r>
            <w:r w:rsidRPr="00F67924">
              <w:rPr>
                <w:rFonts w:eastAsia="PMingLiU"/>
                <w:sz w:val="20"/>
                <w:lang w:val="pt-PT" w:eastAsia="zh-TW"/>
              </w:rPr>
              <w:t xml:space="preserve"> (µg/m</w:t>
            </w:r>
            <w:r w:rsidR="007D7FD9" w:rsidRPr="00F67924">
              <w:rPr>
                <w:rFonts w:eastAsia="PMingLiU"/>
                <w:sz w:val="20"/>
                <w:lang w:val="pt-PT" w:eastAsia="zh-TW"/>
              </w:rPr>
              <w:t>l</w:t>
            </w:r>
            <w:r w:rsidRPr="00F67924">
              <w:rPr>
                <w:rFonts w:eastAsia="PMingLiU"/>
                <w:sz w:val="20"/>
                <w:lang w:val="pt-PT" w:eastAsia="zh-TW"/>
              </w:rPr>
              <w:t>)</w:t>
            </w:r>
          </w:p>
        </w:tc>
        <w:tc>
          <w:tcPr>
            <w:tcW w:w="1483" w:type="dxa"/>
            <w:tcBorders>
              <w:top w:val="single" w:sz="4" w:space="0" w:color="auto"/>
              <w:left w:val="single" w:sz="4" w:space="0" w:color="auto"/>
              <w:bottom w:val="single" w:sz="4" w:space="0" w:color="auto"/>
              <w:right w:val="single" w:sz="4" w:space="0" w:color="auto"/>
            </w:tcBorders>
          </w:tcPr>
          <w:p w14:paraId="44E5A204" w14:textId="77777777" w:rsidR="0041551F" w:rsidRPr="00F67924" w:rsidRDefault="0041551F" w:rsidP="00DD2B6A">
            <w:pPr>
              <w:keepNext/>
              <w:spacing w:after="120"/>
              <w:jc w:val="center"/>
              <w:rPr>
                <w:rFonts w:eastAsia="PMingLiU"/>
                <w:sz w:val="20"/>
                <w:lang w:val="pt-PT" w:eastAsia="zh-TW"/>
              </w:rPr>
            </w:pPr>
            <w:r w:rsidRPr="00F67924">
              <w:rPr>
                <w:rFonts w:eastAsia="SimSun"/>
                <w:sz w:val="20"/>
                <w:lang w:val="pt-PT" w:eastAsia="zh-TW"/>
              </w:rPr>
              <w:t>19,3 ± 12,8</w:t>
            </w:r>
          </w:p>
        </w:tc>
        <w:tc>
          <w:tcPr>
            <w:tcW w:w="2601" w:type="dxa"/>
            <w:tcBorders>
              <w:top w:val="single" w:sz="4" w:space="0" w:color="auto"/>
              <w:left w:val="single" w:sz="4" w:space="0" w:color="auto"/>
              <w:bottom w:val="single" w:sz="4" w:space="0" w:color="auto"/>
              <w:right w:val="single" w:sz="4" w:space="0" w:color="auto"/>
            </w:tcBorders>
          </w:tcPr>
          <w:p w14:paraId="38855FE0" w14:textId="77777777" w:rsidR="0041551F" w:rsidRPr="00F67924" w:rsidRDefault="0041551F" w:rsidP="00DD2B6A">
            <w:pPr>
              <w:keepNext/>
              <w:spacing w:after="120"/>
              <w:jc w:val="center"/>
              <w:rPr>
                <w:rFonts w:eastAsia="PMingLiU"/>
                <w:sz w:val="20"/>
                <w:lang w:val="pt-PT" w:eastAsia="zh-TW"/>
              </w:rPr>
            </w:pPr>
            <w:r w:rsidRPr="00F67924">
              <w:rPr>
                <w:rFonts w:eastAsia="PMingLiU"/>
                <w:sz w:val="20"/>
                <w:lang w:val="pt-PT" w:eastAsia="zh-TW"/>
              </w:rPr>
              <w:t>73 ± 30,4</w:t>
            </w:r>
          </w:p>
        </w:tc>
      </w:tr>
      <w:tr w:rsidR="0041551F" w:rsidRPr="00F67924" w14:paraId="3AD8D220" w14:textId="77777777" w:rsidTr="00A70A17">
        <w:trPr>
          <w:cantSplit/>
          <w:trHeight w:val="195"/>
          <w:jc w:val="center"/>
        </w:trPr>
        <w:tc>
          <w:tcPr>
            <w:tcW w:w="4735" w:type="dxa"/>
            <w:tcBorders>
              <w:top w:val="single" w:sz="4" w:space="0" w:color="auto"/>
              <w:left w:val="single" w:sz="4" w:space="0" w:color="auto"/>
              <w:bottom w:val="single" w:sz="4" w:space="0" w:color="auto"/>
              <w:right w:val="single" w:sz="4" w:space="0" w:color="auto"/>
            </w:tcBorders>
          </w:tcPr>
          <w:p w14:paraId="16BA30A6" w14:textId="54DAC2F6" w:rsidR="0041551F" w:rsidRPr="00F67924" w:rsidRDefault="0041551F" w:rsidP="00DD2B6A">
            <w:pPr>
              <w:keepNext/>
              <w:spacing w:after="120"/>
              <w:rPr>
                <w:rFonts w:eastAsia="PMingLiU"/>
                <w:sz w:val="20"/>
                <w:lang w:val="pt-PT" w:eastAsia="zh-TW"/>
              </w:rPr>
            </w:pPr>
            <w:r w:rsidRPr="00F67924">
              <w:rPr>
                <w:rFonts w:eastAsia="PMingLiU"/>
                <w:sz w:val="20"/>
                <w:lang w:val="pt-PT" w:eastAsia="zh-TW"/>
              </w:rPr>
              <w:t>C</w:t>
            </w:r>
            <w:del w:id="1917" w:author="Author">
              <w:r w:rsidR="007D7FD9" w:rsidRPr="00F67924" w:rsidDel="00003E4A">
                <w:rPr>
                  <w:rFonts w:eastAsia="PMingLiU"/>
                  <w:sz w:val="20"/>
                  <w:vertAlign w:val="subscript"/>
                  <w:lang w:val="pt-PT" w:eastAsia="zh-TW"/>
                </w:rPr>
                <w:delText>mín</w:delText>
              </w:r>
            </w:del>
            <w:ins w:id="1918" w:author="Author">
              <w:r w:rsidR="00003E4A" w:rsidRPr="00F67924">
                <w:rPr>
                  <w:rFonts w:eastAsia="PMingLiU"/>
                  <w:sz w:val="20"/>
                  <w:vertAlign w:val="subscript"/>
                  <w:lang w:val="pt-PT" w:eastAsia="zh-TW"/>
                </w:rPr>
                <w:t>vale</w:t>
              </w:r>
            </w:ins>
            <w:r w:rsidRPr="00F67924">
              <w:rPr>
                <w:rFonts w:eastAsia="PMingLiU"/>
                <w:sz w:val="20"/>
                <w:lang w:val="pt-PT" w:eastAsia="zh-TW"/>
              </w:rPr>
              <w:t xml:space="preserve"> (µg/m</w:t>
            </w:r>
            <w:r w:rsidR="007D7FD9" w:rsidRPr="00F67924">
              <w:rPr>
                <w:rFonts w:eastAsia="PMingLiU"/>
                <w:sz w:val="20"/>
                <w:lang w:val="pt-PT" w:eastAsia="zh-TW"/>
              </w:rPr>
              <w:t>l</w:t>
            </w:r>
            <w:r w:rsidRPr="00F67924">
              <w:rPr>
                <w:rFonts w:eastAsia="PMingLiU"/>
                <w:sz w:val="20"/>
                <w:lang w:val="pt-PT" w:eastAsia="zh-TW"/>
              </w:rPr>
              <w:t>)</w:t>
            </w:r>
          </w:p>
        </w:tc>
        <w:tc>
          <w:tcPr>
            <w:tcW w:w="1483" w:type="dxa"/>
            <w:tcBorders>
              <w:top w:val="single" w:sz="4" w:space="0" w:color="auto"/>
              <w:left w:val="single" w:sz="4" w:space="0" w:color="auto"/>
              <w:bottom w:val="single" w:sz="4" w:space="0" w:color="auto"/>
              <w:right w:val="single" w:sz="4" w:space="0" w:color="auto"/>
            </w:tcBorders>
          </w:tcPr>
          <w:p w14:paraId="7FE9086C" w14:textId="77777777" w:rsidR="0041551F" w:rsidRPr="00F67924" w:rsidRDefault="0041551F" w:rsidP="00DD2B6A">
            <w:pPr>
              <w:keepNext/>
              <w:spacing w:after="120"/>
              <w:jc w:val="center"/>
              <w:rPr>
                <w:rFonts w:eastAsia="PMingLiU"/>
                <w:sz w:val="20"/>
                <w:lang w:val="pt-PT" w:eastAsia="zh-TW"/>
              </w:rPr>
            </w:pPr>
            <w:r w:rsidRPr="00F67924">
              <w:rPr>
                <w:rFonts w:eastAsia="SimSun"/>
                <w:sz w:val="20"/>
                <w:lang w:val="pt-PT" w:eastAsia="zh-TW"/>
              </w:rPr>
              <w:t>11,1 ± 10,3</w:t>
            </w:r>
          </w:p>
        </w:tc>
        <w:tc>
          <w:tcPr>
            <w:tcW w:w="2601" w:type="dxa"/>
            <w:tcBorders>
              <w:top w:val="single" w:sz="4" w:space="0" w:color="auto"/>
              <w:left w:val="single" w:sz="4" w:space="0" w:color="auto"/>
              <w:bottom w:val="single" w:sz="4" w:space="0" w:color="auto"/>
              <w:right w:val="single" w:sz="4" w:space="0" w:color="auto"/>
            </w:tcBorders>
          </w:tcPr>
          <w:p w14:paraId="29F51950" w14:textId="77777777" w:rsidR="0041551F" w:rsidRPr="00F67924" w:rsidRDefault="0041551F" w:rsidP="00DD2B6A">
            <w:pPr>
              <w:keepNext/>
              <w:spacing w:after="120"/>
              <w:jc w:val="center"/>
              <w:rPr>
                <w:rFonts w:eastAsia="PMingLiU"/>
                <w:sz w:val="20"/>
                <w:lang w:val="pt-PT" w:eastAsia="zh-TW"/>
              </w:rPr>
            </w:pPr>
            <w:r w:rsidRPr="00F67924">
              <w:rPr>
                <w:rFonts w:eastAsia="PMingLiU"/>
                <w:sz w:val="20"/>
                <w:lang w:val="pt-PT" w:eastAsia="zh-TW"/>
              </w:rPr>
              <w:t>68,1± 29,5</w:t>
            </w:r>
          </w:p>
        </w:tc>
      </w:tr>
      <w:tr w:rsidR="0041551F" w:rsidRPr="00F67924" w14:paraId="2295705B" w14:textId="77777777" w:rsidTr="00A70A17">
        <w:trPr>
          <w:cantSplit/>
          <w:trHeight w:val="324"/>
          <w:jc w:val="center"/>
        </w:trPr>
        <w:tc>
          <w:tcPr>
            <w:tcW w:w="4735" w:type="dxa"/>
            <w:tcBorders>
              <w:top w:val="single" w:sz="4" w:space="0" w:color="auto"/>
              <w:left w:val="single" w:sz="4" w:space="0" w:color="auto"/>
              <w:bottom w:val="single" w:sz="4" w:space="0" w:color="auto"/>
              <w:right w:val="single" w:sz="4" w:space="0" w:color="auto"/>
            </w:tcBorders>
          </w:tcPr>
          <w:p w14:paraId="2B01FB14" w14:textId="77777777" w:rsidR="0041551F" w:rsidRPr="00F67924" w:rsidRDefault="0041551F" w:rsidP="00DD2B6A">
            <w:pPr>
              <w:keepNext/>
              <w:spacing w:after="120"/>
              <w:rPr>
                <w:rFonts w:eastAsia="PMingLiU"/>
                <w:sz w:val="20"/>
                <w:lang w:val="pt-PT" w:eastAsia="zh-TW"/>
              </w:rPr>
            </w:pPr>
            <w:r w:rsidRPr="00F67924">
              <w:rPr>
                <w:rFonts w:eastAsia="PMingLiU"/>
                <w:sz w:val="20"/>
                <w:lang w:val="pt-PT" w:eastAsia="zh-TW"/>
              </w:rPr>
              <w:t>C</w:t>
            </w:r>
            <w:r w:rsidR="007D7FD9" w:rsidRPr="00F67924">
              <w:rPr>
                <w:rFonts w:eastAsia="PMingLiU"/>
                <w:sz w:val="20"/>
                <w:vertAlign w:val="subscript"/>
                <w:lang w:val="pt-PT" w:eastAsia="zh-TW"/>
              </w:rPr>
              <w:t>média</w:t>
            </w:r>
            <w:r w:rsidRPr="00F67924">
              <w:rPr>
                <w:rFonts w:eastAsia="PMingLiU"/>
                <w:sz w:val="20"/>
                <w:lang w:val="pt-PT" w:eastAsia="zh-TW"/>
              </w:rPr>
              <w:t xml:space="preserve"> (µg/m</w:t>
            </w:r>
            <w:r w:rsidR="007D7FD9" w:rsidRPr="00F67924">
              <w:rPr>
                <w:rFonts w:eastAsia="PMingLiU"/>
                <w:sz w:val="20"/>
                <w:lang w:val="pt-PT" w:eastAsia="zh-TW"/>
              </w:rPr>
              <w:t>l</w:t>
            </w:r>
            <w:r w:rsidRPr="00F67924">
              <w:rPr>
                <w:rFonts w:eastAsia="PMingLiU"/>
                <w:sz w:val="20"/>
                <w:lang w:val="pt-PT" w:eastAsia="zh-TW"/>
              </w:rPr>
              <w:t>)</w:t>
            </w:r>
          </w:p>
        </w:tc>
        <w:tc>
          <w:tcPr>
            <w:tcW w:w="1483" w:type="dxa"/>
            <w:tcBorders>
              <w:top w:val="single" w:sz="4" w:space="0" w:color="auto"/>
              <w:left w:val="single" w:sz="4" w:space="0" w:color="auto"/>
              <w:bottom w:val="single" w:sz="4" w:space="0" w:color="auto"/>
              <w:right w:val="single" w:sz="4" w:space="0" w:color="auto"/>
            </w:tcBorders>
          </w:tcPr>
          <w:p w14:paraId="060A05DC" w14:textId="77777777" w:rsidR="0041551F" w:rsidRPr="00F67924" w:rsidRDefault="0041551F" w:rsidP="00DD2B6A">
            <w:pPr>
              <w:keepNext/>
              <w:spacing w:after="120"/>
              <w:jc w:val="center"/>
              <w:rPr>
                <w:rFonts w:eastAsia="PMingLiU"/>
                <w:sz w:val="20"/>
                <w:lang w:val="pt-PT" w:eastAsia="zh-TW"/>
              </w:rPr>
            </w:pPr>
            <w:r w:rsidRPr="00F67924">
              <w:rPr>
                <w:rFonts w:eastAsia="PMingLiU"/>
                <w:sz w:val="20"/>
                <w:lang w:val="pt-PT" w:eastAsia="zh-TW"/>
              </w:rPr>
              <w:t xml:space="preserve"> 16,2 ± 11,8</w:t>
            </w:r>
          </w:p>
        </w:tc>
        <w:tc>
          <w:tcPr>
            <w:tcW w:w="2601" w:type="dxa"/>
            <w:tcBorders>
              <w:top w:val="single" w:sz="4" w:space="0" w:color="auto"/>
              <w:left w:val="single" w:sz="4" w:space="0" w:color="auto"/>
              <w:bottom w:val="single" w:sz="4" w:space="0" w:color="auto"/>
              <w:right w:val="single" w:sz="4" w:space="0" w:color="auto"/>
            </w:tcBorders>
          </w:tcPr>
          <w:p w14:paraId="498F895C" w14:textId="77777777" w:rsidR="0041551F" w:rsidRPr="00F67924" w:rsidRDefault="0041551F" w:rsidP="00DD2B6A">
            <w:pPr>
              <w:keepNext/>
              <w:spacing w:after="120"/>
              <w:jc w:val="center"/>
              <w:rPr>
                <w:rFonts w:eastAsia="PMingLiU"/>
                <w:sz w:val="20"/>
                <w:lang w:val="pt-PT" w:eastAsia="zh-TW"/>
              </w:rPr>
            </w:pPr>
            <w:r w:rsidRPr="00F67924">
              <w:rPr>
                <w:rFonts w:eastAsia="PMingLiU"/>
                <w:sz w:val="20"/>
                <w:lang w:val="pt-PT" w:eastAsia="zh-TW"/>
              </w:rPr>
              <w:t>71,3 ± 30,1</w:t>
            </w:r>
          </w:p>
        </w:tc>
      </w:tr>
      <w:tr w:rsidR="0041551F" w:rsidRPr="00F67924" w14:paraId="36FC3E40" w14:textId="77777777" w:rsidTr="00A70A17">
        <w:trPr>
          <w:cantSplit/>
          <w:trHeight w:val="324"/>
          <w:jc w:val="center"/>
        </w:trPr>
        <w:tc>
          <w:tcPr>
            <w:tcW w:w="4735" w:type="dxa"/>
            <w:tcBorders>
              <w:top w:val="single" w:sz="4" w:space="0" w:color="auto"/>
              <w:left w:val="single" w:sz="4" w:space="0" w:color="auto"/>
              <w:bottom w:val="single" w:sz="4" w:space="0" w:color="auto"/>
              <w:right w:val="single" w:sz="4" w:space="0" w:color="auto"/>
            </w:tcBorders>
          </w:tcPr>
          <w:p w14:paraId="5A04160B" w14:textId="77777777" w:rsidR="0041551F" w:rsidRPr="00F67924" w:rsidRDefault="007D7FD9" w:rsidP="00A70A17">
            <w:pPr>
              <w:spacing w:after="120"/>
              <w:rPr>
                <w:rFonts w:eastAsia="PMingLiU"/>
                <w:sz w:val="20"/>
                <w:lang w:val="pt-PT" w:eastAsia="zh-TW"/>
              </w:rPr>
            </w:pPr>
            <w:r w:rsidRPr="00F67924">
              <w:rPr>
                <w:rFonts w:eastAsia="PMingLiU"/>
                <w:sz w:val="20"/>
                <w:lang w:val="pt-PT" w:eastAsia="zh-TW"/>
              </w:rPr>
              <w:t>Acumulação</w:t>
            </w:r>
            <w:r w:rsidR="0041551F" w:rsidRPr="00F67924">
              <w:rPr>
                <w:rFonts w:eastAsia="PMingLiU"/>
                <w:sz w:val="20"/>
                <w:lang w:val="pt-PT" w:eastAsia="zh-TW"/>
              </w:rPr>
              <w:t xml:space="preserve"> C</w:t>
            </w:r>
            <w:r w:rsidRPr="00F67924">
              <w:rPr>
                <w:rFonts w:eastAsia="PMingLiU"/>
                <w:sz w:val="20"/>
                <w:vertAlign w:val="subscript"/>
                <w:lang w:val="pt-PT" w:eastAsia="zh-TW"/>
              </w:rPr>
              <w:t>má</w:t>
            </w:r>
            <w:r w:rsidR="0041551F" w:rsidRPr="00F67924">
              <w:rPr>
                <w:rFonts w:eastAsia="PMingLiU"/>
                <w:sz w:val="20"/>
                <w:vertAlign w:val="subscript"/>
                <w:lang w:val="pt-PT" w:eastAsia="zh-TW"/>
              </w:rPr>
              <w:t>x</w:t>
            </w:r>
          </w:p>
        </w:tc>
        <w:tc>
          <w:tcPr>
            <w:tcW w:w="1483" w:type="dxa"/>
            <w:tcBorders>
              <w:top w:val="single" w:sz="4" w:space="0" w:color="auto"/>
              <w:left w:val="single" w:sz="4" w:space="0" w:color="auto"/>
              <w:bottom w:val="single" w:sz="4" w:space="0" w:color="auto"/>
              <w:right w:val="single" w:sz="4" w:space="0" w:color="auto"/>
            </w:tcBorders>
          </w:tcPr>
          <w:p w14:paraId="69CE8CAB" w14:textId="77777777" w:rsidR="0041551F" w:rsidRPr="00F67924" w:rsidRDefault="0041551F" w:rsidP="00DD2B6A">
            <w:pPr>
              <w:spacing w:after="120"/>
              <w:jc w:val="center"/>
              <w:rPr>
                <w:rFonts w:eastAsia="PMingLiU"/>
                <w:sz w:val="20"/>
                <w:lang w:val="pt-PT" w:eastAsia="zh-TW"/>
              </w:rPr>
            </w:pPr>
            <w:r w:rsidRPr="00F67924">
              <w:rPr>
                <w:rFonts w:eastAsia="PMingLiU"/>
                <w:sz w:val="20"/>
                <w:lang w:val="pt-PT" w:eastAsia="zh-TW"/>
              </w:rPr>
              <w:t>2,18</w:t>
            </w:r>
          </w:p>
        </w:tc>
        <w:tc>
          <w:tcPr>
            <w:tcW w:w="2601" w:type="dxa"/>
            <w:tcBorders>
              <w:top w:val="single" w:sz="4" w:space="0" w:color="auto"/>
              <w:left w:val="single" w:sz="4" w:space="0" w:color="auto"/>
              <w:bottom w:val="single" w:sz="4" w:space="0" w:color="auto"/>
              <w:right w:val="single" w:sz="4" w:space="0" w:color="auto"/>
            </w:tcBorders>
          </w:tcPr>
          <w:p w14:paraId="33F772CF" w14:textId="77777777" w:rsidR="0041551F" w:rsidRPr="00F67924" w:rsidRDefault="0041551F" w:rsidP="00DD2B6A">
            <w:pPr>
              <w:spacing w:after="120"/>
              <w:jc w:val="center"/>
              <w:rPr>
                <w:rFonts w:eastAsia="PMingLiU"/>
                <w:sz w:val="20"/>
                <w:lang w:val="pt-PT" w:eastAsia="zh-TW"/>
              </w:rPr>
            </w:pPr>
            <w:r w:rsidRPr="00F67924">
              <w:rPr>
                <w:rFonts w:eastAsia="PMingLiU"/>
                <w:sz w:val="20"/>
                <w:lang w:val="pt-PT" w:eastAsia="zh-TW"/>
              </w:rPr>
              <w:t xml:space="preserve"> 8,88</w:t>
            </w:r>
          </w:p>
        </w:tc>
      </w:tr>
      <w:tr w:rsidR="0041551F" w:rsidRPr="00F67924" w14:paraId="6175D0BA" w14:textId="77777777" w:rsidTr="00A70A17">
        <w:trPr>
          <w:cantSplit/>
          <w:trHeight w:val="331"/>
          <w:jc w:val="center"/>
        </w:trPr>
        <w:tc>
          <w:tcPr>
            <w:tcW w:w="4735" w:type="dxa"/>
            <w:tcBorders>
              <w:top w:val="single" w:sz="4" w:space="0" w:color="auto"/>
              <w:left w:val="single" w:sz="4" w:space="0" w:color="auto"/>
              <w:bottom w:val="single" w:sz="4" w:space="0" w:color="auto"/>
              <w:right w:val="single" w:sz="4" w:space="0" w:color="auto"/>
            </w:tcBorders>
          </w:tcPr>
          <w:p w14:paraId="05ECE8EE" w14:textId="492ACA46" w:rsidR="0041551F" w:rsidRPr="00F67924" w:rsidRDefault="007D7FD9" w:rsidP="00A70A17">
            <w:pPr>
              <w:spacing w:after="120"/>
              <w:rPr>
                <w:rFonts w:eastAsia="PMingLiU"/>
                <w:sz w:val="20"/>
                <w:lang w:val="pt-PT" w:eastAsia="zh-TW"/>
              </w:rPr>
            </w:pPr>
            <w:r w:rsidRPr="00F67924">
              <w:rPr>
                <w:rFonts w:eastAsia="PMingLiU"/>
                <w:sz w:val="20"/>
                <w:lang w:val="pt-PT" w:eastAsia="zh-TW"/>
              </w:rPr>
              <w:t>Acumulação</w:t>
            </w:r>
            <w:r w:rsidR="0041551F" w:rsidRPr="00F67924">
              <w:rPr>
                <w:rFonts w:eastAsia="PMingLiU"/>
                <w:sz w:val="20"/>
                <w:lang w:val="pt-PT" w:eastAsia="zh-TW"/>
              </w:rPr>
              <w:t xml:space="preserve"> C</w:t>
            </w:r>
            <w:del w:id="1919" w:author="Author">
              <w:r w:rsidRPr="00F67924" w:rsidDel="00003E4A">
                <w:rPr>
                  <w:rFonts w:eastAsia="PMingLiU"/>
                  <w:sz w:val="20"/>
                  <w:vertAlign w:val="subscript"/>
                  <w:lang w:val="pt-PT" w:eastAsia="zh-TW"/>
                </w:rPr>
                <w:delText>mín</w:delText>
              </w:r>
            </w:del>
            <w:ins w:id="1920" w:author="Author">
              <w:r w:rsidR="00003E4A" w:rsidRPr="00F67924">
                <w:rPr>
                  <w:rFonts w:eastAsia="PMingLiU"/>
                  <w:sz w:val="20"/>
                  <w:vertAlign w:val="subscript"/>
                  <w:lang w:val="pt-PT" w:eastAsia="zh-TW"/>
                </w:rPr>
                <w:t>vale</w:t>
              </w:r>
            </w:ins>
          </w:p>
        </w:tc>
        <w:tc>
          <w:tcPr>
            <w:tcW w:w="1483" w:type="dxa"/>
            <w:tcBorders>
              <w:top w:val="single" w:sz="4" w:space="0" w:color="auto"/>
              <w:left w:val="single" w:sz="4" w:space="0" w:color="auto"/>
              <w:bottom w:val="single" w:sz="4" w:space="0" w:color="auto"/>
              <w:right w:val="single" w:sz="4" w:space="0" w:color="auto"/>
            </w:tcBorders>
          </w:tcPr>
          <w:p w14:paraId="6CB0B778" w14:textId="77777777" w:rsidR="0041551F" w:rsidRPr="00F67924" w:rsidRDefault="0041551F" w:rsidP="00DD2B6A">
            <w:pPr>
              <w:spacing w:after="120"/>
              <w:jc w:val="center"/>
              <w:rPr>
                <w:rFonts w:eastAsia="PMingLiU"/>
                <w:sz w:val="20"/>
                <w:lang w:val="pt-PT" w:eastAsia="zh-TW"/>
              </w:rPr>
            </w:pPr>
            <w:r w:rsidRPr="00F67924">
              <w:rPr>
                <w:rFonts w:eastAsia="PMingLiU"/>
                <w:sz w:val="20"/>
                <w:lang w:val="pt-PT" w:eastAsia="zh-TW"/>
              </w:rPr>
              <w:t>5,61</w:t>
            </w:r>
          </w:p>
        </w:tc>
        <w:tc>
          <w:tcPr>
            <w:tcW w:w="2601" w:type="dxa"/>
            <w:tcBorders>
              <w:top w:val="single" w:sz="4" w:space="0" w:color="auto"/>
              <w:left w:val="single" w:sz="4" w:space="0" w:color="auto"/>
              <w:bottom w:val="single" w:sz="4" w:space="0" w:color="auto"/>
              <w:right w:val="single" w:sz="4" w:space="0" w:color="auto"/>
            </w:tcBorders>
          </w:tcPr>
          <w:p w14:paraId="527B5B99" w14:textId="77777777" w:rsidR="0041551F" w:rsidRPr="00F67924" w:rsidRDefault="0041551F" w:rsidP="00DD2B6A">
            <w:pPr>
              <w:spacing w:after="120"/>
              <w:jc w:val="center"/>
              <w:rPr>
                <w:rFonts w:eastAsia="PMingLiU"/>
                <w:sz w:val="20"/>
                <w:lang w:val="pt-PT" w:eastAsia="zh-TW"/>
              </w:rPr>
            </w:pPr>
            <w:r w:rsidRPr="00F67924">
              <w:rPr>
                <w:rFonts w:eastAsia="PMingLiU"/>
                <w:sz w:val="20"/>
                <w:lang w:val="pt-PT" w:eastAsia="zh-TW"/>
              </w:rPr>
              <w:t>9,59</w:t>
            </w:r>
          </w:p>
        </w:tc>
      </w:tr>
      <w:tr w:rsidR="0041551F" w:rsidRPr="00F67924" w14:paraId="4690C0B2" w14:textId="77777777" w:rsidTr="00A70A17">
        <w:trPr>
          <w:cantSplit/>
          <w:trHeight w:val="331"/>
          <w:jc w:val="center"/>
        </w:trPr>
        <w:tc>
          <w:tcPr>
            <w:tcW w:w="4735" w:type="dxa"/>
            <w:tcBorders>
              <w:top w:val="single" w:sz="4" w:space="0" w:color="auto"/>
              <w:left w:val="single" w:sz="4" w:space="0" w:color="auto"/>
              <w:bottom w:val="single" w:sz="4" w:space="0" w:color="auto"/>
              <w:right w:val="single" w:sz="4" w:space="0" w:color="auto"/>
            </w:tcBorders>
          </w:tcPr>
          <w:p w14:paraId="7FD548BB" w14:textId="1A19F0E9" w:rsidR="0041551F" w:rsidRPr="00F67924" w:rsidRDefault="007D7FD9" w:rsidP="009072F1">
            <w:pPr>
              <w:spacing w:after="120"/>
              <w:rPr>
                <w:rFonts w:eastAsia="PMingLiU"/>
                <w:sz w:val="20"/>
                <w:lang w:val="pt-PT" w:eastAsia="zh-TW"/>
              </w:rPr>
            </w:pPr>
            <w:r w:rsidRPr="00F67924">
              <w:rPr>
                <w:rFonts w:eastAsia="PMingLiU"/>
                <w:sz w:val="20"/>
                <w:lang w:val="pt-PT" w:eastAsia="zh-TW"/>
              </w:rPr>
              <w:t>Acumulação</w:t>
            </w:r>
            <w:r w:rsidR="0041551F" w:rsidRPr="00F67924">
              <w:rPr>
                <w:sz w:val="20"/>
                <w:lang w:val="pt-PT"/>
              </w:rPr>
              <w:t xml:space="preserve"> C</w:t>
            </w:r>
            <w:r w:rsidRPr="00F67924">
              <w:rPr>
                <w:rFonts w:eastAsia="PMingLiU"/>
                <w:sz w:val="20"/>
                <w:vertAlign w:val="subscript"/>
                <w:lang w:val="pt-PT" w:eastAsia="zh-TW"/>
              </w:rPr>
              <w:t>média</w:t>
            </w:r>
            <w:r w:rsidR="0041551F" w:rsidRPr="00F67924">
              <w:rPr>
                <w:sz w:val="20"/>
                <w:lang w:val="pt-PT"/>
              </w:rPr>
              <w:t xml:space="preserve"> o</w:t>
            </w:r>
            <w:r w:rsidR="009072F1" w:rsidRPr="00F67924">
              <w:rPr>
                <w:sz w:val="20"/>
                <w:lang w:val="pt-PT"/>
              </w:rPr>
              <w:t>u</w:t>
            </w:r>
            <w:r w:rsidR="0041551F" w:rsidRPr="00F67924">
              <w:rPr>
                <w:sz w:val="20"/>
                <w:lang w:val="pt-PT"/>
              </w:rPr>
              <w:t xml:space="preserve"> AUC</w:t>
            </w:r>
            <w:r w:rsidR="0041551F" w:rsidRPr="00F67924">
              <w:rPr>
                <w:sz w:val="20"/>
                <w:vertAlign w:val="subscript"/>
                <w:lang w:val="pt-PT"/>
              </w:rPr>
              <w:t>τ</w:t>
            </w:r>
            <w:r w:rsidR="0041551F" w:rsidRPr="00F67924">
              <w:rPr>
                <w:sz w:val="20"/>
                <w:lang w:val="pt-PT"/>
              </w:rPr>
              <w:t xml:space="preserve"> </w:t>
            </w:r>
            <w:r w:rsidR="00393FE8" w:rsidRPr="00F67924">
              <w:rPr>
                <w:sz w:val="20"/>
                <w:lang w:val="pt-PT"/>
              </w:rPr>
              <w:t>*</w:t>
            </w:r>
          </w:p>
        </w:tc>
        <w:tc>
          <w:tcPr>
            <w:tcW w:w="1483" w:type="dxa"/>
            <w:tcBorders>
              <w:top w:val="single" w:sz="4" w:space="0" w:color="auto"/>
              <w:left w:val="single" w:sz="4" w:space="0" w:color="auto"/>
              <w:bottom w:val="single" w:sz="4" w:space="0" w:color="auto"/>
              <w:right w:val="single" w:sz="4" w:space="0" w:color="auto"/>
            </w:tcBorders>
          </w:tcPr>
          <w:p w14:paraId="345433FB" w14:textId="77777777" w:rsidR="0041551F" w:rsidRPr="00F67924" w:rsidRDefault="0041551F" w:rsidP="00DD2B6A">
            <w:pPr>
              <w:spacing w:after="120"/>
              <w:jc w:val="center"/>
              <w:rPr>
                <w:rFonts w:eastAsia="PMingLiU"/>
                <w:sz w:val="20"/>
                <w:lang w:val="pt-PT" w:eastAsia="zh-TW"/>
              </w:rPr>
            </w:pPr>
            <w:r w:rsidRPr="00F67924">
              <w:rPr>
                <w:rFonts w:eastAsia="PMingLiU"/>
                <w:sz w:val="20"/>
                <w:lang w:val="pt-PT" w:eastAsia="zh-TW"/>
              </w:rPr>
              <w:t>2,81</w:t>
            </w:r>
          </w:p>
        </w:tc>
        <w:tc>
          <w:tcPr>
            <w:tcW w:w="2601" w:type="dxa"/>
            <w:tcBorders>
              <w:top w:val="single" w:sz="4" w:space="0" w:color="auto"/>
              <w:left w:val="single" w:sz="4" w:space="0" w:color="auto"/>
              <w:bottom w:val="single" w:sz="4" w:space="0" w:color="auto"/>
              <w:right w:val="single" w:sz="4" w:space="0" w:color="auto"/>
            </w:tcBorders>
          </w:tcPr>
          <w:p w14:paraId="1D5AFC60" w14:textId="77777777" w:rsidR="0041551F" w:rsidRPr="00F67924" w:rsidRDefault="0041551F" w:rsidP="00DD2B6A">
            <w:pPr>
              <w:spacing w:after="120"/>
              <w:jc w:val="center"/>
              <w:rPr>
                <w:rFonts w:eastAsia="PMingLiU"/>
                <w:sz w:val="20"/>
                <w:lang w:val="pt-PT" w:eastAsia="zh-TW"/>
              </w:rPr>
            </w:pPr>
            <w:r w:rsidRPr="00F67924">
              <w:rPr>
                <w:rFonts w:eastAsia="PMingLiU"/>
                <w:sz w:val="20"/>
                <w:lang w:val="pt-PT" w:eastAsia="zh-TW"/>
              </w:rPr>
              <w:t>10,91</w:t>
            </w:r>
          </w:p>
        </w:tc>
      </w:tr>
    </w:tbl>
    <w:p w14:paraId="3A3D53FE" w14:textId="5E6BE106" w:rsidR="0041551F" w:rsidRPr="00F67924" w:rsidRDefault="00FB3EE6" w:rsidP="00FB3EE6">
      <w:pPr>
        <w:ind w:firstLine="142"/>
        <w:rPr>
          <w:sz w:val="18"/>
          <w:szCs w:val="18"/>
          <w:lang w:val="pt-PT"/>
        </w:rPr>
      </w:pPr>
      <w:r w:rsidRPr="00F67924">
        <w:rPr>
          <w:sz w:val="18"/>
          <w:szCs w:val="18"/>
          <w:lang w:val="pt-PT" w:eastAsia="de-DE"/>
        </w:rPr>
        <w:t>*</w:t>
      </w:r>
      <w:r w:rsidRPr="00F67924">
        <w:rPr>
          <w:sz w:val="18"/>
          <w:szCs w:val="18"/>
          <w:lang w:val="pt-PT"/>
        </w:rPr>
        <w:t>τ = 2</w:t>
      </w:r>
      <w:r w:rsidR="00380E62" w:rsidRPr="00F67924">
        <w:rPr>
          <w:sz w:val="18"/>
          <w:szCs w:val="18"/>
          <w:lang w:val="pt-PT"/>
        </w:rPr>
        <w:t> </w:t>
      </w:r>
      <w:r w:rsidRPr="00F67924">
        <w:rPr>
          <w:sz w:val="18"/>
          <w:szCs w:val="18"/>
          <w:lang w:val="pt-PT"/>
        </w:rPr>
        <w:t xml:space="preserve">semanas </w:t>
      </w:r>
      <w:r w:rsidR="0040416B" w:rsidRPr="00F67924">
        <w:rPr>
          <w:sz w:val="18"/>
          <w:szCs w:val="18"/>
          <w:lang w:val="pt-PT"/>
        </w:rPr>
        <w:t>ou 1</w:t>
      </w:r>
      <w:r w:rsidR="00380E62" w:rsidRPr="00F67924">
        <w:rPr>
          <w:sz w:val="18"/>
          <w:szCs w:val="18"/>
          <w:lang w:val="pt-PT"/>
        </w:rPr>
        <w:t> </w:t>
      </w:r>
      <w:r w:rsidR="0040416B" w:rsidRPr="00F67924">
        <w:rPr>
          <w:sz w:val="18"/>
          <w:szCs w:val="18"/>
          <w:lang w:val="pt-PT"/>
        </w:rPr>
        <w:t>semana</w:t>
      </w:r>
      <w:r w:rsidRPr="00F67924">
        <w:rPr>
          <w:sz w:val="18"/>
          <w:szCs w:val="18"/>
          <w:lang w:val="pt-PT"/>
        </w:rPr>
        <w:t xml:space="preserve"> para os dois regimes </w:t>
      </w:r>
      <w:r w:rsidR="00380E62" w:rsidRPr="00F67924">
        <w:rPr>
          <w:sz w:val="18"/>
          <w:szCs w:val="18"/>
          <w:lang w:val="pt-PT"/>
        </w:rPr>
        <w:t>subcutâneos</w:t>
      </w:r>
    </w:p>
    <w:p w14:paraId="5DCBFD41" w14:textId="77777777" w:rsidR="00FB3EE6" w:rsidRPr="00F67924" w:rsidRDefault="00FB3EE6" w:rsidP="0041551F">
      <w:pPr>
        <w:rPr>
          <w:lang w:val="pt-PT" w:eastAsia="de-DE"/>
        </w:rPr>
      </w:pPr>
    </w:p>
    <w:p w14:paraId="75BF997A" w14:textId="24AEA7F6" w:rsidR="004C5243" w:rsidRPr="00F67924" w:rsidRDefault="004C5243" w:rsidP="0041551F">
      <w:pPr>
        <w:rPr>
          <w:lang w:val="pt-PT" w:eastAsia="de-DE"/>
        </w:rPr>
      </w:pPr>
      <w:r w:rsidRPr="00F67924">
        <w:rPr>
          <w:lang w:val="pt-PT" w:eastAsia="de-DE"/>
        </w:rPr>
        <w:t xml:space="preserve">O perfil do estado estacionário após a dose semanal de </w:t>
      </w:r>
      <w:r w:rsidR="00380E62" w:rsidRPr="00F67924">
        <w:rPr>
          <w:szCs w:val="22"/>
          <w:lang w:val="pt-PT"/>
        </w:rPr>
        <w:t xml:space="preserve">tocilizumab </w:t>
      </w:r>
      <w:r w:rsidRPr="00F67924">
        <w:rPr>
          <w:lang w:val="pt-PT" w:eastAsia="de-DE"/>
        </w:rPr>
        <w:t xml:space="preserve">foi </w:t>
      </w:r>
      <w:r w:rsidR="00D40B4B" w:rsidRPr="00F67924">
        <w:rPr>
          <w:lang w:val="pt-PT" w:eastAsia="de-DE"/>
        </w:rPr>
        <w:t>prati</w:t>
      </w:r>
      <w:r w:rsidR="0030086F" w:rsidRPr="00F67924">
        <w:rPr>
          <w:lang w:val="pt-PT" w:eastAsia="de-DE"/>
        </w:rPr>
        <w:t>c</w:t>
      </w:r>
      <w:r w:rsidR="00D40B4B" w:rsidRPr="00F67924">
        <w:rPr>
          <w:lang w:val="pt-PT" w:eastAsia="de-DE"/>
        </w:rPr>
        <w:t>amente</w:t>
      </w:r>
      <w:r w:rsidR="0010180C" w:rsidRPr="00F67924">
        <w:rPr>
          <w:lang w:val="pt-PT" w:eastAsia="de-DE"/>
        </w:rPr>
        <w:t xml:space="preserve"> plano</w:t>
      </w:r>
      <w:r w:rsidRPr="00F67924">
        <w:rPr>
          <w:lang w:val="pt-PT" w:eastAsia="de-DE"/>
        </w:rPr>
        <w:t xml:space="preserve">, com muito poucas flutuações entre os valores mínimos e máximos, enquanto que houve flutuações substanciais para a </w:t>
      </w:r>
      <w:r w:rsidR="0010180C" w:rsidRPr="00F67924">
        <w:rPr>
          <w:lang w:val="pt-PT" w:eastAsia="de-DE"/>
        </w:rPr>
        <w:t xml:space="preserve">administração </w:t>
      </w:r>
      <w:r w:rsidRPr="00F67924">
        <w:rPr>
          <w:lang w:val="pt-PT" w:eastAsia="de-DE"/>
        </w:rPr>
        <w:t xml:space="preserve">de </w:t>
      </w:r>
      <w:r w:rsidR="00380E62" w:rsidRPr="00F67924">
        <w:rPr>
          <w:szCs w:val="22"/>
          <w:lang w:val="pt-PT"/>
        </w:rPr>
        <w:t xml:space="preserve">tocilizumab </w:t>
      </w:r>
      <w:r w:rsidRPr="00F67924">
        <w:rPr>
          <w:lang w:val="pt-PT" w:eastAsia="de-DE"/>
        </w:rPr>
        <w:t>de 2 em 2</w:t>
      </w:r>
      <w:r w:rsidR="00380E62" w:rsidRPr="00F67924">
        <w:rPr>
          <w:lang w:val="pt-PT" w:eastAsia="de-DE"/>
        </w:rPr>
        <w:t> </w:t>
      </w:r>
      <w:r w:rsidRPr="00F67924">
        <w:rPr>
          <w:lang w:val="pt-PT" w:eastAsia="de-DE"/>
        </w:rPr>
        <w:t xml:space="preserve">semanas. Aproximadamente 90% do estado estacionário </w:t>
      </w:r>
      <w:r w:rsidRPr="00F67924">
        <w:rPr>
          <w:sz w:val="20"/>
          <w:lang w:val="pt-PT"/>
        </w:rPr>
        <w:t>(AUC</w:t>
      </w:r>
      <w:r w:rsidRPr="00F67924">
        <w:rPr>
          <w:sz w:val="20"/>
          <w:vertAlign w:val="subscript"/>
          <w:lang w:val="pt-PT"/>
        </w:rPr>
        <w:t>τ</w:t>
      </w:r>
      <w:r w:rsidRPr="00F67924">
        <w:rPr>
          <w:lang w:val="pt-PT" w:eastAsia="de-DE"/>
        </w:rPr>
        <w:t>) foi atingido na semana</w:t>
      </w:r>
      <w:r w:rsidR="00380E62" w:rsidRPr="00F67924">
        <w:rPr>
          <w:lang w:val="pt-PT" w:eastAsia="de-DE"/>
        </w:rPr>
        <w:t> </w:t>
      </w:r>
      <w:r w:rsidRPr="00F67924">
        <w:rPr>
          <w:lang w:val="pt-PT" w:eastAsia="de-DE"/>
        </w:rPr>
        <w:t xml:space="preserve">14 no grupo do regime de 2 em </w:t>
      </w:r>
      <w:r w:rsidR="0010180C" w:rsidRPr="00F67924">
        <w:rPr>
          <w:lang w:val="pt-PT" w:eastAsia="de-DE"/>
        </w:rPr>
        <w:t>2</w:t>
      </w:r>
      <w:r w:rsidR="00380E62" w:rsidRPr="00F67924">
        <w:rPr>
          <w:lang w:val="pt-PT" w:eastAsia="de-DE"/>
        </w:rPr>
        <w:t> </w:t>
      </w:r>
      <w:r w:rsidRPr="00F67924">
        <w:rPr>
          <w:lang w:val="pt-PT" w:eastAsia="de-DE"/>
        </w:rPr>
        <w:t>semanas, e na semana</w:t>
      </w:r>
      <w:r w:rsidR="00380E62" w:rsidRPr="00F67924">
        <w:rPr>
          <w:lang w:val="pt-PT" w:eastAsia="de-DE"/>
        </w:rPr>
        <w:t> </w:t>
      </w:r>
      <w:r w:rsidRPr="00F67924">
        <w:rPr>
          <w:lang w:val="pt-PT" w:eastAsia="de-DE"/>
        </w:rPr>
        <w:t>17 no grupo do regime semanal.</w:t>
      </w:r>
    </w:p>
    <w:p w14:paraId="526FC89E" w14:textId="77777777" w:rsidR="004C5243" w:rsidRPr="00F67924" w:rsidRDefault="004C5243" w:rsidP="0041551F">
      <w:pPr>
        <w:rPr>
          <w:lang w:val="pt-PT" w:eastAsia="de-DE"/>
        </w:rPr>
      </w:pPr>
    </w:p>
    <w:p w14:paraId="2570336F" w14:textId="16692B13" w:rsidR="00751B21" w:rsidRPr="00F67924" w:rsidRDefault="00EF5357" w:rsidP="001F7D9D">
      <w:pPr>
        <w:rPr>
          <w:rFonts w:eastAsia="SimSun"/>
          <w:szCs w:val="24"/>
          <w:lang w:val="pt-PT" w:eastAsia="zh-CN"/>
        </w:rPr>
      </w:pPr>
      <w:r w:rsidRPr="00F67924">
        <w:rPr>
          <w:lang w:val="pt-PT" w:eastAsia="de-DE"/>
        </w:rPr>
        <w:t>Com base</w:t>
      </w:r>
      <w:r w:rsidR="0094718E" w:rsidRPr="00F67924">
        <w:rPr>
          <w:lang w:val="pt-PT" w:eastAsia="de-DE"/>
        </w:rPr>
        <w:t xml:space="preserve"> </w:t>
      </w:r>
      <w:r w:rsidRPr="00F67924">
        <w:rPr>
          <w:lang w:val="pt-PT" w:eastAsia="de-DE"/>
        </w:rPr>
        <w:t>n</w:t>
      </w:r>
      <w:r w:rsidR="0094718E" w:rsidRPr="00F67924">
        <w:rPr>
          <w:lang w:val="pt-PT" w:eastAsia="de-DE"/>
        </w:rPr>
        <w:t>a a</w:t>
      </w:r>
      <w:r w:rsidR="0030086F" w:rsidRPr="00F67924">
        <w:rPr>
          <w:lang w:val="pt-PT" w:eastAsia="de-DE"/>
        </w:rPr>
        <w:t xml:space="preserve">tual caracterização </w:t>
      </w:r>
      <w:r w:rsidR="00903289" w:rsidRPr="00F67924">
        <w:rPr>
          <w:lang w:val="pt-PT" w:eastAsia="de-DE"/>
        </w:rPr>
        <w:t xml:space="preserve">da </w:t>
      </w:r>
      <w:r w:rsidR="004C5243" w:rsidRPr="00F67924">
        <w:rPr>
          <w:lang w:val="pt-PT" w:eastAsia="de-DE"/>
        </w:rPr>
        <w:t xml:space="preserve">farmacocinética, </w:t>
      </w:r>
      <w:r w:rsidRPr="00F67924">
        <w:rPr>
          <w:lang w:val="pt-PT" w:eastAsia="de-DE"/>
        </w:rPr>
        <w:t xml:space="preserve">a concentração mínima de </w:t>
      </w:r>
      <w:r w:rsidR="00380E62" w:rsidRPr="00F67924">
        <w:rPr>
          <w:szCs w:val="22"/>
          <w:lang w:val="pt-PT"/>
        </w:rPr>
        <w:t xml:space="preserve">tocilizumab </w:t>
      </w:r>
      <w:r w:rsidRPr="00F67924">
        <w:rPr>
          <w:lang w:val="pt-PT" w:eastAsia="de-DE"/>
        </w:rPr>
        <w:t xml:space="preserve">no estado estacionário é </w:t>
      </w:r>
      <w:r w:rsidR="00FD1A56" w:rsidRPr="00F67924">
        <w:rPr>
          <w:lang w:val="pt-PT" w:eastAsia="de-DE"/>
        </w:rPr>
        <w:t>50%</w:t>
      </w:r>
      <w:r w:rsidR="004C5243" w:rsidRPr="00F67924">
        <w:rPr>
          <w:lang w:val="pt-PT" w:eastAsia="de-DE"/>
        </w:rPr>
        <w:t xml:space="preserve"> superio</w:t>
      </w:r>
      <w:r w:rsidR="000F2128" w:rsidRPr="00F67924">
        <w:rPr>
          <w:lang w:val="pt-PT" w:eastAsia="de-DE"/>
        </w:rPr>
        <w:t xml:space="preserve">r </w:t>
      </w:r>
      <w:r w:rsidRPr="00F67924">
        <w:rPr>
          <w:lang w:val="pt-PT" w:eastAsia="de-DE"/>
        </w:rPr>
        <w:t xml:space="preserve">nesta população </w:t>
      </w:r>
      <w:r w:rsidR="000F2128" w:rsidRPr="00F67924">
        <w:rPr>
          <w:lang w:val="pt-PT" w:eastAsia="de-DE"/>
        </w:rPr>
        <w:t>relativamente às concentrações médias num grande conjunto de dados da população com AR. Estas diferenças ocorrem devido a razões desconhecidas.</w:t>
      </w:r>
      <w:r w:rsidR="0041551F" w:rsidRPr="00F67924">
        <w:rPr>
          <w:rFonts w:eastAsia="SimSun"/>
          <w:szCs w:val="24"/>
          <w:lang w:val="pt-PT" w:eastAsia="zh-CN"/>
        </w:rPr>
        <w:t xml:space="preserve"> </w:t>
      </w:r>
      <w:r w:rsidR="004C5243" w:rsidRPr="00F67924">
        <w:rPr>
          <w:rFonts w:eastAsia="SimSun"/>
          <w:szCs w:val="24"/>
          <w:lang w:val="pt-PT" w:eastAsia="zh-CN"/>
        </w:rPr>
        <w:t>As diferenças farmacocinéticas não são acompanhadas por diferenças acentuadas nos parâmetros farmacodinâmicos pelo que a relevância clínica é desconhecida.</w:t>
      </w:r>
      <w:r w:rsidR="0041551F" w:rsidRPr="00F67924">
        <w:rPr>
          <w:rFonts w:eastAsia="SimSun"/>
          <w:szCs w:val="24"/>
          <w:lang w:val="pt-PT" w:eastAsia="zh-CN"/>
        </w:rPr>
        <w:t xml:space="preserve">  </w:t>
      </w:r>
    </w:p>
    <w:p w14:paraId="5C720197" w14:textId="77777777" w:rsidR="00352950" w:rsidRPr="00F67924" w:rsidRDefault="00352950" w:rsidP="001F7D9D">
      <w:pPr>
        <w:rPr>
          <w:rFonts w:eastAsia="SimSun"/>
          <w:szCs w:val="24"/>
          <w:lang w:val="pt-PT" w:eastAsia="zh-CN"/>
        </w:rPr>
      </w:pPr>
    </w:p>
    <w:p w14:paraId="1CB3D6A6" w14:textId="6BFF29B6" w:rsidR="00352950" w:rsidRPr="00F67924" w:rsidRDefault="00352950" w:rsidP="000455B5">
      <w:pPr>
        <w:keepNext/>
        <w:keepLines/>
        <w:rPr>
          <w:rFonts w:eastAsia="SimSun"/>
          <w:szCs w:val="24"/>
          <w:lang w:val="pt-PT" w:eastAsia="zh-CN"/>
        </w:rPr>
      </w:pPr>
      <w:r w:rsidRPr="00F67924">
        <w:rPr>
          <w:rFonts w:eastAsia="SimSun"/>
          <w:szCs w:val="24"/>
          <w:lang w:val="pt-PT" w:eastAsia="zh-CN"/>
        </w:rPr>
        <w:t>Em doente</w:t>
      </w:r>
      <w:r w:rsidR="00FC6DE7" w:rsidRPr="00F67924">
        <w:rPr>
          <w:rFonts w:eastAsia="SimSun"/>
          <w:szCs w:val="24"/>
          <w:lang w:val="pt-PT" w:eastAsia="zh-CN"/>
        </w:rPr>
        <w:t>s</w:t>
      </w:r>
      <w:r w:rsidRPr="00F67924">
        <w:rPr>
          <w:rFonts w:eastAsia="SimSun"/>
          <w:szCs w:val="24"/>
          <w:lang w:val="pt-PT" w:eastAsia="zh-CN"/>
        </w:rPr>
        <w:t xml:space="preserve"> com ACG, foi observada uma maior exposição em</w:t>
      </w:r>
      <w:r w:rsidR="000531C5" w:rsidRPr="00F67924">
        <w:rPr>
          <w:rFonts w:eastAsia="SimSun"/>
          <w:szCs w:val="24"/>
          <w:lang w:val="pt-PT" w:eastAsia="zh-CN"/>
        </w:rPr>
        <w:t xml:space="preserve"> doent</w:t>
      </w:r>
      <w:r w:rsidRPr="00F67924">
        <w:rPr>
          <w:rFonts w:eastAsia="SimSun"/>
          <w:szCs w:val="24"/>
          <w:lang w:val="pt-PT" w:eastAsia="zh-CN"/>
        </w:rPr>
        <w:t>es com peso corporal inferior. Para o regime de dose semanal de 162</w:t>
      </w:r>
      <w:r w:rsidR="00380E62" w:rsidRPr="00F67924">
        <w:rPr>
          <w:rFonts w:eastAsia="SimSun"/>
          <w:szCs w:val="24"/>
          <w:lang w:val="pt-PT" w:eastAsia="zh-CN"/>
        </w:rPr>
        <w:t> </w:t>
      </w:r>
      <w:r w:rsidRPr="00F67924">
        <w:rPr>
          <w:rFonts w:eastAsia="SimSun"/>
          <w:szCs w:val="24"/>
          <w:lang w:val="pt-PT" w:eastAsia="zh-CN"/>
        </w:rPr>
        <w:t>mg</w:t>
      </w:r>
      <w:r w:rsidR="000531C5" w:rsidRPr="00F67924">
        <w:rPr>
          <w:rFonts w:eastAsia="SimSun"/>
          <w:szCs w:val="24"/>
          <w:lang w:val="pt-PT" w:eastAsia="zh-CN"/>
        </w:rPr>
        <w:t>, a C</w:t>
      </w:r>
      <w:r w:rsidR="000531C5" w:rsidRPr="00F67924">
        <w:rPr>
          <w:rFonts w:eastAsia="SimSun"/>
          <w:szCs w:val="24"/>
          <w:vertAlign w:val="subscript"/>
          <w:lang w:val="pt-PT" w:eastAsia="zh-CN"/>
        </w:rPr>
        <w:t>méd</w:t>
      </w:r>
      <w:r w:rsidR="000531C5" w:rsidRPr="00F67924">
        <w:rPr>
          <w:rFonts w:eastAsia="SimSun"/>
          <w:szCs w:val="24"/>
          <w:lang w:val="pt-PT" w:eastAsia="zh-CN"/>
        </w:rPr>
        <w:t xml:space="preserve"> no estado estacionário foi 51% superior </w:t>
      </w:r>
      <w:r w:rsidR="0004544A" w:rsidRPr="00F67924">
        <w:rPr>
          <w:rFonts w:eastAsia="SimSun"/>
          <w:szCs w:val="24"/>
          <w:lang w:val="pt-PT" w:eastAsia="zh-CN"/>
        </w:rPr>
        <w:t>nos</w:t>
      </w:r>
      <w:r w:rsidR="000531C5" w:rsidRPr="00F67924">
        <w:rPr>
          <w:rFonts w:eastAsia="SimSun"/>
          <w:szCs w:val="24"/>
          <w:lang w:val="pt-PT" w:eastAsia="zh-CN"/>
        </w:rPr>
        <w:t xml:space="preserve"> doentes com peso corporal inferior a 60</w:t>
      </w:r>
      <w:r w:rsidR="00380E62" w:rsidRPr="00F67924">
        <w:rPr>
          <w:rFonts w:eastAsia="SimSun"/>
          <w:szCs w:val="24"/>
          <w:lang w:val="pt-PT" w:eastAsia="zh-CN"/>
        </w:rPr>
        <w:t> </w:t>
      </w:r>
      <w:r w:rsidR="000531C5" w:rsidRPr="00F67924">
        <w:rPr>
          <w:rFonts w:eastAsia="SimSun"/>
          <w:szCs w:val="24"/>
          <w:lang w:val="pt-PT" w:eastAsia="zh-CN"/>
        </w:rPr>
        <w:t>kg comparativamente aos doentes que pesavam entre 60 e 100</w:t>
      </w:r>
      <w:r w:rsidR="00380E62" w:rsidRPr="00F67924">
        <w:rPr>
          <w:rFonts w:eastAsia="SimSun"/>
          <w:szCs w:val="24"/>
          <w:lang w:val="pt-PT" w:eastAsia="zh-CN"/>
        </w:rPr>
        <w:t> </w:t>
      </w:r>
      <w:r w:rsidR="000531C5" w:rsidRPr="00F67924">
        <w:rPr>
          <w:rFonts w:eastAsia="SimSun"/>
          <w:szCs w:val="24"/>
          <w:lang w:val="pt-PT" w:eastAsia="zh-CN"/>
        </w:rPr>
        <w:t>kg. Para o regime</w:t>
      </w:r>
      <w:r w:rsidR="00E73944" w:rsidRPr="00F67924">
        <w:rPr>
          <w:rFonts w:eastAsia="SimSun"/>
          <w:szCs w:val="24"/>
          <w:lang w:val="pt-PT" w:eastAsia="zh-CN"/>
        </w:rPr>
        <w:t xml:space="preserve"> de 162</w:t>
      </w:r>
      <w:r w:rsidR="00380E62" w:rsidRPr="00F67924">
        <w:rPr>
          <w:rFonts w:eastAsia="SimSun"/>
          <w:szCs w:val="24"/>
          <w:lang w:val="pt-PT" w:eastAsia="zh-CN"/>
        </w:rPr>
        <w:t> </w:t>
      </w:r>
      <w:r w:rsidR="00E73944" w:rsidRPr="00F67924">
        <w:rPr>
          <w:rFonts w:eastAsia="SimSun"/>
          <w:szCs w:val="24"/>
          <w:lang w:val="pt-PT" w:eastAsia="zh-CN"/>
        </w:rPr>
        <w:t>mg de 2 em 2</w:t>
      </w:r>
      <w:r w:rsidR="00380E62" w:rsidRPr="00F67924">
        <w:rPr>
          <w:rFonts w:eastAsia="SimSun"/>
          <w:szCs w:val="24"/>
          <w:lang w:val="pt-PT" w:eastAsia="zh-CN"/>
        </w:rPr>
        <w:t> </w:t>
      </w:r>
      <w:r w:rsidR="00E73944" w:rsidRPr="00F67924">
        <w:rPr>
          <w:rFonts w:eastAsia="SimSun"/>
          <w:szCs w:val="24"/>
          <w:lang w:val="pt-PT" w:eastAsia="zh-CN"/>
        </w:rPr>
        <w:t>semanas</w:t>
      </w:r>
      <w:r w:rsidR="0004544A" w:rsidRPr="00F67924">
        <w:rPr>
          <w:rFonts w:eastAsia="SimSun"/>
          <w:szCs w:val="24"/>
          <w:lang w:val="pt-PT" w:eastAsia="zh-CN"/>
        </w:rPr>
        <w:t>, a C</w:t>
      </w:r>
      <w:r w:rsidR="0004544A" w:rsidRPr="00F67924">
        <w:rPr>
          <w:rFonts w:eastAsia="SimSun"/>
          <w:szCs w:val="24"/>
          <w:vertAlign w:val="subscript"/>
          <w:lang w:val="pt-PT" w:eastAsia="zh-CN"/>
        </w:rPr>
        <w:t>méd</w:t>
      </w:r>
      <w:r w:rsidR="0004544A" w:rsidRPr="00F67924">
        <w:rPr>
          <w:rFonts w:eastAsia="SimSun"/>
          <w:szCs w:val="24"/>
          <w:lang w:val="pt-PT" w:eastAsia="zh-CN"/>
        </w:rPr>
        <w:t xml:space="preserve"> no estado estacionário foi 129% superior nos doentes com peso corporal inferior a 60</w:t>
      </w:r>
      <w:r w:rsidR="00380E62" w:rsidRPr="00F67924">
        <w:rPr>
          <w:rFonts w:eastAsia="SimSun"/>
          <w:szCs w:val="24"/>
          <w:lang w:val="pt-PT" w:eastAsia="zh-CN"/>
        </w:rPr>
        <w:t> </w:t>
      </w:r>
      <w:r w:rsidR="0004544A" w:rsidRPr="00F67924">
        <w:rPr>
          <w:rFonts w:eastAsia="SimSun"/>
          <w:szCs w:val="24"/>
          <w:lang w:val="pt-PT" w:eastAsia="zh-CN"/>
        </w:rPr>
        <w:t>kg comparativamente aos doentes que pesavam entre 60 e 100</w:t>
      </w:r>
      <w:r w:rsidR="00380E62" w:rsidRPr="00F67924">
        <w:rPr>
          <w:rFonts w:eastAsia="SimSun"/>
          <w:szCs w:val="24"/>
          <w:lang w:val="pt-PT" w:eastAsia="zh-CN"/>
        </w:rPr>
        <w:t> </w:t>
      </w:r>
      <w:r w:rsidR="0004544A" w:rsidRPr="00F67924">
        <w:rPr>
          <w:rFonts w:eastAsia="SimSun"/>
          <w:szCs w:val="24"/>
          <w:lang w:val="pt-PT" w:eastAsia="zh-CN"/>
        </w:rPr>
        <w:t>kg. Para os doentes acima dos 100</w:t>
      </w:r>
      <w:r w:rsidR="00380E62" w:rsidRPr="00F67924">
        <w:rPr>
          <w:rFonts w:eastAsia="SimSun"/>
          <w:szCs w:val="24"/>
          <w:lang w:val="pt-PT" w:eastAsia="zh-CN"/>
        </w:rPr>
        <w:t> </w:t>
      </w:r>
      <w:r w:rsidR="0004544A" w:rsidRPr="00F67924">
        <w:rPr>
          <w:rFonts w:eastAsia="SimSun"/>
          <w:szCs w:val="24"/>
          <w:lang w:val="pt-PT" w:eastAsia="zh-CN"/>
        </w:rPr>
        <w:t>kg (n</w:t>
      </w:r>
      <w:ins w:id="1921" w:author="Author">
        <w:r w:rsidR="00B53AAE" w:rsidRPr="00A55B53">
          <w:rPr>
            <w:rFonts w:eastAsia="SimSun"/>
            <w:szCs w:val="24"/>
            <w:lang w:val="pt-PT" w:eastAsia="zh-CN"/>
          </w:rPr>
          <w:t> = </w:t>
        </w:r>
      </w:ins>
      <w:del w:id="1922" w:author="Author">
        <w:r w:rsidR="0004544A" w:rsidRPr="00F67924" w:rsidDel="00B53AAE">
          <w:rPr>
            <w:rFonts w:eastAsia="SimSun"/>
            <w:szCs w:val="24"/>
            <w:lang w:val="pt-PT" w:eastAsia="zh-CN"/>
          </w:rPr>
          <w:delText>=</w:delText>
        </w:r>
      </w:del>
      <w:r w:rsidR="0004544A" w:rsidRPr="00F67924">
        <w:rPr>
          <w:rFonts w:eastAsia="SimSun"/>
          <w:szCs w:val="24"/>
          <w:lang w:val="pt-PT" w:eastAsia="zh-CN"/>
        </w:rPr>
        <w:t>7) os dados são limitados.</w:t>
      </w:r>
    </w:p>
    <w:p w14:paraId="3A3E5B26" w14:textId="77777777" w:rsidR="000F2128" w:rsidRPr="00F67924" w:rsidRDefault="000F2128" w:rsidP="001F7D9D">
      <w:pPr>
        <w:rPr>
          <w:rFonts w:eastAsia="SimSun"/>
          <w:szCs w:val="24"/>
          <w:lang w:val="pt-PT" w:eastAsia="zh-CN"/>
        </w:rPr>
      </w:pPr>
    </w:p>
    <w:p w14:paraId="053B872B" w14:textId="77777777" w:rsidR="0041551F" w:rsidRPr="00F67924" w:rsidRDefault="00B77B9D" w:rsidP="0041551F">
      <w:pPr>
        <w:rPr>
          <w:i/>
          <w:u w:val="single"/>
          <w:lang w:val="pt-PT" w:eastAsia="de-DE"/>
        </w:rPr>
      </w:pPr>
      <w:r w:rsidRPr="00F67924">
        <w:rPr>
          <w:i/>
          <w:u w:val="single"/>
          <w:lang w:val="pt-PT" w:eastAsia="de-DE"/>
        </w:rPr>
        <w:t>Absorção</w:t>
      </w:r>
    </w:p>
    <w:p w14:paraId="57BD1F3D" w14:textId="286766EE" w:rsidR="00614D91" w:rsidRPr="00F67924" w:rsidRDefault="00D37A3E" w:rsidP="000F2128">
      <w:pPr>
        <w:outlineLvl w:val="0"/>
        <w:rPr>
          <w:lang w:val="pt-PT"/>
        </w:rPr>
      </w:pPr>
      <w:r w:rsidRPr="00F67924">
        <w:rPr>
          <w:lang w:val="pt-PT"/>
        </w:rPr>
        <w:t xml:space="preserve">O </w:t>
      </w:r>
      <w:r w:rsidRPr="00F67924">
        <w:rPr>
          <w:iCs/>
          <w:lang w:val="pt-PT"/>
        </w:rPr>
        <w:t>t½ de absorção foi cerca de 4</w:t>
      </w:r>
      <w:r w:rsidR="00380E62" w:rsidRPr="00F67924">
        <w:rPr>
          <w:iCs/>
          <w:lang w:val="pt-PT"/>
        </w:rPr>
        <w:t> </w:t>
      </w:r>
      <w:r w:rsidRPr="00F67924">
        <w:rPr>
          <w:iCs/>
          <w:lang w:val="pt-PT"/>
        </w:rPr>
        <w:t>dias</w:t>
      </w:r>
      <w:r w:rsidRPr="00F67924">
        <w:rPr>
          <w:lang w:val="pt-PT"/>
        </w:rPr>
        <w:t xml:space="preserve"> a</w:t>
      </w:r>
      <w:r w:rsidR="000F2128" w:rsidRPr="00F67924">
        <w:rPr>
          <w:lang w:val="pt-PT"/>
        </w:rPr>
        <w:t xml:space="preserve">pós a </w:t>
      </w:r>
      <w:r w:rsidRPr="00F67924">
        <w:rPr>
          <w:lang w:val="pt-PT"/>
        </w:rPr>
        <w:t xml:space="preserve">administração da </w:t>
      </w:r>
      <w:r w:rsidR="000F2128" w:rsidRPr="00F67924">
        <w:rPr>
          <w:lang w:val="pt-PT"/>
        </w:rPr>
        <w:t>dose subcutânea nos doentes com ACG</w:t>
      </w:r>
      <w:r w:rsidR="00614D91" w:rsidRPr="00F67924">
        <w:rPr>
          <w:iCs/>
          <w:lang w:val="pt-PT"/>
        </w:rPr>
        <w:t>. A biodisponibilidade</w:t>
      </w:r>
      <w:r w:rsidR="00D455EE" w:rsidRPr="00F67924">
        <w:rPr>
          <w:iCs/>
          <w:lang w:val="pt-PT"/>
        </w:rPr>
        <w:t xml:space="preserve"> para a formulação subcutânea foi de 0,8. Os valores medianos de </w:t>
      </w:r>
      <w:r w:rsidR="00D455EE" w:rsidRPr="00F67924">
        <w:rPr>
          <w:iCs/>
          <w:lang w:val="pt-PT" w:eastAsia="de-DE"/>
        </w:rPr>
        <w:t>T</w:t>
      </w:r>
      <w:r w:rsidR="00D455EE" w:rsidRPr="00F67924">
        <w:rPr>
          <w:iCs/>
          <w:vertAlign w:val="subscript"/>
          <w:lang w:val="pt-PT" w:eastAsia="de-DE"/>
        </w:rPr>
        <w:t xml:space="preserve">máx </w:t>
      </w:r>
      <w:r w:rsidR="00D455EE" w:rsidRPr="00F67924">
        <w:rPr>
          <w:iCs/>
          <w:lang w:val="pt-PT" w:eastAsia="de-DE"/>
        </w:rPr>
        <w:t>foram de 3</w:t>
      </w:r>
      <w:r w:rsidR="00380E62" w:rsidRPr="00F67924">
        <w:rPr>
          <w:iCs/>
          <w:lang w:val="pt-PT" w:eastAsia="de-DE"/>
        </w:rPr>
        <w:t> </w:t>
      </w:r>
      <w:r w:rsidR="00D455EE" w:rsidRPr="00F67924">
        <w:rPr>
          <w:iCs/>
          <w:lang w:val="pt-PT" w:eastAsia="de-DE"/>
        </w:rPr>
        <w:t xml:space="preserve">dias após a </w:t>
      </w:r>
      <w:r w:rsidRPr="00F67924">
        <w:rPr>
          <w:iCs/>
          <w:lang w:val="pt-PT" w:eastAsia="de-DE"/>
        </w:rPr>
        <w:t xml:space="preserve">administração da </w:t>
      </w:r>
      <w:r w:rsidR="00D455EE" w:rsidRPr="00F67924">
        <w:rPr>
          <w:iCs/>
          <w:lang w:val="pt-PT" w:eastAsia="de-DE"/>
        </w:rPr>
        <w:t xml:space="preserve">dose semanal de </w:t>
      </w:r>
      <w:r w:rsidR="00380E62" w:rsidRPr="00F67924">
        <w:rPr>
          <w:szCs w:val="22"/>
          <w:lang w:val="pt-PT"/>
        </w:rPr>
        <w:t xml:space="preserve">tocilizumab </w:t>
      </w:r>
      <w:r w:rsidRPr="00F67924">
        <w:rPr>
          <w:iCs/>
          <w:lang w:val="pt-PT" w:eastAsia="de-DE"/>
        </w:rPr>
        <w:t>e 4,5</w:t>
      </w:r>
      <w:r w:rsidR="00380E62" w:rsidRPr="00F67924">
        <w:rPr>
          <w:iCs/>
          <w:lang w:val="pt-PT" w:eastAsia="de-DE"/>
        </w:rPr>
        <w:t> </w:t>
      </w:r>
      <w:r w:rsidRPr="00F67924">
        <w:rPr>
          <w:iCs/>
          <w:lang w:val="pt-PT" w:eastAsia="de-DE"/>
        </w:rPr>
        <w:t>dias após a administração da dose</w:t>
      </w:r>
      <w:r w:rsidR="00D455EE" w:rsidRPr="00F67924">
        <w:rPr>
          <w:iCs/>
          <w:lang w:val="pt-PT" w:eastAsia="de-DE"/>
        </w:rPr>
        <w:t xml:space="preserve"> de tocilizumab de 2 em 2</w:t>
      </w:r>
      <w:r w:rsidR="00380E62" w:rsidRPr="00F67924">
        <w:rPr>
          <w:iCs/>
          <w:lang w:val="pt-PT" w:eastAsia="de-DE"/>
        </w:rPr>
        <w:t> </w:t>
      </w:r>
      <w:r w:rsidR="00D455EE" w:rsidRPr="00F67924">
        <w:rPr>
          <w:iCs/>
          <w:lang w:val="pt-PT" w:eastAsia="de-DE"/>
        </w:rPr>
        <w:t>semanas.</w:t>
      </w:r>
    </w:p>
    <w:p w14:paraId="0D643DDB" w14:textId="77777777" w:rsidR="0041551F" w:rsidRPr="00F67924" w:rsidRDefault="0041551F" w:rsidP="0041551F">
      <w:pPr>
        <w:rPr>
          <w:iCs/>
          <w:lang w:val="pt-PT" w:eastAsia="de-DE"/>
        </w:rPr>
      </w:pPr>
    </w:p>
    <w:p w14:paraId="59A5B41A" w14:textId="77777777" w:rsidR="0041551F" w:rsidRPr="00F67924" w:rsidRDefault="00B77B9D" w:rsidP="0041551F">
      <w:pPr>
        <w:rPr>
          <w:i/>
          <w:u w:val="single"/>
          <w:lang w:val="pt-PT" w:eastAsia="de-DE"/>
        </w:rPr>
      </w:pPr>
      <w:r w:rsidRPr="00F67924">
        <w:rPr>
          <w:i/>
          <w:u w:val="single"/>
          <w:lang w:val="pt-PT" w:eastAsia="de-DE"/>
        </w:rPr>
        <w:t>Distribuição</w:t>
      </w:r>
    </w:p>
    <w:p w14:paraId="44FB3677" w14:textId="31996BEC" w:rsidR="00D455EE" w:rsidRPr="00F67924" w:rsidRDefault="00D455EE" w:rsidP="0041551F">
      <w:pPr>
        <w:rPr>
          <w:lang w:val="pt-PT" w:eastAsia="de-DE"/>
        </w:rPr>
      </w:pPr>
      <w:r w:rsidRPr="00F67924">
        <w:rPr>
          <w:lang w:val="pt-PT" w:eastAsia="de-DE"/>
        </w:rPr>
        <w:t>Nos doentes com ACG, o volume central de distribuição foi de 4,09</w:t>
      </w:r>
      <w:r w:rsidR="00FD1376" w:rsidRPr="00F67924">
        <w:rPr>
          <w:lang w:val="pt-PT" w:eastAsia="de-DE"/>
        </w:rPr>
        <w:t> </w:t>
      </w:r>
      <w:r w:rsidRPr="00F67924">
        <w:rPr>
          <w:lang w:val="pt-PT" w:eastAsia="de-DE"/>
        </w:rPr>
        <w:t>l, o volume periférico de distribuição foi 3,37</w:t>
      </w:r>
      <w:r w:rsidR="00FD1376" w:rsidRPr="00F67924">
        <w:rPr>
          <w:lang w:val="pt-PT" w:eastAsia="de-DE"/>
        </w:rPr>
        <w:t> </w:t>
      </w:r>
      <w:r w:rsidRPr="00F67924">
        <w:rPr>
          <w:lang w:val="pt-PT" w:eastAsia="de-DE"/>
        </w:rPr>
        <w:t>l, resultando num volume de distribuição no estado estacionário de 7,46</w:t>
      </w:r>
      <w:r w:rsidR="00FD1376" w:rsidRPr="00F67924">
        <w:rPr>
          <w:lang w:val="pt-PT" w:eastAsia="de-DE"/>
        </w:rPr>
        <w:t> </w:t>
      </w:r>
      <w:r w:rsidRPr="00F67924">
        <w:rPr>
          <w:lang w:val="pt-PT" w:eastAsia="de-DE"/>
        </w:rPr>
        <w:t>l.</w:t>
      </w:r>
    </w:p>
    <w:p w14:paraId="74655815" w14:textId="77777777" w:rsidR="0041551F" w:rsidRPr="00F67924" w:rsidRDefault="0041551F" w:rsidP="0041551F">
      <w:pPr>
        <w:rPr>
          <w:lang w:val="pt-PT" w:eastAsia="de-DE"/>
        </w:rPr>
      </w:pPr>
    </w:p>
    <w:p w14:paraId="6EF10A33" w14:textId="77777777" w:rsidR="0041551F" w:rsidRPr="00F67924" w:rsidRDefault="00B77B9D" w:rsidP="0041551F">
      <w:pPr>
        <w:rPr>
          <w:i/>
          <w:u w:val="single"/>
          <w:lang w:val="pt-PT" w:eastAsia="de-DE"/>
        </w:rPr>
      </w:pPr>
      <w:r w:rsidRPr="00F67924">
        <w:rPr>
          <w:i/>
          <w:u w:val="single"/>
          <w:lang w:val="pt-PT" w:eastAsia="de-DE"/>
        </w:rPr>
        <w:t>Eliminação</w:t>
      </w:r>
    </w:p>
    <w:p w14:paraId="30212803" w14:textId="2C538D73" w:rsidR="00D455EE" w:rsidRPr="00F67924" w:rsidRDefault="00D455EE" w:rsidP="0041551F">
      <w:pPr>
        <w:rPr>
          <w:lang w:val="pt-PT" w:eastAsia="de-DE"/>
        </w:rPr>
      </w:pPr>
      <w:r w:rsidRPr="00F67924">
        <w:rPr>
          <w:lang w:val="pt-PT" w:eastAsia="de-DE"/>
        </w:rPr>
        <w:t xml:space="preserve">A depuração total de </w:t>
      </w:r>
      <w:r w:rsidR="00FD1376" w:rsidRPr="00F67924">
        <w:rPr>
          <w:szCs w:val="22"/>
          <w:lang w:val="pt-PT"/>
        </w:rPr>
        <w:t xml:space="preserve">tocilizumab </w:t>
      </w:r>
      <w:r w:rsidRPr="00F67924">
        <w:rPr>
          <w:lang w:val="pt-PT" w:eastAsia="de-DE"/>
        </w:rPr>
        <w:t>foi dependente da concentração e é o somatório da depuração linear e não linear. A depuração linear foi estimada como um parâmetro na análise farmacocinética populacional</w:t>
      </w:r>
      <w:r w:rsidR="00E21E0C" w:rsidRPr="00F67924">
        <w:rPr>
          <w:lang w:val="pt-PT" w:eastAsia="de-DE"/>
        </w:rPr>
        <w:t xml:space="preserve"> e foi de 6,7</w:t>
      </w:r>
      <w:r w:rsidR="00FD1376" w:rsidRPr="00F67924">
        <w:rPr>
          <w:lang w:val="pt-PT" w:eastAsia="de-DE"/>
        </w:rPr>
        <w:t> </w:t>
      </w:r>
      <w:r w:rsidR="00E21E0C" w:rsidRPr="00F67924">
        <w:rPr>
          <w:lang w:val="pt-PT" w:eastAsia="de-DE"/>
        </w:rPr>
        <w:t>ml/h nos doentes com ACG.</w:t>
      </w:r>
    </w:p>
    <w:p w14:paraId="0308BAB5" w14:textId="77777777" w:rsidR="0041551F" w:rsidRPr="00F67924" w:rsidRDefault="0041551F" w:rsidP="0041551F">
      <w:pPr>
        <w:rPr>
          <w:lang w:val="pt-PT" w:eastAsia="de-DE"/>
        </w:rPr>
      </w:pPr>
    </w:p>
    <w:p w14:paraId="00EF6D67" w14:textId="3C2CF011" w:rsidR="005551E6" w:rsidRPr="00F67924" w:rsidRDefault="00E21E0C" w:rsidP="001F7D9D">
      <w:pPr>
        <w:outlineLvl w:val="0"/>
        <w:rPr>
          <w:u w:val="single"/>
          <w:lang w:val="pt-PT"/>
        </w:rPr>
      </w:pPr>
      <w:r w:rsidRPr="00F67924">
        <w:rPr>
          <w:lang w:val="pt-PT" w:eastAsia="de-DE"/>
        </w:rPr>
        <w:t>Nos doentes com ACG, no estado estacionário</w:t>
      </w:r>
      <w:r w:rsidR="003F5065" w:rsidRPr="00F67924">
        <w:rPr>
          <w:lang w:val="pt-PT" w:eastAsia="de-DE"/>
        </w:rPr>
        <w:t>,</w:t>
      </w:r>
      <w:r w:rsidRPr="00F67924">
        <w:rPr>
          <w:lang w:val="pt-PT" w:eastAsia="de-DE"/>
        </w:rPr>
        <w:t xml:space="preserve"> o t½ </w:t>
      </w:r>
      <w:r w:rsidR="00355E6E" w:rsidRPr="00F67924">
        <w:rPr>
          <w:lang w:val="pt-PT" w:eastAsia="de-DE"/>
        </w:rPr>
        <w:t>efe</w:t>
      </w:r>
      <w:r w:rsidRPr="00F67924">
        <w:rPr>
          <w:lang w:val="pt-PT" w:eastAsia="de-DE"/>
        </w:rPr>
        <w:t xml:space="preserve">tivo de </w:t>
      </w:r>
      <w:r w:rsidR="00FD1376" w:rsidRPr="00F67924">
        <w:rPr>
          <w:szCs w:val="22"/>
          <w:lang w:val="pt-PT"/>
        </w:rPr>
        <w:t xml:space="preserve">tocilizumab </w:t>
      </w:r>
      <w:r w:rsidRPr="00F67924">
        <w:rPr>
          <w:lang w:val="pt-PT" w:eastAsia="de-DE"/>
        </w:rPr>
        <w:t>variou entre 18,3 e 18,9</w:t>
      </w:r>
      <w:r w:rsidR="00FD1376" w:rsidRPr="00F67924">
        <w:rPr>
          <w:lang w:val="pt-PT" w:eastAsia="de-DE"/>
        </w:rPr>
        <w:t> </w:t>
      </w:r>
      <w:r w:rsidRPr="00F67924">
        <w:rPr>
          <w:lang w:val="pt-PT" w:eastAsia="de-DE"/>
        </w:rPr>
        <w:t>dias para o regime de 162</w:t>
      </w:r>
      <w:r w:rsidR="00FD1376" w:rsidRPr="00F67924">
        <w:rPr>
          <w:lang w:val="pt-PT" w:eastAsia="de-DE"/>
        </w:rPr>
        <w:t> </w:t>
      </w:r>
      <w:r w:rsidRPr="00F67924">
        <w:rPr>
          <w:lang w:val="pt-PT" w:eastAsia="de-DE"/>
        </w:rPr>
        <w:t>mg semanais, e entre 4,2 e 7,9</w:t>
      </w:r>
      <w:r w:rsidR="00FD1376" w:rsidRPr="00F67924">
        <w:rPr>
          <w:lang w:val="pt-PT" w:eastAsia="de-DE"/>
        </w:rPr>
        <w:t> </w:t>
      </w:r>
      <w:r w:rsidRPr="00F67924">
        <w:rPr>
          <w:lang w:val="pt-PT" w:eastAsia="de-DE"/>
        </w:rPr>
        <w:t>dias para o regime de 162</w:t>
      </w:r>
      <w:r w:rsidR="00FD1376" w:rsidRPr="00F67924">
        <w:rPr>
          <w:lang w:val="pt-PT" w:eastAsia="de-DE"/>
        </w:rPr>
        <w:t> </w:t>
      </w:r>
      <w:r w:rsidRPr="00F67924">
        <w:rPr>
          <w:lang w:val="pt-PT" w:eastAsia="de-DE"/>
        </w:rPr>
        <w:t>mg de 2 em 2</w:t>
      </w:r>
      <w:r w:rsidR="00FD1376" w:rsidRPr="00F67924">
        <w:rPr>
          <w:lang w:val="pt-PT" w:eastAsia="de-DE"/>
        </w:rPr>
        <w:t> </w:t>
      </w:r>
      <w:r w:rsidRPr="00F67924">
        <w:rPr>
          <w:lang w:val="pt-PT" w:eastAsia="de-DE"/>
        </w:rPr>
        <w:t xml:space="preserve">semanas. </w:t>
      </w:r>
      <w:r w:rsidR="00D37A3E" w:rsidRPr="00F67924">
        <w:rPr>
          <w:lang w:val="pt-PT" w:eastAsia="de-DE"/>
        </w:rPr>
        <w:t>Perante</w:t>
      </w:r>
      <w:r w:rsidRPr="00F67924">
        <w:rPr>
          <w:lang w:val="pt-PT" w:eastAsia="de-DE"/>
        </w:rPr>
        <w:t xml:space="preserve"> concentrações séricas elevadas, quando a depuração </w:t>
      </w:r>
      <w:r w:rsidR="003F5065" w:rsidRPr="00F67924">
        <w:rPr>
          <w:lang w:val="pt-PT" w:eastAsia="de-DE"/>
        </w:rPr>
        <w:t xml:space="preserve">total </w:t>
      </w:r>
      <w:r w:rsidRPr="00F67924">
        <w:rPr>
          <w:lang w:val="pt-PT" w:eastAsia="de-DE"/>
        </w:rPr>
        <w:t xml:space="preserve">de </w:t>
      </w:r>
      <w:r w:rsidR="00FD1376" w:rsidRPr="00F67924">
        <w:rPr>
          <w:szCs w:val="22"/>
          <w:lang w:val="pt-PT"/>
        </w:rPr>
        <w:t xml:space="preserve">tocilizumab </w:t>
      </w:r>
      <w:r w:rsidRPr="00F67924">
        <w:rPr>
          <w:lang w:val="pt-PT" w:eastAsia="de-DE"/>
        </w:rPr>
        <w:t xml:space="preserve">é dominada pela depuração linear, foi obtido um t½ </w:t>
      </w:r>
      <w:r w:rsidR="00355E6E" w:rsidRPr="00F67924">
        <w:rPr>
          <w:lang w:val="pt-PT" w:eastAsia="de-DE"/>
        </w:rPr>
        <w:t>efe</w:t>
      </w:r>
      <w:r w:rsidRPr="00F67924">
        <w:rPr>
          <w:lang w:val="pt-PT" w:eastAsia="de-DE"/>
        </w:rPr>
        <w:t>tivo de aproximadam</w:t>
      </w:r>
      <w:r w:rsidR="0030086F" w:rsidRPr="00F67924">
        <w:rPr>
          <w:lang w:val="pt-PT" w:eastAsia="de-DE"/>
        </w:rPr>
        <w:t>ente 32</w:t>
      </w:r>
      <w:r w:rsidR="00FD1376" w:rsidRPr="00F67924">
        <w:rPr>
          <w:lang w:val="pt-PT" w:eastAsia="de-DE"/>
        </w:rPr>
        <w:t> </w:t>
      </w:r>
      <w:r w:rsidR="0030086F" w:rsidRPr="00F67924">
        <w:rPr>
          <w:lang w:val="pt-PT" w:eastAsia="de-DE"/>
        </w:rPr>
        <w:t>dias a</w:t>
      </w:r>
      <w:r w:rsidR="008C3A8C" w:rsidRPr="00F67924">
        <w:rPr>
          <w:lang w:val="pt-PT" w:eastAsia="de-DE"/>
        </w:rPr>
        <w:t xml:space="preserve"> </w:t>
      </w:r>
      <w:r w:rsidR="0030086F" w:rsidRPr="00F67924">
        <w:rPr>
          <w:lang w:val="pt-PT" w:eastAsia="de-DE"/>
        </w:rPr>
        <w:t xml:space="preserve">partir </w:t>
      </w:r>
      <w:r w:rsidRPr="00F67924">
        <w:rPr>
          <w:lang w:val="pt-PT" w:eastAsia="de-DE"/>
        </w:rPr>
        <w:t>das estimativas do parâmetro populacional.</w:t>
      </w:r>
    </w:p>
    <w:p w14:paraId="7C44AC02" w14:textId="77777777" w:rsidR="0030086F" w:rsidRPr="00F67924" w:rsidRDefault="0030086F" w:rsidP="005551E6">
      <w:pPr>
        <w:ind w:left="567" w:hanging="567"/>
        <w:outlineLvl w:val="0"/>
        <w:rPr>
          <w:u w:val="single"/>
          <w:lang w:val="pt-PT"/>
        </w:rPr>
      </w:pPr>
    </w:p>
    <w:p w14:paraId="7187C446" w14:textId="77777777" w:rsidR="005551E6" w:rsidRPr="00F67924" w:rsidRDefault="005551E6" w:rsidP="005551E6">
      <w:pPr>
        <w:ind w:left="567" w:hanging="567"/>
        <w:outlineLvl w:val="0"/>
        <w:rPr>
          <w:i/>
          <w:lang w:val="pt-PT"/>
        </w:rPr>
      </w:pPr>
      <w:r w:rsidRPr="00F67924">
        <w:rPr>
          <w:u w:val="single"/>
          <w:lang w:val="pt-PT"/>
        </w:rPr>
        <w:t>Populações especiais</w:t>
      </w:r>
    </w:p>
    <w:p w14:paraId="65A2B7D6" w14:textId="23029BB6" w:rsidR="00FD1376" w:rsidRPr="00F67924" w:rsidRDefault="005551E6" w:rsidP="005551E6">
      <w:pPr>
        <w:numPr>
          <w:ilvl w:val="12"/>
          <w:numId w:val="0"/>
        </w:numPr>
        <w:ind w:right="-2"/>
        <w:rPr>
          <w:bCs/>
          <w:i/>
          <w:iCs/>
          <w:lang w:val="pt-PT"/>
        </w:rPr>
      </w:pPr>
      <w:r w:rsidRPr="00F67924">
        <w:rPr>
          <w:bCs/>
          <w:i/>
          <w:iCs/>
          <w:lang w:val="pt-PT"/>
        </w:rPr>
        <w:t>Compromisso renal</w:t>
      </w:r>
    </w:p>
    <w:p w14:paraId="0081B2AF" w14:textId="1647781D" w:rsidR="005551E6" w:rsidRPr="00F67924" w:rsidRDefault="005551E6" w:rsidP="005551E6">
      <w:pPr>
        <w:numPr>
          <w:ilvl w:val="12"/>
          <w:numId w:val="0"/>
        </w:numPr>
        <w:ind w:right="-2"/>
        <w:rPr>
          <w:iCs/>
          <w:lang w:val="pt-PT"/>
        </w:rPr>
      </w:pPr>
      <w:r w:rsidRPr="00F67924">
        <w:rPr>
          <w:iCs/>
          <w:lang w:val="pt-PT"/>
        </w:rPr>
        <w:t xml:space="preserve">Não foi realizado nenhum </w:t>
      </w:r>
      <w:del w:id="1923" w:author="Author">
        <w:r w:rsidRPr="00F67924" w:rsidDel="00003E4A">
          <w:rPr>
            <w:iCs/>
            <w:lang w:val="pt-PT"/>
          </w:rPr>
          <w:delText xml:space="preserve">estudo </w:delText>
        </w:r>
      </w:del>
      <w:ins w:id="1924" w:author="Author">
        <w:r w:rsidR="00003E4A" w:rsidRPr="00F67924">
          <w:rPr>
            <w:iCs/>
            <w:lang w:val="pt-PT"/>
          </w:rPr>
          <w:t xml:space="preserve">ensaio </w:t>
        </w:r>
      </w:ins>
      <w:r w:rsidRPr="00F67924">
        <w:rPr>
          <w:iCs/>
          <w:lang w:val="pt-PT"/>
        </w:rPr>
        <w:t xml:space="preserve">formal acerca do efeito do compromisso renal na farmacocinética de </w:t>
      </w:r>
      <w:r w:rsidR="00FD1376" w:rsidRPr="00F67924">
        <w:rPr>
          <w:szCs w:val="22"/>
          <w:lang w:val="pt-PT"/>
        </w:rPr>
        <w:t>tocilizumab</w:t>
      </w:r>
      <w:r w:rsidRPr="00F67924">
        <w:rPr>
          <w:iCs/>
          <w:lang w:val="pt-PT"/>
        </w:rPr>
        <w:t xml:space="preserve">. A maioria dos doentes </w:t>
      </w:r>
      <w:r w:rsidR="00C73B7A" w:rsidRPr="00F67924">
        <w:rPr>
          <w:iCs/>
          <w:lang w:val="pt-PT"/>
        </w:rPr>
        <w:t>na</w:t>
      </w:r>
      <w:del w:id="1925" w:author="Author">
        <w:r w:rsidR="00C73B7A" w:rsidRPr="00F67924" w:rsidDel="00003E4A">
          <w:rPr>
            <w:iCs/>
            <w:lang w:val="pt-PT"/>
          </w:rPr>
          <w:delText>s</w:delText>
        </w:r>
      </w:del>
      <w:r w:rsidR="00C73B7A" w:rsidRPr="00F67924">
        <w:rPr>
          <w:iCs/>
          <w:lang w:val="pt-PT"/>
        </w:rPr>
        <w:t xml:space="preserve"> análise</w:t>
      </w:r>
      <w:del w:id="1926" w:author="Author">
        <w:r w:rsidR="00C73B7A" w:rsidRPr="00F67924" w:rsidDel="00003E4A">
          <w:rPr>
            <w:iCs/>
            <w:lang w:val="pt-PT"/>
          </w:rPr>
          <w:delText>s</w:delText>
        </w:r>
      </w:del>
      <w:r w:rsidR="00C73B7A" w:rsidRPr="00F67924">
        <w:rPr>
          <w:iCs/>
          <w:lang w:val="pt-PT"/>
        </w:rPr>
        <w:t xml:space="preserve"> farmacocinética</w:t>
      </w:r>
      <w:del w:id="1927" w:author="Author">
        <w:r w:rsidR="00C73B7A" w:rsidRPr="00F67924" w:rsidDel="00003E4A">
          <w:rPr>
            <w:iCs/>
            <w:lang w:val="pt-PT"/>
          </w:rPr>
          <w:delText>s</w:delText>
        </w:r>
      </w:del>
      <w:r w:rsidR="00C73B7A" w:rsidRPr="00F67924">
        <w:rPr>
          <w:iCs/>
          <w:lang w:val="pt-PT"/>
        </w:rPr>
        <w:t xml:space="preserve"> populaciona</w:t>
      </w:r>
      <w:ins w:id="1928" w:author="Author">
        <w:r w:rsidR="00003E4A" w:rsidRPr="00F67924">
          <w:rPr>
            <w:iCs/>
            <w:lang w:val="pt-PT"/>
          </w:rPr>
          <w:t>l</w:t>
        </w:r>
      </w:ins>
      <w:del w:id="1929" w:author="Author">
        <w:r w:rsidR="00C73B7A" w:rsidRPr="00F67924" w:rsidDel="00003E4A">
          <w:rPr>
            <w:iCs/>
            <w:lang w:val="pt-PT"/>
          </w:rPr>
          <w:delText>is</w:delText>
        </w:r>
      </w:del>
      <w:r w:rsidR="00C73B7A" w:rsidRPr="00F67924">
        <w:rPr>
          <w:iCs/>
          <w:lang w:val="pt-PT"/>
        </w:rPr>
        <w:t xml:space="preserve"> </w:t>
      </w:r>
      <w:r w:rsidR="00EB3C41" w:rsidRPr="00F67924">
        <w:rPr>
          <w:iCs/>
          <w:lang w:val="pt-PT"/>
        </w:rPr>
        <w:t xml:space="preserve">para </w:t>
      </w:r>
      <w:ins w:id="1930" w:author="Author">
        <w:r w:rsidR="00003E4A" w:rsidRPr="00F67924">
          <w:rPr>
            <w:iCs/>
            <w:lang w:val="pt-PT"/>
          </w:rPr>
          <w:t>ensaios de</w:t>
        </w:r>
      </w:ins>
      <w:del w:id="1931" w:author="Author">
        <w:r w:rsidR="00EB3C41" w:rsidRPr="00F67924" w:rsidDel="00003E4A">
          <w:rPr>
            <w:iCs/>
            <w:lang w:val="pt-PT"/>
          </w:rPr>
          <w:delText>a</w:delText>
        </w:r>
      </w:del>
      <w:r w:rsidR="00EB3C41" w:rsidRPr="00F67924">
        <w:rPr>
          <w:iCs/>
          <w:lang w:val="pt-PT"/>
        </w:rPr>
        <w:t xml:space="preserve"> AR e ACG</w:t>
      </w:r>
      <w:r w:rsidRPr="00F67924">
        <w:rPr>
          <w:iCs/>
          <w:lang w:val="pt-PT"/>
        </w:rPr>
        <w:t xml:space="preserve"> tinha função renal normal ou compromisso renal ligeiro. Um compromisso renal ligeiro (depuração da creatinina </w:t>
      </w:r>
      <w:r w:rsidR="00EB3C41" w:rsidRPr="00F67924">
        <w:rPr>
          <w:iCs/>
          <w:lang w:val="pt-PT"/>
        </w:rPr>
        <w:t>estimada com base</w:t>
      </w:r>
      <w:r w:rsidRPr="00F67924">
        <w:rPr>
          <w:iCs/>
          <w:lang w:val="pt-PT"/>
        </w:rPr>
        <w:t xml:space="preserve"> </w:t>
      </w:r>
      <w:r w:rsidR="00EB3C41" w:rsidRPr="00F67924">
        <w:rPr>
          <w:iCs/>
          <w:lang w:val="pt-PT"/>
        </w:rPr>
        <w:t xml:space="preserve">na fórmula </w:t>
      </w:r>
      <w:r w:rsidRPr="00F67924">
        <w:rPr>
          <w:iCs/>
          <w:lang w:val="pt-PT"/>
        </w:rPr>
        <w:t>Cockcroft</w:t>
      </w:r>
      <w:r w:rsidR="00C73B7A" w:rsidRPr="00F67924">
        <w:rPr>
          <w:iCs/>
          <w:lang w:val="pt-PT"/>
        </w:rPr>
        <w:noBreakHyphen/>
      </w:r>
      <w:r w:rsidRPr="00F67924">
        <w:rPr>
          <w:iCs/>
          <w:lang w:val="pt-PT"/>
        </w:rPr>
        <w:t>Gault) não teve impacto na farmacocinética de</w:t>
      </w:r>
      <w:r w:rsidR="00355E6E" w:rsidRPr="00F67924">
        <w:rPr>
          <w:iCs/>
          <w:lang w:val="pt-PT"/>
        </w:rPr>
        <w:t xml:space="preserve"> </w:t>
      </w:r>
      <w:r w:rsidR="00C73B7A" w:rsidRPr="00F67924">
        <w:rPr>
          <w:szCs w:val="22"/>
          <w:lang w:val="pt-PT"/>
        </w:rPr>
        <w:t>tocilizumab</w:t>
      </w:r>
      <w:r w:rsidRPr="00F67924">
        <w:rPr>
          <w:iCs/>
          <w:lang w:val="pt-PT"/>
        </w:rPr>
        <w:t>.</w:t>
      </w:r>
    </w:p>
    <w:p w14:paraId="0AB0A3CB" w14:textId="77777777" w:rsidR="00EB3C41" w:rsidRPr="00F67924" w:rsidRDefault="00EB3C41" w:rsidP="003E1CE0">
      <w:pPr>
        <w:spacing w:line="280" w:lineRule="atLeast"/>
        <w:rPr>
          <w:szCs w:val="22"/>
          <w:lang w:val="pt-PT" w:eastAsia="de-DE"/>
        </w:rPr>
      </w:pPr>
    </w:p>
    <w:p w14:paraId="35884969" w14:textId="0F0DCC13" w:rsidR="00EB3C41" w:rsidRPr="00F67924" w:rsidRDefault="00EB3C41" w:rsidP="003E1CE0">
      <w:pPr>
        <w:spacing w:line="280" w:lineRule="atLeast"/>
        <w:rPr>
          <w:szCs w:val="22"/>
          <w:lang w:val="pt-PT" w:eastAsia="de-DE"/>
        </w:rPr>
      </w:pPr>
      <w:r w:rsidRPr="00F67924">
        <w:rPr>
          <w:szCs w:val="22"/>
          <w:lang w:val="pt-PT" w:eastAsia="de-DE"/>
        </w:rPr>
        <w:t xml:space="preserve">Aproximadamente um terço dos doentes no </w:t>
      </w:r>
      <w:del w:id="1932" w:author="Author">
        <w:r w:rsidRPr="00F67924" w:rsidDel="00003E4A">
          <w:rPr>
            <w:szCs w:val="22"/>
            <w:lang w:val="pt-PT" w:eastAsia="de-DE"/>
          </w:rPr>
          <w:delText xml:space="preserve">estudo </w:delText>
        </w:r>
      </w:del>
      <w:ins w:id="1933" w:author="Author">
        <w:r w:rsidR="00003E4A" w:rsidRPr="00F67924">
          <w:rPr>
            <w:szCs w:val="22"/>
            <w:lang w:val="pt-PT" w:eastAsia="de-DE"/>
          </w:rPr>
          <w:t xml:space="preserve">ensaio </w:t>
        </w:r>
      </w:ins>
      <w:r w:rsidRPr="00F67924">
        <w:rPr>
          <w:szCs w:val="22"/>
          <w:lang w:val="pt-PT" w:eastAsia="de-DE"/>
        </w:rPr>
        <w:t>para a AC</w:t>
      </w:r>
      <w:r w:rsidR="00E1492A" w:rsidRPr="00F67924">
        <w:rPr>
          <w:szCs w:val="22"/>
          <w:lang w:val="pt-PT" w:eastAsia="de-DE"/>
        </w:rPr>
        <w:t>G</w:t>
      </w:r>
      <w:r w:rsidRPr="00F67924">
        <w:rPr>
          <w:szCs w:val="22"/>
          <w:lang w:val="pt-PT" w:eastAsia="de-DE"/>
        </w:rPr>
        <w:t xml:space="preserve"> tinha compromisso renal moderado na linha de base (depuração da creatinina estimada de 30</w:t>
      </w:r>
      <w:r w:rsidR="00C73B7A" w:rsidRPr="00F67924">
        <w:rPr>
          <w:szCs w:val="22"/>
          <w:lang w:val="pt-PT" w:eastAsia="de-DE"/>
        </w:rPr>
        <w:noBreakHyphen/>
      </w:r>
      <w:r w:rsidRPr="00F67924">
        <w:rPr>
          <w:szCs w:val="22"/>
          <w:lang w:val="pt-PT" w:eastAsia="de-DE"/>
        </w:rPr>
        <w:t>59</w:t>
      </w:r>
      <w:r w:rsidR="00C73B7A" w:rsidRPr="00F67924">
        <w:rPr>
          <w:szCs w:val="22"/>
          <w:lang w:val="pt-PT" w:eastAsia="de-DE"/>
        </w:rPr>
        <w:t> </w:t>
      </w:r>
      <w:r w:rsidRPr="00F67924">
        <w:rPr>
          <w:szCs w:val="22"/>
          <w:lang w:val="pt-PT" w:eastAsia="de-DE"/>
        </w:rPr>
        <w:t xml:space="preserve">ml/min). Não foi observado nenhum impacto na exposição a </w:t>
      </w:r>
      <w:r w:rsidR="00C73B7A" w:rsidRPr="00F67924">
        <w:rPr>
          <w:szCs w:val="22"/>
          <w:lang w:val="pt-PT"/>
        </w:rPr>
        <w:t xml:space="preserve">tocilizumab </w:t>
      </w:r>
      <w:r w:rsidRPr="00F67924">
        <w:rPr>
          <w:szCs w:val="22"/>
          <w:lang w:val="pt-PT" w:eastAsia="de-DE"/>
        </w:rPr>
        <w:t>nestes doentes</w:t>
      </w:r>
      <w:r w:rsidR="00E1492A" w:rsidRPr="00F67924">
        <w:rPr>
          <w:szCs w:val="22"/>
          <w:lang w:val="pt-PT" w:eastAsia="de-DE"/>
        </w:rPr>
        <w:t>.</w:t>
      </w:r>
    </w:p>
    <w:p w14:paraId="48751BFF" w14:textId="77777777" w:rsidR="00C00815" w:rsidRPr="00F67924" w:rsidRDefault="00C00815" w:rsidP="003E1CE0">
      <w:pPr>
        <w:spacing w:line="280" w:lineRule="atLeast"/>
        <w:rPr>
          <w:szCs w:val="22"/>
          <w:lang w:val="pt-PT" w:eastAsia="de-DE"/>
        </w:rPr>
      </w:pPr>
    </w:p>
    <w:p w14:paraId="4FBFD582" w14:textId="77777777" w:rsidR="00EB3C41" w:rsidRPr="00F67924" w:rsidRDefault="00EB3C41" w:rsidP="00EB3C41">
      <w:pPr>
        <w:numPr>
          <w:ilvl w:val="12"/>
          <w:numId w:val="0"/>
        </w:numPr>
        <w:ind w:right="-2"/>
        <w:rPr>
          <w:szCs w:val="22"/>
          <w:lang w:val="pt-PT" w:eastAsia="de-DE"/>
        </w:rPr>
      </w:pPr>
      <w:r w:rsidRPr="00F67924">
        <w:rPr>
          <w:szCs w:val="22"/>
          <w:lang w:val="pt-PT" w:eastAsia="de-DE"/>
        </w:rPr>
        <w:t>Não é necessário ajuste de dose em doentes com compromisso renal ligeiro ou moderado.</w:t>
      </w:r>
    </w:p>
    <w:p w14:paraId="0D6ECE32" w14:textId="77777777" w:rsidR="005551E6" w:rsidRPr="00F67924" w:rsidRDefault="005551E6" w:rsidP="005551E6">
      <w:pPr>
        <w:ind w:left="567" w:hanging="567"/>
        <w:outlineLvl w:val="0"/>
        <w:rPr>
          <w:lang w:val="pt-PT"/>
        </w:rPr>
      </w:pPr>
    </w:p>
    <w:p w14:paraId="539A678F" w14:textId="3EB9EAD1" w:rsidR="00C73B7A" w:rsidRPr="00F67924" w:rsidRDefault="005551E6" w:rsidP="005551E6">
      <w:pPr>
        <w:rPr>
          <w:bCs/>
          <w:i/>
          <w:lang w:val="pt-PT"/>
        </w:rPr>
      </w:pPr>
      <w:r w:rsidRPr="00F67924">
        <w:rPr>
          <w:bCs/>
          <w:i/>
          <w:lang w:val="pt-PT"/>
        </w:rPr>
        <w:t>Compromisso hepático</w:t>
      </w:r>
    </w:p>
    <w:p w14:paraId="6EE91234" w14:textId="0C3741C9" w:rsidR="005551E6" w:rsidRPr="00F67924" w:rsidRDefault="005551E6" w:rsidP="005551E6">
      <w:pPr>
        <w:rPr>
          <w:lang w:val="pt-PT"/>
        </w:rPr>
      </w:pPr>
      <w:r w:rsidRPr="00F67924">
        <w:rPr>
          <w:lang w:val="pt-PT"/>
        </w:rPr>
        <w:t xml:space="preserve">Não foi realizado nenhum </w:t>
      </w:r>
      <w:del w:id="1934" w:author="Author">
        <w:r w:rsidRPr="00F67924" w:rsidDel="00003E4A">
          <w:rPr>
            <w:lang w:val="pt-PT"/>
          </w:rPr>
          <w:delText xml:space="preserve">estudo </w:delText>
        </w:r>
      </w:del>
      <w:ins w:id="1935" w:author="Author">
        <w:r w:rsidR="00003E4A" w:rsidRPr="00F67924">
          <w:rPr>
            <w:lang w:val="pt-PT"/>
          </w:rPr>
          <w:t xml:space="preserve">ensaio </w:t>
        </w:r>
      </w:ins>
      <w:r w:rsidRPr="00F67924">
        <w:rPr>
          <w:lang w:val="pt-PT"/>
        </w:rPr>
        <w:t>formal acerca do efeito do compromisso hepático na farmacocinética d</w:t>
      </w:r>
      <w:r w:rsidR="00CD64A7" w:rsidRPr="00F67924">
        <w:rPr>
          <w:lang w:val="pt-PT"/>
        </w:rPr>
        <w:t>e</w:t>
      </w:r>
      <w:r w:rsidRPr="00F67924">
        <w:rPr>
          <w:lang w:val="pt-PT"/>
        </w:rPr>
        <w:t xml:space="preserve"> </w:t>
      </w:r>
      <w:r w:rsidR="00C73B7A" w:rsidRPr="00F67924">
        <w:rPr>
          <w:szCs w:val="22"/>
          <w:lang w:val="pt-PT"/>
        </w:rPr>
        <w:t>tocilizumab</w:t>
      </w:r>
      <w:r w:rsidRPr="00F67924">
        <w:rPr>
          <w:lang w:val="pt-PT"/>
        </w:rPr>
        <w:t>.</w:t>
      </w:r>
    </w:p>
    <w:p w14:paraId="7E6C3E03" w14:textId="77777777" w:rsidR="005551E6" w:rsidRPr="00F67924" w:rsidRDefault="005551E6" w:rsidP="005551E6">
      <w:pPr>
        <w:ind w:left="567" w:hanging="567"/>
        <w:outlineLvl w:val="0"/>
        <w:rPr>
          <w:lang w:val="pt-PT"/>
        </w:rPr>
      </w:pPr>
    </w:p>
    <w:p w14:paraId="151B9D29" w14:textId="48D928CB" w:rsidR="00C73B7A" w:rsidRPr="00F67924" w:rsidRDefault="005551E6" w:rsidP="005551E6">
      <w:pPr>
        <w:outlineLvl w:val="0"/>
        <w:rPr>
          <w:bCs/>
          <w:i/>
          <w:iCs/>
          <w:lang w:val="pt-PT"/>
        </w:rPr>
      </w:pPr>
      <w:r w:rsidRPr="00F67924">
        <w:rPr>
          <w:bCs/>
          <w:i/>
          <w:iCs/>
          <w:lang w:val="pt-PT"/>
        </w:rPr>
        <w:t>Idade, género e etnia</w:t>
      </w:r>
    </w:p>
    <w:p w14:paraId="1993F34D" w14:textId="4DFED71A" w:rsidR="005551E6" w:rsidRPr="00F67924" w:rsidRDefault="005551E6" w:rsidP="005551E6">
      <w:pPr>
        <w:outlineLvl w:val="0"/>
        <w:rPr>
          <w:iCs/>
          <w:lang w:val="pt-PT"/>
        </w:rPr>
      </w:pPr>
      <w:r w:rsidRPr="00F67924">
        <w:rPr>
          <w:iCs/>
          <w:lang w:val="pt-PT"/>
        </w:rPr>
        <w:t>A análise farmacocinética populacional em doentes com AR</w:t>
      </w:r>
      <w:r w:rsidR="00EB3C41" w:rsidRPr="00F67924">
        <w:rPr>
          <w:iCs/>
          <w:lang w:val="pt-PT"/>
        </w:rPr>
        <w:t xml:space="preserve"> e ACG</w:t>
      </w:r>
      <w:r w:rsidRPr="00F67924">
        <w:rPr>
          <w:iCs/>
          <w:lang w:val="pt-PT"/>
        </w:rPr>
        <w:t xml:space="preserve"> mostrou que a idade, o género e a origem étnica não afetaram a farmacocinética de </w:t>
      </w:r>
      <w:r w:rsidR="00C73B7A" w:rsidRPr="00F67924">
        <w:rPr>
          <w:szCs w:val="22"/>
          <w:lang w:val="pt-PT"/>
        </w:rPr>
        <w:t>tocilizumab</w:t>
      </w:r>
      <w:r w:rsidRPr="00F67924">
        <w:rPr>
          <w:iCs/>
          <w:lang w:val="pt-PT"/>
        </w:rPr>
        <w:t>.</w:t>
      </w:r>
    </w:p>
    <w:p w14:paraId="5BE98E56" w14:textId="77777777" w:rsidR="006E2124" w:rsidRPr="00F67924" w:rsidRDefault="006E2124" w:rsidP="005551E6">
      <w:pPr>
        <w:outlineLvl w:val="0"/>
        <w:rPr>
          <w:iCs/>
          <w:lang w:val="pt-PT"/>
        </w:rPr>
      </w:pPr>
    </w:p>
    <w:p w14:paraId="2A067061" w14:textId="0A423949" w:rsidR="00D26172" w:rsidRPr="00F67924" w:rsidRDefault="00D26172" w:rsidP="00D26172">
      <w:pPr>
        <w:numPr>
          <w:ilvl w:val="12"/>
          <w:numId w:val="0"/>
        </w:numPr>
        <w:rPr>
          <w:iCs/>
          <w:szCs w:val="22"/>
          <w:lang w:val="pt-PT"/>
        </w:rPr>
      </w:pPr>
      <w:r w:rsidRPr="00F67924">
        <w:rPr>
          <w:iCs/>
          <w:szCs w:val="22"/>
          <w:lang w:val="pt-PT"/>
        </w:rPr>
        <w:t xml:space="preserve">Os resultados da análise farmacocinética populacional em doentes com </w:t>
      </w:r>
      <w:r w:rsidR="00792762" w:rsidRPr="00F67924">
        <w:rPr>
          <w:iCs/>
          <w:szCs w:val="22"/>
          <w:lang w:val="pt-PT"/>
        </w:rPr>
        <w:t xml:space="preserve">AIJs e </w:t>
      </w:r>
      <w:r w:rsidRPr="00F67924">
        <w:rPr>
          <w:iCs/>
          <w:szCs w:val="22"/>
          <w:lang w:val="pt-PT"/>
        </w:rPr>
        <w:t>AIJp confirm</w:t>
      </w:r>
      <w:r w:rsidR="00132102" w:rsidRPr="00F67924">
        <w:rPr>
          <w:iCs/>
          <w:szCs w:val="22"/>
          <w:lang w:val="pt-PT"/>
        </w:rPr>
        <w:t>am</w:t>
      </w:r>
      <w:r w:rsidRPr="00F67924">
        <w:rPr>
          <w:iCs/>
          <w:szCs w:val="22"/>
          <w:lang w:val="pt-PT"/>
        </w:rPr>
        <w:t xml:space="preserve"> que o tamanho corporal é a única covariável que tem um impacto apreciável na farmacocinética de </w:t>
      </w:r>
      <w:r w:rsidR="00C73B7A" w:rsidRPr="00F67924">
        <w:rPr>
          <w:szCs w:val="22"/>
          <w:lang w:val="pt-PT"/>
        </w:rPr>
        <w:t>tocilizumab</w:t>
      </w:r>
      <w:r w:rsidRPr="00F67924">
        <w:rPr>
          <w:iCs/>
          <w:szCs w:val="22"/>
          <w:lang w:val="pt-PT"/>
        </w:rPr>
        <w:t>, incluindo a eliminação e absorção</w:t>
      </w:r>
      <w:r w:rsidR="00E1492A" w:rsidRPr="00F67924">
        <w:rPr>
          <w:iCs/>
          <w:szCs w:val="22"/>
          <w:lang w:val="pt-PT"/>
        </w:rPr>
        <w:t>;</w:t>
      </w:r>
      <w:r w:rsidRPr="00F67924">
        <w:rPr>
          <w:iCs/>
          <w:szCs w:val="22"/>
          <w:lang w:val="pt-PT"/>
        </w:rPr>
        <w:t xml:space="preserve"> neste sentido</w:t>
      </w:r>
      <w:r w:rsidR="00E1492A" w:rsidRPr="00F67924">
        <w:rPr>
          <w:iCs/>
          <w:szCs w:val="22"/>
          <w:lang w:val="pt-PT"/>
        </w:rPr>
        <w:t>,</w:t>
      </w:r>
      <w:r w:rsidRPr="00F67924">
        <w:rPr>
          <w:iCs/>
          <w:szCs w:val="22"/>
          <w:lang w:val="pt-PT"/>
        </w:rPr>
        <w:t xml:space="preserve"> a dosagem com base no peso corporal deve ser tida em consideração (ver Tabela</w:t>
      </w:r>
      <w:r w:rsidR="00792762" w:rsidRPr="00F67924">
        <w:rPr>
          <w:iCs/>
          <w:szCs w:val="22"/>
          <w:lang w:val="pt-PT"/>
        </w:rPr>
        <w:t>s</w:t>
      </w:r>
      <w:r w:rsidR="00C73B7A" w:rsidRPr="00F67924">
        <w:rPr>
          <w:iCs/>
          <w:szCs w:val="22"/>
          <w:lang w:val="pt-PT"/>
        </w:rPr>
        <w:t> </w:t>
      </w:r>
      <w:r w:rsidRPr="00F67924">
        <w:rPr>
          <w:iCs/>
          <w:szCs w:val="22"/>
          <w:lang w:val="pt-PT"/>
        </w:rPr>
        <w:t>8</w:t>
      </w:r>
      <w:r w:rsidR="00792762" w:rsidRPr="00F67924">
        <w:rPr>
          <w:iCs/>
          <w:szCs w:val="22"/>
          <w:lang w:val="pt-PT"/>
        </w:rPr>
        <w:t xml:space="preserve"> e 9</w:t>
      </w:r>
      <w:r w:rsidRPr="00F67924">
        <w:rPr>
          <w:iCs/>
          <w:szCs w:val="22"/>
          <w:lang w:val="pt-PT"/>
        </w:rPr>
        <w:t>).</w:t>
      </w:r>
    </w:p>
    <w:p w14:paraId="54120BBC" w14:textId="77777777" w:rsidR="006E2124" w:rsidRPr="00F67924" w:rsidRDefault="006E2124" w:rsidP="006E2124">
      <w:pPr>
        <w:numPr>
          <w:ilvl w:val="12"/>
          <w:numId w:val="0"/>
        </w:numPr>
        <w:rPr>
          <w:iCs/>
          <w:szCs w:val="22"/>
          <w:lang w:val="pt-PT"/>
        </w:rPr>
      </w:pPr>
      <w:r w:rsidRPr="00F67924">
        <w:rPr>
          <w:iCs/>
          <w:szCs w:val="22"/>
          <w:lang w:val="pt-PT"/>
        </w:rPr>
        <w:t xml:space="preserve">  </w:t>
      </w:r>
    </w:p>
    <w:p w14:paraId="5359049C" w14:textId="77777777" w:rsidR="005551E6" w:rsidRPr="00F67924" w:rsidRDefault="005551E6" w:rsidP="005551E6">
      <w:pPr>
        <w:keepNext/>
        <w:keepLines/>
        <w:suppressAutoHyphens/>
        <w:ind w:left="567" w:hanging="567"/>
        <w:rPr>
          <w:b/>
          <w:lang w:val="pt-PT"/>
        </w:rPr>
      </w:pPr>
      <w:r w:rsidRPr="00F67924">
        <w:rPr>
          <w:b/>
          <w:lang w:val="pt-PT"/>
        </w:rPr>
        <w:t>5.3</w:t>
      </w:r>
      <w:r w:rsidRPr="00F67924">
        <w:rPr>
          <w:b/>
          <w:lang w:val="pt-PT"/>
        </w:rPr>
        <w:tab/>
        <w:t>Dados de segurança pré-clínica</w:t>
      </w:r>
    </w:p>
    <w:p w14:paraId="1912C24B" w14:textId="77777777" w:rsidR="005551E6" w:rsidRPr="00F67924" w:rsidRDefault="005551E6" w:rsidP="005551E6">
      <w:pPr>
        <w:keepNext/>
        <w:keepLines/>
        <w:rPr>
          <w:lang w:val="pt-PT"/>
        </w:rPr>
      </w:pPr>
    </w:p>
    <w:p w14:paraId="7FB4871E" w14:textId="6AD0A112" w:rsidR="005551E6" w:rsidRPr="00F67924" w:rsidRDefault="005551E6" w:rsidP="005551E6">
      <w:pPr>
        <w:keepNext/>
        <w:keepLines/>
        <w:rPr>
          <w:lang w:val="pt-PT"/>
        </w:rPr>
      </w:pPr>
      <w:r w:rsidRPr="00F67924">
        <w:rPr>
          <w:lang w:val="pt-PT"/>
        </w:rPr>
        <w:t>Os dados não clínicos não revelam riscos especiais para o ser humano, segundo estudos convencionais de farmacologia de segurança, toxicidade de dose repetida, genotoxicidade e toxicidade na reprodução e desenvolvimento</w:t>
      </w:r>
      <w:r w:rsidR="00BD5511" w:rsidRPr="00F67924">
        <w:rPr>
          <w:lang w:val="pt-PT"/>
        </w:rPr>
        <w:t>.</w:t>
      </w:r>
    </w:p>
    <w:p w14:paraId="4BB07BDD" w14:textId="77777777" w:rsidR="005551E6" w:rsidRPr="00F67924" w:rsidRDefault="005551E6" w:rsidP="005551E6">
      <w:pPr>
        <w:rPr>
          <w:lang w:val="pt-PT"/>
        </w:rPr>
      </w:pPr>
    </w:p>
    <w:p w14:paraId="4C8CB1C3" w14:textId="68318637" w:rsidR="005551E6" w:rsidRPr="00F67924" w:rsidRDefault="005551E6" w:rsidP="005551E6">
      <w:pPr>
        <w:rPr>
          <w:bCs/>
          <w:lang w:val="pt-PT"/>
        </w:rPr>
      </w:pPr>
      <w:r w:rsidRPr="00F67924">
        <w:rPr>
          <w:lang w:val="pt-PT"/>
        </w:rPr>
        <w:t xml:space="preserve">Não foram realizados </w:t>
      </w:r>
      <w:del w:id="1936" w:author="Author">
        <w:r w:rsidRPr="00F67924" w:rsidDel="002A17ED">
          <w:rPr>
            <w:lang w:val="pt-PT"/>
          </w:rPr>
          <w:delText xml:space="preserve">estudos </w:delText>
        </w:r>
      </w:del>
      <w:ins w:id="1937" w:author="Author">
        <w:r w:rsidR="002A17ED" w:rsidRPr="00F67924">
          <w:rPr>
            <w:lang w:val="pt-PT"/>
          </w:rPr>
          <w:t xml:space="preserve">ensaios </w:t>
        </w:r>
      </w:ins>
      <w:r w:rsidRPr="00F67924">
        <w:rPr>
          <w:lang w:val="pt-PT"/>
        </w:rPr>
        <w:t xml:space="preserve">de potencial carcinogénico </w:t>
      </w:r>
      <w:r w:rsidRPr="00F67924">
        <w:rPr>
          <w:bCs/>
          <w:lang w:val="pt-PT"/>
        </w:rPr>
        <w:t>porque os anticorpos monoclonais IgG1 não são considerados como tendo pote</w:t>
      </w:r>
      <w:r w:rsidR="00BD5511" w:rsidRPr="00F67924">
        <w:rPr>
          <w:bCs/>
          <w:lang w:val="pt-PT"/>
        </w:rPr>
        <w:t>ncial carcinogénico intrínseco.</w:t>
      </w:r>
    </w:p>
    <w:p w14:paraId="4C8C75EF" w14:textId="77777777" w:rsidR="005551E6" w:rsidRPr="00F67924" w:rsidRDefault="005551E6" w:rsidP="005551E6">
      <w:pPr>
        <w:rPr>
          <w:bCs/>
          <w:lang w:val="pt-PT"/>
        </w:rPr>
      </w:pPr>
    </w:p>
    <w:p w14:paraId="43952179" w14:textId="72CB16B0" w:rsidR="005551E6" w:rsidRPr="00F67924" w:rsidRDefault="005551E6" w:rsidP="005551E6">
      <w:pPr>
        <w:rPr>
          <w:lang w:val="pt-PT"/>
        </w:rPr>
      </w:pPr>
      <w:r w:rsidRPr="00F67924">
        <w:rPr>
          <w:lang w:val="pt-PT"/>
        </w:rPr>
        <w:t>Os dados não clínicos disponíveis demonstraram o efeito da IL</w:t>
      </w:r>
      <w:r w:rsidR="00C73B7A" w:rsidRPr="00F67924">
        <w:rPr>
          <w:lang w:val="pt-PT"/>
        </w:rPr>
        <w:noBreakHyphen/>
      </w:r>
      <w:r w:rsidRPr="00F67924">
        <w:rPr>
          <w:lang w:val="pt-PT"/>
        </w:rPr>
        <w:t xml:space="preserve">6 na progressão de neoplasia e na resistência à apoptose de vários tipos de tumor. Estes dados não sugerem um risco relevante para aparecimento e progressão de cancro sob terapêutica com </w:t>
      </w:r>
      <w:r w:rsidR="00C73B7A" w:rsidRPr="00F67924">
        <w:rPr>
          <w:szCs w:val="22"/>
          <w:lang w:val="pt-PT"/>
        </w:rPr>
        <w:t>tocilizumab</w:t>
      </w:r>
      <w:r w:rsidRPr="00F67924">
        <w:rPr>
          <w:lang w:val="pt-PT"/>
        </w:rPr>
        <w:t xml:space="preserve">. Adicionalmente, não foram observadas lesões proliferativas num </w:t>
      </w:r>
      <w:del w:id="1938" w:author="Author">
        <w:r w:rsidRPr="00F67924" w:rsidDel="002A17ED">
          <w:rPr>
            <w:lang w:val="pt-PT"/>
          </w:rPr>
          <w:delText xml:space="preserve">estudo </w:delText>
        </w:r>
      </w:del>
      <w:ins w:id="1939" w:author="Author">
        <w:r w:rsidR="002A17ED" w:rsidRPr="00F67924">
          <w:rPr>
            <w:lang w:val="pt-PT"/>
          </w:rPr>
          <w:t xml:space="preserve">ensaio </w:t>
        </w:r>
      </w:ins>
      <w:r w:rsidRPr="00F67924">
        <w:rPr>
          <w:lang w:val="pt-PT"/>
        </w:rPr>
        <w:t>de toxicidade crónica realizado durante 6 meses em macacos cinomolgos ou em ra</w:t>
      </w:r>
      <w:r w:rsidR="00BD5511" w:rsidRPr="00F67924">
        <w:rPr>
          <w:lang w:val="pt-PT"/>
        </w:rPr>
        <w:t>tinhos com deficiência em IL</w:t>
      </w:r>
      <w:r w:rsidR="00C73B7A" w:rsidRPr="00F67924">
        <w:rPr>
          <w:lang w:val="pt-PT"/>
        </w:rPr>
        <w:noBreakHyphen/>
      </w:r>
      <w:r w:rsidR="00BD5511" w:rsidRPr="00F67924">
        <w:rPr>
          <w:lang w:val="pt-PT"/>
        </w:rPr>
        <w:t>6.</w:t>
      </w:r>
    </w:p>
    <w:p w14:paraId="4B31FC05" w14:textId="77777777" w:rsidR="005551E6" w:rsidRPr="00F67924" w:rsidRDefault="005551E6" w:rsidP="005551E6">
      <w:pPr>
        <w:rPr>
          <w:lang w:val="pt-PT"/>
        </w:rPr>
      </w:pPr>
    </w:p>
    <w:p w14:paraId="579E1638" w14:textId="62084389" w:rsidR="005551E6" w:rsidRPr="00F67924" w:rsidRDefault="005551E6" w:rsidP="005551E6">
      <w:pPr>
        <w:rPr>
          <w:lang w:val="pt-PT"/>
        </w:rPr>
      </w:pPr>
      <w:r w:rsidRPr="00F67924">
        <w:rPr>
          <w:lang w:val="pt-PT"/>
        </w:rPr>
        <w:t xml:space="preserve">Os dados não clínicos disponíveis não sugerem um efeito do tratamento com </w:t>
      </w:r>
      <w:r w:rsidR="00C73B7A" w:rsidRPr="00F67924">
        <w:rPr>
          <w:szCs w:val="22"/>
          <w:lang w:val="pt-PT"/>
        </w:rPr>
        <w:t xml:space="preserve">tocilizumab </w:t>
      </w:r>
      <w:r w:rsidRPr="00F67924">
        <w:rPr>
          <w:lang w:val="pt-PT"/>
        </w:rPr>
        <w:t xml:space="preserve">na fertilidade. Não se observaram efeitos nos </w:t>
      </w:r>
      <w:r w:rsidR="00C2347C" w:rsidRPr="00F67924">
        <w:rPr>
          <w:lang w:val="pt-PT"/>
        </w:rPr>
        <w:t xml:space="preserve">órgãos do </w:t>
      </w:r>
      <w:r w:rsidRPr="00F67924">
        <w:rPr>
          <w:lang w:val="pt-PT"/>
        </w:rPr>
        <w:t xml:space="preserve">sistema endócrino ativo e reprodutivo num </w:t>
      </w:r>
      <w:del w:id="1940" w:author="Author">
        <w:r w:rsidRPr="00F67924" w:rsidDel="002A17ED">
          <w:rPr>
            <w:lang w:val="pt-PT"/>
          </w:rPr>
          <w:delText xml:space="preserve">estudo </w:delText>
        </w:r>
      </w:del>
      <w:ins w:id="1941" w:author="Author">
        <w:r w:rsidR="002A17ED" w:rsidRPr="00F67924">
          <w:rPr>
            <w:lang w:val="pt-PT"/>
          </w:rPr>
          <w:t xml:space="preserve">ensaio </w:t>
        </w:r>
      </w:ins>
      <w:r w:rsidRPr="00F67924">
        <w:rPr>
          <w:lang w:val="pt-PT"/>
        </w:rPr>
        <w:t>de toxicidade crónica em macacos cinomolgos, e a capacidade reprodutiva não foi afetada em ratinhos com deficiência em IL</w:t>
      </w:r>
      <w:r w:rsidR="00C73B7A" w:rsidRPr="00F67924">
        <w:rPr>
          <w:lang w:val="pt-PT"/>
        </w:rPr>
        <w:noBreakHyphen/>
      </w:r>
      <w:r w:rsidRPr="00F67924">
        <w:rPr>
          <w:lang w:val="pt-PT"/>
        </w:rPr>
        <w:t xml:space="preserve">6. Com </w:t>
      </w:r>
      <w:r w:rsidR="00C73B7A" w:rsidRPr="00F67924">
        <w:rPr>
          <w:szCs w:val="22"/>
          <w:lang w:val="pt-PT"/>
        </w:rPr>
        <w:t>tocilizumab</w:t>
      </w:r>
      <w:r w:rsidRPr="00F67924">
        <w:rPr>
          <w:lang w:val="pt-PT"/>
        </w:rPr>
        <w:t>, administrado a macacos cinomolgos durante o início da gestação, não se observou efeito nocivo direto ou indireto na gravidez ou no desenvolvimento embrionário</w:t>
      </w:r>
      <w:r w:rsidRPr="00F67924">
        <w:rPr>
          <w:lang w:val="pt-PT"/>
        </w:rPr>
        <w:noBreakHyphen/>
        <w:t>fetal. No entanto, observou</w:t>
      </w:r>
      <w:r w:rsidRPr="00F67924">
        <w:rPr>
          <w:lang w:val="pt-PT"/>
        </w:rPr>
        <w:noBreakHyphen/>
        <w:t>se um aumento ligeiro nos abortos/morte embrionária</w:t>
      </w:r>
      <w:r w:rsidRPr="00F67924">
        <w:rPr>
          <w:lang w:val="pt-PT"/>
        </w:rPr>
        <w:noBreakHyphen/>
        <w:t>fetal com exposição sistémica elevada (</w:t>
      </w:r>
      <w:r w:rsidR="00E6468D" w:rsidRPr="00F67924">
        <w:rPr>
          <w:szCs w:val="22"/>
          <w:lang w:val="pt-PT"/>
        </w:rPr>
        <w:t>&gt;</w:t>
      </w:r>
      <w:r w:rsidR="00C73B7A" w:rsidRPr="00F67924">
        <w:rPr>
          <w:lang w:val="pt-PT"/>
        </w:rPr>
        <w:t> </w:t>
      </w:r>
      <w:r w:rsidRPr="00F67924">
        <w:rPr>
          <w:lang w:val="pt-PT"/>
        </w:rPr>
        <w:t xml:space="preserve">100 </w:t>
      </w:r>
      <w:r w:rsidR="00E6468D" w:rsidRPr="00F67924">
        <w:rPr>
          <w:szCs w:val="22"/>
          <w:lang w:val="pt-PT"/>
        </w:rPr>
        <w:t>×</w:t>
      </w:r>
      <w:r w:rsidRPr="00F67924">
        <w:rPr>
          <w:lang w:val="pt-PT"/>
        </w:rPr>
        <w:t xml:space="preserve"> a exposição humana) no grupo </w:t>
      </w:r>
      <w:r w:rsidR="00671EA5" w:rsidRPr="00F67924">
        <w:rPr>
          <w:lang w:val="pt-PT"/>
        </w:rPr>
        <w:t xml:space="preserve">que recebeu </w:t>
      </w:r>
      <w:r w:rsidR="00E1492A" w:rsidRPr="00F67924">
        <w:rPr>
          <w:lang w:val="pt-PT"/>
        </w:rPr>
        <w:t xml:space="preserve">uma dose </w:t>
      </w:r>
      <w:r w:rsidR="00671EA5" w:rsidRPr="00F67924">
        <w:rPr>
          <w:lang w:val="pt-PT"/>
        </w:rPr>
        <w:t>elevada</w:t>
      </w:r>
      <w:r w:rsidRPr="00F67924">
        <w:rPr>
          <w:lang w:val="pt-PT"/>
        </w:rPr>
        <w:t xml:space="preserve"> de 50 mg/kg/dia, comparativamente ao placebo e a outros grupos com baixa dose. Embora a IL</w:t>
      </w:r>
      <w:r w:rsidR="00C73B7A" w:rsidRPr="00F67924">
        <w:rPr>
          <w:lang w:val="pt-PT"/>
        </w:rPr>
        <w:noBreakHyphen/>
      </w:r>
      <w:r w:rsidRPr="00F67924">
        <w:rPr>
          <w:lang w:val="pt-PT"/>
        </w:rPr>
        <w:t>6 não pareça ser uma citocina crítica para o crescimento fetal ou controlo imunológico da interface materna/fetal, não pode ser excluída uma relação de</w:t>
      </w:r>
      <w:r w:rsidR="00BD5511" w:rsidRPr="00F67924">
        <w:rPr>
          <w:lang w:val="pt-PT"/>
        </w:rPr>
        <w:t xml:space="preserve">sta ocorrência com </w:t>
      </w:r>
      <w:r w:rsidR="00C73B7A" w:rsidRPr="00F67924">
        <w:rPr>
          <w:szCs w:val="22"/>
          <w:lang w:val="pt-PT"/>
        </w:rPr>
        <w:t>tocilizumab</w:t>
      </w:r>
      <w:r w:rsidR="00BD5511" w:rsidRPr="00F67924">
        <w:rPr>
          <w:lang w:val="pt-PT"/>
        </w:rPr>
        <w:t>.</w:t>
      </w:r>
    </w:p>
    <w:p w14:paraId="66C74A58" w14:textId="77777777" w:rsidR="005551E6" w:rsidRPr="00F67924" w:rsidRDefault="005551E6" w:rsidP="005551E6">
      <w:pPr>
        <w:rPr>
          <w:lang w:val="pt-PT"/>
        </w:rPr>
      </w:pPr>
    </w:p>
    <w:p w14:paraId="067BF04F" w14:textId="77777777" w:rsidR="005551E6" w:rsidRPr="00F67924" w:rsidRDefault="005551E6" w:rsidP="005551E6">
      <w:pPr>
        <w:rPr>
          <w:lang w:val="pt-PT"/>
        </w:rPr>
      </w:pPr>
      <w:r w:rsidRPr="00F67924">
        <w:rPr>
          <w:lang w:val="pt-PT"/>
        </w:rPr>
        <w:t xml:space="preserve">O tratamento com um análogo murino não exerceu toxicidade em ratinhos jovens. Em particular, não houve compromisso de crescimento do esqueleto, </w:t>
      </w:r>
      <w:r w:rsidR="00E1492A" w:rsidRPr="00F67924">
        <w:rPr>
          <w:lang w:val="pt-PT"/>
        </w:rPr>
        <w:t xml:space="preserve">da </w:t>
      </w:r>
      <w:r w:rsidRPr="00F67924">
        <w:rPr>
          <w:lang w:val="pt-PT"/>
        </w:rPr>
        <w:t xml:space="preserve">função imune e </w:t>
      </w:r>
      <w:r w:rsidR="00E1492A" w:rsidRPr="00F67924">
        <w:rPr>
          <w:lang w:val="pt-PT"/>
        </w:rPr>
        <w:t xml:space="preserve">da </w:t>
      </w:r>
      <w:r w:rsidRPr="00F67924">
        <w:rPr>
          <w:lang w:val="pt-PT"/>
        </w:rPr>
        <w:t>maturação sexual.</w:t>
      </w:r>
    </w:p>
    <w:p w14:paraId="5BBEAE1C" w14:textId="77777777" w:rsidR="005551E6" w:rsidRPr="00F67924" w:rsidRDefault="005551E6" w:rsidP="005551E6">
      <w:pPr>
        <w:rPr>
          <w:lang w:val="pt-PT"/>
        </w:rPr>
      </w:pPr>
    </w:p>
    <w:p w14:paraId="3D2A56D7" w14:textId="4F4510D8" w:rsidR="005551E6" w:rsidRPr="00F67924" w:rsidRDefault="005551E6" w:rsidP="005551E6">
      <w:pPr>
        <w:rPr>
          <w:lang w:val="pt-PT"/>
        </w:rPr>
      </w:pPr>
      <w:r w:rsidRPr="00F67924">
        <w:rPr>
          <w:lang w:val="pt-PT"/>
        </w:rPr>
        <w:t xml:space="preserve">O perfil de segurança não clínico de </w:t>
      </w:r>
      <w:r w:rsidR="00C73B7A" w:rsidRPr="00F67924">
        <w:rPr>
          <w:szCs w:val="22"/>
          <w:lang w:val="pt-PT"/>
        </w:rPr>
        <w:t xml:space="preserve">tocilizumab </w:t>
      </w:r>
      <w:r w:rsidRPr="00F67924">
        <w:rPr>
          <w:lang w:val="pt-PT"/>
        </w:rPr>
        <w:t>em macacos cinomolgos não sugere uma diferença entre as vias de administração intravenosa e subcutânea.</w:t>
      </w:r>
    </w:p>
    <w:p w14:paraId="1C525AD0" w14:textId="77777777" w:rsidR="005551E6" w:rsidRPr="00F67924" w:rsidRDefault="005551E6" w:rsidP="005551E6">
      <w:pPr>
        <w:rPr>
          <w:lang w:val="pt-PT"/>
        </w:rPr>
      </w:pPr>
    </w:p>
    <w:p w14:paraId="1E7295D6" w14:textId="77777777" w:rsidR="005551E6" w:rsidRPr="00F67924" w:rsidRDefault="005551E6" w:rsidP="005551E6">
      <w:pPr>
        <w:suppressAutoHyphens/>
        <w:rPr>
          <w:lang w:val="pt-PT"/>
        </w:rPr>
      </w:pPr>
    </w:p>
    <w:p w14:paraId="2CEAF607" w14:textId="77777777" w:rsidR="005551E6" w:rsidRPr="00F67924" w:rsidRDefault="005551E6" w:rsidP="000E546C">
      <w:pPr>
        <w:ind w:left="562" w:hanging="562"/>
        <w:rPr>
          <w:lang w:val="pt-PT"/>
        </w:rPr>
      </w:pPr>
      <w:r w:rsidRPr="00F67924">
        <w:rPr>
          <w:b/>
          <w:lang w:val="pt-PT"/>
        </w:rPr>
        <w:t>6.</w:t>
      </w:r>
      <w:r w:rsidRPr="00F67924">
        <w:rPr>
          <w:b/>
          <w:lang w:val="pt-PT"/>
        </w:rPr>
        <w:tab/>
        <w:t>INFORMAÇÕES FARMACÊUTICAS</w:t>
      </w:r>
    </w:p>
    <w:p w14:paraId="4CED48BA" w14:textId="77777777" w:rsidR="005551E6" w:rsidRPr="00F67924" w:rsidRDefault="005551E6" w:rsidP="000E546C">
      <w:pPr>
        <w:rPr>
          <w:lang w:val="pt-PT"/>
        </w:rPr>
      </w:pPr>
    </w:p>
    <w:p w14:paraId="460BEDC6" w14:textId="77777777" w:rsidR="005551E6" w:rsidRPr="00F67924" w:rsidRDefault="005551E6" w:rsidP="000455B5">
      <w:pPr>
        <w:ind w:left="567" w:hanging="567"/>
        <w:rPr>
          <w:b/>
          <w:lang w:val="pt-PT"/>
        </w:rPr>
      </w:pPr>
      <w:r w:rsidRPr="00F67924">
        <w:rPr>
          <w:b/>
          <w:lang w:val="pt-PT"/>
        </w:rPr>
        <w:t>6.1</w:t>
      </w:r>
      <w:r w:rsidRPr="00F67924">
        <w:rPr>
          <w:b/>
          <w:lang w:val="pt-PT"/>
        </w:rPr>
        <w:tab/>
        <w:t>Lista dos excipientes</w:t>
      </w:r>
    </w:p>
    <w:p w14:paraId="52AD957A" w14:textId="77777777" w:rsidR="005551E6" w:rsidRPr="00F67924" w:rsidRDefault="005551E6" w:rsidP="000E546C">
      <w:pPr>
        <w:rPr>
          <w:lang w:val="pt-PT"/>
        </w:rPr>
      </w:pPr>
    </w:p>
    <w:p w14:paraId="684C4D46" w14:textId="11BDE576" w:rsidR="005551E6" w:rsidRPr="00F67924" w:rsidRDefault="005551E6" w:rsidP="000E546C">
      <w:pPr>
        <w:autoSpaceDE w:val="0"/>
        <w:autoSpaceDN w:val="0"/>
        <w:adjustRightInd w:val="0"/>
        <w:rPr>
          <w:rFonts w:eastAsia="PMingLiU"/>
          <w:bCs/>
          <w:szCs w:val="22"/>
          <w:lang w:val="pt-PT" w:eastAsia="zh-CN"/>
        </w:rPr>
      </w:pPr>
      <w:r w:rsidRPr="00F67924">
        <w:rPr>
          <w:rFonts w:eastAsia="PMingLiU"/>
          <w:bCs/>
          <w:szCs w:val="22"/>
          <w:lang w:val="pt-PT" w:eastAsia="zh-CN"/>
        </w:rPr>
        <w:t>L-histidina</w:t>
      </w:r>
      <w:r w:rsidR="0065472F" w:rsidRPr="00F67924">
        <w:rPr>
          <w:rFonts w:eastAsia="PMingLiU"/>
          <w:bCs/>
          <w:szCs w:val="22"/>
          <w:lang w:val="pt-PT" w:eastAsia="zh-CN"/>
        </w:rPr>
        <w:t xml:space="preserve"> (para ajuste do pH)</w:t>
      </w:r>
    </w:p>
    <w:p w14:paraId="523D5C1B" w14:textId="788B902C" w:rsidR="005551E6" w:rsidRPr="00F67924" w:rsidRDefault="005551E6" w:rsidP="000E546C">
      <w:pPr>
        <w:autoSpaceDE w:val="0"/>
        <w:autoSpaceDN w:val="0"/>
        <w:adjustRightInd w:val="0"/>
        <w:rPr>
          <w:rFonts w:eastAsia="PMingLiU"/>
          <w:bCs/>
          <w:szCs w:val="22"/>
          <w:lang w:val="pt-PT" w:eastAsia="zh-CN"/>
        </w:rPr>
      </w:pPr>
      <w:r w:rsidRPr="00F67924">
        <w:rPr>
          <w:rFonts w:eastAsia="PMingLiU"/>
          <w:bCs/>
          <w:szCs w:val="22"/>
          <w:lang w:val="pt-PT" w:eastAsia="zh-CN"/>
        </w:rPr>
        <w:t>Monocloridrato de L-histidina monohidratada</w:t>
      </w:r>
      <w:r w:rsidR="0065472F" w:rsidRPr="00F67924">
        <w:rPr>
          <w:rFonts w:eastAsia="PMingLiU"/>
          <w:bCs/>
          <w:szCs w:val="22"/>
          <w:lang w:val="pt-PT" w:eastAsia="zh-CN"/>
        </w:rPr>
        <w:t xml:space="preserve"> (para ajuste do pH)</w:t>
      </w:r>
    </w:p>
    <w:p w14:paraId="1703644F" w14:textId="01FB72A3" w:rsidR="005551E6" w:rsidRPr="00F67924" w:rsidRDefault="00B43507" w:rsidP="000E546C">
      <w:pPr>
        <w:autoSpaceDE w:val="0"/>
        <w:autoSpaceDN w:val="0"/>
        <w:adjustRightInd w:val="0"/>
        <w:rPr>
          <w:rFonts w:eastAsia="PMingLiU"/>
          <w:bCs/>
          <w:szCs w:val="22"/>
          <w:lang w:val="pt-PT" w:eastAsia="zh-CN"/>
        </w:rPr>
      </w:pPr>
      <w:r w:rsidRPr="00F67924">
        <w:rPr>
          <w:rFonts w:eastAsia="PMingLiU"/>
          <w:bCs/>
          <w:szCs w:val="22"/>
          <w:lang w:val="pt-PT" w:eastAsia="zh-CN"/>
        </w:rPr>
        <w:t>L-arginina</w:t>
      </w:r>
      <w:r w:rsidR="005E2B79" w:rsidRPr="00F67924">
        <w:rPr>
          <w:rFonts w:eastAsia="PMingLiU"/>
          <w:bCs/>
          <w:szCs w:val="22"/>
          <w:lang w:val="pt-PT" w:eastAsia="zh-CN"/>
        </w:rPr>
        <w:t>/</w:t>
      </w:r>
      <w:r w:rsidR="005551E6" w:rsidRPr="00F67924">
        <w:rPr>
          <w:rFonts w:eastAsia="PMingLiU"/>
          <w:bCs/>
          <w:szCs w:val="22"/>
          <w:lang w:val="pt-PT" w:eastAsia="zh-CN"/>
        </w:rPr>
        <w:t>Cloridrato de L-arginina</w:t>
      </w:r>
    </w:p>
    <w:p w14:paraId="782BDEC5" w14:textId="77777777" w:rsidR="005551E6" w:rsidRPr="00F67924" w:rsidRDefault="005551E6" w:rsidP="000E546C">
      <w:pPr>
        <w:autoSpaceDE w:val="0"/>
        <w:autoSpaceDN w:val="0"/>
        <w:adjustRightInd w:val="0"/>
        <w:rPr>
          <w:rFonts w:eastAsia="PMingLiU"/>
          <w:bCs/>
          <w:szCs w:val="22"/>
          <w:lang w:val="pt-PT" w:eastAsia="zh-CN"/>
        </w:rPr>
      </w:pPr>
      <w:r w:rsidRPr="00F67924">
        <w:rPr>
          <w:rFonts w:eastAsia="PMingLiU"/>
          <w:bCs/>
          <w:szCs w:val="22"/>
          <w:lang w:val="pt-PT" w:eastAsia="zh-CN"/>
        </w:rPr>
        <w:t>L-metionina</w:t>
      </w:r>
    </w:p>
    <w:p w14:paraId="460E34FC" w14:textId="7D2B023E" w:rsidR="005551E6" w:rsidRPr="00F67924" w:rsidRDefault="005551E6" w:rsidP="000E546C">
      <w:pPr>
        <w:autoSpaceDE w:val="0"/>
        <w:autoSpaceDN w:val="0"/>
        <w:adjustRightInd w:val="0"/>
        <w:rPr>
          <w:rFonts w:eastAsia="PMingLiU"/>
          <w:bCs/>
          <w:szCs w:val="22"/>
          <w:lang w:val="pt-PT" w:eastAsia="zh-CN"/>
        </w:rPr>
      </w:pPr>
      <w:r w:rsidRPr="00F67924">
        <w:rPr>
          <w:rFonts w:eastAsia="PMingLiU"/>
          <w:bCs/>
          <w:szCs w:val="22"/>
          <w:lang w:val="pt-PT" w:eastAsia="zh-CN"/>
        </w:rPr>
        <w:t>Polissorbato</w:t>
      </w:r>
      <w:ins w:id="1942" w:author="Author">
        <w:r w:rsidR="002635EB">
          <w:rPr>
            <w:rFonts w:eastAsia="PMingLiU"/>
            <w:bCs/>
            <w:szCs w:val="22"/>
            <w:lang w:val="pt-PT" w:eastAsia="zh-CN"/>
          </w:rPr>
          <w:t> </w:t>
        </w:r>
      </w:ins>
      <w:del w:id="1943" w:author="Author">
        <w:r w:rsidRPr="00F67924" w:rsidDel="002635EB">
          <w:rPr>
            <w:rFonts w:eastAsia="PMingLiU"/>
            <w:bCs/>
            <w:szCs w:val="22"/>
            <w:lang w:val="pt-PT" w:eastAsia="zh-CN"/>
          </w:rPr>
          <w:delText xml:space="preserve"> </w:delText>
        </w:r>
      </w:del>
      <w:r w:rsidRPr="00F67924">
        <w:rPr>
          <w:rFonts w:eastAsia="PMingLiU"/>
          <w:bCs/>
          <w:szCs w:val="22"/>
          <w:lang w:val="pt-PT" w:eastAsia="zh-CN"/>
        </w:rPr>
        <w:t>80</w:t>
      </w:r>
      <w:r w:rsidR="0065472F" w:rsidRPr="00F67924">
        <w:rPr>
          <w:rFonts w:eastAsia="PMingLiU"/>
          <w:bCs/>
          <w:szCs w:val="22"/>
          <w:lang w:val="pt-PT" w:eastAsia="zh-CN"/>
        </w:rPr>
        <w:t xml:space="preserve"> (E</w:t>
      </w:r>
      <w:ins w:id="1944" w:author="Pharmaissues" w:date="2026-02-11T15:27:00Z">
        <w:r w:rsidR="00E47588">
          <w:rPr>
            <w:rFonts w:eastAsia="PMingLiU"/>
            <w:bCs/>
            <w:szCs w:val="22"/>
            <w:lang w:val="pt-PT" w:eastAsia="zh-CN"/>
          </w:rPr>
          <w:t> </w:t>
        </w:r>
      </w:ins>
      <w:del w:id="1945" w:author="Pharmaissues" w:date="2026-02-11T15:27:00Z">
        <w:r w:rsidR="0065472F" w:rsidRPr="00F67924" w:rsidDel="00E47588">
          <w:rPr>
            <w:rFonts w:eastAsia="PMingLiU"/>
            <w:bCs/>
            <w:szCs w:val="22"/>
            <w:lang w:val="pt-PT" w:eastAsia="zh-CN"/>
          </w:rPr>
          <w:delText xml:space="preserve"> </w:delText>
        </w:r>
      </w:del>
      <w:r w:rsidR="0065472F" w:rsidRPr="00F67924">
        <w:rPr>
          <w:rFonts w:eastAsia="PMingLiU"/>
          <w:bCs/>
          <w:szCs w:val="22"/>
          <w:lang w:val="pt-PT" w:eastAsia="zh-CN"/>
        </w:rPr>
        <w:t>433)</w:t>
      </w:r>
    </w:p>
    <w:p w14:paraId="2A13867C" w14:textId="77777777" w:rsidR="005551E6" w:rsidRPr="00F67924" w:rsidRDefault="005551E6" w:rsidP="000E546C">
      <w:pPr>
        <w:autoSpaceDE w:val="0"/>
        <w:autoSpaceDN w:val="0"/>
        <w:adjustRightInd w:val="0"/>
        <w:rPr>
          <w:lang w:val="pt-PT"/>
        </w:rPr>
      </w:pPr>
      <w:r w:rsidRPr="00F67924">
        <w:rPr>
          <w:rFonts w:eastAsia="PMingLiU"/>
          <w:bCs/>
          <w:szCs w:val="22"/>
          <w:lang w:val="pt-PT" w:eastAsia="zh-CN"/>
        </w:rPr>
        <w:t>Água para preparações injetáveis</w:t>
      </w:r>
    </w:p>
    <w:p w14:paraId="4A1AFBD8" w14:textId="77777777" w:rsidR="005551E6" w:rsidRPr="00F67924" w:rsidRDefault="005551E6" w:rsidP="000E546C">
      <w:pPr>
        <w:rPr>
          <w:lang w:val="pt-PT"/>
        </w:rPr>
      </w:pPr>
    </w:p>
    <w:p w14:paraId="083C5B2C" w14:textId="77777777" w:rsidR="005551E6" w:rsidRPr="00F67924" w:rsidRDefault="005551E6" w:rsidP="00CD6C75">
      <w:pPr>
        <w:keepNext/>
        <w:keepLines/>
        <w:ind w:left="567" w:hanging="567"/>
        <w:rPr>
          <w:lang w:val="pt-PT"/>
        </w:rPr>
      </w:pPr>
      <w:r w:rsidRPr="00F67924">
        <w:rPr>
          <w:b/>
          <w:lang w:val="pt-PT"/>
        </w:rPr>
        <w:t>6.2</w:t>
      </w:r>
      <w:r w:rsidRPr="00F67924">
        <w:rPr>
          <w:b/>
          <w:lang w:val="pt-PT"/>
        </w:rPr>
        <w:tab/>
        <w:t>Incompatibilidades</w:t>
      </w:r>
    </w:p>
    <w:p w14:paraId="0E826853" w14:textId="77777777" w:rsidR="005551E6" w:rsidRPr="00F67924" w:rsidRDefault="005551E6" w:rsidP="00CD6C75">
      <w:pPr>
        <w:keepNext/>
        <w:keepLines/>
        <w:rPr>
          <w:lang w:val="pt-PT"/>
        </w:rPr>
      </w:pPr>
    </w:p>
    <w:p w14:paraId="3BE8FA9D" w14:textId="12B7ADEC" w:rsidR="005551E6" w:rsidRPr="00F67924" w:rsidRDefault="005551E6" w:rsidP="00CD6C75">
      <w:pPr>
        <w:keepNext/>
        <w:keepLines/>
        <w:rPr>
          <w:lang w:val="pt-PT"/>
        </w:rPr>
      </w:pPr>
      <w:r w:rsidRPr="00F67924">
        <w:rPr>
          <w:lang w:val="pt-PT"/>
        </w:rPr>
        <w:t xml:space="preserve">Na ausência de </w:t>
      </w:r>
      <w:del w:id="1946" w:author="Infarmed" w:date="2026-03-16T14:27:00Z">
        <w:r w:rsidRPr="00F67924" w:rsidDel="00FF179D">
          <w:rPr>
            <w:lang w:val="pt-PT"/>
          </w:rPr>
          <w:delText xml:space="preserve">estudos </w:delText>
        </w:r>
      </w:del>
      <w:ins w:id="1947" w:author="Infarmed" w:date="2026-03-16T14:27:00Z">
        <w:r w:rsidR="00FF179D">
          <w:rPr>
            <w:lang w:val="pt-PT"/>
          </w:rPr>
          <w:t>ensaios</w:t>
        </w:r>
        <w:r w:rsidR="00FF179D" w:rsidRPr="00F67924">
          <w:rPr>
            <w:lang w:val="pt-PT"/>
          </w:rPr>
          <w:t xml:space="preserve"> </w:t>
        </w:r>
      </w:ins>
      <w:r w:rsidRPr="00F67924">
        <w:rPr>
          <w:lang w:val="pt-PT"/>
        </w:rPr>
        <w:t>de compatibilidade, este medicamento não deve ser misturado com outros medicamentos.</w:t>
      </w:r>
    </w:p>
    <w:p w14:paraId="73E3374B" w14:textId="77777777" w:rsidR="005551E6" w:rsidRPr="00F67924" w:rsidRDefault="005551E6" w:rsidP="000E546C">
      <w:pPr>
        <w:rPr>
          <w:lang w:val="pt-PT"/>
        </w:rPr>
      </w:pPr>
    </w:p>
    <w:p w14:paraId="6ECD256A" w14:textId="77777777" w:rsidR="005551E6" w:rsidRPr="00F67924" w:rsidRDefault="005551E6" w:rsidP="000E546C">
      <w:pPr>
        <w:ind w:left="567" w:hanging="567"/>
        <w:rPr>
          <w:lang w:val="pt-PT"/>
        </w:rPr>
      </w:pPr>
      <w:r w:rsidRPr="00F67924">
        <w:rPr>
          <w:b/>
          <w:lang w:val="pt-PT"/>
        </w:rPr>
        <w:t>6.3</w:t>
      </w:r>
      <w:r w:rsidRPr="00F67924">
        <w:rPr>
          <w:b/>
          <w:lang w:val="pt-PT"/>
        </w:rPr>
        <w:tab/>
        <w:t>Prazo de validade</w:t>
      </w:r>
    </w:p>
    <w:p w14:paraId="4F21465F" w14:textId="77777777" w:rsidR="005551E6" w:rsidRPr="00F67924" w:rsidRDefault="005551E6" w:rsidP="000E546C">
      <w:pPr>
        <w:rPr>
          <w:lang w:val="pt-PT"/>
        </w:rPr>
      </w:pPr>
    </w:p>
    <w:p w14:paraId="4A9595E2" w14:textId="729001C1" w:rsidR="005551E6" w:rsidRPr="00F67924" w:rsidRDefault="0065472F" w:rsidP="000E546C">
      <w:pPr>
        <w:rPr>
          <w:lang w:val="pt-PT"/>
        </w:rPr>
      </w:pPr>
      <w:r w:rsidRPr="00F67924">
        <w:rPr>
          <w:lang w:val="pt-PT"/>
        </w:rPr>
        <w:t>3 anos</w:t>
      </w:r>
    </w:p>
    <w:p w14:paraId="6C6E70CE" w14:textId="77777777" w:rsidR="005551E6" w:rsidRPr="00F67924" w:rsidRDefault="005551E6" w:rsidP="005551E6">
      <w:pPr>
        <w:rPr>
          <w:lang w:val="pt-PT"/>
        </w:rPr>
      </w:pPr>
    </w:p>
    <w:p w14:paraId="63EA6E84" w14:textId="77777777" w:rsidR="005551E6" w:rsidRPr="00F67924" w:rsidRDefault="005551E6" w:rsidP="009A3779">
      <w:pPr>
        <w:keepNext/>
        <w:keepLines/>
        <w:ind w:left="567" w:hanging="567"/>
        <w:rPr>
          <w:lang w:val="pt-PT"/>
        </w:rPr>
      </w:pPr>
      <w:r w:rsidRPr="00F67924">
        <w:rPr>
          <w:b/>
          <w:lang w:val="pt-PT"/>
        </w:rPr>
        <w:t>6.4</w:t>
      </w:r>
      <w:r w:rsidRPr="00F67924">
        <w:rPr>
          <w:b/>
          <w:lang w:val="pt-PT"/>
        </w:rPr>
        <w:tab/>
        <w:t>Precauções especiais de conservação</w:t>
      </w:r>
    </w:p>
    <w:p w14:paraId="339EBC82" w14:textId="77777777" w:rsidR="005551E6" w:rsidRPr="00F67924" w:rsidRDefault="005551E6" w:rsidP="009A3779">
      <w:pPr>
        <w:keepNext/>
        <w:keepLines/>
        <w:rPr>
          <w:lang w:val="pt-PT"/>
        </w:rPr>
      </w:pPr>
    </w:p>
    <w:p w14:paraId="6BB2990C" w14:textId="4D048927" w:rsidR="005551E6" w:rsidRPr="00F67924" w:rsidRDefault="005551E6" w:rsidP="009A3779">
      <w:pPr>
        <w:keepNext/>
        <w:keepLines/>
        <w:rPr>
          <w:lang w:val="pt-PT"/>
        </w:rPr>
      </w:pPr>
      <w:r w:rsidRPr="00F67924">
        <w:rPr>
          <w:lang w:val="pt-PT"/>
        </w:rPr>
        <w:t>Conservar no frigorífico (2</w:t>
      </w:r>
      <w:r w:rsidR="0065472F" w:rsidRPr="00F67924">
        <w:rPr>
          <w:lang w:val="pt-PT"/>
        </w:rPr>
        <w:t> </w:t>
      </w:r>
      <w:r w:rsidRPr="00F67924">
        <w:rPr>
          <w:lang w:val="pt-PT"/>
        </w:rPr>
        <w:t xml:space="preserve">°C </w:t>
      </w:r>
      <w:r w:rsidR="0065472F" w:rsidRPr="00F67924">
        <w:rPr>
          <w:lang w:val="pt-PT"/>
        </w:rPr>
        <w:noBreakHyphen/>
      </w:r>
      <w:r w:rsidRPr="00F67924">
        <w:rPr>
          <w:lang w:val="pt-PT"/>
        </w:rPr>
        <w:t xml:space="preserve"> 8</w:t>
      </w:r>
      <w:r w:rsidR="0065472F" w:rsidRPr="00F67924">
        <w:rPr>
          <w:lang w:val="pt-PT"/>
        </w:rPr>
        <w:t> </w:t>
      </w:r>
      <w:r w:rsidRPr="00F67924">
        <w:rPr>
          <w:lang w:val="pt-PT"/>
        </w:rPr>
        <w:t>°C). Não congelar.</w:t>
      </w:r>
      <w:r w:rsidR="00711376" w:rsidRPr="00F67924">
        <w:rPr>
          <w:lang w:val="pt-PT"/>
        </w:rPr>
        <w:t xml:space="preserve"> Uma vez retirada do frigorífico, a seringa pré-cheia pode ser conservada até 2</w:t>
      </w:r>
      <w:r w:rsidR="0065472F" w:rsidRPr="00F67924">
        <w:rPr>
          <w:lang w:val="pt-PT"/>
        </w:rPr>
        <w:t> </w:t>
      </w:r>
      <w:r w:rsidR="00711376" w:rsidRPr="00F67924">
        <w:rPr>
          <w:lang w:val="pt-PT"/>
        </w:rPr>
        <w:t>semanas a uma temperatura igual ou inferior a 30</w:t>
      </w:r>
      <w:r w:rsidR="0065472F" w:rsidRPr="00F67924">
        <w:rPr>
          <w:lang w:val="pt-PT"/>
        </w:rPr>
        <w:t> </w:t>
      </w:r>
      <w:r w:rsidR="00711376" w:rsidRPr="00F67924">
        <w:rPr>
          <w:lang w:val="pt-PT"/>
        </w:rPr>
        <w:t>°C.</w:t>
      </w:r>
    </w:p>
    <w:p w14:paraId="3DA648B0" w14:textId="77777777" w:rsidR="005551E6" w:rsidRPr="00F67924" w:rsidRDefault="005551E6" w:rsidP="009A3779">
      <w:pPr>
        <w:keepNext/>
        <w:keepLines/>
        <w:rPr>
          <w:lang w:val="pt-PT"/>
        </w:rPr>
      </w:pPr>
    </w:p>
    <w:p w14:paraId="2F3F4DFF" w14:textId="77777777" w:rsidR="005551E6" w:rsidRDefault="005551E6" w:rsidP="005551E6">
      <w:pPr>
        <w:rPr>
          <w:ins w:id="1948" w:author="Author"/>
          <w:lang w:val="pt-PT"/>
        </w:rPr>
      </w:pPr>
      <w:r w:rsidRPr="00F67924">
        <w:rPr>
          <w:lang w:val="pt-PT"/>
        </w:rPr>
        <w:t>Manter a seringa pré-cheia na embalagem exterior de modo a proteger da luz e da humidade.</w:t>
      </w:r>
    </w:p>
    <w:p w14:paraId="7376EB10" w14:textId="77777777" w:rsidR="00A21786" w:rsidRPr="00A55B53" w:rsidRDefault="00A21786" w:rsidP="00A21786">
      <w:pPr>
        <w:rPr>
          <w:ins w:id="1949" w:author="Author"/>
          <w:lang w:val="pt-PT"/>
        </w:rPr>
      </w:pPr>
    </w:p>
    <w:p w14:paraId="65E72895" w14:textId="1B042F97" w:rsidR="00A21786" w:rsidRPr="00F67924" w:rsidRDefault="00A21786" w:rsidP="005551E6">
      <w:pPr>
        <w:rPr>
          <w:lang w:val="pt-PT"/>
        </w:rPr>
      </w:pPr>
      <w:bookmarkStart w:id="1950" w:name="_Hlk203717713"/>
      <w:ins w:id="1951" w:author="Author">
        <w:r w:rsidRPr="00A55B53">
          <w:rPr>
            <w:lang w:val="pt-PT"/>
          </w:rPr>
          <w:t>A data e a hora da remoção da embalagem do frigorífico t</w:t>
        </w:r>
        <w:r w:rsidR="00867263">
          <w:rPr>
            <w:lang w:val="pt-PT"/>
          </w:rPr>
          <w:t>ê</w:t>
        </w:r>
        <w:del w:id="1952" w:author="Author">
          <w:r w:rsidRPr="00A55B53" w:rsidDel="00867263">
            <w:rPr>
              <w:lang w:val="pt-PT"/>
            </w:rPr>
            <w:delText>e</w:delText>
          </w:r>
        </w:del>
        <w:r w:rsidRPr="00A55B53">
          <w:rPr>
            <w:lang w:val="pt-PT"/>
          </w:rPr>
          <w:t>m de ser registada</w:t>
        </w:r>
        <w:r w:rsidR="00867263">
          <w:rPr>
            <w:lang w:val="pt-PT"/>
          </w:rPr>
          <w:t>s</w:t>
        </w:r>
        <w:r w:rsidRPr="00A55B53">
          <w:rPr>
            <w:lang w:val="pt-PT"/>
          </w:rPr>
          <w:t xml:space="preserve"> na embalagem exterior. Elimine a seringa, caso seja deixada fora do frigorífico por mais de 2 semanas. Não utilize fontes de calor externas, tais como água quente, para aquecer a seringa pré-cheia.</w:t>
        </w:r>
      </w:ins>
      <w:bookmarkEnd w:id="1950"/>
    </w:p>
    <w:p w14:paraId="2AA0031C" w14:textId="77777777" w:rsidR="005551E6" w:rsidRPr="00F67924" w:rsidRDefault="005551E6" w:rsidP="005551E6">
      <w:pPr>
        <w:rPr>
          <w:lang w:val="pt-PT"/>
        </w:rPr>
      </w:pPr>
    </w:p>
    <w:p w14:paraId="57A409FC" w14:textId="77777777" w:rsidR="005551E6" w:rsidRPr="00F67924" w:rsidRDefault="005551E6" w:rsidP="005551E6">
      <w:pPr>
        <w:keepNext/>
        <w:keepLines/>
        <w:suppressAutoHyphens/>
        <w:ind w:left="567" w:hanging="567"/>
        <w:rPr>
          <w:lang w:val="pt-PT"/>
        </w:rPr>
      </w:pPr>
      <w:r w:rsidRPr="00F67924">
        <w:rPr>
          <w:b/>
          <w:lang w:val="pt-PT"/>
        </w:rPr>
        <w:t>6.5</w:t>
      </w:r>
      <w:r w:rsidRPr="00F67924">
        <w:rPr>
          <w:b/>
          <w:lang w:val="pt-PT"/>
        </w:rPr>
        <w:tab/>
        <w:t>Natureza e conteúdo do recipiente</w:t>
      </w:r>
    </w:p>
    <w:p w14:paraId="4B1FE6F5" w14:textId="77777777" w:rsidR="005551E6" w:rsidRPr="00F67924" w:rsidRDefault="005551E6" w:rsidP="005551E6">
      <w:pPr>
        <w:keepNext/>
        <w:keepLines/>
        <w:suppressAutoHyphens/>
        <w:rPr>
          <w:lang w:val="pt-PT"/>
        </w:rPr>
      </w:pPr>
    </w:p>
    <w:p w14:paraId="21EC19C0" w14:textId="420E74AF" w:rsidR="005551E6" w:rsidRPr="00F67924" w:rsidRDefault="005551E6" w:rsidP="005551E6">
      <w:pPr>
        <w:suppressAutoHyphens/>
        <w:rPr>
          <w:lang w:val="pt-PT"/>
        </w:rPr>
      </w:pPr>
      <w:r w:rsidRPr="00F67924">
        <w:rPr>
          <w:lang w:val="pt-PT"/>
        </w:rPr>
        <w:t>0,9</w:t>
      </w:r>
      <w:r w:rsidR="0065472F" w:rsidRPr="00F67924">
        <w:rPr>
          <w:lang w:val="pt-PT"/>
        </w:rPr>
        <w:t> </w:t>
      </w:r>
      <w:r w:rsidRPr="00F67924">
        <w:rPr>
          <w:lang w:val="pt-PT"/>
        </w:rPr>
        <w:t>ml de solução numa seringa pré-cheia (vidro tipo I) com uma agulha fixa. A seringa está fechada por uma proteção de agulha rígida (selo de elastómero com uma capa em polipropileno) e uma tampa em êmbolo (borracha butílica com um revestimento de fluororesina).</w:t>
      </w:r>
    </w:p>
    <w:p w14:paraId="79A49EEE" w14:textId="77777777" w:rsidR="005551E6" w:rsidRPr="00F67924" w:rsidRDefault="005551E6" w:rsidP="005551E6">
      <w:pPr>
        <w:suppressAutoHyphens/>
        <w:rPr>
          <w:lang w:val="pt-PT"/>
        </w:rPr>
      </w:pPr>
    </w:p>
    <w:p w14:paraId="3B721BE7" w14:textId="3F9F3D68" w:rsidR="005551E6" w:rsidRPr="00F67924" w:rsidRDefault="005551E6" w:rsidP="005551E6">
      <w:pPr>
        <w:suppressAutoHyphens/>
        <w:rPr>
          <w:lang w:val="pt-PT"/>
        </w:rPr>
      </w:pPr>
      <w:r w:rsidRPr="00F67924">
        <w:rPr>
          <w:lang w:val="pt-PT"/>
        </w:rPr>
        <w:t>Embalagens de 4 seringas pré-cheias</w:t>
      </w:r>
      <w:r w:rsidR="00687A49" w:rsidRPr="00F67924">
        <w:rPr>
          <w:lang w:val="pt-PT"/>
        </w:rPr>
        <w:t xml:space="preserve"> e conjunto de embalagens contendo 12 (3 embalagens de 4) seringas pré-cheias. É possível que não sejam comercializadas todas as apresentações.</w:t>
      </w:r>
    </w:p>
    <w:p w14:paraId="23A5481C" w14:textId="77777777" w:rsidR="005551E6" w:rsidRPr="00F67924" w:rsidRDefault="005551E6" w:rsidP="005551E6">
      <w:pPr>
        <w:suppressAutoHyphens/>
        <w:rPr>
          <w:lang w:val="pt-PT"/>
        </w:rPr>
      </w:pPr>
    </w:p>
    <w:p w14:paraId="16CC0FD3" w14:textId="77777777" w:rsidR="005551E6" w:rsidRPr="00F67924" w:rsidRDefault="005551E6" w:rsidP="001A4E34">
      <w:pPr>
        <w:keepNext/>
        <w:keepLines/>
        <w:suppressAutoHyphens/>
        <w:ind w:left="567" w:hanging="567"/>
        <w:rPr>
          <w:lang w:val="pt-PT"/>
        </w:rPr>
      </w:pPr>
      <w:r w:rsidRPr="00F67924">
        <w:rPr>
          <w:b/>
          <w:lang w:val="pt-PT"/>
        </w:rPr>
        <w:t>6.6</w:t>
      </w:r>
      <w:r w:rsidRPr="00F67924">
        <w:rPr>
          <w:b/>
          <w:lang w:val="pt-PT"/>
        </w:rPr>
        <w:tab/>
        <w:t>Precauções especiais de eliminação e manuseamento</w:t>
      </w:r>
    </w:p>
    <w:p w14:paraId="2D87C73A" w14:textId="77777777" w:rsidR="005551E6" w:rsidRPr="00F67924" w:rsidRDefault="005551E6" w:rsidP="001A4E34">
      <w:pPr>
        <w:keepNext/>
        <w:keepLines/>
        <w:suppressAutoHyphens/>
        <w:rPr>
          <w:lang w:val="pt-PT"/>
        </w:rPr>
      </w:pPr>
    </w:p>
    <w:p w14:paraId="4CF2D10A" w14:textId="3F64C8D1" w:rsidR="00FB4C98" w:rsidRPr="00F67924" w:rsidRDefault="005551E6" w:rsidP="001A4E34">
      <w:pPr>
        <w:keepNext/>
        <w:keepLines/>
        <w:suppressAutoHyphens/>
        <w:rPr>
          <w:lang w:val="pt-PT"/>
        </w:rPr>
      </w:pPr>
      <w:r w:rsidRPr="00F67924">
        <w:rPr>
          <w:lang w:val="pt-PT"/>
        </w:rPr>
        <w:t>RoActemra é fornecido numa seringa pré-cheia de utilização única, encaixada num dispositivo de segurança de agulha. Após retirar a seringa pré-cheia do frigorífico, a seringa pré-cheia deve poder atingir a temperatura ambiente (18</w:t>
      </w:r>
      <w:r w:rsidR="0065472F" w:rsidRPr="00F67924">
        <w:rPr>
          <w:lang w:val="pt-PT"/>
        </w:rPr>
        <w:t> </w:t>
      </w:r>
      <w:ins w:id="1953" w:author="Author">
        <w:r w:rsidR="00EE4151" w:rsidRPr="00F67924">
          <w:rPr>
            <w:lang w:val="pt-PT"/>
          </w:rPr>
          <w:t>°</w:t>
        </w:r>
      </w:ins>
      <w:del w:id="1954" w:author="Author">
        <w:r w:rsidRPr="00F67924" w:rsidDel="00EE4151">
          <w:rPr>
            <w:lang w:val="pt-PT"/>
          </w:rPr>
          <w:delText>º</w:delText>
        </w:r>
      </w:del>
      <w:r w:rsidRPr="00F67924">
        <w:rPr>
          <w:lang w:val="pt-PT"/>
        </w:rPr>
        <w:t>C a 28</w:t>
      </w:r>
      <w:r w:rsidR="0065472F" w:rsidRPr="00F67924">
        <w:rPr>
          <w:lang w:val="pt-PT"/>
        </w:rPr>
        <w:t> </w:t>
      </w:r>
      <w:ins w:id="1955" w:author="Author">
        <w:r w:rsidR="00EE4151" w:rsidRPr="00F67924">
          <w:rPr>
            <w:lang w:val="pt-PT"/>
          </w:rPr>
          <w:t>°</w:t>
        </w:r>
      </w:ins>
      <w:del w:id="1956" w:author="Author">
        <w:r w:rsidRPr="00F67924" w:rsidDel="00EE4151">
          <w:rPr>
            <w:lang w:val="pt-PT"/>
          </w:rPr>
          <w:delText>º</w:delText>
        </w:r>
      </w:del>
      <w:r w:rsidRPr="00F67924">
        <w:rPr>
          <w:lang w:val="pt-PT"/>
        </w:rPr>
        <w:t>C), esperando 25 a 30</w:t>
      </w:r>
      <w:r w:rsidR="0065472F" w:rsidRPr="00F67924">
        <w:rPr>
          <w:lang w:val="pt-PT"/>
        </w:rPr>
        <w:t> </w:t>
      </w:r>
      <w:r w:rsidRPr="00F67924">
        <w:rPr>
          <w:lang w:val="pt-PT"/>
        </w:rPr>
        <w:t xml:space="preserve">minutos antes da injeção. A seringa não deve ser agitada. Após a remoção da tampa, a injeção </w:t>
      </w:r>
      <w:r w:rsidR="00FB4C98" w:rsidRPr="00F67924">
        <w:rPr>
          <w:lang w:val="pt-PT"/>
        </w:rPr>
        <w:t xml:space="preserve">tem de </w:t>
      </w:r>
      <w:r w:rsidRPr="00F67924">
        <w:rPr>
          <w:lang w:val="pt-PT"/>
        </w:rPr>
        <w:t xml:space="preserve">iniciar-se </w:t>
      </w:r>
      <w:r w:rsidR="00FB4C98" w:rsidRPr="00F67924">
        <w:rPr>
          <w:lang w:val="pt-PT"/>
        </w:rPr>
        <w:t>dentro de</w:t>
      </w:r>
      <w:r w:rsidRPr="00F67924">
        <w:rPr>
          <w:lang w:val="pt-PT"/>
        </w:rPr>
        <w:t xml:space="preserve"> 5</w:t>
      </w:r>
      <w:r w:rsidR="0065472F" w:rsidRPr="00F67924">
        <w:rPr>
          <w:lang w:val="pt-PT"/>
        </w:rPr>
        <w:t> </w:t>
      </w:r>
      <w:r w:rsidRPr="00F67924">
        <w:rPr>
          <w:lang w:val="pt-PT"/>
        </w:rPr>
        <w:t>minutos</w:t>
      </w:r>
      <w:r w:rsidR="00FB4C98" w:rsidRPr="00F67924">
        <w:rPr>
          <w:lang w:val="pt-PT"/>
        </w:rPr>
        <w:t xml:space="preserve">, para prevenir que o medicamento seque e bloqueie a agulha. Se a </w:t>
      </w:r>
      <w:r w:rsidR="00C96B6D" w:rsidRPr="00F67924">
        <w:rPr>
          <w:lang w:val="pt-PT"/>
        </w:rPr>
        <w:t>seringa</w:t>
      </w:r>
      <w:r w:rsidR="00FB4C98" w:rsidRPr="00F67924">
        <w:rPr>
          <w:lang w:val="pt-PT"/>
        </w:rPr>
        <w:t xml:space="preserve"> pré-cheia não for utilizada em 5</w:t>
      </w:r>
      <w:r w:rsidR="0065472F" w:rsidRPr="00F67924">
        <w:rPr>
          <w:lang w:val="pt-PT"/>
        </w:rPr>
        <w:t> </w:t>
      </w:r>
      <w:r w:rsidR="00FB4C98" w:rsidRPr="00F67924">
        <w:rPr>
          <w:lang w:val="pt-PT"/>
        </w:rPr>
        <w:t xml:space="preserve">minutos após a remoção da tampa, deve eliminá-la num recipiente não perfurável e utilizar uma nova </w:t>
      </w:r>
      <w:r w:rsidR="00C96B6D" w:rsidRPr="00F67924">
        <w:rPr>
          <w:lang w:val="pt-PT"/>
        </w:rPr>
        <w:t>sering</w:t>
      </w:r>
      <w:r w:rsidR="00FB4C98" w:rsidRPr="00F67924">
        <w:rPr>
          <w:lang w:val="pt-PT"/>
        </w:rPr>
        <w:t>a pré-cheia.</w:t>
      </w:r>
    </w:p>
    <w:p w14:paraId="1A4A45BA" w14:textId="77777777" w:rsidR="00FB4C98" w:rsidRPr="00F67924" w:rsidRDefault="00FB4C98" w:rsidP="00FB4C98">
      <w:pPr>
        <w:suppressAutoHyphens/>
        <w:rPr>
          <w:lang w:val="pt-PT"/>
        </w:rPr>
      </w:pPr>
    </w:p>
    <w:p w14:paraId="2E61A2EC" w14:textId="77777777" w:rsidR="00C96B6D" w:rsidRPr="00F67924" w:rsidRDefault="00FB4C98" w:rsidP="00FB4C98">
      <w:pPr>
        <w:suppressAutoHyphens/>
        <w:rPr>
          <w:lang w:val="pt-PT"/>
        </w:rPr>
      </w:pPr>
      <w:r w:rsidRPr="00F67924">
        <w:rPr>
          <w:lang w:val="pt-PT"/>
        </w:rPr>
        <w:t xml:space="preserve">Se </w:t>
      </w:r>
      <w:r w:rsidR="00C96B6D" w:rsidRPr="00F67924">
        <w:rPr>
          <w:lang w:val="pt-PT"/>
        </w:rPr>
        <w:t>após a</w:t>
      </w:r>
      <w:r w:rsidRPr="00F67924">
        <w:rPr>
          <w:lang w:val="pt-PT"/>
        </w:rPr>
        <w:t xml:space="preserve"> </w:t>
      </w:r>
      <w:r w:rsidR="00C96B6D" w:rsidRPr="00F67924">
        <w:rPr>
          <w:lang w:val="pt-PT"/>
        </w:rPr>
        <w:t>inserção da agulha não conseguir premir o êmbolo, d</w:t>
      </w:r>
      <w:r w:rsidRPr="00F67924">
        <w:rPr>
          <w:lang w:val="pt-PT"/>
        </w:rPr>
        <w:t xml:space="preserve">eve eliminar a </w:t>
      </w:r>
      <w:r w:rsidR="00C96B6D" w:rsidRPr="00F67924">
        <w:rPr>
          <w:lang w:val="pt-PT"/>
        </w:rPr>
        <w:t>seringa</w:t>
      </w:r>
      <w:r w:rsidRPr="00F67924">
        <w:rPr>
          <w:lang w:val="pt-PT"/>
        </w:rPr>
        <w:t xml:space="preserve"> pré-cheia num recipiente não perfurável e utilizar uma nova </w:t>
      </w:r>
      <w:r w:rsidR="00C96B6D" w:rsidRPr="00F67924">
        <w:rPr>
          <w:lang w:val="pt-PT"/>
        </w:rPr>
        <w:t>sering</w:t>
      </w:r>
      <w:r w:rsidRPr="00F67924">
        <w:rPr>
          <w:lang w:val="pt-PT"/>
        </w:rPr>
        <w:t>a pré-cheia.</w:t>
      </w:r>
    </w:p>
    <w:p w14:paraId="72B413F8" w14:textId="77777777" w:rsidR="005551E6" w:rsidRPr="00F67924" w:rsidRDefault="005551E6" w:rsidP="00FB4C98">
      <w:pPr>
        <w:suppressAutoHyphens/>
        <w:rPr>
          <w:lang w:val="pt-PT"/>
        </w:rPr>
      </w:pPr>
    </w:p>
    <w:p w14:paraId="016F01F1" w14:textId="77777777" w:rsidR="005551E6" w:rsidRPr="00F67924" w:rsidRDefault="005551E6" w:rsidP="005551E6">
      <w:pPr>
        <w:suppressAutoHyphens/>
        <w:rPr>
          <w:lang w:val="pt-PT"/>
        </w:rPr>
      </w:pPr>
      <w:r w:rsidRPr="00F67924">
        <w:rPr>
          <w:lang w:val="pt-PT"/>
        </w:rPr>
        <w:t>Não utilizar se o medicamento estiver turvo ou se tiver partículas, se a cor for qualquer outra além de incolor a ligeiramente amarelada, ou se qualquer parte da seringa pré-cheia parecer danificada.</w:t>
      </w:r>
    </w:p>
    <w:p w14:paraId="1AAA1CF2" w14:textId="77777777" w:rsidR="005551E6" w:rsidRPr="00F67924" w:rsidRDefault="005551E6" w:rsidP="005551E6">
      <w:pPr>
        <w:suppressAutoHyphens/>
        <w:rPr>
          <w:lang w:val="pt-PT"/>
        </w:rPr>
      </w:pPr>
    </w:p>
    <w:p w14:paraId="0B2531B5" w14:textId="77777777" w:rsidR="005551E6" w:rsidRPr="00F67924" w:rsidRDefault="005551E6" w:rsidP="005551E6">
      <w:pPr>
        <w:suppressAutoHyphens/>
        <w:rPr>
          <w:lang w:val="pt-PT"/>
        </w:rPr>
      </w:pPr>
      <w:r w:rsidRPr="00F67924">
        <w:rPr>
          <w:lang w:val="pt-PT"/>
        </w:rPr>
        <w:t xml:space="preserve">Instruções </w:t>
      </w:r>
      <w:r w:rsidR="009B73C5" w:rsidRPr="00F67924">
        <w:rPr>
          <w:lang w:val="pt-PT"/>
        </w:rPr>
        <w:t xml:space="preserve">completas </w:t>
      </w:r>
      <w:r w:rsidRPr="00F67924">
        <w:rPr>
          <w:lang w:val="pt-PT"/>
        </w:rPr>
        <w:t>para a administração de RoActemra numa seringa pré-cheia são dadas no Folheto Informativo.</w:t>
      </w:r>
    </w:p>
    <w:p w14:paraId="2CF097CD" w14:textId="77777777" w:rsidR="005551E6" w:rsidRPr="00F67924" w:rsidRDefault="005551E6" w:rsidP="005551E6">
      <w:pPr>
        <w:suppressAutoHyphens/>
        <w:rPr>
          <w:lang w:val="pt-PT"/>
        </w:rPr>
      </w:pPr>
    </w:p>
    <w:p w14:paraId="24FC67A8" w14:textId="77777777" w:rsidR="005551E6" w:rsidRPr="00F67924" w:rsidRDefault="005551E6" w:rsidP="005551E6">
      <w:pPr>
        <w:suppressAutoHyphens/>
        <w:rPr>
          <w:lang w:val="pt-PT"/>
        </w:rPr>
      </w:pPr>
      <w:r w:rsidRPr="00F67924">
        <w:rPr>
          <w:lang w:val="pt-PT"/>
        </w:rPr>
        <w:t>Qualquer medicamento não utilizado ou os resíduos devem ser eliminados de acordo com as exigências locais.</w:t>
      </w:r>
    </w:p>
    <w:p w14:paraId="02216181" w14:textId="77777777" w:rsidR="005551E6" w:rsidRPr="00F67924" w:rsidRDefault="005551E6" w:rsidP="005551E6">
      <w:pPr>
        <w:suppressAutoHyphens/>
        <w:rPr>
          <w:lang w:val="pt-PT"/>
        </w:rPr>
      </w:pPr>
    </w:p>
    <w:p w14:paraId="55A635F1" w14:textId="77777777" w:rsidR="005551E6" w:rsidRPr="00F67924" w:rsidRDefault="005551E6" w:rsidP="005551E6">
      <w:pPr>
        <w:suppressAutoHyphens/>
        <w:rPr>
          <w:lang w:val="pt-PT"/>
        </w:rPr>
      </w:pPr>
    </w:p>
    <w:p w14:paraId="647036DB" w14:textId="77777777" w:rsidR="005551E6" w:rsidRPr="00F67924" w:rsidRDefault="005551E6" w:rsidP="009762E3">
      <w:pPr>
        <w:keepNext/>
        <w:ind w:left="567" w:hanging="567"/>
        <w:rPr>
          <w:lang w:val="pt-PT"/>
        </w:rPr>
      </w:pPr>
      <w:r w:rsidRPr="00F67924">
        <w:rPr>
          <w:b/>
          <w:lang w:val="pt-PT"/>
        </w:rPr>
        <w:t>7.</w:t>
      </w:r>
      <w:r w:rsidRPr="00F67924">
        <w:rPr>
          <w:b/>
          <w:lang w:val="pt-PT"/>
        </w:rPr>
        <w:tab/>
        <w:t>TITULAR DA AUTORIZAÇÃO DE INTRODUÇÃO NO MERCADO</w:t>
      </w:r>
    </w:p>
    <w:p w14:paraId="3FF54F9E" w14:textId="77777777" w:rsidR="005551E6" w:rsidRPr="00F67924" w:rsidRDefault="005551E6" w:rsidP="005551E6">
      <w:pPr>
        <w:keepNext/>
        <w:suppressAutoHyphens/>
        <w:rPr>
          <w:lang w:val="pt-PT"/>
        </w:rPr>
      </w:pPr>
    </w:p>
    <w:p w14:paraId="40FC34FE" w14:textId="77777777" w:rsidR="0045348A" w:rsidRPr="00557EB7" w:rsidRDefault="0045348A" w:rsidP="0045348A">
      <w:pPr>
        <w:rPr>
          <w:lang w:val="de-DE"/>
          <w:rPrChange w:id="1957" w:author="Author">
            <w:rPr/>
          </w:rPrChange>
        </w:rPr>
      </w:pPr>
      <w:r w:rsidRPr="00557EB7">
        <w:rPr>
          <w:lang w:val="de-DE"/>
          <w:rPrChange w:id="1958" w:author="Author">
            <w:rPr/>
          </w:rPrChange>
        </w:rPr>
        <w:t xml:space="preserve">Roche Registration GmbH </w:t>
      </w:r>
    </w:p>
    <w:p w14:paraId="2689D0E3" w14:textId="77777777" w:rsidR="0045348A" w:rsidRPr="00557EB7" w:rsidRDefault="0045348A" w:rsidP="0045348A">
      <w:pPr>
        <w:rPr>
          <w:lang w:val="de-DE"/>
          <w:rPrChange w:id="1959" w:author="Author">
            <w:rPr/>
          </w:rPrChange>
        </w:rPr>
      </w:pPr>
      <w:r w:rsidRPr="00557EB7">
        <w:rPr>
          <w:lang w:val="de-DE"/>
          <w:rPrChange w:id="1960" w:author="Author">
            <w:rPr/>
          </w:rPrChange>
        </w:rPr>
        <w:t>Emil-Barell-Strasse 1</w:t>
      </w:r>
    </w:p>
    <w:p w14:paraId="101F5B6D" w14:textId="77777777" w:rsidR="0045348A" w:rsidRPr="00F67924" w:rsidRDefault="0045348A" w:rsidP="0045348A">
      <w:pPr>
        <w:rPr>
          <w:lang w:val="pt-PT"/>
        </w:rPr>
      </w:pPr>
      <w:r w:rsidRPr="00F67924">
        <w:rPr>
          <w:lang w:val="pt-PT"/>
        </w:rPr>
        <w:t>79639 Grenzach-Wyhlen</w:t>
      </w:r>
    </w:p>
    <w:p w14:paraId="1E03189A" w14:textId="77777777" w:rsidR="005551E6" w:rsidRPr="00F67924" w:rsidRDefault="0045348A" w:rsidP="005551E6">
      <w:pPr>
        <w:suppressAutoHyphens/>
        <w:rPr>
          <w:lang w:val="pt-PT"/>
        </w:rPr>
      </w:pPr>
      <w:r w:rsidRPr="00F67924">
        <w:rPr>
          <w:lang w:val="pt-PT"/>
        </w:rPr>
        <w:t xml:space="preserve">Alemanha </w:t>
      </w:r>
    </w:p>
    <w:p w14:paraId="77D381AA" w14:textId="77777777" w:rsidR="005551E6" w:rsidRPr="00F67924" w:rsidRDefault="005551E6" w:rsidP="005551E6">
      <w:pPr>
        <w:suppressAutoHyphens/>
        <w:rPr>
          <w:lang w:val="pt-PT"/>
        </w:rPr>
      </w:pPr>
    </w:p>
    <w:p w14:paraId="08226008" w14:textId="77777777" w:rsidR="000D5E6E" w:rsidRPr="00F67924" w:rsidRDefault="000D5E6E" w:rsidP="005551E6">
      <w:pPr>
        <w:suppressAutoHyphens/>
        <w:rPr>
          <w:lang w:val="pt-PT"/>
        </w:rPr>
      </w:pPr>
    </w:p>
    <w:p w14:paraId="29CABD64" w14:textId="77777777" w:rsidR="005551E6" w:rsidRPr="00F67924" w:rsidRDefault="005551E6" w:rsidP="005551E6">
      <w:pPr>
        <w:keepNext/>
        <w:keepLines/>
        <w:ind w:left="567" w:hanging="567"/>
        <w:rPr>
          <w:b/>
          <w:lang w:val="pt-PT"/>
        </w:rPr>
      </w:pPr>
      <w:r w:rsidRPr="00F67924">
        <w:rPr>
          <w:b/>
          <w:lang w:val="pt-PT"/>
        </w:rPr>
        <w:t>8.</w:t>
      </w:r>
      <w:r w:rsidRPr="00F67924">
        <w:rPr>
          <w:b/>
          <w:lang w:val="pt-PT"/>
        </w:rPr>
        <w:tab/>
        <w:t>NÚMERO</w:t>
      </w:r>
      <w:del w:id="1961" w:author="Author">
        <w:r w:rsidRPr="00F67924" w:rsidDel="001A50E5">
          <w:rPr>
            <w:b/>
            <w:lang w:val="pt-PT"/>
          </w:rPr>
          <w:delText>(</w:delText>
        </w:r>
      </w:del>
      <w:r w:rsidRPr="00F67924">
        <w:rPr>
          <w:b/>
          <w:lang w:val="pt-PT"/>
        </w:rPr>
        <w:t>S</w:t>
      </w:r>
      <w:del w:id="1962" w:author="Author">
        <w:r w:rsidRPr="00F67924" w:rsidDel="001A50E5">
          <w:rPr>
            <w:b/>
            <w:lang w:val="pt-PT"/>
          </w:rPr>
          <w:delText>)</w:delText>
        </w:r>
      </w:del>
      <w:r w:rsidRPr="00F67924">
        <w:rPr>
          <w:b/>
          <w:lang w:val="pt-PT"/>
        </w:rPr>
        <w:t xml:space="preserve"> DA AUTORIZAÇÃO DE INTRODUÇÃO NO MERCADO</w:t>
      </w:r>
    </w:p>
    <w:p w14:paraId="61D07ECA" w14:textId="77777777" w:rsidR="005551E6" w:rsidRPr="00F67924" w:rsidRDefault="005551E6" w:rsidP="005551E6">
      <w:pPr>
        <w:keepNext/>
        <w:keepLines/>
        <w:rPr>
          <w:lang w:val="pt-PT"/>
        </w:rPr>
      </w:pPr>
    </w:p>
    <w:p w14:paraId="169D06F1" w14:textId="77777777" w:rsidR="005551E6" w:rsidRPr="00F67924" w:rsidRDefault="005551E6" w:rsidP="005551E6">
      <w:pPr>
        <w:keepNext/>
        <w:keepLines/>
        <w:rPr>
          <w:lang w:val="pt-PT"/>
        </w:rPr>
      </w:pPr>
      <w:r w:rsidRPr="00F67924">
        <w:rPr>
          <w:lang w:val="pt-PT"/>
        </w:rPr>
        <w:t>EU/1/08/492/00</w:t>
      </w:r>
      <w:r w:rsidR="008C19C9" w:rsidRPr="00F67924">
        <w:rPr>
          <w:lang w:val="pt-PT"/>
        </w:rPr>
        <w:t>7</w:t>
      </w:r>
    </w:p>
    <w:p w14:paraId="2120132F" w14:textId="77777777" w:rsidR="00687A49" w:rsidRPr="00F67924" w:rsidRDefault="00687A49" w:rsidP="00687A49">
      <w:pPr>
        <w:keepNext/>
        <w:keepLines/>
        <w:rPr>
          <w:lang w:val="pt-PT"/>
        </w:rPr>
      </w:pPr>
      <w:r w:rsidRPr="00F67924">
        <w:rPr>
          <w:lang w:val="pt-PT"/>
        </w:rPr>
        <w:t>EU/1/08/492/008</w:t>
      </w:r>
    </w:p>
    <w:p w14:paraId="668CBE6D" w14:textId="77777777" w:rsidR="005551E6" w:rsidRPr="00F67924" w:rsidRDefault="005551E6" w:rsidP="005551E6">
      <w:pPr>
        <w:suppressAutoHyphens/>
        <w:rPr>
          <w:lang w:val="pt-PT"/>
        </w:rPr>
      </w:pPr>
    </w:p>
    <w:p w14:paraId="407238F5" w14:textId="77777777" w:rsidR="005551E6" w:rsidRPr="00F67924" w:rsidRDefault="005551E6" w:rsidP="005551E6">
      <w:pPr>
        <w:suppressAutoHyphens/>
        <w:rPr>
          <w:lang w:val="pt-PT"/>
        </w:rPr>
      </w:pPr>
    </w:p>
    <w:p w14:paraId="78FFF547" w14:textId="77777777" w:rsidR="005551E6" w:rsidRPr="00F67924" w:rsidRDefault="005551E6" w:rsidP="005551E6">
      <w:pPr>
        <w:keepNext/>
        <w:suppressAutoHyphens/>
        <w:ind w:left="567" w:hanging="567"/>
        <w:rPr>
          <w:b/>
          <w:lang w:val="pt-PT"/>
        </w:rPr>
      </w:pPr>
      <w:r w:rsidRPr="00F67924">
        <w:rPr>
          <w:b/>
          <w:lang w:val="pt-PT"/>
        </w:rPr>
        <w:t>9.</w:t>
      </w:r>
      <w:r w:rsidRPr="00F67924">
        <w:rPr>
          <w:b/>
          <w:lang w:val="pt-PT"/>
        </w:rPr>
        <w:tab/>
        <w:t>DATA DA PRIMEIRA AUTORIZAÇÃO/RENOVAÇÃO DA AUTORIZAÇÃO DE INTRODUÇÃO NO MERCADO</w:t>
      </w:r>
    </w:p>
    <w:p w14:paraId="0E71A2AD" w14:textId="77777777" w:rsidR="005551E6" w:rsidRPr="00F67924" w:rsidRDefault="005551E6" w:rsidP="005551E6">
      <w:pPr>
        <w:keepNext/>
        <w:suppressAutoHyphens/>
        <w:rPr>
          <w:lang w:val="pt-PT"/>
        </w:rPr>
      </w:pPr>
    </w:p>
    <w:p w14:paraId="387A8052" w14:textId="77777777" w:rsidR="005551E6" w:rsidRPr="00F67924" w:rsidRDefault="00114F88" w:rsidP="005551E6">
      <w:pPr>
        <w:keepNext/>
        <w:rPr>
          <w:lang w:val="pt-PT"/>
        </w:rPr>
      </w:pPr>
      <w:r w:rsidRPr="00F67924">
        <w:rPr>
          <w:color w:val="222222"/>
          <w:szCs w:val="22"/>
          <w:shd w:val="clear" w:color="auto" w:fill="FFFFFF"/>
          <w:lang w:val="pt-PT"/>
        </w:rPr>
        <w:t>Data da primeira autorização: </w:t>
      </w:r>
      <w:r w:rsidR="005551E6" w:rsidRPr="00F67924">
        <w:rPr>
          <w:lang w:val="pt-PT"/>
        </w:rPr>
        <w:t>16 de janeiro de 2009</w:t>
      </w:r>
    </w:p>
    <w:p w14:paraId="4E99897A" w14:textId="77777777" w:rsidR="00114F88" w:rsidRPr="00F67924" w:rsidRDefault="00114F88" w:rsidP="00114F88">
      <w:pPr>
        <w:shd w:val="clear" w:color="auto" w:fill="FFFFFF"/>
        <w:rPr>
          <w:color w:val="222222"/>
          <w:szCs w:val="22"/>
          <w:lang w:val="pt-PT" w:eastAsia="en-US"/>
        </w:rPr>
      </w:pPr>
      <w:r w:rsidRPr="00F67924">
        <w:rPr>
          <w:color w:val="222222"/>
          <w:szCs w:val="22"/>
          <w:lang w:val="pt-PT" w:eastAsia="en-US"/>
        </w:rPr>
        <w:t>Data da última renovação: 25 de setembro de 2013</w:t>
      </w:r>
    </w:p>
    <w:p w14:paraId="733BF64B" w14:textId="77777777" w:rsidR="005551E6" w:rsidRPr="00F67924" w:rsidRDefault="005551E6" w:rsidP="00114F88">
      <w:pPr>
        <w:suppressAutoHyphens/>
        <w:rPr>
          <w:lang w:val="pt-PT"/>
        </w:rPr>
      </w:pPr>
    </w:p>
    <w:p w14:paraId="5E648771" w14:textId="77777777" w:rsidR="005551E6" w:rsidRPr="00F67924" w:rsidRDefault="005551E6" w:rsidP="005551E6">
      <w:pPr>
        <w:suppressAutoHyphens/>
        <w:rPr>
          <w:lang w:val="pt-PT"/>
        </w:rPr>
      </w:pPr>
    </w:p>
    <w:p w14:paraId="51ACDEFA" w14:textId="77777777" w:rsidR="005551E6" w:rsidRPr="00F67924" w:rsidRDefault="005551E6" w:rsidP="005551E6">
      <w:pPr>
        <w:keepNext/>
        <w:keepLines/>
        <w:suppressAutoHyphens/>
        <w:rPr>
          <w:b/>
          <w:lang w:val="pt-PT"/>
        </w:rPr>
      </w:pPr>
      <w:r w:rsidRPr="00F67924">
        <w:rPr>
          <w:b/>
          <w:lang w:val="pt-PT"/>
        </w:rPr>
        <w:t>10.</w:t>
      </w:r>
      <w:r w:rsidRPr="00F67924">
        <w:rPr>
          <w:b/>
          <w:lang w:val="pt-PT"/>
        </w:rPr>
        <w:tab/>
        <w:t>DATA DA REVISÃO DO TEXTO</w:t>
      </w:r>
    </w:p>
    <w:p w14:paraId="6FF3105B" w14:textId="77777777" w:rsidR="005551E6" w:rsidRPr="00F67924" w:rsidRDefault="005551E6" w:rsidP="005551E6">
      <w:pPr>
        <w:keepNext/>
        <w:suppressAutoHyphens/>
        <w:rPr>
          <w:lang w:val="pt-PT"/>
        </w:rPr>
      </w:pPr>
    </w:p>
    <w:p w14:paraId="5AC776B5" w14:textId="18703B9F" w:rsidR="005551E6" w:rsidRPr="00F67924" w:rsidRDefault="005551E6" w:rsidP="00227DA6">
      <w:pPr>
        <w:suppressAutoHyphens/>
        <w:rPr>
          <w:lang w:val="pt-PT"/>
        </w:rPr>
      </w:pPr>
      <w:r w:rsidRPr="00F67924">
        <w:rPr>
          <w:lang w:val="pt-PT"/>
        </w:rPr>
        <w:t xml:space="preserve">Está disponível informação pormenorizada sobre este medicamento no sítio da internet da Agência Europeia de Medicamentos: </w:t>
      </w:r>
      <w:r w:rsidR="0039782B">
        <w:fldChar w:fldCharType="begin"/>
      </w:r>
      <w:r w:rsidR="0039782B" w:rsidRPr="00557EB7">
        <w:rPr>
          <w:lang w:val="pt-PT"/>
          <w:rPrChange w:id="1963" w:author="Author">
            <w:rPr/>
          </w:rPrChange>
        </w:rPr>
        <w:instrText>HYPERLINK "https://www.ema.europa.eu"</w:instrText>
      </w:r>
      <w:r w:rsidR="0039782B">
        <w:fldChar w:fldCharType="separate"/>
      </w:r>
      <w:r w:rsidR="0039782B" w:rsidRPr="00F67924">
        <w:rPr>
          <w:rStyle w:val="Hyperlink"/>
          <w:noProof w:val="0"/>
          <w:lang w:val="pt-PT"/>
        </w:rPr>
        <w:t>https://www.ema.europa.eu</w:t>
      </w:r>
      <w:r w:rsidR="0039782B">
        <w:fldChar w:fldCharType="end"/>
      </w:r>
      <w:r w:rsidRPr="00F67924">
        <w:rPr>
          <w:lang w:val="pt-PT"/>
        </w:rPr>
        <w:t>.</w:t>
      </w:r>
    </w:p>
    <w:p w14:paraId="3121DD24" w14:textId="77777777" w:rsidR="00A83398" w:rsidRPr="00F67924" w:rsidRDefault="00A83398" w:rsidP="004715A3">
      <w:pPr>
        <w:suppressAutoHyphens/>
        <w:rPr>
          <w:lang w:val="pt-PT"/>
        </w:rPr>
      </w:pPr>
    </w:p>
    <w:p w14:paraId="7B2D6A51" w14:textId="77777777" w:rsidR="002C4F21" w:rsidRPr="00F67924" w:rsidRDefault="00CB0EE7" w:rsidP="000455B5">
      <w:pPr>
        <w:suppressAutoHyphens/>
        <w:ind w:left="567" w:hanging="567"/>
        <w:rPr>
          <w:lang w:val="pt-PT"/>
        </w:rPr>
      </w:pPr>
      <w:r w:rsidRPr="00F67924">
        <w:rPr>
          <w:lang w:val="pt-PT"/>
        </w:rPr>
        <w:br w:type="page"/>
      </w:r>
      <w:r w:rsidR="002C4F21" w:rsidRPr="00F67924">
        <w:rPr>
          <w:b/>
          <w:lang w:val="pt-PT"/>
        </w:rPr>
        <w:t>1.</w:t>
      </w:r>
      <w:r w:rsidR="002C4F21" w:rsidRPr="00F67924">
        <w:rPr>
          <w:b/>
          <w:lang w:val="pt-PT"/>
        </w:rPr>
        <w:tab/>
        <w:t>NOME DO MEDICAMENTO</w:t>
      </w:r>
    </w:p>
    <w:p w14:paraId="1854A721" w14:textId="77777777" w:rsidR="002C4F21" w:rsidRPr="00F67924" w:rsidRDefault="002C4F21" w:rsidP="002C4F21">
      <w:pPr>
        <w:suppressAutoHyphens/>
        <w:ind w:left="567" w:hanging="567"/>
        <w:rPr>
          <w:lang w:val="pt-PT"/>
        </w:rPr>
      </w:pPr>
    </w:p>
    <w:p w14:paraId="029C60A7" w14:textId="07813978" w:rsidR="002C4F21" w:rsidRPr="00F67924" w:rsidRDefault="002C4F21" w:rsidP="002C4F21">
      <w:pPr>
        <w:tabs>
          <w:tab w:val="left" w:pos="567"/>
        </w:tabs>
        <w:ind w:right="14"/>
        <w:rPr>
          <w:lang w:val="pt-PT"/>
        </w:rPr>
      </w:pPr>
      <w:r w:rsidRPr="00F67924">
        <w:rPr>
          <w:iCs/>
          <w:lang w:val="pt-PT"/>
        </w:rPr>
        <w:t>RoActemra 162 mg</w:t>
      </w:r>
      <w:r w:rsidRPr="00F67924">
        <w:rPr>
          <w:lang w:val="pt-PT"/>
        </w:rPr>
        <w:t xml:space="preserve"> solução injetável em caneta pré-cheia</w:t>
      </w:r>
    </w:p>
    <w:p w14:paraId="44349AF8" w14:textId="77777777" w:rsidR="002C4F21" w:rsidRPr="00F67924" w:rsidRDefault="002C4F21" w:rsidP="002C4F21">
      <w:pPr>
        <w:suppressAutoHyphens/>
        <w:rPr>
          <w:lang w:val="pt-PT"/>
        </w:rPr>
      </w:pPr>
    </w:p>
    <w:p w14:paraId="3129EDB2" w14:textId="77777777" w:rsidR="002C4F21" w:rsidRPr="00F67924" w:rsidRDefault="002C4F21" w:rsidP="002C4F21">
      <w:pPr>
        <w:suppressAutoHyphens/>
        <w:rPr>
          <w:lang w:val="pt-PT"/>
        </w:rPr>
      </w:pPr>
    </w:p>
    <w:p w14:paraId="309088BA" w14:textId="77777777" w:rsidR="002C4F21" w:rsidRPr="00F67924" w:rsidRDefault="002C4F21" w:rsidP="009762E3">
      <w:pPr>
        <w:suppressAutoHyphens/>
        <w:ind w:left="567" w:hanging="567"/>
        <w:rPr>
          <w:lang w:val="pt-PT"/>
        </w:rPr>
      </w:pPr>
      <w:r w:rsidRPr="00F67924">
        <w:rPr>
          <w:b/>
          <w:lang w:val="pt-PT"/>
        </w:rPr>
        <w:t>2.</w:t>
      </w:r>
      <w:r w:rsidRPr="00F67924">
        <w:rPr>
          <w:b/>
          <w:lang w:val="pt-PT"/>
        </w:rPr>
        <w:tab/>
        <w:t>COMPOSIÇÃO QUALITATIVA E QUANTITATIVA</w:t>
      </w:r>
    </w:p>
    <w:p w14:paraId="33DA10DA" w14:textId="77777777" w:rsidR="002C4F21" w:rsidRPr="00F67924" w:rsidRDefault="002C4F21" w:rsidP="002C4F21">
      <w:pPr>
        <w:rPr>
          <w:lang w:val="pt-PT"/>
        </w:rPr>
      </w:pPr>
    </w:p>
    <w:p w14:paraId="4FC54766" w14:textId="038673F5" w:rsidR="002C4F21" w:rsidRPr="00F67924" w:rsidRDefault="002C4F21" w:rsidP="002C4F21">
      <w:pPr>
        <w:rPr>
          <w:lang w:val="pt-PT"/>
        </w:rPr>
      </w:pPr>
      <w:r w:rsidRPr="00F67924">
        <w:rPr>
          <w:lang w:val="pt-PT"/>
        </w:rPr>
        <w:t xml:space="preserve">Cada </w:t>
      </w:r>
      <w:r w:rsidR="00B82F93" w:rsidRPr="00F67924">
        <w:rPr>
          <w:lang w:val="pt-PT"/>
        </w:rPr>
        <w:t>caneta</w:t>
      </w:r>
      <w:r w:rsidRPr="00F67924">
        <w:rPr>
          <w:lang w:val="pt-PT"/>
        </w:rPr>
        <w:t xml:space="preserve"> pré-cheia contém 162 mg de RoActemra (tocilizumab) em 0,9</w:t>
      </w:r>
      <w:r w:rsidR="00604F18" w:rsidRPr="00F67924">
        <w:rPr>
          <w:lang w:val="pt-PT"/>
        </w:rPr>
        <w:t> </w:t>
      </w:r>
      <w:r w:rsidRPr="00F67924">
        <w:rPr>
          <w:lang w:val="pt-PT"/>
        </w:rPr>
        <w:t>ml.</w:t>
      </w:r>
    </w:p>
    <w:p w14:paraId="5E50E37A" w14:textId="77777777" w:rsidR="002C4F21" w:rsidRPr="00F67924" w:rsidRDefault="002C4F21" w:rsidP="002C4F21">
      <w:pPr>
        <w:rPr>
          <w:lang w:val="pt-PT"/>
        </w:rPr>
      </w:pPr>
    </w:p>
    <w:p w14:paraId="6033ADD7" w14:textId="600BF84C" w:rsidR="002C4F21" w:rsidRPr="00F67924" w:rsidRDefault="002C4F21" w:rsidP="002C4F21">
      <w:pPr>
        <w:tabs>
          <w:tab w:val="left" w:pos="567"/>
        </w:tabs>
        <w:ind w:right="14"/>
        <w:rPr>
          <w:lang w:val="pt-PT"/>
        </w:rPr>
      </w:pPr>
      <w:r w:rsidRPr="00F67924">
        <w:rPr>
          <w:lang w:val="pt-PT"/>
        </w:rPr>
        <w:t>RoActemra é um anticorpo monoclonal recombinante humanizado, da subclasse da</w:t>
      </w:r>
      <w:del w:id="1964" w:author="Author">
        <w:r w:rsidRPr="00F67924" w:rsidDel="00691E65">
          <w:rPr>
            <w:lang w:val="pt-PT"/>
          </w:rPr>
          <w:delText>s</w:delText>
        </w:r>
      </w:del>
      <w:r w:rsidRPr="00F67924">
        <w:rPr>
          <w:lang w:val="pt-PT"/>
        </w:rPr>
        <w:t xml:space="preserve"> </w:t>
      </w:r>
      <w:ins w:id="1965" w:author="Author">
        <w:r w:rsidR="00691E65">
          <w:rPr>
            <w:lang w:val="pt-PT"/>
          </w:rPr>
          <w:t>I</w:t>
        </w:r>
      </w:ins>
      <w:del w:id="1966" w:author="Author">
        <w:r w:rsidRPr="00F67924" w:rsidDel="00691E65">
          <w:rPr>
            <w:lang w:val="pt-PT"/>
          </w:rPr>
          <w:delText>i</w:delText>
        </w:r>
      </w:del>
      <w:r w:rsidRPr="00F67924">
        <w:rPr>
          <w:lang w:val="pt-PT"/>
        </w:rPr>
        <w:t>munoglobulina</w:t>
      </w:r>
      <w:del w:id="1967" w:author="Author">
        <w:r w:rsidRPr="00F67924" w:rsidDel="00691E65">
          <w:rPr>
            <w:lang w:val="pt-PT"/>
          </w:rPr>
          <w:delText>s</w:delText>
        </w:r>
      </w:del>
      <w:ins w:id="1968" w:author="Author">
        <w:r w:rsidR="008E1037" w:rsidRPr="00F67924">
          <w:rPr>
            <w:lang w:val="pt-PT"/>
          </w:rPr>
          <w:t> </w:t>
        </w:r>
      </w:ins>
      <w:del w:id="1969" w:author="Author">
        <w:r w:rsidRPr="00F67924" w:rsidDel="008E1037">
          <w:rPr>
            <w:lang w:val="pt-PT"/>
          </w:rPr>
          <w:delText xml:space="preserve"> </w:delText>
        </w:r>
      </w:del>
      <w:r w:rsidRPr="00F67924">
        <w:rPr>
          <w:lang w:val="pt-PT"/>
        </w:rPr>
        <w:t>G1 (IgG1).</w:t>
      </w:r>
    </w:p>
    <w:p w14:paraId="39A0E7E0" w14:textId="06E1F299" w:rsidR="002C4F21" w:rsidRPr="00F67924" w:rsidRDefault="002C4F21" w:rsidP="002C4F21">
      <w:pPr>
        <w:suppressAutoHyphens/>
        <w:rPr>
          <w:lang w:val="pt-PT"/>
        </w:rPr>
      </w:pPr>
    </w:p>
    <w:p w14:paraId="0C2BA24C" w14:textId="77777777" w:rsidR="00604F18" w:rsidRPr="00F67924" w:rsidRDefault="00604F18" w:rsidP="00604F18">
      <w:pPr>
        <w:suppressAutoHyphens/>
        <w:rPr>
          <w:u w:val="single"/>
          <w:lang w:val="pt-PT"/>
        </w:rPr>
      </w:pPr>
      <w:r w:rsidRPr="00F67924">
        <w:rPr>
          <w:u w:val="single"/>
          <w:lang w:val="pt-PT"/>
        </w:rPr>
        <w:t>Excipiente</w:t>
      </w:r>
      <w:r w:rsidRPr="00F67924">
        <w:rPr>
          <w:szCs w:val="22"/>
          <w:u w:val="single"/>
          <w:lang w:val="pt-PT"/>
        </w:rPr>
        <w:t xml:space="preserve"> com efeito conhecido:</w:t>
      </w:r>
    </w:p>
    <w:p w14:paraId="00FDECE5" w14:textId="169E7093" w:rsidR="00604F18" w:rsidRPr="00F67924" w:rsidRDefault="00604F18" w:rsidP="00604F18">
      <w:pPr>
        <w:rPr>
          <w:lang w:val="pt-PT"/>
        </w:rPr>
      </w:pPr>
      <w:r w:rsidRPr="00F67924">
        <w:rPr>
          <w:lang w:val="pt-PT"/>
        </w:rPr>
        <w:t>Cada caneta pré-cheia de 162 mg/0,9 ml contém 0,18 mg (0,2 mg/ml) de polissorbato</w:t>
      </w:r>
      <w:ins w:id="1970" w:author="Author">
        <w:r w:rsidR="002635EB">
          <w:rPr>
            <w:lang w:val="pt-PT"/>
          </w:rPr>
          <w:t> </w:t>
        </w:r>
      </w:ins>
      <w:del w:id="1971" w:author="Author">
        <w:r w:rsidRPr="00F67924" w:rsidDel="002635EB">
          <w:rPr>
            <w:lang w:val="pt-PT"/>
          </w:rPr>
          <w:delText xml:space="preserve"> </w:delText>
        </w:r>
      </w:del>
      <w:r w:rsidRPr="00F67924">
        <w:rPr>
          <w:lang w:val="pt-PT"/>
        </w:rPr>
        <w:t>80.</w:t>
      </w:r>
    </w:p>
    <w:p w14:paraId="3AAB05E5" w14:textId="77777777" w:rsidR="00604F18" w:rsidRPr="00F67924" w:rsidRDefault="00604F18" w:rsidP="002C4F21">
      <w:pPr>
        <w:suppressAutoHyphens/>
        <w:rPr>
          <w:lang w:val="pt-PT"/>
        </w:rPr>
      </w:pPr>
    </w:p>
    <w:p w14:paraId="6CEC3CE3" w14:textId="4BC1999F" w:rsidR="002C4F21" w:rsidRPr="00F67924" w:rsidRDefault="002C4F21" w:rsidP="002C4F21">
      <w:pPr>
        <w:suppressAutoHyphens/>
        <w:rPr>
          <w:lang w:val="pt-PT"/>
        </w:rPr>
      </w:pPr>
      <w:r w:rsidRPr="00F67924">
        <w:rPr>
          <w:lang w:val="pt-PT"/>
        </w:rPr>
        <w:t>Lista completa de excipientes, ver secção</w:t>
      </w:r>
      <w:r w:rsidR="00604F18" w:rsidRPr="00F67924">
        <w:rPr>
          <w:lang w:val="pt-PT"/>
        </w:rPr>
        <w:t> </w:t>
      </w:r>
      <w:r w:rsidRPr="00F67924">
        <w:rPr>
          <w:lang w:val="pt-PT"/>
        </w:rPr>
        <w:t>6.1.</w:t>
      </w:r>
    </w:p>
    <w:p w14:paraId="3DE8B95D" w14:textId="77777777" w:rsidR="002C4F21" w:rsidRPr="00F67924" w:rsidRDefault="002C4F21" w:rsidP="002C4F21">
      <w:pPr>
        <w:suppressAutoHyphens/>
        <w:rPr>
          <w:lang w:val="pt-PT"/>
        </w:rPr>
      </w:pPr>
    </w:p>
    <w:p w14:paraId="241C0A04" w14:textId="77777777" w:rsidR="002C4F21" w:rsidRPr="00F67924" w:rsidRDefault="002C4F21" w:rsidP="002C4F21">
      <w:pPr>
        <w:suppressAutoHyphens/>
        <w:rPr>
          <w:lang w:val="pt-PT"/>
        </w:rPr>
      </w:pPr>
    </w:p>
    <w:p w14:paraId="62B8FE23" w14:textId="77777777" w:rsidR="002C4F21" w:rsidRPr="00F67924" w:rsidRDefault="002C4F21" w:rsidP="002C4F21">
      <w:pPr>
        <w:suppressAutoHyphens/>
        <w:ind w:left="567" w:hanging="567"/>
        <w:rPr>
          <w:lang w:val="pt-PT"/>
        </w:rPr>
      </w:pPr>
      <w:r w:rsidRPr="00F67924">
        <w:rPr>
          <w:b/>
          <w:lang w:val="pt-PT"/>
        </w:rPr>
        <w:t>3.</w:t>
      </w:r>
      <w:r w:rsidRPr="00F67924">
        <w:rPr>
          <w:b/>
          <w:lang w:val="pt-PT"/>
        </w:rPr>
        <w:tab/>
        <w:t>FORMA FARMACÊUTICA</w:t>
      </w:r>
    </w:p>
    <w:p w14:paraId="6DFA77E1" w14:textId="77777777" w:rsidR="002C4F21" w:rsidRPr="00F67924" w:rsidRDefault="002C4F21" w:rsidP="002C4F21">
      <w:pPr>
        <w:suppressAutoHyphens/>
        <w:rPr>
          <w:lang w:val="pt-PT"/>
        </w:rPr>
      </w:pPr>
    </w:p>
    <w:p w14:paraId="3CD5D38C" w14:textId="46AD73B5" w:rsidR="002C4F21" w:rsidRPr="00F67924" w:rsidRDefault="002C4F21" w:rsidP="002C4F21">
      <w:pPr>
        <w:suppressAutoHyphens/>
        <w:rPr>
          <w:lang w:val="pt-PT"/>
        </w:rPr>
      </w:pPr>
      <w:r w:rsidRPr="00F67924">
        <w:rPr>
          <w:lang w:val="pt-PT"/>
        </w:rPr>
        <w:t xml:space="preserve">Solução injetável </w:t>
      </w:r>
      <w:r w:rsidR="00604F18" w:rsidRPr="00F67924">
        <w:rPr>
          <w:lang w:val="pt-PT"/>
        </w:rPr>
        <w:t xml:space="preserve">(injeção) </w:t>
      </w:r>
      <w:r w:rsidR="00E476D1" w:rsidRPr="00F67924">
        <w:rPr>
          <w:lang w:val="pt-PT"/>
        </w:rPr>
        <w:t>em caneta pré-cheia (ACTPen)</w:t>
      </w:r>
      <w:r w:rsidRPr="00F67924">
        <w:rPr>
          <w:lang w:val="pt-PT"/>
        </w:rPr>
        <w:t>.</w:t>
      </w:r>
    </w:p>
    <w:p w14:paraId="72216F68" w14:textId="77777777" w:rsidR="002C4F21" w:rsidRPr="00F67924" w:rsidRDefault="002C4F21" w:rsidP="002C4F21">
      <w:pPr>
        <w:suppressAutoHyphens/>
        <w:rPr>
          <w:lang w:val="pt-PT"/>
        </w:rPr>
      </w:pPr>
    </w:p>
    <w:p w14:paraId="07BBE8EA" w14:textId="2DF4F30B" w:rsidR="002C4F21" w:rsidRPr="00F67924" w:rsidRDefault="009B73C5" w:rsidP="002C4F21">
      <w:pPr>
        <w:suppressAutoHyphens/>
        <w:rPr>
          <w:lang w:val="pt-PT"/>
        </w:rPr>
      </w:pPr>
      <w:r w:rsidRPr="00F67924">
        <w:rPr>
          <w:lang w:val="pt-PT"/>
        </w:rPr>
        <w:t>S</w:t>
      </w:r>
      <w:r w:rsidR="002C4F21" w:rsidRPr="00F67924">
        <w:rPr>
          <w:lang w:val="pt-PT"/>
        </w:rPr>
        <w:t>olução incolor a ligeiramente amarelada</w:t>
      </w:r>
      <w:r w:rsidR="00604F18" w:rsidRPr="00F67924">
        <w:rPr>
          <w:lang w:val="pt-PT"/>
        </w:rPr>
        <w:t xml:space="preserve"> com um pH de 5,5</w:t>
      </w:r>
      <w:r w:rsidR="00604F18" w:rsidRPr="00F67924">
        <w:rPr>
          <w:lang w:val="pt-PT"/>
        </w:rPr>
        <w:noBreakHyphen/>
        <w:t>6,5 e uma osmolalidade de 200</w:t>
      </w:r>
      <w:r w:rsidR="00604F18" w:rsidRPr="00F67924">
        <w:rPr>
          <w:lang w:val="pt-PT"/>
        </w:rPr>
        <w:noBreakHyphen/>
        <w:t>372 mOsm/kg</w:t>
      </w:r>
      <w:r w:rsidR="002C4F21" w:rsidRPr="00F67924">
        <w:rPr>
          <w:lang w:val="pt-PT"/>
        </w:rPr>
        <w:t>.</w:t>
      </w:r>
    </w:p>
    <w:p w14:paraId="4EE2FD7F" w14:textId="77777777" w:rsidR="002C4F21" w:rsidRPr="00F67924" w:rsidRDefault="002C4F21" w:rsidP="002C4F21">
      <w:pPr>
        <w:suppressAutoHyphens/>
        <w:rPr>
          <w:lang w:val="pt-PT"/>
        </w:rPr>
      </w:pPr>
    </w:p>
    <w:p w14:paraId="7523DC95" w14:textId="77777777" w:rsidR="002C4F21" w:rsidRPr="00F67924" w:rsidRDefault="002C4F21" w:rsidP="002C4F21">
      <w:pPr>
        <w:suppressAutoHyphens/>
        <w:rPr>
          <w:lang w:val="pt-PT"/>
        </w:rPr>
      </w:pPr>
    </w:p>
    <w:p w14:paraId="7BD22C19" w14:textId="77777777" w:rsidR="002C4F21" w:rsidRPr="00F67924" w:rsidRDefault="002C4F21" w:rsidP="002C4F21">
      <w:pPr>
        <w:suppressAutoHyphens/>
        <w:ind w:left="567" w:hanging="567"/>
        <w:rPr>
          <w:lang w:val="pt-PT"/>
        </w:rPr>
      </w:pPr>
      <w:r w:rsidRPr="00F67924">
        <w:rPr>
          <w:b/>
          <w:lang w:val="pt-PT"/>
        </w:rPr>
        <w:t>4.</w:t>
      </w:r>
      <w:r w:rsidRPr="00F67924">
        <w:rPr>
          <w:b/>
          <w:lang w:val="pt-PT"/>
        </w:rPr>
        <w:tab/>
        <w:t>INFORMAÇÕES CLÍNICAS</w:t>
      </w:r>
    </w:p>
    <w:p w14:paraId="48F2B18B" w14:textId="77777777" w:rsidR="002C4F21" w:rsidRPr="00F67924" w:rsidRDefault="002C4F21" w:rsidP="002C4F21">
      <w:pPr>
        <w:suppressAutoHyphens/>
        <w:rPr>
          <w:lang w:val="pt-PT"/>
        </w:rPr>
      </w:pPr>
    </w:p>
    <w:p w14:paraId="21920215" w14:textId="77777777" w:rsidR="002C4F21" w:rsidRPr="00F67924" w:rsidRDefault="002C4F21" w:rsidP="009762E3">
      <w:pPr>
        <w:suppressAutoHyphens/>
        <w:ind w:left="567" w:hanging="567"/>
        <w:rPr>
          <w:lang w:val="pt-PT"/>
        </w:rPr>
      </w:pPr>
      <w:r w:rsidRPr="00F67924">
        <w:rPr>
          <w:b/>
          <w:lang w:val="pt-PT"/>
        </w:rPr>
        <w:t>4.1</w:t>
      </w:r>
      <w:r w:rsidRPr="00F67924">
        <w:rPr>
          <w:b/>
          <w:lang w:val="pt-PT"/>
        </w:rPr>
        <w:tab/>
        <w:t>Indicações terapêuticas</w:t>
      </w:r>
    </w:p>
    <w:p w14:paraId="79669846" w14:textId="77777777" w:rsidR="002C4F21" w:rsidRPr="00F67924" w:rsidRDefault="002C4F21" w:rsidP="002C4F21">
      <w:pPr>
        <w:suppressAutoHyphens/>
        <w:rPr>
          <w:lang w:val="pt-PT"/>
        </w:rPr>
      </w:pPr>
    </w:p>
    <w:p w14:paraId="32F5AA56" w14:textId="77777777" w:rsidR="00604F18" w:rsidRPr="00F67924" w:rsidRDefault="00604F18" w:rsidP="00604F18">
      <w:pPr>
        <w:autoSpaceDE w:val="0"/>
        <w:autoSpaceDN w:val="0"/>
        <w:adjustRightInd w:val="0"/>
        <w:rPr>
          <w:lang w:val="pt-PT"/>
        </w:rPr>
      </w:pPr>
      <w:r w:rsidRPr="00F67924">
        <w:rPr>
          <w:u w:val="single"/>
          <w:lang w:val="pt-PT"/>
        </w:rPr>
        <w:t>Artrite reumatoide (AR)</w:t>
      </w:r>
    </w:p>
    <w:p w14:paraId="6FEC9B8E" w14:textId="77777777" w:rsidR="002C4F21" w:rsidRPr="00F67924" w:rsidRDefault="002C4F21" w:rsidP="002C4F21">
      <w:pPr>
        <w:autoSpaceDE w:val="0"/>
        <w:autoSpaceDN w:val="0"/>
        <w:adjustRightInd w:val="0"/>
        <w:rPr>
          <w:lang w:val="pt-PT"/>
        </w:rPr>
      </w:pPr>
      <w:r w:rsidRPr="00F67924">
        <w:rPr>
          <w:lang w:val="pt-PT"/>
        </w:rPr>
        <w:t>RoActemra, em associação com metotrexato (MTX), é indicado no:</w:t>
      </w:r>
    </w:p>
    <w:p w14:paraId="6318869A" w14:textId="77777777" w:rsidR="002C4F21" w:rsidRPr="00F67924" w:rsidRDefault="002C4F21" w:rsidP="002C4F21">
      <w:pPr>
        <w:autoSpaceDE w:val="0"/>
        <w:autoSpaceDN w:val="0"/>
        <w:adjustRightInd w:val="0"/>
        <w:rPr>
          <w:lang w:val="pt-PT"/>
        </w:rPr>
      </w:pPr>
    </w:p>
    <w:p w14:paraId="3EF0B110" w14:textId="77CD6E9E" w:rsidR="002C4F21" w:rsidRPr="00F67924" w:rsidRDefault="002C4F21" w:rsidP="000455B5">
      <w:pPr>
        <w:autoSpaceDE w:val="0"/>
        <w:autoSpaceDN w:val="0"/>
        <w:adjustRightInd w:val="0"/>
        <w:ind w:left="567" w:hanging="567"/>
        <w:rPr>
          <w:lang w:val="pt-PT"/>
        </w:rPr>
      </w:pPr>
      <w:r w:rsidRPr="00F67924">
        <w:rPr>
          <w:lang w:val="pt-PT"/>
        </w:rPr>
        <w:sym w:font="Symbol" w:char="F0B7"/>
      </w:r>
      <w:r w:rsidRPr="00F67924">
        <w:rPr>
          <w:lang w:val="pt-PT"/>
        </w:rPr>
        <w:tab/>
      </w:r>
      <w:r w:rsidRPr="00F67924">
        <w:rPr>
          <w:szCs w:val="22"/>
          <w:lang w:val="pt-PT"/>
        </w:rPr>
        <w:t xml:space="preserve">tratamento da AR grave, ativa e progressiva em doentes adultos não tratados </w:t>
      </w:r>
    </w:p>
    <w:p w14:paraId="32C59AF7" w14:textId="77777777" w:rsidR="002C4F21" w:rsidRPr="00F67924" w:rsidRDefault="002C4F21" w:rsidP="00556054">
      <w:pPr>
        <w:pStyle w:val="ListParagraph"/>
        <w:ind w:left="562"/>
        <w:contextualSpacing/>
        <w:rPr>
          <w:lang w:val="pt-PT"/>
        </w:rPr>
      </w:pPr>
      <w:r w:rsidRPr="00F67924">
        <w:rPr>
          <w:szCs w:val="22"/>
          <w:lang w:val="pt-PT"/>
        </w:rPr>
        <w:t>previamente com MTX.</w:t>
      </w:r>
    </w:p>
    <w:p w14:paraId="61D6BBA3" w14:textId="77777777" w:rsidR="002C4F21" w:rsidRPr="00F67924" w:rsidRDefault="002C4F21" w:rsidP="00556054">
      <w:pPr>
        <w:pStyle w:val="ListParagraph"/>
        <w:ind w:left="562" w:hanging="562"/>
        <w:contextualSpacing/>
        <w:rPr>
          <w:szCs w:val="22"/>
          <w:lang w:val="pt-PT"/>
        </w:rPr>
      </w:pPr>
      <w:r w:rsidRPr="00F67924">
        <w:rPr>
          <w:lang w:val="pt-PT"/>
        </w:rPr>
        <w:sym w:font="Symbol" w:char="F0B7"/>
      </w:r>
      <w:r w:rsidRPr="00F67924">
        <w:rPr>
          <w:lang w:val="pt-PT"/>
        </w:rPr>
        <w:tab/>
        <w:t xml:space="preserve">tratamento da </w:t>
      </w:r>
      <w:r w:rsidRPr="00F67924">
        <w:rPr>
          <w:szCs w:val="22"/>
          <w:lang w:val="pt-PT"/>
        </w:rPr>
        <w:t>AR ativa, moderada a grave, em doentes adultos que</w:t>
      </w:r>
      <w:r w:rsidR="0050791A" w:rsidRPr="00F67924">
        <w:rPr>
          <w:szCs w:val="22"/>
          <w:lang w:val="pt-PT"/>
        </w:rPr>
        <w:t xml:space="preserve"> </w:t>
      </w:r>
      <w:r w:rsidRPr="00F67924">
        <w:rPr>
          <w:szCs w:val="22"/>
          <w:lang w:val="pt-PT"/>
        </w:rPr>
        <w:t xml:space="preserve">tiveram uma resposta inadequada ou foram intolerantes a terapêutica prévia com um ou mais </w:t>
      </w:r>
      <w:r w:rsidRPr="00F67924">
        <w:rPr>
          <w:lang w:val="pt-PT"/>
        </w:rPr>
        <w:t xml:space="preserve">fármacos </w:t>
      </w:r>
      <w:r w:rsidRPr="00F67924">
        <w:rPr>
          <w:szCs w:val="22"/>
          <w:lang w:val="pt-PT"/>
        </w:rPr>
        <w:t>antirreumáticos</w:t>
      </w:r>
      <w:r w:rsidRPr="00F67924">
        <w:rPr>
          <w:lang w:val="pt-PT"/>
        </w:rPr>
        <w:t xml:space="preserve"> modificadores da doença (</w:t>
      </w:r>
      <w:r w:rsidRPr="00F67924">
        <w:rPr>
          <w:szCs w:val="22"/>
          <w:lang w:val="pt-PT"/>
        </w:rPr>
        <w:t xml:space="preserve">DMARDs) ou antagonistas do fator de necrose tumoral (TNF). </w:t>
      </w:r>
    </w:p>
    <w:p w14:paraId="05E9481E" w14:textId="77777777" w:rsidR="002C4F21" w:rsidRPr="00F67924" w:rsidRDefault="002C4F21" w:rsidP="002C4F21">
      <w:pPr>
        <w:autoSpaceDE w:val="0"/>
        <w:autoSpaceDN w:val="0"/>
        <w:adjustRightInd w:val="0"/>
        <w:rPr>
          <w:szCs w:val="22"/>
          <w:lang w:val="pt-PT"/>
        </w:rPr>
      </w:pPr>
    </w:p>
    <w:p w14:paraId="61804997" w14:textId="77777777" w:rsidR="002C4F21" w:rsidRPr="00F67924" w:rsidRDefault="002C4F21" w:rsidP="002C4F21">
      <w:pPr>
        <w:autoSpaceDE w:val="0"/>
        <w:autoSpaceDN w:val="0"/>
        <w:adjustRightInd w:val="0"/>
        <w:rPr>
          <w:szCs w:val="22"/>
          <w:lang w:val="pt-PT"/>
        </w:rPr>
      </w:pPr>
      <w:r w:rsidRPr="00F67924">
        <w:rPr>
          <w:szCs w:val="22"/>
          <w:lang w:val="pt-PT"/>
        </w:rPr>
        <w:t>Nestes doentes, RoActemra pode ser usado em monoterapia em caso de intolerância a</w:t>
      </w:r>
      <w:r w:rsidR="00E476D1" w:rsidRPr="00F67924">
        <w:rPr>
          <w:szCs w:val="22"/>
          <w:lang w:val="pt-PT"/>
        </w:rPr>
        <w:t>o</w:t>
      </w:r>
      <w:r w:rsidRPr="00F67924">
        <w:rPr>
          <w:szCs w:val="22"/>
          <w:lang w:val="pt-PT"/>
        </w:rPr>
        <w:t xml:space="preserve"> MTX ou quando o uso continuado de MTX é inapropriado.</w:t>
      </w:r>
    </w:p>
    <w:p w14:paraId="11940385" w14:textId="77777777" w:rsidR="002C4F21" w:rsidRPr="00F67924" w:rsidRDefault="002C4F21" w:rsidP="002C4F21">
      <w:pPr>
        <w:autoSpaceDE w:val="0"/>
        <w:autoSpaceDN w:val="0"/>
        <w:adjustRightInd w:val="0"/>
        <w:rPr>
          <w:szCs w:val="22"/>
          <w:lang w:val="pt-PT"/>
        </w:rPr>
      </w:pPr>
    </w:p>
    <w:p w14:paraId="7657BABD" w14:textId="77777777" w:rsidR="002C4F21" w:rsidRPr="00F67924" w:rsidRDefault="002C4F21" w:rsidP="002C4F21">
      <w:pPr>
        <w:autoSpaceDE w:val="0"/>
        <w:autoSpaceDN w:val="0"/>
        <w:adjustRightInd w:val="0"/>
        <w:rPr>
          <w:rFonts w:eastAsia="SimSun"/>
          <w:szCs w:val="22"/>
          <w:lang w:val="pt-PT" w:eastAsia="zh-CN"/>
        </w:rPr>
      </w:pPr>
      <w:r w:rsidRPr="00F67924">
        <w:rPr>
          <w:rFonts w:eastAsia="SimSun"/>
          <w:szCs w:val="22"/>
          <w:lang w:val="pt-PT" w:eastAsia="zh-CN"/>
        </w:rPr>
        <w:t>RoActemra demonstrou reduzir a taxa de progressão de lesão articular, avaliada por radiografia convencional, e melhorar a função física, quando administrado em associação com metotrexato.</w:t>
      </w:r>
    </w:p>
    <w:p w14:paraId="1EA3D20F" w14:textId="77777777" w:rsidR="006F0BB2" w:rsidRPr="00F67924" w:rsidRDefault="006F0BB2" w:rsidP="006F0BB2">
      <w:pPr>
        <w:autoSpaceDE w:val="0"/>
        <w:autoSpaceDN w:val="0"/>
        <w:adjustRightInd w:val="0"/>
        <w:rPr>
          <w:rFonts w:eastAsia="SimSun"/>
          <w:lang w:val="pt-PT" w:eastAsia="zh-CN" w:bidi="th-TH"/>
        </w:rPr>
      </w:pPr>
    </w:p>
    <w:p w14:paraId="0116512E" w14:textId="77777777" w:rsidR="009F7FDB" w:rsidRPr="00F67924" w:rsidRDefault="009F7FDB" w:rsidP="006F0BB2">
      <w:pPr>
        <w:autoSpaceDE w:val="0"/>
        <w:autoSpaceDN w:val="0"/>
        <w:adjustRightInd w:val="0"/>
        <w:rPr>
          <w:rFonts w:eastAsia="SimSun"/>
          <w:u w:val="single"/>
          <w:lang w:val="pt-PT" w:eastAsia="zh-CN" w:bidi="th-TH"/>
        </w:rPr>
      </w:pPr>
      <w:r w:rsidRPr="00F67924">
        <w:rPr>
          <w:rFonts w:eastAsia="SimSun"/>
          <w:u w:val="single"/>
          <w:lang w:val="pt-PT" w:eastAsia="zh-CN" w:bidi="th-TH"/>
        </w:rPr>
        <w:t>Artrite idiopática juvenil sistémica (AIJs)</w:t>
      </w:r>
    </w:p>
    <w:p w14:paraId="0DBE446C" w14:textId="0E9B1C78" w:rsidR="006F0BB2" w:rsidRPr="00F67924" w:rsidRDefault="006F0BB2" w:rsidP="006F0BB2">
      <w:pPr>
        <w:autoSpaceDE w:val="0"/>
        <w:autoSpaceDN w:val="0"/>
        <w:adjustRightInd w:val="0"/>
        <w:rPr>
          <w:rFonts w:eastAsia="SimSun"/>
          <w:szCs w:val="22"/>
          <w:lang w:val="pt-PT" w:eastAsia="zh-CN"/>
        </w:rPr>
      </w:pPr>
      <w:r w:rsidRPr="00F67924">
        <w:rPr>
          <w:rFonts w:eastAsia="SimSun"/>
          <w:lang w:val="pt-PT" w:eastAsia="zh-CN" w:bidi="th-TH"/>
        </w:rPr>
        <w:t xml:space="preserve">RoActemra é indicado no tratamento da </w:t>
      </w:r>
      <w:r w:rsidRPr="00F67924">
        <w:rPr>
          <w:rFonts w:eastAsia="SimSun"/>
          <w:szCs w:val="22"/>
          <w:lang w:val="pt-PT" w:eastAsia="zh-CN"/>
        </w:rPr>
        <w:t>AIJs ativa em doentes com 1</w:t>
      </w:r>
      <w:r w:rsidR="00FC3017" w:rsidRPr="00F67924">
        <w:rPr>
          <w:rFonts w:eastAsia="SimSun"/>
          <w:szCs w:val="22"/>
          <w:lang w:val="pt-PT" w:eastAsia="zh-CN"/>
        </w:rPr>
        <w:t>2</w:t>
      </w:r>
      <w:r w:rsidRPr="00F67924">
        <w:rPr>
          <w:rFonts w:eastAsia="SimSun"/>
          <w:szCs w:val="22"/>
          <w:lang w:val="pt-PT" w:eastAsia="zh-CN"/>
        </w:rPr>
        <w:t xml:space="preserve"> ou mais anos de idade que responderam inadequadamente a terapêutica prévia com </w:t>
      </w:r>
      <w:r w:rsidR="009F7FDB" w:rsidRPr="00F67924">
        <w:rPr>
          <w:rFonts w:eastAsia="SimSun"/>
          <w:szCs w:val="22"/>
          <w:lang w:val="pt-PT" w:eastAsia="zh-CN"/>
        </w:rPr>
        <w:t>anti</w:t>
      </w:r>
      <w:r w:rsidR="009F7FDB" w:rsidRPr="00F67924">
        <w:rPr>
          <w:rFonts w:eastAsia="SimSun"/>
          <w:szCs w:val="22"/>
          <w:lang w:val="pt-PT" w:eastAsia="zh-CN"/>
        </w:rPr>
        <w:noBreakHyphen/>
        <w:t>inflamatórios não esteroides (</w:t>
      </w:r>
      <w:r w:rsidRPr="00F67924">
        <w:rPr>
          <w:rFonts w:eastAsia="SimSun"/>
          <w:szCs w:val="22"/>
          <w:lang w:val="pt-PT" w:eastAsia="zh-CN"/>
        </w:rPr>
        <w:t>AINEs</w:t>
      </w:r>
      <w:r w:rsidR="009F7FDB" w:rsidRPr="00F67924">
        <w:rPr>
          <w:rFonts w:eastAsia="SimSun"/>
          <w:szCs w:val="22"/>
          <w:lang w:val="pt-PT" w:eastAsia="zh-CN"/>
        </w:rPr>
        <w:t>)</w:t>
      </w:r>
      <w:r w:rsidRPr="00F67924">
        <w:rPr>
          <w:rFonts w:eastAsia="SimSun"/>
          <w:szCs w:val="22"/>
          <w:lang w:val="pt-PT" w:eastAsia="zh-CN"/>
        </w:rPr>
        <w:t xml:space="preserve"> e corticosteroides sistémicos</w:t>
      </w:r>
      <w:del w:id="1972" w:author="Author">
        <w:r w:rsidRPr="00F67924" w:rsidDel="002A17ED">
          <w:rPr>
            <w:rFonts w:eastAsia="SimSun"/>
            <w:szCs w:val="22"/>
            <w:lang w:val="pt-PT" w:eastAsia="zh-CN"/>
          </w:rPr>
          <w:delText xml:space="preserve"> (ver secção</w:delText>
        </w:r>
        <w:r w:rsidR="009F7FDB" w:rsidRPr="00F67924" w:rsidDel="002A17ED">
          <w:rPr>
            <w:rFonts w:eastAsia="SimSun"/>
            <w:szCs w:val="22"/>
            <w:lang w:val="pt-PT" w:eastAsia="zh-CN"/>
          </w:rPr>
          <w:delText> </w:delText>
        </w:r>
        <w:r w:rsidRPr="00F67924" w:rsidDel="002A17ED">
          <w:rPr>
            <w:rFonts w:eastAsia="SimSun"/>
            <w:szCs w:val="22"/>
            <w:lang w:val="pt-PT" w:eastAsia="zh-CN"/>
          </w:rPr>
          <w:delText>4.2)</w:delText>
        </w:r>
      </w:del>
      <w:r w:rsidRPr="00F67924">
        <w:rPr>
          <w:rFonts w:eastAsia="SimSun"/>
          <w:szCs w:val="22"/>
          <w:lang w:val="pt-PT" w:eastAsia="zh-CN"/>
        </w:rPr>
        <w:t>.</w:t>
      </w:r>
    </w:p>
    <w:p w14:paraId="575394D6" w14:textId="77777777" w:rsidR="006F0BB2" w:rsidRPr="00F67924" w:rsidRDefault="006F0BB2" w:rsidP="006F0BB2">
      <w:pPr>
        <w:autoSpaceDE w:val="0"/>
        <w:autoSpaceDN w:val="0"/>
        <w:adjustRightInd w:val="0"/>
        <w:rPr>
          <w:rFonts w:eastAsia="SimSun"/>
          <w:szCs w:val="22"/>
          <w:lang w:val="pt-PT" w:eastAsia="zh-CN"/>
        </w:rPr>
      </w:pPr>
      <w:r w:rsidRPr="00F67924">
        <w:rPr>
          <w:rFonts w:eastAsia="SimSun"/>
          <w:szCs w:val="22"/>
          <w:lang w:val="pt-PT" w:eastAsia="zh-CN"/>
        </w:rPr>
        <w:t>RoActemra pode ser administrado em monoterapia (em caso de intolerância a</w:t>
      </w:r>
      <w:r w:rsidR="00E023AC" w:rsidRPr="00F67924">
        <w:rPr>
          <w:rFonts w:eastAsia="SimSun"/>
          <w:szCs w:val="22"/>
          <w:lang w:val="pt-PT" w:eastAsia="zh-CN"/>
        </w:rPr>
        <w:t>o</w:t>
      </w:r>
      <w:r w:rsidRPr="00F67924">
        <w:rPr>
          <w:rFonts w:eastAsia="SimSun"/>
          <w:szCs w:val="22"/>
          <w:lang w:val="pt-PT" w:eastAsia="zh-CN"/>
        </w:rPr>
        <w:t xml:space="preserve"> MTX ou quando o tratamento com MTX é inapropriado) ou em associação </w:t>
      </w:r>
      <w:r w:rsidR="00E023AC" w:rsidRPr="00F67924">
        <w:rPr>
          <w:rFonts w:eastAsia="SimSun"/>
          <w:szCs w:val="22"/>
          <w:lang w:val="pt-PT" w:eastAsia="zh-CN"/>
        </w:rPr>
        <w:t>com</w:t>
      </w:r>
      <w:r w:rsidRPr="00F67924">
        <w:rPr>
          <w:rFonts w:eastAsia="SimSun"/>
          <w:szCs w:val="22"/>
          <w:lang w:val="pt-PT" w:eastAsia="zh-CN"/>
        </w:rPr>
        <w:t xml:space="preserve"> MTX.</w:t>
      </w:r>
    </w:p>
    <w:p w14:paraId="3C81B906" w14:textId="77777777" w:rsidR="006F0BB2" w:rsidRPr="00F67924" w:rsidRDefault="006F0BB2" w:rsidP="006F0BB2">
      <w:pPr>
        <w:suppressAutoHyphens/>
        <w:rPr>
          <w:lang w:val="pt-PT"/>
        </w:rPr>
      </w:pPr>
    </w:p>
    <w:p w14:paraId="376766E8" w14:textId="77777777" w:rsidR="009F7FDB" w:rsidRPr="00F67924" w:rsidRDefault="009F7FDB" w:rsidP="006F0BB2">
      <w:pPr>
        <w:suppressAutoHyphens/>
        <w:rPr>
          <w:u w:val="single"/>
          <w:lang w:val="pt-PT"/>
        </w:rPr>
      </w:pPr>
      <w:r w:rsidRPr="00F67924">
        <w:rPr>
          <w:u w:val="single"/>
          <w:lang w:val="pt-PT"/>
        </w:rPr>
        <w:t>Artrite idiopática juvenil poliarticular (AIJp)</w:t>
      </w:r>
    </w:p>
    <w:p w14:paraId="57A3E881" w14:textId="22D10EC5" w:rsidR="006F0BB2" w:rsidRPr="00F67924" w:rsidRDefault="006F0BB2" w:rsidP="006F0BB2">
      <w:pPr>
        <w:suppressAutoHyphens/>
        <w:rPr>
          <w:rFonts w:eastAsia="SimSun"/>
          <w:szCs w:val="22"/>
          <w:lang w:val="pt-PT" w:eastAsia="zh-CN"/>
        </w:rPr>
      </w:pPr>
      <w:r w:rsidRPr="00F67924">
        <w:rPr>
          <w:lang w:val="pt-PT"/>
        </w:rPr>
        <w:t xml:space="preserve">RoActemra, em associação com metotrexato (MTX), é indicado no tratamento </w:t>
      </w:r>
      <w:r w:rsidRPr="00F67924">
        <w:rPr>
          <w:rFonts w:eastAsia="SimSun"/>
          <w:lang w:val="pt-PT" w:eastAsia="zh-CN" w:bidi="th-TH"/>
        </w:rPr>
        <w:t xml:space="preserve">da </w:t>
      </w:r>
      <w:r w:rsidRPr="00F67924">
        <w:rPr>
          <w:rFonts w:eastAsia="SimSun"/>
          <w:szCs w:val="22"/>
          <w:lang w:val="pt-PT" w:eastAsia="zh-CN"/>
        </w:rPr>
        <w:t>AIJp</w:t>
      </w:r>
      <w:r w:rsidR="009F7FDB" w:rsidRPr="00F67924">
        <w:rPr>
          <w:rFonts w:eastAsia="SimSun"/>
          <w:szCs w:val="22"/>
          <w:lang w:val="pt-PT" w:eastAsia="zh-CN"/>
        </w:rPr>
        <w:t xml:space="preserve"> (</w:t>
      </w:r>
      <w:r w:rsidRPr="00F67924">
        <w:rPr>
          <w:rFonts w:eastAsia="SimSun"/>
          <w:szCs w:val="22"/>
          <w:lang w:val="pt-PT" w:eastAsia="zh-CN"/>
        </w:rPr>
        <w:t xml:space="preserve">fator reumatoide positivo ou negativo e oligoartrite estendida) em doentes com </w:t>
      </w:r>
      <w:r w:rsidR="00FC3017" w:rsidRPr="00F67924">
        <w:rPr>
          <w:rFonts w:eastAsia="SimSun"/>
          <w:szCs w:val="22"/>
          <w:lang w:val="pt-PT" w:eastAsia="zh-CN"/>
        </w:rPr>
        <w:t>1</w:t>
      </w:r>
      <w:r w:rsidRPr="00F67924">
        <w:rPr>
          <w:rFonts w:eastAsia="SimSun"/>
          <w:szCs w:val="22"/>
          <w:lang w:val="pt-PT" w:eastAsia="zh-CN"/>
        </w:rPr>
        <w:t>2 ou mais anos de idade que responderam inadequadamente a terapêutica prévia com MTX</w:t>
      </w:r>
      <w:del w:id="1973" w:author="Author">
        <w:r w:rsidRPr="00F67924" w:rsidDel="002A17ED">
          <w:rPr>
            <w:rFonts w:eastAsia="SimSun"/>
            <w:szCs w:val="22"/>
            <w:lang w:val="pt-PT" w:eastAsia="zh-CN"/>
          </w:rPr>
          <w:delText xml:space="preserve"> (ver secção</w:delText>
        </w:r>
        <w:r w:rsidR="009F7FDB" w:rsidRPr="00F67924" w:rsidDel="002A17ED">
          <w:rPr>
            <w:rFonts w:eastAsia="SimSun"/>
            <w:szCs w:val="22"/>
            <w:lang w:val="pt-PT" w:eastAsia="zh-CN"/>
          </w:rPr>
          <w:delText> </w:delText>
        </w:r>
        <w:r w:rsidRPr="00F67924" w:rsidDel="002A17ED">
          <w:rPr>
            <w:rFonts w:eastAsia="SimSun"/>
            <w:szCs w:val="22"/>
            <w:lang w:val="pt-PT" w:eastAsia="zh-CN"/>
          </w:rPr>
          <w:delText>4.2)</w:delText>
        </w:r>
      </w:del>
      <w:r w:rsidRPr="00F67924">
        <w:rPr>
          <w:rFonts w:eastAsia="SimSun"/>
          <w:szCs w:val="22"/>
          <w:lang w:val="pt-PT" w:eastAsia="zh-CN"/>
        </w:rPr>
        <w:t xml:space="preserve">. </w:t>
      </w:r>
    </w:p>
    <w:p w14:paraId="461B8816" w14:textId="77777777" w:rsidR="006F0BB2" w:rsidRPr="00F67924" w:rsidRDefault="006F0BB2" w:rsidP="006F0BB2">
      <w:pPr>
        <w:suppressAutoHyphens/>
        <w:rPr>
          <w:rFonts w:eastAsia="SimSun"/>
          <w:szCs w:val="22"/>
          <w:lang w:val="pt-PT" w:eastAsia="zh-CN"/>
        </w:rPr>
      </w:pPr>
      <w:r w:rsidRPr="00F67924">
        <w:rPr>
          <w:rFonts w:eastAsia="SimSun"/>
          <w:szCs w:val="22"/>
          <w:lang w:val="pt-PT" w:eastAsia="zh-CN"/>
        </w:rPr>
        <w:t>RoActemra pode ser administrado em monoterapia em caso de intolerância a</w:t>
      </w:r>
      <w:r w:rsidR="00E023AC" w:rsidRPr="00F67924">
        <w:rPr>
          <w:rFonts w:eastAsia="SimSun"/>
          <w:szCs w:val="22"/>
          <w:lang w:val="pt-PT" w:eastAsia="zh-CN"/>
        </w:rPr>
        <w:t>o</w:t>
      </w:r>
      <w:r w:rsidRPr="00F67924">
        <w:rPr>
          <w:rFonts w:eastAsia="SimSun"/>
          <w:szCs w:val="22"/>
          <w:lang w:val="pt-PT" w:eastAsia="zh-CN"/>
        </w:rPr>
        <w:t xml:space="preserve"> MTX ou quando o tratamento com MTX é inapropriado.</w:t>
      </w:r>
    </w:p>
    <w:p w14:paraId="29408B10" w14:textId="77777777" w:rsidR="002C4F21" w:rsidRPr="00F67924" w:rsidRDefault="002C4F21" w:rsidP="002C4F21">
      <w:pPr>
        <w:autoSpaceDE w:val="0"/>
        <w:autoSpaceDN w:val="0"/>
        <w:adjustRightInd w:val="0"/>
        <w:rPr>
          <w:rFonts w:eastAsia="SimSun"/>
          <w:szCs w:val="22"/>
          <w:lang w:val="pt-PT" w:eastAsia="zh-CN"/>
        </w:rPr>
      </w:pPr>
    </w:p>
    <w:p w14:paraId="72E94C08" w14:textId="77777777" w:rsidR="009F7FDB" w:rsidRPr="00F67924" w:rsidRDefault="009F7FDB" w:rsidP="002C4F21">
      <w:pPr>
        <w:autoSpaceDE w:val="0"/>
        <w:autoSpaceDN w:val="0"/>
        <w:adjustRightInd w:val="0"/>
        <w:rPr>
          <w:rFonts w:eastAsia="SimSun"/>
          <w:szCs w:val="22"/>
          <w:u w:val="single"/>
          <w:lang w:val="pt-PT" w:eastAsia="zh-CN"/>
        </w:rPr>
      </w:pPr>
      <w:r w:rsidRPr="00F67924">
        <w:rPr>
          <w:rFonts w:eastAsia="SimSun"/>
          <w:szCs w:val="22"/>
          <w:u w:val="single"/>
          <w:lang w:val="pt-PT" w:eastAsia="zh-CN"/>
        </w:rPr>
        <w:t>Arterite das células gigantes (ACG)</w:t>
      </w:r>
    </w:p>
    <w:p w14:paraId="2C239AD6" w14:textId="1A79224A" w:rsidR="002C4F21" w:rsidRPr="00F67924" w:rsidRDefault="002C4F21" w:rsidP="002C4F21">
      <w:pPr>
        <w:autoSpaceDE w:val="0"/>
        <w:autoSpaceDN w:val="0"/>
        <w:adjustRightInd w:val="0"/>
        <w:rPr>
          <w:rFonts w:eastAsia="SimSun"/>
          <w:szCs w:val="22"/>
          <w:lang w:val="pt-PT" w:eastAsia="zh-CN"/>
        </w:rPr>
      </w:pPr>
      <w:r w:rsidRPr="00F67924">
        <w:rPr>
          <w:rFonts w:eastAsia="SimSun"/>
          <w:szCs w:val="22"/>
          <w:lang w:val="pt-PT" w:eastAsia="zh-CN"/>
        </w:rPr>
        <w:t>RoActemra é indicado no tratamento da ACG em doentes adultos.</w:t>
      </w:r>
    </w:p>
    <w:p w14:paraId="6CF7DC28" w14:textId="77777777" w:rsidR="002C4F21" w:rsidRPr="00F67924" w:rsidRDefault="002C4F21" w:rsidP="002C4F21">
      <w:pPr>
        <w:suppressAutoHyphens/>
        <w:rPr>
          <w:lang w:val="pt-PT"/>
        </w:rPr>
      </w:pPr>
    </w:p>
    <w:p w14:paraId="7BC5D141" w14:textId="77777777" w:rsidR="002C4F21" w:rsidRPr="00F67924" w:rsidRDefault="002C4F21" w:rsidP="002C4F21">
      <w:pPr>
        <w:keepNext/>
        <w:suppressAutoHyphens/>
        <w:ind w:left="567" w:hanging="567"/>
        <w:rPr>
          <w:lang w:val="pt-PT"/>
        </w:rPr>
      </w:pPr>
      <w:r w:rsidRPr="00F67924">
        <w:rPr>
          <w:b/>
          <w:lang w:val="pt-PT"/>
        </w:rPr>
        <w:t>4.2</w:t>
      </w:r>
      <w:r w:rsidRPr="00F67924">
        <w:rPr>
          <w:b/>
          <w:lang w:val="pt-PT"/>
        </w:rPr>
        <w:tab/>
        <w:t>Posologia e modo de administração</w:t>
      </w:r>
    </w:p>
    <w:p w14:paraId="6EF9AC03" w14:textId="77777777" w:rsidR="002C4F21" w:rsidRPr="00F67924" w:rsidRDefault="002C4F21" w:rsidP="002C4F21">
      <w:pPr>
        <w:keepNext/>
        <w:suppressAutoHyphens/>
        <w:rPr>
          <w:lang w:val="pt-PT"/>
        </w:rPr>
      </w:pPr>
    </w:p>
    <w:p w14:paraId="7B48E39A" w14:textId="77777777" w:rsidR="006F0BB2" w:rsidRPr="00F67924" w:rsidRDefault="006F0BB2" w:rsidP="002C4F21">
      <w:pPr>
        <w:keepNext/>
        <w:tabs>
          <w:tab w:val="left" w:pos="567"/>
        </w:tabs>
        <w:rPr>
          <w:lang w:val="pt-PT"/>
        </w:rPr>
      </w:pPr>
      <w:r w:rsidRPr="00F67924">
        <w:rPr>
          <w:lang w:val="pt-PT"/>
        </w:rPr>
        <w:t xml:space="preserve">A formulação subcutânea de tocilizumab é administrada através de uma seringa pré-cheia de utilização única. </w:t>
      </w:r>
      <w:r w:rsidR="002C4F21" w:rsidRPr="00F67924">
        <w:rPr>
          <w:lang w:val="pt-PT"/>
        </w:rPr>
        <w:t xml:space="preserve">O tratamento deve ser iniciado por </w:t>
      </w:r>
      <w:r w:rsidR="00E476D1" w:rsidRPr="00F67924">
        <w:rPr>
          <w:lang w:val="pt-PT"/>
        </w:rPr>
        <w:t>profissionais de saúde</w:t>
      </w:r>
      <w:r w:rsidR="002C4F21" w:rsidRPr="00F67924">
        <w:rPr>
          <w:lang w:val="pt-PT"/>
        </w:rPr>
        <w:t xml:space="preserve"> experientes no diagnóstico e tratamento da AR</w:t>
      </w:r>
      <w:r w:rsidRPr="00F67924">
        <w:rPr>
          <w:lang w:val="pt-PT"/>
        </w:rPr>
        <w:t>, AIJs, AIJp</w:t>
      </w:r>
      <w:r w:rsidR="002C4F21" w:rsidRPr="00F67924">
        <w:rPr>
          <w:lang w:val="pt-PT"/>
        </w:rPr>
        <w:t xml:space="preserve"> e/ou ACG. </w:t>
      </w:r>
    </w:p>
    <w:p w14:paraId="3650762B" w14:textId="77777777" w:rsidR="006F0BB2" w:rsidRPr="00F67924" w:rsidRDefault="006F0BB2" w:rsidP="002C4F21">
      <w:pPr>
        <w:keepNext/>
        <w:tabs>
          <w:tab w:val="left" w:pos="567"/>
        </w:tabs>
        <w:rPr>
          <w:lang w:val="pt-PT"/>
        </w:rPr>
      </w:pPr>
    </w:p>
    <w:p w14:paraId="47D226C3" w14:textId="586D06DE" w:rsidR="006F0BB2" w:rsidRPr="00F67924" w:rsidRDefault="006F0BB2" w:rsidP="002C4F21">
      <w:pPr>
        <w:keepNext/>
        <w:tabs>
          <w:tab w:val="left" w:pos="567"/>
        </w:tabs>
        <w:rPr>
          <w:lang w:val="pt-PT"/>
        </w:rPr>
      </w:pPr>
      <w:r w:rsidRPr="00F67924">
        <w:rPr>
          <w:lang w:val="pt-PT"/>
        </w:rPr>
        <w:t xml:space="preserve">A caneta pré-cheia não </w:t>
      </w:r>
      <w:del w:id="1974" w:author="Author">
        <w:r w:rsidRPr="00F67924" w:rsidDel="002A17ED">
          <w:rPr>
            <w:lang w:val="pt-PT"/>
          </w:rPr>
          <w:delText xml:space="preserve">deve </w:delText>
        </w:r>
      </w:del>
      <w:ins w:id="1975" w:author="Author">
        <w:r w:rsidR="002A17ED" w:rsidRPr="00F67924">
          <w:rPr>
            <w:lang w:val="pt-PT"/>
          </w:rPr>
          <w:t xml:space="preserve">pode </w:t>
        </w:r>
      </w:ins>
      <w:r w:rsidRPr="00F67924">
        <w:rPr>
          <w:lang w:val="pt-PT"/>
        </w:rPr>
        <w:t>ser utilizada para tratar doentes pediátricos com idade &lt;</w:t>
      </w:r>
      <w:r w:rsidR="009F7FDB" w:rsidRPr="00F67924">
        <w:rPr>
          <w:lang w:val="pt-PT"/>
        </w:rPr>
        <w:t> </w:t>
      </w:r>
      <w:r w:rsidRPr="00F67924">
        <w:rPr>
          <w:lang w:val="pt-PT"/>
        </w:rPr>
        <w:t>12</w:t>
      </w:r>
      <w:r w:rsidR="009F7FDB" w:rsidRPr="00F67924">
        <w:rPr>
          <w:lang w:val="pt-PT"/>
        </w:rPr>
        <w:t> </w:t>
      </w:r>
      <w:r w:rsidRPr="00F67924">
        <w:rPr>
          <w:lang w:val="pt-PT"/>
        </w:rPr>
        <w:t xml:space="preserve">anos, dado existir um risco potencial de injeção intramuscular devido </w:t>
      </w:r>
      <w:r w:rsidR="006F4BCA" w:rsidRPr="00F67924">
        <w:rPr>
          <w:lang w:val="pt-PT"/>
        </w:rPr>
        <w:t xml:space="preserve">à camada de tecido subcutânea ser mais fina. </w:t>
      </w:r>
    </w:p>
    <w:p w14:paraId="6425EA31" w14:textId="00F68C84" w:rsidR="00E023AC" w:rsidRPr="00F67924" w:rsidDel="002F5860" w:rsidRDefault="00E023AC" w:rsidP="002C4F21">
      <w:pPr>
        <w:keepNext/>
        <w:tabs>
          <w:tab w:val="left" w:pos="567"/>
        </w:tabs>
        <w:rPr>
          <w:del w:id="1976" w:author="Author"/>
          <w:lang w:val="pt-PT"/>
        </w:rPr>
      </w:pPr>
    </w:p>
    <w:p w14:paraId="1D965476" w14:textId="78A21B8B" w:rsidR="000C162F" w:rsidRPr="00F67924" w:rsidRDefault="000C162F" w:rsidP="000C162F">
      <w:pPr>
        <w:keepNext/>
        <w:tabs>
          <w:tab w:val="left" w:pos="567"/>
        </w:tabs>
        <w:rPr>
          <w:lang w:val="pt-PT"/>
        </w:rPr>
      </w:pPr>
      <w:r w:rsidRPr="00F67924">
        <w:rPr>
          <w:lang w:val="pt-PT"/>
        </w:rPr>
        <w:t xml:space="preserve">A primeira injeção </w:t>
      </w:r>
      <w:del w:id="1977" w:author="Author">
        <w:r w:rsidRPr="00F67924" w:rsidDel="002A17ED">
          <w:rPr>
            <w:lang w:val="pt-PT"/>
          </w:rPr>
          <w:delText xml:space="preserve">deve </w:delText>
        </w:r>
      </w:del>
      <w:ins w:id="1978" w:author="Author">
        <w:r w:rsidR="002A17ED" w:rsidRPr="00F67924">
          <w:rPr>
            <w:lang w:val="pt-PT"/>
          </w:rPr>
          <w:t xml:space="preserve">tem de </w:t>
        </w:r>
      </w:ins>
      <w:r w:rsidRPr="00F67924">
        <w:rPr>
          <w:lang w:val="pt-PT"/>
        </w:rPr>
        <w:t xml:space="preserve">ser administrada sob a supervisão de um profissional de saúde qualificado. Um doente ou os pais/responsáveis apenas poderão injetar </w:t>
      </w:r>
      <w:r w:rsidR="009F7FDB" w:rsidRPr="00F67924">
        <w:rPr>
          <w:lang w:val="pt-PT"/>
        </w:rPr>
        <w:t xml:space="preserve">este medicamento </w:t>
      </w:r>
      <w:r w:rsidRPr="00F67924">
        <w:rPr>
          <w:lang w:val="pt-PT"/>
        </w:rPr>
        <w:t>se o médico determinar que é apropriado, e o doente ou os pais/responsáveis concordarem com o seguimento médico quando necessário e tiverem sido treinados na técnica de injeção apropriada.</w:t>
      </w:r>
    </w:p>
    <w:p w14:paraId="2B32F39B" w14:textId="77777777" w:rsidR="006F0BB2" w:rsidRPr="00F67924" w:rsidRDefault="006F0BB2" w:rsidP="002C4F21">
      <w:pPr>
        <w:keepNext/>
        <w:tabs>
          <w:tab w:val="left" w:pos="567"/>
        </w:tabs>
        <w:rPr>
          <w:lang w:val="pt-PT"/>
        </w:rPr>
      </w:pPr>
    </w:p>
    <w:p w14:paraId="5CB858C0" w14:textId="0CBBAA29" w:rsidR="006F0BB2" w:rsidRPr="00F67924" w:rsidRDefault="000C162F" w:rsidP="00671574">
      <w:pPr>
        <w:keepNext/>
        <w:tabs>
          <w:tab w:val="left" w:pos="567"/>
        </w:tabs>
        <w:rPr>
          <w:lang w:val="pt-PT"/>
        </w:rPr>
      </w:pPr>
      <w:r w:rsidRPr="00F67924">
        <w:rPr>
          <w:lang w:val="pt-PT"/>
        </w:rPr>
        <w:t xml:space="preserve">Doentes que transitem de terapêutica com tocilizumab </w:t>
      </w:r>
      <w:r w:rsidR="009F7FDB" w:rsidRPr="00F67924">
        <w:rPr>
          <w:lang w:val="pt-PT"/>
        </w:rPr>
        <w:t xml:space="preserve">intravenoso </w:t>
      </w:r>
      <w:r w:rsidRPr="00F67924">
        <w:rPr>
          <w:lang w:val="pt-PT"/>
        </w:rPr>
        <w:t xml:space="preserve">para administração </w:t>
      </w:r>
      <w:r w:rsidR="009F7FDB" w:rsidRPr="00F67924">
        <w:rPr>
          <w:lang w:val="pt-PT"/>
        </w:rPr>
        <w:t xml:space="preserve">subcutânea </w:t>
      </w:r>
      <w:r w:rsidRPr="00F67924">
        <w:rPr>
          <w:lang w:val="pt-PT"/>
        </w:rPr>
        <w:t xml:space="preserve">devem administrar a primeira dose </w:t>
      </w:r>
      <w:r w:rsidR="009F7FDB" w:rsidRPr="00F67924">
        <w:rPr>
          <w:lang w:val="pt-PT"/>
        </w:rPr>
        <w:t xml:space="preserve">subcutânea </w:t>
      </w:r>
      <w:r w:rsidRPr="00F67924">
        <w:rPr>
          <w:lang w:val="pt-PT"/>
        </w:rPr>
        <w:t xml:space="preserve">no momento da dose </w:t>
      </w:r>
      <w:r w:rsidR="009F7FDB" w:rsidRPr="00F67924">
        <w:rPr>
          <w:lang w:val="pt-PT"/>
        </w:rPr>
        <w:t xml:space="preserve">intravenosa </w:t>
      </w:r>
      <w:r w:rsidR="00E023AC" w:rsidRPr="00F67924">
        <w:rPr>
          <w:lang w:val="pt-PT"/>
        </w:rPr>
        <w:t xml:space="preserve">seguinte </w:t>
      </w:r>
      <w:r w:rsidRPr="00F67924">
        <w:rPr>
          <w:lang w:val="pt-PT"/>
        </w:rPr>
        <w:t>prevista, sob a supervisão de um profissional de saúde qualificado.</w:t>
      </w:r>
    </w:p>
    <w:p w14:paraId="2731969E" w14:textId="0001A3FA" w:rsidR="006F0BB2" w:rsidRPr="00F67924" w:rsidRDefault="006F0BB2" w:rsidP="00C71B49">
      <w:pPr>
        <w:keepNext/>
        <w:tabs>
          <w:tab w:val="left" w:pos="567"/>
        </w:tabs>
        <w:rPr>
          <w:lang w:val="pt-PT"/>
        </w:rPr>
      </w:pPr>
    </w:p>
    <w:p w14:paraId="346BEF36" w14:textId="5E43180B" w:rsidR="000C162F" w:rsidRPr="00F67924" w:rsidRDefault="00E6468D" w:rsidP="00506ACF">
      <w:pPr>
        <w:keepNext/>
        <w:tabs>
          <w:tab w:val="left" w:pos="567"/>
        </w:tabs>
        <w:rPr>
          <w:lang w:val="pt-PT"/>
        </w:rPr>
      </w:pPr>
      <w:r w:rsidRPr="00F67924">
        <w:rPr>
          <w:lang w:val="pt-PT"/>
        </w:rPr>
        <w:t>Tem d</w:t>
      </w:r>
      <w:r w:rsidR="00EF0543" w:rsidRPr="00F67924">
        <w:rPr>
          <w:lang w:val="pt-PT"/>
        </w:rPr>
        <w:t>e ser dado um</w:t>
      </w:r>
      <w:r w:rsidR="002C4F21" w:rsidRPr="00F67924">
        <w:rPr>
          <w:lang w:val="pt-PT"/>
        </w:rPr>
        <w:t xml:space="preserve"> Cartão do Doente a todos os doentes tratados com RoActemra. </w:t>
      </w:r>
    </w:p>
    <w:p w14:paraId="2BC4ACDB" w14:textId="77777777" w:rsidR="000C162F" w:rsidRPr="00F67924" w:rsidRDefault="000C162F" w:rsidP="002C4F21">
      <w:pPr>
        <w:keepNext/>
        <w:tabs>
          <w:tab w:val="left" w:pos="567"/>
        </w:tabs>
        <w:rPr>
          <w:lang w:val="pt-PT"/>
        </w:rPr>
      </w:pPr>
    </w:p>
    <w:p w14:paraId="332816EA" w14:textId="73DFFFBC" w:rsidR="002C4F21" w:rsidRPr="00F67924" w:rsidRDefault="002C4F21" w:rsidP="002C4F21">
      <w:pPr>
        <w:keepNext/>
        <w:tabs>
          <w:tab w:val="left" w:pos="567"/>
        </w:tabs>
        <w:rPr>
          <w:lang w:val="pt-PT"/>
        </w:rPr>
      </w:pPr>
      <w:r w:rsidRPr="00F67924">
        <w:rPr>
          <w:lang w:val="pt-PT"/>
        </w:rPr>
        <w:t>Deve ser avaliada a adequabilidade do doente</w:t>
      </w:r>
      <w:r w:rsidR="000C162F" w:rsidRPr="00F67924">
        <w:rPr>
          <w:lang w:val="pt-PT"/>
        </w:rPr>
        <w:t xml:space="preserve"> ou dos </w:t>
      </w:r>
      <w:ins w:id="1979" w:author="Author">
        <w:r w:rsidR="003B22A1">
          <w:rPr>
            <w:lang w:val="pt-PT"/>
          </w:rPr>
          <w:t>seu</w:t>
        </w:r>
        <w:del w:id="1980" w:author="Author">
          <w:r w:rsidR="002A17ED" w:rsidRPr="00F67924" w:rsidDel="003B22A1">
            <w:rPr>
              <w:lang w:val="pt-PT"/>
            </w:rPr>
            <w:delText>respetivo</w:delText>
          </w:r>
        </w:del>
        <w:r w:rsidR="002A17ED" w:rsidRPr="00F67924">
          <w:rPr>
            <w:lang w:val="pt-PT"/>
          </w:rPr>
          <w:t xml:space="preserve">s </w:t>
        </w:r>
      </w:ins>
      <w:r w:rsidR="000C162F" w:rsidRPr="00F67924">
        <w:rPr>
          <w:lang w:val="pt-PT"/>
        </w:rPr>
        <w:t>pais/responsáveis</w:t>
      </w:r>
      <w:r w:rsidRPr="00F67924">
        <w:rPr>
          <w:lang w:val="pt-PT"/>
        </w:rPr>
        <w:t xml:space="preserve"> para a utilização subcutânea no domicílio e os doentes</w:t>
      </w:r>
      <w:r w:rsidR="000C162F" w:rsidRPr="00F67924">
        <w:rPr>
          <w:lang w:val="pt-PT"/>
        </w:rPr>
        <w:t xml:space="preserve"> ou </w:t>
      </w:r>
      <w:r w:rsidR="00E023AC" w:rsidRPr="00F67924">
        <w:rPr>
          <w:lang w:val="pt-PT"/>
        </w:rPr>
        <w:t xml:space="preserve">os </w:t>
      </w:r>
      <w:r w:rsidR="000C162F" w:rsidRPr="00F67924">
        <w:rPr>
          <w:lang w:val="pt-PT"/>
        </w:rPr>
        <w:t>seus pais/responsáveis</w:t>
      </w:r>
      <w:r w:rsidRPr="00F67924">
        <w:rPr>
          <w:lang w:val="pt-PT"/>
        </w:rPr>
        <w:t xml:space="preserve"> deverão ser instruídos a informar </w:t>
      </w:r>
      <w:r w:rsidR="00E476D1" w:rsidRPr="00F67924">
        <w:rPr>
          <w:lang w:val="pt-PT"/>
        </w:rPr>
        <w:t>um prof</w:t>
      </w:r>
      <w:r w:rsidR="00342F5E" w:rsidRPr="00F67924">
        <w:rPr>
          <w:lang w:val="pt-PT"/>
        </w:rPr>
        <w:t>i</w:t>
      </w:r>
      <w:r w:rsidR="00E476D1" w:rsidRPr="00F67924">
        <w:rPr>
          <w:lang w:val="pt-PT"/>
        </w:rPr>
        <w:t>ssional de saúde</w:t>
      </w:r>
      <w:r w:rsidRPr="00F67924">
        <w:rPr>
          <w:lang w:val="pt-PT"/>
        </w:rPr>
        <w:t xml:space="preserve"> </w:t>
      </w:r>
      <w:r w:rsidR="000C162F" w:rsidRPr="00F67924">
        <w:rPr>
          <w:lang w:val="pt-PT"/>
        </w:rPr>
        <w:t xml:space="preserve">antes da administração da dose seguinte </w:t>
      </w:r>
      <w:r w:rsidRPr="00F67924">
        <w:rPr>
          <w:lang w:val="pt-PT"/>
        </w:rPr>
        <w:t>caso tenham sintomas de uma reação alérgica</w:t>
      </w:r>
      <w:r w:rsidR="00E476D1" w:rsidRPr="00F67924">
        <w:rPr>
          <w:lang w:val="pt-PT"/>
        </w:rPr>
        <w:t xml:space="preserve"> antes da administração da dose seguinte</w:t>
      </w:r>
      <w:r w:rsidRPr="00F67924">
        <w:rPr>
          <w:lang w:val="pt-PT"/>
        </w:rPr>
        <w:t>. Os doentes devem procurar cuidado médico imediato se desenvolverem sintomas de reações alérgicas graves (ver secção</w:t>
      </w:r>
      <w:r w:rsidR="00671574" w:rsidRPr="00F67924">
        <w:rPr>
          <w:lang w:val="pt-PT"/>
        </w:rPr>
        <w:t> </w:t>
      </w:r>
      <w:r w:rsidRPr="00F67924">
        <w:rPr>
          <w:lang w:val="pt-PT"/>
        </w:rPr>
        <w:t>4.4).</w:t>
      </w:r>
    </w:p>
    <w:p w14:paraId="2403E22E" w14:textId="77777777" w:rsidR="002C4F21" w:rsidRPr="00F67924" w:rsidRDefault="002C4F21" w:rsidP="002C4F21">
      <w:pPr>
        <w:suppressAutoHyphens/>
        <w:rPr>
          <w:lang w:val="pt-PT"/>
        </w:rPr>
      </w:pPr>
    </w:p>
    <w:p w14:paraId="4408CA04" w14:textId="77777777" w:rsidR="002C4F21" w:rsidRPr="00F67924" w:rsidRDefault="002C4F21" w:rsidP="00361162">
      <w:pPr>
        <w:keepNext/>
        <w:keepLines/>
        <w:ind w:left="567" w:hanging="567"/>
        <w:rPr>
          <w:i/>
          <w:lang w:val="pt-PT"/>
        </w:rPr>
      </w:pPr>
      <w:r w:rsidRPr="00F67924">
        <w:rPr>
          <w:u w:val="single"/>
          <w:lang w:val="pt-PT"/>
        </w:rPr>
        <w:t>Posologia</w:t>
      </w:r>
    </w:p>
    <w:p w14:paraId="097D6DCC" w14:textId="460C990F" w:rsidR="002C4F21" w:rsidRPr="00F67924" w:rsidRDefault="00671574" w:rsidP="00361162">
      <w:pPr>
        <w:keepNext/>
        <w:keepLines/>
        <w:rPr>
          <w:i/>
          <w:lang w:val="pt-PT"/>
        </w:rPr>
      </w:pPr>
      <w:r w:rsidRPr="00F67924">
        <w:rPr>
          <w:i/>
          <w:lang w:val="pt-PT"/>
        </w:rPr>
        <w:t xml:space="preserve">Doentes com </w:t>
      </w:r>
      <w:r w:rsidR="002C4F21" w:rsidRPr="00F67924">
        <w:rPr>
          <w:i/>
          <w:lang w:val="pt-PT"/>
        </w:rPr>
        <w:t>A</w:t>
      </w:r>
      <w:r w:rsidR="008A7ED0" w:rsidRPr="00F67924">
        <w:rPr>
          <w:i/>
          <w:lang w:val="pt-PT"/>
        </w:rPr>
        <w:t>R</w:t>
      </w:r>
    </w:p>
    <w:p w14:paraId="2BE9D705" w14:textId="57467BBF" w:rsidR="002C4F21" w:rsidRPr="00F67924" w:rsidRDefault="002C4F21" w:rsidP="00DE72DE">
      <w:pPr>
        <w:keepNext/>
        <w:keepLines/>
        <w:rPr>
          <w:lang w:val="pt-PT"/>
        </w:rPr>
      </w:pPr>
      <w:r w:rsidRPr="00F67924">
        <w:rPr>
          <w:lang w:val="pt-PT"/>
        </w:rPr>
        <w:t>A posologia recomendada é de 162</w:t>
      </w:r>
      <w:r w:rsidR="00671574" w:rsidRPr="00F67924">
        <w:rPr>
          <w:lang w:val="pt-PT"/>
        </w:rPr>
        <w:t> </w:t>
      </w:r>
      <w:r w:rsidRPr="00F67924">
        <w:rPr>
          <w:lang w:val="pt-PT"/>
        </w:rPr>
        <w:t xml:space="preserve">mg </w:t>
      </w:r>
      <w:r w:rsidR="009B73C5" w:rsidRPr="00F67924">
        <w:rPr>
          <w:lang w:val="pt-PT"/>
        </w:rPr>
        <w:t xml:space="preserve">por </w:t>
      </w:r>
      <w:r w:rsidRPr="00F67924">
        <w:rPr>
          <w:lang w:val="pt-PT"/>
        </w:rPr>
        <w:t>via subcutânea uma vez por semana.</w:t>
      </w:r>
    </w:p>
    <w:p w14:paraId="44EA9F3A" w14:textId="77777777" w:rsidR="002C4F21" w:rsidRPr="00F67924" w:rsidRDefault="002C4F21" w:rsidP="00DE72DE">
      <w:pPr>
        <w:keepNext/>
        <w:keepLines/>
        <w:autoSpaceDE w:val="0"/>
        <w:autoSpaceDN w:val="0"/>
        <w:adjustRightInd w:val="0"/>
        <w:rPr>
          <w:rFonts w:eastAsia="SimSun"/>
          <w:bCs/>
          <w:iCs/>
          <w:lang w:val="pt-PT" w:eastAsia="zh-CN"/>
        </w:rPr>
      </w:pPr>
    </w:p>
    <w:p w14:paraId="77EB47B0" w14:textId="758FA73F" w:rsidR="002C4F21" w:rsidRPr="00F67924" w:rsidRDefault="002C4F21" w:rsidP="00DE72DE">
      <w:pPr>
        <w:keepNext/>
        <w:keepLines/>
        <w:suppressAutoHyphens/>
        <w:rPr>
          <w:lang w:val="pt-PT"/>
        </w:rPr>
      </w:pPr>
      <w:r w:rsidRPr="00F67924">
        <w:rPr>
          <w:lang w:val="pt-PT"/>
        </w:rPr>
        <w:t xml:space="preserve">Está disponível informação limitada no que diz respeito à passagem de doentes da formulação intravenosa de </w:t>
      </w:r>
      <w:r w:rsidR="00671574" w:rsidRPr="00F67924">
        <w:rPr>
          <w:lang w:val="pt-PT"/>
        </w:rPr>
        <w:t xml:space="preserve">tocilizumab </w:t>
      </w:r>
      <w:r w:rsidRPr="00F67924">
        <w:rPr>
          <w:lang w:val="pt-PT"/>
        </w:rPr>
        <w:t xml:space="preserve">para a formulação subcutânea em dose fixa de </w:t>
      </w:r>
      <w:r w:rsidR="00671574" w:rsidRPr="00F67924">
        <w:rPr>
          <w:lang w:val="pt-PT"/>
        </w:rPr>
        <w:t>tocilizumab</w:t>
      </w:r>
      <w:r w:rsidRPr="00F67924">
        <w:rPr>
          <w:lang w:val="pt-PT"/>
        </w:rPr>
        <w:t>. O intervalo de dosagem de uma vez por semana deve ser mantido.</w:t>
      </w:r>
    </w:p>
    <w:p w14:paraId="182A200E" w14:textId="77777777" w:rsidR="002C4F21" w:rsidRPr="00F67924" w:rsidRDefault="002C4F21" w:rsidP="002C4F21">
      <w:pPr>
        <w:suppressAutoHyphens/>
        <w:rPr>
          <w:lang w:val="pt-PT"/>
        </w:rPr>
      </w:pPr>
    </w:p>
    <w:p w14:paraId="231C68F8" w14:textId="77777777" w:rsidR="002C4F21" w:rsidRPr="00F67924" w:rsidRDefault="002C4F21" w:rsidP="002C4F21">
      <w:pPr>
        <w:suppressAutoHyphens/>
        <w:rPr>
          <w:lang w:val="pt-PT"/>
        </w:rPr>
      </w:pPr>
      <w:r w:rsidRPr="00F67924">
        <w:rPr>
          <w:lang w:val="pt-PT"/>
        </w:rPr>
        <w:t>Os doentes que transitem da formulação intravenosa para a subcutânea devem administrar a sua primeira dose subcutânea, em vez da próxima dose intravenosa prevista, sob a supervisão de um profissional de saúde qualificado.</w:t>
      </w:r>
    </w:p>
    <w:p w14:paraId="13F3A832" w14:textId="77777777" w:rsidR="002C4F21" w:rsidRPr="00F67924" w:rsidRDefault="002C4F21" w:rsidP="002C4F21">
      <w:pPr>
        <w:suppressAutoHyphens/>
        <w:rPr>
          <w:lang w:val="pt-PT"/>
        </w:rPr>
      </w:pPr>
    </w:p>
    <w:p w14:paraId="05883F30" w14:textId="6CBE9C36" w:rsidR="002C4F21" w:rsidRPr="00F67924" w:rsidRDefault="00EF4234" w:rsidP="002C4F21">
      <w:pPr>
        <w:suppressAutoHyphens/>
        <w:rPr>
          <w:i/>
          <w:lang w:val="pt-PT"/>
        </w:rPr>
      </w:pPr>
      <w:r w:rsidRPr="00F67924">
        <w:rPr>
          <w:i/>
          <w:lang w:val="pt-PT"/>
        </w:rPr>
        <w:t xml:space="preserve">Doentes com </w:t>
      </w:r>
      <w:r w:rsidR="002C4F21" w:rsidRPr="00F67924">
        <w:rPr>
          <w:i/>
          <w:lang w:val="pt-PT"/>
        </w:rPr>
        <w:t>ACG</w:t>
      </w:r>
    </w:p>
    <w:p w14:paraId="56ECD0AE" w14:textId="1E1B239D" w:rsidR="002C4F21" w:rsidRPr="00F67924" w:rsidRDefault="002C4F21" w:rsidP="002C4F21">
      <w:pPr>
        <w:suppressAutoHyphens/>
        <w:rPr>
          <w:lang w:val="pt-PT"/>
        </w:rPr>
      </w:pPr>
      <w:r w:rsidRPr="00F67924">
        <w:rPr>
          <w:lang w:val="pt-PT"/>
        </w:rPr>
        <w:t>A posologia recomendada é de 162</w:t>
      </w:r>
      <w:r w:rsidR="00C71B49" w:rsidRPr="00F67924">
        <w:rPr>
          <w:lang w:val="pt-PT"/>
        </w:rPr>
        <w:t> </w:t>
      </w:r>
      <w:r w:rsidRPr="00F67924">
        <w:rPr>
          <w:lang w:val="pt-PT"/>
        </w:rPr>
        <w:t xml:space="preserve">mg </w:t>
      </w:r>
      <w:bookmarkStart w:id="1981" w:name="_Hlk199424779"/>
      <w:r w:rsidR="009B73C5" w:rsidRPr="00F67924">
        <w:rPr>
          <w:lang w:val="pt-PT"/>
        </w:rPr>
        <w:t xml:space="preserve">por </w:t>
      </w:r>
      <w:r w:rsidRPr="00F67924">
        <w:rPr>
          <w:lang w:val="pt-PT"/>
        </w:rPr>
        <w:t xml:space="preserve">via subcutânea </w:t>
      </w:r>
      <w:bookmarkEnd w:id="1981"/>
      <w:r w:rsidRPr="00F67924">
        <w:rPr>
          <w:lang w:val="pt-PT"/>
        </w:rPr>
        <w:t xml:space="preserve">uma vez por semana em associação a um regime de redução progressiva de glucocorticoides. </w:t>
      </w:r>
      <w:r w:rsidR="00C71B49" w:rsidRPr="00F67924">
        <w:rPr>
          <w:lang w:val="pt-PT"/>
        </w:rPr>
        <w:t xml:space="preserve">Este medicamento </w:t>
      </w:r>
      <w:r w:rsidRPr="00F67924">
        <w:rPr>
          <w:lang w:val="pt-PT"/>
        </w:rPr>
        <w:t xml:space="preserve">pode ser utilizado isoladamente após interrupção dos glucocorticoides. </w:t>
      </w:r>
      <w:r w:rsidR="00C71B49" w:rsidRPr="00F67924">
        <w:rPr>
          <w:lang w:val="pt-PT"/>
        </w:rPr>
        <w:t xml:space="preserve">Tocilizumab </w:t>
      </w:r>
      <w:r w:rsidRPr="00F67924">
        <w:rPr>
          <w:lang w:val="pt-PT"/>
        </w:rPr>
        <w:t>em monoterapia não deve ser utilizado para o tratamento</w:t>
      </w:r>
      <w:del w:id="1982" w:author="Author">
        <w:r w:rsidRPr="00F67924" w:rsidDel="00DB45A9">
          <w:rPr>
            <w:lang w:val="pt-PT"/>
          </w:rPr>
          <w:delText xml:space="preserve"> </w:delText>
        </w:r>
      </w:del>
      <w:r w:rsidRPr="00F67924">
        <w:rPr>
          <w:lang w:val="pt-PT"/>
        </w:rPr>
        <w:t xml:space="preserve"> de episódios de agudização graves (ver secção</w:t>
      </w:r>
      <w:r w:rsidR="00C71B49" w:rsidRPr="00F67924">
        <w:rPr>
          <w:lang w:val="pt-PT"/>
        </w:rPr>
        <w:t> </w:t>
      </w:r>
      <w:r w:rsidRPr="00F67924">
        <w:rPr>
          <w:lang w:val="pt-PT"/>
        </w:rPr>
        <w:t>4.4).</w:t>
      </w:r>
    </w:p>
    <w:p w14:paraId="560E7E8C" w14:textId="77777777" w:rsidR="002C4F21" w:rsidRPr="00F67924" w:rsidRDefault="002C4F21" w:rsidP="002C4F21">
      <w:pPr>
        <w:suppressAutoHyphens/>
        <w:rPr>
          <w:lang w:val="pt-PT"/>
        </w:rPr>
      </w:pPr>
    </w:p>
    <w:p w14:paraId="0519AAD0" w14:textId="50829D16" w:rsidR="002C4F21" w:rsidRPr="00F67924" w:rsidRDefault="002C4F21" w:rsidP="002C4F21">
      <w:pPr>
        <w:rPr>
          <w:lang w:val="pt-PT"/>
        </w:rPr>
      </w:pPr>
      <w:r w:rsidRPr="00F67924">
        <w:rPr>
          <w:lang w:val="pt-PT"/>
        </w:rPr>
        <w:t>Com base na natureza crónica da ACG, o tratamento além das 52</w:t>
      </w:r>
      <w:r w:rsidR="00C71B49" w:rsidRPr="00F67924">
        <w:rPr>
          <w:lang w:val="pt-PT"/>
        </w:rPr>
        <w:t> </w:t>
      </w:r>
      <w:r w:rsidRPr="00F67924">
        <w:rPr>
          <w:lang w:val="pt-PT"/>
        </w:rPr>
        <w:t>semanas deverá ser determinado através da atividade da doença, dos critérios do médico e da escolha do doente.</w:t>
      </w:r>
    </w:p>
    <w:p w14:paraId="44BA9AE5" w14:textId="010706D2" w:rsidR="00887EEC" w:rsidRPr="00F67924" w:rsidRDefault="00887EEC" w:rsidP="002C4F21">
      <w:pPr>
        <w:rPr>
          <w:lang w:val="pt-PT"/>
        </w:rPr>
      </w:pPr>
    </w:p>
    <w:p w14:paraId="45D518E9" w14:textId="2A9FA4D2" w:rsidR="002C4F21" w:rsidRPr="00F67924" w:rsidRDefault="00C71B49" w:rsidP="003E1CE0">
      <w:pPr>
        <w:keepNext/>
        <w:keepLines/>
        <w:suppressAutoHyphens/>
        <w:rPr>
          <w:i/>
          <w:lang w:val="pt-PT"/>
        </w:rPr>
      </w:pPr>
      <w:r w:rsidRPr="00F67924">
        <w:rPr>
          <w:i/>
          <w:lang w:val="pt-PT"/>
        </w:rPr>
        <w:t xml:space="preserve">Doentes com </w:t>
      </w:r>
      <w:r w:rsidR="002C4F21" w:rsidRPr="00F67924">
        <w:rPr>
          <w:i/>
          <w:lang w:val="pt-PT"/>
        </w:rPr>
        <w:t>AR e ACG</w:t>
      </w:r>
    </w:p>
    <w:p w14:paraId="1B2974B2" w14:textId="3DD13D71" w:rsidR="002C4F21" w:rsidRPr="00F67924" w:rsidRDefault="002C4F21" w:rsidP="003E1CE0">
      <w:pPr>
        <w:keepNext/>
        <w:keepLines/>
        <w:rPr>
          <w:i/>
          <w:u w:val="single"/>
          <w:lang w:val="pt-PT"/>
        </w:rPr>
      </w:pPr>
      <w:r w:rsidRPr="00F67924">
        <w:rPr>
          <w:i/>
          <w:u w:val="single"/>
          <w:lang w:val="pt-PT"/>
        </w:rPr>
        <w:t xml:space="preserve">Ajustes de dose devido a </w:t>
      </w:r>
      <w:r w:rsidR="00610B28" w:rsidRPr="00F67924">
        <w:rPr>
          <w:i/>
          <w:u w:val="single"/>
          <w:lang w:val="pt-PT"/>
        </w:rPr>
        <w:t xml:space="preserve">alterações </w:t>
      </w:r>
      <w:r w:rsidRPr="00F67924">
        <w:rPr>
          <w:i/>
          <w:u w:val="single"/>
          <w:lang w:val="pt-PT"/>
        </w:rPr>
        <w:t>laboratoriais (ver secção</w:t>
      </w:r>
      <w:r w:rsidR="00C71B49" w:rsidRPr="00F67924">
        <w:rPr>
          <w:i/>
          <w:u w:val="single"/>
          <w:lang w:val="pt-PT"/>
        </w:rPr>
        <w:t> </w:t>
      </w:r>
      <w:r w:rsidRPr="00F67924">
        <w:rPr>
          <w:i/>
          <w:u w:val="single"/>
          <w:lang w:val="pt-PT"/>
        </w:rPr>
        <w:t>4.4).</w:t>
      </w:r>
    </w:p>
    <w:p w14:paraId="206E802C" w14:textId="77777777" w:rsidR="002C4F21" w:rsidRPr="00F67924" w:rsidRDefault="002C4F21" w:rsidP="003E1CE0">
      <w:pPr>
        <w:keepNext/>
        <w:keepLines/>
        <w:ind w:left="567" w:hanging="567"/>
        <w:rPr>
          <w:bCs/>
          <w:u w:val="single"/>
          <w:lang w:val="pt-PT"/>
        </w:rPr>
      </w:pPr>
    </w:p>
    <w:p w14:paraId="4A37D19B" w14:textId="77777777" w:rsidR="002C4F21" w:rsidRPr="00F67924" w:rsidRDefault="002C4F21" w:rsidP="00556054">
      <w:pPr>
        <w:pStyle w:val="ListParagraph"/>
        <w:keepNext/>
        <w:keepLines/>
        <w:ind w:left="562" w:hanging="562"/>
        <w:contextualSpacing/>
        <w:rPr>
          <w:lang w:val="pt-PT"/>
        </w:rPr>
      </w:pPr>
      <w:r w:rsidRPr="00F67924">
        <w:rPr>
          <w:lang w:val="pt-PT"/>
        </w:rPr>
        <w:sym w:font="Symbol" w:char="F0B7"/>
      </w:r>
      <w:r w:rsidRPr="00F67924">
        <w:rPr>
          <w:lang w:val="pt-PT"/>
        </w:rPr>
        <w:tab/>
        <w:t>Anomalias das enzimas hepáticas</w:t>
      </w:r>
    </w:p>
    <w:p w14:paraId="5A70F4EF" w14:textId="77777777" w:rsidR="002C4F21" w:rsidRPr="00F67924" w:rsidRDefault="002C4F21" w:rsidP="003E1CE0">
      <w:pPr>
        <w:keepNext/>
        <w:keepLines/>
        <w:rPr>
          <w:szCs w:val="22"/>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47"/>
        <w:gridCol w:w="7340"/>
      </w:tblGrid>
      <w:tr w:rsidR="002C4F21" w:rsidRPr="00F67924" w14:paraId="0402E04C" w14:textId="77777777" w:rsidTr="001E54ED">
        <w:tc>
          <w:tcPr>
            <w:tcW w:w="2040" w:type="dxa"/>
          </w:tcPr>
          <w:p w14:paraId="3A71558F" w14:textId="1F2EF9D6" w:rsidR="002C4F21" w:rsidRPr="00F67924" w:rsidRDefault="002C4F21" w:rsidP="00506ACF">
            <w:pPr>
              <w:pStyle w:val="TextTi12"/>
              <w:keepNext/>
              <w:keepLines/>
              <w:jc w:val="center"/>
              <w:rPr>
                <w:sz w:val="22"/>
                <w:szCs w:val="22"/>
                <w:lang w:val="pt-PT"/>
              </w:rPr>
            </w:pPr>
            <w:r w:rsidRPr="00F67924">
              <w:rPr>
                <w:sz w:val="22"/>
                <w:szCs w:val="22"/>
                <w:lang w:val="pt-PT"/>
              </w:rPr>
              <w:t xml:space="preserve">Valor </w:t>
            </w:r>
            <w:r w:rsidR="00506ACF" w:rsidRPr="00F67924">
              <w:rPr>
                <w:sz w:val="22"/>
                <w:szCs w:val="22"/>
                <w:lang w:val="pt-PT"/>
              </w:rPr>
              <w:t>l</w:t>
            </w:r>
            <w:r w:rsidRPr="00F67924">
              <w:rPr>
                <w:sz w:val="22"/>
                <w:szCs w:val="22"/>
                <w:lang w:val="pt-PT"/>
              </w:rPr>
              <w:t>aboratorial</w:t>
            </w:r>
          </w:p>
        </w:tc>
        <w:tc>
          <w:tcPr>
            <w:tcW w:w="8040" w:type="dxa"/>
          </w:tcPr>
          <w:p w14:paraId="28EC1589" w14:textId="77777777" w:rsidR="002C4F21" w:rsidRPr="00F67924" w:rsidRDefault="002C4F21" w:rsidP="003E1CE0">
            <w:pPr>
              <w:pStyle w:val="TextTi12"/>
              <w:keepNext/>
              <w:keepLines/>
              <w:jc w:val="center"/>
              <w:rPr>
                <w:sz w:val="22"/>
                <w:szCs w:val="22"/>
                <w:lang w:val="pt-PT"/>
              </w:rPr>
            </w:pPr>
            <w:r w:rsidRPr="00F67924">
              <w:rPr>
                <w:sz w:val="22"/>
                <w:szCs w:val="22"/>
                <w:lang w:val="pt-PT"/>
              </w:rPr>
              <w:t>Ação</w:t>
            </w:r>
          </w:p>
        </w:tc>
      </w:tr>
      <w:tr w:rsidR="002C4F21" w:rsidRPr="00ED63F7" w14:paraId="7D7592F1" w14:textId="77777777" w:rsidTr="001E54ED">
        <w:tc>
          <w:tcPr>
            <w:tcW w:w="2040" w:type="dxa"/>
          </w:tcPr>
          <w:p w14:paraId="7D636792" w14:textId="4613B2F4" w:rsidR="002C4F21" w:rsidRPr="00F67924" w:rsidRDefault="00E6468D" w:rsidP="00506ACF">
            <w:pPr>
              <w:pStyle w:val="TextTi12"/>
              <w:keepNext/>
              <w:keepLines/>
              <w:jc w:val="left"/>
              <w:rPr>
                <w:sz w:val="22"/>
                <w:szCs w:val="22"/>
                <w:lang w:val="pt-PT"/>
              </w:rPr>
            </w:pPr>
            <w:r w:rsidRPr="00F67924">
              <w:rPr>
                <w:rFonts w:eastAsia="MS Mincho"/>
                <w:sz w:val="22"/>
                <w:szCs w:val="22"/>
                <w:lang w:val="pt-PT" w:eastAsia="ja-JP"/>
              </w:rPr>
              <w:t>&gt;</w:t>
            </w:r>
            <w:r w:rsidR="00506ACF" w:rsidRPr="00F67924">
              <w:rPr>
                <w:sz w:val="22"/>
                <w:szCs w:val="22"/>
                <w:lang w:val="pt-PT"/>
              </w:rPr>
              <w:t> </w:t>
            </w:r>
            <w:r w:rsidR="002C4F21" w:rsidRPr="00F67924">
              <w:rPr>
                <w:sz w:val="22"/>
                <w:szCs w:val="22"/>
                <w:lang w:val="pt-PT"/>
              </w:rPr>
              <w:t xml:space="preserve">1 a 3 </w:t>
            </w:r>
            <w:r w:rsidRPr="00F67924">
              <w:rPr>
                <w:rFonts w:eastAsia="MS Mincho"/>
                <w:sz w:val="22"/>
                <w:szCs w:val="22"/>
                <w:lang w:val="pt-PT" w:eastAsia="ja-JP"/>
              </w:rPr>
              <w:t>×</w:t>
            </w:r>
            <w:r w:rsidR="002C4F21" w:rsidRPr="00F67924">
              <w:rPr>
                <w:sz w:val="22"/>
                <w:szCs w:val="22"/>
                <w:lang w:val="pt-PT"/>
              </w:rPr>
              <w:t xml:space="preserve"> o Limite Superior do Normal (LSN)</w:t>
            </w:r>
          </w:p>
        </w:tc>
        <w:tc>
          <w:tcPr>
            <w:tcW w:w="8040" w:type="dxa"/>
          </w:tcPr>
          <w:p w14:paraId="6989536F" w14:textId="77777777" w:rsidR="002C4F21" w:rsidRPr="00F67924" w:rsidRDefault="002C4F21" w:rsidP="003E1CE0">
            <w:pPr>
              <w:pStyle w:val="TextTi12"/>
              <w:keepNext/>
              <w:keepLines/>
              <w:jc w:val="left"/>
              <w:rPr>
                <w:sz w:val="22"/>
                <w:szCs w:val="22"/>
                <w:lang w:val="pt-PT"/>
              </w:rPr>
            </w:pPr>
            <w:r w:rsidRPr="00F67924">
              <w:rPr>
                <w:sz w:val="22"/>
                <w:szCs w:val="22"/>
                <w:lang w:val="pt-PT"/>
              </w:rPr>
              <w:t>Modificar a dose</w:t>
            </w:r>
            <w:r w:rsidRPr="00F67924" w:rsidDel="00E40005">
              <w:rPr>
                <w:sz w:val="22"/>
                <w:szCs w:val="22"/>
                <w:lang w:val="pt-PT"/>
              </w:rPr>
              <w:t xml:space="preserve"> </w:t>
            </w:r>
            <w:r w:rsidRPr="00F67924">
              <w:rPr>
                <w:sz w:val="22"/>
                <w:szCs w:val="22"/>
                <w:lang w:val="pt-PT"/>
              </w:rPr>
              <w:t>de DMARDs (AR) ou de agentes imunomoduladores (ACG) concomitante, se apropriado.</w:t>
            </w:r>
          </w:p>
          <w:p w14:paraId="5452ABDB" w14:textId="2DFD77E3" w:rsidR="002C4F21" w:rsidRPr="00F67924" w:rsidRDefault="002C4F21" w:rsidP="003E1CE0">
            <w:pPr>
              <w:pStyle w:val="TextTi12"/>
              <w:keepNext/>
              <w:keepLines/>
              <w:jc w:val="left"/>
              <w:rPr>
                <w:sz w:val="22"/>
                <w:szCs w:val="22"/>
                <w:lang w:val="pt-PT"/>
              </w:rPr>
            </w:pPr>
            <w:r w:rsidRPr="00F67924">
              <w:rPr>
                <w:sz w:val="22"/>
                <w:szCs w:val="22"/>
                <w:lang w:val="pt-PT"/>
              </w:rPr>
              <w:t xml:space="preserve">Para aumentos persistentes dentro deste intervalo, reduzir a </w:t>
            </w:r>
            <w:r w:rsidR="00887EEC" w:rsidRPr="00F67924">
              <w:rPr>
                <w:sz w:val="22"/>
                <w:szCs w:val="22"/>
                <w:lang w:val="pt-PT"/>
              </w:rPr>
              <w:t>frequência d</w:t>
            </w:r>
            <w:r w:rsidR="009E7F06" w:rsidRPr="00F67924">
              <w:rPr>
                <w:sz w:val="22"/>
                <w:szCs w:val="22"/>
                <w:lang w:val="pt-PT"/>
              </w:rPr>
              <w:t>e</w:t>
            </w:r>
            <w:r w:rsidR="00887EEC" w:rsidRPr="00F67924">
              <w:rPr>
                <w:sz w:val="22"/>
                <w:szCs w:val="22"/>
                <w:lang w:val="pt-PT"/>
              </w:rPr>
              <w:t xml:space="preserve"> </w:t>
            </w:r>
            <w:r w:rsidR="009E7F06" w:rsidRPr="00F67924">
              <w:rPr>
                <w:sz w:val="22"/>
                <w:szCs w:val="22"/>
                <w:lang w:val="pt-PT"/>
              </w:rPr>
              <w:t>administração</w:t>
            </w:r>
            <w:r w:rsidRPr="00F67924">
              <w:rPr>
                <w:sz w:val="22"/>
                <w:szCs w:val="22"/>
                <w:lang w:val="pt-PT"/>
              </w:rPr>
              <w:t xml:space="preserve"> de </w:t>
            </w:r>
            <w:r w:rsidR="00506ACF" w:rsidRPr="00F67924">
              <w:rPr>
                <w:sz w:val="22"/>
                <w:szCs w:val="22"/>
                <w:lang w:val="pt-PT"/>
              </w:rPr>
              <w:t xml:space="preserve">tocilizumab </w:t>
            </w:r>
            <w:r w:rsidRPr="00F67924">
              <w:rPr>
                <w:sz w:val="22"/>
                <w:szCs w:val="22"/>
                <w:lang w:val="pt-PT"/>
              </w:rPr>
              <w:t xml:space="preserve">para </w:t>
            </w:r>
            <w:r w:rsidR="00C162BE" w:rsidRPr="00F67924">
              <w:rPr>
                <w:sz w:val="22"/>
                <w:szCs w:val="22"/>
                <w:lang w:val="pt-PT"/>
              </w:rPr>
              <w:t xml:space="preserve">uma </w:t>
            </w:r>
            <w:r w:rsidRPr="00F67924">
              <w:rPr>
                <w:sz w:val="22"/>
                <w:szCs w:val="22"/>
                <w:lang w:val="pt-PT"/>
              </w:rPr>
              <w:t xml:space="preserve">injeção a cada duas semanas ou interromper </w:t>
            </w:r>
            <w:r w:rsidR="00506ACF" w:rsidRPr="00F67924">
              <w:rPr>
                <w:sz w:val="22"/>
                <w:szCs w:val="22"/>
                <w:lang w:val="pt-PT"/>
              </w:rPr>
              <w:t xml:space="preserve">tocilizumab </w:t>
            </w:r>
            <w:r w:rsidRPr="00F67924">
              <w:rPr>
                <w:sz w:val="22"/>
                <w:szCs w:val="22"/>
                <w:lang w:val="pt-PT"/>
              </w:rPr>
              <w:t>até normalização de alanina aminotransferase (ALT) ou de aspartato aminotransferase (AST).</w:t>
            </w:r>
          </w:p>
          <w:p w14:paraId="0297C4EF" w14:textId="77777777" w:rsidR="002C4F21" w:rsidRPr="00F67924" w:rsidRDefault="002C4F21" w:rsidP="003E1CE0">
            <w:pPr>
              <w:pStyle w:val="TextTi12"/>
              <w:keepNext/>
              <w:keepLines/>
              <w:spacing w:after="0"/>
              <w:rPr>
                <w:sz w:val="22"/>
                <w:szCs w:val="22"/>
                <w:lang w:val="pt-PT"/>
              </w:rPr>
            </w:pPr>
            <w:r w:rsidRPr="00F67924">
              <w:rPr>
                <w:sz w:val="22"/>
                <w:szCs w:val="22"/>
                <w:lang w:val="pt-PT"/>
              </w:rPr>
              <w:t xml:space="preserve">Recomeçar com </w:t>
            </w:r>
            <w:r w:rsidR="009E7F06" w:rsidRPr="00F67924">
              <w:rPr>
                <w:sz w:val="22"/>
                <w:szCs w:val="22"/>
                <w:lang w:val="pt-PT"/>
              </w:rPr>
              <w:t xml:space="preserve">uma </w:t>
            </w:r>
            <w:r w:rsidRPr="00F67924">
              <w:rPr>
                <w:sz w:val="22"/>
                <w:szCs w:val="22"/>
                <w:lang w:val="pt-PT"/>
              </w:rPr>
              <w:t>injeção semanal ou a cada duas semanas, como clinicamente apropriado.</w:t>
            </w:r>
          </w:p>
          <w:p w14:paraId="136AA62C" w14:textId="77777777" w:rsidR="00887EEC" w:rsidRPr="00F67924" w:rsidRDefault="00887EEC" w:rsidP="003E1CE0">
            <w:pPr>
              <w:pStyle w:val="TextTi12"/>
              <w:keepNext/>
              <w:keepLines/>
              <w:spacing w:after="0"/>
              <w:rPr>
                <w:sz w:val="22"/>
                <w:szCs w:val="22"/>
                <w:lang w:val="pt-PT"/>
              </w:rPr>
            </w:pPr>
          </w:p>
        </w:tc>
      </w:tr>
      <w:tr w:rsidR="002C4F21" w:rsidRPr="00ED63F7" w14:paraId="02DBE6F1" w14:textId="77777777" w:rsidTr="001E54ED">
        <w:tc>
          <w:tcPr>
            <w:tcW w:w="2040" w:type="dxa"/>
          </w:tcPr>
          <w:p w14:paraId="229317CC" w14:textId="1074D807" w:rsidR="002C4F21" w:rsidRPr="00F67924" w:rsidRDefault="00E6468D" w:rsidP="00506ACF">
            <w:pPr>
              <w:pStyle w:val="TextTi12"/>
              <w:jc w:val="left"/>
              <w:rPr>
                <w:sz w:val="22"/>
                <w:szCs w:val="22"/>
                <w:lang w:val="pt-PT"/>
              </w:rPr>
            </w:pPr>
            <w:r w:rsidRPr="00F67924">
              <w:rPr>
                <w:rFonts w:eastAsia="MS Mincho"/>
                <w:sz w:val="22"/>
                <w:szCs w:val="22"/>
                <w:lang w:val="pt-PT" w:eastAsia="ja-JP"/>
              </w:rPr>
              <w:t>&gt;</w:t>
            </w:r>
            <w:r w:rsidR="00506ACF" w:rsidRPr="00F67924">
              <w:rPr>
                <w:sz w:val="22"/>
                <w:szCs w:val="22"/>
                <w:lang w:val="pt-PT"/>
              </w:rPr>
              <w:t> </w:t>
            </w:r>
            <w:r w:rsidR="002C4F21" w:rsidRPr="00F67924">
              <w:rPr>
                <w:sz w:val="22"/>
                <w:szCs w:val="22"/>
                <w:lang w:val="pt-PT"/>
              </w:rPr>
              <w:t xml:space="preserve">3 a 5 </w:t>
            </w:r>
            <w:r w:rsidRPr="00F67924">
              <w:rPr>
                <w:rFonts w:eastAsia="MS Mincho"/>
                <w:sz w:val="22"/>
                <w:szCs w:val="22"/>
                <w:lang w:val="pt-PT" w:eastAsia="ja-JP"/>
              </w:rPr>
              <w:t>×</w:t>
            </w:r>
            <w:r w:rsidR="002C4F21" w:rsidRPr="00F67924">
              <w:rPr>
                <w:sz w:val="22"/>
                <w:szCs w:val="22"/>
                <w:lang w:val="pt-PT"/>
              </w:rPr>
              <w:t xml:space="preserve"> LSN</w:t>
            </w:r>
          </w:p>
        </w:tc>
        <w:tc>
          <w:tcPr>
            <w:tcW w:w="8040" w:type="dxa"/>
          </w:tcPr>
          <w:p w14:paraId="7D691F50" w14:textId="295F3CFF" w:rsidR="00506ACF" w:rsidRPr="00F67924" w:rsidRDefault="00506ACF" w:rsidP="00515D4D">
            <w:pPr>
              <w:pStyle w:val="TextTi12"/>
              <w:keepNext/>
              <w:keepLines/>
              <w:jc w:val="left"/>
              <w:rPr>
                <w:sz w:val="22"/>
                <w:szCs w:val="22"/>
                <w:lang w:val="pt-PT"/>
              </w:rPr>
            </w:pPr>
            <w:r w:rsidRPr="00F67924">
              <w:rPr>
                <w:sz w:val="22"/>
                <w:szCs w:val="22"/>
                <w:lang w:val="pt-PT"/>
              </w:rPr>
              <w:t xml:space="preserve">Interromper a administração do tratamento até &lt; 3 </w:t>
            </w:r>
            <w:r w:rsidR="00E6468D" w:rsidRPr="00F67924">
              <w:rPr>
                <w:rFonts w:eastAsia="MS Mincho"/>
                <w:sz w:val="22"/>
                <w:szCs w:val="22"/>
                <w:lang w:val="pt-PT" w:eastAsia="ja-JP"/>
              </w:rPr>
              <w:t>×</w:t>
            </w:r>
            <w:r w:rsidRPr="00F67924">
              <w:rPr>
                <w:sz w:val="22"/>
                <w:szCs w:val="22"/>
                <w:lang w:val="pt-PT"/>
              </w:rPr>
              <w:t xml:space="preserve"> LSN e seguir as recomendações descritas acima para </w:t>
            </w:r>
            <w:r w:rsidR="00E6468D" w:rsidRPr="00F67924">
              <w:rPr>
                <w:rFonts w:eastAsia="MS Mincho"/>
                <w:sz w:val="22"/>
                <w:szCs w:val="22"/>
                <w:lang w:val="pt-PT" w:eastAsia="ja-JP"/>
              </w:rPr>
              <w:t>&gt;</w:t>
            </w:r>
            <w:r w:rsidRPr="00F67924">
              <w:rPr>
                <w:sz w:val="22"/>
                <w:szCs w:val="22"/>
                <w:lang w:val="pt-PT"/>
              </w:rPr>
              <w:t xml:space="preserve"> 1 a 3 </w:t>
            </w:r>
            <w:r w:rsidR="00E6468D" w:rsidRPr="00F67924">
              <w:rPr>
                <w:rFonts w:eastAsia="MS Mincho"/>
                <w:sz w:val="22"/>
                <w:szCs w:val="22"/>
                <w:lang w:val="pt-PT" w:eastAsia="ja-JP"/>
              </w:rPr>
              <w:t>×</w:t>
            </w:r>
            <w:r w:rsidRPr="00F67924">
              <w:rPr>
                <w:sz w:val="22"/>
                <w:szCs w:val="22"/>
                <w:lang w:val="pt-PT"/>
              </w:rPr>
              <w:t xml:space="preserve"> LSN.</w:t>
            </w:r>
          </w:p>
          <w:p w14:paraId="683CE2F6" w14:textId="2D17F96B" w:rsidR="00887EEC" w:rsidRPr="00F67924" w:rsidRDefault="00506ACF" w:rsidP="00506ACF">
            <w:pPr>
              <w:rPr>
                <w:lang w:val="pt-PT"/>
              </w:rPr>
            </w:pPr>
            <w:r w:rsidRPr="00F67924">
              <w:rPr>
                <w:szCs w:val="22"/>
                <w:lang w:val="pt-PT"/>
              </w:rPr>
              <w:t xml:space="preserve">Para aumentos persistentes </w:t>
            </w:r>
            <w:r w:rsidR="00E6468D" w:rsidRPr="00F67924">
              <w:rPr>
                <w:rFonts w:eastAsia="MS Mincho"/>
                <w:szCs w:val="22"/>
                <w:lang w:val="pt-PT"/>
              </w:rPr>
              <w:t>&gt;</w:t>
            </w:r>
            <w:r w:rsidRPr="00F67924">
              <w:rPr>
                <w:szCs w:val="22"/>
                <w:lang w:val="pt-PT"/>
              </w:rPr>
              <w:t xml:space="preserve"> 3 </w:t>
            </w:r>
            <w:r w:rsidR="00E6468D" w:rsidRPr="00F67924">
              <w:rPr>
                <w:rFonts w:eastAsia="MS Mincho"/>
                <w:szCs w:val="22"/>
                <w:lang w:val="pt-PT"/>
              </w:rPr>
              <w:t>×</w:t>
            </w:r>
            <w:r w:rsidRPr="00F67924">
              <w:rPr>
                <w:szCs w:val="22"/>
                <w:lang w:val="pt-PT"/>
              </w:rPr>
              <w:t xml:space="preserve"> LSN (confirmado por repetição do teste, ver secção 4.4), descontinuar o tratamento.</w:t>
            </w:r>
          </w:p>
        </w:tc>
      </w:tr>
      <w:tr w:rsidR="002C4F21" w:rsidRPr="00F67924" w14:paraId="470BAB71" w14:textId="77777777" w:rsidTr="001E54ED">
        <w:tc>
          <w:tcPr>
            <w:tcW w:w="2040" w:type="dxa"/>
          </w:tcPr>
          <w:p w14:paraId="49374A6C" w14:textId="6CADE14D" w:rsidR="002C4F21" w:rsidRPr="00F67924" w:rsidRDefault="00E6468D" w:rsidP="00506ACF">
            <w:pPr>
              <w:pStyle w:val="TextTi12"/>
              <w:jc w:val="left"/>
              <w:rPr>
                <w:sz w:val="22"/>
                <w:szCs w:val="22"/>
                <w:lang w:val="pt-PT"/>
              </w:rPr>
            </w:pPr>
            <w:r w:rsidRPr="00F67924">
              <w:rPr>
                <w:rFonts w:eastAsia="MS Mincho"/>
                <w:sz w:val="22"/>
                <w:szCs w:val="22"/>
                <w:lang w:val="pt-PT" w:eastAsia="ja-JP"/>
              </w:rPr>
              <w:t>&gt;</w:t>
            </w:r>
            <w:r w:rsidR="00506ACF" w:rsidRPr="00F67924">
              <w:rPr>
                <w:sz w:val="22"/>
                <w:szCs w:val="22"/>
                <w:lang w:val="pt-PT"/>
              </w:rPr>
              <w:t> </w:t>
            </w:r>
            <w:r w:rsidR="002C4F21" w:rsidRPr="00F67924">
              <w:rPr>
                <w:sz w:val="22"/>
                <w:szCs w:val="22"/>
                <w:lang w:val="pt-PT"/>
              </w:rPr>
              <w:t xml:space="preserve">5 </w:t>
            </w:r>
            <w:r w:rsidR="00506ACF" w:rsidRPr="00F67924">
              <w:rPr>
                <w:rFonts w:ascii="Arial" w:eastAsia="MS Mincho" w:hAnsi="Arial" w:cs="Arial"/>
                <w:sz w:val="22"/>
                <w:szCs w:val="22"/>
                <w:lang w:val="pt-PT"/>
              </w:rPr>
              <w:sym w:font="Symbol" w:char="F0B4"/>
            </w:r>
            <w:r w:rsidR="002C4F21" w:rsidRPr="00F67924">
              <w:rPr>
                <w:sz w:val="22"/>
                <w:szCs w:val="22"/>
                <w:lang w:val="pt-PT"/>
              </w:rPr>
              <w:t xml:space="preserve"> LSN</w:t>
            </w:r>
          </w:p>
        </w:tc>
        <w:tc>
          <w:tcPr>
            <w:tcW w:w="8040" w:type="dxa"/>
          </w:tcPr>
          <w:p w14:paraId="692EE4C8" w14:textId="65A94347" w:rsidR="002C4F21" w:rsidRPr="00F67924" w:rsidRDefault="002C4F21" w:rsidP="00506ACF">
            <w:pPr>
              <w:pStyle w:val="TextTi12"/>
              <w:rPr>
                <w:sz w:val="22"/>
                <w:szCs w:val="22"/>
                <w:lang w:val="pt-PT"/>
              </w:rPr>
            </w:pPr>
            <w:r w:rsidRPr="00F67924">
              <w:rPr>
                <w:sz w:val="22"/>
                <w:szCs w:val="22"/>
                <w:lang w:val="pt-PT"/>
              </w:rPr>
              <w:t xml:space="preserve">Descontinuar </w:t>
            </w:r>
            <w:r w:rsidR="00506ACF" w:rsidRPr="00F67924">
              <w:rPr>
                <w:sz w:val="22"/>
                <w:szCs w:val="22"/>
                <w:lang w:val="pt-PT"/>
              </w:rPr>
              <w:t>o tratamento</w:t>
            </w:r>
            <w:r w:rsidRPr="00F67924">
              <w:rPr>
                <w:sz w:val="22"/>
                <w:szCs w:val="22"/>
                <w:lang w:val="pt-PT"/>
              </w:rPr>
              <w:t>.</w:t>
            </w:r>
          </w:p>
        </w:tc>
      </w:tr>
    </w:tbl>
    <w:p w14:paraId="25BCDF46" w14:textId="77777777" w:rsidR="002C4F21" w:rsidRPr="00F67924" w:rsidRDefault="002C4F21" w:rsidP="002C4F21">
      <w:pPr>
        <w:rPr>
          <w:lang w:val="pt-PT"/>
        </w:rPr>
      </w:pPr>
    </w:p>
    <w:p w14:paraId="59CE565F" w14:textId="77777777" w:rsidR="002C4F21" w:rsidRPr="00F67924" w:rsidRDefault="002C4F21" w:rsidP="00556054">
      <w:pPr>
        <w:pStyle w:val="Standard1"/>
        <w:ind w:left="562" w:hanging="562"/>
        <w:rPr>
          <w:lang w:val="pt-PT"/>
        </w:rPr>
      </w:pPr>
      <w:r w:rsidRPr="00F67924">
        <w:rPr>
          <w:lang w:val="pt-PT"/>
        </w:rPr>
        <w:sym w:font="Symbol" w:char="F0B7"/>
      </w:r>
      <w:r w:rsidRPr="00F67924">
        <w:rPr>
          <w:lang w:val="pt-PT"/>
        </w:rPr>
        <w:tab/>
        <w:t>Contagem absoluta dos neutrófilos (CAN) baixa</w:t>
      </w:r>
    </w:p>
    <w:p w14:paraId="5BD46176" w14:textId="77777777" w:rsidR="002C4F21" w:rsidRPr="00F67924" w:rsidRDefault="002C4F21" w:rsidP="00515D4D">
      <w:pPr>
        <w:keepNext/>
        <w:keepLines/>
        <w:rPr>
          <w:lang w:val="pt-PT"/>
        </w:rPr>
      </w:pPr>
    </w:p>
    <w:p w14:paraId="7BFCA76C" w14:textId="6AC925E6" w:rsidR="00506ACF" w:rsidRPr="00F67924" w:rsidRDefault="00506ACF" w:rsidP="005551E6">
      <w:pPr>
        <w:rPr>
          <w:lang w:val="pt-PT"/>
        </w:rPr>
      </w:pPr>
      <w:r w:rsidRPr="00F67924">
        <w:rPr>
          <w:lang w:val="pt-PT"/>
        </w:rPr>
        <w:t>Em doentes não tratados previamente com tocilizumab, não se recomenda o início do tratamento em doentes com uma CAN menor que 2</w:t>
      </w:r>
      <w:r w:rsidRPr="00F67924">
        <w:rPr>
          <w:szCs w:val="22"/>
          <w:lang w:val="pt-PT"/>
        </w:rPr>
        <w:t xml:space="preserve"> </w:t>
      </w:r>
      <w:r w:rsidR="00E6468D" w:rsidRPr="00F67924">
        <w:rPr>
          <w:bCs/>
          <w:szCs w:val="22"/>
          <w:lang w:val="pt-PT"/>
        </w:rPr>
        <w:t>×</w:t>
      </w:r>
      <w:r w:rsidRPr="00F67924">
        <w:rPr>
          <w:szCs w:val="22"/>
          <w:lang w:val="pt-PT"/>
        </w:rPr>
        <w:t xml:space="preserve"> 10</w:t>
      </w:r>
      <w:r w:rsidRPr="00F67924">
        <w:rPr>
          <w:szCs w:val="22"/>
          <w:vertAlign w:val="superscript"/>
          <w:lang w:val="pt-PT"/>
        </w:rPr>
        <w:t>9</w:t>
      </w:r>
      <w:r w:rsidRPr="00F67924">
        <w:rPr>
          <w:szCs w:val="22"/>
          <w:lang w:val="pt-PT"/>
        </w:rPr>
        <w:t>/l.</w:t>
      </w:r>
    </w:p>
    <w:p w14:paraId="60325F3F" w14:textId="0C94B9A1" w:rsidR="00506ACF" w:rsidRPr="00F67924" w:rsidRDefault="00506ACF" w:rsidP="00515D4D">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2C4F21" w:rsidRPr="00F67924" w14:paraId="7BF3E0F3" w14:textId="77777777" w:rsidTr="001E54ED">
        <w:tc>
          <w:tcPr>
            <w:tcW w:w="1952" w:type="dxa"/>
          </w:tcPr>
          <w:p w14:paraId="029204D9" w14:textId="752F8766" w:rsidR="002C4F21" w:rsidRPr="00F67924" w:rsidRDefault="002C4F21" w:rsidP="00506ACF">
            <w:pPr>
              <w:pStyle w:val="TextTi12"/>
              <w:keepNext/>
              <w:keepLines/>
              <w:jc w:val="center"/>
              <w:rPr>
                <w:sz w:val="22"/>
                <w:szCs w:val="22"/>
                <w:lang w:val="pt-PT"/>
              </w:rPr>
            </w:pPr>
            <w:r w:rsidRPr="00F67924">
              <w:rPr>
                <w:sz w:val="22"/>
                <w:szCs w:val="22"/>
                <w:lang w:val="pt-PT"/>
              </w:rPr>
              <w:t xml:space="preserve">Valor </w:t>
            </w:r>
            <w:r w:rsidR="00506ACF" w:rsidRPr="00F67924">
              <w:rPr>
                <w:sz w:val="22"/>
                <w:szCs w:val="22"/>
                <w:lang w:val="pt-PT"/>
              </w:rPr>
              <w:t>l</w:t>
            </w:r>
            <w:r w:rsidRPr="00F67924">
              <w:rPr>
                <w:sz w:val="22"/>
                <w:szCs w:val="22"/>
                <w:lang w:val="pt-PT"/>
              </w:rPr>
              <w:t xml:space="preserve">aboratorial (células </w:t>
            </w:r>
            <w:r w:rsidR="00506ACF" w:rsidRPr="00F67924">
              <w:rPr>
                <w:rFonts w:ascii="Arial" w:eastAsia="MS Mincho" w:hAnsi="Arial" w:cs="Arial"/>
                <w:sz w:val="22"/>
                <w:szCs w:val="22"/>
                <w:lang w:val="pt-PT"/>
              </w:rPr>
              <w:sym w:font="Symbol" w:char="F0B4"/>
            </w:r>
            <w:r w:rsidRPr="00F67924">
              <w:rPr>
                <w:sz w:val="22"/>
                <w:szCs w:val="22"/>
                <w:lang w:val="pt-PT"/>
              </w:rPr>
              <w:t xml:space="preserve"> 10</w:t>
            </w:r>
            <w:r w:rsidRPr="00F67924">
              <w:rPr>
                <w:sz w:val="22"/>
                <w:szCs w:val="22"/>
                <w:vertAlign w:val="superscript"/>
                <w:lang w:val="pt-PT"/>
              </w:rPr>
              <w:t>9</w:t>
            </w:r>
            <w:r w:rsidRPr="00F67924">
              <w:rPr>
                <w:sz w:val="22"/>
                <w:szCs w:val="22"/>
                <w:lang w:val="pt-PT"/>
              </w:rPr>
              <w:t>/l)</w:t>
            </w:r>
          </w:p>
        </w:tc>
        <w:tc>
          <w:tcPr>
            <w:tcW w:w="7335" w:type="dxa"/>
          </w:tcPr>
          <w:p w14:paraId="36D09BC0" w14:textId="77777777" w:rsidR="002C4F21" w:rsidRPr="00F67924" w:rsidRDefault="002C4F21" w:rsidP="00B053E9">
            <w:pPr>
              <w:pStyle w:val="TextTi12"/>
              <w:keepNext/>
              <w:keepLines/>
              <w:jc w:val="center"/>
              <w:rPr>
                <w:sz w:val="22"/>
                <w:szCs w:val="22"/>
                <w:lang w:val="pt-PT"/>
              </w:rPr>
            </w:pPr>
            <w:r w:rsidRPr="00F67924">
              <w:rPr>
                <w:sz w:val="22"/>
                <w:szCs w:val="22"/>
                <w:lang w:val="pt-PT"/>
              </w:rPr>
              <w:t>Ação</w:t>
            </w:r>
          </w:p>
        </w:tc>
      </w:tr>
      <w:tr w:rsidR="002C4F21" w:rsidRPr="00F67924" w14:paraId="74FEB3F2" w14:textId="77777777" w:rsidTr="001E54ED">
        <w:tc>
          <w:tcPr>
            <w:tcW w:w="1952" w:type="dxa"/>
          </w:tcPr>
          <w:p w14:paraId="5609D711" w14:textId="3B6A3EE7" w:rsidR="002C4F21" w:rsidRPr="00F67924" w:rsidRDefault="002C4F21" w:rsidP="0045348A">
            <w:pPr>
              <w:pStyle w:val="TextTi12"/>
              <w:keepNext/>
              <w:keepLines/>
              <w:jc w:val="left"/>
              <w:rPr>
                <w:sz w:val="22"/>
                <w:szCs w:val="22"/>
                <w:lang w:val="pt-PT"/>
              </w:rPr>
            </w:pPr>
            <w:r w:rsidRPr="00F67924">
              <w:rPr>
                <w:sz w:val="22"/>
                <w:szCs w:val="22"/>
                <w:lang w:val="pt-PT"/>
              </w:rPr>
              <w:t xml:space="preserve">CAN </w:t>
            </w:r>
            <w:r w:rsidR="00E6468D" w:rsidRPr="00F67924">
              <w:rPr>
                <w:rFonts w:eastAsia="MS Mincho"/>
                <w:sz w:val="22"/>
                <w:szCs w:val="22"/>
                <w:lang w:val="pt-PT" w:eastAsia="ja-JP"/>
              </w:rPr>
              <w:t>&gt;</w:t>
            </w:r>
            <w:r w:rsidRPr="00F67924">
              <w:rPr>
                <w:sz w:val="22"/>
                <w:szCs w:val="22"/>
                <w:lang w:val="pt-PT"/>
              </w:rPr>
              <w:t> 1</w:t>
            </w:r>
          </w:p>
        </w:tc>
        <w:tc>
          <w:tcPr>
            <w:tcW w:w="7335" w:type="dxa"/>
          </w:tcPr>
          <w:p w14:paraId="528C8CB4" w14:textId="77777777" w:rsidR="002C4F21" w:rsidRPr="00F67924" w:rsidRDefault="002C4F21" w:rsidP="00B053E9">
            <w:pPr>
              <w:pStyle w:val="TextTi12"/>
              <w:keepNext/>
              <w:keepLines/>
              <w:jc w:val="left"/>
              <w:rPr>
                <w:sz w:val="22"/>
                <w:szCs w:val="22"/>
                <w:lang w:val="pt-PT"/>
              </w:rPr>
            </w:pPr>
            <w:r w:rsidRPr="00F67924">
              <w:rPr>
                <w:sz w:val="22"/>
                <w:szCs w:val="22"/>
                <w:lang w:val="pt-PT"/>
              </w:rPr>
              <w:t>Manter a dose.</w:t>
            </w:r>
          </w:p>
        </w:tc>
      </w:tr>
      <w:tr w:rsidR="002C4F21" w:rsidRPr="00ED63F7" w14:paraId="397D8501" w14:textId="77777777" w:rsidTr="001E54ED">
        <w:tc>
          <w:tcPr>
            <w:tcW w:w="1952" w:type="dxa"/>
          </w:tcPr>
          <w:p w14:paraId="6A4A53F5" w14:textId="77777777" w:rsidR="002C4F21" w:rsidRPr="00F67924" w:rsidRDefault="002C4F21" w:rsidP="0045348A">
            <w:pPr>
              <w:pStyle w:val="TextTi12"/>
              <w:keepNext/>
              <w:keepLines/>
              <w:jc w:val="left"/>
              <w:rPr>
                <w:sz w:val="22"/>
                <w:szCs w:val="22"/>
                <w:lang w:val="pt-PT"/>
              </w:rPr>
            </w:pPr>
            <w:r w:rsidRPr="00F67924">
              <w:rPr>
                <w:sz w:val="22"/>
                <w:szCs w:val="22"/>
                <w:lang w:val="pt-PT"/>
              </w:rPr>
              <w:t>CAN de 0,5 a 1</w:t>
            </w:r>
          </w:p>
        </w:tc>
        <w:tc>
          <w:tcPr>
            <w:tcW w:w="7335" w:type="dxa"/>
          </w:tcPr>
          <w:p w14:paraId="5C9D171A" w14:textId="75FBFEA7" w:rsidR="00506ACF" w:rsidRPr="00F67924" w:rsidRDefault="00506ACF" w:rsidP="001F7D9D">
            <w:pPr>
              <w:pStyle w:val="TextTi12"/>
              <w:keepNext/>
              <w:keepLines/>
              <w:jc w:val="left"/>
              <w:rPr>
                <w:sz w:val="22"/>
                <w:szCs w:val="22"/>
                <w:lang w:val="pt-PT"/>
              </w:rPr>
            </w:pPr>
            <w:r w:rsidRPr="00F67924">
              <w:rPr>
                <w:sz w:val="22"/>
                <w:szCs w:val="22"/>
                <w:lang w:val="pt-PT"/>
              </w:rPr>
              <w:t>Interromper a administração de tocilizumab.</w:t>
            </w:r>
          </w:p>
          <w:p w14:paraId="19785C66" w14:textId="2FA120C9" w:rsidR="002C4F21" w:rsidRPr="00F67924" w:rsidRDefault="00506ACF" w:rsidP="00506ACF">
            <w:pPr>
              <w:rPr>
                <w:lang w:val="pt-PT"/>
              </w:rPr>
            </w:pPr>
            <w:r w:rsidRPr="00F67924">
              <w:rPr>
                <w:szCs w:val="22"/>
                <w:lang w:val="pt-PT"/>
              </w:rPr>
              <w:t xml:space="preserve">Quando a CAN aumentar para </w:t>
            </w:r>
            <w:r w:rsidR="00E6468D" w:rsidRPr="00F67924">
              <w:rPr>
                <w:rFonts w:eastAsia="MS Mincho"/>
                <w:szCs w:val="22"/>
                <w:lang w:val="pt-PT"/>
              </w:rPr>
              <w:t>&gt;</w:t>
            </w:r>
            <w:r w:rsidRPr="00F67924">
              <w:rPr>
                <w:szCs w:val="22"/>
                <w:lang w:val="pt-PT"/>
              </w:rPr>
              <w:t xml:space="preserve"> 1 </w:t>
            </w:r>
            <w:r w:rsidR="00E6468D" w:rsidRPr="00F67924">
              <w:rPr>
                <w:bCs/>
                <w:szCs w:val="22"/>
                <w:lang w:val="pt-PT"/>
              </w:rPr>
              <w:t>×</w:t>
            </w:r>
            <w:r w:rsidRPr="00F67924">
              <w:rPr>
                <w:szCs w:val="22"/>
                <w:lang w:val="pt-PT"/>
              </w:rPr>
              <w:t xml:space="preserve"> 10</w:t>
            </w:r>
            <w:r w:rsidRPr="00F67924">
              <w:rPr>
                <w:szCs w:val="22"/>
                <w:vertAlign w:val="superscript"/>
                <w:lang w:val="pt-PT"/>
              </w:rPr>
              <w:t>9</w:t>
            </w:r>
            <w:r w:rsidRPr="00F67924">
              <w:rPr>
                <w:szCs w:val="22"/>
                <w:lang w:val="pt-PT"/>
              </w:rPr>
              <w:t>/l, recomeçar a administração do</w:t>
            </w:r>
            <w:r w:rsidR="006430CB" w:rsidRPr="00F67924">
              <w:rPr>
                <w:szCs w:val="22"/>
                <w:lang w:val="pt-PT"/>
              </w:rPr>
              <w:t xml:space="preserve"> </w:t>
            </w:r>
            <w:r w:rsidRPr="00F67924">
              <w:rPr>
                <w:szCs w:val="22"/>
                <w:lang w:val="pt-PT"/>
              </w:rPr>
              <w:t>tratamento com uma injeção a cada duas semanas e retomar para uma injeção semanal, como clinicamente apropriado.</w:t>
            </w:r>
          </w:p>
        </w:tc>
      </w:tr>
      <w:tr w:rsidR="002C4F21" w:rsidRPr="00F67924" w14:paraId="5CA9934E" w14:textId="77777777" w:rsidTr="001E54ED">
        <w:tc>
          <w:tcPr>
            <w:tcW w:w="1952" w:type="dxa"/>
          </w:tcPr>
          <w:p w14:paraId="1F6449F0" w14:textId="53737D36" w:rsidR="002C4F21" w:rsidRPr="00F67924" w:rsidRDefault="002C4F21" w:rsidP="001E54ED">
            <w:pPr>
              <w:pStyle w:val="TextTi12"/>
              <w:jc w:val="left"/>
              <w:rPr>
                <w:sz w:val="22"/>
                <w:szCs w:val="22"/>
                <w:lang w:val="pt-PT"/>
              </w:rPr>
            </w:pPr>
            <w:r w:rsidRPr="00F67924">
              <w:rPr>
                <w:sz w:val="22"/>
                <w:szCs w:val="22"/>
                <w:lang w:val="pt-PT"/>
              </w:rPr>
              <w:t xml:space="preserve">CAN </w:t>
            </w:r>
            <w:r w:rsidR="00E6468D" w:rsidRPr="00F67924">
              <w:rPr>
                <w:rFonts w:eastAsia="MS Mincho"/>
                <w:sz w:val="22"/>
                <w:szCs w:val="22"/>
                <w:lang w:val="pt-PT" w:eastAsia="ja-JP"/>
              </w:rPr>
              <w:t>&lt;</w:t>
            </w:r>
            <w:r w:rsidRPr="00F67924">
              <w:rPr>
                <w:sz w:val="22"/>
                <w:szCs w:val="22"/>
                <w:lang w:val="pt-PT"/>
              </w:rPr>
              <w:t> 0,5</w:t>
            </w:r>
          </w:p>
        </w:tc>
        <w:tc>
          <w:tcPr>
            <w:tcW w:w="7335" w:type="dxa"/>
          </w:tcPr>
          <w:p w14:paraId="6575361B" w14:textId="10975151" w:rsidR="002C4F21" w:rsidRPr="00F67924" w:rsidRDefault="002C4F21" w:rsidP="00506ACF">
            <w:pPr>
              <w:pStyle w:val="TextTi12"/>
              <w:jc w:val="left"/>
              <w:rPr>
                <w:sz w:val="22"/>
                <w:szCs w:val="22"/>
                <w:lang w:val="pt-PT"/>
              </w:rPr>
            </w:pPr>
            <w:r w:rsidRPr="00F67924">
              <w:rPr>
                <w:sz w:val="22"/>
                <w:szCs w:val="22"/>
                <w:lang w:val="pt-PT"/>
              </w:rPr>
              <w:t xml:space="preserve">Descontinuar </w:t>
            </w:r>
            <w:r w:rsidR="00506ACF" w:rsidRPr="00F67924">
              <w:rPr>
                <w:sz w:val="22"/>
                <w:szCs w:val="22"/>
                <w:lang w:val="pt-PT"/>
              </w:rPr>
              <w:t>o tratamento</w:t>
            </w:r>
            <w:r w:rsidRPr="00F67924">
              <w:rPr>
                <w:sz w:val="22"/>
                <w:szCs w:val="22"/>
                <w:lang w:val="pt-PT"/>
              </w:rPr>
              <w:t>.</w:t>
            </w:r>
          </w:p>
        </w:tc>
      </w:tr>
    </w:tbl>
    <w:p w14:paraId="70850DF2" w14:textId="77777777" w:rsidR="002C4F21" w:rsidRPr="00F67924" w:rsidRDefault="002C4F21" w:rsidP="002C4F21">
      <w:pPr>
        <w:rPr>
          <w:lang w:val="pt-PT"/>
        </w:rPr>
      </w:pPr>
    </w:p>
    <w:p w14:paraId="3B74EB5C" w14:textId="77777777" w:rsidR="002C4F21" w:rsidRPr="00F67924" w:rsidRDefault="002C4F21" w:rsidP="00556054">
      <w:pPr>
        <w:pStyle w:val="ListParagraph"/>
        <w:ind w:left="562" w:hanging="562"/>
        <w:contextualSpacing/>
        <w:rPr>
          <w:lang w:val="pt-PT"/>
        </w:rPr>
      </w:pPr>
      <w:r w:rsidRPr="00F67924">
        <w:rPr>
          <w:lang w:val="pt-PT"/>
        </w:rPr>
        <w:sym w:font="Symbol" w:char="F0B7"/>
      </w:r>
      <w:r w:rsidRPr="00F67924">
        <w:rPr>
          <w:lang w:val="pt-PT"/>
        </w:rPr>
        <w:tab/>
        <w:t>Contagem das plaquetas baixa</w:t>
      </w:r>
    </w:p>
    <w:p w14:paraId="0F75F860" w14:textId="77777777" w:rsidR="002C4F21" w:rsidRPr="00F67924" w:rsidRDefault="002C4F21" w:rsidP="002C4F21">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2"/>
        <w:gridCol w:w="7335"/>
      </w:tblGrid>
      <w:tr w:rsidR="002C4F21" w:rsidRPr="00F67924" w14:paraId="231F4425" w14:textId="77777777" w:rsidTr="001E54ED">
        <w:tc>
          <w:tcPr>
            <w:tcW w:w="1952" w:type="dxa"/>
          </w:tcPr>
          <w:p w14:paraId="3BC62715" w14:textId="49749E20" w:rsidR="002C4F21" w:rsidRPr="00F67924" w:rsidRDefault="002C4F21" w:rsidP="00506ACF">
            <w:pPr>
              <w:pStyle w:val="TextTi12"/>
              <w:keepNext/>
              <w:keepLines/>
              <w:jc w:val="center"/>
              <w:rPr>
                <w:sz w:val="22"/>
                <w:szCs w:val="22"/>
                <w:lang w:val="pt-PT"/>
              </w:rPr>
            </w:pPr>
            <w:r w:rsidRPr="00F67924">
              <w:rPr>
                <w:sz w:val="22"/>
                <w:szCs w:val="22"/>
                <w:lang w:val="pt-PT"/>
              </w:rPr>
              <w:t xml:space="preserve">Valor </w:t>
            </w:r>
            <w:r w:rsidR="00506ACF" w:rsidRPr="00F67924">
              <w:rPr>
                <w:sz w:val="22"/>
                <w:szCs w:val="22"/>
                <w:lang w:val="pt-PT"/>
              </w:rPr>
              <w:t>l</w:t>
            </w:r>
            <w:r w:rsidRPr="00F67924">
              <w:rPr>
                <w:sz w:val="22"/>
                <w:szCs w:val="22"/>
                <w:lang w:val="pt-PT"/>
              </w:rPr>
              <w:t xml:space="preserve">aboratorial (células </w:t>
            </w:r>
            <w:r w:rsidR="00E6468D" w:rsidRPr="00F67924">
              <w:rPr>
                <w:rFonts w:eastAsia="MS Mincho"/>
                <w:sz w:val="22"/>
                <w:szCs w:val="22"/>
                <w:lang w:val="pt-PT" w:eastAsia="ja-JP"/>
              </w:rPr>
              <w:t>×</w:t>
            </w:r>
            <w:ins w:id="1983" w:author="Author">
              <w:r w:rsidR="002A17ED" w:rsidRPr="00F67924">
                <w:rPr>
                  <w:rFonts w:eastAsia="MS Mincho"/>
                  <w:sz w:val="22"/>
                  <w:szCs w:val="22"/>
                  <w:lang w:val="pt-PT" w:eastAsia="ja-JP"/>
                </w:rPr>
                <w:t> </w:t>
              </w:r>
            </w:ins>
            <w:del w:id="1984" w:author="Author">
              <w:r w:rsidRPr="00F67924" w:rsidDel="002A17ED">
                <w:rPr>
                  <w:sz w:val="22"/>
                  <w:szCs w:val="22"/>
                  <w:lang w:val="pt-PT"/>
                </w:rPr>
                <w:delText xml:space="preserve"> </w:delText>
              </w:r>
            </w:del>
            <w:r w:rsidRPr="00F67924">
              <w:rPr>
                <w:sz w:val="22"/>
                <w:szCs w:val="22"/>
                <w:lang w:val="pt-PT"/>
              </w:rPr>
              <w:t>10</w:t>
            </w:r>
            <w:r w:rsidRPr="00F67924">
              <w:rPr>
                <w:sz w:val="22"/>
                <w:szCs w:val="22"/>
                <w:vertAlign w:val="superscript"/>
                <w:lang w:val="pt-PT"/>
              </w:rPr>
              <w:t>3</w:t>
            </w:r>
            <w:r w:rsidRPr="00F67924">
              <w:rPr>
                <w:sz w:val="22"/>
                <w:szCs w:val="22"/>
                <w:lang w:val="pt-PT"/>
              </w:rPr>
              <w:t>/</w:t>
            </w:r>
            <w:r w:rsidR="00E6468D" w:rsidRPr="00F67924">
              <w:rPr>
                <w:rFonts w:eastAsia="MS Mincho"/>
                <w:sz w:val="22"/>
                <w:szCs w:val="22"/>
                <w:lang w:val="pt-PT" w:eastAsia="ja-JP"/>
              </w:rPr>
              <w:t>µ</w:t>
            </w:r>
            <w:r w:rsidRPr="00F67924" w:rsidDel="00B4080A">
              <w:rPr>
                <w:sz w:val="22"/>
                <w:szCs w:val="22"/>
                <w:lang w:val="pt-PT"/>
              </w:rPr>
              <w:t>l</w:t>
            </w:r>
            <w:r w:rsidRPr="00F67924">
              <w:rPr>
                <w:sz w:val="22"/>
                <w:szCs w:val="22"/>
                <w:lang w:val="pt-PT"/>
              </w:rPr>
              <w:t>)</w:t>
            </w:r>
          </w:p>
        </w:tc>
        <w:tc>
          <w:tcPr>
            <w:tcW w:w="7335" w:type="dxa"/>
          </w:tcPr>
          <w:p w14:paraId="3BD630EA" w14:textId="77777777" w:rsidR="002C4F21" w:rsidRPr="00F67924" w:rsidRDefault="002C4F21" w:rsidP="001E54ED">
            <w:pPr>
              <w:pStyle w:val="TextTi12"/>
              <w:keepNext/>
              <w:keepLines/>
              <w:jc w:val="center"/>
              <w:rPr>
                <w:sz w:val="22"/>
                <w:szCs w:val="22"/>
                <w:lang w:val="pt-PT"/>
              </w:rPr>
            </w:pPr>
            <w:r w:rsidRPr="00F67924">
              <w:rPr>
                <w:sz w:val="22"/>
                <w:szCs w:val="22"/>
                <w:lang w:val="pt-PT"/>
              </w:rPr>
              <w:t>Ação</w:t>
            </w:r>
          </w:p>
        </w:tc>
      </w:tr>
      <w:tr w:rsidR="002C4F21" w:rsidRPr="00ED63F7" w14:paraId="31BBEB8E" w14:textId="77777777" w:rsidTr="001E54ED">
        <w:tc>
          <w:tcPr>
            <w:tcW w:w="1952" w:type="dxa"/>
          </w:tcPr>
          <w:p w14:paraId="01860FB2" w14:textId="77777777" w:rsidR="002C4F21" w:rsidRPr="00F67924" w:rsidRDefault="002C4F21" w:rsidP="001E54ED">
            <w:pPr>
              <w:pStyle w:val="TextTi12"/>
              <w:keepNext/>
              <w:keepLines/>
              <w:jc w:val="left"/>
              <w:rPr>
                <w:sz w:val="22"/>
                <w:szCs w:val="22"/>
                <w:lang w:val="pt-PT"/>
              </w:rPr>
            </w:pPr>
            <w:r w:rsidRPr="00F67924">
              <w:rPr>
                <w:sz w:val="22"/>
                <w:szCs w:val="22"/>
                <w:lang w:val="pt-PT"/>
              </w:rPr>
              <w:t>50 a 100</w:t>
            </w:r>
          </w:p>
        </w:tc>
        <w:tc>
          <w:tcPr>
            <w:tcW w:w="7335" w:type="dxa"/>
          </w:tcPr>
          <w:p w14:paraId="18F1AE7C" w14:textId="56FF5AD4" w:rsidR="00506ACF" w:rsidRPr="00F67924" w:rsidRDefault="00506ACF" w:rsidP="005351D2">
            <w:pPr>
              <w:pStyle w:val="TextTi12"/>
              <w:keepNext/>
              <w:keepLines/>
              <w:jc w:val="left"/>
              <w:rPr>
                <w:sz w:val="22"/>
                <w:szCs w:val="22"/>
                <w:lang w:val="pt-PT"/>
              </w:rPr>
            </w:pPr>
            <w:r w:rsidRPr="00F67924">
              <w:rPr>
                <w:sz w:val="22"/>
                <w:szCs w:val="22"/>
                <w:lang w:val="pt-PT"/>
              </w:rPr>
              <w:t>Interromper a administração de tocilizumab.</w:t>
            </w:r>
          </w:p>
          <w:p w14:paraId="2A4B9C67" w14:textId="73148FBA" w:rsidR="002C4F21" w:rsidRPr="00F67924" w:rsidRDefault="00506ACF" w:rsidP="00506ACF">
            <w:pPr>
              <w:rPr>
                <w:lang w:val="pt-PT"/>
              </w:rPr>
            </w:pPr>
            <w:r w:rsidRPr="00F67924">
              <w:rPr>
                <w:szCs w:val="22"/>
                <w:lang w:val="pt-PT"/>
              </w:rPr>
              <w:t xml:space="preserve">Quando a contagem das plaquetas for </w:t>
            </w:r>
            <w:r w:rsidR="00E6468D" w:rsidRPr="00F67924">
              <w:rPr>
                <w:rFonts w:eastAsia="MS Mincho"/>
                <w:szCs w:val="22"/>
                <w:lang w:val="pt-PT"/>
              </w:rPr>
              <w:t>&gt;</w:t>
            </w:r>
            <w:r w:rsidRPr="00F67924">
              <w:rPr>
                <w:szCs w:val="22"/>
                <w:lang w:val="pt-PT"/>
              </w:rPr>
              <w:t xml:space="preserve"> 100 </w:t>
            </w:r>
            <w:r w:rsidR="00E6468D" w:rsidRPr="00F67924">
              <w:rPr>
                <w:rFonts w:eastAsia="MS Mincho"/>
                <w:szCs w:val="22"/>
                <w:lang w:val="pt-PT"/>
              </w:rPr>
              <w:t>×</w:t>
            </w:r>
            <w:r w:rsidRPr="00F67924">
              <w:rPr>
                <w:szCs w:val="22"/>
                <w:lang w:val="pt-PT"/>
              </w:rPr>
              <w:t xml:space="preserve"> 10</w:t>
            </w:r>
            <w:r w:rsidRPr="00F67924">
              <w:rPr>
                <w:szCs w:val="22"/>
                <w:vertAlign w:val="superscript"/>
                <w:lang w:val="pt-PT"/>
              </w:rPr>
              <w:t>3</w:t>
            </w:r>
            <w:r w:rsidRPr="00F67924">
              <w:rPr>
                <w:szCs w:val="22"/>
                <w:lang w:val="pt-PT"/>
              </w:rPr>
              <w:t>/</w:t>
            </w:r>
            <w:r w:rsidR="00E6468D" w:rsidRPr="00F67924">
              <w:rPr>
                <w:rFonts w:eastAsia="MS Mincho"/>
                <w:szCs w:val="22"/>
                <w:lang w:val="pt-PT"/>
              </w:rPr>
              <w:t>µ</w:t>
            </w:r>
            <w:r w:rsidRPr="00F67924">
              <w:rPr>
                <w:szCs w:val="22"/>
                <w:lang w:val="pt-PT"/>
              </w:rPr>
              <w:t>l, recomeçar a administração do tratamento com uma injeção a cada duas semanas e retomar para uma injeção semanal, como clinicamente apropriado.</w:t>
            </w:r>
          </w:p>
        </w:tc>
      </w:tr>
      <w:tr w:rsidR="002C4F21" w:rsidRPr="00F67924" w14:paraId="78C003A1" w14:textId="77777777" w:rsidTr="001E54ED">
        <w:tc>
          <w:tcPr>
            <w:tcW w:w="1952" w:type="dxa"/>
          </w:tcPr>
          <w:p w14:paraId="11487766" w14:textId="76DAD22C" w:rsidR="002C4F21" w:rsidRPr="00F67924" w:rsidRDefault="00E6468D" w:rsidP="001E54ED">
            <w:pPr>
              <w:pStyle w:val="TextTi12"/>
              <w:jc w:val="left"/>
              <w:rPr>
                <w:sz w:val="22"/>
                <w:szCs w:val="22"/>
                <w:lang w:val="pt-PT"/>
              </w:rPr>
            </w:pPr>
            <w:r w:rsidRPr="00F67924">
              <w:rPr>
                <w:rFonts w:eastAsia="MS Mincho"/>
                <w:sz w:val="22"/>
                <w:szCs w:val="22"/>
                <w:lang w:val="pt-PT" w:eastAsia="ja-JP"/>
              </w:rPr>
              <w:t>&lt;</w:t>
            </w:r>
            <w:r w:rsidR="002C4F21" w:rsidRPr="00F67924">
              <w:rPr>
                <w:sz w:val="22"/>
                <w:szCs w:val="22"/>
                <w:lang w:val="pt-PT"/>
              </w:rPr>
              <w:t> 50</w:t>
            </w:r>
          </w:p>
        </w:tc>
        <w:tc>
          <w:tcPr>
            <w:tcW w:w="7335" w:type="dxa"/>
          </w:tcPr>
          <w:p w14:paraId="241946DB" w14:textId="43BDC8B6" w:rsidR="002C4F21" w:rsidRPr="00F67924" w:rsidRDefault="002C4F21" w:rsidP="00506ACF">
            <w:pPr>
              <w:pStyle w:val="TextTi12"/>
              <w:jc w:val="left"/>
              <w:rPr>
                <w:sz w:val="22"/>
                <w:szCs w:val="22"/>
                <w:lang w:val="pt-PT"/>
              </w:rPr>
            </w:pPr>
            <w:r w:rsidRPr="00F67924">
              <w:rPr>
                <w:sz w:val="22"/>
                <w:szCs w:val="22"/>
                <w:lang w:val="pt-PT"/>
              </w:rPr>
              <w:t xml:space="preserve">Descontinuar </w:t>
            </w:r>
            <w:r w:rsidR="00506ACF" w:rsidRPr="00F67924">
              <w:rPr>
                <w:sz w:val="22"/>
                <w:szCs w:val="22"/>
                <w:lang w:val="pt-PT"/>
              </w:rPr>
              <w:t>o tratamento</w:t>
            </w:r>
            <w:r w:rsidRPr="00F67924">
              <w:rPr>
                <w:sz w:val="22"/>
                <w:szCs w:val="22"/>
                <w:lang w:val="pt-PT"/>
              </w:rPr>
              <w:t>.</w:t>
            </w:r>
          </w:p>
        </w:tc>
      </w:tr>
    </w:tbl>
    <w:p w14:paraId="7958254B" w14:textId="77777777" w:rsidR="002C4F21" w:rsidRPr="00F67924" w:rsidRDefault="002C4F21" w:rsidP="002C4F21">
      <w:pPr>
        <w:rPr>
          <w:szCs w:val="22"/>
          <w:u w:val="single"/>
          <w:lang w:val="pt-PT"/>
        </w:rPr>
      </w:pPr>
    </w:p>
    <w:p w14:paraId="459BA2C2" w14:textId="42DC7478" w:rsidR="008A7ED0" w:rsidRPr="00F67924" w:rsidRDefault="00506ACF" w:rsidP="003E1CE0">
      <w:pPr>
        <w:keepNext/>
        <w:keepLines/>
        <w:rPr>
          <w:i/>
          <w:szCs w:val="22"/>
          <w:lang w:val="pt-PT"/>
        </w:rPr>
      </w:pPr>
      <w:r w:rsidRPr="00F67924">
        <w:rPr>
          <w:i/>
          <w:szCs w:val="22"/>
          <w:lang w:val="pt-PT"/>
        </w:rPr>
        <w:t xml:space="preserve">Doentes com </w:t>
      </w:r>
      <w:r w:rsidR="008A7ED0" w:rsidRPr="00F67924">
        <w:rPr>
          <w:i/>
          <w:szCs w:val="22"/>
          <w:lang w:val="pt-PT"/>
        </w:rPr>
        <w:t>AR e ACG</w:t>
      </w:r>
    </w:p>
    <w:p w14:paraId="7EBFD7B2" w14:textId="77777777" w:rsidR="002C4F21" w:rsidRPr="00F67924" w:rsidRDefault="002C4F21" w:rsidP="002C4F21">
      <w:pPr>
        <w:keepNext/>
        <w:keepLines/>
        <w:rPr>
          <w:i/>
          <w:szCs w:val="22"/>
          <w:u w:val="single"/>
          <w:lang w:val="pt-PT"/>
        </w:rPr>
      </w:pPr>
      <w:r w:rsidRPr="00F67924">
        <w:rPr>
          <w:i/>
          <w:szCs w:val="22"/>
          <w:u w:val="single"/>
          <w:lang w:val="pt-PT"/>
        </w:rPr>
        <w:t>Omissão de dose</w:t>
      </w:r>
    </w:p>
    <w:p w14:paraId="20C2C519" w14:textId="68098EB4" w:rsidR="002C4F21" w:rsidRPr="00F67924" w:rsidRDefault="002C4F21" w:rsidP="002C4F21">
      <w:pPr>
        <w:keepNext/>
        <w:keepLines/>
        <w:rPr>
          <w:lang w:val="pt-PT"/>
        </w:rPr>
      </w:pPr>
      <w:r w:rsidRPr="00F67924">
        <w:rPr>
          <w:lang w:val="pt-PT"/>
        </w:rPr>
        <w:t xml:space="preserve">Se o doente falhar uma injeção subcutânea semanal de </w:t>
      </w:r>
      <w:r w:rsidR="00506ACF" w:rsidRPr="00F67924">
        <w:rPr>
          <w:lang w:val="pt-PT"/>
        </w:rPr>
        <w:t xml:space="preserve">tocilizumab </w:t>
      </w:r>
      <w:r w:rsidRPr="00F67924">
        <w:rPr>
          <w:lang w:val="pt-PT"/>
        </w:rPr>
        <w:t>dentro de 7</w:t>
      </w:r>
      <w:r w:rsidR="00506ACF" w:rsidRPr="00F67924">
        <w:rPr>
          <w:lang w:val="pt-PT"/>
        </w:rPr>
        <w:t> </w:t>
      </w:r>
      <w:r w:rsidRPr="00F67924">
        <w:rPr>
          <w:lang w:val="pt-PT"/>
        </w:rPr>
        <w:t xml:space="preserve">dias da dose prevista, ele/ela deve ser instruído para administrar a dose em falta no próximo dia previsto. Se o doente falhar uma injeção subcutânea a cada duas semanas de </w:t>
      </w:r>
      <w:r w:rsidR="00506ACF" w:rsidRPr="00F67924">
        <w:rPr>
          <w:lang w:val="pt-PT"/>
        </w:rPr>
        <w:t xml:space="preserve">tocilizumab </w:t>
      </w:r>
      <w:r w:rsidRPr="00F67924">
        <w:rPr>
          <w:lang w:val="pt-PT"/>
        </w:rPr>
        <w:t>dentro de 7</w:t>
      </w:r>
      <w:r w:rsidR="00506ACF" w:rsidRPr="00F67924">
        <w:rPr>
          <w:lang w:val="pt-PT"/>
        </w:rPr>
        <w:t> </w:t>
      </w:r>
      <w:r w:rsidRPr="00F67924">
        <w:rPr>
          <w:lang w:val="pt-PT"/>
        </w:rPr>
        <w:t xml:space="preserve">dias da dose prevista, ele/ela deve ser instruído para administrar imediatamente a dose em falta e </w:t>
      </w:r>
      <w:r w:rsidR="00C162BE" w:rsidRPr="00F67924">
        <w:rPr>
          <w:lang w:val="pt-PT"/>
        </w:rPr>
        <w:t xml:space="preserve">a </w:t>
      </w:r>
      <w:r w:rsidR="002453C7" w:rsidRPr="00F67924">
        <w:rPr>
          <w:lang w:val="pt-PT"/>
        </w:rPr>
        <w:t xml:space="preserve">administrar </w:t>
      </w:r>
      <w:r w:rsidRPr="00F67924">
        <w:rPr>
          <w:lang w:val="pt-PT"/>
        </w:rPr>
        <w:t>a próxima dose no próximo dia previsto.</w:t>
      </w:r>
    </w:p>
    <w:p w14:paraId="6B100641" w14:textId="77777777" w:rsidR="002C4F21" w:rsidRPr="00F67924" w:rsidRDefault="002C4F21" w:rsidP="002C4F21">
      <w:pPr>
        <w:keepNext/>
        <w:keepLines/>
        <w:rPr>
          <w:szCs w:val="22"/>
          <w:u w:val="single"/>
          <w:lang w:val="pt-PT"/>
        </w:rPr>
      </w:pPr>
    </w:p>
    <w:p w14:paraId="60CCD1F7" w14:textId="77777777" w:rsidR="002C4F21" w:rsidRPr="00F67924" w:rsidRDefault="002C4F21" w:rsidP="002C4F21">
      <w:pPr>
        <w:keepNext/>
        <w:keepLines/>
        <w:rPr>
          <w:szCs w:val="22"/>
          <w:u w:val="single"/>
          <w:lang w:val="pt-PT"/>
        </w:rPr>
      </w:pPr>
      <w:r w:rsidRPr="00F67924">
        <w:rPr>
          <w:szCs w:val="22"/>
          <w:u w:val="single"/>
          <w:lang w:val="pt-PT"/>
        </w:rPr>
        <w:t>Populações especiais</w:t>
      </w:r>
    </w:p>
    <w:p w14:paraId="09E30C70" w14:textId="51B4767E" w:rsidR="002C4F21" w:rsidRPr="00F67924" w:rsidRDefault="005C5664" w:rsidP="002C4F21">
      <w:pPr>
        <w:keepNext/>
        <w:keepLines/>
        <w:rPr>
          <w:i/>
          <w:szCs w:val="22"/>
          <w:lang w:val="pt-PT"/>
        </w:rPr>
      </w:pPr>
      <w:r w:rsidRPr="00F67924">
        <w:rPr>
          <w:i/>
          <w:szCs w:val="22"/>
          <w:lang w:val="pt-PT"/>
        </w:rPr>
        <w:t>Idosos</w:t>
      </w:r>
    </w:p>
    <w:p w14:paraId="6660DC82" w14:textId="16DFF1D9" w:rsidR="002C4F21" w:rsidRPr="00F67924" w:rsidRDefault="002C4F21" w:rsidP="002C4F21">
      <w:pPr>
        <w:keepNext/>
        <w:keepLines/>
        <w:rPr>
          <w:lang w:val="pt-PT"/>
        </w:rPr>
      </w:pPr>
      <w:r w:rsidRPr="00F67924">
        <w:rPr>
          <w:szCs w:val="22"/>
          <w:lang w:val="pt-PT"/>
        </w:rPr>
        <w:t xml:space="preserve">Não é necessário ajuste de dose em doentes </w:t>
      </w:r>
      <w:r w:rsidR="00441DB0" w:rsidRPr="00F67924">
        <w:rPr>
          <w:szCs w:val="22"/>
          <w:lang w:val="pt-PT"/>
        </w:rPr>
        <w:t xml:space="preserve">idosos </w:t>
      </w:r>
      <w:r w:rsidRPr="00F67924">
        <w:rPr>
          <w:szCs w:val="22"/>
          <w:lang w:val="pt-PT"/>
        </w:rPr>
        <w:t xml:space="preserve">com </w:t>
      </w:r>
      <w:r w:rsidR="002A70FB" w:rsidRPr="00F67924">
        <w:rPr>
          <w:szCs w:val="22"/>
          <w:lang w:val="pt-PT"/>
        </w:rPr>
        <w:t>&gt;</w:t>
      </w:r>
      <w:r w:rsidR="00506ACF" w:rsidRPr="00F67924">
        <w:rPr>
          <w:szCs w:val="22"/>
          <w:lang w:val="pt-PT"/>
        </w:rPr>
        <w:t> </w:t>
      </w:r>
      <w:r w:rsidRPr="00F67924">
        <w:rPr>
          <w:szCs w:val="22"/>
          <w:lang w:val="pt-PT"/>
        </w:rPr>
        <w:t>65</w:t>
      </w:r>
      <w:r w:rsidR="00506ACF" w:rsidRPr="00F67924">
        <w:rPr>
          <w:szCs w:val="22"/>
          <w:lang w:val="pt-PT"/>
        </w:rPr>
        <w:t> </w:t>
      </w:r>
      <w:r w:rsidRPr="00F67924">
        <w:rPr>
          <w:szCs w:val="22"/>
          <w:lang w:val="pt-PT"/>
        </w:rPr>
        <w:t xml:space="preserve">anos </w:t>
      </w:r>
      <w:r w:rsidR="00441DB0" w:rsidRPr="00F67924">
        <w:rPr>
          <w:szCs w:val="22"/>
          <w:lang w:val="pt-PT"/>
        </w:rPr>
        <w:t>de idade</w:t>
      </w:r>
      <w:r w:rsidRPr="00F67924">
        <w:rPr>
          <w:szCs w:val="22"/>
          <w:lang w:val="pt-PT"/>
        </w:rPr>
        <w:t>.</w:t>
      </w:r>
    </w:p>
    <w:p w14:paraId="2CF84D6E" w14:textId="77777777" w:rsidR="002C4F21" w:rsidRPr="00F67924" w:rsidRDefault="002C4F21" w:rsidP="002C4F21">
      <w:pPr>
        <w:rPr>
          <w:i/>
          <w:lang w:val="pt-PT"/>
        </w:rPr>
      </w:pPr>
    </w:p>
    <w:p w14:paraId="4CBF4582" w14:textId="284DD5A5" w:rsidR="002C4F21" w:rsidRPr="00F67924" w:rsidRDefault="002C4F21" w:rsidP="002C4F21">
      <w:pPr>
        <w:rPr>
          <w:i/>
          <w:lang w:val="pt-PT"/>
        </w:rPr>
      </w:pPr>
      <w:r w:rsidRPr="00F67924">
        <w:rPr>
          <w:i/>
          <w:lang w:val="pt-PT"/>
        </w:rPr>
        <w:t>Compromisso renal</w:t>
      </w:r>
    </w:p>
    <w:p w14:paraId="60DA702E" w14:textId="04F11A5A" w:rsidR="002C4F21" w:rsidRPr="00F67924" w:rsidRDefault="002C4F21" w:rsidP="002C4F21">
      <w:pPr>
        <w:rPr>
          <w:lang w:val="pt-PT"/>
        </w:rPr>
      </w:pPr>
      <w:r w:rsidRPr="00F67924">
        <w:rPr>
          <w:szCs w:val="22"/>
          <w:lang w:val="pt-PT"/>
        </w:rPr>
        <w:t xml:space="preserve">Não é necessário ajuste de dose em doentes com compromisso renal ligeiro ou moderado. </w:t>
      </w:r>
      <w:r w:rsidR="00506ACF" w:rsidRPr="00F67924">
        <w:rPr>
          <w:szCs w:val="22"/>
          <w:lang w:val="pt-PT"/>
        </w:rPr>
        <w:t xml:space="preserve">Tocilizumab </w:t>
      </w:r>
      <w:r w:rsidRPr="00F67924">
        <w:rPr>
          <w:szCs w:val="22"/>
          <w:lang w:val="pt-PT"/>
        </w:rPr>
        <w:t>não foi estudado em doentes com compromisso renal grave (ver secção</w:t>
      </w:r>
      <w:r w:rsidR="00506ACF" w:rsidRPr="00F67924">
        <w:rPr>
          <w:szCs w:val="22"/>
          <w:lang w:val="pt-PT"/>
        </w:rPr>
        <w:t> </w:t>
      </w:r>
      <w:r w:rsidRPr="00F67924">
        <w:rPr>
          <w:szCs w:val="22"/>
          <w:lang w:val="pt-PT"/>
        </w:rPr>
        <w:t xml:space="preserve">5.2). Nestes doentes a função renal </w:t>
      </w:r>
      <w:r w:rsidR="00E6468D" w:rsidRPr="00F67924">
        <w:rPr>
          <w:szCs w:val="22"/>
          <w:lang w:val="pt-PT"/>
        </w:rPr>
        <w:t xml:space="preserve">tem </w:t>
      </w:r>
      <w:r w:rsidRPr="00F67924">
        <w:rPr>
          <w:szCs w:val="22"/>
          <w:lang w:val="pt-PT"/>
        </w:rPr>
        <w:t>de ser cuidadosamente monitorizada.</w:t>
      </w:r>
    </w:p>
    <w:p w14:paraId="370E7A64" w14:textId="77777777" w:rsidR="002C4F21" w:rsidRPr="00F67924" w:rsidRDefault="002C4F21" w:rsidP="002C4F21">
      <w:pPr>
        <w:ind w:left="567" w:hanging="567"/>
        <w:rPr>
          <w:lang w:val="pt-PT"/>
        </w:rPr>
      </w:pPr>
    </w:p>
    <w:p w14:paraId="417A1476" w14:textId="308C93A3" w:rsidR="002C4F21" w:rsidRPr="00F67924" w:rsidRDefault="002C4F21" w:rsidP="002C4F21">
      <w:pPr>
        <w:rPr>
          <w:i/>
          <w:lang w:val="pt-PT"/>
        </w:rPr>
      </w:pPr>
      <w:r w:rsidRPr="00F67924">
        <w:rPr>
          <w:i/>
          <w:lang w:val="pt-PT"/>
        </w:rPr>
        <w:t>Compromisso hepático</w:t>
      </w:r>
    </w:p>
    <w:p w14:paraId="036FCD4F" w14:textId="1C089CBF" w:rsidR="002C4F21" w:rsidRPr="00F67924" w:rsidRDefault="00506ACF" w:rsidP="002C4F21">
      <w:pPr>
        <w:rPr>
          <w:lang w:val="pt-PT"/>
        </w:rPr>
      </w:pPr>
      <w:r w:rsidRPr="00F67924">
        <w:rPr>
          <w:lang w:val="pt-PT"/>
        </w:rPr>
        <w:t xml:space="preserve">Tocilizumab </w:t>
      </w:r>
      <w:r w:rsidR="002C4F21" w:rsidRPr="00F67924">
        <w:rPr>
          <w:lang w:val="pt-PT"/>
        </w:rPr>
        <w:t>não foi estudado em doentes com compromisso hepático. Assim, não podem ser feitas recomendações de dose.</w:t>
      </w:r>
    </w:p>
    <w:p w14:paraId="73240C63" w14:textId="77777777" w:rsidR="002C4F21" w:rsidRPr="00F67924" w:rsidRDefault="002C4F21" w:rsidP="002C4F21">
      <w:pPr>
        <w:rPr>
          <w:i/>
          <w:szCs w:val="22"/>
          <w:lang w:val="pt-PT"/>
        </w:rPr>
      </w:pPr>
    </w:p>
    <w:p w14:paraId="48FC371D" w14:textId="77777777" w:rsidR="002C4F21" w:rsidRPr="00F67924" w:rsidRDefault="002C4F21" w:rsidP="002C4F21">
      <w:pPr>
        <w:rPr>
          <w:i/>
          <w:szCs w:val="22"/>
          <w:lang w:val="pt-PT"/>
        </w:rPr>
      </w:pPr>
      <w:r w:rsidRPr="00F67924">
        <w:rPr>
          <w:i/>
          <w:szCs w:val="22"/>
          <w:lang w:val="pt-PT"/>
        </w:rPr>
        <w:t>Doentes pediátricos</w:t>
      </w:r>
    </w:p>
    <w:p w14:paraId="0EDB24D6" w14:textId="620DFF1F" w:rsidR="002C4F21" w:rsidRPr="00F67924" w:rsidRDefault="002C4F21" w:rsidP="002C4F21">
      <w:pPr>
        <w:rPr>
          <w:lang w:val="pt-PT"/>
        </w:rPr>
      </w:pPr>
      <w:r w:rsidRPr="00F67924">
        <w:rPr>
          <w:lang w:val="pt-PT"/>
        </w:rPr>
        <w:t xml:space="preserve">A segurança e eficácia da formulação subcutânea de </w:t>
      </w:r>
      <w:r w:rsidR="00506ACF" w:rsidRPr="00F67924">
        <w:rPr>
          <w:lang w:val="pt-PT"/>
        </w:rPr>
        <w:t xml:space="preserve">tocilizumab </w:t>
      </w:r>
      <w:r w:rsidRPr="00F67924">
        <w:rPr>
          <w:lang w:val="pt-PT"/>
        </w:rPr>
        <w:t xml:space="preserve">em crianças, desde o nascimento até menos de </w:t>
      </w:r>
      <w:r w:rsidR="00D0546E" w:rsidRPr="00F67924">
        <w:rPr>
          <w:lang w:val="pt-PT"/>
        </w:rPr>
        <w:t>1</w:t>
      </w:r>
      <w:r w:rsidR="00506ACF" w:rsidRPr="00F67924">
        <w:rPr>
          <w:lang w:val="pt-PT"/>
        </w:rPr>
        <w:t> </w:t>
      </w:r>
      <w:r w:rsidRPr="00F67924">
        <w:rPr>
          <w:lang w:val="pt-PT"/>
        </w:rPr>
        <w:t>ano de idade, não foram estabelecidas. Não existem dados disponíveis.</w:t>
      </w:r>
    </w:p>
    <w:p w14:paraId="0820DC4B" w14:textId="77777777" w:rsidR="002C4F21" w:rsidRPr="00F67924" w:rsidRDefault="002C4F21" w:rsidP="002C4F21">
      <w:pPr>
        <w:suppressAutoHyphens/>
        <w:rPr>
          <w:lang w:val="pt-PT"/>
        </w:rPr>
      </w:pPr>
    </w:p>
    <w:p w14:paraId="6FAFE5B6" w14:textId="4E013309" w:rsidR="008A7ED0" w:rsidRPr="00F67924" w:rsidRDefault="008A7ED0" w:rsidP="008A7ED0">
      <w:pPr>
        <w:suppressAutoHyphens/>
        <w:rPr>
          <w:lang w:val="pt-PT"/>
        </w:rPr>
      </w:pPr>
      <w:r w:rsidRPr="00F67924">
        <w:rPr>
          <w:lang w:val="pt-PT"/>
        </w:rPr>
        <w:t xml:space="preserve">Uma alteração na dose deve basear-se apenas numa alteração consistente do peso corporal do doente ao longo do tempo. </w:t>
      </w:r>
      <w:r w:rsidR="00506ACF" w:rsidRPr="00F67924">
        <w:rPr>
          <w:lang w:val="pt-PT"/>
        </w:rPr>
        <w:t xml:space="preserve">Tocilizumab </w:t>
      </w:r>
      <w:r w:rsidRPr="00F67924">
        <w:rPr>
          <w:lang w:val="pt-PT"/>
        </w:rPr>
        <w:t>pode ser usado isoladamente ou em combinação com MTX.</w:t>
      </w:r>
    </w:p>
    <w:p w14:paraId="4A0C675C" w14:textId="77777777" w:rsidR="008A7ED0" w:rsidRPr="00F67924" w:rsidRDefault="008A7ED0" w:rsidP="008A7ED0">
      <w:pPr>
        <w:suppressAutoHyphens/>
        <w:rPr>
          <w:lang w:val="pt-PT"/>
        </w:rPr>
      </w:pPr>
    </w:p>
    <w:p w14:paraId="58E61228" w14:textId="77777777" w:rsidR="008A7ED0" w:rsidRPr="00F67924" w:rsidRDefault="008A7ED0" w:rsidP="008A7ED0">
      <w:pPr>
        <w:suppressAutoHyphens/>
        <w:rPr>
          <w:i/>
          <w:u w:val="single"/>
          <w:lang w:val="pt-PT"/>
        </w:rPr>
      </w:pPr>
      <w:r w:rsidRPr="00F67924">
        <w:rPr>
          <w:i/>
          <w:u w:val="single"/>
          <w:lang w:val="pt-PT"/>
        </w:rPr>
        <w:t>Doentes com AIJs</w:t>
      </w:r>
    </w:p>
    <w:p w14:paraId="0D536B4A" w14:textId="0FC0EB06" w:rsidR="008A7ED0" w:rsidRPr="00F67924" w:rsidRDefault="008A7ED0" w:rsidP="008A7ED0">
      <w:pPr>
        <w:suppressAutoHyphens/>
        <w:rPr>
          <w:lang w:val="pt-PT"/>
        </w:rPr>
      </w:pPr>
      <w:r w:rsidRPr="00F67924">
        <w:rPr>
          <w:lang w:val="pt-PT"/>
        </w:rPr>
        <w:t>A posologia recomendada em doentes com idade superior a 12</w:t>
      </w:r>
      <w:r w:rsidR="00506ACF" w:rsidRPr="00F67924">
        <w:rPr>
          <w:lang w:val="pt-PT"/>
        </w:rPr>
        <w:t> </w:t>
      </w:r>
      <w:r w:rsidRPr="00F67924">
        <w:rPr>
          <w:lang w:val="pt-PT"/>
        </w:rPr>
        <w:t>anos é de 162</w:t>
      </w:r>
      <w:r w:rsidR="00506ACF" w:rsidRPr="00F67924">
        <w:rPr>
          <w:lang w:val="pt-PT"/>
        </w:rPr>
        <w:t> </w:t>
      </w:r>
      <w:r w:rsidRPr="00F67924">
        <w:rPr>
          <w:lang w:val="pt-PT"/>
        </w:rPr>
        <w:t xml:space="preserve">mg </w:t>
      </w:r>
      <w:ins w:id="1985" w:author="Author">
        <w:r w:rsidR="003B22A1" w:rsidRPr="00F67924">
          <w:rPr>
            <w:lang w:val="pt-PT"/>
          </w:rPr>
          <w:t xml:space="preserve">por via subcutânea </w:t>
        </w:r>
      </w:ins>
      <w:del w:id="1986" w:author="Author">
        <w:r w:rsidRPr="00F67924" w:rsidDel="003B22A1">
          <w:rPr>
            <w:lang w:val="pt-PT"/>
          </w:rPr>
          <w:delText>subcutâneos</w:delText>
        </w:r>
      </w:del>
      <w:r w:rsidRPr="00F67924">
        <w:rPr>
          <w:lang w:val="pt-PT"/>
        </w:rPr>
        <w:t xml:space="preserve"> uma vez por semana em doentes com peso corporal igual ou superior a 30</w:t>
      </w:r>
      <w:r w:rsidR="00506ACF" w:rsidRPr="00F67924">
        <w:rPr>
          <w:lang w:val="pt-PT"/>
        </w:rPr>
        <w:t> </w:t>
      </w:r>
      <w:r w:rsidRPr="00F67924">
        <w:rPr>
          <w:lang w:val="pt-PT"/>
        </w:rPr>
        <w:t>kg, ou 162</w:t>
      </w:r>
      <w:r w:rsidR="00506ACF" w:rsidRPr="00F67924">
        <w:rPr>
          <w:lang w:val="pt-PT"/>
        </w:rPr>
        <w:t> </w:t>
      </w:r>
      <w:r w:rsidRPr="00F67924">
        <w:rPr>
          <w:lang w:val="pt-PT"/>
        </w:rPr>
        <w:t xml:space="preserve">mg </w:t>
      </w:r>
      <w:ins w:id="1987" w:author="Author">
        <w:r w:rsidR="003B22A1" w:rsidRPr="00F67924">
          <w:rPr>
            <w:lang w:val="pt-PT"/>
          </w:rPr>
          <w:t xml:space="preserve">por via subcutânea </w:t>
        </w:r>
      </w:ins>
      <w:del w:id="1988" w:author="Author">
        <w:r w:rsidRPr="00F67924" w:rsidDel="003B22A1">
          <w:rPr>
            <w:lang w:val="pt-PT"/>
          </w:rPr>
          <w:delText xml:space="preserve">subcutâneos </w:delText>
        </w:r>
      </w:del>
      <w:r w:rsidRPr="00F67924">
        <w:rPr>
          <w:lang w:val="pt-PT"/>
        </w:rPr>
        <w:t>uma vez de 2 em 2</w:t>
      </w:r>
      <w:r w:rsidR="00506ACF" w:rsidRPr="00F67924">
        <w:rPr>
          <w:lang w:val="pt-PT"/>
        </w:rPr>
        <w:t> </w:t>
      </w:r>
      <w:r w:rsidRPr="00F67924">
        <w:rPr>
          <w:lang w:val="pt-PT"/>
        </w:rPr>
        <w:t>semanas em doentes com peso corporal inferior a 30</w:t>
      </w:r>
      <w:r w:rsidR="00506ACF" w:rsidRPr="00F67924">
        <w:rPr>
          <w:lang w:val="pt-PT"/>
        </w:rPr>
        <w:t> </w:t>
      </w:r>
      <w:r w:rsidRPr="00F67924">
        <w:rPr>
          <w:lang w:val="pt-PT"/>
        </w:rPr>
        <w:t xml:space="preserve">kg. </w:t>
      </w:r>
    </w:p>
    <w:p w14:paraId="5447B8CB" w14:textId="77777777" w:rsidR="008A7ED0" w:rsidRPr="00F67924" w:rsidRDefault="008A7ED0" w:rsidP="008A7ED0">
      <w:pPr>
        <w:suppressAutoHyphens/>
        <w:rPr>
          <w:lang w:val="pt-PT"/>
        </w:rPr>
      </w:pPr>
    </w:p>
    <w:p w14:paraId="5E892573" w14:textId="7434C62F" w:rsidR="008A7ED0" w:rsidRPr="00F67924" w:rsidRDefault="008A7ED0" w:rsidP="008A7ED0">
      <w:pPr>
        <w:suppressAutoHyphens/>
        <w:rPr>
          <w:lang w:val="pt-PT"/>
        </w:rPr>
      </w:pPr>
      <w:r w:rsidRPr="00F67924">
        <w:rPr>
          <w:lang w:val="pt-PT"/>
        </w:rPr>
        <w:t xml:space="preserve">A caneta pré-cheia não deve ser utilizada para tratar doentes pediátricos com idade </w:t>
      </w:r>
      <w:r w:rsidR="001C1667" w:rsidRPr="00F67924">
        <w:rPr>
          <w:szCs w:val="22"/>
          <w:lang w:val="pt-PT"/>
        </w:rPr>
        <w:t>&lt;</w:t>
      </w:r>
      <w:r w:rsidR="00506ACF" w:rsidRPr="00F67924">
        <w:rPr>
          <w:lang w:val="pt-PT"/>
        </w:rPr>
        <w:t> </w:t>
      </w:r>
      <w:r w:rsidRPr="00F67924">
        <w:rPr>
          <w:lang w:val="pt-PT"/>
        </w:rPr>
        <w:t>12</w:t>
      </w:r>
      <w:r w:rsidR="00506ACF" w:rsidRPr="00F67924">
        <w:rPr>
          <w:lang w:val="pt-PT"/>
        </w:rPr>
        <w:t> </w:t>
      </w:r>
      <w:r w:rsidRPr="00F67924">
        <w:rPr>
          <w:lang w:val="pt-PT"/>
        </w:rPr>
        <w:t>anos</w:t>
      </w:r>
      <w:r w:rsidR="00F24736" w:rsidRPr="00F67924">
        <w:rPr>
          <w:lang w:val="pt-PT"/>
        </w:rPr>
        <w:t>.</w:t>
      </w:r>
    </w:p>
    <w:p w14:paraId="4E6EA796" w14:textId="77777777" w:rsidR="008A7ED0" w:rsidRPr="00F67924" w:rsidRDefault="008A7ED0" w:rsidP="008A7ED0">
      <w:pPr>
        <w:suppressAutoHyphens/>
        <w:rPr>
          <w:lang w:val="pt-PT"/>
        </w:rPr>
      </w:pPr>
    </w:p>
    <w:p w14:paraId="061FF42C" w14:textId="27A3E2CD" w:rsidR="008A7ED0" w:rsidRPr="00F67924" w:rsidRDefault="008A7ED0" w:rsidP="008A7ED0">
      <w:pPr>
        <w:suppressAutoHyphens/>
        <w:rPr>
          <w:lang w:val="pt-PT"/>
        </w:rPr>
      </w:pPr>
      <w:r w:rsidRPr="00F67924">
        <w:rPr>
          <w:lang w:val="pt-PT"/>
        </w:rPr>
        <w:t xml:space="preserve">Os doentes devem ter um peso corporal mínimo de 10 kg quando receberem </w:t>
      </w:r>
      <w:r w:rsidR="00506ACF" w:rsidRPr="00F67924">
        <w:rPr>
          <w:lang w:val="pt-PT"/>
        </w:rPr>
        <w:t xml:space="preserve">tocilizumab </w:t>
      </w:r>
      <w:r w:rsidRPr="00F67924">
        <w:rPr>
          <w:lang w:val="pt-PT"/>
        </w:rPr>
        <w:t>por via subcutânea.</w:t>
      </w:r>
    </w:p>
    <w:p w14:paraId="12E6E4D3" w14:textId="77777777" w:rsidR="008A7ED0" w:rsidRPr="00F67924" w:rsidRDefault="008A7ED0" w:rsidP="008A7ED0">
      <w:pPr>
        <w:suppressAutoHyphens/>
        <w:rPr>
          <w:lang w:val="pt-PT"/>
        </w:rPr>
      </w:pPr>
    </w:p>
    <w:p w14:paraId="3EE525E7" w14:textId="77777777" w:rsidR="008A7ED0" w:rsidRPr="00F67924" w:rsidRDefault="008A7ED0" w:rsidP="008A7ED0">
      <w:pPr>
        <w:ind w:left="567" w:hanging="567"/>
        <w:rPr>
          <w:u w:val="single"/>
          <w:lang w:val="pt-PT"/>
        </w:rPr>
      </w:pPr>
      <w:r w:rsidRPr="00F67924">
        <w:rPr>
          <w:i/>
          <w:u w:val="single"/>
          <w:lang w:val="pt-PT"/>
        </w:rPr>
        <w:t>Doentes com AIJp</w:t>
      </w:r>
    </w:p>
    <w:p w14:paraId="57C1A245" w14:textId="5A9BD7C3" w:rsidR="00506ACF" w:rsidRPr="00F67924" w:rsidRDefault="00506ACF" w:rsidP="00E05292">
      <w:pPr>
        <w:ind w:left="9"/>
        <w:rPr>
          <w:lang w:val="pt-PT"/>
        </w:rPr>
      </w:pPr>
      <w:r w:rsidRPr="00F67924">
        <w:rPr>
          <w:lang w:val="pt-PT"/>
        </w:rPr>
        <w:t xml:space="preserve">A posologia recomendada em doentes com idade superior a 2 anos é de 162 mg </w:t>
      </w:r>
      <w:ins w:id="1989" w:author="Author">
        <w:r w:rsidR="003B22A1" w:rsidRPr="003B22A1">
          <w:rPr>
            <w:lang w:val="pt-PT"/>
          </w:rPr>
          <w:t xml:space="preserve">por via subcutânea </w:t>
        </w:r>
        <w:r w:rsidR="00DD2428">
          <w:rPr>
            <w:lang w:val="pt-PT"/>
          </w:rPr>
          <w:t xml:space="preserve">uma vez </w:t>
        </w:r>
      </w:ins>
      <w:del w:id="1990" w:author="Author">
        <w:r w:rsidRPr="00F67924" w:rsidDel="003B22A1">
          <w:rPr>
            <w:lang w:val="pt-PT"/>
          </w:rPr>
          <w:delText xml:space="preserve">subcutâneos </w:delText>
        </w:r>
      </w:del>
      <w:r w:rsidRPr="00F67924">
        <w:rPr>
          <w:lang w:val="pt-PT"/>
        </w:rPr>
        <w:t xml:space="preserve">de 2 em 2 semanas em doentes com peso corporal igual ou superior a 30 kg, ou 162 mg </w:t>
      </w:r>
      <w:ins w:id="1991" w:author="Author">
        <w:r w:rsidR="003B22A1" w:rsidRPr="00F67924">
          <w:rPr>
            <w:lang w:val="pt-PT"/>
          </w:rPr>
          <w:t xml:space="preserve">por via subcutânea </w:t>
        </w:r>
        <w:r w:rsidR="00DD2428">
          <w:rPr>
            <w:lang w:val="pt-PT"/>
          </w:rPr>
          <w:t xml:space="preserve">uma vez </w:t>
        </w:r>
      </w:ins>
      <w:del w:id="1992" w:author="Author">
        <w:r w:rsidRPr="00F67924" w:rsidDel="003B22A1">
          <w:rPr>
            <w:lang w:val="pt-PT"/>
          </w:rPr>
          <w:delText xml:space="preserve">subcutâneos </w:delText>
        </w:r>
      </w:del>
      <w:r w:rsidRPr="00F67924">
        <w:rPr>
          <w:lang w:val="pt-PT"/>
        </w:rPr>
        <w:t xml:space="preserve">de 3 em 3 semanas em doentes com peso corporal inferior a 30 kg. </w:t>
      </w:r>
    </w:p>
    <w:p w14:paraId="3A7B1F83" w14:textId="77777777" w:rsidR="00506ACF" w:rsidRPr="00F67924" w:rsidRDefault="00506ACF">
      <w:pPr>
        <w:rPr>
          <w:lang w:val="pt-PT"/>
        </w:rPr>
      </w:pPr>
    </w:p>
    <w:p w14:paraId="05BED1CA" w14:textId="3B5A6C97" w:rsidR="008A7ED0" w:rsidRPr="00F67924" w:rsidRDefault="008A7ED0" w:rsidP="008A7ED0">
      <w:pPr>
        <w:ind w:left="9"/>
        <w:rPr>
          <w:lang w:val="pt-PT"/>
        </w:rPr>
      </w:pPr>
      <w:r w:rsidRPr="00F67924">
        <w:rPr>
          <w:lang w:val="pt-PT"/>
        </w:rPr>
        <w:t xml:space="preserve">A caneta pré-cheia não deve ser utilizada para tratar doentes pediátricos com idade </w:t>
      </w:r>
      <w:r w:rsidR="001C1667" w:rsidRPr="00F67924">
        <w:rPr>
          <w:szCs w:val="22"/>
          <w:lang w:val="pt-PT"/>
        </w:rPr>
        <w:t>&lt;</w:t>
      </w:r>
      <w:r w:rsidR="00506ACF" w:rsidRPr="00F67924">
        <w:rPr>
          <w:lang w:val="pt-PT"/>
        </w:rPr>
        <w:t> </w:t>
      </w:r>
      <w:r w:rsidRPr="00F67924">
        <w:rPr>
          <w:lang w:val="pt-PT"/>
        </w:rPr>
        <w:t>12</w:t>
      </w:r>
      <w:r w:rsidR="00506ACF" w:rsidRPr="00F67924">
        <w:rPr>
          <w:lang w:val="pt-PT"/>
        </w:rPr>
        <w:t> </w:t>
      </w:r>
      <w:r w:rsidRPr="00F67924">
        <w:rPr>
          <w:lang w:val="pt-PT"/>
        </w:rPr>
        <w:t>anos</w:t>
      </w:r>
      <w:r w:rsidR="00F24736" w:rsidRPr="00F67924">
        <w:rPr>
          <w:lang w:val="pt-PT"/>
        </w:rPr>
        <w:t>.</w:t>
      </w:r>
    </w:p>
    <w:p w14:paraId="0482F047" w14:textId="16D47FF3" w:rsidR="008A7ED0" w:rsidRPr="00F67924" w:rsidRDefault="008A7ED0" w:rsidP="008A7ED0">
      <w:pPr>
        <w:ind w:left="9"/>
        <w:rPr>
          <w:lang w:val="pt-PT"/>
        </w:rPr>
      </w:pPr>
    </w:p>
    <w:p w14:paraId="713D53EF" w14:textId="1B705E8B" w:rsidR="00506ACF" w:rsidRPr="00F67924" w:rsidRDefault="00506ACF" w:rsidP="008A7ED0">
      <w:pPr>
        <w:ind w:left="9"/>
        <w:rPr>
          <w:lang w:val="pt-PT"/>
        </w:rPr>
      </w:pPr>
      <w:r w:rsidRPr="00F67924">
        <w:rPr>
          <w:i/>
          <w:u w:val="single"/>
          <w:lang w:val="pt-PT"/>
        </w:rPr>
        <w:t>Doentes com AIJs e AIJp</w:t>
      </w:r>
    </w:p>
    <w:p w14:paraId="2E48889E" w14:textId="1704BD97" w:rsidR="008A7ED0" w:rsidRPr="00F67924" w:rsidRDefault="008A7ED0" w:rsidP="008A7ED0">
      <w:pPr>
        <w:ind w:left="9"/>
        <w:rPr>
          <w:lang w:val="pt-PT"/>
        </w:rPr>
      </w:pPr>
      <w:r w:rsidRPr="00F67924">
        <w:rPr>
          <w:lang w:val="pt-PT"/>
        </w:rPr>
        <w:t>Ajustes de dose devido a alterações laboratoriais</w:t>
      </w:r>
    </w:p>
    <w:p w14:paraId="2FADF169" w14:textId="77777777" w:rsidR="008A7ED0" w:rsidRPr="00F67924" w:rsidRDefault="008A7ED0" w:rsidP="008A7ED0">
      <w:pPr>
        <w:ind w:left="9"/>
        <w:rPr>
          <w:lang w:val="pt-PT"/>
        </w:rPr>
      </w:pPr>
    </w:p>
    <w:p w14:paraId="3F132515" w14:textId="2BEA1071" w:rsidR="008A7ED0" w:rsidRPr="00F67924" w:rsidRDefault="008A7ED0" w:rsidP="008A7ED0">
      <w:pPr>
        <w:ind w:left="9"/>
        <w:rPr>
          <w:lang w:val="pt-PT"/>
        </w:rPr>
      </w:pPr>
      <w:r w:rsidRPr="00F67924">
        <w:rPr>
          <w:lang w:val="pt-PT"/>
        </w:rPr>
        <w:t xml:space="preserve">Se apropriado, a dose de MTX e/ou </w:t>
      </w:r>
      <w:r w:rsidR="00506ACF" w:rsidRPr="00F67924">
        <w:rPr>
          <w:lang w:val="pt-PT"/>
        </w:rPr>
        <w:t>outros medicamentos</w:t>
      </w:r>
      <w:r w:rsidRPr="00F67924">
        <w:rPr>
          <w:lang w:val="pt-PT"/>
        </w:rPr>
        <w:t xml:space="preserve"> concomitantes deve ser modificada ou a administração interrompida e a administração de tocilizumab interrompida até a situação clínica ser avaliada. Uma vez que existem muitas condições de comorbilidade que podem afetar os valores laboratoriais na AIJs ou AIJp, a decisão de descontinuar tocilizumab devido a uma alteração laboratorial deve ser baseada numa avaliação médica de cada doente individualmente.</w:t>
      </w:r>
    </w:p>
    <w:p w14:paraId="5C826B99" w14:textId="5C00707D" w:rsidR="008A7ED0" w:rsidRPr="00F67924" w:rsidRDefault="008A7ED0" w:rsidP="008A7ED0">
      <w:pPr>
        <w:suppressAutoHyphens/>
        <w:rPr>
          <w:lang w:val="pt-PT"/>
        </w:rPr>
      </w:pPr>
    </w:p>
    <w:p w14:paraId="24548175" w14:textId="77777777" w:rsidR="00506ACF" w:rsidRPr="00F67924" w:rsidRDefault="00506ACF" w:rsidP="00515D4D">
      <w:pPr>
        <w:keepNext/>
        <w:keepLines/>
        <w:ind w:left="714" w:hanging="357"/>
        <w:rPr>
          <w:lang w:val="pt-PT"/>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96"/>
        <w:gridCol w:w="6004"/>
      </w:tblGrid>
      <w:tr w:rsidR="00506ACF" w:rsidRPr="00F67924" w14:paraId="7FEF2D47" w14:textId="77777777" w:rsidTr="00697E15">
        <w:tc>
          <w:tcPr>
            <w:tcW w:w="1796" w:type="dxa"/>
          </w:tcPr>
          <w:p w14:paraId="58F72258" w14:textId="4D857692" w:rsidR="00506ACF" w:rsidRPr="00F67924" w:rsidRDefault="00506ACF" w:rsidP="00AE123A">
            <w:pPr>
              <w:pStyle w:val="TextTi12"/>
              <w:keepNext/>
              <w:keepLines/>
              <w:jc w:val="center"/>
              <w:rPr>
                <w:rFonts w:eastAsia="MS Mincho"/>
                <w:b/>
                <w:sz w:val="22"/>
                <w:szCs w:val="22"/>
                <w:lang w:val="pt-PT"/>
              </w:rPr>
            </w:pPr>
            <w:r w:rsidRPr="00F67924">
              <w:rPr>
                <w:rFonts w:eastAsia="MS Mincho"/>
                <w:b/>
                <w:sz w:val="22"/>
                <w:szCs w:val="22"/>
                <w:lang w:val="pt-PT"/>
              </w:rPr>
              <w:t>Valor laboratorial</w:t>
            </w:r>
          </w:p>
        </w:tc>
        <w:tc>
          <w:tcPr>
            <w:tcW w:w="6004" w:type="dxa"/>
          </w:tcPr>
          <w:p w14:paraId="1BED76B1" w14:textId="77777777" w:rsidR="00506ACF" w:rsidRPr="00F67924" w:rsidRDefault="00506ACF" w:rsidP="00515D4D">
            <w:pPr>
              <w:pStyle w:val="TextTi12"/>
              <w:keepNext/>
              <w:keepLines/>
              <w:tabs>
                <w:tab w:val="left" w:pos="1128"/>
                <w:tab w:val="center" w:pos="2894"/>
              </w:tabs>
              <w:jc w:val="left"/>
              <w:rPr>
                <w:rFonts w:eastAsia="MS Mincho"/>
                <w:b/>
                <w:sz w:val="22"/>
                <w:szCs w:val="22"/>
                <w:lang w:val="pt-PT"/>
              </w:rPr>
            </w:pPr>
            <w:r w:rsidRPr="00F67924">
              <w:rPr>
                <w:rFonts w:eastAsia="MS Mincho"/>
                <w:b/>
                <w:sz w:val="22"/>
                <w:szCs w:val="22"/>
                <w:lang w:val="pt-PT"/>
              </w:rPr>
              <w:tab/>
            </w:r>
            <w:r w:rsidRPr="00F67924">
              <w:rPr>
                <w:rFonts w:eastAsia="MS Mincho"/>
                <w:b/>
                <w:sz w:val="22"/>
                <w:szCs w:val="22"/>
                <w:lang w:val="pt-PT"/>
              </w:rPr>
              <w:tab/>
              <w:t>Ação</w:t>
            </w:r>
          </w:p>
        </w:tc>
      </w:tr>
      <w:tr w:rsidR="00506ACF" w:rsidRPr="00ED63F7" w14:paraId="260FA5F5" w14:textId="77777777" w:rsidTr="00697E15">
        <w:tc>
          <w:tcPr>
            <w:tcW w:w="1796" w:type="dxa"/>
          </w:tcPr>
          <w:p w14:paraId="15A8F9DA" w14:textId="3DA88DD7" w:rsidR="00506ACF" w:rsidRPr="00F67924" w:rsidRDefault="00426BA3" w:rsidP="00AE123A">
            <w:pPr>
              <w:pStyle w:val="TextTi12"/>
              <w:keepNext/>
              <w:keepLines/>
              <w:rPr>
                <w:rFonts w:eastAsia="MS Mincho"/>
                <w:sz w:val="22"/>
                <w:szCs w:val="22"/>
                <w:lang w:val="pt-PT"/>
              </w:rPr>
            </w:pPr>
            <w:r w:rsidRPr="00F67924">
              <w:rPr>
                <w:rFonts w:eastAsia="MS Mincho"/>
                <w:sz w:val="22"/>
                <w:szCs w:val="22"/>
                <w:lang w:val="pt-PT"/>
              </w:rPr>
              <w:t>&gt;</w:t>
            </w:r>
            <w:r w:rsidR="00506ACF" w:rsidRPr="00F67924">
              <w:rPr>
                <w:rFonts w:eastAsia="MS Mincho"/>
                <w:sz w:val="22"/>
                <w:szCs w:val="22"/>
                <w:lang w:val="pt-PT"/>
              </w:rPr>
              <w:t xml:space="preserve"> 1 a 3 </w:t>
            </w:r>
            <w:r w:rsidRPr="00F67924">
              <w:rPr>
                <w:szCs w:val="22"/>
                <w:lang w:val="pt-PT"/>
              </w:rPr>
              <w:t>×</w:t>
            </w:r>
            <w:r w:rsidR="00506ACF" w:rsidRPr="00F67924">
              <w:rPr>
                <w:rFonts w:eastAsia="MS Mincho"/>
                <w:sz w:val="22"/>
                <w:szCs w:val="22"/>
                <w:lang w:val="pt-PT"/>
              </w:rPr>
              <w:t xml:space="preserve"> LSN</w:t>
            </w:r>
          </w:p>
        </w:tc>
        <w:tc>
          <w:tcPr>
            <w:tcW w:w="6004" w:type="dxa"/>
          </w:tcPr>
          <w:p w14:paraId="0E85D9D2" w14:textId="77777777" w:rsidR="00506ACF" w:rsidRPr="00F67924" w:rsidRDefault="00506ACF" w:rsidP="00515D4D">
            <w:pPr>
              <w:pStyle w:val="TextTi12"/>
              <w:keepNext/>
              <w:keepLines/>
              <w:rPr>
                <w:rFonts w:eastAsia="MS Mincho"/>
                <w:sz w:val="22"/>
                <w:szCs w:val="22"/>
                <w:lang w:val="pt-PT"/>
              </w:rPr>
            </w:pPr>
            <w:r w:rsidRPr="00F67924">
              <w:rPr>
                <w:rFonts w:eastAsia="MS Mincho"/>
                <w:sz w:val="22"/>
                <w:szCs w:val="22"/>
                <w:lang w:val="pt-PT"/>
              </w:rPr>
              <w:t>Modificar a dose de MTX concomitante, se apropriado.</w:t>
            </w:r>
          </w:p>
          <w:p w14:paraId="4001F48D" w14:textId="06563CF0" w:rsidR="00506ACF" w:rsidRPr="00F67924" w:rsidRDefault="00506ACF" w:rsidP="00AE123A">
            <w:pPr>
              <w:pStyle w:val="TextTi12"/>
              <w:keepNext/>
              <w:keepLines/>
              <w:rPr>
                <w:rFonts w:eastAsia="MS Mincho"/>
                <w:sz w:val="22"/>
                <w:szCs w:val="22"/>
                <w:lang w:val="pt-PT"/>
              </w:rPr>
            </w:pPr>
            <w:r w:rsidRPr="00F67924">
              <w:rPr>
                <w:rFonts w:eastAsia="MS Mincho"/>
                <w:sz w:val="22"/>
                <w:szCs w:val="22"/>
                <w:lang w:val="pt-PT"/>
              </w:rPr>
              <w:t>Para aumentos persistentes dentro deste intervalo, interromper tocilizumab até normalização de ALT/AST.</w:t>
            </w:r>
          </w:p>
        </w:tc>
      </w:tr>
      <w:tr w:rsidR="00506ACF" w:rsidRPr="00ED63F7" w14:paraId="44420236" w14:textId="77777777" w:rsidTr="00697E15">
        <w:tc>
          <w:tcPr>
            <w:tcW w:w="1796" w:type="dxa"/>
          </w:tcPr>
          <w:p w14:paraId="415E6E96" w14:textId="46B69CFF" w:rsidR="00506ACF" w:rsidRPr="00F67924" w:rsidRDefault="00426BA3" w:rsidP="00515D4D">
            <w:pPr>
              <w:pStyle w:val="TextTi12"/>
              <w:keepNext/>
              <w:keepLines/>
              <w:rPr>
                <w:rFonts w:eastAsia="MS Mincho"/>
                <w:sz w:val="22"/>
                <w:szCs w:val="22"/>
                <w:lang w:val="pt-PT"/>
              </w:rPr>
            </w:pPr>
            <w:r w:rsidRPr="00F67924">
              <w:rPr>
                <w:rFonts w:eastAsia="MS Mincho"/>
                <w:sz w:val="22"/>
                <w:szCs w:val="22"/>
                <w:lang w:val="pt-PT"/>
              </w:rPr>
              <w:t>&gt;</w:t>
            </w:r>
            <w:r w:rsidR="00506ACF" w:rsidRPr="00F67924">
              <w:rPr>
                <w:rFonts w:eastAsia="MS Mincho"/>
                <w:sz w:val="22"/>
                <w:szCs w:val="22"/>
                <w:lang w:val="pt-PT"/>
              </w:rPr>
              <w:t xml:space="preserve"> 3 </w:t>
            </w:r>
            <w:r w:rsidRPr="00F67924">
              <w:rPr>
                <w:szCs w:val="22"/>
                <w:lang w:val="pt-PT"/>
              </w:rPr>
              <w:t>×</w:t>
            </w:r>
            <w:r w:rsidR="00506ACF" w:rsidRPr="00F67924">
              <w:rPr>
                <w:rFonts w:eastAsia="MS Mincho"/>
                <w:sz w:val="22"/>
                <w:szCs w:val="22"/>
                <w:lang w:val="pt-PT"/>
              </w:rPr>
              <w:t xml:space="preserve"> LSN a 5 </w:t>
            </w:r>
            <w:r w:rsidRPr="00F67924">
              <w:rPr>
                <w:szCs w:val="22"/>
                <w:lang w:val="pt-PT"/>
              </w:rPr>
              <w:t>×</w:t>
            </w:r>
            <w:r w:rsidR="00506ACF" w:rsidRPr="00F67924">
              <w:rPr>
                <w:rFonts w:eastAsia="MS Mincho"/>
                <w:sz w:val="22"/>
                <w:szCs w:val="22"/>
                <w:lang w:val="pt-PT"/>
              </w:rPr>
              <w:t xml:space="preserve"> LSN</w:t>
            </w:r>
          </w:p>
          <w:p w14:paraId="5EC54E60" w14:textId="77777777" w:rsidR="00506ACF" w:rsidRPr="00F67924" w:rsidRDefault="00506ACF" w:rsidP="00515D4D">
            <w:pPr>
              <w:pStyle w:val="TextTi12"/>
              <w:keepNext/>
              <w:keepLines/>
              <w:jc w:val="left"/>
              <w:rPr>
                <w:rFonts w:eastAsia="MS Mincho"/>
                <w:sz w:val="22"/>
                <w:szCs w:val="22"/>
                <w:lang w:val="pt-PT"/>
              </w:rPr>
            </w:pPr>
          </w:p>
        </w:tc>
        <w:tc>
          <w:tcPr>
            <w:tcW w:w="6004" w:type="dxa"/>
          </w:tcPr>
          <w:p w14:paraId="525CA991" w14:textId="77777777" w:rsidR="00506ACF" w:rsidRPr="00F67924" w:rsidRDefault="00506ACF" w:rsidP="00515D4D">
            <w:pPr>
              <w:pStyle w:val="TextTi12"/>
              <w:keepNext/>
              <w:keepLines/>
              <w:rPr>
                <w:rFonts w:eastAsia="MS Mincho"/>
                <w:sz w:val="22"/>
                <w:szCs w:val="22"/>
                <w:lang w:val="pt-PT"/>
              </w:rPr>
            </w:pPr>
            <w:r w:rsidRPr="00F67924">
              <w:rPr>
                <w:rFonts w:eastAsia="MS Mincho"/>
                <w:sz w:val="22"/>
                <w:szCs w:val="22"/>
                <w:lang w:val="pt-PT"/>
              </w:rPr>
              <w:t>Modificar a dose de MTX concomitante, se apropriado.</w:t>
            </w:r>
          </w:p>
          <w:p w14:paraId="47E200B5" w14:textId="3DED6918" w:rsidR="00506ACF" w:rsidRPr="00F67924" w:rsidRDefault="00506ACF" w:rsidP="00AE123A">
            <w:pPr>
              <w:pStyle w:val="TextTi12"/>
              <w:keepNext/>
              <w:keepLines/>
              <w:rPr>
                <w:rFonts w:eastAsia="MS Mincho"/>
                <w:sz w:val="22"/>
                <w:szCs w:val="22"/>
                <w:lang w:val="pt-PT"/>
              </w:rPr>
            </w:pPr>
            <w:r w:rsidRPr="00F67924">
              <w:rPr>
                <w:rFonts w:eastAsia="MS Mincho"/>
                <w:sz w:val="22"/>
                <w:szCs w:val="22"/>
                <w:lang w:val="pt-PT"/>
              </w:rPr>
              <w:t xml:space="preserve">Interromper a </w:t>
            </w:r>
            <w:r w:rsidRPr="00F67924">
              <w:rPr>
                <w:sz w:val="22"/>
                <w:szCs w:val="22"/>
                <w:lang w:val="pt-PT"/>
              </w:rPr>
              <w:t>administração</w:t>
            </w:r>
            <w:r w:rsidRPr="00F67924">
              <w:rPr>
                <w:rFonts w:eastAsia="MS Mincho"/>
                <w:sz w:val="22"/>
                <w:szCs w:val="22"/>
                <w:lang w:val="pt-PT"/>
              </w:rPr>
              <w:t xml:space="preserve"> de tocilizumab até </w:t>
            </w:r>
            <w:r w:rsidR="00426BA3" w:rsidRPr="00F67924">
              <w:rPr>
                <w:szCs w:val="22"/>
                <w:lang w:val="pt-PT"/>
              </w:rPr>
              <w:t>&lt;</w:t>
            </w:r>
            <w:r w:rsidRPr="00F67924">
              <w:rPr>
                <w:rFonts w:eastAsia="MS Mincho"/>
                <w:sz w:val="22"/>
                <w:szCs w:val="22"/>
                <w:lang w:val="pt-PT"/>
              </w:rPr>
              <w:t xml:space="preserve"> 3 </w:t>
            </w:r>
            <w:r w:rsidR="00426BA3" w:rsidRPr="00F67924">
              <w:rPr>
                <w:szCs w:val="22"/>
                <w:lang w:val="pt-PT"/>
              </w:rPr>
              <w:t>×</w:t>
            </w:r>
            <w:r w:rsidRPr="00F67924">
              <w:rPr>
                <w:rFonts w:eastAsia="MS Mincho"/>
                <w:sz w:val="22"/>
                <w:szCs w:val="22"/>
                <w:lang w:val="pt-PT"/>
              </w:rPr>
              <w:t xml:space="preserve"> LSN e seguir as recomendações descritas acima para </w:t>
            </w:r>
            <w:r w:rsidR="00426BA3" w:rsidRPr="00F67924">
              <w:rPr>
                <w:rFonts w:eastAsia="MS Mincho"/>
                <w:sz w:val="22"/>
                <w:szCs w:val="22"/>
                <w:lang w:val="pt-PT"/>
              </w:rPr>
              <w:t>&gt;</w:t>
            </w:r>
            <w:r w:rsidRPr="00F67924">
              <w:rPr>
                <w:rFonts w:eastAsia="MS Mincho"/>
                <w:sz w:val="22"/>
                <w:szCs w:val="22"/>
                <w:lang w:val="pt-PT"/>
              </w:rPr>
              <w:t xml:space="preserve"> 1 a 3 </w:t>
            </w:r>
            <w:r w:rsidR="00426BA3" w:rsidRPr="00F67924">
              <w:rPr>
                <w:szCs w:val="22"/>
                <w:lang w:val="pt-PT"/>
              </w:rPr>
              <w:t>×</w:t>
            </w:r>
            <w:r w:rsidRPr="00F67924">
              <w:rPr>
                <w:rFonts w:eastAsia="MS Mincho"/>
                <w:sz w:val="22"/>
                <w:szCs w:val="22"/>
                <w:lang w:val="pt-PT"/>
              </w:rPr>
              <w:t xml:space="preserve"> LSN.</w:t>
            </w:r>
          </w:p>
        </w:tc>
      </w:tr>
      <w:tr w:rsidR="00506ACF" w:rsidRPr="00ED63F7" w14:paraId="1EDDFB3A" w14:textId="77777777" w:rsidTr="00697E15">
        <w:tc>
          <w:tcPr>
            <w:tcW w:w="1796" w:type="dxa"/>
          </w:tcPr>
          <w:p w14:paraId="335B9F05" w14:textId="50307DA7" w:rsidR="00506ACF" w:rsidRPr="00F67924" w:rsidRDefault="00426BA3" w:rsidP="00AE123A">
            <w:pPr>
              <w:pStyle w:val="TextTi12"/>
              <w:keepNext/>
              <w:keepLines/>
              <w:rPr>
                <w:rFonts w:eastAsia="MS Mincho"/>
                <w:sz w:val="22"/>
                <w:szCs w:val="22"/>
                <w:lang w:val="pt-PT"/>
              </w:rPr>
            </w:pPr>
            <w:r w:rsidRPr="00F67924">
              <w:rPr>
                <w:rFonts w:eastAsia="MS Mincho"/>
                <w:sz w:val="22"/>
                <w:szCs w:val="22"/>
                <w:lang w:val="pt-PT"/>
              </w:rPr>
              <w:t>&gt;</w:t>
            </w:r>
            <w:r w:rsidR="00506ACF" w:rsidRPr="00F67924">
              <w:rPr>
                <w:rFonts w:eastAsia="MS Mincho"/>
                <w:sz w:val="22"/>
                <w:szCs w:val="22"/>
                <w:lang w:val="pt-PT"/>
              </w:rPr>
              <w:t xml:space="preserve"> 5 </w:t>
            </w:r>
            <w:r w:rsidRPr="00F67924">
              <w:rPr>
                <w:szCs w:val="22"/>
                <w:lang w:val="pt-PT"/>
              </w:rPr>
              <w:t>×</w:t>
            </w:r>
            <w:r w:rsidR="00506ACF" w:rsidRPr="00F67924">
              <w:rPr>
                <w:rFonts w:eastAsia="MS Mincho"/>
                <w:sz w:val="22"/>
                <w:szCs w:val="22"/>
                <w:lang w:val="pt-PT"/>
              </w:rPr>
              <w:t xml:space="preserve"> LSN</w:t>
            </w:r>
          </w:p>
        </w:tc>
        <w:tc>
          <w:tcPr>
            <w:tcW w:w="6004" w:type="dxa"/>
          </w:tcPr>
          <w:p w14:paraId="5CF04EA4" w14:textId="6F513E31" w:rsidR="00506ACF" w:rsidRPr="00F67924" w:rsidRDefault="00506ACF" w:rsidP="00515D4D">
            <w:pPr>
              <w:pStyle w:val="TextTi12"/>
              <w:keepNext/>
              <w:keepLines/>
              <w:rPr>
                <w:rFonts w:eastAsia="MS Mincho"/>
                <w:sz w:val="22"/>
                <w:szCs w:val="22"/>
                <w:lang w:val="pt-PT"/>
              </w:rPr>
            </w:pPr>
            <w:r w:rsidRPr="00F67924">
              <w:rPr>
                <w:rFonts w:eastAsia="MS Mincho"/>
                <w:sz w:val="22"/>
                <w:szCs w:val="22"/>
                <w:lang w:val="pt-PT"/>
              </w:rPr>
              <w:t>Descontinuar tocilizumab.</w:t>
            </w:r>
          </w:p>
          <w:p w14:paraId="0A05E2E4" w14:textId="1661C888" w:rsidR="00506ACF" w:rsidRPr="00F67924" w:rsidRDefault="00506ACF" w:rsidP="00AE123A">
            <w:pPr>
              <w:pStyle w:val="TextTi12"/>
              <w:keepNext/>
              <w:keepLines/>
              <w:rPr>
                <w:rFonts w:eastAsia="MS Mincho"/>
                <w:sz w:val="22"/>
                <w:szCs w:val="22"/>
                <w:lang w:val="pt-PT"/>
              </w:rPr>
            </w:pPr>
            <w:r w:rsidRPr="00F67924">
              <w:rPr>
                <w:rFonts w:eastAsia="MS Mincho"/>
                <w:sz w:val="22"/>
                <w:szCs w:val="22"/>
                <w:lang w:val="pt-PT"/>
              </w:rPr>
              <w:t xml:space="preserve">A decisão de descontinuar o tratamento na AIJs ou AIJp devido a uma alteração laboratorial </w:t>
            </w:r>
            <w:r w:rsidR="00426BA3" w:rsidRPr="00F67924">
              <w:rPr>
                <w:rFonts w:eastAsia="MS Mincho"/>
                <w:sz w:val="22"/>
                <w:szCs w:val="22"/>
                <w:lang w:val="pt-PT"/>
              </w:rPr>
              <w:t xml:space="preserve">tem </w:t>
            </w:r>
            <w:r w:rsidRPr="00F67924">
              <w:rPr>
                <w:rFonts w:eastAsia="MS Mincho"/>
                <w:sz w:val="22"/>
                <w:szCs w:val="22"/>
                <w:lang w:val="pt-PT"/>
              </w:rPr>
              <w:t>de ser baseada numa avaliação médica do doente individual.</w:t>
            </w:r>
          </w:p>
        </w:tc>
      </w:tr>
    </w:tbl>
    <w:p w14:paraId="44FBB4F7" w14:textId="77777777" w:rsidR="00506ACF" w:rsidRPr="00F67924" w:rsidRDefault="00506ACF" w:rsidP="00E05292">
      <w:pPr>
        <w:rPr>
          <w:lang w:val="pt-PT"/>
        </w:rPr>
      </w:pPr>
    </w:p>
    <w:p w14:paraId="075A39DB" w14:textId="77777777" w:rsidR="00506ACF" w:rsidRPr="00F67924" w:rsidRDefault="00506ACF" w:rsidP="00556054">
      <w:pPr>
        <w:pStyle w:val="ListParagraph"/>
        <w:ind w:left="562" w:hanging="562"/>
        <w:contextualSpacing/>
        <w:rPr>
          <w:lang w:val="pt-PT"/>
        </w:rPr>
      </w:pPr>
      <w:r w:rsidRPr="00F67924">
        <w:rPr>
          <w:lang w:val="pt-PT"/>
        </w:rPr>
        <w:sym w:font="Symbol" w:char="F0B7"/>
      </w:r>
      <w:r w:rsidRPr="00F67924">
        <w:rPr>
          <w:lang w:val="pt-PT"/>
        </w:rPr>
        <w:tab/>
      </w:r>
      <w:r w:rsidRPr="00F67924">
        <w:rPr>
          <w:szCs w:val="22"/>
          <w:lang w:val="pt-PT"/>
        </w:rPr>
        <w:t>Contagem</w:t>
      </w:r>
      <w:r w:rsidRPr="00F67924">
        <w:rPr>
          <w:lang w:val="pt-PT"/>
        </w:rPr>
        <w:t xml:space="preserve"> absoluta dos neutrófilos (CAN) baixa</w:t>
      </w:r>
    </w:p>
    <w:p w14:paraId="2B6A3D08" w14:textId="77777777" w:rsidR="00506ACF" w:rsidRPr="00F67924" w:rsidRDefault="00506ACF" w:rsidP="00515D4D">
      <w:pPr>
        <w:keepNext/>
        <w:keepLines/>
        <w:ind w:left="714" w:hanging="357"/>
        <w:rPr>
          <w:lang w:val="pt-PT"/>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0"/>
        <w:gridCol w:w="6396"/>
      </w:tblGrid>
      <w:tr w:rsidR="00506ACF" w:rsidRPr="00F67924" w14:paraId="71EEEDE2" w14:textId="77777777" w:rsidTr="00515D4D">
        <w:tc>
          <w:tcPr>
            <w:tcW w:w="1690" w:type="dxa"/>
          </w:tcPr>
          <w:p w14:paraId="25B437C5" w14:textId="64EF53AF" w:rsidR="00506ACF" w:rsidRPr="00F67924" w:rsidRDefault="00506ACF" w:rsidP="00AE123A">
            <w:pPr>
              <w:pStyle w:val="TextTi12"/>
              <w:keepNext/>
              <w:keepLines/>
              <w:jc w:val="center"/>
              <w:rPr>
                <w:rFonts w:eastAsia="MS Mincho"/>
                <w:b/>
                <w:sz w:val="22"/>
                <w:szCs w:val="22"/>
                <w:lang w:val="pt-PT"/>
              </w:rPr>
            </w:pPr>
            <w:r w:rsidRPr="00F67924">
              <w:rPr>
                <w:rFonts w:eastAsia="MS Mincho"/>
                <w:b/>
                <w:sz w:val="22"/>
                <w:szCs w:val="22"/>
                <w:lang w:val="pt-PT"/>
              </w:rPr>
              <w:t xml:space="preserve">Valor laboratorial (células </w:t>
            </w:r>
            <w:r w:rsidR="00426BA3" w:rsidRPr="00F67924">
              <w:rPr>
                <w:rFonts w:eastAsia="MS Mincho"/>
                <w:b/>
                <w:sz w:val="22"/>
                <w:szCs w:val="22"/>
                <w:lang w:val="pt-PT"/>
              </w:rPr>
              <w:t>×</w:t>
            </w:r>
            <w:r w:rsidRPr="00F67924">
              <w:rPr>
                <w:rFonts w:eastAsia="MS Mincho"/>
                <w:b/>
                <w:sz w:val="22"/>
                <w:szCs w:val="22"/>
                <w:lang w:val="pt-PT"/>
              </w:rPr>
              <w:t xml:space="preserve"> 10</w:t>
            </w:r>
            <w:r w:rsidRPr="00F67924">
              <w:rPr>
                <w:rFonts w:eastAsia="MS Mincho"/>
                <w:b/>
                <w:sz w:val="22"/>
                <w:szCs w:val="22"/>
                <w:vertAlign w:val="superscript"/>
                <w:lang w:val="pt-PT"/>
              </w:rPr>
              <w:t>9</w:t>
            </w:r>
            <w:r w:rsidRPr="00F67924">
              <w:rPr>
                <w:rFonts w:eastAsia="MS Mincho"/>
                <w:b/>
                <w:sz w:val="22"/>
                <w:szCs w:val="22"/>
                <w:lang w:val="pt-PT"/>
              </w:rPr>
              <w:t>/l)</w:t>
            </w:r>
          </w:p>
        </w:tc>
        <w:tc>
          <w:tcPr>
            <w:tcW w:w="6396" w:type="dxa"/>
          </w:tcPr>
          <w:p w14:paraId="0DCC4E92" w14:textId="77777777" w:rsidR="00506ACF" w:rsidRPr="00F67924" w:rsidRDefault="00506ACF" w:rsidP="00515D4D">
            <w:pPr>
              <w:pStyle w:val="TextTi12"/>
              <w:keepNext/>
              <w:keepLines/>
              <w:jc w:val="center"/>
              <w:rPr>
                <w:rFonts w:eastAsia="MS Mincho"/>
                <w:b/>
                <w:sz w:val="22"/>
                <w:szCs w:val="22"/>
                <w:lang w:val="pt-PT"/>
              </w:rPr>
            </w:pPr>
            <w:r w:rsidRPr="00F67924">
              <w:rPr>
                <w:rFonts w:eastAsia="MS Mincho"/>
                <w:b/>
                <w:sz w:val="22"/>
                <w:szCs w:val="22"/>
                <w:lang w:val="pt-PT"/>
              </w:rPr>
              <w:t>Ação</w:t>
            </w:r>
          </w:p>
        </w:tc>
      </w:tr>
      <w:tr w:rsidR="00506ACF" w:rsidRPr="00F67924" w14:paraId="4647E940" w14:textId="77777777" w:rsidTr="00515D4D">
        <w:tc>
          <w:tcPr>
            <w:tcW w:w="1690" w:type="dxa"/>
          </w:tcPr>
          <w:p w14:paraId="7628F5CD" w14:textId="4C6A55FD" w:rsidR="00506ACF" w:rsidRPr="00F67924" w:rsidRDefault="00506ACF" w:rsidP="00697E15">
            <w:pPr>
              <w:pStyle w:val="TextTi12"/>
              <w:rPr>
                <w:rFonts w:eastAsia="MS Mincho"/>
                <w:sz w:val="22"/>
                <w:szCs w:val="22"/>
                <w:lang w:val="pt-PT"/>
              </w:rPr>
            </w:pPr>
            <w:r w:rsidRPr="00F67924">
              <w:rPr>
                <w:rFonts w:eastAsia="MS Mincho"/>
                <w:sz w:val="22"/>
                <w:szCs w:val="22"/>
                <w:lang w:val="pt-PT"/>
              </w:rPr>
              <w:t xml:space="preserve">CAN </w:t>
            </w:r>
            <w:r w:rsidR="00426BA3" w:rsidRPr="00F67924">
              <w:rPr>
                <w:szCs w:val="22"/>
                <w:lang w:val="pt-PT"/>
              </w:rPr>
              <w:t>&gt;</w:t>
            </w:r>
            <w:r w:rsidRPr="00F67924">
              <w:rPr>
                <w:rFonts w:eastAsia="MS Mincho"/>
                <w:sz w:val="22"/>
                <w:szCs w:val="22"/>
                <w:lang w:val="pt-PT"/>
              </w:rPr>
              <w:t xml:space="preserve"> 1 </w:t>
            </w:r>
          </w:p>
        </w:tc>
        <w:tc>
          <w:tcPr>
            <w:tcW w:w="6396" w:type="dxa"/>
          </w:tcPr>
          <w:p w14:paraId="1C6ABFAC" w14:textId="77777777" w:rsidR="00506ACF" w:rsidRPr="00F67924" w:rsidRDefault="00506ACF" w:rsidP="00697E15">
            <w:pPr>
              <w:pStyle w:val="TextTi12"/>
              <w:rPr>
                <w:rFonts w:eastAsia="MS Mincho"/>
                <w:sz w:val="22"/>
                <w:szCs w:val="22"/>
                <w:lang w:val="pt-PT"/>
              </w:rPr>
            </w:pPr>
            <w:r w:rsidRPr="00F67924">
              <w:rPr>
                <w:rFonts w:eastAsia="MS Mincho"/>
                <w:sz w:val="22"/>
                <w:szCs w:val="22"/>
                <w:lang w:val="pt-PT"/>
              </w:rPr>
              <w:t>Manter a dose.</w:t>
            </w:r>
          </w:p>
        </w:tc>
      </w:tr>
      <w:tr w:rsidR="00506ACF" w:rsidRPr="00ED63F7" w14:paraId="53B0A60C" w14:textId="77777777" w:rsidTr="00515D4D">
        <w:tc>
          <w:tcPr>
            <w:tcW w:w="1690" w:type="dxa"/>
          </w:tcPr>
          <w:p w14:paraId="4FCC05D4" w14:textId="77777777" w:rsidR="00506ACF" w:rsidRPr="00F67924" w:rsidRDefault="00506ACF" w:rsidP="00697E15">
            <w:pPr>
              <w:pStyle w:val="TextTi12"/>
              <w:rPr>
                <w:rFonts w:eastAsia="MS Mincho"/>
                <w:sz w:val="22"/>
                <w:szCs w:val="22"/>
                <w:lang w:val="pt-PT"/>
              </w:rPr>
            </w:pPr>
            <w:r w:rsidRPr="00F67924">
              <w:rPr>
                <w:rFonts w:eastAsia="MS Mincho"/>
                <w:sz w:val="22"/>
                <w:szCs w:val="22"/>
                <w:lang w:val="pt-PT"/>
              </w:rPr>
              <w:t>CAN de 0,5 a 1</w:t>
            </w:r>
          </w:p>
        </w:tc>
        <w:tc>
          <w:tcPr>
            <w:tcW w:w="6396" w:type="dxa"/>
          </w:tcPr>
          <w:p w14:paraId="61087E17" w14:textId="26719697" w:rsidR="00506ACF" w:rsidRPr="00F67924" w:rsidRDefault="00506ACF" w:rsidP="00697E15">
            <w:pPr>
              <w:pStyle w:val="TextTi12"/>
              <w:rPr>
                <w:rFonts w:eastAsia="MS Mincho"/>
                <w:sz w:val="22"/>
                <w:szCs w:val="22"/>
                <w:lang w:val="pt-PT"/>
              </w:rPr>
            </w:pPr>
            <w:r w:rsidRPr="00F67924">
              <w:rPr>
                <w:rFonts w:eastAsia="MS Mincho"/>
                <w:sz w:val="22"/>
                <w:szCs w:val="22"/>
                <w:lang w:val="pt-PT"/>
              </w:rPr>
              <w:t xml:space="preserve">Interromper a </w:t>
            </w:r>
            <w:r w:rsidRPr="00F67924">
              <w:rPr>
                <w:sz w:val="22"/>
                <w:szCs w:val="22"/>
                <w:lang w:val="pt-PT"/>
              </w:rPr>
              <w:t>administração</w:t>
            </w:r>
            <w:r w:rsidRPr="00F67924">
              <w:rPr>
                <w:rFonts w:eastAsia="MS Mincho"/>
                <w:sz w:val="22"/>
                <w:szCs w:val="22"/>
                <w:lang w:val="pt-PT"/>
              </w:rPr>
              <w:t xml:space="preserve"> de tocilizumab.</w:t>
            </w:r>
          </w:p>
          <w:p w14:paraId="1DDA1DA9" w14:textId="308F1570" w:rsidR="00506ACF" w:rsidRPr="00F67924" w:rsidRDefault="00506ACF" w:rsidP="00AE123A">
            <w:pPr>
              <w:pStyle w:val="TextTi12"/>
              <w:rPr>
                <w:rFonts w:eastAsia="MS Mincho"/>
                <w:sz w:val="22"/>
                <w:szCs w:val="22"/>
                <w:lang w:val="pt-PT"/>
              </w:rPr>
            </w:pPr>
            <w:r w:rsidRPr="00F67924">
              <w:rPr>
                <w:rFonts w:eastAsia="MS Mincho"/>
                <w:sz w:val="22"/>
                <w:szCs w:val="22"/>
                <w:lang w:val="pt-PT"/>
              </w:rPr>
              <w:t xml:space="preserve">Quando a CAN aumentar para </w:t>
            </w:r>
            <w:r w:rsidR="00426BA3" w:rsidRPr="00F67924">
              <w:rPr>
                <w:szCs w:val="22"/>
                <w:lang w:val="pt-PT"/>
              </w:rPr>
              <w:t>&gt;</w:t>
            </w:r>
            <w:r w:rsidRPr="00F67924">
              <w:rPr>
                <w:rFonts w:eastAsia="MS Mincho"/>
                <w:sz w:val="22"/>
                <w:szCs w:val="22"/>
                <w:lang w:val="pt-PT"/>
              </w:rPr>
              <w:t xml:space="preserve"> 1 </w:t>
            </w:r>
            <w:r w:rsidR="00426BA3" w:rsidRPr="00F67924">
              <w:rPr>
                <w:szCs w:val="22"/>
                <w:lang w:val="pt-PT"/>
              </w:rPr>
              <w:t>×</w:t>
            </w:r>
            <w:r w:rsidRPr="00F67924">
              <w:rPr>
                <w:rFonts w:eastAsia="MS Mincho"/>
                <w:sz w:val="22"/>
                <w:szCs w:val="22"/>
                <w:lang w:val="pt-PT"/>
              </w:rPr>
              <w:t xml:space="preserve"> 10</w:t>
            </w:r>
            <w:r w:rsidRPr="00F67924">
              <w:rPr>
                <w:rFonts w:eastAsia="MS Mincho"/>
                <w:sz w:val="22"/>
                <w:szCs w:val="22"/>
                <w:vertAlign w:val="superscript"/>
                <w:lang w:val="pt-PT"/>
              </w:rPr>
              <w:t>9</w:t>
            </w:r>
            <w:r w:rsidRPr="00F67924">
              <w:rPr>
                <w:rFonts w:eastAsia="MS Mincho"/>
                <w:sz w:val="22"/>
                <w:szCs w:val="22"/>
                <w:lang w:val="pt-PT"/>
              </w:rPr>
              <w:t>/l, recomeçar o tratamento.</w:t>
            </w:r>
          </w:p>
        </w:tc>
      </w:tr>
      <w:tr w:rsidR="00506ACF" w:rsidRPr="00ED63F7" w14:paraId="7AB581FA" w14:textId="77777777" w:rsidTr="00515D4D">
        <w:tc>
          <w:tcPr>
            <w:tcW w:w="1690" w:type="dxa"/>
          </w:tcPr>
          <w:p w14:paraId="3ADF0967" w14:textId="488746B0" w:rsidR="00506ACF" w:rsidRPr="00F67924" w:rsidRDefault="00506ACF" w:rsidP="00AE123A">
            <w:pPr>
              <w:pStyle w:val="TextTi12"/>
              <w:rPr>
                <w:rFonts w:eastAsia="MS Mincho"/>
                <w:sz w:val="22"/>
                <w:szCs w:val="22"/>
                <w:lang w:val="pt-PT"/>
              </w:rPr>
            </w:pPr>
            <w:r w:rsidRPr="00F67924">
              <w:rPr>
                <w:rFonts w:eastAsia="MS Mincho"/>
                <w:sz w:val="22"/>
                <w:szCs w:val="22"/>
                <w:lang w:val="pt-PT"/>
              </w:rPr>
              <w:t xml:space="preserve">CAN </w:t>
            </w:r>
            <w:r w:rsidR="00426BA3" w:rsidRPr="00F67924">
              <w:rPr>
                <w:szCs w:val="22"/>
                <w:lang w:val="pt-PT"/>
              </w:rPr>
              <w:t>&lt;</w:t>
            </w:r>
            <w:r w:rsidRPr="00F67924">
              <w:rPr>
                <w:rFonts w:eastAsia="MS Mincho"/>
                <w:sz w:val="22"/>
                <w:szCs w:val="22"/>
                <w:lang w:val="pt-PT"/>
              </w:rPr>
              <w:t> 0,5</w:t>
            </w:r>
          </w:p>
        </w:tc>
        <w:tc>
          <w:tcPr>
            <w:tcW w:w="6396" w:type="dxa"/>
          </w:tcPr>
          <w:p w14:paraId="1978959A" w14:textId="08AFB977" w:rsidR="00506ACF" w:rsidRPr="00F67924" w:rsidRDefault="00506ACF" w:rsidP="00697E15">
            <w:pPr>
              <w:pStyle w:val="TextTi12"/>
              <w:rPr>
                <w:rFonts w:eastAsia="MS Mincho"/>
                <w:sz w:val="22"/>
                <w:szCs w:val="22"/>
                <w:lang w:val="pt-PT"/>
              </w:rPr>
            </w:pPr>
            <w:r w:rsidRPr="00F67924">
              <w:rPr>
                <w:rFonts w:eastAsia="MS Mincho"/>
                <w:sz w:val="22"/>
                <w:szCs w:val="22"/>
                <w:lang w:val="pt-PT"/>
              </w:rPr>
              <w:t>Descontinuar tocilizumab.</w:t>
            </w:r>
          </w:p>
          <w:p w14:paraId="420FFEFA" w14:textId="0FFFD152" w:rsidR="00506ACF" w:rsidRPr="00F67924" w:rsidRDefault="00506ACF" w:rsidP="00AE123A">
            <w:pPr>
              <w:pStyle w:val="TextTi12"/>
              <w:rPr>
                <w:rFonts w:eastAsia="MS Mincho"/>
                <w:sz w:val="22"/>
                <w:szCs w:val="22"/>
                <w:lang w:val="pt-PT"/>
              </w:rPr>
            </w:pPr>
            <w:r w:rsidRPr="00F67924">
              <w:rPr>
                <w:rFonts w:eastAsia="MS Mincho"/>
                <w:sz w:val="22"/>
                <w:szCs w:val="22"/>
                <w:lang w:val="pt-PT"/>
              </w:rPr>
              <w:t xml:space="preserve">A decisão de descontinuar o tratamento na AIJs ou AIJp devido a uma alteração laboratorial </w:t>
            </w:r>
            <w:r w:rsidR="00426BA3" w:rsidRPr="00F67924">
              <w:rPr>
                <w:rFonts w:eastAsia="MS Mincho"/>
                <w:sz w:val="22"/>
                <w:szCs w:val="22"/>
                <w:lang w:val="pt-PT"/>
              </w:rPr>
              <w:t xml:space="preserve">tem </w:t>
            </w:r>
            <w:r w:rsidRPr="00F67924">
              <w:rPr>
                <w:rFonts w:eastAsia="MS Mincho"/>
                <w:sz w:val="22"/>
                <w:szCs w:val="22"/>
                <w:lang w:val="pt-PT"/>
              </w:rPr>
              <w:t>de ser baseada numa avaliação médica do doente individual.</w:t>
            </w:r>
          </w:p>
        </w:tc>
      </w:tr>
    </w:tbl>
    <w:p w14:paraId="204846C3" w14:textId="77777777" w:rsidR="00506ACF" w:rsidRPr="00F67924" w:rsidRDefault="00506ACF" w:rsidP="00E05292">
      <w:pPr>
        <w:rPr>
          <w:lang w:val="pt-PT"/>
        </w:rPr>
      </w:pPr>
    </w:p>
    <w:p w14:paraId="0FCF72E5" w14:textId="77777777" w:rsidR="00506ACF" w:rsidRPr="00F67924" w:rsidRDefault="00506ACF" w:rsidP="00556054">
      <w:pPr>
        <w:pStyle w:val="ListParagraph"/>
        <w:keepNext/>
        <w:keepLines/>
        <w:ind w:left="562" w:hanging="562"/>
        <w:contextualSpacing/>
        <w:rPr>
          <w:lang w:val="pt-PT"/>
        </w:rPr>
      </w:pPr>
      <w:r w:rsidRPr="00F67924">
        <w:rPr>
          <w:lang w:val="pt-PT"/>
        </w:rPr>
        <w:sym w:font="Symbol" w:char="F0B7"/>
      </w:r>
      <w:r w:rsidRPr="00F67924">
        <w:rPr>
          <w:lang w:val="pt-PT"/>
        </w:rPr>
        <w:tab/>
        <w:t xml:space="preserve">Contagem das plaquetas baixa </w:t>
      </w:r>
    </w:p>
    <w:p w14:paraId="24777CAE" w14:textId="77777777" w:rsidR="00506ACF" w:rsidRPr="00F67924" w:rsidRDefault="00506ACF" w:rsidP="0045348A">
      <w:pPr>
        <w:keepNext/>
        <w:keepLines/>
        <w:ind w:left="714" w:hanging="357"/>
        <w:rPr>
          <w:lang w:val="pt-PT"/>
        </w:rPr>
      </w:pPr>
    </w:p>
    <w:tbl>
      <w:tblPr>
        <w:tblW w:w="0" w:type="auto"/>
        <w:tblInd w:w="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7"/>
        <w:gridCol w:w="5998"/>
      </w:tblGrid>
      <w:tr w:rsidR="00506ACF" w:rsidRPr="00F67924" w14:paraId="7EA792DB" w14:textId="77777777" w:rsidTr="00697E15">
        <w:tc>
          <w:tcPr>
            <w:tcW w:w="1697" w:type="dxa"/>
          </w:tcPr>
          <w:p w14:paraId="16F6EF9D" w14:textId="72D03F21" w:rsidR="00506ACF" w:rsidRPr="00F67924" w:rsidRDefault="00506ACF" w:rsidP="003C5A14">
            <w:pPr>
              <w:pStyle w:val="TextTi12"/>
              <w:keepNext/>
              <w:keepLines/>
              <w:jc w:val="center"/>
              <w:rPr>
                <w:rFonts w:eastAsia="MS Mincho"/>
                <w:sz w:val="22"/>
                <w:szCs w:val="22"/>
                <w:lang w:val="pt-PT"/>
              </w:rPr>
            </w:pPr>
            <w:r w:rsidRPr="00F67924">
              <w:rPr>
                <w:rFonts w:eastAsia="MS Mincho"/>
                <w:b/>
                <w:sz w:val="22"/>
                <w:szCs w:val="22"/>
                <w:lang w:val="pt-PT"/>
              </w:rPr>
              <w:t xml:space="preserve">Valor laboratorial (células </w:t>
            </w:r>
            <w:r w:rsidR="00FA2282" w:rsidRPr="00F67924">
              <w:rPr>
                <w:rFonts w:eastAsia="MS Mincho"/>
                <w:b/>
                <w:sz w:val="22"/>
                <w:szCs w:val="22"/>
                <w:lang w:val="pt-PT"/>
              </w:rPr>
              <w:t>×</w:t>
            </w:r>
            <w:r w:rsidRPr="00F67924">
              <w:rPr>
                <w:rFonts w:eastAsia="MS Mincho"/>
                <w:b/>
                <w:sz w:val="22"/>
                <w:szCs w:val="22"/>
                <w:lang w:val="pt-PT"/>
              </w:rPr>
              <w:t xml:space="preserve"> 10</w:t>
            </w:r>
            <w:r w:rsidRPr="00F67924">
              <w:rPr>
                <w:rFonts w:eastAsia="MS Mincho"/>
                <w:b/>
                <w:sz w:val="22"/>
                <w:szCs w:val="22"/>
                <w:vertAlign w:val="superscript"/>
                <w:lang w:val="pt-PT"/>
              </w:rPr>
              <w:t>3</w:t>
            </w:r>
            <w:r w:rsidRPr="00F67924">
              <w:rPr>
                <w:rFonts w:eastAsia="MS Mincho"/>
                <w:b/>
                <w:sz w:val="22"/>
                <w:szCs w:val="22"/>
                <w:lang w:val="pt-PT"/>
              </w:rPr>
              <w:t>/</w:t>
            </w:r>
            <w:r w:rsidR="00FA2282" w:rsidRPr="00F67924">
              <w:rPr>
                <w:rFonts w:eastAsia="MS Mincho"/>
                <w:b/>
                <w:sz w:val="22"/>
                <w:szCs w:val="22"/>
                <w:lang w:val="pt-PT"/>
              </w:rPr>
              <w:t>µ</w:t>
            </w:r>
            <w:r w:rsidRPr="00F67924">
              <w:rPr>
                <w:rFonts w:eastAsia="MS Mincho"/>
                <w:b/>
                <w:sz w:val="22"/>
                <w:szCs w:val="22"/>
                <w:lang w:val="pt-PT"/>
              </w:rPr>
              <w:t>l)</w:t>
            </w:r>
          </w:p>
        </w:tc>
        <w:tc>
          <w:tcPr>
            <w:tcW w:w="5998" w:type="dxa"/>
          </w:tcPr>
          <w:p w14:paraId="1A5309B1" w14:textId="77777777" w:rsidR="00506ACF" w:rsidRPr="00F67924" w:rsidRDefault="00506ACF" w:rsidP="00B053E9">
            <w:pPr>
              <w:pStyle w:val="TextTi12"/>
              <w:keepNext/>
              <w:keepLines/>
              <w:jc w:val="center"/>
              <w:rPr>
                <w:rFonts w:eastAsia="MS Mincho"/>
                <w:sz w:val="22"/>
                <w:szCs w:val="22"/>
                <w:lang w:val="pt-PT"/>
              </w:rPr>
            </w:pPr>
            <w:r w:rsidRPr="00F67924">
              <w:rPr>
                <w:rFonts w:eastAsia="MS Mincho"/>
                <w:b/>
                <w:sz w:val="22"/>
                <w:szCs w:val="22"/>
                <w:lang w:val="pt-PT"/>
              </w:rPr>
              <w:t>Ação</w:t>
            </w:r>
          </w:p>
        </w:tc>
      </w:tr>
      <w:tr w:rsidR="00506ACF" w:rsidRPr="00ED63F7" w14:paraId="11B58C9C" w14:textId="77777777" w:rsidTr="00697E15">
        <w:tc>
          <w:tcPr>
            <w:tcW w:w="1697" w:type="dxa"/>
          </w:tcPr>
          <w:p w14:paraId="7DB9C74D" w14:textId="77777777" w:rsidR="00506ACF" w:rsidRPr="00F67924" w:rsidRDefault="00506ACF" w:rsidP="0045348A">
            <w:pPr>
              <w:pStyle w:val="TextTi12"/>
              <w:keepNext/>
              <w:keepLines/>
              <w:rPr>
                <w:rFonts w:eastAsia="MS Mincho"/>
                <w:sz w:val="22"/>
                <w:szCs w:val="22"/>
                <w:lang w:val="pt-PT"/>
              </w:rPr>
            </w:pPr>
            <w:r w:rsidRPr="00F67924">
              <w:rPr>
                <w:rFonts w:eastAsia="MS Mincho"/>
                <w:sz w:val="22"/>
                <w:szCs w:val="22"/>
                <w:lang w:val="pt-PT"/>
              </w:rPr>
              <w:t>50 a 100</w:t>
            </w:r>
          </w:p>
        </w:tc>
        <w:tc>
          <w:tcPr>
            <w:tcW w:w="5998" w:type="dxa"/>
          </w:tcPr>
          <w:p w14:paraId="5B1FDCF7" w14:textId="77777777" w:rsidR="00506ACF" w:rsidRPr="00F67924" w:rsidRDefault="00506ACF" w:rsidP="0045348A">
            <w:pPr>
              <w:pStyle w:val="TextTi12"/>
              <w:keepNext/>
              <w:keepLines/>
              <w:rPr>
                <w:rFonts w:eastAsia="MS Mincho"/>
                <w:sz w:val="22"/>
                <w:szCs w:val="22"/>
                <w:lang w:val="pt-PT"/>
              </w:rPr>
            </w:pPr>
            <w:r w:rsidRPr="00F67924">
              <w:rPr>
                <w:rFonts w:eastAsia="MS Mincho"/>
                <w:sz w:val="22"/>
                <w:szCs w:val="22"/>
                <w:lang w:val="pt-PT"/>
              </w:rPr>
              <w:t>Modificar a dose de MTX concomitante, se apropriado.</w:t>
            </w:r>
          </w:p>
          <w:p w14:paraId="706CE3A4" w14:textId="3A12C395" w:rsidR="00506ACF" w:rsidRPr="00F67924" w:rsidRDefault="00506ACF" w:rsidP="00B053E9">
            <w:pPr>
              <w:pStyle w:val="TextTi12"/>
              <w:keepNext/>
              <w:keepLines/>
              <w:rPr>
                <w:rFonts w:eastAsia="MS Mincho"/>
                <w:sz w:val="22"/>
                <w:szCs w:val="22"/>
                <w:lang w:val="pt-PT"/>
              </w:rPr>
            </w:pPr>
            <w:r w:rsidRPr="00F67924">
              <w:rPr>
                <w:rFonts w:eastAsia="MS Mincho"/>
                <w:sz w:val="22"/>
                <w:szCs w:val="22"/>
                <w:lang w:val="pt-PT"/>
              </w:rPr>
              <w:t xml:space="preserve">Interromper a </w:t>
            </w:r>
            <w:r w:rsidRPr="00F67924">
              <w:rPr>
                <w:sz w:val="22"/>
                <w:szCs w:val="22"/>
                <w:lang w:val="pt-PT"/>
              </w:rPr>
              <w:t>administração</w:t>
            </w:r>
            <w:r w:rsidRPr="00F67924">
              <w:rPr>
                <w:rFonts w:eastAsia="MS Mincho"/>
                <w:sz w:val="22"/>
                <w:szCs w:val="22"/>
                <w:lang w:val="pt-PT"/>
              </w:rPr>
              <w:t xml:space="preserve"> de tocilizumab.</w:t>
            </w:r>
          </w:p>
          <w:p w14:paraId="1C660AB5" w14:textId="3456B823" w:rsidR="00506ACF" w:rsidRPr="00F67924" w:rsidRDefault="00506ACF" w:rsidP="003C5A14">
            <w:pPr>
              <w:pStyle w:val="TextTi12"/>
              <w:keepNext/>
              <w:keepLines/>
              <w:rPr>
                <w:rFonts w:eastAsia="MS Mincho"/>
                <w:sz w:val="22"/>
                <w:szCs w:val="22"/>
                <w:lang w:val="pt-PT"/>
              </w:rPr>
            </w:pPr>
            <w:r w:rsidRPr="00F67924">
              <w:rPr>
                <w:rFonts w:eastAsia="MS Mincho"/>
                <w:sz w:val="22"/>
                <w:szCs w:val="22"/>
                <w:lang w:val="pt-PT"/>
              </w:rPr>
              <w:t xml:space="preserve">Quando a contagem das plaquetas for &gt; 100 </w:t>
            </w:r>
            <w:r w:rsidR="00FA2282" w:rsidRPr="00F67924">
              <w:rPr>
                <w:szCs w:val="22"/>
                <w:lang w:val="pt-PT"/>
              </w:rPr>
              <w:t>×</w:t>
            </w:r>
            <w:r w:rsidRPr="00F67924">
              <w:rPr>
                <w:rFonts w:eastAsia="MS Mincho"/>
                <w:sz w:val="22"/>
                <w:szCs w:val="22"/>
                <w:lang w:val="pt-PT"/>
              </w:rPr>
              <w:t xml:space="preserve"> 10</w:t>
            </w:r>
            <w:r w:rsidRPr="00F67924">
              <w:rPr>
                <w:rFonts w:eastAsia="MS Mincho"/>
                <w:sz w:val="22"/>
                <w:szCs w:val="22"/>
                <w:vertAlign w:val="superscript"/>
                <w:lang w:val="pt-PT"/>
              </w:rPr>
              <w:t>3</w:t>
            </w:r>
            <w:r w:rsidRPr="00F67924">
              <w:rPr>
                <w:rFonts w:eastAsia="MS Mincho"/>
                <w:sz w:val="22"/>
                <w:szCs w:val="22"/>
                <w:lang w:val="pt-PT"/>
              </w:rPr>
              <w:t>/</w:t>
            </w:r>
            <w:r w:rsidR="00FA2282" w:rsidRPr="00F67924">
              <w:rPr>
                <w:rFonts w:eastAsia="MS Mincho"/>
                <w:sz w:val="22"/>
                <w:szCs w:val="22"/>
                <w:lang w:val="pt-PT"/>
              </w:rPr>
              <w:t>µ</w:t>
            </w:r>
            <w:r w:rsidRPr="00F67924">
              <w:rPr>
                <w:rFonts w:eastAsia="MS Mincho"/>
                <w:sz w:val="22"/>
                <w:szCs w:val="22"/>
                <w:lang w:val="pt-PT"/>
              </w:rPr>
              <w:t>l, recomeçar o tratamento.</w:t>
            </w:r>
          </w:p>
        </w:tc>
      </w:tr>
      <w:tr w:rsidR="00506ACF" w:rsidRPr="00ED63F7" w14:paraId="788D1BDC" w14:textId="77777777" w:rsidTr="00697E15">
        <w:tc>
          <w:tcPr>
            <w:tcW w:w="1697" w:type="dxa"/>
          </w:tcPr>
          <w:p w14:paraId="7CE001C1" w14:textId="04A3BB3D" w:rsidR="00506ACF" w:rsidRPr="00F67924" w:rsidRDefault="00FA2282" w:rsidP="00515D4D">
            <w:pPr>
              <w:pStyle w:val="TextTi12"/>
              <w:keepNext/>
              <w:keepLines/>
              <w:rPr>
                <w:rFonts w:eastAsia="MS Mincho"/>
                <w:sz w:val="22"/>
                <w:szCs w:val="22"/>
                <w:lang w:val="pt-PT"/>
              </w:rPr>
            </w:pPr>
            <w:r w:rsidRPr="00F67924">
              <w:rPr>
                <w:rFonts w:eastAsia="MS Mincho"/>
                <w:sz w:val="22"/>
                <w:szCs w:val="22"/>
                <w:lang w:val="pt-PT"/>
              </w:rPr>
              <w:t>&lt;</w:t>
            </w:r>
            <w:r w:rsidR="00506ACF" w:rsidRPr="00F67924">
              <w:rPr>
                <w:rFonts w:eastAsia="MS Mincho"/>
                <w:sz w:val="22"/>
                <w:szCs w:val="22"/>
                <w:lang w:val="pt-PT"/>
              </w:rPr>
              <w:t xml:space="preserve"> 50 </w:t>
            </w:r>
          </w:p>
        </w:tc>
        <w:tc>
          <w:tcPr>
            <w:tcW w:w="5998" w:type="dxa"/>
          </w:tcPr>
          <w:p w14:paraId="38B03516" w14:textId="1852C3A4" w:rsidR="00506ACF" w:rsidRPr="00F67924" w:rsidRDefault="00506ACF" w:rsidP="00515D4D">
            <w:pPr>
              <w:pStyle w:val="TextTi12"/>
              <w:keepNext/>
              <w:keepLines/>
              <w:rPr>
                <w:rFonts w:eastAsia="MS Mincho"/>
                <w:sz w:val="22"/>
                <w:szCs w:val="22"/>
                <w:lang w:val="pt-PT"/>
              </w:rPr>
            </w:pPr>
            <w:r w:rsidRPr="00F67924">
              <w:rPr>
                <w:rFonts w:eastAsia="MS Mincho"/>
                <w:sz w:val="22"/>
                <w:szCs w:val="22"/>
                <w:lang w:val="pt-PT"/>
              </w:rPr>
              <w:t xml:space="preserve">Descontinuar tocilizumab. </w:t>
            </w:r>
          </w:p>
          <w:p w14:paraId="5AF15D17" w14:textId="33154E3B" w:rsidR="00506ACF" w:rsidRPr="00F67924" w:rsidRDefault="00506ACF" w:rsidP="003C5A14">
            <w:pPr>
              <w:pStyle w:val="TextTi12"/>
              <w:keepNext/>
              <w:keepLines/>
              <w:rPr>
                <w:rFonts w:eastAsia="MS Mincho"/>
                <w:sz w:val="22"/>
                <w:szCs w:val="22"/>
                <w:lang w:val="pt-PT"/>
              </w:rPr>
            </w:pPr>
            <w:r w:rsidRPr="00F67924">
              <w:rPr>
                <w:rFonts w:eastAsia="MS Mincho"/>
                <w:sz w:val="22"/>
                <w:szCs w:val="22"/>
                <w:lang w:val="pt-PT"/>
              </w:rPr>
              <w:t xml:space="preserve">A decisão de descontinuar o tratamento na AIJs ou AIJp devido a uma alteração laboratorial </w:t>
            </w:r>
            <w:r w:rsidR="00FA2282" w:rsidRPr="00F67924">
              <w:rPr>
                <w:rFonts w:eastAsia="MS Mincho"/>
                <w:sz w:val="22"/>
                <w:szCs w:val="22"/>
                <w:lang w:val="pt-PT"/>
              </w:rPr>
              <w:t xml:space="preserve">tem </w:t>
            </w:r>
            <w:r w:rsidRPr="00F67924">
              <w:rPr>
                <w:rFonts w:eastAsia="MS Mincho"/>
                <w:sz w:val="22"/>
                <w:szCs w:val="22"/>
                <w:lang w:val="pt-PT"/>
              </w:rPr>
              <w:t>de ser baseada numa avaliação médica do doente individual.</w:t>
            </w:r>
          </w:p>
        </w:tc>
      </w:tr>
    </w:tbl>
    <w:p w14:paraId="17E850F1" w14:textId="63F197A3" w:rsidR="00506ACF" w:rsidRPr="00F67924" w:rsidRDefault="00506ACF" w:rsidP="008A7ED0">
      <w:pPr>
        <w:suppressAutoHyphens/>
        <w:rPr>
          <w:lang w:val="pt-PT"/>
        </w:rPr>
      </w:pPr>
    </w:p>
    <w:p w14:paraId="6F895E24" w14:textId="77777777" w:rsidR="008A7ED0" w:rsidRPr="00F67924" w:rsidRDefault="008A7ED0" w:rsidP="008A7ED0">
      <w:pPr>
        <w:rPr>
          <w:szCs w:val="22"/>
          <w:lang w:val="pt-PT"/>
        </w:rPr>
      </w:pPr>
      <w:r w:rsidRPr="00F67924">
        <w:rPr>
          <w:szCs w:val="22"/>
          <w:lang w:val="pt-PT"/>
        </w:rPr>
        <w:t>A redução da frequência d</w:t>
      </w:r>
      <w:r w:rsidR="002A70FB" w:rsidRPr="00F67924">
        <w:rPr>
          <w:szCs w:val="22"/>
          <w:lang w:val="pt-PT"/>
        </w:rPr>
        <w:t>e</w:t>
      </w:r>
      <w:r w:rsidRPr="00F67924">
        <w:rPr>
          <w:szCs w:val="22"/>
          <w:lang w:val="pt-PT"/>
        </w:rPr>
        <w:t xml:space="preserve"> </w:t>
      </w:r>
      <w:r w:rsidR="002A70FB" w:rsidRPr="00F67924">
        <w:rPr>
          <w:szCs w:val="22"/>
          <w:lang w:val="pt-PT"/>
        </w:rPr>
        <w:t>administração</w:t>
      </w:r>
      <w:r w:rsidRPr="00F67924">
        <w:rPr>
          <w:szCs w:val="22"/>
          <w:lang w:val="pt-PT"/>
        </w:rPr>
        <w:t xml:space="preserve"> de tocilizumab devido a alterações laboratoriais não foi estudada em doentes com AIJs ou AIJp.</w:t>
      </w:r>
    </w:p>
    <w:p w14:paraId="03ED8D02" w14:textId="77777777" w:rsidR="008A7ED0" w:rsidRPr="00F67924" w:rsidRDefault="008A7ED0" w:rsidP="008A7ED0">
      <w:pPr>
        <w:ind w:left="567" w:hanging="567"/>
        <w:rPr>
          <w:i/>
          <w:szCs w:val="22"/>
          <w:lang w:val="pt-PT"/>
        </w:rPr>
      </w:pPr>
    </w:p>
    <w:p w14:paraId="4B473801" w14:textId="5366ECAC" w:rsidR="008A7ED0" w:rsidRPr="00F67924" w:rsidRDefault="008A7ED0" w:rsidP="008A7ED0">
      <w:pPr>
        <w:rPr>
          <w:rFonts w:eastAsia="Calibri"/>
          <w:szCs w:val="22"/>
          <w:lang w:val="pt-PT" w:eastAsia="en-US"/>
        </w:rPr>
      </w:pPr>
      <w:r w:rsidRPr="00F67924">
        <w:rPr>
          <w:rFonts w:eastAsia="Calibri"/>
          <w:szCs w:val="22"/>
          <w:lang w:val="pt-PT" w:eastAsia="en-US"/>
        </w:rPr>
        <w:t xml:space="preserve">A segurança e eficácia da formulação subcutânea de </w:t>
      </w:r>
      <w:r w:rsidR="00772C96" w:rsidRPr="00F67924">
        <w:rPr>
          <w:rFonts w:eastAsia="MS Mincho"/>
          <w:szCs w:val="22"/>
          <w:lang w:val="pt-PT"/>
        </w:rPr>
        <w:t>tocilizumab</w:t>
      </w:r>
      <w:r w:rsidR="00772C96" w:rsidRPr="00F67924" w:rsidDel="00207C75">
        <w:rPr>
          <w:rFonts w:eastAsia="Calibri"/>
          <w:szCs w:val="22"/>
          <w:lang w:val="pt-PT" w:eastAsia="en-US"/>
        </w:rPr>
        <w:t xml:space="preserve"> </w:t>
      </w:r>
      <w:r w:rsidRPr="00F67924">
        <w:rPr>
          <w:rFonts w:eastAsia="Calibri"/>
          <w:szCs w:val="22"/>
          <w:lang w:val="pt-PT" w:eastAsia="en-US"/>
        </w:rPr>
        <w:t>em crianças com outras condições além da AIJs ou AIJp não foram estabelecidas.</w:t>
      </w:r>
    </w:p>
    <w:p w14:paraId="063C53A3" w14:textId="77777777" w:rsidR="008A7ED0" w:rsidRPr="00F67924" w:rsidRDefault="008A7ED0" w:rsidP="008A7ED0">
      <w:pPr>
        <w:rPr>
          <w:rFonts w:eastAsia="Calibri"/>
          <w:szCs w:val="22"/>
          <w:lang w:val="pt-PT" w:eastAsia="en-US"/>
        </w:rPr>
      </w:pPr>
    </w:p>
    <w:p w14:paraId="53613C73" w14:textId="28BDD7FD" w:rsidR="008A7ED0" w:rsidRPr="00F67924" w:rsidRDefault="008A7ED0" w:rsidP="008A7ED0">
      <w:pPr>
        <w:rPr>
          <w:rFonts w:eastAsia="Calibri"/>
          <w:szCs w:val="22"/>
          <w:lang w:val="pt-PT" w:eastAsia="en-US"/>
        </w:rPr>
      </w:pPr>
      <w:r w:rsidRPr="00F67924">
        <w:rPr>
          <w:rFonts w:eastAsia="Calibri"/>
          <w:szCs w:val="22"/>
          <w:lang w:val="pt-PT" w:eastAsia="en-US"/>
        </w:rPr>
        <w:t xml:space="preserve">Os dados disponíveis com a formulação </w:t>
      </w:r>
      <w:r w:rsidR="00772C96" w:rsidRPr="00F67924">
        <w:rPr>
          <w:rFonts w:eastAsia="Calibri"/>
          <w:szCs w:val="22"/>
          <w:lang w:val="pt-PT" w:eastAsia="en-US"/>
        </w:rPr>
        <w:t xml:space="preserve">intravenosa </w:t>
      </w:r>
      <w:r w:rsidRPr="00F67924">
        <w:rPr>
          <w:rFonts w:eastAsia="Calibri"/>
          <w:szCs w:val="22"/>
          <w:lang w:val="pt-PT" w:eastAsia="en-US"/>
        </w:rPr>
        <w:t xml:space="preserve">sugerem que se observa uma melhoria clínica no prazo de 12 semanas após o início do tratamento com </w:t>
      </w:r>
      <w:r w:rsidR="00772C96" w:rsidRPr="00F67924">
        <w:rPr>
          <w:rFonts w:eastAsia="MS Mincho"/>
          <w:szCs w:val="22"/>
          <w:lang w:val="pt-PT"/>
        </w:rPr>
        <w:t>tocilizumab</w:t>
      </w:r>
      <w:r w:rsidRPr="00F67924">
        <w:rPr>
          <w:rFonts w:eastAsia="Calibri"/>
          <w:szCs w:val="22"/>
          <w:lang w:val="pt-PT" w:eastAsia="en-US"/>
        </w:rPr>
        <w:t xml:space="preserve">. A continuação da terapêutica </w:t>
      </w:r>
      <w:r w:rsidR="00FA2282" w:rsidRPr="00F67924">
        <w:rPr>
          <w:rFonts w:eastAsia="Calibri"/>
          <w:szCs w:val="22"/>
          <w:lang w:val="pt-PT" w:eastAsia="en-US"/>
        </w:rPr>
        <w:t xml:space="preserve">tem </w:t>
      </w:r>
      <w:r w:rsidRPr="00F67924">
        <w:rPr>
          <w:rFonts w:eastAsia="Calibri"/>
          <w:szCs w:val="22"/>
          <w:lang w:val="pt-PT" w:eastAsia="en-US"/>
        </w:rPr>
        <w:t xml:space="preserve">de ser cuidadosamente reconsiderada num doente que não exiba melhoria neste período.  </w:t>
      </w:r>
    </w:p>
    <w:p w14:paraId="5458F65F" w14:textId="77777777" w:rsidR="008A7ED0" w:rsidRPr="00F67924" w:rsidRDefault="008A7ED0" w:rsidP="008A7ED0">
      <w:pPr>
        <w:rPr>
          <w:rFonts w:eastAsia="Calibri"/>
          <w:szCs w:val="22"/>
          <w:lang w:val="pt-PT" w:eastAsia="en-US"/>
        </w:rPr>
      </w:pPr>
    </w:p>
    <w:p w14:paraId="73F0783F" w14:textId="04696528" w:rsidR="008A7ED0" w:rsidRPr="00F67924" w:rsidRDefault="008A7ED0" w:rsidP="008A7ED0">
      <w:pPr>
        <w:spacing w:line="276" w:lineRule="auto"/>
        <w:rPr>
          <w:rFonts w:eastAsia="Calibri"/>
          <w:bCs/>
          <w:szCs w:val="22"/>
          <w:u w:val="single"/>
          <w:lang w:val="pt-PT" w:eastAsia="en-US"/>
        </w:rPr>
      </w:pPr>
      <w:r w:rsidRPr="00F67924">
        <w:rPr>
          <w:rFonts w:eastAsia="Calibri"/>
          <w:bCs/>
          <w:szCs w:val="22"/>
          <w:u w:val="single"/>
          <w:lang w:val="pt-PT" w:eastAsia="en-US"/>
        </w:rPr>
        <w:t>Omissão de dose</w:t>
      </w:r>
    </w:p>
    <w:p w14:paraId="6B41EBA4" w14:textId="087CBD39" w:rsidR="008A7ED0" w:rsidRPr="00F67924" w:rsidRDefault="008A7ED0" w:rsidP="008A7ED0">
      <w:pPr>
        <w:rPr>
          <w:rFonts w:eastAsia="Calibri"/>
          <w:szCs w:val="22"/>
          <w:lang w:val="pt-PT" w:eastAsia="en-US"/>
        </w:rPr>
      </w:pPr>
      <w:r w:rsidRPr="00F67924">
        <w:rPr>
          <w:rFonts w:eastAsia="Calibri"/>
          <w:szCs w:val="22"/>
          <w:lang w:val="pt-PT" w:eastAsia="en-US"/>
        </w:rPr>
        <w:t xml:space="preserve">Se o doente com AIJs falhar uma </w:t>
      </w:r>
      <w:r w:rsidR="00ED7AF9" w:rsidRPr="00F67924">
        <w:rPr>
          <w:rFonts w:eastAsia="Calibri"/>
          <w:szCs w:val="22"/>
          <w:lang w:val="pt-PT" w:eastAsia="en-US"/>
        </w:rPr>
        <w:t>injeção</w:t>
      </w:r>
      <w:r w:rsidRPr="00F67924">
        <w:rPr>
          <w:rFonts w:eastAsia="Calibri"/>
          <w:szCs w:val="22"/>
          <w:lang w:val="pt-PT" w:eastAsia="en-US"/>
        </w:rPr>
        <w:t xml:space="preserve"> subcutânea semanal de </w:t>
      </w:r>
      <w:r w:rsidR="00772C96" w:rsidRPr="00F67924">
        <w:rPr>
          <w:rFonts w:eastAsia="MS Mincho"/>
          <w:szCs w:val="22"/>
          <w:lang w:val="pt-PT"/>
        </w:rPr>
        <w:t>tocilizumab</w:t>
      </w:r>
      <w:r w:rsidR="00772C96" w:rsidRPr="00F67924" w:rsidDel="00207C75">
        <w:rPr>
          <w:rFonts w:eastAsia="Calibri"/>
          <w:szCs w:val="22"/>
          <w:lang w:val="pt-PT" w:eastAsia="en-US"/>
        </w:rPr>
        <w:t xml:space="preserve"> </w:t>
      </w:r>
      <w:r w:rsidRPr="00F67924">
        <w:rPr>
          <w:rFonts w:eastAsia="Calibri"/>
          <w:szCs w:val="22"/>
          <w:lang w:val="pt-PT" w:eastAsia="en-US"/>
        </w:rPr>
        <w:t>até 7</w:t>
      </w:r>
      <w:r w:rsidR="00772C96" w:rsidRPr="00F67924">
        <w:rPr>
          <w:rFonts w:eastAsia="Calibri"/>
          <w:szCs w:val="22"/>
          <w:lang w:val="pt-PT" w:eastAsia="en-US"/>
        </w:rPr>
        <w:t> </w:t>
      </w:r>
      <w:r w:rsidRPr="00F67924">
        <w:rPr>
          <w:rFonts w:eastAsia="Calibri"/>
          <w:szCs w:val="22"/>
          <w:lang w:val="pt-PT" w:eastAsia="en-US"/>
        </w:rPr>
        <w:t>dias após o dia previsto dessa dose,</w:t>
      </w:r>
      <w:r w:rsidRPr="00F67924">
        <w:rPr>
          <w:lang w:val="pt-PT"/>
        </w:rPr>
        <w:t xml:space="preserve"> </w:t>
      </w:r>
      <w:r w:rsidRPr="00F67924">
        <w:rPr>
          <w:rFonts w:eastAsia="Calibri"/>
          <w:szCs w:val="22"/>
          <w:lang w:val="pt-PT" w:eastAsia="en-US"/>
        </w:rPr>
        <w:t xml:space="preserve">ele/ela deve ser instruído a administrar a dose em falta no dia da administração seguinte. Se o doente falhar uma injeção subcutânea de </w:t>
      </w:r>
      <w:r w:rsidR="00772C96" w:rsidRPr="00F67924">
        <w:rPr>
          <w:rFonts w:eastAsia="MS Mincho"/>
          <w:szCs w:val="22"/>
          <w:lang w:val="pt-PT"/>
        </w:rPr>
        <w:t>tocilizumab</w:t>
      </w:r>
      <w:r w:rsidR="00772C96" w:rsidRPr="00F67924" w:rsidDel="00207C75">
        <w:rPr>
          <w:rFonts w:eastAsia="Calibri"/>
          <w:szCs w:val="22"/>
          <w:lang w:val="pt-PT" w:eastAsia="en-US"/>
        </w:rPr>
        <w:t xml:space="preserve"> </w:t>
      </w:r>
      <w:r w:rsidRPr="00F67924">
        <w:rPr>
          <w:rFonts w:eastAsia="Calibri"/>
          <w:szCs w:val="22"/>
          <w:lang w:val="pt-PT" w:eastAsia="en-US"/>
        </w:rPr>
        <w:t>de 2 em 2</w:t>
      </w:r>
      <w:r w:rsidR="00772C96" w:rsidRPr="00F67924">
        <w:rPr>
          <w:rFonts w:eastAsia="Calibri"/>
          <w:szCs w:val="22"/>
          <w:lang w:val="pt-PT" w:eastAsia="en-US"/>
        </w:rPr>
        <w:t> </w:t>
      </w:r>
      <w:r w:rsidRPr="00F67924">
        <w:rPr>
          <w:rFonts w:eastAsia="Calibri"/>
          <w:szCs w:val="22"/>
          <w:lang w:val="pt-PT" w:eastAsia="en-US"/>
        </w:rPr>
        <w:t>semanas, até 7</w:t>
      </w:r>
      <w:r w:rsidR="00772C96" w:rsidRPr="00F67924">
        <w:rPr>
          <w:rFonts w:eastAsia="Calibri"/>
          <w:szCs w:val="22"/>
          <w:lang w:val="pt-PT" w:eastAsia="en-US"/>
        </w:rPr>
        <w:t> </w:t>
      </w:r>
      <w:r w:rsidRPr="00F67924">
        <w:rPr>
          <w:rFonts w:eastAsia="Calibri"/>
          <w:szCs w:val="22"/>
          <w:lang w:val="pt-PT" w:eastAsia="en-US"/>
        </w:rPr>
        <w:t>dias após o dia previsto dessa dose, ele/ela deve ser instruído a administrar imediatamente a dose em falta e a administrar a dose seguinte no dia da administração seguinte.</w:t>
      </w:r>
    </w:p>
    <w:p w14:paraId="5AF9DC00" w14:textId="77777777" w:rsidR="008A7ED0" w:rsidRPr="00F67924" w:rsidRDefault="008A7ED0" w:rsidP="008A7ED0">
      <w:pPr>
        <w:suppressAutoHyphens/>
        <w:rPr>
          <w:rFonts w:eastAsia="Calibri"/>
          <w:szCs w:val="22"/>
          <w:lang w:val="pt-PT" w:eastAsia="en-US"/>
        </w:rPr>
      </w:pPr>
    </w:p>
    <w:p w14:paraId="3E79DBB8" w14:textId="40C066BD" w:rsidR="008A7ED0" w:rsidRPr="00F67924" w:rsidRDefault="008A7ED0" w:rsidP="008A7ED0">
      <w:pPr>
        <w:suppressAutoHyphens/>
        <w:rPr>
          <w:rFonts w:eastAsia="Calibri"/>
          <w:szCs w:val="22"/>
          <w:lang w:val="pt-PT" w:eastAsia="en-US"/>
        </w:rPr>
      </w:pPr>
      <w:r w:rsidRPr="00F67924">
        <w:rPr>
          <w:rFonts w:eastAsia="Calibri"/>
          <w:szCs w:val="22"/>
          <w:lang w:val="pt-PT" w:eastAsia="en-US"/>
        </w:rPr>
        <w:t xml:space="preserve">Se o doente com AIJp falhar uma injeção subcutânea de </w:t>
      </w:r>
      <w:r w:rsidR="00772C96" w:rsidRPr="00F67924">
        <w:rPr>
          <w:rFonts w:eastAsia="MS Mincho"/>
          <w:szCs w:val="22"/>
          <w:lang w:val="pt-PT"/>
        </w:rPr>
        <w:t>tocilizumab</w:t>
      </w:r>
      <w:r w:rsidR="00772C96" w:rsidRPr="00F67924" w:rsidDel="00207C75">
        <w:rPr>
          <w:rFonts w:eastAsia="Calibri"/>
          <w:szCs w:val="22"/>
          <w:lang w:val="pt-PT" w:eastAsia="en-US"/>
        </w:rPr>
        <w:t xml:space="preserve"> </w:t>
      </w:r>
      <w:r w:rsidRPr="00F67924">
        <w:rPr>
          <w:rFonts w:eastAsia="Calibri"/>
          <w:szCs w:val="22"/>
          <w:lang w:val="pt-PT" w:eastAsia="en-US"/>
        </w:rPr>
        <w:t>até 7</w:t>
      </w:r>
      <w:r w:rsidR="00772C96" w:rsidRPr="00F67924">
        <w:rPr>
          <w:rFonts w:eastAsia="Calibri"/>
          <w:szCs w:val="22"/>
          <w:lang w:val="pt-PT" w:eastAsia="en-US"/>
        </w:rPr>
        <w:t> </w:t>
      </w:r>
      <w:r w:rsidRPr="00F67924">
        <w:rPr>
          <w:rFonts w:eastAsia="Calibri"/>
          <w:szCs w:val="22"/>
          <w:lang w:val="pt-PT" w:eastAsia="en-US"/>
        </w:rPr>
        <w:t xml:space="preserve">dias após o dia previsto dessa dose, ele/ela deve administrar a dose em falta logo que se lembre e deve tomar a dose seguinte na data prevista normal. Se o doente falhar uma injeção subcutânea de </w:t>
      </w:r>
      <w:r w:rsidR="00772C96" w:rsidRPr="00F67924">
        <w:rPr>
          <w:rFonts w:eastAsia="MS Mincho"/>
          <w:szCs w:val="22"/>
          <w:lang w:val="pt-PT"/>
        </w:rPr>
        <w:t>tocilizumab</w:t>
      </w:r>
      <w:r w:rsidR="00772C96" w:rsidRPr="00F67924" w:rsidDel="00207C75">
        <w:rPr>
          <w:rFonts w:eastAsia="Calibri"/>
          <w:szCs w:val="22"/>
          <w:lang w:val="pt-PT" w:eastAsia="en-US"/>
        </w:rPr>
        <w:t xml:space="preserve"> </w:t>
      </w:r>
      <w:r w:rsidRPr="00F67924">
        <w:rPr>
          <w:rFonts w:eastAsia="Calibri"/>
          <w:szCs w:val="22"/>
          <w:lang w:val="pt-PT" w:eastAsia="en-US"/>
        </w:rPr>
        <w:t>por mais de 7</w:t>
      </w:r>
      <w:r w:rsidR="00772C96" w:rsidRPr="00F67924">
        <w:rPr>
          <w:rFonts w:eastAsia="Calibri"/>
          <w:szCs w:val="22"/>
          <w:lang w:val="pt-PT" w:eastAsia="en-US"/>
        </w:rPr>
        <w:t> </w:t>
      </w:r>
      <w:r w:rsidRPr="00F67924">
        <w:rPr>
          <w:rFonts w:eastAsia="Calibri"/>
          <w:szCs w:val="22"/>
          <w:lang w:val="pt-PT" w:eastAsia="en-US"/>
        </w:rPr>
        <w:t xml:space="preserve">dias após o dia previsto dessa dose ou se não tiver a certeza </w:t>
      </w:r>
      <w:r w:rsidR="002A70FB" w:rsidRPr="00F67924">
        <w:rPr>
          <w:rFonts w:eastAsia="Calibri"/>
          <w:szCs w:val="22"/>
          <w:lang w:val="pt-PT" w:eastAsia="en-US"/>
        </w:rPr>
        <w:t xml:space="preserve">de </w:t>
      </w:r>
      <w:r w:rsidRPr="00F67924">
        <w:rPr>
          <w:rFonts w:eastAsia="Calibri"/>
          <w:szCs w:val="22"/>
          <w:lang w:val="pt-PT" w:eastAsia="en-US"/>
        </w:rPr>
        <w:t>quando</w:t>
      </w:r>
      <w:r w:rsidR="00772C96" w:rsidRPr="00F67924">
        <w:rPr>
          <w:rFonts w:eastAsia="Calibri"/>
          <w:szCs w:val="22"/>
          <w:lang w:val="pt-PT" w:eastAsia="en-US"/>
        </w:rPr>
        <w:t xml:space="preserve"> o</w:t>
      </w:r>
      <w:r w:rsidRPr="00F67924">
        <w:rPr>
          <w:rFonts w:eastAsia="Calibri"/>
          <w:szCs w:val="22"/>
          <w:lang w:val="pt-PT" w:eastAsia="en-US"/>
        </w:rPr>
        <w:t xml:space="preserve"> deve administrar, deve contactar o médico ou o farmacêutico.</w:t>
      </w:r>
    </w:p>
    <w:p w14:paraId="63EEF503" w14:textId="77777777" w:rsidR="008A7ED0" w:rsidRPr="00F67924" w:rsidRDefault="008A7ED0" w:rsidP="002C4F21">
      <w:pPr>
        <w:suppressAutoHyphens/>
        <w:rPr>
          <w:lang w:val="pt-PT"/>
        </w:rPr>
      </w:pPr>
    </w:p>
    <w:p w14:paraId="613A65C1" w14:textId="77777777" w:rsidR="002C4F21" w:rsidRPr="00F67924" w:rsidRDefault="002C4F21" w:rsidP="002C4F21">
      <w:pPr>
        <w:suppressAutoHyphens/>
        <w:rPr>
          <w:u w:val="single"/>
          <w:lang w:val="pt-PT"/>
        </w:rPr>
      </w:pPr>
      <w:r w:rsidRPr="00F67924">
        <w:rPr>
          <w:u w:val="single"/>
          <w:lang w:val="pt-PT"/>
        </w:rPr>
        <w:t>Modo de administração</w:t>
      </w:r>
    </w:p>
    <w:p w14:paraId="7E2DFBF8" w14:textId="30322E23" w:rsidR="002C4F21" w:rsidRPr="00F67924" w:rsidRDefault="00772C96" w:rsidP="002C4F21">
      <w:pPr>
        <w:rPr>
          <w:lang w:val="pt-PT"/>
        </w:rPr>
      </w:pPr>
      <w:r w:rsidRPr="00F67924">
        <w:rPr>
          <w:lang w:val="pt-PT"/>
        </w:rPr>
        <w:t xml:space="preserve">Este medicamento </w:t>
      </w:r>
      <w:r w:rsidR="002C4F21" w:rsidRPr="00F67924">
        <w:rPr>
          <w:lang w:val="pt-PT"/>
        </w:rPr>
        <w:t>é para utilização subcutânea.</w:t>
      </w:r>
    </w:p>
    <w:p w14:paraId="452851BA" w14:textId="5492BB6A" w:rsidR="002C4F21" w:rsidRPr="00F67924" w:rsidRDefault="002C4F21" w:rsidP="002C4F21">
      <w:pPr>
        <w:rPr>
          <w:lang w:val="pt-PT"/>
        </w:rPr>
      </w:pPr>
      <w:r w:rsidRPr="00F67924">
        <w:rPr>
          <w:lang w:val="pt-PT"/>
        </w:rPr>
        <w:t xml:space="preserve">Após treino adequado na técnica de injeção, os doentes poderão auto injetarem-se com </w:t>
      </w:r>
      <w:r w:rsidR="00772C96" w:rsidRPr="00F67924">
        <w:rPr>
          <w:lang w:val="pt-PT"/>
        </w:rPr>
        <w:t xml:space="preserve">este medicamento </w:t>
      </w:r>
      <w:r w:rsidRPr="00F67924">
        <w:rPr>
          <w:lang w:val="pt-PT"/>
        </w:rPr>
        <w:t>caso o médico determine que é apropriado. O conteúdo total (0,9</w:t>
      </w:r>
      <w:r w:rsidR="00772C96" w:rsidRPr="00F67924">
        <w:rPr>
          <w:lang w:val="pt-PT"/>
        </w:rPr>
        <w:t> </w:t>
      </w:r>
      <w:r w:rsidRPr="00F67924">
        <w:rPr>
          <w:lang w:val="pt-PT"/>
        </w:rPr>
        <w:t xml:space="preserve">ml) da </w:t>
      </w:r>
      <w:r w:rsidR="00B82F93" w:rsidRPr="00F67924">
        <w:rPr>
          <w:lang w:val="pt-PT"/>
        </w:rPr>
        <w:t>caneta</w:t>
      </w:r>
      <w:r w:rsidRPr="00F67924">
        <w:rPr>
          <w:lang w:val="pt-PT"/>
        </w:rPr>
        <w:t xml:space="preserve"> pré-cheia deve ser administrado como uma injeção subcutânea. Os locais de injeção recomendados (abdómen, coxa e parte superior do braço) devem ser alternados e as injeções nunca devem ser administradas em sinais, cicatrizes ou áreas onde a pele esteja dolorosa, magoada, vermelha, dura ou que não esteja intacta.</w:t>
      </w:r>
    </w:p>
    <w:p w14:paraId="36D4377E" w14:textId="77777777" w:rsidR="002C4F21" w:rsidRPr="00F67924" w:rsidRDefault="002C4F21" w:rsidP="002C4F21">
      <w:pPr>
        <w:rPr>
          <w:lang w:val="pt-PT"/>
        </w:rPr>
      </w:pPr>
    </w:p>
    <w:p w14:paraId="0661BE55" w14:textId="6974C425" w:rsidR="002C4F21" w:rsidRPr="00F67924" w:rsidRDefault="002C4F21" w:rsidP="00910A24">
      <w:pPr>
        <w:keepNext/>
        <w:keepLines/>
        <w:rPr>
          <w:lang w:val="pt-PT"/>
        </w:rPr>
      </w:pPr>
      <w:r w:rsidRPr="00F67924">
        <w:rPr>
          <w:lang w:val="pt-PT"/>
        </w:rPr>
        <w:t xml:space="preserve">A </w:t>
      </w:r>
      <w:r w:rsidR="00B82F93" w:rsidRPr="00F67924">
        <w:rPr>
          <w:lang w:val="pt-PT"/>
        </w:rPr>
        <w:t>caneta</w:t>
      </w:r>
      <w:r w:rsidRPr="00F67924">
        <w:rPr>
          <w:lang w:val="pt-PT"/>
        </w:rPr>
        <w:t xml:space="preserve"> pré-cheia não deve ser agitada.</w:t>
      </w:r>
    </w:p>
    <w:p w14:paraId="6ECF8962" w14:textId="77777777" w:rsidR="002C4F21" w:rsidRPr="00F67924" w:rsidRDefault="002C4F21" w:rsidP="00910A24">
      <w:pPr>
        <w:keepNext/>
        <w:keepLines/>
        <w:rPr>
          <w:lang w:val="pt-PT"/>
        </w:rPr>
      </w:pPr>
    </w:p>
    <w:p w14:paraId="2AD671E2" w14:textId="1C2CAEA5" w:rsidR="002C4F21" w:rsidRPr="00F67924" w:rsidRDefault="002C4F21" w:rsidP="00910A24">
      <w:pPr>
        <w:keepNext/>
        <w:keepLines/>
        <w:rPr>
          <w:lang w:val="pt-PT"/>
        </w:rPr>
      </w:pPr>
      <w:r w:rsidRPr="00F67924">
        <w:rPr>
          <w:lang w:val="pt-PT"/>
        </w:rPr>
        <w:t>Instruções comp</w:t>
      </w:r>
      <w:r w:rsidR="00B006A9" w:rsidRPr="00F67924">
        <w:rPr>
          <w:lang w:val="pt-PT"/>
        </w:rPr>
        <w:t>letas</w:t>
      </w:r>
      <w:r w:rsidRPr="00F67924">
        <w:rPr>
          <w:lang w:val="pt-PT"/>
        </w:rPr>
        <w:t xml:space="preserve"> para a administração de RoActemra numa </w:t>
      </w:r>
      <w:r w:rsidR="00B82F93" w:rsidRPr="00F67924">
        <w:rPr>
          <w:lang w:val="pt-PT"/>
        </w:rPr>
        <w:t>caneta</w:t>
      </w:r>
      <w:r w:rsidRPr="00F67924">
        <w:rPr>
          <w:lang w:val="pt-PT"/>
        </w:rPr>
        <w:t xml:space="preserve"> pré-cheia são dadas no Folheto Informativo, ver secção</w:t>
      </w:r>
      <w:r w:rsidR="00772C96" w:rsidRPr="00F67924">
        <w:rPr>
          <w:lang w:val="pt-PT"/>
        </w:rPr>
        <w:t> </w:t>
      </w:r>
      <w:r w:rsidRPr="00F67924">
        <w:rPr>
          <w:lang w:val="pt-PT"/>
        </w:rPr>
        <w:t>6.6.</w:t>
      </w:r>
    </w:p>
    <w:p w14:paraId="7FDBB98C" w14:textId="77777777" w:rsidR="002C4F21" w:rsidRPr="00F67924" w:rsidRDefault="002C4F21" w:rsidP="002C4F21">
      <w:pPr>
        <w:suppressAutoHyphens/>
        <w:rPr>
          <w:lang w:val="pt-PT"/>
        </w:rPr>
      </w:pPr>
    </w:p>
    <w:p w14:paraId="2B6A36E2" w14:textId="77777777" w:rsidR="002C4F21" w:rsidRPr="00F67924" w:rsidRDefault="002C4F21" w:rsidP="002C4F21">
      <w:pPr>
        <w:suppressAutoHyphens/>
        <w:ind w:left="567" w:hanging="567"/>
        <w:rPr>
          <w:lang w:val="pt-PT"/>
        </w:rPr>
      </w:pPr>
      <w:r w:rsidRPr="00F67924">
        <w:rPr>
          <w:b/>
          <w:lang w:val="pt-PT"/>
        </w:rPr>
        <w:t>4.3</w:t>
      </w:r>
      <w:r w:rsidRPr="00F67924">
        <w:rPr>
          <w:b/>
          <w:lang w:val="pt-PT"/>
        </w:rPr>
        <w:tab/>
        <w:t>Contraindicações</w:t>
      </w:r>
    </w:p>
    <w:p w14:paraId="24C83BDE" w14:textId="77777777" w:rsidR="002C4F21" w:rsidRPr="00F67924" w:rsidRDefault="002C4F21" w:rsidP="002C4F21">
      <w:pPr>
        <w:suppressAutoHyphens/>
        <w:rPr>
          <w:lang w:val="pt-PT"/>
        </w:rPr>
      </w:pPr>
    </w:p>
    <w:p w14:paraId="30AD7D3B" w14:textId="7934C14F" w:rsidR="002C4F21" w:rsidRPr="00F67924" w:rsidRDefault="002C4F21" w:rsidP="002C4F21">
      <w:pPr>
        <w:suppressAutoHyphens/>
        <w:rPr>
          <w:lang w:val="pt-PT"/>
        </w:rPr>
      </w:pPr>
      <w:r w:rsidRPr="00F67924">
        <w:rPr>
          <w:lang w:val="pt-PT"/>
        </w:rPr>
        <w:t>Hipersensibilidade à substância ativa ou a qualquer um dos excipientes mencionados na secção</w:t>
      </w:r>
      <w:r w:rsidR="00772C96" w:rsidRPr="00F67924">
        <w:rPr>
          <w:lang w:val="pt-PT"/>
        </w:rPr>
        <w:t> </w:t>
      </w:r>
      <w:r w:rsidRPr="00F67924">
        <w:rPr>
          <w:lang w:val="pt-PT"/>
        </w:rPr>
        <w:t>6.1.</w:t>
      </w:r>
    </w:p>
    <w:p w14:paraId="0AAA0226" w14:textId="77777777" w:rsidR="002C4F21" w:rsidRPr="00F67924" w:rsidRDefault="002C4F21" w:rsidP="002C4F21">
      <w:pPr>
        <w:suppressAutoHyphens/>
        <w:rPr>
          <w:lang w:val="pt-PT"/>
        </w:rPr>
      </w:pPr>
    </w:p>
    <w:p w14:paraId="37212ABF" w14:textId="77E8FDF0" w:rsidR="002C4F21" w:rsidRPr="00F67924" w:rsidRDefault="002C4F21" w:rsidP="002C4F21">
      <w:pPr>
        <w:suppressAutoHyphens/>
        <w:rPr>
          <w:lang w:val="pt-PT"/>
        </w:rPr>
      </w:pPr>
      <w:r w:rsidRPr="00F67924">
        <w:rPr>
          <w:lang w:val="pt-PT"/>
        </w:rPr>
        <w:t>Infeções ativas graves (ver secção</w:t>
      </w:r>
      <w:r w:rsidR="00772C96" w:rsidRPr="00F67924">
        <w:rPr>
          <w:lang w:val="pt-PT"/>
        </w:rPr>
        <w:t> </w:t>
      </w:r>
      <w:r w:rsidRPr="00F67924">
        <w:rPr>
          <w:lang w:val="pt-PT"/>
        </w:rPr>
        <w:t>4.4).</w:t>
      </w:r>
    </w:p>
    <w:p w14:paraId="0E71AB0B" w14:textId="77777777" w:rsidR="002C4F21" w:rsidRPr="00F67924" w:rsidRDefault="002C4F21" w:rsidP="002C4F21">
      <w:pPr>
        <w:suppressAutoHyphens/>
        <w:rPr>
          <w:lang w:val="pt-PT"/>
        </w:rPr>
      </w:pPr>
    </w:p>
    <w:p w14:paraId="39BB8DAD" w14:textId="77777777" w:rsidR="002C4F21" w:rsidRPr="00F67924" w:rsidRDefault="002C4F21" w:rsidP="002C4F21">
      <w:pPr>
        <w:suppressAutoHyphens/>
        <w:ind w:left="567" w:hanging="567"/>
        <w:rPr>
          <w:b/>
          <w:lang w:val="pt-PT"/>
        </w:rPr>
      </w:pPr>
      <w:r w:rsidRPr="00F67924">
        <w:rPr>
          <w:b/>
          <w:lang w:val="pt-PT"/>
        </w:rPr>
        <w:t>4.4</w:t>
      </w:r>
      <w:r w:rsidRPr="00F67924">
        <w:rPr>
          <w:b/>
          <w:lang w:val="pt-PT"/>
        </w:rPr>
        <w:tab/>
        <w:t>Advertências e precauções especiais de utilização</w:t>
      </w:r>
    </w:p>
    <w:p w14:paraId="6B370707" w14:textId="77777777" w:rsidR="002C4F21" w:rsidRPr="00F67924" w:rsidRDefault="002C4F21" w:rsidP="002C4F21">
      <w:pPr>
        <w:suppressAutoHyphens/>
        <w:ind w:left="567" w:hanging="567"/>
        <w:rPr>
          <w:b/>
          <w:lang w:val="pt-PT"/>
        </w:rPr>
      </w:pPr>
    </w:p>
    <w:p w14:paraId="391587F0" w14:textId="77777777" w:rsidR="007E0BD7" w:rsidRPr="00F67924" w:rsidRDefault="007E0BD7" w:rsidP="002C4F21">
      <w:pPr>
        <w:keepNext/>
        <w:keepLines/>
        <w:suppressAutoHyphens/>
        <w:rPr>
          <w:lang w:val="pt-PT"/>
        </w:rPr>
      </w:pPr>
      <w:r w:rsidRPr="00F67924">
        <w:rPr>
          <w:lang w:val="pt-PT"/>
        </w:rPr>
        <w:t>A formulação subcutânea de RoActemra não se destina a administração intravenosa.</w:t>
      </w:r>
    </w:p>
    <w:p w14:paraId="0A0CC75A" w14:textId="24D471DD" w:rsidR="007E0BD7" w:rsidRPr="00F67924" w:rsidRDefault="007E0BD7" w:rsidP="002C4F21">
      <w:pPr>
        <w:keepNext/>
        <w:keepLines/>
        <w:suppressAutoHyphens/>
        <w:rPr>
          <w:lang w:val="pt-PT"/>
        </w:rPr>
      </w:pPr>
    </w:p>
    <w:p w14:paraId="3553C206" w14:textId="77777777" w:rsidR="00772C96" w:rsidRPr="00F67924" w:rsidRDefault="00772C96" w:rsidP="00772C96">
      <w:pPr>
        <w:keepNext/>
        <w:keepLines/>
        <w:suppressAutoHyphens/>
        <w:rPr>
          <w:lang w:val="pt-PT"/>
        </w:rPr>
      </w:pPr>
      <w:r w:rsidRPr="00F67924">
        <w:rPr>
          <w:lang w:val="pt-PT"/>
        </w:rPr>
        <w:t>A formulação subcutânea de RoActemra não se destina a ser administrada a crianças com AIJs com peso inferior a 10 kg.</w:t>
      </w:r>
    </w:p>
    <w:p w14:paraId="333EF800" w14:textId="77777777" w:rsidR="00772C96" w:rsidRPr="00F67924" w:rsidRDefault="00772C96" w:rsidP="002C4F21">
      <w:pPr>
        <w:keepNext/>
        <w:keepLines/>
        <w:suppressAutoHyphens/>
        <w:rPr>
          <w:lang w:val="pt-PT"/>
        </w:rPr>
      </w:pPr>
    </w:p>
    <w:p w14:paraId="27486DE9" w14:textId="77777777" w:rsidR="002C4F21" w:rsidRPr="00F67924" w:rsidRDefault="002C4F21" w:rsidP="002C4F21">
      <w:pPr>
        <w:keepNext/>
        <w:keepLines/>
        <w:suppressAutoHyphens/>
        <w:rPr>
          <w:u w:val="single"/>
          <w:lang w:val="pt-PT"/>
        </w:rPr>
      </w:pPr>
      <w:r w:rsidRPr="00F67924">
        <w:rPr>
          <w:u w:val="single"/>
          <w:lang w:val="pt-PT"/>
        </w:rPr>
        <w:t>Rastreabilidade</w:t>
      </w:r>
    </w:p>
    <w:p w14:paraId="20AD4F8D" w14:textId="77777777" w:rsidR="002C4F21" w:rsidRPr="00F67924" w:rsidRDefault="002C4F21" w:rsidP="002C4F21">
      <w:pPr>
        <w:keepNext/>
        <w:keepLines/>
        <w:suppressAutoHyphens/>
        <w:rPr>
          <w:lang w:val="pt-PT"/>
        </w:rPr>
      </w:pPr>
      <w:r w:rsidRPr="00F67924">
        <w:rPr>
          <w:lang w:val="pt-PT"/>
        </w:rPr>
        <w:t xml:space="preserve">De modo a melhorar a rastreabilidade dos medicamentos biológicos, o nome e o número de lote do </w:t>
      </w:r>
      <w:r w:rsidRPr="00F67924">
        <w:rPr>
          <w:szCs w:val="22"/>
          <w:lang w:val="pt-PT"/>
        </w:rPr>
        <w:t xml:space="preserve">medicamento </w:t>
      </w:r>
      <w:r w:rsidRPr="00F67924">
        <w:rPr>
          <w:lang w:val="pt-PT"/>
        </w:rPr>
        <w:t>administrado devem ser claramente registados.</w:t>
      </w:r>
    </w:p>
    <w:p w14:paraId="33D187C6" w14:textId="7105842A" w:rsidR="002C4F21" w:rsidRPr="00F67924" w:rsidRDefault="002C4F21" w:rsidP="002C4F21">
      <w:pPr>
        <w:suppressAutoHyphens/>
        <w:ind w:left="567" w:hanging="567"/>
        <w:rPr>
          <w:b/>
          <w:lang w:val="pt-PT"/>
        </w:rPr>
      </w:pPr>
    </w:p>
    <w:p w14:paraId="7BAC271B" w14:textId="6538434D" w:rsidR="00772C96" w:rsidRPr="00F67924" w:rsidRDefault="00772C96" w:rsidP="002C4F21">
      <w:pPr>
        <w:suppressAutoHyphens/>
        <w:ind w:left="567" w:hanging="567"/>
        <w:rPr>
          <w:b/>
          <w:lang w:val="pt-PT"/>
        </w:rPr>
      </w:pPr>
      <w:r w:rsidRPr="00F67924">
        <w:rPr>
          <w:u w:val="single"/>
          <w:lang w:val="pt-PT"/>
        </w:rPr>
        <w:t>Todas as indicações</w:t>
      </w:r>
    </w:p>
    <w:p w14:paraId="08528F93" w14:textId="77777777" w:rsidR="002C4F21" w:rsidRPr="00F67924" w:rsidRDefault="002C4F21" w:rsidP="002C4F21">
      <w:pPr>
        <w:rPr>
          <w:i/>
          <w:szCs w:val="22"/>
          <w:lang w:val="pt-PT"/>
        </w:rPr>
      </w:pPr>
      <w:r w:rsidRPr="00F67924">
        <w:rPr>
          <w:i/>
          <w:szCs w:val="22"/>
          <w:lang w:val="pt-PT"/>
        </w:rPr>
        <w:t>Infeções</w:t>
      </w:r>
    </w:p>
    <w:p w14:paraId="625AA94E" w14:textId="0B552EE6" w:rsidR="002C4F21" w:rsidRPr="00F67924" w:rsidRDefault="00772C96" w:rsidP="002C4F21">
      <w:pPr>
        <w:rPr>
          <w:lang w:val="pt-PT"/>
        </w:rPr>
      </w:pPr>
      <w:r w:rsidRPr="00F67924">
        <w:rPr>
          <w:lang w:val="pt-PT"/>
        </w:rPr>
        <w:t xml:space="preserve">Foram notificadas infeções graves e por vezes fatais em doentes a receber agentes imunossupressores, incluindo tocilizumab (ver secção 4.8). O tratamento não pode ser iniciado em doentes com infeções ativas (ver secção 4.3). Se um doente desenvolver uma infeção grave, a administração de RoActemra </w:t>
      </w:r>
      <w:r w:rsidR="004E4752" w:rsidRPr="00F67924">
        <w:rPr>
          <w:lang w:val="pt-PT"/>
        </w:rPr>
        <w:t xml:space="preserve">tem </w:t>
      </w:r>
      <w:r w:rsidRPr="00F67924">
        <w:rPr>
          <w:lang w:val="pt-PT"/>
        </w:rPr>
        <w:t>de ser interrompida até que a infeção seja controlada (ver secção 4.8).</w:t>
      </w:r>
      <w:r w:rsidR="002C4F21" w:rsidRPr="00F67924">
        <w:rPr>
          <w:lang w:val="pt-PT"/>
        </w:rPr>
        <w:t xml:space="preserve"> </w:t>
      </w:r>
      <w:r w:rsidR="002C4F21" w:rsidRPr="00F67924">
        <w:rPr>
          <w:szCs w:val="22"/>
          <w:lang w:val="pt-PT"/>
        </w:rPr>
        <w:t xml:space="preserve">Os </w:t>
      </w:r>
      <w:r w:rsidR="00B006A9" w:rsidRPr="00F67924">
        <w:rPr>
          <w:szCs w:val="22"/>
          <w:lang w:val="pt-PT"/>
        </w:rPr>
        <w:t>profissionais de saúde</w:t>
      </w:r>
      <w:r w:rsidR="002C4F21" w:rsidRPr="00F67924">
        <w:rPr>
          <w:szCs w:val="22"/>
          <w:lang w:val="pt-PT"/>
        </w:rPr>
        <w:t xml:space="preserve"> devem ser cautelosos ao considerar a utilização de</w:t>
      </w:r>
      <w:r w:rsidRPr="00F67924">
        <w:rPr>
          <w:szCs w:val="22"/>
          <w:lang w:val="pt-PT"/>
        </w:rPr>
        <w:t>ste medicamento</w:t>
      </w:r>
      <w:r w:rsidR="002C4F21" w:rsidRPr="00F67924">
        <w:rPr>
          <w:szCs w:val="22"/>
          <w:lang w:val="pt-PT"/>
        </w:rPr>
        <w:t xml:space="preserve"> em doentes com história de infeções recorrentes ou crónicas, ou com condições subjacentes (por exemplo</w:t>
      </w:r>
      <w:r w:rsidR="002A70FB" w:rsidRPr="00F67924">
        <w:rPr>
          <w:szCs w:val="22"/>
          <w:lang w:val="pt-PT"/>
        </w:rPr>
        <w:t>,</w:t>
      </w:r>
      <w:r w:rsidR="002C4F21" w:rsidRPr="00F67924">
        <w:rPr>
          <w:szCs w:val="22"/>
          <w:lang w:val="pt-PT"/>
        </w:rPr>
        <w:t xml:space="preserve"> diverticulite, diabetes e doença pulmonar intersticial) que possam predispor os doentes para infeções.</w:t>
      </w:r>
    </w:p>
    <w:p w14:paraId="4B1E0A4C" w14:textId="77777777" w:rsidR="002C4F21" w:rsidRPr="00F67924" w:rsidRDefault="002C4F21" w:rsidP="002C4F21">
      <w:pPr>
        <w:rPr>
          <w:szCs w:val="22"/>
          <w:u w:val="single"/>
          <w:lang w:val="pt-PT"/>
        </w:rPr>
      </w:pPr>
    </w:p>
    <w:p w14:paraId="5A7DF434" w14:textId="1DEAC538" w:rsidR="002C4F21" w:rsidRPr="00F67924" w:rsidRDefault="002C4F21" w:rsidP="002C4F21">
      <w:pPr>
        <w:keepNext/>
        <w:keepLines/>
        <w:rPr>
          <w:lang w:val="pt-PT"/>
        </w:rPr>
      </w:pPr>
      <w:r w:rsidRPr="00F67924">
        <w:rPr>
          <w:lang w:val="pt-PT"/>
        </w:rPr>
        <w:t xml:space="preserve">Para a deteção atempada de infeções graves, recomenda-se vigilância dos doentes tratados com agentes imunossupressores, tais como </w:t>
      </w:r>
      <w:r w:rsidR="00772C96" w:rsidRPr="00F67924">
        <w:rPr>
          <w:lang w:val="pt-PT"/>
        </w:rPr>
        <w:t>tocilizumab</w:t>
      </w:r>
      <w:r w:rsidRPr="00F67924">
        <w:rPr>
          <w:lang w:val="pt-PT"/>
        </w:rPr>
        <w:t xml:space="preserve">, pois os sinais e sintomas de inflamação aguda podem ser negligenciados devido à inibição da reação de fase aguda. Os efeitos de </w:t>
      </w:r>
      <w:r w:rsidR="00772C96" w:rsidRPr="00F67924">
        <w:rPr>
          <w:lang w:val="pt-PT"/>
        </w:rPr>
        <w:t>tocilizumab</w:t>
      </w:r>
      <w:r w:rsidR="00772C96" w:rsidRPr="00F67924" w:rsidDel="00772C96">
        <w:rPr>
          <w:lang w:val="pt-PT"/>
        </w:rPr>
        <w:t xml:space="preserve"> </w:t>
      </w:r>
      <w:r w:rsidRPr="00F67924">
        <w:rPr>
          <w:lang w:val="pt-PT"/>
        </w:rPr>
        <w:t xml:space="preserve">na proteína C reativa (PCR), nos neutrófilos e nos sinais e sintomas de infeção </w:t>
      </w:r>
      <w:r w:rsidR="004E4752" w:rsidRPr="00F67924">
        <w:rPr>
          <w:lang w:val="pt-PT"/>
        </w:rPr>
        <w:t xml:space="preserve">têm </w:t>
      </w:r>
      <w:r w:rsidRPr="00F67924">
        <w:rPr>
          <w:lang w:val="pt-PT"/>
        </w:rPr>
        <w:t>de ser considerados ao avaliar um doente quanto à presença de uma potencial infeção. Para assegurar uma rápida avaliação e tratamento apropriado, os doentes</w:t>
      </w:r>
      <w:r w:rsidR="000E68AB" w:rsidRPr="00F67924">
        <w:rPr>
          <w:lang w:val="pt-PT"/>
        </w:rPr>
        <w:t xml:space="preserve"> </w:t>
      </w:r>
      <w:r w:rsidR="00772C96" w:rsidRPr="00F67924">
        <w:rPr>
          <w:lang w:val="pt-PT"/>
        </w:rPr>
        <w:t xml:space="preserve">(incluindo crianças mais jovens com AIJs ou AIJp que podem ser menos capazes de comunicar os seus sintomas) </w:t>
      </w:r>
      <w:r w:rsidR="000E68AB" w:rsidRPr="00F67924">
        <w:rPr>
          <w:lang w:val="pt-PT"/>
        </w:rPr>
        <w:t>e os pais/responsáveis pelos doentes com AIJs e AIJp</w:t>
      </w:r>
      <w:r w:rsidR="004070E6" w:rsidRPr="00F67924">
        <w:rPr>
          <w:lang w:val="pt-PT"/>
        </w:rPr>
        <w:t xml:space="preserve"> </w:t>
      </w:r>
      <w:r w:rsidRPr="00F67924">
        <w:rPr>
          <w:lang w:val="pt-PT"/>
        </w:rPr>
        <w:t xml:space="preserve">devem ser instruídos a contactar imediatamente o </w:t>
      </w:r>
      <w:r w:rsidR="00B006A9" w:rsidRPr="00F67924">
        <w:rPr>
          <w:lang w:val="pt-PT"/>
        </w:rPr>
        <w:t>profissional de saúde</w:t>
      </w:r>
      <w:r w:rsidRPr="00F67924">
        <w:rPr>
          <w:lang w:val="pt-PT"/>
        </w:rPr>
        <w:t xml:space="preserve"> quando surgirem quaisquer sintomas sugestivos de infeção.</w:t>
      </w:r>
    </w:p>
    <w:p w14:paraId="2D0E4CA1" w14:textId="77777777" w:rsidR="002C4F21" w:rsidRPr="00F67924" w:rsidRDefault="002C4F21" w:rsidP="002C4F21">
      <w:pPr>
        <w:suppressAutoHyphens/>
        <w:rPr>
          <w:lang w:val="pt-PT"/>
        </w:rPr>
      </w:pPr>
    </w:p>
    <w:p w14:paraId="189E78E2" w14:textId="77777777" w:rsidR="002C4F21" w:rsidRPr="00F67924" w:rsidRDefault="002C4F21" w:rsidP="002C4F21">
      <w:pPr>
        <w:rPr>
          <w:i/>
          <w:lang w:val="pt-PT"/>
        </w:rPr>
      </w:pPr>
      <w:r w:rsidRPr="00F67924">
        <w:rPr>
          <w:i/>
          <w:lang w:val="pt-PT"/>
        </w:rPr>
        <w:t>Tuberculose</w:t>
      </w:r>
    </w:p>
    <w:p w14:paraId="12903904" w14:textId="0910D936" w:rsidR="002C4F21" w:rsidRPr="00F67924" w:rsidRDefault="002C4F21" w:rsidP="002C4F21">
      <w:pPr>
        <w:rPr>
          <w:i/>
          <w:lang w:val="pt-PT"/>
        </w:rPr>
      </w:pPr>
      <w:r w:rsidRPr="00F67924">
        <w:rPr>
          <w:lang w:val="pt-PT"/>
        </w:rPr>
        <w:t xml:space="preserve">Tal como recomendado para outras terapêuticas biológicas, todos os doentes </w:t>
      </w:r>
      <w:r w:rsidR="004E4752" w:rsidRPr="00F67924">
        <w:rPr>
          <w:lang w:val="pt-PT"/>
        </w:rPr>
        <w:t xml:space="preserve">têm </w:t>
      </w:r>
      <w:r w:rsidRPr="00F67924">
        <w:rPr>
          <w:lang w:val="pt-PT"/>
        </w:rPr>
        <w:t xml:space="preserve">de ser avaliados quanto à presença de infeção de tuberculose (TB) latente antes do início da terapêutica com </w:t>
      </w:r>
      <w:r w:rsidR="00326E39" w:rsidRPr="00F67924">
        <w:rPr>
          <w:lang w:val="pt-PT"/>
        </w:rPr>
        <w:t>tocilizumab</w:t>
      </w:r>
      <w:r w:rsidRPr="00F67924">
        <w:rPr>
          <w:lang w:val="pt-PT"/>
        </w:rPr>
        <w:t>. Os doentes com TB latente devem ser tratados com terapêutica anti</w:t>
      </w:r>
      <w:r w:rsidRPr="00F67924">
        <w:rPr>
          <w:lang w:val="pt-PT"/>
        </w:rPr>
        <w:noBreakHyphen/>
        <w:t>micobacteriana padrão antes de iniciar</w:t>
      </w:r>
      <w:r w:rsidR="00B006A9" w:rsidRPr="00F67924">
        <w:rPr>
          <w:lang w:val="pt-PT"/>
        </w:rPr>
        <w:t>em</w:t>
      </w:r>
      <w:r w:rsidRPr="00F67924">
        <w:rPr>
          <w:lang w:val="pt-PT"/>
        </w:rPr>
        <w:t xml:space="preserve"> </w:t>
      </w:r>
      <w:r w:rsidR="00326E39" w:rsidRPr="00F67924">
        <w:rPr>
          <w:lang w:val="pt-PT"/>
        </w:rPr>
        <w:t>o tratamento</w:t>
      </w:r>
      <w:r w:rsidRPr="00F67924">
        <w:rPr>
          <w:lang w:val="pt-PT"/>
        </w:rPr>
        <w:t>. Relembra</w:t>
      </w:r>
      <w:r w:rsidRPr="00F67924">
        <w:rPr>
          <w:lang w:val="pt-PT"/>
        </w:rPr>
        <w:noBreakHyphen/>
        <w:t>se os prescritores do risco de resultados falsos negativos nas provas tuberculínicas cutâneas e nos testes sanguíneos por Interferão-Gama, especialmente em doentes gravemente doentes ou imunocomprometidos.</w:t>
      </w:r>
    </w:p>
    <w:p w14:paraId="41E809CC" w14:textId="77777777" w:rsidR="002C4F21" w:rsidRPr="00F67924" w:rsidRDefault="002C4F21" w:rsidP="002C4F21">
      <w:pPr>
        <w:rPr>
          <w:i/>
          <w:lang w:val="pt-PT"/>
        </w:rPr>
      </w:pPr>
    </w:p>
    <w:p w14:paraId="7DCCAB8D" w14:textId="666997C6" w:rsidR="002C4F21" w:rsidRPr="00F67924" w:rsidRDefault="002C4F21" w:rsidP="002C4F21">
      <w:pPr>
        <w:rPr>
          <w:lang w:val="pt-PT"/>
        </w:rPr>
      </w:pPr>
      <w:r w:rsidRPr="00F67924">
        <w:rPr>
          <w:lang w:val="pt-PT"/>
        </w:rPr>
        <w:t xml:space="preserve">Os doentes </w:t>
      </w:r>
      <w:r w:rsidR="004070E6" w:rsidRPr="00F67924">
        <w:rPr>
          <w:lang w:val="pt-PT"/>
        </w:rPr>
        <w:t xml:space="preserve">e os pais/responsáveis pelos doentes com AIJs e AIJp </w:t>
      </w:r>
      <w:r w:rsidRPr="00F67924">
        <w:rPr>
          <w:lang w:val="pt-PT"/>
        </w:rPr>
        <w:t xml:space="preserve">devem ser instruídos a procurar aconselhamento médico se ocorrerem sinais/sintomas sugestivos de tuberculose (ex. tosse persistente, caquexia/perda de peso, febre baixa), durante ou após o tratamento com </w:t>
      </w:r>
      <w:r w:rsidR="00326E39" w:rsidRPr="00F67924">
        <w:rPr>
          <w:lang w:val="pt-PT"/>
        </w:rPr>
        <w:t>este medicamento</w:t>
      </w:r>
      <w:r w:rsidRPr="00F67924">
        <w:rPr>
          <w:lang w:val="pt-PT"/>
        </w:rPr>
        <w:t>.</w:t>
      </w:r>
    </w:p>
    <w:p w14:paraId="2FDE3543" w14:textId="77777777" w:rsidR="002C4F21" w:rsidRPr="00F67924" w:rsidRDefault="002C4F21" w:rsidP="002C4F21">
      <w:pPr>
        <w:rPr>
          <w:lang w:val="pt-PT"/>
        </w:rPr>
      </w:pPr>
    </w:p>
    <w:p w14:paraId="7AAE1AB0" w14:textId="77777777" w:rsidR="002C4F21" w:rsidRPr="00F67924" w:rsidRDefault="002C4F21" w:rsidP="003E1CE0">
      <w:pPr>
        <w:rPr>
          <w:i/>
          <w:lang w:val="pt-PT"/>
        </w:rPr>
      </w:pPr>
      <w:r w:rsidRPr="00F67924">
        <w:rPr>
          <w:i/>
          <w:lang w:val="pt-PT"/>
        </w:rPr>
        <w:t>Reativação viral</w:t>
      </w:r>
    </w:p>
    <w:p w14:paraId="0442B97E" w14:textId="53550DDA" w:rsidR="002C4F21" w:rsidRPr="00F67924" w:rsidRDefault="002C4F21" w:rsidP="003E1CE0">
      <w:pPr>
        <w:rPr>
          <w:lang w:val="pt-PT"/>
        </w:rPr>
      </w:pPr>
      <w:r w:rsidRPr="00F67924">
        <w:rPr>
          <w:lang w:val="pt-PT"/>
        </w:rPr>
        <w:t xml:space="preserve">Foi notificada reativação viral (ex. vírus da hepatite B) com terapêuticas biológicas para a AR. Em </w:t>
      </w:r>
      <w:r w:rsidR="00326E39" w:rsidRPr="00F67924">
        <w:rPr>
          <w:lang w:val="pt-PT"/>
        </w:rPr>
        <w:t xml:space="preserve">ensaios </w:t>
      </w:r>
      <w:r w:rsidRPr="00F67924">
        <w:rPr>
          <w:lang w:val="pt-PT"/>
        </w:rPr>
        <w:t xml:space="preserve">clínicos com </w:t>
      </w:r>
      <w:r w:rsidR="00326E39" w:rsidRPr="00F67924">
        <w:rPr>
          <w:lang w:val="pt-PT"/>
        </w:rPr>
        <w:t>tocilizumab</w:t>
      </w:r>
      <w:r w:rsidRPr="00F67924">
        <w:rPr>
          <w:lang w:val="pt-PT"/>
        </w:rPr>
        <w:t>, os doentes com teste positivo para hepatite foram excluídos.</w:t>
      </w:r>
    </w:p>
    <w:p w14:paraId="0ED2CB74" w14:textId="77777777" w:rsidR="002C4F21" w:rsidRPr="00F67924" w:rsidRDefault="002C4F21" w:rsidP="003E1CE0">
      <w:pPr>
        <w:rPr>
          <w:i/>
          <w:lang w:val="pt-PT"/>
        </w:rPr>
      </w:pPr>
    </w:p>
    <w:p w14:paraId="47D3C8DA" w14:textId="77777777" w:rsidR="002C4F21" w:rsidRPr="00F67924" w:rsidRDefault="002C4F21" w:rsidP="003E1CE0">
      <w:pPr>
        <w:rPr>
          <w:i/>
          <w:lang w:val="pt-PT"/>
        </w:rPr>
      </w:pPr>
      <w:r w:rsidRPr="00F67924">
        <w:rPr>
          <w:i/>
          <w:lang w:val="pt-PT"/>
        </w:rPr>
        <w:t>Complicações de diverticulite</w:t>
      </w:r>
    </w:p>
    <w:p w14:paraId="217E7572" w14:textId="73488559" w:rsidR="00326E39" w:rsidRPr="00F67924" w:rsidRDefault="00326E39" w:rsidP="000455B5">
      <w:pPr>
        <w:keepNext/>
        <w:keepLines/>
        <w:rPr>
          <w:lang w:val="pt-PT"/>
        </w:rPr>
      </w:pPr>
      <w:r w:rsidRPr="00F67924">
        <w:rPr>
          <w:lang w:val="pt-PT"/>
        </w:rPr>
        <w:t xml:space="preserve">Foram notificados pouco frequentemente casos de perfuração diverticular, como complicações de diverticulite, em doentes tratados com tocilizumab (ver secção 4.8). Este medicamento deve ser utilizado com precaução em doentes com história prévia de ulceração intestinal ou diverticulite. Os doentes que apresentem sintomas potencialmente indicativos de diverticulite complicada, tais como dor abdominal, hemorragia e/ou alteração inexplicável dos hábitos intestinais acompanhada de febre, </w:t>
      </w:r>
      <w:r w:rsidR="004E4752" w:rsidRPr="00F67924">
        <w:rPr>
          <w:lang w:val="pt-PT"/>
        </w:rPr>
        <w:t xml:space="preserve">têm </w:t>
      </w:r>
      <w:r w:rsidRPr="00F67924">
        <w:rPr>
          <w:lang w:val="pt-PT"/>
        </w:rPr>
        <w:t>de ser prontamente avaliados para identificação precoce de diverticulite que poderá estar associada a perfuração gastrointestinal.</w:t>
      </w:r>
    </w:p>
    <w:p w14:paraId="35D23218" w14:textId="0ACB5071" w:rsidR="002C4F21" w:rsidRPr="00F67924" w:rsidRDefault="002C4F21" w:rsidP="00FC3017">
      <w:pPr>
        <w:rPr>
          <w:lang w:val="pt-PT"/>
        </w:rPr>
      </w:pPr>
    </w:p>
    <w:p w14:paraId="5BD8A2DA" w14:textId="77777777" w:rsidR="002C4F21" w:rsidRPr="00F67924" w:rsidRDefault="002C4F21" w:rsidP="002C4F21">
      <w:pPr>
        <w:keepNext/>
        <w:ind w:left="567" w:hanging="567"/>
        <w:outlineLvl w:val="0"/>
        <w:rPr>
          <w:bCs/>
          <w:i/>
          <w:lang w:val="pt-PT"/>
        </w:rPr>
      </w:pPr>
      <w:r w:rsidRPr="00F67924">
        <w:rPr>
          <w:rStyle w:val="Initial"/>
          <w:i/>
          <w:noProof w:val="0"/>
          <w:lang w:val="pt-PT"/>
        </w:rPr>
        <w:t>Reações de hipersensibilidade</w:t>
      </w:r>
    </w:p>
    <w:p w14:paraId="20EC60C3" w14:textId="34E4D810" w:rsidR="002C4F21" w:rsidRPr="00F67924" w:rsidRDefault="002C4F21" w:rsidP="002C4F21">
      <w:pPr>
        <w:rPr>
          <w:lang w:val="pt-PT"/>
        </w:rPr>
      </w:pPr>
      <w:r w:rsidRPr="00F67924">
        <w:rPr>
          <w:lang w:val="pt-PT"/>
        </w:rPr>
        <w:t>F</w:t>
      </w:r>
      <w:r w:rsidRPr="00F67924">
        <w:rPr>
          <w:rStyle w:val="Initial"/>
          <w:noProof w:val="0"/>
          <w:lang w:val="pt-PT"/>
        </w:rPr>
        <w:t xml:space="preserve">oram notificadas reações graves de hipersensibilidade, incluindo anafilaxia, associadas a </w:t>
      </w:r>
      <w:r w:rsidR="00326E39" w:rsidRPr="00F67924">
        <w:rPr>
          <w:lang w:val="pt-PT"/>
        </w:rPr>
        <w:t xml:space="preserve">tocilizumab </w:t>
      </w:r>
      <w:r w:rsidRPr="00F67924">
        <w:rPr>
          <w:lang w:val="pt-PT"/>
        </w:rPr>
        <w:t>(ver secção</w:t>
      </w:r>
      <w:r w:rsidR="00326E39" w:rsidRPr="00F67924">
        <w:rPr>
          <w:lang w:val="pt-PT"/>
        </w:rPr>
        <w:t> </w:t>
      </w:r>
      <w:r w:rsidRPr="00F67924">
        <w:rPr>
          <w:lang w:val="pt-PT"/>
        </w:rPr>
        <w:t>4.8). Tais reações podem ser mais graves e potencialmente fatais em doentes que sofreram reações de hipersensibilidade durante tratamentos anteriores com tocilizumab, mesmo tendo recebido pré</w:t>
      </w:r>
      <w:r w:rsidRPr="00F67924">
        <w:rPr>
          <w:lang w:val="pt-PT"/>
        </w:rPr>
        <w:noBreakHyphen/>
        <w:t>medicação com esteroides e anti</w:t>
      </w:r>
      <w:r w:rsidRPr="00F67924">
        <w:rPr>
          <w:lang w:val="pt-PT"/>
        </w:rPr>
        <w:noBreakHyphen/>
        <w:t xml:space="preserve">histamínicos. Se ocorrer uma reação anafilática ou outra reação grave de hipersensibilidade, a administração de </w:t>
      </w:r>
      <w:r w:rsidR="00F26848" w:rsidRPr="00F67924">
        <w:rPr>
          <w:lang w:val="pt-PT"/>
        </w:rPr>
        <w:t xml:space="preserve">tocilizumab </w:t>
      </w:r>
      <w:r w:rsidR="00324386" w:rsidRPr="00F67924">
        <w:rPr>
          <w:lang w:val="pt-PT"/>
        </w:rPr>
        <w:t xml:space="preserve">tem </w:t>
      </w:r>
      <w:r w:rsidRPr="00F67924">
        <w:rPr>
          <w:lang w:val="pt-PT"/>
        </w:rPr>
        <w:t xml:space="preserve">de ser interrompida imediatamente, terapêutica apropriada deve ser iniciada e </w:t>
      </w:r>
      <w:r w:rsidR="00F26848" w:rsidRPr="00F67924">
        <w:rPr>
          <w:lang w:val="pt-PT"/>
        </w:rPr>
        <w:t xml:space="preserve">o tratamento </w:t>
      </w:r>
      <w:r w:rsidRPr="00F67924">
        <w:rPr>
          <w:lang w:val="pt-PT"/>
        </w:rPr>
        <w:t>deve ser permanentemente descontinuado.</w:t>
      </w:r>
    </w:p>
    <w:p w14:paraId="2748CAF8" w14:textId="77777777" w:rsidR="002C4F21" w:rsidRPr="00F67924" w:rsidRDefault="002C4F21" w:rsidP="002C4F21">
      <w:pPr>
        <w:suppressAutoHyphens/>
        <w:rPr>
          <w:lang w:val="pt-PT"/>
        </w:rPr>
      </w:pPr>
    </w:p>
    <w:p w14:paraId="2E9F536D" w14:textId="77777777" w:rsidR="002C4F21" w:rsidRPr="00F67924" w:rsidRDefault="002C4F21" w:rsidP="002C4F21">
      <w:pPr>
        <w:ind w:left="567" w:hanging="567"/>
        <w:outlineLvl w:val="0"/>
        <w:rPr>
          <w:i/>
          <w:lang w:val="pt-PT"/>
        </w:rPr>
      </w:pPr>
      <w:r w:rsidRPr="00F67924">
        <w:rPr>
          <w:i/>
          <w:lang w:val="pt-PT"/>
        </w:rPr>
        <w:t>Doença hepática ativa e compromisso hepático</w:t>
      </w:r>
    </w:p>
    <w:p w14:paraId="31505371" w14:textId="5677301B" w:rsidR="002C4F21" w:rsidRPr="00F67924" w:rsidRDefault="002C4F21" w:rsidP="002C4F21">
      <w:pPr>
        <w:rPr>
          <w:lang w:val="pt-PT"/>
        </w:rPr>
      </w:pPr>
      <w:r w:rsidRPr="00F67924">
        <w:rPr>
          <w:lang w:val="pt-PT"/>
        </w:rPr>
        <w:t xml:space="preserve">O tratamento com </w:t>
      </w:r>
      <w:r w:rsidR="00F26848" w:rsidRPr="00F67924">
        <w:rPr>
          <w:lang w:val="pt-PT"/>
        </w:rPr>
        <w:t>tocilizumab</w:t>
      </w:r>
      <w:r w:rsidRPr="00F67924">
        <w:rPr>
          <w:lang w:val="pt-PT"/>
        </w:rPr>
        <w:t>, particularmente quando administrado concomitantemente com MTX, pode estar associado ao aumento das transaminases hepáticas, pelo que deve ter</w:t>
      </w:r>
      <w:r w:rsidRPr="00F67924">
        <w:rPr>
          <w:lang w:val="pt-PT"/>
        </w:rPr>
        <w:noBreakHyphen/>
        <w:t>se precaução ao considerar o tratamento de doentes com doença hepática ativa ou compromisso hepático (ver secções</w:t>
      </w:r>
      <w:r w:rsidR="00F26848" w:rsidRPr="00F67924">
        <w:rPr>
          <w:lang w:val="pt-PT"/>
        </w:rPr>
        <w:t> </w:t>
      </w:r>
      <w:r w:rsidRPr="00F67924">
        <w:rPr>
          <w:lang w:val="pt-PT"/>
        </w:rPr>
        <w:t>4.2 e 4.8).</w:t>
      </w:r>
    </w:p>
    <w:p w14:paraId="719DDD88" w14:textId="77777777" w:rsidR="002C4F21" w:rsidRPr="00F67924" w:rsidRDefault="002C4F21" w:rsidP="002C4F21">
      <w:pPr>
        <w:rPr>
          <w:lang w:val="pt-PT"/>
        </w:rPr>
      </w:pPr>
    </w:p>
    <w:p w14:paraId="50488F2F" w14:textId="77777777" w:rsidR="002C4F21" w:rsidRPr="00F67924" w:rsidRDefault="00900D3C" w:rsidP="002C4F21">
      <w:pPr>
        <w:rPr>
          <w:i/>
          <w:lang w:val="pt-PT"/>
        </w:rPr>
      </w:pPr>
      <w:r w:rsidRPr="00F67924">
        <w:rPr>
          <w:i/>
          <w:lang w:val="pt-PT"/>
        </w:rPr>
        <w:t>Hepatotoxicidade</w:t>
      </w:r>
    </w:p>
    <w:p w14:paraId="7759EB1F" w14:textId="2B902746" w:rsidR="00F26848" w:rsidRPr="00F67924" w:rsidRDefault="00F26848" w:rsidP="005551E6">
      <w:pPr>
        <w:rPr>
          <w:lang w:val="pt-PT"/>
        </w:rPr>
      </w:pPr>
      <w:r w:rsidRPr="00F67924">
        <w:rPr>
          <w:lang w:val="pt-PT"/>
        </w:rPr>
        <w:t>Foram frequentemente notificados aumentos ligeiros e moderados, transitórios ou intermitentes das transaminases hepáticas com o tratamento com tocilizumab (ver secção 4.8). Quando foram utilizados medicamentos potencialmente hepatotóxicos (por exemplo MTX) em associação com tocilizumab, estes aumentos observaram</w:t>
      </w:r>
      <w:r w:rsidRPr="00F67924">
        <w:rPr>
          <w:lang w:val="pt-PT"/>
        </w:rPr>
        <w:noBreakHyphen/>
        <w:t>se com maior frequência. Devem ser considerados outros testes de função hepática, incluindo a bilirrubina, quando clinicamente indicado.</w:t>
      </w:r>
    </w:p>
    <w:p w14:paraId="4F9DF7A7" w14:textId="77777777" w:rsidR="00F26848" w:rsidRPr="00F67924" w:rsidRDefault="00F26848" w:rsidP="005551E6">
      <w:pPr>
        <w:rPr>
          <w:lang w:val="pt-PT"/>
        </w:rPr>
      </w:pPr>
    </w:p>
    <w:p w14:paraId="7A329104" w14:textId="4DE2846B" w:rsidR="00F26848" w:rsidRPr="00F67924" w:rsidRDefault="00F26848" w:rsidP="003506B9">
      <w:pPr>
        <w:rPr>
          <w:lang w:val="pt-PT"/>
        </w:rPr>
      </w:pPr>
      <w:r w:rsidRPr="00F67924">
        <w:rPr>
          <w:lang w:val="pt-PT"/>
        </w:rPr>
        <w:t xml:space="preserve">Foram observadas com tocilizumab lesões hepáticas graves induzidas por fármacos, incluindo insuficiência hepática aguda, hepatite e icterícia (ver secção 4.8). As lesões hepáticas graves ocorreram entre 2 semanas a mais de 5 anos após o início do tratamento. Foram notificados casos de insuficiência hepática que resultaram em transplante hepático. Os doentes </w:t>
      </w:r>
      <w:r w:rsidR="00324386" w:rsidRPr="00F67924">
        <w:rPr>
          <w:lang w:val="pt-PT"/>
        </w:rPr>
        <w:t xml:space="preserve">têm </w:t>
      </w:r>
      <w:r w:rsidRPr="00F67924">
        <w:rPr>
          <w:lang w:val="pt-PT"/>
        </w:rPr>
        <w:t>de ser aconselhados a procurar imediatamente ajuda médica caso tenham sinais e sintomas de lesão hepática.</w:t>
      </w:r>
    </w:p>
    <w:p w14:paraId="00F22E02" w14:textId="77777777" w:rsidR="00F26848" w:rsidRPr="00F67924" w:rsidRDefault="00F26848" w:rsidP="005551E6">
      <w:pPr>
        <w:rPr>
          <w:lang w:val="pt-PT"/>
        </w:rPr>
      </w:pPr>
    </w:p>
    <w:p w14:paraId="65DBB766" w14:textId="3CC5F93A" w:rsidR="00F26848" w:rsidRPr="00F67924" w:rsidRDefault="00F26848" w:rsidP="005551E6">
      <w:pPr>
        <w:rPr>
          <w:lang w:val="pt-PT"/>
        </w:rPr>
      </w:pPr>
      <w:r w:rsidRPr="00F67924">
        <w:rPr>
          <w:lang w:val="pt-PT"/>
        </w:rPr>
        <w:t>Deve ter</w:t>
      </w:r>
      <w:r w:rsidRPr="00F67924">
        <w:rPr>
          <w:lang w:val="pt-PT"/>
        </w:rPr>
        <w:noBreakHyphen/>
        <w:t xml:space="preserve">se precaução ao considerar o início de tratamento em doentes com aumento de ALT ou AST </w:t>
      </w:r>
      <w:r w:rsidR="005D1091" w:rsidRPr="00F67924">
        <w:rPr>
          <w:szCs w:val="22"/>
          <w:lang w:val="pt-PT"/>
        </w:rPr>
        <w:t>&gt;</w:t>
      </w:r>
      <w:r w:rsidRPr="00F67924">
        <w:rPr>
          <w:lang w:val="pt-PT"/>
        </w:rPr>
        <w:t xml:space="preserve"> 1,5 </w:t>
      </w:r>
      <w:r w:rsidR="005D1091" w:rsidRPr="00F67924">
        <w:rPr>
          <w:szCs w:val="22"/>
          <w:lang w:val="pt-PT"/>
        </w:rPr>
        <w:t>×</w:t>
      </w:r>
      <w:r w:rsidRPr="00F67924">
        <w:rPr>
          <w:lang w:val="pt-PT"/>
        </w:rPr>
        <w:t xml:space="preserve"> LSN. O tratamento não é recomendado em doentes com ALT ou AST basal </w:t>
      </w:r>
      <w:r w:rsidR="005D1091" w:rsidRPr="00F67924">
        <w:rPr>
          <w:szCs w:val="22"/>
          <w:lang w:val="pt-PT"/>
        </w:rPr>
        <w:t>&gt;</w:t>
      </w:r>
      <w:r w:rsidRPr="00F67924">
        <w:rPr>
          <w:lang w:val="pt-PT"/>
        </w:rPr>
        <w:t xml:space="preserve"> 5 </w:t>
      </w:r>
      <w:r w:rsidR="005D1091" w:rsidRPr="00F67924">
        <w:rPr>
          <w:szCs w:val="22"/>
          <w:lang w:val="pt-PT"/>
        </w:rPr>
        <w:t>×</w:t>
      </w:r>
      <w:r w:rsidRPr="00F67924">
        <w:rPr>
          <w:lang w:val="pt-PT"/>
        </w:rPr>
        <w:t xml:space="preserve"> LSN.</w:t>
      </w:r>
    </w:p>
    <w:p w14:paraId="5151FBDB" w14:textId="2CC38AD6" w:rsidR="002C4F21" w:rsidRPr="00F67924" w:rsidRDefault="002C4F21" w:rsidP="002C4F21">
      <w:pPr>
        <w:rPr>
          <w:lang w:val="pt-PT"/>
        </w:rPr>
      </w:pPr>
    </w:p>
    <w:p w14:paraId="5137D680" w14:textId="5CCD4B5C" w:rsidR="002C4F21" w:rsidRPr="00F67924" w:rsidRDefault="002C4F21" w:rsidP="002C4F21">
      <w:pPr>
        <w:rPr>
          <w:lang w:val="pt-PT"/>
        </w:rPr>
      </w:pPr>
      <w:r w:rsidRPr="00F67924">
        <w:rPr>
          <w:lang w:val="pt-PT"/>
        </w:rPr>
        <w:t>Nos doentes com AR</w:t>
      </w:r>
      <w:r w:rsidR="004070E6" w:rsidRPr="00F67924">
        <w:rPr>
          <w:lang w:val="pt-PT"/>
        </w:rPr>
        <w:t>,</w:t>
      </w:r>
      <w:r w:rsidRPr="00F67924">
        <w:rPr>
          <w:lang w:val="pt-PT"/>
        </w:rPr>
        <w:t xml:space="preserve"> </w:t>
      </w:r>
      <w:r w:rsidR="004070E6" w:rsidRPr="00F67924">
        <w:rPr>
          <w:lang w:val="pt-PT"/>
        </w:rPr>
        <w:t xml:space="preserve">AIJs, AIJp e </w:t>
      </w:r>
      <w:r w:rsidRPr="00F67924">
        <w:rPr>
          <w:lang w:val="pt-PT"/>
        </w:rPr>
        <w:t>ACG, deve monitorizar</w:t>
      </w:r>
      <w:r w:rsidRPr="00F67924">
        <w:rPr>
          <w:lang w:val="pt-PT"/>
        </w:rPr>
        <w:noBreakHyphen/>
        <w:t xml:space="preserve">se </w:t>
      </w:r>
      <w:r w:rsidR="00A81B46" w:rsidRPr="00F67924">
        <w:rPr>
          <w:lang w:val="pt-PT"/>
        </w:rPr>
        <w:t>a</w:t>
      </w:r>
      <w:r w:rsidRPr="00F67924">
        <w:rPr>
          <w:lang w:val="pt-PT"/>
        </w:rPr>
        <w:t xml:space="preserve"> ALT </w:t>
      </w:r>
      <w:r w:rsidR="00A81B46" w:rsidRPr="00F67924">
        <w:rPr>
          <w:lang w:val="pt-PT"/>
        </w:rPr>
        <w:t>/</w:t>
      </w:r>
      <w:r w:rsidRPr="00F67924">
        <w:rPr>
          <w:lang w:val="pt-PT"/>
        </w:rPr>
        <w:t xml:space="preserve"> AST a cada 4 a 8</w:t>
      </w:r>
      <w:r w:rsidR="00EE5F60" w:rsidRPr="00F67924">
        <w:rPr>
          <w:lang w:val="pt-PT"/>
        </w:rPr>
        <w:t> </w:t>
      </w:r>
      <w:r w:rsidRPr="00F67924">
        <w:rPr>
          <w:lang w:val="pt-PT"/>
        </w:rPr>
        <w:t>semanas durante os primeiros 6</w:t>
      </w:r>
      <w:r w:rsidR="00EE5F60" w:rsidRPr="00F67924">
        <w:rPr>
          <w:lang w:val="pt-PT"/>
        </w:rPr>
        <w:t> </w:t>
      </w:r>
      <w:r w:rsidRPr="00F67924">
        <w:rPr>
          <w:lang w:val="pt-PT"/>
        </w:rPr>
        <w:t>meses de tratamento, e a partir daí a cada 12</w:t>
      </w:r>
      <w:r w:rsidR="00EE5F60" w:rsidRPr="00F67924">
        <w:rPr>
          <w:lang w:val="pt-PT"/>
        </w:rPr>
        <w:t> </w:t>
      </w:r>
      <w:r w:rsidRPr="00F67924">
        <w:rPr>
          <w:lang w:val="pt-PT"/>
        </w:rPr>
        <w:t>semanas. Para as alterações recomendadas</w:t>
      </w:r>
      <w:r w:rsidR="00A81B46" w:rsidRPr="00F67924">
        <w:rPr>
          <w:lang w:val="pt-PT"/>
        </w:rPr>
        <w:t xml:space="preserve">, incluindo a descontinuação de </w:t>
      </w:r>
      <w:r w:rsidR="00EE5F60" w:rsidRPr="00F67924">
        <w:rPr>
          <w:lang w:val="pt-PT"/>
        </w:rPr>
        <w:t>tocilizumab</w:t>
      </w:r>
      <w:r w:rsidR="00A81B46" w:rsidRPr="00F67924">
        <w:rPr>
          <w:lang w:val="pt-PT"/>
        </w:rPr>
        <w:t>,</w:t>
      </w:r>
      <w:r w:rsidRPr="00F67924">
        <w:rPr>
          <w:lang w:val="pt-PT"/>
        </w:rPr>
        <w:t xml:space="preserve"> com base n</w:t>
      </w:r>
      <w:r w:rsidR="00A81B46" w:rsidRPr="00F67924">
        <w:rPr>
          <w:lang w:val="pt-PT"/>
        </w:rPr>
        <w:t>o</w:t>
      </w:r>
      <w:r w:rsidRPr="00F67924">
        <w:rPr>
          <w:lang w:val="pt-PT"/>
        </w:rPr>
        <w:t>s</w:t>
      </w:r>
      <w:r w:rsidR="00A81B46" w:rsidRPr="00F67924">
        <w:rPr>
          <w:lang w:val="pt-PT"/>
        </w:rPr>
        <w:t xml:space="preserve"> níveis das</w:t>
      </w:r>
      <w:r w:rsidRPr="00F67924">
        <w:rPr>
          <w:lang w:val="pt-PT"/>
        </w:rPr>
        <w:t xml:space="preserve"> transaminases, ver secção</w:t>
      </w:r>
      <w:r w:rsidR="00EE5F60" w:rsidRPr="00F67924">
        <w:rPr>
          <w:lang w:val="pt-PT"/>
        </w:rPr>
        <w:t> </w:t>
      </w:r>
      <w:r w:rsidRPr="00F67924">
        <w:rPr>
          <w:lang w:val="pt-PT"/>
        </w:rPr>
        <w:t xml:space="preserve">4.2. Para aumentos de ALT ou AST </w:t>
      </w:r>
      <w:r w:rsidR="005D1091" w:rsidRPr="00F67924">
        <w:rPr>
          <w:szCs w:val="22"/>
          <w:lang w:val="pt-PT"/>
        </w:rPr>
        <w:t>&gt;</w:t>
      </w:r>
      <w:r w:rsidR="00EE5F60" w:rsidRPr="00F67924">
        <w:rPr>
          <w:lang w:val="pt-PT"/>
        </w:rPr>
        <w:t> </w:t>
      </w:r>
      <w:r w:rsidRPr="00F67924">
        <w:rPr>
          <w:lang w:val="pt-PT"/>
        </w:rPr>
        <w:t>3</w:t>
      </w:r>
      <w:r w:rsidR="00EE5F60" w:rsidRPr="00F67924">
        <w:rPr>
          <w:lang w:val="pt-PT"/>
        </w:rPr>
        <w:noBreakHyphen/>
      </w:r>
      <w:r w:rsidRPr="00F67924">
        <w:rPr>
          <w:lang w:val="pt-PT"/>
        </w:rPr>
        <w:t xml:space="preserve">5 </w:t>
      </w:r>
      <w:r w:rsidR="005D1091" w:rsidRPr="00F67924">
        <w:rPr>
          <w:szCs w:val="22"/>
          <w:lang w:val="pt-PT"/>
        </w:rPr>
        <w:t>×</w:t>
      </w:r>
      <w:r w:rsidRPr="00F67924">
        <w:rPr>
          <w:lang w:val="pt-PT"/>
        </w:rPr>
        <w:t xml:space="preserve"> LSN, o tratamento deve ser interrompido.</w:t>
      </w:r>
    </w:p>
    <w:p w14:paraId="662CD373" w14:textId="77777777" w:rsidR="002C4F21" w:rsidRPr="00F67924" w:rsidRDefault="002C4F21" w:rsidP="002C4F21">
      <w:pPr>
        <w:rPr>
          <w:lang w:val="pt-PT"/>
        </w:rPr>
      </w:pPr>
    </w:p>
    <w:p w14:paraId="60B8D2A5" w14:textId="77777777" w:rsidR="002C4F21" w:rsidRPr="00F67924" w:rsidRDefault="002C4F21" w:rsidP="002C4F21">
      <w:pPr>
        <w:rPr>
          <w:i/>
          <w:lang w:val="pt-PT"/>
        </w:rPr>
      </w:pPr>
      <w:r w:rsidRPr="00F67924">
        <w:rPr>
          <w:i/>
          <w:lang w:val="pt-PT"/>
        </w:rPr>
        <w:t>Anomalias hematológicas</w:t>
      </w:r>
    </w:p>
    <w:p w14:paraId="2D75E50D" w14:textId="28CC1B58" w:rsidR="002C4F21" w:rsidRPr="00F67924" w:rsidRDefault="002C4F21" w:rsidP="002C4F21">
      <w:pPr>
        <w:rPr>
          <w:lang w:val="pt-PT"/>
        </w:rPr>
      </w:pPr>
      <w:r w:rsidRPr="00F67924">
        <w:rPr>
          <w:lang w:val="pt-PT"/>
        </w:rPr>
        <w:t xml:space="preserve">Após o tratamento com </w:t>
      </w:r>
      <w:r w:rsidR="00757899" w:rsidRPr="00F67924">
        <w:rPr>
          <w:lang w:val="pt-PT"/>
        </w:rPr>
        <w:t xml:space="preserve">tocilizumab </w:t>
      </w:r>
      <w:r w:rsidRPr="00F67924">
        <w:rPr>
          <w:lang w:val="pt-PT"/>
        </w:rPr>
        <w:t xml:space="preserve">8 mg/kg em associação com MTX ocorreu diminuição na contagem </w:t>
      </w:r>
      <w:r w:rsidR="0099722C" w:rsidRPr="00F67924">
        <w:rPr>
          <w:lang w:val="pt-PT"/>
        </w:rPr>
        <w:t xml:space="preserve">do </w:t>
      </w:r>
      <w:r w:rsidRPr="00F67924">
        <w:rPr>
          <w:lang w:val="pt-PT"/>
        </w:rPr>
        <w:t>número de neutrófilos e plaquetas (ver secção</w:t>
      </w:r>
      <w:r w:rsidR="00757899" w:rsidRPr="00F67924">
        <w:rPr>
          <w:lang w:val="pt-PT"/>
        </w:rPr>
        <w:t> </w:t>
      </w:r>
      <w:r w:rsidRPr="00F67924">
        <w:rPr>
          <w:lang w:val="pt-PT"/>
        </w:rPr>
        <w:t>4.8). Pode existir um risco aumentado de neutropenia em doentes tratados previamente com um fármaco antagonista do TNF.</w:t>
      </w:r>
    </w:p>
    <w:p w14:paraId="1EE0E6C9" w14:textId="77777777" w:rsidR="002C4F21" w:rsidRPr="00F67924" w:rsidRDefault="002C4F21" w:rsidP="002C4F21">
      <w:pPr>
        <w:rPr>
          <w:lang w:val="pt-PT"/>
        </w:rPr>
      </w:pPr>
    </w:p>
    <w:p w14:paraId="7F8A548D" w14:textId="4F173896" w:rsidR="006634E2" w:rsidRPr="00F67924" w:rsidRDefault="006634E2" w:rsidP="005551E6">
      <w:pPr>
        <w:rPr>
          <w:lang w:val="pt-PT"/>
        </w:rPr>
      </w:pPr>
      <w:r w:rsidRPr="00F67924">
        <w:rPr>
          <w:lang w:val="pt-PT"/>
        </w:rPr>
        <w:t xml:space="preserve">Em doentes não tratados previamente com </w:t>
      </w:r>
      <w:r w:rsidRPr="00F67924">
        <w:rPr>
          <w:szCs w:val="22"/>
          <w:lang w:val="pt-PT"/>
        </w:rPr>
        <w:t>tocilizumab</w:t>
      </w:r>
      <w:r w:rsidRPr="00F67924">
        <w:rPr>
          <w:lang w:val="pt-PT"/>
        </w:rPr>
        <w:t>, não se recomenda o início do tratamento se os doentes tiverem uma CAN menor que 2</w:t>
      </w:r>
      <w:r w:rsidRPr="00F67924">
        <w:rPr>
          <w:szCs w:val="22"/>
          <w:lang w:val="pt-PT"/>
        </w:rPr>
        <w:t xml:space="preserve"> </w:t>
      </w:r>
      <w:r w:rsidR="005D1091" w:rsidRPr="00F67924">
        <w:rPr>
          <w:szCs w:val="22"/>
          <w:lang w:val="pt-PT"/>
        </w:rPr>
        <w:t>×</w:t>
      </w:r>
      <w:r w:rsidRPr="00F67924">
        <w:rPr>
          <w:szCs w:val="22"/>
          <w:lang w:val="pt-PT"/>
        </w:rPr>
        <w:t xml:space="preserve"> 10</w:t>
      </w:r>
      <w:r w:rsidRPr="00F67924">
        <w:rPr>
          <w:szCs w:val="22"/>
          <w:vertAlign w:val="superscript"/>
          <w:lang w:val="pt-PT"/>
        </w:rPr>
        <w:t>9</w:t>
      </w:r>
      <w:r w:rsidRPr="00F67924">
        <w:rPr>
          <w:szCs w:val="22"/>
          <w:lang w:val="pt-PT"/>
        </w:rPr>
        <w:t xml:space="preserve">/l. </w:t>
      </w:r>
      <w:r w:rsidRPr="00F67924">
        <w:rPr>
          <w:lang w:val="pt-PT"/>
        </w:rPr>
        <w:t>Deve ter</w:t>
      </w:r>
      <w:r w:rsidRPr="00F67924">
        <w:rPr>
          <w:lang w:val="pt-PT"/>
        </w:rPr>
        <w:noBreakHyphen/>
        <w:t xml:space="preserve">se precaução ao considerar o início de tratamento em doentes com uma baixa contagem de plaquetas (i.e. contagem de plaquetas inferior a 100 </w:t>
      </w:r>
      <w:r w:rsidR="005D1091" w:rsidRPr="00F67924">
        <w:rPr>
          <w:szCs w:val="22"/>
          <w:lang w:val="pt-PT"/>
        </w:rPr>
        <w:t>×</w:t>
      </w:r>
      <w:r w:rsidRPr="00F67924">
        <w:rPr>
          <w:lang w:val="pt-PT"/>
        </w:rPr>
        <w:t xml:space="preserve"> 10</w:t>
      </w:r>
      <w:r w:rsidRPr="00F67924">
        <w:rPr>
          <w:vertAlign w:val="superscript"/>
          <w:lang w:val="pt-PT"/>
        </w:rPr>
        <w:t>3</w:t>
      </w:r>
      <w:r w:rsidRPr="00F67924">
        <w:rPr>
          <w:lang w:val="pt-PT"/>
        </w:rPr>
        <w:t xml:space="preserve">/μl). Não se recomenda a continuação do tratamento em doentes que apresentem uma CAN </w:t>
      </w:r>
      <w:r w:rsidR="005D1091" w:rsidRPr="00F67924">
        <w:rPr>
          <w:szCs w:val="22"/>
          <w:lang w:val="pt-PT"/>
        </w:rPr>
        <w:t>&lt;</w:t>
      </w:r>
      <w:r w:rsidRPr="00F67924">
        <w:rPr>
          <w:lang w:val="pt-PT"/>
        </w:rPr>
        <w:t xml:space="preserve"> 0,5 </w:t>
      </w:r>
      <w:r w:rsidR="005D1091" w:rsidRPr="00F67924">
        <w:rPr>
          <w:szCs w:val="22"/>
          <w:lang w:val="pt-PT"/>
        </w:rPr>
        <w:t>×</w:t>
      </w:r>
      <w:r w:rsidRPr="00F67924">
        <w:rPr>
          <w:lang w:val="pt-PT"/>
        </w:rPr>
        <w:t xml:space="preserve"> 10</w:t>
      </w:r>
      <w:r w:rsidRPr="00F67924">
        <w:rPr>
          <w:vertAlign w:val="superscript"/>
          <w:lang w:val="pt-PT"/>
        </w:rPr>
        <w:t>9</w:t>
      </w:r>
      <w:r w:rsidRPr="00F67924">
        <w:rPr>
          <w:lang w:val="pt-PT"/>
        </w:rPr>
        <w:t xml:space="preserve">/l ou uma contagem de plaquetas </w:t>
      </w:r>
      <w:r w:rsidR="005D1091" w:rsidRPr="00F67924">
        <w:rPr>
          <w:szCs w:val="22"/>
          <w:lang w:val="pt-PT"/>
        </w:rPr>
        <w:t>&lt;</w:t>
      </w:r>
      <w:r w:rsidRPr="00F67924">
        <w:rPr>
          <w:lang w:val="pt-PT"/>
        </w:rPr>
        <w:t xml:space="preserve"> 50 </w:t>
      </w:r>
      <w:r w:rsidR="005D1091" w:rsidRPr="00F67924">
        <w:rPr>
          <w:szCs w:val="22"/>
          <w:lang w:val="pt-PT"/>
        </w:rPr>
        <w:t>×</w:t>
      </w:r>
      <w:r w:rsidRPr="00F67924">
        <w:rPr>
          <w:lang w:val="pt-PT"/>
        </w:rPr>
        <w:t xml:space="preserve"> 10</w:t>
      </w:r>
      <w:r w:rsidRPr="00F67924">
        <w:rPr>
          <w:vertAlign w:val="superscript"/>
          <w:lang w:val="pt-PT"/>
        </w:rPr>
        <w:t>3</w:t>
      </w:r>
      <w:r w:rsidRPr="00F67924">
        <w:rPr>
          <w:lang w:val="pt-PT"/>
        </w:rPr>
        <w:t>/</w:t>
      </w:r>
      <w:r w:rsidR="005D1091" w:rsidRPr="00F67924">
        <w:rPr>
          <w:szCs w:val="22"/>
          <w:lang w:val="pt-PT"/>
        </w:rPr>
        <w:t>µ</w:t>
      </w:r>
      <w:r w:rsidRPr="00F67924">
        <w:rPr>
          <w:lang w:val="pt-PT"/>
        </w:rPr>
        <w:t>l.</w:t>
      </w:r>
    </w:p>
    <w:p w14:paraId="78DAA8A5" w14:textId="77777777" w:rsidR="006634E2" w:rsidRPr="00F67924" w:rsidRDefault="006634E2" w:rsidP="005551E6">
      <w:pPr>
        <w:rPr>
          <w:lang w:val="pt-PT"/>
        </w:rPr>
      </w:pPr>
    </w:p>
    <w:p w14:paraId="7784B2DB" w14:textId="48E2B27A" w:rsidR="006634E2" w:rsidRPr="00F67924" w:rsidRDefault="006634E2" w:rsidP="005551E6">
      <w:pPr>
        <w:rPr>
          <w:lang w:val="pt-PT"/>
        </w:rPr>
      </w:pPr>
      <w:r w:rsidRPr="00F67924">
        <w:rPr>
          <w:lang w:val="pt-PT"/>
        </w:rPr>
        <w:t xml:space="preserve">A neutropenia grave pode estar associada a um risco aumentado de infeções graves, embora até à data não tenha existido, em ensaios clínicos com </w:t>
      </w:r>
      <w:r w:rsidRPr="00F67924">
        <w:rPr>
          <w:szCs w:val="22"/>
          <w:lang w:val="pt-PT"/>
        </w:rPr>
        <w:t>tocilizumab</w:t>
      </w:r>
      <w:r w:rsidRPr="00F67924">
        <w:rPr>
          <w:lang w:val="pt-PT"/>
        </w:rPr>
        <w:t>, uma associação clara entre a diminuição dos neutrófilos e a ocorrência de infeções graves.</w:t>
      </w:r>
    </w:p>
    <w:p w14:paraId="38CE7192" w14:textId="77777777" w:rsidR="006634E2" w:rsidRPr="00F67924" w:rsidRDefault="006634E2" w:rsidP="005551E6">
      <w:pPr>
        <w:rPr>
          <w:lang w:val="pt-PT"/>
        </w:rPr>
      </w:pPr>
    </w:p>
    <w:p w14:paraId="62E7CB2C" w14:textId="780187A5" w:rsidR="006634E2" w:rsidRPr="00F67924" w:rsidRDefault="006634E2" w:rsidP="005551E6">
      <w:pPr>
        <w:rPr>
          <w:lang w:val="pt-PT"/>
        </w:rPr>
      </w:pPr>
      <w:r w:rsidRPr="00F67924">
        <w:rPr>
          <w:lang w:val="pt-PT"/>
        </w:rPr>
        <w:t>Nos doentes com AR e ACG, devem monitorizar</w:t>
      </w:r>
      <w:r w:rsidRPr="00F67924">
        <w:rPr>
          <w:lang w:val="pt-PT"/>
        </w:rPr>
        <w:noBreakHyphen/>
        <w:t>se os neutrófilos e as plaquetas 4 a 8 semanas após o início da terapêutica e a partir daí de acordo com a prática clínica habitual. Para as alterações de dose recomendadas com base na CAN e na contagem de plaquetas, ver secção 4.2.</w:t>
      </w:r>
    </w:p>
    <w:p w14:paraId="716A4EB8" w14:textId="77777777" w:rsidR="006634E2" w:rsidRPr="00F67924" w:rsidRDefault="006634E2" w:rsidP="005551E6">
      <w:pPr>
        <w:rPr>
          <w:rFonts w:eastAsia="SimSun"/>
          <w:szCs w:val="22"/>
          <w:lang w:val="pt-PT" w:eastAsia="zh-CN"/>
        </w:rPr>
      </w:pPr>
    </w:p>
    <w:p w14:paraId="060CD157" w14:textId="6DBDB1E2" w:rsidR="004070E6" w:rsidRPr="00F67924" w:rsidRDefault="006634E2" w:rsidP="002C4F21">
      <w:pPr>
        <w:rPr>
          <w:lang w:val="pt-PT"/>
        </w:rPr>
      </w:pPr>
      <w:r w:rsidRPr="00F67924">
        <w:rPr>
          <w:lang w:val="pt-PT"/>
        </w:rPr>
        <w:t>Nos doentes com AIJs e AIJp, os neutrófilos e as plaquetas devem ser monitorizadas no momento da segunda administração, e a partir daí de acordo com as boas práticas clínicas (ver secção 4.2).</w:t>
      </w:r>
    </w:p>
    <w:p w14:paraId="34C7AD3B" w14:textId="77777777" w:rsidR="004070E6" w:rsidRPr="00F67924" w:rsidRDefault="004070E6" w:rsidP="002C4F21">
      <w:pPr>
        <w:rPr>
          <w:lang w:val="pt-PT"/>
        </w:rPr>
      </w:pPr>
    </w:p>
    <w:p w14:paraId="6B4D73DE" w14:textId="77777777" w:rsidR="002C4F21" w:rsidRPr="00F67924" w:rsidRDefault="002C4F21" w:rsidP="002C4F21">
      <w:pPr>
        <w:keepNext/>
        <w:keepLines/>
        <w:rPr>
          <w:i/>
          <w:lang w:val="pt-PT"/>
        </w:rPr>
      </w:pPr>
      <w:r w:rsidRPr="00F67924">
        <w:rPr>
          <w:i/>
          <w:lang w:val="pt-PT"/>
        </w:rPr>
        <w:t>Parâmetros lipídicos</w:t>
      </w:r>
    </w:p>
    <w:p w14:paraId="1562F7C6" w14:textId="03592CDE" w:rsidR="002C4F21" w:rsidRPr="00F67924" w:rsidRDefault="002C4F21" w:rsidP="002C4F21">
      <w:pPr>
        <w:keepNext/>
        <w:keepLines/>
        <w:rPr>
          <w:lang w:val="pt-PT"/>
        </w:rPr>
      </w:pPr>
      <w:r w:rsidRPr="00F67924">
        <w:rPr>
          <w:lang w:val="pt-PT"/>
        </w:rPr>
        <w:t xml:space="preserve">Em doentes tratados com </w:t>
      </w:r>
      <w:r w:rsidR="00922595" w:rsidRPr="00F67924">
        <w:rPr>
          <w:szCs w:val="22"/>
          <w:lang w:val="pt-PT"/>
        </w:rPr>
        <w:t>tocilizumab</w:t>
      </w:r>
      <w:r w:rsidR="00922595" w:rsidRPr="00F67924" w:rsidDel="006C06B9">
        <w:rPr>
          <w:lang w:val="pt-PT"/>
        </w:rPr>
        <w:t xml:space="preserve"> </w:t>
      </w:r>
      <w:r w:rsidRPr="00F67924">
        <w:rPr>
          <w:lang w:val="pt-PT"/>
        </w:rPr>
        <w:t>observaram</w:t>
      </w:r>
      <w:r w:rsidRPr="00F67924">
        <w:rPr>
          <w:lang w:val="pt-PT"/>
        </w:rPr>
        <w:noBreakHyphen/>
        <w:t>se aumentos nos parâmetros lipídicos, incluindo colesterol total, lipoproteínas de baixa densidade (LDL), lipoproteínas de alta densidade (HDL) e triglic</w:t>
      </w:r>
      <w:r w:rsidR="002A70FB" w:rsidRPr="00F67924">
        <w:rPr>
          <w:lang w:val="pt-PT"/>
        </w:rPr>
        <w:t>é</w:t>
      </w:r>
      <w:r w:rsidRPr="00F67924">
        <w:rPr>
          <w:lang w:val="pt-PT"/>
        </w:rPr>
        <w:t>ridos (ver secção</w:t>
      </w:r>
      <w:r w:rsidR="00E90F89" w:rsidRPr="00F67924">
        <w:rPr>
          <w:lang w:val="pt-PT"/>
        </w:rPr>
        <w:t> </w:t>
      </w:r>
      <w:r w:rsidRPr="00F67924">
        <w:rPr>
          <w:lang w:val="pt-PT"/>
        </w:rPr>
        <w:t>4.8).</w:t>
      </w:r>
      <w:r w:rsidRPr="00F67924" w:rsidDel="004722BF">
        <w:rPr>
          <w:lang w:val="pt-PT"/>
        </w:rPr>
        <w:t xml:space="preserve"> </w:t>
      </w:r>
      <w:r w:rsidRPr="00F67924">
        <w:rPr>
          <w:lang w:val="pt-PT"/>
        </w:rPr>
        <w:t>Na maioria dos doentes não houve aumento dos índices aterogénicos e os aumentos do colesterol total responderam a tratamento com fármacos redutores dos lípidos.</w:t>
      </w:r>
    </w:p>
    <w:p w14:paraId="10C81E9B" w14:textId="77777777" w:rsidR="002C4F21" w:rsidRPr="00F67924" w:rsidRDefault="002C4F21" w:rsidP="002C4F21">
      <w:pPr>
        <w:keepNext/>
        <w:keepLines/>
        <w:rPr>
          <w:lang w:val="pt-PT"/>
        </w:rPr>
      </w:pPr>
    </w:p>
    <w:p w14:paraId="684AD235" w14:textId="1F1A441F" w:rsidR="002C4F21" w:rsidRPr="00F67924" w:rsidRDefault="002A17ED" w:rsidP="002C4F21">
      <w:pPr>
        <w:rPr>
          <w:lang w:val="pt-PT"/>
        </w:rPr>
      </w:pPr>
      <w:ins w:id="1993" w:author="Author">
        <w:r w:rsidRPr="00F67924">
          <w:rPr>
            <w:lang w:val="pt-PT"/>
          </w:rPr>
          <w:t xml:space="preserve">Em todos </w:t>
        </w:r>
      </w:ins>
      <w:del w:id="1994" w:author="Author">
        <w:r w:rsidR="002C4F21" w:rsidRPr="00F67924" w:rsidDel="002A17ED">
          <w:rPr>
            <w:lang w:val="pt-PT"/>
          </w:rPr>
          <w:delText>N</w:delText>
        </w:r>
      </w:del>
      <w:r w:rsidR="002C4F21" w:rsidRPr="00F67924">
        <w:rPr>
          <w:lang w:val="pt-PT"/>
        </w:rPr>
        <w:t>os doentes</w:t>
      </w:r>
      <w:del w:id="1995" w:author="Author">
        <w:r w:rsidR="002C4F21" w:rsidRPr="00F67924" w:rsidDel="002A17ED">
          <w:rPr>
            <w:lang w:val="pt-PT"/>
          </w:rPr>
          <w:delText xml:space="preserve"> com AR e ACG</w:delText>
        </w:r>
      </w:del>
      <w:r w:rsidR="002C4F21" w:rsidRPr="00F67924">
        <w:rPr>
          <w:lang w:val="pt-PT"/>
        </w:rPr>
        <w:t>, a avaliação dos parâmetros lipídicos deve ser realizada 4 a 8</w:t>
      </w:r>
      <w:r w:rsidR="00E90F89" w:rsidRPr="00F67924">
        <w:rPr>
          <w:lang w:val="pt-PT"/>
        </w:rPr>
        <w:t> </w:t>
      </w:r>
      <w:r w:rsidR="002C4F21" w:rsidRPr="00F67924">
        <w:rPr>
          <w:lang w:val="pt-PT"/>
        </w:rPr>
        <w:t xml:space="preserve">semanas após o início da terapêutica. Os doentes devem ser tratados de acordo com recomendações clínicas locais para gestão da </w:t>
      </w:r>
      <w:r w:rsidR="00977B42" w:rsidRPr="00F67924">
        <w:rPr>
          <w:lang w:val="pt-PT"/>
        </w:rPr>
        <w:t>hiperlipidemia</w:t>
      </w:r>
      <w:r w:rsidR="002C4F21" w:rsidRPr="00F67924">
        <w:rPr>
          <w:lang w:val="pt-PT"/>
        </w:rPr>
        <w:t>.</w:t>
      </w:r>
    </w:p>
    <w:p w14:paraId="196F3A69" w14:textId="77777777" w:rsidR="002C4F21" w:rsidRPr="00F67924" w:rsidRDefault="002C4F21" w:rsidP="002C4F21">
      <w:pPr>
        <w:rPr>
          <w:lang w:val="pt-PT"/>
        </w:rPr>
      </w:pPr>
    </w:p>
    <w:p w14:paraId="5B208AFC" w14:textId="77777777" w:rsidR="002C4F21" w:rsidRPr="00F67924" w:rsidRDefault="002C4F21" w:rsidP="002C4F21">
      <w:pPr>
        <w:keepNext/>
        <w:ind w:left="567" w:hanging="567"/>
        <w:outlineLvl w:val="0"/>
        <w:rPr>
          <w:i/>
          <w:lang w:val="pt-PT"/>
        </w:rPr>
      </w:pPr>
      <w:r w:rsidRPr="00F67924">
        <w:rPr>
          <w:i/>
          <w:lang w:val="pt-PT"/>
        </w:rPr>
        <w:t>Compromisso neurológico</w:t>
      </w:r>
    </w:p>
    <w:p w14:paraId="0A80D245" w14:textId="035ACE59" w:rsidR="002C4F21" w:rsidRPr="00F67924" w:rsidRDefault="002C4F21" w:rsidP="002C4F21">
      <w:pPr>
        <w:outlineLvl w:val="0"/>
        <w:rPr>
          <w:lang w:val="pt-PT"/>
        </w:rPr>
      </w:pPr>
      <w:r w:rsidRPr="00F67924">
        <w:rPr>
          <w:lang w:val="pt-PT"/>
        </w:rPr>
        <w:t xml:space="preserve">Os médicos devem estar alerta para sintomas potencialmente indicativos de aparecimento de novas alterações desmielinizantes centrais. O potencial para desmielinização central com </w:t>
      </w:r>
      <w:r w:rsidR="00E90F89" w:rsidRPr="00F67924">
        <w:rPr>
          <w:szCs w:val="22"/>
          <w:lang w:val="pt-PT"/>
        </w:rPr>
        <w:t xml:space="preserve">tocilizumab </w:t>
      </w:r>
      <w:r w:rsidRPr="00F67924">
        <w:rPr>
          <w:lang w:val="pt-PT"/>
        </w:rPr>
        <w:t>é atualmente desconhecido.</w:t>
      </w:r>
    </w:p>
    <w:p w14:paraId="0B0F6A0D" w14:textId="77777777" w:rsidR="002C4F21" w:rsidRPr="00F67924" w:rsidRDefault="002C4F21" w:rsidP="002C4F21">
      <w:pPr>
        <w:outlineLvl w:val="0"/>
        <w:rPr>
          <w:lang w:val="pt-PT"/>
        </w:rPr>
      </w:pPr>
    </w:p>
    <w:p w14:paraId="6964250D" w14:textId="77777777" w:rsidR="002C4F21" w:rsidRPr="00F67924" w:rsidRDefault="002C4F21" w:rsidP="002C4F21">
      <w:pPr>
        <w:keepNext/>
        <w:ind w:left="567" w:hanging="567"/>
        <w:outlineLvl w:val="0"/>
        <w:rPr>
          <w:i/>
          <w:lang w:val="pt-PT"/>
        </w:rPr>
      </w:pPr>
      <w:r w:rsidRPr="00F67924">
        <w:rPr>
          <w:i/>
          <w:lang w:val="pt-PT"/>
        </w:rPr>
        <w:t>Neoplasia</w:t>
      </w:r>
      <w:r w:rsidRPr="00F67924">
        <w:rPr>
          <w:rStyle w:val="Initial"/>
          <w:i/>
          <w:noProof w:val="0"/>
          <w:lang w:val="pt-PT"/>
        </w:rPr>
        <w:t xml:space="preserve"> maligna</w:t>
      </w:r>
    </w:p>
    <w:p w14:paraId="41EE43A2" w14:textId="329D2144" w:rsidR="002C4F21" w:rsidRPr="00F67924" w:rsidRDefault="002C4F21" w:rsidP="002C4F21">
      <w:pPr>
        <w:autoSpaceDE w:val="0"/>
        <w:autoSpaceDN w:val="0"/>
        <w:adjustRightInd w:val="0"/>
        <w:rPr>
          <w:rFonts w:eastAsia="SimSun"/>
          <w:szCs w:val="22"/>
          <w:lang w:val="pt-PT" w:eastAsia="zh-CN"/>
        </w:rPr>
      </w:pPr>
      <w:r w:rsidRPr="00F67924">
        <w:rPr>
          <w:rFonts w:eastAsia="SimSun"/>
          <w:szCs w:val="22"/>
          <w:lang w:val="pt-PT" w:eastAsia="zh-CN"/>
        </w:rPr>
        <w:t xml:space="preserve">O risco de </w:t>
      </w:r>
      <w:r w:rsidRPr="00F67924">
        <w:rPr>
          <w:rStyle w:val="Initial"/>
          <w:noProof w:val="0"/>
          <w:lang w:val="pt-PT"/>
        </w:rPr>
        <w:t>neoplasia maligna está aumentado em doentes com AR. Os medicamentos imunomoduladores podem aumentar o risco de neoplasia maligna.</w:t>
      </w:r>
      <w:r w:rsidR="00E90F89" w:rsidRPr="00F67924">
        <w:rPr>
          <w:rStyle w:val="Initial"/>
          <w:noProof w:val="0"/>
          <w:lang w:val="pt-PT"/>
        </w:rPr>
        <w:t xml:space="preserve"> Os dados clínicos são insuficientes para avaliar a potencial incidência de neoplasia maligna após exposição a </w:t>
      </w:r>
      <w:r w:rsidR="00E90F89" w:rsidRPr="00F67924">
        <w:rPr>
          <w:lang w:val="pt-PT"/>
        </w:rPr>
        <w:t>tocilizumab. Encontram-se a decorrer avaliações de segurança a longo prazo.</w:t>
      </w:r>
    </w:p>
    <w:p w14:paraId="6CA56482" w14:textId="77777777" w:rsidR="002C4F21" w:rsidRPr="00F67924" w:rsidRDefault="002C4F21" w:rsidP="002C4F21">
      <w:pPr>
        <w:autoSpaceDE w:val="0"/>
        <w:autoSpaceDN w:val="0"/>
        <w:adjustRightInd w:val="0"/>
        <w:rPr>
          <w:rFonts w:eastAsia="SimSun"/>
          <w:szCs w:val="22"/>
          <w:lang w:val="pt-PT" w:eastAsia="zh-CN"/>
        </w:rPr>
      </w:pPr>
    </w:p>
    <w:p w14:paraId="200DB415" w14:textId="77777777" w:rsidR="002C4F21" w:rsidRPr="00F67924" w:rsidRDefault="00977B42" w:rsidP="002C4F21">
      <w:pPr>
        <w:rPr>
          <w:i/>
          <w:szCs w:val="22"/>
          <w:lang w:val="pt-PT"/>
        </w:rPr>
      </w:pPr>
      <w:r w:rsidRPr="00F67924">
        <w:rPr>
          <w:i/>
          <w:szCs w:val="22"/>
          <w:lang w:val="pt-PT"/>
        </w:rPr>
        <w:t>Vacinação</w:t>
      </w:r>
      <w:del w:id="1996" w:author="Author">
        <w:r w:rsidRPr="00F67924" w:rsidDel="00DD2428">
          <w:rPr>
            <w:i/>
            <w:szCs w:val="22"/>
            <w:lang w:val="pt-PT"/>
          </w:rPr>
          <w:delText xml:space="preserve"> </w:delText>
        </w:r>
      </w:del>
    </w:p>
    <w:p w14:paraId="48C24FFD" w14:textId="6665BAAD" w:rsidR="002C4F21" w:rsidRPr="00F67924" w:rsidRDefault="002C4F21" w:rsidP="002C4F21">
      <w:pPr>
        <w:rPr>
          <w:lang w:val="pt-PT"/>
        </w:rPr>
      </w:pPr>
      <w:r w:rsidRPr="00F67924">
        <w:rPr>
          <w:szCs w:val="22"/>
          <w:lang w:val="pt-PT"/>
        </w:rPr>
        <w:t xml:space="preserve">A vacinação com agentes vivos ou vivos atenuados não pode ser feita em simultâneo com o tratamento com </w:t>
      </w:r>
      <w:r w:rsidR="00E90F89" w:rsidRPr="00F67924">
        <w:rPr>
          <w:lang w:val="pt-PT"/>
        </w:rPr>
        <w:t>este medicamento</w:t>
      </w:r>
      <w:r w:rsidRPr="00F67924">
        <w:rPr>
          <w:lang w:val="pt-PT"/>
        </w:rPr>
        <w:t xml:space="preserve">, pois a segurança clínica não foi estabelecida. </w:t>
      </w:r>
      <w:r w:rsidR="00977B42" w:rsidRPr="00F67924">
        <w:rPr>
          <w:lang w:val="pt-PT"/>
        </w:rPr>
        <w:t xml:space="preserve">Num </w:t>
      </w:r>
      <w:del w:id="1997" w:author="Author">
        <w:r w:rsidR="00977B42" w:rsidRPr="00F67924" w:rsidDel="002A17ED">
          <w:rPr>
            <w:lang w:val="pt-PT"/>
          </w:rPr>
          <w:delText xml:space="preserve">estudo </w:delText>
        </w:r>
      </w:del>
      <w:ins w:id="1998" w:author="Author">
        <w:r w:rsidR="002A17ED" w:rsidRPr="00F67924">
          <w:rPr>
            <w:lang w:val="pt-PT"/>
          </w:rPr>
          <w:t xml:space="preserve">ensaio </w:t>
        </w:r>
      </w:ins>
      <w:r w:rsidR="00977B42" w:rsidRPr="00F67924">
        <w:rPr>
          <w:lang w:val="pt-PT"/>
        </w:rPr>
        <w:t xml:space="preserve">aberto aleatorizado, doentes adultos com AR tratados com </w:t>
      </w:r>
      <w:r w:rsidR="00E90F89" w:rsidRPr="00F67924">
        <w:rPr>
          <w:lang w:val="pt-PT"/>
        </w:rPr>
        <w:t>tocilizumab</w:t>
      </w:r>
      <w:r w:rsidR="00E90F89" w:rsidRPr="00F67924" w:rsidDel="001F62AA">
        <w:rPr>
          <w:lang w:val="pt-PT"/>
        </w:rPr>
        <w:t xml:space="preserve"> </w:t>
      </w:r>
      <w:r w:rsidR="00977B42" w:rsidRPr="00F67924">
        <w:rPr>
          <w:lang w:val="pt-PT"/>
        </w:rPr>
        <w:t>e MTX foram capazes de demonstrar uma resposta efetiva a ambas as vacinas pneumocócica polis</w:t>
      </w:r>
      <w:r w:rsidR="004C68CF" w:rsidRPr="00F67924">
        <w:rPr>
          <w:lang w:val="pt-PT"/>
        </w:rPr>
        <w:t>s</w:t>
      </w:r>
      <w:r w:rsidR="00977B42" w:rsidRPr="00F67924">
        <w:rPr>
          <w:lang w:val="pt-PT"/>
        </w:rPr>
        <w:t>acárida 23</w:t>
      </w:r>
      <w:r w:rsidR="00E90F89" w:rsidRPr="00F67924">
        <w:rPr>
          <w:lang w:val="pt-PT"/>
        </w:rPr>
        <w:noBreakHyphen/>
      </w:r>
      <w:r w:rsidR="00977B42" w:rsidRPr="00F67924">
        <w:rPr>
          <w:lang w:val="pt-PT"/>
        </w:rPr>
        <w:t>valente e</w:t>
      </w:r>
      <w:r w:rsidR="004C68CF" w:rsidRPr="00F67924">
        <w:rPr>
          <w:lang w:val="pt-PT"/>
        </w:rPr>
        <w:t xml:space="preserve"> tétano</w:t>
      </w:r>
      <w:r w:rsidR="00977B42" w:rsidRPr="00F67924">
        <w:rPr>
          <w:lang w:val="pt-PT" w:eastAsia="en-GB"/>
        </w:rPr>
        <w:t>, que foi comparável com a resposta observada em doentes a receber apenas MTX.</w:t>
      </w:r>
      <w:r w:rsidR="004C68CF" w:rsidRPr="00F67924">
        <w:rPr>
          <w:lang w:val="pt-PT"/>
        </w:rPr>
        <w:t xml:space="preserve"> </w:t>
      </w:r>
      <w:r w:rsidRPr="00F67924">
        <w:rPr>
          <w:lang w:val="pt-PT"/>
        </w:rPr>
        <w:t>Recomenda</w:t>
      </w:r>
      <w:r w:rsidRPr="00F67924">
        <w:rPr>
          <w:lang w:val="pt-PT"/>
        </w:rPr>
        <w:noBreakHyphen/>
        <w:t>se que a vacinação seja atualizada de acordo com as atuais recomendações de vacinação em todos os doentes, particularmente nos doentes idosos</w:t>
      </w:r>
      <w:r w:rsidR="00E90F89" w:rsidRPr="00F67924">
        <w:rPr>
          <w:lang w:val="pt-PT"/>
        </w:rPr>
        <w:t xml:space="preserve"> ou pediátricos</w:t>
      </w:r>
      <w:r w:rsidRPr="00F67924">
        <w:rPr>
          <w:lang w:val="pt-PT"/>
        </w:rPr>
        <w:t>, antes do início da terapêutica. O intervalo entre as vacinas vivas e o início da terapêutica deve estar de acordo com as atuais recomendações de vacinação relativas a agentes imunossupressores.</w:t>
      </w:r>
    </w:p>
    <w:p w14:paraId="618365E3" w14:textId="77777777" w:rsidR="002C4F21" w:rsidRPr="00F67924" w:rsidRDefault="002C4F21" w:rsidP="002C4F21">
      <w:pPr>
        <w:rPr>
          <w:szCs w:val="22"/>
          <w:lang w:val="pt-PT"/>
        </w:rPr>
      </w:pPr>
    </w:p>
    <w:p w14:paraId="08E8B286" w14:textId="77777777" w:rsidR="002C4F21" w:rsidRPr="00F67924" w:rsidRDefault="002C4F21" w:rsidP="002C4F21">
      <w:pPr>
        <w:keepNext/>
        <w:rPr>
          <w:i/>
          <w:lang w:val="pt-PT"/>
        </w:rPr>
      </w:pPr>
      <w:r w:rsidRPr="00F67924">
        <w:rPr>
          <w:i/>
          <w:lang w:val="pt-PT"/>
        </w:rPr>
        <w:t>Risco cardiovascular</w:t>
      </w:r>
    </w:p>
    <w:p w14:paraId="62157839" w14:textId="36443167" w:rsidR="002C4F21" w:rsidRPr="00F67924" w:rsidRDefault="002C4F21" w:rsidP="002C4F21">
      <w:pPr>
        <w:keepNext/>
        <w:rPr>
          <w:rStyle w:val="Initial"/>
          <w:noProof w:val="0"/>
          <w:lang w:val="pt-PT"/>
        </w:rPr>
      </w:pPr>
      <w:r w:rsidRPr="00F67924">
        <w:rPr>
          <w:rFonts w:eastAsia="SimSun"/>
          <w:szCs w:val="22"/>
          <w:lang w:val="pt-PT" w:eastAsia="zh-CN"/>
        </w:rPr>
        <w:t xml:space="preserve">Os </w:t>
      </w:r>
      <w:r w:rsidRPr="00F67924">
        <w:rPr>
          <w:rStyle w:val="Initial"/>
          <w:noProof w:val="0"/>
          <w:lang w:val="pt-PT"/>
        </w:rPr>
        <w:t>doentes com AR</w:t>
      </w:r>
      <w:r w:rsidRPr="00F67924">
        <w:rPr>
          <w:rFonts w:eastAsia="SimSun"/>
          <w:szCs w:val="22"/>
          <w:lang w:val="pt-PT" w:eastAsia="zh-CN"/>
        </w:rPr>
        <w:t xml:space="preserve"> têm um aumento do risco de afeções cardiovasculares </w:t>
      </w:r>
      <w:r w:rsidRPr="00F67924">
        <w:rPr>
          <w:rStyle w:val="Initial"/>
          <w:noProof w:val="0"/>
          <w:lang w:val="pt-PT"/>
        </w:rPr>
        <w:t xml:space="preserve">e </w:t>
      </w:r>
      <w:r w:rsidR="00402F96" w:rsidRPr="00F67924">
        <w:rPr>
          <w:rStyle w:val="Initial"/>
          <w:noProof w:val="0"/>
          <w:lang w:val="pt-PT"/>
        </w:rPr>
        <w:t xml:space="preserve">têm </w:t>
      </w:r>
      <w:r w:rsidRPr="00F67924">
        <w:rPr>
          <w:rStyle w:val="Initial"/>
          <w:noProof w:val="0"/>
          <w:lang w:val="pt-PT"/>
        </w:rPr>
        <w:t xml:space="preserve">de ter os fatores de risco (por exemplo, hipertensão, </w:t>
      </w:r>
      <w:r w:rsidR="004C68CF" w:rsidRPr="00F67924">
        <w:rPr>
          <w:rStyle w:val="Initial"/>
          <w:noProof w:val="0"/>
          <w:lang w:val="pt-PT"/>
        </w:rPr>
        <w:t>hiperlipid</w:t>
      </w:r>
      <w:ins w:id="1999" w:author="Author">
        <w:r w:rsidR="00EE4151" w:rsidRPr="00F67924">
          <w:rPr>
            <w:rStyle w:val="Initial"/>
            <w:noProof w:val="0"/>
            <w:lang w:val="pt-PT"/>
          </w:rPr>
          <w:t>e</w:t>
        </w:r>
      </w:ins>
      <w:del w:id="2000" w:author="Author">
        <w:r w:rsidR="004C68CF" w:rsidRPr="00F67924" w:rsidDel="00EE4151">
          <w:rPr>
            <w:rStyle w:val="Initial"/>
            <w:noProof w:val="0"/>
            <w:lang w:val="pt-PT"/>
          </w:rPr>
          <w:delText>é</w:delText>
        </w:r>
      </w:del>
      <w:r w:rsidR="004C68CF" w:rsidRPr="00F67924">
        <w:rPr>
          <w:rStyle w:val="Initial"/>
          <w:noProof w:val="0"/>
          <w:lang w:val="pt-PT"/>
        </w:rPr>
        <w:t>mia</w:t>
      </w:r>
      <w:r w:rsidRPr="00F67924">
        <w:rPr>
          <w:rStyle w:val="Initial"/>
          <w:noProof w:val="0"/>
          <w:lang w:val="pt-PT"/>
        </w:rPr>
        <w:t xml:space="preserve">) geridos </w:t>
      </w:r>
      <w:r w:rsidRPr="00F67924">
        <w:rPr>
          <w:lang w:val="pt-PT"/>
        </w:rPr>
        <w:t>de acordo com as recomendações baseadas no padrão normal de cuidados</w:t>
      </w:r>
      <w:r w:rsidRPr="00F67924">
        <w:rPr>
          <w:rStyle w:val="Initial"/>
          <w:noProof w:val="0"/>
          <w:lang w:val="pt-PT"/>
        </w:rPr>
        <w:t>.</w:t>
      </w:r>
    </w:p>
    <w:p w14:paraId="6CB20FBA" w14:textId="77777777" w:rsidR="002C4F21" w:rsidRPr="00F67924" w:rsidRDefault="002C4F21" w:rsidP="002C4F21">
      <w:pPr>
        <w:rPr>
          <w:rStyle w:val="Initial"/>
          <w:noProof w:val="0"/>
          <w:lang w:val="pt-PT"/>
        </w:rPr>
      </w:pPr>
    </w:p>
    <w:p w14:paraId="0612376D" w14:textId="77777777" w:rsidR="002C4F21" w:rsidRPr="00F67924" w:rsidRDefault="002C4F21" w:rsidP="0009369A">
      <w:pPr>
        <w:rPr>
          <w:i/>
          <w:lang w:val="pt-PT"/>
        </w:rPr>
      </w:pPr>
      <w:r w:rsidRPr="00F67924">
        <w:rPr>
          <w:i/>
          <w:lang w:val="pt-PT"/>
        </w:rPr>
        <w:t xml:space="preserve">Associação com antagonistas </w:t>
      </w:r>
      <w:r w:rsidRPr="00F67924">
        <w:rPr>
          <w:rStyle w:val="Initial"/>
          <w:i/>
          <w:noProof w:val="0"/>
          <w:lang w:val="pt-PT"/>
        </w:rPr>
        <w:t>do TNF</w:t>
      </w:r>
    </w:p>
    <w:p w14:paraId="03E516F6" w14:textId="68B30F8D" w:rsidR="002C4F21" w:rsidRPr="00F67924" w:rsidRDefault="002C4F21" w:rsidP="0009369A">
      <w:pPr>
        <w:suppressAutoHyphens/>
        <w:rPr>
          <w:lang w:val="pt-PT"/>
        </w:rPr>
      </w:pPr>
      <w:r w:rsidRPr="00F67924">
        <w:rPr>
          <w:lang w:val="pt-PT"/>
        </w:rPr>
        <w:t xml:space="preserve">Não existe experiência com o tratamento com </w:t>
      </w:r>
      <w:r w:rsidR="00E90F89" w:rsidRPr="00F67924">
        <w:rPr>
          <w:lang w:val="pt-PT"/>
        </w:rPr>
        <w:t>tocilizumab</w:t>
      </w:r>
      <w:r w:rsidR="00E90F89" w:rsidRPr="00F67924" w:rsidDel="001F62AA">
        <w:rPr>
          <w:lang w:val="pt-PT"/>
        </w:rPr>
        <w:t xml:space="preserve"> </w:t>
      </w:r>
      <w:r w:rsidRPr="00F67924">
        <w:rPr>
          <w:lang w:val="pt-PT"/>
        </w:rPr>
        <w:t>associado a fármacos antagonistas do TNF ou outras terapêuticas biológicas para doentes com AR. Não é recomendada a utilização de</w:t>
      </w:r>
      <w:r w:rsidR="00E90F89" w:rsidRPr="00F67924">
        <w:rPr>
          <w:lang w:val="pt-PT"/>
        </w:rPr>
        <w:t>ste medicamento</w:t>
      </w:r>
      <w:r w:rsidRPr="00F67924">
        <w:rPr>
          <w:lang w:val="pt-PT"/>
        </w:rPr>
        <w:t xml:space="preserve"> com outros agentes biológicos.</w:t>
      </w:r>
    </w:p>
    <w:p w14:paraId="4B356677" w14:textId="723852C0" w:rsidR="00E90F89" w:rsidRPr="00F67924" w:rsidDel="007B3B8A" w:rsidRDefault="00E90F89" w:rsidP="0009369A">
      <w:pPr>
        <w:suppressAutoHyphens/>
        <w:rPr>
          <w:del w:id="2001" w:author="Author"/>
          <w:lang w:val="pt-PT"/>
        </w:rPr>
      </w:pPr>
    </w:p>
    <w:p w14:paraId="6CAC9DEA" w14:textId="43690055" w:rsidR="00E90F89" w:rsidRPr="00F67924" w:rsidDel="00FF3036" w:rsidRDefault="00E90F89" w:rsidP="00E90F89">
      <w:pPr>
        <w:suppressAutoHyphens/>
        <w:rPr>
          <w:del w:id="2002" w:author="Author"/>
          <w:i/>
          <w:lang w:val="pt-PT"/>
        </w:rPr>
      </w:pPr>
      <w:del w:id="2003" w:author="Author">
        <w:r w:rsidRPr="00F67924" w:rsidDel="00FF3036">
          <w:rPr>
            <w:i/>
            <w:lang w:val="pt-PT"/>
          </w:rPr>
          <w:delText>Polissorbato</w:delText>
        </w:r>
      </w:del>
    </w:p>
    <w:p w14:paraId="0EB18249" w14:textId="7A00449F" w:rsidR="00E90F89" w:rsidRPr="00F67924" w:rsidDel="007B3B8A" w:rsidRDefault="00E90F89" w:rsidP="00E90F89">
      <w:pPr>
        <w:suppressAutoHyphens/>
        <w:rPr>
          <w:del w:id="2004" w:author="Author"/>
          <w:lang w:val="pt-PT"/>
        </w:rPr>
      </w:pPr>
      <w:del w:id="2005" w:author="Author">
        <w:r w:rsidRPr="00F67924" w:rsidDel="00FF3036">
          <w:rPr>
            <w:lang w:val="pt-PT"/>
          </w:rPr>
          <w:delText>Este medicamento contém 0,18 mg de polissorbato 80 em cada caneta pré-cheia de 162 mg/0,9 l, que é equivalente a 0,2 mg/ml. Os polissorbatos podem causar reações alérgicas.</w:delText>
        </w:r>
        <w:r w:rsidR="00EF776A" w:rsidRPr="00F67924" w:rsidDel="00FF3036">
          <w:rPr>
            <w:lang w:val="pt-PT"/>
          </w:rPr>
          <w:delText xml:space="preserve"> Alergias conhecidas dos doentes devem ser tidos em consideração.</w:delText>
        </w:r>
      </w:del>
    </w:p>
    <w:p w14:paraId="06AE7DFD" w14:textId="77777777" w:rsidR="002C4F21" w:rsidRPr="00F67924" w:rsidRDefault="002C4F21" w:rsidP="0009369A">
      <w:pPr>
        <w:suppressAutoHyphens/>
        <w:rPr>
          <w:lang w:val="pt-PT"/>
        </w:rPr>
      </w:pPr>
    </w:p>
    <w:p w14:paraId="6F24033D" w14:textId="333DFFF4" w:rsidR="002C4F21" w:rsidRPr="00F67924" w:rsidRDefault="00E90F89" w:rsidP="0009369A">
      <w:pPr>
        <w:rPr>
          <w:szCs w:val="22"/>
          <w:u w:val="single"/>
          <w:lang w:val="pt-PT"/>
        </w:rPr>
      </w:pPr>
      <w:r w:rsidRPr="00F67924">
        <w:rPr>
          <w:szCs w:val="22"/>
          <w:u w:val="single"/>
          <w:lang w:val="pt-PT"/>
        </w:rPr>
        <w:t xml:space="preserve">Doentes com </w:t>
      </w:r>
      <w:r w:rsidR="002C4F21" w:rsidRPr="00F67924">
        <w:rPr>
          <w:szCs w:val="22"/>
          <w:u w:val="single"/>
          <w:lang w:val="pt-PT"/>
        </w:rPr>
        <w:t>ACG</w:t>
      </w:r>
    </w:p>
    <w:p w14:paraId="539D1B11" w14:textId="1EFD5C34" w:rsidR="002C4F21" w:rsidRPr="00F67924" w:rsidRDefault="00E90F89" w:rsidP="0009369A">
      <w:pPr>
        <w:rPr>
          <w:szCs w:val="22"/>
          <w:lang w:val="pt-PT"/>
        </w:rPr>
      </w:pPr>
      <w:r w:rsidRPr="00F67924">
        <w:rPr>
          <w:szCs w:val="22"/>
          <w:lang w:val="pt-PT"/>
        </w:rPr>
        <w:t xml:space="preserve">Tocilizumab </w:t>
      </w:r>
      <w:r w:rsidR="002C4F21" w:rsidRPr="00F67924">
        <w:rPr>
          <w:szCs w:val="22"/>
          <w:lang w:val="pt-PT"/>
        </w:rPr>
        <w:t>em monoterapia não deve ser utilizado para o tratamento de episódios de agudização graves uma vez que a eficácia não foi estabelecida neste contexto. Os glucocorticoides devem ser administrados de acordo com a avaliação médica e recomendações da prática clínica.</w:t>
      </w:r>
    </w:p>
    <w:p w14:paraId="4D244832" w14:textId="77777777" w:rsidR="002C4F21" w:rsidRPr="00F67924" w:rsidRDefault="002C4F21" w:rsidP="0009369A">
      <w:pPr>
        <w:rPr>
          <w:szCs w:val="22"/>
          <w:lang w:val="pt-PT"/>
        </w:rPr>
      </w:pPr>
    </w:p>
    <w:p w14:paraId="03F28B06" w14:textId="77F5BB63" w:rsidR="004070E6" w:rsidRPr="00F67924" w:rsidRDefault="00E90F89" w:rsidP="004070E6">
      <w:pPr>
        <w:rPr>
          <w:szCs w:val="22"/>
          <w:u w:val="single"/>
          <w:lang w:val="pt-PT"/>
        </w:rPr>
      </w:pPr>
      <w:r w:rsidRPr="00F67924">
        <w:rPr>
          <w:szCs w:val="22"/>
          <w:u w:val="single"/>
          <w:lang w:val="pt-PT"/>
        </w:rPr>
        <w:t xml:space="preserve">Doentes com </w:t>
      </w:r>
      <w:r w:rsidR="004070E6" w:rsidRPr="00F67924">
        <w:rPr>
          <w:szCs w:val="22"/>
          <w:u w:val="single"/>
          <w:lang w:val="pt-PT"/>
        </w:rPr>
        <w:t>AIJs</w:t>
      </w:r>
    </w:p>
    <w:p w14:paraId="0ACC0507" w14:textId="78C70556" w:rsidR="004070E6" w:rsidRDefault="004070E6" w:rsidP="004070E6">
      <w:pPr>
        <w:rPr>
          <w:ins w:id="2006" w:author="Author"/>
          <w:szCs w:val="22"/>
          <w:lang w:val="pt-PT"/>
        </w:rPr>
      </w:pPr>
      <w:r w:rsidRPr="00F67924">
        <w:rPr>
          <w:szCs w:val="22"/>
          <w:lang w:val="pt-PT"/>
        </w:rPr>
        <w:t xml:space="preserve">A síndrome de ativação macrofágica (SAM) é um distúrbio grave, que coloca a vida em risco, que se pode desenvolver em doentes com AIJs. </w:t>
      </w:r>
      <w:r w:rsidR="00E90F89" w:rsidRPr="00F67924">
        <w:rPr>
          <w:szCs w:val="22"/>
          <w:lang w:val="pt-PT"/>
        </w:rPr>
        <w:t xml:space="preserve">Tocilizumab </w:t>
      </w:r>
      <w:r w:rsidRPr="00F67924">
        <w:rPr>
          <w:szCs w:val="22"/>
          <w:lang w:val="pt-PT"/>
        </w:rPr>
        <w:t>não foi estudado em ensaios clínicos em doentes durante um episódio de SAM ativa.</w:t>
      </w:r>
    </w:p>
    <w:p w14:paraId="6D288EA4" w14:textId="77777777" w:rsidR="00FF3036" w:rsidRDefault="00FF3036" w:rsidP="004070E6">
      <w:pPr>
        <w:rPr>
          <w:ins w:id="2007" w:author="Author"/>
          <w:szCs w:val="22"/>
          <w:lang w:val="pt-PT"/>
        </w:rPr>
      </w:pPr>
    </w:p>
    <w:p w14:paraId="3ED4EB4A" w14:textId="7DAAE59F" w:rsidR="00FF3036" w:rsidRPr="00A55B53" w:rsidRDefault="00FF3036" w:rsidP="00FF3036">
      <w:pPr>
        <w:suppressAutoHyphens/>
        <w:rPr>
          <w:ins w:id="2008" w:author="Author"/>
          <w:i/>
          <w:lang w:val="pt-PT"/>
        </w:rPr>
      </w:pPr>
      <w:ins w:id="2009" w:author="Author">
        <w:r w:rsidRPr="00A55B53">
          <w:rPr>
            <w:i/>
            <w:lang w:val="pt-PT"/>
          </w:rPr>
          <w:t>Polissorbato</w:t>
        </w:r>
        <w:r w:rsidR="002635EB">
          <w:rPr>
            <w:i/>
            <w:lang w:val="pt-PT"/>
          </w:rPr>
          <w:t> </w:t>
        </w:r>
        <w:del w:id="2010" w:author="Author">
          <w:r w:rsidRPr="00A55B53" w:rsidDel="002635EB">
            <w:rPr>
              <w:i/>
              <w:lang w:val="pt-PT"/>
            </w:rPr>
            <w:delText xml:space="preserve"> </w:delText>
          </w:r>
        </w:del>
        <w:r w:rsidRPr="006E68E0">
          <w:rPr>
            <w:i/>
            <w:lang w:val="pt-PT"/>
          </w:rPr>
          <w:t>80</w:t>
        </w:r>
        <w:r>
          <w:rPr>
            <w:i/>
            <w:lang w:val="pt-PT"/>
          </w:rPr>
          <w:t xml:space="preserve"> </w:t>
        </w:r>
        <w:r w:rsidRPr="006E68E0">
          <w:rPr>
            <w:i/>
            <w:lang w:val="pt-PT"/>
          </w:rPr>
          <w:t>(E 433)</w:t>
        </w:r>
      </w:ins>
    </w:p>
    <w:p w14:paraId="33A43D6C" w14:textId="62BA8BF7" w:rsidR="00FF3036" w:rsidRPr="00F67924" w:rsidRDefault="00FF3036" w:rsidP="00FF3036">
      <w:pPr>
        <w:rPr>
          <w:szCs w:val="22"/>
          <w:lang w:val="pt-PT"/>
        </w:rPr>
      </w:pPr>
      <w:ins w:id="2011" w:author="Author">
        <w:r w:rsidRPr="00A55B53">
          <w:rPr>
            <w:lang w:val="pt-PT"/>
          </w:rPr>
          <w:t>Este medicamento contém 0,18 mg de polissorbato</w:t>
        </w:r>
        <w:r w:rsidR="002635EB">
          <w:rPr>
            <w:lang w:val="pt-PT"/>
          </w:rPr>
          <w:t> </w:t>
        </w:r>
        <w:del w:id="2012" w:author="Author">
          <w:r w:rsidRPr="00A55B53" w:rsidDel="002635EB">
            <w:rPr>
              <w:lang w:val="pt-PT"/>
            </w:rPr>
            <w:delText xml:space="preserve"> </w:delText>
          </w:r>
        </w:del>
        <w:r w:rsidRPr="00A55B53">
          <w:rPr>
            <w:lang w:val="pt-PT"/>
          </w:rPr>
          <w:t>80 em cada caneta pré-cheia de 162 mg/0,9 </w:t>
        </w:r>
        <w:r w:rsidR="002635EB">
          <w:rPr>
            <w:lang w:val="pt-PT"/>
          </w:rPr>
          <w:t>m</w:t>
        </w:r>
        <w:r w:rsidRPr="00A55B53">
          <w:rPr>
            <w:lang w:val="pt-PT"/>
          </w:rPr>
          <w:t>l, que é equivalente a 0,2 mg/ml. Os polissorbatos podem causar reações alérgicas. A</w:t>
        </w:r>
        <w:r w:rsidR="001F4199">
          <w:rPr>
            <w:lang w:val="pt-PT"/>
          </w:rPr>
          <w:t>s a</w:t>
        </w:r>
        <w:r w:rsidRPr="00A55B53">
          <w:rPr>
            <w:lang w:val="pt-PT"/>
          </w:rPr>
          <w:t>lergias conhecidas dos doentes devem ser tidas em consideração.</w:t>
        </w:r>
      </w:ins>
    </w:p>
    <w:p w14:paraId="4FE99896" w14:textId="77777777" w:rsidR="004070E6" w:rsidRPr="00F67924" w:rsidRDefault="004070E6" w:rsidP="0009369A">
      <w:pPr>
        <w:rPr>
          <w:szCs w:val="22"/>
          <w:lang w:val="pt-PT"/>
        </w:rPr>
      </w:pPr>
    </w:p>
    <w:p w14:paraId="4F8F916D" w14:textId="77777777" w:rsidR="002C4F21" w:rsidRPr="00F67924" w:rsidRDefault="002C4F21" w:rsidP="00044A8E">
      <w:pPr>
        <w:keepNext/>
        <w:keepLines/>
        <w:suppressAutoHyphens/>
        <w:ind w:left="567" w:hanging="567"/>
        <w:rPr>
          <w:lang w:val="pt-PT"/>
        </w:rPr>
      </w:pPr>
      <w:r w:rsidRPr="00F67924">
        <w:rPr>
          <w:b/>
          <w:lang w:val="pt-PT"/>
        </w:rPr>
        <w:t>4.5</w:t>
      </w:r>
      <w:r w:rsidRPr="00F67924">
        <w:rPr>
          <w:b/>
          <w:lang w:val="pt-PT"/>
        </w:rPr>
        <w:tab/>
        <w:t>Interações medicamentosas e outras formas de interação</w:t>
      </w:r>
    </w:p>
    <w:p w14:paraId="51CAE1C1" w14:textId="77777777" w:rsidR="002C4F21" w:rsidRPr="00F67924" w:rsidRDefault="002C4F21" w:rsidP="002C4F21">
      <w:pPr>
        <w:keepNext/>
        <w:keepLines/>
        <w:suppressAutoHyphens/>
        <w:rPr>
          <w:lang w:val="pt-PT"/>
        </w:rPr>
      </w:pPr>
    </w:p>
    <w:p w14:paraId="6F439D2D" w14:textId="607F79D7" w:rsidR="002C4F21" w:rsidRPr="00F67924" w:rsidRDefault="002C4F21" w:rsidP="002C4F21">
      <w:pPr>
        <w:keepNext/>
        <w:keepLines/>
        <w:rPr>
          <w:lang w:val="pt-PT"/>
        </w:rPr>
      </w:pPr>
      <w:r w:rsidRPr="00F67924">
        <w:rPr>
          <w:lang w:val="pt-PT"/>
        </w:rPr>
        <w:t xml:space="preserve">Os </w:t>
      </w:r>
      <w:ins w:id="2013" w:author="Author">
        <w:r w:rsidR="00FF3036" w:rsidRPr="00A55B53">
          <w:rPr>
            <w:lang w:val="pt-PT"/>
          </w:rPr>
          <w:t>ensaios</w:t>
        </w:r>
      </w:ins>
      <w:del w:id="2014" w:author="Author">
        <w:r w:rsidRPr="00F67924" w:rsidDel="00FF3036">
          <w:rPr>
            <w:lang w:val="pt-PT"/>
          </w:rPr>
          <w:delText>estudos</w:delText>
        </w:r>
      </w:del>
      <w:r w:rsidRPr="00F67924">
        <w:rPr>
          <w:lang w:val="pt-PT"/>
        </w:rPr>
        <w:t xml:space="preserve"> de interação foram apenas realizados em adultos.</w:t>
      </w:r>
    </w:p>
    <w:p w14:paraId="0FF1AF0D" w14:textId="77777777" w:rsidR="002C4F21" w:rsidRPr="00F67924" w:rsidRDefault="002C4F21" w:rsidP="002C4F21">
      <w:pPr>
        <w:keepNext/>
        <w:keepLines/>
        <w:rPr>
          <w:lang w:val="pt-PT"/>
        </w:rPr>
      </w:pPr>
    </w:p>
    <w:p w14:paraId="45D5482F" w14:textId="0624BB44" w:rsidR="002C4F21" w:rsidRPr="00F67924" w:rsidRDefault="002C4F21" w:rsidP="002C4F21">
      <w:pPr>
        <w:keepNext/>
        <w:keepLines/>
        <w:rPr>
          <w:lang w:val="pt-PT"/>
        </w:rPr>
      </w:pPr>
      <w:r w:rsidRPr="00F67924">
        <w:rPr>
          <w:lang w:val="pt-PT"/>
        </w:rPr>
        <w:t xml:space="preserve">A administração concomitante de uma dose única de 10 mg/kg de </w:t>
      </w:r>
      <w:r w:rsidR="00BE021A" w:rsidRPr="00F67924">
        <w:rPr>
          <w:szCs w:val="22"/>
          <w:lang w:val="pt-PT"/>
        </w:rPr>
        <w:t xml:space="preserve">tocilizumab </w:t>
      </w:r>
      <w:r w:rsidRPr="00F67924">
        <w:rPr>
          <w:lang w:val="pt-PT"/>
        </w:rPr>
        <w:t>com 10-25 mg MTX, uma vez por semana, não teve efeito clinicamente significativo na exposição ao MTX.</w:t>
      </w:r>
    </w:p>
    <w:p w14:paraId="223F1156" w14:textId="77777777" w:rsidR="002C4F21" w:rsidRPr="00F67924" w:rsidRDefault="002C4F21" w:rsidP="002C4F21">
      <w:pPr>
        <w:rPr>
          <w:lang w:val="pt-PT"/>
        </w:rPr>
      </w:pPr>
    </w:p>
    <w:p w14:paraId="6888D70C" w14:textId="44FE4DC0" w:rsidR="002C4F21" w:rsidRPr="00F67924" w:rsidRDefault="002C4F21" w:rsidP="002C4F21">
      <w:pPr>
        <w:rPr>
          <w:lang w:val="pt-PT"/>
        </w:rPr>
      </w:pPr>
      <w:r w:rsidRPr="00F67924">
        <w:rPr>
          <w:lang w:val="pt-PT"/>
        </w:rPr>
        <w:t xml:space="preserve">A análise farmacocinética populacional não detetou qualquer efeito de MTX, de AINEs ou de corticosteroides na depuração de </w:t>
      </w:r>
      <w:r w:rsidR="00BE021A" w:rsidRPr="00F67924">
        <w:rPr>
          <w:szCs w:val="22"/>
          <w:lang w:val="pt-PT"/>
        </w:rPr>
        <w:t xml:space="preserve">tocilizumab </w:t>
      </w:r>
      <w:r w:rsidRPr="00F67924">
        <w:rPr>
          <w:lang w:val="pt-PT"/>
        </w:rPr>
        <w:t>em doentes com AR. Nos doentes com ACG, a dose cumulativa de corticosteroides não teve efeito</w:t>
      </w:r>
      <w:del w:id="2015" w:author="Author">
        <w:r w:rsidRPr="00F67924" w:rsidDel="00DB45A9">
          <w:rPr>
            <w:lang w:val="pt-PT"/>
          </w:rPr>
          <w:delText xml:space="preserve"> </w:delText>
        </w:r>
      </w:del>
      <w:r w:rsidRPr="00F67924">
        <w:rPr>
          <w:lang w:val="pt-PT"/>
        </w:rPr>
        <w:t xml:space="preserve"> sobre a exposição a </w:t>
      </w:r>
      <w:r w:rsidR="00BE021A" w:rsidRPr="00F67924">
        <w:rPr>
          <w:szCs w:val="22"/>
          <w:lang w:val="pt-PT"/>
        </w:rPr>
        <w:t>tocilizumab</w:t>
      </w:r>
      <w:r w:rsidRPr="00F67924">
        <w:rPr>
          <w:lang w:val="pt-PT"/>
        </w:rPr>
        <w:t>.</w:t>
      </w:r>
    </w:p>
    <w:p w14:paraId="64AEDA26" w14:textId="77777777" w:rsidR="002C4F21" w:rsidRPr="00F67924" w:rsidRDefault="002C4F21" w:rsidP="002C4F21">
      <w:pPr>
        <w:rPr>
          <w:lang w:val="pt-PT"/>
        </w:rPr>
      </w:pPr>
    </w:p>
    <w:p w14:paraId="22F3C823" w14:textId="006C1B40" w:rsidR="002C4F21" w:rsidRPr="00F67924" w:rsidRDefault="002C4F21" w:rsidP="002C4F21">
      <w:pPr>
        <w:rPr>
          <w:lang w:val="pt-PT"/>
        </w:rPr>
      </w:pPr>
      <w:r w:rsidRPr="00F67924">
        <w:rPr>
          <w:lang w:val="pt-PT"/>
        </w:rPr>
        <w:t>A expressão de enzimas hepáticas CYP450 é suprimida por citocinas, tais como a IL</w:t>
      </w:r>
      <w:r w:rsidR="008D2E17" w:rsidRPr="00F67924">
        <w:rPr>
          <w:lang w:val="pt-PT"/>
        </w:rPr>
        <w:noBreakHyphen/>
      </w:r>
      <w:r w:rsidRPr="00F67924">
        <w:rPr>
          <w:lang w:val="pt-PT"/>
        </w:rPr>
        <w:t xml:space="preserve">6, que estimulam a inflamação crónica. Assim, a expressão do CYP450 pode ser invertida quando se introduz uma potente terapêutica inibidora das citocinas, tal como </w:t>
      </w:r>
      <w:r w:rsidR="008D2E17" w:rsidRPr="00F67924">
        <w:rPr>
          <w:szCs w:val="22"/>
          <w:lang w:val="pt-PT"/>
        </w:rPr>
        <w:t>tocilizumab</w:t>
      </w:r>
      <w:r w:rsidRPr="00F67924">
        <w:rPr>
          <w:lang w:val="pt-PT"/>
        </w:rPr>
        <w:t>.</w:t>
      </w:r>
    </w:p>
    <w:p w14:paraId="7D51A281" w14:textId="77777777" w:rsidR="002C4F21" w:rsidRPr="00F67924" w:rsidRDefault="002C4F21" w:rsidP="002C4F21">
      <w:pPr>
        <w:rPr>
          <w:lang w:val="pt-PT"/>
        </w:rPr>
      </w:pPr>
    </w:p>
    <w:p w14:paraId="3FD42D1E" w14:textId="616FA6A9" w:rsidR="002C4F21" w:rsidRPr="00F67924" w:rsidRDefault="002C4F21" w:rsidP="002C4F21">
      <w:pPr>
        <w:rPr>
          <w:lang w:val="pt-PT"/>
        </w:rPr>
      </w:pPr>
      <w:r w:rsidRPr="00F67924">
        <w:rPr>
          <w:lang w:val="pt-PT"/>
        </w:rPr>
        <w:t>E</w:t>
      </w:r>
      <w:r w:rsidR="00EF776A" w:rsidRPr="00F67924">
        <w:rPr>
          <w:lang w:val="pt-PT"/>
        </w:rPr>
        <w:t>nsai</w:t>
      </w:r>
      <w:r w:rsidRPr="00F67924">
        <w:rPr>
          <w:lang w:val="pt-PT"/>
        </w:rPr>
        <w:t xml:space="preserve">os </w:t>
      </w:r>
      <w:r w:rsidRPr="00F67924">
        <w:rPr>
          <w:i/>
          <w:iCs/>
          <w:lang w:val="pt-PT"/>
        </w:rPr>
        <w:t>in vitro</w:t>
      </w:r>
      <w:r w:rsidRPr="00F67924">
        <w:rPr>
          <w:lang w:val="pt-PT"/>
        </w:rPr>
        <w:t xml:space="preserve"> de cultura de hepatócitos humanos demonstraram que a IL</w:t>
      </w:r>
      <w:r w:rsidR="008D2E17" w:rsidRPr="00F67924">
        <w:rPr>
          <w:lang w:val="pt-PT"/>
        </w:rPr>
        <w:noBreakHyphen/>
      </w:r>
      <w:r w:rsidRPr="00F67924">
        <w:rPr>
          <w:lang w:val="pt-PT"/>
        </w:rPr>
        <w:t xml:space="preserve">6 causou uma redução da expressão enzimática do CYP1A2, CYP2C9, CYP2C19 e CYP3A4. O tratamento com </w:t>
      </w:r>
      <w:r w:rsidR="008D2E17" w:rsidRPr="00F67924">
        <w:rPr>
          <w:szCs w:val="22"/>
          <w:lang w:val="pt-PT"/>
        </w:rPr>
        <w:t xml:space="preserve">tocilizumab </w:t>
      </w:r>
      <w:r w:rsidRPr="00F67924">
        <w:rPr>
          <w:lang w:val="pt-PT"/>
        </w:rPr>
        <w:t>normaliza a expressão destas enzimas.</w:t>
      </w:r>
    </w:p>
    <w:p w14:paraId="49D3B449" w14:textId="77777777" w:rsidR="002C4F21" w:rsidRPr="00F67924" w:rsidRDefault="002C4F21" w:rsidP="002C4F21">
      <w:pPr>
        <w:rPr>
          <w:lang w:val="pt-PT"/>
        </w:rPr>
      </w:pPr>
    </w:p>
    <w:p w14:paraId="59B82CEF" w14:textId="700EC291" w:rsidR="002C4F21" w:rsidRPr="00F67924" w:rsidRDefault="002C4F21" w:rsidP="002C4F21">
      <w:pPr>
        <w:rPr>
          <w:lang w:val="pt-PT"/>
        </w:rPr>
      </w:pPr>
      <w:r w:rsidRPr="00F67924">
        <w:rPr>
          <w:lang w:val="pt-PT"/>
        </w:rPr>
        <w:t xml:space="preserve">Num </w:t>
      </w:r>
      <w:del w:id="2016" w:author="Author">
        <w:r w:rsidRPr="00F67924" w:rsidDel="002A17ED">
          <w:rPr>
            <w:lang w:val="pt-PT"/>
          </w:rPr>
          <w:delText xml:space="preserve">estudo </w:delText>
        </w:r>
      </w:del>
      <w:ins w:id="2017" w:author="Author">
        <w:r w:rsidR="002A17ED" w:rsidRPr="00F67924">
          <w:rPr>
            <w:lang w:val="pt-PT"/>
          </w:rPr>
          <w:t xml:space="preserve">ensaio </w:t>
        </w:r>
      </w:ins>
      <w:r w:rsidRPr="00F67924">
        <w:rPr>
          <w:lang w:val="pt-PT"/>
        </w:rPr>
        <w:t xml:space="preserve">em doentes com AR, uma semana após uma dose única de </w:t>
      </w:r>
      <w:r w:rsidR="008D2E17" w:rsidRPr="00F67924">
        <w:rPr>
          <w:szCs w:val="22"/>
          <w:lang w:val="pt-PT"/>
        </w:rPr>
        <w:t>tocilizumab</w:t>
      </w:r>
      <w:r w:rsidRPr="00F67924">
        <w:rPr>
          <w:lang w:val="pt-PT"/>
        </w:rPr>
        <w:t>, os níveis de sinvastatina (CYP3A4) foram reduzidos em 57%, para um nível semelhante ou ligeiramente superior ao observado em indivíduos saudáveis.</w:t>
      </w:r>
    </w:p>
    <w:p w14:paraId="09A0B38E" w14:textId="77777777" w:rsidR="002C4F21" w:rsidRPr="00F67924" w:rsidRDefault="002C4F21" w:rsidP="002C4F21">
      <w:pPr>
        <w:rPr>
          <w:rFonts w:eastAsia="SimSun"/>
          <w:lang w:val="pt-PT" w:eastAsia="zh-CN" w:bidi="th-TH"/>
        </w:rPr>
      </w:pPr>
    </w:p>
    <w:p w14:paraId="7515032F" w14:textId="79B9BEC1" w:rsidR="002C4F21" w:rsidRPr="00F67924" w:rsidRDefault="002C4F21" w:rsidP="002C4F21">
      <w:pPr>
        <w:rPr>
          <w:rFonts w:eastAsia="SimSun"/>
          <w:lang w:val="pt-PT" w:eastAsia="zh-CN" w:bidi="th-TH"/>
        </w:rPr>
      </w:pPr>
      <w:r w:rsidRPr="00F67924">
        <w:rPr>
          <w:rFonts w:eastAsia="SimSun"/>
          <w:lang w:val="pt-PT" w:eastAsia="zh-CN" w:bidi="th-TH"/>
        </w:rPr>
        <w:t xml:space="preserve">Ao iniciar ou interromper tratamento com </w:t>
      </w:r>
      <w:r w:rsidR="008D2E17" w:rsidRPr="00F67924">
        <w:rPr>
          <w:szCs w:val="22"/>
          <w:lang w:val="pt-PT"/>
        </w:rPr>
        <w:t>tocilizumab</w:t>
      </w:r>
      <w:r w:rsidRPr="00F67924">
        <w:rPr>
          <w:rFonts w:eastAsia="SimSun"/>
          <w:lang w:val="pt-PT" w:eastAsia="zh-CN" w:bidi="th-TH"/>
        </w:rPr>
        <w:t xml:space="preserve">, os doentes que tomam medicamentos ajustados individualmente e metabolizados via CYP450 3A4, 1A2 ou 2C9 (por exemplo, metilprednisolona, dexametasona (com a possibilidade de síndrome de privação de glucocorticoides orais), atorvastatina, bloqueadores dos canais de cálcio, teofilina, varfarina, fenprocoumon, fenitoína, ciclosporina ou benzodiazepinas) </w:t>
      </w:r>
      <w:r w:rsidR="00943E1B" w:rsidRPr="00F67924">
        <w:rPr>
          <w:rFonts w:eastAsia="SimSun"/>
          <w:lang w:val="pt-PT" w:eastAsia="zh-CN" w:bidi="th-TH"/>
        </w:rPr>
        <w:t xml:space="preserve">têm </w:t>
      </w:r>
      <w:r w:rsidRPr="00F67924">
        <w:rPr>
          <w:rFonts w:eastAsia="SimSun"/>
          <w:lang w:val="pt-PT" w:eastAsia="zh-CN" w:bidi="th-TH"/>
        </w:rPr>
        <w:t xml:space="preserve">de ser monitorizados, pois pode haver necessidade de aumento de doses para manter o efeito terapêutico. Dada a longa semivida </w:t>
      </w:r>
      <w:r w:rsidRPr="00F67924">
        <w:rPr>
          <w:iCs/>
          <w:lang w:val="pt-PT"/>
        </w:rPr>
        <w:t>(t</w:t>
      </w:r>
      <w:r w:rsidRPr="00F67924">
        <w:rPr>
          <w:iCs/>
          <w:vertAlign w:val="subscript"/>
          <w:lang w:val="pt-PT"/>
        </w:rPr>
        <w:t>1/2</w:t>
      </w:r>
      <w:r w:rsidRPr="00F67924">
        <w:rPr>
          <w:iCs/>
          <w:lang w:val="pt-PT"/>
        </w:rPr>
        <w:t xml:space="preserve">) </w:t>
      </w:r>
      <w:r w:rsidRPr="00F67924">
        <w:rPr>
          <w:rFonts w:eastAsia="SimSun"/>
          <w:lang w:val="pt-PT" w:eastAsia="zh-CN" w:bidi="th-TH"/>
        </w:rPr>
        <w:t xml:space="preserve">de eliminação, o efeito de </w:t>
      </w:r>
      <w:r w:rsidR="008D2E17" w:rsidRPr="00F67924">
        <w:rPr>
          <w:szCs w:val="22"/>
          <w:lang w:val="pt-PT"/>
        </w:rPr>
        <w:t xml:space="preserve">tocilizumab </w:t>
      </w:r>
      <w:r w:rsidRPr="00F67924">
        <w:rPr>
          <w:rFonts w:eastAsia="SimSun"/>
          <w:lang w:val="pt-PT" w:eastAsia="zh-CN" w:bidi="th-TH"/>
        </w:rPr>
        <w:t>na atividade enzimática do CYP450 pode persistir durante várias semanas após a interrupção da terapêutica.</w:t>
      </w:r>
    </w:p>
    <w:p w14:paraId="42280F8B" w14:textId="77777777" w:rsidR="002C4F21" w:rsidRPr="00F67924" w:rsidRDefault="002C4F21" w:rsidP="002C4F21">
      <w:pPr>
        <w:suppressAutoHyphens/>
        <w:rPr>
          <w:lang w:val="pt-PT"/>
        </w:rPr>
      </w:pPr>
    </w:p>
    <w:p w14:paraId="15E92FE0" w14:textId="77777777" w:rsidR="002C4F21" w:rsidRPr="00F67924" w:rsidRDefault="002C4F21" w:rsidP="002C4F21">
      <w:pPr>
        <w:keepNext/>
        <w:suppressAutoHyphens/>
        <w:ind w:left="567" w:hanging="567"/>
        <w:rPr>
          <w:b/>
          <w:lang w:val="pt-PT"/>
        </w:rPr>
      </w:pPr>
      <w:r w:rsidRPr="00F67924">
        <w:rPr>
          <w:b/>
          <w:lang w:val="pt-PT"/>
        </w:rPr>
        <w:t>4.6</w:t>
      </w:r>
      <w:r w:rsidRPr="00F67924">
        <w:rPr>
          <w:b/>
          <w:lang w:val="pt-PT"/>
        </w:rPr>
        <w:tab/>
        <w:t>Fertilidade, gravidez e aleitamento</w:t>
      </w:r>
    </w:p>
    <w:p w14:paraId="2DDE58D4" w14:textId="77777777" w:rsidR="002C4F21" w:rsidRPr="00F67924" w:rsidRDefault="002C4F21" w:rsidP="002C4F21">
      <w:pPr>
        <w:suppressAutoHyphens/>
        <w:rPr>
          <w:u w:val="single"/>
          <w:lang w:val="pt-PT"/>
        </w:rPr>
      </w:pPr>
    </w:p>
    <w:p w14:paraId="46027630" w14:textId="77777777" w:rsidR="002C4F21" w:rsidRPr="00F67924" w:rsidRDefault="002C4F21" w:rsidP="002C4F21">
      <w:pPr>
        <w:suppressAutoHyphens/>
        <w:rPr>
          <w:u w:val="single"/>
          <w:lang w:val="pt-PT"/>
        </w:rPr>
      </w:pPr>
      <w:r w:rsidRPr="00F67924">
        <w:rPr>
          <w:u w:val="single"/>
          <w:lang w:val="pt-PT"/>
        </w:rPr>
        <w:t>Mulheres com potencial para engravidar</w:t>
      </w:r>
    </w:p>
    <w:p w14:paraId="677CD99D" w14:textId="65D7FC0E" w:rsidR="002C4F21" w:rsidRPr="00F67924" w:rsidRDefault="002C4F21" w:rsidP="002C4F21">
      <w:pPr>
        <w:suppressAutoHyphens/>
        <w:rPr>
          <w:lang w:val="pt-PT"/>
        </w:rPr>
      </w:pPr>
      <w:r w:rsidRPr="00F67924">
        <w:rPr>
          <w:lang w:val="pt-PT"/>
        </w:rPr>
        <w:t xml:space="preserve">As mulheres com potencial para engravidar </w:t>
      </w:r>
      <w:r w:rsidR="003E3DB7" w:rsidRPr="00F67924">
        <w:rPr>
          <w:lang w:val="pt-PT"/>
        </w:rPr>
        <w:t xml:space="preserve">têm de </w:t>
      </w:r>
      <w:r w:rsidRPr="00F67924">
        <w:rPr>
          <w:lang w:val="pt-PT"/>
        </w:rPr>
        <w:t>utilizar contraceção eficaz durante o tratamento e até 3 meses após a conclusão do tratamento.</w:t>
      </w:r>
    </w:p>
    <w:p w14:paraId="3BB5557F" w14:textId="77777777" w:rsidR="002C4F21" w:rsidRPr="00F67924" w:rsidRDefault="002C4F21" w:rsidP="002C4F21">
      <w:pPr>
        <w:ind w:left="567" w:hanging="567"/>
        <w:outlineLvl w:val="0"/>
        <w:rPr>
          <w:u w:val="single"/>
          <w:lang w:val="pt-PT"/>
        </w:rPr>
      </w:pPr>
    </w:p>
    <w:p w14:paraId="369DAD79" w14:textId="77777777" w:rsidR="002C4F21" w:rsidRPr="00F67924" w:rsidRDefault="002C4F21" w:rsidP="002C4F21">
      <w:pPr>
        <w:ind w:left="567" w:hanging="567"/>
        <w:outlineLvl w:val="0"/>
        <w:rPr>
          <w:u w:val="single"/>
          <w:lang w:val="pt-PT"/>
        </w:rPr>
      </w:pPr>
      <w:r w:rsidRPr="00F67924">
        <w:rPr>
          <w:u w:val="single"/>
          <w:lang w:val="pt-PT"/>
        </w:rPr>
        <w:t>Gravidez</w:t>
      </w:r>
    </w:p>
    <w:p w14:paraId="5A14C79B" w14:textId="64DCD383" w:rsidR="002C4F21" w:rsidRPr="00F67924" w:rsidRDefault="002C4F21" w:rsidP="002C4F21">
      <w:pPr>
        <w:rPr>
          <w:lang w:val="pt-PT"/>
        </w:rPr>
      </w:pPr>
      <w:r w:rsidRPr="00F67924">
        <w:rPr>
          <w:lang w:val="pt-PT"/>
        </w:rPr>
        <w:t xml:space="preserve">Não existem dados adequados de utilização de </w:t>
      </w:r>
      <w:r w:rsidR="003E3DB7" w:rsidRPr="00F67924">
        <w:rPr>
          <w:szCs w:val="22"/>
          <w:lang w:val="pt-PT"/>
        </w:rPr>
        <w:t xml:space="preserve">tocilizumab </w:t>
      </w:r>
      <w:r w:rsidRPr="00F67924">
        <w:rPr>
          <w:lang w:val="pt-PT"/>
        </w:rPr>
        <w:t xml:space="preserve">em mulheres grávidas. Um </w:t>
      </w:r>
      <w:del w:id="2018" w:author="Author">
        <w:r w:rsidRPr="00F67924" w:rsidDel="002A17ED">
          <w:rPr>
            <w:lang w:val="pt-PT"/>
          </w:rPr>
          <w:delText xml:space="preserve">estudo </w:delText>
        </w:r>
      </w:del>
      <w:ins w:id="2019" w:author="Author">
        <w:r w:rsidR="002A17ED" w:rsidRPr="00F67924">
          <w:rPr>
            <w:lang w:val="pt-PT"/>
          </w:rPr>
          <w:t xml:space="preserve">ensaio </w:t>
        </w:r>
      </w:ins>
      <w:r w:rsidRPr="00F67924">
        <w:rPr>
          <w:lang w:val="pt-PT"/>
        </w:rPr>
        <w:t>com alta dose em animais demonstrou um aumento do risco de aborto espontâneo / morte embrionária</w:t>
      </w:r>
      <w:r w:rsidRPr="00F67924">
        <w:rPr>
          <w:lang w:val="pt-PT"/>
        </w:rPr>
        <w:noBreakHyphen/>
        <w:t>fetal (ver secção</w:t>
      </w:r>
      <w:r w:rsidR="003E3DB7" w:rsidRPr="00F67924">
        <w:rPr>
          <w:lang w:val="pt-PT"/>
        </w:rPr>
        <w:t> </w:t>
      </w:r>
      <w:r w:rsidRPr="00F67924">
        <w:rPr>
          <w:lang w:val="pt-PT"/>
        </w:rPr>
        <w:t>5.3). O risco potencial para os seres humanos é desconhecido.</w:t>
      </w:r>
    </w:p>
    <w:p w14:paraId="6A3A7E8A" w14:textId="77777777" w:rsidR="002C4F21" w:rsidRPr="00F67924" w:rsidRDefault="002C4F21" w:rsidP="002C4F21">
      <w:pPr>
        <w:rPr>
          <w:lang w:val="pt-PT"/>
        </w:rPr>
      </w:pPr>
    </w:p>
    <w:p w14:paraId="6115704A" w14:textId="77777777" w:rsidR="002C4F21" w:rsidRPr="00F67924" w:rsidRDefault="002C4F21" w:rsidP="002C4F21">
      <w:pPr>
        <w:ind w:left="567" w:hanging="567"/>
        <w:outlineLvl w:val="0"/>
        <w:rPr>
          <w:lang w:val="pt-PT"/>
        </w:rPr>
      </w:pPr>
      <w:r w:rsidRPr="00F67924">
        <w:rPr>
          <w:lang w:val="pt-PT"/>
        </w:rPr>
        <w:t>RoActemra não deve ser utilizado durante a gravidez, exceto se manifestamente necessário.</w:t>
      </w:r>
    </w:p>
    <w:p w14:paraId="0E819FE7" w14:textId="77777777" w:rsidR="002C4F21" w:rsidRPr="00F67924" w:rsidRDefault="002C4F21" w:rsidP="002C4F21">
      <w:pPr>
        <w:ind w:left="567" w:hanging="567"/>
        <w:outlineLvl w:val="0"/>
        <w:rPr>
          <w:iCs/>
          <w:lang w:val="pt-PT"/>
        </w:rPr>
      </w:pPr>
    </w:p>
    <w:p w14:paraId="1DE00C4E" w14:textId="77777777" w:rsidR="002C4F21" w:rsidRPr="00F67924" w:rsidRDefault="002C4F21" w:rsidP="002C4F21">
      <w:pPr>
        <w:keepNext/>
        <w:ind w:left="567" w:hanging="567"/>
        <w:outlineLvl w:val="0"/>
        <w:rPr>
          <w:u w:val="single"/>
          <w:lang w:val="pt-PT"/>
        </w:rPr>
      </w:pPr>
      <w:r w:rsidRPr="00F67924">
        <w:rPr>
          <w:u w:val="single"/>
          <w:lang w:val="pt-PT"/>
        </w:rPr>
        <w:t>Amamentação</w:t>
      </w:r>
    </w:p>
    <w:p w14:paraId="3744C655" w14:textId="703F9055" w:rsidR="002C4F21" w:rsidRPr="00F67924" w:rsidRDefault="002C4F21" w:rsidP="002C4F21">
      <w:pPr>
        <w:rPr>
          <w:lang w:val="pt-PT"/>
        </w:rPr>
      </w:pPr>
      <w:r w:rsidRPr="00F67924">
        <w:rPr>
          <w:lang w:val="pt-PT"/>
        </w:rPr>
        <w:t xml:space="preserve">Não se sabe se </w:t>
      </w:r>
      <w:r w:rsidR="003E3DB7" w:rsidRPr="00F67924">
        <w:rPr>
          <w:szCs w:val="22"/>
          <w:lang w:val="pt-PT"/>
        </w:rPr>
        <w:t xml:space="preserve">tocilizumab </w:t>
      </w:r>
      <w:r w:rsidRPr="00F67924">
        <w:rPr>
          <w:lang w:val="pt-PT"/>
        </w:rPr>
        <w:t>é excretado no leite humano. A excreção de RoActemra no leite não foi estudada em animais.</w:t>
      </w:r>
      <w:r w:rsidR="003E3DB7" w:rsidRPr="00F67924">
        <w:rPr>
          <w:lang w:val="pt-PT"/>
        </w:rPr>
        <w:t xml:space="preserve"> A excreção de tocilizumab</w:t>
      </w:r>
      <w:r w:rsidR="003E3DB7" w:rsidRPr="00F67924" w:rsidDel="001F62AA">
        <w:rPr>
          <w:lang w:val="pt-PT"/>
        </w:rPr>
        <w:t xml:space="preserve"> </w:t>
      </w:r>
      <w:r w:rsidR="003E3DB7" w:rsidRPr="00F67924">
        <w:rPr>
          <w:lang w:val="pt-PT"/>
        </w:rPr>
        <w:t>no leite não foi estudada em animais. A decisão de /descontinuar a amamentação ou de descontinuar/evitar a terapêutica com RoActemra tem de ser tomada considerando o benefício da amamentação para a criança e o benefício da terapêutica para a mulher.</w:t>
      </w:r>
    </w:p>
    <w:p w14:paraId="647974FB" w14:textId="77777777" w:rsidR="002C4F21" w:rsidRPr="00F67924" w:rsidRDefault="002C4F21" w:rsidP="002C4F21">
      <w:pPr>
        <w:keepNext/>
        <w:ind w:left="567" w:hanging="567"/>
        <w:outlineLvl w:val="0"/>
        <w:rPr>
          <w:u w:val="single"/>
          <w:lang w:val="pt-PT"/>
        </w:rPr>
      </w:pPr>
    </w:p>
    <w:p w14:paraId="2289B3AD" w14:textId="77777777" w:rsidR="002C4F21" w:rsidRPr="00F67924" w:rsidRDefault="002C4F21" w:rsidP="002C4F21">
      <w:pPr>
        <w:keepNext/>
        <w:ind w:left="567" w:hanging="567"/>
        <w:outlineLvl w:val="0"/>
        <w:rPr>
          <w:u w:val="single"/>
          <w:lang w:val="pt-PT"/>
        </w:rPr>
      </w:pPr>
      <w:r w:rsidRPr="00F67924">
        <w:rPr>
          <w:u w:val="single"/>
          <w:lang w:val="pt-PT"/>
        </w:rPr>
        <w:t>Fertilidade</w:t>
      </w:r>
    </w:p>
    <w:p w14:paraId="17BEBC4E" w14:textId="5190F04F" w:rsidR="002C4F21" w:rsidRPr="00F67924" w:rsidRDefault="002C4F21" w:rsidP="002C4F21">
      <w:pPr>
        <w:rPr>
          <w:lang w:val="pt-PT"/>
        </w:rPr>
      </w:pPr>
      <w:r w:rsidRPr="00F67924">
        <w:rPr>
          <w:lang w:val="pt-PT"/>
        </w:rPr>
        <w:t>Os dados não</w:t>
      </w:r>
      <w:r w:rsidRPr="00F67924">
        <w:rPr>
          <w:lang w:val="pt-PT"/>
        </w:rPr>
        <w:noBreakHyphen/>
        <w:t xml:space="preserve">clínicos disponíveis não sugerem um efeito na fertilidade durante o tratamento com </w:t>
      </w:r>
      <w:r w:rsidR="003E3DB7" w:rsidRPr="00F67924">
        <w:rPr>
          <w:szCs w:val="22"/>
          <w:lang w:val="pt-PT"/>
        </w:rPr>
        <w:t>tocilizumab</w:t>
      </w:r>
      <w:r w:rsidRPr="00F67924">
        <w:rPr>
          <w:lang w:val="pt-PT"/>
        </w:rPr>
        <w:t>.</w:t>
      </w:r>
    </w:p>
    <w:p w14:paraId="0B4AC89E" w14:textId="77777777" w:rsidR="002C4F21" w:rsidRPr="00F67924" w:rsidRDefault="002C4F21" w:rsidP="002C4F21">
      <w:pPr>
        <w:suppressAutoHyphens/>
        <w:rPr>
          <w:lang w:val="pt-PT"/>
        </w:rPr>
      </w:pPr>
    </w:p>
    <w:p w14:paraId="4EFF056D" w14:textId="77777777" w:rsidR="002C4F21" w:rsidRPr="00F67924" w:rsidRDefault="002C4F21" w:rsidP="002C4F21">
      <w:pPr>
        <w:keepNext/>
        <w:keepLines/>
        <w:suppressAutoHyphens/>
        <w:ind w:left="562" w:hanging="562"/>
        <w:rPr>
          <w:b/>
          <w:lang w:val="pt-PT"/>
        </w:rPr>
      </w:pPr>
      <w:r w:rsidRPr="00F67924">
        <w:rPr>
          <w:b/>
          <w:lang w:val="pt-PT"/>
        </w:rPr>
        <w:t>4.7</w:t>
      </w:r>
      <w:r w:rsidRPr="00F67924">
        <w:rPr>
          <w:b/>
          <w:lang w:val="pt-PT"/>
        </w:rPr>
        <w:tab/>
        <w:t>Efeitos sobre a capacidade de conduzir e utilizar máquinas</w:t>
      </w:r>
    </w:p>
    <w:p w14:paraId="288010FF" w14:textId="77777777" w:rsidR="002C4F21" w:rsidRPr="00F67924" w:rsidRDefault="002C4F21" w:rsidP="002C4F21">
      <w:pPr>
        <w:keepNext/>
        <w:suppressAutoHyphens/>
        <w:rPr>
          <w:b/>
          <w:lang w:val="pt-PT"/>
        </w:rPr>
      </w:pPr>
    </w:p>
    <w:p w14:paraId="5418DDC7" w14:textId="396F5D38" w:rsidR="002C4F21" w:rsidRPr="00F67924" w:rsidRDefault="002C4F21" w:rsidP="002C4F21">
      <w:pPr>
        <w:keepNext/>
        <w:suppressAutoHyphens/>
        <w:rPr>
          <w:lang w:val="pt-PT"/>
        </w:rPr>
      </w:pPr>
      <w:r w:rsidRPr="00F67924">
        <w:rPr>
          <w:lang w:val="pt-PT"/>
        </w:rPr>
        <w:t>RoActemra tem influência mínima na capacidade de conduzir e utilizar máquinas</w:t>
      </w:r>
      <w:r w:rsidR="00F31A9A" w:rsidRPr="00F67924">
        <w:rPr>
          <w:lang w:val="pt-PT"/>
        </w:rPr>
        <w:t>, por exemplo, tonturas (ver secção 4.8).</w:t>
      </w:r>
    </w:p>
    <w:p w14:paraId="5900FEA6" w14:textId="77777777" w:rsidR="002C4F21" w:rsidRPr="00F67924" w:rsidRDefault="002C4F21" w:rsidP="002C4F21">
      <w:pPr>
        <w:suppressAutoHyphens/>
        <w:rPr>
          <w:lang w:val="pt-PT"/>
        </w:rPr>
      </w:pPr>
    </w:p>
    <w:p w14:paraId="1635FA9A" w14:textId="77777777" w:rsidR="002C4F21" w:rsidRPr="00F67924" w:rsidRDefault="002C4F21" w:rsidP="002C4F21">
      <w:pPr>
        <w:keepNext/>
        <w:keepLines/>
        <w:suppressAutoHyphens/>
        <w:ind w:left="567" w:hanging="567"/>
        <w:rPr>
          <w:b/>
          <w:lang w:val="pt-PT"/>
        </w:rPr>
      </w:pPr>
      <w:r w:rsidRPr="00F67924">
        <w:rPr>
          <w:b/>
          <w:lang w:val="pt-PT"/>
        </w:rPr>
        <w:t>4.8</w:t>
      </w:r>
      <w:r w:rsidRPr="00F67924">
        <w:rPr>
          <w:b/>
          <w:lang w:val="pt-PT"/>
        </w:rPr>
        <w:tab/>
        <w:t>Efeitos indesejáveis</w:t>
      </w:r>
    </w:p>
    <w:p w14:paraId="2FDBA6AF" w14:textId="77777777" w:rsidR="002C4F21" w:rsidRPr="00F67924" w:rsidRDefault="002C4F21" w:rsidP="002C4F21">
      <w:pPr>
        <w:keepNext/>
        <w:keepLines/>
        <w:suppressAutoHyphens/>
        <w:rPr>
          <w:lang w:val="pt-PT"/>
        </w:rPr>
      </w:pPr>
    </w:p>
    <w:p w14:paraId="18965F05" w14:textId="77777777" w:rsidR="002C4F21" w:rsidRPr="00F67924" w:rsidRDefault="002C4F21" w:rsidP="002C4F21">
      <w:pPr>
        <w:keepNext/>
        <w:keepLines/>
        <w:rPr>
          <w:u w:val="single"/>
          <w:lang w:val="pt-PT"/>
        </w:rPr>
      </w:pPr>
      <w:r w:rsidRPr="00F67924">
        <w:rPr>
          <w:u w:val="single"/>
          <w:lang w:val="pt-PT"/>
        </w:rPr>
        <w:t>Resumo do perfil de segurança</w:t>
      </w:r>
    </w:p>
    <w:p w14:paraId="5BC7F551" w14:textId="667ECFA5" w:rsidR="002C4F21" w:rsidRPr="00F67924" w:rsidRDefault="002C4F21" w:rsidP="002C4F21">
      <w:pPr>
        <w:rPr>
          <w:lang w:val="pt-PT"/>
        </w:rPr>
      </w:pPr>
      <w:r w:rsidRPr="00F67924">
        <w:rPr>
          <w:lang w:val="pt-PT"/>
        </w:rPr>
        <w:t xml:space="preserve">O perfil de segurança tem por base </w:t>
      </w:r>
      <w:r w:rsidR="004070E6" w:rsidRPr="00F67924">
        <w:rPr>
          <w:lang w:val="pt-PT" w:eastAsia="de-DE"/>
        </w:rPr>
        <w:t>4510</w:t>
      </w:r>
      <w:r w:rsidR="00F31A9A" w:rsidRPr="00F67924">
        <w:rPr>
          <w:lang w:val="pt-PT" w:eastAsia="de-DE"/>
        </w:rPr>
        <w:t> </w:t>
      </w:r>
      <w:r w:rsidRPr="00F67924">
        <w:rPr>
          <w:lang w:val="pt-PT"/>
        </w:rPr>
        <w:t xml:space="preserve">doentes expostos a </w:t>
      </w:r>
      <w:r w:rsidR="00F31A9A" w:rsidRPr="00F67924">
        <w:rPr>
          <w:lang w:val="pt-PT"/>
        </w:rPr>
        <w:t>tocilizumab</w:t>
      </w:r>
      <w:r w:rsidR="00F31A9A" w:rsidRPr="00F67924" w:rsidDel="001F62AA">
        <w:rPr>
          <w:lang w:val="pt-PT"/>
        </w:rPr>
        <w:t xml:space="preserve"> </w:t>
      </w:r>
      <w:r w:rsidRPr="00F67924">
        <w:rPr>
          <w:lang w:val="pt-PT"/>
        </w:rPr>
        <w:t xml:space="preserve">em ensaios clínicos; a maioria destes doentes participou em </w:t>
      </w:r>
      <w:del w:id="2020" w:author="Author">
        <w:r w:rsidRPr="00F67924" w:rsidDel="002A17ED">
          <w:rPr>
            <w:lang w:val="pt-PT"/>
          </w:rPr>
          <w:delText xml:space="preserve">estudos </w:delText>
        </w:r>
      </w:del>
      <w:ins w:id="2021" w:author="Author">
        <w:r w:rsidR="002A17ED" w:rsidRPr="00F67924">
          <w:rPr>
            <w:lang w:val="pt-PT"/>
          </w:rPr>
          <w:t xml:space="preserve">ensaios </w:t>
        </w:r>
      </w:ins>
      <w:r w:rsidRPr="00F67924">
        <w:rPr>
          <w:lang w:val="pt-PT"/>
        </w:rPr>
        <w:t xml:space="preserve">para a AR </w:t>
      </w:r>
      <w:ins w:id="2022" w:author="Author">
        <w:r w:rsidR="002A17ED" w:rsidRPr="00F67924">
          <w:rPr>
            <w:lang w:val="pt-PT"/>
          </w:rPr>
          <w:t xml:space="preserve">em adultos </w:t>
        </w:r>
      </w:ins>
      <w:r w:rsidRPr="00F67924">
        <w:rPr>
          <w:lang w:val="pt-PT"/>
        </w:rPr>
        <w:t>(n</w:t>
      </w:r>
      <w:ins w:id="2023" w:author="Author">
        <w:r w:rsidR="00FF3036" w:rsidRPr="00A55B53">
          <w:rPr>
            <w:lang w:val="pt-PT"/>
          </w:rPr>
          <w:t> = </w:t>
        </w:r>
      </w:ins>
      <w:del w:id="2024" w:author="Author">
        <w:r w:rsidRPr="00F67924" w:rsidDel="00FF3036">
          <w:rPr>
            <w:lang w:val="pt-PT"/>
          </w:rPr>
          <w:delText>=</w:delText>
        </w:r>
      </w:del>
      <w:r w:rsidRPr="00F67924">
        <w:rPr>
          <w:lang w:val="pt-PT"/>
        </w:rPr>
        <w:t xml:space="preserve">4009), enquanto </w:t>
      </w:r>
      <w:del w:id="2025" w:author="Author">
        <w:r w:rsidRPr="00F67924" w:rsidDel="00EE4151">
          <w:rPr>
            <w:lang w:val="pt-PT"/>
          </w:rPr>
          <w:delText xml:space="preserve">que </w:delText>
        </w:r>
      </w:del>
      <w:r w:rsidRPr="00F67924">
        <w:rPr>
          <w:lang w:val="pt-PT"/>
        </w:rPr>
        <w:t xml:space="preserve">a restante experiência provém de </w:t>
      </w:r>
      <w:del w:id="2026" w:author="Author">
        <w:r w:rsidRPr="00F67924" w:rsidDel="002A17ED">
          <w:rPr>
            <w:lang w:val="pt-PT"/>
          </w:rPr>
          <w:delText xml:space="preserve">estudos </w:delText>
        </w:r>
      </w:del>
      <w:ins w:id="2027" w:author="Author">
        <w:r w:rsidR="002A17ED" w:rsidRPr="00F67924">
          <w:rPr>
            <w:lang w:val="pt-PT"/>
          </w:rPr>
          <w:t xml:space="preserve">ensaios </w:t>
        </w:r>
      </w:ins>
      <w:r w:rsidRPr="00F67924">
        <w:rPr>
          <w:lang w:val="pt-PT"/>
        </w:rPr>
        <w:t>para ACG (n</w:t>
      </w:r>
      <w:ins w:id="2028" w:author="Author">
        <w:r w:rsidR="00FF3036" w:rsidRPr="00A55B53">
          <w:rPr>
            <w:lang w:val="pt-PT"/>
          </w:rPr>
          <w:t> = </w:t>
        </w:r>
      </w:ins>
      <w:del w:id="2029" w:author="Author">
        <w:r w:rsidRPr="00F67924" w:rsidDel="00FF3036">
          <w:rPr>
            <w:lang w:val="pt-PT"/>
          </w:rPr>
          <w:delText>=</w:delText>
        </w:r>
      </w:del>
      <w:r w:rsidRPr="00F67924">
        <w:rPr>
          <w:lang w:val="pt-PT"/>
        </w:rPr>
        <w:t>149)</w:t>
      </w:r>
      <w:r w:rsidR="004070E6" w:rsidRPr="00F67924">
        <w:rPr>
          <w:lang w:val="pt-PT"/>
        </w:rPr>
        <w:t>, AIJp (n</w:t>
      </w:r>
      <w:ins w:id="2030" w:author="Author">
        <w:r w:rsidR="00FF3036" w:rsidRPr="00A55B53">
          <w:rPr>
            <w:lang w:val="pt-PT"/>
          </w:rPr>
          <w:t> = </w:t>
        </w:r>
      </w:ins>
      <w:del w:id="2031" w:author="Author">
        <w:r w:rsidR="004070E6" w:rsidRPr="00F67924" w:rsidDel="00FF3036">
          <w:rPr>
            <w:lang w:val="pt-PT"/>
          </w:rPr>
          <w:delText>=</w:delText>
        </w:r>
      </w:del>
      <w:r w:rsidR="004070E6" w:rsidRPr="00F67924">
        <w:rPr>
          <w:lang w:val="pt-PT"/>
        </w:rPr>
        <w:t>240) e AIJs (n</w:t>
      </w:r>
      <w:ins w:id="2032" w:author="Author">
        <w:r w:rsidR="00FF3036" w:rsidRPr="00A55B53">
          <w:rPr>
            <w:lang w:val="pt-PT"/>
          </w:rPr>
          <w:t> = </w:t>
        </w:r>
      </w:ins>
      <w:del w:id="2033" w:author="Author">
        <w:r w:rsidR="004070E6" w:rsidRPr="00F67924" w:rsidDel="00FF3036">
          <w:rPr>
            <w:lang w:val="pt-PT"/>
          </w:rPr>
          <w:delText>=</w:delText>
        </w:r>
      </w:del>
      <w:r w:rsidR="004070E6" w:rsidRPr="00F67924">
        <w:rPr>
          <w:lang w:val="pt-PT"/>
        </w:rPr>
        <w:t>112)</w:t>
      </w:r>
      <w:r w:rsidRPr="00F67924">
        <w:rPr>
          <w:lang w:val="pt-PT"/>
        </w:rPr>
        <w:t xml:space="preserve">. O perfil de segurança de </w:t>
      </w:r>
      <w:r w:rsidR="00F31A9A" w:rsidRPr="00F67924">
        <w:rPr>
          <w:lang w:val="pt-PT"/>
        </w:rPr>
        <w:t>tocilizumab</w:t>
      </w:r>
      <w:r w:rsidR="00F31A9A" w:rsidRPr="00F67924" w:rsidDel="001F62AA">
        <w:rPr>
          <w:lang w:val="pt-PT"/>
        </w:rPr>
        <w:t xml:space="preserve"> </w:t>
      </w:r>
      <w:r w:rsidRPr="00F67924">
        <w:rPr>
          <w:lang w:val="pt-PT"/>
        </w:rPr>
        <w:t>para estas indicações mantém-se semelhante e não diferenciado.</w:t>
      </w:r>
    </w:p>
    <w:p w14:paraId="211B0E9A" w14:textId="77777777" w:rsidR="002C4F21" w:rsidRPr="00F67924" w:rsidRDefault="002C4F21" w:rsidP="002C4F21">
      <w:pPr>
        <w:rPr>
          <w:lang w:val="pt-PT"/>
        </w:rPr>
      </w:pPr>
    </w:p>
    <w:p w14:paraId="260BEC2F" w14:textId="29211C32" w:rsidR="002C4F21" w:rsidRPr="00F67924" w:rsidRDefault="002C4F21" w:rsidP="002C4F21">
      <w:pPr>
        <w:rPr>
          <w:lang w:val="pt-PT"/>
        </w:rPr>
      </w:pPr>
      <w:r w:rsidRPr="00F67924">
        <w:rPr>
          <w:lang w:val="pt-PT"/>
        </w:rPr>
        <w:t xml:space="preserve">As </w:t>
      </w:r>
      <w:r w:rsidR="003A6A0C" w:rsidRPr="00F67924">
        <w:rPr>
          <w:lang w:val="pt-PT"/>
        </w:rPr>
        <w:t>r</w:t>
      </w:r>
      <w:r w:rsidRPr="00F67924">
        <w:rPr>
          <w:lang w:val="pt-PT"/>
        </w:rPr>
        <w:t xml:space="preserve">eações </w:t>
      </w:r>
      <w:r w:rsidR="003A6A0C" w:rsidRPr="00F67924">
        <w:rPr>
          <w:lang w:val="pt-PT"/>
        </w:rPr>
        <w:t>a</w:t>
      </w:r>
      <w:r w:rsidRPr="00F67924">
        <w:rPr>
          <w:lang w:val="pt-PT"/>
        </w:rPr>
        <w:t>dversas mais frequentemente notificadas foram infeções do trato respiratório superior, nasofaringite, cefaleia, hipertensão e aumento de ALT.</w:t>
      </w:r>
    </w:p>
    <w:p w14:paraId="3270906E" w14:textId="77777777" w:rsidR="002C4F21" w:rsidRPr="00F67924" w:rsidRDefault="002C4F21" w:rsidP="002C4F21">
      <w:pPr>
        <w:rPr>
          <w:lang w:val="pt-PT"/>
        </w:rPr>
      </w:pPr>
    </w:p>
    <w:p w14:paraId="23619F22" w14:textId="76438619" w:rsidR="002C4F21" w:rsidRPr="00F67924" w:rsidRDefault="002C4F21" w:rsidP="002C4F21">
      <w:pPr>
        <w:rPr>
          <w:lang w:val="pt-PT"/>
        </w:rPr>
      </w:pPr>
      <w:r w:rsidRPr="00F67924">
        <w:rPr>
          <w:lang w:val="pt-PT"/>
        </w:rPr>
        <w:t xml:space="preserve">As </w:t>
      </w:r>
      <w:r w:rsidR="008B3AFA" w:rsidRPr="00F67924">
        <w:rPr>
          <w:lang w:val="pt-PT"/>
        </w:rPr>
        <w:t xml:space="preserve">reações adversas </w:t>
      </w:r>
      <w:r w:rsidRPr="00F67924">
        <w:rPr>
          <w:lang w:val="pt-PT"/>
        </w:rPr>
        <w:t>mais graves foram infeções graves, complicações de diverticulite e reações de hipersensibilidade.</w:t>
      </w:r>
    </w:p>
    <w:p w14:paraId="7322A6A7" w14:textId="77777777" w:rsidR="002C4F21" w:rsidRPr="00F67924" w:rsidRDefault="002C4F21" w:rsidP="002C4F21">
      <w:pPr>
        <w:rPr>
          <w:lang w:val="pt-PT"/>
        </w:rPr>
      </w:pPr>
    </w:p>
    <w:p w14:paraId="13604391" w14:textId="77777777" w:rsidR="002C4F21" w:rsidRPr="00F67924" w:rsidRDefault="007E0BD7" w:rsidP="002C4F21">
      <w:pPr>
        <w:suppressAutoHyphens/>
        <w:rPr>
          <w:u w:val="single"/>
          <w:lang w:val="pt-PT"/>
        </w:rPr>
      </w:pPr>
      <w:r w:rsidRPr="00F67924">
        <w:rPr>
          <w:u w:val="single"/>
          <w:lang w:val="pt-PT"/>
        </w:rPr>
        <w:t>Lista tabela</w:t>
      </w:r>
      <w:r w:rsidR="002A16D4" w:rsidRPr="00F67924">
        <w:rPr>
          <w:u w:val="single"/>
          <w:lang w:val="pt-PT"/>
        </w:rPr>
        <w:t>r</w:t>
      </w:r>
      <w:r w:rsidRPr="00F67924">
        <w:rPr>
          <w:u w:val="single"/>
          <w:lang w:val="pt-PT"/>
        </w:rPr>
        <w:t xml:space="preserve"> de </w:t>
      </w:r>
      <w:r w:rsidR="002C4F21" w:rsidRPr="00F67924">
        <w:rPr>
          <w:u w:val="single"/>
          <w:lang w:val="pt-PT"/>
        </w:rPr>
        <w:t>reações adversas</w:t>
      </w:r>
    </w:p>
    <w:p w14:paraId="05A3EDDE" w14:textId="30A318AA" w:rsidR="00F31A9A" w:rsidRPr="00F67924" w:rsidRDefault="00F31A9A" w:rsidP="00515D4D">
      <w:pPr>
        <w:keepNext/>
        <w:keepLines/>
        <w:suppressAutoHyphens/>
        <w:rPr>
          <w:lang w:val="pt-PT"/>
        </w:rPr>
      </w:pPr>
      <w:r w:rsidRPr="00F67924">
        <w:rPr>
          <w:lang w:val="pt-PT"/>
        </w:rPr>
        <w:t>As reações adversas de ensaios clínicos e/ou da experiência pós</w:t>
      </w:r>
      <w:r w:rsidRPr="00F67924">
        <w:rPr>
          <w:lang w:val="pt-PT"/>
        </w:rPr>
        <w:noBreakHyphen/>
        <w:t>comercialização com tocilizumab</w:t>
      </w:r>
      <w:r w:rsidRPr="00F67924" w:rsidDel="001F62AA">
        <w:rPr>
          <w:lang w:val="pt-PT"/>
        </w:rPr>
        <w:t xml:space="preserve"> </w:t>
      </w:r>
      <w:r w:rsidRPr="00F67924">
        <w:rPr>
          <w:lang w:val="pt-PT"/>
        </w:rPr>
        <w:t xml:space="preserve">com base em notificações espontâneas, casos da literatura e casos de programas de </w:t>
      </w:r>
      <w:del w:id="2034" w:author="Author">
        <w:r w:rsidRPr="00F67924" w:rsidDel="002A17ED">
          <w:rPr>
            <w:lang w:val="pt-PT"/>
          </w:rPr>
          <w:delText xml:space="preserve">estudos </w:delText>
        </w:r>
      </w:del>
      <w:ins w:id="2035" w:author="Author">
        <w:r w:rsidR="002A17ED" w:rsidRPr="00F67924">
          <w:rPr>
            <w:lang w:val="pt-PT"/>
          </w:rPr>
          <w:t xml:space="preserve">ensaios </w:t>
        </w:r>
      </w:ins>
      <w:r w:rsidRPr="00F67924">
        <w:rPr>
          <w:lang w:val="pt-PT"/>
        </w:rPr>
        <w:t>não intervencionais são listadas na Tabela 1 e são apresentadas por classes de sistemas de órgãos MedDRA. As categorias de frequência correspondentes, para cada reação adversa, são baseadas na seguinte convenção: muito frequentes (</w:t>
      </w:r>
      <w:r w:rsidRPr="00F67924">
        <w:rPr>
          <w:lang w:val="pt-PT"/>
        </w:rPr>
        <w:sym w:font="Symbol" w:char="F0B3"/>
      </w:r>
      <w:r w:rsidRPr="00F67924">
        <w:rPr>
          <w:lang w:val="pt-PT"/>
        </w:rPr>
        <w:t> 1/10); frequentes (</w:t>
      </w:r>
      <w:r w:rsidRPr="00F67924">
        <w:rPr>
          <w:lang w:val="pt-PT"/>
        </w:rPr>
        <w:sym w:font="Symbol" w:char="F0B3"/>
      </w:r>
      <w:r w:rsidRPr="00F67924">
        <w:rPr>
          <w:lang w:val="pt-PT"/>
        </w:rPr>
        <w:t> 1/100 a &lt; 1/10), pouco frequentes (</w:t>
      </w:r>
      <w:r w:rsidRPr="00F67924">
        <w:rPr>
          <w:lang w:val="pt-PT"/>
        </w:rPr>
        <w:sym w:font="Symbol" w:char="F0B3"/>
      </w:r>
      <w:r w:rsidRPr="00F67924">
        <w:rPr>
          <w:lang w:val="pt-PT"/>
        </w:rPr>
        <w:t> 1/1000 a &lt; 1/100), raros (</w:t>
      </w:r>
      <w:r w:rsidRPr="00F67924">
        <w:rPr>
          <w:lang w:val="pt-PT"/>
        </w:rPr>
        <w:sym w:font="Symbol" w:char="F0B3"/>
      </w:r>
      <w:r w:rsidRPr="00F67924">
        <w:rPr>
          <w:lang w:val="pt-PT"/>
        </w:rPr>
        <w:t> 1/10</w:t>
      </w:r>
      <w:r w:rsidR="00CE4E92" w:rsidRPr="00F67924">
        <w:rPr>
          <w:lang w:val="pt-PT"/>
        </w:rPr>
        <w:t> </w:t>
      </w:r>
      <w:r w:rsidRPr="00F67924">
        <w:rPr>
          <w:lang w:val="pt-PT"/>
        </w:rPr>
        <w:t>000 a &lt; 1/1000), muito raros (&lt; 1/10</w:t>
      </w:r>
      <w:r w:rsidR="00CE4E92" w:rsidRPr="00F67924">
        <w:rPr>
          <w:lang w:val="pt-PT"/>
        </w:rPr>
        <w:t> </w:t>
      </w:r>
      <w:r w:rsidRPr="00F67924">
        <w:rPr>
          <w:lang w:val="pt-PT"/>
        </w:rPr>
        <w:t>000) e frequência desconhecida (não pode ser calculada a partir dos dados disponíveis). Os efeitos indesejáveis são apresentados por ordem decrescente de gravidade dentro de cada classe de frequência.</w:t>
      </w:r>
    </w:p>
    <w:p w14:paraId="7CE906B5" w14:textId="77777777" w:rsidR="00F31A9A" w:rsidRPr="00F67924" w:rsidRDefault="00F31A9A" w:rsidP="005551E6">
      <w:pPr>
        <w:rPr>
          <w:lang w:val="pt-PT"/>
        </w:rPr>
      </w:pPr>
    </w:p>
    <w:p w14:paraId="12B33C47" w14:textId="4E374403" w:rsidR="00F31A9A" w:rsidRPr="00F67924" w:rsidRDefault="00F31A9A" w:rsidP="005551E6">
      <w:pPr>
        <w:keepNext/>
        <w:keepLines/>
        <w:ind w:left="851" w:hanging="851"/>
        <w:rPr>
          <w:i/>
          <w:lang w:val="pt-PT"/>
        </w:rPr>
      </w:pPr>
      <w:r w:rsidRPr="00F67924">
        <w:rPr>
          <w:i/>
          <w:lang w:val="pt-PT"/>
        </w:rPr>
        <w:t>Tabela 1. Lista das reações adversas ocorridas em doentes tratados com tocilizumab</w:t>
      </w:r>
    </w:p>
    <w:p w14:paraId="011C2047" w14:textId="77777777" w:rsidR="00F31A9A" w:rsidRPr="00F67924" w:rsidRDefault="00F31A9A" w:rsidP="005551E6">
      <w:pPr>
        <w:keepNext/>
        <w:keepLines/>
        <w:ind w:left="851" w:hanging="851"/>
        <w:rPr>
          <w:lang w:val="pt-PT"/>
        </w:rPr>
      </w:pPr>
    </w:p>
    <w:tbl>
      <w:tblPr>
        <w:tblW w:w="5000" w:type="pct"/>
        <w:tblLayout w:type="fixed"/>
        <w:tblCellMar>
          <w:left w:w="0" w:type="dxa"/>
          <w:right w:w="0" w:type="dxa"/>
        </w:tblCellMar>
        <w:tblLook w:val="04A0" w:firstRow="1" w:lastRow="0" w:firstColumn="1" w:lastColumn="0" w:noHBand="0" w:noVBand="1"/>
      </w:tblPr>
      <w:tblGrid>
        <w:gridCol w:w="1485"/>
        <w:gridCol w:w="1882"/>
        <w:gridCol w:w="1834"/>
        <w:gridCol w:w="1796"/>
        <w:gridCol w:w="1097"/>
        <w:gridCol w:w="1095"/>
      </w:tblGrid>
      <w:tr w:rsidR="00F31A9A" w:rsidRPr="00ED63F7" w14:paraId="56357261" w14:textId="77777777" w:rsidTr="00556054">
        <w:trPr>
          <w:tblHeader/>
        </w:trPr>
        <w:tc>
          <w:tcPr>
            <w:tcW w:w="808" w:type="pct"/>
            <w:vMerge w:val="restart"/>
            <w:tcBorders>
              <w:top w:val="single" w:sz="8" w:space="0" w:color="000000"/>
              <w:left w:val="single" w:sz="8" w:space="0" w:color="000000"/>
              <w:right w:val="single" w:sz="8" w:space="0" w:color="000000"/>
            </w:tcBorders>
            <w:tcMar>
              <w:top w:w="0" w:type="dxa"/>
              <w:left w:w="108" w:type="dxa"/>
              <w:bottom w:w="0" w:type="dxa"/>
              <w:right w:w="108" w:type="dxa"/>
            </w:tcMar>
          </w:tcPr>
          <w:p w14:paraId="2F0EE4EA" w14:textId="3938FA43" w:rsidR="00F31A9A" w:rsidRPr="00F67924" w:rsidRDefault="002431CC" w:rsidP="00AF0106">
            <w:pPr>
              <w:pStyle w:val="Standard1"/>
              <w:keepNext/>
              <w:keepLines/>
              <w:jc w:val="center"/>
              <w:rPr>
                <w:b/>
                <w:bCs/>
                <w:color w:val="1A1A1A"/>
                <w:szCs w:val="22"/>
                <w:lang w:val="pt-PT"/>
              </w:rPr>
            </w:pPr>
            <w:r w:rsidRPr="00F67924">
              <w:rPr>
                <w:b/>
                <w:bCs/>
                <w:color w:val="1A1A1A"/>
                <w:szCs w:val="22"/>
                <w:lang w:val="pt-PT"/>
              </w:rPr>
              <w:t>SOC</w:t>
            </w:r>
            <w:r w:rsidR="00F31A9A" w:rsidRPr="00F67924">
              <w:rPr>
                <w:b/>
                <w:bCs/>
                <w:color w:val="1A1A1A"/>
                <w:szCs w:val="22"/>
                <w:lang w:val="pt-PT"/>
              </w:rPr>
              <w:t xml:space="preserve"> MedDRA</w:t>
            </w:r>
          </w:p>
        </w:tc>
        <w:tc>
          <w:tcPr>
            <w:tcW w:w="3596" w:type="pct"/>
            <w:gridSpan w:val="4"/>
            <w:tcBorders>
              <w:top w:val="single" w:sz="8" w:space="0" w:color="000000"/>
              <w:left w:val="nil"/>
              <w:bottom w:val="single" w:sz="8" w:space="0" w:color="000000"/>
              <w:right w:val="single" w:sz="8" w:space="0" w:color="000000"/>
            </w:tcBorders>
            <w:tcMar>
              <w:top w:w="0" w:type="dxa"/>
              <w:left w:w="108" w:type="dxa"/>
              <w:bottom w:w="0" w:type="dxa"/>
              <w:right w:w="108" w:type="dxa"/>
            </w:tcMar>
          </w:tcPr>
          <w:p w14:paraId="6970A36C" w14:textId="77777777" w:rsidR="00F31A9A" w:rsidRPr="00F67924" w:rsidRDefault="00F31A9A" w:rsidP="00AF0106">
            <w:pPr>
              <w:pStyle w:val="Standard1"/>
              <w:keepNext/>
              <w:keepLines/>
              <w:jc w:val="center"/>
              <w:rPr>
                <w:b/>
                <w:bCs/>
                <w:color w:val="1A1A1A"/>
                <w:szCs w:val="22"/>
                <w:lang w:val="pt-PT"/>
              </w:rPr>
            </w:pPr>
            <w:r w:rsidRPr="00F67924">
              <w:rPr>
                <w:b/>
                <w:bCs/>
                <w:color w:val="1A1A1A"/>
                <w:szCs w:val="22"/>
                <w:lang w:val="pt-PT"/>
              </w:rPr>
              <w:t>Categorias de frequência com termo</w:t>
            </w:r>
            <w:del w:id="2036" w:author="Author">
              <w:r w:rsidRPr="00F67924" w:rsidDel="00F706EF">
                <w:rPr>
                  <w:b/>
                  <w:bCs/>
                  <w:color w:val="1A1A1A"/>
                  <w:szCs w:val="22"/>
                  <w:lang w:val="pt-PT"/>
                </w:rPr>
                <w:delText>s</w:delText>
              </w:r>
            </w:del>
            <w:r w:rsidRPr="00F67924">
              <w:rPr>
                <w:b/>
                <w:bCs/>
                <w:color w:val="1A1A1A"/>
                <w:szCs w:val="22"/>
                <w:lang w:val="pt-PT"/>
              </w:rPr>
              <w:t xml:space="preserve"> preferido</w:t>
            </w:r>
            <w:del w:id="2037" w:author="Author">
              <w:r w:rsidRPr="00F67924" w:rsidDel="00F706EF">
                <w:rPr>
                  <w:b/>
                  <w:bCs/>
                  <w:color w:val="1A1A1A"/>
                  <w:szCs w:val="22"/>
                  <w:lang w:val="pt-PT"/>
                </w:rPr>
                <w:delText>s</w:delText>
              </w:r>
            </w:del>
          </w:p>
        </w:tc>
        <w:tc>
          <w:tcPr>
            <w:tcW w:w="596" w:type="pct"/>
            <w:tcBorders>
              <w:top w:val="single" w:sz="8" w:space="0" w:color="000000"/>
              <w:left w:val="nil"/>
              <w:bottom w:val="single" w:sz="8" w:space="0" w:color="000000"/>
              <w:right w:val="single" w:sz="8" w:space="0" w:color="000000"/>
            </w:tcBorders>
          </w:tcPr>
          <w:p w14:paraId="213A5757" w14:textId="77777777" w:rsidR="00F31A9A" w:rsidRPr="00F67924" w:rsidRDefault="00F31A9A" w:rsidP="00AF0106">
            <w:pPr>
              <w:pStyle w:val="Standard1"/>
              <w:keepNext/>
              <w:keepLines/>
              <w:jc w:val="center"/>
              <w:rPr>
                <w:b/>
                <w:bCs/>
                <w:color w:val="1A1A1A"/>
                <w:szCs w:val="22"/>
                <w:lang w:val="pt-PT"/>
              </w:rPr>
            </w:pPr>
          </w:p>
        </w:tc>
      </w:tr>
      <w:tr w:rsidR="00F31A9A" w:rsidRPr="00F67924" w14:paraId="059D0BC0" w14:textId="77777777" w:rsidTr="00556054">
        <w:trPr>
          <w:tblHeader/>
        </w:trPr>
        <w:tc>
          <w:tcPr>
            <w:tcW w:w="808" w:type="pct"/>
            <w:vMerge/>
            <w:tcBorders>
              <w:left w:val="single" w:sz="8" w:space="0" w:color="000000"/>
              <w:bottom w:val="single" w:sz="8" w:space="0" w:color="000000"/>
              <w:right w:val="single" w:sz="8" w:space="0" w:color="000000"/>
            </w:tcBorders>
            <w:tcMar>
              <w:top w:w="0" w:type="dxa"/>
              <w:left w:w="108" w:type="dxa"/>
              <w:bottom w:w="0" w:type="dxa"/>
              <w:right w:w="108" w:type="dxa"/>
            </w:tcMar>
          </w:tcPr>
          <w:p w14:paraId="5B71E1E8" w14:textId="77777777" w:rsidR="00F31A9A" w:rsidRPr="00F67924" w:rsidRDefault="00F31A9A" w:rsidP="00AF0106">
            <w:pPr>
              <w:pStyle w:val="Standard1"/>
              <w:jc w:val="center"/>
              <w:rPr>
                <w:szCs w:val="22"/>
                <w:lang w:val="pt-PT"/>
              </w:rPr>
            </w:pPr>
          </w:p>
        </w:tc>
        <w:tc>
          <w:tcPr>
            <w:tcW w:w="1024" w:type="pct"/>
            <w:tcBorders>
              <w:top w:val="single" w:sz="8" w:space="0" w:color="000000"/>
              <w:left w:val="nil"/>
              <w:bottom w:val="single" w:sz="8" w:space="0" w:color="000000"/>
              <w:right w:val="single" w:sz="8" w:space="0" w:color="000000"/>
            </w:tcBorders>
            <w:tcMar>
              <w:top w:w="0" w:type="dxa"/>
              <w:left w:w="108" w:type="dxa"/>
              <w:bottom w:w="0" w:type="dxa"/>
              <w:right w:w="108" w:type="dxa"/>
            </w:tcMar>
          </w:tcPr>
          <w:p w14:paraId="3AF465FC" w14:textId="59E5A7A4" w:rsidR="00F31A9A" w:rsidRPr="00F67924" w:rsidRDefault="00F31A9A" w:rsidP="00AF0106">
            <w:pPr>
              <w:pStyle w:val="Standard1"/>
              <w:jc w:val="center"/>
              <w:rPr>
                <w:szCs w:val="22"/>
                <w:lang w:val="pt-PT"/>
              </w:rPr>
            </w:pPr>
            <w:r w:rsidRPr="00F67924">
              <w:rPr>
                <w:b/>
                <w:bCs/>
                <w:color w:val="1A1A1A"/>
                <w:szCs w:val="22"/>
                <w:lang w:val="pt-PT"/>
              </w:rPr>
              <w:t>Muito frequentes</w:t>
            </w:r>
          </w:p>
          <w:p w14:paraId="4CF9532E" w14:textId="77777777" w:rsidR="00F31A9A" w:rsidRPr="00F67924" w:rsidRDefault="00F31A9A" w:rsidP="00AF0106">
            <w:pPr>
              <w:pStyle w:val="Standard1"/>
              <w:jc w:val="center"/>
              <w:rPr>
                <w:szCs w:val="22"/>
                <w:lang w:val="pt-PT"/>
              </w:rPr>
            </w:pPr>
            <w:r w:rsidRPr="00F67924">
              <w:rPr>
                <w:b/>
                <w:bCs/>
                <w:color w:val="1A1A1A"/>
                <w:szCs w:val="22"/>
                <w:lang w:val="pt-PT"/>
              </w:rPr>
              <w:t> </w:t>
            </w:r>
          </w:p>
        </w:tc>
        <w:tc>
          <w:tcPr>
            <w:tcW w:w="998" w:type="pct"/>
            <w:tcBorders>
              <w:top w:val="single" w:sz="8" w:space="0" w:color="000000"/>
              <w:left w:val="nil"/>
              <w:bottom w:val="single" w:sz="8" w:space="0" w:color="000000"/>
              <w:right w:val="single" w:sz="8" w:space="0" w:color="000000"/>
            </w:tcBorders>
            <w:tcMar>
              <w:top w:w="0" w:type="dxa"/>
              <w:left w:w="108" w:type="dxa"/>
              <w:bottom w:w="0" w:type="dxa"/>
              <w:right w:w="108" w:type="dxa"/>
            </w:tcMar>
          </w:tcPr>
          <w:p w14:paraId="13F8F55D" w14:textId="77777777" w:rsidR="00F31A9A" w:rsidRPr="00F67924" w:rsidRDefault="00F31A9A" w:rsidP="00AF0106">
            <w:pPr>
              <w:pStyle w:val="Standard1"/>
              <w:jc w:val="center"/>
              <w:rPr>
                <w:szCs w:val="22"/>
                <w:lang w:val="pt-PT"/>
              </w:rPr>
            </w:pPr>
            <w:r w:rsidRPr="00F67924">
              <w:rPr>
                <w:b/>
                <w:bCs/>
                <w:color w:val="1A1A1A"/>
                <w:szCs w:val="22"/>
                <w:lang w:val="pt-PT"/>
              </w:rPr>
              <w:t>Frequentes</w:t>
            </w:r>
          </w:p>
          <w:p w14:paraId="50E9A89B" w14:textId="77777777" w:rsidR="00F31A9A" w:rsidRPr="00F67924" w:rsidRDefault="00F31A9A" w:rsidP="00AF0106">
            <w:pPr>
              <w:pStyle w:val="Standard1"/>
              <w:jc w:val="center"/>
              <w:rPr>
                <w:szCs w:val="22"/>
                <w:lang w:val="pt-PT"/>
              </w:rPr>
            </w:pPr>
            <w:r w:rsidRPr="00F67924">
              <w:rPr>
                <w:b/>
                <w:bCs/>
                <w:color w:val="1A1A1A"/>
                <w:szCs w:val="22"/>
                <w:lang w:val="pt-PT"/>
              </w:rPr>
              <w:t> </w:t>
            </w:r>
          </w:p>
        </w:tc>
        <w:tc>
          <w:tcPr>
            <w:tcW w:w="977" w:type="pct"/>
            <w:tcBorders>
              <w:top w:val="single" w:sz="8" w:space="0" w:color="000000"/>
              <w:left w:val="nil"/>
              <w:bottom w:val="single" w:sz="4" w:space="0" w:color="auto"/>
              <w:right w:val="single" w:sz="8" w:space="0" w:color="000000"/>
            </w:tcBorders>
            <w:tcMar>
              <w:top w:w="0" w:type="dxa"/>
              <w:left w:w="108" w:type="dxa"/>
              <w:bottom w:w="0" w:type="dxa"/>
              <w:right w:w="108" w:type="dxa"/>
            </w:tcMar>
          </w:tcPr>
          <w:p w14:paraId="2EF62883" w14:textId="5A5D2D79" w:rsidR="00F31A9A" w:rsidRPr="00F67924" w:rsidRDefault="00F31A9A" w:rsidP="00AF0106">
            <w:pPr>
              <w:pStyle w:val="Standard1"/>
              <w:jc w:val="center"/>
              <w:rPr>
                <w:szCs w:val="22"/>
                <w:lang w:val="pt-PT"/>
              </w:rPr>
            </w:pPr>
            <w:r w:rsidRPr="00F67924">
              <w:rPr>
                <w:b/>
                <w:bCs/>
                <w:color w:val="1A1A1A"/>
                <w:szCs w:val="22"/>
                <w:lang w:val="pt-PT"/>
              </w:rPr>
              <w:t>Pouco frequentes</w:t>
            </w:r>
          </w:p>
          <w:p w14:paraId="347CFA24" w14:textId="77777777" w:rsidR="00F31A9A" w:rsidRPr="00F67924" w:rsidRDefault="00F31A9A" w:rsidP="00AF0106">
            <w:pPr>
              <w:pStyle w:val="Standard1"/>
              <w:jc w:val="center"/>
              <w:rPr>
                <w:szCs w:val="22"/>
                <w:lang w:val="pt-PT"/>
              </w:rPr>
            </w:pPr>
            <w:r w:rsidRPr="00F67924">
              <w:rPr>
                <w:b/>
                <w:bCs/>
                <w:color w:val="1A1A1A"/>
                <w:szCs w:val="22"/>
                <w:lang w:val="pt-PT"/>
              </w:rPr>
              <w:t> </w:t>
            </w:r>
          </w:p>
        </w:tc>
        <w:tc>
          <w:tcPr>
            <w:tcW w:w="596" w:type="pct"/>
            <w:tcBorders>
              <w:top w:val="single" w:sz="8" w:space="0" w:color="000000"/>
              <w:left w:val="nil"/>
              <w:bottom w:val="single" w:sz="4" w:space="0" w:color="auto"/>
              <w:right w:val="single" w:sz="8" w:space="0" w:color="000000"/>
            </w:tcBorders>
          </w:tcPr>
          <w:p w14:paraId="3994F4AB" w14:textId="77777777" w:rsidR="00F31A9A" w:rsidRPr="00F67924" w:rsidRDefault="00F31A9A" w:rsidP="00AF0106">
            <w:pPr>
              <w:pStyle w:val="Standard1"/>
              <w:jc w:val="center"/>
              <w:rPr>
                <w:b/>
                <w:szCs w:val="22"/>
                <w:lang w:val="pt-PT"/>
              </w:rPr>
            </w:pPr>
            <w:r w:rsidRPr="00F67924">
              <w:rPr>
                <w:b/>
                <w:bCs/>
                <w:szCs w:val="22"/>
                <w:lang w:val="pt-PT"/>
              </w:rPr>
              <w:t>Raros</w:t>
            </w:r>
          </w:p>
          <w:p w14:paraId="227B29CD" w14:textId="77777777" w:rsidR="00F31A9A" w:rsidRPr="00F67924" w:rsidRDefault="00F31A9A" w:rsidP="00AF0106">
            <w:pPr>
              <w:pStyle w:val="Standard1"/>
              <w:jc w:val="center"/>
              <w:rPr>
                <w:b/>
                <w:szCs w:val="22"/>
                <w:lang w:val="pt-PT"/>
              </w:rPr>
            </w:pPr>
          </w:p>
        </w:tc>
        <w:tc>
          <w:tcPr>
            <w:tcW w:w="596" w:type="pct"/>
            <w:tcBorders>
              <w:top w:val="single" w:sz="8" w:space="0" w:color="000000"/>
              <w:left w:val="nil"/>
              <w:bottom w:val="single" w:sz="4" w:space="0" w:color="auto"/>
              <w:right w:val="single" w:sz="8" w:space="0" w:color="000000"/>
            </w:tcBorders>
          </w:tcPr>
          <w:p w14:paraId="69FF639A" w14:textId="77777777" w:rsidR="00F31A9A" w:rsidRPr="00F67924" w:rsidRDefault="00F31A9A" w:rsidP="00AF0106">
            <w:pPr>
              <w:pStyle w:val="Standard1"/>
              <w:jc w:val="center"/>
              <w:rPr>
                <w:b/>
                <w:bCs/>
                <w:szCs w:val="22"/>
                <w:lang w:val="pt-PT"/>
              </w:rPr>
            </w:pPr>
            <w:r w:rsidRPr="00F67924">
              <w:rPr>
                <w:b/>
                <w:bCs/>
                <w:szCs w:val="22"/>
                <w:lang w:val="pt-PT"/>
              </w:rPr>
              <w:t>Muito raros</w:t>
            </w:r>
          </w:p>
        </w:tc>
      </w:tr>
      <w:tr w:rsidR="00F31A9A" w:rsidRPr="00F67924" w14:paraId="4E611047"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4D88170" w14:textId="77777777" w:rsidR="00F31A9A" w:rsidRPr="00F67924" w:rsidRDefault="00F31A9A" w:rsidP="00AF0106">
            <w:pPr>
              <w:pStyle w:val="Standard1"/>
              <w:rPr>
                <w:color w:val="1A1A1A"/>
                <w:szCs w:val="22"/>
                <w:lang w:val="pt-PT"/>
              </w:rPr>
            </w:pPr>
            <w:r w:rsidRPr="00F67924">
              <w:rPr>
                <w:color w:val="1A1A1A"/>
                <w:szCs w:val="22"/>
                <w:lang w:val="pt-PT"/>
              </w:rPr>
              <w:t>Infeções e infestações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30EAAAD6" w14:textId="77777777" w:rsidR="00F31A9A" w:rsidRPr="00F67924" w:rsidRDefault="00F31A9A" w:rsidP="00AF0106">
            <w:pPr>
              <w:pStyle w:val="Standard1"/>
              <w:rPr>
                <w:color w:val="1A1A1A"/>
                <w:szCs w:val="22"/>
                <w:lang w:val="pt-PT"/>
              </w:rPr>
            </w:pPr>
            <w:r w:rsidRPr="00F67924">
              <w:rPr>
                <w:color w:val="1A1A1A"/>
                <w:szCs w:val="22"/>
                <w:lang w:val="pt-PT"/>
              </w:rPr>
              <w:t>Infeções do trato respiratório superior</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35A8A50A" w14:textId="1BD1A518" w:rsidR="00F31A9A" w:rsidRPr="00F67924" w:rsidRDefault="00F31A9A" w:rsidP="00AF0106">
            <w:pPr>
              <w:pStyle w:val="Standard1"/>
              <w:rPr>
                <w:color w:val="1A1A1A"/>
                <w:szCs w:val="22"/>
                <w:lang w:val="pt-PT"/>
              </w:rPr>
            </w:pPr>
            <w:r w:rsidRPr="00F67924">
              <w:rPr>
                <w:color w:val="1A1A1A"/>
                <w:szCs w:val="22"/>
                <w:lang w:val="pt-PT"/>
              </w:rPr>
              <w:t xml:space="preserve">Celulite, Pneumonia, Herpes simplex oral, Herpes </w:t>
            </w:r>
            <w:del w:id="2038" w:author="Author">
              <w:r w:rsidRPr="00F67924" w:rsidDel="00EE4151">
                <w:rPr>
                  <w:color w:val="1A1A1A"/>
                  <w:szCs w:val="22"/>
                  <w:lang w:val="pt-PT"/>
                </w:rPr>
                <w:delText>zoster</w:delText>
              </w:r>
            </w:del>
            <w:ins w:id="2039" w:author="Author">
              <w:r w:rsidR="00EE4151" w:rsidRPr="00F67924">
                <w:rPr>
                  <w:color w:val="1A1A1A"/>
                  <w:szCs w:val="22"/>
                  <w:lang w:val="pt-PT"/>
                </w:rPr>
                <w:t>zóster</w:t>
              </w:r>
            </w:ins>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1D04D8C" w14:textId="77777777" w:rsidR="00F31A9A" w:rsidRPr="00F67924" w:rsidRDefault="00F31A9A" w:rsidP="00AF0106">
            <w:pPr>
              <w:pStyle w:val="Standard1"/>
              <w:rPr>
                <w:color w:val="1A1A1A"/>
                <w:szCs w:val="22"/>
                <w:lang w:val="pt-PT"/>
              </w:rPr>
            </w:pPr>
            <w:r w:rsidRPr="00F67924">
              <w:rPr>
                <w:color w:val="1A1A1A"/>
                <w:szCs w:val="22"/>
                <w:lang w:val="pt-PT"/>
              </w:rPr>
              <w:t>Diverticulite</w:t>
            </w:r>
          </w:p>
        </w:tc>
        <w:tc>
          <w:tcPr>
            <w:tcW w:w="596" w:type="pct"/>
            <w:tcBorders>
              <w:top w:val="single" w:sz="4" w:space="0" w:color="auto"/>
              <w:left w:val="single" w:sz="4" w:space="0" w:color="auto"/>
              <w:bottom w:val="single" w:sz="4" w:space="0" w:color="auto"/>
              <w:right w:val="single" w:sz="4" w:space="0" w:color="auto"/>
            </w:tcBorders>
          </w:tcPr>
          <w:p w14:paraId="4F3BB053"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3FE85065" w14:textId="77777777" w:rsidR="00F31A9A" w:rsidRPr="00F67924" w:rsidRDefault="00F31A9A" w:rsidP="00AF0106">
            <w:pPr>
              <w:pStyle w:val="Standard1"/>
              <w:ind w:left="97"/>
              <w:rPr>
                <w:szCs w:val="22"/>
                <w:lang w:val="pt-PT"/>
              </w:rPr>
            </w:pPr>
          </w:p>
        </w:tc>
      </w:tr>
      <w:tr w:rsidR="00F31A9A" w:rsidRPr="00F67924" w14:paraId="7674CA15"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CBA489C" w14:textId="77777777" w:rsidR="00F31A9A" w:rsidRPr="00F67924" w:rsidRDefault="00F31A9A" w:rsidP="00AF0106">
            <w:pPr>
              <w:pStyle w:val="Standard1"/>
              <w:rPr>
                <w:szCs w:val="22"/>
                <w:lang w:val="pt-PT"/>
              </w:rPr>
            </w:pPr>
            <w:r w:rsidRPr="00F67924">
              <w:rPr>
                <w:color w:val="1A1A1A"/>
                <w:szCs w:val="22"/>
                <w:lang w:val="pt-PT"/>
              </w:rPr>
              <w:t>Doenças do sangue e do sistema linfático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11807A31" w14:textId="77777777" w:rsidR="00F31A9A" w:rsidRPr="00F67924" w:rsidRDefault="00F31A9A" w:rsidP="00AF0106">
            <w:pPr>
              <w:pStyle w:val="Standard1"/>
              <w:rPr>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08DC6479" w14:textId="77777777" w:rsidR="00F31A9A" w:rsidRPr="00F67924" w:rsidRDefault="00F31A9A" w:rsidP="00AF0106">
            <w:pPr>
              <w:pStyle w:val="Standard1"/>
              <w:rPr>
                <w:szCs w:val="22"/>
                <w:lang w:val="pt-PT"/>
              </w:rPr>
            </w:pPr>
            <w:r w:rsidRPr="00F67924">
              <w:rPr>
                <w:color w:val="1A1A1A"/>
                <w:lang w:val="pt-PT"/>
              </w:rPr>
              <w:t>Leucopenia, Neutropenia, Hipofibrinogenemia</w:t>
            </w:r>
            <w:r w:rsidRPr="00F67924">
              <w:rPr>
                <w:color w:val="1A1A1A"/>
                <w:szCs w:val="22"/>
                <w:lang w:val="pt-PT"/>
              </w:rPr>
              <w:t> </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A07320E" w14:textId="77777777" w:rsidR="00F31A9A" w:rsidRPr="00F67924" w:rsidRDefault="00F31A9A" w:rsidP="00AF0106">
            <w:pPr>
              <w:pStyle w:val="Standard1"/>
              <w:rPr>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5117EA1F"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1D7D9974" w14:textId="77777777" w:rsidR="00F31A9A" w:rsidRPr="00F67924" w:rsidRDefault="00F31A9A" w:rsidP="00AF0106">
            <w:pPr>
              <w:pStyle w:val="Standard1"/>
              <w:ind w:left="97"/>
              <w:rPr>
                <w:szCs w:val="22"/>
                <w:lang w:val="pt-PT"/>
              </w:rPr>
            </w:pPr>
          </w:p>
        </w:tc>
      </w:tr>
      <w:tr w:rsidR="00F31A9A" w:rsidRPr="00F67924" w14:paraId="6C50DF1F"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9798AC0" w14:textId="77777777" w:rsidR="00F31A9A" w:rsidRPr="00F67924" w:rsidRDefault="00F31A9A" w:rsidP="00AF0106">
            <w:pPr>
              <w:pStyle w:val="Standard1"/>
              <w:rPr>
                <w:color w:val="1A1A1A"/>
                <w:szCs w:val="22"/>
                <w:lang w:val="pt-PT"/>
              </w:rPr>
            </w:pPr>
            <w:r w:rsidRPr="00F67924">
              <w:rPr>
                <w:szCs w:val="22"/>
                <w:lang w:val="pt-PT"/>
              </w:rPr>
              <w:t>Doenças do sistema imunitário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46CCE328" w14:textId="77777777" w:rsidR="00F31A9A" w:rsidRPr="00F67924" w:rsidRDefault="00F31A9A" w:rsidP="00AF0106">
            <w:pPr>
              <w:pStyle w:val="Standard1"/>
              <w:rPr>
                <w:color w:val="1A1A1A"/>
                <w:szCs w:val="22"/>
                <w:lang w:val="pt-PT"/>
              </w:rPr>
            </w:pP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3D3355AA" w14:textId="77777777" w:rsidR="00F31A9A" w:rsidRPr="00F67924" w:rsidRDefault="00F31A9A" w:rsidP="00AF0106">
            <w:pPr>
              <w:pStyle w:val="Standard1"/>
              <w:rPr>
                <w:color w:val="1A1A1A"/>
                <w:szCs w:val="22"/>
                <w:lang w:val="pt-PT"/>
              </w:rPr>
            </w:pP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56A3651" w14:textId="77777777" w:rsidR="00F31A9A" w:rsidRPr="00F67924" w:rsidRDefault="00F31A9A" w:rsidP="00AF0106">
            <w:pPr>
              <w:pStyle w:val="Standard1"/>
              <w:rPr>
                <w:color w:val="1A1A1A"/>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06B2C049" w14:textId="77777777" w:rsidR="00F31A9A" w:rsidRPr="00F67924" w:rsidRDefault="00F31A9A" w:rsidP="00AF0106">
            <w:pPr>
              <w:pStyle w:val="Standard1"/>
              <w:ind w:left="97"/>
              <w:rPr>
                <w:szCs w:val="22"/>
                <w:lang w:val="pt-PT"/>
              </w:rPr>
            </w:pPr>
            <w:r w:rsidRPr="00F67924">
              <w:rPr>
                <w:szCs w:val="22"/>
                <w:lang w:val="pt-PT"/>
              </w:rPr>
              <w:t>Anafilaxia (fatal)</w:t>
            </w:r>
            <w:r w:rsidRPr="00F67924">
              <w:rPr>
                <w:szCs w:val="22"/>
                <w:vertAlign w:val="superscript"/>
                <w:lang w:val="pt-PT"/>
              </w:rPr>
              <w:t>1,2,3</w:t>
            </w:r>
          </w:p>
        </w:tc>
        <w:tc>
          <w:tcPr>
            <w:tcW w:w="596" w:type="pct"/>
            <w:tcBorders>
              <w:top w:val="single" w:sz="4" w:space="0" w:color="auto"/>
              <w:left w:val="single" w:sz="4" w:space="0" w:color="auto"/>
              <w:bottom w:val="single" w:sz="4" w:space="0" w:color="auto"/>
              <w:right w:val="single" w:sz="4" w:space="0" w:color="auto"/>
            </w:tcBorders>
          </w:tcPr>
          <w:p w14:paraId="12875191" w14:textId="77777777" w:rsidR="00F31A9A" w:rsidRPr="00F67924" w:rsidRDefault="00F31A9A" w:rsidP="00AF0106">
            <w:pPr>
              <w:pStyle w:val="Standard1"/>
              <w:ind w:left="97"/>
              <w:rPr>
                <w:szCs w:val="22"/>
                <w:lang w:val="pt-PT"/>
              </w:rPr>
            </w:pPr>
          </w:p>
        </w:tc>
      </w:tr>
      <w:tr w:rsidR="00F31A9A" w:rsidRPr="00F67924" w14:paraId="5BF917CE"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58C91FC" w14:textId="77777777" w:rsidR="00F31A9A" w:rsidRPr="00F67924" w:rsidRDefault="00F31A9A" w:rsidP="00AF0106">
            <w:pPr>
              <w:pStyle w:val="Standard1"/>
              <w:rPr>
                <w:szCs w:val="22"/>
                <w:lang w:val="pt-PT"/>
              </w:rPr>
            </w:pPr>
            <w:r w:rsidRPr="00F67924">
              <w:rPr>
                <w:color w:val="1A1A1A"/>
                <w:szCs w:val="22"/>
                <w:lang w:val="pt-PT"/>
              </w:rPr>
              <w:t>Doenças endócrinas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2CC955C7" w14:textId="77777777" w:rsidR="00F31A9A" w:rsidRPr="00F67924" w:rsidRDefault="00F31A9A" w:rsidP="00AF0106">
            <w:pPr>
              <w:pStyle w:val="Standard1"/>
              <w:rPr>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42EC760E" w14:textId="77777777" w:rsidR="00F31A9A" w:rsidRPr="00F67924" w:rsidRDefault="00F31A9A" w:rsidP="00AF0106">
            <w:pPr>
              <w:pStyle w:val="Standard1"/>
              <w:rPr>
                <w:szCs w:val="22"/>
                <w:lang w:val="pt-PT"/>
              </w:rPr>
            </w:pPr>
            <w:r w:rsidRPr="00F67924">
              <w:rPr>
                <w:color w:val="1A1A1A"/>
                <w:szCs w:val="22"/>
                <w:lang w:val="pt-PT"/>
              </w:rPr>
              <w:t> </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479CADC" w14:textId="77777777" w:rsidR="00F31A9A" w:rsidRPr="00F67924" w:rsidRDefault="00F31A9A" w:rsidP="00AF0106">
            <w:pPr>
              <w:pStyle w:val="Standard1"/>
              <w:rPr>
                <w:szCs w:val="22"/>
                <w:lang w:val="pt-PT"/>
              </w:rPr>
            </w:pPr>
            <w:r w:rsidRPr="00F67924">
              <w:rPr>
                <w:color w:val="1A1A1A"/>
                <w:szCs w:val="22"/>
                <w:lang w:val="pt-PT"/>
              </w:rPr>
              <w:t>Hipotiroidismo</w:t>
            </w:r>
          </w:p>
        </w:tc>
        <w:tc>
          <w:tcPr>
            <w:tcW w:w="596" w:type="pct"/>
            <w:tcBorders>
              <w:top w:val="single" w:sz="4" w:space="0" w:color="auto"/>
              <w:left w:val="single" w:sz="4" w:space="0" w:color="auto"/>
              <w:bottom w:val="single" w:sz="4" w:space="0" w:color="auto"/>
              <w:right w:val="single" w:sz="4" w:space="0" w:color="auto"/>
            </w:tcBorders>
          </w:tcPr>
          <w:p w14:paraId="4F68103F"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66440ECF" w14:textId="77777777" w:rsidR="00F31A9A" w:rsidRPr="00F67924" w:rsidRDefault="00F31A9A" w:rsidP="00AF0106">
            <w:pPr>
              <w:pStyle w:val="Standard1"/>
              <w:ind w:left="97"/>
              <w:rPr>
                <w:szCs w:val="22"/>
                <w:lang w:val="pt-PT"/>
              </w:rPr>
            </w:pPr>
          </w:p>
        </w:tc>
      </w:tr>
      <w:tr w:rsidR="00F31A9A" w:rsidRPr="00F67924" w14:paraId="6B0780C9"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E13164B" w14:textId="77777777" w:rsidR="00F31A9A" w:rsidRPr="00F67924" w:rsidRDefault="00F31A9A" w:rsidP="00AF0106">
            <w:pPr>
              <w:pStyle w:val="Standard1"/>
              <w:rPr>
                <w:color w:val="1A1A1A"/>
                <w:szCs w:val="22"/>
                <w:lang w:val="pt-PT"/>
              </w:rPr>
            </w:pPr>
            <w:r w:rsidRPr="00F67924">
              <w:rPr>
                <w:color w:val="1A1A1A"/>
                <w:szCs w:val="22"/>
                <w:lang w:val="pt-PT"/>
              </w:rPr>
              <w:t>Doenças do metabolismo e da nutrição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3D4B40FE" w14:textId="77777777" w:rsidR="00F31A9A" w:rsidRPr="00F67924" w:rsidRDefault="00F31A9A" w:rsidP="00AF0106">
            <w:pPr>
              <w:pStyle w:val="Standard1"/>
              <w:rPr>
                <w:color w:val="1A1A1A"/>
                <w:szCs w:val="22"/>
                <w:lang w:val="pt-PT"/>
              </w:rPr>
            </w:pPr>
            <w:r w:rsidRPr="00F67924">
              <w:rPr>
                <w:color w:val="1A1A1A"/>
                <w:szCs w:val="22"/>
                <w:lang w:val="pt-PT"/>
              </w:rPr>
              <w:t>Hipercolesterolemia*</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0B0932F5"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AF49CF1" w14:textId="77777777" w:rsidR="00F31A9A" w:rsidRPr="00F67924" w:rsidRDefault="00F31A9A" w:rsidP="00AF0106">
            <w:pPr>
              <w:pStyle w:val="Standard1"/>
              <w:rPr>
                <w:color w:val="1A1A1A"/>
                <w:szCs w:val="22"/>
                <w:lang w:val="pt-PT"/>
              </w:rPr>
            </w:pPr>
            <w:r w:rsidRPr="00F67924">
              <w:rPr>
                <w:color w:val="1A1A1A"/>
                <w:szCs w:val="22"/>
                <w:lang w:val="pt-PT"/>
              </w:rPr>
              <w:t>Hipertrigliceridemia</w:t>
            </w:r>
          </w:p>
        </w:tc>
        <w:tc>
          <w:tcPr>
            <w:tcW w:w="596" w:type="pct"/>
            <w:tcBorders>
              <w:top w:val="single" w:sz="4" w:space="0" w:color="auto"/>
              <w:left w:val="single" w:sz="4" w:space="0" w:color="auto"/>
              <w:bottom w:val="single" w:sz="4" w:space="0" w:color="auto"/>
              <w:right w:val="single" w:sz="4" w:space="0" w:color="auto"/>
            </w:tcBorders>
          </w:tcPr>
          <w:p w14:paraId="1535D5BF"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4D55AE2B" w14:textId="77777777" w:rsidR="00F31A9A" w:rsidRPr="00F67924" w:rsidRDefault="00F31A9A" w:rsidP="00AF0106">
            <w:pPr>
              <w:pStyle w:val="Standard1"/>
              <w:ind w:left="97"/>
              <w:rPr>
                <w:szCs w:val="22"/>
                <w:lang w:val="pt-PT"/>
              </w:rPr>
            </w:pPr>
          </w:p>
        </w:tc>
      </w:tr>
      <w:tr w:rsidR="00F31A9A" w:rsidRPr="00F67924" w14:paraId="385A64AF"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19E47EB5" w14:textId="77777777" w:rsidR="00F31A9A" w:rsidRPr="00F67924" w:rsidRDefault="00F31A9A" w:rsidP="00AF0106">
            <w:pPr>
              <w:pStyle w:val="Standard1"/>
              <w:rPr>
                <w:color w:val="1A1A1A"/>
                <w:szCs w:val="22"/>
                <w:lang w:val="pt-PT"/>
              </w:rPr>
            </w:pPr>
            <w:r w:rsidRPr="00F67924">
              <w:rPr>
                <w:color w:val="1A1A1A"/>
                <w:szCs w:val="22"/>
                <w:lang w:val="pt-PT"/>
              </w:rPr>
              <w:t>Doenças do sistema nervoso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6DDD9794"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690D00F3" w14:textId="77777777" w:rsidR="00F31A9A" w:rsidRPr="00F67924" w:rsidRDefault="00F31A9A" w:rsidP="00AF0106">
            <w:pPr>
              <w:pStyle w:val="Standard1"/>
              <w:rPr>
                <w:color w:val="1A1A1A"/>
                <w:szCs w:val="22"/>
                <w:lang w:val="pt-PT"/>
              </w:rPr>
            </w:pPr>
            <w:r w:rsidRPr="00F67924">
              <w:rPr>
                <w:color w:val="1A1A1A"/>
                <w:szCs w:val="22"/>
                <w:lang w:val="pt-PT"/>
              </w:rPr>
              <w:t>Cefaleia, Tonturas</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2EA519B"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62496D4A"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35F2A2C0" w14:textId="77777777" w:rsidR="00F31A9A" w:rsidRPr="00F67924" w:rsidRDefault="00F31A9A" w:rsidP="00AF0106">
            <w:pPr>
              <w:pStyle w:val="Standard1"/>
              <w:ind w:left="97"/>
              <w:rPr>
                <w:szCs w:val="22"/>
                <w:lang w:val="pt-PT"/>
              </w:rPr>
            </w:pPr>
          </w:p>
        </w:tc>
      </w:tr>
      <w:tr w:rsidR="00F31A9A" w:rsidRPr="00F67924" w14:paraId="1E90D8EF"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ED56B9B" w14:textId="77777777" w:rsidR="00F31A9A" w:rsidRPr="00F67924" w:rsidRDefault="00F31A9A" w:rsidP="00AF0106">
            <w:pPr>
              <w:pStyle w:val="Standard1"/>
              <w:rPr>
                <w:szCs w:val="22"/>
                <w:lang w:val="pt-PT"/>
              </w:rPr>
            </w:pPr>
            <w:r w:rsidRPr="00F67924">
              <w:rPr>
                <w:color w:val="1A1A1A"/>
                <w:szCs w:val="22"/>
                <w:lang w:val="pt-PT"/>
              </w:rPr>
              <w:t>Afeções oculares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5C8E17F0" w14:textId="77777777" w:rsidR="00F31A9A" w:rsidRPr="00F67924" w:rsidRDefault="00F31A9A" w:rsidP="00AF0106">
            <w:pPr>
              <w:pStyle w:val="Standard1"/>
              <w:rPr>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52392B20" w14:textId="77777777" w:rsidR="00F31A9A" w:rsidRPr="00F67924" w:rsidRDefault="00F31A9A" w:rsidP="00AF0106">
            <w:pPr>
              <w:pStyle w:val="Standard1"/>
              <w:rPr>
                <w:szCs w:val="22"/>
                <w:lang w:val="pt-PT"/>
              </w:rPr>
            </w:pPr>
            <w:r w:rsidRPr="00F67924">
              <w:rPr>
                <w:color w:val="1A1A1A"/>
                <w:lang w:val="pt-PT"/>
              </w:rPr>
              <w:t>Conjuntivite</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6385BC4" w14:textId="77777777" w:rsidR="00F31A9A" w:rsidRPr="00F67924" w:rsidRDefault="00F31A9A" w:rsidP="00AF0106">
            <w:pPr>
              <w:pStyle w:val="Standard1"/>
              <w:rPr>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6B2552AE"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11E1CD62" w14:textId="77777777" w:rsidR="00F31A9A" w:rsidRPr="00F67924" w:rsidRDefault="00F31A9A" w:rsidP="00AF0106">
            <w:pPr>
              <w:pStyle w:val="Standard1"/>
              <w:ind w:left="97"/>
              <w:rPr>
                <w:szCs w:val="22"/>
                <w:lang w:val="pt-PT"/>
              </w:rPr>
            </w:pPr>
          </w:p>
        </w:tc>
      </w:tr>
      <w:tr w:rsidR="00F31A9A" w:rsidRPr="00F67924" w14:paraId="7D2A0846"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35DF025F" w14:textId="77777777" w:rsidR="00F31A9A" w:rsidRPr="00F67924" w:rsidRDefault="00F31A9A" w:rsidP="00AF0106">
            <w:pPr>
              <w:pStyle w:val="Standard1"/>
              <w:rPr>
                <w:color w:val="1A1A1A"/>
                <w:szCs w:val="22"/>
                <w:lang w:val="pt-PT"/>
              </w:rPr>
            </w:pPr>
            <w:r w:rsidRPr="00F67924">
              <w:rPr>
                <w:color w:val="1A1A1A"/>
                <w:szCs w:val="22"/>
                <w:lang w:val="pt-PT"/>
              </w:rPr>
              <w:t>Vasculopatias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476ABD2B"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64E7FF79" w14:textId="77777777" w:rsidR="00F31A9A" w:rsidRPr="00F67924" w:rsidRDefault="00F31A9A" w:rsidP="00AF0106">
            <w:pPr>
              <w:pStyle w:val="Standard1"/>
              <w:rPr>
                <w:color w:val="1A1A1A"/>
                <w:szCs w:val="22"/>
                <w:lang w:val="pt-PT"/>
              </w:rPr>
            </w:pPr>
            <w:r w:rsidRPr="00F67924">
              <w:rPr>
                <w:color w:val="1A1A1A"/>
                <w:szCs w:val="22"/>
                <w:lang w:val="pt-PT"/>
              </w:rPr>
              <w:t>Hipertensão</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340B187"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53E76973"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6FC53FB5" w14:textId="77777777" w:rsidR="00F31A9A" w:rsidRPr="00F67924" w:rsidRDefault="00F31A9A" w:rsidP="00AF0106">
            <w:pPr>
              <w:pStyle w:val="Standard1"/>
              <w:ind w:left="97"/>
              <w:rPr>
                <w:szCs w:val="22"/>
                <w:lang w:val="pt-PT"/>
              </w:rPr>
            </w:pPr>
          </w:p>
        </w:tc>
      </w:tr>
      <w:tr w:rsidR="00F31A9A" w:rsidRPr="00F67924" w14:paraId="5CB4BF55"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508C59A5" w14:textId="77777777" w:rsidR="00F31A9A" w:rsidRPr="00F67924" w:rsidRDefault="00F31A9A" w:rsidP="00AF0106">
            <w:pPr>
              <w:pStyle w:val="Standard1"/>
              <w:rPr>
                <w:color w:val="1A1A1A"/>
                <w:szCs w:val="22"/>
                <w:lang w:val="pt-PT"/>
              </w:rPr>
            </w:pPr>
            <w:r w:rsidRPr="00F67924">
              <w:rPr>
                <w:color w:val="1A1A1A"/>
                <w:szCs w:val="22"/>
                <w:lang w:val="pt-PT"/>
              </w:rPr>
              <w:t>Doenças respiratórias, torácicas e do mediastino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3357DE4B"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4CF7A46F" w14:textId="77777777" w:rsidR="00F31A9A" w:rsidRPr="00F67924" w:rsidRDefault="00F31A9A" w:rsidP="00AF0106">
            <w:pPr>
              <w:pStyle w:val="Standard1"/>
              <w:rPr>
                <w:color w:val="1A1A1A"/>
                <w:szCs w:val="22"/>
                <w:lang w:val="pt-PT"/>
              </w:rPr>
            </w:pPr>
            <w:r w:rsidRPr="00F67924">
              <w:rPr>
                <w:color w:val="1A1A1A"/>
                <w:szCs w:val="22"/>
                <w:lang w:val="pt-PT"/>
              </w:rPr>
              <w:t>Tosse, Dispneia</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36C1136"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73DD2B1E"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06CC0A53" w14:textId="77777777" w:rsidR="00F31A9A" w:rsidRPr="00F67924" w:rsidRDefault="00F31A9A" w:rsidP="00AF0106">
            <w:pPr>
              <w:pStyle w:val="Standard1"/>
              <w:ind w:left="97"/>
              <w:rPr>
                <w:szCs w:val="22"/>
                <w:lang w:val="pt-PT"/>
              </w:rPr>
            </w:pPr>
          </w:p>
        </w:tc>
      </w:tr>
      <w:tr w:rsidR="00F31A9A" w:rsidRPr="00F67924" w14:paraId="362214D1"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1D1D0E07" w14:textId="77777777" w:rsidR="00F31A9A" w:rsidRPr="00F67924" w:rsidRDefault="00F31A9A" w:rsidP="00AF0106">
            <w:pPr>
              <w:pStyle w:val="Standard1"/>
              <w:rPr>
                <w:szCs w:val="22"/>
                <w:lang w:val="pt-PT"/>
              </w:rPr>
            </w:pPr>
            <w:r w:rsidRPr="00F67924">
              <w:rPr>
                <w:color w:val="1A1A1A"/>
                <w:szCs w:val="22"/>
                <w:lang w:val="pt-PT"/>
              </w:rPr>
              <w:t>Doenças gastrointestinais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7EAFD677" w14:textId="77777777" w:rsidR="00F31A9A" w:rsidRPr="00F67924" w:rsidRDefault="00F31A9A" w:rsidP="00AF0106">
            <w:pPr>
              <w:pStyle w:val="Standard1"/>
              <w:rPr>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3AC38EB7" w14:textId="77777777" w:rsidR="00F31A9A" w:rsidRPr="00F67924" w:rsidRDefault="00F31A9A" w:rsidP="00AF0106">
            <w:pPr>
              <w:pStyle w:val="Standard1"/>
              <w:rPr>
                <w:szCs w:val="22"/>
                <w:lang w:val="pt-PT"/>
              </w:rPr>
            </w:pPr>
            <w:r w:rsidRPr="00F67924">
              <w:rPr>
                <w:color w:val="1A1A1A"/>
                <w:szCs w:val="22"/>
                <w:lang w:val="pt-PT"/>
              </w:rPr>
              <w:t>Dor abdominal, Ulceração da boca, Gastrite</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B46C324" w14:textId="77777777" w:rsidR="00F31A9A" w:rsidRPr="00F67924" w:rsidRDefault="00F31A9A" w:rsidP="00AF0106">
            <w:pPr>
              <w:pStyle w:val="Standard1"/>
              <w:rPr>
                <w:szCs w:val="22"/>
                <w:lang w:val="pt-PT"/>
              </w:rPr>
            </w:pPr>
            <w:r w:rsidRPr="00F67924">
              <w:rPr>
                <w:color w:val="1A1A1A"/>
                <w:szCs w:val="22"/>
                <w:lang w:val="pt-PT"/>
              </w:rPr>
              <w:t>Estomatite, Úlcera gástrica</w:t>
            </w:r>
          </w:p>
        </w:tc>
        <w:tc>
          <w:tcPr>
            <w:tcW w:w="596" w:type="pct"/>
            <w:tcBorders>
              <w:top w:val="single" w:sz="4" w:space="0" w:color="auto"/>
              <w:left w:val="single" w:sz="4" w:space="0" w:color="auto"/>
              <w:bottom w:val="single" w:sz="4" w:space="0" w:color="auto"/>
              <w:right w:val="single" w:sz="4" w:space="0" w:color="auto"/>
            </w:tcBorders>
          </w:tcPr>
          <w:p w14:paraId="64B932EA"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2FE31825" w14:textId="77777777" w:rsidR="00F31A9A" w:rsidRPr="00F67924" w:rsidRDefault="00F31A9A" w:rsidP="00AF0106">
            <w:pPr>
              <w:pStyle w:val="Standard1"/>
              <w:ind w:left="97"/>
              <w:rPr>
                <w:szCs w:val="22"/>
                <w:lang w:val="pt-PT"/>
              </w:rPr>
            </w:pPr>
          </w:p>
        </w:tc>
      </w:tr>
      <w:tr w:rsidR="00F31A9A" w:rsidRPr="00F67924" w14:paraId="673A7FA0"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54855371" w14:textId="77777777" w:rsidR="00F31A9A" w:rsidRPr="00F67924" w:rsidRDefault="00F31A9A" w:rsidP="00AF0106">
            <w:pPr>
              <w:pStyle w:val="Standard1"/>
              <w:rPr>
                <w:color w:val="1A1A1A"/>
                <w:szCs w:val="22"/>
                <w:lang w:val="pt-PT"/>
              </w:rPr>
            </w:pPr>
            <w:r w:rsidRPr="00F67924">
              <w:rPr>
                <w:szCs w:val="22"/>
                <w:lang w:val="pt-PT"/>
              </w:rPr>
              <w:t>Afeções hepatobiliares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19DEF4C3" w14:textId="77777777" w:rsidR="00F31A9A" w:rsidRPr="00F67924" w:rsidRDefault="00F31A9A" w:rsidP="00AF0106">
            <w:pPr>
              <w:pStyle w:val="Standard1"/>
              <w:rPr>
                <w:color w:val="1A1A1A"/>
                <w:szCs w:val="22"/>
                <w:lang w:val="pt-PT"/>
              </w:rPr>
            </w:pP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1960A719" w14:textId="77777777" w:rsidR="00F31A9A" w:rsidRPr="00F67924" w:rsidRDefault="00F31A9A" w:rsidP="00AF0106">
            <w:pPr>
              <w:pStyle w:val="Standard1"/>
              <w:rPr>
                <w:color w:val="1A1A1A"/>
                <w:szCs w:val="22"/>
                <w:lang w:val="pt-PT"/>
              </w:rPr>
            </w:pP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BF71DC9" w14:textId="77777777" w:rsidR="00F31A9A" w:rsidRPr="00F67924" w:rsidRDefault="00F31A9A" w:rsidP="00AF0106">
            <w:pPr>
              <w:pStyle w:val="Standard1"/>
              <w:rPr>
                <w:color w:val="1A1A1A"/>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6F3192D2" w14:textId="180756AC" w:rsidR="00F31A9A" w:rsidRPr="00F67924" w:rsidRDefault="00F31A9A" w:rsidP="00B0648D">
            <w:pPr>
              <w:pStyle w:val="Standard1"/>
              <w:ind w:left="97"/>
              <w:rPr>
                <w:szCs w:val="22"/>
                <w:lang w:val="pt-PT"/>
              </w:rPr>
            </w:pPr>
            <w:r w:rsidRPr="00F67924">
              <w:rPr>
                <w:szCs w:val="22"/>
                <w:lang w:val="pt-PT"/>
              </w:rPr>
              <w:t>Lesão hepática induzida por fármacos, Hepatite, Icterícia</w:t>
            </w:r>
          </w:p>
        </w:tc>
        <w:tc>
          <w:tcPr>
            <w:tcW w:w="596" w:type="pct"/>
            <w:tcBorders>
              <w:top w:val="single" w:sz="4" w:space="0" w:color="auto"/>
              <w:left w:val="single" w:sz="4" w:space="0" w:color="auto"/>
              <w:bottom w:val="single" w:sz="4" w:space="0" w:color="auto"/>
              <w:right w:val="single" w:sz="4" w:space="0" w:color="auto"/>
            </w:tcBorders>
          </w:tcPr>
          <w:p w14:paraId="5BDA7800" w14:textId="77777777" w:rsidR="00F31A9A" w:rsidRPr="00F67924" w:rsidRDefault="00F31A9A" w:rsidP="00AF0106">
            <w:pPr>
              <w:pStyle w:val="Standard1"/>
              <w:ind w:left="97"/>
              <w:rPr>
                <w:szCs w:val="22"/>
                <w:lang w:val="pt-PT"/>
              </w:rPr>
            </w:pPr>
            <w:r w:rsidRPr="00F67924">
              <w:rPr>
                <w:szCs w:val="22"/>
                <w:lang w:val="pt-PT"/>
              </w:rPr>
              <w:t>Insuficiência hepática</w:t>
            </w:r>
          </w:p>
        </w:tc>
      </w:tr>
      <w:tr w:rsidR="00F31A9A" w:rsidRPr="00F67924" w14:paraId="28A6E6A3"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4A3EFEFB" w14:textId="77777777" w:rsidR="00F31A9A" w:rsidRPr="00F67924" w:rsidRDefault="00F31A9A" w:rsidP="00AF0106">
            <w:pPr>
              <w:pStyle w:val="Standard1"/>
              <w:rPr>
                <w:color w:val="1A1A1A"/>
                <w:szCs w:val="22"/>
                <w:lang w:val="pt-PT"/>
              </w:rPr>
            </w:pPr>
            <w:r w:rsidRPr="00F67924">
              <w:rPr>
                <w:color w:val="1A1A1A"/>
                <w:szCs w:val="22"/>
                <w:lang w:val="pt-PT"/>
              </w:rPr>
              <w:t>Afeções dos tecidos cutâneos e subcutâneos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6DC8C590"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4A50121C" w14:textId="77777777" w:rsidR="00F31A9A" w:rsidRPr="00F67924" w:rsidRDefault="00F31A9A" w:rsidP="00AF0106">
            <w:pPr>
              <w:pStyle w:val="Standard1"/>
              <w:rPr>
                <w:color w:val="1A1A1A"/>
                <w:szCs w:val="22"/>
                <w:lang w:val="pt-PT"/>
              </w:rPr>
            </w:pPr>
            <w:r w:rsidRPr="00F67924">
              <w:rPr>
                <w:color w:val="1A1A1A"/>
                <w:szCs w:val="22"/>
                <w:lang w:val="pt-PT"/>
              </w:rPr>
              <w:t>Erupção cutânea, Prurido, Urticária</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CD38C1E"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5AB353D5" w14:textId="77777777" w:rsidR="00F31A9A" w:rsidRPr="00F67924" w:rsidRDefault="00F31A9A" w:rsidP="00AF0106">
            <w:pPr>
              <w:pStyle w:val="Standard1"/>
              <w:ind w:left="97"/>
              <w:rPr>
                <w:szCs w:val="22"/>
                <w:lang w:val="pt-PT"/>
              </w:rPr>
            </w:pPr>
            <w:r w:rsidRPr="00F67924">
              <w:rPr>
                <w:szCs w:val="22"/>
                <w:lang w:val="pt-PT"/>
              </w:rPr>
              <w:t>Síndrome de Stevens-Johnson</w:t>
            </w:r>
            <w:r w:rsidRPr="00F67924">
              <w:rPr>
                <w:szCs w:val="22"/>
                <w:vertAlign w:val="superscript"/>
                <w:lang w:val="pt-PT"/>
              </w:rPr>
              <w:t>3</w:t>
            </w:r>
          </w:p>
        </w:tc>
        <w:tc>
          <w:tcPr>
            <w:tcW w:w="596" w:type="pct"/>
            <w:tcBorders>
              <w:top w:val="single" w:sz="4" w:space="0" w:color="auto"/>
              <w:left w:val="single" w:sz="4" w:space="0" w:color="auto"/>
              <w:bottom w:val="single" w:sz="4" w:space="0" w:color="auto"/>
              <w:right w:val="single" w:sz="4" w:space="0" w:color="auto"/>
            </w:tcBorders>
          </w:tcPr>
          <w:p w14:paraId="2CA3F2D0" w14:textId="77777777" w:rsidR="00F31A9A" w:rsidRPr="00F67924" w:rsidRDefault="00F31A9A" w:rsidP="00AF0106">
            <w:pPr>
              <w:pStyle w:val="Standard1"/>
              <w:ind w:left="97"/>
              <w:rPr>
                <w:szCs w:val="22"/>
                <w:lang w:val="pt-PT"/>
              </w:rPr>
            </w:pPr>
          </w:p>
        </w:tc>
      </w:tr>
      <w:tr w:rsidR="00F31A9A" w:rsidRPr="00F67924" w14:paraId="17D891DB"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25EAC339" w14:textId="77777777" w:rsidR="00F31A9A" w:rsidRPr="00F67924" w:rsidRDefault="00F31A9A" w:rsidP="00AF0106">
            <w:pPr>
              <w:pStyle w:val="Standard1"/>
              <w:rPr>
                <w:color w:val="1A1A1A"/>
                <w:szCs w:val="22"/>
                <w:lang w:val="pt-PT"/>
              </w:rPr>
            </w:pPr>
            <w:r w:rsidRPr="00F67924">
              <w:rPr>
                <w:color w:val="1A1A1A"/>
                <w:szCs w:val="22"/>
                <w:lang w:val="pt-PT"/>
              </w:rPr>
              <w:t>Doenças renais e urinárias</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3A502A8A"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307CB8E4" w14:textId="77777777" w:rsidR="00F31A9A" w:rsidRPr="00F67924" w:rsidRDefault="00F31A9A" w:rsidP="00AF0106">
            <w:pPr>
              <w:pStyle w:val="Standard1"/>
              <w:rPr>
                <w:color w:val="1A1A1A"/>
                <w:szCs w:val="22"/>
                <w:lang w:val="pt-PT"/>
              </w:rPr>
            </w:pPr>
            <w:r w:rsidRPr="00F67924">
              <w:rPr>
                <w:color w:val="1A1A1A"/>
                <w:szCs w:val="22"/>
                <w:lang w:val="pt-PT"/>
              </w:rPr>
              <w:t> </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BCDC49E" w14:textId="77777777" w:rsidR="00F31A9A" w:rsidRPr="00F67924" w:rsidRDefault="00F31A9A" w:rsidP="00AF0106">
            <w:pPr>
              <w:pStyle w:val="Standard1"/>
              <w:rPr>
                <w:color w:val="1A1A1A"/>
                <w:szCs w:val="22"/>
                <w:lang w:val="pt-PT"/>
              </w:rPr>
            </w:pPr>
            <w:r w:rsidRPr="00F67924">
              <w:rPr>
                <w:color w:val="1A1A1A"/>
                <w:szCs w:val="22"/>
                <w:lang w:val="pt-PT"/>
              </w:rPr>
              <w:t>Nefrolitíase</w:t>
            </w:r>
          </w:p>
        </w:tc>
        <w:tc>
          <w:tcPr>
            <w:tcW w:w="596" w:type="pct"/>
            <w:tcBorders>
              <w:top w:val="single" w:sz="4" w:space="0" w:color="auto"/>
              <w:left w:val="single" w:sz="4" w:space="0" w:color="auto"/>
              <w:bottom w:val="single" w:sz="4" w:space="0" w:color="auto"/>
              <w:right w:val="single" w:sz="4" w:space="0" w:color="auto"/>
            </w:tcBorders>
          </w:tcPr>
          <w:p w14:paraId="5FFCA74E"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7AAB473B" w14:textId="77777777" w:rsidR="00F31A9A" w:rsidRPr="00F67924" w:rsidRDefault="00F31A9A" w:rsidP="00AF0106">
            <w:pPr>
              <w:pStyle w:val="Standard1"/>
              <w:ind w:left="97"/>
              <w:rPr>
                <w:szCs w:val="22"/>
                <w:lang w:val="pt-PT"/>
              </w:rPr>
            </w:pPr>
          </w:p>
        </w:tc>
      </w:tr>
      <w:tr w:rsidR="00F31A9A" w:rsidRPr="00ED63F7" w14:paraId="62C34328"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6A6035EE" w14:textId="77777777" w:rsidR="00F31A9A" w:rsidRPr="00F67924" w:rsidRDefault="00F31A9A" w:rsidP="00AF0106">
            <w:pPr>
              <w:pStyle w:val="Standard1"/>
              <w:rPr>
                <w:szCs w:val="22"/>
                <w:lang w:val="pt-PT"/>
              </w:rPr>
            </w:pPr>
            <w:r w:rsidRPr="00F67924">
              <w:rPr>
                <w:color w:val="1A1A1A"/>
                <w:szCs w:val="22"/>
                <w:lang w:val="pt-PT"/>
              </w:rPr>
              <w:t>Perturbações gerais e alterações no local de administração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0801CE38" w14:textId="77777777" w:rsidR="00F31A9A" w:rsidRPr="00F67924" w:rsidRDefault="00F31A9A" w:rsidP="00AF0106">
            <w:pPr>
              <w:pStyle w:val="Standard1"/>
              <w:rPr>
                <w:szCs w:val="22"/>
                <w:lang w:val="pt-PT"/>
              </w:rPr>
            </w:pPr>
            <w:r w:rsidRPr="00F67924">
              <w:rPr>
                <w:color w:val="1A1A1A"/>
                <w:szCs w:val="22"/>
                <w:lang w:val="pt-PT"/>
              </w:rPr>
              <w:t> Reação no local de injeção</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4850FD41" w14:textId="77777777" w:rsidR="00F31A9A" w:rsidRPr="00F67924" w:rsidRDefault="00F31A9A" w:rsidP="00AF0106">
            <w:pPr>
              <w:pStyle w:val="Standard1"/>
              <w:rPr>
                <w:szCs w:val="22"/>
                <w:lang w:val="pt-PT"/>
              </w:rPr>
            </w:pPr>
            <w:r w:rsidRPr="00F67924">
              <w:rPr>
                <w:color w:val="1A1A1A"/>
                <w:szCs w:val="22"/>
                <w:lang w:val="pt-PT"/>
              </w:rPr>
              <w:t xml:space="preserve">Edema periférico, Reação de hipersensibilidade </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6108851" w14:textId="77777777" w:rsidR="00F31A9A" w:rsidRPr="00F67924" w:rsidRDefault="00F31A9A" w:rsidP="00AF0106">
            <w:pPr>
              <w:pStyle w:val="Standard1"/>
              <w:rPr>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234A863C"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7D0C7A78" w14:textId="77777777" w:rsidR="00F31A9A" w:rsidRPr="00F67924" w:rsidRDefault="00F31A9A" w:rsidP="00AF0106">
            <w:pPr>
              <w:pStyle w:val="Standard1"/>
              <w:ind w:left="97"/>
              <w:rPr>
                <w:szCs w:val="22"/>
                <w:lang w:val="pt-PT"/>
              </w:rPr>
            </w:pPr>
          </w:p>
        </w:tc>
      </w:tr>
      <w:tr w:rsidR="00F31A9A" w:rsidRPr="00ED63F7" w14:paraId="26AC6829" w14:textId="77777777" w:rsidTr="00556054">
        <w:tc>
          <w:tcPr>
            <w:tcW w:w="808" w:type="pct"/>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77F42F38" w14:textId="77777777" w:rsidR="00F31A9A" w:rsidRPr="00F67924" w:rsidRDefault="00F31A9A" w:rsidP="00AF0106">
            <w:pPr>
              <w:pStyle w:val="Standard1"/>
              <w:rPr>
                <w:szCs w:val="22"/>
                <w:lang w:val="pt-PT"/>
              </w:rPr>
            </w:pPr>
            <w:r w:rsidRPr="00F67924">
              <w:rPr>
                <w:color w:val="1A1A1A"/>
                <w:szCs w:val="22"/>
                <w:lang w:val="pt-PT"/>
              </w:rPr>
              <w:t>Exames complementares de diagnóstico</w:t>
            </w:r>
          </w:p>
        </w:tc>
        <w:tc>
          <w:tcPr>
            <w:tcW w:w="1024" w:type="pct"/>
            <w:tcBorders>
              <w:top w:val="nil"/>
              <w:left w:val="nil"/>
              <w:bottom w:val="single" w:sz="8" w:space="0" w:color="000000"/>
              <w:right w:val="single" w:sz="8" w:space="0" w:color="000000"/>
            </w:tcBorders>
            <w:tcMar>
              <w:top w:w="0" w:type="dxa"/>
              <w:left w:w="108" w:type="dxa"/>
              <w:bottom w:w="0" w:type="dxa"/>
              <w:right w:w="108" w:type="dxa"/>
            </w:tcMar>
          </w:tcPr>
          <w:p w14:paraId="6DC46171" w14:textId="77777777" w:rsidR="00F31A9A" w:rsidRPr="00F67924" w:rsidRDefault="00F31A9A" w:rsidP="00AF0106">
            <w:pPr>
              <w:pStyle w:val="Standard1"/>
              <w:rPr>
                <w:szCs w:val="22"/>
                <w:lang w:val="pt-PT"/>
              </w:rPr>
            </w:pPr>
            <w:r w:rsidRPr="00F67924">
              <w:rPr>
                <w:color w:val="1A1A1A"/>
                <w:szCs w:val="22"/>
                <w:lang w:val="pt-PT"/>
              </w:rPr>
              <w:t> </w:t>
            </w:r>
          </w:p>
        </w:tc>
        <w:tc>
          <w:tcPr>
            <w:tcW w:w="998" w:type="pct"/>
            <w:tcBorders>
              <w:top w:val="nil"/>
              <w:left w:val="nil"/>
              <w:bottom w:val="single" w:sz="8" w:space="0" w:color="000000"/>
              <w:right w:val="single" w:sz="4" w:space="0" w:color="auto"/>
            </w:tcBorders>
            <w:tcMar>
              <w:top w:w="0" w:type="dxa"/>
              <w:left w:w="108" w:type="dxa"/>
              <w:bottom w:w="0" w:type="dxa"/>
              <w:right w:w="108" w:type="dxa"/>
            </w:tcMar>
          </w:tcPr>
          <w:p w14:paraId="21DB0DAF" w14:textId="77777777" w:rsidR="00F31A9A" w:rsidRPr="00F67924" w:rsidRDefault="00F31A9A" w:rsidP="00AF0106">
            <w:pPr>
              <w:pStyle w:val="Standard1"/>
              <w:rPr>
                <w:szCs w:val="22"/>
                <w:lang w:val="pt-PT"/>
              </w:rPr>
            </w:pPr>
            <w:r w:rsidRPr="00F67924">
              <w:rPr>
                <w:color w:val="1A1A1A"/>
                <w:szCs w:val="22"/>
                <w:lang w:val="pt-PT"/>
              </w:rPr>
              <w:t>Elevação das transaminases hepáticas, Aumento de peso, Bilirrubina total aumentada*</w:t>
            </w:r>
          </w:p>
        </w:tc>
        <w:tc>
          <w:tcPr>
            <w:tcW w:w="977"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BA8C01F" w14:textId="77777777" w:rsidR="00F31A9A" w:rsidRPr="00F67924" w:rsidRDefault="00F31A9A" w:rsidP="00AF0106">
            <w:pPr>
              <w:pStyle w:val="Standard1"/>
              <w:rPr>
                <w:szCs w:val="22"/>
                <w:lang w:val="pt-PT"/>
              </w:rPr>
            </w:pPr>
            <w:r w:rsidRPr="00F67924">
              <w:rPr>
                <w:color w:val="1A1A1A"/>
                <w:szCs w:val="22"/>
                <w:lang w:val="pt-PT"/>
              </w:rPr>
              <w:t> </w:t>
            </w:r>
          </w:p>
        </w:tc>
        <w:tc>
          <w:tcPr>
            <w:tcW w:w="596" w:type="pct"/>
            <w:tcBorders>
              <w:top w:val="single" w:sz="4" w:space="0" w:color="auto"/>
              <w:left w:val="single" w:sz="4" w:space="0" w:color="auto"/>
              <w:bottom w:val="single" w:sz="4" w:space="0" w:color="auto"/>
              <w:right w:val="single" w:sz="4" w:space="0" w:color="auto"/>
            </w:tcBorders>
          </w:tcPr>
          <w:p w14:paraId="43DF6564" w14:textId="77777777" w:rsidR="00F31A9A" w:rsidRPr="00F67924" w:rsidRDefault="00F31A9A" w:rsidP="00AF0106">
            <w:pPr>
              <w:pStyle w:val="Standard1"/>
              <w:ind w:left="97"/>
              <w:rPr>
                <w:szCs w:val="22"/>
                <w:lang w:val="pt-PT"/>
              </w:rPr>
            </w:pPr>
          </w:p>
        </w:tc>
        <w:tc>
          <w:tcPr>
            <w:tcW w:w="596" w:type="pct"/>
            <w:tcBorders>
              <w:top w:val="single" w:sz="4" w:space="0" w:color="auto"/>
              <w:left w:val="single" w:sz="4" w:space="0" w:color="auto"/>
              <w:bottom w:val="single" w:sz="4" w:space="0" w:color="auto"/>
              <w:right w:val="single" w:sz="4" w:space="0" w:color="auto"/>
            </w:tcBorders>
          </w:tcPr>
          <w:p w14:paraId="6C41782E" w14:textId="77777777" w:rsidR="00F31A9A" w:rsidRPr="00F67924" w:rsidRDefault="00F31A9A" w:rsidP="00AF0106">
            <w:pPr>
              <w:pStyle w:val="Standard1"/>
              <w:ind w:left="97"/>
              <w:rPr>
                <w:szCs w:val="22"/>
                <w:lang w:val="pt-PT"/>
              </w:rPr>
            </w:pPr>
          </w:p>
        </w:tc>
      </w:tr>
    </w:tbl>
    <w:p w14:paraId="3F24B2A7" w14:textId="77777777" w:rsidR="00F31A9A" w:rsidRPr="00F67924" w:rsidRDefault="00F31A9A" w:rsidP="005551E6">
      <w:pPr>
        <w:keepNext/>
        <w:keepLines/>
        <w:ind w:left="567" w:hanging="567"/>
        <w:outlineLvl w:val="0"/>
        <w:rPr>
          <w:sz w:val="18"/>
          <w:szCs w:val="18"/>
          <w:lang w:val="pt-PT"/>
        </w:rPr>
      </w:pPr>
      <w:r w:rsidRPr="00F67924">
        <w:rPr>
          <w:sz w:val="18"/>
          <w:szCs w:val="18"/>
          <w:lang w:val="pt-PT"/>
        </w:rPr>
        <w:t>* Inclui aumentos observados durante a monitorização laboratorial de rotina (ver texto abaixo)</w:t>
      </w:r>
    </w:p>
    <w:p w14:paraId="7DE68EA0" w14:textId="6C94B1BD" w:rsidR="00F31A9A" w:rsidRPr="00F67924" w:rsidRDefault="00F31A9A" w:rsidP="00441DB0">
      <w:pPr>
        <w:keepNext/>
        <w:keepLines/>
        <w:ind w:left="567" w:hanging="567"/>
        <w:outlineLvl w:val="0"/>
        <w:rPr>
          <w:sz w:val="18"/>
          <w:szCs w:val="18"/>
          <w:lang w:val="pt-PT"/>
        </w:rPr>
      </w:pPr>
      <w:r w:rsidRPr="00F67924">
        <w:rPr>
          <w:sz w:val="18"/>
          <w:szCs w:val="18"/>
          <w:vertAlign w:val="superscript"/>
          <w:lang w:val="pt-PT"/>
        </w:rPr>
        <w:t>1</w:t>
      </w:r>
      <w:r w:rsidRPr="00F67924">
        <w:rPr>
          <w:sz w:val="18"/>
          <w:szCs w:val="18"/>
          <w:lang w:val="pt-PT"/>
        </w:rPr>
        <w:t xml:space="preserve"> Ver secção 4.3</w:t>
      </w:r>
    </w:p>
    <w:p w14:paraId="10FA87CA" w14:textId="1F7394C7" w:rsidR="00F31A9A" w:rsidRPr="00F67924" w:rsidRDefault="00F31A9A" w:rsidP="00441DB0">
      <w:pPr>
        <w:keepNext/>
        <w:keepLines/>
        <w:ind w:left="567" w:hanging="567"/>
        <w:outlineLvl w:val="0"/>
        <w:rPr>
          <w:sz w:val="18"/>
          <w:szCs w:val="18"/>
          <w:lang w:val="pt-PT"/>
        </w:rPr>
      </w:pPr>
      <w:r w:rsidRPr="00F67924">
        <w:rPr>
          <w:sz w:val="18"/>
          <w:szCs w:val="18"/>
          <w:vertAlign w:val="superscript"/>
          <w:lang w:val="pt-PT"/>
        </w:rPr>
        <w:t>2</w:t>
      </w:r>
      <w:r w:rsidRPr="00F67924">
        <w:rPr>
          <w:sz w:val="18"/>
          <w:szCs w:val="18"/>
          <w:lang w:val="pt-PT"/>
        </w:rPr>
        <w:t xml:space="preserve"> Ver secção 4.4</w:t>
      </w:r>
    </w:p>
    <w:p w14:paraId="76380701" w14:textId="301F462C" w:rsidR="00F31A9A" w:rsidRPr="00F67924" w:rsidRDefault="00F31A9A" w:rsidP="00441DB0">
      <w:pPr>
        <w:keepNext/>
        <w:keepLines/>
        <w:ind w:left="142" w:hanging="142"/>
        <w:outlineLvl w:val="0"/>
        <w:rPr>
          <w:sz w:val="18"/>
          <w:szCs w:val="18"/>
          <w:lang w:val="pt-PT"/>
        </w:rPr>
      </w:pPr>
      <w:r w:rsidRPr="00F67924">
        <w:rPr>
          <w:sz w:val="18"/>
          <w:szCs w:val="18"/>
          <w:vertAlign w:val="superscript"/>
          <w:lang w:val="pt-PT"/>
        </w:rPr>
        <w:t>3</w:t>
      </w:r>
      <w:r w:rsidRPr="00F67924">
        <w:rPr>
          <w:sz w:val="18"/>
          <w:szCs w:val="18"/>
          <w:lang w:val="pt-PT"/>
        </w:rPr>
        <w:t xml:space="preserve"> Esta reação adversa foi identificada através da vigilância pós-comercialização, mas não foi observada em ensaios clínicos controlados. A categoria de frequência foi estimada como o limite superior do intervalo de confiança de 95% calculado com base no número total de doentes expostos a tocilizumab em ensaios clínicos.</w:t>
      </w:r>
    </w:p>
    <w:p w14:paraId="475A6004" w14:textId="77777777" w:rsidR="00F31A9A" w:rsidRPr="00F67924" w:rsidRDefault="00F31A9A">
      <w:pPr>
        <w:rPr>
          <w:lang w:val="pt-PT"/>
        </w:rPr>
      </w:pPr>
    </w:p>
    <w:p w14:paraId="5087465B" w14:textId="3AD3E272" w:rsidR="00592C02" w:rsidRPr="00F67924" w:rsidRDefault="00592C02">
      <w:pPr>
        <w:keepNext/>
        <w:keepLines/>
        <w:autoSpaceDE w:val="0"/>
        <w:autoSpaceDN w:val="0"/>
        <w:adjustRightInd w:val="0"/>
        <w:rPr>
          <w:rFonts w:eastAsia="SimSun"/>
          <w:szCs w:val="22"/>
          <w:u w:val="single"/>
          <w:lang w:val="pt-PT" w:eastAsia="zh-CN"/>
        </w:rPr>
        <w:pPrChange w:id="2040" w:author="Author">
          <w:pPr>
            <w:autoSpaceDE w:val="0"/>
            <w:autoSpaceDN w:val="0"/>
            <w:adjustRightInd w:val="0"/>
          </w:pPr>
        </w:pPrChange>
      </w:pPr>
      <w:r w:rsidRPr="00F67924">
        <w:rPr>
          <w:rFonts w:eastAsia="SimSun"/>
          <w:szCs w:val="22"/>
          <w:u w:val="single"/>
          <w:lang w:val="pt-PT" w:eastAsia="zh-CN"/>
        </w:rPr>
        <w:t>Descrição de reações adversas selecionadas (utilização subcutânea)</w:t>
      </w:r>
    </w:p>
    <w:p w14:paraId="70A2DF48" w14:textId="77777777" w:rsidR="00592C02" w:rsidRPr="00F67924" w:rsidRDefault="00592C02">
      <w:pPr>
        <w:keepNext/>
        <w:keepLines/>
        <w:autoSpaceDE w:val="0"/>
        <w:autoSpaceDN w:val="0"/>
        <w:adjustRightInd w:val="0"/>
        <w:rPr>
          <w:rFonts w:eastAsia="SimSun"/>
          <w:i/>
          <w:szCs w:val="22"/>
          <w:lang w:val="pt-PT" w:eastAsia="zh-CN"/>
        </w:rPr>
        <w:pPrChange w:id="2041" w:author="Author">
          <w:pPr>
            <w:autoSpaceDE w:val="0"/>
            <w:autoSpaceDN w:val="0"/>
            <w:adjustRightInd w:val="0"/>
          </w:pPr>
        </w:pPrChange>
      </w:pPr>
      <w:r w:rsidRPr="00F67924">
        <w:rPr>
          <w:rFonts w:eastAsia="SimSun"/>
          <w:i/>
          <w:szCs w:val="22"/>
          <w:lang w:val="pt-PT" w:eastAsia="zh-CN"/>
        </w:rPr>
        <w:t>Doentes com AR</w:t>
      </w:r>
    </w:p>
    <w:p w14:paraId="335CBF46" w14:textId="5ADC87A2" w:rsidR="00592C02" w:rsidRPr="00F67924" w:rsidRDefault="00592C02">
      <w:pPr>
        <w:keepNext/>
        <w:keepLines/>
        <w:autoSpaceDE w:val="0"/>
        <w:autoSpaceDN w:val="0"/>
        <w:adjustRightInd w:val="0"/>
        <w:rPr>
          <w:rFonts w:eastAsia="SimSun"/>
          <w:szCs w:val="22"/>
          <w:lang w:val="pt-PT" w:eastAsia="zh-CN"/>
        </w:rPr>
        <w:pPrChange w:id="2042" w:author="Author">
          <w:pPr>
            <w:autoSpaceDE w:val="0"/>
            <w:autoSpaceDN w:val="0"/>
            <w:adjustRightInd w:val="0"/>
          </w:pPr>
        </w:pPrChange>
      </w:pPr>
      <w:r w:rsidRPr="00F67924">
        <w:rPr>
          <w:rFonts w:eastAsia="SimSun"/>
          <w:szCs w:val="22"/>
          <w:lang w:val="pt-PT" w:eastAsia="zh-CN"/>
        </w:rPr>
        <w:t xml:space="preserve">A segurança de </w:t>
      </w:r>
      <w:r w:rsidRPr="00F67924">
        <w:rPr>
          <w:lang w:val="pt-PT"/>
        </w:rPr>
        <w:t>tocilizumab</w:t>
      </w:r>
      <w:r w:rsidRPr="00F67924">
        <w:rPr>
          <w:rFonts w:eastAsia="SimSun"/>
          <w:szCs w:val="22"/>
          <w:lang w:val="pt-PT" w:eastAsia="zh-CN"/>
        </w:rPr>
        <w:t xml:space="preserve"> subcutâneo na AR inclui um </w:t>
      </w:r>
      <w:del w:id="2043" w:author="Author">
        <w:r w:rsidRPr="00F67924" w:rsidDel="002A17ED">
          <w:rPr>
            <w:rFonts w:eastAsia="SimSun"/>
            <w:szCs w:val="22"/>
            <w:lang w:val="pt-PT" w:eastAsia="zh-CN"/>
          </w:rPr>
          <w:delText xml:space="preserve">estudo </w:delText>
        </w:r>
      </w:del>
      <w:ins w:id="2044" w:author="Author">
        <w:r w:rsidR="002A17ED" w:rsidRPr="00F67924">
          <w:rPr>
            <w:rFonts w:eastAsia="SimSun"/>
            <w:szCs w:val="22"/>
            <w:lang w:val="pt-PT" w:eastAsia="zh-CN"/>
          </w:rPr>
          <w:t xml:space="preserve">ensaio </w:t>
        </w:r>
      </w:ins>
      <w:r w:rsidRPr="00F67924">
        <w:rPr>
          <w:rFonts w:eastAsia="SimSun"/>
          <w:szCs w:val="22"/>
          <w:lang w:val="pt-PT" w:eastAsia="zh-CN"/>
        </w:rPr>
        <w:t xml:space="preserve">em dupla ocultação, controlado, multicêntrico, o SC-I. O SC-I foi um </w:t>
      </w:r>
      <w:del w:id="2045" w:author="Author">
        <w:r w:rsidRPr="00F67924" w:rsidDel="002A17ED">
          <w:rPr>
            <w:rFonts w:eastAsia="SimSun"/>
            <w:szCs w:val="22"/>
            <w:lang w:val="pt-PT" w:eastAsia="zh-CN"/>
          </w:rPr>
          <w:delText xml:space="preserve">estudo </w:delText>
        </w:r>
      </w:del>
      <w:ins w:id="2046" w:author="Author">
        <w:r w:rsidR="002A17ED" w:rsidRPr="00F67924">
          <w:rPr>
            <w:rFonts w:eastAsia="SimSun"/>
            <w:szCs w:val="22"/>
            <w:lang w:val="pt-PT" w:eastAsia="zh-CN"/>
          </w:rPr>
          <w:t xml:space="preserve">ensaio </w:t>
        </w:r>
      </w:ins>
      <w:r w:rsidRPr="00F67924">
        <w:rPr>
          <w:rFonts w:eastAsia="SimSun"/>
          <w:szCs w:val="22"/>
          <w:lang w:val="pt-PT" w:eastAsia="zh-CN"/>
        </w:rPr>
        <w:t xml:space="preserve">de não inferioridade que comparou a eficácia e a segurança de </w:t>
      </w:r>
      <w:r w:rsidRPr="00F67924">
        <w:rPr>
          <w:lang w:val="pt-PT"/>
        </w:rPr>
        <w:t>tocilizumab</w:t>
      </w:r>
      <w:r w:rsidRPr="00F67924" w:rsidDel="00B0648D">
        <w:rPr>
          <w:lang w:val="pt-PT"/>
        </w:rPr>
        <w:t xml:space="preserve"> </w:t>
      </w:r>
      <w:r w:rsidRPr="00F67924">
        <w:rPr>
          <w:rFonts w:eastAsia="SimSun"/>
          <w:szCs w:val="22"/>
          <w:lang w:val="pt-PT" w:eastAsia="zh-CN"/>
        </w:rPr>
        <w:t xml:space="preserve">162 mg administrado todas as semanas </w:t>
      </w:r>
      <w:r w:rsidRPr="00F67924">
        <w:rPr>
          <w:rFonts w:eastAsia="SimSun"/>
          <w:i/>
          <w:szCs w:val="22"/>
          <w:lang w:val="pt-PT" w:eastAsia="zh-CN"/>
        </w:rPr>
        <w:t>versus</w:t>
      </w:r>
      <w:r w:rsidRPr="00F67924">
        <w:rPr>
          <w:rFonts w:eastAsia="SimSun"/>
          <w:szCs w:val="22"/>
          <w:lang w:val="pt-PT" w:eastAsia="zh-CN"/>
        </w:rPr>
        <w:t xml:space="preserve"> 8 mg/kg intravenoso em 1262 doentes com AR. Todos os doentes receberam DMARDs não biológicos de base. A segurança e a imunogenicidade observadas para </w:t>
      </w:r>
      <w:r w:rsidRPr="00F67924">
        <w:rPr>
          <w:lang w:val="pt-PT"/>
        </w:rPr>
        <w:t>tocilizumab</w:t>
      </w:r>
      <w:r w:rsidRPr="00F67924" w:rsidDel="00B0648D">
        <w:rPr>
          <w:lang w:val="pt-PT"/>
        </w:rPr>
        <w:t xml:space="preserve"> </w:t>
      </w:r>
      <w:r w:rsidRPr="00F67924">
        <w:rPr>
          <w:rFonts w:eastAsia="SimSun"/>
          <w:szCs w:val="22"/>
          <w:lang w:val="pt-PT" w:eastAsia="zh-CN"/>
        </w:rPr>
        <w:t xml:space="preserve">administrado por via subcutânea foi consistente com o perfil de segurança conhecido de </w:t>
      </w:r>
      <w:r w:rsidRPr="00F67924">
        <w:rPr>
          <w:lang w:val="pt-PT"/>
        </w:rPr>
        <w:t>tocilizumab</w:t>
      </w:r>
      <w:r w:rsidRPr="00F67924" w:rsidDel="00B0648D">
        <w:rPr>
          <w:lang w:val="pt-PT"/>
        </w:rPr>
        <w:t xml:space="preserve"> </w:t>
      </w:r>
      <w:r w:rsidRPr="00F67924">
        <w:rPr>
          <w:rFonts w:eastAsia="SimSun"/>
          <w:szCs w:val="22"/>
          <w:lang w:val="pt-PT" w:eastAsia="zh-CN"/>
        </w:rPr>
        <w:t>intravenoso e não se observaram reações adversas novas ou inesperadas (ver Tabela 1). Observou-se uma maior frequência de reações no local da injeção nos grupos da formulação subcutânea, comparativamente com injeções subcutâneas de placebo nos grupos da formulação intravenosa.</w:t>
      </w:r>
    </w:p>
    <w:p w14:paraId="0822AC7C" w14:textId="77777777" w:rsidR="00592C02" w:rsidRPr="00F67924" w:rsidRDefault="00592C02" w:rsidP="00A915C3">
      <w:pPr>
        <w:autoSpaceDE w:val="0"/>
        <w:autoSpaceDN w:val="0"/>
        <w:adjustRightInd w:val="0"/>
        <w:rPr>
          <w:rFonts w:eastAsia="SimSun"/>
          <w:szCs w:val="22"/>
          <w:lang w:val="pt-PT" w:eastAsia="zh-CN"/>
        </w:rPr>
      </w:pPr>
    </w:p>
    <w:p w14:paraId="353FD289" w14:textId="77777777" w:rsidR="00592C02" w:rsidRPr="00F67924" w:rsidRDefault="00592C02" w:rsidP="000455B5">
      <w:pPr>
        <w:keepNext/>
        <w:keepLines/>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no local da injeção</w:t>
      </w:r>
    </w:p>
    <w:p w14:paraId="6C7CA22A" w14:textId="5901043C" w:rsidR="00592C02" w:rsidRPr="00F67924" w:rsidRDefault="00592C02" w:rsidP="000455B5">
      <w:pPr>
        <w:keepNext/>
        <w:keepLines/>
        <w:autoSpaceDE w:val="0"/>
        <w:autoSpaceDN w:val="0"/>
        <w:adjustRightInd w:val="0"/>
        <w:rPr>
          <w:lang w:val="pt-PT"/>
        </w:rPr>
      </w:pPr>
      <w:r w:rsidRPr="00F67924">
        <w:rPr>
          <w:lang w:val="pt-PT"/>
        </w:rPr>
        <w:t>Durante o período controlado de 6 meses, no SC-I, a frequência de reações no local da injeção foi de 10,1% (64/631) e 2,4% (15/631) para as injeções semanais de tocilizumab</w:t>
      </w:r>
      <w:r w:rsidRPr="00F67924" w:rsidDel="00B0648D">
        <w:rPr>
          <w:lang w:val="pt-PT"/>
        </w:rPr>
        <w:t xml:space="preserve"> </w:t>
      </w:r>
      <w:r w:rsidRPr="00F67924">
        <w:rPr>
          <w:lang w:val="pt-PT"/>
        </w:rPr>
        <w:t>subcutâneo e de placebo subcutâneo (grupo intravenoso), respetivamente. A gravidade destas reações no local da injeção (incluindo eritema, prurido, dor e hematoma) foi de ligeira a moderada. A maioria foi resolvida sem qualquer tratamento e nenhuma necessitou da descontinuação do tratamento.</w:t>
      </w:r>
    </w:p>
    <w:p w14:paraId="046621A5" w14:textId="77777777" w:rsidR="00592C02" w:rsidRPr="00F67924" w:rsidRDefault="00592C02" w:rsidP="00A915C3">
      <w:pPr>
        <w:autoSpaceDE w:val="0"/>
        <w:autoSpaceDN w:val="0"/>
        <w:adjustRightInd w:val="0"/>
        <w:rPr>
          <w:lang w:val="pt-PT"/>
        </w:rPr>
      </w:pPr>
    </w:p>
    <w:p w14:paraId="5D255822" w14:textId="77777777" w:rsidR="00592C02" w:rsidRPr="00F67924" w:rsidRDefault="00592C02" w:rsidP="00A915C3">
      <w:pPr>
        <w:autoSpaceDE w:val="0"/>
        <w:autoSpaceDN w:val="0"/>
        <w:adjustRightInd w:val="0"/>
        <w:rPr>
          <w:i/>
          <w:u w:val="single"/>
          <w:lang w:val="pt-PT"/>
        </w:rPr>
      </w:pPr>
      <w:r w:rsidRPr="00F67924">
        <w:rPr>
          <w:i/>
          <w:u w:val="single"/>
          <w:lang w:val="pt-PT"/>
        </w:rPr>
        <w:t>Imunogenicidade</w:t>
      </w:r>
    </w:p>
    <w:p w14:paraId="7CB2FC18" w14:textId="7637BA7B" w:rsidR="00592C02" w:rsidRPr="00F67924" w:rsidRDefault="00592C02" w:rsidP="00A915C3">
      <w:pPr>
        <w:autoSpaceDE w:val="0"/>
        <w:autoSpaceDN w:val="0"/>
        <w:adjustRightInd w:val="0"/>
        <w:rPr>
          <w:lang w:val="pt-PT"/>
        </w:rPr>
      </w:pPr>
      <w:r w:rsidRPr="00F67924">
        <w:rPr>
          <w:rFonts w:eastAsia="SimSun"/>
          <w:szCs w:val="22"/>
          <w:lang w:val="pt-PT" w:eastAsia="zh-CN"/>
        </w:rPr>
        <w:t xml:space="preserve">No SC-I, um total de 625 doentes tratados com </w:t>
      </w:r>
      <w:r w:rsidRPr="00F67924">
        <w:rPr>
          <w:lang w:val="pt-PT"/>
        </w:rPr>
        <w:t>tocilizumab</w:t>
      </w:r>
      <w:r w:rsidRPr="00F67924" w:rsidDel="00B0648D">
        <w:rPr>
          <w:lang w:val="pt-PT"/>
        </w:rPr>
        <w:t xml:space="preserve"> </w:t>
      </w:r>
      <w:r w:rsidRPr="00F67924">
        <w:rPr>
          <w:rFonts w:eastAsia="SimSun"/>
          <w:szCs w:val="22"/>
          <w:lang w:val="pt-PT" w:eastAsia="zh-CN"/>
        </w:rPr>
        <w:t xml:space="preserve">162 mg semanal </w:t>
      </w:r>
      <w:r w:rsidRPr="00F67924">
        <w:rPr>
          <w:lang w:val="pt-PT"/>
        </w:rPr>
        <w:t>foi testado quanto à presença de anticorpos anti</w:t>
      </w:r>
      <w:r w:rsidRPr="00F67924">
        <w:rPr>
          <w:lang w:val="pt-PT"/>
        </w:rPr>
        <w:noBreakHyphen/>
        <w:t>tocilizumab</w:t>
      </w:r>
      <w:r w:rsidRPr="00F67924" w:rsidDel="00B0648D">
        <w:rPr>
          <w:lang w:val="pt-PT"/>
        </w:rPr>
        <w:t xml:space="preserve"> </w:t>
      </w:r>
      <w:r w:rsidRPr="00F67924">
        <w:rPr>
          <w:lang w:val="pt-PT"/>
        </w:rPr>
        <w:t>no período controlado de 6 meses. Cinco doentes (0,8%) desenvolveram anticorpos anti</w:t>
      </w:r>
      <w:r w:rsidRPr="00F67924">
        <w:rPr>
          <w:lang w:val="pt-PT"/>
        </w:rPr>
        <w:noBreakHyphen/>
        <w:t>tocilizumab</w:t>
      </w:r>
      <w:r w:rsidRPr="00F67924" w:rsidDel="00B0648D">
        <w:rPr>
          <w:lang w:val="pt-PT"/>
        </w:rPr>
        <w:t xml:space="preserve"> </w:t>
      </w:r>
      <w:r w:rsidRPr="00F67924">
        <w:rPr>
          <w:lang w:val="pt-PT"/>
        </w:rPr>
        <w:t>positivos; destes, todos desenvolveram anticorpos anti</w:t>
      </w:r>
      <w:r w:rsidRPr="00F67924">
        <w:rPr>
          <w:lang w:val="pt-PT"/>
        </w:rPr>
        <w:noBreakHyphen/>
        <w:t xml:space="preserve">tocilizumab </w:t>
      </w:r>
      <w:del w:id="2047" w:author="Author">
        <w:r w:rsidRPr="00F67924" w:rsidDel="00DB45A9">
          <w:rPr>
            <w:lang w:val="pt-PT"/>
          </w:rPr>
          <w:delText xml:space="preserve"> </w:delText>
        </w:r>
      </w:del>
      <w:r w:rsidRPr="00F67924">
        <w:rPr>
          <w:lang w:val="pt-PT"/>
        </w:rPr>
        <w:t>neutralizantes. Um doente testou positivo para o isotipo IgE (0,2%).</w:t>
      </w:r>
    </w:p>
    <w:p w14:paraId="797E2C90" w14:textId="77777777" w:rsidR="00592C02" w:rsidRPr="00F67924" w:rsidRDefault="00592C02" w:rsidP="00A915C3">
      <w:pPr>
        <w:autoSpaceDE w:val="0"/>
        <w:autoSpaceDN w:val="0"/>
        <w:adjustRightInd w:val="0"/>
        <w:rPr>
          <w:lang w:val="pt-PT"/>
        </w:rPr>
      </w:pPr>
    </w:p>
    <w:p w14:paraId="78807649" w14:textId="1091C6E7" w:rsidR="00592C02" w:rsidRPr="00F67924" w:rsidRDefault="00592C02" w:rsidP="00A915C3">
      <w:pPr>
        <w:autoSpaceDE w:val="0"/>
        <w:autoSpaceDN w:val="0"/>
        <w:adjustRightInd w:val="0"/>
        <w:rPr>
          <w:lang w:val="pt-PT"/>
        </w:rPr>
      </w:pPr>
      <w:r w:rsidRPr="00F67924">
        <w:rPr>
          <w:lang w:val="pt-PT"/>
        </w:rPr>
        <w:t xml:space="preserve">No SC-II, </w:t>
      </w:r>
      <w:r w:rsidRPr="00F67924">
        <w:rPr>
          <w:rFonts w:eastAsia="SimSun"/>
          <w:szCs w:val="22"/>
          <w:lang w:val="pt-PT" w:eastAsia="zh-CN"/>
        </w:rPr>
        <w:t xml:space="preserve">um total de 434 doentes tratados com </w:t>
      </w:r>
      <w:r w:rsidRPr="00F67924">
        <w:rPr>
          <w:lang w:val="pt-PT"/>
        </w:rPr>
        <w:t>tocilizumab</w:t>
      </w:r>
      <w:r w:rsidRPr="00F67924" w:rsidDel="00B0648D">
        <w:rPr>
          <w:rFonts w:eastAsia="SimSun"/>
          <w:szCs w:val="22"/>
          <w:lang w:val="pt-PT" w:eastAsia="zh-CN"/>
        </w:rPr>
        <w:t xml:space="preserve"> </w:t>
      </w:r>
      <w:r w:rsidRPr="00F67924">
        <w:rPr>
          <w:rFonts w:eastAsia="SimSun"/>
          <w:szCs w:val="22"/>
          <w:lang w:val="pt-PT" w:eastAsia="zh-CN"/>
        </w:rPr>
        <w:t xml:space="preserve">162 mg a cada duas semanas </w:t>
      </w:r>
      <w:r w:rsidRPr="00F67924">
        <w:rPr>
          <w:lang w:val="pt-PT"/>
        </w:rPr>
        <w:t>foi testado quanto à presença de anticorpos anti</w:t>
      </w:r>
      <w:r w:rsidRPr="00F67924">
        <w:rPr>
          <w:lang w:val="pt-PT"/>
        </w:rPr>
        <w:noBreakHyphen/>
        <w:t>tocilizumab</w:t>
      </w:r>
      <w:r w:rsidRPr="00F67924" w:rsidDel="00B0648D">
        <w:rPr>
          <w:lang w:val="pt-PT"/>
        </w:rPr>
        <w:t xml:space="preserve"> </w:t>
      </w:r>
      <w:r w:rsidRPr="00F67924">
        <w:rPr>
          <w:lang w:val="pt-PT"/>
        </w:rPr>
        <w:t>no período controlado de 6 meses. Sete doentes (1,6%) desenvolveram anticorpos anti</w:t>
      </w:r>
      <w:r w:rsidRPr="00F67924">
        <w:rPr>
          <w:lang w:val="pt-PT"/>
        </w:rPr>
        <w:noBreakHyphen/>
        <w:t>tocilizumab</w:t>
      </w:r>
      <w:del w:id="2048" w:author="Author">
        <w:r w:rsidRPr="00F67924" w:rsidDel="00DB45A9">
          <w:rPr>
            <w:lang w:val="pt-PT"/>
          </w:rPr>
          <w:delText xml:space="preserve"> </w:delText>
        </w:r>
      </w:del>
      <w:r w:rsidRPr="00F67924">
        <w:rPr>
          <w:lang w:val="pt-PT"/>
        </w:rPr>
        <w:t>; destes, seis (1,4%) desenvolveram anticorpos anti</w:t>
      </w:r>
      <w:r w:rsidRPr="00F67924">
        <w:rPr>
          <w:lang w:val="pt-PT"/>
        </w:rPr>
        <w:noBreakHyphen/>
        <w:t>tocilizumab</w:t>
      </w:r>
      <w:r w:rsidRPr="00F67924" w:rsidDel="00B0648D">
        <w:rPr>
          <w:lang w:val="pt-PT"/>
        </w:rPr>
        <w:t xml:space="preserve"> </w:t>
      </w:r>
      <w:r w:rsidRPr="00F67924">
        <w:rPr>
          <w:lang w:val="pt-PT"/>
        </w:rPr>
        <w:t>neutralizantes. Quatro doentes testaram positivo para o isotipo IgE (0,9%).</w:t>
      </w:r>
    </w:p>
    <w:p w14:paraId="7346D6F6" w14:textId="77777777" w:rsidR="00592C02" w:rsidRPr="00F67924" w:rsidRDefault="00592C02" w:rsidP="00A915C3">
      <w:pPr>
        <w:autoSpaceDE w:val="0"/>
        <w:autoSpaceDN w:val="0"/>
        <w:adjustRightInd w:val="0"/>
        <w:rPr>
          <w:lang w:val="pt-PT"/>
        </w:rPr>
      </w:pPr>
    </w:p>
    <w:p w14:paraId="7FB192B9" w14:textId="77777777" w:rsidR="00592C02" w:rsidRPr="00F67924" w:rsidRDefault="00592C02" w:rsidP="00A915C3">
      <w:pPr>
        <w:autoSpaceDE w:val="0"/>
        <w:autoSpaceDN w:val="0"/>
        <w:adjustRightInd w:val="0"/>
        <w:rPr>
          <w:lang w:val="pt-PT"/>
        </w:rPr>
      </w:pPr>
      <w:r w:rsidRPr="00F67924">
        <w:rPr>
          <w:lang w:val="pt-PT"/>
        </w:rPr>
        <w:t>Não se observou correlação entre o desenvolvimento de anticorpos e a resposta clínica ou acontecimentos adversos.</w:t>
      </w:r>
    </w:p>
    <w:p w14:paraId="5A56D10C" w14:textId="77777777" w:rsidR="00592C02" w:rsidRPr="00F67924" w:rsidRDefault="00592C02">
      <w:pPr>
        <w:rPr>
          <w:lang w:val="pt-PT"/>
        </w:rPr>
      </w:pPr>
    </w:p>
    <w:p w14:paraId="2DF3F8F7" w14:textId="77777777" w:rsidR="00592C02" w:rsidRPr="00F67924" w:rsidRDefault="00592C02" w:rsidP="00A915C3">
      <w:pPr>
        <w:keepNext/>
        <w:keepLines/>
        <w:autoSpaceDE w:val="0"/>
        <w:autoSpaceDN w:val="0"/>
        <w:adjustRightInd w:val="0"/>
        <w:rPr>
          <w:i/>
          <w:u w:val="single"/>
          <w:lang w:val="pt-PT"/>
        </w:rPr>
      </w:pPr>
      <w:r w:rsidRPr="00F67924">
        <w:rPr>
          <w:i/>
          <w:u w:val="single"/>
          <w:lang w:val="pt-PT"/>
        </w:rPr>
        <w:t>Neutrófilos</w:t>
      </w:r>
    </w:p>
    <w:p w14:paraId="03A2F965" w14:textId="64332ADB" w:rsidR="00592C02" w:rsidRPr="00F67924" w:rsidRDefault="00592C02" w:rsidP="00A915C3">
      <w:pPr>
        <w:keepNext/>
        <w:keepLines/>
        <w:autoSpaceDE w:val="0"/>
        <w:autoSpaceDN w:val="0"/>
        <w:adjustRightInd w:val="0"/>
        <w:rPr>
          <w:lang w:val="pt-PT"/>
        </w:rPr>
      </w:pPr>
      <w:r w:rsidRPr="00F67924">
        <w:rPr>
          <w:lang w:val="pt-PT"/>
        </w:rPr>
        <w:t xml:space="preserve">Durante a monitorização laboratorial de rotina no </w:t>
      </w:r>
      <w:del w:id="2049" w:author="Author">
        <w:r w:rsidRPr="00F67924" w:rsidDel="002A17ED">
          <w:rPr>
            <w:lang w:val="pt-PT"/>
          </w:rPr>
          <w:delText xml:space="preserve">ensaio </w:delText>
        </w:r>
      </w:del>
      <w:ins w:id="2050" w:author="Author">
        <w:del w:id="2051" w:author="Author">
          <w:r w:rsidR="00CB4493" w:rsidDel="00EE3856">
            <w:rPr>
              <w:lang w:val="pt-PT"/>
            </w:rPr>
            <w:delText>E</w:delText>
          </w:r>
        </w:del>
        <w:r w:rsidR="00EE3856">
          <w:rPr>
            <w:lang w:val="pt-PT"/>
          </w:rPr>
          <w:t>Ensaio</w:t>
        </w:r>
        <w:r w:rsidR="002A17ED" w:rsidRPr="00F67924">
          <w:rPr>
            <w:lang w:val="pt-PT"/>
          </w:rPr>
          <w:t xml:space="preserve"> </w:t>
        </w:r>
      </w:ins>
      <w:r w:rsidRPr="00F67924">
        <w:rPr>
          <w:lang w:val="pt-PT"/>
        </w:rPr>
        <w:t>clínico SC-I com tocilizumab</w:t>
      </w:r>
      <w:r w:rsidRPr="00F67924" w:rsidDel="008F51EF">
        <w:rPr>
          <w:lang w:val="pt-PT"/>
        </w:rPr>
        <w:t xml:space="preserve"> </w:t>
      </w:r>
      <w:r w:rsidRPr="00F67924">
        <w:rPr>
          <w:lang w:val="pt-PT"/>
        </w:rPr>
        <w:t>de 6 meses controlado, ocorreu uma diminuição na contagem de neutrófilos para valores inferiores a 1 </w:t>
      </w:r>
      <w:r w:rsidRPr="00F67924">
        <w:rPr>
          <w:szCs w:val="22"/>
          <w:lang w:val="pt-PT" w:eastAsia="de-DE"/>
        </w:rPr>
        <w:t>× </w:t>
      </w:r>
      <w:r w:rsidRPr="00F67924">
        <w:rPr>
          <w:lang w:val="pt-PT"/>
        </w:rPr>
        <w:t>10</w:t>
      </w:r>
      <w:r w:rsidRPr="00F67924">
        <w:rPr>
          <w:vertAlign w:val="superscript"/>
          <w:lang w:val="pt-PT"/>
        </w:rPr>
        <w:t>9</w:t>
      </w:r>
      <w:r w:rsidRPr="00F67924">
        <w:rPr>
          <w:lang w:val="pt-PT"/>
        </w:rPr>
        <w:t>/l em 2,9% dos doentes na dose semanal subcutânea.</w:t>
      </w:r>
    </w:p>
    <w:p w14:paraId="1E464D1E" w14:textId="77777777" w:rsidR="00592C02" w:rsidRPr="00F67924" w:rsidRDefault="00592C02" w:rsidP="00A915C3">
      <w:pPr>
        <w:keepNext/>
        <w:keepLines/>
        <w:autoSpaceDE w:val="0"/>
        <w:autoSpaceDN w:val="0"/>
        <w:adjustRightInd w:val="0"/>
        <w:rPr>
          <w:lang w:val="pt-PT"/>
        </w:rPr>
      </w:pPr>
    </w:p>
    <w:p w14:paraId="0A093EEF" w14:textId="34F7E925" w:rsidR="00592C02" w:rsidRPr="00F67924" w:rsidRDefault="00592C02" w:rsidP="00A915C3">
      <w:pPr>
        <w:autoSpaceDE w:val="0"/>
        <w:autoSpaceDN w:val="0"/>
        <w:adjustRightInd w:val="0"/>
        <w:rPr>
          <w:lang w:val="pt-PT"/>
        </w:rPr>
      </w:pPr>
      <w:r w:rsidRPr="00F67924">
        <w:rPr>
          <w:lang w:val="pt-PT"/>
        </w:rPr>
        <w:t>Não houve uma relação clara entre a diminuição na contagem de neutrófilos para valores inferiores a 1 </w:t>
      </w:r>
      <w:r w:rsidR="002431CC" w:rsidRPr="00F67924">
        <w:rPr>
          <w:szCs w:val="22"/>
          <w:lang w:val="pt-PT"/>
        </w:rPr>
        <w:t>×</w:t>
      </w:r>
      <w:r w:rsidRPr="00F67924">
        <w:rPr>
          <w:szCs w:val="22"/>
          <w:lang w:val="pt-PT" w:eastAsia="de-DE"/>
        </w:rPr>
        <w:t> </w:t>
      </w:r>
      <w:r w:rsidRPr="00F67924">
        <w:rPr>
          <w:lang w:val="pt-PT"/>
        </w:rPr>
        <w:t>10</w:t>
      </w:r>
      <w:r w:rsidRPr="00F67924">
        <w:rPr>
          <w:vertAlign w:val="superscript"/>
          <w:lang w:val="pt-PT"/>
        </w:rPr>
        <w:t>9</w:t>
      </w:r>
      <w:r w:rsidRPr="00F67924">
        <w:rPr>
          <w:lang w:val="pt-PT"/>
        </w:rPr>
        <w:t>/l e a ocorrência de infeções graves.</w:t>
      </w:r>
    </w:p>
    <w:p w14:paraId="1FC011CC" w14:textId="77777777" w:rsidR="00592C02" w:rsidRPr="00F67924" w:rsidRDefault="00592C02" w:rsidP="00A915C3">
      <w:pPr>
        <w:autoSpaceDE w:val="0"/>
        <w:autoSpaceDN w:val="0"/>
        <w:adjustRightInd w:val="0"/>
        <w:rPr>
          <w:lang w:val="pt-PT"/>
        </w:rPr>
      </w:pPr>
    </w:p>
    <w:p w14:paraId="267770B7" w14:textId="77777777" w:rsidR="00592C02" w:rsidRPr="00F67924" w:rsidRDefault="00592C02" w:rsidP="00233258">
      <w:pPr>
        <w:keepNext/>
        <w:keepLines/>
        <w:autoSpaceDE w:val="0"/>
        <w:autoSpaceDN w:val="0"/>
        <w:adjustRightInd w:val="0"/>
        <w:rPr>
          <w:i/>
          <w:u w:val="single"/>
          <w:lang w:val="pt-PT"/>
        </w:rPr>
      </w:pPr>
      <w:r w:rsidRPr="00F67924">
        <w:rPr>
          <w:i/>
          <w:u w:val="single"/>
          <w:lang w:val="pt-PT"/>
        </w:rPr>
        <w:t>Plaquetas</w:t>
      </w:r>
    </w:p>
    <w:p w14:paraId="4F2BD966" w14:textId="1C270CFC" w:rsidR="00592C02" w:rsidRPr="00F67924" w:rsidRDefault="00592C02" w:rsidP="00A915C3">
      <w:pPr>
        <w:autoSpaceDE w:val="0"/>
        <w:autoSpaceDN w:val="0"/>
        <w:adjustRightInd w:val="0"/>
        <w:rPr>
          <w:lang w:val="pt-PT"/>
        </w:rPr>
      </w:pPr>
      <w:r w:rsidRPr="00F67924">
        <w:rPr>
          <w:lang w:val="pt-PT"/>
        </w:rPr>
        <w:t xml:space="preserve">Durante a monitorização laboratorial de rotina no </w:t>
      </w:r>
      <w:del w:id="2052" w:author="Author">
        <w:r w:rsidRPr="00F67924" w:rsidDel="002A17ED">
          <w:rPr>
            <w:lang w:val="pt-PT"/>
          </w:rPr>
          <w:delText xml:space="preserve">ensaio </w:delText>
        </w:r>
      </w:del>
      <w:ins w:id="2053" w:author="Author">
        <w:r w:rsidR="00EE3856">
          <w:rPr>
            <w:lang w:val="pt-PT"/>
          </w:rPr>
          <w:t>Ensaio</w:t>
        </w:r>
        <w:del w:id="2054" w:author="Author">
          <w:r w:rsidR="00CB4493" w:rsidDel="00EE3856">
            <w:rPr>
              <w:lang w:val="pt-PT"/>
            </w:rPr>
            <w:delText>E</w:delText>
          </w:r>
        </w:del>
        <w:r w:rsidR="002A17ED" w:rsidRPr="00F67924">
          <w:rPr>
            <w:lang w:val="pt-PT"/>
          </w:rPr>
          <w:t xml:space="preserve"> </w:t>
        </w:r>
      </w:ins>
      <w:r w:rsidRPr="00F67924">
        <w:rPr>
          <w:lang w:val="pt-PT"/>
        </w:rPr>
        <w:t>clínico SC-I de 6 meses com tocilizumab, nenhum dos doentes na dose semanal subcutânea apresentou uma diminuição na contagem de plaquetas ≤ 50 </w:t>
      </w:r>
      <w:r w:rsidR="002431CC" w:rsidRPr="00F67924">
        <w:rPr>
          <w:szCs w:val="22"/>
          <w:lang w:val="pt-PT"/>
        </w:rPr>
        <w:t>×</w:t>
      </w:r>
      <w:r w:rsidRPr="00F67924">
        <w:rPr>
          <w:lang w:val="pt-PT"/>
        </w:rPr>
        <w:t> 10</w:t>
      </w:r>
      <w:r w:rsidRPr="00F67924">
        <w:rPr>
          <w:vertAlign w:val="superscript"/>
          <w:lang w:val="pt-PT"/>
        </w:rPr>
        <w:t>3</w:t>
      </w:r>
      <w:r w:rsidRPr="00F67924">
        <w:rPr>
          <w:lang w:val="pt-PT"/>
        </w:rPr>
        <w:t xml:space="preserve"> /</w:t>
      </w:r>
      <w:r w:rsidR="002431CC" w:rsidRPr="00F67924">
        <w:rPr>
          <w:szCs w:val="22"/>
          <w:lang w:val="pt-PT"/>
        </w:rPr>
        <w:t>µ</w:t>
      </w:r>
      <w:r w:rsidRPr="00F67924">
        <w:rPr>
          <w:lang w:val="pt-PT"/>
        </w:rPr>
        <w:t>l.</w:t>
      </w:r>
    </w:p>
    <w:p w14:paraId="603FEB61" w14:textId="77777777" w:rsidR="00592C02" w:rsidRPr="00F67924" w:rsidRDefault="00592C02" w:rsidP="00A915C3">
      <w:pPr>
        <w:autoSpaceDE w:val="0"/>
        <w:autoSpaceDN w:val="0"/>
        <w:adjustRightInd w:val="0"/>
        <w:rPr>
          <w:lang w:val="pt-PT"/>
        </w:rPr>
      </w:pPr>
    </w:p>
    <w:p w14:paraId="0F35D377" w14:textId="77777777" w:rsidR="00592C02" w:rsidRPr="00F67924" w:rsidRDefault="00592C02" w:rsidP="00A915C3">
      <w:pPr>
        <w:ind w:left="567" w:hanging="567"/>
        <w:outlineLvl w:val="0"/>
        <w:rPr>
          <w:i/>
          <w:u w:val="single"/>
          <w:lang w:val="pt-PT"/>
        </w:rPr>
      </w:pPr>
      <w:r w:rsidRPr="00F67924">
        <w:rPr>
          <w:i/>
          <w:u w:val="single"/>
          <w:lang w:val="pt-PT"/>
        </w:rPr>
        <w:t>Aumento das transaminases hepáticas</w:t>
      </w:r>
    </w:p>
    <w:p w14:paraId="1EFE2CF0" w14:textId="4FAF23A5" w:rsidR="00592C02" w:rsidRPr="00F67924" w:rsidRDefault="00592C02" w:rsidP="00A915C3">
      <w:pPr>
        <w:autoSpaceDE w:val="0"/>
        <w:autoSpaceDN w:val="0"/>
        <w:adjustRightInd w:val="0"/>
        <w:rPr>
          <w:lang w:val="pt-PT"/>
        </w:rPr>
      </w:pPr>
      <w:r w:rsidRPr="00F67924">
        <w:rPr>
          <w:lang w:val="pt-PT"/>
        </w:rPr>
        <w:t xml:space="preserve">Durante a monitorização laboratorial de rotina no </w:t>
      </w:r>
      <w:del w:id="2055" w:author="Author">
        <w:r w:rsidRPr="00F67924" w:rsidDel="002A17ED">
          <w:rPr>
            <w:lang w:val="pt-PT"/>
          </w:rPr>
          <w:delText xml:space="preserve">ensaio </w:delText>
        </w:r>
      </w:del>
      <w:ins w:id="2056" w:author="Author">
        <w:r w:rsidR="00EE3856">
          <w:rPr>
            <w:lang w:val="pt-PT"/>
          </w:rPr>
          <w:t>Ensaio</w:t>
        </w:r>
        <w:del w:id="2057" w:author="Author">
          <w:r w:rsidR="00CB4493" w:rsidDel="00EE3856">
            <w:rPr>
              <w:lang w:val="pt-PT"/>
            </w:rPr>
            <w:delText>E</w:delText>
          </w:r>
        </w:del>
        <w:r w:rsidR="002A17ED" w:rsidRPr="00F67924">
          <w:rPr>
            <w:lang w:val="pt-PT"/>
          </w:rPr>
          <w:t xml:space="preserve"> </w:t>
        </w:r>
      </w:ins>
      <w:r w:rsidRPr="00F67924">
        <w:rPr>
          <w:lang w:val="pt-PT"/>
        </w:rPr>
        <w:t>clínico SC-I com tocilizumab</w:t>
      </w:r>
      <w:r w:rsidRPr="00F67924" w:rsidDel="008F51EF">
        <w:rPr>
          <w:lang w:val="pt-PT"/>
        </w:rPr>
        <w:t xml:space="preserve"> </w:t>
      </w:r>
      <w:r w:rsidRPr="00F67924">
        <w:rPr>
          <w:lang w:val="pt-PT"/>
        </w:rPr>
        <w:t xml:space="preserve">de 6 meses controlado, ocorreu aumento de ALT ou AST ≥ 3 </w:t>
      </w:r>
      <w:r w:rsidR="002431CC" w:rsidRPr="00F67924">
        <w:rPr>
          <w:szCs w:val="22"/>
          <w:lang w:val="pt-PT" w:eastAsia="de-DE"/>
        </w:rPr>
        <w:t>×</w:t>
      </w:r>
      <w:r w:rsidRPr="00F67924">
        <w:rPr>
          <w:lang w:val="pt-PT"/>
        </w:rPr>
        <w:t xml:space="preserve"> LSN em 6,5% e 1,4% dos doentes, respetivamente, na dose semanal subcutânea.</w:t>
      </w:r>
    </w:p>
    <w:p w14:paraId="180EA937" w14:textId="77777777" w:rsidR="00592C02" w:rsidRPr="00F67924" w:rsidRDefault="00592C02" w:rsidP="00A915C3">
      <w:pPr>
        <w:autoSpaceDE w:val="0"/>
        <w:autoSpaceDN w:val="0"/>
        <w:adjustRightInd w:val="0"/>
        <w:rPr>
          <w:lang w:val="pt-PT"/>
        </w:rPr>
      </w:pPr>
    </w:p>
    <w:p w14:paraId="057E5509" w14:textId="77777777" w:rsidR="00592C02" w:rsidRPr="00F67924" w:rsidRDefault="00592C02" w:rsidP="00A915C3">
      <w:pPr>
        <w:ind w:left="567" w:hanging="567"/>
        <w:outlineLvl w:val="0"/>
        <w:rPr>
          <w:i/>
          <w:u w:val="single"/>
          <w:lang w:val="pt-PT"/>
        </w:rPr>
      </w:pPr>
      <w:r w:rsidRPr="00F67924">
        <w:rPr>
          <w:i/>
          <w:u w:val="single"/>
          <w:lang w:val="pt-PT"/>
        </w:rPr>
        <w:t>Parâmetros lipídicos</w:t>
      </w:r>
    </w:p>
    <w:p w14:paraId="5A90FAA2" w14:textId="5D8206D2" w:rsidR="00592C02" w:rsidRPr="00F67924" w:rsidRDefault="00592C02" w:rsidP="00A915C3">
      <w:pPr>
        <w:autoSpaceDE w:val="0"/>
        <w:autoSpaceDN w:val="0"/>
        <w:adjustRightInd w:val="0"/>
        <w:rPr>
          <w:lang w:val="pt-PT"/>
        </w:rPr>
      </w:pPr>
      <w:r w:rsidRPr="00F67924">
        <w:rPr>
          <w:lang w:val="pt-PT"/>
        </w:rPr>
        <w:t xml:space="preserve">Durante a monitorização laboratorial de rotina no </w:t>
      </w:r>
      <w:del w:id="2058" w:author="Author">
        <w:r w:rsidRPr="00F67924" w:rsidDel="002A17ED">
          <w:rPr>
            <w:lang w:val="pt-PT"/>
          </w:rPr>
          <w:delText xml:space="preserve">ensaio </w:delText>
        </w:r>
      </w:del>
      <w:ins w:id="2059" w:author="Author">
        <w:r w:rsidR="00EE3856">
          <w:rPr>
            <w:lang w:val="pt-PT"/>
          </w:rPr>
          <w:t>Ensaio</w:t>
        </w:r>
        <w:del w:id="2060" w:author="Author">
          <w:r w:rsidR="00CB4493" w:rsidDel="00EE3856">
            <w:rPr>
              <w:lang w:val="pt-PT"/>
            </w:rPr>
            <w:delText>E</w:delText>
          </w:r>
        </w:del>
        <w:r w:rsidR="002A17ED" w:rsidRPr="00F67924">
          <w:rPr>
            <w:lang w:val="pt-PT"/>
          </w:rPr>
          <w:t xml:space="preserve"> </w:t>
        </w:r>
      </w:ins>
      <w:r w:rsidRPr="00F67924">
        <w:rPr>
          <w:lang w:val="pt-PT"/>
        </w:rPr>
        <w:t>clínico SC-I com tocilizumab</w:t>
      </w:r>
      <w:r w:rsidRPr="00F67924" w:rsidDel="008F51EF">
        <w:rPr>
          <w:lang w:val="pt-PT"/>
        </w:rPr>
        <w:t xml:space="preserve"> </w:t>
      </w:r>
      <w:r w:rsidRPr="00F67924">
        <w:rPr>
          <w:lang w:val="pt-PT"/>
        </w:rPr>
        <w:t xml:space="preserve">de 6 meses controlado, 19% dos doentes demonstraram aumentos sustentados do colesterol total para </w:t>
      </w:r>
      <w:r w:rsidRPr="00F67924">
        <w:rPr>
          <w:rFonts w:eastAsia="PMingLiU"/>
          <w:szCs w:val="22"/>
          <w:lang w:val="pt-PT" w:eastAsia="de-DE"/>
        </w:rPr>
        <w:t>&gt;</w:t>
      </w:r>
      <w:r w:rsidRPr="00F67924">
        <w:rPr>
          <w:rFonts w:eastAsia="PMingLiU"/>
          <w:szCs w:val="22"/>
          <w:lang w:val="pt-PT" w:eastAsia="zh-CN"/>
        </w:rPr>
        <w:t> 6,2 mmol/l (240 mg/dl), com 9% a demonstrar um aumento sustentado da LDL para ≥ 4,1 mmol/l (160 mg/dl) na dose semanal subcutânea</w:t>
      </w:r>
      <w:r w:rsidRPr="00F67924">
        <w:rPr>
          <w:lang w:val="pt-PT"/>
        </w:rPr>
        <w:t>.</w:t>
      </w:r>
    </w:p>
    <w:p w14:paraId="30E9C097" w14:textId="77777777" w:rsidR="007655C4" w:rsidRPr="00F67924" w:rsidRDefault="007655C4" w:rsidP="007655C4">
      <w:pPr>
        <w:autoSpaceDE w:val="0"/>
        <w:autoSpaceDN w:val="0"/>
        <w:adjustRightInd w:val="0"/>
        <w:rPr>
          <w:lang w:val="pt-PT"/>
        </w:rPr>
      </w:pPr>
    </w:p>
    <w:p w14:paraId="7104E329" w14:textId="63D401CD" w:rsidR="004070E6" w:rsidRPr="00F67924" w:rsidRDefault="006449F1" w:rsidP="004070E6">
      <w:pPr>
        <w:autoSpaceDE w:val="0"/>
        <w:autoSpaceDN w:val="0"/>
        <w:adjustRightInd w:val="0"/>
        <w:rPr>
          <w:i/>
          <w:lang w:val="pt-PT"/>
        </w:rPr>
      </w:pPr>
      <w:r w:rsidRPr="00F67924">
        <w:rPr>
          <w:i/>
          <w:lang w:val="pt-PT"/>
        </w:rPr>
        <w:t xml:space="preserve">Doentes com </w:t>
      </w:r>
      <w:r w:rsidR="004070E6" w:rsidRPr="00F67924">
        <w:rPr>
          <w:i/>
          <w:lang w:val="pt-PT"/>
        </w:rPr>
        <w:t>AIJs</w:t>
      </w:r>
    </w:p>
    <w:p w14:paraId="4B9EC277" w14:textId="16DABBFC" w:rsidR="006449F1" w:rsidRPr="00F67924" w:rsidRDefault="006449F1" w:rsidP="00A915C3">
      <w:pPr>
        <w:autoSpaceDE w:val="0"/>
        <w:autoSpaceDN w:val="0"/>
        <w:adjustRightInd w:val="0"/>
        <w:rPr>
          <w:lang w:val="pt-PT"/>
        </w:rPr>
      </w:pPr>
      <w:r w:rsidRPr="00F67924">
        <w:rPr>
          <w:lang w:val="pt-PT"/>
        </w:rPr>
        <w:t>O perfil de segurança de tocilizumab</w:t>
      </w:r>
      <w:r w:rsidRPr="00F67924" w:rsidDel="008F51EF">
        <w:rPr>
          <w:lang w:val="pt-PT"/>
        </w:rPr>
        <w:t xml:space="preserve"> </w:t>
      </w:r>
      <w:r w:rsidRPr="00F67924">
        <w:rPr>
          <w:lang w:val="pt-PT"/>
        </w:rPr>
        <w:t>subcutâneo foi avaliado em 51 doentes pediátricos (1 a 17 anos de idade) com AIJs. Em geral, os tipos de reações adversas em doentes com AIJs foram semelhantes aos observados nos doentes com AR (ver secção</w:t>
      </w:r>
      <w:r w:rsidR="00794C37" w:rsidRPr="00F67924">
        <w:rPr>
          <w:lang w:val="pt-PT"/>
        </w:rPr>
        <w:t> 4.8</w:t>
      </w:r>
      <w:r w:rsidRPr="00F67924">
        <w:rPr>
          <w:lang w:val="pt-PT"/>
        </w:rPr>
        <w:t>).</w:t>
      </w:r>
    </w:p>
    <w:p w14:paraId="24973044" w14:textId="77777777" w:rsidR="006449F1" w:rsidRPr="00F67924" w:rsidRDefault="006449F1" w:rsidP="00A915C3">
      <w:pPr>
        <w:autoSpaceDE w:val="0"/>
        <w:autoSpaceDN w:val="0"/>
        <w:adjustRightInd w:val="0"/>
        <w:rPr>
          <w:lang w:val="pt-PT"/>
        </w:rPr>
      </w:pPr>
    </w:p>
    <w:p w14:paraId="57235CCB" w14:textId="77777777" w:rsidR="006449F1" w:rsidRPr="00F67924" w:rsidRDefault="006449F1" w:rsidP="00A915C3">
      <w:pPr>
        <w:autoSpaceDE w:val="0"/>
        <w:autoSpaceDN w:val="0"/>
        <w:adjustRightInd w:val="0"/>
        <w:rPr>
          <w:i/>
          <w:u w:val="single"/>
          <w:lang w:val="pt-PT"/>
        </w:rPr>
      </w:pPr>
      <w:r w:rsidRPr="00F67924">
        <w:rPr>
          <w:i/>
          <w:u w:val="single"/>
          <w:lang w:val="pt-PT"/>
        </w:rPr>
        <w:t>Infeções</w:t>
      </w:r>
    </w:p>
    <w:p w14:paraId="02ABCB84" w14:textId="6C856999" w:rsidR="006449F1" w:rsidRPr="00F67924" w:rsidRDefault="006449F1" w:rsidP="00A915C3">
      <w:pPr>
        <w:autoSpaceDE w:val="0"/>
        <w:autoSpaceDN w:val="0"/>
        <w:adjustRightInd w:val="0"/>
        <w:rPr>
          <w:lang w:val="pt-PT"/>
        </w:rPr>
      </w:pPr>
      <w:r w:rsidRPr="00F67924">
        <w:rPr>
          <w:lang w:val="pt-PT"/>
        </w:rPr>
        <w:t>A taxa de infeções em doentes com AIJs tratados com tocilizumab</w:t>
      </w:r>
      <w:r w:rsidRPr="00F67924" w:rsidDel="008F51EF">
        <w:rPr>
          <w:lang w:val="pt-PT"/>
        </w:rPr>
        <w:t xml:space="preserve"> </w:t>
      </w:r>
      <w:r w:rsidRPr="00F67924">
        <w:rPr>
          <w:lang w:val="pt-PT"/>
        </w:rPr>
        <w:t>subcutâneo foi comparável à dos doentes com AIJs tratados com tocilizumab</w:t>
      </w:r>
      <w:r w:rsidRPr="00F67924" w:rsidDel="008F51EF">
        <w:rPr>
          <w:lang w:val="pt-PT"/>
        </w:rPr>
        <w:t xml:space="preserve"> </w:t>
      </w:r>
      <w:r w:rsidRPr="00F67924">
        <w:rPr>
          <w:lang w:val="pt-PT"/>
        </w:rPr>
        <w:t>intravenoso.</w:t>
      </w:r>
    </w:p>
    <w:p w14:paraId="13AB2C6C" w14:textId="77777777" w:rsidR="006449F1" w:rsidRPr="00F67924" w:rsidRDefault="006449F1" w:rsidP="00A915C3">
      <w:pPr>
        <w:autoSpaceDE w:val="0"/>
        <w:autoSpaceDN w:val="0"/>
        <w:adjustRightInd w:val="0"/>
        <w:rPr>
          <w:lang w:val="pt-PT"/>
        </w:rPr>
      </w:pPr>
    </w:p>
    <w:p w14:paraId="28D3D7D2" w14:textId="65C0C88C" w:rsidR="006449F1" w:rsidRPr="00F67924" w:rsidRDefault="006449F1" w:rsidP="000455B5">
      <w:pPr>
        <w:keepNext/>
        <w:keepLines/>
        <w:autoSpaceDE w:val="0"/>
        <w:autoSpaceDN w:val="0"/>
        <w:adjustRightInd w:val="0"/>
        <w:rPr>
          <w:i/>
          <w:u w:val="single"/>
          <w:lang w:val="pt-PT"/>
        </w:rPr>
      </w:pPr>
      <w:r w:rsidRPr="00F67924">
        <w:rPr>
          <w:i/>
          <w:u w:val="single"/>
          <w:lang w:val="pt-PT"/>
        </w:rPr>
        <w:t xml:space="preserve">Reações no </w:t>
      </w:r>
      <w:ins w:id="2061" w:author="Author">
        <w:r w:rsidR="002A17ED" w:rsidRPr="00F67924">
          <w:rPr>
            <w:i/>
            <w:u w:val="single"/>
            <w:lang w:val="pt-PT"/>
          </w:rPr>
          <w:t>L</w:t>
        </w:r>
      </w:ins>
      <w:del w:id="2062" w:author="Author">
        <w:r w:rsidRPr="00F67924" w:rsidDel="002A17ED">
          <w:rPr>
            <w:i/>
            <w:u w:val="single"/>
            <w:lang w:val="pt-PT"/>
          </w:rPr>
          <w:delText>l</w:delText>
        </w:r>
      </w:del>
      <w:r w:rsidRPr="00F67924">
        <w:rPr>
          <w:i/>
          <w:u w:val="single"/>
          <w:lang w:val="pt-PT"/>
        </w:rPr>
        <w:t xml:space="preserve">ocal de </w:t>
      </w:r>
      <w:ins w:id="2063" w:author="Author">
        <w:r w:rsidR="002A17ED" w:rsidRPr="00F67924">
          <w:rPr>
            <w:i/>
            <w:u w:val="single"/>
            <w:lang w:val="pt-PT"/>
          </w:rPr>
          <w:t>I</w:t>
        </w:r>
      </w:ins>
      <w:del w:id="2064" w:author="Author">
        <w:r w:rsidRPr="00F67924" w:rsidDel="002A17ED">
          <w:rPr>
            <w:i/>
            <w:u w:val="single"/>
            <w:lang w:val="pt-PT"/>
          </w:rPr>
          <w:delText>i</w:delText>
        </w:r>
      </w:del>
      <w:r w:rsidRPr="00F67924">
        <w:rPr>
          <w:i/>
          <w:u w:val="single"/>
          <w:lang w:val="pt-PT"/>
        </w:rPr>
        <w:t>njeção (RLIs)</w:t>
      </w:r>
    </w:p>
    <w:p w14:paraId="620B60B0" w14:textId="4632AA3E" w:rsidR="006449F1" w:rsidRPr="00F67924" w:rsidRDefault="006449F1" w:rsidP="000455B5">
      <w:pPr>
        <w:keepNext/>
        <w:keepLines/>
        <w:autoSpaceDE w:val="0"/>
        <w:autoSpaceDN w:val="0"/>
        <w:adjustRightInd w:val="0"/>
        <w:rPr>
          <w:lang w:val="pt-PT"/>
        </w:rPr>
      </w:pPr>
      <w:r w:rsidRPr="00F67924">
        <w:rPr>
          <w:lang w:val="pt-PT"/>
        </w:rPr>
        <w:t xml:space="preserve">No </w:t>
      </w:r>
      <w:del w:id="2065" w:author="Author">
        <w:r w:rsidRPr="00F67924" w:rsidDel="002A17ED">
          <w:rPr>
            <w:lang w:val="pt-PT"/>
          </w:rPr>
          <w:delText xml:space="preserve">estudo </w:delText>
        </w:r>
      </w:del>
      <w:ins w:id="2066" w:author="Author">
        <w:r w:rsidR="002A17ED" w:rsidRPr="00F67924">
          <w:rPr>
            <w:lang w:val="pt-PT"/>
          </w:rPr>
          <w:t xml:space="preserve">ensaio </w:t>
        </w:r>
      </w:ins>
      <w:r w:rsidRPr="00F67924">
        <w:rPr>
          <w:lang w:val="pt-PT"/>
        </w:rPr>
        <w:t>subcutâneo (WA28118), um total de 41,2% (21/51) dos doentes com AIJs desenvolveram RLIs com tocilizumab</w:t>
      </w:r>
      <w:r w:rsidRPr="00F67924" w:rsidDel="008F51EF">
        <w:rPr>
          <w:lang w:val="pt-PT"/>
        </w:rPr>
        <w:t xml:space="preserve"> </w:t>
      </w:r>
      <w:r w:rsidRPr="00F67924">
        <w:rPr>
          <w:lang w:val="pt-PT"/>
        </w:rPr>
        <w:t>subcutâneo. As RLIs mais frequentes foram eritema, prurido, dor e inchaço no local da injeção. A maioria das RLIs notificadas foram eventos de Grau 1 e todas as RLIs notificadas foram não graves e nenhuma levou a que o doente tivesse de suspender o tratamento ou interromper a administração.</w:t>
      </w:r>
    </w:p>
    <w:p w14:paraId="69893220" w14:textId="77777777" w:rsidR="006449F1" w:rsidRPr="00F67924" w:rsidRDefault="006449F1" w:rsidP="00A915C3">
      <w:pPr>
        <w:autoSpaceDE w:val="0"/>
        <w:autoSpaceDN w:val="0"/>
        <w:adjustRightInd w:val="0"/>
        <w:rPr>
          <w:lang w:val="pt-PT"/>
        </w:rPr>
      </w:pPr>
    </w:p>
    <w:p w14:paraId="4F54EEEF" w14:textId="77777777" w:rsidR="006449F1" w:rsidRPr="00F67924" w:rsidRDefault="006449F1" w:rsidP="00A915C3">
      <w:pPr>
        <w:autoSpaceDE w:val="0"/>
        <w:autoSpaceDN w:val="0"/>
        <w:adjustRightInd w:val="0"/>
        <w:rPr>
          <w:i/>
          <w:u w:val="single"/>
          <w:lang w:val="pt-PT"/>
        </w:rPr>
      </w:pPr>
      <w:r w:rsidRPr="00F67924">
        <w:rPr>
          <w:i/>
          <w:u w:val="single"/>
          <w:lang w:val="pt-PT"/>
        </w:rPr>
        <w:t>Imunogenicidade</w:t>
      </w:r>
    </w:p>
    <w:p w14:paraId="085F2397" w14:textId="7FEAA96F" w:rsidR="006449F1" w:rsidRPr="00F67924" w:rsidRDefault="006449F1" w:rsidP="00A915C3">
      <w:pPr>
        <w:autoSpaceDE w:val="0"/>
        <w:autoSpaceDN w:val="0"/>
        <w:adjustRightInd w:val="0"/>
        <w:rPr>
          <w:lang w:val="pt-PT"/>
        </w:rPr>
      </w:pPr>
      <w:r w:rsidRPr="00F67924">
        <w:rPr>
          <w:lang w:val="pt-PT"/>
        </w:rPr>
        <w:t xml:space="preserve">No </w:t>
      </w:r>
      <w:del w:id="2067" w:author="Author">
        <w:r w:rsidRPr="00F67924" w:rsidDel="002A17ED">
          <w:rPr>
            <w:lang w:val="pt-PT"/>
          </w:rPr>
          <w:delText xml:space="preserve">estudo </w:delText>
        </w:r>
      </w:del>
      <w:ins w:id="2068" w:author="Author">
        <w:r w:rsidR="002A17ED" w:rsidRPr="00F67924">
          <w:rPr>
            <w:lang w:val="pt-PT"/>
          </w:rPr>
          <w:t xml:space="preserve">ensaio </w:t>
        </w:r>
      </w:ins>
      <w:r w:rsidRPr="00F67924">
        <w:rPr>
          <w:lang w:val="pt-PT"/>
        </w:rPr>
        <w:t>subcutâneo (WA28118), 46 dos 51 (90,2%) doentes testados quanto à presença de anticorpos anti</w:t>
      </w:r>
      <w:r w:rsidRPr="00F67924">
        <w:rPr>
          <w:lang w:val="pt-PT"/>
        </w:rPr>
        <w:noBreakHyphen/>
        <w:t>tocilizumab na linha de base tinham pelo menos um resultado do ensaio de seleção face ao valor basal. Nenhum doente desenvolveu anticorpos anti</w:t>
      </w:r>
      <w:r w:rsidRPr="00F67924">
        <w:rPr>
          <w:lang w:val="pt-PT"/>
        </w:rPr>
        <w:noBreakHyphen/>
        <w:t>tocilizumab positivos face ao valor basal.</w:t>
      </w:r>
    </w:p>
    <w:p w14:paraId="44E50663" w14:textId="77777777" w:rsidR="006449F1" w:rsidRPr="00F67924" w:rsidRDefault="006449F1" w:rsidP="00A915C3">
      <w:pPr>
        <w:autoSpaceDE w:val="0"/>
        <w:autoSpaceDN w:val="0"/>
        <w:adjustRightInd w:val="0"/>
        <w:rPr>
          <w:lang w:val="pt-PT"/>
        </w:rPr>
      </w:pPr>
    </w:p>
    <w:p w14:paraId="2132D617" w14:textId="604EDCBC" w:rsidR="006449F1" w:rsidRPr="00F67924" w:rsidRDefault="006449F1" w:rsidP="00A915C3">
      <w:pPr>
        <w:autoSpaceDE w:val="0"/>
        <w:autoSpaceDN w:val="0"/>
        <w:adjustRightInd w:val="0"/>
        <w:rPr>
          <w:i/>
          <w:u w:val="single"/>
          <w:lang w:val="pt-PT"/>
        </w:rPr>
      </w:pPr>
      <w:r w:rsidRPr="00F67924">
        <w:rPr>
          <w:i/>
          <w:u w:val="single"/>
          <w:lang w:val="pt-PT"/>
        </w:rPr>
        <w:t xml:space="preserve">Alterações </w:t>
      </w:r>
      <w:ins w:id="2069" w:author="Author">
        <w:r w:rsidR="002A17ED" w:rsidRPr="00F67924">
          <w:rPr>
            <w:i/>
            <w:u w:val="single"/>
            <w:lang w:val="pt-PT"/>
          </w:rPr>
          <w:t>L</w:t>
        </w:r>
      </w:ins>
      <w:del w:id="2070" w:author="Author">
        <w:r w:rsidRPr="00F67924" w:rsidDel="002A17ED">
          <w:rPr>
            <w:i/>
            <w:u w:val="single"/>
            <w:lang w:val="pt-PT"/>
          </w:rPr>
          <w:delText>l</w:delText>
        </w:r>
      </w:del>
      <w:r w:rsidRPr="00F67924">
        <w:rPr>
          <w:i/>
          <w:u w:val="single"/>
          <w:lang w:val="pt-PT"/>
        </w:rPr>
        <w:t>aboratoriais</w:t>
      </w:r>
    </w:p>
    <w:p w14:paraId="364BE6D4" w14:textId="05929EA1" w:rsidR="006449F1" w:rsidRPr="00F67924" w:rsidRDefault="006449F1" w:rsidP="00A915C3">
      <w:pPr>
        <w:autoSpaceDE w:val="0"/>
        <w:autoSpaceDN w:val="0"/>
        <w:adjustRightInd w:val="0"/>
        <w:rPr>
          <w:lang w:val="pt-PT"/>
        </w:rPr>
      </w:pPr>
      <w:r w:rsidRPr="00F67924">
        <w:rPr>
          <w:lang w:val="pt-PT"/>
        </w:rPr>
        <w:t xml:space="preserve">No </w:t>
      </w:r>
      <w:del w:id="2071" w:author="Author">
        <w:r w:rsidRPr="00F67924" w:rsidDel="002A17ED">
          <w:rPr>
            <w:lang w:val="pt-PT"/>
          </w:rPr>
          <w:delText xml:space="preserve">estudo </w:delText>
        </w:r>
      </w:del>
      <w:ins w:id="2072" w:author="Author">
        <w:r w:rsidR="002A17ED" w:rsidRPr="00F67924">
          <w:rPr>
            <w:lang w:val="pt-PT"/>
          </w:rPr>
          <w:t xml:space="preserve">ensaio </w:t>
        </w:r>
      </w:ins>
      <w:r w:rsidRPr="00F67924">
        <w:rPr>
          <w:lang w:val="pt-PT"/>
        </w:rPr>
        <w:t>subcutâneo aberto de 52</w:t>
      </w:r>
      <w:r w:rsidR="00794C37" w:rsidRPr="00F67924">
        <w:rPr>
          <w:lang w:val="pt-PT"/>
        </w:rPr>
        <w:t> </w:t>
      </w:r>
      <w:r w:rsidRPr="00F67924">
        <w:rPr>
          <w:lang w:val="pt-PT"/>
        </w:rPr>
        <w:t>semanas (WA28118), ocorreu uma diminuição da contagem de neutrófilos para menos de 1 </w:t>
      </w:r>
      <w:r w:rsidR="002431CC" w:rsidRPr="00F67924">
        <w:rPr>
          <w:szCs w:val="22"/>
          <w:lang w:val="pt-PT" w:eastAsia="de-DE"/>
        </w:rPr>
        <w:t>×</w:t>
      </w:r>
      <w:r w:rsidRPr="00F67924">
        <w:rPr>
          <w:lang w:val="pt-PT"/>
        </w:rPr>
        <w:t> 10</w:t>
      </w:r>
      <w:r w:rsidRPr="00F67924">
        <w:rPr>
          <w:vertAlign w:val="superscript"/>
          <w:lang w:val="pt-PT"/>
        </w:rPr>
        <w:t>9</w:t>
      </w:r>
      <w:r w:rsidRPr="00F67924">
        <w:rPr>
          <w:lang w:val="pt-PT"/>
        </w:rPr>
        <w:t>/l em 23,5% dos doentes tratados com tocilizumab</w:t>
      </w:r>
      <w:r w:rsidRPr="00F67924" w:rsidDel="008F51EF">
        <w:rPr>
          <w:lang w:val="pt-PT"/>
        </w:rPr>
        <w:t xml:space="preserve"> </w:t>
      </w:r>
      <w:r w:rsidRPr="00F67924">
        <w:rPr>
          <w:lang w:val="pt-PT"/>
        </w:rPr>
        <w:t>subcutâneo. Ocorreu uma diminuição da contagem de plaquetas para menos de 100 </w:t>
      </w:r>
      <w:r w:rsidR="002431CC" w:rsidRPr="00F67924">
        <w:rPr>
          <w:szCs w:val="22"/>
          <w:lang w:val="pt-PT" w:eastAsia="de-DE"/>
        </w:rPr>
        <w:t>×</w:t>
      </w:r>
      <w:r w:rsidRPr="00F67924">
        <w:rPr>
          <w:lang w:val="pt-PT"/>
        </w:rPr>
        <w:t> 10</w:t>
      </w:r>
      <w:r w:rsidRPr="00F67924">
        <w:rPr>
          <w:vertAlign w:val="superscript"/>
          <w:lang w:val="pt-PT"/>
        </w:rPr>
        <w:t>3</w:t>
      </w:r>
      <w:r w:rsidRPr="00F67924">
        <w:rPr>
          <w:lang w:val="pt-PT"/>
        </w:rPr>
        <w:t>/</w:t>
      </w:r>
      <w:r w:rsidR="002431CC" w:rsidRPr="00F67924">
        <w:rPr>
          <w:rFonts w:eastAsia="SimSun"/>
          <w:szCs w:val="22"/>
          <w:lang w:val="pt-PT"/>
        </w:rPr>
        <w:t>µ</w:t>
      </w:r>
      <w:r w:rsidRPr="00F67924">
        <w:rPr>
          <w:lang w:val="pt-PT"/>
        </w:rPr>
        <w:t>l em 2% dos doentes tratados com tocilizumab</w:t>
      </w:r>
      <w:r w:rsidRPr="00F67924" w:rsidDel="008F51EF">
        <w:rPr>
          <w:lang w:val="pt-PT"/>
        </w:rPr>
        <w:t xml:space="preserve"> </w:t>
      </w:r>
      <w:r w:rsidRPr="00F67924">
        <w:rPr>
          <w:lang w:val="pt-PT"/>
        </w:rPr>
        <w:t xml:space="preserve">subcutâneo. Ocorreu uma elevação da ALT ou AST para ≥ 3 </w:t>
      </w:r>
      <w:r w:rsidR="002431CC" w:rsidRPr="00F67924">
        <w:rPr>
          <w:szCs w:val="22"/>
          <w:lang w:val="pt-PT" w:eastAsia="de-DE"/>
        </w:rPr>
        <w:t>×</w:t>
      </w:r>
      <w:r w:rsidRPr="00F67924">
        <w:rPr>
          <w:lang w:val="pt-PT"/>
        </w:rPr>
        <w:t xml:space="preserve"> LSN em 9,8% e 4,0% dos doentes tratados com tocilizumab</w:t>
      </w:r>
      <w:r w:rsidRPr="00F67924" w:rsidDel="008F51EF">
        <w:rPr>
          <w:lang w:val="pt-PT"/>
        </w:rPr>
        <w:t xml:space="preserve"> </w:t>
      </w:r>
      <w:r w:rsidRPr="00F67924">
        <w:rPr>
          <w:lang w:val="pt-PT"/>
        </w:rPr>
        <w:t>subcutâneo, respetivamente.</w:t>
      </w:r>
    </w:p>
    <w:p w14:paraId="18E32EE1" w14:textId="77777777" w:rsidR="006449F1" w:rsidRPr="00F67924" w:rsidRDefault="006449F1" w:rsidP="00A915C3">
      <w:pPr>
        <w:autoSpaceDE w:val="0"/>
        <w:autoSpaceDN w:val="0"/>
        <w:adjustRightInd w:val="0"/>
        <w:rPr>
          <w:lang w:val="pt-PT"/>
        </w:rPr>
      </w:pPr>
    </w:p>
    <w:p w14:paraId="5E8A3BBD" w14:textId="77777777" w:rsidR="006449F1" w:rsidRPr="00F67924" w:rsidRDefault="006449F1" w:rsidP="00A915C3">
      <w:pPr>
        <w:keepNext/>
        <w:keepLines/>
        <w:autoSpaceDE w:val="0"/>
        <w:autoSpaceDN w:val="0"/>
        <w:adjustRightInd w:val="0"/>
        <w:rPr>
          <w:i/>
          <w:u w:val="single"/>
          <w:lang w:val="pt-PT"/>
        </w:rPr>
      </w:pPr>
      <w:r w:rsidRPr="00F67924">
        <w:rPr>
          <w:i/>
          <w:u w:val="single"/>
          <w:lang w:val="pt-PT"/>
        </w:rPr>
        <w:t>Parâmetros lipídicos</w:t>
      </w:r>
    </w:p>
    <w:p w14:paraId="78229EDE" w14:textId="42FD2CD7" w:rsidR="006449F1" w:rsidRPr="00F67924" w:rsidRDefault="006449F1">
      <w:pPr>
        <w:rPr>
          <w:lang w:val="pt-PT"/>
        </w:rPr>
      </w:pPr>
      <w:r w:rsidRPr="00F67924">
        <w:rPr>
          <w:lang w:val="pt-PT"/>
        </w:rPr>
        <w:t xml:space="preserve">No </w:t>
      </w:r>
      <w:del w:id="2073" w:author="Author">
        <w:r w:rsidRPr="00F67924" w:rsidDel="002A17ED">
          <w:rPr>
            <w:lang w:val="pt-PT"/>
          </w:rPr>
          <w:delText xml:space="preserve">estudo </w:delText>
        </w:r>
      </w:del>
      <w:ins w:id="2074" w:author="Author">
        <w:r w:rsidR="002A17ED" w:rsidRPr="00F67924">
          <w:rPr>
            <w:lang w:val="pt-PT"/>
          </w:rPr>
          <w:t xml:space="preserve">ensaio </w:t>
        </w:r>
      </w:ins>
      <w:r w:rsidRPr="00F67924">
        <w:rPr>
          <w:lang w:val="pt-PT"/>
        </w:rPr>
        <w:t>subcutâneo aberto de 52</w:t>
      </w:r>
      <w:r w:rsidR="00794C37" w:rsidRPr="00F67924">
        <w:rPr>
          <w:lang w:val="pt-PT"/>
        </w:rPr>
        <w:t> </w:t>
      </w:r>
      <w:r w:rsidRPr="00F67924">
        <w:rPr>
          <w:lang w:val="pt-PT"/>
        </w:rPr>
        <w:t xml:space="preserve">semanas (WA28118), 23,4% e 35,4%, respetivamente, dos doentes desenvolveram um aumento face ao valor basal do seu colesterol LDL para valores ≥ 130 mg/dl e do colesterol total para valores ≥ 200 mg/dl em qualquer momento durante o tratamento do </w:t>
      </w:r>
      <w:del w:id="2075" w:author="Author">
        <w:r w:rsidRPr="00F67924" w:rsidDel="002A17ED">
          <w:rPr>
            <w:lang w:val="pt-PT"/>
          </w:rPr>
          <w:delText>estudo</w:delText>
        </w:r>
      </w:del>
      <w:ins w:id="2076" w:author="Author">
        <w:r w:rsidR="002A17ED" w:rsidRPr="00F67924">
          <w:rPr>
            <w:lang w:val="pt-PT"/>
          </w:rPr>
          <w:t>ensaio</w:t>
        </w:r>
      </w:ins>
      <w:r w:rsidRPr="00F67924">
        <w:rPr>
          <w:lang w:val="pt-PT"/>
        </w:rPr>
        <w:t>.</w:t>
      </w:r>
    </w:p>
    <w:p w14:paraId="65F989FC" w14:textId="77777777" w:rsidR="004070E6" w:rsidRPr="00F67924" w:rsidRDefault="004070E6" w:rsidP="004070E6">
      <w:pPr>
        <w:autoSpaceDE w:val="0"/>
        <w:autoSpaceDN w:val="0"/>
        <w:adjustRightInd w:val="0"/>
        <w:rPr>
          <w:lang w:val="pt-PT"/>
        </w:rPr>
      </w:pPr>
    </w:p>
    <w:p w14:paraId="06EBC772" w14:textId="304E75CF" w:rsidR="004070E6" w:rsidRPr="00F67924" w:rsidRDefault="007E6D3E" w:rsidP="004070E6">
      <w:pPr>
        <w:autoSpaceDE w:val="0"/>
        <w:autoSpaceDN w:val="0"/>
        <w:adjustRightInd w:val="0"/>
        <w:rPr>
          <w:rFonts w:eastAsia="SimSun"/>
          <w:i/>
          <w:szCs w:val="22"/>
          <w:lang w:val="pt-PT" w:eastAsia="zh-CN"/>
        </w:rPr>
      </w:pPr>
      <w:r w:rsidRPr="00F67924">
        <w:rPr>
          <w:rFonts w:eastAsia="SimSun"/>
          <w:i/>
          <w:szCs w:val="22"/>
          <w:lang w:val="pt-PT" w:eastAsia="zh-CN"/>
        </w:rPr>
        <w:t xml:space="preserve">Doentes com </w:t>
      </w:r>
      <w:r w:rsidR="004070E6" w:rsidRPr="00F67924">
        <w:rPr>
          <w:rFonts w:eastAsia="SimSun"/>
          <w:i/>
          <w:szCs w:val="22"/>
          <w:lang w:val="pt-PT" w:eastAsia="zh-CN"/>
        </w:rPr>
        <w:t xml:space="preserve">AIJp </w:t>
      </w:r>
    </w:p>
    <w:p w14:paraId="61C30A3F" w14:textId="1D9DF24F" w:rsidR="007E6D3E" w:rsidRPr="00F67924" w:rsidRDefault="007E6D3E" w:rsidP="00A915C3">
      <w:pPr>
        <w:rPr>
          <w:lang w:val="pt-PT"/>
        </w:rPr>
      </w:pPr>
      <w:r w:rsidRPr="00F67924">
        <w:rPr>
          <w:lang w:val="pt-PT"/>
        </w:rPr>
        <w:t>O perfil de segurança de tocilizumab</w:t>
      </w:r>
      <w:r w:rsidRPr="00F67924" w:rsidDel="008F51EF">
        <w:rPr>
          <w:lang w:val="pt-PT"/>
        </w:rPr>
        <w:t xml:space="preserve"> </w:t>
      </w:r>
      <w:r w:rsidRPr="00F67924">
        <w:rPr>
          <w:lang w:val="pt-PT"/>
        </w:rPr>
        <w:t>subcutâneo também foi avaliado em 52 doentes pediátricos com AIJp. O total de doentes expostos a tocilizumab</w:t>
      </w:r>
      <w:r w:rsidRPr="00F67924" w:rsidDel="008F51EF">
        <w:rPr>
          <w:lang w:val="pt-PT"/>
        </w:rPr>
        <w:t xml:space="preserve"> </w:t>
      </w:r>
      <w:r w:rsidRPr="00F67924">
        <w:rPr>
          <w:lang w:val="pt-PT"/>
        </w:rPr>
        <w:t>em toda a população com AIJp foi de 184,4 doentes</w:t>
      </w:r>
      <w:r w:rsidRPr="00F67924">
        <w:rPr>
          <w:lang w:val="pt-PT"/>
        </w:rPr>
        <w:noBreakHyphen/>
        <w:t>ano para tocilizumab intravenoso e de 50,4 doentes</w:t>
      </w:r>
      <w:r w:rsidRPr="00F67924">
        <w:rPr>
          <w:lang w:val="pt-PT"/>
        </w:rPr>
        <w:noBreakHyphen/>
        <w:t>ano para tocilizumab subcutâneo. Em geral, o perfil de segurança observado nos doentes com AIJp foi consistente com o perfil de segurança conhecido de tocilizumab, com exceção das RLIs (ver Tabela 1). Um maior número de doentes com AIJp teve RLIs após injeções subcutâneas, comparativamente aos adultos com AR.</w:t>
      </w:r>
    </w:p>
    <w:p w14:paraId="126D1018" w14:textId="77777777" w:rsidR="007E6D3E" w:rsidRPr="00F67924" w:rsidRDefault="007E6D3E" w:rsidP="00A915C3">
      <w:pPr>
        <w:rPr>
          <w:lang w:val="pt-PT"/>
        </w:rPr>
      </w:pPr>
    </w:p>
    <w:p w14:paraId="7D0F3032" w14:textId="77777777" w:rsidR="007E6D3E" w:rsidRPr="00F67924" w:rsidRDefault="007E6D3E" w:rsidP="00233258">
      <w:pPr>
        <w:keepNext/>
        <w:keepLines/>
        <w:rPr>
          <w:i/>
          <w:u w:val="single"/>
          <w:lang w:val="pt-PT"/>
        </w:rPr>
      </w:pPr>
      <w:r w:rsidRPr="00F67924">
        <w:rPr>
          <w:i/>
          <w:u w:val="single"/>
          <w:lang w:val="pt-PT"/>
        </w:rPr>
        <w:t>Infeções</w:t>
      </w:r>
    </w:p>
    <w:p w14:paraId="4AB8F94E" w14:textId="5DABB39D" w:rsidR="007E6D3E" w:rsidRPr="00F67924" w:rsidRDefault="007E6D3E" w:rsidP="00A915C3">
      <w:pPr>
        <w:rPr>
          <w:lang w:val="pt-PT"/>
        </w:rPr>
      </w:pPr>
      <w:r w:rsidRPr="00F67924">
        <w:rPr>
          <w:lang w:val="pt-PT"/>
        </w:rPr>
        <w:t xml:space="preserve">No </w:t>
      </w:r>
      <w:del w:id="2077" w:author="Author">
        <w:r w:rsidRPr="00F67924" w:rsidDel="002A17ED">
          <w:rPr>
            <w:lang w:val="pt-PT"/>
          </w:rPr>
          <w:delText xml:space="preserve">estudo </w:delText>
        </w:r>
      </w:del>
      <w:ins w:id="2078" w:author="Author">
        <w:r w:rsidR="002A17ED" w:rsidRPr="00F67924">
          <w:rPr>
            <w:lang w:val="pt-PT"/>
          </w:rPr>
          <w:t xml:space="preserve">ensaio </w:t>
        </w:r>
      </w:ins>
      <w:r w:rsidRPr="00F67924">
        <w:rPr>
          <w:lang w:val="pt-PT"/>
        </w:rPr>
        <w:t>de tocilizumab</w:t>
      </w:r>
      <w:r w:rsidRPr="00F67924" w:rsidDel="008F51EF">
        <w:rPr>
          <w:lang w:val="pt-PT"/>
        </w:rPr>
        <w:t xml:space="preserve"> </w:t>
      </w:r>
      <w:r w:rsidRPr="00F67924">
        <w:rPr>
          <w:lang w:val="pt-PT"/>
        </w:rPr>
        <w:t>subcutâneo, a taxa de infeções em doentes com AIJp tratados com tratamento</w:t>
      </w:r>
      <w:r w:rsidRPr="00F67924" w:rsidDel="008F51EF">
        <w:rPr>
          <w:lang w:val="pt-PT"/>
        </w:rPr>
        <w:t xml:space="preserve"> </w:t>
      </w:r>
      <w:r w:rsidRPr="00F67924">
        <w:rPr>
          <w:lang w:val="pt-PT"/>
        </w:rPr>
        <w:t>subcutâneo foi comparável à dos doentes com AIJp tratados com o tratamento intravenoso.</w:t>
      </w:r>
    </w:p>
    <w:p w14:paraId="35410B04" w14:textId="77777777" w:rsidR="007E6D3E" w:rsidRPr="00F67924" w:rsidRDefault="007E6D3E" w:rsidP="00A915C3">
      <w:pPr>
        <w:rPr>
          <w:lang w:val="pt-PT"/>
        </w:rPr>
      </w:pPr>
    </w:p>
    <w:p w14:paraId="1B505E97" w14:textId="77777777" w:rsidR="007E6D3E" w:rsidRPr="00F67924" w:rsidRDefault="007E6D3E" w:rsidP="00A915C3">
      <w:pPr>
        <w:rPr>
          <w:i/>
          <w:u w:val="single"/>
          <w:lang w:val="pt-PT"/>
        </w:rPr>
      </w:pPr>
      <w:r w:rsidRPr="00F67924">
        <w:rPr>
          <w:i/>
          <w:u w:val="single"/>
          <w:lang w:val="pt-PT"/>
        </w:rPr>
        <w:t>Reações no local da injeção</w:t>
      </w:r>
    </w:p>
    <w:p w14:paraId="75497AED" w14:textId="376929F4" w:rsidR="007E6D3E" w:rsidRPr="00F67924" w:rsidRDefault="007E6D3E" w:rsidP="00A915C3">
      <w:pPr>
        <w:rPr>
          <w:rFonts w:eastAsia="MS Mincho"/>
          <w:lang w:val="pt-PT" w:eastAsia="zh-CN"/>
        </w:rPr>
      </w:pPr>
      <w:r w:rsidRPr="00F67924">
        <w:rPr>
          <w:rFonts w:eastAsia="MS Mincho"/>
          <w:lang w:val="pt-PT" w:eastAsia="zh-CN"/>
        </w:rPr>
        <w:t xml:space="preserve">Um total de 28,8% (15/52) dos doentes com AIJp tiveram RLIs com </w:t>
      </w:r>
      <w:r w:rsidRPr="00F67924">
        <w:rPr>
          <w:lang w:val="pt-PT"/>
        </w:rPr>
        <w:t>tocilizumab</w:t>
      </w:r>
      <w:r w:rsidRPr="00F67924" w:rsidDel="008F51EF">
        <w:rPr>
          <w:lang w:val="pt-PT"/>
        </w:rPr>
        <w:t xml:space="preserve"> </w:t>
      </w:r>
      <w:r w:rsidRPr="00F67924">
        <w:rPr>
          <w:lang w:val="pt-PT"/>
        </w:rPr>
        <w:t>subcutâneo</w:t>
      </w:r>
      <w:r w:rsidRPr="00F67924">
        <w:rPr>
          <w:rFonts w:eastAsia="MS Mincho"/>
          <w:lang w:val="pt-PT" w:eastAsia="zh-CN"/>
        </w:rPr>
        <w:t xml:space="preserve">. Estas RLIs ocorreram em 44% dos doentes com peso corporal </w:t>
      </w:r>
      <w:r w:rsidRPr="00F67924">
        <w:rPr>
          <w:lang w:val="pt-PT"/>
        </w:rPr>
        <w:t>≥ 30 kg comparativamente a 14,8% dos doentes com peso corporal abaixo dos 30 kg. As RLIs mais frequentes foram eritema no local da injeção, inchaço, hematoma, dor e prurido. Todas as RLIs notificadas foram eventos de Grau 1 não graves e nenhuma das RLIs levou a que o doente tivesse de suspender o tratamento ou interromper a administração.</w:t>
      </w:r>
    </w:p>
    <w:p w14:paraId="1EFDDF85" w14:textId="77777777" w:rsidR="007E6D3E" w:rsidRPr="00F67924" w:rsidRDefault="007E6D3E" w:rsidP="00A915C3">
      <w:pPr>
        <w:autoSpaceDE w:val="0"/>
        <w:autoSpaceDN w:val="0"/>
        <w:adjustRightInd w:val="0"/>
        <w:rPr>
          <w:lang w:val="pt-PT"/>
        </w:rPr>
      </w:pPr>
    </w:p>
    <w:p w14:paraId="0C74A9E4" w14:textId="77777777" w:rsidR="007E6D3E" w:rsidRPr="00F67924" w:rsidRDefault="007E6D3E" w:rsidP="00A915C3">
      <w:pPr>
        <w:rPr>
          <w:rFonts w:eastAsia="MS Mincho"/>
          <w:i/>
          <w:u w:val="single"/>
          <w:lang w:val="pt-PT" w:eastAsia="zh-CN"/>
        </w:rPr>
      </w:pPr>
      <w:r w:rsidRPr="00F67924">
        <w:rPr>
          <w:rFonts w:eastAsia="MS Mincho"/>
          <w:i/>
          <w:u w:val="single"/>
          <w:lang w:val="pt-PT" w:eastAsia="zh-CN"/>
        </w:rPr>
        <w:t>Imunogenicidade</w:t>
      </w:r>
    </w:p>
    <w:p w14:paraId="72A6489F" w14:textId="0AD25249" w:rsidR="007E6D3E" w:rsidRPr="00F67924" w:rsidRDefault="007E6D3E" w:rsidP="00A915C3">
      <w:pPr>
        <w:rPr>
          <w:lang w:val="pt-PT"/>
        </w:rPr>
      </w:pPr>
      <w:r w:rsidRPr="00F67924">
        <w:rPr>
          <w:lang w:val="pt-PT"/>
        </w:rPr>
        <w:t xml:space="preserve">No </w:t>
      </w:r>
      <w:del w:id="2079" w:author="Author">
        <w:r w:rsidRPr="00F67924" w:rsidDel="002A17ED">
          <w:rPr>
            <w:lang w:val="pt-PT"/>
          </w:rPr>
          <w:delText xml:space="preserve">estudo </w:delText>
        </w:r>
      </w:del>
      <w:ins w:id="2080" w:author="Author">
        <w:r w:rsidR="002A17ED" w:rsidRPr="00F67924">
          <w:rPr>
            <w:lang w:val="pt-PT"/>
          </w:rPr>
          <w:t xml:space="preserve">ensaio </w:t>
        </w:r>
      </w:ins>
      <w:r w:rsidRPr="00F67924">
        <w:rPr>
          <w:lang w:val="pt-PT"/>
        </w:rPr>
        <w:t>subcutâneo, 5,8% (3/52) dos doentes desenvolveram anticorpos anti</w:t>
      </w:r>
      <w:r w:rsidRPr="00F67924">
        <w:rPr>
          <w:lang w:val="pt-PT"/>
        </w:rPr>
        <w:noBreakHyphen/>
        <w:t xml:space="preserve">tocilizumab neutralizantes positivos sem que tivessem uma reação de hipersensibilidade grave ou clinicamente significativa. Destes 3 doentes, 1 saiu posteriormente do </w:t>
      </w:r>
      <w:del w:id="2081" w:author="Author">
        <w:r w:rsidRPr="00F67924" w:rsidDel="002A17ED">
          <w:rPr>
            <w:lang w:val="pt-PT"/>
          </w:rPr>
          <w:delText>estudo</w:delText>
        </w:r>
      </w:del>
      <w:ins w:id="2082" w:author="Author">
        <w:r w:rsidR="002A17ED" w:rsidRPr="00F67924">
          <w:rPr>
            <w:lang w:val="pt-PT"/>
          </w:rPr>
          <w:t>ensaio</w:t>
        </w:r>
      </w:ins>
      <w:r w:rsidRPr="00F67924">
        <w:rPr>
          <w:lang w:val="pt-PT"/>
        </w:rPr>
        <w:t>. Não se observou correlação entre o desenvolvimento de anticorpos e a resposta clínica ou acontecimentos adversos.</w:t>
      </w:r>
    </w:p>
    <w:p w14:paraId="703CEFD3" w14:textId="77777777" w:rsidR="007E6D3E" w:rsidRPr="00F67924" w:rsidRDefault="007E6D3E" w:rsidP="00A915C3">
      <w:pPr>
        <w:rPr>
          <w:rFonts w:eastAsia="MS Mincho"/>
          <w:lang w:val="pt-PT" w:eastAsia="zh-CN"/>
        </w:rPr>
      </w:pPr>
    </w:p>
    <w:p w14:paraId="6CC9596D" w14:textId="77777777" w:rsidR="007E6D3E" w:rsidRPr="00F67924" w:rsidRDefault="007E6D3E" w:rsidP="00A915C3">
      <w:pPr>
        <w:rPr>
          <w:i/>
          <w:szCs w:val="22"/>
          <w:u w:val="single"/>
          <w:lang w:val="pt-PT"/>
        </w:rPr>
      </w:pPr>
      <w:r w:rsidRPr="00F67924">
        <w:rPr>
          <w:i/>
          <w:szCs w:val="22"/>
          <w:u w:val="single"/>
          <w:lang w:val="pt-PT"/>
        </w:rPr>
        <w:t>Alterações laboratoriais</w:t>
      </w:r>
    </w:p>
    <w:p w14:paraId="03789A78" w14:textId="10602614" w:rsidR="007E6D3E" w:rsidRPr="00F67924" w:rsidRDefault="007E6D3E" w:rsidP="00A915C3">
      <w:pPr>
        <w:rPr>
          <w:rFonts w:eastAsia="SimSun"/>
          <w:lang w:val="pt-PT" w:eastAsia="zh-CN"/>
        </w:rPr>
      </w:pPr>
      <w:r w:rsidRPr="00F67924">
        <w:rPr>
          <w:rFonts w:eastAsia="SimSun"/>
          <w:lang w:val="pt-PT" w:eastAsia="zh-CN"/>
        </w:rPr>
        <w:t xml:space="preserve">Durante a monitorização laboratorial de rotina em toda a população exposta a </w:t>
      </w:r>
      <w:r w:rsidRPr="00F67924">
        <w:rPr>
          <w:lang w:val="pt-PT"/>
        </w:rPr>
        <w:t>tocilizumab</w:t>
      </w:r>
      <w:r w:rsidRPr="00F67924">
        <w:rPr>
          <w:rFonts w:eastAsia="SimSun"/>
          <w:lang w:val="pt-PT" w:eastAsia="zh-CN"/>
        </w:rPr>
        <w:t>,</w:t>
      </w:r>
      <w:r w:rsidRPr="00F67924">
        <w:rPr>
          <w:lang w:val="pt-PT"/>
        </w:rPr>
        <w:t xml:space="preserve"> </w:t>
      </w:r>
      <w:r w:rsidRPr="00F67924">
        <w:rPr>
          <w:rFonts w:eastAsia="SimSun"/>
          <w:lang w:val="pt-PT" w:eastAsia="zh-CN"/>
        </w:rPr>
        <w:t>ocorreu uma diminuição da contagem de neutrófilos para menos de 1 </w:t>
      </w:r>
      <w:r w:rsidR="002431CC" w:rsidRPr="00F67924">
        <w:rPr>
          <w:szCs w:val="22"/>
          <w:lang w:val="pt-PT" w:eastAsia="de-DE"/>
        </w:rPr>
        <w:t>×</w:t>
      </w:r>
      <w:r w:rsidRPr="00F67924">
        <w:rPr>
          <w:rFonts w:eastAsia="SimSun"/>
          <w:lang w:val="pt-PT" w:eastAsia="zh-CN"/>
        </w:rPr>
        <w:t> 10</w:t>
      </w:r>
      <w:r w:rsidRPr="00F67924">
        <w:rPr>
          <w:rFonts w:eastAsia="SimSun"/>
          <w:vertAlign w:val="superscript"/>
          <w:lang w:val="pt-PT" w:eastAsia="zh-CN"/>
        </w:rPr>
        <w:t>9</w:t>
      </w:r>
      <w:r w:rsidRPr="00F67924">
        <w:rPr>
          <w:rFonts w:eastAsia="SimSun"/>
          <w:lang w:val="pt-PT" w:eastAsia="zh-CN"/>
        </w:rPr>
        <w:t xml:space="preserve">/l em 15,4% dos doentes tratados com </w:t>
      </w:r>
      <w:r w:rsidRPr="00F67924">
        <w:rPr>
          <w:lang w:val="pt-PT"/>
        </w:rPr>
        <w:t>tocilizumab</w:t>
      </w:r>
      <w:r w:rsidRPr="00F67924" w:rsidDel="000C31E5">
        <w:rPr>
          <w:rFonts w:eastAsia="SimSun"/>
          <w:lang w:val="pt-PT" w:eastAsia="zh-CN"/>
        </w:rPr>
        <w:t xml:space="preserve"> </w:t>
      </w:r>
      <w:r w:rsidRPr="00F67924">
        <w:rPr>
          <w:rFonts w:eastAsia="SimSun"/>
          <w:lang w:val="pt-PT" w:eastAsia="zh-CN"/>
        </w:rPr>
        <w:t xml:space="preserve">subcutâneo. Ocorreu uma elevação da ALT ou AST para </w:t>
      </w:r>
      <w:r w:rsidRPr="00F67924">
        <w:rPr>
          <w:lang w:val="pt-PT"/>
        </w:rPr>
        <w:t>≥ 3 </w:t>
      </w:r>
      <w:r w:rsidR="002431CC" w:rsidRPr="00F67924">
        <w:rPr>
          <w:szCs w:val="22"/>
          <w:lang w:val="pt-PT" w:eastAsia="de-DE"/>
        </w:rPr>
        <w:t>×</w:t>
      </w:r>
      <w:r w:rsidRPr="00F67924">
        <w:rPr>
          <w:szCs w:val="22"/>
          <w:lang w:val="pt-PT"/>
        </w:rPr>
        <w:t> </w:t>
      </w:r>
      <w:r w:rsidRPr="00F67924">
        <w:rPr>
          <w:lang w:val="pt-PT"/>
        </w:rPr>
        <w:t xml:space="preserve">LSN </w:t>
      </w:r>
      <w:r w:rsidRPr="00F67924">
        <w:rPr>
          <w:rFonts w:eastAsia="SimSun"/>
          <w:lang w:val="pt-PT" w:eastAsia="zh-CN"/>
        </w:rPr>
        <w:t xml:space="preserve">em 9,6% e 3,8% dos doentes tratados com </w:t>
      </w:r>
      <w:r w:rsidRPr="00F67924">
        <w:rPr>
          <w:lang w:val="pt-PT"/>
        </w:rPr>
        <w:t>tocilizumab</w:t>
      </w:r>
      <w:r w:rsidRPr="00F67924" w:rsidDel="000C31E5">
        <w:rPr>
          <w:rFonts w:eastAsia="SimSun"/>
          <w:lang w:val="pt-PT" w:eastAsia="zh-CN"/>
        </w:rPr>
        <w:t xml:space="preserve"> </w:t>
      </w:r>
      <w:r w:rsidRPr="00F67924">
        <w:rPr>
          <w:rFonts w:eastAsia="SimSun"/>
          <w:lang w:val="pt-PT" w:eastAsia="zh-CN"/>
        </w:rPr>
        <w:t xml:space="preserve">subcutâneo, respetivamente. Nenhum dos doentes tratados com </w:t>
      </w:r>
      <w:r w:rsidRPr="00F67924">
        <w:rPr>
          <w:lang w:val="pt-PT"/>
        </w:rPr>
        <w:t>tocilizumab</w:t>
      </w:r>
      <w:r w:rsidRPr="00F67924" w:rsidDel="000C31E5">
        <w:rPr>
          <w:rFonts w:eastAsia="SimSun"/>
          <w:lang w:val="pt-PT" w:eastAsia="zh-CN"/>
        </w:rPr>
        <w:t xml:space="preserve"> </w:t>
      </w:r>
      <w:r w:rsidRPr="00F67924">
        <w:rPr>
          <w:rFonts w:eastAsia="SimSun"/>
          <w:lang w:val="pt-PT" w:eastAsia="zh-CN"/>
        </w:rPr>
        <w:t xml:space="preserve">subcutâneo apresentou uma diminuição da contagem de plaquetas para </w:t>
      </w:r>
      <w:r w:rsidRPr="00F67924">
        <w:rPr>
          <w:rFonts w:eastAsia="SimSun"/>
          <w:lang w:val="pt-PT"/>
        </w:rPr>
        <w:sym w:font="Symbol" w:char="F0A3"/>
      </w:r>
      <w:r w:rsidRPr="00F67924">
        <w:rPr>
          <w:rFonts w:eastAsia="SimSun"/>
          <w:lang w:val="pt-PT"/>
        </w:rPr>
        <w:t> 50 </w:t>
      </w:r>
      <w:r w:rsidR="002431CC" w:rsidRPr="00F67924">
        <w:rPr>
          <w:szCs w:val="22"/>
          <w:lang w:val="pt-PT" w:eastAsia="de-DE"/>
        </w:rPr>
        <w:t>×</w:t>
      </w:r>
      <w:r w:rsidRPr="00F67924">
        <w:rPr>
          <w:rFonts w:eastAsia="SimSun"/>
          <w:lang w:val="pt-PT"/>
        </w:rPr>
        <w:t> 10</w:t>
      </w:r>
      <w:r w:rsidRPr="00F67924">
        <w:rPr>
          <w:rFonts w:eastAsia="SimSun"/>
          <w:vertAlign w:val="superscript"/>
          <w:lang w:val="pt-PT"/>
        </w:rPr>
        <w:t>3</w:t>
      </w:r>
      <w:r w:rsidRPr="00F67924">
        <w:rPr>
          <w:rFonts w:eastAsia="SimSun"/>
          <w:lang w:val="pt-PT"/>
        </w:rPr>
        <w:t>/</w:t>
      </w:r>
      <w:r w:rsidR="002431CC" w:rsidRPr="00F67924">
        <w:rPr>
          <w:rFonts w:eastAsia="SimSun"/>
          <w:szCs w:val="22"/>
          <w:lang w:val="pt-PT"/>
        </w:rPr>
        <w:t>µ</w:t>
      </w:r>
      <w:r w:rsidRPr="00F67924">
        <w:rPr>
          <w:rFonts w:eastAsia="SimSun"/>
          <w:lang w:val="pt-PT"/>
        </w:rPr>
        <w:t xml:space="preserve">l. </w:t>
      </w:r>
    </w:p>
    <w:p w14:paraId="44CAA86A" w14:textId="77777777" w:rsidR="007E6D3E" w:rsidRPr="00F67924" w:rsidRDefault="007E6D3E" w:rsidP="00A915C3">
      <w:pPr>
        <w:rPr>
          <w:rFonts w:eastAsia="SimSun"/>
          <w:lang w:val="pt-PT"/>
        </w:rPr>
      </w:pPr>
    </w:p>
    <w:p w14:paraId="2DABB48A" w14:textId="77777777" w:rsidR="007E6D3E" w:rsidRPr="00F67924" w:rsidRDefault="007E6D3E" w:rsidP="000455B5">
      <w:pPr>
        <w:keepNext/>
        <w:keepLines/>
        <w:autoSpaceDE w:val="0"/>
        <w:autoSpaceDN w:val="0"/>
        <w:adjustRightInd w:val="0"/>
        <w:rPr>
          <w:i/>
          <w:szCs w:val="22"/>
          <w:u w:val="single"/>
          <w:lang w:val="pt-PT"/>
        </w:rPr>
      </w:pPr>
      <w:r w:rsidRPr="00F67924">
        <w:rPr>
          <w:i/>
          <w:szCs w:val="22"/>
          <w:u w:val="single"/>
          <w:lang w:val="pt-PT"/>
        </w:rPr>
        <w:t>Parâmetros lipídicos</w:t>
      </w:r>
    </w:p>
    <w:p w14:paraId="2F39D74B" w14:textId="611212A8" w:rsidR="007E6D3E" w:rsidRPr="00F67924" w:rsidRDefault="007E6D3E">
      <w:pPr>
        <w:rPr>
          <w:lang w:val="pt-PT"/>
        </w:rPr>
      </w:pPr>
      <w:r w:rsidRPr="00F67924">
        <w:rPr>
          <w:lang w:val="pt-PT"/>
        </w:rPr>
        <w:t xml:space="preserve">No </w:t>
      </w:r>
      <w:del w:id="2083" w:author="Author">
        <w:r w:rsidRPr="00F67924" w:rsidDel="002A17ED">
          <w:rPr>
            <w:lang w:val="pt-PT"/>
          </w:rPr>
          <w:delText xml:space="preserve">estudo </w:delText>
        </w:r>
      </w:del>
      <w:ins w:id="2084" w:author="Author">
        <w:r w:rsidR="002A17ED" w:rsidRPr="00F67924">
          <w:rPr>
            <w:lang w:val="pt-PT"/>
          </w:rPr>
          <w:t xml:space="preserve">ensaio </w:t>
        </w:r>
      </w:ins>
      <w:r w:rsidRPr="00F67924">
        <w:rPr>
          <w:lang w:val="pt-PT"/>
        </w:rPr>
        <w:t xml:space="preserve">subcutâneo, 14,3% e 12,8% dos doentes, respetivamente, desenvolveram um aumento face ao valor basal do seu colesterol LDL para valores ≥ 130 mg/dl e do colesterol total para valores ≥ 200 mg/dl em qualquer momento durante o tratamento do </w:t>
      </w:r>
      <w:del w:id="2085" w:author="Author">
        <w:r w:rsidRPr="00F67924" w:rsidDel="002A17ED">
          <w:rPr>
            <w:lang w:val="pt-PT"/>
          </w:rPr>
          <w:delText>estudo</w:delText>
        </w:r>
      </w:del>
      <w:ins w:id="2086" w:author="Author">
        <w:r w:rsidR="002A17ED" w:rsidRPr="00F67924">
          <w:rPr>
            <w:lang w:val="pt-PT"/>
          </w:rPr>
          <w:t>ensaio</w:t>
        </w:r>
      </w:ins>
      <w:r w:rsidRPr="00F67924">
        <w:rPr>
          <w:lang w:val="pt-PT"/>
        </w:rPr>
        <w:t>.</w:t>
      </w:r>
    </w:p>
    <w:p w14:paraId="34003DB5" w14:textId="77777777" w:rsidR="004070E6" w:rsidRPr="00F67924" w:rsidRDefault="004070E6" w:rsidP="007655C4">
      <w:pPr>
        <w:autoSpaceDE w:val="0"/>
        <w:autoSpaceDN w:val="0"/>
        <w:adjustRightInd w:val="0"/>
        <w:rPr>
          <w:lang w:val="pt-PT"/>
        </w:rPr>
      </w:pPr>
    </w:p>
    <w:p w14:paraId="6B6D97AC" w14:textId="45A81558" w:rsidR="007655C4" w:rsidRPr="00F67924" w:rsidRDefault="007E6D3E" w:rsidP="000455B5">
      <w:pPr>
        <w:keepNext/>
        <w:keepLines/>
        <w:autoSpaceDE w:val="0"/>
        <w:autoSpaceDN w:val="0"/>
        <w:adjustRightInd w:val="0"/>
        <w:rPr>
          <w:rFonts w:eastAsia="SimSun"/>
          <w:i/>
          <w:szCs w:val="22"/>
          <w:lang w:val="pt-PT" w:eastAsia="zh-CN"/>
        </w:rPr>
      </w:pPr>
      <w:r w:rsidRPr="00F67924">
        <w:rPr>
          <w:rFonts w:eastAsia="SimSun"/>
          <w:i/>
          <w:szCs w:val="22"/>
          <w:lang w:val="pt-PT" w:eastAsia="zh-CN"/>
        </w:rPr>
        <w:t xml:space="preserve">Doentes com </w:t>
      </w:r>
      <w:r w:rsidR="007655C4" w:rsidRPr="00F67924">
        <w:rPr>
          <w:rFonts w:eastAsia="SimSun"/>
          <w:i/>
          <w:szCs w:val="22"/>
          <w:lang w:val="pt-PT" w:eastAsia="zh-CN"/>
        </w:rPr>
        <w:t>ACG</w:t>
      </w:r>
    </w:p>
    <w:p w14:paraId="259D8203" w14:textId="2A4A93E0" w:rsidR="00C40E7E" w:rsidRPr="00F67924" w:rsidRDefault="00C40E7E" w:rsidP="00A915C3">
      <w:pPr>
        <w:autoSpaceDE w:val="0"/>
        <w:autoSpaceDN w:val="0"/>
        <w:adjustRightInd w:val="0"/>
        <w:rPr>
          <w:rFonts w:eastAsia="SimSun"/>
          <w:szCs w:val="22"/>
          <w:lang w:val="pt-PT" w:eastAsia="zh-CN"/>
        </w:rPr>
      </w:pPr>
      <w:r w:rsidRPr="00F67924">
        <w:rPr>
          <w:rFonts w:eastAsia="SimSun"/>
          <w:szCs w:val="22"/>
          <w:lang w:val="pt-PT" w:eastAsia="zh-CN"/>
        </w:rPr>
        <w:t xml:space="preserve">A segurança de </w:t>
      </w:r>
      <w:r w:rsidRPr="00F67924">
        <w:rPr>
          <w:lang w:val="pt-PT"/>
        </w:rPr>
        <w:t>tocilizumab</w:t>
      </w:r>
      <w:r w:rsidR="00833305" w:rsidRPr="00F67924">
        <w:rPr>
          <w:rFonts w:eastAsia="SimSun"/>
          <w:szCs w:val="22"/>
          <w:lang w:val="pt-PT" w:eastAsia="zh-CN"/>
        </w:rPr>
        <w:t xml:space="preserve"> </w:t>
      </w:r>
      <w:r w:rsidRPr="00F67924">
        <w:rPr>
          <w:rFonts w:eastAsia="SimSun"/>
          <w:szCs w:val="22"/>
          <w:lang w:val="pt-PT" w:eastAsia="zh-CN"/>
        </w:rPr>
        <w:t xml:space="preserve">subcutâneo foi estudada num </w:t>
      </w:r>
      <w:del w:id="2087" w:author="Author">
        <w:r w:rsidRPr="00F67924" w:rsidDel="002A17ED">
          <w:rPr>
            <w:rFonts w:eastAsia="SimSun"/>
            <w:szCs w:val="22"/>
            <w:lang w:val="pt-PT" w:eastAsia="zh-CN"/>
          </w:rPr>
          <w:delText xml:space="preserve">estudo </w:delText>
        </w:r>
      </w:del>
      <w:ins w:id="2088" w:author="Author">
        <w:r w:rsidR="002A17ED" w:rsidRPr="00F67924">
          <w:rPr>
            <w:rFonts w:eastAsia="SimSun"/>
            <w:szCs w:val="22"/>
            <w:lang w:val="pt-PT" w:eastAsia="zh-CN"/>
          </w:rPr>
          <w:t xml:space="preserve">ensaio </w:t>
        </w:r>
      </w:ins>
      <w:r w:rsidRPr="00F67924">
        <w:rPr>
          <w:rFonts w:eastAsia="SimSun"/>
          <w:szCs w:val="22"/>
          <w:lang w:val="pt-PT" w:eastAsia="zh-CN"/>
        </w:rPr>
        <w:t xml:space="preserve">de Fase III (WA28119) com 251 doentes com ACG. A duração total de exposição </w:t>
      </w:r>
      <w:ins w:id="2089" w:author="Author">
        <w:r w:rsidR="00FE4404" w:rsidRPr="00A55B53">
          <w:rPr>
            <w:rFonts w:eastAsia="SimSun"/>
            <w:szCs w:val="22"/>
            <w:lang w:val="pt-PT" w:eastAsia="zh-CN"/>
          </w:rPr>
          <w:t xml:space="preserve">a </w:t>
        </w:r>
        <w:r w:rsidR="00FE4404" w:rsidRPr="00250161">
          <w:rPr>
            <w:rFonts w:eastAsia="SimSun"/>
            <w:szCs w:val="22"/>
            <w:lang w:val="es-ES"/>
          </w:rPr>
          <w:t xml:space="preserve">tocilizumab </w:t>
        </w:r>
      </w:ins>
      <w:r w:rsidRPr="00F67924">
        <w:rPr>
          <w:rFonts w:eastAsia="SimSun"/>
          <w:szCs w:val="22"/>
          <w:lang w:val="pt-PT" w:eastAsia="zh-CN"/>
        </w:rPr>
        <w:t xml:space="preserve">doentes-ano em toda a população </w:t>
      </w:r>
      <w:del w:id="2090" w:author="Author">
        <w:r w:rsidRPr="00F67924" w:rsidDel="00FE4404">
          <w:rPr>
            <w:rFonts w:eastAsia="SimSun"/>
            <w:szCs w:val="22"/>
            <w:lang w:val="pt-PT" w:eastAsia="zh-CN"/>
          </w:rPr>
          <w:delText xml:space="preserve">tratada com </w:delText>
        </w:r>
        <w:r w:rsidRPr="00F67924" w:rsidDel="00FE4404">
          <w:rPr>
            <w:lang w:val="pt-PT"/>
          </w:rPr>
          <w:delText>tocilizumab</w:delText>
        </w:r>
        <w:r w:rsidRPr="00F67924" w:rsidDel="00FE4404">
          <w:rPr>
            <w:rFonts w:eastAsia="SimSun"/>
            <w:szCs w:val="22"/>
            <w:lang w:val="pt-PT" w:eastAsia="zh-CN"/>
          </w:rPr>
          <w:delText xml:space="preserve"> </w:delText>
        </w:r>
      </w:del>
      <w:r w:rsidRPr="00F67924">
        <w:rPr>
          <w:rFonts w:eastAsia="SimSun"/>
          <w:szCs w:val="22"/>
          <w:lang w:val="pt-PT" w:eastAsia="zh-CN"/>
        </w:rPr>
        <w:t>foi de 138,5 doentes</w:t>
      </w:r>
      <w:r w:rsidRPr="00F67924">
        <w:rPr>
          <w:rFonts w:eastAsia="SimSun"/>
          <w:szCs w:val="22"/>
          <w:lang w:val="pt-PT" w:eastAsia="zh-CN"/>
        </w:rPr>
        <w:noBreakHyphen/>
        <w:t xml:space="preserve">ano durante a fase do </w:t>
      </w:r>
      <w:del w:id="2091" w:author="Author">
        <w:r w:rsidRPr="00F67924" w:rsidDel="002E146D">
          <w:rPr>
            <w:rFonts w:eastAsia="SimSun"/>
            <w:szCs w:val="22"/>
            <w:lang w:val="pt-PT" w:eastAsia="zh-CN"/>
          </w:rPr>
          <w:delText>estudo</w:delText>
        </w:r>
      </w:del>
      <w:ins w:id="2092" w:author="Author">
        <w:r w:rsidR="002E146D" w:rsidRPr="00F67924">
          <w:rPr>
            <w:rFonts w:eastAsia="SimSun"/>
            <w:szCs w:val="22"/>
            <w:lang w:val="pt-PT" w:eastAsia="zh-CN"/>
          </w:rPr>
          <w:t>ensaio</w:t>
        </w:r>
      </w:ins>
      <w:r w:rsidRPr="00F67924">
        <w:rPr>
          <w:rFonts w:eastAsia="SimSun"/>
          <w:szCs w:val="22"/>
          <w:lang w:val="pt-PT" w:eastAsia="zh-CN"/>
        </w:rPr>
        <w:t xml:space="preserve">, em dupla ocultação, controlada por placebo a 12 meses. O perfil de segurança global observado nos grupos de tratamento foi consistente com o perfil de segurança conhecido de </w:t>
      </w:r>
      <w:r w:rsidRPr="00F67924">
        <w:rPr>
          <w:lang w:val="pt-PT"/>
        </w:rPr>
        <w:t>tocilizumab</w:t>
      </w:r>
      <w:r w:rsidRPr="00F67924" w:rsidDel="00626963">
        <w:rPr>
          <w:rFonts w:eastAsia="SimSun"/>
          <w:szCs w:val="22"/>
          <w:lang w:val="pt-PT" w:eastAsia="zh-CN"/>
        </w:rPr>
        <w:t xml:space="preserve"> </w:t>
      </w:r>
      <w:r w:rsidRPr="00F67924">
        <w:rPr>
          <w:rFonts w:eastAsia="SimSun"/>
          <w:szCs w:val="22"/>
          <w:lang w:val="pt-PT" w:eastAsia="zh-CN"/>
        </w:rPr>
        <w:t>(ver Tabela 1).</w:t>
      </w:r>
    </w:p>
    <w:p w14:paraId="460E3DEC" w14:textId="77777777" w:rsidR="00C40E7E" w:rsidRPr="00F67924" w:rsidRDefault="00C40E7E" w:rsidP="00A915C3">
      <w:pPr>
        <w:rPr>
          <w:i/>
          <w:u w:val="single"/>
          <w:lang w:val="pt-PT" w:eastAsia="de-DE"/>
        </w:rPr>
      </w:pPr>
    </w:p>
    <w:p w14:paraId="2A7BD8F1" w14:textId="19F423CD" w:rsidR="007E6D3E" w:rsidRPr="00F67924" w:rsidRDefault="007E6D3E" w:rsidP="00A915C3">
      <w:pPr>
        <w:rPr>
          <w:i/>
          <w:u w:val="single"/>
          <w:lang w:val="pt-PT" w:eastAsia="de-DE"/>
        </w:rPr>
      </w:pPr>
      <w:r w:rsidRPr="00F67924">
        <w:rPr>
          <w:i/>
          <w:u w:val="single"/>
          <w:lang w:val="pt-PT" w:eastAsia="de-DE"/>
        </w:rPr>
        <w:t>Infeções</w:t>
      </w:r>
    </w:p>
    <w:p w14:paraId="6C3E4D5F" w14:textId="564A8C09" w:rsidR="007E6D3E" w:rsidRPr="00F67924" w:rsidRDefault="007E6D3E" w:rsidP="00A915C3">
      <w:pPr>
        <w:autoSpaceDE w:val="0"/>
        <w:autoSpaceDN w:val="0"/>
        <w:adjustRightInd w:val="0"/>
        <w:rPr>
          <w:lang w:val="pt-PT" w:eastAsia="de-DE"/>
        </w:rPr>
      </w:pPr>
      <w:r w:rsidRPr="00F67924">
        <w:rPr>
          <w:lang w:val="pt-PT" w:eastAsia="de-DE"/>
        </w:rPr>
        <w:t xml:space="preserve">A taxa de infeções/infeções graves no grupo que fez a dose semanal de </w:t>
      </w:r>
      <w:r w:rsidRPr="00F67924">
        <w:rPr>
          <w:lang w:val="pt-PT"/>
        </w:rPr>
        <w:t>tocilizumab</w:t>
      </w:r>
      <w:r w:rsidRPr="00F67924" w:rsidDel="00626963">
        <w:rPr>
          <w:lang w:val="pt-PT" w:eastAsia="de-DE"/>
        </w:rPr>
        <w:t xml:space="preserve"> </w:t>
      </w:r>
      <w:r w:rsidRPr="00F67924">
        <w:rPr>
          <w:lang w:val="pt-PT" w:eastAsia="de-DE"/>
        </w:rPr>
        <w:t>(200,2/9,7 acontecimentos por 100 doentes</w:t>
      </w:r>
      <w:r w:rsidRPr="00F67924">
        <w:rPr>
          <w:lang w:val="pt-PT" w:eastAsia="de-DE"/>
        </w:rPr>
        <w:noBreakHyphen/>
        <w:t xml:space="preserve">ano) </w:t>
      </w:r>
      <w:r w:rsidRPr="00F67924">
        <w:rPr>
          <w:i/>
          <w:lang w:val="pt-PT" w:eastAsia="de-DE"/>
        </w:rPr>
        <w:t>versus</w:t>
      </w:r>
      <w:r w:rsidRPr="00F67924">
        <w:rPr>
          <w:lang w:val="pt-PT" w:eastAsia="de-DE"/>
        </w:rPr>
        <w:t xml:space="preserve"> os grupos de placebo associado a um regime de redução progressiva de prednisona durante 26 semanas (156,0/4,2 acontecimentos por 100 doentes</w:t>
      </w:r>
      <w:r w:rsidRPr="00F67924">
        <w:rPr>
          <w:lang w:val="pt-PT" w:eastAsia="de-DE"/>
        </w:rPr>
        <w:noBreakHyphen/>
        <w:t>ano) e placebo associado a um regime de redução progressiva durante 52 semanas (210,2/12,5 acontecimentos por 100 doentes</w:t>
      </w:r>
      <w:r w:rsidRPr="00F67924">
        <w:rPr>
          <w:lang w:val="pt-PT" w:eastAsia="de-DE"/>
        </w:rPr>
        <w:noBreakHyphen/>
        <w:t>ano) foi equilibrada.</w:t>
      </w:r>
    </w:p>
    <w:p w14:paraId="2D2B1BB7" w14:textId="77777777" w:rsidR="007E6D3E" w:rsidRPr="00F67924" w:rsidRDefault="007E6D3E" w:rsidP="00A915C3">
      <w:pPr>
        <w:autoSpaceDE w:val="0"/>
        <w:autoSpaceDN w:val="0"/>
        <w:adjustRightInd w:val="0"/>
        <w:rPr>
          <w:rFonts w:eastAsia="SimSun"/>
          <w:szCs w:val="22"/>
          <w:lang w:val="pt-PT" w:eastAsia="zh-CN"/>
        </w:rPr>
      </w:pPr>
    </w:p>
    <w:p w14:paraId="69D30C07" w14:textId="77777777" w:rsidR="007E6D3E" w:rsidRPr="00F67924" w:rsidRDefault="007E6D3E" w:rsidP="00A915C3">
      <w:pPr>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no local da injeção</w:t>
      </w:r>
    </w:p>
    <w:p w14:paraId="60814C7F" w14:textId="04EB2238" w:rsidR="007E6D3E" w:rsidRPr="00F67924" w:rsidRDefault="007E6D3E" w:rsidP="00A915C3">
      <w:pPr>
        <w:rPr>
          <w:lang w:val="pt-PT" w:eastAsia="de-DE"/>
        </w:rPr>
      </w:pPr>
      <w:r w:rsidRPr="00F67924">
        <w:rPr>
          <w:lang w:val="pt-PT" w:eastAsia="de-DE"/>
        </w:rPr>
        <w:t xml:space="preserve">No grupo </w:t>
      </w:r>
      <w:r w:rsidRPr="00F67924">
        <w:rPr>
          <w:lang w:val="pt-PT"/>
        </w:rPr>
        <w:t>que fez a</w:t>
      </w:r>
      <w:r w:rsidRPr="00F67924">
        <w:rPr>
          <w:lang w:val="pt-PT" w:eastAsia="de-DE"/>
        </w:rPr>
        <w:t xml:space="preserve"> dose semanal de </w:t>
      </w:r>
      <w:r w:rsidRPr="00F67924">
        <w:rPr>
          <w:lang w:val="pt-PT"/>
        </w:rPr>
        <w:t>tocilizumab</w:t>
      </w:r>
      <w:r w:rsidRPr="00F67924" w:rsidDel="00884CE2">
        <w:rPr>
          <w:lang w:val="pt-PT" w:eastAsia="de-DE"/>
        </w:rPr>
        <w:t xml:space="preserve"> </w:t>
      </w:r>
      <w:r w:rsidRPr="00F67924">
        <w:rPr>
          <w:lang w:val="pt-PT" w:eastAsia="de-DE"/>
        </w:rPr>
        <w:t>subcutâneo, um total de 6% dos doentes (6/100) notificaram uma reação adversa ocorrida no local da injeção subcutânea. Não foi notificada nenhuma reação adversa grave no local da injeção ou que necessitasse de descontinuação do tratamento.</w:t>
      </w:r>
    </w:p>
    <w:p w14:paraId="5B6089D0" w14:textId="77777777" w:rsidR="007E6D3E" w:rsidRPr="00F67924" w:rsidRDefault="007E6D3E" w:rsidP="00A915C3">
      <w:pPr>
        <w:rPr>
          <w:lang w:val="pt-PT" w:eastAsia="de-DE"/>
        </w:rPr>
      </w:pPr>
    </w:p>
    <w:p w14:paraId="2193DD10" w14:textId="77777777" w:rsidR="007E6D3E" w:rsidRPr="00F67924" w:rsidRDefault="007E6D3E" w:rsidP="003E1CE0">
      <w:pPr>
        <w:keepNext/>
        <w:keepLines/>
        <w:autoSpaceDE w:val="0"/>
        <w:autoSpaceDN w:val="0"/>
        <w:adjustRightInd w:val="0"/>
        <w:rPr>
          <w:i/>
          <w:u w:val="single"/>
          <w:lang w:val="pt-PT"/>
        </w:rPr>
      </w:pPr>
      <w:r w:rsidRPr="00F67924">
        <w:rPr>
          <w:i/>
          <w:u w:val="single"/>
          <w:lang w:val="pt-PT"/>
        </w:rPr>
        <w:t>Imunogenicidade</w:t>
      </w:r>
    </w:p>
    <w:p w14:paraId="409462E3" w14:textId="1FAA4ADB" w:rsidR="007E6D3E" w:rsidRPr="00F67924" w:rsidRDefault="007E6D3E" w:rsidP="003E1CE0">
      <w:pPr>
        <w:keepNext/>
        <w:keepLines/>
        <w:rPr>
          <w:lang w:val="pt-PT" w:eastAsia="de-DE"/>
        </w:rPr>
      </w:pPr>
      <w:r w:rsidRPr="00F67924">
        <w:rPr>
          <w:lang w:val="pt-PT" w:eastAsia="de-DE"/>
        </w:rPr>
        <w:t xml:space="preserve">No grupo </w:t>
      </w:r>
      <w:r w:rsidRPr="00F67924">
        <w:rPr>
          <w:lang w:val="pt-PT"/>
        </w:rPr>
        <w:t>que fez a</w:t>
      </w:r>
      <w:r w:rsidRPr="00F67924">
        <w:rPr>
          <w:lang w:val="pt-PT" w:eastAsia="de-DE"/>
        </w:rPr>
        <w:t xml:space="preserve"> dose semanal de </w:t>
      </w:r>
      <w:r w:rsidRPr="00F67924">
        <w:rPr>
          <w:lang w:val="pt-PT"/>
        </w:rPr>
        <w:t>tocilizumab</w:t>
      </w:r>
      <w:r w:rsidRPr="00F67924" w:rsidDel="00884CE2">
        <w:rPr>
          <w:lang w:val="pt-PT" w:eastAsia="de-DE"/>
        </w:rPr>
        <w:t xml:space="preserve"> </w:t>
      </w:r>
      <w:r w:rsidRPr="00F67924">
        <w:rPr>
          <w:lang w:val="pt-PT" w:eastAsia="de-DE"/>
        </w:rPr>
        <w:t>subcutâneo, um doente (1,1%, 1/95) desenvolveu anticorpos anti</w:t>
      </w:r>
      <w:r w:rsidRPr="00F67924">
        <w:rPr>
          <w:lang w:val="pt-PT" w:eastAsia="de-DE"/>
        </w:rPr>
        <w:noBreakHyphen/>
      </w:r>
      <w:r w:rsidRPr="00F67924">
        <w:rPr>
          <w:lang w:val="pt-PT"/>
        </w:rPr>
        <w:t>tocilizumab</w:t>
      </w:r>
      <w:r w:rsidRPr="00F67924">
        <w:rPr>
          <w:lang w:val="pt-PT" w:eastAsia="de-DE"/>
        </w:rPr>
        <w:t xml:space="preserve"> neutralizantes positivos, embora não do isotipo IgE. Este doente não desenvolveu nenhuma reação de hipersensibilidade ou reação no local de injeção.</w:t>
      </w:r>
    </w:p>
    <w:p w14:paraId="17A28186" w14:textId="77777777" w:rsidR="007E6D3E" w:rsidRPr="00F67924" w:rsidRDefault="007E6D3E" w:rsidP="003E1CE0">
      <w:pPr>
        <w:keepNext/>
        <w:keepLines/>
        <w:autoSpaceDE w:val="0"/>
        <w:autoSpaceDN w:val="0"/>
        <w:adjustRightInd w:val="0"/>
        <w:rPr>
          <w:lang w:val="pt-PT"/>
        </w:rPr>
      </w:pPr>
    </w:p>
    <w:p w14:paraId="1B3D78AC" w14:textId="77777777" w:rsidR="007E6D3E" w:rsidRPr="00F67924" w:rsidRDefault="007E6D3E" w:rsidP="003E1CE0">
      <w:pPr>
        <w:keepNext/>
        <w:keepLines/>
        <w:autoSpaceDE w:val="0"/>
        <w:autoSpaceDN w:val="0"/>
        <w:adjustRightInd w:val="0"/>
        <w:rPr>
          <w:i/>
          <w:u w:val="single"/>
          <w:lang w:val="pt-PT"/>
        </w:rPr>
      </w:pPr>
      <w:r w:rsidRPr="00F67924">
        <w:rPr>
          <w:i/>
          <w:u w:val="single"/>
          <w:lang w:val="pt-PT"/>
        </w:rPr>
        <w:t>Neutrófilos</w:t>
      </w:r>
    </w:p>
    <w:p w14:paraId="204B0E11" w14:textId="15020295" w:rsidR="007E6D3E" w:rsidRPr="00F67924" w:rsidRDefault="007E6D3E" w:rsidP="00A915C3">
      <w:pPr>
        <w:autoSpaceDE w:val="0"/>
        <w:autoSpaceDN w:val="0"/>
        <w:adjustRightInd w:val="0"/>
        <w:rPr>
          <w:lang w:val="pt-PT"/>
        </w:rPr>
      </w:pPr>
      <w:r w:rsidRPr="00F67924">
        <w:rPr>
          <w:lang w:val="pt-PT"/>
        </w:rPr>
        <w:t>Durante a monitorização laboratorial de rotina no ensaio clínico de tocilizumab</w:t>
      </w:r>
      <w:r w:rsidRPr="00F67924" w:rsidDel="00884CE2">
        <w:rPr>
          <w:lang w:val="pt-PT"/>
        </w:rPr>
        <w:t xml:space="preserve"> </w:t>
      </w:r>
      <w:r w:rsidRPr="00F67924">
        <w:rPr>
          <w:lang w:val="pt-PT"/>
        </w:rPr>
        <w:t>controlado a 12 meses, ocorreu uma diminuição na contagem de neutrófilos para menos de 1 </w:t>
      </w:r>
      <w:r w:rsidR="002431CC" w:rsidRPr="00F67924">
        <w:rPr>
          <w:szCs w:val="22"/>
          <w:lang w:val="pt-PT"/>
        </w:rPr>
        <w:t>×</w:t>
      </w:r>
      <w:r w:rsidRPr="00F67924">
        <w:rPr>
          <w:szCs w:val="22"/>
          <w:lang w:val="pt-PT" w:eastAsia="de-DE"/>
        </w:rPr>
        <w:t> </w:t>
      </w:r>
      <w:r w:rsidRPr="00F67924">
        <w:rPr>
          <w:lang w:val="pt-PT"/>
        </w:rPr>
        <w:t>10</w:t>
      </w:r>
      <w:r w:rsidRPr="00F67924">
        <w:rPr>
          <w:vertAlign w:val="superscript"/>
          <w:lang w:val="pt-PT"/>
        </w:rPr>
        <w:t>9</w:t>
      </w:r>
      <w:r w:rsidRPr="00F67924">
        <w:rPr>
          <w:lang w:val="pt-PT"/>
        </w:rPr>
        <w:t>/l em 4% dos doentes do grupo que fez a dose semanal de tocilizumab</w:t>
      </w:r>
      <w:r w:rsidRPr="00F67924" w:rsidDel="00884CE2">
        <w:rPr>
          <w:lang w:val="pt-PT"/>
        </w:rPr>
        <w:t xml:space="preserve"> </w:t>
      </w:r>
      <w:r w:rsidRPr="00F67924">
        <w:rPr>
          <w:lang w:val="pt-PT"/>
        </w:rPr>
        <w:t xml:space="preserve">subcutâneo. Isto não foi observado em nenhum dos grupos de placebo </w:t>
      </w:r>
      <w:r w:rsidRPr="00F67924">
        <w:rPr>
          <w:lang w:val="pt-PT" w:eastAsia="de-DE"/>
        </w:rPr>
        <w:t>associado a</w:t>
      </w:r>
      <w:r w:rsidRPr="00F67924">
        <w:rPr>
          <w:lang w:val="pt-PT"/>
        </w:rPr>
        <w:t xml:space="preserve"> um regime de redução progressiva de prednisona.</w:t>
      </w:r>
    </w:p>
    <w:p w14:paraId="7A6762C3" w14:textId="77777777" w:rsidR="007E6D3E" w:rsidRPr="00F67924" w:rsidRDefault="007E6D3E" w:rsidP="00A915C3">
      <w:pPr>
        <w:autoSpaceDE w:val="0"/>
        <w:autoSpaceDN w:val="0"/>
        <w:adjustRightInd w:val="0"/>
        <w:rPr>
          <w:lang w:val="pt-PT"/>
        </w:rPr>
      </w:pPr>
    </w:p>
    <w:p w14:paraId="6B44C2B5" w14:textId="77777777" w:rsidR="007E6D3E" w:rsidRPr="00F67924" w:rsidRDefault="007E6D3E" w:rsidP="00A915C3">
      <w:pPr>
        <w:keepNext/>
        <w:keepLines/>
        <w:autoSpaceDE w:val="0"/>
        <w:autoSpaceDN w:val="0"/>
        <w:adjustRightInd w:val="0"/>
        <w:rPr>
          <w:i/>
          <w:u w:val="single"/>
          <w:lang w:val="pt-PT"/>
        </w:rPr>
      </w:pPr>
      <w:r w:rsidRPr="00F67924">
        <w:rPr>
          <w:i/>
          <w:u w:val="single"/>
          <w:lang w:val="pt-PT"/>
        </w:rPr>
        <w:t>Plaquetas</w:t>
      </w:r>
    </w:p>
    <w:p w14:paraId="47EE7AF0" w14:textId="3EC4B18B" w:rsidR="007E6D3E" w:rsidRPr="00F67924" w:rsidRDefault="007E6D3E" w:rsidP="00A915C3">
      <w:pPr>
        <w:autoSpaceDE w:val="0"/>
        <w:autoSpaceDN w:val="0"/>
        <w:adjustRightInd w:val="0"/>
        <w:rPr>
          <w:lang w:val="pt-PT"/>
        </w:rPr>
      </w:pPr>
      <w:r w:rsidRPr="00F67924">
        <w:rPr>
          <w:lang w:val="pt-PT"/>
        </w:rPr>
        <w:t>Durante a monitorização laboratorial de rotina no ensaio clínico de tocilizumab</w:t>
      </w:r>
      <w:r w:rsidRPr="00F67924" w:rsidDel="004415BA">
        <w:rPr>
          <w:lang w:val="pt-PT"/>
        </w:rPr>
        <w:t xml:space="preserve"> </w:t>
      </w:r>
      <w:r w:rsidRPr="00F67924">
        <w:rPr>
          <w:lang w:val="pt-PT"/>
        </w:rPr>
        <w:t>controlado a 12 meses, um doente (1%, 1/100) no grupo que fez a dose semanal de tocilizumab</w:t>
      </w:r>
      <w:r w:rsidRPr="00F67924" w:rsidDel="004415BA">
        <w:rPr>
          <w:lang w:val="pt-PT"/>
        </w:rPr>
        <w:t xml:space="preserve"> </w:t>
      </w:r>
      <w:r w:rsidRPr="00F67924">
        <w:rPr>
          <w:lang w:val="pt-PT"/>
        </w:rPr>
        <w:t>subcutâneo teve uma ocorrência transitória única de diminuição na contagem de plaquetas para &lt; 100 </w:t>
      </w:r>
      <w:r w:rsidR="002431CC" w:rsidRPr="00F67924">
        <w:rPr>
          <w:szCs w:val="22"/>
          <w:lang w:val="pt-PT"/>
        </w:rPr>
        <w:t>×</w:t>
      </w:r>
      <w:r w:rsidRPr="00F67924">
        <w:rPr>
          <w:lang w:val="pt-PT"/>
        </w:rPr>
        <w:t> 10</w:t>
      </w:r>
      <w:r w:rsidRPr="00F67924">
        <w:rPr>
          <w:vertAlign w:val="superscript"/>
          <w:lang w:val="pt-PT"/>
        </w:rPr>
        <w:t>3</w:t>
      </w:r>
      <w:r w:rsidRPr="00F67924">
        <w:rPr>
          <w:lang w:val="pt-PT"/>
        </w:rPr>
        <w:t>/</w:t>
      </w:r>
      <w:r w:rsidR="002431CC" w:rsidRPr="00F67924">
        <w:rPr>
          <w:szCs w:val="22"/>
          <w:lang w:val="pt-PT"/>
        </w:rPr>
        <w:t>µ</w:t>
      </w:r>
      <w:r w:rsidRPr="00F67924">
        <w:rPr>
          <w:lang w:val="pt-PT"/>
        </w:rPr>
        <w:t xml:space="preserve">l sem acontecimentos hemorrágicos associados. Não foi observada diminuição na contagem de plaquetas para menos de </w:t>
      </w:r>
      <w:r w:rsidRPr="00F67924">
        <w:rPr>
          <w:szCs w:val="22"/>
          <w:lang w:val="pt-PT" w:eastAsia="de-DE"/>
        </w:rPr>
        <w:t>100 </w:t>
      </w:r>
      <w:r w:rsidR="002431CC" w:rsidRPr="00F67924">
        <w:rPr>
          <w:szCs w:val="22"/>
          <w:lang w:val="pt-PT"/>
        </w:rPr>
        <w:t>×</w:t>
      </w:r>
      <w:r w:rsidRPr="00F67924">
        <w:rPr>
          <w:szCs w:val="22"/>
          <w:lang w:val="pt-PT" w:eastAsia="de-DE"/>
        </w:rPr>
        <w:t> 10</w:t>
      </w:r>
      <w:r w:rsidRPr="00F67924">
        <w:rPr>
          <w:szCs w:val="22"/>
          <w:vertAlign w:val="superscript"/>
          <w:lang w:val="pt-PT" w:eastAsia="de-DE"/>
        </w:rPr>
        <w:t>3</w:t>
      </w:r>
      <w:r w:rsidRPr="00F67924">
        <w:rPr>
          <w:szCs w:val="22"/>
          <w:lang w:val="pt-PT" w:eastAsia="de-DE"/>
        </w:rPr>
        <w:t>/</w:t>
      </w:r>
      <w:r w:rsidR="002431CC" w:rsidRPr="00F67924">
        <w:rPr>
          <w:szCs w:val="22"/>
          <w:lang w:val="pt-PT"/>
        </w:rPr>
        <w:t>µ</w:t>
      </w:r>
      <w:r w:rsidRPr="00F67924">
        <w:rPr>
          <w:szCs w:val="22"/>
          <w:lang w:val="pt-PT" w:eastAsia="de-DE"/>
        </w:rPr>
        <w:t xml:space="preserve">l em nenhum dos grupos de placebo </w:t>
      </w:r>
      <w:r w:rsidRPr="00F67924">
        <w:rPr>
          <w:lang w:val="pt-PT" w:eastAsia="de-DE"/>
        </w:rPr>
        <w:t>associado a</w:t>
      </w:r>
      <w:r w:rsidRPr="00F67924">
        <w:rPr>
          <w:lang w:val="pt-PT"/>
        </w:rPr>
        <w:t xml:space="preserve"> um regime de redução progressiva de prednisona</w:t>
      </w:r>
      <w:r w:rsidRPr="00F67924">
        <w:rPr>
          <w:szCs w:val="22"/>
          <w:lang w:val="pt-PT" w:eastAsia="de-DE"/>
        </w:rPr>
        <w:t>.</w:t>
      </w:r>
    </w:p>
    <w:p w14:paraId="22EF134B" w14:textId="77777777" w:rsidR="007E6D3E" w:rsidRPr="00F67924" w:rsidRDefault="007E6D3E" w:rsidP="00A915C3">
      <w:pPr>
        <w:autoSpaceDE w:val="0"/>
        <w:autoSpaceDN w:val="0"/>
        <w:adjustRightInd w:val="0"/>
        <w:rPr>
          <w:lang w:val="pt-PT"/>
        </w:rPr>
      </w:pPr>
    </w:p>
    <w:p w14:paraId="48C3F05F" w14:textId="77777777" w:rsidR="007E6D3E" w:rsidRPr="00F67924" w:rsidRDefault="007E6D3E" w:rsidP="00A915C3">
      <w:pPr>
        <w:keepNext/>
        <w:keepLines/>
        <w:ind w:left="567" w:hanging="567"/>
        <w:outlineLvl w:val="0"/>
        <w:rPr>
          <w:i/>
          <w:u w:val="single"/>
          <w:lang w:val="pt-PT"/>
        </w:rPr>
      </w:pPr>
      <w:r w:rsidRPr="00F67924">
        <w:rPr>
          <w:i/>
          <w:u w:val="single"/>
          <w:lang w:val="pt-PT"/>
        </w:rPr>
        <w:t>Aumento das transaminases hepáticas</w:t>
      </w:r>
    </w:p>
    <w:p w14:paraId="1FE95B55" w14:textId="652D45FD" w:rsidR="007E6D3E" w:rsidRPr="00F67924" w:rsidRDefault="007E6D3E" w:rsidP="00A915C3">
      <w:pPr>
        <w:keepNext/>
        <w:keepLines/>
        <w:autoSpaceDE w:val="0"/>
        <w:autoSpaceDN w:val="0"/>
        <w:adjustRightInd w:val="0"/>
        <w:rPr>
          <w:lang w:val="pt-PT"/>
        </w:rPr>
      </w:pPr>
      <w:r w:rsidRPr="00F67924">
        <w:rPr>
          <w:lang w:val="pt-PT"/>
        </w:rPr>
        <w:t>Durante a monitorização laboratorial de rotina no ensaio clínico de tocilizumab</w:t>
      </w:r>
      <w:r w:rsidRPr="00F67924" w:rsidDel="004415BA">
        <w:rPr>
          <w:lang w:val="pt-PT"/>
        </w:rPr>
        <w:t xml:space="preserve"> </w:t>
      </w:r>
      <w:r w:rsidRPr="00F67924">
        <w:rPr>
          <w:lang w:val="pt-PT"/>
        </w:rPr>
        <w:t>controlado a 12 meses, ocorreu aumento de ALT ≥ 3 </w:t>
      </w:r>
      <w:r w:rsidR="00DE1463" w:rsidRPr="00F67924">
        <w:rPr>
          <w:szCs w:val="22"/>
          <w:lang w:val="pt-PT"/>
        </w:rPr>
        <w:t>×</w:t>
      </w:r>
      <w:r w:rsidRPr="00F67924">
        <w:rPr>
          <w:lang w:val="pt-PT"/>
        </w:rPr>
        <w:t xml:space="preserve"> LSN em 3% dos doentes no grupo que fez a dose semanal de tocilizumab subcutâneo comparativamente a 2% no grupo placebo </w:t>
      </w:r>
      <w:r w:rsidRPr="00F67924">
        <w:rPr>
          <w:lang w:val="pt-PT" w:eastAsia="de-DE"/>
        </w:rPr>
        <w:t>associado a</w:t>
      </w:r>
      <w:r w:rsidRPr="00F67924">
        <w:rPr>
          <w:lang w:val="pt-PT"/>
        </w:rPr>
        <w:t xml:space="preserve"> um regime de redução progressiva de prednisona durante 52 semanas e nenhum no grupo placebo </w:t>
      </w:r>
      <w:r w:rsidRPr="00F67924">
        <w:rPr>
          <w:lang w:val="pt-PT" w:eastAsia="de-DE"/>
        </w:rPr>
        <w:t>associado a</w:t>
      </w:r>
      <w:r w:rsidRPr="00F67924">
        <w:rPr>
          <w:lang w:val="pt-PT"/>
        </w:rPr>
        <w:t xml:space="preserve"> um regime de redução progressiva de prednisona durante 26 semanas. Ocorreu aumento de AST &gt; 3 </w:t>
      </w:r>
      <w:r w:rsidR="00DE1463" w:rsidRPr="00F67924">
        <w:rPr>
          <w:szCs w:val="22"/>
          <w:lang w:val="pt-PT"/>
        </w:rPr>
        <w:t>×</w:t>
      </w:r>
      <w:r w:rsidRPr="00F67924">
        <w:rPr>
          <w:lang w:val="pt-PT"/>
        </w:rPr>
        <w:t> LSN em 1% dos doentes no grupo que fez a dose semanal de tocilizumab subcutâneo comparativamente a nenhum doente nos grupos placebo</w:t>
      </w:r>
      <w:r w:rsidRPr="00F67924">
        <w:rPr>
          <w:lang w:val="pt-PT" w:eastAsia="de-DE"/>
        </w:rPr>
        <w:t xml:space="preserve"> associado a</w:t>
      </w:r>
      <w:r w:rsidRPr="00F67924">
        <w:rPr>
          <w:lang w:val="pt-PT"/>
        </w:rPr>
        <w:t xml:space="preserve"> um regime de redução progressiva de prednisona.</w:t>
      </w:r>
    </w:p>
    <w:p w14:paraId="56619828" w14:textId="77777777" w:rsidR="007E6D3E" w:rsidRPr="00F67924" w:rsidRDefault="007E6D3E" w:rsidP="00A915C3">
      <w:pPr>
        <w:autoSpaceDE w:val="0"/>
        <w:autoSpaceDN w:val="0"/>
        <w:adjustRightInd w:val="0"/>
        <w:rPr>
          <w:lang w:val="pt-PT"/>
        </w:rPr>
      </w:pPr>
    </w:p>
    <w:p w14:paraId="79170CEC" w14:textId="77777777" w:rsidR="007E6D3E" w:rsidRPr="00F67924" w:rsidRDefault="007E6D3E" w:rsidP="000455B5">
      <w:pPr>
        <w:keepNext/>
        <w:keepLines/>
        <w:ind w:left="567" w:hanging="567"/>
        <w:outlineLvl w:val="0"/>
        <w:rPr>
          <w:i/>
          <w:u w:val="single"/>
          <w:lang w:val="pt-PT"/>
        </w:rPr>
      </w:pPr>
      <w:r w:rsidRPr="00F67924">
        <w:rPr>
          <w:i/>
          <w:u w:val="single"/>
          <w:lang w:val="pt-PT"/>
        </w:rPr>
        <w:t>Parâmetros lipídicos</w:t>
      </w:r>
    </w:p>
    <w:p w14:paraId="0457A423" w14:textId="0D473C23" w:rsidR="007E6D3E" w:rsidRPr="00F67924" w:rsidRDefault="007E6D3E" w:rsidP="000455B5">
      <w:pPr>
        <w:keepNext/>
        <w:keepLines/>
        <w:autoSpaceDE w:val="0"/>
        <w:autoSpaceDN w:val="0"/>
        <w:adjustRightInd w:val="0"/>
        <w:rPr>
          <w:lang w:val="pt-PT"/>
        </w:rPr>
      </w:pPr>
      <w:r w:rsidRPr="00F67924">
        <w:rPr>
          <w:lang w:val="pt-PT"/>
        </w:rPr>
        <w:t xml:space="preserve">Durante a monitorização laboratorial de rotina no ensaio clínico de tocilizumab controlado a 12 meses, 34% dos doentes demonstraram aumento sustentado do colesterol total para </w:t>
      </w:r>
      <w:r w:rsidRPr="00F67924">
        <w:rPr>
          <w:rFonts w:eastAsia="PMingLiU"/>
          <w:szCs w:val="22"/>
          <w:lang w:val="pt-PT" w:eastAsia="de-DE"/>
        </w:rPr>
        <w:t>&gt;</w:t>
      </w:r>
      <w:r w:rsidRPr="00F67924">
        <w:rPr>
          <w:rFonts w:eastAsia="PMingLiU"/>
          <w:szCs w:val="22"/>
          <w:lang w:val="pt-PT" w:eastAsia="zh-CN"/>
        </w:rPr>
        <w:t xml:space="preserve"> 6,2 mmol/l (240 mg/dl), com 15% a demonstrar um aumento sustentado da LDL para ≥ 4,1 mmol/l (160 mg/dl) no grupo </w:t>
      </w:r>
      <w:r w:rsidRPr="00F67924">
        <w:rPr>
          <w:lang w:val="pt-PT"/>
        </w:rPr>
        <w:t>que fez a</w:t>
      </w:r>
      <w:r w:rsidRPr="00F67924">
        <w:rPr>
          <w:rFonts w:eastAsia="PMingLiU"/>
          <w:szCs w:val="22"/>
          <w:lang w:val="pt-PT" w:eastAsia="zh-CN"/>
        </w:rPr>
        <w:t xml:space="preserve"> dose semanal de </w:t>
      </w:r>
      <w:r w:rsidRPr="00F67924">
        <w:rPr>
          <w:lang w:val="pt-PT"/>
        </w:rPr>
        <w:t xml:space="preserve">tocilizumab </w:t>
      </w:r>
      <w:r w:rsidRPr="00F67924">
        <w:rPr>
          <w:rFonts w:eastAsia="PMingLiU"/>
          <w:szCs w:val="22"/>
          <w:lang w:val="pt-PT" w:eastAsia="zh-CN"/>
        </w:rPr>
        <w:t>subcutâneo</w:t>
      </w:r>
      <w:r w:rsidRPr="00F67924">
        <w:rPr>
          <w:lang w:val="pt-PT"/>
        </w:rPr>
        <w:t>.</w:t>
      </w:r>
    </w:p>
    <w:p w14:paraId="110CB02D" w14:textId="07BD0B4A" w:rsidR="002C4F21" w:rsidRPr="00F67924" w:rsidRDefault="002C4F21" w:rsidP="007E6D3E">
      <w:pPr>
        <w:keepNext/>
        <w:keepLines/>
        <w:outlineLvl w:val="0"/>
        <w:rPr>
          <w:i/>
          <w:lang w:val="pt-PT"/>
        </w:rPr>
      </w:pPr>
    </w:p>
    <w:p w14:paraId="2ECF6D37" w14:textId="00DAD353" w:rsidR="007655C4" w:rsidRPr="00F67924" w:rsidRDefault="005C7D20" w:rsidP="000455B5">
      <w:pPr>
        <w:keepNext/>
        <w:keepLines/>
        <w:ind w:left="567" w:hanging="567"/>
        <w:outlineLvl w:val="0"/>
        <w:rPr>
          <w:u w:val="single"/>
          <w:lang w:val="pt-PT"/>
        </w:rPr>
      </w:pPr>
      <w:r w:rsidRPr="00F67924">
        <w:rPr>
          <w:u w:val="single"/>
          <w:lang w:val="pt-PT"/>
        </w:rPr>
        <w:t>Descrição de reações adversas selecionadas (u</w:t>
      </w:r>
      <w:r w:rsidR="007655C4" w:rsidRPr="00F67924">
        <w:rPr>
          <w:u w:val="single"/>
          <w:lang w:val="pt-PT"/>
        </w:rPr>
        <w:t>tilização intravenosa</w:t>
      </w:r>
      <w:r w:rsidRPr="00F67924">
        <w:rPr>
          <w:u w:val="single"/>
          <w:lang w:val="pt-PT"/>
        </w:rPr>
        <w:t>)</w:t>
      </w:r>
    </w:p>
    <w:p w14:paraId="669D99AA" w14:textId="51EE827B" w:rsidR="002C4F21" w:rsidRPr="00F67924" w:rsidRDefault="005C7D20" w:rsidP="000455B5">
      <w:pPr>
        <w:keepNext/>
        <w:keepLines/>
        <w:ind w:left="567" w:hanging="567"/>
        <w:outlineLvl w:val="0"/>
        <w:rPr>
          <w:i/>
          <w:szCs w:val="22"/>
          <w:lang w:val="pt-PT"/>
        </w:rPr>
      </w:pPr>
      <w:r w:rsidRPr="00F67924">
        <w:rPr>
          <w:i/>
          <w:szCs w:val="22"/>
          <w:lang w:val="pt-PT"/>
        </w:rPr>
        <w:t xml:space="preserve">Doentes com </w:t>
      </w:r>
      <w:r w:rsidR="002C4F21" w:rsidRPr="00F67924">
        <w:rPr>
          <w:i/>
          <w:szCs w:val="22"/>
          <w:lang w:val="pt-PT"/>
        </w:rPr>
        <w:t>A</w:t>
      </w:r>
      <w:r w:rsidR="0068699F" w:rsidRPr="00F67924">
        <w:rPr>
          <w:i/>
          <w:szCs w:val="22"/>
          <w:lang w:val="pt-PT"/>
        </w:rPr>
        <w:t>R</w:t>
      </w:r>
    </w:p>
    <w:p w14:paraId="3EDF9B8B" w14:textId="0EEC84C6" w:rsidR="002C4F21" w:rsidRPr="00F67924" w:rsidRDefault="002C4F21" w:rsidP="00556054">
      <w:pPr>
        <w:outlineLvl w:val="0"/>
        <w:rPr>
          <w:lang w:val="pt-PT"/>
        </w:rPr>
      </w:pPr>
      <w:r w:rsidRPr="00F67924">
        <w:rPr>
          <w:lang w:val="pt-PT"/>
        </w:rPr>
        <w:t xml:space="preserve">A segurança de </w:t>
      </w:r>
      <w:r w:rsidR="005C7D20" w:rsidRPr="00F67924">
        <w:rPr>
          <w:szCs w:val="22"/>
          <w:lang w:val="pt-PT"/>
        </w:rPr>
        <w:t xml:space="preserve">tocilizumab </w:t>
      </w:r>
      <w:r w:rsidRPr="00F67924">
        <w:rPr>
          <w:lang w:val="pt-PT"/>
        </w:rPr>
        <w:t xml:space="preserve">foi estudada em </w:t>
      </w:r>
      <w:ins w:id="2093" w:author="Author">
        <w:r w:rsidR="002E146D" w:rsidRPr="00F67924">
          <w:rPr>
            <w:lang w:val="pt-PT"/>
          </w:rPr>
          <w:t>5</w:t>
        </w:r>
      </w:ins>
      <w:del w:id="2094" w:author="Author">
        <w:r w:rsidRPr="00F67924" w:rsidDel="002E146D">
          <w:rPr>
            <w:lang w:val="pt-PT"/>
          </w:rPr>
          <w:delText>4</w:delText>
        </w:r>
      </w:del>
      <w:r w:rsidRPr="00F67924">
        <w:rPr>
          <w:lang w:val="pt-PT"/>
        </w:rPr>
        <w:t xml:space="preserve"> </w:t>
      </w:r>
      <w:del w:id="2095" w:author="Author">
        <w:r w:rsidRPr="00F67924" w:rsidDel="002E146D">
          <w:rPr>
            <w:lang w:val="pt-PT"/>
          </w:rPr>
          <w:delText xml:space="preserve">estudos </w:delText>
        </w:r>
      </w:del>
      <w:ins w:id="2096" w:author="Author">
        <w:r w:rsidR="002E146D" w:rsidRPr="00F67924">
          <w:rPr>
            <w:lang w:val="pt-PT"/>
          </w:rPr>
          <w:t xml:space="preserve">ensaios de fase III, em dupla ocultação e </w:t>
        </w:r>
      </w:ins>
      <w:r w:rsidRPr="00F67924">
        <w:rPr>
          <w:lang w:val="pt-PT"/>
        </w:rPr>
        <w:t xml:space="preserve">controlados </w:t>
      </w:r>
      <w:del w:id="2097" w:author="Author">
        <w:r w:rsidRPr="00F67924" w:rsidDel="007B1798">
          <w:rPr>
            <w:lang w:val="pt-PT"/>
          </w:rPr>
          <w:delText xml:space="preserve">por placebo </w:delText>
        </w:r>
        <w:r w:rsidRPr="00F67924" w:rsidDel="002E146D">
          <w:rPr>
            <w:lang w:val="pt-PT"/>
          </w:rPr>
          <w:delText xml:space="preserve">(estudos II, III, IV e V), 1 estudo controlado por MTX (estudo I) </w:delText>
        </w:r>
      </w:del>
      <w:r w:rsidRPr="00F67924">
        <w:rPr>
          <w:lang w:val="pt-PT"/>
        </w:rPr>
        <w:t xml:space="preserve">e </w:t>
      </w:r>
      <w:ins w:id="2098" w:author="Author">
        <w:r w:rsidR="002E146D" w:rsidRPr="00F67924">
          <w:rPr>
            <w:lang w:val="pt-PT"/>
          </w:rPr>
          <w:t>n</w:t>
        </w:r>
      </w:ins>
      <w:r w:rsidRPr="00F67924">
        <w:rPr>
          <w:lang w:val="pt-PT"/>
        </w:rPr>
        <w:t>os seus períodos de extensão (ver secção</w:t>
      </w:r>
      <w:r w:rsidR="005C7D20" w:rsidRPr="00F67924">
        <w:rPr>
          <w:lang w:val="pt-PT"/>
        </w:rPr>
        <w:t> </w:t>
      </w:r>
      <w:r w:rsidRPr="00F67924">
        <w:rPr>
          <w:lang w:val="pt-PT"/>
        </w:rPr>
        <w:t>5.1).</w:t>
      </w:r>
    </w:p>
    <w:p w14:paraId="235EF10D" w14:textId="77777777" w:rsidR="002C4F21" w:rsidRPr="00F67924" w:rsidRDefault="002C4F21" w:rsidP="00556054">
      <w:pPr>
        <w:rPr>
          <w:lang w:val="pt-PT"/>
        </w:rPr>
      </w:pPr>
    </w:p>
    <w:p w14:paraId="0348C90B" w14:textId="142DC56A" w:rsidR="002C4F21" w:rsidRPr="00F67924" w:rsidRDefault="002E146D" w:rsidP="00556054">
      <w:pPr>
        <w:outlineLvl w:val="0"/>
        <w:rPr>
          <w:lang w:val="pt-PT"/>
        </w:rPr>
      </w:pPr>
      <w:ins w:id="2099" w:author="Author">
        <w:r w:rsidRPr="00F67924">
          <w:rPr>
            <w:lang w:val="pt-PT"/>
          </w:rPr>
          <w:t xml:space="preserve">A população </w:t>
        </w:r>
        <w:r w:rsidR="007B1798" w:rsidRPr="00F67924">
          <w:rPr>
            <w:i/>
            <w:lang w:val="pt-PT"/>
          </w:rPr>
          <w:t>all control</w:t>
        </w:r>
        <w:del w:id="2100" w:author="Author">
          <w:r w:rsidRPr="00F67924" w:rsidDel="007B1798">
            <w:rPr>
              <w:lang w:val="pt-PT"/>
            </w:rPr>
            <w:delText xml:space="preserve">com </w:delText>
          </w:r>
          <w:r w:rsidRPr="00557EB7" w:rsidDel="007B1798">
            <w:rPr>
              <w:i/>
              <w:iCs/>
              <w:lang w:val="pt-PT"/>
              <w:rPrChange w:id="2101" w:author="Author">
                <w:rPr>
                  <w:lang w:val="pt-PT"/>
                </w:rPr>
              </w:rPrChange>
            </w:rPr>
            <w:delText>controlo total</w:delText>
          </w:r>
        </w:del>
        <w:r w:rsidRPr="00F67924">
          <w:rPr>
            <w:lang w:val="pt-PT"/>
          </w:rPr>
          <w:t xml:space="preserve"> inclui todos os doentes </w:t>
        </w:r>
        <w:del w:id="2102" w:author="Author">
          <w:r w:rsidRPr="00F67924" w:rsidDel="007B1798">
            <w:rPr>
              <w:lang w:val="pt-PT"/>
            </w:rPr>
            <w:delText xml:space="preserve">provenientes </w:delText>
          </w:r>
        </w:del>
        <w:r w:rsidRPr="00F67924">
          <w:rPr>
            <w:lang w:val="pt-PT"/>
          </w:rPr>
          <w:t xml:space="preserve">das fases em dupla ocultação de cada ensaio principal, desde a aleatorização até à primeira alteração </w:t>
        </w:r>
        <w:r w:rsidR="007B1798" w:rsidRPr="00F67924">
          <w:rPr>
            <w:lang w:val="pt-PT"/>
          </w:rPr>
          <w:t>d</w:t>
        </w:r>
        <w:del w:id="2103" w:author="Author">
          <w:r w:rsidRPr="00F67924" w:rsidDel="007B1798">
            <w:rPr>
              <w:lang w:val="pt-PT"/>
            </w:rPr>
            <w:delText>n</w:delText>
          </w:r>
        </w:del>
        <w:r w:rsidRPr="00F67924">
          <w:rPr>
            <w:lang w:val="pt-PT"/>
          </w:rPr>
          <w:t xml:space="preserve">o regime de tratamento ou até </w:t>
        </w:r>
        <w:del w:id="2104" w:author="Author">
          <w:r w:rsidRPr="00F67924" w:rsidDel="007B1798">
            <w:rPr>
              <w:lang w:val="pt-PT"/>
            </w:rPr>
            <w:delText>serem alcançados</w:delText>
          </w:r>
        </w:del>
        <w:r w:rsidR="007B1798" w:rsidRPr="00F67924">
          <w:rPr>
            <w:lang w:val="pt-PT"/>
          </w:rPr>
          <w:t>se atingirem</w:t>
        </w:r>
        <w:r w:rsidRPr="00F67924">
          <w:rPr>
            <w:lang w:val="pt-PT"/>
          </w:rPr>
          <w:t xml:space="preserve"> </w:t>
        </w:r>
        <w:r w:rsidR="00872EF7">
          <w:rPr>
            <w:lang w:val="pt-PT"/>
          </w:rPr>
          <w:t>dois</w:t>
        </w:r>
        <w:del w:id="2105" w:author="Author">
          <w:r w:rsidRPr="00F67924" w:rsidDel="00872EF7">
            <w:rPr>
              <w:lang w:val="pt-PT"/>
            </w:rPr>
            <w:delText>2</w:delText>
          </w:r>
          <w:r w:rsidRPr="00F67924" w:rsidDel="007B1798">
            <w:rPr>
              <w:lang w:val="pt-PT"/>
            </w:rPr>
            <w:delText xml:space="preserve"> </w:delText>
          </w:r>
        </w:del>
        <w:r w:rsidR="007B1798" w:rsidRPr="00F67924">
          <w:rPr>
            <w:lang w:val="pt-PT"/>
          </w:rPr>
          <w:t> </w:t>
        </w:r>
        <w:r w:rsidRPr="00F67924">
          <w:rPr>
            <w:lang w:val="pt-PT"/>
          </w:rPr>
          <w:t xml:space="preserve">anos. </w:t>
        </w:r>
      </w:ins>
      <w:r w:rsidR="002C4F21" w:rsidRPr="00F67924">
        <w:rPr>
          <w:lang w:val="pt-PT"/>
        </w:rPr>
        <w:t xml:space="preserve">O período </w:t>
      </w:r>
      <w:ins w:id="2106" w:author="Author">
        <w:r w:rsidRPr="00F67924">
          <w:rPr>
            <w:lang w:val="pt-PT"/>
          </w:rPr>
          <w:t>de controlo</w:t>
        </w:r>
      </w:ins>
      <w:del w:id="2107" w:author="Author">
        <w:r w:rsidR="002C4F21" w:rsidRPr="00F67924" w:rsidDel="002E146D">
          <w:rPr>
            <w:lang w:val="pt-PT"/>
          </w:rPr>
          <w:delText xml:space="preserve">em dupla ocultação controlado </w:delText>
        </w:r>
      </w:del>
      <w:ins w:id="2108" w:author="Author">
        <w:r w:rsidRPr="00F67924">
          <w:rPr>
            <w:lang w:val="pt-PT"/>
          </w:rPr>
          <w:t xml:space="preserve"> em 4 dos ensaios </w:t>
        </w:r>
      </w:ins>
      <w:r w:rsidR="002C4F21" w:rsidRPr="00F67924">
        <w:rPr>
          <w:lang w:val="pt-PT"/>
        </w:rPr>
        <w:t>foi de 6</w:t>
      </w:r>
      <w:r w:rsidR="00E33BA0" w:rsidRPr="00F67924">
        <w:rPr>
          <w:lang w:val="pt-PT"/>
        </w:rPr>
        <w:t> </w:t>
      </w:r>
      <w:r w:rsidR="002C4F21" w:rsidRPr="00F67924">
        <w:rPr>
          <w:lang w:val="pt-PT"/>
        </w:rPr>
        <w:t xml:space="preserve">meses </w:t>
      </w:r>
      <w:ins w:id="2109" w:author="Author">
        <w:r w:rsidRPr="00F67924">
          <w:rPr>
            <w:lang w:val="pt-PT"/>
          </w:rPr>
          <w:t xml:space="preserve">e </w:t>
        </w:r>
      </w:ins>
      <w:del w:id="2110" w:author="Author">
        <w:r w:rsidR="002C4F21" w:rsidRPr="00F67924" w:rsidDel="002E146D">
          <w:rPr>
            <w:lang w:val="pt-PT"/>
          </w:rPr>
          <w:delText>para quatro estudos (estudos I, III, IV e V) e</w:delText>
        </w:r>
        <w:r w:rsidR="005C7D20" w:rsidRPr="00F67924" w:rsidDel="002E146D">
          <w:rPr>
            <w:lang w:val="pt-PT"/>
          </w:rPr>
          <w:delText xml:space="preserve"> </w:delText>
        </w:r>
      </w:del>
      <w:ins w:id="2111" w:author="Author">
        <w:r w:rsidRPr="00F67924">
          <w:rPr>
            <w:lang w:val="pt-PT"/>
          </w:rPr>
          <w:t xml:space="preserve">em 1 ensaio foi </w:t>
        </w:r>
      </w:ins>
      <w:r w:rsidR="002C4F21" w:rsidRPr="00F67924">
        <w:rPr>
          <w:lang w:val="pt-PT"/>
        </w:rPr>
        <w:t>de até 2</w:t>
      </w:r>
      <w:r w:rsidR="005C7D20" w:rsidRPr="00F67924">
        <w:rPr>
          <w:lang w:val="pt-PT"/>
        </w:rPr>
        <w:t> </w:t>
      </w:r>
      <w:r w:rsidR="002C4F21" w:rsidRPr="00F67924">
        <w:rPr>
          <w:lang w:val="pt-PT"/>
        </w:rPr>
        <w:t>anos</w:t>
      </w:r>
      <w:del w:id="2112" w:author="Author">
        <w:r w:rsidR="002C4F21" w:rsidRPr="00F67924" w:rsidDel="002E146D">
          <w:rPr>
            <w:lang w:val="pt-PT"/>
          </w:rPr>
          <w:delText xml:space="preserve"> num estudo (estudo II)</w:delText>
        </w:r>
      </w:del>
      <w:r w:rsidR="002C4F21" w:rsidRPr="00F67924">
        <w:rPr>
          <w:lang w:val="pt-PT"/>
        </w:rPr>
        <w:t xml:space="preserve">. Nos </w:t>
      </w:r>
      <w:del w:id="2113" w:author="Author">
        <w:r w:rsidR="002C4F21" w:rsidRPr="00F67924" w:rsidDel="002E146D">
          <w:rPr>
            <w:lang w:val="pt-PT"/>
          </w:rPr>
          <w:delText xml:space="preserve">estudos </w:delText>
        </w:r>
      </w:del>
      <w:ins w:id="2114" w:author="Author">
        <w:r w:rsidRPr="00F67924">
          <w:rPr>
            <w:lang w:val="pt-PT"/>
          </w:rPr>
          <w:t xml:space="preserve">ensaios </w:t>
        </w:r>
      </w:ins>
      <w:r w:rsidR="002C4F21" w:rsidRPr="00F67924">
        <w:rPr>
          <w:lang w:val="pt-PT"/>
        </w:rPr>
        <w:t>controlados em dupla ocultação, 774</w:t>
      </w:r>
      <w:r w:rsidR="005C7D20" w:rsidRPr="00F67924">
        <w:rPr>
          <w:lang w:val="pt-PT"/>
        </w:rPr>
        <w:t> </w:t>
      </w:r>
      <w:r w:rsidR="002C4F21" w:rsidRPr="00F67924">
        <w:rPr>
          <w:lang w:val="pt-PT"/>
        </w:rPr>
        <w:t xml:space="preserve">doentes receberam </w:t>
      </w:r>
      <w:r w:rsidR="005C7D20" w:rsidRPr="00F67924">
        <w:rPr>
          <w:lang w:val="pt-PT"/>
        </w:rPr>
        <w:t xml:space="preserve">tocilizumab </w:t>
      </w:r>
      <w:r w:rsidR="002C4F21" w:rsidRPr="00F67924">
        <w:rPr>
          <w:lang w:val="pt-PT"/>
        </w:rPr>
        <w:t>4 mg/kg em associação com MTX, 1870</w:t>
      </w:r>
      <w:r w:rsidR="005C7D20" w:rsidRPr="00F67924">
        <w:rPr>
          <w:lang w:val="pt-PT"/>
        </w:rPr>
        <w:t> </w:t>
      </w:r>
      <w:r w:rsidR="002C4F21" w:rsidRPr="00F67924">
        <w:rPr>
          <w:lang w:val="pt-PT"/>
        </w:rPr>
        <w:t xml:space="preserve">doentes receberam </w:t>
      </w:r>
      <w:r w:rsidR="005C7D20" w:rsidRPr="00F67924">
        <w:rPr>
          <w:lang w:val="pt-PT"/>
        </w:rPr>
        <w:t xml:space="preserve">tocilizumab </w:t>
      </w:r>
      <w:r w:rsidR="002C4F21" w:rsidRPr="00F67924">
        <w:rPr>
          <w:lang w:val="pt-PT"/>
        </w:rPr>
        <w:t>8 mg/kg em associação com MTX</w:t>
      </w:r>
      <w:del w:id="2115" w:author="Author">
        <w:r w:rsidR="002C4F21" w:rsidRPr="00F67924" w:rsidDel="00036FD8">
          <w:rPr>
            <w:lang w:val="pt-PT"/>
          </w:rPr>
          <w:delText xml:space="preserve"> </w:delText>
        </w:r>
        <w:r w:rsidR="002C4F21" w:rsidRPr="00F67924" w:rsidDel="002E146D">
          <w:rPr>
            <w:lang w:val="pt-PT"/>
          </w:rPr>
          <w:delText xml:space="preserve">ou </w:delText>
        </w:r>
      </w:del>
      <w:ins w:id="2116" w:author="Author">
        <w:r w:rsidRPr="00F67924">
          <w:rPr>
            <w:lang w:val="pt-PT"/>
          </w:rPr>
          <w:t>/</w:t>
        </w:r>
      </w:ins>
      <w:r w:rsidR="002C4F21" w:rsidRPr="00F67924">
        <w:rPr>
          <w:lang w:val="pt-PT"/>
        </w:rPr>
        <w:t>outros DMARDs e 288</w:t>
      </w:r>
      <w:r w:rsidR="005C7D20" w:rsidRPr="00F67924">
        <w:rPr>
          <w:lang w:val="pt-PT"/>
        </w:rPr>
        <w:t> </w:t>
      </w:r>
      <w:r w:rsidR="002C4F21" w:rsidRPr="00F67924">
        <w:rPr>
          <w:lang w:val="pt-PT"/>
        </w:rPr>
        <w:t xml:space="preserve">doentes receberam </w:t>
      </w:r>
      <w:r w:rsidR="005C7D20" w:rsidRPr="00F67924">
        <w:rPr>
          <w:lang w:val="pt-PT"/>
        </w:rPr>
        <w:t xml:space="preserve">tocilizumab </w:t>
      </w:r>
      <w:r w:rsidR="002C4F21" w:rsidRPr="00F67924">
        <w:rPr>
          <w:lang w:val="pt-PT"/>
        </w:rPr>
        <w:t>8 mg/kg em monoterapia.</w:t>
      </w:r>
    </w:p>
    <w:p w14:paraId="1A556C30" w14:textId="77777777" w:rsidR="002C4F21" w:rsidRPr="00F67924" w:rsidRDefault="002C4F21" w:rsidP="00556054">
      <w:pPr>
        <w:rPr>
          <w:lang w:val="pt-PT"/>
        </w:rPr>
      </w:pPr>
    </w:p>
    <w:p w14:paraId="61B5876D" w14:textId="404B6DBD" w:rsidR="002C4F21" w:rsidRPr="00F67924" w:rsidRDefault="002C4F21" w:rsidP="00556054">
      <w:pPr>
        <w:outlineLvl w:val="0"/>
        <w:rPr>
          <w:lang w:val="pt-PT"/>
        </w:rPr>
      </w:pPr>
      <w:r w:rsidRPr="00F67924">
        <w:rPr>
          <w:lang w:val="pt-PT"/>
        </w:rPr>
        <w:t xml:space="preserve">A população </w:t>
      </w:r>
      <w:ins w:id="2117" w:author="Author">
        <w:r w:rsidR="007B1798" w:rsidRPr="00557EB7">
          <w:rPr>
            <w:i/>
            <w:lang w:val="pt-PT"/>
            <w:rPrChange w:id="2118" w:author="Author">
              <w:rPr>
                <w:lang w:val="pt-PT"/>
              </w:rPr>
            </w:rPrChange>
          </w:rPr>
          <w:t>all exposure</w:t>
        </w:r>
      </w:ins>
      <w:del w:id="2119" w:author="Author">
        <w:r w:rsidRPr="00F67924" w:rsidDel="007B1798">
          <w:rPr>
            <w:lang w:val="pt-PT"/>
          </w:rPr>
          <w:delText xml:space="preserve">com </w:delText>
        </w:r>
        <w:r w:rsidRPr="00557EB7" w:rsidDel="007B1798">
          <w:rPr>
            <w:i/>
            <w:iCs/>
            <w:lang w:val="pt-PT"/>
            <w:rPrChange w:id="2120" w:author="Author">
              <w:rPr>
                <w:lang w:val="pt-PT"/>
              </w:rPr>
            </w:rPrChange>
          </w:rPr>
          <w:delText>exposição</w:delText>
        </w:r>
        <w:r w:rsidRPr="00557EB7" w:rsidDel="007B1798">
          <w:rPr>
            <w:i/>
            <w:iCs/>
            <w:szCs w:val="22"/>
            <w:lang w:val="pt-PT"/>
            <w:rPrChange w:id="2121" w:author="Author">
              <w:rPr>
                <w:szCs w:val="22"/>
                <w:lang w:val="pt-PT"/>
              </w:rPr>
            </w:rPrChange>
          </w:rPr>
          <w:delText xml:space="preserve"> </w:delText>
        </w:r>
      </w:del>
      <w:ins w:id="2122" w:author="Author">
        <w:del w:id="2123" w:author="Author">
          <w:r w:rsidR="002E146D" w:rsidRPr="00557EB7" w:rsidDel="007B1798">
            <w:rPr>
              <w:i/>
              <w:iCs/>
              <w:szCs w:val="22"/>
              <w:lang w:val="pt-PT"/>
              <w:rPrChange w:id="2124" w:author="Author">
                <w:rPr>
                  <w:szCs w:val="22"/>
                  <w:lang w:val="pt-PT"/>
                </w:rPr>
              </w:rPrChange>
            </w:rPr>
            <w:delText>total</w:delText>
          </w:r>
        </w:del>
      </w:ins>
      <w:del w:id="2125" w:author="Author">
        <w:r w:rsidRPr="00F67924" w:rsidDel="002E146D">
          <w:rPr>
            <w:szCs w:val="22"/>
            <w:lang w:val="pt-PT"/>
          </w:rPr>
          <w:delText>a longo prazo</w:delText>
        </w:r>
        <w:r w:rsidRPr="00F67924" w:rsidDel="002E146D">
          <w:rPr>
            <w:lang w:val="pt-PT"/>
          </w:rPr>
          <w:delText xml:space="preserve"> </w:delText>
        </w:r>
      </w:del>
      <w:ins w:id="2126" w:author="Author">
        <w:r w:rsidR="002E146D" w:rsidRPr="00F67924">
          <w:rPr>
            <w:szCs w:val="22"/>
            <w:lang w:val="pt-PT"/>
          </w:rPr>
          <w:t xml:space="preserve"> </w:t>
        </w:r>
      </w:ins>
      <w:r w:rsidRPr="00F67924">
        <w:rPr>
          <w:lang w:val="pt-PT"/>
        </w:rPr>
        <w:t>inclui todos os doentes que receberam pelo menos uma</w:t>
      </w:r>
      <w:r w:rsidR="005C7D20" w:rsidRPr="00F67924">
        <w:rPr>
          <w:lang w:val="pt-PT"/>
        </w:rPr>
        <w:t xml:space="preserve"> </w:t>
      </w:r>
      <w:r w:rsidRPr="00F67924">
        <w:rPr>
          <w:lang w:val="pt-PT"/>
        </w:rPr>
        <w:t xml:space="preserve">dose de </w:t>
      </w:r>
      <w:r w:rsidR="005C7D20" w:rsidRPr="00F67924">
        <w:rPr>
          <w:lang w:val="pt-PT"/>
        </w:rPr>
        <w:t>tocilizumab</w:t>
      </w:r>
      <w:r w:rsidRPr="00F67924">
        <w:rPr>
          <w:lang w:val="pt-PT"/>
        </w:rPr>
        <w:t xml:space="preserve">, quer no período em dupla ocultação controlado, quer </w:t>
      </w:r>
      <w:del w:id="2127" w:author="Author">
        <w:r w:rsidRPr="00F67924" w:rsidDel="00872EF7">
          <w:rPr>
            <w:lang w:val="pt-PT"/>
          </w:rPr>
          <w:delText xml:space="preserve">nos estudos </w:delText>
        </w:r>
      </w:del>
      <w:ins w:id="2128" w:author="Author">
        <w:del w:id="2129" w:author="Author">
          <w:r w:rsidR="002E146D" w:rsidRPr="00F67924" w:rsidDel="00872EF7">
            <w:rPr>
              <w:lang w:val="pt-PT"/>
            </w:rPr>
            <w:delText xml:space="preserve">ensaios </w:delText>
          </w:r>
        </w:del>
      </w:ins>
      <w:del w:id="2130" w:author="Author">
        <w:r w:rsidRPr="00F67924" w:rsidDel="00872EF7">
          <w:rPr>
            <w:lang w:val="pt-PT"/>
          </w:rPr>
          <w:delText>de</w:delText>
        </w:r>
      </w:del>
      <w:ins w:id="2131" w:author="Author">
        <w:r w:rsidR="00872EF7">
          <w:rPr>
            <w:lang w:val="pt-PT"/>
          </w:rPr>
          <w:t>na fase de</w:t>
        </w:r>
      </w:ins>
      <w:r w:rsidRPr="00F67924">
        <w:rPr>
          <w:lang w:val="pt-PT"/>
        </w:rPr>
        <w:t xml:space="preserve"> extensão em regime aberto</w:t>
      </w:r>
      <w:ins w:id="2132" w:author="Author">
        <w:r w:rsidR="00033D5D" w:rsidRPr="00033D5D">
          <w:rPr>
            <w:lang w:val="pt-PT"/>
          </w:rPr>
          <w:t xml:space="preserve"> </w:t>
        </w:r>
        <w:r w:rsidR="00033D5D">
          <w:rPr>
            <w:lang w:val="pt-PT"/>
          </w:rPr>
          <w:t>dos ensaios</w:t>
        </w:r>
      </w:ins>
      <w:r w:rsidRPr="00F67924">
        <w:rPr>
          <w:lang w:val="pt-PT"/>
        </w:rPr>
        <w:t>. Dos 4009</w:t>
      </w:r>
      <w:r w:rsidR="005C7D20" w:rsidRPr="00F67924">
        <w:rPr>
          <w:lang w:val="pt-PT"/>
        </w:rPr>
        <w:t> </w:t>
      </w:r>
      <w:r w:rsidRPr="00F67924">
        <w:rPr>
          <w:lang w:val="pt-PT"/>
        </w:rPr>
        <w:t>doentes nesta população, 3577 receberam tratamento durante pelo menos 6</w:t>
      </w:r>
      <w:del w:id="2133" w:author="Author">
        <w:r w:rsidRPr="00F67924" w:rsidDel="007B1798">
          <w:rPr>
            <w:lang w:val="pt-PT"/>
          </w:rPr>
          <w:delText xml:space="preserve"> </w:delText>
        </w:r>
      </w:del>
      <w:r w:rsidR="005C7D20" w:rsidRPr="00F67924">
        <w:rPr>
          <w:lang w:val="pt-PT"/>
        </w:rPr>
        <w:t> </w:t>
      </w:r>
      <w:r w:rsidRPr="00F67924">
        <w:rPr>
          <w:lang w:val="pt-PT"/>
        </w:rPr>
        <w:t>meses, 3296 durante pelo menos um ano, 2806 receberam tratamento durante pelo menos 2</w:t>
      </w:r>
      <w:r w:rsidR="005C7D20" w:rsidRPr="00F67924">
        <w:rPr>
          <w:lang w:val="pt-PT"/>
        </w:rPr>
        <w:t> </w:t>
      </w:r>
      <w:r w:rsidRPr="00F67924">
        <w:rPr>
          <w:lang w:val="pt-PT"/>
        </w:rPr>
        <w:t>anos e 1222 durante 3</w:t>
      </w:r>
      <w:r w:rsidR="005C7D20" w:rsidRPr="00F67924">
        <w:rPr>
          <w:lang w:val="pt-PT"/>
        </w:rPr>
        <w:t> </w:t>
      </w:r>
      <w:r w:rsidRPr="00F67924">
        <w:rPr>
          <w:lang w:val="pt-PT"/>
        </w:rPr>
        <w:t>anos.</w:t>
      </w:r>
    </w:p>
    <w:p w14:paraId="0C194B26" w14:textId="77777777" w:rsidR="00DE71BE" w:rsidRPr="00F67924" w:rsidRDefault="00DE71BE" w:rsidP="002C4F21">
      <w:pPr>
        <w:keepNext/>
        <w:keepLines/>
        <w:ind w:left="567" w:hanging="567"/>
        <w:outlineLvl w:val="0"/>
        <w:rPr>
          <w:i/>
          <w:lang w:val="pt-PT"/>
        </w:rPr>
      </w:pPr>
    </w:p>
    <w:p w14:paraId="4164AF85" w14:textId="77777777" w:rsidR="002C4F21" w:rsidRPr="00F67924" w:rsidRDefault="002C4F21" w:rsidP="002C4F21">
      <w:pPr>
        <w:keepNext/>
        <w:keepLines/>
        <w:ind w:left="567" w:hanging="567"/>
        <w:outlineLvl w:val="0"/>
        <w:rPr>
          <w:i/>
          <w:u w:val="single"/>
          <w:lang w:val="pt-PT"/>
        </w:rPr>
      </w:pPr>
      <w:r w:rsidRPr="00F67924">
        <w:rPr>
          <w:i/>
          <w:u w:val="single"/>
          <w:lang w:val="pt-PT"/>
        </w:rPr>
        <w:t>Infeções</w:t>
      </w:r>
    </w:p>
    <w:p w14:paraId="7B7EE506" w14:textId="17E2F628" w:rsidR="005E4B90" w:rsidRPr="00F67924" w:rsidRDefault="005E4B90" w:rsidP="005551E6">
      <w:pPr>
        <w:keepNext/>
        <w:keepLines/>
        <w:rPr>
          <w:lang w:val="pt-PT"/>
        </w:rPr>
      </w:pPr>
      <w:r w:rsidRPr="00F67924">
        <w:rPr>
          <w:lang w:val="pt-PT"/>
        </w:rPr>
        <w:t xml:space="preserve">Nos </w:t>
      </w:r>
      <w:del w:id="2134" w:author="Author">
        <w:r w:rsidRPr="00F67924" w:rsidDel="002E146D">
          <w:rPr>
            <w:lang w:val="pt-PT"/>
          </w:rPr>
          <w:delText xml:space="preserve">estudos </w:delText>
        </w:r>
      </w:del>
      <w:ins w:id="2135" w:author="Author">
        <w:r w:rsidR="002E146D" w:rsidRPr="00F67924">
          <w:rPr>
            <w:lang w:val="pt-PT"/>
          </w:rPr>
          <w:t xml:space="preserve">ensaios </w:t>
        </w:r>
      </w:ins>
      <w:r w:rsidRPr="00F67924">
        <w:rPr>
          <w:lang w:val="pt-PT"/>
        </w:rPr>
        <w:t>de 6 meses controlados, a taxa de todas as infeções notificadas com tocilizumab 8 mg/kg mais tratamento com DMARD foi de 127 acontecimentos por 100 doentes</w:t>
      </w:r>
      <w:r w:rsidRPr="00F67924">
        <w:rPr>
          <w:lang w:val="pt-PT"/>
        </w:rPr>
        <w:noBreakHyphen/>
        <w:t>ano, comparativamente a 112 acontecimentos por 100 doentes</w:t>
      </w:r>
      <w:r w:rsidRPr="00F67924">
        <w:rPr>
          <w:lang w:val="pt-PT"/>
        </w:rPr>
        <w:noBreakHyphen/>
        <w:t>ano no grupo com placebo mais DMARD. Na população com exposição</w:t>
      </w:r>
      <w:r w:rsidRPr="00F67924">
        <w:rPr>
          <w:szCs w:val="22"/>
          <w:lang w:val="pt-PT"/>
        </w:rPr>
        <w:t xml:space="preserve"> a longo prazo,</w:t>
      </w:r>
      <w:r w:rsidRPr="00F67924">
        <w:rPr>
          <w:lang w:val="pt-PT"/>
        </w:rPr>
        <w:t xml:space="preserve"> a taxa global de infeções com tocilizumab foi de 108 acontecimentos por exposição de 100 doentes</w:t>
      </w:r>
      <w:r w:rsidRPr="00F67924">
        <w:rPr>
          <w:lang w:val="pt-PT"/>
        </w:rPr>
        <w:noBreakHyphen/>
        <w:t>ano.</w:t>
      </w:r>
    </w:p>
    <w:p w14:paraId="4E250EFD" w14:textId="77777777" w:rsidR="005E4B90" w:rsidRPr="00F67924" w:rsidRDefault="005E4B90" w:rsidP="005551E6">
      <w:pPr>
        <w:rPr>
          <w:lang w:val="pt-PT"/>
        </w:rPr>
      </w:pPr>
    </w:p>
    <w:p w14:paraId="7EBCEAD4" w14:textId="1AF5C1AC" w:rsidR="005E4B90" w:rsidRPr="00F67924" w:rsidRDefault="005E4B90">
      <w:pPr>
        <w:rPr>
          <w:lang w:val="pt-PT"/>
        </w:rPr>
      </w:pPr>
      <w:r w:rsidRPr="00F67924">
        <w:rPr>
          <w:lang w:val="pt-PT"/>
        </w:rPr>
        <w:t>Nos ensaios clínicos de 6 meses controlados, a taxa de infeções graves com tocilizumab 8 mg/kg mais DMARDs foi de 5,3 acontecimentos por exposição de 100 doentes</w:t>
      </w:r>
      <w:r w:rsidRPr="00F67924">
        <w:rPr>
          <w:lang w:val="pt-PT"/>
        </w:rPr>
        <w:noBreakHyphen/>
        <w:t>ano, comparativamente a 3,9 acontecimentos por exposição de 100 doentes</w:t>
      </w:r>
      <w:r w:rsidRPr="00F67924">
        <w:rPr>
          <w:lang w:val="pt-PT"/>
        </w:rPr>
        <w:noBreakHyphen/>
        <w:t xml:space="preserve">ano no grupo com placebo mais DMARD. No </w:t>
      </w:r>
      <w:del w:id="2136" w:author="Author">
        <w:r w:rsidRPr="00F67924" w:rsidDel="002E146D">
          <w:rPr>
            <w:lang w:val="pt-PT"/>
          </w:rPr>
          <w:delText xml:space="preserve">estudo </w:delText>
        </w:r>
      </w:del>
      <w:ins w:id="2137" w:author="Author">
        <w:r w:rsidR="002E146D" w:rsidRPr="00F67924">
          <w:rPr>
            <w:lang w:val="pt-PT"/>
          </w:rPr>
          <w:t xml:space="preserve">ensaio </w:t>
        </w:r>
      </w:ins>
      <w:r w:rsidRPr="00F67924">
        <w:rPr>
          <w:lang w:val="pt-PT"/>
        </w:rPr>
        <w:t>em monoterapia, a taxa de infeções graves foi de 3,6 acontecimentos por 100 doentes</w:t>
      </w:r>
      <w:r w:rsidRPr="00F67924">
        <w:rPr>
          <w:lang w:val="pt-PT"/>
        </w:rPr>
        <w:noBreakHyphen/>
        <w:t>ano de exposição no grupo de tocilizumab e de 1,5 acontecimentos por 100 doentes</w:t>
      </w:r>
      <w:r w:rsidRPr="00F67924">
        <w:rPr>
          <w:lang w:val="pt-PT"/>
        </w:rPr>
        <w:noBreakHyphen/>
        <w:t>ano de exposição no grupo com MTX.</w:t>
      </w:r>
    </w:p>
    <w:p w14:paraId="50D596D4" w14:textId="77777777" w:rsidR="002C4F21" w:rsidRPr="00F67924" w:rsidRDefault="002C4F21" w:rsidP="002C4F21">
      <w:pPr>
        <w:rPr>
          <w:lang w:val="pt-PT"/>
        </w:rPr>
      </w:pPr>
    </w:p>
    <w:p w14:paraId="2D081FB4" w14:textId="31822BD7" w:rsidR="002C4F21" w:rsidRPr="00F67924" w:rsidRDefault="002C4F21" w:rsidP="001A4E34">
      <w:pPr>
        <w:rPr>
          <w:lang w:val="pt-PT"/>
        </w:rPr>
      </w:pPr>
      <w:r w:rsidRPr="00F67924">
        <w:rPr>
          <w:lang w:val="pt-PT"/>
        </w:rPr>
        <w:t>Na população com exposição</w:t>
      </w:r>
      <w:r w:rsidRPr="00F67924">
        <w:rPr>
          <w:szCs w:val="22"/>
          <w:lang w:val="pt-PT"/>
        </w:rPr>
        <w:t xml:space="preserve"> a longo prazo,</w:t>
      </w:r>
      <w:r w:rsidRPr="00F67924" w:rsidDel="000D59FD">
        <w:rPr>
          <w:lang w:val="pt-PT"/>
        </w:rPr>
        <w:t xml:space="preserve"> </w:t>
      </w:r>
      <w:r w:rsidRPr="00F67924">
        <w:rPr>
          <w:lang w:val="pt-PT"/>
        </w:rPr>
        <w:t>a taxa global de infeções graves (bacterianas, virais e fúngicas) foi de 4,7</w:t>
      </w:r>
      <w:r w:rsidR="005E4B90" w:rsidRPr="00F67924">
        <w:rPr>
          <w:lang w:val="pt-PT"/>
        </w:rPr>
        <w:t> </w:t>
      </w:r>
      <w:r w:rsidRPr="00F67924">
        <w:rPr>
          <w:lang w:val="pt-PT"/>
        </w:rPr>
        <w:t>acontecimentos por 100</w:t>
      </w:r>
      <w:r w:rsidR="005E4B90" w:rsidRPr="00F67924">
        <w:rPr>
          <w:lang w:val="pt-PT"/>
        </w:rPr>
        <w:t> </w:t>
      </w:r>
      <w:r w:rsidRPr="00F67924">
        <w:rPr>
          <w:lang w:val="pt-PT"/>
        </w:rPr>
        <w:t>doentes</w:t>
      </w:r>
      <w:r w:rsidR="005E4B90" w:rsidRPr="00F67924">
        <w:rPr>
          <w:lang w:val="pt-PT"/>
        </w:rPr>
        <w:noBreakHyphen/>
      </w:r>
      <w:r w:rsidRPr="00F67924">
        <w:rPr>
          <w:lang w:val="pt-PT"/>
        </w:rPr>
        <w:t>ano. As infeções graves notificadas, algumas com desenlace fatal, incluíram tuberculose ativa, que pode apresentar</w:t>
      </w:r>
      <w:r w:rsidRPr="00F67924">
        <w:rPr>
          <w:lang w:val="pt-PT"/>
        </w:rPr>
        <w:noBreakHyphen/>
        <w:t xml:space="preserve">se como doença intrapulmonar ou extrapulmonar, infeções pulmonares invasivas, incluindo candidíase, aspergilose, coccidioidomicose e infeção por </w:t>
      </w:r>
      <w:r w:rsidRPr="00F67924">
        <w:rPr>
          <w:i/>
          <w:lang w:val="pt-PT"/>
        </w:rPr>
        <w:t>pneumocystis jirovecii,</w:t>
      </w:r>
      <w:r w:rsidRPr="00F67924">
        <w:rPr>
          <w:lang w:val="pt-PT"/>
        </w:rPr>
        <w:t xml:space="preserve"> pneumonia, celulite, herpes </w:t>
      </w:r>
      <w:del w:id="2138" w:author="Author">
        <w:r w:rsidRPr="00F67924" w:rsidDel="00EE4151">
          <w:rPr>
            <w:lang w:val="pt-PT"/>
          </w:rPr>
          <w:delText>zoster</w:delText>
        </w:r>
      </w:del>
      <w:ins w:id="2139" w:author="Author">
        <w:r w:rsidR="00EE4151" w:rsidRPr="00F67924">
          <w:rPr>
            <w:lang w:val="pt-PT"/>
          </w:rPr>
          <w:t>zóster</w:t>
        </w:r>
      </w:ins>
      <w:r w:rsidRPr="00F67924">
        <w:rPr>
          <w:lang w:val="pt-PT"/>
        </w:rPr>
        <w:t>, gastroenterite, diverticulite, s</w:t>
      </w:r>
      <w:r w:rsidR="0068699F" w:rsidRPr="00F67924">
        <w:rPr>
          <w:lang w:val="pt-PT"/>
        </w:rPr>
        <w:t>é</w:t>
      </w:r>
      <w:r w:rsidRPr="00F67924">
        <w:rPr>
          <w:lang w:val="pt-PT"/>
        </w:rPr>
        <w:t xml:space="preserve">psis e artrite bacteriana. Foram </w:t>
      </w:r>
      <w:ins w:id="2140" w:author="Author">
        <w:r w:rsidR="002E146D" w:rsidRPr="00F67924">
          <w:rPr>
            <w:lang w:val="pt-PT"/>
          </w:rPr>
          <w:t xml:space="preserve">também </w:t>
        </w:r>
      </w:ins>
      <w:r w:rsidRPr="00F67924">
        <w:rPr>
          <w:lang w:val="pt-PT"/>
        </w:rPr>
        <w:t>notificados casos de infeções oportunistas.</w:t>
      </w:r>
    </w:p>
    <w:p w14:paraId="2BB50A51" w14:textId="77777777" w:rsidR="002C4F21" w:rsidRPr="00F67924" w:rsidRDefault="002C4F21" w:rsidP="001A4E34">
      <w:pPr>
        <w:rPr>
          <w:lang w:val="pt-PT"/>
        </w:rPr>
      </w:pPr>
    </w:p>
    <w:p w14:paraId="451D1775" w14:textId="77777777" w:rsidR="007113A9" w:rsidRPr="00F67924" w:rsidRDefault="007113A9" w:rsidP="00364126">
      <w:pPr>
        <w:keepNext/>
        <w:keepLines/>
        <w:rPr>
          <w:i/>
          <w:u w:val="single"/>
          <w:lang w:val="pt-PT"/>
        </w:rPr>
      </w:pPr>
      <w:r w:rsidRPr="00F67924">
        <w:rPr>
          <w:i/>
          <w:u w:val="single"/>
          <w:lang w:val="pt-PT"/>
        </w:rPr>
        <w:t>Doença pulmonar intersticial</w:t>
      </w:r>
    </w:p>
    <w:p w14:paraId="0819BB66" w14:textId="77777777" w:rsidR="007113A9" w:rsidRPr="00F67924" w:rsidRDefault="007113A9" w:rsidP="00364126">
      <w:pPr>
        <w:keepNext/>
        <w:keepLines/>
        <w:rPr>
          <w:lang w:val="pt-PT"/>
        </w:rPr>
      </w:pPr>
      <w:r w:rsidRPr="00F67924">
        <w:rPr>
          <w:lang w:val="pt-PT"/>
        </w:rPr>
        <w:t xml:space="preserve">Uma função pulmonar comprometida pode aumentar o risco de ocorrência de infeções. </w:t>
      </w:r>
    </w:p>
    <w:p w14:paraId="5E36EE00" w14:textId="53800441" w:rsidR="007113A9" w:rsidRPr="00F67924" w:rsidRDefault="007113A9" w:rsidP="00364126">
      <w:pPr>
        <w:keepNext/>
        <w:keepLines/>
        <w:rPr>
          <w:lang w:val="pt-PT"/>
        </w:rPr>
      </w:pPr>
      <w:r w:rsidRPr="00F67924">
        <w:rPr>
          <w:lang w:val="pt-PT"/>
        </w:rPr>
        <w:t>Foram notificados na pós</w:t>
      </w:r>
      <w:r w:rsidRPr="00F67924">
        <w:rPr>
          <w:lang w:val="pt-PT"/>
        </w:rPr>
        <w:noBreakHyphen/>
        <w:t>comercialização, casos de doença pulmonar intersticial (incluindo pneumonite e fibrose pulmonar), alguns dos quais resultaram em morte.</w:t>
      </w:r>
    </w:p>
    <w:p w14:paraId="7C556DCF" w14:textId="77777777" w:rsidR="007113A9" w:rsidRPr="00F67924" w:rsidRDefault="007113A9" w:rsidP="00364126">
      <w:pPr>
        <w:keepNext/>
        <w:keepLines/>
        <w:rPr>
          <w:u w:val="single"/>
          <w:lang w:val="pt-PT"/>
        </w:rPr>
      </w:pPr>
    </w:p>
    <w:p w14:paraId="7462890B" w14:textId="77777777" w:rsidR="007113A9" w:rsidRPr="00F67924" w:rsidRDefault="007113A9" w:rsidP="00364126">
      <w:pPr>
        <w:keepNext/>
        <w:keepLines/>
        <w:ind w:left="567" w:hanging="567"/>
        <w:outlineLvl w:val="0"/>
        <w:rPr>
          <w:i/>
          <w:u w:val="single"/>
          <w:lang w:val="pt-PT"/>
        </w:rPr>
      </w:pPr>
      <w:r w:rsidRPr="00F67924">
        <w:rPr>
          <w:i/>
          <w:u w:val="single"/>
          <w:lang w:val="pt-PT"/>
        </w:rPr>
        <w:t>Perfuração gastrointestinal</w:t>
      </w:r>
    </w:p>
    <w:p w14:paraId="03306C1A" w14:textId="2BBF2E4F" w:rsidR="007113A9" w:rsidRPr="00F67924" w:rsidRDefault="007113A9" w:rsidP="005551E6">
      <w:pPr>
        <w:rPr>
          <w:lang w:val="pt-PT"/>
        </w:rPr>
      </w:pPr>
      <w:r w:rsidRPr="00F67924">
        <w:rPr>
          <w:lang w:val="pt-PT"/>
        </w:rPr>
        <w:t xml:space="preserve">Durante os 6 meses de ensaios clínicos controlados, a taxa global de perfuração gastrointestinal com terapêutica com </w:t>
      </w:r>
      <w:r w:rsidRPr="00F67924">
        <w:rPr>
          <w:szCs w:val="22"/>
          <w:lang w:val="pt-PT"/>
        </w:rPr>
        <w:t xml:space="preserve">tocilizumab </w:t>
      </w:r>
      <w:r w:rsidRPr="00F67924">
        <w:rPr>
          <w:lang w:val="pt-PT"/>
        </w:rPr>
        <w:t>foi de 0,26 acontecimentos por 100 doentes</w:t>
      </w:r>
      <w:r w:rsidRPr="00F67924">
        <w:rPr>
          <w:lang w:val="pt-PT"/>
        </w:rPr>
        <w:noBreakHyphen/>
        <w:t>ano. Na população com exposição</w:t>
      </w:r>
      <w:r w:rsidRPr="00F67924">
        <w:rPr>
          <w:szCs w:val="22"/>
          <w:lang w:val="pt-PT"/>
        </w:rPr>
        <w:t xml:space="preserve"> a longo prazo, a taxa global de perfuração gastrointestinal foi de 0,28 acontecimentos por </w:t>
      </w:r>
      <w:r w:rsidRPr="00F67924">
        <w:rPr>
          <w:lang w:val="pt-PT"/>
        </w:rPr>
        <w:t>100 doentes</w:t>
      </w:r>
      <w:r w:rsidRPr="00F67924">
        <w:rPr>
          <w:lang w:val="pt-PT"/>
        </w:rPr>
        <w:noBreakHyphen/>
        <w:t>ano. Os casos de perfuração gastrointestinal com o tratamento foram primariamente notificados como complicações de diverticulite, incluindo peritonite purulenta generalizada, perfuração gastrointestinal inferior, fístula e abcesso.</w:t>
      </w:r>
    </w:p>
    <w:p w14:paraId="73AFD3B8" w14:textId="77777777" w:rsidR="007113A9" w:rsidRPr="00F67924" w:rsidRDefault="007113A9" w:rsidP="005551E6">
      <w:pPr>
        <w:rPr>
          <w:lang w:val="pt-PT"/>
        </w:rPr>
      </w:pPr>
    </w:p>
    <w:p w14:paraId="3B5A357A" w14:textId="77777777" w:rsidR="007113A9" w:rsidRPr="00F67924" w:rsidRDefault="007113A9" w:rsidP="005551E6">
      <w:pPr>
        <w:rPr>
          <w:i/>
          <w:szCs w:val="22"/>
          <w:u w:val="single"/>
          <w:lang w:val="pt-PT"/>
        </w:rPr>
      </w:pPr>
      <w:r w:rsidRPr="00F67924">
        <w:rPr>
          <w:i/>
          <w:szCs w:val="22"/>
          <w:u w:val="single"/>
          <w:lang w:val="pt-PT"/>
        </w:rPr>
        <w:t>Reações associadas à perfusão</w:t>
      </w:r>
    </w:p>
    <w:p w14:paraId="7A94F1FC" w14:textId="2EFBCAFC" w:rsidR="002C4F21" w:rsidRPr="00F67924" w:rsidRDefault="007113A9" w:rsidP="002C4F21">
      <w:pPr>
        <w:rPr>
          <w:lang w:val="pt-PT"/>
        </w:rPr>
      </w:pPr>
      <w:r w:rsidRPr="00F67924">
        <w:rPr>
          <w:lang w:val="pt-PT"/>
        </w:rPr>
        <w:t xml:space="preserve">Nos ensaios de 6 meses controlados </w:t>
      </w:r>
      <w:r w:rsidRPr="00F67924">
        <w:rPr>
          <w:szCs w:val="22"/>
          <w:lang w:val="pt-PT"/>
        </w:rPr>
        <w:t>foram notificados acontecimentos adversos associados à perfusão (acontecimentos selecionados ocorridos durante ou no período de 24 horas após a perfusão) por 6,9% dos doentes no grupo</w:t>
      </w:r>
      <w:r w:rsidR="002C4F21" w:rsidRPr="00F67924">
        <w:rPr>
          <w:szCs w:val="22"/>
          <w:lang w:val="pt-PT"/>
        </w:rPr>
        <w:t xml:space="preserve"> </w:t>
      </w:r>
      <w:r w:rsidRPr="00F67924">
        <w:rPr>
          <w:szCs w:val="22"/>
          <w:lang w:val="pt-PT"/>
        </w:rPr>
        <w:t>tocilizumab</w:t>
      </w:r>
      <w:r w:rsidRPr="00F67924">
        <w:rPr>
          <w:lang w:val="pt-PT"/>
        </w:rPr>
        <w:t xml:space="preserve"> </w:t>
      </w:r>
      <w:r w:rsidR="002C4F21" w:rsidRPr="00F67924">
        <w:rPr>
          <w:lang w:val="pt-PT"/>
        </w:rPr>
        <w:t xml:space="preserve">8 mg/kg mais DMARD e por 5,1% dos doentes no grupo placebo mais DMARD. Os acontecimentos notificados durante a perfusão foram principalmente episódios de hipertensão; os acontecimentos notificados </w:t>
      </w:r>
      <w:r w:rsidR="002C4F21" w:rsidRPr="00F67924">
        <w:rPr>
          <w:szCs w:val="22"/>
          <w:lang w:val="pt-PT"/>
        </w:rPr>
        <w:t>no período de 24</w:t>
      </w:r>
      <w:r w:rsidRPr="00F67924">
        <w:rPr>
          <w:szCs w:val="22"/>
          <w:lang w:val="pt-PT"/>
        </w:rPr>
        <w:t> </w:t>
      </w:r>
      <w:r w:rsidR="002C4F21" w:rsidRPr="00F67924">
        <w:rPr>
          <w:szCs w:val="22"/>
          <w:lang w:val="pt-PT"/>
        </w:rPr>
        <w:t>horas após o final da perfusão foram cefaleia e reações cutâneas (erupção cutânea, urticária). Estes acontecimentos não foram limitadores do tratamento.</w:t>
      </w:r>
    </w:p>
    <w:p w14:paraId="3F1449A2" w14:textId="77777777" w:rsidR="002C4F21" w:rsidRPr="00F67924" w:rsidRDefault="002C4F21" w:rsidP="002C4F21">
      <w:pPr>
        <w:rPr>
          <w:lang w:val="pt-PT"/>
        </w:rPr>
      </w:pPr>
    </w:p>
    <w:p w14:paraId="085993B6" w14:textId="787F6926" w:rsidR="002C4F21" w:rsidRPr="00F67924" w:rsidRDefault="002C4F21" w:rsidP="002C4F21">
      <w:pPr>
        <w:rPr>
          <w:lang w:val="pt-PT"/>
        </w:rPr>
      </w:pPr>
      <w:r w:rsidRPr="00F67924">
        <w:rPr>
          <w:lang w:val="pt-PT"/>
        </w:rPr>
        <w:t>A taxa de reações anafiláticas (ocorrendo num total de 8/4009</w:t>
      </w:r>
      <w:r w:rsidR="007113A9" w:rsidRPr="00F67924">
        <w:rPr>
          <w:lang w:val="pt-PT"/>
        </w:rPr>
        <w:t> </w:t>
      </w:r>
      <w:r w:rsidRPr="00F67924">
        <w:rPr>
          <w:lang w:val="pt-PT"/>
        </w:rPr>
        <w:t xml:space="preserve">doentes, 0,2%) foi várias vezes superior com a dose de 4 mg/kg, comparativamente à dose de 8 mg/kg. Reações de hipersensibilidade clinicamente significativas associadas a </w:t>
      </w:r>
      <w:r w:rsidR="007113A9" w:rsidRPr="00F67924">
        <w:rPr>
          <w:lang w:val="pt-PT"/>
        </w:rPr>
        <w:t xml:space="preserve">tocilizumab </w:t>
      </w:r>
      <w:r w:rsidRPr="00F67924">
        <w:rPr>
          <w:lang w:val="pt-PT"/>
        </w:rPr>
        <w:t>e requerendo descontinuação d</w:t>
      </w:r>
      <w:r w:rsidR="0068699F" w:rsidRPr="00F67924">
        <w:rPr>
          <w:lang w:val="pt-PT"/>
        </w:rPr>
        <w:t>o</w:t>
      </w:r>
      <w:r w:rsidRPr="00F67924">
        <w:rPr>
          <w:lang w:val="pt-PT"/>
        </w:rPr>
        <w:t xml:space="preserve"> tratamento foram notificadas num total de 56 dos 4009</w:t>
      </w:r>
      <w:r w:rsidR="007113A9" w:rsidRPr="00F67924">
        <w:rPr>
          <w:lang w:val="pt-PT"/>
        </w:rPr>
        <w:t> </w:t>
      </w:r>
      <w:r w:rsidRPr="00F67924">
        <w:rPr>
          <w:lang w:val="pt-PT"/>
        </w:rPr>
        <w:t xml:space="preserve">doentes (1,4%) tratados durante os </w:t>
      </w:r>
      <w:r w:rsidR="007113A9" w:rsidRPr="00F67924">
        <w:rPr>
          <w:lang w:val="pt-PT"/>
        </w:rPr>
        <w:t xml:space="preserve">ensaios </w:t>
      </w:r>
      <w:r w:rsidRPr="00F67924">
        <w:rPr>
          <w:lang w:val="pt-PT"/>
        </w:rPr>
        <w:t xml:space="preserve">clínicos controlados e abertos. Estas reações foram geralmente observadas durante a segunda à quinta perfusão de </w:t>
      </w:r>
      <w:r w:rsidR="007113A9" w:rsidRPr="00F67924">
        <w:rPr>
          <w:lang w:val="pt-PT"/>
        </w:rPr>
        <w:t xml:space="preserve">tocilizumab </w:t>
      </w:r>
      <w:r w:rsidRPr="00F67924">
        <w:rPr>
          <w:lang w:val="pt-PT"/>
        </w:rPr>
        <w:t>(ver secção</w:t>
      </w:r>
      <w:r w:rsidR="007113A9" w:rsidRPr="00F67924">
        <w:rPr>
          <w:lang w:val="pt-PT"/>
        </w:rPr>
        <w:t> </w:t>
      </w:r>
      <w:r w:rsidRPr="00F67924">
        <w:rPr>
          <w:lang w:val="pt-PT"/>
        </w:rPr>
        <w:t xml:space="preserve">4.4). Foi notificada </w:t>
      </w:r>
      <w:r w:rsidRPr="00F67924">
        <w:rPr>
          <w:szCs w:val="22"/>
          <w:lang w:val="pt-PT"/>
        </w:rPr>
        <w:t xml:space="preserve">anafilaxia </w:t>
      </w:r>
      <w:r w:rsidRPr="00F67924">
        <w:rPr>
          <w:lang w:val="pt-PT"/>
        </w:rPr>
        <w:t xml:space="preserve">fatal durante o tratamento com </w:t>
      </w:r>
      <w:r w:rsidR="007113A9" w:rsidRPr="00F67924">
        <w:rPr>
          <w:lang w:val="pt-PT"/>
        </w:rPr>
        <w:t xml:space="preserve">tocilizumab </w:t>
      </w:r>
      <w:r w:rsidRPr="00F67924">
        <w:rPr>
          <w:lang w:val="pt-PT"/>
        </w:rPr>
        <w:t>intravenoso após a autorização de introdução no mercado (ver secção</w:t>
      </w:r>
      <w:r w:rsidR="007113A9" w:rsidRPr="00F67924">
        <w:rPr>
          <w:lang w:val="pt-PT"/>
        </w:rPr>
        <w:t> </w:t>
      </w:r>
      <w:r w:rsidRPr="00F67924">
        <w:rPr>
          <w:lang w:val="pt-PT"/>
        </w:rPr>
        <w:t>4.4).</w:t>
      </w:r>
    </w:p>
    <w:p w14:paraId="6F846802" w14:textId="77777777" w:rsidR="002C4F21" w:rsidRPr="00F67924" w:rsidRDefault="002C4F21" w:rsidP="002C4F21">
      <w:pPr>
        <w:rPr>
          <w:lang w:val="pt-PT"/>
        </w:rPr>
      </w:pPr>
    </w:p>
    <w:p w14:paraId="45970C16" w14:textId="77777777" w:rsidR="002C4F21" w:rsidRPr="00F67924" w:rsidRDefault="002C4F21" w:rsidP="002C4F21">
      <w:pPr>
        <w:ind w:left="567" w:hanging="567"/>
        <w:outlineLvl w:val="0"/>
        <w:rPr>
          <w:i/>
          <w:u w:val="single"/>
          <w:lang w:val="pt-PT"/>
        </w:rPr>
      </w:pPr>
      <w:r w:rsidRPr="00F67924">
        <w:rPr>
          <w:i/>
          <w:u w:val="single"/>
          <w:lang w:val="pt-PT"/>
        </w:rPr>
        <w:t>Imunogenicidade</w:t>
      </w:r>
    </w:p>
    <w:p w14:paraId="4EB78F78" w14:textId="0B450D81" w:rsidR="002C4F21" w:rsidRPr="00F67924" w:rsidRDefault="002C4F21" w:rsidP="002C4F21">
      <w:pPr>
        <w:outlineLvl w:val="0"/>
        <w:rPr>
          <w:lang w:val="pt-PT"/>
        </w:rPr>
      </w:pPr>
      <w:r w:rsidRPr="00F67924">
        <w:rPr>
          <w:lang w:val="pt-PT"/>
        </w:rPr>
        <w:t>Um total de 2876 doentes foi testado quanto à presença de anticorpos anti</w:t>
      </w:r>
      <w:r w:rsidR="00833305" w:rsidRPr="00F67924">
        <w:rPr>
          <w:lang w:val="pt-PT"/>
        </w:rPr>
        <w:noBreakHyphen/>
      </w:r>
      <w:r w:rsidRPr="00F67924">
        <w:rPr>
          <w:lang w:val="pt-PT"/>
        </w:rPr>
        <w:t>RoActemra em ensaios clínicos de 6</w:t>
      </w:r>
      <w:r w:rsidR="00E33BA0" w:rsidRPr="00F67924">
        <w:rPr>
          <w:lang w:val="pt-PT"/>
        </w:rPr>
        <w:t> </w:t>
      </w:r>
      <w:r w:rsidRPr="00F67924">
        <w:rPr>
          <w:lang w:val="pt-PT"/>
        </w:rPr>
        <w:t>meses controlados. Dos 46 doentes (1,6%) que desenvolveram anticorpos anti</w:t>
      </w:r>
      <w:r w:rsidR="00833305" w:rsidRPr="00F67924">
        <w:rPr>
          <w:lang w:val="pt-PT"/>
        </w:rPr>
        <w:noBreakHyphen/>
      </w:r>
      <w:r w:rsidRPr="00F67924">
        <w:rPr>
          <w:lang w:val="pt-PT"/>
        </w:rPr>
        <w:t xml:space="preserve">RoActemra, 6 tiveram uma reação de hipersensibilidade medicamente significativa associada, que conduziu em 5 doentes </w:t>
      </w:r>
      <w:r w:rsidR="0068699F" w:rsidRPr="00F67924">
        <w:rPr>
          <w:lang w:val="pt-PT"/>
        </w:rPr>
        <w:t>à</w:t>
      </w:r>
      <w:r w:rsidRPr="00F67924">
        <w:rPr>
          <w:lang w:val="pt-PT"/>
        </w:rPr>
        <w:t xml:space="preserve"> descontinuação permanente do tratamento. Trinta doentes (1,1%) desenvolveram anticorpos neutralizantes.</w:t>
      </w:r>
    </w:p>
    <w:p w14:paraId="7307C283" w14:textId="77777777" w:rsidR="002C4F21" w:rsidRPr="00F67924" w:rsidRDefault="002C4F21" w:rsidP="002C4F21">
      <w:pPr>
        <w:outlineLvl w:val="0"/>
        <w:rPr>
          <w:lang w:val="pt-PT"/>
        </w:rPr>
      </w:pPr>
    </w:p>
    <w:p w14:paraId="140131BE" w14:textId="77777777" w:rsidR="002C4F21" w:rsidRPr="00F67924" w:rsidRDefault="002C4F21" w:rsidP="002C4F21">
      <w:pPr>
        <w:ind w:left="567" w:hanging="567"/>
        <w:outlineLvl w:val="0"/>
        <w:rPr>
          <w:i/>
          <w:u w:val="single"/>
          <w:lang w:val="pt-PT"/>
        </w:rPr>
      </w:pPr>
      <w:r w:rsidRPr="00F67924">
        <w:rPr>
          <w:i/>
          <w:u w:val="single"/>
          <w:lang w:val="pt-PT"/>
        </w:rPr>
        <w:t>Neutrófilos</w:t>
      </w:r>
    </w:p>
    <w:p w14:paraId="38478652" w14:textId="57025C84" w:rsidR="00585428" w:rsidRPr="00F67924" w:rsidRDefault="00585428" w:rsidP="005551E6">
      <w:pPr>
        <w:rPr>
          <w:lang w:val="pt-PT"/>
        </w:rPr>
      </w:pPr>
      <w:r w:rsidRPr="00F67924">
        <w:rPr>
          <w:lang w:val="pt-PT"/>
        </w:rPr>
        <w:t xml:space="preserve">Nos ensaios de 6 meses controlados ocorreu uma diminuição na contagem de neutrófilos para menos de 1 </w:t>
      </w:r>
      <w:r w:rsidR="00DE1463" w:rsidRPr="00F67924">
        <w:rPr>
          <w:szCs w:val="22"/>
          <w:lang w:val="pt-PT"/>
        </w:rPr>
        <w:t>×</w:t>
      </w:r>
      <w:r w:rsidRPr="00F67924">
        <w:rPr>
          <w:lang w:val="pt-PT"/>
        </w:rPr>
        <w:t xml:space="preserve"> 10</w:t>
      </w:r>
      <w:r w:rsidRPr="00F67924">
        <w:rPr>
          <w:vertAlign w:val="superscript"/>
          <w:lang w:val="pt-PT"/>
        </w:rPr>
        <w:t>9</w:t>
      </w:r>
      <w:r w:rsidRPr="00F67924">
        <w:rPr>
          <w:lang w:val="pt-PT"/>
        </w:rPr>
        <w:t xml:space="preserve">/l em 3,4% dos doentes tratados com tocilizumab 8 mg/kg mais DMARDs, comparativamente a &lt; 0,1% dos doentes no grupo placebo mais DMARDs. </w:t>
      </w:r>
      <w:r w:rsidRPr="00F67924">
        <w:rPr>
          <w:szCs w:val="22"/>
          <w:lang w:val="pt-PT"/>
        </w:rPr>
        <w:t xml:space="preserve">Aproximadamente metade dos doentes que desenvolveram uma CAN &lt; 1 </w:t>
      </w:r>
      <w:r w:rsidR="00DE1463" w:rsidRPr="00F67924">
        <w:rPr>
          <w:szCs w:val="22"/>
          <w:lang w:val="pt-PT"/>
        </w:rPr>
        <w:t>×</w:t>
      </w:r>
      <w:r w:rsidRPr="00F67924">
        <w:rPr>
          <w:szCs w:val="22"/>
          <w:lang w:val="pt-PT"/>
        </w:rPr>
        <w:t xml:space="preserve"> 10</w:t>
      </w:r>
      <w:r w:rsidRPr="00F67924">
        <w:rPr>
          <w:szCs w:val="22"/>
          <w:vertAlign w:val="superscript"/>
          <w:lang w:val="pt-PT"/>
        </w:rPr>
        <w:t>9</w:t>
      </w:r>
      <w:r w:rsidRPr="00F67924">
        <w:rPr>
          <w:rFonts w:eastAsia="MS Mincho"/>
          <w:szCs w:val="22"/>
          <w:lang w:val="pt-PT"/>
        </w:rPr>
        <w:t>/l</w:t>
      </w:r>
      <w:r w:rsidRPr="00F67924">
        <w:rPr>
          <w:szCs w:val="22"/>
          <w:lang w:val="pt-PT"/>
        </w:rPr>
        <w:t xml:space="preserve"> fizeram</w:t>
      </w:r>
      <w:r w:rsidRPr="00F67924">
        <w:rPr>
          <w:szCs w:val="22"/>
          <w:lang w:val="pt-PT"/>
        </w:rPr>
        <w:noBreakHyphen/>
        <w:t xml:space="preserve">no nas 8 semanas após o início da terapêutica. </w:t>
      </w:r>
      <w:r w:rsidRPr="00F67924">
        <w:rPr>
          <w:lang w:val="pt-PT"/>
        </w:rPr>
        <w:t xml:space="preserve">Em 0,3% dos doentes tratados com tocilizumab 8 mg/kg mais DMARDs </w:t>
      </w:r>
      <w:r w:rsidRPr="00F67924">
        <w:rPr>
          <w:szCs w:val="22"/>
          <w:lang w:val="pt-PT"/>
        </w:rPr>
        <w:t xml:space="preserve">foram notificados decréscimos para valores inferiores a </w:t>
      </w:r>
      <w:r w:rsidRPr="00F67924">
        <w:rPr>
          <w:lang w:val="pt-PT"/>
        </w:rPr>
        <w:t xml:space="preserve">0,5 </w:t>
      </w:r>
      <w:r w:rsidR="00DE1463" w:rsidRPr="00F67924">
        <w:rPr>
          <w:szCs w:val="22"/>
          <w:lang w:val="pt-PT"/>
        </w:rPr>
        <w:t>×</w:t>
      </w:r>
      <w:r w:rsidRPr="00F67924">
        <w:rPr>
          <w:lang w:val="pt-PT"/>
        </w:rPr>
        <w:t xml:space="preserve"> 10</w:t>
      </w:r>
      <w:r w:rsidRPr="00F67924">
        <w:rPr>
          <w:vertAlign w:val="superscript"/>
          <w:lang w:val="pt-PT"/>
        </w:rPr>
        <w:t>9</w:t>
      </w:r>
      <w:r w:rsidRPr="00F67924">
        <w:rPr>
          <w:lang w:val="pt-PT"/>
        </w:rPr>
        <w:t>/l. Foram notificadas infeções com neutropenia.</w:t>
      </w:r>
    </w:p>
    <w:p w14:paraId="2AF8BDD9" w14:textId="77777777" w:rsidR="00585428" w:rsidRPr="00F67924" w:rsidRDefault="00585428" w:rsidP="005551E6">
      <w:pPr>
        <w:rPr>
          <w:lang w:val="pt-PT"/>
        </w:rPr>
      </w:pPr>
    </w:p>
    <w:p w14:paraId="2398014E" w14:textId="10A4058E" w:rsidR="00585428" w:rsidRPr="00F67924" w:rsidRDefault="00585428" w:rsidP="005551E6">
      <w:pPr>
        <w:autoSpaceDE w:val="0"/>
        <w:autoSpaceDN w:val="0"/>
        <w:adjustRightInd w:val="0"/>
        <w:rPr>
          <w:lang w:val="pt-PT"/>
        </w:rPr>
      </w:pPr>
      <w:r w:rsidRPr="00F67924">
        <w:rPr>
          <w:lang w:val="pt-PT"/>
        </w:rPr>
        <w:t>Durante o período controlado em dupla ocultação e com exposição a longo prazo, o padrão e incidência das diminuições da contagem dos neutrófilos permaneceram consistentes com o que foi observado nos ensaios clínicos de 6 meses controlados.</w:t>
      </w:r>
    </w:p>
    <w:p w14:paraId="1976CE27" w14:textId="77777777" w:rsidR="00585428" w:rsidRPr="00F67924" w:rsidRDefault="00585428" w:rsidP="005551E6">
      <w:pPr>
        <w:rPr>
          <w:lang w:val="pt-PT"/>
        </w:rPr>
      </w:pPr>
    </w:p>
    <w:p w14:paraId="7DCF6636" w14:textId="77777777" w:rsidR="00585428" w:rsidRPr="00F67924" w:rsidRDefault="00585428" w:rsidP="007D6C76">
      <w:pPr>
        <w:keepNext/>
        <w:keepLines/>
        <w:rPr>
          <w:i/>
          <w:u w:val="single"/>
          <w:lang w:val="pt-PT"/>
        </w:rPr>
      </w:pPr>
      <w:r w:rsidRPr="00F67924">
        <w:rPr>
          <w:i/>
          <w:u w:val="single"/>
          <w:lang w:val="pt-PT"/>
        </w:rPr>
        <w:t>Plaquetas</w:t>
      </w:r>
    </w:p>
    <w:p w14:paraId="189120BA" w14:textId="25E61049" w:rsidR="00585428" w:rsidRPr="00F67924" w:rsidRDefault="00585428" w:rsidP="005551E6">
      <w:pPr>
        <w:autoSpaceDE w:val="0"/>
        <w:autoSpaceDN w:val="0"/>
        <w:adjustRightInd w:val="0"/>
        <w:rPr>
          <w:lang w:val="pt-PT"/>
        </w:rPr>
      </w:pPr>
      <w:r w:rsidRPr="00F67924">
        <w:rPr>
          <w:lang w:val="pt-PT"/>
        </w:rPr>
        <w:t>Nos ensaios de 6 meses controlados ocorreu uma diminuição na contagem de plaquetas para valores inferiores a 100</w:t>
      </w:r>
      <w:r w:rsidRPr="00F67924">
        <w:rPr>
          <w:rFonts w:eastAsia="SimSun"/>
          <w:bCs/>
          <w:lang w:val="pt-PT" w:eastAsia="zh-CN"/>
        </w:rPr>
        <w:t xml:space="preserve"> </w:t>
      </w:r>
      <w:r w:rsidR="00DE1463" w:rsidRPr="00F67924">
        <w:rPr>
          <w:szCs w:val="22"/>
          <w:lang w:val="pt-PT"/>
        </w:rPr>
        <w:t>×</w:t>
      </w:r>
      <w:r w:rsidRPr="00F67924">
        <w:rPr>
          <w:rFonts w:eastAsia="SimSun"/>
          <w:bCs/>
          <w:szCs w:val="22"/>
          <w:lang w:val="pt-PT" w:eastAsia="zh-CN"/>
        </w:rPr>
        <w:t xml:space="preserve"> 10</w:t>
      </w:r>
      <w:r w:rsidRPr="00F67924">
        <w:rPr>
          <w:rFonts w:eastAsia="SimSun"/>
          <w:bCs/>
          <w:szCs w:val="22"/>
          <w:vertAlign w:val="superscript"/>
          <w:lang w:val="pt-PT" w:eastAsia="zh-CN"/>
        </w:rPr>
        <w:t>3</w:t>
      </w:r>
      <w:r w:rsidRPr="00F67924">
        <w:rPr>
          <w:rFonts w:eastAsia="SimSun"/>
          <w:bCs/>
          <w:szCs w:val="22"/>
          <w:lang w:val="pt-PT" w:eastAsia="zh-CN"/>
        </w:rPr>
        <w:t>/</w:t>
      </w:r>
      <w:r w:rsidR="00DE1463" w:rsidRPr="00F67924">
        <w:rPr>
          <w:rFonts w:eastAsia="SimSun"/>
          <w:szCs w:val="22"/>
          <w:lang w:val="pt-PT"/>
        </w:rPr>
        <w:t>µ</w:t>
      </w:r>
      <w:r w:rsidRPr="00F67924">
        <w:rPr>
          <w:rFonts w:eastAsia="SimSun"/>
          <w:bCs/>
          <w:szCs w:val="22"/>
          <w:lang w:val="pt-PT" w:eastAsia="zh-CN"/>
        </w:rPr>
        <w:t>l</w:t>
      </w:r>
      <w:r w:rsidRPr="00F67924">
        <w:rPr>
          <w:lang w:val="pt-PT"/>
        </w:rPr>
        <w:t xml:space="preserve"> </w:t>
      </w:r>
      <w:r w:rsidRPr="00F67924">
        <w:rPr>
          <w:rFonts w:eastAsia="SimSun"/>
          <w:lang w:val="pt-PT" w:eastAsia="zh-CN"/>
        </w:rPr>
        <w:t>em</w:t>
      </w:r>
      <w:r w:rsidRPr="00F67924">
        <w:rPr>
          <w:rFonts w:eastAsia="SimSun"/>
          <w:sz w:val="20"/>
          <w:lang w:val="pt-PT" w:eastAsia="zh-CN"/>
        </w:rPr>
        <w:t xml:space="preserve"> </w:t>
      </w:r>
      <w:r w:rsidRPr="00F67924">
        <w:rPr>
          <w:lang w:val="pt-PT"/>
        </w:rPr>
        <w:t>1,7% dos doentes tratados com tocilizumab 8 mg/kg mais DMARDs, comparativamente a &lt; 1% no grupo placebo mais DMARDs. Estes decréscimos ocorreram sem acontecimentos hemorrágicos associados.</w:t>
      </w:r>
    </w:p>
    <w:p w14:paraId="12A143D5" w14:textId="77777777" w:rsidR="00585428" w:rsidRPr="00F67924" w:rsidRDefault="00585428" w:rsidP="005551E6">
      <w:pPr>
        <w:autoSpaceDE w:val="0"/>
        <w:autoSpaceDN w:val="0"/>
        <w:adjustRightInd w:val="0"/>
        <w:rPr>
          <w:lang w:val="pt-PT"/>
        </w:rPr>
      </w:pPr>
    </w:p>
    <w:p w14:paraId="4FB40810" w14:textId="060B7DE4" w:rsidR="00585428" w:rsidRPr="00F67924" w:rsidRDefault="00585428" w:rsidP="005551E6">
      <w:pPr>
        <w:autoSpaceDE w:val="0"/>
        <w:autoSpaceDN w:val="0"/>
        <w:adjustRightInd w:val="0"/>
        <w:rPr>
          <w:lang w:val="pt-PT"/>
        </w:rPr>
      </w:pPr>
      <w:r w:rsidRPr="00F67924">
        <w:rPr>
          <w:lang w:val="pt-PT"/>
        </w:rPr>
        <w:t>Durante o período controlado em dupla ocultação e com exposição a longo prazo, o padrão e incidência das diminuições da contagem das plaquetas permaneceram consistentes com o que foi observado nos ensaios clínicos de 6 meses controlados.</w:t>
      </w:r>
    </w:p>
    <w:p w14:paraId="48A624CE" w14:textId="77777777" w:rsidR="00585428" w:rsidRPr="00F67924" w:rsidRDefault="00585428" w:rsidP="005551E6">
      <w:pPr>
        <w:autoSpaceDE w:val="0"/>
        <w:autoSpaceDN w:val="0"/>
        <w:adjustRightInd w:val="0"/>
        <w:rPr>
          <w:lang w:val="pt-PT"/>
        </w:rPr>
      </w:pPr>
    </w:p>
    <w:p w14:paraId="28DEC842" w14:textId="01E93E3E" w:rsidR="00585428" w:rsidRPr="00F67924" w:rsidRDefault="00585428" w:rsidP="005551E6">
      <w:pPr>
        <w:autoSpaceDE w:val="0"/>
        <w:autoSpaceDN w:val="0"/>
        <w:adjustRightInd w:val="0"/>
        <w:rPr>
          <w:lang w:val="pt-PT"/>
        </w:rPr>
      </w:pPr>
      <w:r w:rsidRPr="00F67924">
        <w:rPr>
          <w:lang w:val="pt-PT"/>
        </w:rPr>
        <w:t>Muito raramente ocorreram notificações de pancitopenia em contexto de pós</w:t>
      </w:r>
      <w:r w:rsidRPr="00F67924">
        <w:rPr>
          <w:lang w:val="pt-PT"/>
        </w:rPr>
        <w:noBreakHyphen/>
        <w:t>comercialização.</w:t>
      </w:r>
    </w:p>
    <w:p w14:paraId="05B54227" w14:textId="77777777" w:rsidR="00585428" w:rsidRPr="00F67924" w:rsidRDefault="00585428" w:rsidP="005551E6">
      <w:pPr>
        <w:autoSpaceDE w:val="0"/>
        <w:autoSpaceDN w:val="0"/>
        <w:adjustRightInd w:val="0"/>
        <w:rPr>
          <w:lang w:val="pt-PT"/>
        </w:rPr>
      </w:pPr>
    </w:p>
    <w:p w14:paraId="15B79229" w14:textId="77777777" w:rsidR="00585428" w:rsidRPr="00F67924" w:rsidRDefault="00585428" w:rsidP="005551E6">
      <w:pPr>
        <w:ind w:left="567" w:hanging="567"/>
        <w:outlineLvl w:val="0"/>
        <w:rPr>
          <w:i/>
          <w:u w:val="single"/>
          <w:lang w:val="pt-PT"/>
        </w:rPr>
      </w:pPr>
      <w:r w:rsidRPr="00F67924">
        <w:rPr>
          <w:i/>
          <w:u w:val="single"/>
          <w:lang w:val="pt-PT"/>
        </w:rPr>
        <w:t>Aumento das transaminases hepáticas</w:t>
      </w:r>
    </w:p>
    <w:p w14:paraId="3E6EE704" w14:textId="7FBB4E8A" w:rsidR="00585428" w:rsidRPr="00F67924" w:rsidRDefault="00585428">
      <w:pPr>
        <w:rPr>
          <w:lang w:val="pt-PT"/>
        </w:rPr>
      </w:pPr>
      <w:r w:rsidRPr="00F67924">
        <w:rPr>
          <w:lang w:val="pt-PT"/>
        </w:rPr>
        <w:t>Durante os ensaios de 6 meses controlados foram observados aumentos transitórios de ALT/AST &gt; 3 </w:t>
      </w:r>
      <w:r w:rsidR="00DE1463" w:rsidRPr="00F67924">
        <w:rPr>
          <w:szCs w:val="22"/>
          <w:lang w:val="pt-PT"/>
        </w:rPr>
        <w:t>×</w:t>
      </w:r>
      <w:r w:rsidRPr="00F67924">
        <w:rPr>
          <w:szCs w:val="22"/>
          <w:lang w:val="pt-PT"/>
        </w:rPr>
        <w:t> </w:t>
      </w:r>
      <w:r w:rsidRPr="00F67924">
        <w:rPr>
          <w:lang w:val="pt-PT"/>
        </w:rPr>
        <w:t>LSN em 2,1% dos doentes tratados com tocilizumab 8 mg/kg, comparativamente a 4,9% dos doentes tratados com MTX, e 6,5% dos doentes tratados com tocilizumab 8 mg/kg mais DMARDs, comparativamente a 1,5% dos doentes no grupo placebo com DMARDs.</w:t>
      </w:r>
    </w:p>
    <w:p w14:paraId="7C674D0D" w14:textId="77777777" w:rsidR="002C4F21" w:rsidRPr="00F67924" w:rsidRDefault="002C4F21" w:rsidP="002C4F21">
      <w:pPr>
        <w:rPr>
          <w:lang w:val="pt-PT"/>
        </w:rPr>
      </w:pPr>
    </w:p>
    <w:p w14:paraId="2203E51C" w14:textId="142B0FD4" w:rsidR="002C4F21" w:rsidRPr="00F67924" w:rsidRDefault="002C4F21" w:rsidP="002C4F21">
      <w:pPr>
        <w:rPr>
          <w:lang w:val="pt-PT"/>
        </w:rPr>
      </w:pPr>
      <w:r w:rsidRPr="00F67924">
        <w:rPr>
          <w:lang w:val="pt-PT"/>
        </w:rPr>
        <w:t xml:space="preserve">A adição de </w:t>
      </w:r>
      <w:r w:rsidR="00E359B9" w:rsidRPr="00F67924">
        <w:rPr>
          <w:lang w:val="pt-PT"/>
        </w:rPr>
        <w:t xml:space="preserve">medicamentos </w:t>
      </w:r>
      <w:r w:rsidRPr="00F67924">
        <w:rPr>
          <w:lang w:val="pt-PT"/>
        </w:rPr>
        <w:t xml:space="preserve">potencialmente hepatotóxicos (por exemplo, MTX) à monoterapia com </w:t>
      </w:r>
      <w:r w:rsidR="00E359B9" w:rsidRPr="00F67924">
        <w:rPr>
          <w:lang w:val="pt-PT"/>
        </w:rPr>
        <w:t xml:space="preserve">tocilizumab </w:t>
      </w:r>
      <w:r w:rsidRPr="00F67924">
        <w:rPr>
          <w:lang w:val="pt-PT"/>
        </w:rPr>
        <w:t xml:space="preserve">resultou numa maior frequência destes aumentos. Foram observados aumentos de ALT/AST </w:t>
      </w:r>
      <w:r w:rsidR="00E359B9" w:rsidRPr="00F67924">
        <w:rPr>
          <w:lang w:val="pt-PT"/>
        </w:rPr>
        <w:t xml:space="preserve">&gt; 5 </w:t>
      </w:r>
      <w:r w:rsidR="009C3CD0" w:rsidRPr="00F67924">
        <w:rPr>
          <w:szCs w:val="22"/>
          <w:lang w:val="pt-PT"/>
        </w:rPr>
        <w:t>×</w:t>
      </w:r>
      <w:r w:rsidR="00E359B9" w:rsidRPr="00F67924">
        <w:rPr>
          <w:lang w:val="pt-PT"/>
        </w:rPr>
        <w:t xml:space="preserve"> </w:t>
      </w:r>
      <w:r w:rsidRPr="00F67924">
        <w:rPr>
          <w:lang w:val="pt-PT"/>
        </w:rPr>
        <w:t xml:space="preserve">LSN em 0,7% dos doentes com </w:t>
      </w:r>
      <w:r w:rsidR="00E359B9" w:rsidRPr="00F67924">
        <w:rPr>
          <w:lang w:val="pt-PT"/>
        </w:rPr>
        <w:t xml:space="preserve">tocilizumab </w:t>
      </w:r>
      <w:r w:rsidRPr="00F67924">
        <w:rPr>
          <w:lang w:val="pt-PT"/>
        </w:rPr>
        <w:t xml:space="preserve">em monoterapia e em 1,4% dos doentes com </w:t>
      </w:r>
      <w:r w:rsidR="00E359B9" w:rsidRPr="00F67924">
        <w:rPr>
          <w:lang w:val="pt-PT"/>
        </w:rPr>
        <w:t xml:space="preserve">tocilizumab </w:t>
      </w:r>
      <w:r w:rsidRPr="00F67924">
        <w:rPr>
          <w:lang w:val="pt-PT"/>
        </w:rPr>
        <w:t xml:space="preserve">mais DMARD, a maioria dos quais descontinuaram permanentemente o tratamento com </w:t>
      </w:r>
      <w:r w:rsidR="00640FA2" w:rsidRPr="00F67924">
        <w:rPr>
          <w:lang w:val="pt-PT"/>
        </w:rPr>
        <w:t>RoActemra</w:t>
      </w:r>
      <w:r w:rsidRPr="00F67924">
        <w:rPr>
          <w:lang w:val="pt-PT"/>
        </w:rPr>
        <w:t xml:space="preserve">. Durante o período controlado em dupla ocultação, a incidência de bilirrubina indireta acima do limite superior normal, recolhida como um parâmetro laboratorial de rotina, foi de 6,2% em doentes tratados com </w:t>
      </w:r>
      <w:r w:rsidR="00E359B9" w:rsidRPr="00F67924">
        <w:rPr>
          <w:lang w:val="pt-PT"/>
        </w:rPr>
        <w:t xml:space="preserve">tocilizumab </w:t>
      </w:r>
      <w:r w:rsidRPr="00F67924">
        <w:rPr>
          <w:lang w:val="pt-PT"/>
        </w:rPr>
        <w:t xml:space="preserve">8 mg/kg + DMARD. Um total de 5,8% dos doentes apresentou um aumento da bilirrubina indireta </w:t>
      </w:r>
      <w:r w:rsidR="00E359B9" w:rsidRPr="00F67924">
        <w:rPr>
          <w:lang w:val="pt-PT"/>
        </w:rPr>
        <w:t xml:space="preserve">&gt; 1 a 2 </w:t>
      </w:r>
      <w:r w:rsidR="000871EA" w:rsidRPr="00F67924">
        <w:rPr>
          <w:szCs w:val="22"/>
          <w:lang w:val="pt-PT"/>
        </w:rPr>
        <w:t>×</w:t>
      </w:r>
      <w:r w:rsidR="00E359B9" w:rsidRPr="00F67924">
        <w:rPr>
          <w:lang w:val="pt-PT"/>
        </w:rPr>
        <w:t xml:space="preserve"> o LSN e 0,4% teve uma elevação &gt; 2 </w:t>
      </w:r>
      <w:r w:rsidR="000871EA" w:rsidRPr="00F67924">
        <w:rPr>
          <w:szCs w:val="22"/>
          <w:lang w:val="pt-PT"/>
        </w:rPr>
        <w:t>×</w:t>
      </w:r>
      <w:r w:rsidR="00E359B9" w:rsidRPr="00F67924">
        <w:rPr>
          <w:lang w:val="pt-PT"/>
        </w:rPr>
        <w:t xml:space="preserve"> o LSN</w:t>
      </w:r>
      <w:r w:rsidRPr="00F67924">
        <w:rPr>
          <w:lang w:val="pt-PT"/>
        </w:rPr>
        <w:t>.</w:t>
      </w:r>
    </w:p>
    <w:p w14:paraId="0A79208B" w14:textId="77777777" w:rsidR="002C4F21" w:rsidRPr="00F67924" w:rsidRDefault="002C4F21" w:rsidP="002C4F21">
      <w:pPr>
        <w:rPr>
          <w:lang w:val="pt-PT"/>
        </w:rPr>
      </w:pPr>
    </w:p>
    <w:p w14:paraId="63E21EE7" w14:textId="530AE712" w:rsidR="002C4F21" w:rsidRPr="00F67924" w:rsidRDefault="002C4F21" w:rsidP="002C4F21">
      <w:pPr>
        <w:rPr>
          <w:lang w:val="pt-PT"/>
        </w:rPr>
      </w:pPr>
      <w:r w:rsidRPr="00F67924">
        <w:rPr>
          <w:lang w:val="pt-PT"/>
        </w:rPr>
        <w:t>Durante o período controlado em dupla ocultação e com exposição a longo prazo, o padrão e incidência do aumento de ALT/AST permaneceram consistentes com o que foi observado nos ensaios clínicos de 6</w:t>
      </w:r>
      <w:r w:rsidR="00E359B9" w:rsidRPr="00F67924">
        <w:rPr>
          <w:lang w:val="pt-PT"/>
        </w:rPr>
        <w:t> </w:t>
      </w:r>
      <w:r w:rsidRPr="00F67924">
        <w:rPr>
          <w:lang w:val="pt-PT"/>
        </w:rPr>
        <w:t>meses controlados.</w:t>
      </w:r>
    </w:p>
    <w:p w14:paraId="74C87CC6" w14:textId="77777777" w:rsidR="002C4F21" w:rsidRPr="00F67924" w:rsidRDefault="002C4F21" w:rsidP="002C4F21">
      <w:pPr>
        <w:rPr>
          <w:lang w:val="pt-PT"/>
        </w:rPr>
      </w:pPr>
    </w:p>
    <w:p w14:paraId="4A67B79B" w14:textId="77777777" w:rsidR="002C4F21" w:rsidRPr="00F67924" w:rsidRDefault="002C4F21" w:rsidP="002C4F21">
      <w:pPr>
        <w:ind w:left="567" w:hanging="567"/>
        <w:outlineLvl w:val="0"/>
        <w:rPr>
          <w:i/>
          <w:u w:val="single"/>
          <w:lang w:val="pt-PT"/>
        </w:rPr>
      </w:pPr>
      <w:r w:rsidRPr="00F67924">
        <w:rPr>
          <w:i/>
          <w:u w:val="single"/>
          <w:lang w:val="pt-PT"/>
        </w:rPr>
        <w:t>Parâmetros lipídicos</w:t>
      </w:r>
    </w:p>
    <w:p w14:paraId="20F2D15D" w14:textId="5B7D898D" w:rsidR="009D1CF5" w:rsidRPr="00F67924" w:rsidRDefault="009D1CF5" w:rsidP="005551E6">
      <w:pPr>
        <w:autoSpaceDE w:val="0"/>
        <w:autoSpaceDN w:val="0"/>
        <w:adjustRightInd w:val="0"/>
        <w:rPr>
          <w:lang w:val="pt-PT"/>
        </w:rPr>
      </w:pPr>
      <w:r w:rsidRPr="00F67924">
        <w:rPr>
          <w:lang w:val="pt-PT"/>
        </w:rPr>
        <w:t>Durante os ensaios de 6 meses controlados, foram frequentemente notificados aumentos dos parâmetros lipídicos, incluindo colesterol total, triglicéridos, colesterol LDL e/ou colesterol HDL. Com monitorização laboratorial de rotina, verificou</w:t>
      </w:r>
      <w:r w:rsidRPr="00F67924">
        <w:rPr>
          <w:lang w:val="pt-PT"/>
        </w:rPr>
        <w:noBreakHyphen/>
        <w:t xml:space="preserve">se que, em aproximadamente 24% dos doentes a receber tocilizumab em ensaios clínicos, houve um aumento sustentado do colesterol total para </w:t>
      </w:r>
      <w:r w:rsidRPr="00F67924">
        <w:rPr>
          <w:rFonts w:eastAsia="PMingLiU"/>
          <w:szCs w:val="22"/>
          <w:lang w:val="pt-PT" w:eastAsia="zh-CN"/>
        </w:rPr>
        <w:t xml:space="preserve">≥ 6,2 mmol/l, com 15% a demonstrar um aumento sustentado da LDL para ≥ 4,1 mmol/l. Os </w:t>
      </w:r>
      <w:r w:rsidRPr="00F67924">
        <w:rPr>
          <w:lang w:val="pt-PT"/>
        </w:rPr>
        <w:t>aumentos nos parâmetros lipídicos responderam ao tratamento com fármacos redutores dos lípidos.</w:t>
      </w:r>
    </w:p>
    <w:p w14:paraId="1E56A372" w14:textId="77777777" w:rsidR="009D1CF5" w:rsidRPr="00F67924" w:rsidRDefault="009D1CF5" w:rsidP="005551E6">
      <w:pPr>
        <w:autoSpaceDE w:val="0"/>
        <w:autoSpaceDN w:val="0"/>
        <w:adjustRightInd w:val="0"/>
        <w:rPr>
          <w:lang w:val="pt-PT"/>
        </w:rPr>
      </w:pPr>
    </w:p>
    <w:p w14:paraId="19A8627D" w14:textId="29055609" w:rsidR="002C4F21" w:rsidRPr="00F67924" w:rsidRDefault="009D1CF5" w:rsidP="00556054">
      <w:pPr>
        <w:rPr>
          <w:lang w:val="pt-PT"/>
        </w:rPr>
      </w:pPr>
      <w:r w:rsidRPr="00F67924">
        <w:rPr>
          <w:lang w:val="pt-PT"/>
        </w:rPr>
        <w:t>Durante o período controlado em dupla ocultação e com exposição a longo prazo, o padrão e incidência dos aumentos dos parâmetros lipídicos permaneceram consistentes com o que foi observado nos ensaios de 6 meses controlados.</w:t>
      </w:r>
    </w:p>
    <w:p w14:paraId="6BD70BBB" w14:textId="77777777" w:rsidR="002C4F21" w:rsidRPr="00F67924" w:rsidRDefault="002C4F21" w:rsidP="002C4F21">
      <w:pPr>
        <w:keepNext/>
        <w:keepLines/>
        <w:outlineLvl w:val="0"/>
        <w:rPr>
          <w:lang w:val="pt-PT"/>
        </w:rPr>
      </w:pPr>
    </w:p>
    <w:p w14:paraId="33E9F939" w14:textId="77777777" w:rsidR="002C4F21" w:rsidRPr="00F67924" w:rsidRDefault="002C4F21" w:rsidP="003E1CE0">
      <w:pPr>
        <w:keepNext/>
        <w:keepLines/>
        <w:autoSpaceDE w:val="0"/>
        <w:autoSpaceDN w:val="0"/>
        <w:adjustRightInd w:val="0"/>
        <w:rPr>
          <w:rFonts w:eastAsia="SimSun"/>
          <w:i/>
          <w:szCs w:val="22"/>
          <w:u w:val="single"/>
          <w:lang w:val="pt-PT" w:eastAsia="zh-CN"/>
        </w:rPr>
      </w:pPr>
      <w:r w:rsidRPr="00F67924">
        <w:rPr>
          <w:rFonts w:eastAsia="SimSun"/>
          <w:i/>
          <w:szCs w:val="22"/>
          <w:u w:val="single"/>
          <w:lang w:val="pt-PT" w:eastAsia="zh-CN"/>
        </w:rPr>
        <w:t>Reações na pele</w:t>
      </w:r>
    </w:p>
    <w:p w14:paraId="320AD5F3" w14:textId="4CC257EF" w:rsidR="002C4F21" w:rsidRPr="00F67924" w:rsidRDefault="002C4F21" w:rsidP="00FC3017">
      <w:pPr>
        <w:keepNext/>
        <w:keepLines/>
        <w:outlineLvl w:val="0"/>
        <w:rPr>
          <w:rFonts w:eastAsia="SimSun"/>
          <w:szCs w:val="22"/>
          <w:lang w:val="pt-PT" w:eastAsia="zh-CN"/>
        </w:rPr>
      </w:pPr>
      <w:r w:rsidRPr="00F67924">
        <w:rPr>
          <w:rFonts w:eastAsia="SimSun"/>
          <w:szCs w:val="22"/>
          <w:lang w:val="pt-PT" w:eastAsia="zh-CN"/>
        </w:rPr>
        <w:t>Após a comercialização, ocorreram notificações raras de Síndrome de Stevens</w:t>
      </w:r>
      <w:r w:rsidR="009D1CF5" w:rsidRPr="00F67924">
        <w:rPr>
          <w:rFonts w:eastAsia="SimSun"/>
          <w:szCs w:val="22"/>
          <w:lang w:val="pt-PT" w:eastAsia="zh-CN"/>
        </w:rPr>
        <w:noBreakHyphen/>
      </w:r>
      <w:r w:rsidRPr="00F67924">
        <w:rPr>
          <w:rFonts w:eastAsia="SimSun"/>
          <w:szCs w:val="22"/>
          <w:lang w:val="pt-PT" w:eastAsia="zh-CN"/>
        </w:rPr>
        <w:t>Johnson.</w:t>
      </w:r>
    </w:p>
    <w:p w14:paraId="64BEA7BD" w14:textId="77777777" w:rsidR="002C4F21" w:rsidRPr="00F67924" w:rsidRDefault="002C4F21" w:rsidP="0052612D">
      <w:pPr>
        <w:keepNext/>
        <w:keepLines/>
        <w:outlineLvl w:val="0"/>
        <w:rPr>
          <w:rStyle w:val="Initial"/>
          <w:noProof w:val="0"/>
          <w:lang w:val="pt-PT"/>
        </w:rPr>
      </w:pPr>
    </w:p>
    <w:p w14:paraId="0135DD0C" w14:textId="77777777" w:rsidR="002C4F21" w:rsidRPr="00F67924" w:rsidRDefault="002C4F21" w:rsidP="003E1CE0">
      <w:pPr>
        <w:keepNext/>
        <w:keepLines/>
        <w:suppressAutoHyphens/>
        <w:rPr>
          <w:szCs w:val="22"/>
          <w:u w:val="single"/>
          <w:lang w:val="pt-PT"/>
        </w:rPr>
      </w:pPr>
      <w:r w:rsidRPr="00F67924">
        <w:rPr>
          <w:szCs w:val="22"/>
          <w:u w:val="single"/>
          <w:lang w:val="pt-PT"/>
        </w:rPr>
        <w:t>Notificação de suspeitas de reações adversas</w:t>
      </w:r>
    </w:p>
    <w:p w14:paraId="0A6DD19B" w14:textId="33CAEEB8" w:rsidR="002C4F21" w:rsidRPr="00F67924" w:rsidRDefault="002C4F21" w:rsidP="002C4F21">
      <w:pPr>
        <w:suppressAutoHyphens/>
        <w:rPr>
          <w:rFonts w:eastAsia="SimSun"/>
          <w:szCs w:val="22"/>
          <w:lang w:val="pt-PT" w:eastAsia="zh-CN"/>
        </w:rPr>
      </w:pPr>
      <w:r w:rsidRPr="00F67924">
        <w:rPr>
          <w:szCs w:val="22"/>
          <w:lang w:val="pt-PT"/>
        </w:rPr>
        <w:t xml:space="preserve">A notificação de suspeitas de reações adversas após a autorização do medicamento é importante, uma vez que permite uma monitorização contínua da relação benefício-risco do medicamento. Pede-se aos profissionais de saúde que notifiquem quaisquer suspeitas de reações adversas </w:t>
      </w:r>
      <w:r w:rsidR="0050387E" w:rsidRPr="00F67924">
        <w:rPr>
          <w:szCs w:val="22"/>
          <w:lang w:val="pt-PT"/>
        </w:rPr>
        <w:t xml:space="preserve">através </w:t>
      </w:r>
      <w:r w:rsidR="0050387E" w:rsidRPr="00F67924">
        <w:rPr>
          <w:szCs w:val="22"/>
          <w:highlight w:val="lightGray"/>
          <w:lang w:val="pt-PT"/>
        </w:rPr>
        <w:t xml:space="preserve">do sistema nacional de notificação mencionado no </w:t>
      </w:r>
      <w:r w:rsidR="0050387E">
        <w:fldChar w:fldCharType="begin"/>
      </w:r>
      <w:r w:rsidR="0050387E" w:rsidRPr="00557EB7">
        <w:rPr>
          <w:lang w:val="pt-PT"/>
          <w:rPrChange w:id="2141" w:author="Author">
            <w:rPr/>
          </w:rPrChange>
        </w:rPr>
        <w:instrText>HYPERLINK "https://www.ema.europa.eu/documents/template-form/qrd-appendix-v-adverse-drug-reaction-reporting-details_en.docx"</w:instrText>
      </w:r>
      <w:r w:rsidR="0050387E">
        <w:fldChar w:fldCharType="separate"/>
      </w:r>
      <w:r w:rsidR="0050387E" w:rsidRPr="00F67924">
        <w:rPr>
          <w:rStyle w:val="Hyperlink"/>
          <w:noProof w:val="0"/>
          <w:highlight w:val="lightGray"/>
          <w:lang w:val="pt-PT"/>
        </w:rPr>
        <w:t>Apêndice V</w:t>
      </w:r>
      <w:r w:rsidRPr="00F67924">
        <w:rPr>
          <w:rStyle w:val="Hyperlink"/>
          <w:noProof w:val="0"/>
          <w:szCs w:val="22"/>
          <w:lang w:val="pt-PT"/>
        </w:rPr>
        <w:t>.</w:t>
      </w:r>
      <w:r w:rsidR="0050387E">
        <w:fldChar w:fldCharType="end"/>
      </w:r>
    </w:p>
    <w:p w14:paraId="320EDC49" w14:textId="77777777" w:rsidR="0058197B" w:rsidRPr="00F67924" w:rsidRDefault="0058197B" w:rsidP="002C4F21">
      <w:pPr>
        <w:suppressAutoHyphens/>
        <w:rPr>
          <w:lang w:val="pt-PT"/>
        </w:rPr>
      </w:pPr>
    </w:p>
    <w:p w14:paraId="7F25AB9A" w14:textId="77777777" w:rsidR="002C4F21" w:rsidRPr="00F67924" w:rsidRDefault="002C4F21" w:rsidP="002C4F21">
      <w:pPr>
        <w:keepNext/>
        <w:ind w:left="567" w:hanging="567"/>
        <w:rPr>
          <w:lang w:val="pt-PT"/>
        </w:rPr>
      </w:pPr>
      <w:r w:rsidRPr="00F67924">
        <w:rPr>
          <w:b/>
          <w:lang w:val="pt-PT"/>
        </w:rPr>
        <w:t>4.9</w:t>
      </w:r>
      <w:r w:rsidRPr="00F67924">
        <w:rPr>
          <w:b/>
          <w:lang w:val="pt-PT"/>
        </w:rPr>
        <w:tab/>
        <w:t>Sobredosagem</w:t>
      </w:r>
    </w:p>
    <w:p w14:paraId="63353BA6" w14:textId="77777777" w:rsidR="002C4F21" w:rsidRPr="00F67924" w:rsidRDefault="002C4F21" w:rsidP="002C4F21">
      <w:pPr>
        <w:keepNext/>
        <w:rPr>
          <w:lang w:val="pt-PT"/>
        </w:rPr>
      </w:pPr>
    </w:p>
    <w:p w14:paraId="0C3E4BEA" w14:textId="56B43C4C" w:rsidR="002C4F21" w:rsidRPr="00F67924" w:rsidRDefault="002C4F21" w:rsidP="002C4F21">
      <w:pPr>
        <w:tabs>
          <w:tab w:val="left" w:pos="567"/>
        </w:tabs>
        <w:ind w:right="14"/>
        <w:rPr>
          <w:lang w:val="pt-PT"/>
        </w:rPr>
      </w:pPr>
      <w:r w:rsidRPr="00F67924">
        <w:rPr>
          <w:lang w:val="pt-PT"/>
        </w:rPr>
        <w:t xml:space="preserve">Os dados disponíveis sobre sobredosagem com </w:t>
      </w:r>
      <w:r w:rsidR="009D1CF5" w:rsidRPr="00F67924">
        <w:rPr>
          <w:lang w:val="pt-PT"/>
        </w:rPr>
        <w:t xml:space="preserve">tocilizumab </w:t>
      </w:r>
      <w:r w:rsidRPr="00F67924">
        <w:rPr>
          <w:lang w:val="pt-PT"/>
        </w:rPr>
        <w:t>são limitados. Foi notificado um caso de sobredosagem acidental, em que um doente com mieloma múltiplo recebeu uma dose única de 40 mg/kg administrada intravenosamente. Não se observaram reações adversas.</w:t>
      </w:r>
    </w:p>
    <w:p w14:paraId="4CF3061B" w14:textId="77777777" w:rsidR="002C4F21" w:rsidRPr="00F67924" w:rsidRDefault="002C4F21" w:rsidP="002C4F21">
      <w:pPr>
        <w:tabs>
          <w:tab w:val="left" w:pos="567"/>
        </w:tabs>
        <w:ind w:right="14"/>
        <w:rPr>
          <w:lang w:val="pt-PT"/>
        </w:rPr>
      </w:pPr>
    </w:p>
    <w:p w14:paraId="223E1932" w14:textId="77777777" w:rsidR="002C4F21" w:rsidRPr="00F67924" w:rsidRDefault="002C4F21" w:rsidP="002C4F21">
      <w:pPr>
        <w:rPr>
          <w:lang w:val="pt-PT"/>
        </w:rPr>
      </w:pPr>
      <w:r w:rsidRPr="00F67924">
        <w:rPr>
          <w:lang w:val="pt-PT"/>
        </w:rPr>
        <w:t>Não se observaram reações adversas graves em voluntários saudáveis que receberam uma dose única até 28 mg/kg, embora se tenha observado neutropenia limitadora de dose.</w:t>
      </w:r>
    </w:p>
    <w:p w14:paraId="43594F68" w14:textId="77777777" w:rsidR="002C4F21" w:rsidRPr="00F67924" w:rsidRDefault="002C4F21" w:rsidP="002C4F21">
      <w:pPr>
        <w:suppressAutoHyphens/>
        <w:rPr>
          <w:lang w:val="pt-PT"/>
        </w:rPr>
      </w:pPr>
    </w:p>
    <w:p w14:paraId="5448241E" w14:textId="77777777" w:rsidR="002C4F21" w:rsidRPr="00F67924" w:rsidRDefault="002C4F21" w:rsidP="002C4F21">
      <w:pPr>
        <w:suppressAutoHyphens/>
        <w:rPr>
          <w:lang w:val="pt-PT"/>
        </w:rPr>
      </w:pPr>
    </w:p>
    <w:p w14:paraId="6E9E7CD8" w14:textId="77777777" w:rsidR="002C4F21" w:rsidRPr="00F67924" w:rsidRDefault="002C4F21" w:rsidP="001A4E34">
      <w:pPr>
        <w:keepNext/>
        <w:keepLines/>
        <w:suppressAutoHyphens/>
        <w:ind w:left="567" w:hanging="567"/>
        <w:rPr>
          <w:lang w:val="pt-PT"/>
        </w:rPr>
      </w:pPr>
      <w:r w:rsidRPr="00F67924">
        <w:rPr>
          <w:b/>
          <w:lang w:val="pt-PT"/>
        </w:rPr>
        <w:t>5.</w:t>
      </w:r>
      <w:r w:rsidRPr="00F67924">
        <w:rPr>
          <w:b/>
          <w:lang w:val="pt-PT"/>
        </w:rPr>
        <w:tab/>
        <w:t>PROPRIEDADES FARMACOLÓGICAS</w:t>
      </w:r>
    </w:p>
    <w:p w14:paraId="51286487" w14:textId="77777777" w:rsidR="002C4F21" w:rsidRPr="00F67924" w:rsidRDefault="002C4F21" w:rsidP="001A4E34">
      <w:pPr>
        <w:keepNext/>
        <w:keepLines/>
        <w:suppressAutoHyphens/>
        <w:rPr>
          <w:lang w:val="pt-PT"/>
        </w:rPr>
      </w:pPr>
    </w:p>
    <w:p w14:paraId="15A564D7" w14:textId="77777777" w:rsidR="002C4F21" w:rsidRPr="00F67924" w:rsidRDefault="002C4F21" w:rsidP="001A4E34">
      <w:pPr>
        <w:keepNext/>
        <w:keepLines/>
        <w:suppressAutoHyphens/>
        <w:ind w:left="567" w:hanging="567"/>
        <w:rPr>
          <w:lang w:val="pt-PT"/>
        </w:rPr>
      </w:pPr>
      <w:r w:rsidRPr="00F67924">
        <w:rPr>
          <w:b/>
          <w:lang w:val="pt-PT"/>
        </w:rPr>
        <w:t>5.1</w:t>
      </w:r>
      <w:r w:rsidRPr="00F67924">
        <w:rPr>
          <w:b/>
          <w:lang w:val="pt-PT"/>
        </w:rPr>
        <w:tab/>
        <w:t>Propriedades farmacodinâmicas</w:t>
      </w:r>
    </w:p>
    <w:p w14:paraId="051A3EC3" w14:textId="77777777" w:rsidR="002C4F21" w:rsidRPr="00F67924" w:rsidRDefault="002C4F21" w:rsidP="001A4E34">
      <w:pPr>
        <w:keepNext/>
        <w:keepLines/>
        <w:suppressAutoHyphens/>
        <w:rPr>
          <w:lang w:val="pt-PT"/>
        </w:rPr>
      </w:pPr>
    </w:p>
    <w:p w14:paraId="5AE66A39" w14:textId="49C2473B" w:rsidR="002C4F21" w:rsidRPr="00F67924" w:rsidRDefault="002C4F21" w:rsidP="001A4E34">
      <w:pPr>
        <w:keepNext/>
        <w:keepLines/>
        <w:suppressAutoHyphens/>
        <w:rPr>
          <w:lang w:val="pt-PT"/>
        </w:rPr>
      </w:pPr>
      <w:r w:rsidRPr="00F67924">
        <w:rPr>
          <w:lang w:val="pt-PT"/>
        </w:rPr>
        <w:t>Grupo farmacoterapêutico: Agentes imunos</w:t>
      </w:r>
      <w:r w:rsidR="00ED620D" w:rsidRPr="00F67924">
        <w:rPr>
          <w:lang w:val="pt-PT"/>
        </w:rPr>
        <w:t>s</w:t>
      </w:r>
      <w:r w:rsidRPr="00F67924">
        <w:rPr>
          <w:lang w:val="pt-PT"/>
        </w:rPr>
        <w:t>upressores, Inibidores da interleucina; Código ATC: L04AC07.</w:t>
      </w:r>
    </w:p>
    <w:p w14:paraId="5485ED10" w14:textId="77777777" w:rsidR="002C4F21" w:rsidRPr="00F67924" w:rsidRDefault="002C4F21" w:rsidP="002C4F21">
      <w:pPr>
        <w:numPr>
          <w:ilvl w:val="12"/>
          <w:numId w:val="0"/>
        </w:numPr>
        <w:ind w:right="-2"/>
        <w:rPr>
          <w:lang w:val="pt-PT"/>
        </w:rPr>
      </w:pPr>
    </w:p>
    <w:p w14:paraId="30E46F48" w14:textId="77777777" w:rsidR="002C4F21" w:rsidRPr="00F67924" w:rsidRDefault="002C4F21" w:rsidP="003E1CE0">
      <w:pPr>
        <w:keepNext/>
        <w:keepLines/>
        <w:numPr>
          <w:ilvl w:val="12"/>
          <w:numId w:val="0"/>
        </w:numPr>
        <w:rPr>
          <w:u w:val="single"/>
          <w:lang w:val="pt-PT"/>
        </w:rPr>
      </w:pPr>
      <w:r w:rsidRPr="00F67924">
        <w:rPr>
          <w:u w:val="single"/>
          <w:lang w:val="pt-PT"/>
        </w:rPr>
        <w:t>Mecanismo de ação</w:t>
      </w:r>
    </w:p>
    <w:p w14:paraId="468DE949" w14:textId="43735B00" w:rsidR="002C4F21" w:rsidRPr="00F67924" w:rsidRDefault="000B4513" w:rsidP="003E1CE0">
      <w:pPr>
        <w:keepNext/>
        <w:keepLines/>
        <w:numPr>
          <w:ilvl w:val="12"/>
          <w:numId w:val="0"/>
        </w:numPr>
        <w:rPr>
          <w:lang w:val="pt-PT"/>
        </w:rPr>
      </w:pPr>
      <w:r w:rsidRPr="00F67924">
        <w:rPr>
          <w:lang w:val="pt-PT"/>
        </w:rPr>
        <w:t xml:space="preserve">Tocilizumab </w:t>
      </w:r>
      <w:r w:rsidR="002C4F21" w:rsidRPr="00F67924">
        <w:rPr>
          <w:lang w:val="pt-PT"/>
        </w:rPr>
        <w:t>liga</w:t>
      </w:r>
      <w:r w:rsidR="002C4F21" w:rsidRPr="00F67924">
        <w:rPr>
          <w:lang w:val="pt-PT"/>
        </w:rPr>
        <w:noBreakHyphen/>
        <w:t>se especificamente aos recetores IL</w:t>
      </w:r>
      <w:r w:rsidR="00CB5BD1" w:rsidRPr="00F67924">
        <w:rPr>
          <w:lang w:val="pt-PT"/>
        </w:rPr>
        <w:noBreakHyphen/>
      </w:r>
      <w:r w:rsidR="002C4F21" w:rsidRPr="00F67924">
        <w:rPr>
          <w:lang w:val="pt-PT"/>
        </w:rPr>
        <w:t>6 solúveis e de membrana (sIL</w:t>
      </w:r>
      <w:r w:rsidR="00CB5BD1" w:rsidRPr="00F67924">
        <w:rPr>
          <w:lang w:val="pt-PT"/>
        </w:rPr>
        <w:noBreakHyphen/>
      </w:r>
      <w:r w:rsidR="002C4F21" w:rsidRPr="00F67924">
        <w:rPr>
          <w:lang w:val="pt-PT"/>
        </w:rPr>
        <w:t>6R e mIL</w:t>
      </w:r>
      <w:r w:rsidR="00CB5BD1" w:rsidRPr="00F67924">
        <w:rPr>
          <w:lang w:val="pt-PT"/>
        </w:rPr>
        <w:noBreakHyphen/>
      </w:r>
      <w:r w:rsidR="002C4F21" w:rsidRPr="00F67924">
        <w:rPr>
          <w:lang w:val="pt-PT"/>
        </w:rPr>
        <w:t xml:space="preserve">6R). </w:t>
      </w:r>
      <w:r w:rsidRPr="00F67924">
        <w:rPr>
          <w:lang w:val="pt-PT"/>
        </w:rPr>
        <w:t xml:space="preserve">Tocilizumab </w:t>
      </w:r>
      <w:r w:rsidR="002C4F21" w:rsidRPr="00F67924">
        <w:rPr>
          <w:lang w:val="pt-PT"/>
        </w:rPr>
        <w:t xml:space="preserve">demonstrou inibir a sinalização mediada por </w:t>
      </w:r>
      <w:r w:rsidR="002C4F21" w:rsidRPr="00F67924">
        <w:rPr>
          <w:iCs/>
          <w:lang w:val="pt-PT"/>
        </w:rPr>
        <w:t>sIL</w:t>
      </w:r>
      <w:r w:rsidR="00CB5BD1" w:rsidRPr="00F67924">
        <w:rPr>
          <w:iCs/>
          <w:lang w:val="pt-PT"/>
        </w:rPr>
        <w:noBreakHyphen/>
      </w:r>
      <w:r w:rsidR="002C4F21" w:rsidRPr="00F67924">
        <w:rPr>
          <w:iCs/>
          <w:lang w:val="pt-PT"/>
        </w:rPr>
        <w:t xml:space="preserve">6R e </w:t>
      </w:r>
      <w:r w:rsidR="002C4F21" w:rsidRPr="00F67924">
        <w:rPr>
          <w:lang w:val="pt-PT"/>
        </w:rPr>
        <w:t>mIL</w:t>
      </w:r>
      <w:r w:rsidR="00CB5BD1" w:rsidRPr="00F67924">
        <w:rPr>
          <w:lang w:val="pt-PT"/>
        </w:rPr>
        <w:noBreakHyphen/>
      </w:r>
      <w:r w:rsidR="002C4F21" w:rsidRPr="00F67924">
        <w:rPr>
          <w:lang w:val="pt-PT"/>
        </w:rPr>
        <w:t>6R. A IL</w:t>
      </w:r>
      <w:r w:rsidR="00CB5BD1" w:rsidRPr="00F67924">
        <w:rPr>
          <w:lang w:val="pt-PT"/>
        </w:rPr>
        <w:noBreakHyphen/>
      </w:r>
      <w:r w:rsidR="002C4F21" w:rsidRPr="00F67924">
        <w:rPr>
          <w:lang w:val="pt-PT"/>
        </w:rPr>
        <w:t>6 é uma citocina pleiotrópica pró</w:t>
      </w:r>
      <w:r w:rsidR="002C4F21" w:rsidRPr="00F67924">
        <w:rPr>
          <w:lang w:val="pt-PT"/>
        </w:rPr>
        <w:noBreakHyphen/>
        <w:t>inflamatória produzida por uma variedade de tipos de células, incluindo células T e B, monócitos e fibroblastos. A IL</w:t>
      </w:r>
      <w:r w:rsidR="00CB5BD1" w:rsidRPr="00F67924">
        <w:rPr>
          <w:lang w:val="pt-PT"/>
        </w:rPr>
        <w:noBreakHyphen/>
      </w:r>
      <w:r w:rsidR="002C4F21" w:rsidRPr="00F67924">
        <w:rPr>
          <w:lang w:val="pt-PT"/>
        </w:rPr>
        <w:t>6 está envolvida em diversos processos fisiológicos, tais como ativação das células T, indução da secreção de imunoglobulinas, indução de síntese de proteínas hepáticas de fase aguda e estimulação da hematopoiese. A IL</w:t>
      </w:r>
      <w:r w:rsidR="00CB5BD1" w:rsidRPr="00F67924">
        <w:rPr>
          <w:lang w:val="pt-PT"/>
        </w:rPr>
        <w:noBreakHyphen/>
      </w:r>
      <w:r w:rsidR="002C4F21" w:rsidRPr="00F67924">
        <w:rPr>
          <w:lang w:val="pt-PT"/>
        </w:rPr>
        <w:t>6 tem sido implicada na patogénese de doenças, incluindo patologias inflamatórias, osteoporose e neoplasia.</w:t>
      </w:r>
    </w:p>
    <w:p w14:paraId="4D3B5DFA" w14:textId="77777777" w:rsidR="002C4F21" w:rsidRPr="00F67924" w:rsidRDefault="002C4F21" w:rsidP="002C4F21">
      <w:pPr>
        <w:numPr>
          <w:ilvl w:val="12"/>
          <w:numId w:val="0"/>
        </w:numPr>
        <w:ind w:right="-2"/>
        <w:rPr>
          <w:lang w:val="pt-PT"/>
        </w:rPr>
      </w:pPr>
    </w:p>
    <w:p w14:paraId="79910C18" w14:textId="77777777" w:rsidR="002C4F21" w:rsidRPr="00F67924" w:rsidRDefault="002C4F21" w:rsidP="002C4F21">
      <w:pPr>
        <w:keepNext/>
        <w:keepLines/>
        <w:numPr>
          <w:ilvl w:val="12"/>
          <w:numId w:val="0"/>
        </w:numPr>
        <w:rPr>
          <w:bCs/>
          <w:u w:val="single"/>
          <w:lang w:val="pt-PT"/>
        </w:rPr>
      </w:pPr>
      <w:r w:rsidRPr="00F67924">
        <w:rPr>
          <w:bCs/>
          <w:u w:val="single"/>
          <w:lang w:val="pt-PT"/>
        </w:rPr>
        <w:t>Efeitos farmacodinâmicos</w:t>
      </w:r>
    </w:p>
    <w:p w14:paraId="72752B11" w14:textId="5A604204" w:rsidR="00CB5BD1" w:rsidRPr="00F67924" w:rsidRDefault="002C4F21" w:rsidP="005551E6">
      <w:pPr>
        <w:numPr>
          <w:ilvl w:val="12"/>
          <w:numId w:val="0"/>
        </w:numPr>
        <w:ind w:right="-2"/>
        <w:rPr>
          <w:lang w:val="pt-PT"/>
        </w:rPr>
      </w:pPr>
      <w:r w:rsidRPr="00F67924">
        <w:rPr>
          <w:bCs/>
          <w:lang w:val="pt-PT"/>
        </w:rPr>
        <w:t xml:space="preserve">Em </w:t>
      </w:r>
      <w:r w:rsidR="00CB5BD1" w:rsidRPr="00F67924">
        <w:rPr>
          <w:bCs/>
          <w:lang w:val="pt-PT"/>
        </w:rPr>
        <w:t xml:space="preserve">ensaios </w:t>
      </w:r>
      <w:r w:rsidRPr="00F67924">
        <w:rPr>
          <w:bCs/>
          <w:lang w:val="pt-PT"/>
        </w:rPr>
        <w:t xml:space="preserve">clínicos para a AR </w:t>
      </w:r>
      <w:r w:rsidR="00CB5BD1" w:rsidRPr="00F67924">
        <w:rPr>
          <w:bCs/>
          <w:lang w:val="pt-PT"/>
        </w:rPr>
        <w:t xml:space="preserve">com </w:t>
      </w:r>
      <w:r w:rsidR="00CB5BD1" w:rsidRPr="00F67924">
        <w:rPr>
          <w:lang w:val="pt-PT"/>
        </w:rPr>
        <w:t>tocilizumab</w:t>
      </w:r>
      <w:r w:rsidR="00CB5BD1" w:rsidRPr="00F67924">
        <w:rPr>
          <w:bCs/>
          <w:lang w:val="pt-PT"/>
        </w:rPr>
        <w:t xml:space="preserve"> observou</w:t>
      </w:r>
      <w:r w:rsidR="00CB5BD1" w:rsidRPr="00F67924">
        <w:rPr>
          <w:bCs/>
          <w:lang w:val="pt-PT"/>
        </w:rPr>
        <w:noBreakHyphen/>
        <w:t xml:space="preserve">se um rápido decréscimo da PCR, da </w:t>
      </w:r>
      <w:r w:rsidR="00CB5BD1" w:rsidRPr="00F67924">
        <w:rPr>
          <w:lang w:val="pt-PT"/>
        </w:rPr>
        <w:t>velocidade de sedimentação</w:t>
      </w:r>
      <w:r w:rsidR="00CB5BD1" w:rsidRPr="00F67924">
        <w:rPr>
          <w:bCs/>
          <w:lang w:val="pt-PT"/>
        </w:rPr>
        <w:t xml:space="preserve"> dos eritrócitos (VSE), da seroproteína A amiloide</w:t>
      </w:r>
      <w:r w:rsidR="00CB5BD1" w:rsidRPr="00F67924">
        <w:rPr>
          <w:lang w:val="pt-PT"/>
        </w:rPr>
        <w:t xml:space="preserve"> (SAA) e do fibrinogénio</w:t>
      </w:r>
      <w:r w:rsidR="00CB5BD1" w:rsidRPr="00F67924">
        <w:rPr>
          <w:bCs/>
          <w:lang w:val="pt-PT"/>
        </w:rPr>
        <w:t xml:space="preserve">. De forma consistente com o efeito nos reagentes de fase aguda, o tratamento com </w:t>
      </w:r>
      <w:r w:rsidR="00CB5BD1" w:rsidRPr="00F67924">
        <w:rPr>
          <w:lang w:val="pt-PT"/>
        </w:rPr>
        <w:t>tocilizumab</w:t>
      </w:r>
      <w:r w:rsidR="00CB5BD1" w:rsidRPr="00F67924">
        <w:rPr>
          <w:bCs/>
          <w:lang w:val="pt-PT"/>
        </w:rPr>
        <w:t xml:space="preserve"> foi associado à diminuição na contagem de plaquetas dentro do intervalo normal. Com </w:t>
      </w:r>
      <w:r w:rsidR="00CB5BD1" w:rsidRPr="00F67924">
        <w:rPr>
          <w:lang w:val="pt-PT"/>
        </w:rPr>
        <w:t>tocilizumab</w:t>
      </w:r>
      <w:r w:rsidR="00CB5BD1" w:rsidRPr="00F67924">
        <w:rPr>
          <w:bCs/>
          <w:lang w:val="pt-PT"/>
        </w:rPr>
        <w:t xml:space="preserve"> observou</w:t>
      </w:r>
      <w:r w:rsidR="00CB5BD1" w:rsidRPr="00F67924">
        <w:rPr>
          <w:bCs/>
          <w:lang w:val="pt-PT"/>
        </w:rPr>
        <w:noBreakHyphen/>
        <w:t xml:space="preserve">se um aumento dos níveis de hemoglobina através da diminuição dos </w:t>
      </w:r>
      <w:r w:rsidR="00CB5BD1" w:rsidRPr="00F67924">
        <w:rPr>
          <w:lang w:val="pt-PT"/>
        </w:rPr>
        <w:t>efeitos da IL</w:t>
      </w:r>
      <w:r w:rsidR="00CB5BD1" w:rsidRPr="00F67924">
        <w:rPr>
          <w:lang w:val="pt-PT"/>
        </w:rPr>
        <w:noBreakHyphen/>
        <w:t>6 na secreção hepática de hepcidina com o consequente aumento da disponibilidade de ferro. Em doentes tratados, observou</w:t>
      </w:r>
      <w:r w:rsidR="00CB5BD1" w:rsidRPr="00F67924">
        <w:rPr>
          <w:lang w:val="pt-PT"/>
        </w:rPr>
        <w:noBreakHyphen/>
        <w:t>se o decréscimo dos níveis da PCR para valores dentro dos intervalos normais logo à semana 2, tendo-se estes decréscimos mantido durante o tratamento.</w:t>
      </w:r>
    </w:p>
    <w:p w14:paraId="140218CD" w14:textId="77777777" w:rsidR="00CB5BD1" w:rsidRPr="00F67924" w:rsidRDefault="00CB5BD1" w:rsidP="005551E6">
      <w:pPr>
        <w:numPr>
          <w:ilvl w:val="12"/>
          <w:numId w:val="0"/>
        </w:numPr>
        <w:ind w:right="-2"/>
        <w:rPr>
          <w:lang w:val="pt-PT"/>
        </w:rPr>
      </w:pPr>
    </w:p>
    <w:p w14:paraId="2AB963FE" w14:textId="2FCFAC3A" w:rsidR="002E146D" w:rsidRPr="00F67924" w:rsidRDefault="00CB5BD1" w:rsidP="00CB5BD1">
      <w:pPr>
        <w:rPr>
          <w:ins w:id="2142" w:author="Author"/>
          <w:rFonts w:eastAsia="SimSun"/>
          <w:lang w:val="pt-PT" w:eastAsia="zh-CN"/>
        </w:rPr>
      </w:pPr>
      <w:r w:rsidRPr="00F67924">
        <w:rPr>
          <w:lang w:val="pt-PT"/>
        </w:rPr>
        <w:t xml:space="preserve">No </w:t>
      </w:r>
      <w:ins w:id="2143" w:author="Author">
        <w:r w:rsidR="00576DA3">
          <w:rPr>
            <w:lang w:val="pt-PT"/>
          </w:rPr>
          <w:t xml:space="preserve">Ensaio </w:t>
        </w:r>
        <w:del w:id="2144" w:author="Author">
          <w:r w:rsidR="00CB4493" w:rsidDel="00576DA3">
            <w:rPr>
              <w:lang w:val="pt-PT"/>
            </w:rPr>
            <w:delText>E</w:delText>
          </w:r>
        </w:del>
      </w:ins>
      <w:del w:id="2145" w:author="Author">
        <w:r w:rsidRPr="00F67924" w:rsidDel="002E146D">
          <w:rPr>
            <w:lang w:val="pt-PT"/>
          </w:rPr>
          <w:delText>e</w:delText>
        </w:r>
        <w:r w:rsidRPr="00F67924" w:rsidDel="00576DA3">
          <w:rPr>
            <w:lang w:val="pt-PT"/>
          </w:rPr>
          <w:delText xml:space="preserve">studo </w:delText>
        </w:r>
      </w:del>
      <w:r w:rsidRPr="00F67924">
        <w:rPr>
          <w:lang w:val="pt-PT"/>
        </w:rPr>
        <w:t xml:space="preserve">clínico WA28119 para a ACG, foram observados </w:t>
      </w:r>
      <w:r w:rsidRPr="00F67924">
        <w:rPr>
          <w:bCs/>
          <w:lang w:val="pt-PT"/>
        </w:rPr>
        <w:t>decréscimos rápidos semelhantes da PCR</w:t>
      </w:r>
      <w:r w:rsidRPr="00F67924">
        <w:rPr>
          <w:lang w:val="pt-PT"/>
        </w:rPr>
        <w:t xml:space="preserve"> e da VSE em conjunto com aumentos ligeiros na concentração corpuscular média da hemoglobina. </w:t>
      </w:r>
      <w:r w:rsidRPr="00F67924">
        <w:rPr>
          <w:rFonts w:eastAsia="SimSun"/>
          <w:lang w:val="pt-PT" w:eastAsia="zh-CN"/>
        </w:rPr>
        <w:t xml:space="preserve">A administração de doses de </w:t>
      </w:r>
      <w:r w:rsidRPr="00F67924">
        <w:rPr>
          <w:lang w:val="pt-PT"/>
        </w:rPr>
        <w:t>tocilizumab</w:t>
      </w:r>
      <w:r w:rsidRPr="00F67924">
        <w:rPr>
          <w:bCs/>
          <w:lang w:val="pt-PT"/>
        </w:rPr>
        <w:t xml:space="preserve"> </w:t>
      </w:r>
      <w:r w:rsidRPr="00F67924">
        <w:rPr>
          <w:rFonts w:eastAsia="SimSun"/>
          <w:lang w:val="pt-PT" w:eastAsia="zh-CN"/>
        </w:rPr>
        <w:t>intravenosas de 2 a 28 mg/kg e subcutâneas de 81 a 162 mg a indivíduos saudáveis, reduz a contagem absoluta dos neutrófilos para o seu mínimo, 2 a 5 dias após a administração. Seguidamente, a recuperação dos neutrófilos para valores basais ocorreu de uma forma dependente da dose</w:t>
      </w:r>
      <w:r w:rsidRPr="00F67924">
        <w:rPr>
          <w:lang w:val="pt-PT"/>
        </w:rPr>
        <w:t>.</w:t>
      </w:r>
      <w:del w:id="2146" w:author="Author">
        <w:r w:rsidR="002C4F21" w:rsidRPr="00F67924" w:rsidDel="002E146D">
          <w:rPr>
            <w:rFonts w:eastAsia="SimSun"/>
            <w:lang w:val="pt-PT" w:eastAsia="zh-CN"/>
          </w:rPr>
          <w:delText xml:space="preserve"> </w:delText>
        </w:r>
      </w:del>
    </w:p>
    <w:p w14:paraId="6AB837D9" w14:textId="77777777" w:rsidR="002E146D" w:rsidRPr="00F67924" w:rsidRDefault="002E146D" w:rsidP="00CB5BD1">
      <w:pPr>
        <w:rPr>
          <w:ins w:id="2147" w:author="Author"/>
          <w:rFonts w:eastAsia="SimSun"/>
          <w:lang w:val="pt-PT" w:eastAsia="zh-CN"/>
        </w:rPr>
      </w:pPr>
    </w:p>
    <w:p w14:paraId="4F67EF12" w14:textId="24479F55" w:rsidR="002C4F21" w:rsidRPr="00F67924" w:rsidRDefault="002C4F21" w:rsidP="00CB5BD1">
      <w:pPr>
        <w:rPr>
          <w:lang w:val="pt-PT"/>
        </w:rPr>
      </w:pPr>
      <w:r w:rsidRPr="00F67924">
        <w:rPr>
          <w:rFonts w:eastAsia="SimSun"/>
          <w:lang w:val="pt-PT" w:eastAsia="zh-CN"/>
        </w:rPr>
        <w:t xml:space="preserve">Os doentes com AR e ACG demonstraram uma diminuição comparável (a indivíduos saudáveis) da contagem absoluta de neutrófilos após a administração de </w:t>
      </w:r>
      <w:r w:rsidR="00CB5BD1" w:rsidRPr="00F67924">
        <w:rPr>
          <w:rFonts w:eastAsia="SimSun"/>
          <w:lang w:val="pt-PT" w:eastAsia="zh-CN"/>
        </w:rPr>
        <w:t xml:space="preserve">tocilizumab </w:t>
      </w:r>
      <w:r w:rsidRPr="00F67924">
        <w:rPr>
          <w:rFonts w:eastAsia="SimSun"/>
          <w:lang w:val="pt-PT" w:eastAsia="zh-CN"/>
        </w:rPr>
        <w:t>(ver</w:t>
      </w:r>
      <w:r w:rsidRPr="00F67924">
        <w:rPr>
          <w:rFonts w:eastAsia="SimSun"/>
          <w:iCs/>
          <w:lang w:val="pt-PT" w:eastAsia="zh-CN"/>
        </w:rPr>
        <w:t xml:space="preserve"> secção</w:t>
      </w:r>
      <w:r w:rsidR="00CB5BD1" w:rsidRPr="00F67924">
        <w:rPr>
          <w:rFonts w:eastAsia="SimSun"/>
          <w:iCs/>
          <w:lang w:val="pt-PT" w:eastAsia="zh-CN"/>
        </w:rPr>
        <w:t> </w:t>
      </w:r>
      <w:r w:rsidRPr="00F67924">
        <w:rPr>
          <w:rFonts w:eastAsia="SimSun"/>
          <w:iCs/>
          <w:lang w:val="pt-PT" w:eastAsia="zh-CN"/>
        </w:rPr>
        <w:t>4.8).</w:t>
      </w:r>
    </w:p>
    <w:p w14:paraId="614B64C5" w14:textId="77777777" w:rsidR="002C4F21" w:rsidRPr="00F67924" w:rsidRDefault="002C4F21" w:rsidP="002C4F21">
      <w:pPr>
        <w:numPr>
          <w:ilvl w:val="12"/>
          <w:numId w:val="0"/>
        </w:numPr>
        <w:ind w:right="-2"/>
        <w:rPr>
          <w:lang w:val="pt-PT"/>
        </w:rPr>
      </w:pPr>
    </w:p>
    <w:p w14:paraId="2465D49A" w14:textId="77777777" w:rsidR="00C865C6" w:rsidRPr="00F67924" w:rsidRDefault="00C865C6" w:rsidP="00C865C6">
      <w:pPr>
        <w:jc w:val="both"/>
        <w:rPr>
          <w:u w:val="single"/>
          <w:lang w:val="pt-PT"/>
        </w:rPr>
      </w:pPr>
      <w:r w:rsidRPr="00F67924">
        <w:rPr>
          <w:u w:val="single"/>
          <w:lang w:val="pt-PT"/>
        </w:rPr>
        <w:t>Utilização subcutânea</w:t>
      </w:r>
    </w:p>
    <w:p w14:paraId="7199D529" w14:textId="668619F9" w:rsidR="00C865C6" w:rsidRDefault="007D4A13" w:rsidP="00C865C6">
      <w:pPr>
        <w:jc w:val="both"/>
        <w:rPr>
          <w:ins w:id="2148" w:author="Author"/>
          <w:i/>
          <w:lang w:val="pt-PT"/>
        </w:rPr>
      </w:pPr>
      <w:r w:rsidRPr="00F67924">
        <w:rPr>
          <w:i/>
          <w:lang w:val="pt-PT"/>
        </w:rPr>
        <w:t xml:space="preserve">Doentes com </w:t>
      </w:r>
      <w:r w:rsidR="00C865C6" w:rsidRPr="00F67924">
        <w:rPr>
          <w:i/>
          <w:lang w:val="pt-PT"/>
        </w:rPr>
        <w:t>AR</w:t>
      </w:r>
    </w:p>
    <w:p w14:paraId="0677E8FF" w14:textId="77777777" w:rsidR="00033D5D" w:rsidRPr="00F67924" w:rsidRDefault="00033D5D" w:rsidP="00C865C6">
      <w:pPr>
        <w:jc w:val="both"/>
        <w:rPr>
          <w:i/>
          <w:lang w:val="pt-PT"/>
        </w:rPr>
      </w:pPr>
    </w:p>
    <w:p w14:paraId="35936F18" w14:textId="77777777" w:rsidR="00C865C6" w:rsidRPr="00F67924" w:rsidRDefault="00C865C6" w:rsidP="00C865C6">
      <w:pPr>
        <w:jc w:val="both"/>
        <w:rPr>
          <w:i/>
          <w:u w:val="single"/>
          <w:lang w:val="pt-PT"/>
        </w:rPr>
      </w:pPr>
      <w:r w:rsidRPr="00F67924">
        <w:rPr>
          <w:i/>
          <w:u w:val="single"/>
          <w:lang w:val="pt-PT"/>
        </w:rPr>
        <w:t>Eficácia clínica</w:t>
      </w:r>
    </w:p>
    <w:p w14:paraId="5C831A9A" w14:textId="3454EE53" w:rsidR="007D4A13" w:rsidRPr="00F67924" w:rsidRDefault="007D4A13" w:rsidP="00025816">
      <w:pPr>
        <w:rPr>
          <w:lang w:val="pt-PT"/>
        </w:rPr>
      </w:pPr>
      <w:r w:rsidRPr="00F67924">
        <w:rPr>
          <w:lang w:val="pt-PT"/>
        </w:rPr>
        <w:t xml:space="preserve">A eficácia de </w:t>
      </w:r>
      <w:r w:rsidRPr="00F67924">
        <w:rPr>
          <w:szCs w:val="22"/>
          <w:lang w:val="pt-PT"/>
        </w:rPr>
        <w:t xml:space="preserve">tocilizumab </w:t>
      </w:r>
      <w:r w:rsidRPr="00F67924">
        <w:rPr>
          <w:lang w:val="pt-PT"/>
        </w:rPr>
        <w:t xml:space="preserve">administrado por via subcutânea no alívio dos sinais e sintomas da AR e na resposta radiográfica foi avaliada em dois </w:t>
      </w:r>
      <w:del w:id="2149" w:author="Author">
        <w:r w:rsidRPr="00F67924" w:rsidDel="002E146D">
          <w:rPr>
            <w:lang w:val="pt-PT"/>
          </w:rPr>
          <w:delText xml:space="preserve">estudos </w:delText>
        </w:r>
      </w:del>
      <w:ins w:id="2150" w:author="Author">
        <w:r w:rsidR="002E146D" w:rsidRPr="00F67924">
          <w:rPr>
            <w:lang w:val="pt-PT"/>
          </w:rPr>
          <w:t xml:space="preserve">ensaios </w:t>
        </w:r>
      </w:ins>
      <w:r w:rsidRPr="00F67924">
        <w:rPr>
          <w:lang w:val="pt-PT"/>
        </w:rPr>
        <w:t xml:space="preserve">aleatorizados, em dupla ocultação, controlados e multicêntricos. No </w:t>
      </w:r>
      <w:ins w:id="2151" w:author="Author">
        <w:r w:rsidR="00BB015F">
          <w:rPr>
            <w:lang w:val="pt-PT"/>
          </w:rPr>
          <w:t>Ensaio</w:t>
        </w:r>
        <w:del w:id="2152" w:author="Author">
          <w:r w:rsidR="00CB4493" w:rsidDel="00BB015F">
            <w:rPr>
              <w:lang w:val="pt-PT"/>
            </w:rPr>
            <w:delText>E</w:delText>
          </w:r>
        </w:del>
      </w:ins>
      <w:del w:id="2153" w:author="Author">
        <w:r w:rsidRPr="00F67924" w:rsidDel="00BB015F">
          <w:rPr>
            <w:lang w:val="pt-PT"/>
          </w:rPr>
          <w:delText>Estudo</w:delText>
        </w:r>
      </w:del>
      <w:r w:rsidRPr="00F67924">
        <w:rPr>
          <w:lang w:val="pt-PT"/>
        </w:rPr>
        <w:t xml:space="preserve"> I (SC-I) os doentes incluídos tinham &gt; 18 anos de idade com diagnóstico de AR ativa, moderada a grave, de acordo com os critérios ACR, e que no início tinham pelo menos quatro articulações dolorosas e quatro tumefactas. </w:t>
      </w:r>
      <w:r w:rsidRPr="00F67924">
        <w:rPr>
          <w:rFonts w:eastAsia="SimSun"/>
          <w:szCs w:val="22"/>
          <w:lang w:val="pt-PT" w:eastAsia="zh-CN"/>
        </w:rPr>
        <w:t xml:space="preserve">Todos os doentes receberam DMARDs não biológicos de base. </w:t>
      </w:r>
      <w:r w:rsidRPr="00F67924">
        <w:rPr>
          <w:lang w:val="pt-PT"/>
        </w:rPr>
        <w:t xml:space="preserve">No </w:t>
      </w:r>
      <w:ins w:id="2154" w:author="Author">
        <w:r w:rsidR="00BB015F">
          <w:rPr>
            <w:lang w:val="pt-PT"/>
          </w:rPr>
          <w:t>Ensaio</w:t>
        </w:r>
        <w:del w:id="2155" w:author="Author">
          <w:r w:rsidR="00CB4493" w:rsidDel="00BB015F">
            <w:rPr>
              <w:lang w:val="pt-PT"/>
            </w:rPr>
            <w:delText>E</w:delText>
          </w:r>
        </w:del>
      </w:ins>
      <w:del w:id="2156" w:author="Author">
        <w:r w:rsidRPr="00F67924" w:rsidDel="00BB015F">
          <w:rPr>
            <w:lang w:val="pt-PT"/>
          </w:rPr>
          <w:delText>Estudo</w:delText>
        </w:r>
      </w:del>
      <w:r w:rsidRPr="00F67924">
        <w:rPr>
          <w:lang w:val="pt-PT"/>
        </w:rPr>
        <w:t xml:space="preserve"> II (SC-II) os doentes incluídos tinham &gt; 18 anos de idade com diagnóstico de AR ativa, moderada a grave, de acordo com os critérios ACR, e que tinham pelo menos oito articulações dolorosas e seis tumefactas, no início do </w:t>
      </w:r>
      <w:ins w:id="2157" w:author="Author">
        <w:r w:rsidR="00033D5D">
          <w:rPr>
            <w:lang w:val="pt-PT"/>
          </w:rPr>
          <w:t>e</w:t>
        </w:r>
        <w:del w:id="2158" w:author="Author">
          <w:r w:rsidR="00576DA3" w:rsidDel="00033D5D">
            <w:rPr>
              <w:lang w:val="pt-PT"/>
            </w:rPr>
            <w:delText>E</w:delText>
          </w:r>
        </w:del>
        <w:r w:rsidR="00576DA3">
          <w:rPr>
            <w:lang w:val="pt-PT"/>
          </w:rPr>
          <w:t>nsaio</w:t>
        </w:r>
        <w:del w:id="2159" w:author="Author">
          <w:r w:rsidR="00CB4493" w:rsidDel="00576DA3">
            <w:rPr>
              <w:lang w:val="pt-PT"/>
            </w:rPr>
            <w:delText>E</w:delText>
          </w:r>
        </w:del>
      </w:ins>
      <w:del w:id="2160" w:author="Author">
        <w:r w:rsidRPr="00F67924" w:rsidDel="00576DA3">
          <w:rPr>
            <w:lang w:val="pt-PT"/>
          </w:rPr>
          <w:delText>estudo</w:delText>
        </w:r>
      </w:del>
      <w:r w:rsidRPr="00F67924">
        <w:rPr>
          <w:lang w:val="pt-PT"/>
        </w:rPr>
        <w:t>.</w:t>
      </w:r>
    </w:p>
    <w:p w14:paraId="2CA080AE" w14:textId="77777777" w:rsidR="007D4A13" w:rsidRPr="00F67924" w:rsidRDefault="007D4A13" w:rsidP="00025816">
      <w:pPr>
        <w:suppressAutoHyphens/>
        <w:rPr>
          <w:lang w:val="pt-PT"/>
        </w:rPr>
      </w:pPr>
    </w:p>
    <w:p w14:paraId="24755AEB" w14:textId="70970519" w:rsidR="007D4A13" w:rsidRPr="00F67924" w:rsidRDefault="007D4A13" w:rsidP="00025816">
      <w:pPr>
        <w:suppressAutoHyphens/>
        <w:rPr>
          <w:lang w:val="pt-PT"/>
        </w:rPr>
      </w:pPr>
      <w:r w:rsidRPr="00F67924">
        <w:rPr>
          <w:lang w:val="pt-PT"/>
        </w:rPr>
        <w:t>A passagem da administração intravenosa de 8 mg/kg de 4 em 4 semanas para a administração subcutânea de 162 mg uma vez por semana irá alterar a exposição do fármaco nos doentes. A dimensão varia com o peso corporal do doente (superior em doentes com peso corporal baixo e inferior em doentes com peso corporal alto), mas a resposta clínica é consistente com a observada nos doentes tratados por via intravenosa.</w:t>
      </w:r>
    </w:p>
    <w:p w14:paraId="452DBCB1" w14:textId="77777777" w:rsidR="007D4A13" w:rsidRPr="00F67924" w:rsidRDefault="007D4A13" w:rsidP="00025816">
      <w:pPr>
        <w:suppressAutoHyphens/>
        <w:rPr>
          <w:lang w:val="pt-PT"/>
        </w:rPr>
      </w:pPr>
    </w:p>
    <w:p w14:paraId="06ACAB8B" w14:textId="6CAB8D23" w:rsidR="007D4A13" w:rsidRPr="00F67924" w:rsidRDefault="007D4A13">
      <w:pPr>
        <w:keepNext/>
        <w:keepLines/>
        <w:suppressAutoHyphens/>
        <w:rPr>
          <w:i/>
          <w:u w:val="single"/>
          <w:lang w:val="pt-PT"/>
        </w:rPr>
        <w:pPrChange w:id="2161" w:author="Author">
          <w:pPr>
            <w:suppressAutoHyphens/>
          </w:pPr>
        </w:pPrChange>
      </w:pPr>
      <w:r w:rsidRPr="00F67924">
        <w:rPr>
          <w:i/>
          <w:u w:val="single"/>
          <w:lang w:val="pt-PT"/>
        </w:rPr>
        <w:t>Resposta clínica</w:t>
      </w:r>
    </w:p>
    <w:p w14:paraId="293DB3C9" w14:textId="4EE1F129" w:rsidR="007D4A13" w:rsidRPr="00F67924" w:rsidRDefault="007D4A13">
      <w:pPr>
        <w:keepNext/>
        <w:keepLines/>
        <w:suppressAutoHyphens/>
        <w:rPr>
          <w:lang w:val="pt-PT"/>
        </w:rPr>
        <w:pPrChange w:id="2162" w:author="Author">
          <w:pPr>
            <w:suppressAutoHyphens/>
          </w:pPr>
        </w:pPrChange>
      </w:pPr>
      <w:r w:rsidRPr="00F67924">
        <w:rPr>
          <w:lang w:val="pt-PT"/>
        </w:rPr>
        <w:t xml:space="preserve">O </w:t>
      </w:r>
      <w:ins w:id="2163" w:author="Author">
        <w:r w:rsidR="00BB015F">
          <w:rPr>
            <w:lang w:val="pt-PT"/>
          </w:rPr>
          <w:t>Ensaio</w:t>
        </w:r>
        <w:del w:id="2164" w:author="Author">
          <w:r w:rsidR="00CB4493" w:rsidDel="00BB015F">
            <w:rPr>
              <w:lang w:val="pt-PT"/>
            </w:rPr>
            <w:delText>E</w:delText>
          </w:r>
        </w:del>
      </w:ins>
      <w:del w:id="2165" w:author="Author">
        <w:r w:rsidRPr="00F67924" w:rsidDel="00BB015F">
          <w:rPr>
            <w:lang w:val="pt-PT"/>
          </w:rPr>
          <w:delText>estudo</w:delText>
        </w:r>
      </w:del>
      <w:r w:rsidRPr="00F67924">
        <w:rPr>
          <w:lang w:val="pt-PT"/>
        </w:rPr>
        <w:t xml:space="preserve"> SC-I avaliou doentes com AR ativa, moderada a grave, que tinham uma resposta clínica inadequada à sua terapêutica reumatológica prévia, incluindo um ou mais DMARDs, dos quais aproximadamente 20% tinham história de resposta inadequada a pelo menos um inibidor do TNF. No SC-I, 1262 doentes foram aleatorizados de 1:1 para receber tocilizumab 162 mg por via subcutânea semanalmente ou tocilizumab 8 mg/kg por via intravenosa de quatro em quatro semanas em associação com DMARDs não biológicos. O objetivo primário no </w:t>
      </w:r>
      <w:del w:id="2166" w:author="Author">
        <w:r w:rsidRPr="00F67924" w:rsidDel="002E146D">
          <w:rPr>
            <w:lang w:val="pt-PT"/>
          </w:rPr>
          <w:delText xml:space="preserve">estudo </w:delText>
        </w:r>
      </w:del>
      <w:ins w:id="2167" w:author="Author">
        <w:r w:rsidR="002E146D" w:rsidRPr="00F67924">
          <w:rPr>
            <w:lang w:val="pt-PT"/>
          </w:rPr>
          <w:t xml:space="preserve">ensaio </w:t>
        </w:r>
      </w:ins>
      <w:r w:rsidRPr="00F67924">
        <w:rPr>
          <w:lang w:val="pt-PT"/>
        </w:rPr>
        <w:t xml:space="preserve">foi a diferença na proporção de doentes que atingiram uma resposta ACR 20 na semana 24. Os resultados do </w:t>
      </w:r>
      <w:ins w:id="2168" w:author="Author">
        <w:r w:rsidR="00576DA3">
          <w:rPr>
            <w:lang w:val="pt-PT"/>
          </w:rPr>
          <w:t>Ensaio</w:t>
        </w:r>
        <w:del w:id="2169" w:author="Author">
          <w:r w:rsidR="00CB4493" w:rsidDel="00576DA3">
            <w:rPr>
              <w:lang w:val="pt-PT"/>
            </w:rPr>
            <w:delText>E</w:delText>
          </w:r>
        </w:del>
      </w:ins>
      <w:del w:id="2170" w:author="Author">
        <w:r w:rsidRPr="00F67924" w:rsidDel="002E146D">
          <w:rPr>
            <w:lang w:val="pt-PT"/>
          </w:rPr>
          <w:delText>e</w:delText>
        </w:r>
        <w:r w:rsidRPr="00F67924" w:rsidDel="00576DA3">
          <w:rPr>
            <w:lang w:val="pt-PT"/>
          </w:rPr>
          <w:delText>studo</w:delText>
        </w:r>
      </w:del>
      <w:r w:rsidRPr="00F67924">
        <w:rPr>
          <w:lang w:val="pt-PT"/>
        </w:rPr>
        <w:t xml:space="preserve"> SC-I estão descritos na Tabela 2.</w:t>
      </w:r>
    </w:p>
    <w:p w14:paraId="3F26FA04" w14:textId="77777777" w:rsidR="007D4A13" w:rsidRPr="00F67924" w:rsidRDefault="007D4A13" w:rsidP="00025816">
      <w:pPr>
        <w:suppressAutoHyphens/>
        <w:rPr>
          <w:lang w:val="pt-PT"/>
        </w:rPr>
      </w:pPr>
    </w:p>
    <w:p w14:paraId="555236AE" w14:textId="6878D3CB" w:rsidR="007D4A13" w:rsidRPr="00F67924" w:rsidRDefault="007D4A13" w:rsidP="00025816">
      <w:pPr>
        <w:keepNext/>
        <w:keepLines/>
        <w:numPr>
          <w:ilvl w:val="12"/>
          <w:numId w:val="0"/>
        </w:numPr>
        <w:ind w:right="-2"/>
        <w:rPr>
          <w:bCs/>
          <w:i/>
          <w:lang w:val="pt-PT"/>
        </w:rPr>
      </w:pPr>
      <w:r w:rsidRPr="00F67924">
        <w:rPr>
          <w:bCs/>
          <w:i/>
          <w:lang w:val="pt-PT"/>
        </w:rPr>
        <w:t xml:space="preserve">Tabela 2. </w:t>
      </w:r>
      <w:r w:rsidRPr="00F67924">
        <w:rPr>
          <w:bCs/>
          <w:i/>
          <w:szCs w:val="22"/>
          <w:lang w:val="pt-PT"/>
        </w:rPr>
        <w:t>Respostas ACR</w:t>
      </w:r>
      <w:r w:rsidRPr="00F67924">
        <w:rPr>
          <w:bCs/>
          <w:i/>
          <w:lang w:val="pt-PT"/>
        </w:rPr>
        <w:t xml:space="preserve"> no </w:t>
      </w:r>
      <w:ins w:id="2171" w:author="Author">
        <w:r w:rsidR="00BB015F" w:rsidRPr="00557EB7">
          <w:rPr>
            <w:i/>
            <w:iCs/>
            <w:lang w:val="pt-PT"/>
            <w:rPrChange w:id="2172" w:author="Author">
              <w:rPr>
                <w:lang w:val="pt-PT"/>
              </w:rPr>
            </w:rPrChange>
          </w:rPr>
          <w:t>Ensaio</w:t>
        </w:r>
        <w:del w:id="2173" w:author="Author">
          <w:r w:rsidR="00CB4493" w:rsidDel="00BB015F">
            <w:rPr>
              <w:bCs/>
              <w:i/>
              <w:lang w:val="pt-PT"/>
            </w:rPr>
            <w:delText>E</w:delText>
          </w:r>
        </w:del>
      </w:ins>
      <w:del w:id="2174" w:author="Author">
        <w:r w:rsidRPr="00F67924" w:rsidDel="002E146D">
          <w:rPr>
            <w:bCs/>
            <w:i/>
            <w:lang w:val="pt-PT"/>
          </w:rPr>
          <w:delText>e</w:delText>
        </w:r>
        <w:r w:rsidRPr="00F67924" w:rsidDel="00BB015F">
          <w:rPr>
            <w:bCs/>
            <w:i/>
            <w:lang w:val="pt-PT"/>
          </w:rPr>
          <w:delText>studo</w:delText>
        </w:r>
      </w:del>
      <w:r w:rsidRPr="00F67924">
        <w:rPr>
          <w:bCs/>
          <w:i/>
          <w:lang w:val="pt-PT"/>
        </w:rPr>
        <w:t xml:space="preserve"> SC-I (% de doentes) na semana 24</w:t>
      </w:r>
    </w:p>
    <w:p w14:paraId="4E089923" w14:textId="77777777" w:rsidR="007D4A13" w:rsidRPr="00F67924" w:rsidRDefault="007D4A13" w:rsidP="00025816">
      <w:pPr>
        <w:keepNext/>
        <w:keepLines/>
        <w:numPr>
          <w:ilvl w:val="12"/>
          <w:numId w:val="0"/>
        </w:numPr>
        <w:ind w:right="-2"/>
        <w:rPr>
          <w:i/>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18"/>
        <w:gridCol w:w="2493"/>
        <w:gridCol w:w="2410"/>
      </w:tblGrid>
      <w:tr w:rsidR="007D4A13" w:rsidRPr="00F67924" w14:paraId="2CBC00FA" w14:textId="77777777" w:rsidTr="00454221">
        <w:tc>
          <w:tcPr>
            <w:tcW w:w="2718" w:type="dxa"/>
          </w:tcPr>
          <w:p w14:paraId="3AE7AB15" w14:textId="77777777" w:rsidR="007D4A13" w:rsidRPr="00F67924" w:rsidRDefault="007D4A13" w:rsidP="00454221">
            <w:pPr>
              <w:keepNext/>
              <w:keepLines/>
              <w:spacing w:line="280" w:lineRule="atLeast"/>
              <w:rPr>
                <w:sz w:val="20"/>
                <w:lang w:val="pt-PT" w:eastAsia="de-DE"/>
              </w:rPr>
            </w:pPr>
          </w:p>
        </w:tc>
        <w:tc>
          <w:tcPr>
            <w:tcW w:w="4903" w:type="dxa"/>
            <w:gridSpan w:val="2"/>
          </w:tcPr>
          <w:p w14:paraId="649B1686" w14:textId="3FBA2B9B" w:rsidR="007D4A13" w:rsidRPr="00F67924" w:rsidRDefault="007D4A13" w:rsidP="0062570E">
            <w:pPr>
              <w:keepNext/>
              <w:keepLines/>
              <w:spacing w:line="280" w:lineRule="atLeast"/>
              <w:jc w:val="center"/>
              <w:rPr>
                <w:sz w:val="20"/>
                <w:lang w:val="pt-PT" w:eastAsia="de-DE"/>
              </w:rPr>
            </w:pPr>
            <w:r w:rsidRPr="00F67924">
              <w:rPr>
                <w:sz w:val="20"/>
                <w:lang w:val="pt-PT" w:eastAsia="de-DE"/>
              </w:rPr>
              <w:t>SC-I</w:t>
            </w:r>
            <w:r w:rsidRPr="00F67924">
              <w:rPr>
                <w:sz w:val="20"/>
                <w:vertAlign w:val="superscript"/>
                <w:lang w:val="pt-PT" w:eastAsia="de-DE"/>
              </w:rPr>
              <w:t>a</w:t>
            </w:r>
          </w:p>
        </w:tc>
      </w:tr>
      <w:tr w:rsidR="007D4A13" w:rsidRPr="0009703D" w14:paraId="66F37723" w14:textId="77777777" w:rsidTr="00454221">
        <w:tc>
          <w:tcPr>
            <w:tcW w:w="2718" w:type="dxa"/>
          </w:tcPr>
          <w:p w14:paraId="437E38AF" w14:textId="77777777" w:rsidR="007D4A13" w:rsidRPr="00F67924" w:rsidRDefault="007D4A13" w:rsidP="00454221">
            <w:pPr>
              <w:keepNext/>
              <w:keepLines/>
              <w:spacing w:line="280" w:lineRule="atLeast"/>
              <w:rPr>
                <w:sz w:val="20"/>
                <w:lang w:val="pt-PT" w:eastAsia="de-DE"/>
              </w:rPr>
            </w:pPr>
          </w:p>
        </w:tc>
        <w:tc>
          <w:tcPr>
            <w:tcW w:w="2493" w:type="dxa"/>
          </w:tcPr>
          <w:p w14:paraId="5C515E73" w14:textId="1CB540F3" w:rsidR="007D4A13" w:rsidRPr="00F67924" w:rsidRDefault="007D4A13" w:rsidP="00454221">
            <w:pPr>
              <w:keepNext/>
              <w:keepLines/>
              <w:spacing w:line="280" w:lineRule="atLeast"/>
              <w:jc w:val="center"/>
              <w:rPr>
                <w:sz w:val="20"/>
                <w:lang w:val="pt-PT" w:eastAsia="de-DE"/>
              </w:rPr>
            </w:pPr>
            <w:r w:rsidRPr="00F67924">
              <w:rPr>
                <w:sz w:val="20"/>
                <w:lang w:val="pt-PT" w:eastAsia="de-DE"/>
              </w:rPr>
              <w:t>TCZ SC 162 mg semanal</w:t>
            </w:r>
          </w:p>
          <w:p w14:paraId="38A1498E"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 DMARD</w:t>
            </w:r>
          </w:p>
          <w:p w14:paraId="1E8F9605" w14:textId="77777777" w:rsidR="007D4A13" w:rsidRPr="00F67924" w:rsidRDefault="007D4A13" w:rsidP="00454221">
            <w:pPr>
              <w:keepNext/>
              <w:keepLines/>
              <w:spacing w:line="280" w:lineRule="atLeast"/>
              <w:jc w:val="center"/>
              <w:rPr>
                <w:sz w:val="20"/>
                <w:lang w:val="pt-PT" w:eastAsia="de-DE"/>
              </w:rPr>
            </w:pPr>
          </w:p>
          <w:p w14:paraId="057AF199" w14:textId="568696BC" w:rsidR="007D4A13" w:rsidRPr="00F67924" w:rsidRDefault="007D4A13" w:rsidP="00454221">
            <w:pPr>
              <w:keepNext/>
              <w:keepLines/>
              <w:spacing w:line="280" w:lineRule="atLeast"/>
              <w:jc w:val="center"/>
              <w:rPr>
                <w:sz w:val="20"/>
                <w:lang w:val="pt-PT" w:eastAsia="de-DE"/>
              </w:rPr>
            </w:pPr>
            <w:del w:id="2175" w:author="Author">
              <w:r w:rsidRPr="00F67924" w:rsidDel="00BB015F">
                <w:rPr>
                  <w:sz w:val="20"/>
                  <w:lang w:val="pt-PT" w:eastAsia="de-DE"/>
                </w:rPr>
                <w:delText>N</w:delText>
              </w:r>
            </w:del>
            <w:ins w:id="2176" w:author="Author">
              <w:r w:rsidR="00BB015F">
                <w:rPr>
                  <w:sz w:val="20"/>
                  <w:lang w:val="pt-PT" w:eastAsia="de-DE"/>
                </w:rPr>
                <w:t xml:space="preserve">n </w:t>
              </w:r>
            </w:ins>
            <w:r w:rsidRPr="00F67924">
              <w:rPr>
                <w:sz w:val="20"/>
                <w:lang w:val="pt-PT" w:eastAsia="de-DE"/>
              </w:rPr>
              <w:t>=</w:t>
            </w:r>
            <w:ins w:id="2177" w:author="Author">
              <w:r w:rsidR="00BB015F">
                <w:rPr>
                  <w:sz w:val="20"/>
                  <w:lang w:val="pt-PT" w:eastAsia="de-DE"/>
                </w:rPr>
                <w:t xml:space="preserve"> </w:t>
              </w:r>
            </w:ins>
            <w:r w:rsidRPr="00F67924">
              <w:rPr>
                <w:sz w:val="20"/>
                <w:lang w:val="pt-PT" w:eastAsia="de-DE"/>
              </w:rPr>
              <w:t>558</w:t>
            </w:r>
          </w:p>
        </w:tc>
        <w:tc>
          <w:tcPr>
            <w:tcW w:w="2410" w:type="dxa"/>
          </w:tcPr>
          <w:p w14:paraId="58931B66" w14:textId="70897C2C" w:rsidR="007D4A13" w:rsidRPr="00557EB7" w:rsidRDefault="007D4A13" w:rsidP="00454221">
            <w:pPr>
              <w:keepNext/>
              <w:keepLines/>
              <w:spacing w:line="280" w:lineRule="atLeast"/>
              <w:jc w:val="center"/>
              <w:rPr>
                <w:sz w:val="20"/>
                <w:lang w:val="de-DE" w:eastAsia="de-DE"/>
                <w:rPrChange w:id="2178" w:author="Author">
                  <w:rPr>
                    <w:sz w:val="20"/>
                    <w:lang w:val="pt-PT" w:eastAsia="de-DE"/>
                  </w:rPr>
                </w:rPrChange>
              </w:rPr>
            </w:pPr>
            <w:r w:rsidRPr="00557EB7">
              <w:rPr>
                <w:sz w:val="20"/>
                <w:lang w:val="de-DE" w:eastAsia="de-DE"/>
                <w:rPrChange w:id="2179" w:author="Author">
                  <w:rPr>
                    <w:sz w:val="20"/>
                    <w:lang w:val="pt-PT" w:eastAsia="de-DE"/>
                  </w:rPr>
                </w:rPrChange>
              </w:rPr>
              <w:t>TCZ IV 8 mg/kg</w:t>
            </w:r>
          </w:p>
          <w:p w14:paraId="1E8F0753" w14:textId="77777777" w:rsidR="007D4A13" w:rsidRPr="00557EB7" w:rsidRDefault="007D4A13" w:rsidP="00454221">
            <w:pPr>
              <w:keepNext/>
              <w:keepLines/>
              <w:spacing w:line="280" w:lineRule="atLeast"/>
              <w:jc w:val="center"/>
              <w:rPr>
                <w:sz w:val="20"/>
                <w:lang w:val="de-DE" w:eastAsia="de-DE"/>
                <w:rPrChange w:id="2180" w:author="Author">
                  <w:rPr>
                    <w:sz w:val="20"/>
                    <w:lang w:val="pt-PT" w:eastAsia="de-DE"/>
                  </w:rPr>
                </w:rPrChange>
              </w:rPr>
            </w:pPr>
            <w:r w:rsidRPr="00557EB7">
              <w:rPr>
                <w:sz w:val="20"/>
                <w:lang w:val="de-DE" w:eastAsia="de-DE"/>
                <w:rPrChange w:id="2181" w:author="Author">
                  <w:rPr>
                    <w:sz w:val="20"/>
                    <w:lang w:val="pt-PT" w:eastAsia="de-DE"/>
                  </w:rPr>
                </w:rPrChange>
              </w:rPr>
              <w:t>+ DMARD</w:t>
            </w:r>
          </w:p>
          <w:p w14:paraId="7018CAE0" w14:textId="77777777" w:rsidR="007D4A13" w:rsidRPr="00557EB7" w:rsidRDefault="007D4A13" w:rsidP="00454221">
            <w:pPr>
              <w:keepNext/>
              <w:keepLines/>
              <w:spacing w:line="280" w:lineRule="atLeast"/>
              <w:jc w:val="center"/>
              <w:rPr>
                <w:sz w:val="20"/>
                <w:lang w:val="de-DE" w:eastAsia="de-DE"/>
                <w:rPrChange w:id="2182" w:author="Author">
                  <w:rPr>
                    <w:sz w:val="20"/>
                    <w:lang w:val="pt-PT" w:eastAsia="de-DE"/>
                  </w:rPr>
                </w:rPrChange>
              </w:rPr>
            </w:pPr>
          </w:p>
          <w:p w14:paraId="022BD769" w14:textId="7C1BCA82" w:rsidR="007D4A13" w:rsidRPr="00557EB7" w:rsidRDefault="007D4A13" w:rsidP="00454221">
            <w:pPr>
              <w:keepNext/>
              <w:keepLines/>
              <w:spacing w:line="280" w:lineRule="atLeast"/>
              <w:jc w:val="center"/>
              <w:rPr>
                <w:sz w:val="20"/>
                <w:lang w:val="de-DE" w:eastAsia="de-DE"/>
                <w:rPrChange w:id="2183" w:author="Author">
                  <w:rPr>
                    <w:sz w:val="20"/>
                    <w:lang w:val="pt-PT" w:eastAsia="de-DE"/>
                  </w:rPr>
                </w:rPrChange>
              </w:rPr>
            </w:pPr>
            <w:del w:id="2184" w:author="Author">
              <w:r w:rsidRPr="00557EB7" w:rsidDel="00BB015F">
                <w:rPr>
                  <w:sz w:val="20"/>
                  <w:lang w:val="de-DE" w:eastAsia="de-DE"/>
                  <w:rPrChange w:id="2185" w:author="Author">
                    <w:rPr>
                      <w:sz w:val="20"/>
                      <w:lang w:val="pt-PT" w:eastAsia="de-DE"/>
                    </w:rPr>
                  </w:rPrChange>
                </w:rPr>
                <w:delText>N</w:delText>
              </w:r>
            </w:del>
            <w:ins w:id="2186" w:author="Author">
              <w:r w:rsidR="00BB015F" w:rsidRPr="00557EB7">
                <w:rPr>
                  <w:sz w:val="20"/>
                  <w:lang w:val="de-DE" w:eastAsia="de-DE"/>
                  <w:rPrChange w:id="2187" w:author="Author">
                    <w:rPr>
                      <w:sz w:val="20"/>
                      <w:lang w:val="pt-PT" w:eastAsia="de-DE"/>
                    </w:rPr>
                  </w:rPrChange>
                </w:rPr>
                <w:t xml:space="preserve">n </w:t>
              </w:r>
            </w:ins>
            <w:r w:rsidRPr="00557EB7">
              <w:rPr>
                <w:sz w:val="20"/>
                <w:lang w:val="de-DE" w:eastAsia="de-DE"/>
                <w:rPrChange w:id="2188" w:author="Author">
                  <w:rPr>
                    <w:sz w:val="20"/>
                    <w:lang w:val="pt-PT" w:eastAsia="de-DE"/>
                  </w:rPr>
                </w:rPrChange>
              </w:rPr>
              <w:t>=</w:t>
            </w:r>
            <w:ins w:id="2189" w:author="Author">
              <w:r w:rsidR="00BB015F" w:rsidRPr="00557EB7">
                <w:rPr>
                  <w:sz w:val="20"/>
                  <w:lang w:val="de-DE" w:eastAsia="de-DE"/>
                  <w:rPrChange w:id="2190" w:author="Author">
                    <w:rPr>
                      <w:sz w:val="20"/>
                      <w:lang w:val="pt-PT" w:eastAsia="de-DE"/>
                    </w:rPr>
                  </w:rPrChange>
                </w:rPr>
                <w:t xml:space="preserve"> </w:t>
              </w:r>
            </w:ins>
            <w:r w:rsidRPr="00557EB7">
              <w:rPr>
                <w:sz w:val="20"/>
                <w:lang w:val="de-DE" w:eastAsia="de-DE"/>
                <w:rPrChange w:id="2191" w:author="Author">
                  <w:rPr>
                    <w:sz w:val="20"/>
                    <w:lang w:val="pt-PT" w:eastAsia="de-DE"/>
                  </w:rPr>
                </w:rPrChange>
              </w:rPr>
              <w:t>537</w:t>
            </w:r>
          </w:p>
        </w:tc>
      </w:tr>
      <w:tr w:rsidR="007D4A13" w:rsidRPr="00F67924" w14:paraId="3864B401" w14:textId="77777777" w:rsidTr="00454221">
        <w:tc>
          <w:tcPr>
            <w:tcW w:w="2718" w:type="dxa"/>
          </w:tcPr>
          <w:p w14:paraId="252E6910" w14:textId="37919605" w:rsidR="007D4A13" w:rsidRPr="00F67924" w:rsidRDefault="007D4A13" w:rsidP="007D6A99">
            <w:pPr>
              <w:keepNext/>
              <w:keepLines/>
              <w:spacing w:line="280" w:lineRule="atLeast"/>
              <w:jc w:val="right"/>
              <w:rPr>
                <w:sz w:val="20"/>
                <w:lang w:val="pt-PT" w:eastAsia="de-DE"/>
              </w:rPr>
            </w:pPr>
            <w:r w:rsidRPr="00F67924">
              <w:rPr>
                <w:sz w:val="20"/>
                <w:lang w:val="pt-PT" w:eastAsia="de-DE"/>
              </w:rPr>
              <w:t>ACR 20 semana 24</w:t>
            </w:r>
          </w:p>
        </w:tc>
        <w:tc>
          <w:tcPr>
            <w:tcW w:w="2493" w:type="dxa"/>
          </w:tcPr>
          <w:p w14:paraId="00815226"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69,4%</w:t>
            </w:r>
          </w:p>
        </w:tc>
        <w:tc>
          <w:tcPr>
            <w:tcW w:w="2410" w:type="dxa"/>
          </w:tcPr>
          <w:p w14:paraId="7C392C48"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73,4%</w:t>
            </w:r>
          </w:p>
        </w:tc>
      </w:tr>
      <w:tr w:rsidR="007D4A13" w:rsidRPr="00F67924" w14:paraId="2743ECE2" w14:textId="77777777" w:rsidTr="00454221">
        <w:tc>
          <w:tcPr>
            <w:tcW w:w="2718" w:type="dxa"/>
          </w:tcPr>
          <w:p w14:paraId="0A5A5452" w14:textId="77777777" w:rsidR="007D4A13" w:rsidRPr="00F67924" w:rsidRDefault="007D4A13" w:rsidP="00454221">
            <w:pPr>
              <w:keepNext/>
              <w:keepLines/>
              <w:spacing w:line="280" w:lineRule="atLeast"/>
              <w:jc w:val="right"/>
              <w:rPr>
                <w:sz w:val="20"/>
                <w:lang w:val="pt-PT" w:eastAsia="de-DE"/>
              </w:rPr>
            </w:pPr>
            <w:r w:rsidRPr="00F67924">
              <w:rPr>
                <w:sz w:val="20"/>
                <w:lang w:val="pt-PT" w:eastAsia="de-DE"/>
              </w:rPr>
              <w:t>Diferença ponderada (95% IC)</w:t>
            </w:r>
          </w:p>
        </w:tc>
        <w:tc>
          <w:tcPr>
            <w:tcW w:w="4903" w:type="dxa"/>
            <w:gridSpan w:val="2"/>
          </w:tcPr>
          <w:p w14:paraId="46618BFB"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-4,0 (-9,2; 1,2)</w:t>
            </w:r>
          </w:p>
        </w:tc>
      </w:tr>
      <w:tr w:rsidR="007D4A13" w:rsidRPr="00F67924" w14:paraId="31E8D087" w14:textId="77777777" w:rsidTr="00454221">
        <w:tc>
          <w:tcPr>
            <w:tcW w:w="2718" w:type="dxa"/>
          </w:tcPr>
          <w:p w14:paraId="73E365A0" w14:textId="78E81013" w:rsidR="007D4A13" w:rsidRPr="00F67924" w:rsidRDefault="007D4A13" w:rsidP="007D6A99">
            <w:pPr>
              <w:keepNext/>
              <w:keepLines/>
              <w:spacing w:line="280" w:lineRule="atLeast"/>
              <w:jc w:val="right"/>
              <w:rPr>
                <w:sz w:val="20"/>
                <w:lang w:val="pt-PT" w:eastAsia="de-DE"/>
              </w:rPr>
            </w:pPr>
            <w:r w:rsidRPr="00F67924">
              <w:rPr>
                <w:sz w:val="20"/>
                <w:lang w:val="pt-PT" w:eastAsia="de-DE"/>
              </w:rPr>
              <w:t>ACR 50 semana 24</w:t>
            </w:r>
          </w:p>
        </w:tc>
        <w:tc>
          <w:tcPr>
            <w:tcW w:w="2493" w:type="dxa"/>
          </w:tcPr>
          <w:p w14:paraId="75BEAEEC"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47,0%</w:t>
            </w:r>
          </w:p>
        </w:tc>
        <w:tc>
          <w:tcPr>
            <w:tcW w:w="2410" w:type="dxa"/>
          </w:tcPr>
          <w:p w14:paraId="2F49810E"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48,6%</w:t>
            </w:r>
          </w:p>
        </w:tc>
      </w:tr>
      <w:tr w:rsidR="007D4A13" w:rsidRPr="00F67924" w14:paraId="48E3F4DA" w14:textId="77777777" w:rsidTr="00454221">
        <w:tc>
          <w:tcPr>
            <w:tcW w:w="2718" w:type="dxa"/>
          </w:tcPr>
          <w:p w14:paraId="4B9487BC" w14:textId="77777777" w:rsidR="007D4A13" w:rsidRPr="00F67924" w:rsidRDefault="007D4A13" w:rsidP="00454221">
            <w:pPr>
              <w:keepNext/>
              <w:keepLines/>
              <w:spacing w:line="280" w:lineRule="atLeast"/>
              <w:jc w:val="right"/>
              <w:rPr>
                <w:sz w:val="20"/>
                <w:lang w:val="pt-PT" w:eastAsia="de-DE"/>
              </w:rPr>
            </w:pPr>
            <w:r w:rsidRPr="00F67924">
              <w:rPr>
                <w:sz w:val="20"/>
                <w:lang w:val="pt-PT" w:eastAsia="de-DE"/>
              </w:rPr>
              <w:t>Diferença ponderada (95% IC)</w:t>
            </w:r>
          </w:p>
        </w:tc>
        <w:tc>
          <w:tcPr>
            <w:tcW w:w="4903" w:type="dxa"/>
            <w:gridSpan w:val="2"/>
          </w:tcPr>
          <w:p w14:paraId="1C281615"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-1,8 (-7,5; 4,0)</w:t>
            </w:r>
          </w:p>
        </w:tc>
      </w:tr>
      <w:tr w:rsidR="007D4A13" w:rsidRPr="00F67924" w14:paraId="0E3685FA" w14:textId="77777777" w:rsidTr="00454221">
        <w:tc>
          <w:tcPr>
            <w:tcW w:w="2718" w:type="dxa"/>
          </w:tcPr>
          <w:p w14:paraId="6C352523" w14:textId="7997BECD" w:rsidR="007D4A13" w:rsidRPr="00F67924" w:rsidRDefault="007D4A13" w:rsidP="007D6A99">
            <w:pPr>
              <w:keepNext/>
              <w:keepLines/>
              <w:spacing w:line="280" w:lineRule="atLeast"/>
              <w:jc w:val="right"/>
              <w:rPr>
                <w:sz w:val="20"/>
                <w:lang w:val="pt-PT" w:eastAsia="de-DE"/>
              </w:rPr>
            </w:pPr>
            <w:r w:rsidRPr="00F67924">
              <w:rPr>
                <w:sz w:val="20"/>
                <w:lang w:val="pt-PT" w:eastAsia="de-DE"/>
              </w:rPr>
              <w:t>ACR 70 semana 24</w:t>
            </w:r>
          </w:p>
        </w:tc>
        <w:tc>
          <w:tcPr>
            <w:tcW w:w="2493" w:type="dxa"/>
          </w:tcPr>
          <w:p w14:paraId="4DDE96AA"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24,0%</w:t>
            </w:r>
          </w:p>
        </w:tc>
        <w:tc>
          <w:tcPr>
            <w:tcW w:w="2410" w:type="dxa"/>
          </w:tcPr>
          <w:p w14:paraId="6F46E7C6"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27,9%</w:t>
            </w:r>
          </w:p>
        </w:tc>
      </w:tr>
      <w:tr w:rsidR="007D4A13" w:rsidRPr="00F67924" w14:paraId="559FD49C" w14:textId="77777777" w:rsidTr="00454221">
        <w:tc>
          <w:tcPr>
            <w:tcW w:w="2718" w:type="dxa"/>
          </w:tcPr>
          <w:p w14:paraId="5CBE82CA" w14:textId="77777777" w:rsidR="007D4A13" w:rsidRPr="00F67924" w:rsidRDefault="007D4A13" w:rsidP="00454221">
            <w:pPr>
              <w:keepNext/>
              <w:keepLines/>
              <w:spacing w:line="280" w:lineRule="atLeast"/>
              <w:jc w:val="right"/>
              <w:rPr>
                <w:sz w:val="20"/>
                <w:lang w:val="pt-PT" w:eastAsia="de-DE"/>
              </w:rPr>
            </w:pPr>
            <w:r w:rsidRPr="00F67924">
              <w:rPr>
                <w:sz w:val="20"/>
                <w:lang w:val="pt-PT" w:eastAsia="de-DE"/>
              </w:rPr>
              <w:t>Diferença ponderada (95% IC)</w:t>
            </w:r>
          </w:p>
        </w:tc>
        <w:tc>
          <w:tcPr>
            <w:tcW w:w="4903" w:type="dxa"/>
            <w:gridSpan w:val="2"/>
          </w:tcPr>
          <w:p w14:paraId="13AC575A" w14:textId="77777777" w:rsidR="007D4A13" w:rsidRPr="00F67924" w:rsidRDefault="007D4A13" w:rsidP="00454221">
            <w:pPr>
              <w:keepNext/>
              <w:keepLines/>
              <w:spacing w:line="280" w:lineRule="atLeast"/>
              <w:jc w:val="center"/>
              <w:rPr>
                <w:sz w:val="20"/>
                <w:lang w:val="pt-PT" w:eastAsia="de-DE"/>
              </w:rPr>
            </w:pPr>
            <w:r w:rsidRPr="00F67924">
              <w:rPr>
                <w:sz w:val="20"/>
                <w:lang w:val="pt-PT" w:eastAsia="de-DE"/>
              </w:rPr>
              <w:t>-3,8 (-9,0; 1,3)</w:t>
            </w:r>
          </w:p>
        </w:tc>
      </w:tr>
    </w:tbl>
    <w:p w14:paraId="44D22C20" w14:textId="71173753" w:rsidR="002E146D" w:rsidRPr="00F67924" w:rsidRDefault="002E146D" w:rsidP="00556054">
      <w:pPr>
        <w:rPr>
          <w:ins w:id="2192" w:author="Author"/>
          <w:sz w:val="18"/>
          <w:szCs w:val="18"/>
          <w:lang w:val="pt-PT" w:eastAsia="de-DE"/>
        </w:rPr>
      </w:pPr>
      <w:ins w:id="2193" w:author="Author">
        <w:r w:rsidRPr="00F67924">
          <w:rPr>
            <w:sz w:val="18"/>
            <w:szCs w:val="18"/>
            <w:lang w:val="pt-PT" w:eastAsia="de-DE"/>
          </w:rPr>
          <w:t>DMARD = fármacos antirreumáticos modificadores da doença</w:t>
        </w:r>
      </w:ins>
    </w:p>
    <w:p w14:paraId="41C6ACA5" w14:textId="7D97D4F8" w:rsidR="007D4A13" w:rsidRPr="00F67924" w:rsidRDefault="007D4A13" w:rsidP="00556054">
      <w:pPr>
        <w:rPr>
          <w:sz w:val="18"/>
          <w:szCs w:val="18"/>
          <w:lang w:val="pt-PT" w:eastAsia="de-DE"/>
        </w:rPr>
      </w:pPr>
      <w:r w:rsidRPr="00F67924">
        <w:rPr>
          <w:sz w:val="18"/>
          <w:szCs w:val="18"/>
          <w:lang w:val="pt-PT" w:eastAsia="de-DE"/>
        </w:rPr>
        <w:t>TCZ = tocilizumab</w:t>
      </w:r>
    </w:p>
    <w:p w14:paraId="7DDA0D14" w14:textId="77777777" w:rsidR="007D4A13" w:rsidRPr="00F67924" w:rsidRDefault="007D4A13" w:rsidP="00556054">
      <w:pPr>
        <w:rPr>
          <w:sz w:val="18"/>
          <w:szCs w:val="18"/>
          <w:lang w:val="pt-PT" w:eastAsia="de-DE"/>
        </w:rPr>
      </w:pPr>
      <w:r w:rsidRPr="00F67924">
        <w:rPr>
          <w:sz w:val="18"/>
          <w:szCs w:val="18"/>
          <w:lang w:val="pt-PT" w:eastAsia="de-DE"/>
        </w:rPr>
        <w:t>IV = intravenoso</w:t>
      </w:r>
    </w:p>
    <w:p w14:paraId="3134C1FC" w14:textId="77777777" w:rsidR="007D4A13" w:rsidRPr="00F67924" w:rsidRDefault="007D4A13" w:rsidP="00556054">
      <w:pPr>
        <w:rPr>
          <w:sz w:val="18"/>
          <w:szCs w:val="18"/>
          <w:lang w:val="pt-PT" w:eastAsia="de-DE"/>
        </w:rPr>
      </w:pPr>
      <w:r w:rsidRPr="00F67924">
        <w:rPr>
          <w:sz w:val="18"/>
          <w:szCs w:val="18"/>
          <w:lang w:val="pt-PT" w:eastAsia="de-DE"/>
        </w:rPr>
        <w:t>SC = subcutâneo</w:t>
      </w:r>
    </w:p>
    <w:p w14:paraId="5002B4FE" w14:textId="77777777" w:rsidR="007D4A13" w:rsidRPr="00F67924" w:rsidRDefault="007D4A13" w:rsidP="00025816">
      <w:pPr>
        <w:suppressAutoHyphens/>
        <w:rPr>
          <w:lang w:val="pt-PT"/>
        </w:rPr>
      </w:pPr>
      <w:r w:rsidRPr="00F67924">
        <w:rPr>
          <w:sz w:val="18"/>
          <w:szCs w:val="18"/>
          <w:lang w:val="pt-PT" w:eastAsia="de-DE"/>
        </w:rPr>
        <w:t>a = População por Protocolo</w:t>
      </w:r>
    </w:p>
    <w:p w14:paraId="12E642F4" w14:textId="77777777" w:rsidR="007D4A13" w:rsidRPr="00F67924" w:rsidRDefault="007D4A13" w:rsidP="00025816">
      <w:pPr>
        <w:suppressAutoHyphens/>
        <w:ind w:left="567" w:hanging="567"/>
        <w:rPr>
          <w:lang w:val="pt-PT"/>
        </w:rPr>
      </w:pPr>
    </w:p>
    <w:p w14:paraId="26A3337A" w14:textId="3C278327" w:rsidR="007D4A13" w:rsidRPr="00F67924" w:rsidRDefault="007D4A13" w:rsidP="00025816">
      <w:pPr>
        <w:suppressAutoHyphens/>
        <w:rPr>
          <w:lang w:val="pt-PT"/>
        </w:rPr>
      </w:pPr>
      <w:r w:rsidRPr="00F67924">
        <w:rPr>
          <w:lang w:val="pt-PT"/>
        </w:rPr>
        <w:t xml:space="preserve">Os doentes no </w:t>
      </w:r>
      <w:ins w:id="2194" w:author="Author">
        <w:r w:rsidR="00BB015F">
          <w:rPr>
            <w:lang w:val="pt-PT"/>
          </w:rPr>
          <w:t>Ensaio</w:t>
        </w:r>
        <w:del w:id="2195" w:author="Author">
          <w:r w:rsidR="00CB4493" w:rsidDel="00BB015F">
            <w:rPr>
              <w:lang w:val="pt-PT"/>
            </w:rPr>
            <w:delText>E</w:delText>
          </w:r>
        </w:del>
      </w:ins>
      <w:del w:id="2196" w:author="Author">
        <w:r w:rsidRPr="00F67924" w:rsidDel="003D5FA9">
          <w:rPr>
            <w:lang w:val="pt-PT"/>
          </w:rPr>
          <w:delText>e</w:delText>
        </w:r>
        <w:r w:rsidRPr="00F67924" w:rsidDel="00BB015F">
          <w:rPr>
            <w:lang w:val="pt-PT"/>
          </w:rPr>
          <w:delText>studo</w:delText>
        </w:r>
      </w:del>
      <w:r w:rsidRPr="00F67924">
        <w:rPr>
          <w:lang w:val="pt-PT"/>
        </w:rPr>
        <w:t xml:space="preserve"> SC-I tinham um </w:t>
      </w:r>
      <w:r w:rsidRPr="00F67924">
        <w:rPr>
          <w:i/>
          <w:lang w:val="pt-PT"/>
        </w:rPr>
        <w:t>Disease Activity Score</w:t>
      </w:r>
      <w:r w:rsidRPr="00F67924">
        <w:rPr>
          <w:lang w:val="pt-PT"/>
        </w:rPr>
        <w:t xml:space="preserve"> (DAS28) médio na linha de base de 6,6 e 6,7 nos grupos subcutâneo e intravenoso, respetivamente. Na semana 24, observou-se uma redução significativa a partir da linha de base (melhoria média) no DAS28 de 3,5 em ambos os grupos de tratamento e uma proporção comparável de doentes tinha atingido remissão clínica do DAS28 (DAS28 &lt; 2,6) nos grupos subcutâneo (38,4%) e intravenoso (36,9%).</w:t>
      </w:r>
    </w:p>
    <w:p w14:paraId="5DFAA8EF" w14:textId="77777777" w:rsidR="007D4A13" w:rsidRPr="00F67924" w:rsidRDefault="007D4A13" w:rsidP="00025816">
      <w:pPr>
        <w:suppressAutoHyphens/>
        <w:ind w:left="567" w:hanging="567"/>
        <w:rPr>
          <w:lang w:val="pt-PT"/>
        </w:rPr>
      </w:pPr>
    </w:p>
    <w:p w14:paraId="742FBBF4" w14:textId="77777777" w:rsidR="007D4A13" w:rsidRPr="00F67924" w:rsidRDefault="007D4A13" w:rsidP="00025816">
      <w:pPr>
        <w:rPr>
          <w:i/>
          <w:szCs w:val="22"/>
          <w:u w:val="single"/>
          <w:lang w:val="pt-PT"/>
        </w:rPr>
      </w:pPr>
      <w:r w:rsidRPr="00F67924">
        <w:rPr>
          <w:i/>
          <w:szCs w:val="22"/>
          <w:u w:val="single"/>
          <w:lang w:val="pt-PT"/>
        </w:rPr>
        <w:t>Resposta radiográfica</w:t>
      </w:r>
    </w:p>
    <w:p w14:paraId="664A6564" w14:textId="088BA386" w:rsidR="007D4A13" w:rsidRPr="00F67924" w:rsidRDefault="007D4A13" w:rsidP="00025816">
      <w:pPr>
        <w:rPr>
          <w:lang w:val="pt-PT"/>
        </w:rPr>
      </w:pPr>
      <w:r w:rsidRPr="00F67924">
        <w:rPr>
          <w:szCs w:val="22"/>
          <w:lang w:val="pt-PT"/>
        </w:rPr>
        <w:t xml:space="preserve">A resposta radiográfica de </w:t>
      </w:r>
      <w:r w:rsidRPr="00F67924">
        <w:rPr>
          <w:lang w:val="pt-PT"/>
        </w:rPr>
        <w:t>tocilizumab</w:t>
      </w:r>
      <w:r w:rsidRPr="00F67924">
        <w:rPr>
          <w:szCs w:val="22"/>
          <w:lang w:val="pt-PT"/>
        </w:rPr>
        <w:t xml:space="preserve"> administrado por via subcutânea foi avaliada num </w:t>
      </w:r>
      <w:del w:id="2197" w:author="Author">
        <w:r w:rsidRPr="00F67924" w:rsidDel="003D5FA9">
          <w:rPr>
            <w:szCs w:val="22"/>
            <w:lang w:val="pt-PT"/>
          </w:rPr>
          <w:delText xml:space="preserve">estudo </w:delText>
        </w:r>
      </w:del>
      <w:ins w:id="2198" w:author="Author">
        <w:r w:rsidR="003D5FA9" w:rsidRPr="00F67924">
          <w:rPr>
            <w:szCs w:val="22"/>
            <w:lang w:val="pt-PT"/>
          </w:rPr>
          <w:t xml:space="preserve">ensaio </w:t>
        </w:r>
      </w:ins>
      <w:r w:rsidRPr="00F67924">
        <w:rPr>
          <w:szCs w:val="22"/>
          <w:lang w:val="pt-PT"/>
        </w:rPr>
        <w:t xml:space="preserve">em dupla ocultação, controlado, multicêntrico, em doentes com AR ativa (SC-II). O </w:t>
      </w:r>
      <w:ins w:id="2199" w:author="Author">
        <w:r w:rsidR="00BB015F">
          <w:rPr>
            <w:lang w:val="pt-PT"/>
          </w:rPr>
          <w:t>Ensaio</w:t>
        </w:r>
        <w:del w:id="2200" w:author="Author">
          <w:r w:rsidR="00CB4493" w:rsidDel="00BB015F">
            <w:rPr>
              <w:szCs w:val="22"/>
              <w:lang w:val="pt-PT"/>
            </w:rPr>
            <w:delText>E</w:delText>
          </w:r>
        </w:del>
      </w:ins>
      <w:del w:id="2201" w:author="Author">
        <w:r w:rsidRPr="00F67924" w:rsidDel="00BB015F">
          <w:rPr>
            <w:szCs w:val="22"/>
            <w:lang w:val="pt-PT"/>
          </w:rPr>
          <w:delText>estudo</w:delText>
        </w:r>
      </w:del>
      <w:r w:rsidRPr="00F67924">
        <w:rPr>
          <w:szCs w:val="22"/>
          <w:lang w:val="pt-PT"/>
        </w:rPr>
        <w:t xml:space="preserve"> SC-II avaliou doentes com AR ativa, moderada a grave, </w:t>
      </w:r>
      <w:r w:rsidRPr="00F67924">
        <w:rPr>
          <w:lang w:val="pt-PT"/>
        </w:rPr>
        <w:t xml:space="preserve">que tinham uma resposta clínica inadequada à sua terapêutica reumatológica prévia, incluindo um ou mais DMARDs, dos quais aproximadamente 20% tinham uma história de resposta inadequada a pelo menos um inibidor do TNF. Os doentes incluídos tinham &gt; 18 anos de idade com diagnóstico de AR ativa, de acordo com os critérios ACR, e que tinham pelo menos 8 articulações dolorosas e 6 tumefactas, no início do </w:t>
      </w:r>
      <w:ins w:id="2202" w:author="Author">
        <w:r w:rsidR="00576DA3">
          <w:rPr>
            <w:lang w:val="pt-PT"/>
          </w:rPr>
          <w:t>Ensaio</w:t>
        </w:r>
        <w:del w:id="2203" w:author="Author">
          <w:r w:rsidR="00CB4493" w:rsidDel="00576DA3">
            <w:rPr>
              <w:lang w:val="pt-PT"/>
            </w:rPr>
            <w:delText>E</w:delText>
          </w:r>
        </w:del>
      </w:ins>
      <w:del w:id="2204" w:author="Author">
        <w:r w:rsidRPr="00F67924" w:rsidDel="00576DA3">
          <w:rPr>
            <w:lang w:val="pt-PT"/>
          </w:rPr>
          <w:delText>estudo</w:delText>
        </w:r>
      </w:del>
      <w:r w:rsidRPr="00F67924">
        <w:rPr>
          <w:lang w:val="pt-PT"/>
        </w:rPr>
        <w:t>. No SC-II, 656 doentes foram aleatorizados de 2:1 para tocilizumab 162 mg por via subcutânea de 2 em 2 semanas ou placebo, em associação com DMARDs não biológicos.</w:t>
      </w:r>
    </w:p>
    <w:p w14:paraId="4F20A0F1" w14:textId="77777777" w:rsidR="007D4A13" w:rsidRPr="00F67924" w:rsidRDefault="007D4A13" w:rsidP="00025816">
      <w:pPr>
        <w:rPr>
          <w:lang w:val="pt-PT"/>
        </w:rPr>
      </w:pPr>
    </w:p>
    <w:p w14:paraId="31CB21CE" w14:textId="5E188E18" w:rsidR="007D4A13" w:rsidRPr="00F67924" w:rsidRDefault="007D4A13" w:rsidP="00025816">
      <w:pPr>
        <w:rPr>
          <w:lang w:val="pt-PT"/>
        </w:rPr>
      </w:pPr>
      <w:r w:rsidRPr="00F67924">
        <w:rPr>
          <w:lang w:val="pt-PT"/>
        </w:rPr>
        <w:t xml:space="preserve">No </w:t>
      </w:r>
      <w:ins w:id="2205" w:author="Author">
        <w:r w:rsidR="00BB015F">
          <w:rPr>
            <w:lang w:val="pt-PT"/>
          </w:rPr>
          <w:t>Ensaio</w:t>
        </w:r>
      </w:ins>
      <w:del w:id="2206" w:author="Author">
        <w:r w:rsidRPr="00F67924" w:rsidDel="003D5FA9">
          <w:rPr>
            <w:lang w:val="pt-PT"/>
          </w:rPr>
          <w:delText>e</w:delText>
        </w:r>
        <w:r w:rsidRPr="00F67924" w:rsidDel="00BB015F">
          <w:rPr>
            <w:lang w:val="pt-PT"/>
          </w:rPr>
          <w:delText>studo</w:delText>
        </w:r>
      </w:del>
      <w:r w:rsidRPr="00F67924">
        <w:rPr>
          <w:lang w:val="pt-PT"/>
        </w:rPr>
        <w:t xml:space="preserve"> SC-II, a inibição do dano articular estrutural</w:t>
      </w:r>
      <w:r w:rsidRPr="00F67924">
        <w:rPr>
          <w:szCs w:val="22"/>
          <w:lang w:val="pt-PT"/>
        </w:rPr>
        <w:t xml:space="preserve"> foi avaliada radiograficamente e expressa como uma alteração a partir da linha de base no índice médio de Sharp / van der Heijde total modificado (mTSS). Na semana 24, a</w:t>
      </w:r>
      <w:r w:rsidRPr="00F67924">
        <w:rPr>
          <w:lang w:val="pt-PT"/>
        </w:rPr>
        <w:t xml:space="preserve"> inibição do dano estrutural foi demonstrada com progressão radiográfica significativamente menor nos doentes a receber tocilizumab por via subcutânea, comparativamente ao placebo (média do mTSS de 0,62 </w:t>
      </w:r>
      <w:r w:rsidRPr="00F67924">
        <w:rPr>
          <w:i/>
          <w:lang w:val="pt-PT"/>
        </w:rPr>
        <w:t>vs.</w:t>
      </w:r>
      <w:r w:rsidRPr="00F67924">
        <w:rPr>
          <w:lang w:val="pt-PT"/>
        </w:rPr>
        <w:t xml:space="preserve"> 1,23; p = 0,0149 (van Elteren)). Estes resultados são consistentes com os observados em doentes tratados com tocilizumab por via intravenosa.</w:t>
      </w:r>
    </w:p>
    <w:p w14:paraId="58DCB706" w14:textId="77777777" w:rsidR="007D4A13" w:rsidRPr="00F67924" w:rsidRDefault="007D4A13" w:rsidP="00025816">
      <w:pPr>
        <w:rPr>
          <w:lang w:val="pt-PT"/>
        </w:rPr>
      </w:pPr>
    </w:p>
    <w:p w14:paraId="26663D32" w14:textId="04EF50A0" w:rsidR="007D4A13" w:rsidRPr="00F67924" w:rsidRDefault="007D4A13">
      <w:pPr>
        <w:rPr>
          <w:lang w:val="pt-PT"/>
        </w:rPr>
      </w:pPr>
      <w:r w:rsidRPr="00F67924">
        <w:rPr>
          <w:lang w:val="pt-PT"/>
        </w:rPr>
        <w:t xml:space="preserve">No </w:t>
      </w:r>
      <w:ins w:id="2207" w:author="Author">
        <w:r w:rsidR="00BB015F">
          <w:rPr>
            <w:lang w:val="pt-PT"/>
          </w:rPr>
          <w:t>Ensaio</w:t>
        </w:r>
      </w:ins>
      <w:del w:id="2208" w:author="Author">
        <w:r w:rsidRPr="00F67924" w:rsidDel="003D5FA9">
          <w:rPr>
            <w:lang w:val="pt-PT"/>
          </w:rPr>
          <w:delText>e</w:delText>
        </w:r>
        <w:r w:rsidRPr="00F67924" w:rsidDel="00BB015F">
          <w:rPr>
            <w:lang w:val="pt-PT"/>
          </w:rPr>
          <w:delText>studo</w:delText>
        </w:r>
      </w:del>
      <w:r w:rsidRPr="00F67924">
        <w:rPr>
          <w:lang w:val="pt-PT"/>
        </w:rPr>
        <w:t xml:space="preserve"> SC-II, observou-se um ACR 20 de 60,9%, um ACR50 de 39,8% e um ACR 70 de 19,7% na semana 24, em doentes tratados com tocilizumab por via subcutânea de 2 em 2 semanas </w:t>
      </w:r>
      <w:r w:rsidRPr="00F67924">
        <w:rPr>
          <w:i/>
          <w:lang w:val="pt-PT"/>
        </w:rPr>
        <w:t xml:space="preserve">versus </w:t>
      </w:r>
      <w:r w:rsidRPr="00F67924">
        <w:rPr>
          <w:lang w:val="pt-PT"/>
        </w:rPr>
        <w:t>um ACR 20 de 31,5%, ACR50 de 12,3% e ACR 70 de 5,0% para placebo. Na linha de base, os doentes apresentavam um DAS28 médio de 6,7 no grupo subcutâneo e 6,6 no grupo placebo. Na semana 24 observou-se uma redução significativa a partir da linha de base no DAS28 de 3,1 no grupo subcutâneo e de 1,7 no grupo placebo e observou-se DAS28 &lt; 2,6 em 32,0% no grupo subcutâneo e em 4,0% no grupo placebo.</w:t>
      </w:r>
    </w:p>
    <w:p w14:paraId="6062FAA3" w14:textId="77777777" w:rsidR="00C865C6" w:rsidRPr="00F67924" w:rsidRDefault="00C865C6" w:rsidP="00C865C6">
      <w:pPr>
        <w:rPr>
          <w:i/>
          <w:szCs w:val="22"/>
          <w:lang w:val="pt-PT"/>
        </w:rPr>
      </w:pPr>
    </w:p>
    <w:p w14:paraId="50362484" w14:textId="77777777" w:rsidR="00C865C6" w:rsidRPr="00F67924" w:rsidRDefault="00C865C6" w:rsidP="00C865C6">
      <w:pPr>
        <w:rPr>
          <w:i/>
          <w:szCs w:val="22"/>
          <w:u w:val="single"/>
          <w:lang w:val="pt-PT"/>
        </w:rPr>
      </w:pPr>
      <w:r w:rsidRPr="00F67924">
        <w:rPr>
          <w:i/>
          <w:szCs w:val="22"/>
          <w:u w:val="single"/>
          <w:lang w:val="pt-PT"/>
        </w:rPr>
        <w:t>Resultados relacionados com a saúde e qualidade de vida</w:t>
      </w:r>
    </w:p>
    <w:p w14:paraId="5F87C301" w14:textId="466BBC0C" w:rsidR="00405DBE" w:rsidRPr="00F67924" w:rsidRDefault="00C865C6" w:rsidP="000455B5">
      <w:pPr>
        <w:keepNext/>
        <w:keepLines/>
        <w:suppressAutoHyphens/>
        <w:rPr>
          <w:lang w:val="pt-PT"/>
        </w:rPr>
      </w:pPr>
      <w:r w:rsidRPr="00F67924">
        <w:rPr>
          <w:lang w:val="pt-PT"/>
        </w:rPr>
        <w:t xml:space="preserve">No </w:t>
      </w:r>
      <w:ins w:id="2209" w:author="Author">
        <w:r w:rsidR="00BB015F">
          <w:rPr>
            <w:lang w:val="pt-PT"/>
          </w:rPr>
          <w:t>Ensaio</w:t>
        </w:r>
      </w:ins>
      <w:del w:id="2210" w:author="Author">
        <w:r w:rsidRPr="00F67924" w:rsidDel="003D5FA9">
          <w:rPr>
            <w:lang w:val="pt-PT"/>
          </w:rPr>
          <w:delText>e</w:delText>
        </w:r>
        <w:r w:rsidRPr="00F67924" w:rsidDel="00BB015F">
          <w:rPr>
            <w:lang w:val="pt-PT"/>
          </w:rPr>
          <w:delText>studo</w:delText>
        </w:r>
      </w:del>
      <w:r w:rsidRPr="00F67924">
        <w:rPr>
          <w:lang w:val="pt-PT"/>
        </w:rPr>
        <w:t xml:space="preserve"> SC-I, a diminuição média do HAQ</w:t>
      </w:r>
      <w:r w:rsidRPr="00F67924">
        <w:rPr>
          <w:lang w:val="pt-PT"/>
        </w:rPr>
        <w:noBreakHyphen/>
        <w:t>DI a partir da linha de base até à semana</w:t>
      </w:r>
      <w:r w:rsidR="00405DBE" w:rsidRPr="00F67924">
        <w:rPr>
          <w:lang w:val="pt-PT"/>
        </w:rPr>
        <w:t> </w:t>
      </w:r>
      <w:r w:rsidRPr="00F67924">
        <w:rPr>
          <w:lang w:val="pt-PT"/>
        </w:rPr>
        <w:t xml:space="preserve">24 foi </w:t>
      </w:r>
      <w:r w:rsidR="0068699F" w:rsidRPr="00F67924">
        <w:rPr>
          <w:lang w:val="pt-PT"/>
        </w:rPr>
        <w:t xml:space="preserve">de </w:t>
      </w:r>
      <w:r w:rsidR="00405DBE" w:rsidRPr="00F67924">
        <w:rPr>
          <w:lang w:val="pt-PT"/>
        </w:rPr>
        <w:t>0,6 em ambos os grupos subcutâneo e intravenoso. A proporção de doentes que atingiu uma melhoria clínica relevante no HAQ</w:t>
      </w:r>
      <w:r w:rsidR="00405DBE" w:rsidRPr="00F67924">
        <w:rPr>
          <w:lang w:val="pt-PT"/>
        </w:rPr>
        <w:noBreakHyphen/>
        <w:t xml:space="preserve">DI na semana 24 (variação a partir da linha de base de ≥ 0,3 unidades) foi também comparável no grupo subcutâneo (65,2%) </w:t>
      </w:r>
      <w:r w:rsidR="00405DBE" w:rsidRPr="00F67924">
        <w:rPr>
          <w:i/>
          <w:lang w:val="pt-PT"/>
        </w:rPr>
        <w:t>versus</w:t>
      </w:r>
      <w:r w:rsidR="00405DBE" w:rsidRPr="00F67924">
        <w:rPr>
          <w:lang w:val="pt-PT"/>
        </w:rPr>
        <w:t xml:space="preserve"> o grupo intravenoso (67,4%), com uma diferença ponderada em proporções de </w:t>
      </w:r>
      <w:r w:rsidR="00405DBE" w:rsidRPr="00F67924">
        <w:rPr>
          <w:lang w:val="pt-PT"/>
        </w:rPr>
        <w:noBreakHyphen/>
        <w:t>2,3% (IC 95%: -8,1; 3,4). No inquérito de saúde SF-36, a variação média a partir da linha de base na semana 24 no índice do componente mental foi 6,22 para o grupo subcutâneo e 6,54 para o grupo intravenoso; para o índice do componente físico foi também semelhante com 9,49 para o grupo subcutâneo e 9,65 para o grupo intravenoso.</w:t>
      </w:r>
    </w:p>
    <w:p w14:paraId="7650F52C" w14:textId="77777777" w:rsidR="00405DBE" w:rsidRPr="00F67924" w:rsidRDefault="00405DBE" w:rsidP="00025816">
      <w:pPr>
        <w:suppressAutoHyphens/>
        <w:rPr>
          <w:lang w:val="pt-PT"/>
        </w:rPr>
      </w:pPr>
    </w:p>
    <w:p w14:paraId="71F497E5" w14:textId="312F214D" w:rsidR="00C865C6" w:rsidRPr="00F67924" w:rsidRDefault="00405DBE" w:rsidP="00405DBE">
      <w:pPr>
        <w:rPr>
          <w:lang w:val="pt-PT"/>
        </w:rPr>
      </w:pPr>
      <w:r w:rsidRPr="00F67924">
        <w:rPr>
          <w:lang w:val="pt-PT"/>
        </w:rPr>
        <w:t xml:space="preserve">No </w:t>
      </w:r>
      <w:ins w:id="2211" w:author="Author">
        <w:r w:rsidR="00BB015F">
          <w:rPr>
            <w:lang w:val="pt-PT"/>
          </w:rPr>
          <w:t>Ensaio</w:t>
        </w:r>
      </w:ins>
      <w:del w:id="2212" w:author="Author">
        <w:r w:rsidRPr="00F67924" w:rsidDel="003D5FA9">
          <w:rPr>
            <w:lang w:val="pt-PT"/>
          </w:rPr>
          <w:delText>e</w:delText>
        </w:r>
        <w:r w:rsidRPr="00F67924" w:rsidDel="00BB015F">
          <w:rPr>
            <w:lang w:val="pt-PT"/>
          </w:rPr>
          <w:delText>studo</w:delText>
        </w:r>
      </w:del>
      <w:r w:rsidRPr="00F67924">
        <w:rPr>
          <w:lang w:val="pt-PT"/>
        </w:rPr>
        <w:t xml:space="preserve"> SC-II, a diminuição média do HAQ</w:t>
      </w:r>
      <w:r w:rsidRPr="00F67924">
        <w:rPr>
          <w:lang w:val="pt-PT"/>
        </w:rPr>
        <w:noBreakHyphen/>
        <w:t xml:space="preserve">DI a partir da linha de base até à semana 24 foi significativamente superior em doentes tratados com tocilizumab subcutâneo de 2 em 2 semanas (0,4) </w:t>
      </w:r>
      <w:r w:rsidRPr="00F67924">
        <w:rPr>
          <w:i/>
          <w:lang w:val="pt-PT"/>
        </w:rPr>
        <w:t>versus</w:t>
      </w:r>
      <w:r w:rsidRPr="00F67924">
        <w:rPr>
          <w:lang w:val="pt-PT"/>
        </w:rPr>
        <w:t xml:space="preserve"> placebo (0,3). A proporção de doentes que atingiu uma melhoria clínica relevante no HAQ</w:t>
      </w:r>
      <w:r w:rsidRPr="00F67924">
        <w:rPr>
          <w:lang w:val="pt-PT"/>
        </w:rPr>
        <w:noBreakHyphen/>
        <w:t xml:space="preserve">DI na semana 24 (variação a partir da linha de base de ≥ 0,3 unidades) foi superior para o tratamento subcutâneo de 2 em 2 semanas (58%) </w:t>
      </w:r>
      <w:r w:rsidRPr="00F67924">
        <w:rPr>
          <w:i/>
          <w:lang w:val="pt-PT"/>
        </w:rPr>
        <w:t>versus</w:t>
      </w:r>
      <w:r w:rsidRPr="00F67924">
        <w:rPr>
          <w:lang w:val="pt-PT"/>
        </w:rPr>
        <w:t xml:space="preserve"> placebo (46,8%). O SF-36 (variação média nos índices do componente mental e físico) foi significativamente superior no grupo de tocilizumab subcutâneo (6,5 e 5,3) </w:t>
      </w:r>
      <w:r w:rsidRPr="00F67924">
        <w:rPr>
          <w:i/>
          <w:lang w:val="pt-PT"/>
        </w:rPr>
        <w:t>versus</w:t>
      </w:r>
      <w:r w:rsidRPr="00F67924">
        <w:rPr>
          <w:lang w:val="pt-PT"/>
        </w:rPr>
        <w:t xml:space="preserve"> placebo (3,8 e 2,9).</w:t>
      </w:r>
    </w:p>
    <w:p w14:paraId="4F741C95" w14:textId="77777777" w:rsidR="00C865C6" w:rsidRPr="00F67924" w:rsidRDefault="00C865C6" w:rsidP="00C865C6">
      <w:pPr>
        <w:suppressAutoHyphens/>
        <w:rPr>
          <w:lang w:val="pt-PT"/>
        </w:rPr>
      </w:pPr>
    </w:p>
    <w:p w14:paraId="34796BA7" w14:textId="77777777" w:rsidR="00D97571" w:rsidRPr="00F67924" w:rsidRDefault="00D97571" w:rsidP="00C865C6">
      <w:pPr>
        <w:suppressAutoHyphens/>
        <w:rPr>
          <w:u w:val="single"/>
          <w:lang w:val="pt-PT"/>
        </w:rPr>
      </w:pPr>
      <w:r w:rsidRPr="00F67924">
        <w:rPr>
          <w:u w:val="single"/>
          <w:lang w:val="pt-PT"/>
        </w:rPr>
        <w:t>Utilização subcutânea</w:t>
      </w:r>
    </w:p>
    <w:p w14:paraId="3123B23F" w14:textId="784EAF95" w:rsidR="00D97571" w:rsidRDefault="00C06C5E" w:rsidP="00D97571">
      <w:pPr>
        <w:suppressAutoHyphens/>
        <w:rPr>
          <w:ins w:id="2213" w:author="Author"/>
          <w:i/>
          <w:lang w:val="pt-PT"/>
        </w:rPr>
      </w:pPr>
      <w:r w:rsidRPr="00F67924">
        <w:rPr>
          <w:i/>
          <w:lang w:val="pt-PT"/>
        </w:rPr>
        <w:t xml:space="preserve">Doentes com </w:t>
      </w:r>
      <w:r w:rsidR="00D97571" w:rsidRPr="00F67924">
        <w:rPr>
          <w:i/>
          <w:lang w:val="pt-PT"/>
        </w:rPr>
        <w:t>AIJs</w:t>
      </w:r>
    </w:p>
    <w:p w14:paraId="60A6B2C5" w14:textId="77777777" w:rsidR="00BB015F" w:rsidRPr="00F67924" w:rsidRDefault="00BB015F" w:rsidP="00D97571">
      <w:pPr>
        <w:suppressAutoHyphens/>
        <w:rPr>
          <w:i/>
          <w:lang w:val="pt-PT"/>
        </w:rPr>
      </w:pPr>
    </w:p>
    <w:p w14:paraId="4179E6CA" w14:textId="77777777" w:rsidR="00D97571" w:rsidRPr="00F67924" w:rsidRDefault="00D97571" w:rsidP="00D97571">
      <w:pPr>
        <w:suppressAutoHyphens/>
        <w:rPr>
          <w:i/>
          <w:u w:val="single"/>
          <w:lang w:val="pt-PT"/>
        </w:rPr>
      </w:pPr>
      <w:r w:rsidRPr="00F67924">
        <w:rPr>
          <w:i/>
          <w:u w:val="single"/>
          <w:lang w:val="pt-PT"/>
        </w:rPr>
        <w:t>Eficácia clínica</w:t>
      </w:r>
    </w:p>
    <w:p w14:paraId="3B6250A7" w14:textId="3CDE26B4" w:rsidR="00C06C5E" w:rsidRPr="00F67924" w:rsidRDefault="00C06C5E" w:rsidP="00025816">
      <w:pPr>
        <w:suppressAutoHyphens/>
        <w:rPr>
          <w:lang w:val="pt-PT"/>
        </w:rPr>
      </w:pPr>
      <w:r w:rsidRPr="00F67924">
        <w:rPr>
          <w:lang w:val="pt-PT"/>
        </w:rPr>
        <w:t xml:space="preserve">Foi realizado um </w:t>
      </w:r>
      <w:del w:id="2214" w:author="Author">
        <w:r w:rsidRPr="00F67924" w:rsidDel="003D5FA9">
          <w:rPr>
            <w:lang w:val="pt-PT"/>
          </w:rPr>
          <w:delText xml:space="preserve">estudo </w:delText>
        </w:r>
      </w:del>
      <w:ins w:id="2215" w:author="Author">
        <w:r w:rsidR="003D5FA9" w:rsidRPr="00F67924">
          <w:rPr>
            <w:lang w:val="pt-PT"/>
          </w:rPr>
          <w:t xml:space="preserve">ensaio </w:t>
        </w:r>
      </w:ins>
      <w:r w:rsidRPr="00F67924">
        <w:rPr>
          <w:lang w:val="pt-PT"/>
        </w:rPr>
        <w:t>de farmacocinética</w:t>
      </w:r>
      <w:r w:rsidRPr="00F67924">
        <w:rPr>
          <w:lang w:val="pt-PT"/>
        </w:rPr>
        <w:noBreakHyphen/>
        <w:t>farmacodinâmica e segurança (WA28118), de 52 semanas, aberto, multicêntrico, em doentes pediátricos com AIJs, com idades entre 1 e 17 anos, para determinar a dose subcutânea adequada de tocilizumab que atinge um perfil de farmacocinética</w:t>
      </w:r>
      <w:r w:rsidRPr="00F67924">
        <w:rPr>
          <w:lang w:val="pt-PT"/>
        </w:rPr>
        <w:noBreakHyphen/>
        <w:t>farmacodinâmica e de segurança comparável ao regime intravenoso.</w:t>
      </w:r>
    </w:p>
    <w:p w14:paraId="45BCE2F2" w14:textId="77777777" w:rsidR="00C06C5E" w:rsidRPr="00F67924" w:rsidRDefault="00C06C5E" w:rsidP="00025816">
      <w:pPr>
        <w:suppressAutoHyphens/>
        <w:rPr>
          <w:lang w:val="pt-PT"/>
        </w:rPr>
      </w:pPr>
    </w:p>
    <w:p w14:paraId="7A5B344E" w14:textId="6722EE89" w:rsidR="00C06C5E" w:rsidRPr="00F67924" w:rsidRDefault="00C06C5E" w:rsidP="00025816">
      <w:pPr>
        <w:suppressAutoHyphens/>
        <w:rPr>
          <w:lang w:val="pt-PT"/>
        </w:rPr>
      </w:pPr>
      <w:r w:rsidRPr="00F67924">
        <w:rPr>
          <w:lang w:val="pt-PT"/>
        </w:rPr>
        <w:t xml:space="preserve">Os doentes elegíveis receberam uma dose de tratamento de acordo com o peso corporal. Doentes com peso corporal ≥ 30 kg (n = 26) receberam uma dose de 162 mg de tocilizumab semanalmente e doentes com peso corporal inferior a 30 kg (n = 25) receberam uma dose de 162 mg de tocilizumab de 10 em 10 dias (n = 8) ou de 2 em 2 semanas (n = 17), durante 52 semanas. Destes 51 doentes, 26 (51%) eram doentes sem experiência prévia com o tratamento e 25 (49%) tinham recebido tocilizumab intravenoso e transitaram para tocilizumab subcutâneo no início do </w:t>
      </w:r>
      <w:ins w:id="2216" w:author="Author">
        <w:del w:id="2217" w:author="Author">
          <w:r w:rsidR="00576DA3" w:rsidDel="00721436">
            <w:rPr>
              <w:lang w:val="pt-PT"/>
            </w:rPr>
            <w:delText>E</w:delText>
          </w:r>
        </w:del>
        <w:r w:rsidR="00721436">
          <w:rPr>
            <w:lang w:val="pt-PT"/>
          </w:rPr>
          <w:t>e</w:t>
        </w:r>
        <w:r w:rsidR="00576DA3">
          <w:rPr>
            <w:lang w:val="pt-PT"/>
          </w:rPr>
          <w:t>nsaio</w:t>
        </w:r>
        <w:del w:id="2218" w:author="Author">
          <w:r w:rsidR="00CB4493" w:rsidDel="00576DA3">
            <w:rPr>
              <w:lang w:val="pt-PT"/>
            </w:rPr>
            <w:delText>E</w:delText>
          </w:r>
        </w:del>
      </w:ins>
      <w:del w:id="2219" w:author="Author">
        <w:r w:rsidRPr="00F67924" w:rsidDel="00576DA3">
          <w:rPr>
            <w:lang w:val="pt-PT"/>
          </w:rPr>
          <w:delText>estudo</w:delText>
        </w:r>
      </w:del>
      <w:r w:rsidRPr="00F67924">
        <w:rPr>
          <w:lang w:val="pt-PT"/>
        </w:rPr>
        <w:t>.</w:t>
      </w:r>
    </w:p>
    <w:p w14:paraId="17F27EBD" w14:textId="77777777" w:rsidR="00C06C5E" w:rsidRPr="00F67924" w:rsidRDefault="00C06C5E" w:rsidP="00025816">
      <w:pPr>
        <w:suppressAutoHyphens/>
        <w:rPr>
          <w:lang w:val="pt-PT"/>
        </w:rPr>
      </w:pPr>
    </w:p>
    <w:p w14:paraId="4CF4C970" w14:textId="1DF5297A" w:rsidR="00C06C5E" w:rsidRPr="00F67924" w:rsidRDefault="00C06C5E">
      <w:pPr>
        <w:rPr>
          <w:lang w:val="pt-PT"/>
        </w:rPr>
      </w:pPr>
      <w:r w:rsidRPr="00F67924">
        <w:rPr>
          <w:lang w:val="pt-PT"/>
        </w:rPr>
        <w:t>Resultados exploratórios de eficácia mostraram que tocilizumab subcutâneo melhorou todos os parâmetros exploratórios de eficácia, incluindo a pontuação da atividade da artrite juvenil [</w:t>
      </w:r>
      <w:r w:rsidRPr="00F67924">
        <w:rPr>
          <w:i/>
          <w:lang w:val="pt-PT"/>
        </w:rPr>
        <w:t>Juvenile Arthritis Disease Activity Score</w:t>
      </w:r>
      <w:r w:rsidRPr="00F67924">
        <w:rPr>
          <w:lang w:val="pt-PT"/>
        </w:rPr>
        <w:t xml:space="preserve"> (JADAS)</w:t>
      </w:r>
      <w:r w:rsidRPr="00F67924">
        <w:rPr>
          <w:lang w:val="pt-PT"/>
        </w:rPr>
        <w:noBreakHyphen/>
        <w:t xml:space="preserve">71] em doentes sem exposição prévia a TCZ e manteve todos os parâmetros exploratórios de eficácia nos doentes que transitaram do tratamento intravenoso para subcutâneo ao longo de todo o </w:t>
      </w:r>
      <w:del w:id="2220" w:author="Author">
        <w:r w:rsidRPr="00F67924" w:rsidDel="003D5FA9">
          <w:rPr>
            <w:lang w:val="pt-PT"/>
          </w:rPr>
          <w:delText>estudo</w:delText>
        </w:r>
      </w:del>
      <w:ins w:id="2221" w:author="Author">
        <w:r w:rsidR="003D5FA9" w:rsidRPr="00F67924">
          <w:rPr>
            <w:lang w:val="pt-PT"/>
          </w:rPr>
          <w:t>ensaio</w:t>
        </w:r>
      </w:ins>
      <w:r w:rsidRPr="00F67924">
        <w:rPr>
          <w:lang w:val="pt-PT"/>
        </w:rPr>
        <w:t xml:space="preserve">, para doentes em ambos os grupos de peso corporal (inferior a 30 kg e </w:t>
      </w:r>
      <w:r w:rsidRPr="00F67924">
        <w:rPr>
          <w:lang w:val="pt-PT"/>
        </w:rPr>
        <w:sym w:font="Symbol" w:char="F0B3"/>
      </w:r>
      <w:r w:rsidRPr="00F67924">
        <w:rPr>
          <w:lang w:val="pt-PT"/>
        </w:rPr>
        <w:t> 30 kg).</w:t>
      </w:r>
    </w:p>
    <w:p w14:paraId="1A7381A1" w14:textId="77777777" w:rsidR="00D97571" w:rsidRPr="00F67924" w:rsidRDefault="00D97571" w:rsidP="00D97571">
      <w:pPr>
        <w:suppressAutoHyphens/>
        <w:rPr>
          <w:lang w:val="pt-PT"/>
        </w:rPr>
      </w:pPr>
    </w:p>
    <w:p w14:paraId="5C40AE44" w14:textId="77777777" w:rsidR="00997FF7" w:rsidRPr="00F67924" w:rsidRDefault="00997FF7" w:rsidP="00910A24">
      <w:pPr>
        <w:keepNext/>
        <w:keepLines/>
        <w:suppressAutoHyphens/>
        <w:rPr>
          <w:u w:val="single"/>
          <w:lang w:val="pt-PT"/>
        </w:rPr>
      </w:pPr>
      <w:r w:rsidRPr="00F67924">
        <w:rPr>
          <w:u w:val="single"/>
          <w:lang w:val="pt-PT"/>
        </w:rPr>
        <w:t>Utilização subcutânea</w:t>
      </w:r>
    </w:p>
    <w:p w14:paraId="386A4A0F" w14:textId="3F8A07BF" w:rsidR="00D97571" w:rsidRDefault="00E53040" w:rsidP="00910A24">
      <w:pPr>
        <w:keepNext/>
        <w:keepLines/>
        <w:rPr>
          <w:ins w:id="2222" w:author="Author"/>
          <w:i/>
          <w:szCs w:val="22"/>
          <w:lang w:val="pt-PT"/>
        </w:rPr>
      </w:pPr>
      <w:r w:rsidRPr="00F67924">
        <w:rPr>
          <w:i/>
          <w:szCs w:val="22"/>
          <w:lang w:val="pt-PT"/>
        </w:rPr>
        <w:t xml:space="preserve">Doentes com </w:t>
      </w:r>
      <w:r w:rsidR="00D97571" w:rsidRPr="00F67924">
        <w:rPr>
          <w:i/>
          <w:szCs w:val="22"/>
          <w:lang w:val="pt-PT"/>
        </w:rPr>
        <w:t>AIJp</w:t>
      </w:r>
    </w:p>
    <w:p w14:paraId="6EDF6FDA" w14:textId="77777777" w:rsidR="00BB015F" w:rsidRPr="00F67924" w:rsidRDefault="00BB015F" w:rsidP="00910A24">
      <w:pPr>
        <w:keepNext/>
        <w:keepLines/>
        <w:rPr>
          <w:i/>
          <w:szCs w:val="22"/>
          <w:lang w:val="pt-PT"/>
        </w:rPr>
      </w:pPr>
    </w:p>
    <w:p w14:paraId="60A7F5BE" w14:textId="77777777" w:rsidR="00D97571" w:rsidRPr="00F67924" w:rsidRDefault="00D97571" w:rsidP="00910A24">
      <w:pPr>
        <w:keepNext/>
        <w:keepLines/>
        <w:suppressAutoHyphens/>
        <w:rPr>
          <w:i/>
          <w:u w:val="single"/>
          <w:lang w:val="pt-PT"/>
        </w:rPr>
      </w:pPr>
      <w:r w:rsidRPr="00F67924">
        <w:rPr>
          <w:i/>
          <w:u w:val="single"/>
          <w:lang w:val="pt-PT"/>
        </w:rPr>
        <w:t>Eficácia clínica</w:t>
      </w:r>
    </w:p>
    <w:p w14:paraId="09AF2F65" w14:textId="1FA7C49E" w:rsidR="00E53040" w:rsidRPr="00F67924" w:rsidRDefault="00E53040" w:rsidP="002900EA">
      <w:pPr>
        <w:rPr>
          <w:lang w:val="pt-PT"/>
        </w:rPr>
      </w:pPr>
      <w:r w:rsidRPr="00F67924">
        <w:rPr>
          <w:lang w:val="pt-PT"/>
        </w:rPr>
        <w:t xml:space="preserve">Foi realizado um </w:t>
      </w:r>
      <w:del w:id="2223" w:author="Author">
        <w:r w:rsidRPr="00F67924" w:rsidDel="003D5FA9">
          <w:rPr>
            <w:lang w:val="pt-PT"/>
          </w:rPr>
          <w:delText xml:space="preserve">estudo </w:delText>
        </w:r>
      </w:del>
      <w:ins w:id="2224" w:author="Author">
        <w:r w:rsidR="003D5FA9" w:rsidRPr="00F67924">
          <w:rPr>
            <w:lang w:val="pt-PT"/>
          </w:rPr>
          <w:t xml:space="preserve">ensaio </w:t>
        </w:r>
      </w:ins>
      <w:r w:rsidRPr="00F67924">
        <w:rPr>
          <w:lang w:val="pt-PT"/>
        </w:rPr>
        <w:t>de farmacocinética-farmacodinâmica e segurança, de 52 semanas, aberto, multicêntrico, em doentes pediátricos com AIJp, com idades entre 1 e 17 anos, para determinar a dose subcutânea adequada de tocilizumab que atinge um perfil de farmacocinética-farmacodinâmica e de segurança comparável ao regime intravenoso.</w:t>
      </w:r>
    </w:p>
    <w:p w14:paraId="20B9EFB0" w14:textId="77777777" w:rsidR="00E53040" w:rsidRPr="00F67924" w:rsidRDefault="00E53040" w:rsidP="002900EA">
      <w:pPr>
        <w:rPr>
          <w:lang w:val="pt-PT"/>
        </w:rPr>
      </w:pPr>
    </w:p>
    <w:p w14:paraId="182CFD0B" w14:textId="3AE01D96" w:rsidR="00E53040" w:rsidRPr="00F67924" w:rsidRDefault="00E53040" w:rsidP="003E1CE0">
      <w:pPr>
        <w:rPr>
          <w:lang w:val="pt-PT"/>
        </w:rPr>
      </w:pPr>
      <w:r w:rsidRPr="00F67924">
        <w:rPr>
          <w:lang w:val="pt-PT"/>
        </w:rPr>
        <w:t xml:space="preserve">Os doentes elegíveis receberam uma dose de tocilizumab de acordo com o peso corporal. Doentes com peso corporal </w:t>
      </w:r>
      <w:r w:rsidRPr="00F67924">
        <w:rPr>
          <w:lang w:val="pt-PT"/>
        </w:rPr>
        <w:sym w:font="Symbol" w:char="F0B3"/>
      </w:r>
      <w:r w:rsidRPr="00F67924">
        <w:rPr>
          <w:lang w:val="pt-PT"/>
        </w:rPr>
        <w:t> 30 kg (n </w:t>
      </w:r>
      <w:r w:rsidRPr="00F67924">
        <w:rPr>
          <w:lang w:val="pt-PT"/>
        </w:rPr>
        <w:sym w:font="Symbol" w:char="F03D"/>
      </w:r>
      <w:r w:rsidRPr="00F67924">
        <w:rPr>
          <w:lang w:val="pt-PT"/>
        </w:rPr>
        <w:t> 25) receberam uma dose de 162 mg de tocilizumab de 2 em 2 semanas e doentes com peso corporal inferior a 30 kg (n </w:t>
      </w:r>
      <w:r w:rsidRPr="00F67924">
        <w:rPr>
          <w:lang w:val="pt-PT"/>
        </w:rPr>
        <w:sym w:font="Symbol" w:char="F03D"/>
      </w:r>
      <w:r w:rsidRPr="00F67924">
        <w:rPr>
          <w:lang w:val="pt-PT"/>
        </w:rPr>
        <w:t xml:space="preserve"> 27) receberam uma dose de 162 mg de tocilizumab de 3 em 3 semanas, durante 52 semanas. Destes 52 doentes, 37 (71%) eram doentes sem experiência prévia com o tratamento e 15 (29%) tinham recebido </w:t>
      </w:r>
      <w:r w:rsidR="000D6492" w:rsidRPr="00F67924">
        <w:rPr>
          <w:lang w:val="pt-PT"/>
        </w:rPr>
        <w:t>tocilizumab intraveno</w:t>
      </w:r>
      <w:r w:rsidRPr="00F67924">
        <w:rPr>
          <w:lang w:val="pt-PT"/>
        </w:rPr>
        <w:t>s</w:t>
      </w:r>
      <w:r w:rsidR="000D6492" w:rsidRPr="00F67924">
        <w:rPr>
          <w:lang w:val="pt-PT"/>
        </w:rPr>
        <w:t>o</w:t>
      </w:r>
      <w:r w:rsidRPr="00F67924">
        <w:rPr>
          <w:lang w:val="pt-PT"/>
        </w:rPr>
        <w:t xml:space="preserve"> e transitaram para tocilizumab subcutâneo no início do </w:t>
      </w:r>
      <w:ins w:id="2225" w:author="Author">
        <w:del w:id="2226" w:author="Author">
          <w:r w:rsidR="00576DA3" w:rsidDel="00721436">
            <w:rPr>
              <w:lang w:val="pt-PT"/>
            </w:rPr>
            <w:delText>E</w:delText>
          </w:r>
        </w:del>
        <w:r w:rsidR="00721436">
          <w:rPr>
            <w:lang w:val="pt-PT"/>
          </w:rPr>
          <w:t>e</w:t>
        </w:r>
        <w:r w:rsidR="00576DA3">
          <w:rPr>
            <w:lang w:val="pt-PT"/>
          </w:rPr>
          <w:t>nsaio</w:t>
        </w:r>
        <w:del w:id="2227" w:author="Author">
          <w:r w:rsidR="00CB4493" w:rsidDel="00576DA3">
            <w:rPr>
              <w:lang w:val="pt-PT"/>
            </w:rPr>
            <w:delText>E</w:delText>
          </w:r>
        </w:del>
      </w:ins>
      <w:del w:id="2228" w:author="Author">
        <w:r w:rsidRPr="00F67924" w:rsidDel="00576DA3">
          <w:rPr>
            <w:lang w:val="pt-PT"/>
          </w:rPr>
          <w:delText>estudo</w:delText>
        </w:r>
      </w:del>
      <w:r w:rsidRPr="00F67924">
        <w:rPr>
          <w:lang w:val="pt-PT"/>
        </w:rPr>
        <w:t>.</w:t>
      </w:r>
    </w:p>
    <w:p w14:paraId="10F45B20" w14:textId="77777777" w:rsidR="00E53040" w:rsidRPr="00F67924" w:rsidRDefault="00E53040" w:rsidP="003E1CE0">
      <w:pPr>
        <w:rPr>
          <w:lang w:val="pt-PT"/>
        </w:rPr>
      </w:pPr>
    </w:p>
    <w:p w14:paraId="0958A316" w14:textId="7CFBC4B2" w:rsidR="00E53040" w:rsidRPr="00F67924" w:rsidRDefault="00E53040" w:rsidP="003E1CE0">
      <w:pPr>
        <w:rPr>
          <w:lang w:val="pt-PT"/>
        </w:rPr>
      </w:pPr>
      <w:r w:rsidRPr="00F67924">
        <w:rPr>
          <w:lang w:val="pt-PT"/>
        </w:rPr>
        <w:t xml:space="preserve">Os regimes de tocilizumab subcutâneo de 162 mg de 3 em 3 semanas para doentes com peso corporal inferior a 30 kg e de 162 mg de 2 em 2 semanas para doentes com peso corporal </w:t>
      </w:r>
      <w:r w:rsidRPr="00F67924">
        <w:rPr>
          <w:lang w:val="pt-PT"/>
        </w:rPr>
        <w:sym w:font="Symbol" w:char="F0B3"/>
      </w:r>
      <w:r w:rsidRPr="00F67924">
        <w:rPr>
          <w:lang w:val="pt-PT"/>
        </w:rPr>
        <w:t> 30 kg proporcionam, respetivamente, exposição farmacocinética e respostas farmacodinâmicas para suportar resultados de eficácia e segurança semelhantes aos atingidos com os regimes de tocilizumab intravenoso aprovados para a AIJp.</w:t>
      </w:r>
    </w:p>
    <w:p w14:paraId="287528E8" w14:textId="77777777" w:rsidR="00E53040" w:rsidRPr="00F67924" w:rsidRDefault="00E53040" w:rsidP="003E1CE0">
      <w:pPr>
        <w:rPr>
          <w:lang w:val="pt-PT"/>
        </w:rPr>
      </w:pPr>
    </w:p>
    <w:p w14:paraId="31AF22AD" w14:textId="5A364937" w:rsidR="00E53040" w:rsidRPr="00F67924" w:rsidRDefault="00E53040" w:rsidP="00025816">
      <w:pPr>
        <w:rPr>
          <w:lang w:val="pt-PT"/>
        </w:rPr>
      </w:pPr>
      <w:r w:rsidRPr="00F67924">
        <w:rPr>
          <w:iCs/>
          <w:lang w:val="pt-PT"/>
        </w:rPr>
        <w:t>Resultados exploratórios de eficácia mostraram que tocilizumab subcutâneo melhorou a mediana da pontuação da atividade da artrite juvenil [</w:t>
      </w:r>
      <w:r w:rsidRPr="00F67924">
        <w:rPr>
          <w:i/>
          <w:lang w:val="pt-PT"/>
        </w:rPr>
        <w:t>Juvenile Arthritis Disease Activity Score</w:t>
      </w:r>
      <w:r w:rsidRPr="00F67924">
        <w:rPr>
          <w:lang w:val="pt-PT"/>
        </w:rPr>
        <w:t xml:space="preserve"> (JADAS)-71] em doentes sem exposição prévia ao tratamento, e manteve a mediana da JADAS-71 nos doentes que transitaram do tratamento intravenoso para subcutâneo ao longo de todo o </w:t>
      </w:r>
      <w:del w:id="2229" w:author="Author">
        <w:r w:rsidRPr="00F67924" w:rsidDel="003D5FA9">
          <w:rPr>
            <w:lang w:val="pt-PT"/>
          </w:rPr>
          <w:delText>estudo</w:delText>
        </w:r>
      </w:del>
      <w:ins w:id="2230" w:author="Author">
        <w:r w:rsidR="003D5FA9" w:rsidRPr="00F67924">
          <w:rPr>
            <w:lang w:val="pt-PT"/>
          </w:rPr>
          <w:t>ensaio</w:t>
        </w:r>
      </w:ins>
      <w:r w:rsidRPr="00F67924">
        <w:rPr>
          <w:lang w:val="pt-PT"/>
        </w:rPr>
        <w:t xml:space="preserve">, para doentes em ambos os grupos de peso corporal (inferior a 30 kg e </w:t>
      </w:r>
      <w:r w:rsidRPr="00F67924">
        <w:rPr>
          <w:lang w:val="pt-PT"/>
        </w:rPr>
        <w:sym w:font="Symbol" w:char="F0B3"/>
      </w:r>
      <w:r w:rsidRPr="00F67924">
        <w:rPr>
          <w:lang w:val="pt-PT"/>
        </w:rPr>
        <w:t> 30 kg).</w:t>
      </w:r>
    </w:p>
    <w:p w14:paraId="3B95D0ED" w14:textId="77777777" w:rsidR="00D97571" w:rsidRPr="00F67924" w:rsidRDefault="00D97571" w:rsidP="00C865C6">
      <w:pPr>
        <w:suppressAutoHyphens/>
        <w:rPr>
          <w:lang w:val="pt-PT"/>
        </w:rPr>
      </w:pPr>
    </w:p>
    <w:p w14:paraId="7D7CDCA0" w14:textId="77777777" w:rsidR="00152F51" w:rsidRPr="00F67924" w:rsidRDefault="00152F51" w:rsidP="00152F51">
      <w:pPr>
        <w:suppressAutoHyphens/>
        <w:rPr>
          <w:u w:val="single"/>
          <w:lang w:val="pt-PT"/>
        </w:rPr>
      </w:pPr>
      <w:r w:rsidRPr="00F67924">
        <w:rPr>
          <w:u w:val="single"/>
          <w:lang w:val="pt-PT"/>
        </w:rPr>
        <w:t>Utilização subcutânea</w:t>
      </w:r>
    </w:p>
    <w:p w14:paraId="3A28DFBC" w14:textId="19F65CAD" w:rsidR="00C865C6" w:rsidRDefault="00EC2F91" w:rsidP="00C865C6">
      <w:pPr>
        <w:rPr>
          <w:ins w:id="2231" w:author="Author"/>
          <w:rFonts w:eastAsia="MS PGothic"/>
          <w:i/>
          <w:color w:val="000000"/>
          <w:szCs w:val="22"/>
          <w:lang w:val="pt-PT"/>
        </w:rPr>
      </w:pPr>
      <w:r w:rsidRPr="00F67924">
        <w:rPr>
          <w:rFonts w:eastAsia="MS PGothic"/>
          <w:i/>
          <w:color w:val="000000"/>
          <w:szCs w:val="22"/>
          <w:lang w:val="pt-PT"/>
        </w:rPr>
        <w:t xml:space="preserve">Doentes com </w:t>
      </w:r>
      <w:r w:rsidR="00C865C6" w:rsidRPr="00F67924">
        <w:rPr>
          <w:rFonts w:eastAsia="MS PGothic"/>
          <w:i/>
          <w:color w:val="000000"/>
          <w:szCs w:val="22"/>
          <w:lang w:val="pt-PT"/>
        </w:rPr>
        <w:t xml:space="preserve">ACG </w:t>
      </w:r>
    </w:p>
    <w:p w14:paraId="5E24A1DF" w14:textId="77777777" w:rsidR="00BB015F" w:rsidRPr="00F67924" w:rsidRDefault="00BB015F" w:rsidP="00C865C6">
      <w:pPr>
        <w:rPr>
          <w:rFonts w:eastAsia="MS PGothic"/>
          <w:i/>
          <w:color w:val="000000"/>
          <w:szCs w:val="22"/>
          <w:lang w:val="pt-PT"/>
        </w:rPr>
      </w:pPr>
    </w:p>
    <w:p w14:paraId="4D1C01A5" w14:textId="77777777" w:rsidR="00C865C6" w:rsidRPr="00F67924" w:rsidRDefault="00C865C6" w:rsidP="00C865C6">
      <w:pPr>
        <w:rPr>
          <w:rFonts w:eastAsia="MS PGothic"/>
          <w:i/>
          <w:color w:val="000000"/>
          <w:szCs w:val="22"/>
          <w:u w:val="single"/>
          <w:lang w:val="pt-PT"/>
        </w:rPr>
      </w:pPr>
      <w:r w:rsidRPr="00F67924">
        <w:rPr>
          <w:rFonts w:eastAsia="MS PGothic"/>
          <w:i/>
          <w:color w:val="000000"/>
          <w:szCs w:val="22"/>
          <w:u w:val="single"/>
          <w:lang w:val="pt-PT"/>
        </w:rPr>
        <w:t>Eficácia clínica</w:t>
      </w:r>
    </w:p>
    <w:p w14:paraId="1A6C5FAC" w14:textId="6FF2A7DB" w:rsidR="00BC7D9D" w:rsidRPr="00F67924" w:rsidRDefault="00BC7D9D" w:rsidP="00025816">
      <w:pPr>
        <w:suppressAutoHyphens/>
        <w:rPr>
          <w:lang w:val="pt-PT" w:eastAsia="de-DE"/>
        </w:rPr>
      </w:pPr>
      <w:r w:rsidRPr="00F67924">
        <w:rPr>
          <w:lang w:val="pt-PT" w:eastAsia="de-DE"/>
        </w:rPr>
        <w:t xml:space="preserve">O </w:t>
      </w:r>
      <w:ins w:id="2232" w:author="Author">
        <w:r w:rsidR="00BB015F">
          <w:rPr>
            <w:lang w:val="pt-PT"/>
          </w:rPr>
          <w:t>Ensaio</w:t>
        </w:r>
        <w:del w:id="2233" w:author="Author">
          <w:r w:rsidR="00CB4493" w:rsidDel="00BB015F">
            <w:rPr>
              <w:lang w:val="pt-PT" w:eastAsia="de-DE"/>
            </w:rPr>
            <w:delText>E</w:delText>
          </w:r>
        </w:del>
      </w:ins>
      <w:del w:id="2234" w:author="Author">
        <w:r w:rsidRPr="00F67924" w:rsidDel="00BB015F">
          <w:rPr>
            <w:lang w:val="pt-PT" w:eastAsia="de-DE"/>
          </w:rPr>
          <w:delText>estudo</w:delText>
        </w:r>
      </w:del>
      <w:r w:rsidRPr="00F67924">
        <w:rPr>
          <w:lang w:val="pt-PT" w:eastAsia="de-DE"/>
        </w:rPr>
        <w:t xml:space="preserve"> WA28119 foi um </w:t>
      </w:r>
      <w:del w:id="2235" w:author="Author">
        <w:r w:rsidRPr="00F67924" w:rsidDel="003D5FA9">
          <w:rPr>
            <w:lang w:val="pt-PT" w:eastAsia="de-DE"/>
          </w:rPr>
          <w:delText xml:space="preserve">estudo </w:delText>
        </w:r>
      </w:del>
      <w:ins w:id="2236" w:author="Author">
        <w:r w:rsidR="003D5FA9" w:rsidRPr="00F67924">
          <w:rPr>
            <w:lang w:val="pt-PT" w:eastAsia="de-DE"/>
          </w:rPr>
          <w:t xml:space="preserve">ensaio </w:t>
        </w:r>
      </w:ins>
      <w:r w:rsidRPr="00F67924">
        <w:rPr>
          <w:lang w:val="pt-PT" w:eastAsia="de-DE"/>
        </w:rPr>
        <w:t>de superioridade, de Fase III, multicêntrico, aleatorizado, em dupla ocultação, controlado com placebo, conduzido para avaliar a eficácia e segurança de tocilizumab em doentes com ACG.</w:t>
      </w:r>
    </w:p>
    <w:p w14:paraId="4A9F0E1E" w14:textId="77777777" w:rsidR="00BC7D9D" w:rsidRPr="00F67924" w:rsidRDefault="00BC7D9D" w:rsidP="00025816">
      <w:pPr>
        <w:suppressAutoHyphens/>
        <w:rPr>
          <w:lang w:val="pt-PT" w:eastAsia="de-DE"/>
        </w:rPr>
      </w:pPr>
    </w:p>
    <w:p w14:paraId="52ED7D6C" w14:textId="654E2B5B" w:rsidR="00BC7D9D" w:rsidRPr="00F67924" w:rsidRDefault="00BC7D9D" w:rsidP="00025816">
      <w:pPr>
        <w:suppressAutoHyphens/>
        <w:rPr>
          <w:lang w:val="pt-PT" w:eastAsia="de-DE"/>
        </w:rPr>
      </w:pPr>
      <w:r w:rsidRPr="00F67924">
        <w:rPr>
          <w:lang w:val="pt-PT" w:eastAsia="de-DE"/>
        </w:rPr>
        <w:t xml:space="preserve">Duzentos e cinquenta e um (251) doentes com início de novo de ACG ou com episódios de agudização de ACG foram incluídos e distribuídos por um dos quatro braços de tratamento. O </w:t>
      </w:r>
      <w:del w:id="2237" w:author="Author">
        <w:r w:rsidRPr="00F67924" w:rsidDel="003D5FA9">
          <w:rPr>
            <w:lang w:val="pt-PT" w:eastAsia="de-DE"/>
          </w:rPr>
          <w:delText xml:space="preserve">estudo </w:delText>
        </w:r>
      </w:del>
      <w:ins w:id="2238" w:author="Author">
        <w:r w:rsidR="003D5FA9" w:rsidRPr="00F67924">
          <w:rPr>
            <w:lang w:val="pt-PT" w:eastAsia="de-DE"/>
          </w:rPr>
          <w:t xml:space="preserve">ensaio </w:t>
        </w:r>
      </w:ins>
      <w:r w:rsidRPr="00F67924">
        <w:rPr>
          <w:lang w:val="pt-PT" w:eastAsia="de-DE"/>
        </w:rPr>
        <w:t>consistiu num período de ocultação com a duração de 52 semanas (Parte 1), seguido de uma extensão em regime aberto com a duração de 104 semanas (Parte 2). O objetivo da Parte 2 foi descrever a segurança a longo prazo e a manutenção da eficácia após 52</w:t>
      </w:r>
      <w:r w:rsidR="00794C37" w:rsidRPr="00F67924">
        <w:rPr>
          <w:lang w:val="pt-PT" w:eastAsia="de-DE"/>
        </w:rPr>
        <w:t> </w:t>
      </w:r>
      <w:r w:rsidRPr="00F67924">
        <w:rPr>
          <w:lang w:val="pt-PT" w:eastAsia="de-DE"/>
        </w:rPr>
        <w:t>semanas de tratamento, avaliar a taxa de recidiva e a necessidade de tratamento com tocilizumab para além das 52 semanas, e obter conhecimento sobre o potencial efeito do medicamento como poupador de esteroides a longo prazo.</w:t>
      </w:r>
    </w:p>
    <w:p w14:paraId="7BF180FB" w14:textId="77777777" w:rsidR="00BC7D9D" w:rsidRPr="00F67924" w:rsidRDefault="00BC7D9D" w:rsidP="00025816">
      <w:pPr>
        <w:suppressAutoHyphens/>
        <w:rPr>
          <w:lang w:val="pt-PT" w:eastAsia="de-DE"/>
        </w:rPr>
      </w:pPr>
    </w:p>
    <w:p w14:paraId="7AEE1AD6" w14:textId="18A35551" w:rsidR="00BC7D9D" w:rsidRPr="00F67924" w:rsidRDefault="00BC7D9D" w:rsidP="00025816">
      <w:pPr>
        <w:suppressAutoHyphens/>
        <w:rPr>
          <w:lang w:val="pt-PT" w:eastAsia="de-DE"/>
        </w:rPr>
      </w:pPr>
      <w:r w:rsidRPr="00F67924">
        <w:rPr>
          <w:lang w:val="pt-PT" w:eastAsia="de-DE"/>
        </w:rPr>
        <w:t>Foram comparados dois regimes de tocilizumab por via subcutânea (162 mg uma vez por semana e 162 mg de 2 em 2 semanas) com dois grupos controlo diferentes com placebo, aleatorizados em 2:1:1:1.</w:t>
      </w:r>
    </w:p>
    <w:p w14:paraId="1B88751C" w14:textId="77777777" w:rsidR="00BC7D9D" w:rsidRPr="00F67924" w:rsidRDefault="00BC7D9D" w:rsidP="00025816">
      <w:pPr>
        <w:rPr>
          <w:lang w:val="pt-PT" w:eastAsia="de-DE"/>
        </w:rPr>
      </w:pPr>
    </w:p>
    <w:p w14:paraId="6EEE3937" w14:textId="648D3B01" w:rsidR="00BC7D9D" w:rsidRPr="00F67924" w:rsidRDefault="00BC7D9D" w:rsidP="00BC7D9D">
      <w:pPr>
        <w:rPr>
          <w:lang w:val="pt-PT" w:eastAsia="de-DE"/>
        </w:rPr>
      </w:pPr>
      <w:r w:rsidRPr="00F67924">
        <w:rPr>
          <w:lang w:val="pt-PT" w:eastAsia="de-DE"/>
        </w:rPr>
        <w:t>Todos os doentes receberam terapêutica de base com glucocorticoides (prednisona). Os grupos tratados com tocilizumab e um dos grupos tratados com placebo seguiram um regime pré-definido de redução progressiva de prednisona durante 26 semanas, enquanto o outro grupo tratado com placebo seguiu um regime pré-definido de redução progressiva de prednisona durante 52 semanas, desenhado para estar mais de acordo com a prática clínica corrente.</w:t>
      </w:r>
    </w:p>
    <w:p w14:paraId="28CEF3B4" w14:textId="77777777" w:rsidR="00BC7D9D" w:rsidRPr="00F67924" w:rsidRDefault="00BC7D9D" w:rsidP="00BC7D9D">
      <w:pPr>
        <w:rPr>
          <w:lang w:val="pt-PT" w:eastAsia="de-DE"/>
        </w:rPr>
      </w:pPr>
    </w:p>
    <w:p w14:paraId="3F57C973" w14:textId="4E6C9A55" w:rsidR="00BC7D9D" w:rsidRDefault="00BC7D9D" w:rsidP="00BC7D9D">
      <w:pPr>
        <w:rPr>
          <w:ins w:id="2239" w:author="TCS" w:date="2026-03-20T10:34:00Z"/>
          <w:lang w:val="pt-PT" w:eastAsia="de-DE"/>
        </w:rPr>
      </w:pPr>
      <w:r w:rsidRPr="00F67924">
        <w:rPr>
          <w:lang w:val="pt-PT" w:eastAsia="de-DE"/>
        </w:rPr>
        <w:t xml:space="preserve">A duração da terapêutica com glucocorticoides durante o período de </w:t>
      </w:r>
      <w:del w:id="2240" w:author="Author">
        <w:r w:rsidRPr="00F67924" w:rsidDel="00EE4151">
          <w:rPr>
            <w:lang w:val="pt-PT" w:eastAsia="de-DE"/>
          </w:rPr>
          <w:delText>selecção</w:delText>
        </w:r>
      </w:del>
      <w:ins w:id="2241" w:author="Author">
        <w:r w:rsidR="00EE4151" w:rsidRPr="00F67924">
          <w:rPr>
            <w:lang w:val="pt-PT" w:eastAsia="de-DE"/>
          </w:rPr>
          <w:t>seleção</w:t>
        </w:r>
      </w:ins>
      <w:r w:rsidRPr="00F67924">
        <w:rPr>
          <w:lang w:val="pt-PT" w:eastAsia="de-DE"/>
        </w:rPr>
        <w:t xml:space="preserve"> e antes de tocilizumab (ou placebo) ser iniciado, foi semelhante nos 4 grupos de tratamento (ver Tabela 3).</w:t>
      </w:r>
    </w:p>
    <w:p w14:paraId="37698A98" w14:textId="77777777" w:rsidR="00B33F90" w:rsidRPr="00F67924" w:rsidRDefault="00B33F90" w:rsidP="00BC7D9D">
      <w:pPr>
        <w:rPr>
          <w:lang w:val="pt-PT" w:eastAsia="de-DE"/>
        </w:rPr>
      </w:pPr>
    </w:p>
    <w:p w14:paraId="6B3A96D5" w14:textId="64799A84" w:rsidR="00BC7D9D" w:rsidRPr="00F67924" w:rsidRDefault="00BC7D9D" w:rsidP="00FC3017">
      <w:pPr>
        <w:keepNext/>
        <w:keepLines/>
        <w:numPr>
          <w:ilvl w:val="12"/>
          <w:numId w:val="0"/>
        </w:numPr>
        <w:ind w:right="-2"/>
        <w:rPr>
          <w:rFonts w:eastAsia="SimSun"/>
          <w:bCs/>
          <w:i/>
          <w:szCs w:val="22"/>
          <w:lang w:val="pt-PT" w:eastAsia="zh-CN"/>
        </w:rPr>
      </w:pPr>
      <w:r w:rsidRPr="00F67924">
        <w:rPr>
          <w:rFonts w:eastAsia="SimSun"/>
          <w:bCs/>
          <w:i/>
          <w:szCs w:val="22"/>
          <w:lang w:val="pt-PT" w:eastAsia="zh-CN"/>
        </w:rPr>
        <w:t xml:space="preserve">Tabela 3. Duração da terapêutica com corticosteroides durante o período de seleção no </w:t>
      </w:r>
      <w:ins w:id="2242" w:author="Author">
        <w:r w:rsidR="0033712F" w:rsidRPr="00557EB7">
          <w:rPr>
            <w:i/>
            <w:iCs/>
            <w:lang w:val="pt-PT"/>
            <w:rPrChange w:id="2243" w:author="Author">
              <w:rPr>
                <w:lang w:val="pt-PT"/>
              </w:rPr>
            </w:rPrChange>
          </w:rPr>
          <w:t>Ensaio</w:t>
        </w:r>
      </w:ins>
      <w:del w:id="2244" w:author="Author">
        <w:r w:rsidRPr="00F67924" w:rsidDel="0033712F">
          <w:rPr>
            <w:rFonts w:eastAsia="SimSun"/>
            <w:bCs/>
            <w:i/>
            <w:szCs w:val="22"/>
            <w:lang w:val="pt-PT" w:eastAsia="zh-CN"/>
          </w:rPr>
          <w:delText>Estudo</w:delText>
        </w:r>
      </w:del>
      <w:r w:rsidRPr="00F67924">
        <w:rPr>
          <w:rFonts w:eastAsia="SimSun"/>
          <w:bCs/>
          <w:i/>
          <w:szCs w:val="22"/>
          <w:lang w:val="pt-PT" w:eastAsia="zh-CN"/>
        </w:rPr>
        <w:t xml:space="preserve"> WA28119 </w:t>
      </w:r>
    </w:p>
    <w:p w14:paraId="41B950DB" w14:textId="77777777" w:rsidR="00BC7D9D" w:rsidRPr="00F67924" w:rsidRDefault="00BC7D9D" w:rsidP="00FC3017">
      <w:pPr>
        <w:keepNext/>
        <w:keepLines/>
        <w:numPr>
          <w:ilvl w:val="12"/>
          <w:numId w:val="0"/>
        </w:numPr>
        <w:ind w:right="-2"/>
        <w:rPr>
          <w:rFonts w:eastAsia="SimSun"/>
          <w:i/>
          <w:szCs w:val="22"/>
          <w:lang w:val="pt-PT" w:eastAsia="zh-CN"/>
        </w:rPr>
      </w:pPr>
    </w:p>
    <w:tbl>
      <w:tblPr>
        <w:tblW w:w="9428" w:type="dxa"/>
        <w:tblInd w:w="57" w:type="dxa"/>
        <w:tblLayout w:type="fixed"/>
        <w:tblCellMar>
          <w:left w:w="0" w:type="dxa"/>
          <w:right w:w="0" w:type="dxa"/>
        </w:tblCellMar>
        <w:tblLook w:val="04A0" w:firstRow="1" w:lastRow="0" w:firstColumn="1" w:lastColumn="0" w:noHBand="0" w:noVBand="1"/>
      </w:tblPr>
      <w:tblGrid>
        <w:gridCol w:w="2767"/>
        <w:gridCol w:w="19"/>
        <w:gridCol w:w="1540"/>
        <w:gridCol w:w="1418"/>
        <w:gridCol w:w="1842"/>
        <w:gridCol w:w="1842"/>
      </w:tblGrid>
      <w:tr w:rsidR="00BC7D9D" w:rsidRPr="00F67924" w14:paraId="21888B37" w14:textId="77777777" w:rsidTr="00454221">
        <w:trPr>
          <w:cantSplit/>
        </w:trPr>
        <w:tc>
          <w:tcPr>
            <w:tcW w:w="2767" w:type="dxa"/>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p w14:paraId="7D5FB58D" w14:textId="77777777" w:rsidR="00BC7D9D" w:rsidRPr="00F67924" w:rsidRDefault="00BC7D9D" w:rsidP="0052612D">
            <w:pPr>
              <w:keepNext/>
              <w:keepLines/>
              <w:spacing w:before="50" w:after="50" w:line="240" w:lineRule="exact"/>
              <w:rPr>
                <w:rFonts w:eastAsia="SimSun"/>
                <w:strike/>
                <w:sz w:val="18"/>
                <w:szCs w:val="18"/>
                <w:lang w:val="pt-PT" w:eastAsia="zh-CN"/>
              </w:rPr>
            </w:pPr>
          </w:p>
        </w:tc>
        <w:tc>
          <w:tcPr>
            <w:tcW w:w="1559" w:type="dxa"/>
            <w:gridSpan w:val="2"/>
            <w:tcBorders>
              <w:top w:val="single" w:sz="8" w:space="0" w:color="auto"/>
              <w:left w:val="nil"/>
              <w:bottom w:val="single" w:sz="8" w:space="0" w:color="auto"/>
              <w:right w:val="nil"/>
            </w:tcBorders>
            <w:tcMar>
              <w:top w:w="0" w:type="dxa"/>
              <w:left w:w="57" w:type="dxa"/>
              <w:bottom w:w="0" w:type="dxa"/>
              <w:right w:w="57" w:type="dxa"/>
            </w:tcMar>
          </w:tcPr>
          <w:p w14:paraId="5BC4D3D0" w14:textId="3479BC59" w:rsidR="00BC7D9D" w:rsidRPr="00F67924" w:rsidRDefault="00BC7D9D" w:rsidP="00784A62">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Placebo + regime de redução progressiva de prednisona durante 26 semanas</w:t>
            </w:r>
          </w:p>
          <w:p w14:paraId="28FEBA7D" w14:textId="0D1F6AEA" w:rsidR="00BC7D9D" w:rsidRPr="00F67924" w:rsidRDefault="00BC7D9D" w:rsidP="00440CFB">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n</w:t>
            </w:r>
            <w:ins w:id="2245" w:author="Author">
              <w:r w:rsidR="00AB73C3" w:rsidRPr="00A55B53">
                <w:rPr>
                  <w:rFonts w:eastAsia="SimSun"/>
                  <w:b/>
                  <w:sz w:val="18"/>
                  <w:szCs w:val="18"/>
                  <w:lang w:val="pt-PT" w:eastAsia="zh-CN"/>
                </w:rPr>
                <w:t> = </w:t>
              </w:r>
            </w:ins>
            <w:del w:id="2246" w:author="Author">
              <w:r w:rsidRPr="00F67924" w:rsidDel="00AB73C3">
                <w:rPr>
                  <w:rFonts w:eastAsia="SimSun"/>
                  <w:b/>
                  <w:sz w:val="18"/>
                  <w:szCs w:val="18"/>
                  <w:lang w:val="pt-PT" w:eastAsia="zh-CN"/>
                </w:rPr>
                <w:delText>=</w:delText>
              </w:r>
            </w:del>
            <w:r w:rsidRPr="00F67924">
              <w:rPr>
                <w:rFonts w:eastAsia="SimSun"/>
                <w:b/>
                <w:sz w:val="18"/>
                <w:szCs w:val="18"/>
                <w:lang w:val="pt-PT" w:eastAsia="zh-CN"/>
              </w:rPr>
              <w:t>50</w:t>
            </w:r>
          </w:p>
        </w:tc>
        <w:tc>
          <w:tcPr>
            <w:tcW w:w="1418" w:type="dxa"/>
            <w:tcBorders>
              <w:top w:val="single" w:sz="8" w:space="0" w:color="auto"/>
              <w:left w:val="nil"/>
              <w:bottom w:val="single" w:sz="8" w:space="0" w:color="auto"/>
              <w:right w:val="nil"/>
            </w:tcBorders>
            <w:tcMar>
              <w:top w:w="0" w:type="dxa"/>
              <w:left w:w="57" w:type="dxa"/>
              <w:bottom w:w="0" w:type="dxa"/>
              <w:right w:w="57" w:type="dxa"/>
            </w:tcMar>
          </w:tcPr>
          <w:p w14:paraId="4F4524C7" w14:textId="05F324ED" w:rsidR="00BC7D9D" w:rsidRPr="00F67924" w:rsidRDefault="00BC7D9D" w:rsidP="00792E17">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Placebo + regime de redução progressiva de prednisona durante 52 semanas n</w:t>
            </w:r>
            <w:ins w:id="2247" w:author="Author">
              <w:r w:rsidR="00AB73C3" w:rsidRPr="00A55B53">
                <w:rPr>
                  <w:rFonts w:eastAsia="SimSun"/>
                  <w:b/>
                  <w:sz w:val="18"/>
                  <w:szCs w:val="18"/>
                  <w:lang w:val="pt-PT" w:eastAsia="zh-CN"/>
                </w:rPr>
                <w:t> = </w:t>
              </w:r>
            </w:ins>
            <w:del w:id="2248" w:author="Author">
              <w:r w:rsidRPr="00F67924" w:rsidDel="00AB73C3">
                <w:rPr>
                  <w:rFonts w:eastAsia="SimSun"/>
                  <w:b/>
                  <w:sz w:val="18"/>
                  <w:szCs w:val="18"/>
                  <w:lang w:val="pt-PT" w:eastAsia="zh-CN"/>
                </w:rPr>
                <w:delText>=</w:delText>
              </w:r>
            </w:del>
            <w:r w:rsidRPr="00F67924">
              <w:rPr>
                <w:rFonts w:eastAsia="SimSun"/>
                <w:b/>
                <w:sz w:val="18"/>
                <w:szCs w:val="18"/>
                <w:lang w:val="pt-PT" w:eastAsia="zh-CN"/>
              </w:rPr>
              <w:t>51</w:t>
            </w:r>
          </w:p>
        </w:tc>
        <w:tc>
          <w:tcPr>
            <w:tcW w:w="1842" w:type="dxa"/>
            <w:tcBorders>
              <w:top w:val="single" w:sz="8" w:space="0" w:color="auto"/>
              <w:left w:val="nil"/>
              <w:bottom w:val="single" w:sz="8" w:space="0" w:color="auto"/>
              <w:right w:val="nil"/>
            </w:tcBorders>
          </w:tcPr>
          <w:p w14:paraId="2AA0B831" w14:textId="339C5C60" w:rsidR="00BC7D9D" w:rsidRPr="00F67924" w:rsidRDefault="00BC7D9D" w:rsidP="00F36C6B">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Tocilizumab 162 mg SC semanal + regime de redução progressiva de prednisona durante 26 semanas</w:t>
            </w:r>
          </w:p>
          <w:p w14:paraId="72C6F7BB" w14:textId="1FB74885" w:rsidR="00BC7D9D" w:rsidRPr="00F67924" w:rsidRDefault="00BC7D9D" w:rsidP="003E1CE0">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n</w:t>
            </w:r>
            <w:ins w:id="2249" w:author="Author">
              <w:r w:rsidR="00AB73C3" w:rsidRPr="00A55B53">
                <w:rPr>
                  <w:rFonts w:eastAsia="SimSun"/>
                  <w:b/>
                  <w:sz w:val="18"/>
                  <w:szCs w:val="18"/>
                  <w:lang w:val="pt-PT" w:eastAsia="zh-CN"/>
                </w:rPr>
                <w:t> = </w:t>
              </w:r>
            </w:ins>
            <w:del w:id="2250" w:author="Author">
              <w:r w:rsidRPr="00F67924" w:rsidDel="00AB73C3">
                <w:rPr>
                  <w:rFonts w:eastAsia="SimSun"/>
                  <w:b/>
                  <w:sz w:val="18"/>
                  <w:szCs w:val="18"/>
                  <w:lang w:val="pt-PT" w:eastAsia="zh-CN"/>
                </w:rPr>
                <w:delText>=</w:delText>
              </w:r>
            </w:del>
            <w:r w:rsidRPr="00F67924">
              <w:rPr>
                <w:rFonts w:eastAsia="SimSun"/>
                <w:b/>
                <w:sz w:val="18"/>
                <w:szCs w:val="18"/>
                <w:lang w:val="pt-PT" w:eastAsia="zh-CN"/>
              </w:rPr>
              <w:t>100</w:t>
            </w:r>
          </w:p>
        </w:tc>
        <w:tc>
          <w:tcPr>
            <w:tcW w:w="1842" w:type="dxa"/>
            <w:tcBorders>
              <w:top w:val="single" w:sz="8" w:space="0" w:color="auto"/>
              <w:left w:val="nil"/>
              <w:bottom w:val="single" w:sz="8" w:space="0" w:color="auto"/>
              <w:right w:val="single" w:sz="8" w:space="0" w:color="auto"/>
            </w:tcBorders>
            <w:tcMar>
              <w:top w:w="0" w:type="dxa"/>
              <w:left w:w="57" w:type="dxa"/>
              <w:bottom w:w="0" w:type="dxa"/>
              <w:right w:w="57" w:type="dxa"/>
            </w:tcMar>
          </w:tcPr>
          <w:p w14:paraId="561AA928" w14:textId="1331A460" w:rsidR="00BC7D9D" w:rsidRPr="00F67924" w:rsidRDefault="00BC7D9D" w:rsidP="003E1CE0">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Tocilizumab 162 mg SC de 2 em 2 semanas + regime de redução progressiva de prednisona durante 26 semanas</w:t>
            </w:r>
          </w:p>
          <w:p w14:paraId="57D856D8" w14:textId="71B5BCAD" w:rsidR="00BC7D9D" w:rsidRPr="00F67924" w:rsidRDefault="00BC7D9D" w:rsidP="003E1CE0">
            <w:pPr>
              <w:keepNext/>
              <w:keepLines/>
              <w:tabs>
                <w:tab w:val="left" w:pos="599"/>
                <w:tab w:val="center" w:pos="864"/>
              </w:tabs>
              <w:spacing w:before="50" w:after="50" w:line="240" w:lineRule="exact"/>
              <w:jc w:val="center"/>
              <w:rPr>
                <w:rFonts w:eastAsia="SimSun"/>
                <w:b/>
                <w:sz w:val="18"/>
                <w:szCs w:val="18"/>
                <w:lang w:val="pt-PT" w:eastAsia="zh-CN"/>
              </w:rPr>
            </w:pPr>
            <w:r w:rsidRPr="00F67924">
              <w:rPr>
                <w:rFonts w:eastAsia="SimSun"/>
                <w:b/>
                <w:sz w:val="18"/>
                <w:szCs w:val="18"/>
                <w:lang w:val="pt-PT" w:eastAsia="zh-CN"/>
              </w:rPr>
              <w:t>n</w:t>
            </w:r>
            <w:ins w:id="2251" w:author="Author">
              <w:r w:rsidR="00AB73C3" w:rsidRPr="00A55B53">
                <w:rPr>
                  <w:rFonts w:eastAsia="SimSun"/>
                  <w:b/>
                  <w:sz w:val="18"/>
                  <w:szCs w:val="18"/>
                  <w:lang w:val="pt-PT" w:eastAsia="zh-CN"/>
                </w:rPr>
                <w:t> = </w:t>
              </w:r>
            </w:ins>
            <w:del w:id="2252" w:author="Author">
              <w:r w:rsidRPr="00F67924" w:rsidDel="00AB73C3">
                <w:rPr>
                  <w:rFonts w:eastAsia="SimSun"/>
                  <w:b/>
                  <w:sz w:val="18"/>
                  <w:szCs w:val="18"/>
                  <w:lang w:val="pt-PT" w:eastAsia="zh-CN"/>
                </w:rPr>
                <w:delText>=</w:delText>
              </w:r>
            </w:del>
            <w:r w:rsidRPr="00F67924">
              <w:rPr>
                <w:rFonts w:eastAsia="SimSun"/>
                <w:b/>
                <w:sz w:val="18"/>
                <w:szCs w:val="18"/>
                <w:lang w:val="pt-PT" w:eastAsia="zh-CN"/>
              </w:rPr>
              <w:t>49</w:t>
            </w:r>
          </w:p>
        </w:tc>
      </w:tr>
      <w:tr w:rsidR="00BC7D9D" w:rsidRPr="00F67924" w14:paraId="7B016624" w14:textId="77777777" w:rsidTr="00454221">
        <w:trPr>
          <w:cantSplit/>
        </w:trPr>
        <w:tc>
          <w:tcPr>
            <w:tcW w:w="5744" w:type="dxa"/>
            <w:gridSpan w:val="4"/>
            <w:tcBorders>
              <w:top w:val="single" w:sz="4" w:space="0" w:color="auto"/>
              <w:left w:val="single" w:sz="4" w:space="0" w:color="auto"/>
            </w:tcBorders>
            <w:tcMar>
              <w:top w:w="0" w:type="dxa"/>
              <w:left w:w="57" w:type="dxa"/>
              <w:bottom w:w="0" w:type="dxa"/>
              <w:right w:w="57" w:type="dxa"/>
            </w:tcMar>
          </w:tcPr>
          <w:p w14:paraId="0E51824B" w14:textId="77777777" w:rsidR="00BC7D9D" w:rsidRPr="00F67924" w:rsidRDefault="00BC7D9D"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Duração (dias)                       </w:t>
            </w:r>
          </w:p>
        </w:tc>
        <w:tc>
          <w:tcPr>
            <w:tcW w:w="1842" w:type="dxa"/>
            <w:tcBorders>
              <w:top w:val="single" w:sz="4" w:space="0" w:color="auto"/>
              <w:left w:val="nil"/>
              <w:right w:val="nil"/>
            </w:tcBorders>
          </w:tcPr>
          <w:p w14:paraId="68002B65" w14:textId="77777777" w:rsidR="00BC7D9D" w:rsidRPr="00F67924" w:rsidRDefault="00BC7D9D" w:rsidP="00454221">
            <w:pPr>
              <w:keepNext/>
              <w:keepLines/>
              <w:spacing w:before="50" w:after="50" w:line="240" w:lineRule="exact"/>
              <w:jc w:val="center"/>
              <w:rPr>
                <w:rFonts w:eastAsia="SimSun"/>
                <w:strike/>
                <w:sz w:val="18"/>
                <w:szCs w:val="18"/>
                <w:lang w:val="pt-PT" w:eastAsia="zh-CN"/>
              </w:rPr>
            </w:pPr>
          </w:p>
        </w:tc>
        <w:tc>
          <w:tcPr>
            <w:tcW w:w="1842" w:type="dxa"/>
            <w:tcBorders>
              <w:top w:val="single" w:sz="4" w:space="0" w:color="auto"/>
              <w:left w:val="nil"/>
              <w:right w:val="single" w:sz="8" w:space="0" w:color="auto"/>
            </w:tcBorders>
            <w:tcMar>
              <w:top w:w="0" w:type="dxa"/>
              <w:left w:w="57" w:type="dxa"/>
              <w:bottom w:w="0" w:type="dxa"/>
              <w:right w:w="57" w:type="dxa"/>
            </w:tcMar>
          </w:tcPr>
          <w:p w14:paraId="698DABB6" w14:textId="77777777" w:rsidR="00BC7D9D" w:rsidRPr="00F67924" w:rsidRDefault="00BC7D9D" w:rsidP="00454221">
            <w:pPr>
              <w:keepNext/>
              <w:keepLines/>
              <w:spacing w:before="50" w:after="50" w:line="240" w:lineRule="exact"/>
              <w:jc w:val="center"/>
              <w:rPr>
                <w:rFonts w:eastAsia="SimSun"/>
                <w:strike/>
                <w:sz w:val="18"/>
                <w:szCs w:val="18"/>
                <w:lang w:val="pt-PT" w:eastAsia="zh-CN"/>
              </w:rPr>
            </w:pPr>
          </w:p>
        </w:tc>
      </w:tr>
      <w:tr w:rsidR="00BC7D9D" w:rsidRPr="00F67924" w14:paraId="20B3F687" w14:textId="77777777" w:rsidTr="00454221">
        <w:trPr>
          <w:cantSplit/>
        </w:trPr>
        <w:tc>
          <w:tcPr>
            <w:tcW w:w="2786" w:type="dxa"/>
            <w:gridSpan w:val="2"/>
            <w:tcBorders>
              <w:left w:val="single" w:sz="4" w:space="0" w:color="auto"/>
            </w:tcBorders>
            <w:tcMar>
              <w:top w:w="0" w:type="dxa"/>
              <w:left w:w="57" w:type="dxa"/>
              <w:bottom w:w="0" w:type="dxa"/>
              <w:right w:w="57" w:type="dxa"/>
            </w:tcMar>
          </w:tcPr>
          <w:p w14:paraId="7FB86B09" w14:textId="77777777" w:rsidR="00BC7D9D" w:rsidRPr="00F67924" w:rsidRDefault="00BC7D9D"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Média (desvio-padrão)</w:t>
            </w:r>
          </w:p>
        </w:tc>
        <w:tc>
          <w:tcPr>
            <w:tcW w:w="1540" w:type="dxa"/>
            <w:tcMar>
              <w:top w:w="0" w:type="dxa"/>
              <w:left w:w="57" w:type="dxa"/>
              <w:bottom w:w="0" w:type="dxa"/>
              <w:right w:w="57" w:type="dxa"/>
            </w:tcMar>
          </w:tcPr>
          <w:p w14:paraId="60EF3121"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35,7 (11,5)</w:t>
            </w:r>
          </w:p>
        </w:tc>
        <w:tc>
          <w:tcPr>
            <w:tcW w:w="1418" w:type="dxa"/>
            <w:tcMar>
              <w:top w:w="0" w:type="dxa"/>
              <w:left w:w="57" w:type="dxa"/>
              <w:bottom w:w="0" w:type="dxa"/>
              <w:right w:w="57" w:type="dxa"/>
            </w:tcMar>
          </w:tcPr>
          <w:p w14:paraId="533C9860"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36,3 (12,5)</w:t>
            </w:r>
          </w:p>
        </w:tc>
        <w:tc>
          <w:tcPr>
            <w:tcW w:w="1842" w:type="dxa"/>
            <w:tcBorders>
              <w:right w:val="nil"/>
            </w:tcBorders>
          </w:tcPr>
          <w:p w14:paraId="56AE8F76"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35,6 (13,2)</w:t>
            </w:r>
          </w:p>
        </w:tc>
        <w:tc>
          <w:tcPr>
            <w:tcW w:w="1842" w:type="dxa"/>
            <w:tcBorders>
              <w:left w:val="nil"/>
              <w:right w:val="single" w:sz="8" w:space="0" w:color="auto"/>
            </w:tcBorders>
            <w:tcMar>
              <w:top w:w="0" w:type="dxa"/>
              <w:left w:w="57" w:type="dxa"/>
              <w:bottom w:w="0" w:type="dxa"/>
              <w:right w:w="57" w:type="dxa"/>
            </w:tcMar>
          </w:tcPr>
          <w:p w14:paraId="01C293FD"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37,4 (14,4)</w:t>
            </w:r>
          </w:p>
        </w:tc>
      </w:tr>
      <w:tr w:rsidR="00BC7D9D" w:rsidRPr="00F67924" w14:paraId="29D73144" w14:textId="77777777" w:rsidTr="00454221">
        <w:trPr>
          <w:cantSplit/>
        </w:trPr>
        <w:tc>
          <w:tcPr>
            <w:tcW w:w="2786" w:type="dxa"/>
            <w:gridSpan w:val="2"/>
            <w:tcBorders>
              <w:left w:val="single" w:sz="4" w:space="0" w:color="auto"/>
            </w:tcBorders>
            <w:tcMar>
              <w:top w:w="0" w:type="dxa"/>
              <w:left w:w="57" w:type="dxa"/>
              <w:bottom w:w="0" w:type="dxa"/>
              <w:right w:w="57" w:type="dxa"/>
            </w:tcMar>
          </w:tcPr>
          <w:p w14:paraId="33055391" w14:textId="77777777" w:rsidR="00BC7D9D" w:rsidRPr="00F67924" w:rsidRDefault="00BC7D9D"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Mediana</w:t>
            </w:r>
          </w:p>
        </w:tc>
        <w:tc>
          <w:tcPr>
            <w:tcW w:w="1540" w:type="dxa"/>
            <w:tcMar>
              <w:top w:w="0" w:type="dxa"/>
              <w:left w:w="57" w:type="dxa"/>
              <w:bottom w:w="0" w:type="dxa"/>
              <w:right w:w="57" w:type="dxa"/>
            </w:tcMar>
          </w:tcPr>
          <w:p w14:paraId="6E63A6D5"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42,0</w:t>
            </w:r>
          </w:p>
        </w:tc>
        <w:tc>
          <w:tcPr>
            <w:tcW w:w="1418" w:type="dxa"/>
            <w:tcMar>
              <w:top w:w="0" w:type="dxa"/>
              <w:left w:w="57" w:type="dxa"/>
              <w:bottom w:w="0" w:type="dxa"/>
              <w:right w:w="57" w:type="dxa"/>
            </w:tcMar>
          </w:tcPr>
          <w:p w14:paraId="00042C53"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41,0</w:t>
            </w:r>
          </w:p>
        </w:tc>
        <w:tc>
          <w:tcPr>
            <w:tcW w:w="1842" w:type="dxa"/>
            <w:tcBorders>
              <w:right w:val="nil"/>
            </w:tcBorders>
          </w:tcPr>
          <w:p w14:paraId="3B2511D8"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41,0</w:t>
            </w:r>
          </w:p>
        </w:tc>
        <w:tc>
          <w:tcPr>
            <w:tcW w:w="1842" w:type="dxa"/>
            <w:tcBorders>
              <w:left w:val="nil"/>
              <w:right w:val="single" w:sz="8" w:space="0" w:color="auto"/>
            </w:tcBorders>
            <w:tcMar>
              <w:top w:w="0" w:type="dxa"/>
              <w:left w:w="57" w:type="dxa"/>
              <w:bottom w:w="0" w:type="dxa"/>
              <w:right w:w="57" w:type="dxa"/>
            </w:tcMar>
          </w:tcPr>
          <w:p w14:paraId="182A4CF6" w14:textId="77777777" w:rsidR="00BC7D9D" w:rsidRPr="00F67924" w:rsidRDefault="00BC7D9D"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42,0</w:t>
            </w:r>
          </w:p>
        </w:tc>
      </w:tr>
      <w:tr w:rsidR="00BC7D9D" w:rsidRPr="00F67924" w14:paraId="60463273" w14:textId="77777777" w:rsidTr="00454221">
        <w:trPr>
          <w:cantSplit/>
        </w:trPr>
        <w:tc>
          <w:tcPr>
            <w:tcW w:w="2786" w:type="dxa"/>
            <w:gridSpan w:val="2"/>
            <w:tcBorders>
              <w:left w:val="single" w:sz="4" w:space="0" w:color="auto"/>
              <w:bottom w:val="single" w:sz="4" w:space="0" w:color="auto"/>
            </w:tcBorders>
            <w:tcMar>
              <w:top w:w="0" w:type="dxa"/>
              <w:left w:w="57" w:type="dxa"/>
              <w:bottom w:w="0" w:type="dxa"/>
              <w:right w:w="57" w:type="dxa"/>
            </w:tcMar>
          </w:tcPr>
          <w:p w14:paraId="3F89C483" w14:textId="727BB417" w:rsidR="00BC7D9D" w:rsidRPr="00F67924" w:rsidRDefault="00BC7D9D"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 xml:space="preserve">Min </w:t>
            </w:r>
            <w:r w:rsidRPr="00F67924">
              <w:rPr>
                <w:rFonts w:eastAsia="SimSun"/>
                <w:sz w:val="18"/>
                <w:szCs w:val="18"/>
                <w:lang w:val="pt-PT" w:eastAsia="zh-CN"/>
              </w:rPr>
              <w:noBreakHyphen/>
              <w:t xml:space="preserve"> Máx</w:t>
            </w:r>
          </w:p>
        </w:tc>
        <w:tc>
          <w:tcPr>
            <w:tcW w:w="1540" w:type="dxa"/>
            <w:tcBorders>
              <w:bottom w:val="single" w:sz="4" w:space="0" w:color="auto"/>
            </w:tcBorders>
            <w:tcMar>
              <w:top w:w="0" w:type="dxa"/>
              <w:left w:w="57" w:type="dxa"/>
              <w:bottom w:w="0" w:type="dxa"/>
              <w:right w:w="57" w:type="dxa"/>
            </w:tcMar>
          </w:tcPr>
          <w:p w14:paraId="2344A205" w14:textId="0EB8BF8F" w:rsidR="00BC7D9D" w:rsidRPr="00F67924" w:rsidRDefault="00BC7D9D" w:rsidP="00792E17">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6 </w:t>
            </w:r>
            <w:r w:rsidRPr="00F67924">
              <w:rPr>
                <w:rFonts w:eastAsia="SimSun"/>
                <w:sz w:val="18"/>
                <w:szCs w:val="18"/>
                <w:lang w:val="pt-PT" w:eastAsia="zh-CN"/>
              </w:rPr>
              <w:noBreakHyphen/>
              <w:t xml:space="preserve"> 63</w:t>
            </w:r>
          </w:p>
        </w:tc>
        <w:tc>
          <w:tcPr>
            <w:tcW w:w="1418" w:type="dxa"/>
            <w:tcBorders>
              <w:bottom w:val="single" w:sz="4" w:space="0" w:color="auto"/>
            </w:tcBorders>
            <w:tcMar>
              <w:top w:w="0" w:type="dxa"/>
              <w:left w:w="57" w:type="dxa"/>
              <w:bottom w:w="0" w:type="dxa"/>
              <w:right w:w="57" w:type="dxa"/>
            </w:tcMar>
          </w:tcPr>
          <w:p w14:paraId="1B0857C9" w14:textId="60998553" w:rsidR="00BC7D9D" w:rsidRPr="00F67924" w:rsidRDefault="00BC7D9D" w:rsidP="00792E17">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12 </w:t>
            </w:r>
            <w:r w:rsidRPr="00F67924">
              <w:rPr>
                <w:rFonts w:eastAsia="SimSun"/>
                <w:sz w:val="18"/>
                <w:szCs w:val="18"/>
                <w:lang w:val="pt-PT" w:eastAsia="zh-CN"/>
              </w:rPr>
              <w:noBreakHyphen/>
              <w:t xml:space="preserve"> 82</w:t>
            </w:r>
          </w:p>
        </w:tc>
        <w:tc>
          <w:tcPr>
            <w:tcW w:w="1842" w:type="dxa"/>
            <w:tcBorders>
              <w:bottom w:val="single" w:sz="4" w:space="0" w:color="auto"/>
              <w:right w:val="nil"/>
            </w:tcBorders>
          </w:tcPr>
          <w:p w14:paraId="2A1C75D0" w14:textId="7C9C99B7" w:rsidR="00BC7D9D" w:rsidRPr="00F67924" w:rsidRDefault="00BC7D9D" w:rsidP="00792E17">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1 </w:t>
            </w:r>
            <w:r w:rsidRPr="00F67924">
              <w:rPr>
                <w:rFonts w:eastAsia="SimSun"/>
                <w:sz w:val="18"/>
                <w:szCs w:val="18"/>
                <w:lang w:val="pt-PT" w:eastAsia="zh-CN"/>
              </w:rPr>
              <w:noBreakHyphen/>
              <w:t xml:space="preserve"> 87</w:t>
            </w:r>
          </w:p>
        </w:tc>
        <w:tc>
          <w:tcPr>
            <w:tcW w:w="1842" w:type="dxa"/>
            <w:tcBorders>
              <w:left w:val="nil"/>
              <w:bottom w:val="single" w:sz="4" w:space="0" w:color="auto"/>
              <w:right w:val="single" w:sz="8" w:space="0" w:color="auto"/>
            </w:tcBorders>
            <w:tcMar>
              <w:top w:w="0" w:type="dxa"/>
              <w:left w:w="57" w:type="dxa"/>
              <w:bottom w:w="0" w:type="dxa"/>
              <w:right w:w="57" w:type="dxa"/>
            </w:tcMar>
          </w:tcPr>
          <w:p w14:paraId="20E08475" w14:textId="1EC1F625" w:rsidR="00BC7D9D" w:rsidRPr="00F67924" w:rsidRDefault="00BC7D9D" w:rsidP="00792E17">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9 </w:t>
            </w:r>
            <w:r w:rsidRPr="00F67924">
              <w:rPr>
                <w:rFonts w:eastAsia="SimSun"/>
                <w:sz w:val="18"/>
                <w:szCs w:val="18"/>
                <w:lang w:val="pt-PT" w:eastAsia="zh-CN"/>
              </w:rPr>
              <w:noBreakHyphen/>
              <w:t xml:space="preserve"> 87</w:t>
            </w:r>
          </w:p>
        </w:tc>
      </w:tr>
    </w:tbl>
    <w:p w14:paraId="000A5D98" w14:textId="77777777" w:rsidR="00BC7D9D" w:rsidRPr="00F67924" w:rsidRDefault="00BC7D9D" w:rsidP="00792E17">
      <w:pPr>
        <w:rPr>
          <w:sz w:val="18"/>
          <w:szCs w:val="18"/>
          <w:lang w:val="pt-PT" w:eastAsia="de-DE"/>
        </w:rPr>
      </w:pPr>
      <w:r w:rsidRPr="00F67924">
        <w:rPr>
          <w:sz w:val="18"/>
          <w:szCs w:val="18"/>
          <w:lang w:val="pt-PT" w:eastAsia="de-DE"/>
        </w:rPr>
        <w:t>SC = subcutâneo</w:t>
      </w:r>
    </w:p>
    <w:p w14:paraId="28B52E57" w14:textId="77777777" w:rsidR="00BC7D9D" w:rsidRPr="00F67924" w:rsidRDefault="00BC7D9D" w:rsidP="00025816">
      <w:pPr>
        <w:rPr>
          <w:lang w:val="pt-PT" w:eastAsia="de-DE"/>
        </w:rPr>
      </w:pPr>
    </w:p>
    <w:p w14:paraId="49BF9A32" w14:textId="5D429FCB" w:rsidR="00BC7D9D" w:rsidRPr="00F67924" w:rsidRDefault="00BC7D9D" w:rsidP="00025816">
      <w:pPr>
        <w:rPr>
          <w:lang w:val="pt-PT" w:eastAsia="de-DE"/>
        </w:rPr>
      </w:pPr>
      <w:r w:rsidRPr="00F67924">
        <w:rPr>
          <w:lang w:val="pt-PT" w:eastAsia="de-DE"/>
        </w:rPr>
        <w:t>Foi atingido o objetivo primário de eficácia, avaliado em função da proporção de doentes que à semana 52 atingiram uma remissão sustentada livre de esteroides com tocilizumab associado a um regime de redução progressiva de prednisona durante 26 semanas comparativamente a placebo associado a um regime de redução progressiva de prednisona durante 26 semanas (Tabela 4).</w:t>
      </w:r>
    </w:p>
    <w:p w14:paraId="568B486E" w14:textId="77777777" w:rsidR="00BC7D9D" w:rsidRPr="00F67924" w:rsidRDefault="00BC7D9D" w:rsidP="00025816">
      <w:pPr>
        <w:rPr>
          <w:lang w:val="pt-PT" w:eastAsia="de-DE"/>
        </w:rPr>
      </w:pPr>
    </w:p>
    <w:p w14:paraId="38667CC0" w14:textId="36C1F3DC" w:rsidR="00BC7D9D" w:rsidRPr="00F67924" w:rsidRDefault="00BC7D9D" w:rsidP="000455B5">
      <w:pPr>
        <w:keepNext/>
        <w:keepLines/>
        <w:rPr>
          <w:lang w:val="pt-PT" w:eastAsia="de-DE"/>
        </w:rPr>
      </w:pPr>
      <w:r w:rsidRPr="00F67924">
        <w:rPr>
          <w:lang w:val="pt-PT" w:eastAsia="de-DE"/>
        </w:rPr>
        <w:t>O principal objetivo secundário de eficácia, também baseado na proporção de doentes que à semana 52 atingiram uma remissão sustentada, comparando tocilizumab associado a um regime de redução progressiva de prednisona durante 26 semanas com placebo associado a um regime de redução progressiva prednisona durante 52 semanas, também foi atingido (Tabela 4).</w:t>
      </w:r>
    </w:p>
    <w:p w14:paraId="4ECCB4F4" w14:textId="77777777" w:rsidR="00BC7D9D" w:rsidRPr="00F67924" w:rsidRDefault="00BC7D9D" w:rsidP="00025816">
      <w:pPr>
        <w:rPr>
          <w:lang w:val="pt-PT" w:eastAsia="de-DE"/>
        </w:rPr>
      </w:pPr>
    </w:p>
    <w:p w14:paraId="7826EA9D" w14:textId="2DBB0122" w:rsidR="00C865C6" w:rsidRPr="00F67924" w:rsidRDefault="00BC7D9D" w:rsidP="00C865C6">
      <w:pPr>
        <w:rPr>
          <w:lang w:val="pt-PT" w:eastAsia="de-DE"/>
        </w:rPr>
      </w:pPr>
      <w:r w:rsidRPr="00F67924">
        <w:rPr>
          <w:lang w:val="pt-PT" w:eastAsia="de-DE"/>
        </w:rPr>
        <w:t>Foi observado um efeito terapêutico superior estatisticamente significativo a favor de tocilizumab relativamente a placebo em se atingir remissão mantida livre de esteroides à semana 52 com tocilizumab associado a um regime de redução progressiva de prednisona durante 26 semanas</w:t>
      </w:r>
      <w:r w:rsidR="00C865C6" w:rsidRPr="00F67924">
        <w:rPr>
          <w:lang w:val="pt-PT" w:eastAsia="de-DE"/>
        </w:rPr>
        <w:t>, comparado com placebo associado a um regime de redução progressiva de prednisona durante 26</w:t>
      </w:r>
      <w:r w:rsidRPr="00F67924">
        <w:rPr>
          <w:lang w:val="pt-PT" w:eastAsia="de-DE"/>
        </w:rPr>
        <w:t> </w:t>
      </w:r>
      <w:r w:rsidR="00C865C6" w:rsidRPr="00F67924">
        <w:rPr>
          <w:lang w:val="pt-PT" w:eastAsia="de-DE"/>
        </w:rPr>
        <w:t>semanas, e com placebo associado a um regime de redução progressiva de prednisona durante 52</w:t>
      </w:r>
      <w:r w:rsidRPr="00F67924">
        <w:rPr>
          <w:lang w:val="pt-PT" w:eastAsia="de-DE"/>
        </w:rPr>
        <w:t> </w:t>
      </w:r>
      <w:r w:rsidR="00C865C6" w:rsidRPr="00F67924">
        <w:rPr>
          <w:lang w:val="pt-PT" w:eastAsia="de-DE"/>
        </w:rPr>
        <w:t>semanas.</w:t>
      </w:r>
    </w:p>
    <w:p w14:paraId="08037696" w14:textId="77777777" w:rsidR="00C865C6" w:rsidRPr="00F67924" w:rsidRDefault="00C865C6" w:rsidP="00C865C6">
      <w:pPr>
        <w:rPr>
          <w:lang w:val="pt-PT" w:eastAsia="de-DE"/>
        </w:rPr>
      </w:pPr>
    </w:p>
    <w:p w14:paraId="07E8FB30" w14:textId="4D026B6B" w:rsidR="00C865C6" w:rsidRPr="00F67924" w:rsidRDefault="00C865C6" w:rsidP="00233258">
      <w:pPr>
        <w:spacing w:line="280" w:lineRule="atLeast"/>
        <w:jc w:val="both"/>
        <w:rPr>
          <w:sz w:val="24"/>
          <w:szCs w:val="24"/>
          <w:lang w:val="pt-PT" w:eastAsia="de-DE"/>
        </w:rPr>
      </w:pPr>
      <w:r w:rsidRPr="00F67924">
        <w:rPr>
          <w:color w:val="000000"/>
          <w:shd w:val="clear" w:color="auto" w:fill="FFFFFF"/>
          <w:lang w:val="pt-PT" w:eastAsia="de-DE"/>
        </w:rPr>
        <w:t xml:space="preserve">A percentagem de doentes a atingir </w:t>
      </w:r>
      <w:r w:rsidRPr="00F67924">
        <w:rPr>
          <w:lang w:val="pt-PT" w:eastAsia="de-DE"/>
        </w:rPr>
        <w:t>remissão sustentada à semana</w:t>
      </w:r>
      <w:r w:rsidR="00BC7D9D" w:rsidRPr="00F67924">
        <w:rPr>
          <w:lang w:val="pt-PT" w:eastAsia="de-DE"/>
        </w:rPr>
        <w:t> </w:t>
      </w:r>
      <w:r w:rsidRPr="00F67924">
        <w:rPr>
          <w:lang w:val="pt-PT" w:eastAsia="de-DE"/>
        </w:rPr>
        <w:t>52 é apresentada na Tabela</w:t>
      </w:r>
      <w:r w:rsidR="00BC7D9D" w:rsidRPr="00F67924">
        <w:rPr>
          <w:lang w:val="pt-PT" w:eastAsia="de-DE"/>
        </w:rPr>
        <w:t> </w:t>
      </w:r>
      <w:r w:rsidRPr="00F67924">
        <w:rPr>
          <w:lang w:val="pt-PT" w:eastAsia="de-DE"/>
        </w:rPr>
        <w:t>4.</w:t>
      </w:r>
    </w:p>
    <w:p w14:paraId="0FF917BD" w14:textId="77777777" w:rsidR="00C865C6" w:rsidRPr="00F67924" w:rsidRDefault="00C865C6" w:rsidP="00C865C6">
      <w:pPr>
        <w:rPr>
          <w:lang w:val="pt-PT" w:eastAsia="de-DE"/>
        </w:rPr>
      </w:pPr>
    </w:p>
    <w:p w14:paraId="58010F46" w14:textId="77777777" w:rsidR="000E29E8" w:rsidRPr="00F67924" w:rsidRDefault="000E29E8" w:rsidP="00233258">
      <w:pPr>
        <w:keepNext/>
        <w:jc w:val="both"/>
        <w:rPr>
          <w:i/>
          <w:color w:val="000000"/>
          <w:u w:val="single"/>
          <w:shd w:val="clear" w:color="auto" w:fill="FFFFFF"/>
          <w:lang w:val="pt-PT" w:eastAsia="en-US"/>
        </w:rPr>
      </w:pPr>
      <w:r w:rsidRPr="00F67924">
        <w:rPr>
          <w:i/>
          <w:color w:val="000000"/>
          <w:u w:val="single"/>
          <w:shd w:val="clear" w:color="auto" w:fill="FFFFFF"/>
          <w:lang w:val="pt-PT" w:eastAsia="en-US"/>
        </w:rPr>
        <w:t>Objetivos secundários</w:t>
      </w:r>
    </w:p>
    <w:p w14:paraId="3BB3E039" w14:textId="4F09CA04" w:rsidR="000E29E8" w:rsidRPr="00F67924" w:rsidRDefault="000E29E8" w:rsidP="00A915C3">
      <w:pPr>
        <w:rPr>
          <w:color w:val="000000"/>
          <w:shd w:val="clear" w:color="auto" w:fill="FFFFFF"/>
          <w:lang w:val="pt-PT" w:eastAsia="en-US"/>
        </w:rPr>
      </w:pPr>
      <w:r w:rsidRPr="00F67924">
        <w:rPr>
          <w:color w:val="000000"/>
          <w:shd w:val="clear" w:color="auto" w:fill="FFFFFF"/>
          <w:lang w:val="pt-PT" w:eastAsia="en-US"/>
        </w:rPr>
        <w:t xml:space="preserve">A avaliação do tempo até à ocorrência de uma primeira agudização de ACG mostrou um risco de recidiva significativamente menor para o grupo </w:t>
      </w:r>
      <w:r w:rsidRPr="00F67924">
        <w:rPr>
          <w:lang w:val="pt-PT"/>
        </w:rPr>
        <w:t>que fez a</w:t>
      </w:r>
      <w:r w:rsidRPr="00F67924">
        <w:rPr>
          <w:color w:val="000000"/>
          <w:shd w:val="clear" w:color="auto" w:fill="FFFFFF"/>
          <w:lang w:val="pt-PT" w:eastAsia="en-US"/>
        </w:rPr>
        <w:t xml:space="preserve"> dose semanal de </w:t>
      </w:r>
      <w:r w:rsidRPr="00F67924">
        <w:rPr>
          <w:lang w:val="pt-PT" w:eastAsia="de-DE"/>
        </w:rPr>
        <w:t xml:space="preserve">tocilizumab </w:t>
      </w:r>
      <w:r w:rsidRPr="00F67924">
        <w:rPr>
          <w:color w:val="000000"/>
          <w:shd w:val="clear" w:color="auto" w:fill="FFFFFF"/>
          <w:lang w:val="pt-PT" w:eastAsia="en-US"/>
        </w:rPr>
        <w:t xml:space="preserve">subcutâneo comparativamente aos grupos de placebo </w:t>
      </w:r>
      <w:r w:rsidRPr="00F67924">
        <w:rPr>
          <w:lang w:val="pt-PT" w:eastAsia="de-DE"/>
        </w:rPr>
        <w:t>associado a</w:t>
      </w:r>
      <w:r w:rsidRPr="00F67924">
        <w:rPr>
          <w:color w:val="000000"/>
          <w:shd w:val="clear" w:color="auto" w:fill="FFFFFF"/>
          <w:lang w:val="pt-PT" w:eastAsia="en-US"/>
        </w:rPr>
        <w:t xml:space="preserve"> um regime de redução progressiva de prednisona durante 26 semanas e de placebo </w:t>
      </w:r>
      <w:r w:rsidRPr="00F67924">
        <w:rPr>
          <w:lang w:val="pt-PT" w:eastAsia="de-DE"/>
        </w:rPr>
        <w:t>associado a</w:t>
      </w:r>
      <w:r w:rsidRPr="00F67924">
        <w:rPr>
          <w:color w:val="000000"/>
          <w:shd w:val="clear" w:color="auto" w:fill="FFFFFF"/>
          <w:lang w:val="pt-PT" w:eastAsia="en-US"/>
        </w:rPr>
        <w:t xml:space="preserve"> um regime de redução progressiva de prednisona durante 52 semanas, e para o grupo de </w:t>
      </w:r>
      <w:r w:rsidRPr="00F67924">
        <w:rPr>
          <w:lang w:val="pt-PT" w:eastAsia="de-DE"/>
        </w:rPr>
        <w:t xml:space="preserve">tocilizumab </w:t>
      </w:r>
      <w:r w:rsidRPr="00F67924">
        <w:rPr>
          <w:color w:val="000000"/>
          <w:shd w:val="clear" w:color="auto" w:fill="FFFFFF"/>
          <w:lang w:val="pt-PT" w:eastAsia="en-US"/>
        </w:rPr>
        <w:t xml:space="preserve">subcutâneo de 2 em 2 semanas comparativamente a placebo associado a prednisona durante 26 semanas (quando comparados com um nível de significância de 0,01). Nos doentes que entraram no ensaio com episódios de agudização de ACG bem como naqueles com início de novo da doença, a dose semanal de </w:t>
      </w:r>
      <w:r w:rsidRPr="00F67924">
        <w:rPr>
          <w:lang w:val="pt-PT" w:eastAsia="de-DE"/>
        </w:rPr>
        <w:t xml:space="preserve">tocilizumab </w:t>
      </w:r>
      <w:r w:rsidRPr="00F67924">
        <w:rPr>
          <w:color w:val="000000"/>
          <w:shd w:val="clear" w:color="auto" w:fill="FFFFFF"/>
          <w:lang w:val="pt-PT" w:eastAsia="en-US"/>
        </w:rPr>
        <w:t>subcutâneo também mostrou uma diminuição clinicamente relevante no risco de recidiva comparativamente a placebo associado a prednisona durante 26 semanas (Tabela 4).</w:t>
      </w:r>
    </w:p>
    <w:p w14:paraId="7EADC4D8" w14:textId="77777777" w:rsidR="000E29E8" w:rsidRPr="00F67924" w:rsidRDefault="000E29E8" w:rsidP="00025816">
      <w:pPr>
        <w:spacing w:line="280" w:lineRule="atLeast"/>
        <w:jc w:val="both"/>
        <w:rPr>
          <w:sz w:val="24"/>
          <w:szCs w:val="24"/>
          <w:lang w:val="pt-PT" w:eastAsia="de-DE"/>
        </w:rPr>
      </w:pPr>
    </w:p>
    <w:p w14:paraId="6B658003" w14:textId="77777777" w:rsidR="000E29E8" w:rsidRPr="00F67924" w:rsidRDefault="000E29E8" w:rsidP="00025816">
      <w:pPr>
        <w:spacing w:line="280" w:lineRule="atLeast"/>
        <w:jc w:val="both"/>
        <w:rPr>
          <w:i/>
          <w:u w:val="single"/>
          <w:lang w:val="pt-PT" w:eastAsia="de-DE"/>
        </w:rPr>
      </w:pPr>
      <w:r w:rsidRPr="00F67924">
        <w:rPr>
          <w:i/>
          <w:u w:val="single"/>
          <w:lang w:val="pt-PT" w:eastAsia="de-DE"/>
        </w:rPr>
        <w:t xml:space="preserve">Dose cumulativa de glucocorticoides </w:t>
      </w:r>
    </w:p>
    <w:p w14:paraId="2FECE282" w14:textId="45B67A7A" w:rsidR="000E29E8" w:rsidRPr="00F67924" w:rsidRDefault="000E29E8" w:rsidP="00025816">
      <w:pPr>
        <w:rPr>
          <w:lang w:val="pt-PT" w:eastAsia="de-DE"/>
        </w:rPr>
      </w:pPr>
      <w:r w:rsidRPr="00F67924">
        <w:rPr>
          <w:lang w:val="pt-PT" w:eastAsia="de-DE"/>
        </w:rPr>
        <w:t xml:space="preserve">A dose cumulativa de prednisona à semana 52 foi significativamente mais baixa nos dois grupos de tocilizumab comparativamente aos dois grupos de placebo (Tabela 4). Numa análise separada de doentes que receberam prednisona de resgate para tratar episódios de agudização de ACG durante as primeiras 52 semanas, a dose cumulativa de prednisona variou consideravelmente. A mediana da dose utilizada em doentes que necessitaram de resgate nos grupos de tocilizumab semanal e de </w:t>
      </w:r>
      <w:r w:rsidRPr="00F67924">
        <w:rPr>
          <w:color w:val="000000"/>
          <w:shd w:val="clear" w:color="auto" w:fill="FFFFFF"/>
          <w:lang w:val="pt-PT" w:eastAsia="en-US"/>
        </w:rPr>
        <w:t>2 em 2</w:t>
      </w:r>
      <w:r w:rsidRPr="00F67924">
        <w:rPr>
          <w:lang w:val="pt-PT" w:eastAsia="de-DE"/>
        </w:rPr>
        <w:t> semanas foram 3129,75 mg e 3847 mg, respetivamente. Ambas foram consideravelmente mais baixas do que nos grupos placebo associados a</w:t>
      </w:r>
      <w:r w:rsidRPr="00F67924">
        <w:rPr>
          <w:color w:val="000000"/>
          <w:shd w:val="clear" w:color="auto" w:fill="FFFFFF"/>
          <w:lang w:val="pt-PT" w:eastAsia="en-US"/>
        </w:rPr>
        <w:t xml:space="preserve"> um regime de redução progressiva de prednisona durante 26 semanas e 52 semanas, de </w:t>
      </w:r>
      <w:r w:rsidRPr="00F67924">
        <w:rPr>
          <w:lang w:val="pt-PT" w:eastAsia="de-DE"/>
        </w:rPr>
        <w:t>4023,5 mg e 5389,5 mg, respetivamente.</w:t>
      </w:r>
    </w:p>
    <w:p w14:paraId="2DBA72F7" w14:textId="77777777" w:rsidR="000E29E8" w:rsidRPr="00F67924" w:rsidRDefault="000E29E8" w:rsidP="003E1CE0">
      <w:pPr>
        <w:spacing w:line="280" w:lineRule="atLeast"/>
        <w:jc w:val="both"/>
        <w:rPr>
          <w:szCs w:val="22"/>
          <w:lang w:val="pt-PT" w:eastAsia="de-DE"/>
        </w:rPr>
      </w:pPr>
    </w:p>
    <w:p w14:paraId="64D92A1F" w14:textId="4D9F4C05" w:rsidR="000E29E8" w:rsidRPr="00F67924" w:rsidRDefault="000E29E8" w:rsidP="00025816">
      <w:pPr>
        <w:keepNext/>
        <w:keepLines/>
        <w:numPr>
          <w:ilvl w:val="12"/>
          <w:numId w:val="0"/>
        </w:numPr>
        <w:ind w:right="-2"/>
        <w:rPr>
          <w:bCs/>
          <w:i/>
          <w:szCs w:val="22"/>
          <w:lang w:val="pt-PT"/>
        </w:rPr>
      </w:pPr>
      <w:r w:rsidRPr="00F67924">
        <w:rPr>
          <w:bCs/>
          <w:i/>
          <w:szCs w:val="22"/>
          <w:lang w:val="pt-PT"/>
        </w:rPr>
        <w:t xml:space="preserve">Tabela 4. Resultados de eficácia do </w:t>
      </w:r>
      <w:ins w:id="2253" w:author="Author">
        <w:r w:rsidR="0033712F" w:rsidRPr="00557EB7">
          <w:rPr>
            <w:i/>
            <w:iCs/>
            <w:lang w:val="pt-PT"/>
            <w:rPrChange w:id="2254" w:author="Author">
              <w:rPr>
                <w:lang w:val="pt-PT"/>
              </w:rPr>
            </w:rPrChange>
          </w:rPr>
          <w:t>Ensaio</w:t>
        </w:r>
      </w:ins>
      <w:del w:id="2255" w:author="Author">
        <w:r w:rsidRPr="00F67924" w:rsidDel="0033712F">
          <w:rPr>
            <w:bCs/>
            <w:i/>
            <w:szCs w:val="22"/>
            <w:lang w:val="pt-PT"/>
          </w:rPr>
          <w:delText>Estudo</w:delText>
        </w:r>
      </w:del>
      <w:r w:rsidRPr="00F67924">
        <w:rPr>
          <w:bCs/>
          <w:i/>
          <w:szCs w:val="22"/>
          <w:lang w:val="pt-PT"/>
        </w:rPr>
        <w:t xml:space="preserve"> WA28119 </w:t>
      </w:r>
    </w:p>
    <w:p w14:paraId="7A31D088" w14:textId="77777777" w:rsidR="000E29E8" w:rsidRPr="00F67924" w:rsidRDefault="000E29E8" w:rsidP="00025816">
      <w:pPr>
        <w:keepNext/>
        <w:keepLines/>
        <w:numPr>
          <w:ilvl w:val="12"/>
          <w:numId w:val="0"/>
        </w:numPr>
        <w:ind w:right="-2"/>
        <w:rPr>
          <w:i/>
          <w:szCs w:val="22"/>
          <w:lang w:val="pt-PT"/>
        </w:rPr>
      </w:pPr>
    </w:p>
    <w:tbl>
      <w:tblPr>
        <w:tblW w:w="9570" w:type="dxa"/>
        <w:tblInd w:w="-85" w:type="dxa"/>
        <w:tblLayout w:type="fixed"/>
        <w:tblCellMar>
          <w:left w:w="0" w:type="dxa"/>
          <w:right w:w="0" w:type="dxa"/>
        </w:tblCellMar>
        <w:tblLook w:val="04A0" w:firstRow="1" w:lastRow="0" w:firstColumn="1" w:lastColumn="0" w:noHBand="0" w:noVBand="1"/>
      </w:tblPr>
      <w:tblGrid>
        <w:gridCol w:w="3051"/>
        <w:gridCol w:w="352"/>
        <w:gridCol w:w="73"/>
        <w:gridCol w:w="283"/>
        <w:gridCol w:w="709"/>
        <w:gridCol w:w="352"/>
        <w:gridCol w:w="1418"/>
        <w:gridCol w:w="1490"/>
        <w:gridCol w:w="1842"/>
      </w:tblGrid>
      <w:tr w:rsidR="000E29E8" w:rsidRPr="00F67924" w14:paraId="278D984F" w14:textId="77777777" w:rsidTr="000E546C">
        <w:trPr>
          <w:cantSplit/>
          <w:tblHeader/>
        </w:trPr>
        <w:tc>
          <w:tcPr>
            <w:tcW w:w="3403" w:type="dxa"/>
            <w:gridSpan w:val="2"/>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p w14:paraId="6419F979" w14:textId="77777777" w:rsidR="000E29E8" w:rsidRPr="00F67924" w:rsidRDefault="000E29E8" w:rsidP="00454221">
            <w:pPr>
              <w:keepNext/>
              <w:keepLines/>
              <w:spacing w:before="50" w:after="50" w:line="240" w:lineRule="exact"/>
              <w:rPr>
                <w:rFonts w:eastAsia="SimSun"/>
                <w:strike/>
                <w:sz w:val="18"/>
                <w:szCs w:val="18"/>
                <w:lang w:val="pt-PT" w:eastAsia="zh-CN"/>
              </w:rPr>
            </w:pPr>
          </w:p>
        </w:tc>
        <w:tc>
          <w:tcPr>
            <w:tcW w:w="1417" w:type="dxa"/>
            <w:gridSpan w:val="4"/>
            <w:tcBorders>
              <w:top w:val="single" w:sz="8" w:space="0" w:color="auto"/>
              <w:left w:val="nil"/>
              <w:bottom w:val="single" w:sz="8" w:space="0" w:color="auto"/>
              <w:right w:val="nil"/>
            </w:tcBorders>
            <w:tcMar>
              <w:top w:w="0" w:type="dxa"/>
              <w:left w:w="57" w:type="dxa"/>
              <w:bottom w:w="0" w:type="dxa"/>
              <w:right w:w="57" w:type="dxa"/>
            </w:tcMar>
          </w:tcPr>
          <w:p w14:paraId="538491C3" w14:textId="11301EC4" w:rsidR="000E29E8" w:rsidRPr="00F67924" w:rsidRDefault="000E29E8" w:rsidP="00454221">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Placebo + regime de redução progressiva de prednisona durante 26 semanas</w:t>
            </w:r>
          </w:p>
          <w:p w14:paraId="1FD8DAE1" w14:textId="0FF7F839" w:rsidR="000E29E8" w:rsidRPr="00F67924" w:rsidRDefault="00033D5D" w:rsidP="00454221">
            <w:pPr>
              <w:keepNext/>
              <w:keepLines/>
              <w:spacing w:before="50" w:after="50" w:line="240" w:lineRule="exact"/>
              <w:jc w:val="center"/>
              <w:rPr>
                <w:rFonts w:eastAsia="SimSun"/>
                <w:b/>
                <w:sz w:val="18"/>
                <w:szCs w:val="18"/>
                <w:lang w:val="pt-PT" w:eastAsia="zh-CN"/>
              </w:rPr>
            </w:pPr>
            <w:ins w:id="2256" w:author="Author">
              <w:r>
                <w:rPr>
                  <w:rFonts w:eastAsia="SimSun"/>
                  <w:b/>
                  <w:sz w:val="18"/>
                  <w:szCs w:val="18"/>
                  <w:lang w:val="pt-PT" w:eastAsia="zh-CN"/>
                </w:rPr>
                <w:t>n</w:t>
              </w:r>
              <w:r w:rsidR="00AB73C3" w:rsidRPr="00A55B53">
                <w:rPr>
                  <w:rFonts w:eastAsia="SimSun"/>
                  <w:b/>
                  <w:sz w:val="18"/>
                  <w:szCs w:val="18"/>
                  <w:lang w:val="pt-PT" w:eastAsia="zh-CN"/>
                </w:rPr>
                <w:t> = </w:t>
              </w:r>
            </w:ins>
            <w:del w:id="2257" w:author="Author">
              <w:r w:rsidR="000E29E8" w:rsidRPr="00F67924" w:rsidDel="00AB73C3">
                <w:rPr>
                  <w:rFonts w:eastAsia="SimSun"/>
                  <w:b/>
                  <w:sz w:val="18"/>
                  <w:szCs w:val="18"/>
                  <w:lang w:val="pt-PT" w:eastAsia="zh-CN"/>
                </w:rPr>
                <w:delText>N=</w:delText>
              </w:r>
            </w:del>
            <w:r w:rsidR="000E29E8" w:rsidRPr="00F67924">
              <w:rPr>
                <w:rFonts w:eastAsia="SimSun"/>
                <w:b/>
                <w:sz w:val="18"/>
                <w:szCs w:val="18"/>
                <w:lang w:val="pt-PT" w:eastAsia="zh-CN"/>
              </w:rPr>
              <w:t>50</w:t>
            </w:r>
          </w:p>
        </w:tc>
        <w:tc>
          <w:tcPr>
            <w:tcW w:w="1418" w:type="dxa"/>
            <w:tcBorders>
              <w:top w:val="single" w:sz="8" w:space="0" w:color="auto"/>
              <w:left w:val="nil"/>
              <w:bottom w:val="single" w:sz="8" w:space="0" w:color="auto"/>
              <w:right w:val="nil"/>
            </w:tcBorders>
            <w:tcMar>
              <w:top w:w="0" w:type="dxa"/>
              <w:left w:w="57" w:type="dxa"/>
              <w:bottom w:w="0" w:type="dxa"/>
              <w:right w:w="57" w:type="dxa"/>
            </w:tcMar>
          </w:tcPr>
          <w:p w14:paraId="50829A89" w14:textId="77777777" w:rsidR="00033D5D" w:rsidRDefault="000E29E8" w:rsidP="00454221">
            <w:pPr>
              <w:keepNext/>
              <w:keepLines/>
              <w:spacing w:before="50" w:after="50" w:line="240" w:lineRule="exact"/>
              <w:jc w:val="center"/>
              <w:rPr>
                <w:ins w:id="2258" w:author="Author"/>
                <w:rFonts w:eastAsia="SimSun"/>
                <w:b/>
                <w:sz w:val="18"/>
                <w:szCs w:val="18"/>
                <w:lang w:val="pt-PT" w:eastAsia="zh-CN"/>
              </w:rPr>
            </w:pPr>
            <w:r w:rsidRPr="00F67924">
              <w:rPr>
                <w:rFonts w:eastAsia="SimSun"/>
                <w:b/>
                <w:sz w:val="18"/>
                <w:szCs w:val="18"/>
                <w:lang w:val="pt-PT" w:eastAsia="zh-CN"/>
              </w:rPr>
              <w:t>Placebo + regime de redução progressiva de prednisona durante 52 semanas</w:t>
            </w:r>
          </w:p>
          <w:p w14:paraId="5D51B8F0" w14:textId="46DAF3C0" w:rsidR="000E29E8" w:rsidRPr="00F67924" w:rsidRDefault="00033D5D" w:rsidP="00454221">
            <w:pPr>
              <w:keepNext/>
              <w:keepLines/>
              <w:spacing w:before="50" w:after="50" w:line="240" w:lineRule="exact"/>
              <w:jc w:val="center"/>
              <w:rPr>
                <w:rFonts w:eastAsia="SimSun"/>
                <w:b/>
                <w:sz w:val="18"/>
                <w:szCs w:val="18"/>
                <w:lang w:val="pt-PT" w:eastAsia="zh-CN"/>
              </w:rPr>
            </w:pPr>
            <w:ins w:id="2259" w:author="Author">
              <w:r>
                <w:rPr>
                  <w:rFonts w:eastAsia="SimSun"/>
                  <w:b/>
                  <w:sz w:val="18"/>
                  <w:szCs w:val="18"/>
                  <w:lang w:val="pt-PT" w:eastAsia="zh-CN"/>
                </w:rPr>
                <w:t>n</w:t>
              </w:r>
            </w:ins>
            <w:del w:id="2260" w:author="Author">
              <w:r w:rsidR="000E29E8" w:rsidRPr="00F67924" w:rsidDel="003A6759">
                <w:rPr>
                  <w:rFonts w:eastAsia="SimSun"/>
                  <w:b/>
                  <w:sz w:val="18"/>
                  <w:szCs w:val="18"/>
                  <w:lang w:val="pt-PT" w:eastAsia="zh-CN"/>
                </w:rPr>
                <w:delText xml:space="preserve"> </w:delText>
              </w:r>
            </w:del>
            <w:ins w:id="2261" w:author="Author">
              <w:r w:rsidR="00AB73C3" w:rsidRPr="00A55B53">
                <w:rPr>
                  <w:rFonts w:eastAsia="SimSun"/>
                  <w:b/>
                  <w:sz w:val="18"/>
                  <w:szCs w:val="18"/>
                  <w:lang w:val="pt-PT" w:eastAsia="zh-CN"/>
                </w:rPr>
                <w:t> = </w:t>
              </w:r>
            </w:ins>
            <w:del w:id="2262" w:author="Author">
              <w:r w:rsidR="000E29E8" w:rsidRPr="00F67924" w:rsidDel="00AB73C3">
                <w:rPr>
                  <w:rFonts w:eastAsia="SimSun"/>
                  <w:b/>
                  <w:sz w:val="18"/>
                  <w:szCs w:val="18"/>
                  <w:lang w:val="pt-PT" w:eastAsia="zh-CN"/>
                </w:rPr>
                <w:delText>N=</w:delText>
              </w:r>
            </w:del>
            <w:r w:rsidR="000E29E8" w:rsidRPr="00F67924">
              <w:rPr>
                <w:rFonts w:eastAsia="SimSun"/>
                <w:b/>
                <w:sz w:val="18"/>
                <w:szCs w:val="18"/>
                <w:lang w:val="pt-PT" w:eastAsia="zh-CN"/>
              </w:rPr>
              <w:t>51</w:t>
            </w:r>
          </w:p>
        </w:tc>
        <w:tc>
          <w:tcPr>
            <w:tcW w:w="1490" w:type="dxa"/>
            <w:tcBorders>
              <w:top w:val="single" w:sz="8" w:space="0" w:color="auto"/>
              <w:left w:val="nil"/>
              <w:bottom w:val="single" w:sz="8" w:space="0" w:color="auto"/>
              <w:right w:val="nil"/>
            </w:tcBorders>
          </w:tcPr>
          <w:p w14:paraId="2330A8CE" w14:textId="05B98395" w:rsidR="000E29E8" w:rsidRPr="00F67924" w:rsidRDefault="000E29E8" w:rsidP="00454221">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Tocilizumab 162 mg SC semanal + regime de redução progressiva de prednisona durante 26 semanas</w:t>
            </w:r>
          </w:p>
          <w:p w14:paraId="1CC8A39B" w14:textId="742BDBEC" w:rsidR="000E29E8" w:rsidRPr="00F67924" w:rsidRDefault="00033D5D" w:rsidP="00454221">
            <w:pPr>
              <w:keepNext/>
              <w:keepLines/>
              <w:spacing w:before="50" w:after="50" w:line="240" w:lineRule="exact"/>
              <w:jc w:val="center"/>
              <w:rPr>
                <w:rFonts w:eastAsia="SimSun"/>
                <w:b/>
                <w:sz w:val="18"/>
                <w:szCs w:val="18"/>
                <w:lang w:val="pt-PT" w:eastAsia="zh-CN"/>
              </w:rPr>
            </w:pPr>
            <w:ins w:id="2263" w:author="Author">
              <w:r>
                <w:rPr>
                  <w:rFonts w:eastAsia="SimSun"/>
                  <w:b/>
                  <w:sz w:val="18"/>
                  <w:szCs w:val="18"/>
                  <w:lang w:val="pt-PT" w:eastAsia="zh-CN"/>
                </w:rPr>
                <w:t>n</w:t>
              </w:r>
              <w:r w:rsidR="00AB73C3" w:rsidRPr="00A55B53">
                <w:rPr>
                  <w:rFonts w:eastAsia="SimSun"/>
                  <w:b/>
                  <w:sz w:val="18"/>
                  <w:szCs w:val="18"/>
                  <w:lang w:val="pt-PT" w:eastAsia="zh-CN"/>
                </w:rPr>
                <w:t> = </w:t>
              </w:r>
            </w:ins>
            <w:del w:id="2264" w:author="Author">
              <w:r w:rsidR="000E29E8" w:rsidRPr="00F67924" w:rsidDel="00AB73C3">
                <w:rPr>
                  <w:rFonts w:eastAsia="SimSun"/>
                  <w:b/>
                  <w:sz w:val="18"/>
                  <w:szCs w:val="18"/>
                  <w:lang w:val="pt-PT" w:eastAsia="zh-CN"/>
                </w:rPr>
                <w:delText>N=</w:delText>
              </w:r>
            </w:del>
            <w:r w:rsidR="000E29E8" w:rsidRPr="00F67924">
              <w:rPr>
                <w:rFonts w:eastAsia="SimSun"/>
                <w:b/>
                <w:sz w:val="18"/>
                <w:szCs w:val="18"/>
                <w:lang w:val="pt-PT" w:eastAsia="zh-CN"/>
              </w:rPr>
              <w:t>100</w:t>
            </w:r>
          </w:p>
        </w:tc>
        <w:tc>
          <w:tcPr>
            <w:tcW w:w="1842" w:type="dxa"/>
            <w:tcBorders>
              <w:top w:val="single" w:sz="8" w:space="0" w:color="auto"/>
              <w:left w:val="nil"/>
              <w:bottom w:val="single" w:sz="8" w:space="0" w:color="auto"/>
              <w:right w:val="single" w:sz="8" w:space="0" w:color="auto"/>
            </w:tcBorders>
            <w:tcMar>
              <w:top w:w="0" w:type="dxa"/>
              <w:left w:w="57" w:type="dxa"/>
              <w:bottom w:w="0" w:type="dxa"/>
              <w:right w:w="57" w:type="dxa"/>
            </w:tcMar>
          </w:tcPr>
          <w:p w14:paraId="583930B2" w14:textId="35E2401D" w:rsidR="000E29E8" w:rsidRPr="00F67924" w:rsidRDefault="000E29E8" w:rsidP="00454221">
            <w:pPr>
              <w:keepNext/>
              <w:keepLines/>
              <w:spacing w:before="50" w:after="50" w:line="240" w:lineRule="exact"/>
              <w:jc w:val="center"/>
              <w:rPr>
                <w:rFonts w:eastAsia="SimSun"/>
                <w:b/>
                <w:sz w:val="18"/>
                <w:szCs w:val="18"/>
                <w:lang w:val="pt-PT" w:eastAsia="zh-CN"/>
              </w:rPr>
            </w:pPr>
            <w:r w:rsidRPr="00F67924">
              <w:rPr>
                <w:rFonts w:eastAsia="SimSun"/>
                <w:b/>
                <w:sz w:val="18"/>
                <w:szCs w:val="18"/>
                <w:lang w:val="pt-PT" w:eastAsia="zh-CN"/>
              </w:rPr>
              <w:t xml:space="preserve">Tocilizumab 162 mg SC de 2 em 2 semanas + regime de redução progressiva de prednisona durante 26 semanas </w:t>
            </w:r>
          </w:p>
          <w:p w14:paraId="250E1021" w14:textId="0C44CE0D" w:rsidR="000E29E8" w:rsidRPr="00F67924" w:rsidRDefault="00033D5D" w:rsidP="00454221">
            <w:pPr>
              <w:keepNext/>
              <w:keepLines/>
              <w:spacing w:before="50" w:after="50" w:line="240" w:lineRule="exact"/>
              <w:jc w:val="center"/>
              <w:rPr>
                <w:rFonts w:eastAsia="SimSun"/>
                <w:b/>
                <w:sz w:val="18"/>
                <w:szCs w:val="18"/>
                <w:lang w:val="pt-PT" w:eastAsia="zh-CN"/>
              </w:rPr>
            </w:pPr>
            <w:ins w:id="2265" w:author="Author">
              <w:r>
                <w:rPr>
                  <w:rFonts w:eastAsia="SimSun"/>
                  <w:b/>
                  <w:sz w:val="18"/>
                  <w:szCs w:val="18"/>
                  <w:lang w:val="pt-PT" w:eastAsia="zh-CN"/>
                </w:rPr>
                <w:t>n</w:t>
              </w:r>
              <w:r w:rsidR="00AB73C3" w:rsidRPr="00A55B53">
                <w:rPr>
                  <w:rFonts w:eastAsia="SimSun"/>
                  <w:b/>
                  <w:sz w:val="18"/>
                  <w:szCs w:val="18"/>
                  <w:lang w:val="pt-PT" w:eastAsia="zh-CN"/>
                </w:rPr>
                <w:t> = </w:t>
              </w:r>
            </w:ins>
            <w:del w:id="2266" w:author="Author">
              <w:r w:rsidR="000E29E8" w:rsidRPr="00F67924" w:rsidDel="00AB73C3">
                <w:rPr>
                  <w:rFonts w:eastAsia="SimSun"/>
                  <w:b/>
                  <w:sz w:val="18"/>
                  <w:szCs w:val="18"/>
                  <w:lang w:val="pt-PT" w:eastAsia="zh-CN"/>
                </w:rPr>
                <w:delText>N=</w:delText>
              </w:r>
            </w:del>
            <w:r w:rsidR="000E29E8" w:rsidRPr="00F67924">
              <w:rPr>
                <w:rFonts w:eastAsia="SimSun"/>
                <w:b/>
                <w:sz w:val="18"/>
                <w:szCs w:val="18"/>
                <w:lang w:val="pt-PT" w:eastAsia="zh-CN"/>
              </w:rPr>
              <w:t>49</w:t>
            </w:r>
          </w:p>
        </w:tc>
      </w:tr>
      <w:tr w:rsidR="000E29E8" w:rsidRPr="00F67924" w14:paraId="184DF978" w14:textId="77777777" w:rsidTr="00454221">
        <w:trPr>
          <w:cantSplit/>
        </w:trPr>
        <w:tc>
          <w:tcPr>
            <w:tcW w:w="9570" w:type="dxa"/>
            <w:gridSpan w:val="9"/>
            <w:tcBorders>
              <w:left w:val="single" w:sz="4" w:space="0" w:color="auto"/>
              <w:right w:val="single" w:sz="8" w:space="0" w:color="auto"/>
            </w:tcBorders>
          </w:tcPr>
          <w:p w14:paraId="7E18CBC3" w14:textId="77777777" w:rsidR="000E29E8" w:rsidRPr="00F67924" w:rsidRDefault="000E29E8" w:rsidP="00454221">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 Objetivo primário</w:t>
            </w:r>
          </w:p>
        </w:tc>
      </w:tr>
      <w:tr w:rsidR="000E29E8" w:rsidRPr="00ED63F7" w14:paraId="6A30F018" w14:textId="77777777" w:rsidTr="000E546C">
        <w:trPr>
          <w:cantSplit/>
        </w:trPr>
        <w:tc>
          <w:tcPr>
            <w:tcW w:w="6238" w:type="dxa"/>
            <w:gridSpan w:val="7"/>
            <w:tcBorders>
              <w:top w:val="single" w:sz="4" w:space="0" w:color="auto"/>
              <w:left w:val="single" w:sz="4" w:space="0" w:color="auto"/>
            </w:tcBorders>
            <w:tcMar>
              <w:top w:w="0" w:type="dxa"/>
              <w:left w:w="57" w:type="dxa"/>
              <w:bottom w:w="0" w:type="dxa"/>
              <w:right w:w="57" w:type="dxa"/>
            </w:tcMar>
          </w:tcPr>
          <w:p w14:paraId="02682D5D" w14:textId="4B7F58D5"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****Remissão mantida (grupos de Tocilizumab vs Placebo+26)                       </w:t>
            </w:r>
          </w:p>
        </w:tc>
        <w:tc>
          <w:tcPr>
            <w:tcW w:w="1490" w:type="dxa"/>
            <w:tcBorders>
              <w:top w:val="single" w:sz="4" w:space="0" w:color="auto"/>
              <w:left w:val="nil"/>
              <w:right w:val="nil"/>
            </w:tcBorders>
          </w:tcPr>
          <w:p w14:paraId="71A1082C" w14:textId="77777777" w:rsidR="000E29E8" w:rsidRPr="00F67924" w:rsidRDefault="000E29E8" w:rsidP="00454221">
            <w:pPr>
              <w:keepNext/>
              <w:keepLines/>
              <w:spacing w:before="50" w:after="50" w:line="240" w:lineRule="exact"/>
              <w:jc w:val="center"/>
              <w:rPr>
                <w:rFonts w:eastAsia="SimSun"/>
                <w:strike/>
                <w:sz w:val="18"/>
                <w:szCs w:val="18"/>
                <w:lang w:val="pt-PT" w:eastAsia="zh-CN"/>
              </w:rPr>
            </w:pPr>
          </w:p>
        </w:tc>
        <w:tc>
          <w:tcPr>
            <w:tcW w:w="1842" w:type="dxa"/>
            <w:tcBorders>
              <w:top w:val="single" w:sz="4" w:space="0" w:color="auto"/>
              <w:left w:val="nil"/>
              <w:right w:val="single" w:sz="8" w:space="0" w:color="auto"/>
            </w:tcBorders>
            <w:tcMar>
              <w:top w:w="0" w:type="dxa"/>
              <w:left w:w="57" w:type="dxa"/>
              <w:bottom w:w="0" w:type="dxa"/>
              <w:right w:w="57" w:type="dxa"/>
            </w:tcMar>
          </w:tcPr>
          <w:p w14:paraId="49C37373" w14:textId="77777777" w:rsidR="000E29E8" w:rsidRPr="00F67924" w:rsidRDefault="000E29E8" w:rsidP="00454221">
            <w:pPr>
              <w:keepNext/>
              <w:keepLines/>
              <w:spacing w:before="50" w:after="50" w:line="240" w:lineRule="exact"/>
              <w:jc w:val="center"/>
              <w:rPr>
                <w:rFonts w:eastAsia="SimSun"/>
                <w:strike/>
                <w:sz w:val="18"/>
                <w:szCs w:val="18"/>
                <w:lang w:val="pt-PT" w:eastAsia="zh-CN"/>
              </w:rPr>
            </w:pPr>
          </w:p>
        </w:tc>
      </w:tr>
      <w:tr w:rsidR="000E29E8" w:rsidRPr="00F67924" w14:paraId="3694D5EE" w14:textId="77777777" w:rsidTr="000E546C">
        <w:trPr>
          <w:cantSplit/>
        </w:trPr>
        <w:tc>
          <w:tcPr>
            <w:tcW w:w="3476" w:type="dxa"/>
            <w:gridSpan w:val="3"/>
            <w:tcBorders>
              <w:left w:val="single" w:sz="4" w:space="0" w:color="auto"/>
            </w:tcBorders>
            <w:tcMar>
              <w:top w:w="0" w:type="dxa"/>
              <w:left w:w="57" w:type="dxa"/>
              <w:bottom w:w="0" w:type="dxa"/>
              <w:right w:w="57" w:type="dxa"/>
            </w:tcMar>
          </w:tcPr>
          <w:p w14:paraId="7277C971" w14:textId="43C261D1" w:rsidR="000E29E8" w:rsidRPr="00F67924" w:rsidRDefault="000E29E8"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Respondedores à semana 52, n (%)</w:t>
            </w:r>
          </w:p>
        </w:tc>
        <w:tc>
          <w:tcPr>
            <w:tcW w:w="992" w:type="dxa"/>
            <w:gridSpan w:val="2"/>
            <w:tcMar>
              <w:top w:w="0" w:type="dxa"/>
              <w:left w:w="57" w:type="dxa"/>
              <w:bottom w:w="0" w:type="dxa"/>
              <w:right w:w="57" w:type="dxa"/>
            </w:tcMar>
          </w:tcPr>
          <w:p w14:paraId="7877F67F"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7 (14%)</w:t>
            </w:r>
          </w:p>
        </w:tc>
        <w:tc>
          <w:tcPr>
            <w:tcW w:w="1770" w:type="dxa"/>
            <w:gridSpan w:val="2"/>
            <w:tcMar>
              <w:top w:w="0" w:type="dxa"/>
              <w:left w:w="57" w:type="dxa"/>
              <w:bottom w:w="0" w:type="dxa"/>
              <w:right w:w="57" w:type="dxa"/>
            </w:tcMar>
          </w:tcPr>
          <w:p w14:paraId="2D386F7B"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9 (17,6%)</w:t>
            </w:r>
          </w:p>
        </w:tc>
        <w:tc>
          <w:tcPr>
            <w:tcW w:w="1490" w:type="dxa"/>
            <w:tcBorders>
              <w:right w:val="nil"/>
            </w:tcBorders>
          </w:tcPr>
          <w:p w14:paraId="69199993"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56 (56%)</w:t>
            </w:r>
          </w:p>
        </w:tc>
        <w:tc>
          <w:tcPr>
            <w:tcW w:w="1842" w:type="dxa"/>
            <w:tcBorders>
              <w:left w:val="nil"/>
              <w:right w:val="single" w:sz="8" w:space="0" w:color="auto"/>
            </w:tcBorders>
            <w:tcMar>
              <w:top w:w="0" w:type="dxa"/>
              <w:left w:w="57" w:type="dxa"/>
              <w:bottom w:w="0" w:type="dxa"/>
              <w:right w:w="57" w:type="dxa"/>
            </w:tcMar>
          </w:tcPr>
          <w:p w14:paraId="162578B8"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26 (53,1%)</w:t>
            </w:r>
          </w:p>
        </w:tc>
      </w:tr>
      <w:tr w:rsidR="000E29E8" w:rsidRPr="00F67924" w14:paraId="03F5673C" w14:textId="77777777" w:rsidTr="000E546C">
        <w:trPr>
          <w:cantSplit/>
        </w:trPr>
        <w:tc>
          <w:tcPr>
            <w:tcW w:w="3476" w:type="dxa"/>
            <w:gridSpan w:val="3"/>
            <w:tcBorders>
              <w:left w:val="single" w:sz="4" w:space="0" w:color="auto"/>
              <w:bottom w:val="single" w:sz="4" w:space="0" w:color="auto"/>
            </w:tcBorders>
            <w:tcMar>
              <w:top w:w="0" w:type="dxa"/>
              <w:left w:w="57" w:type="dxa"/>
              <w:bottom w:w="0" w:type="dxa"/>
              <w:right w:w="57" w:type="dxa"/>
            </w:tcMar>
          </w:tcPr>
          <w:p w14:paraId="06DFCFF3" w14:textId="77777777" w:rsidR="000E29E8" w:rsidRPr="00F67924" w:rsidRDefault="000E29E8"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Diferença não ajustada nas proporções</w:t>
            </w:r>
          </w:p>
          <w:p w14:paraId="53395180" w14:textId="77777777" w:rsidR="000E29E8" w:rsidRPr="00F67924" w:rsidRDefault="000E29E8"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(IC 99,5%)</w:t>
            </w:r>
          </w:p>
        </w:tc>
        <w:tc>
          <w:tcPr>
            <w:tcW w:w="992" w:type="dxa"/>
            <w:gridSpan w:val="2"/>
            <w:tcBorders>
              <w:bottom w:val="single" w:sz="4" w:space="0" w:color="auto"/>
            </w:tcBorders>
            <w:tcMar>
              <w:top w:w="0" w:type="dxa"/>
              <w:left w:w="57" w:type="dxa"/>
              <w:bottom w:w="0" w:type="dxa"/>
              <w:right w:w="57" w:type="dxa"/>
            </w:tcMar>
          </w:tcPr>
          <w:p w14:paraId="58F88C7E"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770" w:type="dxa"/>
            <w:gridSpan w:val="2"/>
            <w:tcBorders>
              <w:bottom w:val="single" w:sz="4" w:space="0" w:color="auto"/>
            </w:tcBorders>
            <w:tcMar>
              <w:top w:w="0" w:type="dxa"/>
              <w:left w:w="57" w:type="dxa"/>
              <w:bottom w:w="0" w:type="dxa"/>
              <w:right w:w="57" w:type="dxa"/>
            </w:tcMar>
          </w:tcPr>
          <w:p w14:paraId="52329451"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490" w:type="dxa"/>
            <w:tcBorders>
              <w:bottom w:val="single" w:sz="4" w:space="0" w:color="auto"/>
              <w:right w:val="nil"/>
            </w:tcBorders>
          </w:tcPr>
          <w:p w14:paraId="7970B965"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42%*</w:t>
            </w:r>
          </w:p>
          <w:p w14:paraId="74854CF4"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(18,00; 66,00)</w:t>
            </w:r>
          </w:p>
        </w:tc>
        <w:tc>
          <w:tcPr>
            <w:tcW w:w="1842" w:type="dxa"/>
            <w:tcBorders>
              <w:left w:val="nil"/>
              <w:bottom w:val="single" w:sz="4" w:space="0" w:color="auto"/>
              <w:right w:val="single" w:sz="8" w:space="0" w:color="auto"/>
            </w:tcBorders>
            <w:tcMar>
              <w:top w:w="0" w:type="dxa"/>
              <w:left w:w="57" w:type="dxa"/>
              <w:bottom w:w="0" w:type="dxa"/>
              <w:right w:w="57" w:type="dxa"/>
            </w:tcMar>
          </w:tcPr>
          <w:p w14:paraId="38E610D2"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39,06%*</w:t>
            </w:r>
          </w:p>
          <w:p w14:paraId="6D201C95"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(12,46; 65,66)</w:t>
            </w:r>
          </w:p>
        </w:tc>
      </w:tr>
      <w:tr w:rsidR="000E29E8" w:rsidRPr="00F67924" w14:paraId="4B9B7F3D" w14:textId="77777777" w:rsidTr="00454221">
        <w:trPr>
          <w:cantSplit/>
        </w:trPr>
        <w:tc>
          <w:tcPr>
            <w:tcW w:w="9570" w:type="dxa"/>
            <w:gridSpan w:val="9"/>
            <w:tcBorders>
              <w:top w:val="single" w:sz="4" w:space="0" w:color="auto"/>
              <w:left w:val="single" w:sz="4" w:space="0" w:color="auto"/>
              <w:bottom w:val="single" w:sz="4" w:space="0" w:color="auto"/>
              <w:right w:val="single" w:sz="8" w:space="0" w:color="auto"/>
            </w:tcBorders>
          </w:tcPr>
          <w:p w14:paraId="788619DF" w14:textId="77777777" w:rsidR="000E29E8" w:rsidRPr="00F67924" w:rsidRDefault="000E29E8" w:rsidP="00454221">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 Objetivo secundário principal</w:t>
            </w:r>
            <w:r w:rsidRPr="00F67924">
              <w:rPr>
                <w:rFonts w:eastAsia="SimSun"/>
                <w:sz w:val="18"/>
                <w:szCs w:val="18"/>
                <w:lang w:val="pt-PT" w:eastAsia="zh-CN"/>
              </w:rPr>
              <w:t xml:space="preserve"> </w:t>
            </w:r>
          </w:p>
        </w:tc>
      </w:tr>
      <w:tr w:rsidR="000E29E8" w:rsidRPr="00ED63F7" w14:paraId="65ABCD35" w14:textId="77777777" w:rsidTr="000E546C">
        <w:trPr>
          <w:cantSplit/>
        </w:trPr>
        <w:tc>
          <w:tcPr>
            <w:tcW w:w="6238" w:type="dxa"/>
            <w:gridSpan w:val="7"/>
            <w:tcBorders>
              <w:top w:val="single" w:sz="4" w:space="0" w:color="auto"/>
              <w:left w:val="single" w:sz="4" w:space="0" w:color="auto"/>
            </w:tcBorders>
            <w:tcMar>
              <w:top w:w="0" w:type="dxa"/>
              <w:left w:w="57" w:type="dxa"/>
              <w:bottom w:w="0" w:type="dxa"/>
              <w:right w:w="57" w:type="dxa"/>
            </w:tcMar>
          </w:tcPr>
          <w:p w14:paraId="276D317C" w14:textId="3BFBF593"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Remissão mantida </w:t>
            </w:r>
            <w:del w:id="2267" w:author="Author">
              <w:r w:rsidRPr="00F67924" w:rsidDel="003A6759">
                <w:rPr>
                  <w:rFonts w:eastAsia="SimSun"/>
                  <w:sz w:val="18"/>
                  <w:szCs w:val="18"/>
                  <w:lang w:val="pt-PT" w:eastAsia="zh-CN"/>
                </w:rPr>
                <w:delText xml:space="preserve"> </w:delText>
              </w:r>
            </w:del>
            <w:r w:rsidRPr="00F67924">
              <w:rPr>
                <w:rFonts w:eastAsia="SimSun"/>
                <w:sz w:val="18"/>
                <w:szCs w:val="18"/>
                <w:lang w:val="pt-PT" w:eastAsia="zh-CN"/>
              </w:rPr>
              <w:t xml:space="preserve">(grupos de Tocilizumab vs Placebo+52)                       </w:t>
            </w:r>
          </w:p>
        </w:tc>
        <w:tc>
          <w:tcPr>
            <w:tcW w:w="1490" w:type="dxa"/>
            <w:tcBorders>
              <w:top w:val="single" w:sz="4" w:space="0" w:color="auto"/>
              <w:left w:val="nil"/>
              <w:right w:val="nil"/>
            </w:tcBorders>
          </w:tcPr>
          <w:p w14:paraId="23103239"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c>
          <w:tcPr>
            <w:tcW w:w="1842" w:type="dxa"/>
            <w:tcBorders>
              <w:top w:val="single" w:sz="4" w:space="0" w:color="auto"/>
              <w:left w:val="nil"/>
              <w:right w:val="single" w:sz="8" w:space="0" w:color="auto"/>
            </w:tcBorders>
            <w:tcMar>
              <w:top w:w="0" w:type="dxa"/>
              <w:left w:w="57" w:type="dxa"/>
              <w:bottom w:w="0" w:type="dxa"/>
              <w:right w:w="57" w:type="dxa"/>
            </w:tcMar>
          </w:tcPr>
          <w:p w14:paraId="3F6375D2"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r>
      <w:tr w:rsidR="000E29E8" w:rsidRPr="00F67924" w14:paraId="35E32A44" w14:textId="77777777" w:rsidTr="000E546C">
        <w:trPr>
          <w:cantSplit/>
        </w:trPr>
        <w:tc>
          <w:tcPr>
            <w:tcW w:w="3759" w:type="dxa"/>
            <w:gridSpan w:val="4"/>
            <w:tcBorders>
              <w:left w:val="single" w:sz="4" w:space="0" w:color="auto"/>
            </w:tcBorders>
            <w:tcMar>
              <w:top w:w="0" w:type="dxa"/>
              <w:left w:w="57" w:type="dxa"/>
              <w:bottom w:w="0" w:type="dxa"/>
              <w:right w:w="57" w:type="dxa"/>
            </w:tcMar>
          </w:tcPr>
          <w:p w14:paraId="0AEC54E1" w14:textId="132F5B22" w:rsidR="000E29E8" w:rsidRPr="00F67924" w:rsidRDefault="000E29E8" w:rsidP="003E3C09">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Respondedores à semana 52, n (%)</w:t>
            </w:r>
          </w:p>
        </w:tc>
        <w:tc>
          <w:tcPr>
            <w:tcW w:w="709" w:type="dxa"/>
            <w:tcMar>
              <w:top w:w="0" w:type="dxa"/>
              <w:left w:w="57" w:type="dxa"/>
              <w:bottom w:w="0" w:type="dxa"/>
              <w:right w:w="57" w:type="dxa"/>
            </w:tcMar>
          </w:tcPr>
          <w:p w14:paraId="2781016C"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7 (14%)</w:t>
            </w:r>
          </w:p>
        </w:tc>
        <w:tc>
          <w:tcPr>
            <w:tcW w:w="1770" w:type="dxa"/>
            <w:gridSpan w:val="2"/>
            <w:tcMar>
              <w:top w:w="0" w:type="dxa"/>
              <w:left w:w="57" w:type="dxa"/>
              <w:bottom w:w="0" w:type="dxa"/>
              <w:right w:w="57" w:type="dxa"/>
            </w:tcMar>
          </w:tcPr>
          <w:p w14:paraId="1B20633B"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9 (17,6%)</w:t>
            </w:r>
          </w:p>
        </w:tc>
        <w:tc>
          <w:tcPr>
            <w:tcW w:w="1490" w:type="dxa"/>
            <w:tcBorders>
              <w:right w:val="nil"/>
            </w:tcBorders>
          </w:tcPr>
          <w:p w14:paraId="448B7D7D"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56 (56%)</w:t>
            </w:r>
          </w:p>
        </w:tc>
        <w:tc>
          <w:tcPr>
            <w:tcW w:w="1842" w:type="dxa"/>
            <w:tcBorders>
              <w:left w:val="nil"/>
              <w:right w:val="single" w:sz="4" w:space="0" w:color="auto"/>
            </w:tcBorders>
            <w:tcMar>
              <w:top w:w="0" w:type="dxa"/>
              <w:left w:w="57" w:type="dxa"/>
              <w:bottom w:w="0" w:type="dxa"/>
              <w:right w:w="57" w:type="dxa"/>
            </w:tcMar>
          </w:tcPr>
          <w:p w14:paraId="365A00F3"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26 (53,1%)</w:t>
            </w:r>
          </w:p>
        </w:tc>
      </w:tr>
      <w:tr w:rsidR="000E29E8" w:rsidRPr="00F67924" w14:paraId="79D354A2" w14:textId="77777777" w:rsidTr="000E546C">
        <w:trPr>
          <w:cantSplit/>
        </w:trPr>
        <w:tc>
          <w:tcPr>
            <w:tcW w:w="3759" w:type="dxa"/>
            <w:gridSpan w:val="4"/>
            <w:tcBorders>
              <w:left w:val="single" w:sz="4" w:space="0" w:color="auto"/>
              <w:bottom w:val="single" w:sz="4" w:space="0" w:color="auto"/>
            </w:tcBorders>
            <w:tcMar>
              <w:top w:w="0" w:type="dxa"/>
              <w:left w:w="57" w:type="dxa"/>
              <w:bottom w:w="0" w:type="dxa"/>
              <w:right w:w="57" w:type="dxa"/>
            </w:tcMar>
          </w:tcPr>
          <w:p w14:paraId="66D95130" w14:textId="77777777" w:rsidR="000E29E8" w:rsidRPr="00F67924" w:rsidRDefault="000E29E8"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Diferença não ajustada nas proporções</w:t>
            </w:r>
          </w:p>
          <w:p w14:paraId="3A0C7A27" w14:textId="77777777" w:rsidR="000E29E8" w:rsidRPr="00F67924" w:rsidRDefault="000E29E8" w:rsidP="00454221">
            <w:pPr>
              <w:keepNext/>
              <w:keepLines/>
              <w:spacing w:before="50" w:after="50" w:line="240" w:lineRule="exact"/>
              <w:ind w:left="720"/>
              <w:rPr>
                <w:rFonts w:eastAsia="SimSun"/>
                <w:sz w:val="18"/>
                <w:szCs w:val="18"/>
                <w:lang w:val="pt-PT" w:eastAsia="zh-CN"/>
              </w:rPr>
            </w:pPr>
            <w:r w:rsidRPr="00F67924">
              <w:rPr>
                <w:rFonts w:eastAsia="SimSun"/>
                <w:sz w:val="18"/>
                <w:szCs w:val="18"/>
                <w:lang w:val="pt-PT" w:eastAsia="zh-CN"/>
              </w:rPr>
              <w:t>(IC 99,5%)</w:t>
            </w:r>
          </w:p>
        </w:tc>
        <w:tc>
          <w:tcPr>
            <w:tcW w:w="709" w:type="dxa"/>
            <w:tcBorders>
              <w:bottom w:val="single" w:sz="4" w:space="0" w:color="auto"/>
            </w:tcBorders>
            <w:tcMar>
              <w:top w:w="0" w:type="dxa"/>
              <w:left w:w="57" w:type="dxa"/>
              <w:bottom w:w="0" w:type="dxa"/>
              <w:right w:w="57" w:type="dxa"/>
            </w:tcMar>
          </w:tcPr>
          <w:p w14:paraId="0BB6EA3C"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770" w:type="dxa"/>
            <w:gridSpan w:val="2"/>
            <w:tcBorders>
              <w:bottom w:val="single" w:sz="4" w:space="0" w:color="auto"/>
            </w:tcBorders>
            <w:tcMar>
              <w:top w:w="0" w:type="dxa"/>
              <w:left w:w="57" w:type="dxa"/>
              <w:bottom w:w="0" w:type="dxa"/>
              <w:right w:w="57" w:type="dxa"/>
            </w:tcMar>
          </w:tcPr>
          <w:p w14:paraId="0344BEE4" w14:textId="77777777" w:rsidR="000E29E8" w:rsidRPr="00F67924" w:rsidDel="00CA004A"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490" w:type="dxa"/>
            <w:tcBorders>
              <w:bottom w:val="single" w:sz="4" w:space="0" w:color="auto"/>
              <w:right w:val="nil"/>
            </w:tcBorders>
          </w:tcPr>
          <w:p w14:paraId="7F5BE20D"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38,35%*</w:t>
            </w:r>
          </w:p>
          <w:p w14:paraId="02FC19E5" w14:textId="77777777" w:rsidR="000E29E8" w:rsidRPr="00F67924" w:rsidDel="00CA004A"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(17,89; 58,81)</w:t>
            </w:r>
          </w:p>
        </w:tc>
        <w:tc>
          <w:tcPr>
            <w:tcW w:w="1842" w:type="dxa"/>
            <w:tcBorders>
              <w:left w:val="nil"/>
              <w:bottom w:val="single" w:sz="4" w:space="0" w:color="auto"/>
              <w:right w:val="single" w:sz="4" w:space="0" w:color="auto"/>
            </w:tcBorders>
            <w:tcMar>
              <w:top w:w="0" w:type="dxa"/>
              <w:left w:w="57" w:type="dxa"/>
              <w:bottom w:w="0" w:type="dxa"/>
              <w:right w:w="57" w:type="dxa"/>
            </w:tcMar>
          </w:tcPr>
          <w:p w14:paraId="1C7A127A"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35,41%**</w:t>
            </w:r>
          </w:p>
          <w:p w14:paraId="12239337"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(10,41;60,41)</w:t>
            </w:r>
          </w:p>
        </w:tc>
      </w:tr>
      <w:tr w:rsidR="000E29E8" w:rsidRPr="00F67924" w14:paraId="7B9D4B29" w14:textId="77777777" w:rsidTr="000E546C">
        <w:trPr>
          <w:cantSplit/>
        </w:trPr>
        <w:tc>
          <w:tcPr>
            <w:tcW w:w="3759" w:type="dxa"/>
            <w:gridSpan w:val="4"/>
            <w:tcBorders>
              <w:top w:val="single" w:sz="4" w:space="0" w:color="auto"/>
              <w:left w:val="single" w:sz="4" w:space="0" w:color="auto"/>
              <w:bottom w:val="single" w:sz="4" w:space="0" w:color="auto"/>
            </w:tcBorders>
            <w:tcMar>
              <w:top w:w="0" w:type="dxa"/>
              <w:left w:w="57" w:type="dxa"/>
              <w:bottom w:w="0" w:type="dxa"/>
              <w:right w:w="57" w:type="dxa"/>
            </w:tcMar>
          </w:tcPr>
          <w:p w14:paraId="3B62B8C6" w14:textId="77777777"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b/>
                <w:sz w:val="18"/>
                <w:szCs w:val="18"/>
                <w:lang w:val="pt-PT" w:eastAsia="zh-CN"/>
              </w:rPr>
              <w:t>Outros objetivos secundários</w:t>
            </w:r>
          </w:p>
        </w:tc>
        <w:tc>
          <w:tcPr>
            <w:tcW w:w="709" w:type="dxa"/>
            <w:tcBorders>
              <w:top w:val="single" w:sz="4" w:space="0" w:color="auto"/>
              <w:bottom w:val="single" w:sz="4" w:space="0" w:color="auto"/>
            </w:tcBorders>
            <w:tcMar>
              <w:top w:w="0" w:type="dxa"/>
              <w:left w:w="57" w:type="dxa"/>
              <w:bottom w:w="0" w:type="dxa"/>
              <w:right w:w="57" w:type="dxa"/>
            </w:tcMar>
          </w:tcPr>
          <w:p w14:paraId="55574963"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c>
          <w:tcPr>
            <w:tcW w:w="1770" w:type="dxa"/>
            <w:gridSpan w:val="2"/>
            <w:tcBorders>
              <w:top w:val="single" w:sz="4" w:space="0" w:color="auto"/>
              <w:bottom w:val="single" w:sz="4" w:space="0" w:color="auto"/>
            </w:tcBorders>
            <w:tcMar>
              <w:top w:w="0" w:type="dxa"/>
              <w:left w:w="57" w:type="dxa"/>
              <w:bottom w:w="0" w:type="dxa"/>
              <w:right w:w="57" w:type="dxa"/>
            </w:tcMar>
          </w:tcPr>
          <w:p w14:paraId="10A7436B"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c>
          <w:tcPr>
            <w:tcW w:w="1490" w:type="dxa"/>
            <w:tcBorders>
              <w:top w:val="single" w:sz="4" w:space="0" w:color="auto"/>
              <w:bottom w:val="single" w:sz="4" w:space="0" w:color="auto"/>
              <w:right w:val="nil"/>
            </w:tcBorders>
          </w:tcPr>
          <w:p w14:paraId="7BD21B49"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c>
          <w:tcPr>
            <w:tcW w:w="1842" w:type="dxa"/>
            <w:tcBorders>
              <w:top w:val="single" w:sz="4" w:space="0" w:color="auto"/>
              <w:left w:val="nil"/>
              <w:bottom w:val="single" w:sz="4" w:space="0" w:color="auto"/>
              <w:right w:val="single" w:sz="4" w:space="0" w:color="auto"/>
            </w:tcBorders>
            <w:tcMar>
              <w:top w:w="0" w:type="dxa"/>
              <w:left w:w="57" w:type="dxa"/>
              <w:bottom w:w="0" w:type="dxa"/>
              <w:right w:w="57" w:type="dxa"/>
            </w:tcMar>
          </w:tcPr>
          <w:p w14:paraId="466DC14C"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r>
      <w:tr w:rsidR="000E29E8" w:rsidRPr="00F67924" w14:paraId="511EC12B" w14:textId="77777777" w:rsidTr="000E546C">
        <w:trPr>
          <w:cantSplit/>
        </w:trPr>
        <w:tc>
          <w:tcPr>
            <w:tcW w:w="3759" w:type="dxa"/>
            <w:gridSpan w:val="4"/>
            <w:tcBorders>
              <w:top w:val="single" w:sz="4" w:space="0" w:color="auto"/>
              <w:left w:val="single" w:sz="4" w:space="0" w:color="auto"/>
            </w:tcBorders>
            <w:tcMar>
              <w:top w:w="0" w:type="dxa"/>
              <w:left w:w="57" w:type="dxa"/>
              <w:bottom w:w="0" w:type="dxa"/>
              <w:right w:w="57" w:type="dxa"/>
            </w:tcMar>
          </w:tcPr>
          <w:p w14:paraId="5C5959D5" w14:textId="5C4F55DA"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Tempo até ao primeiro episódio de agudização de ACG¹ (grupos de Tocilizumab vs Placebo+26)</w:t>
            </w:r>
          </w:p>
          <w:p w14:paraId="6AD8169E" w14:textId="77777777" w:rsidR="000E29E8" w:rsidRPr="00F67924" w:rsidRDefault="000E29E8" w:rsidP="00454221">
            <w:pPr>
              <w:keepNext/>
              <w:keepLines/>
              <w:spacing w:before="50" w:after="50" w:line="240" w:lineRule="exact"/>
              <w:ind w:left="1440"/>
              <w:rPr>
                <w:rFonts w:eastAsia="SimSun"/>
                <w:sz w:val="18"/>
                <w:szCs w:val="18"/>
                <w:lang w:val="pt-PT" w:eastAsia="zh-CN"/>
              </w:rPr>
            </w:pPr>
            <w:r w:rsidRPr="00F67924">
              <w:rPr>
                <w:rFonts w:eastAsia="SimSun"/>
                <w:sz w:val="18"/>
                <w:szCs w:val="18"/>
                <w:lang w:val="pt-PT" w:eastAsia="zh-CN"/>
              </w:rPr>
              <w:t>HR (IC 99%)</w:t>
            </w:r>
          </w:p>
          <w:p w14:paraId="7EE8AE38" w14:textId="748FE6FF" w:rsidR="000E29E8" w:rsidRPr="00F67924" w:rsidRDefault="000E29E8" w:rsidP="00454221">
            <w:pPr>
              <w:keepNext/>
              <w:keepLines/>
              <w:spacing w:before="50" w:after="50" w:line="240" w:lineRule="exact"/>
              <w:ind w:left="-58"/>
              <w:rPr>
                <w:rFonts w:eastAsia="SimSun"/>
                <w:sz w:val="18"/>
                <w:szCs w:val="18"/>
                <w:lang w:val="pt-PT" w:eastAsia="zh-CN"/>
              </w:rPr>
            </w:pPr>
            <w:del w:id="2268" w:author="Author">
              <w:r w:rsidRPr="00F67924" w:rsidDel="002B3C82">
                <w:rPr>
                  <w:rFonts w:eastAsia="SimSun"/>
                  <w:sz w:val="18"/>
                  <w:szCs w:val="18"/>
                  <w:lang w:val="pt-PT" w:eastAsia="zh-CN"/>
                </w:rPr>
                <w:delText xml:space="preserve"> </w:delText>
              </w:r>
            </w:del>
            <w:r w:rsidRPr="00F67924">
              <w:rPr>
                <w:rFonts w:eastAsia="SimSun"/>
                <w:sz w:val="18"/>
                <w:szCs w:val="18"/>
                <w:lang w:val="pt-PT" w:eastAsia="zh-CN"/>
              </w:rPr>
              <w:t>Tempo até ao primeiro episódio de agudização de ACG¹ (grupos de Tocilizumab vs Placebo+52)</w:t>
            </w:r>
          </w:p>
          <w:p w14:paraId="3F70A03E" w14:textId="77777777"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                                HR (IC 99%)</w:t>
            </w:r>
          </w:p>
          <w:p w14:paraId="5EC034C7" w14:textId="18BFFD78"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Tempo até ao primeiro episódio de agudização de ACG¹ (Doentes com episódios de agudização; grupos de Tocilizumab vs Placebo +26) HR (IC 99%)</w:t>
            </w:r>
          </w:p>
          <w:p w14:paraId="0EB5905C" w14:textId="09D5871D"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Tempo até ao primeiro episódio de agudização de ACG¹ (Doentes com episódios de agudização; grupos de Tocilizumab vs Placebo+52) HR (IC 99%)</w:t>
            </w:r>
          </w:p>
          <w:p w14:paraId="666FD9A2" w14:textId="3BF26FE9"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Tempo até ao primeiro episódio de agudização de ACG¹ (Doentes com início de novo; grupos de Tocilizumab vs Placebo +26) HR (IC 99%)</w:t>
            </w:r>
          </w:p>
          <w:p w14:paraId="6BFD0F3D" w14:textId="4EA73D28"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Tempo até ao primeiro episódio de agudização de ACG¹ (Doentes com início de novo; grupos de Tocilizumab vs Placebo+52) HR (IC 99%)</w:t>
            </w:r>
          </w:p>
        </w:tc>
        <w:tc>
          <w:tcPr>
            <w:tcW w:w="709" w:type="dxa"/>
            <w:tcBorders>
              <w:top w:val="single" w:sz="4" w:space="0" w:color="auto"/>
            </w:tcBorders>
            <w:tcMar>
              <w:top w:w="0" w:type="dxa"/>
              <w:left w:w="57" w:type="dxa"/>
              <w:bottom w:w="0" w:type="dxa"/>
              <w:right w:w="57" w:type="dxa"/>
            </w:tcMar>
          </w:tcPr>
          <w:p w14:paraId="663E8CDF"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08AF2EA4"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439D0512"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79D865EB"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7DCAD52A"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960A291"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3B498DB0"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0FCD59D4" w14:textId="77777777" w:rsidR="000E29E8" w:rsidRPr="00F67924" w:rsidRDefault="000E29E8" w:rsidP="00454221">
            <w:pPr>
              <w:keepNext/>
              <w:keepLines/>
              <w:spacing w:before="50" w:after="50" w:line="240" w:lineRule="exact"/>
              <w:rPr>
                <w:rFonts w:eastAsia="SimSun"/>
                <w:sz w:val="18"/>
                <w:szCs w:val="18"/>
                <w:lang w:val="pt-PT" w:eastAsia="zh-CN"/>
              </w:rPr>
            </w:pPr>
          </w:p>
          <w:p w14:paraId="53FBD908"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7FC1D887"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4A9C9DF7"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7564EE5C"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3C193343"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2DD06449"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2EA42148"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99D9C0C"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5E7870D8"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770" w:type="dxa"/>
            <w:gridSpan w:val="2"/>
            <w:tcBorders>
              <w:top w:val="single" w:sz="4" w:space="0" w:color="auto"/>
            </w:tcBorders>
            <w:tcMar>
              <w:top w:w="0" w:type="dxa"/>
              <w:left w:w="57" w:type="dxa"/>
              <w:bottom w:w="0" w:type="dxa"/>
              <w:right w:w="57" w:type="dxa"/>
            </w:tcMar>
          </w:tcPr>
          <w:p w14:paraId="4D8DEB4E"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5888EB32"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17B3D188"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87A0540"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2C2866F5"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25027E67"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BB7EE23"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0A37A1D0" w14:textId="77777777" w:rsidR="000E29E8" w:rsidRPr="00F67924" w:rsidRDefault="000E29E8" w:rsidP="00454221">
            <w:pPr>
              <w:keepNext/>
              <w:keepLines/>
              <w:spacing w:before="50" w:after="50" w:line="240" w:lineRule="exact"/>
              <w:rPr>
                <w:rFonts w:eastAsia="SimSun"/>
                <w:sz w:val="18"/>
                <w:szCs w:val="18"/>
                <w:lang w:val="pt-PT" w:eastAsia="zh-CN"/>
              </w:rPr>
            </w:pPr>
          </w:p>
          <w:p w14:paraId="13476E06"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36549E44"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748787C"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62430875"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40A8616C"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16AE3BD0"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35394A4B" w14:textId="77777777" w:rsidR="000E29E8" w:rsidRPr="00F67924" w:rsidRDefault="000E29E8" w:rsidP="00454221">
            <w:pPr>
              <w:keepNext/>
              <w:keepLines/>
              <w:spacing w:before="50" w:after="50" w:line="240" w:lineRule="exact"/>
              <w:rPr>
                <w:rFonts w:eastAsia="SimSun"/>
                <w:sz w:val="18"/>
                <w:szCs w:val="18"/>
                <w:lang w:val="pt-PT" w:eastAsia="zh-CN"/>
              </w:rPr>
            </w:pPr>
          </w:p>
          <w:p w14:paraId="71E3EDC5"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50258631"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490" w:type="dxa"/>
            <w:tcBorders>
              <w:top w:val="single" w:sz="4" w:space="0" w:color="auto"/>
              <w:right w:val="nil"/>
            </w:tcBorders>
          </w:tcPr>
          <w:p w14:paraId="4A99E7BB"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0,23*</w:t>
            </w:r>
          </w:p>
          <w:p w14:paraId="0D5BDA49"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(0,11; 0,46)</w:t>
            </w:r>
          </w:p>
          <w:p w14:paraId="17D1E4D5"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A448FB3"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0,39**</w:t>
            </w:r>
          </w:p>
          <w:p w14:paraId="6349BB70"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(0,18; 0,82)</w:t>
            </w:r>
            <w:r w:rsidRPr="00F67924" w:rsidDel="00CA2630">
              <w:rPr>
                <w:rFonts w:eastAsia="SimSun"/>
                <w:sz w:val="18"/>
                <w:szCs w:val="18"/>
                <w:lang w:val="pt-PT" w:eastAsia="zh-CN"/>
              </w:rPr>
              <w:t xml:space="preserve"> </w:t>
            </w:r>
          </w:p>
          <w:p w14:paraId="1EA8A9BB" w14:textId="77777777" w:rsidR="000E29E8" w:rsidRPr="00F67924" w:rsidRDefault="000E29E8" w:rsidP="00454221">
            <w:pPr>
              <w:keepNext/>
              <w:keepLines/>
              <w:spacing w:before="50" w:after="50" w:line="240" w:lineRule="exact"/>
              <w:jc w:val="center"/>
              <w:rPr>
                <w:rFonts w:eastAsia="SimSun"/>
                <w:sz w:val="12"/>
                <w:szCs w:val="18"/>
                <w:lang w:val="pt-PT" w:eastAsia="zh-CN"/>
              </w:rPr>
            </w:pPr>
          </w:p>
          <w:p w14:paraId="47842FF1"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0,23***</w:t>
            </w:r>
          </w:p>
          <w:p w14:paraId="3530158E"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(0,09; 0,61)</w:t>
            </w:r>
          </w:p>
          <w:p w14:paraId="10B7BCBC" w14:textId="77777777" w:rsidR="000E29E8" w:rsidRPr="00F67924" w:rsidRDefault="000E29E8" w:rsidP="00454221">
            <w:pPr>
              <w:keepNext/>
              <w:keepLines/>
              <w:spacing w:line="240" w:lineRule="exact"/>
              <w:jc w:val="center"/>
              <w:rPr>
                <w:rFonts w:eastAsia="SimSun"/>
                <w:sz w:val="12"/>
                <w:szCs w:val="18"/>
                <w:lang w:val="pt-PT" w:eastAsia="zh-CN"/>
              </w:rPr>
            </w:pPr>
          </w:p>
          <w:p w14:paraId="73D02B18" w14:textId="77777777" w:rsidR="000E29E8" w:rsidRPr="00F67924" w:rsidRDefault="000E29E8" w:rsidP="00454221">
            <w:pPr>
              <w:keepNext/>
              <w:keepLines/>
              <w:spacing w:line="240" w:lineRule="exact"/>
              <w:jc w:val="center"/>
              <w:rPr>
                <w:rFonts w:eastAsia="SimSun"/>
                <w:sz w:val="18"/>
                <w:szCs w:val="18"/>
                <w:lang w:val="pt-PT" w:eastAsia="zh-CN"/>
              </w:rPr>
            </w:pPr>
          </w:p>
          <w:p w14:paraId="14123DC5" w14:textId="77777777" w:rsidR="000E29E8" w:rsidRPr="00F67924" w:rsidRDefault="000E29E8" w:rsidP="00454221">
            <w:pPr>
              <w:keepNext/>
              <w:keepLines/>
              <w:spacing w:line="240" w:lineRule="exact"/>
              <w:jc w:val="center"/>
              <w:rPr>
                <w:rFonts w:eastAsia="SimSun"/>
                <w:sz w:val="18"/>
                <w:szCs w:val="18"/>
                <w:lang w:val="pt-PT" w:eastAsia="zh-CN"/>
              </w:rPr>
            </w:pPr>
          </w:p>
          <w:p w14:paraId="1AD86065"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0,36</w:t>
            </w:r>
          </w:p>
          <w:p w14:paraId="79F6D483"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(0,13; 1,00)</w:t>
            </w:r>
          </w:p>
          <w:p w14:paraId="0D438CEB" w14:textId="77777777" w:rsidR="000E29E8" w:rsidRPr="00F67924" w:rsidRDefault="000E29E8" w:rsidP="00454221">
            <w:pPr>
              <w:keepNext/>
              <w:keepLines/>
              <w:spacing w:line="240" w:lineRule="exact"/>
              <w:jc w:val="center"/>
              <w:rPr>
                <w:rFonts w:eastAsia="SimSun"/>
                <w:sz w:val="18"/>
                <w:szCs w:val="18"/>
                <w:lang w:val="pt-PT" w:eastAsia="zh-CN"/>
              </w:rPr>
            </w:pPr>
          </w:p>
          <w:p w14:paraId="7381D96D"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0,25***</w:t>
            </w:r>
          </w:p>
          <w:p w14:paraId="577F246E"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(0,09; 0,70)</w:t>
            </w:r>
          </w:p>
          <w:p w14:paraId="43A5774A" w14:textId="77777777" w:rsidR="000E29E8" w:rsidRPr="00F67924" w:rsidRDefault="000E29E8" w:rsidP="00454221">
            <w:pPr>
              <w:keepNext/>
              <w:keepLines/>
              <w:spacing w:line="240" w:lineRule="exact"/>
              <w:jc w:val="center"/>
              <w:rPr>
                <w:rFonts w:eastAsia="SimSun"/>
                <w:sz w:val="18"/>
                <w:szCs w:val="18"/>
                <w:lang w:val="pt-PT" w:eastAsia="zh-CN"/>
              </w:rPr>
            </w:pPr>
          </w:p>
          <w:p w14:paraId="3DDE17DE"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0,44</w:t>
            </w:r>
          </w:p>
          <w:p w14:paraId="0C466C27"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(0,14; 1,32)</w:t>
            </w:r>
          </w:p>
          <w:p w14:paraId="04AFD91B"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c>
          <w:tcPr>
            <w:tcW w:w="1842" w:type="dxa"/>
            <w:tcBorders>
              <w:top w:val="single" w:sz="4" w:space="0" w:color="auto"/>
              <w:left w:val="nil"/>
              <w:right w:val="single" w:sz="4" w:space="0" w:color="auto"/>
            </w:tcBorders>
            <w:tcMar>
              <w:top w:w="0" w:type="dxa"/>
              <w:left w:w="57" w:type="dxa"/>
              <w:bottom w:w="0" w:type="dxa"/>
              <w:right w:w="57" w:type="dxa"/>
            </w:tcMar>
          </w:tcPr>
          <w:p w14:paraId="6928987A"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0,28**</w:t>
            </w:r>
          </w:p>
          <w:p w14:paraId="556E7EF3"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(0,12; 0,66)</w:t>
            </w:r>
          </w:p>
          <w:p w14:paraId="0B090912"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74ADB461"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0,48</w:t>
            </w:r>
          </w:p>
          <w:p w14:paraId="46EDD9F6"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(0,20; 1,16)</w:t>
            </w:r>
            <w:r w:rsidRPr="00F67924" w:rsidDel="00CA2630">
              <w:rPr>
                <w:rFonts w:eastAsia="SimSun"/>
                <w:sz w:val="18"/>
                <w:szCs w:val="18"/>
                <w:lang w:val="pt-PT" w:eastAsia="zh-CN"/>
              </w:rPr>
              <w:t xml:space="preserve"> </w:t>
            </w:r>
          </w:p>
          <w:p w14:paraId="2DCF7B6C"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0BBEBBE6"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0,42</w:t>
            </w:r>
          </w:p>
          <w:p w14:paraId="2F3B1BFB"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(0,14; 1,28)</w:t>
            </w:r>
          </w:p>
          <w:p w14:paraId="09AD3338" w14:textId="77777777" w:rsidR="000E29E8" w:rsidRPr="00F67924" w:rsidRDefault="000E29E8" w:rsidP="00454221">
            <w:pPr>
              <w:keepNext/>
              <w:keepLines/>
              <w:spacing w:line="240" w:lineRule="exact"/>
              <w:jc w:val="center"/>
              <w:rPr>
                <w:rFonts w:eastAsia="SimSun"/>
                <w:sz w:val="18"/>
                <w:szCs w:val="18"/>
                <w:lang w:val="pt-PT" w:eastAsia="zh-CN"/>
              </w:rPr>
            </w:pPr>
          </w:p>
          <w:p w14:paraId="5492A650" w14:textId="77777777" w:rsidR="000E29E8" w:rsidRPr="00F67924" w:rsidRDefault="000E29E8" w:rsidP="00454221">
            <w:pPr>
              <w:keepNext/>
              <w:keepLines/>
              <w:spacing w:line="240" w:lineRule="exact"/>
              <w:jc w:val="center"/>
              <w:rPr>
                <w:rFonts w:eastAsia="SimSun"/>
                <w:sz w:val="18"/>
                <w:szCs w:val="18"/>
                <w:lang w:val="pt-PT" w:eastAsia="zh-CN"/>
              </w:rPr>
            </w:pPr>
          </w:p>
          <w:p w14:paraId="19032308" w14:textId="77777777" w:rsidR="000E29E8" w:rsidRPr="00F67924" w:rsidRDefault="000E29E8" w:rsidP="00454221">
            <w:pPr>
              <w:keepNext/>
              <w:keepLines/>
              <w:spacing w:line="240" w:lineRule="exact"/>
              <w:jc w:val="center"/>
              <w:rPr>
                <w:rFonts w:eastAsia="SimSun"/>
                <w:sz w:val="18"/>
                <w:szCs w:val="18"/>
                <w:lang w:val="pt-PT" w:eastAsia="zh-CN"/>
              </w:rPr>
            </w:pPr>
          </w:p>
          <w:p w14:paraId="2863A6D3"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0,67</w:t>
            </w:r>
          </w:p>
          <w:p w14:paraId="1203B9FB"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(0,21; 2,10)</w:t>
            </w:r>
          </w:p>
          <w:p w14:paraId="3402970B" w14:textId="77777777" w:rsidR="000E29E8" w:rsidRPr="00F67924" w:rsidRDefault="000E29E8" w:rsidP="00454221">
            <w:pPr>
              <w:keepNext/>
              <w:keepLines/>
              <w:spacing w:line="240" w:lineRule="exact"/>
              <w:jc w:val="center"/>
              <w:rPr>
                <w:rFonts w:eastAsia="SimSun"/>
                <w:sz w:val="18"/>
                <w:szCs w:val="18"/>
                <w:lang w:val="pt-PT" w:eastAsia="zh-CN"/>
              </w:rPr>
            </w:pPr>
          </w:p>
          <w:p w14:paraId="62695810"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0,20***</w:t>
            </w:r>
          </w:p>
          <w:p w14:paraId="7E643A32"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(0,05; 0,76)</w:t>
            </w:r>
          </w:p>
          <w:p w14:paraId="66198EF1" w14:textId="77777777" w:rsidR="000E29E8" w:rsidRPr="00F67924" w:rsidRDefault="000E29E8" w:rsidP="00454221">
            <w:pPr>
              <w:keepNext/>
              <w:keepLines/>
              <w:spacing w:line="240" w:lineRule="exact"/>
              <w:jc w:val="center"/>
              <w:rPr>
                <w:rFonts w:eastAsia="SimSun"/>
                <w:sz w:val="18"/>
                <w:szCs w:val="18"/>
                <w:lang w:val="pt-PT" w:eastAsia="zh-CN"/>
              </w:rPr>
            </w:pPr>
          </w:p>
          <w:p w14:paraId="7D8D9A46"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0,35</w:t>
            </w:r>
          </w:p>
          <w:p w14:paraId="3C6470C2" w14:textId="77777777" w:rsidR="000E29E8" w:rsidRPr="00F67924" w:rsidRDefault="000E29E8" w:rsidP="00454221">
            <w:pPr>
              <w:keepNext/>
              <w:keepLines/>
              <w:spacing w:line="240" w:lineRule="exact"/>
              <w:jc w:val="center"/>
              <w:rPr>
                <w:rFonts w:eastAsia="SimSun"/>
                <w:sz w:val="18"/>
                <w:szCs w:val="18"/>
                <w:lang w:val="pt-PT" w:eastAsia="zh-CN"/>
              </w:rPr>
            </w:pPr>
            <w:r w:rsidRPr="00F67924">
              <w:rPr>
                <w:rFonts w:eastAsia="SimSun"/>
                <w:sz w:val="18"/>
                <w:szCs w:val="18"/>
                <w:lang w:val="pt-PT" w:eastAsia="zh-CN"/>
              </w:rPr>
              <w:t>(0,09;1,42)</w:t>
            </w:r>
          </w:p>
          <w:p w14:paraId="744689BB" w14:textId="77777777" w:rsidR="000E29E8" w:rsidRPr="00F67924" w:rsidRDefault="000E29E8" w:rsidP="00454221">
            <w:pPr>
              <w:keepNext/>
              <w:keepLines/>
              <w:spacing w:before="50" w:after="50" w:line="240" w:lineRule="exact"/>
              <w:jc w:val="center"/>
              <w:rPr>
                <w:rFonts w:eastAsia="SimSun"/>
                <w:sz w:val="18"/>
                <w:szCs w:val="18"/>
                <w:lang w:val="pt-PT" w:eastAsia="zh-CN"/>
              </w:rPr>
            </w:pPr>
          </w:p>
        </w:tc>
      </w:tr>
      <w:tr w:rsidR="000E29E8" w:rsidRPr="00F67924" w14:paraId="57C5DEAE" w14:textId="77777777" w:rsidTr="000E546C">
        <w:trPr>
          <w:cantSplit/>
        </w:trPr>
        <w:tc>
          <w:tcPr>
            <w:tcW w:w="3759" w:type="dxa"/>
            <w:gridSpan w:val="4"/>
            <w:tcBorders>
              <w:left w:val="single" w:sz="4" w:space="0" w:color="auto"/>
              <w:bottom w:val="single" w:sz="4" w:space="0" w:color="auto"/>
            </w:tcBorders>
            <w:tcMar>
              <w:top w:w="0" w:type="dxa"/>
              <w:left w:w="57" w:type="dxa"/>
              <w:bottom w:w="0" w:type="dxa"/>
              <w:right w:w="57" w:type="dxa"/>
            </w:tcMar>
          </w:tcPr>
          <w:p w14:paraId="23E580BD" w14:textId="77777777" w:rsidR="000E29E8" w:rsidRPr="00F67924" w:rsidRDefault="000E29E8" w:rsidP="00454221">
            <w:pPr>
              <w:spacing w:before="50" w:after="50" w:line="240" w:lineRule="exact"/>
              <w:rPr>
                <w:rFonts w:eastAsia="SimSun"/>
                <w:sz w:val="18"/>
                <w:szCs w:val="18"/>
                <w:lang w:val="pt-PT" w:eastAsia="zh-CN"/>
              </w:rPr>
            </w:pPr>
            <w:r w:rsidRPr="00F67924">
              <w:rPr>
                <w:rFonts w:eastAsia="SimSun"/>
                <w:sz w:val="18"/>
                <w:szCs w:val="18"/>
                <w:lang w:val="pt-PT" w:eastAsia="zh-CN"/>
              </w:rPr>
              <w:t>Dose cumulativa de glucocorticoides (mg)</w:t>
            </w:r>
          </w:p>
          <w:p w14:paraId="36889EA3" w14:textId="25E11CB8" w:rsidR="000E29E8" w:rsidRPr="00F67924" w:rsidRDefault="000E29E8" w:rsidP="00454221">
            <w:pPr>
              <w:spacing w:before="50" w:after="50" w:line="240" w:lineRule="exact"/>
              <w:ind w:left="720"/>
              <w:rPr>
                <w:rFonts w:eastAsia="SimSun"/>
                <w:sz w:val="18"/>
                <w:szCs w:val="18"/>
                <w:lang w:val="pt-PT" w:eastAsia="zh-CN"/>
              </w:rPr>
            </w:pPr>
            <w:r w:rsidRPr="00F67924">
              <w:rPr>
                <w:rFonts w:eastAsia="SimSun"/>
                <w:sz w:val="18"/>
                <w:szCs w:val="18"/>
                <w:lang w:val="pt-PT" w:eastAsia="zh-CN"/>
              </w:rPr>
              <w:t>Mediana à semana 52 (grupos de Tocilizumab vs Placebo+26</w:t>
            </w:r>
            <w:r w:rsidRPr="00F67924">
              <w:rPr>
                <w:rFonts w:eastAsia="SimSun"/>
                <w:sz w:val="18"/>
                <w:szCs w:val="18"/>
                <w:vertAlign w:val="superscript"/>
                <w:lang w:val="pt-PT" w:eastAsia="zh-CN"/>
              </w:rPr>
              <w:t>2</w:t>
            </w:r>
            <w:r w:rsidRPr="00F67924">
              <w:rPr>
                <w:rFonts w:eastAsia="SimSun"/>
                <w:sz w:val="18"/>
                <w:szCs w:val="18"/>
                <w:lang w:val="pt-PT" w:eastAsia="zh-CN"/>
              </w:rPr>
              <w:t xml:space="preserve">)                          </w:t>
            </w:r>
          </w:p>
          <w:p w14:paraId="323AB419" w14:textId="331EB4CC" w:rsidR="000E29E8" w:rsidRPr="00F67924" w:rsidRDefault="000E29E8" w:rsidP="00454221">
            <w:pPr>
              <w:spacing w:before="50" w:after="50" w:line="240" w:lineRule="exact"/>
              <w:ind w:left="720"/>
              <w:rPr>
                <w:rFonts w:eastAsia="SimSun"/>
                <w:sz w:val="18"/>
                <w:szCs w:val="18"/>
                <w:lang w:val="pt-PT" w:eastAsia="zh-CN"/>
              </w:rPr>
            </w:pPr>
            <w:r w:rsidRPr="00F67924">
              <w:rPr>
                <w:rFonts w:eastAsia="SimSun"/>
                <w:sz w:val="18"/>
                <w:szCs w:val="18"/>
                <w:lang w:val="pt-PT" w:eastAsia="zh-CN"/>
              </w:rPr>
              <w:t>Mediana à semana 52 (grupos de Tocilizumab vs Placebo+52</w:t>
            </w:r>
            <w:r w:rsidRPr="00F67924">
              <w:rPr>
                <w:rFonts w:eastAsia="SimSun"/>
                <w:sz w:val="18"/>
                <w:szCs w:val="18"/>
                <w:vertAlign w:val="superscript"/>
                <w:lang w:val="pt-PT" w:eastAsia="zh-CN"/>
              </w:rPr>
              <w:t>2</w:t>
            </w:r>
            <w:r w:rsidRPr="00F67924">
              <w:rPr>
                <w:rFonts w:eastAsia="SimSun"/>
                <w:sz w:val="18"/>
                <w:szCs w:val="18"/>
                <w:lang w:val="pt-PT" w:eastAsia="zh-CN"/>
              </w:rPr>
              <w:t xml:space="preserve">)                         </w:t>
            </w:r>
          </w:p>
        </w:tc>
        <w:tc>
          <w:tcPr>
            <w:tcW w:w="709" w:type="dxa"/>
            <w:tcBorders>
              <w:bottom w:val="single" w:sz="4" w:space="0" w:color="auto"/>
            </w:tcBorders>
            <w:tcMar>
              <w:top w:w="0" w:type="dxa"/>
              <w:left w:w="57" w:type="dxa"/>
              <w:bottom w:w="0" w:type="dxa"/>
              <w:right w:w="57" w:type="dxa"/>
            </w:tcMar>
          </w:tcPr>
          <w:p w14:paraId="111BF79B" w14:textId="77777777" w:rsidR="000E29E8" w:rsidRPr="00F67924" w:rsidRDefault="000E29E8" w:rsidP="00454221">
            <w:pPr>
              <w:spacing w:before="50" w:after="50" w:line="240" w:lineRule="exact"/>
              <w:jc w:val="center"/>
              <w:rPr>
                <w:rFonts w:eastAsia="SimSun"/>
                <w:sz w:val="18"/>
                <w:szCs w:val="18"/>
                <w:lang w:val="pt-PT" w:eastAsia="zh-CN"/>
              </w:rPr>
            </w:pPr>
          </w:p>
          <w:p w14:paraId="78F6A496"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3296,00</w:t>
            </w:r>
          </w:p>
          <w:p w14:paraId="2914FFEF" w14:textId="77777777" w:rsidR="000E29E8" w:rsidRPr="00F67924" w:rsidRDefault="000E29E8" w:rsidP="00454221">
            <w:pPr>
              <w:spacing w:before="50" w:after="50" w:line="240" w:lineRule="exact"/>
              <w:jc w:val="center"/>
              <w:rPr>
                <w:rFonts w:eastAsia="SimSun"/>
                <w:sz w:val="18"/>
                <w:szCs w:val="18"/>
                <w:lang w:val="pt-PT" w:eastAsia="zh-CN"/>
              </w:rPr>
            </w:pPr>
          </w:p>
          <w:p w14:paraId="25AB4DF7"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tc>
        <w:tc>
          <w:tcPr>
            <w:tcW w:w="1770" w:type="dxa"/>
            <w:gridSpan w:val="2"/>
            <w:tcBorders>
              <w:bottom w:val="single" w:sz="4" w:space="0" w:color="auto"/>
            </w:tcBorders>
            <w:tcMar>
              <w:top w:w="0" w:type="dxa"/>
              <w:left w:w="57" w:type="dxa"/>
              <w:bottom w:w="0" w:type="dxa"/>
              <w:right w:w="57" w:type="dxa"/>
            </w:tcMar>
          </w:tcPr>
          <w:p w14:paraId="37DAC3EA" w14:textId="77777777" w:rsidR="000E29E8" w:rsidRPr="00F67924" w:rsidRDefault="000E29E8" w:rsidP="00454221">
            <w:pPr>
              <w:spacing w:before="50" w:after="50" w:line="240" w:lineRule="exact"/>
              <w:jc w:val="center"/>
              <w:rPr>
                <w:rFonts w:eastAsia="SimSun"/>
                <w:sz w:val="18"/>
                <w:szCs w:val="18"/>
                <w:lang w:val="pt-PT" w:eastAsia="zh-CN"/>
              </w:rPr>
            </w:pPr>
          </w:p>
          <w:p w14:paraId="5E9AB0E9"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NA</w:t>
            </w:r>
          </w:p>
          <w:p w14:paraId="6F81D0BB" w14:textId="77777777" w:rsidR="000E29E8" w:rsidRPr="00F67924" w:rsidRDefault="000E29E8" w:rsidP="00454221">
            <w:pPr>
              <w:spacing w:before="50" w:after="50" w:line="240" w:lineRule="exact"/>
              <w:jc w:val="center"/>
              <w:rPr>
                <w:rFonts w:eastAsia="SimSun"/>
                <w:sz w:val="18"/>
                <w:szCs w:val="18"/>
                <w:lang w:val="pt-PT" w:eastAsia="zh-CN"/>
              </w:rPr>
            </w:pPr>
          </w:p>
          <w:p w14:paraId="623179F6"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3817,50</w:t>
            </w:r>
          </w:p>
        </w:tc>
        <w:tc>
          <w:tcPr>
            <w:tcW w:w="1490" w:type="dxa"/>
            <w:tcBorders>
              <w:bottom w:val="single" w:sz="4" w:space="0" w:color="auto"/>
              <w:right w:val="nil"/>
            </w:tcBorders>
          </w:tcPr>
          <w:p w14:paraId="1F20BF17" w14:textId="77777777" w:rsidR="000E29E8" w:rsidRPr="00F67924" w:rsidRDefault="000E29E8" w:rsidP="00454221">
            <w:pPr>
              <w:spacing w:before="50" w:after="50" w:line="240" w:lineRule="exact"/>
              <w:jc w:val="center"/>
              <w:rPr>
                <w:rFonts w:eastAsia="SimSun"/>
                <w:sz w:val="18"/>
                <w:szCs w:val="18"/>
                <w:lang w:val="pt-PT" w:eastAsia="zh-CN"/>
              </w:rPr>
            </w:pPr>
          </w:p>
          <w:p w14:paraId="464F9E56"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p w14:paraId="777A1FEE" w14:textId="77777777" w:rsidR="000E29E8" w:rsidRPr="00F67924" w:rsidRDefault="000E29E8" w:rsidP="00454221">
            <w:pPr>
              <w:spacing w:before="50" w:after="50" w:line="240" w:lineRule="exact"/>
              <w:jc w:val="center"/>
              <w:rPr>
                <w:rFonts w:eastAsia="SimSun"/>
                <w:sz w:val="18"/>
                <w:szCs w:val="18"/>
                <w:lang w:val="pt-PT" w:eastAsia="zh-CN"/>
              </w:rPr>
            </w:pPr>
          </w:p>
          <w:p w14:paraId="2327F3BC"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tc>
        <w:tc>
          <w:tcPr>
            <w:tcW w:w="1842" w:type="dxa"/>
            <w:tcBorders>
              <w:left w:val="nil"/>
              <w:bottom w:val="single" w:sz="4" w:space="0" w:color="auto"/>
              <w:right w:val="single" w:sz="4" w:space="0" w:color="auto"/>
            </w:tcBorders>
            <w:tcMar>
              <w:top w:w="0" w:type="dxa"/>
              <w:left w:w="57" w:type="dxa"/>
              <w:bottom w:w="0" w:type="dxa"/>
              <w:right w:w="57" w:type="dxa"/>
            </w:tcMar>
          </w:tcPr>
          <w:p w14:paraId="4EBE39F4" w14:textId="77777777" w:rsidR="000E29E8" w:rsidRPr="00F67924" w:rsidRDefault="000E29E8" w:rsidP="00454221">
            <w:pPr>
              <w:spacing w:before="50" w:after="50" w:line="240" w:lineRule="exact"/>
              <w:jc w:val="center"/>
              <w:rPr>
                <w:rFonts w:eastAsia="SimSun"/>
                <w:sz w:val="18"/>
                <w:szCs w:val="18"/>
                <w:lang w:val="pt-PT" w:eastAsia="zh-CN"/>
              </w:rPr>
            </w:pPr>
          </w:p>
          <w:p w14:paraId="72C22A7E"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p w14:paraId="1DE51059" w14:textId="77777777" w:rsidR="000E29E8" w:rsidRPr="00F67924" w:rsidRDefault="000E29E8" w:rsidP="00454221">
            <w:pPr>
              <w:spacing w:before="50" w:after="50" w:line="240" w:lineRule="exact"/>
              <w:jc w:val="center"/>
              <w:rPr>
                <w:rFonts w:eastAsia="SimSun"/>
                <w:sz w:val="18"/>
                <w:szCs w:val="18"/>
                <w:lang w:val="pt-PT" w:eastAsia="zh-CN"/>
              </w:rPr>
            </w:pPr>
          </w:p>
          <w:p w14:paraId="77B0E173" w14:textId="77777777" w:rsidR="000E29E8" w:rsidRPr="00F67924" w:rsidRDefault="000E29E8" w:rsidP="00454221">
            <w:pPr>
              <w:spacing w:before="50" w:after="50" w:line="240" w:lineRule="exact"/>
              <w:jc w:val="center"/>
              <w:rPr>
                <w:rFonts w:eastAsia="SimSun"/>
                <w:sz w:val="18"/>
                <w:szCs w:val="18"/>
                <w:lang w:val="pt-PT" w:eastAsia="zh-CN"/>
              </w:rPr>
            </w:pPr>
            <w:r w:rsidRPr="00F67924">
              <w:rPr>
                <w:rFonts w:eastAsia="SimSun"/>
                <w:sz w:val="18"/>
                <w:szCs w:val="18"/>
                <w:lang w:val="pt-PT" w:eastAsia="zh-CN"/>
              </w:rPr>
              <w:t>1862,00*</w:t>
            </w:r>
          </w:p>
        </w:tc>
      </w:tr>
      <w:tr w:rsidR="000E29E8" w:rsidRPr="00F67924" w14:paraId="60D02953" w14:textId="77777777" w:rsidTr="00454221">
        <w:trPr>
          <w:cantSplit/>
        </w:trPr>
        <w:tc>
          <w:tcPr>
            <w:tcW w:w="9570" w:type="dxa"/>
            <w:gridSpan w:val="9"/>
            <w:tcBorders>
              <w:top w:val="single" w:sz="4" w:space="0" w:color="auto"/>
              <w:left w:val="single" w:sz="4" w:space="0" w:color="auto"/>
              <w:bottom w:val="single" w:sz="4" w:space="0" w:color="auto"/>
              <w:right w:val="single" w:sz="8" w:space="0" w:color="auto"/>
            </w:tcBorders>
          </w:tcPr>
          <w:p w14:paraId="5CFC943F" w14:textId="77777777" w:rsidR="000E29E8" w:rsidRPr="00F67924" w:rsidRDefault="000E29E8" w:rsidP="00454221">
            <w:pPr>
              <w:keepNext/>
              <w:keepLines/>
              <w:spacing w:before="50" w:after="50" w:line="240" w:lineRule="exact"/>
              <w:rPr>
                <w:rFonts w:eastAsia="SimSun"/>
                <w:b/>
                <w:sz w:val="18"/>
                <w:szCs w:val="18"/>
                <w:lang w:val="pt-PT" w:eastAsia="zh-CN"/>
              </w:rPr>
            </w:pPr>
            <w:r w:rsidRPr="00F67924">
              <w:rPr>
                <w:rFonts w:eastAsia="SimSun"/>
                <w:b/>
                <w:sz w:val="18"/>
                <w:szCs w:val="18"/>
                <w:lang w:val="pt-PT" w:eastAsia="zh-CN"/>
              </w:rPr>
              <w:t xml:space="preserve"> Objetivos exploratórios</w:t>
            </w:r>
          </w:p>
        </w:tc>
      </w:tr>
      <w:tr w:rsidR="000E29E8" w:rsidRPr="00F67924" w14:paraId="323F2770" w14:textId="77777777" w:rsidTr="000E546C">
        <w:trPr>
          <w:cantSplit/>
        </w:trPr>
        <w:tc>
          <w:tcPr>
            <w:tcW w:w="3051" w:type="dxa"/>
            <w:tcBorders>
              <w:top w:val="single" w:sz="4" w:space="0" w:color="auto"/>
              <w:left w:val="single" w:sz="4" w:space="0" w:color="auto"/>
              <w:bottom w:val="single" w:sz="4" w:space="0" w:color="auto"/>
            </w:tcBorders>
            <w:tcMar>
              <w:top w:w="0" w:type="dxa"/>
              <w:left w:w="57" w:type="dxa"/>
              <w:bottom w:w="0" w:type="dxa"/>
              <w:right w:w="57" w:type="dxa"/>
            </w:tcMar>
          </w:tcPr>
          <w:p w14:paraId="2CCE3955" w14:textId="015695B6"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Taxa anualizada de recidiva, semana 52</w:t>
            </w:r>
            <w:r w:rsidRPr="00F67924">
              <w:rPr>
                <w:rFonts w:eastAsia="SimSun"/>
                <w:sz w:val="18"/>
                <w:szCs w:val="18"/>
                <w:vertAlign w:val="superscript"/>
                <w:lang w:val="pt-PT" w:eastAsia="zh-CN"/>
              </w:rPr>
              <w:t>§</w:t>
            </w:r>
          </w:p>
          <w:p w14:paraId="7E7A4618" w14:textId="77777777"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               </w:t>
            </w:r>
          </w:p>
          <w:p w14:paraId="33E00D37" w14:textId="77777777" w:rsidR="000E29E8" w:rsidRPr="00F67924" w:rsidRDefault="000E29E8" w:rsidP="00454221">
            <w:pPr>
              <w:keepNext/>
              <w:keepLines/>
              <w:spacing w:before="50" w:after="50" w:line="240" w:lineRule="exact"/>
              <w:rPr>
                <w:rFonts w:eastAsia="SimSun"/>
                <w:sz w:val="18"/>
                <w:szCs w:val="18"/>
                <w:lang w:val="pt-PT" w:eastAsia="zh-CN"/>
              </w:rPr>
            </w:pPr>
            <w:r w:rsidRPr="00F67924">
              <w:rPr>
                <w:rFonts w:eastAsia="SimSun"/>
                <w:sz w:val="18"/>
                <w:szCs w:val="18"/>
                <w:lang w:val="pt-PT" w:eastAsia="zh-CN"/>
              </w:rPr>
              <w:t xml:space="preserve">  Média (desvio-padrão)</w:t>
            </w:r>
          </w:p>
        </w:tc>
        <w:tc>
          <w:tcPr>
            <w:tcW w:w="1417" w:type="dxa"/>
            <w:gridSpan w:val="4"/>
            <w:tcBorders>
              <w:top w:val="single" w:sz="4" w:space="0" w:color="auto"/>
              <w:bottom w:val="single" w:sz="4" w:space="0" w:color="auto"/>
            </w:tcBorders>
            <w:tcMar>
              <w:top w:w="0" w:type="dxa"/>
              <w:left w:w="57" w:type="dxa"/>
              <w:bottom w:w="0" w:type="dxa"/>
              <w:right w:w="57" w:type="dxa"/>
            </w:tcMar>
            <w:vAlign w:val="center"/>
          </w:tcPr>
          <w:p w14:paraId="3567D29E"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B07D6DB"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1,74 </w:t>
            </w:r>
          </w:p>
          <w:p w14:paraId="26CA7922"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(2,18)</w:t>
            </w:r>
          </w:p>
        </w:tc>
        <w:tc>
          <w:tcPr>
            <w:tcW w:w="1770" w:type="dxa"/>
            <w:gridSpan w:val="2"/>
            <w:tcBorders>
              <w:top w:val="single" w:sz="4" w:space="0" w:color="auto"/>
              <w:bottom w:val="single" w:sz="4" w:space="0" w:color="auto"/>
            </w:tcBorders>
            <w:tcMar>
              <w:top w:w="0" w:type="dxa"/>
              <w:left w:w="57" w:type="dxa"/>
              <w:bottom w:w="0" w:type="dxa"/>
              <w:right w:w="57" w:type="dxa"/>
            </w:tcMar>
            <w:vAlign w:val="center"/>
          </w:tcPr>
          <w:p w14:paraId="4095E4A5"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517158DE"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1,30 </w:t>
            </w:r>
          </w:p>
          <w:p w14:paraId="046B2F11"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(1,84)</w:t>
            </w:r>
          </w:p>
        </w:tc>
        <w:tc>
          <w:tcPr>
            <w:tcW w:w="1490" w:type="dxa"/>
            <w:tcBorders>
              <w:top w:val="single" w:sz="4" w:space="0" w:color="auto"/>
              <w:bottom w:val="single" w:sz="4" w:space="0" w:color="auto"/>
              <w:right w:val="nil"/>
            </w:tcBorders>
            <w:vAlign w:val="center"/>
          </w:tcPr>
          <w:p w14:paraId="1EF960AA"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5FFE2A27"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0,41</w:t>
            </w:r>
          </w:p>
          <w:p w14:paraId="34A4168D"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 (0,78)</w:t>
            </w:r>
          </w:p>
        </w:tc>
        <w:tc>
          <w:tcPr>
            <w:tcW w:w="1842" w:type="dxa"/>
            <w:tcBorders>
              <w:top w:val="single" w:sz="4" w:space="0" w:color="auto"/>
              <w:left w:val="nil"/>
              <w:bottom w:val="single" w:sz="4" w:space="0" w:color="auto"/>
              <w:right w:val="single" w:sz="8" w:space="0" w:color="auto"/>
            </w:tcBorders>
            <w:tcMar>
              <w:top w:w="0" w:type="dxa"/>
              <w:left w:w="57" w:type="dxa"/>
              <w:bottom w:w="0" w:type="dxa"/>
              <w:right w:w="57" w:type="dxa"/>
            </w:tcMar>
            <w:vAlign w:val="center"/>
          </w:tcPr>
          <w:p w14:paraId="1601E6C8" w14:textId="77777777" w:rsidR="000E29E8" w:rsidRPr="00F67924" w:rsidRDefault="000E29E8" w:rsidP="00454221">
            <w:pPr>
              <w:keepNext/>
              <w:keepLines/>
              <w:spacing w:before="50" w:after="50" w:line="240" w:lineRule="exact"/>
              <w:jc w:val="center"/>
              <w:rPr>
                <w:rFonts w:eastAsia="SimSun"/>
                <w:sz w:val="18"/>
                <w:szCs w:val="18"/>
                <w:lang w:val="pt-PT" w:eastAsia="zh-CN"/>
              </w:rPr>
            </w:pPr>
          </w:p>
          <w:p w14:paraId="61FF4C0A"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0,67</w:t>
            </w:r>
          </w:p>
          <w:p w14:paraId="1A14FD1E" w14:textId="77777777" w:rsidR="000E29E8" w:rsidRPr="00F67924" w:rsidRDefault="000E29E8" w:rsidP="00454221">
            <w:pPr>
              <w:keepNext/>
              <w:keepLines/>
              <w:spacing w:before="50" w:after="50" w:line="240" w:lineRule="exact"/>
              <w:jc w:val="center"/>
              <w:rPr>
                <w:rFonts w:eastAsia="SimSun"/>
                <w:sz w:val="18"/>
                <w:szCs w:val="18"/>
                <w:lang w:val="pt-PT" w:eastAsia="zh-CN"/>
              </w:rPr>
            </w:pPr>
            <w:r w:rsidRPr="00F67924">
              <w:rPr>
                <w:rFonts w:eastAsia="SimSun"/>
                <w:sz w:val="18"/>
                <w:szCs w:val="18"/>
                <w:lang w:val="pt-PT" w:eastAsia="zh-CN"/>
              </w:rPr>
              <w:t xml:space="preserve"> (1,10)</w:t>
            </w:r>
          </w:p>
        </w:tc>
      </w:tr>
    </w:tbl>
    <w:p w14:paraId="3BD8CEBA" w14:textId="77777777" w:rsidR="000E29E8" w:rsidRPr="00F67924" w:rsidRDefault="000E29E8" w:rsidP="00025816">
      <w:pPr>
        <w:keepNext/>
        <w:keepLines/>
        <w:jc w:val="both"/>
        <w:rPr>
          <w:sz w:val="18"/>
          <w:szCs w:val="18"/>
          <w:lang w:val="pt-PT" w:eastAsia="en-US"/>
        </w:rPr>
      </w:pPr>
      <w:r w:rsidRPr="00F67924">
        <w:rPr>
          <w:sz w:val="18"/>
          <w:szCs w:val="18"/>
          <w:lang w:val="pt-PT" w:eastAsia="en-US"/>
        </w:rPr>
        <w:t>*  p&lt;0,0001</w:t>
      </w:r>
    </w:p>
    <w:p w14:paraId="077F83A6" w14:textId="77777777" w:rsidR="000E29E8" w:rsidRPr="00F67924" w:rsidRDefault="000E29E8" w:rsidP="00025816">
      <w:pPr>
        <w:keepNext/>
        <w:keepLines/>
        <w:jc w:val="both"/>
        <w:rPr>
          <w:sz w:val="18"/>
          <w:szCs w:val="18"/>
          <w:lang w:val="pt-PT" w:eastAsia="en-US"/>
        </w:rPr>
      </w:pPr>
      <w:r w:rsidRPr="00F67924">
        <w:rPr>
          <w:sz w:val="18"/>
          <w:szCs w:val="18"/>
          <w:lang w:val="pt-PT" w:eastAsia="en-US"/>
        </w:rPr>
        <w:t xml:space="preserve">** p&lt;0,005 (limite de significância para os testes de superioridade dos objetivos primário e secundário principal) </w:t>
      </w:r>
    </w:p>
    <w:p w14:paraId="41EA351F" w14:textId="77777777" w:rsidR="000E29E8" w:rsidRPr="00F67924" w:rsidRDefault="000E29E8" w:rsidP="00025816">
      <w:pPr>
        <w:keepNext/>
        <w:keepLines/>
        <w:jc w:val="both"/>
        <w:rPr>
          <w:sz w:val="18"/>
          <w:szCs w:val="18"/>
          <w:lang w:val="pt-PT" w:eastAsia="en-US"/>
        </w:rPr>
      </w:pPr>
      <w:r w:rsidRPr="00F67924">
        <w:rPr>
          <w:sz w:val="18"/>
          <w:szCs w:val="18"/>
          <w:lang w:val="pt-PT" w:eastAsia="en-US"/>
        </w:rPr>
        <w:t>***Valor de p descritivo &lt; 0,005</w:t>
      </w:r>
    </w:p>
    <w:p w14:paraId="5104BA7B" w14:textId="71BA114D" w:rsidR="000E29E8" w:rsidRPr="00F67924" w:rsidRDefault="000E29E8" w:rsidP="00025816">
      <w:pPr>
        <w:keepNext/>
        <w:keepLines/>
        <w:jc w:val="both"/>
        <w:rPr>
          <w:sz w:val="18"/>
          <w:szCs w:val="18"/>
          <w:lang w:val="pt-PT" w:eastAsia="en-US"/>
        </w:rPr>
      </w:pPr>
      <w:r w:rsidRPr="00F67924">
        <w:rPr>
          <w:sz w:val="18"/>
          <w:szCs w:val="18"/>
          <w:lang w:val="pt-PT" w:eastAsia="en-US"/>
        </w:rPr>
        <w:t>****Episódio de agudização: recorrência de sinais ou sintomas de ACG e/ou VSE ≥30 mm/h – necessário aumento na dose de prednisona</w:t>
      </w:r>
    </w:p>
    <w:p w14:paraId="3D72E0D1" w14:textId="77777777" w:rsidR="000E29E8" w:rsidRPr="00F67924" w:rsidRDefault="000E29E8" w:rsidP="00025816">
      <w:pPr>
        <w:keepNext/>
        <w:keepLines/>
        <w:jc w:val="both"/>
        <w:rPr>
          <w:sz w:val="18"/>
          <w:szCs w:val="18"/>
          <w:lang w:val="pt-PT" w:eastAsia="en-US"/>
        </w:rPr>
      </w:pPr>
      <w:r w:rsidRPr="00F67924">
        <w:rPr>
          <w:sz w:val="18"/>
          <w:szCs w:val="18"/>
          <w:lang w:val="pt-PT" w:eastAsia="en-US"/>
        </w:rPr>
        <w:t>Remissão: ausência de episódios de agudização e normalização da PCR</w:t>
      </w:r>
    </w:p>
    <w:p w14:paraId="7B278D7C" w14:textId="6BE26750" w:rsidR="000E29E8" w:rsidRPr="00F67924" w:rsidRDefault="000E29E8" w:rsidP="00025816">
      <w:pPr>
        <w:jc w:val="both"/>
        <w:rPr>
          <w:sz w:val="18"/>
          <w:szCs w:val="18"/>
          <w:lang w:val="pt-PT" w:eastAsia="en-US"/>
        </w:rPr>
      </w:pPr>
      <w:r w:rsidRPr="00F67924">
        <w:rPr>
          <w:sz w:val="18"/>
          <w:szCs w:val="18"/>
          <w:lang w:val="pt-PT" w:eastAsia="en-US"/>
        </w:rPr>
        <w:t>Remissão mantida: remissão desde a semana 12 à semana 52 – os doentes devem aderir ao regime de redução progressiva de prednisona definido no protocolo</w:t>
      </w:r>
    </w:p>
    <w:p w14:paraId="376BCCE7" w14:textId="77777777" w:rsidR="000E29E8" w:rsidRPr="00F67924" w:rsidRDefault="000E29E8" w:rsidP="00025816">
      <w:pPr>
        <w:jc w:val="both"/>
        <w:rPr>
          <w:sz w:val="18"/>
          <w:szCs w:val="18"/>
          <w:lang w:val="pt-PT" w:eastAsia="en-US"/>
        </w:rPr>
      </w:pPr>
      <w:r w:rsidRPr="00F67924">
        <w:rPr>
          <w:sz w:val="18"/>
          <w:szCs w:val="18"/>
          <w:lang w:val="pt-PT" w:eastAsia="en-US"/>
        </w:rPr>
        <w:t xml:space="preserve">¹ análise do tempo (em dias) entre a remissão clínica e o primeiro </w:t>
      </w:r>
      <w:r w:rsidRPr="00F67924">
        <w:rPr>
          <w:rFonts w:eastAsia="SimSun"/>
          <w:sz w:val="18"/>
          <w:szCs w:val="18"/>
          <w:lang w:val="pt-PT" w:eastAsia="zh-CN"/>
        </w:rPr>
        <w:t>episódio de agudização</w:t>
      </w:r>
      <w:r w:rsidRPr="00F67924">
        <w:rPr>
          <w:sz w:val="18"/>
          <w:szCs w:val="18"/>
          <w:lang w:val="pt-PT" w:eastAsia="en-US"/>
        </w:rPr>
        <w:t xml:space="preserve"> da doença</w:t>
      </w:r>
    </w:p>
    <w:p w14:paraId="3DA08153" w14:textId="77777777" w:rsidR="000E29E8" w:rsidRPr="00F67924" w:rsidRDefault="000E29E8" w:rsidP="00025816">
      <w:pPr>
        <w:jc w:val="both"/>
        <w:rPr>
          <w:sz w:val="18"/>
          <w:szCs w:val="18"/>
          <w:lang w:val="pt-PT" w:eastAsia="en-US"/>
        </w:rPr>
      </w:pPr>
      <w:r w:rsidRPr="00F67924">
        <w:rPr>
          <w:rFonts w:eastAsia="SimSun"/>
          <w:sz w:val="18"/>
          <w:szCs w:val="18"/>
          <w:vertAlign w:val="superscript"/>
          <w:lang w:val="pt-PT" w:eastAsia="zh-CN"/>
        </w:rPr>
        <w:t>2</w:t>
      </w:r>
      <w:r w:rsidRPr="00F67924">
        <w:rPr>
          <w:sz w:val="18"/>
          <w:szCs w:val="18"/>
          <w:lang w:val="pt-PT" w:eastAsia="en-US"/>
        </w:rPr>
        <w:t xml:space="preserve"> os valores de p são determinados utilizando a análise Van Elteren para dados não paramétricos</w:t>
      </w:r>
    </w:p>
    <w:p w14:paraId="518E2AF6" w14:textId="77777777" w:rsidR="000E29E8" w:rsidRPr="00F67924" w:rsidRDefault="000E29E8" w:rsidP="00025816">
      <w:pPr>
        <w:jc w:val="both"/>
        <w:rPr>
          <w:sz w:val="18"/>
          <w:szCs w:val="18"/>
          <w:lang w:val="pt-PT" w:eastAsia="en-US"/>
        </w:rPr>
      </w:pPr>
      <w:r w:rsidRPr="00F67924">
        <w:rPr>
          <w:sz w:val="18"/>
          <w:szCs w:val="18"/>
          <w:vertAlign w:val="superscript"/>
          <w:lang w:val="pt-PT" w:eastAsia="en-US"/>
        </w:rPr>
        <w:t>§</w:t>
      </w:r>
      <w:r w:rsidRPr="00F67924">
        <w:rPr>
          <w:sz w:val="18"/>
          <w:szCs w:val="18"/>
          <w:lang w:val="pt-PT" w:eastAsia="en-US"/>
        </w:rPr>
        <w:t xml:space="preserve"> não foi realizada análise estatística</w:t>
      </w:r>
    </w:p>
    <w:p w14:paraId="56130917" w14:textId="77777777" w:rsidR="000E29E8" w:rsidRPr="00F67924" w:rsidRDefault="000E29E8" w:rsidP="00025816">
      <w:pPr>
        <w:jc w:val="both"/>
        <w:rPr>
          <w:sz w:val="18"/>
          <w:szCs w:val="18"/>
          <w:lang w:val="pt-PT" w:eastAsia="en-US"/>
        </w:rPr>
      </w:pPr>
      <w:r w:rsidRPr="00F67924">
        <w:rPr>
          <w:sz w:val="18"/>
          <w:szCs w:val="18"/>
          <w:lang w:val="pt-PT" w:eastAsia="en-US"/>
        </w:rPr>
        <w:t>NA = Não aplicável</w:t>
      </w:r>
    </w:p>
    <w:p w14:paraId="33509C82" w14:textId="77777777" w:rsidR="000E29E8" w:rsidRPr="00F67924" w:rsidRDefault="000E29E8" w:rsidP="00025816">
      <w:pPr>
        <w:jc w:val="both"/>
        <w:rPr>
          <w:sz w:val="18"/>
          <w:szCs w:val="18"/>
          <w:lang w:val="pt-PT" w:eastAsia="en-US"/>
        </w:rPr>
      </w:pPr>
      <w:r w:rsidRPr="00F67924">
        <w:rPr>
          <w:sz w:val="18"/>
          <w:szCs w:val="18"/>
          <w:lang w:val="pt-PT" w:eastAsia="en-US"/>
        </w:rPr>
        <w:t xml:space="preserve">HR = </w:t>
      </w:r>
      <w:r w:rsidRPr="00F67924">
        <w:rPr>
          <w:i/>
          <w:sz w:val="18"/>
          <w:szCs w:val="18"/>
          <w:lang w:val="pt-PT" w:eastAsia="en-US"/>
        </w:rPr>
        <w:t>Hazard Ratio</w:t>
      </w:r>
      <w:r w:rsidRPr="00F67924">
        <w:rPr>
          <w:sz w:val="18"/>
          <w:szCs w:val="18"/>
          <w:lang w:val="pt-PT" w:eastAsia="en-US"/>
        </w:rPr>
        <w:t xml:space="preserve"> (taxa de risco)</w:t>
      </w:r>
    </w:p>
    <w:p w14:paraId="3691094F" w14:textId="77777777" w:rsidR="000E29E8" w:rsidRPr="00F67924" w:rsidRDefault="000E29E8" w:rsidP="00025816">
      <w:pPr>
        <w:jc w:val="both"/>
        <w:rPr>
          <w:sz w:val="18"/>
          <w:szCs w:val="18"/>
          <w:lang w:val="pt-PT" w:eastAsia="en-US"/>
        </w:rPr>
      </w:pPr>
      <w:r w:rsidRPr="00F67924">
        <w:rPr>
          <w:sz w:val="18"/>
          <w:szCs w:val="18"/>
          <w:lang w:val="pt-PT" w:eastAsia="en-US"/>
        </w:rPr>
        <w:t>IC = Intervalo de Confiança</w:t>
      </w:r>
    </w:p>
    <w:p w14:paraId="751EEC9E" w14:textId="77777777" w:rsidR="000E29E8" w:rsidRPr="00F67924" w:rsidRDefault="000E29E8">
      <w:pPr>
        <w:rPr>
          <w:lang w:val="pt-PT"/>
        </w:rPr>
      </w:pPr>
      <w:r w:rsidRPr="00F67924">
        <w:rPr>
          <w:sz w:val="18"/>
          <w:szCs w:val="18"/>
          <w:lang w:val="pt-PT" w:eastAsia="en-US"/>
        </w:rPr>
        <w:t>SC = subcutâneo</w:t>
      </w:r>
    </w:p>
    <w:p w14:paraId="7D4F0B6D" w14:textId="77777777" w:rsidR="00C865C6" w:rsidRPr="00F67924" w:rsidRDefault="00C865C6" w:rsidP="00C865C6">
      <w:pPr>
        <w:widowControl w:val="0"/>
        <w:jc w:val="both"/>
        <w:rPr>
          <w:sz w:val="18"/>
          <w:szCs w:val="18"/>
          <w:lang w:val="pt-PT" w:eastAsia="en-US"/>
        </w:rPr>
      </w:pPr>
    </w:p>
    <w:p w14:paraId="14269F2D" w14:textId="77777777" w:rsidR="000E29E8" w:rsidRPr="00F67924" w:rsidRDefault="000E29E8" w:rsidP="00025816">
      <w:pPr>
        <w:keepNext/>
        <w:keepLines/>
        <w:spacing w:line="280" w:lineRule="atLeast"/>
        <w:jc w:val="both"/>
        <w:rPr>
          <w:i/>
          <w:szCs w:val="22"/>
          <w:u w:val="single"/>
          <w:lang w:val="pt-PT" w:eastAsia="de-DE"/>
        </w:rPr>
      </w:pPr>
      <w:r w:rsidRPr="00F67924">
        <w:rPr>
          <w:i/>
          <w:szCs w:val="22"/>
          <w:u w:val="single"/>
          <w:lang w:val="pt-PT" w:eastAsia="de-DE"/>
        </w:rPr>
        <w:t>Resultados de qualidade de vida</w:t>
      </w:r>
    </w:p>
    <w:p w14:paraId="497F026C" w14:textId="4060BEE6" w:rsidR="000E29E8" w:rsidRPr="00F67924" w:rsidRDefault="000E29E8" w:rsidP="00025816">
      <w:pPr>
        <w:keepNext/>
        <w:keepLines/>
        <w:rPr>
          <w:lang w:val="pt-PT" w:eastAsia="de-DE"/>
        </w:rPr>
      </w:pPr>
      <w:r w:rsidRPr="00F67924">
        <w:rPr>
          <w:lang w:val="pt-PT" w:eastAsia="de-DE"/>
        </w:rPr>
        <w:t xml:space="preserve">No </w:t>
      </w:r>
      <w:ins w:id="2269" w:author="Author">
        <w:r w:rsidR="0033712F">
          <w:rPr>
            <w:lang w:val="pt-PT"/>
          </w:rPr>
          <w:t>Ensaio</w:t>
        </w:r>
      </w:ins>
      <w:del w:id="2270" w:author="Author">
        <w:r w:rsidRPr="00F67924" w:rsidDel="003D5FA9">
          <w:rPr>
            <w:lang w:val="pt-PT" w:eastAsia="de-DE"/>
          </w:rPr>
          <w:delText>e</w:delText>
        </w:r>
        <w:r w:rsidRPr="00F67924" w:rsidDel="0033712F">
          <w:rPr>
            <w:lang w:val="pt-PT" w:eastAsia="de-DE"/>
          </w:rPr>
          <w:delText>studo</w:delText>
        </w:r>
      </w:del>
      <w:r w:rsidRPr="00F67924">
        <w:rPr>
          <w:lang w:val="pt-PT" w:eastAsia="de-DE"/>
        </w:rPr>
        <w:t xml:space="preserve"> WA28119, os resultados SF-36 foram separados nas pontuações sumárias dos componentes físicos e mentais (PCF e PCM, respetivamente). A alteração média da PCF desde a linha de base até à semana 52 foi superior (mostrando uma melhoria superior) nos grupos com doses de tocilizumab semanal e de </w:t>
      </w:r>
      <w:r w:rsidRPr="00F67924">
        <w:rPr>
          <w:color w:val="000000"/>
          <w:shd w:val="clear" w:color="auto" w:fill="FFFFFF"/>
          <w:lang w:val="pt-PT" w:eastAsia="en-US"/>
        </w:rPr>
        <w:t>2 em 2</w:t>
      </w:r>
      <w:r w:rsidRPr="00F67924">
        <w:rPr>
          <w:lang w:val="pt-PT" w:eastAsia="de-DE"/>
        </w:rPr>
        <w:t xml:space="preserve"> semanas [4,10; 2,76, respetivamente] comparativamente aos dois grupos placebo [placebo + 26 semanas; -0,28, placebo + 52 semanas; -1,49], apesar de apenas a comparação entre o grupo </w:t>
      </w:r>
      <w:r w:rsidRPr="00F67924">
        <w:rPr>
          <w:lang w:val="pt-PT"/>
        </w:rPr>
        <w:t>que fez a</w:t>
      </w:r>
      <w:r w:rsidRPr="00F67924">
        <w:rPr>
          <w:lang w:val="pt-PT" w:eastAsia="de-DE"/>
        </w:rPr>
        <w:t xml:space="preserve"> dose semanal de tocilizumab associado a um regime de redução progressiva de prednisona durante 26 semanas e o grupo placebo associado a um regime de redução progressiva de prednisona durante 52 semanas (5,59, IC 99%: 8,6; 10,32) ter mostrado uma diferença estatisticamente significativa (p</w:t>
      </w:r>
      <w:ins w:id="2271" w:author="Author">
        <w:r w:rsidR="001A3E96">
          <w:rPr>
            <w:lang w:val="pt-PT" w:eastAsia="de-DE"/>
          </w:rPr>
          <w:t> </w:t>
        </w:r>
        <w:del w:id="2272" w:author="Author">
          <w:r w:rsidR="00C960B5" w:rsidDel="001A3E96">
            <w:rPr>
              <w:lang w:val="pt-PT" w:eastAsia="de-DE"/>
            </w:rPr>
            <w:delText xml:space="preserve"> </w:delText>
          </w:r>
        </w:del>
      </w:ins>
      <w:r w:rsidRPr="00F67924">
        <w:rPr>
          <w:lang w:val="pt-PT" w:eastAsia="de-DE"/>
        </w:rPr>
        <w:t>=</w:t>
      </w:r>
      <w:ins w:id="2273" w:author="Author">
        <w:r w:rsidR="001A3E96">
          <w:rPr>
            <w:lang w:val="pt-PT" w:eastAsia="de-DE"/>
          </w:rPr>
          <w:t> </w:t>
        </w:r>
        <w:del w:id="2274" w:author="Author">
          <w:r w:rsidR="00C960B5" w:rsidDel="001A3E96">
            <w:rPr>
              <w:lang w:val="pt-PT" w:eastAsia="de-DE"/>
            </w:rPr>
            <w:delText xml:space="preserve"> </w:delText>
          </w:r>
        </w:del>
      </w:ins>
      <w:r w:rsidRPr="00F67924">
        <w:rPr>
          <w:lang w:val="pt-PT" w:eastAsia="de-DE"/>
        </w:rPr>
        <w:t xml:space="preserve">0,0024). Para a PCM, a alteração média desde a linha de base até à semana 52 nos grupos com doses de tocilizumab semanal e de </w:t>
      </w:r>
      <w:r w:rsidRPr="00F67924">
        <w:rPr>
          <w:color w:val="000000"/>
          <w:shd w:val="clear" w:color="auto" w:fill="FFFFFF"/>
          <w:lang w:val="pt-PT" w:eastAsia="en-US"/>
        </w:rPr>
        <w:t>2 em 2</w:t>
      </w:r>
      <w:r w:rsidRPr="00F67924">
        <w:rPr>
          <w:lang w:val="pt-PT" w:eastAsia="de-DE"/>
        </w:rPr>
        <w:t> semanas [7,28; 6,12, respetivamente] foi superior quando comparada com o grupo placebo associado a um regime de redução progressiva de prednisona durante 52 semanas [2,84] (apesar das diferenças não terem sido estatisticamente significativas [valor de p</w:t>
      </w:r>
      <w:ins w:id="2275" w:author="Author">
        <w:r w:rsidR="001A3E96">
          <w:rPr>
            <w:lang w:val="pt-PT" w:eastAsia="de-DE"/>
          </w:rPr>
          <w:t> </w:t>
        </w:r>
      </w:ins>
      <w:del w:id="2276" w:author="Author">
        <w:r w:rsidRPr="00F67924" w:rsidDel="001A3E96">
          <w:rPr>
            <w:lang w:val="pt-PT" w:eastAsia="de-DE"/>
          </w:rPr>
          <w:delText xml:space="preserve"> </w:delText>
        </w:r>
      </w:del>
      <w:r w:rsidRPr="00F67924">
        <w:rPr>
          <w:lang w:val="pt-PT" w:eastAsia="de-DE"/>
        </w:rPr>
        <w:t>=</w:t>
      </w:r>
      <w:ins w:id="2277" w:author="Author">
        <w:r w:rsidR="001A3E96">
          <w:rPr>
            <w:lang w:val="pt-PT" w:eastAsia="de-DE"/>
          </w:rPr>
          <w:t> </w:t>
        </w:r>
        <w:del w:id="2278" w:author="Author">
          <w:r w:rsidR="00AB1B0C" w:rsidDel="001A3E96">
            <w:rPr>
              <w:lang w:val="pt-PT" w:eastAsia="de-DE"/>
            </w:rPr>
            <w:delText xml:space="preserve"> </w:delText>
          </w:r>
        </w:del>
      </w:ins>
      <w:r w:rsidRPr="00F67924">
        <w:rPr>
          <w:lang w:val="pt-PT" w:eastAsia="de-DE"/>
        </w:rPr>
        <w:t>0,0252 para o regime semanal, p</w:t>
      </w:r>
      <w:ins w:id="2279" w:author="Author">
        <w:r w:rsidR="001A3E96">
          <w:rPr>
            <w:lang w:val="pt-PT" w:eastAsia="de-DE"/>
          </w:rPr>
          <w:t> </w:t>
        </w:r>
        <w:del w:id="2280" w:author="Author">
          <w:r w:rsidR="00AB1B0C" w:rsidDel="001A3E96">
            <w:rPr>
              <w:lang w:val="pt-PT" w:eastAsia="de-DE"/>
            </w:rPr>
            <w:delText xml:space="preserve"> </w:delText>
          </w:r>
        </w:del>
      </w:ins>
      <w:r w:rsidRPr="00F67924">
        <w:rPr>
          <w:lang w:val="pt-PT" w:eastAsia="de-DE"/>
        </w:rPr>
        <w:t>=</w:t>
      </w:r>
      <w:ins w:id="2281" w:author="Author">
        <w:r w:rsidR="001A3E96">
          <w:rPr>
            <w:lang w:val="pt-PT" w:eastAsia="de-DE"/>
          </w:rPr>
          <w:t> </w:t>
        </w:r>
        <w:del w:id="2282" w:author="Author">
          <w:r w:rsidR="00AB1B0C" w:rsidDel="001A3E96">
            <w:rPr>
              <w:lang w:val="pt-PT" w:eastAsia="de-DE"/>
            </w:rPr>
            <w:delText xml:space="preserve"> </w:delText>
          </w:r>
        </w:del>
      </w:ins>
      <w:r w:rsidRPr="00F67924">
        <w:rPr>
          <w:lang w:val="pt-PT" w:eastAsia="de-DE"/>
        </w:rPr>
        <w:t xml:space="preserve">0,1468 para o regime de </w:t>
      </w:r>
      <w:r w:rsidRPr="00F67924">
        <w:rPr>
          <w:color w:val="000000"/>
          <w:shd w:val="clear" w:color="auto" w:fill="FFFFFF"/>
          <w:lang w:val="pt-PT" w:eastAsia="en-US"/>
        </w:rPr>
        <w:t>2 em 2</w:t>
      </w:r>
      <w:r w:rsidRPr="00F67924">
        <w:rPr>
          <w:lang w:val="pt-PT" w:eastAsia="de-DE"/>
        </w:rPr>
        <w:t> semanas]) e semelhante ao grupo placebo associado a um regime de redução progressiva de prednisona durante 26 semanas [6,67].</w:t>
      </w:r>
    </w:p>
    <w:p w14:paraId="288CB776" w14:textId="77777777" w:rsidR="000E29E8" w:rsidRPr="00F67924" w:rsidRDefault="000E29E8" w:rsidP="00025816">
      <w:pPr>
        <w:rPr>
          <w:lang w:val="pt-PT" w:eastAsia="de-DE"/>
        </w:rPr>
      </w:pPr>
    </w:p>
    <w:p w14:paraId="3966F59F" w14:textId="40D0246C" w:rsidR="000E29E8" w:rsidRPr="00F67924" w:rsidRDefault="000E29E8" w:rsidP="00025816">
      <w:pPr>
        <w:rPr>
          <w:lang w:val="pt-PT" w:eastAsia="de-DE"/>
        </w:rPr>
      </w:pPr>
      <w:r w:rsidRPr="00F67924">
        <w:rPr>
          <w:lang w:val="pt-PT" w:eastAsia="de-DE"/>
        </w:rPr>
        <w:t xml:space="preserve">A Avaliação Global do doente relativa à atividade da doença foi avaliada por uma Escala Visual Analógica (EVA) de 0-100 mm. A alteração média na EVA global do doente desde a linha de base até à semana 52 foi inferior (mostrando maior melhoria) nos grupos com doses de tocilizumab semanal e de </w:t>
      </w:r>
      <w:r w:rsidRPr="00F67924">
        <w:rPr>
          <w:color w:val="000000"/>
          <w:shd w:val="clear" w:color="auto" w:fill="FFFFFF"/>
          <w:lang w:val="pt-PT" w:eastAsia="en-US"/>
        </w:rPr>
        <w:t>2 em 2</w:t>
      </w:r>
      <w:r w:rsidRPr="00F67924">
        <w:rPr>
          <w:lang w:val="pt-PT" w:eastAsia="de-DE"/>
        </w:rPr>
        <w:t> semanas [-19,0; -25,3; respetivamente] relativamente a ambos os grupos placebo [placebo + 26 semanas -3,4; placebo + 52 semanas -7,2] apesar de apenas o grupo de tocilizumab de 2 em 2 semanas com regime de redução progressiva de prednisona durante 26 semanas ter mostrado uma diferença estatisticamente significativa comparativamente a placebo [placebo com regime de redução progressiva durante 26 semanas p</w:t>
      </w:r>
      <w:ins w:id="2283" w:author="Author">
        <w:r w:rsidR="00AB73C3" w:rsidRPr="00A55B53">
          <w:rPr>
            <w:rFonts w:eastAsia="SimSun"/>
            <w:b/>
            <w:sz w:val="18"/>
            <w:szCs w:val="18"/>
            <w:lang w:val="pt-PT" w:eastAsia="zh-CN"/>
          </w:rPr>
          <w:t> = </w:t>
        </w:r>
      </w:ins>
      <w:del w:id="2284" w:author="Author">
        <w:r w:rsidRPr="00F67924" w:rsidDel="00AB73C3">
          <w:rPr>
            <w:lang w:val="pt-PT" w:eastAsia="de-DE"/>
          </w:rPr>
          <w:delText>=</w:delText>
        </w:r>
      </w:del>
      <w:r w:rsidRPr="00F67924">
        <w:rPr>
          <w:lang w:val="pt-PT" w:eastAsia="de-DE"/>
        </w:rPr>
        <w:t>0,0059; e placebo com regime de redução progressiva durante 52 semanas p</w:t>
      </w:r>
      <w:ins w:id="2285" w:author="Author">
        <w:r w:rsidR="00AB73C3" w:rsidRPr="00A55B53">
          <w:rPr>
            <w:rFonts w:eastAsia="SimSun"/>
            <w:b/>
            <w:sz w:val="18"/>
            <w:szCs w:val="18"/>
            <w:lang w:val="pt-PT" w:eastAsia="zh-CN"/>
          </w:rPr>
          <w:t> = </w:t>
        </w:r>
      </w:ins>
      <w:del w:id="2286" w:author="Author">
        <w:r w:rsidRPr="00F67924" w:rsidDel="00AB73C3">
          <w:rPr>
            <w:lang w:val="pt-PT" w:eastAsia="de-DE"/>
          </w:rPr>
          <w:delText>=</w:delText>
        </w:r>
      </w:del>
      <w:r w:rsidRPr="00F67924">
        <w:rPr>
          <w:lang w:val="pt-PT" w:eastAsia="de-DE"/>
        </w:rPr>
        <w:t>0,0081].</w:t>
      </w:r>
    </w:p>
    <w:p w14:paraId="3DE9A0BD" w14:textId="77777777" w:rsidR="000E29E8" w:rsidRPr="00F67924" w:rsidRDefault="000E29E8" w:rsidP="00025816">
      <w:pPr>
        <w:rPr>
          <w:lang w:val="pt-PT" w:eastAsia="de-DE"/>
        </w:rPr>
      </w:pPr>
    </w:p>
    <w:p w14:paraId="46C8538B" w14:textId="182DF5BC" w:rsidR="000E29E8" w:rsidRPr="00F67924" w:rsidRDefault="000E29E8" w:rsidP="003E1CE0">
      <w:pPr>
        <w:keepNext/>
        <w:keepLines/>
        <w:rPr>
          <w:lang w:val="pt-PT" w:eastAsia="de-DE"/>
        </w:rPr>
      </w:pPr>
      <w:r w:rsidRPr="00F67924">
        <w:rPr>
          <w:lang w:val="pt-PT" w:eastAsia="de-DE"/>
        </w:rPr>
        <w:t xml:space="preserve">As alterações na escala de fadiga FACIT desde a linha de base até à semana 52 foram calculadas para todos os grupos. A alteração média das pontuações [desvio-padrão] foram as seguintes: 5,61 [10,115] para tocilizumab semanalmente + 26 semanas, 1,81 [8,836] para tocilizumab de </w:t>
      </w:r>
      <w:r w:rsidRPr="00F67924">
        <w:rPr>
          <w:color w:val="000000"/>
          <w:shd w:val="clear" w:color="auto" w:fill="FFFFFF"/>
          <w:lang w:val="pt-PT" w:eastAsia="en-US"/>
        </w:rPr>
        <w:t>2 em 2</w:t>
      </w:r>
      <w:r w:rsidRPr="00F67924">
        <w:rPr>
          <w:lang w:val="pt-PT" w:eastAsia="de-DE"/>
        </w:rPr>
        <w:t> semanas + 26 semanas, 0,26 [10</w:t>
      </w:r>
      <w:r w:rsidR="00EB60D6" w:rsidRPr="00F67924">
        <w:rPr>
          <w:lang w:val="pt-PT" w:eastAsia="de-DE"/>
        </w:rPr>
        <w:t>,</w:t>
      </w:r>
      <w:r w:rsidRPr="00F67924">
        <w:rPr>
          <w:lang w:val="pt-PT" w:eastAsia="de-DE"/>
        </w:rPr>
        <w:t>702] para placebo + 26 semanas e -1,63 [6,753] para placebo + 52 semanas.</w:t>
      </w:r>
    </w:p>
    <w:p w14:paraId="0E39D005" w14:textId="77777777" w:rsidR="000E29E8" w:rsidRPr="00F67924" w:rsidRDefault="000E29E8" w:rsidP="003E1CE0">
      <w:pPr>
        <w:keepNext/>
        <w:keepLines/>
        <w:rPr>
          <w:lang w:val="pt-PT" w:eastAsia="de-DE"/>
        </w:rPr>
      </w:pPr>
    </w:p>
    <w:p w14:paraId="5AEDFF18" w14:textId="52FA5200" w:rsidR="000E29E8" w:rsidRPr="00F67924" w:rsidRDefault="000E29E8" w:rsidP="003E1CE0">
      <w:pPr>
        <w:keepNext/>
        <w:keepLines/>
        <w:rPr>
          <w:lang w:val="pt-PT" w:eastAsia="de-DE"/>
        </w:rPr>
      </w:pPr>
      <w:r w:rsidRPr="00F67924">
        <w:rPr>
          <w:lang w:val="pt-PT" w:eastAsia="de-DE"/>
        </w:rPr>
        <w:t>As alterações nas pontuações EQ5D desde a linha de base até à semana 52 foram 0,10 [0</w:t>
      </w:r>
      <w:r w:rsidR="00EB60D6" w:rsidRPr="00F67924">
        <w:rPr>
          <w:lang w:val="pt-PT" w:eastAsia="de-DE"/>
        </w:rPr>
        <w:t>,</w:t>
      </w:r>
      <w:r w:rsidRPr="00F67924">
        <w:rPr>
          <w:lang w:val="pt-PT" w:eastAsia="de-DE"/>
        </w:rPr>
        <w:t xml:space="preserve">198] para tocilizumab semanal + 26 semanas, 0,05 [0,215] para tocilizumab de </w:t>
      </w:r>
      <w:r w:rsidRPr="00F67924">
        <w:rPr>
          <w:color w:val="000000"/>
          <w:shd w:val="clear" w:color="auto" w:fill="FFFFFF"/>
          <w:lang w:val="pt-PT" w:eastAsia="en-US"/>
        </w:rPr>
        <w:t>2 em 2</w:t>
      </w:r>
      <w:r w:rsidRPr="00F67924">
        <w:rPr>
          <w:lang w:val="pt-PT" w:eastAsia="de-DE"/>
        </w:rPr>
        <w:t> semanas + 26 semanas, 0,07 [0,293] para placebo + 26 semanas e -0</w:t>
      </w:r>
      <w:r w:rsidR="00EB60D6" w:rsidRPr="00F67924">
        <w:rPr>
          <w:lang w:val="pt-PT" w:eastAsia="de-DE"/>
        </w:rPr>
        <w:t>,</w:t>
      </w:r>
      <w:r w:rsidRPr="00F67924">
        <w:rPr>
          <w:lang w:val="pt-PT" w:eastAsia="de-DE"/>
        </w:rPr>
        <w:t>02 [0</w:t>
      </w:r>
      <w:r w:rsidR="00EB60D6" w:rsidRPr="00F67924">
        <w:rPr>
          <w:lang w:val="pt-PT" w:eastAsia="de-DE"/>
        </w:rPr>
        <w:t>,</w:t>
      </w:r>
      <w:r w:rsidRPr="00F67924">
        <w:rPr>
          <w:lang w:val="pt-PT" w:eastAsia="de-DE"/>
        </w:rPr>
        <w:t>159] para placebo + 52 semanas.</w:t>
      </w:r>
    </w:p>
    <w:p w14:paraId="77602D28" w14:textId="77777777" w:rsidR="000E29E8" w:rsidRPr="00F67924" w:rsidRDefault="000E29E8" w:rsidP="00025816">
      <w:pPr>
        <w:rPr>
          <w:lang w:val="pt-PT" w:eastAsia="de-DE"/>
        </w:rPr>
      </w:pPr>
      <w:r w:rsidRPr="00F67924">
        <w:rPr>
          <w:lang w:val="pt-PT" w:eastAsia="de-DE"/>
        </w:rPr>
        <w:t xml:space="preserve"> </w:t>
      </w:r>
    </w:p>
    <w:p w14:paraId="3FB157E2" w14:textId="77777777" w:rsidR="000E29E8" w:rsidRPr="00F67924" w:rsidRDefault="000E29E8">
      <w:pPr>
        <w:rPr>
          <w:lang w:val="pt-PT"/>
        </w:rPr>
      </w:pPr>
      <w:r w:rsidRPr="00F67924">
        <w:rPr>
          <w:lang w:val="pt-PT" w:eastAsia="de-DE"/>
        </w:rPr>
        <w:t>Pontuações elevadas indicam uma melhoria na escala de fadiga FACIT e no EQ5D.</w:t>
      </w:r>
    </w:p>
    <w:p w14:paraId="4D87A7E6" w14:textId="77777777" w:rsidR="00C865C6" w:rsidRPr="00F67924" w:rsidRDefault="00C865C6" w:rsidP="002C4F21">
      <w:pPr>
        <w:numPr>
          <w:ilvl w:val="12"/>
          <w:numId w:val="0"/>
        </w:numPr>
        <w:ind w:right="-2"/>
        <w:rPr>
          <w:lang w:val="pt-PT"/>
        </w:rPr>
      </w:pPr>
    </w:p>
    <w:p w14:paraId="6840FC8B" w14:textId="77777777" w:rsidR="00C865C6" w:rsidRPr="00F67924" w:rsidRDefault="00C865C6" w:rsidP="002900EA">
      <w:pPr>
        <w:keepNext/>
        <w:keepLines/>
        <w:numPr>
          <w:ilvl w:val="12"/>
          <w:numId w:val="0"/>
        </w:numPr>
        <w:rPr>
          <w:u w:val="single"/>
          <w:lang w:val="pt-PT"/>
        </w:rPr>
      </w:pPr>
      <w:r w:rsidRPr="00F67924">
        <w:rPr>
          <w:u w:val="single"/>
          <w:lang w:val="pt-PT"/>
        </w:rPr>
        <w:t>Utilização intravenosa</w:t>
      </w:r>
    </w:p>
    <w:p w14:paraId="2025401B" w14:textId="50239102" w:rsidR="002C4F21" w:rsidRDefault="00C56C55" w:rsidP="002900EA">
      <w:pPr>
        <w:keepNext/>
        <w:keepLines/>
        <w:numPr>
          <w:ilvl w:val="12"/>
          <w:numId w:val="0"/>
        </w:numPr>
        <w:ind w:right="-2"/>
        <w:rPr>
          <w:ins w:id="2287" w:author="Author"/>
          <w:i/>
          <w:szCs w:val="22"/>
          <w:lang w:val="pt-PT"/>
        </w:rPr>
      </w:pPr>
      <w:r w:rsidRPr="00F67924">
        <w:rPr>
          <w:i/>
          <w:szCs w:val="22"/>
          <w:lang w:val="pt-PT"/>
        </w:rPr>
        <w:t xml:space="preserve">Doentes com </w:t>
      </w:r>
      <w:r w:rsidR="002C4F21" w:rsidRPr="00F67924">
        <w:rPr>
          <w:i/>
          <w:szCs w:val="22"/>
          <w:lang w:val="pt-PT"/>
        </w:rPr>
        <w:t>AR</w:t>
      </w:r>
    </w:p>
    <w:p w14:paraId="6BDF4F77" w14:textId="77777777" w:rsidR="0033712F" w:rsidRPr="00F67924" w:rsidRDefault="0033712F" w:rsidP="002900EA">
      <w:pPr>
        <w:keepNext/>
        <w:keepLines/>
        <w:numPr>
          <w:ilvl w:val="12"/>
          <w:numId w:val="0"/>
        </w:numPr>
        <w:ind w:right="-2"/>
        <w:rPr>
          <w:i/>
          <w:szCs w:val="22"/>
          <w:lang w:val="pt-PT"/>
        </w:rPr>
      </w:pPr>
    </w:p>
    <w:p w14:paraId="50191CF5" w14:textId="77777777" w:rsidR="002C4F21" w:rsidRPr="00F67924" w:rsidRDefault="002C4F21" w:rsidP="002900EA">
      <w:pPr>
        <w:keepNext/>
        <w:keepLines/>
        <w:numPr>
          <w:ilvl w:val="12"/>
          <w:numId w:val="0"/>
        </w:numPr>
        <w:rPr>
          <w:i/>
          <w:u w:val="single"/>
          <w:lang w:val="pt-PT"/>
        </w:rPr>
      </w:pPr>
      <w:r w:rsidRPr="00F67924">
        <w:rPr>
          <w:i/>
          <w:u w:val="single"/>
          <w:lang w:val="pt-PT"/>
        </w:rPr>
        <w:t>Eficácia clínica</w:t>
      </w:r>
    </w:p>
    <w:p w14:paraId="306AEA91" w14:textId="21AAD65F" w:rsidR="00C56C55" w:rsidRPr="00F67924" w:rsidRDefault="00C56C55" w:rsidP="000455B5">
      <w:pPr>
        <w:keepNext/>
        <w:keepLines/>
        <w:numPr>
          <w:ilvl w:val="12"/>
          <w:numId w:val="0"/>
        </w:numPr>
        <w:rPr>
          <w:lang w:val="pt-PT"/>
        </w:rPr>
      </w:pPr>
      <w:r w:rsidRPr="00F67924">
        <w:rPr>
          <w:lang w:val="pt-PT"/>
        </w:rPr>
        <w:t xml:space="preserve">A eficácia de </w:t>
      </w:r>
      <w:r w:rsidRPr="00F67924">
        <w:rPr>
          <w:lang w:val="pt-PT" w:eastAsia="de-DE"/>
        </w:rPr>
        <w:t xml:space="preserve">tocilizumab </w:t>
      </w:r>
      <w:r w:rsidRPr="00F67924">
        <w:rPr>
          <w:lang w:val="pt-PT"/>
        </w:rPr>
        <w:t xml:space="preserve">no alívio de sinais e sintomas da AR foi avaliada em cinco </w:t>
      </w:r>
      <w:del w:id="2288" w:author="Author">
        <w:r w:rsidRPr="00F67924" w:rsidDel="003D5FA9">
          <w:rPr>
            <w:lang w:val="pt-PT"/>
          </w:rPr>
          <w:delText xml:space="preserve">estudos </w:delText>
        </w:r>
      </w:del>
      <w:ins w:id="2289" w:author="Author">
        <w:r w:rsidR="003D5FA9" w:rsidRPr="00F67924">
          <w:rPr>
            <w:lang w:val="pt-PT"/>
          </w:rPr>
          <w:t xml:space="preserve">ensaios </w:t>
        </w:r>
      </w:ins>
      <w:r w:rsidRPr="00F67924">
        <w:rPr>
          <w:lang w:val="pt-PT"/>
        </w:rPr>
        <w:t xml:space="preserve">multicêntricos, aleatorizados, com dupla ocultação. Foram incluídos nos </w:t>
      </w:r>
      <w:ins w:id="2290" w:author="Author">
        <w:del w:id="2291" w:author="Author">
          <w:r w:rsidR="00CB4493" w:rsidDel="00AB1B0C">
            <w:rPr>
              <w:lang w:val="pt-PT"/>
            </w:rPr>
            <w:delText>E</w:delText>
          </w:r>
        </w:del>
      </w:ins>
      <w:del w:id="2292" w:author="Author">
        <w:r w:rsidRPr="00F67924" w:rsidDel="00AB1B0C">
          <w:rPr>
            <w:lang w:val="pt-PT"/>
          </w:rPr>
          <w:delText>estudos</w:delText>
        </w:r>
      </w:del>
      <w:ins w:id="2293" w:author="Author">
        <w:r w:rsidR="00704510">
          <w:rPr>
            <w:lang w:val="pt-PT"/>
          </w:rPr>
          <w:t>E</w:t>
        </w:r>
        <w:del w:id="2294" w:author="Author">
          <w:r w:rsidR="00691E65" w:rsidDel="00704510">
            <w:rPr>
              <w:lang w:val="pt-PT"/>
            </w:rPr>
            <w:delText>e</w:delText>
          </w:r>
        </w:del>
        <w:r w:rsidR="00AB1B0C">
          <w:rPr>
            <w:lang w:val="pt-PT"/>
          </w:rPr>
          <w:t>nsaios</w:t>
        </w:r>
      </w:ins>
      <w:r w:rsidRPr="00F67924">
        <w:rPr>
          <w:lang w:val="pt-PT"/>
        </w:rPr>
        <w:t xml:space="preserve"> I</w:t>
      </w:r>
      <w:r w:rsidRPr="00F67924">
        <w:rPr>
          <w:lang w:val="pt-PT"/>
        </w:rPr>
        <w:noBreakHyphen/>
        <w:t xml:space="preserve">V doentes </w:t>
      </w:r>
      <w:r w:rsidRPr="00F67924">
        <w:rPr>
          <w:lang w:val="pt-PT"/>
        </w:rPr>
        <w:sym w:font="Symbol" w:char="F0B3"/>
      </w:r>
      <w:r w:rsidRPr="00F67924">
        <w:rPr>
          <w:lang w:val="pt-PT"/>
        </w:rPr>
        <w:t> 18 anos de idade com diagnóstico de AR ativa, de acordo com os critérios do</w:t>
      </w:r>
      <w:r w:rsidRPr="00F67924">
        <w:rPr>
          <w:i/>
          <w:lang w:val="pt-PT"/>
        </w:rPr>
        <w:t xml:space="preserve"> American College of Rheumatology</w:t>
      </w:r>
      <w:r w:rsidRPr="00F67924">
        <w:rPr>
          <w:lang w:val="pt-PT"/>
        </w:rPr>
        <w:t xml:space="preserve"> (ACR) e que na linha de base tinham pelo menos oito articulações dolorosas e seis tumefactas.</w:t>
      </w:r>
    </w:p>
    <w:p w14:paraId="10B58FA0" w14:textId="77777777" w:rsidR="00C56C55" w:rsidRPr="00F67924" w:rsidRDefault="00C56C55" w:rsidP="005551E6">
      <w:pPr>
        <w:numPr>
          <w:ilvl w:val="12"/>
          <w:numId w:val="0"/>
        </w:numPr>
        <w:rPr>
          <w:lang w:val="pt-PT"/>
        </w:rPr>
      </w:pPr>
    </w:p>
    <w:p w14:paraId="2053A386" w14:textId="2C20B38D" w:rsidR="00C56C55" w:rsidRPr="00F67924" w:rsidRDefault="00C56C55" w:rsidP="005551E6">
      <w:pPr>
        <w:numPr>
          <w:ilvl w:val="12"/>
          <w:numId w:val="0"/>
        </w:numPr>
        <w:ind w:right="-2"/>
        <w:rPr>
          <w:lang w:val="pt-PT"/>
        </w:rPr>
      </w:pPr>
      <w:r w:rsidRPr="00F67924">
        <w:rPr>
          <w:lang w:val="pt-PT"/>
        </w:rPr>
        <w:t xml:space="preserve">No </w:t>
      </w:r>
      <w:del w:id="2295" w:author="Author">
        <w:r w:rsidRPr="00F67924" w:rsidDel="00AB1B0C">
          <w:rPr>
            <w:lang w:val="pt-PT"/>
          </w:rPr>
          <w:delText xml:space="preserve">Estudo </w:delText>
        </w:r>
      </w:del>
      <w:ins w:id="2296" w:author="Author">
        <w:r w:rsidR="00AB1B0C">
          <w:rPr>
            <w:lang w:val="pt-PT"/>
          </w:rPr>
          <w:t>Ensaio</w:t>
        </w:r>
        <w:r w:rsidR="00AB1B0C" w:rsidRPr="00F67924">
          <w:rPr>
            <w:lang w:val="pt-PT"/>
          </w:rPr>
          <w:t xml:space="preserve"> </w:t>
        </w:r>
      </w:ins>
      <w:r w:rsidRPr="00F67924">
        <w:rPr>
          <w:lang w:val="pt-PT"/>
        </w:rPr>
        <w:t xml:space="preserve">I, </w:t>
      </w:r>
      <w:r w:rsidRPr="00F67924">
        <w:rPr>
          <w:lang w:val="pt-PT" w:eastAsia="de-DE"/>
        </w:rPr>
        <w:t xml:space="preserve">tocilizumab </w:t>
      </w:r>
      <w:r w:rsidRPr="00F67924">
        <w:rPr>
          <w:lang w:val="pt-PT"/>
        </w:rPr>
        <w:t xml:space="preserve">em monoterapia foi administrado de quatro em quatro semanas por via intravenosa. Nos </w:t>
      </w:r>
      <w:del w:id="2297" w:author="Author">
        <w:r w:rsidRPr="00F67924" w:rsidDel="00AB1B0C">
          <w:rPr>
            <w:lang w:val="pt-PT"/>
          </w:rPr>
          <w:delText xml:space="preserve">Estudos </w:delText>
        </w:r>
      </w:del>
      <w:ins w:id="2298" w:author="Author">
        <w:r w:rsidR="00AB1B0C">
          <w:rPr>
            <w:lang w:val="pt-PT"/>
          </w:rPr>
          <w:t>Ensaios</w:t>
        </w:r>
        <w:r w:rsidR="00AB1B0C" w:rsidRPr="00F67924">
          <w:rPr>
            <w:lang w:val="pt-PT"/>
          </w:rPr>
          <w:t xml:space="preserve"> </w:t>
        </w:r>
      </w:ins>
      <w:r w:rsidRPr="00F67924">
        <w:rPr>
          <w:lang w:val="pt-PT"/>
        </w:rPr>
        <w:t xml:space="preserve">II, III e V, </w:t>
      </w:r>
      <w:r w:rsidRPr="00F67924">
        <w:rPr>
          <w:lang w:val="pt-PT" w:eastAsia="de-DE"/>
        </w:rPr>
        <w:t xml:space="preserve">tocilizumab </w:t>
      </w:r>
      <w:r w:rsidRPr="00F67924">
        <w:rPr>
          <w:lang w:val="pt-PT"/>
        </w:rPr>
        <w:t xml:space="preserve">foi administrado de quatro em quatro semanas, por via intravenosa, em associação com MTX </w:t>
      </w:r>
      <w:r w:rsidRPr="00F67924">
        <w:rPr>
          <w:i/>
          <w:lang w:val="pt-PT"/>
        </w:rPr>
        <w:t>vs</w:t>
      </w:r>
      <w:r w:rsidRPr="00F67924">
        <w:rPr>
          <w:lang w:val="pt-PT"/>
        </w:rPr>
        <w:t xml:space="preserve">. placebo e MTX. No </w:t>
      </w:r>
      <w:del w:id="2299" w:author="Author">
        <w:r w:rsidRPr="00F67924" w:rsidDel="00AB1B0C">
          <w:rPr>
            <w:lang w:val="pt-PT"/>
          </w:rPr>
          <w:delText xml:space="preserve">Estudo </w:delText>
        </w:r>
      </w:del>
      <w:ins w:id="2300" w:author="Author">
        <w:r w:rsidR="00AB1B0C">
          <w:rPr>
            <w:lang w:val="pt-PT"/>
          </w:rPr>
          <w:t>Ensaio</w:t>
        </w:r>
        <w:r w:rsidR="00AB1B0C" w:rsidRPr="00F67924">
          <w:rPr>
            <w:lang w:val="pt-PT"/>
          </w:rPr>
          <w:t xml:space="preserve"> </w:t>
        </w:r>
      </w:ins>
      <w:r w:rsidRPr="00F67924">
        <w:rPr>
          <w:lang w:val="pt-PT"/>
        </w:rPr>
        <w:t xml:space="preserve">IV, </w:t>
      </w:r>
      <w:r w:rsidRPr="00F67924">
        <w:rPr>
          <w:lang w:val="pt-PT" w:eastAsia="de-DE"/>
        </w:rPr>
        <w:t xml:space="preserve">tocilizumab </w:t>
      </w:r>
      <w:r w:rsidRPr="00F67924">
        <w:rPr>
          <w:lang w:val="pt-PT"/>
        </w:rPr>
        <w:t xml:space="preserve">foi administrado de quatro em quatro semanas, por via intravenosa, em associação com outros DMARDs </w:t>
      </w:r>
      <w:r w:rsidRPr="00F67924">
        <w:rPr>
          <w:i/>
          <w:lang w:val="pt-PT"/>
        </w:rPr>
        <w:t>vs.</w:t>
      </w:r>
      <w:r w:rsidRPr="00F67924">
        <w:rPr>
          <w:lang w:val="pt-PT"/>
        </w:rPr>
        <w:t xml:space="preserve"> placebo e outros DMARDs. O objetivo primário de cada um dos cinco </w:t>
      </w:r>
      <w:del w:id="2301" w:author="Author">
        <w:r w:rsidRPr="00F67924" w:rsidDel="003D5FA9">
          <w:rPr>
            <w:lang w:val="pt-PT"/>
          </w:rPr>
          <w:delText xml:space="preserve">estudos </w:delText>
        </w:r>
      </w:del>
      <w:ins w:id="2302" w:author="Author">
        <w:r w:rsidR="003D5FA9" w:rsidRPr="00F67924">
          <w:rPr>
            <w:lang w:val="pt-PT"/>
          </w:rPr>
          <w:t xml:space="preserve">ensaios </w:t>
        </w:r>
      </w:ins>
      <w:r w:rsidRPr="00F67924">
        <w:rPr>
          <w:lang w:val="pt-PT"/>
        </w:rPr>
        <w:t>foi a proporção de doentes que atingiram uma resposta ACR 20 à semana 24.</w:t>
      </w:r>
    </w:p>
    <w:p w14:paraId="43B52093" w14:textId="77777777" w:rsidR="00C56C55" w:rsidRPr="00F67924" w:rsidRDefault="00C56C55" w:rsidP="005551E6">
      <w:pPr>
        <w:numPr>
          <w:ilvl w:val="12"/>
          <w:numId w:val="0"/>
        </w:numPr>
        <w:ind w:right="-2"/>
        <w:rPr>
          <w:lang w:val="pt-PT"/>
        </w:rPr>
      </w:pPr>
    </w:p>
    <w:p w14:paraId="16AF7987" w14:textId="6C8B95AF" w:rsidR="00C56C55" w:rsidRPr="00F67924" w:rsidRDefault="00C56C55" w:rsidP="005551E6">
      <w:pPr>
        <w:numPr>
          <w:ilvl w:val="12"/>
          <w:numId w:val="0"/>
        </w:numPr>
        <w:ind w:right="-2"/>
        <w:rPr>
          <w:lang w:val="pt-PT"/>
        </w:rPr>
      </w:pPr>
      <w:r w:rsidRPr="00F67924">
        <w:rPr>
          <w:lang w:val="pt-PT"/>
        </w:rPr>
        <w:t xml:space="preserve">O </w:t>
      </w:r>
      <w:del w:id="2303" w:author="Author">
        <w:r w:rsidRPr="00F67924" w:rsidDel="00AB1B0C">
          <w:rPr>
            <w:lang w:val="pt-PT"/>
          </w:rPr>
          <w:delText xml:space="preserve">Estudo </w:delText>
        </w:r>
      </w:del>
      <w:ins w:id="2304" w:author="Author">
        <w:r w:rsidR="00AB1B0C" w:rsidRPr="00F67924">
          <w:rPr>
            <w:lang w:val="pt-PT"/>
          </w:rPr>
          <w:t>E</w:t>
        </w:r>
        <w:r w:rsidR="00AB1B0C">
          <w:rPr>
            <w:lang w:val="pt-PT"/>
          </w:rPr>
          <w:t>nsaio</w:t>
        </w:r>
        <w:r w:rsidR="00AB1B0C" w:rsidRPr="00F67924">
          <w:rPr>
            <w:lang w:val="pt-PT"/>
          </w:rPr>
          <w:t xml:space="preserve"> </w:t>
        </w:r>
      </w:ins>
      <w:r w:rsidRPr="00F67924">
        <w:rPr>
          <w:lang w:val="pt-PT"/>
        </w:rPr>
        <w:t xml:space="preserve">I avaliou 673 doentes que não tinham sido tratados com MTX nos seis meses prévios à aleatorização e que não tinham descontinuado tratamento prévio com MTX devido a efeitos tóxicos clinicamente importantes ou ausência de resposta. A maioria dos doentes (67%) não tinha tido exposição prévia a MTX. De quatro em quatro semanas foram administradas doses de 8 mg/kg de </w:t>
      </w:r>
      <w:r w:rsidRPr="00F67924">
        <w:rPr>
          <w:lang w:val="pt-PT" w:eastAsia="de-DE"/>
        </w:rPr>
        <w:t xml:space="preserve">tocilizumab </w:t>
      </w:r>
      <w:r w:rsidRPr="00F67924">
        <w:rPr>
          <w:lang w:val="pt-PT"/>
        </w:rPr>
        <w:t>em monoterapia. O grupo comparador era MTX semanal (doses tituladas de 7,5 mg a um máximo de 20 mg por semana, durante um período de oito semanas).</w:t>
      </w:r>
    </w:p>
    <w:p w14:paraId="64D5E684" w14:textId="77777777" w:rsidR="00C56C55" w:rsidRPr="00F67924" w:rsidRDefault="00C56C55" w:rsidP="005551E6">
      <w:pPr>
        <w:numPr>
          <w:ilvl w:val="12"/>
          <w:numId w:val="0"/>
        </w:numPr>
        <w:ind w:right="-2"/>
        <w:rPr>
          <w:lang w:val="pt-PT"/>
        </w:rPr>
      </w:pPr>
    </w:p>
    <w:p w14:paraId="7CF931D0" w14:textId="0A24079A" w:rsidR="00C56C55" w:rsidRPr="00F67924" w:rsidRDefault="00C56C55" w:rsidP="005551E6">
      <w:pPr>
        <w:numPr>
          <w:ilvl w:val="12"/>
          <w:numId w:val="0"/>
        </w:numPr>
        <w:ind w:right="-2"/>
        <w:rPr>
          <w:lang w:val="pt-PT"/>
        </w:rPr>
      </w:pPr>
      <w:r w:rsidRPr="00F67924">
        <w:rPr>
          <w:lang w:val="pt-PT"/>
        </w:rPr>
        <w:t>O E</w:t>
      </w:r>
      <w:ins w:id="2305" w:author="Author">
        <w:r w:rsidR="00AB1B0C">
          <w:rPr>
            <w:lang w:val="pt-PT"/>
          </w:rPr>
          <w:t>nsaio</w:t>
        </w:r>
      </w:ins>
      <w:del w:id="2306" w:author="Author">
        <w:r w:rsidRPr="00F67924" w:rsidDel="00AB1B0C">
          <w:rPr>
            <w:lang w:val="pt-PT"/>
          </w:rPr>
          <w:delText>studo</w:delText>
        </w:r>
      </w:del>
      <w:r w:rsidRPr="00F67924">
        <w:rPr>
          <w:lang w:val="pt-PT"/>
        </w:rPr>
        <w:t xml:space="preserve"> II, um </w:t>
      </w:r>
      <w:del w:id="2307" w:author="Author">
        <w:r w:rsidRPr="00F67924" w:rsidDel="003D5FA9">
          <w:rPr>
            <w:lang w:val="pt-PT"/>
          </w:rPr>
          <w:delText xml:space="preserve">estudo </w:delText>
        </w:r>
      </w:del>
      <w:ins w:id="2308" w:author="Author">
        <w:r w:rsidR="003D5FA9" w:rsidRPr="00F67924">
          <w:rPr>
            <w:lang w:val="pt-PT"/>
          </w:rPr>
          <w:t xml:space="preserve">ensaio </w:t>
        </w:r>
      </w:ins>
      <w:r w:rsidRPr="00F67924">
        <w:rPr>
          <w:lang w:val="pt-PT"/>
        </w:rPr>
        <w:t xml:space="preserve">de dois anos com análises planeadas à semana 24, à semana 52 e à semana 104, avaliou 1196 doentes com resposta clínica inadequada a MTX. Durante 52 semanas foram administradas doses de 4 ou 8 mg/kg de </w:t>
      </w:r>
      <w:r w:rsidRPr="00F67924">
        <w:rPr>
          <w:lang w:val="pt-PT" w:eastAsia="de-DE"/>
        </w:rPr>
        <w:t xml:space="preserve">tocilizumab </w:t>
      </w:r>
      <w:r w:rsidRPr="00F67924">
        <w:rPr>
          <w:lang w:val="pt-PT"/>
        </w:rPr>
        <w:t xml:space="preserve">ou placebo, de quatro em quatro semanas, como terapêutica em ocultação, em associação com MTX estável (10 mg a 25 mg por semana). Após a semana 52, todos os doentes podiam receber tratamento com </w:t>
      </w:r>
      <w:r w:rsidRPr="00F67924">
        <w:rPr>
          <w:lang w:val="pt-PT" w:eastAsia="de-DE"/>
        </w:rPr>
        <w:t xml:space="preserve">tocilizumab </w:t>
      </w:r>
      <w:r w:rsidRPr="00F67924">
        <w:rPr>
          <w:lang w:val="pt-PT"/>
        </w:rPr>
        <w:t xml:space="preserve">8 mg/kg em regime aberto. Dos doentes que completaram o </w:t>
      </w:r>
      <w:del w:id="2309" w:author="Author">
        <w:r w:rsidRPr="00F67924" w:rsidDel="003D5FA9">
          <w:rPr>
            <w:lang w:val="pt-PT"/>
          </w:rPr>
          <w:delText>estudo</w:delText>
        </w:r>
      </w:del>
      <w:ins w:id="2310" w:author="Author">
        <w:r w:rsidR="003D5FA9" w:rsidRPr="00F67924">
          <w:rPr>
            <w:lang w:val="pt-PT"/>
          </w:rPr>
          <w:t>ensaio</w:t>
        </w:r>
      </w:ins>
      <w:r w:rsidRPr="00F67924">
        <w:rPr>
          <w:lang w:val="pt-PT"/>
        </w:rPr>
        <w:t xml:space="preserve">, inicialmente aleatorizados para placebo </w:t>
      </w:r>
      <w:r w:rsidRPr="00F67924">
        <w:rPr>
          <w:rFonts w:eastAsia="MS Mincho"/>
          <w:lang w:val="pt-PT"/>
        </w:rPr>
        <w:t>mais</w:t>
      </w:r>
      <w:r w:rsidRPr="00F67924">
        <w:rPr>
          <w:lang w:val="pt-PT"/>
        </w:rPr>
        <w:t xml:space="preserve"> MTX, 86% receberam </w:t>
      </w:r>
      <w:r w:rsidRPr="00F67924">
        <w:rPr>
          <w:lang w:val="pt-PT" w:eastAsia="de-DE"/>
        </w:rPr>
        <w:t xml:space="preserve">tocilizumab </w:t>
      </w:r>
      <w:r w:rsidRPr="00F67924">
        <w:rPr>
          <w:lang w:val="pt-PT"/>
        </w:rPr>
        <w:t>8 mg/kg em regime aberto ao ano 2. O objetivo primário à semana 24 foi a proporção de doentes que atingiram uma resposta ACR 20. À semana 52 e à semana 104 os objetivos co-primários foram a prevenção da lesão estrutural e a melhoria da função física.</w:t>
      </w:r>
    </w:p>
    <w:p w14:paraId="7EF8ECEC" w14:textId="77777777" w:rsidR="00C56C55" w:rsidRPr="00F67924" w:rsidRDefault="00C56C55" w:rsidP="005551E6">
      <w:pPr>
        <w:numPr>
          <w:ilvl w:val="12"/>
          <w:numId w:val="0"/>
        </w:numPr>
        <w:ind w:right="-2"/>
        <w:rPr>
          <w:lang w:val="pt-PT"/>
        </w:rPr>
      </w:pPr>
    </w:p>
    <w:p w14:paraId="2EA61D63" w14:textId="63C32571" w:rsidR="00C56C55" w:rsidRPr="00F67924" w:rsidRDefault="00C56C55" w:rsidP="005551E6">
      <w:pPr>
        <w:numPr>
          <w:ilvl w:val="12"/>
          <w:numId w:val="0"/>
        </w:numPr>
        <w:ind w:right="-2"/>
        <w:rPr>
          <w:lang w:val="pt-PT"/>
        </w:rPr>
      </w:pPr>
      <w:r w:rsidRPr="00F67924">
        <w:rPr>
          <w:lang w:val="pt-PT"/>
        </w:rPr>
        <w:t xml:space="preserve">O </w:t>
      </w:r>
      <w:ins w:id="2311" w:author="Author">
        <w:r w:rsidR="00576DA3">
          <w:rPr>
            <w:lang w:val="pt-PT"/>
          </w:rPr>
          <w:t>Ensaio</w:t>
        </w:r>
      </w:ins>
      <w:del w:id="2312" w:author="Author">
        <w:r w:rsidRPr="00F67924" w:rsidDel="00576DA3">
          <w:rPr>
            <w:lang w:val="pt-PT"/>
          </w:rPr>
          <w:delText>Estudo</w:delText>
        </w:r>
      </w:del>
      <w:r w:rsidRPr="00F67924">
        <w:rPr>
          <w:lang w:val="pt-PT"/>
        </w:rPr>
        <w:t xml:space="preserve"> III avaliou 623 doentes com resposta clínica inadequada ao MTX. Foram administradas doses de 4 ou 8 mg/kg de </w:t>
      </w:r>
      <w:r w:rsidRPr="00F67924">
        <w:rPr>
          <w:lang w:val="pt-PT" w:eastAsia="de-DE"/>
        </w:rPr>
        <w:t xml:space="preserve">tocilizumab </w:t>
      </w:r>
      <w:r w:rsidRPr="00F67924">
        <w:rPr>
          <w:lang w:val="pt-PT"/>
        </w:rPr>
        <w:t>ou placebo, de quatro em quatro semanas, em associação com MTX estável (10 mg a 25 mg por semana).</w:t>
      </w:r>
    </w:p>
    <w:p w14:paraId="35C217FC" w14:textId="77777777" w:rsidR="00C56C55" w:rsidRPr="00F67924" w:rsidRDefault="00C56C55" w:rsidP="005551E6">
      <w:pPr>
        <w:numPr>
          <w:ilvl w:val="12"/>
          <w:numId w:val="0"/>
        </w:numPr>
        <w:ind w:right="-2"/>
        <w:rPr>
          <w:lang w:val="pt-PT"/>
        </w:rPr>
      </w:pPr>
    </w:p>
    <w:p w14:paraId="721F0126" w14:textId="7C5A236D" w:rsidR="00C56C55" w:rsidRPr="00F67924" w:rsidRDefault="00C56C55" w:rsidP="005551E6">
      <w:pPr>
        <w:numPr>
          <w:ilvl w:val="12"/>
          <w:numId w:val="0"/>
        </w:numPr>
        <w:ind w:right="-2"/>
        <w:rPr>
          <w:lang w:val="pt-PT"/>
        </w:rPr>
      </w:pPr>
      <w:r w:rsidRPr="00F67924">
        <w:rPr>
          <w:lang w:val="pt-PT"/>
        </w:rPr>
        <w:t>O</w:t>
      </w:r>
      <w:ins w:id="2313" w:author="Author">
        <w:r w:rsidR="00AB1B0C">
          <w:rPr>
            <w:lang w:val="pt-PT"/>
          </w:rPr>
          <w:t xml:space="preserve"> </w:t>
        </w:r>
      </w:ins>
      <w:del w:id="2314" w:author="Author">
        <w:r w:rsidRPr="00F67924" w:rsidDel="00AB1B0C">
          <w:rPr>
            <w:lang w:val="pt-PT"/>
          </w:rPr>
          <w:delText xml:space="preserve"> Estudo </w:delText>
        </w:r>
      </w:del>
      <w:ins w:id="2315" w:author="Author">
        <w:r w:rsidR="00AB1B0C" w:rsidRPr="00F67924">
          <w:rPr>
            <w:lang w:val="pt-PT"/>
          </w:rPr>
          <w:t>E</w:t>
        </w:r>
        <w:r w:rsidR="00AB1B0C">
          <w:rPr>
            <w:lang w:val="pt-PT"/>
          </w:rPr>
          <w:t>nsaio</w:t>
        </w:r>
        <w:r w:rsidR="00AB1B0C" w:rsidRPr="00F67924">
          <w:rPr>
            <w:lang w:val="pt-PT"/>
          </w:rPr>
          <w:t xml:space="preserve"> </w:t>
        </w:r>
      </w:ins>
      <w:r w:rsidRPr="00F67924">
        <w:rPr>
          <w:lang w:val="pt-PT"/>
        </w:rPr>
        <w:t xml:space="preserve">IV avaliou 1220 doentes com resposta inadequada a terapêutica reumatológica prévia, incluindo um ou mais DMARDs. Foram administradas doses de 8 mg/kg de </w:t>
      </w:r>
      <w:r w:rsidRPr="00F67924">
        <w:rPr>
          <w:lang w:val="pt-PT" w:eastAsia="de-DE"/>
        </w:rPr>
        <w:t xml:space="preserve">tocilizumab </w:t>
      </w:r>
      <w:r w:rsidRPr="00F67924">
        <w:rPr>
          <w:lang w:val="pt-PT"/>
        </w:rPr>
        <w:t>ou placebo, de quatro em quatro semanas, em associação com DMARDs em doses estáveis.</w:t>
      </w:r>
    </w:p>
    <w:p w14:paraId="2A7C1082" w14:textId="77777777" w:rsidR="00C56C55" w:rsidRPr="00F67924" w:rsidRDefault="00C56C55" w:rsidP="005551E6">
      <w:pPr>
        <w:numPr>
          <w:ilvl w:val="12"/>
          <w:numId w:val="0"/>
        </w:numPr>
        <w:ind w:right="-2"/>
        <w:rPr>
          <w:lang w:val="pt-PT"/>
        </w:rPr>
      </w:pPr>
    </w:p>
    <w:p w14:paraId="74920EE2" w14:textId="266DE982" w:rsidR="00C56C55" w:rsidRPr="00F67924" w:rsidRDefault="00C56C55" w:rsidP="005551E6">
      <w:pPr>
        <w:numPr>
          <w:ilvl w:val="12"/>
          <w:numId w:val="0"/>
        </w:numPr>
        <w:ind w:right="-2"/>
        <w:rPr>
          <w:lang w:val="pt-PT"/>
        </w:rPr>
      </w:pPr>
      <w:r w:rsidRPr="00F67924">
        <w:rPr>
          <w:lang w:val="pt-PT"/>
        </w:rPr>
        <w:t>O E</w:t>
      </w:r>
      <w:ins w:id="2316" w:author="Author">
        <w:r w:rsidR="00AB1B0C">
          <w:rPr>
            <w:lang w:val="pt-PT"/>
          </w:rPr>
          <w:t>nsaio</w:t>
        </w:r>
      </w:ins>
      <w:del w:id="2317" w:author="Author">
        <w:r w:rsidRPr="00F67924" w:rsidDel="00AB1B0C">
          <w:rPr>
            <w:lang w:val="pt-PT"/>
          </w:rPr>
          <w:delText>studo</w:delText>
        </w:r>
      </w:del>
      <w:r w:rsidRPr="00F67924">
        <w:rPr>
          <w:lang w:val="pt-PT"/>
        </w:rPr>
        <w:t xml:space="preserve"> V avaliou 499 doentes com resposta clínica inadequada ou intolerância a uma ou mais terapêuticas </w:t>
      </w:r>
      <w:r w:rsidRPr="00F67924">
        <w:rPr>
          <w:szCs w:val="22"/>
          <w:lang w:val="pt-PT"/>
        </w:rPr>
        <w:t xml:space="preserve">antagonistas do TNF. A terapêutica antagonista do TNF foi descontinuada antes da aleatorização. </w:t>
      </w:r>
      <w:r w:rsidRPr="00F67924">
        <w:rPr>
          <w:lang w:val="pt-PT"/>
        </w:rPr>
        <w:t xml:space="preserve">Foram administradas doses de 4 ou 8 mg/kg de </w:t>
      </w:r>
      <w:r w:rsidRPr="00F67924">
        <w:rPr>
          <w:lang w:val="pt-PT" w:eastAsia="de-DE"/>
        </w:rPr>
        <w:t xml:space="preserve">tocilizumab </w:t>
      </w:r>
      <w:r w:rsidRPr="00F67924">
        <w:rPr>
          <w:lang w:val="pt-PT"/>
        </w:rPr>
        <w:t>ou placebo, de quatro em quatro semanas, em associação com MTX estável (10 mg a 25 mg por semana).</w:t>
      </w:r>
    </w:p>
    <w:p w14:paraId="72D8B7F5" w14:textId="26EC0334" w:rsidR="002C4F21" w:rsidRPr="00F67924" w:rsidRDefault="002C4F21" w:rsidP="001A4E34">
      <w:pPr>
        <w:numPr>
          <w:ilvl w:val="12"/>
          <w:numId w:val="0"/>
        </w:numPr>
        <w:rPr>
          <w:lang w:val="pt-PT"/>
        </w:rPr>
      </w:pPr>
    </w:p>
    <w:p w14:paraId="7F162251" w14:textId="77777777" w:rsidR="002C4F21" w:rsidRPr="00F67924" w:rsidRDefault="002C4F21">
      <w:pPr>
        <w:keepNext/>
        <w:keepLines/>
        <w:numPr>
          <w:ilvl w:val="12"/>
          <w:numId w:val="0"/>
        </w:numPr>
        <w:rPr>
          <w:i/>
          <w:u w:val="single"/>
          <w:lang w:val="pt-PT"/>
        </w:rPr>
      </w:pPr>
      <w:r w:rsidRPr="00F67924">
        <w:rPr>
          <w:i/>
          <w:u w:val="single"/>
          <w:lang w:val="pt-PT"/>
        </w:rPr>
        <w:t>Resposta clínica</w:t>
      </w:r>
    </w:p>
    <w:p w14:paraId="0D235181" w14:textId="56A0C313" w:rsidR="005F093D" w:rsidRPr="00F67924" w:rsidRDefault="005F093D" w:rsidP="005551E6">
      <w:pPr>
        <w:numPr>
          <w:ilvl w:val="12"/>
          <w:numId w:val="0"/>
        </w:numPr>
        <w:ind w:right="-2"/>
        <w:rPr>
          <w:lang w:val="pt-PT"/>
        </w:rPr>
      </w:pPr>
      <w:r w:rsidRPr="00F67924">
        <w:rPr>
          <w:lang w:val="pt-PT"/>
        </w:rPr>
        <w:t xml:space="preserve">Em todos os </w:t>
      </w:r>
      <w:del w:id="2318" w:author="Author">
        <w:r w:rsidRPr="00F67924" w:rsidDel="003D5FA9">
          <w:rPr>
            <w:lang w:val="pt-PT"/>
          </w:rPr>
          <w:delText>estudos</w:delText>
        </w:r>
      </w:del>
      <w:ins w:id="2319" w:author="Author">
        <w:r w:rsidR="003D5FA9" w:rsidRPr="00F67924">
          <w:rPr>
            <w:lang w:val="pt-PT"/>
          </w:rPr>
          <w:t>ensaios</w:t>
        </w:r>
      </w:ins>
      <w:r w:rsidRPr="00F67924">
        <w:rPr>
          <w:lang w:val="pt-PT"/>
        </w:rPr>
        <w:t xml:space="preserve">, aos 6 meses, os doentes tratados com </w:t>
      </w:r>
      <w:r w:rsidRPr="00F67924">
        <w:rPr>
          <w:lang w:val="pt-PT" w:eastAsia="de-DE"/>
        </w:rPr>
        <w:t xml:space="preserve">tocilizumab </w:t>
      </w:r>
      <w:r w:rsidRPr="00F67924">
        <w:rPr>
          <w:lang w:val="pt-PT"/>
        </w:rPr>
        <w:t xml:space="preserve">8 mg/kg apresentaram taxas de resposta ACR 20, 50, 70 superiores e estatisticamente significativas, comparativamente ao controlo (Tabela 5). No </w:t>
      </w:r>
      <w:ins w:id="2320" w:author="Author">
        <w:r w:rsidR="003D5FA9" w:rsidRPr="00F67924">
          <w:rPr>
            <w:lang w:val="pt-PT"/>
          </w:rPr>
          <w:t>E</w:t>
        </w:r>
      </w:ins>
      <w:del w:id="2321" w:author="Author">
        <w:r w:rsidRPr="00F67924" w:rsidDel="003D5FA9">
          <w:rPr>
            <w:lang w:val="pt-PT"/>
          </w:rPr>
          <w:delText>e</w:delText>
        </w:r>
        <w:r w:rsidRPr="00F67924" w:rsidDel="00AB1B0C">
          <w:rPr>
            <w:lang w:val="pt-PT"/>
          </w:rPr>
          <w:delText>studo</w:delText>
        </w:r>
      </w:del>
      <w:ins w:id="2322" w:author="Author">
        <w:r w:rsidR="00AB1B0C">
          <w:rPr>
            <w:lang w:val="pt-PT"/>
          </w:rPr>
          <w:t>nsaio</w:t>
        </w:r>
      </w:ins>
      <w:r w:rsidRPr="00F67924">
        <w:rPr>
          <w:lang w:val="pt-PT"/>
        </w:rPr>
        <w:t xml:space="preserve"> I, a superioridade de </w:t>
      </w:r>
      <w:r w:rsidRPr="00F67924">
        <w:rPr>
          <w:lang w:val="pt-PT" w:eastAsia="de-DE"/>
        </w:rPr>
        <w:t xml:space="preserve">tocilizumab </w:t>
      </w:r>
      <w:r w:rsidRPr="00F67924">
        <w:rPr>
          <w:lang w:val="pt-PT"/>
        </w:rPr>
        <w:t xml:space="preserve">8 mg/kg foi demonstrada </w:t>
      </w:r>
      <w:r w:rsidRPr="00F67924">
        <w:rPr>
          <w:i/>
          <w:lang w:val="pt-PT"/>
        </w:rPr>
        <w:t>versus</w:t>
      </w:r>
      <w:r w:rsidRPr="00F67924">
        <w:rPr>
          <w:lang w:val="pt-PT"/>
        </w:rPr>
        <w:t xml:space="preserve"> o comparador ativo MTX.</w:t>
      </w:r>
    </w:p>
    <w:p w14:paraId="1EFA69BA" w14:textId="77777777" w:rsidR="005F093D" w:rsidRPr="00F67924" w:rsidRDefault="005F093D" w:rsidP="005551E6">
      <w:pPr>
        <w:numPr>
          <w:ilvl w:val="12"/>
          <w:numId w:val="0"/>
        </w:numPr>
        <w:ind w:right="-2"/>
        <w:rPr>
          <w:lang w:val="pt-PT"/>
        </w:rPr>
      </w:pPr>
    </w:p>
    <w:p w14:paraId="07B6D054" w14:textId="085DCA6C" w:rsidR="005F093D" w:rsidRPr="00F67924" w:rsidRDefault="005F093D" w:rsidP="005551E6">
      <w:pPr>
        <w:numPr>
          <w:ilvl w:val="12"/>
          <w:numId w:val="0"/>
        </w:numPr>
        <w:ind w:right="-2"/>
        <w:rPr>
          <w:lang w:val="pt-PT"/>
        </w:rPr>
      </w:pPr>
      <w:r w:rsidRPr="00F67924">
        <w:rPr>
          <w:lang w:val="pt-PT"/>
        </w:rPr>
        <w:t>Independentemente da presença de fator reumatoide, idade, género, raça, número de tratamentos prévios ou estado da doença, o efeito do tratamento nos doentes foi semelhante. O início de ação foi rápido (logo à semana 2) e a magnitude da resposta continuou a melhorar com a duração do tratamento. Foram observadas respostas continuamente sustentadas durante mais de 3 anos n</w:t>
      </w:r>
      <w:ins w:id="2323" w:author="Author">
        <w:r w:rsidR="00C47008">
          <w:rPr>
            <w:lang w:val="pt-PT"/>
          </w:rPr>
          <w:t xml:space="preserve">a fase </w:t>
        </w:r>
      </w:ins>
      <w:del w:id="2324" w:author="Author">
        <w:r w:rsidRPr="00F67924" w:rsidDel="00C47008">
          <w:rPr>
            <w:lang w:val="pt-PT"/>
          </w:rPr>
          <w:delText xml:space="preserve">os </w:delText>
        </w:r>
      </w:del>
      <w:ins w:id="2325" w:author="Author">
        <w:del w:id="2326" w:author="Author">
          <w:r w:rsidR="003D5FA9" w:rsidRPr="00F67924" w:rsidDel="00C47008">
            <w:rPr>
              <w:lang w:val="pt-PT"/>
            </w:rPr>
            <w:delText>E</w:delText>
          </w:r>
        </w:del>
      </w:ins>
      <w:del w:id="2327" w:author="Author">
        <w:r w:rsidRPr="00F67924" w:rsidDel="003D5FA9">
          <w:rPr>
            <w:lang w:val="pt-PT"/>
          </w:rPr>
          <w:delText>e</w:delText>
        </w:r>
        <w:r w:rsidRPr="00F67924" w:rsidDel="00AB1B0C">
          <w:rPr>
            <w:lang w:val="pt-PT"/>
          </w:rPr>
          <w:delText>studos</w:delText>
        </w:r>
      </w:del>
      <w:ins w:id="2328" w:author="Author">
        <w:del w:id="2329" w:author="Author">
          <w:r w:rsidR="00AB1B0C" w:rsidDel="00C47008">
            <w:rPr>
              <w:lang w:val="pt-PT"/>
            </w:rPr>
            <w:delText>nsaios</w:delText>
          </w:r>
        </w:del>
      </w:ins>
      <w:del w:id="2330" w:author="Author">
        <w:r w:rsidRPr="00F67924" w:rsidDel="00C47008">
          <w:rPr>
            <w:lang w:val="pt-PT"/>
          </w:rPr>
          <w:delText xml:space="preserve"> </w:delText>
        </w:r>
      </w:del>
      <w:r w:rsidRPr="00F67924">
        <w:rPr>
          <w:lang w:val="pt-PT"/>
        </w:rPr>
        <w:t xml:space="preserve">de extensão </w:t>
      </w:r>
      <w:del w:id="2331" w:author="Author">
        <w:r w:rsidRPr="00F67924" w:rsidDel="00C47008">
          <w:rPr>
            <w:lang w:val="pt-PT"/>
          </w:rPr>
          <w:delText>I</w:delText>
        </w:r>
        <w:r w:rsidRPr="00F67924" w:rsidDel="00C47008">
          <w:rPr>
            <w:lang w:val="pt-PT"/>
          </w:rPr>
          <w:noBreakHyphen/>
          <w:delText xml:space="preserve">V a decorrer, </w:delText>
        </w:r>
      </w:del>
      <w:r w:rsidRPr="00F67924">
        <w:rPr>
          <w:lang w:val="pt-PT"/>
        </w:rPr>
        <w:t>em regime aberto</w:t>
      </w:r>
      <w:ins w:id="2332" w:author="Author">
        <w:r w:rsidR="00C47008" w:rsidRPr="00C47008">
          <w:rPr>
            <w:lang w:val="pt-PT"/>
          </w:rPr>
          <w:t xml:space="preserve"> </w:t>
        </w:r>
        <w:r w:rsidR="00C47008">
          <w:rPr>
            <w:lang w:val="pt-PT"/>
          </w:rPr>
          <w:t xml:space="preserve">dos Ensaios </w:t>
        </w:r>
        <w:r w:rsidR="00C47008" w:rsidRPr="00F67924">
          <w:rPr>
            <w:lang w:val="pt-PT"/>
          </w:rPr>
          <w:t>I</w:t>
        </w:r>
        <w:r w:rsidR="00C47008" w:rsidRPr="00F67924">
          <w:rPr>
            <w:lang w:val="pt-PT"/>
          </w:rPr>
          <w:noBreakHyphen/>
          <w:t>V</w:t>
        </w:r>
      </w:ins>
      <w:r w:rsidRPr="00F67924">
        <w:rPr>
          <w:lang w:val="pt-PT"/>
        </w:rPr>
        <w:t>.</w:t>
      </w:r>
    </w:p>
    <w:p w14:paraId="0B62CC22" w14:textId="77777777" w:rsidR="005F093D" w:rsidRPr="00F67924" w:rsidRDefault="005F093D" w:rsidP="005551E6">
      <w:pPr>
        <w:numPr>
          <w:ilvl w:val="12"/>
          <w:numId w:val="0"/>
        </w:numPr>
        <w:ind w:right="-2"/>
        <w:rPr>
          <w:lang w:val="pt-PT"/>
        </w:rPr>
      </w:pPr>
    </w:p>
    <w:p w14:paraId="683DEEDE" w14:textId="3FAFD087" w:rsidR="005F093D" w:rsidRPr="00F67924" w:rsidRDefault="005F093D" w:rsidP="005551E6">
      <w:pPr>
        <w:numPr>
          <w:ilvl w:val="12"/>
          <w:numId w:val="0"/>
        </w:numPr>
        <w:ind w:right="-2"/>
        <w:rPr>
          <w:lang w:val="pt-PT"/>
        </w:rPr>
      </w:pPr>
      <w:r w:rsidRPr="00F67924">
        <w:rPr>
          <w:lang w:val="pt-PT"/>
        </w:rPr>
        <w:t xml:space="preserve">Nos doentes tratados com </w:t>
      </w:r>
      <w:r w:rsidRPr="00F67924">
        <w:rPr>
          <w:lang w:val="pt-PT" w:eastAsia="de-DE"/>
        </w:rPr>
        <w:t xml:space="preserve">tocilizumab </w:t>
      </w:r>
      <w:r w:rsidRPr="00F67924">
        <w:rPr>
          <w:lang w:val="pt-PT"/>
        </w:rPr>
        <w:t>8 mg/kg, notaram</w:t>
      </w:r>
      <w:r w:rsidRPr="00F67924">
        <w:rPr>
          <w:lang w:val="pt-PT"/>
        </w:rPr>
        <w:noBreakHyphen/>
        <w:t xml:space="preserve">se melhorias significativas em todos os componentes individuais da resposta ACR, incluindo: contagem de articulações dolorosas e tumefactas; avaliação global dos doentes e do médico; </w:t>
      </w:r>
      <w:r w:rsidRPr="00F67924">
        <w:rPr>
          <w:szCs w:val="22"/>
          <w:lang w:val="pt-PT"/>
        </w:rPr>
        <w:t xml:space="preserve">índice de incapacidade; avaliação da dor e da PCR, comparativamente a doentes a receber placebo mais MTX ou outros DMARDs em todos os </w:t>
      </w:r>
      <w:del w:id="2333" w:author="Author">
        <w:r w:rsidRPr="00F67924" w:rsidDel="003D5FA9">
          <w:rPr>
            <w:szCs w:val="22"/>
            <w:lang w:val="pt-PT"/>
          </w:rPr>
          <w:delText>estudos</w:delText>
        </w:r>
      </w:del>
      <w:ins w:id="2334" w:author="Author">
        <w:r w:rsidR="003D5FA9" w:rsidRPr="00F67924">
          <w:rPr>
            <w:szCs w:val="22"/>
            <w:lang w:val="pt-PT"/>
          </w:rPr>
          <w:t>ensaios</w:t>
        </w:r>
      </w:ins>
      <w:r w:rsidRPr="00F67924">
        <w:rPr>
          <w:szCs w:val="22"/>
          <w:lang w:val="pt-PT"/>
        </w:rPr>
        <w:t>.</w:t>
      </w:r>
    </w:p>
    <w:p w14:paraId="2B01B588" w14:textId="77777777" w:rsidR="005F093D" w:rsidRPr="00F67924" w:rsidRDefault="005F093D" w:rsidP="005551E6">
      <w:pPr>
        <w:numPr>
          <w:ilvl w:val="12"/>
          <w:numId w:val="0"/>
        </w:numPr>
        <w:ind w:right="-2"/>
        <w:rPr>
          <w:lang w:val="pt-PT"/>
        </w:rPr>
      </w:pPr>
    </w:p>
    <w:p w14:paraId="7B9DF80C" w14:textId="0A568FE3" w:rsidR="005F093D" w:rsidRPr="00F67924" w:rsidRDefault="005F093D" w:rsidP="005551E6">
      <w:pPr>
        <w:keepNext/>
        <w:keepLines/>
        <w:numPr>
          <w:ilvl w:val="12"/>
          <w:numId w:val="0"/>
        </w:numPr>
        <w:rPr>
          <w:lang w:val="pt-PT"/>
        </w:rPr>
      </w:pPr>
      <w:r w:rsidRPr="00F67924">
        <w:rPr>
          <w:lang w:val="pt-PT"/>
        </w:rPr>
        <w:t xml:space="preserve">Nos </w:t>
      </w:r>
      <w:ins w:id="2335" w:author="Author">
        <w:r w:rsidR="003D5FA9" w:rsidRPr="00F67924">
          <w:rPr>
            <w:lang w:val="pt-PT"/>
          </w:rPr>
          <w:t>E</w:t>
        </w:r>
      </w:ins>
      <w:del w:id="2336" w:author="Author">
        <w:r w:rsidRPr="00F67924" w:rsidDel="003D5FA9">
          <w:rPr>
            <w:lang w:val="pt-PT"/>
          </w:rPr>
          <w:delText>e</w:delText>
        </w:r>
        <w:r w:rsidRPr="00F67924" w:rsidDel="00AB1B0C">
          <w:rPr>
            <w:lang w:val="pt-PT"/>
          </w:rPr>
          <w:delText>studos</w:delText>
        </w:r>
      </w:del>
      <w:ins w:id="2337" w:author="Author">
        <w:r w:rsidR="00AB1B0C">
          <w:rPr>
            <w:lang w:val="pt-PT"/>
          </w:rPr>
          <w:t>nsaios</w:t>
        </w:r>
      </w:ins>
      <w:r w:rsidRPr="00F67924">
        <w:rPr>
          <w:lang w:val="pt-PT"/>
        </w:rPr>
        <w:t xml:space="preserve"> I</w:t>
      </w:r>
      <w:del w:id="2338" w:author="DRA" w:date="2026-01-07T12:18:00Z">
        <w:r w:rsidRPr="00F67924" w:rsidDel="009650A2">
          <w:rPr>
            <w:lang w:val="pt-PT"/>
          </w:rPr>
          <w:delText xml:space="preserve"> </w:delText>
        </w:r>
      </w:del>
      <w:r w:rsidRPr="00F67924">
        <w:rPr>
          <w:lang w:val="pt-PT"/>
        </w:rPr>
        <w:noBreakHyphen/>
      </w:r>
      <w:del w:id="2339" w:author="DRA" w:date="2026-01-07T12:18:00Z">
        <w:r w:rsidRPr="00F67924" w:rsidDel="009650A2">
          <w:rPr>
            <w:lang w:val="pt-PT"/>
          </w:rPr>
          <w:delText xml:space="preserve"> </w:delText>
        </w:r>
      </w:del>
      <w:r w:rsidRPr="00F67924">
        <w:rPr>
          <w:lang w:val="pt-PT"/>
        </w:rPr>
        <w:t xml:space="preserve">V, os doentes apresentavam uma pontuação média de </w:t>
      </w:r>
      <w:r w:rsidRPr="00F67924">
        <w:rPr>
          <w:szCs w:val="22"/>
          <w:lang w:val="pt-PT"/>
        </w:rPr>
        <w:t>atividade da doença</w:t>
      </w:r>
      <w:r w:rsidRPr="00F67924" w:rsidDel="00A47AA3">
        <w:rPr>
          <w:lang w:val="pt-PT"/>
        </w:rPr>
        <w:t xml:space="preserve"> </w:t>
      </w:r>
      <w:r w:rsidRPr="00F67924">
        <w:rPr>
          <w:lang w:val="pt-PT"/>
        </w:rPr>
        <w:t>inicial (</w:t>
      </w:r>
      <w:r w:rsidRPr="00F67924">
        <w:rPr>
          <w:i/>
          <w:lang w:val="pt-PT"/>
        </w:rPr>
        <w:t xml:space="preserve">Disease Activity Score </w:t>
      </w:r>
      <w:r w:rsidRPr="00F67924">
        <w:rPr>
          <w:lang w:val="pt-PT"/>
        </w:rPr>
        <w:t xml:space="preserve">(DAS28)) de 6,5 </w:t>
      </w:r>
      <w:r w:rsidRPr="00F67924">
        <w:rPr>
          <w:lang w:val="pt-PT"/>
        </w:rPr>
        <w:noBreakHyphen/>
        <w:t xml:space="preserve"> 6,8. Nos doentes tratados com </w:t>
      </w:r>
      <w:r w:rsidRPr="00F67924">
        <w:rPr>
          <w:lang w:val="pt-PT" w:eastAsia="de-DE"/>
        </w:rPr>
        <w:t xml:space="preserve">tocilizumab </w:t>
      </w:r>
      <w:r w:rsidRPr="00F67924">
        <w:rPr>
          <w:lang w:val="pt-PT"/>
        </w:rPr>
        <w:t xml:space="preserve">foi observada uma redução significativa no DAS28 a partir da linha de base (melhoria média) de 3,1 </w:t>
      </w:r>
      <w:r w:rsidRPr="00F67924">
        <w:rPr>
          <w:lang w:val="pt-PT"/>
        </w:rPr>
        <w:noBreakHyphen/>
        <w:t xml:space="preserve"> 3,4, comparativamente aos doentes no grupo controlo (1,3 </w:t>
      </w:r>
      <w:r w:rsidRPr="00F67924">
        <w:rPr>
          <w:lang w:val="pt-PT"/>
        </w:rPr>
        <w:noBreakHyphen/>
        <w:t xml:space="preserve"> 2,1). A proporção de doentes que atingiu remissão clínica DAS28 (DAS28 &lt; 2,6) à semana 24 foi significativamente maior nos doentes a receber </w:t>
      </w:r>
      <w:r w:rsidRPr="00F67924">
        <w:rPr>
          <w:lang w:val="pt-PT" w:eastAsia="de-DE"/>
        </w:rPr>
        <w:t xml:space="preserve">tocilizumab </w:t>
      </w:r>
      <w:r w:rsidRPr="00F67924">
        <w:rPr>
          <w:lang w:val="pt-PT"/>
        </w:rPr>
        <w:t xml:space="preserve">(28 </w:t>
      </w:r>
      <w:r w:rsidRPr="00F67924">
        <w:rPr>
          <w:lang w:val="pt-PT"/>
        </w:rPr>
        <w:noBreakHyphen/>
        <w:t xml:space="preserve"> 34%), comparativamente a 1 </w:t>
      </w:r>
      <w:r w:rsidRPr="00F67924">
        <w:rPr>
          <w:lang w:val="pt-PT"/>
        </w:rPr>
        <w:noBreakHyphen/>
        <w:t xml:space="preserve"> 12% nos doentes do grupo controlo. No </w:t>
      </w:r>
      <w:ins w:id="2340" w:author="Author">
        <w:r w:rsidR="003D5FA9" w:rsidRPr="00F67924">
          <w:rPr>
            <w:lang w:val="pt-PT"/>
          </w:rPr>
          <w:t>E</w:t>
        </w:r>
      </w:ins>
      <w:del w:id="2341" w:author="Author">
        <w:r w:rsidRPr="00F67924" w:rsidDel="003D5FA9">
          <w:rPr>
            <w:lang w:val="pt-PT"/>
          </w:rPr>
          <w:delText>e</w:delText>
        </w:r>
        <w:r w:rsidRPr="00F67924" w:rsidDel="00AB1B0C">
          <w:rPr>
            <w:lang w:val="pt-PT"/>
          </w:rPr>
          <w:delText>studo</w:delText>
        </w:r>
      </w:del>
      <w:ins w:id="2342" w:author="Author">
        <w:r w:rsidR="00AB1B0C">
          <w:rPr>
            <w:lang w:val="pt-PT"/>
          </w:rPr>
          <w:t>nsaio</w:t>
        </w:r>
      </w:ins>
      <w:r w:rsidRPr="00F67924">
        <w:rPr>
          <w:lang w:val="pt-PT"/>
        </w:rPr>
        <w:t xml:space="preserve"> II, 65% dos doentes atingiram um DAS28 &lt; 2,6 à semana 104, comparativamente a 48% às 52 semanas e a 33% dos doentes à semana 24.</w:t>
      </w:r>
    </w:p>
    <w:p w14:paraId="7641D5CC" w14:textId="77777777" w:rsidR="005F093D" w:rsidRPr="00F67924" w:rsidRDefault="005F093D" w:rsidP="005551E6">
      <w:pPr>
        <w:numPr>
          <w:ilvl w:val="12"/>
          <w:numId w:val="0"/>
        </w:numPr>
        <w:ind w:right="-2"/>
        <w:rPr>
          <w:lang w:val="pt-PT"/>
        </w:rPr>
      </w:pPr>
    </w:p>
    <w:p w14:paraId="56B3F39C" w14:textId="2B83765C" w:rsidR="005F093D" w:rsidRPr="00F67924" w:rsidRDefault="005F093D" w:rsidP="005551E6">
      <w:pPr>
        <w:numPr>
          <w:ilvl w:val="12"/>
          <w:numId w:val="0"/>
        </w:numPr>
        <w:ind w:right="-2"/>
        <w:rPr>
          <w:lang w:val="pt-PT"/>
        </w:rPr>
      </w:pPr>
      <w:r w:rsidRPr="00F67924">
        <w:rPr>
          <w:lang w:val="pt-PT"/>
        </w:rPr>
        <w:t xml:space="preserve">Numa análise coletiva dos </w:t>
      </w:r>
      <w:ins w:id="2343" w:author="Author">
        <w:r w:rsidR="003D5FA9" w:rsidRPr="00F67924">
          <w:rPr>
            <w:lang w:val="pt-PT"/>
          </w:rPr>
          <w:t>E</w:t>
        </w:r>
      </w:ins>
      <w:del w:id="2344" w:author="Author">
        <w:r w:rsidRPr="00F67924" w:rsidDel="003D5FA9">
          <w:rPr>
            <w:lang w:val="pt-PT"/>
          </w:rPr>
          <w:delText>e</w:delText>
        </w:r>
        <w:r w:rsidRPr="00F67924" w:rsidDel="00AB1B0C">
          <w:rPr>
            <w:lang w:val="pt-PT"/>
          </w:rPr>
          <w:delText>studos</w:delText>
        </w:r>
      </w:del>
      <w:ins w:id="2345" w:author="Author">
        <w:r w:rsidR="00AB1B0C">
          <w:rPr>
            <w:lang w:val="pt-PT"/>
          </w:rPr>
          <w:t>nsaios</w:t>
        </w:r>
      </w:ins>
      <w:r w:rsidRPr="00F67924">
        <w:rPr>
          <w:lang w:val="pt-PT"/>
        </w:rPr>
        <w:t xml:space="preserve"> II, III e IV, a proporção de doentes no grupo tratado com tocilizumab 8 mg/kg mais DMARD </w:t>
      </w:r>
      <w:r w:rsidRPr="00F67924">
        <w:rPr>
          <w:i/>
          <w:lang w:val="pt-PT"/>
        </w:rPr>
        <w:t>vs.</w:t>
      </w:r>
      <w:r w:rsidRPr="00F67924">
        <w:rPr>
          <w:lang w:val="pt-PT"/>
        </w:rPr>
        <w:t xml:space="preserve"> o grupo tratado com tocilizumab 4 mg/kg mais DMARD que atingiram uma resposta ACR 20, 50 e 70 foi significativamente superior (59% </w:t>
      </w:r>
      <w:r w:rsidRPr="00F67924">
        <w:rPr>
          <w:i/>
          <w:lang w:val="pt-PT"/>
        </w:rPr>
        <w:t>vs.</w:t>
      </w:r>
      <w:r w:rsidRPr="00F67924">
        <w:rPr>
          <w:lang w:val="pt-PT"/>
        </w:rPr>
        <w:t xml:space="preserve"> 50%, 37% </w:t>
      </w:r>
      <w:r w:rsidRPr="00F67924">
        <w:rPr>
          <w:i/>
          <w:lang w:val="pt-PT"/>
        </w:rPr>
        <w:t>vs.</w:t>
      </w:r>
      <w:r w:rsidRPr="00F67924">
        <w:rPr>
          <w:lang w:val="pt-PT"/>
        </w:rPr>
        <w:t xml:space="preserve"> 27%, 18% </w:t>
      </w:r>
      <w:r w:rsidRPr="00F67924">
        <w:rPr>
          <w:i/>
          <w:lang w:val="pt-PT"/>
        </w:rPr>
        <w:t>vs.</w:t>
      </w:r>
      <w:r w:rsidRPr="00F67924">
        <w:rPr>
          <w:lang w:val="pt-PT"/>
        </w:rPr>
        <w:t xml:space="preserve"> 11%, respetivamente) (p &lt; 0,03). De forma semelhante, a proporção de doentes que atingiram uma remissão DAS28 (DAS28 &lt; 2,6) no grupo tratado com </w:t>
      </w:r>
      <w:r w:rsidRPr="00F67924">
        <w:rPr>
          <w:lang w:val="pt-PT" w:eastAsia="de-DE"/>
        </w:rPr>
        <w:t xml:space="preserve">tocilizumab </w:t>
      </w:r>
      <w:r w:rsidRPr="00F67924">
        <w:rPr>
          <w:lang w:val="pt-PT"/>
        </w:rPr>
        <w:t xml:space="preserve">8 mg/kg mais DMARD foi significativamente superior à dos doentes tratados com </w:t>
      </w:r>
      <w:r w:rsidRPr="00F67924">
        <w:rPr>
          <w:lang w:val="pt-PT" w:eastAsia="de-DE"/>
        </w:rPr>
        <w:t xml:space="preserve">tocilizumab </w:t>
      </w:r>
      <w:r w:rsidRPr="00F67924">
        <w:rPr>
          <w:lang w:val="pt-PT"/>
        </w:rPr>
        <w:t xml:space="preserve">4 mg/kg mais DMARD (31% </w:t>
      </w:r>
      <w:r w:rsidRPr="00F67924">
        <w:rPr>
          <w:i/>
          <w:lang w:val="pt-PT"/>
        </w:rPr>
        <w:t>vs.</w:t>
      </w:r>
      <w:r w:rsidRPr="00F67924">
        <w:rPr>
          <w:lang w:val="pt-PT"/>
        </w:rPr>
        <w:t xml:space="preserve"> 16%, respetivamente) (p &lt; 0,0001).</w:t>
      </w:r>
    </w:p>
    <w:p w14:paraId="5095954B" w14:textId="77777777" w:rsidR="005F093D" w:rsidRPr="00F67924" w:rsidRDefault="005F093D" w:rsidP="005551E6">
      <w:pPr>
        <w:numPr>
          <w:ilvl w:val="12"/>
          <w:numId w:val="0"/>
        </w:numPr>
        <w:ind w:right="-2"/>
        <w:rPr>
          <w:lang w:val="pt-PT"/>
        </w:rPr>
      </w:pPr>
    </w:p>
    <w:p w14:paraId="158D2E1F" w14:textId="1097AE05" w:rsidR="005F093D" w:rsidRPr="00F67924" w:rsidRDefault="005F093D" w:rsidP="005551E6">
      <w:pPr>
        <w:keepNext/>
        <w:keepLines/>
        <w:numPr>
          <w:ilvl w:val="12"/>
          <w:numId w:val="0"/>
        </w:numPr>
        <w:ind w:right="-2"/>
        <w:rPr>
          <w:bCs/>
          <w:i/>
          <w:lang w:val="pt-PT"/>
        </w:rPr>
      </w:pPr>
      <w:r w:rsidRPr="00F67924">
        <w:rPr>
          <w:bCs/>
          <w:i/>
          <w:lang w:val="pt-PT"/>
        </w:rPr>
        <w:t xml:space="preserve">Tabela 5. </w:t>
      </w:r>
      <w:r w:rsidRPr="00F67924">
        <w:rPr>
          <w:bCs/>
          <w:i/>
          <w:szCs w:val="22"/>
          <w:lang w:val="pt-PT"/>
        </w:rPr>
        <w:t>Respostas ACR</w:t>
      </w:r>
      <w:r w:rsidRPr="00F67924">
        <w:rPr>
          <w:bCs/>
          <w:i/>
          <w:lang w:val="pt-PT"/>
        </w:rPr>
        <w:t xml:space="preserve"> em </w:t>
      </w:r>
      <w:del w:id="2346" w:author="Author">
        <w:r w:rsidRPr="00F67924" w:rsidDel="003D5FA9">
          <w:rPr>
            <w:bCs/>
            <w:i/>
            <w:lang w:val="pt-PT"/>
          </w:rPr>
          <w:delText xml:space="preserve">estudos </w:delText>
        </w:r>
      </w:del>
      <w:ins w:id="2347" w:author="Author">
        <w:r w:rsidR="003D5FA9" w:rsidRPr="00F67924">
          <w:rPr>
            <w:bCs/>
            <w:i/>
            <w:lang w:val="pt-PT"/>
          </w:rPr>
          <w:t xml:space="preserve">ensaios </w:t>
        </w:r>
      </w:ins>
      <w:r w:rsidRPr="00F67924">
        <w:rPr>
          <w:bCs/>
          <w:i/>
          <w:lang w:val="pt-PT"/>
        </w:rPr>
        <w:t>controlados com placebo/MTX/DMARDs (% de doentes)</w:t>
      </w:r>
    </w:p>
    <w:p w14:paraId="642F26DD" w14:textId="77777777" w:rsidR="005F093D" w:rsidRPr="00F67924" w:rsidRDefault="005F093D" w:rsidP="005551E6">
      <w:pPr>
        <w:keepNext/>
        <w:keepLines/>
        <w:numPr>
          <w:ilvl w:val="12"/>
          <w:numId w:val="0"/>
        </w:numPr>
        <w:ind w:right="-2"/>
        <w:rPr>
          <w:lang w:val="pt-PT"/>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14"/>
        <w:gridCol w:w="31"/>
        <w:gridCol w:w="881"/>
        <w:gridCol w:w="684"/>
        <w:gridCol w:w="898"/>
        <w:gridCol w:w="684"/>
        <w:gridCol w:w="898"/>
        <w:gridCol w:w="845"/>
        <w:gridCol w:w="981"/>
        <w:gridCol w:w="970"/>
        <w:gridCol w:w="11"/>
        <w:gridCol w:w="898"/>
        <w:gridCol w:w="692"/>
      </w:tblGrid>
      <w:tr w:rsidR="005F093D" w:rsidRPr="00F67924" w14:paraId="2208AC30" w14:textId="77777777" w:rsidTr="005351D2">
        <w:trPr>
          <w:trHeight w:val="463"/>
          <w:tblHeader/>
        </w:trPr>
        <w:tc>
          <w:tcPr>
            <w:tcW w:w="305" w:type="pct"/>
          </w:tcPr>
          <w:p w14:paraId="7FF2D0AF" w14:textId="77777777" w:rsidR="005F093D" w:rsidRPr="00F67924" w:rsidRDefault="005F093D" w:rsidP="005351D2">
            <w:pPr>
              <w:keepNext/>
              <w:keepLines/>
              <w:numPr>
                <w:ilvl w:val="12"/>
                <w:numId w:val="0"/>
              </w:numPr>
              <w:ind w:right="-2"/>
              <w:jc w:val="center"/>
              <w:rPr>
                <w:sz w:val="20"/>
                <w:lang w:val="pt-PT"/>
              </w:rPr>
            </w:pPr>
          </w:p>
        </w:tc>
        <w:tc>
          <w:tcPr>
            <w:tcW w:w="899" w:type="pct"/>
            <w:gridSpan w:val="3"/>
            <w:tcBorders>
              <w:bottom w:val="single" w:sz="4" w:space="0" w:color="auto"/>
            </w:tcBorders>
          </w:tcPr>
          <w:p w14:paraId="213CD910" w14:textId="3F59A0E9" w:rsidR="005F093D" w:rsidRPr="00F67924" w:rsidRDefault="00AB1B0C" w:rsidP="005351D2">
            <w:pPr>
              <w:keepNext/>
              <w:keepLines/>
              <w:numPr>
                <w:ilvl w:val="12"/>
                <w:numId w:val="0"/>
              </w:numPr>
              <w:ind w:right="-2"/>
              <w:jc w:val="center"/>
              <w:rPr>
                <w:b/>
                <w:bCs/>
                <w:sz w:val="20"/>
                <w:lang w:val="pt-PT"/>
              </w:rPr>
            </w:pPr>
            <w:ins w:id="2348" w:author="Author">
              <w:r w:rsidRPr="00A55B53">
                <w:rPr>
                  <w:b/>
                  <w:bCs/>
                  <w:sz w:val="20"/>
                  <w:lang w:val="pt-PT"/>
                </w:rPr>
                <w:t>Ensaio</w:t>
              </w:r>
            </w:ins>
            <w:del w:id="2349" w:author="Author">
              <w:r w:rsidR="005F093D" w:rsidRPr="00F67924" w:rsidDel="00AB1B0C">
                <w:rPr>
                  <w:b/>
                  <w:bCs/>
                  <w:sz w:val="20"/>
                  <w:lang w:val="pt-PT"/>
                </w:rPr>
                <w:delText>Estudo</w:delText>
              </w:r>
            </w:del>
            <w:r w:rsidR="005F093D" w:rsidRPr="00F67924">
              <w:rPr>
                <w:b/>
                <w:bCs/>
                <w:sz w:val="20"/>
                <w:lang w:val="pt-PT"/>
              </w:rPr>
              <w:t xml:space="preserve"> I</w:t>
            </w:r>
          </w:p>
          <w:p w14:paraId="36600EA8"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AMBITION</w:t>
            </w:r>
          </w:p>
        </w:tc>
        <w:tc>
          <w:tcPr>
            <w:tcW w:w="926" w:type="pct"/>
            <w:gridSpan w:val="2"/>
            <w:tcBorders>
              <w:bottom w:val="single" w:sz="4" w:space="0" w:color="auto"/>
            </w:tcBorders>
          </w:tcPr>
          <w:p w14:paraId="1E1F26B0" w14:textId="11EE2CDB" w:rsidR="005F093D" w:rsidRPr="00F67924" w:rsidRDefault="00AB1B0C" w:rsidP="005351D2">
            <w:pPr>
              <w:keepNext/>
              <w:keepLines/>
              <w:numPr>
                <w:ilvl w:val="12"/>
                <w:numId w:val="0"/>
              </w:numPr>
              <w:ind w:right="-2"/>
              <w:jc w:val="center"/>
              <w:rPr>
                <w:b/>
                <w:bCs/>
                <w:sz w:val="20"/>
                <w:lang w:val="pt-PT"/>
              </w:rPr>
            </w:pPr>
            <w:ins w:id="2350" w:author="Author">
              <w:r w:rsidRPr="00A55B53">
                <w:rPr>
                  <w:b/>
                  <w:bCs/>
                  <w:sz w:val="20"/>
                  <w:lang w:val="pt-PT"/>
                </w:rPr>
                <w:t>Ensaio</w:t>
              </w:r>
            </w:ins>
            <w:del w:id="2351" w:author="Author">
              <w:r w:rsidR="005F093D" w:rsidRPr="00F67924" w:rsidDel="00AB1B0C">
                <w:rPr>
                  <w:b/>
                  <w:bCs/>
                  <w:sz w:val="20"/>
                  <w:lang w:val="pt-PT"/>
                </w:rPr>
                <w:delText>Estudo</w:delText>
              </w:r>
            </w:del>
            <w:r w:rsidR="005F093D" w:rsidRPr="00F67924">
              <w:rPr>
                <w:b/>
                <w:bCs/>
                <w:sz w:val="20"/>
                <w:lang w:val="pt-PT"/>
              </w:rPr>
              <w:t xml:space="preserve"> II</w:t>
            </w:r>
          </w:p>
          <w:p w14:paraId="2C1BF7BE" w14:textId="77777777" w:rsidR="005F093D" w:rsidRPr="00F67924" w:rsidRDefault="005F093D" w:rsidP="005351D2">
            <w:pPr>
              <w:keepNext/>
              <w:keepLines/>
              <w:numPr>
                <w:ilvl w:val="12"/>
                <w:numId w:val="0"/>
              </w:numPr>
              <w:ind w:right="-2"/>
              <w:jc w:val="center"/>
              <w:rPr>
                <w:sz w:val="20"/>
                <w:lang w:val="pt-PT"/>
              </w:rPr>
            </w:pPr>
            <w:r w:rsidRPr="00F67924">
              <w:rPr>
                <w:b/>
                <w:bCs/>
                <w:sz w:val="20"/>
                <w:lang w:val="pt-PT"/>
              </w:rPr>
              <w:t>LITHE</w:t>
            </w:r>
          </w:p>
        </w:tc>
        <w:tc>
          <w:tcPr>
            <w:tcW w:w="926" w:type="pct"/>
            <w:gridSpan w:val="2"/>
            <w:tcBorders>
              <w:bottom w:val="single" w:sz="4" w:space="0" w:color="auto"/>
            </w:tcBorders>
          </w:tcPr>
          <w:p w14:paraId="47FC0AA4" w14:textId="510899AF" w:rsidR="005F093D" w:rsidRPr="00F67924" w:rsidRDefault="00AB1B0C" w:rsidP="005351D2">
            <w:pPr>
              <w:keepNext/>
              <w:keepLines/>
              <w:numPr>
                <w:ilvl w:val="12"/>
                <w:numId w:val="0"/>
              </w:numPr>
              <w:ind w:right="-2"/>
              <w:jc w:val="center"/>
              <w:rPr>
                <w:b/>
                <w:bCs/>
                <w:sz w:val="20"/>
                <w:lang w:val="pt-PT"/>
              </w:rPr>
            </w:pPr>
            <w:ins w:id="2352" w:author="Author">
              <w:r w:rsidRPr="00A55B53">
                <w:rPr>
                  <w:b/>
                  <w:bCs/>
                  <w:sz w:val="20"/>
                  <w:lang w:val="pt-PT"/>
                </w:rPr>
                <w:t>Ensaio</w:t>
              </w:r>
            </w:ins>
            <w:del w:id="2353" w:author="Author">
              <w:r w:rsidR="005F093D" w:rsidRPr="00F67924" w:rsidDel="00AB1B0C">
                <w:rPr>
                  <w:b/>
                  <w:bCs/>
                  <w:sz w:val="20"/>
                  <w:lang w:val="pt-PT"/>
                </w:rPr>
                <w:delText>Estudo</w:delText>
              </w:r>
            </w:del>
            <w:r w:rsidR="005F093D" w:rsidRPr="00F67924">
              <w:rPr>
                <w:b/>
                <w:bCs/>
                <w:sz w:val="20"/>
                <w:lang w:val="pt-PT"/>
              </w:rPr>
              <w:t xml:space="preserve"> III</w:t>
            </w:r>
          </w:p>
          <w:p w14:paraId="2B310E85" w14:textId="77777777" w:rsidR="005F093D" w:rsidRPr="00F67924" w:rsidRDefault="005F093D" w:rsidP="005351D2">
            <w:pPr>
              <w:keepNext/>
              <w:keepLines/>
              <w:numPr>
                <w:ilvl w:val="12"/>
                <w:numId w:val="0"/>
              </w:numPr>
              <w:ind w:right="-2"/>
              <w:jc w:val="center"/>
              <w:rPr>
                <w:sz w:val="20"/>
                <w:lang w:val="pt-PT"/>
              </w:rPr>
            </w:pPr>
            <w:r w:rsidRPr="00F67924">
              <w:rPr>
                <w:b/>
                <w:bCs/>
                <w:sz w:val="20"/>
                <w:lang w:val="pt-PT"/>
              </w:rPr>
              <w:t>OPTION</w:t>
            </w:r>
          </w:p>
        </w:tc>
        <w:tc>
          <w:tcPr>
            <w:tcW w:w="1019" w:type="pct"/>
            <w:gridSpan w:val="3"/>
            <w:tcBorders>
              <w:bottom w:val="single" w:sz="4" w:space="0" w:color="auto"/>
            </w:tcBorders>
          </w:tcPr>
          <w:p w14:paraId="1406CF19" w14:textId="183BDFCF" w:rsidR="005F093D" w:rsidRPr="00F67924" w:rsidRDefault="00AB1B0C" w:rsidP="005351D2">
            <w:pPr>
              <w:keepNext/>
              <w:keepLines/>
              <w:numPr>
                <w:ilvl w:val="12"/>
                <w:numId w:val="0"/>
              </w:numPr>
              <w:ind w:right="-2"/>
              <w:jc w:val="center"/>
              <w:rPr>
                <w:b/>
                <w:bCs/>
                <w:sz w:val="20"/>
                <w:lang w:val="pt-PT"/>
              </w:rPr>
            </w:pPr>
            <w:ins w:id="2354" w:author="Author">
              <w:r w:rsidRPr="00A55B53">
                <w:rPr>
                  <w:b/>
                  <w:bCs/>
                  <w:sz w:val="20"/>
                  <w:lang w:val="pt-PT"/>
                </w:rPr>
                <w:t>Ensaio</w:t>
              </w:r>
            </w:ins>
            <w:del w:id="2355" w:author="Author">
              <w:r w:rsidR="005F093D" w:rsidRPr="00F67924" w:rsidDel="00AB1B0C">
                <w:rPr>
                  <w:b/>
                  <w:bCs/>
                  <w:sz w:val="20"/>
                  <w:lang w:val="pt-PT"/>
                </w:rPr>
                <w:delText>Estudo</w:delText>
              </w:r>
            </w:del>
            <w:r w:rsidR="005F093D" w:rsidRPr="00F67924">
              <w:rPr>
                <w:b/>
                <w:bCs/>
                <w:sz w:val="20"/>
                <w:lang w:val="pt-PT"/>
              </w:rPr>
              <w:t xml:space="preserve"> IV</w:t>
            </w:r>
          </w:p>
          <w:p w14:paraId="6443B032"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TOWARD</w:t>
            </w:r>
          </w:p>
        </w:tc>
        <w:tc>
          <w:tcPr>
            <w:tcW w:w="926" w:type="pct"/>
            <w:gridSpan w:val="2"/>
            <w:tcBorders>
              <w:bottom w:val="single" w:sz="4" w:space="0" w:color="auto"/>
            </w:tcBorders>
          </w:tcPr>
          <w:p w14:paraId="13CB5E43" w14:textId="6FA27BDE" w:rsidR="005F093D" w:rsidRPr="00F67924" w:rsidRDefault="00AB1B0C" w:rsidP="005351D2">
            <w:pPr>
              <w:keepNext/>
              <w:keepLines/>
              <w:numPr>
                <w:ilvl w:val="12"/>
                <w:numId w:val="0"/>
              </w:numPr>
              <w:ind w:right="-2"/>
              <w:jc w:val="center"/>
              <w:rPr>
                <w:b/>
                <w:bCs/>
                <w:sz w:val="20"/>
                <w:lang w:val="pt-PT"/>
              </w:rPr>
            </w:pPr>
            <w:ins w:id="2356" w:author="Author">
              <w:r w:rsidRPr="00A55B53">
                <w:rPr>
                  <w:b/>
                  <w:bCs/>
                  <w:sz w:val="20"/>
                  <w:lang w:val="pt-PT"/>
                </w:rPr>
                <w:t>Ensaio</w:t>
              </w:r>
            </w:ins>
            <w:del w:id="2357" w:author="Author">
              <w:r w:rsidR="005F093D" w:rsidRPr="00F67924" w:rsidDel="00AB1B0C">
                <w:rPr>
                  <w:b/>
                  <w:bCs/>
                  <w:sz w:val="20"/>
                  <w:lang w:val="pt-PT"/>
                </w:rPr>
                <w:delText>Estudo</w:delText>
              </w:r>
            </w:del>
            <w:r w:rsidR="005F093D" w:rsidRPr="00F67924">
              <w:rPr>
                <w:b/>
                <w:bCs/>
                <w:sz w:val="20"/>
                <w:lang w:val="pt-PT"/>
              </w:rPr>
              <w:t xml:space="preserve"> V</w:t>
            </w:r>
          </w:p>
          <w:p w14:paraId="7BEBD99F"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RADIATE</w:t>
            </w:r>
          </w:p>
        </w:tc>
      </w:tr>
      <w:tr w:rsidR="005F093D" w:rsidRPr="00F67924" w14:paraId="22197D22" w14:textId="77777777" w:rsidTr="005351D2">
        <w:trPr>
          <w:trHeight w:val="737"/>
          <w:tblHeader/>
        </w:trPr>
        <w:tc>
          <w:tcPr>
            <w:tcW w:w="305" w:type="pct"/>
          </w:tcPr>
          <w:p w14:paraId="41C277FE" w14:textId="07D3F714" w:rsidR="005F093D" w:rsidRPr="00F67924" w:rsidRDefault="005F093D" w:rsidP="005351D2">
            <w:pPr>
              <w:keepNext/>
              <w:keepLines/>
              <w:numPr>
                <w:ilvl w:val="12"/>
                <w:numId w:val="0"/>
              </w:numPr>
              <w:ind w:right="-2"/>
              <w:jc w:val="center"/>
              <w:rPr>
                <w:sz w:val="20"/>
                <w:lang w:val="pt-PT"/>
              </w:rPr>
            </w:pPr>
            <w:r w:rsidRPr="00F67924">
              <w:rPr>
                <w:bCs/>
                <w:sz w:val="20"/>
                <w:lang w:val="pt-PT"/>
              </w:rPr>
              <w:t>semana</w:t>
            </w:r>
          </w:p>
        </w:tc>
        <w:tc>
          <w:tcPr>
            <w:tcW w:w="528" w:type="pct"/>
            <w:gridSpan w:val="2"/>
            <w:tcBorders>
              <w:right w:val="single" w:sz="4" w:space="0" w:color="auto"/>
            </w:tcBorders>
          </w:tcPr>
          <w:p w14:paraId="5C821AD9"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TCZ</w:t>
            </w:r>
          </w:p>
          <w:p w14:paraId="064CCCEE" w14:textId="77777777" w:rsidR="005F093D" w:rsidRPr="00F67924" w:rsidRDefault="005F093D" w:rsidP="005351D2">
            <w:pPr>
              <w:keepNext/>
              <w:keepLines/>
              <w:numPr>
                <w:ilvl w:val="12"/>
                <w:numId w:val="0"/>
              </w:numPr>
              <w:ind w:right="-2"/>
              <w:jc w:val="center"/>
              <w:rPr>
                <w:sz w:val="20"/>
                <w:lang w:val="pt-PT"/>
              </w:rPr>
            </w:pPr>
            <w:r w:rsidRPr="00F67924">
              <w:rPr>
                <w:b/>
                <w:bCs/>
                <w:sz w:val="20"/>
                <w:lang w:val="pt-PT"/>
              </w:rPr>
              <w:t>8 mg/kg</w:t>
            </w:r>
          </w:p>
        </w:tc>
        <w:tc>
          <w:tcPr>
            <w:tcW w:w="370" w:type="pct"/>
            <w:tcBorders>
              <w:left w:val="single" w:sz="4" w:space="0" w:color="auto"/>
              <w:right w:val="single" w:sz="4" w:space="0" w:color="auto"/>
            </w:tcBorders>
          </w:tcPr>
          <w:p w14:paraId="4B5E6E9F" w14:textId="77777777" w:rsidR="005F093D" w:rsidRPr="00F67924" w:rsidRDefault="005F093D" w:rsidP="005351D2">
            <w:pPr>
              <w:keepNext/>
              <w:keepLines/>
              <w:numPr>
                <w:ilvl w:val="12"/>
                <w:numId w:val="0"/>
              </w:numPr>
              <w:ind w:right="-2"/>
              <w:jc w:val="center"/>
              <w:rPr>
                <w:sz w:val="20"/>
                <w:lang w:val="pt-PT"/>
              </w:rPr>
            </w:pPr>
            <w:r w:rsidRPr="00F67924">
              <w:rPr>
                <w:b/>
                <w:bCs/>
                <w:sz w:val="20"/>
                <w:lang w:val="pt-PT"/>
              </w:rPr>
              <w:t>MTX</w:t>
            </w:r>
          </w:p>
        </w:tc>
        <w:tc>
          <w:tcPr>
            <w:tcW w:w="463" w:type="pct"/>
            <w:tcBorders>
              <w:left w:val="single" w:sz="4" w:space="0" w:color="auto"/>
              <w:right w:val="single" w:sz="4" w:space="0" w:color="auto"/>
            </w:tcBorders>
          </w:tcPr>
          <w:p w14:paraId="00C6B164"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TCZ</w:t>
            </w:r>
          </w:p>
          <w:p w14:paraId="619004D2"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8 mg/kg + MTX</w:t>
            </w:r>
          </w:p>
        </w:tc>
        <w:tc>
          <w:tcPr>
            <w:tcW w:w="463" w:type="pct"/>
            <w:tcBorders>
              <w:left w:val="single" w:sz="4" w:space="0" w:color="auto"/>
              <w:right w:val="single" w:sz="4" w:space="0" w:color="auto"/>
            </w:tcBorders>
          </w:tcPr>
          <w:p w14:paraId="6D15CEAB" w14:textId="77777777" w:rsidR="005F093D" w:rsidRPr="00F67924" w:rsidRDefault="005F093D" w:rsidP="005351D2">
            <w:pPr>
              <w:keepNext/>
              <w:keepLines/>
              <w:numPr>
                <w:ilvl w:val="12"/>
                <w:numId w:val="0"/>
              </w:numPr>
              <w:ind w:right="-2"/>
              <w:jc w:val="center"/>
              <w:rPr>
                <w:sz w:val="20"/>
                <w:lang w:val="pt-PT"/>
              </w:rPr>
            </w:pPr>
            <w:r w:rsidRPr="00F67924">
              <w:rPr>
                <w:b/>
                <w:bCs/>
                <w:sz w:val="20"/>
                <w:lang w:val="pt-PT"/>
              </w:rPr>
              <w:t>PBO + MTX</w:t>
            </w:r>
          </w:p>
        </w:tc>
        <w:tc>
          <w:tcPr>
            <w:tcW w:w="463" w:type="pct"/>
            <w:tcBorders>
              <w:left w:val="single" w:sz="4" w:space="0" w:color="auto"/>
              <w:right w:val="single" w:sz="4" w:space="0" w:color="auto"/>
            </w:tcBorders>
          </w:tcPr>
          <w:p w14:paraId="78A66E61"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TCZ</w:t>
            </w:r>
          </w:p>
          <w:p w14:paraId="23E56D9C"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8 mg/kg + MTX</w:t>
            </w:r>
          </w:p>
        </w:tc>
        <w:tc>
          <w:tcPr>
            <w:tcW w:w="463" w:type="pct"/>
            <w:tcBorders>
              <w:left w:val="single" w:sz="4" w:space="0" w:color="auto"/>
            </w:tcBorders>
          </w:tcPr>
          <w:p w14:paraId="33AAC294"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PBO + MTX</w:t>
            </w:r>
          </w:p>
        </w:tc>
        <w:tc>
          <w:tcPr>
            <w:tcW w:w="509" w:type="pct"/>
            <w:tcBorders>
              <w:left w:val="nil"/>
              <w:right w:val="single" w:sz="4" w:space="0" w:color="auto"/>
            </w:tcBorders>
          </w:tcPr>
          <w:p w14:paraId="38F7777D"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TCZ</w:t>
            </w:r>
          </w:p>
          <w:p w14:paraId="08AFDA71"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8 mg/kg + DMARD</w:t>
            </w:r>
          </w:p>
        </w:tc>
        <w:tc>
          <w:tcPr>
            <w:tcW w:w="509" w:type="pct"/>
            <w:gridSpan w:val="2"/>
            <w:tcBorders>
              <w:left w:val="single" w:sz="4" w:space="0" w:color="auto"/>
            </w:tcBorders>
          </w:tcPr>
          <w:p w14:paraId="5D5BE755"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PBO + DMARD</w:t>
            </w:r>
          </w:p>
        </w:tc>
        <w:tc>
          <w:tcPr>
            <w:tcW w:w="463" w:type="pct"/>
            <w:tcBorders>
              <w:left w:val="nil"/>
              <w:right w:val="single" w:sz="4" w:space="0" w:color="auto"/>
            </w:tcBorders>
          </w:tcPr>
          <w:p w14:paraId="29C69041"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TCZ 8 mg/kg + MTX</w:t>
            </w:r>
          </w:p>
        </w:tc>
        <w:tc>
          <w:tcPr>
            <w:tcW w:w="463" w:type="pct"/>
            <w:tcBorders>
              <w:left w:val="single" w:sz="4" w:space="0" w:color="auto"/>
            </w:tcBorders>
          </w:tcPr>
          <w:p w14:paraId="4198E86D"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PBO + MTX</w:t>
            </w:r>
            <w:r w:rsidRPr="00F67924">
              <w:rPr>
                <w:b/>
                <w:bCs/>
                <w:sz w:val="20"/>
                <w:lang w:val="pt-PT"/>
              </w:rPr>
              <w:br/>
            </w:r>
          </w:p>
        </w:tc>
      </w:tr>
      <w:tr w:rsidR="005F093D" w:rsidRPr="00F67924" w14:paraId="1087DF4E" w14:textId="77777777" w:rsidTr="005351D2">
        <w:trPr>
          <w:trHeight w:val="521"/>
          <w:tblHeader/>
        </w:trPr>
        <w:tc>
          <w:tcPr>
            <w:tcW w:w="305" w:type="pct"/>
          </w:tcPr>
          <w:p w14:paraId="46E24B88" w14:textId="77777777" w:rsidR="005F093D" w:rsidRPr="00F67924" w:rsidRDefault="005F093D" w:rsidP="005351D2">
            <w:pPr>
              <w:keepNext/>
              <w:keepLines/>
              <w:numPr>
                <w:ilvl w:val="12"/>
                <w:numId w:val="0"/>
              </w:numPr>
              <w:ind w:right="-2"/>
              <w:jc w:val="center"/>
              <w:rPr>
                <w:b/>
                <w:bCs/>
                <w:sz w:val="20"/>
                <w:lang w:val="pt-PT"/>
              </w:rPr>
            </w:pPr>
          </w:p>
        </w:tc>
        <w:tc>
          <w:tcPr>
            <w:tcW w:w="528" w:type="pct"/>
            <w:gridSpan w:val="2"/>
            <w:tcBorders>
              <w:right w:val="single" w:sz="4" w:space="0" w:color="auto"/>
            </w:tcBorders>
          </w:tcPr>
          <w:p w14:paraId="72787380" w14:textId="50B06C33" w:rsidR="005F093D" w:rsidRPr="00F67924" w:rsidRDefault="00AB73C3" w:rsidP="005351D2">
            <w:pPr>
              <w:keepNext/>
              <w:keepLines/>
              <w:numPr>
                <w:ilvl w:val="12"/>
                <w:numId w:val="0"/>
              </w:numPr>
              <w:ind w:right="-2"/>
              <w:jc w:val="center"/>
              <w:rPr>
                <w:b/>
                <w:bCs/>
                <w:sz w:val="20"/>
                <w:lang w:val="pt-PT"/>
              </w:rPr>
            </w:pPr>
            <w:ins w:id="2358" w:author="Author">
              <w:r w:rsidRPr="00A55B53">
                <w:rPr>
                  <w:b/>
                  <w:bCs/>
                  <w:sz w:val="20"/>
                  <w:lang w:val="pt-PT"/>
                </w:rPr>
                <w:t>n = </w:t>
              </w:r>
            </w:ins>
            <w:del w:id="2359" w:author="Author">
              <w:r w:rsidR="005F093D" w:rsidRPr="00F67924" w:rsidDel="00AB73C3">
                <w:rPr>
                  <w:b/>
                  <w:bCs/>
                  <w:sz w:val="20"/>
                  <w:lang w:val="pt-PT"/>
                </w:rPr>
                <w:delText xml:space="preserve">N = </w:delText>
              </w:r>
            </w:del>
          </w:p>
          <w:p w14:paraId="11F3E033"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286</w:t>
            </w:r>
          </w:p>
        </w:tc>
        <w:tc>
          <w:tcPr>
            <w:tcW w:w="370" w:type="pct"/>
            <w:tcBorders>
              <w:left w:val="single" w:sz="4" w:space="0" w:color="auto"/>
              <w:right w:val="single" w:sz="4" w:space="0" w:color="auto"/>
            </w:tcBorders>
          </w:tcPr>
          <w:p w14:paraId="53ECD12E" w14:textId="712E342B" w:rsidR="005F093D" w:rsidRPr="00F67924" w:rsidRDefault="00AB73C3" w:rsidP="005351D2">
            <w:pPr>
              <w:keepNext/>
              <w:keepLines/>
              <w:numPr>
                <w:ilvl w:val="12"/>
                <w:numId w:val="0"/>
              </w:numPr>
              <w:ind w:right="-2"/>
              <w:jc w:val="center"/>
              <w:rPr>
                <w:b/>
                <w:bCs/>
                <w:sz w:val="20"/>
                <w:lang w:val="pt-PT"/>
              </w:rPr>
            </w:pPr>
            <w:ins w:id="2360" w:author="Author">
              <w:r w:rsidRPr="00A55B53">
                <w:rPr>
                  <w:b/>
                  <w:bCs/>
                  <w:sz w:val="20"/>
                  <w:lang w:val="pt-PT"/>
                </w:rPr>
                <w:t>n = </w:t>
              </w:r>
            </w:ins>
            <w:del w:id="2361" w:author="Author">
              <w:r w:rsidR="005F093D" w:rsidRPr="00F67924" w:rsidDel="00AB73C3">
                <w:rPr>
                  <w:b/>
                  <w:bCs/>
                  <w:sz w:val="20"/>
                  <w:lang w:val="pt-PT"/>
                </w:rPr>
                <w:delText>N =</w:delText>
              </w:r>
            </w:del>
          </w:p>
          <w:p w14:paraId="3F21A495"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284</w:t>
            </w:r>
          </w:p>
        </w:tc>
        <w:tc>
          <w:tcPr>
            <w:tcW w:w="463" w:type="pct"/>
            <w:tcBorders>
              <w:left w:val="single" w:sz="4" w:space="0" w:color="auto"/>
              <w:right w:val="single" w:sz="4" w:space="0" w:color="auto"/>
            </w:tcBorders>
          </w:tcPr>
          <w:p w14:paraId="08B3BDED" w14:textId="415A538C" w:rsidR="005F093D" w:rsidRPr="00F67924" w:rsidRDefault="00AB73C3" w:rsidP="005351D2">
            <w:pPr>
              <w:keepNext/>
              <w:keepLines/>
              <w:numPr>
                <w:ilvl w:val="12"/>
                <w:numId w:val="0"/>
              </w:numPr>
              <w:ind w:right="-2"/>
              <w:jc w:val="center"/>
              <w:rPr>
                <w:b/>
                <w:bCs/>
                <w:sz w:val="20"/>
                <w:lang w:val="pt-PT"/>
              </w:rPr>
            </w:pPr>
            <w:ins w:id="2362" w:author="Author">
              <w:r w:rsidRPr="00A55B53">
                <w:rPr>
                  <w:b/>
                  <w:bCs/>
                  <w:sz w:val="20"/>
                  <w:lang w:val="pt-PT"/>
                </w:rPr>
                <w:t>n = </w:t>
              </w:r>
            </w:ins>
            <w:del w:id="2363" w:author="Author">
              <w:r w:rsidR="005F093D" w:rsidRPr="00F67924" w:rsidDel="00AB73C3">
                <w:rPr>
                  <w:b/>
                  <w:bCs/>
                  <w:sz w:val="20"/>
                  <w:lang w:val="pt-PT"/>
                </w:rPr>
                <w:delText xml:space="preserve">N = </w:delText>
              </w:r>
            </w:del>
          </w:p>
          <w:p w14:paraId="7289DFBF"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398</w:t>
            </w:r>
          </w:p>
        </w:tc>
        <w:tc>
          <w:tcPr>
            <w:tcW w:w="463" w:type="pct"/>
            <w:tcBorders>
              <w:left w:val="single" w:sz="4" w:space="0" w:color="auto"/>
              <w:right w:val="single" w:sz="4" w:space="0" w:color="auto"/>
            </w:tcBorders>
          </w:tcPr>
          <w:p w14:paraId="2E599A80" w14:textId="633D2082" w:rsidR="005F093D" w:rsidRPr="00F67924" w:rsidRDefault="00AB73C3" w:rsidP="005351D2">
            <w:pPr>
              <w:keepNext/>
              <w:keepLines/>
              <w:numPr>
                <w:ilvl w:val="12"/>
                <w:numId w:val="0"/>
              </w:numPr>
              <w:ind w:right="-2"/>
              <w:jc w:val="center"/>
              <w:rPr>
                <w:b/>
                <w:bCs/>
                <w:sz w:val="20"/>
                <w:lang w:val="pt-PT"/>
              </w:rPr>
            </w:pPr>
            <w:ins w:id="2364" w:author="Author">
              <w:r w:rsidRPr="00A55B53">
                <w:rPr>
                  <w:b/>
                  <w:bCs/>
                  <w:sz w:val="20"/>
                  <w:lang w:val="pt-PT"/>
                </w:rPr>
                <w:t>n = </w:t>
              </w:r>
            </w:ins>
            <w:del w:id="2365" w:author="Author">
              <w:r w:rsidR="005F093D" w:rsidRPr="00F67924" w:rsidDel="00AB73C3">
                <w:rPr>
                  <w:b/>
                  <w:bCs/>
                  <w:sz w:val="20"/>
                  <w:lang w:val="pt-PT"/>
                </w:rPr>
                <w:delText>N =</w:delText>
              </w:r>
            </w:del>
          </w:p>
          <w:p w14:paraId="3E88DA92"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393</w:t>
            </w:r>
          </w:p>
        </w:tc>
        <w:tc>
          <w:tcPr>
            <w:tcW w:w="463" w:type="pct"/>
            <w:tcBorders>
              <w:left w:val="single" w:sz="4" w:space="0" w:color="auto"/>
              <w:right w:val="single" w:sz="4" w:space="0" w:color="auto"/>
            </w:tcBorders>
          </w:tcPr>
          <w:p w14:paraId="2335E41D" w14:textId="52F9797D" w:rsidR="005F093D" w:rsidRPr="00F67924" w:rsidRDefault="00AB73C3" w:rsidP="005351D2">
            <w:pPr>
              <w:keepNext/>
              <w:keepLines/>
              <w:numPr>
                <w:ilvl w:val="12"/>
                <w:numId w:val="0"/>
              </w:numPr>
              <w:ind w:right="-2"/>
              <w:jc w:val="center"/>
              <w:rPr>
                <w:b/>
                <w:bCs/>
                <w:sz w:val="20"/>
                <w:lang w:val="pt-PT"/>
              </w:rPr>
            </w:pPr>
            <w:ins w:id="2366" w:author="Author">
              <w:r w:rsidRPr="00A55B53">
                <w:rPr>
                  <w:b/>
                  <w:bCs/>
                  <w:sz w:val="20"/>
                  <w:lang w:val="pt-PT"/>
                </w:rPr>
                <w:t>n = </w:t>
              </w:r>
            </w:ins>
            <w:del w:id="2367" w:author="Author">
              <w:r w:rsidR="005F093D" w:rsidRPr="00F67924" w:rsidDel="00AB73C3">
                <w:rPr>
                  <w:b/>
                  <w:bCs/>
                  <w:sz w:val="20"/>
                  <w:lang w:val="pt-PT"/>
                </w:rPr>
                <w:delText>N =</w:delText>
              </w:r>
            </w:del>
          </w:p>
          <w:p w14:paraId="657CF48A"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205</w:t>
            </w:r>
          </w:p>
        </w:tc>
        <w:tc>
          <w:tcPr>
            <w:tcW w:w="463" w:type="pct"/>
            <w:tcBorders>
              <w:left w:val="single" w:sz="4" w:space="0" w:color="auto"/>
            </w:tcBorders>
          </w:tcPr>
          <w:p w14:paraId="05BE4155" w14:textId="178A7D10" w:rsidR="005F093D" w:rsidRPr="00F67924" w:rsidRDefault="00AB73C3" w:rsidP="005351D2">
            <w:pPr>
              <w:keepNext/>
              <w:keepLines/>
              <w:numPr>
                <w:ilvl w:val="12"/>
                <w:numId w:val="0"/>
              </w:numPr>
              <w:ind w:right="-2"/>
              <w:jc w:val="center"/>
              <w:rPr>
                <w:b/>
                <w:bCs/>
                <w:sz w:val="20"/>
                <w:lang w:val="pt-PT"/>
              </w:rPr>
            </w:pPr>
            <w:ins w:id="2368" w:author="Author">
              <w:r w:rsidRPr="00A55B53">
                <w:rPr>
                  <w:b/>
                  <w:bCs/>
                  <w:sz w:val="20"/>
                  <w:lang w:val="pt-PT"/>
                </w:rPr>
                <w:t>n = </w:t>
              </w:r>
            </w:ins>
            <w:del w:id="2369" w:author="Author">
              <w:r w:rsidR="005F093D" w:rsidRPr="00F67924" w:rsidDel="00AB73C3">
                <w:rPr>
                  <w:b/>
                  <w:bCs/>
                  <w:sz w:val="20"/>
                  <w:lang w:val="pt-PT"/>
                </w:rPr>
                <w:delText>N =</w:delText>
              </w:r>
            </w:del>
          </w:p>
          <w:p w14:paraId="6EDCFC45"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204</w:t>
            </w:r>
          </w:p>
        </w:tc>
        <w:tc>
          <w:tcPr>
            <w:tcW w:w="509" w:type="pct"/>
            <w:tcBorders>
              <w:left w:val="nil"/>
              <w:right w:val="single" w:sz="4" w:space="0" w:color="auto"/>
            </w:tcBorders>
          </w:tcPr>
          <w:p w14:paraId="2EC6CB38" w14:textId="2950E6DB" w:rsidR="005F093D" w:rsidRPr="00F67924" w:rsidRDefault="00AB73C3" w:rsidP="005351D2">
            <w:pPr>
              <w:keepNext/>
              <w:keepLines/>
              <w:numPr>
                <w:ilvl w:val="12"/>
                <w:numId w:val="0"/>
              </w:numPr>
              <w:ind w:right="-2"/>
              <w:jc w:val="center"/>
              <w:rPr>
                <w:b/>
                <w:bCs/>
                <w:sz w:val="20"/>
                <w:lang w:val="pt-PT"/>
              </w:rPr>
            </w:pPr>
            <w:ins w:id="2370" w:author="Author">
              <w:r w:rsidRPr="00A55B53">
                <w:rPr>
                  <w:b/>
                  <w:bCs/>
                  <w:sz w:val="20"/>
                  <w:lang w:val="pt-PT"/>
                </w:rPr>
                <w:t>n = </w:t>
              </w:r>
            </w:ins>
            <w:del w:id="2371" w:author="Author">
              <w:r w:rsidR="005F093D" w:rsidRPr="00F67924" w:rsidDel="00AB73C3">
                <w:rPr>
                  <w:b/>
                  <w:bCs/>
                  <w:sz w:val="20"/>
                  <w:lang w:val="pt-PT"/>
                </w:rPr>
                <w:delText>N =</w:delText>
              </w:r>
            </w:del>
          </w:p>
          <w:p w14:paraId="1B6EE967"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803</w:t>
            </w:r>
          </w:p>
        </w:tc>
        <w:tc>
          <w:tcPr>
            <w:tcW w:w="509" w:type="pct"/>
            <w:gridSpan w:val="2"/>
            <w:tcBorders>
              <w:left w:val="single" w:sz="4" w:space="0" w:color="auto"/>
            </w:tcBorders>
          </w:tcPr>
          <w:p w14:paraId="08FCE7E4" w14:textId="55781BB3" w:rsidR="005F093D" w:rsidRPr="00F67924" w:rsidRDefault="00AB73C3" w:rsidP="005351D2">
            <w:pPr>
              <w:keepNext/>
              <w:keepLines/>
              <w:numPr>
                <w:ilvl w:val="12"/>
                <w:numId w:val="0"/>
              </w:numPr>
              <w:ind w:right="-2"/>
              <w:jc w:val="center"/>
              <w:rPr>
                <w:b/>
                <w:bCs/>
                <w:sz w:val="20"/>
                <w:lang w:val="pt-PT"/>
              </w:rPr>
            </w:pPr>
            <w:ins w:id="2372" w:author="Author">
              <w:r w:rsidRPr="00A55B53">
                <w:rPr>
                  <w:b/>
                  <w:bCs/>
                  <w:sz w:val="20"/>
                  <w:lang w:val="pt-PT"/>
                </w:rPr>
                <w:t>n = </w:t>
              </w:r>
            </w:ins>
            <w:del w:id="2373" w:author="Author">
              <w:r w:rsidR="005F093D" w:rsidRPr="00F67924" w:rsidDel="00AB73C3">
                <w:rPr>
                  <w:b/>
                  <w:bCs/>
                  <w:sz w:val="20"/>
                  <w:lang w:val="pt-PT"/>
                </w:rPr>
                <w:delText>N =</w:delText>
              </w:r>
            </w:del>
          </w:p>
          <w:p w14:paraId="6958D6A4"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413</w:t>
            </w:r>
          </w:p>
        </w:tc>
        <w:tc>
          <w:tcPr>
            <w:tcW w:w="463" w:type="pct"/>
            <w:tcBorders>
              <w:left w:val="nil"/>
              <w:right w:val="single" w:sz="4" w:space="0" w:color="auto"/>
            </w:tcBorders>
          </w:tcPr>
          <w:p w14:paraId="102F2FFE" w14:textId="5DD73F5D" w:rsidR="005F093D" w:rsidRPr="00F67924" w:rsidRDefault="00AB73C3" w:rsidP="005351D2">
            <w:pPr>
              <w:keepNext/>
              <w:keepLines/>
              <w:numPr>
                <w:ilvl w:val="12"/>
                <w:numId w:val="0"/>
              </w:numPr>
              <w:ind w:right="-2"/>
              <w:jc w:val="center"/>
              <w:rPr>
                <w:b/>
                <w:bCs/>
                <w:sz w:val="20"/>
                <w:lang w:val="pt-PT"/>
              </w:rPr>
            </w:pPr>
            <w:ins w:id="2374" w:author="Author">
              <w:r w:rsidRPr="00A55B53">
                <w:rPr>
                  <w:b/>
                  <w:bCs/>
                  <w:sz w:val="20"/>
                  <w:lang w:val="pt-PT"/>
                </w:rPr>
                <w:t>n = </w:t>
              </w:r>
            </w:ins>
            <w:del w:id="2375" w:author="Author">
              <w:r w:rsidR="005F093D" w:rsidRPr="00F67924" w:rsidDel="00AB73C3">
                <w:rPr>
                  <w:b/>
                  <w:bCs/>
                  <w:sz w:val="20"/>
                  <w:lang w:val="pt-PT"/>
                </w:rPr>
                <w:delText>N =</w:delText>
              </w:r>
            </w:del>
          </w:p>
          <w:p w14:paraId="7D50D1A7"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170</w:t>
            </w:r>
          </w:p>
        </w:tc>
        <w:tc>
          <w:tcPr>
            <w:tcW w:w="463" w:type="pct"/>
            <w:tcBorders>
              <w:left w:val="single" w:sz="4" w:space="0" w:color="auto"/>
            </w:tcBorders>
          </w:tcPr>
          <w:p w14:paraId="2087DE38" w14:textId="0C89AB70" w:rsidR="005F093D" w:rsidRPr="00F67924" w:rsidRDefault="00AB73C3" w:rsidP="005351D2">
            <w:pPr>
              <w:keepNext/>
              <w:keepLines/>
              <w:numPr>
                <w:ilvl w:val="12"/>
                <w:numId w:val="0"/>
              </w:numPr>
              <w:ind w:right="-2"/>
              <w:jc w:val="center"/>
              <w:rPr>
                <w:b/>
                <w:bCs/>
                <w:sz w:val="20"/>
                <w:lang w:val="pt-PT"/>
              </w:rPr>
            </w:pPr>
            <w:ins w:id="2376" w:author="Author">
              <w:r w:rsidRPr="00A55B53">
                <w:rPr>
                  <w:b/>
                  <w:bCs/>
                  <w:sz w:val="20"/>
                  <w:lang w:val="pt-PT"/>
                </w:rPr>
                <w:t>n = </w:t>
              </w:r>
            </w:ins>
            <w:del w:id="2377" w:author="Author">
              <w:r w:rsidR="005F093D" w:rsidRPr="00F67924" w:rsidDel="00AB73C3">
                <w:rPr>
                  <w:b/>
                  <w:bCs/>
                  <w:sz w:val="20"/>
                  <w:lang w:val="pt-PT"/>
                </w:rPr>
                <w:delText>N =</w:delText>
              </w:r>
            </w:del>
          </w:p>
          <w:p w14:paraId="1764C936" w14:textId="77777777" w:rsidR="005F093D" w:rsidRPr="00F67924" w:rsidRDefault="005F093D" w:rsidP="005351D2">
            <w:pPr>
              <w:keepNext/>
              <w:keepLines/>
              <w:numPr>
                <w:ilvl w:val="12"/>
                <w:numId w:val="0"/>
              </w:numPr>
              <w:ind w:right="-2"/>
              <w:jc w:val="center"/>
              <w:rPr>
                <w:b/>
                <w:bCs/>
                <w:sz w:val="20"/>
                <w:lang w:val="pt-PT"/>
              </w:rPr>
            </w:pPr>
            <w:r w:rsidRPr="00F67924">
              <w:rPr>
                <w:b/>
                <w:bCs/>
                <w:sz w:val="20"/>
                <w:lang w:val="pt-PT"/>
              </w:rPr>
              <w:t>158</w:t>
            </w:r>
          </w:p>
        </w:tc>
      </w:tr>
      <w:tr w:rsidR="005F093D" w:rsidRPr="00F67924" w14:paraId="40D69F86" w14:textId="77777777" w:rsidTr="005351D2">
        <w:tc>
          <w:tcPr>
            <w:tcW w:w="5000" w:type="pct"/>
            <w:gridSpan w:val="13"/>
          </w:tcPr>
          <w:p w14:paraId="478E8023" w14:textId="69BA7861" w:rsidR="005F093D" w:rsidRPr="00F67924" w:rsidRDefault="005F093D" w:rsidP="005351D2">
            <w:pPr>
              <w:keepNext/>
              <w:keepLines/>
              <w:numPr>
                <w:ilvl w:val="12"/>
                <w:numId w:val="0"/>
              </w:numPr>
              <w:ind w:right="-2"/>
              <w:jc w:val="center"/>
              <w:rPr>
                <w:b/>
                <w:sz w:val="20"/>
                <w:lang w:val="pt-PT"/>
              </w:rPr>
            </w:pPr>
            <w:r w:rsidRPr="00F67924">
              <w:rPr>
                <w:b/>
                <w:sz w:val="20"/>
                <w:lang w:val="pt-PT"/>
              </w:rPr>
              <w:t>ACR 20</w:t>
            </w:r>
          </w:p>
        </w:tc>
      </w:tr>
      <w:tr w:rsidR="005F093D" w:rsidRPr="00F67924" w14:paraId="3C42616F" w14:textId="77777777" w:rsidTr="005351D2">
        <w:tc>
          <w:tcPr>
            <w:tcW w:w="323" w:type="pct"/>
            <w:gridSpan w:val="2"/>
            <w:tcBorders>
              <w:right w:val="single" w:sz="4" w:space="0" w:color="auto"/>
            </w:tcBorders>
          </w:tcPr>
          <w:p w14:paraId="04B2A53C"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24</w:t>
            </w:r>
          </w:p>
        </w:tc>
        <w:tc>
          <w:tcPr>
            <w:tcW w:w="511" w:type="pct"/>
            <w:tcBorders>
              <w:left w:val="single" w:sz="4" w:space="0" w:color="auto"/>
              <w:right w:val="single" w:sz="4" w:space="0" w:color="auto"/>
            </w:tcBorders>
          </w:tcPr>
          <w:p w14:paraId="5479A232"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70%***</w:t>
            </w:r>
          </w:p>
        </w:tc>
        <w:tc>
          <w:tcPr>
            <w:tcW w:w="370" w:type="pct"/>
            <w:tcBorders>
              <w:left w:val="single" w:sz="4" w:space="0" w:color="auto"/>
              <w:right w:val="single" w:sz="4" w:space="0" w:color="auto"/>
            </w:tcBorders>
          </w:tcPr>
          <w:p w14:paraId="5950493B"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52%</w:t>
            </w:r>
          </w:p>
        </w:tc>
        <w:tc>
          <w:tcPr>
            <w:tcW w:w="463" w:type="pct"/>
            <w:tcBorders>
              <w:left w:val="single" w:sz="4" w:space="0" w:color="auto"/>
              <w:right w:val="single" w:sz="4" w:space="0" w:color="auto"/>
            </w:tcBorders>
          </w:tcPr>
          <w:p w14:paraId="781639F1"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56%***</w:t>
            </w:r>
          </w:p>
        </w:tc>
        <w:tc>
          <w:tcPr>
            <w:tcW w:w="463" w:type="pct"/>
            <w:tcBorders>
              <w:left w:val="single" w:sz="4" w:space="0" w:color="auto"/>
              <w:right w:val="single" w:sz="4" w:space="0" w:color="auto"/>
            </w:tcBorders>
          </w:tcPr>
          <w:p w14:paraId="07B9C6C5"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27%</w:t>
            </w:r>
          </w:p>
        </w:tc>
        <w:tc>
          <w:tcPr>
            <w:tcW w:w="463" w:type="pct"/>
            <w:tcBorders>
              <w:left w:val="single" w:sz="4" w:space="0" w:color="auto"/>
              <w:right w:val="single" w:sz="4" w:space="0" w:color="auto"/>
            </w:tcBorders>
          </w:tcPr>
          <w:p w14:paraId="7D0B1C8C"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59%***</w:t>
            </w:r>
          </w:p>
        </w:tc>
        <w:tc>
          <w:tcPr>
            <w:tcW w:w="463" w:type="pct"/>
            <w:tcBorders>
              <w:left w:val="single" w:sz="4" w:space="0" w:color="auto"/>
            </w:tcBorders>
          </w:tcPr>
          <w:p w14:paraId="2E5334C6"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26%</w:t>
            </w:r>
          </w:p>
        </w:tc>
        <w:tc>
          <w:tcPr>
            <w:tcW w:w="509" w:type="pct"/>
            <w:tcBorders>
              <w:left w:val="nil"/>
            </w:tcBorders>
          </w:tcPr>
          <w:p w14:paraId="491C6AF8"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61%***</w:t>
            </w:r>
          </w:p>
        </w:tc>
        <w:tc>
          <w:tcPr>
            <w:tcW w:w="509" w:type="pct"/>
            <w:gridSpan w:val="2"/>
            <w:tcBorders>
              <w:left w:val="nil"/>
            </w:tcBorders>
          </w:tcPr>
          <w:p w14:paraId="62407A2B"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24%</w:t>
            </w:r>
          </w:p>
        </w:tc>
        <w:tc>
          <w:tcPr>
            <w:tcW w:w="463" w:type="pct"/>
            <w:tcBorders>
              <w:left w:val="nil"/>
            </w:tcBorders>
          </w:tcPr>
          <w:p w14:paraId="5E9BA7CC"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50%***</w:t>
            </w:r>
          </w:p>
        </w:tc>
        <w:tc>
          <w:tcPr>
            <w:tcW w:w="463" w:type="pct"/>
            <w:tcBorders>
              <w:left w:val="nil"/>
            </w:tcBorders>
          </w:tcPr>
          <w:p w14:paraId="148137B2"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10%</w:t>
            </w:r>
          </w:p>
        </w:tc>
      </w:tr>
      <w:tr w:rsidR="005F093D" w:rsidRPr="00F67924" w14:paraId="28FD22B8" w14:textId="77777777" w:rsidTr="005351D2">
        <w:tc>
          <w:tcPr>
            <w:tcW w:w="323" w:type="pct"/>
            <w:gridSpan w:val="2"/>
            <w:tcBorders>
              <w:right w:val="single" w:sz="4" w:space="0" w:color="auto"/>
            </w:tcBorders>
          </w:tcPr>
          <w:p w14:paraId="59A0BAE3"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52</w:t>
            </w:r>
          </w:p>
        </w:tc>
        <w:tc>
          <w:tcPr>
            <w:tcW w:w="511" w:type="pct"/>
            <w:tcBorders>
              <w:left w:val="single" w:sz="4" w:space="0" w:color="auto"/>
              <w:right w:val="single" w:sz="4" w:space="0" w:color="auto"/>
            </w:tcBorders>
          </w:tcPr>
          <w:p w14:paraId="062E6EF6" w14:textId="77777777" w:rsidR="005F093D" w:rsidRPr="00F67924" w:rsidRDefault="005F093D" w:rsidP="005351D2">
            <w:pPr>
              <w:keepNext/>
              <w:keepLines/>
              <w:numPr>
                <w:ilvl w:val="12"/>
                <w:numId w:val="0"/>
              </w:numPr>
              <w:ind w:right="-2"/>
              <w:jc w:val="center"/>
              <w:rPr>
                <w:sz w:val="20"/>
                <w:lang w:val="pt-PT"/>
              </w:rPr>
            </w:pPr>
          </w:p>
        </w:tc>
        <w:tc>
          <w:tcPr>
            <w:tcW w:w="370" w:type="pct"/>
            <w:tcBorders>
              <w:left w:val="single" w:sz="4" w:space="0" w:color="auto"/>
              <w:right w:val="single" w:sz="4" w:space="0" w:color="auto"/>
            </w:tcBorders>
          </w:tcPr>
          <w:p w14:paraId="3E637456"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single" w:sz="4" w:space="0" w:color="auto"/>
              <w:right w:val="single" w:sz="4" w:space="0" w:color="auto"/>
            </w:tcBorders>
          </w:tcPr>
          <w:p w14:paraId="0872DE16"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56%***</w:t>
            </w:r>
          </w:p>
        </w:tc>
        <w:tc>
          <w:tcPr>
            <w:tcW w:w="463" w:type="pct"/>
            <w:tcBorders>
              <w:left w:val="single" w:sz="4" w:space="0" w:color="auto"/>
              <w:right w:val="single" w:sz="4" w:space="0" w:color="auto"/>
            </w:tcBorders>
          </w:tcPr>
          <w:p w14:paraId="39BEB979"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25%</w:t>
            </w:r>
          </w:p>
        </w:tc>
        <w:tc>
          <w:tcPr>
            <w:tcW w:w="463" w:type="pct"/>
            <w:tcBorders>
              <w:left w:val="single" w:sz="4" w:space="0" w:color="auto"/>
              <w:right w:val="single" w:sz="4" w:space="0" w:color="auto"/>
            </w:tcBorders>
          </w:tcPr>
          <w:p w14:paraId="64DE3BBC"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single" w:sz="4" w:space="0" w:color="auto"/>
            </w:tcBorders>
          </w:tcPr>
          <w:p w14:paraId="3CA680E6" w14:textId="77777777" w:rsidR="005F093D" w:rsidRPr="00F67924" w:rsidRDefault="005F093D" w:rsidP="005351D2">
            <w:pPr>
              <w:keepNext/>
              <w:keepLines/>
              <w:numPr>
                <w:ilvl w:val="12"/>
                <w:numId w:val="0"/>
              </w:numPr>
              <w:ind w:right="-2"/>
              <w:jc w:val="center"/>
              <w:rPr>
                <w:sz w:val="20"/>
                <w:lang w:val="pt-PT"/>
              </w:rPr>
            </w:pPr>
          </w:p>
        </w:tc>
        <w:tc>
          <w:tcPr>
            <w:tcW w:w="509" w:type="pct"/>
            <w:tcBorders>
              <w:left w:val="nil"/>
            </w:tcBorders>
          </w:tcPr>
          <w:p w14:paraId="5AABDD15" w14:textId="77777777" w:rsidR="005F093D" w:rsidRPr="00F67924" w:rsidRDefault="005F093D" w:rsidP="005351D2">
            <w:pPr>
              <w:keepNext/>
              <w:keepLines/>
              <w:numPr>
                <w:ilvl w:val="12"/>
                <w:numId w:val="0"/>
              </w:numPr>
              <w:ind w:right="-2"/>
              <w:jc w:val="center"/>
              <w:rPr>
                <w:sz w:val="20"/>
                <w:lang w:val="pt-PT"/>
              </w:rPr>
            </w:pPr>
          </w:p>
        </w:tc>
        <w:tc>
          <w:tcPr>
            <w:tcW w:w="509" w:type="pct"/>
            <w:gridSpan w:val="2"/>
            <w:tcBorders>
              <w:left w:val="nil"/>
            </w:tcBorders>
          </w:tcPr>
          <w:p w14:paraId="0E4D4D31"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nil"/>
            </w:tcBorders>
          </w:tcPr>
          <w:p w14:paraId="46970D1E"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nil"/>
            </w:tcBorders>
          </w:tcPr>
          <w:p w14:paraId="2BDF1A35" w14:textId="77777777" w:rsidR="005F093D" w:rsidRPr="00F67924" w:rsidRDefault="005F093D" w:rsidP="005351D2">
            <w:pPr>
              <w:keepNext/>
              <w:keepLines/>
              <w:numPr>
                <w:ilvl w:val="12"/>
                <w:numId w:val="0"/>
              </w:numPr>
              <w:ind w:right="-2"/>
              <w:jc w:val="center"/>
              <w:rPr>
                <w:sz w:val="20"/>
                <w:lang w:val="pt-PT"/>
              </w:rPr>
            </w:pPr>
          </w:p>
        </w:tc>
      </w:tr>
      <w:tr w:rsidR="005F093D" w:rsidRPr="00F67924" w14:paraId="66DAA334" w14:textId="77777777" w:rsidTr="005351D2">
        <w:tc>
          <w:tcPr>
            <w:tcW w:w="5000" w:type="pct"/>
            <w:gridSpan w:val="13"/>
          </w:tcPr>
          <w:p w14:paraId="1229C0EB" w14:textId="31A91155" w:rsidR="005F093D" w:rsidRPr="00F67924" w:rsidRDefault="005F093D" w:rsidP="005351D2">
            <w:pPr>
              <w:keepNext/>
              <w:keepLines/>
              <w:numPr>
                <w:ilvl w:val="12"/>
                <w:numId w:val="0"/>
              </w:numPr>
              <w:ind w:right="-2"/>
              <w:jc w:val="center"/>
              <w:rPr>
                <w:b/>
                <w:sz w:val="20"/>
                <w:lang w:val="pt-PT"/>
              </w:rPr>
            </w:pPr>
            <w:r w:rsidRPr="00F67924">
              <w:rPr>
                <w:b/>
                <w:sz w:val="20"/>
                <w:lang w:val="pt-PT"/>
              </w:rPr>
              <w:t>ACR 50</w:t>
            </w:r>
          </w:p>
        </w:tc>
      </w:tr>
      <w:tr w:rsidR="005F093D" w:rsidRPr="00F67924" w14:paraId="7E0B120C" w14:textId="77777777" w:rsidTr="005351D2">
        <w:tc>
          <w:tcPr>
            <w:tcW w:w="323" w:type="pct"/>
            <w:gridSpan w:val="2"/>
            <w:tcBorders>
              <w:right w:val="single" w:sz="4" w:space="0" w:color="auto"/>
            </w:tcBorders>
          </w:tcPr>
          <w:p w14:paraId="6CB3E5B1"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24</w:t>
            </w:r>
          </w:p>
        </w:tc>
        <w:tc>
          <w:tcPr>
            <w:tcW w:w="511" w:type="pct"/>
            <w:tcBorders>
              <w:left w:val="single" w:sz="4" w:space="0" w:color="auto"/>
              <w:right w:val="single" w:sz="4" w:space="0" w:color="auto"/>
            </w:tcBorders>
          </w:tcPr>
          <w:p w14:paraId="4C7FB568"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44%**</w:t>
            </w:r>
          </w:p>
        </w:tc>
        <w:tc>
          <w:tcPr>
            <w:tcW w:w="370" w:type="pct"/>
            <w:tcBorders>
              <w:left w:val="single" w:sz="4" w:space="0" w:color="auto"/>
              <w:right w:val="single" w:sz="4" w:space="0" w:color="auto"/>
            </w:tcBorders>
          </w:tcPr>
          <w:p w14:paraId="5A5F253B"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33%</w:t>
            </w:r>
          </w:p>
        </w:tc>
        <w:tc>
          <w:tcPr>
            <w:tcW w:w="463" w:type="pct"/>
            <w:tcBorders>
              <w:left w:val="single" w:sz="4" w:space="0" w:color="auto"/>
              <w:right w:val="single" w:sz="4" w:space="0" w:color="auto"/>
            </w:tcBorders>
          </w:tcPr>
          <w:p w14:paraId="0F242918"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32%***</w:t>
            </w:r>
          </w:p>
        </w:tc>
        <w:tc>
          <w:tcPr>
            <w:tcW w:w="463" w:type="pct"/>
            <w:tcBorders>
              <w:left w:val="single" w:sz="4" w:space="0" w:color="auto"/>
              <w:right w:val="single" w:sz="4" w:space="0" w:color="auto"/>
            </w:tcBorders>
          </w:tcPr>
          <w:p w14:paraId="79493D54"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10%</w:t>
            </w:r>
          </w:p>
        </w:tc>
        <w:tc>
          <w:tcPr>
            <w:tcW w:w="463" w:type="pct"/>
            <w:tcBorders>
              <w:left w:val="single" w:sz="4" w:space="0" w:color="auto"/>
              <w:right w:val="single" w:sz="4" w:space="0" w:color="auto"/>
            </w:tcBorders>
          </w:tcPr>
          <w:p w14:paraId="09C2C7E4"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44%***</w:t>
            </w:r>
          </w:p>
        </w:tc>
        <w:tc>
          <w:tcPr>
            <w:tcW w:w="463" w:type="pct"/>
            <w:tcBorders>
              <w:left w:val="single" w:sz="4" w:space="0" w:color="auto"/>
            </w:tcBorders>
          </w:tcPr>
          <w:p w14:paraId="107B196C"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11%</w:t>
            </w:r>
          </w:p>
        </w:tc>
        <w:tc>
          <w:tcPr>
            <w:tcW w:w="509" w:type="pct"/>
            <w:tcBorders>
              <w:left w:val="nil"/>
            </w:tcBorders>
          </w:tcPr>
          <w:p w14:paraId="5D8B026C"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38%***</w:t>
            </w:r>
          </w:p>
        </w:tc>
        <w:tc>
          <w:tcPr>
            <w:tcW w:w="504" w:type="pct"/>
            <w:tcBorders>
              <w:left w:val="nil"/>
            </w:tcBorders>
          </w:tcPr>
          <w:p w14:paraId="38E8E04C"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9%</w:t>
            </w:r>
          </w:p>
        </w:tc>
        <w:tc>
          <w:tcPr>
            <w:tcW w:w="469" w:type="pct"/>
            <w:gridSpan w:val="2"/>
            <w:tcBorders>
              <w:left w:val="nil"/>
            </w:tcBorders>
          </w:tcPr>
          <w:p w14:paraId="58F18F23"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29%***</w:t>
            </w:r>
          </w:p>
        </w:tc>
        <w:tc>
          <w:tcPr>
            <w:tcW w:w="463" w:type="pct"/>
            <w:tcBorders>
              <w:left w:val="nil"/>
            </w:tcBorders>
          </w:tcPr>
          <w:p w14:paraId="460D0F26"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4%</w:t>
            </w:r>
          </w:p>
        </w:tc>
      </w:tr>
      <w:tr w:rsidR="005F093D" w:rsidRPr="00F67924" w14:paraId="2E326DC2" w14:textId="77777777" w:rsidTr="005351D2">
        <w:tc>
          <w:tcPr>
            <w:tcW w:w="323" w:type="pct"/>
            <w:gridSpan w:val="2"/>
            <w:tcBorders>
              <w:right w:val="single" w:sz="4" w:space="0" w:color="auto"/>
            </w:tcBorders>
          </w:tcPr>
          <w:p w14:paraId="09C0501F"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52</w:t>
            </w:r>
          </w:p>
        </w:tc>
        <w:tc>
          <w:tcPr>
            <w:tcW w:w="511" w:type="pct"/>
            <w:tcBorders>
              <w:left w:val="single" w:sz="4" w:space="0" w:color="auto"/>
              <w:right w:val="single" w:sz="4" w:space="0" w:color="auto"/>
            </w:tcBorders>
          </w:tcPr>
          <w:p w14:paraId="31CE6F2F" w14:textId="77777777" w:rsidR="005F093D" w:rsidRPr="00F67924" w:rsidRDefault="005F093D" w:rsidP="005351D2">
            <w:pPr>
              <w:keepNext/>
              <w:keepLines/>
              <w:numPr>
                <w:ilvl w:val="12"/>
                <w:numId w:val="0"/>
              </w:numPr>
              <w:ind w:right="-2"/>
              <w:jc w:val="center"/>
              <w:rPr>
                <w:sz w:val="20"/>
                <w:lang w:val="pt-PT"/>
              </w:rPr>
            </w:pPr>
          </w:p>
        </w:tc>
        <w:tc>
          <w:tcPr>
            <w:tcW w:w="370" w:type="pct"/>
            <w:tcBorders>
              <w:left w:val="single" w:sz="4" w:space="0" w:color="auto"/>
              <w:right w:val="single" w:sz="4" w:space="0" w:color="auto"/>
            </w:tcBorders>
          </w:tcPr>
          <w:p w14:paraId="578C2135"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single" w:sz="4" w:space="0" w:color="auto"/>
              <w:right w:val="single" w:sz="4" w:space="0" w:color="auto"/>
            </w:tcBorders>
          </w:tcPr>
          <w:p w14:paraId="35E2E4DE"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36%***</w:t>
            </w:r>
          </w:p>
        </w:tc>
        <w:tc>
          <w:tcPr>
            <w:tcW w:w="463" w:type="pct"/>
            <w:tcBorders>
              <w:left w:val="single" w:sz="4" w:space="0" w:color="auto"/>
              <w:right w:val="single" w:sz="4" w:space="0" w:color="auto"/>
            </w:tcBorders>
          </w:tcPr>
          <w:p w14:paraId="5C72E0BA" w14:textId="77777777" w:rsidR="005F093D" w:rsidRPr="00F67924" w:rsidRDefault="005F093D" w:rsidP="005351D2">
            <w:pPr>
              <w:keepNext/>
              <w:keepLines/>
              <w:numPr>
                <w:ilvl w:val="12"/>
                <w:numId w:val="0"/>
              </w:numPr>
              <w:ind w:right="-2"/>
              <w:jc w:val="center"/>
              <w:rPr>
                <w:sz w:val="20"/>
                <w:lang w:val="pt-PT"/>
              </w:rPr>
            </w:pPr>
            <w:r w:rsidRPr="00F67924">
              <w:rPr>
                <w:sz w:val="20"/>
                <w:lang w:val="pt-PT"/>
              </w:rPr>
              <w:t>10%</w:t>
            </w:r>
          </w:p>
        </w:tc>
        <w:tc>
          <w:tcPr>
            <w:tcW w:w="463" w:type="pct"/>
            <w:tcBorders>
              <w:left w:val="single" w:sz="4" w:space="0" w:color="auto"/>
              <w:right w:val="single" w:sz="4" w:space="0" w:color="auto"/>
            </w:tcBorders>
          </w:tcPr>
          <w:p w14:paraId="3E2435BC"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single" w:sz="4" w:space="0" w:color="auto"/>
            </w:tcBorders>
          </w:tcPr>
          <w:p w14:paraId="0E2E31EF" w14:textId="77777777" w:rsidR="005F093D" w:rsidRPr="00F67924" w:rsidRDefault="005F093D" w:rsidP="005351D2">
            <w:pPr>
              <w:keepNext/>
              <w:keepLines/>
              <w:numPr>
                <w:ilvl w:val="12"/>
                <w:numId w:val="0"/>
              </w:numPr>
              <w:ind w:right="-2"/>
              <w:jc w:val="center"/>
              <w:rPr>
                <w:sz w:val="20"/>
                <w:lang w:val="pt-PT"/>
              </w:rPr>
            </w:pPr>
          </w:p>
        </w:tc>
        <w:tc>
          <w:tcPr>
            <w:tcW w:w="509" w:type="pct"/>
            <w:tcBorders>
              <w:left w:val="nil"/>
            </w:tcBorders>
          </w:tcPr>
          <w:p w14:paraId="1D3E5FFD" w14:textId="77777777" w:rsidR="005F093D" w:rsidRPr="00F67924" w:rsidRDefault="005F093D" w:rsidP="005351D2">
            <w:pPr>
              <w:keepNext/>
              <w:keepLines/>
              <w:numPr>
                <w:ilvl w:val="12"/>
                <w:numId w:val="0"/>
              </w:numPr>
              <w:ind w:right="-2"/>
              <w:jc w:val="center"/>
              <w:rPr>
                <w:sz w:val="20"/>
                <w:lang w:val="pt-PT"/>
              </w:rPr>
            </w:pPr>
          </w:p>
        </w:tc>
        <w:tc>
          <w:tcPr>
            <w:tcW w:w="504" w:type="pct"/>
            <w:tcBorders>
              <w:left w:val="nil"/>
            </w:tcBorders>
          </w:tcPr>
          <w:p w14:paraId="7CF52F4B" w14:textId="77777777" w:rsidR="005F093D" w:rsidRPr="00F67924" w:rsidRDefault="005F093D" w:rsidP="005351D2">
            <w:pPr>
              <w:keepNext/>
              <w:keepLines/>
              <w:numPr>
                <w:ilvl w:val="12"/>
                <w:numId w:val="0"/>
              </w:numPr>
              <w:ind w:right="-2"/>
              <w:jc w:val="center"/>
              <w:rPr>
                <w:sz w:val="20"/>
                <w:lang w:val="pt-PT"/>
              </w:rPr>
            </w:pPr>
          </w:p>
        </w:tc>
        <w:tc>
          <w:tcPr>
            <w:tcW w:w="469" w:type="pct"/>
            <w:gridSpan w:val="2"/>
            <w:tcBorders>
              <w:left w:val="nil"/>
            </w:tcBorders>
          </w:tcPr>
          <w:p w14:paraId="65244DE6" w14:textId="77777777" w:rsidR="005F093D" w:rsidRPr="00F67924" w:rsidRDefault="005F093D" w:rsidP="005351D2">
            <w:pPr>
              <w:keepNext/>
              <w:keepLines/>
              <w:numPr>
                <w:ilvl w:val="12"/>
                <w:numId w:val="0"/>
              </w:numPr>
              <w:ind w:right="-2"/>
              <w:jc w:val="center"/>
              <w:rPr>
                <w:sz w:val="20"/>
                <w:lang w:val="pt-PT"/>
              </w:rPr>
            </w:pPr>
          </w:p>
        </w:tc>
        <w:tc>
          <w:tcPr>
            <w:tcW w:w="463" w:type="pct"/>
            <w:tcBorders>
              <w:left w:val="nil"/>
            </w:tcBorders>
          </w:tcPr>
          <w:p w14:paraId="3CCD61EC" w14:textId="77777777" w:rsidR="005F093D" w:rsidRPr="00F67924" w:rsidRDefault="005F093D" w:rsidP="005351D2">
            <w:pPr>
              <w:keepNext/>
              <w:keepLines/>
              <w:numPr>
                <w:ilvl w:val="12"/>
                <w:numId w:val="0"/>
              </w:numPr>
              <w:ind w:right="-2"/>
              <w:jc w:val="center"/>
              <w:rPr>
                <w:sz w:val="20"/>
                <w:lang w:val="pt-PT"/>
              </w:rPr>
            </w:pPr>
          </w:p>
        </w:tc>
      </w:tr>
      <w:tr w:rsidR="005F093D" w:rsidRPr="00F67924" w14:paraId="0127F73F" w14:textId="77777777" w:rsidTr="005351D2">
        <w:tc>
          <w:tcPr>
            <w:tcW w:w="5000" w:type="pct"/>
            <w:gridSpan w:val="13"/>
          </w:tcPr>
          <w:p w14:paraId="5FA968D7" w14:textId="3E0AB987" w:rsidR="005F093D" w:rsidRPr="00F67924" w:rsidRDefault="005F093D" w:rsidP="005351D2">
            <w:pPr>
              <w:keepNext/>
              <w:keepLines/>
              <w:numPr>
                <w:ilvl w:val="12"/>
                <w:numId w:val="0"/>
              </w:numPr>
              <w:jc w:val="center"/>
              <w:rPr>
                <w:b/>
                <w:sz w:val="20"/>
                <w:lang w:val="pt-PT"/>
              </w:rPr>
            </w:pPr>
            <w:r w:rsidRPr="00F67924">
              <w:rPr>
                <w:b/>
                <w:sz w:val="20"/>
                <w:lang w:val="pt-PT"/>
              </w:rPr>
              <w:t>ACR 70</w:t>
            </w:r>
          </w:p>
        </w:tc>
      </w:tr>
      <w:tr w:rsidR="005F093D" w:rsidRPr="00F67924" w14:paraId="555DE821" w14:textId="77777777" w:rsidTr="005351D2">
        <w:tc>
          <w:tcPr>
            <w:tcW w:w="323" w:type="pct"/>
            <w:gridSpan w:val="2"/>
            <w:tcBorders>
              <w:right w:val="single" w:sz="4" w:space="0" w:color="auto"/>
            </w:tcBorders>
          </w:tcPr>
          <w:p w14:paraId="7544D804" w14:textId="77777777" w:rsidR="005F093D" w:rsidRPr="00F67924" w:rsidRDefault="005F093D" w:rsidP="005351D2">
            <w:pPr>
              <w:keepNext/>
              <w:keepLines/>
              <w:numPr>
                <w:ilvl w:val="12"/>
                <w:numId w:val="0"/>
              </w:numPr>
              <w:jc w:val="center"/>
              <w:rPr>
                <w:sz w:val="20"/>
                <w:lang w:val="pt-PT"/>
              </w:rPr>
            </w:pPr>
            <w:r w:rsidRPr="00F67924">
              <w:rPr>
                <w:sz w:val="20"/>
                <w:lang w:val="pt-PT"/>
              </w:rPr>
              <w:t>24</w:t>
            </w:r>
          </w:p>
        </w:tc>
        <w:tc>
          <w:tcPr>
            <w:tcW w:w="511" w:type="pct"/>
            <w:tcBorders>
              <w:left w:val="single" w:sz="4" w:space="0" w:color="auto"/>
              <w:right w:val="single" w:sz="4" w:space="0" w:color="auto"/>
            </w:tcBorders>
          </w:tcPr>
          <w:p w14:paraId="6D201121" w14:textId="77777777" w:rsidR="005F093D" w:rsidRPr="00F67924" w:rsidRDefault="005F093D" w:rsidP="005351D2">
            <w:pPr>
              <w:keepNext/>
              <w:keepLines/>
              <w:numPr>
                <w:ilvl w:val="12"/>
                <w:numId w:val="0"/>
              </w:numPr>
              <w:jc w:val="center"/>
              <w:rPr>
                <w:sz w:val="20"/>
                <w:lang w:val="pt-PT"/>
              </w:rPr>
            </w:pPr>
            <w:r w:rsidRPr="00F67924">
              <w:rPr>
                <w:sz w:val="20"/>
                <w:lang w:val="pt-PT"/>
              </w:rPr>
              <w:t>28%**</w:t>
            </w:r>
          </w:p>
        </w:tc>
        <w:tc>
          <w:tcPr>
            <w:tcW w:w="370" w:type="pct"/>
            <w:tcBorders>
              <w:left w:val="single" w:sz="4" w:space="0" w:color="auto"/>
              <w:right w:val="single" w:sz="4" w:space="0" w:color="auto"/>
            </w:tcBorders>
          </w:tcPr>
          <w:p w14:paraId="023E1827" w14:textId="77777777" w:rsidR="005F093D" w:rsidRPr="00F67924" w:rsidRDefault="005F093D" w:rsidP="005351D2">
            <w:pPr>
              <w:keepNext/>
              <w:keepLines/>
              <w:numPr>
                <w:ilvl w:val="12"/>
                <w:numId w:val="0"/>
              </w:numPr>
              <w:jc w:val="center"/>
              <w:rPr>
                <w:sz w:val="20"/>
                <w:lang w:val="pt-PT"/>
              </w:rPr>
            </w:pPr>
            <w:r w:rsidRPr="00F67924">
              <w:rPr>
                <w:sz w:val="20"/>
                <w:lang w:val="pt-PT"/>
              </w:rPr>
              <w:t>15%</w:t>
            </w:r>
          </w:p>
        </w:tc>
        <w:tc>
          <w:tcPr>
            <w:tcW w:w="463" w:type="pct"/>
            <w:tcBorders>
              <w:left w:val="single" w:sz="4" w:space="0" w:color="auto"/>
              <w:right w:val="single" w:sz="4" w:space="0" w:color="auto"/>
            </w:tcBorders>
          </w:tcPr>
          <w:p w14:paraId="233138B5" w14:textId="77777777" w:rsidR="005F093D" w:rsidRPr="00F67924" w:rsidRDefault="005F093D" w:rsidP="005351D2">
            <w:pPr>
              <w:keepNext/>
              <w:keepLines/>
              <w:numPr>
                <w:ilvl w:val="12"/>
                <w:numId w:val="0"/>
              </w:numPr>
              <w:jc w:val="center"/>
              <w:rPr>
                <w:sz w:val="20"/>
                <w:lang w:val="pt-PT"/>
              </w:rPr>
            </w:pPr>
            <w:r w:rsidRPr="00F67924">
              <w:rPr>
                <w:sz w:val="20"/>
                <w:lang w:val="pt-PT"/>
              </w:rPr>
              <w:t>13%***</w:t>
            </w:r>
          </w:p>
        </w:tc>
        <w:tc>
          <w:tcPr>
            <w:tcW w:w="463" w:type="pct"/>
            <w:tcBorders>
              <w:left w:val="single" w:sz="4" w:space="0" w:color="auto"/>
              <w:right w:val="single" w:sz="4" w:space="0" w:color="auto"/>
            </w:tcBorders>
          </w:tcPr>
          <w:p w14:paraId="32593580" w14:textId="77777777" w:rsidR="005F093D" w:rsidRPr="00F67924" w:rsidRDefault="005F093D" w:rsidP="005351D2">
            <w:pPr>
              <w:keepNext/>
              <w:keepLines/>
              <w:numPr>
                <w:ilvl w:val="12"/>
                <w:numId w:val="0"/>
              </w:numPr>
              <w:jc w:val="center"/>
              <w:rPr>
                <w:sz w:val="20"/>
                <w:lang w:val="pt-PT"/>
              </w:rPr>
            </w:pPr>
            <w:r w:rsidRPr="00F67924">
              <w:rPr>
                <w:sz w:val="20"/>
                <w:lang w:val="pt-PT"/>
              </w:rPr>
              <w:t>2%</w:t>
            </w:r>
          </w:p>
        </w:tc>
        <w:tc>
          <w:tcPr>
            <w:tcW w:w="463" w:type="pct"/>
            <w:tcBorders>
              <w:left w:val="single" w:sz="4" w:space="0" w:color="auto"/>
              <w:right w:val="single" w:sz="4" w:space="0" w:color="auto"/>
            </w:tcBorders>
          </w:tcPr>
          <w:p w14:paraId="23662D65" w14:textId="77777777" w:rsidR="005F093D" w:rsidRPr="00F67924" w:rsidRDefault="005F093D" w:rsidP="005351D2">
            <w:pPr>
              <w:keepNext/>
              <w:keepLines/>
              <w:numPr>
                <w:ilvl w:val="12"/>
                <w:numId w:val="0"/>
              </w:numPr>
              <w:jc w:val="center"/>
              <w:rPr>
                <w:sz w:val="20"/>
                <w:lang w:val="pt-PT"/>
              </w:rPr>
            </w:pPr>
            <w:r w:rsidRPr="00F67924">
              <w:rPr>
                <w:sz w:val="20"/>
                <w:lang w:val="pt-PT"/>
              </w:rPr>
              <w:t>22%***</w:t>
            </w:r>
          </w:p>
        </w:tc>
        <w:tc>
          <w:tcPr>
            <w:tcW w:w="463" w:type="pct"/>
            <w:tcBorders>
              <w:left w:val="single" w:sz="4" w:space="0" w:color="auto"/>
            </w:tcBorders>
          </w:tcPr>
          <w:p w14:paraId="21E83085" w14:textId="77777777" w:rsidR="005F093D" w:rsidRPr="00F67924" w:rsidRDefault="005F093D" w:rsidP="005351D2">
            <w:pPr>
              <w:keepNext/>
              <w:keepLines/>
              <w:numPr>
                <w:ilvl w:val="12"/>
                <w:numId w:val="0"/>
              </w:numPr>
              <w:jc w:val="center"/>
              <w:rPr>
                <w:sz w:val="20"/>
                <w:lang w:val="pt-PT"/>
              </w:rPr>
            </w:pPr>
            <w:r w:rsidRPr="00F67924">
              <w:rPr>
                <w:sz w:val="20"/>
                <w:lang w:val="pt-PT"/>
              </w:rPr>
              <w:t>2%</w:t>
            </w:r>
          </w:p>
        </w:tc>
        <w:tc>
          <w:tcPr>
            <w:tcW w:w="509" w:type="pct"/>
            <w:tcBorders>
              <w:left w:val="nil"/>
            </w:tcBorders>
          </w:tcPr>
          <w:p w14:paraId="639A13F7" w14:textId="77777777" w:rsidR="005F093D" w:rsidRPr="00F67924" w:rsidRDefault="005F093D" w:rsidP="005351D2">
            <w:pPr>
              <w:keepNext/>
              <w:keepLines/>
              <w:numPr>
                <w:ilvl w:val="12"/>
                <w:numId w:val="0"/>
              </w:numPr>
              <w:jc w:val="center"/>
              <w:rPr>
                <w:sz w:val="20"/>
                <w:lang w:val="pt-PT"/>
              </w:rPr>
            </w:pPr>
            <w:r w:rsidRPr="00F67924">
              <w:rPr>
                <w:sz w:val="20"/>
                <w:lang w:val="pt-PT"/>
              </w:rPr>
              <w:t>21%***</w:t>
            </w:r>
          </w:p>
        </w:tc>
        <w:tc>
          <w:tcPr>
            <w:tcW w:w="509" w:type="pct"/>
            <w:gridSpan w:val="2"/>
            <w:tcBorders>
              <w:left w:val="nil"/>
            </w:tcBorders>
          </w:tcPr>
          <w:p w14:paraId="28FCC6AB" w14:textId="77777777" w:rsidR="005F093D" w:rsidRPr="00F67924" w:rsidRDefault="005F093D" w:rsidP="005351D2">
            <w:pPr>
              <w:keepNext/>
              <w:keepLines/>
              <w:numPr>
                <w:ilvl w:val="12"/>
                <w:numId w:val="0"/>
              </w:numPr>
              <w:jc w:val="center"/>
              <w:rPr>
                <w:sz w:val="20"/>
                <w:lang w:val="pt-PT"/>
              </w:rPr>
            </w:pPr>
            <w:r w:rsidRPr="00F67924">
              <w:rPr>
                <w:sz w:val="20"/>
                <w:lang w:val="pt-PT"/>
              </w:rPr>
              <w:t>3%</w:t>
            </w:r>
          </w:p>
        </w:tc>
        <w:tc>
          <w:tcPr>
            <w:tcW w:w="463" w:type="pct"/>
            <w:tcBorders>
              <w:left w:val="nil"/>
            </w:tcBorders>
          </w:tcPr>
          <w:p w14:paraId="045E6318" w14:textId="77777777" w:rsidR="005F093D" w:rsidRPr="00F67924" w:rsidRDefault="005F093D" w:rsidP="005351D2">
            <w:pPr>
              <w:keepNext/>
              <w:keepLines/>
              <w:numPr>
                <w:ilvl w:val="12"/>
                <w:numId w:val="0"/>
              </w:numPr>
              <w:jc w:val="center"/>
              <w:rPr>
                <w:sz w:val="20"/>
                <w:lang w:val="pt-PT"/>
              </w:rPr>
            </w:pPr>
            <w:r w:rsidRPr="00F67924">
              <w:rPr>
                <w:sz w:val="20"/>
                <w:lang w:val="pt-PT"/>
              </w:rPr>
              <w:t>12%**</w:t>
            </w:r>
          </w:p>
        </w:tc>
        <w:tc>
          <w:tcPr>
            <w:tcW w:w="463" w:type="pct"/>
            <w:tcBorders>
              <w:left w:val="nil"/>
            </w:tcBorders>
          </w:tcPr>
          <w:p w14:paraId="340C4272" w14:textId="77777777" w:rsidR="005F093D" w:rsidRPr="00F67924" w:rsidRDefault="005F093D" w:rsidP="005351D2">
            <w:pPr>
              <w:keepNext/>
              <w:keepLines/>
              <w:numPr>
                <w:ilvl w:val="12"/>
                <w:numId w:val="0"/>
              </w:numPr>
              <w:jc w:val="center"/>
              <w:rPr>
                <w:sz w:val="20"/>
                <w:lang w:val="pt-PT"/>
              </w:rPr>
            </w:pPr>
            <w:r w:rsidRPr="00F67924">
              <w:rPr>
                <w:sz w:val="20"/>
                <w:lang w:val="pt-PT"/>
              </w:rPr>
              <w:t>1%</w:t>
            </w:r>
          </w:p>
        </w:tc>
      </w:tr>
      <w:tr w:rsidR="005F093D" w:rsidRPr="00F67924" w14:paraId="56D416E2" w14:textId="77777777" w:rsidTr="005351D2">
        <w:tc>
          <w:tcPr>
            <w:tcW w:w="323" w:type="pct"/>
            <w:gridSpan w:val="2"/>
          </w:tcPr>
          <w:p w14:paraId="0E9F163A" w14:textId="77777777" w:rsidR="005F093D" w:rsidRPr="00F67924" w:rsidRDefault="005F093D" w:rsidP="005351D2">
            <w:pPr>
              <w:keepNext/>
              <w:keepLines/>
              <w:numPr>
                <w:ilvl w:val="12"/>
                <w:numId w:val="0"/>
              </w:numPr>
              <w:jc w:val="center"/>
              <w:rPr>
                <w:sz w:val="20"/>
                <w:lang w:val="pt-PT"/>
              </w:rPr>
            </w:pPr>
            <w:r w:rsidRPr="00F67924">
              <w:rPr>
                <w:sz w:val="20"/>
                <w:lang w:val="pt-PT"/>
              </w:rPr>
              <w:t>52</w:t>
            </w:r>
          </w:p>
        </w:tc>
        <w:tc>
          <w:tcPr>
            <w:tcW w:w="511" w:type="pct"/>
            <w:tcBorders>
              <w:right w:val="nil"/>
            </w:tcBorders>
          </w:tcPr>
          <w:p w14:paraId="0824798E" w14:textId="77777777" w:rsidR="005F093D" w:rsidRPr="00F67924" w:rsidRDefault="005F093D" w:rsidP="005351D2">
            <w:pPr>
              <w:keepNext/>
              <w:keepLines/>
              <w:numPr>
                <w:ilvl w:val="12"/>
                <w:numId w:val="0"/>
              </w:numPr>
              <w:jc w:val="center"/>
              <w:rPr>
                <w:sz w:val="20"/>
                <w:lang w:val="pt-PT"/>
              </w:rPr>
            </w:pPr>
          </w:p>
        </w:tc>
        <w:tc>
          <w:tcPr>
            <w:tcW w:w="370" w:type="pct"/>
            <w:tcBorders>
              <w:left w:val="nil"/>
            </w:tcBorders>
          </w:tcPr>
          <w:p w14:paraId="7A57DED3" w14:textId="77777777" w:rsidR="005F093D" w:rsidRPr="00F67924" w:rsidRDefault="005F093D" w:rsidP="005351D2">
            <w:pPr>
              <w:keepNext/>
              <w:keepLines/>
              <w:numPr>
                <w:ilvl w:val="12"/>
                <w:numId w:val="0"/>
              </w:numPr>
              <w:jc w:val="center"/>
              <w:rPr>
                <w:sz w:val="20"/>
                <w:lang w:val="pt-PT"/>
              </w:rPr>
            </w:pPr>
          </w:p>
        </w:tc>
        <w:tc>
          <w:tcPr>
            <w:tcW w:w="463" w:type="pct"/>
            <w:tcBorders>
              <w:right w:val="nil"/>
            </w:tcBorders>
          </w:tcPr>
          <w:p w14:paraId="180C453B" w14:textId="77777777" w:rsidR="005F093D" w:rsidRPr="00F67924" w:rsidRDefault="005F093D" w:rsidP="005351D2">
            <w:pPr>
              <w:keepNext/>
              <w:keepLines/>
              <w:numPr>
                <w:ilvl w:val="12"/>
                <w:numId w:val="0"/>
              </w:numPr>
              <w:jc w:val="center"/>
              <w:rPr>
                <w:sz w:val="20"/>
                <w:lang w:val="pt-PT"/>
              </w:rPr>
            </w:pPr>
            <w:r w:rsidRPr="00F67924">
              <w:rPr>
                <w:sz w:val="20"/>
                <w:lang w:val="pt-PT"/>
              </w:rPr>
              <w:t>20%***</w:t>
            </w:r>
          </w:p>
        </w:tc>
        <w:tc>
          <w:tcPr>
            <w:tcW w:w="463" w:type="pct"/>
            <w:tcBorders>
              <w:left w:val="nil"/>
            </w:tcBorders>
          </w:tcPr>
          <w:p w14:paraId="29C8B696" w14:textId="77777777" w:rsidR="005F093D" w:rsidRPr="00F67924" w:rsidRDefault="005F093D" w:rsidP="005351D2">
            <w:pPr>
              <w:keepNext/>
              <w:keepLines/>
              <w:numPr>
                <w:ilvl w:val="12"/>
                <w:numId w:val="0"/>
              </w:numPr>
              <w:jc w:val="center"/>
              <w:rPr>
                <w:sz w:val="20"/>
                <w:lang w:val="pt-PT"/>
              </w:rPr>
            </w:pPr>
            <w:r w:rsidRPr="00F67924">
              <w:rPr>
                <w:sz w:val="20"/>
                <w:lang w:val="pt-PT"/>
              </w:rPr>
              <w:t>4%</w:t>
            </w:r>
          </w:p>
        </w:tc>
        <w:tc>
          <w:tcPr>
            <w:tcW w:w="463" w:type="pct"/>
            <w:tcBorders>
              <w:right w:val="nil"/>
            </w:tcBorders>
          </w:tcPr>
          <w:p w14:paraId="14115D48" w14:textId="77777777" w:rsidR="005F093D" w:rsidRPr="00F67924" w:rsidRDefault="005F093D" w:rsidP="005351D2">
            <w:pPr>
              <w:keepNext/>
              <w:keepLines/>
              <w:numPr>
                <w:ilvl w:val="12"/>
                <w:numId w:val="0"/>
              </w:numPr>
              <w:jc w:val="center"/>
              <w:rPr>
                <w:sz w:val="20"/>
                <w:lang w:val="pt-PT"/>
              </w:rPr>
            </w:pPr>
          </w:p>
        </w:tc>
        <w:tc>
          <w:tcPr>
            <w:tcW w:w="463" w:type="pct"/>
            <w:tcBorders>
              <w:left w:val="nil"/>
            </w:tcBorders>
          </w:tcPr>
          <w:p w14:paraId="79343CE3" w14:textId="77777777" w:rsidR="005F093D" w:rsidRPr="00F67924" w:rsidRDefault="005F093D" w:rsidP="005351D2">
            <w:pPr>
              <w:keepNext/>
              <w:keepLines/>
              <w:numPr>
                <w:ilvl w:val="12"/>
                <w:numId w:val="0"/>
              </w:numPr>
              <w:jc w:val="center"/>
              <w:rPr>
                <w:sz w:val="20"/>
                <w:lang w:val="pt-PT"/>
              </w:rPr>
            </w:pPr>
          </w:p>
        </w:tc>
        <w:tc>
          <w:tcPr>
            <w:tcW w:w="509" w:type="pct"/>
            <w:tcBorders>
              <w:left w:val="nil"/>
            </w:tcBorders>
          </w:tcPr>
          <w:p w14:paraId="6410D755" w14:textId="77777777" w:rsidR="005F093D" w:rsidRPr="00F67924" w:rsidRDefault="005F093D" w:rsidP="005351D2">
            <w:pPr>
              <w:keepNext/>
              <w:keepLines/>
              <w:numPr>
                <w:ilvl w:val="12"/>
                <w:numId w:val="0"/>
              </w:numPr>
              <w:jc w:val="center"/>
              <w:rPr>
                <w:sz w:val="20"/>
                <w:lang w:val="pt-PT"/>
              </w:rPr>
            </w:pPr>
          </w:p>
        </w:tc>
        <w:tc>
          <w:tcPr>
            <w:tcW w:w="509" w:type="pct"/>
            <w:gridSpan w:val="2"/>
            <w:tcBorders>
              <w:left w:val="nil"/>
            </w:tcBorders>
          </w:tcPr>
          <w:p w14:paraId="7521D648" w14:textId="77777777" w:rsidR="005F093D" w:rsidRPr="00F67924" w:rsidRDefault="005F093D" w:rsidP="005351D2">
            <w:pPr>
              <w:keepNext/>
              <w:keepLines/>
              <w:numPr>
                <w:ilvl w:val="12"/>
                <w:numId w:val="0"/>
              </w:numPr>
              <w:jc w:val="center"/>
              <w:rPr>
                <w:sz w:val="20"/>
                <w:lang w:val="pt-PT"/>
              </w:rPr>
            </w:pPr>
          </w:p>
        </w:tc>
        <w:tc>
          <w:tcPr>
            <w:tcW w:w="463" w:type="pct"/>
            <w:tcBorders>
              <w:left w:val="nil"/>
            </w:tcBorders>
          </w:tcPr>
          <w:p w14:paraId="2E267268" w14:textId="77777777" w:rsidR="005F093D" w:rsidRPr="00F67924" w:rsidRDefault="005F093D" w:rsidP="005351D2">
            <w:pPr>
              <w:keepNext/>
              <w:keepLines/>
              <w:numPr>
                <w:ilvl w:val="12"/>
                <w:numId w:val="0"/>
              </w:numPr>
              <w:jc w:val="center"/>
              <w:rPr>
                <w:sz w:val="20"/>
                <w:lang w:val="pt-PT"/>
              </w:rPr>
            </w:pPr>
          </w:p>
        </w:tc>
        <w:tc>
          <w:tcPr>
            <w:tcW w:w="463" w:type="pct"/>
            <w:tcBorders>
              <w:left w:val="nil"/>
            </w:tcBorders>
          </w:tcPr>
          <w:p w14:paraId="13FFC924" w14:textId="77777777" w:rsidR="005F093D" w:rsidRPr="00F67924" w:rsidRDefault="005F093D" w:rsidP="005351D2">
            <w:pPr>
              <w:keepNext/>
              <w:keepLines/>
              <w:numPr>
                <w:ilvl w:val="12"/>
                <w:numId w:val="0"/>
              </w:numPr>
              <w:jc w:val="center"/>
              <w:rPr>
                <w:sz w:val="20"/>
                <w:lang w:val="pt-PT"/>
              </w:rPr>
            </w:pPr>
          </w:p>
        </w:tc>
      </w:tr>
    </w:tbl>
    <w:p w14:paraId="217ECDC5" w14:textId="77777777" w:rsidR="005F093D" w:rsidRPr="00F67924" w:rsidRDefault="005F093D" w:rsidP="005551E6">
      <w:pPr>
        <w:keepNext/>
        <w:keepLines/>
        <w:numPr>
          <w:ilvl w:val="12"/>
          <w:numId w:val="0"/>
        </w:numPr>
        <w:rPr>
          <w:iCs/>
          <w:sz w:val="18"/>
          <w:szCs w:val="18"/>
          <w:lang w:val="pt-PT"/>
        </w:rPr>
      </w:pPr>
      <w:r w:rsidRPr="00F67924">
        <w:rPr>
          <w:iCs/>
          <w:sz w:val="18"/>
          <w:szCs w:val="18"/>
          <w:lang w:val="pt-PT"/>
        </w:rPr>
        <w:t xml:space="preserve">TCZ </w:t>
      </w:r>
      <w:r w:rsidRPr="00F67924">
        <w:rPr>
          <w:iCs/>
          <w:sz w:val="18"/>
          <w:szCs w:val="18"/>
          <w:lang w:val="pt-PT"/>
        </w:rPr>
        <w:tab/>
      </w:r>
      <w:r w:rsidRPr="00F67924">
        <w:rPr>
          <w:iCs/>
          <w:sz w:val="18"/>
          <w:szCs w:val="18"/>
          <w:lang w:val="pt-PT"/>
        </w:rPr>
        <w:tab/>
        <w:t>- Tocilizumab</w:t>
      </w:r>
    </w:p>
    <w:p w14:paraId="18A8C71A" w14:textId="77777777" w:rsidR="005F093D" w:rsidRPr="00F67924" w:rsidRDefault="005F093D" w:rsidP="005551E6">
      <w:pPr>
        <w:keepNext/>
        <w:keepLines/>
        <w:numPr>
          <w:ilvl w:val="12"/>
          <w:numId w:val="0"/>
        </w:numPr>
        <w:rPr>
          <w:sz w:val="18"/>
          <w:szCs w:val="18"/>
          <w:lang w:val="pt-PT"/>
        </w:rPr>
      </w:pPr>
      <w:r w:rsidRPr="00F67924">
        <w:rPr>
          <w:iCs/>
          <w:sz w:val="18"/>
          <w:szCs w:val="18"/>
          <w:lang w:val="pt-PT"/>
        </w:rPr>
        <w:t>MTX</w:t>
      </w:r>
      <w:r w:rsidRPr="00F67924">
        <w:rPr>
          <w:iCs/>
          <w:sz w:val="18"/>
          <w:szCs w:val="18"/>
          <w:lang w:val="pt-PT"/>
        </w:rPr>
        <w:tab/>
      </w:r>
      <w:r w:rsidRPr="00F67924">
        <w:rPr>
          <w:iCs/>
          <w:sz w:val="18"/>
          <w:szCs w:val="18"/>
          <w:lang w:val="pt-PT"/>
        </w:rPr>
        <w:tab/>
        <w:t xml:space="preserve">- </w:t>
      </w:r>
      <w:r w:rsidRPr="00F67924">
        <w:rPr>
          <w:sz w:val="18"/>
          <w:szCs w:val="18"/>
          <w:lang w:val="pt-PT"/>
        </w:rPr>
        <w:t>Metotrexato</w:t>
      </w:r>
    </w:p>
    <w:p w14:paraId="1DEADD54" w14:textId="77777777" w:rsidR="005F093D" w:rsidRPr="00F67924" w:rsidRDefault="005F093D" w:rsidP="005551E6">
      <w:pPr>
        <w:keepNext/>
        <w:keepLines/>
        <w:numPr>
          <w:ilvl w:val="12"/>
          <w:numId w:val="0"/>
        </w:numPr>
        <w:rPr>
          <w:sz w:val="18"/>
          <w:szCs w:val="18"/>
          <w:lang w:val="pt-PT"/>
        </w:rPr>
      </w:pPr>
      <w:r w:rsidRPr="00F67924">
        <w:rPr>
          <w:sz w:val="18"/>
          <w:szCs w:val="18"/>
          <w:lang w:val="pt-PT"/>
        </w:rPr>
        <w:t>PBO</w:t>
      </w:r>
      <w:r w:rsidRPr="00F67924">
        <w:rPr>
          <w:sz w:val="18"/>
          <w:szCs w:val="18"/>
          <w:lang w:val="pt-PT"/>
        </w:rPr>
        <w:tab/>
      </w:r>
      <w:r w:rsidRPr="00F67924">
        <w:rPr>
          <w:sz w:val="18"/>
          <w:szCs w:val="18"/>
          <w:lang w:val="pt-PT"/>
        </w:rPr>
        <w:tab/>
        <w:t>- Placebo</w:t>
      </w:r>
    </w:p>
    <w:p w14:paraId="5639B1C9" w14:textId="77777777" w:rsidR="005F093D" w:rsidRPr="00F67924" w:rsidRDefault="005F093D" w:rsidP="005551E6">
      <w:pPr>
        <w:keepNext/>
        <w:keepLines/>
        <w:numPr>
          <w:ilvl w:val="12"/>
          <w:numId w:val="0"/>
        </w:numPr>
        <w:rPr>
          <w:iCs/>
          <w:sz w:val="18"/>
          <w:szCs w:val="18"/>
          <w:lang w:val="pt-PT"/>
        </w:rPr>
      </w:pPr>
      <w:r w:rsidRPr="00F67924">
        <w:rPr>
          <w:iCs/>
          <w:sz w:val="18"/>
          <w:szCs w:val="18"/>
          <w:lang w:val="pt-PT"/>
        </w:rPr>
        <w:t xml:space="preserve">DMARD </w:t>
      </w:r>
      <w:r w:rsidRPr="00F67924">
        <w:rPr>
          <w:iCs/>
          <w:sz w:val="18"/>
          <w:szCs w:val="18"/>
          <w:lang w:val="pt-PT"/>
        </w:rPr>
        <w:tab/>
        <w:t xml:space="preserve">- </w:t>
      </w:r>
      <w:r w:rsidRPr="00F67924">
        <w:rPr>
          <w:sz w:val="18"/>
          <w:szCs w:val="18"/>
          <w:lang w:val="pt-PT"/>
        </w:rPr>
        <w:t>Fármacos antirreumáticos modificadores da doença</w:t>
      </w:r>
    </w:p>
    <w:p w14:paraId="7E6656CA" w14:textId="7D8DA1FC" w:rsidR="005F093D" w:rsidRPr="00F67924" w:rsidRDefault="005F093D" w:rsidP="005551E6">
      <w:pPr>
        <w:rPr>
          <w:rFonts w:eastAsia="MS Mincho"/>
          <w:sz w:val="18"/>
          <w:szCs w:val="18"/>
          <w:lang w:val="pt-PT"/>
        </w:rPr>
      </w:pPr>
      <w:r w:rsidRPr="00F67924">
        <w:rPr>
          <w:rFonts w:eastAsia="MS Mincho"/>
          <w:iCs/>
          <w:sz w:val="18"/>
          <w:szCs w:val="18"/>
          <w:lang w:val="pt-PT"/>
        </w:rPr>
        <w:t xml:space="preserve">** </w:t>
      </w:r>
      <w:r w:rsidRPr="00F67924">
        <w:rPr>
          <w:rFonts w:eastAsia="MS Mincho"/>
          <w:iCs/>
          <w:sz w:val="18"/>
          <w:szCs w:val="18"/>
          <w:lang w:val="pt-PT"/>
        </w:rPr>
        <w:tab/>
      </w:r>
      <w:r w:rsidRPr="00F67924">
        <w:rPr>
          <w:rFonts w:eastAsia="MS Mincho"/>
          <w:iCs/>
          <w:sz w:val="18"/>
          <w:szCs w:val="18"/>
          <w:lang w:val="pt-PT"/>
        </w:rPr>
        <w:tab/>
        <w:t xml:space="preserve">- p &lt; 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ins w:id="2378" w:author="Author">
        <w:r w:rsidR="005C46CB">
          <w:rPr>
            <w:sz w:val="18"/>
            <w:szCs w:val="18"/>
            <w:lang w:val="pt-PT"/>
          </w:rPr>
          <w:t> </w:t>
        </w:r>
      </w:ins>
      <w:del w:id="2379" w:author="Author">
        <w:r w:rsidRPr="00F67924" w:rsidDel="005C46CB">
          <w:rPr>
            <w:sz w:val="18"/>
            <w:szCs w:val="18"/>
            <w:lang w:val="pt-PT"/>
          </w:rPr>
          <w:delText xml:space="preserve"> </w:delText>
        </w:r>
      </w:del>
      <w:r w:rsidRPr="00F67924">
        <w:rPr>
          <w:rFonts w:eastAsia="MS Mincho"/>
          <w:iCs/>
          <w:sz w:val="18"/>
          <w:szCs w:val="18"/>
          <w:lang w:val="pt-PT"/>
        </w:rPr>
        <w:t>+</w:t>
      </w:r>
      <w:del w:id="2380" w:author="Author">
        <w:r w:rsidRPr="00F67924" w:rsidDel="005C46CB">
          <w:rPr>
            <w:rFonts w:eastAsia="MS Mincho"/>
            <w:iCs/>
            <w:sz w:val="18"/>
            <w:szCs w:val="18"/>
            <w:lang w:val="pt-PT"/>
          </w:rPr>
          <w:delText xml:space="preserve"> </w:delText>
        </w:r>
      </w:del>
      <w:ins w:id="2381" w:author="Author">
        <w:r w:rsidR="005C46CB">
          <w:rPr>
            <w:rFonts w:eastAsia="MS Mincho"/>
            <w:iCs/>
            <w:sz w:val="18"/>
            <w:szCs w:val="18"/>
            <w:lang w:val="pt-PT"/>
          </w:rPr>
          <w:t> </w:t>
        </w:r>
      </w:ins>
      <w:r w:rsidRPr="00F67924">
        <w:rPr>
          <w:rFonts w:eastAsia="MS Mincho"/>
          <w:iCs/>
          <w:sz w:val="18"/>
          <w:szCs w:val="18"/>
          <w:lang w:val="pt-PT"/>
        </w:rPr>
        <w:t>MTX/DMARD</w:t>
      </w:r>
    </w:p>
    <w:p w14:paraId="371C7D5E" w14:textId="1EC0714B" w:rsidR="005F093D" w:rsidRPr="00F67924" w:rsidDel="009542C8" w:rsidRDefault="005F093D" w:rsidP="005551E6">
      <w:pPr>
        <w:rPr>
          <w:rFonts w:eastAsia="MS Mincho"/>
          <w:sz w:val="18"/>
          <w:szCs w:val="18"/>
          <w:lang w:val="pt-PT"/>
        </w:rPr>
      </w:pPr>
      <w:r w:rsidRPr="00F67924">
        <w:rPr>
          <w:rFonts w:eastAsia="MS Mincho"/>
          <w:iCs/>
          <w:sz w:val="18"/>
          <w:szCs w:val="18"/>
          <w:lang w:val="pt-PT"/>
        </w:rPr>
        <w:t>***</w:t>
      </w:r>
      <w:r w:rsidRPr="00F67924">
        <w:rPr>
          <w:rFonts w:eastAsia="MS Mincho"/>
          <w:iCs/>
          <w:sz w:val="18"/>
          <w:szCs w:val="18"/>
          <w:lang w:val="pt-PT"/>
        </w:rPr>
        <w:tab/>
      </w:r>
      <w:r w:rsidRPr="00F67924">
        <w:rPr>
          <w:rFonts w:eastAsia="MS Mincho"/>
          <w:iCs/>
          <w:sz w:val="18"/>
          <w:szCs w:val="18"/>
          <w:lang w:val="pt-PT"/>
        </w:rPr>
        <w:tab/>
        <w:t xml:space="preserve">- p &lt; 0,0001;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ins w:id="2382" w:author="Author">
        <w:r w:rsidR="005C46CB">
          <w:rPr>
            <w:sz w:val="18"/>
            <w:szCs w:val="18"/>
            <w:lang w:val="pt-PT"/>
          </w:rPr>
          <w:t> </w:t>
        </w:r>
      </w:ins>
      <w:del w:id="2383" w:author="Author">
        <w:r w:rsidRPr="00F67924" w:rsidDel="005C46CB">
          <w:rPr>
            <w:sz w:val="18"/>
            <w:szCs w:val="18"/>
            <w:lang w:val="pt-PT"/>
          </w:rPr>
          <w:delText xml:space="preserve"> </w:delText>
        </w:r>
      </w:del>
      <w:r w:rsidRPr="00F67924">
        <w:rPr>
          <w:rFonts w:eastAsia="MS Mincho"/>
          <w:iCs/>
          <w:sz w:val="18"/>
          <w:szCs w:val="18"/>
          <w:lang w:val="pt-PT"/>
        </w:rPr>
        <w:t>+</w:t>
      </w:r>
      <w:del w:id="2384" w:author="Author">
        <w:r w:rsidRPr="00F67924" w:rsidDel="005C46CB">
          <w:rPr>
            <w:rFonts w:eastAsia="MS Mincho"/>
            <w:iCs/>
            <w:sz w:val="18"/>
            <w:szCs w:val="18"/>
            <w:lang w:val="pt-PT"/>
          </w:rPr>
          <w:delText xml:space="preserve"> </w:delText>
        </w:r>
      </w:del>
      <w:ins w:id="2385" w:author="Author">
        <w:r w:rsidR="005C46CB">
          <w:rPr>
            <w:rFonts w:eastAsia="MS Mincho"/>
            <w:iCs/>
            <w:sz w:val="18"/>
            <w:szCs w:val="18"/>
            <w:lang w:val="pt-PT"/>
          </w:rPr>
          <w:t> </w:t>
        </w:r>
      </w:ins>
      <w:r w:rsidRPr="00F67924">
        <w:rPr>
          <w:rFonts w:eastAsia="MS Mincho"/>
          <w:iCs/>
          <w:sz w:val="18"/>
          <w:szCs w:val="18"/>
          <w:lang w:val="pt-PT"/>
        </w:rPr>
        <w:t>MTX/DMARD</w:t>
      </w:r>
    </w:p>
    <w:p w14:paraId="5B024DE6" w14:textId="77777777" w:rsidR="005F093D" w:rsidRPr="00F67924" w:rsidRDefault="005F093D" w:rsidP="005551E6">
      <w:pPr>
        <w:rPr>
          <w:lang w:val="pt-PT"/>
        </w:rPr>
      </w:pPr>
    </w:p>
    <w:p w14:paraId="027346BA" w14:textId="77777777" w:rsidR="005F093D" w:rsidRPr="00F67924" w:rsidRDefault="005F093D" w:rsidP="005551E6">
      <w:pPr>
        <w:rPr>
          <w:i/>
          <w:u w:val="single"/>
          <w:lang w:val="pt-PT"/>
        </w:rPr>
      </w:pPr>
      <w:r w:rsidRPr="00F67924">
        <w:rPr>
          <w:i/>
          <w:u w:val="single"/>
          <w:lang w:val="pt-PT"/>
        </w:rPr>
        <w:t>Resposta clínica major</w:t>
      </w:r>
    </w:p>
    <w:p w14:paraId="1B6CFCB4" w14:textId="2568329F" w:rsidR="005F093D" w:rsidRPr="00F67924" w:rsidRDefault="005F093D" w:rsidP="005551E6">
      <w:pPr>
        <w:rPr>
          <w:iCs/>
          <w:szCs w:val="22"/>
          <w:lang w:val="pt-PT"/>
        </w:rPr>
      </w:pPr>
      <w:r w:rsidRPr="00F67924">
        <w:rPr>
          <w:lang w:val="pt-PT"/>
        </w:rPr>
        <w:t xml:space="preserve">Após 2 anos de tratamento com </w:t>
      </w:r>
      <w:r w:rsidRPr="00F67924">
        <w:rPr>
          <w:lang w:val="pt-PT" w:eastAsia="de-DE"/>
        </w:rPr>
        <w:t xml:space="preserve">tocilizumab </w:t>
      </w:r>
      <w:r w:rsidRPr="00F67924">
        <w:rPr>
          <w:lang w:val="pt-PT"/>
        </w:rPr>
        <w:t>mais MTX, 14% dos doentes atingiram uma resposta clínica major (manutenção de uma resposta ACR 70 durante 24 semanas ou mais).</w:t>
      </w:r>
    </w:p>
    <w:p w14:paraId="3F274289" w14:textId="77777777" w:rsidR="005F093D" w:rsidRPr="00F67924" w:rsidRDefault="005F093D" w:rsidP="005551E6">
      <w:pPr>
        <w:rPr>
          <w:i/>
          <w:szCs w:val="22"/>
          <w:lang w:val="pt-PT"/>
        </w:rPr>
      </w:pPr>
    </w:p>
    <w:p w14:paraId="603054A3" w14:textId="77777777" w:rsidR="005F093D" w:rsidRPr="00F67924" w:rsidRDefault="005F093D" w:rsidP="005551E6">
      <w:pPr>
        <w:rPr>
          <w:i/>
          <w:szCs w:val="22"/>
          <w:u w:val="single"/>
          <w:lang w:val="pt-PT"/>
        </w:rPr>
      </w:pPr>
      <w:r w:rsidRPr="00F67924">
        <w:rPr>
          <w:i/>
          <w:szCs w:val="22"/>
          <w:u w:val="single"/>
          <w:lang w:val="pt-PT"/>
        </w:rPr>
        <w:t>Resposta radiográfica</w:t>
      </w:r>
    </w:p>
    <w:p w14:paraId="392BED5F" w14:textId="35929BE2" w:rsidR="005F093D" w:rsidRPr="00F67924" w:rsidRDefault="005F093D" w:rsidP="005551E6">
      <w:pPr>
        <w:rPr>
          <w:lang w:val="pt-PT"/>
        </w:rPr>
      </w:pPr>
      <w:r w:rsidRPr="00F67924">
        <w:rPr>
          <w:lang w:val="pt-PT"/>
        </w:rPr>
        <w:t xml:space="preserve">No </w:t>
      </w:r>
      <w:del w:id="2386" w:author="Author">
        <w:r w:rsidRPr="00F67924" w:rsidDel="003B37A0">
          <w:rPr>
            <w:lang w:val="pt-PT"/>
          </w:rPr>
          <w:delText xml:space="preserve">Estudo </w:delText>
        </w:r>
      </w:del>
      <w:ins w:id="2387" w:author="Author">
        <w:r w:rsidR="003B37A0" w:rsidRPr="00F67924">
          <w:rPr>
            <w:lang w:val="pt-PT"/>
          </w:rPr>
          <w:t>E</w:t>
        </w:r>
        <w:r w:rsidR="003B37A0">
          <w:rPr>
            <w:lang w:val="pt-PT"/>
          </w:rPr>
          <w:t>nsaio</w:t>
        </w:r>
        <w:r w:rsidR="003B37A0" w:rsidRPr="00F67924">
          <w:rPr>
            <w:lang w:val="pt-PT"/>
          </w:rPr>
          <w:t xml:space="preserve"> </w:t>
        </w:r>
      </w:ins>
      <w:r w:rsidRPr="00F67924">
        <w:rPr>
          <w:lang w:val="pt-PT"/>
        </w:rPr>
        <w:t xml:space="preserve">II, realizado em doentes </w:t>
      </w:r>
      <w:r w:rsidRPr="00F67924">
        <w:rPr>
          <w:szCs w:val="22"/>
          <w:lang w:val="pt-PT"/>
        </w:rPr>
        <w:t xml:space="preserve">com uma resposta inadequada a MTX, </w:t>
      </w:r>
      <w:r w:rsidRPr="00F67924">
        <w:rPr>
          <w:lang w:val="pt-PT"/>
        </w:rPr>
        <w:t>a inibição do dano articular estrutural</w:t>
      </w:r>
      <w:r w:rsidRPr="00F67924">
        <w:rPr>
          <w:szCs w:val="22"/>
          <w:lang w:val="pt-PT"/>
        </w:rPr>
        <w:t xml:space="preserve"> foi avaliada radiograficamente e expressa pela alteração no índice de Sharp modificado e seus componentes, o índice de erosão e o índice de estreitamento da entrelinha articular. </w:t>
      </w:r>
      <w:r w:rsidRPr="00F67924">
        <w:rPr>
          <w:lang w:val="pt-PT"/>
        </w:rPr>
        <w:t xml:space="preserve">A inibição do dano articular estrutural foi demonstrada através de uma progressão radiográfica significativamente menor nos doentes a receber </w:t>
      </w:r>
      <w:r w:rsidRPr="00F67924">
        <w:rPr>
          <w:lang w:val="pt-PT" w:eastAsia="de-DE"/>
        </w:rPr>
        <w:t>tocilizumab</w:t>
      </w:r>
      <w:r w:rsidRPr="00F67924">
        <w:rPr>
          <w:lang w:val="pt-PT"/>
        </w:rPr>
        <w:t>, comparativamente ao controlo (Tabela 6).</w:t>
      </w:r>
    </w:p>
    <w:p w14:paraId="653E2E86" w14:textId="77777777" w:rsidR="005F093D" w:rsidRPr="00F67924" w:rsidRDefault="005F093D" w:rsidP="005551E6">
      <w:pPr>
        <w:rPr>
          <w:lang w:val="pt-PT"/>
        </w:rPr>
      </w:pPr>
    </w:p>
    <w:p w14:paraId="1D8BC2CB" w14:textId="5E0559E2" w:rsidR="005F093D" w:rsidRPr="00F67924" w:rsidRDefault="005F093D" w:rsidP="005551E6">
      <w:pPr>
        <w:rPr>
          <w:lang w:val="pt-PT"/>
        </w:rPr>
      </w:pPr>
      <w:r w:rsidRPr="00F67924">
        <w:rPr>
          <w:lang w:val="pt-PT"/>
        </w:rPr>
        <w:t xml:space="preserve">Na </w:t>
      </w:r>
      <w:ins w:id="2388" w:author="Author">
        <w:r w:rsidR="009C6A26">
          <w:rPr>
            <w:lang w:val="pt-PT"/>
          </w:rPr>
          <w:t xml:space="preserve">fase de </w:t>
        </w:r>
      </w:ins>
      <w:r w:rsidRPr="00F67924">
        <w:rPr>
          <w:lang w:val="pt-PT"/>
        </w:rPr>
        <w:t xml:space="preserve">extensão em regime aberto do </w:t>
      </w:r>
      <w:del w:id="2389" w:author="Author">
        <w:r w:rsidRPr="00F67924" w:rsidDel="003B37A0">
          <w:rPr>
            <w:lang w:val="pt-PT"/>
          </w:rPr>
          <w:delText xml:space="preserve">Estudo </w:delText>
        </w:r>
      </w:del>
      <w:ins w:id="2390" w:author="Author">
        <w:r w:rsidR="003B37A0" w:rsidRPr="00F67924">
          <w:rPr>
            <w:lang w:val="pt-PT"/>
          </w:rPr>
          <w:t>E</w:t>
        </w:r>
        <w:r w:rsidR="003B37A0">
          <w:rPr>
            <w:lang w:val="pt-PT"/>
          </w:rPr>
          <w:t>nsaio</w:t>
        </w:r>
        <w:r w:rsidR="003B37A0" w:rsidRPr="00F67924">
          <w:rPr>
            <w:lang w:val="pt-PT"/>
          </w:rPr>
          <w:t xml:space="preserve"> </w:t>
        </w:r>
      </w:ins>
      <w:r w:rsidRPr="00F67924">
        <w:rPr>
          <w:lang w:val="pt-PT"/>
        </w:rPr>
        <w:t xml:space="preserve">II, a inibição da progressão do dano articular estrutural nos doentes tratados com </w:t>
      </w:r>
      <w:r w:rsidRPr="00F67924">
        <w:rPr>
          <w:lang w:val="pt-PT" w:eastAsia="de-DE"/>
        </w:rPr>
        <w:t xml:space="preserve">tocilizumab </w:t>
      </w:r>
      <w:r w:rsidRPr="00F67924">
        <w:rPr>
          <w:lang w:val="pt-PT"/>
        </w:rPr>
        <w:t>mais MTX foi mantida no segundo ano de tratamento. À semana 104 a variação média do í</w:t>
      </w:r>
      <w:r w:rsidRPr="00F67924">
        <w:rPr>
          <w:szCs w:val="22"/>
          <w:lang w:val="pt-PT"/>
        </w:rPr>
        <w:t xml:space="preserve">ndice de </w:t>
      </w:r>
      <w:r w:rsidRPr="00F67924">
        <w:rPr>
          <w:lang w:val="pt-PT"/>
        </w:rPr>
        <w:t>Sharp</w:t>
      </w:r>
      <w:r w:rsidRPr="00F67924">
        <w:rPr>
          <w:lang w:val="pt-PT"/>
        </w:rPr>
        <w:noBreakHyphen/>
        <w:t>Genant</w:t>
      </w:r>
      <w:r w:rsidRPr="00F67924">
        <w:rPr>
          <w:szCs w:val="22"/>
          <w:lang w:val="pt-PT"/>
        </w:rPr>
        <w:t xml:space="preserve"> total</w:t>
      </w:r>
      <w:r w:rsidRPr="00F67924">
        <w:rPr>
          <w:lang w:val="pt-PT"/>
        </w:rPr>
        <w:t xml:space="preserve"> relativamente ao valor basal foi significativamente menor nos doentes aleatorizados para </w:t>
      </w:r>
      <w:r w:rsidRPr="00F67924">
        <w:rPr>
          <w:rFonts w:eastAsia="SimSun"/>
          <w:lang w:val="pt-PT" w:eastAsia="zh-CN"/>
        </w:rPr>
        <w:t>RoActemra</w:t>
      </w:r>
      <w:r w:rsidRPr="00F67924">
        <w:rPr>
          <w:lang w:val="pt-PT"/>
        </w:rPr>
        <w:t xml:space="preserve"> 8 mg/kg mais MTX (p &lt; 0,0001), comparativamente aos doentes que foram aleatorizados para placebo mais MTX.</w:t>
      </w:r>
    </w:p>
    <w:p w14:paraId="15BC9FBE" w14:textId="77777777" w:rsidR="005F093D" w:rsidRPr="00F67924" w:rsidRDefault="005F093D" w:rsidP="005551E6">
      <w:pPr>
        <w:rPr>
          <w:bCs/>
          <w:i/>
          <w:lang w:val="pt-PT"/>
        </w:rPr>
      </w:pPr>
    </w:p>
    <w:p w14:paraId="00490622" w14:textId="4BD17E8C" w:rsidR="005F093D" w:rsidRPr="00F67924" w:rsidRDefault="005F093D">
      <w:pPr>
        <w:keepNext/>
        <w:keepLines/>
        <w:rPr>
          <w:bCs/>
          <w:i/>
          <w:lang w:val="pt-PT"/>
        </w:rPr>
      </w:pPr>
      <w:r w:rsidRPr="00F67924">
        <w:rPr>
          <w:bCs/>
          <w:i/>
          <w:lang w:val="pt-PT"/>
        </w:rPr>
        <w:t xml:space="preserve">Tabela 6. Alterações radiográficas médias durante 52 semanas no </w:t>
      </w:r>
      <w:del w:id="2391" w:author="Author">
        <w:r w:rsidRPr="00F67924" w:rsidDel="003B37A0">
          <w:rPr>
            <w:bCs/>
            <w:i/>
            <w:lang w:val="pt-PT"/>
          </w:rPr>
          <w:delText xml:space="preserve">Estudo </w:delText>
        </w:r>
      </w:del>
      <w:ins w:id="2392" w:author="Author">
        <w:r w:rsidR="003B37A0" w:rsidRPr="00F67924">
          <w:rPr>
            <w:bCs/>
            <w:i/>
            <w:lang w:val="pt-PT"/>
          </w:rPr>
          <w:t>E</w:t>
        </w:r>
        <w:r w:rsidR="003B37A0">
          <w:rPr>
            <w:bCs/>
            <w:i/>
            <w:lang w:val="pt-PT"/>
          </w:rPr>
          <w:t>nsaio</w:t>
        </w:r>
        <w:r w:rsidR="003B37A0" w:rsidRPr="00F67924">
          <w:rPr>
            <w:bCs/>
            <w:i/>
            <w:lang w:val="pt-PT"/>
          </w:rPr>
          <w:t xml:space="preserve"> </w:t>
        </w:r>
      </w:ins>
      <w:r w:rsidRPr="00F67924">
        <w:rPr>
          <w:bCs/>
          <w:i/>
          <w:lang w:val="pt-PT"/>
        </w:rPr>
        <w:t>II</w:t>
      </w:r>
    </w:p>
    <w:p w14:paraId="0C7CEC1E" w14:textId="77777777" w:rsidR="005F093D" w:rsidRPr="00F67924" w:rsidRDefault="005F093D">
      <w:pPr>
        <w:keepNext/>
        <w:keepLines/>
        <w:rPr>
          <w:lang w:val="pt-P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58"/>
        <w:gridCol w:w="2790"/>
        <w:gridCol w:w="2610"/>
      </w:tblGrid>
      <w:tr w:rsidR="005F093D" w:rsidRPr="00ED63F7" w14:paraId="168AB793" w14:textId="77777777" w:rsidTr="005351D2">
        <w:tc>
          <w:tcPr>
            <w:tcW w:w="2358" w:type="dxa"/>
          </w:tcPr>
          <w:p w14:paraId="2F7B035B" w14:textId="77777777" w:rsidR="005F093D" w:rsidRPr="00F67924" w:rsidRDefault="005F093D">
            <w:pPr>
              <w:keepNext/>
              <w:keepLines/>
              <w:rPr>
                <w:sz w:val="20"/>
                <w:lang w:val="pt-PT"/>
              </w:rPr>
            </w:pPr>
          </w:p>
        </w:tc>
        <w:tc>
          <w:tcPr>
            <w:tcW w:w="2790" w:type="dxa"/>
          </w:tcPr>
          <w:p w14:paraId="1D3C94B7" w14:textId="77777777" w:rsidR="005F093D" w:rsidRPr="00F67924" w:rsidRDefault="005F093D">
            <w:pPr>
              <w:keepNext/>
              <w:keepLines/>
              <w:numPr>
                <w:ilvl w:val="12"/>
                <w:numId w:val="0"/>
              </w:numPr>
              <w:ind w:right="-2"/>
              <w:jc w:val="center"/>
              <w:rPr>
                <w:b/>
                <w:bCs/>
                <w:sz w:val="20"/>
                <w:lang w:val="pt-PT"/>
              </w:rPr>
            </w:pPr>
            <w:r w:rsidRPr="00F67924">
              <w:rPr>
                <w:b/>
                <w:bCs/>
                <w:sz w:val="20"/>
                <w:lang w:val="pt-PT"/>
              </w:rPr>
              <w:t xml:space="preserve">PBO + MTX </w:t>
            </w:r>
          </w:p>
          <w:p w14:paraId="3821F2D5" w14:textId="741A40AC" w:rsidR="005F093D" w:rsidRPr="00F67924" w:rsidRDefault="005F093D">
            <w:pPr>
              <w:keepNext/>
              <w:keepLines/>
              <w:numPr>
                <w:ilvl w:val="12"/>
                <w:numId w:val="0"/>
              </w:numPr>
              <w:ind w:right="-2"/>
              <w:jc w:val="center"/>
              <w:rPr>
                <w:b/>
                <w:bCs/>
                <w:sz w:val="20"/>
                <w:lang w:val="pt-PT"/>
              </w:rPr>
            </w:pPr>
            <w:r w:rsidRPr="00F67924">
              <w:rPr>
                <w:b/>
                <w:bCs/>
                <w:sz w:val="20"/>
                <w:lang w:val="pt-PT"/>
              </w:rPr>
              <w:t>(+TCZ a partir da semana 24)</w:t>
            </w:r>
          </w:p>
          <w:p w14:paraId="096D9602" w14:textId="01B6D807" w:rsidR="005F093D" w:rsidRPr="00F67924" w:rsidRDefault="003B37A0">
            <w:pPr>
              <w:keepNext/>
              <w:keepLines/>
              <w:jc w:val="center"/>
              <w:rPr>
                <w:sz w:val="20"/>
                <w:lang w:val="pt-PT"/>
              </w:rPr>
            </w:pPr>
            <w:ins w:id="2393" w:author="Author">
              <w:r w:rsidRPr="00A55B53">
                <w:rPr>
                  <w:b/>
                  <w:bCs/>
                  <w:sz w:val="20"/>
                  <w:lang w:val="pt-PT"/>
                </w:rPr>
                <w:t>n = </w:t>
              </w:r>
            </w:ins>
            <w:del w:id="2394" w:author="Author">
              <w:r w:rsidR="005F093D" w:rsidRPr="00F67924" w:rsidDel="003B37A0">
                <w:rPr>
                  <w:b/>
                  <w:bCs/>
                  <w:sz w:val="20"/>
                  <w:lang w:val="pt-PT"/>
                </w:rPr>
                <w:delText xml:space="preserve">N = </w:delText>
              </w:r>
            </w:del>
            <w:r w:rsidR="005F093D" w:rsidRPr="00F67924">
              <w:rPr>
                <w:b/>
                <w:bCs/>
                <w:sz w:val="20"/>
                <w:lang w:val="pt-PT"/>
              </w:rPr>
              <w:t>393</w:t>
            </w:r>
          </w:p>
        </w:tc>
        <w:tc>
          <w:tcPr>
            <w:tcW w:w="2610" w:type="dxa"/>
          </w:tcPr>
          <w:p w14:paraId="4C208492" w14:textId="12785173" w:rsidR="005F093D" w:rsidRPr="00F67924" w:rsidRDefault="005F093D">
            <w:pPr>
              <w:keepNext/>
              <w:keepLines/>
              <w:jc w:val="center"/>
              <w:rPr>
                <w:sz w:val="20"/>
                <w:lang w:val="pt-PT"/>
              </w:rPr>
            </w:pPr>
            <w:r w:rsidRPr="00F67924">
              <w:rPr>
                <w:b/>
                <w:bCs/>
                <w:sz w:val="20"/>
                <w:lang w:val="pt-PT"/>
              </w:rPr>
              <w:t>TCZ 8 mg/kg + MTX</w:t>
            </w:r>
            <w:r w:rsidRPr="00F67924">
              <w:rPr>
                <w:b/>
                <w:bCs/>
                <w:sz w:val="20"/>
                <w:lang w:val="pt-PT"/>
              </w:rPr>
              <w:br/>
            </w:r>
            <w:ins w:id="2395" w:author="Author">
              <w:r w:rsidR="003B37A0" w:rsidRPr="00A55B53">
                <w:rPr>
                  <w:b/>
                  <w:bCs/>
                  <w:sz w:val="20"/>
                  <w:lang w:val="pt-PT"/>
                </w:rPr>
                <w:t>n = </w:t>
              </w:r>
            </w:ins>
            <w:del w:id="2396" w:author="Author">
              <w:r w:rsidRPr="00F67924" w:rsidDel="003B37A0">
                <w:rPr>
                  <w:b/>
                  <w:bCs/>
                  <w:sz w:val="20"/>
                  <w:lang w:val="pt-PT"/>
                </w:rPr>
                <w:delText xml:space="preserve">N = </w:delText>
              </w:r>
            </w:del>
            <w:r w:rsidRPr="00F67924">
              <w:rPr>
                <w:b/>
                <w:bCs/>
                <w:sz w:val="20"/>
                <w:lang w:val="pt-PT"/>
              </w:rPr>
              <w:t>398</w:t>
            </w:r>
          </w:p>
        </w:tc>
      </w:tr>
      <w:tr w:rsidR="005F093D" w:rsidRPr="00F67924" w14:paraId="396B3232" w14:textId="77777777" w:rsidTr="005351D2">
        <w:tc>
          <w:tcPr>
            <w:tcW w:w="2358" w:type="dxa"/>
          </w:tcPr>
          <w:p w14:paraId="62B13068" w14:textId="2E2FE92B" w:rsidR="005F093D" w:rsidRPr="00F67924" w:rsidRDefault="005F093D" w:rsidP="00E12CE0">
            <w:pPr>
              <w:keepNext/>
              <w:keepLines/>
              <w:rPr>
                <w:sz w:val="20"/>
                <w:lang w:val="pt-PT"/>
              </w:rPr>
            </w:pPr>
            <w:r w:rsidRPr="00F67924">
              <w:rPr>
                <w:sz w:val="20"/>
                <w:lang w:val="pt-PT"/>
              </w:rPr>
              <w:t>Índice de Sharp</w:t>
            </w:r>
            <w:r w:rsidRPr="00F67924">
              <w:rPr>
                <w:sz w:val="20"/>
                <w:lang w:val="pt-PT"/>
              </w:rPr>
              <w:noBreakHyphen/>
              <w:t>Genant total</w:t>
            </w:r>
          </w:p>
        </w:tc>
        <w:tc>
          <w:tcPr>
            <w:tcW w:w="2790" w:type="dxa"/>
          </w:tcPr>
          <w:p w14:paraId="429AF3DA" w14:textId="77777777" w:rsidR="005F093D" w:rsidRPr="00F67924" w:rsidRDefault="005F093D">
            <w:pPr>
              <w:keepNext/>
              <w:keepLines/>
              <w:jc w:val="center"/>
              <w:rPr>
                <w:sz w:val="20"/>
                <w:lang w:val="pt-PT"/>
              </w:rPr>
            </w:pPr>
            <w:r w:rsidRPr="00F67924">
              <w:rPr>
                <w:sz w:val="20"/>
                <w:lang w:val="pt-PT"/>
              </w:rPr>
              <w:t>1,13</w:t>
            </w:r>
          </w:p>
        </w:tc>
        <w:tc>
          <w:tcPr>
            <w:tcW w:w="2610" w:type="dxa"/>
          </w:tcPr>
          <w:p w14:paraId="4D89C584" w14:textId="77777777" w:rsidR="005F093D" w:rsidRPr="00F67924" w:rsidRDefault="005F093D">
            <w:pPr>
              <w:keepNext/>
              <w:keepLines/>
              <w:jc w:val="center"/>
              <w:rPr>
                <w:sz w:val="20"/>
                <w:lang w:val="pt-PT"/>
              </w:rPr>
            </w:pPr>
            <w:r w:rsidRPr="00F67924">
              <w:rPr>
                <w:sz w:val="20"/>
                <w:lang w:val="pt-PT"/>
              </w:rPr>
              <w:t>0,29*</w:t>
            </w:r>
          </w:p>
        </w:tc>
      </w:tr>
      <w:tr w:rsidR="005F093D" w:rsidRPr="00F67924" w14:paraId="3421B87A" w14:textId="77777777" w:rsidTr="005351D2">
        <w:tc>
          <w:tcPr>
            <w:tcW w:w="2358" w:type="dxa"/>
          </w:tcPr>
          <w:p w14:paraId="60716873" w14:textId="77777777" w:rsidR="005F093D" w:rsidRPr="00F67924" w:rsidRDefault="005F093D">
            <w:pPr>
              <w:keepNext/>
              <w:keepLines/>
              <w:rPr>
                <w:sz w:val="20"/>
                <w:lang w:val="pt-PT"/>
              </w:rPr>
            </w:pPr>
            <w:r w:rsidRPr="00F67924">
              <w:rPr>
                <w:sz w:val="20"/>
                <w:lang w:val="pt-PT"/>
              </w:rPr>
              <w:t>Índice de erosão</w:t>
            </w:r>
          </w:p>
        </w:tc>
        <w:tc>
          <w:tcPr>
            <w:tcW w:w="2790" w:type="dxa"/>
          </w:tcPr>
          <w:p w14:paraId="79C0FE22" w14:textId="77777777" w:rsidR="005F093D" w:rsidRPr="00F67924" w:rsidRDefault="005F093D">
            <w:pPr>
              <w:keepNext/>
              <w:keepLines/>
              <w:jc w:val="center"/>
              <w:rPr>
                <w:sz w:val="20"/>
                <w:lang w:val="pt-PT"/>
              </w:rPr>
            </w:pPr>
            <w:r w:rsidRPr="00F67924">
              <w:rPr>
                <w:sz w:val="20"/>
                <w:lang w:val="pt-PT"/>
              </w:rPr>
              <w:t>0,71</w:t>
            </w:r>
          </w:p>
        </w:tc>
        <w:tc>
          <w:tcPr>
            <w:tcW w:w="2610" w:type="dxa"/>
          </w:tcPr>
          <w:p w14:paraId="7BE24FF1" w14:textId="77777777" w:rsidR="005F093D" w:rsidRPr="00F67924" w:rsidRDefault="005F093D">
            <w:pPr>
              <w:keepNext/>
              <w:keepLines/>
              <w:jc w:val="center"/>
              <w:rPr>
                <w:sz w:val="20"/>
                <w:lang w:val="pt-PT"/>
              </w:rPr>
            </w:pPr>
            <w:r w:rsidRPr="00F67924">
              <w:rPr>
                <w:sz w:val="20"/>
                <w:lang w:val="pt-PT"/>
              </w:rPr>
              <w:t>0,17*</w:t>
            </w:r>
          </w:p>
        </w:tc>
      </w:tr>
      <w:tr w:rsidR="005F093D" w:rsidRPr="00F67924" w14:paraId="7B491FE9" w14:textId="77777777" w:rsidTr="005351D2">
        <w:tc>
          <w:tcPr>
            <w:tcW w:w="2358" w:type="dxa"/>
          </w:tcPr>
          <w:p w14:paraId="0CAEF7C4" w14:textId="77777777" w:rsidR="005F093D" w:rsidRPr="00F67924" w:rsidRDefault="005F093D">
            <w:pPr>
              <w:keepNext/>
              <w:keepLines/>
              <w:rPr>
                <w:sz w:val="20"/>
                <w:lang w:val="pt-PT"/>
              </w:rPr>
            </w:pPr>
            <w:r w:rsidRPr="00F67924">
              <w:rPr>
                <w:sz w:val="20"/>
                <w:lang w:val="pt-PT"/>
              </w:rPr>
              <w:t>Índice de EEA</w:t>
            </w:r>
          </w:p>
        </w:tc>
        <w:tc>
          <w:tcPr>
            <w:tcW w:w="2790" w:type="dxa"/>
          </w:tcPr>
          <w:p w14:paraId="2F63CCB5" w14:textId="77777777" w:rsidR="005F093D" w:rsidRPr="00F67924" w:rsidRDefault="005F093D">
            <w:pPr>
              <w:keepNext/>
              <w:keepLines/>
              <w:jc w:val="center"/>
              <w:rPr>
                <w:sz w:val="20"/>
                <w:lang w:val="pt-PT"/>
              </w:rPr>
            </w:pPr>
            <w:r w:rsidRPr="00F67924">
              <w:rPr>
                <w:sz w:val="20"/>
                <w:lang w:val="pt-PT"/>
              </w:rPr>
              <w:t>0,42</w:t>
            </w:r>
          </w:p>
        </w:tc>
        <w:tc>
          <w:tcPr>
            <w:tcW w:w="2610" w:type="dxa"/>
          </w:tcPr>
          <w:p w14:paraId="22B0FF91" w14:textId="77777777" w:rsidR="005F093D" w:rsidRPr="00F67924" w:rsidRDefault="005F093D">
            <w:pPr>
              <w:keepNext/>
              <w:keepLines/>
              <w:jc w:val="center"/>
              <w:rPr>
                <w:sz w:val="20"/>
                <w:lang w:val="pt-PT"/>
              </w:rPr>
            </w:pPr>
            <w:r w:rsidRPr="00F67924">
              <w:rPr>
                <w:sz w:val="20"/>
                <w:lang w:val="pt-PT"/>
              </w:rPr>
              <w:t>0,12**</w:t>
            </w:r>
          </w:p>
        </w:tc>
      </w:tr>
    </w:tbl>
    <w:p w14:paraId="3F5A1D5D" w14:textId="77777777" w:rsidR="005F093D" w:rsidRPr="00F67924" w:rsidRDefault="005F093D">
      <w:pPr>
        <w:keepNext/>
        <w:keepLines/>
        <w:tabs>
          <w:tab w:val="left" w:pos="1134"/>
        </w:tabs>
        <w:rPr>
          <w:sz w:val="18"/>
          <w:szCs w:val="18"/>
          <w:lang w:val="pt-PT"/>
        </w:rPr>
      </w:pPr>
      <w:r w:rsidRPr="00F67924">
        <w:rPr>
          <w:sz w:val="18"/>
          <w:szCs w:val="18"/>
          <w:lang w:val="pt-PT"/>
        </w:rPr>
        <w:t>PBO</w:t>
      </w:r>
      <w:r w:rsidRPr="00F67924">
        <w:rPr>
          <w:sz w:val="18"/>
          <w:szCs w:val="18"/>
          <w:lang w:val="pt-PT"/>
        </w:rPr>
        <w:tab/>
        <w:t>- Placebo</w:t>
      </w:r>
    </w:p>
    <w:p w14:paraId="7F254C07" w14:textId="77777777" w:rsidR="005F093D" w:rsidRPr="00F67924" w:rsidRDefault="005F093D">
      <w:pPr>
        <w:keepNext/>
        <w:keepLines/>
        <w:tabs>
          <w:tab w:val="left" w:pos="1134"/>
        </w:tabs>
        <w:rPr>
          <w:sz w:val="18"/>
          <w:szCs w:val="18"/>
          <w:lang w:val="pt-PT"/>
        </w:rPr>
      </w:pPr>
      <w:r w:rsidRPr="00F67924">
        <w:rPr>
          <w:sz w:val="18"/>
          <w:szCs w:val="18"/>
          <w:lang w:val="pt-PT"/>
        </w:rPr>
        <w:t>MTX</w:t>
      </w:r>
      <w:r w:rsidRPr="00F67924">
        <w:rPr>
          <w:sz w:val="18"/>
          <w:szCs w:val="18"/>
          <w:lang w:val="pt-PT"/>
        </w:rPr>
        <w:tab/>
        <w:t>- Metotrexato</w:t>
      </w:r>
    </w:p>
    <w:p w14:paraId="54E2A12D" w14:textId="77777777" w:rsidR="005F093D" w:rsidRPr="00F67924" w:rsidRDefault="005F093D" w:rsidP="00910A24">
      <w:pPr>
        <w:keepNext/>
        <w:keepLines/>
        <w:tabs>
          <w:tab w:val="left" w:pos="1134"/>
        </w:tabs>
        <w:rPr>
          <w:sz w:val="18"/>
          <w:szCs w:val="18"/>
          <w:lang w:val="pt-PT"/>
        </w:rPr>
      </w:pPr>
      <w:r w:rsidRPr="00F67924">
        <w:rPr>
          <w:sz w:val="18"/>
          <w:szCs w:val="18"/>
          <w:lang w:val="pt-PT"/>
        </w:rPr>
        <w:t>TCZ</w:t>
      </w:r>
      <w:r w:rsidRPr="00F67924">
        <w:rPr>
          <w:sz w:val="18"/>
          <w:szCs w:val="18"/>
          <w:lang w:val="pt-PT"/>
        </w:rPr>
        <w:tab/>
        <w:t>- Tocilizumab</w:t>
      </w:r>
    </w:p>
    <w:p w14:paraId="154E2646" w14:textId="77777777" w:rsidR="005F093D" w:rsidRPr="00F67924" w:rsidRDefault="005F093D" w:rsidP="00910A24">
      <w:pPr>
        <w:keepNext/>
        <w:keepLines/>
        <w:tabs>
          <w:tab w:val="left" w:pos="1134"/>
        </w:tabs>
        <w:rPr>
          <w:sz w:val="18"/>
          <w:szCs w:val="18"/>
          <w:lang w:val="pt-PT"/>
        </w:rPr>
      </w:pPr>
      <w:r w:rsidRPr="00F67924">
        <w:rPr>
          <w:sz w:val="18"/>
          <w:szCs w:val="18"/>
          <w:lang w:val="pt-PT"/>
        </w:rPr>
        <w:t>EEA</w:t>
      </w:r>
      <w:r w:rsidRPr="00F67924">
        <w:rPr>
          <w:sz w:val="18"/>
          <w:szCs w:val="18"/>
          <w:lang w:val="pt-PT"/>
        </w:rPr>
        <w:tab/>
        <w:t>- Estreitamento da entrelinha articular</w:t>
      </w:r>
    </w:p>
    <w:p w14:paraId="721F069F" w14:textId="259B54E8" w:rsidR="005F093D" w:rsidRPr="00F67924" w:rsidRDefault="005F093D" w:rsidP="00910A24">
      <w:pPr>
        <w:keepNext/>
        <w:keepLines/>
        <w:numPr>
          <w:ilvl w:val="12"/>
          <w:numId w:val="0"/>
        </w:numPr>
        <w:tabs>
          <w:tab w:val="left" w:pos="1134"/>
        </w:tabs>
        <w:ind w:right="-2"/>
        <w:rPr>
          <w:iCs/>
          <w:sz w:val="18"/>
          <w:szCs w:val="18"/>
          <w:lang w:val="pt-PT"/>
        </w:rPr>
      </w:pPr>
      <w:r w:rsidRPr="00F67924">
        <w:rPr>
          <w:iCs/>
          <w:sz w:val="18"/>
          <w:szCs w:val="18"/>
          <w:lang w:val="pt-PT"/>
        </w:rPr>
        <w:t>*</w:t>
      </w:r>
      <w:r w:rsidRPr="00F67924">
        <w:rPr>
          <w:iCs/>
          <w:sz w:val="18"/>
          <w:szCs w:val="18"/>
          <w:lang w:val="pt-PT"/>
        </w:rPr>
        <w:tab/>
        <w:t xml:space="preserve">- p ≤ 0,0001,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del w:id="2397" w:author="Author">
        <w:r w:rsidRPr="00F67924" w:rsidDel="005C46CB">
          <w:rPr>
            <w:iCs/>
            <w:sz w:val="18"/>
            <w:szCs w:val="18"/>
            <w:lang w:val="pt-PT"/>
          </w:rPr>
          <w:delText xml:space="preserve"> </w:delText>
        </w:r>
      </w:del>
      <w:ins w:id="2398" w:author="Author">
        <w:r w:rsidR="005C46CB">
          <w:rPr>
            <w:iCs/>
            <w:sz w:val="18"/>
            <w:szCs w:val="18"/>
            <w:lang w:val="pt-PT"/>
          </w:rPr>
          <w:t> </w:t>
        </w:r>
      </w:ins>
      <w:r w:rsidRPr="00F67924">
        <w:rPr>
          <w:iCs/>
          <w:sz w:val="18"/>
          <w:szCs w:val="18"/>
          <w:lang w:val="pt-PT"/>
        </w:rPr>
        <w:t>+</w:t>
      </w:r>
      <w:ins w:id="2399" w:author="Author">
        <w:r w:rsidR="005C46CB">
          <w:rPr>
            <w:iCs/>
            <w:sz w:val="18"/>
            <w:szCs w:val="18"/>
            <w:lang w:val="pt-PT"/>
          </w:rPr>
          <w:t> </w:t>
        </w:r>
      </w:ins>
      <w:del w:id="2400" w:author="Author">
        <w:r w:rsidRPr="00F67924" w:rsidDel="005C46CB">
          <w:rPr>
            <w:iCs/>
            <w:sz w:val="18"/>
            <w:szCs w:val="18"/>
            <w:lang w:val="pt-PT"/>
          </w:rPr>
          <w:delText xml:space="preserve"> </w:delText>
        </w:r>
      </w:del>
      <w:r w:rsidRPr="00F67924">
        <w:rPr>
          <w:iCs/>
          <w:sz w:val="18"/>
          <w:szCs w:val="18"/>
          <w:lang w:val="pt-PT"/>
        </w:rPr>
        <w:t>MTX</w:t>
      </w:r>
    </w:p>
    <w:p w14:paraId="2B4DEEA2" w14:textId="089C0A43" w:rsidR="005F093D" w:rsidRPr="00F67924" w:rsidRDefault="005F093D" w:rsidP="00910A24">
      <w:pPr>
        <w:keepNext/>
        <w:keepLines/>
        <w:numPr>
          <w:ilvl w:val="12"/>
          <w:numId w:val="0"/>
        </w:numPr>
        <w:tabs>
          <w:tab w:val="left" w:pos="1134"/>
        </w:tabs>
        <w:ind w:right="-2"/>
        <w:rPr>
          <w:sz w:val="18"/>
          <w:szCs w:val="18"/>
          <w:lang w:val="pt-PT"/>
        </w:rPr>
      </w:pPr>
      <w:r w:rsidRPr="00F67924">
        <w:rPr>
          <w:iCs/>
          <w:sz w:val="18"/>
          <w:szCs w:val="18"/>
          <w:lang w:val="pt-PT"/>
        </w:rPr>
        <w:t xml:space="preserve">** </w:t>
      </w:r>
      <w:r w:rsidRPr="00F67924">
        <w:rPr>
          <w:iCs/>
          <w:sz w:val="18"/>
          <w:szCs w:val="18"/>
          <w:lang w:val="pt-PT"/>
        </w:rPr>
        <w:tab/>
        <w:t xml:space="preserve">- p &lt; 0,005, </w:t>
      </w:r>
      <w:r w:rsidRPr="00F67924">
        <w:rPr>
          <w:sz w:val="18"/>
          <w:szCs w:val="18"/>
          <w:lang w:val="pt-PT"/>
        </w:rPr>
        <w:t>TCZ</w:t>
      </w:r>
      <w:r w:rsidRPr="00F67924">
        <w:rPr>
          <w:rFonts w:eastAsia="MS Mincho"/>
          <w:iCs/>
          <w:sz w:val="18"/>
          <w:szCs w:val="18"/>
          <w:lang w:val="pt-PT"/>
        </w:rPr>
        <w:t xml:space="preserve"> vs. </w:t>
      </w:r>
      <w:r w:rsidRPr="00F67924">
        <w:rPr>
          <w:sz w:val="18"/>
          <w:szCs w:val="18"/>
          <w:lang w:val="pt-PT"/>
        </w:rPr>
        <w:t>PBO</w:t>
      </w:r>
      <w:ins w:id="2401" w:author="Author">
        <w:r w:rsidR="005C46CB">
          <w:rPr>
            <w:iCs/>
            <w:sz w:val="18"/>
            <w:szCs w:val="18"/>
            <w:lang w:val="pt-PT"/>
          </w:rPr>
          <w:t> </w:t>
        </w:r>
      </w:ins>
      <w:del w:id="2402" w:author="Author">
        <w:r w:rsidRPr="00F67924" w:rsidDel="005C46CB">
          <w:rPr>
            <w:iCs/>
            <w:sz w:val="18"/>
            <w:szCs w:val="18"/>
            <w:lang w:val="pt-PT"/>
          </w:rPr>
          <w:delText xml:space="preserve"> </w:delText>
        </w:r>
      </w:del>
      <w:r w:rsidRPr="00F67924">
        <w:rPr>
          <w:iCs/>
          <w:sz w:val="18"/>
          <w:szCs w:val="18"/>
          <w:lang w:val="pt-PT"/>
        </w:rPr>
        <w:t>+</w:t>
      </w:r>
      <w:del w:id="2403" w:author="Author">
        <w:r w:rsidRPr="00F67924" w:rsidDel="005C46CB">
          <w:rPr>
            <w:iCs/>
            <w:sz w:val="18"/>
            <w:szCs w:val="18"/>
            <w:lang w:val="pt-PT"/>
          </w:rPr>
          <w:delText xml:space="preserve"> </w:delText>
        </w:r>
      </w:del>
      <w:ins w:id="2404" w:author="Author">
        <w:r w:rsidR="005C46CB">
          <w:rPr>
            <w:iCs/>
            <w:sz w:val="18"/>
            <w:szCs w:val="18"/>
            <w:lang w:val="pt-PT"/>
          </w:rPr>
          <w:t> </w:t>
        </w:r>
      </w:ins>
      <w:r w:rsidRPr="00F67924">
        <w:rPr>
          <w:iCs/>
          <w:sz w:val="18"/>
          <w:szCs w:val="18"/>
          <w:lang w:val="pt-PT"/>
        </w:rPr>
        <w:t>MTX</w:t>
      </w:r>
    </w:p>
    <w:p w14:paraId="67C893D7" w14:textId="77777777" w:rsidR="005F093D" w:rsidRPr="00F67924" w:rsidRDefault="005F093D" w:rsidP="00910A24">
      <w:pPr>
        <w:keepNext/>
        <w:keepLines/>
        <w:numPr>
          <w:ilvl w:val="12"/>
          <w:numId w:val="0"/>
        </w:numPr>
        <w:ind w:right="-2"/>
        <w:rPr>
          <w:lang w:val="pt-PT"/>
        </w:rPr>
      </w:pPr>
    </w:p>
    <w:p w14:paraId="14DC9AE4" w14:textId="5614190E" w:rsidR="005F093D" w:rsidRPr="00F67924" w:rsidRDefault="005F093D" w:rsidP="005551E6">
      <w:pPr>
        <w:rPr>
          <w:i/>
          <w:sz w:val="18"/>
          <w:szCs w:val="18"/>
          <w:lang w:val="pt-PT"/>
        </w:rPr>
      </w:pPr>
      <w:r w:rsidRPr="00F67924">
        <w:rPr>
          <w:lang w:val="pt-PT"/>
        </w:rPr>
        <w:t>Após 1 ano de tratamento com tocilizumab mais MTX, 85% dos doentes (</w:t>
      </w:r>
      <w:ins w:id="2405" w:author="Author">
        <w:r w:rsidR="003B37A0" w:rsidRPr="00557EB7">
          <w:rPr>
            <w:szCs w:val="22"/>
            <w:lang w:val="pt-PT"/>
            <w:rPrChange w:id="2406" w:author="Author">
              <w:rPr>
                <w:b/>
                <w:bCs/>
                <w:sz w:val="20"/>
                <w:lang w:val="pt-PT"/>
              </w:rPr>
            </w:rPrChange>
          </w:rPr>
          <w:t>n</w:t>
        </w:r>
        <w:r w:rsidR="003B37A0" w:rsidRPr="00A55B53">
          <w:rPr>
            <w:b/>
            <w:bCs/>
            <w:sz w:val="20"/>
            <w:lang w:val="pt-PT"/>
          </w:rPr>
          <w:t> = </w:t>
        </w:r>
      </w:ins>
      <w:del w:id="2407" w:author="Author">
        <w:r w:rsidRPr="00F67924" w:rsidDel="003B37A0">
          <w:rPr>
            <w:lang w:val="pt-PT"/>
          </w:rPr>
          <w:delText>n=</w:delText>
        </w:r>
      </w:del>
      <w:r w:rsidRPr="00F67924">
        <w:rPr>
          <w:lang w:val="pt-PT"/>
        </w:rPr>
        <w:t xml:space="preserve">348) não tiveram progressão do dano articular estrutural, tal como definido por uma variação no </w:t>
      </w:r>
      <w:r w:rsidRPr="00F67924">
        <w:rPr>
          <w:szCs w:val="22"/>
          <w:lang w:val="pt-PT"/>
        </w:rPr>
        <w:t xml:space="preserve">Índice de </w:t>
      </w:r>
      <w:r w:rsidRPr="00F67924">
        <w:rPr>
          <w:lang w:val="pt-PT"/>
        </w:rPr>
        <w:t>Sharp Total</w:t>
      </w:r>
      <w:r w:rsidRPr="00F67924">
        <w:rPr>
          <w:szCs w:val="22"/>
          <w:lang w:val="pt-PT"/>
        </w:rPr>
        <w:t xml:space="preserve"> de zero ou menos, comparativamente a </w:t>
      </w:r>
      <w:r w:rsidRPr="00F67924">
        <w:rPr>
          <w:lang w:val="pt-PT"/>
        </w:rPr>
        <w:t>67% dos doentes tratados com placebo mais MTX (</w:t>
      </w:r>
      <w:ins w:id="2408" w:author="Author">
        <w:r w:rsidR="00182E9B" w:rsidRPr="001209EB">
          <w:rPr>
            <w:szCs w:val="22"/>
            <w:lang w:val="pt-PT"/>
          </w:rPr>
          <w:t>n</w:t>
        </w:r>
        <w:r w:rsidR="00182E9B" w:rsidRPr="00A55B53" w:rsidDel="00182E9B">
          <w:rPr>
            <w:b/>
            <w:bCs/>
            <w:sz w:val="20"/>
            <w:lang w:val="pt-PT"/>
          </w:rPr>
          <w:t xml:space="preserve"> </w:t>
        </w:r>
        <w:del w:id="2409" w:author="Author">
          <w:r w:rsidR="003B37A0" w:rsidRPr="00A55B53" w:rsidDel="00182E9B">
            <w:rPr>
              <w:b/>
              <w:bCs/>
              <w:sz w:val="20"/>
              <w:lang w:val="pt-PT"/>
            </w:rPr>
            <w:delText>n</w:delText>
          </w:r>
        </w:del>
        <w:r w:rsidR="003B37A0" w:rsidRPr="00A55B53">
          <w:rPr>
            <w:b/>
            <w:bCs/>
            <w:sz w:val="20"/>
            <w:lang w:val="pt-PT"/>
          </w:rPr>
          <w:t> = </w:t>
        </w:r>
      </w:ins>
      <w:del w:id="2410" w:author="Author">
        <w:r w:rsidRPr="00F67924" w:rsidDel="003B37A0">
          <w:rPr>
            <w:lang w:val="pt-PT"/>
          </w:rPr>
          <w:delText>n=</w:delText>
        </w:r>
      </w:del>
      <w:r w:rsidRPr="00F67924">
        <w:rPr>
          <w:lang w:val="pt-PT"/>
        </w:rPr>
        <w:t>290) (p </w:t>
      </w:r>
      <w:r w:rsidRPr="00F67924">
        <w:rPr>
          <w:lang w:val="pt-PT"/>
        </w:rPr>
        <w:sym w:font="Symbol" w:char="F0A3"/>
      </w:r>
      <w:r w:rsidRPr="00F67924">
        <w:rPr>
          <w:lang w:val="pt-PT"/>
        </w:rPr>
        <w:t xml:space="preserve"> 0,001). Este permaneceu consistente após 2 anos de tratamento (83%; </w:t>
      </w:r>
      <w:ins w:id="2411" w:author="Author">
        <w:r w:rsidR="00182E9B" w:rsidRPr="001209EB">
          <w:rPr>
            <w:szCs w:val="22"/>
            <w:lang w:val="pt-PT"/>
          </w:rPr>
          <w:t>n</w:t>
        </w:r>
        <w:r w:rsidR="00182E9B" w:rsidRPr="00A55B53" w:rsidDel="00182E9B">
          <w:rPr>
            <w:b/>
            <w:bCs/>
            <w:sz w:val="20"/>
            <w:lang w:val="pt-PT"/>
          </w:rPr>
          <w:t xml:space="preserve"> </w:t>
        </w:r>
        <w:del w:id="2412" w:author="Author">
          <w:r w:rsidR="003B37A0" w:rsidRPr="00A55B53" w:rsidDel="00182E9B">
            <w:rPr>
              <w:b/>
              <w:bCs/>
              <w:sz w:val="20"/>
              <w:lang w:val="pt-PT"/>
            </w:rPr>
            <w:delText>n</w:delText>
          </w:r>
        </w:del>
        <w:r w:rsidR="003B37A0" w:rsidRPr="00A55B53">
          <w:rPr>
            <w:b/>
            <w:bCs/>
            <w:sz w:val="20"/>
            <w:lang w:val="pt-PT"/>
          </w:rPr>
          <w:t> = </w:t>
        </w:r>
      </w:ins>
      <w:del w:id="2413" w:author="Author">
        <w:r w:rsidRPr="00F67924" w:rsidDel="003B37A0">
          <w:rPr>
            <w:lang w:val="pt-PT"/>
          </w:rPr>
          <w:delText>n=</w:delText>
        </w:r>
      </w:del>
      <w:r w:rsidRPr="00F67924">
        <w:rPr>
          <w:lang w:val="pt-PT"/>
        </w:rPr>
        <w:t xml:space="preserve">353). Noventa e três por cento (93%; </w:t>
      </w:r>
      <w:ins w:id="2414" w:author="Author">
        <w:r w:rsidR="00182E9B" w:rsidRPr="001209EB">
          <w:rPr>
            <w:szCs w:val="22"/>
            <w:lang w:val="pt-PT"/>
          </w:rPr>
          <w:t>n</w:t>
        </w:r>
      </w:ins>
      <w:del w:id="2415" w:author="Author">
        <w:r w:rsidRPr="00F67924" w:rsidDel="00182E9B">
          <w:rPr>
            <w:lang w:val="pt-PT"/>
          </w:rPr>
          <w:delText>n</w:delText>
        </w:r>
      </w:del>
      <w:ins w:id="2416" w:author="Author">
        <w:del w:id="2417" w:author="Author">
          <w:r w:rsidR="003B37A0" w:rsidRPr="003B37A0" w:rsidDel="00182E9B">
            <w:rPr>
              <w:b/>
              <w:bCs/>
              <w:sz w:val="20"/>
              <w:lang w:val="pt-PT"/>
            </w:rPr>
            <w:delText xml:space="preserve"> </w:delText>
          </w:r>
          <w:r w:rsidR="003B37A0" w:rsidRPr="00A55B53" w:rsidDel="00182E9B">
            <w:rPr>
              <w:b/>
              <w:bCs/>
              <w:sz w:val="20"/>
              <w:lang w:val="pt-PT"/>
            </w:rPr>
            <w:delText>n</w:delText>
          </w:r>
        </w:del>
        <w:r w:rsidR="003B37A0" w:rsidRPr="00A55B53">
          <w:rPr>
            <w:b/>
            <w:bCs/>
            <w:sz w:val="20"/>
            <w:lang w:val="pt-PT"/>
          </w:rPr>
          <w:t> = </w:t>
        </w:r>
      </w:ins>
      <w:del w:id="2418" w:author="Author">
        <w:r w:rsidRPr="00F67924" w:rsidDel="003B37A0">
          <w:rPr>
            <w:lang w:val="pt-PT"/>
          </w:rPr>
          <w:delText>=</w:delText>
        </w:r>
      </w:del>
      <w:r w:rsidRPr="00F67924">
        <w:rPr>
          <w:lang w:val="pt-PT"/>
        </w:rPr>
        <w:t>271) dos doentes não tiveram progressão entre a semana 52 e a semana 104.</w:t>
      </w:r>
    </w:p>
    <w:p w14:paraId="6E2ED300" w14:textId="77777777" w:rsidR="005F093D" w:rsidRPr="00F67924" w:rsidRDefault="005F093D" w:rsidP="005551E6">
      <w:pPr>
        <w:rPr>
          <w:i/>
          <w:szCs w:val="22"/>
          <w:lang w:val="pt-PT"/>
        </w:rPr>
      </w:pPr>
    </w:p>
    <w:p w14:paraId="15618D5B" w14:textId="77777777" w:rsidR="005F093D" w:rsidRPr="00F67924" w:rsidRDefault="005F093D" w:rsidP="005551E6">
      <w:pPr>
        <w:rPr>
          <w:i/>
          <w:szCs w:val="22"/>
          <w:u w:val="single"/>
          <w:lang w:val="pt-PT"/>
        </w:rPr>
      </w:pPr>
      <w:r w:rsidRPr="00F67924">
        <w:rPr>
          <w:i/>
          <w:szCs w:val="22"/>
          <w:u w:val="single"/>
          <w:lang w:val="pt-PT"/>
        </w:rPr>
        <w:t>Resultados relacionados com a saúde e qualidade de vida</w:t>
      </w:r>
    </w:p>
    <w:p w14:paraId="5A789454" w14:textId="7B976D03" w:rsidR="005F093D" w:rsidRPr="00F67924" w:rsidRDefault="005F093D" w:rsidP="005551E6">
      <w:pPr>
        <w:numPr>
          <w:ilvl w:val="12"/>
          <w:numId w:val="0"/>
        </w:numPr>
        <w:ind w:right="-2"/>
        <w:rPr>
          <w:i/>
          <w:sz w:val="18"/>
          <w:szCs w:val="18"/>
          <w:lang w:val="pt-PT"/>
        </w:rPr>
      </w:pPr>
      <w:r w:rsidRPr="00F67924">
        <w:rPr>
          <w:szCs w:val="22"/>
          <w:lang w:val="pt-PT"/>
        </w:rPr>
        <w:t xml:space="preserve">Nos doentes tratados com </w:t>
      </w:r>
      <w:r w:rsidRPr="00F67924">
        <w:rPr>
          <w:rFonts w:eastAsia="SimSun"/>
          <w:lang w:val="pt-PT" w:eastAsia="zh-CN"/>
        </w:rPr>
        <w:t>tocilizumab</w:t>
      </w:r>
      <w:r w:rsidRPr="00F67924">
        <w:rPr>
          <w:szCs w:val="22"/>
          <w:lang w:val="pt-PT"/>
        </w:rPr>
        <w:t xml:space="preserve"> foi observada uma melhoria de todos os resultados notificados por doentes </w:t>
      </w:r>
      <w:r w:rsidRPr="00F67924">
        <w:rPr>
          <w:lang w:val="pt-PT"/>
        </w:rPr>
        <w:t xml:space="preserve">(questionários </w:t>
      </w:r>
      <w:r w:rsidRPr="00F67924">
        <w:rPr>
          <w:i/>
          <w:lang w:val="pt-PT"/>
        </w:rPr>
        <w:t>Health Assessment Questionnaire Disability Index</w:t>
      </w:r>
      <w:r w:rsidRPr="00F67924">
        <w:rPr>
          <w:lang w:val="pt-PT"/>
        </w:rPr>
        <w:t xml:space="preserve"> (HAQ-DI), </w:t>
      </w:r>
      <w:r w:rsidRPr="00F67924">
        <w:rPr>
          <w:i/>
          <w:lang w:val="pt-PT"/>
        </w:rPr>
        <w:t>Short Form</w:t>
      </w:r>
      <w:r w:rsidRPr="00F67924">
        <w:rPr>
          <w:i/>
          <w:lang w:val="pt-PT"/>
        </w:rPr>
        <w:noBreakHyphen/>
        <w:t>36</w:t>
      </w:r>
      <w:r w:rsidRPr="00F67924">
        <w:rPr>
          <w:lang w:val="pt-PT"/>
        </w:rPr>
        <w:t xml:space="preserve"> e </w:t>
      </w:r>
      <w:r w:rsidRPr="00F67924">
        <w:rPr>
          <w:i/>
          <w:lang w:val="pt-PT"/>
        </w:rPr>
        <w:t>Functional Assessment of Chronic Illness Therapy</w:t>
      </w:r>
      <w:r w:rsidRPr="00F67924" w:rsidDel="004C3034">
        <w:rPr>
          <w:lang w:val="pt-PT"/>
        </w:rPr>
        <w:t>)</w:t>
      </w:r>
      <w:r w:rsidRPr="00F67924">
        <w:rPr>
          <w:lang w:val="pt-PT"/>
        </w:rPr>
        <w:t>. Foram observadas melhorias estatisticamente significativas nas pontuações do HAQ</w:t>
      </w:r>
      <w:r w:rsidRPr="00F67924">
        <w:rPr>
          <w:lang w:val="pt-PT"/>
        </w:rPr>
        <w:noBreakHyphen/>
        <w:t xml:space="preserve">DI em doentes tratados com tocilizumab, comparativamente a doentes tratados com DMARDs. Durante o período em regime aberto do </w:t>
      </w:r>
      <w:del w:id="2419" w:author="Author">
        <w:r w:rsidRPr="00F67924" w:rsidDel="003B37A0">
          <w:rPr>
            <w:lang w:val="pt-PT"/>
          </w:rPr>
          <w:delText xml:space="preserve">Estudo </w:delText>
        </w:r>
      </w:del>
      <w:ins w:id="2420" w:author="Author">
        <w:r w:rsidR="003B37A0" w:rsidRPr="00F67924">
          <w:rPr>
            <w:lang w:val="pt-PT"/>
          </w:rPr>
          <w:t>E</w:t>
        </w:r>
        <w:r w:rsidR="003B37A0">
          <w:rPr>
            <w:lang w:val="pt-PT"/>
          </w:rPr>
          <w:t>nsaio</w:t>
        </w:r>
      </w:ins>
      <w:ins w:id="2421" w:author="DRA" w:date="2026-01-07T12:20:00Z">
        <w:r w:rsidR="00100C1E">
          <w:rPr>
            <w:lang w:val="pt-PT"/>
          </w:rPr>
          <w:t> </w:t>
        </w:r>
      </w:ins>
      <w:ins w:id="2422" w:author="Author">
        <w:del w:id="2423" w:author="DRA" w:date="2026-01-07T12:20:00Z">
          <w:r w:rsidR="003B37A0" w:rsidRPr="00F67924" w:rsidDel="00100C1E">
            <w:rPr>
              <w:lang w:val="pt-PT"/>
            </w:rPr>
            <w:delText xml:space="preserve"> </w:delText>
          </w:r>
        </w:del>
      </w:ins>
      <w:r w:rsidRPr="00F67924">
        <w:rPr>
          <w:lang w:val="pt-PT"/>
        </w:rPr>
        <w:t>II, a melhoria da função física foi mantida durante até 2 anos. À semana</w:t>
      </w:r>
      <w:r w:rsidRPr="00F67924">
        <w:rPr>
          <w:rFonts w:eastAsia="MS Mincho"/>
          <w:lang w:val="pt-PT"/>
        </w:rPr>
        <w:t xml:space="preserve"> 52, a variação média no HAQ-DI foi -0,58 no grupo </w:t>
      </w:r>
      <w:r w:rsidRPr="00F67924">
        <w:rPr>
          <w:rFonts w:eastAsia="SimSun"/>
          <w:lang w:val="pt-PT" w:eastAsia="zh-CN"/>
        </w:rPr>
        <w:t>tociliz</w:t>
      </w:r>
      <w:r w:rsidR="00574C49" w:rsidRPr="00F67924">
        <w:rPr>
          <w:rFonts w:eastAsia="SimSun"/>
          <w:lang w:val="pt-PT" w:eastAsia="zh-CN"/>
        </w:rPr>
        <w:t>u</w:t>
      </w:r>
      <w:r w:rsidRPr="00F67924">
        <w:rPr>
          <w:rFonts w:eastAsia="SimSun"/>
          <w:lang w:val="pt-PT" w:eastAsia="zh-CN"/>
        </w:rPr>
        <w:t>mab</w:t>
      </w:r>
      <w:r w:rsidRPr="00F67924">
        <w:rPr>
          <w:rFonts w:eastAsia="MS Mincho"/>
          <w:lang w:val="pt-PT"/>
        </w:rPr>
        <w:t xml:space="preserve"> 8 mg/kg mais MTX, comparativamente a -0,39 no grupo placebo mais MTX. A variação média no HAQ-DI foi mantida à emana 104 no grupo </w:t>
      </w:r>
      <w:r w:rsidRPr="00F67924">
        <w:rPr>
          <w:rFonts w:eastAsia="SimSun"/>
          <w:lang w:val="pt-PT" w:eastAsia="zh-CN"/>
        </w:rPr>
        <w:t>tocilizumab</w:t>
      </w:r>
      <w:r w:rsidRPr="00F67924">
        <w:rPr>
          <w:rFonts w:eastAsia="MS Mincho"/>
          <w:lang w:val="pt-PT"/>
        </w:rPr>
        <w:t xml:space="preserve"> 8 mg/kg mais MTX (-0,61).</w:t>
      </w:r>
    </w:p>
    <w:p w14:paraId="5EDF442A" w14:textId="77777777" w:rsidR="005F093D" w:rsidRPr="00F67924" w:rsidRDefault="005F093D" w:rsidP="005551E6">
      <w:pPr>
        <w:numPr>
          <w:ilvl w:val="12"/>
          <w:numId w:val="0"/>
        </w:numPr>
        <w:ind w:right="-2"/>
        <w:rPr>
          <w:i/>
          <w:sz w:val="18"/>
          <w:szCs w:val="18"/>
          <w:lang w:val="pt-PT"/>
        </w:rPr>
      </w:pPr>
    </w:p>
    <w:p w14:paraId="3646DD72" w14:textId="77777777" w:rsidR="005F093D" w:rsidRPr="00F67924" w:rsidRDefault="005F093D" w:rsidP="005551E6">
      <w:pPr>
        <w:keepNext/>
        <w:numPr>
          <w:ilvl w:val="12"/>
          <w:numId w:val="0"/>
        </w:numPr>
        <w:rPr>
          <w:i/>
          <w:u w:val="single"/>
          <w:lang w:val="pt-PT"/>
        </w:rPr>
      </w:pPr>
      <w:r w:rsidRPr="00F67924">
        <w:rPr>
          <w:i/>
          <w:u w:val="single"/>
          <w:lang w:val="pt-PT"/>
        </w:rPr>
        <w:t>Níveis de hemoglobina</w:t>
      </w:r>
    </w:p>
    <w:p w14:paraId="57AA1E40" w14:textId="403E2886" w:rsidR="005F093D" w:rsidRPr="00F67924" w:rsidRDefault="005F093D" w:rsidP="005551E6">
      <w:pPr>
        <w:numPr>
          <w:ilvl w:val="12"/>
          <w:numId w:val="0"/>
        </w:numPr>
        <w:ind w:right="-2"/>
        <w:rPr>
          <w:lang w:val="pt-PT"/>
        </w:rPr>
      </w:pPr>
      <w:r w:rsidRPr="00F67924">
        <w:rPr>
          <w:lang w:val="pt-PT"/>
        </w:rPr>
        <w:t xml:space="preserve">À semana 24 observaram-se melhorias estatisticamente significativas nos níveis de hemoglobina com </w:t>
      </w:r>
      <w:r w:rsidRPr="00F67924">
        <w:rPr>
          <w:rFonts w:eastAsia="SimSun"/>
          <w:lang w:val="pt-PT" w:eastAsia="zh-CN"/>
        </w:rPr>
        <w:t>tocilizumab</w:t>
      </w:r>
      <w:r w:rsidRPr="00F67924">
        <w:rPr>
          <w:lang w:val="pt-PT"/>
        </w:rPr>
        <w:t>, comparativamente a DMARDs (p &lt; 0,0001). Os níveis médios de hemoglobina aumentaram à semana 2 e permaneceram dentro do intervalo normal até à semana 24.</w:t>
      </w:r>
    </w:p>
    <w:p w14:paraId="3457742A" w14:textId="77777777" w:rsidR="005F093D" w:rsidRPr="00F67924" w:rsidRDefault="005F093D" w:rsidP="005551E6">
      <w:pPr>
        <w:numPr>
          <w:ilvl w:val="12"/>
          <w:numId w:val="0"/>
        </w:numPr>
        <w:ind w:right="-2"/>
        <w:rPr>
          <w:lang w:val="pt-PT"/>
        </w:rPr>
      </w:pPr>
    </w:p>
    <w:p w14:paraId="1A102CDA" w14:textId="77777777" w:rsidR="005F093D" w:rsidRPr="00F67924" w:rsidRDefault="005F093D" w:rsidP="005551E6">
      <w:pPr>
        <w:numPr>
          <w:ilvl w:val="12"/>
          <w:numId w:val="0"/>
        </w:numPr>
        <w:ind w:right="-2"/>
        <w:rPr>
          <w:i/>
          <w:u w:val="single"/>
          <w:lang w:val="pt-PT"/>
        </w:rPr>
      </w:pPr>
      <w:r w:rsidRPr="00F67924">
        <w:rPr>
          <w:i/>
          <w:u w:val="single"/>
          <w:lang w:val="pt-PT"/>
        </w:rPr>
        <w:t>Tocilizumab versus adalimumab em monoterapia</w:t>
      </w:r>
    </w:p>
    <w:p w14:paraId="79956682" w14:textId="68BFFC97" w:rsidR="005F093D" w:rsidRPr="00F67924" w:rsidRDefault="005F093D" w:rsidP="005551E6">
      <w:pPr>
        <w:numPr>
          <w:ilvl w:val="12"/>
          <w:numId w:val="0"/>
        </w:numPr>
        <w:ind w:right="-2"/>
        <w:rPr>
          <w:lang w:val="pt-PT"/>
        </w:rPr>
      </w:pPr>
      <w:r w:rsidRPr="00F67924">
        <w:rPr>
          <w:lang w:val="pt-PT"/>
        </w:rPr>
        <w:t xml:space="preserve">O </w:t>
      </w:r>
      <w:ins w:id="2424" w:author="Author">
        <w:r w:rsidR="00CB4493">
          <w:rPr>
            <w:lang w:val="pt-PT"/>
          </w:rPr>
          <w:t>E</w:t>
        </w:r>
      </w:ins>
      <w:del w:id="2425" w:author="Author">
        <w:r w:rsidRPr="00F67924" w:rsidDel="003B37A0">
          <w:rPr>
            <w:lang w:val="pt-PT"/>
          </w:rPr>
          <w:delText>estudo</w:delText>
        </w:r>
      </w:del>
      <w:ins w:id="2426" w:author="Author">
        <w:r w:rsidR="003B37A0">
          <w:rPr>
            <w:lang w:val="pt-PT"/>
          </w:rPr>
          <w:t>nsaio</w:t>
        </w:r>
      </w:ins>
      <w:r w:rsidRPr="00F67924">
        <w:rPr>
          <w:lang w:val="pt-PT"/>
        </w:rPr>
        <w:t xml:space="preserve"> VI (WA19924), um </w:t>
      </w:r>
      <w:del w:id="2427" w:author="Author">
        <w:r w:rsidRPr="00F67924" w:rsidDel="003D5FA9">
          <w:rPr>
            <w:lang w:val="pt-PT"/>
          </w:rPr>
          <w:delText xml:space="preserve">estudo </w:delText>
        </w:r>
      </w:del>
      <w:ins w:id="2428" w:author="Author">
        <w:r w:rsidR="003D5FA9" w:rsidRPr="00F67924">
          <w:rPr>
            <w:lang w:val="pt-PT"/>
          </w:rPr>
          <w:t xml:space="preserve">ensaio </w:t>
        </w:r>
      </w:ins>
      <w:r w:rsidRPr="00F67924">
        <w:rPr>
          <w:lang w:val="pt-PT"/>
        </w:rPr>
        <w:t xml:space="preserve">de 24 semanas em dupla ocultação que comparou </w:t>
      </w:r>
      <w:r w:rsidRPr="00F67924">
        <w:rPr>
          <w:rFonts w:eastAsia="SimSun"/>
          <w:lang w:val="pt-PT" w:eastAsia="zh-CN"/>
        </w:rPr>
        <w:t>tocilizumab</w:t>
      </w:r>
      <w:r w:rsidRPr="00F67924">
        <w:rPr>
          <w:lang w:val="pt-PT"/>
        </w:rPr>
        <w:t xml:space="preserve"> em monoterapia com adalimumab em monoterapia, avaliou 326 doentes com AR intolerantes ao MTX ou em que o tratamento continuado com MTX foi considerado inadequado (incluindo respondedores inadequados ao MTX). Os doentes no braço de </w:t>
      </w:r>
      <w:r w:rsidRPr="00F67924">
        <w:rPr>
          <w:rFonts w:eastAsia="SimSun"/>
          <w:lang w:val="pt-PT" w:eastAsia="zh-CN"/>
        </w:rPr>
        <w:t xml:space="preserve">tocilizumab </w:t>
      </w:r>
      <w:r w:rsidRPr="00F67924">
        <w:rPr>
          <w:lang w:val="pt-PT"/>
        </w:rPr>
        <w:t xml:space="preserve">receberam uma perfusão de </w:t>
      </w:r>
      <w:r w:rsidRPr="00F67924">
        <w:rPr>
          <w:rFonts w:eastAsia="SimSun"/>
          <w:lang w:val="pt-PT" w:eastAsia="zh-CN"/>
        </w:rPr>
        <w:t>tratamento</w:t>
      </w:r>
      <w:r w:rsidRPr="00F67924">
        <w:rPr>
          <w:lang w:val="pt-PT"/>
        </w:rPr>
        <w:t xml:space="preserve"> (8 mg/kg) intravenoso a cada 4 semanas (q4w) e uma injeção subcutânea de placebo a cada 2 semanas (q2w). Os doentes no braço de adalimumab receberam uma injeção subcutânea de adalimumab (40 mg) q2w mais uma perfusão de placebo intravenosa q4w. </w:t>
      </w:r>
    </w:p>
    <w:p w14:paraId="21D314A6" w14:textId="20514408" w:rsidR="005F093D" w:rsidRPr="00F67924" w:rsidRDefault="005F093D" w:rsidP="005551E6">
      <w:pPr>
        <w:numPr>
          <w:ilvl w:val="12"/>
          <w:numId w:val="0"/>
        </w:numPr>
        <w:ind w:right="-2"/>
        <w:rPr>
          <w:lang w:val="pt-PT"/>
        </w:rPr>
      </w:pPr>
      <w:r w:rsidRPr="00F67924">
        <w:rPr>
          <w:lang w:val="pt-PT"/>
        </w:rPr>
        <w:t xml:space="preserve">Foi observado um efeito de tratamento superior e estatisticamente significativo a favor de </w:t>
      </w:r>
      <w:r w:rsidRPr="00F67924">
        <w:rPr>
          <w:rFonts w:eastAsia="SimSun"/>
          <w:lang w:val="pt-PT" w:eastAsia="zh-CN"/>
        </w:rPr>
        <w:t>tocilizumab</w:t>
      </w:r>
      <w:r w:rsidRPr="00F67924">
        <w:rPr>
          <w:lang w:val="pt-PT"/>
        </w:rPr>
        <w:t>, em relação ao adalimumab, no controlo da atividade da doença, da linha basal à semana 24, para o objetivo primário de alteração no DAS28 e para todos os objetivos secundários (Tabela 7).</w:t>
      </w:r>
    </w:p>
    <w:p w14:paraId="39CBE112" w14:textId="77777777" w:rsidR="005F093D" w:rsidRPr="00F67924" w:rsidRDefault="005F093D" w:rsidP="005551E6">
      <w:pPr>
        <w:numPr>
          <w:ilvl w:val="12"/>
          <w:numId w:val="0"/>
        </w:numPr>
        <w:ind w:right="-2"/>
        <w:rPr>
          <w:lang w:val="pt-PT"/>
        </w:rPr>
      </w:pPr>
    </w:p>
    <w:p w14:paraId="5D86554A" w14:textId="573DB852" w:rsidR="005F093D" w:rsidRPr="00F67924" w:rsidRDefault="005F093D" w:rsidP="005551E6">
      <w:pPr>
        <w:keepNext/>
        <w:keepLines/>
        <w:rPr>
          <w:bCs/>
          <w:i/>
          <w:lang w:val="pt-PT"/>
        </w:rPr>
      </w:pPr>
      <w:r w:rsidRPr="00F67924">
        <w:rPr>
          <w:bCs/>
          <w:i/>
          <w:lang w:val="pt-PT"/>
        </w:rPr>
        <w:t xml:space="preserve">Tabela 7: Resultados de </w:t>
      </w:r>
      <w:r w:rsidR="007425A4" w:rsidRPr="00F67924">
        <w:rPr>
          <w:bCs/>
          <w:i/>
          <w:lang w:val="pt-PT"/>
        </w:rPr>
        <w:t>e</w:t>
      </w:r>
      <w:r w:rsidRPr="00F67924">
        <w:rPr>
          <w:bCs/>
          <w:i/>
          <w:lang w:val="pt-PT"/>
        </w:rPr>
        <w:t xml:space="preserve">ficácia do </w:t>
      </w:r>
      <w:del w:id="2429" w:author="Author">
        <w:r w:rsidRPr="00F67924" w:rsidDel="003B37A0">
          <w:rPr>
            <w:bCs/>
            <w:i/>
            <w:lang w:val="pt-PT"/>
          </w:rPr>
          <w:delText xml:space="preserve">Estudo </w:delText>
        </w:r>
      </w:del>
      <w:ins w:id="2430" w:author="Author">
        <w:r w:rsidR="003B37A0" w:rsidRPr="00F67924">
          <w:rPr>
            <w:bCs/>
            <w:i/>
            <w:lang w:val="pt-PT"/>
          </w:rPr>
          <w:t>E</w:t>
        </w:r>
        <w:r w:rsidR="003B37A0">
          <w:rPr>
            <w:bCs/>
            <w:i/>
            <w:lang w:val="pt-PT"/>
          </w:rPr>
          <w:t>nsaio</w:t>
        </w:r>
        <w:r w:rsidR="003B37A0" w:rsidRPr="00F67924">
          <w:rPr>
            <w:bCs/>
            <w:i/>
            <w:lang w:val="pt-PT"/>
          </w:rPr>
          <w:t xml:space="preserve"> </w:t>
        </w:r>
      </w:ins>
      <w:r w:rsidRPr="00F67924">
        <w:rPr>
          <w:bCs/>
          <w:i/>
          <w:lang w:val="pt-PT"/>
        </w:rPr>
        <w:t>VI (WA19924)</w:t>
      </w:r>
    </w:p>
    <w:p w14:paraId="0582EB5A" w14:textId="77777777" w:rsidR="005F093D" w:rsidRPr="00F67924" w:rsidRDefault="005F093D" w:rsidP="005551E6">
      <w:pPr>
        <w:keepNext/>
        <w:keepLines/>
        <w:rPr>
          <w:lang w:val="pt-PT"/>
        </w:rPr>
      </w:pPr>
    </w:p>
    <w:tbl>
      <w:tblPr>
        <w:tblStyle w:val="TableGrid"/>
        <w:tblW w:w="7950" w:type="dxa"/>
        <w:tblLayout w:type="fixed"/>
        <w:tblLook w:val="04A0" w:firstRow="1" w:lastRow="0" w:firstColumn="1" w:lastColumn="0" w:noHBand="0" w:noVBand="1"/>
      </w:tblPr>
      <w:tblGrid>
        <w:gridCol w:w="3350"/>
        <w:gridCol w:w="1610"/>
        <w:gridCol w:w="1701"/>
        <w:gridCol w:w="1275"/>
        <w:gridCol w:w="14"/>
      </w:tblGrid>
      <w:tr w:rsidR="005F093D" w:rsidRPr="00F67924" w14:paraId="70D47C48" w14:textId="77777777" w:rsidTr="002900EA">
        <w:trPr>
          <w:gridAfter w:val="1"/>
          <w:wAfter w:w="14" w:type="dxa"/>
        </w:trPr>
        <w:tc>
          <w:tcPr>
            <w:tcW w:w="3350" w:type="dxa"/>
          </w:tcPr>
          <w:p w14:paraId="0A8B8BA7" w14:textId="77777777" w:rsidR="005F093D" w:rsidRPr="00F67924" w:rsidRDefault="005F093D" w:rsidP="005351D2">
            <w:pPr>
              <w:keepNext/>
              <w:keepLines/>
              <w:rPr>
                <w:sz w:val="20"/>
                <w:lang w:val="pt-PT" w:eastAsia="zh-TW"/>
              </w:rPr>
            </w:pPr>
          </w:p>
        </w:tc>
        <w:tc>
          <w:tcPr>
            <w:tcW w:w="1610" w:type="dxa"/>
          </w:tcPr>
          <w:p w14:paraId="267942BD" w14:textId="77777777" w:rsidR="005F093D" w:rsidRPr="00F67924" w:rsidRDefault="005F093D" w:rsidP="005351D2">
            <w:pPr>
              <w:keepNext/>
              <w:keepLines/>
              <w:spacing w:before="50" w:after="50" w:line="240" w:lineRule="exact"/>
              <w:jc w:val="center"/>
              <w:rPr>
                <w:rFonts w:eastAsia="SimSun"/>
                <w:b/>
                <w:sz w:val="20"/>
                <w:lang w:val="pt-PT" w:eastAsia="zh-CN"/>
              </w:rPr>
            </w:pPr>
            <w:r w:rsidRPr="00F67924">
              <w:rPr>
                <w:rFonts w:eastAsia="SimSun"/>
                <w:b/>
                <w:sz w:val="20"/>
                <w:lang w:val="pt-PT" w:eastAsia="zh-CN"/>
              </w:rPr>
              <w:t>ADA + Placebo (IV)</w:t>
            </w:r>
          </w:p>
          <w:p w14:paraId="15020190" w14:textId="7A546E38" w:rsidR="005F093D" w:rsidRPr="00F67924" w:rsidRDefault="003B37A0" w:rsidP="005351D2">
            <w:pPr>
              <w:keepNext/>
              <w:keepLines/>
              <w:spacing w:before="50" w:after="50" w:line="240" w:lineRule="exact"/>
              <w:jc w:val="center"/>
              <w:rPr>
                <w:rFonts w:eastAsia="SimSun"/>
                <w:b/>
                <w:sz w:val="20"/>
                <w:lang w:val="pt-PT" w:eastAsia="zh-CN"/>
              </w:rPr>
            </w:pPr>
            <w:ins w:id="2431" w:author="Author">
              <w:r w:rsidRPr="00A55B53">
                <w:rPr>
                  <w:b/>
                  <w:bCs/>
                  <w:sz w:val="20"/>
                  <w:lang w:val="pt-PT"/>
                </w:rPr>
                <w:t>n = </w:t>
              </w:r>
            </w:ins>
            <w:del w:id="2432" w:author="Author">
              <w:r w:rsidR="005F093D" w:rsidRPr="00F67924" w:rsidDel="003B37A0">
                <w:rPr>
                  <w:rFonts w:eastAsia="SimSun"/>
                  <w:b/>
                  <w:sz w:val="20"/>
                  <w:lang w:val="pt-PT" w:eastAsia="zh-CN"/>
                </w:rPr>
                <w:delText xml:space="preserve">N = </w:delText>
              </w:r>
            </w:del>
            <w:r w:rsidR="005F093D" w:rsidRPr="00F67924">
              <w:rPr>
                <w:rFonts w:eastAsia="SimSun"/>
                <w:b/>
                <w:sz w:val="20"/>
                <w:lang w:val="pt-PT" w:eastAsia="zh-CN"/>
              </w:rPr>
              <w:t>162</w:t>
            </w:r>
          </w:p>
        </w:tc>
        <w:tc>
          <w:tcPr>
            <w:tcW w:w="1701" w:type="dxa"/>
          </w:tcPr>
          <w:p w14:paraId="0902ADEF" w14:textId="77777777" w:rsidR="005F093D" w:rsidRPr="00F67924" w:rsidRDefault="005F093D" w:rsidP="005351D2">
            <w:pPr>
              <w:keepNext/>
              <w:keepLines/>
              <w:spacing w:before="50" w:after="50" w:line="240" w:lineRule="exact"/>
              <w:jc w:val="center"/>
              <w:rPr>
                <w:rFonts w:eastAsia="SimSun"/>
                <w:b/>
                <w:sz w:val="20"/>
                <w:lang w:val="pt-PT" w:eastAsia="zh-CN"/>
              </w:rPr>
            </w:pPr>
            <w:r w:rsidRPr="00F67924">
              <w:rPr>
                <w:rFonts w:eastAsia="SimSun"/>
                <w:b/>
                <w:sz w:val="20"/>
                <w:lang w:val="pt-PT" w:eastAsia="zh-CN"/>
              </w:rPr>
              <w:t>TCZ + Placebo (SC)</w:t>
            </w:r>
          </w:p>
          <w:p w14:paraId="46D75B47" w14:textId="39930448" w:rsidR="005F093D" w:rsidRPr="00F67924" w:rsidRDefault="003B37A0" w:rsidP="005351D2">
            <w:pPr>
              <w:keepNext/>
              <w:keepLines/>
              <w:spacing w:before="50" w:after="50" w:line="240" w:lineRule="exact"/>
              <w:jc w:val="center"/>
              <w:rPr>
                <w:rFonts w:eastAsia="SimSun"/>
                <w:b/>
                <w:sz w:val="20"/>
                <w:lang w:val="pt-PT" w:eastAsia="zh-CN"/>
              </w:rPr>
            </w:pPr>
            <w:ins w:id="2433" w:author="Author">
              <w:r w:rsidRPr="00A55B53">
                <w:rPr>
                  <w:b/>
                  <w:bCs/>
                  <w:sz w:val="20"/>
                  <w:lang w:val="pt-PT"/>
                </w:rPr>
                <w:t>n = </w:t>
              </w:r>
            </w:ins>
            <w:del w:id="2434" w:author="Author">
              <w:r w:rsidR="005F093D" w:rsidRPr="00F67924" w:rsidDel="003B37A0">
                <w:rPr>
                  <w:rFonts w:eastAsia="SimSun"/>
                  <w:b/>
                  <w:sz w:val="20"/>
                  <w:lang w:val="pt-PT" w:eastAsia="zh-CN"/>
                </w:rPr>
                <w:delText xml:space="preserve">N = </w:delText>
              </w:r>
            </w:del>
            <w:r w:rsidR="005F093D" w:rsidRPr="00F67924">
              <w:rPr>
                <w:rFonts w:eastAsia="SimSun"/>
                <w:b/>
                <w:sz w:val="20"/>
                <w:lang w:val="pt-PT" w:eastAsia="zh-CN"/>
              </w:rPr>
              <w:t>163</w:t>
            </w:r>
          </w:p>
        </w:tc>
        <w:tc>
          <w:tcPr>
            <w:tcW w:w="1275" w:type="dxa"/>
          </w:tcPr>
          <w:p w14:paraId="4ED58823" w14:textId="77777777" w:rsidR="005F093D" w:rsidRPr="00557EB7" w:rsidRDefault="005F093D" w:rsidP="005351D2">
            <w:pPr>
              <w:keepNext/>
              <w:keepLines/>
              <w:spacing w:before="50" w:after="50" w:line="240" w:lineRule="exact"/>
              <w:jc w:val="center"/>
              <w:rPr>
                <w:rFonts w:eastAsia="SimSun"/>
                <w:b/>
                <w:sz w:val="20"/>
                <w:lang w:val="pt-PT" w:eastAsia="zh-CN"/>
                <w:rPrChange w:id="2435" w:author="Author">
                  <w:rPr>
                    <w:rFonts w:eastAsia="SimSun"/>
                    <w:sz w:val="20"/>
                    <w:lang w:val="pt-PT" w:eastAsia="zh-CN"/>
                  </w:rPr>
                </w:rPrChange>
              </w:rPr>
            </w:pPr>
            <w:r w:rsidRPr="00557EB7">
              <w:rPr>
                <w:rFonts w:eastAsia="SimSun"/>
                <w:b/>
                <w:sz w:val="20"/>
                <w:lang w:val="pt-PT" w:eastAsia="zh-CN"/>
                <w:rPrChange w:id="2436" w:author="Author">
                  <w:rPr>
                    <w:rFonts w:eastAsia="SimSun"/>
                    <w:sz w:val="20"/>
                    <w:lang w:val="pt-PT" w:eastAsia="zh-CN"/>
                  </w:rPr>
                </w:rPrChange>
              </w:rPr>
              <w:t>Valor p</w:t>
            </w:r>
            <w:r w:rsidRPr="00E10472">
              <w:rPr>
                <w:rFonts w:eastAsia="SimSun"/>
                <w:b/>
                <w:sz w:val="20"/>
                <w:vertAlign w:val="superscript"/>
                <w:lang w:val="pt-PT" w:eastAsia="zh-CN"/>
              </w:rPr>
              <w:t>(a)</w:t>
            </w:r>
          </w:p>
        </w:tc>
      </w:tr>
      <w:tr w:rsidR="005F093D" w:rsidRPr="00ED63F7" w14:paraId="71DABEAC" w14:textId="77777777" w:rsidTr="002900EA">
        <w:tc>
          <w:tcPr>
            <w:tcW w:w="7950" w:type="dxa"/>
            <w:gridSpan w:val="5"/>
          </w:tcPr>
          <w:p w14:paraId="22B0C0A2" w14:textId="55C7D438" w:rsidR="005F093D" w:rsidRPr="00F67924" w:rsidRDefault="005F093D" w:rsidP="007425A4">
            <w:pPr>
              <w:keepNext/>
              <w:keepLines/>
              <w:spacing w:before="50" w:after="50" w:line="240" w:lineRule="exact"/>
              <w:rPr>
                <w:rFonts w:eastAsia="SimSun"/>
                <w:sz w:val="20"/>
                <w:lang w:val="pt-PT" w:eastAsia="zh-CN"/>
              </w:rPr>
            </w:pPr>
            <w:r w:rsidRPr="00F67924">
              <w:rPr>
                <w:rFonts w:eastAsia="SimSun"/>
                <w:b/>
                <w:sz w:val="20"/>
                <w:lang w:val="pt-PT" w:eastAsia="zh-CN"/>
              </w:rPr>
              <w:t xml:space="preserve">Objetivo </w:t>
            </w:r>
            <w:r w:rsidR="007425A4" w:rsidRPr="00F67924">
              <w:rPr>
                <w:rFonts w:eastAsia="SimSun"/>
                <w:b/>
                <w:sz w:val="20"/>
                <w:lang w:val="pt-PT" w:eastAsia="zh-CN"/>
              </w:rPr>
              <w:t>p</w:t>
            </w:r>
            <w:r w:rsidRPr="00F67924">
              <w:rPr>
                <w:rFonts w:eastAsia="SimSun"/>
                <w:b/>
                <w:sz w:val="20"/>
                <w:lang w:val="pt-PT" w:eastAsia="zh-CN"/>
              </w:rPr>
              <w:t xml:space="preserve">rimário </w:t>
            </w:r>
            <w:r w:rsidRPr="00F67924">
              <w:rPr>
                <w:rFonts w:eastAsia="SimSun"/>
                <w:b/>
                <w:sz w:val="20"/>
                <w:lang w:val="pt-PT" w:eastAsia="zh-CN"/>
              </w:rPr>
              <w:noBreakHyphen/>
              <w:t xml:space="preserve"> Variação </w:t>
            </w:r>
            <w:r w:rsidR="007425A4" w:rsidRPr="00F67924">
              <w:rPr>
                <w:rFonts w:eastAsia="SimSun"/>
                <w:b/>
                <w:sz w:val="20"/>
                <w:lang w:val="pt-PT" w:eastAsia="zh-CN"/>
              </w:rPr>
              <w:t>m</w:t>
            </w:r>
            <w:r w:rsidRPr="00F67924">
              <w:rPr>
                <w:rFonts w:eastAsia="SimSun"/>
                <w:b/>
                <w:sz w:val="20"/>
                <w:lang w:val="pt-PT" w:eastAsia="zh-CN"/>
              </w:rPr>
              <w:t xml:space="preserve">édia da </w:t>
            </w:r>
            <w:r w:rsidR="007425A4" w:rsidRPr="00F67924">
              <w:rPr>
                <w:rFonts w:eastAsia="SimSun"/>
                <w:b/>
                <w:sz w:val="20"/>
                <w:lang w:val="pt-PT" w:eastAsia="zh-CN"/>
              </w:rPr>
              <w:t>l</w:t>
            </w:r>
            <w:r w:rsidRPr="00F67924">
              <w:rPr>
                <w:rFonts w:eastAsia="SimSun"/>
                <w:b/>
                <w:sz w:val="20"/>
                <w:lang w:val="pt-PT" w:eastAsia="zh-CN"/>
              </w:rPr>
              <w:t>inha basal à semana 24</w:t>
            </w:r>
          </w:p>
        </w:tc>
      </w:tr>
      <w:tr w:rsidR="005F093D" w:rsidRPr="00F67924" w14:paraId="3439B73C" w14:textId="77777777" w:rsidTr="002900EA">
        <w:trPr>
          <w:gridAfter w:val="1"/>
          <w:wAfter w:w="14" w:type="dxa"/>
        </w:trPr>
        <w:tc>
          <w:tcPr>
            <w:tcW w:w="3350" w:type="dxa"/>
          </w:tcPr>
          <w:p w14:paraId="6FD1B2AF" w14:textId="77777777" w:rsidR="005F093D" w:rsidRPr="00557EB7" w:rsidRDefault="005F093D" w:rsidP="005351D2">
            <w:pPr>
              <w:keepNext/>
              <w:keepLines/>
              <w:spacing w:before="50" w:after="50" w:line="240" w:lineRule="exact"/>
              <w:jc w:val="right"/>
              <w:rPr>
                <w:rFonts w:eastAsia="SimSun"/>
                <w:sz w:val="20"/>
                <w:lang w:val="pt-PT" w:eastAsia="zh-CN"/>
                <w:rPrChange w:id="2437" w:author="Author">
                  <w:rPr>
                    <w:rFonts w:eastAsia="SimSun"/>
                    <w:b/>
                    <w:sz w:val="20"/>
                    <w:lang w:val="pt-PT" w:eastAsia="zh-CN"/>
                  </w:rPr>
                </w:rPrChange>
              </w:rPr>
            </w:pPr>
            <w:r w:rsidRPr="00557EB7">
              <w:rPr>
                <w:rFonts w:eastAsia="SimSun"/>
                <w:sz w:val="20"/>
                <w:lang w:val="pt-PT" w:eastAsia="zh-CN"/>
                <w:rPrChange w:id="2438" w:author="Author">
                  <w:rPr>
                    <w:rFonts w:eastAsia="SimSun"/>
                    <w:b/>
                    <w:sz w:val="20"/>
                    <w:lang w:val="pt-PT" w:eastAsia="zh-CN"/>
                  </w:rPr>
                </w:rPrChange>
              </w:rPr>
              <w:t xml:space="preserve">DAS28 (Média ajustada) </w:t>
            </w:r>
          </w:p>
        </w:tc>
        <w:tc>
          <w:tcPr>
            <w:tcW w:w="1610" w:type="dxa"/>
          </w:tcPr>
          <w:p w14:paraId="5AC0DA7C" w14:textId="77777777" w:rsidR="005F093D" w:rsidRPr="00557EB7" w:rsidRDefault="005F093D" w:rsidP="005351D2">
            <w:pPr>
              <w:keepNext/>
              <w:keepLines/>
              <w:spacing w:before="50" w:after="50" w:line="240" w:lineRule="exact"/>
              <w:jc w:val="center"/>
              <w:rPr>
                <w:rFonts w:eastAsia="SimSun"/>
                <w:sz w:val="20"/>
                <w:lang w:val="pt-PT" w:eastAsia="zh-CN"/>
                <w:rPrChange w:id="2439" w:author="Author">
                  <w:rPr>
                    <w:rFonts w:eastAsia="SimSun"/>
                    <w:b/>
                    <w:sz w:val="20"/>
                    <w:lang w:val="pt-PT" w:eastAsia="zh-CN"/>
                  </w:rPr>
                </w:rPrChange>
              </w:rPr>
            </w:pPr>
            <w:r w:rsidRPr="00557EB7">
              <w:rPr>
                <w:rFonts w:eastAsia="SimSun"/>
                <w:sz w:val="20"/>
                <w:lang w:val="pt-PT" w:eastAsia="zh-CN"/>
                <w:rPrChange w:id="2440" w:author="Author">
                  <w:rPr>
                    <w:rFonts w:eastAsia="SimSun"/>
                    <w:b/>
                    <w:sz w:val="20"/>
                    <w:lang w:val="pt-PT" w:eastAsia="zh-CN"/>
                  </w:rPr>
                </w:rPrChange>
              </w:rPr>
              <w:t>-1,8</w:t>
            </w:r>
          </w:p>
        </w:tc>
        <w:tc>
          <w:tcPr>
            <w:tcW w:w="1701" w:type="dxa"/>
          </w:tcPr>
          <w:p w14:paraId="338AAB14" w14:textId="77777777" w:rsidR="005F093D" w:rsidRPr="00557EB7" w:rsidRDefault="005F093D" w:rsidP="005351D2">
            <w:pPr>
              <w:keepNext/>
              <w:keepLines/>
              <w:spacing w:before="50" w:after="50" w:line="240" w:lineRule="exact"/>
              <w:jc w:val="center"/>
              <w:rPr>
                <w:rFonts w:eastAsia="SimSun"/>
                <w:sz w:val="20"/>
                <w:lang w:val="pt-PT" w:eastAsia="zh-CN"/>
                <w:rPrChange w:id="2441" w:author="Author">
                  <w:rPr>
                    <w:rFonts w:eastAsia="SimSun"/>
                    <w:b/>
                    <w:sz w:val="20"/>
                    <w:lang w:val="pt-PT" w:eastAsia="zh-CN"/>
                  </w:rPr>
                </w:rPrChange>
              </w:rPr>
            </w:pPr>
            <w:r w:rsidRPr="00557EB7">
              <w:rPr>
                <w:rFonts w:eastAsia="SimSun"/>
                <w:sz w:val="20"/>
                <w:lang w:val="pt-PT" w:eastAsia="zh-CN"/>
                <w:rPrChange w:id="2442" w:author="Author">
                  <w:rPr>
                    <w:rFonts w:eastAsia="SimSun"/>
                    <w:b/>
                    <w:sz w:val="20"/>
                    <w:lang w:val="pt-PT" w:eastAsia="zh-CN"/>
                  </w:rPr>
                </w:rPrChange>
              </w:rPr>
              <w:t xml:space="preserve">-3,3 </w:t>
            </w:r>
          </w:p>
        </w:tc>
        <w:tc>
          <w:tcPr>
            <w:tcW w:w="1275" w:type="dxa"/>
          </w:tcPr>
          <w:p w14:paraId="69D1E48C" w14:textId="77777777" w:rsidR="005F093D" w:rsidRPr="00557EB7" w:rsidRDefault="005F093D" w:rsidP="005351D2">
            <w:pPr>
              <w:keepNext/>
              <w:keepLines/>
              <w:spacing w:before="50" w:after="50" w:line="240" w:lineRule="exact"/>
              <w:jc w:val="center"/>
              <w:rPr>
                <w:rFonts w:eastAsia="SimSun"/>
                <w:sz w:val="20"/>
                <w:lang w:val="pt-PT" w:eastAsia="zh-CN"/>
                <w:rPrChange w:id="2443" w:author="Author">
                  <w:rPr>
                    <w:rFonts w:eastAsia="SimSun"/>
                    <w:b/>
                    <w:sz w:val="20"/>
                    <w:lang w:val="pt-PT" w:eastAsia="zh-CN"/>
                  </w:rPr>
                </w:rPrChange>
              </w:rPr>
            </w:pPr>
          </w:p>
        </w:tc>
      </w:tr>
      <w:tr w:rsidR="005F093D" w:rsidRPr="00F67924" w14:paraId="340A436C" w14:textId="77777777" w:rsidTr="002900EA">
        <w:trPr>
          <w:gridAfter w:val="1"/>
          <w:wAfter w:w="14" w:type="dxa"/>
        </w:trPr>
        <w:tc>
          <w:tcPr>
            <w:tcW w:w="3350" w:type="dxa"/>
          </w:tcPr>
          <w:p w14:paraId="2537539D" w14:textId="77777777" w:rsidR="005F093D" w:rsidRPr="00557EB7" w:rsidRDefault="005F093D" w:rsidP="005351D2">
            <w:pPr>
              <w:keepNext/>
              <w:keepLines/>
              <w:spacing w:before="50" w:after="50" w:line="240" w:lineRule="exact"/>
              <w:jc w:val="right"/>
              <w:rPr>
                <w:rFonts w:eastAsia="SimSun"/>
                <w:sz w:val="20"/>
                <w:lang w:val="pt-PT" w:eastAsia="zh-CN"/>
                <w:rPrChange w:id="2444" w:author="Author">
                  <w:rPr>
                    <w:rFonts w:eastAsia="SimSun"/>
                    <w:b/>
                    <w:sz w:val="20"/>
                    <w:lang w:val="pt-PT" w:eastAsia="zh-CN"/>
                  </w:rPr>
                </w:rPrChange>
              </w:rPr>
            </w:pPr>
            <w:r w:rsidRPr="00557EB7">
              <w:rPr>
                <w:rFonts w:eastAsia="SimSun"/>
                <w:sz w:val="20"/>
                <w:lang w:val="pt-PT" w:eastAsia="zh-CN"/>
                <w:rPrChange w:id="2445" w:author="Author">
                  <w:rPr>
                    <w:rFonts w:eastAsia="SimSun"/>
                    <w:b/>
                    <w:sz w:val="20"/>
                    <w:lang w:val="pt-PT" w:eastAsia="zh-CN"/>
                  </w:rPr>
                </w:rPrChange>
              </w:rPr>
              <w:t>Diferença na média ajustada (IC 95%)</w:t>
            </w:r>
          </w:p>
        </w:tc>
        <w:tc>
          <w:tcPr>
            <w:tcW w:w="3311" w:type="dxa"/>
            <w:gridSpan w:val="2"/>
          </w:tcPr>
          <w:p w14:paraId="568F6734" w14:textId="77777777" w:rsidR="005F093D" w:rsidRPr="00557EB7" w:rsidRDefault="005F093D" w:rsidP="005351D2">
            <w:pPr>
              <w:keepNext/>
              <w:keepLines/>
              <w:spacing w:before="50" w:after="50" w:line="240" w:lineRule="exact"/>
              <w:jc w:val="center"/>
              <w:rPr>
                <w:rFonts w:eastAsia="SimSun"/>
                <w:sz w:val="20"/>
                <w:lang w:val="pt-PT" w:eastAsia="zh-CN"/>
                <w:rPrChange w:id="2446" w:author="Author">
                  <w:rPr>
                    <w:rFonts w:eastAsia="SimSun"/>
                    <w:b/>
                    <w:sz w:val="20"/>
                    <w:lang w:val="pt-PT" w:eastAsia="zh-CN"/>
                  </w:rPr>
                </w:rPrChange>
              </w:rPr>
            </w:pPr>
            <w:r w:rsidRPr="00557EB7">
              <w:rPr>
                <w:rFonts w:eastAsia="SimSun"/>
                <w:sz w:val="20"/>
                <w:lang w:val="pt-PT" w:eastAsia="zh-CN"/>
                <w:rPrChange w:id="2447" w:author="Author">
                  <w:rPr>
                    <w:rFonts w:eastAsia="SimSun"/>
                    <w:b/>
                    <w:sz w:val="20"/>
                    <w:lang w:val="pt-PT" w:eastAsia="zh-CN"/>
                  </w:rPr>
                </w:rPrChange>
              </w:rPr>
              <w:t>-1,5 (-1,8; -1,1)</w:t>
            </w:r>
          </w:p>
        </w:tc>
        <w:tc>
          <w:tcPr>
            <w:tcW w:w="1275" w:type="dxa"/>
          </w:tcPr>
          <w:p w14:paraId="5677266F" w14:textId="77777777" w:rsidR="005F093D" w:rsidRPr="00557EB7" w:rsidRDefault="005F093D" w:rsidP="005351D2">
            <w:pPr>
              <w:keepNext/>
              <w:keepLines/>
              <w:spacing w:before="50" w:after="50" w:line="240" w:lineRule="exact"/>
              <w:jc w:val="center"/>
              <w:rPr>
                <w:rFonts w:eastAsia="SimSun"/>
                <w:sz w:val="20"/>
                <w:lang w:val="pt-PT" w:eastAsia="zh-CN"/>
                <w:rPrChange w:id="2448" w:author="Author">
                  <w:rPr>
                    <w:rFonts w:eastAsia="SimSun"/>
                    <w:b/>
                    <w:sz w:val="20"/>
                    <w:lang w:val="pt-PT" w:eastAsia="zh-CN"/>
                  </w:rPr>
                </w:rPrChange>
              </w:rPr>
            </w:pPr>
            <w:r w:rsidRPr="00557EB7">
              <w:rPr>
                <w:rFonts w:eastAsia="SimSun"/>
                <w:sz w:val="20"/>
                <w:lang w:val="pt-PT" w:eastAsia="zh-CN"/>
                <w:rPrChange w:id="2449" w:author="Author">
                  <w:rPr>
                    <w:rFonts w:eastAsia="SimSun"/>
                    <w:b/>
                    <w:sz w:val="20"/>
                    <w:lang w:val="pt-PT" w:eastAsia="zh-CN"/>
                  </w:rPr>
                </w:rPrChange>
              </w:rPr>
              <w:t>&lt; 0,0001</w:t>
            </w:r>
          </w:p>
        </w:tc>
      </w:tr>
      <w:tr w:rsidR="005F093D" w:rsidRPr="00ED63F7" w14:paraId="2D3E8FB1" w14:textId="77777777" w:rsidTr="002900EA">
        <w:trPr>
          <w:gridAfter w:val="1"/>
          <w:wAfter w:w="14" w:type="dxa"/>
        </w:trPr>
        <w:tc>
          <w:tcPr>
            <w:tcW w:w="7936" w:type="dxa"/>
            <w:gridSpan w:val="4"/>
          </w:tcPr>
          <w:p w14:paraId="08C94A93" w14:textId="54C1DEDA" w:rsidR="005F093D" w:rsidRPr="00F67924" w:rsidRDefault="005F093D" w:rsidP="007425A4">
            <w:pPr>
              <w:keepNext/>
              <w:keepLines/>
              <w:spacing w:before="50" w:after="50" w:line="240" w:lineRule="exact"/>
              <w:rPr>
                <w:rFonts w:eastAsia="SimSun"/>
                <w:sz w:val="20"/>
                <w:lang w:val="pt-PT" w:eastAsia="zh-CN"/>
              </w:rPr>
            </w:pPr>
            <w:r w:rsidRPr="00F67924">
              <w:rPr>
                <w:rFonts w:eastAsia="SimSun"/>
                <w:b/>
                <w:sz w:val="20"/>
                <w:lang w:val="pt-PT" w:eastAsia="zh-CN"/>
              </w:rPr>
              <w:t xml:space="preserve">Objetivos </w:t>
            </w:r>
            <w:r w:rsidR="007425A4" w:rsidRPr="00F67924">
              <w:rPr>
                <w:rFonts w:eastAsia="SimSun"/>
                <w:b/>
                <w:sz w:val="20"/>
                <w:lang w:val="pt-PT" w:eastAsia="zh-CN"/>
              </w:rPr>
              <w:t>s</w:t>
            </w:r>
            <w:r w:rsidRPr="00F67924">
              <w:rPr>
                <w:rFonts w:eastAsia="SimSun"/>
                <w:b/>
                <w:sz w:val="20"/>
                <w:lang w:val="pt-PT" w:eastAsia="zh-CN"/>
              </w:rPr>
              <w:t xml:space="preserve">ecundários </w:t>
            </w:r>
            <w:r w:rsidRPr="00F67924">
              <w:rPr>
                <w:rFonts w:eastAsia="SimSun"/>
                <w:b/>
                <w:sz w:val="20"/>
                <w:lang w:val="pt-PT" w:eastAsia="zh-CN"/>
              </w:rPr>
              <w:noBreakHyphen/>
              <w:t xml:space="preserve"> Percentagem de </w:t>
            </w:r>
            <w:r w:rsidR="007425A4" w:rsidRPr="00F67924">
              <w:rPr>
                <w:rFonts w:eastAsia="SimSun"/>
                <w:b/>
                <w:sz w:val="20"/>
                <w:lang w:val="pt-PT" w:eastAsia="zh-CN"/>
              </w:rPr>
              <w:t>r</w:t>
            </w:r>
            <w:r w:rsidRPr="00F67924">
              <w:rPr>
                <w:rFonts w:eastAsia="SimSun"/>
                <w:b/>
                <w:sz w:val="20"/>
                <w:lang w:val="pt-PT" w:eastAsia="zh-CN"/>
              </w:rPr>
              <w:t xml:space="preserve">espondedores à semana 24 </w:t>
            </w:r>
            <w:r w:rsidRPr="00F67924">
              <w:rPr>
                <w:rFonts w:eastAsia="SimSun"/>
                <w:b/>
                <w:sz w:val="20"/>
                <w:vertAlign w:val="superscript"/>
                <w:lang w:val="pt-PT" w:eastAsia="zh-CN"/>
              </w:rPr>
              <w:t>(b)</w:t>
            </w:r>
          </w:p>
        </w:tc>
      </w:tr>
      <w:tr w:rsidR="005F093D" w:rsidRPr="00F67924" w14:paraId="37286DC6" w14:textId="77777777" w:rsidTr="002900EA">
        <w:trPr>
          <w:gridAfter w:val="1"/>
          <w:wAfter w:w="14" w:type="dxa"/>
        </w:trPr>
        <w:tc>
          <w:tcPr>
            <w:tcW w:w="3350" w:type="dxa"/>
          </w:tcPr>
          <w:p w14:paraId="541B4C2C" w14:textId="77777777" w:rsidR="005F093D" w:rsidRPr="00F67924" w:rsidRDefault="005F093D"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DAS28 &lt; 2,6, n (%)</w:t>
            </w:r>
          </w:p>
        </w:tc>
        <w:tc>
          <w:tcPr>
            <w:tcW w:w="1610" w:type="dxa"/>
          </w:tcPr>
          <w:p w14:paraId="364609C7"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17 (10,5)</w:t>
            </w:r>
          </w:p>
        </w:tc>
        <w:tc>
          <w:tcPr>
            <w:tcW w:w="1701" w:type="dxa"/>
          </w:tcPr>
          <w:p w14:paraId="37F1F04F"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65 (39,9)</w:t>
            </w:r>
          </w:p>
        </w:tc>
        <w:tc>
          <w:tcPr>
            <w:tcW w:w="1275" w:type="dxa"/>
          </w:tcPr>
          <w:p w14:paraId="579CD872"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&lt; 0,0001</w:t>
            </w:r>
          </w:p>
        </w:tc>
      </w:tr>
      <w:tr w:rsidR="005F093D" w:rsidRPr="00F67924" w14:paraId="6386050A" w14:textId="77777777" w:rsidTr="002900EA">
        <w:trPr>
          <w:gridAfter w:val="1"/>
          <w:wAfter w:w="14" w:type="dxa"/>
        </w:trPr>
        <w:tc>
          <w:tcPr>
            <w:tcW w:w="3350" w:type="dxa"/>
          </w:tcPr>
          <w:p w14:paraId="25080F09" w14:textId="77777777" w:rsidR="005F093D" w:rsidRPr="00F67924" w:rsidRDefault="005F093D"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 xml:space="preserve">DAS28 ≤ 3,2, n (%) </w:t>
            </w:r>
          </w:p>
        </w:tc>
        <w:tc>
          <w:tcPr>
            <w:tcW w:w="1610" w:type="dxa"/>
          </w:tcPr>
          <w:p w14:paraId="41359866"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 xml:space="preserve">32 (19,8) </w:t>
            </w:r>
          </w:p>
        </w:tc>
        <w:tc>
          <w:tcPr>
            <w:tcW w:w="1701" w:type="dxa"/>
          </w:tcPr>
          <w:p w14:paraId="40244983"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84 (51,5)</w:t>
            </w:r>
          </w:p>
        </w:tc>
        <w:tc>
          <w:tcPr>
            <w:tcW w:w="1275" w:type="dxa"/>
          </w:tcPr>
          <w:p w14:paraId="4B24F2DE"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&lt; 0,0001</w:t>
            </w:r>
          </w:p>
        </w:tc>
      </w:tr>
      <w:tr w:rsidR="005F093D" w:rsidRPr="00F67924" w14:paraId="6E439707" w14:textId="77777777" w:rsidTr="002900EA">
        <w:trPr>
          <w:gridAfter w:val="1"/>
          <w:wAfter w:w="14" w:type="dxa"/>
        </w:trPr>
        <w:tc>
          <w:tcPr>
            <w:tcW w:w="3350" w:type="dxa"/>
          </w:tcPr>
          <w:p w14:paraId="277C3B08" w14:textId="77777777" w:rsidR="005F093D" w:rsidRPr="00F67924" w:rsidRDefault="005F093D"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Resposta ACR 20, n (%)</w:t>
            </w:r>
          </w:p>
        </w:tc>
        <w:tc>
          <w:tcPr>
            <w:tcW w:w="1610" w:type="dxa"/>
          </w:tcPr>
          <w:p w14:paraId="63F1790C"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80 (49,4)</w:t>
            </w:r>
          </w:p>
        </w:tc>
        <w:tc>
          <w:tcPr>
            <w:tcW w:w="1701" w:type="dxa"/>
          </w:tcPr>
          <w:p w14:paraId="41BDA4B7"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106 (65,0)</w:t>
            </w:r>
          </w:p>
        </w:tc>
        <w:tc>
          <w:tcPr>
            <w:tcW w:w="1275" w:type="dxa"/>
          </w:tcPr>
          <w:p w14:paraId="2364D4C7"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0,0038</w:t>
            </w:r>
          </w:p>
        </w:tc>
      </w:tr>
      <w:tr w:rsidR="005F093D" w:rsidRPr="00F67924" w14:paraId="45F5BF07" w14:textId="77777777" w:rsidTr="002900EA">
        <w:trPr>
          <w:gridAfter w:val="1"/>
          <w:wAfter w:w="14" w:type="dxa"/>
        </w:trPr>
        <w:tc>
          <w:tcPr>
            <w:tcW w:w="3350" w:type="dxa"/>
          </w:tcPr>
          <w:p w14:paraId="3205E559" w14:textId="77777777" w:rsidR="005F093D" w:rsidRPr="00F67924" w:rsidRDefault="005F093D"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Resposta ACR 50, n (%)</w:t>
            </w:r>
          </w:p>
        </w:tc>
        <w:tc>
          <w:tcPr>
            <w:tcW w:w="1610" w:type="dxa"/>
          </w:tcPr>
          <w:p w14:paraId="273C6046"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45 (27,8)</w:t>
            </w:r>
          </w:p>
        </w:tc>
        <w:tc>
          <w:tcPr>
            <w:tcW w:w="1701" w:type="dxa"/>
          </w:tcPr>
          <w:p w14:paraId="52462835"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77 (47,2)</w:t>
            </w:r>
          </w:p>
        </w:tc>
        <w:tc>
          <w:tcPr>
            <w:tcW w:w="1275" w:type="dxa"/>
          </w:tcPr>
          <w:p w14:paraId="68815DBB"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0,0002</w:t>
            </w:r>
          </w:p>
        </w:tc>
      </w:tr>
      <w:tr w:rsidR="005F093D" w:rsidRPr="00F67924" w14:paraId="617F0F4D" w14:textId="77777777" w:rsidTr="002900EA">
        <w:trPr>
          <w:gridAfter w:val="1"/>
          <w:wAfter w:w="14" w:type="dxa"/>
        </w:trPr>
        <w:tc>
          <w:tcPr>
            <w:tcW w:w="3350" w:type="dxa"/>
          </w:tcPr>
          <w:p w14:paraId="7FAE3F30" w14:textId="77777777" w:rsidR="005F093D" w:rsidRPr="00F67924" w:rsidRDefault="005F093D" w:rsidP="005351D2">
            <w:pPr>
              <w:keepNext/>
              <w:keepLines/>
              <w:spacing w:before="50" w:after="50" w:line="240" w:lineRule="exact"/>
              <w:jc w:val="right"/>
              <w:rPr>
                <w:rFonts w:eastAsia="SimSun"/>
                <w:sz w:val="20"/>
                <w:lang w:val="pt-PT" w:eastAsia="zh-CN"/>
              </w:rPr>
            </w:pPr>
            <w:r w:rsidRPr="00F67924">
              <w:rPr>
                <w:rFonts w:eastAsia="SimSun"/>
                <w:sz w:val="20"/>
                <w:lang w:val="pt-PT" w:eastAsia="zh-CN"/>
              </w:rPr>
              <w:t>Resposta ACR 70, n (%)</w:t>
            </w:r>
          </w:p>
        </w:tc>
        <w:tc>
          <w:tcPr>
            <w:tcW w:w="1610" w:type="dxa"/>
          </w:tcPr>
          <w:p w14:paraId="5ABB17DC"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29 (17,9)</w:t>
            </w:r>
          </w:p>
        </w:tc>
        <w:tc>
          <w:tcPr>
            <w:tcW w:w="1701" w:type="dxa"/>
          </w:tcPr>
          <w:p w14:paraId="568F43D6"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53 (32,5)</w:t>
            </w:r>
          </w:p>
        </w:tc>
        <w:tc>
          <w:tcPr>
            <w:tcW w:w="1275" w:type="dxa"/>
          </w:tcPr>
          <w:p w14:paraId="512A5EAE" w14:textId="77777777" w:rsidR="005F093D" w:rsidRPr="00F67924" w:rsidRDefault="005F093D" w:rsidP="005351D2">
            <w:pPr>
              <w:keepNext/>
              <w:keepLines/>
              <w:spacing w:before="50" w:after="50" w:line="240" w:lineRule="exact"/>
              <w:jc w:val="center"/>
              <w:rPr>
                <w:rFonts w:eastAsia="SimSun"/>
                <w:sz w:val="20"/>
                <w:lang w:val="pt-PT" w:eastAsia="zh-CN"/>
              </w:rPr>
            </w:pPr>
            <w:r w:rsidRPr="00F67924">
              <w:rPr>
                <w:rFonts w:eastAsia="SimSun"/>
                <w:sz w:val="20"/>
                <w:lang w:val="pt-PT" w:eastAsia="zh-CN"/>
              </w:rPr>
              <w:t>0,0023</w:t>
            </w:r>
          </w:p>
        </w:tc>
      </w:tr>
    </w:tbl>
    <w:p w14:paraId="627AF1DC" w14:textId="026CD956" w:rsidR="005F093D" w:rsidRPr="00F67924" w:rsidRDefault="005F093D" w:rsidP="005551E6">
      <w:pPr>
        <w:rPr>
          <w:rFonts w:eastAsia="SimSun"/>
          <w:bCs/>
          <w:sz w:val="18"/>
          <w:szCs w:val="18"/>
          <w:lang w:val="pt-PT" w:eastAsia="zh-CN"/>
        </w:rPr>
      </w:pPr>
      <w:r w:rsidRPr="00F67924">
        <w:rPr>
          <w:rFonts w:eastAsia="SimSun"/>
          <w:bCs/>
          <w:sz w:val="18"/>
          <w:szCs w:val="18"/>
          <w:vertAlign w:val="superscript"/>
          <w:lang w:val="pt-PT" w:eastAsia="zh-CN"/>
        </w:rPr>
        <w:t>a</w:t>
      </w:r>
      <w:ins w:id="2450" w:author="Author">
        <w:r w:rsidR="005C46CB">
          <w:rPr>
            <w:rFonts w:eastAsia="SimSun"/>
            <w:bCs/>
            <w:sz w:val="18"/>
            <w:szCs w:val="18"/>
            <w:vertAlign w:val="superscript"/>
            <w:lang w:val="pt-PT" w:eastAsia="zh-CN"/>
          </w:rPr>
          <w:t xml:space="preserve"> </w:t>
        </w:r>
      </w:ins>
      <w:r w:rsidRPr="00F67924">
        <w:rPr>
          <w:rFonts w:eastAsia="SimSun"/>
          <w:bCs/>
          <w:sz w:val="18"/>
          <w:szCs w:val="18"/>
          <w:lang w:val="pt-PT" w:eastAsia="zh-CN"/>
        </w:rPr>
        <w:t>Valor de p ajustado por região e duração da AR para todos os objetivos e adicionalmente para o valor basal de todos os objetivos contínuos.</w:t>
      </w:r>
      <w:r w:rsidRPr="00F67924">
        <w:rPr>
          <w:rFonts w:eastAsia="SimSun"/>
          <w:bCs/>
          <w:sz w:val="18"/>
          <w:szCs w:val="18"/>
          <w:lang w:val="pt-PT" w:eastAsia="zh-CN"/>
        </w:rPr>
        <w:br/>
      </w:r>
      <w:r w:rsidRPr="00F67924">
        <w:rPr>
          <w:rFonts w:eastAsia="SimSun"/>
          <w:bCs/>
          <w:sz w:val="18"/>
          <w:szCs w:val="18"/>
          <w:vertAlign w:val="superscript"/>
          <w:lang w:val="pt-PT" w:eastAsia="zh-CN"/>
        </w:rPr>
        <w:t>b</w:t>
      </w:r>
      <w:r w:rsidRPr="00F67924">
        <w:rPr>
          <w:rFonts w:eastAsia="SimSun"/>
          <w:bCs/>
          <w:sz w:val="18"/>
          <w:szCs w:val="18"/>
          <w:lang w:val="pt-PT" w:eastAsia="zh-CN"/>
        </w:rPr>
        <w:t xml:space="preserve"> Imputação de não-respondedor usada para os dados em falta. Multiplicidade controlada com o uso do Procedimento de Bonferroni-Holm.</w:t>
      </w:r>
    </w:p>
    <w:p w14:paraId="219D6C8D" w14:textId="77777777" w:rsidR="005F093D" w:rsidRPr="00F67924" w:rsidRDefault="005F093D" w:rsidP="00E12CE0">
      <w:pPr>
        <w:pStyle w:val="Standard1"/>
        <w:rPr>
          <w:rFonts w:eastAsia="SimSun"/>
          <w:bCs/>
          <w:iCs/>
          <w:sz w:val="18"/>
          <w:szCs w:val="18"/>
          <w:lang w:val="pt-PT" w:eastAsia="zh-CN"/>
        </w:rPr>
      </w:pPr>
      <w:r w:rsidRPr="00F67924">
        <w:rPr>
          <w:rFonts w:eastAsia="SimSun"/>
          <w:bCs/>
          <w:iCs/>
          <w:sz w:val="18"/>
          <w:szCs w:val="18"/>
          <w:lang w:val="pt-PT" w:eastAsia="zh-CN"/>
        </w:rPr>
        <w:t>IV = intravenoso</w:t>
      </w:r>
    </w:p>
    <w:p w14:paraId="2F5A18B8" w14:textId="77777777" w:rsidR="005F093D" w:rsidRPr="00F67924" w:rsidRDefault="005F093D" w:rsidP="00E12CE0">
      <w:pPr>
        <w:pStyle w:val="Standard1"/>
        <w:rPr>
          <w:rFonts w:eastAsia="SimSun"/>
          <w:bCs/>
          <w:iCs/>
          <w:sz w:val="18"/>
          <w:szCs w:val="18"/>
          <w:lang w:val="pt-PT" w:eastAsia="zh-CN"/>
        </w:rPr>
      </w:pPr>
      <w:r w:rsidRPr="00F67924">
        <w:rPr>
          <w:rFonts w:eastAsia="SimSun"/>
          <w:bCs/>
          <w:iCs/>
          <w:sz w:val="18"/>
          <w:szCs w:val="18"/>
          <w:lang w:val="pt-PT" w:eastAsia="zh-CN"/>
        </w:rPr>
        <w:t>SC = subcutâneo</w:t>
      </w:r>
    </w:p>
    <w:p w14:paraId="2E7306DD" w14:textId="77777777" w:rsidR="005F093D" w:rsidRPr="00F67924" w:rsidRDefault="005F093D" w:rsidP="00E12CE0">
      <w:pPr>
        <w:pStyle w:val="Standard1"/>
        <w:rPr>
          <w:rFonts w:eastAsia="SimSun"/>
          <w:bCs/>
          <w:iCs/>
          <w:sz w:val="18"/>
          <w:szCs w:val="18"/>
          <w:lang w:val="pt-PT" w:eastAsia="zh-CN"/>
        </w:rPr>
      </w:pPr>
      <w:r w:rsidRPr="00F67924">
        <w:rPr>
          <w:rFonts w:eastAsia="SimSun"/>
          <w:bCs/>
          <w:iCs/>
          <w:sz w:val="18"/>
          <w:szCs w:val="18"/>
          <w:lang w:val="pt-PT" w:eastAsia="zh-CN"/>
        </w:rPr>
        <w:t>ADA = adalimumab</w:t>
      </w:r>
    </w:p>
    <w:p w14:paraId="0DDB12B9" w14:textId="77777777" w:rsidR="005F093D" w:rsidRPr="00F67924" w:rsidRDefault="005F093D" w:rsidP="00556054">
      <w:pPr>
        <w:pStyle w:val="Standard1"/>
        <w:rPr>
          <w:rFonts w:eastAsia="SimSun"/>
          <w:bCs/>
          <w:iCs/>
          <w:sz w:val="18"/>
          <w:szCs w:val="18"/>
          <w:lang w:val="pt-PT" w:eastAsia="zh-CN"/>
        </w:rPr>
      </w:pPr>
      <w:r w:rsidRPr="00F67924">
        <w:rPr>
          <w:rFonts w:eastAsia="SimSun"/>
          <w:bCs/>
          <w:iCs/>
          <w:sz w:val="18"/>
          <w:szCs w:val="18"/>
          <w:lang w:val="pt-PT" w:eastAsia="zh-CN"/>
        </w:rPr>
        <w:t>TCZ = tocilizumab</w:t>
      </w:r>
    </w:p>
    <w:p w14:paraId="2869ECCB" w14:textId="77777777" w:rsidR="005F093D" w:rsidRPr="00F67924" w:rsidRDefault="005F093D" w:rsidP="005551E6">
      <w:pPr>
        <w:numPr>
          <w:ilvl w:val="12"/>
          <w:numId w:val="0"/>
        </w:numPr>
        <w:ind w:right="-2"/>
        <w:rPr>
          <w:lang w:val="pt-PT"/>
        </w:rPr>
      </w:pPr>
    </w:p>
    <w:p w14:paraId="02ADFA52" w14:textId="662198A0" w:rsidR="005F093D" w:rsidRPr="00F67924" w:rsidRDefault="005F093D">
      <w:pPr>
        <w:rPr>
          <w:lang w:val="pt-PT"/>
        </w:rPr>
      </w:pPr>
      <w:r w:rsidRPr="00F67924">
        <w:rPr>
          <w:lang w:val="pt-PT"/>
        </w:rPr>
        <w:t xml:space="preserve">O perfil global de acontecimentos adversos clínicos foi semelhante entre o </w:t>
      </w:r>
      <w:r w:rsidRPr="00F67924">
        <w:rPr>
          <w:szCs w:val="22"/>
          <w:lang w:val="pt-PT"/>
        </w:rPr>
        <w:t xml:space="preserve">tocilizumab </w:t>
      </w:r>
      <w:r w:rsidRPr="00F67924">
        <w:rPr>
          <w:lang w:val="pt-PT"/>
        </w:rPr>
        <w:t>e o adalimumab. A proporção de doentes com acontecimentos adversos graves foi distribuída entre os grupos de tratamento (</w:t>
      </w:r>
      <w:r w:rsidRPr="00F67924">
        <w:rPr>
          <w:szCs w:val="22"/>
          <w:lang w:val="pt-PT"/>
        </w:rPr>
        <w:t xml:space="preserve">tocilizumab </w:t>
      </w:r>
      <w:r w:rsidRPr="00F67924">
        <w:rPr>
          <w:lang w:val="pt-PT"/>
        </w:rPr>
        <w:t xml:space="preserve">11,7% </w:t>
      </w:r>
      <w:r w:rsidRPr="00F67924">
        <w:rPr>
          <w:i/>
          <w:lang w:val="pt-PT"/>
        </w:rPr>
        <w:t>vs</w:t>
      </w:r>
      <w:r w:rsidRPr="00F67924">
        <w:rPr>
          <w:lang w:val="pt-PT"/>
        </w:rPr>
        <w:t xml:space="preserve">. adalimumab 9,9%). Os tipos de reações adversas no braço de </w:t>
      </w:r>
      <w:r w:rsidRPr="00F67924">
        <w:rPr>
          <w:szCs w:val="22"/>
          <w:lang w:val="pt-PT"/>
        </w:rPr>
        <w:t xml:space="preserve">tocilizumab </w:t>
      </w:r>
      <w:r w:rsidRPr="00F67924">
        <w:rPr>
          <w:lang w:val="pt-PT"/>
        </w:rPr>
        <w:t xml:space="preserve">foram </w:t>
      </w:r>
      <w:del w:id="2451" w:author="Author">
        <w:r w:rsidRPr="00F67924" w:rsidDel="00E10472">
          <w:rPr>
            <w:lang w:val="pt-PT"/>
          </w:rPr>
          <w:delText>c</w:delText>
        </w:r>
      </w:del>
      <w:r w:rsidRPr="00F67924">
        <w:rPr>
          <w:lang w:val="pt-PT"/>
        </w:rPr>
        <w:t xml:space="preserve">onsistentes com o perfil de segurança conhecido de </w:t>
      </w:r>
      <w:r w:rsidRPr="00F67924">
        <w:rPr>
          <w:szCs w:val="22"/>
          <w:lang w:val="pt-PT"/>
        </w:rPr>
        <w:t xml:space="preserve">tocilizumab </w:t>
      </w:r>
      <w:r w:rsidRPr="00F67924">
        <w:rPr>
          <w:lang w:val="pt-PT"/>
        </w:rPr>
        <w:t xml:space="preserve">e as reações adversas foram notificadas com uma frequência semelhante, comparadas com a Tabela 1. Foram notificadas infeções e infestações com uma maior incidência no braço de </w:t>
      </w:r>
      <w:r w:rsidRPr="00F67924">
        <w:rPr>
          <w:szCs w:val="22"/>
          <w:lang w:val="pt-PT"/>
        </w:rPr>
        <w:t xml:space="preserve">tocilizumab </w:t>
      </w:r>
      <w:r w:rsidRPr="00F67924">
        <w:rPr>
          <w:lang w:val="pt-PT"/>
        </w:rPr>
        <w:t xml:space="preserve">(48% </w:t>
      </w:r>
      <w:r w:rsidRPr="00F67924">
        <w:rPr>
          <w:i/>
          <w:lang w:val="pt-PT"/>
        </w:rPr>
        <w:t>vs</w:t>
      </w:r>
      <w:r w:rsidRPr="00F67924">
        <w:rPr>
          <w:lang w:val="pt-PT"/>
        </w:rPr>
        <w:t xml:space="preserve">. 42%), sem diferença na incidência de infeções graves (3,1%). Ambos os tratamentos </w:t>
      </w:r>
      <w:del w:id="2452" w:author="Author">
        <w:r w:rsidRPr="00F67924" w:rsidDel="003B37A0">
          <w:rPr>
            <w:lang w:val="pt-PT"/>
          </w:rPr>
          <w:delText xml:space="preserve">em </w:delText>
        </w:r>
      </w:del>
      <w:ins w:id="2453" w:author="Author">
        <w:r w:rsidR="003B37A0">
          <w:rPr>
            <w:lang w:val="pt-PT"/>
          </w:rPr>
          <w:t>do</w:t>
        </w:r>
        <w:r w:rsidR="003B37A0" w:rsidRPr="00F67924">
          <w:rPr>
            <w:lang w:val="pt-PT"/>
          </w:rPr>
          <w:t xml:space="preserve"> </w:t>
        </w:r>
      </w:ins>
      <w:del w:id="2454" w:author="Author">
        <w:r w:rsidRPr="00F67924" w:rsidDel="003D5FA9">
          <w:rPr>
            <w:lang w:val="pt-PT"/>
          </w:rPr>
          <w:delText xml:space="preserve">estudo </w:delText>
        </w:r>
      </w:del>
      <w:ins w:id="2455" w:author="Author">
        <w:r w:rsidR="003D5FA9" w:rsidRPr="00F67924">
          <w:rPr>
            <w:lang w:val="pt-PT"/>
          </w:rPr>
          <w:t xml:space="preserve">ensaio </w:t>
        </w:r>
      </w:ins>
      <w:r w:rsidRPr="00F67924">
        <w:rPr>
          <w:lang w:val="pt-PT"/>
        </w:rPr>
        <w:t xml:space="preserve">induziram o mesmo padrão de alterações nos parâmetros laboratoriais de segurança (diminuição na contagem de neutrófilos e plaquetas, elevação de ALT, AST e lípidos), no entanto, a magnitude das alterações e frequência de alterações mais marcadas foi superior com </w:t>
      </w:r>
      <w:r w:rsidRPr="00F67924">
        <w:rPr>
          <w:szCs w:val="22"/>
          <w:lang w:val="pt-PT"/>
        </w:rPr>
        <w:t xml:space="preserve">tocilizumab </w:t>
      </w:r>
      <w:r w:rsidRPr="00F67924">
        <w:rPr>
          <w:lang w:val="pt-PT"/>
        </w:rPr>
        <w:t xml:space="preserve">comparativamente a adalimumab. Quatro (2,5%) doentes no braço de </w:t>
      </w:r>
      <w:r w:rsidRPr="00F67924">
        <w:rPr>
          <w:szCs w:val="22"/>
          <w:lang w:val="pt-PT"/>
        </w:rPr>
        <w:t xml:space="preserve">tocilizumab </w:t>
      </w:r>
      <w:r w:rsidRPr="00F67924">
        <w:rPr>
          <w:lang w:val="pt-PT"/>
        </w:rPr>
        <w:t xml:space="preserve">e dois (1,2%) doentes no braço de adalimumab sofreram diminuição na contagem de neutrófilos de grau CTC (critério de terminologia comum) 3 ou 4. Onze (6,8%) doentes no braço de </w:t>
      </w:r>
      <w:r w:rsidRPr="00F67924">
        <w:rPr>
          <w:szCs w:val="22"/>
          <w:lang w:val="pt-PT"/>
        </w:rPr>
        <w:t xml:space="preserve">tocilizumab </w:t>
      </w:r>
      <w:r w:rsidRPr="00F67924">
        <w:rPr>
          <w:lang w:val="pt-PT"/>
        </w:rPr>
        <w:t xml:space="preserve">e cinco (3,1%) doentes no braço de adalimumab sofreram aumentos de ALT de grau CTC 2 ou superior. O aumento médio de LDL a partir da linha basal foi de 0,64 mmol/l (25 mg/dl) para doentes no braço de </w:t>
      </w:r>
      <w:r w:rsidRPr="00F67924">
        <w:rPr>
          <w:szCs w:val="22"/>
          <w:lang w:val="pt-PT"/>
        </w:rPr>
        <w:t xml:space="preserve">tocilizumab </w:t>
      </w:r>
      <w:r w:rsidRPr="00F67924">
        <w:rPr>
          <w:lang w:val="pt-PT"/>
        </w:rPr>
        <w:t xml:space="preserve">e 0,19 mmol/l (7 mg/dl) para doentes no braço de adalimumab. A segurança observada no braço de tocilizumab foi consistente com o perfil de segurança conhecido de </w:t>
      </w:r>
      <w:r w:rsidRPr="00F67924">
        <w:rPr>
          <w:szCs w:val="22"/>
          <w:lang w:val="pt-PT"/>
        </w:rPr>
        <w:t xml:space="preserve">tocilizumab </w:t>
      </w:r>
      <w:r w:rsidRPr="00F67924">
        <w:rPr>
          <w:lang w:val="pt-PT"/>
        </w:rPr>
        <w:t>e não foram observadas reações adversas novas ou inesperadas (ver Tabela 1).</w:t>
      </w:r>
    </w:p>
    <w:p w14:paraId="465AE7E3" w14:textId="77777777" w:rsidR="00AE332F" w:rsidRPr="00F67924" w:rsidRDefault="00AE332F" w:rsidP="002C4F21">
      <w:pPr>
        <w:suppressAutoHyphens/>
        <w:rPr>
          <w:lang w:val="pt-PT"/>
        </w:rPr>
      </w:pPr>
    </w:p>
    <w:p w14:paraId="287EBD18" w14:textId="77777777" w:rsidR="002C4F21" w:rsidRPr="00F67924" w:rsidRDefault="002C4F21" w:rsidP="002C4F21">
      <w:pPr>
        <w:keepNext/>
        <w:keepLines/>
        <w:suppressAutoHyphens/>
        <w:ind w:left="567" w:hanging="567"/>
        <w:rPr>
          <w:b/>
          <w:lang w:val="pt-PT"/>
        </w:rPr>
      </w:pPr>
      <w:r w:rsidRPr="00F67924">
        <w:rPr>
          <w:b/>
          <w:lang w:val="pt-PT"/>
        </w:rPr>
        <w:t>5.2</w:t>
      </w:r>
      <w:r w:rsidRPr="00F67924">
        <w:rPr>
          <w:b/>
          <w:lang w:val="pt-PT"/>
        </w:rPr>
        <w:tab/>
        <w:t>Propriedades farmacocinéticas</w:t>
      </w:r>
    </w:p>
    <w:p w14:paraId="2128FC17" w14:textId="77777777" w:rsidR="002C4F21" w:rsidRPr="00F67924" w:rsidRDefault="002C4F21" w:rsidP="002C4F21">
      <w:pPr>
        <w:keepNext/>
        <w:keepLines/>
        <w:suppressAutoHyphens/>
        <w:ind w:left="567" w:hanging="567"/>
        <w:rPr>
          <w:b/>
          <w:lang w:val="pt-PT"/>
        </w:rPr>
      </w:pPr>
    </w:p>
    <w:p w14:paraId="1FD69B1C" w14:textId="7DC6A33B" w:rsidR="00487A3C" w:rsidRPr="00F67924" w:rsidRDefault="00487A3C" w:rsidP="001F7D9D">
      <w:pPr>
        <w:keepNext/>
        <w:keepLines/>
        <w:suppressAutoHyphens/>
        <w:rPr>
          <w:color w:val="000000"/>
          <w:lang w:val="pt-PT" w:eastAsia="de-DE"/>
        </w:rPr>
      </w:pPr>
      <w:r w:rsidRPr="00F67924">
        <w:rPr>
          <w:iCs/>
          <w:lang w:val="pt-PT"/>
        </w:rPr>
        <w:t xml:space="preserve">A farmacocinética de </w:t>
      </w:r>
      <w:r w:rsidRPr="00F67924">
        <w:rPr>
          <w:szCs w:val="22"/>
          <w:lang w:val="pt-PT"/>
        </w:rPr>
        <w:t xml:space="preserve">tocilizumab </w:t>
      </w:r>
      <w:r w:rsidRPr="00F67924">
        <w:rPr>
          <w:iCs/>
          <w:lang w:val="pt-PT"/>
        </w:rPr>
        <w:t>é caracterizada por uma eliminação não linear, a qual é uma combinação de depura</w:t>
      </w:r>
      <w:r w:rsidRPr="00F67924">
        <w:rPr>
          <w:color w:val="000000"/>
          <w:lang w:val="pt-PT" w:eastAsia="de-DE"/>
        </w:rPr>
        <w:t>ção linear e de eliminação Michaelis</w:t>
      </w:r>
      <w:r w:rsidRPr="00F67924">
        <w:rPr>
          <w:color w:val="000000"/>
          <w:lang w:val="pt-PT" w:eastAsia="de-DE"/>
        </w:rPr>
        <w:noBreakHyphen/>
        <w:t xml:space="preserve">Menten. A parte não linear da eliminação de </w:t>
      </w:r>
      <w:r w:rsidRPr="00F67924">
        <w:rPr>
          <w:szCs w:val="22"/>
          <w:lang w:val="pt-PT"/>
        </w:rPr>
        <w:t xml:space="preserve">tocilizumab </w:t>
      </w:r>
      <w:r w:rsidRPr="00F67924">
        <w:rPr>
          <w:color w:val="000000"/>
          <w:lang w:val="pt-PT" w:eastAsia="de-DE"/>
        </w:rPr>
        <w:t xml:space="preserve">leva a um aumento na exposição que é mais do que proporcional à dose. Os parâmetros farmacocinéticos de </w:t>
      </w:r>
      <w:r w:rsidRPr="00F67924">
        <w:rPr>
          <w:szCs w:val="22"/>
          <w:lang w:val="pt-PT"/>
        </w:rPr>
        <w:t xml:space="preserve">tocilizumab </w:t>
      </w:r>
      <w:r w:rsidRPr="00F67924">
        <w:rPr>
          <w:color w:val="000000"/>
          <w:lang w:val="pt-PT" w:eastAsia="de-DE"/>
        </w:rPr>
        <w:t xml:space="preserve">não se alteram com o tempo. Devido à dependência da depuração total nas concentrações séricas de </w:t>
      </w:r>
      <w:r w:rsidRPr="00F67924">
        <w:rPr>
          <w:szCs w:val="22"/>
          <w:lang w:val="pt-PT"/>
        </w:rPr>
        <w:t>tocilizumab</w:t>
      </w:r>
      <w:r w:rsidRPr="00F67924">
        <w:rPr>
          <w:color w:val="000000"/>
          <w:lang w:val="pt-PT" w:eastAsia="de-DE"/>
        </w:rPr>
        <w:t xml:space="preserve">, o tempo de semivida de </w:t>
      </w:r>
      <w:r w:rsidRPr="00F67924">
        <w:rPr>
          <w:szCs w:val="22"/>
          <w:lang w:val="pt-PT"/>
        </w:rPr>
        <w:t xml:space="preserve">tocilizumab </w:t>
      </w:r>
      <w:r w:rsidRPr="00F67924">
        <w:rPr>
          <w:color w:val="000000"/>
          <w:lang w:val="pt-PT" w:eastAsia="de-DE"/>
        </w:rPr>
        <w:t>também é dependente da concentração e varia dependendo do nível de concentração sérica. A análise farmacocinética populacional em qualquer população de doentes testada até à data indica não existir relação entre a depuração aparente e a presença de anticorpos anti</w:t>
      </w:r>
      <w:r w:rsidRPr="00F67924">
        <w:rPr>
          <w:color w:val="000000"/>
          <w:lang w:val="pt-PT" w:eastAsia="de-DE"/>
        </w:rPr>
        <w:noBreakHyphen/>
        <w:t>fármaco.</w:t>
      </w:r>
    </w:p>
    <w:p w14:paraId="07093BB2" w14:textId="77777777" w:rsidR="00487A3C" w:rsidRPr="00F67924" w:rsidRDefault="00487A3C" w:rsidP="001F7D9D">
      <w:pPr>
        <w:numPr>
          <w:ilvl w:val="12"/>
          <w:numId w:val="0"/>
        </w:numPr>
        <w:rPr>
          <w:szCs w:val="22"/>
          <w:u w:val="single"/>
          <w:lang w:val="pt-PT"/>
        </w:rPr>
      </w:pPr>
    </w:p>
    <w:p w14:paraId="53EBBD64" w14:textId="49A380AE" w:rsidR="003B37A0" w:rsidRPr="00E76DC5" w:rsidRDefault="003B37A0" w:rsidP="005A6EFF">
      <w:pPr>
        <w:keepNext/>
        <w:keepLines/>
        <w:numPr>
          <w:ilvl w:val="12"/>
          <w:numId w:val="0"/>
        </w:numPr>
        <w:rPr>
          <w:ins w:id="2456" w:author="Author"/>
          <w:u w:val="single"/>
          <w:lang w:val="pt-PT"/>
        </w:rPr>
      </w:pPr>
      <w:moveToRangeStart w:id="2457" w:author="Author" w:name="move205201075"/>
      <w:moveTo w:id="2458" w:author="Author">
        <w:r w:rsidRPr="00FB3C5D">
          <w:rPr>
            <w:u w:val="single"/>
            <w:lang w:val="pt-PT"/>
            <w:rPrChange w:id="2459" w:author="Pharmaissues" w:date="2026-02-11T19:34:00Z">
              <w:rPr>
                <w:i/>
                <w:iCs/>
                <w:lang w:val="pt-PT"/>
              </w:rPr>
            </w:rPrChange>
          </w:rPr>
          <w:t>Utilização intravenosa</w:t>
        </w:r>
      </w:moveTo>
      <w:moveToRangeEnd w:id="2457"/>
    </w:p>
    <w:p w14:paraId="0843C9D3" w14:textId="728E309C" w:rsidR="00487A3C" w:rsidRPr="00557EB7" w:rsidRDefault="006C3D65" w:rsidP="005A6EFF">
      <w:pPr>
        <w:keepNext/>
        <w:keepLines/>
        <w:numPr>
          <w:ilvl w:val="12"/>
          <w:numId w:val="0"/>
        </w:numPr>
        <w:rPr>
          <w:ins w:id="2460" w:author="Author"/>
          <w:i/>
          <w:lang w:val="pt-PT"/>
          <w:rPrChange w:id="2461" w:author="Author">
            <w:rPr>
              <w:ins w:id="2462" w:author="Author"/>
              <w:iCs/>
              <w:u w:val="single"/>
              <w:lang w:val="pt-PT"/>
            </w:rPr>
          </w:rPrChange>
        </w:rPr>
      </w:pPr>
      <w:r w:rsidRPr="00557EB7">
        <w:rPr>
          <w:i/>
          <w:lang w:val="pt-PT"/>
          <w:rPrChange w:id="2463" w:author="Author">
            <w:rPr>
              <w:iCs/>
              <w:u w:val="single"/>
              <w:lang w:val="pt-PT"/>
            </w:rPr>
          </w:rPrChange>
        </w:rPr>
        <w:t xml:space="preserve">Doentes com </w:t>
      </w:r>
      <w:r w:rsidR="00487A3C" w:rsidRPr="00557EB7">
        <w:rPr>
          <w:i/>
          <w:lang w:val="pt-PT"/>
          <w:rPrChange w:id="2464" w:author="Author">
            <w:rPr>
              <w:iCs/>
              <w:u w:val="single"/>
              <w:lang w:val="pt-PT"/>
            </w:rPr>
          </w:rPrChange>
        </w:rPr>
        <w:t>AR</w:t>
      </w:r>
    </w:p>
    <w:p w14:paraId="0C8A6838" w14:textId="6305A7E1" w:rsidR="003B37A0" w:rsidRPr="00F67924" w:rsidDel="00C55989" w:rsidRDefault="003B37A0" w:rsidP="005A6EFF">
      <w:pPr>
        <w:keepNext/>
        <w:keepLines/>
        <w:numPr>
          <w:ilvl w:val="12"/>
          <w:numId w:val="0"/>
        </w:numPr>
        <w:rPr>
          <w:del w:id="2465" w:author="Author"/>
          <w:iCs/>
          <w:u w:val="single"/>
          <w:lang w:val="pt-PT"/>
        </w:rPr>
      </w:pPr>
    </w:p>
    <w:p w14:paraId="2BA252EF" w14:textId="1A3152D5" w:rsidR="00487A3C" w:rsidRPr="00F67924" w:rsidRDefault="00487A3C" w:rsidP="00515D4D">
      <w:pPr>
        <w:keepNext/>
        <w:keepLines/>
        <w:numPr>
          <w:ilvl w:val="12"/>
          <w:numId w:val="0"/>
        </w:numPr>
        <w:rPr>
          <w:i/>
          <w:szCs w:val="22"/>
          <w:lang w:val="pt-PT"/>
        </w:rPr>
      </w:pPr>
      <w:moveFromRangeStart w:id="2466" w:author="Author" w:name="move205201075"/>
      <w:moveFrom w:id="2467" w:author="Author">
        <w:r w:rsidRPr="00F67924" w:rsidDel="003B37A0">
          <w:rPr>
            <w:i/>
            <w:iCs/>
            <w:lang w:val="pt-PT"/>
          </w:rPr>
          <w:t>Utilização intravenosa</w:t>
        </w:r>
      </w:moveFrom>
      <w:moveFromRangeEnd w:id="2466"/>
    </w:p>
    <w:p w14:paraId="0D5465E8" w14:textId="37FD45C2" w:rsidR="00487A3C" w:rsidRPr="00F67924" w:rsidRDefault="00487A3C" w:rsidP="0045348A">
      <w:pPr>
        <w:keepNext/>
        <w:keepLines/>
        <w:numPr>
          <w:ilvl w:val="12"/>
          <w:numId w:val="0"/>
        </w:numPr>
        <w:ind w:right="-2"/>
        <w:rPr>
          <w:iCs/>
          <w:lang w:val="pt-PT"/>
        </w:rPr>
      </w:pPr>
      <w:r w:rsidRPr="00F67924">
        <w:rPr>
          <w:iCs/>
          <w:lang w:val="pt-PT"/>
        </w:rPr>
        <w:t xml:space="preserve">A farmacocinética de </w:t>
      </w:r>
      <w:r w:rsidRPr="00F67924">
        <w:rPr>
          <w:szCs w:val="22"/>
          <w:lang w:val="pt-PT"/>
        </w:rPr>
        <w:t xml:space="preserve">tocilizumab </w:t>
      </w:r>
      <w:r w:rsidRPr="00F67924">
        <w:rPr>
          <w:iCs/>
          <w:lang w:val="pt-PT"/>
        </w:rPr>
        <w:t xml:space="preserve">foi determinada com recurso a uma análise farmacocinética populacional numa base de dados constituída por 3552 doentes com AR tratados com uma perfusão de uma hora de 4 ou 8 mg/kg de </w:t>
      </w:r>
      <w:r w:rsidRPr="00F67924">
        <w:rPr>
          <w:szCs w:val="22"/>
          <w:lang w:val="pt-PT"/>
        </w:rPr>
        <w:t>tocilizumab</w:t>
      </w:r>
      <w:r w:rsidRPr="00F67924">
        <w:rPr>
          <w:iCs/>
          <w:lang w:val="pt-PT"/>
        </w:rPr>
        <w:t>, de 4 em 4 semanas, durante 24 semanas ou com 162 mg de tocilizumab administrados por via subcutânea uma vez por semana ou de 2 em 2 semanas, durante 24 semanas.</w:t>
      </w:r>
    </w:p>
    <w:p w14:paraId="79D628E7" w14:textId="77777777" w:rsidR="00487A3C" w:rsidRPr="00F67924" w:rsidRDefault="00487A3C" w:rsidP="005551E6">
      <w:pPr>
        <w:keepNext/>
        <w:keepLines/>
        <w:numPr>
          <w:ilvl w:val="12"/>
          <w:numId w:val="0"/>
        </w:numPr>
        <w:ind w:right="-2"/>
        <w:rPr>
          <w:iCs/>
          <w:lang w:val="pt-PT"/>
        </w:rPr>
      </w:pPr>
    </w:p>
    <w:p w14:paraId="27EC2BE4" w14:textId="1341E073" w:rsidR="00487A3C" w:rsidRPr="00F67924" w:rsidRDefault="00487A3C" w:rsidP="005551E6">
      <w:pPr>
        <w:keepNext/>
        <w:keepLines/>
        <w:numPr>
          <w:ilvl w:val="12"/>
          <w:numId w:val="0"/>
        </w:numPr>
        <w:ind w:right="-2"/>
        <w:rPr>
          <w:iCs/>
          <w:lang w:val="pt-PT"/>
        </w:rPr>
      </w:pPr>
      <w:r w:rsidRPr="00F67924">
        <w:rPr>
          <w:iCs/>
          <w:lang w:val="pt-PT"/>
        </w:rPr>
        <w:t xml:space="preserve">Os seguintes parâmetros (média previsível </w:t>
      </w:r>
      <w:r w:rsidRPr="00F67924">
        <w:rPr>
          <w:iCs/>
          <w:lang w:val="pt-PT"/>
        </w:rPr>
        <w:sym w:font="Symbol" w:char="F0B1"/>
      </w:r>
      <w:r w:rsidRPr="00F67924">
        <w:rPr>
          <w:iCs/>
          <w:lang w:val="pt-PT"/>
        </w:rPr>
        <w:t xml:space="preserve"> DP) foram estimados para uma dose de 8 mg/kg de </w:t>
      </w:r>
      <w:r w:rsidRPr="00F67924">
        <w:rPr>
          <w:szCs w:val="22"/>
          <w:lang w:val="pt-PT"/>
        </w:rPr>
        <w:t>tocilizumab</w:t>
      </w:r>
      <w:r w:rsidRPr="00F67924">
        <w:rPr>
          <w:iCs/>
          <w:lang w:val="pt-PT"/>
        </w:rPr>
        <w:t>, administrada de 4 em 4 semanas: área sob a curva (AUC) em estado estacionário = 38</w:t>
      </w:r>
      <w:ins w:id="2468" w:author="Author">
        <w:r w:rsidR="001241D4">
          <w:rPr>
            <w:iCs/>
            <w:lang w:val="pt-PT"/>
          </w:rPr>
          <w:t> </w:t>
        </w:r>
      </w:ins>
      <w:r w:rsidRPr="00F67924">
        <w:rPr>
          <w:iCs/>
          <w:lang w:val="pt-PT"/>
        </w:rPr>
        <w:t>000 </w:t>
      </w:r>
      <w:r w:rsidRPr="00F67924">
        <w:rPr>
          <w:iCs/>
          <w:lang w:val="pt-PT"/>
        </w:rPr>
        <w:sym w:font="Symbol" w:char="F0B1"/>
      </w:r>
      <w:r w:rsidRPr="00F67924">
        <w:rPr>
          <w:iCs/>
          <w:lang w:val="pt-PT"/>
        </w:rPr>
        <w:t> 13</w:t>
      </w:r>
      <w:ins w:id="2469" w:author="Author">
        <w:r w:rsidR="001241D4">
          <w:rPr>
            <w:iCs/>
            <w:lang w:val="pt-PT"/>
          </w:rPr>
          <w:t> </w:t>
        </w:r>
      </w:ins>
      <w:r w:rsidRPr="00F67924">
        <w:rPr>
          <w:iCs/>
          <w:lang w:val="pt-PT"/>
        </w:rPr>
        <w:t>000 h</w:t>
      </w:r>
      <w:ins w:id="2470" w:author="Author">
        <w:r w:rsidR="005C46CB">
          <w:rPr>
            <w:iCs/>
            <w:lang w:val="pt-PT"/>
          </w:rPr>
          <w:t> </w:t>
        </w:r>
        <w:r w:rsidR="003D5FA9" w:rsidRPr="00F67924">
          <w:rPr>
            <w:iCs/>
            <w:lang w:val="pt-PT"/>
          </w:rPr>
          <w:t>×</w:t>
        </w:r>
        <w:r w:rsidR="005C46CB">
          <w:rPr>
            <w:iCs/>
            <w:lang w:val="pt-PT"/>
          </w:rPr>
          <w:t> </w:t>
        </w:r>
      </w:ins>
      <w:del w:id="2471" w:author="Author">
        <w:r w:rsidRPr="00F67924" w:rsidDel="003D5FA9">
          <w:rPr>
            <w:lang w:val="pt-PT"/>
          </w:rPr>
          <w:delText>•</w:delText>
        </w:r>
      </w:del>
      <w:r w:rsidRPr="00F67924">
        <w:rPr>
          <w:iCs/>
          <w:lang w:val="pt-PT"/>
        </w:rPr>
        <w:t>µg/ml, concentração mínima (C</w:t>
      </w:r>
      <w:r w:rsidRPr="00F67924">
        <w:rPr>
          <w:iCs/>
          <w:vertAlign w:val="subscript"/>
          <w:lang w:val="pt-PT"/>
        </w:rPr>
        <w:t>min.</w:t>
      </w:r>
      <w:r w:rsidRPr="00F67924">
        <w:rPr>
          <w:iCs/>
          <w:lang w:val="pt-PT"/>
        </w:rPr>
        <w:t xml:space="preserve">) = 15,9 </w:t>
      </w:r>
      <w:r w:rsidRPr="00F67924">
        <w:rPr>
          <w:iCs/>
          <w:lang w:val="pt-PT"/>
        </w:rPr>
        <w:sym w:font="Symbol" w:char="F0B1"/>
      </w:r>
      <w:r w:rsidRPr="00F67924">
        <w:rPr>
          <w:iCs/>
          <w:lang w:val="pt-PT"/>
        </w:rPr>
        <w:t> 13,1 </w:t>
      </w:r>
      <w:r w:rsidRPr="00F67924">
        <w:rPr>
          <w:iCs/>
          <w:lang w:val="pt-PT"/>
        </w:rPr>
        <w:sym w:font="Symbol" w:char="F06D"/>
      </w:r>
      <w:r w:rsidRPr="00F67924">
        <w:rPr>
          <w:iCs/>
          <w:lang w:val="pt-PT"/>
        </w:rPr>
        <w:t>g/ml e concentração máxima (C</w:t>
      </w:r>
      <w:r w:rsidRPr="00F67924">
        <w:rPr>
          <w:iCs/>
          <w:vertAlign w:val="subscript"/>
          <w:lang w:val="pt-PT"/>
        </w:rPr>
        <w:t>max.</w:t>
      </w:r>
      <w:r w:rsidRPr="00F67924">
        <w:rPr>
          <w:iCs/>
          <w:lang w:val="pt-PT"/>
        </w:rPr>
        <w:t xml:space="preserve">) = 182 </w:t>
      </w:r>
      <w:r w:rsidRPr="00F67924">
        <w:rPr>
          <w:iCs/>
          <w:lang w:val="pt-PT"/>
        </w:rPr>
        <w:sym w:font="Symbol" w:char="F0B1"/>
      </w:r>
      <w:r w:rsidRPr="00F67924">
        <w:rPr>
          <w:iCs/>
          <w:lang w:val="pt-PT"/>
        </w:rPr>
        <w:t> 50,4 µg/ml e os rácios de acumulação para a AUC e C</w:t>
      </w:r>
      <w:r w:rsidRPr="00F67924">
        <w:rPr>
          <w:iCs/>
          <w:vertAlign w:val="subscript"/>
          <w:lang w:val="pt-PT"/>
        </w:rPr>
        <w:t>max.</w:t>
      </w:r>
      <w:r w:rsidRPr="00F67924">
        <w:rPr>
          <w:iCs/>
          <w:lang w:val="pt-PT"/>
        </w:rPr>
        <w:t xml:space="preserve"> foram pequenos, 1,32 e 1,09, respetivamente. O rácio de acumulação para a C</w:t>
      </w:r>
      <w:r w:rsidRPr="00F67924">
        <w:rPr>
          <w:iCs/>
          <w:vertAlign w:val="subscript"/>
          <w:lang w:val="pt-PT"/>
        </w:rPr>
        <w:t>min.</w:t>
      </w:r>
      <w:r w:rsidRPr="00F67924">
        <w:rPr>
          <w:iCs/>
          <w:lang w:val="pt-PT"/>
        </w:rPr>
        <w:t xml:space="preserve"> foi superior (2,49), de acordo com o esperado com base na contribuição não linear da depuração com concentrações menores. O estado estacionário foi atingido após a primeira administração para C</w:t>
      </w:r>
      <w:r w:rsidRPr="00F67924">
        <w:rPr>
          <w:iCs/>
          <w:vertAlign w:val="subscript"/>
          <w:lang w:val="pt-PT"/>
        </w:rPr>
        <w:t>max.</w:t>
      </w:r>
      <w:r w:rsidRPr="00F67924">
        <w:rPr>
          <w:iCs/>
          <w:lang w:val="pt-PT"/>
        </w:rPr>
        <w:t xml:space="preserve"> e após 8 e 20 semanas para a AUC e C</w:t>
      </w:r>
      <w:r w:rsidRPr="00F67924">
        <w:rPr>
          <w:iCs/>
          <w:vertAlign w:val="subscript"/>
          <w:lang w:val="pt-PT"/>
        </w:rPr>
        <w:t>min.</w:t>
      </w:r>
      <w:r w:rsidRPr="00F67924">
        <w:rPr>
          <w:iCs/>
          <w:lang w:val="pt-PT"/>
        </w:rPr>
        <w:t xml:space="preserve">, respetivamente. </w:t>
      </w:r>
      <w:r w:rsidRPr="00F67924">
        <w:rPr>
          <w:lang w:val="pt-PT"/>
        </w:rPr>
        <w:t>A AUC</w:t>
      </w:r>
      <w:r w:rsidRPr="00F67924">
        <w:rPr>
          <w:iCs/>
          <w:lang w:val="pt-PT"/>
        </w:rPr>
        <w:t>, C</w:t>
      </w:r>
      <w:r w:rsidRPr="00F67924">
        <w:rPr>
          <w:iCs/>
          <w:vertAlign w:val="subscript"/>
          <w:lang w:val="pt-PT"/>
        </w:rPr>
        <w:t>min.</w:t>
      </w:r>
      <w:r w:rsidRPr="00F67924">
        <w:rPr>
          <w:iCs/>
          <w:lang w:val="pt-PT"/>
        </w:rPr>
        <w:t xml:space="preserve"> e C</w:t>
      </w:r>
      <w:r w:rsidRPr="00F67924">
        <w:rPr>
          <w:iCs/>
          <w:vertAlign w:val="subscript"/>
          <w:lang w:val="pt-PT"/>
        </w:rPr>
        <w:t>max.</w:t>
      </w:r>
      <w:r w:rsidRPr="00F67924">
        <w:rPr>
          <w:iCs/>
          <w:lang w:val="pt-PT"/>
        </w:rPr>
        <w:t xml:space="preserve"> </w:t>
      </w:r>
      <w:r w:rsidRPr="00F67924">
        <w:rPr>
          <w:lang w:val="pt-PT"/>
        </w:rPr>
        <w:t xml:space="preserve">de </w:t>
      </w:r>
      <w:r w:rsidRPr="00F67924">
        <w:rPr>
          <w:szCs w:val="22"/>
          <w:lang w:val="pt-PT"/>
        </w:rPr>
        <w:t xml:space="preserve">tocilizumab </w:t>
      </w:r>
      <w:r w:rsidRPr="00F67924">
        <w:rPr>
          <w:iCs/>
          <w:lang w:val="pt-PT"/>
        </w:rPr>
        <w:t>aumentaram com o aumento de peso corporal. Para um peso corporal ≥ 100 kg, a média previsível (</w:t>
      </w:r>
      <w:r w:rsidRPr="00F67924">
        <w:rPr>
          <w:iCs/>
          <w:lang w:val="pt-PT"/>
        </w:rPr>
        <w:sym w:font="Symbol" w:char="F0B1"/>
      </w:r>
      <w:r w:rsidRPr="00F67924">
        <w:rPr>
          <w:iCs/>
          <w:lang w:val="pt-PT"/>
        </w:rPr>
        <w:t> DP) da AUC em estado estacionário</w:t>
      </w:r>
      <w:r w:rsidRPr="00F67924">
        <w:rPr>
          <w:lang w:val="pt-PT"/>
        </w:rPr>
        <w:t>,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de </w:t>
      </w:r>
      <w:r w:rsidRPr="00F67924">
        <w:rPr>
          <w:szCs w:val="22"/>
          <w:lang w:val="pt-PT"/>
        </w:rPr>
        <w:t xml:space="preserve">tocilizumab </w:t>
      </w:r>
      <w:r w:rsidRPr="00F67924">
        <w:rPr>
          <w:lang w:val="pt-PT"/>
        </w:rPr>
        <w:t>foram, respetivamente,</w:t>
      </w:r>
      <w:r w:rsidRPr="00F67924">
        <w:rPr>
          <w:iCs/>
          <w:lang w:val="pt-PT"/>
        </w:rPr>
        <w:t xml:space="preserve"> </w:t>
      </w:r>
      <w:r w:rsidRPr="00F67924">
        <w:rPr>
          <w:lang w:val="pt-PT"/>
        </w:rPr>
        <w:t>50</w:t>
      </w:r>
      <w:ins w:id="2472" w:author="Author">
        <w:r w:rsidR="001241D4">
          <w:rPr>
            <w:lang w:val="pt-PT"/>
          </w:rPr>
          <w:t> </w:t>
        </w:r>
      </w:ins>
      <w:r w:rsidRPr="00F67924">
        <w:rPr>
          <w:lang w:val="pt-PT"/>
        </w:rPr>
        <w:t>000 ± 16</w:t>
      </w:r>
      <w:ins w:id="2473" w:author="Author">
        <w:r w:rsidR="001241D4">
          <w:rPr>
            <w:lang w:val="pt-PT"/>
          </w:rPr>
          <w:t> </w:t>
        </w:r>
      </w:ins>
      <w:r w:rsidRPr="00F67924">
        <w:rPr>
          <w:lang w:val="pt-PT"/>
        </w:rPr>
        <w:t>800 </w:t>
      </w:r>
      <w:r w:rsidR="000871EA" w:rsidRPr="00F67924">
        <w:rPr>
          <w:szCs w:val="22"/>
          <w:lang w:val="pt-PT"/>
        </w:rPr>
        <w:t>µ</w:t>
      </w:r>
      <w:r w:rsidRPr="00F67924">
        <w:rPr>
          <w:lang w:val="pt-PT"/>
        </w:rPr>
        <w:t>g</w:t>
      </w:r>
      <w:ins w:id="2474" w:author="Author">
        <w:r w:rsidR="005C46CB">
          <w:rPr>
            <w:lang w:val="pt-PT"/>
          </w:rPr>
          <w:t> </w:t>
        </w:r>
        <w:r w:rsidR="003D5FA9" w:rsidRPr="00F67924">
          <w:rPr>
            <w:lang w:val="pt-PT"/>
          </w:rPr>
          <w:t>×</w:t>
        </w:r>
        <w:r w:rsidR="005C46CB">
          <w:rPr>
            <w:lang w:val="pt-PT"/>
          </w:rPr>
          <w:t> </w:t>
        </w:r>
      </w:ins>
      <w:del w:id="2475" w:author="Author">
        <w:r w:rsidRPr="00F67924" w:rsidDel="003D5FA9">
          <w:rPr>
            <w:lang w:val="pt-PT"/>
          </w:rPr>
          <w:delText>•</w:delText>
        </w:r>
      </w:del>
      <w:r w:rsidRPr="00F67924">
        <w:rPr>
          <w:lang w:val="pt-PT"/>
        </w:rPr>
        <w:t>h/ml, 24,4 ± 17,5 </w:t>
      </w:r>
      <w:r w:rsidR="000871EA" w:rsidRPr="00F67924">
        <w:rPr>
          <w:szCs w:val="22"/>
          <w:lang w:val="pt-PT"/>
        </w:rPr>
        <w:t>µ</w:t>
      </w:r>
      <w:r w:rsidRPr="00F67924">
        <w:rPr>
          <w:lang w:val="pt-PT"/>
        </w:rPr>
        <w:t>g/ml e 226</w:t>
      </w:r>
      <w:ins w:id="2476" w:author="Author">
        <w:r w:rsidR="005C46CB">
          <w:rPr>
            <w:lang w:val="pt-PT"/>
          </w:rPr>
          <w:t> </w:t>
        </w:r>
      </w:ins>
      <w:del w:id="2477" w:author="Author">
        <w:r w:rsidRPr="00F67924" w:rsidDel="005C46CB">
          <w:rPr>
            <w:lang w:val="pt-PT"/>
          </w:rPr>
          <w:delText xml:space="preserve"> </w:delText>
        </w:r>
      </w:del>
      <w:r w:rsidRPr="00F67924">
        <w:rPr>
          <w:lang w:val="pt-PT"/>
        </w:rPr>
        <w:t>±</w:t>
      </w:r>
      <w:ins w:id="2478" w:author="Author">
        <w:r w:rsidR="005C46CB">
          <w:rPr>
            <w:lang w:val="pt-PT"/>
          </w:rPr>
          <w:t> </w:t>
        </w:r>
      </w:ins>
      <w:del w:id="2479" w:author="Author">
        <w:r w:rsidRPr="00F67924" w:rsidDel="005C46CB">
          <w:rPr>
            <w:lang w:val="pt-PT"/>
          </w:rPr>
          <w:delText xml:space="preserve"> </w:delText>
        </w:r>
      </w:del>
      <w:r w:rsidRPr="00F67924">
        <w:rPr>
          <w:lang w:val="pt-PT"/>
        </w:rPr>
        <w:t>50,3 μg/ml, valores mais elevados que os valores médios de exposição da população de doentes (isto é, todos os pesos corporais) descritos acima. A curva dose</w:t>
      </w:r>
      <w:r w:rsidRPr="00F67924">
        <w:rPr>
          <w:lang w:val="pt-PT"/>
        </w:rPr>
        <w:noBreakHyphen/>
        <w:t>resposta de tocilizumab torna</w:t>
      </w:r>
      <w:r w:rsidRPr="00F67924">
        <w:rPr>
          <w:lang w:val="pt-PT"/>
        </w:rPr>
        <w:noBreakHyphen/>
        <w:t xml:space="preserve">se plana a uma exposição maior, resultando em um menor ganho de eficácia a cada aumento incremental de concentração, de tal forma que não foram demonstrados aumentos clinicamente significativos da eficácia, em doentes tratados com doses &gt; 800 mg de </w:t>
      </w:r>
      <w:r w:rsidRPr="00F67924">
        <w:rPr>
          <w:szCs w:val="22"/>
          <w:lang w:val="pt-PT"/>
        </w:rPr>
        <w:t>tocilizumab</w:t>
      </w:r>
      <w:r w:rsidRPr="00F67924">
        <w:rPr>
          <w:lang w:val="pt-PT"/>
        </w:rPr>
        <w:t>. Por conseguinte, não são recomendadas doses superiores a 800 mg por perfusão (</w:t>
      </w:r>
      <w:r w:rsidRPr="00F67924">
        <w:rPr>
          <w:iCs/>
          <w:lang w:val="pt-PT"/>
        </w:rPr>
        <w:t>ver secção 4.2).</w:t>
      </w:r>
    </w:p>
    <w:p w14:paraId="2A5C9AFA" w14:textId="77777777" w:rsidR="00487A3C" w:rsidRPr="00F67924" w:rsidRDefault="00487A3C" w:rsidP="005551E6">
      <w:pPr>
        <w:keepNext/>
        <w:keepLines/>
        <w:numPr>
          <w:ilvl w:val="12"/>
          <w:numId w:val="0"/>
        </w:numPr>
        <w:ind w:right="-2"/>
        <w:rPr>
          <w:iCs/>
          <w:lang w:val="pt-PT"/>
        </w:rPr>
      </w:pPr>
    </w:p>
    <w:p w14:paraId="3DB237CC" w14:textId="77777777" w:rsidR="00487A3C" w:rsidRPr="00F67924" w:rsidRDefault="00487A3C" w:rsidP="00C7282C">
      <w:pPr>
        <w:keepNext/>
        <w:keepLines/>
        <w:numPr>
          <w:ilvl w:val="12"/>
          <w:numId w:val="0"/>
        </w:numPr>
        <w:rPr>
          <w:i/>
          <w:iCs/>
          <w:u w:val="single"/>
          <w:lang w:val="pt-PT"/>
        </w:rPr>
      </w:pPr>
      <w:r w:rsidRPr="00F67924">
        <w:rPr>
          <w:i/>
          <w:iCs/>
          <w:u w:val="single"/>
          <w:lang w:val="pt-PT"/>
        </w:rPr>
        <w:t>Distribuição</w:t>
      </w:r>
    </w:p>
    <w:p w14:paraId="791351D1" w14:textId="5521D864" w:rsidR="00487A3C" w:rsidRPr="00F67924" w:rsidRDefault="00487A3C" w:rsidP="00C7282C">
      <w:pPr>
        <w:keepNext/>
        <w:keepLines/>
        <w:numPr>
          <w:ilvl w:val="12"/>
          <w:numId w:val="0"/>
        </w:numPr>
        <w:rPr>
          <w:iCs/>
          <w:lang w:val="pt-PT"/>
        </w:rPr>
      </w:pPr>
      <w:r w:rsidRPr="00F67924">
        <w:rPr>
          <w:iCs/>
          <w:lang w:val="pt-PT"/>
        </w:rPr>
        <w:t>Em doentes com AR, o volume de distribuição central foi de 3,72 l, o volume de distribuição periférico foi de 3,35 l, resultando num volume de distribuição em estado estacionário de 7,07 l.</w:t>
      </w:r>
    </w:p>
    <w:p w14:paraId="7536AE6B" w14:textId="77777777" w:rsidR="00487A3C" w:rsidRPr="00F67924" w:rsidRDefault="00487A3C" w:rsidP="005551E6">
      <w:pPr>
        <w:numPr>
          <w:ilvl w:val="12"/>
          <w:numId w:val="0"/>
        </w:numPr>
        <w:ind w:right="-2"/>
        <w:rPr>
          <w:iCs/>
          <w:lang w:val="pt-PT"/>
        </w:rPr>
      </w:pPr>
    </w:p>
    <w:p w14:paraId="4DCE2380" w14:textId="77777777" w:rsidR="00487A3C" w:rsidRPr="00F67924" w:rsidRDefault="00487A3C" w:rsidP="005551E6">
      <w:pPr>
        <w:keepNext/>
        <w:keepLines/>
        <w:numPr>
          <w:ilvl w:val="12"/>
          <w:numId w:val="0"/>
        </w:numPr>
        <w:rPr>
          <w:i/>
          <w:iCs/>
          <w:lang w:val="pt-PT"/>
        </w:rPr>
      </w:pPr>
      <w:r w:rsidRPr="00F67924">
        <w:rPr>
          <w:i/>
          <w:iCs/>
          <w:u w:val="single"/>
          <w:lang w:val="pt-PT"/>
        </w:rPr>
        <w:t>Eliminação</w:t>
      </w:r>
    </w:p>
    <w:p w14:paraId="4D4D4CA9" w14:textId="439EFA74" w:rsidR="00AE7E75" w:rsidRPr="00F67924" w:rsidRDefault="00487A3C" w:rsidP="005551E6">
      <w:pPr>
        <w:numPr>
          <w:ilvl w:val="12"/>
          <w:numId w:val="0"/>
        </w:numPr>
        <w:ind w:right="-2"/>
        <w:rPr>
          <w:iCs/>
          <w:lang w:val="pt-PT"/>
        </w:rPr>
      </w:pPr>
      <w:r w:rsidRPr="00F67924">
        <w:rPr>
          <w:iCs/>
          <w:lang w:val="pt-PT"/>
        </w:rPr>
        <w:t xml:space="preserve">Após a administração intravenosa, </w:t>
      </w:r>
      <w:r w:rsidRPr="00F67924">
        <w:rPr>
          <w:szCs w:val="22"/>
          <w:lang w:val="pt-PT"/>
        </w:rPr>
        <w:t xml:space="preserve">tocilizumab </w:t>
      </w:r>
      <w:r w:rsidRPr="00F67924">
        <w:rPr>
          <w:iCs/>
          <w:lang w:val="pt-PT"/>
        </w:rPr>
        <w:t xml:space="preserve">sofre uma eliminação bifásica da circulação. A depuração total de </w:t>
      </w:r>
      <w:r w:rsidRPr="00F67924">
        <w:rPr>
          <w:szCs w:val="22"/>
          <w:lang w:val="pt-PT"/>
        </w:rPr>
        <w:t xml:space="preserve">tocilizumab </w:t>
      </w:r>
      <w:r w:rsidRPr="00F67924">
        <w:rPr>
          <w:iCs/>
          <w:lang w:val="pt-PT"/>
        </w:rPr>
        <w:t>foi dependente da concentração e é a soma da depuração linear e não</w:t>
      </w:r>
      <w:r w:rsidRPr="00F67924">
        <w:rPr>
          <w:iCs/>
          <w:lang w:val="pt-PT"/>
        </w:rPr>
        <w:noBreakHyphen/>
        <w:t>linear. A depuração linear foi estimada como um parâmetro na análise farmacocinética populacional e foi de 9,5 ml/h. A depuração não</w:t>
      </w:r>
      <w:r w:rsidRPr="00F67924">
        <w:rPr>
          <w:iCs/>
          <w:lang w:val="pt-PT"/>
        </w:rPr>
        <w:noBreakHyphen/>
        <w:t xml:space="preserve">linear dependente da concentração desempenha um papel principal com baixas concentrações de </w:t>
      </w:r>
      <w:r w:rsidRPr="00F67924">
        <w:rPr>
          <w:szCs w:val="22"/>
          <w:lang w:val="pt-PT"/>
        </w:rPr>
        <w:t>tocilizumab</w:t>
      </w:r>
      <w:r w:rsidRPr="00F67924">
        <w:rPr>
          <w:iCs/>
          <w:lang w:val="pt-PT"/>
        </w:rPr>
        <w:t>. Quando a via de depuração não</w:t>
      </w:r>
      <w:r w:rsidRPr="00F67924">
        <w:rPr>
          <w:iCs/>
          <w:lang w:val="pt-PT"/>
        </w:rPr>
        <w:noBreakHyphen/>
        <w:t xml:space="preserve">linear é saturada, com concentrações maiores de </w:t>
      </w:r>
      <w:r w:rsidRPr="00F67924">
        <w:rPr>
          <w:szCs w:val="22"/>
          <w:lang w:val="pt-PT"/>
        </w:rPr>
        <w:t>tocilizumab</w:t>
      </w:r>
      <w:r w:rsidRPr="00F67924">
        <w:rPr>
          <w:iCs/>
          <w:lang w:val="pt-PT"/>
        </w:rPr>
        <w:t xml:space="preserve">, a depuração é principalmente determinada pela depuração linear. </w:t>
      </w:r>
    </w:p>
    <w:p w14:paraId="7834BD3D" w14:textId="46593AD0" w:rsidR="00487A3C" w:rsidRPr="00F67924" w:rsidRDefault="00487A3C" w:rsidP="005551E6">
      <w:pPr>
        <w:numPr>
          <w:ilvl w:val="12"/>
          <w:numId w:val="0"/>
        </w:numPr>
        <w:ind w:right="-2"/>
        <w:rPr>
          <w:iCs/>
          <w:lang w:val="pt-PT"/>
        </w:rPr>
      </w:pPr>
      <w:r w:rsidRPr="00F67924">
        <w:rPr>
          <w:iCs/>
          <w:lang w:val="pt-PT"/>
        </w:rPr>
        <w:t>O t</w:t>
      </w:r>
      <w:r w:rsidRPr="00F67924">
        <w:rPr>
          <w:iCs/>
          <w:vertAlign w:val="subscript"/>
          <w:lang w:val="pt-PT"/>
        </w:rPr>
        <w:t>1/2</w:t>
      </w:r>
      <w:r w:rsidRPr="00F67924">
        <w:rPr>
          <w:iCs/>
          <w:lang w:val="pt-PT"/>
        </w:rPr>
        <w:t xml:space="preserve"> de </w:t>
      </w:r>
      <w:r w:rsidRPr="00F67924">
        <w:rPr>
          <w:szCs w:val="22"/>
          <w:lang w:val="pt-PT"/>
        </w:rPr>
        <w:t xml:space="preserve">tocilizumab </w:t>
      </w:r>
      <w:r w:rsidRPr="00F67924">
        <w:rPr>
          <w:iCs/>
          <w:lang w:val="pt-PT"/>
        </w:rPr>
        <w:t>foi dependente da concentração. No estado estacionário, após uma dose de 8 mg/kg de 4 em 4 semanas, o t</w:t>
      </w:r>
      <w:r w:rsidRPr="00F67924">
        <w:rPr>
          <w:iCs/>
          <w:vertAlign w:val="subscript"/>
          <w:lang w:val="pt-PT"/>
        </w:rPr>
        <w:t>1/2</w:t>
      </w:r>
      <w:r w:rsidRPr="00F67924">
        <w:rPr>
          <w:iCs/>
          <w:lang w:val="pt-PT"/>
        </w:rPr>
        <w:t xml:space="preserve"> efetivo reduziu num intervalo de doses de 18 dias para 6 dias, com concentrações decrescentes.</w:t>
      </w:r>
    </w:p>
    <w:p w14:paraId="1A4CC1E7" w14:textId="77777777" w:rsidR="00487A3C" w:rsidRPr="00F67924" w:rsidRDefault="00487A3C" w:rsidP="005551E6">
      <w:pPr>
        <w:ind w:left="567" w:hanging="567"/>
        <w:outlineLvl w:val="0"/>
        <w:rPr>
          <w:lang w:val="pt-PT"/>
        </w:rPr>
      </w:pPr>
    </w:p>
    <w:p w14:paraId="0DB76E66" w14:textId="77777777" w:rsidR="00487A3C" w:rsidRPr="00F67924" w:rsidRDefault="00487A3C" w:rsidP="005551E6">
      <w:pPr>
        <w:keepNext/>
        <w:ind w:left="567" w:hanging="567"/>
        <w:outlineLvl w:val="0"/>
        <w:rPr>
          <w:i/>
          <w:u w:val="single"/>
          <w:lang w:val="pt-PT"/>
        </w:rPr>
      </w:pPr>
      <w:r w:rsidRPr="00F67924">
        <w:rPr>
          <w:i/>
          <w:u w:val="single"/>
          <w:lang w:val="pt-PT"/>
        </w:rPr>
        <w:t>Linearidade</w:t>
      </w:r>
    </w:p>
    <w:p w14:paraId="5112EA5D" w14:textId="3942AAFD" w:rsidR="00487A3C" w:rsidRPr="00F67924" w:rsidRDefault="00487A3C" w:rsidP="005551E6">
      <w:pPr>
        <w:keepLines/>
        <w:outlineLvl w:val="0"/>
        <w:rPr>
          <w:iCs/>
          <w:lang w:val="pt-PT"/>
        </w:rPr>
      </w:pPr>
      <w:r w:rsidRPr="00F67924">
        <w:rPr>
          <w:iCs/>
          <w:lang w:val="pt-PT"/>
        </w:rPr>
        <w:t xml:space="preserve">Os parâmetros farmacocinéticos de </w:t>
      </w:r>
      <w:r w:rsidRPr="00F67924">
        <w:rPr>
          <w:szCs w:val="22"/>
          <w:lang w:val="pt-PT"/>
        </w:rPr>
        <w:t xml:space="preserve">tocilizumab </w:t>
      </w:r>
      <w:r w:rsidRPr="00F67924">
        <w:rPr>
          <w:iCs/>
          <w:lang w:val="pt-PT"/>
        </w:rPr>
        <w:t>não se alteraram com o tempo. Para as doses de 4 e 8 mg/kg de 4 em 4 semanas, observou-se um aumento na AUC e na C</w:t>
      </w:r>
      <w:r w:rsidRPr="00F67924">
        <w:rPr>
          <w:iCs/>
          <w:vertAlign w:val="subscript"/>
          <w:lang w:val="pt-PT"/>
        </w:rPr>
        <w:t>min.</w:t>
      </w:r>
      <w:r w:rsidRPr="00F67924">
        <w:rPr>
          <w:iCs/>
          <w:lang w:val="pt-PT"/>
        </w:rPr>
        <w:t xml:space="preserve"> superior ao aumento proporcional em relação à dose. A C</w:t>
      </w:r>
      <w:r w:rsidRPr="00F67924">
        <w:rPr>
          <w:iCs/>
          <w:vertAlign w:val="subscript"/>
          <w:lang w:val="pt-PT"/>
        </w:rPr>
        <w:t>max.</w:t>
      </w:r>
      <w:r w:rsidRPr="00F67924">
        <w:rPr>
          <w:iCs/>
          <w:lang w:val="pt-PT"/>
        </w:rPr>
        <w:t xml:space="preserve"> aumentou proporcionalmente à dose. No estado estacionário, a AUC e a C</w:t>
      </w:r>
      <w:r w:rsidRPr="00F67924">
        <w:rPr>
          <w:iCs/>
          <w:vertAlign w:val="subscript"/>
          <w:lang w:val="pt-PT"/>
        </w:rPr>
        <w:t>min.</w:t>
      </w:r>
      <w:r w:rsidRPr="00F67924">
        <w:rPr>
          <w:iCs/>
          <w:lang w:val="pt-PT"/>
        </w:rPr>
        <w:t xml:space="preserve"> estimadas foram, respetivamente,</w:t>
      </w:r>
      <w:r w:rsidRPr="00F67924" w:rsidDel="00050EB0">
        <w:rPr>
          <w:iCs/>
          <w:lang w:val="pt-PT"/>
        </w:rPr>
        <w:t xml:space="preserve"> </w:t>
      </w:r>
      <w:r w:rsidRPr="00F67924">
        <w:rPr>
          <w:iCs/>
          <w:lang w:val="pt-PT"/>
        </w:rPr>
        <w:t>3,2 e 30 vezes superiores com 8 mg/kg quando comparado com 4 mg/kg.</w:t>
      </w:r>
    </w:p>
    <w:p w14:paraId="5DB5CB2C" w14:textId="656CC604" w:rsidR="00487A3C" w:rsidRPr="00F67924" w:rsidRDefault="00487A3C">
      <w:pPr>
        <w:rPr>
          <w:lang w:val="pt-PT"/>
        </w:rPr>
      </w:pPr>
    </w:p>
    <w:p w14:paraId="46D4D07B" w14:textId="77777777" w:rsidR="00681E1A" w:rsidRPr="00F67924" w:rsidRDefault="00681E1A" w:rsidP="005551E6">
      <w:pPr>
        <w:ind w:left="567" w:hanging="567"/>
        <w:outlineLvl w:val="0"/>
        <w:rPr>
          <w:i/>
          <w:u w:val="single"/>
          <w:lang w:val="pt-PT"/>
        </w:rPr>
      </w:pPr>
      <w:r w:rsidRPr="00F67924">
        <w:rPr>
          <w:i/>
          <w:u w:val="single"/>
          <w:lang w:val="pt-PT"/>
        </w:rPr>
        <w:t>Utilização subcutânea</w:t>
      </w:r>
    </w:p>
    <w:p w14:paraId="6D4EE363" w14:textId="6FFD4058" w:rsidR="00681E1A" w:rsidRPr="00F67924" w:rsidRDefault="00681E1A" w:rsidP="005551E6">
      <w:pPr>
        <w:outlineLvl w:val="0"/>
        <w:rPr>
          <w:lang w:val="pt-PT"/>
        </w:rPr>
      </w:pPr>
      <w:r w:rsidRPr="00F67924">
        <w:rPr>
          <w:lang w:val="pt-PT"/>
        </w:rPr>
        <w:t xml:space="preserve">A farmacocinética de </w:t>
      </w:r>
      <w:r w:rsidRPr="00F67924">
        <w:rPr>
          <w:szCs w:val="22"/>
          <w:lang w:val="pt-PT"/>
        </w:rPr>
        <w:t xml:space="preserve">tocilizumab </w:t>
      </w:r>
      <w:r w:rsidRPr="00F67924">
        <w:rPr>
          <w:lang w:val="pt-PT"/>
        </w:rPr>
        <w:t>foi determinada com recurso a uma análise farmacocinética populacional numa base de dados constituída por 3552 doentes com AR, tratados com 162 mg por via subcutânea por semana, 162 mg por via subcutânea de 2 em 2 semanas e 4 ou 8 mg/kg por via intravenosa de 4 em 4 semanas, durante 24 semanas.</w:t>
      </w:r>
    </w:p>
    <w:p w14:paraId="06762B9A" w14:textId="77777777" w:rsidR="00681E1A" w:rsidRPr="00F67924" w:rsidRDefault="00681E1A" w:rsidP="005551E6">
      <w:pPr>
        <w:outlineLvl w:val="0"/>
        <w:rPr>
          <w:lang w:val="pt-PT"/>
        </w:rPr>
      </w:pPr>
    </w:p>
    <w:p w14:paraId="7E73764D" w14:textId="73B004DB" w:rsidR="00681E1A" w:rsidRPr="00F67924" w:rsidRDefault="00681E1A" w:rsidP="000455B5">
      <w:pPr>
        <w:keepNext/>
        <w:keepLines/>
        <w:outlineLvl w:val="0"/>
        <w:rPr>
          <w:lang w:val="pt-PT"/>
        </w:rPr>
      </w:pPr>
      <w:r w:rsidRPr="00F67924">
        <w:rPr>
          <w:lang w:val="pt-PT"/>
        </w:rPr>
        <w:t>Os parâmetros farmacocinéticos de tocilizumab não se alteraram com o tempo. Com a dose semanal de 162 mg, a média previsível (±DP) da AUC</w:t>
      </w:r>
      <w:r w:rsidRPr="00F67924">
        <w:rPr>
          <w:vertAlign w:val="subscript"/>
          <w:lang w:val="pt-PT"/>
        </w:rPr>
        <w:t>1 semana</w:t>
      </w:r>
      <w:r w:rsidRPr="00F67924">
        <w:rPr>
          <w:lang w:val="pt-PT"/>
        </w:rPr>
        <w:t xml:space="preserve"> em estado estacionário,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de </w:t>
      </w:r>
      <w:r w:rsidRPr="00F67924">
        <w:rPr>
          <w:szCs w:val="22"/>
          <w:lang w:val="pt-PT"/>
        </w:rPr>
        <w:t xml:space="preserve">tocilizumab </w:t>
      </w:r>
      <w:r w:rsidRPr="00F67924">
        <w:rPr>
          <w:lang w:val="pt-PT"/>
        </w:rPr>
        <w:t>foram, respetivamente, 7970 ± 3432 </w:t>
      </w:r>
      <w:r w:rsidRPr="00F67924">
        <w:rPr>
          <w:iCs/>
          <w:szCs w:val="22"/>
          <w:lang w:val="pt-PT"/>
        </w:rPr>
        <w:t>µg</w:t>
      </w:r>
      <w:ins w:id="2480" w:author="Author">
        <w:r w:rsidR="005C46CB">
          <w:rPr>
            <w:iCs/>
            <w:szCs w:val="22"/>
            <w:lang w:val="pt-PT"/>
          </w:rPr>
          <w:t> </w:t>
        </w:r>
        <w:r w:rsidR="003D5FA9" w:rsidRPr="00F67924">
          <w:rPr>
            <w:iCs/>
            <w:szCs w:val="22"/>
            <w:lang w:val="pt-PT"/>
          </w:rPr>
          <w:t>×</w:t>
        </w:r>
        <w:r w:rsidR="005C46CB">
          <w:rPr>
            <w:iCs/>
            <w:szCs w:val="22"/>
            <w:lang w:val="pt-PT"/>
          </w:rPr>
          <w:t> </w:t>
        </w:r>
      </w:ins>
      <w:del w:id="2481" w:author="Author">
        <w:r w:rsidRPr="00F67924" w:rsidDel="003D5FA9">
          <w:rPr>
            <w:lang w:val="pt-PT"/>
          </w:rPr>
          <w:delText>•</w:delText>
        </w:r>
      </w:del>
      <w:r w:rsidRPr="00F67924">
        <w:rPr>
          <w:lang w:val="pt-PT"/>
        </w:rPr>
        <w:t>h/ml, 43,0 ± 19,8 </w:t>
      </w:r>
      <w:r w:rsidRPr="00F67924">
        <w:rPr>
          <w:iCs/>
          <w:szCs w:val="22"/>
          <w:lang w:val="pt-PT"/>
        </w:rPr>
        <w:t>µg</w:t>
      </w:r>
      <w:r w:rsidRPr="00F67924">
        <w:rPr>
          <w:lang w:val="pt-PT"/>
        </w:rPr>
        <w:t xml:space="preserve">/ml e 49,8 ± 21,0 </w:t>
      </w:r>
      <w:r w:rsidRPr="00F67924">
        <w:rPr>
          <w:iCs/>
          <w:szCs w:val="22"/>
          <w:lang w:val="pt-PT"/>
        </w:rPr>
        <w:t>µg</w:t>
      </w:r>
      <w:r w:rsidRPr="00F67924">
        <w:rPr>
          <w:lang w:val="pt-PT"/>
        </w:rPr>
        <w:t>/ml. Os rácios de acumulação para a AUC,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foram 6,32, 6,30 e 5,27, respetivamente. O estado estacionário foi atingido após 12 semanas para a AUC, C</w:t>
      </w:r>
      <w:r w:rsidRPr="00F67924">
        <w:rPr>
          <w:vertAlign w:val="subscript"/>
          <w:lang w:val="pt-PT"/>
        </w:rPr>
        <w:t>min.</w:t>
      </w:r>
      <w:r w:rsidRPr="00F67924">
        <w:rPr>
          <w:lang w:val="pt-PT"/>
        </w:rPr>
        <w:t xml:space="preserve"> e C</w:t>
      </w:r>
      <w:r w:rsidRPr="00F67924">
        <w:rPr>
          <w:vertAlign w:val="subscript"/>
          <w:lang w:val="pt-PT"/>
        </w:rPr>
        <w:t>max</w:t>
      </w:r>
      <w:del w:id="2482" w:author="Author">
        <w:r w:rsidRPr="00F67924" w:rsidDel="00DB45A9">
          <w:rPr>
            <w:vertAlign w:val="subscript"/>
            <w:lang w:val="pt-PT"/>
          </w:rPr>
          <w:delText>.</w:delText>
        </w:r>
      </w:del>
      <w:r w:rsidRPr="00F67924">
        <w:rPr>
          <w:lang w:val="pt-PT"/>
        </w:rPr>
        <w:t>.</w:t>
      </w:r>
    </w:p>
    <w:p w14:paraId="2E8E737E" w14:textId="77777777" w:rsidR="00681E1A" w:rsidRPr="00F67924" w:rsidRDefault="00681E1A" w:rsidP="000455B5">
      <w:pPr>
        <w:keepNext/>
        <w:keepLines/>
        <w:outlineLvl w:val="0"/>
        <w:rPr>
          <w:lang w:val="pt-PT"/>
        </w:rPr>
      </w:pPr>
    </w:p>
    <w:p w14:paraId="29F164A5" w14:textId="3DCD39D9" w:rsidR="00681E1A" w:rsidRPr="00F67924" w:rsidRDefault="00681E1A" w:rsidP="005551E6">
      <w:pPr>
        <w:outlineLvl w:val="0"/>
        <w:rPr>
          <w:lang w:val="pt-PT"/>
        </w:rPr>
      </w:pPr>
      <w:r w:rsidRPr="00F67924">
        <w:rPr>
          <w:lang w:val="pt-PT"/>
        </w:rPr>
        <w:t>Para a dose de 162 mg de 2 em 2 semanas, a média previsível (±DP) da AUC</w:t>
      </w:r>
      <w:r w:rsidRPr="00F67924">
        <w:rPr>
          <w:vertAlign w:val="subscript"/>
          <w:lang w:val="pt-PT"/>
        </w:rPr>
        <w:t>2 semanas</w:t>
      </w:r>
      <w:r w:rsidRPr="00F67924">
        <w:rPr>
          <w:lang w:val="pt-PT"/>
        </w:rPr>
        <w:t xml:space="preserve"> em estado estacionário,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de </w:t>
      </w:r>
      <w:r w:rsidRPr="00F67924">
        <w:rPr>
          <w:szCs w:val="22"/>
          <w:lang w:val="pt-PT"/>
        </w:rPr>
        <w:t xml:space="preserve">tocilizumab </w:t>
      </w:r>
      <w:r w:rsidRPr="00F67924">
        <w:rPr>
          <w:lang w:val="pt-PT"/>
        </w:rPr>
        <w:t>foram, respetivamente, 3430 ± 2660 </w:t>
      </w:r>
      <w:r w:rsidRPr="00F67924">
        <w:rPr>
          <w:iCs/>
          <w:szCs w:val="22"/>
          <w:lang w:val="pt-PT"/>
        </w:rPr>
        <w:t>µg</w:t>
      </w:r>
      <w:ins w:id="2483" w:author="Author">
        <w:r w:rsidR="005C46CB">
          <w:rPr>
            <w:iCs/>
            <w:szCs w:val="22"/>
            <w:lang w:val="pt-PT"/>
          </w:rPr>
          <w:t> </w:t>
        </w:r>
        <w:r w:rsidR="003D5FA9" w:rsidRPr="00F67924">
          <w:rPr>
            <w:iCs/>
            <w:szCs w:val="22"/>
            <w:lang w:val="pt-PT"/>
          </w:rPr>
          <w:t>×</w:t>
        </w:r>
        <w:r w:rsidR="005C46CB">
          <w:rPr>
            <w:iCs/>
            <w:szCs w:val="22"/>
            <w:lang w:val="pt-PT"/>
          </w:rPr>
          <w:t> </w:t>
        </w:r>
      </w:ins>
      <w:del w:id="2484" w:author="Author">
        <w:r w:rsidRPr="00F67924" w:rsidDel="003D5FA9">
          <w:rPr>
            <w:lang w:val="pt-PT"/>
          </w:rPr>
          <w:delText>•</w:delText>
        </w:r>
      </w:del>
      <w:r w:rsidRPr="00F67924">
        <w:rPr>
          <w:lang w:val="pt-PT"/>
        </w:rPr>
        <w:t>h/ml, 5,7</w:t>
      </w:r>
      <w:ins w:id="2485" w:author="Author">
        <w:r w:rsidR="003D5FA9" w:rsidRPr="00F67924">
          <w:rPr>
            <w:lang w:val="pt-PT"/>
          </w:rPr>
          <w:t> </w:t>
        </w:r>
      </w:ins>
      <w:del w:id="2486" w:author="Author">
        <w:r w:rsidRPr="00F67924" w:rsidDel="003D5FA9">
          <w:rPr>
            <w:lang w:val="pt-PT"/>
          </w:rPr>
          <w:delText xml:space="preserve"> </w:delText>
        </w:r>
      </w:del>
      <w:r w:rsidRPr="00F67924">
        <w:rPr>
          <w:lang w:val="pt-PT"/>
        </w:rPr>
        <w:t>± 6,8 </w:t>
      </w:r>
      <w:r w:rsidRPr="00F67924">
        <w:rPr>
          <w:iCs/>
          <w:szCs w:val="22"/>
          <w:lang w:val="pt-PT"/>
        </w:rPr>
        <w:t>µg</w:t>
      </w:r>
      <w:r w:rsidRPr="00F67924">
        <w:rPr>
          <w:lang w:val="pt-PT"/>
        </w:rPr>
        <w:t>/ml e 13,2 ± 8,8 </w:t>
      </w:r>
      <w:r w:rsidRPr="00F67924">
        <w:rPr>
          <w:iCs/>
          <w:szCs w:val="22"/>
          <w:lang w:val="pt-PT"/>
        </w:rPr>
        <w:t>µg</w:t>
      </w:r>
      <w:r w:rsidRPr="00F67924">
        <w:rPr>
          <w:lang w:val="pt-PT"/>
        </w:rPr>
        <w:t>/ml. Os rácios de acumulação para a AUC, C</w:t>
      </w:r>
      <w:r w:rsidRPr="00F67924">
        <w:rPr>
          <w:vertAlign w:val="subscript"/>
          <w:lang w:val="pt-PT"/>
        </w:rPr>
        <w:t>min.</w:t>
      </w:r>
      <w:r w:rsidRPr="00F67924">
        <w:rPr>
          <w:lang w:val="pt-PT"/>
        </w:rPr>
        <w:t xml:space="preserve"> e C</w:t>
      </w:r>
      <w:r w:rsidRPr="00F67924">
        <w:rPr>
          <w:vertAlign w:val="subscript"/>
          <w:lang w:val="pt-PT"/>
        </w:rPr>
        <w:t>max.</w:t>
      </w:r>
      <w:r w:rsidRPr="00F67924">
        <w:rPr>
          <w:lang w:val="pt-PT"/>
        </w:rPr>
        <w:t xml:space="preserve"> foram 2,67, 6,02 e 2,12, respetivamente. O estado estacionário foi atingido após 12 semanas para a AUC e C</w:t>
      </w:r>
      <w:r w:rsidRPr="00F67924">
        <w:rPr>
          <w:vertAlign w:val="subscript"/>
          <w:lang w:val="pt-PT"/>
        </w:rPr>
        <w:t>min.</w:t>
      </w:r>
      <w:r w:rsidRPr="00F67924">
        <w:rPr>
          <w:lang w:val="pt-PT"/>
        </w:rPr>
        <w:t xml:space="preserve"> e após 10 semanas para C</w:t>
      </w:r>
      <w:r w:rsidRPr="00F67924">
        <w:rPr>
          <w:vertAlign w:val="subscript"/>
          <w:lang w:val="pt-PT"/>
        </w:rPr>
        <w:t>max</w:t>
      </w:r>
      <w:del w:id="2487" w:author="Author">
        <w:r w:rsidRPr="00F67924" w:rsidDel="00DB45A9">
          <w:rPr>
            <w:vertAlign w:val="subscript"/>
            <w:lang w:val="pt-PT"/>
          </w:rPr>
          <w:delText>.</w:delText>
        </w:r>
      </w:del>
      <w:r w:rsidRPr="00F67924">
        <w:rPr>
          <w:lang w:val="pt-PT"/>
        </w:rPr>
        <w:t>.</w:t>
      </w:r>
    </w:p>
    <w:p w14:paraId="2CAEC670" w14:textId="77777777" w:rsidR="00681E1A" w:rsidRPr="00F67924" w:rsidRDefault="00681E1A" w:rsidP="005551E6">
      <w:pPr>
        <w:ind w:left="567" w:hanging="567"/>
        <w:outlineLvl w:val="0"/>
        <w:rPr>
          <w:u w:val="single"/>
          <w:lang w:val="pt-PT"/>
        </w:rPr>
      </w:pPr>
    </w:p>
    <w:p w14:paraId="47FF8EE1" w14:textId="77777777" w:rsidR="00681E1A" w:rsidRPr="00F67924" w:rsidRDefault="00681E1A" w:rsidP="005551E6">
      <w:pPr>
        <w:ind w:left="567" w:hanging="567"/>
        <w:outlineLvl w:val="0"/>
        <w:rPr>
          <w:i/>
          <w:u w:val="single"/>
          <w:lang w:val="pt-PT"/>
        </w:rPr>
      </w:pPr>
      <w:r w:rsidRPr="00F67924">
        <w:rPr>
          <w:i/>
          <w:u w:val="single"/>
          <w:lang w:val="pt-PT"/>
        </w:rPr>
        <w:t>Absorção</w:t>
      </w:r>
    </w:p>
    <w:p w14:paraId="32191F90" w14:textId="51A9CEE5" w:rsidR="00681E1A" w:rsidRPr="00F67924" w:rsidRDefault="00681E1A" w:rsidP="005551E6">
      <w:pPr>
        <w:outlineLvl w:val="0"/>
        <w:rPr>
          <w:lang w:val="pt-PT"/>
        </w:rPr>
      </w:pPr>
      <w:r w:rsidRPr="00F67924">
        <w:rPr>
          <w:lang w:val="pt-PT"/>
        </w:rPr>
        <w:t>Após a administração subcutânea nos doentes com AR, o t</w:t>
      </w:r>
      <w:r w:rsidRPr="00F67924">
        <w:rPr>
          <w:vertAlign w:val="subscript"/>
          <w:lang w:val="pt-PT"/>
        </w:rPr>
        <w:t>máx.</w:t>
      </w:r>
      <w:r w:rsidRPr="00F67924">
        <w:rPr>
          <w:lang w:val="pt-PT"/>
        </w:rPr>
        <w:t xml:space="preserve"> para as concentrações séricas de </w:t>
      </w:r>
      <w:r w:rsidRPr="00F67924">
        <w:rPr>
          <w:szCs w:val="22"/>
          <w:lang w:val="pt-PT"/>
        </w:rPr>
        <w:t xml:space="preserve">tocilizumab </w:t>
      </w:r>
      <w:r w:rsidRPr="00F67924">
        <w:rPr>
          <w:lang w:val="pt-PT"/>
        </w:rPr>
        <w:t>atingirem o máximo foi 2,8 dias. A biodisponibilidade para a formulação subcutânea foi 79%.</w:t>
      </w:r>
    </w:p>
    <w:p w14:paraId="08DC9847" w14:textId="77777777" w:rsidR="00681E1A" w:rsidRPr="00F67924" w:rsidRDefault="00681E1A" w:rsidP="005551E6">
      <w:pPr>
        <w:outlineLvl w:val="0"/>
        <w:rPr>
          <w:lang w:val="pt-PT"/>
        </w:rPr>
      </w:pPr>
    </w:p>
    <w:p w14:paraId="11CAA1C7" w14:textId="77777777" w:rsidR="00681E1A" w:rsidRPr="00F67924" w:rsidRDefault="00681E1A" w:rsidP="00515D4D">
      <w:pPr>
        <w:keepNext/>
        <w:keepLines/>
        <w:ind w:left="567" w:hanging="567"/>
        <w:outlineLvl w:val="0"/>
        <w:rPr>
          <w:i/>
          <w:u w:val="single"/>
          <w:lang w:val="pt-PT"/>
        </w:rPr>
      </w:pPr>
      <w:r w:rsidRPr="00F67924">
        <w:rPr>
          <w:i/>
          <w:u w:val="single"/>
          <w:lang w:val="pt-PT"/>
        </w:rPr>
        <w:t>Eliminação</w:t>
      </w:r>
    </w:p>
    <w:p w14:paraId="25AD1BCC" w14:textId="7DDE053A" w:rsidR="00681E1A" w:rsidRPr="00F67924" w:rsidRDefault="00681E1A" w:rsidP="00D71122">
      <w:pPr>
        <w:keepNext/>
        <w:keepLines/>
        <w:outlineLvl w:val="0"/>
        <w:rPr>
          <w:iCs/>
          <w:szCs w:val="22"/>
          <w:u w:val="single"/>
          <w:lang w:val="pt-PT"/>
        </w:rPr>
      </w:pPr>
      <w:r w:rsidRPr="00F67924">
        <w:rPr>
          <w:lang w:val="pt-PT"/>
        </w:rPr>
        <w:t>Para a administração subcutânea, o t</w:t>
      </w:r>
      <w:r w:rsidRPr="00F67924">
        <w:rPr>
          <w:vertAlign w:val="subscript"/>
          <w:lang w:val="pt-PT"/>
        </w:rPr>
        <w:t>1/2</w:t>
      </w:r>
      <w:r w:rsidRPr="00F67924">
        <w:rPr>
          <w:lang w:val="pt-PT"/>
        </w:rPr>
        <w:t xml:space="preserve"> aparente dependente da concentração é até 1</w:t>
      </w:r>
      <w:ins w:id="2488" w:author="Author">
        <w:r w:rsidR="003D5FA9" w:rsidRPr="00F67924">
          <w:rPr>
            <w:lang w:val="pt-PT"/>
          </w:rPr>
          <w:t>3</w:t>
        </w:r>
      </w:ins>
      <w:del w:id="2489" w:author="Author">
        <w:r w:rsidRPr="00F67924" w:rsidDel="003D5FA9">
          <w:rPr>
            <w:lang w:val="pt-PT"/>
          </w:rPr>
          <w:delText>2</w:delText>
        </w:r>
      </w:del>
      <w:r w:rsidRPr="00F67924">
        <w:rPr>
          <w:lang w:val="pt-PT"/>
        </w:rPr>
        <w:t xml:space="preserve"> dias para os 162 mg semanais e 5 dias para os 162 mg de 2 em 2 semanas em doentes com AR em estado estacionário. </w:t>
      </w:r>
    </w:p>
    <w:p w14:paraId="7D10260A" w14:textId="77777777" w:rsidR="00681E1A" w:rsidRPr="00F67924" w:rsidRDefault="00681E1A">
      <w:pPr>
        <w:rPr>
          <w:lang w:val="pt-PT"/>
        </w:rPr>
      </w:pPr>
    </w:p>
    <w:p w14:paraId="3D7DA940" w14:textId="3FEA0F07" w:rsidR="003B37A0" w:rsidRPr="003521C3" w:rsidRDefault="003B37A0" w:rsidP="007F6A72">
      <w:pPr>
        <w:numPr>
          <w:ilvl w:val="12"/>
          <w:numId w:val="0"/>
        </w:numPr>
        <w:ind w:right="-2"/>
        <w:rPr>
          <w:ins w:id="2490" w:author="Author"/>
          <w:szCs w:val="22"/>
          <w:u w:val="single"/>
          <w:lang w:val="pt-PT"/>
        </w:rPr>
      </w:pPr>
      <w:moveToRangeStart w:id="2491" w:author="Author" w:name="move205201213"/>
      <w:moveTo w:id="2492" w:author="Author">
        <w:r w:rsidRPr="00557EB7">
          <w:rPr>
            <w:szCs w:val="22"/>
            <w:u w:val="single"/>
            <w:lang w:val="pt-PT"/>
            <w:rPrChange w:id="2493" w:author="Author">
              <w:rPr>
                <w:i/>
                <w:iCs/>
                <w:szCs w:val="22"/>
                <w:lang w:val="pt-PT"/>
              </w:rPr>
            </w:rPrChange>
          </w:rPr>
          <w:t>Administração subcutânea</w:t>
        </w:r>
      </w:moveTo>
      <w:moveToRangeEnd w:id="2491"/>
    </w:p>
    <w:p w14:paraId="2FE48F3E" w14:textId="404BF834" w:rsidR="00681E1A" w:rsidRPr="00557EB7" w:rsidRDefault="00681E1A" w:rsidP="007F6A72">
      <w:pPr>
        <w:numPr>
          <w:ilvl w:val="12"/>
          <w:numId w:val="0"/>
        </w:numPr>
        <w:ind w:right="-2"/>
        <w:rPr>
          <w:i/>
          <w:szCs w:val="22"/>
          <w:lang w:val="pt-PT"/>
          <w:rPrChange w:id="2494" w:author="Author">
            <w:rPr>
              <w:iCs/>
              <w:szCs w:val="22"/>
              <w:u w:val="single"/>
              <w:lang w:val="pt-PT"/>
            </w:rPr>
          </w:rPrChange>
        </w:rPr>
      </w:pPr>
      <w:r w:rsidRPr="00557EB7">
        <w:rPr>
          <w:i/>
          <w:szCs w:val="22"/>
          <w:lang w:val="pt-PT"/>
          <w:rPrChange w:id="2495" w:author="Author">
            <w:rPr>
              <w:iCs/>
              <w:szCs w:val="22"/>
              <w:u w:val="single"/>
              <w:lang w:val="pt-PT"/>
            </w:rPr>
          </w:rPrChange>
        </w:rPr>
        <w:t>Doentes com AIJs</w:t>
      </w:r>
    </w:p>
    <w:p w14:paraId="6E580E38" w14:textId="0187B911" w:rsidR="00681E1A" w:rsidRPr="00F67924" w:rsidRDefault="00681E1A" w:rsidP="007F6A72">
      <w:pPr>
        <w:numPr>
          <w:ilvl w:val="12"/>
          <w:numId w:val="0"/>
        </w:numPr>
        <w:ind w:right="-2"/>
        <w:rPr>
          <w:i/>
          <w:iCs/>
          <w:szCs w:val="22"/>
          <w:lang w:val="pt-PT"/>
        </w:rPr>
      </w:pPr>
      <w:moveFromRangeStart w:id="2496" w:author="Author" w:name="move205201213"/>
      <w:moveFrom w:id="2497" w:author="Author">
        <w:r w:rsidRPr="00F67924" w:rsidDel="003B37A0">
          <w:rPr>
            <w:i/>
            <w:iCs/>
            <w:szCs w:val="22"/>
            <w:lang w:val="pt-PT"/>
          </w:rPr>
          <w:t xml:space="preserve">Administração subcutânea </w:t>
        </w:r>
      </w:moveFrom>
      <w:moveFromRangeEnd w:id="2496"/>
    </w:p>
    <w:p w14:paraId="43266C3C" w14:textId="5128280A" w:rsidR="00681E1A" w:rsidRPr="00F67924" w:rsidRDefault="00681E1A" w:rsidP="007F6A72">
      <w:pPr>
        <w:numPr>
          <w:ilvl w:val="12"/>
          <w:numId w:val="0"/>
        </w:numPr>
        <w:ind w:right="-2"/>
        <w:rPr>
          <w:iCs/>
          <w:szCs w:val="22"/>
          <w:lang w:val="pt-PT"/>
        </w:rPr>
      </w:pPr>
      <w:r w:rsidRPr="00F67924">
        <w:rPr>
          <w:iCs/>
          <w:szCs w:val="22"/>
          <w:lang w:val="pt-PT"/>
        </w:rPr>
        <w:t xml:space="preserve">A farmacocinética de </w:t>
      </w:r>
      <w:r w:rsidRPr="00F67924">
        <w:rPr>
          <w:szCs w:val="22"/>
          <w:lang w:val="pt-PT"/>
        </w:rPr>
        <w:t xml:space="preserve">tocilizumab </w:t>
      </w:r>
      <w:r w:rsidRPr="00F67924">
        <w:rPr>
          <w:iCs/>
          <w:szCs w:val="22"/>
          <w:lang w:val="pt-PT"/>
        </w:rPr>
        <w:t xml:space="preserve">em doentes com AIJs foi caracterizada por uma análise farmacocinética populacional que incluiu 140 doentes que foram tratados com 8 mg/kg intravenoso de 2 em 2 semanas (doentes com peso corporal ≥ 30 kg), 12 mg/kg </w:t>
      </w:r>
      <w:r w:rsidR="00574C49" w:rsidRPr="00F67924">
        <w:rPr>
          <w:iCs/>
          <w:szCs w:val="22"/>
          <w:lang w:val="pt-PT"/>
        </w:rPr>
        <w:t>intraveno</w:t>
      </w:r>
      <w:r w:rsidRPr="00F67924">
        <w:rPr>
          <w:iCs/>
          <w:szCs w:val="22"/>
          <w:lang w:val="pt-PT"/>
        </w:rPr>
        <w:t>s</w:t>
      </w:r>
      <w:r w:rsidR="00574C49" w:rsidRPr="00F67924">
        <w:rPr>
          <w:iCs/>
          <w:szCs w:val="22"/>
          <w:lang w:val="pt-PT"/>
        </w:rPr>
        <w:t>o</w:t>
      </w:r>
      <w:r w:rsidRPr="00F67924">
        <w:rPr>
          <w:iCs/>
          <w:szCs w:val="22"/>
          <w:lang w:val="pt-PT"/>
        </w:rPr>
        <w:t xml:space="preserve"> de 2 em 2 semanas (doentes com peso corporal inferior a 30 kg), 162 mg subcutâneo semanalmente (doentes com peso corporal ≥ 30 kg), 162 mg subcutâneo de 10 em 10 dias ou de 2 em 2 semanas (doentes com peso corporal inferior a 30 kg). </w:t>
      </w:r>
    </w:p>
    <w:p w14:paraId="3413173C" w14:textId="77777777" w:rsidR="00681E1A" w:rsidRPr="00F67924" w:rsidRDefault="00681E1A" w:rsidP="007F6A72">
      <w:pPr>
        <w:numPr>
          <w:ilvl w:val="12"/>
          <w:numId w:val="0"/>
        </w:numPr>
        <w:ind w:right="-2"/>
        <w:rPr>
          <w:iCs/>
          <w:szCs w:val="22"/>
          <w:lang w:val="pt-PT"/>
        </w:rPr>
      </w:pPr>
    </w:p>
    <w:p w14:paraId="5B6F1FAD" w14:textId="0A622C3D" w:rsidR="00681E1A" w:rsidRPr="00F67924" w:rsidRDefault="00681E1A" w:rsidP="007F6A72">
      <w:pPr>
        <w:numPr>
          <w:ilvl w:val="12"/>
          <w:numId w:val="0"/>
        </w:numPr>
        <w:ind w:right="-2"/>
        <w:rPr>
          <w:iCs/>
          <w:szCs w:val="22"/>
          <w:lang w:val="pt-PT"/>
        </w:rPr>
      </w:pPr>
      <w:r w:rsidRPr="00F67924">
        <w:rPr>
          <w:iCs/>
          <w:szCs w:val="22"/>
          <w:lang w:val="pt-PT"/>
        </w:rPr>
        <w:t xml:space="preserve">Estão disponíveis dados limitados relativos a exposições após administração subcutânea de </w:t>
      </w:r>
      <w:r w:rsidRPr="00F67924">
        <w:rPr>
          <w:szCs w:val="22"/>
          <w:lang w:val="pt-PT"/>
        </w:rPr>
        <w:t xml:space="preserve">tocilizumab </w:t>
      </w:r>
      <w:r w:rsidRPr="00F67924">
        <w:rPr>
          <w:iCs/>
          <w:szCs w:val="22"/>
          <w:lang w:val="pt-PT"/>
        </w:rPr>
        <w:t xml:space="preserve">em doentes com AIJs com idade inferior a 2 anos e peso corporal inferior a 10 kg. </w:t>
      </w:r>
    </w:p>
    <w:p w14:paraId="511F299B" w14:textId="77777777" w:rsidR="00681E1A" w:rsidRPr="00F67924" w:rsidRDefault="00681E1A" w:rsidP="007F6A72">
      <w:pPr>
        <w:numPr>
          <w:ilvl w:val="12"/>
          <w:numId w:val="0"/>
        </w:numPr>
        <w:ind w:right="-2"/>
        <w:rPr>
          <w:iCs/>
          <w:szCs w:val="22"/>
          <w:lang w:val="pt-PT"/>
        </w:rPr>
      </w:pPr>
    </w:p>
    <w:p w14:paraId="338BFF85" w14:textId="5CE005BF" w:rsidR="00681E1A" w:rsidRPr="00F67924" w:rsidRDefault="00681E1A" w:rsidP="007F6A72">
      <w:pPr>
        <w:numPr>
          <w:ilvl w:val="12"/>
          <w:numId w:val="0"/>
        </w:numPr>
        <w:ind w:right="-2"/>
        <w:rPr>
          <w:iCs/>
          <w:szCs w:val="22"/>
          <w:lang w:val="pt-PT"/>
        </w:rPr>
      </w:pPr>
      <w:r w:rsidRPr="00F67924">
        <w:rPr>
          <w:iCs/>
          <w:szCs w:val="22"/>
          <w:lang w:val="pt-PT"/>
        </w:rPr>
        <w:t xml:space="preserve">Doentes com AIJs devem ter um peso corporal mínimo de 10 kg quando receberem </w:t>
      </w:r>
      <w:r w:rsidRPr="00F67924">
        <w:rPr>
          <w:szCs w:val="22"/>
          <w:lang w:val="pt-PT"/>
        </w:rPr>
        <w:t xml:space="preserve">tocilizumab </w:t>
      </w:r>
      <w:r w:rsidRPr="00F67924">
        <w:rPr>
          <w:iCs/>
          <w:szCs w:val="22"/>
          <w:lang w:val="pt-PT"/>
        </w:rPr>
        <w:t>por via subcutânea (ver secção 4.2).</w:t>
      </w:r>
    </w:p>
    <w:p w14:paraId="1CD64D7C" w14:textId="77777777" w:rsidR="00681E1A" w:rsidRPr="00F67924" w:rsidRDefault="00681E1A" w:rsidP="007F6A72">
      <w:pPr>
        <w:numPr>
          <w:ilvl w:val="12"/>
          <w:numId w:val="0"/>
        </w:numPr>
        <w:ind w:right="-2"/>
        <w:rPr>
          <w:iCs/>
          <w:szCs w:val="22"/>
          <w:lang w:val="pt-PT"/>
        </w:rPr>
      </w:pPr>
    </w:p>
    <w:p w14:paraId="6467626A" w14:textId="313484C5" w:rsidR="00681E1A" w:rsidRPr="00F67924" w:rsidRDefault="00681E1A" w:rsidP="00D71122">
      <w:pPr>
        <w:keepNext/>
        <w:keepLines/>
        <w:numPr>
          <w:ilvl w:val="12"/>
          <w:numId w:val="0"/>
        </w:numPr>
        <w:rPr>
          <w:bCs/>
          <w:i/>
          <w:iCs/>
          <w:szCs w:val="22"/>
          <w:lang w:val="pt-PT"/>
        </w:rPr>
      </w:pPr>
      <w:r w:rsidRPr="00F67924">
        <w:rPr>
          <w:bCs/>
          <w:i/>
          <w:iCs/>
          <w:szCs w:val="22"/>
          <w:lang w:val="pt-PT"/>
        </w:rPr>
        <w:t>Tabela 8. Média previsível</w:t>
      </w:r>
      <w:del w:id="2498" w:author="Author">
        <w:r w:rsidRPr="00F67924" w:rsidDel="00842F6C">
          <w:rPr>
            <w:bCs/>
            <w:i/>
            <w:iCs/>
            <w:szCs w:val="22"/>
            <w:lang w:val="pt-PT"/>
          </w:rPr>
          <w:delText xml:space="preserve"> </w:delText>
        </w:r>
      </w:del>
      <w:ins w:id="2499" w:author="Author">
        <w:r w:rsidR="00842F6C" w:rsidRPr="00F67924">
          <w:rPr>
            <w:bCs/>
            <w:i/>
            <w:iCs/>
            <w:szCs w:val="22"/>
            <w:lang w:val="pt-PT"/>
          </w:rPr>
          <w:t> </w:t>
        </w:r>
      </w:ins>
      <w:r w:rsidRPr="00F67924">
        <w:rPr>
          <w:bCs/>
          <w:i/>
          <w:iCs/>
          <w:szCs w:val="22"/>
          <w:lang w:val="pt-PT"/>
        </w:rPr>
        <w:t>±</w:t>
      </w:r>
      <w:del w:id="2500" w:author="Author">
        <w:r w:rsidRPr="00F67924" w:rsidDel="00842F6C">
          <w:rPr>
            <w:bCs/>
            <w:i/>
            <w:iCs/>
            <w:szCs w:val="22"/>
            <w:lang w:val="pt-PT"/>
          </w:rPr>
          <w:delText xml:space="preserve"> </w:delText>
        </w:r>
      </w:del>
      <w:ins w:id="2501" w:author="Author">
        <w:r w:rsidR="00842F6C" w:rsidRPr="00F67924">
          <w:rPr>
            <w:bCs/>
            <w:i/>
            <w:iCs/>
            <w:szCs w:val="22"/>
            <w:lang w:val="pt-PT"/>
          </w:rPr>
          <w:t> </w:t>
        </w:r>
      </w:ins>
      <w:r w:rsidRPr="00F67924">
        <w:rPr>
          <w:bCs/>
          <w:i/>
          <w:iCs/>
          <w:szCs w:val="22"/>
          <w:lang w:val="pt-PT"/>
        </w:rPr>
        <w:t>DP dos parâmetros farmacocinéticos no estado estacionário após administração subcutânea na AIJs</w:t>
      </w:r>
    </w:p>
    <w:p w14:paraId="6D376A93" w14:textId="77777777" w:rsidR="00681E1A" w:rsidRPr="00F67924" w:rsidRDefault="00681E1A" w:rsidP="00D71122">
      <w:pPr>
        <w:keepNext/>
        <w:keepLines/>
        <w:numPr>
          <w:ilvl w:val="12"/>
          <w:numId w:val="0"/>
        </w:numPr>
        <w:rPr>
          <w:bCs/>
          <w:i/>
          <w:iCs/>
          <w:szCs w:val="22"/>
          <w:lang w:val="pt-PT"/>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2977"/>
        <w:gridCol w:w="2977"/>
      </w:tblGrid>
      <w:tr w:rsidR="00681E1A" w:rsidRPr="00ED63F7" w14:paraId="22F36D13" w14:textId="77777777" w:rsidTr="00BF280E">
        <w:trPr>
          <w:cantSplit/>
          <w:trHeight w:val="452"/>
        </w:trPr>
        <w:tc>
          <w:tcPr>
            <w:tcW w:w="2835" w:type="dxa"/>
            <w:tcBorders>
              <w:top w:val="single" w:sz="4" w:space="0" w:color="auto"/>
              <w:left w:val="single" w:sz="4" w:space="0" w:color="auto"/>
              <w:bottom w:val="single" w:sz="4" w:space="0" w:color="auto"/>
              <w:right w:val="single" w:sz="4" w:space="0" w:color="auto"/>
            </w:tcBorders>
            <w:hideMark/>
          </w:tcPr>
          <w:p w14:paraId="02008317" w14:textId="4592DAC6" w:rsidR="00681E1A" w:rsidRPr="00F67924" w:rsidRDefault="00681E1A" w:rsidP="007F32D5">
            <w:pPr>
              <w:keepNext/>
              <w:keepLines/>
              <w:numPr>
                <w:ilvl w:val="12"/>
                <w:numId w:val="0"/>
              </w:numPr>
              <w:jc w:val="center"/>
              <w:rPr>
                <w:iCs/>
                <w:szCs w:val="22"/>
                <w:lang w:val="pt-PT"/>
              </w:rPr>
            </w:pPr>
            <w:r w:rsidRPr="00F67924">
              <w:rPr>
                <w:b/>
                <w:iCs/>
                <w:szCs w:val="22"/>
                <w:lang w:val="pt-PT"/>
              </w:rPr>
              <w:t>Parâmetros farmacocinéticos de tocilizumab</w:t>
            </w:r>
          </w:p>
        </w:tc>
        <w:tc>
          <w:tcPr>
            <w:tcW w:w="2977" w:type="dxa"/>
            <w:tcBorders>
              <w:top w:val="single" w:sz="4" w:space="0" w:color="auto"/>
              <w:left w:val="single" w:sz="4" w:space="0" w:color="auto"/>
              <w:bottom w:val="single" w:sz="4" w:space="0" w:color="auto"/>
              <w:right w:val="single" w:sz="4" w:space="0" w:color="auto"/>
            </w:tcBorders>
            <w:hideMark/>
          </w:tcPr>
          <w:p w14:paraId="68B1BC3B" w14:textId="2DDFB1C7" w:rsidR="00681E1A" w:rsidRPr="00F67924" w:rsidRDefault="00681E1A" w:rsidP="00D71122">
            <w:pPr>
              <w:keepNext/>
              <w:keepLines/>
              <w:numPr>
                <w:ilvl w:val="12"/>
                <w:numId w:val="0"/>
              </w:numPr>
              <w:jc w:val="center"/>
              <w:rPr>
                <w:b/>
                <w:iCs/>
                <w:szCs w:val="22"/>
                <w:lang w:val="pt-PT"/>
              </w:rPr>
            </w:pPr>
            <w:r w:rsidRPr="00F67924">
              <w:rPr>
                <w:b/>
                <w:iCs/>
                <w:szCs w:val="22"/>
                <w:lang w:val="pt-PT"/>
              </w:rPr>
              <w:t>162 mg semanalmente</w:t>
            </w:r>
          </w:p>
          <w:p w14:paraId="058F0A17" w14:textId="0422304D" w:rsidR="00681E1A" w:rsidRPr="00F67924" w:rsidRDefault="00681E1A" w:rsidP="007F32D5">
            <w:pPr>
              <w:keepNext/>
              <w:keepLines/>
              <w:numPr>
                <w:ilvl w:val="12"/>
                <w:numId w:val="0"/>
              </w:numPr>
              <w:jc w:val="center"/>
              <w:rPr>
                <w:b/>
                <w:iCs/>
                <w:szCs w:val="22"/>
                <w:lang w:val="pt-PT"/>
              </w:rPr>
            </w:pPr>
            <w:r w:rsidRPr="00F67924">
              <w:rPr>
                <w:b/>
                <w:iCs/>
                <w:szCs w:val="22"/>
                <w:lang w:val="pt-PT"/>
              </w:rPr>
              <w:t> ≥ 30 kg</w:t>
            </w:r>
          </w:p>
        </w:tc>
        <w:tc>
          <w:tcPr>
            <w:tcW w:w="2977" w:type="dxa"/>
            <w:tcBorders>
              <w:top w:val="single" w:sz="4" w:space="0" w:color="auto"/>
              <w:left w:val="single" w:sz="4" w:space="0" w:color="auto"/>
              <w:bottom w:val="single" w:sz="4" w:space="0" w:color="auto"/>
              <w:right w:val="single" w:sz="4" w:space="0" w:color="auto"/>
            </w:tcBorders>
            <w:hideMark/>
          </w:tcPr>
          <w:p w14:paraId="5B82D8FD" w14:textId="57C92BE1" w:rsidR="00681E1A" w:rsidRPr="00F67924" w:rsidRDefault="00681E1A" w:rsidP="00D71122">
            <w:pPr>
              <w:keepNext/>
              <w:keepLines/>
              <w:numPr>
                <w:ilvl w:val="12"/>
                <w:numId w:val="0"/>
              </w:numPr>
              <w:jc w:val="center"/>
              <w:rPr>
                <w:b/>
                <w:iCs/>
                <w:szCs w:val="22"/>
                <w:lang w:val="pt-PT"/>
              </w:rPr>
            </w:pPr>
            <w:r w:rsidRPr="00F67924">
              <w:rPr>
                <w:b/>
                <w:iCs/>
                <w:szCs w:val="22"/>
                <w:lang w:val="pt-PT"/>
              </w:rPr>
              <w:t>162 mg de 2 em 2 semanas</w:t>
            </w:r>
          </w:p>
          <w:p w14:paraId="45CB4A6F" w14:textId="5BA543C2" w:rsidR="00681E1A" w:rsidRPr="00F67924" w:rsidRDefault="00681E1A" w:rsidP="00D71122">
            <w:pPr>
              <w:keepNext/>
              <w:keepLines/>
              <w:numPr>
                <w:ilvl w:val="12"/>
                <w:numId w:val="0"/>
              </w:numPr>
              <w:jc w:val="center"/>
              <w:rPr>
                <w:b/>
                <w:iCs/>
                <w:szCs w:val="22"/>
                <w:lang w:val="pt-PT"/>
              </w:rPr>
            </w:pPr>
            <w:r w:rsidRPr="00F67924">
              <w:rPr>
                <w:b/>
                <w:iCs/>
                <w:szCs w:val="22"/>
                <w:lang w:val="pt-PT"/>
              </w:rPr>
              <w:t>Inferior a 30 kg</w:t>
            </w:r>
          </w:p>
        </w:tc>
      </w:tr>
      <w:tr w:rsidR="00681E1A" w:rsidRPr="00F67924" w14:paraId="052E7F6C" w14:textId="77777777" w:rsidTr="00BF280E">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6FAC4931" w14:textId="77777777" w:rsidR="00681E1A" w:rsidRPr="00F67924" w:rsidRDefault="00681E1A" w:rsidP="00D71122">
            <w:pPr>
              <w:keepNext/>
              <w:keepLines/>
              <w:numPr>
                <w:ilvl w:val="12"/>
                <w:numId w:val="0"/>
              </w:numPr>
              <w:rPr>
                <w:iCs/>
                <w:szCs w:val="22"/>
                <w:lang w:val="pt-PT"/>
              </w:rPr>
            </w:pPr>
            <w:r w:rsidRPr="00F67924">
              <w:rPr>
                <w:iCs/>
                <w:szCs w:val="22"/>
                <w:lang w:val="pt-PT"/>
              </w:rPr>
              <w:t>C</w:t>
            </w:r>
            <w:r w:rsidRPr="00F67924">
              <w:rPr>
                <w:iCs/>
                <w:szCs w:val="22"/>
                <w:vertAlign w:val="subscript"/>
                <w:lang w:val="pt-PT"/>
              </w:rPr>
              <w:t>máx</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3F80CE18"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99,8 ± 46,2</w:t>
            </w:r>
          </w:p>
        </w:tc>
        <w:tc>
          <w:tcPr>
            <w:tcW w:w="2977" w:type="dxa"/>
            <w:tcBorders>
              <w:top w:val="single" w:sz="4" w:space="0" w:color="auto"/>
              <w:left w:val="single" w:sz="4" w:space="0" w:color="auto"/>
              <w:bottom w:val="single" w:sz="4" w:space="0" w:color="auto"/>
              <w:right w:val="single" w:sz="4" w:space="0" w:color="auto"/>
            </w:tcBorders>
            <w:hideMark/>
          </w:tcPr>
          <w:p w14:paraId="4B6F3AC5"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134 ± 58,6</w:t>
            </w:r>
          </w:p>
        </w:tc>
      </w:tr>
      <w:tr w:rsidR="00681E1A" w:rsidRPr="00F67924" w14:paraId="035D0E9C" w14:textId="77777777" w:rsidTr="00BF280E">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63DAFC44" w14:textId="77777777" w:rsidR="00681E1A" w:rsidRPr="00F67924" w:rsidRDefault="00681E1A" w:rsidP="00D71122">
            <w:pPr>
              <w:keepNext/>
              <w:keepLines/>
              <w:numPr>
                <w:ilvl w:val="12"/>
                <w:numId w:val="0"/>
              </w:numPr>
              <w:rPr>
                <w:iCs/>
                <w:szCs w:val="22"/>
                <w:lang w:val="pt-PT"/>
              </w:rPr>
            </w:pPr>
            <w:r w:rsidRPr="00F67924">
              <w:rPr>
                <w:iCs/>
                <w:szCs w:val="22"/>
                <w:lang w:val="pt-PT"/>
              </w:rPr>
              <w:t>C</w:t>
            </w:r>
            <w:r w:rsidRPr="00F67924">
              <w:rPr>
                <w:iCs/>
                <w:szCs w:val="22"/>
                <w:vertAlign w:val="subscript"/>
                <w:lang w:val="pt-PT"/>
              </w:rPr>
              <w:t>mín</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630CB915"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79,2 ± 35,6</w:t>
            </w:r>
          </w:p>
        </w:tc>
        <w:tc>
          <w:tcPr>
            <w:tcW w:w="2977" w:type="dxa"/>
            <w:tcBorders>
              <w:top w:val="single" w:sz="4" w:space="0" w:color="auto"/>
              <w:left w:val="single" w:sz="4" w:space="0" w:color="auto"/>
              <w:bottom w:val="single" w:sz="4" w:space="0" w:color="auto"/>
              <w:right w:val="single" w:sz="4" w:space="0" w:color="auto"/>
            </w:tcBorders>
            <w:hideMark/>
          </w:tcPr>
          <w:p w14:paraId="7A25488C"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65,9 ± 31,3</w:t>
            </w:r>
          </w:p>
        </w:tc>
      </w:tr>
      <w:tr w:rsidR="00681E1A" w:rsidRPr="00F67924" w14:paraId="378C536E" w14:textId="77777777" w:rsidTr="00BF280E">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240631F1" w14:textId="77777777" w:rsidR="00681E1A" w:rsidRPr="00F67924" w:rsidRDefault="00681E1A" w:rsidP="00D71122">
            <w:pPr>
              <w:keepNext/>
              <w:keepLines/>
              <w:numPr>
                <w:ilvl w:val="12"/>
                <w:numId w:val="0"/>
              </w:numPr>
              <w:rPr>
                <w:iCs/>
                <w:szCs w:val="22"/>
                <w:lang w:val="pt-PT"/>
              </w:rPr>
            </w:pPr>
            <w:r w:rsidRPr="00F67924">
              <w:rPr>
                <w:iCs/>
                <w:szCs w:val="22"/>
                <w:lang w:val="pt-PT"/>
              </w:rPr>
              <w:t>C</w:t>
            </w:r>
            <w:r w:rsidRPr="00F67924">
              <w:rPr>
                <w:iCs/>
                <w:szCs w:val="22"/>
                <w:vertAlign w:val="subscript"/>
                <w:lang w:val="pt-PT"/>
              </w:rPr>
              <w:t>média</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1CB6B807"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91,3 ± 40,4</w:t>
            </w:r>
          </w:p>
        </w:tc>
        <w:tc>
          <w:tcPr>
            <w:tcW w:w="2977" w:type="dxa"/>
            <w:tcBorders>
              <w:top w:val="single" w:sz="4" w:space="0" w:color="auto"/>
              <w:left w:val="single" w:sz="4" w:space="0" w:color="auto"/>
              <w:bottom w:val="single" w:sz="4" w:space="0" w:color="auto"/>
              <w:right w:val="single" w:sz="4" w:space="0" w:color="auto"/>
            </w:tcBorders>
            <w:hideMark/>
          </w:tcPr>
          <w:p w14:paraId="28BEB757"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101 ± 43,2</w:t>
            </w:r>
          </w:p>
        </w:tc>
      </w:tr>
      <w:tr w:rsidR="00681E1A" w:rsidRPr="00F67924" w14:paraId="5CD19C99" w14:textId="77777777" w:rsidTr="00BF280E">
        <w:trPr>
          <w:cantSplit/>
          <w:trHeight w:val="324"/>
        </w:trPr>
        <w:tc>
          <w:tcPr>
            <w:tcW w:w="2835" w:type="dxa"/>
            <w:tcBorders>
              <w:top w:val="single" w:sz="4" w:space="0" w:color="auto"/>
              <w:left w:val="single" w:sz="4" w:space="0" w:color="auto"/>
              <w:bottom w:val="single" w:sz="4" w:space="0" w:color="auto"/>
              <w:right w:val="single" w:sz="4" w:space="0" w:color="auto"/>
            </w:tcBorders>
          </w:tcPr>
          <w:p w14:paraId="1D698019" w14:textId="77777777" w:rsidR="00681E1A" w:rsidRPr="00F67924" w:rsidRDefault="00681E1A" w:rsidP="00D71122">
            <w:pPr>
              <w:keepNext/>
              <w:keepLines/>
              <w:numPr>
                <w:ilvl w:val="12"/>
                <w:numId w:val="0"/>
              </w:numPr>
              <w:rPr>
                <w:iCs/>
                <w:szCs w:val="22"/>
                <w:lang w:val="pt-PT"/>
              </w:rPr>
            </w:pPr>
          </w:p>
        </w:tc>
        <w:tc>
          <w:tcPr>
            <w:tcW w:w="2977" w:type="dxa"/>
            <w:tcBorders>
              <w:top w:val="single" w:sz="4" w:space="0" w:color="auto"/>
              <w:left w:val="single" w:sz="4" w:space="0" w:color="auto"/>
              <w:bottom w:val="single" w:sz="4" w:space="0" w:color="auto"/>
              <w:right w:val="single" w:sz="4" w:space="0" w:color="auto"/>
            </w:tcBorders>
          </w:tcPr>
          <w:p w14:paraId="73641074" w14:textId="77777777" w:rsidR="00681E1A" w:rsidRPr="00F67924" w:rsidRDefault="00681E1A" w:rsidP="00D71122">
            <w:pPr>
              <w:keepNext/>
              <w:keepLines/>
              <w:numPr>
                <w:ilvl w:val="12"/>
                <w:numId w:val="0"/>
              </w:numPr>
              <w:jc w:val="center"/>
              <w:rPr>
                <w:iCs/>
                <w:szCs w:val="22"/>
                <w:lang w:val="pt-PT"/>
              </w:rPr>
            </w:pPr>
          </w:p>
        </w:tc>
        <w:tc>
          <w:tcPr>
            <w:tcW w:w="2977" w:type="dxa"/>
            <w:tcBorders>
              <w:top w:val="single" w:sz="4" w:space="0" w:color="auto"/>
              <w:left w:val="single" w:sz="4" w:space="0" w:color="auto"/>
              <w:bottom w:val="single" w:sz="4" w:space="0" w:color="auto"/>
              <w:right w:val="single" w:sz="4" w:space="0" w:color="auto"/>
            </w:tcBorders>
          </w:tcPr>
          <w:p w14:paraId="60D81605" w14:textId="77777777" w:rsidR="00681E1A" w:rsidRPr="00F67924" w:rsidRDefault="00681E1A" w:rsidP="00D71122">
            <w:pPr>
              <w:keepNext/>
              <w:keepLines/>
              <w:numPr>
                <w:ilvl w:val="12"/>
                <w:numId w:val="0"/>
              </w:numPr>
              <w:jc w:val="center"/>
              <w:rPr>
                <w:iCs/>
                <w:szCs w:val="22"/>
                <w:lang w:val="pt-PT"/>
              </w:rPr>
            </w:pPr>
          </w:p>
        </w:tc>
      </w:tr>
      <w:tr w:rsidR="00681E1A" w:rsidRPr="00F67924" w14:paraId="79F01D13" w14:textId="77777777" w:rsidTr="00BF280E">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7071912A" w14:textId="77777777" w:rsidR="00681E1A" w:rsidRPr="00F67924" w:rsidRDefault="00681E1A" w:rsidP="00D71122">
            <w:pPr>
              <w:keepNext/>
              <w:keepLines/>
              <w:numPr>
                <w:ilvl w:val="12"/>
                <w:numId w:val="0"/>
              </w:numPr>
              <w:rPr>
                <w:iCs/>
                <w:szCs w:val="22"/>
                <w:lang w:val="pt-PT"/>
              </w:rPr>
            </w:pPr>
            <w:r w:rsidRPr="00F67924">
              <w:rPr>
                <w:iCs/>
                <w:szCs w:val="22"/>
                <w:lang w:val="pt-PT"/>
              </w:rPr>
              <w:t>Acumulação C</w:t>
            </w:r>
            <w:r w:rsidRPr="00F67924">
              <w:rPr>
                <w:iCs/>
                <w:szCs w:val="22"/>
                <w:vertAlign w:val="subscript"/>
                <w:lang w:val="pt-PT"/>
              </w:rPr>
              <w:t>máx</w:t>
            </w:r>
          </w:p>
        </w:tc>
        <w:tc>
          <w:tcPr>
            <w:tcW w:w="2977" w:type="dxa"/>
            <w:tcBorders>
              <w:top w:val="single" w:sz="4" w:space="0" w:color="auto"/>
              <w:left w:val="single" w:sz="4" w:space="0" w:color="auto"/>
              <w:bottom w:val="single" w:sz="4" w:space="0" w:color="auto"/>
              <w:right w:val="single" w:sz="4" w:space="0" w:color="auto"/>
            </w:tcBorders>
          </w:tcPr>
          <w:p w14:paraId="4FDAF490"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3,66</w:t>
            </w:r>
          </w:p>
        </w:tc>
        <w:tc>
          <w:tcPr>
            <w:tcW w:w="2977" w:type="dxa"/>
            <w:tcBorders>
              <w:top w:val="single" w:sz="4" w:space="0" w:color="auto"/>
              <w:left w:val="single" w:sz="4" w:space="0" w:color="auto"/>
              <w:bottom w:val="single" w:sz="4" w:space="0" w:color="auto"/>
              <w:right w:val="single" w:sz="4" w:space="0" w:color="auto"/>
            </w:tcBorders>
          </w:tcPr>
          <w:p w14:paraId="1DE51F57"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1,88</w:t>
            </w:r>
          </w:p>
        </w:tc>
      </w:tr>
      <w:tr w:rsidR="00681E1A" w:rsidRPr="00F67924" w14:paraId="35D8D089" w14:textId="77777777" w:rsidTr="00BF280E">
        <w:trPr>
          <w:cantSplit/>
          <w:trHeight w:val="331"/>
        </w:trPr>
        <w:tc>
          <w:tcPr>
            <w:tcW w:w="2835" w:type="dxa"/>
            <w:tcBorders>
              <w:top w:val="single" w:sz="4" w:space="0" w:color="auto"/>
              <w:left w:val="single" w:sz="4" w:space="0" w:color="auto"/>
              <w:bottom w:val="single" w:sz="4" w:space="0" w:color="auto"/>
              <w:right w:val="single" w:sz="4" w:space="0" w:color="auto"/>
            </w:tcBorders>
            <w:hideMark/>
          </w:tcPr>
          <w:p w14:paraId="0B986541" w14:textId="77777777" w:rsidR="00681E1A" w:rsidRPr="00F67924" w:rsidRDefault="00681E1A" w:rsidP="00D71122">
            <w:pPr>
              <w:keepNext/>
              <w:keepLines/>
              <w:numPr>
                <w:ilvl w:val="12"/>
                <w:numId w:val="0"/>
              </w:numPr>
              <w:rPr>
                <w:iCs/>
                <w:szCs w:val="22"/>
                <w:lang w:val="pt-PT"/>
              </w:rPr>
            </w:pPr>
            <w:r w:rsidRPr="00F67924">
              <w:rPr>
                <w:iCs/>
                <w:szCs w:val="22"/>
                <w:lang w:val="pt-PT"/>
              </w:rPr>
              <w:t>Acumulação C</w:t>
            </w:r>
            <w:r w:rsidRPr="00F67924">
              <w:rPr>
                <w:iCs/>
                <w:szCs w:val="22"/>
                <w:vertAlign w:val="subscript"/>
                <w:lang w:val="pt-PT"/>
              </w:rPr>
              <w:t>mín</w:t>
            </w:r>
          </w:p>
        </w:tc>
        <w:tc>
          <w:tcPr>
            <w:tcW w:w="2977" w:type="dxa"/>
            <w:tcBorders>
              <w:top w:val="single" w:sz="4" w:space="0" w:color="auto"/>
              <w:left w:val="single" w:sz="4" w:space="0" w:color="auto"/>
              <w:bottom w:val="single" w:sz="4" w:space="0" w:color="auto"/>
              <w:right w:val="single" w:sz="4" w:space="0" w:color="auto"/>
            </w:tcBorders>
          </w:tcPr>
          <w:p w14:paraId="7071321F"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4,39</w:t>
            </w:r>
          </w:p>
        </w:tc>
        <w:tc>
          <w:tcPr>
            <w:tcW w:w="2977" w:type="dxa"/>
            <w:tcBorders>
              <w:top w:val="single" w:sz="4" w:space="0" w:color="auto"/>
              <w:left w:val="single" w:sz="4" w:space="0" w:color="auto"/>
              <w:bottom w:val="single" w:sz="4" w:space="0" w:color="auto"/>
              <w:right w:val="single" w:sz="4" w:space="0" w:color="auto"/>
            </w:tcBorders>
          </w:tcPr>
          <w:p w14:paraId="419CC25A"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3,21</w:t>
            </w:r>
          </w:p>
        </w:tc>
      </w:tr>
      <w:tr w:rsidR="00681E1A" w:rsidRPr="00F67924" w14:paraId="7FDDAD8B" w14:textId="77777777" w:rsidTr="00BF280E">
        <w:trPr>
          <w:cantSplit/>
          <w:trHeight w:val="331"/>
        </w:trPr>
        <w:tc>
          <w:tcPr>
            <w:tcW w:w="2835" w:type="dxa"/>
            <w:tcBorders>
              <w:top w:val="single" w:sz="4" w:space="0" w:color="auto"/>
              <w:left w:val="single" w:sz="4" w:space="0" w:color="auto"/>
              <w:bottom w:val="single" w:sz="4" w:space="0" w:color="auto"/>
              <w:right w:val="single" w:sz="4" w:space="0" w:color="auto"/>
            </w:tcBorders>
          </w:tcPr>
          <w:p w14:paraId="59C4E971" w14:textId="77777777" w:rsidR="00681E1A" w:rsidRPr="00F67924" w:rsidRDefault="00681E1A" w:rsidP="00D71122">
            <w:pPr>
              <w:keepNext/>
              <w:keepLines/>
              <w:numPr>
                <w:ilvl w:val="12"/>
                <w:numId w:val="0"/>
              </w:numPr>
              <w:rPr>
                <w:iCs/>
                <w:szCs w:val="22"/>
                <w:lang w:val="pt-PT"/>
              </w:rPr>
            </w:pPr>
            <w:r w:rsidRPr="00F67924">
              <w:rPr>
                <w:iCs/>
                <w:szCs w:val="22"/>
                <w:lang w:val="pt-PT"/>
              </w:rPr>
              <w:t>Acumulação C</w:t>
            </w:r>
            <w:r w:rsidRPr="00F67924">
              <w:rPr>
                <w:iCs/>
                <w:szCs w:val="22"/>
                <w:vertAlign w:val="subscript"/>
                <w:lang w:val="pt-PT"/>
              </w:rPr>
              <w:t>média</w:t>
            </w:r>
            <w:r w:rsidRPr="00F67924">
              <w:rPr>
                <w:iCs/>
                <w:szCs w:val="22"/>
                <w:lang w:val="pt-PT"/>
              </w:rPr>
              <w:t xml:space="preserve"> ou AUC</w:t>
            </w:r>
            <w:r w:rsidRPr="00F67924">
              <w:rPr>
                <w:iCs/>
                <w:szCs w:val="22"/>
                <w:vertAlign w:val="subscript"/>
                <w:lang w:val="pt-PT"/>
              </w:rPr>
              <w:t>τ</w:t>
            </w:r>
            <w:r w:rsidRPr="00F67924">
              <w:rPr>
                <w:iCs/>
                <w:szCs w:val="22"/>
                <w:lang w:val="pt-PT"/>
              </w:rPr>
              <w:t>*</w:t>
            </w:r>
          </w:p>
        </w:tc>
        <w:tc>
          <w:tcPr>
            <w:tcW w:w="2977" w:type="dxa"/>
            <w:tcBorders>
              <w:top w:val="single" w:sz="4" w:space="0" w:color="auto"/>
              <w:left w:val="single" w:sz="4" w:space="0" w:color="auto"/>
              <w:bottom w:val="single" w:sz="4" w:space="0" w:color="auto"/>
              <w:right w:val="single" w:sz="4" w:space="0" w:color="auto"/>
            </w:tcBorders>
          </w:tcPr>
          <w:p w14:paraId="723C6D70"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4,28</w:t>
            </w:r>
          </w:p>
        </w:tc>
        <w:tc>
          <w:tcPr>
            <w:tcW w:w="2977" w:type="dxa"/>
            <w:tcBorders>
              <w:top w:val="single" w:sz="4" w:space="0" w:color="auto"/>
              <w:left w:val="single" w:sz="4" w:space="0" w:color="auto"/>
              <w:bottom w:val="single" w:sz="4" w:space="0" w:color="auto"/>
              <w:right w:val="single" w:sz="4" w:space="0" w:color="auto"/>
            </w:tcBorders>
          </w:tcPr>
          <w:p w14:paraId="133F5647" w14:textId="77777777" w:rsidR="00681E1A" w:rsidRPr="00F67924" w:rsidRDefault="00681E1A" w:rsidP="00D71122">
            <w:pPr>
              <w:keepNext/>
              <w:keepLines/>
              <w:numPr>
                <w:ilvl w:val="12"/>
                <w:numId w:val="0"/>
              </w:numPr>
              <w:jc w:val="center"/>
              <w:rPr>
                <w:iCs/>
                <w:szCs w:val="22"/>
                <w:lang w:val="pt-PT"/>
              </w:rPr>
            </w:pPr>
            <w:r w:rsidRPr="00F67924">
              <w:rPr>
                <w:iCs/>
                <w:szCs w:val="22"/>
                <w:lang w:val="pt-PT"/>
              </w:rPr>
              <w:t>2,27</w:t>
            </w:r>
          </w:p>
        </w:tc>
      </w:tr>
    </w:tbl>
    <w:p w14:paraId="76579FD5" w14:textId="74A70279" w:rsidR="00681E1A" w:rsidRPr="00F67924" w:rsidRDefault="00681E1A" w:rsidP="007F6A72">
      <w:pPr>
        <w:numPr>
          <w:ilvl w:val="12"/>
          <w:numId w:val="0"/>
        </w:numPr>
        <w:ind w:right="-2"/>
        <w:rPr>
          <w:iCs/>
          <w:sz w:val="18"/>
          <w:szCs w:val="22"/>
          <w:lang w:val="pt-PT"/>
        </w:rPr>
      </w:pPr>
      <w:r w:rsidRPr="00F67924">
        <w:rPr>
          <w:iCs/>
          <w:sz w:val="18"/>
          <w:szCs w:val="22"/>
          <w:lang w:val="pt-PT"/>
        </w:rPr>
        <w:t>*τ = 1 semana ou 2 semanas para os dois regimes subcutâneos</w:t>
      </w:r>
    </w:p>
    <w:p w14:paraId="1A9BB5C7" w14:textId="77777777" w:rsidR="00681E1A" w:rsidRPr="00F67924" w:rsidRDefault="00681E1A" w:rsidP="007F6A72">
      <w:pPr>
        <w:numPr>
          <w:ilvl w:val="12"/>
          <w:numId w:val="0"/>
        </w:numPr>
        <w:ind w:right="-2"/>
        <w:rPr>
          <w:iCs/>
          <w:szCs w:val="22"/>
          <w:lang w:val="pt-PT"/>
        </w:rPr>
      </w:pPr>
    </w:p>
    <w:p w14:paraId="62994F75" w14:textId="17669BFF" w:rsidR="00681E1A" w:rsidRPr="00F67924" w:rsidRDefault="00681E1A" w:rsidP="007F6A72">
      <w:pPr>
        <w:numPr>
          <w:ilvl w:val="12"/>
          <w:numId w:val="0"/>
        </w:numPr>
        <w:ind w:right="-2"/>
        <w:rPr>
          <w:iCs/>
          <w:szCs w:val="22"/>
          <w:lang w:val="pt-PT"/>
        </w:rPr>
      </w:pPr>
      <w:r w:rsidRPr="00F67924">
        <w:rPr>
          <w:iCs/>
          <w:szCs w:val="22"/>
          <w:lang w:val="pt-PT"/>
        </w:rPr>
        <w:t>Após a administração subcutânea, aproximadamente 90% do estado estacionário foi atingido à semana 12 para ambos os regimes de 162</w:t>
      </w:r>
      <w:del w:id="2502" w:author="Author">
        <w:r w:rsidRPr="00F67924" w:rsidDel="00DB45A9">
          <w:rPr>
            <w:iCs/>
            <w:szCs w:val="22"/>
            <w:lang w:val="pt-PT"/>
          </w:rPr>
          <w:delText xml:space="preserve"> </w:delText>
        </w:r>
      </w:del>
      <w:r w:rsidRPr="00F67924">
        <w:rPr>
          <w:iCs/>
          <w:szCs w:val="22"/>
          <w:lang w:val="pt-PT"/>
        </w:rPr>
        <w:t xml:space="preserve"> mg, semanal e de 2 em 2 semanas. </w:t>
      </w:r>
    </w:p>
    <w:p w14:paraId="2E8A363D" w14:textId="77777777" w:rsidR="00681E1A" w:rsidRPr="00F67924" w:rsidRDefault="00681E1A" w:rsidP="007F6A72">
      <w:pPr>
        <w:numPr>
          <w:ilvl w:val="12"/>
          <w:numId w:val="0"/>
        </w:numPr>
        <w:ind w:right="-2"/>
        <w:rPr>
          <w:iCs/>
          <w:szCs w:val="22"/>
          <w:lang w:val="pt-PT"/>
        </w:rPr>
      </w:pPr>
    </w:p>
    <w:p w14:paraId="074F89DF" w14:textId="77777777" w:rsidR="00681E1A" w:rsidRPr="00F67924" w:rsidRDefault="00681E1A" w:rsidP="007F6A72">
      <w:pPr>
        <w:numPr>
          <w:ilvl w:val="12"/>
          <w:numId w:val="0"/>
        </w:numPr>
        <w:ind w:right="-2"/>
        <w:rPr>
          <w:i/>
          <w:iCs/>
          <w:szCs w:val="22"/>
          <w:u w:val="single"/>
          <w:lang w:val="pt-PT"/>
        </w:rPr>
      </w:pPr>
      <w:r w:rsidRPr="00F67924">
        <w:rPr>
          <w:i/>
          <w:iCs/>
          <w:szCs w:val="22"/>
          <w:u w:val="single"/>
          <w:lang w:val="pt-PT"/>
        </w:rPr>
        <w:t>Absorção</w:t>
      </w:r>
    </w:p>
    <w:p w14:paraId="1168DCF9" w14:textId="66B10064" w:rsidR="00681E1A" w:rsidRPr="00F67924" w:rsidRDefault="00681E1A" w:rsidP="007F6A72">
      <w:pPr>
        <w:numPr>
          <w:ilvl w:val="12"/>
          <w:numId w:val="0"/>
        </w:numPr>
        <w:ind w:right="-2"/>
        <w:rPr>
          <w:iCs/>
          <w:szCs w:val="22"/>
          <w:lang w:val="pt-PT"/>
        </w:rPr>
      </w:pPr>
      <w:r w:rsidRPr="00F67924">
        <w:rPr>
          <w:iCs/>
          <w:szCs w:val="22"/>
          <w:lang w:val="pt-PT"/>
        </w:rPr>
        <w:t>Após a administração subcutânea em doentes com AIJs, o tempo de semivida após absorção foi cerca de 2 dias, e a biodisponibilidade para a formulação subcutânea nos doentes com AIJs foi de 95%.</w:t>
      </w:r>
    </w:p>
    <w:p w14:paraId="7EF1EF54" w14:textId="77777777" w:rsidR="00681E1A" w:rsidRPr="00F67924" w:rsidRDefault="00681E1A" w:rsidP="007F6A72">
      <w:pPr>
        <w:numPr>
          <w:ilvl w:val="12"/>
          <w:numId w:val="0"/>
        </w:numPr>
        <w:ind w:right="-2"/>
        <w:rPr>
          <w:iCs/>
          <w:szCs w:val="22"/>
          <w:u w:val="single"/>
          <w:lang w:val="pt-PT"/>
        </w:rPr>
      </w:pPr>
    </w:p>
    <w:p w14:paraId="22777688" w14:textId="77777777" w:rsidR="00681E1A" w:rsidRPr="00F67924" w:rsidRDefault="00681E1A" w:rsidP="000455B5">
      <w:pPr>
        <w:keepNext/>
        <w:keepLines/>
        <w:numPr>
          <w:ilvl w:val="12"/>
          <w:numId w:val="0"/>
        </w:numPr>
        <w:rPr>
          <w:i/>
          <w:iCs/>
          <w:szCs w:val="22"/>
          <w:u w:val="single"/>
          <w:lang w:val="pt-PT"/>
        </w:rPr>
      </w:pPr>
      <w:r w:rsidRPr="00F67924">
        <w:rPr>
          <w:i/>
          <w:iCs/>
          <w:szCs w:val="22"/>
          <w:u w:val="single"/>
          <w:lang w:val="pt-PT"/>
        </w:rPr>
        <w:t>Distribuição</w:t>
      </w:r>
    </w:p>
    <w:p w14:paraId="5C0B138D" w14:textId="4C914E47" w:rsidR="00681E1A" w:rsidRPr="00F67924" w:rsidRDefault="00681E1A" w:rsidP="000455B5">
      <w:pPr>
        <w:keepNext/>
        <w:keepLines/>
        <w:numPr>
          <w:ilvl w:val="12"/>
          <w:numId w:val="0"/>
        </w:numPr>
        <w:rPr>
          <w:iCs/>
          <w:szCs w:val="22"/>
          <w:lang w:val="pt-PT"/>
        </w:rPr>
      </w:pPr>
      <w:r w:rsidRPr="00F67924">
        <w:rPr>
          <w:iCs/>
          <w:szCs w:val="22"/>
          <w:lang w:val="pt-PT"/>
        </w:rPr>
        <w:t>Em doentes pediátricos com AIJs, o volume central de distribuição foi de 1,87 l, o volume periférico de distribuição foi de 2,14 l, resultando num volume de distribuição no estado estacionário de 4,01 l.</w:t>
      </w:r>
    </w:p>
    <w:p w14:paraId="2FF9E163" w14:textId="77777777" w:rsidR="00681E1A" w:rsidRPr="00F67924" w:rsidRDefault="00681E1A" w:rsidP="007F6A72">
      <w:pPr>
        <w:numPr>
          <w:ilvl w:val="12"/>
          <w:numId w:val="0"/>
        </w:numPr>
        <w:ind w:right="-2"/>
        <w:rPr>
          <w:iCs/>
          <w:szCs w:val="22"/>
          <w:u w:val="single"/>
          <w:lang w:val="pt-PT"/>
        </w:rPr>
      </w:pPr>
    </w:p>
    <w:p w14:paraId="204872A7" w14:textId="77777777" w:rsidR="00681E1A" w:rsidRPr="00F67924" w:rsidRDefault="00681E1A" w:rsidP="007F6A72">
      <w:pPr>
        <w:numPr>
          <w:ilvl w:val="12"/>
          <w:numId w:val="0"/>
        </w:numPr>
        <w:ind w:right="-2"/>
        <w:rPr>
          <w:i/>
          <w:iCs/>
          <w:szCs w:val="22"/>
          <w:u w:val="single"/>
          <w:lang w:val="pt-PT"/>
        </w:rPr>
      </w:pPr>
      <w:r w:rsidRPr="00F67924">
        <w:rPr>
          <w:i/>
          <w:iCs/>
          <w:szCs w:val="22"/>
          <w:u w:val="single"/>
          <w:lang w:val="pt-PT"/>
        </w:rPr>
        <w:t>Eliminação</w:t>
      </w:r>
    </w:p>
    <w:p w14:paraId="1663226C" w14:textId="22FB0DB1" w:rsidR="00681E1A" w:rsidRPr="00F67924" w:rsidRDefault="00681E1A">
      <w:pPr>
        <w:rPr>
          <w:lang w:val="pt-PT"/>
        </w:rPr>
      </w:pPr>
      <w:r w:rsidRPr="00F67924">
        <w:rPr>
          <w:iCs/>
          <w:szCs w:val="22"/>
          <w:lang w:val="pt-PT"/>
        </w:rPr>
        <w:t>A depuração total de tocilizumab foi dependente da concentração e é a soma da depuração linear e da depuração não linear. A depuração linear foi estimada como um parâmetro da análise farmacocinética populacional e foi 5,7 ml/h em doentes pediátricos com artrite idiopática juvenil sistémica. Após administração subcutânea, o t</w:t>
      </w:r>
      <w:r w:rsidRPr="00F67924">
        <w:rPr>
          <w:iCs/>
          <w:szCs w:val="22"/>
          <w:vertAlign w:val="subscript"/>
          <w:lang w:val="pt-PT"/>
        </w:rPr>
        <w:t>1/2</w:t>
      </w:r>
      <w:r w:rsidRPr="00F67924">
        <w:rPr>
          <w:iCs/>
          <w:szCs w:val="22"/>
          <w:lang w:val="pt-PT"/>
        </w:rPr>
        <w:t xml:space="preserve"> efetivo de </w:t>
      </w:r>
      <w:r w:rsidRPr="00F67924">
        <w:rPr>
          <w:szCs w:val="22"/>
          <w:lang w:val="pt-PT"/>
        </w:rPr>
        <w:t xml:space="preserve">tocilizumab </w:t>
      </w:r>
      <w:r w:rsidRPr="00F67924">
        <w:rPr>
          <w:iCs/>
          <w:szCs w:val="22"/>
          <w:lang w:val="pt-PT"/>
        </w:rPr>
        <w:t>em doentes com AIJs é superior a 14 dias para os regimes de 162 mg, semanal e de 2 em 2 semanas, durante o intervalo de dosagem no estado estacionário.</w:t>
      </w:r>
    </w:p>
    <w:p w14:paraId="4FC538EC" w14:textId="77777777" w:rsidR="004A072C" w:rsidRDefault="004A072C" w:rsidP="004A072C">
      <w:pPr>
        <w:numPr>
          <w:ilvl w:val="12"/>
          <w:numId w:val="0"/>
        </w:numPr>
        <w:ind w:right="-2"/>
        <w:rPr>
          <w:ins w:id="2503" w:author="Author"/>
          <w:iCs/>
          <w:szCs w:val="22"/>
          <w:u w:val="single"/>
          <w:lang w:val="pt-PT"/>
        </w:rPr>
      </w:pPr>
    </w:p>
    <w:p w14:paraId="4220C845" w14:textId="1C40CACD" w:rsidR="003B37A0" w:rsidRPr="003B11BF" w:rsidRDefault="003B37A0" w:rsidP="004A072C">
      <w:pPr>
        <w:numPr>
          <w:ilvl w:val="12"/>
          <w:numId w:val="0"/>
        </w:numPr>
        <w:ind w:right="-2"/>
        <w:rPr>
          <w:szCs w:val="22"/>
          <w:u w:val="single"/>
          <w:lang w:val="pt-PT"/>
        </w:rPr>
      </w:pPr>
      <w:moveToRangeStart w:id="2504" w:author="Author" w:name="move205201354"/>
      <w:moveTo w:id="2505" w:author="Author">
        <w:r w:rsidRPr="00557EB7">
          <w:rPr>
            <w:szCs w:val="22"/>
            <w:u w:val="single"/>
            <w:lang w:val="pt-PT"/>
            <w:rPrChange w:id="2506" w:author="Author">
              <w:rPr>
                <w:i/>
                <w:iCs/>
                <w:szCs w:val="22"/>
                <w:lang w:val="pt-PT"/>
              </w:rPr>
            </w:rPrChange>
          </w:rPr>
          <w:t>U</w:t>
        </w:r>
      </w:moveTo>
      <w:ins w:id="2507" w:author="Author">
        <w:r w:rsidRPr="00557EB7">
          <w:rPr>
            <w:szCs w:val="22"/>
            <w:u w:val="single"/>
            <w:lang w:val="pt-PT"/>
            <w:rPrChange w:id="2508" w:author="Author">
              <w:rPr>
                <w:szCs w:val="22"/>
                <w:lang w:val="pt-PT"/>
              </w:rPr>
            </w:rPrChange>
          </w:rPr>
          <w:t>tilização</w:t>
        </w:r>
      </w:ins>
      <w:moveTo w:id="2509" w:author="Author">
        <w:del w:id="2510" w:author="Author">
          <w:r w:rsidRPr="00557EB7" w:rsidDel="003B37A0">
            <w:rPr>
              <w:szCs w:val="22"/>
              <w:u w:val="single"/>
              <w:lang w:val="pt-PT"/>
              <w:rPrChange w:id="2511" w:author="Author">
                <w:rPr>
                  <w:i/>
                  <w:iCs/>
                  <w:szCs w:val="22"/>
                  <w:lang w:val="pt-PT"/>
                </w:rPr>
              </w:rPrChange>
            </w:rPr>
            <w:delText>so</w:delText>
          </w:r>
        </w:del>
        <w:r w:rsidRPr="00557EB7">
          <w:rPr>
            <w:szCs w:val="22"/>
            <w:u w:val="single"/>
            <w:lang w:val="pt-PT"/>
            <w:rPrChange w:id="2512" w:author="Author">
              <w:rPr>
                <w:i/>
                <w:iCs/>
                <w:szCs w:val="22"/>
                <w:lang w:val="pt-PT"/>
              </w:rPr>
            </w:rPrChange>
          </w:rPr>
          <w:t xml:space="preserve"> subcutâne</w:t>
        </w:r>
      </w:moveTo>
      <w:ins w:id="2513" w:author="Author">
        <w:r w:rsidRPr="00557EB7">
          <w:rPr>
            <w:szCs w:val="22"/>
            <w:u w:val="single"/>
            <w:lang w:val="pt-PT"/>
            <w:rPrChange w:id="2514" w:author="Author">
              <w:rPr>
                <w:szCs w:val="22"/>
                <w:lang w:val="pt-PT"/>
              </w:rPr>
            </w:rPrChange>
          </w:rPr>
          <w:t>a</w:t>
        </w:r>
      </w:ins>
      <w:moveTo w:id="2515" w:author="Author">
        <w:del w:id="2516" w:author="Author">
          <w:r w:rsidRPr="00557EB7" w:rsidDel="003B37A0">
            <w:rPr>
              <w:szCs w:val="22"/>
              <w:u w:val="single"/>
              <w:lang w:val="pt-PT"/>
              <w:rPrChange w:id="2517" w:author="Author">
                <w:rPr>
                  <w:i/>
                  <w:iCs/>
                  <w:szCs w:val="22"/>
                  <w:lang w:val="pt-PT"/>
                </w:rPr>
              </w:rPrChange>
            </w:rPr>
            <w:delText>o</w:delText>
          </w:r>
        </w:del>
      </w:moveTo>
      <w:moveToRangeEnd w:id="2504"/>
    </w:p>
    <w:p w14:paraId="4C87FF1B" w14:textId="77777777" w:rsidR="00BE6D9B" w:rsidRPr="00557EB7" w:rsidRDefault="00BE6D9B" w:rsidP="007F6A72">
      <w:pPr>
        <w:numPr>
          <w:ilvl w:val="12"/>
          <w:numId w:val="0"/>
        </w:numPr>
        <w:ind w:right="-2"/>
        <w:rPr>
          <w:i/>
          <w:szCs w:val="22"/>
          <w:lang w:val="pt-PT"/>
          <w:rPrChange w:id="2518" w:author="Author">
            <w:rPr>
              <w:iCs/>
              <w:szCs w:val="22"/>
              <w:u w:val="single"/>
              <w:lang w:val="pt-PT"/>
            </w:rPr>
          </w:rPrChange>
        </w:rPr>
      </w:pPr>
      <w:r w:rsidRPr="00557EB7">
        <w:rPr>
          <w:i/>
          <w:szCs w:val="22"/>
          <w:lang w:val="pt-PT"/>
          <w:rPrChange w:id="2519" w:author="Author">
            <w:rPr>
              <w:iCs/>
              <w:szCs w:val="22"/>
              <w:u w:val="single"/>
              <w:lang w:val="pt-PT"/>
            </w:rPr>
          </w:rPrChange>
        </w:rPr>
        <w:t xml:space="preserve">Doentes com AIJp </w:t>
      </w:r>
    </w:p>
    <w:p w14:paraId="18527BC3" w14:textId="2DA9530B" w:rsidR="00BE6D9B" w:rsidRDefault="00BE6D9B" w:rsidP="007F6A72">
      <w:pPr>
        <w:numPr>
          <w:ilvl w:val="12"/>
          <w:numId w:val="0"/>
        </w:numPr>
        <w:ind w:right="-2"/>
        <w:rPr>
          <w:ins w:id="2520" w:author="Author"/>
          <w:i/>
          <w:iCs/>
          <w:szCs w:val="22"/>
          <w:lang w:val="pt-PT"/>
        </w:rPr>
      </w:pPr>
      <w:moveFromRangeStart w:id="2521" w:author="Author" w:name="move205201354"/>
      <w:moveFrom w:id="2522" w:author="Author">
        <w:r w:rsidRPr="00F67924" w:rsidDel="003B37A0">
          <w:rPr>
            <w:i/>
            <w:iCs/>
            <w:szCs w:val="22"/>
            <w:lang w:val="pt-PT"/>
          </w:rPr>
          <w:t>Uso subcutâneo</w:t>
        </w:r>
      </w:moveFrom>
      <w:moveFromRangeEnd w:id="2521"/>
    </w:p>
    <w:p w14:paraId="23BE3FCF" w14:textId="45F1DC7A" w:rsidR="003B37A0" w:rsidRPr="00F67924" w:rsidDel="004A2FE5" w:rsidRDefault="003B37A0" w:rsidP="007F6A72">
      <w:pPr>
        <w:numPr>
          <w:ilvl w:val="12"/>
          <w:numId w:val="0"/>
        </w:numPr>
        <w:ind w:right="-2"/>
        <w:rPr>
          <w:del w:id="2523" w:author="Author"/>
          <w:i/>
          <w:iCs/>
          <w:szCs w:val="22"/>
          <w:lang w:val="pt-PT"/>
        </w:rPr>
      </w:pPr>
    </w:p>
    <w:p w14:paraId="2F62B039" w14:textId="7EC93685" w:rsidR="00BE6D9B" w:rsidRPr="00F67924" w:rsidRDefault="00BE6D9B" w:rsidP="007F6A72">
      <w:pPr>
        <w:numPr>
          <w:ilvl w:val="12"/>
          <w:numId w:val="0"/>
        </w:numPr>
        <w:ind w:right="-2"/>
        <w:rPr>
          <w:iCs/>
          <w:szCs w:val="22"/>
          <w:lang w:val="pt-PT"/>
        </w:rPr>
      </w:pPr>
      <w:r w:rsidRPr="00F67924">
        <w:rPr>
          <w:iCs/>
          <w:szCs w:val="22"/>
          <w:lang w:val="pt-PT"/>
        </w:rPr>
        <w:t xml:space="preserve">A farmacocinética de </w:t>
      </w:r>
      <w:r w:rsidRPr="00F67924">
        <w:rPr>
          <w:szCs w:val="22"/>
          <w:lang w:val="pt-PT"/>
        </w:rPr>
        <w:t xml:space="preserve">tocilizumab </w:t>
      </w:r>
      <w:r w:rsidRPr="00F67924">
        <w:rPr>
          <w:iCs/>
          <w:szCs w:val="22"/>
          <w:lang w:val="pt-PT"/>
        </w:rPr>
        <w:t>em doentes com AIJp foi caracterizada por uma análise farmacocinética populacional que incluiu 237 doentes tratados com 8 mg/kg intravenoso de 4 em 4 semanas (doentes com peso</w:t>
      </w:r>
      <w:r w:rsidRPr="00F67924" w:rsidDel="00E628C0">
        <w:rPr>
          <w:iCs/>
          <w:szCs w:val="22"/>
          <w:lang w:val="pt-PT"/>
        </w:rPr>
        <w:t xml:space="preserve"> </w:t>
      </w:r>
      <w:r w:rsidRPr="00F67924">
        <w:rPr>
          <w:iCs/>
          <w:szCs w:val="22"/>
          <w:lang w:val="pt-PT"/>
        </w:rPr>
        <w:t>corporal ≥ 30 kg), 10 mg/kg intravenoso de 4 em 4 semanas (doentes com peso corporal inferior a 30 kg), 162 mg subcutâneo de 2 em 2 semanas (doentes com peso corporal </w:t>
      </w:r>
      <w:del w:id="2524" w:author="Author">
        <w:r w:rsidRPr="00F67924" w:rsidDel="00DB45A9">
          <w:rPr>
            <w:iCs/>
            <w:szCs w:val="22"/>
            <w:lang w:val="pt-PT"/>
          </w:rPr>
          <w:delText xml:space="preserve"> </w:delText>
        </w:r>
      </w:del>
      <w:r w:rsidRPr="00F67924">
        <w:rPr>
          <w:iCs/>
          <w:szCs w:val="22"/>
          <w:lang w:val="pt-PT"/>
        </w:rPr>
        <w:t>≥ 30 kg), ou 162 mg subcutâneo de 3 em 3 semanas (doentes com peso corporal inferior a 30 kg).</w:t>
      </w:r>
    </w:p>
    <w:p w14:paraId="780F4003" w14:textId="77777777" w:rsidR="00BE6D9B" w:rsidRPr="00F67924" w:rsidRDefault="00BE6D9B" w:rsidP="0041551F">
      <w:pPr>
        <w:numPr>
          <w:ilvl w:val="12"/>
          <w:numId w:val="0"/>
        </w:numPr>
        <w:ind w:right="-2"/>
        <w:rPr>
          <w:iCs/>
          <w:szCs w:val="22"/>
          <w:lang w:val="pt-PT"/>
        </w:rPr>
      </w:pPr>
    </w:p>
    <w:p w14:paraId="7C17B3F7" w14:textId="395EFD6E" w:rsidR="00BE6D9B" w:rsidRPr="00F67924" w:rsidRDefault="00BE6D9B" w:rsidP="00D71122">
      <w:pPr>
        <w:keepNext/>
        <w:keepLines/>
        <w:numPr>
          <w:ilvl w:val="12"/>
          <w:numId w:val="0"/>
        </w:numPr>
        <w:ind w:right="-2"/>
        <w:rPr>
          <w:i/>
          <w:iCs/>
          <w:szCs w:val="22"/>
          <w:lang w:val="pt-PT"/>
        </w:rPr>
      </w:pPr>
      <w:r w:rsidRPr="00F67924">
        <w:rPr>
          <w:i/>
          <w:iCs/>
          <w:szCs w:val="22"/>
          <w:lang w:val="pt-PT"/>
        </w:rPr>
        <w:t>Tabela 9. Média previsível ± DP dos parâmetros farmacocinéticos no estado estacionário após administração subcutânea na AIJp</w:t>
      </w:r>
    </w:p>
    <w:p w14:paraId="345FF4C1" w14:textId="77777777" w:rsidR="00BE6D9B" w:rsidRPr="00F67924" w:rsidRDefault="00BE6D9B" w:rsidP="00D71122">
      <w:pPr>
        <w:keepNext/>
        <w:keepLines/>
        <w:numPr>
          <w:ilvl w:val="12"/>
          <w:numId w:val="0"/>
        </w:numPr>
        <w:ind w:right="-2"/>
        <w:rPr>
          <w:i/>
          <w:iCs/>
          <w:szCs w:val="22"/>
          <w:lang w:val="pt-PT"/>
        </w:rPr>
      </w:pPr>
    </w:p>
    <w:tbl>
      <w:tblPr>
        <w:tblW w:w="889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43"/>
        <w:gridCol w:w="2977"/>
        <w:gridCol w:w="2977"/>
      </w:tblGrid>
      <w:tr w:rsidR="00BE6D9B" w:rsidRPr="00ED63F7" w14:paraId="6CA95EC5" w14:textId="77777777" w:rsidTr="00D71122">
        <w:trPr>
          <w:cantSplit/>
          <w:trHeight w:val="452"/>
        </w:trPr>
        <w:tc>
          <w:tcPr>
            <w:tcW w:w="2943" w:type="dxa"/>
            <w:tcBorders>
              <w:top w:val="single" w:sz="4" w:space="0" w:color="auto"/>
              <w:left w:val="single" w:sz="4" w:space="0" w:color="auto"/>
              <w:bottom w:val="single" w:sz="4" w:space="0" w:color="auto"/>
              <w:right w:val="single" w:sz="4" w:space="0" w:color="auto"/>
            </w:tcBorders>
            <w:hideMark/>
          </w:tcPr>
          <w:p w14:paraId="603D6ADA" w14:textId="0C2D3A62" w:rsidR="00BE6D9B" w:rsidRPr="00F67924" w:rsidRDefault="00BE6D9B" w:rsidP="00D2610E">
            <w:pPr>
              <w:keepNext/>
              <w:keepLines/>
              <w:numPr>
                <w:ilvl w:val="12"/>
                <w:numId w:val="0"/>
              </w:numPr>
              <w:ind w:right="-2"/>
              <w:jc w:val="center"/>
              <w:rPr>
                <w:iCs/>
                <w:szCs w:val="22"/>
                <w:lang w:val="pt-PT"/>
              </w:rPr>
            </w:pPr>
            <w:r w:rsidRPr="00F67924">
              <w:rPr>
                <w:b/>
                <w:iCs/>
                <w:szCs w:val="22"/>
                <w:lang w:val="pt-PT"/>
              </w:rPr>
              <w:t xml:space="preserve">Parâmetros farmacocinéticos de tocilizumab </w:t>
            </w:r>
          </w:p>
        </w:tc>
        <w:tc>
          <w:tcPr>
            <w:tcW w:w="2977" w:type="dxa"/>
            <w:tcBorders>
              <w:top w:val="single" w:sz="4" w:space="0" w:color="auto"/>
              <w:left w:val="single" w:sz="4" w:space="0" w:color="auto"/>
              <w:bottom w:val="single" w:sz="4" w:space="0" w:color="auto"/>
              <w:right w:val="single" w:sz="4" w:space="0" w:color="auto"/>
            </w:tcBorders>
            <w:hideMark/>
          </w:tcPr>
          <w:p w14:paraId="2F3905C3" w14:textId="3E70CD48" w:rsidR="00BE6D9B" w:rsidRPr="00F67924" w:rsidRDefault="00BE6D9B" w:rsidP="00D71122">
            <w:pPr>
              <w:keepNext/>
              <w:keepLines/>
              <w:numPr>
                <w:ilvl w:val="12"/>
                <w:numId w:val="0"/>
              </w:numPr>
              <w:ind w:right="-2"/>
              <w:jc w:val="center"/>
              <w:rPr>
                <w:b/>
                <w:iCs/>
                <w:szCs w:val="22"/>
                <w:lang w:val="pt-PT"/>
              </w:rPr>
            </w:pPr>
            <w:r w:rsidRPr="00F67924">
              <w:rPr>
                <w:b/>
                <w:iCs/>
                <w:szCs w:val="22"/>
                <w:lang w:val="pt-PT"/>
              </w:rPr>
              <w:t>162 mg de 2 em 2 semanas</w:t>
            </w:r>
          </w:p>
          <w:p w14:paraId="399ED824" w14:textId="36976C4B" w:rsidR="00BE6D9B" w:rsidRPr="00F67924" w:rsidRDefault="00BE6D9B" w:rsidP="00D2610E">
            <w:pPr>
              <w:keepNext/>
              <w:keepLines/>
              <w:numPr>
                <w:ilvl w:val="12"/>
                <w:numId w:val="0"/>
              </w:numPr>
              <w:ind w:right="-2"/>
              <w:jc w:val="center"/>
              <w:rPr>
                <w:b/>
                <w:iCs/>
                <w:szCs w:val="22"/>
                <w:lang w:val="pt-PT"/>
              </w:rPr>
            </w:pPr>
            <w:r w:rsidRPr="00F67924">
              <w:rPr>
                <w:b/>
                <w:iCs/>
                <w:szCs w:val="22"/>
                <w:lang w:val="pt-PT"/>
              </w:rPr>
              <w:t>≥ 30 kg</w:t>
            </w:r>
          </w:p>
        </w:tc>
        <w:tc>
          <w:tcPr>
            <w:tcW w:w="2977" w:type="dxa"/>
            <w:tcBorders>
              <w:top w:val="single" w:sz="4" w:space="0" w:color="auto"/>
              <w:left w:val="single" w:sz="4" w:space="0" w:color="auto"/>
              <w:bottom w:val="single" w:sz="4" w:space="0" w:color="auto"/>
              <w:right w:val="single" w:sz="4" w:space="0" w:color="auto"/>
            </w:tcBorders>
            <w:hideMark/>
          </w:tcPr>
          <w:p w14:paraId="1DD6AFCD" w14:textId="3DFD7127" w:rsidR="00BE6D9B" w:rsidRPr="00F67924" w:rsidRDefault="00BE6D9B" w:rsidP="00D71122">
            <w:pPr>
              <w:keepNext/>
              <w:keepLines/>
              <w:numPr>
                <w:ilvl w:val="12"/>
                <w:numId w:val="0"/>
              </w:numPr>
              <w:ind w:right="-2"/>
              <w:jc w:val="center"/>
              <w:rPr>
                <w:b/>
                <w:iCs/>
                <w:szCs w:val="22"/>
                <w:lang w:val="pt-PT"/>
              </w:rPr>
            </w:pPr>
            <w:r w:rsidRPr="00F67924">
              <w:rPr>
                <w:b/>
                <w:iCs/>
                <w:szCs w:val="22"/>
                <w:lang w:val="pt-PT"/>
              </w:rPr>
              <w:t>162 mg de 3 em 3 semanas</w:t>
            </w:r>
          </w:p>
          <w:p w14:paraId="50231354" w14:textId="3EEABCC2" w:rsidR="00BE6D9B" w:rsidRPr="00F67924" w:rsidRDefault="00BE6D9B" w:rsidP="00D2610E">
            <w:pPr>
              <w:keepNext/>
              <w:keepLines/>
              <w:numPr>
                <w:ilvl w:val="12"/>
                <w:numId w:val="0"/>
              </w:numPr>
              <w:ind w:right="-2"/>
              <w:jc w:val="center"/>
              <w:rPr>
                <w:b/>
                <w:iCs/>
                <w:szCs w:val="22"/>
                <w:lang w:val="pt-PT"/>
              </w:rPr>
            </w:pPr>
            <w:r w:rsidRPr="00F67924">
              <w:rPr>
                <w:b/>
                <w:iCs/>
                <w:szCs w:val="22"/>
                <w:lang w:val="pt-PT"/>
              </w:rPr>
              <w:t>Inferior a 30 kg</w:t>
            </w:r>
          </w:p>
        </w:tc>
      </w:tr>
      <w:tr w:rsidR="00BE6D9B" w:rsidRPr="00F67924" w14:paraId="1813F06A" w14:textId="77777777" w:rsidTr="00D71122">
        <w:trPr>
          <w:cantSplit/>
          <w:trHeight w:val="195"/>
        </w:trPr>
        <w:tc>
          <w:tcPr>
            <w:tcW w:w="2943" w:type="dxa"/>
            <w:tcBorders>
              <w:top w:val="single" w:sz="4" w:space="0" w:color="auto"/>
              <w:left w:val="single" w:sz="4" w:space="0" w:color="auto"/>
              <w:bottom w:val="single" w:sz="4" w:space="0" w:color="auto"/>
              <w:right w:val="single" w:sz="4" w:space="0" w:color="auto"/>
            </w:tcBorders>
            <w:hideMark/>
          </w:tcPr>
          <w:p w14:paraId="38A5A2EE" w14:textId="77777777" w:rsidR="00BE6D9B" w:rsidRPr="00F67924" w:rsidRDefault="00BE6D9B" w:rsidP="00D71122">
            <w:pPr>
              <w:keepNext/>
              <w:keepLines/>
              <w:numPr>
                <w:ilvl w:val="12"/>
                <w:numId w:val="0"/>
              </w:numPr>
              <w:ind w:right="-2"/>
              <w:rPr>
                <w:iCs/>
                <w:szCs w:val="22"/>
                <w:lang w:val="pt-PT"/>
              </w:rPr>
            </w:pPr>
            <w:r w:rsidRPr="00F67924">
              <w:rPr>
                <w:iCs/>
                <w:szCs w:val="22"/>
                <w:lang w:val="pt-PT"/>
              </w:rPr>
              <w:t>C</w:t>
            </w:r>
            <w:r w:rsidRPr="00F67924">
              <w:rPr>
                <w:iCs/>
                <w:szCs w:val="22"/>
                <w:vertAlign w:val="subscript"/>
                <w:lang w:val="pt-PT"/>
              </w:rPr>
              <w:t>max</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45684593"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29,4 ± 13,5</w:t>
            </w:r>
          </w:p>
        </w:tc>
        <w:tc>
          <w:tcPr>
            <w:tcW w:w="2977" w:type="dxa"/>
            <w:tcBorders>
              <w:top w:val="single" w:sz="4" w:space="0" w:color="auto"/>
              <w:left w:val="single" w:sz="4" w:space="0" w:color="auto"/>
              <w:bottom w:val="single" w:sz="4" w:space="0" w:color="auto"/>
              <w:right w:val="single" w:sz="4" w:space="0" w:color="auto"/>
            </w:tcBorders>
            <w:hideMark/>
          </w:tcPr>
          <w:p w14:paraId="4C41EC52"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75,5 ± 24,1</w:t>
            </w:r>
          </w:p>
        </w:tc>
      </w:tr>
      <w:tr w:rsidR="00BE6D9B" w:rsidRPr="00F67924" w14:paraId="70E41ACB" w14:textId="77777777" w:rsidTr="00D71122">
        <w:trPr>
          <w:cantSplit/>
          <w:trHeight w:val="195"/>
        </w:trPr>
        <w:tc>
          <w:tcPr>
            <w:tcW w:w="2943" w:type="dxa"/>
            <w:tcBorders>
              <w:top w:val="single" w:sz="4" w:space="0" w:color="auto"/>
              <w:left w:val="single" w:sz="4" w:space="0" w:color="auto"/>
              <w:bottom w:val="single" w:sz="4" w:space="0" w:color="auto"/>
              <w:right w:val="single" w:sz="4" w:space="0" w:color="auto"/>
            </w:tcBorders>
            <w:hideMark/>
          </w:tcPr>
          <w:p w14:paraId="4FFAD831" w14:textId="77777777" w:rsidR="00BE6D9B" w:rsidRPr="00F67924" w:rsidRDefault="00BE6D9B" w:rsidP="00D71122">
            <w:pPr>
              <w:keepNext/>
              <w:keepLines/>
              <w:numPr>
                <w:ilvl w:val="12"/>
                <w:numId w:val="0"/>
              </w:numPr>
              <w:ind w:right="-2"/>
              <w:rPr>
                <w:iCs/>
                <w:szCs w:val="22"/>
                <w:lang w:val="pt-PT"/>
              </w:rPr>
            </w:pPr>
            <w:r w:rsidRPr="00F67924">
              <w:rPr>
                <w:iCs/>
                <w:szCs w:val="22"/>
                <w:lang w:val="pt-PT"/>
              </w:rPr>
              <w:t>C</w:t>
            </w:r>
            <w:r w:rsidRPr="00F67924">
              <w:rPr>
                <w:iCs/>
                <w:szCs w:val="22"/>
                <w:vertAlign w:val="subscript"/>
                <w:lang w:val="pt-PT"/>
              </w:rPr>
              <w:t>min</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6544A6CA"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11,8 ± 7,08</w:t>
            </w:r>
          </w:p>
        </w:tc>
        <w:tc>
          <w:tcPr>
            <w:tcW w:w="2977" w:type="dxa"/>
            <w:tcBorders>
              <w:top w:val="single" w:sz="4" w:space="0" w:color="auto"/>
              <w:left w:val="single" w:sz="4" w:space="0" w:color="auto"/>
              <w:bottom w:val="single" w:sz="4" w:space="0" w:color="auto"/>
              <w:right w:val="single" w:sz="4" w:space="0" w:color="auto"/>
            </w:tcBorders>
            <w:hideMark/>
          </w:tcPr>
          <w:p w14:paraId="15BF8F2B"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18,4 ± 12,9</w:t>
            </w:r>
          </w:p>
        </w:tc>
      </w:tr>
      <w:tr w:rsidR="00BE6D9B" w:rsidRPr="00F67924" w14:paraId="430C070B" w14:textId="77777777" w:rsidTr="00D71122">
        <w:trPr>
          <w:cantSplit/>
          <w:trHeight w:val="324"/>
        </w:trPr>
        <w:tc>
          <w:tcPr>
            <w:tcW w:w="2943" w:type="dxa"/>
            <w:tcBorders>
              <w:top w:val="single" w:sz="4" w:space="0" w:color="auto"/>
              <w:left w:val="single" w:sz="4" w:space="0" w:color="auto"/>
              <w:bottom w:val="single" w:sz="4" w:space="0" w:color="auto"/>
              <w:right w:val="single" w:sz="4" w:space="0" w:color="auto"/>
            </w:tcBorders>
            <w:hideMark/>
          </w:tcPr>
          <w:p w14:paraId="79E4C418" w14:textId="77777777" w:rsidR="00BE6D9B" w:rsidRPr="00F67924" w:rsidRDefault="00BE6D9B" w:rsidP="00D71122">
            <w:pPr>
              <w:keepNext/>
              <w:keepLines/>
              <w:numPr>
                <w:ilvl w:val="12"/>
                <w:numId w:val="0"/>
              </w:numPr>
              <w:ind w:right="-2"/>
              <w:rPr>
                <w:iCs/>
                <w:szCs w:val="22"/>
                <w:lang w:val="pt-PT"/>
              </w:rPr>
            </w:pPr>
            <w:r w:rsidRPr="00F67924">
              <w:rPr>
                <w:iCs/>
                <w:szCs w:val="22"/>
                <w:lang w:val="pt-PT"/>
              </w:rPr>
              <w:t>C</w:t>
            </w:r>
            <w:r w:rsidRPr="00F67924">
              <w:rPr>
                <w:iCs/>
                <w:szCs w:val="22"/>
                <w:vertAlign w:val="subscript"/>
                <w:lang w:val="pt-PT"/>
              </w:rPr>
              <w:t>média</w:t>
            </w:r>
            <w:r w:rsidRPr="00F67924">
              <w:rPr>
                <w:iCs/>
                <w:szCs w:val="22"/>
                <w:lang w:val="pt-PT"/>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5843D1B7"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21,7 ± 10,4</w:t>
            </w:r>
          </w:p>
        </w:tc>
        <w:tc>
          <w:tcPr>
            <w:tcW w:w="2977" w:type="dxa"/>
            <w:tcBorders>
              <w:top w:val="single" w:sz="4" w:space="0" w:color="auto"/>
              <w:left w:val="single" w:sz="4" w:space="0" w:color="auto"/>
              <w:bottom w:val="single" w:sz="4" w:space="0" w:color="auto"/>
              <w:right w:val="single" w:sz="4" w:space="0" w:color="auto"/>
            </w:tcBorders>
            <w:hideMark/>
          </w:tcPr>
          <w:p w14:paraId="3CD14334"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45,5 ± 19,8</w:t>
            </w:r>
          </w:p>
        </w:tc>
      </w:tr>
      <w:tr w:rsidR="00BE6D9B" w:rsidRPr="00F67924" w14:paraId="75241815" w14:textId="77777777" w:rsidTr="00D71122">
        <w:trPr>
          <w:cantSplit/>
          <w:trHeight w:val="324"/>
        </w:trPr>
        <w:tc>
          <w:tcPr>
            <w:tcW w:w="2943" w:type="dxa"/>
            <w:tcBorders>
              <w:top w:val="single" w:sz="4" w:space="0" w:color="auto"/>
              <w:left w:val="single" w:sz="4" w:space="0" w:color="auto"/>
              <w:bottom w:val="single" w:sz="4" w:space="0" w:color="auto"/>
              <w:right w:val="single" w:sz="4" w:space="0" w:color="auto"/>
            </w:tcBorders>
            <w:hideMark/>
          </w:tcPr>
          <w:p w14:paraId="3F771314" w14:textId="77777777" w:rsidR="00BE6D9B" w:rsidRPr="00F67924" w:rsidRDefault="00BE6D9B" w:rsidP="00D71122">
            <w:pPr>
              <w:keepNext/>
              <w:keepLines/>
              <w:numPr>
                <w:ilvl w:val="12"/>
                <w:numId w:val="0"/>
              </w:numPr>
              <w:ind w:right="-2"/>
              <w:rPr>
                <w:iCs/>
                <w:szCs w:val="22"/>
                <w:lang w:val="pt-PT"/>
              </w:rPr>
            </w:pPr>
            <w:r w:rsidRPr="00F67924">
              <w:rPr>
                <w:iCs/>
                <w:szCs w:val="22"/>
                <w:lang w:val="pt-PT"/>
              </w:rPr>
              <w:t>Acumulação C</w:t>
            </w:r>
            <w:r w:rsidRPr="00F67924">
              <w:rPr>
                <w:iCs/>
                <w:szCs w:val="22"/>
                <w:vertAlign w:val="subscript"/>
                <w:lang w:val="pt-PT"/>
              </w:rPr>
              <w:t>max</w:t>
            </w:r>
          </w:p>
        </w:tc>
        <w:tc>
          <w:tcPr>
            <w:tcW w:w="2977" w:type="dxa"/>
            <w:tcBorders>
              <w:top w:val="single" w:sz="4" w:space="0" w:color="auto"/>
              <w:left w:val="single" w:sz="4" w:space="0" w:color="auto"/>
              <w:bottom w:val="single" w:sz="4" w:space="0" w:color="auto"/>
              <w:right w:val="single" w:sz="4" w:space="0" w:color="auto"/>
            </w:tcBorders>
          </w:tcPr>
          <w:p w14:paraId="5623B730"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1,72</w:t>
            </w:r>
          </w:p>
        </w:tc>
        <w:tc>
          <w:tcPr>
            <w:tcW w:w="2977" w:type="dxa"/>
            <w:tcBorders>
              <w:top w:val="single" w:sz="4" w:space="0" w:color="auto"/>
              <w:left w:val="single" w:sz="4" w:space="0" w:color="auto"/>
              <w:bottom w:val="single" w:sz="4" w:space="0" w:color="auto"/>
              <w:right w:val="single" w:sz="4" w:space="0" w:color="auto"/>
            </w:tcBorders>
          </w:tcPr>
          <w:p w14:paraId="33378CDF"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1,32</w:t>
            </w:r>
          </w:p>
        </w:tc>
      </w:tr>
      <w:tr w:rsidR="00BE6D9B" w:rsidRPr="00F67924" w14:paraId="2B0ED265" w14:textId="77777777" w:rsidTr="00D71122">
        <w:trPr>
          <w:cantSplit/>
          <w:trHeight w:val="331"/>
        </w:trPr>
        <w:tc>
          <w:tcPr>
            <w:tcW w:w="2943" w:type="dxa"/>
            <w:tcBorders>
              <w:top w:val="single" w:sz="4" w:space="0" w:color="auto"/>
              <w:left w:val="single" w:sz="4" w:space="0" w:color="auto"/>
              <w:bottom w:val="single" w:sz="4" w:space="0" w:color="auto"/>
              <w:right w:val="single" w:sz="4" w:space="0" w:color="auto"/>
            </w:tcBorders>
            <w:hideMark/>
          </w:tcPr>
          <w:p w14:paraId="04BCCC01" w14:textId="77777777" w:rsidR="00BE6D9B" w:rsidRPr="00F67924" w:rsidRDefault="00BE6D9B" w:rsidP="00D71122">
            <w:pPr>
              <w:keepNext/>
              <w:keepLines/>
              <w:numPr>
                <w:ilvl w:val="12"/>
                <w:numId w:val="0"/>
              </w:numPr>
              <w:ind w:right="-2"/>
              <w:rPr>
                <w:iCs/>
                <w:szCs w:val="22"/>
                <w:lang w:val="pt-PT"/>
              </w:rPr>
            </w:pPr>
            <w:r w:rsidRPr="00F67924">
              <w:rPr>
                <w:iCs/>
                <w:szCs w:val="22"/>
                <w:lang w:val="pt-PT"/>
              </w:rPr>
              <w:t>Acumulação C</w:t>
            </w:r>
            <w:r w:rsidRPr="00F67924">
              <w:rPr>
                <w:iCs/>
                <w:szCs w:val="22"/>
                <w:vertAlign w:val="subscript"/>
                <w:lang w:val="pt-PT"/>
              </w:rPr>
              <w:t>min</w:t>
            </w:r>
          </w:p>
        </w:tc>
        <w:tc>
          <w:tcPr>
            <w:tcW w:w="2977" w:type="dxa"/>
            <w:tcBorders>
              <w:top w:val="single" w:sz="4" w:space="0" w:color="auto"/>
              <w:left w:val="single" w:sz="4" w:space="0" w:color="auto"/>
              <w:bottom w:val="single" w:sz="4" w:space="0" w:color="auto"/>
              <w:right w:val="single" w:sz="4" w:space="0" w:color="auto"/>
            </w:tcBorders>
          </w:tcPr>
          <w:p w14:paraId="59EAE4E7"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3,58</w:t>
            </w:r>
          </w:p>
        </w:tc>
        <w:tc>
          <w:tcPr>
            <w:tcW w:w="2977" w:type="dxa"/>
            <w:tcBorders>
              <w:top w:val="single" w:sz="4" w:space="0" w:color="auto"/>
              <w:left w:val="single" w:sz="4" w:space="0" w:color="auto"/>
              <w:bottom w:val="single" w:sz="4" w:space="0" w:color="auto"/>
              <w:right w:val="single" w:sz="4" w:space="0" w:color="auto"/>
            </w:tcBorders>
          </w:tcPr>
          <w:p w14:paraId="235C6802"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2,08</w:t>
            </w:r>
          </w:p>
        </w:tc>
      </w:tr>
      <w:tr w:rsidR="00BE6D9B" w:rsidRPr="00F67924" w14:paraId="3FE7F735" w14:textId="77777777" w:rsidTr="00D71122">
        <w:trPr>
          <w:cantSplit/>
          <w:trHeight w:val="331"/>
        </w:trPr>
        <w:tc>
          <w:tcPr>
            <w:tcW w:w="2943" w:type="dxa"/>
            <w:tcBorders>
              <w:top w:val="single" w:sz="4" w:space="0" w:color="auto"/>
              <w:left w:val="single" w:sz="4" w:space="0" w:color="auto"/>
              <w:bottom w:val="single" w:sz="4" w:space="0" w:color="auto"/>
              <w:right w:val="single" w:sz="4" w:space="0" w:color="auto"/>
            </w:tcBorders>
          </w:tcPr>
          <w:p w14:paraId="72AA32F9" w14:textId="77777777" w:rsidR="00BE6D9B" w:rsidRPr="00F67924" w:rsidRDefault="00BE6D9B" w:rsidP="00D71122">
            <w:pPr>
              <w:keepNext/>
              <w:keepLines/>
              <w:numPr>
                <w:ilvl w:val="12"/>
                <w:numId w:val="0"/>
              </w:numPr>
              <w:ind w:right="-2"/>
              <w:rPr>
                <w:iCs/>
                <w:szCs w:val="22"/>
                <w:lang w:val="pt-PT"/>
              </w:rPr>
            </w:pPr>
            <w:r w:rsidRPr="00F67924">
              <w:rPr>
                <w:iCs/>
                <w:szCs w:val="22"/>
                <w:lang w:val="pt-PT"/>
              </w:rPr>
              <w:t>Acumulação C</w:t>
            </w:r>
            <w:r w:rsidRPr="00F67924">
              <w:rPr>
                <w:iCs/>
                <w:szCs w:val="22"/>
                <w:vertAlign w:val="subscript"/>
                <w:lang w:val="pt-PT"/>
              </w:rPr>
              <w:t xml:space="preserve">média </w:t>
            </w:r>
            <w:r w:rsidRPr="00F67924">
              <w:rPr>
                <w:iCs/>
                <w:szCs w:val="22"/>
                <w:lang w:val="pt-PT"/>
              </w:rPr>
              <w:t>ou AUC</w:t>
            </w:r>
            <w:r w:rsidRPr="00F67924">
              <w:rPr>
                <w:iCs/>
                <w:szCs w:val="22"/>
                <w:vertAlign w:val="subscript"/>
                <w:lang w:val="pt-PT"/>
              </w:rPr>
              <w:t>τ</w:t>
            </w:r>
            <w:r w:rsidRPr="00F67924">
              <w:rPr>
                <w:iCs/>
                <w:szCs w:val="22"/>
                <w:lang w:val="pt-PT"/>
              </w:rPr>
              <w:t xml:space="preserve"> *</w:t>
            </w:r>
          </w:p>
        </w:tc>
        <w:tc>
          <w:tcPr>
            <w:tcW w:w="2977" w:type="dxa"/>
            <w:tcBorders>
              <w:top w:val="single" w:sz="4" w:space="0" w:color="auto"/>
              <w:left w:val="single" w:sz="4" w:space="0" w:color="auto"/>
              <w:bottom w:val="single" w:sz="4" w:space="0" w:color="auto"/>
              <w:right w:val="single" w:sz="4" w:space="0" w:color="auto"/>
            </w:tcBorders>
          </w:tcPr>
          <w:p w14:paraId="067262D6"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2,04</w:t>
            </w:r>
          </w:p>
        </w:tc>
        <w:tc>
          <w:tcPr>
            <w:tcW w:w="2977" w:type="dxa"/>
            <w:tcBorders>
              <w:top w:val="single" w:sz="4" w:space="0" w:color="auto"/>
              <w:left w:val="single" w:sz="4" w:space="0" w:color="auto"/>
              <w:bottom w:val="single" w:sz="4" w:space="0" w:color="auto"/>
              <w:right w:val="single" w:sz="4" w:space="0" w:color="auto"/>
            </w:tcBorders>
          </w:tcPr>
          <w:p w14:paraId="6D466044" w14:textId="77777777" w:rsidR="00BE6D9B" w:rsidRPr="00F67924" w:rsidRDefault="00BE6D9B" w:rsidP="00D71122">
            <w:pPr>
              <w:keepNext/>
              <w:keepLines/>
              <w:numPr>
                <w:ilvl w:val="12"/>
                <w:numId w:val="0"/>
              </w:numPr>
              <w:ind w:right="-2"/>
              <w:jc w:val="center"/>
              <w:rPr>
                <w:iCs/>
                <w:szCs w:val="22"/>
                <w:lang w:val="pt-PT"/>
              </w:rPr>
            </w:pPr>
            <w:r w:rsidRPr="00F67924">
              <w:rPr>
                <w:iCs/>
                <w:szCs w:val="22"/>
                <w:lang w:val="pt-PT"/>
              </w:rPr>
              <w:t>1,46</w:t>
            </w:r>
          </w:p>
        </w:tc>
      </w:tr>
    </w:tbl>
    <w:p w14:paraId="41037250" w14:textId="19B1208F" w:rsidR="00BE6D9B" w:rsidRPr="00F67924" w:rsidRDefault="00BE6D9B" w:rsidP="000B7430">
      <w:pPr>
        <w:numPr>
          <w:ilvl w:val="12"/>
          <w:numId w:val="0"/>
        </w:numPr>
        <w:ind w:right="-2"/>
        <w:rPr>
          <w:iCs/>
          <w:sz w:val="18"/>
          <w:szCs w:val="22"/>
          <w:lang w:val="pt-PT"/>
        </w:rPr>
      </w:pPr>
      <w:r w:rsidRPr="00F67924">
        <w:rPr>
          <w:iCs/>
          <w:sz w:val="18"/>
          <w:szCs w:val="22"/>
          <w:lang w:val="pt-PT"/>
        </w:rPr>
        <w:t>*τ = 2 semanas ou 3 semanas para os dois regimes subcutâneos</w:t>
      </w:r>
    </w:p>
    <w:p w14:paraId="3C453A88" w14:textId="77777777" w:rsidR="00BE6D9B" w:rsidRPr="00F67924" w:rsidRDefault="00BE6D9B" w:rsidP="003E1CE0">
      <w:pPr>
        <w:numPr>
          <w:ilvl w:val="12"/>
          <w:numId w:val="0"/>
        </w:numPr>
        <w:rPr>
          <w:iCs/>
          <w:szCs w:val="22"/>
          <w:lang w:val="pt-PT"/>
        </w:rPr>
      </w:pPr>
    </w:p>
    <w:p w14:paraId="46E35A95" w14:textId="6729E72A" w:rsidR="00BE6D9B" w:rsidRPr="00F67924" w:rsidRDefault="00BE6D9B" w:rsidP="00CC5BCC">
      <w:pPr>
        <w:numPr>
          <w:ilvl w:val="12"/>
          <w:numId w:val="0"/>
        </w:numPr>
        <w:ind w:right="-2"/>
        <w:rPr>
          <w:iCs/>
          <w:szCs w:val="22"/>
          <w:lang w:val="pt-PT"/>
        </w:rPr>
      </w:pPr>
      <w:r w:rsidRPr="00F67924">
        <w:rPr>
          <w:iCs/>
          <w:szCs w:val="22"/>
          <w:lang w:val="pt-PT"/>
        </w:rPr>
        <w:t xml:space="preserve">Após a administração intravenoso, aproximadamente 90% do estado estacionário foi atingido à semana 12 para a dose de 10 mg/kg (peso corporal &lt; 30 kg), e à semana 16 para a dose de 8 mg/kg (peso corporal ≥ 30 kg). Após a dose subcutânea, aproximadamente 90% do estado estacionário foi atingido à semana 12 para ambos os regimes de 162 mg, 2 em 2 semanas e de 3 em 3 semanas. </w:t>
      </w:r>
    </w:p>
    <w:p w14:paraId="1B16E48B" w14:textId="77777777" w:rsidR="00BE6D9B" w:rsidRPr="00F67924" w:rsidRDefault="00BE6D9B" w:rsidP="007F6A72">
      <w:pPr>
        <w:numPr>
          <w:ilvl w:val="12"/>
          <w:numId w:val="0"/>
        </w:numPr>
        <w:ind w:right="-2"/>
        <w:rPr>
          <w:iCs/>
          <w:szCs w:val="22"/>
          <w:u w:val="single"/>
          <w:lang w:val="pt-PT"/>
        </w:rPr>
      </w:pPr>
    </w:p>
    <w:p w14:paraId="584A56E0" w14:textId="77777777" w:rsidR="00BE6D9B" w:rsidRPr="00F67924" w:rsidRDefault="00BE6D9B" w:rsidP="007F6A72">
      <w:pPr>
        <w:numPr>
          <w:ilvl w:val="12"/>
          <w:numId w:val="0"/>
        </w:numPr>
        <w:ind w:right="-2"/>
        <w:rPr>
          <w:i/>
          <w:iCs/>
          <w:szCs w:val="22"/>
          <w:u w:val="single"/>
          <w:lang w:val="pt-PT"/>
        </w:rPr>
      </w:pPr>
      <w:r w:rsidRPr="00F67924">
        <w:rPr>
          <w:i/>
          <w:iCs/>
          <w:szCs w:val="22"/>
          <w:u w:val="single"/>
          <w:lang w:val="pt-PT"/>
        </w:rPr>
        <w:t>Absorção</w:t>
      </w:r>
    </w:p>
    <w:p w14:paraId="36F3B9ED" w14:textId="4D9624C7" w:rsidR="00BE6D9B" w:rsidRPr="00F67924" w:rsidRDefault="00BE6D9B" w:rsidP="00CC5BCC">
      <w:pPr>
        <w:numPr>
          <w:ilvl w:val="12"/>
          <w:numId w:val="0"/>
        </w:numPr>
        <w:ind w:right="-2"/>
        <w:rPr>
          <w:iCs/>
          <w:szCs w:val="22"/>
          <w:lang w:val="pt-PT"/>
        </w:rPr>
      </w:pPr>
      <w:r w:rsidRPr="00F67924">
        <w:rPr>
          <w:iCs/>
          <w:szCs w:val="22"/>
          <w:lang w:val="pt-PT"/>
        </w:rPr>
        <w:t>Após a administração subcutânea</w:t>
      </w:r>
      <w:r w:rsidRPr="00F67924" w:rsidDel="00D2610E">
        <w:rPr>
          <w:iCs/>
          <w:szCs w:val="22"/>
          <w:lang w:val="pt-PT"/>
        </w:rPr>
        <w:t xml:space="preserve"> </w:t>
      </w:r>
      <w:r w:rsidRPr="00F67924">
        <w:rPr>
          <w:iCs/>
          <w:szCs w:val="22"/>
          <w:lang w:val="pt-PT"/>
        </w:rPr>
        <w:t>em doentes com AIJp, o tempo de semivida após absorção foi cerca de 2 dias, e a biodisponibilidade para a formulação subcutânea nos doentes com AIJp foi de 96%.</w:t>
      </w:r>
    </w:p>
    <w:p w14:paraId="3F3077D0" w14:textId="77777777" w:rsidR="00BE6D9B" w:rsidRPr="00F67924" w:rsidRDefault="00BE6D9B" w:rsidP="007F6A72">
      <w:pPr>
        <w:numPr>
          <w:ilvl w:val="12"/>
          <w:numId w:val="0"/>
        </w:numPr>
        <w:ind w:right="-2"/>
        <w:rPr>
          <w:iCs/>
          <w:szCs w:val="22"/>
          <w:u w:val="single"/>
          <w:lang w:val="pt-PT"/>
        </w:rPr>
      </w:pPr>
    </w:p>
    <w:p w14:paraId="417141AD" w14:textId="77777777" w:rsidR="00BE6D9B" w:rsidRPr="00F67924" w:rsidRDefault="00BE6D9B" w:rsidP="007F6A72">
      <w:pPr>
        <w:numPr>
          <w:ilvl w:val="12"/>
          <w:numId w:val="0"/>
        </w:numPr>
        <w:ind w:right="-2"/>
        <w:rPr>
          <w:i/>
          <w:iCs/>
          <w:szCs w:val="22"/>
          <w:u w:val="single"/>
          <w:lang w:val="pt-PT"/>
        </w:rPr>
      </w:pPr>
      <w:r w:rsidRPr="00F67924">
        <w:rPr>
          <w:i/>
          <w:iCs/>
          <w:szCs w:val="22"/>
          <w:u w:val="single"/>
          <w:lang w:val="pt-PT"/>
        </w:rPr>
        <w:t>Distribuição</w:t>
      </w:r>
    </w:p>
    <w:p w14:paraId="30F15EE4" w14:textId="15908C0E" w:rsidR="00BE6D9B" w:rsidRPr="00F67924" w:rsidRDefault="00BE6D9B" w:rsidP="00CC5BCC">
      <w:pPr>
        <w:numPr>
          <w:ilvl w:val="12"/>
          <w:numId w:val="0"/>
        </w:numPr>
        <w:ind w:right="-2"/>
        <w:rPr>
          <w:iCs/>
          <w:szCs w:val="22"/>
          <w:lang w:val="pt-PT"/>
        </w:rPr>
      </w:pPr>
      <w:r w:rsidRPr="00F67924">
        <w:rPr>
          <w:iCs/>
          <w:szCs w:val="22"/>
          <w:lang w:val="pt-PT"/>
        </w:rPr>
        <w:t>Em doentes pediátricos com AIJp, o volume central de distribuição foi de 1,97 l, o volume periférico de distribuição foi de 2,03 l, resultando num volume de distribuição no estado estacionário de 4,0 l.</w:t>
      </w:r>
    </w:p>
    <w:p w14:paraId="36D230E3" w14:textId="77777777" w:rsidR="00BE6D9B" w:rsidRPr="00F67924" w:rsidRDefault="00BE6D9B" w:rsidP="001A4E34">
      <w:pPr>
        <w:numPr>
          <w:ilvl w:val="12"/>
          <w:numId w:val="0"/>
        </w:numPr>
        <w:ind w:right="-2"/>
        <w:rPr>
          <w:iCs/>
          <w:szCs w:val="22"/>
          <w:u w:val="single"/>
          <w:lang w:val="pt-PT"/>
        </w:rPr>
      </w:pPr>
    </w:p>
    <w:p w14:paraId="38AA490F" w14:textId="77777777" w:rsidR="00BE6D9B" w:rsidRPr="00F67924" w:rsidRDefault="00BE6D9B">
      <w:pPr>
        <w:keepNext/>
        <w:keepLines/>
        <w:numPr>
          <w:ilvl w:val="12"/>
          <w:numId w:val="0"/>
        </w:numPr>
        <w:ind w:right="-2"/>
        <w:rPr>
          <w:i/>
          <w:iCs/>
          <w:szCs w:val="22"/>
          <w:u w:val="single"/>
          <w:lang w:val="pt-PT"/>
        </w:rPr>
        <w:pPrChange w:id="2525" w:author="Author">
          <w:pPr>
            <w:numPr>
              <w:ilvl w:val="12"/>
            </w:numPr>
            <w:ind w:right="-2"/>
          </w:pPr>
        </w:pPrChange>
      </w:pPr>
      <w:r w:rsidRPr="00F67924">
        <w:rPr>
          <w:i/>
          <w:iCs/>
          <w:szCs w:val="22"/>
          <w:u w:val="single"/>
          <w:lang w:val="pt-PT"/>
        </w:rPr>
        <w:t>Eliminação</w:t>
      </w:r>
    </w:p>
    <w:p w14:paraId="77C1A10F" w14:textId="6559B3F3" w:rsidR="00BE6D9B" w:rsidRPr="00F67924" w:rsidRDefault="00BE6D9B">
      <w:pPr>
        <w:keepNext/>
        <w:keepLines/>
        <w:outlineLvl w:val="0"/>
        <w:rPr>
          <w:lang w:val="pt-PT"/>
        </w:rPr>
        <w:pPrChange w:id="2526" w:author="Author">
          <w:pPr>
            <w:outlineLvl w:val="0"/>
          </w:pPr>
        </w:pPrChange>
      </w:pPr>
      <w:r w:rsidRPr="00F67924">
        <w:rPr>
          <w:lang w:val="pt-PT"/>
        </w:rPr>
        <w:t>A análise farmacocinética populacional em doentes com AIJp demonstrou haver um impacto relacionado com o tamanho corporal na depuração linear; neste sentido, a dosagem com base no peso corporal deve ser tida em consideração (ver Tabela 9).</w:t>
      </w:r>
    </w:p>
    <w:p w14:paraId="5A4CA9C5" w14:textId="77777777" w:rsidR="00BE6D9B" w:rsidRPr="00F67924" w:rsidRDefault="00BE6D9B" w:rsidP="001A4E34">
      <w:pPr>
        <w:outlineLvl w:val="0"/>
        <w:rPr>
          <w:lang w:val="pt-PT"/>
        </w:rPr>
      </w:pPr>
    </w:p>
    <w:p w14:paraId="4A19C501" w14:textId="09A57A73" w:rsidR="00BE6D9B" w:rsidRPr="00F67924" w:rsidRDefault="00BE6D9B" w:rsidP="001A4E34">
      <w:pPr>
        <w:numPr>
          <w:ilvl w:val="12"/>
          <w:numId w:val="0"/>
        </w:numPr>
        <w:rPr>
          <w:iCs/>
          <w:szCs w:val="22"/>
          <w:u w:val="single"/>
          <w:lang w:val="pt-PT"/>
        </w:rPr>
      </w:pPr>
      <w:r w:rsidRPr="00F67924">
        <w:rPr>
          <w:lang w:val="pt-PT"/>
        </w:rPr>
        <w:t>Após a administração subcutânea, o t</w:t>
      </w:r>
      <w:r w:rsidRPr="00F67924">
        <w:rPr>
          <w:vertAlign w:val="subscript"/>
          <w:lang w:val="pt-PT"/>
        </w:rPr>
        <w:t>1/2</w:t>
      </w:r>
      <w:r w:rsidRPr="00F67924">
        <w:rPr>
          <w:lang w:val="pt-PT"/>
        </w:rPr>
        <w:t xml:space="preserve"> efetivo de </w:t>
      </w:r>
      <w:r w:rsidRPr="00F67924">
        <w:rPr>
          <w:szCs w:val="22"/>
          <w:lang w:val="pt-PT"/>
        </w:rPr>
        <w:t xml:space="preserve">tocilizumab </w:t>
      </w:r>
      <w:r w:rsidRPr="00F67924">
        <w:rPr>
          <w:lang w:val="pt-PT"/>
        </w:rPr>
        <w:t>em doentes com AIJp é superior a 10 dias para doentes</w:t>
      </w:r>
      <w:ins w:id="2527" w:author="Author">
        <w:r w:rsidR="00E52138" w:rsidRPr="00F67924">
          <w:rPr>
            <w:lang w:val="pt-PT"/>
          </w:rPr>
          <w:t> </w:t>
        </w:r>
      </w:ins>
      <w:del w:id="2528" w:author="Author">
        <w:r w:rsidRPr="00F67924" w:rsidDel="00E52138">
          <w:rPr>
            <w:lang w:val="pt-PT"/>
          </w:rPr>
          <w:delText xml:space="preserve"> </w:delText>
        </w:r>
      </w:del>
      <w:r w:rsidRPr="00F67924">
        <w:rPr>
          <w:lang w:val="pt-PT"/>
        </w:rPr>
        <w:t xml:space="preserve">&lt; 30 kg (162 mg subcutâneo de 3 em 3 semanas) e superior a 7 dias para doentes </w:t>
      </w:r>
      <w:r w:rsidRPr="00F67924">
        <w:rPr>
          <w:iCs/>
          <w:szCs w:val="22"/>
          <w:lang w:val="pt-PT"/>
        </w:rPr>
        <w:t>≥</w:t>
      </w:r>
      <w:r w:rsidRPr="00F67924">
        <w:rPr>
          <w:lang w:val="pt-PT"/>
        </w:rPr>
        <w:t xml:space="preserve"> 30 kg (162 mg subcutâneo de 2 em 2 semanas) durante um intervalo de administração no estado estacionário. Após a administração intravenosa, o tocilizumab sofre uma eliminação bifásica da circulação. A depuração total de tocilizumab foi dependente da concentração e é a soma da depuração linear e não linear. A depuração linear foi estimada como um parâmetro na análise farmacocinética populacional e foi de 6,25 ml/h. A depuração não linear dependente da concentração tem um papel fundamental em concentrações baixas de tocilizumab. Quando a via de depuração não linear fica saturada, com concentrações mais elevadas de tocilizumab, a depuração é maioritariamente determinada pela depuração linear. </w:t>
      </w:r>
    </w:p>
    <w:p w14:paraId="71683217" w14:textId="55A3AACF" w:rsidR="004A072C" w:rsidRDefault="004A072C" w:rsidP="002C4F21">
      <w:pPr>
        <w:outlineLvl w:val="0"/>
        <w:rPr>
          <w:ins w:id="2529" w:author="Author"/>
          <w:lang w:val="pt-PT"/>
        </w:rPr>
      </w:pPr>
    </w:p>
    <w:p w14:paraId="32767D0E" w14:textId="274362BE" w:rsidR="006B124C" w:rsidRPr="00F67924" w:rsidRDefault="006B124C" w:rsidP="002C4F21">
      <w:pPr>
        <w:outlineLvl w:val="0"/>
        <w:rPr>
          <w:lang w:val="pt-PT"/>
        </w:rPr>
      </w:pPr>
      <w:ins w:id="2530" w:author="Author">
        <w:r w:rsidRPr="00557EB7">
          <w:rPr>
            <w:iCs/>
            <w:u w:val="single"/>
            <w:lang w:val="pt-PT"/>
            <w:rPrChange w:id="2531" w:author="Author">
              <w:rPr>
                <w:i/>
                <w:lang w:val="pt-PT"/>
              </w:rPr>
            </w:rPrChange>
          </w:rPr>
          <w:t>Utilização subcutânea</w:t>
        </w:r>
      </w:ins>
    </w:p>
    <w:p w14:paraId="30C55E84" w14:textId="77777777" w:rsidR="00CA45B4" w:rsidRPr="00557EB7" w:rsidRDefault="00CA45B4" w:rsidP="0041551F">
      <w:pPr>
        <w:numPr>
          <w:ilvl w:val="12"/>
          <w:numId w:val="0"/>
        </w:numPr>
        <w:ind w:right="-2"/>
        <w:rPr>
          <w:i/>
          <w:szCs w:val="22"/>
          <w:lang w:val="pt-PT"/>
          <w:rPrChange w:id="2532" w:author="Author">
            <w:rPr>
              <w:iCs/>
              <w:szCs w:val="22"/>
              <w:u w:val="single"/>
              <w:lang w:val="pt-PT"/>
            </w:rPr>
          </w:rPrChange>
        </w:rPr>
      </w:pPr>
      <w:r w:rsidRPr="00557EB7">
        <w:rPr>
          <w:i/>
          <w:szCs w:val="22"/>
          <w:lang w:val="pt-PT"/>
          <w:rPrChange w:id="2533" w:author="Author">
            <w:rPr>
              <w:iCs/>
              <w:szCs w:val="22"/>
              <w:u w:val="single"/>
              <w:lang w:val="pt-PT"/>
            </w:rPr>
          </w:rPrChange>
        </w:rPr>
        <w:t>Doentes com ACG</w:t>
      </w:r>
    </w:p>
    <w:p w14:paraId="1B8EF97C" w14:textId="77777777" w:rsidR="006B124C" w:rsidRDefault="006B124C" w:rsidP="0041551F">
      <w:pPr>
        <w:ind w:left="567" w:hanging="567"/>
        <w:outlineLvl w:val="0"/>
        <w:rPr>
          <w:ins w:id="2534" w:author="Author"/>
          <w:i/>
          <w:lang w:val="pt-PT"/>
        </w:rPr>
      </w:pPr>
    </w:p>
    <w:p w14:paraId="1EC7AADF" w14:textId="713BBB57" w:rsidR="00CA45B4" w:rsidRPr="00F67924" w:rsidDel="006B124C" w:rsidRDefault="00CA45B4" w:rsidP="0041551F">
      <w:pPr>
        <w:ind w:left="567" w:hanging="567"/>
        <w:outlineLvl w:val="0"/>
        <w:rPr>
          <w:del w:id="2535" w:author="Author"/>
          <w:i/>
          <w:lang w:val="pt-PT"/>
        </w:rPr>
      </w:pPr>
      <w:del w:id="2536" w:author="Author">
        <w:r w:rsidRPr="00F67924" w:rsidDel="006B124C">
          <w:rPr>
            <w:i/>
            <w:lang w:val="pt-PT"/>
          </w:rPr>
          <w:delText>Utilização subcutânea</w:delText>
        </w:r>
      </w:del>
    </w:p>
    <w:p w14:paraId="6CF2FA56" w14:textId="7F0C0173" w:rsidR="00CA45B4" w:rsidRPr="00F67924" w:rsidRDefault="00CA45B4" w:rsidP="00556054">
      <w:pPr>
        <w:rPr>
          <w:lang w:val="pt-PT"/>
        </w:rPr>
      </w:pPr>
      <w:r w:rsidRPr="00F67924">
        <w:rPr>
          <w:lang w:val="pt-PT"/>
        </w:rPr>
        <w:t xml:space="preserve">A farmacocinética de </w:t>
      </w:r>
      <w:r w:rsidRPr="00F67924">
        <w:rPr>
          <w:szCs w:val="22"/>
          <w:lang w:val="pt-PT"/>
        </w:rPr>
        <w:t xml:space="preserve">tocilizumab </w:t>
      </w:r>
      <w:r w:rsidRPr="00F67924">
        <w:rPr>
          <w:lang w:val="pt-PT"/>
        </w:rPr>
        <w:t>em doentes com ACG foi determinada com recurso a um modelo farmacocinético populacional de um conjunto de dados de análise constituído por 149 doentes com ACG, tratados com 162 mg por via subcutânea todas as semanas ou com 162 mg por via subcutânea de 2 em 2 semanas. O modelo desenvolvido teve a mesma estrutura do modelo populacional farmacocinético desenvolvido anteriormente com base nos dados dos doentes com AR (ver Tabela 10).</w:t>
      </w:r>
    </w:p>
    <w:p w14:paraId="407AA077" w14:textId="77777777" w:rsidR="00CA45B4" w:rsidRPr="00F67924" w:rsidRDefault="00CA45B4" w:rsidP="001F7D9D">
      <w:pPr>
        <w:outlineLvl w:val="0"/>
        <w:rPr>
          <w:u w:val="single"/>
          <w:lang w:val="pt-PT"/>
        </w:rPr>
      </w:pPr>
    </w:p>
    <w:p w14:paraId="3B6ACC5F" w14:textId="0AA08401" w:rsidR="00CA45B4" w:rsidRPr="00F67924" w:rsidRDefault="00CA45B4" w:rsidP="003E1CE0">
      <w:pPr>
        <w:keepNext/>
        <w:keepLines/>
        <w:spacing w:line="280" w:lineRule="atLeast"/>
        <w:jc w:val="both"/>
        <w:rPr>
          <w:i/>
          <w:szCs w:val="22"/>
          <w:lang w:val="pt-PT" w:eastAsia="de-DE"/>
        </w:rPr>
      </w:pPr>
      <w:r w:rsidRPr="00F67924">
        <w:rPr>
          <w:i/>
          <w:szCs w:val="22"/>
          <w:lang w:val="pt-PT" w:eastAsia="de-DE"/>
        </w:rPr>
        <w:t xml:space="preserve">Tabela 10. Média prevista </w:t>
      </w:r>
      <w:r w:rsidRPr="00F67924">
        <w:rPr>
          <w:rFonts w:eastAsia="SimSun"/>
          <w:i/>
          <w:szCs w:val="22"/>
          <w:lang w:val="pt-PT" w:eastAsia="de-DE"/>
        </w:rPr>
        <w:t>±</w:t>
      </w:r>
      <w:r w:rsidRPr="00F67924">
        <w:rPr>
          <w:i/>
          <w:szCs w:val="22"/>
          <w:lang w:val="pt-PT" w:eastAsia="de-DE"/>
        </w:rPr>
        <w:t xml:space="preserve"> desvio-padrão para os parâmetros farmacocinéticos no estado estacionário após administração subcutânea na ACG</w:t>
      </w:r>
    </w:p>
    <w:p w14:paraId="0B2F3BDF" w14:textId="77777777" w:rsidR="00CA45B4" w:rsidRPr="00F67924" w:rsidRDefault="00CA45B4" w:rsidP="003E1CE0">
      <w:pPr>
        <w:keepNext/>
        <w:keepLines/>
        <w:spacing w:line="280" w:lineRule="atLeast"/>
        <w:jc w:val="both"/>
        <w:rPr>
          <w:i/>
          <w:color w:val="000000"/>
          <w:szCs w:val="22"/>
          <w:lang w:val="pt-PT" w:eastAsia="de-DE"/>
        </w:rPr>
      </w:pPr>
    </w:p>
    <w:tbl>
      <w:tblPr>
        <w:tblW w:w="88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735"/>
        <w:gridCol w:w="1483"/>
        <w:gridCol w:w="2601"/>
      </w:tblGrid>
      <w:tr w:rsidR="00CA45B4" w:rsidRPr="00F67924" w14:paraId="4879511C" w14:textId="77777777" w:rsidTr="00A70A17">
        <w:trPr>
          <w:cantSplit/>
          <w:trHeight w:val="128"/>
          <w:jc w:val="center"/>
        </w:trPr>
        <w:tc>
          <w:tcPr>
            <w:tcW w:w="4735" w:type="dxa"/>
            <w:tcBorders>
              <w:top w:val="single" w:sz="4" w:space="0" w:color="auto"/>
              <w:left w:val="single" w:sz="4" w:space="0" w:color="auto"/>
              <w:bottom w:val="single" w:sz="4" w:space="0" w:color="auto"/>
              <w:right w:val="single" w:sz="4" w:space="0" w:color="auto"/>
            </w:tcBorders>
          </w:tcPr>
          <w:p w14:paraId="2E1887F2" w14:textId="77777777" w:rsidR="00CA45B4" w:rsidRPr="00F67924" w:rsidRDefault="00CA45B4" w:rsidP="00A70A17">
            <w:pPr>
              <w:keepNext/>
              <w:spacing w:before="113" w:after="57" w:line="280" w:lineRule="atLeast"/>
              <w:ind w:left="1701" w:hanging="1701"/>
              <w:outlineLvl w:val="6"/>
              <w:rPr>
                <w:rFonts w:eastAsia="MS Mincho"/>
                <w:b/>
                <w:sz w:val="20"/>
                <w:lang w:val="pt-PT"/>
              </w:rPr>
            </w:pPr>
          </w:p>
        </w:tc>
        <w:tc>
          <w:tcPr>
            <w:tcW w:w="4084" w:type="dxa"/>
            <w:gridSpan w:val="2"/>
            <w:tcBorders>
              <w:top w:val="single" w:sz="4" w:space="0" w:color="auto"/>
              <w:left w:val="single" w:sz="4" w:space="0" w:color="auto"/>
              <w:bottom w:val="single" w:sz="4" w:space="0" w:color="auto"/>
              <w:right w:val="single" w:sz="4" w:space="0" w:color="auto"/>
            </w:tcBorders>
          </w:tcPr>
          <w:p w14:paraId="7E240FA6" w14:textId="77777777" w:rsidR="00CA45B4" w:rsidRPr="00F67924" w:rsidRDefault="00CA45B4" w:rsidP="00A70A17">
            <w:pPr>
              <w:keepNext/>
              <w:spacing w:after="200"/>
              <w:jc w:val="center"/>
              <w:rPr>
                <w:rFonts w:eastAsia="PMingLiU"/>
                <w:b/>
                <w:sz w:val="20"/>
                <w:lang w:val="pt-PT" w:eastAsia="zh-TW"/>
              </w:rPr>
            </w:pPr>
            <w:r w:rsidRPr="00F67924">
              <w:rPr>
                <w:rFonts w:eastAsia="PMingLiU"/>
                <w:b/>
                <w:sz w:val="20"/>
                <w:lang w:val="pt-PT" w:eastAsia="zh-TW"/>
              </w:rPr>
              <w:t>Subcutâneo</w:t>
            </w:r>
          </w:p>
        </w:tc>
      </w:tr>
      <w:tr w:rsidR="00CA45B4" w:rsidRPr="00F67924" w14:paraId="2C71EDF8" w14:textId="77777777" w:rsidTr="00A70A17">
        <w:trPr>
          <w:cantSplit/>
          <w:trHeight w:val="452"/>
          <w:jc w:val="center"/>
        </w:trPr>
        <w:tc>
          <w:tcPr>
            <w:tcW w:w="4735" w:type="dxa"/>
            <w:tcBorders>
              <w:top w:val="single" w:sz="4" w:space="0" w:color="auto"/>
              <w:left w:val="single" w:sz="4" w:space="0" w:color="auto"/>
              <w:bottom w:val="single" w:sz="4" w:space="0" w:color="auto"/>
              <w:right w:val="single" w:sz="4" w:space="0" w:color="auto"/>
            </w:tcBorders>
          </w:tcPr>
          <w:p w14:paraId="7129781C" w14:textId="2C22076F" w:rsidR="00CA45B4" w:rsidRPr="00F67924" w:rsidRDefault="00CA45B4" w:rsidP="00380E62">
            <w:pPr>
              <w:keepNext/>
              <w:spacing w:after="120"/>
              <w:rPr>
                <w:rFonts w:eastAsia="PMingLiU"/>
                <w:sz w:val="20"/>
                <w:lang w:val="pt-PT" w:eastAsia="zh-TW"/>
              </w:rPr>
            </w:pPr>
            <w:r w:rsidRPr="00F67924">
              <w:rPr>
                <w:rFonts w:eastAsia="PMingLiU"/>
                <w:b/>
                <w:sz w:val="20"/>
                <w:lang w:val="pt-PT" w:eastAsia="zh-TW"/>
              </w:rPr>
              <w:t>Parâmetro farmac</w:t>
            </w:r>
            <w:r w:rsidR="004819E2" w:rsidRPr="00F67924">
              <w:rPr>
                <w:rFonts w:eastAsia="PMingLiU"/>
                <w:b/>
                <w:sz w:val="20"/>
                <w:lang w:val="pt-PT" w:eastAsia="zh-TW"/>
              </w:rPr>
              <w:t>o</w:t>
            </w:r>
            <w:r w:rsidRPr="00F67924">
              <w:rPr>
                <w:rFonts w:eastAsia="PMingLiU"/>
                <w:b/>
                <w:sz w:val="20"/>
                <w:lang w:val="pt-PT" w:eastAsia="zh-TW"/>
              </w:rPr>
              <w:t>cinético de tocilizumab</w:t>
            </w:r>
          </w:p>
        </w:tc>
        <w:tc>
          <w:tcPr>
            <w:tcW w:w="1483" w:type="dxa"/>
            <w:tcBorders>
              <w:top w:val="single" w:sz="4" w:space="0" w:color="auto"/>
              <w:left w:val="single" w:sz="4" w:space="0" w:color="auto"/>
              <w:bottom w:val="single" w:sz="4" w:space="0" w:color="auto"/>
              <w:right w:val="single" w:sz="4" w:space="0" w:color="auto"/>
            </w:tcBorders>
          </w:tcPr>
          <w:p w14:paraId="5EF1BB50" w14:textId="533EF180" w:rsidR="00CA45B4" w:rsidRPr="00F67924" w:rsidRDefault="00CA45B4" w:rsidP="00380E62">
            <w:pPr>
              <w:keepNext/>
              <w:spacing w:after="120"/>
              <w:jc w:val="center"/>
              <w:rPr>
                <w:rFonts w:eastAsia="PMingLiU"/>
                <w:b/>
                <w:sz w:val="20"/>
                <w:lang w:val="pt-PT" w:eastAsia="zh-TW"/>
              </w:rPr>
            </w:pPr>
            <w:r w:rsidRPr="00F67924">
              <w:rPr>
                <w:rFonts w:eastAsia="PMingLiU"/>
                <w:b/>
                <w:sz w:val="20"/>
                <w:lang w:val="pt-PT" w:eastAsia="zh-TW"/>
              </w:rPr>
              <w:t>162 mg de 2 em 2 semanas</w:t>
            </w:r>
          </w:p>
        </w:tc>
        <w:tc>
          <w:tcPr>
            <w:tcW w:w="2601" w:type="dxa"/>
            <w:tcBorders>
              <w:top w:val="single" w:sz="4" w:space="0" w:color="auto"/>
              <w:left w:val="single" w:sz="4" w:space="0" w:color="auto"/>
              <w:bottom w:val="single" w:sz="4" w:space="0" w:color="auto"/>
              <w:right w:val="single" w:sz="4" w:space="0" w:color="auto"/>
            </w:tcBorders>
          </w:tcPr>
          <w:p w14:paraId="7AABD0B0" w14:textId="30C392F1" w:rsidR="00CA45B4" w:rsidRPr="00F67924" w:rsidRDefault="00CA45B4" w:rsidP="00DD2B6A">
            <w:pPr>
              <w:keepNext/>
              <w:spacing w:after="120"/>
              <w:jc w:val="center"/>
              <w:rPr>
                <w:rFonts w:eastAsia="PMingLiU"/>
                <w:b/>
                <w:sz w:val="20"/>
                <w:lang w:val="pt-PT" w:eastAsia="zh-TW"/>
              </w:rPr>
            </w:pPr>
            <w:r w:rsidRPr="00F67924">
              <w:rPr>
                <w:rFonts w:eastAsia="PMingLiU"/>
                <w:b/>
                <w:sz w:val="20"/>
                <w:lang w:val="pt-PT" w:eastAsia="zh-TW"/>
              </w:rPr>
              <w:t>162 mg semanalmente</w:t>
            </w:r>
          </w:p>
        </w:tc>
      </w:tr>
      <w:tr w:rsidR="00CA45B4" w:rsidRPr="00F67924" w14:paraId="7DD812CA" w14:textId="77777777" w:rsidTr="00A70A17">
        <w:trPr>
          <w:cantSplit/>
          <w:trHeight w:val="195"/>
          <w:jc w:val="center"/>
        </w:trPr>
        <w:tc>
          <w:tcPr>
            <w:tcW w:w="4735" w:type="dxa"/>
            <w:tcBorders>
              <w:top w:val="single" w:sz="4" w:space="0" w:color="auto"/>
              <w:left w:val="single" w:sz="4" w:space="0" w:color="auto"/>
              <w:bottom w:val="single" w:sz="4" w:space="0" w:color="auto"/>
              <w:right w:val="single" w:sz="4" w:space="0" w:color="auto"/>
            </w:tcBorders>
          </w:tcPr>
          <w:p w14:paraId="29C30AA7" w14:textId="77777777" w:rsidR="00CA45B4" w:rsidRPr="00F67924" w:rsidRDefault="00CA45B4" w:rsidP="00DD2B6A">
            <w:pPr>
              <w:keepNext/>
              <w:spacing w:after="120"/>
              <w:rPr>
                <w:rFonts w:eastAsia="PMingLiU"/>
                <w:sz w:val="20"/>
                <w:lang w:val="pt-PT" w:eastAsia="zh-TW"/>
              </w:rPr>
            </w:pPr>
            <w:r w:rsidRPr="00F67924">
              <w:rPr>
                <w:rFonts w:eastAsia="PMingLiU"/>
                <w:sz w:val="20"/>
                <w:lang w:val="pt-PT" w:eastAsia="zh-TW"/>
              </w:rPr>
              <w:t>C</w:t>
            </w:r>
            <w:r w:rsidRPr="00F67924">
              <w:rPr>
                <w:rFonts w:eastAsia="PMingLiU"/>
                <w:sz w:val="20"/>
                <w:vertAlign w:val="subscript"/>
                <w:lang w:val="pt-PT" w:eastAsia="zh-TW"/>
              </w:rPr>
              <w:t>máx</w:t>
            </w:r>
            <w:r w:rsidRPr="00F67924">
              <w:rPr>
                <w:rFonts w:eastAsia="PMingLiU"/>
                <w:sz w:val="20"/>
                <w:lang w:val="pt-PT" w:eastAsia="zh-TW"/>
              </w:rPr>
              <w:t xml:space="preserve"> (µg/ml)</w:t>
            </w:r>
          </w:p>
        </w:tc>
        <w:tc>
          <w:tcPr>
            <w:tcW w:w="1483" w:type="dxa"/>
            <w:tcBorders>
              <w:top w:val="single" w:sz="4" w:space="0" w:color="auto"/>
              <w:left w:val="single" w:sz="4" w:space="0" w:color="auto"/>
              <w:bottom w:val="single" w:sz="4" w:space="0" w:color="auto"/>
              <w:right w:val="single" w:sz="4" w:space="0" w:color="auto"/>
            </w:tcBorders>
          </w:tcPr>
          <w:p w14:paraId="3A7C6E0D" w14:textId="77777777" w:rsidR="00CA45B4" w:rsidRPr="00F67924" w:rsidRDefault="00CA45B4" w:rsidP="00DD2B6A">
            <w:pPr>
              <w:keepNext/>
              <w:spacing w:after="120"/>
              <w:jc w:val="center"/>
              <w:rPr>
                <w:rFonts w:eastAsia="PMingLiU"/>
                <w:sz w:val="20"/>
                <w:lang w:val="pt-PT" w:eastAsia="zh-TW"/>
              </w:rPr>
            </w:pPr>
            <w:r w:rsidRPr="00F67924">
              <w:rPr>
                <w:rFonts w:eastAsia="SimSun"/>
                <w:sz w:val="20"/>
                <w:lang w:val="pt-PT" w:eastAsia="zh-TW"/>
              </w:rPr>
              <w:t>19,3 ± 12,8</w:t>
            </w:r>
          </w:p>
        </w:tc>
        <w:tc>
          <w:tcPr>
            <w:tcW w:w="2601" w:type="dxa"/>
            <w:tcBorders>
              <w:top w:val="single" w:sz="4" w:space="0" w:color="auto"/>
              <w:left w:val="single" w:sz="4" w:space="0" w:color="auto"/>
              <w:bottom w:val="single" w:sz="4" w:space="0" w:color="auto"/>
              <w:right w:val="single" w:sz="4" w:space="0" w:color="auto"/>
            </w:tcBorders>
          </w:tcPr>
          <w:p w14:paraId="5296CA34" w14:textId="77777777" w:rsidR="00CA45B4" w:rsidRPr="00F67924" w:rsidRDefault="00CA45B4" w:rsidP="00DD2B6A">
            <w:pPr>
              <w:keepNext/>
              <w:spacing w:after="120"/>
              <w:jc w:val="center"/>
              <w:rPr>
                <w:rFonts w:eastAsia="PMingLiU"/>
                <w:sz w:val="20"/>
                <w:lang w:val="pt-PT" w:eastAsia="zh-TW"/>
              </w:rPr>
            </w:pPr>
            <w:r w:rsidRPr="00F67924">
              <w:rPr>
                <w:rFonts w:eastAsia="PMingLiU"/>
                <w:sz w:val="20"/>
                <w:lang w:val="pt-PT" w:eastAsia="zh-TW"/>
              </w:rPr>
              <w:t>73 ± 30,4</w:t>
            </w:r>
          </w:p>
        </w:tc>
      </w:tr>
      <w:tr w:rsidR="00CA45B4" w:rsidRPr="00F67924" w14:paraId="1EB4E6AB" w14:textId="77777777" w:rsidTr="00A70A17">
        <w:trPr>
          <w:cantSplit/>
          <w:trHeight w:val="195"/>
          <w:jc w:val="center"/>
        </w:trPr>
        <w:tc>
          <w:tcPr>
            <w:tcW w:w="4735" w:type="dxa"/>
            <w:tcBorders>
              <w:top w:val="single" w:sz="4" w:space="0" w:color="auto"/>
              <w:left w:val="single" w:sz="4" w:space="0" w:color="auto"/>
              <w:bottom w:val="single" w:sz="4" w:space="0" w:color="auto"/>
              <w:right w:val="single" w:sz="4" w:space="0" w:color="auto"/>
            </w:tcBorders>
          </w:tcPr>
          <w:p w14:paraId="6555D0C8" w14:textId="77777777" w:rsidR="00CA45B4" w:rsidRPr="00F67924" w:rsidRDefault="00CA45B4" w:rsidP="00DD2B6A">
            <w:pPr>
              <w:keepNext/>
              <w:spacing w:after="120"/>
              <w:rPr>
                <w:rFonts w:eastAsia="PMingLiU"/>
                <w:sz w:val="20"/>
                <w:lang w:val="pt-PT" w:eastAsia="zh-TW"/>
              </w:rPr>
            </w:pPr>
            <w:r w:rsidRPr="00F67924">
              <w:rPr>
                <w:rFonts w:eastAsia="PMingLiU"/>
                <w:sz w:val="20"/>
                <w:lang w:val="pt-PT" w:eastAsia="zh-TW"/>
              </w:rPr>
              <w:t>C</w:t>
            </w:r>
            <w:r w:rsidRPr="00F67924">
              <w:rPr>
                <w:rFonts w:eastAsia="PMingLiU"/>
                <w:sz w:val="20"/>
                <w:vertAlign w:val="subscript"/>
                <w:lang w:val="pt-PT" w:eastAsia="zh-TW"/>
              </w:rPr>
              <w:t>mín</w:t>
            </w:r>
            <w:r w:rsidRPr="00F67924">
              <w:rPr>
                <w:rFonts w:eastAsia="PMingLiU"/>
                <w:sz w:val="20"/>
                <w:lang w:val="pt-PT" w:eastAsia="zh-TW"/>
              </w:rPr>
              <w:t xml:space="preserve"> (µg/ml)</w:t>
            </w:r>
          </w:p>
        </w:tc>
        <w:tc>
          <w:tcPr>
            <w:tcW w:w="1483" w:type="dxa"/>
            <w:tcBorders>
              <w:top w:val="single" w:sz="4" w:space="0" w:color="auto"/>
              <w:left w:val="single" w:sz="4" w:space="0" w:color="auto"/>
              <w:bottom w:val="single" w:sz="4" w:space="0" w:color="auto"/>
              <w:right w:val="single" w:sz="4" w:space="0" w:color="auto"/>
            </w:tcBorders>
          </w:tcPr>
          <w:p w14:paraId="28377D2C" w14:textId="77777777" w:rsidR="00CA45B4" w:rsidRPr="00F67924" w:rsidRDefault="00CA45B4" w:rsidP="00DD2B6A">
            <w:pPr>
              <w:keepNext/>
              <w:spacing w:after="120"/>
              <w:jc w:val="center"/>
              <w:rPr>
                <w:rFonts w:eastAsia="PMingLiU"/>
                <w:sz w:val="20"/>
                <w:lang w:val="pt-PT" w:eastAsia="zh-TW"/>
              </w:rPr>
            </w:pPr>
            <w:r w:rsidRPr="00F67924">
              <w:rPr>
                <w:rFonts w:eastAsia="SimSun"/>
                <w:sz w:val="20"/>
                <w:lang w:val="pt-PT" w:eastAsia="zh-TW"/>
              </w:rPr>
              <w:t>11,1 ± 10,3</w:t>
            </w:r>
          </w:p>
        </w:tc>
        <w:tc>
          <w:tcPr>
            <w:tcW w:w="2601" w:type="dxa"/>
            <w:tcBorders>
              <w:top w:val="single" w:sz="4" w:space="0" w:color="auto"/>
              <w:left w:val="single" w:sz="4" w:space="0" w:color="auto"/>
              <w:bottom w:val="single" w:sz="4" w:space="0" w:color="auto"/>
              <w:right w:val="single" w:sz="4" w:space="0" w:color="auto"/>
            </w:tcBorders>
          </w:tcPr>
          <w:p w14:paraId="73C9C5C4" w14:textId="77777777" w:rsidR="00CA45B4" w:rsidRPr="00F67924" w:rsidRDefault="00CA45B4" w:rsidP="00DD2B6A">
            <w:pPr>
              <w:keepNext/>
              <w:spacing w:after="120"/>
              <w:jc w:val="center"/>
              <w:rPr>
                <w:rFonts w:eastAsia="PMingLiU"/>
                <w:sz w:val="20"/>
                <w:lang w:val="pt-PT" w:eastAsia="zh-TW"/>
              </w:rPr>
            </w:pPr>
            <w:r w:rsidRPr="00F67924">
              <w:rPr>
                <w:rFonts w:eastAsia="PMingLiU"/>
                <w:sz w:val="20"/>
                <w:lang w:val="pt-PT" w:eastAsia="zh-TW"/>
              </w:rPr>
              <w:t>68,1± 29,5</w:t>
            </w:r>
          </w:p>
        </w:tc>
      </w:tr>
      <w:tr w:rsidR="00CA45B4" w:rsidRPr="00F67924" w14:paraId="25655DEA" w14:textId="77777777" w:rsidTr="00A70A17">
        <w:trPr>
          <w:cantSplit/>
          <w:trHeight w:val="324"/>
          <w:jc w:val="center"/>
        </w:trPr>
        <w:tc>
          <w:tcPr>
            <w:tcW w:w="4735" w:type="dxa"/>
            <w:tcBorders>
              <w:top w:val="single" w:sz="4" w:space="0" w:color="auto"/>
              <w:left w:val="single" w:sz="4" w:space="0" w:color="auto"/>
              <w:bottom w:val="single" w:sz="4" w:space="0" w:color="auto"/>
              <w:right w:val="single" w:sz="4" w:space="0" w:color="auto"/>
            </w:tcBorders>
          </w:tcPr>
          <w:p w14:paraId="1D01E858" w14:textId="77777777" w:rsidR="00CA45B4" w:rsidRPr="00F67924" w:rsidRDefault="00CA45B4" w:rsidP="00DD2B6A">
            <w:pPr>
              <w:keepNext/>
              <w:spacing w:after="120"/>
              <w:rPr>
                <w:rFonts w:eastAsia="PMingLiU"/>
                <w:sz w:val="20"/>
                <w:lang w:val="pt-PT" w:eastAsia="zh-TW"/>
              </w:rPr>
            </w:pPr>
            <w:r w:rsidRPr="00F67924">
              <w:rPr>
                <w:rFonts w:eastAsia="PMingLiU"/>
                <w:sz w:val="20"/>
                <w:lang w:val="pt-PT" w:eastAsia="zh-TW"/>
              </w:rPr>
              <w:t>C</w:t>
            </w:r>
            <w:r w:rsidRPr="00F67924">
              <w:rPr>
                <w:rFonts w:eastAsia="PMingLiU"/>
                <w:sz w:val="20"/>
                <w:vertAlign w:val="subscript"/>
                <w:lang w:val="pt-PT" w:eastAsia="zh-TW"/>
              </w:rPr>
              <w:t>média</w:t>
            </w:r>
            <w:r w:rsidRPr="00F67924">
              <w:rPr>
                <w:rFonts w:eastAsia="PMingLiU"/>
                <w:sz w:val="20"/>
                <w:lang w:val="pt-PT" w:eastAsia="zh-TW"/>
              </w:rPr>
              <w:t xml:space="preserve"> (µg/ml)</w:t>
            </w:r>
          </w:p>
        </w:tc>
        <w:tc>
          <w:tcPr>
            <w:tcW w:w="1483" w:type="dxa"/>
            <w:tcBorders>
              <w:top w:val="single" w:sz="4" w:space="0" w:color="auto"/>
              <w:left w:val="single" w:sz="4" w:space="0" w:color="auto"/>
              <w:bottom w:val="single" w:sz="4" w:space="0" w:color="auto"/>
              <w:right w:val="single" w:sz="4" w:space="0" w:color="auto"/>
            </w:tcBorders>
          </w:tcPr>
          <w:p w14:paraId="6D3B309D" w14:textId="77777777" w:rsidR="00CA45B4" w:rsidRPr="00F67924" w:rsidRDefault="00CA45B4" w:rsidP="00DD2B6A">
            <w:pPr>
              <w:keepNext/>
              <w:spacing w:after="120"/>
              <w:jc w:val="center"/>
              <w:rPr>
                <w:rFonts w:eastAsia="PMingLiU"/>
                <w:sz w:val="20"/>
                <w:lang w:val="pt-PT" w:eastAsia="zh-TW"/>
              </w:rPr>
            </w:pPr>
            <w:r w:rsidRPr="00F67924">
              <w:rPr>
                <w:rFonts w:eastAsia="PMingLiU"/>
                <w:sz w:val="20"/>
                <w:lang w:val="pt-PT" w:eastAsia="zh-TW"/>
              </w:rPr>
              <w:t xml:space="preserve"> 16,2 ± 11,8</w:t>
            </w:r>
          </w:p>
        </w:tc>
        <w:tc>
          <w:tcPr>
            <w:tcW w:w="2601" w:type="dxa"/>
            <w:tcBorders>
              <w:top w:val="single" w:sz="4" w:space="0" w:color="auto"/>
              <w:left w:val="single" w:sz="4" w:space="0" w:color="auto"/>
              <w:bottom w:val="single" w:sz="4" w:space="0" w:color="auto"/>
              <w:right w:val="single" w:sz="4" w:space="0" w:color="auto"/>
            </w:tcBorders>
          </w:tcPr>
          <w:p w14:paraId="12C4DD2A" w14:textId="77777777" w:rsidR="00CA45B4" w:rsidRPr="00F67924" w:rsidRDefault="00CA45B4" w:rsidP="00DD2B6A">
            <w:pPr>
              <w:keepNext/>
              <w:spacing w:after="120"/>
              <w:jc w:val="center"/>
              <w:rPr>
                <w:rFonts w:eastAsia="PMingLiU"/>
                <w:sz w:val="20"/>
                <w:lang w:val="pt-PT" w:eastAsia="zh-TW"/>
              </w:rPr>
            </w:pPr>
            <w:r w:rsidRPr="00F67924">
              <w:rPr>
                <w:rFonts w:eastAsia="PMingLiU"/>
                <w:sz w:val="20"/>
                <w:lang w:val="pt-PT" w:eastAsia="zh-TW"/>
              </w:rPr>
              <w:t>71,3 ± 30,1</w:t>
            </w:r>
          </w:p>
        </w:tc>
      </w:tr>
      <w:tr w:rsidR="00CA45B4" w:rsidRPr="00F67924" w14:paraId="07598869" w14:textId="77777777" w:rsidTr="00A70A17">
        <w:trPr>
          <w:cantSplit/>
          <w:trHeight w:val="324"/>
          <w:jc w:val="center"/>
        </w:trPr>
        <w:tc>
          <w:tcPr>
            <w:tcW w:w="4735" w:type="dxa"/>
            <w:tcBorders>
              <w:top w:val="single" w:sz="4" w:space="0" w:color="auto"/>
              <w:left w:val="single" w:sz="4" w:space="0" w:color="auto"/>
              <w:bottom w:val="single" w:sz="4" w:space="0" w:color="auto"/>
              <w:right w:val="single" w:sz="4" w:space="0" w:color="auto"/>
            </w:tcBorders>
          </w:tcPr>
          <w:p w14:paraId="3CD0A2B0" w14:textId="77777777" w:rsidR="00CA45B4" w:rsidRPr="00F67924" w:rsidRDefault="00CA45B4" w:rsidP="00A70A17">
            <w:pPr>
              <w:spacing w:after="120"/>
              <w:rPr>
                <w:rFonts w:eastAsia="PMingLiU"/>
                <w:sz w:val="20"/>
                <w:lang w:val="pt-PT" w:eastAsia="zh-TW"/>
              </w:rPr>
            </w:pPr>
            <w:r w:rsidRPr="00F67924">
              <w:rPr>
                <w:rFonts w:eastAsia="PMingLiU"/>
                <w:sz w:val="20"/>
                <w:lang w:val="pt-PT" w:eastAsia="zh-TW"/>
              </w:rPr>
              <w:t>Acumulação C</w:t>
            </w:r>
            <w:r w:rsidRPr="00F67924">
              <w:rPr>
                <w:rFonts w:eastAsia="PMingLiU"/>
                <w:sz w:val="20"/>
                <w:vertAlign w:val="subscript"/>
                <w:lang w:val="pt-PT" w:eastAsia="zh-TW"/>
              </w:rPr>
              <w:t>máx</w:t>
            </w:r>
          </w:p>
        </w:tc>
        <w:tc>
          <w:tcPr>
            <w:tcW w:w="1483" w:type="dxa"/>
            <w:tcBorders>
              <w:top w:val="single" w:sz="4" w:space="0" w:color="auto"/>
              <w:left w:val="single" w:sz="4" w:space="0" w:color="auto"/>
              <w:bottom w:val="single" w:sz="4" w:space="0" w:color="auto"/>
              <w:right w:val="single" w:sz="4" w:space="0" w:color="auto"/>
            </w:tcBorders>
          </w:tcPr>
          <w:p w14:paraId="2AFE1B1F" w14:textId="77777777" w:rsidR="00CA45B4" w:rsidRPr="00F67924" w:rsidRDefault="00CA45B4" w:rsidP="00DD2B6A">
            <w:pPr>
              <w:spacing w:after="120"/>
              <w:jc w:val="center"/>
              <w:rPr>
                <w:rFonts w:eastAsia="PMingLiU"/>
                <w:sz w:val="20"/>
                <w:lang w:val="pt-PT" w:eastAsia="zh-TW"/>
              </w:rPr>
            </w:pPr>
            <w:r w:rsidRPr="00F67924">
              <w:rPr>
                <w:rFonts w:eastAsia="PMingLiU"/>
                <w:sz w:val="20"/>
                <w:lang w:val="pt-PT" w:eastAsia="zh-TW"/>
              </w:rPr>
              <w:t>2,18</w:t>
            </w:r>
          </w:p>
        </w:tc>
        <w:tc>
          <w:tcPr>
            <w:tcW w:w="2601" w:type="dxa"/>
            <w:tcBorders>
              <w:top w:val="single" w:sz="4" w:space="0" w:color="auto"/>
              <w:left w:val="single" w:sz="4" w:space="0" w:color="auto"/>
              <w:bottom w:val="single" w:sz="4" w:space="0" w:color="auto"/>
              <w:right w:val="single" w:sz="4" w:space="0" w:color="auto"/>
            </w:tcBorders>
          </w:tcPr>
          <w:p w14:paraId="71633E4A" w14:textId="77777777" w:rsidR="00CA45B4" w:rsidRPr="00F67924" w:rsidRDefault="00CA45B4" w:rsidP="00DD2B6A">
            <w:pPr>
              <w:spacing w:after="120"/>
              <w:jc w:val="center"/>
              <w:rPr>
                <w:rFonts w:eastAsia="PMingLiU"/>
                <w:sz w:val="20"/>
                <w:lang w:val="pt-PT" w:eastAsia="zh-TW"/>
              </w:rPr>
            </w:pPr>
            <w:r w:rsidRPr="00F67924">
              <w:rPr>
                <w:rFonts w:eastAsia="PMingLiU"/>
                <w:sz w:val="20"/>
                <w:lang w:val="pt-PT" w:eastAsia="zh-TW"/>
              </w:rPr>
              <w:t xml:space="preserve"> 8,88</w:t>
            </w:r>
          </w:p>
        </w:tc>
      </w:tr>
      <w:tr w:rsidR="00CA45B4" w:rsidRPr="00F67924" w14:paraId="4A558605" w14:textId="77777777" w:rsidTr="00A70A17">
        <w:trPr>
          <w:cantSplit/>
          <w:trHeight w:val="331"/>
          <w:jc w:val="center"/>
        </w:trPr>
        <w:tc>
          <w:tcPr>
            <w:tcW w:w="4735" w:type="dxa"/>
            <w:tcBorders>
              <w:top w:val="single" w:sz="4" w:space="0" w:color="auto"/>
              <w:left w:val="single" w:sz="4" w:space="0" w:color="auto"/>
              <w:bottom w:val="single" w:sz="4" w:space="0" w:color="auto"/>
              <w:right w:val="single" w:sz="4" w:space="0" w:color="auto"/>
            </w:tcBorders>
          </w:tcPr>
          <w:p w14:paraId="10D2CA70" w14:textId="77777777" w:rsidR="00CA45B4" w:rsidRPr="00F67924" w:rsidRDefault="00CA45B4" w:rsidP="00A70A17">
            <w:pPr>
              <w:spacing w:after="120"/>
              <w:rPr>
                <w:rFonts w:eastAsia="PMingLiU"/>
                <w:sz w:val="20"/>
                <w:lang w:val="pt-PT" w:eastAsia="zh-TW"/>
              </w:rPr>
            </w:pPr>
            <w:r w:rsidRPr="00F67924">
              <w:rPr>
                <w:rFonts w:eastAsia="PMingLiU"/>
                <w:sz w:val="20"/>
                <w:lang w:val="pt-PT" w:eastAsia="zh-TW"/>
              </w:rPr>
              <w:t>Acumulação C</w:t>
            </w:r>
            <w:r w:rsidRPr="00F67924">
              <w:rPr>
                <w:rFonts w:eastAsia="PMingLiU"/>
                <w:sz w:val="20"/>
                <w:vertAlign w:val="subscript"/>
                <w:lang w:val="pt-PT" w:eastAsia="zh-TW"/>
              </w:rPr>
              <w:t>mín</w:t>
            </w:r>
          </w:p>
        </w:tc>
        <w:tc>
          <w:tcPr>
            <w:tcW w:w="1483" w:type="dxa"/>
            <w:tcBorders>
              <w:top w:val="single" w:sz="4" w:space="0" w:color="auto"/>
              <w:left w:val="single" w:sz="4" w:space="0" w:color="auto"/>
              <w:bottom w:val="single" w:sz="4" w:space="0" w:color="auto"/>
              <w:right w:val="single" w:sz="4" w:space="0" w:color="auto"/>
            </w:tcBorders>
          </w:tcPr>
          <w:p w14:paraId="01ACD733" w14:textId="77777777" w:rsidR="00CA45B4" w:rsidRPr="00F67924" w:rsidRDefault="00CA45B4" w:rsidP="00DD2B6A">
            <w:pPr>
              <w:spacing w:after="120"/>
              <w:jc w:val="center"/>
              <w:rPr>
                <w:rFonts w:eastAsia="PMingLiU"/>
                <w:sz w:val="20"/>
                <w:lang w:val="pt-PT" w:eastAsia="zh-TW"/>
              </w:rPr>
            </w:pPr>
            <w:r w:rsidRPr="00F67924">
              <w:rPr>
                <w:rFonts w:eastAsia="PMingLiU"/>
                <w:sz w:val="20"/>
                <w:lang w:val="pt-PT" w:eastAsia="zh-TW"/>
              </w:rPr>
              <w:t>5,61</w:t>
            </w:r>
          </w:p>
        </w:tc>
        <w:tc>
          <w:tcPr>
            <w:tcW w:w="2601" w:type="dxa"/>
            <w:tcBorders>
              <w:top w:val="single" w:sz="4" w:space="0" w:color="auto"/>
              <w:left w:val="single" w:sz="4" w:space="0" w:color="auto"/>
              <w:bottom w:val="single" w:sz="4" w:space="0" w:color="auto"/>
              <w:right w:val="single" w:sz="4" w:space="0" w:color="auto"/>
            </w:tcBorders>
          </w:tcPr>
          <w:p w14:paraId="5EC86EF5" w14:textId="77777777" w:rsidR="00CA45B4" w:rsidRPr="00F67924" w:rsidRDefault="00CA45B4" w:rsidP="00DD2B6A">
            <w:pPr>
              <w:spacing w:after="120"/>
              <w:jc w:val="center"/>
              <w:rPr>
                <w:rFonts w:eastAsia="PMingLiU"/>
                <w:sz w:val="20"/>
                <w:lang w:val="pt-PT" w:eastAsia="zh-TW"/>
              </w:rPr>
            </w:pPr>
            <w:r w:rsidRPr="00F67924">
              <w:rPr>
                <w:rFonts w:eastAsia="PMingLiU"/>
                <w:sz w:val="20"/>
                <w:lang w:val="pt-PT" w:eastAsia="zh-TW"/>
              </w:rPr>
              <w:t>9,59</w:t>
            </w:r>
          </w:p>
        </w:tc>
      </w:tr>
      <w:tr w:rsidR="00CA45B4" w:rsidRPr="00F67924" w14:paraId="6C033A3B" w14:textId="77777777" w:rsidTr="00A70A17">
        <w:trPr>
          <w:cantSplit/>
          <w:trHeight w:val="331"/>
          <w:jc w:val="center"/>
        </w:trPr>
        <w:tc>
          <w:tcPr>
            <w:tcW w:w="4735" w:type="dxa"/>
            <w:tcBorders>
              <w:top w:val="single" w:sz="4" w:space="0" w:color="auto"/>
              <w:left w:val="single" w:sz="4" w:space="0" w:color="auto"/>
              <w:bottom w:val="single" w:sz="4" w:space="0" w:color="auto"/>
              <w:right w:val="single" w:sz="4" w:space="0" w:color="auto"/>
            </w:tcBorders>
          </w:tcPr>
          <w:p w14:paraId="4E035691" w14:textId="59E9006A" w:rsidR="00CA45B4" w:rsidRPr="00F67924" w:rsidRDefault="00CA45B4" w:rsidP="004819E2">
            <w:pPr>
              <w:spacing w:after="120"/>
              <w:rPr>
                <w:rFonts w:eastAsia="PMingLiU"/>
                <w:sz w:val="20"/>
                <w:lang w:val="pt-PT" w:eastAsia="zh-TW"/>
              </w:rPr>
            </w:pPr>
            <w:r w:rsidRPr="00F67924">
              <w:rPr>
                <w:rFonts w:eastAsia="PMingLiU"/>
                <w:sz w:val="20"/>
                <w:lang w:val="pt-PT" w:eastAsia="zh-TW"/>
              </w:rPr>
              <w:t>Acumulação</w:t>
            </w:r>
            <w:r w:rsidRPr="00F67924">
              <w:rPr>
                <w:sz w:val="20"/>
                <w:lang w:val="pt-PT"/>
              </w:rPr>
              <w:t xml:space="preserve"> C</w:t>
            </w:r>
            <w:r w:rsidRPr="00F67924">
              <w:rPr>
                <w:rFonts w:eastAsia="PMingLiU"/>
                <w:sz w:val="20"/>
                <w:vertAlign w:val="subscript"/>
                <w:lang w:val="pt-PT" w:eastAsia="zh-TW"/>
              </w:rPr>
              <w:t>média</w:t>
            </w:r>
            <w:r w:rsidRPr="00F67924">
              <w:rPr>
                <w:sz w:val="20"/>
                <w:lang w:val="pt-PT"/>
              </w:rPr>
              <w:t xml:space="preserve"> o</w:t>
            </w:r>
            <w:r w:rsidR="004819E2" w:rsidRPr="00F67924">
              <w:rPr>
                <w:sz w:val="20"/>
                <w:lang w:val="pt-PT"/>
              </w:rPr>
              <w:t>u</w:t>
            </w:r>
            <w:r w:rsidRPr="00F67924">
              <w:rPr>
                <w:sz w:val="20"/>
                <w:lang w:val="pt-PT"/>
              </w:rPr>
              <w:t xml:space="preserve"> AUC</w:t>
            </w:r>
            <w:r w:rsidRPr="00F67924">
              <w:rPr>
                <w:sz w:val="20"/>
                <w:vertAlign w:val="subscript"/>
                <w:lang w:val="pt-PT"/>
              </w:rPr>
              <w:t>τ</w:t>
            </w:r>
            <w:r w:rsidRPr="00F67924">
              <w:rPr>
                <w:sz w:val="20"/>
                <w:lang w:val="pt-PT"/>
              </w:rPr>
              <w:t xml:space="preserve"> *</w:t>
            </w:r>
          </w:p>
        </w:tc>
        <w:tc>
          <w:tcPr>
            <w:tcW w:w="1483" w:type="dxa"/>
            <w:tcBorders>
              <w:top w:val="single" w:sz="4" w:space="0" w:color="auto"/>
              <w:left w:val="single" w:sz="4" w:space="0" w:color="auto"/>
              <w:bottom w:val="single" w:sz="4" w:space="0" w:color="auto"/>
              <w:right w:val="single" w:sz="4" w:space="0" w:color="auto"/>
            </w:tcBorders>
          </w:tcPr>
          <w:p w14:paraId="711CCFF7" w14:textId="77777777" w:rsidR="00CA45B4" w:rsidRPr="00F67924" w:rsidRDefault="00CA45B4" w:rsidP="00DD2B6A">
            <w:pPr>
              <w:spacing w:after="120"/>
              <w:jc w:val="center"/>
              <w:rPr>
                <w:rFonts w:eastAsia="PMingLiU"/>
                <w:sz w:val="20"/>
                <w:lang w:val="pt-PT" w:eastAsia="zh-TW"/>
              </w:rPr>
            </w:pPr>
            <w:r w:rsidRPr="00F67924">
              <w:rPr>
                <w:rFonts w:eastAsia="PMingLiU"/>
                <w:sz w:val="20"/>
                <w:lang w:val="pt-PT" w:eastAsia="zh-TW"/>
              </w:rPr>
              <w:t>2,81</w:t>
            </w:r>
          </w:p>
        </w:tc>
        <w:tc>
          <w:tcPr>
            <w:tcW w:w="2601" w:type="dxa"/>
            <w:tcBorders>
              <w:top w:val="single" w:sz="4" w:space="0" w:color="auto"/>
              <w:left w:val="single" w:sz="4" w:space="0" w:color="auto"/>
              <w:bottom w:val="single" w:sz="4" w:space="0" w:color="auto"/>
              <w:right w:val="single" w:sz="4" w:space="0" w:color="auto"/>
            </w:tcBorders>
          </w:tcPr>
          <w:p w14:paraId="79632805" w14:textId="77777777" w:rsidR="00CA45B4" w:rsidRPr="00F67924" w:rsidRDefault="00CA45B4" w:rsidP="00DD2B6A">
            <w:pPr>
              <w:spacing w:after="120"/>
              <w:jc w:val="center"/>
              <w:rPr>
                <w:rFonts w:eastAsia="PMingLiU"/>
                <w:sz w:val="20"/>
                <w:lang w:val="pt-PT" w:eastAsia="zh-TW"/>
              </w:rPr>
            </w:pPr>
            <w:r w:rsidRPr="00F67924">
              <w:rPr>
                <w:rFonts w:eastAsia="PMingLiU"/>
                <w:sz w:val="20"/>
                <w:lang w:val="pt-PT" w:eastAsia="zh-TW"/>
              </w:rPr>
              <w:t>10,91</w:t>
            </w:r>
          </w:p>
        </w:tc>
      </w:tr>
    </w:tbl>
    <w:p w14:paraId="52DDD15C" w14:textId="4B5C4FEB" w:rsidR="00CA45B4" w:rsidRPr="00F67924" w:rsidRDefault="00CA45B4" w:rsidP="00FB3EE6">
      <w:pPr>
        <w:ind w:firstLine="142"/>
        <w:rPr>
          <w:sz w:val="18"/>
          <w:szCs w:val="18"/>
          <w:lang w:val="pt-PT"/>
        </w:rPr>
      </w:pPr>
      <w:r w:rsidRPr="00F67924">
        <w:rPr>
          <w:sz w:val="18"/>
          <w:szCs w:val="18"/>
          <w:lang w:val="pt-PT" w:eastAsia="de-DE"/>
        </w:rPr>
        <w:t>*</w:t>
      </w:r>
      <w:r w:rsidRPr="00F67924">
        <w:rPr>
          <w:sz w:val="18"/>
          <w:szCs w:val="18"/>
          <w:lang w:val="pt-PT"/>
        </w:rPr>
        <w:t>τ = 2 semanas ou 1 semana para os dois regimes subcutâneos</w:t>
      </w:r>
    </w:p>
    <w:p w14:paraId="22B58DDE" w14:textId="77777777" w:rsidR="00CA45B4" w:rsidRPr="00F67924" w:rsidRDefault="00CA45B4" w:rsidP="0041551F">
      <w:pPr>
        <w:rPr>
          <w:lang w:val="pt-PT" w:eastAsia="de-DE"/>
        </w:rPr>
      </w:pPr>
    </w:p>
    <w:p w14:paraId="2A103027" w14:textId="5C292369" w:rsidR="00CA45B4" w:rsidRPr="00F67924" w:rsidRDefault="00CA45B4" w:rsidP="0041551F">
      <w:pPr>
        <w:rPr>
          <w:lang w:val="pt-PT" w:eastAsia="de-DE"/>
        </w:rPr>
      </w:pPr>
      <w:r w:rsidRPr="00F67924">
        <w:rPr>
          <w:lang w:val="pt-PT" w:eastAsia="de-DE"/>
        </w:rPr>
        <w:t xml:space="preserve">O perfil do estado estacionário após a dose semanal de </w:t>
      </w:r>
      <w:r w:rsidRPr="00F67924">
        <w:rPr>
          <w:szCs w:val="22"/>
          <w:lang w:val="pt-PT"/>
        </w:rPr>
        <w:t xml:space="preserve">tocilizumab </w:t>
      </w:r>
      <w:r w:rsidRPr="00F67924">
        <w:rPr>
          <w:lang w:val="pt-PT" w:eastAsia="de-DE"/>
        </w:rPr>
        <w:t xml:space="preserve">foi praticamente plano, com muito poucas flutuações entre os valores mínimos e máximos, enquanto </w:t>
      </w:r>
      <w:del w:id="2537" w:author="Author">
        <w:r w:rsidRPr="00F67924" w:rsidDel="00EE4151">
          <w:rPr>
            <w:lang w:val="pt-PT" w:eastAsia="de-DE"/>
          </w:rPr>
          <w:delText xml:space="preserve">que </w:delText>
        </w:r>
      </w:del>
      <w:r w:rsidRPr="00F67924">
        <w:rPr>
          <w:lang w:val="pt-PT" w:eastAsia="de-DE"/>
        </w:rPr>
        <w:t xml:space="preserve">houve flutuações substanciais para a administração de </w:t>
      </w:r>
      <w:r w:rsidRPr="00F67924">
        <w:rPr>
          <w:szCs w:val="22"/>
          <w:lang w:val="pt-PT"/>
        </w:rPr>
        <w:t xml:space="preserve">tocilizumab </w:t>
      </w:r>
      <w:r w:rsidRPr="00F67924">
        <w:rPr>
          <w:lang w:val="pt-PT" w:eastAsia="de-DE"/>
        </w:rPr>
        <w:t xml:space="preserve">de 2 em 2 semanas. Aproximadamente 90% do estado estacionário </w:t>
      </w:r>
      <w:r w:rsidRPr="00F67924">
        <w:rPr>
          <w:sz w:val="20"/>
          <w:lang w:val="pt-PT"/>
        </w:rPr>
        <w:t>(AUC</w:t>
      </w:r>
      <w:r w:rsidRPr="00F67924">
        <w:rPr>
          <w:sz w:val="20"/>
          <w:vertAlign w:val="subscript"/>
          <w:lang w:val="pt-PT"/>
        </w:rPr>
        <w:t>τ</w:t>
      </w:r>
      <w:r w:rsidRPr="00F67924">
        <w:rPr>
          <w:lang w:val="pt-PT" w:eastAsia="de-DE"/>
        </w:rPr>
        <w:t>) foi atingido na semana 14 no grupo do regime de 2 em 2 semanas, e na semana 17 no grupo do regime semanal.</w:t>
      </w:r>
    </w:p>
    <w:p w14:paraId="4A140BFA" w14:textId="77777777" w:rsidR="00CA45B4" w:rsidRPr="00F67924" w:rsidRDefault="00CA45B4" w:rsidP="0041551F">
      <w:pPr>
        <w:rPr>
          <w:lang w:val="pt-PT" w:eastAsia="de-DE"/>
        </w:rPr>
      </w:pPr>
    </w:p>
    <w:p w14:paraId="7E1C5E6B" w14:textId="2991ADD1" w:rsidR="00CA45B4" w:rsidRPr="00F67924" w:rsidRDefault="00CA45B4" w:rsidP="001F7D9D">
      <w:pPr>
        <w:rPr>
          <w:rFonts w:eastAsia="SimSun"/>
          <w:szCs w:val="24"/>
          <w:lang w:val="pt-PT" w:eastAsia="zh-CN"/>
        </w:rPr>
      </w:pPr>
      <w:r w:rsidRPr="00F67924">
        <w:rPr>
          <w:lang w:val="pt-PT" w:eastAsia="de-DE"/>
        </w:rPr>
        <w:t xml:space="preserve">Com base na atual caracterização da farmacocinética, a concentração mínima de </w:t>
      </w:r>
      <w:r w:rsidRPr="00F67924">
        <w:rPr>
          <w:szCs w:val="22"/>
          <w:lang w:val="pt-PT"/>
        </w:rPr>
        <w:t xml:space="preserve">tocilizumab </w:t>
      </w:r>
      <w:r w:rsidRPr="00F67924">
        <w:rPr>
          <w:lang w:val="pt-PT" w:eastAsia="de-DE"/>
        </w:rPr>
        <w:t>no estado estacionário é 50% superior nesta população relativamente às concentrações médias num grande conjunto de dados da população com AR. Estas diferenças ocorrem devido a razões desconhecidas.</w:t>
      </w:r>
      <w:r w:rsidRPr="00F67924">
        <w:rPr>
          <w:rFonts w:eastAsia="SimSun"/>
          <w:szCs w:val="24"/>
          <w:lang w:val="pt-PT" w:eastAsia="zh-CN"/>
        </w:rPr>
        <w:t xml:space="preserve"> As diferenças farmacocinéticas não são acompanhadas por diferenças acentuadas nos parâmetros farmacodinâmicos pelo que a relevância clínica é desconhecida.  </w:t>
      </w:r>
    </w:p>
    <w:p w14:paraId="215F1E97" w14:textId="77777777" w:rsidR="00CA45B4" w:rsidRPr="00F67924" w:rsidRDefault="00CA45B4" w:rsidP="001F7D9D">
      <w:pPr>
        <w:rPr>
          <w:rFonts w:eastAsia="SimSun"/>
          <w:szCs w:val="24"/>
          <w:lang w:val="pt-PT" w:eastAsia="zh-CN"/>
        </w:rPr>
      </w:pPr>
    </w:p>
    <w:p w14:paraId="59255A19" w14:textId="27388D54" w:rsidR="00CA45B4" w:rsidRPr="00F67924" w:rsidRDefault="00CA45B4" w:rsidP="000455B5">
      <w:pPr>
        <w:keepNext/>
        <w:keepLines/>
        <w:rPr>
          <w:rFonts w:eastAsia="SimSun"/>
          <w:szCs w:val="24"/>
          <w:lang w:val="pt-PT" w:eastAsia="zh-CN"/>
        </w:rPr>
      </w:pPr>
      <w:r w:rsidRPr="00F67924">
        <w:rPr>
          <w:rFonts w:eastAsia="SimSun"/>
          <w:szCs w:val="24"/>
          <w:lang w:val="pt-PT" w:eastAsia="zh-CN"/>
        </w:rPr>
        <w:t>Em doentes com ACG, foi observada uma maior exposição em doentes com peso corporal inferior. Para o regime de dose semanal de 162 mg, a C</w:t>
      </w:r>
      <w:r w:rsidRPr="00F67924">
        <w:rPr>
          <w:rFonts w:eastAsia="SimSun"/>
          <w:szCs w:val="24"/>
          <w:vertAlign w:val="subscript"/>
          <w:lang w:val="pt-PT" w:eastAsia="zh-CN"/>
        </w:rPr>
        <w:t>méd</w:t>
      </w:r>
      <w:r w:rsidRPr="00F67924">
        <w:rPr>
          <w:rFonts w:eastAsia="SimSun"/>
          <w:szCs w:val="24"/>
          <w:lang w:val="pt-PT" w:eastAsia="zh-CN"/>
        </w:rPr>
        <w:t xml:space="preserve"> no estado estacionário foi 51% superior nos doentes com peso corporal inferior a 60 kg comparativamente aos doentes que pesavam entre 60 e 100 kg. Para o regime de 162 mg de 2 em 2 semanas, a C</w:t>
      </w:r>
      <w:r w:rsidRPr="00F67924">
        <w:rPr>
          <w:rFonts w:eastAsia="SimSun"/>
          <w:szCs w:val="24"/>
          <w:vertAlign w:val="subscript"/>
          <w:lang w:val="pt-PT" w:eastAsia="zh-CN"/>
        </w:rPr>
        <w:t>méd</w:t>
      </w:r>
      <w:r w:rsidRPr="00F67924">
        <w:rPr>
          <w:rFonts w:eastAsia="SimSun"/>
          <w:szCs w:val="24"/>
          <w:lang w:val="pt-PT" w:eastAsia="zh-CN"/>
        </w:rPr>
        <w:t xml:space="preserve"> no estado estacionário foi 129% superior nos doentes com peso corporal inferior a 60 kg comparativamente aos doentes que pesavam entre 60 e 100 kg. Para os doentes acima dos 100 kg (n</w:t>
      </w:r>
      <w:ins w:id="2538" w:author="Author">
        <w:r w:rsidR="003062C3">
          <w:rPr>
            <w:rFonts w:eastAsia="SimSun"/>
            <w:szCs w:val="24"/>
            <w:lang w:val="pt-PT" w:eastAsia="zh-CN"/>
          </w:rPr>
          <w:t xml:space="preserve"> </w:t>
        </w:r>
      </w:ins>
      <w:r w:rsidRPr="00F67924">
        <w:rPr>
          <w:rFonts w:eastAsia="SimSun"/>
          <w:szCs w:val="24"/>
          <w:lang w:val="pt-PT" w:eastAsia="zh-CN"/>
        </w:rPr>
        <w:t>=</w:t>
      </w:r>
      <w:ins w:id="2539" w:author="Author">
        <w:r w:rsidR="003062C3">
          <w:rPr>
            <w:rFonts w:eastAsia="SimSun"/>
            <w:szCs w:val="24"/>
            <w:lang w:val="pt-PT" w:eastAsia="zh-CN"/>
          </w:rPr>
          <w:t xml:space="preserve"> </w:t>
        </w:r>
      </w:ins>
      <w:r w:rsidRPr="00F67924">
        <w:rPr>
          <w:rFonts w:eastAsia="SimSun"/>
          <w:szCs w:val="24"/>
          <w:lang w:val="pt-PT" w:eastAsia="zh-CN"/>
        </w:rPr>
        <w:t>7) os dados são limitados.</w:t>
      </w:r>
    </w:p>
    <w:p w14:paraId="08FE69B8" w14:textId="77777777" w:rsidR="00CA45B4" w:rsidRPr="00F67924" w:rsidRDefault="00CA45B4" w:rsidP="001F7D9D">
      <w:pPr>
        <w:rPr>
          <w:rFonts w:eastAsia="SimSun"/>
          <w:szCs w:val="24"/>
          <w:lang w:val="pt-PT" w:eastAsia="zh-CN"/>
        </w:rPr>
      </w:pPr>
    </w:p>
    <w:p w14:paraId="232A7C41" w14:textId="77777777" w:rsidR="00CA45B4" w:rsidRPr="00F67924" w:rsidRDefault="00CA45B4" w:rsidP="0041551F">
      <w:pPr>
        <w:rPr>
          <w:i/>
          <w:u w:val="single"/>
          <w:lang w:val="pt-PT" w:eastAsia="de-DE"/>
        </w:rPr>
      </w:pPr>
      <w:r w:rsidRPr="00F67924">
        <w:rPr>
          <w:i/>
          <w:u w:val="single"/>
          <w:lang w:val="pt-PT" w:eastAsia="de-DE"/>
        </w:rPr>
        <w:t>Absorção</w:t>
      </w:r>
    </w:p>
    <w:p w14:paraId="49B5D58C" w14:textId="14D2FCCB" w:rsidR="00CA45B4" w:rsidRPr="00F67924" w:rsidRDefault="00CA45B4" w:rsidP="000F2128">
      <w:pPr>
        <w:outlineLvl w:val="0"/>
        <w:rPr>
          <w:lang w:val="pt-PT"/>
        </w:rPr>
      </w:pPr>
      <w:r w:rsidRPr="00F67924">
        <w:rPr>
          <w:lang w:val="pt-PT"/>
        </w:rPr>
        <w:t xml:space="preserve">O </w:t>
      </w:r>
      <w:r w:rsidRPr="00F67924">
        <w:rPr>
          <w:iCs/>
          <w:lang w:val="pt-PT"/>
        </w:rPr>
        <w:t>t½ de absorção foi cerca de 4 dias</w:t>
      </w:r>
      <w:r w:rsidRPr="00F67924">
        <w:rPr>
          <w:lang w:val="pt-PT"/>
        </w:rPr>
        <w:t xml:space="preserve"> após a administração da dose subcutânea nos doentes com ACG</w:t>
      </w:r>
      <w:r w:rsidRPr="00F67924">
        <w:rPr>
          <w:iCs/>
          <w:lang w:val="pt-PT"/>
        </w:rPr>
        <w:t xml:space="preserve">. A biodisponibilidade para a formulação subcutânea foi de 0,8. Os valores medianos de </w:t>
      </w:r>
      <w:r w:rsidRPr="00F67924">
        <w:rPr>
          <w:iCs/>
          <w:lang w:val="pt-PT" w:eastAsia="de-DE"/>
        </w:rPr>
        <w:t>T</w:t>
      </w:r>
      <w:r w:rsidRPr="00F67924">
        <w:rPr>
          <w:iCs/>
          <w:vertAlign w:val="subscript"/>
          <w:lang w:val="pt-PT" w:eastAsia="de-DE"/>
        </w:rPr>
        <w:t xml:space="preserve">máx </w:t>
      </w:r>
      <w:r w:rsidRPr="00F67924">
        <w:rPr>
          <w:iCs/>
          <w:lang w:val="pt-PT" w:eastAsia="de-DE"/>
        </w:rPr>
        <w:t xml:space="preserve">foram de 3 dias após a administração da dose semanal de </w:t>
      </w:r>
      <w:r w:rsidRPr="00F67924">
        <w:rPr>
          <w:szCs w:val="22"/>
          <w:lang w:val="pt-PT"/>
        </w:rPr>
        <w:t xml:space="preserve">tocilizumab </w:t>
      </w:r>
      <w:r w:rsidRPr="00F67924">
        <w:rPr>
          <w:iCs/>
          <w:lang w:val="pt-PT" w:eastAsia="de-DE"/>
        </w:rPr>
        <w:t>e 4,5 dias após a administração da dose de tocilizumab de 2 em 2 semanas.</w:t>
      </w:r>
    </w:p>
    <w:p w14:paraId="5FCE3206" w14:textId="77777777" w:rsidR="00CA45B4" w:rsidRPr="00F67924" w:rsidRDefault="00CA45B4" w:rsidP="0041551F">
      <w:pPr>
        <w:rPr>
          <w:iCs/>
          <w:lang w:val="pt-PT" w:eastAsia="de-DE"/>
        </w:rPr>
      </w:pPr>
    </w:p>
    <w:p w14:paraId="04620C0A" w14:textId="77777777" w:rsidR="00CA45B4" w:rsidRPr="00F67924" w:rsidRDefault="00CA45B4" w:rsidP="0041551F">
      <w:pPr>
        <w:rPr>
          <w:i/>
          <w:u w:val="single"/>
          <w:lang w:val="pt-PT" w:eastAsia="de-DE"/>
        </w:rPr>
      </w:pPr>
      <w:r w:rsidRPr="00F67924">
        <w:rPr>
          <w:i/>
          <w:u w:val="single"/>
          <w:lang w:val="pt-PT" w:eastAsia="de-DE"/>
        </w:rPr>
        <w:t>Distribuição</w:t>
      </w:r>
    </w:p>
    <w:p w14:paraId="5415C629" w14:textId="6B803362" w:rsidR="00CA45B4" w:rsidRPr="00F67924" w:rsidRDefault="00CA45B4" w:rsidP="0041551F">
      <w:pPr>
        <w:rPr>
          <w:lang w:val="pt-PT" w:eastAsia="de-DE"/>
        </w:rPr>
      </w:pPr>
      <w:r w:rsidRPr="00F67924">
        <w:rPr>
          <w:lang w:val="pt-PT" w:eastAsia="de-DE"/>
        </w:rPr>
        <w:t>Nos doentes com ACG, o volume central de distribuição foi de 4,09 l, o volume periférico de distribuição foi 3,37 l, resultando num volume de distribuição no estado estacionário de 7,46 l.</w:t>
      </w:r>
    </w:p>
    <w:p w14:paraId="625FF1C1" w14:textId="77777777" w:rsidR="00CA45B4" w:rsidRPr="00F67924" w:rsidRDefault="00CA45B4" w:rsidP="0041551F">
      <w:pPr>
        <w:rPr>
          <w:lang w:val="pt-PT" w:eastAsia="de-DE"/>
        </w:rPr>
      </w:pPr>
    </w:p>
    <w:p w14:paraId="15CA514F" w14:textId="77777777" w:rsidR="00CA45B4" w:rsidRPr="00F67924" w:rsidRDefault="00CA45B4" w:rsidP="0041551F">
      <w:pPr>
        <w:rPr>
          <w:i/>
          <w:u w:val="single"/>
          <w:lang w:val="pt-PT" w:eastAsia="de-DE"/>
        </w:rPr>
      </w:pPr>
      <w:r w:rsidRPr="00F67924">
        <w:rPr>
          <w:i/>
          <w:u w:val="single"/>
          <w:lang w:val="pt-PT" w:eastAsia="de-DE"/>
        </w:rPr>
        <w:t>Eliminação</w:t>
      </w:r>
    </w:p>
    <w:p w14:paraId="7EECB8DB" w14:textId="271C55B2" w:rsidR="00CA45B4" w:rsidRPr="00F67924" w:rsidRDefault="00CA45B4" w:rsidP="0041551F">
      <w:pPr>
        <w:rPr>
          <w:lang w:val="pt-PT" w:eastAsia="de-DE"/>
        </w:rPr>
      </w:pPr>
      <w:r w:rsidRPr="00F67924">
        <w:rPr>
          <w:lang w:val="pt-PT" w:eastAsia="de-DE"/>
        </w:rPr>
        <w:t xml:space="preserve">A depuração total de </w:t>
      </w:r>
      <w:r w:rsidRPr="00F67924">
        <w:rPr>
          <w:szCs w:val="22"/>
          <w:lang w:val="pt-PT"/>
        </w:rPr>
        <w:t xml:space="preserve">tocilizumab </w:t>
      </w:r>
      <w:r w:rsidRPr="00F67924">
        <w:rPr>
          <w:lang w:val="pt-PT" w:eastAsia="de-DE"/>
        </w:rPr>
        <w:t>foi dependente da concentração e é o somatório da depuração linear e não linear. A depuração linear foi estimada como um parâmetro na análise farmacocinética populacional e foi de 6,7 ml/h nos doentes com ACG.</w:t>
      </w:r>
    </w:p>
    <w:p w14:paraId="5A7C95E7" w14:textId="77777777" w:rsidR="00CA45B4" w:rsidRPr="00F67924" w:rsidRDefault="00CA45B4" w:rsidP="0041551F">
      <w:pPr>
        <w:rPr>
          <w:lang w:val="pt-PT" w:eastAsia="de-DE"/>
        </w:rPr>
      </w:pPr>
    </w:p>
    <w:p w14:paraId="788FB1EE" w14:textId="42DFB9DC" w:rsidR="00CA45B4" w:rsidRPr="00F67924" w:rsidRDefault="00CA45B4" w:rsidP="001F7D9D">
      <w:pPr>
        <w:outlineLvl w:val="0"/>
        <w:rPr>
          <w:u w:val="single"/>
          <w:lang w:val="pt-PT"/>
        </w:rPr>
      </w:pPr>
      <w:r w:rsidRPr="00F67924">
        <w:rPr>
          <w:lang w:val="pt-PT" w:eastAsia="de-DE"/>
        </w:rPr>
        <w:t>Nos doentes com ACG, no estado estacionário, o t</w:t>
      </w:r>
      <w:ins w:id="2540" w:author="Author">
        <w:r w:rsidR="003D5FA9" w:rsidRPr="00557EB7">
          <w:rPr>
            <w:vertAlign w:val="subscript"/>
            <w:lang w:val="pt-PT" w:eastAsia="de-DE"/>
            <w:rPrChange w:id="2541" w:author="Author">
              <w:rPr>
                <w:lang w:val="pt-PT" w:eastAsia="de-DE"/>
              </w:rPr>
            </w:rPrChange>
          </w:rPr>
          <w:t>1/2</w:t>
        </w:r>
      </w:ins>
      <w:del w:id="2542" w:author="Author">
        <w:r w:rsidRPr="00F67924" w:rsidDel="003D5FA9">
          <w:rPr>
            <w:lang w:val="pt-PT" w:eastAsia="de-DE"/>
          </w:rPr>
          <w:delText>½</w:delText>
        </w:r>
      </w:del>
      <w:r w:rsidRPr="00F67924">
        <w:rPr>
          <w:lang w:val="pt-PT" w:eastAsia="de-DE"/>
        </w:rPr>
        <w:t xml:space="preserve"> efetivo de </w:t>
      </w:r>
      <w:r w:rsidRPr="00F67924">
        <w:rPr>
          <w:szCs w:val="22"/>
          <w:lang w:val="pt-PT"/>
        </w:rPr>
        <w:t xml:space="preserve">tocilizumab </w:t>
      </w:r>
      <w:r w:rsidRPr="00F67924">
        <w:rPr>
          <w:lang w:val="pt-PT" w:eastAsia="de-DE"/>
        </w:rPr>
        <w:t xml:space="preserve">variou entre 18,3 e 18,9 dias para o regime de 162 mg semanais, e entre 4,2 e 7,9 dias para o regime de 162 mg de 2 em 2 semanas. Perante concentrações séricas elevadas, quando a depuração total de </w:t>
      </w:r>
      <w:r w:rsidRPr="00F67924">
        <w:rPr>
          <w:szCs w:val="22"/>
          <w:lang w:val="pt-PT"/>
        </w:rPr>
        <w:t xml:space="preserve">tocilizumab </w:t>
      </w:r>
      <w:r w:rsidRPr="00F67924">
        <w:rPr>
          <w:lang w:val="pt-PT" w:eastAsia="de-DE"/>
        </w:rPr>
        <w:t>é dominada pela depuração linear, foi obtido um t</w:t>
      </w:r>
      <w:ins w:id="2543" w:author="Author">
        <w:r w:rsidR="00B670F4" w:rsidRPr="00557EB7">
          <w:rPr>
            <w:vertAlign w:val="subscript"/>
            <w:lang w:val="pt-PT" w:eastAsia="de-DE"/>
            <w:rPrChange w:id="2544" w:author="Author">
              <w:rPr>
                <w:lang w:val="pt-PT" w:eastAsia="de-DE"/>
              </w:rPr>
            </w:rPrChange>
          </w:rPr>
          <w:t>1/2</w:t>
        </w:r>
      </w:ins>
      <w:del w:id="2545" w:author="Author">
        <w:r w:rsidRPr="00F67924" w:rsidDel="00B670F4">
          <w:rPr>
            <w:lang w:val="pt-PT" w:eastAsia="de-DE"/>
          </w:rPr>
          <w:delText>½</w:delText>
        </w:r>
      </w:del>
      <w:r w:rsidRPr="00F67924">
        <w:rPr>
          <w:lang w:val="pt-PT" w:eastAsia="de-DE"/>
        </w:rPr>
        <w:t xml:space="preserve"> efetivo de aproximadamente 32 dias a partir das estimativas do parâmetro populacional.</w:t>
      </w:r>
    </w:p>
    <w:p w14:paraId="3BA9F0B2" w14:textId="77777777" w:rsidR="00CA45B4" w:rsidRPr="00F67924" w:rsidRDefault="00CA45B4" w:rsidP="005551E6">
      <w:pPr>
        <w:ind w:left="567" w:hanging="567"/>
        <w:outlineLvl w:val="0"/>
        <w:rPr>
          <w:u w:val="single"/>
          <w:lang w:val="pt-PT"/>
        </w:rPr>
      </w:pPr>
    </w:p>
    <w:p w14:paraId="0183B29C" w14:textId="77777777" w:rsidR="00CA45B4" w:rsidRPr="00F67924" w:rsidRDefault="00CA45B4" w:rsidP="005551E6">
      <w:pPr>
        <w:ind w:left="567" w:hanging="567"/>
        <w:outlineLvl w:val="0"/>
        <w:rPr>
          <w:i/>
          <w:lang w:val="pt-PT"/>
        </w:rPr>
      </w:pPr>
      <w:r w:rsidRPr="00F67924">
        <w:rPr>
          <w:u w:val="single"/>
          <w:lang w:val="pt-PT"/>
        </w:rPr>
        <w:t>Populações especiais</w:t>
      </w:r>
    </w:p>
    <w:p w14:paraId="3467CB43" w14:textId="3CD5266D" w:rsidR="00CA45B4" w:rsidRPr="00F67924" w:rsidRDefault="00CA45B4" w:rsidP="005551E6">
      <w:pPr>
        <w:numPr>
          <w:ilvl w:val="12"/>
          <w:numId w:val="0"/>
        </w:numPr>
        <w:ind w:right="-2"/>
        <w:rPr>
          <w:bCs/>
          <w:i/>
          <w:iCs/>
          <w:lang w:val="pt-PT"/>
        </w:rPr>
      </w:pPr>
      <w:r w:rsidRPr="00F67924">
        <w:rPr>
          <w:bCs/>
          <w:i/>
          <w:iCs/>
          <w:lang w:val="pt-PT"/>
        </w:rPr>
        <w:t>Compromisso renal</w:t>
      </w:r>
    </w:p>
    <w:p w14:paraId="0CED92D9" w14:textId="4CF001D7" w:rsidR="00CA45B4" w:rsidRPr="00F67924" w:rsidRDefault="00CA45B4" w:rsidP="005551E6">
      <w:pPr>
        <w:numPr>
          <w:ilvl w:val="12"/>
          <w:numId w:val="0"/>
        </w:numPr>
        <w:ind w:right="-2"/>
        <w:rPr>
          <w:iCs/>
          <w:lang w:val="pt-PT"/>
        </w:rPr>
      </w:pPr>
      <w:r w:rsidRPr="00F67924">
        <w:rPr>
          <w:iCs/>
          <w:lang w:val="pt-PT"/>
        </w:rPr>
        <w:t xml:space="preserve">Não foi realizado nenhum </w:t>
      </w:r>
      <w:del w:id="2546" w:author="Author">
        <w:r w:rsidRPr="00F67924" w:rsidDel="00B670F4">
          <w:rPr>
            <w:iCs/>
            <w:lang w:val="pt-PT"/>
          </w:rPr>
          <w:delText xml:space="preserve">estudo </w:delText>
        </w:r>
      </w:del>
      <w:ins w:id="2547" w:author="Author">
        <w:r w:rsidR="00B670F4" w:rsidRPr="00F67924">
          <w:rPr>
            <w:iCs/>
            <w:lang w:val="pt-PT"/>
          </w:rPr>
          <w:t xml:space="preserve">ensaio </w:t>
        </w:r>
      </w:ins>
      <w:r w:rsidRPr="00F67924">
        <w:rPr>
          <w:iCs/>
          <w:lang w:val="pt-PT"/>
        </w:rPr>
        <w:t xml:space="preserve">formal acerca do efeito do compromisso renal na farmacocinética de </w:t>
      </w:r>
      <w:r w:rsidRPr="00F67924">
        <w:rPr>
          <w:szCs w:val="22"/>
          <w:lang w:val="pt-PT"/>
        </w:rPr>
        <w:t>tocilizumab</w:t>
      </w:r>
      <w:r w:rsidRPr="00F67924">
        <w:rPr>
          <w:iCs/>
          <w:lang w:val="pt-PT"/>
        </w:rPr>
        <w:t xml:space="preserve">. A maioria dos doentes nas análises farmacocinéticas populacionais </w:t>
      </w:r>
      <w:del w:id="2548" w:author="Author">
        <w:r w:rsidRPr="00F67924" w:rsidDel="006B124C">
          <w:rPr>
            <w:iCs/>
            <w:lang w:val="pt-PT"/>
          </w:rPr>
          <w:delText xml:space="preserve">para </w:delText>
        </w:r>
      </w:del>
      <w:ins w:id="2549" w:author="Author">
        <w:r w:rsidR="006B124C">
          <w:rPr>
            <w:iCs/>
            <w:lang w:val="pt-PT"/>
          </w:rPr>
          <w:t>nos</w:t>
        </w:r>
        <w:r w:rsidR="006B124C" w:rsidRPr="00F67924">
          <w:rPr>
            <w:iCs/>
            <w:lang w:val="pt-PT"/>
          </w:rPr>
          <w:t xml:space="preserve"> </w:t>
        </w:r>
        <w:del w:id="2550" w:author="Author">
          <w:r w:rsidR="00B670F4" w:rsidRPr="00F67924" w:rsidDel="00E52138">
            <w:rPr>
              <w:iCs/>
              <w:lang w:val="pt-PT"/>
            </w:rPr>
            <w:delText>estudos</w:delText>
          </w:r>
        </w:del>
        <w:r w:rsidR="00E52138" w:rsidRPr="00F67924">
          <w:rPr>
            <w:iCs/>
            <w:lang w:val="pt-PT"/>
          </w:rPr>
          <w:t>ensaios</w:t>
        </w:r>
        <w:r w:rsidR="00B670F4" w:rsidRPr="00F67924">
          <w:rPr>
            <w:iCs/>
            <w:lang w:val="pt-PT"/>
          </w:rPr>
          <w:t xml:space="preserve"> </w:t>
        </w:r>
        <w:r w:rsidR="006B124C">
          <w:rPr>
            <w:iCs/>
            <w:lang w:val="pt-PT"/>
          </w:rPr>
          <w:t xml:space="preserve">para </w:t>
        </w:r>
      </w:ins>
      <w:del w:id="2551" w:author="Author">
        <w:r w:rsidRPr="00F67924" w:rsidDel="00B670F4">
          <w:rPr>
            <w:iCs/>
            <w:lang w:val="pt-PT"/>
          </w:rPr>
          <w:delText>a</w:delText>
        </w:r>
      </w:del>
      <w:r w:rsidRPr="00F67924">
        <w:rPr>
          <w:iCs/>
          <w:lang w:val="pt-PT"/>
        </w:rPr>
        <w:t xml:space="preserve"> AR e ACG tinha função renal normal ou compromisso renal ligeiro. Um compromisso renal ligeiro (depuração da creatinina estimada com base na fórmula Cockcroft</w:t>
      </w:r>
      <w:r w:rsidRPr="00F67924">
        <w:rPr>
          <w:iCs/>
          <w:lang w:val="pt-PT"/>
        </w:rPr>
        <w:noBreakHyphen/>
        <w:t xml:space="preserve">Gault) não teve impacto na farmacocinética de </w:t>
      </w:r>
      <w:r w:rsidRPr="00F67924">
        <w:rPr>
          <w:szCs w:val="22"/>
          <w:lang w:val="pt-PT"/>
        </w:rPr>
        <w:t>tocilizumab</w:t>
      </w:r>
      <w:r w:rsidRPr="00F67924">
        <w:rPr>
          <w:iCs/>
          <w:lang w:val="pt-PT"/>
        </w:rPr>
        <w:t>.</w:t>
      </w:r>
    </w:p>
    <w:p w14:paraId="11275515" w14:textId="77777777" w:rsidR="00CA45B4" w:rsidRPr="00F67924" w:rsidRDefault="00CA45B4" w:rsidP="003E1CE0">
      <w:pPr>
        <w:spacing w:line="280" w:lineRule="atLeast"/>
        <w:rPr>
          <w:szCs w:val="22"/>
          <w:lang w:val="pt-PT" w:eastAsia="de-DE"/>
        </w:rPr>
      </w:pPr>
    </w:p>
    <w:p w14:paraId="2CF7B1FA" w14:textId="3F830059" w:rsidR="00CA45B4" w:rsidRPr="00F67924" w:rsidRDefault="00CA45B4" w:rsidP="003E1CE0">
      <w:pPr>
        <w:spacing w:line="280" w:lineRule="atLeast"/>
        <w:rPr>
          <w:szCs w:val="22"/>
          <w:lang w:val="pt-PT" w:eastAsia="de-DE"/>
        </w:rPr>
      </w:pPr>
      <w:r w:rsidRPr="00F67924">
        <w:rPr>
          <w:szCs w:val="22"/>
          <w:lang w:val="pt-PT" w:eastAsia="de-DE"/>
        </w:rPr>
        <w:t xml:space="preserve">Aproximadamente um terço dos doentes no </w:t>
      </w:r>
      <w:del w:id="2552" w:author="Author">
        <w:r w:rsidRPr="00F67924" w:rsidDel="00B670F4">
          <w:rPr>
            <w:szCs w:val="22"/>
            <w:lang w:val="pt-PT" w:eastAsia="de-DE"/>
          </w:rPr>
          <w:delText xml:space="preserve">estudo </w:delText>
        </w:r>
      </w:del>
      <w:ins w:id="2553" w:author="Author">
        <w:r w:rsidR="00B670F4" w:rsidRPr="00F67924">
          <w:rPr>
            <w:szCs w:val="22"/>
            <w:lang w:val="pt-PT" w:eastAsia="de-DE"/>
          </w:rPr>
          <w:t xml:space="preserve">ensaio </w:t>
        </w:r>
      </w:ins>
      <w:r w:rsidRPr="00F67924">
        <w:rPr>
          <w:szCs w:val="22"/>
          <w:lang w:val="pt-PT" w:eastAsia="de-DE"/>
        </w:rPr>
        <w:t>para a ACG tinha compromisso renal moderado na linha de base (depuração da creatinina estimada de 30</w:t>
      </w:r>
      <w:r w:rsidRPr="00F67924">
        <w:rPr>
          <w:szCs w:val="22"/>
          <w:lang w:val="pt-PT" w:eastAsia="de-DE"/>
        </w:rPr>
        <w:noBreakHyphen/>
        <w:t xml:space="preserve">59 ml/min). Não foi observado nenhum impacto na exposição a </w:t>
      </w:r>
      <w:r w:rsidRPr="00F67924">
        <w:rPr>
          <w:szCs w:val="22"/>
          <w:lang w:val="pt-PT"/>
        </w:rPr>
        <w:t xml:space="preserve">tocilizumab </w:t>
      </w:r>
      <w:r w:rsidRPr="00F67924">
        <w:rPr>
          <w:szCs w:val="22"/>
          <w:lang w:val="pt-PT" w:eastAsia="de-DE"/>
        </w:rPr>
        <w:t>nestes doentes.</w:t>
      </w:r>
    </w:p>
    <w:p w14:paraId="35738D83" w14:textId="77777777" w:rsidR="00CA45B4" w:rsidRPr="00F67924" w:rsidRDefault="00CA45B4" w:rsidP="003E1CE0">
      <w:pPr>
        <w:spacing w:line="280" w:lineRule="atLeast"/>
        <w:rPr>
          <w:szCs w:val="22"/>
          <w:lang w:val="pt-PT" w:eastAsia="de-DE"/>
        </w:rPr>
      </w:pPr>
    </w:p>
    <w:p w14:paraId="2D08B9F0" w14:textId="77777777" w:rsidR="00CA45B4" w:rsidRPr="00F67924" w:rsidRDefault="00CA45B4" w:rsidP="00EB3C41">
      <w:pPr>
        <w:numPr>
          <w:ilvl w:val="12"/>
          <w:numId w:val="0"/>
        </w:numPr>
        <w:ind w:right="-2"/>
        <w:rPr>
          <w:szCs w:val="22"/>
          <w:lang w:val="pt-PT" w:eastAsia="de-DE"/>
        </w:rPr>
      </w:pPr>
      <w:r w:rsidRPr="00F67924">
        <w:rPr>
          <w:szCs w:val="22"/>
          <w:lang w:val="pt-PT" w:eastAsia="de-DE"/>
        </w:rPr>
        <w:t>Não é necessário ajuste de dose em doentes com compromisso renal ligeiro ou moderado.</w:t>
      </w:r>
    </w:p>
    <w:p w14:paraId="42D1F82A" w14:textId="77777777" w:rsidR="00CA45B4" w:rsidRPr="00F67924" w:rsidRDefault="00CA45B4" w:rsidP="005551E6">
      <w:pPr>
        <w:ind w:left="567" w:hanging="567"/>
        <w:outlineLvl w:val="0"/>
        <w:rPr>
          <w:lang w:val="pt-PT"/>
        </w:rPr>
      </w:pPr>
    </w:p>
    <w:p w14:paraId="0C2A4425" w14:textId="5A0DC5DA" w:rsidR="00CA45B4" w:rsidRPr="00F67924" w:rsidRDefault="00CA45B4" w:rsidP="005551E6">
      <w:pPr>
        <w:rPr>
          <w:bCs/>
          <w:i/>
          <w:lang w:val="pt-PT"/>
        </w:rPr>
      </w:pPr>
      <w:r w:rsidRPr="00F67924">
        <w:rPr>
          <w:bCs/>
          <w:i/>
          <w:lang w:val="pt-PT"/>
        </w:rPr>
        <w:t>Compromisso hepático</w:t>
      </w:r>
    </w:p>
    <w:p w14:paraId="4C84ED99" w14:textId="75D4E99E" w:rsidR="00CA45B4" w:rsidRPr="00F67924" w:rsidRDefault="00CA45B4" w:rsidP="005551E6">
      <w:pPr>
        <w:rPr>
          <w:lang w:val="pt-PT"/>
        </w:rPr>
      </w:pPr>
      <w:r w:rsidRPr="00F67924">
        <w:rPr>
          <w:lang w:val="pt-PT"/>
        </w:rPr>
        <w:t xml:space="preserve">Não foi realizado nenhum </w:t>
      </w:r>
      <w:del w:id="2554" w:author="Author">
        <w:r w:rsidRPr="00F67924" w:rsidDel="00B670F4">
          <w:rPr>
            <w:lang w:val="pt-PT"/>
          </w:rPr>
          <w:delText xml:space="preserve">estudo </w:delText>
        </w:r>
      </w:del>
      <w:ins w:id="2555" w:author="Author">
        <w:r w:rsidR="00B670F4" w:rsidRPr="00F67924">
          <w:rPr>
            <w:lang w:val="pt-PT"/>
          </w:rPr>
          <w:t xml:space="preserve">ensaio </w:t>
        </w:r>
      </w:ins>
      <w:r w:rsidRPr="00F67924">
        <w:rPr>
          <w:lang w:val="pt-PT"/>
        </w:rPr>
        <w:t xml:space="preserve">formal acerca do efeito do compromisso hepático na farmacocinética de </w:t>
      </w:r>
      <w:r w:rsidRPr="00F67924">
        <w:rPr>
          <w:szCs w:val="22"/>
          <w:lang w:val="pt-PT"/>
        </w:rPr>
        <w:t>tocilizumab</w:t>
      </w:r>
      <w:r w:rsidRPr="00F67924">
        <w:rPr>
          <w:lang w:val="pt-PT"/>
        </w:rPr>
        <w:t>.</w:t>
      </w:r>
    </w:p>
    <w:p w14:paraId="229BDC3A" w14:textId="77777777" w:rsidR="00CA45B4" w:rsidRPr="00F67924" w:rsidRDefault="00CA45B4" w:rsidP="005551E6">
      <w:pPr>
        <w:ind w:left="567" w:hanging="567"/>
        <w:outlineLvl w:val="0"/>
        <w:rPr>
          <w:lang w:val="pt-PT"/>
        </w:rPr>
      </w:pPr>
    </w:p>
    <w:p w14:paraId="505C6826" w14:textId="1D3D0CDB" w:rsidR="00CA45B4" w:rsidRPr="00F67924" w:rsidRDefault="00CA45B4" w:rsidP="005551E6">
      <w:pPr>
        <w:outlineLvl w:val="0"/>
        <w:rPr>
          <w:bCs/>
          <w:i/>
          <w:iCs/>
          <w:lang w:val="pt-PT"/>
        </w:rPr>
      </w:pPr>
      <w:r w:rsidRPr="00F67924">
        <w:rPr>
          <w:bCs/>
          <w:i/>
          <w:iCs/>
          <w:lang w:val="pt-PT"/>
        </w:rPr>
        <w:t>Idade, género e etnia</w:t>
      </w:r>
    </w:p>
    <w:p w14:paraId="041453CC" w14:textId="4A22FABC" w:rsidR="00CA45B4" w:rsidRPr="00F67924" w:rsidRDefault="00CA45B4" w:rsidP="005551E6">
      <w:pPr>
        <w:outlineLvl w:val="0"/>
        <w:rPr>
          <w:iCs/>
          <w:lang w:val="pt-PT"/>
        </w:rPr>
      </w:pPr>
      <w:r w:rsidRPr="00F67924">
        <w:rPr>
          <w:iCs/>
          <w:lang w:val="pt-PT"/>
        </w:rPr>
        <w:t xml:space="preserve">A análise farmacocinética populacional em doentes com AR e ACG mostrou que a idade, o género e a origem étnica não afetaram a farmacocinética de </w:t>
      </w:r>
      <w:r w:rsidRPr="00F67924">
        <w:rPr>
          <w:szCs w:val="22"/>
          <w:lang w:val="pt-PT"/>
        </w:rPr>
        <w:t>tocilizumab</w:t>
      </w:r>
      <w:r w:rsidRPr="00F67924">
        <w:rPr>
          <w:iCs/>
          <w:lang w:val="pt-PT"/>
        </w:rPr>
        <w:t>.</w:t>
      </w:r>
    </w:p>
    <w:p w14:paraId="1ADF725B" w14:textId="77777777" w:rsidR="00CA45B4" w:rsidRPr="00F67924" w:rsidRDefault="00CA45B4" w:rsidP="005551E6">
      <w:pPr>
        <w:outlineLvl w:val="0"/>
        <w:rPr>
          <w:iCs/>
          <w:lang w:val="pt-PT"/>
        </w:rPr>
      </w:pPr>
    </w:p>
    <w:p w14:paraId="59E622AD" w14:textId="5A551E53" w:rsidR="004A072C" w:rsidRPr="00F67924" w:rsidRDefault="00CA45B4" w:rsidP="00CA45B4">
      <w:pPr>
        <w:rPr>
          <w:lang w:val="pt-PT"/>
        </w:rPr>
      </w:pPr>
      <w:r w:rsidRPr="00F67924">
        <w:rPr>
          <w:iCs/>
          <w:szCs w:val="22"/>
          <w:lang w:val="pt-PT"/>
        </w:rPr>
        <w:t xml:space="preserve">Os resultados da análise farmacocinética populacional em doentes com AIJs e AIJp confirmam que o tamanho corporal é a única covariável que tem um impacto apreciável na farmacocinética de </w:t>
      </w:r>
      <w:r w:rsidRPr="00F67924">
        <w:rPr>
          <w:szCs w:val="22"/>
          <w:lang w:val="pt-PT"/>
        </w:rPr>
        <w:t>tocilizumab</w:t>
      </w:r>
      <w:r w:rsidRPr="00F67924">
        <w:rPr>
          <w:iCs/>
          <w:szCs w:val="22"/>
          <w:lang w:val="pt-PT"/>
        </w:rPr>
        <w:t>, incluindo a eliminação e absorção; neste sentido, a dosagem com base no peso corporal deve ser tida em consideração (ver Tabelas 8 e 9).</w:t>
      </w:r>
    </w:p>
    <w:p w14:paraId="6CCD2973" w14:textId="77777777" w:rsidR="004A072C" w:rsidRPr="00F67924" w:rsidRDefault="004A072C" w:rsidP="002C4F21">
      <w:pPr>
        <w:outlineLvl w:val="0"/>
        <w:rPr>
          <w:iCs/>
          <w:szCs w:val="22"/>
          <w:lang w:val="pt-PT"/>
        </w:rPr>
      </w:pPr>
    </w:p>
    <w:p w14:paraId="15BC227B" w14:textId="77777777" w:rsidR="002C4F21" w:rsidRPr="00F67924" w:rsidRDefault="002C4F21" w:rsidP="002C4F21">
      <w:pPr>
        <w:keepNext/>
        <w:keepLines/>
        <w:suppressAutoHyphens/>
        <w:ind w:left="567" w:hanging="567"/>
        <w:rPr>
          <w:b/>
          <w:lang w:val="pt-PT"/>
        </w:rPr>
      </w:pPr>
      <w:r w:rsidRPr="00F67924">
        <w:rPr>
          <w:b/>
          <w:lang w:val="pt-PT"/>
        </w:rPr>
        <w:t>5.3</w:t>
      </w:r>
      <w:r w:rsidRPr="00F67924">
        <w:rPr>
          <w:b/>
          <w:lang w:val="pt-PT"/>
        </w:rPr>
        <w:tab/>
        <w:t>Dados de segurança pré-clínica</w:t>
      </w:r>
    </w:p>
    <w:p w14:paraId="6D838C57" w14:textId="77777777" w:rsidR="002C4F21" w:rsidRPr="00F67924" w:rsidRDefault="002C4F21" w:rsidP="002C4F21">
      <w:pPr>
        <w:keepNext/>
        <w:keepLines/>
        <w:rPr>
          <w:lang w:val="pt-PT"/>
        </w:rPr>
      </w:pPr>
    </w:p>
    <w:p w14:paraId="5038C355" w14:textId="106FD8B9" w:rsidR="004C0583" w:rsidRPr="00F67924" w:rsidRDefault="004C0583" w:rsidP="005551E6">
      <w:pPr>
        <w:keepNext/>
        <w:keepLines/>
        <w:rPr>
          <w:lang w:val="pt-PT"/>
        </w:rPr>
      </w:pPr>
      <w:r w:rsidRPr="00F67924">
        <w:rPr>
          <w:lang w:val="pt-PT"/>
        </w:rPr>
        <w:t>Os dados não clínicos não revelam riscos especiais para o ser humano, segundo estudos convencionais de farmacologia de segurança, toxicidade de dose repetida, genotoxicidade e toxicidade na reprodução e desenvolvimento.</w:t>
      </w:r>
    </w:p>
    <w:p w14:paraId="2CAA6614" w14:textId="77777777" w:rsidR="004C0583" w:rsidRPr="00F67924" w:rsidRDefault="004C0583" w:rsidP="005551E6">
      <w:pPr>
        <w:rPr>
          <w:lang w:val="pt-PT"/>
        </w:rPr>
      </w:pPr>
    </w:p>
    <w:p w14:paraId="201ACAB6" w14:textId="0D4EC6F4" w:rsidR="004C0583" w:rsidRPr="00F67924" w:rsidRDefault="004C0583" w:rsidP="005551E6">
      <w:pPr>
        <w:rPr>
          <w:bCs/>
          <w:lang w:val="pt-PT"/>
        </w:rPr>
      </w:pPr>
      <w:r w:rsidRPr="00F67924">
        <w:rPr>
          <w:lang w:val="pt-PT"/>
        </w:rPr>
        <w:t xml:space="preserve">Não foram realizados </w:t>
      </w:r>
      <w:del w:id="2556" w:author="Author">
        <w:r w:rsidRPr="00F67924" w:rsidDel="00B670F4">
          <w:rPr>
            <w:lang w:val="pt-PT"/>
          </w:rPr>
          <w:delText xml:space="preserve">estudos </w:delText>
        </w:r>
      </w:del>
      <w:ins w:id="2557" w:author="Author">
        <w:r w:rsidR="00B670F4" w:rsidRPr="00F67924">
          <w:rPr>
            <w:lang w:val="pt-PT"/>
          </w:rPr>
          <w:t xml:space="preserve">ensaios </w:t>
        </w:r>
      </w:ins>
      <w:r w:rsidRPr="00F67924">
        <w:rPr>
          <w:lang w:val="pt-PT"/>
        </w:rPr>
        <w:t xml:space="preserve">de potencial carcinogénico </w:t>
      </w:r>
      <w:r w:rsidRPr="00F67924">
        <w:rPr>
          <w:bCs/>
          <w:lang w:val="pt-PT"/>
        </w:rPr>
        <w:t>porque os anticorpos monoclonais IgG1 não são considerados como tendo potencial carcinogénico intrínseco.</w:t>
      </w:r>
    </w:p>
    <w:p w14:paraId="3EDF597F" w14:textId="77777777" w:rsidR="004C0583" w:rsidRPr="00F67924" w:rsidRDefault="004C0583" w:rsidP="005551E6">
      <w:pPr>
        <w:rPr>
          <w:bCs/>
          <w:lang w:val="pt-PT"/>
        </w:rPr>
      </w:pPr>
    </w:p>
    <w:p w14:paraId="19792B84" w14:textId="73E09178" w:rsidR="004C0583" w:rsidRPr="00F67924" w:rsidRDefault="004C0583" w:rsidP="005551E6">
      <w:pPr>
        <w:rPr>
          <w:lang w:val="pt-PT"/>
        </w:rPr>
      </w:pPr>
      <w:r w:rsidRPr="00F67924">
        <w:rPr>
          <w:lang w:val="pt-PT"/>
        </w:rPr>
        <w:t>Os dados não clínicos disponíveis demonstraram o efeito da IL</w:t>
      </w:r>
      <w:r w:rsidRPr="00F67924">
        <w:rPr>
          <w:lang w:val="pt-PT"/>
        </w:rPr>
        <w:noBreakHyphen/>
        <w:t xml:space="preserve">6 na progressão de neoplasia e na resistência à apoptose de vários tipos de tumor. Estes dados não sugerem um risco relevante para aparecimento e progressão de cancro sob terapêutica com </w:t>
      </w:r>
      <w:r w:rsidRPr="00F67924">
        <w:rPr>
          <w:szCs w:val="22"/>
          <w:lang w:val="pt-PT"/>
        </w:rPr>
        <w:t>tocilizumab</w:t>
      </w:r>
      <w:r w:rsidRPr="00F67924">
        <w:rPr>
          <w:lang w:val="pt-PT"/>
        </w:rPr>
        <w:t xml:space="preserve">. Adicionalmente, não foram observadas lesões proliferativas num </w:t>
      </w:r>
      <w:del w:id="2558" w:author="Author">
        <w:r w:rsidRPr="00F67924" w:rsidDel="00B670F4">
          <w:rPr>
            <w:lang w:val="pt-PT"/>
          </w:rPr>
          <w:delText xml:space="preserve">estudo </w:delText>
        </w:r>
      </w:del>
      <w:ins w:id="2559" w:author="Author">
        <w:r w:rsidR="00B670F4" w:rsidRPr="00F67924">
          <w:rPr>
            <w:lang w:val="pt-PT"/>
          </w:rPr>
          <w:t xml:space="preserve">ensaio </w:t>
        </w:r>
      </w:ins>
      <w:r w:rsidRPr="00F67924">
        <w:rPr>
          <w:lang w:val="pt-PT"/>
        </w:rPr>
        <w:t>de toxicidade crónica realizado durante 6</w:t>
      </w:r>
      <w:r w:rsidR="00E33BA0" w:rsidRPr="00F67924">
        <w:rPr>
          <w:lang w:val="pt-PT"/>
        </w:rPr>
        <w:t> </w:t>
      </w:r>
      <w:r w:rsidRPr="00F67924">
        <w:rPr>
          <w:lang w:val="pt-PT"/>
        </w:rPr>
        <w:t>meses em macacos cinomolgos ou em ratinhos com deficiência em IL</w:t>
      </w:r>
      <w:r w:rsidRPr="00F67924">
        <w:rPr>
          <w:lang w:val="pt-PT"/>
        </w:rPr>
        <w:noBreakHyphen/>
        <w:t>6.</w:t>
      </w:r>
    </w:p>
    <w:p w14:paraId="58871A47" w14:textId="77777777" w:rsidR="004C0583" w:rsidRPr="00F67924" w:rsidRDefault="004C0583" w:rsidP="005551E6">
      <w:pPr>
        <w:rPr>
          <w:lang w:val="pt-PT"/>
        </w:rPr>
      </w:pPr>
    </w:p>
    <w:p w14:paraId="5207FFE4" w14:textId="1FC5E35F" w:rsidR="004C0583" w:rsidRPr="00F67924" w:rsidRDefault="004C0583" w:rsidP="005551E6">
      <w:pPr>
        <w:rPr>
          <w:lang w:val="pt-PT"/>
        </w:rPr>
      </w:pPr>
      <w:r w:rsidRPr="00F67924">
        <w:rPr>
          <w:lang w:val="pt-PT"/>
        </w:rPr>
        <w:t xml:space="preserve">Os dados não clínicos disponíveis não sugerem um efeito do tratamento com </w:t>
      </w:r>
      <w:r w:rsidRPr="00F67924">
        <w:rPr>
          <w:szCs w:val="22"/>
          <w:lang w:val="pt-PT"/>
        </w:rPr>
        <w:t xml:space="preserve">tocilizumab </w:t>
      </w:r>
      <w:r w:rsidRPr="00F67924">
        <w:rPr>
          <w:lang w:val="pt-PT"/>
        </w:rPr>
        <w:t xml:space="preserve">na fertilidade. Não se observaram efeitos nos órgãos do sistema endócrino ativo e reprodutivo num </w:t>
      </w:r>
      <w:del w:id="2560" w:author="Author">
        <w:r w:rsidRPr="00F67924" w:rsidDel="00B670F4">
          <w:rPr>
            <w:lang w:val="pt-PT"/>
          </w:rPr>
          <w:delText xml:space="preserve">estudo </w:delText>
        </w:r>
      </w:del>
      <w:ins w:id="2561" w:author="Author">
        <w:r w:rsidR="00B670F4" w:rsidRPr="00F67924">
          <w:rPr>
            <w:lang w:val="pt-PT"/>
          </w:rPr>
          <w:t xml:space="preserve">ensaio </w:t>
        </w:r>
      </w:ins>
      <w:r w:rsidRPr="00F67924">
        <w:rPr>
          <w:lang w:val="pt-PT"/>
        </w:rPr>
        <w:t>de toxicidade crónica em macacos cinomolgos, e a capacidade reprodutiva não foi afetada em ratinhos com deficiência em IL</w:t>
      </w:r>
      <w:r w:rsidRPr="00F67924">
        <w:rPr>
          <w:lang w:val="pt-PT"/>
        </w:rPr>
        <w:noBreakHyphen/>
        <w:t xml:space="preserve">6. Com </w:t>
      </w:r>
      <w:r w:rsidRPr="00F67924">
        <w:rPr>
          <w:szCs w:val="22"/>
          <w:lang w:val="pt-PT"/>
        </w:rPr>
        <w:t>tocilizumab</w:t>
      </w:r>
      <w:r w:rsidRPr="00F67924">
        <w:rPr>
          <w:lang w:val="pt-PT"/>
        </w:rPr>
        <w:t>, administrado a macacos cinomolgos durante o início da gestação, não se observou efeito nocivo direto ou indireto na gravidez ou no desenvolvimento embrionário</w:t>
      </w:r>
      <w:r w:rsidRPr="00F67924">
        <w:rPr>
          <w:lang w:val="pt-PT"/>
        </w:rPr>
        <w:noBreakHyphen/>
        <w:t>fetal. No entanto, observou</w:t>
      </w:r>
      <w:r w:rsidRPr="00F67924">
        <w:rPr>
          <w:lang w:val="pt-PT"/>
        </w:rPr>
        <w:noBreakHyphen/>
        <w:t>se um aumento ligeiro nos abortos/morte embrionária</w:t>
      </w:r>
      <w:r w:rsidRPr="00F67924">
        <w:rPr>
          <w:lang w:val="pt-PT"/>
        </w:rPr>
        <w:noBreakHyphen/>
        <w:t>fetal com exposição sistémica elevada (&gt; 100 × a exposição humana) no grupo que recebeu uma dose elevada de 50 mg/kg/dia, comparativamente ao placebo e a outros grupos com baixa dose. Embora a IL</w:t>
      </w:r>
      <w:r w:rsidRPr="00F67924">
        <w:rPr>
          <w:lang w:val="pt-PT"/>
        </w:rPr>
        <w:noBreakHyphen/>
        <w:t xml:space="preserve">6 não pareça ser uma citocina crítica para o crescimento fetal ou controlo imunológico da interface materna/fetal, não pode ser excluída uma relação desta ocorrência com </w:t>
      </w:r>
      <w:r w:rsidRPr="00F67924">
        <w:rPr>
          <w:szCs w:val="22"/>
          <w:lang w:val="pt-PT"/>
        </w:rPr>
        <w:t>tocilizumab</w:t>
      </w:r>
      <w:r w:rsidRPr="00F67924">
        <w:rPr>
          <w:lang w:val="pt-PT"/>
        </w:rPr>
        <w:t>.</w:t>
      </w:r>
    </w:p>
    <w:p w14:paraId="17F0AF76" w14:textId="77777777" w:rsidR="004C0583" w:rsidRPr="00F67924" w:rsidRDefault="004C0583" w:rsidP="005551E6">
      <w:pPr>
        <w:rPr>
          <w:lang w:val="pt-PT"/>
        </w:rPr>
      </w:pPr>
    </w:p>
    <w:p w14:paraId="07880F59" w14:textId="77777777" w:rsidR="004C0583" w:rsidRPr="00F67924" w:rsidRDefault="004C0583" w:rsidP="005551E6">
      <w:pPr>
        <w:rPr>
          <w:lang w:val="pt-PT"/>
        </w:rPr>
      </w:pPr>
      <w:r w:rsidRPr="00F67924">
        <w:rPr>
          <w:lang w:val="pt-PT"/>
        </w:rPr>
        <w:t>O tratamento com um análogo murino não exerceu toxicidade em ratinhos jovens. Em particular, não houve compromisso de crescimento do esqueleto, da função imune e da maturação sexual.</w:t>
      </w:r>
    </w:p>
    <w:p w14:paraId="09C175C5" w14:textId="77777777" w:rsidR="004C0583" w:rsidRPr="00F67924" w:rsidRDefault="004C0583" w:rsidP="005551E6">
      <w:pPr>
        <w:rPr>
          <w:lang w:val="pt-PT"/>
        </w:rPr>
      </w:pPr>
    </w:p>
    <w:p w14:paraId="1962DFA7" w14:textId="035D2B12" w:rsidR="002C4F21" w:rsidRPr="00F67924" w:rsidRDefault="004C0583" w:rsidP="002C4F21">
      <w:pPr>
        <w:rPr>
          <w:lang w:val="pt-PT"/>
        </w:rPr>
      </w:pPr>
      <w:r w:rsidRPr="00F67924">
        <w:rPr>
          <w:lang w:val="pt-PT"/>
        </w:rPr>
        <w:t xml:space="preserve">O perfil de segurança não clínico de </w:t>
      </w:r>
      <w:r w:rsidRPr="00F67924">
        <w:rPr>
          <w:szCs w:val="22"/>
          <w:lang w:val="pt-PT"/>
        </w:rPr>
        <w:t xml:space="preserve">tocilizumab </w:t>
      </w:r>
      <w:r w:rsidRPr="00F67924">
        <w:rPr>
          <w:lang w:val="pt-PT"/>
        </w:rPr>
        <w:t>em macacos cinomolgos não sugere uma diferença entre as vias de administração intravenosa e subcutânea.</w:t>
      </w:r>
    </w:p>
    <w:p w14:paraId="012AB7FA" w14:textId="77777777" w:rsidR="002C4F21" w:rsidRPr="00F67924" w:rsidRDefault="002C4F21" w:rsidP="002C4F21">
      <w:pPr>
        <w:rPr>
          <w:lang w:val="pt-PT"/>
        </w:rPr>
      </w:pPr>
    </w:p>
    <w:p w14:paraId="5EE0AF09" w14:textId="77777777" w:rsidR="002C4F21" w:rsidRPr="00F67924" w:rsidRDefault="002C4F21" w:rsidP="002C4F21">
      <w:pPr>
        <w:suppressAutoHyphens/>
        <w:rPr>
          <w:lang w:val="pt-PT"/>
        </w:rPr>
      </w:pPr>
    </w:p>
    <w:p w14:paraId="6CA7D578" w14:textId="77777777" w:rsidR="002C4F21" w:rsidRPr="00F67924" w:rsidRDefault="002C4F21" w:rsidP="002C4F21">
      <w:pPr>
        <w:keepNext/>
        <w:keepLines/>
        <w:suppressAutoHyphens/>
        <w:ind w:left="562" w:hanging="562"/>
        <w:rPr>
          <w:lang w:val="pt-PT"/>
        </w:rPr>
      </w:pPr>
      <w:r w:rsidRPr="00F67924">
        <w:rPr>
          <w:b/>
          <w:lang w:val="pt-PT"/>
        </w:rPr>
        <w:t>6.</w:t>
      </w:r>
      <w:r w:rsidRPr="00F67924">
        <w:rPr>
          <w:b/>
          <w:lang w:val="pt-PT"/>
        </w:rPr>
        <w:tab/>
        <w:t>INFORMAÇÕES FARMACÊUTICAS</w:t>
      </w:r>
    </w:p>
    <w:p w14:paraId="7DB542CB" w14:textId="77777777" w:rsidR="002C4F21" w:rsidRPr="00F67924" w:rsidRDefault="002C4F21" w:rsidP="002C4F21">
      <w:pPr>
        <w:keepNext/>
        <w:keepLines/>
        <w:suppressAutoHyphens/>
        <w:rPr>
          <w:lang w:val="pt-PT"/>
        </w:rPr>
      </w:pPr>
    </w:p>
    <w:p w14:paraId="2DD05CA9" w14:textId="77777777" w:rsidR="002C4F21" w:rsidRPr="00F67924" w:rsidRDefault="002C4F21" w:rsidP="000455B5">
      <w:pPr>
        <w:keepNext/>
        <w:keepLines/>
        <w:suppressAutoHyphens/>
        <w:ind w:left="567" w:hanging="567"/>
        <w:rPr>
          <w:b/>
          <w:lang w:val="pt-PT"/>
        </w:rPr>
      </w:pPr>
      <w:r w:rsidRPr="00F67924">
        <w:rPr>
          <w:b/>
          <w:lang w:val="pt-PT"/>
        </w:rPr>
        <w:t>6.1</w:t>
      </w:r>
      <w:r w:rsidRPr="00F67924">
        <w:rPr>
          <w:b/>
          <w:lang w:val="pt-PT"/>
        </w:rPr>
        <w:tab/>
        <w:t>Lista dos excipientes</w:t>
      </w:r>
    </w:p>
    <w:p w14:paraId="2D7F7D10" w14:textId="77777777" w:rsidR="002C4F21" w:rsidRPr="00F67924" w:rsidRDefault="002C4F21" w:rsidP="002C4F21">
      <w:pPr>
        <w:keepNext/>
        <w:keepLines/>
        <w:suppressAutoHyphens/>
        <w:rPr>
          <w:lang w:val="pt-PT"/>
        </w:rPr>
      </w:pPr>
    </w:p>
    <w:p w14:paraId="0EED9519" w14:textId="7DAA0BF1" w:rsidR="002C4F21" w:rsidRPr="00F67924" w:rsidRDefault="002C4F21" w:rsidP="002C4F2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L-histidina</w:t>
      </w:r>
      <w:r w:rsidR="004C0583" w:rsidRPr="00F67924">
        <w:rPr>
          <w:rFonts w:eastAsia="PMingLiU"/>
          <w:bCs/>
          <w:szCs w:val="22"/>
          <w:lang w:val="pt-PT" w:eastAsia="zh-CN"/>
        </w:rPr>
        <w:t xml:space="preserve"> (para ajuste do pH)</w:t>
      </w:r>
    </w:p>
    <w:p w14:paraId="4B7DA218" w14:textId="0DEFD010" w:rsidR="002C4F21" w:rsidRPr="00F67924" w:rsidRDefault="002C4F21" w:rsidP="002C4F2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Monocloridrato de L-histidina monohidratada</w:t>
      </w:r>
      <w:r w:rsidR="004C0583" w:rsidRPr="00F67924">
        <w:rPr>
          <w:rFonts w:eastAsia="PMingLiU"/>
          <w:bCs/>
          <w:szCs w:val="22"/>
          <w:lang w:val="pt-PT" w:eastAsia="zh-CN"/>
        </w:rPr>
        <w:t xml:space="preserve"> (para ajuste do pH)</w:t>
      </w:r>
    </w:p>
    <w:p w14:paraId="2DC04D89" w14:textId="77777777" w:rsidR="002C4F21" w:rsidRPr="00F67924" w:rsidRDefault="00B43507" w:rsidP="002C4F2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L-arginina</w:t>
      </w:r>
      <w:r w:rsidR="00896E0A" w:rsidRPr="00F67924">
        <w:rPr>
          <w:rFonts w:eastAsia="PMingLiU"/>
          <w:bCs/>
          <w:szCs w:val="22"/>
          <w:lang w:val="pt-PT" w:eastAsia="zh-CN"/>
        </w:rPr>
        <w:t>/</w:t>
      </w:r>
      <w:r w:rsidR="002C4F21" w:rsidRPr="00F67924">
        <w:rPr>
          <w:rFonts w:eastAsia="PMingLiU"/>
          <w:bCs/>
          <w:szCs w:val="22"/>
          <w:lang w:val="pt-PT" w:eastAsia="zh-CN"/>
        </w:rPr>
        <w:t>Cloridrato de L-arginina</w:t>
      </w:r>
    </w:p>
    <w:p w14:paraId="456B39F1" w14:textId="77777777" w:rsidR="002C4F21" w:rsidRPr="00F67924" w:rsidRDefault="002C4F21" w:rsidP="002C4F2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L-metionina</w:t>
      </w:r>
    </w:p>
    <w:p w14:paraId="3D9A9CBB" w14:textId="7B728B85" w:rsidR="002C4F21" w:rsidRPr="00F67924" w:rsidRDefault="002C4F21" w:rsidP="002C4F21">
      <w:pPr>
        <w:keepNext/>
        <w:keepLines/>
        <w:autoSpaceDE w:val="0"/>
        <w:autoSpaceDN w:val="0"/>
        <w:adjustRightInd w:val="0"/>
        <w:rPr>
          <w:rFonts w:eastAsia="PMingLiU"/>
          <w:bCs/>
          <w:szCs w:val="22"/>
          <w:lang w:val="pt-PT" w:eastAsia="zh-CN"/>
        </w:rPr>
      </w:pPr>
      <w:r w:rsidRPr="00F67924">
        <w:rPr>
          <w:rFonts w:eastAsia="PMingLiU"/>
          <w:bCs/>
          <w:szCs w:val="22"/>
          <w:lang w:val="pt-PT" w:eastAsia="zh-CN"/>
        </w:rPr>
        <w:t>Polissorbato</w:t>
      </w:r>
      <w:ins w:id="2562" w:author="Author">
        <w:r w:rsidR="002635EB">
          <w:rPr>
            <w:rFonts w:eastAsia="PMingLiU"/>
            <w:bCs/>
            <w:szCs w:val="22"/>
            <w:lang w:val="pt-PT" w:eastAsia="zh-CN"/>
          </w:rPr>
          <w:t> </w:t>
        </w:r>
      </w:ins>
      <w:del w:id="2563" w:author="Author">
        <w:r w:rsidRPr="00F67924" w:rsidDel="002635EB">
          <w:rPr>
            <w:rFonts w:eastAsia="PMingLiU"/>
            <w:bCs/>
            <w:szCs w:val="22"/>
            <w:lang w:val="pt-PT" w:eastAsia="zh-CN"/>
          </w:rPr>
          <w:delText xml:space="preserve"> </w:delText>
        </w:r>
      </w:del>
      <w:r w:rsidRPr="00F67924">
        <w:rPr>
          <w:rFonts w:eastAsia="PMingLiU"/>
          <w:bCs/>
          <w:szCs w:val="22"/>
          <w:lang w:val="pt-PT" w:eastAsia="zh-CN"/>
        </w:rPr>
        <w:t>80</w:t>
      </w:r>
      <w:r w:rsidR="004C0583" w:rsidRPr="00F67924">
        <w:rPr>
          <w:rFonts w:eastAsia="PMingLiU"/>
          <w:bCs/>
          <w:szCs w:val="22"/>
          <w:lang w:val="pt-PT" w:eastAsia="zh-CN"/>
        </w:rPr>
        <w:t xml:space="preserve"> (E 433)</w:t>
      </w:r>
    </w:p>
    <w:p w14:paraId="6F7B8507" w14:textId="77777777" w:rsidR="002C4F21" w:rsidRPr="00F67924" w:rsidRDefault="002C4F21" w:rsidP="002C4F21">
      <w:pPr>
        <w:keepNext/>
        <w:keepLines/>
        <w:autoSpaceDE w:val="0"/>
        <w:autoSpaceDN w:val="0"/>
        <w:adjustRightInd w:val="0"/>
        <w:rPr>
          <w:lang w:val="pt-PT"/>
        </w:rPr>
      </w:pPr>
      <w:r w:rsidRPr="00F67924">
        <w:rPr>
          <w:rFonts w:eastAsia="PMingLiU"/>
          <w:bCs/>
          <w:szCs w:val="22"/>
          <w:lang w:val="pt-PT" w:eastAsia="zh-CN"/>
        </w:rPr>
        <w:t>Água para preparações injetáveis</w:t>
      </w:r>
    </w:p>
    <w:p w14:paraId="70AB483D" w14:textId="77777777" w:rsidR="002C4F21" w:rsidRPr="00F67924" w:rsidRDefault="002C4F21" w:rsidP="002C4F21">
      <w:pPr>
        <w:keepNext/>
        <w:keepLines/>
        <w:suppressAutoHyphens/>
        <w:rPr>
          <w:lang w:val="pt-PT"/>
        </w:rPr>
      </w:pPr>
    </w:p>
    <w:p w14:paraId="75FF3F2C" w14:textId="77777777" w:rsidR="002C4F21" w:rsidRPr="00F67924" w:rsidRDefault="002C4F21" w:rsidP="00044A8E">
      <w:pPr>
        <w:keepNext/>
        <w:keepLines/>
        <w:suppressAutoHyphens/>
        <w:ind w:left="567" w:hanging="567"/>
        <w:rPr>
          <w:lang w:val="pt-PT"/>
        </w:rPr>
      </w:pPr>
      <w:r w:rsidRPr="00F67924">
        <w:rPr>
          <w:b/>
          <w:lang w:val="pt-PT"/>
        </w:rPr>
        <w:t>6.2</w:t>
      </w:r>
      <w:r w:rsidRPr="00F67924">
        <w:rPr>
          <w:b/>
          <w:lang w:val="pt-PT"/>
        </w:rPr>
        <w:tab/>
        <w:t>Incompatibilidades</w:t>
      </w:r>
    </w:p>
    <w:p w14:paraId="5C27744B" w14:textId="77777777" w:rsidR="002C4F21" w:rsidRPr="00F67924" w:rsidRDefault="002C4F21" w:rsidP="002C4F21">
      <w:pPr>
        <w:keepNext/>
        <w:keepLines/>
        <w:suppressAutoHyphens/>
        <w:rPr>
          <w:lang w:val="pt-PT"/>
        </w:rPr>
      </w:pPr>
    </w:p>
    <w:p w14:paraId="70A53E14" w14:textId="55F5F6F5" w:rsidR="002C4F21" w:rsidRPr="00F67924" w:rsidRDefault="002C4F21" w:rsidP="002C4F21">
      <w:pPr>
        <w:keepNext/>
        <w:keepLines/>
        <w:suppressAutoHyphens/>
        <w:rPr>
          <w:lang w:val="pt-PT"/>
        </w:rPr>
      </w:pPr>
      <w:r w:rsidRPr="00F67924">
        <w:rPr>
          <w:lang w:val="pt-PT"/>
        </w:rPr>
        <w:t xml:space="preserve">Na ausência de </w:t>
      </w:r>
      <w:del w:id="2564" w:author="DRA" w:date="2026-03-18T17:18:00Z">
        <w:r w:rsidRPr="00F67924" w:rsidDel="00ED63F7">
          <w:rPr>
            <w:lang w:val="pt-PT"/>
          </w:rPr>
          <w:delText xml:space="preserve">estudos </w:delText>
        </w:r>
      </w:del>
      <w:ins w:id="2565" w:author="DRA" w:date="2026-03-18T17:18:00Z">
        <w:r w:rsidR="00ED63F7">
          <w:rPr>
            <w:lang w:val="pt-PT"/>
          </w:rPr>
          <w:t>ensaios</w:t>
        </w:r>
        <w:r w:rsidR="00ED63F7" w:rsidRPr="00F67924">
          <w:rPr>
            <w:lang w:val="pt-PT"/>
          </w:rPr>
          <w:t xml:space="preserve"> </w:t>
        </w:r>
      </w:ins>
      <w:r w:rsidRPr="00F67924">
        <w:rPr>
          <w:lang w:val="pt-PT"/>
        </w:rPr>
        <w:t>de compatibilidade, este medicamento não deve ser misturado com outros medicamentos.</w:t>
      </w:r>
    </w:p>
    <w:p w14:paraId="0E4B877F" w14:textId="77777777" w:rsidR="002C4F21" w:rsidRPr="00F67924" w:rsidRDefault="002C4F21" w:rsidP="002C4F21">
      <w:pPr>
        <w:suppressAutoHyphens/>
        <w:rPr>
          <w:lang w:val="pt-PT"/>
        </w:rPr>
      </w:pPr>
    </w:p>
    <w:p w14:paraId="0299BAED" w14:textId="77777777" w:rsidR="002C4F21" w:rsidRPr="00F67924" w:rsidRDefault="002C4F21" w:rsidP="002900EA">
      <w:pPr>
        <w:suppressAutoHyphens/>
        <w:ind w:left="567" w:hanging="567"/>
        <w:rPr>
          <w:lang w:val="pt-PT"/>
        </w:rPr>
      </w:pPr>
      <w:r w:rsidRPr="00F67924">
        <w:rPr>
          <w:b/>
          <w:lang w:val="pt-PT"/>
        </w:rPr>
        <w:t>6.3</w:t>
      </w:r>
      <w:r w:rsidRPr="00F67924">
        <w:rPr>
          <w:b/>
          <w:lang w:val="pt-PT"/>
        </w:rPr>
        <w:tab/>
        <w:t>Prazo de validade</w:t>
      </w:r>
    </w:p>
    <w:p w14:paraId="5EA4DAE1" w14:textId="77777777" w:rsidR="002C4F21" w:rsidRPr="00F67924" w:rsidRDefault="002C4F21" w:rsidP="002900EA">
      <w:pPr>
        <w:suppressAutoHyphens/>
        <w:rPr>
          <w:lang w:val="pt-PT"/>
        </w:rPr>
      </w:pPr>
    </w:p>
    <w:p w14:paraId="756DE033" w14:textId="38BDF280" w:rsidR="002C4F21" w:rsidRPr="00F67924" w:rsidRDefault="004C0583" w:rsidP="002900EA">
      <w:pPr>
        <w:rPr>
          <w:lang w:val="pt-PT"/>
        </w:rPr>
      </w:pPr>
      <w:r w:rsidRPr="00F67924">
        <w:rPr>
          <w:lang w:val="pt-PT"/>
        </w:rPr>
        <w:t>3 anos</w:t>
      </w:r>
    </w:p>
    <w:p w14:paraId="2F6D3741" w14:textId="77777777" w:rsidR="002C4F21" w:rsidRPr="00F67924" w:rsidRDefault="002C4F21">
      <w:pPr>
        <w:rPr>
          <w:lang w:val="pt-PT"/>
        </w:rPr>
      </w:pPr>
    </w:p>
    <w:p w14:paraId="0BED7DC7" w14:textId="77777777" w:rsidR="002C4F21" w:rsidRPr="00F67924" w:rsidRDefault="002C4F21" w:rsidP="002900EA">
      <w:pPr>
        <w:keepNext/>
        <w:keepLines/>
        <w:ind w:left="567" w:hanging="567"/>
        <w:rPr>
          <w:lang w:val="pt-PT"/>
        </w:rPr>
      </w:pPr>
      <w:r w:rsidRPr="00F67924">
        <w:rPr>
          <w:b/>
          <w:lang w:val="pt-PT"/>
        </w:rPr>
        <w:t>6.4</w:t>
      </w:r>
      <w:r w:rsidRPr="00F67924">
        <w:rPr>
          <w:b/>
          <w:lang w:val="pt-PT"/>
        </w:rPr>
        <w:tab/>
        <w:t>Precauções especiais de conservação</w:t>
      </w:r>
    </w:p>
    <w:p w14:paraId="30FEE182" w14:textId="77777777" w:rsidR="002C4F21" w:rsidRPr="00F67924" w:rsidRDefault="002C4F21" w:rsidP="002900EA">
      <w:pPr>
        <w:keepNext/>
        <w:keepLines/>
        <w:rPr>
          <w:lang w:val="pt-PT"/>
        </w:rPr>
      </w:pPr>
    </w:p>
    <w:p w14:paraId="3D1E0421" w14:textId="052E52E6" w:rsidR="002C4F21" w:rsidRPr="00F67924" w:rsidRDefault="002C4F21" w:rsidP="002900EA">
      <w:pPr>
        <w:keepNext/>
        <w:keepLines/>
        <w:rPr>
          <w:lang w:val="pt-PT"/>
        </w:rPr>
      </w:pPr>
      <w:r w:rsidRPr="00F67924">
        <w:rPr>
          <w:lang w:val="pt-PT"/>
        </w:rPr>
        <w:t>Conservar no frigorífico (2</w:t>
      </w:r>
      <w:r w:rsidR="00BB5E3C" w:rsidRPr="00F67924">
        <w:rPr>
          <w:lang w:val="pt-PT"/>
        </w:rPr>
        <w:t> </w:t>
      </w:r>
      <w:r w:rsidRPr="00F67924">
        <w:rPr>
          <w:lang w:val="pt-PT"/>
        </w:rPr>
        <w:t xml:space="preserve">°C </w:t>
      </w:r>
      <w:r w:rsidR="00BB5E3C" w:rsidRPr="00F67924">
        <w:rPr>
          <w:lang w:val="pt-PT"/>
        </w:rPr>
        <w:noBreakHyphen/>
      </w:r>
      <w:r w:rsidRPr="00F67924">
        <w:rPr>
          <w:lang w:val="pt-PT"/>
        </w:rPr>
        <w:t xml:space="preserve"> 8</w:t>
      </w:r>
      <w:r w:rsidR="00BB5E3C" w:rsidRPr="00F67924">
        <w:rPr>
          <w:lang w:val="pt-PT"/>
        </w:rPr>
        <w:t> </w:t>
      </w:r>
      <w:r w:rsidRPr="00F67924">
        <w:rPr>
          <w:lang w:val="pt-PT"/>
        </w:rPr>
        <w:t>°C). Não congelar.</w:t>
      </w:r>
      <w:r w:rsidR="00711376" w:rsidRPr="00F67924">
        <w:rPr>
          <w:lang w:val="pt-PT"/>
        </w:rPr>
        <w:t xml:space="preserve"> Uma vez retirada do frigorífico, a caneta pré-cheia pode ser conservada até 2</w:t>
      </w:r>
      <w:r w:rsidR="00BB5E3C" w:rsidRPr="00F67924">
        <w:rPr>
          <w:lang w:val="pt-PT"/>
        </w:rPr>
        <w:t> </w:t>
      </w:r>
      <w:r w:rsidR="00711376" w:rsidRPr="00F67924">
        <w:rPr>
          <w:lang w:val="pt-PT"/>
        </w:rPr>
        <w:t>semanas a uma temperatura igual ou inferior a 30</w:t>
      </w:r>
      <w:r w:rsidR="00BB5E3C" w:rsidRPr="00F67924">
        <w:rPr>
          <w:lang w:val="pt-PT"/>
        </w:rPr>
        <w:t> </w:t>
      </w:r>
      <w:r w:rsidR="00711376" w:rsidRPr="00F67924">
        <w:rPr>
          <w:lang w:val="pt-PT"/>
        </w:rPr>
        <w:t>°C.</w:t>
      </w:r>
    </w:p>
    <w:p w14:paraId="49E5C4DA" w14:textId="77777777" w:rsidR="00711376" w:rsidRPr="00F67924" w:rsidRDefault="00711376" w:rsidP="002900EA">
      <w:pPr>
        <w:keepNext/>
        <w:keepLines/>
        <w:rPr>
          <w:lang w:val="pt-PT"/>
        </w:rPr>
      </w:pPr>
    </w:p>
    <w:p w14:paraId="43913FE7" w14:textId="1C1A2F69" w:rsidR="002C4F21" w:rsidRPr="00F67924" w:rsidRDefault="002C4F21" w:rsidP="002900EA">
      <w:pPr>
        <w:keepNext/>
        <w:keepLines/>
        <w:rPr>
          <w:lang w:val="pt-PT"/>
        </w:rPr>
      </w:pPr>
      <w:r w:rsidRPr="00F67924">
        <w:rPr>
          <w:lang w:val="pt-PT"/>
        </w:rPr>
        <w:t xml:space="preserve">Manter a </w:t>
      </w:r>
      <w:r w:rsidR="0074056D" w:rsidRPr="00F67924">
        <w:rPr>
          <w:lang w:val="pt-PT"/>
        </w:rPr>
        <w:t>caneta</w:t>
      </w:r>
      <w:r w:rsidRPr="00F67924">
        <w:rPr>
          <w:lang w:val="pt-PT"/>
        </w:rPr>
        <w:t xml:space="preserve"> pré-cheia na embalagem exterior de modo a proteger da luz e da humidade.</w:t>
      </w:r>
    </w:p>
    <w:p w14:paraId="35CED645" w14:textId="77777777" w:rsidR="006B124C" w:rsidRPr="00A55B53" w:rsidRDefault="006B124C" w:rsidP="006B124C">
      <w:pPr>
        <w:keepNext/>
        <w:keepLines/>
        <w:rPr>
          <w:ins w:id="2566" w:author="Author"/>
          <w:lang w:val="pt-PT"/>
        </w:rPr>
      </w:pPr>
    </w:p>
    <w:p w14:paraId="5AFEDD98" w14:textId="49BF0DD0" w:rsidR="006B124C" w:rsidRPr="00A55B53" w:rsidRDefault="006B124C" w:rsidP="006B124C">
      <w:pPr>
        <w:rPr>
          <w:ins w:id="2567" w:author="Author"/>
          <w:lang w:val="pt-PT"/>
        </w:rPr>
      </w:pPr>
      <w:ins w:id="2568" w:author="Author">
        <w:r w:rsidRPr="00A55B53">
          <w:rPr>
            <w:lang w:val="pt-PT"/>
          </w:rPr>
          <w:t>A data e a hora da remoção da embalagem do frigorífico t</w:t>
        </w:r>
        <w:r w:rsidR="00182E9B">
          <w:rPr>
            <w:lang w:val="pt-PT"/>
          </w:rPr>
          <w:t>ê</w:t>
        </w:r>
        <w:del w:id="2569" w:author="Author">
          <w:r w:rsidRPr="00A55B53" w:rsidDel="00182E9B">
            <w:rPr>
              <w:lang w:val="pt-PT"/>
            </w:rPr>
            <w:delText>e</w:delText>
          </w:r>
        </w:del>
        <w:r w:rsidRPr="00A55B53">
          <w:rPr>
            <w:lang w:val="pt-PT"/>
          </w:rPr>
          <w:t>m de ser registada</w:t>
        </w:r>
        <w:r w:rsidR="00182E9B">
          <w:rPr>
            <w:lang w:val="pt-PT"/>
          </w:rPr>
          <w:t>s</w:t>
        </w:r>
        <w:r w:rsidRPr="00A55B53">
          <w:rPr>
            <w:lang w:val="pt-PT"/>
          </w:rPr>
          <w:t xml:space="preserve"> na embalagem exterior. Elimine a </w:t>
        </w:r>
        <w:del w:id="2570" w:author="Infarmed" w:date="2026-03-16T14:36:00Z">
          <w:r w:rsidRPr="00A55B53" w:rsidDel="0007484A">
            <w:rPr>
              <w:lang w:val="pt-PT"/>
            </w:rPr>
            <w:delText>seringa</w:delText>
          </w:r>
        </w:del>
      </w:ins>
      <w:ins w:id="2571" w:author="Infarmed" w:date="2026-03-16T14:36:00Z">
        <w:r w:rsidR="0007484A">
          <w:rPr>
            <w:lang w:val="pt-PT"/>
          </w:rPr>
          <w:t>caneta</w:t>
        </w:r>
      </w:ins>
      <w:ins w:id="2572" w:author="Author">
        <w:r w:rsidRPr="00A55B53">
          <w:rPr>
            <w:lang w:val="pt-PT"/>
          </w:rPr>
          <w:t xml:space="preserve">, caso seja deixada fora do frigorífico por mais de 2 semanas. Não utilize fontes de calor externas, tais como água quente, para aquecer a </w:t>
        </w:r>
        <w:del w:id="2573" w:author="Author">
          <w:r w:rsidRPr="00A55B53" w:rsidDel="00182E9B">
            <w:rPr>
              <w:lang w:val="pt-PT"/>
            </w:rPr>
            <w:delText>seringa</w:delText>
          </w:r>
        </w:del>
        <w:r w:rsidR="00182E9B">
          <w:rPr>
            <w:lang w:val="pt-PT"/>
          </w:rPr>
          <w:t>caneta</w:t>
        </w:r>
        <w:r w:rsidRPr="00A55B53">
          <w:rPr>
            <w:lang w:val="pt-PT"/>
          </w:rPr>
          <w:t xml:space="preserve"> pré-cheia.</w:t>
        </w:r>
      </w:ins>
    </w:p>
    <w:p w14:paraId="364D598F" w14:textId="77777777" w:rsidR="002C4F21" w:rsidRPr="00F67924" w:rsidRDefault="002C4F21" w:rsidP="002C4F21">
      <w:pPr>
        <w:rPr>
          <w:lang w:val="pt-PT"/>
        </w:rPr>
      </w:pPr>
    </w:p>
    <w:p w14:paraId="50719838" w14:textId="77777777" w:rsidR="002C4F21" w:rsidRPr="00F67924" w:rsidRDefault="002C4F21" w:rsidP="002C4F21">
      <w:pPr>
        <w:keepNext/>
        <w:keepLines/>
        <w:suppressAutoHyphens/>
        <w:ind w:left="567" w:hanging="567"/>
        <w:rPr>
          <w:lang w:val="pt-PT"/>
        </w:rPr>
      </w:pPr>
      <w:r w:rsidRPr="00F67924">
        <w:rPr>
          <w:b/>
          <w:lang w:val="pt-PT"/>
        </w:rPr>
        <w:t>6.5</w:t>
      </w:r>
      <w:r w:rsidRPr="00F67924">
        <w:rPr>
          <w:b/>
          <w:lang w:val="pt-PT"/>
        </w:rPr>
        <w:tab/>
        <w:t>Natureza e conteúdo do recipiente</w:t>
      </w:r>
    </w:p>
    <w:p w14:paraId="30E96AF2" w14:textId="77777777" w:rsidR="002C4F21" w:rsidRPr="00F67924" w:rsidRDefault="002C4F21" w:rsidP="002C4F21">
      <w:pPr>
        <w:keepNext/>
        <w:keepLines/>
        <w:suppressAutoHyphens/>
        <w:rPr>
          <w:lang w:val="pt-PT"/>
        </w:rPr>
      </w:pPr>
    </w:p>
    <w:p w14:paraId="05B88E26" w14:textId="6BF6F709" w:rsidR="002C4F21" w:rsidRPr="00F67924" w:rsidRDefault="002C4F21" w:rsidP="002C4F21">
      <w:pPr>
        <w:suppressAutoHyphens/>
        <w:rPr>
          <w:lang w:val="pt-PT"/>
        </w:rPr>
      </w:pPr>
      <w:r w:rsidRPr="00F67924">
        <w:rPr>
          <w:lang w:val="pt-PT"/>
        </w:rPr>
        <w:t>0,9</w:t>
      </w:r>
      <w:r w:rsidR="00BB5E3C" w:rsidRPr="00F67924">
        <w:rPr>
          <w:lang w:val="pt-PT"/>
        </w:rPr>
        <w:t> </w:t>
      </w:r>
      <w:r w:rsidRPr="00F67924">
        <w:rPr>
          <w:lang w:val="pt-PT"/>
        </w:rPr>
        <w:t>ml de solução numa seringa pré-cheia (vidro tipo I) com uma agulha fixa</w:t>
      </w:r>
      <w:r w:rsidR="0074056D" w:rsidRPr="00F67924">
        <w:rPr>
          <w:lang w:val="pt-PT"/>
        </w:rPr>
        <w:t>, contendo 162</w:t>
      </w:r>
      <w:r w:rsidR="00BB5E3C" w:rsidRPr="00F67924">
        <w:rPr>
          <w:lang w:val="pt-PT"/>
        </w:rPr>
        <w:t> </w:t>
      </w:r>
      <w:r w:rsidR="0074056D" w:rsidRPr="00F67924">
        <w:rPr>
          <w:lang w:val="pt-PT"/>
        </w:rPr>
        <w:t>mg de RoActemra, inserida numa caneta pré-cheia</w:t>
      </w:r>
      <w:r w:rsidRPr="00F67924">
        <w:rPr>
          <w:lang w:val="pt-PT"/>
        </w:rPr>
        <w:t>. A seringa está fechada por uma proteção de agulha rígida (selo de elastómero com uma capa em polipropileno) e uma tampa em êmbolo (borracha butílica com um revestimento de fluororesina).</w:t>
      </w:r>
    </w:p>
    <w:p w14:paraId="1431FF2E" w14:textId="77777777" w:rsidR="002C4F21" w:rsidRPr="00F67924" w:rsidRDefault="002C4F21" w:rsidP="002C4F21">
      <w:pPr>
        <w:suppressAutoHyphens/>
        <w:rPr>
          <w:lang w:val="pt-PT"/>
        </w:rPr>
      </w:pPr>
    </w:p>
    <w:p w14:paraId="5D17441A" w14:textId="7C7000EA" w:rsidR="002C4F21" w:rsidRPr="00F67924" w:rsidRDefault="0074056D" w:rsidP="002C4F21">
      <w:pPr>
        <w:suppressAutoHyphens/>
        <w:rPr>
          <w:lang w:val="pt-PT"/>
        </w:rPr>
      </w:pPr>
      <w:r w:rsidRPr="00F67924">
        <w:rPr>
          <w:lang w:val="pt-PT"/>
        </w:rPr>
        <w:t>Embalagens de 4 canetas</w:t>
      </w:r>
      <w:r w:rsidR="002C4F21" w:rsidRPr="00F67924">
        <w:rPr>
          <w:lang w:val="pt-PT"/>
        </w:rPr>
        <w:t xml:space="preserve"> pré-cheias e conjunto</w:t>
      </w:r>
      <w:r w:rsidRPr="00F67924">
        <w:rPr>
          <w:lang w:val="pt-PT"/>
        </w:rPr>
        <w:t xml:space="preserve">s </w:t>
      </w:r>
      <w:r w:rsidR="002C4F21" w:rsidRPr="00F67924">
        <w:rPr>
          <w:lang w:val="pt-PT"/>
        </w:rPr>
        <w:t xml:space="preserve">de embalagens contendo 12 (3 embalagens de 4) </w:t>
      </w:r>
      <w:r w:rsidRPr="00F67924">
        <w:rPr>
          <w:lang w:val="pt-PT"/>
        </w:rPr>
        <w:t>canetas</w:t>
      </w:r>
      <w:r w:rsidR="002C4F21" w:rsidRPr="00F67924">
        <w:rPr>
          <w:lang w:val="pt-PT"/>
        </w:rPr>
        <w:t xml:space="preserve"> pré-cheias. É possível que não sejam comercia</w:t>
      </w:r>
      <w:r w:rsidRPr="00F67924">
        <w:rPr>
          <w:lang w:val="pt-PT"/>
        </w:rPr>
        <w:t>lizadas todas as apresentações.</w:t>
      </w:r>
    </w:p>
    <w:p w14:paraId="609C82B8" w14:textId="77777777" w:rsidR="002C4F21" w:rsidRPr="00F67924" w:rsidRDefault="002C4F21" w:rsidP="002C4F21">
      <w:pPr>
        <w:suppressAutoHyphens/>
        <w:rPr>
          <w:b/>
          <w:lang w:val="pt-PT"/>
        </w:rPr>
      </w:pPr>
    </w:p>
    <w:p w14:paraId="6F4FAE8C" w14:textId="77777777" w:rsidR="002C4F21" w:rsidRPr="00F67924" w:rsidRDefault="002C4F21" w:rsidP="000455B5">
      <w:pPr>
        <w:keepNext/>
        <w:keepLines/>
        <w:suppressAutoHyphens/>
        <w:ind w:left="567" w:hanging="567"/>
        <w:rPr>
          <w:lang w:val="pt-PT"/>
        </w:rPr>
      </w:pPr>
      <w:r w:rsidRPr="00F67924">
        <w:rPr>
          <w:b/>
          <w:lang w:val="pt-PT"/>
        </w:rPr>
        <w:t>6.6</w:t>
      </w:r>
      <w:r w:rsidRPr="00F67924">
        <w:rPr>
          <w:b/>
          <w:lang w:val="pt-PT"/>
        </w:rPr>
        <w:tab/>
        <w:t>Precauções especiais de eliminação e manuseamento</w:t>
      </w:r>
    </w:p>
    <w:p w14:paraId="5EE82BAA" w14:textId="77777777" w:rsidR="002C4F21" w:rsidRPr="00F67924" w:rsidRDefault="002C4F21" w:rsidP="000455B5">
      <w:pPr>
        <w:keepNext/>
        <w:keepLines/>
        <w:suppressAutoHyphens/>
        <w:rPr>
          <w:lang w:val="pt-PT"/>
        </w:rPr>
      </w:pPr>
    </w:p>
    <w:p w14:paraId="0BE00DE0" w14:textId="4BDE44F0" w:rsidR="002C4F21" w:rsidRPr="00F67924" w:rsidRDefault="002C4F21" w:rsidP="000455B5">
      <w:pPr>
        <w:keepNext/>
        <w:keepLines/>
        <w:suppressAutoHyphens/>
        <w:rPr>
          <w:lang w:val="pt-PT"/>
        </w:rPr>
      </w:pPr>
      <w:r w:rsidRPr="00F67924">
        <w:rPr>
          <w:lang w:val="pt-PT"/>
        </w:rPr>
        <w:t xml:space="preserve">RoActemra é fornecido numa </w:t>
      </w:r>
      <w:r w:rsidR="0074056D" w:rsidRPr="00F67924">
        <w:rPr>
          <w:lang w:val="pt-PT"/>
        </w:rPr>
        <w:t>caneta</w:t>
      </w:r>
      <w:r w:rsidRPr="00F67924">
        <w:rPr>
          <w:lang w:val="pt-PT"/>
        </w:rPr>
        <w:t xml:space="preserve"> pré-cheia de utilização única</w:t>
      </w:r>
      <w:r w:rsidR="0074056D" w:rsidRPr="00F67924">
        <w:rPr>
          <w:lang w:val="pt-PT"/>
        </w:rPr>
        <w:t>. Após retirar a caneta</w:t>
      </w:r>
      <w:r w:rsidRPr="00F67924">
        <w:rPr>
          <w:lang w:val="pt-PT"/>
        </w:rPr>
        <w:t xml:space="preserve"> pré-cheia do frigorífico, a </w:t>
      </w:r>
      <w:r w:rsidR="0074056D" w:rsidRPr="00F67924">
        <w:rPr>
          <w:lang w:val="pt-PT"/>
        </w:rPr>
        <w:t>caneta</w:t>
      </w:r>
      <w:r w:rsidRPr="00F67924">
        <w:rPr>
          <w:lang w:val="pt-PT"/>
        </w:rPr>
        <w:t xml:space="preserve"> pré-cheia deve</w:t>
      </w:r>
      <w:r w:rsidR="004041B0" w:rsidRPr="00F67924">
        <w:rPr>
          <w:lang w:val="pt-PT"/>
        </w:rPr>
        <w:t xml:space="preserve"> </w:t>
      </w:r>
      <w:r w:rsidRPr="00F67924">
        <w:rPr>
          <w:lang w:val="pt-PT"/>
        </w:rPr>
        <w:t>atingir a temperatura ambiente (18</w:t>
      </w:r>
      <w:r w:rsidR="004D33A7" w:rsidRPr="00F67924">
        <w:rPr>
          <w:lang w:val="pt-PT"/>
        </w:rPr>
        <w:t> </w:t>
      </w:r>
      <w:r w:rsidRPr="00F67924">
        <w:rPr>
          <w:lang w:val="pt-PT"/>
        </w:rPr>
        <w:t>ºC a 28</w:t>
      </w:r>
      <w:r w:rsidR="004D33A7" w:rsidRPr="00F67924">
        <w:rPr>
          <w:lang w:val="pt-PT"/>
        </w:rPr>
        <w:t> </w:t>
      </w:r>
      <w:r w:rsidRPr="00F67924">
        <w:rPr>
          <w:lang w:val="pt-PT"/>
        </w:rPr>
        <w:t xml:space="preserve">ºC), esperando </w:t>
      </w:r>
      <w:r w:rsidR="0074056D" w:rsidRPr="00F67924">
        <w:rPr>
          <w:lang w:val="pt-PT"/>
        </w:rPr>
        <w:t>45</w:t>
      </w:r>
      <w:r w:rsidR="004D33A7" w:rsidRPr="00F67924">
        <w:rPr>
          <w:lang w:val="pt-PT"/>
        </w:rPr>
        <w:t> </w:t>
      </w:r>
      <w:r w:rsidRPr="00F67924">
        <w:rPr>
          <w:lang w:val="pt-PT"/>
        </w:rPr>
        <w:t xml:space="preserve">minutos antes da injeção. A </w:t>
      </w:r>
      <w:r w:rsidR="0074056D" w:rsidRPr="00F67924">
        <w:rPr>
          <w:lang w:val="pt-PT"/>
        </w:rPr>
        <w:t>caneta</w:t>
      </w:r>
      <w:r w:rsidRPr="00F67924">
        <w:rPr>
          <w:lang w:val="pt-PT"/>
        </w:rPr>
        <w:t xml:space="preserve"> não deve ser agitada. Após a remoção da tampa, a injeç</w:t>
      </w:r>
      <w:r w:rsidR="0074056D" w:rsidRPr="00F67924">
        <w:rPr>
          <w:lang w:val="pt-PT"/>
        </w:rPr>
        <w:t>ão tem de iniciar-se dentro de 3</w:t>
      </w:r>
      <w:r w:rsidR="004D33A7" w:rsidRPr="00F67924">
        <w:rPr>
          <w:lang w:val="pt-PT"/>
        </w:rPr>
        <w:t> </w:t>
      </w:r>
      <w:r w:rsidRPr="00F67924">
        <w:rPr>
          <w:lang w:val="pt-PT"/>
        </w:rPr>
        <w:t xml:space="preserve">minutos, para prevenir que o medicamento seque e bloqueie a agulha. Se a </w:t>
      </w:r>
      <w:r w:rsidR="0074056D" w:rsidRPr="00F67924">
        <w:rPr>
          <w:lang w:val="pt-PT"/>
        </w:rPr>
        <w:t>caneta</w:t>
      </w:r>
      <w:r w:rsidRPr="00F67924">
        <w:rPr>
          <w:lang w:val="pt-PT"/>
        </w:rPr>
        <w:t xml:space="preserve"> pré-cheia não for utilizada em </w:t>
      </w:r>
      <w:r w:rsidR="0074056D" w:rsidRPr="00F67924">
        <w:rPr>
          <w:lang w:val="pt-PT"/>
        </w:rPr>
        <w:t>3</w:t>
      </w:r>
      <w:r w:rsidR="004D33A7" w:rsidRPr="00F67924">
        <w:rPr>
          <w:lang w:val="pt-PT"/>
        </w:rPr>
        <w:t> </w:t>
      </w:r>
      <w:r w:rsidRPr="00F67924">
        <w:rPr>
          <w:lang w:val="pt-PT"/>
        </w:rPr>
        <w:t xml:space="preserve">minutos após a remoção da tampa, deve eliminá-la num recipiente não perfurável e utilizar uma nova </w:t>
      </w:r>
      <w:r w:rsidR="0074056D" w:rsidRPr="00F67924">
        <w:rPr>
          <w:lang w:val="pt-PT"/>
        </w:rPr>
        <w:t>caneta</w:t>
      </w:r>
      <w:r w:rsidRPr="00F67924">
        <w:rPr>
          <w:lang w:val="pt-PT"/>
        </w:rPr>
        <w:t xml:space="preserve"> pré-cheia.</w:t>
      </w:r>
    </w:p>
    <w:p w14:paraId="2D80FA2E" w14:textId="77777777" w:rsidR="002C4F21" w:rsidRPr="00F67924" w:rsidRDefault="002C4F21" w:rsidP="002C4F21">
      <w:pPr>
        <w:suppressAutoHyphens/>
        <w:rPr>
          <w:lang w:val="pt-PT"/>
        </w:rPr>
      </w:pPr>
    </w:p>
    <w:p w14:paraId="480A8C34" w14:textId="63AF4E4A" w:rsidR="002C4F21" w:rsidRPr="00F67924" w:rsidRDefault="002C4F21" w:rsidP="002C4F21">
      <w:pPr>
        <w:suppressAutoHyphens/>
        <w:rPr>
          <w:lang w:val="pt-PT"/>
        </w:rPr>
      </w:pPr>
      <w:r w:rsidRPr="00F67924">
        <w:rPr>
          <w:lang w:val="pt-PT"/>
        </w:rPr>
        <w:t xml:space="preserve">Se após </w:t>
      </w:r>
      <w:r w:rsidR="0074056D" w:rsidRPr="00F67924">
        <w:rPr>
          <w:lang w:val="pt-PT"/>
        </w:rPr>
        <w:t xml:space="preserve">pressionar o botão de ativação, o indicador </w:t>
      </w:r>
      <w:r w:rsidR="007F46F0" w:rsidRPr="00F67924">
        <w:rPr>
          <w:lang w:val="pt-PT"/>
        </w:rPr>
        <w:t>púrpura</w:t>
      </w:r>
      <w:r w:rsidR="0074056D" w:rsidRPr="00F67924">
        <w:rPr>
          <w:lang w:val="pt-PT"/>
        </w:rPr>
        <w:t xml:space="preserve"> não se mover, </w:t>
      </w:r>
      <w:r w:rsidRPr="00F67924">
        <w:rPr>
          <w:lang w:val="pt-PT"/>
        </w:rPr>
        <w:t xml:space="preserve">deve eliminar a </w:t>
      </w:r>
      <w:r w:rsidR="00B56B18" w:rsidRPr="00F67924">
        <w:rPr>
          <w:lang w:val="pt-PT"/>
        </w:rPr>
        <w:t>caneta</w:t>
      </w:r>
      <w:r w:rsidRPr="00F67924">
        <w:rPr>
          <w:lang w:val="pt-PT"/>
        </w:rPr>
        <w:t xml:space="preserve"> pré-cheia num recipiente não perfurável</w:t>
      </w:r>
      <w:r w:rsidR="00B56B18" w:rsidRPr="00F67924">
        <w:rPr>
          <w:lang w:val="pt-PT"/>
        </w:rPr>
        <w:t xml:space="preserve">. </w:t>
      </w:r>
      <w:r w:rsidR="00B56B18" w:rsidRPr="00F67924">
        <w:rPr>
          <w:b/>
          <w:lang w:val="pt-PT"/>
        </w:rPr>
        <w:t>Não</w:t>
      </w:r>
      <w:r w:rsidR="00B56B18" w:rsidRPr="00F67924">
        <w:rPr>
          <w:lang w:val="pt-PT"/>
        </w:rPr>
        <w:t xml:space="preserve"> tente reutilizar a caneta pré-cheia. Não repita a injeção com outras canetas pré-cheia</w:t>
      </w:r>
      <w:r w:rsidR="00C60A26" w:rsidRPr="00F67924">
        <w:rPr>
          <w:lang w:val="pt-PT"/>
        </w:rPr>
        <w:t>s</w:t>
      </w:r>
      <w:r w:rsidR="00B56B18" w:rsidRPr="00F67924">
        <w:rPr>
          <w:lang w:val="pt-PT"/>
        </w:rPr>
        <w:t>. Peça ajuda ao seu profissional de saúde.</w:t>
      </w:r>
    </w:p>
    <w:p w14:paraId="57B18A65" w14:textId="77777777" w:rsidR="002C4F21" w:rsidRPr="00F67924" w:rsidRDefault="002C4F21" w:rsidP="002C4F21">
      <w:pPr>
        <w:suppressAutoHyphens/>
        <w:rPr>
          <w:lang w:val="pt-PT"/>
        </w:rPr>
      </w:pPr>
    </w:p>
    <w:p w14:paraId="511726EC" w14:textId="2811EBEA" w:rsidR="002C4F21" w:rsidRPr="00F67924" w:rsidRDefault="002C4F21" w:rsidP="002C4F21">
      <w:pPr>
        <w:suppressAutoHyphens/>
        <w:rPr>
          <w:lang w:val="pt-PT"/>
        </w:rPr>
      </w:pPr>
      <w:r w:rsidRPr="00F67924">
        <w:rPr>
          <w:lang w:val="pt-PT"/>
        </w:rPr>
        <w:t xml:space="preserve">Não utilizar se o medicamento estiver turvo ou se tiver partículas, se a cor for qualquer outra além de incolor a ligeiramente amarelada, ou se qualquer parte da </w:t>
      </w:r>
      <w:r w:rsidR="00B56B18" w:rsidRPr="00F67924">
        <w:rPr>
          <w:lang w:val="pt-PT"/>
        </w:rPr>
        <w:t>caneta</w:t>
      </w:r>
      <w:r w:rsidRPr="00F67924">
        <w:rPr>
          <w:lang w:val="pt-PT"/>
        </w:rPr>
        <w:t xml:space="preserve"> pré-cheia parecer danificada.</w:t>
      </w:r>
    </w:p>
    <w:p w14:paraId="003D0A99" w14:textId="77777777" w:rsidR="002C4F21" w:rsidRPr="00F67924" w:rsidRDefault="002C4F21" w:rsidP="002C4F21">
      <w:pPr>
        <w:suppressAutoHyphens/>
        <w:rPr>
          <w:lang w:val="pt-PT"/>
        </w:rPr>
      </w:pPr>
    </w:p>
    <w:p w14:paraId="40CC4169" w14:textId="0474D031" w:rsidR="002C4F21" w:rsidRPr="00F67924" w:rsidRDefault="002C4F21" w:rsidP="002C4F21">
      <w:pPr>
        <w:suppressAutoHyphens/>
        <w:rPr>
          <w:lang w:val="pt-PT"/>
        </w:rPr>
      </w:pPr>
      <w:r w:rsidRPr="00F67924">
        <w:rPr>
          <w:lang w:val="pt-PT"/>
        </w:rPr>
        <w:t>Instruções comp</w:t>
      </w:r>
      <w:r w:rsidR="00B56B18" w:rsidRPr="00F67924">
        <w:rPr>
          <w:lang w:val="pt-PT"/>
        </w:rPr>
        <w:t>letas</w:t>
      </w:r>
      <w:r w:rsidRPr="00F67924">
        <w:rPr>
          <w:lang w:val="pt-PT"/>
        </w:rPr>
        <w:t xml:space="preserve"> para a administração </w:t>
      </w:r>
      <w:r w:rsidR="004D33A7" w:rsidRPr="00F67924">
        <w:rPr>
          <w:lang w:val="pt-PT"/>
        </w:rPr>
        <w:t>do medicamento</w:t>
      </w:r>
      <w:r w:rsidRPr="00F67924">
        <w:rPr>
          <w:lang w:val="pt-PT"/>
        </w:rPr>
        <w:t xml:space="preserve"> numa </w:t>
      </w:r>
      <w:r w:rsidR="00B56B18" w:rsidRPr="00F67924">
        <w:rPr>
          <w:lang w:val="pt-PT"/>
        </w:rPr>
        <w:t xml:space="preserve">caneta </w:t>
      </w:r>
      <w:r w:rsidRPr="00F67924">
        <w:rPr>
          <w:lang w:val="pt-PT"/>
        </w:rPr>
        <w:t>pré-cheia são dadas no Folheto Informativo.</w:t>
      </w:r>
    </w:p>
    <w:p w14:paraId="76F62AF7" w14:textId="77777777" w:rsidR="002C4F21" w:rsidRPr="00F67924" w:rsidRDefault="002C4F21" w:rsidP="002C4F21">
      <w:pPr>
        <w:suppressAutoHyphens/>
        <w:rPr>
          <w:lang w:val="pt-PT"/>
        </w:rPr>
      </w:pPr>
    </w:p>
    <w:p w14:paraId="5CDB3B71" w14:textId="77777777" w:rsidR="002C4F21" w:rsidRPr="00F67924" w:rsidRDefault="002C4F21" w:rsidP="002C4F21">
      <w:pPr>
        <w:suppressAutoHyphens/>
        <w:rPr>
          <w:lang w:val="pt-PT"/>
        </w:rPr>
      </w:pPr>
      <w:r w:rsidRPr="00F67924">
        <w:rPr>
          <w:lang w:val="pt-PT"/>
        </w:rPr>
        <w:t>Qualquer medicamento não utilizado ou os resíduos devem ser eliminados de acordo com as exigências locais.</w:t>
      </w:r>
    </w:p>
    <w:p w14:paraId="618445AD" w14:textId="77777777" w:rsidR="002C4F21" w:rsidRPr="00F67924" w:rsidRDefault="002C4F21" w:rsidP="002C4F21">
      <w:pPr>
        <w:suppressAutoHyphens/>
        <w:rPr>
          <w:lang w:val="pt-PT"/>
        </w:rPr>
      </w:pPr>
    </w:p>
    <w:p w14:paraId="2A71DFB5" w14:textId="77777777" w:rsidR="002C4F21" w:rsidRPr="00F67924" w:rsidRDefault="002C4F21" w:rsidP="002C4F21">
      <w:pPr>
        <w:suppressAutoHyphens/>
        <w:rPr>
          <w:lang w:val="pt-PT"/>
        </w:rPr>
      </w:pPr>
    </w:p>
    <w:p w14:paraId="6D9FDEC5" w14:textId="77777777" w:rsidR="002C4F21" w:rsidRPr="00F67924" w:rsidRDefault="002C4F21" w:rsidP="002C4F21">
      <w:pPr>
        <w:keepNext/>
        <w:ind w:left="567" w:hanging="567"/>
        <w:rPr>
          <w:lang w:val="pt-PT"/>
        </w:rPr>
      </w:pPr>
      <w:r w:rsidRPr="00F67924">
        <w:rPr>
          <w:b/>
          <w:lang w:val="pt-PT"/>
        </w:rPr>
        <w:t>7.</w:t>
      </w:r>
      <w:r w:rsidRPr="00F67924">
        <w:rPr>
          <w:b/>
          <w:lang w:val="pt-PT"/>
        </w:rPr>
        <w:tab/>
        <w:t>TITULAR DA AUTORIZAÇÃO DE INTRODUÇÃO NO MERCADO</w:t>
      </w:r>
    </w:p>
    <w:p w14:paraId="2932185D" w14:textId="77777777" w:rsidR="002C4F21" w:rsidRPr="00F67924" w:rsidRDefault="002C4F21" w:rsidP="002C4F21">
      <w:pPr>
        <w:keepNext/>
        <w:suppressAutoHyphens/>
        <w:rPr>
          <w:lang w:val="pt-PT"/>
        </w:rPr>
      </w:pPr>
    </w:p>
    <w:p w14:paraId="01DD77BD" w14:textId="77777777" w:rsidR="0045348A" w:rsidRPr="00557EB7" w:rsidRDefault="0045348A" w:rsidP="0045348A">
      <w:pPr>
        <w:rPr>
          <w:lang w:val="de-DE"/>
          <w:rPrChange w:id="2574" w:author="Author">
            <w:rPr/>
          </w:rPrChange>
        </w:rPr>
      </w:pPr>
      <w:r w:rsidRPr="00557EB7">
        <w:rPr>
          <w:lang w:val="de-DE"/>
          <w:rPrChange w:id="2575" w:author="Author">
            <w:rPr/>
          </w:rPrChange>
        </w:rPr>
        <w:t xml:space="preserve">Roche Registration GmbH </w:t>
      </w:r>
    </w:p>
    <w:p w14:paraId="284739DF" w14:textId="77777777" w:rsidR="0045348A" w:rsidRPr="00557EB7" w:rsidRDefault="0045348A" w:rsidP="0045348A">
      <w:pPr>
        <w:rPr>
          <w:lang w:val="de-DE"/>
          <w:rPrChange w:id="2576" w:author="Author">
            <w:rPr/>
          </w:rPrChange>
        </w:rPr>
      </w:pPr>
      <w:r w:rsidRPr="00557EB7">
        <w:rPr>
          <w:lang w:val="de-DE"/>
          <w:rPrChange w:id="2577" w:author="Author">
            <w:rPr/>
          </w:rPrChange>
        </w:rPr>
        <w:t>Emil-Barell-Strasse 1</w:t>
      </w:r>
    </w:p>
    <w:p w14:paraId="4F83D9EF" w14:textId="77777777" w:rsidR="0045348A" w:rsidRPr="00F67924" w:rsidRDefault="0045348A" w:rsidP="0045348A">
      <w:pPr>
        <w:rPr>
          <w:lang w:val="pt-PT"/>
        </w:rPr>
      </w:pPr>
      <w:r w:rsidRPr="00F67924">
        <w:rPr>
          <w:lang w:val="pt-PT"/>
        </w:rPr>
        <w:t>79639 Grenzach-Wyhlen</w:t>
      </w:r>
    </w:p>
    <w:p w14:paraId="104C7FF7" w14:textId="77777777" w:rsidR="002C4F21" w:rsidRPr="00F67924" w:rsidRDefault="0045348A" w:rsidP="0045348A">
      <w:pPr>
        <w:suppressAutoHyphens/>
        <w:rPr>
          <w:lang w:val="pt-PT"/>
        </w:rPr>
      </w:pPr>
      <w:r w:rsidRPr="00F67924">
        <w:rPr>
          <w:lang w:val="pt-PT"/>
        </w:rPr>
        <w:t>Alemanha</w:t>
      </w:r>
    </w:p>
    <w:p w14:paraId="61D5EDE9" w14:textId="77777777" w:rsidR="002C4F21" w:rsidRPr="00F67924" w:rsidRDefault="002C4F21" w:rsidP="002C4F21">
      <w:pPr>
        <w:suppressAutoHyphens/>
        <w:rPr>
          <w:lang w:val="pt-PT"/>
        </w:rPr>
      </w:pPr>
    </w:p>
    <w:p w14:paraId="6714F2E9" w14:textId="77777777" w:rsidR="000D5E6E" w:rsidRPr="00F67924" w:rsidRDefault="000D5E6E" w:rsidP="002C4F21">
      <w:pPr>
        <w:suppressAutoHyphens/>
        <w:rPr>
          <w:lang w:val="pt-PT"/>
        </w:rPr>
      </w:pPr>
    </w:p>
    <w:p w14:paraId="29B7CABC" w14:textId="77777777" w:rsidR="002C4F21" w:rsidRPr="00F67924" w:rsidRDefault="002C4F21" w:rsidP="002C4F21">
      <w:pPr>
        <w:keepNext/>
        <w:keepLines/>
        <w:ind w:left="567" w:hanging="567"/>
        <w:rPr>
          <w:b/>
          <w:lang w:val="pt-PT"/>
        </w:rPr>
      </w:pPr>
      <w:r w:rsidRPr="00F67924">
        <w:rPr>
          <w:b/>
          <w:lang w:val="pt-PT"/>
        </w:rPr>
        <w:t>8.</w:t>
      </w:r>
      <w:r w:rsidRPr="00F67924">
        <w:rPr>
          <w:b/>
          <w:lang w:val="pt-PT"/>
        </w:rPr>
        <w:tab/>
        <w:t>NÚMERO</w:t>
      </w:r>
      <w:del w:id="2578" w:author="Author">
        <w:r w:rsidRPr="00F67924" w:rsidDel="006B124C">
          <w:rPr>
            <w:b/>
            <w:lang w:val="pt-PT"/>
          </w:rPr>
          <w:delText>(</w:delText>
        </w:r>
      </w:del>
      <w:r w:rsidRPr="00F67924">
        <w:rPr>
          <w:b/>
          <w:lang w:val="pt-PT"/>
        </w:rPr>
        <w:t>S</w:t>
      </w:r>
      <w:del w:id="2579" w:author="Author">
        <w:r w:rsidRPr="00F67924" w:rsidDel="006B124C">
          <w:rPr>
            <w:b/>
            <w:lang w:val="pt-PT"/>
          </w:rPr>
          <w:delText>)</w:delText>
        </w:r>
      </w:del>
      <w:r w:rsidRPr="00F67924">
        <w:rPr>
          <w:b/>
          <w:lang w:val="pt-PT"/>
        </w:rPr>
        <w:t xml:space="preserve"> DA AUTORIZAÇÃO DE INTRODUÇÃO NO MERCADO</w:t>
      </w:r>
    </w:p>
    <w:p w14:paraId="0AE94BF7" w14:textId="77777777" w:rsidR="002C4F21" w:rsidRPr="00F67924" w:rsidRDefault="002C4F21" w:rsidP="002C4F21">
      <w:pPr>
        <w:keepNext/>
        <w:keepLines/>
        <w:rPr>
          <w:lang w:val="pt-PT"/>
        </w:rPr>
      </w:pPr>
    </w:p>
    <w:p w14:paraId="33140904" w14:textId="77777777" w:rsidR="00B56B18" w:rsidRPr="00F67924" w:rsidRDefault="00B56B18" w:rsidP="00B56B18">
      <w:pPr>
        <w:rPr>
          <w:szCs w:val="22"/>
          <w:lang w:val="pt-PT"/>
        </w:rPr>
      </w:pPr>
      <w:r w:rsidRPr="00F67924">
        <w:rPr>
          <w:szCs w:val="22"/>
          <w:lang w:val="pt-PT"/>
        </w:rPr>
        <w:t>EU/1/08/492/009</w:t>
      </w:r>
    </w:p>
    <w:p w14:paraId="22AAA078" w14:textId="77777777" w:rsidR="00B56B18" w:rsidRPr="00F67924" w:rsidRDefault="00B56B18" w:rsidP="00B56B18">
      <w:pPr>
        <w:rPr>
          <w:szCs w:val="22"/>
          <w:lang w:val="pt-PT"/>
        </w:rPr>
      </w:pPr>
      <w:r w:rsidRPr="00F67924">
        <w:rPr>
          <w:szCs w:val="22"/>
          <w:lang w:val="pt-PT"/>
        </w:rPr>
        <w:t>EU/1/08/492/010</w:t>
      </w:r>
    </w:p>
    <w:p w14:paraId="06DAD00C" w14:textId="77777777" w:rsidR="002C4F21" w:rsidRPr="00F67924" w:rsidRDefault="002C4F21" w:rsidP="002C4F21">
      <w:pPr>
        <w:suppressAutoHyphens/>
        <w:rPr>
          <w:lang w:val="pt-PT"/>
        </w:rPr>
      </w:pPr>
    </w:p>
    <w:p w14:paraId="136C1588" w14:textId="77777777" w:rsidR="002C4F21" w:rsidRPr="00F67924" w:rsidRDefault="002C4F21" w:rsidP="002C4F21">
      <w:pPr>
        <w:suppressAutoHyphens/>
        <w:rPr>
          <w:lang w:val="pt-PT"/>
        </w:rPr>
      </w:pPr>
    </w:p>
    <w:p w14:paraId="3482CC96" w14:textId="77777777" w:rsidR="002C4F21" w:rsidRPr="00F67924" w:rsidRDefault="002C4F21" w:rsidP="002C4F21">
      <w:pPr>
        <w:keepNext/>
        <w:suppressAutoHyphens/>
        <w:ind w:left="567" w:hanging="567"/>
        <w:rPr>
          <w:b/>
          <w:lang w:val="pt-PT"/>
        </w:rPr>
      </w:pPr>
      <w:r w:rsidRPr="00F67924">
        <w:rPr>
          <w:b/>
          <w:lang w:val="pt-PT"/>
        </w:rPr>
        <w:t>9.</w:t>
      </w:r>
      <w:r w:rsidRPr="00F67924">
        <w:rPr>
          <w:b/>
          <w:lang w:val="pt-PT"/>
        </w:rPr>
        <w:tab/>
        <w:t>DATA DA PRIMEIRA AUTORIZAÇÃO/RENOVAÇÃO DA AUTORIZAÇÃO DE INTRODUÇÃO NO MERCADO</w:t>
      </w:r>
    </w:p>
    <w:p w14:paraId="18EF6997" w14:textId="77777777" w:rsidR="002C4F21" w:rsidRPr="00F67924" w:rsidRDefault="002C4F21" w:rsidP="002C4F21">
      <w:pPr>
        <w:keepNext/>
        <w:suppressAutoHyphens/>
        <w:rPr>
          <w:lang w:val="pt-PT"/>
        </w:rPr>
      </w:pPr>
    </w:p>
    <w:p w14:paraId="33B28A31" w14:textId="77777777" w:rsidR="002C4F21" w:rsidRPr="00F67924" w:rsidRDefault="00114F88" w:rsidP="002C4F21">
      <w:pPr>
        <w:keepNext/>
        <w:rPr>
          <w:lang w:val="pt-PT"/>
        </w:rPr>
      </w:pPr>
      <w:r w:rsidRPr="00F67924">
        <w:rPr>
          <w:color w:val="222222"/>
          <w:szCs w:val="22"/>
          <w:shd w:val="clear" w:color="auto" w:fill="FFFFFF"/>
          <w:lang w:val="pt-PT"/>
        </w:rPr>
        <w:t>Data da primeira autorização: </w:t>
      </w:r>
      <w:r w:rsidR="002C4F21" w:rsidRPr="00F67924">
        <w:rPr>
          <w:lang w:val="pt-PT"/>
        </w:rPr>
        <w:t>16 de janeiro de 2009</w:t>
      </w:r>
    </w:p>
    <w:p w14:paraId="636C4673" w14:textId="77777777" w:rsidR="00114F88" w:rsidRPr="00F67924" w:rsidRDefault="00114F88" w:rsidP="00114F88">
      <w:pPr>
        <w:shd w:val="clear" w:color="auto" w:fill="FFFFFF"/>
        <w:rPr>
          <w:color w:val="222222"/>
          <w:szCs w:val="22"/>
          <w:lang w:val="pt-PT" w:eastAsia="en-US"/>
        </w:rPr>
      </w:pPr>
      <w:r w:rsidRPr="00F67924">
        <w:rPr>
          <w:color w:val="222222"/>
          <w:szCs w:val="22"/>
          <w:lang w:val="pt-PT" w:eastAsia="en-US"/>
        </w:rPr>
        <w:t>Data da última renovação: 25 de setembro de 2013</w:t>
      </w:r>
    </w:p>
    <w:p w14:paraId="4BD7A303" w14:textId="77777777" w:rsidR="00114F88" w:rsidRPr="00F67924" w:rsidRDefault="00114F88" w:rsidP="00114F88">
      <w:pPr>
        <w:suppressAutoHyphens/>
        <w:rPr>
          <w:rFonts w:ascii="Arial" w:hAnsi="Arial" w:cs="Arial"/>
          <w:color w:val="222222"/>
          <w:sz w:val="24"/>
          <w:szCs w:val="24"/>
          <w:shd w:val="clear" w:color="auto" w:fill="FFFFFF"/>
          <w:lang w:val="pt-PT" w:eastAsia="en-US"/>
        </w:rPr>
      </w:pPr>
    </w:p>
    <w:p w14:paraId="2A957FE2" w14:textId="77777777" w:rsidR="002C4F21" w:rsidRPr="00F67924" w:rsidRDefault="002C4F21" w:rsidP="002C4F21">
      <w:pPr>
        <w:suppressAutoHyphens/>
        <w:rPr>
          <w:lang w:val="pt-PT"/>
        </w:rPr>
      </w:pPr>
    </w:p>
    <w:p w14:paraId="4457DA1E" w14:textId="77777777" w:rsidR="002C4F21" w:rsidRPr="00F67924" w:rsidRDefault="002C4F21" w:rsidP="000455B5">
      <w:pPr>
        <w:keepNext/>
        <w:keepLines/>
        <w:suppressAutoHyphens/>
        <w:ind w:left="567" w:hanging="567"/>
        <w:rPr>
          <w:b/>
          <w:lang w:val="pt-PT"/>
        </w:rPr>
      </w:pPr>
      <w:r w:rsidRPr="00F67924">
        <w:rPr>
          <w:b/>
          <w:lang w:val="pt-PT"/>
        </w:rPr>
        <w:t>10.</w:t>
      </w:r>
      <w:r w:rsidRPr="00F67924">
        <w:rPr>
          <w:b/>
          <w:lang w:val="pt-PT"/>
        </w:rPr>
        <w:tab/>
        <w:t>DATA DA REVISÃO DO TEXTO</w:t>
      </w:r>
    </w:p>
    <w:p w14:paraId="795782A4" w14:textId="77777777" w:rsidR="002C4F21" w:rsidRPr="00F67924" w:rsidRDefault="002C4F21" w:rsidP="002C4F21">
      <w:pPr>
        <w:keepNext/>
        <w:suppressAutoHyphens/>
        <w:rPr>
          <w:lang w:val="pt-PT"/>
        </w:rPr>
      </w:pPr>
    </w:p>
    <w:p w14:paraId="2D3BD44D" w14:textId="585EFCD7" w:rsidR="00E90E63" w:rsidRPr="00F67924" w:rsidRDefault="002C4F21" w:rsidP="002C4F21">
      <w:pPr>
        <w:suppressAutoHyphens/>
        <w:rPr>
          <w:lang w:val="pt-PT"/>
        </w:rPr>
      </w:pPr>
      <w:r w:rsidRPr="00F67924">
        <w:rPr>
          <w:lang w:val="pt-PT"/>
        </w:rPr>
        <w:t xml:space="preserve">Está disponível informação pormenorizada sobre este medicamento no sítio da internet da Agência Europeia de Medicamentos: </w:t>
      </w:r>
      <w:r w:rsidR="004D33A7">
        <w:fldChar w:fldCharType="begin"/>
      </w:r>
      <w:r w:rsidR="004D33A7" w:rsidRPr="00557EB7">
        <w:rPr>
          <w:lang w:val="pt-PT"/>
          <w:rPrChange w:id="2580" w:author="Author">
            <w:rPr/>
          </w:rPrChange>
        </w:rPr>
        <w:instrText>HYPERLINK "https://www.ema.europa.eu"</w:instrText>
      </w:r>
      <w:r w:rsidR="004D33A7">
        <w:fldChar w:fldCharType="separate"/>
      </w:r>
      <w:r w:rsidR="004D33A7" w:rsidRPr="00F67924">
        <w:rPr>
          <w:rStyle w:val="Hyperlink"/>
          <w:noProof w:val="0"/>
          <w:lang w:val="pt-PT"/>
        </w:rPr>
        <w:t>https://www.ema.europa.eu</w:t>
      </w:r>
      <w:r w:rsidR="004D33A7">
        <w:fldChar w:fldCharType="end"/>
      </w:r>
      <w:r w:rsidRPr="00F67924">
        <w:rPr>
          <w:lang w:val="pt-PT"/>
        </w:rPr>
        <w:t>.</w:t>
      </w:r>
    </w:p>
    <w:p w14:paraId="6B4C5839" w14:textId="77777777" w:rsidR="002C4F21" w:rsidRPr="00F67924" w:rsidRDefault="00E90E63" w:rsidP="002C4F21">
      <w:pPr>
        <w:suppressAutoHyphens/>
        <w:rPr>
          <w:lang w:val="pt-PT"/>
        </w:rPr>
      </w:pPr>
      <w:r w:rsidRPr="00F67924">
        <w:rPr>
          <w:lang w:val="pt-PT"/>
        </w:rPr>
        <w:br w:type="page"/>
      </w:r>
    </w:p>
    <w:p w14:paraId="6AE18322" w14:textId="77777777" w:rsidR="002C4F21" w:rsidRPr="00F67924" w:rsidRDefault="002C4F21" w:rsidP="002C4F21">
      <w:pPr>
        <w:suppressAutoHyphens/>
        <w:rPr>
          <w:lang w:val="pt-PT"/>
        </w:rPr>
      </w:pPr>
    </w:p>
    <w:p w14:paraId="68709613" w14:textId="77777777" w:rsidR="001323E1" w:rsidRPr="00F67924" w:rsidRDefault="001323E1" w:rsidP="001323E1">
      <w:pPr>
        <w:suppressAutoHyphens/>
        <w:rPr>
          <w:lang w:val="pt-PT"/>
        </w:rPr>
      </w:pPr>
    </w:p>
    <w:p w14:paraId="423A584E" w14:textId="77777777" w:rsidR="001323E1" w:rsidRPr="00F67924" w:rsidRDefault="001323E1" w:rsidP="001323E1">
      <w:pPr>
        <w:suppressAutoHyphens/>
        <w:rPr>
          <w:lang w:val="pt-PT"/>
        </w:rPr>
      </w:pPr>
    </w:p>
    <w:p w14:paraId="535A7669" w14:textId="77777777" w:rsidR="001323E1" w:rsidRPr="00F67924" w:rsidRDefault="001323E1" w:rsidP="001323E1">
      <w:pPr>
        <w:suppressAutoHyphens/>
        <w:rPr>
          <w:lang w:val="pt-PT"/>
        </w:rPr>
      </w:pPr>
    </w:p>
    <w:p w14:paraId="507D7E53" w14:textId="77777777" w:rsidR="001323E1" w:rsidRPr="00F67924" w:rsidRDefault="001323E1" w:rsidP="001323E1">
      <w:pPr>
        <w:suppressAutoHyphens/>
        <w:rPr>
          <w:lang w:val="pt-PT"/>
        </w:rPr>
      </w:pPr>
    </w:p>
    <w:p w14:paraId="79640A5E" w14:textId="77777777" w:rsidR="001323E1" w:rsidRPr="00F67924" w:rsidRDefault="001323E1" w:rsidP="001323E1">
      <w:pPr>
        <w:suppressAutoHyphens/>
        <w:rPr>
          <w:lang w:val="pt-PT"/>
        </w:rPr>
      </w:pPr>
    </w:p>
    <w:p w14:paraId="0DEEBEA6" w14:textId="77777777" w:rsidR="001323E1" w:rsidRPr="00F67924" w:rsidRDefault="001323E1" w:rsidP="001323E1">
      <w:pPr>
        <w:suppressAutoHyphens/>
        <w:rPr>
          <w:lang w:val="pt-PT"/>
        </w:rPr>
      </w:pPr>
    </w:p>
    <w:p w14:paraId="1B149B95" w14:textId="77777777" w:rsidR="001323E1" w:rsidRPr="00F67924" w:rsidRDefault="001323E1" w:rsidP="001323E1">
      <w:pPr>
        <w:suppressAutoHyphens/>
        <w:rPr>
          <w:lang w:val="pt-PT"/>
        </w:rPr>
      </w:pPr>
    </w:p>
    <w:p w14:paraId="00A15C3A" w14:textId="77777777" w:rsidR="001323E1" w:rsidRPr="00F67924" w:rsidRDefault="001323E1" w:rsidP="001323E1">
      <w:pPr>
        <w:suppressAutoHyphens/>
        <w:rPr>
          <w:lang w:val="pt-PT"/>
        </w:rPr>
      </w:pPr>
    </w:p>
    <w:p w14:paraId="495BE048" w14:textId="77777777" w:rsidR="001323E1" w:rsidRPr="00F67924" w:rsidRDefault="001323E1" w:rsidP="001323E1">
      <w:pPr>
        <w:suppressAutoHyphens/>
        <w:rPr>
          <w:lang w:val="pt-PT"/>
        </w:rPr>
      </w:pPr>
    </w:p>
    <w:p w14:paraId="64B8015F" w14:textId="77777777" w:rsidR="001323E1" w:rsidRPr="00F67924" w:rsidRDefault="001323E1" w:rsidP="001323E1">
      <w:pPr>
        <w:suppressAutoHyphens/>
        <w:rPr>
          <w:lang w:val="pt-PT"/>
        </w:rPr>
      </w:pPr>
    </w:p>
    <w:p w14:paraId="02198F4E" w14:textId="77777777" w:rsidR="001323E1" w:rsidRPr="00F67924" w:rsidRDefault="001323E1" w:rsidP="001323E1">
      <w:pPr>
        <w:suppressAutoHyphens/>
        <w:rPr>
          <w:lang w:val="pt-PT"/>
        </w:rPr>
      </w:pPr>
    </w:p>
    <w:p w14:paraId="299B4521" w14:textId="77777777" w:rsidR="001323E1" w:rsidRPr="00F67924" w:rsidRDefault="001323E1" w:rsidP="001323E1">
      <w:pPr>
        <w:suppressAutoHyphens/>
        <w:rPr>
          <w:lang w:val="pt-PT"/>
        </w:rPr>
      </w:pPr>
    </w:p>
    <w:p w14:paraId="44B7D9C2" w14:textId="77777777" w:rsidR="001323E1" w:rsidRPr="00F67924" w:rsidRDefault="001323E1" w:rsidP="001323E1">
      <w:pPr>
        <w:suppressAutoHyphens/>
        <w:rPr>
          <w:lang w:val="pt-PT"/>
        </w:rPr>
      </w:pPr>
    </w:p>
    <w:p w14:paraId="5C29BEFE" w14:textId="77777777" w:rsidR="001323E1" w:rsidRPr="00F67924" w:rsidRDefault="001323E1" w:rsidP="001323E1">
      <w:pPr>
        <w:suppressAutoHyphens/>
        <w:rPr>
          <w:lang w:val="pt-PT"/>
        </w:rPr>
      </w:pPr>
    </w:p>
    <w:p w14:paraId="4890F61B" w14:textId="77777777" w:rsidR="001323E1" w:rsidRPr="00F67924" w:rsidRDefault="001323E1" w:rsidP="001323E1">
      <w:pPr>
        <w:suppressAutoHyphens/>
        <w:rPr>
          <w:lang w:val="pt-PT"/>
        </w:rPr>
      </w:pPr>
    </w:p>
    <w:p w14:paraId="7C3E4FDC" w14:textId="77777777" w:rsidR="001323E1" w:rsidRPr="00F67924" w:rsidRDefault="001323E1" w:rsidP="001323E1">
      <w:pPr>
        <w:suppressAutoHyphens/>
        <w:rPr>
          <w:lang w:val="pt-PT"/>
        </w:rPr>
      </w:pPr>
    </w:p>
    <w:p w14:paraId="7D8A93E5" w14:textId="77777777" w:rsidR="001323E1" w:rsidRPr="00F67924" w:rsidRDefault="001323E1" w:rsidP="001323E1">
      <w:pPr>
        <w:suppressAutoHyphens/>
        <w:rPr>
          <w:lang w:val="pt-PT"/>
        </w:rPr>
      </w:pPr>
    </w:p>
    <w:p w14:paraId="4858A476" w14:textId="77777777" w:rsidR="001323E1" w:rsidRPr="00F67924" w:rsidRDefault="001323E1" w:rsidP="001323E1">
      <w:pPr>
        <w:suppressAutoHyphens/>
        <w:rPr>
          <w:lang w:val="pt-PT"/>
        </w:rPr>
      </w:pPr>
    </w:p>
    <w:p w14:paraId="0BAA2ED8" w14:textId="77777777" w:rsidR="002C4F21" w:rsidRPr="00F67924" w:rsidRDefault="002C4F21" w:rsidP="001323E1">
      <w:pPr>
        <w:suppressAutoHyphens/>
        <w:rPr>
          <w:lang w:val="pt-PT"/>
        </w:rPr>
      </w:pPr>
    </w:p>
    <w:p w14:paraId="1AD3BE22" w14:textId="77777777" w:rsidR="002C4F21" w:rsidRPr="00F67924" w:rsidRDefault="002C4F21" w:rsidP="001323E1">
      <w:pPr>
        <w:suppressAutoHyphens/>
        <w:rPr>
          <w:lang w:val="pt-PT"/>
        </w:rPr>
      </w:pPr>
    </w:p>
    <w:p w14:paraId="4831D187" w14:textId="1D54FA8D" w:rsidR="001323E1" w:rsidRPr="00F67924" w:rsidRDefault="001323E1" w:rsidP="001323E1">
      <w:pPr>
        <w:suppressAutoHyphens/>
        <w:rPr>
          <w:lang w:val="pt-PT"/>
        </w:rPr>
      </w:pPr>
    </w:p>
    <w:p w14:paraId="601CA44D" w14:textId="77777777" w:rsidR="001100C3" w:rsidRPr="00F67924" w:rsidRDefault="001100C3" w:rsidP="001323E1">
      <w:pPr>
        <w:suppressAutoHyphens/>
        <w:rPr>
          <w:lang w:val="pt-PT"/>
        </w:rPr>
      </w:pPr>
    </w:p>
    <w:p w14:paraId="3A400435" w14:textId="77777777" w:rsidR="001323E1" w:rsidRPr="00F67924" w:rsidRDefault="001323E1" w:rsidP="001323E1">
      <w:pPr>
        <w:suppressAutoHyphens/>
        <w:jc w:val="center"/>
        <w:rPr>
          <w:szCs w:val="24"/>
          <w:lang w:val="pt-PT"/>
        </w:rPr>
      </w:pPr>
      <w:r w:rsidRPr="00F67924">
        <w:rPr>
          <w:b/>
          <w:szCs w:val="24"/>
          <w:lang w:val="pt-PT"/>
        </w:rPr>
        <w:t>ANEXO II</w:t>
      </w:r>
    </w:p>
    <w:p w14:paraId="44EE28C4" w14:textId="77777777" w:rsidR="001323E1" w:rsidRPr="00F67924" w:rsidRDefault="001323E1" w:rsidP="001323E1">
      <w:pPr>
        <w:tabs>
          <w:tab w:val="left" w:pos="-720"/>
        </w:tabs>
        <w:suppressAutoHyphens/>
        <w:ind w:left="1701" w:right="1126" w:hanging="567"/>
        <w:rPr>
          <w:szCs w:val="24"/>
          <w:lang w:val="pt-PT"/>
        </w:rPr>
      </w:pPr>
    </w:p>
    <w:p w14:paraId="7F9EB3ED" w14:textId="65D71D3D" w:rsidR="001323E1" w:rsidRPr="00F67924" w:rsidRDefault="001323E1" w:rsidP="001323E1">
      <w:pPr>
        <w:tabs>
          <w:tab w:val="left" w:pos="-720"/>
          <w:tab w:val="left" w:pos="8647"/>
        </w:tabs>
        <w:suppressAutoHyphens/>
        <w:ind w:left="1701" w:right="282" w:hanging="567"/>
        <w:rPr>
          <w:b/>
          <w:szCs w:val="24"/>
          <w:lang w:val="pt-PT"/>
        </w:rPr>
      </w:pPr>
      <w:r w:rsidRPr="00F67924">
        <w:rPr>
          <w:b/>
          <w:szCs w:val="24"/>
          <w:lang w:val="pt-PT"/>
        </w:rPr>
        <w:t>A.</w:t>
      </w:r>
      <w:r w:rsidRPr="00F67924">
        <w:rPr>
          <w:b/>
          <w:szCs w:val="24"/>
          <w:lang w:val="pt-PT"/>
        </w:rPr>
        <w:tab/>
        <w:t>FABRICANTES DA SUBSTÂNCIA ATIVA DE ORIGEM BIOLÓGICA E FABRICANTE RESPONSÁVEL PELA LIBERTAÇÃO DO LOTE</w:t>
      </w:r>
    </w:p>
    <w:p w14:paraId="06698B4E" w14:textId="77777777" w:rsidR="001323E1" w:rsidRPr="00F67924" w:rsidRDefault="001323E1" w:rsidP="001323E1">
      <w:pPr>
        <w:tabs>
          <w:tab w:val="left" w:pos="-720"/>
          <w:tab w:val="left" w:pos="8647"/>
        </w:tabs>
        <w:suppressAutoHyphens/>
        <w:ind w:left="1701" w:right="282" w:hanging="567"/>
        <w:rPr>
          <w:szCs w:val="24"/>
          <w:lang w:val="pt-PT"/>
        </w:rPr>
      </w:pPr>
    </w:p>
    <w:p w14:paraId="1A11DAB9" w14:textId="77777777" w:rsidR="001323E1" w:rsidRPr="00F67924" w:rsidRDefault="001323E1" w:rsidP="001323E1">
      <w:pPr>
        <w:tabs>
          <w:tab w:val="left" w:pos="-720"/>
          <w:tab w:val="left" w:pos="1701"/>
          <w:tab w:val="left" w:pos="8647"/>
        </w:tabs>
        <w:suppressAutoHyphens/>
        <w:ind w:left="1701" w:right="282" w:hanging="567"/>
        <w:rPr>
          <w:b/>
          <w:szCs w:val="24"/>
          <w:lang w:val="pt-PT"/>
        </w:rPr>
      </w:pPr>
      <w:r w:rsidRPr="00F67924">
        <w:rPr>
          <w:b/>
          <w:szCs w:val="24"/>
          <w:lang w:val="pt-PT"/>
        </w:rPr>
        <w:t>B.</w:t>
      </w:r>
      <w:r w:rsidRPr="00F67924">
        <w:rPr>
          <w:b/>
          <w:szCs w:val="24"/>
          <w:lang w:val="pt-PT"/>
        </w:rPr>
        <w:tab/>
        <w:t xml:space="preserve">CONDIÇÕES OU RESTRIÇÕES RELATIVAS AO FORNECIMENTO E UTILIZAÇÃO </w:t>
      </w:r>
    </w:p>
    <w:p w14:paraId="3A00A534" w14:textId="77777777" w:rsidR="001323E1" w:rsidRPr="00F67924" w:rsidRDefault="001323E1" w:rsidP="001323E1">
      <w:pPr>
        <w:tabs>
          <w:tab w:val="left" w:pos="-720"/>
          <w:tab w:val="left" w:pos="8647"/>
        </w:tabs>
        <w:suppressAutoHyphens/>
        <w:ind w:left="1134" w:right="282"/>
        <w:rPr>
          <w:szCs w:val="24"/>
          <w:lang w:val="pt-PT"/>
        </w:rPr>
      </w:pPr>
    </w:p>
    <w:p w14:paraId="45CE85FF" w14:textId="77777777" w:rsidR="001323E1" w:rsidRPr="00F67924" w:rsidRDefault="001323E1" w:rsidP="001323E1">
      <w:pPr>
        <w:tabs>
          <w:tab w:val="left" w:pos="-720"/>
          <w:tab w:val="left" w:pos="1701"/>
          <w:tab w:val="left" w:pos="8647"/>
        </w:tabs>
        <w:suppressAutoHyphens/>
        <w:ind w:left="1701" w:right="282" w:hanging="567"/>
        <w:rPr>
          <w:b/>
          <w:szCs w:val="24"/>
          <w:lang w:val="pt-PT"/>
        </w:rPr>
      </w:pPr>
      <w:r w:rsidRPr="00F67924">
        <w:rPr>
          <w:b/>
          <w:szCs w:val="24"/>
          <w:lang w:val="pt-PT"/>
        </w:rPr>
        <w:t>C.</w:t>
      </w:r>
      <w:r w:rsidRPr="00F67924">
        <w:rPr>
          <w:b/>
          <w:szCs w:val="24"/>
          <w:lang w:val="pt-PT"/>
        </w:rPr>
        <w:tab/>
        <w:t>OUTRAS CONDIÇÕES E REQUISITOS DA AUTORIZAÇÃO DE INTRODUÇÃO NO MERCADO</w:t>
      </w:r>
    </w:p>
    <w:p w14:paraId="1EF753C4" w14:textId="77777777" w:rsidR="001323E1" w:rsidRPr="00F67924" w:rsidRDefault="001323E1" w:rsidP="001323E1">
      <w:pPr>
        <w:tabs>
          <w:tab w:val="left" w:pos="-720"/>
          <w:tab w:val="left" w:pos="8647"/>
        </w:tabs>
        <w:suppressAutoHyphens/>
        <w:ind w:left="1134" w:right="282"/>
        <w:rPr>
          <w:szCs w:val="24"/>
          <w:lang w:val="pt-PT"/>
        </w:rPr>
      </w:pPr>
    </w:p>
    <w:p w14:paraId="11554EA9" w14:textId="77777777" w:rsidR="001323E1" w:rsidRPr="00F67924" w:rsidRDefault="001323E1" w:rsidP="001323E1">
      <w:pPr>
        <w:suppressLineNumbers/>
        <w:tabs>
          <w:tab w:val="left" w:pos="1701"/>
          <w:tab w:val="left" w:pos="8647"/>
        </w:tabs>
        <w:ind w:left="1701" w:right="282" w:hanging="567"/>
        <w:rPr>
          <w:b/>
          <w:szCs w:val="24"/>
          <w:lang w:val="pt-PT"/>
        </w:rPr>
      </w:pPr>
      <w:r w:rsidRPr="00F67924">
        <w:rPr>
          <w:b/>
          <w:szCs w:val="24"/>
          <w:lang w:val="pt-PT"/>
        </w:rPr>
        <w:t>D.</w:t>
      </w:r>
      <w:r w:rsidRPr="00F67924">
        <w:rPr>
          <w:b/>
          <w:szCs w:val="24"/>
          <w:lang w:val="pt-PT"/>
        </w:rPr>
        <w:tab/>
      </w:r>
      <w:r w:rsidRPr="00F67924">
        <w:rPr>
          <w:b/>
          <w:caps/>
          <w:szCs w:val="24"/>
          <w:lang w:val="pt-PT"/>
        </w:rPr>
        <w:t>Condições ou restrições relativas à utilização segura e eficaz do medicamento</w:t>
      </w:r>
    </w:p>
    <w:p w14:paraId="10B775AD" w14:textId="31EF651E" w:rsidR="001323E1" w:rsidRPr="00F67924" w:rsidRDefault="001323E1" w:rsidP="000455B5">
      <w:pPr>
        <w:pStyle w:val="AnnexHeading"/>
        <w:rPr>
          <w:lang w:val="pt-PT"/>
        </w:rPr>
      </w:pPr>
      <w:r w:rsidRPr="00F67924">
        <w:rPr>
          <w:lang w:val="pt-PT"/>
        </w:rPr>
        <w:br w:type="page"/>
        <w:t>A.</w:t>
      </w:r>
      <w:r w:rsidRPr="00F67924">
        <w:rPr>
          <w:lang w:val="pt-PT"/>
        </w:rPr>
        <w:tab/>
        <w:t>FABRICANTE</w:t>
      </w:r>
      <w:r w:rsidR="00A20561" w:rsidRPr="00F67924">
        <w:rPr>
          <w:lang w:val="pt-PT"/>
        </w:rPr>
        <w:t>S</w:t>
      </w:r>
      <w:r w:rsidRPr="00F67924">
        <w:rPr>
          <w:lang w:val="pt-PT"/>
        </w:rPr>
        <w:t xml:space="preserve"> DA SUBSTÂNCIA ATIVA DE ORIGEM BIOLÓGICA E FABRICANTE RESPONSÁVEL PELA LIBERTAÇÃO DO LOTE</w:t>
      </w:r>
    </w:p>
    <w:p w14:paraId="692A1DE0" w14:textId="77777777" w:rsidR="001323E1" w:rsidRPr="00F67924" w:rsidRDefault="001323E1" w:rsidP="001323E1">
      <w:pPr>
        <w:suppressAutoHyphens/>
        <w:ind w:right="14"/>
        <w:rPr>
          <w:lang w:val="pt-PT"/>
        </w:rPr>
      </w:pPr>
    </w:p>
    <w:p w14:paraId="0FC904C7" w14:textId="2371375D" w:rsidR="001323E1" w:rsidRPr="00F67924" w:rsidRDefault="001323E1" w:rsidP="001323E1">
      <w:pPr>
        <w:suppressAutoHyphens/>
        <w:ind w:right="14"/>
        <w:rPr>
          <w:lang w:val="pt-PT"/>
        </w:rPr>
      </w:pPr>
      <w:r w:rsidRPr="00F67924">
        <w:rPr>
          <w:u w:val="single"/>
          <w:lang w:val="pt-PT"/>
        </w:rPr>
        <w:t>Nome e endereço do</w:t>
      </w:r>
      <w:del w:id="2581" w:author="Author">
        <w:r w:rsidR="00A20561" w:rsidRPr="00F67924" w:rsidDel="006B124C">
          <w:rPr>
            <w:u w:val="single"/>
            <w:lang w:val="pt-PT"/>
          </w:rPr>
          <w:delText>(</w:delText>
        </w:r>
      </w:del>
      <w:r w:rsidR="00A20561" w:rsidRPr="00F67924">
        <w:rPr>
          <w:u w:val="single"/>
          <w:lang w:val="pt-PT"/>
        </w:rPr>
        <w:t>s</w:t>
      </w:r>
      <w:del w:id="2582" w:author="Author">
        <w:r w:rsidR="00A20561" w:rsidRPr="00F67924" w:rsidDel="006B124C">
          <w:rPr>
            <w:u w:val="single"/>
            <w:lang w:val="pt-PT"/>
          </w:rPr>
          <w:delText>)</w:delText>
        </w:r>
      </w:del>
      <w:r w:rsidRPr="00F67924">
        <w:rPr>
          <w:u w:val="single"/>
          <w:lang w:val="pt-PT"/>
        </w:rPr>
        <w:t xml:space="preserve"> fabricante</w:t>
      </w:r>
      <w:del w:id="2583" w:author="Author">
        <w:r w:rsidR="00A20561" w:rsidRPr="00F67924" w:rsidDel="006B124C">
          <w:rPr>
            <w:u w:val="single"/>
            <w:lang w:val="pt-PT"/>
          </w:rPr>
          <w:delText>(</w:delText>
        </w:r>
      </w:del>
      <w:r w:rsidR="00A20561" w:rsidRPr="00F67924">
        <w:rPr>
          <w:u w:val="single"/>
          <w:lang w:val="pt-PT"/>
        </w:rPr>
        <w:t>s</w:t>
      </w:r>
      <w:del w:id="2584" w:author="Author">
        <w:r w:rsidR="00A20561" w:rsidRPr="00F67924" w:rsidDel="006B124C">
          <w:rPr>
            <w:u w:val="single"/>
            <w:lang w:val="pt-PT"/>
          </w:rPr>
          <w:delText>)</w:delText>
        </w:r>
      </w:del>
      <w:r w:rsidRPr="00F67924">
        <w:rPr>
          <w:u w:val="single"/>
          <w:lang w:val="pt-PT"/>
        </w:rPr>
        <w:t xml:space="preserve"> da</w:t>
      </w:r>
      <w:del w:id="2585" w:author="Author">
        <w:r w:rsidR="00A20561" w:rsidRPr="00F67924" w:rsidDel="006B124C">
          <w:rPr>
            <w:u w:val="single"/>
            <w:lang w:val="pt-PT"/>
          </w:rPr>
          <w:delText>(s)</w:delText>
        </w:r>
      </w:del>
      <w:r w:rsidRPr="00F67924">
        <w:rPr>
          <w:u w:val="single"/>
          <w:lang w:val="pt-PT"/>
        </w:rPr>
        <w:t xml:space="preserve"> substância</w:t>
      </w:r>
      <w:del w:id="2586" w:author="Author">
        <w:r w:rsidR="00A20561" w:rsidRPr="00F67924" w:rsidDel="006B124C">
          <w:rPr>
            <w:u w:val="single"/>
            <w:lang w:val="pt-PT"/>
          </w:rPr>
          <w:delText>(s)</w:delText>
        </w:r>
      </w:del>
      <w:r w:rsidRPr="00F67924">
        <w:rPr>
          <w:u w:val="single"/>
          <w:lang w:val="pt-PT"/>
        </w:rPr>
        <w:t xml:space="preserve"> ativa</w:t>
      </w:r>
      <w:del w:id="2587" w:author="Author">
        <w:r w:rsidR="00A20561" w:rsidRPr="00F67924" w:rsidDel="006B124C">
          <w:rPr>
            <w:u w:val="single"/>
            <w:lang w:val="pt-PT"/>
          </w:rPr>
          <w:delText>(s)</w:delText>
        </w:r>
      </w:del>
      <w:r w:rsidRPr="00F67924">
        <w:rPr>
          <w:u w:val="single"/>
          <w:lang w:val="pt-PT"/>
        </w:rPr>
        <w:t xml:space="preserve"> de origem biológica</w:t>
      </w:r>
    </w:p>
    <w:p w14:paraId="2DC8F713" w14:textId="77777777" w:rsidR="001323E1" w:rsidRPr="00F67924" w:rsidRDefault="001323E1" w:rsidP="001323E1">
      <w:pPr>
        <w:suppressAutoHyphens/>
        <w:ind w:right="14"/>
        <w:rPr>
          <w:lang w:val="pt-PT"/>
        </w:rPr>
      </w:pPr>
    </w:p>
    <w:p w14:paraId="1553E4B3" w14:textId="77777777" w:rsidR="00C02209" w:rsidRPr="00E039D6" w:rsidRDefault="00C02209" w:rsidP="00C02209">
      <w:pPr>
        <w:rPr>
          <w:szCs w:val="22"/>
        </w:rPr>
      </w:pPr>
      <w:r w:rsidRPr="00E039D6">
        <w:rPr>
          <w:szCs w:val="22"/>
        </w:rPr>
        <w:t xml:space="preserve">Lonza Manufacturing LLC </w:t>
      </w:r>
    </w:p>
    <w:p w14:paraId="5A1B357C" w14:textId="77777777" w:rsidR="0044793A" w:rsidRPr="00E039D6" w:rsidRDefault="0044793A" w:rsidP="0044793A">
      <w:pPr>
        <w:pStyle w:val="Standard"/>
      </w:pPr>
      <w:r w:rsidRPr="00E039D6">
        <w:t xml:space="preserve">1000 New Horizons Way </w:t>
      </w:r>
    </w:p>
    <w:p w14:paraId="60DFBD26" w14:textId="77777777" w:rsidR="0044793A" w:rsidRPr="00F67924" w:rsidRDefault="0044793A" w:rsidP="0044793A">
      <w:pPr>
        <w:pStyle w:val="Standard"/>
        <w:rPr>
          <w:lang w:val="pt-PT"/>
        </w:rPr>
      </w:pPr>
      <w:r w:rsidRPr="00F67924">
        <w:rPr>
          <w:lang w:val="pt-PT"/>
        </w:rPr>
        <w:t xml:space="preserve">Vacaville, CA </w:t>
      </w:r>
    </w:p>
    <w:p w14:paraId="02683240" w14:textId="77777777" w:rsidR="0044793A" w:rsidRPr="00F67924" w:rsidRDefault="0044793A" w:rsidP="0044793A">
      <w:pPr>
        <w:pStyle w:val="Standard"/>
        <w:rPr>
          <w:lang w:val="pt-PT"/>
        </w:rPr>
      </w:pPr>
      <w:r w:rsidRPr="00F67924">
        <w:rPr>
          <w:lang w:val="pt-PT"/>
        </w:rPr>
        <w:t xml:space="preserve">95688 </w:t>
      </w:r>
    </w:p>
    <w:p w14:paraId="725C73C0" w14:textId="77777777" w:rsidR="0044793A" w:rsidRPr="00F67924" w:rsidRDefault="0044793A" w:rsidP="00DD32E8">
      <w:pPr>
        <w:pStyle w:val="Standard"/>
        <w:rPr>
          <w:lang w:val="pt-PT"/>
        </w:rPr>
      </w:pPr>
      <w:r w:rsidRPr="00F67924">
        <w:rPr>
          <w:lang w:val="pt-PT"/>
        </w:rPr>
        <w:t>Estados Unidos da América</w:t>
      </w:r>
    </w:p>
    <w:p w14:paraId="5FD176ED" w14:textId="77777777" w:rsidR="00C90C7A" w:rsidRPr="00F67924" w:rsidRDefault="00C90C7A" w:rsidP="00C90C7A">
      <w:pPr>
        <w:suppressAutoHyphens/>
        <w:ind w:right="14"/>
        <w:rPr>
          <w:lang w:val="pt-PT"/>
        </w:rPr>
      </w:pPr>
    </w:p>
    <w:p w14:paraId="01CC3B57" w14:textId="77777777" w:rsidR="00C90C7A" w:rsidRPr="00E039D6" w:rsidRDefault="00C90C7A" w:rsidP="00C90C7A">
      <w:pPr>
        <w:suppressAutoHyphens/>
        <w:ind w:right="14"/>
      </w:pPr>
      <w:r w:rsidRPr="00E039D6">
        <w:t>Genentech Inc.</w:t>
      </w:r>
    </w:p>
    <w:p w14:paraId="130D38E6" w14:textId="77777777" w:rsidR="00C90C7A" w:rsidRPr="00E039D6" w:rsidRDefault="00C90C7A" w:rsidP="00C90C7A">
      <w:pPr>
        <w:suppressAutoHyphens/>
        <w:ind w:right="14"/>
      </w:pPr>
      <w:r w:rsidRPr="00E039D6">
        <w:t>1 Antibody Way</w:t>
      </w:r>
    </w:p>
    <w:p w14:paraId="7D4C7D2F" w14:textId="77777777" w:rsidR="00C90C7A" w:rsidRPr="00E039D6" w:rsidRDefault="00C90C7A" w:rsidP="00C90C7A">
      <w:pPr>
        <w:suppressAutoHyphens/>
        <w:ind w:right="14"/>
      </w:pPr>
      <w:r w:rsidRPr="00E039D6">
        <w:t>Oceanside, CA</w:t>
      </w:r>
    </w:p>
    <w:p w14:paraId="7A6B7CAA" w14:textId="77777777" w:rsidR="00C90C7A" w:rsidRPr="00F67924" w:rsidRDefault="00C90C7A" w:rsidP="00C90C7A">
      <w:pPr>
        <w:suppressAutoHyphens/>
        <w:ind w:right="14"/>
        <w:rPr>
          <w:lang w:val="pt-PT"/>
        </w:rPr>
      </w:pPr>
      <w:r w:rsidRPr="00F67924">
        <w:rPr>
          <w:lang w:val="pt-PT"/>
        </w:rPr>
        <w:t>92056</w:t>
      </w:r>
    </w:p>
    <w:p w14:paraId="089A8B0F" w14:textId="77777777" w:rsidR="00C90C7A" w:rsidRPr="00F67924" w:rsidRDefault="00C90C7A" w:rsidP="00C90C7A">
      <w:pPr>
        <w:pStyle w:val="Standard"/>
        <w:rPr>
          <w:lang w:val="pt-PT"/>
        </w:rPr>
      </w:pPr>
      <w:r w:rsidRPr="00F67924">
        <w:rPr>
          <w:lang w:val="pt-PT"/>
        </w:rPr>
        <w:t>Estados Unidos da América</w:t>
      </w:r>
    </w:p>
    <w:p w14:paraId="2BD57752" w14:textId="77777777" w:rsidR="00C90C7A" w:rsidRPr="00F67924" w:rsidRDefault="00C90C7A" w:rsidP="00C90C7A">
      <w:pPr>
        <w:suppressAutoHyphens/>
        <w:ind w:right="14"/>
        <w:rPr>
          <w:lang w:val="pt-PT"/>
        </w:rPr>
      </w:pPr>
    </w:p>
    <w:p w14:paraId="374F5975" w14:textId="77777777" w:rsidR="00A453C5" w:rsidRPr="00F67924" w:rsidRDefault="00A453C5" w:rsidP="00A453C5">
      <w:pPr>
        <w:shd w:val="clear" w:color="auto" w:fill="FFFFFF"/>
        <w:rPr>
          <w:sz w:val="24"/>
          <w:szCs w:val="24"/>
          <w:lang w:val="pt-PT"/>
        </w:rPr>
      </w:pPr>
      <w:r w:rsidRPr="00F67924">
        <w:rPr>
          <w:iCs/>
          <w:szCs w:val="22"/>
          <w:lang w:val="pt-PT"/>
        </w:rPr>
        <w:t>Samsung Biologics Co Ltd</w:t>
      </w:r>
    </w:p>
    <w:p w14:paraId="7A27C115" w14:textId="77777777" w:rsidR="00A453C5" w:rsidRPr="00F67924" w:rsidRDefault="00A453C5" w:rsidP="00A453C5">
      <w:pPr>
        <w:shd w:val="clear" w:color="auto" w:fill="FFFFFF"/>
        <w:rPr>
          <w:sz w:val="24"/>
          <w:szCs w:val="24"/>
          <w:lang w:val="pt-PT"/>
        </w:rPr>
      </w:pPr>
      <w:r w:rsidRPr="00F67924">
        <w:rPr>
          <w:iCs/>
          <w:szCs w:val="22"/>
          <w:lang w:val="pt-PT"/>
        </w:rPr>
        <w:t>300, Songdo bio-daero, Yeonsu-gu</w:t>
      </w:r>
    </w:p>
    <w:p w14:paraId="62272BD4" w14:textId="77777777" w:rsidR="00A453C5" w:rsidRPr="00F67924" w:rsidRDefault="00A453C5" w:rsidP="00A453C5">
      <w:pPr>
        <w:shd w:val="clear" w:color="auto" w:fill="FFFFFF"/>
        <w:rPr>
          <w:sz w:val="24"/>
          <w:szCs w:val="24"/>
          <w:lang w:val="pt-PT"/>
        </w:rPr>
      </w:pPr>
      <w:r w:rsidRPr="00F67924">
        <w:rPr>
          <w:iCs/>
          <w:szCs w:val="22"/>
          <w:lang w:val="pt-PT"/>
        </w:rPr>
        <w:t>Incheon, 21987</w:t>
      </w:r>
    </w:p>
    <w:p w14:paraId="13C93EC2" w14:textId="4866C4E1" w:rsidR="00A453C5" w:rsidRPr="00F67924" w:rsidRDefault="00896E0A" w:rsidP="00A453C5">
      <w:pPr>
        <w:suppressAutoHyphens/>
        <w:ind w:right="14"/>
        <w:rPr>
          <w:iCs/>
          <w:szCs w:val="22"/>
          <w:lang w:val="pt-PT"/>
        </w:rPr>
      </w:pPr>
      <w:r w:rsidRPr="00F67924">
        <w:rPr>
          <w:iCs/>
          <w:szCs w:val="22"/>
          <w:lang w:val="pt-PT"/>
        </w:rPr>
        <w:t xml:space="preserve">República </w:t>
      </w:r>
      <w:r w:rsidR="00A453C5" w:rsidRPr="00F67924">
        <w:rPr>
          <w:iCs/>
          <w:szCs w:val="22"/>
          <w:lang w:val="pt-PT"/>
        </w:rPr>
        <w:t>da Coreia</w:t>
      </w:r>
    </w:p>
    <w:p w14:paraId="5845C5F4" w14:textId="77777777" w:rsidR="00CC66B5" w:rsidRPr="00F67924" w:rsidRDefault="00CC66B5" w:rsidP="00A453C5">
      <w:pPr>
        <w:suppressAutoHyphens/>
        <w:ind w:right="14"/>
        <w:rPr>
          <w:iCs/>
          <w:szCs w:val="22"/>
          <w:lang w:val="pt-PT"/>
        </w:rPr>
      </w:pPr>
    </w:p>
    <w:p w14:paraId="2780CE55" w14:textId="77777777" w:rsidR="00CC66B5" w:rsidRPr="00F67924" w:rsidRDefault="00CC66B5" w:rsidP="00CC66B5">
      <w:pPr>
        <w:shd w:val="clear" w:color="auto" w:fill="FFFFFF"/>
        <w:rPr>
          <w:szCs w:val="22"/>
          <w:lang w:val="pt-PT"/>
        </w:rPr>
      </w:pPr>
      <w:r w:rsidRPr="00F67924">
        <w:rPr>
          <w:szCs w:val="22"/>
          <w:lang w:val="pt-PT"/>
        </w:rPr>
        <w:t>Chugai Pharma Manufacturing Co., Ltd.</w:t>
      </w:r>
    </w:p>
    <w:p w14:paraId="13785DA9" w14:textId="77777777" w:rsidR="00CC66B5" w:rsidRPr="00E039D6" w:rsidRDefault="00CC66B5" w:rsidP="00CC66B5">
      <w:pPr>
        <w:shd w:val="clear" w:color="auto" w:fill="FFFFFF"/>
        <w:rPr>
          <w:szCs w:val="22"/>
        </w:rPr>
      </w:pPr>
      <w:r w:rsidRPr="00E039D6">
        <w:rPr>
          <w:szCs w:val="22"/>
        </w:rPr>
        <w:t>16‑3 Kiyohara‑Kogyodanchi</w:t>
      </w:r>
    </w:p>
    <w:p w14:paraId="0BADDA83" w14:textId="77777777" w:rsidR="00CC66B5" w:rsidRPr="00E039D6" w:rsidRDefault="00CC66B5" w:rsidP="00CC66B5">
      <w:pPr>
        <w:shd w:val="clear" w:color="auto" w:fill="FFFFFF"/>
        <w:rPr>
          <w:szCs w:val="22"/>
        </w:rPr>
      </w:pPr>
      <w:r w:rsidRPr="00E039D6">
        <w:rPr>
          <w:szCs w:val="22"/>
        </w:rPr>
        <w:t>Utsunomiya City, Tochigi Pref., 321-3231</w:t>
      </w:r>
    </w:p>
    <w:p w14:paraId="27A49D52" w14:textId="24E24FB9" w:rsidR="00CC66B5" w:rsidRPr="00E039D6" w:rsidRDefault="00CC66B5" w:rsidP="00CC66B5">
      <w:pPr>
        <w:shd w:val="clear" w:color="auto" w:fill="FFFFFF"/>
        <w:rPr>
          <w:szCs w:val="22"/>
        </w:rPr>
      </w:pPr>
      <w:r w:rsidRPr="00E039D6">
        <w:rPr>
          <w:szCs w:val="22"/>
        </w:rPr>
        <w:t>Jap</w:t>
      </w:r>
      <w:r w:rsidR="00481971" w:rsidRPr="00E039D6">
        <w:rPr>
          <w:szCs w:val="22"/>
        </w:rPr>
        <w:t>ão</w:t>
      </w:r>
    </w:p>
    <w:p w14:paraId="6E049E69" w14:textId="77777777" w:rsidR="002C55EE" w:rsidRPr="00E039D6" w:rsidRDefault="002C55EE" w:rsidP="002C55EE">
      <w:pPr>
        <w:suppressAutoHyphens/>
        <w:ind w:right="14"/>
      </w:pPr>
    </w:p>
    <w:p w14:paraId="423E0F9D" w14:textId="77777777" w:rsidR="002C55EE" w:rsidRPr="00E039D6" w:rsidRDefault="002C55EE" w:rsidP="002C55EE">
      <w:pPr>
        <w:shd w:val="clear" w:color="auto" w:fill="FFFFFF"/>
        <w:rPr>
          <w:szCs w:val="22"/>
        </w:rPr>
      </w:pPr>
      <w:r w:rsidRPr="00E039D6">
        <w:rPr>
          <w:szCs w:val="22"/>
        </w:rPr>
        <w:t xml:space="preserve">Novartis Singapore Pharmaceutical Manufacturing Pte. Ltd. </w:t>
      </w:r>
    </w:p>
    <w:p w14:paraId="61E9E269" w14:textId="77777777" w:rsidR="002C55EE" w:rsidRPr="00E039D6" w:rsidRDefault="002C55EE" w:rsidP="002C55EE">
      <w:pPr>
        <w:shd w:val="clear" w:color="auto" w:fill="FFFFFF"/>
        <w:rPr>
          <w:szCs w:val="22"/>
        </w:rPr>
      </w:pPr>
      <w:r w:rsidRPr="00E039D6">
        <w:rPr>
          <w:szCs w:val="22"/>
        </w:rPr>
        <w:t>Bioproduction Operations Singapore</w:t>
      </w:r>
    </w:p>
    <w:p w14:paraId="649FB0F5" w14:textId="77777777" w:rsidR="002C55EE" w:rsidRPr="00F67924" w:rsidRDefault="002C55EE" w:rsidP="002C55EE">
      <w:pPr>
        <w:shd w:val="clear" w:color="auto" w:fill="FFFFFF"/>
        <w:rPr>
          <w:szCs w:val="22"/>
          <w:lang w:val="pt-PT"/>
        </w:rPr>
      </w:pPr>
      <w:r w:rsidRPr="00F67924">
        <w:rPr>
          <w:szCs w:val="22"/>
          <w:lang w:val="pt-PT"/>
        </w:rPr>
        <w:t>8 Tuas Bay Lane</w:t>
      </w:r>
    </w:p>
    <w:p w14:paraId="5D548689" w14:textId="77777777" w:rsidR="002C55EE" w:rsidRPr="00F67924" w:rsidRDefault="002C55EE" w:rsidP="002C55EE">
      <w:pPr>
        <w:shd w:val="clear" w:color="auto" w:fill="FFFFFF"/>
        <w:rPr>
          <w:szCs w:val="22"/>
          <w:lang w:val="pt-PT"/>
        </w:rPr>
      </w:pPr>
      <w:r w:rsidRPr="00F67924">
        <w:rPr>
          <w:szCs w:val="22"/>
          <w:lang w:val="pt-PT"/>
        </w:rPr>
        <w:t>Singapore 636986</w:t>
      </w:r>
    </w:p>
    <w:p w14:paraId="0EBA2651" w14:textId="77777777" w:rsidR="002C55EE" w:rsidRPr="00F67924" w:rsidRDefault="002C55EE" w:rsidP="002C55EE">
      <w:pPr>
        <w:shd w:val="clear" w:color="auto" w:fill="FFFFFF"/>
        <w:rPr>
          <w:szCs w:val="22"/>
          <w:lang w:val="pt-PT"/>
        </w:rPr>
      </w:pPr>
      <w:r w:rsidRPr="00F67924">
        <w:rPr>
          <w:szCs w:val="22"/>
          <w:lang w:val="pt-PT"/>
        </w:rPr>
        <w:t>Singapura</w:t>
      </w:r>
    </w:p>
    <w:p w14:paraId="2A794AAE" w14:textId="77777777" w:rsidR="00A453C5" w:rsidRPr="00F67924" w:rsidRDefault="00A453C5" w:rsidP="00C90C7A">
      <w:pPr>
        <w:suppressAutoHyphens/>
        <w:ind w:right="14"/>
        <w:rPr>
          <w:lang w:val="pt-PT"/>
        </w:rPr>
      </w:pPr>
    </w:p>
    <w:p w14:paraId="0A32C384" w14:textId="77777777" w:rsidR="001323E1" w:rsidRPr="00F67924" w:rsidRDefault="001323E1" w:rsidP="001323E1">
      <w:pPr>
        <w:suppressAutoHyphens/>
        <w:ind w:right="14"/>
        <w:rPr>
          <w:u w:val="single"/>
          <w:lang w:val="pt-PT"/>
        </w:rPr>
      </w:pPr>
      <w:r w:rsidRPr="00F67924">
        <w:rPr>
          <w:u w:val="single"/>
          <w:lang w:val="pt-PT"/>
        </w:rPr>
        <w:t>Nome e endereço do</w:t>
      </w:r>
      <w:del w:id="2588" w:author="Author">
        <w:r w:rsidR="00A20561" w:rsidRPr="00F67924" w:rsidDel="00C407DC">
          <w:rPr>
            <w:u w:val="single"/>
            <w:lang w:val="pt-PT"/>
          </w:rPr>
          <w:delText>(s)</w:delText>
        </w:r>
      </w:del>
      <w:r w:rsidRPr="00F67924">
        <w:rPr>
          <w:u w:val="single"/>
          <w:lang w:val="pt-PT"/>
        </w:rPr>
        <w:t xml:space="preserve"> fabricante</w:t>
      </w:r>
      <w:del w:id="2589" w:author="Author">
        <w:r w:rsidR="00A20561" w:rsidRPr="00F67924" w:rsidDel="00C407DC">
          <w:rPr>
            <w:u w:val="single"/>
            <w:lang w:val="pt-PT"/>
          </w:rPr>
          <w:delText>(s)</w:delText>
        </w:r>
      </w:del>
      <w:r w:rsidRPr="00F67924">
        <w:rPr>
          <w:u w:val="single"/>
          <w:lang w:val="pt-PT"/>
        </w:rPr>
        <w:t xml:space="preserve"> responsável</w:t>
      </w:r>
      <w:del w:id="2590" w:author="Author">
        <w:r w:rsidR="00A20561" w:rsidRPr="00F67924" w:rsidDel="00C407DC">
          <w:rPr>
            <w:u w:val="single"/>
            <w:lang w:val="pt-PT"/>
          </w:rPr>
          <w:delText>(veis)</w:delText>
        </w:r>
      </w:del>
      <w:r w:rsidRPr="00F67924">
        <w:rPr>
          <w:u w:val="single"/>
          <w:lang w:val="pt-PT"/>
        </w:rPr>
        <w:t xml:space="preserve"> pela libertação do lote</w:t>
      </w:r>
    </w:p>
    <w:p w14:paraId="58834B4F" w14:textId="77777777" w:rsidR="001323E1" w:rsidRPr="00F67924" w:rsidRDefault="001323E1" w:rsidP="001323E1">
      <w:pPr>
        <w:suppressAutoHyphens/>
        <w:ind w:right="14"/>
        <w:rPr>
          <w:lang w:val="pt-PT"/>
        </w:rPr>
      </w:pPr>
    </w:p>
    <w:p w14:paraId="3FED03EB" w14:textId="77777777" w:rsidR="001323E1" w:rsidRPr="00557EB7" w:rsidRDefault="001323E1" w:rsidP="001323E1">
      <w:pPr>
        <w:rPr>
          <w:iCs/>
          <w:lang w:val="de-DE"/>
          <w:rPrChange w:id="2591" w:author="Author">
            <w:rPr>
              <w:iCs/>
            </w:rPr>
          </w:rPrChange>
        </w:rPr>
      </w:pPr>
      <w:r w:rsidRPr="00557EB7">
        <w:rPr>
          <w:iCs/>
          <w:lang w:val="de-DE"/>
          <w:rPrChange w:id="2592" w:author="Author">
            <w:rPr>
              <w:iCs/>
            </w:rPr>
          </w:rPrChange>
        </w:rPr>
        <w:t>Roche Pharma AG</w:t>
      </w:r>
    </w:p>
    <w:p w14:paraId="02BC2FA2" w14:textId="77777777" w:rsidR="001323E1" w:rsidRPr="00557EB7" w:rsidRDefault="001323E1" w:rsidP="001323E1">
      <w:pPr>
        <w:rPr>
          <w:iCs/>
          <w:lang w:val="de-DE"/>
          <w:rPrChange w:id="2593" w:author="Author">
            <w:rPr>
              <w:iCs/>
            </w:rPr>
          </w:rPrChange>
        </w:rPr>
      </w:pPr>
      <w:r w:rsidRPr="00557EB7">
        <w:rPr>
          <w:iCs/>
          <w:lang w:val="de-DE"/>
          <w:rPrChange w:id="2594" w:author="Author">
            <w:rPr>
              <w:iCs/>
            </w:rPr>
          </w:rPrChange>
        </w:rPr>
        <w:t>Emil-Barell-Strasse 1</w:t>
      </w:r>
    </w:p>
    <w:p w14:paraId="087C047D" w14:textId="4806F163" w:rsidR="001323E1" w:rsidRPr="0073487D" w:rsidRDefault="001323E1" w:rsidP="001323E1">
      <w:pPr>
        <w:rPr>
          <w:iCs/>
        </w:rPr>
      </w:pPr>
      <w:r w:rsidRPr="0073487D">
        <w:rPr>
          <w:iCs/>
        </w:rPr>
        <w:t>79639 Grenzach-Wyhlen</w:t>
      </w:r>
    </w:p>
    <w:p w14:paraId="18C4F074" w14:textId="77777777" w:rsidR="001323E1" w:rsidRPr="00F67924" w:rsidRDefault="001323E1" w:rsidP="001323E1">
      <w:pPr>
        <w:rPr>
          <w:iCs/>
          <w:lang w:val="pt-PT"/>
        </w:rPr>
      </w:pPr>
      <w:r w:rsidRPr="00F67924">
        <w:rPr>
          <w:iCs/>
          <w:lang w:val="pt-PT"/>
        </w:rPr>
        <w:t>Alemanha</w:t>
      </w:r>
    </w:p>
    <w:p w14:paraId="56494FB9" w14:textId="77777777" w:rsidR="001323E1" w:rsidRPr="00F67924" w:rsidRDefault="001323E1" w:rsidP="001323E1">
      <w:pPr>
        <w:suppressAutoHyphens/>
        <w:ind w:right="14"/>
        <w:rPr>
          <w:lang w:val="pt-PT"/>
        </w:rPr>
      </w:pPr>
    </w:p>
    <w:p w14:paraId="558442A3" w14:textId="77777777" w:rsidR="001323E1" w:rsidRPr="00F67924" w:rsidRDefault="001323E1" w:rsidP="001323E1">
      <w:pPr>
        <w:suppressAutoHyphens/>
        <w:ind w:right="14"/>
        <w:rPr>
          <w:lang w:val="pt-PT"/>
        </w:rPr>
      </w:pPr>
    </w:p>
    <w:p w14:paraId="4DFD41E1" w14:textId="77777777" w:rsidR="001323E1" w:rsidRPr="00F67924" w:rsidRDefault="001323E1" w:rsidP="00044A8E">
      <w:pPr>
        <w:pStyle w:val="AnnexHeading"/>
        <w:rPr>
          <w:lang w:val="pt-PT"/>
        </w:rPr>
      </w:pPr>
      <w:r w:rsidRPr="00F67924">
        <w:rPr>
          <w:lang w:val="pt-PT"/>
        </w:rPr>
        <w:t>B.</w:t>
      </w:r>
      <w:r w:rsidRPr="00F67924">
        <w:rPr>
          <w:lang w:val="pt-PT"/>
        </w:rPr>
        <w:tab/>
        <w:t>CONDIÇÕES OU RESTRIÇÕES RELATIVAS AO FORNECIMENTO E UTILIZAÇÃO</w:t>
      </w:r>
    </w:p>
    <w:p w14:paraId="07D52657" w14:textId="77777777" w:rsidR="001323E1" w:rsidRPr="00F67924" w:rsidRDefault="001323E1" w:rsidP="001323E1">
      <w:pPr>
        <w:suppressAutoHyphens/>
        <w:ind w:left="567" w:hanging="567"/>
        <w:rPr>
          <w:lang w:val="pt-PT"/>
        </w:rPr>
      </w:pPr>
    </w:p>
    <w:p w14:paraId="172C83AB" w14:textId="77777777" w:rsidR="001323E1" w:rsidRPr="00F67924" w:rsidRDefault="001323E1" w:rsidP="001323E1">
      <w:pPr>
        <w:numPr>
          <w:ilvl w:val="12"/>
          <w:numId w:val="0"/>
        </w:numPr>
        <w:suppressAutoHyphens/>
        <w:ind w:right="14"/>
        <w:rPr>
          <w:lang w:val="pt-PT"/>
        </w:rPr>
      </w:pPr>
      <w:r w:rsidRPr="00F67924">
        <w:rPr>
          <w:lang w:val="pt-PT"/>
        </w:rPr>
        <w:t xml:space="preserve">Medicamento de receita médica restrita, </w:t>
      </w:r>
      <w:r w:rsidRPr="00F67924">
        <w:rPr>
          <w:snapToGrid w:val="0"/>
          <w:lang w:val="pt-PT"/>
        </w:rPr>
        <w:t>de utilização reservada a certos meios especializados</w:t>
      </w:r>
      <w:r w:rsidRPr="00F67924">
        <w:rPr>
          <w:lang w:val="pt-PT"/>
        </w:rPr>
        <w:t xml:space="preserve"> (ver anexo I: Resumo das Características do Medicamento, secção 4.2).</w:t>
      </w:r>
    </w:p>
    <w:p w14:paraId="21C3E31B" w14:textId="77777777" w:rsidR="001323E1" w:rsidRPr="00F67924" w:rsidRDefault="001323E1" w:rsidP="001323E1">
      <w:pPr>
        <w:suppressAutoHyphens/>
        <w:ind w:left="567" w:right="14" w:hanging="567"/>
        <w:rPr>
          <w:lang w:val="pt-PT"/>
        </w:rPr>
      </w:pPr>
    </w:p>
    <w:p w14:paraId="72EC4E2F" w14:textId="77777777" w:rsidR="001323E1" w:rsidRPr="00F67924" w:rsidRDefault="001323E1" w:rsidP="001323E1">
      <w:pPr>
        <w:suppressAutoHyphens/>
        <w:ind w:left="567" w:right="14" w:hanging="567"/>
        <w:rPr>
          <w:lang w:val="pt-PT"/>
        </w:rPr>
      </w:pPr>
    </w:p>
    <w:p w14:paraId="6E8056EF" w14:textId="77777777" w:rsidR="001323E1" w:rsidRPr="00F67924" w:rsidRDefault="001323E1" w:rsidP="00044A8E">
      <w:pPr>
        <w:pStyle w:val="AnnexHeading"/>
        <w:rPr>
          <w:lang w:val="pt-PT"/>
        </w:rPr>
      </w:pPr>
      <w:r w:rsidRPr="00F67924">
        <w:rPr>
          <w:lang w:val="pt-PT"/>
        </w:rPr>
        <w:t>C.</w:t>
      </w:r>
      <w:r w:rsidRPr="00F67924">
        <w:rPr>
          <w:lang w:val="pt-PT"/>
        </w:rPr>
        <w:tab/>
        <w:t>OUTRAS CONDIÇÕES E REQUISITOS DA AUTORIZAÇÃO DE INTRODUÇÃO NO MERCADO</w:t>
      </w:r>
    </w:p>
    <w:p w14:paraId="4C940463" w14:textId="77777777" w:rsidR="001323E1" w:rsidRPr="00F67924" w:rsidRDefault="001323E1" w:rsidP="001323E1">
      <w:pPr>
        <w:suppressAutoHyphens/>
        <w:ind w:right="14"/>
        <w:rPr>
          <w:b/>
          <w:lang w:val="pt-PT"/>
        </w:rPr>
      </w:pPr>
    </w:p>
    <w:p w14:paraId="657923A7" w14:textId="06D449CB" w:rsidR="001323E1" w:rsidRPr="00F67924" w:rsidRDefault="00764657" w:rsidP="00556054">
      <w:pPr>
        <w:pStyle w:val="Standard1"/>
        <w:ind w:left="570" w:hanging="570"/>
        <w:rPr>
          <w:b/>
          <w:iCs/>
          <w:u w:val="single"/>
          <w:lang w:val="pt-PT"/>
        </w:rPr>
      </w:pPr>
      <w:r w:rsidRPr="00F67924">
        <w:rPr>
          <w:rFonts w:eastAsia="SimSun"/>
          <w:szCs w:val="22"/>
          <w:lang w:val="pt-PT" w:eastAsia="zh-CN"/>
        </w:rPr>
        <w:sym w:font="Symbol" w:char="F0B7"/>
      </w:r>
      <w:r w:rsidRPr="00F67924">
        <w:rPr>
          <w:rFonts w:eastAsia="SimSun"/>
          <w:szCs w:val="22"/>
          <w:lang w:val="pt-PT" w:eastAsia="zh-CN"/>
        </w:rPr>
        <w:tab/>
      </w:r>
      <w:r w:rsidR="001323E1" w:rsidRPr="00F67924">
        <w:rPr>
          <w:b/>
          <w:szCs w:val="24"/>
          <w:lang w:val="pt-PT"/>
        </w:rPr>
        <w:t xml:space="preserve">Relatórios </w:t>
      </w:r>
      <w:r w:rsidR="00896E0A" w:rsidRPr="00F67924">
        <w:rPr>
          <w:b/>
          <w:szCs w:val="24"/>
          <w:lang w:val="pt-PT"/>
        </w:rPr>
        <w:t>p</w:t>
      </w:r>
      <w:r w:rsidR="001323E1" w:rsidRPr="00F67924">
        <w:rPr>
          <w:b/>
          <w:szCs w:val="24"/>
          <w:lang w:val="pt-PT"/>
        </w:rPr>
        <w:t xml:space="preserve">eriódicos de </w:t>
      </w:r>
      <w:r w:rsidR="00896E0A" w:rsidRPr="00F67924">
        <w:rPr>
          <w:b/>
          <w:szCs w:val="24"/>
          <w:lang w:val="pt-PT"/>
        </w:rPr>
        <w:t>s</w:t>
      </w:r>
      <w:r w:rsidR="001323E1" w:rsidRPr="00F67924">
        <w:rPr>
          <w:b/>
          <w:szCs w:val="24"/>
          <w:lang w:val="pt-PT"/>
        </w:rPr>
        <w:t>egurança</w:t>
      </w:r>
      <w:r w:rsidR="00896E0A" w:rsidRPr="00F67924">
        <w:rPr>
          <w:b/>
          <w:szCs w:val="24"/>
          <w:lang w:val="pt-PT"/>
        </w:rPr>
        <w:t xml:space="preserve"> (R</w:t>
      </w:r>
      <w:r w:rsidR="006D0613" w:rsidRPr="00F67924">
        <w:rPr>
          <w:b/>
          <w:szCs w:val="24"/>
          <w:lang w:val="pt-PT"/>
        </w:rPr>
        <w:t>PS</w:t>
      </w:r>
      <w:r w:rsidR="00896E0A" w:rsidRPr="00F67924">
        <w:rPr>
          <w:b/>
          <w:szCs w:val="24"/>
          <w:lang w:val="pt-PT"/>
        </w:rPr>
        <w:t>)</w:t>
      </w:r>
    </w:p>
    <w:p w14:paraId="7359A7C3" w14:textId="77777777" w:rsidR="001323E1" w:rsidRPr="00F67924" w:rsidRDefault="001323E1" w:rsidP="001323E1">
      <w:pPr>
        <w:ind w:right="-1"/>
        <w:rPr>
          <w:iCs/>
          <w:u w:val="single"/>
          <w:lang w:val="pt-PT"/>
        </w:rPr>
      </w:pPr>
    </w:p>
    <w:p w14:paraId="5185EBD5" w14:textId="6D3F7823" w:rsidR="001323E1" w:rsidRPr="00F67924" w:rsidRDefault="008D6686" w:rsidP="001323E1">
      <w:pPr>
        <w:ind w:right="-1"/>
        <w:rPr>
          <w:szCs w:val="24"/>
          <w:lang w:val="pt-PT"/>
        </w:rPr>
      </w:pPr>
      <w:r w:rsidRPr="00F67924">
        <w:rPr>
          <w:szCs w:val="22"/>
          <w:lang w:val="pt-PT"/>
        </w:rPr>
        <w:t>Os requisitos para a apresentação de RPS para este medicamento estão estabelecidos na lista Europeia de datas de referência (lista EURD), tal como previsto nos termos do n.º 7 do artigo 107.º-C da Diretiva 2001/83/CE e quaisquer atualizações subsequentes publicadas no portal europeu de medicamentos.</w:t>
      </w:r>
    </w:p>
    <w:p w14:paraId="19B53E4C" w14:textId="77777777" w:rsidR="001323E1" w:rsidRPr="00F67924" w:rsidRDefault="001323E1" w:rsidP="001323E1">
      <w:pPr>
        <w:ind w:right="-1"/>
        <w:rPr>
          <w:iCs/>
          <w:u w:val="single"/>
          <w:lang w:val="pt-PT"/>
        </w:rPr>
      </w:pPr>
    </w:p>
    <w:p w14:paraId="59239D02" w14:textId="77777777" w:rsidR="001323E1" w:rsidRPr="00F67924" w:rsidRDefault="001323E1" w:rsidP="001323E1">
      <w:pPr>
        <w:rPr>
          <w:lang w:val="pt-PT"/>
        </w:rPr>
      </w:pPr>
    </w:p>
    <w:p w14:paraId="464B46CB" w14:textId="77777777" w:rsidR="001323E1" w:rsidRPr="00F67924" w:rsidRDefault="001323E1" w:rsidP="00910A24">
      <w:pPr>
        <w:pStyle w:val="AnnexHeading"/>
        <w:keepNext/>
        <w:keepLines/>
        <w:rPr>
          <w:lang w:val="pt-PT"/>
        </w:rPr>
      </w:pPr>
      <w:r w:rsidRPr="00F67924">
        <w:rPr>
          <w:lang w:val="pt-PT"/>
        </w:rPr>
        <w:t>D.</w:t>
      </w:r>
      <w:r w:rsidRPr="00F67924">
        <w:rPr>
          <w:lang w:val="pt-PT"/>
        </w:rPr>
        <w:tab/>
        <w:t xml:space="preserve">CONDIÇÕES OU RESTRIÇÕES </w:t>
      </w:r>
      <w:r w:rsidRPr="00F67924">
        <w:rPr>
          <w:caps/>
          <w:lang w:val="pt-PT"/>
        </w:rPr>
        <w:t>relativas</w:t>
      </w:r>
      <w:r w:rsidRPr="00F67924">
        <w:rPr>
          <w:lang w:val="pt-PT"/>
        </w:rPr>
        <w:t xml:space="preserve"> À UTILIZAÇÃO SEGURA E EFICAZ DO MEDICAMENTO</w:t>
      </w:r>
    </w:p>
    <w:p w14:paraId="50E7B742" w14:textId="77777777" w:rsidR="001323E1" w:rsidRPr="00F67924" w:rsidDel="00426DA2" w:rsidRDefault="001323E1" w:rsidP="00910A24">
      <w:pPr>
        <w:keepNext/>
        <w:keepLines/>
        <w:rPr>
          <w:lang w:val="pt-PT"/>
        </w:rPr>
      </w:pPr>
    </w:p>
    <w:p w14:paraId="646E2CD3" w14:textId="4D302C9F" w:rsidR="001323E1" w:rsidRPr="00F67924" w:rsidRDefault="001323E1" w:rsidP="00556054">
      <w:pPr>
        <w:pStyle w:val="Standard1"/>
        <w:keepNext/>
        <w:keepLines/>
        <w:suppressLineNumbers/>
        <w:tabs>
          <w:tab w:val="left" w:pos="567"/>
        </w:tabs>
        <w:spacing w:line="260" w:lineRule="exact"/>
        <w:ind w:left="562" w:hanging="562"/>
        <w:rPr>
          <w:b/>
          <w:szCs w:val="24"/>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4"/>
          <w:lang w:val="pt-PT"/>
        </w:rPr>
        <w:t xml:space="preserve">Plano de </w:t>
      </w:r>
      <w:r w:rsidR="00896E0A" w:rsidRPr="00F67924">
        <w:rPr>
          <w:b/>
          <w:szCs w:val="24"/>
          <w:lang w:val="pt-PT"/>
        </w:rPr>
        <w:t>g</w:t>
      </w:r>
      <w:r w:rsidRPr="00F67924">
        <w:rPr>
          <w:b/>
          <w:szCs w:val="24"/>
          <w:lang w:val="pt-PT"/>
        </w:rPr>
        <w:t xml:space="preserve">estão do </w:t>
      </w:r>
      <w:r w:rsidR="00896E0A" w:rsidRPr="00F67924">
        <w:rPr>
          <w:b/>
          <w:szCs w:val="24"/>
          <w:lang w:val="pt-PT"/>
        </w:rPr>
        <w:t>r</w:t>
      </w:r>
      <w:r w:rsidRPr="00F67924">
        <w:rPr>
          <w:b/>
          <w:szCs w:val="24"/>
          <w:lang w:val="pt-PT"/>
        </w:rPr>
        <w:t>isco (PGR)</w:t>
      </w:r>
    </w:p>
    <w:p w14:paraId="71BA9049" w14:textId="77777777" w:rsidR="001323E1" w:rsidRPr="00F67924" w:rsidRDefault="001323E1" w:rsidP="00910A24">
      <w:pPr>
        <w:keepNext/>
        <w:keepLines/>
        <w:ind w:right="-1"/>
        <w:rPr>
          <w:szCs w:val="24"/>
          <w:u w:val="single"/>
          <w:lang w:val="pt-PT"/>
        </w:rPr>
      </w:pPr>
    </w:p>
    <w:p w14:paraId="1D3E4778" w14:textId="39D73023" w:rsidR="001323E1" w:rsidRPr="00F67924" w:rsidRDefault="001323E1" w:rsidP="00910A24">
      <w:pPr>
        <w:keepNext/>
        <w:keepLines/>
        <w:ind w:right="-1"/>
        <w:rPr>
          <w:szCs w:val="24"/>
          <w:lang w:val="pt-PT"/>
        </w:rPr>
      </w:pPr>
      <w:r w:rsidRPr="00F67924">
        <w:rPr>
          <w:szCs w:val="24"/>
          <w:lang w:val="pt-PT"/>
        </w:rPr>
        <w:t xml:space="preserve">O Titular da AIM deve efetuar as atividades e as intervenções de farmacovigilância requeridas e detalhadas no PGR apresentado no Módulo 1.8.2. da </w:t>
      </w:r>
      <w:r w:rsidR="006D0613" w:rsidRPr="00F67924">
        <w:rPr>
          <w:szCs w:val="24"/>
          <w:lang w:val="pt-PT"/>
        </w:rPr>
        <w:t>a</w:t>
      </w:r>
      <w:r w:rsidRPr="00F67924">
        <w:rPr>
          <w:szCs w:val="24"/>
          <w:lang w:val="pt-PT"/>
        </w:rPr>
        <w:t xml:space="preserve">utorização de </w:t>
      </w:r>
      <w:r w:rsidR="006D0613" w:rsidRPr="00F67924">
        <w:rPr>
          <w:szCs w:val="24"/>
          <w:lang w:val="pt-PT"/>
        </w:rPr>
        <w:t>i</w:t>
      </w:r>
      <w:r w:rsidRPr="00F67924">
        <w:rPr>
          <w:szCs w:val="24"/>
          <w:lang w:val="pt-PT"/>
        </w:rPr>
        <w:t xml:space="preserve">ntrodução no </w:t>
      </w:r>
      <w:r w:rsidR="006D0613" w:rsidRPr="00F67924">
        <w:rPr>
          <w:szCs w:val="24"/>
          <w:lang w:val="pt-PT"/>
        </w:rPr>
        <w:t>m</w:t>
      </w:r>
      <w:r w:rsidRPr="00F67924">
        <w:rPr>
          <w:szCs w:val="24"/>
          <w:lang w:val="pt-PT"/>
        </w:rPr>
        <w:t xml:space="preserve">ercado, e quaisquer atualizações subsequentes do PGR </w:t>
      </w:r>
      <w:r w:rsidR="006D0613" w:rsidRPr="00F67924">
        <w:rPr>
          <w:szCs w:val="24"/>
          <w:lang w:val="pt-PT"/>
        </w:rPr>
        <w:t xml:space="preserve">que sejam </w:t>
      </w:r>
      <w:r w:rsidRPr="00F67924">
        <w:rPr>
          <w:szCs w:val="24"/>
          <w:lang w:val="pt-PT"/>
        </w:rPr>
        <w:t>acordadas.</w:t>
      </w:r>
    </w:p>
    <w:p w14:paraId="79487F50" w14:textId="77777777" w:rsidR="001323E1" w:rsidRPr="00F67924" w:rsidRDefault="001323E1" w:rsidP="001323E1">
      <w:pPr>
        <w:suppressAutoHyphens/>
        <w:ind w:right="14"/>
        <w:rPr>
          <w:b/>
          <w:szCs w:val="24"/>
          <w:lang w:val="pt-PT"/>
        </w:rPr>
      </w:pPr>
    </w:p>
    <w:p w14:paraId="6D490D28" w14:textId="77777777" w:rsidR="001323E1" w:rsidRPr="00F67924" w:rsidRDefault="001323E1" w:rsidP="001323E1">
      <w:pPr>
        <w:ind w:right="-1"/>
        <w:rPr>
          <w:i/>
          <w:szCs w:val="24"/>
          <w:lang w:val="pt-PT"/>
        </w:rPr>
      </w:pPr>
      <w:r w:rsidRPr="00F67924">
        <w:rPr>
          <w:szCs w:val="24"/>
          <w:lang w:val="pt-PT"/>
        </w:rPr>
        <w:t>Deve ser apresentado um PGR atualizado:</w:t>
      </w:r>
    </w:p>
    <w:p w14:paraId="268AA35B" w14:textId="77777777" w:rsidR="001323E1" w:rsidRPr="00F67924" w:rsidRDefault="001323E1" w:rsidP="00556054">
      <w:pPr>
        <w:ind w:left="357"/>
        <w:rPr>
          <w:i/>
          <w:szCs w:val="24"/>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4"/>
          <w:lang w:val="pt-PT"/>
        </w:rPr>
        <w:t>A pedido da Agência Europeia de Medicamentos</w:t>
      </w:r>
    </w:p>
    <w:p w14:paraId="2FA99C39" w14:textId="77777777" w:rsidR="001323E1" w:rsidRPr="00F67924" w:rsidRDefault="001323E1" w:rsidP="00556054">
      <w:pPr>
        <w:ind w:left="357"/>
        <w:rPr>
          <w:szCs w:val="24"/>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4"/>
          <w:lang w:val="pt-PT"/>
        </w:rPr>
        <w:t>Sempre que o sistema de gestão do risco for modificado, especialmente como resultado da receção de nova informação que possa levar a alterações significativas no perfil benefício-risco ou como resultado de ter sido atingido um objetivo importante (farmacovigilância ou minimização do risco</w:t>
      </w:r>
      <w:r w:rsidR="00A20561" w:rsidRPr="00F67924">
        <w:rPr>
          <w:szCs w:val="24"/>
          <w:lang w:val="pt-PT"/>
        </w:rPr>
        <w:t>)</w:t>
      </w:r>
      <w:r w:rsidRPr="00F67924">
        <w:rPr>
          <w:szCs w:val="24"/>
          <w:lang w:val="pt-PT"/>
        </w:rPr>
        <w:t>.</w:t>
      </w:r>
    </w:p>
    <w:p w14:paraId="18DAF919" w14:textId="77777777" w:rsidR="001323E1" w:rsidRPr="00F67924" w:rsidRDefault="001323E1" w:rsidP="003E1CE0">
      <w:pPr>
        <w:rPr>
          <w:szCs w:val="24"/>
          <w:lang w:val="pt-PT"/>
        </w:rPr>
      </w:pPr>
    </w:p>
    <w:p w14:paraId="2392E503" w14:textId="3DC4D308" w:rsidR="001323E1" w:rsidRPr="00F67924" w:rsidRDefault="001323E1" w:rsidP="00216421">
      <w:pPr>
        <w:ind w:right="-1"/>
        <w:rPr>
          <w:szCs w:val="24"/>
          <w:lang w:val="pt-PT"/>
        </w:rPr>
      </w:pPr>
      <w:r w:rsidRPr="00F67924">
        <w:rPr>
          <w:szCs w:val="24"/>
          <w:lang w:val="pt-PT"/>
        </w:rPr>
        <w:t>Se a apresentação de um relatório periódico de segurança (RPS) coincidir com a atualização de um PGR, ambos podem ser apresentados ao mesmo tempo.</w:t>
      </w:r>
    </w:p>
    <w:p w14:paraId="55686F04" w14:textId="41CC9304" w:rsidR="001323E1" w:rsidRPr="00F67924" w:rsidRDefault="001323E1" w:rsidP="00556054">
      <w:pPr>
        <w:ind w:right="-1"/>
        <w:rPr>
          <w:szCs w:val="24"/>
          <w:lang w:val="pt-PT"/>
        </w:rPr>
      </w:pPr>
    </w:p>
    <w:p w14:paraId="2277DEDF" w14:textId="173F1EBC" w:rsidR="001323E1" w:rsidRPr="00F67924" w:rsidRDefault="001323E1" w:rsidP="00556054">
      <w:pPr>
        <w:ind w:right="-1"/>
        <w:rPr>
          <w:i/>
          <w:szCs w:val="24"/>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4"/>
          <w:lang w:val="pt-PT"/>
        </w:rPr>
        <w:t>Medidas adicionais de minimização do risco</w:t>
      </w:r>
    </w:p>
    <w:p w14:paraId="6BADD27F" w14:textId="4952E640" w:rsidR="001323E1" w:rsidRPr="00F67924" w:rsidRDefault="001323E1" w:rsidP="00556054">
      <w:pPr>
        <w:ind w:right="-1"/>
        <w:rPr>
          <w:i/>
          <w:szCs w:val="24"/>
          <w:lang w:val="pt-PT"/>
        </w:rPr>
      </w:pPr>
      <w:r w:rsidRPr="00F67924">
        <w:rPr>
          <w:b/>
          <w:szCs w:val="24"/>
          <w:lang w:val="pt-PT"/>
        </w:rPr>
        <w:t xml:space="preserve">  </w:t>
      </w:r>
    </w:p>
    <w:p w14:paraId="42F3C6E9" w14:textId="6AF993DD" w:rsidR="00E76DC5" w:rsidRDefault="001323E1" w:rsidP="00556054">
      <w:pPr>
        <w:ind w:right="-1"/>
        <w:rPr>
          <w:ins w:id="2595" w:author="Pharmaissues" w:date="2026-02-11T19:55:00Z"/>
          <w:rFonts w:eastAsia="SimSun"/>
          <w:szCs w:val="22"/>
          <w:lang w:val="pt-PT" w:eastAsia="zh-CN"/>
        </w:rPr>
      </w:pPr>
      <w:r w:rsidRPr="00F67924">
        <w:rPr>
          <w:rFonts w:eastAsia="SimSun"/>
          <w:szCs w:val="22"/>
          <w:lang w:val="pt-PT" w:eastAsia="zh-CN"/>
        </w:rPr>
        <w:t>O Titular da Autorização de Introdução no Mercado (AIM) deve distribuir</w:t>
      </w:r>
      <w:ins w:id="2596" w:author="Pharmaissues" w:date="2026-02-11T15:41:00Z">
        <w:r w:rsidR="0083265B">
          <w:rPr>
            <w:rFonts w:eastAsia="SimSun"/>
            <w:szCs w:val="22"/>
            <w:lang w:val="pt-PT" w:eastAsia="zh-CN"/>
          </w:rPr>
          <w:t>,</w:t>
        </w:r>
      </w:ins>
      <w:r w:rsidRPr="00F67924">
        <w:rPr>
          <w:rFonts w:eastAsia="SimSun"/>
          <w:szCs w:val="22"/>
          <w:lang w:val="pt-PT" w:eastAsia="zh-CN"/>
        </w:rPr>
        <w:t xml:space="preserve"> a todos os </w:t>
      </w:r>
      <w:del w:id="2597" w:author="Pharmaissues" w:date="2026-02-11T15:39:00Z">
        <w:r w:rsidRPr="00F67924" w:rsidDel="0083265B">
          <w:rPr>
            <w:rFonts w:eastAsia="SimSun"/>
            <w:szCs w:val="22"/>
            <w:lang w:val="pt-PT" w:eastAsia="zh-CN"/>
          </w:rPr>
          <w:delText xml:space="preserve">médicos </w:delText>
        </w:r>
      </w:del>
      <w:ins w:id="2598" w:author="Pharmaissues" w:date="2026-02-11T15:39:00Z">
        <w:r w:rsidR="0083265B">
          <w:rPr>
            <w:rFonts w:eastAsia="SimSun"/>
            <w:szCs w:val="22"/>
            <w:lang w:val="pt-PT" w:eastAsia="zh-CN"/>
          </w:rPr>
          <w:t>doentes</w:t>
        </w:r>
        <w:r w:rsidR="0083265B" w:rsidRPr="00F67924">
          <w:rPr>
            <w:rFonts w:eastAsia="SimSun"/>
            <w:szCs w:val="22"/>
            <w:lang w:val="pt-PT" w:eastAsia="zh-CN"/>
          </w:rPr>
          <w:t xml:space="preserve"> </w:t>
        </w:r>
      </w:ins>
      <w:r w:rsidRPr="00F67924">
        <w:rPr>
          <w:rFonts w:eastAsia="SimSun"/>
          <w:szCs w:val="22"/>
          <w:lang w:val="pt-PT" w:eastAsia="zh-CN"/>
        </w:rPr>
        <w:t xml:space="preserve">que poderão </w:t>
      </w:r>
      <w:del w:id="2599" w:author="Pharmaissues" w:date="2026-02-11T15:39:00Z">
        <w:r w:rsidRPr="00F67924" w:rsidDel="0083265B">
          <w:rPr>
            <w:rFonts w:eastAsia="SimSun"/>
            <w:szCs w:val="22"/>
            <w:lang w:val="pt-PT" w:eastAsia="zh-CN"/>
          </w:rPr>
          <w:delText>prescrever/</w:delText>
        </w:r>
      </w:del>
      <w:del w:id="2600" w:author="DRA" w:date="2026-02-19T16:00:00Z">
        <w:r w:rsidRPr="00F67924" w:rsidDel="002B2208">
          <w:rPr>
            <w:rFonts w:eastAsia="SimSun"/>
            <w:szCs w:val="22"/>
            <w:lang w:val="pt-PT" w:eastAsia="zh-CN"/>
          </w:rPr>
          <w:delText>administrar</w:delText>
        </w:r>
      </w:del>
      <w:ins w:id="2601" w:author="DRA" w:date="2026-02-19T16:00:00Z">
        <w:r w:rsidR="002B2208">
          <w:rPr>
            <w:rFonts w:eastAsia="SimSun"/>
            <w:szCs w:val="22"/>
            <w:lang w:val="pt-PT" w:eastAsia="zh-CN"/>
          </w:rPr>
          <w:t>utilizar</w:t>
        </w:r>
      </w:ins>
      <w:r w:rsidRPr="00F67924">
        <w:rPr>
          <w:rFonts w:eastAsia="SimSun"/>
          <w:szCs w:val="22"/>
          <w:lang w:val="pt-PT" w:eastAsia="zh-CN"/>
        </w:rPr>
        <w:t xml:space="preserve"> RoActemra, </w:t>
      </w:r>
      <w:del w:id="2602" w:author="Pharmaissues" w:date="2026-02-11T15:42:00Z">
        <w:r w:rsidRPr="00F67924" w:rsidDel="0083265B">
          <w:rPr>
            <w:rFonts w:eastAsia="SimSun"/>
            <w:szCs w:val="22"/>
            <w:lang w:val="pt-PT" w:eastAsia="zh-CN"/>
          </w:rPr>
          <w:delText xml:space="preserve">um conjunto de </w:delText>
        </w:r>
      </w:del>
      <w:del w:id="2603" w:author="Pharmaissues" w:date="2026-02-11T15:41:00Z">
        <w:r w:rsidRPr="00F67924" w:rsidDel="0083265B">
          <w:rPr>
            <w:rFonts w:eastAsia="SimSun"/>
            <w:szCs w:val="22"/>
            <w:lang w:val="pt-PT" w:eastAsia="zh-CN"/>
          </w:rPr>
          <w:delText>materiais</w:delText>
        </w:r>
      </w:del>
      <w:del w:id="2604" w:author="Pharmaissues" w:date="2026-02-11T15:40:00Z">
        <w:r w:rsidRPr="00F67924" w:rsidDel="0083265B">
          <w:rPr>
            <w:rFonts w:eastAsia="SimSun"/>
            <w:szCs w:val="22"/>
            <w:lang w:val="pt-PT" w:eastAsia="zh-CN"/>
          </w:rPr>
          <w:delText xml:space="preserve"> educacionais</w:delText>
        </w:r>
      </w:del>
      <w:ins w:id="2605" w:author="Pharmaissues" w:date="2026-02-11T15:42:00Z">
        <w:r w:rsidR="0083265B">
          <w:rPr>
            <w:rFonts w:eastAsia="SimSun"/>
            <w:szCs w:val="22"/>
            <w:lang w:val="pt-PT" w:eastAsia="zh-CN"/>
          </w:rPr>
          <w:t>documentação com Informação para o Doente</w:t>
        </w:r>
      </w:ins>
      <w:r w:rsidRPr="00F67924">
        <w:rPr>
          <w:rFonts w:eastAsia="SimSun"/>
          <w:szCs w:val="22"/>
          <w:lang w:val="pt-PT" w:eastAsia="zh-CN"/>
        </w:rPr>
        <w:t xml:space="preserve"> </w:t>
      </w:r>
      <w:ins w:id="2606" w:author="Pharmaissues" w:date="2026-02-11T15:41:00Z">
        <w:r w:rsidR="0083265B">
          <w:rPr>
            <w:rFonts w:eastAsia="SimSun"/>
            <w:szCs w:val="22"/>
            <w:lang w:val="pt-PT" w:eastAsia="zh-CN"/>
          </w:rPr>
          <w:t xml:space="preserve">para </w:t>
        </w:r>
      </w:ins>
      <w:del w:id="2607" w:author="Pharmaissues" w:date="2026-02-11T15:41:00Z">
        <w:r w:rsidRPr="00F67924" w:rsidDel="0083265B">
          <w:rPr>
            <w:rFonts w:eastAsia="SimSun"/>
            <w:szCs w:val="22"/>
            <w:lang w:val="pt-PT" w:eastAsia="zh-CN"/>
          </w:rPr>
          <w:delText>n</w:delText>
        </w:r>
      </w:del>
      <w:r w:rsidRPr="00F67924">
        <w:rPr>
          <w:rFonts w:eastAsia="SimSun"/>
          <w:szCs w:val="22"/>
          <w:lang w:val="pt-PT" w:eastAsia="zh-CN"/>
        </w:rPr>
        <w:t>as indicações terapêuticas AR</w:t>
      </w:r>
      <w:r w:rsidR="00F65E67" w:rsidRPr="00F67924">
        <w:rPr>
          <w:rFonts w:eastAsia="SimSun"/>
          <w:szCs w:val="22"/>
          <w:lang w:val="pt-PT" w:eastAsia="zh-CN"/>
        </w:rPr>
        <w:t>,</w:t>
      </w:r>
      <w:r w:rsidRPr="00F67924">
        <w:rPr>
          <w:rFonts w:eastAsia="SimSun"/>
          <w:szCs w:val="22"/>
          <w:lang w:val="pt-PT" w:eastAsia="zh-CN"/>
        </w:rPr>
        <w:t xml:space="preserve"> AIJs</w:t>
      </w:r>
      <w:r w:rsidR="00A60970" w:rsidRPr="00F67924">
        <w:rPr>
          <w:rFonts w:eastAsia="SimSun"/>
          <w:szCs w:val="22"/>
          <w:lang w:val="pt-PT" w:eastAsia="zh-CN"/>
        </w:rPr>
        <w:t>,</w:t>
      </w:r>
      <w:r w:rsidR="00F65E67" w:rsidRPr="00F67924">
        <w:rPr>
          <w:rFonts w:eastAsia="SimSun"/>
          <w:szCs w:val="22"/>
          <w:lang w:val="pt-PT" w:eastAsia="zh-CN"/>
        </w:rPr>
        <w:t xml:space="preserve"> AIJp</w:t>
      </w:r>
      <w:r w:rsidR="00A60970" w:rsidRPr="00F67924">
        <w:rPr>
          <w:rFonts w:eastAsia="SimSun"/>
          <w:szCs w:val="22"/>
          <w:lang w:val="pt-PT" w:eastAsia="zh-CN"/>
        </w:rPr>
        <w:t xml:space="preserve"> e ACG</w:t>
      </w:r>
      <w:ins w:id="2608" w:author="Pharmaissues" w:date="2026-02-11T19:55:00Z">
        <w:r w:rsidR="00E76DC5">
          <w:rPr>
            <w:rFonts w:eastAsia="SimSun"/>
            <w:szCs w:val="22"/>
            <w:lang w:val="pt-PT" w:eastAsia="zh-CN"/>
          </w:rPr>
          <w:t>.</w:t>
        </w:r>
      </w:ins>
    </w:p>
    <w:p w14:paraId="75030146" w14:textId="77777777" w:rsidR="00E76DC5" w:rsidRDefault="00E76DC5" w:rsidP="00556054">
      <w:pPr>
        <w:ind w:right="-1"/>
        <w:rPr>
          <w:ins w:id="2609" w:author="Pharmaissues" w:date="2026-02-11T19:55:00Z"/>
          <w:rFonts w:eastAsia="SimSun"/>
          <w:szCs w:val="22"/>
          <w:lang w:val="pt-PT" w:eastAsia="zh-CN"/>
        </w:rPr>
      </w:pPr>
    </w:p>
    <w:p w14:paraId="067148E7" w14:textId="1C188DC2" w:rsidR="001323E1" w:rsidRPr="00F67924" w:rsidDel="00732C57" w:rsidRDefault="001323E1" w:rsidP="00556054">
      <w:pPr>
        <w:ind w:right="-1"/>
        <w:rPr>
          <w:del w:id="2610" w:author="Author"/>
          <w:rFonts w:eastAsia="SimSun"/>
          <w:szCs w:val="22"/>
          <w:lang w:val="pt-PT" w:eastAsia="zh-CN"/>
        </w:rPr>
      </w:pPr>
      <w:del w:id="2611" w:author="Author">
        <w:r w:rsidRPr="00F67924" w:rsidDel="00732C57">
          <w:rPr>
            <w:rFonts w:eastAsia="SimSun"/>
            <w:szCs w:val="22"/>
            <w:lang w:val="pt-PT" w:eastAsia="zh-CN"/>
          </w:rPr>
          <w:delText xml:space="preserve"> contendo o seguinte:</w:delText>
        </w:r>
      </w:del>
    </w:p>
    <w:p w14:paraId="430675A6" w14:textId="2127A090" w:rsidR="001323E1" w:rsidRPr="00F67924" w:rsidDel="00732C57" w:rsidRDefault="001323E1" w:rsidP="00556054">
      <w:pPr>
        <w:ind w:right="-1"/>
        <w:rPr>
          <w:del w:id="2612" w:author="Author"/>
          <w:rFonts w:eastAsia="SimSun"/>
          <w:szCs w:val="22"/>
          <w:lang w:val="pt-PT" w:eastAsia="zh-CN"/>
        </w:rPr>
      </w:pPr>
    </w:p>
    <w:p w14:paraId="69DC2FD4" w14:textId="5B5C7816" w:rsidR="001323E1" w:rsidRPr="00F67924" w:rsidDel="00732C57" w:rsidRDefault="001323E1" w:rsidP="00556054">
      <w:pPr>
        <w:ind w:left="714" w:hanging="357"/>
        <w:rPr>
          <w:del w:id="2613" w:author="Author"/>
          <w:rFonts w:eastAsia="SimSun"/>
          <w:szCs w:val="22"/>
          <w:lang w:val="pt-PT" w:eastAsia="zh-CN"/>
        </w:rPr>
      </w:pPr>
      <w:del w:id="2614"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Documentação com Informação para o Médico</w:delText>
        </w:r>
      </w:del>
    </w:p>
    <w:p w14:paraId="3F23BFA4" w14:textId="0FC599A6" w:rsidR="001323E1" w:rsidRPr="00F67924" w:rsidDel="00732C57" w:rsidRDefault="001323E1" w:rsidP="00556054">
      <w:pPr>
        <w:ind w:left="714" w:hanging="357"/>
        <w:rPr>
          <w:del w:id="2615" w:author="Author"/>
          <w:rFonts w:eastAsia="SimSun"/>
          <w:szCs w:val="22"/>
          <w:lang w:val="pt-PT" w:eastAsia="zh-CN"/>
        </w:rPr>
      </w:pPr>
      <w:del w:id="2616"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Documentação com Informação para o Enfermeiro</w:delText>
        </w:r>
      </w:del>
    </w:p>
    <w:p w14:paraId="597BD86F" w14:textId="345AD379" w:rsidR="001323E1" w:rsidRPr="00F67924" w:rsidDel="00732C57" w:rsidRDefault="001323E1" w:rsidP="00556054">
      <w:pPr>
        <w:ind w:left="714" w:hanging="357"/>
        <w:rPr>
          <w:del w:id="2617" w:author="Author"/>
          <w:rFonts w:eastAsia="SimSun"/>
          <w:szCs w:val="22"/>
          <w:lang w:val="pt-PT" w:eastAsia="zh-CN"/>
        </w:rPr>
      </w:pPr>
      <w:del w:id="2618"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Documentação com Informação para o Doente</w:delText>
        </w:r>
      </w:del>
    </w:p>
    <w:p w14:paraId="7F2AFCB4" w14:textId="1B6FA259" w:rsidR="001323E1" w:rsidRPr="00F67924" w:rsidDel="00732C57" w:rsidRDefault="001323E1" w:rsidP="00556054">
      <w:pPr>
        <w:ind w:right="-1"/>
        <w:rPr>
          <w:del w:id="2619" w:author="Author"/>
          <w:rFonts w:eastAsia="SimSun"/>
          <w:lang w:val="pt-PT" w:eastAsia="zh-CN"/>
        </w:rPr>
      </w:pPr>
    </w:p>
    <w:p w14:paraId="2F2D7230" w14:textId="4F7F2D3D" w:rsidR="001323E1" w:rsidRPr="00F67924" w:rsidDel="00732C57" w:rsidRDefault="001323E1" w:rsidP="00556054">
      <w:pPr>
        <w:ind w:right="-1"/>
        <w:rPr>
          <w:del w:id="2620" w:author="Author"/>
          <w:rFonts w:eastAsia="SimSun"/>
          <w:szCs w:val="22"/>
          <w:lang w:val="pt-PT" w:eastAsia="zh-CN"/>
        </w:rPr>
      </w:pPr>
      <w:del w:id="2621" w:author="Author">
        <w:r w:rsidRPr="00F67924" w:rsidDel="00732C57">
          <w:rPr>
            <w:rFonts w:eastAsia="SimSun"/>
            <w:szCs w:val="22"/>
            <w:lang w:val="pt-PT" w:eastAsia="zh-CN"/>
          </w:rPr>
          <w:delText>O Titular da Autorização de Introdução no Mercado deve acordar com a autoridade nacional competente o conteúdo e formato do material educacional, juntamente com um plano de comunicação</w:delText>
        </w:r>
        <w:r w:rsidR="0040416B" w:rsidRPr="00F67924" w:rsidDel="00732C57">
          <w:rPr>
            <w:rFonts w:eastAsia="SimSun"/>
            <w:szCs w:val="22"/>
            <w:lang w:val="pt-PT" w:eastAsia="zh-CN"/>
          </w:rPr>
          <w:delText xml:space="preserve"> (incluindo os mod</w:delText>
        </w:r>
        <w:r w:rsidR="0063051B" w:rsidRPr="00F67924" w:rsidDel="00732C57">
          <w:rPr>
            <w:rFonts w:eastAsia="SimSun"/>
            <w:szCs w:val="22"/>
            <w:lang w:val="pt-PT" w:eastAsia="zh-CN"/>
          </w:rPr>
          <w:delText>os de distribuição)</w:delText>
        </w:r>
        <w:r w:rsidRPr="00F67924" w:rsidDel="00732C57">
          <w:rPr>
            <w:rFonts w:eastAsia="SimSun"/>
            <w:szCs w:val="22"/>
            <w:lang w:val="pt-PT" w:eastAsia="zh-CN"/>
          </w:rPr>
          <w:delText>, antes da distribuição do conj</w:delText>
        </w:r>
        <w:r w:rsidR="00BD5511" w:rsidRPr="00F67924" w:rsidDel="00732C57">
          <w:rPr>
            <w:rFonts w:eastAsia="SimSun"/>
            <w:szCs w:val="22"/>
            <w:lang w:val="pt-PT" w:eastAsia="zh-CN"/>
          </w:rPr>
          <w:delText>unto de materiais educacionais.</w:delText>
        </w:r>
      </w:del>
    </w:p>
    <w:p w14:paraId="7D826B62" w14:textId="5CF76EAD" w:rsidR="001323E1" w:rsidRPr="00F67924" w:rsidDel="00732C57" w:rsidRDefault="001323E1" w:rsidP="00556054">
      <w:pPr>
        <w:ind w:right="-1"/>
        <w:rPr>
          <w:del w:id="2622" w:author="Author"/>
          <w:rFonts w:eastAsia="SimSun"/>
          <w:szCs w:val="22"/>
          <w:lang w:val="pt-PT" w:eastAsia="zh-CN"/>
        </w:rPr>
      </w:pPr>
    </w:p>
    <w:p w14:paraId="0F5E878A" w14:textId="772D9152" w:rsidR="001323E1" w:rsidRPr="00F67924" w:rsidDel="00732C57" w:rsidRDefault="001323E1" w:rsidP="00556054">
      <w:pPr>
        <w:ind w:right="-1"/>
        <w:rPr>
          <w:del w:id="2623" w:author="Author"/>
          <w:rFonts w:eastAsia="SimSun"/>
          <w:szCs w:val="22"/>
          <w:lang w:val="pt-PT" w:eastAsia="zh-CN"/>
        </w:rPr>
      </w:pPr>
      <w:del w:id="2624" w:author="Author">
        <w:r w:rsidRPr="00F67924" w:rsidDel="00732C57">
          <w:rPr>
            <w:rFonts w:eastAsia="SimSun"/>
            <w:szCs w:val="22"/>
            <w:lang w:val="pt-PT" w:eastAsia="zh-CN"/>
          </w:rPr>
          <w:delText>A documentação com Informação para o Médico deve conter os seguintes elementos principais:</w:delText>
        </w:r>
      </w:del>
    </w:p>
    <w:p w14:paraId="38827334" w14:textId="68AC2389" w:rsidR="001323E1" w:rsidRPr="00F67924" w:rsidDel="00732C57" w:rsidRDefault="001323E1" w:rsidP="00556054">
      <w:pPr>
        <w:ind w:left="714" w:hanging="357"/>
        <w:rPr>
          <w:del w:id="2625" w:author="Author"/>
          <w:rFonts w:eastAsia="SimSun"/>
          <w:szCs w:val="22"/>
          <w:lang w:val="pt-PT" w:eastAsia="zh-CN"/>
        </w:rPr>
      </w:pPr>
      <w:del w:id="2626"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63051B" w:rsidRPr="00F67924" w:rsidDel="00732C57">
          <w:rPr>
            <w:rFonts w:eastAsia="SimSun"/>
            <w:szCs w:val="22"/>
            <w:lang w:val="pt-PT" w:eastAsia="zh-CN"/>
          </w:rPr>
          <w:delText>Referência ao</w:delText>
        </w:r>
        <w:r w:rsidRPr="00F67924" w:rsidDel="00732C57">
          <w:rPr>
            <w:rFonts w:eastAsia="SimSun"/>
            <w:szCs w:val="22"/>
            <w:lang w:val="pt-PT" w:eastAsia="zh-CN"/>
          </w:rPr>
          <w:delText xml:space="preserve"> Resumo das Características do Medicamento</w:delText>
        </w:r>
        <w:r w:rsidR="0063051B" w:rsidRPr="00F67924" w:rsidDel="00732C57">
          <w:rPr>
            <w:rFonts w:eastAsia="SimSun"/>
            <w:szCs w:val="22"/>
            <w:lang w:val="pt-PT" w:eastAsia="zh-CN"/>
          </w:rPr>
          <w:delText xml:space="preserve"> (ex. link para website da EMA)</w:delText>
        </w:r>
      </w:del>
    </w:p>
    <w:p w14:paraId="7F8A62F6" w14:textId="17B4F2B5" w:rsidR="001323E1" w:rsidRPr="00F67924" w:rsidDel="00732C57" w:rsidRDefault="001323E1" w:rsidP="00556054">
      <w:pPr>
        <w:ind w:left="714" w:hanging="357"/>
        <w:rPr>
          <w:del w:id="2627" w:author="Author"/>
          <w:rFonts w:eastAsia="SimSun"/>
          <w:szCs w:val="22"/>
          <w:lang w:val="pt-PT" w:eastAsia="zh-CN"/>
        </w:rPr>
      </w:pPr>
      <w:del w:id="2628"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Cálculo da dose (doentes com AR</w:delText>
        </w:r>
        <w:r w:rsidR="00A7530A" w:rsidRPr="00F67924" w:rsidDel="00732C57">
          <w:rPr>
            <w:rFonts w:eastAsia="SimSun"/>
            <w:szCs w:val="22"/>
            <w:lang w:val="pt-PT" w:eastAsia="zh-CN"/>
          </w:rPr>
          <w:delText>,</w:delText>
        </w:r>
        <w:r w:rsidRPr="00F67924" w:rsidDel="00732C57">
          <w:rPr>
            <w:rFonts w:eastAsia="SimSun"/>
            <w:szCs w:val="22"/>
            <w:lang w:val="pt-PT" w:eastAsia="zh-CN"/>
          </w:rPr>
          <w:delText xml:space="preserve"> AIJs e AIJp), preparação da perfusão e taxa de perfusão</w:delText>
        </w:r>
      </w:del>
    </w:p>
    <w:p w14:paraId="7B0365BC" w14:textId="5797200F" w:rsidR="001323E1" w:rsidRPr="00F67924" w:rsidDel="00732C57" w:rsidRDefault="001323E1" w:rsidP="00556054">
      <w:pPr>
        <w:ind w:left="714" w:hanging="357"/>
        <w:rPr>
          <w:del w:id="2629" w:author="Author"/>
          <w:rFonts w:eastAsia="SimSun"/>
          <w:szCs w:val="22"/>
          <w:lang w:val="pt-PT" w:eastAsia="zh-CN"/>
        </w:rPr>
      </w:pPr>
      <w:del w:id="2630"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Risco de infeções graves</w:delText>
        </w:r>
      </w:del>
    </w:p>
    <w:p w14:paraId="4C62CC91" w14:textId="5152BA44" w:rsidR="001323E1" w:rsidRPr="00F67924" w:rsidDel="00732C57" w:rsidRDefault="001323E1" w:rsidP="00556054">
      <w:pPr>
        <w:ind w:left="1434" w:hanging="357"/>
        <w:rPr>
          <w:del w:id="2631" w:author="Author"/>
          <w:rFonts w:eastAsia="SimSun"/>
          <w:szCs w:val="22"/>
          <w:lang w:val="pt-PT" w:eastAsia="zh-CN"/>
        </w:rPr>
      </w:pPr>
      <w:del w:id="2632"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O medicamento não pode ser administrado a doente</w:delText>
        </w:r>
        <w:r w:rsidR="00BD5511" w:rsidRPr="00F67924" w:rsidDel="00732C57">
          <w:rPr>
            <w:rFonts w:eastAsia="SimSun"/>
            <w:szCs w:val="22"/>
            <w:lang w:val="pt-PT" w:eastAsia="zh-CN"/>
          </w:rPr>
          <w:delText>s com infeção ativa ou suspeita</w:delText>
        </w:r>
      </w:del>
    </w:p>
    <w:p w14:paraId="054EA67A" w14:textId="790C4CFA" w:rsidR="001323E1" w:rsidRPr="00F67924" w:rsidDel="00732C57" w:rsidRDefault="001323E1" w:rsidP="00556054">
      <w:pPr>
        <w:ind w:left="1434" w:hanging="357"/>
        <w:rPr>
          <w:del w:id="2633" w:author="Author"/>
          <w:rFonts w:eastAsia="SimSun"/>
          <w:szCs w:val="22"/>
          <w:lang w:val="pt-PT" w:eastAsia="zh-CN"/>
        </w:rPr>
      </w:pPr>
      <w:del w:id="2634"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O medicamento pode reduzir os sinais e sintomas de infeção aguda atrasando o diagnóstico</w:delText>
        </w:r>
      </w:del>
    </w:p>
    <w:p w14:paraId="35555AF5" w14:textId="0CD7DB34" w:rsidR="00A81B46" w:rsidRPr="00F67924" w:rsidDel="00732C57" w:rsidRDefault="0098429C" w:rsidP="00556054">
      <w:pPr>
        <w:ind w:left="714" w:hanging="357"/>
        <w:rPr>
          <w:del w:id="2635" w:author="Author"/>
          <w:rFonts w:eastAsia="SimSun"/>
          <w:szCs w:val="22"/>
          <w:lang w:val="pt-PT" w:eastAsia="zh-CN"/>
        </w:rPr>
      </w:pPr>
      <w:del w:id="2636"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A81B46" w:rsidRPr="00F67924" w:rsidDel="00732C57">
          <w:rPr>
            <w:rFonts w:eastAsia="SimSun"/>
            <w:szCs w:val="22"/>
            <w:lang w:val="pt-PT" w:eastAsia="zh-CN"/>
          </w:rPr>
          <w:delText>Risco de Hepatoxicidade</w:delText>
        </w:r>
      </w:del>
    </w:p>
    <w:p w14:paraId="268F2B2B" w14:textId="1F4628D5" w:rsidR="00A81B46" w:rsidRPr="00F67924" w:rsidDel="00732C57" w:rsidRDefault="0098429C" w:rsidP="00556054">
      <w:pPr>
        <w:ind w:left="1417" w:hanging="357"/>
        <w:rPr>
          <w:del w:id="2637" w:author="Author"/>
          <w:rFonts w:eastAsia="SimSun"/>
          <w:szCs w:val="22"/>
          <w:lang w:val="pt-PT" w:eastAsia="zh-CN"/>
        </w:rPr>
      </w:pPr>
      <w:del w:id="2638"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A81B46" w:rsidRPr="00F67924" w:rsidDel="00732C57">
          <w:rPr>
            <w:rFonts w:eastAsia="SimSun"/>
            <w:szCs w:val="22"/>
            <w:lang w:val="pt-PT" w:eastAsia="zh-CN"/>
          </w:rPr>
          <w:delText xml:space="preserve">Deve ter-se precaução quando se considerar iniciar o tratamento com tocilizumab em doentes com aumentos da ALT ou AST acima de 1,5x LSN. O tratamento não é recomendado em doentes com </w:delText>
        </w:r>
        <w:r w:rsidR="00CA5330" w:rsidRPr="00F67924" w:rsidDel="00732C57">
          <w:rPr>
            <w:rFonts w:eastAsia="SimSun"/>
            <w:szCs w:val="22"/>
            <w:lang w:val="pt-PT" w:eastAsia="zh-CN"/>
          </w:rPr>
          <w:delText xml:space="preserve">aumentos da </w:delText>
        </w:r>
        <w:r w:rsidR="00A81B46" w:rsidRPr="00F67924" w:rsidDel="00732C57">
          <w:rPr>
            <w:rFonts w:eastAsia="SimSun"/>
            <w:szCs w:val="22"/>
            <w:lang w:val="pt-PT" w:eastAsia="zh-CN"/>
          </w:rPr>
          <w:delText>ALT ou AST acima de 5x LSN.</w:delText>
        </w:r>
      </w:del>
    </w:p>
    <w:p w14:paraId="290749BF" w14:textId="58002109" w:rsidR="001323E1" w:rsidRPr="00F67924" w:rsidDel="00732C57" w:rsidRDefault="0098429C" w:rsidP="00556054">
      <w:pPr>
        <w:ind w:left="1417" w:hanging="357"/>
        <w:rPr>
          <w:del w:id="2639" w:author="Author"/>
          <w:rFonts w:eastAsia="SimSun"/>
          <w:szCs w:val="22"/>
          <w:lang w:val="pt-PT" w:eastAsia="zh-CN"/>
        </w:rPr>
      </w:pPr>
      <w:del w:id="2640"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A81B46" w:rsidRPr="00F67924" w:rsidDel="00732C57">
          <w:rPr>
            <w:rFonts w:eastAsia="SimSun"/>
            <w:szCs w:val="22"/>
            <w:lang w:val="pt-PT" w:eastAsia="zh-CN"/>
          </w:rPr>
          <w:delText xml:space="preserve">Na AR, </w:delText>
        </w:r>
        <w:r w:rsidR="00897610" w:rsidRPr="00F67924" w:rsidDel="00732C57">
          <w:rPr>
            <w:rFonts w:eastAsia="SimSun"/>
            <w:szCs w:val="22"/>
            <w:lang w:val="pt-PT" w:eastAsia="zh-CN"/>
          </w:rPr>
          <w:delText xml:space="preserve">ACG, AIJp e AIJs, </w:delText>
        </w:r>
        <w:r w:rsidR="00CA5330" w:rsidRPr="00F67924" w:rsidDel="00732C57">
          <w:rPr>
            <w:rFonts w:eastAsia="SimSun"/>
            <w:szCs w:val="22"/>
            <w:lang w:val="pt-PT" w:eastAsia="zh-CN"/>
          </w:rPr>
          <w:delText>deve</w:delText>
        </w:r>
        <w:r w:rsidR="00DA4874" w:rsidRPr="00F67924" w:rsidDel="00732C57">
          <w:rPr>
            <w:rFonts w:eastAsia="SimSun"/>
            <w:szCs w:val="22"/>
            <w:lang w:val="pt-PT" w:eastAsia="zh-CN"/>
          </w:rPr>
          <w:delText>m</w:delText>
        </w:r>
        <w:r w:rsidR="00CA5330" w:rsidRPr="00F67924" w:rsidDel="00732C57">
          <w:rPr>
            <w:rFonts w:eastAsia="SimSun"/>
            <w:szCs w:val="22"/>
            <w:lang w:val="pt-PT" w:eastAsia="zh-CN"/>
          </w:rPr>
          <w:delText xml:space="preserve"> monitorizar-se a </w:delText>
        </w:r>
        <w:r w:rsidR="00DA4874" w:rsidRPr="00F67924" w:rsidDel="00732C57">
          <w:rPr>
            <w:rFonts w:eastAsia="SimSun"/>
            <w:szCs w:val="22"/>
            <w:lang w:val="pt-PT" w:eastAsia="zh-CN"/>
          </w:rPr>
          <w:delText xml:space="preserve">ALT / AST a cada 4 a 8 semanas durante </w:delText>
        </w:r>
        <w:r w:rsidR="00897610" w:rsidRPr="00F67924" w:rsidDel="00732C57">
          <w:rPr>
            <w:rFonts w:eastAsia="SimSun"/>
            <w:szCs w:val="22"/>
            <w:lang w:val="pt-PT" w:eastAsia="zh-CN"/>
          </w:rPr>
          <w:delText xml:space="preserve">os primeiros 6 meses de tratamento, e </w:delText>
        </w:r>
        <w:r w:rsidR="00DA4874" w:rsidRPr="00F67924" w:rsidDel="00732C57">
          <w:rPr>
            <w:rFonts w:eastAsia="SimSun"/>
            <w:szCs w:val="22"/>
            <w:lang w:val="pt-PT" w:eastAsia="zh-CN"/>
          </w:rPr>
          <w:delText>a partir daí</w:delText>
        </w:r>
        <w:r w:rsidR="00897610" w:rsidRPr="00F67924" w:rsidDel="00732C57">
          <w:rPr>
            <w:rFonts w:eastAsia="SimSun"/>
            <w:szCs w:val="22"/>
            <w:lang w:val="pt-PT" w:eastAsia="zh-CN"/>
          </w:rPr>
          <w:delText xml:space="preserve"> a cada 12 semanas. </w:delText>
        </w:r>
        <w:r w:rsidR="00DA4874" w:rsidRPr="00F67924" w:rsidDel="00732C57">
          <w:rPr>
            <w:rFonts w:eastAsia="SimSun"/>
            <w:szCs w:val="22"/>
            <w:lang w:val="pt-PT" w:eastAsia="zh-CN"/>
          </w:rPr>
          <w:delText>A</w:delText>
        </w:r>
        <w:r w:rsidR="00897610" w:rsidRPr="00F67924" w:rsidDel="00732C57">
          <w:rPr>
            <w:rFonts w:eastAsia="SimSun"/>
            <w:szCs w:val="22"/>
            <w:lang w:val="pt-PT" w:eastAsia="zh-CN"/>
          </w:rPr>
          <w:delText xml:space="preserve">s </w:delText>
        </w:r>
        <w:r w:rsidR="00DA4874" w:rsidRPr="00F67924" w:rsidDel="00732C57">
          <w:rPr>
            <w:rFonts w:eastAsia="SimSun"/>
            <w:szCs w:val="22"/>
            <w:lang w:val="pt-PT" w:eastAsia="zh-CN"/>
          </w:rPr>
          <w:delText xml:space="preserve">alterações de dose </w:delText>
        </w:r>
        <w:r w:rsidR="00897610" w:rsidRPr="00F67924" w:rsidDel="00732C57">
          <w:rPr>
            <w:rFonts w:eastAsia="SimSun"/>
            <w:szCs w:val="22"/>
            <w:lang w:val="pt-PT" w:eastAsia="zh-CN"/>
          </w:rPr>
          <w:delText>recomenda</w:delText>
        </w:r>
        <w:r w:rsidR="00DA4874" w:rsidRPr="00F67924" w:rsidDel="00732C57">
          <w:rPr>
            <w:rFonts w:eastAsia="SimSun"/>
            <w:szCs w:val="22"/>
            <w:lang w:val="pt-PT" w:eastAsia="zh-CN"/>
          </w:rPr>
          <w:delText>das</w:delText>
        </w:r>
        <w:r w:rsidR="00897610" w:rsidRPr="00F67924" w:rsidDel="00732C57">
          <w:rPr>
            <w:rFonts w:eastAsia="SimSun"/>
            <w:szCs w:val="22"/>
            <w:lang w:val="pt-PT" w:eastAsia="zh-CN"/>
          </w:rPr>
          <w:delText>, incluindo a descontinuação de tocilizumab, com base nos níveis das transaminases, devem seguir a secção 4.2. do RCM.</w:delText>
        </w:r>
      </w:del>
    </w:p>
    <w:p w14:paraId="17A4F071" w14:textId="63EF4703" w:rsidR="001323E1" w:rsidRPr="00F67924" w:rsidDel="00732C57" w:rsidRDefault="001323E1" w:rsidP="00556054">
      <w:pPr>
        <w:ind w:left="714" w:hanging="357"/>
        <w:rPr>
          <w:del w:id="2641" w:author="Author"/>
          <w:rFonts w:eastAsia="SimSun"/>
          <w:szCs w:val="22"/>
          <w:lang w:val="pt-PT" w:eastAsia="zh-CN"/>
        </w:rPr>
      </w:pPr>
      <w:del w:id="2642"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Risco de perfurações gastrointestinais especialmente em doentes com história de diverticulite ou ulceração intestinal</w:delText>
        </w:r>
      </w:del>
    </w:p>
    <w:p w14:paraId="2DA8E08A" w14:textId="011038ED" w:rsidR="001323E1" w:rsidRPr="00F67924" w:rsidDel="00732C57" w:rsidRDefault="001323E1" w:rsidP="00556054">
      <w:pPr>
        <w:ind w:left="714" w:hanging="357"/>
        <w:rPr>
          <w:del w:id="2643" w:author="Author"/>
          <w:rFonts w:eastAsia="SimSun"/>
          <w:szCs w:val="22"/>
          <w:lang w:val="pt-PT" w:eastAsia="zh-CN"/>
        </w:rPr>
      </w:pPr>
      <w:del w:id="2644"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63051B" w:rsidRPr="00F67924" w:rsidDel="00732C57">
          <w:rPr>
            <w:rFonts w:eastAsia="SimSun"/>
            <w:szCs w:val="22"/>
            <w:lang w:val="pt-PT" w:eastAsia="zh-CN"/>
          </w:rPr>
          <w:delText>Informação sobre como n</w:delText>
        </w:r>
        <w:r w:rsidRPr="00F67924" w:rsidDel="00732C57">
          <w:rPr>
            <w:rFonts w:eastAsia="SimSun"/>
            <w:szCs w:val="22"/>
            <w:lang w:val="pt-PT" w:eastAsia="zh-CN"/>
          </w:rPr>
          <w:delText>otifica</w:delText>
        </w:r>
        <w:r w:rsidR="0063051B" w:rsidRPr="00F67924" w:rsidDel="00732C57">
          <w:rPr>
            <w:rFonts w:eastAsia="SimSun"/>
            <w:szCs w:val="22"/>
            <w:lang w:val="pt-PT" w:eastAsia="zh-CN"/>
          </w:rPr>
          <w:delText>r</w:delText>
        </w:r>
        <w:r w:rsidRPr="00F67924" w:rsidDel="00732C57">
          <w:rPr>
            <w:rFonts w:eastAsia="SimSun"/>
            <w:szCs w:val="22"/>
            <w:lang w:val="pt-PT" w:eastAsia="zh-CN"/>
          </w:rPr>
          <w:delText xml:space="preserve"> reações adversas medicamentosas graves</w:delText>
        </w:r>
      </w:del>
    </w:p>
    <w:p w14:paraId="42BADE88" w14:textId="3DD29F1F" w:rsidR="001323E1" w:rsidRPr="00F67924" w:rsidDel="00732C57" w:rsidRDefault="001323E1" w:rsidP="00556054">
      <w:pPr>
        <w:ind w:left="714" w:hanging="357"/>
        <w:rPr>
          <w:del w:id="2645" w:author="Author"/>
          <w:rFonts w:eastAsia="SimSun"/>
          <w:szCs w:val="22"/>
          <w:lang w:val="pt-PT" w:eastAsia="zh-CN"/>
        </w:rPr>
      </w:pPr>
      <w:del w:id="2646"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A Documentação com Informação para o Doente (a ser entregue aos doentes pelos profissionais de saúde)</w:delText>
        </w:r>
      </w:del>
    </w:p>
    <w:p w14:paraId="15F7DD6D" w14:textId="31E07792" w:rsidR="001323E1" w:rsidRPr="00F67924" w:rsidDel="00732C57" w:rsidRDefault="001323E1" w:rsidP="00556054">
      <w:pPr>
        <w:ind w:left="714" w:hanging="357"/>
        <w:rPr>
          <w:del w:id="2647" w:author="Author"/>
          <w:rFonts w:eastAsia="SimSun"/>
          <w:lang w:val="pt-PT" w:eastAsia="zh-CN"/>
        </w:rPr>
      </w:pPr>
      <w:del w:id="2648"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63051B" w:rsidRPr="00F67924" w:rsidDel="00732C57">
          <w:rPr>
            <w:rFonts w:eastAsia="SimSun"/>
            <w:szCs w:val="22"/>
            <w:lang w:val="pt-PT" w:eastAsia="zh-CN"/>
          </w:rPr>
          <w:delText>Recomendações sobre como d</w:delText>
        </w:r>
        <w:r w:rsidRPr="00F67924" w:rsidDel="00732C57">
          <w:rPr>
            <w:rFonts w:eastAsia="SimSun"/>
            <w:lang w:val="pt-PT" w:eastAsia="zh-CN"/>
          </w:rPr>
          <w:delText>iagn</w:delText>
        </w:r>
        <w:r w:rsidR="0063051B" w:rsidRPr="00F67924" w:rsidDel="00732C57">
          <w:rPr>
            <w:rFonts w:eastAsia="SimSun"/>
            <w:lang w:val="pt-PT" w:eastAsia="zh-CN"/>
          </w:rPr>
          <w:delText>o</w:delText>
        </w:r>
        <w:r w:rsidRPr="00F67924" w:rsidDel="00732C57">
          <w:rPr>
            <w:rFonts w:eastAsia="SimSun"/>
            <w:lang w:val="pt-PT" w:eastAsia="zh-CN"/>
          </w:rPr>
          <w:delText>stic</w:delText>
        </w:r>
        <w:r w:rsidR="0063051B" w:rsidRPr="00F67924" w:rsidDel="00732C57">
          <w:rPr>
            <w:rFonts w:eastAsia="SimSun"/>
            <w:lang w:val="pt-PT" w:eastAsia="zh-CN"/>
          </w:rPr>
          <w:delText>ar</w:delText>
        </w:r>
        <w:r w:rsidRPr="00F67924" w:rsidDel="00732C57">
          <w:rPr>
            <w:rFonts w:eastAsia="SimSun"/>
            <w:lang w:val="pt-PT" w:eastAsia="zh-CN"/>
          </w:rPr>
          <w:delText xml:space="preserve"> Síndrome de Ativação Macrofágica em doentes com AIJs</w:delText>
        </w:r>
      </w:del>
    </w:p>
    <w:p w14:paraId="60F66627" w14:textId="7436F8AE" w:rsidR="001323E1" w:rsidRPr="00F67924" w:rsidDel="00732C57" w:rsidRDefault="001323E1" w:rsidP="00556054">
      <w:pPr>
        <w:ind w:left="714" w:hanging="357"/>
        <w:rPr>
          <w:del w:id="2649" w:author="Author"/>
          <w:rFonts w:eastAsia="SimSun"/>
          <w:lang w:val="pt-PT" w:eastAsia="zh-CN"/>
        </w:rPr>
      </w:pPr>
      <w:del w:id="2650"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Pr="00F67924" w:rsidDel="00732C57">
          <w:rPr>
            <w:rFonts w:eastAsia="SimSun"/>
            <w:lang w:val="pt-PT" w:eastAsia="zh-CN"/>
          </w:rPr>
          <w:delText>Recomendações de interrupção de dose em doentes com AIJs e AIJp</w:delText>
        </w:r>
      </w:del>
    </w:p>
    <w:p w14:paraId="67B9D1EA" w14:textId="7BEF1442" w:rsidR="001323E1" w:rsidRPr="00F67924" w:rsidDel="00732C57" w:rsidRDefault="001323E1" w:rsidP="00556054">
      <w:pPr>
        <w:ind w:right="-1"/>
        <w:rPr>
          <w:del w:id="2651" w:author="Author"/>
          <w:rFonts w:eastAsia="SimSun"/>
          <w:lang w:val="pt-PT" w:eastAsia="zh-CN"/>
        </w:rPr>
      </w:pPr>
    </w:p>
    <w:p w14:paraId="5EB6DF7D" w14:textId="12C8D4B4" w:rsidR="001323E1" w:rsidRPr="00F67924" w:rsidDel="00732C57" w:rsidRDefault="001323E1" w:rsidP="00556054">
      <w:pPr>
        <w:ind w:right="-1"/>
        <w:rPr>
          <w:del w:id="2652" w:author="Author"/>
          <w:rFonts w:eastAsia="SimSun"/>
          <w:szCs w:val="22"/>
          <w:lang w:val="pt-PT" w:eastAsia="zh-CN"/>
        </w:rPr>
      </w:pPr>
      <w:del w:id="2653" w:author="Author">
        <w:r w:rsidRPr="00F67924" w:rsidDel="00732C57">
          <w:rPr>
            <w:rFonts w:eastAsia="SimSun"/>
            <w:szCs w:val="22"/>
            <w:lang w:val="pt-PT" w:eastAsia="zh-CN"/>
          </w:rPr>
          <w:delText>A documentação com Informação para o Enfermeiro deve conter os seguintes elementos principais:</w:delText>
        </w:r>
      </w:del>
    </w:p>
    <w:p w14:paraId="28A8A450" w14:textId="6E37210C" w:rsidR="001323E1" w:rsidRPr="00F67924" w:rsidDel="00732C57" w:rsidRDefault="001323E1" w:rsidP="00556054">
      <w:pPr>
        <w:ind w:left="714" w:hanging="357"/>
        <w:rPr>
          <w:del w:id="2654" w:author="Author"/>
          <w:rFonts w:eastAsia="SimSun"/>
          <w:szCs w:val="22"/>
          <w:lang w:val="pt-PT" w:eastAsia="zh-CN"/>
        </w:rPr>
      </w:pPr>
      <w:del w:id="2655"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 xml:space="preserve">Prevenção de erros médicos e reações </w:delText>
        </w:r>
        <w:r w:rsidR="00896E0A" w:rsidRPr="00F67924" w:rsidDel="00732C57">
          <w:rPr>
            <w:rFonts w:eastAsia="SimSun"/>
            <w:szCs w:val="22"/>
            <w:lang w:val="pt-PT" w:eastAsia="zh-CN"/>
          </w:rPr>
          <w:delText xml:space="preserve">associadas </w:delText>
        </w:r>
        <w:r w:rsidRPr="00F67924" w:rsidDel="00732C57">
          <w:rPr>
            <w:rFonts w:eastAsia="SimSun"/>
            <w:szCs w:val="22"/>
            <w:lang w:val="pt-PT" w:eastAsia="zh-CN"/>
          </w:rPr>
          <w:delText xml:space="preserve">à </w:delText>
        </w:r>
        <w:r w:rsidR="00A7530A" w:rsidRPr="00F67924" w:rsidDel="00732C57">
          <w:rPr>
            <w:rFonts w:eastAsia="SimSun"/>
            <w:szCs w:val="22"/>
            <w:lang w:val="pt-PT" w:eastAsia="zh-CN"/>
          </w:rPr>
          <w:delText>injeção/</w:delText>
        </w:r>
        <w:r w:rsidR="00BD5511" w:rsidRPr="00F67924" w:rsidDel="00732C57">
          <w:rPr>
            <w:rFonts w:eastAsia="SimSun"/>
            <w:szCs w:val="22"/>
            <w:lang w:val="pt-PT" w:eastAsia="zh-CN"/>
          </w:rPr>
          <w:delText>perfusão</w:delText>
        </w:r>
      </w:del>
    </w:p>
    <w:p w14:paraId="68B46C19" w14:textId="2833F166" w:rsidR="001323E1" w:rsidRPr="00F67924" w:rsidDel="00732C57" w:rsidRDefault="001323E1" w:rsidP="00556054">
      <w:pPr>
        <w:ind w:left="1434" w:hanging="357"/>
        <w:rPr>
          <w:del w:id="2656" w:author="Author"/>
          <w:rFonts w:eastAsia="SimSun"/>
          <w:szCs w:val="22"/>
          <w:lang w:val="pt-PT" w:eastAsia="zh-CN"/>
        </w:rPr>
      </w:pPr>
      <w:del w:id="2657"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 xml:space="preserve">Preparação da </w:delText>
        </w:r>
        <w:r w:rsidR="00A7530A" w:rsidRPr="00F67924" w:rsidDel="00732C57">
          <w:rPr>
            <w:rFonts w:eastAsia="SimSun"/>
            <w:szCs w:val="22"/>
            <w:lang w:val="pt-PT" w:eastAsia="zh-CN"/>
          </w:rPr>
          <w:delText>injeção/</w:delText>
        </w:r>
        <w:r w:rsidRPr="00F67924" w:rsidDel="00732C57">
          <w:rPr>
            <w:rFonts w:eastAsia="SimSun"/>
            <w:szCs w:val="22"/>
            <w:lang w:val="pt-PT" w:eastAsia="zh-CN"/>
          </w:rPr>
          <w:delText>perfusão</w:delText>
        </w:r>
      </w:del>
    </w:p>
    <w:p w14:paraId="6CA3EF85" w14:textId="6F2BF792" w:rsidR="001323E1" w:rsidRPr="00F67924" w:rsidDel="00732C57" w:rsidRDefault="001323E1" w:rsidP="00556054">
      <w:pPr>
        <w:ind w:left="1434" w:hanging="357"/>
        <w:rPr>
          <w:del w:id="2658" w:author="Author"/>
          <w:rFonts w:eastAsia="SimSun"/>
          <w:szCs w:val="22"/>
          <w:lang w:val="pt-PT" w:eastAsia="zh-CN"/>
        </w:rPr>
      </w:pPr>
      <w:del w:id="2659"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Taxa de perfusão</w:delText>
        </w:r>
      </w:del>
    </w:p>
    <w:p w14:paraId="6828A57E" w14:textId="636BC78F" w:rsidR="001323E1" w:rsidRPr="00F67924" w:rsidDel="00732C57" w:rsidRDefault="001323E1" w:rsidP="00556054">
      <w:pPr>
        <w:ind w:left="714" w:hanging="357"/>
        <w:rPr>
          <w:del w:id="2660" w:author="Author"/>
          <w:rFonts w:eastAsia="SimSun"/>
          <w:szCs w:val="22"/>
          <w:lang w:val="pt-PT" w:eastAsia="zh-CN"/>
        </w:rPr>
      </w:pPr>
      <w:del w:id="2661" w:author="Author">
        <w:r w:rsidRPr="00F67924" w:rsidDel="00732C57">
          <w:rPr>
            <w:rFonts w:eastAsia="SimSun"/>
            <w:szCs w:val="22"/>
            <w:lang w:val="pt-PT" w:eastAsia="zh-CN"/>
          </w:rPr>
          <w:sym w:font="Symbol" w:char="F0B7"/>
        </w:r>
        <w:r w:rsidRPr="00F67924" w:rsidDel="00732C57">
          <w:rPr>
            <w:rFonts w:eastAsia="SimSun"/>
            <w:szCs w:val="22"/>
            <w:lang w:val="pt-PT" w:eastAsia="zh-CN"/>
          </w:rPr>
          <w:tab/>
          <w:delText>Monitorização do doente relativamente a reações</w:delText>
        </w:r>
        <w:r w:rsidR="00896E0A" w:rsidRPr="00F67924" w:rsidDel="00732C57">
          <w:rPr>
            <w:rFonts w:eastAsia="SimSun"/>
            <w:szCs w:val="22"/>
            <w:lang w:val="pt-PT" w:eastAsia="zh-CN"/>
          </w:rPr>
          <w:delText xml:space="preserve"> associadas</w:delText>
        </w:r>
        <w:r w:rsidRPr="00F67924" w:rsidDel="00732C57">
          <w:rPr>
            <w:rFonts w:eastAsia="SimSun"/>
            <w:szCs w:val="22"/>
            <w:lang w:val="pt-PT" w:eastAsia="zh-CN"/>
          </w:rPr>
          <w:delText xml:space="preserve"> à </w:delText>
        </w:r>
        <w:r w:rsidR="00A7530A" w:rsidRPr="00F67924" w:rsidDel="00732C57">
          <w:rPr>
            <w:rFonts w:eastAsia="SimSun"/>
            <w:szCs w:val="22"/>
            <w:lang w:val="pt-PT" w:eastAsia="zh-CN"/>
          </w:rPr>
          <w:delText>injeção/</w:delText>
        </w:r>
        <w:r w:rsidRPr="00F67924" w:rsidDel="00732C57">
          <w:rPr>
            <w:rFonts w:eastAsia="SimSun"/>
            <w:szCs w:val="22"/>
            <w:lang w:val="pt-PT" w:eastAsia="zh-CN"/>
          </w:rPr>
          <w:delText>perfusão</w:delText>
        </w:r>
      </w:del>
    </w:p>
    <w:p w14:paraId="7A61CD6E" w14:textId="4EDBCBDA" w:rsidR="001323E1" w:rsidRPr="00F67924" w:rsidDel="00732C57" w:rsidRDefault="001323E1" w:rsidP="00556054">
      <w:pPr>
        <w:ind w:left="714" w:hanging="357"/>
        <w:rPr>
          <w:del w:id="2662" w:author="Author"/>
          <w:rFonts w:eastAsia="SimSun"/>
          <w:szCs w:val="22"/>
          <w:lang w:val="pt-PT" w:eastAsia="zh-CN"/>
        </w:rPr>
      </w:pPr>
      <w:del w:id="2663" w:author="Author">
        <w:r w:rsidRPr="00F67924" w:rsidDel="00732C57">
          <w:rPr>
            <w:rFonts w:eastAsia="SimSun"/>
            <w:szCs w:val="22"/>
            <w:lang w:val="pt-PT" w:eastAsia="zh-CN"/>
          </w:rPr>
          <w:sym w:font="Symbol" w:char="F0B7"/>
        </w:r>
        <w:r w:rsidRPr="00F67924" w:rsidDel="00732C57">
          <w:rPr>
            <w:rFonts w:eastAsia="SimSun"/>
            <w:szCs w:val="22"/>
            <w:lang w:val="pt-PT" w:eastAsia="zh-CN"/>
          </w:rPr>
          <w:tab/>
        </w:r>
        <w:r w:rsidR="0063051B" w:rsidRPr="00F67924" w:rsidDel="00732C57">
          <w:rPr>
            <w:rFonts w:eastAsia="SimSun"/>
            <w:szCs w:val="22"/>
            <w:lang w:val="pt-PT" w:eastAsia="zh-CN"/>
          </w:rPr>
          <w:delText>Informação sobre como n</w:delText>
        </w:r>
        <w:r w:rsidRPr="00F67924" w:rsidDel="00732C57">
          <w:rPr>
            <w:rFonts w:eastAsia="SimSun"/>
            <w:szCs w:val="22"/>
            <w:lang w:val="pt-PT" w:eastAsia="zh-CN"/>
          </w:rPr>
          <w:delText>otifica</w:delText>
        </w:r>
        <w:r w:rsidR="0063051B" w:rsidRPr="00F67924" w:rsidDel="00732C57">
          <w:rPr>
            <w:rFonts w:eastAsia="SimSun"/>
            <w:szCs w:val="22"/>
            <w:lang w:val="pt-PT" w:eastAsia="zh-CN"/>
          </w:rPr>
          <w:delText>r</w:delText>
        </w:r>
        <w:r w:rsidRPr="00F67924" w:rsidDel="00732C57">
          <w:rPr>
            <w:rFonts w:eastAsia="SimSun"/>
            <w:szCs w:val="22"/>
            <w:lang w:val="pt-PT" w:eastAsia="zh-CN"/>
          </w:rPr>
          <w:delText xml:space="preserve"> reações adversas medicamentosas graves</w:delText>
        </w:r>
      </w:del>
    </w:p>
    <w:p w14:paraId="1512DC11" w14:textId="61284143" w:rsidR="001323E1" w:rsidRPr="00F67924" w:rsidDel="00732C57" w:rsidRDefault="001323E1" w:rsidP="00556054">
      <w:pPr>
        <w:ind w:right="-1"/>
        <w:rPr>
          <w:del w:id="2664" w:author="Author"/>
          <w:rFonts w:eastAsia="SimSun"/>
          <w:lang w:val="pt-PT" w:eastAsia="zh-CN"/>
        </w:rPr>
      </w:pPr>
    </w:p>
    <w:p w14:paraId="0F912942" w14:textId="58364EFC" w:rsidR="001323E1" w:rsidRPr="00F67924" w:rsidRDefault="001323E1" w:rsidP="00556054">
      <w:pPr>
        <w:ind w:right="-1"/>
        <w:rPr>
          <w:rFonts w:eastAsia="SimSun"/>
          <w:szCs w:val="22"/>
          <w:lang w:val="pt-PT" w:eastAsia="zh-CN"/>
        </w:rPr>
      </w:pPr>
      <w:r w:rsidRPr="00F67924">
        <w:rPr>
          <w:rFonts w:eastAsia="SimSun"/>
          <w:szCs w:val="22"/>
          <w:lang w:val="pt-PT" w:eastAsia="zh-CN"/>
        </w:rPr>
        <w:t>A documentação com Informação para o Doente deve conter os seguintes elementos principais:</w:t>
      </w:r>
    </w:p>
    <w:p w14:paraId="4EE87B7A" w14:textId="4C8B577B" w:rsidR="001323E1" w:rsidRPr="00F67924" w:rsidRDefault="001323E1" w:rsidP="00556054">
      <w:pPr>
        <w:ind w:left="714" w:hanging="357"/>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t>Folheto Informativo</w:t>
      </w:r>
      <w:r w:rsidR="00A7530A" w:rsidRPr="00F67924">
        <w:rPr>
          <w:rFonts w:eastAsia="SimSun"/>
          <w:szCs w:val="22"/>
          <w:lang w:val="pt-PT" w:eastAsia="zh-CN"/>
        </w:rPr>
        <w:t xml:space="preserve"> (com instruções de utilização para a via </w:t>
      </w:r>
      <w:r w:rsidR="00EF0543" w:rsidRPr="00F67924">
        <w:rPr>
          <w:rFonts w:eastAsia="SimSun"/>
          <w:szCs w:val="22"/>
          <w:lang w:val="pt-PT" w:eastAsia="zh-CN"/>
        </w:rPr>
        <w:t>subcutânea</w:t>
      </w:r>
      <w:r w:rsidR="00A7530A" w:rsidRPr="00F67924">
        <w:rPr>
          <w:rFonts w:eastAsia="SimSun"/>
          <w:szCs w:val="22"/>
          <w:lang w:val="pt-PT" w:eastAsia="zh-CN"/>
        </w:rPr>
        <w:t>)</w:t>
      </w:r>
      <w:r w:rsidR="004A072C" w:rsidRPr="00F67924">
        <w:rPr>
          <w:rFonts w:eastAsia="SimSun"/>
          <w:szCs w:val="22"/>
          <w:lang w:val="pt-PT" w:eastAsia="zh-CN"/>
        </w:rPr>
        <w:t xml:space="preserve"> (p.ex., link para o site da EMA)</w:t>
      </w:r>
    </w:p>
    <w:p w14:paraId="47D5E17E" w14:textId="7DC655C8" w:rsidR="001323E1" w:rsidRPr="00F67924" w:rsidRDefault="001323E1" w:rsidP="00556054">
      <w:pPr>
        <w:ind w:left="714" w:hanging="357"/>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t>Cartão do doente</w:t>
      </w:r>
    </w:p>
    <w:p w14:paraId="7338875F" w14:textId="35D484C1" w:rsidR="001323E1" w:rsidRPr="00F67924" w:rsidRDefault="001323E1" w:rsidP="00556054">
      <w:pPr>
        <w:ind w:left="714" w:hanging="357"/>
        <w:rPr>
          <w:lang w:val="pt-PT"/>
        </w:rPr>
      </w:pPr>
      <w:r w:rsidRPr="00F67924">
        <w:rPr>
          <w:lang w:val="pt-PT"/>
        </w:rPr>
        <w:t xml:space="preserve">- </w:t>
      </w:r>
      <w:r w:rsidRPr="00F67924">
        <w:rPr>
          <w:lang w:val="pt-PT"/>
        </w:rPr>
        <w:tab/>
      </w:r>
      <w:ins w:id="2665" w:author="Pharmaissues" w:date="2026-02-11T15:42:00Z">
        <w:r w:rsidR="00426EC8">
          <w:rPr>
            <w:lang w:val="pt-PT"/>
          </w:rPr>
          <w:t>A</w:t>
        </w:r>
      </w:ins>
      <w:del w:id="2666" w:author="Pharmaissues" w:date="2026-02-11T15:42:00Z">
        <w:r w:rsidRPr="00F67924" w:rsidDel="00426EC8">
          <w:rPr>
            <w:lang w:val="pt-PT"/>
          </w:rPr>
          <w:delText>a</w:delText>
        </w:r>
      </w:del>
      <w:r w:rsidRPr="00F67924">
        <w:rPr>
          <w:lang w:val="pt-PT"/>
        </w:rPr>
        <w:t xml:space="preserve">bordando o risco de contrair infeções que podem tornar-se graves se não forem tratadas. Adicionalmente, algumas infeções </w:t>
      </w:r>
      <w:ins w:id="2667" w:author="DRA" w:date="2026-02-19T16:01:00Z">
        <w:r w:rsidR="002B2208">
          <w:rPr>
            <w:lang w:val="pt-PT"/>
          </w:rPr>
          <w:t xml:space="preserve">anteriores </w:t>
        </w:r>
      </w:ins>
      <w:r w:rsidRPr="00F67924">
        <w:rPr>
          <w:lang w:val="pt-PT"/>
        </w:rPr>
        <w:t>poderão reaparecer.</w:t>
      </w:r>
      <w:ins w:id="2668" w:author="Pharmaissues" w:date="2026-02-11T15:42:00Z">
        <w:r w:rsidR="00426EC8">
          <w:rPr>
            <w:lang w:val="pt-PT"/>
          </w:rPr>
          <w:t xml:space="preserve"> Os doentes devem procurar aconselhamento do seu </w:t>
        </w:r>
      </w:ins>
      <w:ins w:id="2669" w:author="Pharmaissues" w:date="2026-02-11T15:43:00Z">
        <w:r w:rsidR="00426EC8">
          <w:rPr>
            <w:lang w:val="pt-PT"/>
          </w:rPr>
          <w:t>profissional de saúde caso desenvolvam uma infeção de qualquer tipo (</w:t>
        </w:r>
      </w:ins>
      <w:ins w:id="2670" w:author="Pharmaissues" w:date="2026-02-11T20:02:00Z">
        <w:r w:rsidR="005F6B26">
          <w:rPr>
            <w:lang w:val="pt-PT"/>
          </w:rPr>
          <w:t xml:space="preserve">incluindo </w:t>
        </w:r>
      </w:ins>
      <w:ins w:id="2671" w:author="Pharmaissues" w:date="2026-02-11T15:43:00Z">
        <w:r w:rsidR="005F6B26">
          <w:rPr>
            <w:lang w:val="pt-PT"/>
          </w:rPr>
          <w:t>constipaç</w:t>
        </w:r>
      </w:ins>
      <w:ins w:id="2672" w:author="Pharmaissues" w:date="2026-02-11T20:02:00Z">
        <w:r w:rsidR="005F6B26">
          <w:rPr>
            <w:lang w:val="pt-PT"/>
          </w:rPr>
          <w:t>ões</w:t>
        </w:r>
      </w:ins>
      <w:ins w:id="2673" w:author="Pharmaissues" w:date="2026-02-11T15:43:00Z">
        <w:r w:rsidR="00426EC8">
          <w:rPr>
            <w:lang w:val="pt-PT"/>
          </w:rPr>
          <w:t xml:space="preserve">) aquando do seu tratamento </w:t>
        </w:r>
      </w:ins>
      <w:ins w:id="2674" w:author="Pharmaissues" w:date="2026-02-11T20:03:00Z">
        <w:r w:rsidR="005F6B26">
          <w:rPr>
            <w:lang w:val="pt-PT"/>
          </w:rPr>
          <w:t>programado</w:t>
        </w:r>
      </w:ins>
      <w:ins w:id="2675" w:author="Pharmaissues" w:date="2026-02-11T15:43:00Z">
        <w:r w:rsidR="00426EC8">
          <w:rPr>
            <w:lang w:val="pt-PT"/>
          </w:rPr>
          <w:t xml:space="preserve"> com RoActemra.</w:t>
        </w:r>
      </w:ins>
    </w:p>
    <w:p w14:paraId="5AAE373A" w14:textId="7001C6A6" w:rsidR="001323E1" w:rsidRPr="00F67924" w:rsidRDefault="001323E1" w:rsidP="00556054">
      <w:pPr>
        <w:ind w:left="714" w:hanging="357"/>
        <w:rPr>
          <w:lang w:val="pt-PT"/>
        </w:rPr>
      </w:pPr>
      <w:r w:rsidRPr="00F67924">
        <w:rPr>
          <w:lang w:val="pt-PT"/>
        </w:rPr>
        <w:t xml:space="preserve">- </w:t>
      </w:r>
      <w:r w:rsidRPr="00F67924">
        <w:rPr>
          <w:lang w:val="pt-PT"/>
        </w:rPr>
        <w:tab/>
      </w:r>
      <w:ins w:id="2676" w:author="Pharmaissues" w:date="2026-02-11T15:43:00Z">
        <w:r w:rsidR="00426EC8">
          <w:rPr>
            <w:lang w:val="pt-PT"/>
          </w:rPr>
          <w:t>A</w:t>
        </w:r>
      </w:ins>
      <w:del w:id="2677" w:author="Pharmaissues" w:date="2026-02-11T15:43:00Z">
        <w:r w:rsidRPr="00F67924" w:rsidDel="00426EC8">
          <w:rPr>
            <w:lang w:val="pt-PT"/>
          </w:rPr>
          <w:delText>a</w:delText>
        </w:r>
      </w:del>
      <w:r w:rsidRPr="00F67924">
        <w:rPr>
          <w:lang w:val="pt-PT"/>
        </w:rPr>
        <w:t>bordando o risco dos doentes que utiliz</w:t>
      </w:r>
      <w:ins w:id="2678" w:author="DRA" w:date="2026-02-19T16:03:00Z">
        <w:r w:rsidR="002B2208">
          <w:rPr>
            <w:lang w:val="pt-PT"/>
          </w:rPr>
          <w:t>a</w:t>
        </w:r>
      </w:ins>
      <w:del w:id="2679" w:author="DRA" w:date="2026-02-19T16:03:00Z">
        <w:r w:rsidRPr="00F67924" w:rsidDel="002B2208">
          <w:rPr>
            <w:lang w:val="pt-PT"/>
          </w:rPr>
          <w:delText>e</w:delText>
        </w:r>
      </w:del>
      <w:r w:rsidRPr="00F67924">
        <w:rPr>
          <w:lang w:val="pt-PT"/>
        </w:rPr>
        <w:t>m RoActemra poderem desenvolver complicações de diverticulite, que podem tornar</w:t>
      </w:r>
      <w:r w:rsidRPr="00F67924">
        <w:rPr>
          <w:lang w:val="pt-PT"/>
        </w:rPr>
        <w:noBreakHyphen/>
        <w:t>se gr</w:t>
      </w:r>
      <w:r w:rsidR="00BD5511" w:rsidRPr="00F67924">
        <w:rPr>
          <w:lang w:val="pt-PT"/>
        </w:rPr>
        <w:t>aves se não forem tratadas.</w:t>
      </w:r>
      <w:ins w:id="2680" w:author="Pharmaissues" w:date="2026-02-11T15:43:00Z">
        <w:r w:rsidR="00426EC8">
          <w:rPr>
            <w:lang w:val="pt-PT"/>
          </w:rPr>
          <w:t xml:space="preserve"> Os doentes devem informar o seu médico de imediato se tiverem sinais e sintomas de dor de estômago ou cólicas com alterações nos hábitos intestinais, ou se d</w:t>
        </w:r>
      </w:ins>
      <w:ins w:id="2681" w:author="Pharmaissues" w:date="2026-02-11T15:44:00Z">
        <w:r w:rsidR="00426EC8">
          <w:rPr>
            <w:lang w:val="pt-PT"/>
          </w:rPr>
          <w:t>etetarem sangue nas fezes. O doente deve info</w:t>
        </w:r>
        <w:r w:rsidR="005F6B26">
          <w:rPr>
            <w:lang w:val="pt-PT"/>
          </w:rPr>
          <w:t xml:space="preserve">rmar o profissional de saúde </w:t>
        </w:r>
      </w:ins>
      <w:ins w:id="2682" w:author="Pharmaissues" w:date="2026-02-11T20:03:00Z">
        <w:r w:rsidR="005F6B26">
          <w:rPr>
            <w:lang w:val="pt-PT"/>
          </w:rPr>
          <w:t xml:space="preserve">caso tenha ou tenha tido </w:t>
        </w:r>
      </w:ins>
      <w:ins w:id="2683" w:author="Pharmaissues" w:date="2026-02-11T15:44:00Z">
        <w:r w:rsidR="00426EC8">
          <w:rPr>
            <w:lang w:val="pt-PT"/>
          </w:rPr>
          <w:t>úlceras intestinais ou diverticulite (inflamação em partes do intestino grosso).</w:t>
        </w:r>
      </w:ins>
    </w:p>
    <w:p w14:paraId="03A5D67C" w14:textId="1D0A6547" w:rsidR="00181361" w:rsidRPr="00F67924" w:rsidRDefault="00CA5330" w:rsidP="00556054">
      <w:pPr>
        <w:ind w:left="714" w:hanging="357"/>
        <w:rPr>
          <w:lang w:val="pt-PT"/>
        </w:rPr>
      </w:pPr>
      <w:r w:rsidRPr="00F67924">
        <w:rPr>
          <w:lang w:val="pt-PT"/>
        </w:rPr>
        <w:t xml:space="preserve">- </w:t>
      </w:r>
      <w:r w:rsidRPr="00F67924">
        <w:rPr>
          <w:lang w:val="pt-PT"/>
        </w:rPr>
        <w:tab/>
      </w:r>
      <w:ins w:id="2684" w:author="Pharmaissues" w:date="2026-02-11T15:44:00Z">
        <w:r w:rsidR="00426EC8">
          <w:rPr>
            <w:lang w:val="pt-PT"/>
          </w:rPr>
          <w:t>A</w:t>
        </w:r>
      </w:ins>
      <w:del w:id="2685" w:author="Pharmaissues" w:date="2026-02-11T15:44:00Z">
        <w:r w:rsidRPr="00F67924" w:rsidDel="00426EC8">
          <w:rPr>
            <w:lang w:val="pt-PT"/>
          </w:rPr>
          <w:delText>a</w:delText>
        </w:r>
      </w:del>
      <w:r w:rsidRPr="00F67924">
        <w:rPr>
          <w:lang w:val="pt-PT"/>
        </w:rPr>
        <w:t>bordando o risco dos doentes que utiliz</w:t>
      </w:r>
      <w:ins w:id="2686" w:author="DRA" w:date="2026-02-19T16:03:00Z">
        <w:r w:rsidR="002B2208">
          <w:rPr>
            <w:lang w:val="pt-PT"/>
          </w:rPr>
          <w:t>a</w:t>
        </w:r>
      </w:ins>
      <w:del w:id="2687" w:author="DRA" w:date="2026-02-19T16:03:00Z">
        <w:r w:rsidRPr="00F67924" w:rsidDel="002B2208">
          <w:rPr>
            <w:lang w:val="pt-PT"/>
          </w:rPr>
          <w:delText>e</w:delText>
        </w:r>
      </w:del>
      <w:r w:rsidRPr="00F67924">
        <w:rPr>
          <w:lang w:val="pt-PT"/>
        </w:rPr>
        <w:t>m RoActemra poderem desenvolver</w:t>
      </w:r>
      <w:r w:rsidR="00056657" w:rsidRPr="00F67924">
        <w:rPr>
          <w:lang w:val="pt-PT"/>
        </w:rPr>
        <w:t xml:space="preserve"> lesões hepáticas graves. A função hepática dos doentes irá ser monitorizada</w:t>
      </w:r>
      <w:ins w:id="2688" w:author="Pharmaissues" w:date="2026-02-11T15:44:00Z">
        <w:r w:rsidR="00426EC8">
          <w:rPr>
            <w:lang w:val="pt-PT"/>
          </w:rPr>
          <w:t xml:space="preserve"> quanto a alterações nos níveis de enzimas hepátic</w:t>
        </w:r>
      </w:ins>
      <w:ins w:id="2689" w:author="Pharmaissues" w:date="2026-02-11T15:45:00Z">
        <w:r w:rsidR="00426EC8">
          <w:rPr>
            <w:lang w:val="pt-PT"/>
          </w:rPr>
          <w:t>as através de testes de função hepática durante o tratamento com RoActemra</w:t>
        </w:r>
      </w:ins>
      <w:r w:rsidR="00056657" w:rsidRPr="00F67924">
        <w:rPr>
          <w:lang w:val="pt-PT"/>
        </w:rPr>
        <w:t xml:space="preserve">. Os doentes devem informar o </w:t>
      </w:r>
      <w:ins w:id="2690" w:author="DRA" w:date="2026-02-19T16:04:00Z">
        <w:r w:rsidR="002B2208">
          <w:rPr>
            <w:lang w:val="pt-PT"/>
          </w:rPr>
          <w:t xml:space="preserve">seu </w:t>
        </w:r>
      </w:ins>
      <w:r w:rsidR="00056657" w:rsidRPr="00F67924">
        <w:rPr>
          <w:lang w:val="pt-PT"/>
        </w:rPr>
        <w:t xml:space="preserve">médico imediatamente caso tenham sinais e sintomas de toxicidade hepática incluindo </w:t>
      </w:r>
      <w:r w:rsidR="006D37CE" w:rsidRPr="00F67924">
        <w:rPr>
          <w:lang w:val="pt-PT"/>
        </w:rPr>
        <w:t>fadiga</w:t>
      </w:r>
      <w:r w:rsidR="00056657" w:rsidRPr="00F67924">
        <w:rPr>
          <w:lang w:val="pt-PT"/>
        </w:rPr>
        <w:t xml:space="preserve">, </w:t>
      </w:r>
      <w:ins w:id="2691" w:author="Pharmaissues" w:date="2026-02-11T15:45:00Z">
        <w:r w:rsidR="00426EC8">
          <w:rPr>
            <w:lang w:val="pt-PT"/>
          </w:rPr>
          <w:t xml:space="preserve">confusão, </w:t>
        </w:r>
      </w:ins>
      <w:r w:rsidR="00056657" w:rsidRPr="00F67924">
        <w:rPr>
          <w:lang w:val="pt-PT"/>
        </w:rPr>
        <w:t>dor abdomina</w:t>
      </w:r>
      <w:r w:rsidR="00751FB0" w:rsidRPr="00F67924">
        <w:rPr>
          <w:lang w:val="pt-PT"/>
        </w:rPr>
        <w:t>l</w:t>
      </w:r>
      <w:ins w:id="2692" w:author="Pharmaissues" w:date="2026-02-11T15:45:00Z">
        <w:r w:rsidR="00426EC8">
          <w:rPr>
            <w:lang w:val="pt-PT"/>
          </w:rPr>
          <w:t>, dor ou inchaço no lado superior direito da zona do estômago</w:t>
        </w:r>
      </w:ins>
      <w:r w:rsidR="00056657" w:rsidRPr="00F67924">
        <w:rPr>
          <w:lang w:val="pt-PT"/>
        </w:rPr>
        <w:t xml:space="preserve"> e icterícia</w:t>
      </w:r>
      <w:ins w:id="2693" w:author="Pharmaissues" w:date="2026-02-11T15:45:00Z">
        <w:r w:rsidR="00426EC8">
          <w:rPr>
            <w:lang w:val="pt-PT"/>
          </w:rPr>
          <w:t xml:space="preserve"> (amarelecimento da pele e dos olhos e urina de cor castanho esc</w:t>
        </w:r>
      </w:ins>
      <w:ins w:id="2694" w:author="Pharmaissues" w:date="2026-02-11T15:46:00Z">
        <w:r w:rsidR="00426EC8">
          <w:rPr>
            <w:lang w:val="pt-PT"/>
          </w:rPr>
          <w:t>ura)</w:t>
        </w:r>
      </w:ins>
      <w:r w:rsidR="00751FB0" w:rsidRPr="00F67924">
        <w:rPr>
          <w:lang w:val="pt-PT"/>
        </w:rPr>
        <w:t>.</w:t>
      </w:r>
    </w:p>
    <w:p w14:paraId="0C221776" w14:textId="77777777" w:rsidR="009E53DB" w:rsidRPr="00F67924" w:rsidRDefault="009E53DB" w:rsidP="00E44E26">
      <w:pPr>
        <w:rPr>
          <w:lang w:val="pt-PT"/>
        </w:rPr>
      </w:pPr>
      <w:r w:rsidRPr="00F67924">
        <w:rPr>
          <w:lang w:val="pt-PT"/>
        </w:rPr>
        <w:br w:type="page"/>
      </w:r>
    </w:p>
    <w:p w14:paraId="12EAB721" w14:textId="77777777" w:rsidR="009E53DB" w:rsidRPr="00F67924" w:rsidRDefault="009E53DB" w:rsidP="009E53DB">
      <w:pPr>
        <w:suppressAutoHyphens/>
        <w:ind w:right="14"/>
        <w:rPr>
          <w:lang w:val="pt-PT"/>
        </w:rPr>
      </w:pPr>
    </w:p>
    <w:p w14:paraId="51801560" w14:textId="77777777" w:rsidR="009E53DB" w:rsidRPr="00F67924" w:rsidRDefault="009E53DB" w:rsidP="009E53DB">
      <w:pPr>
        <w:suppressAutoHyphens/>
        <w:ind w:right="14"/>
        <w:rPr>
          <w:lang w:val="pt-PT"/>
        </w:rPr>
      </w:pPr>
    </w:p>
    <w:p w14:paraId="39C0DA0B" w14:textId="77777777" w:rsidR="009E53DB" w:rsidRPr="00F67924" w:rsidRDefault="009E53DB" w:rsidP="009E53DB">
      <w:pPr>
        <w:suppressAutoHyphens/>
        <w:ind w:right="14"/>
        <w:rPr>
          <w:lang w:val="pt-PT"/>
        </w:rPr>
      </w:pPr>
    </w:p>
    <w:p w14:paraId="3679AD7D" w14:textId="77777777" w:rsidR="009E53DB" w:rsidRPr="00F67924" w:rsidRDefault="009E53DB" w:rsidP="009E53DB">
      <w:pPr>
        <w:suppressAutoHyphens/>
        <w:ind w:right="14"/>
        <w:rPr>
          <w:lang w:val="pt-PT"/>
        </w:rPr>
      </w:pPr>
    </w:p>
    <w:p w14:paraId="750177E9" w14:textId="77777777" w:rsidR="009E53DB" w:rsidRPr="00F67924" w:rsidRDefault="009E53DB" w:rsidP="009E53DB">
      <w:pPr>
        <w:suppressAutoHyphens/>
        <w:ind w:right="14"/>
        <w:rPr>
          <w:lang w:val="pt-PT"/>
        </w:rPr>
      </w:pPr>
    </w:p>
    <w:p w14:paraId="54622E3D" w14:textId="77777777" w:rsidR="009E53DB" w:rsidRPr="00F67924" w:rsidRDefault="009E53DB" w:rsidP="009E53DB">
      <w:pPr>
        <w:suppressAutoHyphens/>
        <w:ind w:right="14"/>
        <w:rPr>
          <w:lang w:val="pt-PT"/>
        </w:rPr>
      </w:pPr>
    </w:p>
    <w:p w14:paraId="5594B918" w14:textId="77777777" w:rsidR="009E53DB" w:rsidRPr="00F67924" w:rsidRDefault="009E53DB" w:rsidP="009E53DB">
      <w:pPr>
        <w:suppressAutoHyphens/>
        <w:ind w:right="14"/>
        <w:rPr>
          <w:lang w:val="pt-PT"/>
        </w:rPr>
      </w:pPr>
    </w:p>
    <w:p w14:paraId="458DACE1" w14:textId="77777777" w:rsidR="009E53DB" w:rsidRPr="00F67924" w:rsidRDefault="009E53DB" w:rsidP="009E53DB">
      <w:pPr>
        <w:suppressAutoHyphens/>
        <w:ind w:right="14"/>
        <w:rPr>
          <w:lang w:val="pt-PT"/>
        </w:rPr>
      </w:pPr>
    </w:p>
    <w:p w14:paraId="672E0170" w14:textId="77777777" w:rsidR="009E53DB" w:rsidRPr="00F67924" w:rsidRDefault="009E53DB" w:rsidP="009E53DB">
      <w:pPr>
        <w:suppressAutoHyphens/>
        <w:ind w:right="14"/>
        <w:rPr>
          <w:lang w:val="pt-PT"/>
        </w:rPr>
      </w:pPr>
    </w:p>
    <w:p w14:paraId="6AFA0D63" w14:textId="77777777" w:rsidR="009E53DB" w:rsidRPr="00F67924" w:rsidRDefault="009E53DB" w:rsidP="009E53DB">
      <w:pPr>
        <w:suppressAutoHyphens/>
        <w:ind w:right="14"/>
        <w:rPr>
          <w:lang w:val="pt-PT"/>
        </w:rPr>
      </w:pPr>
    </w:p>
    <w:p w14:paraId="15E077CB" w14:textId="77777777" w:rsidR="009E53DB" w:rsidRPr="00F67924" w:rsidRDefault="009E53DB" w:rsidP="009E53DB">
      <w:pPr>
        <w:suppressAutoHyphens/>
        <w:ind w:right="14"/>
        <w:rPr>
          <w:lang w:val="pt-PT"/>
        </w:rPr>
      </w:pPr>
    </w:p>
    <w:p w14:paraId="5F605EB7" w14:textId="77777777" w:rsidR="009E53DB" w:rsidRPr="00F67924" w:rsidRDefault="009E53DB" w:rsidP="009E53DB">
      <w:pPr>
        <w:suppressAutoHyphens/>
        <w:ind w:right="14"/>
        <w:rPr>
          <w:lang w:val="pt-PT"/>
        </w:rPr>
      </w:pPr>
    </w:p>
    <w:p w14:paraId="0F1E869F" w14:textId="77777777" w:rsidR="009E53DB" w:rsidRPr="00F67924" w:rsidRDefault="009E53DB" w:rsidP="009E53DB">
      <w:pPr>
        <w:suppressAutoHyphens/>
        <w:ind w:right="14"/>
        <w:rPr>
          <w:lang w:val="pt-PT"/>
        </w:rPr>
      </w:pPr>
    </w:p>
    <w:p w14:paraId="211F4A12" w14:textId="77777777" w:rsidR="009E53DB" w:rsidRPr="00F67924" w:rsidRDefault="009E53DB" w:rsidP="009E53DB">
      <w:pPr>
        <w:suppressAutoHyphens/>
        <w:ind w:right="14"/>
        <w:rPr>
          <w:lang w:val="pt-PT"/>
        </w:rPr>
      </w:pPr>
    </w:p>
    <w:p w14:paraId="486952E1" w14:textId="77777777" w:rsidR="009E53DB" w:rsidRPr="00F67924" w:rsidRDefault="009E53DB" w:rsidP="009E53DB">
      <w:pPr>
        <w:suppressAutoHyphens/>
        <w:ind w:right="14"/>
        <w:rPr>
          <w:lang w:val="pt-PT"/>
        </w:rPr>
      </w:pPr>
    </w:p>
    <w:p w14:paraId="0B9D6060" w14:textId="77777777" w:rsidR="009E53DB" w:rsidRPr="00F67924" w:rsidRDefault="009E53DB" w:rsidP="009E53DB">
      <w:pPr>
        <w:suppressAutoHyphens/>
        <w:ind w:right="14"/>
        <w:rPr>
          <w:lang w:val="pt-PT"/>
        </w:rPr>
      </w:pPr>
    </w:p>
    <w:p w14:paraId="2F870629" w14:textId="77777777" w:rsidR="009E53DB" w:rsidRPr="00F67924" w:rsidRDefault="009E53DB" w:rsidP="009E53DB">
      <w:pPr>
        <w:suppressAutoHyphens/>
        <w:ind w:right="14"/>
        <w:rPr>
          <w:lang w:val="pt-PT"/>
        </w:rPr>
      </w:pPr>
    </w:p>
    <w:p w14:paraId="6A043114" w14:textId="77777777" w:rsidR="009E53DB" w:rsidRPr="00F67924" w:rsidRDefault="009E53DB" w:rsidP="009E53DB">
      <w:pPr>
        <w:suppressAutoHyphens/>
        <w:ind w:right="14"/>
        <w:rPr>
          <w:lang w:val="pt-PT"/>
        </w:rPr>
      </w:pPr>
    </w:p>
    <w:p w14:paraId="3DDBB278" w14:textId="77777777" w:rsidR="009E53DB" w:rsidRPr="00F67924" w:rsidRDefault="009E53DB" w:rsidP="009E53DB">
      <w:pPr>
        <w:suppressAutoHyphens/>
        <w:ind w:right="14"/>
        <w:rPr>
          <w:lang w:val="pt-PT"/>
        </w:rPr>
      </w:pPr>
    </w:p>
    <w:p w14:paraId="305A7625" w14:textId="77777777" w:rsidR="009E53DB" w:rsidRPr="00F67924" w:rsidRDefault="009E53DB" w:rsidP="009E53DB">
      <w:pPr>
        <w:suppressAutoHyphens/>
        <w:ind w:right="14"/>
        <w:rPr>
          <w:lang w:val="pt-PT"/>
        </w:rPr>
      </w:pPr>
    </w:p>
    <w:p w14:paraId="19732709" w14:textId="77777777" w:rsidR="009E53DB" w:rsidRPr="00F67924" w:rsidRDefault="009E53DB" w:rsidP="009E53DB">
      <w:pPr>
        <w:suppressAutoHyphens/>
        <w:ind w:right="14"/>
        <w:rPr>
          <w:lang w:val="pt-PT"/>
        </w:rPr>
      </w:pPr>
    </w:p>
    <w:p w14:paraId="71AD4395" w14:textId="26A10720" w:rsidR="009E53DB" w:rsidRPr="00F67924" w:rsidRDefault="009E53DB" w:rsidP="009E53DB">
      <w:pPr>
        <w:suppressAutoHyphens/>
        <w:ind w:right="14"/>
        <w:jc w:val="center"/>
        <w:rPr>
          <w:b/>
          <w:lang w:val="pt-PT"/>
        </w:rPr>
      </w:pPr>
    </w:p>
    <w:p w14:paraId="0A9B1353" w14:textId="77777777" w:rsidR="00CB0EFD" w:rsidRPr="00F67924" w:rsidRDefault="00CB0EFD" w:rsidP="009E53DB">
      <w:pPr>
        <w:suppressAutoHyphens/>
        <w:ind w:right="14"/>
        <w:jc w:val="center"/>
        <w:rPr>
          <w:b/>
          <w:lang w:val="pt-PT"/>
        </w:rPr>
      </w:pPr>
    </w:p>
    <w:p w14:paraId="1F0697A1" w14:textId="77777777" w:rsidR="009E53DB" w:rsidRPr="00F67924" w:rsidRDefault="009E53DB" w:rsidP="009E53DB">
      <w:pPr>
        <w:suppressAutoHyphens/>
        <w:ind w:right="14"/>
        <w:jc w:val="center"/>
        <w:rPr>
          <w:b/>
          <w:lang w:val="pt-PT"/>
        </w:rPr>
      </w:pPr>
      <w:r w:rsidRPr="00F67924">
        <w:rPr>
          <w:b/>
          <w:lang w:val="pt-PT"/>
        </w:rPr>
        <w:t>ANEXO III</w:t>
      </w:r>
    </w:p>
    <w:p w14:paraId="5AF3AF90" w14:textId="77777777" w:rsidR="009E53DB" w:rsidRPr="00F67924" w:rsidRDefault="009E53DB" w:rsidP="009E53DB">
      <w:pPr>
        <w:suppressAutoHyphens/>
        <w:ind w:right="14"/>
        <w:jc w:val="center"/>
        <w:rPr>
          <w:b/>
          <w:lang w:val="pt-PT"/>
        </w:rPr>
      </w:pPr>
    </w:p>
    <w:p w14:paraId="51A30A5E" w14:textId="77777777" w:rsidR="009E53DB" w:rsidRPr="00F67924" w:rsidRDefault="009E53DB" w:rsidP="009E53DB">
      <w:pPr>
        <w:suppressAutoHyphens/>
        <w:ind w:right="14"/>
        <w:jc w:val="center"/>
        <w:rPr>
          <w:b/>
          <w:lang w:val="pt-PT"/>
        </w:rPr>
      </w:pPr>
      <w:r w:rsidRPr="00F67924">
        <w:rPr>
          <w:b/>
          <w:lang w:val="pt-PT"/>
        </w:rPr>
        <w:t>ROTULAGEM E FOLHETO INFORMATIVO</w:t>
      </w:r>
    </w:p>
    <w:p w14:paraId="76D196EE" w14:textId="77777777" w:rsidR="009E53DB" w:rsidRPr="00F67924" w:rsidRDefault="009E53DB" w:rsidP="009E53DB">
      <w:pPr>
        <w:suppressAutoHyphens/>
        <w:ind w:right="14"/>
        <w:jc w:val="center"/>
        <w:rPr>
          <w:b/>
          <w:lang w:val="pt-PT"/>
        </w:rPr>
      </w:pPr>
    </w:p>
    <w:p w14:paraId="6198200B" w14:textId="77777777" w:rsidR="009E53DB" w:rsidRPr="00F67924" w:rsidRDefault="009E53DB" w:rsidP="009E53DB">
      <w:pPr>
        <w:suppressAutoHyphens/>
        <w:ind w:right="14"/>
        <w:rPr>
          <w:lang w:val="pt-PT"/>
        </w:rPr>
      </w:pPr>
      <w:r w:rsidRPr="00F67924">
        <w:rPr>
          <w:b/>
          <w:lang w:val="pt-PT"/>
        </w:rPr>
        <w:br w:type="page"/>
      </w:r>
    </w:p>
    <w:p w14:paraId="2412424E" w14:textId="77777777" w:rsidR="009E53DB" w:rsidRPr="00F67924" w:rsidRDefault="009E53DB" w:rsidP="009E53DB">
      <w:pPr>
        <w:suppressAutoHyphens/>
        <w:ind w:right="14"/>
        <w:rPr>
          <w:lang w:val="pt-PT"/>
        </w:rPr>
      </w:pPr>
    </w:p>
    <w:p w14:paraId="6B866AEC" w14:textId="247474E2" w:rsidR="009E53DB" w:rsidRPr="00F67924" w:rsidRDefault="009E53DB" w:rsidP="009E53DB">
      <w:pPr>
        <w:suppressAutoHyphens/>
        <w:ind w:right="14"/>
        <w:rPr>
          <w:lang w:val="pt-PT"/>
        </w:rPr>
      </w:pPr>
    </w:p>
    <w:p w14:paraId="22B4B8CD" w14:textId="77777777" w:rsidR="009853DF" w:rsidRPr="00F67924" w:rsidRDefault="009853DF" w:rsidP="009E53DB">
      <w:pPr>
        <w:suppressAutoHyphens/>
        <w:ind w:right="14"/>
        <w:rPr>
          <w:lang w:val="pt-PT"/>
        </w:rPr>
      </w:pPr>
    </w:p>
    <w:p w14:paraId="1EC0CF9B" w14:textId="77777777" w:rsidR="009E53DB" w:rsidRPr="00F67924" w:rsidRDefault="009E53DB" w:rsidP="009E53DB">
      <w:pPr>
        <w:suppressAutoHyphens/>
        <w:ind w:right="14"/>
        <w:rPr>
          <w:lang w:val="pt-PT"/>
        </w:rPr>
      </w:pPr>
    </w:p>
    <w:p w14:paraId="65E92820" w14:textId="77777777" w:rsidR="009E53DB" w:rsidRPr="00F67924" w:rsidRDefault="009E53DB" w:rsidP="009E53DB">
      <w:pPr>
        <w:suppressAutoHyphens/>
        <w:ind w:right="14"/>
        <w:rPr>
          <w:lang w:val="pt-PT"/>
        </w:rPr>
      </w:pPr>
    </w:p>
    <w:p w14:paraId="3CB54405" w14:textId="77777777" w:rsidR="009E53DB" w:rsidRPr="00F67924" w:rsidRDefault="009E53DB" w:rsidP="009E53DB">
      <w:pPr>
        <w:suppressAutoHyphens/>
        <w:ind w:right="14"/>
        <w:rPr>
          <w:lang w:val="pt-PT"/>
        </w:rPr>
      </w:pPr>
    </w:p>
    <w:p w14:paraId="10FF38FA" w14:textId="77777777" w:rsidR="009E53DB" w:rsidRPr="00F67924" w:rsidRDefault="009E53DB" w:rsidP="009E53DB">
      <w:pPr>
        <w:suppressAutoHyphens/>
        <w:ind w:right="14"/>
        <w:rPr>
          <w:lang w:val="pt-PT"/>
        </w:rPr>
      </w:pPr>
    </w:p>
    <w:p w14:paraId="2A399B66" w14:textId="77777777" w:rsidR="009E53DB" w:rsidRPr="00F67924" w:rsidRDefault="009E53DB" w:rsidP="009E53DB">
      <w:pPr>
        <w:suppressAutoHyphens/>
        <w:ind w:right="14"/>
        <w:rPr>
          <w:lang w:val="pt-PT"/>
        </w:rPr>
      </w:pPr>
    </w:p>
    <w:p w14:paraId="7F0B63F4" w14:textId="77777777" w:rsidR="009E53DB" w:rsidRPr="00F67924" w:rsidRDefault="009E53DB" w:rsidP="009E53DB">
      <w:pPr>
        <w:suppressAutoHyphens/>
        <w:ind w:right="14"/>
        <w:rPr>
          <w:lang w:val="pt-PT"/>
        </w:rPr>
      </w:pPr>
    </w:p>
    <w:p w14:paraId="730687EA" w14:textId="77777777" w:rsidR="009E53DB" w:rsidRPr="00F67924" w:rsidRDefault="009E53DB" w:rsidP="009E53DB">
      <w:pPr>
        <w:suppressAutoHyphens/>
        <w:ind w:right="14"/>
        <w:rPr>
          <w:lang w:val="pt-PT"/>
        </w:rPr>
      </w:pPr>
    </w:p>
    <w:p w14:paraId="5C991B03" w14:textId="77777777" w:rsidR="009E53DB" w:rsidRPr="00F67924" w:rsidRDefault="009E53DB" w:rsidP="009E53DB">
      <w:pPr>
        <w:suppressAutoHyphens/>
        <w:ind w:right="14"/>
        <w:rPr>
          <w:lang w:val="pt-PT"/>
        </w:rPr>
      </w:pPr>
    </w:p>
    <w:p w14:paraId="78AE176E" w14:textId="77777777" w:rsidR="009E53DB" w:rsidRPr="00F67924" w:rsidRDefault="009E53DB" w:rsidP="009E53DB">
      <w:pPr>
        <w:suppressAutoHyphens/>
        <w:ind w:right="14"/>
        <w:rPr>
          <w:lang w:val="pt-PT"/>
        </w:rPr>
      </w:pPr>
    </w:p>
    <w:p w14:paraId="49C5D2E4" w14:textId="77777777" w:rsidR="009E53DB" w:rsidRPr="00F67924" w:rsidRDefault="009E53DB" w:rsidP="009E53DB">
      <w:pPr>
        <w:suppressAutoHyphens/>
        <w:ind w:right="14"/>
        <w:rPr>
          <w:lang w:val="pt-PT"/>
        </w:rPr>
      </w:pPr>
    </w:p>
    <w:p w14:paraId="45385F73" w14:textId="77777777" w:rsidR="009E53DB" w:rsidRPr="00F67924" w:rsidRDefault="009E53DB" w:rsidP="009E53DB">
      <w:pPr>
        <w:suppressAutoHyphens/>
        <w:ind w:right="14"/>
        <w:rPr>
          <w:lang w:val="pt-PT"/>
        </w:rPr>
      </w:pPr>
    </w:p>
    <w:p w14:paraId="1EB2AAD4" w14:textId="77777777" w:rsidR="009E53DB" w:rsidRPr="00F67924" w:rsidRDefault="009E53DB" w:rsidP="009E53DB">
      <w:pPr>
        <w:suppressAutoHyphens/>
        <w:ind w:right="14"/>
        <w:rPr>
          <w:lang w:val="pt-PT"/>
        </w:rPr>
      </w:pPr>
    </w:p>
    <w:p w14:paraId="475037A5" w14:textId="77777777" w:rsidR="009E53DB" w:rsidRPr="00F67924" w:rsidRDefault="009E53DB" w:rsidP="009E53DB">
      <w:pPr>
        <w:suppressAutoHyphens/>
        <w:ind w:right="14"/>
        <w:rPr>
          <w:lang w:val="pt-PT"/>
        </w:rPr>
      </w:pPr>
    </w:p>
    <w:p w14:paraId="6B738A5B" w14:textId="77777777" w:rsidR="009E53DB" w:rsidRPr="00F67924" w:rsidRDefault="009E53DB" w:rsidP="009E53DB">
      <w:pPr>
        <w:suppressAutoHyphens/>
        <w:ind w:right="14"/>
        <w:rPr>
          <w:lang w:val="pt-PT"/>
        </w:rPr>
      </w:pPr>
    </w:p>
    <w:p w14:paraId="4A8FC7F5" w14:textId="77777777" w:rsidR="009E53DB" w:rsidRPr="00F67924" w:rsidRDefault="009E53DB" w:rsidP="009E53DB">
      <w:pPr>
        <w:suppressAutoHyphens/>
        <w:ind w:right="14"/>
        <w:rPr>
          <w:lang w:val="pt-PT"/>
        </w:rPr>
      </w:pPr>
    </w:p>
    <w:p w14:paraId="08F6E86F" w14:textId="77777777" w:rsidR="009E53DB" w:rsidRPr="00F67924" w:rsidRDefault="009E53DB" w:rsidP="009E53DB">
      <w:pPr>
        <w:suppressAutoHyphens/>
        <w:ind w:right="14"/>
        <w:rPr>
          <w:lang w:val="pt-PT"/>
        </w:rPr>
      </w:pPr>
    </w:p>
    <w:p w14:paraId="033FA96B" w14:textId="77777777" w:rsidR="009E53DB" w:rsidRPr="00F67924" w:rsidRDefault="009E53DB" w:rsidP="009E53DB">
      <w:pPr>
        <w:suppressAutoHyphens/>
        <w:ind w:right="14"/>
        <w:rPr>
          <w:lang w:val="pt-PT"/>
        </w:rPr>
      </w:pPr>
    </w:p>
    <w:p w14:paraId="3C531F19" w14:textId="77777777" w:rsidR="009E53DB" w:rsidRPr="00F67924" w:rsidRDefault="009E53DB" w:rsidP="009E53DB">
      <w:pPr>
        <w:suppressAutoHyphens/>
        <w:ind w:right="14"/>
        <w:rPr>
          <w:lang w:val="pt-PT"/>
        </w:rPr>
      </w:pPr>
    </w:p>
    <w:p w14:paraId="5BDCE8E2" w14:textId="77777777" w:rsidR="009E53DB" w:rsidRPr="00F67924" w:rsidRDefault="009E53DB" w:rsidP="009E53DB">
      <w:pPr>
        <w:suppressAutoHyphens/>
        <w:ind w:right="14"/>
        <w:rPr>
          <w:lang w:val="pt-PT"/>
        </w:rPr>
      </w:pPr>
    </w:p>
    <w:p w14:paraId="44DF1F09" w14:textId="77777777" w:rsidR="009E53DB" w:rsidRPr="00F67924" w:rsidRDefault="009E53DB" w:rsidP="009E53DB">
      <w:pPr>
        <w:suppressAutoHyphens/>
        <w:ind w:right="14"/>
        <w:jc w:val="center"/>
        <w:rPr>
          <w:b/>
          <w:lang w:val="pt-PT"/>
        </w:rPr>
      </w:pPr>
    </w:p>
    <w:p w14:paraId="3EB67C8E" w14:textId="48E1383B" w:rsidR="009E53DB" w:rsidRPr="00F67924" w:rsidRDefault="009E53DB" w:rsidP="004C74B5">
      <w:pPr>
        <w:pStyle w:val="Annex"/>
        <w:rPr>
          <w:lang w:val="pt-PT"/>
        </w:rPr>
      </w:pPr>
      <w:r w:rsidRPr="00F67924">
        <w:rPr>
          <w:lang w:val="pt-PT"/>
        </w:rPr>
        <w:t>A. ROTULAGEM</w:t>
      </w:r>
    </w:p>
    <w:p w14:paraId="79D516B8" w14:textId="622E4D70" w:rsidR="0023434C" w:rsidRPr="00F67924" w:rsidRDefault="009E53DB" w:rsidP="0023434C">
      <w:pPr>
        <w:pBdr>
          <w:top w:val="single" w:sz="4" w:space="1" w:color="auto"/>
          <w:left w:val="single" w:sz="4" w:space="4" w:color="auto"/>
          <w:bottom w:val="single" w:sz="4" w:space="1" w:color="auto"/>
          <w:right w:val="single" w:sz="4" w:space="4" w:color="auto"/>
        </w:pBdr>
        <w:suppressAutoHyphens/>
        <w:ind w:right="14"/>
        <w:rPr>
          <w:b/>
          <w:caps/>
          <w:lang w:val="pt-PT"/>
        </w:rPr>
      </w:pPr>
      <w:r w:rsidRPr="00F67924">
        <w:rPr>
          <w:lang w:val="pt-PT"/>
        </w:rPr>
        <w:br w:type="page"/>
      </w:r>
      <w:r w:rsidR="0023434C" w:rsidRPr="00F67924">
        <w:rPr>
          <w:b/>
          <w:lang w:val="pt-PT"/>
        </w:rPr>
        <w:t xml:space="preserve">INDICAÇÕES A INCLUIR </w:t>
      </w:r>
      <w:r w:rsidR="0023434C" w:rsidRPr="00F67924">
        <w:rPr>
          <w:b/>
          <w:caps/>
          <w:lang w:val="pt-PT"/>
        </w:rPr>
        <w:t>no acondicionamento secundário</w:t>
      </w:r>
    </w:p>
    <w:p w14:paraId="255D9B87" w14:textId="77777777" w:rsidR="001B088F" w:rsidRPr="00F67924" w:rsidRDefault="001B088F" w:rsidP="0023434C">
      <w:pPr>
        <w:pBdr>
          <w:top w:val="single" w:sz="4" w:space="1" w:color="auto"/>
          <w:left w:val="single" w:sz="4" w:space="4" w:color="auto"/>
          <w:bottom w:val="single" w:sz="4" w:space="1" w:color="auto"/>
          <w:right w:val="single" w:sz="4" w:space="4" w:color="auto"/>
        </w:pBdr>
        <w:suppressAutoHyphens/>
        <w:ind w:right="14"/>
        <w:rPr>
          <w:b/>
          <w:lang w:val="pt-PT"/>
        </w:rPr>
      </w:pPr>
    </w:p>
    <w:p w14:paraId="60BA5BA8"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EMBALAGEM EXTERIOR</w:t>
      </w:r>
    </w:p>
    <w:p w14:paraId="685B393C" w14:textId="77777777" w:rsidR="0023434C" w:rsidRPr="00F67924" w:rsidRDefault="0023434C" w:rsidP="0023434C">
      <w:pPr>
        <w:suppressAutoHyphens/>
        <w:ind w:right="14"/>
        <w:rPr>
          <w:lang w:val="pt-PT"/>
        </w:rPr>
      </w:pPr>
    </w:p>
    <w:p w14:paraId="0EAFA0A5" w14:textId="77777777" w:rsidR="0023434C" w:rsidRPr="00F67924" w:rsidRDefault="0023434C" w:rsidP="0023434C">
      <w:pPr>
        <w:suppressAutoHyphens/>
        <w:ind w:right="14"/>
        <w:rPr>
          <w:lang w:val="pt-PT"/>
        </w:rPr>
      </w:pPr>
    </w:p>
    <w:p w14:paraId="02B2985C"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w:t>
      </w:r>
      <w:r w:rsidRPr="00F67924">
        <w:rPr>
          <w:b/>
          <w:lang w:val="pt-PT"/>
        </w:rPr>
        <w:tab/>
        <w:t>NOME DO MEDICAMENTO</w:t>
      </w:r>
    </w:p>
    <w:p w14:paraId="188BC0AA" w14:textId="77777777" w:rsidR="0023434C" w:rsidRPr="00F67924" w:rsidRDefault="0023434C" w:rsidP="0023434C">
      <w:pPr>
        <w:suppressAutoHyphens/>
        <w:ind w:right="14"/>
        <w:rPr>
          <w:lang w:val="pt-PT"/>
        </w:rPr>
      </w:pPr>
    </w:p>
    <w:p w14:paraId="446AF8ED" w14:textId="77777777" w:rsidR="0023434C" w:rsidRPr="00F67924" w:rsidRDefault="0023434C" w:rsidP="0023434C">
      <w:pPr>
        <w:rPr>
          <w:lang w:val="pt-PT"/>
        </w:rPr>
      </w:pPr>
      <w:r w:rsidRPr="00F67924">
        <w:rPr>
          <w:lang w:val="pt-PT"/>
        </w:rPr>
        <w:t>RoActemra 20 mg/ml concentrado para solução para perfusão</w:t>
      </w:r>
    </w:p>
    <w:p w14:paraId="56DC6B4C" w14:textId="5C6D7495" w:rsidR="0023434C" w:rsidRPr="00F67924" w:rsidRDefault="00896E0A" w:rsidP="0023434C">
      <w:pPr>
        <w:rPr>
          <w:lang w:val="pt-PT"/>
        </w:rPr>
      </w:pPr>
      <w:r w:rsidRPr="00F67924">
        <w:rPr>
          <w:lang w:val="pt-PT"/>
        </w:rPr>
        <w:t>t</w:t>
      </w:r>
      <w:r w:rsidR="0023434C" w:rsidRPr="00F67924">
        <w:rPr>
          <w:lang w:val="pt-PT"/>
        </w:rPr>
        <w:t>ocilizumab</w:t>
      </w:r>
    </w:p>
    <w:p w14:paraId="610D1C39" w14:textId="77777777" w:rsidR="0023434C" w:rsidRPr="00F67924" w:rsidRDefault="0023434C" w:rsidP="0023434C">
      <w:pPr>
        <w:suppressAutoHyphens/>
        <w:ind w:right="14"/>
        <w:rPr>
          <w:lang w:val="pt-PT"/>
        </w:rPr>
      </w:pPr>
    </w:p>
    <w:p w14:paraId="4F0099D6" w14:textId="77777777" w:rsidR="0023434C" w:rsidRPr="00F67924" w:rsidRDefault="0023434C" w:rsidP="0023434C">
      <w:pPr>
        <w:suppressAutoHyphens/>
        <w:ind w:right="14"/>
        <w:rPr>
          <w:lang w:val="pt-PT"/>
        </w:rPr>
      </w:pPr>
    </w:p>
    <w:p w14:paraId="651A8C7E"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2.</w:t>
      </w:r>
      <w:r w:rsidRPr="00F67924">
        <w:rPr>
          <w:b/>
          <w:lang w:val="pt-PT"/>
        </w:rPr>
        <w:tab/>
        <w:t>DESCRIÇÃO DA</w:t>
      </w:r>
      <w:del w:id="2695" w:author="Author">
        <w:r w:rsidRPr="00F67924" w:rsidDel="00704102">
          <w:rPr>
            <w:b/>
            <w:lang w:val="pt-PT"/>
          </w:rPr>
          <w:delText>(S)</w:delText>
        </w:r>
      </w:del>
      <w:r w:rsidRPr="00F67924">
        <w:rPr>
          <w:b/>
          <w:lang w:val="pt-PT"/>
        </w:rPr>
        <w:t xml:space="preserve"> SUBSTÂNCIA</w:t>
      </w:r>
      <w:del w:id="2696" w:author="Author">
        <w:r w:rsidRPr="00F67924" w:rsidDel="00704102">
          <w:rPr>
            <w:b/>
            <w:lang w:val="pt-PT"/>
          </w:rPr>
          <w:delText>(S)</w:delText>
        </w:r>
      </w:del>
      <w:r w:rsidRPr="00F67924">
        <w:rPr>
          <w:b/>
          <w:lang w:val="pt-PT"/>
        </w:rPr>
        <w:t xml:space="preserve"> ATIVA</w:t>
      </w:r>
      <w:del w:id="2697" w:author="Author">
        <w:r w:rsidRPr="00F67924" w:rsidDel="00704102">
          <w:rPr>
            <w:b/>
            <w:lang w:val="pt-PT"/>
          </w:rPr>
          <w:delText>(S)</w:delText>
        </w:r>
      </w:del>
    </w:p>
    <w:p w14:paraId="468CB13D" w14:textId="77777777" w:rsidR="0023434C" w:rsidRPr="00F67924" w:rsidRDefault="0023434C" w:rsidP="0023434C">
      <w:pPr>
        <w:suppressAutoHyphens/>
        <w:ind w:right="14"/>
        <w:rPr>
          <w:lang w:val="pt-PT"/>
        </w:rPr>
      </w:pPr>
    </w:p>
    <w:p w14:paraId="1E78477B" w14:textId="434E460C" w:rsidR="0023434C" w:rsidRPr="00F67924" w:rsidRDefault="0023434C" w:rsidP="0023434C">
      <w:pPr>
        <w:suppressAutoHyphens/>
        <w:ind w:right="14"/>
        <w:rPr>
          <w:lang w:val="pt-PT"/>
        </w:rPr>
      </w:pPr>
      <w:r w:rsidRPr="00F67924">
        <w:rPr>
          <w:lang w:val="pt-PT"/>
        </w:rPr>
        <w:t>1 frasco para injetáveis contém 80 mg de tocilizumab.</w:t>
      </w:r>
    </w:p>
    <w:p w14:paraId="1172AF12" w14:textId="78EE3428" w:rsidR="001B088F" w:rsidRPr="00F67924" w:rsidRDefault="001B088F" w:rsidP="001B088F">
      <w:pPr>
        <w:pStyle w:val="Standard1"/>
        <w:rPr>
          <w:szCs w:val="22"/>
          <w:highlight w:val="lightGray"/>
          <w:lang w:val="pt-PT"/>
        </w:rPr>
      </w:pPr>
      <w:r w:rsidRPr="00F67924">
        <w:rPr>
          <w:szCs w:val="22"/>
          <w:highlight w:val="lightGray"/>
          <w:lang w:val="pt-PT"/>
        </w:rPr>
        <w:t>1 frasco para injetáveis contém 200 mg de tocilizumab.</w:t>
      </w:r>
    </w:p>
    <w:p w14:paraId="2CE211F4" w14:textId="10F523EE" w:rsidR="001B088F" w:rsidRPr="00F67924" w:rsidRDefault="001B088F" w:rsidP="00556054">
      <w:pPr>
        <w:pStyle w:val="Standard1"/>
        <w:rPr>
          <w:szCs w:val="22"/>
          <w:lang w:val="pt-PT"/>
        </w:rPr>
      </w:pPr>
      <w:r w:rsidRPr="00F67924">
        <w:rPr>
          <w:szCs w:val="22"/>
          <w:highlight w:val="lightGray"/>
          <w:lang w:val="pt-PT"/>
        </w:rPr>
        <w:t>1 frasco para injetáveis contém 400 mg de tocilizumab.</w:t>
      </w:r>
    </w:p>
    <w:p w14:paraId="075AF6C1" w14:textId="77777777" w:rsidR="0023434C" w:rsidRPr="00F67924" w:rsidRDefault="0023434C" w:rsidP="0023434C">
      <w:pPr>
        <w:suppressAutoHyphens/>
        <w:ind w:right="14"/>
        <w:rPr>
          <w:lang w:val="pt-PT"/>
        </w:rPr>
      </w:pPr>
    </w:p>
    <w:p w14:paraId="47B8FF03" w14:textId="77777777" w:rsidR="0023434C" w:rsidRPr="00F67924" w:rsidRDefault="0023434C" w:rsidP="0023434C">
      <w:pPr>
        <w:suppressAutoHyphens/>
        <w:ind w:right="14"/>
        <w:rPr>
          <w:lang w:val="pt-PT"/>
        </w:rPr>
      </w:pPr>
    </w:p>
    <w:p w14:paraId="1F1BF913"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LISTA DOS EXCIPIENTES</w:t>
      </w:r>
    </w:p>
    <w:p w14:paraId="0F2EFF5C" w14:textId="77777777" w:rsidR="0023434C" w:rsidRPr="00F67924" w:rsidRDefault="0023434C" w:rsidP="0023434C">
      <w:pPr>
        <w:suppressAutoHyphens/>
        <w:ind w:right="14"/>
        <w:rPr>
          <w:lang w:val="pt-PT"/>
        </w:rPr>
      </w:pPr>
    </w:p>
    <w:p w14:paraId="19071B68" w14:textId="0138D6BB" w:rsidR="0023434C" w:rsidRPr="00F67924" w:rsidRDefault="001B088F" w:rsidP="0023434C">
      <w:pPr>
        <w:rPr>
          <w:lang w:val="pt-PT"/>
        </w:rPr>
      </w:pPr>
      <w:r w:rsidRPr="00F67924">
        <w:rPr>
          <w:rFonts w:eastAsia="PMingLiU"/>
          <w:bCs/>
          <w:szCs w:val="22"/>
          <w:lang w:val="pt-PT" w:eastAsia="zh-CN"/>
        </w:rPr>
        <w:t>Também contém p</w:t>
      </w:r>
      <w:r w:rsidR="0023434C" w:rsidRPr="00F67924">
        <w:rPr>
          <w:rFonts w:eastAsia="PMingLiU"/>
          <w:bCs/>
          <w:szCs w:val="22"/>
          <w:lang w:val="pt-PT" w:eastAsia="zh-CN"/>
        </w:rPr>
        <w:t>olissorbato</w:t>
      </w:r>
      <w:ins w:id="2698" w:author="Author">
        <w:r w:rsidR="002635EB">
          <w:rPr>
            <w:rFonts w:eastAsia="PMingLiU"/>
            <w:bCs/>
            <w:szCs w:val="22"/>
            <w:lang w:val="pt-PT" w:eastAsia="zh-CN"/>
          </w:rPr>
          <w:t> </w:t>
        </w:r>
      </w:ins>
      <w:del w:id="2699" w:author="Author">
        <w:r w:rsidR="0023434C" w:rsidRPr="00F67924" w:rsidDel="002635EB">
          <w:rPr>
            <w:rFonts w:eastAsia="PMingLiU"/>
            <w:bCs/>
            <w:szCs w:val="22"/>
            <w:lang w:val="pt-PT" w:eastAsia="zh-CN"/>
          </w:rPr>
          <w:delText xml:space="preserve"> </w:delText>
        </w:r>
      </w:del>
      <w:r w:rsidR="0023434C" w:rsidRPr="00F67924">
        <w:rPr>
          <w:rFonts w:eastAsia="PMingLiU"/>
          <w:bCs/>
          <w:szCs w:val="22"/>
          <w:lang w:val="pt-PT" w:eastAsia="zh-CN"/>
        </w:rPr>
        <w:t>80, sacarose, fosfato dissódico dodeca</w:t>
      </w:r>
      <w:r w:rsidR="0023434C" w:rsidRPr="00F67924">
        <w:rPr>
          <w:rFonts w:eastAsia="PMingLiU"/>
          <w:bCs/>
          <w:szCs w:val="22"/>
          <w:lang w:val="pt-PT" w:eastAsia="zh-CN"/>
        </w:rPr>
        <w:noBreakHyphen/>
        <w:t xml:space="preserve">hidratado, fosfato monossódico di-hidratado e água para preparações injetáveis. </w:t>
      </w:r>
      <w:r w:rsidR="0023434C" w:rsidRPr="00F67924">
        <w:rPr>
          <w:lang w:val="pt-PT"/>
        </w:rPr>
        <w:t>Consultar o folheto informativo para mais informação.</w:t>
      </w:r>
    </w:p>
    <w:p w14:paraId="40B313FD" w14:textId="77777777" w:rsidR="0023434C" w:rsidRPr="00F67924" w:rsidRDefault="0023434C" w:rsidP="0023434C">
      <w:pPr>
        <w:suppressAutoHyphens/>
        <w:ind w:right="14"/>
        <w:rPr>
          <w:lang w:val="pt-PT"/>
        </w:rPr>
      </w:pPr>
    </w:p>
    <w:p w14:paraId="31129505" w14:textId="77777777" w:rsidR="0023434C" w:rsidRPr="00F67924" w:rsidRDefault="0023434C" w:rsidP="0023434C">
      <w:pPr>
        <w:suppressAutoHyphens/>
        <w:ind w:right="14"/>
        <w:rPr>
          <w:lang w:val="pt-PT"/>
        </w:rPr>
      </w:pPr>
    </w:p>
    <w:p w14:paraId="30EBBEED"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FORMA FARMACÊUTICA E CONTEÚDO</w:t>
      </w:r>
    </w:p>
    <w:p w14:paraId="5F086954" w14:textId="77777777" w:rsidR="0023434C" w:rsidRPr="00F67924" w:rsidRDefault="0023434C" w:rsidP="0023434C">
      <w:pPr>
        <w:suppressAutoHyphens/>
        <w:ind w:right="14"/>
        <w:rPr>
          <w:lang w:val="pt-PT"/>
        </w:rPr>
      </w:pPr>
    </w:p>
    <w:p w14:paraId="60BDB68C" w14:textId="77777777" w:rsidR="0023434C" w:rsidRPr="00F67924" w:rsidRDefault="0023434C" w:rsidP="0023434C">
      <w:pPr>
        <w:rPr>
          <w:lang w:val="pt-PT"/>
        </w:rPr>
      </w:pPr>
      <w:r w:rsidRPr="00F67924">
        <w:rPr>
          <w:highlight w:val="lightGray"/>
          <w:lang w:val="pt-PT"/>
        </w:rPr>
        <w:t>Concentrado para solução para perfusão</w:t>
      </w:r>
    </w:p>
    <w:p w14:paraId="6910FC70" w14:textId="77777777" w:rsidR="0023434C" w:rsidRPr="00F67924" w:rsidRDefault="0023434C" w:rsidP="0023434C">
      <w:pPr>
        <w:rPr>
          <w:lang w:val="pt-PT"/>
        </w:rPr>
      </w:pPr>
      <w:r w:rsidRPr="00F67924">
        <w:rPr>
          <w:lang w:val="pt-PT"/>
        </w:rPr>
        <w:t xml:space="preserve">80 mg/4 ml </w:t>
      </w:r>
    </w:p>
    <w:p w14:paraId="4BB13DE3" w14:textId="77777777" w:rsidR="0023434C" w:rsidRPr="00F67924" w:rsidRDefault="0023434C" w:rsidP="0023434C">
      <w:pPr>
        <w:tabs>
          <w:tab w:val="left" w:pos="284"/>
          <w:tab w:val="left" w:pos="567"/>
        </w:tabs>
        <w:rPr>
          <w:lang w:val="pt-PT"/>
        </w:rPr>
      </w:pPr>
      <w:r w:rsidRPr="00F67924">
        <w:rPr>
          <w:lang w:val="pt-PT"/>
        </w:rPr>
        <w:t>1 frasco para injetáveis de 4 ml</w:t>
      </w:r>
    </w:p>
    <w:p w14:paraId="69A00833" w14:textId="63DF594C" w:rsidR="0023434C" w:rsidRPr="00F67924" w:rsidRDefault="0023434C" w:rsidP="00556054">
      <w:pPr>
        <w:pStyle w:val="Standard1"/>
        <w:rPr>
          <w:szCs w:val="22"/>
          <w:highlight w:val="lightGray"/>
          <w:lang w:val="pt-PT"/>
        </w:rPr>
      </w:pPr>
      <w:r w:rsidRPr="00F67924">
        <w:rPr>
          <w:szCs w:val="22"/>
          <w:highlight w:val="lightGray"/>
          <w:lang w:val="pt-PT"/>
        </w:rPr>
        <w:t>4 frascos para injetáveis de 4 ml</w:t>
      </w:r>
    </w:p>
    <w:p w14:paraId="0A719F6A" w14:textId="1A523449" w:rsidR="001B088F" w:rsidRPr="00F67924" w:rsidRDefault="001B088F" w:rsidP="00556054">
      <w:pPr>
        <w:pStyle w:val="Standard1"/>
        <w:rPr>
          <w:szCs w:val="22"/>
          <w:highlight w:val="lightGray"/>
          <w:lang w:val="pt-PT"/>
        </w:rPr>
      </w:pPr>
    </w:p>
    <w:p w14:paraId="3E4D8ADC" w14:textId="65D8FBC6" w:rsidR="001B088F" w:rsidRPr="00F67924" w:rsidRDefault="001B088F" w:rsidP="001B088F">
      <w:pPr>
        <w:pStyle w:val="Standard1"/>
        <w:rPr>
          <w:szCs w:val="22"/>
          <w:highlight w:val="lightGray"/>
          <w:lang w:val="pt-PT"/>
        </w:rPr>
      </w:pPr>
      <w:r w:rsidRPr="00F67924">
        <w:rPr>
          <w:szCs w:val="22"/>
          <w:highlight w:val="lightGray"/>
          <w:lang w:val="pt-PT"/>
        </w:rPr>
        <w:t>200 mg/10 m</w:t>
      </w:r>
      <w:ins w:id="2700" w:author="Author">
        <w:r w:rsidR="00F41E95">
          <w:rPr>
            <w:szCs w:val="22"/>
            <w:highlight w:val="lightGray"/>
            <w:lang w:val="pt-PT"/>
          </w:rPr>
          <w:t>l</w:t>
        </w:r>
      </w:ins>
      <w:del w:id="2701" w:author="Author">
        <w:r w:rsidRPr="00F67924" w:rsidDel="00F41E95">
          <w:rPr>
            <w:szCs w:val="22"/>
            <w:highlight w:val="lightGray"/>
            <w:lang w:val="pt-PT"/>
          </w:rPr>
          <w:delText>L</w:delText>
        </w:r>
      </w:del>
    </w:p>
    <w:p w14:paraId="3FD4F20A" w14:textId="0F646ACD" w:rsidR="001B088F" w:rsidRPr="00F67924" w:rsidRDefault="001B088F" w:rsidP="001B088F">
      <w:pPr>
        <w:pStyle w:val="Standard1"/>
        <w:tabs>
          <w:tab w:val="left" w:pos="284"/>
          <w:tab w:val="left" w:pos="567"/>
        </w:tabs>
        <w:rPr>
          <w:szCs w:val="22"/>
          <w:highlight w:val="lightGray"/>
          <w:lang w:val="pt-PT"/>
        </w:rPr>
      </w:pPr>
      <w:r w:rsidRPr="00F67924">
        <w:rPr>
          <w:szCs w:val="22"/>
          <w:highlight w:val="lightGray"/>
          <w:lang w:val="pt-PT"/>
        </w:rPr>
        <w:t>1 frasco para injetáveis de 10 ml</w:t>
      </w:r>
    </w:p>
    <w:p w14:paraId="6756347C" w14:textId="15BA883A" w:rsidR="001B088F" w:rsidRPr="00F67924" w:rsidRDefault="001B088F" w:rsidP="001B088F">
      <w:pPr>
        <w:pStyle w:val="Standard1"/>
        <w:tabs>
          <w:tab w:val="left" w:pos="284"/>
          <w:tab w:val="left" w:pos="567"/>
        </w:tabs>
        <w:rPr>
          <w:szCs w:val="22"/>
          <w:highlight w:val="lightGray"/>
          <w:lang w:val="pt-PT"/>
        </w:rPr>
      </w:pPr>
      <w:r w:rsidRPr="00F67924">
        <w:rPr>
          <w:szCs w:val="22"/>
          <w:highlight w:val="lightGray"/>
          <w:lang w:val="pt-PT"/>
        </w:rPr>
        <w:t>4 frascos para injetáveis de 10 ml</w:t>
      </w:r>
    </w:p>
    <w:p w14:paraId="7128647E" w14:textId="77777777" w:rsidR="001B088F" w:rsidRPr="00F67924" w:rsidRDefault="001B088F" w:rsidP="001B088F">
      <w:pPr>
        <w:pStyle w:val="Standard1"/>
        <w:rPr>
          <w:szCs w:val="22"/>
          <w:highlight w:val="lightGray"/>
          <w:lang w:val="pt-PT"/>
        </w:rPr>
      </w:pPr>
    </w:p>
    <w:p w14:paraId="35A421BF" w14:textId="059D5B9C" w:rsidR="001B088F" w:rsidRPr="00F67924" w:rsidRDefault="001B088F" w:rsidP="001B088F">
      <w:pPr>
        <w:pStyle w:val="Standard1"/>
        <w:rPr>
          <w:szCs w:val="22"/>
          <w:highlight w:val="lightGray"/>
          <w:lang w:val="pt-PT"/>
        </w:rPr>
      </w:pPr>
      <w:r w:rsidRPr="00F67924">
        <w:rPr>
          <w:szCs w:val="22"/>
          <w:highlight w:val="lightGray"/>
          <w:lang w:val="pt-PT"/>
        </w:rPr>
        <w:t>400 mg/20 m</w:t>
      </w:r>
      <w:ins w:id="2702" w:author="Author">
        <w:r w:rsidR="00F41E95">
          <w:rPr>
            <w:szCs w:val="22"/>
            <w:highlight w:val="lightGray"/>
            <w:lang w:val="pt-PT"/>
          </w:rPr>
          <w:t>l</w:t>
        </w:r>
      </w:ins>
      <w:del w:id="2703" w:author="Author">
        <w:r w:rsidRPr="00F67924" w:rsidDel="00F41E95">
          <w:rPr>
            <w:szCs w:val="22"/>
            <w:highlight w:val="lightGray"/>
            <w:lang w:val="pt-PT"/>
          </w:rPr>
          <w:delText>L</w:delText>
        </w:r>
      </w:del>
    </w:p>
    <w:p w14:paraId="74AF6C7B" w14:textId="2CB3006F" w:rsidR="001B088F" w:rsidRPr="00F67924" w:rsidRDefault="001B088F" w:rsidP="001B088F">
      <w:pPr>
        <w:pStyle w:val="Standard1"/>
        <w:tabs>
          <w:tab w:val="left" w:pos="284"/>
          <w:tab w:val="left" w:pos="567"/>
        </w:tabs>
        <w:rPr>
          <w:szCs w:val="22"/>
          <w:highlight w:val="lightGray"/>
          <w:lang w:val="pt-PT"/>
        </w:rPr>
      </w:pPr>
      <w:r w:rsidRPr="00F67924">
        <w:rPr>
          <w:szCs w:val="22"/>
          <w:highlight w:val="lightGray"/>
          <w:lang w:val="pt-PT"/>
        </w:rPr>
        <w:t>1 frasco para injetáveis de 20 ml</w:t>
      </w:r>
    </w:p>
    <w:p w14:paraId="08E1B18F" w14:textId="53AEAD39" w:rsidR="001B088F" w:rsidRPr="00F67924" w:rsidRDefault="001B088F" w:rsidP="001B088F">
      <w:pPr>
        <w:pStyle w:val="Standard1"/>
        <w:tabs>
          <w:tab w:val="left" w:pos="284"/>
          <w:tab w:val="left" w:pos="567"/>
        </w:tabs>
        <w:rPr>
          <w:szCs w:val="22"/>
          <w:lang w:val="pt-PT"/>
        </w:rPr>
      </w:pPr>
      <w:r w:rsidRPr="00F67924">
        <w:rPr>
          <w:szCs w:val="22"/>
          <w:highlight w:val="lightGray"/>
          <w:lang w:val="pt-PT"/>
        </w:rPr>
        <w:t>4 frascos para injetáveis de 20 ml</w:t>
      </w:r>
    </w:p>
    <w:p w14:paraId="5EACA032" w14:textId="77777777" w:rsidR="001B088F" w:rsidRPr="00F67924" w:rsidRDefault="001B088F" w:rsidP="0023434C">
      <w:pPr>
        <w:rPr>
          <w:lang w:val="pt-PT"/>
        </w:rPr>
      </w:pPr>
    </w:p>
    <w:p w14:paraId="0E5DD5CF" w14:textId="77777777" w:rsidR="0023434C" w:rsidRPr="00F67924" w:rsidRDefault="0023434C" w:rsidP="0023434C">
      <w:pPr>
        <w:suppressAutoHyphens/>
        <w:ind w:right="14"/>
        <w:rPr>
          <w:lang w:val="pt-PT"/>
        </w:rPr>
      </w:pPr>
    </w:p>
    <w:p w14:paraId="40E0128F"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MODO E VIA</w:t>
      </w:r>
      <w:del w:id="2704" w:author="Author">
        <w:r w:rsidRPr="00F67924" w:rsidDel="00704102">
          <w:rPr>
            <w:b/>
            <w:lang w:val="pt-PT"/>
          </w:rPr>
          <w:delText>(S)</w:delText>
        </w:r>
      </w:del>
      <w:r w:rsidRPr="00F67924">
        <w:rPr>
          <w:b/>
          <w:lang w:val="pt-PT"/>
        </w:rPr>
        <w:t xml:space="preserve"> DE ADMINISTRAÇÃO</w:t>
      </w:r>
    </w:p>
    <w:p w14:paraId="6F34BFCE" w14:textId="77777777" w:rsidR="0023434C" w:rsidRPr="00F67924" w:rsidRDefault="0023434C" w:rsidP="0023434C">
      <w:pPr>
        <w:suppressAutoHyphens/>
        <w:ind w:right="14"/>
        <w:rPr>
          <w:lang w:val="pt-PT"/>
        </w:rPr>
      </w:pPr>
    </w:p>
    <w:p w14:paraId="55AF2318" w14:textId="77777777" w:rsidR="0023434C" w:rsidRPr="00F67924" w:rsidRDefault="0023434C" w:rsidP="0023434C">
      <w:pPr>
        <w:tabs>
          <w:tab w:val="left" w:pos="284"/>
          <w:tab w:val="left" w:pos="567"/>
        </w:tabs>
        <w:outlineLvl w:val="0"/>
        <w:rPr>
          <w:lang w:val="pt-PT"/>
        </w:rPr>
      </w:pPr>
      <w:r w:rsidRPr="00F67924">
        <w:rPr>
          <w:lang w:val="pt-PT"/>
        </w:rPr>
        <w:t>Para utilização intravenosa após diluição</w:t>
      </w:r>
    </w:p>
    <w:p w14:paraId="3AE220DE" w14:textId="77777777" w:rsidR="0023434C" w:rsidRPr="00F67924" w:rsidRDefault="0023434C" w:rsidP="0023434C">
      <w:pPr>
        <w:rPr>
          <w:lang w:val="pt-PT"/>
        </w:rPr>
      </w:pPr>
      <w:r w:rsidRPr="00F67924">
        <w:rPr>
          <w:lang w:val="pt-PT"/>
        </w:rPr>
        <w:t>O produto diluído deve ser utilizado de imediato</w:t>
      </w:r>
    </w:p>
    <w:p w14:paraId="1013B3A0" w14:textId="77777777" w:rsidR="0023434C" w:rsidRPr="00F67924" w:rsidRDefault="0023434C" w:rsidP="0023434C">
      <w:pPr>
        <w:suppressAutoHyphens/>
        <w:ind w:right="14"/>
        <w:rPr>
          <w:lang w:val="pt-PT"/>
        </w:rPr>
      </w:pPr>
      <w:r w:rsidRPr="00F67924">
        <w:rPr>
          <w:lang w:val="pt-PT"/>
        </w:rPr>
        <w:t>Consultar o folheto informativo antes de utilizar</w:t>
      </w:r>
    </w:p>
    <w:p w14:paraId="5EDEC5D5" w14:textId="77777777" w:rsidR="0023434C" w:rsidRPr="00F67924" w:rsidRDefault="0023434C" w:rsidP="0023434C">
      <w:pPr>
        <w:suppressAutoHyphens/>
        <w:ind w:right="14"/>
        <w:rPr>
          <w:lang w:val="pt-PT"/>
        </w:rPr>
      </w:pPr>
    </w:p>
    <w:p w14:paraId="23586BE0" w14:textId="77777777" w:rsidR="0023434C" w:rsidRPr="00F67924" w:rsidRDefault="0023434C" w:rsidP="0023434C">
      <w:pPr>
        <w:suppressAutoHyphens/>
        <w:ind w:right="14"/>
        <w:rPr>
          <w:lang w:val="pt-PT"/>
        </w:rPr>
      </w:pPr>
    </w:p>
    <w:p w14:paraId="122F2EA5"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6.</w:t>
      </w:r>
      <w:r w:rsidRPr="00F67924">
        <w:rPr>
          <w:b/>
          <w:lang w:val="pt-PT"/>
        </w:rPr>
        <w:tab/>
        <w:t>ADVERTÊNCIA ESPECIAL DE QUE O MEDICAMENTO DEVE SER MANTIDO FORA DA VISTA E DO ALCANCE DAS CRIANÇAS</w:t>
      </w:r>
    </w:p>
    <w:p w14:paraId="371D213F" w14:textId="77777777" w:rsidR="0023434C" w:rsidRPr="00F67924" w:rsidRDefault="0023434C" w:rsidP="0023434C">
      <w:pPr>
        <w:suppressAutoHyphens/>
        <w:ind w:right="14"/>
        <w:rPr>
          <w:lang w:val="pt-PT"/>
        </w:rPr>
      </w:pPr>
    </w:p>
    <w:p w14:paraId="7391354A" w14:textId="77777777" w:rsidR="0023434C" w:rsidRPr="00F67924" w:rsidRDefault="0023434C" w:rsidP="0023434C">
      <w:pPr>
        <w:suppressAutoHyphens/>
        <w:ind w:right="14"/>
        <w:rPr>
          <w:lang w:val="pt-PT"/>
        </w:rPr>
      </w:pPr>
      <w:r w:rsidRPr="00F67924">
        <w:rPr>
          <w:lang w:val="pt-PT"/>
        </w:rPr>
        <w:t>Manter fora da vista e do alcance das crianças</w:t>
      </w:r>
    </w:p>
    <w:p w14:paraId="24B65C0F" w14:textId="77777777" w:rsidR="0023434C" w:rsidRPr="00F67924" w:rsidRDefault="0023434C" w:rsidP="0023434C">
      <w:pPr>
        <w:suppressAutoHyphens/>
        <w:ind w:right="14"/>
        <w:rPr>
          <w:lang w:val="pt-PT"/>
        </w:rPr>
      </w:pPr>
    </w:p>
    <w:p w14:paraId="02F66ED0" w14:textId="77777777" w:rsidR="0023434C" w:rsidRPr="00F67924" w:rsidRDefault="0023434C" w:rsidP="0023434C">
      <w:pPr>
        <w:suppressAutoHyphens/>
        <w:ind w:right="14"/>
        <w:rPr>
          <w:lang w:val="pt-PT"/>
        </w:rPr>
      </w:pPr>
    </w:p>
    <w:p w14:paraId="4305E05A"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7.</w:t>
      </w:r>
      <w:r w:rsidRPr="00F67924">
        <w:rPr>
          <w:b/>
          <w:lang w:val="pt-PT"/>
        </w:rPr>
        <w:tab/>
        <w:t>OUTRAS ADVERTÊNCIAS ESPECIAIS, SE NECESSÁRIO</w:t>
      </w:r>
    </w:p>
    <w:p w14:paraId="537CBEC7" w14:textId="77777777" w:rsidR="0023434C" w:rsidRPr="00F67924" w:rsidRDefault="0023434C" w:rsidP="0023434C">
      <w:pPr>
        <w:suppressAutoHyphens/>
        <w:ind w:right="14"/>
        <w:rPr>
          <w:lang w:val="pt-PT"/>
        </w:rPr>
      </w:pPr>
    </w:p>
    <w:p w14:paraId="73AFC037" w14:textId="77777777" w:rsidR="0023434C" w:rsidRPr="00F67924" w:rsidRDefault="0023434C" w:rsidP="0023434C">
      <w:pPr>
        <w:suppressAutoHyphens/>
        <w:ind w:right="14"/>
        <w:rPr>
          <w:lang w:val="pt-PT"/>
        </w:rPr>
      </w:pPr>
    </w:p>
    <w:p w14:paraId="386DFBB6"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8.</w:t>
      </w:r>
      <w:r w:rsidRPr="00F67924">
        <w:rPr>
          <w:b/>
          <w:lang w:val="pt-PT"/>
        </w:rPr>
        <w:tab/>
        <w:t>PRAZO DE VALIDADE</w:t>
      </w:r>
    </w:p>
    <w:p w14:paraId="6E5E4729" w14:textId="77777777" w:rsidR="0023434C" w:rsidRPr="00F67924" w:rsidRDefault="0023434C" w:rsidP="0023434C">
      <w:pPr>
        <w:suppressAutoHyphens/>
        <w:ind w:right="14"/>
        <w:rPr>
          <w:lang w:val="pt-PT"/>
        </w:rPr>
      </w:pPr>
    </w:p>
    <w:p w14:paraId="31DCEC20" w14:textId="26ECE214" w:rsidR="0023434C" w:rsidRPr="00F67924" w:rsidRDefault="008B5F1F" w:rsidP="0023434C">
      <w:pPr>
        <w:suppressAutoHyphens/>
        <w:ind w:right="14"/>
        <w:rPr>
          <w:lang w:val="pt-PT"/>
        </w:rPr>
      </w:pPr>
      <w:r w:rsidRPr="00F67924">
        <w:rPr>
          <w:lang w:val="pt-PT"/>
        </w:rPr>
        <w:t>EXP</w:t>
      </w:r>
    </w:p>
    <w:p w14:paraId="035B67C3" w14:textId="77777777" w:rsidR="0023434C" w:rsidRPr="00F67924" w:rsidRDefault="0023434C" w:rsidP="0023434C">
      <w:pPr>
        <w:suppressAutoHyphens/>
        <w:ind w:right="14"/>
        <w:rPr>
          <w:lang w:val="pt-PT"/>
        </w:rPr>
      </w:pPr>
    </w:p>
    <w:p w14:paraId="64A85909" w14:textId="77777777" w:rsidR="0023434C" w:rsidRPr="00F67924" w:rsidRDefault="0023434C" w:rsidP="0023434C">
      <w:pPr>
        <w:suppressAutoHyphens/>
        <w:ind w:right="14"/>
        <w:rPr>
          <w:lang w:val="pt-PT"/>
        </w:rPr>
      </w:pPr>
    </w:p>
    <w:p w14:paraId="296CAD20" w14:textId="77777777" w:rsidR="0023434C" w:rsidRPr="00F67924" w:rsidRDefault="0023434C" w:rsidP="0023434C">
      <w:pPr>
        <w:keepNext/>
        <w:keepLines/>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9.</w:t>
      </w:r>
      <w:r w:rsidRPr="00F67924">
        <w:rPr>
          <w:b/>
          <w:lang w:val="pt-PT"/>
        </w:rPr>
        <w:tab/>
        <w:t>CONDIÇÕES ESPECIAIS DE CONSERVAÇÃO</w:t>
      </w:r>
    </w:p>
    <w:p w14:paraId="493A6BF5" w14:textId="77777777" w:rsidR="0023434C" w:rsidRPr="00F67924" w:rsidRDefault="0023434C" w:rsidP="0023434C">
      <w:pPr>
        <w:keepNext/>
        <w:rPr>
          <w:lang w:val="pt-PT"/>
        </w:rPr>
      </w:pPr>
    </w:p>
    <w:p w14:paraId="614C6CD8" w14:textId="68A9D488" w:rsidR="0023434C" w:rsidRPr="00F67924" w:rsidRDefault="0023434C" w:rsidP="0023434C">
      <w:pPr>
        <w:keepNext/>
        <w:rPr>
          <w:lang w:val="pt-PT"/>
        </w:rPr>
      </w:pPr>
      <w:r w:rsidRPr="00F67924">
        <w:rPr>
          <w:lang w:val="pt-PT"/>
        </w:rPr>
        <w:t>Conservar no frigorífico</w:t>
      </w:r>
    </w:p>
    <w:p w14:paraId="4BF88850" w14:textId="77777777" w:rsidR="0023434C" w:rsidRPr="00F67924" w:rsidRDefault="0023434C" w:rsidP="0023434C">
      <w:pPr>
        <w:keepNext/>
        <w:rPr>
          <w:b/>
          <w:lang w:val="pt-PT"/>
        </w:rPr>
      </w:pPr>
      <w:r w:rsidRPr="00F67924">
        <w:rPr>
          <w:lang w:val="pt-PT"/>
        </w:rPr>
        <w:t>Não congelar</w:t>
      </w:r>
      <w:r w:rsidRPr="00F67924">
        <w:rPr>
          <w:b/>
          <w:lang w:val="pt-PT"/>
        </w:rPr>
        <w:t xml:space="preserve"> </w:t>
      </w:r>
    </w:p>
    <w:p w14:paraId="189249D8" w14:textId="77777777" w:rsidR="0023434C" w:rsidRPr="00F67924" w:rsidRDefault="0023434C" w:rsidP="0023434C">
      <w:pPr>
        <w:rPr>
          <w:b/>
          <w:lang w:val="pt-PT"/>
        </w:rPr>
      </w:pPr>
      <w:r w:rsidRPr="00F67924">
        <w:rPr>
          <w:lang w:val="pt-PT"/>
        </w:rPr>
        <w:t>Manter o frasco para injetáveis dentro da embalagem exterior para proteger da luz</w:t>
      </w:r>
    </w:p>
    <w:p w14:paraId="3F27A2B5" w14:textId="77777777" w:rsidR="0023434C" w:rsidRPr="00F67924" w:rsidRDefault="0023434C" w:rsidP="0023434C">
      <w:pPr>
        <w:suppressAutoHyphens/>
        <w:ind w:right="14"/>
        <w:rPr>
          <w:lang w:val="pt-PT"/>
        </w:rPr>
      </w:pPr>
    </w:p>
    <w:p w14:paraId="6E99DF47" w14:textId="77777777" w:rsidR="0023434C" w:rsidRPr="00F67924" w:rsidRDefault="0023434C" w:rsidP="0023434C">
      <w:pPr>
        <w:rPr>
          <w:lang w:val="pt-PT"/>
        </w:rPr>
      </w:pPr>
    </w:p>
    <w:p w14:paraId="2017ABB8"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10.</w:t>
      </w:r>
      <w:r w:rsidRPr="00F67924">
        <w:rPr>
          <w:b/>
          <w:lang w:val="pt-PT"/>
        </w:rPr>
        <w:tab/>
        <w:t>CUIDADOS ESPECIAIS QUANTO À ELIMINAÇÃO DO MEDICAMENTO NÃO UTILIZADO OU DOS RESÍDUOS PROVENIENTES DESSE MEDICAMENTO, SE APLICÁVEL</w:t>
      </w:r>
    </w:p>
    <w:p w14:paraId="47236E50" w14:textId="77777777" w:rsidR="0023434C" w:rsidRPr="00F67924" w:rsidRDefault="0023434C" w:rsidP="0023434C">
      <w:pPr>
        <w:suppressAutoHyphens/>
        <w:ind w:right="14"/>
        <w:rPr>
          <w:lang w:val="pt-PT"/>
        </w:rPr>
      </w:pPr>
    </w:p>
    <w:p w14:paraId="354BBCF1" w14:textId="77777777" w:rsidR="0023434C" w:rsidRPr="00F67924" w:rsidRDefault="0023434C" w:rsidP="0023434C">
      <w:pPr>
        <w:suppressAutoHyphens/>
        <w:ind w:right="14"/>
        <w:rPr>
          <w:lang w:val="pt-PT"/>
        </w:rPr>
      </w:pPr>
    </w:p>
    <w:p w14:paraId="359C4723"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11.</w:t>
      </w:r>
      <w:r w:rsidRPr="00F67924">
        <w:rPr>
          <w:b/>
          <w:lang w:val="pt-PT"/>
        </w:rPr>
        <w:tab/>
        <w:t>NOME E ENDEREÇO DO TITULAR DA AUTORIZAÇÃO DE INTRODUÇÃO NO MERCADO</w:t>
      </w:r>
    </w:p>
    <w:p w14:paraId="4761DE89" w14:textId="77777777" w:rsidR="0023434C" w:rsidRPr="00F67924" w:rsidRDefault="0023434C" w:rsidP="0023434C">
      <w:pPr>
        <w:suppressAutoHyphens/>
        <w:ind w:right="14"/>
        <w:rPr>
          <w:lang w:val="pt-PT"/>
        </w:rPr>
      </w:pPr>
    </w:p>
    <w:p w14:paraId="10A2F8ED" w14:textId="77777777" w:rsidR="0045348A" w:rsidRPr="00557EB7" w:rsidRDefault="0045348A" w:rsidP="0045348A">
      <w:pPr>
        <w:rPr>
          <w:lang w:val="de-DE"/>
          <w:rPrChange w:id="2705" w:author="Author">
            <w:rPr/>
          </w:rPrChange>
        </w:rPr>
      </w:pPr>
      <w:r w:rsidRPr="00557EB7">
        <w:rPr>
          <w:lang w:val="de-DE"/>
          <w:rPrChange w:id="2706" w:author="Author">
            <w:rPr/>
          </w:rPrChange>
        </w:rPr>
        <w:t xml:space="preserve">Roche Registration GmbH </w:t>
      </w:r>
    </w:p>
    <w:p w14:paraId="573456B1" w14:textId="77777777" w:rsidR="0045348A" w:rsidRPr="00557EB7" w:rsidRDefault="0045348A" w:rsidP="0045348A">
      <w:pPr>
        <w:rPr>
          <w:lang w:val="de-DE"/>
          <w:rPrChange w:id="2707" w:author="Author">
            <w:rPr/>
          </w:rPrChange>
        </w:rPr>
      </w:pPr>
      <w:r w:rsidRPr="00557EB7">
        <w:rPr>
          <w:lang w:val="de-DE"/>
          <w:rPrChange w:id="2708" w:author="Author">
            <w:rPr/>
          </w:rPrChange>
        </w:rPr>
        <w:t>Emil-Barell-Strasse 1</w:t>
      </w:r>
    </w:p>
    <w:p w14:paraId="0DEE9FCB" w14:textId="77777777" w:rsidR="0045348A" w:rsidRPr="00F67924" w:rsidRDefault="0045348A" w:rsidP="0045348A">
      <w:pPr>
        <w:rPr>
          <w:lang w:val="pt-PT"/>
        </w:rPr>
      </w:pPr>
      <w:r w:rsidRPr="00F67924">
        <w:rPr>
          <w:lang w:val="pt-PT"/>
        </w:rPr>
        <w:t>79639 Grenzach-Wyhlen</w:t>
      </w:r>
    </w:p>
    <w:p w14:paraId="1674D9E8" w14:textId="77777777" w:rsidR="0023434C" w:rsidRPr="00F67924" w:rsidRDefault="0045348A" w:rsidP="0023434C">
      <w:pPr>
        <w:suppressAutoHyphens/>
        <w:ind w:right="14"/>
        <w:rPr>
          <w:lang w:val="pt-PT"/>
        </w:rPr>
      </w:pPr>
      <w:r w:rsidRPr="00F67924">
        <w:rPr>
          <w:lang w:val="pt-PT"/>
        </w:rPr>
        <w:t xml:space="preserve">Alemanha </w:t>
      </w:r>
    </w:p>
    <w:p w14:paraId="1BD864BD" w14:textId="77777777" w:rsidR="0023434C" w:rsidRPr="00F67924" w:rsidRDefault="0023434C" w:rsidP="0023434C">
      <w:pPr>
        <w:suppressAutoHyphens/>
        <w:ind w:right="14"/>
        <w:rPr>
          <w:lang w:val="pt-PT"/>
        </w:rPr>
      </w:pPr>
    </w:p>
    <w:p w14:paraId="579D56C3" w14:textId="77777777" w:rsidR="000D5E6E" w:rsidRPr="00F67924" w:rsidRDefault="000D5E6E" w:rsidP="0023434C">
      <w:pPr>
        <w:suppressAutoHyphens/>
        <w:ind w:right="14"/>
        <w:rPr>
          <w:lang w:val="pt-PT"/>
        </w:rPr>
      </w:pPr>
    </w:p>
    <w:p w14:paraId="4A166835"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12.</w:t>
      </w:r>
      <w:r w:rsidRPr="00F67924">
        <w:rPr>
          <w:b/>
          <w:lang w:val="pt-PT"/>
        </w:rPr>
        <w:tab/>
        <w:t>NÚMERO(S) DA AUTORIZAÇÃO DE INTRODUÇÃO NO MERCADO</w:t>
      </w:r>
    </w:p>
    <w:p w14:paraId="58A88C46" w14:textId="77777777" w:rsidR="0023434C" w:rsidRPr="00F67924" w:rsidRDefault="0023434C" w:rsidP="0023434C">
      <w:pPr>
        <w:suppressAutoHyphens/>
        <w:ind w:right="14"/>
        <w:rPr>
          <w:lang w:val="pt-PT"/>
        </w:rPr>
      </w:pPr>
    </w:p>
    <w:p w14:paraId="551A3D29" w14:textId="0ECC3278" w:rsidR="0023434C" w:rsidRPr="00F67924" w:rsidRDefault="0023434C" w:rsidP="00556054">
      <w:pPr>
        <w:pStyle w:val="Standard1"/>
        <w:rPr>
          <w:szCs w:val="22"/>
          <w:highlight w:val="lightGray"/>
          <w:lang w:val="pt-PT"/>
        </w:rPr>
      </w:pPr>
      <w:r w:rsidRPr="00F67924">
        <w:rPr>
          <w:lang w:val="pt-PT"/>
        </w:rPr>
        <w:t>EU/1/08/492/001</w:t>
      </w:r>
      <w:r w:rsidR="005E1111" w:rsidRPr="00F67924">
        <w:rPr>
          <w:lang w:val="pt-PT"/>
        </w:rPr>
        <w:t xml:space="preserve"> </w:t>
      </w:r>
      <w:r w:rsidR="005E1111" w:rsidRPr="00F67924">
        <w:rPr>
          <w:szCs w:val="22"/>
          <w:highlight w:val="lightGray"/>
          <w:lang w:val="pt-PT"/>
        </w:rPr>
        <w:t>1 frasco para injetáveis de 4 ml</w:t>
      </w:r>
    </w:p>
    <w:p w14:paraId="6AA91EAA" w14:textId="58A82DAD" w:rsidR="0023434C" w:rsidRPr="00F67924" w:rsidRDefault="0023434C" w:rsidP="00556054">
      <w:pPr>
        <w:pStyle w:val="Standard1"/>
        <w:rPr>
          <w:szCs w:val="22"/>
          <w:highlight w:val="lightGray"/>
          <w:lang w:val="pt-PT"/>
        </w:rPr>
      </w:pPr>
      <w:r w:rsidRPr="00F67924">
        <w:rPr>
          <w:szCs w:val="22"/>
          <w:highlight w:val="lightGray"/>
          <w:lang w:val="pt-PT"/>
        </w:rPr>
        <w:t>EU/1/08/492/002</w:t>
      </w:r>
      <w:r w:rsidR="005E1111" w:rsidRPr="00F67924">
        <w:rPr>
          <w:szCs w:val="22"/>
          <w:highlight w:val="lightGray"/>
          <w:lang w:val="pt-PT"/>
        </w:rPr>
        <w:t xml:space="preserve"> 4 frascos para injetáveis de 4 ml</w:t>
      </w:r>
    </w:p>
    <w:p w14:paraId="41EF8CD6" w14:textId="30600D1B" w:rsidR="005E1111" w:rsidRPr="00F67924" w:rsidRDefault="005E1111" w:rsidP="005E1111">
      <w:pPr>
        <w:pStyle w:val="Standard1"/>
        <w:tabs>
          <w:tab w:val="left" w:pos="284"/>
          <w:tab w:val="left" w:pos="567"/>
        </w:tabs>
        <w:rPr>
          <w:szCs w:val="22"/>
          <w:highlight w:val="lightGray"/>
          <w:lang w:val="pt-PT"/>
        </w:rPr>
      </w:pPr>
      <w:r w:rsidRPr="00F67924">
        <w:rPr>
          <w:szCs w:val="22"/>
          <w:highlight w:val="lightGray"/>
          <w:lang w:val="pt-PT"/>
        </w:rPr>
        <w:t>EU/1/08/492/003 1 frasco para injetáveis de 10 ml</w:t>
      </w:r>
    </w:p>
    <w:p w14:paraId="1DFAC7BC" w14:textId="02F9B93E" w:rsidR="005E1111" w:rsidRPr="00F67924" w:rsidRDefault="005E1111" w:rsidP="005E1111">
      <w:pPr>
        <w:pStyle w:val="Standard1"/>
        <w:tabs>
          <w:tab w:val="left" w:pos="284"/>
          <w:tab w:val="left" w:pos="567"/>
        </w:tabs>
        <w:rPr>
          <w:szCs w:val="22"/>
          <w:lang w:val="pt-PT"/>
        </w:rPr>
      </w:pPr>
      <w:r w:rsidRPr="00F67924">
        <w:rPr>
          <w:szCs w:val="22"/>
          <w:highlight w:val="lightGray"/>
          <w:lang w:val="pt-PT"/>
        </w:rPr>
        <w:t>EU/1/08/492/004 4 frascos para injetáveis de 10 ml</w:t>
      </w:r>
    </w:p>
    <w:p w14:paraId="38CD308B" w14:textId="0A9AF115" w:rsidR="005E1111" w:rsidRPr="00F67924" w:rsidRDefault="005E1111" w:rsidP="005E1111">
      <w:pPr>
        <w:pStyle w:val="Standard1"/>
        <w:rPr>
          <w:szCs w:val="22"/>
          <w:highlight w:val="lightGray"/>
          <w:lang w:val="pt-PT"/>
        </w:rPr>
      </w:pPr>
      <w:r w:rsidRPr="00F67924">
        <w:rPr>
          <w:szCs w:val="22"/>
          <w:highlight w:val="lightGray"/>
          <w:lang w:val="pt-PT"/>
        </w:rPr>
        <w:t>EU/1/08/492/005 1 frasco para injetáveis de 20 ml</w:t>
      </w:r>
    </w:p>
    <w:p w14:paraId="46ED1858" w14:textId="1FFE4E61" w:rsidR="005E1111" w:rsidRPr="00F67924" w:rsidRDefault="005E1111" w:rsidP="00556054">
      <w:pPr>
        <w:pStyle w:val="Standard1"/>
        <w:rPr>
          <w:szCs w:val="22"/>
          <w:lang w:val="pt-PT"/>
        </w:rPr>
      </w:pPr>
      <w:r w:rsidRPr="00F67924">
        <w:rPr>
          <w:szCs w:val="22"/>
          <w:highlight w:val="lightGray"/>
          <w:lang w:val="pt-PT"/>
        </w:rPr>
        <w:t>EU/1/08/492/006 4 frascos para injetáveis de 20 ml</w:t>
      </w:r>
    </w:p>
    <w:p w14:paraId="750A589D" w14:textId="77777777" w:rsidR="0023434C" w:rsidRPr="00F67924" w:rsidRDefault="0023434C" w:rsidP="0023434C">
      <w:pPr>
        <w:suppressAutoHyphens/>
        <w:ind w:right="14"/>
        <w:rPr>
          <w:lang w:val="pt-PT"/>
        </w:rPr>
      </w:pPr>
    </w:p>
    <w:p w14:paraId="28F67EB7" w14:textId="77777777" w:rsidR="0023434C" w:rsidRPr="00F67924" w:rsidRDefault="0023434C" w:rsidP="0023434C">
      <w:pPr>
        <w:suppressAutoHyphens/>
        <w:ind w:right="14"/>
        <w:rPr>
          <w:lang w:val="pt-PT"/>
        </w:rPr>
      </w:pPr>
    </w:p>
    <w:p w14:paraId="1367F9BE"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13.</w:t>
      </w:r>
      <w:r w:rsidRPr="00F67924">
        <w:rPr>
          <w:b/>
          <w:lang w:val="pt-PT"/>
        </w:rPr>
        <w:tab/>
        <w:t xml:space="preserve">NÚMERO DO LOTE </w:t>
      </w:r>
    </w:p>
    <w:p w14:paraId="16E49789" w14:textId="77777777" w:rsidR="0023434C" w:rsidRPr="00F67924" w:rsidRDefault="0023434C" w:rsidP="0023434C">
      <w:pPr>
        <w:suppressAutoHyphens/>
        <w:ind w:right="14"/>
        <w:rPr>
          <w:lang w:val="pt-PT"/>
        </w:rPr>
      </w:pPr>
    </w:p>
    <w:p w14:paraId="5A962E5F" w14:textId="564B593F" w:rsidR="0023434C" w:rsidRPr="00F67924" w:rsidRDefault="0023434C" w:rsidP="0023434C">
      <w:pPr>
        <w:suppressAutoHyphens/>
        <w:ind w:right="14"/>
        <w:rPr>
          <w:lang w:val="pt-PT"/>
        </w:rPr>
      </w:pPr>
      <w:r w:rsidRPr="00F67924">
        <w:rPr>
          <w:lang w:val="pt-PT"/>
        </w:rPr>
        <w:t>Lot</w:t>
      </w:r>
    </w:p>
    <w:p w14:paraId="4E7DD6EA" w14:textId="77777777" w:rsidR="0023434C" w:rsidRPr="00F67924" w:rsidRDefault="0023434C" w:rsidP="0023434C">
      <w:pPr>
        <w:suppressAutoHyphens/>
        <w:ind w:right="14"/>
        <w:rPr>
          <w:lang w:val="pt-PT"/>
        </w:rPr>
      </w:pPr>
    </w:p>
    <w:p w14:paraId="4CAAB822" w14:textId="77777777" w:rsidR="0023434C" w:rsidRPr="00F67924" w:rsidRDefault="0023434C" w:rsidP="0023434C">
      <w:pPr>
        <w:suppressAutoHyphens/>
        <w:ind w:right="14"/>
        <w:rPr>
          <w:lang w:val="pt-PT"/>
        </w:rPr>
      </w:pPr>
    </w:p>
    <w:p w14:paraId="4C66C41F"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14.</w:t>
      </w:r>
      <w:r w:rsidRPr="00F67924">
        <w:rPr>
          <w:b/>
          <w:lang w:val="pt-PT"/>
        </w:rPr>
        <w:tab/>
        <w:t xml:space="preserve">CLASSIFICAÇÃO QUANTO À DISPENSA </w:t>
      </w:r>
      <w:r w:rsidRPr="00F67924">
        <w:rPr>
          <w:b/>
          <w:caps/>
          <w:lang w:val="pt-PT"/>
        </w:rPr>
        <w:t>ao Público</w:t>
      </w:r>
    </w:p>
    <w:p w14:paraId="09631623" w14:textId="77777777" w:rsidR="003D106F" w:rsidRPr="00F67924" w:rsidRDefault="003D106F" w:rsidP="0023434C">
      <w:pPr>
        <w:suppressAutoHyphens/>
        <w:ind w:right="14"/>
        <w:rPr>
          <w:lang w:val="pt-PT"/>
        </w:rPr>
      </w:pPr>
    </w:p>
    <w:p w14:paraId="3954F2D0" w14:textId="77777777" w:rsidR="0023434C" w:rsidRPr="00F67924" w:rsidRDefault="0023434C" w:rsidP="0023434C">
      <w:pPr>
        <w:suppressAutoHyphens/>
        <w:ind w:right="14"/>
        <w:rPr>
          <w:lang w:val="pt-PT"/>
        </w:rPr>
      </w:pPr>
    </w:p>
    <w:p w14:paraId="0AF3F4F3"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15.</w:t>
      </w:r>
      <w:r w:rsidRPr="00F67924">
        <w:rPr>
          <w:b/>
          <w:lang w:val="pt-PT"/>
        </w:rPr>
        <w:tab/>
        <w:t>INSTRUÇÕES DE UTILIZAÇÃO</w:t>
      </w:r>
    </w:p>
    <w:p w14:paraId="4C08CA85" w14:textId="77777777" w:rsidR="0023434C" w:rsidRPr="00F67924" w:rsidRDefault="0023434C" w:rsidP="0023434C">
      <w:pPr>
        <w:suppressAutoHyphens/>
        <w:ind w:right="14"/>
        <w:rPr>
          <w:lang w:val="pt-PT"/>
        </w:rPr>
      </w:pPr>
    </w:p>
    <w:p w14:paraId="084E2BA8" w14:textId="77777777" w:rsidR="0023434C" w:rsidRPr="00F67924" w:rsidRDefault="0023434C" w:rsidP="0023434C">
      <w:pPr>
        <w:suppressAutoHyphens/>
        <w:ind w:right="14"/>
        <w:rPr>
          <w:lang w:val="pt-PT"/>
        </w:rPr>
      </w:pPr>
    </w:p>
    <w:p w14:paraId="39ED8F9E" w14:textId="77777777" w:rsidR="0023434C" w:rsidRPr="00F67924" w:rsidRDefault="0023434C" w:rsidP="0023434C">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16.</w:t>
      </w:r>
      <w:r w:rsidRPr="00F67924">
        <w:rPr>
          <w:b/>
          <w:lang w:val="pt-PT"/>
        </w:rPr>
        <w:tab/>
      </w:r>
      <w:r w:rsidRPr="00F67924">
        <w:rPr>
          <w:b/>
          <w:caps/>
          <w:lang w:val="pt-PT"/>
        </w:rPr>
        <w:t>Informação em Braille</w:t>
      </w:r>
    </w:p>
    <w:p w14:paraId="69AB7417" w14:textId="77777777" w:rsidR="0023434C" w:rsidRPr="00F67924" w:rsidRDefault="0023434C" w:rsidP="0023434C">
      <w:pPr>
        <w:rPr>
          <w:lang w:val="pt-PT"/>
        </w:rPr>
      </w:pPr>
    </w:p>
    <w:p w14:paraId="7191926F" w14:textId="77777777" w:rsidR="007D6C76" w:rsidRPr="00F67924" w:rsidRDefault="0023434C" w:rsidP="00556054">
      <w:pPr>
        <w:rPr>
          <w:highlight w:val="lightGray"/>
          <w:lang w:val="pt-PT"/>
        </w:rPr>
      </w:pPr>
      <w:r w:rsidRPr="00F67924">
        <w:rPr>
          <w:highlight w:val="lightGray"/>
          <w:lang w:val="pt-PT"/>
        </w:rPr>
        <w:t>Foi aceite a justificação para não incluir a informação em Braille</w:t>
      </w:r>
    </w:p>
    <w:p w14:paraId="78ABA4BB" w14:textId="77777777" w:rsidR="006D6294" w:rsidRPr="00F67924" w:rsidRDefault="006D6294" w:rsidP="0023434C">
      <w:pPr>
        <w:suppressAutoHyphens/>
        <w:ind w:right="14"/>
        <w:rPr>
          <w:lang w:val="pt-PT"/>
        </w:rPr>
      </w:pPr>
    </w:p>
    <w:p w14:paraId="6BDB963D" w14:textId="77777777" w:rsidR="00535063" w:rsidRPr="00F67924" w:rsidRDefault="00535063" w:rsidP="0023434C">
      <w:pPr>
        <w:suppressAutoHyphens/>
        <w:ind w:right="14"/>
        <w:rPr>
          <w:lang w:val="pt-PT"/>
        </w:rPr>
      </w:pPr>
    </w:p>
    <w:p w14:paraId="621F892F" w14:textId="77777777" w:rsidR="006D6294" w:rsidRPr="00F67924" w:rsidRDefault="006D6294" w:rsidP="00556054">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17.</w:t>
      </w:r>
      <w:r w:rsidRPr="00F67924">
        <w:rPr>
          <w:b/>
          <w:szCs w:val="22"/>
          <w:lang w:val="pt-PT"/>
        </w:rPr>
        <w:tab/>
        <w:t>IDENTIFICADOR ÚNICO – CÓDIGO DE BARRAS 2D</w:t>
      </w:r>
    </w:p>
    <w:p w14:paraId="6EDEC6FC" w14:textId="77777777" w:rsidR="006D6294" w:rsidRPr="00F67924" w:rsidRDefault="006D6294" w:rsidP="00556054">
      <w:pPr>
        <w:keepNext/>
        <w:keepLines/>
        <w:rPr>
          <w:lang w:val="pt-PT"/>
        </w:rPr>
      </w:pPr>
    </w:p>
    <w:p w14:paraId="73849580" w14:textId="5C6C6630" w:rsidR="006D6294" w:rsidRPr="00F67924" w:rsidRDefault="006D6294" w:rsidP="006D6294">
      <w:pPr>
        <w:rPr>
          <w:szCs w:val="22"/>
          <w:shd w:val="clear" w:color="auto" w:fill="CCCCCC"/>
          <w:lang w:val="pt-PT"/>
        </w:rPr>
      </w:pPr>
      <w:r w:rsidRPr="00F67924">
        <w:rPr>
          <w:highlight w:val="lightGray"/>
          <w:lang w:val="pt-PT"/>
        </w:rPr>
        <w:t>Código de barras 2D com identificador único incluído.</w:t>
      </w:r>
    </w:p>
    <w:p w14:paraId="40683554" w14:textId="77777777" w:rsidR="006D6294" w:rsidRPr="00F67924" w:rsidRDefault="006D6294" w:rsidP="006D6294">
      <w:pPr>
        <w:rPr>
          <w:lang w:val="pt-PT"/>
        </w:rPr>
      </w:pPr>
    </w:p>
    <w:p w14:paraId="78D2ABA8" w14:textId="77777777" w:rsidR="006D6294" w:rsidRPr="00F67924" w:rsidRDefault="006D6294" w:rsidP="006D6294">
      <w:pPr>
        <w:rPr>
          <w:lang w:val="pt-PT"/>
        </w:rPr>
      </w:pPr>
    </w:p>
    <w:p w14:paraId="45104B8F" w14:textId="77777777" w:rsidR="006D6294" w:rsidRPr="00F67924" w:rsidRDefault="006D6294" w:rsidP="00535063">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18.</w:t>
      </w:r>
      <w:r w:rsidRPr="00F67924">
        <w:rPr>
          <w:b/>
          <w:szCs w:val="22"/>
          <w:lang w:val="pt-PT"/>
        </w:rPr>
        <w:tab/>
        <w:t>IDENTIFICADOR ÚNICO - DADOS PARA LEITURA HUMANA</w:t>
      </w:r>
    </w:p>
    <w:p w14:paraId="1D2F8CC9" w14:textId="77777777" w:rsidR="006D6294" w:rsidRPr="00F67924" w:rsidRDefault="006D6294" w:rsidP="00535063">
      <w:pPr>
        <w:keepNext/>
        <w:keepLines/>
        <w:rPr>
          <w:lang w:val="pt-PT"/>
        </w:rPr>
      </w:pPr>
    </w:p>
    <w:p w14:paraId="4438BAB5" w14:textId="6E1E6931" w:rsidR="006D6294" w:rsidRPr="00F67924" w:rsidRDefault="006D6294" w:rsidP="00535063">
      <w:pPr>
        <w:keepNext/>
        <w:keepLines/>
        <w:rPr>
          <w:color w:val="008000"/>
          <w:szCs w:val="22"/>
          <w:lang w:val="pt-PT"/>
        </w:rPr>
      </w:pPr>
      <w:r w:rsidRPr="00F67924">
        <w:rPr>
          <w:lang w:val="pt-PT"/>
        </w:rPr>
        <w:t>PC</w:t>
      </w:r>
    </w:p>
    <w:p w14:paraId="4F5F9ABA" w14:textId="1FB680AD" w:rsidR="006D6294" w:rsidRPr="00F67924" w:rsidRDefault="006D6294" w:rsidP="00535063">
      <w:pPr>
        <w:keepNext/>
        <w:keepLines/>
        <w:rPr>
          <w:szCs w:val="22"/>
          <w:lang w:val="pt-PT"/>
        </w:rPr>
      </w:pPr>
      <w:r w:rsidRPr="00F67924">
        <w:rPr>
          <w:lang w:val="pt-PT"/>
        </w:rPr>
        <w:t>SN</w:t>
      </w:r>
    </w:p>
    <w:p w14:paraId="21BFBDC5" w14:textId="4605DF05" w:rsidR="00491B3B" w:rsidRPr="00F67924" w:rsidRDefault="006D6294" w:rsidP="00535063">
      <w:pPr>
        <w:keepNext/>
        <w:keepLines/>
        <w:rPr>
          <w:lang w:val="pt-PT"/>
        </w:rPr>
      </w:pPr>
      <w:r w:rsidRPr="00F67924">
        <w:rPr>
          <w:lang w:val="pt-PT"/>
        </w:rPr>
        <w:t>NN</w:t>
      </w:r>
    </w:p>
    <w:p w14:paraId="6A499C77" w14:textId="77777777" w:rsidR="00491B3B" w:rsidRPr="00F67924" w:rsidRDefault="00491B3B">
      <w:pPr>
        <w:rPr>
          <w:lang w:val="pt-PT"/>
        </w:rPr>
      </w:pPr>
      <w:r w:rsidRPr="00F67924">
        <w:rPr>
          <w:lang w:val="pt-PT"/>
        </w:rPr>
        <w:br w:type="page"/>
      </w:r>
    </w:p>
    <w:p w14:paraId="376F145C"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INDICAÇÕES MÍNIMAS A INCLUIR EM PEQUENAS UNIDADES DE ACONDICIONAMENTO PRIMÁRIO</w:t>
      </w:r>
    </w:p>
    <w:p w14:paraId="3B6CE0D1"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right="14"/>
        <w:rPr>
          <w:lang w:val="pt-PT"/>
        </w:rPr>
      </w:pPr>
    </w:p>
    <w:p w14:paraId="5AF99222"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right="14"/>
        <w:rPr>
          <w:lang w:val="pt-PT"/>
        </w:rPr>
      </w:pPr>
      <w:r w:rsidRPr="00F67924">
        <w:rPr>
          <w:b/>
          <w:lang w:val="pt-PT"/>
        </w:rPr>
        <w:t>FRASCO PARA INJETÁVEIS</w:t>
      </w:r>
    </w:p>
    <w:p w14:paraId="336804E2" w14:textId="77777777" w:rsidR="00491B3B" w:rsidRPr="00F67924" w:rsidRDefault="00491B3B" w:rsidP="00491B3B">
      <w:pPr>
        <w:suppressAutoHyphens/>
        <w:ind w:right="14"/>
        <w:rPr>
          <w:lang w:val="pt-PT"/>
        </w:rPr>
      </w:pPr>
    </w:p>
    <w:p w14:paraId="38902679" w14:textId="77777777" w:rsidR="00491B3B" w:rsidRPr="00F67924" w:rsidRDefault="00491B3B" w:rsidP="00491B3B">
      <w:pPr>
        <w:suppressAutoHyphens/>
        <w:ind w:right="14"/>
        <w:rPr>
          <w:lang w:val="pt-PT"/>
        </w:rPr>
      </w:pPr>
    </w:p>
    <w:p w14:paraId="0D20B7AB"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w:t>
      </w:r>
      <w:r w:rsidRPr="00F67924">
        <w:rPr>
          <w:b/>
          <w:lang w:val="pt-PT"/>
        </w:rPr>
        <w:tab/>
        <w:t>NOME DO MEDICAMENTO E VIA</w:t>
      </w:r>
      <w:del w:id="2709" w:author="Author">
        <w:r w:rsidRPr="00F67924" w:rsidDel="00704102">
          <w:rPr>
            <w:b/>
            <w:lang w:val="pt-PT"/>
          </w:rPr>
          <w:delText>(S)</w:delText>
        </w:r>
      </w:del>
      <w:r w:rsidRPr="00F67924">
        <w:rPr>
          <w:b/>
          <w:lang w:val="pt-PT"/>
        </w:rPr>
        <w:t xml:space="preserve"> DE ADMINISTRAÇÃO</w:t>
      </w:r>
    </w:p>
    <w:p w14:paraId="3B32C814" w14:textId="77777777" w:rsidR="00491B3B" w:rsidRPr="00F67924" w:rsidRDefault="00491B3B" w:rsidP="00491B3B">
      <w:pPr>
        <w:rPr>
          <w:lang w:val="pt-PT"/>
        </w:rPr>
      </w:pPr>
    </w:p>
    <w:p w14:paraId="26328082" w14:textId="77777777" w:rsidR="00491B3B" w:rsidRPr="00F67924" w:rsidRDefault="00491B3B" w:rsidP="00491B3B">
      <w:pPr>
        <w:rPr>
          <w:lang w:val="pt-PT"/>
        </w:rPr>
      </w:pPr>
      <w:r w:rsidRPr="00F67924">
        <w:rPr>
          <w:lang w:val="pt-PT"/>
        </w:rPr>
        <w:t xml:space="preserve">RoActemra 20 mg/ml concentrado estéril </w:t>
      </w:r>
    </w:p>
    <w:p w14:paraId="7A78BB83" w14:textId="77777777" w:rsidR="00491B3B" w:rsidRPr="00F67924" w:rsidRDefault="00491B3B" w:rsidP="00491B3B">
      <w:pPr>
        <w:rPr>
          <w:lang w:val="pt-PT"/>
        </w:rPr>
      </w:pPr>
      <w:r w:rsidRPr="00F67924">
        <w:rPr>
          <w:lang w:val="pt-PT"/>
        </w:rPr>
        <w:t>tocilizumab</w:t>
      </w:r>
    </w:p>
    <w:p w14:paraId="04BE8AF4" w14:textId="77777777" w:rsidR="00491B3B" w:rsidRPr="00F67924" w:rsidRDefault="00491B3B" w:rsidP="00491B3B">
      <w:pPr>
        <w:rPr>
          <w:lang w:val="pt-PT"/>
        </w:rPr>
      </w:pPr>
      <w:r w:rsidRPr="00F67924">
        <w:rPr>
          <w:lang w:val="pt-PT"/>
        </w:rPr>
        <w:t>IV</w:t>
      </w:r>
    </w:p>
    <w:p w14:paraId="1CE55795" w14:textId="77777777" w:rsidR="00491B3B" w:rsidRPr="00F67924" w:rsidRDefault="00491B3B" w:rsidP="00491B3B">
      <w:pPr>
        <w:suppressAutoHyphens/>
        <w:ind w:right="14"/>
        <w:rPr>
          <w:lang w:val="pt-PT"/>
        </w:rPr>
      </w:pPr>
    </w:p>
    <w:p w14:paraId="255DB7A9" w14:textId="77777777" w:rsidR="00491B3B" w:rsidRPr="00F67924" w:rsidRDefault="00491B3B" w:rsidP="00491B3B">
      <w:pPr>
        <w:suppressAutoHyphens/>
        <w:ind w:right="14"/>
        <w:rPr>
          <w:lang w:val="pt-PT"/>
        </w:rPr>
      </w:pPr>
    </w:p>
    <w:p w14:paraId="175BA1A5"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2.</w:t>
      </w:r>
      <w:r w:rsidRPr="00F67924">
        <w:rPr>
          <w:b/>
          <w:lang w:val="pt-PT"/>
        </w:rPr>
        <w:tab/>
        <w:t>MODO DE ADMINISTRAÇÃO</w:t>
      </w:r>
    </w:p>
    <w:p w14:paraId="3154E2DA" w14:textId="77777777" w:rsidR="00491B3B" w:rsidRPr="00F67924" w:rsidRDefault="00491B3B" w:rsidP="00491B3B">
      <w:pPr>
        <w:suppressAutoHyphens/>
        <w:ind w:right="14"/>
        <w:rPr>
          <w:lang w:val="pt-PT"/>
        </w:rPr>
      </w:pPr>
    </w:p>
    <w:p w14:paraId="208F899B" w14:textId="77777777" w:rsidR="00491B3B" w:rsidRPr="00F67924" w:rsidRDefault="00491B3B" w:rsidP="00491B3B">
      <w:pPr>
        <w:suppressAutoHyphens/>
        <w:ind w:right="14"/>
        <w:rPr>
          <w:lang w:val="pt-PT"/>
        </w:rPr>
      </w:pPr>
      <w:r w:rsidRPr="00F67924">
        <w:rPr>
          <w:lang w:val="pt-PT"/>
        </w:rPr>
        <w:t>Perfusão IV</w:t>
      </w:r>
    </w:p>
    <w:p w14:paraId="3D9ED2EE" w14:textId="77777777" w:rsidR="00491B3B" w:rsidRPr="00F67924" w:rsidRDefault="00491B3B" w:rsidP="00491B3B">
      <w:pPr>
        <w:suppressAutoHyphens/>
        <w:ind w:right="14"/>
        <w:rPr>
          <w:lang w:val="pt-PT"/>
        </w:rPr>
      </w:pPr>
    </w:p>
    <w:p w14:paraId="110EC337" w14:textId="77777777" w:rsidR="00491B3B" w:rsidRPr="00F67924" w:rsidRDefault="00491B3B" w:rsidP="00491B3B">
      <w:pPr>
        <w:suppressAutoHyphens/>
        <w:ind w:right="14"/>
        <w:rPr>
          <w:lang w:val="pt-PT"/>
        </w:rPr>
      </w:pPr>
    </w:p>
    <w:p w14:paraId="7E63C4C8"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PRAZO DE VALIDADE</w:t>
      </w:r>
    </w:p>
    <w:p w14:paraId="54812883" w14:textId="77777777" w:rsidR="00491B3B" w:rsidRPr="00F67924" w:rsidRDefault="00491B3B" w:rsidP="00491B3B">
      <w:pPr>
        <w:suppressAutoHyphens/>
        <w:ind w:right="14"/>
        <w:rPr>
          <w:lang w:val="pt-PT"/>
        </w:rPr>
      </w:pPr>
    </w:p>
    <w:p w14:paraId="79FC0D2B" w14:textId="77777777" w:rsidR="00491B3B" w:rsidRPr="00F67924" w:rsidRDefault="00491B3B" w:rsidP="00491B3B">
      <w:pPr>
        <w:suppressAutoHyphens/>
        <w:ind w:right="14"/>
        <w:rPr>
          <w:lang w:val="pt-PT"/>
        </w:rPr>
      </w:pPr>
      <w:r w:rsidRPr="00F67924">
        <w:rPr>
          <w:lang w:val="pt-PT"/>
        </w:rPr>
        <w:t>EXP</w:t>
      </w:r>
    </w:p>
    <w:p w14:paraId="559213D2" w14:textId="77777777" w:rsidR="00491B3B" w:rsidRPr="00F67924" w:rsidRDefault="00491B3B" w:rsidP="00491B3B">
      <w:pPr>
        <w:suppressAutoHyphens/>
        <w:ind w:right="14"/>
        <w:rPr>
          <w:lang w:val="pt-PT"/>
        </w:rPr>
      </w:pPr>
    </w:p>
    <w:p w14:paraId="600F3A07" w14:textId="77777777" w:rsidR="00491B3B" w:rsidRPr="00F67924" w:rsidRDefault="00491B3B" w:rsidP="00491B3B">
      <w:pPr>
        <w:suppressAutoHyphens/>
        <w:ind w:right="14"/>
        <w:rPr>
          <w:lang w:val="pt-PT"/>
        </w:rPr>
      </w:pPr>
    </w:p>
    <w:p w14:paraId="4331F71C"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NÚMERO DO LOTE</w:t>
      </w:r>
    </w:p>
    <w:p w14:paraId="6EE1BB78" w14:textId="77777777" w:rsidR="00491B3B" w:rsidRPr="00F67924" w:rsidRDefault="00491B3B" w:rsidP="00491B3B">
      <w:pPr>
        <w:suppressAutoHyphens/>
        <w:ind w:right="14"/>
        <w:rPr>
          <w:lang w:val="pt-PT"/>
        </w:rPr>
      </w:pPr>
    </w:p>
    <w:p w14:paraId="64E1E3AD" w14:textId="77777777" w:rsidR="00491B3B" w:rsidRPr="00F67924" w:rsidRDefault="00491B3B" w:rsidP="00491B3B">
      <w:pPr>
        <w:suppressAutoHyphens/>
        <w:ind w:right="14"/>
        <w:rPr>
          <w:lang w:val="pt-PT"/>
        </w:rPr>
      </w:pPr>
      <w:r w:rsidRPr="00F67924">
        <w:rPr>
          <w:lang w:val="pt-PT"/>
        </w:rPr>
        <w:t>Lot</w:t>
      </w:r>
    </w:p>
    <w:p w14:paraId="48E85211" w14:textId="77777777" w:rsidR="00491B3B" w:rsidRPr="00F67924" w:rsidRDefault="00491B3B" w:rsidP="00491B3B">
      <w:pPr>
        <w:suppressAutoHyphens/>
        <w:ind w:right="14"/>
        <w:rPr>
          <w:lang w:val="pt-PT"/>
        </w:rPr>
      </w:pPr>
    </w:p>
    <w:p w14:paraId="13A13770" w14:textId="77777777" w:rsidR="00491B3B" w:rsidRPr="00F67924" w:rsidRDefault="00491B3B" w:rsidP="00491B3B">
      <w:pPr>
        <w:suppressAutoHyphens/>
        <w:ind w:right="14"/>
        <w:rPr>
          <w:lang w:val="pt-PT"/>
        </w:rPr>
      </w:pPr>
    </w:p>
    <w:p w14:paraId="2AD86E53"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CONTEÚDO EM PESO, VOLUME OU UNIDADE</w:t>
      </w:r>
    </w:p>
    <w:p w14:paraId="4C0D2731" w14:textId="77777777" w:rsidR="00491B3B" w:rsidRPr="00F67924" w:rsidRDefault="00491B3B" w:rsidP="00491B3B">
      <w:pPr>
        <w:suppressAutoHyphens/>
        <w:ind w:right="14"/>
        <w:rPr>
          <w:lang w:val="pt-PT"/>
        </w:rPr>
      </w:pPr>
    </w:p>
    <w:p w14:paraId="2FA54FC1" w14:textId="15C0AA37" w:rsidR="00491B3B" w:rsidRPr="00557EB7" w:rsidRDefault="00491B3B" w:rsidP="00491B3B">
      <w:pPr>
        <w:ind w:right="113"/>
        <w:rPr>
          <w:szCs w:val="22"/>
          <w:lang w:val="de-DE"/>
          <w:rPrChange w:id="2710" w:author="Author">
            <w:rPr>
              <w:szCs w:val="22"/>
            </w:rPr>
          </w:rPrChange>
        </w:rPr>
      </w:pPr>
      <w:r w:rsidRPr="00557EB7">
        <w:rPr>
          <w:szCs w:val="22"/>
          <w:lang w:val="de-DE"/>
          <w:rPrChange w:id="2711" w:author="Author">
            <w:rPr>
              <w:szCs w:val="22"/>
            </w:rPr>
          </w:rPrChange>
        </w:rPr>
        <w:t xml:space="preserve">80 mg/4 ml </w:t>
      </w:r>
    </w:p>
    <w:p w14:paraId="1087B3D6" w14:textId="12FBA93E" w:rsidR="00491B3B" w:rsidRPr="00557EB7" w:rsidRDefault="00491B3B" w:rsidP="00491B3B">
      <w:pPr>
        <w:pStyle w:val="Standard1"/>
        <w:ind w:right="113"/>
        <w:rPr>
          <w:szCs w:val="22"/>
          <w:highlight w:val="lightGray"/>
          <w:lang w:val="de-DE"/>
          <w:rPrChange w:id="2712" w:author="Author">
            <w:rPr>
              <w:szCs w:val="22"/>
              <w:highlight w:val="lightGray"/>
            </w:rPr>
          </w:rPrChange>
        </w:rPr>
      </w:pPr>
      <w:r w:rsidRPr="00557EB7">
        <w:rPr>
          <w:szCs w:val="22"/>
          <w:highlight w:val="lightGray"/>
          <w:lang w:val="de-DE"/>
          <w:rPrChange w:id="2713" w:author="Author">
            <w:rPr>
              <w:szCs w:val="22"/>
              <w:highlight w:val="lightGray"/>
            </w:rPr>
          </w:rPrChange>
        </w:rPr>
        <w:t>200 mg/10 ml</w:t>
      </w:r>
    </w:p>
    <w:p w14:paraId="1B4EC943" w14:textId="4F3190CE" w:rsidR="00491B3B" w:rsidRPr="00557EB7" w:rsidRDefault="00491B3B" w:rsidP="00556054">
      <w:pPr>
        <w:pStyle w:val="Standard1"/>
        <w:ind w:right="113"/>
        <w:rPr>
          <w:szCs w:val="22"/>
          <w:lang w:val="de-DE"/>
          <w:rPrChange w:id="2714" w:author="Author">
            <w:rPr>
              <w:szCs w:val="22"/>
            </w:rPr>
          </w:rPrChange>
        </w:rPr>
      </w:pPr>
      <w:r w:rsidRPr="00557EB7">
        <w:rPr>
          <w:szCs w:val="22"/>
          <w:highlight w:val="lightGray"/>
          <w:lang w:val="de-DE"/>
          <w:rPrChange w:id="2715" w:author="Author">
            <w:rPr>
              <w:szCs w:val="22"/>
              <w:highlight w:val="lightGray"/>
            </w:rPr>
          </w:rPrChange>
        </w:rPr>
        <w:t>400 mg/20 ml</w:t>
      </w:r>
    </w:p>
    <w:p w14:paraId="73F1677E" w14:textId="77777777" w:rsidR="00491B3B" w:rsidRPr="00557EB7" w:rsidRDefault="00491B3B" w:rsidP="00491B3B">
      <w:pPr>
        <w:suppressAutoHyphens/>
        <w:ind w:right="14"/>
        <w:rPr>
          <w:lang w:val="de-DE"/>
          <w:rPrChange w:id="2716" w:author="Author">
            <w:rPr/>
          </w:rPrChange>
        </w:rPr>
      </w:pPr>
    </w:p>
    <w:p w14:paraId="0F1C3873" w14:textId="77777777" w:rsidR="00491B3B" w:rsidRPr="00557EB7" w:rsidRDefault="00491B3B" w:rsidP="00491B3B">
      <w:pPr>
        <w:suppressAutoHyphens/>
        <w:ind w:right="14"/>
        <w:rPr>
          <w:lang w:val="de-DE"/>
          <w:rPrChange w:id="2717" w:author="Author">
            <w:rPr/>
          </w:rPrChange>
        </w:rPr>
      </w:pPr>
    </w:p>
    <w:p w14:paraId="48AE4801" w14:textId="77777777" w:rsidR="00491B3B" w:rsidRPr="00F67924" w:rsidRDefault="00491B3B" w:rsidP="00491B3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6.</w:t>
      </w:r>
      <w:r w:rsidRPr="00F67924">
        <w:rPr>
          <w:b/>
          <w:lang w:val="pt-PT"/>
        </w:rPr>
        <w:tab/>
      </w:r>
      <w:r w:rsidRPr="00F67924">
        <w:rPr>
          <w:b/>
          <w:caps/>
          <w:lang w:val="pt-PT"/>
        </w:rPr>
        <w:t>Outras</w:t>
      </w:r>
    </w:p>
    <w:p w14:paraId="610D18FD" w14:textId="77777777" w:rsidR="00491B3B" w:rsidRPr="00F67924" w:rsidRDefault="00491B3B" w:rsidP="00491B3B">
      <w:pPr>
        <w:suppressAutoHyphens/>
        <w:ind w:right="14"/>
        <w:rPr>
          <w:lang w:val="pt-PT"/>
        </w:rPr>
      </w:pPr>
    </w:p>
    <w:p w14:paraId="1C856F27" w14:textId="77777777" w:rsidR="006D6294" w:rsidRPr="00F67924" w:rsidRDefault="006D6294" w:rsidP="00535063">
      <w:pPr>
        <w:keepNext/>
        <w:keepLines/>
        <w:rPr>
          <w:szCs w:val="22"/>
          <w:lang w:val="pt-PT"/>
        </w:rPr>
      </w:pPr>
    </w:p>
    <w:p w14:paraId="127FD17C" w14:textId="77777777" w:rsidR="005551E6" w:rsidRPr="00F67924" w:rsidRDefault="007D6C76" w:rsidP="005551E6">
      <w:pPr>
        <w:pBdr>
          <w:top w:val="single" w:sz="4" w:space="1" w:color="auto"/>
          <w:left w:val="single" w:sz="4" w:space="4" w:color="auto"/>
          <w:bottom w:val="single" w:sz="4" w:space="1" w:color="auto"/>
          <w:right w:val="single" w:sz="4" w:space="4" w:color="auto"/>
        </w:pBdr>
        <w:suppressAutoHyphens/>
        <w:ind w:right="14"/>
        <w:rPr>
          <w:b/>
          <w:lang w:val="pt-PT"/>
        </w:rPr>
      </w:pPr>
      <w:r w:rsidRPr="00F67924">
        <w:rPr>
          <w:lang w:val="pt-PT"/>
        </w:rPr>
        <w:br w:type="page"/>
      </w:r>
      <w:r w:rsidR="005551E6" w:rsidRPr="00F67924">
        <w:rPr>
          <w:b/>
          <w:lang w:val="pt-PT"/>
        </w:rPr>
        <w:t xml:space="preserve">INDICAÇÕES A INCLUIR </w:t>
      </w:r>
      <w:r w:rsidR="005551E6" w:rsidRPr="00F67924">
        <w:rPr>
          <w:b/>
          <w:caps/>
          <w:lang w:val="pt-PT"/>
        </w:rPr>
        <w:t>no acondicionamento secundário</w:t>
      </w:r>
    </w:p>
    <w:p w14:paraId="032D7359" w14:textId="77777777" w:rsidR="00491B3B" w:rsidRPr="00F67924" w:rsidRDefault="00491B3B" w:rsidP="005551E6">
      <w:pPr>
        <w:pBdr>
          <w:top w:val="single" w:sz="4" w:space="1" w:color="auto"/>
          <w:left w:val="single" w:sz="4" w:space="4" w:color="auto"/>
          <w:bottom w:val="single" w:sz="4" w:space="1" w:color="auto"/>
          <w:right w:val="single" w:sz="4" w:space="4" w:color="auto"/>
        </w:pBdr>
        <w:suppressAutoHyphens/>
        <w:ind w:right="14"/>
        <w:rPr>
          <w:b/>
          <w:lang w:val="pt-PT"/>
        </w:rPr>
      </w:pPr>
    </w:p>
    <w:p w14:paraId="6D96BEAF" w14:textId="5F15D5C3"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EMBALAGEM EXTERIOR</w:t>
      </w:r>
    </w:p>
    <w:p w14:paraId="4B1E37C2" w14:textId="77777777" w:rsidR="005551E6" w:rsidRPr="00F67924" w:rsidRDefault="005551E6" w:rsidP="005551E6">
      <w:pPr>
        <w:suppressAutoHyphens/>
        <w:ind w:right="14"/>
        <w:rPr>
          <w:lang w:val="pt-PT"/>
        </w:rPr>
      </w:pPr>
    </w:p>
    <w:p w14:paraId="614DF4CD" w14:textId="77777777" w:rsidR="005551E6" w:rsidRPr="00F67924" w:rsidRDefault="005551E6" w:rsidP="005551E6">
      <w:pPr>
        <w:suppressAutoHyphens/>
        <w:ind w:right="14"/>
        <w:rPr>
          <w:lang w:val="pt-PT"/>
        </w:rPr>
      </w:pPr>
    </w:p>
    <w:p w14:paraId="06B548D3"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w:t>
      </w:r>
      <w:r w:rsidRPr="00F67924">
        <w:rPr>
          <w:b/>
          <w:lang w:val="pt-PT"/>
        </w:rPr>
        <w:tab/>
        <w:t>NOME DO MEDICAMENTO</w:t>
      </w:r>
    </w:p>
    <w:p w14:paraId="73B76CCA" w14:textId="77777777" w:rsidR="005551E6" w:rsidRPr="00F67924" w:rsidRDefault="005551E6" w:rsidP="005551E6">
      <w:pPr>
        <w:suppressAutoHyphens/>
        <w:ind w:right="14"/>
        <w:rPr>
          <w:lang w:val="pt-PT"/>
        </w:rPr>
      </w:pPr>
    </w:p>
    <w:p w14:paraId="5ED56CAE" w14:textId="77777777" w:rsidR="005551E6" w:rsidRPr="00F67924" w:rsidRDefault="005551E6" w:rsidP="005551E6">
      <w:pPr>
        <w:rPr>
          <w:lang w:val="pt-PT"/>
        </w:rPr>
      </w:pPr>
      <w:r w:rsidRPr="00F67924">
        <w:rPr>
          <w:lang w:val="pt-PT"/>
        </w:rPr>
        <w:t>RoActemra 162 mg solução injetável em seringa pré-cheia</w:t>
      </w:r>
    </w:p>
    <w:p w14:paraId="5A4FA227" w14:textId="0E3163EC" w:rsidR="005551E6" w:rsidRPr="00F67924" w:rsidRDefault="00896E0A" w:rsidP="005551E6">
      <w:pPr>
        <w:rPr>
          <w:lang w:val="pt-PT"/>
        </w:rPr>
      </w:pPr>
      <w:r w:rsidRPr="00F67924">
        <w:rPr>
          <w:lang w:val="pt-PT"/>
        </w:rPr>
        <w:t>t</w:t>
      </w:r>
      <w:r w:rsidR="005551E6" w:rsidRPr="00F67924">
        <w:rPr>
          <w:lang w:val="pt-PT"/>
        </w:rPr>
        <w:t>ocilizumab</w:t>
      </w:r>
    </w:p>
    <w:p w14:paraId="3C0C8AF5" w14:textId="77777777" w:rsidR="005551E6" w:rsidRPr="00F67924" w:rsidRDefault="005551E6" w:rsidP="005551E6">
      <w:pPr>
        <w:suppressAutoHyphens/>
        <w:ind w:right="14"/>
        <w:rPr>
          <w:lang w:val="pt-PT"/>
        </w:rPr>
      </w:pPr>
    </w:p>
    <w:p w14:paraId="483BBC35" w14:textId="77777777" w:rsidR="005551E6" w:rsidRPr="00F67924" w:rsidRDefault="005551E6" w:rsidP="005551E6">
      <w:pPr>
        <w:suppressAutoHyphens/>
        <w:ind w:right="14"/>
        <w:rPr>
          <w:lang w:val="pt-PT"/>
        </w:rPr>
      </w:pPr>
    </w:p>
    <w:p w14:paraId="36B029FA"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2.</w:t>
      </w:r>
      <w:r w:rsidRPr="00F67924">
        <w:rPr>
          <w:b/>
          <w:lang w:val="pt-PT"/>
        </w:rPr>
        <w:tab/>
        <w:t>DESCRIÇÃO DA</w:t>
      </w:r>
      <w:del w:id="2718" w:author="Author">
        <w:r w:rsidRPr="00F67924" w:rsidDel="00704102">
          <w:rPr>
            <w:b/>
            <w:lang w:val="pt-PT"/>
          </w:rPr>
          <w:delText>(S)</w:delText>
        </w:r>
      </w:del>
      <w:r w:rsidRPr="00F67924">
        <w:rPr>
          <w:b/>
          <w:lang w:val="pt-PT"/>
        </w:rPr>
        <w:t xml:space="preserve"> SUBSTÂNCIA</w:t>
      </w:r>
      <w:del w:id="2719" w:author="Author">
        <w:r w:rsidRPr="00F67924" w:rsidDel="00704102">
          <w:rPr>
            <w:b/>
            <w:lang w:val="pt-PT"/>
          </w:rPr>
          <w:delText>(S)</w:delText>
        </w:r>
      </w:del>
      <w:r w:rsidRPr="00F67924">
        <w:rPr>
          <w:b/>
          <w:lang w:val="pt-PT"/>
        </w:rPr>
        <w:t xml:space="preserve"> ATIVA</w:t>
      </w:r>
      <w:del w:id="2720" w:author="Author">
        <w:r w:rsidRPr="00F67924" w:rsidDel="00704102">
          <w:rPr>
            <w:b/>
            <w:lang w:val="pt-PT"/>
          </w:rPr>
          <w:delText>(S)</w:delText>
        </w:r>
      </w:del>
    </w:p>
    <w:p w14:paraId="1F4724CE" w14:textId="77777777" w:rsidR="005551E6" w:rsidRPr="00F67924" w:rsidRDefault="005551E6" w:rsidP="005551E6">
      <w:pPr>
        <w:suppressAutoHyphens/>
        <w:ind w:right="14"/>
        <w:rPr>
          <w:lang w:val="pt-PT"/>
        </w:rPr>
      </w:pPr>
    </w:p>
    <w:p w14:paraId="075BA32B" w14:textId="77777777" w:rsidR="005551E6" w:rsidRPr="00F67924" w:rsidRDefault="005551E6" w:rsidP="005551E6">
      <w:pPr>
        <w:suppressAutoHyphens/>
        <w:ind w:right="14"/>
        <w:rPr>
          <w:lang w:val="pt-PT"/>
        </w:rPr>
      </w:pPr>
      <w:r w:rsidRPr="00F67924">
        <w:rPr>
          <w:lang w:val="pt-PT"/>
        </w:rPr>
        <w:t>1 seringa pré-cheia contém 162 mg de tocilizumab.</w:t>
      </w:r>
    </w:p>
    <w:p w14:paraId="618F622A" w14:textId="77777777" w:rsidR="005551E6" w:rsidRPr="00F67924" w:rsidRDefault="005551E6" w:rsidP="005551E6">
      <w:pPr>
        <w:suppressAutoHyphens/>
        <w:ind w:right="14"/>
        <w:rPr>
          <w:lang w:val="pt-PT"/>
        </w:rPr>
      </w:pPr>
    </w:p>
    <w:p w14:paraId="54B5D247" w14:textId="77777777" w:rsidR="005551E6" w:rsidRPr="00F67924" w:rsidRDefault="005551E6" w:rsidP="005551E6">
      <w:pPr>
        <w:suppressAutoHyphens/>
        <w:ind w:right="14"/>
        <w:rPr>
          <w:lang w:val="pt-PT"/>
        </w:rPr>
      </w:pPr>
    </w:p>
    <w:p w14:paraId="5E50D2A5"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LISTA DOS EXCIPIENTES</w:t>
      </w:r>
    </w:p>
    <w:p w14:paraId="5DADF083" w14:textId="77777777" w:rsidR="005551E6" w:rsidRPr="00F67924" w:rsidRDefault="005551E6" w:rsidP="005551E6">
      <w:pPr>
        <w:suppressAutoHyphens/>
        <w:ind w:right="14"/>
        <w:rPr>
          <w:lang w:val="pt-PT"/>
        </w:rPr>
      </w:pPr>
    </w:p>
    <w:p w14:paraId="74F0B2FE" w14:textId="5B2B5FD5" w:rsidR="005551E6" w:rsidRPr="00F67924" w:rsidRDefault="00491B3B" w:rsidP="005551E6">
      <w:pPr>
        <w:rPr>
          <w:lang w:val="pt-PT"/>
        </w:rPr>
      </w:pPr>
      <w:r w:rsidRPr="00F67924">
        <w:rPr>
          <w:rFonts w:eastAsia="PMingLiU"/>
          <w:bCs/>
          <w:szCs w:val="22"/>
          <w:lang w:val="pt-PT" w:eastAsia="zh-CN"/>
        </w:rPr>
        <w:t xml:space="preserve">Também contém </w:t>
      </w:r>
      <w:r w:rsidR="005551E6" w:rsidRPr="00F67924">
        <w:rPr>
          <w:rFonts w:eastAsia="PMingLiU"/>
          <w:bCs/>
          <w:szCs w:val="22"/>
          <w:lang w:val="pt-PT" w:eastAsia="zh-CN"/>
        </w:rPr>
        <w:t>L</w:t>
      </w:r>
      <w:r w:rsidRPr="00F67924">
        <w:rPr>
          <w:rFonts w:eastAsia="PMingLiU"/>
          <w:bCs/>
          <w:szCs w:val="22"/>
          <w:lang w:val="pt-PT" w:eastAsia="zh-CN"/>
        </w:rPr>
        <w:noBreakHyphen/>
      </w:r>
      <w:r w:rsidR="005551E6" w:rsidRPr="00F67924">
        <w:rPr>
          <w:rFonts w:eastAsia="PMingLiU"/>
          <w:bCs/>
          <w:szCs w:val="22"/>
          <w:lang w:val="pt-PT" w:eastAsia="zh-CN"/>
        </w:rPr>
        <w:t xml:space="preserve">histidina, monocloridrato de </w:t>
      </w:r>
      <w:r w:rsidR="00DA566A" w:rsidRPr="00F67924">
        <w:rPr>
          <w:rFonts w:eastAsia="PMingLiU"/>
          <w:bCs/>
          <w:szCs w:val="22"/>
          <w:lang w:val="pt-PT" w:eastAsia="zh-CN"/>
        </w:rPr>
        <w:t>L</w:t>
      </w:r>
      <w:r w:rsidRPr="00F67924">
        <w:rPr>
          <w:rFonts w:eastAsia="PMingLiU"/>
          <w:bCs/>
          <w:szCs w:val="22"/>
          <w:lang w:val="pt-PT" w:eastAsia="zh-CN"/>
        </w:rPr>
        <w:noBreakHyphen/>
      </w:r>
      <w:r w:rsidR="005551E6" w:rsidRPr="00F67924">
        <w:rPr>
          <w:rFonts w:eastAsia="PMingLiU"/>
          <w:bCs/>
          <w:szCs w:val="22"/>
          <w:lang w:val="pt-PT" w:eastAsia="zh-CN"/>
        </w:rPr>
        <w:t xml:space="preserve">histidina monohidratada, </w:t>
      </w:r>
      <w:r w:rsidR="00B43507" w:rsidRPr="00F67924">
        <w:rPr>
          <w:rFonts w:eastAsia="PMingLiU"/>
          <w:bCs/>
          <w:szCs w:val="22"/>
          <w:highlight w:val="lightGray"/>
          <w:lang w:val="pt-PT" w:eastAsia="zh-CN"/>
        </w:rPr>
        <w:t>L</w:t>
      </w:r>
      <w:r w:rsidRPr="00F67924">
        <w:rPr>
          <w:rFonts w:eastAsia="PMingLiU"/>
          <w:bCs/>
          <w:szCs w:val="22"/>
          <w:highlight w:val="lightGray"/>
          <w:lang w:val="pt-PT" w:eastAsia="zh-CN"/>
        </w:rPr>
        <w:noBreakHyphen/>
      </w:r>
      <w:r w:rsidR="00B43507" w:rsidRPr="00F67924">
        <w:rPr>
          <w:rFonts w:eastAsia="PMingLiU"/>
          <w:bCs/>
          <w:szCs w:val="22"/>
          <w:highlight w:val="lightGray"/>
          <w:lang w:val="pt-PT" w:eastAsia="zh-CN"/>
        </w:rPr>
        <w:t>arginina</w:t>
      </w:r>
      <w:r w:rsidR="00896E0A" w:rsidRPr="00F67924">
        <w:rPr>
          <w:rFonts w:eastAsia="PMingLiU"/>
          <w:bCs/>
          <w:szCs w:val="22"/>
          <w:highlight w:val="lightGray"/>
          <w:lang w:val="pt-PT" w:eastAsia="zh-CN"/>
        </w:rPr>
        <w:t>/</w:t>
      </w:r>
      <w:r w:rsidR="00CF3823" w:rsidRPr="00F67924">
        <w:rPr>
          <w:rFonts w:eastAsia="PMingLiU"/>
          <w:bCs/>
          <w:szCs w:val="22"/>
          <w:lang w:val="pt-PT" w:eastAsia="zh-CN"/>
        </w:rPr>
        <w:t>C</w:t>
      </w:r>
      <w:r w:rsidR="005551E6" w:rsidRPr="00F67924">
        <w:rPr>
          <w:rFonts w:eastAsia="PMingLiU"/>
          <w:bCs/>
          <w:szCs w:val="22"/>
          <w:lang w:val="pt-PT" w:eastAsia="zh-CN"/>
        </w:rPr>
        <w:t>loridrato de L</w:t>
      </w:r>
      <w:r w:rsidRPr="00F67924">
        <w:rPr>
          <w:rFonts w:eastAsia="PMingLiU"/>
          <w:bCs/>
          <w:szCs w:val="22"/>
          <w:lang w:val="pt-PT" w:eastAsia="zh-CN"/>
        </w:rPr>
        <w:noBreakHyphen/>
      </w:r>
      <w:r w:rsidR="005551E6" w:rsidRPr="00F67924">
        <w:rPr>
          <w:rFonts w:eastAsia="PMingLiU"/>
          <w:bCs/>
          <w:szCs w:val="22"/>
          <w:lang w:val="pt-PT" w:eastAsia="zh-CN"/>
        </w:rPr>
        <w:t>arginina, L</w:t>
      </w:r>
      <w:r w:rsidRPr="00F67924">
        <w:rPr>
          <w:rFonts w:eastAsia="PMingLiU"/>
          <w:bCs/>
          <w:szCs w:val="22"/>
          <w:lang w:val="pt-PT" w:eastAsia="zh-CN"/>
        </w:rPr>
        <w:noBreakHyphen/>
      </w:r>
      <w:r w:rsidR="005551E6" w:rsidRPr="00F67924">
        <w:rPr>
          <w:rFonts w:eastAsia="PMingLiU"/>
          <w:bCs/>
          <w:szCs w:val="22"/>
          <w:lang w:val="pt-PT" w:eastAsia="zh-CN"/>
        </w:rPr>
        <w:t xml:space="preserve">metionina, </w:t>
      </w:r>
      <w:r w:rsidRPr="00F67924">
        <w:rPr>
          <w:rFonts w:eastAsia="PMingLiU"/>
          <w:bCs/>
          <w:szCs w:val="22"/>
          <w:lang w:val="pt-PT" w:eastAsia="zh-CN"/>
        </w:rPr>
        <w:t>p</w:t>
      </w:r>
      <w:r w:rsidR="005551E6" w:rsidRPr="00F67924">
        <w:rPr>
          <w:rFonts w:eastAsia="PMingLiU"/>
          <w:bCs/>
          <w:szCs w:val="22"/>
          <w:lang w:val="pt-PT" w:eastAsia="zh-CN"/>
        </w:rPr>
        <w:t>olissorbato</w:t>
      </w:r>
      <w:ins w:id="2721" w:author="Author">
        <w:r w:rsidR="002635EB">
          <w:rPr>
            <w:rFonts w:eastAsia="PMingLiU"/>
            <w:bCs/>
            <w:szCs w:val="22"/>
            <w:lang w:val="pt-PT" w:eastAsia="zh-CN"/>
          </w:rPr>
          <w:t> </w:t>
        </w:r>
      </w:ins>
      <w:del w:id="2722" w:author="Author">
        <w:r w:rsidR="005551E6" w:rsidRPr="00F67924" w:rsidDel="002635EB">
          <w:rPr>
            <w:rFonts w:eastAsia="PMingLiU"/>
            <w:bCs/>
            <w:szCs w:val="22"/>
            <w:lang w:val="pt-PT" w:eastAsia="zh-CN"/>
          </w:rPr>
          <w:delText xml:space="preserve"> </w:delText>
        </w:r>
      </w:del>
      <w:r w:rsidR="005551E6" w:rsidRPr="00F67924">
        <w:rPr>
          <w:rFonts w:eastAsia="PMingLiU"/>
          <w:bCs/>
          <w:szCs w:val="22"/>
          <w:lang w:val="pt-PT" w:eastAsia="zh-CN"/>
        </w:rPr>
        <w:t>80, água para preparações injetáveis.</w:t>
      </w:r>
      <w:r w:rsidRPr="00F67924">
        <w:rPr>
          <w:rFonts w:eastAsia="PMingLiU"/>
          <w:bCs/>
          <w:szCs w:val="22"/>
          <w:lang w:val="pt-PT" w:eastAsia="zh-CN"/>
        </w:rPr>
        <w:t xml:space="preserve"> </w:t>
      </w:r>
      <w:r w:rsidRPr="00F67924">
        <w:rPr>
          <w:shd w:val="clear" w:color="auto" w:fill="C9C9C9" w:themeFill="accent3" w:themeFillTint="99"/>
          <w:lang w:val="pt-PT"/>
        </w:rPr>
        <w:t>Consultar o folheto informativo para mais informação.</w:t>
      </w:r>
    </w:p>
    <w:p w14:paraId="510FBF92" w14:textId="77777777" w:rsidR="005551E6" w:rsidRPr="00F67924" w:rsidRDefault="005551E6" w:rsidP="005551E6">
      <w:pPr>
        <w:suppressAutoHyphens/>
        <w:ind w:right="14"/>
        <w:rPr>
          <w:lang w:val="pt-PT"/>
        </w:rPr>
      </w:pPr>
    </w:p>
    <w:p w14:paraId="64352345" w14:textId="77777777" w:rsidR="005551E6" w:rsidRPr="00F67924" w:rsidRDefault="005551E6" w:rsidP="005551E6">
      <w:pPr>
        <w:suppressAutoHyphens/>
        <w:ind w:right="14"/>
        <w:rPr>
          <w:lang w:val="pt-PT"/>
        </w:rPr>
      </w:pPr>
    </w:p>
    <w:p w14:paraId="65970919"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FORMA FARMACÊUTICA E CONTEÚDO</w:t>
      </w:r>
    </w:p>
    <w:p w14:paraId="6E44E7A9" w14:textId="77777777" w:rsidR="005551E6" w:rsidRPr="00F67924" w:rsidRDefault="005551E6" w:rsidP="005551E6">
      <w:pPr>
        <w:suppressAutoHyphens/>
        <w:ind w:right="14"/>
        <w:rPr>
          <w:lang w:val="pt-PT"/>
        </w:rPr>
      </w:pPr>
    </w:p>
    <w:p w14:paraId="64782798" w14:textId="3ACE5DD3" w:rsidR="005551E6" w:rsidRPr="00F67924" w:rsidRDefault="005551E6" w:rsidP="005551E6">
      <w:pPr>
        <w:rPr>
          <w:lang w:val="pt-PT"/>
        </w:rPr>
      </w:pPr>
      <w:r w:rsidRPr="00F67924">
        <w:rPr>
          <w:highlight w:val="lightGray"/>
          <w:lang w:val="pt-PT"/>
        </w:rPr>
        <w:t>Solução injetável</w:t>
      </w:r>
    </w:p>
    <w:p w14:paraId="7093CCF4" w14:textId="0EC36F18" w:rsidR="005551E6" w:rsidRPr="00F67924" w:rsidRDefault="005551E6" w:rsidP="005551E6">
      <w:pPr>
        <w:rPr>
          <w:lang w:val="pt-PT"/>
        </w:rPr>
      </w:pPr>
      <w:r w:rsidRPr="00F67924">
        <w:rPr>
          <w:lang w:val="pt-PT"/>
        </w:rPr>
        <w:t>4 seringas pré-cheias</w:t>
      </w:r>
    </w:p>
    <w:p w14:paraId="7A89935A" w14:textId="11620175" w:rsidR="00491B3B" w:rsidRPr="00F67924" w:rsidRDefault="002021CC" w:rsidP="005551E6">
      <w:pPr>
        <w:rPr>
          <w:szCs w:val="22"/>
          <w:lang w:val="pt-PT"/>
        </w:rPr>
      </w:pPr>
      <w:r w:rsidRPr="00F67924">
        <w:rPr>
          <w:szCs w:val="22"/>
          <w:highlight w:val="lightGray"/>
          <w:lang w:val="pt-PT"/>
        </w:rPr>
        <w:t>Conjunto de embalagens</w:t>
      </w:r>
      <w:r w:rsidR="00491B3B" w:rsidRPr="00F67924">
        <w:rPr>
          <w:szCs w:val="22"/>
          <w:highlight w:val="lightGray"/>
          <w:lang w:val="pt-PT"/>
        </w:rPr>
        <w:t>: 12 (3 embalagens de 4) seringas pré-cheias</w:t>
      </w:r>
    </w:p>
    <w:p w14:paraId="712AAB91" w14:textId="7A1E3A9A" w:rsidR="005551E6" w:rsidRPr="00F67924" w:rsidRDefault="005551E6" w:rsidP="005551E6">
      <w:pPr>
        <w:rPr>
          <w:lang w:val="pt-PT"/>
        </w:rPr>
      </w:pPr>
      <w:r w:rsidRPr="00F67924">
        <w:rPr>
          <w:lang w:val="pt-PT"/>
        </w:rPr>
        <w:t>162</w:t>
      </w:r>
      <w:r w:rsidR="00491B3B" w:rsidRPr="00F67924">
        <w:rPr>
          <w:lang w:val="pt-PT"/>
        </w:rPr>
        <w:t> </w:t>
      </w:r>
      <w:r w:rsidRPr="00F67924">
        <w:rPr>
          <w:lang w:val="pt-PT"/>
        </w:rPr>
        <w:t>mg/0,9</w:t>
      </w:r>
      <w:r w:rsidR="00491B3B" w:rsidRPr="00F67924">
        <w:rPr>
          <w:lang w:val="pt-PT"/>
        </w:rPr>
        <w:t> </w:t>
      </w:r>
      <w:r w:rsidRPr="00F67924">
        <w:rPr>
          <w:lang w:val="pt-PT"/>
        </w:rPr>
        <w:t>ml</w:t>
      </w:r>
    </w:p>
    <w:p w14:paraId="0D04CE7E" w14:textId="77777777" w:rsidR="005551E6" w:rsidRPr="00F67924" w:rsidRDefault="005551E6" w:rsidP="005551E6">
      <w:pPr>
        <w:rPr>
          <w:lang w:val="pt-PT"/>
        </w:rPr>
      </w:pPr>
    </w:p>
    <w:p w14:paraId="0C727225" w14:textId="77777777" w:rsidR="005551E6" w:rsidRPr="00F67924" w:rsidRDefault="005551E6" w:rsidP="005551E6">
      <w:pPr>
        <w:suppressAutoHyphens/>
        <w:ind w:right="14"/>
        <w:rPr>
          <w:lang w:val="pt-PT"/>
        </w:rPr>
      </w:pPr>
    </w:p>
    <w:p w14:paraId="1D91BC07"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MODO E VIA</w:t>
      </w:r>
      <w:del w:id="2723" w:author="Author">
        <w:r w:rsidRPr="00F67924" w:rsidDel="00704102">
          <w:rPr>
            <w:b/>
            <w:lang w:val="pt-PT"/>
          </w:rPr>
          <w:delText>(S)</w:delText>
        </w:r>
      </w:del>
      <w:r w:rsidRPr="00F67924">
        <w:rPr>
          <w:b/>
          <w:lang w:val="pt-PT"/>
        </w:rPr>
        <w:t xml:space="preserve"> DE ADMINISTRAÇÃO</w:t>
      </w:r>
    </w:p>
    <w:p w14:paraId="7AE71010" w14:textId="77777777" w:rsidR="005551E6" w:rsidRPr="00F67924" w:rsidRDefault="005551E6" w:rsidP="005551E6">
      <w:pPr>
        <w:suppressAutoHyphens/>
        <w:ind w:right="14"/>
        <w:rPr>
          <w:lang w:val="pt-PT"/>
        </w:rPr>
      </w:pPr>
    </w:p>
    <w:p w14:paraId="0D602682" w14:textId="77777777" w:rsidR="005551E6" w:rsidRPr="00F67924" w:rsidRDefault="005551E6" w:rsidP="005551E6">
      <w:pPr>
        <w:rPr>
          <w:lang w:val="pt-PT"/>
        </w:rPr>
      </w:pPr>
      <w:r w:rsidRPr="00F67924">
        <w:rPr>
          <w:lang w:val="pt-PT"/>
        </w:rPr>
        <w:t>Via subcutânea</w:t>
      </w:r>
    </w:p>
    <w:p w14:paraId="3CB203E5" w14:textId="77777777" w:rsidR="005551E6" w:rsidRPr="00F67924" w:rsidRDefault="005551E6" w:rsidP="005551E6">
      <w:pPr>
        <w:suppressAutoHyphens/>
        <w:ind w:right="14"/>
        <w:rPr>
          <w:lang w:val="pt-PT"/>
        </w:rPr>
      </w:pPr>
      <w:r w:rsidRPr="00F67924">
        <w:rPr>
          <w:lang w:val="pt-PT"/>
        </w:rPr>
        <w:t>Consultar o folheto informativo antes de utilizar</w:t>
      </w:r>
    </w:p>
    <w:p w14:paraId="144C4AA6" w14:textId="77777777" w:rsidR="005551E6" w:rsidRPr="00F67924" w:rsidRDefault="005551E6" w:rsidP="005551E6">
      <w:pPr>
        <w:suppressAutoHyphens/>
        <w:ind w:right="14"/>
        <w:rPr>
          <w:lang w:val="pt-PT"/>
        </w:rPr>
      </w:pPr>
    </w:p>
    <w:p w14:paraId="4DD88FB5" w14:textId="77777777" w:rsidR="005551E6" w:rsidRPr="00F67924" w:rsidRDefault="005551E6" w:rsidP="005551E6">
      <w:pPr>
        <w:suppressAutoHyphens/>
        <w:ind w:right="14"/>
        <w:rPr>
          <w:lang w:val="pt-PT"/>
        </w:rPr>
      </w:pPr>
    </w:p>
    <w:p w14:paraId="080DDE96" w14:textId="1B03CDD6"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6.</w:t>
      </w:r>
      <w:r w:rsidRPr="00F67924">
        <w:rPr>
          <w:b/>
          <w:lang w:val="pt-PT"/>
        </w:rPr>
        <w:tab/>
        <w:t>ADVERTÊNCIA ESPECIAL DE QUE O MEDICAMENTO DEVE SER MANTIDO FORA DA VISTA E DO ALCANCE</w:t>
      </w:r>
      <w:ins w:id="2724" w:author="Author">
        <w:r w:rsidR="00A925D8">
          <w:rPr>
            <w:b/>
            <w:lang w:val="pt-PT"/>
          </w:rPr>
          <w:t xml:space="preserve"> </w:t>
        </w:r>
      </w:ins>
      <w:r w:rsidRPr="00F67924">
        <w:rPr>
          <w:b/>
          <w:lang w:val="pt-PT"/>
        </w:rPr>
        <w:t>DAS CRIANÇAS</w:t>
      </w:r>
    </w:p>
    <w:p w14:paraId="1720CD14" w14:textId="77777777" w:rsidR="005551E6" w:rsidRPr="00F67924" w:rsidRDefault="005551E6" w:rsidP="005551E6">
      <w:pPr>
        <w:suppressAutoHyphens/>
        <w:ind w:right="14"/>
        <w:rPr>
          <w:lang w:val="pt-PT"/>
        </w:rPr>
      </w:pPr>
    </w:p>
    <w:p w14:paraId="60682EA9" w14:textId="77777777" w:rsidR="005551E6" w:rsidRPr="00F67924" w:rsidRDefault="005551E6" w:rsidP="005551E6">
      <w:pPr>
        <w:suppressAutoHyphens/>
        <w:ind w:right="14"/>
        <w:rPr>
          <w:lang w:val="pt-PT"/>
        </w:rPr>
      </w:pPr>
      <w:r w:rsidRPr="00F67924">
        <w:rPr>
          <w:lang w:val="pt-PT"/>
        </w:rPr>
        <w:t>Manter fora da vista e do alcance das crianças</w:t>
      </w:r>
    </w:p>
    <w:p w14:paraId="17D304A8" w14:textId="77777777" w:rsidR="005551E6" w:rsidRPr="00F67924" w:rsidRDefault="005551E6" w:rsidP="005551E6">
      <w:pPr>
        <w:suppressAutoHyphens/>
        <w:ind w:right="14"/>
        <w:rPr>
          <w:lang w:val="pt-PT"/>
        </w:rPr>
      </w:pPr>
    </w:p>
    <w:p w14:paraId="15664CCB" w14:textId="77777777" w:rsidR="005551E6" w:rsidRPr="00F67924" w:rsidRDefault="005551E6" w:rsidP="005551E6">
      <w:pPr>
        <w:suppressAutoHyphens/>
        <w:ind w:right="14"/>
        <w:rPr>
          <w:lang w:val="pt-PT"/>
        </w:rPr>
      </w:pPr>
    </w:p>
    <w:p w14:paraId="109CBE39"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7.</w:t>
      </w:r>
      <w:r w:rsidRPr="00F67924">
        <w:rPr>
          <w:b/>
          <w:lang w:val="pt-PT"/>
        </w:rPr>
        <w:tab/>
        <w:t>OUTRAS ADVERTÊNCIAS ESPECIAIS, SE NECESSÁRIO</w:t>
      </w:r>
    </w:p>
    <w:p w14:paraId="683A4634" w14:textId="77777777" w:rsidR="005551E6" w:rsidRPr="00F67924" w:rsidRDefault="005551E6" w:rsidP="005551E6">
      <w:pPr>
        <w:suppressAutoHyphens/>
        <w:ind w:right="14"/>
        <w:rPr>
          <w:lang w:val="pt-PT"/>
        </w:rPr>
      </w:pPr>
    </w:p>
    <w:p w14:paraId="1EA42D42" w14:textId="74BB2672" w:rsidR="005551E6" w:rsidRPr="00F67924" w:rsidRDefault="005551E6" w:rsidP="005551E6">
      <w:pPr>
        <w:suppressAutoHyphens/>
        <w:ind w:right="14"/>
        <w:rPr>
          <w:lang w:val="pt-PT"/>
        </w:rPr>
      </w:pPr>
      <w:r w:rsidRPr="00F67924">
        <w:rPr>
          <w:lang w:val="pt-PT"/>
        </w:rPr>
        <w:t>Deixar permanecer a seringa em temperatura ambiente, fora da embalagem exterior, durante 25 a 30</w:t>
      </w:r>
      <w:r w:rsidR="00491B3B" w:rsidRPr="00F67924">
        <w:rPr>
          <w:lang w:val="pt-PT"/>
        </w:rPr>
        <w:t> </w:t>
      </w:r>
      <w:r w:rsidRPr="00F67924">
        <w:rPr>
          <w:lang w:val="pt-PT"/>
        </w:rPr>
        <w:t>minutos antes da utilização</w:t>
      </w:r>
    </w:p>
    <w:p w14:paraId="1B68F3D4" w14:textId="77777777" w:rsidR="005551E6" w:rsidRPr="00F67924" w:rsidRDefault="005551E6" w:rsidP="005551E6">
      <w:pPr>
        <w:suppressAutoHyphens/>
        <w:ind w:right="14"/>
        <w:rPr>
          <w:lang w:val="pt-PT"/>
        </w:rPr>
      </w:pPr>
    </w:p>
    <w:p w14:paraId="245EBDFF" w14:textId="77777777" w:rsidR="005551E6" w:rsidRPr="00F67924" w:rsidRDefault="005551E6" w:rsidP="005551E6">
      <w:pPr>
        <w:suppressAutoHyphens/>
        <w:ind w:right="14"/>
        <w:rPr>
          <w:lang w:val="pt-PT"/>
        </w:rPr>
      </w:pPr>
    </w:p>
    <w:p w14:paraId="61AB9908"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8.</w:t>
      </w:r>
      <w:r w:rsidRPr="00F67924">
        <w:rPr>
          <w:b/>
          <w:lang w:val="pt-PT"/>
        </w:rPr>
        <w:tab/>
        <w:t>PRAZO DE VALIDADE</w:t>
      </w:r>
    </w:p>
    <w:p w14:paraId="0F1AA6FE" w14:textId="77777777" w:rsidR="005551E6" w:rsidRPr="00F67924" w:rsidRDefault="005551E6" w:rsidP="005551E6">
      <w:pPr>
        <w:suppressAutoHyphens/>
        <w:ind w:right="14"/>
        <w:rPr>
          <w:lang w:val="pt-PT"/>
        </w:rPr>
      </w:pPr>
    </w:p>
    <w:p w14:paraId="0C852502" w14:textId="4ABED109" w:rsidR="005551E6" w:rsidRPr="00F67924" w:rsidRDefault="008B5F1F" w:rsidP="005551E6">
      <w:pPr>
        <w:suppressAutoHyphens/>
        <w:ind w:right="14"/>
        <w:rPr>
          <w:lang w:val="pt-PT"/>
        </w:rPr>
      </w:pPr>
      <w:r w:rsidRPr="00F67924">
        <w:rPr>
          <w:lang w:val="pt-PT"/>
        </w:rPr>
        <w:t>EXP</w:t>
      </w:r>
    </w:p>
    <w:p w14:paraId="6AE9832F" w14:textId="77777777" w:rsidR="005551E6" w:rsidRPr="00F67924" w:rsidRDefault="005551E6" w:rsidP="005551E6">
      <w:pPr>
        <w:suppressAutoHyphens/>
        <w:ind w:right="14"/>
        <w:rPr>
          <w:lang w:val="pt-PT"/>
        </w:rPr>
      </w:pPr>
    </w:p>
    <w:p w14:paraId="229A0206" w14:textId="77777777" w:rsidR="005551E6" w:rsidRPr="00F67924" w:rsidRDefault="005551E6" w:rsidP="005551E6">
      <w:pPr>
        <w:suppressAutoHyphens/>
        <w:ind w:right="14"/>
        <w:rPr>
          <w:lang w:val="pt-PT"/>
        </w:rPr>
      </w:pPr>
    </w:p>
    <w:p w14:paraId="094C62A5" w14:textId="77777777" w:rsidR="005551E6" w:rsidRPr="00F67924" w:rsidRDefault="005551E6" w:rsidP="005551E6">
      <w:pPr>
        <w:keepNext/>
        <w:keepLines/>
        <w:pBdr>
          <w:top w:val="single" w:sz="4" w:space="1" w:color="auto"/>
          <w:left w:val="single" w:sz="4" w:space="4" w:color="auto"/>
          <w:bottom w:val="single" w:sz="4" w:space="1" w:color="auto"/>
          <w:right w:val="single" w:sz="4" w:space="4" w:color="auto"/>
        </w:pBdr>
        <w:ind w:left="567" w:hanging="567"/>
        <w:rPr>
          <w:lang w:val="pt-PT"/>
        </w:rPr>
      </w:pPr>
      <w:r w:rsidRPr="00F67924">
        <w:rPr>
          <w:b/>
          <w:lang w:val="pt-PT"/>
        </w:rPr>
        <w:t>9.</w:t>
      </w:r>
      <w:r w:rsidRPr="00F67924">
        <w:rPr>
          <w:b/>
          <w:lang w:val="pt-PT"/>
        </w:rPr>
        <w:tab/>
        <w:t>CONDIÇÕES ESPECIAIS DE CONSERVAÇÃO</w:t>
      </w:r>
    </w:p>
    <w:p w14:paraId="52710BD6" w14:textId="77777777" w:rsidR="005551E6" w:rsidRPr="00F67924" w:rsidRDefault="005551E6" w:rsidP="005551E6">
      <w:pPr>
        <w:keepNext/>
        <w:rPr>
          <w:lang w:val="pt-PT"/>
        </w:rPr>
      </w:pPr>
    </w:p>
    <w:p w14:paraId="55DFFDE9" w14:textId="3852A8B4" w:rsidR="005551E6" w:rsidRPr="00F67924" w:rsidRDefault="005551E6" w:rsidP="005551E6">
      <w:pPr>
        <w:keepNext/>
        <w:rPr>
          <w:lang w:val="pt-PT"/>
        </w:rPr>
      </w:pPr>
      <w:r w:rsidRPr="00F67924">
        <w:rPr>
          <w:lang w:val="pt-PT"/>
        </w:rPr>
        <w:t xml:space="preserve">Conservar no frigorífico </w:t>
      </w:r>
    </w:p>
    <w:p w14:paraId="0D1CC670" w14:textId="561ED3BC" w:rsidR="005551E6" w:rsidRPr="00F67924" w:rsidRDefault="005551E6" w:rsidP="005551E6">
      <w:pPr>
        <w:keepNext/>
        <w:rPr>
          <w:lang w:val="pt-PT"/>
        </w:rPr>
      </w:pPr>
      <w:r w:rsidRPr="00F67924">
        <w:rPr>
          <w:lang w:val="pt-PT"/>
        </w:rPr>
        <w:t>Não congelar</w:t>
      </w:r>
    </w:p>
    <w:p w14:paraId="22E61251" w14:textId="15661639" w:rsidR="00100654" w:rsidRPr="00F67924" w:rsidRDefault="00100654" w:rsidP="005551E6">
      <w:pPr>
        <w:keepNext/>
        <w:rPr>
          <w:b/>
          <w:lang w:val="pt-PT"/>
        </w:rPr>
      </w:pPr>
      <w:r w:rsidRPr="00F67924">
        <w:rPr>
          <w:lang w:val="pt-PT"/>
        </w:rPr>
        <w:t>Uma vez retirada do frigorífico, a seringa pré-cheia pode ser conservada até 2</w:t>
      </w:r>
      <w:r w:rsidR="00491B3B" w:rsidRPr="00F67924">
        <w:rPr>
          <w:lang w:val="pt-PT"/>
        </w:rPr>
        <w:t> </w:t>
      </w:r>
      <w:r w:rsidRPr="00F67924">
        <w:rPr>
          <w:lang w:val="pt-PT"/>
        </w:rPr>
        <w:t>semanas a uma temperatura igual ou inferior a 30</w:t>
      </w:r>
      <w:r w:rsidR="00491B3B" w:rsidRPr="00F67924">
        <w:rPr>
          <w:lang w:val="pt-PT"/>
        </w:rPr>
        <w:t> </w:t>
      </w:r>
      <w:r w:rsidRPr="00F67924">
        <w:rPr>
          <w:lang w:val="pt-PT"/>
        </w:rPr>
        <w:t>°C</w:t>
      </w:r>
    </w:p>
    <w:p w14:paraId="23F574A8" w14:textId="606CE021" w:rsidR="005551E6" w:rsidRPr="00F67924" w:rsidRDefault="005551E6" w:rsidP="005551E6">
      <w:pPr>
        <w:keepNext/>
        <w:rPr>
          <w:b/>
          <w:lang w:val="pt-PT"/>
        </w:rPr>
      </w:pPr>
      <w:r w:rsidRPr="00F67924">
        <w:rPr>
          <w:lang w:val="pt-PT"/>
        </w:rPr>
        <w:t>Manter a seringa pré-cheia dentro da embalagem exterior para proteger da luz e da humidade</w:t>
      </w:r>
    </w:p>
    <w:p w14:paraId="1A890CD4" w14:textId="77777777" w:rsidR="005551E6" w:rsidRPr="00F67924" w:rsidRDefault="005551E6" w:rsidP="005551E6">
      <w:pPr>
        <w:suppressAutoHyphens/>
        <w:ind w:right="14"/>
        <w:rPr>
          <w:lang w:val="pt-PT"/>
        </w:rPr>
      </w:pPr>
    </w:p>
    <w:p w14:paraId="16BDD28C" w14:textId="77777777" w:rsidR="005551E6" w:rsidRPr="00F67924" w:rsidRDefault="005551E6" w:rsidP="005551E6">
      <w:pPr>
        <w:rPr>
          <w:lang w:val="pt-PT"/>
        </w:rPr>
      </w:pPr>
    </w:p>
    <w:p w14:paraId="0B42FAD0"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10.</w:t>
      </w:r>
      <w:r w:rsidRPr="00F67924">
        <w:rPr>
          <w:b/>
          <w:lang w:val="pt-PT"/>
        </w:rPr>
        <w:tab/>
        <w:t>CUIDADOS ESPECIAIS QUANTO À ELIMINAÇÃO DO MEDICAMENTO NÃO UTILIZADO OU DOS RESÍDUOS PROVENIENTES DESSE MEDICAMENTO, SE APLICÁVEL</w:t>
      </w:r>
    </w:p>
    <w:p w14:paraId="239CA8A6" w14:textId="77777777" w:rsidR="005551E6" w:rsidRPr="00F67924" w:rsidRDefault="005551E6" w:rsidP="005551E6">
      <w:pPr>
        <w:suppressAutoHyphens/>
        <w:ind w:right="14"/>
        <w:rPr>
          <w:lang w:val="pt-PT"/>
        </w:rPr>
      </w:pPr>
    </w:p>
    <w:p w14:paraId="4BFEACCA" w14:textId="77777777" w:rsidR="005551E6" w:rsidRPr="00F67924" w:rsidRDefault="005551E6" w:rsidP="005551E6">
      <w:pPr>
        <w:suppressAutoHyphens/>
        <w:ind w:right="14"/>
        <w:rPr>
          <w:lang w:val="pt-PT"/>
        </w:rPr>
      </w:pPr>
    </w:p>
    <w:p w14:paraId="04379BFA"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11.</w:t>
      </w:r>
      <w:r w:rsidRPr="00F67924">
        <w:rPr>
          <w:b/>
          <w:lang w:val="pt-PT"/>
        </w:rPr>
        <w:tab/>
        <w:t>NOME E ENDEREÇO DO TITULAR DA AUTORIZAÇÃO DE INTRODUÇÃO NO MERCADO</w:t>
      </w:r>
    </w:p>
    <w:p w14:paraId="64676A15" w14:textId="77777777" w:rsidR="005551E6" w:rsidRPr="00F67924" w:rsidRDefault="005551E6" w:rsidP="005551E6">
      <w:pPr>
        <w:suppressAutoHyphens/>
        <w:ind w:right="14"/>
        <w:rPr>
          <w:lang w:val="pt-PT"/>
        </w:rPr>
      </w:pPr>
    </w:p>
    <w:p w14:paraId="6E5DA488" w14:textId="77777777" w:rsidR="0045348A" w:rsidRPr="00557EB7" w:rsidRDefault="0045348A" w:rsidP="0045348A">
      <w:pPr>
        <w:rPr>
          <w:lang w:val="de-DE"/>
          <w:rPrChange w:id="2725" w:author="Author">
            <w:rPr/>
          </w:rPrChange>
        </w:rPr>
      </w:pPr>
      <w:r w:rsidRPr="00557EB7">
        <w:rPr>
          <w:lang w:val="de-DE"/>
          <w:rPrChange w:id="2726" w:author="Author">
            <w:rPr/>
          </w:rPrChange>
        </w:rPr>
        <w:t xml:space="preserve">Roche Registration GmbH </w:t>
      </w:r>
    </w:p>
    <w:p w14:paraId="197DEDBE" w14:textId="77777777" w:rsidR="0045348A" w:rsidRPr="00557EB7" w:rsidRDefault="0045348A" w:rsidP="0045348A">
      <w:pPr>
        <w:rPr>
          <w:lang w:val="de-DE"/>
          <w:rPrChange w:id="2727" w:author="Author">
            <w:rPr/>
          </w:rPrChange>
        </w:rPr>
      </w:pPr>
      <w:r w:rsidRPr="00557EB7">
        <w:rPr>
          <w:lang w:val="de-DE"/>
          <w:rPrChange w:id="2728" w:author="Author">
            <w:rPr/>
          </w:rPrChange>
        </w:rPr>
        <w:t>Emil-Barell-Strasse 1</w:t>
      </w:r>
    </w:p>
    <w:p w14:paraId="0F166113" w14:textId="77777777" w:rsidR="0045348A" w:rsidRPr="00F67924" w:rsidRDefault="0045348A" w:rsidP="0045348A">
      <w:pPr>
        <w:rPr>
          <w:lang w:val="pt-PT"/>
        </w:rPr>
      </w:pPr>
      <w:r w:rsidRPr="00F67924">
        <w:rPr>
          <w:lang w:val="pt-PT"/>
        </w:rPr>
        <w:t>79639 Grenzach-Wyhlen</w:t>
      </w:r>
    </w:p>
    <w:p w14:paraId="6896E194" w14:textId="77777777" w:rsidR="005551E6" w:rsidRPr="00F67924" w:rsidRDefault="0045348A" w:rsidP="005551E6">
      <w:pPr>
        <w:suppressAutoHyphens/>
        <w:ind w:right="14"/>
        <w:rPr>
          <w:lang w:val="pt-PT"/>
        </w:rPr>
      </w:pPr>
      <w:r w:rsidRPr="00F67924">
        <w:rPr>
          <w:lang w:val="pt-PT"/>
        </w:rPr>
        <w:t xml:space="preserve">Alemanha </w:t>
      </w:r>
    </w:p>
    <w:p w14:paraId="7F58D622" w14:textId="77777777" w:rsidR="005551E6" w:rsidRPr="00F67924" w:rsidRDefault="005551E6" w:rsidP="005551E6">
      <w:pPr>
        <w:suppressAutoHyphens/>
        <w:ind w:right="14"/>
        <w:rPr>
          <w:lang w:val="pt-PT"/>
        </w:rPr>
      </w:pPr>
    </w:p>
    <w:p w14:paraId="0E1BE1B9" w14:textId="77777777" w:rsidR="000D5E6E" w:rsidRPr="00F67924" w:rsidRDefault="000D5E6E" w:rsidP="005551E6">
      <w:pPr>
        <w:suppressAutoHyphens/>
        <w:ind w:right="14"/>
        <w:rPr>
          <w:lang w:val="pt-PT"/>
        </w:rPr>
      </w:pPr>
    </w:p>
    <w:p w14:paraId="5EAF23FD"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12.</w:t>
      </w:r>
      <w:r w:rsidRPr="00F67924">
        <w:rPr>
          <w:b/>
          <w:lang w:val="pt-PT"/>
        </w:rPr>
        <w:tab/>
        <w:t>NÚMERO(S) DA AUTORIZAÇÃO DE INTRODUÇÃO NO MERCADO</w:t>
      </w:r>
    </w:p>
    <w:p w14:paraId="00047A14" w14:textId="77777777" w:rsidR="005551E6" w:rsidRPr="00F67924" w:rsidRDefault="005551E6" w:rsidP="005551E6">
      <w:pPr>
        <w:suppressAutoHyphens/>
        <w:ind w:right="14"/>
        <w:rPr>
          <w:lang w:val="pt-PT"/>
        </w:rPr>
      </w:pPr>
    </w:p>
    <w:p w14:paraId="53EAF77E" w14:textId="03093223" w:rsidR="00491B3B" w:rsidRPr="00F67924" w:rsidRDefault="005551E6" w:rsidP="00491B3B">
      <w:pPr>
        <w:rPr>
          <w:szCs w:val="22"/>
          <w:highlight w:val="lightGray"/>
          <w:lang w:val="pt-PT"/>
        </w:rPr>
      </w:pPr>
      <w:r w:rsidRPr="00F67924">
        <w:rPr>
          <w:lang w:val="pt-PT"/>
        </w:rPr>
        <w:t>EU/1/08/492/00</w:t>
      </w:r>
      <w:r w:rsidR="008C19C9" w:rsidRPr="00F67924">
        <w:rPr>
          <w:lang w:val="pt-PT"/>
        </w:rPr>
        <w:t>7</w:t>
      </w:r>
      <w:r w:rsidR="00491B3B" w:rsidRPr="00F67924">
        <w:rPr>
          <w:lang w:val="pt-PT"/>
        </w:rPr>
        <w:t xml:space="preserve"> </w:t>
      </w:r>
      <w:r w:rsidR="00491B3B" w:rsidRPr="00F67924">
        <w:rPr>
          <w:szCs w:val="22"/>
          <w:highlight w:val="lightGray"/>
          <w:lang w:val="pt-PT"/>
        </w:rPr>
        <w:t xml:space="preserve">4 seringas pré-cheias </w:t>
      </w:r>
    </w:p>
    <w:p w14:paraId="46CC0A96" w14:textId="5EC453EE" w:rsidR="005551E6" w:rsidRPr="00F67924" w:rsidRDefault="00491B3B" w:rsidP="00556054">
      <w:pPr>
        <w:pStyle w:val="Standard1"/>
        <w:rPr>
          <w:szCs w:val="22"/>
          <w:lang w:val="pt-PT"/>
        </w:rPr>
      </w:pPr>
      <w:r w:rsidRPr="00F67924">
        <w:rPr>
          <w:szCs w:val="22"/>
          <w:highlight w:val="lightGray"/>
          <w:lang w:val="pt-PT"/>
        </w:rPr>
        <w:t xml:space="preserve">EU/1/08/492/008 </w:t>
      </w:r>
      <w:r w:rsidR="002021CC" w:rsidRPr="00F67924">
        <w:rPr>
          <w:szCs w:val="22"/>
          <w:highlight w:val="lightGray"/>
          <w:lang w:val="pt-PT"/>
        </w:rPr>
        <w:t>Conjunto de embalagens</w:t>
      </w:r>
      <w:r w:rsidRPr="00F67924">
        <w:rPr>
          <w:szCs w:val="22"/>
          <w:highlight w:val="lightGray"/>
          <w:lang w:val="pt-PT"/>
        </w:rPr>
        <w:t>: 12 (3 embalagens de 4) seringas pré-cheias</w:t>
      </w:r>
    </w:p>
    <w:p w14:paraId="1CBEF49D" w14:textId="77777777" w:rsidR="005551E6" w:rsidRPr="00F67924" w:rsidRDefault="005551E6" w:rsidP="005551E6">
      <w:pPr>
        <w:outlineLvl w:val="0"/>
        <w:rPr>
          <w:lang w:val="pt-PT"/>
        </w:rPr>
      </w:pPr>
    </w:p>
    <w:p w14:paraId="64BADD63" w14:textId="77777777" w:rsidR="005551E6" w:rsidRPr="00F67924" w:rsidRDefault="005551E6" w:rsidP="005551E6">
      <w:pPr>
        <w:suppressAutoHyphens/>
        <w:ind w:right="14"/>
        <w:rPr>
          <w:lang w:val="pt-PT"/>
        </w:rPr>
      </w:pPr>
    </w:p>
    <w:p w14:paraId="6FCBFB33"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13.</w:t>
      </w:r>
      <w:r w:rsidRPr="00F67924">
        <w:rPr>
          <w:b/>
          <w:lang w:val="pt-PT"/>
        </w:rPr>
        <w:tab/>
        <w:t xml:space="preserve">NÚMERO DO LOTE </w:t>
      </w:r>
    </w:p>
    <w:p w14:paraId="7F70C45E" w14:textId="77777777" w:rsidR="005551E6" w:rsidRPr="00F67924" w:rsidRDefault="005551E6" w:rsidP="005551E6">
      <w:pPr>
        <w:suppressAutoHyphens/>
        <w:ind w:right="14"/>
        <w:rPr>
          <w:lang w:val="pt-PT"/>
        </w:rPr>
      </w:pPr>
    </w:p>
    <w:p w14:paraId="242A3945" w14:textId="086F34EB" w:rsidR="005551E6" w:rsidRPr="00F67924" w:rsidRDefault="005551E6" w:rsidP="005551E6">
      <w:pPr>
        <w:suppressAutoHyphens/>
        <w:ind w:right="14"/>
        <w:rPr>
          <w:lang w:val="pt-PT"/>
        </w:rPr>
      </w:pPr>
      <w:r w:rsidRPr="00F67924">
        <w:rPr>
          <w:lang w:val="pt-PT"/>
        </w:rPr>
        <w:t>Lot</w:t>
      </w:r>
    </w:p>
    <w:p w14:paraId="02E3CDEF" w14:textId="77777777" w:rsidR="005551E6" w:rsidRPr="00F67924" w:rsidRDefault="005551E6" w:rsidP="005551E6">
      <w:pPr>
        <w:suppressAutoHyphens/>
        <w:ind w:right="14"/>
        <w:rPr>
          <w:lang w:val="pt-PT"/>
        </w:rPr>
      </w:pPr>
    </w:p>
    <w:p w14:paraId="785FF056" w14:textId="77777777" w:rsidR="005551E6" w:rsidRPr="00F67924" w:rsidRDefault="005551E6" w:rsidP="005551E6">
      <w:pPr>
        <w:suppressAutoHyphens/>
        <w:ind w:right="14"/>
        <w:rPr>
          <w:lang w:val="pt-PT"/>
        </w:rPr>
      </w:pPr>
    </w:p>
    <w:p w14:paraId="1393FB06"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14.</w:t>
      </w:r>
      <w:r w:rsidRPr="00F67924">
        <w:rPr>
          <w:b/>
          <w:lang w:val="pt-PT"/>
        </w:rPr>
        <w:tab/>
        <w:t xml:space="preserve">CLASSIFICAÇÃO QUANTO À DISPENSA </w:t>
      </w:r>
      <w:r w:rsidRPr="00F67924">
        <w:rPr>
          <w:b/>
          <w:caps/>
          <w:lang w:val="pt-PT"/>
        </w:rPr>
        <w:t>ao Público</w:t>
      </w:r>
    </w:p>
    <w:p w14:paraId="2F11CF40" w14:textId="77777777" w:rsidR="005551E6" w:rsidRPr="00F67924" w:rsidRDefault="005551E6" w:rsidP="005551E6">
      <w:pPr>
        <w:suppressAutoHyphens/>
        <w:ind w:right="14"/>
        <w:rPr>
          <w:lang w:val="pt-PT"/>
        </w:rPr>
      </w:pPr>
    </w:p>
    <w:p w14:paraId="0AFCF8BA" w14:textId="77777777" w:rsidR="003D106F" w:rsidRPr="00F67924" w:rsidRDefault="003D106F" w:rsidP="005551E6">
      <w:pPr>
        <w:suppressAutoHyphens/>
        <w:ind w:right="14"/>
        <w:rPr>
          <w:lang w:val="pt-PT"/>
        </w:rPr>
      </w:pPr>
    </w:p>
    <w:p w14:paraId="25DEC054"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15.</w:t>
      </w:r>
      <w:r w:rsidRPr="00F67924">
        <w:rPr>
          <w:b/>
          <w:lang w:val="pt-PT"/>
        </w:rPr>
        <w:tab/>
        <w:t>INSTRUÇÕES DE UTILIZAÇÃO</w:t>
      </w:r>
    </w:p>
    <w:p w14:paraId="6D85184D" w14:textId="77777777" w:rsidR="005551E6" w:rsidRPr="00F67924" w:rsidRDefault="005551E6" w:rsidP="005551E6">
      <w:pPr>
        <w:suppressAutoHyphens/>
        <w:ind w:right="14"/>
        <w:rPr>
          <w:lang w:val="pt-PT"/>
        </w:rPr>
      </w:pPr>
    </w:p>
    <w:p w14:paraId="26022E3F" w14:textId="77777777" w:rsidR="005551E6" w:rsidRPr="00F67924" w:rsidRDefault="005551E6" w:rsidP="005551E6">
      <w:pPr>
        <w:suppressAutoHyphens/>
        <w:ind w:right="14"/>
        <w:rPr>
          <w:lang w:val="pt-PT"/>
        </w:rPr>
      </w:pPr>
    </w:p>
    <w:p w14:paraId="3CB4EC7F" w14:textId="77777777" w:rsidR="005551E6" w:rsidRPr="00F67924" w:rsidRDefault="005551E6" w:rsidP="005551E6">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16.</w:t>
      </w:r>
      <w:r w:rsidRPr="00F67924">
        <w:rPr>
          <w:b/>
          <w:lang w:val="pt-PT"/>
        </w:rPr>
        <w:tab/>
      </w:r>
      <w:r w:rsidRPr="00F67924">
        <w:rPr>
          <w:b/>
          <w:caps/>
          <w:lang w:val="pt-PT"/>
        </w:rPr>
        <w:t>Informação em Braille</w:t>
      </w:r>
    </w:p>
    <w:p w14:paraId="03E1942A" w14:textId="77777777" w:rsidR="005551E6" w:rsidRPr="00F67924" w:rsidRDefault="005551E6" w:rsidP="005551E6">
      <w:pPr>
        <w:rPr>
          <w:lang w:val="pt-PT"/>
        </w:rPr>
      </w:pPr>
    </w:p>
    <w:p w14:paraId="7FFDC26E" w14:textId="2D4DD54B" w:rsidR="00D9463A" w:rsidRPr="00F67924" w:rsidRDefault="005551E6" w:rsidP="005551E6">
      <w:pPr>
        <w:suppressAutoHyphens/>
        <w:ind w:right="14"/>
        <w:rPr>
          <w:lang w:val="pt-PT"/>
        </w:rPr>
      </w:pPr>
      <w:r w:rsidRPr="00F67924">
        <w:rPr>
          <w:lang w:val="pt-PT"/>
        </w:rPr>
        <w:t>roactemra 162</w:t>
      </w:r>
      <w:r w:rsidR="002021CC" w:rsidRPr="00F67924">
        <w:rPr>
          <w:lang w:val="pt-PT"/>
        </w:rPr>
        <w:t> </w:t>
      </w:r>
      <w:r w:rsidRPr="00F67924">
        <w:rPr>
          <w:lang w:val="pt-PT"/>
        </w:rPr>
        <w:t>mg</w:t>
      </w:r>
      <w:r w:rsidR="000052F7" w:rsidRPr="00F67924">
        <w:rPr>
          <w:lang w:val="pt-PT"/>
        </w:rPr>
        <w:t xml:space="preserve"> seringa</w:t>
      </w:r>
    </w:p>
    <w:p w14:paraId="4518F87C" w14:textId="77777777" w:rsidR="006D6294" w:rsidRPr="00F67924" w:rsidRDefault="006D6294" w:rsidP="00D9463A">
      <w:pPr>
        <w:suppressAutoHyphens/>
        <w:ind w:right="14"/>
        <w:rPr>
          <w:lang w:val="pt-PT"/>
        </w:rPr>
      </w:pPr>
    </w:p>
    <w:p w14:paraId="6A019711" w14:textId="77777777" w:rsidR="00535063" w:rsidRPr="00F67924" w:rsidRDefault="00535063" w:rsidP="00D9463A">
      <w:pPr>
        <w:suppressAutoHyphens/>
        <w:ind w:right="14"/>
        <w:rPr>
          <w:lang w:val="pt-PT"/>
        </w:rPr>
      </w:pPr>
    </w:p>
    <w:p w14:paraId="5A0D6833" w14:textId="77777777" w:rsidR="006D6294" w:rsidRPr="00F67924" w:rsidRDefault="006D6294" w:rsidP="006D6294">
      <w:pPr>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17.</w:t>
      </w:r>
      <w:r w:rsidRPr="00F67924">
        <w:rPr>
          <w:b/>
          <w:szCs w:val="22"/>
          <w:lang w:val="pt-PT"/>
        </w:rPr>
        <w:tab/>
        <w:t>IDENTIFICADOR ÚNICO – CÓDIGO DE BARRAS 2D</w:t>
      </w:r>
    </w:p>
    <w:p w14:paraId="4F63647D" w14:textId="77777777" w:rsidR="006D6294" w:rsidRPr="00F67924" w:rsidRDefault="006D6294" w:rsidP="006D6294">
      <w:pPr>
        <w:rPr>
          <w:lang w:val="pt-PT"/>
        </w:rPr>
      </w:pPr>
    </w:p>
    <w:p w14:paraId="3312E1D5" w14:textId="7630BCD9" w:rsidR="006D6294" w:rsidRPr="00F67924" w:rsidRDefault="006D6294" w:rsidP="006D6294">
      <w:pPr>
        <w:rPr>
          <w:szCs w:val="22"/>
          <w:shd w:val="clear" w:color="auto" w:fill="CCCCCC"/>
          <w:lang w:val="pt-PT"/>
        </w:rPr>
      </w:pPr>
      <w:r w:rsidRPr="00F67924">
        <w:rPr>
          <w:highlight w:val="lightGray"/>
          <w:lang w:val="pt-PT"/>
        </w:rPr>
        <w:t>Código de barras 2D com identificador único incluído.</w:t>
      </w:r>
    </w:p>
    <w:p w14:paraId="766E7AB9" w14:textId="77777777" w:rsidR="006D6294" w:rsidRPr="00F67924" w:rsidRDefault="006D6294" w:rsidP="006D6294">
      <w:pPr>
        <w:rPr>
          <w:lang w:val="pt-PT"/>
        </w:rPr>
      </w:pPr>
    </w:p>
    <w:p w14:paraId="0766FCF4" w14:textId="77777777" w:rsidR="006D6294" w:rsidRPr="00F67924" w:rsidRDefault="006D6294" w:rsidP="006D6294">
      <w:pPr>
        <w:rPr>
          <w:lang w:val="pt-PT"/>
        </w:rPr>
      </w:pPr>
    </w:p>
    <w:p w14:paraId="1502C5EE" w14:textId="77777777" w:rsidR="006D6294" w:rsidRPr="00F67924" w:rsidRDefault="006D6294" w:rsidP="00535063">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18.</w:t>
      </w:r>
      <w:r w:rsidRPr="00F67924">
        <w:rPr>
          <w:b/>
          <w:szCs w:val="22"/>
          <w:lang w:val="pt-PT"/>
        </w:rPr>
        <w:tab/>
        <w:t>IDENTIFICADOR ÚNICO - DADOS PARA LEITURA HUMANA</w:t>
      </w:r>
    </w:p>
    <w:p w14:paraId="266FF229" w14:textId="77777777" w:rsidR="006D6294" w:rsidRPr="00F67924" w:rsidRDefault="006D6294" w:rsidP="00535063">
      <w:pPr>
        <w:keepNext/>
        <w:keepLines/>
        <w:rPr>
          <w:lang w:val="pt-PT"/>
        </w:rPr>
      </w:pPr>
    </w:p>
    <w:p w14:paraId="2FA9D94D" w14:textId="17D2FAF3" w:rsidR="006D6294" w:rsidRPr="00F67924" w:rsidRDefault="006D6294" w:rsidP="00535063">
      <w:pPr>
        <w:keepNext/>
        <w:keepLines/>
        <w:rPr>
          <w:color w:val="008000"/>
          <w:szCs w:val="22"/>
          <w:lang w:val="pt-PT"/>
        </w:rPr>
      </w:pPr>
      <w:r w:rsidRPr="00F67924">
        <w:rPr>
          <w:lang w:val="pt-PT"/>
        </w:rPr>
        <w:t>PC</w:t>
      </w:r>
    </w:p>
    <w:p w14:paraId="2202209D" w14:textId="13F2082F" w:rsidR="006D6294" w:rsidRPr="00F67924" w:rsidRDefault="006D6294" w:rsidP="00535063">
      <w:pPr>
        <w:keepNext/>
        <w:keepLines/>
        <w:rPr>
          <w:szCs w:val="22"/>
          <w:lang w:val="pt-PT"/>
        </w:rPr>
      </w:pPr>
      <w:r w:rsidRPr="00F67924">
        <w:rPr>
          <w:lang w:val="pt-PT"/>
        </w:rPr>
        <w:t>SN</w:t>
      </w:r>
    </w:p>
    <w:p w14:paraId="7DDD1D80" w14:textId="02568A01" w:rsidR="00482681" w:rsidRPr="00F67924" w:rsidRDefault="006D6294" w:rsidP="00E64A0A">
      <w:pPr>
        <w:keepNext/>
        <w:keepLines/>
        <w:rPr>
          <w:lang w:val="pt-PT"/>
        </w:rPr>
      </w:pPr>
      <w:r w:rsidRPr="00F67924">
        <w:rPr>
          <w:lang w:val="pt-PT"/>
        </w:rPr>
        <w:t>NN</w:t>
      </w:r>
      <w:r w:rsidR="007D6C76" w:rsidRPr="00F67924">
        <w:rPr>
          <w:lang w:val="pt-PT"/>
        </w:rPr>
        <w:br w:type="page"/>
      </w:r>
    </w:p>
    <w:p w14:paraId="7CAEA6A0" w14:textId="3325C9E2"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 xml:space="preserve">INDICAÇÕES A INCLUIR </w:t>
      </w:r>
      <w:r w:rsidRPr="00F67924">
        <w:rPr>
          <w:b/>
          <w:caps/>
          <w:lang w:val="pt-PT"/>
        </w:rPr>
        <w:t>no acondicionamento secundário</w:t>
      </w:r>
    </w:p>
    <w:p w14:paraId="533B342C"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right="14"/>
        <w:rPr>
          <w:b/>
          <w:lang w:val="pt-PT"/>
        </w:rPr>
      </w:pPr>
    </w:p>
    <w:p w14:paraId="214D5321"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EMBALAGEM EXTERIOR DA SERINGA PRÉ-CHEIA (SEM BLUE BOX) – Conjunto de Embalagens</w:t>
      </w:r>
    </w:p>
    <w:p w14:paraId="2E7AD5FB" w14:textId="77777777" w:rsidR="00687A49" w:rsidRPr="00F67924" w:rsidRDefault="00687A49" w:rsidP="00687A49">
      <w:pPr>
        <w:suppressAutoHyphens/>
        <w:ind w:right="14"/>
        <w:rPr>
          <w:lang w:val="pt-PT"/>
        </w:rPr>
      </w:pPr>
    </w:p>
    <w:p w14:paraId="396FD27B" w14:textId="77777777" w:rsidR="00687A49" w:rsidRPr="00F67924" w:rsidRDefault="00687A49" w:rsidP="00687A49">
      <w:pPr>
        <w:suppressAutoHyphens/>
        <w:ind w:right="14"/>
        <w:rPr>
          <w:lang w:val="pt-PT"/>
        </w:rPr>
      </w:pPr>
    </w:p>
    <w:p w14:paraId="11EA796D"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w:t>
      </w:r>
      <w:r w:rsidRPr="00F67924">
        <w:rPr>
          <w:b/>
          <w:lang w:val="pt-PT"/>
        </w:rPr>
        <w:tab/>
        <w:t>NOME DO MEDICAMENTO</w:t>
      </w:r>
    </w:p>
    <w:p w14:paraId="6B40FBAC" w14:textId="77777777" w:rsidR="00687A49" w:rsidRPr="00F67924" w:rsidRDefault="00687A49" w:rsidP="00687A49">
      <w:pPr>
        <w:suppressAutoHyphens/>
        <w:ind w:right="14"/>
        <w:rPr>
          <w:lang w:val="pt-PT"/>
        </w:rPr>
      </w:pPr>
    </w:p>
    <w:p w14:paraId="3703F4B7" w14:textId="77777777" w:rsidR="00687A49" w:rsidRPr="00F67924" w:rsidRDefault="00687A49" w:rsidP="00687A49">
      <w:pPr>
        <w:rPr>
          <w:lang w:val="pt-PT"/>
        </w:rPr>
      </w:pPr>
      <w:r w:rsidRPr="00F67924">
        <w:rPr>
          <w:lang w:val="pt-PT"/>
        </w:rPr>
        <w:t>RoActemra 162 mg solução injetável em seringa pré-cheia</w:t>
      </w:r>
    </w:p>
    <w:p w14:paraId="1915C33A" w14:textId="053B9C2C" w:rsidR="00687A49" w:rsidRPr="00F67924" w:rsidRDefault="00896E0A" w:rsidP="00687A49">
      <w:pPr>
        <w:rPr>
          <w:lang w:val="pt-PT"/>
        </w:rPr>
      </w:pPr>
      <w:r w:rsidRPr="00F67924">
        <w:rPr>
          <w:lang w:val="pt-PT"/>
        </w:rPr>
        <w:t>t</w:t>
      </w:r>
      <w:r w:rsidR="00687A49" w:rsidRPr="00F67924">
        <w:rPr>
          <w:lang w:val="pt-PT"/>
        </w:rPr>
        <w:t>ocilizumab</w:t>
      </w:r>
    </w:p>
    <w:p w14:paraId="72EF492E" w14:textId="77777777" w:rsidR="00687A49" w:rsidRPr="00F67924" w:rsidRDefault="00687A49" w:rsidP="00687A49">
      <w:pPr>
        <w:suppressAutoHyphens/>
        <w:ind w:right="14"/>
        <w:rPr>
          <w:lang w:val="pt-PT"/>
        </w:rPr>
      </w:pPr>
    </w:p>
    <w:p w14:paraId="60D763FE" w14:textId="77777777" w:rsidR="00687A49" w:rsidRPr="00F67924" w:rsidRDefault="00687A49" w:rsidP="00687A49">
      <w:pPr>
        <w:suppressAutoHyphens/>
        <w:ind w:right="14"/>
        <w:rPr>
          <w:lang w:val="pt-PT"/>
        </w:rPr>
      </w:pPr>
    </w:p>
    <w:p w14:paraId="4223F1E6"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2.</w:t>
      </w:r>
      <w:r w:rsidRPr="00F67924">
        <w:rPr>
          <w:b/>
          <w:lang w:val="pt-PT"/>
        </w:rPr>
        <w:tab/>
        <w:t>DESCRIÇÃO DA</w:t>
      </w:r>
      <w:del w:id="2729" w:author="Author">
        <w:r w:rsidRPr="00F67924" w:rsidDel="00704102">
          <w:rPr>
            <w:b/>
            <w:lang w:val="pt-PT"/>
          </w:rPr>
          <w:delText>(S)</w:delText>
        </w:r>
      </w:del>
      <w:r w:rsidRPr="00F67924">
        <w:rPr>
          <w:b/>
          <w:lang w:val="pt-PT"/>
        </w:rPr>
        <w:t xml:space="preserve"> SUBSTÂNCIA</w:t>
      </w:r>
      <w:del w:id="2730" w:author="Author">
        <w:r w:rsidRPr="00F67924" w:rsidDel="00704102">
          <w:rPr>
            <w:b/>
            <w:lang w:val="pt-PT"/>
          </w:rPr>
          <w:delText>(S)</w:delText>
        </w:r>
      </w:del>
      <w:r w:rsidRPr="00F67924">
        <w:rPr>
          <w:b/>
          <w:lang w:val="pt-PT"/>
        </w:rPr>
        <w:t xml:space="preserve"> ATIVA</w:t>
      </w:r>
      <w:del w:id="2731" w:author="Author">
        <w:r w:rsidRPr="00F67924" w:rsidDel="00704102">
          <w:rPr>
            <w:b/>
            <w:lang w:val="pt-PT"/>
          </w:rPr>
          <w:delText>(S)</w:delText>
        </w:r>
      </w:del>
    </w:p>
    <w:p w14:paraId="7803CA3C" w14:textId="77777777" w:rsidR="00687A49" w:rsidRPr="00F67924" w:rsidRDefault="00687A49" w:rsidP="00687A49">
      <w:pPr>
        <w:suppressAutoHyphens/>
        <w:ind w:right="14"/>
        <w:rPr>
          <w:lang w:val="pt-PT"/>
        </w:rPr>
      </w:pPr>
    </w:p>
    <w:p w14:paraId="44725D27" w14:textId="7088B489" w:rsidR="00687A49" w:rsidRPr="00F67924" w:rsidRDefault="00687A49" w:rsidP="00687A49">
      <w:pPr>
        <w:suppressAutoHyphens/>
        <w:ind w:right="14"/>
        <w:rPr>
          <w:lang w:val="pt-PT"/>
        </w:rPr>
      </w:pPr>
      <w:r w:rsidRPr="00F67924">
        <w:rPr>
          <w:lang w:val="pt-PT"/>
        </w:rPr>
        <w:t>1 seringa pré-cheia contém 162 mg de tocilizumab</w:t>
      </w:r>
      <w:r w:rsidR="002021CC" w:rsidRPr="00F67924">
        <w:rPr>
          <w:lang w:val="pt-PT"/>
        </w:rPr>
        <w:t>.</w:t>
      </w:r>
    </w:p>
    <w:p w14:paraId="726C76A9" w14:textId="77777777" w:rsidR="00687A49" w:rsidRPr="00F67924" w:rsidRDefault="00687A49" w:rsidP="00687A49">
      <w:pPr>
        <w:suppressAutoHyphens/>
        <w:ind w:right="14"/>
        <w:rPr>
          <w:lang w:val="pt-PT"/>
        </w:rPr>
      </w:pPr>
    </w:p>
    <w:p w14:paraId="461114E6" w14:textId="77777777" w:rsidR="00687A49" w:rsidRPr="00F67924" w:rsidRDefault="00687A49" w:rsidP="00687A49">
      <w:pPr>
        <w:suppressAutoHyphens/>
        <w:ind w:right="14"/>
        <w:rPr>
          <w:lang w:val="pt-PT"/>
        </w:rPr>
      </w:pPr>
    </w:p>
    <w:p w14:paraId="185B9DCA"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LISTA DOS EXCIPIENTES</w:t>
      </w:r>
    </w:p>
    <w:p w14:paraId="0DC106E2" w14:textId="77777777" w:rsidR="00687A49" w:rsidRPr="00F67924" w:rsidRDefault="00687A49" w:rsidP="00687A49">
      <w:pPr>
        <w:suppressAutoHyphens/>
        <w:ind w:right="14"/>
        <w:rPr>
          <w:lang w:val="pt-PT"/>
        </w:rPr>
      </w:pPr>
    </w:p>
    <w:p w14:paraId="4131BDEE" w14:textId="20DDFE94" w:rsidR="00687A49" w:rsidRPr="00F67924" w:rsidRDefault="002021CC" w:rsidP="00687A49">
      <w:pPr>
        <w:rPr>
          <w:lang w:val="pt-PT"/>
        </w:rPr>
      </w:pPr>
      <w:r w:rsidRPr="00F67924">
        <w:rPr>
          <w:rFonts w:eastAsia="PMingLiU"/>
          <w:bCs/>
          <w:szCs w:val="22"/>
          <w:lang w:val="pt-PT" w:eastAsia="zh-CN"/>
        </w:rPr>
        <w:t xml:space="preserve">Também contém </w:t>
      </w:r>
      <w:r w:rsidR="00687A49" w:rsidRPr="00F67924">
        <w:rPr>
          <w:rFonts w:eastAsia="PMingLiU"/>
          <w:bCs/>
          <w:szCs w:val="22"/>
          <w:lang w:val="pt-PT" w:eastAsia="zh-CN"/>
        </w:rPr>
        <w:t>L</w:t>
      </w:r>
      <w:r w:rsidRPr="00F67924">
        <w:rPr>
          <w:rFonts w:eastAsia="PMingLiU"/>
          <w:bCs/>
          <w:szCs w:val="22"/>
          <w:lang w:val="pt-PT" w:eastAsia="zh-CN"/>
        </w:rPr>
        <w:noBreakHyphen/>
      </w:r>
      <w:r w:rsidR="00687A49" w:rsidRPr="00F67924">
        <w:rPr>
          <w:rFonts w:eastAsia="PMingLiU"/>
          <w:bCs/>
          <w:szCs w:val="22"/>
          <w:lang w:val="pt-PT" w:eastAsia="zh-CN"/>
        </w:rPr>
        <w:t xml:space="preserve">histidina, monocloridrato de </w:t>
      </w:r>
      <w:r w:rsidRPr="00F67924">
        <w:rPr>
          <w:rFonts w:eastAsia="PMingLiU"/>
          <w:bCs/>
          <w:szCs w:val="22"/>
          <w:lang w:val="pt-PT" w:eastAsia="zh-CN"/>
        </w:rPr>
        <w:t>L</w:t>
      </w:r>
      <w:r w:rsidRPr="00F67924">
        <w:rPr>
          <w:rFonts w:eastAsia="PMingLiU"/>
          <w:bCs/>
          <w:szCs w:val="22"/>
          <w:lang w:val="pt-PT" w:eastAsia="zh-CN"/>
        </w:rPr>
        <w:noBreakHyphen/>
      </w:r>
      <w:r w:rsidR="00687A49" w:rsidRPr="00F67924">
        <w:rPr>
          <w:rFonts w:eastAsia="PMingLiU"/>
          <w:bCs/>
          <w:szCs w:val="22"/>
          <w:lang w:val="pt-PT" w:eastAsia="zh-CN"/>
        </w:rPr>
        <w:t xml:space="preserve">histidina monohidratada, </w:t>
      </w:r>
      <w:r w:rsidR="00B43507" w:rsidRPr="00F67924">
        <w:rPr>
          <w:rFonts w:eastAsia="PMingLiU"/>
          <w:bCs/>
          <w:szCs w:val="22"/>
          <w:highlight w:val="lightGray"/>
          <w:lang w:val="pt-PT" w:eastAsia="zh-CN"/>
        </w:rPr>
        <w:t>L</w:t>
      </w:r>
      <w:r w:rsidRPr="00F67924">
        <w:rPr>
          <w:rFonts w:eastAsia="PMingLiU"/>
          <w:bCs/>
          <w:szCs w:val="22"/>
          <w:highlight w:val="lightGray"/>
          <w:lang w:val="pt-PT" w:eastAsia="zh-CN"/>
        </w:rPr>
        <w:noBreakHyphen/>
      </w:r>
      <w:r w:rsidR="00B43507" w:rsidRPr="00F67924">
        <w:rPr>
          <w:rFonts w:eastAsia="PMingLiU"/>
          <w:bCs/>
          <w:szCs w:val="22"/>
          <w:highlight w:val="lightGray"/>
          <w:lang w:val="pt-PT" w:eastAsia="zh-CN"/>
        </w:rPr>
        <w:t>arginina</w:t>
      </w:r>
      <w:r w:rsidR="00896E0A" w:rsidRPr="00F67924">
        <w:rPr>
          <w:rFonts w:eastAsia="PMingLiU"/>
          <w:bCs/>
          <w:szCs w:val="22"/>
          <w:highlight w:val="lightGray"/>
          <w:lang w:val="pt-PT" w:eastAsia="zh-CN"/>
        </w:rPr>
        <w:t>/</w:t>
      </w:r>
      <w:r w:rsidR="00CF3823" w:rsidRPr="00F67924">
        <w:rPr>
          <w:rFonts w:eastAsia="PMingLiU"/>
          <w:bCs/>
          <w:szCs w:val="22"/>
          <w:lang w:val="pt-PT" w:eastAsia="zh-CN"/>
        </w:rPr>
        <w:t>C</w:t>
      </w:r>
      <w:r w:rsidR="00687A49" w:rsidRPr="00F67924">
        <w:rPr>
          <w:rFonts w:eastAsia="PMingLiU"/>
          <w:bCs/>
          <w:szCs w:val="22"/>
          <w:lang w:val="pt-PT" w:eastAsia="zh-CN"/>
        </w:rPr>
        <w:t>loridrato de L</w:t>
      </w:r>
      <w:r w:rsidRPr="00F67924">
        <w:rPr>
          <w:rFonts w:eastAsia="PMingLiU"/>
          <w:bCs/>
          <w:szCs w:val="22"/>
          <w:lang w:val="pt-PT" w:eastAsia="zh-CN"/>
        </w:rPr>
        <w:noBreakHyphen/>
      </w:r>
      <w:r w:rsidR="00687A49" w:rsidRPr="00F67924">
        <w:rPr>
          <w:rFonts w:eastAsia="PMingLiU"/>
          <w:bCs/>
          <w:szCs w:val="22"/>
          <w:lang w:val="pt-PT" w:eastAsia="zh-CN"/>
        </w:rPr>
        <w:t>arginina, L</w:t>
      </w:r>
      <w:r w:rsidRPr="00F67924">
        <w:rPr>
          <w:rFonts w:eastAsia="PMingLiU"/>
          <w:bCs/>
          <w:szCs w:val="22"/>
          <w:lang w:val="pt-PT" w:eastAsia="zh-CN"/>
        </w:rPr>
        <w:noBreakHyphen/>
      </w:r>
      <w:r w:rsidR="00687A49" w:rsidRPr="00F67924">
        <w:rPr>
          <w:rFonts w:eastAsia="PMingLiU"/>
          <w:bCs/>
          <w:szCs w:val="22"/>
          <w:lang w:val="pt-PT" w:eastAsia="zh-CN"/>
        </w:rPr>
        <w:t xml:space="preserve">metionina, </w:t>
      </w:r>
      <w:r w:rsidRPr="00F67924">
        <w:rPr>
          <w:rFonts w:eastAsia="PMingLiU"/>
          <w:bCs/>
          <w:szCs w:val="22"/>
          <w:lang w:val="pt-PT" w:eastAsia="zh-CN"/>
        </w:rPr>
        <w:t>p</w:t>
      </w:r>
      <w:r w:rsidR="00687A49" w:rsidRPr="00F67924">
        <w:rPr>
          <w:rFonts w:eastAsia="PMingLiU"/>
          <w:bCs/>
          <w:szCs w:val="22"/>
          <w:lang w:val="pt-PT" w:eastAsia="zh-CN"/>
        </w:rPr>
        <w:t>olissorbato</w:t>
      </w:r>
      <w:ins w:id="2732" w:author="Author">
        <w:r w:rsidR="002635EB">
          <w:rPr>
            <w:rFonts w:eastAsia="PMingLiU"/>
            <w:bCs/>
            <w:szCs w:val="22"/>
            <w:lang w:val="pt-PT" w:eastAsia="zh-CN"/>
          </w:rPr>
          <w:t> </w:t>
        </w:r>
      </w:ins>
      <w:del w:id="2733" w:author="Author">
        <w:r w:rsidR="00687A49" w:rsidRPr="00F67924" w:rsidDel="002635EB">
          <w:rPr>
            <w:rFonts w:eastAsia="PMingLiU"/>
            <w:bCs/>
            <w:szCs w:val="22"/>
            <w:lang w:val="pt-PT" w:eastAsia="zh-CN"/>
          </w:rPr>
          <w:delText xml:space="preserve"> </w:delText>
        </w:r>
      </w:del>
      <w:r w:rsidR="00687A49" w:rsidRPr="00F67924">
        <w:rPr>
          <w:rFonts w:eastAsia="PMingLiU"/>
          <w:bCs/>
          <w:szCs w:val="22"/>
          <w:lang w:val="pt-PT" w:eastAsia="zh-CN"/>
        </w:rPr>
        <w:t>80, água para preparações injetáveis.</w:t>
      </w:r>
      <w:r w:rsidRPr="00F67924">
        <w:rPr>
          <w:rFonts w:eastAsia="PMingLiU"/>
          <w:bCs/>
          <w:szCs w:val="22"/>
          <w:lang w:val="pt-PT" w:eastAsia="zh-CN"/>
        </w:rPr>
        <w:t xml:space="preserve"> </w:t>
      </w:r>
      <w:r w:rsidRPr="00F67924">
        <w:rPr>
          <w:shd w:val="clear" w:color="auto" w:fill="C9C9C9" w:themeFill="accent3" w:themeFillTint="99"/>
          <w:lang w:val="pt-PT"/>
        </w:rPr>
        <w:t>Consultar o folheto informativo para mais informação.</w:t>
      </w:r>
    </w:p>
    <w:p w14:paraId="2C502549" w14:textId="77777777" w:rsidR="00687A49" w:rsidRPr="00F67924" w:rsidRDefault="00687A49" w:rsidP="00687A49">
      <w:pPr>
        <w:suppressAutoHyphens/>
        <w:ind w:right="14"/>
        <w:rPr>
          <w:lang w:val="pt-PT"/>
        </w:rPr>
      </w:pPr>
    </w:p>
    <w:p w14:paraId="19B3227C" w14:textId="77777777" w:rsidR="00687A49" w:rsidRPr="00F67924" w:rsidRDefault="00687A49" w:rsidP="00687A49">
      <w:pPr>
        <w:suppressAutoHyphens/>
        <w:ind w:right="14"/>
        <w:rPr>
          <w:lang w:val="pt-PT"/>
        </w:rPr>
      </w:pPr>
    </w:p>
    <w:p w14:paraId="083EB509"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FORMA FARMACÊUTICA E CONTEÚDO</w:t>
      </w:r>
    </w:p>
    <w:p w14:paraId="68B3C068" w14:textId="77777777" w:rsidR="00687A49" w:rsidRPr="00F67924" w:rsidRDefault="00687A49" w:rsidP="00687A49">
      <w:pPr>
        <w:suppressAutoHyphens/>
        <w:ind w:right="14"/>
        <w:rPr>
          <w:lang w:val="pt-PT"/>
        </w:rPr>
      </w:pPr>
    </w:p>
    <w:p w14:paraId="52E94114" w14:textId="256B88D5" w:rsidR="00687A49" w:rsidRPr="00F67924" w:rsidRDefault="00687A49" w:rsidP="00687A49">
      <w:pPr>
        <w:rPr>
          <w:lang w:val="pt-PT"/>
        </w:rPr>
      </w:pPr>
      <w:r w:rsidRPr="00F67924">
        <w:rPr>
          <w:highlight w:val="lightGray"/>
          <w:lang w:val="pt-PT"/>
        </w:rPr>
        <w:t>Solução injetável</w:t>
      </w:r>
    </w:p>
    <w:p w14:paraId="59727A4D" w14:textId="77777777" w:rsidR="00687A49" w:rsidRPr="00F67924" w:rsidRDefault="00687A49" w:rsidP="00687A49">
      <w:pPr>
        <w:rPr>
          <w:lang w:val="pt-PT"/>
        </w:rPr>
      </w:pPr>
      <w:r w:rsidRPr="00F67924">
        <w:rPr>
          <w:lang w:val="pt-PT"/>
        </w:rPr>
        <w:t>4 seringas pré-cheias. Componente de um conjunto de embalagens, não pode ser vendido separadamente.</w:t>
      </w:r>
    </w:p>
    <w:p w14:paraId="17CAB43E" w14:textId="5A9AE3F7" w:rsidR="00687A49" w:rsidRPr="00F67924" w:rsidRDefault="00687A49" w:rsidP="00687A49">
      <w:pPr>
        <w:rPr>
          <w:lang w:val="pt-PT"/>
        </w:rPr>
      </w:pPr>
      <w:r w:rsidRPr="00F67924">
        <w:rPr>
          <w:lang w:val="pt-PT"/>
        </w:rPr>
        <w:t>162</w:t>
      </w:r>
      <w:r w:rsidR="002021CC" w:rsidRPr="00F67924">
        <w:rPr>
          <w:lang w:val="pt-PT"/>
        </w:rPr>
        <w:t> </w:t>
      </w:r>
      <w:r w:rsidRPr="00F67924">
        <w:rPr>
          <w:lang w:val="pt-PT"/>
        </w:rPr>
        <w:t>mg/0,9</w:t>
      </w:r>
      <w:r w:rsidR="002021CC" w:rsidRPr="00F67924">
        <w:rPr>
          <w:lang w:val="pt-PT"/>
        </w:rPr>
        <w:t> </w:t>
      </w:r>
      <w:r w:rsidRPr="00F67924">
        <w:rPr>
          <w:lang w:val="pt-PT"/>
        </w:rPr>
        <w:t>ml</w:t>
      </w:r>
    </w:p>
    <w:p w14:paraId="567160F3" w14:textId="77777777" w:rsidR="00687A49" w:rsidRPr="00F67924" w:rsidRDefault="00687A49" w:rsidP="00687A49">
      <w:pPr>
        <w:rPr>
          <w:lang w:val="pt-PT"/>
        </w:rPr>
      </w:pPr>
    </w:p>
    <w:p w14:paraId="56A12D7B" w14:textId="77777777" w:rsidR="00687A49" w:rsidRPr="00F67924" w:rsidRDefault="00687A49" w:rsidP="00687A49">
      <w:pPr>
        <w:suppressAutoHyphens/>
        <w:ind w:right="14"/>
        <w:rPr>
          <w:lang w:val="pt-PT"/>
        </w:rPr>
      </w:pPr>
    </w:p>
    <w:p w14:paraId="005AB469"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MODO E VIA</w:t>
      </w:r>
      <w:del w:id="2734" w:author="Author">
        <w:r w:rsidRPr="00F67924" w:rsidDel="00704102">
          <w:rPr>
            <w:b/>
            <w:lang w:val="pt-PT"/>
          </w:rPr>
          <w:delText>(S)</w:delText>
        </w:r>
      </w:del>
      <w:r w:rsidRPr="00F67924">
        <w:rPr>
          <w:b/>
          <w:lang w:val="pt-PT"/>
        </w:rPr>
        <w:t xml:space="preserve"> DE ADMINISTRAÇÃO</w:t>
      </w:r>
    </w:p>
    <w:p w14:paraId="32C7C2C3" w14:textId="77777777" w:rsidR="00687A49" w:rsidRPr="00F67924" w:rsidRDefault="00687A49" w:rsidP="00687A49">
      <w:pPr>
        <w:suppressAutoHyphens/>
        <w:ind w:right="14"/>
        <w:rPr>
          <w:lang w:val="pt-PT"/>
        </w:rPr>
      </w:pPr>
    </w:p>
    <w:p w14:paraId="34878989" w14:textId="77777777" w:rsidR="00687A49" w:rsidRPr="00F67924" w:rsidRDefault="00687A49" w:rsidP="00687A49">
      <w:pPr>
        <w:rPr>
          <w:lang w:val="pt-PT"/>
        </w:rPr>
      </w:pPr>
      <w:r w:rsidRPr="00F67924">
        <w:rPr>
          <w:lang w:val="pt-PT"/>
        </w:rPr>
        <w:t>Via subcutânea</w:t>
      </w:r>
    </w:p>
    <w:p w14:paraId="4EB414B3" w14:textId="77777777" w:rsidR="00687A49" w:rsidRPr="00F67924" w:rsidRDefault="00687A49" w:rsidP="00687A49">
      <w:pPr>
        <w:suppressAutoHyphens/>
        <w:ind w:right="14"/>
        <w:rPr>
          <w:lang w:val="pt-PT"/>
        </w:rPr>
      </w:pPr>
      <w:r w:rsidRPr="00F67924">
        <w:rPr>
          <w:lang w:val="pt-PT"/>
        </w:rPr>
        <w:t>Consultar o folheto informativo antes de utilizar</w:t>
      </w:r>
    </w:p>
    <w:p w14:paraId="6D8AFF40" w14:textId="77777777" w:rsidR="00687A49" w:rsidRPr="00F67924" w:rsidRDefault="00687A49" w:rsidP="00687A49">
      <w:pPr>
        <w:suppressAutoHyphens/>
        <w:ind w:right="14"/>
        <w:rPr>
          <w:lang w:val="pt-PT"/>
        </w:rPr>
      </w:pPr>
    </w:p>
    <w:p w14:paraId="086F2D7E" w14:textId="77777777" w:rsidR="00687A49" w:rsidRPr="00F67924" w:rsidRDefault="00687A49" w:rsidP="00687A49">
      <w:pPr>
        <w:suppressAutoHyphens/>
        <w:ind w:right="14"/>
        <w:rPr>
          <w:lang w:val="pt-PT"/>
        </w:rPr>
      </w:pPr>
    </w:p>
    <w:p w14:paraId="2C30FC56" w14:textId="5FA88F3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6.</w:t>
      </w:r>
      <w:r w:rsidRPr="00F67924">
        <w:rPr>
          <w:b/>
          <w:lang w:val="pt-PT"/>
        </w:rPr>
        <w:tab/>
        <w:t>ADVERTÊNCIA ESPECIAL DE QUE O MEDICAMENTO DEVE SER MANTIDO FORA DA VISTA E DO ALCANCE</w:t>
      </w:r>
      <w:ins w:id="2735" w:author="Author">
        <w:r w:rsidR="00A925D8">
          <w:rPr>
            <w:b/>
            <w:lang w:val="pt-PT"/>
          </w:rPr>
          <w:t xml:space="preserve"> </w:t>
        </w:r>
      </w:ins>
      <w:r w:rsidRPr="00F67924">
        <w:rPr>
          <w:b/>
          <w:lang w:val="pt-PT"/>
        </w:rPr>
        <w:t>DAS CRIANÇAS</w:t>
      </w:r>
    </w:p>
    <w:p w14:paraId="6E4D469B" w14:textId="77777777" w:rsidR="00687A49" w:rsidRPr="00F67924" w:rsidRDefault="00687A49" w:rsidP="00687A49">
      <w:pPr>
        <w:suppressAutoHyphens/>
        <w:ind w:right="14"/>
        <w:rPr>
          <w:lang w:val="pt-PT"/>
        </w:rPr>
      </w:pPr>
    </w:p>
    <w:p w14:paraId="259AA092" w14:textId="77777777" w:rsidR="00687A49" w:rsidRPr="00F67924" w:rsidRDefault="00687A49" w:rsidP="00687A49">
      <w:pPr>
        <w:suppressAutoHyphens/>
        <w:ind w:right="14"/>
        <w:rPr>
          <w:lang w:val="pt-PT"/>
        </w:rPr>
      </w:pPr>
      <w:r w:rsidRPr="00F67924">
        <w:rPr>
          <w:lang w:val="pt-PT"/>
        </w:rPr>
        <w:t>Manter fora da vista e do alcance das crianças</w:t>
      </w:r>
    </w:p>
    <w:p w14:paraId="380EC90C" w14:textId="77777777" w:rsidR="00687A49" w:rsidRPr="00F67924" w:rsidRDefault="00687A49" w:rsidP="00687A49">
      <w:pPr>
        <w:suppressAutoHyphens/>
        <w:ind w:right="14"/>
        <w:rPr>
          <w:lang w:val="pt-PT"/>
        </w:rPr>
      </w:pPr>
    </w:p>
    <w:p w14:paraId="2A439A31" w14:textId="77777777" w:rsidR="00687A49" w:rsidRPr="00F67924" w:rsidRDefault="00687A49" w:rsidP="00687A49">
      <w:pPr>
        <w:suppressAutoHyphens/>
        <w:ind w:right="14"/>
        <w:rPr>
          <w:lang w:val="pt-PT"/>
        </w:rPr>
      </w:pPr>
    </w:p>
    <w:p w14:paraId="7E7F128D"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7.</w:t>
      </w:r>
      <w:r w:rsidRPr="00F67924">
        <w:rPr>
          <w:b/>
          <w:lang w:val="pt-PT"/>
        </w:rPr>
        <w:tab/>
        <w:t>OUTRAS ADVERTÊNCIAS ESPECIAIS, SE NECESSÁRIO</w:t>
      </w:r>
    </w:p>
    <w:p w14:paraId="6BF7B9BC" w14:textId="77777777" w:rsidR="00687A49" w:rsidRPr="00F67924" w:rsidRDefault="00687A49" w:rsidP="00687A49">
      <w:pPr>
        <w:suppressAutoHyphens/>
        <w:ind w:right="14"/>
        <w:rPr>
          <w:lang w:val="pt-PT"/>
        </w:rPr>
      </w:pPr>
    </w:p>
    <w:p w14:paraId="199D4DB9" w14:textId="0328638F" w:rsidR="00687A49" w:rsidRPr="00F67924" w:rsidRDefault="00687A49" w:rsidP="00687A49">
      <w:pPr>
        <w:suppressAutoHyphens/>
        <w:ind w:right="14"/>
        <w:rPr>
          <w:lang w:val="pt-PT"/>
        </w:rPr>
      </w:pPr>
      <w:r w:rsidRPr="00F67924">
        <w:rPr>
          <w:lang w:val="pt-PT"/>
        </w:rPr>
        <w:t>Deixar permanecer a seringa em temperatura ambiente, fora da embalagem exterior, durante 25 a 30</w:t>
      </w:r>
      <w:r w:rsidR="002021CC" w:rsidRPr="00F67924">
        <w:rPr>
          <w:lang w:val="pt-PT"/>
        </w:rPr>
        <w:t> </w:t>
      </w:r>
      <w:r w:rsidRPr="00F67924">
        <w:rPr>
          <w:lang w:val="pt-PT"/>
        </w:rPr>
        <w:t>minutos antes da utilização</w:t>
      </w:r>
    </w:p>
    <w:p w14:paraId="42BB5F64" w14:textId="77777777" w:rsidR="00687A49" w:rsidRPr="00F67924" w:rsidRDefault="00687A49" w:rsidP="00687A49">
      <w:pPr>
        <w:suppressAutoHyphens/>
        <w:ind w:right="14"/>
        <w:rPr>
          <w:lang w:val="pt-PT"/>
        </w:rPr>
      </w:pPr>
    </w:p>
    <w:p w14:paraId="2947471C" w14:textId="77777777" w:rsidR="00687A49" w:rsidRPr="00F67924" w:rsidRDefault="00687A49" w:rsidP="00687A49">
      <w:pPr>
        <w:suppressAutoHyphens/>
        <w:ind w:right="14"/>
        <w:rPr>
          <w:lang w:val="pt-PT"/>
        </w:rPr>
      </w:pPr>
    </w:p>
    <w:p w14:paraId="2E7FD776" w14:textId="77777777" w:rsidR="00687A49" w:rsidRPr="00F67924" w:rsidRDefault="00687A49" w:rsidP="008B6088">
      <w:pPr>
        <w:keepNext/>
        <w:keepLines/>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8.</w:t>
      </w:r>
      <w:r w:rsidRPr="00F67924">
        <w:rPr>
          <w:b/>
          <w:lang w:val="pt-PT"/>
        </w:rPr>
        <w:tab/>
        <w:t>PRAZO DE VALIDADE</w:t>
      </w:r>
    </w:p>
    <w:p w14:paraId="79799EFC" w14:textId="77777777" w:rsidR="00687A49" w:rsidRPr="00F67924" w:rsidRDefault="00687A49" w:rsidP="008B6088">
      <w:pPr>
        <w:keepNext/>
        <w:keepLines/>
        <w:suppressAutoHyphens/>
        <w:ind w:right="14"/>
        <w:rPr>
          <w:lang w:val="pt-PT"/>
        </w:rPr>
      </w:pPr>
    </w:p>
    <w:p w14:paraId="49D51093" w14:textId="3F801CD9" w:rsidR="00687A49" w:rsidRPr="00F67924" w:rsidRDefault="008B5F1F" w:rsidP="008B6088">
      <w:pPr>
        <w:keepNext/>
        <w:keepLines/>
        <w:suppressAutoHyphens/>
        <w:ind w:right="14"/>
        <w:rPr>
          <w:lang w:val="pt-PT"/>
        </w:rPr>
      </w:pPr>
      <w:r w:rsidRPr="00F67924">
        <w:rPr>
          <w:lang w:val="pt-PT"/>
        </w:rPr>
        <w:t>EXP</w:t>
      </w:r>
    </w:p>
    <w:p w14:paraId="5352321C" w14:textId="77777777" w:rsidR="00687A49" w:rsidRPr="00F67924" w:rsidRDefault="00687A49" w:rsidP="00687A49">
      <w:pPr>
        <w:suppressAutoHyphens/>
        <w:ind w:right="14"/>
        <w:rPr>
          <w:lang w:val="pt-PT"/>
        </w:rPr>
      </w:pPr>
    </w:p>
    <w:p w14:paraId="135948AC" w14:textId="77777777" w:rsidR="00687A49" w:rsidRPr="00F67924" w:rsidRDefault="00687A49" w:rsidP="00687A49">
      <w:pPr>
        <w:suppressAutoHyphens/>
        <w:ind w:right="14"/>
        <w:rPr>
          <w:lang w:val="pt-PT"/>
        </w:rPr>
      </w:pPr>
    </w:p>
    <w:p w14:paraId="6345A28F" w14:textId="77777777" w:rsidR="00687A49" w:rsidRPr="00F67924" w:rsidRDefault="00687A49" w:rsidP="00687A49">
      <w:pPr>
        <w:keepNext/>
        <w:keepLines/>
        <w:pBdr>
          <w:top w:val="single" w:sz="4" w:space="1" w:color="auto"/>
          <w:left w:val="single" w:sz="4" w:space="4" w:color="auto"/>
          <w:bottom w:val="single" w:sz="4" w:space="1" w:color="auto"/>
          <w:right w:val="single" w:sz="4" w:space="4" w:color="auto"/>
        </w:pBdr>
        <w:ind w:left="567" w:hanging="567"/>
        <w:rPr>
          <w:lang w:val="pt-PT"/>
        </w:rPr>
      </w:pPr>
      <w:r w:rsidRPr="00F67924">
        <w:rPr>
          <w:b/>
          <w:lang w:val="pt-PT"/>
        </w:rPr>
        <w:t>9.</w:t>
      </w:r>
      <w:r w:rsidRPr="00F67924">
        <w:rPr>
          <w:b/>
          <w:lang w:val="pt-PT"/>
        </w:rPr>
        <w:tab/>
        <w:t>CONDIÇÕES ESPECIAIS DE CONSERVAÇÃO</w:t>
      </w:r>
    </w:p>
    <w:p w14:paraId="017A2B02" w14:textId="77777777" w:rsidR="00687A49" w:rsidRPr="00F67924" w:rsidRDefault="00687A49" w:rsidP="00687A49">
      <w:pPr>
        <w:keepNext/>
        <w:rPr>
          <w:lang w:val="pt-PT"/>
        </w:rPr>
      </w:pPr>
    </w:p>
    <w:p w14:paraId="46D0A426" w14:textId="14A4A628" w:rsidR="00687A49" w:rsidRPr="00F67924" w:rsidRDefault="00687A49" w:rsidP="00687A49">
      <w:pPr>
        <w:keepNext/>
        <w:rPr>
          <w:lang w:val="pt-PT"/>
        </w:rPr>
      </w:pPr>
      <w:r w:rsidRPr="00F67924">
        <w:rPr>
          <w:lang w:val="pt-PT"/>
        </w:rPr>
        <w:t xml:space="preserve">Conservar no frigorífico </w:t>
      </w:r>
    </w:p>
    <w:p w14:paraId="4D361707" w14:textId="5D64CF92" w:rsidR="00687A49" w:rsidRPr="00F67924" w:rsidRDefault="00687A49" w:rsidP="00687A49">
      <w:pPr>
        <w:keepNext/>
        <w:rPr>
          <w:lang w:val="pt-PT"/>
        </w:rPr>
      </w:pPr>
      <w:r w:rsidRPr="00F67924">
        <w:rPr>
          <w:lang w:val="pt-PT"/>
        </w:rPr>
        <w:t>Não congelar.</w:t>
      </w:r>
    </w:p>
    <w:p w14:paraId="7F7BF31F" w14:textId="30DF77A5" w:rsidR="00100654" w:rsidRPr="00F67924" w:rsidRDefault="00100654" w:rsidP="00687A49">
      <w:pPr>
        <w:keepNext/>
        <w:rPr>
          <w:b/>
          <w:lang w:val="pt-PT"/>
        </w:rPr>
      </w:pPr>
      <w:r w:rsidRPr="00F67924">
        <w:rPr>
          <w:lang w:val="pt-PT"/>
        </w:rPr>
        <w:t>Uma vez retirada do frigorífico, a seringa pré-cheia pode ser conservada até 2</w:t>
      </w:r>
      <w:r w:rsidR="002021CC" w:rsidRPr="00F67924">
        <w:rPr>
          <w:lang w:val="pt-PT"/>
        </w:rPr>
        <w:t> </w:t>
      </w:r>
      <w:r w:rsidRPr="00F67924">
        <w:rPr>
          <w:lang w:val="pt-PT"/>
        </w:rPr>
        <w:t>semanas a uma temperatura igual ou inferior a 30</w:t>
      </w:r>
      <w:r w:rsidR="002021CC" w:rsidRPr="00F67924">
        <w:rPr>
          <w:lang w:val="pt-PT"/>
        </w:rPr>
        <w:t> </w:t>
      </w:r>
      <w:r w:rsidRPr="00F67924">
        <w:rPr>
          <w:lang w:val="pt-PT"/>
        </w:rPr>
        <w:t>°C.</w:t>
      </w:r>
    </w:p>
    <w:p w14:paraId="2F1E48F3" w14:textId="77777777" w:rsidR="00687A49" w:rsidRPr="00F67924" w:rsidRDefault="00687A49" w:rsidP="00687A49">
      <w:pPr>
        <w:keepNext/>
        <w:rPr>
          <w:b/>
          <w:lang w:val="pt-PT"/>
        </w:rPr>
      </w:pPr>
      <w:r w:rsidRPr="00F67924">
        <w:rPr>
          <w:lang w:val="pt-PT"/>
        </w:rPr>
        <w:t>Manter a seringa pré-cheia dentro da embalagem exterior para proteger da luz e da humidade.</w:t>
      </w:r>
    </w:p>
    <w:p w14:paraId="37E17136" w14:textId="77777777" w:rsidR="00687A49" w:rsidRPr="00F67924" w:rsidRDefault="00687A49" w:rsidP="00687A49">
      <w:pPr>
        <w:suppressAutoHyphens/>
        <w:ind w:right="14"/>
        <w:rPr>
          <w:lang w:val="pt-PT"/>
        </w:rPr>
      </w:pPr>
    </w:p>
    <w:p w14:paraId="5EC103C6" w14:textId="77777777" w:rsidR="00687A49" w:rsidRPr="00F67924" w:rsidRDefault="00687A49" w:rsidP="00687A49">
      <w:pPr>
        <w:rPr>
          <w:lang w:val="pt-PT"/>
        </w:rPr>
      </w:pPr>
    </w:p>
    <w:p w14:paraId="2DBAB6FF"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10.</w:t>
      </w:r>
      <w:r w:rsidRPr="00F67924">
        <w:rPr>
          <w:b/>
          <w:lang w:val="pt-PT"/>
        </w:rPr>
        <w:tab/>
        <w:t>CUIDADOS ESPECIAIS QUANTO À ELIMINAÇÃO DO MEDICAMENTO NÃO UTILIZADO OU DOS RESÍDUOS PROVENIENTES DESSE MEDICAMENTO, SE APLICÁVEL</w:t>
      </w:r>
    </w:p>
    <w:p w14:paraId="6F0B15F9" w14:textId="77777777" w:rsidR="00687A49" w:rsidRPr="00F67924" w:rsidRDefault="00687A49" w:rsidP="00687A49">
      <w:pPr>
        <w:suppressAutoHyphens/>
        <w:ind w:right="14"/>
        <w:rPr>
          <w:lang w:val="pt-PT"/>
        </w:rPr>
      </w:pPr>
    </w:p>
    <w:p w14:paraId="1756DA49" w14:textId="77777777" w:rsidR="00687A49" w:rsidRPr="00F67924" w:rsidRDefault="00687A49" w:rsidP="00687A49">
      <w:pPr>
        <w:suppressAutoHyphens/>
        <w:ind w:right="14"/>
        <w:rPr>
          <w:lang w:val="pt-PT"/>
        </w:rPr>
      </w:pPr>
    </w:p>
    <w:p w14:paraId="7A00DA7D"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11.</w:t>
      </w:r>
      <w:r w:rsidRPr="00F67924">
        <w:rPr>
          <w:b/>
          <w:lang w:val="pt-PT"/>
        </w:rPr>
        <w:tab/>
        <w:t>NOME E ENDEREÇO DO TITULAR DA AUTORIZAÇÃO DE INTRODUÇÃO NO MERCADO</w:t>
      </w:r>
    </w:p>
    <w:p w14:paraId="0DCAE18D" w14:textId="77777777" w:rsidR="00687A49" w:rsidRPr="00F67924" w:rsidRDefault="00687A49" w:rsidP="00687A49">
      <w:pPr>
        <w:suppressAutoHyphens/>
        <w:ind w:right="14"/>
        <w:rPr>
          <w:lang w:val="pt-PT"/>
        </w:rPr>
      </w:pPr>
    </w:p>
    <w:p w14:paraId="3B3BA6AE" w14:textId="77777777" w:rsidR="0045348A" w:rsidRPr="00557EB7" w:rsidRDefault="0045348A" w:rsidP="0045348A">
      <w:pPr>
        <w:rPr>
          <w:lang w:val="de-DE"/>
          <w:rPrChange w:id="2736" w:author="Author">
            <w:rPr/>
          </w:rPrChange>
        </w:rPr>
      </w:pPr>
      <w:r w:rsidRPr="00557EB7">
        <w:rPr>
          <w:lang w:val="de-DE"/>
          <w:rPrChange w:id="2737" w:author="Author">
            <w:rPr/>
          </w:rPrChange>
        </w:rPr>
        <w:t xml:space="preserve">Roche Registration GmbH </w:t>
      </w:r>
    </w:p>
    <w:p w14:paraId="7A762D7C" w14:textId="77777777" w:rsidR="0045348A" w:rsidRPr="00557EB7" w:rsidRDefault="0045348A" w:rsidP="0045348A">
      <w:pPr>
        <w:rPr>
          <w:lang w:val="de-DE"/>
          <w:rPrChange w:id="2738" w:author="Author">
            <w:rPr/>
          </w:rPrChange>
        </w:rPr>
      </w:pPr>
      <w:r w:rsidRPr="00557EB7">
        <w:rPr>
          <w:lang w:val="de-DE"/>
          <w:rPrChange w:id="2739" w:author="Author">
            <w:rPr/>
          </w:rPrChange>
        </w:rPr>
        <w:t>Emil-Barell-Strasse 1</w:t>
      </w:r>
    </w:p>
    <w:p w14:paraId="22BBEACE" w14:textId="77777777" w:rsidR="0045348A" w:rsidRPr="00F67924" w:rsidRDefault="0045348A" w:rsidP="0045348A">
      <w:pPr>
        <w:rPr>
          <w:lang w:val="pt-PT"/>
        </w:rPr>
      </w:pPr>
      <w:r w:rsidRPr="00F67924">
        <w:rPr>
          <w:lang w:val="pt-PT"/>
        </w:rPr>
        <w:t>79639 Grenzach-Wyhlen</w:t>
      </w:r>
    </w:p>
    <w:p w14:paraId="1E2BA4F3" w14:textId="77777777" w:rsidR="00687A49" w:rsidRPr="00F67924" w:rsidRDefault="0045348A" w:rsidP="00687A49">
      <w:pPr>
        <w:suppressAutoHyphens/>
        <w:rPr>
          <w:lang w:val="pt-PT"/>
        </w:rPr>
      </w:pPr>
      <w:r w:rsidRPr="00F67924">
        <w:rPr>
          <w:lang w:val="pt-PT"/>
        </w:rPr>
        <w:t>Alemanha</w:t>
      </w:r>
    </w:p>
    <w:p w14:paraId="0B63B607" w14:textId="77777777" w:rsidR="00687A49" w:rsidRPr="00F67924" w:rsidRDefault="00687A49" w:rsidP="00687A49">
      <w:pPr>
        <w:suppressAutoHyphens/>
        <w:ind w:right="14"/>
        <w:rPr>
          <w:lang w:val="pt-PT"/>
        </w:rPr>
      </w:pPr>
    </w:p>
    <w:p w14:paraId="0B4AE36B" w14:textId="77777777" w:rsidR="00687A49" w:rsidRPr="00F67924" w:rsidRDefault="00687A49" w:rsidP="00687A49">
      <w:pPr>
        <w:suppressAutoHyphens/>
        <w:ind w:right="14"/>
        <w:rPr>
          <w:lang w:val="pt-PT"/>
        </w:rPr>
      </w:pPr>
    </w:p>
    <w:p w14:paraId="53032E2D"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12.</w:t>
      </w:r>
      <w:r w:rsidRPr="00F67924">
        <w:rPr>
          <w:b/>
          <w:lang w:val="pt-PT"/>
        </w:rPr>
        <w:tab/>
        <w:t>NÚMERO(S) DA AUTORIZAÇÃO DE INTRODUÇÃO NO MERCADO</w:t>
      </w:r>
    </w:p>
    <w:p w14:paraId="3C0F57EE" w14:textId="77777777" w:rsidR="00687A49" w:rsidRPr="00F67924" w:rsidRDefault="00687A49" w:rsidP="00687A49">
      <w:pPr>
        <w:suppressAutoHyphens/>
        <w:ind w:right="14"/>
        <w:rPr>
          <w:lang w:val="pt-PT"/>
        </w:rPr>
      </w:pPr>
    </w:p>
    <w:p w14:paraId="33AD084C" w14:textId="77777777" w:rsidR="00687A49" w:rsidRPr="00F67924" w:rsidRDefault="00687A49" w:rsidP="00687A49">
      <w:pPr>
        <w:outlineLvl w:val="0"/>
        <w:rPr>
          <w:lang w:val="pt-PT"/>
        </w:rPr>
      </w:pPr>
      <w:r w:rsidRPr="00F67924">
        <w:rPr>
          <w:lang w:val="pt-PT"/>
        </w:rPr>
        <w:t>EU/1/08/492/00</w:t>
      </w:r>
      <w:r w:rsidR="008D3470" w:rsidRPr="00F67924">
        <w:rPr>
          <w:lang w:val="pt-PT"/>
        </w:rPr>
        <w:t>8</w:t>
      </w:r>
    </w:p>
    <w:p w14:paraId="1024265A" w14:textId="77777777" w:rsidR="00687A49" w:rsidRPr="00F67924" w:rsidRDefault="00687A49" w:rsidP="00687A49">
      <w:pPr>
        <w:outlineLvl w:val="0"/>
        <w:rPr>
          <w:lang w:val="pt-PT"/>
        </w:rPr>
      </w:pPr>
    </w:p>
    <w:p w14:paraId="55DFFCE5" w14:textId="77777777" w:rsidR="00687A49" w:rsidRPr="00F67924" w:rsidRDefault="00687A49" w:rsidP="00687A49">
      <w:pPr>
        <w:suppressAutoHyphens/>
        <w:ind w:right="14"/>
        <w:rPr>
          <w:lang w:val="pt-PT"/>
        </w:rPr>
      </w:pPr>
    </w:p>
    <w:p w14:paraId="0CF5D1DC"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13.</w:t>
      </w:r>
      <w:r w:rsidRPr="00F67924">
        <w:rPr>
          <w:b/>
          <w:lang w:val="pt-PT"/>
        </w:rPr>
        <w:tab/>
        <w:t xml:space="preserve">NÚMERO DO LOTE </w:t>
      </w:r>
    </w:p>
    <w:p w14:paraId="4D809147" w14:textId="77777777" w:rsidR="00687A49" w:rsidRPr="00F67924" w:rsidRDefault="00687A49" w:rsidP="00687A49">
      <w:pPr>
        <w:suppressAutoHyphens/>
        <w:ind w:right="14"/>
        <w:rPr>
          <w:lang w:val="pt-PT"/>
        </w:rPr>
      </w:pPr>
    </w:p>
    <w:p w14:paraId="58523F03" w14:textId="07FDB203" w:rsidR="00687A49" w:rsidRPr="00F67924" w:rsidRDefault="00687A49" w:rsidP="00687A49">
      <w:pPr>
        <w:suppressAutoHyphens/>
        <w:ind w:right="14"/>
        <w:rPr>
          <w:lang w:val="pt-PT"/>
        </w:rPr>
      </w:pPr>
      <w:r w:rsidRPr="00F67924">
        <w:rPr>
          <w:lang w:val="pt-PT"/>
        </w:rPr>
        <w:t>Lot</w:t>
      </w:r>
    </w:p>
    <w:p w14:paraId="66483758" w14:textId="77777777" w:rsidR="00687A49" w:rsidRPr="00F67924" w:rsidRDefault="00687A49" w:rsidP="00687A49">
      <w:pPr>
        <w:suppressAutoHyphens/>
        <w:ind w:right="14"/>
        <w:rPr>
          <w:lang w:val="pt-PT"/>
        </w:rPr>
      </w:pPr>
    </w:p>
    <w:p w14:paraId="7B802254" w14:textId="77777777" w:rsidR="00687A49" w:rsidRPr="00F67924" w:rsidRDefault="00687A49" w:rsidP="00687A49">
      <w:pPr>
        <w:suppressAutoHyphens/>
        <w:ind w:right="14"/>
        <w:rPr>
          <w:lang w:val="pt-PT"/>
        </w:rPr>
      </w:pPr>
    </w:p>
    <w:p w14:paraId="7DB1D7EA"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14.</w:t>
      </w:r>
      <w:r w:rsidRPr="00F67924">
        <w:rPr>
          <w:b/>
          <w:lang w:val="pt-PT"/>
        </w:rPr>
        <w:tab/>
        <w:t xml:space="preserve">CLASSIFICAÇÃO QUANTO À DISPENSA </w:t>
      </w:r>
      <w:r w:rsidRPr="00F67924">
        <w:rPr>
          <w:b/>
          <w:caps/>
          <w:lang w:val="pt-PT"/>
        </w:rPr>
        <w:t>ao Público</w:t>
      </w:r>
    </w:p>
    <w:p w14:paraId="2AB51F53" w14:textId="77777777" w:rsidR="00687A49" w:rsidRPr="00F67924" w:rsidRDefault="00687A49" w:rsidP="00687A49">
      <w:pPr>
        <w:suppressAutoHyphens/>
        <w:ind w:right="14"/>
        <w:rPr>
          <w:lang w:val="pt-PT"/>
        </w:rPr>
      </w:pPr>
    </w:p>
    <w:p w14:paraId="65C3CFAB" w14:textId="77777777" w:rsidR="00687A49" w:rsidRPr="00F67924" w:rsidRDefault="00687A49" w:rsidP="00687A49">
      <w:pPr>
        <w:suppressAutoHyphens/>
        <w:ind w:right="14"/>
        <w:rPr>
          <w:lang w:val="pt-PT"/>
        </w:rPr>
      </w:pPr>
    </w:p>
    <w:p w14:paraId="2402C906"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15.</w:t>
      </w:r>
      <w:r w:rsidRPr="00F67924">
        <w:rPr>
          <w:b/>
          <w:lang w:val="pt-PT"/>
        </w:rPr>
        <w:tab/>
        <w:t>INSTRUÇÕES DE UTILIZAÇÃO</w:t>
      </w:r>
    </w:p>
    <w:p w14:paraId="19E6AA92" w14:textId="77777777" w:rsidR="00687A49" w:rsidRPr="00F67924" w:rsidRDefault="00687A49" w:rsidP="00687A49">
      <w:pPr>
        <w:suppressAutoHyphens/>
        <w:ind w:right="14"/>
        <w:rPr>
          <w:lang w:val="pt-PT"/>
        </w:rPr>
      </w:pPr>
    </w:p>
    <w:p w14:paraId="412A7024" w14:textId="77777777" w:rsidR="00687A49" w:rsidRPr="00F67924" w:rsidRDefault="00687A49" w:rsidP="00687A49">
      <w:pPr>
        <w:suppressAutoHyphens/>
        <w:ind w:right="14"/>
        <w:rPr>
          <w:lang w:val="pt-PT"/>
        </w:rPr>
      </w:pPr>
    </w:p>
    <w:p w14:paraId="141CEB66" w14:textId="77777777" w:rsidR="00687A49" w:rsidRPr="00F67924" w:rsidRDefault="00687A49" w:rsidP="00687A49">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16.</w:t>
      </w:r>
      <w:r w:rsidRPr="00F67924">
        <w:rPr>
          <w:b/>
          <w:lang w:val="pt-PT"/>
        </w:rPr>
        <w:tab/>
      </w:r>
      <w:r w:rsidRPr="00F67924">
        <w:rPr>
          <w:b/>
          <w:caps/>
          <w:lang w:val="pt-PT"/>
        </w:rPr>
        <w:t>Informação em Braille</w:t>
      </w:r>
    </w:p>
    <w:p w14:paraId="347F651F" w14:textId="77777777" w:rsidR="00687A49" w:rsidRPr="00F67924" w:rsidRDefault="00687A49" w:rsidP="00687A49">
      <w:pPr>
        <w:rPr>
          <w:lang w:val="pt-PT"/>
        </w:rPr>
      </w:pPr>
    </w:p>
    <w:p w14:paraId="16573187" w14:textId="2AA2D1FE" w:rsidR="00687A49" w:rsidRPr="00F67924" w:rsidRDefault="00687A49" w:rsidP="00687A49">
      <w:pPr>
        <w:suppressAutoHyphens/>
        <w:ind w:right="14"/>
        <w:rPr>
          <w:lang w:val="pt-PT"/>
        </w:rPr>
      </w:pPr>
      <w:r w:rsidRPr="00F67924">
        <w:rPr>
          <w:lang w:val="pt-PT"/>
        </w:rPr>
        <w:t>roactemra 162</w:t>
      </w:r>
      <w:r w:rsidR="002021CC" w:rsidRPr="00F67924">
        <w:rPr>
          <w:lang w:val="pt-PT"/>
        </w:rPr>
        <w:t> </w:t>
      </w:r>
      <w:r w:rsidRPr="00F67924">
        <w:rPr>
          <w:lang w:val="pt-PT"/>
        </w:rPr>
        <w:t>mg</w:t>
      </w:r>
      <w:r w:rsidR="000052F7" w:rsidRPr="00F67924">
        <w:rPr>
          <w:lang w:val="pt-PT"/>
        </w:rPr>
        <w:t xml:space="preserve"> seringa</w:t>
      </w:r>
    </w:p>
    <w:p w14:paraId="2A13C4A9" w14:textId="77777777" w:rsidR="00391626" w:rsidRPr="00F67924" w:rsidRDefault="00391626" w:rsidP="00687A49">
      <w:pPr>
        <w:suppressAutoHyphens/>
        <w:ind w:right="14"/>
        <w:rPr>
          <w:lang w:val="pt-PT"/>
        </w:rPr>
      </w:pPr>
    </w:p>
    <w:p w14:paraId="536C5F36" w14:textId="77777777" w:rsidR="00535063" w:rsidRPr="00F67924" w:rsidRDefault="00535063" w:rsidP="00687A49">
      <w:pPr>
        <w:suppressAutoHyphens/>
        <w:ind w:right="14"/>
        <w:rPr>
          <w:lang w:val="pt-PT"/>
        </w:rPr>
      </w:pPr>
    </w:p>
    <w:p w14:paraId="7F8D6FF5" w14:textId="77777777" w:rsidR="00391626" w:rsidRPr="00F67924" w:rsidRDefault="00391626" w:rsidP="00535063">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17.</w:t>
      </w:r>
      <w:r w:rsidRPr="00F67924">
        <w:rPr>
          <w:b/>
          <w:szCs w:val="22"/>
          <w:lang w:val="pt-PT"/>
        </w:rPr>
        <w:tab/>
        <w:t>IDENTIFICADOR ÚNICO – CÓDIGO DE BARRAS 2D</w:t>
      </w:r>
    </w:p>
    <w:p w14:paraId="097DDD8A" w14:textId="77777777" w:rsidR="00391626" w:rsidRPr="00F67924" w:rsidRDefault="00391626" w:rsidP="00391626">
      <w:pPr>
        <w:rPr>
          <w:lang w:val="pt-PT"/>
        </w:rPr>
      </w:pPr>
    </w:p>
    <w:p w14:paraId="3CA8AEBB" w14:textId="77777777" w:rsidR="00391626" w:rsidRPr="00F67924" w:rsidRDefault="00391626" w:rsidP="00391626">
      <w:pPr>
        <w:rPr>
          <w:lang w:val="pt-PT"/>
        </w:rPr>
      </w:pPr>
    </w:p>
    <w:p w14:paraId="2E440D3B" w14:textId="77777777" w:rsidR="00391626" w:rsidRPr="00F67924" w:rsidRDefault="00391626" w:rsidP="009A3779">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18.</w:t>
      </w:r>
      <w:r w:rsidRPr="00F67924">
        <w:rPr>
          <w:b/>
          <w:szCs w:val="22"/>
          <w:lang w:val="pt-PT"/>
        </w:rPr>
        <w:tab/>
        <w:t>IDENTIFICADOR ÚNICO - DADOS PARA LEITURA HUMANA</w:t>
      </w:r>
    </w:p>
    <w:p w14:paraId="03BC6D59" w14:textId="77777777" w:rsidR="00391626" w:rsidRPr="00F67924" w:rsidRDefault="00391626" w:rsidP="009A3779">
      <w:pPr>
        <w:keepNext/>
        <w:keepLines/>
        <w:rPr>
          <w:lang w:val="pt-PT"/>
        </w:rPr>
      </w:pPr>
    </w:p>
    <w:p w14:paraId="077179B8" w14:textId="3FF00368" w:rsidR="000052F7" w:rsidRPr="00F67924" w:rsidRDefault="000052F7">
      <w:pPr>
        <w:rPr>
          <w:lang w:val="pt-PT"/>
        </w:rPr>
      </w:pPr>
      <w:r w:rsidRPr="00F67924">
        <w:rPr>
          <w:lang w:val="pt-PT"/>
        </w:rPr>
        <w:br w:type="page"/>
      </w:r>
    </w:p>
    <w:p w14:paraId="5F31291A"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INDICAÇÕES MÍNIMAS A INCLUIR EM PEQUENAS UNIDADES DE ACONDICIONAMENTO PRIMÁRIO</w:t>
      </w:r>
    </w:p>
    <w:p w14:paraId="7C02C267"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right="14"/>
        <w:rPr>
          <w:lang w:val="pt-PT"/>
        </w:rPr>
      </w:pPr>
    </w:p>
    <w:p w14:paraId="10E8E235"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right="14"/>
        <w:rPr>
          <w:lang w:val="pt-PT"/>
        </w:rPr>
      </w:pPr>
      <w:r w:rsidRPr="00F67924">
        <w:rPr>
          <w:b/>
          <w:lang w:val="pt-PT"/>
        </w:rPr>
        <w:t>RÓTULO DA SERINGA PRÉ-CHEIA</w:t>
      </w:r>
    </w:p>
    <w:p w14:paraId="513AB73C" w14:textId="77777777" w:rsidR="000052F7" w:rsidRPr="00F67924" w:rsidRDefault="000052F7" w:rsidP="000052F7">
      <w:pPr>
        <w:suppressAutoHyphens/>
        <w:ind w:right="14"/>
        <w:rPr>
          <w:lang w:val="pt-PT"/>
        </w:rPr>
      </w:pPr>
    </w:p>
    <w:p w14:paraId="54946A89" w14:textId="77777777" w:rsidR="000052F7" w:rsidRPr="00F67924" w:rsidRDefault="000052F7" w:rsidP="000052F7">
      <w:pPr>
        <w:suppressAutoHyphens/>
        <w:ind w:right="14"/>
        <w:rPr>
          <w:lang w:val="pt-PT"/>
        </w:rPr>
      </w:pPr>
    </w:p>
    <w:p w14:paraId="5CC7FFA1"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w:t>
      </w:r>
      <w:r w:rsidRPr="00F67924">
        <w:rPr>
          <w:b/>
          <w:lang w:val="pt-PT"/>
        </w:rPr>
        <w:tab/>
        <w:t>NOME DO MEDICAMENTO E VIA(S) DE ADMINISTRAÇÃO</w:t>
      </w:r>
    </w:p>
    <w:p w14:paraId="7FA6B8F9" w14:textId="77777777" w:rsidR="000052F7" w:rsidRPr="00F67924" w:rsidRDefault="000052F7" w:rsidP="000052F7">
      <w:pPr>
        <w:rPr>
          <w:lang w:val="pt-PT"/>
        </w:rPr>
      </w:pPr>
    </w:p>
    <w:p w14:paraId="3A132178" w14:textId="0FFEF4DC" w:rsidR="000052F7" w:rsidRPr="00F67924" w:rsidRDefault="000052F7" w:rsidP="000052F7">
      <w:pPr>
        <w:rPr>
          <w:lang w:val="pt-PT"/>
        </w:rPr>
      </w:pPr>
      <w:r w:rsidRPr="00F67924">
        <w:rPr>
          <w:lang w:val="pt-PT"/>
        </w:rPr>
        <w:t>RoActemra 162 </w:t>
      </w:r>
      <w:r w:rsidR="00506172" w:rsidRPr="00F67924">
        <w:rPr>
          <w:lang w:val="pt-PT"/>
        </w:rPr>
        <w:t>mg injeção</w:t>
      </w:r>
    </w:p>
    <w:p w14:paraId="0AF7B98F" w14:textId="77777777" w:rsidR="000052F7" w:rsidRPr="00F67924" w:rsidRDefault="000052F7" w:rsidP="000052F7">
      <w:pPr>
        <w:rPr>
          <w:lang w:val="pt-PT"/>
        </w:rPr>
      </w:pPr>
      <w:r w:rsidRPr="00F67924">
        <w:rPr>
          <w:lang w:val="pt-PT"/>
        </w:rPr>
        <w:t>tocilizumab</w:t>
      </w:r>
    </w:p>
    <w:p w14:paraId="5C9668EE" w14:textId="77777777" w:rsidR="000052F7" w:rsidRPr="00F67924" w:rsidRDefault="000052F7" w:rsidP="000052F7">
      <w:pPr>
        <w:rPr>
          <w:lang w:val="pt-PT"/>
        </w:rPr>
      </w:pPr>
      <w:r w:rsidRPr="00F67924">
        <w:rPr>
          <w:lang w:val="pt-PT"/>
        </w:rPr>
        <w:t>SC</w:t>
      </w:r>
    </w:p>
    <w:p w14:paraId="11446554" w14:textId="77777777" w:rsidR="000052F7" w:rsidRPr="00F67924" w:rsidRDefault="000052F7" w:rsidP="000052F7">
      <w:pPr>
        <w:suppressAutoHyphens/>
        <w:ind w:right="14"/>
        <w:rPr>
          <w:lang w:val="pt-PT"/>
        </w:rPr>
      </w:pPr>
    </w:p>
    <w:p w14:paraId="07F00C74" w14:textId="77777777" w:rsidR="000052F7" w:rsidRPr="00F67924" w:rsidRDefault="000052F7" w:rsidP="000052F7">
      <w:pPr>
        <w:suppressAutoHyphens/>
        <w:ind w:right="14"/>
        <w:rPr>
          <w:lang w:val="pt-PT"/>
        </w:rPr>
      </w:pPr>
    </w:p>
    <w:p w14:paraId="1F1A75D1"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2.</w:t>
      </w:r>
      <w:r w:rsidRPr="00F67924">
        <w:rPr>
          <w:b/>
          <w:lang w:val="pt-PT"/>
        </w:rPr>
        <w:tab/>
        <w:t>MODO DE ADMINISTRAÇÃO</w:t>
      </w:r>
    </w:p>
    <w:p w14:paraId="552684D4" w14:textId="77777777" w:rsidR="000052F7" w:rsidRPr="00F67924" w:rsidRDefault="000052F7" w:rsidP="000052F7">
      <w:pPr>
        <w:suppressAutoHyphens/>
        <w:ind w:right="14"/>
        <w:rPr>
          <w:lang w:val="pt-PT"/>
        </w:rPr>
      </w:pPr>
    </w:p>
    <w:p w14:paraId="41C291CE" w14:textId="77777777" w:rsidR="000052F7" w:rsidRPr="00F67924" w:rsidRDefault="000052F7" w:rsidP="000052F7">
      <w:pPr>
        <w:suppressAutoHyphens/>
        <w:ind w:right="14"/>
        <w:rPr>
          <w:lang w:val="pt-PT"/>
        </w:rPr>
      </w:pPr>
    </w:p>
    <w:p w14:paraId="60606F0A"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PRAZO DE VALIDADE</w:t>
      </w:r>
    </w:p>
    <w:p w14:paraId="6E90BF5A" w14:textId="77777777" w:rsidR="000052F7" w:rsidRPr="00F67924" w:rsidRDefault="000052F7" w:rsidP="000052F7">
      <w:pPr>
        <w:suppressAutoHyphens/>
        <w:ind w:right="14"/>
        <w:rPr>
          <w:lang w:val="pt-PT"/>
        </w:rPr>
      </w:pPr>
    </w:p>
    <w:p w14:paraId="4209CF0A" w14:textId="77777777" w:rsidR="000052F7" w:rsidRPr="00F67924" w:rsidRDefault="000052F7" w:rsidP="000052F7">
      <w:pPr>
        <w:suppressAutoHyphens/>
        <w:ind w:right="14"/>
        <w:rPr>
          <w:lang w:val="pt-PT"/>
        </w:rPr>
      </w:pPr>
      <w:r w:rsidRPr="00F67924">
        <w:rPr>
          <w:lang w:val="pt-PT"/>
        </w:rPr>
        <w:t>EXP</w:t>
      </w:r>
    </w:p>
    <w:p w14:paraId="0D58897A" w14:textId="77777777" w:rsidR="000052F7" w:rsidRPr="00F67924" w:rsidRDefault="000052F7" w:rsidP="000052F7">
      <w:pPr>
        <w:suppressAutoHyphens/>
        <w:ind w:right="14"/>
        <w:rPr>
          <w:lang w:val="pt-PT"/>
        </w:rPr>
      </w:pPr>
    </w:p>
    <w:p w14:paraId="189ED4CE" w14:textId="77777777" w:rsidR="000052F7" w:rsidRPr="00F67924" w:rsidRDefault="000052F7" w:rsidP="000052F7">
      <w:pPr>
        <w:suppressAutoHyphens/>
        <w:ind w:right="14"/>
        <w:rPr>
          <w:lang w:val="pt-PT"/>
        </w:rPr>
      </w:pPr>
    </w:p>
    <w:p w14:paraId="2056A141"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NÚMERO DO LOTE</w:t>
      </w:r>
    </w:p>
    <w:p w14:paraId="3674F9DB" w14:textId="77777777" w:rsidR="000052F7" w:rsidRPr="00F67924" w:rsidRDefault="000052F7" w:rsidP="000052F7">
      <w:pPr>
        <w:suppressAutoHyphens/>
        <w:ind w:right="14"/>
        <w:rPr>
          <w:lang w:val="pt-PT"/>
        </w:rPr>
      </w:pPr>
    </w:p>
    <w:p w14:paraId="40A205B9" w14:textId="77777777" w:rsidR="000052F7" w:rsidRPr="00F67924" w:rsidRDefault="000052F7" w:rsidP="000052F7">
      <w:pPr>
        <w:suppressAutoHyphens/>
        <w:ind w:right="14"/>
        <w:rPr>
          <w:lang w:val="pt-PT"/>
        </w:rPr>
      </w:pPr>
      <w:r w:rsidRPr="00F67924">
        <w:rPr>
          <w:lang w:val="pt-PT"/>
        </w:rPr>
        <w:t>Lot</w:t>
      </w:r>
    </w:p>
    <w:p w14:paraId="22C268C5" w14:textId="77777777" w:rsidR="000052F7" w:rsidRPr="00F67924" w:rsidRDefault="000052F7" w:rsidP="000052F7">
      <w:pPr>
        <w:suppressAutoHyphens/>
        <w:ind w:right="14"/>
        <w:rPr>
          <w:lang w:val="pt-PT"/>
        </w:rPr>
      </w:pPr>
    </w:p>
    <w:p w14:paraId="173A09E3" w14:textId="77777777" w:rsidR="000052F7" w:rsidRPr="00F67924" w:rsidRDefault="000052F7" w:rsidP="000052F7">
      <w:pPr>
        <w:suppressAutoHyphens/>
        <w:ind w:right="14"/>
        <w:rPr>
          <w:lang w:val="pt-PT"/>
        </w:rPr>
      </w:pPr>
    </w:p>
    <w:p w14:paraId="289A0569"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CONTEÚDO EM PESO, VOLUME OU UNIDADE</w:t>
      </w:r>
    </w:p>
    <w:p w14:paraId="37CE4C9C" w14:textId="77777777" w:rsidR="000052F7" w:rsidRPr="00F67924" w:rsidRDefault="000052F7" w:rsidP="000052F7">
      <w:pPr>
        <w:suppressAutoHyphens/>
        <w:ind w:right="14"/>
        <w:rPr>
          <w:lang w:val="pt-PT"/>
        </w:rPr>
      </w:pPr>
    </w:p>
    <w:p w14:paraId="005DD0BF" w14:textId="74B2591C" w:rsidR="000052F7" w:rsidRPr="00F67924" w:rsidRDefault="000052F7" w:rsidP="000052F7">
      <w:pPr>
        <w:ind w:right="113"/>
        <w:rPr>
          <w:lang w:val="pt-PT"/>
        </w:rPr>
      </w:pPr>
      <w:r w:rsidRPr="00F67924">
        <w:rPr>
          <w:lang w:val="pt-PT"/>
        </w:rPr>
        <w:t>162 mg/0,9 ml</w:t>
      </w:r>
    </w:p>
    <w:p w14:paraId="2A1DDB39" w14:textId="77777777" w:rsidR="000052F7" w:rsidRPr="00F67924" w:rsidRDefault="000052F7" w:rsidP="000052F7">
      <w:pPr>
        <w:suppressAutoHyphens/>
        <w:ind w:right="14"/>
        <w:rPr>
          <w:lang w:val="pt-PT"/>
        </w:rPr>
      </w:pPr>
    </w:p>
    <w:p w14:paraId="566FD726" w14:textId="77777777" w:rsidR="000052F7" w:rsidRPr="00F67924" w:rsidRDefault="000052F7" w:rsidP="000052F7">
      <w:pPr>
        <w:suppressAutoHyphens/>
        <w:ind w:right="14"/>
        <w:rPr>
          <w:lang w:val="pt-PT"/>
        </w:rPr>
      </w:pPr>
    </w:p>
    <w:p w14:paraId="1B9DB2EF" w14:textId="77777777" w:rsidR="000052F7" w:rsidRPr="00F67924" w:rsidRDefault="000052F7" w:rsidP="000052F7">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6.</w:t>
      </w:r>
      <w:r w:rsidRPr="00F67924">
        <w:rPr>
          <w:b/>
          <w:lang w:val="pt-PT"/>
        </w:rPr>
        <w:tab/>
      </w:r>
      <w:r w:rsidRPr="00F67924">
        <w:rPr>
          <w:b/>
          <w:caps/>
          <w:lang w:val="pt-PT"/>
        </w:rPr>
        <w:t>Outras</w:t>
      </w:r>
    </w:p>
    <w:p w14:paraId="12C53273" w14:textId="77777777" w:rsidR="000052F7" w:rsidRPr="00F67924" w:rsidRDefault="000052F7" w:rsidP="000052F7">
      <w:pPr>
        <w:suppressAutoHyphens/>
        <w:ind w:right="14"/>
        <w:rPr>
          <w:lang w:val="pt-PT"/>
        </w:rPr>
      </w:pPr>
    </w:p>
    <w:p w14:paraId="75BF8A5D" w14:textId="77777777" w:rsidR="00391626" w:rsidRPr="00F67924" w:rsidRDefault="00391626" w:rsidP="009A3779">
      <w:pPr>
        <w:keepNext/>
        <w:keepLines/>
        <w:suppressAutoHyphens/>
        <w:ind w:right="14"/>
        <w:rPr>
          <w:lang w:val="pt-PT"/>
        </w:rPr>
      </w:pPr>
    </w:p>
    <w:p w14:paraId="27574AC2" w14:textId="77777777" w:rsidR="00E82C6B" w:rsidRPr="00F67924" w:rsidRDefault="00687A49" w:rsidP="009A3779">
      <w:pPr>
        <w:keepNext/>
        <w:keepLines/>
        <w:pBdr>
          <w:top w:val="single" w:sz="4" w:space="1" w:color="auto"/>
          <w:left w:val="single" w:sz="4" w:space="4" w:color="auto"/>
          <w:bottom w:val="single" w:sz="4" w:space="1" w:color="auto"/>
          <w:right w:val="single" w:sz="4" w:space="4" w:color="auto"/>
        </w:pBdr>
        <w:suppressAutoHyphens/>
        <w:ind w:right="14"/>
        <w:rPr>
          <w:b/>
          <w:lang w:val="pt-PT"/>
        </w:rPr>
      </w:pPr>
      <w:r w:rsidRPr="00F67924">
        <w:rPr>
          <w:lang w:val="pt-PT"/>
        </w:rPr>
        <w:br w:type="page"/>
      </w:r>
      <w:r w:rsidR="00E82C6B" w:rsidRPr="00F67924">
        <w:rPr>
          <w:b/>
          <w:lang w:val="pt-PT"/>
        </w:rPr>
        <w:t xml:space="preserve">INDICAÇÕES A INCLUIR </w:t>
      </w:r>
      <w:r w:rsidR="00E82C6B" w:rsidRPr="00F67924">
        <w:rPr>
          <w:b/>
          <w:caps/>
          <w:lang w:val="pt-PT"/>
        </w:rPr>
        <w:t>no acondicionamento secundário</w:t>
      </w:r>
    </w:p>
    <w:p w14:paraId="5ADBC6D0"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right="14"/>
        <w:rPr>
          <w:b/>
          <w:lang w:val="pt-PT"/>
        </w:rPr>
      </w:pPr>
    </w:p>
    <w:p w14:paraId="3C66FC0E"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EMBALAGEM EXTERIOR DA CANETA PRÉ-CHEIA</w:t>
      </w:r>
    </w:p>
    <w:p w14:paraId="55E08930" w14:textId="77777777" w:rsidR="00E82C6B" w:rsidRPr="00F67924" w:rsidRDefault="00E82C6B" w:rsidP="00E82C6B">
      <w:pPr>
        <w:suppressAutoHyphens/>
        <w:ind w:right="14"/>
        <w:rPr>
          <w:lang w:val="pt-PT"/>
        </w:rPr>
      </w:pPr>
    </w:p>
    <w:p w14:paraId="21FBEA0E" w14:textId="77777777" w:rsidR="00E82C6B" w:rsidRPr="00F67924" w:rsidRDefault="00E82C6B" w:rsidP="00E82C6B">
      <w:pPr>
        <w:suppressAutoHyphens/>
        <w:ind w:right="14"/>
        <w:rPr>
          <w:lang w:val="pt-PT"/>
        </w:rPr>
      </w:pPr>
    </w:p>
    <w:p w14:paraId="584ED8FA"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w:t>
      </w:r>
      <w:r w:rsidRPr="00F67924">
        <w:rPr>
          <w:b/>
          <w:lang w:val="pt-PT"/>
        </w:rPr>
        <w:tab/>
        <w:t>NOME DO MEDICAMENTO</w:t>
      </w:r>
    </w:p>
    <w:p w14:paraId="63E6CA02" w14:textId="77777777" w:rsidR="00E82C6B" w:rsidRPr="00F67924" w:rsidRDefault="00E82C6B" w:rsidP="00E82C6B">
      <w:pPr>
        <w:suppressAutoHyphens/>
        <w:ind w:right="14"/>
        <w:rPr>
          <w:lang w:val="pt-PT"/>
        </w:rPr>
      </w:pPr>
    </w:p>
    <w:p w14:paraId="27E08ABE" w14:textId="77777777" w:rsidR="00E82C6B" w:rsidRPr="00F67924" w:rsidRDefault="00E82C6B" w:rsidP="00E82C6B">
      <w:pPr>
        <w:rPr>
          <w:lang w:val="pt-PT"/>
        </w:rPr>
      </w:pPr>
      <w:r w:rsidRPr="00F67924">
        <w:rPr>
          <w:lang w:val="pt-PT"/>
        </w:rPr>
        <w:t>RoActemra 162 mg solução injetável em caneta pré-cheia</w:t>
      </w:r>
    </w:p>
    <w:p w14:paraId="211BD28E" w14:textId="139ACAAE" w:rsidR="00E82C6B" w:rsidRPr="00F67924" w:rsidRDefault="00896E0A" w:rsidP="00E82C6B">
      <w:pPr>
        <w:rPr>
          <w:lang w:val="pt-PT"/>
        </w:rPr>
      </w:pPr>
      <w:r w:rsidRPr="00F67924">
        <w:rPr>
          <w:lang w:val="pt-PT"/>
        </w:rPr>
        <w:t>t</w:t>
      </w:r>
      <w:r w:rsidR="00E82C6B" w:rsidRPr="00F67924">
        <w:rPr>
          <w:lang w:val="pt-PT"/>
        </w:rPr>
        <w:t>ocilizumab</w:t>
      </w:r>
    </w:p>
    <w:p w14:paraId="43694476" w14:textId="77777777" w:rsidR="00E82C6B" w:rsidRPr="00F67924" w:rsidRDefault="00E82C6B" w:rsidP="00E82C6B">
      <w:pPr>
        <w:suppressAutoHyphens/>
        <w:ind w:right="14"/>
        <w:rPr>
          <w:lang w:val="pt-PT"/>
        </w:rPr>
      </w:pPr>
    </w:p>
    <w:p w14:paraId="38744985" w14:textId="77777777" w:rsidR="00E82C6B" w:rsidRPr="00F67924" w:rsidRDefault="00E82C6B" w:rsidP="00E82C6B">
      <w:pPr>
        <w:suppressAutoHyphens/>
        <w:ind w:right="14"/>
        <w:rPr>
          <w:lang w:val="pt-PT"/>
        </w:rPr>
      </w:pPr>
    </w:p>
    <w:p w14:paraId="6035474F"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2.</w:t>
      </w:r>
      <w:r w:rsidRPr="00F67924">
        <w:rPr>
          <w:b/>
          <w:lang w:val="pt-PT"/>
        </w:rPr>
        <w:tab/>
        <w:t>DESCRIÇÃO DA</w:t>
      </w:r>
      <w:del w:id="2740" w:author="Author">
        <w:r w:rsidRPr="00F67924" w:rsidDel="00704102">
          <w:rPr>
            <w:b/>
            <w:lang w:val="pt-PT"/>
          </w:rPr>
          <w:delText>(S)</w:delText>
        </w:r>
      </w:del>
      <w:r w:rsidRPr="00F67924">
        <w:rPr>
          <w:b/>
          <w:lang w:val="pt-PT"/>
        </w:rPr>
        <w:t xml:space="preserve"> SUBSTÂNCIA</w:t>
      </w:r>
      <w:del w:id="2741" w:author="Author">
        <w:r w:rsidRPr="00F67924" w:rsidDel="00704102">
          <w:rPr>
            <w:b/>
            <w:lang w:val="pt-PT"/>
          </w:rPr>
          <w:delText>(S)</w:delText>
        </w:r>
      </w:del>
      <w:r w:rsidRPr="00F67924">
        <w:rPr>
          <w:b/>
          <w:lang w:val="pt-PT"/>
        </w:rPr>
        <w:t xml:space="preserve"> ATIVA</w:t>
      </w:r>
      <w:del w:id="2742" w:author="Author">
        <w:r w:rsidRPr="00F67924" w:rsidDel="00704102">
          <w:rPr>
            <w:b/>
            <w:lang w:val="pt-PT"/>
          </w:rPr>
          <w:delText>(S)</w:delText>
        </w:r>
      </w:del>
    </w:p>
    <w:p w14:paraId="76FD934A" w14:textId="77777777" w:rsidR="00E82C6B" w:rsidRPr="00F67924" w:rsidRDefault="00E82C6B" w:rsidP="00E82C6B">
      <w:pPr>
        <w:suppressAutoHyphens/>
        <w:ind w:right="14"/>
        <w:rPr>
          <w:lang w:val="pt-PT"/>
        </w:rPr>
      </w:pPr>
    </w:p>
    <w:p w14:paraId="790865CE" w14:textId="77777777" w:rsidR="00E82C6B" w:rsidRPr="00F67924" w:rsidRDefault="00E82C6B" w:rsidP="00E82C6B">
      <w:pPr>
        <w:suppressAutoHyphens/>
        <w:ind w:right="14"/>
        <w:rPr>
          <w:lang w:val="pt-PT"/>
        </w:rPr>
      </w:pPr>
      <w:r w:rsidRPr="00F67924">
        <w:rPr>
          <w:lang w:val="pt-PT"/>
        </w:rPr>
        <w:t>1 caneta pré-cheia contém 162 mg de tocilizumab.</w:t>
      </w:r>
    </w:p>
    <w:p w14:paraId="52368DA4" w14:textId="77777777" w:rsidR="00E82C6B" w:rsidRPr="00F67924" w:rsidRDefault="00E82C6B" w:rsidP="00E82C6B">
      <w:pPr>
        <w:suppressAutoHyphens/>
        <w:ind w:right="14"/>
        <w:rPr>
          <w:lang w:val="pt-PT"/>
        </w:rPr>
      </w:pPr>
    </w:p>
    <w:p w14:paraId="11E4A585" w14:textId="77777777" w:rsidR="00E82C6B" w:rsidRPr="00F67924" w:rsidRDefault="00E82C6B" w:rsidP="00E82C6B">
      <w:pPr>
        <w:suppressAutoHyphens/>
        <w:ind w:right="14"/>
        <w:rPr>
          <w:lang w:val="pt-PT"/>
        </w:rPr>
      </w:pPr>
    </w:p>
    <w:p w14:paraId="0BAEAA19"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LISTA DOS EXCIPIENTES</w:t>
      </w:r>
    </w:p>
    <w:p w14:paraId="46C03F33" w14:textId="77777777" w:rsidR="00E82C6B" w:rsidRPr="00F67924" w:rsidRDefault="00E82C6B" w:rsidP="00E82C6B">
      <w:pPr>
        <w:suppressAutoHyphens/>
        <w:ind w:right="14"/>
        <w:rPr>
          <w:lang w:val="pt-PT"/>
        </w:rPr>
      </w:pPr>
    </w:p>
    <w:p w14:paraId="58455141" w14:textId="6EF1BE36" w:rsidR="00E82C6B" w:rsidRPr="00F67924" w:rsidRDefault="00D733FA" w:rsidP="00E82C6B">
      <w:pPr>
        <w:rPr>
          <w:lang w:val="pt-PT"/>
        </w:rPr>
      </w:pPr>
      <w:r w:rsidRPr="00F67924">
        <w:rPr>
          <w:rFonts w:eastAsia="PMingLiU"/>
          <w:bCs/>
          <w:szCs w:val="22"/>
          <w:lang w:val="pt-PT" w:eastAsia="zh-CN"/>
        </w:rPr>
        <w:t xml:space="preserve">Também contém </w:t>
      </w:r>
      <w:r w:rsidR="00E82C6B" w:rsidRPr="00F67924">
        <w:rPr>
          <w:rFonts w:eastAsia="PMingLiU"/>
          <w:bCs/>
          <w:szCs w:val="22"/>
          <w:lang w:val="pt-PT" w:eastAsia="zh-CN"/>
        </w:rPr>
        <w:t>L</w:t>
      </w:r>
      <w:r w:rsidRPr="00F67924">
        <w:rPr>
          <w:rFonts w:eastAsia="PMingLiU"/>
          <w:bCs/>
          <w:szCs w:val="22"/>
          <w:lang w:val="pt-PT" w:eastAsia="zh-CN"/>
        </w:rPr>
        <w:noBreakHyphen/>
      </w:r>
      <w:r w:rsidR="00E82C6B" w:rsidRPr="00F67924">
        <w:rPr>
          <w:rFonts w:eastAsia="PMingLiU"/>
          <w:bCs/>
          <w:szCs w:val="22"/>
          <w:lang w:val="pt-PT" w:eastAsia="zh-CN"/>
        </w:rPr>
        <w:t xml:space="preserve">histidina, monocloridrato de </w:t>
      </w:r>
      <w:r w:rsidRPr="00F67924">
        <w:rPr>
          <w:rFonts w:eastAsia="PMingLiU"/>
          <w:bCs/>
          <w:szCs w:val="22"/>
          <w:lang w:val="pt-PT" w:eastAsia="zh-CN"/>
        </w:rPr>
        <w:t>L</w:t>
      </w:r>
      <w:r w:rsidRPr="00F67924">
        <w:rPr>
          <w:rFonts w:eastAsia="PMingLiU"/>
          <w:bCs/>
          <w:szCs w:val="22"/>
          <w:lang w:val="pt-PT" w:eastAsia="zh-CN"/>
        </w:rPr>
        <w:noBreakHyphen/>
      </w:r>
      <w:r w:rsidR="00E82C6B" w:rsidRPr="00F67924">
        <w:rPr>
          <w:rFonts w:eastAsia="PMingLiU"/>
          <w:bCs/>
          <w:szCs w:val="22"/>
          <w:lang w:val="pt-PT" w:eastAsia="zh-CN"/>
        </w:rPr>
        <w:t xml:space="preserve">histidina monohidratada, </w:t>
      </w:r>
      <w:r w:rsidR="00B43507" w:rsidRPr="00F67924">
        <w:rPr>
          <w:rFonts w:eastAsia="PMingLiU"/>
          <w:bCs/>
          <w:szCs w:val="22"/>
          <w:highlight w:val="lightGray"/>
          <w:lang w:val="pt-PT" w:eastAsia="zh-CN"/>
        </w:rPr>
        <w:t>L</w:t>
      </w:r>
      <w:r w:rsidRPr="00F67924">
        <w:rPr>
          <w:rFonts w:eastAsia="PMingLiU"/>
          <w:bCs/>
          <w:szCs w:val="22"/>
          <w:highlight w:val="lightGray"/>
          <w:lang w:val="pt-PT" w:eastAsia="zh-CN"/>
        </w:rPr>
        <w:noBreakHyphen/>
      </w:r>
      <w:r w:rsidR="00B43507" w:rsidRPr="00F67924">
        <w:rPr>
          <w:rFonts w:eastAsia="PMingLiU"/>
          <w:bCs/>
          <w:szCs w:val="22"/>
          <w:highlight w:val="lightGray"/>
          <w:lang w:val="pt-PT" w:eastAsia="zh-CN"/>
        </w:rPr>
        <w:t>arginina</w:t>
      </w:r>
      <w:r w:rsidR="00896E0A" w:rsidRPr="00F67924">
        <w:rPr>
          <w:rFonts w:eastAsia="PMingLiU"/>
          <w:bCs/>
          <w:szCs w:val="22"/>
          <w:highlight w:val="lightGray"/>
          <w:lang w:val="pt-PT" w:eastAsia="zh-CN"/>
        </w:rPr>
        <w:t>/</w:t>
      </w:r>
      <w:r w:rsidR="00CF3823" w:rsidRPr="00F67924">
        <w:rPr>
          <w:rFonts w:eastAsia="PMingLiU"/>
          <w:bCs/>
          <w:szCs w:val="22"/>
          <w:lang w:val="pt-PT" w:eastAsia="zh-CN"/>
        </w:rPr>
        <w:t>C</w:t>
      </w:r>
      <w:r w:rsidR="00E82C6B" w:rsidRPr="00F67924">
        <w:rPr>
          <w:rFonts w:eastAsia="PMingLiU"/>
          <w:bCs/>
          <w:szCs w:val="22"/>
          <w:lang w:val="pt-PT" w:eastAsia="zh-CN"/>
        </w:rPr>
        <w:t>loridrato de L</w:t>
      </w:r>
      <w:r w:rsidRPr="00F67924">
        <w:rPr>
          <w:rFonts w:eastAsia="PMingLiU"/>
          <w:bCs/>
          <w:szCs w:val="22"/>
          <w:lang w:val="pt-PT" w:eastAsia="zh-CN"/>
        </w:rPr>
        <w:noBreakHyphen/>
      </w:r>
      <w:r w:rsidR="00E82C6B" w:rsidRPr="00F67924">
        <w:rPr>
          <w:rFonts w:eastAsia="PMingLiU"/>
          <w:bCs/>
          <w:szCs w:val="22"/>
          <w:lang w:val="pt-PT" w:eastAsia="zh-CN"/>
        </w:rPr>
        <w:t>arginina, L</w:t>
      </w:r>
      <w:r w:rsidRPr="00F67924">
        <w:rPr>
          <w:rFonts w:eastAsia="PMingLiU"/>
          <w:bCs/>
          <w:szCs w:val="22"/>
          <w:lang w:val="pt-PT" w:eastAsia="zh-CN"/>
        </w:rPr>
        <w:noBreakHyphen/>
      </w:r>
      <w:r w:rsidR="00E82C6B" w:rsidRPr="00F67924">
        <w:rPr>
          <w:rFonts w:eastAsia="PMingLiU"/>
          <w:bCs/>
          <w:szCs w:val="22"/>
          <w:lang w:val="pt-PT" w:eastAsia="zh-CN"/>
        </w:rPr>
        <w:t xml:space="preserve">metionina, </w:t>
      </w:r>
      <w:r w:rsidRPr="00F67924">
        <w:rPr>
          <w:rFonts w:eastAsia="PMingLiU"/>
          <w:bCs/>
          <w:szCs w:val="22"/>
          <w:lang w:val="pt-PT" w:eastAsia="zh-CN"/>
        </w:rPr>
        <w:t>p</w:t>
      </w:r>
      <w:r w:rsidR="00E82C6B" w:rsidRPr="00F67924">
        <w:rPr>
          <w:rFonts w:eastAsia="PMingLiU"/>
          <w:bCs/>
          <w:szCs w:val="22"/>
          <w:lang w:val="pt-PT" w:eastAsia="zh-CN"/>
        </w:rPr>
        <w:t>olissorbato</w:t>
      </w:r>
      <w:ins w:id="2743" w:author="Author">
        <w:r w:rsidR="002635EB">
          <w:rPr>
            <w:rFonts w:eastAsia="PMingLiU"/>
            <w:bCs/>
            <w:szCs w:val="22"/>
            <w:lang w:val="pt-PT" w:eastAsia="zh-CN"/>
          </w:rPr>
          <w:t> </w:t>
        </w:r>
      </w:ins>
      <w:del w:id="2744" w:author="Author">
        <w:r w:rsidR="00E82C6B" w:rsidRPr="00F67924" w:rsidDel="002635EB">
          <w:rPr>
            <w:rFonts w:eastAsia="PMingLiU"/>
            <w:bCs/>
            <w:szCs w:val="22"/>
            <w:lang w:val="pt-PT" w:eastAsia="zh-CN"/>
          </w:rPr>
          <w:delText xml:space="preserve"> </w:delText>
        </w:r>
      </w:del>
      <w:r w:rsidR="00E82C6B" w:rsidRPr="00F67924">
        <w:rPr>
          <w:rFonts w:eastAsia="PMingLiU"/>
          <w:bCs/>
          <w:szCs w:val="22"/>
          <w:lang w:val="pt-PT" w:eastAsia="zh-CN"/>
        </w:rPr>
        <w:t>80, água para preparações injetáveis.</w:t>
      </w:r>
      <w:r w:rsidRPr="00F67924">
        <w:rPr>
          <w:rFonts w:eastAsia="PMingLiU"/>
          <w:bCs/>
          <w:szCs w:val="22"/>
          <w:lang w:val="pt-PT" w:eastAsia="zh-CN"/>
        </w:rPr>
        <w:t xml:space="preserve"> </w:t>
      </w:r>
      <w:r w:rsidRPr="00F67924">
        <w:rPr>
          <w:shd w:val="clear" w:color="auto" w:fill="C9C9C9" w:themeFill="accent3" w:themeFillTint="99"/>
          <w:lang w:val="pt-PT"/>
        </w:rPr>
        <w:t>Consultar o folheto informativo para mais informação.</w:t>
      </w:r>
    </w:p>
    <w:p w14:paraId="764B209F" w14:textId="77777777" w:rsidR="00E82C6B" w:rsidRPr="00F67924" w:rsidRDefault="00E82C6B" w:rsidP="00E82C6B">
      <w:pPr>
        <w:suppressAutoHyphens/>
        <w:ind w:right="14"/>
        <w:rPr>
          <w:lang w:val="pt-PT"/>
        </w:rPr>
      </w:pPr>
    </w:p>
    <w:p w14:paraId="3B2F7730" w14:textId="77777777" w:rsidR="00E82C6B" w:rsidRPr="00F67924" w:rsidRDefault="00E82C6B" w:rsidP="00E82C6B">
      <w:pPr>
        <w:suppressAutoHyphens/>
        <w:ind w:right="14"/>
        <w:rPr>
          <w:lang w:val="pt-PT"/>
        </w:rPr>
      </w:pPr>
    </w:p>
    <w:p w14:paraId="26FC36FE"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FORMA FARMACÊUTICA E CONTEÚDO</w:t>
      </w:r>
    </w:p>
    <w:p w14:paraId="34D67DD9" w14:textId="77777777" w:rsidR="00E82C6B" w:rsidRPr="00F67924" w:rsidRDefault="00E82C6B" w:rsidP="00E82C6B">
      <w:pPr>
        <w:suppressAutoHyphens/>
        <w:ind w:right="14"/>
        <w:rPr>
          <w:lang w:val="pt-PT"/>
        </w:rPr>
      </w:pPr>
    </w:p>
    <w:p w14:paraId="23A6C3ED" w14:textId="54C1F2EA" w:rsidR="00E82C6B" w:rsidRPr="00F67924" w:rsidRDefault="00E82C6B" w:rsidP="00E82C6B">
      <w:pPr>
        <w:rPr>
          <w:szCs w:val="22"/>
          <w:lang w:val="pt-PT"/>
        </w:rPr>
      </w:pPr>
      <w:r w:rsidRPr="00F67924">
        <w:rPr>
          <w:highlight w:val="lightGray"/>
          <w:lang w:val="pt-PT"/>
        </w:rPr>
        <w:t>Solução injetável</w:t>
      </w:r>
    </w:p>
    <w:p w14:paraId="4FB7299F" w14:textId="528F7518" w:rsidR="00E82C6B" w:rsidRPr="00F67924" w:rsidRDefault="00E82C6B" w:rsidP="00E82C6B">
      <w:pPr>
        <w:rPr>
          <w:lang w:val="pt-PT"/>
        </w:rPr>
      </w:pPr>
      <w:r w:rsidRPr="00F67924">
        <w:rPr>
          <w:lang w:val="pt-PT"/>
        </w:rPr>
        <w:t>4 canetas pré-cheias</w:t>
      </w:r>
      <w:r w:rsidR="005154C1" w:rsidRPr="00F67924">
        <w:rPr>
          <w:lang w:val="pt-PT"/>
        </w:rPr>
        <w:t xml:space="preserve"> ACTPen</w:t>
      </w:r>
    </w:p>
    <w:p w14:paraId="648BEE29" w14:textId="301E81D4" w:rsidR="005154C1" w:rsidRPr="00F67924" w:rsidRDefault="005154C1" w:rsidP="00E82C6B">
      <w:pPr>
        <w:rPr>
          <w:lang w:val="pt-PT"/>
        </w:rPr>
      </w:pPr>
      <w:r w:rsidRPr="00F67924">
        <w:rPr>
          <w:szCs w:val="22"/>
          <w:highlight w:val="lightGray"/>
          <w:lang w:val="pt-PT"/>
        </w:rPr>
        <w:t>Conjunto de embalagens: 12 (3 embalagens de 4) canetas pré-cheias ACTPen</w:t>
      </w:r>
    </w:p>
    <w:p w14:paraId="40C4A063" w14:textId="63EBC75D" w:rsidR="00E82C6B" w:rsidRPr="00F67924" w:rsidRDefault="00E82C6B" w:rsidP="00E82C6B">
      <w:pPr>
        <w:rPr>
          <w:lang w:val="pt-PT"/>
        </w:rPr>
      </w:pPr>
      <w:r w:rsidRPr="00F67924">
        <w:rPr>
          <w:lang w:val="pt-PT"/>
        </w:rPr>
        <w:t>162</w:t>
      </w:r>
      <w:r w:rsidR="005154C1" w:rsidRPr="00F67924">
        <w:rPr>
          <w:lang w:val="pt-PT"/>
        </w:rPr>
        <w:t> </w:t>
      </w:r>
      <w:r w:rsidRPr="00F67924">
        <w:rPr>
          <w:lang w:val="pt-PT"/>
        </w:rPr>
        <w:t>mg/0,9</w:t>
      </w:r>
      <w:r w:rsidR="005154C1" w:rsidRPr="00F67924">
        <w:rPr>
          <w:lang w:val="pt-PT"/>
        </w:rPr>
        <w:t> </w:t>
      </w:r>
      <w:r w:rsidRPr="00F67924">
        <w:rPr>
          <w:lang w:val="pt-PT"/>
        </w:rPr>
        <w:t>ml</w:t>
      </w:r>
    </w:p>
    <w:p w14:paraId="5249D7D2" w14:textId="77777777" w:rsidR="00E82C6B" w:rsidRPr="00F67924" w:rsidRDefault="00E82C6B" w:rsidP="00E82C6B">
      <w:pPr>
        <w:rPr>
          <w:lang w:val="pt-PT"/>
        </w:rPr>
      </w:pPr>
    </w:p>
    <w:p w14:paraId="75E975AB" w14:textId="77777777" w:rsidR="00E82C6B" w:rsidRPr="00F67924" w:rsidRDefault="00E82C6B" w:rsidP="00E82C6B">
      <w:pPr>
        <w:suppressAutoHyphens/>
        <w:ind w:right="14"/>
        <w:rPr>
          <w:lang w:val="pt-PT"/>
        </w:rPr>
      </w:pPr>
    </w:p>
    <w:p w14:paraId="18540DEB"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MODO E VIA</w:t>
      </w:r>
      <w:del w:id="2745" w:author="Author">
        <w:r w:rsidRPr="00F67924" w:rsidDel="00704102">
          <w:rPr>
            <w:b/>
            <w:lang w:val="pt-PT"/>
          </w:rPr>
          <w:delText>(S)</w:delText>
        </w:r>
      </w:del>
      <w:r w:rsidRPr="00F67924">
        <w:rPr>
          <w:b/>
          <w:lang w:val="pt-PT"/>
        </w:rPr>
        <w:t xml:space="preserve"> DE ADMINISTRAÇÃO</w:t>
      </w:r>
    </w:p>
    <w:p w14:paraId="6BA6C051" w14:textId="77777777" w:rsidR="00E82C6B" w:rsidRPr="00F67924" w:rsidRDefault="00E82C6B" w:rsidP="00E82C6B">
      <w:pPr>
        <w:suppressAutoHyphens/>
        <w:ind w:right="14"/>
        <w:rPr>
          <w:lang w:val="pt-PT"/>
        </w:rPr>
      </w:pPr>
    </w:p>
    <w:p w14:paraId="772CDC5B" w14:textId="77777777" w:rsidR="00E82C6B" w:rsidRPr="00F67924" w:rsidRDefault="00E82C6B" w:rsidP="00E82C6B">
      <w:pPr>
        <w:rPr>
          <w:lang w:val="pt-PT"/>
        </w:rPr>
      </w:pPr>
      <w:r w:rsidRPr="00F67924">
        <w:rPr>
          <w:lang w:val="pt-PT"/>
        </w:rPr>
        <w:t>Via subcutânea</w:t>
      </w:r>
    </w:p>
    <w:p w14:paraId="0F0E95DC" w14:textId="77777777" w:rsidR="00E82C6B" w:rsidRPr="00F67924" w:rsidRDefault="00E82C6B" w:rsidP="00E82C6B">
      <w:pPr>
        <w:suppressAutoHyphens/>
        <w:ind w:right="14"/>
        <w:rPr>
          <w:lang w:val="pt-PT"/>
        </w:rPr>
      </w:pPr>
      <w:r w:rsidRPr="00F67924">
        <w:rPr>
          <w:lang w:val="pt-PT"/>
        </w:rPr>
        <w:t>Consultar o folheto informativo antes de utilizar</w:t>
      </w:r>
    </w:p>
    <w:p w14:paraId="3D97C3B5" w14:textId="77777777" w:rsidR="00E82C6B" w:rsidRPr="00F67924" w:rsidRDefault="00E82C6B" w:rsidP="00E82C6B">
      <w:pPr>
        <w:suppressAutoHyphens/>
        <w:ind w:right="14"/>
        <w:rPr>
          <w:lang w:val="pt-PT"/>
        </w:rPr>
      </w:pPr>
    </w:p>
    <w:p w14:paraId="023BC5BC" w14:textId="77777777" w:rsidR="00E82C6B" w:rsidRPr="00F67924" w:rsidRDefault="00E82C6B" w:rsidP="00E82C6B">
      <w:pPr>
        <w:suppressAutoHyphens/>
        <w:ind w:right="14"/>
        <w:rPr>
          <w:lang w:val="pt-PT"/>
        </w:rPr>
      </w:pPr>
    </w:p>
    <w:p w14:paraId="4A1D5BA4" w14:textId="2C3E9A01"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6.</w:t>
      </w:r>
      <w:r w:rsidRPr="00F67924">
        <w:rPr>
          <w:b/>
          <w:lang w:val="pt-PT"/>
        </w:rPr>
        <w:tab/>
        <w:t>ADVERTÊNCIA ESPECIAL DE QUE O MEDICAMENTO DEVE SER MANTIDO FORA DA VISTA E DO ALCANCE</w:t>
      </w:r>
      <w:ins w:id="2746" w:author="Author">
        <w:r w:rsidR="00A925D8">
          <w:rPr>
            <w:b/>
            <w:lang w:val="pt-PT"/>
          </w:rPr>
          <w:t xml:space="preserve"> </w:t>
        </w:r>
      </w:ins>
      <w:r w:rsidRPr="00F67924">
        <w:rPr>
          <w:b/>
          <w:lang w:val="pt-PT"/>
        </w:rPr>
        <w:t>DAS CRIANÇAS</w:t>
      </w:r>
    </w:p>
    <w:p w14:paraId="63519212" w14:textId="77777777" w:rsidR="00E82C6B" w:rsidRPr="00F67924" w:rsidRDefault="00E82C6B" w:rsidP="00E82C6B">
      <w:pPr>
        <w:suppressAutoHyphens/>
        <w:ind w:right="14"/>
        <w:rPr>
          <w:lang w:val="pt-PT"/>
        </w:rPr>
      </w:pPr>
    </w:p>
    <w:p w14:paraId="4B5DB82C" w14:textId="77777777" w:rsidR="00E82C6B" w:rsidRPr="00F67924" w:rsidRDefault="00E82C6B" w:rsidP="00E82C6B">
      <w:pPr>
        <w:suppressAutoHyphens/>
        <w:ind w:right="14"/>
        <w:rPr>
          <w:lang w:val="pt-PT"/>
        </w:rPr>
      </w:pPr>
      <w:r w:rsidRPr="00F67924">
        <w:rPr>
          <w:lang w:val="pt-PT"/>
        </w:rPr>
        <w:t>Manter fora da vista e do alcance das crianças</w:t>
      </w:r>
    </w:p>
    <w:p w14:paraId="656F3E95" w14:textId="77777777" w:rsidR="00E82C6B" w:rsidRPr="00F67924" w:rsidRDefault="00E82C6B" w:rsidP="00E82C6B">
      <w:pPr>
        <w:suppressAutoHyphens/>
        <w:ind w:right="14"/>
        <w:rPr>
          <w:lang w:val="pt-PT"/>
        </w:rPr>
      </w:pPr>
    </w:p>
    <w:p w14:paraId="77C0C8B8" w14:textId="77777777" w:rsidR="00E82C6B" w:rsidRPr="00F67924" w:rsidRDefault="00E82C6B" w:rsidP="00E82C6B">
      <w:pPr>
        <w:suppressAutoHyphens/>
        <w:ind w:right="14"/>
        <w:rPr>
          <w:lang w:val="pt-PT"/>
        </w:rPr>
      </w:pPr>
    </w:p>
    <w:p w14:paraId="39E13EF1"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7.</w:t>
      </w:r>
      <w:r w:rsidRPr="00F67924">
        <w:rPr>
          <w:b/>
          <w:lang w:val="pt-PT"/>
        </w:rPr>
        <w:tab/>
        <w:t>OUTRAS ADVERTÊNCIAS ESPECIAIS, SE NECESSÁRIO</w:t>
      </w:r>
    </w:p>
    <w:p w14:paraId="11388662" w14:textId="77777777" w:rsidR="00E82C6B" w:rsidRPr="00F67924" w:rsidRDefault="00E82C6B" w:rsidP="00E82C6B">
      <w:pPr>
        <w:suppressAutoHyphens/>
        <w:ind w:right="14"/>
        <w:rPr>
          <w:lang w:val="pt-PT"/>
        </w:rPr>
      </w:pPr>
    </w:p>
    <w:p w14:paraId="4088277B" w14:textId="674C1812" w:rsidR="00E82C6B" w:rsidRPr="00F67924" w:rsidRDefault="00E82C6B" w:rsidP="00E82C6B">
      <w:pPr>
        <w:suppressAutoHyphens/>
        <w:ind w:right="14"/>
        <w:rPr>
          <w:lang w:val="pt-PT"/>
        </w:rPr>
      </w:pPr>
      <w:r w:rsidRPr="00F67924">
        <w:rPr>
          <w:lang w:val="pt-PT"/>
        </w:rPr>
        <w:t xml:space="preserve">Deixar a caneta pré-cheia </w:t>
      </w:r>
      <w:r w:rsidR="00480556" w:rsidRPr="00F67924">
        <w:rPr>
          <w:lang w:val="pt-PT"/>
        </w:rPr>
        <w:t>à</w:t>
      </w:r>
      <w:r w:rsidRPr="00F67924">
        <w:rPr>
          <w:lang w:val="pt-PT"/>
        </w:rPr>
        <w:t xml:space="preserve"> temperatura ambiente, fora da embalagem exterior, durante 45</w:t>
      </w:r>
      <w:r w:rsidR="005154C1" w:rsidRPr="00F67924">
        <w:rPr>
          <w:lang w:val="pt-PT"/>
        </w:rPr>
        <w:t> </w:t>
      </w:r>
      <w:r w:rsidRPr="00F67924">
        <w:rPr>
          <w:lang w:val="pt-PT"/>
        </w:rPr>
        <w:t>minutos antes da utilização</w:t>
      </w:r>
    </w:p>
    <w:p w14:paraId="425F7745" w14:textId="77777777" w:rsidR="00E82C6B" w:rsidRPr="00F67924" w:rsidRDefault="00E82C6B" w:rsidP="00E82C6B">
      <w:pPr>
        <w:suppressAutoHyphens/>
        <w:ind w:right="14"/>
        <w:rPr>
          <w:lang w:val="pt-PT"/>
        </w:rPr>
      </w:pPr>
    </w:p>
    <w:p w14:paraId="636F66E2" w14:textId="77777777" w:rsidR="00E82C6B" w:rsidRPr="00F67924" w:rsidRDefault="00E82C6B" w:rsidP="00E82C6B">
      <w:pPr>
        <w:suppressAutoHyphens/>
        <w:ind w:right="14"/>
        <w:rPr>
          <w:lang w:val="pt-PT"/>
        </w:rPr>
      </w:pPr>
    </w:p>
    <w:p w14:paraId="43CADD9E"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8.</w:t>
      </w:r>
      <w:r w:rsidRPr="00F67924">
        <w:rPr>
          <w:b/>
          <w:lang w:val="pt-PT"/>
        </w:rPr>
        <w:tab/>
        <w:t>PRAZO DE VALIDADE</w:t>
      </w:r>
    </w:p>
    <w:p w14:paraId="58A4D75B" w14:textId="77777777" w:rsidR="00E82C6B" w:rsidRPr="00F67924" w:rsidRDefault="00E82C6B" w:rsidP="00E82C6B">
      <w:pPr>
        <w:suppressAutoHyphens/>
        <w:ind w:right="14"/>
        <w:rPr>
          <w:lang w:val="pt-PT"/>
        </w:rPr>
      </w:pPr>
    </w:p>
    <w:p w14:paraId="46E6998C" w14:textId="6D4449D8" w:rsidR="00E82C6B" w:rsidRPr="00F67924" w:rsidRDefault="008B5F1F" w:rsidP="00E82C6B">
      <w:pPr>
        <w:suppressAutoHyphens/>
        <w:ind w:right="14"/>
        <w:rPr>
          <w:lang w:val="pt-PT"/>
        </w:rPr>
      </w:pPr>
      <w:r w:rsidRPr="00F67924">
        <w:rPr>
          <w:lang w:val="pt-PT"/>
        </w:rPr>
        <w:t>EXP</w:t>
      </w:r>
    </w:p>
    <w:p w14:paraId="227AC78E" w14:textId="77777777" w:rsidR="00E82C6B" w:rsidRPr="00F67924" w:rsidRDefault="00E82C6B" w:rsidP="00E82C6B">
      <w:pPr>
        <w:suppressAutoHyphens/>
        <w:ind w:right="14"/>
        <w:rPr>
          <w:lang w:val="pt-PT"/>
        </w:rPr>
      </w:pPr>
    </w:p>
    <w:p w14:paraId="5B465D96" w14:textId="77777777" w:rsidR="00E82C6B" w:rsidRPr="00F67924" w:rsidRDefault="00E82C6B" w:rsidP="00E82C6B">
      <w:pPr>
        <w:suppressAutoHyphens/>
        <w:ind w:right="14"/>
        <w:rPr>
          <w:lang w:val="pt-PT"/>
        </w:rPr>
      </w:pPr>
    </w:p>
    <w:p w14:paraId="35813CE1" w14:textId="77777777" w:rsidR="00E82C6B" w:rsidRPr="00F67924" w:rsidRDefault="00E82C6B" w:rsidP="00E82C6B">
      <w:pPr>
        <w:keepNext/>
        <w:keepLines/>
        <w:pBdr>
          <w:top w:val="single" w:sz="4" w:space="1" w:color="auto"/>
          <w:left w:val="single" w:sz="4" w:space="4" w:color="auto"/>
          <w:bottom w:val="single" w:sz="4" w:space="1" w:color="auto"/>
          <w:right w:val="single" w:sz="4" w:space="4" w:color="auto"/>
        </w:pBdr>
        <w:ind w:left="567" w:hanging="567"/>
        <w:rPr>
          <w:lang w:val="pt-PT"/>
        </w:rPr>
      </w:pPr>
      <w:r w:rsidRPr="00F67924">
        <w:rPr>
          <w:b/>
          <w:lang w:val="pt-PT"/>
        </w:rPr>
        <w:t>9.</w:t>
      </w:r>
      <w:r w:rsidRPr="00F67924">
        <w:rPr>
          <w:b/>
          <w:lang w:val="pt-PT"/>
        </w:rPr>
        <w:tab/>
        <w:t>CONDIÇÕES ESPECIAIS DE CONSERVAÇÃO</w:t>
      </w:r>
    </w:p>
    <w:p w14:paraId="3A09411B" w14:textId="77777777" w:rsidR="00E82C6B" w:rsidRPr="00F67924" w:rsidRDefault="00E82C6B" w:rsidP="00E82C6B">
      <w:pPr>
        <w:keepNext/>
        <w:rPr>
          <w:lang w:val="pt-PT"/>
        </w:rPr>
      </w:pPr>
    </w:p>
    <w:p w14:paraId="10137996" w14:textId="26048BA9" w:rsidR="00E82C6B" w:rsidRPr="00F67924" w:rsidRDefault="00E82C6B" w:rsidP="00E82C6B">
      <w:pPr>
        <w:keepNext/>
        <w:rPr>
          <w:lang w:val="pt-PT"/>
        </w:rPr>
      </w:pPr>
      <w:r w:rsidRPr="00F67924">
        <w:rPr>
          <w:lang w:val="pt-PT"/>
        </w:rPr>
        <w:t xml:space="preserve">Conservar no frigorífico </w:t>
      </w:r>
    </w:p>
    <w:p w14:paraId="562C1BA0" w14:textId="176E947C" w:rsidR="00E82C6B" w:rsidRPr="00F67924" w:rsidRDefault="00E82C6B" w:rsidP="00E82C6B">
      <w:pPr>
        <w:keepNext/>
        <w:rPr>
          <w:lang w:val="pt-PT"/>
        </w:rPr>
      </w:pPr>
      <w:r w:rsidRPr="00F67924">
        <w:rPr>
          <w:lang w:val="pt-PT"/>
        </w:rPr>
        <w:t>Não congelar</w:t>
      </w:r>
    </w:p>
    <w:p w14:paraId="2711CC3E" w14:textId="6FD1E577" w:rsidR="00F15C15" w:rsidRPr="00F67924" w:rsidRDefault="00F15C15" w:rsidP="00E82C6B">
      <w:pPr>
        <w:keepNext/>
        <w:rPr>
          <w:b/>
          <w:lang w:val="pt-PT"/>
        </w:rPr>
      </w:pPr>
      <w:r w:rsidRPr="00F67924">
        <w:rPr>
          <w:lang w:val="pt-PT"/>
        </w:rPr>
        <w:t>Uma vez retirada do frigorífico, a caneta pré-cheia pode ser conservada até 2</w:t>
      </w:r>
      <w:r w:rsidR="005154C1" w:rsidRPr="00F67924">
        <w:rPr>
          <w:lang w:val="pt-PT"/>
        </w:rPr>
        <w:t> </w:t>
      </w:r>
      <w:r w:rsidRPr="00F67924">
        <w:rPr>
          <w:lang w:val="pt-PT"/>
        </w:rPr>
        <w:t>semanas a uma temperatura igual ou inferior a 30</w:t>
      </w:r>
      <w:r w:rsidR="005154C1" w:rsidRPr="00F67924">
        <w:rPr>
          <w:lang w:val="pt-PT"/>
        </w:rPr>
        <w:t> </w:t>
      </w:r>
      <w:r w:rsidRPr="00F67924">
        <w:rPr>
          <w:lang w:val="pt-PT"/>
        </w:rPr>
        <w:t>°C</w:t>
      </w:r>
    </w:p>
    <w:p w14:paraId="752CA270" w14:textId="1074F4A5" w:rsidR="00E82C6B" w:rsidRPr="00F67924" w:rsidRDefault="00E82C6B" w:rsidP="00E82C6B">
      <w:pPr>
        <w:keepNext/>
        <w:rPr>
          <w:b/>
          <w:lang w:val="pt-PT"/>
        </w:rPr>
      </w:pPr>
      <w:r w:rsidRPr="00F67924">
        <w:rPr>
          <w:lang w:val="pt-PT"/>
        </w:rPr>
        <w:t>Manter a caneta pré-cheia dentro da embalagem exterior para proteger da luz e da humidade</w:t>
      </w:r>
    </w:p>
    <w:p w14:paraId="4C60904F" w14:textId="77777777" w:rsidR="00E82C6B" w:rsidRPr="00F67924" w:rsidRDefault="00E82C6B" w:rsidP="00E82C6B">
      <w:pPr>
        <w:suppressAutoHyphens/>
        <w:ind w:right="14"/>
        <w:rPr>
          <w:lang w:val="pt-PT"/>
        </w:rPr>
      </w:pPr>
    </w:p>
    <w:p w14:paraId="2F8CF6A6" w14:textId="77777777" w:rsidR="00E82C6B" w:rsidRPr="00F67924" w:rsidRDefault="00E82C6B" w:rsidP="00E82C6B">
      <w:pPr>
        <w:rPr>
          <w:lang w:val="pt-PT"/>
        </w:rPr>
      </w:pPr>
    </w:p>
    <w:p w14:paraId="4DDF10E0"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10.</w:t>
      </w:r>
      <w:r w:rsidRPr="00F67924">
        <w:rPr>
          <w:b/>
          <w:lang w:val="pt-PT"/>
        </w:rPr>
        <w:tab/>
        <w:t>CUIDADOS ESPECIAIS QUANTO À ELIMINAÇÃO DO MEDICAMENTO NÃO UTILIZADO OU DOS RESÍDUOS PROVENIENTES DESSE MEDICAMENTO, SE APLICÁVEL</w:t>
      </w:r>
    </w:p>
    <w:p w14:paraId="019741A9" w14:textId="77777777" w:rsidR="00E82C6B" w:rsidRPr="00F67924" w:rsidRDefault="00E82C6B" w:rsidP="00E82C6B">
      <w:pPr>
        <w:suppressAutoHyphens/>
        <w:ind w:right="14"/>
        <w:rPr>
          <w:lang w:val="pt-PT"/>
        </w:rPr>
      </w:pPr>
    </w:p>
    <w:p w14:paraId="22BEB388" w14:textId="77777777" w:rsidR="00E82C6B" w:rsidRPr="00F67924" w:rsidRDefault="00E82C6B" w:rsidP="00E82C6B">
      <w:pPr>
        <w:suppressAutoHyphens/>
        <w:ind w:right="14"/>
        <w:rPr>
          <w:lang w:val="pt-PT"/>
        </w:rPr>
      </w:pPr>
    </w:p>
    <w:p w14:paraId="08FA38A9"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11.</w:t>
      </w:r>
      <w:r w:rsidRPr="00F67924">
        <w:rPr>
          <w:b/>
          <w:lang w:val="pt-PT"/>
        </w:rPr>
        <w:tab/>
        <w:t>NOME E ENDEREÇO DO TITULAR DA AUTORIZAÇÃO DE INTRODUÇÃO NO MERCADO</w:t>
      </w:r>
    </w:p>
    <w:p w14:paraId="025C589E" w14:textId="77777777" w:rsidR="00E82C6B" w:rsidRPr="00F67924" w:rsidRDefault="00E82C6B" w:rsidP="00E82C6B">
      <w:pPr>
        <w:suppressAutoHyphens/>
        <w:ind w:right="14"/>
        <w:rPr>
          <w:lang w:val="pt-PT"/>
        </w:rPr>
      </w:pPr>
    </w:p>
    <w:p w14:paraId="2BC05D7C" w14:textId="77777777" w:rsidR="0045348A" w:rsidRPr="00557EB7" w:rsidRDefault="0045348A" w:rsidP="0045348A">
      <w:pPr>
        <w:rPr>
          <w:lang w:val="de-DE"/>
          <w:rPrChange w:id="2747" w:author="Author">
            <w:rPr/>
          </w:rPrChange>
        </w:rPr>
      </w:pPr>
      <w:r w:rsidRPr="00557EB7">
        <w:rPr>
          <w:lang w:val="de-DE"/>
          <w:rPrChange w:id="2748" w:author="Author">
            <w:rPr/>
          </w:rPrChange>
        </w:rPr>
        <w:t xml:space="preserve">Roche Registration GmbH </w:t>
      </w:r>
    </w:p>
    <w:p w14:paraId="0DCF2319" w14:textId="77777777" w:rsidR="0045348A" w:rsidRPr="00557EB7" w:rsidRDefault="0045348A" w:rsidP="0045348A">
      <w:pPr>
        <w:rPr>
          <w:lang w:val="de-DE"/>
          <w:rPrChange w:id="2749" w:author="Author">
            <w:rPr/>
          </w:rPrChange>
        </w:rPr>
      </w:pPr>
      <w:r w:rsidRPr="00557EB7">
        <w:rPr>
          <w:lang w:val="de-DE"/>
          <w:rPrChange w:id="2750" w:author="Author">
            <w:rPr/>
          </w:rPrChange>
        </w:rPr>
        <w:t>Emil-Barell-Strasse 1</w:t>
      </w:r>
    </w:p>
    <w:p w14:paraId="5E823C07" w14:textId="77777777" w:rsidR="0045348A" w:rsidRPr="00F67924" w:rsidRDefault="0045348A" w:rsidP="0045348A">
      <w:pPr>
        <w:rPr>
          <w:lang w:val="pt-PT"/>
        </w:rPr>
      </w:pPr>
      <w:r w:rsidRPr="00F67924">
        <w:rPr>
          <w:lang w:val="pt-PT"/>
        </w:rPr>
        <w:t>79639 Grenzach-Wyhlen</w:t>
      </w:r>
    </w:p>
    <w:p w14:paraId="4545B4BE" w14:textId="77777777" w:rsidR="00E82C6B" w:rsidRPr="00F67924" w:rsidRDefault="0045348A" w:rsidP="0045348A">
      <w:pPr>
        <w:suppressAutoHyphens/>
        <w:ind w:right="14"/>
        <w:rPr>
          <w:lang w:val="pt-PT"/>
        </w:rPr>
      </w:pPr>
      <w:r w:rsidRPr="00F67924">
        <w:rPr>
          <w:lang w:val="pt-PT"/>
        </w:rPr>
        <w:t>Alemanha</w:t>
      </w:r>
    </w:p>
    <w:p w14:paraId="1E33B73D" w14:textId="77777777" w:rsidR="00E82C6B" w:rsidRPr="00F67924" w:rsidRDefault="00E82C6B" w:rsidP="00E82C6B">
      <w:pPr>
        <w:suppressAutoHyphens/>
        <w:ind w:right="14"/>
        <w:rPr>
          <w:lang w:val="pt-PT"/>
        </w:rPr>
      </w:pPr>
    </w:p>
    <w:p w14:paraId="41096D50" w14:textId="77777777" w:rsidR="000D5E6E" w:rsidRPr="00F67924" w:rsidRDefault="000D5E6E" w:rsidP="00E82C6B">
      <w:pPr>
        <w:suppressAutoHyphens/>
        <w:ind w:right="14"/>
        <w:rPr>
          <w:lang w:val="pt-PT"/>
        </w:rPr>
      </w:pPr>
    </w:p>
    <w:p w14:paraId="21B35AD9"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12.</w:t>
      </w:r>
      <w:r w:rsidRPr="00F67924">
        <w:rPr>
          <w:b/>
          <w:lang w:val="pt-PT"/>
        </w:rPr>
        <w:tab/>
        <w:t>NÚMERO(S) DA AUTORIZAÇÃO DE INTRODUÇÃO NO MERCADO</w:t>
      </w:r>
    </w:p>
    <w:p w14:paraId="78B106ED" w14:textId="77777777" w:rsidR="00E82C6B" w:rsidRPr="00F67924" w:rsidRDefault="00E82C6B" w:rsidP="00E82C6B">
      <w:pPr>
        <w:suppressAutoHyphens/>
        <w:ind w:right="14"/>
        <w:rPr>
          <w:lang w:val="pt-PT"/>
        </w:rPr>
      </w:pPr>
    </w:p>
    <w:p w14:paraId="5DAE718D" w14:textId="64D0BE7B" w:rsidR="005154C1" w:rsidRPr="00F67924" w:rsidRDefault="00E82C6B" w:rsidP="005154C1">
      <w:pPr>
        <w:pStyle w:val="Standard1"/>
        <w:tabs>
          <w:tab w:val="left" w:pos="284"/>
          <w:tab w:val="left" w:pos="567"/>
        </w:tabs>
        <w:rPr>
          <w:szCs w:val="22"/>
          <w:highlight w:val="lightGray"/>
          <w:lang w:val="pt-PT"/>
        </w:rPr>
      </w:pPr>
      <w:r w:rsidRPr="00F67924">
        <w:rPr>
          <w:szCs w:val="22"/>
          <w:lang w:val="pt-PT"/>
        </w:rPr>
        <w:t>EU/1/08/492/009</w:t>
      </w:r>
      <w:r w:rsidR="005154C1" w:rsidRPr="00F67924">
        <w:rPr>
          <w:szCs w:val="22"/>
          <w:lang w:val="pt-PT"/>
        </w:rPr>
        <w:t xml:space="preserve"> </w:t>
      </w:r>
      <w:r w:rsidR="005154C1" w:rsidRPr="00F67924">
        <w:rPr>
          <w:szCs w:val="22"/>
          <w:highlight w:val="lightGray"/>
          <w:lang w:val="pt-PT"/>
        </w:rPr>
        <w:t>4 canetas pré</w:t>
      </w:r>
      <w:r w:rsidR="004819E2" w:rsidRPr="00F67924">
        <w:rPr>
          <w:szCs w:val="22"/>
          <w:highlight w:val="lightGray"/>
          <w:lang w:val="pt-PT"/>
        </w:rPr>
        <w:t>-</w:t>
      </w:r>
      <w:r w:rsidR="005154C1" w:rsidRPr="00F67924">
        <w:rPr>
          <w:szCs w:val="22"/>
          <w:highlight w:val="lightGray"/>
          <w:lang w:val="pt-PT"/>
        </w:rPr>
        <w:t xml:space="preserve">cheias </w:t>
      </w:r>
    </w:p>
    <w:p w14:paraId="08470F8F" w14:textId="3BECC91A" w:rsidR="005154C1" w:rsidRPr="00F67924" w:rsidRDefault="005154C1" w:rsidP="005154C1">
      <w:pPr>
        <w:pStyle w:val="Standard1"/>
        <w:tabs>
          <w:tab w:val="left" w:pos="284"/>
        </w:tabs>
        <w:rPr>
          <w:szCs w:val="22"/>
          <w:lang w:val="pt-PT"/>
        </w:rPr>
      </w:pPr>
      <w:r w:rsidRPr="00F67924">
        <w:rPr>
          <w:szCs w:val="22"/>
          <w:highlight w:val="lightGray"/>
          <w:lang w:val="pt-PT"/>
        </w:rPr>
        <w:t>EU/1/08/492/010: 12 (3 embalagens de 4) canetas pré-cheias</w:t>
      </w:r>
    </w:p>
    <w:p w14:paraId="1EBBDA23" w14:textId="77777777" w:rsidR="00E82C6B" w:rsidRPr="00F67924" w:rsidRDefault="00E82C6B" w:rsidP="00E82C6B">
      <w:pPr>
        <w:outlineLvl w:val="0"/>
        <w:rPr>
          <w:lang w:val="pt-PT"/>
        </w:rPr>
      </w:pPr>
    </w:p>
    <w:p w14:paraId="27AC349A" w14:textId="77777777" w:rsidR="00E82C6B" w:rsidRPr="00F67924" w:rsidRDefault="00E82C6B" w:rsidP="00E82C6B">
      <w:pPr>
        <w:suppressAutoHyphens/>
        <w:ind w:right="14"/>
        <w:rPr>
          <w:lang w:val="pt-PT"/>
        </w:rPr>
      </w:pPr>
    </w:p>
    <w:p w14:paraId="146AC127"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13.</w:t>
      </w:r>
      <w:r w:rsidRPr="00F67924">
        <w:rPr>
          <w:b/>
          <w:lang w:val="pt-PT"/>
        </w:rPr>
        <w:tab/>
        <w:t xml:space="preserve">NÚMERO DO LOTE </w:t>
      </w:r>
    </w:p>
    <w:p w14:paraId="5E80BA66" w14:textId="77777777" w:rsidR="00E82C6B" w:rsidRPr="00F67924" w:rsidRDefault="00E82C6B" w:rsidP="00E82C6B">
      <w:pPr>
        <w:suppressAutoHyphens/>
        <w:ind w:right="14"/>
        <w:rPr>
          <w:lang w:val="pt-PT"/>
        </w:rPr>
      </w:pPr>
    </w:p>
    <w:p w14:paraId="0B7BD4F7" w14:textId="625D0C20" w:rsidR="00E82C6B" w:rsidRPr="00F67924" w:rsidRDefault="00E82C6B" w:rsidP="00E82C6B">
      <w:pPr>
        <w:suppressAutoHyphens/>
        <w:ind w:right="14"/>
        <w:rPr>
          <w:lang w:val="pt-PT"/>
        </w:rPr>
      </w:pPr>
      <w:r w:rsidRPr="00F67924">
        <w:rPr>
          <w:lang w:val="pt-PT"/>
        </w:rPr>
        <w:t>Lot</w:t>
      </w:r>
    </w:p>
    <w:p w14:paraId="28A5CF83" w14:textId="77777777" w:rsidR="00E82C6B" w:rsidRPr="00F67924" w:rsidRDefault="00E82C6B" w:rsidP="00E82C6B">
      <w:pPr>
        <w:suppressAutoHyphens/>
        <w:ind w:right="14"/>
        <w:rPr>
          <w:lang w:val="pt-PT"/>
        </w:rPr>
      </w:pPr>
    </w:p>
    <w:p w14:paraId="7C16AEE0" w14:textId="77777777" w:rsidR="00E82C6B" w:rsidRPr="00F67924" w:rsidRDefault="00E82C6B" w:rsidP="00E82C6B">
      <w:pPr>
        <w:suppressAutoHyphens/>
        <w:ind w:right="14"/>
        <w:rPr>
          <w:lang w:val="pt-PT"/>
        </w:rPr>
      </w:pPr>
    </w:p>
    <w:p w14:paraId="0D3FC2DC"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14.</w:t>
      </w:r>
      <w:r w:rsidRPr="00F67924">
        <w:rPr>
          <w:b/>
          <w:lang w:val="pt-PT"/>
        </w:rPr>
        <w:tab/>
        <w:t xml:space="preserve">CLASSIFICAÇÃO QUANTO À DISPENSA </w:t>
      </w:r>
      <w:r w:rsidRPr="00F67924">
        <w:rPr>
          <w:b/>
          <w:caps/>
          <w:lang w:val="pt-PT"/>
        </w:rPr>
        <w:t>ao Público</w:t>
      </w:r>
    </w:p>
    <w:p w14:paraId="62233295" w14:textId="77777777" w:rsidR="00E82C6B" w:rsidRPr="00F67924" w:rsidRDefault="00E82C6B" w:rsidP="00E82C6B">
      <w:pPr>
        <w:suppressAutoHyphens/>
        <w:ind w:right="14"/>
        <w:rPr>
          <w:lang w:val="pt-PT"/>
        </w:rPr>
      </w:pPr>
    </w:p>
    <w:p w14:paraId="159DCA5B" w14:textId="77777777" w:rsidR="00E82C6B" w:rsidRPr="00F67924" w:rsidRDefault="00E82C6B" w:rsidP="00E82C6B">
      <w:pPr>
        <w:suppressAutoHyphens/>
        <w:ind w:right="14"/>
        <w:rPr>
          <w:lang w:val="pt-PT"/>
        </w:rPr>
      </w:pPr>
    </w:p>
    <w:p w14:paraId="6168D1C9"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15.</w:t>
      </w:r>
      <w:r w:rsidRPr="00F67924">
        <w:rPr>
          <w:b/>
          <w:lang w:val="pt-PT"/>
        </w:rPr>
        <w:tab/>
        <w:t>INSTRUÇÕES DE UTILIZAÇÃO</w:t>
      </w:r>
    </w:p>
    <w:p w14:paraId="0D44E5DD" w14:textId="77777777" w:rsidR="00E82C6B" w:rsidRPr="00F67924" w:rsidRDefault="00E82C6B" w:rsidP="00E82C6B">
      <w:pPr>
        <w:suppressAutoHyphens/>
        <w:ind w:right="14"/>
        <w:rPr>
          <w:lang w:val="pt-PT"/>
        </w:rPr>
      </w:pPr>
    </w:p>
    <w:p w14:paraId="2732FA98" w14:textId="77777777" w:rsidR="00E82C6B" w:rsidRPr="00F67924" w:rsidRDefault="00E82C6B" w:rsidP="00E82C6B">
      <w:pPr>
        <w:suppressAutoHyphens/>
        <w:ind w:right="14"/>
        <w:rPr>
          <w:lang w:val="pt-PT"/>
        </w:rPr>
      </w:pPr>
    </w:p>
    <w:p w14:paraId="69C4729B"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16.</w:t>
      </w:r>
      <w:r w:rsidRPr="00F67924">
        <w:rPr>
          <w:b/>
          <w:lang w:val="pt-PT"/>
        </w:rPr>
        <w:tab/>
      </w:r>
      <w:r w:rsidRPr="00F67924">
        <w:rPr>
          <w:b/>
          <w:caps/>
          <w:lang w:val="pt-PT"/>
        </w:rPr>
        <w:t>Informação em Braille</w:t>
      </w:r>
    </w:p>
    <w:p w14:paraId="306D98E6" w14:textId="77777777" w:rsidR="00E82C6B" w:rsidRPr="00F67924" w:rsidRDefault="00E82C6B" w:rsidP="00E82C6B">
      <w:pPr>
        <w:rPr>
          <w:lang w:val="pt-PT"/>
        </w:rPr>
      </w:pPr>
    </w:p>
    <w:p w14:paraId="778F7B4E" w14:textId="26A7183E" w:rsidR="00E82C6B" w:rsidRPr="00F67924" w:rsidRDefault="00E82C6B" w:rsidP="00E82C6B">
      <w:pPr>
        <w:suppressAutoHyphens/>
        <w:ind w:right="14"/>
        <w:rPr>
          <w:lang w:val="pt-PT"/>
        </w:rPr>
      </w:pPr>
      <w:r w:rsidRPr="00F67924">
        <w:rPr>
          <w:lang w:val="pt-PT"/>
        </w:rPr>
        <w:t>roactemra 162</w:t>
      </w:r>
      <w:r w:rsidR="005154C1" w:rsidRPr="00F67924">
        <w:rPr>
          <w:lang w:val="pt-PT"/>
        </w:rPr>
        <w:t> </w:t>
      </w:r>
      <w:r w:rsidRPr="00F67924">
        <w:rPr>
          <w:lang w:val="pt-PT"/>
        </w:rPr>
        <w:t>mg</w:t>
      </w:r>
      <w:r w:rsidR="00AB6229" w:rsidRPr="00F67924">
        <w:rPr>
          <w:lang w:val="pt-PT"/>
        </w:rPr>
        <w:t xml:space="preserve"> caneta</w:t>
      </w:r>
    </w:p>
    <w:p w14:paraId="567A51AD" w14:textId="77777777" w:rsidR="00E82C6B" w:rsidRPr="00F67924" w:rsidRDefault="00E82C6B" w:rsidP="00E82C6B">
      <w:pPr>
        <w:suppressAutoHyphens/>
        <w:ind w:right="14"/>
        <w:rPr>
          <w:lang w:val="pt-PT"/>
        </w:rPr>
      </w:pPr>
    </w:p>
    <w:p w14:paraId="2D9C3AE2" w14:textId="77777777" w:rsidR="00E82C6B" w:rsidRPr="00F67924" w:rsidRDefault="00E82C6B" w:rsidP="00E82C6B">
      <w:pPr>
        <w:suppressAutoHyphens/>
        <w:ind w:right="14"/>
        <w:rPr>
          <w:lang w:val="pt-PT"/>
        </w:rPr>
      </w:pPr>
    </w:p>
    <w:p w14:paraId="5D8BAC31"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17.</w:t>
      </w:r>
      <w:r w:rsidRPr="00F67924">
        <w:rPr>
          <w:b/>
          <w:szCs w:val="22"/>
          <w:lang w:val="pt-PT"/>
        </w:rPr>
        <w:tab/>
        <w:t>IDENTIFICADOR ÚNICO – CÓDIGO DE BARRAS 2D</w:t>
      </w:r>
    </w:p>
    <w:p w14:paraId="5259C790" w14:textId="60BA7541" w:rsidR="00E82C6B" w:rsidRPr="00F67924" w:rsidRDefault="00E82C6B" w:rsidP="00E82C6B">
      <w:pPr>
        <w:rPr>
          <w:lang w:val="pt-PT"/>
        </w:rPr>
      </w:pPr>
    </w:p>
    <w:p w14:paraId="5949D181" w14:textId="59704D11" w:rsidR="00E82C6B" w:rsidRPr="00F67924" w:rsidRDefault="00E82C6B" w:rsidP="00E82C6B">
      <w:pPr>
        <w:rPr>
          <w:szCs w:val="22"/>
          <w:shd w:val="clear" w:color="auto" w:fill="CCCCCC"/>
          <w:lang w:val="pt-PT"/>
        </w:rPr>
      </w:pPr>
      <w:r w:rsidRPr="00F67924">
        <w:rPr>
          <w:highlight w:val="lightGray"/>
          <w:lang w:val="pt-PT"/>
        </w:rPr>
        <w:t>Código de barras 2D com identificador único incluído.</w:t>
      </w:r>
    </w:p>
    <w:p w14:paraId="7FF714CE" w14:textId="77777777" w:rsidR="00E82C6B" w:rsidRPr="00F67924" w:rsidRDefault="00E82C6B" w:rsidP="00E82C6B">
      <w:pPr>
        <w:rPr>
          <w:lang w:val="pt-PT"/>
        </w:rPr>
      </w:pPr>
    </w:p>
    <w:p w14:paraId="44E625F6" w14:textId="77777777" w:rsidR="00E82C6B" w:rsidRPr="00F67924" w:rsidRDefault="00E82C6B" w:rsidP="00E82C6B">
      <w:pPr>
        <w:rPr>
          <w:lang w:val="pt-PT"/>
        </w:rPr>
      </w:pPr>
    </w:p>
    <w:p w14:paraId="4C4B2369" w14:textId="77777777" w:rsidR="00E82C6B" w:rsidRPr="00F67924" w:rsidRDefault="00E82C6B" w:rsidP="00E82C6B">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18.</w:t>
      </w:r>
      <w:r w:rsidRPr="00F67924">
        <w:rPr>
          <w:b/>
          <w:szCs w:val="22"/>
          <w:lang w:val="pt-PT"/>
        </w:rPr>
        <w:tab/>
        <w:t>IDENTIFICADOR ÚNICO - DADOS PARA LEITURA HUMANA</w:t>
      </w:r>
    </w:p>
    <w:p w14:paraId="799A5333" w14:textId="77777777" w:rsidR="00E82C6B" w:rsidRPr="00F67924" w:rsidRDefault="00E82C6B" w:rsidP="00E82C6B">
      <w:pPr>
        <w:keepNext/>
        <w:keepLines/>
        <w:rPr>
          <w:lang w:val="pt-PT"/>
        </w:rPr>
      </w:pPr>
    </w:p>
    <w:p w14:paraId="3076C67C" w14:textId="345E1E33" w:rsidR="00E82C6B" w:rsidRPr="00F67924" w:rsidRDefault="00E82C6B" w:rsidP="00E82C6B">
      <w:pPr>
        <w:keepNext/>
        <w:keepLines/>
        <w:rPr>
          <w:color w:val="008000"/>
          <w:szCs w:val="22"/>
          <w:lang w:val="pt-PT"/>
        </w:rPr>
      </w:pPr>
      <w:r w:rsidRPr="00F67924">
        <w:rPr>
          <w:lang w:val="pt-PT"/>
        </w:rPr>
        <w:t>PC</w:t>
      </w:r>
    </w:p>
    <w:p w14:paraId="57A95FBB" w14:textId="19B94BB8" w:rsidR="00E82C6B" w:rsidRPr="00F67924" w:rsidRDefault="00E82C6B" w:rsidP="00E82C6B">
      <w:pPr>
        <w:keepNext/>
        <w:keepLines/>
        <w:rPr>
          <w:szCs w:val="22"/>
          <w:lang w:val="pt-PT"/>
        </w:rPr>
      </w:pPr>
      <w:r w:rsidRPr="00F67924">
        <w:rPr>
          <w:lang w:val="pt-PT"/>
        </w:rPr>
        <w:t>SN</w:t>
      </w:r>
    </w:p>
    <w:p w14:paraId="4E32C9F3" w14:textId="6721AAA6" w:rsidR="00E82C6B" w:rsidRPr="00F67924" w:rsidRDefault="00E82C6B" w:rsidP="00E64A0A">
      <w:pPr>
        <w:keepNext/>
        <w:keepLines/>
        <w:rPr>
          <w:lang w:val="pt-PT"/>
        </w:rPr>
      </w:pPr>
      <w:r w:rsidRPr="00F67924">
        <w:rPr>
          <w:lang w:val="pt-PT"/>
        </w:rPr>
        <w:t>NN</w:t>
      </w:r>
      <w:r w:rsidRPr="00F67924">
        <w:rPr>
          <w:lang w:val="pt-PT"/>
        </w:rPr>
        <w:br w:type="page"/>
      </w:r>
    </w:p>
    <w:p w14:paraId="5F1D11EF" w14:textId="3C695870"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 xml:space="preserve">INDICAÇÕES A INCLUIR </w:t>
      </w:r>
      <w:r w:rsidRPr="00F67924">
        <w:rPr>
          <w:b/>
          <w:caps/>
          <w:lang w:val="pt-PT"/>
        </w:rPr>
        <w:t>no acondicionamento secundário</w:t>
      </w:r>
    </w:p>
    <w:p w14:paraId="7945E094"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right="14"/>
        <w:rPr>
          <w:b/>
          <w:lang w:val="pt-PT"/>
        </w:rPr>
      </w:pPr>
    </w:p>
    <w:p w14:paraId="08C5770B"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 xml:space="preserve">EMBALAGEM EXTERIOR DA </w:t>
      </w:r>
      <w:r w:rsidR="00214ED0" w:rsidRPr="00F67924">
        <w:rPr>
          <w:b/>
          <w:lang w:val="pt-PT"/>
        </w:rPr>
        <w:t>CANETA</w:t>
      </w:r>
      <w:r w:rsidRPr="00F67924">
        <w:rPr>
          <w:b/>
          <w:lang w:val="pt-PT"/>
        </w:rPr>
        <w:t xml:space="preserve"> PRÉ-CHEIA (SEM BLUE BOX) – Conjunto de Embalagens</w:t>
      </w:r>
    </w:p>
    <w:p w14:paraId="1A749C6B" w14:textId="77777777" w:rsidR="00E82C6B" w:rsidRPr="00F67924" w:rsidRDefault="00E82C6B" w:rsidP="00E82C6B">
      <w:pPr>
        <w:suppressAutoHyphens/>
        <w:ind w:right="14"/>
        <w:rPr>
          <w:lang w:val="pt-PT"/>
        </w:rPr>
      </w:pPr>
    </w:p>
    <w:p w14:paraId="06A169ED" w14:textId="77777777" w:rsidR="00E82C6B" w:rsidRPr="00F67924" w:rsidRDefault="00E82C6B" w:rsidP="00E82C6B">
      <w:pPr>
        <w:suppressAutoHyphens/>
        <w:ind w:right="14"/>
        <w:rPr>
          <w:lang w:val="pt-PT"/>
        </w:rPr>
      </w:pPr>
    </w:p>
    <w:p w14:paraId="79694D49"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w:t>
      </w:r>
      <w:r w:rsidRPr="00F67924">
        <w:rPr>
          <w:b/>
          <w:lang w:val="pt-PT"/>
        </w:rPr>
        <w:tab/>
        <w:t>NOME DO MEDICAMENTO</w:t>
      </w:r>
    </w:p>
    <w:p w14:paraId="57C6DF75" w14:textId="77777777" w:rsidR="00E82C6B" w:rsidRPr="00F67924" w:rsidRDefault="00E82C6B" w:rsidP="00E82C6B">
      <w:pPr>
        <w:suppressAutoHyphens/>
        <w:ind w:right="14"/>
        <w:rPr>
          <w:lang w:val="pt-PT"/>
        </w:rPr>
      </w:pPr>
    </w:p>
    <w:p w14:paraId="037761C0" w14:textId="77777777" w:rsidR="00E82C6B" w:rsidRPr="00F67924" w:rsidRDefault="00E82C6B" w:rsidP="00E82C6B">
      <w:pPr>
        <w:rPr>
          <w:lang w:val="pt-PT"/>
        </w:rPr>
      </w:pPr>
      <w:r w:rsidRPr="00F67924">
        <w:rPr>
          <w:lang w:val="pt-PT"/>
        </w:rPr>
        <w:t xml:space="preserve">RoActemra 162 mg solução injetável em </w:t>
      </w:r>
      <w:r w:rsidR="00214ED0" w:rsidRPr="00F67924">
        <w:rPr>
          <w:lang w:val="pt-PT"/>
        </w:rPr>
        <w:t>caneta</w:t>
      </w:r>
      <w:r w:rsidRPr="00F67924">
        <w:rPr>
          <w:lang w:val="pt-PT"/>
        </w:rPr>
        <w:t xml:space="preserve"> pré-cheia</w:t>
      </w:r>
    </w:p>
    <w:p w14:paraId="5BD93C37" w14:textId="71F92F6A" w:rsidR="00E82C6B" w:rsidRPr="00F67924" w:rsidRDefault="00896E0A" w:rsidP="00E82C6B">
      <w:pPr>
        <w:rPr>
          <w:lang w:val="pt-PT"/>
        </w:rPr>
      </w:pPr>
      <w:r w:rsidRPr="00F67924">
        <w:rPr>
          <w:lang w:val="pt-PT"/>
        </w:rPr>
        <w:t>t</w:t>
      </w:r>
      <w:r w:rsidR="00E82C6B" w:rsidRPr="00F67924">
        <w:rPr>
          <w:lang w:val="pt-PT"/>
        </w:rPr>
        <w:t>ocilizumab</w:t>
      </w:r>
    </w:p>
    <w:p w14:paraId="37E7EC96" w14:textId="77777777" w:rsidR="00E82C6B" w:rsidRPr="00F67924" w:rsidRDefault="00E82C6B" w:rsidP="00E82C6B">
      <w:pPr>
        <w:suppressAutoHyphens/>
        <w:ind w:right="14"/>
        <w:rPr>
          <w:lang w:val="pt-PT"/>
        </w:rPr>
      </w:pPr>
    </w:p>
    <w:p w14:paraId="576C11D4" w14:textId="77777777" w:rsidR="00E82C6B" w:rsidRPr="00F67924" w:rsidRDefault="00E82C6B" w:rsidP="00E82C6B">
      <w:pPr>
        <w:suppressAutoHyphens/>
        <w:ind w:right="14"/>
        <w:rPr>
          <w:lang w:val="pt-PT"/>
        </w:rPr>
      </w:pPr>
    </w:p>
    <w:p w14:paraId="67F4DBF6"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2.</w:t>
      </w:r>
      <w:r w:rsidRPr="00F67924">
        <w:rPr>
          <w:b/>
          <w:lang w:val="pt-PT"/>
        </w:rPr>
        <w:tab/>
        <w:t>DESCRIÇÃO DA</w:t>
      </w:r>
      <w:del w:id="2751" w:author="Author">
        <w:r w:rsidRPr="00F67924" w:rsidDel="00704102">
          <w:rPr>
            <w:b/>
            <w:lang w:val="pt-PT"/>
          </w:rPr>
          <w:delText>(S)</w:delText>
        </w:r>
      </w:del>
      <w:r w:rsidRPr="00F67924">
        <w:rPr>
          <w:b/>
          <w:lang w:val="pt-PT"/>
        </w:rPr>
        <w:t xml:space="preserve"> SUBSTÂNCIA</w:t>
      </w:r>
      <w:del w:id="2752" w:author="Author">
        <w:r w:rsidRPr="00F67924" w:rsidDel="00704102">
          <w:rPr>
            <w:b/>
            <w:lang w:val="pt-PT"/>
          </w:rPr>
          <w:delText>(S)</w:delText>
        </w:r>
      </w:del>
      <w:r w:rsidRPr="00F67924">
        <w:rPr>
          <w:b/>
          <w:lang w:val="pt-PT"/>
        </w:rPr>
        <w:t xml:space="preserve"> ATIVA</w:t>
      </w:r>
      <w:del w:id="2753" w:author="Author">
        <w:r w:rsidRPr="00F67924" w:rsidDel="00704102">
          <w:rPr>
            <w:b/>
            <w:lang w:val="pt-PT"/>
          </w:rPr>
          <w:delText>(S)</w:delText>
        </w:r>
      </w:del>
    </w:p>
    <w:p w14:paraId="37A7666D" w14:textId="77777777" w:rsidR="00E82C6B" w:rsidRPr="00F67924" w:rsidRDefault="00E82C6B" w:rsidP="00E82C6B">
      <w:pPr>
        <w:suppressAutoHyphens/>
        <w:ind w:right="14"/>
        <w:rPr>
          <w:lang w:val="pt-PT"/>
        </w:rPr>
      </w:pPr>
    </w:p>
    <w:p w14:paraId="2C113951" w14:textId="45DB3C0A" w:rsidR="00E82C6B" w:rsidRPr="00F67924" w:rsidRDefault="00E82C6B" w:rsidP="00E82C6B">
      <w:pPr>
        <w:suppressAutoHyphens/>
        <w:ind w:right="14"/>
        <w:rPr>
          <w:lang w:val="pt-PT"/>
        </w:rPr>
      </w:pPr>
      <w:r w:rsidRPr="00F67924">
        <w:rPr>
          <w:lang w:val="pt-PT"/>
        </w:rPr>
        <w:t xml:space="preserve">1 </w:t>
      </w:r>
      <w:r w:rsidR="00214ED0" w:rsidRPr="00F67924">
        <w:rPr>
          <w:lang w:val="pt-PT"/>
        </w:rPr>
        <w:t>caneta</w:t>
      </w:r>
      <w:r w:rsidRPr="00F67924">
        <w:rPr>
          <w:lang w:val="pt-PT"/>
        </w:rPr>
        <w:t xml:space="preserve"> pré-cheia contém 162 mg de tocilizumab</w:t>
      </w:r>
      <w:r w:rsidR="005154C1" w:rsidRPr="00F67924">
        <w:rPr>
          <w:lang w:val="pt-PT"/>
        </w:rPr>
        <w:t>.</w:t>
      </w:r>
    </w:p>
    <w:p w14:paraId="2BD0AA79" w14:textId="77777777" w:rsidR="00E82C6B" w:rsidRPr="00F67924" w:rsidRDefault="00E82C6B" w:rsidP="00E82C6B">
      <w:pPr>
        <w:suppressAutoHyphens/>
        <w:ind w:right="14"/>
        <w:rPr>
          <w:lang w:val="pt-PT"/>
        </w:rPr>
      </w:pPr>
    </w:p>
    <w:p w14:paraId="7F28B9D2" w14:textId="77777777" w:rsidR="00E82C6B" w:rsidRPr="00F67924" w:rsidRDefault="00E82C6B" w:rsidP="00E82C6B">
      <w:pPr>
        <w:suppressAutoHyphens/>
        <w:ind w:right="14"/>
        <w:rPr>
          <w:lang w:val="pt-PT"/>
        </w:rPr>
      </w:pPr>
    </w:p>
    <w:p w14:paraId="586DB3A2"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LISTA DOS EXCIPIENTES</w:t>
      </w:r>
    </w:p>
    <w:p w14:paraId="039141EB" w14:textId="77777777" w:rsidR="00E82C6B" w:rsidRPr="00F67924" w:rsidRDefault="00E82C6B" w:rsidP="00E82C6B">
      <w:pPr>
        <w:suppressAutoHyphens/>
        <w:ind w:right="14"/>
        <w:rPr>
          <w:lang w:val="pt-PT"/>
        </w:rPr>
      </w:pPr>
    </w:p>
    <w:p w14:paraId="769A95B5" w14:textId="784135DC" w:rsidR="00E82C6B" w:rsidRPr="00F67924" w:rsidRDefault="005154C1" w:rsidP="00E82C6B">
      <w:pPr>
        <w:rPr>
          <w:lang w:val="pt-PT"/>
        </w:rPr>
      </w:pPr>
      <w:r w:rsidRPr="00F67924">
        <w:rPr>
          <w:rFonts w:eastAsia="PMingLiU"/>
          <w:bCs/>
          <w:szCs w:val="22"/>
          <w:lang w:val="pt-PT" w:eastAsia="zh-CN"/>
        </w:rPr>
        <w:t xml:space="preserve">Também contém </w:t>
      </w:r>
      <w:r w:rsidR="00E82C6B" w:rsidRPr="00F67924">
        <w:rPr>
          <w:rFonts w:eastAsia="PMingLiU"/>
          <w:bCs/>
          <w:szCs w:val="22"/>
          <w:lang w:val="pt-PT" w:eastAsia="zh-CN"/>
        </w:rPr>
        <w:t>L</w:t>
      </w:r>
      <w:r w:rsidRPr="00F67924">
        <w:rPr>
          <w:rFonts w:eastAsia="PMingLiU"/>
          <w:bCs/>
          <w:szCs w:val="22"/>
          <w:lang w:val="pt-PT" w:eastAsia="zh-CN"/>
        </w:rPr>
        <w:noBreakHyphen/>
      </w:r>
      <w:r w:rsidR="00E82C6B" w:rsidRPr="00F67924">
        <w:rPr>
          <w:rFonts w:eastAsia="PMingLiU"/>
          <w:bCs/>
          <w:szCs w:val="22"/>
          <w:lang w:val="pt-PT" w:eastAsia="zh-CN"/>
        </w:rPr>
        <w:t xml:space="preserve">histidina, monocloridrato de </w:t>
      </w:r>
      <w:r w:rsidRPr="00F67924">
        <w:rPr>
          <w:rFonts w:eastAsia="PMingLiU"/>
          <w:bCs/>
          <w:szCs w:val="22"/>
          <w:lang w:val="pt-PT" w:eastAsia="zh-CN"/>
        </w:rPr>
        <w:t>L</w:t>
      </w:r>
      <w:r w:rsidRPr="00F67924">
        <w:rPr>
          <w:rFonts w:eastAsia="PMingLiU"/>
          <w:bCs/>
          <w:szCs w:val="22"/>
          <w:lang w:val="pt-PT" w:eastAsia="zh-CN"/>
        </w:rPr>
        <w:noBreakHyphen/>
      </w:r>
      <w:r w:rsidR="00E82C6B" w:rsidRPr="00F67924">
        <w:rPr>
          <w:rFonts w:eastAsia="PMingLiU"/>
          <w:bCs/>
          <w:szCs w:val="22"/>
          <w:lang w:val="pt-PT" w:eastAsia="zh-CN"/>
        </w:rPr>
        <w:t xml:space="preserve">histidina monohidratada, </w:t>
      </w:r>
      <w:r w:rsidR="00B43507" w:rsidRPr="00F67924">
        <w:rPr>
          <w:rFonts w:eastAsia="PMingLiU"/>
          <w:bCs/>
          <w:szCs w:val="22"/>
          <w:highlight w:val="lightGray"/>
          <w:lang w:val="pt-PT" w:eastAsia="zh-CN"/>
        </w:rPr>
        <w:t>L</w:t>
      </w:r>
      <w:r w:rsidRPr="00F67924">
        <w:rPr>
          <w:rFonts w:eastAsia="PMingLiU"/>
          <w:bCs/>
          <w:szCs w:val="22"/>
          <w:highlight w:val="lightGray"/>
          <w:lang w:val="pt-PT" w:eastAsia="zh-CN"/>
        </w:rPr>
        <w:noBreakHyphen/>
      </w:r>
      <w:r w:rsidR="00B43507" w:rsidRPr="00F67924">
        <w:rPr>
          <w:rFonts w:eastAsia="PMingLiU"/>
          <w:bCs/>
          <w:szCs w:val="22"/>
          <w:highlight w:val="lightGray"/>
          <w:lang w:val="pt-PT" w:eastAsia="zh-CN"/>
        </w:rPr>
        <w:t>arginina</w:t>
      </w:r>
      <w:r w:rsidR="00896E0A" w:rsidRPr="00F67924">
        <w:rPr>
          <w:rFonts w:eastAsia="PMingLiU"/>
          <w:bCs/>
          <w:szCs w:val="22"/>
          <w:highlight w:val="lightGray"/>
          <w:lang w:val="pt-PT" w:eastAsia="zh-CN"/>
        </w:rPr>
        <w:t>/</w:t>
      </w:r>
      <w:r w:rsidR="00CF3823" w:rsidRPr="00F67924">
        <w:rPr>
          <w:rFonts w:eastAsia="PMingLiU"/>
          <w:bCs/>
          <w:szCs w:val="22"/>
          <w:lang w:val="pt-PT" w:eastAsia="zh-CN"/>
        </w:rPr>
        <w:t>C</w:t>
      </w:r>
      <w:r w:rsidR="00E82C6B" w:rsidRPr="00F67924">
        <w:rPr>
          <w:rFonts w:eastAsia="PMingLiU"/>
          <w:bCs/>
          <w:szCs w:val="22"/>
          <w:lang w:val="pt-PT" w:eastAsia="zh-CN"/>
        </w:rPr>
        <w:t>loridrato de L</w:t>
      </w:r>
      <w:r w:rsidRPr="00F67924">
        <w:rPr>
          <w:rFonts w:eastAsia="PMingLiU"/>
          <w:bCs/>
          <w:szCs w:val="22"/>
          <w:lang w:val="pt-PT" w:eastAsia="zh-CN"/>
        </w:rPr>
        <w:noBreakHyphen/>
      </w:r>
      <w:r w:rsidR="00E82C6B" w:rsidRPr="00F67924">
        <w:rPr>
          <w:rFonts w:eastAsia="PMingLiU"/>
          <w:bCs/>
          <w:szCs w:val="22"/>
          <w:lang w:val="pt-PT" w:eastAsia="zh-CN"/>
        </w:rPr>
        <w:t>arginina, L</w:t>
      </w:r>
      <w:r w:rsidRPr="00F67924">
        <w:rPr>
          <w:rFonts w:eastAsia="PMingLiU"/>
          <w:bCs/>
          <w:szCs w:val="22"/>
          <w:lang w:val="pt-PT" w:eastAsia="zh-CN"/>
        </w:rPr>
        <w:noBreakHyphen/>
      </w:r>
      <w:r w:rsidR="00E82C6B" w:rsidRPr="00F67924">
        <w:rPr>
          <w:rFonts w:eastAsia="PMingLiU"/>
          <w:bCs/>
          <w:szCs w:val="22"/>
          <w:lang w:val="pt-PT" w:eastAsia="zh-CN"/>
        </w:rPr>
        <w:t xml:space="preserve">metionina, </w:t>
      </w:r>
      <w:r w:rsidRPr="00F67924">
        <w:rPr>
          <w:rFonts w:eastAsia="PMingLiU"/>
          <w:bCs/>
          <w:szCs w:val="22"/>
          <w:lang w:val="pt-PT" w:eastAsia="zh-CN"/>
        </w:rPr>
        <w:t>p</w:t>
      </w:r>
      <w:r w:rsidR="00E82C6B" w:rsidRPr="00F67924">
        <w:rPr>
          <w:rFonts w:eastAsia="PMingLiU"/>
          <w:bCs/>
          <w:szCs w:val="22"/>
          <w:lang w:val="pt-PT" w:eastAsia="zh-CN"/>
        </w:rPr>
        <w:t>olissorbato</w:t>
      </w:r>
      <w:ins w:id="2754" w:author="Author">
        <w:r w:rsidR="002635EB">
          <w:rPr>
            <w:rFonts w:eastAsia="PMingLiU"/>
            <w:bCs/>
            <w:szCs w:val="22"/>
            <w:lang w:val="pt-PT" w:eastAsia="zh-CN"/>
          </w:rPr>
          <w:t> </w:t>
        </w:r>
      </w:ins>
      <w:del w:id="2755" w:author="Author">
        <w:r w:rsidR="00E82C6B" w:rsidRPr="00F67924" w:rsidDel="002635EB">
          <w:rPr>
            <w:rFonts w:eastAsia="PMingLiU"/>
            <w:bCs/>
            <w:szCs w:val="22"/>
            <w:lang w:val="pt-PT" w:eastAsia="zh-CN"/>
          </w:rPr>
          <w:delText xml:space="preserve"> </w:delText>
        </w:r>
      </w:del>
      <w:r w:rsidR="00E82C6B" w:rsidRPr="00F67924">
        <w:rPr>
          <w:rFonts w:eastAsia="PMingLiU"/>
          <w:bCs/>
          <w:szCs w:val="22"/>
          <w:lang w:val="pt-PT" w:eastAsia="zh-CN"/>
        </w:rPr>
        <w:t>80, água para preparações injetáveis.</w:t>
      </w:r>
      <w:r w:rsidRPr="00F67924">
        <w:rPr>
          <w:rFonts w:eastAsia="PMingLiU"/>
          <w:bCs/>
          <w:szCs w:val="22"/>
          <w:lang w:val="pt-PT" w:eastAsia="zh-CN"/>
        </w:rPr>
        <w:t xml:space="preserve"> </w:t>
      </w:r>
      <w:r w:rsidRPr="00F67924">
        <w:rPr>
          <w:shd w:val="clear" w:color="auto" w:fill="C9C9C9" w:themeFill="accent3" w:themeFillTint="99"/>
          <w:lang w:val="pt-PT"/>
        </w:rPr>
        <w:t>Consultar o folheto informativo para mais informação.</w:t>
      </w:r>
    </w:p>
    <w:p w14:paraId="236E2995" w14:textId="77777777" w:rsidR="00E82C6B" w:rsidRPr="00F67924" w:rsidRDefault="00E82C6B" w:rsidP="00E82C6B">
      <w:pPr>
        <w:suppressAutoHyphens/>
        <w:ind w:right="14"/>
        <w:rPr>
          <w:lang w:val="pt-PT"/>
        </w:rPr>
      </w:pPr>
    </w:p>
    <w:p w14:paraId="543DF119" w14:textId="77777777" w:rsidR="00E82C6B" w:rsidRPr="00F67924" w:rsidRDefault="00E82C6B" w:rsidP="00E82C6B">
      <w:pPr>
        <w:suppressAutoHyphens/>
        <w:ind w:right="14"/>
        <w:rPr>
          <w:lang w:val="pt-PT"/>
        </w:rPr>
      </w:pPr>
    </w:p>
    <w:p w14:paraId="67574038"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FORMA FARMACÊUTICA E CONTEÚDO</w:t>
      </w:r>
    </w:p>
    <w:p w14:paraId="19479304" w14:textId="77777777" w:rsidR="00E82C6B" w:rsidRPr="00F67924" w:rsidRDefault="00E82C6B" w:rsidP="00E82C6B">
      <w:pPr>
        <w:suppressAutoHyphens/>
        <w:ind w:right="14"/>
        <w:rPr>
          <w:lang w:val="pt-PT"/>
        </w:rPr>
      </w:pPr>
    </w:p>
    <w:p w14:paraId="69DFBECB" w14:textId="341884AD" w:rsidR="00214ED0" w:rsidRPr="00F67924" w:rsidRDefault="00E82C6B" w:rsidP="00214ED0">
      <w:pPr>
        <w:rPr>
          <w:szCs w:val="22"/>
          <w:lang w:val="pt-PT"/>
        </w:rPr>
      </w:pPr>
      <w:r w:rsidRPr="00F67924">
        <w:rPr>
          <w:highlight w:val="lightGray"/>
          <w:lang w:val="pt-PT"/>
        </w:rPr>
        <w:t>Solução injetável</w:t>
      </w:r>
    </w:p>
    <w:p w14:paraId="47A75061" w14:textId="2BA6A64F" w:rsidR="00E82C6B" w:rsidRPr="00F67924" w:rsidRDefault="00E82C6B" w:rsidP="00E82C6B">
      <w:pPr>
        <w:rPr>
          <w:lang w:val="pt-PT"/>
        </w:rPr>
      </w:pPr>
      <w:r w:rsidRPr="00F67924">
        <w:rPr>
          <w:lang w:val="pt-PT"/>
        </w:rPr>
        <w:t xml:space="preserve">4 </w:t>
      </w:r>
      <w:r w:rsidR="00214ED0" w:rsidRPr="00F67924">
        <w:rPr>
          <w:lang w:val="pt-PT"/>
        </w:rPr>
        <w:t>canetas</w:t>
      </w:r>
      <w:r w:rsidRPr="00F67924">
        <w:rPr>
          <w:lang w:val="pt-PT"/>
        </w:rPr>
        <w:t xml:space="preserve"> pré-cheias</w:t>
      </w:r>
      <w:r w:rsidR="005154C1" w:rsidRPr="00F67924">
        <w:rPr>
          <w:lang w:val="pt-PT"/>
        </w:rPr>
        <w:t xml:space="preserve"> ACTPen</w:t>
      </w:r>
      <w:r w:rsidRPr="00F67924">
        <w:rPr>
          <w:lang w:val="pt-PT"/>
        </w:rPr>
        <w:t>. Componente de um conjunto de embalagens, não pode ser vendido separadamente</w:t>
      </w:r>
    </w:p>
    <w:p w14:paraId="78C382E2" w14:textId="42108ECD" w:rsidR="00E82C6B" w:rsidRPr="00F67924" w:rsidRDefault="00E82C6B" w:rsidP="00E82C6B">
      <w:pPr>
        <w:rPr>
          <w:lang w:val="pt-PT"/>
        </w:rPr>
      </w:pPr>
      <w:r w:rsidRPr="00F67924">
        <w:rPr>
          <w:lang w:val="pt-PT"/>
        </w:rPr>
        <w:t>162</w:t>
      </w:r>
      <w:r w:rsidR="005154C1" w:rsidRPr="00F67924">
        <w:rPr>
          <w:lang w:val="pt-PT"/>
        </w:rPr>
        <w:t> </w:t>
      </w:r>
      <w:r w:rsidRPr="00F67924">
        <w:rPr>
          <w:lang w:val="pt-PT"/>
        </w:rPr>
        <w:t>mg/0,9</w:t>
      </w:r>
      <w:r w:rsidR="005154C1" w:rsidRPr="00F67924">
        <w:rPr>
          <w:lang w:val="pt-PT"/>
        </w:rPr>
        <w:t> </w:t>
      </w:r>
      <w:r w:rsidRPr="00F67924">
        <w:rPr>
          <w:lang w:val="pt-PT"/>
        </w:rPr>
        <w:t>ml</w:t>
      </w:r>
    </w:p>
    <w:p w14:paraId="7F811CA5" w14:textId="77777777" w:rsidR="00E82C6B" w:rsidRPr="00F67924" w:rsidRDefault="00E82C6B" w:rsidP="00E82C6B">
      <w:pPr>
        <w:rPr>
          <w:lang w:val="pt-PT"/>
        </w:rPr>
      </w:pPr>
    </w:p>
    <w:p w14:paraId="1734F296" w14:textId="77777777" w:rsidR="00E82C6B" w:rsidRPr="00F67924" w:rsidRDefault="00E82C6B" w:rsidP="00E82C6B">
      <w:pPr>
        <w:suppressAutoHyphens/>
        <w:ind w:right="14"/>
        <w:rPr>
          <w:lang w:val="pt-PT"/>
        </w:rPr>
      </w:pPr>
    </w:p>
    <w:p w14:paraId="654B15B8"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MODO E VIA</w:t>
      </w:r>
      <w:del w:id="2756" w:author="Author">
        <w:r w:rsidRPr="00F67924" w:rsidDel="00704102">
          <w:rPr>
            <w:b/>
            <w:lang w:val="pt-PT"/>
          </w:rPr>
          <w:delText>(S)</w:delText>
        </w:r>
      </w:del>
      <w:r w:rsidRPr="00F67924">
        <w:rPr>
          <w:b/>
          <w:lang w:val="pt-PT"/>
        </w:rPr>
        <w:t xml:space="preserve"> DE ADMINISTRAÇÃO</w:t>
      </w:r>
    </w:p>
    <w:p w14:paraId="0C8D1AA6" w14:textId="77777777" w:rsidR="00E82C6B" w:rsidRPr="00F67924" w:rsidRDefault="00E82C6B" w:rsidP="00E82C6B">
      <w:pPr>
        <w:suppressAutoHyphens/>
        <w:ind w:right="14"/>
        <w:rPr>
          <w:lang w:val="pt-PT"/>
        </w:rPr>
      </w:pPr>
    </w:p>
    <w:p w14:paraId="1C440DE0" w14:textId="77777777" w:rsidR="00E82C6B" w:rsidRPr="00F67924" w:rsidRDefault="00E82C6B" w:rsidP="00E82C6B">
      <w:pPr>
        <w:rPr>
          <w:lang w:val="pt-PT"/>
        </w:rPr>
      </w:pPr>
      <w:r w:rsidRPr="00F67924">
        <w:rPr>
          <w:lang w:val="pt-PT"/>
        </w:rPr>
        <w:t>Via subcutânea</w:t>
      </w:r>
    </w:p>
    <w:p w14:paraId="79D50D5C" w14:textId="77777777" w:rsidR="00E82C6B" w:rsidRPr="00F67924" w:rsidRDefault="00E82C6B" w:rsidP="00E82C6B">
      <w:pPr>
        <w:suppressAutoHyphens/>
        <w:ind w:right="14"/>
        <w:rPr>
          <w:lang w:val="pt-PT"/>
        </w:rPr>
      </w:pPr>
      <w:r w:rsidRPr="00F67924">
        <w:rPr>
          <w:lang w:val="pt-PT"/>
        </w:rPr>
        <w:t>Consultar o folheto informativo antes de utilizar</w:t>
      </w:r>
    </w:p>
    <w:p w14:paraId="7D6E6B18" w14:textId="77777777" w:rsidR="00E82C6B" w:rsidRPr="00F67924" w:rsidRDefault="00E82C6B" w:rsidP="00E82C6B">
      <w:pPr>
        <w:suppressAutoHyphens/>
        <w:ind w:right="14"/>
        <w:rPr>
          <w:lang w:val="pt-PT"/>
        </w:rPr>
      </w:pPr>
    </w:p>
    <w:p w14:paraId="100F6E7C" w14:textId="77777777" w:rsidR="00E82C6B" w:rsidRPr="00F67924" w:rsidRDefault="00E82C6B" w:rsidP="00E82C6B">
      <w:pPr>
        <w:suppressAutoHyphens/>
        <w:ind w:right="14"/>
        <w:rPr>
          <w:lang w:val="pt-PT"/>
        </w:rPr>
      </w:pPr>
    </w:p>
    <w:p w14:paraId="3B0E3AC7" w14:textId="7BA1558B"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6.</w:t>
      </w:r>
      <w:r w:rsidRPr="00F67924">
        <w:rPr>
          <w:b/>
          <w:lang w:val="pt-PT"/>
        </w:rPr>
        <w:tab/>
        <w:t>ADVERTÊNCIA ESPECIAL DE QUE O MEDICAMENTO DEVE SER MANTIDO FORA DA VISTA E DO ALCANCE</w:t>
      </w:r>
      <w:ins w:id="2757" w:author="Author">
        <w:r w:rsidR="00A925D8">
          <w:rPr>
            <w:b/>
            <w:lang w:val="pt-PT"/>
          </w:rPr>
          <w:t xml:space="preserve"> </w:t>
        </w:r>
      </w:ins>
      <w:r w:rsidRPr="00F67924">
        <w:rPr>
          <w:b/>
          <w:lang w:val="pt-PT"/>
        </w:rPr>
        <w:t>DAS CRIANÇAS</w:t>
      </w:r>
    </w:p>
    <w:p w14:paraId="2BF1B2D2" w14:textId="77777777" w:rsidR="00E82C6B" w:rsidRPr="00F67924" w:rsidRDefault="00E82C6B" w:rsidP="00E82C6B">
      <w:pPr>
        <w:suppressAutoHyphens/>
        <w:ind w:right="14"/>
        <w:rPr>
          <w:lang w:val="pt-PT"/>
        </w:rPr>
      </w:pPr>
    </w:p>
    <w:p w14:paraId="7265E38D" w14:textId="77777777" w:rsidR="00E82C6B" w:rsidRPr="00F67924" w:rsidRDefault="00E82C6B" w:rsidP="00E82C6B">
      <w:pPr>
        <w:suppressAutoHyphens/>
        <w:ind w:right="14"/>
        <w:rPr>
          <w:lang w:val="pt-PT"/>
        </w:rPr>
      </w:pPr>
      <w:r w:rsidRPr="00F67924">
        <w:rPr>
          <w:lang w:val="pt-PT"/>
        </w:rPr>
        <w:t>Manter fora da vista e do alcance das crianças</w:t>
      </w:r>
    </w:p>
    <w:p w14:paraId="49D77A14" w14:textId="77777777" w:rsidR="00E82C6B" w:rsidRPr="00F67924" w:rsidRDefault="00E82C6B" w:rsidP="00E82C6B">
      <w:pPr>
        <w:suppressAutoHyphens/>
        <w:ind w:right="14"/>
        <w:rPr>
          <w:lang w:val="pt-PT"/>
        </w:rPr>
      </w:pPr>
    </w:p>
    <w:p w14:paraId="6A7333CB" w14:textId="77777777" w:rsidR="00E82C6B" w:rsidRPr="00F67924" w:rsidRDefault="00E82C6B" w:rsidP="00E82C6B">
      <w:pPr>
        <w:suppressAutoHyphens/>
        <w:ind w:right="14"/>
        <w:rPr>
          <w:lang w:val="pt-PT"/>
        </w:rPr>
      </w:pPr>
    </w:p>
    <w:p w14:paraId="6096ED7A"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7.</w:t>
      </w:r>
      <w:r w:rsidRPr="00F67924">
        <w:rPr>
          <w:b/>
          <w:lang w:val="pt-PT"/>
        </w:rPr>
        <w:tab/>
        <w:t>OUTRAS ADVERTÊNCIAS ESPECIAIS, SE NECESSÁRIO</w:t>
      </w:r>
    </w:p>
    <w:p w14:paraId="19214F65" w14:textId="77777777" w:rsidR="00E82C6B" w:rsidRPr="00F67924" w:rsidRDefault="00E82C6B" w:rsidP="00E82C6B">
      <w:pPr>
        <w:suppressAutoHyphens/>
        <w:ind w:right="14"/>
        <w:rPr>
          <w:lang w:val="pt-PT"/>
        </w:rPr>
      </w:pPr>
    </w:p>
    <w:p w14:paraId="2DEF82A6" w14:textId="104329E3" w:rsidR="00480556" w:rsidRPr="00F67924" w:rsidRDefault="00480556" w:rsidP="00480556">
      <w:pPr>
        <w:suppressAutoHyphens/>
        <w:ind w:right="14"/>
        <w:rPr>
          <w:lang w:val="pt-PT"/>
        </w:rPr>
      </w:pPr>
      <w:r w:rsidRPr="00F67924">
        <w:rPr>
          <w:lang w:val="pt-PT"/>
        </w:rPr>
        <w:t>Deixar a caneta pré-cheia à temperatura ambiente, fora da embalagem exterior, durante 45</w:t>
      </w:r>
      <w:r w:rsidR="005154C1" w:rsidRPr="00F67924">
        <w:rPr>
          <w:lang w:val="pt-PT"/>
        </w:rPr>
        <w:t> </w:t>
      </w:r>
      <w:r w:rsidRPr="00F67924">
        <w:rPr>
          <w:lang w:val="pt-PT"/>
        </w:rPr>
        <w:t>minutos antes da utilização</w:t>
      </w:r>
    </w:p>
    <w:p w14:paraId="5873F38B" w14:textId="77777777" w:rsidR="00480556" w:rsidRPr="00F67924" w:rsidRDefault="00480556" w:rsidP="00E82C6B">
      <w:pPr>
        <w:suppressAutoHyphens/>
        <w:ind w:right="14"/>
        <w:rPr>
          <w:lang w:val="pt-PT"/>
        </w:rPr>
      </w:pPr>
    </w:p>
    <w:p w14:paraId="73530225" w14:textId="77777777" w:rsidR="00E82C6B" w:rsidRPr="00F67924" w:rsidRDefault="00E82C6B" w:rsidP="00E82C6B">
      <w:pPr>
        <w:suppressAutoHyphens/>
        <w:ind w:right="14"/>
        <w:rPr>
          <w:lang w:val="pt-PT"/>
        </w:rPr>
      </w:pPr>
    </w:p>
    <w:p w14:paraId="52863FCC" w14:textId="77777777" w:rsidR="00E82C6B" w:rsidRPr="00F67924" w:rsidRDefault="00E82C6B" w:rsidP="00E82C6B">
      <w:pPr>
        <w:keepNext/>
        <w:keepLines/>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8.</w:t>
      </w:r>
      <w:r w:rsidRPr="00F67924">
        <w:rPr>
          <w:b/>
          <w:lang w:val="pt-PT"/>
        </w:rPr>
        <w:tab/>
        <w:t>PRAZO DE VALIDADE</w:t>
      </w:r>
    </w:p>
    <w:p w14:paraId="034A66C8" w14:textId="77777777" w:rsidR="00E82C6B" w:rsidRPr="00F67924" w:rsidRDefault="00E82C6B" w:rsidP="00E82C6B">
      <w:pPr>
        <w:keepNext/>
        <w:keepLines/>
        <w:suppressAutoHyphens/>
        <w:ind w:right="14"/>
        <w:rPr>
          <w:lang w:val="pt-PT"/>
        </w:rPr>
      </w:pPr>
    </w:p>
    <w:p w14:paraId="5855A8D3" w14:textId="7BAAB404" w:rsidR="00E82C6B" w:rsidRPr="00F67924" w:rsidRDefault="008B5F1F" w:rsidP="00E82C6B">
      <w:pPr>
        <w:keepNext/>
        <w:keepLines/>
        <w:suppressAutoHyphens/>
        <w:ind w:right="14"/>
        <w:rPr>
          <w:lang w:val="pt-PT"/>
        </w:rPr>
      </w:pPr>
      <w:r w:rsidRPr="00F67924">
        <w:rPr>
          <w:lang w:val="pt-PT"/>
        </w:rPr>
        <w:t>EXP</w:t>
      </w:r>
    </w:p>
    <w:p w14:paraId="14E087BA" w14:textId="77777777" w:rsidR="00E82C6B" w:rsidRPr="00F67924" w:rsidRDefault="00E82C6B" w:rsidP="00E82C6B">
      <w:pPr>
        <w:suppressAutoHyphens/>
        <w:ind w:right="14"/>
        <w:rPr>
          <w:lang w:val="pt-PT"/>
        </w:rPr>
      </w:pPr>
    </w:p>
    <w:p w14:paraId="04C398A8" w14:textId="77777777" w:rsidR="00E82C6B" w:rsidRPr="00F67924" w:rsidRDefault="00E82C6B" w:rsidP="00E82C6B">
      <w:pPr>
        <w:suppressAutoHyphens/>
        <w:ind w:right="14"/>
        <w:rPr>
          <w:lang w:val="pt-PT"/>
        </w:rPr>
      </w:pPr>
    </w:p>
    <w:p w14:paraId="5EC40D57" w14:textId="77777777" w:rsidR="00E82C6B" w:rsidRPr="00F67924" w:rsidRDefault="00E82C6B" w:rsidP="00E82C6B">
      <w:pPr>
        <w:keepNext/>
        <w:keepLines/>
        <w:pBdr>
          <w:top w:val="single" w:sz="4" w:space="1" w:color="auto"/>
          <w:left w:val="single" w:sz="4" w:space="4" w:color="auto"/>
          <w:bottom w:val="single" w:sz="4" w:space="1" w:color="auto"/>
          <w:right w:val="single" w:sz="4" w:space="4" w:color="auto"/>
        </w:pBdr>
        <w:ind w:left="567" w:hanging="567"/>
        <w:rPr>
          <w:lang w:val="pt-PT"/>
        </w:rPr>
      </w:pPr>
      <w:r w:rsidRPr="00F67924">
        <w:rPr>
          <w:b/>
          <w:lang w:val="pt-PT"/>
        </w:rPr>
        <w:t>9.</w:t>
      </w:r>
      <w:r w:rsidRPr="00F67924">
        <w:rPr>
          <w:b/>
          <w:lang w:val="pt-PT"/>
        </w:rPr>
        <w:tab/>
        <w:t>CONDIÇÕES ESPECIAIS DE CONSERVAÇÃO</w:t>
      </w:r>
    </w:p>
    <w:p w14:paraId="2240B82C" w14:textId="77777777" w:rsidR="00E82C6B" w:rsidRPr="00F67924" w:rsidRDefault="00E82C6B" w:rsidP="00E82C6B">
      <w:pPr>
        <w:keepNext/>
        <w:rPr>
          <w:lang w:val="pt-PT"/>
        </w:rPr>
      </w:pPr>
    </w:p>
    <w:p w14:paraId="27E6233D" w14:textId="5D44A97E" w:rsidR="00E82C6B" w:rsidRPr="00F67924" w:rsidRDefault="00E82C6B" w:rsidP="00E82C6B">
      <w:pPr>
        <w:keepNext/>
        <w:rPr>
          <w:lang w:val="pt-PT"/>
        </w:rPr>
      </w:pPr>
      <w:r w:rsidRPr="00F67924">
        <w:rPr>
          <w:lang w:val="pt-PT"/>
        </w:rPr>
        <w:t xml:space="preserve">Conservar no frigorífico </w:t>
      </w:r>
    </w:p>
    <w:p w14:paraId="42E297ED" w14:textId="2E274002" w:rsidR="00E82C6B" w:rsidRPr="00F67924" w:rsidRDefault="00E82C6B" w:rsidP="00E82C6B">
      <w:pPr>
        <w:keepNext/>
        <w:rPr>
          <w:lang w:val="pt-PT"/>
        </w:rPr>
      </w:pPr>
      <w:r w:rsidRPr="00F67924">
        <w:rPr>
          <w:lang w:val="pt-PT"/>
        </w:rPr>
        <w:t>Não congelar</w:t>
      </w:r>
    </w:p>
    <w:p w14:paraId="467657CC" w14:textId="5EC8F364" w:rsidR="00F15C15" w:rsidRPr="00F67924" w:rsidRDefault="00F15C15" w:rsidP="00E82C6B">
      <w:pPr>
        <w:keepNext/>
        <w:rPr>
          <w:b/>
          <w:lang w:val="pt-PT"/>
        </w:rPr>
      </w:pPr>
      <w:r w:rsidRPr="00F67924">
        <w:rPr>
          <w:lang w:val="pt-PT"/>
        </w:rPr>
        <w:t>Uma vez retirada do frigorífico, a caneta pré-cheia pode ser conservada até 2</w:t>
      </w:r>
      <w:r w:rsidR="005154C1" w:rsidRPr="00F67924">
        <w:rPr>
          <w:lang w:val="pt-PT"/>
        </w:rPr>
        <w:t> </w:t>
      </w:r>
      <w:r w:rsidRPr="00F67924">
        <w:rPr>
          <w:lang w:val="pt-PT"/>
        </w:rPr>
        <w:t>semanas a uma temperatura igual ou inferior a 30</w:t>
      </w:r>
      <w:r w:rsidR="005154C1" w:rsidRPr="00F67924">
        <w:rPr>
          <w:lang w:val="pt-PT"/>
        </w:rPr>
        <w:t> </w:t>
      </w:r>
      <w:r w:rsidRPr="00F67924">
        <w:rPr>
          <w:lang w:val="pt-PT"/>
        </w:rPr>
        <w:t>°C</w:t>
      </w:r>
    </w:p>
    <w:p w14:paraId="09EB44DB" w14:textId="59036154" w:rsidR="00E82C6B" w:rsidRPr="00F67924" w:rsidRDefault="00E82C6B" w:rsidP="00E82C6B">
      <w:pPr>
        <w:keepNext/>
        <w:rPr>
          <w:b/>
          <w:lang w:val="pt-PT"/>
        </w:rPr>
      </w:pPr>
      <w:r w:rsidRPr="00F67924">
        <w:rPr>
          <w:lang w:val="pt-PT"/>
        </w:rPr>
        <w:t xml:space="preserve">Manter a </w:t>
      </w:r>
      <w:r w:rsidR="00214ED0" w:rsidRPr="00F67924">
        <w:rPr>
          <w:lang w:val="pt-PT"/>
        </w:rPr>
        <w:t>caneta</w:t>
      </w:r>
      <w:r w:rsidRPr="00F67924">
        <w:rPr>
          <w:lang w:val="pt-PT"/>
        </w:rPr>
        <w:t xml:space="preserve"> pré-cheia dentro da embalagem exterior para proteger da luz e da humidade</w:t>
      </w:r>
    </w:p>
    <w:p w14:paraId="21BD2C4C" w14:textId="77777777" w:rsidR="00E82C6B" w:rsidRPr="00F67924" w:rsidRDefault="00E82C6B" w:rsidP="00E82C6B">
      <w:pPr>
        <w:suppressAutoHyphens/>
        <w:ind w:right="14"/>
        <w:rPr>
          <w:lang w:val="pt-PT"/>
        </w:rPr>
      </w:pPr>
    </w:p>
    <w:p w14:paraId="715935ED" w14:textId="77777777" w:rsidR="00E82C6B" w:rsidRPr="00F67924" w:rsidRDefault="00E82C6B" w:rsidP="00E82C6B">
      <w:pPr>
        <w:rPr>
          <w:lang w:val="pt-PT"/>
        </w:rPr>
      </w:pPr>
    </w:p>
    <w:p w14:paraId="0676A888"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10.</w:t>
      </w:r>
      <w:r w:rsidRPr="00F67924">
        <w:rPr>
          <w:b/>
          <w:lang w:val="pt-PT"/>
        </w:rPr>
        <w:tab/>
        <w:t>CUIDADOS ESPECIAIS QUANTO À ELIMINAÇÃO DO MEDICAMENTO NÃO UTILIZADO OU DOS RESÍDUOS PROVENIENTES DESSE MEDICAMENTO, SE APLICÁVEL</w:t>
      </w:r>
    </w:p>
    <w:p w14:paraId="112C1E62" w14:textId="77777777" w:rsidR="00E82C6B" w:rsidRPr="00F67924" w:rsidRDefault="00E82C6B" w:rsidP="00E82C6B">
      <w:pPr>
        <w:suppressAutoHyphens/>
        <w:ind w:right="14"/>
        <w:rPr>
          <w:lang w:val="pt-PT"/>
        </w:rPr>
      </w:pPr>
    </w:p>
    <w:p w14:paraId="6496592F" w14:textId="77777777" w:rsidR="00E82C6B" w:rsidRPr="00F67924" w:rsidRDefault="00E82C6B" w:rsidP="00E82C6B">
      <w:pPr>
        <w:suppressAutoHyphens/>
        <w:ind w:right="14"/>
        <w:rPr>
          <w:lang w:val="pt-PT"/>
        </w:rPr>
      </w:pPr>
    </w:p>
    <w:p w14:paraId="76E85A21"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11.</w:t>
      </w:r>
      <w:r w:rsidRPr="00F67924">
        <w:rPr>
          <w:b/>
          <w:lang w:val="pt-PT"/>
        </w:rPr>
        <w:tab/>
        <w:t>NOME E ENDEREÇO DO TITULAR DA AUTORIZAÇÃO DE INTRODUÇÃO NO MERCADO</w:t>
      </w:r>
    </w:p>
    <w:p w14:paraId="4AD6A012" w14:textId="77777777" w:rsidR="00E82C6B" w:rsidRPr="00F67924" w:rsidRDefault="00E82C6B" w:rsidP="00E82C6B">
      <w:pPr>
        <w:suppressAutoHyphens/>
        <w:ind w:right="14"/>
        <w:rPr>
          <w:lang w:val="pt-PT"/>
        </w:rPr>
      </w:pPr>
    </w:p>
    <w:p w14:paraId="26C7A496" w14:textId="77777777" w:rsidR="0045348A" w:rsidRPr="00557EB7" w:rsidRDefault="0045348A" w:rsidP="0045348A">
      <w:pPr>
        <w:rPr>
          <w:lang w:val="de-DE"/>
          <w:rPrChange w:id="2758" w:author="Author">
            <w:rPr/>
          </w:rPrChange>
        </w:rPr>
      </w:pPr>
      <w:r w:rsidRPr="00557EB7">
        <w:rPr>
          <w:lang w:val="de-DE"/>
          <w:rPrChange w:id="2759" w:author="Author">
            <w:rPr/>
          </w:rPrChange>
        </w:rPr>
        <w:t xml:space="preserve">Roche Registration GmbH </w:t>
      </w:r>
    </w:p>
    <w:p w14:paraId="5401E45C" w14:textId="77777777" w:rsidR="0045348A" w:rsidRPr="00557EB7" w:rsidRDefault="0045348A" w:rsidP="0045348A">
      <w:pPr>
        <w:rPr>
          <w:lang w:val="de-DE"/>
          <w:rPrChange w:id="2760" w:author="Author">
            <w:rPr/>
          </w:rPrChange>
        </w:rPr>
      </w:pPr>
      <w:r w:rsidRPr="00557EB7">
        <w:rPr>
          <w:lang w:val="de-DE"/>
          <w:rPrChange w:id="2761" w:author="Author">
            <w:rPr/>
          </w:rPrChange>
        </w:rPr>
        <w:t>Emil-Barell-Strasse 1</w:t>
      </w:r>
    </w:p>
    <w:p w14:paraId="67A27D67" w14:textId="77777777" w:rsidR="0045348A" w:rsidRPr="00F67924" w:rsidRDefault="0045348A" w:rsidP="0045348A">
      <w:pPr>
        <w:rPr>
          <w:lang w:val="pt-PT"/>
        </w:rPr>
      </w:pPr>
      <w:r w:rsidRPr="00F67924">
        <w:rPr>
          <w:lang w:val="pt-PT"/>
        </w:rPr>
        <w:t>79639 Grenzach-Wyhlen</w:t>
      </w:r>
    </w:p>
    <w:p w14:paraId="5FB1CC68" w14:textId="77777777" w:rsidR="00E82C6B" w:rsidRPr="00F67924" w:rsidRDefault="0045348A" w:rsidP="0045348A">
      <w:pPr>
        <w:suppressAutoHyphens/>
        <w:ind w:right="14"/>
        <w:rPr>
          <w:lang w:val="pt-PT"/>
        </w:rPr>
      </w:pPr>
      <w:r w:rsidRPr="00F67924">
        <w:rPr>
          <w:lang w:val="pt-PT"/>
        </w:rPr>
        <w:t>Alemanha</w:t>
      </w:r>
    </w:p>
    <w:p w14:paraId="42FB9284" w14:textId="77777777" w:rsidR="00E82C6B" w:rsidRPr="00F67924" w:rsidRDefault="00E82C6B" w:rsidP="00E82C6B">
      <w:pPr>
        <w:suppressAutoHyphens/>
        <w:ind w:right="14"/>
        <w:rPr>
          <w:lang w:val="pt-PT"/>
        </w:rPr>
      </w:pPr>
    </w:p>
    <w:p w14:paraId="48309889" w14:textId="77777777" w:rsidR="008168D2" w:rsidRPr="00F67924" w:rsidRDefault="008168D2" w:rsidP="00E82C6B">
      <w:pPr>
        <w:suppressAutoHyphens/>
        <w:ind w:right="14"/>
        <w:rPr>
          <w:lang w:val="pt-PT"/>
        </w:rPr>
      </w:pPr>
    </w:p>
    <w:p w14:paraId="0B589DA9"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12.</w:t>
      </w:r>
      <w:r w:rsidRPr="00F67924">
        <w:rPr>
          <w:b/>
          <w:lang w:val="pt-PT"/>
        </w:rPr>
        <w:tab/>
        <w:t>NÚMERO(S) DA AUTORIZAÇÃO DE INTRODUÇÃO NO MERCADO</w:t>
      </w:r>
    </w:p>
    <w:p w14:paraId="61A5005C" w14:textId="77777777" w:rsidR="00E82C6B" w:rsidRPr="00F67924" w:rsidRDefault="00E82C6B" w:rsidP="00E82C6B">
      <w:pPr>
        <w:suppressAutoHyphens/>
        <w:ind w:right="14"/>
        <w:rPr>
          <w:lang w:val="pt-PT"/>
        </w:rPr>
      </w:pPr>
    </w:p>
    <w:p w14:paraId="120BAA75" w14:textId="77777777" w:rsidR="00214ED0" w:rsidRPr="00F67924" w:rsidRDefault="00214ED0" w:rsidP="00214ED0">
      <w:pPr>
        <w:rPr>
          <w:szCs w:val="22"/>
          <w:lang w:val="pt-PT"/>
        </w:rPr>
      </w:pPr>
      <w:r w:rsidRPr="00F67924">
        <w:rPr>
          <w:szCs w:val="22"/>
          <w:lang w:val="pt-PT"/>
        </w:rPr>
        <w:t>EU/1/08/492/010</w:t>
      </w:r>
    </w:p>
    <w:p w14:paraId="64970698" w14:textId="77777777" w:rsidR="00E82C6B" w:rsidRPr="00F67924" w:rsidRDefault="00E82C6B" w:rsidP="00E82C6B">
      <w:pPr>
        <w:outlineLvl w:val="0"/>
        <w:rPr>
          <w:lang w:val="pt-PT"/>
        </w:rPr>
      </w:pPr>
    </w:p>
    <w:p w14:paraId="10E4E8FC" w14:textId="77777777" w:rsidR="00E82C6B" w:rsidRPr="00F67924" w:rsidRDefault="00E82C6B" w:rsidP="00E82C6B">
      <w:pPr>
        <w:suppressAutoHyphens/>
        <w:ind w:right="14"/>
        <w:rPr>
          <w:lang w:val="pt-PT"/>
        </w:rPr>
      </w:pPr>
    </w:p>
    <w:p w14:paraId="38CAD760"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13.</w:t>
      </w:r>
      <w:r w:rsidRPr="00F67924">
        <w:rPr>
          <w:b/>
          <w:lang w:val="pt-PT"/>
        </w:rPr>
        <w:tab/>
        <w:t xml:space="preserve">NÚMERO DO LOTE </w:t>
      </w:r>
    </w:p>
    <w:p w14:paraId="58B550D2" w14:textId="77777777" w:rsidR="00E82C6B" w:rsidRPr="00F67924" w:rsidRDefault="00E82C6B" w:rsidP="00E82C6B">
      <w:pPr>
        <w:suppressAutoHyphens/>
        <w:ind w:right="14"/>
        <w:rPr>
          <w:lang w:val="pt-PT"/>
        </w:rPr>
      </w:pPr>
    </w:p>
    <w:p w14:paraId="3EEA650D" w14:textId="5E2E1992" w:rsidR="00E82C6B" w:rsidRPr="00F67924" w:rsidRDefault="00E82C6B" w:rsidP="00E82C6B">
      <w:pPr>
        <w:suppressAutoHyphens/>
        <w:ind w:right="14"/>
        <w:rPr>
          <w:lang w:val="pt-PT"/>
        </w:rPr>
      </w:pPr>
      <w:r w:rsidRPr="00F67924">
        <w:rPr>
          <w:lang w:val="pt-PT"/>
        </w:rPr>
        <w:t>Lot</w:t>
      </w:r>
    </w:p>
    <w:p w14:paraId="4133789E" w14:textId="77777777" w:rsidR="00E82C6B" w:rsidRPr="00F67924" w:rsidRDefault="00E82C6B" w:rsidP="00E82C6B">
      <w:pPr>
        <w:suppressAutoHyphens/>
        <w:ind w:right="14"/>
        <w:rPr>
          <w:lang w:val="pt-PT"/>
        </w:rPr>
      </w:pPr>
    </w:p>
    <w:p w14:paraId="6EA71784" w14:textId="77777777" w:rsidR="00E82C6B" w:rsidRPr="00F67924" w:rsidRDefault="00E82C6B" w:rsidP="00E82C6B">
      <w:pPr>
        <w:suppressAutoHyphens/>
        <w:ind w:right="14"/>
        <w:rPr>
          <w:lang w:val="pt-PT"/>
        </w:rPr>
      </w:pPr>
    </w:p>
    <w:p w14:paraId="1B3E2628"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14.</w:t>
      </w:r>
      <w:r w:rsidRPr="00F67924">
        <w:rPr>
          <w:b/>
          <w:lang w:val="pt-PT"/>
        </w:rPr>
        <w:tab/>
        <w:t xml:space="preserve">CLASSIFICAÇÃO QUANTO À DISPENSA </w:t>
      </w:r>
      <w:r w:rsidRPr="00F67924">
        <w:rPr>
          <w:b/>
          <w:caps/>
          <w:lang w:val="pt-PT"/>
        </w:rPr>
        <w:t>ao Público</w:t>
      </w:r>
    </w:p>
    <w:p w14:paraId="3A4A821B" w14:textId="77777777" w:rsidR="00E82C6B" w:rsidRPr="00F67924" w:rsidRDefault="00E82C6B" w:rsidP="00E82C6B">
      <w:pPr>
        <w:suppressAutoHyphens/>
        <w:ind w:right="14"/>
        <w:rPr>
          <w:lang w:val="pt-PT"/>
        </w:rPr>
      </w:pPr>
    </w:p>
    <w:p w14:paraId="23A21152" w14:textId="77777777" w:rsidR="00E82C6B" w:rsidRPr="00F67924" w:rsidRDefault="00E82C6B" w:rsidP="00E82C6B">
      <w:pPr>
        <w:suppressAutoHyphens/>
        <w:ind w:right="14"/>
        <w:rPr>
          <w:lang w:val="pt-PT"/>
        </w:rPr>
      </w:pPr>
    </w:p>
    <w:p w14:paraId="1B7F2CAA"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15.</w:t>
      </w:r>
      <w:r w:rsidRPr="00F67924">
        <w:rPr>
          <w:b/>
          <w:lang w:val="pt-PT"/>
        </w:rPr>
        <w:tab/>
        <w:t>INSTRUÇÕES DE UTILIZAÇÃO</w:t>
      </w:r>
    </w:p>
    <w:p w14:paraId="78E1403C" w14:textId="77777777" w:rsidR="00E82C6B" w:rsidRPr="00F67924" w:rsidRDefault="00E82C6B" w:rsidP="00E82C6B">
      <w:pPr>
        <w:suppressAutoHyphens/>
        <w:ind w:right="14"/>
        <w:rPr>
          <w:lang w:val="pt-PT"/>
        </w:rPr>
      </w:pPr>
    </w:p>
    <w:p w14:paraId="746A2CC3" w14:textId="77777777" w:rsidR="00E82C6B" w:rsidRPr="00F67924" w:rsidRDefault="00E82C6B" w:rsidP="00E82C6B">
      <w:pPr>
        <w:suppressAutoHyphens/>
        <w:ind w:right="14"/>
        <w:rPr>
          <w:lang w:val="pt-PT"/>
        </w:rPr>
      </w:pPr>
    </w:p>
    <w:p w14:paraId="2844357E" w14:textId="77777777" w:rsidR="00E82C6B" w:rsidRPr="00F67924" w:rsidRDefault="00E82C6B" w:rsidP="00E82C6B">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16.</w:t>
      </w:r>
      <w:r w:rsidRPr="00F67924">
        <w:rPr>
          <w:b/>
          <w:lang w:val="pt-PT"/>
        </w:rPr>
        <w:tab/>
      </w:r>
      <w:r w:rsidRPr="00F67924">
        <w:rPr>
          <w:b/>
          <w:caps/>
          <w:lang w:val="pt-PT"/>
        </w:rPr>
        <w:t>Informação em Braille</w:t>
      </w:r>
    </w:p>
    <w:p w14:paraId="5BC4F7F7" w14:textId="77777777" w:rsidR="00E82C6B" w:rsidRPr="00F67924" w:rsidRDefault="00E82C6B" w:rsidP="00E82C6B">
      <w:pPr>
        <w:rPr>
          <w:lang w:val="pt-PT"/>
        </w:rPr>
      </w:pPr>
    </w:p>
    <w:p w14:paraId="2E69ACBA" w14:textId="77777777" w:rsidR="00E82C6B" w:rsidRPr="00F67924" w:rsidRDefault="00480556" w:rsidP="00E82C6B">
      <w:pPr>
        <w:suppressAutoHyphens/>
        <w:ind w:right="14"/>
        <w:rPr>
          <w:lang w:val="pt-PT"/>
        </w:rPr>
      </w:pPr>
      <w:r w:rsidRPr="00F67924">
        <w:rPr>
          <w:lang w:val="pt-PT"/>
        </w:rPr>
        <w:t>r</w:t>
      </w:r>
      <w:r w:rsidR="00E82C6B" w:rsidRPr="00F67924">
        <w:rPr>
          <w:lang w:val="pt-PT"/>
        </w:rPr>
        <w:t>oactemra</w:t>
      </w:r>
      <w:r w:rsidR="00214ED0" w:rsidRPr="00F67924">
        <w:rPr>
          <w:lang w:val="pt-PT"/>
        </w:rPr>
        <w:t xml:space="preserve"> </w:t>
      </w:r>
      <w:r w:rsidR="00E82C6B" w:rsidRPr="00F67924">
        <w:rPr>
          <w:lang w:val="pt-PT"/>
        </w:rPr>
        <w:t>162 mg</w:t>
      </w:r>
      <w:r w:rsidR="00AB6229" w:rsidRPr="00F67924">
        <w:rPr>
          <w:lang w:val="pt-PT"/>
        </w:rPr>
        <w:t xml:space="preserve"> caneta</w:t>
      </w:r>
    </w:p>
    <w:p w14:paraId="271427ED" w14:textId="77777777" w:rsidR="00E82C6B" w:rsidRPr="00F67924" w:rsidRDefault="00E82C6B" w:rsidP="00E82C6B">
      <w:pPr>
        <w:suppressAutoHyphens/>
        <w:ind w:right="14"/>
        <w:rPr>
          <w:lang w:val="pt-PT"/>
        </w:rPr>
      </w:pPr>
    </w:p>
    <w:p w14:paraId="4B4C6618" w14:textId="77777777" w:rsidR="00E82C6B" w:rsidRPr="00F67924" w:rsidRDefault="00E82C6B" w:rsidP="00E82C6B">
      <w:pPr>
        <w:suppressAutoHyphens/>
        <w:ind w:right="14"/>
        <w:rPr>
          <w:lang w:val="pt-PT"/>
        </w:rPr>
      </w:pPr>
    </w:p>
    <w:p w14:paraId="4CF58CFF" w14:textId="77777777" w:rsidR="00E82C6B" w:rsidRPr="00F67924" w:rsidRDefault="00E82C6B" w:rsidP="00E82C6B">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17.</w:t>
      </w:r>
      <w:r w:rsidRPr="00F67924">
        <w:rPr>
          <w:b/>
          <w:szCs w:val="22"/>
          <w:lang w:val="pt-PT"/>
        </w:rPr>
        <w:tab/>
        <w:t>IDENTIFICADOR ÚNICO – CÓDIGO DE BARRAS 2D</w:t>
      </w:r>
    </w:p>
    <w:p w14:paraId="70C1780D" w14:textId="77777777" w:rsidR="00E82C6B" w:rsidRPr="00F67924" w:rsidRDefault="00E82C6B" w:rsidP="00E82C6B">
      <w:pPr>
        <w:rPr>
          <w:lang w:val="pt-PT"/>
        </w:rPr>
      </w:pPr>
    </w:p>
    <w:p w14:paraId="49278AB3" w14:textId="77777777" w:rsidR="00E82C6B" w:rsidRPr="00F67924" w:rsidRDefault="00E82C6B" w:rsidP="00E82C6B">
      <w:pPr>
        <w:rPr>
          <w:lang w:val="pt-PT"/>
        </w:rPr>
      </w:pPr>
    </w:p>
    <w:p w14:paraId="0D00D829" w14:textId="77777777" w:rsidR="00E82C6B" w:rsidRPr="00F67924" w:rsidRDefault="00E82C6B" w:rsidP="009A3779">
      <w:pPr>
        <w:keepNext/>
        <w:keepLines/>
        <w:pBdr>
          <w:top w:val="single" w:sz="4" w:space="1" w:color="auto"/>
          <w:left w:val="single" w:sz="4" w:space="4" w:color="auto"/>
          <w:bottom w:val="single" w:sz="4" w:space="1" w:color="auto"/>
          <w:right w:val="single" w:sz="4" w:space="4" w:color="auto"/>
        </w:pBdr>
        <w:suppressAutoHyphens/>
        <w:ind w:left="567" w:hanging="567"/>
        <w:rPr>
          <w:b/>
          <w:szCs w:val="22"/>
          <w:lang w:val="pt-PT"/>
        </w:rPr>
      </w:pPr>
      <w:r w:rsidRPr="00F67924">
        <w:rPr>
          <w:b/>
          <w:szCs w:val="22"/>
          <w:lang w:val="pt-PT"/>
        </w:rPr>
        <w:t>18.</w:t>
      </w:r>
      <w:r w:rsidRPr="00F67924">
        <w:rPr>
          <w:b/>
          <w:szCs w:val="22"/>
          <w:lang w:val="pt-PT"/>
        </w:rPr>
        <w:tab/>
        <w:t>IDENTIFICADOR ÚNICO - DADOS PARA LEITURA HUMANA</w:t>
      </w:r>
    </w:p>
    <w:p w14:paraId="74715C48" w14:textId="77777777" w:rsidR="00E82C6B" w:rsidRPr="00F67924" w:rsidRDefault="00E82C6B" w:rsidP="009A3779">
      <w:pPr>
        <w:keepNext/>
        <w:keepLines/>
        <w:rPr>
          <w:lang w:val="pt-PT"/>
        </w:rPr>
      </w:pPr>
    </w:p>
    <w:p w14:paraId="77B952D0" w14:textId="77777777" w:rsidR="00E82C6B" w:rsidRPr="00F67924" w:rsidRDefault="00E82C6B" w:rsidP="009A3779">
      <w:pPr>
        <w:keepNext/>
        <w:keepLines/>
        <w:suppressAutoHyphens/>
        <w:ind w:right="14"/>
        <w:rPr>
          <w:lang w:val="pt-PT"/>
        </w:rPr>
      </w:pPr>
    </w:p>
    <w:p w14:paraId="1BAAFF49" w14:textId="77777777" w:rsidR="00E82C6B" w:rsidRPr="00F67924" w:rsidRDefault="00E82C6B" w:rsidP="00D9463A">
      <w:pPr>
        <w:suppressAutoHyphens/>
        <w:ind w:right="14"/>
        <w:rPr>
          <w:lang w:val="pt-PT"/>
        </w:rPr>
      </w:pPr>
      <w:r w:rsidRPr="00F67924">
        <w:rPr>
          <w:lang w:val="pt-PT"/>
        </w:rPr>
        <w:br w:type="page"/>
      </w:r>
    </w:p>
    <w:p w14:paraId="3897A477"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right="14"/>
        <w:rPr>
          <w:b/>
          <w:lang w:val="pt-PT"/>
        </w:rPr>
      </w:pPr>
      <w:r w:rsidRPr="00F67924">
        <w:rPr>
          <w:b/>
          <w:lang w:val="pt-PT"/>
        </w:rPr>
        <w:t>INDICAÇÕES MÍNIMAS A INCLUIR EM PEQUENAS UNIDADES DE ACONDICIONAMENTO PRIMÁRIO</w:t>
      </w:r>
    </w:p>
    <w:p w14:paraId="2C8D3463"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right="14"/>
        <w:rPr>
          <w:lang w:val="pt-PT"/>
        </w:rPr>
      </w:pPr>
    </w:p>
    <w:p w14:paraId="401F748F"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right="14"/>
        <w:rPr>
          <w:lang w:val="pt-PT"/>
        </w:rPr>
      </w:pPr>
      <w:r w:rsidRPr="00F67924">
        <w:rPr>
          <w:b/>
          <w:lang w:val="pt-PT"/>
        </w:rPr>
        <w:t>RÓTULO DA CANETA PRÉ-CHEIA</w:t>
      </w:r>
    </w:p>
    <w:p w14:paraId="11C76D71" w14:textId="77777777" w:rsidR="00214ED0" w:rsidRPr="00F67924" w:rsidRDefault="00214ED0" w:rsidP="00214ED0">
      <w:pPr>
        <w:suppressAutoHyphens/>
        <w:ind w:right="14"/>
        <w:rPr>
          <w:lang w:val="pt-PT"/>
        </w:rPr>
      </w:pPr>
    </w:p>
    <w:p w14:paraId="2ABE3336" w14:textId="77777777" w:rsidR="00214ED0" w:rsidRPr="00F67924" w:rsidRDefault="00214ED0" w:rsidP="00214ED0">
      <w:pPr>
        <w:suppressAutoHyphens/>
        <w:ind w:right="14"/>
        <w:rPr>
          <w:lang w:val="pt-PT"/>
        </w:rPr>
      </w:pPr>
    </w:p>
    <w:p w14:paraId="5DBF6A12"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left="567" w:hanging="567"/>
        <w:rPr>
          <w:b/>
          <w:lang w:val="pt-PT"/>
        </w:rPr>
      </w:pPr>
      <w:r w:rsidRPr="00F67924">
        <w:rPr>
          <w:b/>
          <w:lang w:val="pt-PT"/>
        </w:rPr>
        <w:t>1.</w:t>
      </w:r>
      <w:r w:rsidRPr="00F67924">
        <w:rPr>
          <w:b/>
          <w:lang w:val="pt-PT"/>
        </w:rPr>
        <w:tab/>
        <w:t>NOME DO MEDICAMENTO E VIA</w:t>
      </w:r>
      <w:del w:id="2762" w:author="Author">
        <w:r w:rsidRPr="00F67924" w:rsidDel="00704102">
          <w:rPr>
            <w:b/>
            <w:lang w:val="pt-PT"/>
          </w:rPr>
          <w:delText>(S)</w:delText>
        </w:r>
      </w:del>
      <w:r w:rsidRPr="00F67924">
        <w:rPr>
          <w:b/>
          <w:lang w:val="pt-PT"/>
        </w:rPr>
        <w:t xml:space="preserve"> DE ADMINISTRAÇÃO</w:t>
      </w:r>
    </w:p>
    <w:p w14:paraId="13550B02" w14:textId="77777777" w:rsidR="00214ED0" w:rsidRPr="00F67924" w:rsidRDefault="00214ED0" w:rsidP="00214ED0">
      <w:pPr>
        <w:rPr>
          <w:lang w:val="pt-PT"/>
        </w:rPr>
      </w:pPr>
    </w:p>
    <w:p w14:paraId="409416BB" w14:textId="6D733759" w:rsidR="00214ED0" w:rsidRPr="00F67924" w:rsidRDefault="00214ED0" w:rsidP="00214ED0">
      <w:pPr>
        <w:rPr>
          <w:lang w:val="pt-PT"/>
        </w:rPr>
      </w:pPr>
      <w:r w:rsidRPr="00F67924">
        <w:rPr>
          <w:lang w:val="pt-PT"/>
        </w:rPr>
        <w:t>RoActemra 162</w:t>
      </w:r>
      <w:r w:rsidR="00027826" w:rsidRPr="00F67924">
        <w:rPr>
          <w:lang w:val="pt-PT"/>
        </w:rPr>
        <w:t> </w:t>
      </w:r>
      <w:r w:rsidRPr="00F67924">
        <w:rPr>
          <w:lang w:val="pt-PT"/>
        </w:rPr>
        <w:t xml:space="preserve">mg injeção </w:t>
      </w:r>
    </w:p>
    <w:p w14:paraId="0C38D6F5" w14:textId="44810BC6" w:rsidR="00214ED0" w:rsidRPr="00F67924" w:rsidRDefault="00EE77F3" w:rsidP="00214ED0">
      <w:pPr>
        <w:rPr>
          <w:lang w:val="pt-PT"/>
        </w:rPr>
      </w:pPr>
      <w:r w:rsidRPr="00F67924">
        <w:rPr>
          <w:lang w:val="pt-PT"/>
        </w:rPr>
        <w:t>t</w:t>
      </w:r>
      <w:r w:rsidR="00214ED0" w:rsidRPr="00F67924">
        <w:rPr>
          <w:lang w:val="pt-PT"/>
        </w:rPr>
        <w:t>ocilizumab</w:t>
      </w:r>
    </w:p>
    <w:p w14:paraId="7B9B325E" w14:textId="77777777" w:rsidR="00214ED0" w:rsidRPr="00F67924" w:rsidRDefault="00214ED0" w:rsidP="00214ED0">
      <w:pPr>
        <w:rPr>
          <w:lang w:val="pt-PT"/>
        </w:rPr>
      </w:pPr>
      <w:r w:rsidRPr="00F67924">
        <w:rPr>
          <w:lang w:val="pt-PT"/>
        </w:rPr>
        <w:t>SC</w:t>
      </w:r>
    </w:p>
    <w:p w14:paraId="0BE8374A" w14:textId="77777777" w:rsidR="00214ED0" w:rsidRPr="00F67924" w:rsidRDefault="00214ED0" w:rsidP="00214ED0">
      <w:pPr>
        <w:suppressAutoHyphens/>
        <w:ind w:right="14"/>
        <w:rPr>
          <w:lang w:val="pt-PT"/>
        </w:rPr>
      </w:pPr>
    </w:p>
    <w:p w14:paraId="669DBE2A" w14:textId="77777777" w:rsidR="00214ED0" w:rsidRPr="00F67924" w:rsidRDefault="00214ED0" w:rsidP="00214ED0">
      <w:pPr>
        <w:suppressAutoHyphens/>
        <w:ind w:right="14"/>
        <w:rPr>
          <w:lang w:val="pt-PT"/>
        </w:rPr>
      </w:pPr>
    </w:p>
    <w:p w14:paraId="4C953882"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2.</w:t>
      </w:r>
      <w:r w:rsidRPr="00F67924">
        <w:rPr>
          <w:b/>
          <w:lang w:val="pt-PT"/>
        </w:rPr>
        <w:tab/>
        <w:t>MODO DE ADMINISTRAÇÃO</w:t>
      </w:r>
    </w:p>
    <w:p w14:paraId="13A5B89C" w14:textId="77777777" w:rsidR="00214ED0" w:rsidRPr="00F67924" w:rsidRDefault="00214ED0" w:rsidP="00214ED0">
      <w:pPr>
        <w:suppressAutoHyphens/>
        <w:ind w:right="14"/>
        <w:rPr>
          <w:lang w:val="pt-PT"/>
        </w:rPr>
      </w:pPr>
    </w:p>
    <w:p w14:paraId="57A7E2EE" w14:textId="77777777" w:rsidR="00214ED0" w:rsidRPr="00F67924" w:rsidRDefault="00214ED0" w:rsidP="00214ED0">
      <w:pPr>
        <w:suppressAutoHyphens/>
        <w:ind w:right="14"/>
        <w:rPr>
          <w:lang w:val="pt-PT"/>
        </w:rPr>
      </w:pPr>
    </w:p>
    <w:p w14:paraId="5EB9AF62"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3.</w:t>
      </w:r>
      <w:r w:rsidRPr="00F67924">
        <w:rPr>
          <w:b/>
          <w:lang w:val="pt-PT"/>
        </w:rPr>
        <w:tab/>
        <w:t>PRAZO DE VALIDADE</w:t>
      </w:r>
    </w:p>
    <w:p w14:paraId="148A2429" w14:textId="77777777" w:rsidR="00214ED0" w:rsidRPr="00F67924" w:rsidRDefault="00214ED0" w:rsidP="00214ED0">
      <w:pPr>
        <w:suppressAutoHyphens/>
        <w:ind w:right="14"/>
        <w:rPr>
          <w:lang w:val="pt-PT"/>
        </w:rPr>
      </w:pPr>
    </w:p>
    <w:p w14:paraId="1299FF68" w14:textId="77777777" w:rsidR="00214ED0" w:rsidRPr="00F67924" w:rsidRDefault="00214ED0" w:rsidP="00214ED0">
      <w:pPr>
        <w:suppressAutoHyphens/>
        <w:ind w:right="14"/>
        <w:rPr>
          <w:lang w:val="pt-PT"/>
        </w:rPr>
      </w:pPr>
      <w:r w:rsidRPr="00F67924">
        <w:rPr>
          <w:lang w:val="pt-PT"/>
        </w:rPr>
        <w:t>EXP</w:t>
      </w:r>
    </w:p>
    <w:p w14:paraId="38E7E956" w14:textId="77777777" w:rsidR="00214ED0" w:rsidRPr="00F67924" w:rsidRDefault="00214ED0" w:rsidP="00214ED0">
      <w:pPr>
        <w:suppressAutoHyphens/>
        <w:ind w:right="14"/>
        <w:rPr>
          <w:lang w:val="pt-PT"/>
        </w:rPr>
      </w:pPr>
    </w:p>
    <w:p w14:paraId="33EF56B1" w14:textId="77777777" w:rsidR="00214ED0" w:rsidRPr="00F67924" w:rsidRDefault="00214ED0" w:rsidP="00214ED0">
      <w:pPr>
        <w:suppressAutoHyphens/>
        <w:ind w:right="14"/>
        <w:rPr>
          <w:lang w:val="pt-PT"/>
        </w:rPr>
      </w:pPr>
    </w:p>
    <w:p w14:paraId="7FDDA4F4"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4.</w:t>
      </w:r>
      <w:r w:rsidRPr="00F67924">
        <w:rPr>
          <w:b/>
          <w:lang w:val="pt-PT"/>
        </w:rPr>
        <w:tab/>
        <w:t>NÚMERO DO LOTE</w:t>
      </w:r>
    </w:p>
    <w:p w14:paraId="750E30FA" w14:textId="77777777" w:rsidR="00214ED0" w:rsidRPr="00F67924" w:rsidRDefault="00214ED0" w:rsidP="00214ED0">
      <w:pPr>
        <w:suppressAutoHyphens/>
        <w:ind w:right="14"/>
        <w:rPr>
          <w:lang w:val="pt-PT"/>
        </w:rPr>
      </w:pPr>
    </w:p>
    <w:p w14:paraId="3C79EF44" w14:textId="77777777" w:rsidR="00214ED0" w:rsidRPr="00F67924" w:rsidRDefault="00214ED0" w:rsidP="00214ED0">
      <w:pPr>
        <w:suppressAutoHyphens/>
        <w:ind w:right="14"/>
        <w:rPr>
          <w:lang w:val="pt-PT"/>
        </w:rPr>
      </w:pPr>
      <w:r w:rsidRPr="00F67924">
        <w:rPr>
          <w:lang w:val="pt-PT"/>
        </w:rPr>
        <w:t>Lot</w:t>
      </w:r>
    </w:p>
    <w:p w14:paraId="2CDCD4B4" w14:textId="77777777" w:rsidR="00214ED0" w:rsidRPr="00F67924" w:rsidRDefault="00214ED0" w:rsidP="00214ED0">
      <w:pPr>
        <w:suppressAutoHyphens/>
        <w:ind w:right="14"/>
        <w:rPr>
          <w:lang w:val="pt-PT"/>
        </w:rPr>
      </w:pPr>
    </w:p>
    <w:p w14:paraId="2ED8BE6E" w14:textId="77777777" w:rsidR="00214ED0" w:rsidRPr="00F67924" w:rsidRDefault="00214ED0" w:rsidP="00214ED0">
      <w:pPr>
        <w:suppressAutoHyphens/>
        <w:ind w:right="14"/>
        <w:rPr>
          <w:lang w:val="pt-PT"/>
        </w:rPr>
      </w:pPr>
    </w:p>
    <w:p w14:paraId="4C0E4EE9"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5.</w:t>
      </w:r>
      <w:r w:rsidRPr="00F67924">
        <w:rPr>
          <w:b/>
          <w:lang w:val="pt-PT"/>
        </w:rPr>
        <w:tab/>
        <w:t>CONTEÚDO EM PESO, VOLUME OU UNIDADE</w:t>
      </w:r>
    </w:p>
    <w:p w14:paraId="5BF62F63" w14:textId="77777777" w:rsidR="00214ED0" w:rsidRPr="00F67924" w:rsidRDefault="00214ED0" w:rsidP="00214ED0">
      <w:pPr>
        <w:suppressAutoHyphens/>
        <w:ind w:right="14"/>
        <w:rPr>
          <w:lang w:val="pt-PT"/>
        </w:rPr>
      </w:pPr>
    </w:p>
    <w:p w14:paraId="0E84D4A4" w14:textId="781F4D43" w:rsidR="00214ED0" w:rsidRPr="00F67924" w:rsidRDefault="00214ED0" w:rsidP="00214ED0">
      <w:pPr>
        <w:ind w:right="113"/>
        <w:rPr>
          <w:lang w:val="pt-PT"/>
        </w:rPr>
      </w:pPr>
      <w:r w:rsidRPr="00F67924">
        <w:rPr>
          <w:lang w:val="pt-PT"/>
        </w:rPr>
        <w:t>162</w:t>
      </w:r>
      <w:r w:rsidR="00027826" w:rsidRPr="00F67924">
        <w:rPr>
          <w:lang w:val="pt-PT"/>
        </w:rPr>
        <w:t> </w:t>
      </w:r>
      <w:r w:rsidRPr="00F67924">
        <w:rPr>
          <w:lang w:val="pt-PT"/>
        </w:rPr>
        <w:t>mg/0,9 ml</w:t>
      </w:r>
    </w:p>
    <w:p w14:paraId="18DE4BBB" w14:textId="77777777" w:rsidR="00214ED0" w:rsidRPr="00F67924" w:rsidRDefault="00214ED0" w:rsidP="00214ED0">
      <w:pPr>
        <w:suppressAutoHyphens/>
        <w:ind w:right="14"/>
        <w:rPr>
          <w:lang w:val="pt-PT"/>
        </w:rPr>
      </w:pPr>
    </w:p>
    <w:p w14:paraId="230C0899" w14:textId="77777777" w:rsidR="00214ED0" w:rsidRPr="00F67924" w:rsidRDefault="00214ED0" w:rsidP="00214ED0">
      <w:pPr>
        <w:suppressAutoHyphens/>
        <w:ind w:right="14"/>
        <w:rPr>
          <w:lang w:val="pt-PT"/>
        </w:rPr>
      </w:pPr>
    </w:p>
    <w:p w14:paraId="1FB289E2" w14:textId="77777777" w:rsidR="00214ED0" w:rsidRPr="00F67924" w:rsidRDefault="00214ED0" w:rsidP="00214ED0">
      <w:pPr>
        <w:pBdr>
          <w:top w:val="single" w:sz="4" w:space="1" w:color="auto"/>
          <w:left w:val="single" w:sz="4" w:space="4" w:color="auto"/>
          <w:bottom w:val="single" w:sz="4" w:space="1" w:color="auto"/>
          <w:right w:val="single" w:sz="4" w:space="4" w:color="auto"/>
        </w:pBdr>
        <w:suppressAutoHyphens/>
        <w:ind w:left="567" w:hanging="567"/>
        <w:rPr>
          <w:lang w:val="pt-PT"/>
        </w:rPr>
      </w:pPr>
      <w:r w:rsidRPr="00F67924">
        <w:rPr>
          <w:b/>
          <w:lang w:val="pt-PT"/>
        </w:rPr>
        <w:t>6.</w:t>
      </w:r>
      <w:r w:rsidRPr="00F67924">
        <w:rPr>
          <w:b/>
          <w:lang w:val="pt-PT"/>
        </w:rPr>
        <w:tab/>
      </w:r>
      <w:r w:rsidRPr="00F67924">
        <w:rPr>
          <w:b/>
          <w:caps/>
          <w:lang w:val="pt-PT"/>
        </w:rPr>
        <w:t>Outras</w:t>
      </w:r>
    </w:p>
    <w:p w14:paraId="1F6074B3" w14:textId="77777777" w:rsidR="00214ED0" w:rsidRPr="00F67924" w:rsidRDefault="00214ED0" w:rsidP="00214ED0">
      <w:pPr>
        <w:rPr>
          <w:b/>
          <w:lang w:val="pt-PT"/>
        </w:rPr>
      </w:pPr>
    </w:p>
    <w:p w14:paraId="5269C973" w14:textId="77777777" w:rsidR="009E53DB" w:rsidRPr="00F67924" w:rsidRDefault="00214ED0" w:rsidP="00214ED0">
      <w:pPr>
        <w:suppressAutoHyphens/>
        <w:ind w:right="14"/>
        <w:rPr>
          <w:lang w:val="pt-PT"/>
        </w:rPr>
      </w:pPr>
      <w:r w:rsidRPr="00F67924">
        <w:rPr>
          <w:lang w:val="pt-PT"/>
        </w:rPr>
        <w:br w:type="page"/>
      </w:r>
    </w:p>
    <w:p w14:paraId="3F621320" w14:textId="77777777" w:rsidR="009E53DB" w:rsidRPr="00F67924" w:rsidRDefault="009E53DB" w:rsidP="009E53DB">
      <w:pPr>
        <w:suppressAutoHyphens/>
        <w:ind w:right="14"/>
        <w:rPr>
          <w:lang w:val="pt-PT"/>
        </w:rPr>
      </w:pPr>
    </w:p>
    <w:p w14:paraId="30847E01" w14:textId="5B250EE2" w:rsidR="009E53DB" w:rsidRPr="00F67924" w:rsidRDefault="009E53DB" w:rsidP="009E53DB">
      <w:pPr>
        <w:suppressAutoHyphens/>
        <w:ind w:right="14"/>
        <w:jc w:val="center"/>
        <w:rPr>
          <w:lang w:val="pt-PT"/>
        </w:rPr>
      </w:pPr>
    </w:p>
    <w:p w14:paraId="37B8E565" w14:textId="77777777" w:rsidR="009853DF" w:rsidRPr="00F67924" w:rsidRDefault="009853DF" w:rsidP="009E53DB">
      <w:pPr>
        <w:suppressAutoHyphens/>
        <w:ind w:right="14"/>
        <w:jc w:val="center"/>
        <w:rPr>
          <w:lang w:val="pt-PT"/>
        </w:rPr>
      </w:pPr>
    </w:p>
    <w:p w14:paraId="65E2BBDC" w14:textId="77777777" w:rsidR="005551E6" w:rsidRPr="00F67924" w:rsidRDefault="005551E6" w:rsidP="009E53DB">
      <w:pPr>
        <w:suppressAutoHyphens/>
        <w:ind w:right="14"/>
        <w:jc w:val="center"/>
        <w:rPr>
          <w:lang w:val="pt-PT"/>
        </w:rPr>
      </w:pPr>
    </w:p>
    <w:p w14:paraId="464DDC69" w14:textId="77777777" w:rsidR="005551E6" w:rsidRPr="00F67924" w:rsidRDefault="005551E6" w:rsidP="009E53DB">
      <w:pPr>
        <w:suppressAutoHyphens/>
        <w:ind w:right="14"/>
        <w:jc w:val="center"/>
        <w:rPr>
          <w:lang w:val="pt-PT"/>
        </w:rPr>
      </w:pPr>
    </w:p>
    <w:p w14:paraId="340D7ACB" w14:textId="77777777" w:rsidR="005551E6" w:rsidRPr="00F67924" w:rsidRDefault="005551E6" w:rsidP="009E53DB">
      <w:pPr>
        <w:suppressAutoHyphens/>
        <w:ind w:right="14"/>
        <w:jc w:val="center"/>
        <w:rPr>
          <w:lang w:val="pt-PT"/>
        </w:rPr>
      </w:pPr>
    </w:p>
    <w:p w14:paraId="042C7EA3" w14:textId="77777777" w:rsidR="005551E6" w:rsidRPr="00F67924" w:rsidRDefault="005551E6" w:rsidP="009E53DB">
      <w:pPr>
        <w:suppressAutoHyphens/>
        <w:ind w:right="14"/>
        <w:jc w:val="center"/>
        <w:rPr>
          <w:lang w:val="pt-PT"/>
        </w:rPr>
      </w:pPr>
    </w:p>
    <w:p w14:paraId="3A02F23B" w14:textId="77777777" w:rsidR="005551E6" w:rsidRPr="00F67924" w:rsidRDefault="005551E6" w:rsidP="009E53DB">
      <w:pPr>
        <w:suppressAutoHyphens/>
        <w:ind w:right="14"/>
        <w:jc w:val="center"/>
        <w:rPr>
          <w:lang w:val="pt-PT"/>
        </w:rPr>
      </w:pPr>
    </w:p>
    <w:p w14:paraId="1E13920F" w14:textId="77777777" w:rsidR="005551E6" w:rsidRPr="00F67924" w:rsidRDefault="005551E6" w:rsidP="009E53DB">
      <w:pPr>
        <w:suppressAutoHyphens/>
        <w:ind w:right="14"/>
        <w:jc w:val="center"/>
        <w:rPr>
          <w:lang w:val="pt-PT"/>
        </w:rPr>
      </w:pPr>
    </w:p>
    <w:p w14:paraId="6FD70E02" w14:textId="77777777" w:rsidR="005551E6" w:rsidRPr="00F67924" w:rsidRDefault="005551E6" w:rsidP="009E53DB">
      <w:pPr>
        <w:suppressAutoHyphens/>
        <w:ind w:right="14"/>
        <w:jc w:val="center"/>
        <w:rPr>
          <w:lang w:val="pt-PT"/>
        </w:rPr>
      </w:pPr>
    </w:p>
    <w:p w14:paraId="28414449" w14:textId="77777777" w:rsidR="005551E6" w:rsidRPr="00F67924" w:rsidRDefault="005551E6" w:rsidP="009E53DB">
      <w:pPr>
        <w:suppressAutoHyphens/>
        <w:ind w:right="14"/>
        <w:jc w:val="center"/>
        <w:rPr>
          <w:lang w:val="pt-PT"/>
        </w:rPr>
      </w:pPr>
    </w:p>
    <w:p w14:paraId="6AE56B2D" w14:textId="77777777" w:rsidR="005551E6" w:rsidRPr="00F67924" w:rsidRDefault="005551E6" w:rsidP="009E53DB">
      <w:pPr>
        <w:suppressAutoHyphens/>
        <w:ind w:right="14"/>
        <w:jc w:val="center"/>
        <w:rPr>
          <w:lang w:val="pt-PT"/>
        </w:rPr>
      </w:pPr>
    </w:p>
    <w:p w14:paraId="7E4D8233" w14:textId="77777777" w:rsidR="005551E6" w:rsidRPr="00F67924" w:rsidRDefault="005551E6" w:rsidP="009E53DB">
      <w:pPr>
        <w:suppressAutoHyphens/>
        <w:ind w:right="14"/>
        <w:jc w:val="center"/>
        <w:rPr>
          <w:lang w:val="pt-PT"/>
        </w:rPr>
      </w:pPr>
    </w:p>
    <w:p w14:paraId="7E88CB3F" w14:textId="77777777" w:rsidR="005551E6" w:rsidRPr="00F67924" w:rsidRDefault="005551E6" w:rsidP="009E53DB">
      <w:pPr>
        <w:suppressAutoHyphens/>
        <w:ind w:right="14"/>
        <w:jc w:val="center"/>
        <w:rPr>
          <w:lang w:val="pt-PT"/>
        </w:rPr>
      </w:pPr>
    </w:p>
    <w:p w14:paraId="60EA1F4E" w14:textId="77777777" w:rsidR="005551E6" w:rsidRPr="00F67924" w:rsidRDefault="005551E6" w:rsidP="009E53DB">
      <w:pPr>
        <w:suppressAutoHyphens/>
        <w:ind w:right="14"/>
        <w:jc w:val="center"/>
        <w:rPr>
          <w:lang w:val="pt-PT"/>
        </w:rPr>
      </w:pPr>
    </w:p>
    <w:p w14:paraId="10BFD113" w14:textId="77777777" w:rsidR="005551E6" w:rsidRPr="00F67924" w:rsidRDefault="005551E6" w:rsidP="009E53DB">
      <w:pPr>
        <w:suppressAutoHyphens/>
        <w:ind w:right="14"/>
        <w:jc w:val="center"/>
        <w:rPr>
          <w:lang w:val="pt-PT"/>
        </w:rPr>
      </w:pPr>
    </w:p>
    <w:p w14:paraId="29C4824C" w14:textId="77777777" w:rsidR="005551E6" w:rsidRPr="00F67924" w:rsidRDefault="005551E6" w:rsidP="009E53DB">
      <w:pPr>
        <w:suppressAutoHyphens/>
        <w:ind w:right="14"/>
        <w:jc w:val="center"/>
        <w:rPr>
          <w:lang w:val="pt-PT"/>
        </w:rPr>
      </w:pPr>
    </w:p>
    <w:p w14:paraId="72C76084" w14:textId="77777777" w:rsidR="005551E6" w:rsidRPr="00F67924" w:rsidRDefault="005551E6" w:rsidP="009E53DB">
      <w:pPr>
        <w:suppressAutoHyphens/>
        <w:ind w:right="14"/>
        <w:jc w:val="center"/>
        <w:rPr>
          <w:lang w:val="pt-PT"/>
        </w:rPr>
      </w:pPr>
    </w:p>
    <w:p w14:paraId="65CEB005" w14:textId="77777777" w:rsidR="005551E6" w:rsidRPr="00F67924" w:rsidRDefault="005551E6" w:rsidP="009E53DB">
      <w:pPr>
        <w:suppressAutoHyphens/>
        <w:ind w:right="14"/>
        <w:jc w:val="center"/>
        <w:rPr>
          <w:lang w:val="pt-PT"/>
        </w:rPr>
      </w:pPr>
    </w:p>
    <w:p w14:paraId="4543AAA0" w14:textId="77777777" w:rsidR="005551E6" w:rsidRPr="00F67924" w:rsidRDefault="005551E6" w:rsidP="009E53DB">
      <w:pPr>
        <w:suppressAutoHyphens/>
        <w:ind w:right="14"/>
        <w:jc w:val="center"/>
        <w:rPr>
          <w:lang w:val="pt-PT"/>
        </w:rPr>
      </w:pPr>
    </w:p>
    <w:p w14:paraId="4FF58ACD" w14:textId="77777777" w:rsidR="005551E6" w:rsidRPr="00F67924" w:rsidRDefault="005551E6" w:rsidP="009E53DB">
      <w:pPr>
        <w:suppressAutoHyphens/>
        <w:ind w:right="14"/>
        <w:jc w:val="center"/>
        <w:rPr>
          <w:lang w:val="pt-PT"/>
        </w:rPr>
      </w:pPr>
    </w:p>
    <w:p w14:paraId="19DAA9AD" w14:textId="77777777" w:rsidR="005551E6" w:rsidRPr="00F67924" w:rsidRDefault="005551E6" w:rsidP="009E53DB">
      <w:pPr>
        <w:suppressAutoHyphens/>
        <w:ind w:right="14"/>
        <w:jc w:val="center"/>
        <w:rPr>
          <w:lang w:val="pt-PT"/>
        </w:rPr>
      </w:pPr>
    </w:p>
    <w:p w14:paraId="74AC0519" w14:textId="77777777" w:rsidR="005551E6" w:rsidRPr="00F67924" w:rsidRDefault="005551E6" w:rsidP="007D6C76">
      <w:pPr>
        <w:suppressAutoHyphens/>
        <w:ind w:right="14"/>
        <w:rPr>
          <w:lang w:val="pt-PT"/>
        </w:rPr>
      </w:pPr>
    </w:p>
    <w:p w14:paraId="064C7337" w14:textId="77777777" w:rsidR="009E53DB" w:rsidRPr="00F67924" w:rsidRDefault="009E53DB" w:rsidP="004C74B5">
      <w:pPr>
        <w:pStyle w:val="Annex"/>
        <w:rPr>
          <w:lang w:val="pt-PT"/>
        </w:rPr>
      </w:pPr>
      <w:r w:rsidRPr="00F67924">
        <w:rPr>
          <w:lang w:val="pt-PT"/>
        </w:rPr>
        <w:t>B. FOLHETO INFORMATIVO</w:t>
      </w:r>
    </w:p>
    <w:p w14:paraId="3DECC472" w14:textId="77777777" w:rsidR="00482681" w:rsidRPr="00F67924" w:rsidRDefault="009E53DB" w:rsidP="00482681">
      <w:pPr>
        <w:suppressAutoHyphens/>
        <w:ind w:left="567" w:hanging="567"/>
        <w:jc w:val="center"/>
        <w:rPr>
          <w:b/>
          <w:szCs w:val="22"/>
          <w:lang w:val="pt-PT"/>
        </w:rPr>
      </w:pPr>
      <w:r w:rsidRPr="00F67924">
        <w:rPr>
          <w:lang w:val="pt-PT"/>
        </w:rPr>
        <w:br w:type="page"/>
      </w:r>
      <w:r w:rsidR="00482681" w:rsidRPr="00F67924">
        <w:rPr>
          <w:b/>
          <w:szCs w:val="22"/>
          <w:lang w:val="pt-PT"/>
        </w:rPr>
        <w:t>Folheto informativo: Informação para o utilizador</w:t>
      </w:r>
    </w:p>
    <w:p w14:paraId="3F391D7C" w14:textId="77777777" w:rsidR="00482681" w:rsidRPr="00F67924" w:rsidRDefault="00482681" w:rsidP="00482681">
      <w:pPr>
        <w:suppressAutoHyphens/>
        <w:ind w:left="567" w:hanging="567"/>
        <w:jc w:val="center"/>
        <w:rPr>
          <w:szCs w:val="22"/>
          <w:lang w:val="pt-PT"/>
        </w:rPr>
      </w:pPr>
    </w:p>
    <w:p w14:paraId="0D2CF03F" w14:textId="77777777" w:rsidR="00482681" w:rsidRPr="00F67924" w:rsidRDefault="00482681" w:rsidP="00482681">
      <w:pPr>
        <w:suppressAutoHyphens/>
        <w:ind w:left="567" w:hanging="567"/>
        <w:jc w:val="center"/>
        <w:rPr>
          <w:b/>
          <w:bCs/>
          <w:szCs w:val="22"/>
          <w:lang w:val="pt-PT"/>
        </w:rPr>
      </w:pPr>
      <w:r w:rsidRPr="00F67924">
        <w:rPr>
          <w:b/>
          <w:bCs/>
          <w:szCs w:val="22"/>
          <w:lang w:val="pt-PT"/>
        </w:rPr>
        <w:t>RoActemra 20 mg/ml concentrado para solução para perfusão</w:t>
      </w:r>
    </w:p>
    <w:p w14:paraId="10095E55" w14:textId="25AD8A77" w:rsidR="00482681" w:rsidRPr="00F67924" w:rsidRDefault="001A1C61" w:rsidP="00482681">
      <w:pPr>
        <w:jc w:val="center"/>
        <w:rPr>
          <w:szCs w:val="22"/>
          <w:lang w:val="pt-PT"/>
        </w:rPr>
      </w:pPr>
      <w:r w:rsidRPr="00F67924">
        <w:rPr>
          <w:szCs w:val="22"/>
          <w:lang w:val="pt-PT"/>
        </w:rPr>
        <w:t>t</w:t>
      </w:r>
      <w:r w:rsidR="00482681" w:rsidRPr="00F67924">
        <w:rPr>
          <w:szCs w:val="22"/>
          <w:lang w:val="pt-PT"/>
        </w:rPr>
        <w:t>ocilizumab</w:t>
      </w:r>
    </w:p>
    <w:p w14:paraId="52749441" w14:textId="77777777" w:rsidR="00482681" w:rsidRPr="00F67924" w:rsidRDefault="00482681" w:rsidP="00482681">
      <w:pPr>
        <w:suppressAutoHyphens/>
        <w:ind w:left="567" w:hanging="567"/>
        <w:jc w:val="center"/>
        <w:rPr>
          <w:szCs w:val="22"/>
          <w:lang w:val="pt-PT"/>
        </w:rPr>
      </w:pPr>
    </w:p>
    <w:p w14:paraId="5D68765A" w14:textId="77777777" w:rsidR="00482681" w:rsidRDefault="00482681" w:rsidP="00482681">
      <w:pPr>
        <w:ind w:right="-2"/>
        <w:rPr>
          <w:ins w:id="2763" w:author="Author"/>
          <w:b/>
          <w:szCs w:val="22"/>
          <w:lang w:val="pt-PT"/>
        </w:rPr>
      </w:pPr>
      <w:r w:rsidRPr="00F67924">
        <w:rPr>
          <w:b/>
          <w:szCs w:val="22"/>
          <w:lang w:val="pt-PT"/>
        </w:rPr>
        <w:t>Leia com atenção todo este folheto antes de lhe ser administrado este medicamento, pois contém informação importante para si.</w:t>
      </w:r>
    </w:p>
    <w:p w14:paraId="5121B450" w14:textId="77777777" w:rsidR="00704102" w:rsidRPr="00F67924" w:rsidRDefault="00704102" w:rsidP="00482681">
      <w:pPr>
        <w:ind w:right="-2"/>
        <w:rPr>
          <w:b/>
          <w:szCs w:val="22"/>
          <w:lang w:val="pt-PT"/>
        </w:rPr>
      </w:pPr>
    </w:p>
    <w:p w14:paraId="0B913463" w14:textId="77777777" w:rsidR="00482681" w:rsidRPr="00F67924" w:rsidRDefault="00482681" w:rsidP="00556054">
      <w:pPr>
        <w:ind w:left="603" w:right="-2" w:hanging="603"/>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Conserve este folheto. Pode ter necessidade de o ler novamente.</w:t>
      </w:r>
    </w:p>
    <w:p w14:paraId="5C937DB3" w14:textId="63E3EDF6" w:rsidR="00482681" w:rsidRPr="00F67924" w:rsidRDefault="00482681" w:rsidP="00556054">
      <w:pPr>
        <w:ind w:left="603" w:right="-2" w:hanging="603"/>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Caso ainda tenha dúvidas, fale com o seu médico ou </w:t>
      </w:r>
      <w:r w:rsidR="00282E01" w:rsidRPr="00F67924">
        <w:rPr>
          <w:szCs w:val="22"/>
          <w:lang w:val="pt-PT"/>
        </w:rPr>
        <w:t>enfermeiro</w:t>
      </w:r>
      <w:r w:rsidRPr="00F67924">
        <w:rPr>
          <w:szCs w:val="22"/>
          <w:lang w:val="pt-PT"/>
        </w:rPr>
        <w:t>.</w:t>
      </w:r>
    </w:p>
    <w:p w14:paraId="3360A9DF" w14:textId="1C3D673F" w:rsidR="00482681" w:rsidRPr="00F67924" w:rsidRDefault="00482681"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tiver quaisquer efeitos </w:t>
      </w:r>
      <w:r w:rsidR="00D0330D" w:rsidRPr="00F67924">
        <w:rPr>
          <w:szCs w:val="22"/>
          <w:lang w:val="pt-PT"/>
        </w:rPr>
        <w:t>indesejáveis</w:t>
      </w:r>
      <w:r w:rsidRPr="00F67924">
        <w:rPr>
          <w:szCs w:val="22"/>
          <w:lang w:val="pt-PT"/>
        </w:rPr>
        <w:t xml:space="preserve">, incluindo possíveis efeitos </w:t>
      </w:r>
      <w:r w:rsidR="00D0330D" w:rsidRPr="00F67924">
        <w:rPr>
          <w:szCs w:val="22"/>
          <w:lang w:val="pt-PT"/>
        </w:rPr>
        <w:t>indesejáveis</w:t>
      </w:r>
      <w:r w:rsidRPr="00F67924">
        <w:rPr>
          <w:szCs w:val="22"/>
          <w:lang w:val="pt-PT"/>
        </w:rPr>
        <w:t xml:space="preserve"> não indicados neste folheto, fale com o seu médico ou </w:t>
      </w:r>
      <w:r w:rsidR="00282E01" w:rsidRPr="00F67924">
        <w:rPr>
          <w:szCs w:val="22"/>
          <w:lang w:val="pt-PT"/>
        </w:rPr>
        <w:t>enfermeiro</w:t>
      </w:r>
      <w:r w:rsidRPr="00F67924">
        <w:rPr>
          <w:szCs w:val="22"/>
          <w:lang w:val="pt-PT"/>
        </w:rPr>
        <w:t>. Ver secção</w:t>
      </w:r>
      <w:r w:rsidR="00FF1B25" w:rsidRPr="00F67924">
        <w:rPr>
          <w:szCs w:val="22"/>
          <w:lang w:val="pt-PT"/>
        </w:rPr>
        <w:t> </w:t>
      </w:r>
      <w:r w:rsidRPr="00F67924">
        <w:rPr>
          <w:szCs w:val="22"/>
          <w:lang w:val="pt-PT"/>
        </w:rPr>
        <w:t>4.</w:t>
      </w:r>
    </w:p>
    <w:p w14:paraId="1E61A2CF" w14:textId="1EDD3031" w:rsidR="00482681" w:rsidRPr="00F67924" w:rsidRDefault="00482681" w:rsidP="00556054">
      <w:pPr>
        <w:ind w:left="603" w:right="-2" w:hanging="603"/>
        <w:rPr>
          <w:szCs w:val="22"/>
          <w:lang w:val="pt-PT"/>
        </w:rPr>
      </w:pPr>
    </w:p>
    <w:p w14:paraId="22AFAE07" w14:textId="316813CD" w:rsidR="00482681" w:rsidRPr="00F67924" w:rsidRDefault="00482681" w:rsidP="00556054">
      <w:pPr>
        <w:ind w:right="-2"/>
        <w:rPr>
          <w:szCs w:val="22"/>
          <w:lang w:val="pt-PT"/>
        </w:rPr>
      </w:pPr>
      <w:r w:rsidRPr="00F67924">
        <w:rPr>
          <w:szCs w:val="22"/>
          <w:lang w:val="pt-PT"/>
        </w:rPr>
        <w:t>A</w:t>
      </w:r>
      <w:r w:rsidR="00EF0543" w:rsidRPr="00F67924">
        <w:rPr>
          <w:szCs w:val="22"/>
          <w:lang w:val="pt-PT"/>
        </w:rPr>
        <w:t>lém</w:t>
      </w:r>
      <w:r w:rsidRPr="00F67924">
        <w:rPr>
          <w:szCs w:val="22"/>
          <w:lang w:val="pt-PT"/>
        </w:rPr>
        <w:t xml:space="preserve"> </w:t>
      </w:r>
      <w:r w:rsidR="00EF0543" w:rsidRPr="00F67924">
        <w:rPr>
          <w:szCs w:val="22"/>
          <w:lang w:val="pt-PT"/>
        </w:rPr>
        <w:t>d</w:t>
      </w:r>
      <w:r w:rsidRPr="00F67924">
        <w:rPr>
          <w:szCs w:val="22"/>
          <w:lang w:val="pt-PT"/>
        </w:rPr>
        <w:t>este folheto, ser</w:t>
      </w:r>
      <w:r w:rsidRPr="00F67924">
        <w:rPr>
          <w:szCs w:val="22"/>
          <w:lang w:val="pt-PT"/>
        </w:rPr>
        <w:noBreakHyphen/>
        <w:t>lhe</w:t>
      </w:r>
      <w:r w:rsidRPr="00F67924">
        <w:rPr>
          <w:szCs w:val="22"/>
          <w:lang w:val="pt-PT"/>
        </w:rPr>
        <w:noBreakHyphen/>
        <w:t>á dado um</w:t>
      </w:r>
      <w:r w:rsidRPr="00F67924">
        <w:rPr>
          <w:b/>
          <w:szCs w:val="22"/>
          <w:lang w:val="pt-PT"/>
        </w:rPr>
        <w:t xml:space="preserve"> Cartão do Doente</w:t>
      </w:r>
      <w:r w:rsidRPr="00F67924">
        <w:rPr>
          <w:szCs w:val="22"/>
          <w:lang w:val="pt-PT"/>
        </w:rPr>
        <w:t>, que contém informação de segurança importante que deverá ter em atenção antes e durante o tratamento com RoActemra.</w:t>
      </w:r>
    </w:p>
    <w:p w14:paraId="48B3F951" w14:textId="77777777" w:rsidR="00482681" w:rsidRPr="00F67924" w:rsidRDefault="00482681" w:rsidP="00482681">
      <w:pPr>
        <w:ind w:right="-2"/>
        <w:rPr>
          <w:szCs w:val="22"/>
          <w:lang w:val="pt-PT"/>
        </w:rPr>
      </w:pPr>
    </w:p>
    <w:p w14:paraId="3B7069CC" w14:textId="77777777" w:rsidR="00482681" w:rsidRPr="00F67924" w:rsidRDefault="00482681" w:rsidP="00482681">
      <w:pPr>
        <w:numPr>
          <w:ilvl w:val="12"/>
          <w:numId w:val="0"/>
        </w:numPr>
        <w:suppressAutoHyphens/>
        <w:rPr>
          <w:szCs w:val="22"/>
          <w:lang w:val="pt-PT"/>
        </w:rPr>
      </w:pPr>
      <w:r w:rsidRPr="00F67924">
        <w:rPr>
          <w:b/>
          <w:szCs w:val="22"/>
          <w:lang w:val="pt-PT"/>
        </w:rPr>
        <w:t>O que contém este folheto:</w:t>
      </w:r>
    </w:p>
    <w:p w14:paraId="62979AFD" w14:textId="77777777" w:rsidR="00482681" w:rsidRPr="00F67924" w:rsidRDefault="00482681" w:rsidP="00482681">
      <w:pPr>
        <w:suppressAutoHyphens/>
        <w:ind w:left="567" w:hanging="567"/>
        <w:rPr>
          <w:szCs w:val="22"/>
          <w:lang w:val="pt-PT"/>
        </w:rPr>
      </w:pPr>
      <w:r w:rsidRPr="00F67924">
        <w:rPr>
          <w:szCs w:val="22"/>
          <w:lang w:val="pt-PT"/>
        </w:rPr>
        <w:t>1.</w:t>
      </w:r>
      <w:r w:rsidRPr="00F67924">
        <w:rPr>
          <w:szCs w:val="22"/>
          <w:lang w:val="pt-PT"/>
        </w:rPr>
        <w:tab/>
        <w:t>O que é RoActemra e para que é utilizado</w:t>
      </w:r>
    </w:p>
    <w:p w14:paraId="6D21BA9E" w14:textId="77777777" w:rsidR="00482681" w:rsidRPr="00F67924" w:rsidRDefault="00482681" w:rsidP="00482681">
      <w:pPr>
        <w:suppressAutoHyphens/>
        <w:ind w:left="567" w:hanging="567"/>
        <w:rPr>
          <w:szCs w:val="22"/>
          <w:lang w:val="pt-PT"/>
        </w:rPr>
      </w:pPr>
      <w:r w:rsidRPr="00F67924">
        <w:rPr>
          <w:szCs w:val="22"/>
          <w:lang w:val="pt-PT"/>
        </w:rPr>
        <w:t>2.</w:t>
      </w:r>
      <w:r w:rsidRPr="00F67924">
        <w:rPr>
          <w:szCs w:val="22"/>
          <w:lang w:val="pt-PT"/>
        </w:rPr>
        <w:tab/>
        <w:t>O que precisa de saber antes de lhe ser administrado RoActemra</w:t>
      </w:r>
    </w:p>
    <w:p w14:paraId="42013004" w14:textId="77777777" w:rsidR="00482681" w:rsidRPr="00F67924" w:rsidRDefault="00482681" w:rsidP="00482681">
      <w:pPr>
        <w:suppressAutoHyphens/>
        <w:ind w:left="567" w:hanging="567"/>
        <w:rPr>
          <w:szCs w:val="22"/>
          <w:lang w:val="pt-PT"/>
        </w:rPr>
      </w:pPr>
      <w:r w:rsidRPr="00F67924">
        <w:rPr>
          <w:szCs w:val="22"/>
          <w:lang w:val="pt-PT"/>
        </w:rPr>
        <w:t>3.</w:t>
      </w:r>
      <w:r w:rsidRPr="00F67924">
        <w:rPr>
          <w:szCs w:val="22"/>
          <w:lang w:val="pt-PT"/>
        </w:rPr>
        <w:tab/>
        <w:t>Como é administrado RoActemra</w:t>
      </w:r>
    </w:p>
    <w:p w14:paraId="429BE398" w14:textId="47518ADC" w:rsidR="00482681" w:rsidRPr="00F67924" w:rsidRDefault="00482681" w:rsidP="00482681">
      <w:pPr>
        <w:suppressAutoHyphens/>
        <w:ind w:left="567" w:hanging="567"/>
        <w:rPr>
          <w:szCs w:val="22"/>
          <w:lang w:val="pt-PT"/>
        </w:rPr>
      </w:pPr>
      <w:r w:rsidRPr="00F67924">
        <w:rPr>
          <w:szCs w:val="22"/>
          <w:lang w:val="pt-PT"/>
        </w:rPr>
        <w:t>4.</w:t>
      </w:r>
      <w:r w:rsidRPr="00F67924">
        <w:rPr>
          <w:szCs w:val="22"/>
          <w:lang w:val="pt-PT"/>
        </w:rPr>
        <w:tab/>
        <w:t xml:space="preserve">Efeitos </w:t>
      </w:r>
      <w:r w:rsidR="00D0330D" w:rsidRPr="00F67924">
        <w:rPr>
          <w:szCs w:val="22"/>
          <w:lang w:val="pt-PT"/>
        </w:rPr>
        <w:t>indesejáveis</w:t>
      </w:r>
      <w:r w:rsidRPr="00F67924">
        <w:rPr>
          <w:szCs w:val="22"/>
          <w:lang w:val="pt-PT"/>
        </w:rPr>
        <w:t xml:space="preserve"> possíveis</w:t>
      </w:r>
    </w:p>
    <w:p w14:paraId="71770566" w14:textId="77777777" w:rsidR="00482681" w:rsidRPr="00F67924" w:rsidRDefault="00482681" w:rsidP="00482681">
      <w:pPr>
        <w:suppressAutoHyphens/>
        <w:ind w:left="567" w:hanging="567"/>
        <w:rPr>
          <w:szCs w:val="22"/>
          <w:lang w:val="pt-PT"/>
        </w:rPr>
      </w:pPr>
      <w:r w:rsidRPr="00F67924">
        <w:rPr>
          <w:szCs w:val="22"/>
          <w:lang w:val="pt-PT"/>
        </w:rPr>
        <w:t>5.</w:t>
      </w:r>
      <w:r w:rsidRPr="00F67924">
        <w:rPr>
          <w:szCs w:val="22"/>
          <w:lang w:val="pt-PT"/>
        </w:rPr>
        <w:tab/>
        <w:t>Como conservar RoActemra</w:t>
      </w:r>
    </w:p>
    <w:p w14:paraId="7E170952" w14:textId="77777777" w:rsidR="00482681" w:rsidRPr="00F67924" w:rsidRDefault="00482681" w:rsidP="00482681">
      <w:pPr>
        <w:suppressAutoHyphens/>
        <w:ind w:left="567" w:hanging="567"/>
        <w:rPr>
          <w:szCs w:val="22"/>
          <w:lang w:val="pt-PT"/>
        </w:rPr>
      </w:pPr>
      <w:r w:rsidRPr="00F67924">
        <w:rPr>
          <w:szCs w:val="22"/>
          <w:lang w:val="pt-PT"/>
        </w:rPr>
        <w:t>6.</w:t>
      </w:r>
      <w:r w:rsidRPr="00F67924">
        <w:rPr>
          <w:szCs w:val="22"/>
          <w:lang w:val="pt-PT"/>
        </w:rPr>
        <w:tab/>
        <w:t>Conteúdo da embalagem e outras informações</w:t>
      </w:r>
    </w:p>
    <w:p w14:paraId="54CD84F3" w14:textId="77777777" w:rsidR="00482681" w:rsidRPr="00F67924" w:rsidRDefault="00482681" w:rsidP="00482681">
      <w:pPr>
        <w:suppressAutoHyphens/>
        <w:rPr>
          <w:szCs w:val="22"/>
          <w:lang w:val="pt-PT"/>
        </w:rPr>
      </w:pPr>
    </w:p>
    <w:p w14:paraId="6B724959" w14:textId="77777777" w:rsidR="00482681" w:rsidRPr="00F67924" w:rsidRDefault="00482681" w:rsidP="00482681">
      <w:pPr>
        <w:suppressAutoHyphens/>
        <w:rPr>
          <w:szCs w:val="22"/>
          <w:lang w:val="pt-PT"/>
        </w:rPr>
      </w:pPr>
    </w:p>
    <w:p w14:paraId="1A74CAD4" w14:textId="77777777" w:rsidR="00482681" w:rsidRPr="00F67924" w:rsidRDefault="00482681" w:rsidP="00482681">
      <w:pPr>
        <w:numPr>
          <w:ilvl w:val="12"/>
          <w:numId w:val="0"/>
        </w:numPr>
        <w:suppressAutoHyphens/>
        <w:ind w:left="567" w:hanging="567"/>
        <w:rPr>
          <w:b/>
          <w:szCs w:val="22"/>
          <w:lang w:val="pt-PT"/>
        </w:rPr>
      </w:pPr>
      <w:r w:rsidRPr="00F67924">
        <w:rPr>
          <w:b/>
          <w:szCs w:val="22"/>
          <w:lang w:val="pt-PT"/>
        </w:rPr>
        <w:t>1.</w:t>
      </w:r>
      <w:r w:rsidRPr="00F67924">
        <w:rPr>
          <w:b/>
          <w:szCs w:val="22"/>
          <w:lang w:val="pt-PT"/>
        </w:rPr>
        <w:tab/>
        <w:t>O que é RoActemra e para que é utilizado</w:t>
      </w:r>
    </w:p>
    <w:p w14:paraId="0D95E549" w14:textId="77777777" w:rsidR="00482681" w:rsidRPr="00F67924" w:rsidRDefault="00482681" w:rsidP="00482681">
      <w:pPr>
        <w:numPr>
          <w:ilvl w:val="12"/>
          <w:numId w:val="0"/>
        </w:numPr>
        <w:suppressAutoHyphens/>
        <w:rPr>
          <w:szCs w:val="22"/>
          <w:lang w:val="pt-PT"/>
        </w:rPr>
      </w:pPr>
    </w:p>
    <w:p w14:paraId="4A89D2D2" w14:textId="77777777" w:rsidR="00482681" w:rsidRPr="00F67924" w:rsidRDefault="00482681" w:rsidP="005941D5">
      <w:pPr>
        <w:rPr>
          <w:szCs w:val="22"/>
          <w:lang w:val="pt-PT"/>
        </w:rPr>
      </w:pPr>
      <w:r w:rsidRPr="00F67924">
        <w:rPr>
          <w:szCs w:val="22"/>
          <w:lang w:val="pt-PT"/>
        </w:rPr>
        <w:t>RoActemra contém a substância ativa tocilizumab, que é uma proteína feita a partir de células imunitárias específicas (anticorpo monoclonal), que bloqueia as ações de um tipo específico de proteína (citocina) denominada interleucina</w:t>
      </w:r>
      <w:r w:rsidRPr="00F67924">
        <w:rPr>
          <w:szCs w:val="22"/>
          <w:lang w:val="pt-PT"/>
        </w:rPr>
        <w:noBreakHyphen/>
        <w:t>6. Esta proteína está envolvida em processos inflamatórios do organismo, e o seu bloqueio pode red</w:t>
      </w:r>
      <w:r w:rsidR="00BD5511" w:rsidRPr="00F67924">
        <w:rPr>
          <w:szCs w:val="22"/>
          <w:lang w:val="pt-PT"/>
        </w:rPr>
        <w:t>uzir a inflamação no seu corpo.</w:t>
      </w:r>
      <w:r w:rsidR="005941D5" w:rsidRPr="00F67924">
        <w:rPr>
          <w:rFonts w:eastAsia="SimSun"/>
          <w:szCs w:val="22"/>
          <w:lang w:val="pt-PT" w:eastAsia="zh-CN"/>
        </w:rPr>
        <w:t xml:space="preserve"> </w:t>
      </w:r>
      <w:r w:rsidRPr="00F67924">
        <w:rPr>
          <w:szCs w:val="22"/>
          <w:lang w:val="pt-PT"/>
        </w:rPr>
        <w:t>RoActemra ajuda a reduzir os sintomas tais como a dor e o inchaço das suas articulações e pode também melhorar a sua capacidade de realização das tarefas diárias. RoActemra demonstrou atrasar</w:t>
      </w:r>
      <w:r w:rsidRPr="00F67924">
        <w:rPr>
          <w:rFonts w:eastAsia="SimSun"/>
          <w:szCs w:val="22"/>
          <w:lang w:val="pt-PT" w:eastAsia="zh-CN"/>
        </w:rPr>
        <w:t xml:space="preserve"> as lesões da </w:t>
      </w:r>
      <w:r w:rsidRPr="00F67924">
        <w:rPr>
          <w:szCs w:val="22"/>
          <w:lang w:val="pt-PT"/>
        </w:rPr>
        <w:t>cartilagem e do osso das articulações, causadas pela doença, e melhorar a sua capacidade para realizar tarefas diárias normais.</w:t>
      </w:r>
    </w:p>
    <w:p w14:paraId="2469B010" w14:textId="77777777" w:rsidR="005941D5" w:rsidRPr="00F67924" w:rsidRDefault="005941D5" w:rsidP="005941D5">
      <w:pPr>
        <w:rPr>
          <w:szCs w:val="22"/>
          <w:lang w:val="pt-PT"/>
        </w:rPr>
      </w:pPr>
    </w:p>
    <w:p w14:paraId="05940D43" w14:textId="77777777" w:rsidR="00482681" w:rsidRPr="00F67924" w:rsidRDefault="005941D5"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RoActemra é utilizado no tratamento</w:t>
      </w:r>
      <w:r w:rsidRPr="00F67924">
        <w:rPr>
          <w:szCs w:val="22"/>
          <w:lang w:val="pt-PT"/>
        </w:rPr>
        <w:t xml:space="preserve"> </w:t>
      </w:r>
      <w:r w:rsidRPr="00F67924">
        <w:rPr>
          <w:b/>
          <w:szCs w:val="22"/>
          <w:lang w:val="pt-PT"/>
        </w:rPr>
        <w:t>de</w:t>
      </w:r>
      <w:r w:rsidRPr="00F67924">
        <w:rPr>
          <w:szCs w:val="22"/>
          <w:lang w:val="pt-PT"/>
        </w:rPr>
        <w:t xml:space="preserve"> </w:t>
      </w:r>
      <w:r w:rsidR="009F37DD" w:rsidRPr="00F67924">
        <w:rPr>
          <w:b/>
          <w:szCs w:val="22"/>
          <w:lang w:val="pt-PT"/>
        </w:rPr>
        <w:t>doentes adultos</w:t>
      </w:r>
      <w:r w:rsidR="009F37DD" w:rsidRPr="00F67924">
        <w:rPr>
          <w:szCs w:val="22"/>
          <w:lang w:val="pt-PT"/>
        </w:rPr>
        <w:t xml:space="preserve"> com </w:t>
      </w:r>
      <w:r w:rsidRPr="00F67924">
        <w:rPr>
          <w:szCs w:val="22"/>
          <w:lang w:val="pt-PT"/>
        </w:rPr>
        <w:t>uma doença autoimune, a artrite reumatoide (AR) ativa, moderada a grave</w:t>
      </w:r>
      <w:r w:rsidR="009F37DD" w:rsidRPr="00F67924">
        <w:rPr>
          <w:szCs w:val="22"/>
          <w:lang w:val="pt-PT"/>
        </w:rPr>
        <w:t>,</w:t>
      </w:r>
      <w:r w:rsidRPr="00F67924">
        <w:rPr>
          <w:szCs w:val="22"/>
          <w:lang w:val="pt-PT"/>
        </w:rPr>
        <w:t xml:space="preserve"> se terapêuticas prévias não surtiram o efeito desejado. </w:t>
      </w:r>
      <w:r w:rsidR="00482681" w:rsidRPr="00F67924">
        <w:rPr>
          <w:szCs w:val="22"/>
          <w:lang w:val="pt-PT"/>
        </w:rPr>
        <w:t>RoActemra é normalmente utilizado em combinação com metotrexato. No entanto, RoActemra pode ser usado sozinho se o seu médico determinar que metotrexato não é apropriado.</w:t>
      </w:r>
    </w:p>
    <w:p w14:paraId="1BCD86B4" w14:textId="77777777" w:rsidR="005941D5" w:rsidRPr="00F67924" w:rsidRDefault="005941D5" w:rsidP="005941D5">
      <w:pPr>
        <w:autoSpaceDE w:val="0"/>
        <w:autoSpaceDN w:val="0"/>
        <w:adjustRightInd w:val="0"/>
        <w:rPr>
          <w:szCs w:val="22"/>
          <w:lang w:val="pt-PT"/>
        </w:rPr>
      </w:pPr>
    </w:p>
    <w:p w14:paraId="36B5662E" w14:textId="77777777" w:rsidR="00482681" w:rsidRPr="00F67924" w:rsidRDefault="00B9305A"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005941D5" w:rsidRPr="00F67924">
        <w:rPr>
          <w:szCs w:val="22"/>
          <w:lang w:val="pt-PT"/>
        </w:rPr>
        <w:t>RoActemra pode também ser utilizado para tratar a artrite reumatoide grave, ativa e progressiva, em doentes adultos sem tratamento prévio com metotrexato.</w:t>
      </w:r>
    </w:p>
    <w:p w14:paraId="681DD4CA" w14:textId="77777777" w:rsidR="00A65A6B" w:rsidRPr="00F67924" w:rsidRDefault="00A65A6B" w:rsidP="00A65A6B">
      <w:pPr>
        <w:ind w:left="567"/>
        <w:rPr>
          <w:szCs w:val="22"/>
          <w:lang w:val="pt-PT"/>
        </w:rPr>
      </w:pPr>
    </w:p>
    <w:p w14:paraId="5B7940AB" w14:textId="46255A8E" w:rsidR="00482681" w:rsidRPr="00F67924" w:rsidRDefault="00482681"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RoActemra é utilizado</w:t>
      </w:r>
      <w:r w:rsidR="00766C9D" w:rsidRPr="00F67924">
        <w:rPr>
          <w:b/>
          <w:szCs w:val="22"/>
          <w:lang w:val="pt-PT"/>
        </w:rPr>
        <w:t xml:space="preserve"> para tratar crianças com AIJs. </w:t>
      </w:r>
      <w:r w:rsidR="00766C9D" w:rsidRPr="00F67924">
        <w:rPr>
          <w:szCs w:val="22"/>
          <w:lang w:val="pt-PT"/>
        </w:rPr>
        <w:t>RoActemra é utilizado</w:t>
      </w:r>
      <w:r w:rsidRPr="00F67924">
        <w:rPr>
          <w:szCs w:val="22"/>
          <w:lang w:val="pt-PT"/>
        </w:rPr>
        <w:t xml:space="preserve"> no tratamento de crianças </w:t>
      </w:r>
      <w:r w:rsidR="005A6BF5" w:rsidRPr="00F67924">
        <w:rPr>
          <w:lang w:val="pt-PT"/>
        </w:rPr>
        <w:t>com idade igual ou superior a 2 anos</w:t>
      </w:r>
      <w:r w:rsidR="005A6BF5" w:rsidRPr="00F67924" w:rsidDel="005A6BF5">
        <w:rPr>
          <w:szCs w:val="22"/>
          <w:lang w:val="pt-PT"/>
        </w:rPr>
        <w:t xml:space="preserve"> </w:t>
      </w:r>
      <w:r w:rsidRPr="00F67924">
        <w:rPr>
          <w:szCs w:val="22"/>
          <w:lang w:val="pt-PT"/>
        </w:rPr>
        <w:t>com</w:t>
      </w:r>
      <w:r w:rsidRPr="00F67924">
        <w:rPr>
          <w:rFonts w:eastAsia="SimSun"/>
          <w:szCs w:val="22"/>
          <w:lang w:val="pt-PT" w:eastAsia="zh-CN" w:bidi="th-TH"/>
        </w:rPr>
        <w:t xml:space="preserve"> </w:t>
      </w:r>
      <w:r w:rsidRPr="00F67924">
        <w:rPr>
          <w:rFonts w:eastAsia="SimSun"/>
          <w:b/>
          <w:i/>
          <w:szCs w:val="22"/>
          <w:lang w:val="pt-PT" w:eastAsia="zh-CN"/>
        </w:rPr>
        <w:t>artrite idiopática juvenil sistémica (AIJs) ativa</w:t>
      </w:r>
      <w:r w:rsidRPr="00F67924">
        <w:rPr>
          <w:rFonts w:eastAsia="SimSun"/>
          <w:szCs w:val="22"/>
          <w:lang w:val="pt-PT" w:eastAsia="zh-CN"/>
        </w:rPr>
        <w:t xml:space="preserve">, uma </w:t>
      </w:r>
      <w:r w:rsidRPr="00F67924">
        <w:rPr>
          <w:szCs w:val="22"/>
          <w:lang w:val="pt-PT"/>
        </w:rPr>
        <w:t>doença</w:t>
      </w:r>
      <w:r w:rsidRPr="00F67924">
        <w:rPr>
          <w:rFonts w:eastAsia="SimSun"/>
          <w:szCs w:val="22"/>
          <w:lang w:val="pt-PT" w:eastAsia="zh-CN"/>
        </w:rPr>
        <w:t xml:space="preserve"> inflamatória que causa dor e</w:t>
      </w:r>
      <w:r w:rsidR="00B87A7A" w:rsidRPr="00F67924">
        <w:rPr>
          <w:rFonts w:eastAsia="SimSun"/>
          <w:szCs w:val="22"/>
          <w:lang w:val="pt-PT" w:eastAsia="zh-CN"/>
        </w:rPr>
        <w:t xml:space="preserve"> </w:t>
      </w:r>
      <w:r w:rsidRPr="00F67924">
        <w:rPr>
          <w:rFonts w:eastAsia="SimSun"/>
          <w:szCs w:val="22"/>
          <w:lang w:val="pt-PT" w:eastAsia="zh-CN"/>
        </w:rPr>
        <w:t xml:space="preserve">inchaço em uma ou mais articulações, bem como febre e erupção na pele. </w:t>
      </w:r>
      <w:r w:rsidRPr="00F67924">
        <w:rPr>
          <w:szCs w:val="22"/>
          <w:lang w:val="pt-PT"/>
        </w:rPr>
        <w:t>RoActemra é utilizado</w:t>
      </w:r>
      <w:r w:rsidR="00B87A7A" w:rsidRPr="00F67924">
        <w:rPr>
          <w:szCs w:val="22"/>
          <w:lang w:val="pt-PT"/>
        </w:rPr>
        <w:t xml:space="preserve"> </w:t>
      </w:r>
      <w:r w:rsidRPr="00F67924">
        <w:rPr>
          <w:szCs w:val="22"/>
          <w:lang w:val="pt-PT"/>
        </w:rPr>
        <w:t>para melhorar os sintomas da AIJs e pode ser usado sozinho ou em combinação com</w:t>
      </w:r>
      <w:r w:rsidR="00B87A7A" w:rsidRPr="00F67924">
        <w:rPr>
          <w:szCs w:val="22"/>
          <w:lang w:val="pt-PT"/>
        </w:rPr>
        <w:t xml:space="preserve"> </w:t>
      </w:r>
      <w:r w:rsidRPr="00F67924">
        <w:rPr>
          <w:szCs w:val="22"/>
          <w:lang w:val="pt-PT"/>
        </w:rPr>
        <w:t>metotrexato.</w:t>
      </w:r>
    </w:p>
    <w:p w14:paraId="55B2C08E" w14:textId="77777777" w:rsidR="00482681" w:rsidRPr="00F67924" w:rsidRDefault="00482681" w:rsidP="00482681">
      <w:pPr>
        <w:ind w:left="360"/>
        <w:rPr>
          <w:szCs w:val="22"/>
          <w:lang w:val="pt-PT"/>
        </w:rPr>
      </w:pPr>
    </w:p>
    <w:p w14:paraId="4591D8A9" w14:textId="546E0B6C" w:rsidR="00482681" w:rsidRPr="00F67924" w:rsidRDefault="00482681"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 xml:space="preserve">RoActemra é utilizado </w:t>
      </w:r>
      <w:r w:rsidR="00CE7F58" w:rsidRPr="00F67924">
        <w:rPr>
          <w:b/>
          <w:szCs w:val="22"/>
          <w:lang w:val="pt-PT"/>
        </w:rPr>
        <w:t xml:space="preserve">para tratar crianças com AIJp. </w:t>
      </w:r>
      <w:r w:rsidR="00CE7F58" w:rsidRPr="00F67924">
        <w:rPr>
          <w:szCs w:val="22"/>
          <w:lang w:val="pt-PT"/>
        </w:rPr>
        <w:t xml:space="preserve">RoActemra é utilizado </w:t>
      </w:r>
      <w:r w:rsidRPr="00F67924">
        <w:rPr>
          <w:szCs w:val="22"/>
          <w:lang w:val="pt-PT"/>
        </w:rPr>
        <w:t xml:space="preserve">no tratamento de </w:t>
      </w:r>
      <w:r w:rsidR="00CE7F58" w:rsidRPr="00F67924">
        <w:rPr>
          <w:szCs w:val="22"/>
          <w:lang w:val="pt-PT"/>
        </w:rPr>
        <w:t xml:space="preserve">crianças </w:t>
      </w:r>
      <w:r w:rsidR="005A6BF5" w:rsidRPr="00F67924">
        <w:rPr>
          <w:lang w:val="pt-PT"/>
        </w:rPr>
        <w:t>com idade igual ou superior a 2 anos</w:t>
      </w:r>
      <w:r w:rsidR="005A6BF5" w:rsidRPr="00F67924" w:rsidDel="005A6BF5">
        <w:rPr>
          <w:szCs w:val="22"/>
          <w:lang w:val="pt-PT"/>
        </w:rPr>
        <w:t xml:space="preserve"> </w:t>
      </w:r>
      <w:r w:rsidRPr="00F67924">
        <w:rPr>
          <w:szCs w:val="22"/>
          <w:lang w:val="pt-PT"/>
        </w:rPr>
        <w:t>com</w:t>
      </w:r>
      <w:r w:rsidRPr="00F67924">
        <w:rPr>
          <w:rFonts w:eastAsia="SimSun"/>
          <w:szCs w:val="22"/>
          <w:lang w:val="pt-PT" w:eastAsia="zh-CN" w:bidi="th-TH"/>
        </w:rPr>
        <w:t xml:space="preserve"> </w:t>
      </w:r>
      <w:r w:rsidRPr="00F67924">
        <w:rPr>
          <w:rFonts w:eastAsia="SimSun"/>
          <w:b/>
          <w:i/>
          <w:szCs w:val="22"/>
          <w:lang w:val="pt-PT" w:eastAsia="zh-CN"/>
        </w:rPr>
        <w:t>artrite idiopática juvenil poliarticular (AIJp)</w:t>
      </w:r>
      <w:r w:rsidRPr="00F67924">
        <w:rPr>
          <w:rFonts w:eastAsia="SimSun"/>
          <w:b/>
          <w:szCs w:val="22"/>
          <w:lang w:val="pt-PT" w:eastAsia="zh-CN"/>
        </w:rPr>
        <w:t xml:space="preserve"> </w:t>
      </w:r>
      <w:r w:rsidRPr="00F67924">
        <w:rPr>
          <w:rFonts w:eastAsia="SimSun"/>
          <w:b/>
          <w:i/>
          <w:szCs w:val="22"/>
          <w:lang w:val="pt-PT" w:eastAsia="zh-CN"/>
        </w:rPr>
        <w:t>ativa</w:t>
      </w:r>
      <w:r w:rsidRPr="00F67924">
        <w:rPr>
          <w:rFonts w:eastAsia="SimSun"/>
          <w:szCs w:val="22"/>
          <w:lang w:val="pt-PT" w:eastAsia="zh-CN"/>
        </w:rPr>
        <w:t xml:space="preserve">, uma doença inflamatória que causa dor e inchaço em uma ou mais articulações. </w:t>
      </w:r>
      <w:r w:rsidRPr="00F67924">
        <w:rPr>
          <w:szCs w:val="22"/>
          <w:lang w:val="pt-PT"/>
        </w:rPr>
        <w:t>RoActemra é utilizado para melhorar os sintomas da AIJp e pode ser usado sozinho ou em combinação com metotrexato.</w:t>
      </w:r>
    </w:p>
    <w:p w14:paraId="07319368" w14:textId="77777777" w:rsidR="00427F09" w:rsidRPr="00F67924" w:rsidRDefault="00427F09" w:rsidP="000E07F0">
      <w:pPr>
        <w:keepNext/>
        <w:keepLines/>
        <w:ind w:left="567" w:hanging="210"/>
        <w:rPr>
          <w:szCs w:val="22"/>
          <w:lang w:val="pt-PT"/>
        </w:rPr>
      </w:pPr>
    </w:p>
    <w:p w14:paraId="13F09F40" w14:textId="1E48E693" w:rsidR="00427F09" w:rsidRPr="00F67924" w:rsidRDefault="00A41F35">
      <w:pPr>
        <w:pStyle w:val="Standard1"/>
        <w:keepNext/>
        <w:keepLines/>
        <w:ind w:left="561" w:hanging="561"/>
        <w:rPr>
          <w:rFonts w:eastAsia="SimSun"/>
          <w:szCs w:val="22"/>
          <w:lang w:val="pt-PT" w:eastAsia="zh-CN"/>
        </w:rPr>
        <w:pPrChange w:id="2764" w:author="Author">
          <w:pPr>
            <w:pStyle w:val="Standard1"/>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7F09" w:rsidRPr="00F67924">
        <w:rPr>
          <w:rFonts w:eastAsia="SimSun"/>
          <w:b/>
          <w:szCs w:val="22"/>
          <w:lang w:val="pt-PT" w:eastAsia="zh-CN"/>
        </w:rPr>
        <w:t>R</w:t>
      </w:r>
      <w:r w:rsidR="00427F09" w:rsidRPr="00F67924">
        <w:rPr>
          <w:b/>
          <w:szCs w:val="22"/>
          <w:lang w:val="pt-PT"/>
        </w:rPr>
        <w:t xml:space="preserve">oActemra é utilizado para tratar adultos e crianças </w:t>
      </w:r>
      <w:r w:rsidR="00AB6229" w:rsidRPr="00F67924">
        <w:rPr>
          <w:szCs w:val="22"/>
          <w:lang w:val="pt-PT"/>
        </w:rPr>
        <w:t xml:space="preserve">com 2 </w:t>
      </w:r>
      <w:r w:rsidR="0058444E" w:rsidRPr="00F67924">
        <w:rPr>
          <w:szCs w:val="22"/>
          <w:lang w:val="pt-PT"/>
        </w:rPr>
        <w:t xml:space="preserve">ou mais </w:t>
      </w:r>
      <w:r w:rsidR="00AB6229" w:rsidRPr="00F67924">
        <w:rPr>
          <w:szCs w:val="22"/>
          <w:lang w:val="pt-PT"/>
        </w:rPr>
        <w:t xml:space="preserve">anos </w:t>
      </w:r>
      <w:r w:rsidR="00427F09" w:rsidRPr="00F67924">
        <w:rPr>
          <w:szCs w:val="22"/>
          <w:lang w:val="pt-PT"/>
        </w:rPr>
        <w:t>com</w:t>
      </w:r>
      <w:r w:rsidR="00427F09" w:rsidRPr="00F67924">
        <w:rPr>
          <w:b/>
          <w:szCs w:val="22"/>
          <w:lang w:val="pt-PT"/>
        </w:rPr>
        <w:t xml:space="preserve"> síndrome de libertação de citocinas</w:t>
      </w:r>
      <w:r w:rsidR="00E25189" w:rsidRPr="00F67924">
        <w:rPr>
          <w:b/>
          <w:szCs w:val="22"/>
          <w:lang w:val="pt-PT"/>
        </w:rPr>
        <w:t xml:space="preserve"> (SLC)</w:t>
      </w:r>
      <w:r w:rsidR="00427F09" w:rsidRPr="00F67924">
        <w:rPr>
          <w:szCs w:val="22"/>
          <w:lang w:val="pt-PT"/>
        </w:rPr>
        <w:t xml:space="preserve"> grave ou potencialmente fatal, um efeito </w:t>
      </w:r>
      <w:r w:rsidR="00D0330D" w:rsidRPr="00F67924">
        <w:rPr>
          <w:szCs w:val="22"/>
          <w:lang w:val="pt-PT"/>
        </w:rPr>
        <w:t>indesejável</w:t>
      </w:r>
      <w:r w:rsidR="004B0508" w:rsidRPr="00F67924">
        <w:rPr>
          <w:szCs w:val="22"/>
          <w:lang w:val="pt-PT"/>
        </w:rPr>
        <w:t xml:space="preserve"> </w:t>
      </w:r>
      <w:r w:rsidR="00427F09" w:rsidRPr="00F67924">
        <w:rPr>
          <w:szCs w:val="22"/>
          <w:lang w:val="pt-PT"/>
        </w:rPr>
        <w:t xml:space="preserve">em doentes tratados com </w:t>
      </w:r>
      <w:r w:rsidR="000E6EE4" w:rsidRPr="00F67924">
        <w:rPr>
          <w:rFonts w:eastAsia="SimSun"/>
          <w:szCs w:val="22"/>
          <w:lang w:val="pt-PT" w:eastAsia="zh-CN"/>
        </w:rPr>
        <w:t xml:space="preserve">células T </w:t>
      </w:r>
      <w:r w:rsidR="009D4189" w:rsidRPr="00F67924">
        <w:rPr>
          <w:rFonts w:eastAsia="SimSun"/>
          <w:szCs w:val="22"/>
          <w:lang w:val="pt-PT" w:eastAsia="zh-CN"/>
        </w:rPr>
        <w:t>modificadas com</w:t>
      </w:r>
      <w:r w:rsidR="000E6EE4" w:rsidRPr="00F67924">
        <w:rPr>
          <w:rFonts w:eastAsia="SimSun"/>
          <w:szCs w:val="22"/>
          <w:lang w:val="pt-PT" w:eastAsia="zh-CN"/>
        </w:rPr>
        <w:t xml:space="preserve"> </w:t>
      </w:r>
      <w:r w:rsidR="00E25189" w:rsidRPr="00F67924">
        <w:rPr>
          <w:rFonts w:eastAsia="SimSun"/>
          <w:szCs w:val="22"/>
          <w:lang w:val="pt-PT" w:eastAsia="zh-CN"/>
        </w:rPr>
        <w:t>rece</w:t>
      </w:r>
      <w:r w:rsidR="000E6EE4" w:rsidRPr="00F67924">
        <w:rPr>
          <w:rFonts w:eastAsia="SimSun"/>
          <w:szCs w:val="22"/>
          <w:lang w:val="pt-PT" w:eastAsia="zh-CN"/>
        </w:rPr>
        <w:t>tor antigénio quimérico (CAR)</w:t>
      </w:r>
      <w:r w:rsidR="00002CD2" w:rsidRPr="00F67924">
        <w:rPr>
          <w:rFonts w:eastAsia="SimSun"/>
          <w:szCs w:val="22"/>
          <w:lang w:val="pt-PT" w:eastAsia="zh-CN"/>
        </w:rPr>
        <w:t>, terapêuticas usadas para tratar certos tipos de cancro.</w:t>
      </w:r>
    </w:p>
    <w:p w14:paraId="111A2302" w14:textId="77777777" w:rsidR="001A1C61" w:rsidRPr="00F67924" w:rsidRDefault="001A1C61" w:rsidP="009E1123">
      <w:pPr>
        <w:keepNext/>
        <w:keepLines/>
        <w:ind w:left="568" w:hanging="284"/>
        <w:rPr>
          <w:rFonts w:eastAsia="SimSun"/>
          <w:szCs w:val="22"/>
          <w:lang w:val="pt-PT" w:eastAsia="zh-CN"/>
        </w:rPr>
      </w:pPr>
    </w:p>
    <w:p w14:paraId="32BDC584" w14:textId="1CB9200E" w:rsidR="001A1C61" w:rsidRPr="00F67924" w:rsidRDefault="001A1C61"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RoActemra</w:t>
      </w:r>
      <w:r w:rsidRPr="00F67924">
        <w:rPr>
          <w:b/>
          <w:bCs/>
          <w:szCs w:val="22"/>
          <w:lang w:val="pt-PT"/>
        </w:rPr>
        <w:t xml:space="preserve"> é utilizado para tratar adultos</w:t>
      </w:r>
      <w:r w:rsidRPr="00F67924">
        <w:rPr>
          <w:color w:val="FF0000"/>
          <w:szCs w:val="22"/>
          <w:lang w:val="pt-PT"/>
        </w:rPr>
        <w:t xml:space="preserve"> </w:t>
      </w:r>
      <w:r w:rsidRPr="00F67924">
        <w:rPr>
          <w:szCs w:val="22"/>
          <w:lang w:val="pt-PT"/>
        </w:rPr>
        <w:t>com doença por coronavírus 2019 (COVID</w:t>
      </w:r>
      <w:r w:rsidR="00FF1B25" w:rsidRPr="00F67924">
        <w:rPr>
          <w:szCs w:val="22"/>
          <w:lang w:val="pt-PT"/>
        </w:rPr>
        <w:noBreakHyphen/>
      </w:r>
      <w:r w:rsidRPr="00F67924">
        <w:rPr>
          <w:szCs w:val="22"/>
          <w:lang w:val="pt-PT"/>
        </w:rPr>
        <w:t>19) que se encontrem a receber corticosteroides sistémicos e que necessitem de oxigénio suplementar ou ventilação mecânica.</w:t>
      </w:r>
    </w:p>
    <w:p w14:paraId="354F1EDD" w14:textId="77777777" w:rsidR="00482681" w:rsidRPr="00F67924" w:rsidRDefault="00482681" w:rsidP="00482681">
      <w:pPr>
        <w:tabs>
          <w:tab w:val="left" w:pos="567"/>
        </w:tabs>
        <w:rPr>
          <w:szCs w:val="22"/>
          <w:lang w:val="pt-PT"/>
        </w:rPr>
      </w:pPr>
    </w:p>
    <w:p w14:paraId="375FC9D2" w14:textId="77777777" w:rsidR="00482681" w:rsidRPr="00F67924" w:rsidRDefault="00482681" w:rsidP="00E64A0A">
      <w:pPr>
        <w:numPr>
          <w:ilvl w:val="12"/>
          <w:numId w:val="0"/>
        </w:numPr>
        <w:suppressAutoHyphens/>
        <w:ind w:left="567" w:hanging="567"/>
        <w:rPr>
          <w:b/>
          <w:szCs w:val="22"/>
          <w:lang w:val="pt-PT"/>
        </w:rPr>
      </w:pPr>
    </w:p>
    <w:p w14:paraId="70CE4657" w14:textId="77777777" w:rsidR="00482681" w:rsidRPr="00F67924" w:rsidRDefault="00482681" w:rsidP="00E64A0A">
      <w:pPr>
        <w:numPr>
          <w:ilvl w:val="12"/>
          <w:numId w:val="0"/>
        </w:numPr>
        <w:suppressAutoHyphens/>
        <w:ind w:left="567" w:hanging="567"/>
        <w:rPr>
          <w:b/>
          <w:szCs w:val="22"/>
          <w:lang w:val="pt-PT"/>
        </w:rPr>
      </w:pPr>
      <w:r w:rsidRPr="00F67924">
        <w:rPr>
          <w:b/>
          <w:szCs w:val="22"/>
          <w:lang w:val="pt-PT"/>
        </w:rPr>
        <w:t>2.</w:t>
      </w:r>
      <w:r w:rsidRPr="00F67924">
        <w:rPr>
          <w:b/>
          <w:szCs w:val="22"/>
          <w:lang w:val="pt-PT"/>
        </w:rPr>
        <w:tab/>
        <w:t>O que precisa de saber antes de lhe ser administrado RoActemra</w:t>
      </w:r>
    </w:p>
    <w:p w14:paraId="346D7BA1" w14:textId="77777777" w:rsidR="00482681" w:rsidRPr="00F67924" w:rsidRDefault="00482681" w:rsidP="00482681">
      <w:pPr>
        <w:keepNext/>
        <w:keepLines/>
        <w:numPr>
          <w:ilvl w:val="12"/>
          <w:numId w:val="0"/>
        </w:numPr>
        <w:suppressAutoHyphens/>
        <w:ind w:left="567" w:hanging="567"/>
        <w:rPr>
          <w:szCs w:val="22"/>
          <w:lang w:val="pt-PT"/>
        </w:rPr>
      </w:pPr>
    </w:p>
    <w:p w14:paraId="672CAB6C" w14:textId="77777777" w:rsidR="00482681" w:rsidRPr="00F67924" w:rsidRDefault="00482681" w:rsidP="00482681">
      <w:pPr>
        <w:keepNext/>
        <w:keepLines/>
        <w:numPr>
          <w:ilvl w:val="12"/>
          <w:numId w:val="0"/>
        </w:numPr>
        <w:suppressAutoHyphens/>
        <w:rPr>
          <w:b/>
          <w:szCs w:val="22"/>
          <w:lang w:val="pt-PT"/>
        </w:rPr>
      </w:pPr>
      <w:r w:rsidRPr="00F67924">
        <w:rPr>
          <w:b/>
          <w:szCs w:val="22"/>
          <w:lang w:val="pt-PT"/>
        </w:rPr>
        <w:t>Não deverá ser</w:t>
      </w:r>
      <w:r w:rsidRPr="00F67924">
        <w:rPr>
          <w:b/>
          <w:szCs w:val="22"/>
          <w:lang w:val="pt-PT"/>
        </w:rPr>
        <w:noBreakHyphen/>
        <w:t>lhe administrado RoActemra</w:t>
      </w:r>
    </w:p>
    <w:p w14:paraId="37B94991" w14:textId="050F6932" w:rsidR="00482681" w:rsidRPr="00F67924" w:rsidRDefault="00482681" w:rsidP="00556054">
      <w:pPr>
        <w:pStyle w:val="Standard1"/>
        <w:ind w:left="562" w:hanging="562"/>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tem </w:t>
      </w:r>
      <w:r w:rsidRPr="00F67924">
        <w:rPr>
          <w:b/>
          <w:szCs w:val="22"/>
          <w:lang w:val="pt-PT"/>
        </w:rPr>
        <w:t>alergia</w:t>
      </w:r>
      <w:r w:rsidRPr="00F67924">
        <w:rPr>
          <w:szCs w:val="22"/>
          <w:lang w:val="pt-PT"/>
        </w:rPr>
        <w:t xml:space="preserve"> ao tocilizumab ou a qualquer outro componente deste medicamento</w:t>
      </w:r>
      <w:r w:rsidR="00B9615C" w:rsidRPr="00F67924">
        <w:rPr>
          <w:szCs w:val="22"/>
          <w:lang w:val="pt-PT"/>
        </w:rPr>
        <w:t xml:space="preserve"> </w:t>
      </w:r>
      <w:r w:rsidRPr="00F67924">
        <w:rPr>
          <w:szCs w:val="22"/>
          <w:lang w:val="pt-PT"/>
        </w:rPr>
        <w:t xml:space="preserve">(indicados na </w:t>
      </w:r>
      <w:r w:rsidR="006B7443" w:rsidRPr="00F67924">
        <w:rPr>
          <w:szCs w:val="22"/>
          <w:lang w:val="pt-PT"/>
        </w:rPr>
        <w:t>S</w:t>
      </w:r>
      <w:r w:rsidRPr="00F67924">
        <w:rPr>
          <w:szCs w:val="22"/>
          <w:lang w:val="pt-PT"/>
        </w:rPr>
        <w:t>ecção</w:t>
      </w:r>
      <w:r w:rsidR="00FF1B25" w:rsidRPr="00F67924">
        <w:rPr>
          <w:szCs w:val="22"/>
          <w:lang w:val="pt-PT"/>
        </w:rPr>
        <w:t> </w:t>
      </w:r>
      <w:r w:rsidRPr="00F67924">
        <w:rPr>
          <w:szCs w:val="22"/>
          <w:lang w:val="pt-PT"/>
        </w:rPr>
        <w:t>6).</w:t>
      </w:r>
    </w:p>
    <w:p w14:paraId="5A4818C4" w14:textId="62B3CEC8" w:rsidR="00482681" w:rsidRPr="00F67924" w:rsidRDefault="00482681" w:rsidP="00556054">
      <w:pPr>
        <w:pStyle w:val="Standard1"/>
        <w:ind w:left="562" w:hanging="562"/>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t>se tem uma infeção ativa grave</w:t>
      </w:r>
      <w:r w:rsidR="00FF1B25" w:rsidRPr="00F67924">
        <w:rPr>
          <w:rFonts w:eastAsia="SimSun"/>
          <w:szCs w:val="22"/>
          <w:lang w:val="pt-PT" w:eastAsia="zh-CN"/>
        </w:rPr>
        <w:t xml:space="preserve"> (com exceção de COVID</w:t>
      </w:r>
      <w:r w:rsidR="00FF1B25" w:rsidRPr="00F67924">
        <w:rPr>
          <w:rFonts w:eastAsia="SimSun"/>
          <w:szCs w:val="22"/>
          <w:lang w:val="pt-PT" w:eastAsia="zh-CN"/>
        </w:rPr>
        <w:noBreakHyphen/>
        <w:t>19)</w:t>
      </w:r>
      <w:r w:rsidRPr="00F67924">
        <w:rPr>
          <w:rFonts w:eastAsia="SimSun"/>
          <w:szCs w:val="22"/>
          <w:lang w:val="pt-PT" w:eastAsia="zh-CN"/>
        </w:rPr>
        <w:t>.</w:t>
      </w:r>
    </w:p>
    <w:p w14:paraId="4202E69C" w14:textId="77777777" w:rsidR="00482681" w:rsidRPr="00F67924" w:rsidRDefault="00482681" w:rsidP="00482681">
      <w:pPr>
        <w:keepNext/>
        <w:keepLines/>
        <w:numPr>
          <w:ilvl w:val="12"/>
          <w:numId w:val="0"/>
        </w:numPr>
        <w:suppressAutoHyphens/>
        <w:rPr>
          <w:szCs w:val="22"/>
          <w:lang w:val="pt-PT"/>
        </w:rPr>
      </w:pPr>
      <w:r w:rsidRPr="00F67924">
        <w:rPr>
          <w:szCs w:val="22"/>
          <w:lang w:val="pt-PT"/>
        </w:rPr>
        <w:t>Se alguma destas situações se aplicar a si, informe o médico ou o enfermeiro que lhe está a administrar a perfusão.</w:t>
      </w:r>
    </w:p>
    <w:p w14:paraId="0455B928" w14:textId="77777777" w:rsidR="00482681" w:rsidRPr="00F67924" w:rsidRDefault="00482681" w:rsidP="00482681">
      <w:pPr>
        <w:keepNext/>
        <w:keepLines/>
        <w:numPr>
          <w:ilvl w:val="12"/>
          <w:numId w:val="0"/>
        </w:numPr>
        <w:suppressAutoHyphens/>
        <w:rPr>
          <w:szCs w:val="22"/>
          <w:lang w:val="pt-PT"/>
        </w:rPr>
      </w:pPr>
    </w:p>
    <w:p w14:paraId="67ACD5C5" w14:textId="77777777" w:rsidR="00482681" w:rsidRPr="00F67924" w:rsidRDefault="00482681" w:rsidP="00482681">
      <w:pPr>
        <w:keepNext/>
        <w:keepLines/>
        <w:numPr>
          <w:ilvl w:val="12"/>
          <w:numId w:val="0"/>
        </w:numPr>
        <w:suppressAutoHyphens/>
        <w:rPr>
          <w:b/>
          <w:szCs w:val="22"/>
          <w:lang w:val="pt-PT"/>
        </w:rPr>
      </w:pPr>
      <w:r w:rsidRPr="00F67924">
        <w:rPr>
          <w:b/>
          <w:szCs w:val="22"/>
          <w:lang w:val="pt-PT"/>
        </w:rPr>
        <w:t>Advertências e precauções</w:t>
      </w:r>
    </w:p>
    <w:p w14:paraId="6C91E724" w14:textId="77777777" w:rsidR="00482681" w:rsidRPr="00F67924" w:rsidRDefault="00482681" w:rsidP="00482681">
      <w:pPr>
        <w:keepNext/>
        <w:keepLines/>
        <w:numPr>
          <w:ilvl w:val="12"/>
          <w:numId w:val="0"/>
        </w:numPr>
        <w:suppressAutoHyphens/>
        <w:rPr>
          <w:szCs w:val="22"/>
          <w:lang w:val="pt-PT"/>
        </w:rPr>
      </w:pPr>
      <w:r w:rsidRPr="00F67924">
        <w:rPr>
          <w:szCs w:val="22"/>
          <w:lang w:val="pt-PT"/>
        </w:rPr>
        <w:t xml:space="preserve">Fale com o seu médico ou enfermeiro antes de </w:t>
      </w:r>
      <w:r w:rsidR="00CE7F58" w:rsidRPr="00F67924">
        <w:rPr>
          <w:szCs w:val="22"/>
          <w:lang w:val="pt-PT"/>
        </w:rPr>
        <w:t xml:space="preserve">lhe ser administrado </w:t>
      </w:r>
      <w:r w:rsidRPr="00F67924">
        <w:rPr>
          <w:szCs w:val="22"/>
          <w:lang w:val="pt-PT"/>
        </w:rPr>
        <w:t>RoActemra.</w:t>
      </w:r>
    </w:p>
    <w:p w14:paraId="345D4498" w14:textId="77777777" w:rsidR="00482681" w:rsidRPr="00F67924" w:rsidRDefault="00482681" w:rsidP="00482681">
      <w:pPr>
        <w:numPr>
          <w:ilvl w:val="12"/>
          <w:numId w:val="0"/>
        </w:numPr>
        <w:suppressAutoHyphens/>
        <w:rPr>
          <w:szCs w:val="22"/>
          <w:lang w:val="pt-PT"/>
        </w:rPr>
      </w:pPr>
    </w:p>
    <w:p w14:paraId="791D4013"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Se sentir </w:t>
      </w:r>
      <w:r w:rsidRPr="00F67924">
        <w:rPr>
          <w:b/>
          <w:szCs w:val="22"/>
          <w:lang w:val="pt-PT"/>
        </w:rPr>
        <w:t>reações alérgicas</w:t>
      </w:r>
      <w:r w:rsidRPr="00F67924">
        <w:rPr>
          <w:szCs w:val="22"/>
          <w:lang w:val="pt-PT"/>
        </w:rPr>
        <w:t>, tais como aperto no peito, sibilos</w:t>
      </w:r>
      <w:r w:rsidR="001C6B13" w:rsidRPr="00F67924">
        <w:rPr>
          <w:szCs w:val="22"/>
          <w:lang w:val="pt-PT"/>
        </w:rPr>
        <w:t xml:space="preserve"> (pieira)</w:t>
      </w:r>
      <w:r w:rsidRPr="00F67924">
        <w:rPr>
          <w:szCs w:val="22"/>
          <w:lang w:val="pt-PT"/>
        </w:rPr>
        <w:t xml:space="preserve">, tontura grave ou sensação de desmaio, inchaço dos lábios ou erupção na pele, durante ou após a </w:t>
      </w:r>
      <w:r w:rsidR="009F37DD" w:rsidRPr="00F67924">
        <w:rPr>
          <w:szCs w:val="22"/>
          <w:lang w:val="pt-PT"/>
        </w:rPr>
        <w:t>perfusão</w:t>
      </w:r>
      <w:r w:rsidRPr="00F67924">
        <w:rPr>
          <w:szCs w:val="22"/>
          <w:lang w:val="pt-PT"/>
        </w:rPr>
        <w:t xml:space="preserve">, </w:t>
      </w:r>
      <w:r w:rsidRPr="00F67924">
        <w:rPr>
          <w:b/>
          <w:szCs w:val="22"/>
          <w:lang w:val="pt-PT"/>
        </w:rPr>
        <w:t>informe o seu médico de imediato</w:t>
      </w:r>
      <w:r w:rsidRPr="00F67924">
        <w:rPr>
          <w:szCs w:val="22"/>
          <w:lang w:val="pt-PT"/>
        </w:rPr>
        <w:t>.</w:t>
      </w:r>
    </w:p>
    <w:p w14:paraId="72301654" w14:textId="77777777" w:rsidR="00482681" w:rsidRPr="00F67924" w:rsidRDefault="00482681" w:rsidP="00482681">
      <w:pPr>
        <w:suppressAutoHyphens/>
        <w:ind w:left="567" w:hanging="567"/>
        <w:rPr>
          <w:szCs w:val="22"/>
          <w:lang w:val="pt-PT"/>
        </w:rPr>
      </w:pPr>
    </w:p>
    <w:p w14:paraId="39D5976B" w14:textId="65ECFFC8"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ins w:id="2765" w:author="Author">
        <w:r w:rsidR="00704102" w:rsidRPr="00A55B53">
          <w:rPr>
            <w:szCs w:val="22"/>
            <w:lang w:val="pt-PT"/>
          </w:rPr>
          <w:t xml:space="preserve">Se tem uma </w:t>
        </w:r>
        <w:r w:rsidR="00704102" w:rsidRPr="00A55B53">
          <w:rPr>
            <w:b/>
            <w:szCs w:val="22"/>
            <w:lang w:val="pt-PT"/>
          </w:rPr>
          <w:t>infeção</w:t>
        </w:r>
        <w:r w:rsidR="00704102" w:rsidRPr="00A55B53">
          <w:rPr>
            <w:szCs w:val="22"/>
            <w:lang w:val="pt-PT"/>
          </w:rPr>
          <w:t xml:space="preserve"> de qualquer tipo, de curta ou longa duração, ou se costuma ter infeções com frequência. </w:t>
        </w:r>
        <w:r w:rsidR="00704102" w:rsidRPr="00A55B53">
          <w:rPr>
            <w:b/>
            <w:szCs w:val="22"/>
            <w:lang w:val="pt-PT"/>
          </w:rPr>
          <w:t>Informe o seu médico de imediato</w:t>
        </w:r>
        <w:r w:rsidR="00704102" w:rsidRPr="00A55B53">
          <w:rPr>
            <w:szCs w:val="22"/>
            <w:lang w:val="pt-PT"/>
          </w:rPr>
          <w:t xml:space="preserve"> se não se sentir bem. RoActemra pode reduzir a capacidade que o seu corpo tem para combater as infeções e pode agravar uma infeção existente ou aumentar a hipótese de contrair uma nova infeção.</w:t>
        </w:r>
      </w:ins>
      <w:del w:id="2766" w:author="Author">
        <w:r w:rsidRPr="00F67924" w:rsidDel="00704102">
          <w:rPr>
            <w:szCs w:val="22"/>
            <w:lang w:val="pt-PT"/>
          </w:rPr>
          <w:delText xml:space="preserve">Se tem uma </w:delText>
        </w:r>
        <w:r w:rsidRPr="00F67924" w:rsidDel="00704102">
          <w:rPr>
            <w:b/>
            <w:szCs w:val="22"/>
            <w:lang w:val="pt-PT"/>
          </w:rPr>
          <w:delText>infeção</w:delText>
        </w:r>
        <w:r w:rsidRPr="00F67924" w:rsidDel="00704102">
          <w:rPr>
            <w:szCs w:val="22"/>
            <w:lang w:val="pt-PT"/>
          </w:rPr>
          <w:delText xml:space="preserve"> de qualquer tipo, de curta ou longa duração, ou se costuma ter infeções com frequência. </w:delText>
        </w:r>
        <w:r w:rsidRPr="00F67924" w:rsidDel="00704102">
          <w:rPr>
            <w:b/>
            <w:szCs w:val="22"/>
            <w:lang w:val="pt-PT"/>
          </w:rPr>
          <w:delText>Informe o seu médico de imediato</w:delText>
        </w:r>
        <w:r w:rsidRPr="00F67924" w:rsidDel="00704102">
          <w:rPr>
            <w:szCs w:val="22"/>
            <w:lang w:val="pt-PT"/>
          </w:rPr>
          <w:delText xml:space="preserve"> se não se sentir bem. RoActemra pode reduzir a capacidade que o seu corpo tem para combater as infeções e pode agravar uma infeção existente ou aumentar a hipótese de contrair uma nova </w:delText>
        </w:r>
        <w:r w:rsidR="00BD5511" w:rsidRPr="00F67924" w:rsidDel="00704102">
          <w:rPr>
            <w:szCs w:val="22"/>
            <w:lang w:val="pt-PT"/>
          </w:rPr>
          <w:delText>infeção.</w:delText>
        </w:r>
      </w:del>
    </w:p>
    <w:p w14:paraId="521EA3EF" w14:textId="77777777" w:rsidR="00482681" w:rsidRPr="00F67924" w:rsidRDefault="00482681" w:rsidP="00482681">
      <w:pPr>
        <w:ind w:left="567" w:hanging="567"/>
        <w:rPr>
          <w:szCs w:val="22"/>
          <w:lang w:val="pt-PT"/>
        </w:rPr>
      </w:pPr>
    </w:p>
    <w:p w14:paraId="7C83ED46"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Se tiver tido </w:t>
      </w:r>
      <w:r w:rsidRPr="00F67924">
        <w:rPr>
          <w:b/>
          <w:szCs w:val="22"/>
          <w:lang w:val="pt-PT"/>
        </w:rPr>
        <w:t>tuberculose</w:t>
      </w:r>
      <w:r w:rsidRPr="00F67924">
        <w:rPr>
          <w:szCs w:val="22"/>
          <w:lang w:val="pt-PT"/>
        </w:rPr>
        <w:t xml:space="preserve"> informe o seu médico. O seu médico procurará sinais e sintomas de tuberculose antes de iniciar o tratamento com RoActemra. Se surgirem sintomas de tuberculose (tosse persistente, perda de peso, falta de energia, febre ligeira) ou qualquer outra infeção durante ou após o tratamento, informe o seu médico de imediato.</w:t>
      </w:r>
    </w:p>
    <w:p w14:paraId="6C329462" w14:textId="77777777" w:rsidR="00482681" w:rsidRPr="00F67924" w:rsidRDefault="00482681" w:rsidP="00482681">
      <w:pPr>
        <w:ind w:left="567" w:hanging="567"/>
        <w:rPr>
          <w:szCs w:val="22"/>
          <w:lang w:val="pt-PT"/>
        </w:rPr>
      </w:pPr>
    </w:p>
    <w:p w14:paraId="6B735A7A"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Se tiver tido </w:t>
      </w:r>
      <w:r w:rsidRPr="00F67924">
        <w:rPr>
          <w:b/>
          <w:szCs w:val="22"/>
          <w:lang w:val="pt-PT"/>
        </w:rPr>
        <w:t xml:space="preserve">úlceras intestinais ou diverticulite </w:t>
      </w:r>
      <w:r w:rsidRPr="00F67924">
        <w:rPr>
          <w:szCs w:val="22"/>
          <w:lang w:val="pt-PT"/>
        </w:rPr>
        <w:t>informe o seu médico. Os sintomas incluiriam dor de barriga e alterações inexplicáveis dos hábitos int</w:t>
      </w:r>
      <w:r w:rsidR="00BD5511" w:rsidRPr="00F67924">
        <w:rPr>
          <w:szCs w:val="22"/>
          <w:lang w:val="pt-PT"/>
        </w:rPr>
        <w:t>estinais acompanhadas de febre.</w:t>
      </w:r>
    </w:p>
    <w:p w14:paraId="4362E34C" w14:textId="77777777" w:rsidR="00482681" w:rsidRPr="00F67924" w:rsidRDefault="00482681" w:rsidP="00482681">
      <w:pPr>
        <w:ind w:left="567" w:hanging="567"/>
        <w:rPr>
          <w:szCs w:val="22"/>
          <w:lang w:val="pt-PT"/>
        </w:rPr>
      </w:pPr>
    </w:p>
    <w:p w14:paraId="43B6A084"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Se tiver </w:t>
      </w:r>
      <w:r w:rsidRPr="00F67924">
        <w:rPr>
          <w:b/>
          <w:szCs w:val="22"/>
          <w:lang w:val="pt-PT"/>
        </w:rPr>
        <w:t xml:space="preserve">doença do fígado </w:t>
      </w:r>
      <w:r w:rsidRPr="00F67924">
        <w:rPr>
          <w:szCs w:val="22"/>
          <w:lang w:val="pt-PT"/>
        </w:rPr>
        <w:t>informe o seu médico. O seu médico poderá fazer</w:t>
      </w:r>
      <w:r w:rsidRPr="00F67924">
        <w:rPr>
          <w:szCs w:val="22"/>
          <w:lang w:val="pt-PT"/>
        </w:rPr>
        <w:noBreakHyphen/>
        <w:t>lhe um teste ao sangue para avaliar o funcionamento do seu fígado antes de utilizar RoActemra.</w:t>
      </w:r>
    </w:p>
    <w:p w14:paraId="5038D3D9" w14:textId="77777777" w:rsidR="00482681" w:rsidRPr="00F67924" w:rsidRDefault="00482681" w:rsidP="00482681">
      <w:pPr>
        <w:ind w:left="567" w:hanging="567"/>
        <w:rPr>
          <w:szCs w:val="22"/>
          <w:lang w:val="pt-PT"/>
        </w:rPr>
      </w:pPr>
    </w:p>
    <w:p w14:paraId="2F241B40"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b/>
          <w:szCs w:val="22"/>
          <w:lang w:val="pt-PT"/>
        </w:rPr>
        <w:t xml:space="preserve">Se </w:t>
      </w:r>
      <w:r w:rsidR="00CE7F58" w:rsidRPr="00F67924">
        <w:rPr>
          <w:b/>
          <w:szCs w:val="22"/>
          <w:lang w:val="pt-PT"/>
        </w:rPr>
        <w:t xml:space="preserve">qualquer doente </w:t>
      </w:r>
      <w:r w:rsidR="0031604D" w:rsidRPr="00F67924">
        <w:rPr>
          <w:b/>
          <w:szCs w:val="22"/>
          <w:lang w:val="pt-PT"/>
        </w:rPr>
        <w:t>tiver</w:t>
      </w:r>
      <w:r w:rsidRPr="00F67924">
        <w:rPr>
          <w:b/>
          <w:szCs w:val="22"/>
          <w:lang w:val="pt-PT"/>
        </w:rPr>
        <w:t xml:space="preserve"> sido vacina</w:t>
      </w:r>
      <w:r w:rsidR="00CE7F58" w:rsidRPr="00F67924">
        <w:rPr>
          <w:b/>
          <w:szCs w:val="22"/>
          <w:lang w:val="pt-PT"/>
        </w:rPr>
        <w:t>do</w:t>
      </w:r>
      <w:r w:rsidRPr="00F67924">
        <w:rPr>
          <w:b/>
          <w:szCs w:val="22"/>
          <w:lang w:val="pt-PT"/>
        </w:rPr>
        <w:t xml:space="preserve"> recentemente </w:t>
      </w:r>
      <w:r w:rsidR="00CE7F58" w:rsidRPr="00F67924">
        <w:rPr>
          <w:szCs w:val="22"/>
          <w:lang w:val="pt-PT"/>
        </w:rPr>
        <w:t xml:space="preserve">(doente adulto ou criança) </w:t>
      </w:r>
      <w:r w:rsidRPr="00F67924">
        <w:rPr>
          <w:szCs w:val="22"/>
          <w:lang w:val="pt-PT"/>
        </w:rPr>
        <w:t>ou planeia vacinar</w:t>
      </w:r>
      <w:r w:rsidRPr="00F67924">
        <w:rPr>
          <w:szCs w:val="22"/>
          <w:lang w:val="pt-PT"/>
        </w:rPr>
        <w:noBreakHyphen/>
        <w:t>se, informe o seu médico. Todos os doentes, em especial crianças, devem ter a vacinação em dia antes do início da terapêutica com RoActemra</w:t>
      </w:r>
      <w:r w:rsidR="00563E5B" w:rsidRPr="00F67924">
        <w:rPr>
          <w:szCs w:val="22"/>
          <w:lang w:val="pt-PT"/>
        </w:rPr>
        <w:t>, exceto se for necessário iniciar o tratamento com urgência</w:t>
      </w:r>
      <w:r w:rsidRPr="00F67924">
        <w:rPr>
          <w:szCs w:val="22"/>
          <w:lang w:val="pt-PT"/>
        </w:rPr>
        <w:t>. Alguns tipos de vacinas não devem ser administradas durante o tratamento com RoActemra.</w:t>
      </w:r>
    </w:p>
    <w:p w14:paraId="173643EA" w14:textId="77777777" w:rsidR="00482681" w:rsidRPr="00F67924" w:rsidRDefault="00482681" w:rsidP="00482681">
      <w:pPr>
        <w:ind w:left="567" w:hanging="567"/>
        <w:rPr>
          <w:szCs w:val="22"/>
          <w:lang w:val="pt-PT"/>
        </w:rPr>
      </w:pPr>
    </w:p>
    <w:p w14:paraId="17D81D6F"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Informe o seu médico se tiver </w:t>
      </w:r>
      <w:r w:rsidRPr="00F67924">
        <w:rPr>
          <w:b/>
          <w:szCs w:val="22"/>
          <w:lang w:val="pt-PT"/>
        </w:rPr>
        <w:t>cancro</w:t>
      </w:r>
      <w:r w:rsidRPr="00F67924">
        <w:rPr>
          <w:szCs w:val="22"/>
          <w:lang w:val="pt-PT"/>
        </w:rPr>
        <w:t>. O seu médico decidirá se poderá receber RoActemra.</w:t>
      </w:r>
    </w:p>
    <w:p w14:paraId="58EDF25B" w14:textId="77777777" w:rsidR="00482681" w:rsidRPr="00F67924" w:rsidRDefault="00482681" w:rsidP="00482681">
      <w:pPr>
        <w:ind w:left="567" w:hanging="567"/>
        <w:rPr>
          <w:szCs w:val="22"/>
          <w:lang w:val="pt-PT"/>
        </w:rPr>
      </w:pPr>
    </w:p>
    <w:p w14:paraId="3B776E64" w14:textId="74807984"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ins w:id="2767" w:author="Author">
        <w:r w:rsidR="00704102" w:rsidRPr="00A55B53">
          <w:rPr>
            <w:szCs w:val="22"/>
            <w:lang w:val="pt-PT"/>
          </w:rPr>
          <w:t xml:space="preserve">Se tiver </w:t>
        </w:r>
        <w:r w:rsidR="00704102" w:rsidRPr="00A55B53">
          <w:rPr>
            <w:b/>
            <w:szCs w:val="22"/>
            <w:lang w:val="pt-PT"/>
          </w:rPr>
          <w:t>fatores de risco cardiovascular</w:t>
        </w:r>
        <w:r w:rsidR="00704102" w:rsidRPr="00A55B53">
          <w:rPr>
            <w:szCs w:val="22"/>
            <w:lang w:val="pt-PT"/>
          </w:rPr>
          <w:t>, tais como pressão sanguínea aumentada e níveis aumentados de colesterol, informe o seu médico. Enquanto receber RoActemra estes fatores necessitam ser monitorizados.</w:t>
        </w:r>
      </w:ins>
      <w:del w:id="2768" w:author="Author">
        <w:r w:rsidRPr="00F67924" w:rsidDel="00704102">
          <w:rPr>
            <w:szCs w:val="22"/>
            <w:lang w:val="pt-PT"/>
          </w:rPr>
          <w:delText xml:space="preserve">Se tiver </w:delText>
        </w:r>
        <w:r w:rsidRPr="00F67924" w:rsidDel="00704102">
          <w:rPr>
            <w:b/>
            <w:szCs w:val="22"/>
            <w:lang w:val="pt-PT"/>
          </w:rPr>
          <w:delText>fatores de risco cardiovascular</w:delText>
        </w:r>
        <w:r w:rsidRPr="00F67924" w:rsidDel="00704102">
          <w:rPr>
            <w:szCs w:val="22"/>
            <w:lang w:val="pt-PT"/>
          </w:rPr>
          <w:delText>, tais como pressão sanguínea aumentada e níveis aumentados de colesterol, informe o seu médico. Enquanto receber RoActemra estes fatores necessitam ser monitorizados.</w:delText>
        </w:r>
      </w:del>
    </w:p>
    <w:p w14:paraId="6FD2CA4B" w14:textId="77777777" w:rsidR="00482681" w:rsidRPr="00F67924" w:rsidRDefault="00482681" w:rsidP="00482681">
      <w:pPr>
        <w:ind w:left="567" w:hanging="567"/>
        <w:rPr>
          <w:szCs w:val="22"/>
          <w:lang w:val="pt-PT"/>
        </w:rPr>
      </w:pPr>
    </w:p>
    <w:p w14:paraId="04A78288"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Se tem </w:t>
      </w:r>
      <w:r w:rsidRPr="00F67924">
        <w:rPr>
          <w:b/>
          <w:szCs w:val="22"/>
          <w:lang w:val="pt-PT"/>
        </w:rPr>
        <w:t xml:space="preserve">problemas da função renal </w:t>
      </w:r>
      <w:r w:rsidRPr="00F67924">
        <w:rPr>
          <w:szCs w:val="22"/>
          <w:lang w:val="pt-PT"/>
        </w:rPr>
        <w:t>moderados a graves, o seu médico irá monitorizá-lo(</w:t>
      </w:r>
      <w:r w:rsidR="00BD5511" w:rsidRPr="00F67924">
        <w:rPr>
          <w:szCs w:val="22"/>
          <w:lang w:val="pt-PT"/>
        </w:rPr>
        <w:t>a).</w:t>
      </w:r>
    </w:p>
    <w:p w14:paraId="29474272" w14:textId="77777777" w:rsidR="00482681" w:rsidRPr="00F67924" w:rsidRDefault="00482681" w:rsidP="00482681">
      <w:pPr>
        <w:ind w:left="567" w:hanging="567"/>
        <w:rPr>
          <w:szCs w:val="22"/>
          <w:lang w:val="pt-PT"/>
        </w:rPr>
      </w:pPr>
    </w:p>
    <w:p w14:paraId="2DCCDB3E" w14:textId="77777777" w:rsidR="00482681" w:rsidRPr="00F67924" w:rsidRDefault="00482681"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tem </w:t>
      </w:r>
      <w:r w:rsidRPr="00F67924">
        <w:rPr>
          <w:b/>
          <w:szCs w:val="22"/>
          <w:lang w:val="pt-PT"/>
        </w:rPr>
        <w:t>dores de cabeça persistentes</w:t>
      </w:r>
      <w:r w:rsidRPr="00F67924">
        <w:rPr>
          <w:szCs w:val="22"/>
          <w:lang w:val="pt-PT"/>
        </w:rPr>
        <w:t>.</w:t>
      </w:r>
    </w:p>
    <w:p w14:paraId="2703AC79" w14:textId="77777777" w:rsidR="00482681" w:rsidRPr="00F67924" w:rsidRDefault="00482681" w:rsidP="00482681">
      <w:pPr>
        <w:ind w:left="567" w:hanging="567"/>
        <w:rPr>
          <w:szCs w:val="22"/>
          <w:lang w:val="pt-PT"/>
        </w:rPr>
      </w:pPr>
    </w:p>
    <w:p w14:paraId="52FC545B" w14:textId="77777777" w:rsidR="00482681" w:rsidRPr="00F67924" w:rsidRDefault="00482681" w:rsidP="00482681">
      <w:pPr>
        <w:rPr>
          <w:szCs w:val="22"/>
          <w:lang w:val="pt-PT"/>
        </w:rPr>
      </w:pPr>
      <w:r w:rsidRPr="00F67924">
        <w:rPr>
          <w:szCs w:val="22"/>
          <w:lang w:val="pt-PT"/>
        </w:rPr>
        <w:t xml:space="preserve">O seu médico irá fazer análises ao seu sangue antes de lhe ser administrado RoActemra, e durante o seu tratamento, para determinar se tem um baixo número de glóbulos brancos ou plaquetas ou as enzimas </w:t>
      </w:r>
      <w:r w:rsidR="00216791" w:rsidRPr="00F67924">
        <w:rPr>
          <w:szCs w:val="22"/>
          <w:lang w:val="pt-PT"/>
        </w:rPr>
        <w:t xml:space="preserve">do fígado </w:t>
      </w:r>
      <w:r w:rsidR="00BD5511" w:rsidRPr="00F67924">
        <w:rPr>
          <w:szCs w:val="22"/>
          <w:lang w:val="pt-PT"/>
        </w:rPr>
        <w:t>aumentadas.</w:t>
      </w:r>
    </w:p>
    <w:p w14:paraId="353CFBF4" w14:textId="77777777" w:rsidR="00482681" w:rsidRPr="00F67924" w:rsidRDefault="00482681" w:rsidP="00482681">
      <w:pPr>
        <w:ind w:left="567" w:hanging="567"/>
        <w:rPr>
          <w:szCs w:val="22"/>
          <w:lang w:val="pt-PT"/>
        </w:rPr>
      </w:pPr>
    </w:p>
    <w:p w14:paraId="7F9A91C2" w14:textId="77777777" w:rsidR="00482681" w:rsidRPr="00F67924" w:rsidRDefault="00482681" w:rsidP="00482681">
      <w:pPr>
        <w:rPr>
          <w:b/>
          <w:szCs w:val="22"/>
          <w:lang w:val="pt-PT"/>
        </w:rPr>
      </w:pPr>
      <w:r w:rsidRPr="00F67924">
        <w:rPr>
          <w:b/>
          <w:szCs w:val="22"/>
          <w:lang w:val="pt-PT"/>
        </w:rPr>
        <w:t>Crianças e adolescentes</w:t>
      </w:r>
    </w:p>
    <w:p w14:paraId="67D6C2AD" w14:textId="77777777" w:rsidR="00482681" w:rsidRPr="00F67924" w:rsidRDefault="00482681" w:rsidP="00482681">
      <w:pPr>
        <w:rPr>
          <w:szCs w:val="22"/>
          <w:lang w:val="pt-PT"/>
        </w:rPr>
      </w:pPr>
      <w:r w:rsidRPr="00F67924">
        <w:rPr>
          <w:szCs w:val="22"/>
          <w:lang w:val="pt-PT"/>
        </w:rPr>
        <w:t>RoActemra não é recomendado para utilização em crianças</w:t>
      </w:r>
      <w:r w:rsidR="00BD5511" w:rsidRPr="00F67924">
        <w:rPr>
          <w:szCs w:val="22"/>
          <w:lang w:val="pt-PT"/>
        </w:rPr>
        <w:t xml:space="preserve"> com menos de 2 anos de idade.</w:t>
      </w:r>
    </w:p>
    <w:p w14:paraId="34F742C9" w14:textId="77777777" w:rsidR="00482681" w:rsidRPr="00F67924" w:rsidRDefault="00482681" w:rsidP="00482681">
      <w:pPr>
        <w:keepNext/>
        <w:keepLines/>
        <w:rPr>
          <w:szCs w:val="22"/>
          <w:lang w:val="pt-PT"/>
        </w:rPr>
      </w:pPr>
    </w:p>
    <w:p w14:paraId="0CC9EDFE" w14:textId="77777777" w:rsidR="00482681" w:rsidRPr="00F67924" w:rsidRDefault="00482681" w:rsidP="00482681">
      <w:pPr>
        <w:rPr>
          <w:szCs w:val="22"/>
          <w:lang w:val="pt-PT"/>
        </w:rPr>
      </w:pPr>
      <w:r w:rsidRPr="00F67924">
        <w:rPr>
          <w:szCs w:val="22"/>
          <w:lang w:val="pt-PT"/>
        </w:rPr>
        <w:t>Se</w:t>
      </w:r>
      <w:r w:rsidR="006C3836" w:rsidRPr="00F67924">
        <w:rPr>
          <w:szCs w:val="22"/>
          <w:lang w:val="pt-PT"/>
        </w:rPr>
        <w:t xml:space="preserve"> uma criança</w:t>
      </w:r>
      <w:r w:rsidRPr="00F67924">
        <w:rPr>
          <w:szCs w:val="22"/>
          <w:lang w:val="pt-PT"/>
        </w:rPr>
        <w:t xml:space="preserve"> tiver história de </w:t>
      </w:r>
      <w:r w:rsidRPr="00F67924">
        <w:rPr>
          <w:b/>
          <w:i/>
          <w:szCs w:val="22"/>
          <w:lang w:val="pt-PT"/>
        </w:rPr>
        <w:t>síndrome de ativação macrofágica</w:t>
      </w:r>
      <w:r w:rsidRPr="00F67924">
        <w:rPr>
          <w:szCs w:val="22"/>
          <w:lang w:val="pt-PT"/>
        </w:rPr>
        <w:t xml:space="preserve"> </w:t>
      </w:r>
      <w:r w:rsidR="006C3836" w:rsidRPr="00F67924">
        <w:rPr>
          <w:szCs w:val="22"/>
          <w:lang w:val="pt-PT"/>
        </w:rPr>
        <w:t>(</w:t>
      </w:r>
      <w:r w:rsidRPr="00F67924">
        <w:rPr>
          <w:szCs w:val="22"/>
          <w:lang w:val="pt-PT"/>
        </w:rPr>
        <w:t>ativação e proliferação descontrolada de células sanguíneas específicas</w:t>
      </w:r>
      <w:r w:rsidR="006C3836" w:rsidRPr="00F67924">
        <w:rPr>
          <w:szCs w:val="22"/>
          <w:lang w:val="pt-PT"/>
        </w:rPr>
        <w:t>)</w:t>
      </w:r>
      <w:r w:rsidRPr="00F67924">
        <w:rPr>
          <w:szCs w:val="22"/>
          <w:lang w:val="pt-PT"/>
        </w:rPr>
        <w:t xml:space="preserve">, informe o seu médico. O seu médico decidirá se </w:t>
      </w:r>
      <w:r w:rsidR="006C3836" w:rsidRPr="00F67924">
        <w:rPr>
          <w:szCs w:val="22"/>
          <w:lang w:val="pt-PT"/>
        </w:rPr>
        <w:t xml:space="preserve">a criança </w:t>
      </w:r>
      <w:r w:rsidR="009F37DD" w:rsidRPr="00F67924">
        <w:rPr>
          <w:szCs w:val="22"/>
          <w:lang w:val="pt-PT"/>
        </w:rPr>
        <w:t xml:space="preserve">ainda </w:t>
      </w:r>
      <w:r w:rsidRPr="00F67924">
        <w:rPr>
          <w:szCs w:val="22"/>
          <w:lang w:val="pt-PT"/>
        </w:rPr>
        <w:t>poderá receber RoActemra.</w:t>
      </w:r>
    </w:p>
    <w:p w14:paraId="39BBDC00" w14:textId="77777777" w:rsidR="00482681" w:rsidRPr="00F67924" w:rsidRDefault="00482681" w:rsidP="00482681">
      <w:pPr>
        <w:rPr>
          <w:szCs w:val="22"/>
          <w:lang w:val="pt-PT"/>
        </w:rPr>
      </w:pPr>
    </w:p>
    <w:p w14:paraId="76F3C4B6" w14:textId="77777777" w:rsidR="00482681" w:rsidRPr="00F67924" w:rsidRDefault="00482681" w:rsidP="00E64A0A">
      <w:pPr>
        <w:rPr>
          <w:b/>
          <w:szCs w:val="22"/>
          <w:lang w:val="pt-PT"/>
        </w:rPr>
      </w:pPr>
      <w:r w:rsidRPr="00F67924">
        <w:rPr>
          <w:b/>
          <w:szCs w:val="22"/>
          <w:lang w:val="pt-PT"/>
        </w:rPr>
        <w:t>Outros medicamentos e RoActemra</w:t>
      </w:r>
    </w:p>
    <w:p w14:paraId="00CE7CB9" w14:textId="77777777" w:rsidR="00482681" w:rsidRPr="00F67924" w:rsidRDefault="00482681" w:rsidP="00482681">
      <w:pPr>
        <w:rPr>
          <w:szCs w:val="22"/>
          <w:lang w:val="pt-PT"/>
        </w:rPr>
      </w:pPr>
      <w:r w:rsidRPr="00F67924">
        <w:rPr>
          <w:szCs w:val="22"/>
          <w:lang w:val="pt-PT"/>
        </w:rPr>
        <w:t xml:space="preserve">Informe o seu médico se estiver a tomar </w:t>
      </w:r>
      <w:r w:rsidR="006C3836" w:rsidRPr="00F67924">
        <w:rPr>
          <w:szCs w:val="22"/>
          <w:lang w:val="pt-PT"/>
        </w:rPr>
        <w:t>qualquer outr</w:t>
      </w:r>
      <w:r w:rsidR="00856636" w:rsidRPr="00F67924">
        <w:rPr>
          <w:szCs w:val="22"/>
          <w:lang w:val="pt-PT"/>
        </w:rPr>
        <w:t>o</w:t>
      </w:r>
      <w:r w:rsidR="006C3836" w:rsidRPr="00F67924">
        <w:rPr>
          <w:szCs w:val="22"/>
          <w:lang w:val="pt-PT"/>
        </w:rPr>
        <w:t xml:space="preserve"> medica</w:t>
      </w:r>
      <w:r w:rsidR="00856636" w:rsidRPr="00F67924">
        <w:rPr>
          <w:szCs w:val="22"/>
          <w:lang w:val="pt-PT"/>
        </w:rPr>
        <w:t>ment</w:t>
      </w:r>
      <w:r w:rsidR="006C3836" w:rsidRPr="00F67924">
        <w:rPr>
          <w:szCs w:val="22"/>
          <w:lang w:val="pt-PT"/>
        </w:rPr>
        <w:t xml:space="preserve">o </w:t>
      </w:r>
      <w:r w:rsidRPr="00F67924">
        <w:rPr>
          <w:szCs w:val="22"/>
          <w:lang w:val="pt-PT"/>
        </w:rPr>
        <w:t xml:space="preserve">(ou se a sua criança estiver a tomar outros medicamentos, no caso de </w:t>
      </w:r>
      <w:r w:rsidR="009F37DD" w:rsidRPr="00F67924">
        <w:rPr>
          <w:szCs w:val="22"/>
          <w:lang w:val="pt-PT"/>
        </w:rPr>
        <w:t xml:space="preserve">o doente </w:t>
      </w:r>
      <w:r w:rsidRPr="00F67924">
        <w:rPr>
          <w:szCs w:val="22"/>
          <w:lang w:val="pt-PT"/>
        </w:rPr>
        <w:t xml:space="preserve">ser a criança), </w:t>
      </w:r>
      <w:r w:rsidR="00856636" w:rsidRPr="00F67924">
        <w:rPr>
          <w:szCs w:val="22"/>
          <w:lang w:val="pt-PT"/>
        </w:rPr>
        <w:t xml:space="preserve">ou se </w:t>
      </w:r>
      <w:r w:rsidRPr="00F67924">
        <w:rPr>
          <w:szCs w:val="22"/>
          <w:lang w:val="pt-PT"/>
        </w:rPr>
        <w:t xml:space="preserve">tiver tomado </w:t>
      </w:r>
      <w:r w:rsidR="00856636" w:rsidRPr="00F67924">
        <w:rPr>
          <w:szCs w:val="22"/>
          <w:lang w:val="pt-PT"/>
        </w:rPr>
        <w:t>quaisquer</w:t>
      </w:r>
      <w:r w:rsidRPr="00F67924">
        <w:rPr>
          <w:szCs w:val="22"/>
          <w:lang w:val="pt-PT"/>
        </w:rPr>
        <w:t xml:space="preserve"> medicamentos</w:t>
      </w:r>
      <w:r w:rsidR="00856636" w:rsidRPr="00F67924">
        <w:rPr>
          <w:szCs w:val="22"/>
          <w:lang w:val="pt-PT"/>
        </w:rPr>
        <w:t xml:space="preserve"> recentemente</w:t>
      </w:r>
      <w:r w:rsidRPr="00F67924">
        <w:rPr>
          <w:szCs w:val="22"/>
          <w:lang w:val="pt-PT"/>
        </w:rPr>
        <w:t xml:space="preserve">. RoActemra pode afetar o modo como alguns medicamentos funcionam e pode ser necessário ajustar a dose destes. </w:t>
      </w:r>
      <w:r w:rsidR="00856636" w:rsidRPr="00F67924">
        <w:rPr>
          <w:szCs w:val="22"/>
          <w:lang w:val="pt-PT"/>
        </w:rPr>
        <w:t>Caso</w:t>
      </w:r>
      <w:r w:rsidRPr="00F67924">
        <w:rPr>
          <w:szCs w:val="22"/>
          <w:lang w:val="pt-PT"/>
        </w:rPr>
        <w:t xml:space="preserve"> </w:t>
      </w:r>
      <w:r w:rsidR="009F37DD" w:rsidRPr="00F67924">
        <w:rPr>
          <w:szCs w:val="22"/>
          <w:lang w:val="pt-PT"/>
        </w:rPr>
        <w:t xml:space="preserve">esteja a </w:t>
      </w:r>
      <w:r w:rsidRPr="00F67924">
        <w:rPr>
          <w:szCs w:val="22"/>
          <w:lang w:val="pt-PT"/>
        </w:rPr>
        <w:t>utiliz</w:t>
      </w:r>
      <w:r w:rsidR="009F37DD" w:rsidRPr="00F67924">
        <w:rPr>
          <w:szCs w:val="22"/>
          <w:lang w:val="pt-PT"/>
        </w:rPr>
        <w:t>ar</w:t>
      </w:r>
      <w:r w:rsidRPr="00F67924">
        <w:rPr>
          <w:szCs w:val="22"/>
          <w:lang w:val="pt-PT"/>
        </w:rPr>
        <w:t xml:space="preserve"> medicamentos que contenham </w:t>
      </w:r>
      <w:r w:rsidR="00856636" w:rsidRPr="00F67924">
        <w:rPr>
          <w:szCs w:val="22"/>
          <w:lang w:val="pt-PT"/>
        </w:rPr>
        <w:t xml:space="preserve">qualquer </w:t>
      </w:r>
      <w:r w:rsidRPr="00F67924">
        <w:rPr>
          <w:szCs w:val="22"/>
          <w:lang w:val="pt-PT"/>
        </w:rPr>
        <w:t>uma das seguintes substâncias</w:t>
      </w:r>
      <w:r w:rsidR="005D1247" w:rsidRPr="00F67924">
        <w:rPr>
          <w:szCs w:val="22"/>
          <w:lang w:val="pt-PT"/>
        </w:rPr>
        <w:t xml:space="preserve"> ativas</w:t>
      </w:r>
      <w:r w:rsidR="00856636" w:rsidRPr="00F67924">
        <w:rPr>
          <w:szCs w:val="22"/>
          <w:lang w:val="pt-PT"/>
        </w:rPr>
        <w:t xml:space="preserve">, </w:t>
      </w:r>
      <w:r w:rsidR="00856636" w:rsidRPr="00F67924">
        <w:rPr>
          <w:b/>
          <w:szCs w:val="22"/>
          <w:lang w:val="pt-PT"/>
        </w:rPr>
        <w:t>informe o seu médico</w:t>
      </w:r>
      <w:r w:rsidRPr="00F67924">
        <w:rPr>
          <w:szCs w:val="22"/>
          <w:lang w:val="pt-PT"/>
        </w:rPr>
        <w:t>:</w:t>
      </w:r>
    </w:p>
    <w:p w14:paraId="0C936967" w14:textId="77777777" w:rsidR="00482681" w:rsidRPr="00F67924" w:rsidRDefault="00482681" w:rsidP="00482681">
      <w:pPr>
        <w:rPr>
          <w:szCs w:val="22"/>
          <w:lang w:val="pt-PT"/>
        </w:rPr>
      </w:pPr>
      <w:r w:rsidRPr="00F67924">
        <w:rPr>
          <w:szCs w:val="22"/>
          <w:lang w:val="pt-PT"/>
        </w:rPr>
        <w:t xml:space="preserve"> </w:t>
      </w:r>
    </w:p>
    <w:p w14:paraId="0E3F3DA2" w14:textId="77777777" w:rsidR="008D0F8D" w:rsidRPr="00F67924" w:rsidRDefault="008D0F8D" w:rsidP="00556054">
      <w:pPr>
        <w:pStyle w:val="Standard1"/>
        <w:ind w:left="562" w:hanging="562"/>
        <w:rPr>
          <w:rFonts w:eastAsia="SimSun"/>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metilprednisolona</w:t>
      </w:r>
      <w:r w:rsidRPr="00F67924">
        <w:rPr>
          <w:rFonts w:eastAsia="SimSun"/>
          <w:szCs w:val="22"/>
          <w:lang w:val="pt-PT" w:eastAsia="zh-CN" w:bidi="th-TH"/>
        </w:rPr>
        <w:t>, dexametasona, utilizadas para reduzir a inflamação</w:t>
      </w:r>
    </w:p>
    <w:p w14:paraId="2B2C2B15" w14:textId="77777777" w:rsidR="00482681" w:rsidRPr="00F67924" w:rsidRDefault="00482681" w:rsidP="00556054">
      <w:pPr>
        <w:pStyle w:val="Standard1"/>
        <w:ind w:left="562" w:hanging="562"/>
        <w:rPr>
          <w:rFonts w:eastAsia="SimSun"/>
          <w:b/>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007D5A18" w:rsidRPr="00F67924">
        <w:rPr>
          <w:szCs w:val="22"/>
          <w:lang w:val="pt-PT"/>
        </w:rPr>
        <w:t>sinvastatina</w:t>
      </w:r>
      <w:r w:rsidR="007D5A18" w:rsidRPr="00F67924">
        <w:rPr>
          <w:rFonts w:eastAsia="SimSun"/>
          <w:szCs w:val="22"/>
          <w:lang w:val="pt-PT" w:eastAsia="zh-CN" w:bidi="th-TH"/>
        </w:rPr>
        <w:t xml:space="preserve"> ou </w:t>
      </w:r>
      <w:r w:rsidRPr="00F67924">
        <w:rPr>
          <w:rFonts w:eastAsia="SimSun"/>
          <w:szCs w:val="22"/>
          <w:lang w:val="pt-PT" w:eastAsia="zh-CN" w:bidi="th-TH"/>
        </w:rPr>
        <w:t>atorvastatina, usada</w:t>
      </w:r>
      <w:r w:rsidR="00136342" w:rsidRPr="00F67924">
        <w:rPr>
          <w:rFonts w:eastAsia="SimSun"/>
          <w:szCs w:val="22"/>
          <w:lang w:val="pt-PT" w:eastAsia="zh-CN" w:bidi="th-TH"/>
        </w:rPr>
        <w:t>s</w:t>
      </w:r>
      <w:r w:rsidRPr="00F67924">
        <w:rPr>
          <w:rFonts w:eastAsia="SimSun"/>
          <w:szCs w:val="22"/>
          <w:lang w:val="pt-PT" w:eastAsia="zh-CN" w:bidi="th-TH"/>
        </w:rPr>
        <w:t xml:space="preserve"> para redução dos </w:t>
      </w:r>
      <w:r w:rsidRPr="00F67924">
        <w:rPr>
          <w:rFonts w:eastAsia="SimSun"/>
          <w:b/>
          <w:szCs w:val="22"/>
          <w:lang w:val="pt-PT" w:eastAsia="zh-CN" w:bidi="th-TH"/>
        </w:rPr>
        <w:t>níveis de colesterol</w:t>
      </w:r>
    </w:p>
    <w:p w14:paraId="587DA1CD" w14:textId="77777777" w:rsidR="00482681" w:rsidRPr="00F67924" w:rsidRDefault="00482681" w:rsidP="00556054">
      <w:pPr>
        <w:pStyle w:val="Standard1"/>
        <w:ind w:left="562" w:hanging="562"/>
        <w:rPr>
          <w:rFonts w:eastAsia="SimSun"/>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bloqueadores</w:t>
      </w:r>
      <w:r w:rsidRPr="00F67924">
        <w:rPr>
          <w:rFonts w:eastAsia="SimSun"/>
          <w:szCs w:val="22"/>
          <w:lang w:val="pt-PT" w:eastAsia="zh-CN" w:bidi="th-TH"/>
        </w:rPr>
        <w:t xml:space="preserve"> dos canais de cálcio (por exemplo a amlodipina)</w:t>
      </w:r>
      <w:r w:rsidR="00527122" w:rsidRPr="00F67924">
        <w:rPr>
          <w:rFonts w:eastAsia="SimSun"/>
          <w:szCs w:val="22"/>
          <w:lang w:val="pt-PT" w:eastAsia="zh-CN" w:bidi="th-TH"/>
        </w:rPr>
        <w:t>,</w:t>
      </w:r>
      <w:r w:rsidRPr="00F67924">
        <w:rPr>
          <w:rFonts w:eastAsia="SimSun"/>
          <w:szCs w:val="22"/>
          <w:lang w:val="pt-PT" w:eastAsia="zh-CN" w:bidi="th-TH"/>
        </w:rPr>
        <w:t xml:space="preserve"> usados para tratar a </w:t>
      </w:r>
      <w:r w:rsidRPr="00F67924">
        <w:rPr>
          <w:rFonts w:eastAsia="SimSun"/>
          <w:b/>
          <w:szCs w:val="22"/>
          <w:lang w:val="pt-PT" w:eastAsia="zh-CN" w:bidi="th-TH"/>
        </w:rPr>
        <w:t>pressão arterial aumentada</w:t>
      </w:r>
    </w:p>
    <w:p w14:paraId="66B51D82" w14:textId="77777777" w:rsidR="00482681" w:rsidRPr="00F67924" w:rsidRDefault="00482681" w:rsidP="00556054">
      <w:pPr>
        <w:pStyle w:val="Standard1"/>
        <w:ind w:left="562" w:hanging="562"/>
        <w:rPr>
          <w:rFonts w:eastAsia="SimSun"/>
          <w:b/>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teofilina</w:t>
      </w:r>
      <w:r w:rsidRPr="00F67924">
        <w:rPr>
          <w:rFonts w:eastAsia="SimSun"/>
          <w:szCs w:val="22"/>
          <w:lang w:val="pt-PT" w:eastAsia="zh-CN" w:bidi="th-TH"/>
        </w:rPr>
        <w:t xml:space="preserve">, usada para tratar a </w:t>
      </w:r>
      <w:r w:rsidRPr="00F67924">
        <w:rPr>
          <w:rFonts w:eastAsia="SimSun"/>
          <w:b/>
          <w:szCs w:val="22"/>
          <w:lang w:val="pt-PT" w:eastAsia="zh-CN" w:bidi="th-TH"/>
        </w:rPr>
        <w:t>asma</w:t>
      </w:r>
    </w:p>
    <w:p w14:paraId="4D39F944" w14:textId="77777777" w:rsidR="00482681" w:rsidRPr="00F67924" w:rsidRDefault="00482681" w:rsidP="00556054">
      <w:pPr>
        <w:pStyle w:val="Standard1"/>
        <w:ind w:left="562" w:hanging="562"/>
        <w:rPr>
          <w:rFonts w:eastAsia="SimSun"/>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varfarina</w:t>
      </w:r>
      <w:r w:rsidR="006B7443" w:rsidRPr="00F67924">
        <w:rPr>
          <w:rFonts w:eastAsia="SimSun"/>
          <w:szCs w:val="22"/>
          <w:lang w:val="pt-PT" w:eastAsia="zh-CN" w:bidi="th-TH"/>
        </w:rPr>
        <w:t xml:space="preserve"> ou fenprocoumon</w:t>
      </w:r>
      <w:r w:rsidRPr="00F67924">
        <w:rPr>
          <w:rFonts w:eastAsia="SimSun"/>
          <w:szCs w:val="22"/>
          <w:lang w:val="pt-PT" w:eastAsia="zh-CN" w:bidi="th-TH"/>
        </w:rPr>
        <w:t>, u</w:t>
      </w:r>
      <w:r w:rsidR="00527122" w:rsidRPr="00F67924">
        <w:rPr>
          <w:rFonts w:eastAsia="SimSun"/>
          <w:szCs w:val="22"/>
          <w:lang w:val="pt-PT" w:eastAsia="zh-CN" w:bidi="th-TH"/>
        </w:rPr>
        <w:t>s</w:t>
      </w:r>
      <w:r w:rsidR="00A375A4" w:rsidRPr="00F67924">
        <w:rPr>
          <w:rFonts w:eastAsia="SimSun"/>
          <w:szCs w:val="22"/>
          <w:lang w:val="pt-PT" w:eastAsia="zh-CN" w:bidi="th-TH"/>
        </w:rPr>
        <w:t>ados</w:t>
      </w:r>
      <w:r w:rsidRPr="00F67924">
        <w:rPr>
          <w:rFonts w:eastAsia="SimSun"/>
          <w:szCs w:val="22"/>
          <w:lang w:val="pt-PT" w:eastAsia="zh-CN" w:bidi="th-TH"/>
        </w:rPr>
        <w:t xml:space="preserve"> para </w:t>
      </w:r>
      <w:r w:rsidRPr="00F67924">
        <w:rPr>
          <w:rFonts w:eastAsia="SimSun"/>
          <w:b/>
          <w:szCs w:val="22"/>
          <w:lang w:val="pt-PT" w:eastAsia="zh-CN" w:bidi="th-TH"/>
        </w:rPr>
        <w:t>tornar o sangue mais líquido</w:t>
      </w:r>
    </w:p>
    <w:p w14:paraId="441C74E7" w14:textId="77777777" w:rsidR="00482681" w:rsidRPr="00F67924" w:rsidRDefault="00482681" w:rsidP="00556054">
      <w:pPr>
        <w:pStyle w:val="Standard1"/>
        <w:ind w:left="562" w:hanging="562"/>
        <w:rPr>
          <w:rFonts w:eastAsia="SimSun"/>
          <w:b/>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fenitoína</w:t>
      </w:r>
      <w:r w:rsidRPr="00F67924">
        <w:rPr>
          <w:rFonts w:eastAsia="SimSun"/>
          <w:szCs w:val="22"/>
          <w:lang w:val="pt-PT" w:eastAsia="zh-CN" w:bidi="th-TH"/>
        </w:rPr>
        <w:t xml:space="preserve">, usada para tratar </w:t>
      </w:r>
      <w:r w:rsidRPr="00F67924">
        <w:rPr>
          <w:rFonts w:eastAsia="SimSun"/>
          <w:b/>
          <w:szCs w:val="22"/>
          <w:lang w:val="pt-PT" w:eastAsia="zh-CN" w:bidi="th-TH"/>
        </w:rPr>
        <w:t>convulsões</w:t>
      </w:r>
    </w:p>
    <w:p w14:paraId="12BD9B89" w14:textId="77777777" w:rsidR="00482681" w:rsidRPr="00F67924" w:rsidRDefault="00482681" w:rsidP="00556054">
      <w:pPr>
        <w:pStyle w:val="Standard1"/>
        <w:ind w:left="562" w:hanging="562"/>
        <w:rPr>
          <w:rFonts w:eastAsia="SimSun"/>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t xml:space="preserve">ciclosporina, </w:t>
      </w:r>
      <w:r w:rsidRPr="00F67924">
        <w:rPr>
          <w:szCs w:val="22"/>
          <w:lang w:val="pt-PT"/>
        </w:rPr>
        <w:t>usada</w:t>
      </w:r>
      <w:r w:rsidRPr="00F67924">
        <w:rPr>
          <w:rFonts w:eastAsia="SimSun"/>
          <w:szCs w:val="22"/>
          <w:lang w:val="pt-PT" w:eastAsia="zh-CN" w:bidi="th-TH"/>
        </w:rPr>
        <w:t xml:space="preserve"> para </w:t>
      </w:r>
      <w:r w:rsidRPr="00F67924">
        <w:rPr>
          <w:rFonts w:eastAsia="SimSun"/>
          <w:b/>
          <w:szCs w:val="22"/>
          <w:lang w:val="pt-PT" w:eastAsia="zh-CN" w:bidi="th-TH"/>
        </w:rPr>
        <w:t>suprimir o sistema imunitário</w:t>
      </w:r>
      <w:r w:rsidRPr="00F67924">
        <w:rPr>
          <w:rFonts w:eastAsia="SimSun"/>
          <w:szCs w:val="22"/>
          <w:lang w:val="pt-PT" w:eastAsia="zh-CN" w:bidi="th-TH"/>
        </w:rPr>
        <w:t xml:space="preserve"> durante transplantes de órgãos</w:t>
      </w:r>
    </w:p>
    <w:p w14:paraId="0F04938A" w14:textId="77777777" w:rsidR="00482681" w:rsidRPr="00F67924" w:rsidRDefault="00482681" w:rsidP="00556054">
      <w:pPr>
        <w:pStyle w:val="Standard1"/>
        <w:ind w:left="562" w:hanging="562"/>
        <w:rPr>
          <w:b/>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benzodiazepinas</w:t>
      </w:r>
      <w:r w:rsidRPr="00F67924">
        <w:rPr>
          <w:rFonts w:eastAsia="SimSun"/>
          <w:szCs w:val="22"/>
          <w:lang w:val="pt-PT" w:eastAsia="zh-CN" w:bidi="th-TH"/>
        </w:rPr>
        <w:t xml:space="preserve"> (por exemplo</w:t>
      </w:r>
      <w:r w:rsidR="005D1247" w:rsidRPr="00F67924">
        <w:rPr>
          <w:rFonts w:eastAsia="SimSun"/>
          <w:szCs w:val="22"/>
          <w:lang w:val="pt-PT" w:eastAsia="zh-CN" w:bidi="th-TH"/>
        </w:rPr>
        <w:t>,</w:t>
      </w:r>
      <w:r w:rsidRPr="00F67924">
        <w:rPr>
          <w:rFonts w:eastAsia="SimSun"/>
          <w:szCs w:val="22"/>
          <w:lang w:val="pt-PT" w:eastAsia="zh-CN" w:bidi="th-TH"/>
        </w:rPr>
        <w:t xml:space="preserve"> o temazepam)</w:t>
      </w:r>
      <w:r w:rsidR="005D1247" w:rsidRPr="00F67924">
        <w:rPr>
          <w:rFonts w:eastAsia="SimSun"/>
          <w:szCs w:val="22"/>
          <w:lang w:val="pt-PT" w:eastAsia="zh-CN" w:bidi="th-TH"/>
        </w:rPr>
        <w:t>,</w:t>
      </w:r>
      <w:r w:rsidRPr="00F67924">
        <w:rPr>
          <w:rFonts w:eastAsia="SimSun"/>
          <w:szCs w:val="22"/>
          <w:lang w:val="pt-PT" w:eastAsia="zh-CN" w:bidi="th-TH"/>
        </w:rPr>
        <w:t xml:space="preserve"> usadas para </w:t>
      </w:r>
      <w:r w:rsidRPr="00F67924">
        <w:rPr>
          <w:rFonts w:eastAsia="SimSun"/>
          <w:b/>
          <w:szCs w:val="22"/>
          <w:lang w:val="pt-PT" w:eastAsia="zh-CN" w:bidi="th-TH"/>
        </w:rPr>
        <w:t>aliviar a ansiedade</w:t>
      </w:r>
      <w:r w:rsidR="009F37DD" w:rsidRPr="00F67924">
        <w:rPr>
          <w:rFonts w:eastAsia="SimSun"/>
          <w:b/>
          <w:szCs w:val="22"/>
          <w:lang w:val="pt-PT" w:eastAsia="zh-CN" w:bidi="th-TH"/>
        </w:rPr>
        <w:t>.</w:t>
      </w:r>
    </w:p>
    <w:p w14:paraId="3D9CD486" w14:textId="77777777" w:rsidR="00482681" w:rsidRPr="00F67924" w:rsidRDefault="00482681" w:rsidP="00482681">
      <w:pPr>
        <w:rPr>
          <w:szCs w:val="22"/>
          <w:lang w:val="pt-PT"/>
        </w:rPr>
      </w:pPr>
    </w:p>
    <w:p w14:paraId="4491E5C8" w14:textId="77777777" w:rsidR="00482681" w:rsidRPr="00F67924" w:rsidRDefault="00482681" w:rsidP="00482681">
      <w:pPr>
        <w:rPr>
          <w:szCs w:val="22"/>
          <w:lang w:val="pt-PT"/>
        </w:rPr>
      </w:pPr>
      <w:r w:rsidRPr="00F67924">
        <w:rPr>
          <w:szCs w:val="22"/>
          <w:lang w:val="pt-PT"/>
        </w:rPr>
        <w:t xml:space="preserve">Devido à falta de experiência clínica, não </w:t>
      </w:r>
      <w:r w:rsidR="00527122" w:rsidRPr="00F67924">
        <w:rPr>
          <w:szCs w:val="22"/>
          <w:lang w:val="pt-PT"/>
        </w:rPr>
        <w:t xml:space="preserve">se recomenda a </w:t>
      </w:r>
      <w:r w:rsidRPr="00F67924">
        <w:rPr>
          <w:szCs w:val="22"/>
          <w:lang w:val="pt-PT"/>
        </w:rPr>
        <w:t>utiliza</w:t>
      </w:r>
      <w:r w:rsidR="00527122" w:rsidRPr="00F67924">
        <w:rPr>
          <w:szCs w:val="22"/>
          <w:lang w:val="pt-PT"/>
        </w:rPr>
        <w:t>ção de</w:t>
      </w:r>
      <w:r w:rsidRPr="00F67924">
        <w:rPr>
          <w:szCs w:val="22"/>
          <w:lang w:val="pt-PT"/>
        </w:rPr>
        <w:t xml:space="preserve"> RoActemra com outros medicamentos biológicos usados no tratamento da AR, AIJs ou AIJp.</w:t>
      </w:r>
    </w:p>
    <w:p w14:paraId="2C28FFFA" w14:textId="77777777" w:rsidR="00482681" w:rsidRPr="00F67924" w:rsidRDefault="00482681" w:rsidP="00482681">
      <w:pPr>
        <w:rPr>
          <w:iCs/>
          <w:szCs w:val="22"/>
          <w:lang w:val="pt-PT"/>
        </w:rPr>
      </w:pPr>
    </w:p>
    <w:p w14:paraId="3BF0D6E3" w14:textId="77777777" w:rsidR="00482681" w:rsidRPr="00F67924" w:rsidRDefault="00482681" w:rsidP="00E64A0A">
      <w:pPr>
        <w:rPr>
          <w:b/>
          <w:szCs w:val="22"/>
          <w:lang w:val="pt-PT"/>
        </w:rPr>
      </w:pPr>
      <w:r w:rsidRPr="00F67924">
        <w:rPr>
          <w:b/>
          <w:szCs w:val="22"/>
          <w:lang w:val="pt-PT"/>
        </w:rPr>
        <w:t>Gravidez, amamentação e fertilidade</w:t>
      </w:r>
    </w:p>
    <w:p w14:paraId="21709DBB" w14:textId="77777777" w:rsidR="006C3836" w:rsidRPr="00F67924" w:rsidRDefault="006C3836" w:rsidP="00482681">
      <w:pPr>
        <w:suppressAutoHyphens/>
        <w:rPr>
          <w:b/>
          <w:szCs w:val="22"/>
          <w:lang w:val="pt-PT"/>
        </w:rPr>
      </w:pPr>
    </w:p>
    <w:p w14:paraId="785FCB8C" w14:textId="77777777" w:rsidR="00482681" w:rsidRPr="00F67924" w:rsidRDefault="00482681" w:rsidP="00482681">
      <w:pPr>
        <w:rPr>
          <w:b/>
          <w:iCs/>
          <w:szCs w:val="22"/>
          <w:lang w:val="pt-PT"/>
        </w:rPr>
      </w:pPr>
      <w:r w:rsidRPr="00F67924">
        <w:rPr>
          <w:b/>
          <w:iCs/>
          <w:szCs w:val="22"/>
          <w:lang w:val="pt-PT"/>
        </w:rPr>
        <w:t>RoActemra não deve ser utilizado durante a gravidez</w:t>
      </w:r>
      <w:r w:rsidRPr="00F67924">
        <w:rPr>
          <w:iCs/>
          <w:szCs w:val="22"/>
          <w:lang w:val="pt-PT"/>
        </w:rPr>
        <w:t>, exceto se manifestamente necessário.</w:t>
      </w:r>
    </w:p>
    <w:p w14:paraId="0E10B80B" w14:textId="77777777" w:rsidR="006C3836" w:rsidRPr="00F67924" w:rsidRDefault="00482681" w:rsidP="00482681">
      <w:pPr>
        <w:rPr>
          <w:szCs w:val="22"/>
          <w:lang w:val="pt-PT"/>
        </w:rPr>
      </w:pPr>
      <w:r w:rsidRPr="00F67924">
        <w:rPr>
          <w:szCs w:val="22"/>
          <w:lang w:val="pt-PT"/>
        </w:rPr>
        <w:t xml:space="preserve">Se está grávida, se pensa estar grávida ou planeia engravidar, </w:t>
      </w:r>
      <w:r w:rsidR="00527122" w:rsidRPr="00F67924">
        <w:rPr>
          <w:szCs w:val="22"/>
          <w:lang w:val="pt-PT"/>
        </w:rPr>
        <w:t xml:space="preserve">fale com </w:t>
      </w:r>
      <w:r w:rsidRPr="00F67924">
        <w:rPr>
          <w:szCs w:val="22"/>
          <w:lang w:val="pt-PT"/>
        </w:rPr>
        <w:t>o seu médico.</w:t>
      </w:r>
    </w:p>
    <w:p w14:paraId="32712CFA" w14:textId="77777777" w:rsidR="006C3836" w:rsidRPr="00F67924" w:rsidRDefault="006C3836" w:rsidP="00482681">
      <w:pPr>
        <w:rPr>
          <w:szCs w:val="22"/>
          <w:lang w:val="pt-PT"/>
        </w:rPr>
      </w:pPr>
    </w:p>
    <w:p w14:paraId="3AD74864" w14:textId="3B4347CE" w:rsidR="00482681" w:rsidRPr="00F67924" w:rsidRDefault="00482681" w:rsidP="00482681">
      <w:pPr>
        <w:rPr>
          <w:szCs w:val="22"/>
          <w:lang w:val="pt-PT"/>
        </w:rPr>
      </w:pPr>
      <w:r w:rsidRPr="00F67924">
        <w:rPr>
          <w:b/>
          <w:szCs w:val="22"/>
          <w:lang w:val="pt-PT"/>
        </w:rPr>
        <w:t>As mulheres em idade fértil</w:t>
      </w:r>
      <w:r w:rsidRPr="00F67924">
        <w:rPr>
          <w:szCs w:val="22"/>
          <w:lang w:val="pt-PT"/>
        </w:rPr>
        <w:t xml:space="preserve"> devem usar contraceção eficaz durante e até 3</w:t>
      </w:r>
      <w:r w:rsidR="00FF1B25" w:rsidRPr="00F67924">
        <w:rPr>
          <w:szCs w:val="22"/>
          <w:lang w:val="pt-PT"/>
        </w:rPr>
        <w:t> </w:t>
      </w:r>
      <w:r w:rsidR="00BD5511" w:rsidRPr="00F67924">
        <w:rPr>
          <w:szCs w:val="22"/>
          <w:lang w:val="pt-PT"/>
        </w:rPr>
        <w:t>meses após o tratamento.</w:t>
      </w:r>
    </w:p>
    <w:p w14:paraId="7000E86F" w14:textId="77777777" w:rsidR="006C3836" w:rsidRPr="00F67924" w:rsidRDefault="006C3836" w:rsidP="00482681">
      <w:pPr>
        <w:rPr>
          <w:iCs/>
          <w:szCs w:val="22"/>
          <w:lang w:val="pt-PT"/>
        </w:rPr>
      </w:pPr>
    </w:p>
    <w:p w14:paraId="6DE1EECC" w14:textId="1F267CDC" w:rsidR="00482681" w:rsidRPr="00F67924" w:rsidRDefault="00482681" w:rsidP="00482681">
      <w:pPr>
        <w:rPr>
          <w:szCs w:val="22"/>
          <w:lang w:val="pt-PT"/>
        </w:rPr>
      </w:pPr>
      <w:r w:rsidRPr="00F67924">
        <w:rPr>
          <w:b/>
          <w:szCs w:val="22"/>
          <w:lang w:val="pt-PT"/>
        </w:rPr>
        <w:t xml:space="preserve">Interrompa a amamentação se lhe vai ser administrado </w:t>
      </w:r>
      <w:r w:rsidRPr="00F67924">
        <w:rPr>
          <w:b/>
          <w:iCs/>
          <w:szCs w:val="22"/>
          <w:lang w:val="pt-PT"/>
        </w:rPr>
        <w:t>RoActemra</w:t>
      </w:r>
      <w:r w:rsidRPr="00F67924">
        <w:rPr>
          <w:szCs w:val="22"/>
          <w:lang w:val="pt-PT"/>
        </w:rPr>
        <w:t xml:space="preserve"> e informe o seu médico. Antes de iniciar a amamentação</w:t>
      </w:r>
      <w:r w:rsidR="00CC5DFE" w:rsidRPr="00F67924">
        <w:rPr>
          <w:szCs w:val="22"/>
          <w:lang w:val="pt-PT"/>
        </w:rPr>
        <w:t xml:space="preserve"> faça um intervalo de pelo menos 3</w:t>
      </w:r>
      <w:r w:rsidR="00FF1B25" w:rsidRPr="00F67924">
        <w:rPr>
          <w:szCs w:val="22"/>
          <w:lang w:val="pt-PT"/>
        </w:rPr>
        <w:t> </w:t>
      </w:r>
      <w:r w:rsidR="00CC5DFE" w:rsidRPr="00F67924">
        <w:rPr>
          <w:szCs w:val="22"/>
          <w:lang w:val="pt-PT"/>
        </w:rPr>
        <w:t>meses após</w:t>
      </w:r>
      <w:r w:rsidRPr="00F67924">
        <w:rPr>
          <w:szCs w:val="22"/>
          <w:lang w:val="pt-PT"/>
        </w:rPr>
        <w:t xml:space="preserve"> o seu último tratamento.</w:t>
      </w:r>
      <w:r w:rsidR="00B87A7A" w:rsidRPr="00F67924">
        <w:rPr>
          <w:szCs w:val="22"/>
          <w:lang w:val="pt-PT"/>
        </w:rPr>
        <w:t xml:space="preserve"> </w:t>
      </w:r>
      <w:r w:rsidRPr="00F67924">
        <w:rPr>
          <w:szCs w:val="22"/>
          <w:lang w:val="pt-PT"/>
        </w:rPr>
        <w:t xml:space="preserve">Não se sabe se </w:t>
      </w:r>
      <w:r w:rsidRPr="00F67924">
        <w:rPr>
          <w:iCs/>
          <w:szCs w:val="22"/>
          <w:lang w:val="pt-PT"/>
        </w:rPr>
        <w:t>RoActemra</w:t>
      </w:r>
      <w:r w:rsidR="00BD5511" w:rsidRPr="00F67924">
        <w:rPr>
          <w:szCs w:val="22"/>
          <w:lang w:val="pt-PT"/>
        </w:rPr>
        <w:t xml:space="preserve"> é excretado no leite materno.</w:t>
      </w:r>
    </w:p>
    <w:p w14:paraId="0F92E759" w14:textId="77777777" w:rsidR="00482681" w:rsidRPr="00F67924" w:rsidRDefault="00482681" w:rsidP="00482681">
      <w:pPr>
        <w:rPr>
          <w:szCs w:val="22"/>
          <w:lang w:val="pt-PT"/>
        </w:rPr>
      </w:pPr>
    </w:p>
    <w:p w14:paraId="11C1EFB7" w14:textId="77777777" w:rsidR="00482681" w:rsidRPr="00F67924" w:rsidRDefault="00482681" w:rsidP="00482681">
      <w:pPr>
        <w:rPr>
          <w:szCs w:val="22"/>
          <w:lang w:val="pt-PT"/>
        </w:rPr>
      </w:pPr>
      <w:r w:rsidRPr="00F67924">
        <w:rPr>
          <w:szCs w:val="22"/>
          <w:lang w:val="pt-PT"/>
        </w:rPr>
        <w:t xml:space="preserve">Os dados disponíveis </w:t>
      </w:r>
      <w:r w:rsidR="006C3836" w:rsidRPr="00F67924">
        <w:rPr>
          <w:szCs w:val="22"/>
          <w:lang w:val="pt-PT"/>
        </w:rPr>
        <w:t xml:space="preserve">até ao momento </w:t>
      </w:r>
      <w:r w:rsidRPr="00F67924">
        <w:rPr>
          <w:szCs w:val="22"/>
          <w:lang w:val="pt-PT"/>
        </w:rPr>
        <w:t xml:space="preserve">não sugerem </w:t>
      </w:r>
      <w:r w:rsidR="006C3836" w:rsidRPr="00F67924">
        <w:rPr>
          <w:szCs w:val="22"/>
          <w:lang w:val="pt-PT"/>
        </w:rPr>
        <w:t xml:space="preserve">qualquer </w:t>
      </w:r>
      <w:r w:rsidRPr="00F67924">
        <w:rPr>
          <w:szCs w:val="22"/>
          <w:lang w:val="pt-PT"/>
        </w:rPr>
        <w:t xml:space="preserve">efeito na fertilidade </w:t>
      </w:r>
      <w:r w:rsidR="006C3836" w:rsidRPr="00F67924">
        <w:rPr>
          <w:szCs w:val="22"/>
          <w:lang w:val="pt-PT"/>
        </w:rPr>
        <w:t>devido a este</w:t>
      </w:r>
      <w:r w:rsidRPr="00F67924">
        <w:rPr>
          <w:szCs w:val="22"/>
          <w:lang w:val="pt-PT"/>
        </w:rPr>
        <w:t xml:space="preserve"> tratamento.</w:t>
      </w:r>
    </w:p>
    <w:p w14:paraId="581603AA" w14:textId="77777777" w:rsidR="00482681" w:rsidRPr="00F67924" w:rsidRDefault="00482681" w:rsidP="00482681">
      <w:pPr>
        <w:rPr>
          <w:szCs w:val="22"/>
          <w:lang w:val="pt-PT"/>
        </w:rPr>
      </w:pPr>
    </w:p>
    <w:p w14:paraId="5F9775D6" w14:textId="77777777" w:rsidR="00482681" w:rsidRPr="00F67924" w:rsidRDefault="00482681" w:rsidP="00482681">
      <w:pPr>
        <w:rPr>
          <w:b/>
          <w:szCs w:val="22"/>
          <w:lang w:val="pt-PT"/>
        </w:rPr>
      </w:pPr>
      <w:r w:rsidRPr="00F67924">
        <w:rPr>
          <w:b/>
          <w:szCs w:val="22"/>
          <w:lang w:val="pt-PT"/>
        </w:rPr>
        <w:t>Condução de veículos e utilização de máquinas</w:t>
      </w:r>
    </w:p>
    <w:p w14:paraId="50906DDB" w14:textId="77777777" w:rsidR="00482681" w:rsidRPr="00F67924" w:rsidRDefault="00482681" w:rsidP="00482681">
      <w:pPr>
        <w:rPr>
          <w:szCs w:val="22"/>
          <w:lang w:val="pt-PT"/>
        </w:rPr>
      </w:pPr>
      <w:r w:rsidRPr="00F67924">
        <w:rPr>
          <w:szCs w:val="22"/>
          <w:lang w:val="pt-PT"/>
        </w:rPr>
        <w:t>Este medicamento pode causar tonturas. Se tiver tonturas, não deve</w:t>
      </w:r>
      <w:r w:rsidR="00BD5511" w:rsidRPr="00F67924">
        <w:rPr>
          <w:szCs w:val="22"/>
          <w:lang w:val="pt-PT"/>
        </w:rPr>
        <w:t xml:space="preserve"> conduzir ou utilizar máquinas.</w:t>
      </w:r>
    </w:p>
    <w:p w14:paraId="4FD33F9A" w14:textId="77777777" w:rsidR="00482681" w:rsidRPr="00F67924" w:rsidRDefault="00482681" w:rsidP="00482681">
      <w:pPr>
        <w:rPr>
          <w:b/>
          <w:szCs w:val="22"/>
          <w:lang w:val="pt-PT"/>
        </w:rPr>
      </w:pPr>
    </w:p>
    <w:p w14:paraId="763BD700" w14:textId="77777777" w:rsidR="00482681" w:rsidRPr="00F67924" w:rsidRDefault="00482681" w:rsidP="00482681">
      <w:pPr>
        <w:rPr>
          <w:b/>
          <w:szCs w:val="22"/>
          <w:lang w:val="pt-PT"/>
        </w:rPr>
      </w:pPr>
      <w:r w:rsidRPr="00F67924">
        <w:rPr>
          <w:b/>
          <w:szCs w:val="22"/>
          <w:lang w:val="pt-PT"/>
        </w:rPr>
        <w:t>RoActemra contém sódio</w:t>
      </w:r>
    </w:p>
    <w:p w14:paraId="70B415F4" w14:textId="00437388" w:rsidR="00482681" w:rsidRPr="00F67924" w:rsidRDefault="00FF1B25" w:rsidP="00482681">
      <w:pPr>
        <w:suppressAutoHyphens/>
        <w:rPr>
          <w:szCs w:val="22"/>
          <w:lang w:val="pt-PT"/>
        </w:rPr>
      </w:pPr>
      <w:r w:rsidRPr="00F67924">
        <w:rPr>
          <w:szCs w:val="22"/>
          <w:lang w:val="pt-PT"/>
        </w:rPr>
        <w:t>Após diluição com solução de cloreto de sódio 0,9%</w:t>
      </w:r>
      <w:r w:rsidR="00720A4E" w:rsidRPr="00F67924">
        <w:rPr>
          <w:szCs w:val="22"/>
          <w:lang w:val="pt-PT"/>
        </w:rPr>
        <w:t>, este medicamento contém 230,6 </w:t>
      </w:r>
      <w:r w:rsidRPr="00F67924">
        <w:rPr>
          <w:szCs w:val="22"/>
          <w:lang w:val="pt-PT"/>
        </w:rPr>
        <w:t xml:space="preserve">mg de </w:t>
      </w:r>
      <w:r w:rsidR="00720A4E" w:rsidRPr="00F67924">
        <w:rPr>
          <w:szCs w:val="22"/>
          <w:lang w:val="pt-PT"/>
        </w:rPr>
        <w:t>sódio por dose máxima de 800 </w:t>
      </w:r>
      <w:r w:rsidRPr="00F67924">
        <w:rPr>
          <w:szCs w:val="22"/>
          <w:lang w:val="pt-PT"/>
        </w:rPr>
        <w:t>mg, equivalente a 11,5% da ingestão diária m</w:t>
      </w:r>
      <w:r w:rsidR="00720A4E" w:rsidRPr="00F67924">
        <w:rPr>
          <w:szCs w:val="22"/>
          <w:lang w:val="pt-PT"/>
        </w:rPr>
        <w:t>áxima recomendada pela OMS de 2 </w:t>
      </w:r>
      <w:r w:rsidRPr="00F67924">
        <w:rPr>
          <w:szCs w:val="22"/>
          <w:lang w:val="pt-PT"/>
        </w:rPr>
        <w:t>g de sódio para um adulto.</w:t>
      </w:r>
    </w:p>
    <w:p w14:paraId="47BB34B1" w14:textId="37C20787" w:rsidR="00482681" w:rsidRPr="00F67924" w:rsidRDefault="00482681" w:rsidP="00482681">
      <w:pPr>
        <w:suppressAutoHyphens/>
        <w:rPr>
          <w:szCs w:val="22"/>
          <w:lang w:val="pt-PT"/>
        </w:rPr>
      </w:pPr>
    </w:p>
    <w:p w14:paraId="423DA3CB" w14:textId="65810F39" w:rsidR="00720A4E" w:rsidRPr="00F67924" w:rsidRDefault="00720A4E" w:rsidP="00556054">
      <w:pPr>
        <w:keepNext/>
        <w:keepLines/>
        <w:suppressAutoHyphens/>
        <w:rPr>
          <w:b/>
          <w:szCs w:val="22"/>
          <w:lang w:val="pt-PT"/>
        </w:rPr>
      </w:pPr>
      <w:r w:rsidRPr="00F67924">
        <w:rPr>
          <w:b/>
          <w:szCs w:val="22"/>
          <w:lang w:val="pt-PT"/>
        </w:rPr>
        <w:t>RoActemra contém polissorbato</w:t>
      </w:r>
      <w:ins w:id="2769" w:author="Author">
        <w:r w:rsidR="002635EB">
          <w:rPr>
            <w:b/>
            <w:szCs w:val="22"/>
            <w:lang w:val="pt-PT"/>
          </w:rPr>
          <w:t> </w:t>
        </w:r>
        <w:del w:id="2770" w:author="Author">
          <w:r w:rsidR="00704102" w:rsidDel="002635EB">
            <w:rPr>
              <w:b/>
              <w:szCs w:val="22"/>
              <w:lang w:val="pt-PT"/>
            </w:rPr>
            <w:delText xml:space="preserve"> </w:delText>
          </w:r>
        </w:del>
        <w:r w:rsidR="00704102" w:rsidRPr="00A55B53">
          <w:rPr>
            <w:b/>
            <w:szCs w:val="22"/>
            <w:lang w:val="pt-PT"/>
          </w:rPr>
          <w:t xml:space="preserve">80 </w:t>
        </w:r>
        <w:r w:rsidR="00704102" w:rsidRPr="00250161">
          <w:rPr>
            <w:b/>
            <w:szCs w:val="22"/>
            <w:lang w:val="pt-PT"/>
          </w:rPr>
          <w:t>(E 433)</w:t>
        </w:r>
      </w:ins>
    </w:p>
    <w:p w14:paraId="29A79BFD" w14:textId="708D26D3" w:rsidR="00720A4E" w:rsidRPr="00F67924" w:rsidRDefault="00720A4E" w:rsidP="00556054">
      <w:pPr>
        <w:keepNext/>
        <w:keepLines/>
        <w:suppressAutoHyphens/>
        <w:rPr>
          <w:szCs w:val="22"/>
          <w:lang w:val="pt-PT"/>
        </w:rPr>
      </w:pPr>
      <w:r w:rsidRPr="00F67924">
        <w:rPr>
          <w:szCs w:val="22"/>
          <w:lang w:val="pt-PT"/>
        </w:rPr>
        <w:t>Este medicamento contém 5 mg de polissorbato</w:t>
      </w:r>
      <w:ins w:id="2771" w:author="Author">
        <w:r w:rsidR="002635EB">
          <w:rPr>
            <w:szCs w:val="22"/>
            <w:lang w:val="pt-PT"/>
          </w:rPr>
          <w:t> </w:t>
        </w:r>
      </w:ins>
      <w:del w:id="2772" w:author="Author">
        <w:r w:rsidRPr="00F67924" w:rsidDel="002635EB">
          <w:rPr>
            <w:szCs w:val="22"/>
            <w:lang w:val="pt-PT"/>
          </w:rPr>
          <w:delText xml:space="preserve"> </w:delText>
        </w:r>
      </w:del>
      <w:r w:rsidRPr="00F67924">
        <w:rPr>
          <w:szCs w:val="22"/>
          <w:lang w:val="pt-PT"/>
        </w:rPr>
        <w:t>80 em cada frasco para injetáveis de 200 mg/10 ml, 10 mg de polissorbato</w:t>
      </w:r>
      <w:ins w:id="2773" w:author="Author">
        <w:r w:rsidR="002635EB">
          <w:rPr>
            <w:szCs w:val="22"/>
            <w:lang w:val="pt-PT"/>
          </w:rPr>
          <w:t> </w:t>
        </w:r>
      </w:ins>
      <w:del w:id="2774" w:author="Author">
        <w:r w:rsidRPr="00F67924" w:rsidDel="002635EB">
          <w:rPr>
            <w:szCs w:val="22"/>
            <w:lang w:val="pt-PT"/>
          </w:rPr>
          <w:delText xml:space="preserve"> </w:delText>
        </w:r>
      </w:del>
      <w:r w:rsidRPr="00F67924">
        <w:rPr>
          <w:szCs w:val="22"/>
          <w:lang w:val="pt-PT"/>
        </w:rPr>
        <w:t>80 em cada frasco para injetáveis de 400 mg/20 ml e 2 mg de polissorbato</w:t>
      </w:r>
      <w:ins w:id="2775" w:author="Author">
        <w:r w:rsidR="002635EB">
          <w:rPr>
            <w:szCs w:val="22"/>
            <w:lang w:val="pt-PT"/>
          </w:rPr>
          <w:t> </w:t>
        </w:r>
      </w:ins>
      <w:del w:id="2776" w:author="Author">
        <w:r w:rsidRPr="00F67924" w:rsidDel="002635EB">
          <w:rPr>
            <w:szCs w:val="22"/>
            <w:lang w:val="pt-PT"/>
          </w:rPr>
          <w:delText xml:space="preserve"> </w:delText>
        </w:r>
      </w:del>
      <w:r w:rsidRPr="00F67924">
        <w:rPr>
          <w:szCs w:val="22"/>
          <w:lang w:val="pt-PT"/>
        </w:rPr>
        <w:t xml:space="preserve">80 em cada frasco para injetáveis de 80 mg/4 ml, que é equivalente a 0,5 mg/ml. Os polissorbatos podem causar reações alérgicas. Informe o seu médico se </w:t>
      </w:r>
      <w:ins w:id="2777" w:author="Author">
        <w:r w:rsidR="002635EB">
          <w:rPr>
            <w:szCs w:val="22"/>
            <w:lang w:val="pt-PT"/>
          </w:rPr>
          <w:t>tem</w:t>
        </w:r>
      </w:ins>
      <w:del w:id="2778" w:author="Author">
        <w:r w:rsidRPr="00F67924" w:rsidDel="002635EB">
          <w:rPr>
            <w:szCs w:val="22"/>
            <w:lang w:val="pt-PT"/>
          </w:rPr>
          <w:delText>você</w:delText>
        </w:r>
      </w:del>
      <w:r w:rsidRPr="00F67924">
        <w:rPr>
          <w:szCs w:val="22"/>
          <w:lang w:val="pt-PT"/>
        </w:rPr>
        <w:t xml:space="preserve"> ou </w:t>
      </w:r>
      <w:ins w:id="2779" w:author="Author">
        <w:r w:rsidR="002635EB">
          <w:rPr>
            <w:szCs w:val="22"/>
            <w:lang w:val="pt-PT"/>
          </w:rPr>
          <w:t xml:space="preserve">se </w:t>
        </w:r>
      </w:ins>
      <w:r w:rsidRPr="00F67924">
        <w:rPr>
          <w:szCs w:val="22"/>
          <w:lang w:val="pt-PT"/>
        </w:rPr>
        <w:t>o seu filho tem alguma alergia.</w:t>
      </w:r>
    </w:p>
    <w:p w14:paraId="73E1384C" w14:textId="77777777" w:rsidR="00482681" w:rsidRPr="00F67924" w:rsidRDefault="00482681" w:rsidP="00482681">
      <w:pPr>
        <w:suppressAutoHyphens/>
        <w:rPr>
          <w:szCs w:val="22"/>
          <w:lang w:val="pt-PT"/>
        </w:rPr>
      </w:pPr>
    </w:p>
    <w:p w14:paraId="3FEB0A7B" w14:textId="77777777" w:rsidR="00BD4E11" w:rsidRPr="00F67924" w:rsidRDefault="00BD4E11" w:rsidP="00482681">
      <w:pPr>
        <w:suppressAutoHyphens/>
        <w:rPr>
          <w:szCs w:val="22"/>
          <w:lang w:val="pt-PT"/>
        </w:rPr>
      </w:pPr>
    </w:p>
    <w:p w14:paraId="2239BF30" w14:textId="77777777" w:rsidR="00482681" w:rsidRPr="00F67924" w:rsidRDefault="00482681" w:rsidP="00556054">
      <w:pPr>
        <w:ind w:left="567" w:hanging="567"/>
        <w:rPr>
          <w:b/>
          <w:szCs w:val="22"/>
          <w:lang w:val="pt-PT"/>
        </w:rPr>
      </w:pPr>
      <w:r w:rsidRPr="00F67924">
        <w:rPr>
          <w:b/>
          <w:szCs w:val="22"/>
          <w:lang w:val="pt-PT"/>
        </w:rPr>
        <w:t>3.</w:t>
      </w:r>
      <w:r w:rsidRPr="00F67924">
        <w:rPr>
          <w:b/>
          <w:szCs w:val="22"/>
          <w:lang w:val="pt-PT"/>
        </w:rPr>
        <w:tab/>
        <w:t>Como é administrado RoActemra</w:t>
      </w:r>
    </w:p>
    <w:p w14:paraId="1C68466B" w14:textId="77777777" w:rsidR="00482681" w:rsidRPr="00F67924" w:rsidRDefault="00482681" w:rsidP="000E07F0">
      <w:pPr>
        <w:keepNext/>
        <w:keepLines/>
        <w:suppressAutoHyphens/>
        <w:rPr>
          <w:szCs w:val="22"/>
          <w:lang w:val="pt-PT"/>
        </w:rPr>
      </w:pPr>
    </w:p>
    <w:p w14:paraId="67623044" w14:textId="77777777" w:rsidR="00482681" w:rsidRPr="00F67924" w:rsidRDefault="00482681" w:rsidP="000E07F0">
      <w:pPr>
        <w:keepNext/>
        <w:keepLines/>
        <w:rPr>
          <w:szCs w:val="22"/>
          <w:lang w:val="pt-PT"/>
        </w:rPr>
      </w:pPr>
      <w:r w:rsidRPr="00F67924">
        <w:rPr>
          <w:szCs w:val="22"/>
          <w:lang w:val="pt-PT"/>
        </w:rPr>
        <w:t>Este medicamento é sujeito a receita médica restrita prescrita pelo seu médico.</w:t>
      </w:r>
    </w:p>
    <w:p w14:paraId="3CE27FCA" w14:textId="77777777" w:rsidR="00482681" w:rsidRPr="00F67924" w:rsidRDefault="00482681" w:rsidP="000E07F0">
      <w:pPr>
        <w:keepNext/>
        <w:keepLines/>
        <w:rPr>
          <w:b/>
          <w:szCs w:val="22"/>
          <w:lang w:val="pt-PT"/>
        </w:rPr>
      </w:pPr>
    </w:p>
    <w:p w14:paraId="584D2F1D" w14:textId="77777777" w:rsidR="00482681" w:rsidRPr="00F67924" w:rsidRDefault="00482681" w:rsidP="00482681">
      <w:pPr>
        <w:rPr>
          <w:b/>
          <w:szCs w:val="22"/>
          <w:lang w:val="pt-PT"/>
        </w:rPr>
      </w:pPr>
      <w:r w:rsidRPr="00F67924">
        <w:rPr>
          <w:szCs w:val="22"/>
          <w:lang w:val="pt-PT"/>
        </w:rPr>
        <w:t>RoActemra ser-lhe-á administrado</w:t>
      </w:r>
      <w:r w:rsidRPr="00F67924">
        <w:rPr>
          <w:b/>
          <w:szCs w:val="22"/>
          <w:lang w:val="pt-PT"/>
        </w:rPr>
        <w:t xml:space="preserve"> através de uma veia por um médico ou enfermeiro. </w:t>
      </w:r>
      <w:r w:rsidRPr="00F67924">
        <w:rPr>
          <w:szCs w:val="22"/>
          <w:lang w:val="pt-PT"/>
        </w:rPr>
        <w:t>Eles irão diluir a solução, montar uma perfusão intravenosa e monitorizá</w:t>
      </w:r>
      <w:r w:rsidRPr="00F67924">
        <w:rPr>
          <w:szCs w:val="22"/>
          <w:lang w:val="pt-PT"/>
        </w:rPr>
        <w:noBreakHyphen/>
      </w:r>
      <w:r w:rsidR="008D75A2" w:rsidRPr="00F67924">
        <w:rPr>
          <w:szCs w:val="22"/>
          <w:lang w:val="pt-PT"/>
        </w:rPr>
        <w:t>lo durante e após o tratamento.</w:t>
      </w:r>
    </w:p>
    <w:p w14:paraId="2415575C" w14:textId="77777777" w:rsidR="00482681" w:rsidRPr="00F67924" w:rsidRDefault="00482681" w:rsidP="00482681">
      <w:pPr>
        <w:rPr>
          <w:b/>
          <w:szCs w:val="22"/>
          <w:u w:val="single"/>
          <w:lang w:val="pt-PT"/>
        </w:rPr>
      </w:pPr>
    </w:p>
    <w:p w14:paraId="61C52682" w14:textId="77777777" w:rsidR="00482681" w:rsidRPr="00F67924" w:rsidRDefault="00482681" w:rsidP="00482681">
      <w:pPr>
        <w:keepNext/>
        <w:keepLines/>
        <w:rPr>
          <w:b/>
          <w:szCs w:val="22"/>
          <w:lang w:val="pt-PT"/>
        </w:rPr>
      </w:pPr>
      <w:r w:rsidRPr="00F67924">
        <w:rPr>
          <w:b/>
          <w:szCs w:val="22"/>
          <w:lang w:val="pt-PT"/>
        </w:rPr>
        <w:t>Doentes adultos com AR</w:t>
      </w:r>
    </w:p>
    <w:p w14:paraId="63632B02" w14:textId="77777777" w:rsidR="00482681" w:rsidRPr="00F67924" w:rsidRDefault="00482681" w:rsidP="00482681">
      <w:pPr>
        <w:rPr>
          <w:szCs w:val="22"/>
          <w:lang w:val="pt-PT"/>
        </w:rPr>
      </w:pPr>
      <w:r w:rsidRPr="00F67924">
        <w:rPr>
          <w:szCs w:val="22"/>
          <w:lang w:val="pt-PT"/>
        </w:rPr>
        <w:t xml:space="preserve">A dose usual de RoActemra é de 8 mg por kg de peso corporal. Dependendo da sua resposta, o seu médico poderá diminuir a sua dose para 4 mg/kg e depois aumentar novamente </w:t>
      </w:r>
      <w:r w:rsidR="008D75A2" w:rsidRPr="00F67924">
        <w:rPr>
          <w:szCs w:val="22"/>
          <w:lang w:val="pt-PT"/>
        </w:rPr>
        <w:t>para 8 mg/kg quando apropriado.</w:t>
      </w:r>
    </w:p>
    <w:p w14:paraId="6E75C723" w14:textId="77777777" w:rsidR="00482681" w:rsidRPr="00F67924" w:rsidRDefault="00482681" w:rsidP="00482681">
      <w:pPr>
        <w:rPr>
          <w:szCs w:val="22"/>
          <w:lang w:val="pt-PT"/>
        </w:rPr>
      </w:pPr>
    </w:p>
    <w:p w14:paraId="37657AA2" w14:textId="36B3DB5C" w:rsidR="00482681" w:rsidRPr="00F67924" w:rsidRDefault="00482681" w:rsidP="00482681">
      <w:pPr>
        <w:rPr>
          <w:szCs w:val="22"/>
          <w:lang w:val="pt-PT"/>
        </w:rPr>
      </w:pPr>
      <w:r w:rsidRPr="00F67924">
        <w:rPr>
          <w:szCs w:val="22"/>
          <w:lang w:val="pt-PT"/>
        </w:rPr>
        <w:t xml:space="preserve">Os adultos receberão RoActemra através de uma veia (perfusão intravenosa), uma vez de 4 </w:t>
      </w:r>
      <w:r w:rsidR="008D75A2" w:rsidRPr="00F67924">
        <w:rPr>
          <w:szCs w:val="22"/>
          <w:lang w:val="pt-PT"/>
        </w:rPr>
        <w:t>em 4</w:t>
      </w:r>
      <w:r w:rsidR="00F5040D" w:rsidRPr="00F67924">
        <w:rPr>
          <w:szCs w:val="22"/>
          <w:lang w:val="pt-PT"/>
        </w:rPr>
        <w:t> </w:t>
      </w:r>
      <w:r w:rsidR="008D75A2" w:rsidRPr="00F67924">
        <w:rPr>
          <w:szCs w:val="22"/>
          <w:lang w:val="pt-PT"/>
        </w:rPr>
        <w:t>semanas, durante uma hora.</w:t>
      </w:r>
    </w:p>
    <w:p w14:paraId="4B1E6880" w14:textId="77777777" w:rsidR="00482681" w:rsidRPr="00F67924" w:rsidRDefault="00482681" w:rsidP="00482681">
      <w:pPr>
        <w:rPr>
          <w:b/>
          <w:szCs w:val="22"/>
          <w:lang w:val="pt-PT"/>
        </w:rPr>
      </w:pPr>
    </w:p>
    <w:p w14:paraId="689BD38F" w14:textId="77777777" w:rsidR="00482681" w:rsidRPr="00F67924" w:rsidRDefault="00482681" w:rsidP="00482681">
      <w:pPr>
        <w:keepNext/>
        <w:keepLines/>
        <w:rPr>
          <w:b/>
          <w:szCs w:val="22"/>
          <w:lang w:val="pt-PT"/>
        </w:rPr>
      </w:pPr>
      <w:r w:rsidRPr="00F67924">
        <w:rPr>
          <w:b/>
          <w:szCs w:val="22"/>
          <w:lang w:val="pt-PT"/>
        </w:rPr>
        <w:t xml:space="preserve">Crianças </w:t>
      </w:r>
      <w:r w:rsidR="00685E82" w:rsidRPr="00F67924">
        <w:rPr>
          <w:b/>
          <w:szCs w:val="22"/>
          <w:lang w:val="pt-PT"/>
        </w:rPr>
        <w:t>com AIJs</w:t>
      </w:r>
      <w:r w:rsidR="00685E82" w:rsidRPr="00F67924" w:rsidDel="00685E82">
        <w:rPr>
          <w:b/>
          <w:szCs w:val="22"/>
          <w:lang w:val="pt-PT"/>
        </w:rPr>
        <w:t xml:space="preserve"> </w:t>
      </w:r>
      <w:r w:rsidR="00685E82" w:rsidRPr="00F67924">
        <w:rPr>
          <w:b/>
          <w:szCs w:val="22"/>
          <w:lang w:val="pt-PT"/>
        </w:rPr>
        <w:t>(</w:t>
      </w:r>
      <w:r w:rsidRPr="00F67924">
        <w:rPr>
          <w:b/>
          <w:szCs w:val="22"/>
          <w:lang w:val="pt-PT"/>
        </w:rPr>
        <w:t xml:space="preserve">idade igual ou superior a </w:t>
      </w:r>
      <w:r w:rsidR="00685E82" w:rsidRPr="00F67924">
        <w:rPr>
          <w:b/>
          <w:szCs w:val="22"/>
          <w:lang w:val="pt-PT"/>
        </w:rPr>
        <w:t>2</w:t>
      </w:r>
      <w:r w:rsidRPr="00F67924">
        <w:rPr>
          <w:b/>
          <w:szCs w:val="22"/>
          <w:lang w:val="pt-PT"/>
        </w:rPr>
        <w:t xml:space="preserve"> anos</w:t>
      </w:r>
      <w:r w:rsidR="00685E82" w:rsidRPr="00F67924">
        <w:rPr>
          <w:b/>
          <w:szCs w:val="22"/>
          <w:lang w:val="pt-PT"/>
        </w:rPr>
        <w:t>)</w:t>
      </w:r>
    </w:p>
    <w:p w14:paraId="3D1005B8" w14:textId="77777777" w:rsidR="00482681" w:rsidRPr="00F67924" w:rsidRDefault="00482681" w:rsidP="00482681">
      <w:pPr>
        <w:keepNext/>
        <w:keepLines/>
        <w:rPr>
          <w:szCs w:val="22"/>
          <w:lang w:val="pt-PT"/>
        </w:rPr>
      </w:pPr>
      <w:r w:rsidRPr="00F67924">
        <w:rPr>
          <w:szCs w:val="22"/>
          <w:lang w:val="pt-PT"/>
        </w:rPr>
        <w:t>A dose usual de RoActemra depende do seu peso</w:t>
      </w:r>
      <w:r w:rsidR="00685E82" w:rsidRPr="00F67924">
        <w:rPr>
          <w:szCs w:val="22"/>
          <w:lang w:val="pt-PT"/>
        </w:rPr>
        <w:t>.</w:t>
      </w:r>
    </w:p>
    <w:p w14:paraId="2AB8257C" w14:textId="77777777" w:rsidR="00482681" w:rsidRPr="00F67924" w:rsidRDefault="00764657"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00482681" w:rsidRPr="00F67924">
        <w:rPr>
          <w:szCs w:val="22"/>
          <w:lang w:val="pt-PT"/>
        </w:rPr>
        <w:t xml:space="preserve">Se pesar menos de 30 kg: a dose é de </w:t>
      </w:r>
      <w:r w:rsidR="00482681" w:rsidRPr="00F67924">
        <w:rPr>
          <w:b/>
          <w:szCs w:val="22"/>
          <w:lang w:val="pt-PT"/>
        </w:rPr>
        <w:t xml:space="preserve">12 mg por cada </w:t>
      </w:r>
      <w:r w:rsidR="005D1247" w:rsidRPr="00F67924">
        <w:rPr>
          <w:b/>
          <w:szCs w:val="22"/>
          <w:lang w:val="pt-PT"/>
        </w:rPr>
        <w:t>qu</w:t>
      </w:r>
      <w:r w:rsidR="00482681" w:rsidRPr="00F67924">
        <w:rPr>
          <w:b/>
          <w:szCs w:val="22"/>
          <w:lang w:val="pt-PT"/>
        </w:rPr>
        <w:t>ilograma de peso corporal</w:t>
      </w:r>
    </w:p>
    <w:p w14:paraId="7582BE04" w14:textId="77777777" w:rsidR="00482681" w:rsidRPr="00F67924" w:rsidRDefault="00764657"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00482681" w:rsidRPr="00F67924">
        <w:rPr>
          <w:szCs w:val="22"/>
          <w:lang w:val="pt-PT"/>
        </w:rPr>
        <w:t xml:space="preserve">Se pesar 30 kg ou mais, a dose é de </w:t>
      </w:r>
      <w:r w:rsidR="00482681" w:rsidRPr="00F67924">
        <w:rPr>
          <w:b/>
          <w:szCs w:val="22"/>
          <w:lang w:val="pt-PT"/>
        </w:rPr>
        <w:t xml:space="preserve">8 mg por cada </w:t>
      </w:r>
      <w:r w:rsidR="005D1247" w:rsidRPr="00F67924">
        <w:rPr>
          <w:b/>
          <w:szCs w:val="22"/>
          <w:lang w:val="pt-PT"/>
        </w:rPr>
        <w:t>qu</w:t>
      </w:r>
      <w:r w:rsidR="00482681" w:rsidRPr="00F67924">
        <w:rPr>
          <w:b/>
          <w:szCs w:val="22"/>
          <w:lang w:val="pt-PT"/>
        </w:rPr>
        <w:t>ilograma de peso corporal</w:t>
      </w:r>
    </w:p>
    <w:p w14:paraId="33C09398" w14:textId="77777777" w:rsidR="00482681" w:rsidRPr="00F67924" w:rsidRDefault="00482681" w:rsidP="00482681">
      <w:pPr>
        <w:rPr>
          <w:szCs w:val="22"/>
          <w:lang w:val="pt-PT"/>
        </w:rPr>
      </w:pPr>
      <w:r w:rsidRPr="00F67924">
        <w:rPr>
          <w:szCs w:val="22"/>
          <w:lang w:val="pt-PT"/>
        </w:rPr>
        <w:t xml:space="preserve">A dose é calculada com base no seu peso </w:t>
      </w:r>
      <w:r w:rsidR="008D75A2" w:rsidRPr="00F67924">
        <w:rPr>
          <w:szCs w:val="22"/>
          <w:lang w:val="pt-PT"/>
        </w:rPr>
        <w:t>corporal em cada administração.</w:t>
      </w:r>
    </w:p>
    <w:p w14:paraId="7DEAF6AC" w14:textId="77777777" w:rsidR="00482681" w:rsidRPr="00F67924" w:rsidRDefault="00482681" w:rsidP="00482681">
      <w:pPr>
        <w:rPr>
          <w:szCs w:val="22"/>
          <w:lang w:val="pt-PT"/>
        </w:rPr>
      </w:pPr>
      <w:r w:rsidRPr="00F67924">
        <w:rPr>
          <w:szCs w:val="22"/>
          <w:lang w:val="pt-PT"/>
        </w:rPr>
        <w:t xml:space="preserve"> </w:t>
      </w:r>
    </w:p>
    <w:p w14:paraId="3A061720" w14:textId="77777777" w:rsidR="00482681" w:rsidRPr="00F67924" w:rsidRDefault="00482681" w:rsidP="00482681">
      <w:pPr>
        <w:rPr>
          <w:szCs w:val="22"/>
          <w:lang w:val="pt-PT"/>
        </w:rPr>
      </w:pPr>
      <w:r w:rsidRPr="00F67924">
        <w:rPr>
          <w:szCs w:val="22"/>
          <w:lang w:val="pt-PT"/>
        </w:rPr>
        <w:t xml:space="preserve">As crianças com AIJs receberão RoActemra através de uma veia (perfusão intravenosa), uma vez de 2 </w:t>
      </w:r>
      <w:r w:rsidR="008D75A2" w:rsidRPr="00F67924">
        <w:rPr>
          <w:szCs w:val="22"/>
          <w:lang w:val="pt-PT"/>
        </w:rPr>
        <w:t>em 2 semanas, durante uma hora.</w:t>
      </w:r>
    </w:p>
    <w:p w14:paraId="16B1FD2C" w14:textId="77777777" w:rsidR="00482681" w:rsidRPr="00F67924" w:rsidRDefault="00482681" w:rsidP="00482681">
      <w:pPr>
        <w:rPr>
          <w:szCs w:val="22"/>
          <w:lang w:val="pt-PT"/>
        </w:rPr>
      </w:pPr>
    </w:p>
    <w:p w14:paraId="454A2C98" w14:textId="77777777" w:rsidR="00482681" w:rsidRPr="00F67924" w:rsidRDefault="00482681" w:rsidP="00482681">
      <w:pPr>
        <w:rPr>
          <w:b/>
          <w:szCs w:val="22"/>
          <w:lang w:val="pt-PT"/>
        </w:rPr>
      </w:pPr>
      <w:r w:rsidRPr="00F67924">
        <w:rPr>
          <w:b/>
          <w:szCs w:val="22"/>
          <w:lang w:val="pt-PT"/>
        </w:rPr>
        <w:t xml:space="preserve">Crianças </w:t>
      </w:r>
      <w:r w:rsidR="00685E82" w:rsidRPr="00F67924">
        <w:rPr>
          <w:b/>
          <w:szCs w:val="22"/>
          <w:lang w:val="pt-PT"/>
        </w:rPr>
        <w:t>com AIJp (</w:t>
      </w:r>
      <w:r w:rsidRPr="00F67924">
        <w:rPr>
          <w:b/>
          <w:szCs w:val="22"/>
          <w:lang w:val="pt-PT"/>
        </w:rPr>
        <w:t xml:space="preserve">idade igual ou superior a </w:t>
      </w:r>
      <w:r w:rsidR="00685E82" w:rsidRPr="00F67924">
        <w:rPr>
          <w:b/>
          <w:szCs w:val="22"/>
          <w:lang w:val="pt-PT"/>
        </w:rPr>
        <w:t>2</w:t>
      </w:r>
      <w:r w:rsidRPr="00F67924">
        <w:rPr>
          <w:b/>
          <w:szCs w:val="22"/>
          <w:lang w:val="pt-PT"/>
        </w:rPr>
        <w:t xml:space="preserve"> anos</w:t>
      </w:r>
      <w:r w:rsidR="00685E82" w:rsidRPr="00F67924">
        <w:rPr>
          <w:b/>
          <w:szCs w:val="22"/>
          <w:lang w:val="pt-PT"/>
        </w:rPr>
        <w:t>)</w:t>
      </w:r>
    </w:p>
    <w:p w14:paraId="499D921E" w14:textId="77777777" w:rsidR="00482681" w:rsidRPr="00F67924" w:rsidRDefault="00482681" w:rsidP="00482681">
      <w:pPr>
        <w:rPr>
          <w:szCs w:val="22"/>
          <w:lang w:val="pt-PT"/>
        </w:rPr>
      </w:pPr>
      <w:r w:rsidRPr="00F67924">
        <w:rPr>
          <w:szCs w:val="22"/>
          <w:lang w:val="pt-PT"/>
        </w:rPr>
        <w:t>A dose usual de RoActemra depende do seu peso.</w:t>
      </w:r>
    </w:p>
    <w:p w14:paraId="3CFB6D01" w14:textId="2CF31FAE" w:rsidR="00482681" w:rsidRPr="00F67924" w:rsidRDefault="00764657"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00482681" w:rsidRPr="00F67924">
        <w:rPr>
          <w:szCs w:val="22"/>
          <w:lang w:val="pt-PT"/>
        </w:rPr>
        <w:t xml:space="preserve">Se pesar menos de 30 kg: a dose é de </w:t>
      </w:r>
      <w:r w:rsidR="00482681" w:rsidRPr="00F67924">
        <w:rPr>
          <w:b/>
          <w:szCs w:val="22"/>
          <w:lang w:val="pt-PT"/>
        </w:rPr>
        <w:t>10</w:t>
      </w:r>
      <w:r w:rsidR="0090020F" w:rsidRPr="00F67924">
        <w:rPr>
          <w:b/>
          <w:szCs w:val="22"/>
          <w:lang w:val="pt-PT"/>
        </w:rPr>
        <w:t> </w:t>
      </w:r>
      <w:r w:rsidR="00482681" w:rsidRPr="00F67924">
        <w:rPr>
          <w:b/>
          <w:szCs w:val="22"/>
          <w:lang w:val="pt-PT"/>
        </w:rPr>
        <w:t xml:space="preserve">mg por </w:t>
      </w:r>
      <w:r w:rsidR="00685E82" w:rsidRPr="00F67924">
        <w:rPr>
          <w:b/>
          <w:szCs w:val="22"/>
          <w:lang w:val="pt-PT"/>
        </w:rPr>
        <w:t xml:space="preserve">cada </w:t>
      </w:r>
      <w:r w:rsidR="005D1247" w:rsidRPr="00F67924">
        <w:rPr>
          <w:b/>
          <w:szCs w:val="22"/>
          <w:lang w:val="pt-PT"/>
        </w:rPr>
        <w:t>qu</w:t>
      </w:r>
      <w:r w:rsidR="00685E82" w:rsidRPr="00F67924">
        <w:rPr>
          <w:b/>
          <w:szCs w:val="22"/>
          <w:lang w:val="pt-PT"/>
        </w:rPr>
        <w:t>ilograma de peso corporal</w:t>
      </w:r>
    </w:p>
    <w:p w14:paraId="14918C9E" w14:textId="77777777" w:rsidR="00482681" w:rsidRPr="00F67924" w:rsidRDefault="00764657"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00482681" w:rsidRPr="00F67924">
        <w:rPr>
          <w:szCs w:val="22"/>
          <w:lang w:val="pt-PT"/>
        </w:rPr>
        <w:t xml:space="preserve">Se pesar 30 kg ou mais, a dose é de </w:t>
      </w:r>
      <w:r w:rsidR="00482681" w:rsidRPr="00F67924">
        <w:rPr>
          <w:b/>
          <w:szCs w:val="22"/>
          <w:lang w:val="pt-PT"/>
        </w:rPr>
        <w:t xml:space="preserve">8 mg por cada </w:t>
      </w:r>
      <w:r w:rsidR="005D1247" w:rsidRPr="00F67924">
        <w:rPr>
          <w:b/>
          <w:szCs w:val="22"/>
          <w:lang w:val="pt-PT"/>
        </w:rPr>
        <w:t>qu</w:t>
      </w:r>
      <w:r w:rsidR="00482681" w:rsidRPr="00F67924">
        <w:rPr>
          <w:b/>
          <w:szCs w:val="22"/>
          <w:lang w:val="pt-PT"/>
        </w:rPr>
        <w:t>ilograma de peso corporal</w:t>
      </w:r>
    </w:p>
    <w:p w14:paraId="2ECC474A" w14:textId="77777777" w:rsidR="00482681" w:rsidRPr="00F67924" w:rsidRDefault="00482681" w:rsidP="00482681">
      <w:pPr>
        <w:rPr>
          <w:szCs w:val="22"/>
          <w:lang w:val="pt-PT"/>
        </w:rPr>
      </w:pPr>
      <w:r w:rsidRPr="00F67924">
        <w:rPr>
          <w:szCs w:val="22"/>
          <w:lang w:val="pt-PT"/>
        </w:rPr>
        <w:t>A dose é calculada com base no seu peso corporal em cada administração.</w:t>
      </w:r>
    </w:p>
    <w:p w14:paraId="6DD7BD11" w14:textId="77777777" w:rsidR="00482681" w:rsidRPr="00F67924" w:rsidRDefault="00482681" w:rsidP="00482681">
      <w:pPr>
        <w:rPr>
          <w:szCs w:val="22"/>
          <w:lang w:val="pt-PT"/>
        </w:rPr>
      </w:pPr>
    </w:p>
    <w:p w14:paraId="087D378E" w14:textId="06133479" w:rsidR="00482681" w:rsidRPr="00F67924" w:rsidRDefault="00482681" w:rsidP="00482681">
      <w:pPr>
        <w:rPr>
          <w:szCs w:val="22"/>
          <w:lang w:val="pt-PT"/>
        </w:rPr>
      </w:pPr>
      <w:r w:rsidRPr="00F67924">
        <w:rPr>
          <w:szCs w:val="22"/>
          <w:lang w:val="pt-PT"/>
        </w:rPr>
        <w:t>As crianças com AIJp receberão RoActemra através de uma veia (perfusão intravenosa), uma vez de 4 em 4</w:t>
      </w:r>
      <w:r w:rsidR="00F5040D" w:rsidRPr="00F67924">
        <w:rPr>
          <w:szCs w:val="22"/>
          <w:lang w:val="pt-PT"/>
        </w:rPr>
        <w:t> </w:t>
      </w:r>
      <w:r w:rsidRPr="00F67924">
        <w:rPr>
          <w:szCs w:val="22"/>
          <w:lang w:val="pt-PT"/>
        </w:rPr>
        <w:t>semanas, durante uma hora.</w:t>
      </w:r>
    </w:p>
    <w:p w14:paraId="46C8F829" w14:textId="77777777" w:rsidR="00482681" w:rsidRPr="00F67924" w:rsidRDefault="00482681" w:rsidP="00482681">
      <w:pPr>
        <w:keepNext/>
        <w:keepLines/>
        <w:suppressAutoHyphens/>
        <w:rPr>
          <w:szCs w:val="22"/>
          <w:lang w:val="pt-PT"/>
        </w:rPr>
      </w:pPr>
    </w:p>
    <w:p w14:paraId="26E511DD" w14:textId="77777777" w:rsidR="00002CD2" w:rsidRPr="00F67924" w:rsidRDefault="00002CD2" w:rsidP="009E1123">
      <w:pPr>
        <w:rPr>
          <w:b/>
          <w:szCs w:val="22"/>
          <w:lang w:val="pt-PT"/>
        </w:rPr>
      </w:pPr>
      <w:r w:rsidRPr="00F67924">
        <w:rPr>
          <w:b/>
          <w:szCs w:val="22"/>
          <w:lang w:val="pt-PT"/>
        </w:rPr>
        <w:t>Doentes com SLC</w:t>
      </w:r>
    </w:p>
    <w:p w14:paraId="3CEB2460" w14:textId="4A4C47A1" w:rsidR="00002CD2" w:rsidRPr="00F67924" w:rsidRDefault="00002CD2" w:rsidP="00482681">
      <w:pPr>
        <w:keepNext/>
        <w:keepLines/>
        <w:suppressAutoHyphens/>
        <w:rPr>
          <w:szCs w:val="22"/>
          <w:lang w:val="pt-PT"/>
        </w:rPr>
      </w:pPr>
      <w:r w:rsidRPr="00F67924">
        <w:rPr>
          <w:szCs w:val="22"/>
          <w:lang w:val="pt-PT"/>
        </w:rPr>
        <w:t>A dose us</w:t>
      </w:r>
      <w:r w:rsidR="000E6EE4" w:rsidRPr="00F67924">
        <w:rPr>
          <w:szCs w:val="22"/>
          <w:lang w:val="pt-PT"/>
        </w:rPr>
        <w:t>u</w:t>
      </w:r>
      <w:r w:rsidRPr="00F67924">
        <w:rPr>
          <w:szCs w:val="22"/>
          <w:lang w:val="pt-PT"/>
        </w:rPr>
        <w:t xml:space="preserve">al de RoActemra é de </w:t>
      </w:r>
      <w:r w:rsidRPr="00F67924">
        <w:rPr>
          <w:b/>
          <w:szCs w:val="22"/>
          <w:lang w:val="pt-PT"/>
        </w:rPr>
        <w:t>8</w:t>
      </w:r>
      <w:r w:rsidR="00F5040D" w:rsidRPr="00F67924">
        <w:rPr>
          <w:b/>
          <w:szCs w:val="22"/>
          <w:lang w:val="pt-PT"/>
        </w:rPr>
        <w:t> </w:t>
      </w:r>
      <w:r w:rsidRPr="00F67924">
        <w:rPr>
          <w:b/>
          <w:szCs w:val="22"/>
          <w:lang w:val="pt-PT"/>
        </w:rPr>
        <w:t xml:space="preserve">mg por cada </w:t>
      </w:r>
      <w:r w:rsidR="005D1247" w:rsidRPr="00F67924">
        <w:rPr>
          <w:b/>
          <w:szCs w:val="22"/>
          <w:lang w:val="pt-PT"/>
        </w:rPr>
        <w:t>qu</w:t>
      </w:r>
      <w:r w:rsidRPr="00F67924">
        <w:rPr>
          <w:b/>
          <w:szCs w:val="22"/>
          <w:lang w:val="pt-PT"/>
        </w:rPr>
        <w:t>ilograma de peso corporal se pesar 30</w:t>
      </w:r>
      <w:r w:rsidR="00F5040D" w:rsidRPr="00F67924">
        <w:rPr>
          <w:b/>
          <w:szCs w:val="22"/>
          <w:lang w:val="pt-PT"/>
        </w:rPr>
        <w:t> </w:t>
      </w:r>
      <w:r w:rsidRPr="00F67924">
        <w:rPr>
          <w:b/>
          <w:szCs w:val="22"/>
          <w:lang w:val="pt-PT"/>
        </w:rPr>
        <w:t>kg ou mais</w:t>
      </w:r>
      <w:r w:rsidRPr="00F67924">
        <w:rPr>
          <w:szCs w:val="22"/>
          <w:lang w:val="pt-PT"/>
        </w:rPr>
        <w:t>.</w:t>
      </w:r>
    </w:p>
    <w:p w14:paraId="23DF4F98" w14:textId="6B64CFD1" w:rsidR="00002CD2" w:rsidRPr="00F67924" w:rsidRDefault="00002CD2" w:rsidP="00482681">
      <w:pPr>
        <w:keepNext/>
        <w:keepLines/>
        <w:suppressAutoHyphens/>
        <w:rPr>
          <w:szCs w:val="22"/>
          <w:lang w:val="pt-PT"/>
        </w:rPr>
      </w:pPr>
      <w:r w:rsidRPr="00F67924">
        <w:rPr>
          <w:szCs w:val="22"/>
          <w:lang w:val="pt-PT"/>
        </w:rPr>
        <w:t xml:space="preserve">A dose é de </w:t>
      </w:r>
      <w:r w:rsidRPr="00F67924">
        <w:rPr>
          <w:b/>
          <w:szCs w:val="22"/>
          <w:lang w:val="pt-PT"/>
        </w:rPr>
        <w:t xml:space="preserve">12 mg por cada </w:t>
      </w:r>
      <w:r w:rsidR="005D1247" w:rsidRPr="00F67924">
        <w:rPr>
          <w:b/>
          <w:szCs w:val="22"/>
          <w:lang w:val="pt-PT"/>
        </w:rPr>
        <w:t>qu</w:t>
      </w:r>
      <w:r w:rsidRPr="00F67924">
        <w:rPr>
          <w:b/>
          <w:szCs w:val="22"/>
          <w:lang w:val="pt-PT"/>
        </w:rPr>
        <w:t>ilograma de peso corporal se pesar menos de 30</w:t>
      </w:r>
      <w:r w:rsidR="00F5040D" w:rsidRPr="00F67924">
        <w:rPr>
          <w:b/>
          <w:szCs w:val="22"/>
          <w:lang w:val="pt-PT"/>
        </w:rPr>
        <w:t> </w:t>
      </w:r>
      <w:r w:rsidRPr="00F67924">
        <w:rPr>
          <w:b/>
          <w:szCs w:val="22"/>
          <w:lang w:val="pt-PT"/>
        </w:rPr>
        <w:t>kg</w:t>
      </w:r>
      <w:r w:rsidRPr="00F67924">
        <w:rPr>
          <w:szCs w:val="22"/>
          <w:lang w:val="pt-PT"/>
        </w:rPr>
        <w:t>.</w:t>
      </w:r>
    </w:p>
    <w:p w14:paraId="48FD3018" w14:textId="77777777" w:rsidR="00002CD2" w:rsidRPr="00F67924" w:rsidRDefault="00002CD2" w:rsidP="009E1123">
      <w:pPr>
        <w:rPr>
          <w:szCs w:val="22"/>
          <w:lang w:val="pt-PT"/>
        </w:rPr>
      </w:pPr>
      <w:r w:rsidRPr="00F67924">
        <w:rPr>
          <w:szCs w:val="22"/>
          <w:lang w:val="pt-PT"/>
        </w:rPr>
        <w:t>RoActemra pode ser administrado sozinho ou em associação com corticosteroides.</w:t>
      </w:r>
    </w:p>
    <w:p w14:paraId="342AD333" w14:textId="77777777" w:rsidR="00002CD2" w:rsidRPr="00F67924" w:rsidRDefault="00002CD2" w:rsidP="00482681">
      <w:pPr>
        <w:keepNext/>
        <w:keepLines/>
        <w:suppressAutoHyphens/>
        <w:rPr>
          <w:szCs w:val="22"/>
          <w:lang w:val="pt-PT"/>
        </w:rPr>
      </w:pPr>
    </w:p>
    <w:p w14:paraId="69F51421" w14:textId="15856716" w:rsidR="00E27B3F" w:rsidRPr="00F67924" w:rsidRDefault="00E27B3F" w:rsidP="00E27B3F">
      <w:pPr>
        <w:pStyle w:val="Standard1"/>
        <w:rPr>
          <w:b/>
          <w:szCs w:val="22"/>
          <w:lang w:val="pt-PT"/>
        </w:rPr>
      </w:pPr>
      <w:r w:rsidRPr="00F67924">
        <w:rPr>
          <w:b/>
          <w:bCs/>
          <w:szCs w:val="22"/>
          <w:lang w:val="pt-PT"/>
        </w:rPr>
        <w:t>Doentes com COVID</w:t>
      </w:r>
      <w:r w:rsidR="00F5040D" w:rsidRPr="00F67924">
        <w:rPr>
          <w:b/>
          <w:bCs/>
          <w:szCs w:val="22"/>
          <w:lang w:val="pt-PT"/>
        </w:rPr>
        <w:noBreakHyphen/>
      </w:r>
      <w:r w:rsidRPr="00F67924">
        <w:rPr>
          <w:b/>
          <w:bCs/>
          <w:szCs w:val="22"/>
          <w:lang w:val="pt-PT"/>
        </w:rPr>
        <w:t>19</w:t>
      </w:r>
    </w:p>
    <w:p w14:paraId="7A123690" w14:textId="77777777" w:rsidR="00E27B3F" w:rsidRPr="00F67924" w:rsidRDefault="00E27B3F" w:rsidP="00E27B3F">
      <w:pPr>
        <w:pStyle w:val="Standard1"/>
        <w:rPr>
          <w:szCs w:val="22"/>
          <w:lang w:val="pt-PT"/>
        </w:rPr>
      </w:pPr>
      <w:r w:rsidRPr="00F67924">
        <w:rPr>
          <w:szCs w:val="22"/>
          <w:lang w:val="pt-PT"/>
        </w:rPr>
        <w:t xml:space="preserve">A dose usual de RoActemra é de </w:t>
      </w:r>
      <w:r w:rsidRPr="00F67924">
        <w:rPr>
          <w:b/>
          <w:bCs/>
          <w:szCs w:val="22"/>
          <w:lang w:val="pt-PT"/>
        </w:rPr>
        <w:t>8 mg por cada quilograma de peso corporal</w:t>
      </w:r>
      <w:r w:rsidRPr="00F67924">
        <w:rPr>
          <w:szCs w:val="22"/>
          <w:lang w:val="pt-PT"/>
        </w:rPr>
        <w:t xml:space="preserve">. Poderá ser necessária uma segunda dose. </w:t>
      </w:r>
    </w:p>
    <w:p w14:paraId="27C426D4" w14:textId="77777777" w:rsidR="00E27B3F" w:rsidRPr="00F67924" w:rsidRDefault="00E27B3F" w:rsidP="00482681">
      <w:pPr>
        <w:keepNext/>
        <w:keepLines/>
        <w:suppressAutoHyphens/>
        <w:rPr>
          <w:szCs w:val="22"/>
          <w:lang w:val="pt-PT"/>
        </w:rPr>
      </w:pPr>
    </w:p>
    <w:p w14:paraId="2B1257E0" w14:textId="77777777" w:rsidR="00482681" w:rsidRPr="00F67924" w:rsidRDefault="00482681" w:rsidP="00E64A0A">
      <w:pPr>
        <w:keepNext/>
        <w:keepLines/>
        <w:rPr>
          <w:b/>
          <w:szCs w:val="22"/>
          <w:lang w:val="pt-PT"/>
        </w:rPr>
      </w:pPr>
      <w:r w:rsidRPr="00F67924">
        <w:rPr>
          <w:b/>
          <w:szCs w:val="22"/>
          <w:lang w:val="pt-PT"/>
        </w:rPr>
        <w:t>Se lhe for administrado mais RoActemra do que deveria</w:t>
      </w:r>
    </w:p>
    <w:p w14:paraId="79C20370" w14:textId="77777777" w:rsidR="00482681" w:rsidRPr="00F67924" w:rsidRDefault="00482681" w:rsidP="00482681">
      <w:pPr>
        <w:keepNext/>
        <w:keepLines/>
        <w:rPr>
          <w:szCs w:val="22"/>
          <w:lang w:val="pt-PT"/>
        </w:rPr>
      </w:pPr>
      <w:r w:rsidRPr="00F67924">
        <w:rPr>
          <w:szCs w:val="22"/>
          <w:lang w:val="pt-PT"/>
        </w:rPr>
        <w:t>Não é provável que lhe seja administrad</w:t>
      </w:r>
      <w:r w:rsidR="00CC5DFE" w:rsidRPr="00F67924">
        <w:rPr>
          <w:szCs w:val="22"/>
          <w:lang w:val="pt-PT"/>
        </w:rPr>
        <w:t>o</w:t>
      </w:r>
      <w:r w:rsidRPr="00F67924">
        <w:rPr>
          <w:szCs w:val="22"/>
          <w:lang w:val="pt-PT"/>
        </w:rPr>
        <w:t xml:space="preserve"> RoActemra</w:t>
      </w:r>
      <w:r w:rsidR="00CC5DFE" w:rsidRPr="00F67924">
        <w:rPr>
          <w:szCs w:val="22"/>
          <w:lang w:val="pt-PT"/>
        </w:rPr>
        <w:t xml:space="preserve"> a mais</w:t>
      </w:r>
      <w:r w:rsidRPr="00F67924">
        <w:rPr>
          <w:szCs w:val="22"/>
          <w:lang w:val="pt-PT"/>
        </w:rPr>
        <w:t>, uma vez que este é administrado pelo seu médico ou enfermeiro. No entanto, se estiver p</w:t>
      </w:r>
      <w:r w:rsidR="008D75A2" w:rsidRPr="00F67924">
        <w:rPr>
          <w:szCs w:val="22"/>
          <w:lang w:val="pt-PT"/>
        </w:rPr>
        <w:t xml:space="preserve">reocupado </w:t>
      </w:r>
      <w:r w:rsidR="00D8405C" w:rsidRPr="00F67924">
        <w:rPr>
          <w:szCs w:val="22"/>
          <w:lang w:val="pt-PT"/>
        </w:rPr>
        <w:t xml:space="preserve">fale com </w:t>
      </w:r>
      <w:r w:rsidR="008D75A2" w:rsidRPr="00F67924">
        <w:rPr>
          <w:szCs w:val="22"/>
          <w:lang w:val="pt-PT"/>
        </w:rPr>
        <w:t>o seu médico.</w:t>
      </w:r>
    </w:p>
    <w:p w14:paraId="230AE271" w14:textId="77777777" w:rsidR="00482681" w:rsidRPr="00F67924" w:rsidRDefault="00482681" w:rsidP="00482681">
      <w:pPr>
        <w:rPr>
          <w:szCs w:val="22"/>
          <w:lang w:val="pt-PT"/>
        </w:rPr>
      </w:pPr>
    </w:p>
    <w:p w14:paraId="739DBB2D" w14:textId="77777777" w:rsidR="00482681" w:rsidRPr="00F67924" w:rsidRDefault="00482681" w:rsidP="00E64A0A">
      <w:pPr>
        <w:keepNext/>
        <w:keepLines/>
        <w:rPr>
          <w:b/>
          <w:szCs w:val="22"/>
          <w:lang w:val="pt-PT"/>
        </w:rPr>
      </w:pPr>
      <w:r w:rsidRPr="00F67924">
        <w:rPr>
          <w:b/>
          <w:szCs w:val="22"/>
          <w:lang w:val="pt-PT"/>
        </w:rPr>
        <w:t>Caso se tenha esquecido de utilizar RoActemra</w:t>
      </w:r>
    </w:p>
    <w:p w14:paraId="05229B0C" w14:textId="77777777" w:rsidR="00482681" w:rsidRPr="00F67924" w:rsidRDefault="00482681" w:rsidP="00482681">
      <w:pPr>
        <w:rPr>
          <w:szCs w:val="22"/>
          <w:lang w:val="pt-PT"/>
        </w:rPr>
      </w:pPr>
      <w:r w:rsidRPr="00F67924">
        <w:rPr>
          <w:szCs w:val="22"/>
          <w:lang w:val="pt-PT"/>
        </w:rPr>
        <w:t xml:space="preserve">Não é provável que se esqueça de uma dose de RoActemra, uma vez que é administrado pelo seu médico ou enfermeiro. No entanto, se estiver preocupado </w:t>
      </w:r>
      <w:r w:rsidR="00CC5DFE" w:rsidRPr="00F67924">
        <w:rPr>
          <w:szCs w:val="22"/>
          <w:lang w:val="pt-PT"/>
        </w:rPr>
        <w:t xml:space="preserve">fale com </w:t>
      </w:r>
      <w:r w:rsidR="008D75A2" w:rsidRPr="00F67924">
        <w:rPr>
          <w:szCs w:val="22"/>
          <w:lang w:val="pt-PT"/>
        </w:rPr>
        <w:t>o seu médico ou enfermeiro.</w:t>
      </w:r>
    </w:p>
    <w:p w14:paraId="1BA2CBD7" w14:textId="77777777" w:rsidR="00482681" w:rsidRPr="00F67924" w:rsidRDefault="00482681" w:rsidP="00482681">
      <w:pPr>
        <w:rPr>
          <w:szCs w:val="22"/>
          <w:lang w:val="pt-PT"/>
        </w:rPr>
      </w:pPr>
    </w:p>
    <w:p w14:paraId="4F72BE96" w14:textId="77777777" w:rsidR="00482681" w:rsidRPr="00F67924" w:rsidRDefault="00482681" w:rsidP="00E64A0A">
      <w:pPr>
        <w:keepNext/>
        <w:keepLines/>
        <w:rPr>
          <w:b/>
          <w:szCs w:val="22"/>
          <w:lang w:val="pt-PT"/>
        </w:rPr>
      </w:pPr>
      <w:r w:rsidRPr="00F67924">
        <w:rPr>
          <w:b/>
          <w:szCs w:val="22"/>
          <w:lang w:val="pt-PT"/>
        </w:rPr>
        <w:t>Se parar de utilizar RoActemra</w:t>
      </w:r>
    </w:p>
    <w:p w14:paraId="00066546" w14:textId="77777777" w:rsidR="00482681" w:rsidRPr="00F67924" w:rsidRDefault="00CC5DFE" w:rsidP="00482681">
      <w:pPr>
        <w:rPr>
          <w:szCs w:val="22"/>
          <w:lang w:val="pt-PT"/>
        </w:rPr>
      </w:pPr>
      <w:r w:rsidRPr="00F67924">
        <w:rPr>
          <w:szCs w:val="22"/>
          <w:lang w:val="pt-PT"/>
        </w:rPr>
        <w:t>Não deve</w:t>
      </w:r>
      <w:r w:rsidR="00482681" w:rsidRPr="00F67924">
        <w:rPr>
          <w:szCs w:val="22"/>
          <w:lang w:val="pt-PT"/>
        </w:rPr>
        <w:t xml:space="preserve"> parar de utilizar RoActemra </w:t>
      </w:r>
      <w:r w:rsidRPr="00F67924">
        <w:rPr>
          <w:szCs w:val="22"/>
          <w:lang w:val="pt-PT"/>
        </w:rPr>
        <w:t>sem primeiro falar</w:t>
      </w:r>
      <w:r w:rsidR="00482681" w:rsidRPr="00F67924">
        <w:rPr>
          <w:szCs w:val="22"/>
          <w:lang w:val="pt-PT"/>
        </w:rPr>
        <w:t xml:space="preserve"> com o se</w:t>
      </w:r>
      <w:r w:rsidR="008D75A2" w:rsidRPr="00F67924">
        <w:rPr>
          <w:szCs w:val="22"/>
          <w:lang w:val="pt-PT"/>
        </w:rPr>
        <w:t>u médico.</w:t>
      </w:r>
    </w:p>
    <w:p w14:paraId="1067EDAC" w14:textId="77777777" w:rsidR="00482681" w:rsidRPr="00F67924" w:rsidRDefault="00482681" w:rsidP="00482681">
      <w:pPr>
        <w:rPr>
          <w:szCs w:val="22"/>
          <w:lang w:val="pt-PT"/>
        </w:rPr>
      </w:pPr>
    </w:p>
    <w:p w14:paraId="7E159EA6" w14:textId="77777777" w:rsidR="00482681" w:rsidRPr="00F67924" w:rsidRDefault="00482681" w:rsidP="00482681">
      <w:pPr>
        <w:suppressAutoHyphens/>
        <w:rPr>
          <w:b/>
          <w:szCs w:val="22"/>
          <w:lang w:val="pt-PT"/>
        </w:rPr>
      </w:pPr>
      <w:r w:rsidRPr="00F67924">
        <w:rPr>
          <w:szCs w:val="22"/>
          <w:lang w:val="pt-PT"/>
        </w:rPr>
        <w:t>Caso ainda tenha dúvidas sobre a utilização deste medicamento, fale com o seu médico ou enfermeiro.</w:t>
      </w:r>
    </w:p>
    <w:p w14:paraId="1E743286" w14:textId="77777777" w:rsidR="00482681" w:rsidRPr="00F67924" w:rsidRDefault="00482681" w:rsidP="00482681">
      <w:pPr>
        <w:suppressAutoHyphens/>
        <w:rPr>
          <w:szCs w:val="22"/>
          <w:lang w:val="pt-PT"/>
        </w:rPr>
      </w:pPr>
    </w:p>
    <w:p w14:paraId="6AC2F573" w14:textId="77777777" w:rsidR="00482681" w:rsidRPr="00F67924" w:rsidRDefault="00482681" w:rsidP="00482681">
      <w:pPr>
        <w:suppressAutoHyphens/>
        <w:rPr>
          <w:szCs w:val="22"/>
          <w:lang w:val="pt-PT"/>
        </w:rPr>
      </w:pPr>
    </w:p>
    <w:p w14:paraId="544F3483" w14:textId="6DC26845" w:rsidR="00482681" w:rsidRPr="00F67924" w:rsidRDefault="00482681" w:rsidP="00556054">
      <w:pPr>
        <w:keepNext/>
        <w:keepLines/>
        <w:ind w:left="567" w:hanging="567"/>
        <w:rPr>
          <w:b/>
          <w:szCs w:val="22"/>
          <w:lang w:val="pt-PT"/>
        </w:rPr>
      </w:pPr>
      <w:r w:rsidRPr="00F67924">
        <w:rPr>
          <w:b/>
          <w:szCs w:val="22"/>
          <w:lang w:val="pt-PT"/>
        </w:rPr>
        <w:t>4.</w:t>
      </w:r>
      <w:r w:rsidRPr="00F67924">
        <w:rPr>
          <w:b/>
          <w:szCs w:val="22"/>
          <w:lang w:val="pt-PT"/>
        </w:rPr>
        <w:tab/>
        <w:t xml:space="preserve">Efeitos </w:t>
      </w:r>
      <w:r w:rsidR="00D0330D" w:rsidRPr="00F67924">
        <w:rPr>
          <w:b/>
          <w:szCs w:val="22"/>
          <w:lang w:val="pt-PT"/>
        </w:rPr>
        <w:t xml:space="preserve">indesejáveis </w:t>
      </w:r>
      <w:r w:rsidRPr="00F67924">
        <w:rPr>
          <w:b/>
          <w:szCs w:val="22"/>
          <w:lang w:val="pt-PT"/>
        </w:rPr>
        <w:t>possíveis</w:t>
      </w:r>
    </w:p>
    <w:p w14:paraId="7D9E6977" w14:textId="77777777" w:rsidR="00482681" w:rsidRPr="00F67924" w:rsidRDefault="00482681" w:rsidP="000E07F0">
      <w:pPr>
        <w:keepNext/>
        <w:keepLines/>
        <w:suppressAutoHyphens/>
        <w:rPr>
          <w:szCs w:val="22"/>
          <w:lang w:val="pt-PT"/>
        </w:rPr>
      </w:pPr>
    </w:p>
    <w:p w14:paraId="4140FF4E" w14:textId="39D068AC" w:rsidR="00482681" w:rsidRPr="00F67924" w:rsidRDefault="00482681" w:rsidP="000E07F0">
      <w:pPr>
        <w:keepNext/>
        <w:keepLines/>
        <w:rPr>
          <w:szCs w:val="22"/>
          <w:lang w:val="pt-PT"/>
        </w:rPr>
      </w:pPr>
      <w:r w:rsidRPr="00F67924">
        <w:rPr>
          <w:szCs w:val="22"/>
          <w:lang w:val="pt-PT"/>
        </w:rPr>
        <w:t xml:space="preserve">Como todos os medicamentos, RoActemra pode causar efeitos </w:t>
      </w:r>
      <w:r w:rsidR="00D0330D" w:rsidRPr="00F67924">
        <w:rPr>
          <w:szCs w:val="22"/>
          <w:lang w:val="pt-PT"/>
        </w:rPr>
        <w:t>indesejáveis</w:t>
      </w:r>
      <w:r w:rsidRPr="00F67924">
        <w:rPr>
          <w:szCs w:val="22"/>
          <w:lang w:val="pt-PT"/>
        </w:rPr>
        <w:t xml:space="preserve">, embora estes não se manifestem em todas as pessoas. Os efeitos </w:t>
      </w:r>
      <w:r w:rsidR="00D0330D" w:rsidRPr="00F67924">
        <w:rPr>
          <w:szCs w:val="22"/>
          <w:lang w:val="pt-PT"/>
        </w:rPr>
        <w:t>indesejáveis</w:t>
      </w:r>
      <w:r w:rsidRPr="00F67924">
        <w:rPr>
          <w:szCs w:val="22"/>
          <w:lang w:val="pt-PT"/>
        </w:rPr>
        <w:t xml:space="preserve"> podem ocorrer pelo menos até 3</w:t>
      </w:r>
      <w:r w:rsidR="00F5040D" w:rsidRPr="00F67924">
        <w:rPr>
          <w:szCs w:val="22"/>
          <w:lang w:val="pt-PT"/>
        </w:rPr>
        <w:t> </w:t>
      </w:r>
      <w:r w:rsidRPr="00F67924">
        <w:rPr>
          <w:szCs w:val="22"/>
          <w:lang w:val="pt-PT"/>
        </w:rPr>
        <w:t>meses após a sua última dose de RoActemra.</w:t>
      </w:r>
    </w:p>
    <w:p w14:paraId="758F1D96" w14:textId="77777777" w:rsidR="00482681" w:rsidRPr="00F67924" w:rsidRDefault="00482681" w:rsidP="000E07F0">
      <w:pPr>
        <w:keepNext/>
        <w:keepLines/>
        <w:rPr>
          <w:szCs w:val="22"/>
          <w:lang w:val="pt-PT"/>
        </w:rPr>
      </w:pPr>
    </w:p>
    <w:p w14:paraId="6CD030C7" w14:textId="77777777" w:rsidR="00F5040D" w:rsidRPr="00F67924" w:rsidRDefault="00482681" w:rsidP="000E07F0">
      <w:pPr>
        <w:keepNext/>
        <w:keepLines/>
        <w:rPr>
          <w:b/>
          <w:szCs w:val="22"/>
          <w:lang w:val="pt-PT"/>
        </w:rPr>
      </w:pPr>
      <w:r w:rsidRPr="00F67924">
        <w:rPr>
          <w:b/>
          <w:szCs w:val="22"/>
          <w:lang w:val="pt-PT"/>
        </w:rPr>
        <w:t xml:space="preserve">Possíveis efeitos </w:t>
      </w:r>
      <w:r w:rsidR="00D0330D" w:rsidRPr="00F67924">
        <w:rPr>
          <w:b/>
          <w:szCs w:val="22"/>
          <w:lang w:val="pt-PT"/>
        </w:rPr>
        <w:t xml:space="preserve">indesejáveis </w:t>
      </w:r>
      <w:r w:rsidRPr="00F67924">
        <w:rPr>
          <w:b/>
          <w:szCs w:val="22"/>
          <w:lang w:val="pt-PT"/>
        </w:rPr>
        <w:t>graves</w:t>
      </w:r>
    </w:p>
    <w:p w14:paraId="29A3B9BF" w14:textId="77777777" w:rsidR="00F5040D" w:rsidRPr="00F67924" w:rsidRDefault="00F5040D" w:rsidP="000E07F0">
      <w:pPr>
        <w:keepNext/>
        <w:keepLines/>
        <w:rPr>
          <w:szCs w:val="22"/>
          <w:lang w:val="pt-PT"/>
        </w:rPr>
      </w:pPr>
      <w:r w:rsidRPr="00F67924">
        <w:rPr>
          <w:szCs w:val="22"/>
          <w:lang w:val="pt-PT"/>
        </w:rPr>
        <w:t xml:space="preserve">Informe </w:t>
      </w:r>
      <w:r w:rsidRPr="00F67924">
        <w:rPr>
          <w:b/>
          <w:szCs w:val="22"/>
          <w:lang w:val="pt-PT"/>
        </w:rPr>
        <w:t xml:space="preserve">imediatamente </w:t>
      </w:r>
      <w:r w:rsidRPr="00F67924">
        <w:rPr>
          <w:szCs w:val="22"/>
          <w:lang w:val="pt-PT"/>
        </w:rPr>
        <w:t>o seu médico se tiver algum dos seguintes efeitos indesejáveis:</w:t>
      </w:r>
    </w:p>
    <w:p w14:paraId="0E6F03EC" w14:textId="5A3D51CF" w:rsidR="00482681" w:rsidRPr="00F67924" w:rsidRDefault="00482681" w:rsidP="000E07F0">
      <w:pPr>
        <w:keepNext/>
        <w:keepLines/>
        <w:rPr>
          <w:szCs w:val="22"/>
          <w:lang w:val="pt-PT"/>
        </w:rPr>
      </w:pPr>
    </w:p>
    <w:p w14:paraId="53F63519" w14:textId="66F84E9D" w:rsidR="00D8405C" w:rsidRPr="00F67924" w:rsidRDefault="00D8405C" w:rsidP="000E07F0">
      <w:pPr>
        <w:keepNext/>
        <w:keepLines/>
        <w:rPr>
          <w:i/>
          <w:szCs w:val="22"/>
          <w:lang w:val="pt-PT"/>
        </w:rPr>
      </w:pPr>
      <w:r w:rsidRPr="00F67924">
        <w:rPr>
          <w:i/>
          <w:szCs w:val="22"/>
          <w:lang w:val="pt-PT"/>
        </w:rPr>
        <w:t>Estes são frequentes: podem afetar até 1 em 10</w:t>
      </w:r>
      <w:r w:rsidR="00F5040D" w:rsidRPr="00F67924">
        <w:rPr>
          <w:i/>
          <w:szCs w:val="22"/>
          <w:lang w:val="pt-PT"/>
        </w:rPr>
        <w:t> pessoas</w:t>
      </w:r>
    </w:p>
    <w:p w14:paraId="275FDB0C" w14:textId="77777777" w:rsidR="00482681" w:rsidRPr="00F67924" w:rsidRDefault="00482681" w:rsidP="000E07F0">
      <w:pPr>
        <w:keepNext/>
        <w:keepLines/>
        <w:rPr>
          <w:szCs w:val="22"/>
          <w:lang w:val="pt-PT"/>
        </w:rPr>
      </w:pPr>
    </w:p>
    <w:p w14:paraId="23632278" w14:textId="77777777" w:rsidR="00C73CA9" w:rsidRPr="00F67924" w:rsidRDefault="00C73CA9" w:rsidP="000E07F0">
      <w:pPr>
        <w:keepNext/>
        <w:keepLines/>
        <w:rPr>
          <w:szCs w:val="22"/>
          <w:lang w:val="pt-PT"/>
        </w:rPr>
      </w:pPr>
      <w:r w:rsidRPr="00F67924">
        <w:rPr>
          <w:b/>
          <w:szCs w:val="22"/>
          <w:lang w:val="pt-PT"/>
        </w:rPr>
        <w:t xml:space="preserve">Reações </w:t>
      </w:r>
      <w:r w:rsidR="006304BD" w:rsidRPr="00F67924">
        <w:rPr>
          <w:b/>
          <w:szCs w:val="22"/>
          <w:lang w:val="pt-PT"/>
        </w:rPr>
        <w:t>alérgicas</w:t>
      </w:r>
      <w:r w:rsidR="006304BD" w:rsidRPr="00F67924">
        <w:rPr>
          <w:szCs w:val="22"/>
          <w:lang w:val="pt-PT"/>
        </w:rPr>
        <w:t xml:space="preserve"> durante ou após a perfusão:</w:t>
      </w:r>
    </w:p>
    <w:p w14:paraId="2D2E1788" w14:textId="77777777" w:rsidR="006304BD" w:rsidRPr="00F67924" w:rsidRDefault="006304BD"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 xml:space="preserve">dificuldade em respirar, aperto no peito ou sensação de </w:t>
      </w:r>
      <w:r w:rsidR="000D50AD" w:rsidRPr="00F67924">
        <w:rPr>
          <w:szCs w:val="22"/>
          <w:lang w:val="pt-PT"/>
        </w:rPr>
        <w:t>vertigem</w:t>
      </w:r>
    </w:p>
    <w:p w14:paraId="5C499040" w14:textId="77777777" w:rsidR="006304BD" w:rsidRPr="00F67924" w:rsidRDefault="006304BD"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erupção cutânea, comi</w:t>
      </w:r>
      <w:r w:rsidR="005D1247" w:rsidRPr="00F67924">
        <w:rPr>
          <w:szCs w:val="22"/>
          <w:lang w:val="pt-PT"/>
        </w:rPr>
        <w:t>ch</w:t>
      </w:r>
      <w:r w:rsidRPr="00F67924">
        <w:rPr>
          <w:szCs w:val="22"/>
          <w:lang w:val="pt-PT"/>
        </w:rPr>
        <w:t xml:space="preserve">ão, </w:t>
      </w:r>
      <w:r w:rsidR="000D50AD" w:rsidRPr="00F67924">
        <w:rPr>
          <w:szCs w:val="22"/>
          <w:lang w:val="pt-PT"/>
        </w:rPr>
        <w:t xml:space="preserve">urticária, </w:t>
      </w:r>
      <w:r w:rsidRPr="00F67924">
        <w:rPr>
          <w:szCs w:val="22"/>
          <w:lang w:val="pt-PT"/>
        </w:rPr>
        <w:t>inchaço dos lábios, língua ou face</w:t>
      </w:r>
    </w:p>
    <w:p w14:paraId="7D87F015" w14:textId="77777777" w:rsidR="006304BD" w:rsidRPr="00F67924" w:rsidRDefault="006304BD" w:rsidP="00556054">
      <w:pPr>
        <w:ind w:left="567" w:hanging="567"/>
        <w:rPr>
          <w:szCs w:val="22"/>
          <w:lang w:val="pt-PT"/>
        </w:rPr>
      </w:pPr>
    </w:p>
    <w:p w14:paraId="6312529C" w14:textId="77777777" w:rsidR="00482681" w:rsidRPr="00F67924" w:rsidRDefault="008F7769" w:rsidP="000E07F0">
      <w:pPr>
        <w:keepNext/>
        <w:keepLines/>
        <w:ind w:left="567" w:hanging="567"/>
        <w:rPr>
          <w:szCs w:val="22"/>
          <w:lang w:val="pt-PT"/>
        </w:rPr>
      </w:pPr>
      <w:r w:rsidRPr="00F67924">
        <w:rPr>
          <w:b/>
          <w:szCs w:val="22"/>
          <w:lang w:val="pt-PT"/>
        </w:rPr>
        <w:t>Sinais de infeções graves</w:t>
      </w:r>
      <w:r w:rsidR="008D75A2" w:rsidRPr="00F67924">
        <w:rPr>
          <w:szCs w:val="22"/>
          <w:lang w:val="pt-PT"/>
        </w:rPr>
        <w:t>:</w:t>
      </w:r>
    </w:p>
    <w:p w14:paraId="50F8039C"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febre e arrepios</w:t>
      </w:r>
    </w:p>
    <w:p w14:paraId="55AF68D0"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bolhas na boca ou na pele</w:t>
      </w:r>
    </w:p>
    <w:p w14:paraId="4554D80B"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dor de estôma</w:t>
      </w:r>
      <w:r w:rsidR="008D75A2" w:rsidRPr="00F67924">
        <w:rPr>
          <w:szCs w:val="22"/>
          <w:lang w:val="pt-PT"/>
        </w:rPr>
        <w:t>go</w:t>
      </w:r>
    </w:p>
    <w:p w14:paraId="62F0E7B9" w14:textId="77777777" w:rsidR="008F7769" w:rsidRPr="00F67924" w:rsidRDefault="008F7769" w:rsidP="00482681">
      <w:pPr>
        <w:ind w:left="567" w:hanging="567"/>
        <w:rPr>
          <w:szCs w:val="22"/>
          <w:lang w:val="pt-PT"/>
        </w:rPr>
      </w:pPr>
    </w:p>
    <w:p w14:paraId="4EF69A38" w14:textId="77777777" w:rsidR="00DC7E10" w:rsidRPr="00F67924" w:rsidRDefault="00DC7E10" w:rsidP="00DC7E10">
      <w:pPr>
        <w:keepNext/>
        <w:ind w:left="567" w:hanging="567"/>
        <w:rPr>
          <w:szCs w:val="22"/>
          <w:lang w:val="pt-PT"/>
        </w:rPr>
      </w:pPr>
      <w:r w:rsidRPr="00F67924">
        <w:rPr>
          <w:b/>
          <w:szCs w:val="22"/>
          <w:lang w:val="pt-PT"/>
        </w:rPr>
        <w:t>Sinais e sintomas de toxicidade hepática</w:t>
      </w:r>
      <w:r w:rsidRPr="00F67924">
        <w:rPr>
          <w:szCs w:val="22"/>
          <w:lang w:val="pt-PT"/>
        </w:rPr>
        <w:t>:</w:t>
      </w:r>
    </w:p>
    <w:p w14:paraId="65873367" w14:textId="581E9040" w:rsidR="00DC7E10" w:rsidRPr="00F67924" w:rsidRDefault="00DC7E10" w:rsidP="00DC7E10">
      <w:pPr>
        <w:keepNext/>
        <w:ind w:left="426" w:hanging="426"/>
        <w:rPr>
          <w:rFonts w:eastAsia="SimSun"/>
          <w:szCs w:val="22"/>
          <w:lang w:val="pt-PT" w:eastAsia="zh-CN"/>
        </w:rPr>
      </w:pPr>
      <w:r w:rsidRPr="00F67924">
        <w:rPr>
          <w:i/>
          <w:szCs w:val="22"/>
          <w:lang w:val="pt-PT"/>
        </w:rPr>
        <w:t xml:space="preserve">Estes </w:t>
      </w:r>
      <w:r w:rsidR="00F5040D" w:rsidRPr="00F67924">
        <w:rPr>
          <w:i/>
          <w:szCs w:val="22"/>
          <w:lang w:val="pt-PT"/>
        </w:rPr>
        <w:t xml:space="preserve">são raros: </w:t>
      </w:r>
      <w:r w:rsidRPr="00F67924">
        <w:rPr>
          <w:i/>
          <w:szCs w:val="22"/>
          <w:lang w:val="pt-PT"/>
        </w:rPr>
        <w:t>podem afetar até 1 em 1000</w:t>
      </w:r>
      <w:r w:rsidR="00F5040D" w:rsidRPr="00F67924">
        <w:rPr>
          <w:i/>
          <w:szCs w:val="22"/>
          <w:lang w:val="pt-PT"/>
        </w:rPr>
        <w:t> pessoas</w:t>
      </w:r>
      <w:r w:rsidRPr="00F67924">
        <w:rPr>
          <w:rFonts w:eastAsia="SimSun"/>
          <w:szCs w:val="22"/>
          <w:lang w:val="pt-PT" w:eastAsia="zh-CN"/>
        </w:rPr>
        <w:t xml:space="preserve"> </w:t>
      </w:r>
    </w:p>
    <w:p w14:paraId="0ECBE730" w14:textId="77777777" w:rsidR="00DC7E10" w:rsidRPr="00F67924" w:rsidRDefault="00DC7E10"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cansaço </w:t>
      </w:r>
    </w:p>
    <w:p w14:paraId="3F70DE13" w14:textId="77777777" w:rsidR="00DC7E10" w:rsidRPr="00F67924" w:rsidRDefault="00DC7E10" w:rsidP="00556054">
      <w:pPr>
        <w:pStyle w:val="Standard1"/>
        <w:ind w:left="562" w:hanging="562"/>
        <w:rPr>
          <w:szCs w:val="22"/>
          <w:lang w:val="pt-PT"/>
        </w:rPr>
      </w:pPr>
      <w:r w:rsidRPr="00F67924">
        <w:rPr>
          <w:szCs w:val="22"/>
          <w:lang w:val="pt-PT"/>
        </w:rPr>
        <w:sym w:font="Symbol" w:char="F0B7"/>
      </w:r>
      <w:r w:rsidRPr="00F67924">
        <w:rPr>
          <w:szCs w:val="22"/>
          <w:lang w:val="pt-PT"/>
        </w:rPr>
        <w:tab/>
        <w:t xml:space="preserve">dor abdominal </w:t>
      </w:r>
    </w:p>
    <w:p w14:paraId="68045D3C" w14:textId="77777777" w:rsidR="00DC7E10" w:rsidRPr="00F67924" w:rsidRDefault="00DC7E10" w:rsidP="00556054">
      <w:pPr>
        <w:pStyle w:val="Standard1"/>
        <w:ind w:left="562" w:hanging="562"/>
        <w:rPr>
          <w:szCs w:val="22"/>
          <w:lang w:val="pt-PT"/>
        </w:rPr>
      </w:pPr>
      <w:r w:rsidRPr="00F67924">
        <w:rPr>
          <w:szCs w:val="22"/>
          <w:lang w:val="pt-PT"/>
        </w:rPr>
        <w:sym w:font="Symbol" w:char="F0B7"/>
      </w:r>
      <w:r w:rsidRPr="00F67924">
        <w:rPr>
          <w:szCs w:val="22"/>
          <w:lang w:val="pt-PT"/>
        </w:rPr>
        <w:tab/>
        <w:t>icterícia (</w:t>
      </w:r>
      <w:r w:rsidR="00823275" w:rsidRPr="00F67924">
        <w:rPr>
          <w:szCs w:val="22"/>
          <w:lang w:val="pt-PT"/>
        </w:rPr>
        <w:t>amarelecimento</w:t>
      </w:r>
      <w:r w:rsidRPr="00F67924">
        <w:rPr>
          <w:szCs w:val="22"/>
          <w:lang w:val="pt-PT"/>
        </w:rPr>
        <w:t xml:space="preserve"> da pele ou olhos)</w:t>
      </w:r>
    </w:p>
    <w:p w14:paraId="0A79BAF0" w14:textId="66ED0D60" w:rsidR="00DC7E10" w:rsidRPr="00F67924" w:rsidRDefault="00DC7E10" w:rsidP="00556054">
      <w:pPr>
        <w:pStyle w:val="Standard1"/>
        <w:ind w:left="562" w:hanging="562"/>
        <w:rPr>
          <w:szCs w:val="22"/>
          <w:lang w:val="pt-PT"/>
        </w:rPr>
      </w:pPr>
    </w:p>
    <w:p w14:paraId="2F271110" w14:textId="1BDE5668" w:rsidR="00F5040D" w:rsidRPr="00F67924" w:rsidRDefault="00F5040D" w:rsidP="00556054">
      <w:pPr>
        <w:pStyle w:val="Standard1"/>
        <w:ind w:left="562" w:hanging="562"/>
        <w:rPr>
          <w:b/>
          <w:szCs w:val="22"/>
          <w:lang w:val="pt-PT"/>
        </w:rPr>
      </w:pPr>
      <w:r w:rsidRPr="00F67924">
        <w:rPr>
          <w:b/>
          <w:szCs w:val="22"/>
          <w:lang w:val="pt-PT"/>
        </w:rPr>
        <w:t>Lista de outros efeitos indesejáveis possíveis</w:t>
      </w:r>
    </w:p>
    <w:p w14:paraId="7B05517D" w14:textId="2790CC2E" w:rsidR="00482681" w:rsidRPr="00F67924" w:rsidRDefault="00482681" w:rsidP="00482681">
      <w:pPr>
        <w:ind w:left="567" w:hanging="567"/>
        <w:rPr>
          <w:szCs w:val="22"/>
          <w:lang w:val="pt-PT"/>
        </w:rPr>
      </w:pPr>
      <w:r w:rsidRPr="00F67924">
        <w:rPr>
          <w:szCs w:val="22"/>
          <w:lang w:val="pt-PT"/>
        </w:rPr>
        <w:t xml:space="preserve">Se notar algum destes, informe o seu médico </w:t>
      </w:r>
      <w:r w:rsidRPr="00F67924">
        <w:rPr>
          <w:b/>
          <w:szCs w:val="22"/>
          <w:lang w:val="pt-PT"/>
        </w:rPr>
        <w:t>assim que possível</w:t>
      </w:r>
      <w:r w:rsidR="00F5040D" w:rsidRPr="00F67924">
        <w:rPr>
          <w:szCs w:val="22"/>
          <w:lang w:val="pt-PT"/>
        </w:rPr>
        <w:t>:</w:t>
      </w:r>
    </w:p>
    <w:p w14:paraId="1614337B" w14:textId="77777777" w:rsidR="00482681" w:rsidRPr="00F67924" w:rsidRDefault="00482681" w:rsidP="00482681">
      <w:pPr>
        <w:ind w:left="567" w:hanging="567"/>
        <w:rPr>
          <w:b/>
          <w:szCs w:val="22"/>
          <w:lang w:val="pt-PT"/>
        </w:rPr>
      </w:pPr>
    </w:p>
    <w:p w14:paraId="2007ADF5" w14:textId="536B3EE3" w:rsidR="00482681" w:rsidRPr="00F67924" w:rsidRDefault="00482681" w:rsidP="00C66914">
      <w:pPr>
        <w:keepNext/>
        <w:keepLines/>
        <w:rPr>
          <w:b/>
          <w:szCs w:val="22"/>
          <w:lang w:val="pt-PT"/>
        </w:rPr>
      </w:pPr>
      <w:r w:rsidRPr="00F67924">
        <w:rPr>
          <w:b/>
          <w:szCs w:val="22"/>
          <w:lang w:val="pt-PT"/>
        </w:rPr>
        <w:t xml:space="preserve">Efeitos </w:t>
      </w:r>
      <w:r w:rsidR="00D0330D" w:rsidRPr="00F67924">
        <w:rPr>
          <w:b/>
          <w:szCs w:val="22"/>
          <w:lang w:val="pt-PT"/>
        </w:rPr>
        <w:t>indesejáveis</w:t>
      </w:r>
      <w:r w:rsidRPr="00F67924">
        <w:rPr>
          <w:b/>
          <w:szCs w:val="22"/>
          <w:lang w:val="pt-PT"/>
        </w:rPr>
        <w:t xml:space="preserve"> muito frequentes:</w:t>
      </w:r>
    </w:p>
    <w:p w14:paraId="61A9534A" w14:textId="569195F5" w:rsidR="00482681" w:rsidRPr="00F67924" w:rsidRDefault="00482681" w:rsidP="00C66914">
      <w:pPr>
        <w:keepNext/>
        <w:keepLines/>
        <w:rPr>
          <w:i/>
          <w:szCs w:val="22"/>
          <w:lang w:val="pt-PT"/>
        </w:rPr>
      </w:pPr>
      <w:r w:rsidRPr="00F67924">
        <w:rPr>
          <w:i/>
          <w:szCs w:val="22"/>
          <w:lang w:val="pt-PT"/>
        </w:rPr>
        <w:t>Estes podem afetar mais de 1 em 10</w:t>
      </w:r>
      <w:r w:rsidR="00F5040D" w:rsidRPr="00F67924">
        <w:rPr>
          <w:i/>
          <w:szCs w:val="22"/>
          <w:lang w:val="pt-PT"/>
        </w:rPr>
        <w:t> pessoas</w:t>
      </w:r>
    </w:p>
    <w:p w14:paraId="37ED1C12"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infeções do trato respiratório superior com sintomas típicos tais como tosse, nariz entupido, corrimento nasal, dor de garganta e dor de cabeça</w:t>
      </w:r>
    </w:p>
    <w:p w14:paraId="1E5A9E61"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 xml:space="preserve">níveis de </w:t>
      </w:r>
      <w:r w:rsidR="00CC5DFE" w:rsidRPr="00F67924">
        <w:rPr>
          <w:szCs w:val="22"/>
          <w:lang w:val="pt-PT"/>
        </w:rPr>
        <w:t>gordura no sangue (</w:t>
      </w:r>
      <w:r w:rsidRPr="00F67924">
        <w:rPr>
          <w:szCs w:val="22"/>
          <w:lang w:val="pt-PT"/>
        </w:rPr>
        <w:t>colesterol) aumentados.</w:t>
      </w:r>
    </w:p>
    <w:p w14:paraId="157ABFCA" w14:textId="77777777" w:rsidR="00482681" w:rsidRPr="00F67924" w:rsidRDefault="00482681" w:rsidP="00482681">
      <w:pPr>
        <w:rPr>
          <w:szCs w:val="22"/>
          <w:lang w:val="pt-PT"/>
        </w:rPr>
      </w:pPr>
    </w:p>
    <w:p w14:paraId="211C65FA" w14:textId="54587B4E" w:rsidR="00482681" w:rsidRPr="00F67924" w:rsidRDefault="00482681" w:rsidP="00E64A0A">
      <w:pPr>
        <w:ind w:left="567" w:hanging="567"/>
        <w:rPr>
          <w:b/>
          <w:szCs w:val="22"/>
          <w:lang w:val="pt-PT"/>
        </w:rPr>
      </w:pPr>
      <w:r w:rsidRPr="00F67924">
        <w:rPr>
          <w:b/>
          <w:szCs w:val="22"/>
          <w:lang w:val="pt-PT"/>
        </w:rPr>
        <w:t xml:space="preserve">Efeitos </w:t>
      </w:r>
      <w:r w:rsidR="00D0330D" w:rsidRPr="00F67924">
        <w:rPr>
          <w:b/>
          <w:szCs w:val="22"/>
          <w:lang w:val="pt-PT"/>
        </w:rPr>
        <w:t>indesejáveis</w:t>
      </w:r>
      <w:r w:rsidRPr="00F67924">
        <w:rPr>
          <w:b/>
          <w:szCs w:val="22"/>
          <w:lang w:val="pt-PT"/>
        </w:rPr>
        <w:t xml:space="preserve"> frequentes:</w:t>
      </w:r>
    </w:p>
    <w:p w14:paraId="5980E722" w14:textId="3B19B8F3" w:rsidR="00482681" w:rsidRPr="00F67924" w:rsidRDefault="00482681" w:rsidP="00482681">
      <w:pPr>
        <w:keepNext/>
        <w:keepLines/>
        <w:rPr>
          <w:i/>
          <w:szCs w:val="22"/>
          <w:lang w:val="pt-PT"/>
        </w:rPr>
      </w:pPr>
      <w:r w:rsidRPr="00F67924">
        <w:rPr>
          <w:i/>
          <w:szCs w:val="22"/>
          <w:lang w:val="pt-PT"/>
        </w:rPr>
        <w:t>Estes podem afetar até 1 em 10</w:t>
      </w:r>
      <w:r w:rsidR="00F5040D" w:rsidRPr="00F67924">
        <w:rPr>
          <w:i/>
          <w:szCs w:val="22"/>
          <w:lang w:val="pt-PT"/>
        </w:rPr>
        <w:t> pessoas</w:t>
      </w:r>
    </w:p>
    <w:p w14:paraId="412FEFD9"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infeção do pulmão (pneumonia)</w:t>
      </w:r>
    </w:p>
    <w:p w14:paraId="67113245" w14:textId="74ECF60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 xml:space="preserve">zona (herpes </w:t>
      </w:r>
      <w:del w:id="2780" w:author="Author">
        <w:r w:rsidRPr="00F67924" w:rsidDel="00EE4151">
          <w:rPr>
            <w:szCs w:val="22"/>
            <w:lang w:val="pt-PT"/>
          </w:rPr>
          <w:delText>zoster</w:delText>
        </w:r>
      </w:del>
      <w:ins w:id="2781" w:author="Author">
        <w:r w:rsidR="00EE4151" w:rsidRPr="00F67924">
          <w:rPr>
            <w:szCs w:val="22"/>
            <w:lang w:val="pt-PT"/>
          </w:rPr>
          <w:t>zóster</w:t>
        </w:r>
      </w:ins>
      <w:r w:rsidRPr="00F67924">
        <w:rPr>
          <w:szCs w:val="22"/>
          <w:lang w:val="pt-PT"/>
        </w:rPr>
        <w:t>)</w:t>
      </w:r>
    </w:p>
    <w:p w14:paraId="19C26420"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herpes labial (herpes simplex oral), vesículas</w:t>
      </w:r>
    </w:p>
    <w:p w14:paraId="5187D80C"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infeções da pele (celulite), por vezes com febre e arrepios</w:t>
      </w:r>
    </w:p>
    <w:p w14:paraId="63781594"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erupção na pele e comichão, urticária</w:t>
      </w:r>
    </w:p>
    <w:p w14:paraId="10E0CB13"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reações alérgicas (de hipersensibilidade)</w:t>
      </w:r>
    </w:p>
    <w:p w14:paraId="1ADB587E"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infeção do olho (conjuntivite)</w:t>
      </w:r>
    </w:p>
    <w:p w14:paraId="6BDEA347"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dor de cabeça, tonturas, pressão arterial elevada</w:t>
      </w:r>
    </w:p>
    <w:p w14:paraId="572ABBE6"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ulceração da boca, dor no estômago</w:t>
      </w:r>
    </w:p>
    <w:p w14:paraId="1D774FFB"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retenção de líquidos (edema) na parte inferior das pernas, aumento de peso</w:t>
      </w:r>
    </w:p>
    <w:p w14:paraId="05441978"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tosse, falta de ar</w:t>
      </w:r>
    </w:p>
    <w:p w14:paraId="2091B66F" w14:textId="64D91B4A"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diminuição do número de glóbulos brancos, demonstrada por análise ao sangue (neutropenia,</w:t>
      </w:r>
      <w:r w:rsidR="00F5040D" w:rsidRPr="00F67924">
        <w:rPr>
          <w:szCs w:val="22"/>
          <w:lang w:val="pt-PT"/>
        </w:rPr>
        <w:t xml:space="preserve"> </w:t>
      </w:r>
      <w:r w:rsidRPr="00F67924">
        <w:rPr>
          <w:szCs w:val="22"/>
          <w:lang w:val="pt-PT"/>
        </w:rPr>
        <w:t>leucopenia)</w:t>
      </w:r>
    </w:p>
    <w:p w14:paraId="11108FC0"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testes de função do fígado anormais (aumento das transaminases)</w:t>
      </w:r>
    </w:p>
    <w:p w14:paraId="436780E8" w14:textId="77777777" w:rsidR="008A325E"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aumento da bilirrubina revelado por análises ao sangue</w:t>
      </w:r>
    </w:p>
    <w:p w14:paraId="74C91B0C" w14:textId="77777777" w:rsidR="008A325E" w:rsidRPr="00F67924" w:rsidRDefault="008A325E" w:rsidP="00556054">
      <w:pPr>
        <w:pStyle w:val="Standard1"/>
        <w:ind w:left="562" w:hanging="562"/>
        <w:rPr>
          <w:szCs w:val="22"/>
          <w:lang w:val="pt-PT"/>
        </w:rPr>
      </w:pPr>
      <w:r w:rsidRPr="00F67924">
        <w:rPr>
          <w:szCs w:val="22"/>
          <w:lang w:val="pt-PT"/>
        </w:rPr>
        <w:sym w:font="Symbol" w:char="F0B7"/>
      </w:r>
      <w:r w:rsidRPr="00F67924">
        <w:rPr>
          <w:szCs w:val="22"/>
          <w:lang w:val="pt-PT"/>
        </w:rPr>
        <w:tab/>
      </w:r>
      <w:r w:rsidRPr="00F67924">
        <w:rPr>
          <w:rFonts w:eastAsia="SimSun"/>
          <w:szCs w:val="22"/>
          <w:lang w:val="pt-PT" w:eastAsia="zh-CN" w:bidi="th-TH"/>
        </w:rPr>
        <w:t xml:space="preserve">baixos </w:t>
      </w:r>
      <w:r w:rsidRPr="00F67924">
        <w:rPr>
          <w:szCs w:val="22"/>
          <w:lang w:val="pt-PT"/>
        </w:rPr>
        <w:t>níveis</w:t>
      </w:r>
      <w:r w:rsidRPr="00F67924">
        <w:rPr>
          <w:rFonts w:eastAsia="SimSun"/>
          <w:szCs w:val="22"/>
          <w:lang w:val="pt-PT" w:eastAsia="zh-CN" w:bidi="th-TH"/>
        </w:rPr>
        <w:t xml:space="preserve"> de fibrinogénio (uma proteína envolvida na coagulação sanguínea) no sangue.</w:t>
      </w:r>
    </w:p>
    <w:p w14:paraId="621F823C" w14:textId="77777777" w:rsidR="00482681" w:rsidRPr="00F67924" w:rsidRDefault="00482681" w:rsidP="0009369A">
      <w:pPr>
        <w:ind w:left="360"/>
        <w:rPr>
          <w:szCs w:val="22"/>
          <w:lang w:val="pt-PT"/>
        </w:rPr>
      </w:pPr>
    </w:p>
    <w:p w14:paraId="6DD420C5" w14:textId="617F4E4E" w:rsidR="00482681" w:rsidRPr="00F67924" w:rsidRDefault="00482681" w:rsidP="00E64A0A">
      <w:pPr>
        <w:ind w:left="567" w:hanging="567"/>
        <w:rPr>
          <w:b/>
          <w:szCs w:val="22"/>
          <w:lang w:val="pt-PT"/>
        </w:rPr>
      </w:pPr>
      <w:r w:rsidRPr="00F67924">
        <w:rPr>
          <w:b/>
          <w:szCs w:val="22"/>
          <w:lang w:val="pt-PT"/>
        </w:rPr>
        <w:t xml:space="preserve">Efeitos </w:t>
      </w:r>
      <w:r w:rsidR="00D0330D" w:rsidRPr="00F67924">
        <w:rPr>
          <w:b/>
          <w:szCs w:val="22"/>
          <w:lang w:val="pt-PT"/>
        </w:rPr>
        <w:t>indesejáveis</w:t>
      </w:r>
      <w:r w:rsidRPr="00F67924">
        <w:rPr>
          <w:b/>
          <w:szCs w:val="22"/>
          <w:lang w:val="pt-PT"/>
        </w:rPr>
        <w:t xml:space="preserve"> pouco frequentes:</w:t>
      </w:r>
    </w:p>
    <w:p w14:paraId="7DFA11C2" w14:textId="69C0D3DF" w:rsidR="00482681" w:rsidRPr="00F67924" w:rsidRDefault="00482681" w:rsidP="003E1CE0">
      <w:pPr>
        <w:keepNext/>
        <w:keepLines/>
        <w:rPr>
          <w:i/>
          <w:szCs w:val="22"/>
          <w:lang w:val="pt-PT"/>
        </w:rPr>
      </w:pPr>
      <w:r w:rsidRPr="00F67924">
        <w:rPr>
          <w:i/>
          <w:szCs w:val="22"/>
          <w:lang w:val="pt-PT"/>
        </w:rPr>
        <w:t>Estes podem afetar até 1 em 100</w:t>
      </w:r>
      <w:r w:rsidR="00F5040D" w:rsidRPr="00F67924">
        <w:rPr>
          <w:i/>
          <w:szCs w:val="22"/>
          <w:lang w:val="pt-PT"/>
        </w:rPr>
        <w:t> pessoas</w:t>
      </w:r>
    </w:p>
    <w:p w14:paraId="7D884AC4" w14:textId="77777777"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diverticulite (febre, náuseas, diarreia, prisão de ventre, dor de estômago)</w:t>
      </w:r>
    </w:p>
    <w:p w14:paraId="70A934D1"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zonas da boca vermelhas e inchadas</w:t>
      </w:r>
    </w:p>
    <w:p w14:paraId="265C1A42"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aumento da gordura no sangue (triglic</w:t>
      </w:r>
      <w:r w:rsidR="005D1247" w:rsidRPr="00F67924">
        <w:rPr>
          <w:szCs w:val="22"/>
          <w:lang w:val="pt-PT"/>
        </w:rPr>
        <w:t>é</w:t>
      </w:r>
      <w:r w:rsidRPr="00F67924">
        <w:rPr>
          <w:szCs w:val="22"/>
          <w:lang w:val="pt-PT"/>
        </w:rPr>
        <w:t>ridos)</w:t>
      </w:r>
    </w:p>
    <w:p w14:paraId="366811D8"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úlcera no estômago</w:t>
      </w:r>
    </w:p>
    <w:p w14:paraId="51816A54"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pedras nos rins</w:t>
      </w:r>
    </w:p>
    <w:p w14:paraId="6CD8F0B4" w14:textId="77777777" w:rsidR="00482681" w:rsidRPr="00F67924" w:rsidRDefault="00482681" w:rsidP="00556054">
      <w:pPr>
        <w:pStyle w:val="Standard1"/>
        <w:ind w:left="562" w:hanging="562"/>
        <w:rPr>
          <w:szCs w:val="22"/>
          <w:lang w:val="pt-PT"/>
        </w:rPr>
      </w:pPr>
      <w:r w:rsidRPr="00F67924">
        <w:rPr>
          <w:szCs w:val="22"/>
          <w:lang w:val="pt-PT"/>
        </w:rPr>
        <w:sym w:font="Symbol" w:char="F0B7"/>
      </w:r>
      <w:r w:rsidRPr="00F67924">
        <w:rPr>
          <w:szCs w:val="22"/>
          <w:lang w:val="pt-PT"/>
        </w:rPr>
        <w:tab/>
        <w:t>diminuição do funcionamento da tiroide.</w:t>
      </w:r>
    </w:p>
    <w:p w14:paraId="59972193" w14:textId="77777777" w:rsidR="000D50AD" w:rsidRPr="00F67924" w:rsidRDefault="000D50AD" w:rsidP="00482681">
      <w:pPr>
        <w:ind w:left="360"/>
        <w:rPr>
          <w:szCs w:val="22"/>
          <w:lang w:val="pt-PT"/>
        </w:rPr>
      </w:pPr>
    </w:p>
    <w:p w14:paraId="15EFEBBB" w14:textId="6BEBE08C" w:rsidR="00E06F32" w:rsidRPr="00F67924" w:rsidRDefault="00E06F32" w:rsidP="00E64A0A">
      <w:pPr>
        <w:ind w:left="567" w:hanging="567"/>
        <w:rPr>
          <w:b/>
          <w:szCs w:val="22"/>
          <w:lang w:val="pt-PT"/>
        </w:rPr>
      </w:pPr>
      <w:r w:rsidRPr="00F67924">
        <w:rPr>
          <w:b/>
          <w:szCs w:val="22"/>
          <w:lang w:val="pt-PT"/>
        </w:rPr>
        <w:t xml:space="preserve">Efeitos </w:t>
      </w:r>
      <w:r w:rsidR="00D0330D" w:rsidRPr="00F67924">
        <w:rPr>
          <w:b/>
          <w:szCs w:val="22"/>
          <w:lang w:val="pt-PT"/>
        </w:rPr>
        <w:t xml:space="preserve">indesejáveis </w:t>
      </w:r>
      <w:r w:rsidRPr="00F67924">
        <w:rPr>
          <w:b/>
          <w:szCs w:val="22"/>
          <w:lang w:val="pt-PT"/>
        </w:rPr>
        <w:t>raros:</w:t>
      </w:r>
    </w:p>
    <w:p w14:paraId="30332AEB" w14:textId="5A1AD3FE" w:rsidR="00E06F32" w:rsidRPr="00F67924" w:rsidRDefault="00E06F32" w:rsidP="006979D1">
      <w:pPr>
        <w:rPr>
          <w:i/>
          <w:szCs w:val="22"/>
          <w:lang w:val="pt-PT"/>
        </w:rPr>
      </w:pPr>
      <w:r w:rsidRPr="00F67924">
        <w:rPr>
          <w:i/>
          <w:szCs w:val="22"/>
          <w:lang w:val="pt-PT"/>
        </w:rPr>
        <w:t>Estes podem afetar até 1 em 1000</w:t>
      </w:r>
      <w:r w:rsidR="00F5040D" w:rsidRPr="00F67924">
        <w:rPr>
          <w:i/>
          <w:szCs w:val="22"/>
          <w:lang w:val="pt-PT"/>
        </w:rPr>
        <w:t> pessoas</w:t>
      </w:r>
    </w:p>
    <w:p w14:paraId="360245E0" w14:textId="77777777" w:rsidR="000D50AD" w:rsidRPr="00F67924" w:rsidRDefault="000D50AD" w:rsidP="00556054">
      <w:pPr>
        <w:pStyle w:val="Standard1"/>
        <w:ind w:left="562" w:hanging="562"/>
        <w:rPr>
          <w:szCs w:val="22"/>
          <w:lang w:val="pt-PT"/>
        </w:rPr>
      </w:pPr>
      <w:r w:rsidRPr="00F67924">
        <w:rPr>
          <w:szCs w:val="22"/>
          <w:lang w:val="pt-PT"/>
        </w:rPr>
        <w:sym w:font="Symbol" w:char="F0B7"/>
      </w:r>
      <w:r w:rsidRPr="00F67924">
        <w:rPr>
          <w:szCs w:val="22"/>
          <w:lang w:val="pt-PT"/>
        </w:rPr>
        <w:tab/>
      </w:r>
      <w:r w:rsidRPr="00F67924">
        <w:rPr>
          <w:rFonts w:eastAsia="SimSun"/>
          <w:szCs w:val="22"/>
          <w:lang w:val="pt-PT" w:eastAsia="zh-CN" w:bidi="th-TH"/>
        </w:rPr>
        <w:t>s</w:t>
      </w:r>
      <w:r w:rsidRPr="00F67924">
        <w:rPr>
          <w:szCs w:val="22"/>
          <w:lang w:val="pt-PT"/>
        </w:rPr>
        <w:t>índrome de Stevens-Johnson (erupção cutânea na pele, que pode levar à formação grave de bolhas e descamação da pele)</w:t>
      </w:r>
    </w:p>
    <w:p w14:paraId="103F6750" w14:textId="5243AAAA" w:rsidR="000D50AD" w:rsidRPr="00F67924" w:rsidRDefault="000D50AD" w:rsidP="00556054">
      <w:pPr>
        <w:pStyle w:val="Standard1"/>
        <w:ind w:left="562" w:hanging="562"/>
        <w:rPr>
          <w:szCs w:val="22"/>
          <w:lang w:val="pt-PT"/>
        </w:rPr>
      </w:pPr>
      <w:r w:rsidRPr="00F67924">
        <w:rPr>
          <w:szCs w:val="22"/>
          <w:lang w:val="pt-PT"/>
        </w:rPr>
        <w:sym w:font="Symbol" w:char="F0B7"/>
      </w:r>
      <w:r w:rsidRPr="00F67924">
        <w:rPr>
          <w:szCs w:val="22"/>
          <w:lang w:val="pt-PT"/>
        </w:rPr>
        <w:tab/>
        <w:t>reações alérgicas fatais (anafilaxia)</w:t>
      </w:r>
    </w:p>
    <w:p w14:paraId="6B6B1FBB" w14:textId="77777777" w:rsidR="00E06F32" w:rsidRPr="00F67924" w:rsidRDefault="00E06F32" w:rsidP="00556054">
      <w:pPr>
        <w:pStyle w:val="Standard1"/>
        <w:ind w:left="562" w:hanging="562"/>
        <w:rPr>
          <w:szCs w:val="22"/>
          <w:lang w:val="pt-PT"/>
        </w:rPr>
      </w:pPr>
      <w:r w:rsidRPr="00F67924">
        <w:rPr>
          <w:szCs w:val="22"/>
          <w:lang w:val="pt-PT"/>
        </w:rPr>
        <w:sym w:font="Symbol" w:char="F0B7"/>
      </w:r>
      <w:r w:rsidRPr="00F67924">
        <w:rPr>
          <w:szCs w:val="22"/>
          <w:lang w:val="pt-PT"/>
        </w:rPr>
        <w:tab/>
        <w:t>inflamação do fígado (hepatite), icterícia</w:t>
      </w:r>
    </w:p>
    <w:p w14:paraId="07AD4791" w14:textId="77777777" w:rsidR="00482681" w:rsidRPr="00F67924" w:rsidRDefault="00482681" w:rsidP="00556054">
      <w:pPr>
        <w:pStyle w:val="Standard1"/>
        <w:ind w:left="562" w:hanging="562"/>
        <w:rPr>
          <w:szCs w:val="22"/>
          <w:lang w:val="pt-PT"/>
        </w:rPr>
      </w:pPr>
    </w:p>
    <w:p w14:paraId="1D9F3841" w14:textId="007BDABD" w:rsidR="00482681" w:rsidRPr="00F67924" w:rsidRDefault="00482681" w:rsidP="00E64A0A">
      <w:pPr>
        <w:ind w:left="567" w:hanging="567"/>
        <w:rPr>
          <w:b/>
          <w:szCs w:val="22"/>
          <w:lang w:val="pt-PT"/>
        </w:rPr>
      </w:pPr>
      <w:r w:rsidRPr="00F67924">
        <w:rPr>
          <w:b/>
          <w:szCs w:val="22"/>
          <w:lang w:val="pt-PT"/>
        </w:rPr>
        <w:t xml:space="preserve">Efeitos </w:t>
      </w:r>
      <w:r w:rsidR="00D0330D" w:rsidRPr="00F67924">
        <w:rPr>
          <w:b/>
          <w:szCs w:val="22"/>
          <w:lang w:val="pt-PT"/>
        </w:rPr>
        <w:t xml:space="preserve">indesejáveis </w:t>
      </w:r>
      <w:r w:rsidRPr="00F67924">
        <w:rPr>
          <w:b/>
          <w:szCs w:val="22"/>
          <w:lang w:val="pt-PT"/>
        </w:rPr>
        <w:t>muito raros</w:t>
      </w:r>
      <w:r w:rsidR="008D75A2" w:rsidRPr="00F67924">
        <w:rPr>
          <w:b/>
          <w:szCs w:val="22"/>
          <w:lang w:val="pt-PT"/>
        </w:rPr>
        <w:t>:</w:t>
      </w:r>
    </w:p>
    <w:p w14:paraId="003DE065" w14:textId="1367B7F4" w:rsidR="00482681" w:rsidRPr="00F67924" w:rsidRDefault="00482681" w:rsidP="00482681">
      <w:pPr>
        <w:rPr>
          <w:i/>
          <w:szCs w:val="22"/>
          <w:lang w:val="pt-PT"/>
        </w:rPr>
      </w:pPr>
      <w:r w:rsidRPr="00F67924">
        <w:rPr>
          <w:i/>
          <w:szCs w:val="22"/>
          <w:lang w:val="pt-PT"/>
        </w:rPr>
        <w:t>Estes podem afetar até 1 em 10</w:t>
      </w:r>
      <w:r w:rsidR="00EB60D6" w:rsidRPr="00F67924">
        <w:rPr>
          <w:i/>
          <w:szCs w:val="22"/>
          <w:lang w:val="pt-PT"/>
        </w:rPr>
        <w:t> </w:t>
      </w:r>
      <w:r w:rsidRPr="00F67924">
        <w:rPr>
          <w:i/>
          <w:szCs w:val="22"/>
          <w:lang w:val="pt-PT"/>
        </w:rPr>
        <w:t>000</w:t>
      </w:r>
      <w:r w:rsidR="00F5040D" w:rsidRPr="00F67924">
        <w:rPr>
          <w:i/>
          <w:szCs w:val="22"/>
          <w:lang w:val="pt-PT"/>
        </w:rPr>
        <w:t> pessoas</w:t>
      </w:r>
    </w:p>
    <w:p w14:paraId="60D640CE" w14:textId="77777777" w:rsidR="001C3CD6"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níveis baixos de glóbulos brancos, glóbulos vermelhos e plaquetas</w:t>
      </w:r>
      <w:r w:rsidR="00BB0247" w:rsidRPr="00F67924">
        <w:rPr>
          <w:szCs w:val="22"/>
          <w:lang w:val="pt-PT"/>
        </w:rPr>
        <w:t xml:space="preserve"> em </w:t>
      </w:r>
      <w:r w:rsidR="001C3CD6" w:rsidRPr="00F67924">
        <w:rPr>
          <w:szCs w:val="22"/>
          <w:lang w:val="pt-PT"/>
        </w:rPr>
        <w:t>análises sanguínea</w:t>
      </w:r>
      <w:r w:rsidR="00BB0247" w:rsidRPr="00F67924">
        <w:rPr>
          <w:szCs w:val="22"/>
          <w:lang w:val="pt-PT"/>
        </w:rPr>
        <w:t>s</w:t>
      </w:r>
    </w:p>
    <w:p w14:paraId="16810EEF" w14:textId="0D08B8C0" w:rsidR="00482681" w:rsidRPr="00F67924" w:rsidRDefault="003D42FA" w:rsidP="00556054">
      <w:pPr>
        <w:pStyle w:val="Standard1"/>
        <w:ind w:left="562" w:hanging="562"/>
        <w:rPr>
          <w:rFonts w:eastAsia="SimSun"/>
          <w:szCs w:val="22"/>
          <w:lang w:val="pt-PT" w:eastAsia="zh-CN" w:bidi="th-TH"/>
        </w:rPr>
      </w:pPr>
      <w:r w:rsidRPr="00F67924">
        <w:rPr>
          <w:szCs w:val="22"/>
          <w:lang w:val="pt-PT"/>
        </w:rPr>
        <w:sym w:font="Symbol" w:char="F0B7"/>
      </w:r>
      <w:r w:rsidR="00F5040D" w:rsidRPr="00F67924">
        <w:rPr>
          <w:szCs w:val="22"/>
          <w:lang w:val="pt-PT"/>
        </w:rPr>
        <w:tab/>
      </w:r>
      <w:r w:rsidR="00E06F32" w:rsidRPr="00F67924">
        <w:rPr>
          <w:szCs w:val="22"/>
          <w:lang w:val="pt-PT"/>
        </w:rPr>
        <w:t>insuf</w:t>
      </w:r>
      <w:r w:rsidR="00E06F32" w:rsidRPr="00F67924">
        <w:rPr>
          <w:rFonts w:eastAsia="SimSun"/>
          <w:szCs w:val="22"/>
          <w:lang w:val="pt-PT" w:eastAsia="zh-CN" w:bidi="th-TH"/>
        </w:rPr>
        <w:t>iciência hepática</w:t>
      </w:r>
    </w:p>
    <w:p w14:paraId="70269E7E" w14:textId="77777777" w:rsidR="00482681" w:rsidRPr="00F67924" w:rsidRDefault="00482681" w:rsidP="00482681">
      <w:pPr>
        <w:rPr>
          <w:b/>
          <w:szCs w:val="22"/>
          <w:lang w:val="pt-PT"/>
        </w:rPr>
      </w:pPr>
    </w:p>
    <w:p w14:paraId="149B4668" w14:textId="2A83355D" w:rsidR="008F7769" w:rsidRPr="00F67924" w:rsidRDefault="008F7769" w:rsidP="00E64A0A">
      <w:pPr>
        <w:ind w:left="567" w:hanging="567"/>
        <w:rPr>
          <w:b/>
          <w:szCs w:val="22"/>
          <w:lang w:val="pt-PT"/>
        </w:rPr>
      </w:pPr>
      <w:r w:rsidRPr="00F67924">
        <w:rPr>
          <w:b/>
          <w:szCs w:val="22"/>
          <w:lang w:val="pt-PT"/>
        </w:rPr>
        <w:t xml:space="preserve">Comunicação de efeitos </w:t>
      </w:r>
      <w:r w:rsidR="00D0330D" w:rsidRPr="00F67924">
        <w:rPr>
          <w:b/>
          <w:szCs w:val="22"/>
          <w:lang w:val="pt-PT"/>
        </w:rPr>
        <w:t>indesejáveis</w:t>
      </w:r>
    </w:p>
    <w:p w14:paraId="31A8B234" w14:textId="22A45E91" w:rsidR="008F7769" w:rsidRPr="00F67924" w:rsidRDefault="008F7769" w:rsidP="008F7769">
      <w:pPr>
        <w:rPr>
          <w:szCs w:val="22"/>
          <w:lang w:val="pt-PT"/>
        </w:rPr>
      </w:pPr>
      <w:r w:rsidRPr="00F67924">
        <w:rPr>
          <w:szCs w:val="22"/>
          <w:lang w:val="pt-PT"/>
        </w:rPr>
        <w:t xml:space="preserve">Se tiver quaisquer efeitos </w:t>
      </w:r>
      <w:r w:rsidR="00D0330D" w:rsidRPr="00F67924">
        <w:rPr>
          <w:szCs w:val="22"/>
          <w:lang w:val="pt-PT"/>
        </w:rPr>
        <w:t>indesejáveis</w:t>
      </w:r>
      <w:r w:rsidRPr="00F67924">
        <w:rPr>
          <w:szCs w:val="22"/>
          <w:lang w:val="pt-PT"/>
        </w:rPr>
        <w:t xml:space="preserve">, incluindo possíveis efeitos </w:t>
      </w:r>
      <w:r w:rsidR="00D0330D" w:rsidRPr="00F67924">
        <w:rPr>
          <w:szCs w:val="22"/>
          <w:lang w:val="pt-PT"/>
        </w:rPr>
        <w:t>indesejáveis</w:t>
      </w:r>
      <w:r w:rsidRPr="00F67924">
        <w:rPr>
          <w:szCs w:val="22"/>
          <w:lang w:val="pt-PT"/>
        </w:rPr>
        <w:t xml:space="preserve"> não indicados neste folheto, fale com o seu médico, farmacêutico ou enfermeiro.</w:t>
      </w:r>
      <w:r w:rsidR="00F5040D" w:rsidRPr="00F67924">
        <w:rPr>
          <w:szCs w:val="22"/>
          <w:lang w:val="pt-PT"/>
        </w:rPr>
        <w:t xml:space="preserve"> </w:t>
      </w:r>
      <w:r w:rsidRPr="00F67924">
        <w:rPr>
          <w:szCs w:val="22"/>
          <w:lang w:val="pt-PT"/>
        </w:rPr>
        <w:t xml:space="preserve">Também poderá comunicar efeitos </w:t>
      </w:r>
      <w:r w:rsidR="00D0330D" w:rsidRPr="00F67924">
        <w:rPr>
          <w:szCs w:val="22"/>
          <w:lang w:val="pt-PT"/>
        </w:rPr>
        <w:t>indesejáveis</w:t>
      </w:r>
      <w:r w:rsidRPr="00F67924">
        <w:rPr>
          <w:szCs w:val="22"/>
          <w:lang w:val="pt-PT"/>
        </w:rPr>
        <w:t xml:space="preserve"> diretamente </w:t>
      </w:r>
      <w:r w:rsidR="0050387E" w:rsidRPr="00F67924">
        <w:rPr>
          <w:szCs w:val="22"/>
          <w:lang w:val="pt-PT"/>
        </w:rPr>
        <w:t xml:space="preserve">através </w:t>
      </w:r>
      <w:r w:rsidR="0050387E" w:rsidRPr="00F67924">
        <w:rPr>
          <w:szCs w:val="22"/>
          <w:highlight w:val="lightGray"/>
          <w:lang w:val="pt-PT"/>
        </w:rPr>
        <w:t xml:space="preserve">do sistema nacional de notificação mencionado no </w:t>
      </w:r>
      <w:r w:rsidR="0050387E">
        <w:fldChar w:fldCharType="begin"/>
      </w:r>
      <w:r w:rsidR="0050387E" w:rsidRPr="00557EB7">
        <w:rPr>
          <w:lang w:val="pt-PT"/>
          <w:rPrChange w:id="2782" w:author="Author">
            <w:rPr/>
          </w:rPrChange>
        </w:rPr>
        <w:instrText>HYPERLINK "https://www.ema.europa.eu/documents/template-form/qrd-appendix-v-adverse-drug-reaction-reporting-details_en.docx"</w:instrText>
      </w:r>
      <w:r w:rsidR="0050387E">
        <w:fldChar w:fldCharType="separate"/>
      </w:r>
      <w:r w:rsidR="0050387E" w:rsidRPr="00F67924">
        <w:rPr>
          <w:rStyle w:val="Hyperlink"/>
          <w:noProof w:val="0"/>
          <w:szCs w:val="22"/>
          <w:highlight w:val="lightGray"/>
          <w:lang w:val="pt-PT"/>
        </w:rPr>
        <w:t>Apêndice V</w:t>
      </w:r>
      <w:r w:rsidRPr="00F67924">
        <w:rPr>
          <w:rStyle w:val="Hyperlink"/>
          <w:noProof w:val="0"/>
          <w:szCs w:val="22"/>
          <w:lang w:val="pt-PT"/>
        </w:rPr>
        <w:t>.</w:t>
      </w:r>
      <w:r w:rsidR="0050387E">
        <w:fldChar w:fldCharType="end"/>
      </w:r>
      <w:r w:rsidRPr="00F67924">
        <w:rPr>
          <w:szCs w:val="22"/>
          <w:lang w:val="pt-PT"/>
        </w:rPr>
        <w:t xml:space="preserve"> Ao comunicar efeitos </w:t>
      </w:r>
      <w:r w:rsidR="00D0330D" w:rsidRPr="00F67924">
        <w:rPr>
          <w:szCs w:val="22"/>
          <w:lang w:val="pt-PT"/>
        </w:rPr>
        <w:t>indesejáveis</w:t>
      </w:r>
      <w:r w:rsidRPr="00F67924">
        <w:rPr>
          <w:szCs w:val="22"/>
          <w:lang w:val="pt-PT"/>
        </w:rPr>
        <w:t>, estará a ajudar a fornecer mais informações sobre a segurança deste medicamento.</w:t>
      </w:r>
    </w:p>
    <w:p w14:paraId="2FC93302" w14:textId="77777777" w:rsidR="00FA673C" w:rsidRPr="00F67924" w:rsidRDefault="00FA673C" w:rsidP="00482681">
      <w:pPr>
        <w:rPr>
          <w:b/>
          <w:szCs w:val="22"/>
          <w:lang w:val="pt-PT"/>
        </w:rPr>
      </w:pPr>
    </w:p>
    <w:p w14:paraId="54B69D74" w14:textId="77777777" w:rsidR="00482681" w:rsidRPr="00F67924" w:rsidRDefault="00216791" w:rsidP="00482681">
      <w:pPr>
        <w:rPr>
          <w:b/>
          <w:szCs w:val="22"/>
          <w:lang w:val="pt-PT"/>
        </w:rPr>
      </w:pPr>
      <w:r w:rsidRPr="00F67924">
        <w:rPr>
          <w:b/>
          <w:szCs w:val="22"/>
          <w:lang w:val="pt-PT"/>
        </w:rPr>
        <w:t xml:space="preserve">Crianças </w:t>
      </w:r>
      <w:r w:rsidR="00482681" w:rsidRPr="00F67924">
        <w:rPr>
          <w:b/>
          <w:szCs w:val="22"/>
          <w:lang w:val="pt-PT"/>
        </w:rPr>
        <w:t>com AIJs</w:t>
      </w:r>
    </w:p>
    <w:p w14:paraId="7CC36126" w14:textId="65038608" w:rsidR="00482681" w:rsidRPr="00F67924" w:rsidRDefault="00482681" w:rsidP="00482681">
      <w:pPr>
        <w:rPr>
          <w:szCs w:val="22"/>
          <w:lang w:val="pt-PT"/>
        </w:rPr>
      </w:pPr>
      <w:r w:rsidRPr="00F67924">
        <w:rPr>
          <w:szCs w:val="22"/>
          <w:lang w:val="pt-PT"/>
        </w:rPr>
        <w:t xml:space="preserve">Em geral, o tipo de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 xml:space="preserve">em doentes com AIJs foi semelhante </w:t>
      </w:r>
      <w:r w:rsidR="005D1247" w:rsidRPr="00F67924">
        <w:rPr>
          <w:szCs w:val="22"/>
          <w:lang w:val="pt-PT"/>
        </w:rPr>
        <w:t xml:space="preserve">aos observados </w:t>
      </w:r>
      <w:r w:rsidR="00216791" w:rsidRPr="00F67924">
        <w:rPr>
          <w:szCs w:val="22"/>
          <w:lang w:val="pt-PT"/>
        </w:rPr>
        <w:t>em</w:t>
      </w:r>
      <w:r w:rsidRPr="00F67924">
        <w:rPr>
          <w:szCs w:val="22"/>
          <w:lang w:val="pt-PT"/>
        </w:rPr>
        <w:t xml:space="preserve"> </w:t>
      </w:r>
      <w:r w:rsidR="00216791" w:rsidRPr="00F67924">
        <w:rPr>
          <w:szCs w:val="22"/>
          <w:lang w:val="pt-PT"/>
        </w:rPr>
        <w:t xml:space="preserve">adultos </w:t>
      </w:r>
      <w:r w:rsidRPr="00F67924">
        <w:rPr>
          <w:szCs w:val="22"/>
          <w:lang w:val="pt-PT"/>
        </w:rPr>
        <w:t>com AR</w:t>
      </w:r>
      <w:r w:rsidR="00216791" w:rsidRPr="00F67924">
        <w:rPr>
          <w:szCs w:val="22"/>
          <w:lang w:val="pt-PT"/>
        </w:rPr>
        <w:t xml:space="preserve">. Alguns efeitos </w:t>
      </w:r>
      <w:r w:rsidR="00B57CC2" w:rsidRPr="00F67924">
        <w:rPr>
          <w:szCs w:val="22"/>
          <w:lang w:val="pt-PT"/>
        </w:rPr>
        <w:t>indesejáveis</w:t>
      </w:r>
      <w:r w:rsidR="00B57CC2" w:rsidRPr="00F67924" w:rsidDel="00B57CC2">
        <w:rPr>
          <w:szCs w:val="22"/>
          <w:lang w:val="pt-PT"/>
        </w:rPr>
        <w:t xml:space="preserve"> </w:t>
      </w:r>
      <w:r w:rsidR="00216791" w:rsidRPr="00F67924">
        <w:rPr>
          <w:szCs w:val="22"/>
          <w:lang w:val="pt-PT"/>
        </w:rPr>
        <w:t>foram observados com mais frequência:</w:t>
      </w:r>
      <w:r w:rsidRPr="00F67924">
        <w:rPr>
          <w:szCs w:val="22"/>
          <w:lang w:val="pt-PT"/>
        </w:rPr>
        <w:t xml:space="preserve"> </w:t>
      </w:r>
      <w:r w:rsidR="00216791" w:rsidRPr="00F67924">
        <w:rPr>
          <w:szCs w:val="22"/>
          <w:lang w:val="pt-PT"/>
        </w:rPr>
        <w:t>nariz e garganta inflamados</w:t>
      </w:r>
      <w:r w:rsidRPr="00F67924">
        <w:rPr>
          <w:szCs w:val="22"/>
          <w:lang w:val="pt-PT"/>
        </w:rPr>
        <w:t xml:space="preserve">, </w:t>
      </w:r>
      <w:r w:rsidR="00216791" w:rsidRPr="00F67924">
        <w:rPr>
          <w:szCs w:val="22"/>
          <w:lang w:val="pt-PT"/>
        </w:rPr>
        <w:t xml:space="preserve">diarreia, </w:t>
      </w:r>
      <w:r w:rsidRPr="00F67924">
        <w:rPr>
          <w:szCs w:val="22"/>
          <w:lang w:val="pt-PT"/>
        </w:rPr>
        <w:t>baixo número de glóbulos brancos</w:t>
      </w:r>
      <w:r w:rsidR="00216791" w:rsidRPr="00F67924">
        <w:rPr>
          <w:szCs w:val="22"/>
          <w:lang w:val="pt-PT"/>
        </w:rPr>
        <w:t xml:space="preserve"> e aumento das</w:t>
      </w:r>
      <w:r w:rsidRPr="00F67924">
        <w:rPr>
          <w:szCs w:val="22"/>
          <w:lang w:val="pt-PT"/>
        </w:rPr>
        <w:t xml:space="preserve"> enzimas do fígado.</w:t>
      </w:r>
    </w:p>
    <w:p w14:paraId="6E72F23A" w14:textId="77777777" w:rsidR="00482681" w:rsidRPr="00F67924" w:rsidRDefault="00482681" w:rsidP="00482681">
      <w:pPr>
        <w:rPr>
          <w:b/>
          <w:szCs w:val="22"/>
          <w:lang w:val="pt-PT"/>
        </w:rPr>
      </w:pPr>
    </w:p>
    <w:p w14:paraId="4AC38BFD" w14:textId="77777777" w:rsidR="00482681" w:rsidRPr="00F67924" w:rsidRDefault="00216791" w:rsidP="00482681">
      <w:pPr>
        <w:rPr>
          <w:b/>
          <w:szCs w:val="22"/>
          <w:lang w:val="pt-PT"/>
        </w:rPr>
      </w:pPr>
      <w:r w:rsidRPr="00F67924">
        <w:rPr>
          <w:b/>
          <w:szCs w:val="22"/>
          <w:lang w:val="pt-PT"/>
        </w:rPr>
        <w:t xml:space="preserve">Crianças </w:t>
      </w:r>
      <w:r w:rsidR="00482681" w:rsidRPr="00F67924">
        <w:rPr>
          <w:b/>
          <w:szCs w:val="22"/>
          <w:lang w:val="pt-PT"/>
        </w:rPr>
        <w:t>com AIJp</w:t>
      </w:r>
    </w:p>
    <w:p w14:paraId="4ADE388F" w14:textId="6DEE074F" w:rsidR="00482681" w:rsidRPr="00F67924" w:rsidRDefault="00482681" w:rsidP="00482681">
      <w:pPr>
        <w:rPr>
          <w:szCs w:val="22"/>
          <w:lang w:val="pt-PT"/>
        </w:rPr>
      </w:pPr>
      <w:r w:rsidRPr="00F67924">
        <w:rPr>
          <w:szCs w:val="22"/>
          <w:lang w:val="pt-PT"/>
        </w:rPr>
        <w:t>Em</w:t>
      </w:r>
      <w:r w:rsidRPr="00F67924">
        <w:rPr>
          <w:b/>
          <w:szCs w:val="22"/>
          <w:lang w:val="pt-PT"/>
        </w:rPr>
        <w:t xml:space="preserve"> </w:t>
      </w:r>
      <w:r w:rsidRPr="00F67924">
        <w:rPr>
          <w:szCs w:val="22"/>
          <w:lang w:val="pt-PT"/>
        </w:rPr>
        <w:t xml:space="preserve">geral, o tipo de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 xml:space="preserve">em doentes com AIJp foi semelhante </w:t>
      </w:r>
      <w:r w:rsidR="005D1247" w:rsidRPr="00F67924">
        <w:rPr>
          <w:szCs w:val="22"/>
          <w:lang w:val="pt-PT"/>
        </w:rPr>
        <w:t xml:space="preserve">aos observados </w:t>
      </w:r>
      <w:r w:rsidRPr="00F67924">
        <w:rPr>
          <w:szCs w:val="22"/>
          <w:lang w:val="pt-PT"/>
        </w:rPr>
        <w:t xml:space="preserve">em </w:t>
      </w:r>
      <w:r w:rsidR="00216791" w:rsidRPr="00F67924">
        <w:rPr>
          <w:szCs w:val="22"/>
          <w:lang w:val="pt-PT"/>
        </w:rPr>
        <w:t xml:space="preserve">adultos </w:t>
      </w:r>
      <w:r w:rsidRPr="00F67924">
        <w:rPr>
          <w:szCs w:val="22"/>
          <w:lang w:val="pt-PT"/>
        </w:rPr>
        <w:t>com AR</w:t>
      </w:r>
      <w:r w:rsidR="00216791" w:rsidRPr="00F67924">
        <w:rPr>
          <w:szCs w:val="22"/>
          <w:lang w:val="pt-PT"/>
        </w:rPr>
        <w:t xml:space="preserve">. Alguns efeitos </w:t>
      </w:r>
      <w:r w:rsidR="00B57CC2" w:rsidRPr="00F67924">
        <w:rPr>
          <w:szCs w:val="22"/>
          <w:lang w:val="pt-PT"/>
        </w:rPr>
        <w:t>indesejáveis</w:t>
      </w:r>
      <w:r w:rsidR="00B57CC2" w:rsidRPr="00F67924" w:rsidDel="00B57CC2">
        <w:rPr>
          <w:szCs w:val="22"/>
          <w:lang w:val="pt-PT"/>
        </w:rPr>
        <w:t xml:space="preserve"> </w:t>
      </w:r>
      <w:r w:rsidR="00216791" w:rsidRPr="00F67924">
        <w:rPr>
          <w:szCs w:val="22"/>
          <w:lang w:val="pt-PT"/>
        </w:rPr>
        <w:t>foram observados com mais frequência: nariz e garganta inflamados,</w:t>
      </w:r>
      <w:r w:rsidRPr="00F67924">
        <w:rPr>
          <w:szCs w:val="22"/>
          <w:lang w:val="pt-PT"/>
        </w:rPr>
        <w:t xml:space="preserve"> dor de cabeça, </w:t>
      </w:r>
      <w:r w:rsidR="00216791" w:rsidRPr="00F67924">
        <w:rPr>
          <w:szCs w:val="22"/>
          <w:lang w:val="pt-PT"/>
        </w:rPr>
        <w:t>sentir má</w:t>
      </w:r>
      <w:r w:rsidR="005D1247" w:rsidRPr="00F67924">
        <w:rPr>
          <w:szCs w:val="22"/>
          <w:lang w:val="pt-PT"/>
        </w:rPr>
        <w:t>-</w:t>
      </w:r>
      <w:r w:rsidR="00216791" w:rsidRPr="00F67924">
        <w:rPr>
          <w:szCs w:val="22"/>
          <w:lang w:val="pt-PT"/>
        </w:rPr>
        <w:t>disposição (</w:t>
      </w:r>
      <w:r w:rsidRPr="00F67924">
        <w:rPr>
          <w:szCs w:val="22"/>
          <w:lang w:val="pt-PT"/>
        </w:rPr>
        <w:t>náuseas</w:t>
      </w:r>
      <w:r w:rsidR="00216791" w:rsidRPr="00F67924">
        <w:rPr>
          <w:szCs w:val="22"/>
          <w:lang w:val="pt-PT"/>
        </w:rPr>
        <w:t>)</w:t>
      </w:r>
      <w:r w:rsidRPr="00F67924">
        <w:rPr>
          <w:szCs w:val="22"/>
          <w:lang w:val="pt-PT"/>
        </w:rPr>
        <w:t xml:space="preserve"> e baixo número de glóbulos brancos.</w:t>
      </w:r>
    </w:p>
    <w:p w14:paraId="4A2CA303" w14:textId="77777777" w:rsidR="00482681" w:rsidRPr="00F67924" w:rsidRDefault="00482681" w:rsidP="00482681">
      <w:pPr>
        <w:rPr>
          <w:szCs w:val="22"/>
          <w:lang w:val="pt-PT"/>
        </w:rPr>
      </w:pPr>
    </w:p>
    <w:p w14:paraId="2D76747F" w14:textId="77777777" w:rsidR="00482681" w:rsidRPr="00F67924" w:rsidRDefault="00482681" w:rsidP="00482681">
      <w:pPr>
        <w:rPr>
          <w:szCs w:val="22"/>
          <w:lang w:val="pt-PT"/>
        </w:rPr>
      </w:pPr>
    </w:p>
    <w:p w14:paraId="345FEDC6" w14:textId="77777777" w:rsidR="00482681" w:rsidRPr="00F67924" w:rsidRDefault="00482681" w:rsidP="00556054">
      <w:pPr>
        <w:keepNext/>
        <w:keepLines/>
        <w:ind w:left="567" w:hanging="567"/>
        <w:rPr>
          <w:b/>
          <w:szCs w:val="22"/>
          <w:lang w:val="pt-PT"/>
        </w:rPr>
      </w:pPr>
      <w:r w:rsidRPr="00F67924">
        <w:rPr>
          <w:b/>
          <w:szCs w:val="22"/>
          <w:lang w:val="pt-PT"/>
        </w:rPr>
        <w:t>5.</w:t>
      </w:r>
      <w:r w:rsidRPr="00F67924">
        <w:rPr>
          <w:b/>
          <w:szCs w:val="22"/>
          <w:lang w:val="pt-PT"/>
        </w:rPr>
        <w:tab/>
        <w:t>Como conservar RoActemra</w:t>
      </w:r>
    </w:p>
    <w:p w14:paraId="5F31A343" w14:textId="77777777" w:rsidR="00482681" w:rsidRPr="00F67924" w:rsidRDefault="00482681" w:rsidP="00482681">
      <w:pPr>
        <w:keepNext/>
        <w:keepLines/>
        <w:suppressAutoHyphens/>
        <w:rPr>
          <w:szCs w:val="22"/>
          <w:lang w:val="pt-PT"/>
        </w:rPr>
      </w:pPr>
    </w:p>
    <w:p w14:paraId="0E51357B" w14:textId="16CC98BA" w:rsidR="00482681" w:rsidRPr="00F67924" w:rsidRDefault="00482681" w:rsidP="00482681">
      <w:pPr>
        <w:keepNext/>
        <w:keepLines/>
        <w:suppressAutoHyphens/>
        <w:rPr>
          <w:szCs w:val="22"/>
          <w:lang w:val="pt-PT"/>
        </w:rPr>
      </w:pPr>
      <w:r w:rsidRPr="00F67924">
        <w:rPr>
          <w:szCs w:val="22"/>
          <w:lang w:val="pt-PT"/>
        </w:rPr>
        <w:t xml:space="preserve">Manter </w:t>
      </w:r>
      <w:r w:rsidR="00F5040D" w:rsidRPr="00F67924">
        <w:rPr>
          <w:szCs w:val="22"/>
          <w:lang w:val="pt-PT"/>
        </w:rPr>
        <w:t xml:space="preserve">este medicamento </w:t>
      </w:r>
      <w:r w:rsidRPr="00F67924">
        <w:rPr>
          <w:szCs w:val="22"/>
          <w:lang w:val="pt-PT"/>
        </w:rPr>
        <w:t>fora da vista e do alcance das crianças.</w:t>
      </w:r>
    </w:p>
    <w:p w14:paraId="5C7D77FD" w14:textId="77777777" w:rsidR="00482681" w:rsidRPr="00F67924" w:rsidRDefault="00482681" w:rsidP="00482681">
      <w:pPr>
        <w:keepNext/>
        <w:keepLines/>
        <w:suppressAutoHyphens/>
        <w:rPr>
          <w:szCs w:val="22"/>
          <w:lang w:val="pt-PT"/>
        </w:rPr>
      </w:pPr>
    </w:p>
    <w:p w14:paraId="5471099D" w14:textId="5D9CEAA8" w:rsidR="002A4AF4" w:rsidRPr="00F67924" w:rsidRDefault="002A4AF4" w:rsidP="002A4AF4">
      <w:pPr>
        <w:rPr>
          <w:szCs w:val="22"/>
          <w:lang w:val="pt-PT"/>
        </w:rPr>
      </w:pPr>
      <w:r w:rsidRPr="00F67924">
        <w:rPr>
          <w:szCs w:val="22"/>
          <w:lang w:val="pt-PT"/>
        </w:rPr>
        <w:t>Não utilize este medicamento após o prazo de validade impresso na embalagem exterior</w:t>
      </w:r>
      <w:r w:rsidR="00F5040D" w:rsidRPr="00F67924">
        <w:rPr>
          <w:szCs w:val="22"/>
          <w:lang w:val="pt-PT"/>
        </w:rPr>
        <w:t>, após EXP</w:t>
      </w:r>
      <w:r w:rsidRPr="00F67924">
        <w:rPr>
          <w:szCs w:val="22"/>
          <w:lang w:val="pt-PT"/>
        </w:rPr>
        <w:t>.</w:t>
      </w:r>
      <w:r w:rsidR="00F5040D" w:rsidRPr="00F67924">
        <w:rPr>
          <w:szCs w:val="22"/>
          <w:lang w:val="pt-PT"/>
        </w:rPr>
        <w:t xml:space="preserve"> </w:t>
      </w:r>
      <w:r w:rsidR="00F5040D" w:rsidRPr="00F67924">
        <w:rPr>
          <w:lang w:val="pt-PT"/>
        </w:rPr>
        <w:t>O prazo de validade corresponde ao último dia do mês indicado.</w:t>
      </w:r>
    </w:p>
    <w:p w14:paraId="0F8AAAAC" w14:textId="77777777" w:rsidR="002A4AF4" w:rsidRPr="00F67924" w:rsidRDefault="002A4AF4" w:rsidP="00482681">
      <w:pPr>
        <w:keepNext/>
        <w:keepLines/>
        <w:suppressAutoHyphens/>
        <w:rPr>
          <w:szCs w:val="22"/>
          <w:lang w:val="pt-PT"/>
        </w:rPr>
      </w:pPr>
    </w:p>
    <w:p w14:paraId="55C24BC5" w14:textId="55057C37" w:rsidR="00482681" w:rsidRPr="00F67924" w:rsidRDefault="00482681" w:rsidP="00482681">
      <w:pPr>
        <w:rPr>
          <w:szCs w:val="22"/>
          <w:lang w:val="pt-PT"/>
        </w:rPr>
      </w:pPr>
      <w:r w:rsidRPr="00F67924">
        <w:rPr>
          <w:szCs w:val="22"/>
          <w:lang w:val="pt-PT"/>
        </w:rPr>
        <w:t>Conservar no frigorífico (entre 2</w:t>
      </w:r>
      <w:r w:rsidR="00F5040D" w:rsidRPr="00F67924">
        <w:rPr>
          <w:szCs w:val="22"/>
          <w:lang w:val="pt-PT"/>
        </w:rPr>
        <w:t> </w:t>
      </w:r>
      <w:ins w:id="2783" w:author="Author">
        <w:r w:rsidR="00EE4151" w:rsidRPr="00F67924">
          <w:rPr>
            <w:szCs w:val="22"/>
            <w:lang w:val="pt-PT"/>
          </w:rPr>
          <w:t>°</w:t>
        </w:r>
      </w:ins>
      <w:del w:id="2784" w:author="Author">
        <w:r w:rsidRPr="00F67924" w:rsidDel="00EE4151">
          <w:rPr>
            <w:szCs w:val="22"/>
            <w:lang w:val="pt-PT"/>
          </w:rPr>
          <w:delText>º</w:delText>
        </w:r>
      </w:del>
      <w:r w:rsidRPr="00F67924">
        <w:rPr>
          <w:szCs w:val="22"/>
          <w:lang w:val="pt-PT"/>
        </w:rPr>
        <w:t xml:space="preserve">C </w:t>
      </w:r>
      <w:r w:rsidR="00F5040D" w:rsidRPr="00F67924">
        <w:rPr>
          <w:szCs w:val="22"/>
          <w:lang w:val="pt-PT"/>
        </w:rPr>
        <w:t>–</w:t>
      </w:r>
      <w:r w:rsidR="00AB6229" w:rsidRPr="00F67924">
        <w:rPr>
          <w:szCs w:val="22"/>
          <w:lang w:val="pt-PT"/>
        </w:rPr>
        <w:t xml:space="preserve"> </w:t>
      </w:r>
      <w:r w:rsidRPr="00F67924">
        <w:rPr>
          <w:szCs w:val="22"/>
          <w:lang w:val="pt-PT"/>
        </w:rPr>
        <w:t>8</w:t>
      </w:r>
      <w:r w:rsidR="00F5040D" w:rsidRPr="00F67924">
        <w:rPr>
          <w:szCs w:val="22"/>
          <w:lang w:val="pt-PT"/>
        </w:rPr>
        <w:t> </w:t>
      </w:r>
      <w:ins w:id="2785" w:author="Author">
        <w:r w:rsidR="00EE4151" w:rsidRPr="00F67924">
          <w:rPr>
            <w:szCs w:val="22"/>
            <w:lang w:val="pt-PT"/>
          </w:rPr>
          <w:t>°</w:t>
        </w:r>
      </w:ins>
      <w:del w:id="2786" w:author="Author">
        <w:r w:rsidR="008D75A2" w:rsidRPr="00F67924" w:rsidDel="00EE4151">
          <w:rPr>
            <w:szCs w:val="22"/>
            <w:lang w:val="pt-PT"/>
          </w:rPr>
          <w:delText>º</w:delText>
        </w:r>
      </w:del>
      <w:r w:rsidR="008D75A2" w:rsidRPr="00F67924">
        <w:rPr>
          <w:szCs w:val="22"/>
          <w:lang w:val="pt-PT"/>
        </w:rPr>
        <w:t>C). Não congelar.</w:t>
      </w:r>
    </w:p>
    <w:p w14:paraId="19E1A2C1" w14:textId="77777777" w:rsidR="00482681" w:rsidRPr="00F67924" w:rsidRDefault="00482681" w:rsidP="00482681">
      <w:pPr>
        <w:rPr>
          <w:szCs w:val="22"/>
          <w:lang w:val="pt-PT"/>
        </w:rPr>
      </w:pPr>
    </w:p>
    <w:p w14:paraId="49B35364" w14:textId="5297447F" w:rsidR="00482681" w:rsidRPr="00F67924" w:rsidRDefault="00482681" w:rsidP="00482681">
      <w:pPr>
        <w:rPr>
          <w:szCs w:val="22"/>
          <w:lang w:val="pt-PT"/>
        </w:rPr>
      </w:pPr>
      <w:r w:rsidRPr="00F67924">
        <w:rPr>
          <w:szCs w:val="22"/>
          <w:lang w:val="pt-PT"/>
        </w:rPr>
        <w:t>Manter o frasco para injetáveis dentro da embalagem exterior para proteger da luz.</w:t>
      </w:r>
    </w:p>
    <w:p w14:paraId="7F930B06" w14:textId="6049B52E" w:rsidR="00482681" w:rsidRPr="00F67924" w:rsidRDefault="00482681" w:rsidP="00482681">
      <w:pPr>
        <w:rPr>
          <w:szCs w:val="22"/>
          <w:lang w:val="pt-PT"/>
        </w:rPr>
      </w:pPr>
    </w:p>
    <w:p w14:paraId="06B88001" w14:textId="77777777" w:rsidR="00CB7C36" w:rsidRPr="00F67924" w:rsidRDefault="00CB7C36" w:rsidP="00482681">
      <w:pPr>
        <w:rPr>
          <w:szCs w:val="22"/>
          <w:lang w:val="pt-PT"/>
        </w:rPr>
      </w:pPr>
    </w:p>
    <w:p w14:paraId="471AF45E" w14:textId="77777777" w:rsidR="00482681" w:rsidRPr="00F67924" w:rsidRDefault="00482681" w:rsidP="00556054">
      <w:pPr>
        <w:keepNext/>
        <w:keepLines/>
        <w:ind w:left="567" w:hanging="567"/>
        <w:rPr>
          <w:b/>
          <w:szCs w:val="22"/>
          <w:lang w:val="pt-PT"/>
        </w:rPr>
      </w:pPr>
      <w:r w:rsidRPr="00F67924">
        <w:rPr>
          <w:b/>
          <w:szCs w:val="22"/>
          <w:lang w:val="pt-PT"/>
        </w:rPr>
        <w:t>6.</w:t>
      </w:r>
      <w:r w:rsidRPr="00F67924">
        <w:rPr>
          <w:b/>
          <w:szCs w:val="22"/>
          <w:lang w:val="pt-PT"/>
        </w:rPr>
        <w:tab/>
        <w:t>Conteúdo da embalagem e outras informações</w:t>
      </w:r>
    </w:p>
    <w:p w14:paraId="701D987B" w14:textId="77777777" w:rsidR="00482681" w:rsidRPr="00F67924" w:rsidRDefault="00482681" w:rsidP="00482681">
      <w:pPr>
        <w:keepNext/>
        <w:keepLines/>
        <w:suppressAutoHyphens/>
        <w:rPr>
          <w:szCs w:val="22"/>
          <w:lang w:val="pt-PT"/>
        </w:rPr>
      </w:pPr>
    </w:p>
    <w:p w14:paraId="3A6F9AD3" w14:textId="77777777" w:rsidR="00482681" w:rsidRPr="00F67924" w:rsidRDefault="00482681" w:rsidP="00482681">
      <w:pPr>
        <w:keepNext/>
        <w:keepLines/>
        <w:suppressAutoHyphens/>
        <w:rPr>
          <w:b/>
          <w:bCs/>
          <w:szCs w:val="22"/>
          <w:lang w:val="pt-PT"/>
        </w:rPr>
      </w:pPr>
      <w:r w:rsidRPr="00F67924">
        <w:rPr>
          <w:b/>
          <w:szCs w:val="22"/>
          <w:lang w:val="pt-PT"/>
        </w:rPr>
        <w:t>Qual a composição de RoActemra</w:t>
      </w:r>
    </w:p>
    <w:p w14:paraId="6693591B" w14:textId="77777777" w:rsidR="00482681" w:rsidRPr="00F67924" w:rsidRDefault="00482681" w:rsidP="00556054">
      <w:pPr>
        <w:pStyle w:val="Standard1"/>
        <w:ind w:left="561" w:hanging="561"/>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A substância ativa é o tocilizumab.</w:t>
      </w:r>
    </w:p>
    <w:p w14:paraId="3DCE5373" w14:textId="77777777" w:rsidR="00482681" w:rsidRPr="00F67924" w:rsidRDefault="00482681" w:rsidP="00482681">
      <w:pPr>
        <w:keepNext/>
        <w:keepLines/>
        <w:suppressAutoHyphens/>
        <w:ind w:left="567" w:hanging="567"/>
        <w:rPr>
          <w:szCs w:val="22"/>
          <w:lang w:val="pt-PT"/>
        </w:rPr>
      </w:pPr>
      <w:r w:rsidRPr="00F67924">
        <w:rPr>
          <w:szCs w:val="22"/>
          <w:lang w:val="pt-PT"/>
        </w:rPr>
        <w:tab/>
      </w:r>
      <w:r w:rsidRPr="00F67924">
        <w:rPr>
          <w:szCs w:val="22"/>
          <w:lang w:val="pt-PT"/>
        </w:rPr>
        <w:tab/>
        <w:t>Cada frasco para injetáveis de 4 ml contém 80 mg de tocilizumab (20 mg/ml)</w:t>
      </w:r>
      <w:r w:rsidR="008D75A2" w:rsidRPr="00F67924">
        <w:rPr>
          <w:szCs w:val="22"/>
          <w:lang w:val="pt-PT"/>
        </w:rPr>
        <w:t>.</w:t>
      </w:r>
    </w:p>
    <w:p w14:paraId="2F64392C" w14:textId="77777777" w:rsidR="00482681" w:rsidRPr="00F67924" w:rsidRDefault="00482681" w:rsidP="00482681">
      <w:pPr>
        <w:keepNext/>
        <w:keepLines/>
        <w:suppressAutoHyphens/>
        <w:ind w:left="567" w:hanging="567"/>
        <w:rPr>
          <w:szCs w:val="22"/>
          <w:lang w:val="pt-PT"/>
        </w:rPr>
      </w:pPr>
      <w:r w:rsidRPr="00F67924">
        <w:rPr>
          <w:szCs w:val="22"/>
          <w:lang w:val="pt-PT"/>
        </w:rPr>
        <w:tab/>
      </w:r>
      <w:r w:rsidRPr="00F67924">
        <w:rPr>
          <w:szCs w:val="22"/>
          <w:lang w:val="pt-PT"/>
        </w:rPr>
        <w:tab/>
        <w:t>Cada frasco para injetáveis de 10 ml contém 200 mg de tocilizumab (20 mg/ml)</w:t>
      </w:r>
      <w:r w:rsidR="008D75A2" w:rsidRPr="00F67924">
        <w:rPr>
          <w:szCs w:val="22"/>
          <w:lang w:val="pt-PT"/>
        </w:rPr>
        <w:t>.</w:t>
      </w:r>
    </w:p>
    <w:p w14:paraId="32F21105" w14:textId="77777777" w:rsidR="00482681" w:rsidRPr="00F67924" w:rsidRDefault="00482681" w:rsidP="00482681">
      <w:pPr>
        <w:keepNext/>
        <w:keepLines/>
        <w:suppressAutoHyphens/>
        <w:ind w:left="567" w:hanging="567"/>
        <w:rPr>
          <w:szCs w:val="22"/>
          <w:lang w:val="pt-PT"/>
        </w:rPr>
      </w:pPr>
      <w:r w:rsidRPr="00F67924">
        <w:rPr>
          <w:szCs w:val="22"/>
          <w:lang w:val="pt-PT"/>
        </w:rPr>
        <w:tab/>
      </w:r>
      <w:r w:rsidRPr="00F67924">
        <w:rPr>
          <w:szCs w:val="22"/>
          <w:lang w:val="pt-PT"/>
        </w:rPr>
        <w:tab/>
        <w:t>Cada frasco para injetáveis de 20 ml contém 400 mg de tocilizumab (20 mg/ml)</w:t>
      </w:r>
      <w:r w:rsidR="008D75A2" w:rsidRPr="00F67924">
        <w:rPr>
          <w:szCs w:val="22"/>
          <w:lang w:val="pt-PT"/>
        </w:rPr>
        <w:t>.</w:t>
      </w:r>
    </w:p>
    <w:p w14:paraId="0B83C3F6" w14:textId="77777777" w:rsidR="00216791" w:rsidRPr="00F67924" w:rsidRDefault="00216791" w:rsidP="00482681">
      <w:pPr>
        <w:keepNext/>
        <w:keepLines/>
        <w:suppressAutoHyphens/>
        <w:ind w:left="567" w:hanging="567"/>
        <w:rPr>
          <w:szCs w:val="22"/>
          <w:lang w:val="pt-PT"/>
        </w:rPr>
      </w:pPr>
    </w:p>
    <w:p w14:paraId="5901715C" w14:textId="022BB3AC" w:rsidR="00482681" w:rsidRPr="00F67924" w:rsidRDefault="00482681" w:rsidP="00556054">
      <w:pPr>
        <w:pStyle w:val="Standard1"/>
        <w:ind w:left="562" w:hanging="562"/>
        <w:rPr>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r>
      <w:r w:rsidRPr="00F67924">
        <w:rPr>
          <w:szCs w:val="22"/>
          <w:lang w:val="pt-PT"/>
        </w:rPr>
        <w:t>Os outros componentes são</w:t>
      </w:r>
      <w:r w:rsidRPr="00F67924">
        <w:rPr>
          <w:bCs/>
          <w:szCs w:val="22"/>
          <w:lang w:val="pt-PT"/>
        </w:rPr>
        <w:t xml:space="preserve"> </w:t>
      </w:r>
      <w:r w:rsidRPr="00F67924">
        <w:rPr>
          <w:rFonts w:eastAsia="PMingLiU"/>
          <w:bCs/>
          <w:szCs w:val="22"/>
          <w:lang w:val="pt-PT" w:eastAsia="zh-CN"/>
        </w:rPr>
        <w:t>sacarose, polissorbato</w:t>
      </w:r>
      <w:ins w:id="2787" w:author="Author">
        <w:r w:rsidR="002635EB">
          <w:rPr>
            <w:rFonts w:eastAsia="PMingLiU"/>
            <w:bCs/>
            <w:szCs w:val="22"/>
            <w:lang w:val="pt-PT" w:eastAsia="zh-CN"/>
          </w:rPr>
          <w:t> </w:t>
        </w:r>
      </w:ins>
      <w:del w:id="2788" w:author="Author">
        <w:r w:rsidRPr="00F67924" w:rsidDel="002635EB">
          <w:rPr>
            <w:rFonts w:eastAsia="PMingLiU"/>
            <w:bCs/>
            <w:szCs w:val="22"/>
            <w:lang w:val="pt-PT" w:eastAsia="zh-CN"/>
          </w:rPr>
          <w:delText xml:space="preserve"> </w:delText>
        </w:r>
      </w:del>
      <w:r w:rsidRPr="00F67924">
        <w:rPr>
          <w:rFonts w:eastAsia="PMingLiU"/>
          <w:bCs/>
          <w:szCs w:val="22"/>
          <w:lang w:val="pt-PT" w:eastAsia="zh-CN"/>
        </w:rPr>
        <w:t>80, fosfato dissódico dodeca</w:t>
      </w:r>
      <w:r w:rsidRPr="00F67924">
        <w:rPr>
          <w:rFonts w:eastAsia="PMingLiU"/>
          <w:bCs/>
          <w:szCs w:val="22"/>
          <w:lang w:val="pt-PT" w:eastAsia="zh-CN"/>
        </w:rPr>
        <w:noBreakHyphen/>
        <w:t>hidratado, fosfato monossódico di-hidratado e água para preparações injetáveis</w:t>
      </w:r>
      <w:r w:rsidR="00F5040D" w:rsidRPr="00F67924">
        <w:rPr>
          <w:rFonts w:eastAsia="PMingLiU"/>
          <w:bCs/>
          <w:szCs w:val="22"/>
          <w:lang w:val="pt-PT" w:eastAsia="zh-CN"/>
        </w:rPr>
        <w:t xml:space="preserve"> (ver secção 2 ‘RoActemra contém sódio” e “RoActemra contém polissorbato</w:t>
      </w:r>
      <w:ins w:id="2789" w:author="Author">
        <w:r w:rsidR="002635EB">
          <w:rPr>
            <w:rFonts w:eastAsia="PMingLiU"/>
            <w:bCs/>
            <w:szCs w:val="22"/>
            <w:lang w:val="pt-PT" w:eastAsia="zh-CN"/>
          </w:rPr>
          <w:t> </w:t>
        </w:r>
        <w:del w:id="2790" w:author="Author">
          <w:r w:rsidR="007B075B" w:rsidDel="002635EB">
            <w:rPr>
              <w:rFonts w:eastAsia="PMingLiU"/>
              <w:bCs/>
              <w:szCs w:val="22"/>
              <w:lang w:val="pt-PT" w:eastAsia="zh-CN"/>
            </w:rPr>
            <w:delText xml:space="preserve"> </w:delText>
          </w:r>
        </w:del>
        <w:r w:rsidR="007B075B" w:rsidRPr="00250161">
          <w:rPr>
            <w:bCs/>
            <w:szCs w:val="22"/>
            <w:lang w:val="pt-PT"/>
          </w:rPr>
          <w:t>80 (E 433)</w:t>
        </w:r>
      </w:ins>
      <w:r w:rsidR="00F5040D" w:rsidRPr="00F67924">
        <w:rPr>
          <w:rFonts w:eastAsia="PMingLiU"/>
          <w:bCs/>
          <w:szCs w:val="22"/>
          <w:lang w:val="pt-PT" w:eastAsia="zh-CN"/>
        </w:rPr>
        <w:t>”)</w:t>
      </w:r>
      <w:r w:rsidRPr="00F67924">
        <w:rPr>
          <w:rFonts w:eastAsia="PMingLiU"/>
          <w:bCs/>
          <w:szCs w:val="22"/>
          <w:lang w:val="pt-PT" w:eastAsia="zh-CN"/>
        </w:rPr>
        <w:t>.</w:t>
      </w:r>
    </w:p>
    <w:p w14:paraId="2766AAB8" w14:textId="77777777" w:rsidR="00482681" w:rsidRPr="00F67924" w:rsidRDefault="00482681" w:rsidP="00482681">
      <w:pPr>
        <w:suppressAutoHyphens/>
        <w:ind w:left="567" w:hanging="567"/>
        <w:rPr>
          <w:szCs w:val="22"/>
          <w:lang w:val="pt-PT"/>
        </w:rPr>
      </w:pPr>
    </w:p>
    <w:p w14:paraId="28B01595" w14:textId="77777777" w:rsidR="00482681" w:rsidRPr="00F67924" w:rsidRDefault="00482681" w:rsidP="00E64A0A">
      <w:pPr>
        <w:keepNext/>
        <w:keepLines/>
        <w:suppressAutoHyphens/>
        <w:rPr>
          <w:b/>
          <w:szCs w:val="22"/>
          <w:lang w:val="pt-PT"/>
        </w:rPr>
      </w:pPr>
      <w:r w:rsidRPr="00F67924">
        <w:rPr>
          <w:b/>
          <w:szCs w:val="22"/>
          <w:lang w:val="pt-PT"/>
        </w:rPr>
        <w:t>Qual o aspeto de RoActemra e conteúdo da embalagem</w:t>
      </w:r>
    </w:p>
    <w:p w14:paraId="0638CC93" w14:textId="77777777" w:rsidR="00482681" w:rsidRPr="00F67924" w:rsidRDefault="00482681" w:rsidP="00482681">
      <w:pPr>
        <w:suppressAutoHyphens/>
        <w:rPr>
          <w:szCs w:val="22"/>
          <w:lang w:val="pt-PT"/>
        </w:rPr>
      </w:pPr>
      <w:r w:rsidRPr="00F67924">
        <w:rPr>
          <w:szCs w:val="22"/>
          <w:lang w:val="pt-PT"/>
        </w:rPr>
        <w:t>RoActemra é um concentrado para solução para perfusão.</w:t>
      </w:r>
      <w:r w:rsidRPr="00F67924" w:rsidDel="003C07CE">
        <w:rPr>
          <w:szCs w:val="22"/>
          <w:lang w:val="pt-PT"/>
        </w:rPr>
        <w:t xml:space="preserve"> </w:t>
      </w:r>
      <w:r w:rsidRPr="00F67924">
        <w:rPr>
          <w:szCs w:val="22"/>
          <w:lang w:val="pt-PT"/>
        </w:rPr>
        <w:t>O concentrado é um líquido límpido a opalescente, incolor a amarelo pálido.</w:t>
      </w:r>
    </w:p>
    <w:p w14:paraId="4C0CD5E7" w14:textId="77777777" w:rsidR="00482681" w:rsidRPr="00F67924" w:rsidRDefault="00482681" w:rsidP="00482681">
      <w:pPr>
        <w:tabs>
          <w:tab w:val="left" w:pos="567"/>
        </w:tabs>
        <w:rPr>
          <w:szCs w:val="22"/>
          <w:lang w:val="pt-PT"/>
        </w:rPr>
      </w:pPr>
      <w:r w:rsidRPr="00F67924">
        <w:rPr>
          <w:szCs w:val="22"/>
          <w:lang w:val="pt-PT"/>
        </w:rPr>
        <w:t>RoActemra é fornecido em frascos para injetáveis contendo 4 ml, 10 ml e 20 ml de concentrado para solução para perfusão. Embalagens de 1 e 4 frascos para injetáveis. É possível que não sejam comercializadas todas as apresentações.</w:t>
      </w:r>
    </w:p>
    <w:p w14:paraId="2376E918" w14:textId="77777777" w:rsidR="00482681" w:rsidRPr="00F67924" w:rsidRDefault="00482681" w:rsidP="00482681">
      <w:pPr>
        <w:numPr>
          <w:ilvl w:val="12"/>
          <w:numId w:val="0"/>
        </w:numPr>
        <w:suppressAutoHyphens/>
        <w:rPr>
          <w:szCs w:val="22"/>
          <w:lang w:val="pt-PT"/>
        </w:rPr>
      </w:pPr>
    </w:p>
    <w:p w14:paraId="23D8FFF5" w14:textId="77777777" w:rsidR="00482681" w:rsidRPr="00F67924" w:rsidRDefault="00482681" w:rsidP="00482681">
      <w:pPr>
        <w:keepNext/>
        <w:keepLines/>
        <w:suppressAutoHyphens/>
        <w:rPr>
          <w:b/>
          <w:szCs w:val="22"/>
          <w:lang w:val="pt-PT"/>
        </w:rPr>
      </w:pPr>
      <w:r w:rsidRPr="00F67924">
        <w:rPr>
          <w:b/>
          <w:szCs w:val="22"/>
          <w:lang w:val="pt-PT"/>
        </w:rPr>
        <w:t>Titular da Autor</w:t>
      </w:r>
      <w:r w:rsidR="008D75A2" w:rsidRPr="00F67924">
        <w:rPr>
          <w:b/>
          <w:szCs w:val="22"/>
          <w:lang w:val="pt-PT"/>
        </w:rPr>
        <w:t>ização de Introdução no Mercado</w:t>
      </w:r>
    </w:p>
    <w:p w14:paraId="56E0235C" w14:textId="77777777" w:rsidR="0045348A" w:rsidRPr="00557EB7" w:rsidRDefault="0045348A" w:rsidP="0045348A">
      <w:pPr>
        <w:rPr>
          <w:szCs w:val="22"/>
          <w:lang w:val="de-DE"/>
          <w:rPrChange w:id="2791" w:author="Author">
            <w:rPr>
              <w:szCs w:val="22"/>
            </w:rPr>
          </w:rPrChange>
        </w:rPr>
      </w:pPr>
      <w:r w:rsidRPr="00557EB7">
        <w:rPr>
          <w:szCs w:val="22"/>
          <w:lang w:val="de-DE"/>
          <w:rPrChange w:id="2792" w:author="Author">
            <w:rPr>
              <w:szCs w:val="22"/>
            </w:rPr>
          </w:rPrChange>
        </w:rPr>
        <w:t xml:space="preserve">Roche Registration GmbH </w:t>
      </w:r>
    </w:p>
    <w:p w14:paraId="6FB95397" w14:textId="77777777" w:rsidR="0045348A" w:rsidRPr="00557EB7" w:rsidRDefault="0045348A" w:rsidP="0045348A">
      <w:pPr>
        <w:rPr>
          <w:szCs w:val="22"/>
          <w:lang w:val="de-DE"/>
          <w:rPrChange w:id="2793" w:author="Author">
            <w:rPr>
              <w:szCs w:val="22"/>
            </w:rPr>
          </w:rPrChange>
        </w:rPr>
      </w:pPr>
      <w:r w:rsidRPr="00557EB7">
        <w:rPr>
          <w:szCs w:val="22"/>
          <w:lang w:val="de-DE"/>
          <w:rPrChange w:id="2794" w:author="Author">
            <w:rPr>
              <w:szCs w:val="22"/>
            </w:rPr>
          </w:rPrChange>
        </w:rPr>
        <w:t>Emil-Barell-Strasse 1</w:t>
      </w:r>
    </w:p>
    <w:p w14:paraId="33C8B986" w14:textId="77777777" w:rsidR="0045348A" w:rsidRPr="00557EB7" w:rsidRDefault="0045348A" w:rsidP="0045348A">
      <w:pPr>
        <w:rPr>
          <w:szCs w:val="22"/>
          <w:lang w:val="de-DE"/>
          <w:rPrChange w:id="2795" w:author="Author">
            <w:rPr>
              <w:szCs w:val="22"/>
              <w:lang w:val="pt-PT"/>
            </w:rPr>
          </w:rPrChange>
        </w:rPr>
      </w:pPr>
      <w:r w:rsidRPr="00557EB7">
        <w:rPr>
          <w:szCs w:val="22"/>
          <w:lang w:val="de-DE"/>
          <w:rPrChange w:id="2796" w:author="Author">
            <w:rPr>
              <w:szCs w:val="22"/>
              <w:lang w:val="pt-PT"/>
            </w:rPr>
          </w:rPrChange>
        </w:rPr>
        <w:t>79639 Grenzach-Wyhlen</w:t>
      </w:r>
    </w:p>
    <w:p w14:paraId="36821249" w14:textId="77777777" w:rsidR="00482681" w:rsidRPr="00557EB7" w:rsidRDefault="0045348A" w:rsidP="00482681">
      <w:pPr>
        <w:rPr>
          <w:szCs w:val="22"/>
          <w:lang w:val="de-DE"/>
          <w:rPrChange w:id="2797" w:author="Author">
            <w:rPr>
              <w:szCs w:val="22"/>
              <w:lang w:val="pt-PT"/>
            </w:rPr>
          </w:rPrChange>
        </w:rPr>
      </w:pPr>
      <w:r w:rsidRPr="00557EB7">
        <w:rPr>
          <w:szCs w:val="22"/>
          <w:lang w:val="de-DE"/>
          <w:rPrChange w:id="2798" w:author="Author">
            <w:rPr>
              <w:szCs w:val="22"/>
              <w:lang w:val="pt-PT"/>
            </w:rPr>
          </w:rPrChange>
        </w:rPr>
        <w:t xml:space="preserve">Alemanha </w:t>
      </w:r>
    </w:p>
    <w:p w14:paraId="370454BC" w14:textId="77777777" w:rsidR="004C05AA" w:rsidRPr="00557EB7" w:rsidRDefault="004C05AA" w:rsidP="0009369A">
      <w:pPr>
        <w:suppressAutoHyphens/>
        <w:rPr>
          <w:b/>
          <w:bCs/>
          <w:szCs w:val="22"/>
          <w:lang w:val="de-DE"/>
          <w:rPrChange w:id="2799" w:author="Author">
            <w:rPr>
              <w:b/>
              <w:bCs/>
              <w:szCs w:val="22"/>
              <w:lang w:val="pt-PT"/>
            </w:rPr>
          </w:rPrChange>
        </w:rPr>
      </w:pPr>
    </w:p>
    <w:p w14:paraId="3C337E73" w14:textId="77777777" w:rsidR="00482681" w:rsidRPr="00557EB7" w:rsidRDefault="00482681" w:rsidP="00515D4D">
      <w:pPr>
        <w:keepNext/>
        <w:keepLines/>
        <w:suppressAutoHyphens/>
        <w:rPr>
          <w:b/>
          <w:szCs w:val="22"/>
          <w:lang w:val="de-DE"/>
          <w:rPrChange w:id="2800" w:author="Author">
            <w:rPr>
              <w:b/>
              <w:szCs w:val="22"/>
              <w:lang w:val="pt-PT"/>
            </w:rPr>
          </w:rPrChange>
        </w:rPr>
      </w:pPr>
      <w:r w:rsidRPr="00557EB7">
        <w:rPr>
          <w:b/>
          <w:szCs w:val="22"/>
          <w:lang w:val="de-DE"/>
          <w:rPrChange w:id="2801" w:author="Author">
            <w:rPr>
              <w:b/>
              <w:szCs w:val="22"/>
              <w:lang w:val="pt-PT"/>
            </w:rPr>
          </w:rPrChange>
        </w:rPr>
        <w:t>Fabricante</w:t>
      </w:r>
    </w:p>
    <w:p w14:paraId="1E86C690" w14:textId="77777777" w:rsidR="00482681" w:rsidRPr="00557EB7" w:rsidRDefault="00482681" w:rsidP="00515D4D">
      <w:pPr>
        <w:keepNext/>
        <w:keepLines/>
        <w:rPr>
          <w:szCs w:val="22"/>
          <w:lang w:val="de-DE"/>
          <w:rPrChange w:id="2802" w:author="Author">
            <w:rPr>
              <w:szCs w:val="22"/>
              <w:lang w:val="pt-PT"/>
            </w:rPr>
          </w:rPrChange>
        </w:rPr>
      </w:pPr>
      <w:r w:rsidRPr="00557EB7">
        <w:rPr>
          <w:szCs w:val="22"/>
          <w:lang w:val="de-DE"/>
          <w:rPrChange w:id="2803" w:author="Author">
            <w:rPr>
              <w:szCs w:val="22"/>
              <w:lang w:val="pt-PT"/>
            </w:rPr>
          </w:rPrChange>
        </w:rPr>
        <w:t>Roche Pharma AG</w:t>
      </w:r>
    </w:p>
    <w:p w14:paraId="337C5269" w14:textId="77777777" w:rsidR="00482681" w:rsidRPr="00557EB7" w:rsidRDefault="00482681" w:rsidP="00515D4D">
      <w:pPr>
        <w:keepNext/>
        <w:keepLines/>
        <w:rPr>
          <w:szCs w:val="22"/>
          <w:lang w:val="de-DE"/>
          <w:rPrChange w:id="2804" w:author="Author">
            <w:rPr>
              <w:szCs w:val="22"/>
            </w:rPr>
          </w:rPrChange>
        </w:rPr>
      </w:pPr>
      <w:r w:rsidRPr="00557EB7">
        <w:rPr>
          <w:szCs w:val="22"/>
          <w:lang w:val="de-DE"/>
          <w:rPrChange w:id="2805" w:author="Author">
            <w:rPr>
              <w:szCs w:val="22"/>
            </w:rPr>
          </w:rPrChange>
        </w:rPr>
        <w:t>Emil-Barell-Str. 1</w:t>
      </w:r>
    </w:p>
    <w:p w14:paraId="437266A7" w14:textId="61A8450B" w:rsidR="00482681" w:rsidRPr="00557EB7" w:rsidRDefault="00482681" w:rsidP="00515D4D">
      <w:pPr>
        <w:keepNext/>
        <w:keepLines/>
        <w:rPr>
          <w:szCs w:val="22"/>
          <w:lang w:val="de-DE"/>
          <w:rPrChange w:id="2806" w:author="Author">
            <w:rPr>
              <w:szCs w:val="22"/>
            </w:rPr>
          </w:rPrChange>
        </w:rPr>
      </w:pPr>
      <w:r w:rsidRPr="00557EB7">
        <w:rPr>
          <w:szCs w:val="22"/>
          <w:lang w:val="de-DE"/>
          <w:rPrChange w:id="2807" w:author="Author">
            <w:rPr>
              <w:szCs w:val="22"/>
            </w:rPr>
          </w:rPrChange>
        </w:rPr>
        <w:t>79639 Grenzach-Wyhlen</w:t>
      </w:r>
    </w:p>
    <w:p w14:paraId="16D8ECB6" w14:textId="77777777" w:rsidR="00482681" w:rsidRPr="0073487D" w:rsidRDefault="00482681" w:rsidP="00515D4D">
      <w:pPr>
        <w:keepNext/>
        <w:keepLines/>
        <w:rPr>
          <w:szCs w:val="22"/>
        </w:rPr>
      </w:pPr>
      <w:r w:rsidRPr="0073487D">
        <w:rPr>
          <w:szCs w:val="22"/>
        </w:rPr>
        <w:t>Alemanha</w:t>
      </w:r>
    </w:p>
    <w:p w14:paraId="1AFDC601" w14:textId="77777777" w:rsidR="00482681" w:rsidRPr="0073487D" w:rsidRDefault="00482681" w:rsidP="00482681">
      <w:pPr>
        <w:suppressAutoHyphens/>
        <w:rPr>
          <w:szCs w:val="22"/>
        </w:rPr>
      </w:pPr>
    </w:p>
    <w:p w14:paraId="14A1DD92" w14:textId="77777777" w:rsidR="00482681" w:rsidRPr="00F67924" w:rsidRDefault="00482681" w:rsidP="00482681">
      <w:pPr>
        <w:keepNext/>
        <w:keepLines/>
        <w:suppressAutoHyphens/>
        <w:rPr>
          <w:szCs w:val="22"/>
          <w:lang w:val="pt-PT"/>
        </w:rPr>
      </w:pPr>
      <w:r w:rsidRPr="00F67924">
        <w:rPr>
          <w:szCs w:val="22"/>
          <w:lang w:val="pt-PT"/>
        </w:rPr>
        <w:t>Para quaisquer informações sobre este medicamento, queira contactar o representante local do Titular da Autorização de Introdução no Mercado:</w:t>
      </w:r>
    </w:p>
    <w:p w14:paraId="20BDEF46" w14:textId="77777777" w:rsidR="00482681" w:rsidRPr="00F67924" w:rsidRDefault="00482681" w:rsidP="00482681">
      <w:pPr>
        <w:keepNext/>
        <w:keepLines/>
        <w:suppressAutoHyphens/>
        <w:rPr>
          <w:szCs w:val="22"/>
          <w:lang w:val="pt-PT"/>
        </w:rPr>
      </w:pPr>
    </w:p>
    <w:tbl>
      <w:tblPr>
        <w:tblW w:w="9180" w:type="dxa"/>
        <w:tblLayout w:type="fixed"/>
        <w:tblLook w:val="0000" w:firstRow="0" w:lastRow="0" w:firstColumn="0" w:lastColumn="0" w:noHBand="0" w:noVBand="0"/>
        <w:tblPrChange w:id="2808" w:author="Author">
          <w:tblPr>
            <w:tblW w:w="0" w:type="auto"/>
            <w:tblLayout w:type="fixed"/>
            <w:tblLook w:val="0000" w:firstRow="0" w:lastRow="0" w:firstColumn="0" w:lastColumn="0" w:noHBand="0" w:noVBand="0"/>
          </w:tblPr>
        </w:tblPrChange>
      </w:tblPr>
      <w:tblGrid>
        <w:gridCol w:w="4536"/>
        <w:gridCol w:w="4537"/>
        <w:gridCol w:w="107"/>
        <w:tblGridChange w:id="2809">
          <w:tblGrid>
            <w:gridCol w:w="4536"/>
            <w:gridCol w:w="54"/>
            <w:gridCol w:w="4483"/>
            <w:gridCol w:w="107"/>
          </w:tblGrid>
        </w:tblGridChange>
      </w:tblGrid>
      <w:tr w:rsidR="0050387E" w:rsidRPr="00ED63F7" w14:paraId="453F3286" w14:textId="77777777" w:rsidTr="00557EB7">
        <w:trPr>
          <w:gridAfter w:val="1"/>
          <w:wAfter w:w="108" w:type="dxa"/>
          <w:cantSplit/>
          <w:trPrChange w:id="2810" w:author="Author">
            <w:trPr>
              <w:cantSplit/>
            </w:trPr>
          </w:trPrChange>
        </w:trPr>
        <w:tc>
          <w:tcPr>
            <w:tcW w:w="4590" w:type="dxa"/>
            <w:tcPrChange w:id="2811" w:author="Author">
              <w:tcPr>
                <w:tcW w:w="4590" w:type="dxa"/>
                <w:gridSpan w:val="2"/>
              </w:tcPr>
            </w:tcPrChange>
          </w:tcPr>
          <w:p w14:paraId="0988D24A" w14:textId="77777777" w:rsidR="00732C57" w:rsidRPr="00557EB7" w:rsidRDefault="0050387E" w:rsidP="00732C57">
            <w:pPr>
              <w:pStyle w:val="Standard1"/>
              <w:rPr>
                <w:ins w:id="2812" w:author="Author"/>
                <w:b/>
                <w:szCs w:val="22"/>
                <w:lang w:val="de-DE"/>
                <w:rPrChange w:id="2813" w:author="Author">
                  <w:rPr>
                    <w:ins w:id="2814" w:author="Author"/>
                    <w:b/>
                    <w:szCs w:val="22"/>
                    <w:lang w:val="pt-PT"/>
                  </w:rPr>
                </w:rPrChange>
              </w:rPr>
            </w:pPr>
            <w:r w:rsidRPr="00557EB7">
              <w:rPr>
                <w:b/>
                <w:szCs w:val="22"/>
                <w:lang w:val="de-DE"/>
                <w:rPrChange w:id="2815" w:author="Author">
                  <w:rPr>
                    <w:b/>
                    <w:szCs w:val="22"/>
                    <w:lang w:val="pt-PT"/>
                  </w:rPr>
                </w:rPrChange>
              </w:rPr>
              <w:t>België/Belgique/Belgien</w:t>
            </w:r>
            <w:ins w:id="2816" w:author="Author">
              <w:r w:rsidR="00732C57" w:rsidRPr="00557EB7">
                <w:rPr>
                  <w:b/>
                  <w:szCs w:val="22"/>
                  <w:lang w:val="de-DE"/>
                  <w:rPrChange w:id="2817" w:author="Author">
                    <w:rPr>
                      <w:b/>
                      <w:szCs w:val="22"/>
                      <w:lang w:val="pt-PT"/>
                    </w:rPr>
                  </w:rPrChange>
                </w:rPr>
                <w:t>,</w:t>
              </w:r>
            </w:ins>
          </w:p>
          <w:p w14:paraId="319123FA" w14:textId="60F814E2" w:rsidR="0050387E" w:rsidRPr="00557EB7" w:rsidRDefault="00732C57" w:rsidP="00732C57">
            <w:pPr>
              <w:keepNext/>
              <w:keepLines/>
              <w:rPr>
                <w:szCs w:val="22"/>
                <w:lang w:val="de-DE"/>
                <w:rPrChange w:id="2818" w:author="Author">
                  <w:rPr>
                    <w:szCs w:val="22"/>
                    <w:lang w:val="pt-PT"/>
                  </w:rPr>
                </w:rPrChange>
              </w:rPr>
            </w:pPr>
            <w:ins w:id="2819" w:author="Author">
              <w:r w:rsidRPr="00557EB7">
                <w:rPr>
                  <w:b/>
                  <w:szCs w:val="22"/>
                  <w:lang w:val="de-DE"/>
                  <w:rPrChange w:id="2820" w:author="Author">
                    <w:rPr>
                      <w:b/>
                      <w:szCs w:val="22"/>
                      <w:lang w:val="pt-PT"/>
                    </w:rPr>
                  </w:rPrChange>
                </w:rPr>
                <w:t>Luxembourg/Luxemburg</w:t>
              </w:r>
            </w:ins>
          </w:p>
          <w:p w14:paraId="0662F3BB" w14:textId="77777777" w:rsidR="00732C57" w:rsidRPr="00557EB7" w:rsidRDefault="0050387E" w:rsidP="00732C57">
            <w:pPr>
              <w:keepNext/>
              <w:keepLines/>
              <w:rPr>
                <w:ins w:id="2821" w:author="Author"/>
                <w:szCs w:val="22"/>
                <w:lang w:val="de-DE"/>
                <w:rPrChange w:id="2822" w:author="Author">
                  <w:rPr>
                    <w:ins w:id="2823" w:author="Author"/>
                    <w:szCs w:val="22"/>
                    <w:lang w:val="pt-PT"/>
                  </w:rPr>
                </w:rPrChange>
              </w:rPr>
            </w:pPr>
            <w:r w:rsidRPr="00557EB7">
              <w:rPr>
                <w:szCs w:val="22"/>
                <w:lang w:val="de-DE"/>
                <w:rPrChange w:id="2824" w:author="Author">
                  <w:rPr>
                    <w:szCs w:val="22"/>
                    <w:lang w:val="pt-PT"/>
                  </w:rPr>
                </w:rPrChange>
              </w:rPr>
              <w:t>N.V. Roche S.A.</w:t>
            </w:r>
          </w:p>
          <w:p w14:paraId="281DF59A" w14:textId="1D2CEF08" w:rsidR="0050387E" w:rsidRPr="00557EB7" w:rsidRDefault="00732C57" w:rsidP="00732C57">
            <w:pPr>
              <w:keepNext/>
              <w:keepLines/>
              <w:rPr>
                <w:szCs w:val="22"/>
                <w:lang w:val="de-DE"/>
                <w:rPrChange w:id="2825" w:author="Author">
                  <w:rPr>
                    <w:szCs w:val="22"/>
                    <w:lang w:val="pt-PT"/>
                  </w:rPr>
                </w:rPrChange>
              </w:rPr>
            </w:pPr>
            <w:ins w:id="2826" w:author="Author">
              <w:r w:rsidRPr="00557EB7">
                <w:rPr>
                  <w:szCs w:val="22"/>
                  <w:lang w:val="de-DE"/>
                  <w:rPrChange w:id="2827" w:author="Author">
                    <w:rPr>
                      <w:szCs w:val="22"/>
                      <w:lang w:val="pt-PT"/>
                    </w:rPr>
                  </w:rPrChange>
                </w:rPr>
                <w:t>België/Belgique/Belgien</w:t>
              </w:r>
            </w:ins>
          </w:p>
          <w:p w14:paraId="2063EF3C" w14:textId="77777777" w:rsidR="0050387E" w:rsidRPr="00557EB7" w:rsidRDefault="0050387E" w:rsidP="002A3B5C">
            <w:pPr>
              <w:keepNext/>
              <w:keepLines/>
              <w:rPr>
                <w:szCs w:val="22"/>
                <w:lang w:val="de-DE"/>
                <w:rPrChange w:id="2828" w:author="Author">
                  <w:rPr>
                    <w:szCs w:val="22"/>
                    <w:lang w:val="pt-PT"/>
                  </w:rPr>
                </w:rPrChange>
              </w:rPr>
            </w:pPr>
            <w:r w:rsidRPr="00557EB7">
              <w:rPr>
                <w:szCs w:val="22"/>
                <w:lang w:val="de-DE"/>
                <w:rPrChange w:id="2829" w:author="Author">
                  <w:rPr>
                    <w:szCs w:val="22"/>
                    <w:lang w:val="pt-PT"/>
                  </w:rPr>
                </w:rPrChange>
              </w:rPr>
              <w:t>Tél/Tel: +32 (0) 2 525 82 11</w:t>
            </w:r>
          </w:p>
          <w:p w14:paraId="34DDA5EB" w14:textId="77777777" w:rsidR="0050387E" w:rsidRPr="00557EB7" w:rsidRDefault="0050387E" w:rsidP="002A3B5C">
            <w:pPr>
              <w:keepNext/>
              <w:keepLines/>
              <w:rPr>
                <w:b/>
                <w:szCs w:val="22"/>
                <w:lang w:val="de-DE"/>
                <w:rPrChange w:id="2830" w:author="Author">
                  <w:rPr>
                    <w:b/>
                    <w:szCs w:val="22"/>
                    <w:lang w:val="pt-PT"/>
                  </w:rPr>
                </w:rPrChange>
              </w:rPr>
            </w:pPr>
          </w:p>
        </w:tc>
        <w:tc>
          <w:tcPr>
            <w:tcW w:w="4590" w:type="dxa"/>
            <w:tcPrChange w:id="2831" w:author="Author">
              <w:tcPr>
                <w:tcW w:w="4590" w:type="dxa"/>
                <w:gridSpan w:val="2"/>
              </w:tcPr>
            </w:tcPrChange>
          </w:tcPr>
          <w:p w14:paraId="6F3F5CF5" w14:textId="77777777" w:rsidR="00732C57" w:rsidRPr="00F67924" w:rsidRDefault="00732C57" w:rsidP="00732C57">
            <w:pPr>
              <w:pStyle w:val="Standard1"/>
              <w:rPr>
                <w:ins w:id="2832" w:author="Author"/>
                <w:b/>
                <w:szCs w:val="22"/>
                <w:lang w:val="pt-PT"/>
              </w:rPr>
            </w:pPr>
            <w:ins w:id="2833" w:author="Author">
              <w:r w:rsidRPr="00F67924">
                <w:rPr>
                  <w:b/>
                  <w:szCs w:val="22"/>
                  <w:lang w:val="pt-PT"/>
                </w:rPr>
                <w:t>Latvija</w:t>
              </w:r>
            </w:ins>
          </w:p>
          <w:p w14:paraId="6CDE2514" w14:textId="77777777" w:rsidR="00732C57" w:rsidRPr="00F67924" w:rsidRDefault="00732C57" w:rsidP="00732C57">
            <w:pPr>
              <w:pStyle w:val="Standard1"/>
              <w:rPr>
                <w:ins w:id="2834" w:author="Author"/>
                <w:szCs w:val="22"/>
                <w:lang w:val="pt-PT"/>
              </w:rPr>
            </w:pPr>
            <w:ins w:id="2835" w:author="Author">
              <w:r w:rsidRPr="00F67924">
                <w:rPr>
                  <w:bCs/>
                  <w:szCs w:val="22"/>
                  <w:lang w:val="pt-PT"/>
                </w:rPr>
                <w:t>Roche Latvija SIA</w:t>
              </w:r>
            </w:ins>
          </w:p>
          <w:p w14:paraId="3632E909" w14:textId="01C65FF3" w:rsidR="0050387E" w:rsidRPr="00F125C7" w:rsidDel="00732C57" w:rsidRDefault="00732C57">
            <w:pPr>
              <w:pStyle w:val="Standard1"/>
              <w:rPr>
                <w:del w:id="2836" w:author="Author"/>
                <w:szCs w:val="22"/>
                <w:lang w:val="pt-PT"/>
              </w:rPr>
              <w:pPrChange w:id="2837" w:author="Author" w:date="2025-04-22T01:43:00Z">
                <w:pPr>
                  <w:keepNext/>
                  <w:keepLines/>
                  <w:suppressAutoHyphens/>
                </w:pPr>
              </w:pPrChange>
            </w:pPr>
            <w:ins w:id="2838" w:author="Author">
              <w:r w:rsidRPr="00F67924">
                <w:rPr>
                  <w:szCs w:val="22"/>
                  <w:lang w:val="pt-PT"/>
                </w:rPr>
                <w:t>Tel: +371 - 6 7039831</w:t>
              </w:r>
            </w:ins>
            <w:del w:id="2839" w:author="Author">
              <w:r w:rsidR="0050387E" w:rsidRPr="00F67924" w:rsidDel="00732C57">
                <w:rPr>
                  <w:b/>
                  <w:szCs w:val="22"/>
                  <w:lang w:val="pt-PT"/>
                </w:rPr>
                <w:delText>Luxembourg/Luxemburg</w:delText>
              </w:r>
            </w:del>
          </w:p>
          <w:p w14:paraId="5A22CEBE" w14:textId="004C39BD" w:rsidR="0050387E" w:rsidRPr="00F67924" w:rsidRDefault="0050387E" w:rsidP="002A3B5C">
            <w:pPr>
              <w:keepNext/>
              <w:keepLines/>
              <w:rPr>
                <w:szCs w:val="22"/>
                <w:lang w:val="pt-PT"/>
              </w:rPr>
            </w:pPr>
            <w:del w:id="2840" w:author="Author">
              <w:r w:rsidRPr="00F67924" w:rsidDel="00732C57">
                <w:rPr>
                  <w:szCs w:val="22"/>
                  <w:lang w:val="pt-PT"/>
                </w:rPr>
                <w:delText>(Voir/siehe Belgique/Belgien)</w:delText>
              </w:r>
            </w:del>
          </w:p>
          <w:p w14:paraId="04622C03" w14:textId="77777777" w:rsidR="0050387E" w:rsidRPr="00F67924" w:rsidRDefault="0050387E" w:rsidP="002A3B5C">
            <w:pPr>
              <w:keepNext/>
              <w:keepLines/>
              <w:suppressAutoHyphens/>
              <w:rPr>
                <w:b/>
                <w:szCs w:val="22"/>
                <w:lang w:val="pt-PT"/>
              </w:rPr>
            </w:pPr>
          </w:p>
        </w:tc>
      </w:tr>
      <w:tr w:rsidR="0050387E" w:rsidRPr="0009703D" w14:paraId="02546EBE" w14:textId="77777777" w:rsidTr="00557EB7">
        <w:trPr>
          <w:gridAfter w:val="1"/>
          <w:wAfter w:w="108" w:type="dxa"/>
          <w:cantSplit/>
          <w:trPrChange w:id="2841" w:author="Author">
            <w:trPr>
              <w:cantSplit/>
            </w:trPr>
          </w:trPrChange>
        </w:trPr>
        <w:tc>
          <w:tcPr>
            <w:tcW w:w="4590" w:type="dxa"/>
            <w:tcPrChange w:id="2842" w:author="Author">
              <w:tcPr>
                <w:tcW w:w="4590" w:type="dxa"/>
                <w:gridSpan w:val="2"/>
              </w:tcPr>
            </w:tcPrChange>
          </w:tcPr>
          <w:p w14:paraId="24822ACE" w14:textId="77777777" w:rsidR="0050387E" w:rsidRPr="00F67924" w:rsidRDefault="0050387E" w:rsidP="002A3B5C">
            <w:pPr>
              <w:keepNext/>
              <w:keepLines/>
              <w:autoSpaceDE w:val="0"/>
              <w:autoSpaceDN w:val="0"/>
              <w:adjustRightInd w:val="0"/>
              <w:rPr>
                <w:b/>
                <w:bCs/>
                <w:szCs w:val="22"/>
                <w:lang w:val="pt-PT"/>
              </w:rPr>
            </w:pPr>
            <w:r w:rsidRPr="00F67924">
              <w:rPr>
                <w:b/>
                <w:bCs/>
                <w:szCs w:val="22"/>
                <w:lang w:val="pt-PT"/>
              </w:rPr>
              <w:t>България</w:t>
            </w:r>
          </w:p>
          <w:p w14:paraId="30B0D86F" w14:textId="77777777" w:rsidR="0050387E" w:rsidRPr="00F67924" w:rsidRDefault="0050387E" w:rsidP="002A3B5C">
            <w:pPr>
              <w:keepNext/>
              <w:keepLines/>
              <w:suppressAutoHyphens/>
              <w:rPr>
                <w:szCs w:val="22"/>
                <w:lang w:val="pt-PT"/>
              </w:rPr>
            </w:pPr>
            <w:r w:rsidRPr="00F67924">
              <w:rPr>
                <w:szCs w:val="22"/>
                <w:lang w:val="pt-PT"/>
              </w:rPr>
              <w:t>Рош България ЕООД</w:t>
            </w:r>
          </w:p>
          <w:p w14:paraId="0B6BEBA0" w14:textId="0F6DB268" w:rsidR="0050387E" w:rsidRPr="00F67924" w:rsidRDefault="005B26B1" w:rsidP="002A3B5C">
            <w:pPr>
              <w:keepNext/>
              <w:keepLines/>
              <w:suppressAutoHyphens/>
              <w:rPr>
                <w:szCs w:val="22"/>
                <w:lang w:val="pt-PT"/>
              </w:rPr>
            </w:pPr>
            <w:r w:rsidRPr="00F67924">
              <w:rPr>
                <w:szCs w:val="22"/>
                <w:lang w:val="pt-PT"/>
              </w:rPr>
              <w:t>Тел: +359 2 474 5444</w:t>
            </w:r>
          </w:p>
          <w:p w14:paraId="463B0FAC" w14:textId="77777777" w:rsidR="0050387E" w:rsidRPr="00F67924" w:rsidRDefault="0050387E" w:rsidP="002A3B5C">
            <w:pPr>
              <w:keepNext/>
              <w:keepLines/>
              <w:suppressAutoHyphens/>
              <w:rPr>
                <w:szCs w:val="22"/>
                <w:lang w:val="pt-PT"/>
              </w:rPr>
            </w:pPr>
          </w:p>
        </w:tc>
        <w:tc>
          <w:tcPr>
            <w:tcW w:w="4590" w:type="dxa"/>
            <w:tcPrChange w:id="2843" w:author="Author">
              <w:tcPr>
                <w:tcW w:w="4590" w:type="dxa"/>
                <w:gridSpan w:val="2"/>
              </w:tcPr>
            </w:tcPrChange>
          </w:tcPr>
          <w:p w14:paraId="6488639F" w14:textId="77777777" w:rsidR="00732C57" w:rsidRPr="00557EB7" w:rsidRDefault="00732C57" w:rsidP="00732C57">
            <w:pPr>
              <w:pStyle w:val="Standard1"/>
              <w:suppressAutoHyphens/>
              <w:rPr>
                <w:ins w:id="2844" w:author="Author"/>
                <w:b/>
                <w:szCs w:val="22"/>
                <w:lang w:val="de-DE"/>
                <w:rPrChange w:id="2845" w:author="Author">
                  <w:rPr>
                    <w:ins w:id="2846" w:author="Author"/>
                    <w:b/>
                    <w:szCs w:val="22"/>
                    <w:lang w:val="pt-PT"/>
                  </w:rPr>
                </w:rPrChange>
              </w:rPr>
            </w:pPr>
            <w:ins w:id="2847" w:author="Author">
              <w:r w:rsidRPr="00557EB7">
                <w:rPr>
                  <w:b/>
                  <w:szCs w:val="22"/>
                  <w:lang w:val="de-DE"/>
                  <w:rPrChange w:id="2848" w:author="Author">
                    <w:rPr>
                      <w:b/>
                      <w:szCs w:val="22"/>
                      <w:lang w:val="pt-PT"/>
                    </w:rPr>
                  </w:rPrChange>
                </w:rPr>
                <w:t>Lietuva</w:t>
              </w:r>
            </w:ins>
          </w:p>
          <w:p w14:paraId="5F62C019" w14:textId="77777777" w:rsidR="00732C57" w:rsidRPr="00557EB7" w:rsidRDefault="00732C57" w:rsidP="00732C57">
            <w:pPr>
              <w:pStyle w:val="Standard1"/>
              <w:suppressAutoHyphens/>
              <w:rPr>
                <w:ins w:id="2849" w:author="Author"/>
                <w:szCs w:val="22"/>
                <w:lang w:val="de-DE"/>
                <w:rPrChange w:id="2850" w:author="Author">
                  <w:rPr>
                    <w:ins w:id="2851" w:author="Author"/>
                    <w:szCs w:val="22"/>
                    <w:lang w:val="pt-PT"/>
                  </w:rPr>
                </w:rPrChange>
              </w:rPr>
            </w:pPr>
            <w:ins w:id="2852" w:author="Author">
              <w:r w:rsidRPr="00557EB7">
                <w:rPr>
                  <w:szCs w:val="22"/>
                  <w:lang w:val="de-DE"/>
                  <w:rPrChange w:id="2853" w:author="Author">
                    <w:rPr>
                      <w:szCs w:val="22"/>
                      <w:lang w:val="pt-PT"/>
                    </w:rPr>
                  </w:rPrChange>
                </w:rPr>
                <w:t>UAB “Roche Lietuva”</w:t>
              </w:r>
            </w:ins>
          </w:p>
          <w:p w14:paraId="62D51C50" w14:textId="2E60634B" w:rsidR="0050387E" w:rsidRPr="00557EB7" w:rsidDel="00732C57" w:rsidRDefault="00732C57" w:rsidP="00732C57">
            <w:pPr>
              <w:keepNext/>
              <w:keepLines/>
              <w:rPr>
                <w:del w:id="2854" w:author="Author"/>
                <w:b/>
                <w:szCs w:val="22"/>
                <w:lang w:val="de-DE"/>
                <w:rPrChange w:id="2855" w:author="Author">
                  <w:rPr>
                    <w:del w:id="2856" w:author="Author"/>
                    <w:b/>
                    <w:szCs w:val="22"/>
                    <w:lang w:val="pt-PT"/>
                  </w:rPr>
                </w:rPrChange>
              </w:rPr>
            </w:pPr>
            <w:ins w:id="2857" w:author="Author">
              <w:r w:rsidRPr="00557EB7">
                <w:rPr>
                  <w:szCs w:val="22"/>
                  <w:lang w:val="de-DE"/>
                  <w:rPrChange w:id="2858" w:author="Author">
                    <w:rPr>
                      <w:szCs w:val="22"/>
                      <w:lang w:val="pt-PT"/>
                    </w:rPr>
                  </w:rPrChange>
                </w:rPr>
                <w:t>Tel: +370 5 2546799</w:t>
              </w:r>
            </w:ins>
            <w:del w:id="2859" w:author="Author">
              <w:r w:rsidR="0050387E" w:rsidRPr="00557EB7" w:rsidDel="00732C57">
                <w:rPr>
                  <w:b/>
                  <w:szCs w:val="22"/>
                  <w:lang w:val="de-DE"/>
                  <w:rPrChange w:id="2860" w:author="Author">
                    <w:rPr>
                      <w:b/>
                      <w:szCs w:val="22"/>
                      <w:lang w:val="pt-PT"/>
                    </w:rPr>
                  </w:rPrChange>
                </w:rPr>
                <w:delText>Magyarország</w:delText>
              </w:r>
            </w:del>
          </w:p>
          <w:p w14:paraId="24AC194F" w14:textId="72955AFA" w:rsidR="0050387E" w:rsidRPr="00557EB7" w:rsidDel="00732C57" w:rsidRDefault="0050387E" w:rsidP="00732C57">
            <w:pPr>
              <w:keepNext/>
              <w:keepLines/>
              <w:rPr>
                <w:del w:id="2861" w:author="Author"/>
                <w:szCs w:val="22"/>
                <w:lang w:val="de-DE"/>
                <w:rPrChange w:id="2862" w:author="Author">
                  <w:rPr>
                    <w:del w:id="2863" w:author="Author"/>
                    <w:szCs w:val="22"/>
                    <w:lang w:val="pt-PT"/>
                  </w:rPr>
                </w:rPrChange>
              </w:rPr>
            </w:pPr>
            <w:del w:id="2864" w:author="Author">
              <w:r w:rsidRPr="00557EB7" w:rsidDel="00732C57">
                <w:rPr>
                  <w:szCs w:val="22"/>
                  <w:lang w:val="de-DE"/>
                  <w:rPrChange w:id="2865" w:author="Author">
                    <w:rPr>
                      <w:szCs w:val="22"/>
                      <w:lang w:val="pt-PT"/>
                    </w:rPr>
                  </w:rPrChange>
                </w:rPr>
                <w:delText>Roche (Magyarország) Kft.</w:delText>
              </w:r>
            </w:del>
          </w:p>
          <w:p w14:paraId="7953A2EB" w14:textId="10FBC85C" w:rsidR="0050387E" w:rsidRPr="00557EB7" w:rsidDel="00732C57" w:rsidRDefault="0050387E" w:rsidP="00732C57">
            <w:pPr>
              <w:keepNext/>
              <w:keepLines/>
              <w:rPr>
                <w:del w:id="2866" w:author="Author"/>
                <w:szCs w:val="22"/>
                <w:lang w:val="de-DE"/>
                <w:rPrChange w:id="2867" w:author="Author">
                  <w:rPr>
                    <w:del w:id="2868" w:author="Author"/>
                    <w:szCs w:val="22"/>
                    <w:lang w:val="pt-PT"/>
                  </w:rPr>
                </w:rPrChange>
              </w:rPr>
            </w:pPr>
            <w:del w:id="2869" w:author="Author">
              <w:r w:rsidRPr="00557EB7" w:rsidDel="00732C57">
                <w:rPr>
                  <w:szCs w:val="22"/>
                  <w:lang w:val="de-DE"/>
                  <w:rPrChange w:id="2870" w:author="Author">
                    <w:rPr>
                      <w:szCs w:val="22"/>
                      <w:lang w:val="pt-PT"/>
                    </w:rPr>
                  </w:rPrChange>
                </w:rPr>
                <w:delText xml:space="preserve">Tel: +36 - </w:delText>
              </w:r>
              <w:r w:rsidR="005137FE" w:rsidRPr="00557EB7" w:rsidDel="00732C57">
                <w:rPr>
                  <w:szCs w:val="22"/>
                  <w:lang w:val="de-DE"/>
                  <w:rPrChange w:id="2871" w:author="Author">
                    <w:rPr>
                      <w:szCs w:val="22"/>
                      <w:lang w:val="pt-PT"/>
                    </w:rPr>
                  </w:rPrChange>
                </w:rPr>
                <w:delText>1 279 4500</w:delText>
              </w:r>
            </w:del>
          </w:p>
          <w:p w14:paraId="189E0C8E" w14:textId="77777777" w:rsidR="0050387E" w:rsidRPr="00557EB7" w:rsidRDefault="0050387E" w:rsidP="00732C57">
            <w:pPr>
              <w:keepNext/>
              <w:keepLines/>
              <w:rPr>
                <w:szCs w:val="22"/>
                <w:lang w:val="de-DE"/>
                <w:rPrChange w:id="2872" w:author="Author">
                  <w:rPr>
                    <w:szCs w:val="22"/>
                    <w:lang w:val="pt-PT"/>
                  </w:rPr>
                </w:rPrChange>
              </w:rPr>
            </w:pPr>
          </w:p>
        </w:tc>
      </w:tr>
      <w:tr w:rsidR="0050387E" w:rsidRPr="00F67924" w14:paraId="2868E9E1" w14:textId="77777777" w:rsidTr="00557EB7">
        <w:trPr>
          <w:gridAfter w:val="1"/>
          <w:wAfter w:w="108" w:type="dxa"/>
          <w:cantSplit/>
          <w:trPrChange w:id="2873" w:author="Author">
            <w:trPr>
              <w:cantSplit/>
            </w:trPr>
          </w:trPrChange>
        </w:trPr>
        <w:tc>
          <w:tcPr>
            <w:tcW w:w="4590" w:type="dxa"/>
            <w:tcPrChange w:id="2874" w:author="Author">
              <w:tcPr>
                <w:tcW w:w="4590" w:type="dxa"/>
                <w:gridSpan w:val="2"/>
              </w:tcPr>
            </w:tcPrChange>
          </w:tcPr>
          <w:p w14:paraId="7C29299D" w14:textId="77777777" w:rsidR="0050387E" w:rsidRPr="00557EB7" w:rsidRDefault="0050387E" w:rsidP="002A3B5C">
            <w:pPr>
              <w:rPr>
                <w:b/>
                <w:szCs w:val="22"/>
                <w:lang w:val="de-DE"/>
                <w:rPrChange w:id="2875" w:author="Author">
                  <w:rPr>
                    <w:b/>
                    <w:szCs w:val="22"/>
                    <w:lang w:val="pt-PT"/>
                  </w:rPr>
                </w:rPrChange>
              </w:rPr>
            </w:pPr>
            <w:r w:rsidRPr="00557EB7">
              <w:rPr>
                <w:b/>
                <w:szCs w:val="22"/>
                <w:lang w:val="de-DE"/>
                <w:rPrChange w:id="2876" w:author="Author">
                  <w:rPr>
                    <w:b/>
                    <w:szCs w:val="22"/>
                    <w:lang w:val="pt-PT"/>
                  </w:rPr>
                </w:rPrChange>
              </w:rPr>
              <w:t>Česká republika</w:t>
            </w:r>
          </w:p>
          <w:p w14:paraId="522E6DE3" w14:textId="77777777" w:rsidR="0050387E" w:rsidRPr="00557EB7" w:rsidRDefault="0050387E" w:rsidP="002A3B5C">
            <w:pPr>
              <w:rPr>
                <w:bCs/>
                <w:szCs w:val="22"/>
                <w:lang w:val="de-DE"/>
                <w:rPrChange w:id="2877" w:author="Author">
                  <w:rPr>
                    <w:bCs/>
                    <w:szCs w:val="22"/>
                    <w:lang w:val="pt-PT"/>
                  </w:rPr>
                </w:rPrChange>
              </w:rPr>
            </w:pPr>
            <w:r w:rsidRPr="00557EB7">
              <w:rPr>
                <w:bCs/>
                <w:szCs w:val="22"/>
                <w:lang w:val="de-DE"/>
                <w:rPrChange w:id="2878" w:author="Author">
                  <w:rPr>
                    <w:bCs/>
                    <w:szCs w:val="22"/>
                    <w:lang w:val="pt-PT"/>
                  </w:rPr>
                </w:rPrChange>
              </w:rPr>
              <w:t>Roche s. r. o.</w:t>
            </w:r>
          </w:p>
          <w:p w14:paraId="5A3A85FD" w14:textId="77777777" w:rsidR="0050387E" w:rsidRPr="00557EB7" w:rsidRDefault="0050387E" w:rsidP="002A3B5C">
            <w:pPr>
              <w:rPr>
                <w:szCs w:val="22"/>
                <w:lang w:val="de-DE"/>
                <w:rPrChange w:id="2879" w:author="Author">
                  <w:rPr>
                    <w:szCs w:val="22"/>
                    <w:lang w:val="pt-PT"/>
                  </w:rPr>
                </w:rPrChange>
              </w:rPr>
            </w:pPr>
            <w:r w:rsidRPr="00557EB7">
              <w:rPr>
                <w:szCs w:val="22"/>
                <w:lang w:val="de-DE"/>
                <w:rPrChange w:id="2880" w:author="Author">
                  <w:rPr>
                    <w:szCs w:val="22"/>
                    <w:lang w:val="pt-PT"/>
                  </w:rPr>
                </w:rPrChange>
              </w:rPr>
              <w:t>Tel: +420 - 2 20382111</w:t>
            </w:r>
          </w:p>
        </w:tc>
        <w:tc>
          <w:tcPr>
            <w:tcW w:w="4590" w:type="dxa"/>
            <w:tcPrChange w:id="2881" w:author="Author">
              <w:tcPr>
                <w:tcW w:w="4590" w:type="dxa"/>
                <w:gridSpan w:val="2"/>
              </w:tcPr>
            </w:tcPrChange>
          </w:tcPr>
          <w:p w14:paraId="0EE795DA" w14:textId="77777777" w:rsidR="00732C57" w:rsidRPr="00E039D6" w:rsidRDefault="00732C57" w:rsidP="00732C57">
            <w:pPr>
              <w:pStyle w:val="Standard1"/>
              <w:rPr>
                <w:ins w:id="2882" w:author="Author"/>
                <w:b/>
                <w:szCs w:val="22"/>
              </w:rPr>
            </w:pPr>
            <w:ins w:id="2883" w:author="Author">
              <w:r w:rsidRPr="00E039D6">
                <w:rPr>
                  <w:b/>
                  <w:szCs w:val="22"/>
                </w:rPr>
                <w:t>Magyarország</w:t>
              </w:r>
            </w:ins>
          </w:p>
          <w:p w14:paraId="656C757B" w14:textId="77777777" w:rsidR="00732C57" w:rsidRPr="00E039D6" w:rsidRDefault="00732C57" w:rsidP="00732C57">
            <w:pPr>
              <w:pStyle w:val="Standard1"/>
              <w:rPr>
                <w:ins w:id="2884" w:author="Author"/>
                <w:szCs w:val="22"/>
              </w:rPr>
            </w:pPr>
            <w:ins w:id="2885" w:author="Author">
              <w:r w:rsidRPr="00E039D6">
                <w:rPr>
                  <w:szCs w:val="22"/>
                </w:rPr>
                <w:t>Roche (Magyarország) Kft.</w:t>
              </w:r>
            </w:ins>
          </w:p>
          <w:p w14:paraId="123323AA" w14:textId="0CE3CCBF" w:rsidR="0050387E" w:rsidRPr="00E039D6" w:rsidDel="00732C57" w:rsidRDefault="00732C57" w:rsidP="00732C57">
            <w:pPr>
              <w:rPr>
                <w:del w:id="2886" w:author="Author"/>
                <w:b/>
                <w:szCs w:val="22"/>
              </w:rPr>
            </w:pPr>
            <w:ins w:id="2887" w:author="Author">
              <w:r w:rsidRPr="00E039D6">
                <w:rPr>
                  <w:szCs w:val="22"/>
                </w:rPr>
                <w:t>Tel: +36 - 1 279 4500</w:t>
              </w:r>
            </w:ins>
            <w:del w:id="2888" w:author="Author">
              <w:r w:rsidR="0050387E" w:rsidRPr="00E039D6" w:rsidDel="00732C57">
                <w:rPr>
                  <w:b/>
                  <w:szCs w:val="22"/>
                </w:rPr>
                <w:delText>Malta</w:delText>
              </w:r>
            </w:del>
          </w:p>
          <w:p w14:paraId="4EEBE1AF" w14:textId="62F93EB5" w:rsidR="0050387E" w:rsidRPr="00E039D6" w:rsidDel="00732C57" w:rsidRDefault="0050387E" w:rsidP="002A3B5C">
            <w:pPr>
              <w:rPr>
                <w:del w:id="2889" w:author="Author"/>
                <w:szCs w:val="22"/>
              </w:rPr>
            </w:pPr>
            <w:del w:id="2890" w:author="Author">
              <w:r w:rsidRPr="00E039D6" w:rsidDel="00732C57">
                <w:rPr>
                  <w:szCs w:val="22"/>
                </w:rPr>
                <w:delText>(See Ireland)</w:delText>
              </w:r>
            </w:del>
          </w:p>
          <w:p w14:paraId="4A3DE7DE" w14:textId="77777777" w:rsidR="0050387E" w:rsidRPr="00E039D6" w:rsidRDefault="0050387E" w:rsidP="002A3B5C">
            <w:pPr>
              <w:autoSpaceDE w:val="0"/>
              <w:autoSpaceDN w:val="0"/>
              <w:adjustRightInd w:val="0"/>
              <w:rPr>
                <w:szCs w:val="22"/>
              </w:rPr>
            </w:pPr>
          </w:p>
          <w:p w14:paraId="43F4FBB3" w14:textId="77777777" w:rsidR="0050387E" w:rsidRPr="00E039D6" w:rsidRDefault="0050387E" w:rsidP="002A3B5C">
            <w:pPr>
              <w:autoSpaceDE w:val="0"/>
              <w:autoSpaceDN w:val="0"/>
              <w:adjustRightInd w:val="0"/>
              <w:rPr>
                <w:szCs w:val="22"/>
              </w:rPr>
            </w:pPr>
          </w:p>
        </w:tc>
      </w:tr>
      <w:tr w:rsidR="0050387E" w:rsidRPr="00F67924" w14:paraId="2475DCFA" w14:textId="77777777" w:rsidTr="00557EB7">
        <w:trPr>
          <w:gridAfter w:val="1"/>
          <w:wAfter w:w="108" w:type="dxa"/>
          <w:cantSplit/>
          <w:trPrChange w:id="2891" w:author="Author">
            <w:trPr>
              <w:cantSplit/>
            </w:trPr>
          </w:trPrChange>
        </w:trPr>
        <w:tc>
          <w:tcPr>
            <w:tcW w:w="4590" w:type="dxa"/>
            <w:tcPrChange w:id="2892" w:author="Author">
              <w:tcPr>
                <w:tcW w:w="4590" w:type="dxa"/>
                <w:gridSpan w:val="2"/>
              </w:tcPr>
            </w:tcPrChange>
          </w:tcPr>
          <w:p w14:paraId="5BE12D23" w14:textId="77777777" w:rsidR="0050387E" w:rsidRPr="00E039D6" w:rsidRDefault="0050387E" w:rsidP="002A3B5C">
            <w:pPr>
              <w:rPr>
                <w:szCs w:val="22"/>
              </w:rPr>
            </w:pPr>
            <w:r w:rsidRPr="00E039D6">
              <w:rPr>
                <w:b/>
                <w:szCs w:val="22"/>
              </w:rPr>
              <w:t>Danmark</w:t>
            </w:r>
          </w:p>
          <w:p w14:paraId="688D6DBB" w14:textId="41324D64" w:rsidR="0050387E" w:rsidRPr="00E039D6" w:rsidRDefault="0050387E" w:rsidP="002A3B5C">
            <w:pPr>
              <w:rPr>
                <w:szCs w:val="22"/>
              </w:rPr>
            </w:pPr>
            <w:r w:rsidRPr="00E039D6">
              <w:rPr>
                <w:szCs w:val="22"/>
              </w:rPr>
              <w:t xml:space="preserve">Roche </w:t>
            </w:r>
            <w:r w:rsidR="004003CD" w:rsidRPr="00E039D6">
              <w:t>Pharmaceuticals A/S</w:t>
            </w:r>
          </w:p>
          <w:p w14:paraId="14B78CDB" w14:textId="3C1D3FAF" w:rsidR="0050387E" w:rsidRPr="00E039D6" w:rsidRDefault="0050387E" w:rsidP="002A3B5C">
            <w:pPr>
              <w:rPr>
                <w:szCs w:val="22"/>
              </w:rPr>
            </w:pPr>
            <w:r w:rsidRPr="00E039D6">
              <w:rPr>
                <w:szCs w:val="22"/>
              </w:rPr>
              <w:t>Tlf</w:t>
            </w:r>
            <w:r w:rsidR="00851C7A" w:rsidRPr="00E039D6">
              <w:rPr>
                <w:szCs w:val="22"/>
              </w:rPr>
              <w:t>.</w:t>
            </w:r>
            <w:r w:rsidRPr="00E039D6">
              <w:rPr>
                <w:szCs w:val="22"/>
              </w:rPr>
              <w:t>: +45 - 36 39 99 99</w:t>
            </w:r>
          </w:p>
          <w:p w14:paraId="60A372F1" w14:textId="77777777" w:rsidR="0050387E" w:rsidRPr="00E039D6" w:rsidRDefault="0050387E" w:rsidP="002A3B5C">
            <w:pPr>
              <w:rPr>
                <w:b/>
                <w:szCs w:val="22"/>
              </w:rPr>
            </w:pPr>
          </w:p>
        </w:tc>
        <w:tc>
          <w:tcPr>
            <w:tcW w:w="4590" w:type="dxa"/>
            <w:tcPrChange w:id="2893" w:author="Author">
              <w:tcPr>
                <w:tcW w:w="4590" w:type="dxa"/>
                <w:gridSpan w:val="2"/>
              </w:tcPr>
            </w:tcPrChange>
          </w:tcPr>
          <w:p w14:paraId="2214DD10" w14:textId="77777777" w:rsidR="00732C57" w:rsidRPr="00557EB7" w:rsidRDefault="00732C57" w:rsidP="00732C57">
            <w:pPr>
              <w:pStyle w:val="Standard1"/>
              <w:rPr>
                <w:ins w:id="2894" w:author="Author"/>
                <w:szCs w:val="22"/>
                <w:lang w:val="de-DE"/>
                <w:rPrChange w:id="2895" w:author="Author">
                  <w:rPr>
                    <w:ins w:id="2896" w:author="Author"/>
                    <w:szCs w:val="22"/>
                  </w:rPr>
                </w:rPrChange>
              </w:rPr>
            </w:pPr>
            <w:ins w:id="2897" w:author="Author">
              <w:r w:rsidRPr="00557EB7">
                <w:rPr>
                  <w:b/>
                  <w:szCs w:val="22"/>
                  <w:lang w:val="de-DE"/>
                  <w:rPrChange w:id="2898" w:author="Author">
                    <w:rPr>
                      <w:b/>
                      <w:szCs w:val="22"/>
                    </w:rPr>
                  </w:rPrChange>
                </w:rPr>
                <w:t>Nederland</w:t>
              </w:r>
            </w:ins>
          </w:p>
          <w:p w14:paraId="157180CA" w14:textId="77777777" w:rsidR="00732C57" w:rsidRPr="00557EB7" w:rsidRDefault="00732C57" w:rsidP="00732C57">
            <w:pPr>
              <w:pStyle w:val="Standard1"/>
              <w:rPr>
                <w:ins w:id="2899" w:author="Author"/>
                <w:szCs w:val="22"/>
                <w:lang w:val="de-DE"/>
                <w:rPrChange w:id="2900" w:author="Author">
                  <w:rPr>
                    <w:ins w:id="2901" w:author="Author"/>
                    <w:szCs w:val="22"/>
                  </w:rPr>
                </w:rPrChange>
              </w:rPr>
            </w:pPr>
            <w:ins w:id="2902" w:author="Author">
              <w:r w:rsidRPr="00557EB7">
                <w:rPr>
                  <w:szCs w:val="22"/>
                  <w:lang w:val="de-DE"/>
                  <w:rPrChange w:id="2903" w:author="Author">
                    <w:rPr>
                      <w:szCs w:val="22"/>
                    </w:rPr>
                  </w:rPrChange>
                </w:rPr>
                <w:t>Roche Nederland B.V.</w:t>
              </w:r>
            </w:ins>
          </w:p>
          <w:p w14:paraId="3E6684EC" w14:textId="77777777" w:rsidR="00732C57" w:rsidRPr="00F67924" w:rsidRDefault="00732C57" w:rsidP="00732C57">
            <w:pPr>
              <w:pStyle w:val="Standard1"/>
              <w:rPr>
                <w:ins w:id="2904" w:author="Author"/>
                <w:szCs w:val="22"/>
                <w:lang w:val="pt-PT"/>
              </w:rPr>
            </w:pPr>
            <w:ins w:id="2905" w:author="Author">
              <w:r w:rsidRPr="00F67924">
                <w:rPr>
                  <w:szCs w:val="22"/>
                  <w:lang w:val="pt-PT"/>
                </w:rPr>
                <w:t>Tel: +31 (</w:t>
              </w:r>
              <w:r w:rsidRPr="00F67924">
                <w:rPr>
                  <w:snapToGrid w:val="0"/>
                  <w:szCs w:val="22"/>
                  <w:lang w:val="pt-PT"/>
                </w:rPr>
                <w:t>0) 348 438050</w:t>
              </w:r>
            </w:ins>
          </w:p>
          <w:p w14:paraId="797D6908" w14:textId="7967D24B" w:rsidR="0050387E" w:rsidRPr="00F67924" w:rsidDel="00732C57" w:rsidRDefault="0050387E" w:rsidP="002A3B5C">
            <w:pPr>
              <w:rPr>
                <w:del w:id="2906" w:author="Author"/>
                <w:szCs w:val="22"/>
                <w:lang w:val="pt-PT"/>
              </w:rPr>
            </w:pPr>
            <w:del w:id="2907" w:author="Author">
              <w:r w:rsidRPr="00F67924" w:rsidDel="00732C57">
                <w:rPr>
                  <w:b/>
                  <w:szCs w:val="22"/>
                  <w:lang w:val="pt-PT"/>
                </w:rPr>
                <w:delText>Nederland</w:delText>
              </w:r>
            </w:del>
          </w:p>
          <w:p w14:paraId="5B333DCF" w14:textId="3326317D" w:rsidR="0050387E" w:rsidRPr="00F67924" w:rsidDel="00732C57" w:rsidRDefault="0050387E" w:rsidP="002A3B5C">
            <w:pPr>
              <w:rPr>
                <w:del w:id="2908" w:author="Author"/>
                <w:szCs w:val="22"/>
                <w:lang w:val="pt-PT"/>
              </w:rPr>
            </w:pPr>
            <w:del w:id="2909" w:author="Author">
              <w:r w:rsidRPr="00F67924" w:rsidDel="00732C57">
                <w:rPr>
                  <w:szCs w:val="22"/>
                  <w:lang w:val="pt-PT"/>
                </w:rPr>
                <w:delText>Roche Nederland B.V.</w:delText>
              </w:r>
            </w:del>
          </w:p>
          <w:p w14:paraId="57D7093C" w14:textId="02340E4A" w:rsidR="0050387E" w:rsidRPr="00F67924" w:rsidDel="00732C57" w:rsidRDefault="0050387E" w:rsidP="002A3B5C">
            <w:pPr>
              <w:rPr>
                <w:del w:id="2910" w:author="Author"/>
                <w:szCs w:val="22"/>
                <w:lang w:val="pt-PT"/>
              </w:rPr>
            </w:pPr>
            <w:del w:id="2911" w:author="Author">
              <w:r w:rsidRPr="00F67924" w:rsidDel="00732C57">
                <w:rPr>
                  <w:szCs w:val="22"/>
                  <w:lang w:val="pt-PT"/>
                </w:rPr>
                <w:delText>Tel: +31 (</w:delText>
              </w:r>
              <w:r w:rsidRPr="00F67924" w:rsidDel="00732C57">
                <w:rPr>
                  <w:snapToGrid w:val="0"/>
                  <w:szCs w:val="22"/>
                  <w:lang w:val="pt-PT"/>
                </w:rPr>
                <w:delText>0) 348 438050</w:delText>
              </w:r>
            </w:del>
          </w:p>
          <w:p w14:paraId="6F8A373C" w14:textId="77777777" w:rsidR="0050387E" w:rsidRPr="00F67924" w:rsidRDefault="0050387E" w:rsidP="002A3B5C">
            <w:pPr>
              <w:rPr>
                <w:szCs w:val="22"/>
                <w:lang w:val="pt-PT"/>
              </w:rPr>
            </w:pPr>
          </w:p>
        </w:tc>
      </w:tr>
      <w:tr w:rsidR="0050387E" w:rsidRPr="00F67924" w14:paraId="03393005" w14:textId="77777777" w:rsidTr="00557EB7">
        <w:trPr>
          <w:gridAfter w:val="1"/>
          <w:wAfter w:w="108" w:type="dxa"/>
          <w:cantSplit/>
          <w:trPrChange w:id="2912" w:author="Author">
            <w:trPr>
              <w:cantSplit/>
            </w:trPr>
          </w:trPrChange>
        </w:trPr>
        <w:tc>
          <w:tcPr>
            <w:tcW w:w="4590" w:type="dxa"/>
            <w:tcPrChange w:id="2913" w:author="Author">
              <w:tcPr>
                <w:tcW w:w="4590" w:type="dxa"/>
                <w:gridSpan w:val="2"/>
              </w:tcPr>
            </w:tcPrChange>
          </w:tcPr>
          <w:p w14:paraId="58AB371D" w14:textId="77777777" w:rsidR="0050387E" w:rsidRPr="00557EB7" w:rsidRDefault="0050387E" w:rsidP="002A3B5C">
            <w:pPr>
              <w:rPr>
                <w:szCs w:val="22"/>
                <w:lang w:val="de-DE"/>
                <w:rPrChange w:id="2914" w:author="Author">
                  <w:rPr>
                    <w:szCs w:val="22"/>
                  </w:rPr>
                </w:rPrChange>
              </w:rPr>
            </w:pPr>
            <w:r w:rsidRPr="00557EB7">
              <w:rPr>
                <w:b/>
                <w:szCs w:val="22"/>
                <w:lang w:val="de-DE"/>
                <w:rPrChange w:id="2915" w:author="Author">
                  <w:rPr>
                    <w:b/>
                    <w:szCs w:val="22"/>
                  </w:rPr>
                </w:rPrChange>
              </w:rPr>
              <w:t>Deutschland</w:t>
            </w:r>
          </w:p>
          <w:p w14:paraId="3B6E3AA3" w14:textId="77777777" w:rsidR="0050387E" w:rsidRPr="00557EB7" w:rsidRDefault="0050387E" w:rsidP="002A3B5C">
            <w:pPr>
              <w:rPr>
                <w:szCs w:val="22"/>
                <w:lang w:val="de-DE"/>
                <w:rPrChange w:id="2916" w:author="Author">
                  <w:rPr>
                    <w:szCs w:val="22"/>
                  </w:rPr>
                </w:rPrChange>
              </w:rPr>
            </w:pPr>
            <w:r w:rsidRPr="00557EB7">
              <w:rPr>
                <w:szCs w:val="22"/>
                <w:lang w:val="de-DE"/>
                <w:rPrChange w:id="2917" w:author="Author">
                  <w:rPr>
                    <w:szCs w:val="22"/>
                  </w:rPr>
                </w:rPrChange>
              </w:rPr>
              <w:t>Roche Pharma AG</w:t>
            </w:r>
          </w:p>
          <w:p w14:paraId="0ECC56A9" w14:textId="77777777" w:rsidR="0050387E" w:rsidRPr="00557EB7" w:rsidRDefault="0050387E" w:rsidP="002A3B5C">
            <w:pPr>
              <w:rPr>
                <w:szCs w:val="22"/>
                <w:lang w:val="de-DE"/>
                <w:rPrChange w:id="2918" w:author="Author">
                  <w:rPr>
                    <w:szCs w:val="22"/>
                  </w:rPr>
                </w:rPrChange>
              </w:rPr>
            </w:pPr>
            <w:r w:rsidRPr="00557EB7">
              <w:rPr>
                <w:szCs w:val="22"/>
                <w:lang w:val="de-DE"/>
                <w:rPrChange w:id="2919" w:author="Author">
                  <w:rPr>
                    <w:szCs w:val="22"/>
                  </w:rPr>
                </w:rPrChange>
              </w:rPr>
              <w:t>Tel: +49 (0) 7624 140</w:t>
            </w:r>
          </w:p>
          <w:p w14:paraId="502543E5" w14:textId="1935F3B4" w:rsidR="0050387E" w:rsidRPr="00557EB7" w:rsidDel="007446DE" w:rsidRDefault="0050387E" w:rsidP="002A3B5C">
            <w:pPr>
              <w:rPr>
                <w:del w:id="2920" w:author="Author"/>
                <w:rFonts w:eastAsia="MS PGothic"/>
                <w:bCs/>
                <w:szCs w:val="22"/>
                <w:lang w:val="de-DE" w:eastAsia="zh-CN"/>
                <w:rPrChange w:id="2921" w:author="Author">
                  <w:rPr>
                    <w:del w:id="2922" w:author="Author"/>
                    <w:rFonts w:eastAsia="MS PGothic"/>
                    <w:bCs/>
                    <w:szCs w:val="22"/>
                    <w:lang w:eastAsia="zh-CN"/>
                  </w:rPr>
                </w:rPrChange>
              </w:rPr>
            </w:pPr>
          </w:p>
          <w:p w14:paraId="40AA925D" w14:textId="77777777" w:rsidR="0050387E" w:rsidRPr="00557EB7" w:rsidRDefault="0050387E" w:rsidP="002A3B5C">
            <w:pPr>
              <w:rPr>
                <w:b/>
                <w:szCs w:val="22"/>
                <w:lang w:val="de-DE"/>
                <w:rPrChange w:id="2923" w:author="Author">
                  <w:rPr>
                    <w:b/>
                    <w:szCs w:val="22"/>
                  </w:rPr>
                </w:rPrChange>
              </w:rPr>
            </w:pPr>
          </w:p>
        </w:tc>
        <w:tc>
          <w:tcPr>
            <w:tcW w:w="4590" w:type="dxa"/>
            <w:tcPrChange w:id="2924" w:author="Author">
              <w:tcPr>
                <w:tcW w:w="4590" w:type="dxa"/>
                <w:gridSpan w:val="2"/>
              </w:tcPr>
            </w:tcPrChange>
          </w:tcPr>
          <w:p w14:paraId="052B1B4F" w14:textId="77777777" w:rsidR="00732C57" w:rsidRPr="00F67924" w:rsidRDefault="00732C57" w:rsidP="00732C57">
            <w:pPr>
              <w:pStyle w:val="Standard1"/>
              <w:rPr>
                <w:ins w:id="2925" w:author="Author"/>
                <w:b/>
                <w:snapToGrid w:val="0"/>
                <w:szCs w:val="22"/>
                <w:lang w:val="pt-PT"/>
              </w:rPr>
            </w:pPr>
            <w:ins w:id="2926" w:author="Author">
              <w:r w:rsidRPr="00F67924">
                <w:rPr>
                  <w:b/>
                  <w:snapToGrid w:val="0"/>
                  <w:szCs w:val="22"/>
                  <w:lang w:val="pt-PT"/>
                </w:rPr>
                <w:t>Norge</w:t>
              </w:r>
            </w:ins>
          </w:p>
          <w:p w14:paraId="61C353A1" w14:textId="77777777" w:rsidR="00732C57" w:rsidRPr="00F67924" w:rsidRDefault="00732C57" w:rsidP="00732C57">
            <w:pPr>
              <w:pStyle w:val="Standard1"/>
              <w:rPr>
                <w:ins w:id="2927" w:author="Author"/>
                <w:snapToGrid w:val="0"/>
                <w:szCs w:val="22"/>
                <w:lang w:val="pt-PT"/>
              </w:rPr>
            </w:pPr>
            <w:ins w:id="2928" w:author="Author">
              <w:r w:rsidRPr="00F67924">
                <w:rPr>
                  <w:snapToGrid w:val="0"/>
                  <w:szCs w:val="22"/>
                  <w:lang w:val="pt-PT"/>
                </w:rPr>
                <w:t>Roche Norge AS</w:t>
              </w:r>
            </w:ins>
          </w:p>
          <w:p w14:paraId="6ABDE262" w14:textId="2F8973EE" w:rsidR="0050387E" w:rsidRPr="00557EB7" w:rsidDel="00732C57" w:rsidRDefault="00732C57">
            <w:pPr>
              <w:pStyle w:val="Standard1"/>
              <w:rPr>
                <w:del w:id="2929" w:author="Author"/>
                <w:szCs w:val="22"/>
                <w:lang w:val="pt-PT"/>
                <w:rPrChange w:id="2930" w:author="Author">
                  <w:rPr>
                    <w:del w:id="2931" w:author="Author"/>
                    <w:b/>
                    <w:snapToGrid w:val="0"/>
                    <w:szCs w:val="22"/>
                  </w:rPr>
                </w:rPrChange>
              </w:rPr>
              <w:pPrChange w:id="2932" w:author="Author" w:date="2025-04-22T01:44:00Z">
                <w:pPr/>
              </w:pPrChange>
            </w:pPr>
            <w:ins w:id="2933" w:author="Author">
              <w:r w:rsidRPr="00F67924">
                <w:rPr>
                  <w:snapToGrid w:val="0"/>
                  <w:szCs w:val="22"/>
                  <w:lang w:val="pt-PT"/>
                </w:rPr>
                <w:t>Tlf: +47 - 22 78 90 00</w:t>
              </w:r>
            </w:ins>
            <w:del w:id="2934" w:author="Author">
              <w:r w:rsidR="0050387E" w:rsidRPr="00F67924" w:rsidDel="00732C57">
                <w:rPr>
                  <w:b/>
                  <w:snapToGrid w:val="0"/>
                  <w:szCs w:val="22"/>
                  <w:lang w:val="pt-PT"/>
                </w:rPr>
                <w:delText>Norge</w:delText>
              </w:r>
            </w:del>
          </w:p>
          <w:p w14:paraId="11A2B953" w14:textId="2D151ED7" w:rsidR="0050387E" w:rsidRPr="00F67924" w:rsidDel="00732C57" w:rsidRDefault="0050387E" w:rsidP="002A3B5C">
            <w:pPr>
              <w:rPr>
                <w:del w:id="2935" w:author="Author"/>
                <w:snapToGrid w:val="0"/>
                <w:szCs w:val="22"/>
                <w:lang w:val="pt-PT"/>
              </w:rPr>
            </w:pPr>
            <w:del w:id="2936" w:author="Author">
              <w:r w:rsidRPr="00F67924" w:rsidDel="00732C57">
                <w:rPr>
                  <w:snapToGrid w:val="0"/>
                  <w:szCs w:val="22"/>
                  <w:lang w:val="pt-PT"/>
                </w:rPr>
                <w:delText>Roche Norge AS</w:delText>
              </w:r>
            </w:del>
          </w:p>
          <w:p w14:paraId="2AAC51F6" w14:textId="1E4CE72A" w:rsidR="0050387E" w:rsidRPr="00F67924" w:rsidRDefault="0050387E" w:rsidP="002A3B5C">
            <w:pPr>
              <w:rPr>
                <w:szCs w:val="22"/>
                <w:lang w:val="pt-PT"/>
              </w:rPr>
            </w:pPr>
            <w:del w:id="2937" w:author="Author">
              <w:r w:rsidRPr="00F67924" w:rsidDel="00732C57">
                <w:rPr>
                  <w:snapToGrid w:val="0"/>
                  <w:szCs w:val="22"/>
                  <w:lang w:val="pt-PT"/>
                </w:rPr>
                <w:delText>Tlf: +47 - 22 78 90 00</w:delText>
              </w:r>
            </w:del>
          </w:p>
          <w:p w14:paraId="2FD115AC" w14:textId="77777777" w:rsidR="0050387E" w:rsidRPr="00F67924" w:rsidRDefault="0050387E" w:rsidP="002A3B5C">
            <w:pPr>
              <w:rPr>
                <w:szCs w:val="22"/>
                <w:lang w:val="pt-PT"/>
              </w:rPr>
            </w:pPr>
          </w:p>
        </w:tc>
      </w:tr>
      <w:tr w:rsidR="0050387E" w:rsidRPr="0009703D" w14:paraId="4CD8D006" w14:textId="77777777" w:rsidTr="00557EB7">
        <w:trPr>
          <w:gridAfter w:val="1"/>
          <w:wAfter w:w="108" w:type="dxa"/>
          <w:cantSplit/>
          <w:trPrChange w:id="2938" w:author="Author">
            <w:trPr>
              <w:cantSplit/>
            </w:trPr>
          </w:trPrChange>
        </w:trPr>
        <w:tc>
          <w:tcPr>
            <w:tcW w:w="4590" w:type="dxa"/>
            <w:tcPrChange w:id="2939" w:author="Author">
              <w:tcPr>
                <w:tcW w:w="4590" w:type="dxa"/>
                <w:gridSpan w:val="2"/>
              </w:tcPr>
            </w:tcPrChange>
          </w:tcPr>
          <w:p w14:paraId="43F3DCB3" w14:textId="77777777" w:rsidR="0050387E" w:rsidRPr="00557EB7" w:rsidRDefault="0050387E" w:rsidP="002A3B5C">
            <w:pPr>
              <w:rPr>
                <w:b/>
                <w:szCs w:val="22"/>
                <w:lang w:val="de-DE"/>
                <w:rPrChange w:id="2940" w:author="Author">
                  <w:rPr>
                    <w:b/>
                    <w:szCs w:val="22"/>
                    <w:lang w:val="pt-PT"/>
                  </w:rPr>
                </w:rPrChange>
              </w:rPr>
            </w:pPr>
            <w:r w:rsidRPr="00557EB7">
              <w:rPr>
                <w:b/>
                <w:szCs w:val="22"/>
                <w:lang w:val="de-DE"/>
                <w:rPrChange w:id="2941" w:author="Author">
                  <w:rPr>
                    <w:b/>
                    <w:szCs w:val="22"/>
                    <w:lang w:val="pt-PT"/>
                  </w:rPr>
                </w:rPrChange>
              </w:rPr>
              <w:t>Eesti</w:t>
            </w:r>
          </w:p>
          <w:p w14:paraId="7D66914C" w14:textId="77777777" w:rsidR="0050387E" w:rsidRPr="00557EB7" w:rsidRDefault="0050387E" w:rsidP="002A3B5C">
            <w:pPr>
              <w:rPr>
                <w:szCs w:val="22"/>
                <w:lang w:val="de-DE"/>
                <w:rPrChange w:id="2942" w:author="Author">
                  <w:rPr>
                    <w:szCs w:val="22"/>
                    <w:lang w:val="pt-PT"/>
                  </w:rPr>
                </w:rPrChange>
              </w:rPr>
            </w:pPr>
            <w:r w:rsidRPr="00557EB7">
              <w:rPr>
                <w:bCs/>
                <w:szCs w:val="22"/>
                <w:lang w:val="de-DE"/>
                <w:rPrChange w:id="2943" w:author="Author">
                  <w:rPr>
                    <w:bCs/>
                    <w:szCs w:val="22"/>
                    <w:lang w:val="pt-PT"/>
                  </w:rPr>
                </w:rPrChange>
              </w:rPr>
              <w:t>Roche Eesti OÜ</w:t>
            </w:r>
          </w:p>
          <w:p w14:paraId="62E11262" w14:textId="77777777" w:rsidR="0050387E" w:rsidRPr="00557EB7" w:rsidRDefault="0050387E" w:rsidP="002A3B5C">
            <w:pPr>
              <w:rPr>
                <w:szCs w:val="22"/>
                <w:lang w:val="de-DE"/>
                <w:rPrChange w:id="2944" w:author="Author">
                  <w:rPr>
                    <w:szCs w:val="22"/>
                    <w:lang w:val="pt-PT"/>
                  </w:rPr>
                </w:rPrChange>
              </w:rPr>
            </w:pPr>
            <w:r w:rsidRPr="00557EB7">
              <w:rPr>
                <w:szCs w:val="22"/>
                <w:lang w:val="de-DE"/>
                <w:rPrChange w:id="2945" w:author="Author">
                  <w:rPr>
                    <w:szCs w:val="22"/>
                    <w:lang w:val="pt-PT"/>
                  </w:rPr>
                </w:rPrChange>
              </w:rPr>
              <w:t>Tel: + 372 - 6 177 380</w:t>
            </w:r>
          </w:p>
          <w:p w14:paraId="6F8B2A84" w14:textId="77777777" w:rsidR="0050387E" w:rsidRPr="00557EB7" w:rsidRDefault="0050387E" w:rsidP="002A3B5C">
            <w:pPr>
              <w:rPr>
                <w:szCs w:val="22"/>
                <w:lang w:val="de-DE"/>
                <w:rPrChange w:id="2946" w:author="Author">
                  <w:rPr>
                    <w:szCs w:val="22"/>
                    <w:lang w:val="pt-PT"/>
                  </w:rPr>
                </w:rPrChange>
              </w:rPr>
            </w:pPr>
          </w:p>
        </w:tc>
        <w:tc>
          <w:tcPr>
            <w:tcW w:w="4590" w:type="dxa"/>
            <w:tcPrChange w:id="2947" w:author="Author">
              <w:tcPr>
                <w:tcW w:w="4590" w:type="dxa"/>
                <w:gridSpan w:val="2"/>
              </w:tcPr>
            </w:tcPrChange>
          </w:tcPr>
          <w:p w14:paraId="376026CD" w14:textId="77777777" w:rsidR="00732C57" w:rsidRPr="00557EB7" w:rsidRDefault="00732C57" w:rsidP="00732C57">
            <w:pPr>
              <w:pStyle w:val="Standard1"/>
              <w:rPr>
                <w:ins w:id="2948" w:author="Author"/>
                <w:szCs w:val="22"/>
                <w:lang w:val="de-DE"/>
                <w:rPrChange w:id="2949" w:author="Author">
                  <w:rPr>
                    <w:ins w:id="2950" w:author="Author"/>
                    <w:szCs w:val="22"/>
                    <w:lang w:val="pt-PT"/>
                  </w:rPr>
                </w:rPrChange>
              </w:rPr>
            </w:pPr>
            <w:ins w:id="2951" w:author="Author">
              <w:r w:rsidRPr="00557EB7">
                <w:rPr>
                  <w:b/>
                  <w:szCs w:val="22"/>
                  <w:lang w:val="de-DE"/>
                  <w:rPrChange w:id="2952" w:author="Author">
                    <w:rPr>
                      <w:b/>
                      <w:szCs w:val="22"/>
                      <w:lang w:val="pt-PT"/>
                    </w:rPr>
                  </w:rPrChange>
                </w:rPr>
                <w:t>Österreich</w:t>
              </w:r>
            </w:ins>
          </w:p>
          <w:p w14:paraId="7EBD61F5" w14:textId="77777777" w:rsidR="00732C57" w:rsidRPr="00557EB7" w:rsidRDefault="00732C57" w:rsidP="00732C57">
            <w:pPr>
              <w:pStyle w:val="Standard1"/>
              <w:rPr>
                <w:ins w:id="2953" w:author="Author"/>
                <w:szCs w:val="22"/>
                <w:lang w:val="de-DE"/>
                <w:rPrChange w:id="2954" w:author="Author">
                  <w:rPr>
                    <w:ins w:id="2955" w:author="Author"/>
                    <w:szCs w:val="22"/>
                    <w:lang w:val="pt-PT"/>
                  </w:rPr>
                </w:rPrChange>
              </w:rPr>
            </w:pPr>
            <w:ins w:id="2956" w:author="Author">
              <w:r w:rsidRPr="00557EB7">
                <w:rPr>
                  <w:szCs w:val="22"/>
                  <w:lang w:val="de-DE"/>
                  <w:rPrChange w:id="2957" w:author="Author">
                    <w:rPr>
                      <w:szCs w:val="22"/>
                      <w:lang w:val="pt-PT"/>
                    </w:rPr>
                  </w:rPrChange>
                </w:rPr>
                <w:t>Roche Austria GmbH</w:t>
              </w:r>
            </w:ins>
          </w:p>
          <w:p w14:paraId="4263EBE4" w14:textId="77777777" w:rsidR="00732C57" w:rsidRPr="00557EB7" w:rsidRDefault="00732C57" w:rsidP="00732C57">
            <w:pPr>
              <w:pStyle w:val="Standard1"/>
              <w:rPr>
                <w:ins w:id="2958" w:author="Author"/>
                <w:szCs w:val="22"/>
                <w:lang w:val="de-DE"/>
                <w:rPrChange w:id="2959" w:author="Author">
                  <w:rPr>
                    <w:ins w:id="2960" w:author="Author"/>
                    <w:szCs w:val="22"/>
                    <w:lang w:val="pt-PT"/>
                  </w:rPr>
                </w:rPrChange>
              </w:rPr>
            </w:pPr>
            <w:ins w:id="2961" w:author="Author">
              <w:r w:rsidRPr="00557EB7">
                <w:rPr>
                  <w:szCs w:val="22"/>
                  <w:lang w:val="de-DE"/>
                  <w:rPrChange w:id="2962" w:author="Author">
                    <w:rPr>
                      <w:szCs w:val="22"/>
                      <w:lang w:val="pt-PT"/>
                    </w:rPr>
                  </w:rPrChange>
                </w:rPr>
                <w:t>Tel: +43 (0) 1 27739</w:t>
              </w:r>
            </w:ins>
          </w:p>
          <w:p w14:paraId="48EAFFE4" w14:textId="7476A66C" w:rsidR="0050387E" w:rsidRPr="00557EB7" w:rsidDel="00732C57" w:rsidRDefault="0050387E" w:rsidP="002A3B5C">
            <w:pPr>
              <w:rPr>
                <w:del w:id="2963" w:author="Author"/>
                <w:szCs w:val="22"/>
                <w:lang w:val="de-DE"/>
                <w:rPrChange w:id="2964" w:author="Author">
                  <w:rPr>
                    <w:del w:id="2965" w:author="Author"/>
                    <w:szCs w:val="22"/>
                    <w:lang w:val="pt-PT"/>
                  </w:rPr>
                </w:rPrChange>
              </w:rPr>
            </w:pPr>
            <w:del w:id="2966" w:author="Author">
              <w:r w:rsidRPr="00557EB7" w:rsidDel="00732C57">
                <w:rPr>
                  <w:b/>
                  <w:szCs w:val="22"/>
                  <w:lang w:val="de-DE"/>
                  <w:rPrChange w:id="2967" w:author="Author">
                    <w:rPr>
                      <w:b/>
                      <w:szCs w:val="22"/>
                      <w:lang w:val="pt-PT"/>
                    </w:rPr>
                  </w:rPrChange>
                </w:rPr>
                <w:delText>Österreich</w:delText>
              </w:r>
            </w:del>
          </w:p>
          <w:p w14:paraId="7A67A411" w14:textId="2B235D8F" w:rsidR="0050387E" w:rsidRPr="00557EB7" w:rsidDel="00732C57" w:rsidRDefault="0050387E" w:rsidP="002A3B5C">
            <w:pPr>
              <w:rPr>
                <w:del w:id="2968" w:author="Author"/>
                <w:szCs w:val="22"/>
                <w:lang w:val="de-DE"/>
                <w:rPrChange w:id="2969" w:author="Author">
                  <w:rPr>
                    <w:del w:id="2970" w:author="Author"/>
                    <w:szCs w:val="22"/>
                    <w:lang w:val="pt-PT"/>
                  </w:rPr>
                </w:rPrChange>
              </w:rPr>
            </w:pPr>
            <w:del w:id="2971" w:author="Author">
              <w:r w:rsidRPr="00557EB7" w:rsidDel="00732C57">
                <w:rPr>
                  <w:szCs w:val="22"/>
                  <w:lang w:val="de-DE"/>
                  <w:rPrChange w:id="2972" w:author="Author">
                    <w:rPr>
                      <w:szCs w:val="22"/>
                      <w:lang w:val="pt-PT"/>
                    </w:rPr>
                  </w:rPrChange>
                </w:rPr>
                <w:delText>Roche Austria GmbH</w:delText>
              </w:r>
            </w:del>
          </w:p>
          <w:p w14:paraId="750E22FF" w14:textId="69D54FB8" w:rsidR="0050387E" w:rsidRPr="00557EB7" w:rsidDel="00732C57" w:rsidRDefault="0050387E" w:rsidP="002A3B5C">
            <w:pPr>
              <w:rPr>
                <w:del w:id="2973" w:author="Author"/>
                <w:szCs w:val="22"/>
                <w:lang w:val="de-DE"/>
                <w:rPrChange w:id="2974" w:author="Author">
                  <w:rPr>
                    <w:del w:id="2975" w:author="Author"/>
                    <w:szCs w:val="22"/>
                    <w:lang w:val="pt-PT"/>
                  </w:rPr>
                </w:rPrChange>
              </w:rPr>
            </w:pPr>
            <w:del w:id="2976" w:author="Author">
              <w:r w:rsidRPr="00557EB7" w:rsidDel="00732C57">
                <w:rPr>
                  <w:szCs w:val="22"/>
                  <w:lang w:val="de-DE"/>
                  <w:rPrChange w:id="2977" w:author="Author">
                    <w:rPr>
                      <w:szCs w:val="22"/>
                      <w:lang w:val="pt-PT"/>
                    </w:rPr>
                  </w:rPrChange>
                </w:rPr>
                <w:delText>Tel: +43 (0) 1 27739</w:delText>
              </w:r>
            </w:del>
          </w:p>
          <w:p w14:paraId="3A619689" w14:textId="77777777" w:rsidR="0050387E" w:rsidRPr="00557EB7" w:rsidRDefault="0050387E" w:rsidP="002A3B5C">
            <w:pPr>
              <w:rPr>
                <w:szCs w:val="22"/>
                <w:lang w:val="de-DE"/>
                <w:rPrChange w:id="2978" w:author="Author">
                  <w:rPr>
                    <w:szCs w:val="22"/>
                    <w:lang w:val="pt-PT"/>
                  </w:rPr>
                </w:rPrChange>
              </w:rPr>
            </w:pPr>
          </w:p>
        </w:tc>
      </w:tr>
      <w:tr w:rsidR="0050387E" w:rsidRPr="00F67924" w14:paraId="62E600F6" w14:textId="77777777" w:rsidTr="00557EB7">
        <w:trPr>
          <w:gridAfter w:val="1"/>
          <w:wAfter w:w="108" w:type="dxa"/>
          <w:cantSplit/>
          <w:trPrChange w:id="2979" w:author="Author">
            <w:trPr>
              <w:cantSplit/>
            </w:trPr>
          </w:trPrChange>
        </w:trPr>
        <w:tc>
          <w:tcPr>
            <w:tcW w:w="4590" w:type="dxa"/>
            <w:tcPrChange w:id="2980" w:author="Author">
              <w:tcPr>
                <w:tcW w:w="4590" w:type="dxa"/>
                <w:gridSpan w:val="2"/>
              </w:tcPr>
            </w:tcPrChange>
          </w:tcPr>
          <w:p w14:paraId="34B1503F" w14:textId="6C6A6AF4" w:rsidR="0050387E" w:rsidRPr="00E039D6" w:rsidRDefault="0050387E" w:rsidP="002A3B5C">
            <w:pPr>
              <w:rPr>
                <w:szCs w:val="22"/>
              </w:rPr>
            </w:pPr>
            <w:r w:rsidRPr="00F67924">
              <w:rPr>
                <w:b/>
                <w:szCs w:val="22"/>
                <w:lang w:val="pt-PT"/>
              </w:rPr>
              <w:t>Ελλάδα</w:t>
            </w:r>
            <w:ins w:id="2981" w:author="Author">
              <w:r w:rsidR="00732C57" w:rsidRPr="00E039D6">
                <w:rPr>
                  <w:b/>
                  <w:szCs w:val="22"/>
                </w:rPr>
                <w:t>, K</w:t>
              </w:r>
              <w:r w:rsidR="00732C57" w:rsidRPr="00F67924">
                <w:rPr>
                  <w:b/>
                  <w:szCs w:val="22"/>
                  <w:lang w:val="pt-PT"/>
                </w:rPr>
                <w:t>ύπρος</w:t>
              </w:r>
            </w:ins>
          </w:p>
          <w:p w14:paraId="718D2174" w14:textId="77777777" w:rsidR="00732C57" w:rsidRPr="00E039D6" w:rsidRDefault="0050387E" w:rsidP="00732C57">
            <w:pPr>
              <w:pStyle w:val="Standard1"/>
              <w:rPr>
                <w:ins w:id="2982" w:author="Author"/>
                <w:szCs w:val="22"/>
              </w:rPr>
            </w:pPr>
            <w:r w:rsidRPr="00E039D6">
              <w:rPr>
                <w:szCs w:val="22"/>
              </w:rPr>
              <w:t xml:space="preserve">Roche (Hellas) A.E. </w:t>
            </w:r>
          </w:p>
          <w:p w14:paraId="1160411A" w14:textId="4E49609E" w:rsidR="0050387E" w:rsidRPr="00F67924" w:rsidRDefault="00732C57" w:rsidP="00732C57">
            <w:pPr>
              <w:rPr>
                <w:szCs w:val="22"/>
                <w:lang w:val="pt-PT"/>
              </w:rPr>
            </w:pPr>
            <w:ins w:id="2983" w:author="Author">
              <w:r w:rsidRPr="00F67924">
                <w:rPr>
                  <w:bCs/>
                  <w:szCs w:val="22"/>
                  <w:lang w:val="pt-PT"/>
                </w:rPr>
                <w:t>Ελλάδα</w:t>
              </w:r>
            </w:ins>
          </w:p>
          <w:p w14:paraId="34AE4F79" w14:textId="77777777" w:rsidR="0050387E" w:rsidRPr="00F67924" w:rsidRDefault="0050387E" w:rsidP="002A3B5C">
            <w:pPr>
              <w:rPr>
                <w:szCs w:val="22"/>
                <w:lang w:val="pt-PT"/>
              </w:rPr>
            </w:pPr>
            <w:r w:rsidRPr="00F67924">
              <w:rPr>
                <w:szCs w:val="22"/>
                <w:lang w:val="pt-PT"/>
              </w:rPr>
              <w:t>Τηλ: +30 210 61 66 100</w:t>
            </w:r>
          </w:p>
          <w:p w14:paraId="1E2BA44F" w14:textId="77777777" w:rsidR="0050387E" w:rsidRPr="00F67924" w:rsidRDefault="0050387E" w:rsidP="002A3B5C">
            <w:pPr>
              <w:rPr>
                <w:szCs w:val="22"/>
                <w:lang w:val="pt-PT"/>
              </w:rPr>
            </w:pPr>
          </w:p>
        </w:tc>
        <w:tc>
          <w:tcPr>
            <w:tcW w:w="4590" w:type="dxa"/>
            <w:tcPrChange w:id="2984" w:author="Author">
              <w:tcPr>
                <w:tcW w:w="4590" w:type="dxa"/>
                <w:gridSpan w:val="2"/>
              </w:tcPr>
            </w:tcPrChange>
          </w:tcPr>
          <w:p w14:paraId="38C1CAC5" w14:textId="77777777" w:rsidR="00A76185" w:rsidRPr="0009703D" w:rsidRDefault="00A76185" w:rsidP="00A76185">
            <w:pPr>
              <w:pStyle w:val="Standard1"/>
              <w:rPr>
                <w:ins w:id="2985" w:author="Author"/>
                <w:b/>
                <w:szCs w:val="22"/>
                <w:lang w:val="de-DE"/>
                <w:rPrChange w:id="2986" w:author="TCS" w:date="2025-12-19T11:29:00Z">
                  <w:rPr>
                    <w:ins w:id="2987" w:author="Author"/>
                    <w:b/>
                    <w:szCs w:val="22"/>
                  </w:rPr>
                </w:rPrChange>
              </w:rPr>
            </w:pPr>
            <w:ins w:id="2988" w:author="Author">
              <w:r w:rsidRPr="0009703D">
                <w:rPr>
                  <w:b/>
                  <w:szCs w:val="22"/>
                  <w:lang w:val="de-DE"/>
                  <w:rPrChange w:id="2989" w:author="TCS" w:date="2025-12-19T11:29:00Z">
                    <w:rPr>
                      <w:b/>
                      <w:szCs w:val="22"/>
                    </w:rPr>
                  </w:rPrChange>
                </w:rPr>
                <w:t>Polska</w:t>
              </w:r>
            </w:ins>
          </w:p>
          <w:p w14:paraId="7D8CBA0F" w14:textId="77777777" w:rsidR="00A76185" w:rsidRPr="00557EB7" w:rsidRDefault="00A76185" w:rsidP="00A76185">
            <w:pPr>
              <w:pStyle w:val="Standard1"/>
              <w:rPr>
                <w:ins w:id="2990" w:author="Author"/>
                <w:szCs w:val="22"/>
                <w:lang w:val="de-DE"/>
                <w:rPrChange w:id="2991" w:author="Author">
                  <w:rPr>
                    <w:ins w:id="2992" w:author="Author"/>
                    <w:szCs w:val="22"/>
                  </w:rPr>
                </w:rPrChange>
              </w:rPr>
            </w:pPr>
            <w:ins w:id="2993" w:author="Author">
              <w:r w:rsidRPr="00557EB7">
                <w:rPr>
                  <w:szCs w:val="22"/>
                  <w:lang w:val="de-DE"/>
                  <w:rPrChange w:id="2994" w:author="Author">
                    <w:rPr>
                      <w:szCs w:val="22"/>
                    </w:rPr>
                  </w:rPrChange>
                </w:rPr>
                <w:t>Roche Polska Sp.z o.o.</w:t>
              </w:r>
            </w:ins>
          </w:p>
          <w:p w14:paraId="1ACAD121" w14:textId="77777777" w:rsidR="00A76185" w:rsidRPr="00F67924" w:rsidRDefault="00A76185" w:rsidP="00A76185">
            <w:pPr>
              <w:pStyle w:val="Standard1"/>
              <w:rPr>
                <w:ins w:id="2995" w:author="Author"/>
                <w:szCs w:val="22"/>
                <w:lang w:val="pt-PT"/>
              </w:rPr>
            </w:pPr>
            <w:ins w:id="2996" w:author="Author">
              <w:r w:rsidRPr="00F67924">
                <w:rPr>
                  <w:szCs w:val="22"/>
                  <w:lang w:val="pt-PT"/>
                </w:rPr>
                <w:t>Tel: +48 - 22 345 18 88</w:t>
              </w:r>
            </w:ins>
          </w:p>
          <w:p w14:paraId="0B4B2BE4" w14:textId="7C57BAE5" w:rsidR="0050387E" w:rsidRPr="00F67924" w:rsidDel="00A76185" w:rsidRDefault="0050387E" w:rsidP="002A3B5C">
            <w:pPr>
              <w:rPr>
                <w:del w:id="2997" w:author="Author"/>
                <w:b/>
                <w:szCs w:val="22"/>
                <w:lang w:val="pt-PT"/>
              </w:rPr>
            </w:pPr>
            <w:del w:id="2998" w:author="Author">
              <w:r w:rsidRPr="00F67924" w:rsidDel="00A76185">
                <w:rPr>
                  <w:b/>
                  <w:szCs w:val="22"/>
                  <w:lang w:val="pt-PT"/>
                </w:rPr>
                <w:delText>Polska</w:delText>
              </w:r>
            </w:del>
          </w:p>
          <w:p w14:paraId="5DDF7E5A" w14:textId="2BE472AF" w:rsidR="0050387E" w:rsidRPr="00F67924" w:rsidDel="00A76185" w:rsidRDefault="0050387E" w:rsidP="002A3B5C">
            <w:pPr>
              <w:rPr>
                <w:del w:id="2999" w:author="Author"/>
                <w:szCs w:val="22"/>
                <w:lang w:val="pt-PT"/>
              </w:rPr>
            </w:pPr>
            <w:del w:id="3000" w:author="Author">
              <w:r w:rsidRPr="00F67924" w:rsidDel="00A76185">
                <w:rPr>
                  <w:szCs w:val="22"/>
                  <w:lang w:val="pt-PT"/>
                </w:rPr>
                <w:delText>Roche Polska Sp.z o.o.</w:delText>
              </w:r>
            </w:del>
          </w:p>
          <w:p w14:paraId="61FF2932" w14:textId="6CF9731B" w:rsidR="0050387E" w:rsidRPr="00F67924" w:rsidDel="00A76185" w:rsidRDefault="0050387E" w:rsidP="002A3B5C">
            <w:pPr>
              <w:rPr>
                <w:del w:id="3001" w:author="Author"/>
                <w:szCs w:val="22"/>
                <w:lang w:val="pt-PT"/>
              </w:rPr>
            </w:pPr>
            <w:del w:id="3002" w:author="Author">
              <w:r w:rsidRPr="00F67924" w:rsidDel="00A76185">
                <w:rPr>
                  <w:szCs w:val="22"/>
                  <w:lang w:val="pt-PT"/>
                </w:rPr>
                <w:delText>Tel: +48 - 22 345 18 88</w:delText>
              </w:r>
            </w:del>
          </w:p>
          <w:p w14:paraId="14DC4F97" w14:textId="77777777" w:rsidR="0050387E" w:rsidRPr="00F67924" w:rsidRDefault="0050387E" w:rsidP="002A3B5C">
            <w:pPr>
              <w:rPr>
                <w:szCs w:val="22"/>
                <w:lang w:val="pt-PT"/>
              </w:rPr>
            </w:pPr>
          </w:p>
        </w:tc>
      </w:tr>
      <w:tr w:rsidR="0050387E" w:rsidRPr="00ED63F7" w14:paraId="62367CC5" w14:textId="77777777" w:rsidTr="00557EB7">
        <w:trPr>
          <w:gridAfter w:val="1"/>
          <w:wAfter w:w="108" w:type="dxa"/>
          <w:cantSplit/>
          <w:trPrChange w:id="3003" w:author="Author">
            <w:trPr>
              <w:cantSplit/>
            </w:trPr>
          </w:trPrChange>
        </w:trPr>
        <w:tc>
          <w:tcPr>
            <w:tcW w:w="4590" w:type="dxa"/>
            <w:tcPrChange w:id="3004" w:author="Author">
              <w:tcPr>
                <w:tcW w:w="4590" w:type="dxa"/>
                <w:gridSpan w:val="2"/>
              </w:tcPr>
            </w:tcPrChange>
          </w:tcPr>
          <w:p w14:paraId="2CBFC48C" w14:textId="77777777" w:rsidR="0050387E" w:rsidRPr="00F67924" w:rsidRDefault="0050387E" w:rsidP="002A3B5C">
            <w:pPr>
              <w:rPr>
                <w:b/>
                <w:szCs w:val="22"/>
                <w:lang w:val="pt-PT"/>
              </w:rPr>
            </w:pPr>
            <w:r w:rsidRPr="00F67924">
              <w:rPr>
                <w:b/>
                <w:szCs w:val="22"/>
                <w:lang w:val="pt-PT"/>
              </w:rPr>
              <w:t>España</w:t>
            </w:r>
          </w:p>
          <w:p w14:paraId="53E3E6E8" w14:textId="77777777" w:rsidR="0050387E" w:rsidRPr="00F67924" w:rsidRDefault="0050387E" w:rsidP="002A3B5C">
            <w:pPr>
              <w:rPr>
                <w:szCs w:val="22"/>
                <w:lang w:val="pt-PT"/>
              </w:rPr>
            </w:pPr>
            <w:r w:rsidRPr="00F67924">
              <w:rPr>
                <w:szCs w:val="22"/>
                <w:lang w:val="pt-PT"/>
              </w:rPr>
              <w:t>Roche Farma S.A.</w:t>
            </w:r>
          </w:p>
          <w:p w14:paraId="691E2706" w14:textId="77777777" w:rsidR="0050387E" w:rsidRPr="00F67924" w:rsidRDefault="0050387E" w:rsidP="002A3B5C">
            <w:pPr>
              <w:rPr>
                <w:szCs w:val="22"/>
                <w:lang w:val="pt-PT"/>
              </w:rPr>
            </w:pPr>
            <w:r w:rsidRPr="00F67924">
              <w:rPr>
                <w:szCs w:val="22"/>
                <w:lang w:val="pt-PT"/>
              </w:rPr>
              <w:t>Tel: +34 - 91 324 81 00</w:t>
            </w:r>
          </w:p>
          <w:p w14:paraId="44CBFBBA" w14:textId="77777777" w:rsidR="0050387E" w:rsidRPr="00F67924" w:rsidRDefault="0050387E" w:rsidP="002A3B5C">
            <w:pPr>
              <w:rPr>
                <w:szCs w:val="22"/>
                <w:lang w:val="pt-PT"/>
              </w:rPr>
            </w:pPr>
          </w:p>
        </w:tc>
        <w:tc>
          <w:tcPr>
            <w:tcW w:w="4590" w:type="dxa"/>
            <w:tcPrChange w:id="3005" w:author="Author">
              <w:tcPr>
                <w:tcW w:w="4590" w:type="dxa"/>
                <w:gridSpan w:val="2"/>
              </w:tcPr>
            </w:tcPrChange>
          </w:tcPr>
          <w:p w14:paraId="220122B9" w14:textId="713712C2" w:rsidR="00A76185" w:rsidRPr="00F67924" w:rsidRDefault="00A76185" w:rsidP="00A76185">
            <w:pPr>
              <w:pStyle w:val="Standard1"/>
              <w:rPr>
                <w:ins w:id="3006" w:author="Author"/>
                <w:szCs w:val="22"/>
                <w:lang w:val="pt-PT"/>
              </w:rPr>
            </w:pPr>
            <w:ins w:id="3007" w:author="Author">
              <w:r w:rsidRPr="00F67924">
                <w:rPr>
                  <w:b/>
                  <w:szCs w:val="22"/>
                  <w:lang w:val="pt-PT"/>
                </w:rPr>
                <w:t>Portugal</w:t>
              </w:r>
            </w:ins>
          </w:p>
          <w:p w14:paraId="209DC543" w14:textId="77777777" w:rsidR="00A76185" w:rsidRPr="00F67924" w:rsidRDefault="00A76185" w:rsidP="00A76185">
            <w:pPr>
              <w:pStyle w:val="Standard1"/>
              <w:rPr>
                <w:ins w:id="3008" w:author="Author"/>
                <w:szCs w:val="22"/>
                <w:lang w:val="pt-PT"/>
              </w:rPr>
            </w:pPr>
            <w:ins w:id="3009" w:author="Author">
              <w:r w:rsidRPr="00F67924">
                <w:rPr>
                  <w:szCs w:val="22"/>
                  <w:lang w:val="pt-PT"/>
                </w:rPr>
                <w:t>Roche Farmacêutica Química, Lda</w:t>
              </w:r>
            </w:ins>
          </w:p>
          <w:p w14:paraId="5FA55BB4" w14:textId="77777777" w:rsidR="00A76185" w:rsidRPr="00F67924" w:rsidRDefault="00A76185" w:rsidP="00A76185">
            <w:pPr>
              <w:pStyle w:val="Standard1"/>
              <w:rPr>
                <w:ins w:id="3010" w:author="Author"/>
                <w:szCs w:val="22"/>
                <w:lang w:val="pt-PT"/>
              </w:rPr>
            </w:pPr>
            <w:ins w:id="3011" w:author="Author">
              <w:r w:rsidRPr="00F67924">
                <w:rPr>
                  <w:szCs w:val="22"/>
                  <w:lang w:val="pt-PT"/>
                </w:rPr>
                <w:t>Tel: +351 - 21 425 70 00</w:t>
              </w:r>
            </w:ins>
          </w:p>
          <w:p w14:paraId="6084F3A6" w14:textId="52F3A145" w:rsidR="0050387E" w:rsidRPr="00F67924" w:rsidDel="00A76185" w:rsidRDefault="0050387E" w:rsidP="002A3B5C">
            <w:pPr>
              <w:rPr>
                <w:del w:id="3012" w:author="Author"/>
                <w:szCs w:val="22"/>
                <w:lang w:val="pt-PT"/>
              </w:rPr>
            </w:pPr>
            <w:del w:id="3013" w:author="Author">
              <w:r w:rsidRPr="00F67924" w:rsidDel="00A76185">
                <w:rPr>
                  <w:b/>
                  <w:szCs w:val="22"/>
                  <w:lang w:val="pt-PT"/>
                </w:rPr>
                <w:delText>Portugal</w:delText>
              </w:r>
            </w:del>
          </w:p>
          <w:p w14:paraId="6784026A" w14:textId="14397500" w:rsidR="0050387E" w:rsidRPr="00F67924" w:rsidDel="00A76185" w:rsidRDefault="0050387E" w:rsidP="002A3B5C">
            <w:pPr>
              <w:rPr>
                <w:del w:id="3014" w:author="Author"/>
                <w:szCs w:val="22"/>
                <w:lang w:val="pt-PT"/>
              </w:rPr>
            </w:pPr>
            <w:del w:id="3015" w:author="Author">
              <w:r w:rsidRPr="00F67924" w:rsidDel="00A76185">
                <w:rPr>
                  <w:szCs w:val="22"/>
                  <w:lang w:val="pt-PT"/>
                </w:rPr>
                <w:delText>Roche Farmacêutica Química, Lda</w:delText>
              </w:r>
            </w:del>
          </w:p>
          <w:p w14:paraId="4E5D97EA" w14:textId="6833B059" w:rsidR="0050387E" w:rsidRPr="00F67924" w:rsidDel="00A76185" w:rsidRDefault="0050387E" w:rsidP="002A3B5C">
            <w:pPr>
              <w:rPr>
                <w:del w:id="3016" w:author="Author"/>
                <w:szCs w:val="22"/>
                <w:lang w:val="pt-PT"/>
              </w:rPr>
            </w:pPr>
            <w:del w:id="3017" w:author="Author">
              <w:r w:rsidRPr="00F67924" w:rsidDel="00A76185">
                <w:rPr>
                  <w:szCs w:val="22"/>
                  <w:lang w:val="pt-PT"/>
                </w:rPr>
                <w:delText>Tel: +351 - 21 425 70 00</w:delText>
              </w:r>
            </w:del>
          </w:p>
          <w:p w14:paraId="7799CC10" w14:textId="77777777" w:rsidR="0050387E" w:rsidRPr="00F67924" w:rsidRDefault="0050387E" w:rsidP="002A3B5C">
            <w:pPr>
              <w:rPr>
                <w:szCs w:val="22"/>
                <w:lang w:val="pt-PT"/>
              </w:rPr>
            </w:pPr>
          </w:p>
        </w:tc>
      </w:tr>
      <w:tr w:rsidR="0050387E" w:rsidRPr="00F67924" w14:paraId="5C99E086" w14:textId="77777777" w:rsidTr="00557EB7">
        <w:trPr>
          <w:gridAfter w:val="1"/>
          <w:wAfter w:w="108" w:type="dxa"/>
          <w:cantSplit/>
          <w:trPrChange w:id="3018" w:author="Author">
            <w:trPr>
              <w:cantSplit/>
            </w:trPr>
          </w:trPrChange>
        </w:trPr>
        <w:tc>
          <w:tcPr>
            <w:tcW w:w="4590" w:type="dxa"/>
            <w:tcPrChange w:id="3019" w:author="Author">
              <w:tcPr>
                <w:tcW w:w="4590" w:type="dxa"/>
                <w:gridSpan w:val="2"/>
              </w:tcPr>
            </w:tcPrChange>
          </w:tcPr>
          <w:p w14:paraId="5F5D6E40" w14:textId="77777777" w:rsidR="0050387E" w:rsidRPr="00F67924" w:rsidRDefault="0050387E" w:rsidP="002A3B5C">
            <w:pPr>
              <w:rPr>
                <w:szCs w:val="22"/>
                <w:lang w:val="pt-PT"/>
              </w:rPr>
            </w:pPr>
            <w:r w:rsidRPr="00F67924">
              <w:rPr>
                <w:b/>
                <w:szCs w:val="22"/>
                <w:lang w:val="pt-PT"/>
              </w:rPr>
              <w:t>France</w:t>
            </w:r>
          </w:p>
          <w:p w14:paraId="1E5B818B" w14:textId="77777777" w:rsidR="0050387E" w:rsidRPr="00F67924" w:rsidRDefault="0050387E" w:rsidP="002A3B5C">
            <w:pPr>
              <w:rPr>
                <w:szCs w:val="22"/>
                <w:lang w:val="pt-PT"/>
              </w:rPr>
            </w:pPr>
            <w:r w:rsidRPr="00F67924">
              <w:rPr>
                <w:szCs w:val="22"/>
                <w:lang w:val="pt-PT"/>
              </w:rPr>
              <w:t>Roche</w:t>
            </w:r>
          </w:p>
          <w:p w14:paraId="37856160" w14:textId="77777777" w:rsidR="0050387E" w:rsidRPr="00F67924" w:rsidDel="00A76185" w:rsidRDefault="0050387E" w:rsidP="002A3B5C">
            <w:pPr>
              <w:rPr>
                <w:del w:id="3020" w:author="Author"/>
                <w:szCs w:val="22"/>
                <w:lang w:val="pt-PT"/>
              </w:rPr>
            </w:pPr>
            <w:r w:rsidRPr="00F67924">
              <w:rPr>
                <w:szCs w:val="22"/>
                <w:lang w:val="pt-PT"/>
              </w:rPr>
              <w:t>Tél: +33 (0) 1 47 61 40 00</w:t>
            </w:r>
          </w:p>
          <w:p w14:paraId="12F57C57" w14:textId="77777777" w:rsidR="0050387E" w:rsidRPr="00F67924" w:rsidDel="00A76185" w:rsidRDefault="0050387E" w:rsidP="002A3B5C">
            <w:pPr>
              <w:rPr>
                <w:del w:id="3021" w:author="Author"/>
                <w:rFonts w:eastAsia="PMingLiU"/>
                <w:szCs w:val="22"/>
                <w:lang w:val="pt-PT" w:eastAsia="zh-CN"/>
              </w:rPr>
            </w:pPr>
          </w:p>
          <w:p w14:paraId="6EAFCEA0" w14:textId="77777777" w:rsidR="0050387E" w:rsidRPr="00F67924" w:rsidRDefault="0050387E" w:rsidP="002A3B5C">
            <w:pPr>
              <w:rPr>
                <w:b/>
                <w:szCs w:val="22"/>
                <w:lang w:val="pt-PT"/>
              </w:rPr>
            </w:pPr>
          </w:p>
        </w:tc>
        <w:tc>
          <w:tcPr>
            <w:tcW w:w="4590" w:type="dxa"/>
            <w:tcPrChange w:id="3022" w:author="Author">
              <w:tcPr>
                <w:tcW w:w="4590" w:type="dxa"/>
                <w:gridSpan w:val="2"/>
              </w:tcPr>
            </w:tcPrChange>
          </w:tcPr>
          <w:p w14:paraId="118281C2" w14:textId="77777777" w:rsidR="00A76185" w:rsidRPr="00F67924" w:rsidRDefault="00A76185" w:rsidP="00A76185">
            <w:pPr>
              <w:pStyle w:val="Standard1"/>
              <w:tabs>
                <w:tab w:val="left" w:pos="-720"/>
                <w:tab w:val="left" w:pos="567"/>
                <w:tab w:val="left" w:pos="4536"/>
              </w:tabs>
              <w:suppressAutoHyphens/>
              <w:spacing w:line="260" w:lineRule="exact"/>
              <w:rPr>
                <w:ins w:id="3023" w:author="Author"/>
                <w:b/>
                <w:szCs w:val="22"/>
                <w:lang w:val="pt-PT"/>
              </w:rPr>
            </w:pPr>
            <w:ins w:id="3024" w:author="Author">
              <w:r w:rsidRPr="00F67924">
                <w:rPr>
                  <w:b/>
                  <w:szCs w:val="22"/>
                  <w:lang w:val="pt-PT"/>
                </w:rPr>
                <w:t>România</w:t>
              </w:r>
            </w:ins>
          </w:p>
          <w:p w14:paraId="56B8B456" w14:textId="77777777" w:rsidR="00A76185" w:rsidRPr="00F67924" w:rsidRDefault="00A76185" w:rsidP="00A76185">
            <w:pPr>
              <w:pStyle w:val="Standard1"/>
              <w:tabs>
                <w:tab w:val="left" w:pos="-720"/>
                <w:tab w:val="left" w:pos="4536"/>
              </w:tabs>
              <w:suppressAutoHyphens/>
              <w:rPr>
                <w:ins w:id="3025" w:author="Author"/>
                <w:szCs w:val="22"/>
                <w:lang w:val="pt-PT"/>
              </w:rPr>
            </w:pPr>
            <w:ins w:id="3026" w:author="Author">
              <w:r w:rsidRPr="00F67924">
                <w:rPr>
                  <w:szCs w:val="22"/>
                  <w:lang w:val="pt-PT"/>
                </w:rPr>
                <w:t>Roche România S.R.L.</w:t>
              </w:r>
            </w:ins>
          </w:p>
          <w:p w14:paraId="06EB1E50" w14:textId="77777777" w:rsidR="00A76185" w:rsidRPr="00F67924" w:rsidRDefault="00A76185" w:rsidP="00A76185">
            <w:pPr>
              <w:pStyle w:val="Standard1"/>
              <w:tabs>
                <w:tab w:val="left" w:pos="-720"/>
                <w:tab w:val="left" w:pos="4536"/>
              </w:tabs>
              <w:suppressAutoHyphens/>
              <w:rPr>
                <w:ins w:id="3027" w:author="Author"/>
                <w:szCs w:val="22"/>
                <w:lang w:val="pt-PT"/>
              </w:rPr>
            </w:pPr>
            <w:ins w:id="3028" w:author="Author">
              <w:r w:rsidRPr="00F67924">
                <w:rPr>
                  <w:szCs w:val="22"/>
                  <w:lang w:val="pt-PT"/>
                </w:rPr>
                <w:t>Tel: +40 21 206 47 01</w:t>
              </w:r>
            </w:ins>
          </w:p>
          <w:p w14:paraId="6996B2BA" w14:textId="6FC63A37" w:rsidR="0050387E" w:rsidRPr="00F67924" w:rsidDel="00A76185" w:rsidRDefault="0050387E" w:rsidP="002A3B5C">
            <w:pPr>
              <w:tabs>
                <w:tab w:val="left" w:pos="-720"/>
                <w:tab w:val="left" w:pos="567"/>
                <w:tab w:val="left" w:pos="4536"/>
              </w:tabs>
              <w:suppressAutoHyphens/>
              <w:spacing w:line="260" w:lineRule="exact"/>
              <w:rPr>
                <w:del w:id="3029" w:author="Author"/>
                <w:b/>
                <w:szCs w:val="22"/>
                <w:lang w:val="pt-PT"/>
              </w:rPr>
            </w:pPr>
            <w:del w:id="3030" w:author="Author">
              <w:r w:rsidRPr="00F67924" w:rsidDel="00A76185">
                <w:rPr>
                  <w:b/>
                  <w:szCs w:val="22"/>
                  <w:lang w:val="pt-PT"/>
                </w:rPr>
                <w:delText>România</w:delText>
              </w:r>
            </w:del>
          </w:p>
          <w:p w14:paraId="55538B45" w14:textId="7963D907" w:rsidR="0050387E" w:rsidRPr="00F67924" w:rsidDel="00A76185" w:rsidRDefault="0050387E" w:rsidP="002A3B5C">
            <w:pPr>
              <w:tabs>
                <w:tab w:val="left" w:pos="-720"/>
                <w:tab w:val="left" w:pos="4536"/>
              </w:tabs>
              <w:suppressAutoHyphens/>
              <w:rPr>
                <w:del w:id="3031" w:author="Author"/>
                <w:szCs w:val="22"/>
                <w:lang w:val="pt-PT"/>
              </w:rPr>
            </w:pPr>
            <w:del w:id="3032" w:author="Author">
              <w:r w:rsidRPr="00F67924" w:rsidDel="00A76185">
                <w:rPr>
                  <w:szCs w:val="22"/>
                  <w:lang w:val="pt-PT"/>
                </w:rPr>
                <w:delText>Roche România S.R.L.</w:delText>
              </w:r>
            </w:del>
          </w:p>
          <w:p w14:paraId="0112C005" w14:textId="73C2C167" w:rsidR="0050387E" w:rsidRPr="00F67924" w:rsidDel="00A76185" w:rsidRDefault="0050387E" w:rsidP="002A3B5C">
            <w:pPr>
              <w:tabs>
                <w:tab w:val="left" w:pos="-720"/>
                <w:tab w:val="left" w:pos="4536"/>
              </w:tabs>
              <w:suppressAutoHyphens/>
              <w:rPr>
                <w:del w:id="3033" w:author="Author"/>
                <w:szCs w:val="22"/>
                <w:lang w:val="pt-PT"/>
              </w:rPr>
            </w:pPr>
            <w:del w:id="3034" w:author="Author">
              <w:r w:rsidRPr="00F67924" w:rsidDel="00A76185">
                <w:rPr>
                  <w:szCs w:val="22"/>
                  <w:lang w:val="pt-PT"/>
                </w:rPr>
                <w:delText>Tel: +40 21 206 47 01</w:delText>
              </w:r>
            </w:del>
          </w:p>
          <w:p w14:paraId="475D2D26" w14:textId="77777777" w:rsidR="0050387E" w:rsidRPr="00F67924" w:rsidRDefault="0050387E" w:rsidP="002A3B5C">
            <w:pPr>
              <w:tabs>
                <w:tab w:val="left" w:pos="-720"/>
                <w:tab w:val="left" w:pos="4536"/>
              </w:tabs>
              <w:suppressAutoHyphens/>
              <w:rPr>
                <w:szCs w:val="22"/>
                <w:lang w:val="pt-PT"/>
              </w:rPr>
            </w:pPr>
          </w:p>
        </w:tc>
      </w:tr>
      <w:tr w:rsidR="0050387E" w:rsidRPr="00F67924" w14:paraId="510C255C" w14:textId="77777777" w:rsidTr="00557EB7">
        <w:trPr>
          <w:gridAfter w:val="1"/>
          <w:wAfter w:w="108" w:type="dxa"/>
          <w:cantSplit/>
          <w:trPrChange w:id="3035" w:author="Author">
            <w:trPr>
              <w:cantSplit/>
            </w:trPr>
          </w:trPrChange>
        </w:trPr>
        <w:tc>
          <w:tcPr>
            <w:tcW w:w="4590" w:type="dxa"/>
            <w:tcPrChange w:id="3036" w:author="Author">
              <w:tcPr>
                <w:tcW w:w="4590" w:type="dxa"/>
                <w:gridSpan w:val="2"/>
              </w:tcPr>
            </w:tcPrChange>
          </w:tcPr>
          <w:p w14:paraId="427E1A37" w14:textId="77777777" w:rsidR="00A76185" w:rsidRPr="00557EB7" w:rsidRDefault="00A76185" w:rsidP="00A76185">
            <w:pPr>
              <w:pStyle w:val="Standard1"/>
              <w:rPr>
                <w:ins w:id="3037" w:author="Author"/>
                <w:b/>
                <w:szCs w:val="22"/>
                <w:lang w:val="de-DE"/>
                <w:rPrChange w:id="3038" w:author="Author">
                  <w:rPr>
                    <w:ins w:id="3039" w:author="Author"/>
                    <w:b/>
                    <w:szCs w:val="22"/>
                  </w:rPr>
                </w:rPrChange>
              </w:rPr>
            </w:pPr>
            <w:ins w:id="3040" w:author="Author">
              <w:r w:rsidRPr="00557EB7">
                <w:rPr>
                  <w:b/>
                  <w:szCs w:val="22"/>
                  <w:lang w:val="de-DE"/>
                  <w:rPrChange w:id="3041" w:author="Author">
                    <w:rPr>
                      <w:b/>
                      <w:szCs w:val="22"/>
                    </w:rPr>
                  </w:rPrChange>
                </w:rPr>
                <w:t>Hrvatska</w:t>
              </w:r>
            </w:ins>
          </w:p>
          <w:p w14:paraId="7AC07F54" w14:textId="77777777" w:rsidR="00A76185" w:rsidRPr="00557EB7" w:rsidRDefault="00A76185" w:rsidP="00A76185">
            <w:pPr>
              <w:pStyle w:val="Standard1"/>
              <w:rPr>
                <w:ins w:id="3042" w:author="Author"/>
                <w:szCs w:val="22"/>
                <w:lang w:val="de-DE"/>
                <w:rPrChange w:id="3043" w:author="Author">
                  <w:rPr>
                    <w:ins w:id="3044" w:author="Author"/>
                    <w:szCs w:val="22"/>
                  </w:rPr>
                </w:rPrChange>
              </w:rPr>
            </w:pPr>
            <w:ins w:id="3045" w:author="Author">
              <w:r w:rsidRPr="00557EB7">
                <w:rPr>
                  <w:szCs w:val="22"/>
                  <w:lang w:val="de-DE"/>
                  <w:rPrChange w:id="3046" w:author="Author">
                    <w:rPr>
                      <w:szCs w:val="22"/>
                    </w:rPr>
                  </w:rPrChange>
                </w:rPr>
                <w:t>Roche d.o.o</w:t>
              </w:r>
            </w:ins>
          </w:p>
          <w:p w14:paraId="45E1A111" w14:textId="77777777" w:rsidR="00A76185" w:rsidRPr="00557EB7" w:rsidRDefault="00A76185" w:rsidP="00A76185">
            <w:pPr>
              <w:pStyle w:val="Standard1"/>
              <w:rPr>
                <w:ins w:id="3047" w:author="Author"/>
                <w:szCs w:val="22"/>
                <w:lang w:val="de-DE"/>
                <w:rPrChange w:id="3048" w:author="Author">
                  <w:rPr>
                    <w:ins w:id="3049" w:author="Author"/>
                    <w:szCs w:val="22"/>
                  </w:rPr>
                </w:rPrChange>
              </w:rPr>
            </w:pPr>
            <w:ins w:id="3050" w:author="Author">
              <w:r w:rsidRPr="00557EB7">
                <w:rPr>
                  <w:szCs w:val="22"/>
                  <w:lang w:val="de-DE"/>
                  <w:rPrChange w:id="3051" w:author="Author">
                    <w:rPr>
                      <w:szCs w:val="22"/>
                    </w:rPr>
                  </w:rPrChange>
                </w:rPr>
                <w:t>Tel: +385 1 47 22 333</w:t>
              </w:r>
            </w:ins>
          </w:p>
          <w:p w14:paraId="16475231" w14:textId="3C8782E7" w:rsidR="0050387E" w:rsidRPr="00557EB7" w:rsidDel="00A76185" w:rsidRDefault="0050387E" w:rsidP="002A3B5C">
            <w:pPr>
              <w:rPr>
                <w:del w:id="3052" w:author="Author"/>
                <w:b/>
                <w:szCs w:val="22"/>
                <w:lang w:val="de-DE"/>
                <w:rPrChange w:id="3053" w:author="Author">
                  <w:rPr>
                    <w:del w:id="3054" w:author="Author"/>
                    <w:b/>
                    <w:szCs w:val="22"/>
                  </w:rPr>
                </w:rPrChange>
              </w:rPr>
            </w:pPr>
            <w:del w:id="3055" w:author="Author">
              <w:r w:rsidRPr="00557EB7" w:rsidDel="00A76185">
                <w:rPr>
                  <w:b/>
                  <w:szCs w:val="22"/>
                  <w:lang w:val="de-DE"/>
                  <w:rPrChange w:id="3056" w:author="Author">
                    <w:rPr>
                      <w:b/>
                      <w:szCs w:val="22"/>
                    </w:rPr>
                  </w:rPrChange>
                </w:rPr>
                <w:delText>Hrvatska</w:delText>
              </w:r>
            </w:del>
          </w:p>
          <w:p w14:paraId="4928EFA7" w14:textId="141B4C0D" w:rsidR="0050387E" w:rsidRPr="00557EB7" w:rsidDel="00A76185" w:rsidRDefault="0050387E" w:rsidP="002A3B5C">
            <w:pPr>
              <w:rPr>
                <w:del w:id="3057" w:author="Author"/>
                <w:szCs w:val="22"/>
                <w:lang w:val="de-DE"/>
                <w:rPrChange w:id="3058" w:author="Author">
                  <w:rPr>
                    <w:del w:id="3059" w:author="Author"/>
                    <w:szCs w:val="22"/>
                  </w:rPr>
                </w:rPrChange>
              </w:rPr>
            </w:pPr>
            <w:del w:id="3060" w:author="Author">
              <w:r w:rsidRPr="00557EB7" w:rsidDel="00A76185">
                <w:rPr>
                  <w:szCs w:val="22"/>
                  <w:lang w:val="de-DE"/>
                  <w:rPrChange w:id="3061" w:author="Author">
                    <w:rPr>
                      <w:szCs w:val="22"/>
                    </w:rPr>
                  </w:rPrChange>
                </w:rPr>
                <w:delText>Roche d.o.o.</w:delText>
              </w:r>
            </w:del>
          </w:p>
          <w:p w14:paraId="427EA8F1" w14:textId="76414EEF" w:rsidR="0050387E" w:rsidRPr="00557EB7" w:rsidRDefault="0050387E" w:rsidP="002A3B5C">
            <w:pPr>
              <w:rPr>
                <w:b/>
                <w:szCs w:val="22"/>
                <w:lang w:val="de-DE"/>
                <w:rPrChange w:id="3062" w:author="Author">
                  <w:rPr>
                    <w:b/>
                    <w:szCs w:val="22"/>
                  </w:rPr>
                </w:rPrChange>
              </w:rPr>
            </w:pPr>
            <w:del w:id="3063" w:author="Author">
              <w:r w:rsidRPr="00557EB7" w:rsidDel="00A76185">
                <w:rPr>
                  <w:szCs w:val="22"/>
                  <w:lang w:val="de-DE"/>
                  <w:rPrChange w:id="3064" w:author="Author">
                    <w:rPr>
                      <w:szCs w:val="22"/>
                    </w:rPr>
                  </w:rPrChange>
                </w:rPr>
                <w:delText>Tel: +385 1 47 22 333</w:delText>
              </w:r>
            </w:del>
          </w:p>
        </w:tc>
        <w:tc>
          <w:tcPr>
            <w:tcW w:w="4590" w:type="dxa"/>
            <w:tcPrChange w:id="3065" w:author="Author">
              <w:tcPr>
                <w:tcW w:w="4590" w:type="dxa"/>
                <w:gridSpan w:val="2"/>
              </w:tcPr>
            </w:tcPrChange>
          </w:tcPr>
          <w:p w14:paraId="0CDEA3B5" w14:textId="77777777" w:rsidR="00A76185" w:rsidRPr="00557EB7" w:rsidRDefault="00A76185" w:rsidP="00A76185">
            <w:pPr>
              <w:pStyle w:val="Standard1"/>
              <w:rPr>
                <w:ins w:id="3066" w:author="Author"/>
                <w:b/>
                <w:szCs w:val="22"/>
                <w:lang w:val="de-DE"/>
                <w:rPrChange w:id="3067" w:author="Author">
                  <w:rPr>
                    <w:ins w:id="3068" w:author="Author"/>
                    <w:b/>
                    <w:szCs w:val="22"/>
                    <w:lang w:val="pt-PT"/>
                  </w:rPr>
                </w:rPrChange>
              </w:rPr>
            </w:pPr>
            <w:ins w:id="3069" w:author="Author">
              <w:r w:rsidRPr="00557EB7">
                <w:rPr>
                  <w:b/>
                  <w:szCs w:val="22"/>
                  <w:lang w:val="de-DE"/>
                  <w:rPrChange w:id="3070" w:author="Author">
                    <w:rPr>
                      <w:b/>
                      <w:szCs w:val="22"/>
                      <w:lang w:val="pt-PT"/>
                    </w:rPr>
                  </w:rPrChange>
                </w:rPr>
                <w:t>Slovenija</w:t>
              </w:r>
            </w:ins>
          </w:p>
          <w:p w14:paraId="543AFF24" w14:textId="77777777" w:rsidR="00A76185" w:rsidRPr="00557EB7" w:rsidRDefault="00A76185" w:rsidP="00A76185">
            <w:pPr>
              <w:pStyle w:val="Standard1"/>
              <w:rPr>
                <w:ins w:id="3071" w:author="Author"/>
                <w:szCs w:val="22"/>
                <w:lang w:val="de-DE"/>
                <w:rPrChange w:id="3072" w:author="Author">
                  <w:rPr>
                    <w:ins w:id="3073" w:author="Author"/>
                    <w:szCs w:val="22"/>
                    <w:lang w:val="pt-PT"/>
                  </w:rPr>
                </w:rPrChange>
              </w:rPr>
            </w:pPr>
            <w:ins w:id="3074" w:author="Author">
              <w:r w:rsidRPr="00557EB7">
                <w:rPr>
                  <w:szCs w:val="22"/>
                  <w:lang w:val="de-DE"/>
                  <w:rPrChange w:id="3075" w:author="Author">
                    <w:rPr>
                      <w:szCs w:val="22"/>
                      <w:lang w:val="pt-PT"/>
                    </w:rPr>
                  </w:rPrChange>
                </w:rPr>
                <w:t>Roche farmacevtska družba d.o.o.</w:t>
              </w:r>
            </w:ins>
          </w:p>
          <w:p w14:paraId="765ADE3E" w14:textId="77777777" w:rsidR="00A76185" w:rsidRPr="00F67924" w:rsidRDefault="00A76185" w:rsidP="00A76185">
            <w:pPr>
              <w:pStyle w:val="Standard1"/>
              <w:rPr>
                <w:ins w:id="3076" w:author="Author"/>
                <w:rFonts w:eastAsia="MS Mincho"/>
                <w:szCs w:val="22"/>
                <w:lang w:val="pt-PT"/>
              </w:rPr>
            </w:pPr>
            <w:ins w:id="3077" w:author="Author">
              <w:r w:rsidRPr="00F67924">
                <w:rPr>
                  <w:rFonts w:eastAsia="MS Mincho"/>
                  <w:szCs w:val="22"/>
                  <w:lang w:val="pt-PT"/>
                </w:rPr>
                <w:t>Tel: +386 - 1 360 26 00</w:t>
              </w:r>
            </w:ins>
          </w:p>
          <w:p w14:paraId="10240623" w14:textId="77777777" w:rsidR="0050387E" w:rsidRPr="00F67924" w:rsidRDefault="0050387E" w:rsidP="002A3B5C">
            <w:pPr>
              <w:rPr>
                <w:b/>
                <w:szCs w:val="22"/>
                <w:lang w:val="pt-PT"/>
              </w:rPr>
            </w:pPr>
          </w:p>
        </w:tc>
      </w:tr>
      <w:tr w:rsidR="0050387E" w:rsidRPr="00F67924" w14:paraId="4A663853" w14:textId="77777777" w:rsidTr="00557EB7">
        <w:trPr>
          <w:gridAfter w:val="1"/>
          <w:wAfter w:w="108" w:type="dxa"/>
          <w:cantSplit/>
          <w:trPrChange w:id="3078" w:author="Author">
            <w:trPr>
              <w:cantSplit/>
            </w:trPr>
          </w:trPrChange>
        </w:trPr>
        <w:tc>
          <w:tcPr>
            <w:tcW w:w="4590" w:type="dxa"/>
            <w:tcPrChange w:id="3079" w:author="Author">
              <w:tcPr>
                <w:tcW w:w="4590" w:type="dxa"/>
                <w:gridSpan w:val="2"/>
              </w:tcPr>
            </w:tcPrChange>
          </w:tcPr>
          <w:p w14:paraId="5A02208C" w14:textId="77777777" w:rsidR="0050387E" w:rsidRPr="00F67924" w:rsidDel="00A76185" w:rsidRDefault="0050387E" w:rsidP="002A3B5C">
            <w:pPr>
              <w:rPr>
                <w:del w:id="3080" w:author="Author"/>
                <w:b/>
                <w:szCs w:val="22"/>
                <w:lang w:val="pt-PT"/>
              </w:rPr>
            </w:pPr>
          </w:p>
          <w:p w14:paraId="1EA78ACE" w14:textId="06398C99" w:rsidR="0050387E" w:rsidRPr="00E039D6" w:rsidRDefault="0050387E" w:rsidP="002A3B5C">
            <w:pPr>
              <w:rPr>
                <w:b/>
                <w:szCs w:val="22"/>
              </w:rPr>
            </w:pPr>
            <w:r w:rsidRPr="00E039D6">
              <w:rPr>
                <w:b/>
                <w:szCs w:val="22"/>
              </w:rPr>
              <w:t>Ireland</w:t>
            </w:r>
            <w:ins w:id="3081" w:author="Author">
              <w:r w:rsidR="00A76185" w:rsidRPr="00E039D6">
                <w:rPr>
                  <w:b/>
                  <w:szCs w:val="22"/>
                </w:rPr>
                <w:t>, Malta</w:t>
              </w:r>
            </w:ins>
          </w:p>
          <w:p w14:paraId="233A1E4E" w14:textId="77777777" w:rsidR="00A76185" w:rsidRPr="00E039D6" w:rsidRDefault="0050387E" w:rsidP="00A76185">
            <w:pPr>
              <w:pStyle w:val="Standard1"/>
              <w:rPr>
                <w:ins w:id="3082" w:author="Author"/>
                <w:szCs w:val="22"/>
              </w:rPr>
            </w:pPr>
            <w:r w:rsidRPr="00E039D6">
              <w:rPr>
                <w:szCs w:val="22"/>
              </w:rPr>
              <w:t>Roche Products (Ireland) Ltd.</w:t>
            </w:r>
          </w:p>
          <w:p w14:paraId="1C84C28D" w14:textId="07A96A7C" w:rsidR="0050387E" w:rsidRPr="00F67924" w:rsidRDefault="00A76185" w:rsidP="00A76185">
            <w:pPr>
              <w:rPr>
                <w:szCs w:val="22"/>
                <w:lang w:val="pt-PT"/>
              </w:rPr>
            </w:pPr>
            <w:ins w:id="3083" w:author="Author">
              <w:r w:rsidRPr="00F67924">
                <w:rPr>
                  <w:szCs w:val="22"/>
                  <w:lang w:val="pt-PT"/>
                </w:rPr>
                <w:t>Ireland/L-Irlanda</w:t>
              </w:r>
            </w:ins>
          </w:p>
          <w:p w14:paraId="2C285A2A" w14:textId="77777777" w:rsidR="0050387E" w:rsidRPr="00F67924" w:rsidRDefault="0050387E" w:rsidP="002A3B5C">
            <w:pPr>
              <w:rPr>
                <w:szCs w:val="22"/>
                <w:lang w:val="pt-PT"/>
              </w:rPr>
            </w:pPr>
            <w:r w:rsidRPr="00F67924">
              <w:rPr>
                <w:szCs w:val="22"/>
                <w:lang w:val="pt-PT"/>
              </w:rPr>
              <w:t>Tel: +353 (0) 1 469 0700</w:t>
            </w:r>
          </w:p>
          <w:p w14:paraId="2317C6EA" w14:textId="77777777" w:rsidR="0050387E" w:rsidRPr="00F67924" w:rsidRDefault="0050387E" w:rsidP="002A3B5C">
            <w:pPr>
              <w:rPr>
                <w:szCs w:val="22"/>
                <w:lang w:val="pt-PT"/>
              </w:rPr>
            </w:pPr>
          </w:p>
        </w:tc>
        <w:tc>
          <w:tcPr>
            <w:tcW w:w="4590" w:type="dxa"/>
            <w:tcPrChange w:id="3084" w:author="Author">
              <w:tcPr>
                <w:tcW w:w="4590" w:type="dxa"/>
                <w:gridSpan w:val="2"/>
              </w:tcPr>
            </w:tcPrChange>
          </w:tcPr>
          <w:p w14:paraId="6236C7B0" w14:textId="77777777" w:rsidR="0050387E" w:rsidRPr="00F67924" w:rsidDel="00A76185" w:rsidRDefault="0050387E" w:rsidP="002A3B5C">
            <w:pPr>
              <w:rPr>
                <w:del w:id="3085" w:author="Author"/>
                <w:b/>
                <w:szCs w:val="22"/>
                <w:lang w:val="pt-PT"/>
              </w:rPr>
            </w:pPr>
          </w:p>
          <w:p w14:paraId="46091F3A" w14:textId="77777777" w:rsidR="00A76185" w:rsidRPr="00E039D6" w:rsidRDefault="00A76185" w:rsidP="00A76185">
            <w:pPr>
              <w:pStyle w:val="Standard1"/>
              <w:rPr>
                <w:ins w:id="3086" w:author="Author"/>
                <w:b/>
                <w:szCs w:val="22"/>
              </w:rPr>
            </w:pPr>
            <w:ins w:id="3087" w:author="Author">
              <w:r w:rsidRPr="00E039D6">
                <w:rPr>
                  <w:b/>
                  <w:szCs w:val="22"/>
                </w:rPr>
                <w:t xml:space="preserve">Slovenská republika </w:t>
              </w:r>
            </w:ins>
          </w:p>
          <w:p w14:paraId="66FFDC25" w14:textId="77777777" w:rsidR="00A76185" w:rsidRPr="00E039D6" w:rsidRDefault="00A76185" w:rsidP="00A76185">
            <w:pPr>
              <w:pStyle w:val="Standard1"/>
              <w:rPr>
                <w:ins w:id="3088" w:author="Author"/>
                <w:szCs w:val="22"/>
              </w:rPr>
            </w:pPr>
            <w:ins w:id="3089" w:author="Author">
              <w:r w:rsidRPr="00E039D6">
                <w:rPr>
                  <w:szCs w:val="22"/>
                </w:rPr>
                <w:t>Roche Slovensko, s.r.o.</w:t>
              </w:r>
            </w:ins>
          </w:p>
          <w:p w14:paraId="00AD5CC0" w14:textId="77777777" w:rsidR="00A76185" w:rsidRPr="00F67924" w:rsidRDefault="00A76185" w:rsidP="00A76185">
            <w:pPr>
              <w:pStyle w:val="Standard1"/>
              <w:rPr>
                <w:ins w:id="3090" w:author="Author"/>
                <w:szCs w:val="22"/>
                <w:lang w:val="pt-PT"/>
              </w:rPr>
            </w:pPr>
            <w:ins w:id="3091" w:author="Author">
              <w:r w:rsidRPr="00F67924">
                <w:rPr>
                  <w:szCs w:val="22"/>
                  <w:lang w:val="pt-PT"/>
                </w:rPr>
                <w:t>Tel: +421 - 2 52638201</w:t>
              </w:r>
            </w:ins>
          </w:p>
          <w:p w14:paraId="6A978C1E" w14:textId="37198AA8" w:rsidR="0050387E" w:rsidRPr="00F67924" w:rsidDel="00A76185" w:rsidRDefault="0050387E" w:rsidP="002A3B5C">
            <w:pPr>
              <w:rPr>
                <w:del w:id="3092" w:author="Author"/>
                <w:b/>
                <w:szCs w:val="22"/>
                <w:lang w:val="pt-PT"/>
              </w:rPr>
            </w:pPr>
            <w:del w:id="3093" w:author="Author">
              <w:r w:rsidRPr="00F67924" w:rsidDel="00A76185">
                <w:rPr>
                  <w:b/>
                  <w:szCs w:val="22"/>
                  <w:lang w:val="pt-PT"/>
                </w:rPr>
                <w:delText>Slovenija</w:delText>
              </w:r>
            </w:del>
          </w:p>
          <w:p w14:paraId="52E74B4A" w14:textId="2CAA3489" w:rsidR="0050387E" w:rsidRPr="00F67924" w:rsidDel="00A76185" w:rsidRDefault="0050387E" w:rsidP="002A3B5C">
            <w:pPr>
              <w:rPr>
                <w:del w:id="3094" w:author="Author"/>
                <w:szCs w:val="22"/>
                <w:lang w:val="pt-PT"/>
              </w:rPr>
            </w:pPr>
            <w:del w:id="3095" w:author="Author">
              <w:r w:rsidRPr="00F67924" w:rsidDel="00A76185">
                <w:rPr>
                  <w:szCs w:val="22"/>
                  <w:lang w:val="pt-PT"/>
                </w:rPr>
                <w:delText>Roche farmacevtska družba d.o.o.</w:delText>
              </w:r>
            </w:del>
          </w:p>
          <w:p w14:paraId="0E404169" w14:textId="6F2A54EE" w:rsidR="0050387E" w:rsidRPr="00F67924" w:rsidDel="00A76185" w:rsidRDefault="0050387E" w:rsidP="002A3B5C">
            <w:pPr>
              <w:rPr>
                <w:del w:id="3096" w:author="Author"/>
                <w:rFonts w:eastAsia="MS Mincho"/>
                <w:szCs w:val="22"/>
                <w:lang w:val="pt-PT"/>
              </w:rPr>
            </w:pPr>
            <w:del w:id="3097" w:author="Author">
              <w:r w:rsidRPr="00F67924" w:rsidDel="00A76185">
                <w:rPr>
                  <w:rFonts w:eastAsia="MS Mincho"/>
                  <w:szCs w:val="22"/>
                  <w:lang w:val="pt-PT"/>
                </w:rPr>
                <w:delText>Tel: +386 - 1 360 26 00</w:delText>
              </w:r>
            </w:del>
          </w:p>
          <w:p w14:paraId="5219FF5B" w14:textId="77777777" w:rsidR="0050387E" w:rsidRPr="00F67924" w:rsidRDefault="0050387E" w:rsidP="002A3B5C">
            <w:pPr>
              <w:rPr>
                <w:szCs w:val="22"/>
                <w:lang w:val="pt-PT"/>
              </w:rPr>
            </w:pPr>
          </w:p>
        </w:tc>
      </w:tr>
      <w:tr w:rsidR="0050387E" w:rsidRPr="0009703D" w14:paraId="1878D664" w14:textId="77777777" w:rsidTr="00557EB7">
        <w:trPr>
          <w:gridAfter w:val="1"/>
          <w:wAfter w:w="108" w:type="dxa"/>
          <w:cantSplit/>
          <w:trPrChange w:id="3098" w:author="Author">
            <w:trPr>
              <w:cantSplit/>
            </w:trPr>
          </w:trPrChange>
        </w:trPr>
        <w:tc>
          <w:tcPr>
            <w:tcW w:w="4590" w:type="dxa"/>
            <w:tcPrChange w:id="3099" w:author="Author">
              <w:tcPr>
                <w:tcW w:w="4590" w:type="dxa"/>
                <w:gridSpan w:val="2"/>
              </w:tcPr>
            </w:tcPrChange>
          </w:tcPr>
          <w:p w14:paraId="4E8BA211" w14:textId="77777777" w:rsidR="0050387E" w:rsidRPr="00F67924" w:rsidRDefault="0050387E" w:rsidP="002A3B5C">
            <w:pPr>
              <w:tabs>
                <w:tab w:val="left" w:pos="720"/>
              </w:tabs>
              <w:rPr>
                <w:b/>
                <w:snapToGrid w:val="0"/>
                <w:szCs w:val="22"/>
                <w:lang w:val="pt-PT"/>
              </w:rPr>
            </w:pPr>
            <w:r w:rsidRPr="00F67924">
              <w:rPr>
                <w:b/>
                <w:snapToGrid w:val="0"/>
                <w:szCs w:val="22"/>
                <w:lang w:val="pt-PT"/>
              </w:rPr>
              <w:t xml:space="preserve">Ísland </w:t>
            </w:r>
          </w:p>
          <w:p w14:paraId="5DD53ED1" w14:textId="41CFC521" w:rsidR="0050387E" w:rsidRPr="00F67924" w:rsidRDefault="0050387E" w:rsidP="002A3B5C">
            <w:pPr>
              <w:tabs>
                <w:tab w:val="left" w:pos="720"/>
              </w:tabs>
              <w:rPr>
                <w:snapToGrid w:val="0"/>
                <w:szCs w:val="22"/>
                <w:lang w:val="pt-PT"/>
              </w:rPr>
            </w:pPr>
            <w:r w:rsidRPr="00F67924">
              <w:rPr>
                <w:snapToGrid w:val="0"/>
                <w:szCs w:val="22"/>
                <w:lang w:val="pt-PT"/>
              </w:rPr>
              <w:t xml:space="preserve">Roche </w:t>
            </w:r>
            <w:r w:rsidR="004003CD" w:rsidRPr="00F67924">
              <w:rPr>
                <w:lang w:val="pt-PT"/>
              </w:rPr>
              <w:t>Pharmaceuticals A/S</w:t>
            </w:r>
          </w:p>
          <w:p w14:paraId="58D7AD31" w14:textId="77777777" w:rsidR="0050387E" w:rsidRPr="00F67924" w:rsidRDefault="0050387E" w:rsidP="002A3B5C">
            <w:pPr>
              <w:tabs>
                <w:tab w:val="left" w:pos="720"/>
              </w:tabs>
              <w:rPr>
                <w:snapToGrid w:val="0"/>
                <w:szCs w:val="22"/>
                <w:lang w:val="pt-PT"/>
              </w:rPr>
            </w:pPr>
            <w:r w:rsidRPr="00F67924">
              <w:rPr>
                <w:szCs w:val="22"/>
                <w:lang w:val="pt-PT"/>
              </w:rPr>
              <w:t>c/o Icepharma hf</w:t>
            </w:r>
          </w:p>
          <w:p w14:paraId="651C25C3" w14:textId="77777777" w:rsidR="0050387E" w:rsidRPr="00F67924" w:rsidRDefault="0050387E" w:rsidP="002A3B5C">
            <w:pPr>
              <w:rPr>
                <w:snapToGrid w:val="0"/>
                <w:szCs w:val="22"/>
                <w:lang w:val="pt-PT"/>
              </w:rPr>
            </w:pPr>
            <w:r w:rsidRPr="00F67924">
              <w:rPr>
                <w:szCs w:val="22"/>
                <w:lang w:val="pt-PT"/>
              </w:rPr>
              <w:t>Sími</w:t>
            </w:r>
            <w:r w:rsidRPr="00F67924">
              <w:rPr>
                <w:snapToGrid w:val="0"/>
                <w:szCs w:val="22"/>
                <w:lang w:val="pt-PT"/>
              </w:rPr>
              <w:t>: +354 540 8000</w:t>
            </w:r>
          </w:p>
          <w:p w14:paraId="03E19870" w14:textId="77777777" w:rsidR="0050387E" w:rsidRPr="00F67924" w:rsidRDefault="0050387E" w:rsidP="002A3B5C">
            <w:pPr>
              <w:tabs>
                <w:tab w:val="left" w:pos="720"/>
              </w:tabs>
              <w:autoSpaceDE w:val="0"/>
              <w:autoSpaceDN w:val="0"/>
              <w:adjustRightInd w:val="0"/>
              <w:rPr>
                <w:b/>
                <w:szCs w:val="22"/>
                <w:lang w:val="pt-PT"/>
              </w:rPr>
            </w:pPr>
          </w:p>
        </w:tc>
        <w:tc>
          <w:tcPr>
            <w:tcW w:w="4590" w:type="dxa"/>
            <w:tcPrChange w:id="3100" w:author="Author">
              <w:tcPr>
                <w:tcW w:w="4590" w:type="dxa"/>
                <w:gridSpan w:val="2"/>
              </w:tcPr>
            </w:tcPrChange>
          </w:tcPr>
          <w:p w14:paraId="67670BA2" w14:textId="77777777" w:rsidR="00A76185" w:rsidRPr="00557EB7" w:rsidRDefault="00A76185" w:rsidP="00A76185">
            <w:pPr>
              <w:pStyle w:val="Standard1"/>
              <w:rPr>
                <w:ins w:id="3101" w:author="Author"/>
                <w:b/>
                <w:szCs w:val="22"/>
                <w:lang w:val="de-DE"/>
                <w:rPrChange w:id="3102" w:author="Author">
                  <w:rPr>
                    <w:ins w:id="3103" w:author="Author"/>
                    <w:b/>
                    <w:szCs w:val="22"/>
                  </w:rPr>
                </w:rPrChange>
              </w:rPr>
            </w:pPr>
            <w:ins w:id="3104" w:author="Author">
              <w:r w:rsidRPr="00557EB7">
                <w:rPr>
                  <w:b/>
                  <w:szCs w:val="22"/>
                  <w:lang w:val="de-DE"/>
                  <w:rPrChange w:id="3105" w:author="Author">
                    <w:rPr>
                      <w:b/>
                      <w:szCs w:val="22"/>
                    </w:rPr>
                  </w:rPrChange>
                </w:rPr>
                <w:t>Suomi/Finland</w:t>
              </w:r>
            </w:ins>
          </w:p>
          <w:p w14:paraId="77362468" w14:textId="77777777" w:rsidR="00A76185" w:rsidRPr="00557EB7" w:rsidRDefault="00A76185" w:rsidP="00A76185">
            <w:pPr>
              <w:pStyle w:val="Standard1"/>
              <w:rPr>
                <w:ins w:id="3106" w:author="Author"/>
                <w:snapToGrid w:val="0"/>
                <w:szCs w:val="22"/>
                <w:lang w:val="de-DE"/>
                <w:rPrChange w:id="3107" w:author="Author">
                  <w:rPr>
                    <w:ins w:id="3108" w:author="Author"/>
                    <w:snapToGrid w:val="0"/>
                    <w:szCs w:val="22"/>
                  </w:rPr>
                </w:rPrChange>
              </w:rPr>
            </w:pPr>
            <w:ins w:id="3109" w:author="Author">
              <w:r w:rsidRPr="00557EB7">
                <w:rPr>
                  <w:szCs w:val="22"/>
                  <w:lang w:val="de-DE"/>
                  <w:rPrChange w:id="3110" w:author="Author">
                    <w:rPr>
                      <w:szCs w:val="22"/>
                    </w:rPr>
                  </w:rPrChange>
                </w:rPr>
                <w:t>Roche Oy</w:t>
              </w:r>
              <w:r w:rsidRPr="00557EB7">
                <w:rPr>
                  <w:snapToGrid w:val="0"/>
                  <w:szCs w:val="22"/>
                  <w:lang w:val="de-DE"/>
                  <w:rPrChange w:id="3111" w:author="Author">
                    <w:rPr>
                      <w:snapToGrid w:val="0"/>
                      <w:szCs w:val="22"/>
                    </w:rPr>
                  </w:rPrChange>
                </w:rPr>
                <w:t xml:space="preserve"> </w:t>
              </w:r>
            </w:ins>
          </w:p>
          <w:p w14:paraId="731FB2D3" w14:textId="77777777" w:rsidR="00A76185" w:rsidRPr="00557EB7" w:rsidRDefault="00A76185" w:rsidP="00A76185">
            <w:pPr>
              <w:pStyle w:val="Standard1"/>
              <w:rPr>
                <w:ins w:id="3112" w:author="Author"/>
                <w:szCs w:val="22"/>
                <w:lang w:val="de-DE"/>
                <w:rPrChange w:id="3113" w:author="Author">
                  <w:rPr>
                    <w:ins w:id="3114" w:author="Author"/>
                    <w:szCs w:val="22"/>
                  </w:rPr>
                </w:rPrChange>
              </w:rPr>
            </w:pPr>
            <w:ins w:id="3115" w:author="Author">
              <w:r w:rsidRPr="00557EB7">
                <w:rPr>
                  <w:szCs w:val="22"/>
                  <w:lang w:val="de-DE"/>
                  <w:rPrChange w:id="3116" w:author="Author">
                    <w:rPr>
                      <w:szCs w:val="22"/>
                    </w:rPr>
                  </w:rPrChange>
                </w:rPr>
                <w:t>Puh/Tel: +358 (0) 10 554 500</w:t>
              </w:r>
            </w:ins>
          </w:p>
          <w:p w14:paraId="00A1B810" w14:textId="1AA51878" w:rsidR="0050387E" w:rsidRPr="00557EB7" w:rsidDel="00A76185" w:rsidRDefault="0050387E" w:rsidP="002A3B5C">
            <w:pPr>
              <w:rPr>
                <w:del w:id="3117" w:author="Author"/>
                <w:b/>
                <w:szCs w:val="22"/>
                <w:lang w:val="de-DE"/>
                <w:rPrChange w:id="3118" w:author="Author">
                  <w:rPr>
                    <w:del w:id="3119" w:author="Author"/>
                    <w:b/>
                    <w:szCs w:val="22"/>
                  </w:rPr>
                </w:rPrChange>
              </w:rPr>
            </w:pPr>
            <w:del w:id="3120" w:author="Author">
              <w:r w:rsidRPr="00557EB7" w:rsidDel="00A76185">
                <w:rPr>
                  <w:b/>
                  <w:szCs w:val="22"/>
                  <w:lang w:val="de-DE"/>
                  <w:rPrChange w:id="3121" w:author="Author">
                    <w:rPr>
                      <w:b/>
                      <w:szCs w:val="22"/>
                    </w:rPr>
                  </w:rPrChange>
                </w:rPr>
                <w:delText xml:space="preserve">Slovenská republika </w:delText>
              </w:r>
            </w:del>
          </w:p>
          <w:p w14:paraId="571EFA34" w14:textId="3913F462" w:rsidR="0050387E" w:rsidRPr="00557EB7" w:rsidDel="00A76185" w:rsidRDefault="0050387E" w:rsidP="002A3B5C">
            <w:pPr>
              <w:rPr>
                <w:del w:id="3122" w:author="Author"/>
                <w:szCs w:val="22"/>
                <w:lang w:val="de-DE"/>
                <w:rPrChange w:id="3123" w:author="Author">
                  <w:rPr>
                    <w:del w:id="3124" w:author="Author"/>
                    <w:szCs w:val="22"/>
                  </w:rPr>
                </w:rPrChange>
              </w:rPr>
            </w:pPr>
            <w:del w:id="3125" w:author="Author">
              <w:r w:rsidRPr="00557EB7" w:rsidDel="00A76185">
                <w:rPr>
                  <w:szCs w:val="22"/>
                  <w:lang w:val="de-DE"/>
                  <w:rPrChange w:id="3126" w:author="Author">
                    <w:rPr>
                      <w:szCs w:val="22"/>
                    </w:rPr>
                  </w:rPrChange>
                </w:rPr>
                <w:delText>Roche Slovensko, s.r.o.</w:delText>
              </w:r>
            </w:del>
          </w:p>
          <w:p w14:paraId="5A71862A" w14:textId="23E6C6D8" w:rsidR="0050387E" w:rsidRPr="00557EB7" w:rsidDel="00A76185" w:rsidRDefault="0050387E" w:rsidP="002A3B5C">
            <w:pPr>
              <w:rPr>
                <w:del w:id="3127" w:author="Author"/>
                <w:szCs w:val="22"/>
                <w:lang w:val="de-DE"/>
                <w:rPrChange w:id="3128" w:author="Author">
                  <w:rPr>
                    <w:del w:id="3129" w:author="Author"/>
                    <w:szCs w:val="22"/>
                  </w:rPr>
                </w:rPrChange>
              </w:rPr>
            </w:pPr>
            <w:del w:id="3130" w:author="Author">
              <w:r w:rsidRPr="00557EB7" w:rsidDel="00A76185">
                <w:rPr>
                  <w:szCs w:val="22"/>
                  <w:lang w:val="de-DE"/>
                  <w:rPrChange w:id="3131" w:author="Author">
                    <w:rPr>
                      <w:szCs w:val="22"/>
                    </w:rPr>
                  </w:rPrChange>
                </w:rPr>
                <w:delText>Tel: +421 - 2 52638201</w:delText>
              </w:r>
            </w:del>
          </w:p>
          <w:p w14:paraId="5034E66D" w14:textId="77777777" w:rsidR="0050387E" w:rsidRPr="00557EB7" w:rsidRDefault="0050387E" w:rsidP="002A3B5C">
            <w:pPr>
              <w:rPr>
                <w:b/>
                <w:szCs w:val="22"/>
                <w:lang w:val="de-DE"/>
                <w:rPrChange w:id="3132" w:author="Author">
                  <w:rPr>
                    <w:b/>
                    <w:szCs w:val="22"/>
                  </w:rPr>
                </w:rPrChange>
              </w:rPr>
            </w:pPr>
          </w:p>
        </w:tc>
      </w:tr>
      <w:tr w:rsidR="0050387E" w:rsidRPr="00F67924" w14:paraId="5F63D86D" w14:textId="77777777" w:rsidTr="00557EB7">
        <w:trPr>
          <w:gridAfter w:val="1"/>
          <w:wAfter w:w="108" w:type="dxa"/>
          <w:cantSplit/>
          <w:trPrChange w:id="3133" w:author="Author">
            <w:trPr>
              <w:cantSplit/>
            </w:trPr>
          </w:trPrChange>
        </w:trPr>
        <w:tc>
          <w:tcPr>
            <w:tcW w:w="4590" w:type="dxa"/>
            <w:tcPrChange w:id="3134" w:author="Author">
              <w:tcPr>
                <w:tcW w:w="4590" w:type="dxa"/>
                <w:gridSpan w:val="2"/>
              </w:tcPr>
            </w:tcPrChange>
          </w:tcPr>
          <w:p w14:paraId="6EC5784B" w14:textId="77777777" w:rsidR="0050387E" w:rsidRPr="00F67924" w:rsidRDefault="0050387E" w:rsidP="002A3B5C">
            <w:pPr>
              <w:rPr>
                <w:szCs w:val="22"/>
                <w:lang w:val="pt-PT"/>
              </w:rPr>
            </w:pPr>
            <w:r w:rsidRPr="00F67924">
              <w:rPr>
                <w:b/>
                <w:szCs w:val="22"/>
                <w:lang w:val="pt-PT"/>
              </w:rPr>
              <w:t>Italia</w:t>
            </w:r>
          </w:p>
          <w:p w14:paraId="28A4B767" w14:textId="77777777" w:rsidR="0050387E" w:rsidRPr="00F67924" w:rsidRDefault="0050387E" w:rsidP="002A3B5C">
            <w:pPr>
              <w:rPr>
                <w:szCs w:val="22"/>
                <w:lang w:val="pt-PT"/>
              </w:rPr>
            </w:pPr>
            <w:r w:rsidRPr="00F67924">
              <w:rPr>
                <w:szCs w:val="22"/>
                <w:lang w:val="pt-PT"/>
              </w:rPr>
              <w:t>Roche S.p.A.</w:t>
            </w:r>
          </w:p>
          <w:p w14:paraId="521CC275" w14:textId="77777777" w:rsidR="0050387E" w:rsidRPr="00F67924" w:rsidRDefault="0050387E" w:rsidP="002A3B5C">
            <w:pPr>
              <w:rPr>
                <w:b/>
                <w:szCs w:val="22"/>
                <w:lang w:val="pt-PT"/>
              </w:rPr>
            </w:pPr>
            <w:r w:rsidRPr="00F67924">
              <w:rPr>
                <w:szCs w:val="22"/>
                <w:lang w:val="pt-PT"/>
              </w:rPr>
              <w:t>Tel: +39 - 039 2471</w:t>
            </w:r>
          </w:p>
        </w:tc>
        <w:tc>
          <w:tcPr>
            <w:tcW w:w="4590" w:type="dxa"/>
            <w:tcPrChange w:id="3135" w:author="Author">
              <w:tcPr>
                <w:tcW w:w="4590" w:type="dxa"/>
                <w:gridSpan w:val="2"/>
              </w:tcPr>
            </w:tcPrChange>
          </w:tcPr>
          <w:p w14:paraId="0ADF4F75" w14:textId="77777777" w:rsidR="00A76185" w:rsidRPr="00F67924" w:rsidRDefault="00A76185" w:rsidP="00A76185">
            <w:pPr>
              <w:pStyle w:val="Standard1"/>
              <w:rPr>
                <w:ins w:id="3136" w:author="Author"/>
                <w:szCs w:val="22"/>
                <w:lang w:val="pt-PT"/>
              </w:rPr>
            </w:pPr>
            <w:ins w:id="3137" w:author="Author">
              <w:r w:rsidRPr="00F67924">
                <w:rPr>
                  <w:b/>
                  <w:szCs w:val="22"/>
                  <w:lang w:val="pt-PT"/>
                </w:rPr>
                <w:t>Sverige</w:t>
              </w:r>
            </w:ins>
          </w:p>
          <w:p w14:paraId="33F7E8D6" w14:textId="77777777" w:rsidR="00A76185" w:rsidRPr="00F67924" w:rsidRDefault="00A76185" w:rsidP="00A76185">
            <w:pPr>
              <w:pStyle w:val="Standard1"/>
              <w:rPr>
                <w:ins w:id="3138" w:author="Author"/>
                <w:szCs w:val="22"/>
                <w:lang w:val="pt-PT"/>
              </w:rPr>
            </w:pPr>
            <w:ins w:id="3139" w:author="Author">
              <w:r w:rsidRPr="00F67924">
                <w:rPr>
                  <w:szCs w:val="22"/>
                  <w:lang w:val="pt-PT"/>
                </w:rPr>
                <w:t>Roche AB</w:t>
              </w:r>
            </w:ins>
          </w:p>
          <w:p w14:paraId="48AC2F76" w14:textId="77777777" w:rsidR="00A76185" w:rsidRPr="00F67924" w:rsidRDefault="00A76185" w:rsidP="00A76185">
            <w:pPr>
              <w:pStyle w:val="Standard1"/>
              <w:suppressAutoHyphens/>
              <w:rPr>
                <w:ins w:id="3140" w:author="Author"/>
                <w:szCs w:val="22"/>
                <w:lang w:val="pt-PT"/>
              </w:rPr>
            </w:pPr>
            <w:ins w:id="3141" w:author="Author">
              <w:r w:rsidRPr="00F67924">
                <w:rPr>
                  <w:szCs w:val="22"/>
                  <w:lang w:val="pt-PT"/>
                </w:rPr>
                <w:t>Tel: +46 (0) 8 726 1200</w:t>
              </w:r>
            </w:ins>
          </w:p>
          <w:p w14:paraId="345CECC1" w14:textId="779F152E" w:rsidR="0050387E" w:rsidRPr="00F67924" w:rsidDel="00A76185" w:rsidRDefault="0050387E" w:rsidP="002A3B5C">
            <w:pPr>
              <w:rPr>
                <w:del w:id="3142" w:author="Author"/>
                <w:b/>
                <w:szCs w:val="22"/>
                <w:lang w:val="pt-PT"/>
              </w:rPr>
            </w:pPr>
            <w:del w:id="3143" w:author="Author">
              <w:r w:rsidRPr="00F67924" w:rsidDel="00A76185">
                <w:rPr>
                  <w:b/>
                  <w:szCs w:val="22"/>
                  <w:lang w:val="pt-PT"/>
                </w:rPr>
                <w:delText>Suomi/Finland</w:delText>
              </w:r>
            </w:del>
          </w:p>
          <w:p w14:paraId="6BF37151" w14:textId="6D967A61" w:rsidR="0050387E" w:rsidRPr="00F67924" w:rsidDel="00A76185" w:rsidRDefault="0050387E" w:rsidP="002A3B5C">
            <w:pPr>
              <w:rPr>
                <w:del w:id="3144" w:author="Author"/>
                <w:snapToGrid w:val="0"/>
                <w:szCs w:val="22"/>
                <w:lang w:val="pt-PT"/>
              </w:rPr>
            </w:pPr>
            <w:del w:id="3145" w:author="Author">
              <w:r w:rsidRPr="00F67924" w:rsidDel="00A76185">
                <w:rPr>
                  <w:szCs w:val="22"/>
                  <w:lang w:val="pt-PT"/>
                </w:rPr>
                <w:delText>Roche Oy</w:delText>
              </w:r>
              <w:r w:rsidRPr="00F67924" w:rsidDel="00A76185">
                <w:rPr>
                  <w:snapToGrid w:val="0"/>
                  <w:szCs w:val="22"/>
                  <w:lang w:val="pt-PT"/>
                </w:rPr>
                <w:delText xml:space="preserve"> </w:delText>
              </w:r>
            </w:del>
          </w:p>
          <w:p w14:paraId="754F1C05" w14:textId="4C78042C" w:rsidR="0050387E" w:rsidRPr="00F67924" w:rsidDel="00A76185" w:rsidRDefault="0050387E" w:rsidP="002A3B5C">
            <w:pPr>
              <w:rPr>
                <w:del w:id="3146" w:author="Author"/>
                <w:szCs w:val="22"/>
                <w:lang w:val="pt-PT"/>
              </w:rPr>
            </w:pPr>
            <w:del w:id="3147" w:author="Author">
              <w:r w:rsidRPr="00F67924" w:rsidDel="00A76185">
                <w:rPr>
                  <w:szCs w:val="22"/>
                  <w:lang w:val="pt-PT"/>
                </w:rPr>
                <w:delText xml:space="preserve">Puh/Tel: +358 (0) 10 554 </w:delText>
              </w:r>
            </w:del>
            <w:ins w:id="3148" w:author="Author">
              <w:r w:rsidR="00A76185" w:rsidRPr="00F67924">
                <w:rPr>
                  <w:szCs w:val="22"/>
                  <w:lang w:val="pt-PT"/>
                </w:rPr>
                <w:t> </w:t>
              </w:r>
            </w:ins>
            <w:del w:id="3149" w:author="Author">
              <w:r w:rsidRPr="00F67924" w:rsidDel="00A76185">
                <w:rPr>
                  <w:szCs w:val="22"/>
                  <w:lang w:val="pt-PT"/>
                </w:rPr>
                <w:delText>500</w:delText>
              </w:r>
            </w:del>
          </w:p>
          <w:p w14:paraId="76F2E5B9" w14:textId="77777777" w:rsidR="0050387E" w:rsidRPr="00F67924" w:rsidRDefault="0050387E" w:rsidP="002A3B5C">
            <w:pPr>
              <w:rPr>
                <w:szCs w:val="22"/>
                <w:lang w:val="pt-PT"/>
              </w:rPr>
            </w:pPr>
          </w:p>
        </w:tc>
      </w:tr>
      <w:tr w:rsidR="0050387E" w:rsidRPr="00F67924" w:rsidDel="00A76185" w14:paraId="51A655A5" w14:textId="154C82E4" w:rsidTr="00557EB7">
        <w:trPr>
          <w:cantSplit/>
          <w:del w:id="3150" w:author="Author"/>
          <w:trPrChange w:id="3151" w:author="Author">
            <w:trPr>
              <w:cantSplit/>
            </w:trPr>
          </w:trPrChange>
        </w:trPr>
        <w:tc>
          <w:tcPr>
            <w:tcW w:w="4590" w:type="dxa"/>
            <w:tcPrChange w:id="3152" w:author="Author">
              <w:tcPr>
                <w:tcW w:w="4590" w:type="dxa"/>
                <w:gridSpan w:val="2"/>
              </w:tcPr>
            </w:tcPrChange>
          </w:tcPr>
          <w:p w14:paraId="1472AEEF" w14:textId="33071351" w:rsidR="0050387E" w:rsidRPr="00F67924" w:rsidDel="00A76185" w:rsidRDefault="0050387E" w:rsidP="002A3B5C">
            <w:pPr>
              <w:rPr>
                <w:del w:id="3153" w:author="Author"/>
                <w:szCs w:val="22"/>
                <w:lang w:val="pt-PT"/>
              </w:rPr>
            </w:pPr>
            <w:del w:id="3154" w:author="Author">
              <w:r w:rsidRPr="00F67924" w:rsidDel="00A76185">
                <w:rPr>
                  <w:b/>
                  <w:szCs w:val="22"/>
                  <w:lang w:val="pt-PT"/>
                </w:rPr>
                <w:delText>Kύπρος</w:delText>
              </w:r>
              <w:r w:rsidRPr="00F67924" w:rsidDel="00A76185">
                <w:rPr>
                  <w:szCs w:val="22"/>
                  <w:lang w:val="pt-PT"/>
                </w:rPr>
                <w:delText xml:space="preserve"> </w:delText>
              </w:r>
            </w:del>
          </w:p>
          <w:p w14:paraId="78820C13" w14:textId="1F1738D6" w:rsidR="003B18C1" w:rsidRPr="00F67924" w:rsidDel="00A76185" w:rsidRDefault="003B18C1" w:rsidP="003B18C1">
            <w:pPr>
              <w:pStyle w:val="Standard1"/>
              <w:rPr>
                <w:del w:id="3155" w:author="Author"/>
                <w:szCs w:val="22"/>
                <w:lang w:val="pt-PT"/>
              </w:rPr>
            </w:pPr>
            <w:del w:id="3156" w:author="Author">
              <w:r w:rsidRPr="00F67924" w:rsidDel="00A76185">
                <w:rPr>
                  <w:szCs w:val="22"/>
                  <w:lang w:val="pt-PT"/>
                </w:rPr>
                <w:delText>Roche (Hellas) A.E.</w:delText>
              </w:r>
            </w:del>
          </w:p>
          <w:p w14:paraId="5A595510" w14:textId="7554DD13" w:rsidR="0050387E" w:rsidRPr="00F67924" w:rsidDel="00A76185" w:rsidRDefault="003B18C1">
            <w:pPr>
              <w:rPr>
                <w:del w:id="3157" w:author="Author"/>
                <w:szCs w:val="22"/>
                <w:lang w:val="pt-PT"/>
              </w:rPr>
            </w:pPr>
            <w:del w:id="3158" w:author="Author">
              <w:r w:rsidRPr="00F67924" w:rsidDel="00A76185">
                <w:rPr>
                  <w:szCs w:val="22"/>
                  <w:lang w:val="pt-PT"/>
                </w:rPr>
                <w:delText>Τηλ: +30 210 61 66 100</w:delText>
              </w:r>
            </w:del>
          </w:p>
        </w:tc>
        <w:tc>
          <w:tcPr>
            <w:tcW w:w="4590" w:type="dxa"/>
            <w:gridSpan w:val="2"/>
            <w:tcPrChange w:id="3159" w:author="Author">
              <w:tcPr>
                <w:tcW w:w="4590" w:type="dxa"/>
                <w:gridSpan w:val="2"/>
              </w:tcPr>
            </w:tcPrChange>
          </w:tcPr>
          <w:p w14:paraId="30213209" w14:textId="703E40BC" w:rsidR="0050387E" w:rsidRPr="00F67924" w:rsidDel="00A76185" w:rsidRDefault="0050387E" w:rsidP="002A3B5C">
            <w:pPr>
              <w:rPr>
                <w:del w:id="3160" w:author="Author"/>
                <w:szCs w:val="22"/>
                <w:lang w:val="pt-PT"/>
              </w:rPr>
            </w:pPr>
            <w:del w:id="3161" w:author="Author">
              <w:r w:rsidRPr="00F67924" w:rsidDel="00A76185">
                <w:rPr>
                  <w:b/>
                  <w:szCs w:val="22"/>
                  <w:lang w:val="pt-PT"/>
                </w:rPr>
                <w:delText>Sverige</w:delText>
              </w:r>
            </w:del>
          </w:p>
          <w:p w14:paraId="04895A57" w14:textId="67760D98" w:rsidR="0050387E" w:rsidRPr="00F67924" w:rsidDel="00A76185" w:rsidRDefault="0050387E" w:rsidP="002A3B5C">
            <w:pPr>
              <w:rPr>
                <w:del w:id="3162" w:author="Author"/>
                <w:szCs w:val="22"/>
                <w:lang w:val="pt-PT"/>
              </w:rPr>
            </w:pPr>
            <w:del w:id="3163" w:author="Author">
              <w:r w:rsidRPr="00F67924" w:rsidDel="00A76185">
                <w:rPr>
                  <w:szCs w:val="22"/>
                  <w:lang w:val="pt-PT"/>
                </w:rPr>
                <w:delText>Roche AB</w:delText>
              </w:r>
            </w:del>
          </w:p>
          <w:p w14:paraId="245B71A1" w14:textId="58CAD0A0" w:rsidR="0050387E" w:rsidRPr="00F67924" w:rsidDel="00A76185" w:rsidRDefault="0050387E" w:rsidP="002A3B5C">
            <w:pPr>
              <w:suppressAutoHyphens/>
              <w:rPr>
                <w:del w:id="3164" w:author="Author"/>
                <w:szCs w:val="22"/>
                <w:lang w:val="pt-PT"/>
              </w:rPr>
            </w:pPr>
            <w:del w:id="3165" w:author="Author">
              <w:r w:rsidRPr="00F67924" w:rsidDel="00A76185">
                <w:rPr>
                  <w:szCs w:val="22"/>
                  <w:lang w:val="pt-PT"/>
                </w:rPr>
                <w:delText>Tel: +46 (0) 8 726 1200</w:delText>
              </w:r>
            </w:del>
          </w:p>
          <w:p w14:paraId="632305E7" w14:textId="77B27C03" w:rsidR="0050387E" w:rsidRPr="00F67924" w:rsidDel="00A76185" w:rsidRDefault="0050387E" w:rsidP="002A3B5C">
            <w:pPr>
              <w:rPr>
                <w:del w:id="3166" w:author="Author"/>
                <w:szCs w:val="22"/>
                <w:lang w:val="pt-PT"/>
              </w:rPr>
            </w:pPr>
          </w:p>
        </w:tc>
      </w:tr>
      <w:tr w:rsidR="0050387E" w:rsidRPr="00F67924" w:rsidDel="00A76185" w14:paraId="33A6C263" w14:textId="51A614D8" w:rsidTr="00557EB7">
        <w:trPr>
          <w:cantSplit/>
          <w:del w:id="3167" w:author="Author"/>
          <w:trPrChange w:id="3168" w:author="Author">
            <w:trPr>
              <w:cantSplit/>
            </w:trPr>
          </w:trPrChange>
        </w:trPr>
        <w:tc>
          <w:tcPr>
            <w:tcW w:w="4590" w:type="dxa"/>
            <w:tcPrChange w:id="3169" w:author="Author">
              <w:tcPr>
                <w:tcW w:w="4590" w:type="dxa"/>
                <w:gridSpan w:val="2"/>
              </w:tcPr>
            </w:tcPrChange>
          </w:tcPr>
          <w:p w14:paraId="753075E7" w14:textId="260A9863" w:rsidR="0050387E" w:rsidRPr="00F67924" w:rsidDel="00A76185" w:rsidRDefault="0050387E" w:rsidP="002A3B5C">
            <w:pPr>
              <w:rPr>
                <w:del w:id="3170" w:author="Author"/>
                <w:b/>
                <w:szCs w:val="22"/>
                <w:lang w:val="pt-PT"/>
              </w:rPr>
            </w:pPr>
            <w:del w:id="3171" w:author="Author">
              <w:r w:rsidRPr="00F67924" w:rsidDel="00A76185">
                <w:rPr>
                  <w:b/>
                  <w:szCs w:val="22"/>
                  <w:lang w:val="pt-PT"/>
                </w:rPr>
                <w:delText>Latvija</w:delText>
              </w:r>
            </w:del>
          </w:p>
          <w:p w14:paraId="5F280C63" w14:textId="235419D8" w:rsidR="0050387E" w:rsidRPr="00F67924" w:rsidDel="00A76185" w:rsidRDefault="0050387E" w:rsidP="002A3B5C">
            <w:pPr>
              <w:rPr>
                <w:del w:id="3172" w:author="Author"/>
                <w:szCs w:val="22"/>
                <w:lang w:val="pt-PT"/>
              </w:rPr>
            </w:pPr>
            <w:del w:id="3173" w:author="Author">
              <w:r w:rsidRPr="00F67924" w:rsidDel="00A76185">
                <w:rPr>
                  <w:bCs/>
                  <w:szCs w:val="22"/>
                  <w:lang w:val="pt-PT"/>
                </w:rPr>
                <w:delText>Roche Latvija SIA</w:delText>
              </w:r>
            </w:del>
          </w:p>
          <w:p w14:paraId="1E701A58" w14:textId="29F9B0E4" w:rsidR="0050387E" w:rsidRPr="00F67924" w:rsidDel="00A76185" w:rsidRDefault="0050387E" w:rsidP="002A3B5C">
            <w:pPr>
              <w:rPr>
                <w:del w:id="3174" w:author="Author"/>
                <w:szCs w:val="22"/>
                <w:lang w:val="pt-PT"/>
              </w:rPr>
            </w:pPr>
            <w:del w:id="3175" w:author="Author">
              <w:r w:rsidRPr="00F67924" w:rsidDel="00A76185">
                <w:rPr>
                  <w:szCs w:val="22"/>
                  <w:lang w:val="pt-PT"/>
                </w:rPr>
                <w:delText>Tel: +371 - 6 7039831</w:delText>
              </w:r>
            </w:del>
          </w:p>
          <w:p w14:paraId="4DAF566B" w14:textId="6B03F02B" w:rsidR="0050387E" w:rsidRPr="00F67924" w:rsidDel="00A76185" w:rsidRDefault="0050387E" w:rsidP="002A3B5C">
            <w:pPr>
              <w:rPr>
                <w:del w:id="3176" w:author="Author"/>
                <w:b/>
                <w:szCs w:val="22"/>
                <w:lang w:val="pt-PT"/>
              </w:rPr>
            </w:pPr>
          </w:p>
        </w:tc>
        <w:tc>
          <w:tcPr>
            <w:tcW w:w="4590" w:type="dxa"/>
            <w:gridSpan w:val="2"/>
            <w:tcPrChange w:id="3177" w:author="Author">
              <w:tcPr>
                <w:tcW w:w="4590" w:type="dxa"/>
                <w:gridSpan w:val="2"/>
              </w:tcPr>
            </w:tcPrChange>
          </w:tcPr>
          <w:p w14:paraId="3E1B2D54" w14:textId="11219D8E" w:rsidR="0050387E" w:rsidRPr="00F67924" w:rsidDel="00A76185" w:rsidRDefault="0050387E" w:rsidP="002A3B5C">
            <w:pPr>
              <w:suppressAutoHyphens/>
              <w:rPr>
                <w:del w:id="3178" w:author="Author"/>
                <w:szCs w:val="22"/>
                <w:lang w:val="pt-PT"/>
              </w:rPr>
            </w:pPr>
          </w:p>
        </w:tc>
      </w:tr>
      <w:tr w:rsidR="0050387E" w:rsidRPr="00F67924" w:rsidDel="00A76185" w14:paraId="12BA3DA9" w14:textId="6B00DB44" w:rsidTr="00557EB7">
        <w:trPr>
          <w:cantSplit/>
          <w:del w:id="3179" w:author="Author"/>
          <w:trPrChange w:id="3180" w:author="Author">
            <w:trPr>
              <w:cantSplit/>
            </w:trPr>
          </w:trPrChange>
        </w:trPr>
        <w:tc>
          <w:tcPr>
            <w:tcW w:w="4590" w:type="dxa"/>
            <w:tcPrChange w:id="3181" w:author="Author">
              <w:tcPr>
                <w:tcW w:w="4590" w:type="dxa"/>
                <w:gridSpan w:val="2"/>
              </w:tcPr>
            </w:tcPrChange>
          </w:tcPr>
          <w:p w14:paraId="1F7C25C3" w14:textId="57BA34F2" w:rsidR="0050387E" w:rsidRPr="00F67924" w:rsidDel="00A76185" w:rsidRDefault="0050387E" w:rsidP="002A3B5C">
            <w:pPr>
              <w:suppressAutoHyphens/>
              <w:rPr>
                <w:del w:id="3182" w:author="Author"/>
                <w:b/>
                <w:szCs w:val="22"/>
                <w:lang w:val="pt-PT"/>
              </w:rPr>
            </w:pPr>
            <w:del w:id="3183" w:author="Author">
              <w:r w:rsidRPr="00F67924" w:rsidDel="00A76185">
                <w:rPr>
                  <w:b/>
                  <w:szCs w:val="22"/>
                  <w:lang w:val="pt-PT"/>
                </w:rPr>
                <w:delText>Lietuva</w:delText>
              </w:r>
            </w:del>
          </w:p>
          <w:p w14:paraId="78C15C7D" w14:textId="6B3F6249" w:rsidR="0050387E" w:rsidRPr="00F67924" w:rsidDel="00A76185" w:rsidRDefault="0050387E" w:rsidP="002A3B5C">
            <w:pPr>
              <w:suppressAutoHyphens/>
              <w:rPr>
                <w:del w:id="3184" w:author="Author"/>
                <w:szCs w:val="22"/>
                <w:lang w:val="pt-PT"/>
              </w:rPr>
            </w:pPr>
            <w:del w:id="3185" w:author="Author">
              <w:r w:rsidRPr="00F67924" w:rsidDel="00A76185">
                <w:rPr>
                  <w:szCs w:val="22"/>
                  <w:lang w:val="pt-PT"/>
                </w:rPr>
                <w:delText>UAB “Roche Lietuva”</w:delText>
              </w:r>
            </w:del>
          </w:p>
          <w:p w14:paraId="2D061F86" w14:textId="142A78D0" w:rsidR="0050387E" w:rsidRPr="00F67924" w:rsidDel="00A76185" w:rsidRDefault="0050387E" w:rsidP="002A3B5C">
            <w:pPr>
              <w:suppressAutoHyphens/>
              <w:rPr>
                <w:del w:id="3186" w:author="Author"/>
                <w:szCs w:val="22"/>
                <w:lang w:val="pt-PT"/>
              </w:rPr>
            </w:pPr>
            <w:del w:id="3187" w:author="Author">
              <w:r w:rsidRPr="00F67924" w:rsidDel="00A76185">
                <w:rPr>
                  <w:szCs w:val="22"/>
                  <w:lang w:val="pt-PT"/>
                </w:rPr>
                <w:delText>Tel: +370 5 2546799</w:delText>
              </w:r>
            </w:del>
          </w:p>
          <w:p w14:paraId="5EF411BF" w14:textId="3C6971DE" w:rsidR="0050387E" w:rsidRPr="00F67924" w:rsidDel="00A76185" w:rsidRDefault="0050387E" w:rsidP="002A3B5C">
            <w:pPr>
              <w:rPr>
                <w:del w:id="3188" w:author="Author"/>
                <w:szCs w:val="22"/>
                <w:lang w:val="pt-PT"/>
              </w:rPr>
            </w:pPr>
          </w:p>
        </w:tc>
        <w:tc>
          <w:tcPr>
            <w:tcW w:w="4590" w:type="dxa"/>
            <w:gridSpan w:val="2"/>
            <w:tcPrChange w:id="3189" w:author="Author">
              <w:tcPr>
                <w:tcW w:w="4590" w:type="dxa"/>
                <w:gridSpan w:val="2"/>
              </w:tcPr>
            </w:tcPrChange>
          </w:tcPr>
          <w:p w14:paraId="5459C3D2" w14:textId="3442353B" w:rsidR="0050387E" w:rsidRPr="00F67924" w:rsidDel="00A76185" w:rsidRDefault="0050387E" w:rsidP="002A3B5C">
            <w:pPr>
              <w:suppressAutoHyphens/>
              <w:rPr>
                <w:del w:id="3190" w:author="Author"/>
                <w:szCs w:val="22"/>
                <w:lang w:val="pt-PT"/>
              </w:rPr>
            </w:pPr>
          </w:p>
        </w:tc>
      </w:tr>
    </w:tbl>
    <w:p w14:paraId="0DDC453A" w14:textId="77777777" w:rsidR="00482681" w:rsidRPr="00F67924" w:rsidRDefault="00482681" w:rsidP="00482681">
      <w:pPr>
        <w:rPr>
          <w:szCs w:val="22"/>
          <w:lang w:val="pt-PT"/>
        </w:rPr>
      </w:pPr>
    </w:p>
    <w:p w14:paraId="56588AD3" w14:textId="77777777" w:rsidR="00482681" w:rsidRPr="00F67924" w:rsidRDefault="00482681" w:rsidP="00482681">
      <w:pPr>
        <w:keepNext/>
        <w:keepLines/>
        <w:suppressAutoHyphens/>
        <w:ind w:right="14"/>
        <w:rPr>
          <w:szCs w:val="22"/>
          <w:lang w:val="pt-PT"/>
        </w:rPr>
      </w:pPr>
      <w:r w:rsidRPr="00F67924">
        <w:rPr>
          <w:b/>
          <w:szCs w:val="22"/>
          <w:lang w:val="pt-PT"/>
        </w:rPr>
        <w:t xml:space="preserve">Este folheto foi revisto pela última vez em </w:t>
      </w:r>
    </w:p>
    <w:p w14:paraId="1DD2A8CE" w14:textId="77777777" w:rsidR="00482681" w:rsidRPr="00F67924" w:rsidRDefault="00482681" w:rsidP="00482681">
      <w:pPr>
        <w:suppressAutoHyphens/>
        <w:ind w:right="14"/>
        <w:rPr>
          <w:szCs w:val="22"/>
          <w:lang w:val="pt-PT"/>
        </w:rPr>
      </w:pPr>
    </w:p>
    <w:p w14:paraId="35A2ACBF" w14:textId="77777777" w:rsidR="00482681" w:rsidRPr="00F67924" w:rsidRDefault="00482681" w:rsidP="00482681">
      <w:pPr>
        <w:suppressAutoHyphens/>
        <w:rPr>
          <w:b/>
          <w:szCs w:val="22"/>
          <w:lang w:val="pt-PT"/>
        </w:rPr>
      </w:pPr>
      <w:r w:rsidRPr="00F67924">
        <w:rPr>
          <w:b/>
          <w:szCs w:val="22"/>
          <w:lang w:val="pt-PT"/>
        </w:rPr>
        <w:t>Outras fontes de informação</w:t>
      </w:r>
    </w:p>
    <w:p w14:paraId="3CC9E0EC" w14:textId="20ECD473" w:rsidR="00482681" w:rsidRPr="00F67924" w:rsidRDefault="00482681" w:rsidP="00482681">
      <w:pPr>
        <w:suppressAutoHyphens/>
        <w:rPr>
          <w:szCs w:val="22"/>
          <w:lang w:val="pt-PT"/>
        </w:rPr>
      </w:pPr>
      <w:r w:rsidRPr="00F67924">
        <w:rPr>
          <w:szCs w:val="22"/>
          <w:lang w:val="pt-PT"/>
        </w:rPr>
        <w:t xml:space="preserve">Está disponível informação pormenorizada sobre este medicamento no sítio da internet da Agência Europeia de Medicamentos: </w:t>
      </w:r>
      <w:r w:rsidR="008E1399">
        <w:fldChar w:fldCharType="begin"/>
      </w:r>
      <w:r w:rsidR="008E1399" w:rsidRPr="00557EB7">
        <w:rPr>
          <w:lang w:val="pt-PT"/>
          <w:rPrChange w:id="3191" w:author="Author">
            <w:rPr/>
          </w:rPrChange>
        </w:rPr>
        <w:instrText>HYPERLINK "https://www.ema.europa.eu"</w:instrText>
      </w:r>
      <w:r w:rsidR="008E1399">
        <w:fldChar w:fldCharType="separate"/>
      </w:r>
      <w:r w:rsidR="008E1399" w:rsidRPr="00F67924">
        <w:rPr>
          <w:rStyle w:val="Hyperlink"/>
          <w:noProof w:val="0"/>
          <w:szCs w:val="22"/>
          <w:lang w:val="pt-PT"/>
        </w:rPr>
        <w:t>https://www.ema.europa.eu</w:t>
      </w:r>
      <w:r w:rsidR="008E1399">
        <w:fldChar w:fldCharType="end"/>
      </w:r>
      <w:r w:rsidRPr="00F67924">
        <w:rPr>
          <w:szCs w:val="22"/>
          <w:lang w:val="pt-PT"/>
        </w:rPr>
        <w:t xml:space="preserve">. </w:t>
      </w:r>
    </w:p>
    <w:p w14:paraId="27C686CB" w14:textId="77777777" w:rsidR="00482681" w:rsidRPr="00F67924" w:rsidRDefault="00482681" w:rsidP="00482681">
      <w:pPr>
        <w:suppressAutoHyphens/>
        <w:ind w:right="14"/>
        <w:rPr>
          <w:szCs w:val="22"/>
          <w:lang w:val="pt-PT"/>
        </w:rPr>
      </w:pPr>
    </w:p>
    <w:p w14:paraId="062DD10C" w14:textId="77777777" w:rsidR="00482681" w:rsidRPr="00F67924" w:rsidRDefault="00ED417C" w:rsidP="00482681">
      <w:pPr>
        <w:suppressAutoHyphens/>
        <w:ind w:right="14"/>
        <w:rPr>
          <w:b/>
          <w:szCs w:val="22"/>
          <w:lang w:val="pt-PT"/>
        </w:rPr>
      </w:pPr>
      <w:r w:rsidRPr="00F67924">
        <w:rPr>
          <w:b/>
          <w:szCs w:val="22"/>
          <w:lang w:val="pt-PT"/>
        </w:rPr>
        <w:br w:type="page"/>
      </w:r>
      <w:r w:rsidR="00482681" w:rsidRPr="00F67924">
        <w:rPr>
          <w:b/>
          <w:szCs w:val="22"/>
          <w:lang w:val="pt-PT"/>
        </w:rPr>
        <w:t>A informação que se segue destina-se apenas aos profissionais de saúde:</w:t>
      </w:r>
    </w:p>
    <w:p w14:paraId="26B96EC9" w14:textId="77777777" w:rsidR="00482681" w:rsidRPr="00F67924" w:rsidRDefault="00482681" w:rsidP="00482681">
      <w:pPr>
        <w:ind w:right="-449"/>
        <w:rPr>
          <w:b/>
          <w:szCs w:val="22"/>
          <w:lang w:val="pt-PT"/>
        </w:rPr>
      </w:pPr>
    </w:p>
    <w:p w14:paraId="32DBDC0D" w14:textId="77777777" w:rsidR="00482681" w:rsidRPr="00F67924" w:rsidRDefault="00482681" w:rsidP="00E64A0A">
      <w:pPr>
        <w:suppressAutoHyphens/>
        <w:ind w:right="14"/>
        <w:rPr>
          <w:b/>
          <w:szCs w:val="22"/>
          <w:lang w:val="pt-PT"/>
        </w:rPr>
      </w:pPr>
      <w:r w:rsidRPr="00F67924">
        <w:rPr>
          <w:b/>
          <w:szCs w:val="22"/>
          <w:lang w:val="pt-PT"/>
        </w:rPr>
        <w:t>Instruções para diluição antes da administração</w:t>
      </w:r>
    </w:p>
    <w:p w14:paraId="3795C00E" w14:textId="03560284" w:rsidR="00A541B2" w:rsidRPr="00F67924" w:rsidRDefault="00482681" w:rsidP="00A541B2">
      <w:pPr>
        <w:tabs>
          <w:tab w:val="left" w:pos="567"/>
        </w:tabs>
        <w:rPr>
          <w:szCs w:val="22"/>
          <w:lang w:val="pt-PT"/>
        </w:rPr>
      </w:pPr>
      <w:r w:rsidRPr="00F67924">
        <w:rPr>
          <w:szCs w:val="22"/>
          <w:lang w:val="pt-PT"/>
        </w:rPr>
        <w:t xml:space="preserve">Antes da sua administração, os medicamentos para uso parentérico </w:t>
      </w:r>
      <w:r w:rsidR="00851C7A" w:rsidRPr="00F67924">
        <w:rPr>
          <w:szCs w:val="22"/>
          <w:lang w:val="pt-PT"/>
        </w:rPr>
        <w:t xml:space="preserve">têm </w:t>
      </w:r>
      <w:r w:rsidRPr="00F67924">
        <w:rPr>
          <w:szCs w:val="22"/>
          <w:lang w:val="pt-PT"/>
        </w:rPr>
        <w:t>de ser inspecionados visualmente para deteção de partículas ou descoloração. Apenas as soluções límpidas a opalescentes, incolores a amarelo pálido, e livres de partículas visíveis devem ser diluídas.</w:t>
      </w:r>
      <w:r w:rsidR="00A541B2" w:rsidRPr="00F67924">
        <w:rPr>
          <w:szCs w:val="22"/>
          <w:lang w:val="pt-PT"/>
        </w:rPr>
        <w:t xml:space="preserve"> Usar uma agulha e uma seringa estéreis para preparar RoActemra.</w:t>
      </w:r>
    </w:p>
    <w:p w14:paraId="06F5B10E" w14:textId="77777777" w:rsidR="00482681" w:rsidRPr="00F67924" w:rsidRDefault="00482681" w:rsidP="00482681">
      <w:pPr>
        <w:rPr>
          <w:szCs w:val="22"/>
          <w:lang w:val="pt-PT"/>
        </w:rPr>
      </w:pPr>
    </w:p>
    <w:p w14:paraId="1A962301" w14:textId="16E4A539" w:rsidR="00482681" w:rsidRPr="00F67924" w:rsidRDefault="008D75A2" w:rsidP="00482681">
      <w:pPr>
        <w:rPr>
          <w:b/>
          <w:szCs w:val="22"/>
          <w:lang w:val="pt-PT"/>
        </w:rPr>
      </w:pPr>
      <w:r w:rsidRPr="00F67924">
        <w:rPr>
          <w:b/>
          <w:szCs w:val="22"/>
          <w:lang w:val="pt-PT"/>
        </w:rPr>
        <w:t xml:space="preserve">Doentes </w:t>
      </w:r>
      <w:r w:rsidR="00D77C45" w:rsidRPr="00F67924">
        <w:rPr>
          <w:b/>
          <w:szCs w:val="22"/>
          <w:lang w:val="pt-PT"/>
        </w:rPr>
        <w:t xml:space="preserve">adultos </w:t>
      </w:r>
      <w:r w:rsidRPr="00F67924">
        <w:rPr>
          <w:b/>
          <w:szCs w:val="22"/>
          <w:lang w:val="pt-PT"/>
        </w:rPr>
        <w:t>com AR</w:t>
      </w:r>
      <w:r w:rsidR="002A4AF4" w:rsidRPr="00F67924">
        <w:rPr>
          <w:b/>
          <w:szCs w:val="22"/>
          <w:lang w:val="pt-PT"/>
        </w:rPr>
        <w:t>, COVID</w:t>
      </w:r>
      <w:r w:rsidR="008E1399" w:rsidRPr="00F67924">
        <w:rPr>
          <w:b/>
          <w:szCs w:val="22"/>
          <w:lang w:val="pt-PT"/>
        </w:rPr>
        <w:noBreakHyphen/>
      </w:r>
      <w:r w:rsidR="002A4AF4" w:rsidRPr="00F67924">
        <w:rPr>
          <w:b/>
          <w:szCs w:val="22"/>
          <w:lang w:val="pt-PT"/>
        </w:rPr>
        <w:t>19</w:t>
      </w:r>
      <w:r w:rsidR="00002CD2" w:rsidRPr="00F67924">
        <w:rPr>
          <w:b/>
          <w:szCs w:val="22"/>
          <w:lang w:val="pt-PT"/>
        </w:rPr>
        <w:t xml:space="preserve"> e SLC (≥</w:t>
      </w:r>
      <w:del w:id="3192" w:author="Pharmaissues" w:date="2026-02-11T15:48:00Z">
        <w:r w:rsidR="00002CD2" w:rsidRPr="00F67924" w:rsidDel="00526819">
          <w:rPr>
            <w:b/>
            <w:szCs w:val="22"/>
            <w:lang w:val="pt-PT"/>
          </w:rPr>
          <w:delText xml:space="preserve"> </w:delText>
        </w:r>
      </w:del>
      <w:ins w:id="3193" w:author="Pharmaissues" w:date="2026-02-11T15:48:00Z">
        <w:r w:rsidR="00526819">
          <w:rPr>
            <w:b/>
            <w:szCs w:val="22"/>
            <w:lang w:val="pt-PT"/>
          </w:rPr>
          <w:t> </w:t>
        </w:r>
      </w:ins>
      <w:r w:rsidR="00002CD2" w:rsidRPr="00F67924">
        <w:rPr>
          <w:b/>
          <w:szCs w:val="22"/>
          <w:lang w:val="pt-PT"/>
        </w:rPr>
        <w:t>30 kg)</w:t>
      </w:r>
    </w:p>
    <w:p w14:paraId="0CC9AAB1" w14:textId="77777777" w:rsidR="00482681" w:rsidRPr="00F67924" w:rsidRDefault="00482681" w:rsidP="00482681">
      <w:pPr>
        <w:tabs>
          <w:tab w:val="left" w:pos="567"/>
        </w:tabs>
        <w:rPr>
          <w:szCs w:val="22"/>
          <w:lang w:val="pt-PT"/>
        </w:rPr>
      </w:pPr>
      <w:r w:rsidRPr="00F67924">
        <w:rPr>
          <w:szCs w:val="22"/>
          <w:lang w:val="pt-PT"/>
        </w:rPr>
        <w:t>Retirar de um saco de perfusão de 100 ml, em condições assépticas, um volume de solução injetável, isenta de pirogénios, de cloreto de sódio 9 mg/ml (0,9%), igual ao volume de concentrado de RoActemra necessário para a dose do doente. A quantidade necessária de concentrado de RoActemra (</w:t>
      </w:r>
      <w:r w:rsidRPr="00F67924">
        <w:rPr>
          <w:b/>
          <w:szCs w:val="22"/>
          <w:lang w:val="pt-PT"/>
        </w:rPr>
        <w:t>0,4 ml/kg</w:t>
      </w:r>
      <w:r w:rsidRPr="00F67924">
        <w:rPr>
          <w:szCs w:val="22"/>
          <w:lang w:val="pt-PT"/>
        </w:rPr>
        <w:t>) deve ser retirada do frasco para injetáveis e colocada no saco de perfusão de 100 ml. O volume final deverá ser de 100 ml. Para agitar a solução, inverter cuidadosamente o saco de perfusão pa</w:t>
      </w:r>
      <w:r w:rsidR="008D75A2" w:rsidRPr="00F67924">
        <w:rPr>
          <w:szCs w:val="22"/>
          <w:lang w:val="pt-PT"/>
        </w:rPr>
        <w:t>ra evitar a formação de espuma.</w:t>
      </w:r>
    </w:p>
    <w:p w14:paraId="2FA60D29" w14:textId="77777777" w:rsidR="00482681" w:rsidRPr="00F67924" w:rsidRDefault="00482681" w:rsidP="00482681">
      <w:pPr>
        <w:tabs>
          <w:tab w:val="left" w:pos="567"/>
        </w:tabs>
        <w:rPr>
          <w:szCs w:val="22"/>
          <w:lang w:val="pt-PT"/>
        </w:rPr>
      </w:pPr>
    </w:p>
    <w:p w14:paraId="1053B4F7" w14:textId="77777777" w:rsidR="00482681" w:rsidRPr="00F67924" w:rsidRDefault="00482681" w:rsidP="00482681">
      <w:pPr>
        <w:rPr>
          <w:b/>
          <w:szCs w:val="22"/>
          <w:lang w:val="pt-PT"/>
        </w:rPr>
      </w:pPr>
      <w:r w:rsidRPr="00F67924">
        <w:rPr>
          <w:b/>
          <w:szCs w:val="22"/>
          <w:lang w:val="pt-PT"/>
        </w:rPr>
        <w:t>Utilização na população pediátrica</w:t>
      </w:r>
    </w:p>
    <w:p w14:paraId="76521DC0" w14:textId="77777777" w:rsidR="00482681" w:rsidRPr="00F67924" w:rsidRDefault="00482681" w:rsidP="00482681">
      <w:pPr>
        <w:rPr>
          <w:szCs w:val="22"/>
          <w:u w:val="single"/>
          <w:lang w:val="pt-PT"/>
        </w:rPr>
      </w:pPr>
    </w:p>
    <w:p w14:paraId="474C4D87" w14:textId="71C84D05" w:rsidR="00482681" w:rsidRPr="00F67924" w:rsidRDefault="00482681" w:rsidP="00482681">
      <w:pPr>
        <w:rPr>
          <w:b/>
          <w:szCs w:val="22"/>
          <w:lang w:val="pt-PT"/>
        </w:rPr>
      </w:pPr>
      <w:r w:rsidRPr="00F67924">
        <w:rPr>
          <w:b/>
          <w:szCs w:val="22"/>
          <w:lang w:val="pt-PT"/>
        </w:rPr>
        <w:t>Doentes com AIJs</w:t>
      </w:r>
      <w:r w:rsidR="00002CD2" w:rsidRPr="00F67924">
        <w:rPr>
          <w:b/>
          <w:szCs w:val="22"/>
          <w:lang w:val="pt-PT"/>
        </w:rPr>
        <w:t>,</w:t>
      </w:r>
      <w:r w:rsidRPr="00F67924">
        <w:rPr>
          <w:b/>
          <w:szCs w:val="22"/>
          <w:lang w:val="pt-PT"/>
        </w:rPr>
        <w:t xml:space="preserve"> AIJp </w:t>
      </w:r>
      <w:r w:rsidR="00002CD2" w:rsidRPr="00F67924">
        <w:rPr>
          <w:b/>
          <w:szCs w:val="22"/>
          <w:lang w:val="pt-PT"/>
        </w:rPr>
        <w:t xml:space="preserve">e SLC </w:t>
      </w:r>
      <w:r w:rsidRPr="00F67924">
        <w:rPr>
          <w:b/>
          <w:szCs w:val="22"/>
          <w:lang w:val="pt-PT"/>
        </w:rPr>
        <w:t>≥</w:t>
      </w:r>
      <w:del w:id="3194" w:author="Pharmaissues" w:date="2026-02-11T15:48:00Z">
        <w:r w:rsidRPr="00F67924" w:rsidDel="00526819">
          <w:rPr>
            <w:b/>
            <w:szCs w:val="22"/>
            <w:lang w:val="pt-PT"/>
          </w:rPr>
          <w:delText xml:space="preserve"> </w:delText>
        </w:r>
      </w:del>
      <w:ins w:id="3195" w:author="Pharmaissues" w:date="2026-02-11T15:48:00Z">
        <w:r w:rsidR="00526819">
          <w:rPr>
            <w:b/>
            <w:szCs w:val="22"/>
            <w:lang w:val="pt-PT"/>
          </w:rPr>
          <w:t> </w:t>
        </w:r>
      </w:ins>
      <w:r w:rsidRPr="00F67924">
        <w:rPr>
          <w:b/>
          <w:szCs w:val="22"/>
          <w:lang w:val="pt-PT"/>
        </w:rPr>
        <w:t>30 kg</w:t>
      </w:r>
    </w:p>
    <w:p w14:paraId="55471AC5" w14:textId="77777777" w:rsidR="00482681" w:rsidRPr="00F67924" w:rsidRDefault="00482681" w:rsidP="00482681">
      <w:pPr>
        <w:tabs>
          <w:tab w:val="left" w:pos="567"/>
        </w:tabs>
        <w:rPr>
          <w:szCs w:val="22"/>
          <w:lang w:val="pt-PT"/>
        </w:rPr>
      </w:pPr>
      <w:r w:rsidRPr="00F67924">
        <w:rPr>
          <w:szCs w:val="22"/>
          <w:lang w:val="pt-PT"/>
        </w:rPr>
        <w:t>Retirar de um saco de perfusão de 100 ml, em condições assépticas, um volume de solução injetável, isenta de pirogénios, de cloreto de sódio 9 mg/ml (0,9%), igual ao volume de concentrado de RoActemra necessário para a dose do doente. A quantidade necessária de concentrado de RoActemra (</w:t>
      </w:r>
      <w:r w:rsidRPr="00F67924">
        <w:rPr>
          <w:b/>
          <w:szCs w:val="22"/>
          <w:lang w:val="pt-PT"/>
        </w:rPr>
        <w:t>0,4 ml/kg</w:t>
      </w:r>
      <w:r w:rsidRPr="00F67924">
        <w:rPr>
          <w:szCs w:val="22"/>
          <w:lang w:val="pt-PT"/>
        </w:rPr>
        <w:t>) deve ser retirada do frasco para injetáveis e colocada no saco de perfusão de 100 ml. O volume final deverá ser de 100 ml. Para agitar a solução, inverter cuidadosamente o saco de perfusão para evitar a fo</w:t>
      </w:r>
      <w:r w:rsidR="008D75A2" w:rsidRPr="00F67924">
        <w:rPr>
          <w:szCs w:val="22"/>
          <w:lang w:val="pt-PT"/>
        </w:rPr>
        <w:t>rmação de espuma.</w:t>
      </w:r>
    </w:p>
    <w:p w14:paraId="23DAD288" w14:textId="77777777" w:rsidR="00482681" w:rsidRPr="00F67924" w:rsidRDefault="00482681" w:rsidP="00482681">
      <w:pPr>
        <w:tabs>
          <w:tab w:val="left" w:pos="567"/>
        </w:tabs>
        <w:rPr>
          <w:szCs w:val="22"/>
          <w:lang w:val="pt-PT"/>
        </w:rPr>
      </w:pPr>
    </w:p>
    <w:p w14:paraId="1CCB7284" w14:textId="77777777" w:rsidR="00482681" w:rsidRPr="00F67924" w:rsidRDefault="00482681" w:rsidP="00482681">
      <w:pPr>
        <w:keepNext/>
        <w:keepLines/>
        <w:rPr>
          <w:b/>
          <w:szCs w:val="22"/>
          <w:lang w:val="pt-PT"/>
        </w:rPr>
      </w:pPr>
      <w:r w:rsidRPr="00F67924">
        <w:rPr>
          <w:b/>
          <w:szCs w:val="22"/>
          <w:lang w:val="pt-PT"/>
        </w:rPr>
        <w:t xml:space="preserve">Doentes com AIJs </w:t>
      </w:r>
      <w:r w:rsidR="00002CD2" w:rsidRPr="00F67924">
        <w:rPr>
          <w:b/>
          <w:szCs w:val="22"/>
          <w:lang w:val="pt-PT"/>
        </w:rPr>
        <w:t xml:space="preserve">e SLC </w:t>
      </w:r>
      <w:r w:rsidRPr="00F67924">
        <w:rPr>
          <w:b/>
          <w:szCs w:val="22"/>
          <w:lang w:val="pt-PT"/>
        </w:rPr>
        <w:t>&lt; 30 kg</w:t>
      </w:r>
    </w:p>
    <w:p w14:paraId="43F4F3E4" w14:textId="77777777" w:rsidR="00482681" w:rsidRPr="00F67924" w:rsidRDefault="00482681" w:rsidP="00482681">
      <w:pPr>
        <w:rPr>
          <w:szCs w:val="22"/>
          <w:u w:val="single"/>
          <w:lang w:val="pt-PT"/>
        </w:rPr>
      </w:pPr>
      <w:r w:rsidRPr="00F67924">
        <w:rPr>
          <w:szCs w:val="22"/>
          <w:lang w:val="pt-PT"/>
        </w:rPr>
        <w:t>Retirar de um saco de perfusão de 50 ml, em condições assépticas, um volume de solução injetável, isenta de pirogénios, de cloreto de sódio 9 mg/ml (0,9%), igual ao volume de concentrado de RoActemra necessário para a dose do doente. A quantidade necessária de concentrado de RoActemra (</w:t>
      </w:r>
      <w:r w:rsidRPr="00F67924">
        <w:rPr>
          <w:b/>
          <w:szCs w:val="22"/>
          <w:lang w:val="pt-PT"/>
        </w:rPr>
        <w:t>0,6 ml/kg</w:t>
      </w:r>
      <w:r w:rsidRPr="00F67924">
        <w:rPr>
          <w:szCs w:val="22"/>
          <w:lang w:val="pt-PT"/>
        </w:rPr>
        <w:t>) deve ser retirada do frasco para injetáveis e colocada no saco de perfusão de 50 ml. O volume final deverá ser de 50 ml. Para agitar a solução, inverter cuidadosamente o saco de perfusão pa</w:t>
      </w:r>
      <w:r w:rsidR="008D75A2" w:rsidRPr="00F67924">
        <w:rPr>
          <w:szCs w:val="22"/>
          <w:lang w:val="pt-PT"/>
        </w:rPr>
        <w:t>ra evitar a formação de espuma.</w:t>
      </w:r>
    </w:p>
    <w:p w14:paraId="273D45AD" w14:textId="77777777" w:rsidR="00482681" w:rsidRPr="00F67924" w:rsidRDefault="00482681" w:rsidP="00482681">
      <w:pPr>
        <w:rPr>
          <w:szCs w:val="22"/>
          <w:lang w:val="pt-PT"/>
        </w:rPr>
      </w:pPr>
    </w:p>
    <w:p w14:paraId="74A6BB23" w14:textId="77777777" w:rsidR="00482681" w:rsidRPr="00F67924" w:rsidRDefault="00482681" w:rsidP="00482681">
      <w:pPr>
        <w:rPr>
          <w:b/>
          <w:szCs w:val="22"/>
          <w:lang w:val="pt-PT"/>
        </w:rPr>
      </w:pPr>
      <w:r w:rsidRPr="00F67924">
        <w:rPr>
          <w:b/>
          <w:szCs w:val="22"/>
          <w:lang w:val="pt-PT"/>
        </w:rPr>
        <w:t>Doentes com AIJp &lt; 30 kg</w:t>
      </w:r>
    </w:p>
    <w:p w14:paraId="3B661DE2" w14:textId="77777777" w:rsidR="00482681" w:rsidRPr="00F67924" w:rsidRDefault="00482681" w:rsidP="00482681">
      <w:pPr>
        <w:rPr>
          <w:szCs w:val="22"/>
          <w:lang w:val="pt-PT"/>
        </w:rPr>
      </w:pPr>
      <w:r w:rsidRPr="00F67924">
        <w:rPr>
          <w:szCs w:val="22"/>
          <w:lang w:val="pt-PT"/>
        </w:rPr>
        <w:t>Retirar de um saco de perfusão de 50 ml, em condições assépticas, um volume de solução injetável, isenta de pirogénios, de cloreto de sódio 9 mg/ml (0,9%), igual ao volume de concentrado de RoActemra necessário para a dose do doente. A quantidade necessária de concentrado de RoActemra (</w:t>
      </w:r>
      <w:r w:rsidRPr="00F67924">
        <w:rPr>
          <w:b/>
          <w:szCs w:val="22"/>
          <w:lang w:val="pt-PT"/>
        </w:rPr>
        <w:t>0,5 ml/kg</w:t>
      </w:r>
      <w:r w:rsidRPr="00F67924">
        <w:rPr>
          <w:szCs w:val="22"/>
          <w:lang w:val="pt-PT"/>
        </w:rPr>
        <w:t>) deve ser retirada do frasco para injetáveis e colocada no saco de perfusão de 50 ml. O volume final deverá ser de 50 ml. Para agitar a solução, inverter cuidadosamente o saco de perfusão pa</w:t>
      </w:r>
      <w:r w:rsidR="008D75A2" w:rsidRPr="00F67924">
        <w:rPr>
          <w:szCs w:val="22"/>
          <w:lang w:val="pt-PT"/>
        </w:rPr>
        <w:t>ra evitar a formação de espuma.</w:t>
      </w:r>
    </w:p>
    <w:p w14:paraId="57953DCB" w14:textId="77777777" w:rsidR="00482681" w:rsidRPr="00F67924" w:rsidRDefault="00482681" w:rsidP="00482681">
      <w:pPr>
        <w:rPr>
          <w:szCs w:val="22"/>
          <w:lang w:val="pt-PT"/>
        </w:rPr>
      </w:pPr>
    </w:p>
    <w:p w14:paraId="137074A8" w14:textId="77777777" w:rsidR="00482681" w:rsidRPr="00F67924" w:rsidRDefault="00482681" w:rsidP="00482681">
      <w:pPr>
        <w:rPr>
          <w:szCs w:val="22"/>
          <w:lang w:val="pt-PT"/>
        </w:rPr>
      </w:pPr>
      <w:r w:rsidRPr="00F67924">
        <w:rPr>
          <w:szCs w:val="22"/>
          <w:lang w:val="pt-PT"/>
        </w:rPr>
        <w:t>O RoActemra</w:t>
      </w:r>
      <w:r w:rsidR="008D75A2" w:rsidRPr="00F67924">
        <w:rPr>
          <w:szCs w:val="22"/>
          <w:lang w:val="pt-PT"/>
        </w:rPr>
        <w:t xml:space="preserve"> destina</w:t>
      </w:r>
      <w:r w:rsidR="008D75A2" w:rsidRPr="00F67924">
        <w:rPr>
          <w:szCs w:val="22"/>
          <w:lang w:val="pt-PT"/>
        </w:rPr>
        <w:noBreakHyphen/>
        <w:t>se a utilização única.</w:t>
      </w:r>
    </w:p>
    <w:p w14:paraId="5C3817B0" w14:textId="77777777" w:rsidR="00482681" w:rsidRPr="00F67924" w:rsidRDefault="00482681" w:rsidP="00482681">
      <w:pPr>
        <w:rPr>
          <w:szCs w:val="22"/>
          <w:lang w:val="pt-PT"/>
        </w:rPr>
      </w:pPr>
    </w:p>
    <w:p w14:paraId="6EF19FCA" w14:textId="77777777" w:rsidR="00482681" w:rsidRPr="00F67924" w:rsidRDefault="00482681" w:rsidP="00482681">
      <w:pPr>
        <w:suppressAutoHyphens/>
        <w:rPr>
          <w:szCs w:val="22"/>
          <w:lang w:val="pt-PT"/>
        </w:rPr>
      </w:pPr>
      <w:r w:rsidRPr="00F67924">
        <w:rPr>
          <w:szCs w:val="22"/>
          <w:lang w:val="pt-PT"/>
        </w:rPr>
        <w:t>O produto não utilizado ou os resíduos devem ser eliminados de acordo com as exigências locais.</w:t>
      </w:r>
    </w:p>
    <w:p w14:paraId="468BF4F4" w14:textId="77777777" w:rsidR="005551E6" w:rsidRPr="00F67924" w:rsidRDefault="007D6C76" w:rsidP="005551E6">
      <w:pPr>
        <w:suppressAutoHyphens/>
        <w:ind w:left="567" w:hanging="567"/>
        <w:jc w:val="center"/>
        <w:rPr>
          <w:b/>
          <w:szCs w:val="22"/>
          <w:lang w:val="pt-PT"/>
        </w:rPr>
      </w:pPr>
      <w:r w:rsidRPr="00F67924">
        <w:rPr>
          <w:b/>
          <w:szCs w:val="22"/>
          <w:lang w:val="pt-PT"/>
        </w:rPr>
        <w:br w:type="page"/>
      </w:r>
      <w:r w:rsidR="005551E6" w:rsidRPr="00F67924">
        <w:rPr>
          <w:b/>
          <w:szCs w:val="22"/>
          <w:lang w:val="pt-PT"/>
        </w:rPr>
        <w:t>Folheto informativo: Informação para o utilizador</w:t>
      </w:r>
    </w:p>
    <w:p w14:paraId="02411620" w14:textId="77777777" w:rsidR="005551E6" w:rsidRPr="00F67924" w:rsidRDefault="005551E6" w:rsidP="005551E6">
      <w:pPr>
        <w:suppressAutoHyphens/>
        <w:ind w:left="567" w:hanging="567"/>
        <w:jc w:val="center"/>
        <w:rPr>
          <w:szCs w:val="22"/>
          <w:lang w:val="pt-PT"/>
        </w:rPr>
      </w:pPr>
    </w:p>
    <w:p w14:paraId="15FA892B" w14:textId="77777777" w:rsidR="005551E6" w:rsidRPr="00F67924" w:rsidRDefault="005551E6" w:rsidP="005551E6">
      <w:pPr>
        <w:suppressAutoHyphens/>
        <w:ind w:left="567" w:hanging="567"/>
        <w:jc w:val="center"/>
        <w:rPr>
          <w:b/>
          <w:bCs/>
          <w:szCs w:val="22"/>
          <w:lang w:val="pt-PT"/>
        </w:rPr>
      </w:pPr>
      <w:r w:rsidRPr="00F67924">
        <w:rPr>
          <w:b/>
          <w:bCs/>
          <w:szCs w:val="22"/>
          <w:lang w:val="pt-PT"/>
        </w:rPr>
        <w:t>RoActemra 162 mg solução injetável em seringa pré-cheia</w:t>
      </w:r>
    </w:p>
    <w:p w14:paraId="476CEB4C" w14:textId="71B859EA" w:rsidR="005551E6" w:rsidRPr="00F67924" w:rsidRDefault="00171056" w:rsidP="005551E6">
      <w:pPr>
        <w:jc w:val="center"/>
        <w:rPr>
          <w:szCs w:val="22"/>
          <w:lang w:val="pt-PT"/>
        </w:rPr>
      </w:pPr>
      <w:r w:rsidRPr="00F67924">
        <w:rPr>
          <w:szCs w:val="22"/>
          <w:lang w:val="pt-PT"/>
        </w:rPr>
        <w:t>t</w:t>
      </w:r>
      <w:r w:rsidR="005551E6" w:rsidRPr="00F67924">
        <w:rPr>
          <w:szCs w:val="22"/>
          <w:lang w:val="pt-PT"/>
        </w:rPr>
        <w:t>ocilizumab</w:t>
      </w:r>
    </w:p>
    <w:p w14:paraId="388BA7B0" w14:textId="77777777" w:rsidR="005551E6" w:rsidRPr="00F67924" w:rsidRDefault="005551E6" w:rsidP="005551E6">
      <w:pPr>
        <w:suppressAutoHyphens/>
        <w:ind w:left="567" w:hanging="567"/>
        <w:jc w:val="center"/>
        <w:rPr>
          <w:szCs w:val="22"/>
          <w:lang w:val="pt-PT"/>
        </w:rPr>
      </w:pPr>
    </w:p>
    <w:p w14:paraId="60ACE60C" w14:textId="77777777" w:rsidR="005551E6" w:rsidRPr="00F67924" w:rsidRDefault="005551E6" w:rsidP="005551E6">
      <w:pPr>
        <w:ind w:right="-2"/>
        <w:rPr>
          <w:b/>
          <w:szCs w:val="22"/>
          <w:lang w:val="pt-PT"/>
        </w:rPr>
      </w:pPr>
      <w:r w:rsidRPr="00F67924">
        <w:rPr>
          <w:b/>
          <w:szCs w:val="22"/>
          <w:lang w:val="pt-PT"/>
        </w:rPr>
        <w:t>Leia com atenção todo este folheto antes de começar a utilizar este medicamento, pois contém informação importante para si.</w:t>
      </w:r>
    </w:p>
    <w:p w14:paraId="48A12043" w14:textId="77777777" w:rsidR="005551E6" w:rsidRPr="00F67924" w:rsidRDefault="005551E6" w:rsidP="00556054">
      <w:pPr>
        <w:ind w:left="603" w:right="-2" w:hanging="603"/>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Conserve este folheto. Pode ter necessidade de o ler novamente.</w:t>
      </w:r>
    </w:p>
    <w:p w14:paraId="685F7EEF" w14:textId="77777777" w:rsidR="005551E6" w:rsidRPr="00F67924" w:rsidRDefault="005551E6" w:rsidP="00556054">
      <w:pPr>
        <w:ind w:left="603" w:right="-2" w:hanging="603"/>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Caso ainda tenha dúvidas, fale com o seu médico, farmacêutico ou e</w:t>
      </w:r>
      <w:r w:rsidR="00B87A7A" w:rsidRPr="00F67924">
        <w:rPr>
          <w:szCs w:val="22"/>
          <w:lang w:val="pt-PT"/>
        </w:rPr>
        <w:t>n</w:t>
      </w:r>
      <w:r w:rsidRPr="00F67924">
        <w:rPr>
          <w:szCs w:val="22"/>
          <w:lang w:val="pt-PT"/>
        </w:rPr>
        <w:t>fermeiro.</w:t>
      </w:r>
    </w:p>
    <w:p w14:paraId="32957370" w14:textId="77777777" w:rsidR="005551E6" w:rsidRPr="00F67924" w:rsidRDefault="005551E6" w:rsidP="005551E6">
      <w:pPr>
        <w:ind w:left="603" w:right="-2" w:hanging="603"/>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Este medicamento foi receitado apenas para si.</w:t>
      </w:r>
      <w:r w:rsidR="00A60970" w:rsidRPr="00F67924">
        <w:rPr>
          <w:szCs w:val="22"/>
          <w:lang w:val="pt-PT"/>
        </w:rPr>
        <w:t xml:space="preserve"> Não deve dá-lo a outros. O medicamento pode ser-lhes prejudicial mesmo que apresentem os mesmos sinais de doença.</w:t>
      </w:r>
    </w:p>
    <w:p w14:paraId="2A7A56A5" w14:textId="6209F745" w:rsidR="005551E6" w:rsidRPr="00F67924" w:rsidRDefault="005551E6" w:rsidP="00216421">
      <w:pPr>
        <w:ind w:left="603" w:right="-2" w:hanging="603"/>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tiver quaisquer efeitos </w:t>
      </w:r>
      <w:r w:rsidR="00B57CC2" w:rsidRPr="00F67924">
        <w:rPr>
          <w:szCs w:val="22"/>
          <w:lang w:val="pt-PT"/>
        </w:rPr>
        <w:t>indesejáveis</w:t>
      </w:r>
      <w:r w:rsidRPr="00F67924">
        <w:rPr>
          <w:szCs w:val="22"/>
          <w:lang w:val="pt-PT"/>
        </w:rPr>
        <w:t xml:space="preserve">, incluindo possíveis efeitos </w:t>
      </w:r>
      <w:r w:rsidR="00B57CC2" w:rsidRPr="00F67924">
        <w:rPr>
          <w:szCs w:val="22"/>
          <w:lang w:val="pt-PT"/>
        </w:rPr>
        <w:t>indesejáveis</w:t>
      </w:r>
      <w:r w:rsidRPr="00F67924">
        <w:rPr>
          <w:szCs w:val="22"/>
          <w:lang w:val="pt-PT"/>
        </w:rPr>
        <w:t xml:space="preserve"> não indicados neste folheto, fale com o seu médico, farmacêutico ou enfermeiro. Ver secção</w:t>
      </w:r>
      <w:r w:rsidR="00282E01" w:rsidRPr="00F67924">
        <w:rPr>
          <w:szCs w:val="22"/>
          <w:lang w:val="pt-PT"/>
        </w:rPr>
        <w:t> </w:t>
      </w:r>
      <w:r w:rsidRPr="00F67924">
        <w:rPr>
          <w:szCs w:val="22"/>
          <w:lang w:val="pt-PT"/>
        </w:rPr>
        <w:t>4.</w:t>
      </w:r>
    </w:p>
    <w:p w14:paraId="325AD24E" w14:textId="1DE2BBCA" w:rsidR="005551E6" w:rsidRPr="00F67924" w:rsidRDefault="005551E6" w:rsidP="00556054">
      <w:pPr>
        <w:ind w:left="603" w:right="-2" w:hanging="603"/>
        <w:rPr>
          <w:szCs w:val="22"/>
          <w:lang w:val="pt-PT"/>
        </w:rPr>
      </w:pPr>
    </w:p>
    <w:p w14:paraId="6142D66C" w14:textId="7AB833BD" w:rsidR="005551E6" w:rsidRPr="00F67924" w:rsidRDefault="00EF0543" w:rsidP="00556054">
      <w:pPr>
        <w:ind w:right="-2"/>
        <w:rPr>
          <w:szCs w:val="22"/>
          <w:lang w:val="pt-PT"/>
        </w:rPr>
      </w:pPr>
      <w:r w:rsidRPr="00F67924">
        <w:rPr>
          <w:szCs w:val="22"/>
          <w:lang w:val="pt-PT"/>
        </w:rPr>
        <w:t>Além</w:t>
      </w:r>
      <w:r w:rsidR="005551E6" w:rsidRPr="00F67924">
        <w:rPr>
          <w:szCs w:val="22"/>
          <w:lang w:val="pt-PT"/>
        </w:rPr>
        <w:t xml:space="preserve"> </w:t>
      </w:r>
      <w:r w:rsidRPr="00F67924">
        <w:rPr>
          <w:szCs w:val="22"/>
          <w:lang w:val="pt-PT"/>
        </w:rPr>
        <w:t>d</w:t>
      </w:r>
      <w:r w:rsidR="005551E6" w:rsidRPr="00F67924">
        <w:rPr>
          <w:szCs w:val="22"/>
          <w:lang w:val="pt-PT"/>
        </w:rPr>
        <w:t>este folheto, ser</w:t>
      </w:r>
      <w:r w:rsidR="005551E6" w:rsidRPr="00F67924">
        <w:rPr>
          <w:szCs w:val="22"/>
          <w:lang w:val="pt-PT"/>
        </w:rPr>
        <w:noBreakHyphen/>
        <w:t>lhe</w:t>
      </w:r>
      <w:r w:rsidR="005551E6" w:rsidRPr="00F67924">
        <w:rPr>
          <w:szCs w:val="22"/>
          <w:lang w:val="pt-PT"/>
        </w:rPr>
        <w:noBreakHyphen/>
        <w:t>á dado um</w:t>
      </w:r>
      <w:r w:rsidR="005551E6" w:rsidRPr="00F67924">
        <w:rPr>
          <w:b/>
          <w:szCs w:val="22"/>
          <w:lang w:val="pt-PT"/>
        </w:rPr>
        <w:t xml:space="preserve"> Cartão do Doente</w:t>
      </w:r>
      <w:r w:rsidR="005551E6" w:rsidRPr="00F67924">
        <w:rPr>
          <w:szCs w:val="22"/>
          <w:lang w:val="pt-PT"/>
        </w:rPr>
        <w:t>, que contém informação de segurança importante que deverá ter em atenção antes e durante o tratamento com RoActemra.</w:t>
      </w:r>
    </w:p>
    <w:p w14:paraId="5C28D023" w14:textId="77777777" w:rsidR="005551E6" w:rsidRPr="00F67924" w:rsidRDefault="005551E6" w:rsidP="005551E6">
      <w:pPr>
        <w:ind w:right="-2"/>
        <w:rPr>
          <w:szCs w:val="22"/>
          <w:lang w:val="pt-PT"/>
        </w:rPr>
      </w:pPr>
    </w:p>
    <w:p w14:paraId="24C5C5EE" w14:textId="77777777" w:rsidR="005551E6" w:rsidRPr="00F67924" w:rsidRDefault="005551E6" w:rsidP="005551E6">
      <w:pPr>
        <w:numPr>
          <w:ilvl w:val="12"/>
          <w:numId w:val="0"/>
        </w:numPr>
        <w:suppressAutoHyphens/>
        <w:rPr>
          <w:szCs w:val="22"/>
          <w:lang w:val="pt-PT"/>
        </w:rPr>
      </w:pPr>
      <w:r w:rsidRPr="00F67924">
        <w:rPr>
          <w:b/>
          <w:szCs w:val="22"/>
          <w:lang w:val="pt-PT"/>
        </w:rPr>
        <w:t>O que contém este folheto:</w:t>
      </w:r>
    </w:p>
    <w:p w14:paraId="5246EE90" w14:textId="77777777" w:rsidR="005551E6" w:rsidRPr="00F67924" w:rsidRDefault="005551E6" w:rsidP="005551E6">
      <w:pPr>
        <w:suppressAutoHyphens/>
        <w:ind w:left="567" w:hanging="567"/>
        <w:rPr>
          <w:szCs w:val="22"/>
          <w:lang w:val="pt-PT"/>
        </w:rPr>
      </w:pPr>
      <w:r w:rsidRPr="00F67924">
        <w:rPr>
          <w:szCs w:val="22"/>
          <w:lang w:val="pt-PT"/>
        </w:rPr>
        <w:t>1.</w:t>
      </w:r>
      <w:r w:rsidRPr="00F67924">
        <w:rPr>
          <w:szCs w:val="22"/>
          <w:lang w:val="pt-PT"/>
        </w:rPr>
        <w:tab/>
        <w:t>O que é RoActemra e para que é utilizado</w:t>
      </w:r>
    </w:p>
    <w:p w14:paraId="063ADF83" w14:textId="77777777" w:rsidR="005551E6" w:rsidRPr="00F67924" w:rsidRDefault="005551E6" w:rsidP="005551E6">
      <w:pPr>
        <w:suppressAutoHyphens/>
        <w:ind w:left="567" w:hanging="567"/>
        <w:rPr>
          <w:szCs w:val="22"/>
          <w:lang w:val="pt-PT"/>
        </w:rPr>
      </w:pPr>
      <w:r w:rsidRPr="00F67924">
        <w:rPr>
          <w:szCs w:val="22"/>
          <w:lang w:val="pt-PT"/>
        </w:rPr>
        <w:t>2.</w:t>
      </w:r>
      <w:r w:rsidRPr="00F67924">
        <w:rPr>
          <w:szCs w:val="22"/>
          <w:lang w:val="pt-PT"/>
        </w:rPr>
        <w:tab/>
        <w:t>O que precisa de saber antes de ut</w:t>
      </w:r>
      <w:r w:rsidR="00B87A7A" w:rsidRPr="00F67924">
        <w:rPr>
          <w:szCs w:val="22"/>
          <w:lang w:val="pt-PT"/>
        </w:rPr>
        <w:t>i</w:t>
      </w:r>
      <w:r w:rsidRPr="00F67924">
        <w:rPr>
          <w:szCs w:val="22"/>
          <w:lang w:val="pt-PT"/>
        </w:rPr>
        <w:t>lizar RoActemra</w:t>
      </w:r>
    </w:p>
    <w:p w14:paraId="1B9D45DC" w14:textId="77777777" w:rsidR="005551E6" w:rsidRPr="00F67924" w:rsidRDefault="005551E6" w:rsidP="005551E6">
      <w:pPr>
        <w:suppressAutoHyphens/>
        <w:ind w:left="567" w:hanging="567"/>
        <w:rPr>
          <w:szCs w:val="22"/>
          <w:lang w:val="pt-PT"/>
        </w:rPr>
      </w:pPr>
      <w:r w:rsidRPr="00F67924">
        <w:rPr>
          <w:szCs w:val="22"/>
          <w:lang w:val="pt-PT"/>
        </w:rPr>
        <w:t>3.</w:t>
      </w:r>
      <w:r w:rsidRPr="00F67924">
        <w:rPr>
          <w:szCs w:val="22"/>
          <w:lang w:val="pt-PT"/>
        </w:rPr>
        <w:tab/>
        <w:t>Como utilizar RoActemra</w:t>
      </w:r>
    </w:p>
    <w:p w14:paraId="7B8DD545" w14:textId="3FBC3DAE" w:rsidR="005551E6" w:rsidRPr="00F67924" w:rsidRDefault="005551E6" w:rsidP="005551E6">
      <w:pPr>
        <w:suppressAutoHyphens/>
        <w:ind w:left="567" w:hanging="567"/>
        <w:rPr>
          <w:szCs w:val="22"/>
          <w:lang w:val="pt-PT"/>
        </w:rPr>
      </w:pPr>
      <w:r w:rsidRPr="00F67924">
        <w:rPr>
          <w:szCs w:val="22"/>
          <w:lang w:val="pt-PT"/>
        </w:rPr>
        <w:t>4.</w:t>
      </w:r>
      <w:r w:rsidRPr="00F67924">
        <w:rPr>
          <w:szCs w:val="22"/>
          <w:lang w:val="pt-PT"/>
        </w:rPr>
        <w:tab/>
        <w:t xml:space="preserve">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possíveis</w:t>
      </w:r>
    </w:p>
    <w:p w14:paraId="0B3BBBCB" w14:textId="77777777" w:rsidR="005551E6" w:rsidRPr="00F67924" w:rsidRDefault="005551E6" w:rsidP="005551E6">
      <w:pPr>
        <w:suppressAutoHyphens/>
        <w:ind w:left="567" w:hanging="567"/>
        <w:rPr>
          <w:szCs w:val="22"/>
          <w:lang w:val="pt-PT"/>
        </w:rPr>
      </w:pPr>
      <w:r w:rsidRPr="00F67924">
        <w:rPr>
          <w:szCs w:val="22"/>
          <w:lang w:val="pt-PT"/>
        </w:rPr>
        <w:t>5.</w:t>
      </w:r>
      <w:r w:rsidRPr="00F67924">
        <w:rPr>
          <w:szCs w:val="22"/>
          <w:lang w:val="pt-PT"/>
        </w:rPr>
        <w:tab/>
        <w:t>Como conservar RoActemra</w:t>
      </w:r>
    </w:p>
    <w:p w14:paraId="0DA01AD0" w14:textId="77777777" w:rsidR="005551E6" w:rsidRPr="00F67924" w:rsidRDefault="005551E6" w:rsidP="005551E6">
      <w:pPr>
        <w:suppressAutoHyphens/>
        <w:ind w:left="567" w:hanging="567"/>
        <w:rPr>
          <w:szCs w:val="22"/>
          <w:lang w:val="pt-PT"/>
        </w:rPr>
      </w:pPr>
      <w:r w:rsidRPr="00F67924">
        <w:rPr>
          <w:szCs w:val="22"/>
          <w:lang w:val="pt-PT"/>
        </w:rPr>
        <w:t>6.</w:t>
      </w:r>
      <w:r w:rsidRPr="00F67924">
        <w:rPr>
          <w:szCs w:val="22"/>
          <w:lang w:val="pt-PT"/>
        </w:rPr>
        <w:tab/>
        <w:t>Conteúdo da embalagem e outras informações</w:t>
      </w:r>
    </w:p>
    <w:p w14:paraId="52315CA7" w14:textId="77777777" w:rsidR="005551E6" w:rsidRPr="00F67924" w:rsidRDefault="005551E6" w:rsidP="005551E6">
      <w:pPr>
        <w:suppressAutoHyphens/>
        <w:rPr>
          <w:szCs w:val="22"/>
          <w:lang w:val="pt-PT"/>
        </w:rPr>
      </w:pPr>
    </w:p>
    <w:p w14:paraId="4ABC4A42" w14:textId="77777777" w:rsidR="005551E6" w:rsidRPr="00F67924" w:rsidRDefault="005551E6" w:rsidP="005551E6">
      <w:pPr>
        <w:suppressAutoHyphens/>
        <w:rPr>
          <w:szCs w:val="22"/>
          <w:lang w:val="pt-PT"/>
        </w:rPr>
      </w:pPr>
    </w:p>
    <w:p w14:paraId="3479ACC7" w14:textId="77777777" w:rsidR="005551E6" w:rsidRPr="00F67924" w:rsidRDefault="005551E6" w:rsidP="005551E6">
      <w:pPr>
        <w:numPr>
          <w:ilvl w:val="12"/>
          <w:numId w:val="0"/>
        </w:numPr>
        <w:suppressAutoHyphens/>
        <w:ind w:left="567" w:hanging="567"/>
        <w:rPr>
          <w:b/>
          <w:szCs w:val="22"/>
          <w:lang w:val="pt-PT"/>
        </w:rPr>
      </w:pPr>
      <w:r w:rsidRPr="00F67924">
        <w:rPr>
          <w:b/>
          <w:szCs w:val="22"/>
          <w:lang w:val="pt-PT"/>
        </w:rPr>
        <w:t>1.</w:t>
      </w:r>
      <w:r w:rsidRPr="00F67924">
        <w:rPr>
          <w:b/>
          <w:szCs w:val="22"/>
          <w:lang w:val="pt-PT"/>
        </w:rPr>
        <w:tab/>
        <w:t>O que é RoActemra e para que é utilizado</w:t>
      </w:r>
    </w:p>
    <w:p w14:paraId="3AE6303A" w14:textId="77777777" w:rsidR="005551E6" w:rsidRPr="00F67924" w:rsidRDefault="005551E6" w:rsidP="005551E6">
      <w:pPr>
        <w:rPr>
          <w:szCs w:val="22"/>
          <w:lang w:val="pt-PT"/>
        </w:rPr>
      </w:pPr>
    </w:p>
    <w:p w14:paraId="2BD4E40F" w14:textId="3DE79F1C" w:rsidR="005551E6" w:rsidRPr="00F67924" w:rsidRDefault="005551E6" w:rsidP="005551E6">
      <w:pPr>
        <w:rPr>
          <w:szCs w:val="22"/>
          <w:lang w:val="pt-PT"/>
        </w:rPr>
      </w:pPr>
      <w:r w:rsidRPr="00F67924">
        <w:rPr>
          <w:szCs w:val="22"/>
          <w:lang w:val="pt-PT"/>
        </w:rPr>
        <w:t>RoActemra contém a substância ativa tocilizumab, que é uma proteína feita a partir de células imunitárias específicas (anticorpo monoclonal), que bloqueia a ação de uma proteína específica (citocina) denominada interleucina</w:t>
      </w:r>
      <w:r w:rsidR="00BE7EA3" w:rsidRPr="00F67924">
        <w:rPr>
          <w:szCs w:val="22"/>
          <w:lang w:val="pt-PT"/>
        </w:rPr>
        <w:noBreakHyphen/>
      </w:r>
      <w:r w:rsidRPr="00F67924">
        <w:rPr>
          <w:szCs w:val="22"/>
          <w:lang w:val="pt-PT"/>
        </w:rPr>
        <w:t>6. Esta proteína está envolvida em processos inflamatórios do organismo, e o seu bloqueio pode reduzir a inflamação no seu corpo.</w:t>
      </w:r>
      <w:r w:rsidR="00A60970" w:rsidRPr="00F67924">
        <w:rPr>
          <w:szCs w:val="22"/>
          <w:lang w:val="pt-PT"/>
        </w:rPr>
        <w:t xml:space="preserve"> RoActemra é utilizado no tratamento de:</w:t>
      </w:r>
    </w:p>
    <w:p w14:paraId="213DD5C3" w14:textId="77777777" w:rsidR="005551E6" w:rsidRPr="00F67924" w:rsidRDefault="005551E6" w:rsidP="005551E6">
      <w:pPr>
        <w:rPr>
          <w:szCs w:val="22"/>
          <w:lang w:val="pt-PT"/>
        </w:rPr>
      </w:pPr>
    </w:p>
    <w:p w14:paraId="5C3E6A29" w14:textId="77777777" w:rsidR="006A1A5C" w:rsidRPr="00F67924" w:rsidRDefault="00B9305A"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00D77C45" w:rsidRPr="00F67924">
        <w:rPr>
          <w:b/>
          <w:szCs w:val="22"/>
          <w:lang w:val="pt-PT"/>
        </w:rPr>
        <w:t xml:space="preserve">adultos com </w:t>
      </w:r>
      <w:r w:rsidR="005551E6" w:rsidRPr="00F67924">
        <w:rPr>
          <w:b/>
          <w:szCs w:val="22"/>
          <w:lang w:val="pt-PT"/>
        </w:rPr>
        <w:t>artrite reumatoide (AR) ativa, moderada a grave</w:t>
      </w:r>
      <w:r w:rsidR="005551E6" w:rsidRPr="00F67924">
        <w:rPr>
          <w:szCs w:val="22"/>
          <w:lang w:val="pt-PT"/>
        </w:rPr>
        <w:t xml:space="preserve">, </w:t>
      </w:r>
      <w:r w:rsidR="00BA01D0" w:rsidRPr="00F67924">
        <w:rPr>
          <w:szCs w:val="22"/>
          <w:lang w:val="pt-PT"/>
        </w:rPr>
        <w:t xml:space="preserve">uma doença autoimune, </w:t>
      </w:r>
      <w:r w:rsidR="005551E6" w:rsidRPr="00F67924">
        <w:rPr>
          <w:szCs w:val="22"/>
          <w:lang w:val="pt-PT"/>
        </w:rPr>
        <w:t xml:space="preserve">se terapêuticas prévias não tiveram o efeito desejado. </w:t>
      </w:r>
    </w:p>
    <w:p w14:paraId="617B9C4E" w14:textId="77777777" w:rsidR="006A1A5C" w:rsidRPr="00F67924" w:rsidRDefault="006A1A5C" w:rsidP="006A1A5C">
      <w:pPr>
        <w:tabs>
          <w:tab w:val="left" w:pos="567"/>
        </w:tabs>
        <w:autoSpaceDE w:val="0"/>
        <w:autoSpaceDN w:val="0"/>
        <w:adjustRightInd w:val="0"/>
        <w:ind w:left="360"/>
        <w:rPr>
          <w:szCs w:val="22"/>
          <w:lang w:val="pt-PT"/>
        </w:rPr>
      </w:pPr>
    </w:p>
    <w:p w14:paraId="5E284E60" w14:textId="77777777" w:rsidR="006A1A5C" w:rsidRPr="00F67924" w:rsidRDefault="00B9305A"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00BA01D0" w:rsidRPr="00F67924">
        <w:rPr>
          <w:rFonts w:eastAsia="SimSun"/>
          <w:b/>
          <w:szCs w:val="22"/>
          <w:lang w:val="pt-PT" w:eastAsia="zh-CN"/>
        </w:rPr>
        <w:t xml:space="preserve">adultos com </w:t>
      </w:r>
      <w:r w:rsidR="006A1A5C" w:rsidRPr="00F67924">
        <w:rPr>
          <w:b/>
          <w:szCs w:val="22"/>
          <w:lang w:val="pt-PT"/>
        </w:rPr>
        <w:t xml:space="preserve">artrite reumatoide </w:t>
      </w:r>
      <w:r w:rsidR="00BA01D0" w:rsidRPr="00F67924">
        <w:rPr>
          <w:b/>
          <w:szCs w:val="22"/>
          <w:lang w:val="pt-PT"/>
        </w:rPr>
        <w:t xml:space="preserve">(AR) </w:t>
      </w:r>
      <w:r w:rsidR="006A1A5C" w:rsidRPr="00F67924">
        <w:rPr>
          <w:b/>
          <w:szCs w:val="22"/>
          <w:lang w:val="pt-PT"/>
        </w:rPr>
        <w:t>grave, ativa e progressiva</w:t>
      </w:r>
      <w:r w:rsidR="006A1A5C" w:rsidRPr="00F67924">
        <w:rPr>
          <w:szCs w:val="22"/>
          <w:lang w:val="pt-PT"/>
        </w:rPr>
        <w:t xml:space="preserve">, </w:t>
      </w:r>
      <w:r w:rsidR="00BA01D0" w:rsidRPr="00F67924">
        <w:rPr>
          <w:szCs w:val="22"/>
          <w:lang w:val="pt-PT"/>
        </w:rPr>
        <w:t xml:space="preserve">que </w:t>
      </w:r>
      <w:r w:rsidR="00A72E24" w:rsidRPr="00F67924">
        <w:rPr>
          <w:szCs w:val="22"/>
          <w:lang w:val="pt-PT"/>
        </w:rPr>
        <w:t xml:space="preserve">não </w:t>
      </w:r>
      <w:r w:rsidR="00BA01D0" w:rsidRPr="00F67924">
        <w:rPr>
          <w:szCs w:val="22"/>
          <w:lang w:val="pt-PT"/>
        </w:rPr>
        <w:t>receberam</w:t>
      </w:r>
      <w:r w:rsidR="006A1A5C" w:rsidRPr="00F67924">
        <w:rPr>
          <w:szCs w:val="22"/>
          <w:lang w:val="pt-PT"/>
        </w:rPr>
        <w:t xml:space="preserve"> tratamento prévio com metotrexato</w:t>
      </w:r>
      <w:r w:rsidR="005D1247" w:rsidRPr="00F67924">
        <w:rPr>
          <w:szCs w:val="22"/>
          <w:lang w:val="pt-PT"/>
        </w:rPr>
        <w:t>.</w:t>
      </w:r>
    </w:p>
    <w:p w14:paraId="4B53A43F" w14:textId="77777777" w:rsidR="006A1A5C" w:rsidRPr="00F67924" w:rsidRDefault="006A1A5C" w:rsidP="006A1A5C">
      <w:pPr>
        <w:tabs>
          <w:tab w:val="left" w:pos="567"/>
        </w:tabs>
        <w:autoSpaceDE w:val="0"/>
        <w:autoSpaceDN w:val="0"/>
        <w:adjustRightInd w:val="0"/>
        <w:ind w:left="360"/>
        <w:rPr>
          <w:szCs w:val="22"/>
          <w:lang w:val="pt-PT"/>
        </w:rPr>
      </w:pPr>
    </w:p>
    <w:p w14:paraId="62D0E9E3" w14:textId="77777777" w:rsidR="005551E6" w:rsidRPr="00F67924" w:rsidRDefault="005551E6" w:rsidP="006A1A5C">
      <w:pPr>
        <w:tabs>
          <w:tab w:val="left" w:pos="567"/>
        </w:tabs>
        <w:autoSpaceDE w:val="0"/>
        <w:autoSpaceDN w:val="0"/>
        <w:adjustRightInd w:val="0"/>
        <w:rPr>
          <w:szCs w:val="22"/>
          <w:lang w:val="pt-PT"/>
        </w:rPr>
      </w:pPr>
      <w:r w:rsidRPr="00F67924">
        <w:rPr>
          <w:szCs w:val="22"/>
          <w:lang w:val="pt-PT"/>
        </w:rPr>
        <w:t xml:space="preserve">RoActemra ajuda a reduzir os sintomas </w:t>
      </w:r>
      <w:r w:rsidR="00BA01D0" w:rsidRPr="00F67924">
        <w:rPr>
          <w:szCs w:val="22"/>
          <w:lang w:val="pt-PT"/>
        </w:rPr>
        <w:t xml:space="preserve">de AR </w:t>
      </w:r>
      <w:r w:rsidRPr="00F67924">
        <w:rPr>
          <w:szCs w:val="22"/>
          <w:lang w:val="pt-PT"/>
        </w:rPr>
        <w:t>tais como a dor e o inchaço das suas articulações e pode melhorar também a sua capacidade de realização das tarefas diárias. RoActemra demonstrou atrasar</w:t>
      </w:r>
      <w:r w:rsidRPr="00F67924">
        <w:rPr>
          <w:rFonts w:eastAsia="SimSun"/>
          <w:szCs w:val="22"/>
          <w:lang w:val="pt-PT" w:eastAsia="zh-CN"/>
        </w:rPr>
        <w:t xml:space="preserve"> as lesões da </w:t>
      </w:r>
      <w:r w:rsidRPr="00F67924">
        <w:rPr>
          <w:szCs w:val="22"/>
          <w:lang w:val="pt-PT"/>
        </w:rPr>
        <w:t>cartilagem e do osso das articulações, causadas pela doença, e melhorar a sua capacidade para realizar tarefas diárias normais.</w:t>
      </w:r>
    </w:p>
    <w:p w14:paraId="03A9A3FA" w14:textId="77777777" w:rsidR="005551E6" w:rsidRPr="00F67924" w:rsidRDefault="005551E6" w:rsidP="005551E6">
      <w:pPr>
        <w:autoSpaceDE w:val="0"/>
        <w:autoSpaceDN w:val="0"/>
        <w:adjustRightInd w:val="0"/>
        <w:rPr>
          <w:szCs w:val="22"/>
          <w:lang w:val="pt-PT"/>
        </w:rPr>
      </w:pPr>
    </w:p>
    <w:p w14:paraId="1E0460A0" w14:textId="77777777" w:rsidR="005551E6" w:rsidRPr="00F67924" w:rsidRDefault="005551E6" w:rsidP="005551E6">
      <w:pPr>
        <w:tabs>
          <w:tab w:val="left" w:pos="0"/>
        </w:tabs>
        <w:rPr>
          <w:szCs w:val="22"/>
          <w:lang w:val="pt-PT"/>
        </w:rPr>
      </w:pPr>
      <w:r w:rsidRPr="00F67924">
        <w:rPr>
          <w:szCs w:val="22"/>
          <w:lang w:val="pt-PT"/>
        </w:rPr>
        <w:t xml:space="preserve">RoActemra é normalmente administrado em combinação com </w:t>
      </w:r>
      <w:r w:rsidR="00BA01D0" w:rsidRPr="00F67924">
        <w:rPr>
          <w:szCs w:val="22"/>
          <w:lang w:val="pt-PT"/>
        </w:rPr>
        <w:t xml:space="preserve">outro medicamento para a AR, chamado </w:t>
      </w:r>
      <w:r w:rsidRPr="00F67924">
        <w:rPr>
          <w:szCs w:val="22"/>
          <w:lang w:val="pt-PT"/>
        </w:rPr>
        <w:t>metotrexato. No entanto, RoActemra pode ser administrado sozinho se o seu médico determinar que metotrexato não é apropriado.</w:t>
      </w:r>
    </w:p>
    <w:p w14:paraId="28FB9372" w14:textId="77777777" w:rsidR="00BA01D0" w:rsidRPr="00F67924" w:rsidRDefault="00BA01D0" w:rsidP="005551E6">
      <w:pPr>
        <w:tabs>
          <w:tab w:val="left" w:pos="0"/>
        </w:tabs>
        <w:rPr>
          <w:szCs w:val="22"/>
          <w:lang w:val="pt-PT"/>
        </w:rPr>
      </w:pPr>
    </w:p>
    <w:p w14:paraId="56545487" w14:textId="77777777" w:rsidR="00BA01D0" w:rsidRPr="00F67924" w:rsidRDefault="00BA01D0"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rFonts w:eastAsia="SimSun"/>
          <w:b/>
          <w:szCs w:val="22"/>
          <w:lang w:val="pt-PT" w:eastAsia="zh-CN"/>
        </w:rPr>
        <w:t>adultos com uma doença das artérias chamada arterite das células gigantes (ACG)</w:t>
      </w:r>
      <w:r w:rsidRPr="00F67924">
        <w:rPr>
          <w:szCs w:val="22"/>
          <w:lang w:val="pt-PT"/>
        </w:rPr>
        <w:t xml:space="preserve">, causada por inflamação das maiores artérias do corpo, </w:t>
      </w:r>
      <w:r w:rsidR="001B2B0C" w:rsidRPr="00F67924">
        <w:rPr>
          <w:szCs w:val="22"/>
          <w:lang w:val="pt-PT"/>
        </w:rPr>
        <w:t>especialmente</w:t>
      </w:r>
      <w:r w:rsidRPr="00F67924">
        <w:rPr>
          <w:szCs w:val="22"/>
          <w:lang w:val="pt-PT"/>
        </w:rPr>
        <w:t xml:space="preserve"> aquelas que fornecem o sangue à cabeça e </w:t>
      </w:r>
      <w:r w:rsidR="001B2B0C" w:rsidRPr="00F67924">
        <w:rPr>
          <w:szCs w:val="22"/>
          <w:lang w:val="pt-PT"/>
        </w:rPr>
        <w:t xml:space="preserve">ao </w:t>
      </w:r>
      <w:r w:rsidRPr="00F67924">
        <w:rPr>
          <w:szCs w:val="22"/>
          <w:lang w:val="pt-PT"/>
        </w:rPr>
        <w:t xml:space="preserve">pescoço. Os sintomas incluem dor de cabeça, cansaço e dor no maxilar. Os efeitos podem incluir </w:t>
      </w:r>
      <w:r w:rsidR="001B2B0C" w:rsidRPr="00F67924">
        <w:rPr>
          <w:szCs w:val="22"/>
          <w:lang w:val="pt-PT"/>
        </w:rPr>
        <w:t xml:space="preserve">AVC </w:t>
      </w:r>
      <w:r w:rsidR="00791301" w:rsidRPr="00F67924">
        <w:rPr>
          <w:szCs w:val="22"/>
          <w:lang w:val="pt-PT"/>
        </w:rPr>
        <w:t>e cegueira.</w:t>
      </w:r>
    </w:p>
    <w:p w14:paraId="7C3BB042" w14:textId="77777777" w:rsidR="00791301" w:rsidRPr="00F67924" w:rsidRDefault="00791301" w:rsidP="003E1CE0">
      <w:pPr>
        <w:tabs>
          <w:tab w:val="left" w:pos="567"/>
        </w:tabs>
        <w:autoSpaceDE w:val="0"/>
        <w:autoSpaceDN w:val="0"/>
        <w:adjustRightInd w:val="0"/>
        <w:ind w:left="357"/>
        <w:rPr>
          <w:szCs w:val="22"/>
          <w:lang w:val="pt-PT"/>
        </w:rPr>
      </w:pPr>
    </w:p>
    <w:p w14:paraId="18E5BF6D" w14:textId="77777777" w:rsidR="00791301" w:rsidRPr="00F67924" w:rsidRDefault="00791301" w:rsidP="00515D4D">
      <w:pPr>
        <w:keepNext/>
        <w:keepLines/>
        <w:rPr>
          <w:szCs w:val="22"/>
          <w:lang w:val="pt-PT"/>
        </w:rPr>
      </w:pPr>
      <w:r w:rsidRPr="00F67924">
        <w:rPr>
          <w:szCs w:val="22"/>
          <w:lang w:val="pt-PT"/>
        </w:rPr>
        <w:t xml:space="preserve">RoActemra pode reduzir a dor e o inchaço nas artérias e veias da sua cabeça, pescoço e braços. </w:t>
      </w:r>
    </w:p>
    <w:p w14:paraId="40ED7E5B" w14:textId="77777777" w:rsidR="00791301" w:rsidRPr="00F67924" w:rsidRDefault="00791301" w:rsidP="00DD2B6A">
      <w:pPr>
        <w:rPr>
          <w:szCs w:val="22"/>
          <w:lang w:val="pt-PT"/>
        </w:rPr>
      </w:pPr>
    </w:p>
    <w:p w14:paraId="72154704" w14:textId="3397081D" w:rsidR="005551E6" w:rsidRPr="00F67924" w:rsidRDefault="00791301" w:rsidP="005551E6">
      <w:pPr>
        <w:tabs>
          <w:tab w:val="left" w:pos="567"/>
        </w:tabs>
        <w:rPr>
          <w:szCs w:val="22"/>
          <w:lang w:val="pt-PT"/>
        </w:rPr>
      </w:pPr>
      <w:r w:rsidRPr="00F67924">
        <w:rPr>
          <w:szCs w:val="22"/>
          <w:lang w:val="pt-PT"/>
        </w:rPr>
        <w:t>A ACG é freque</w:t>
      </w:r>
      <w:r w:rsidR="00D37A3E" w:rsidRPr="00F67924">
        <w:rPr>
          <w:szCs w:val="22"/>
          <w:lang w:val="pt-PT"/>
        </w:rPr>
        <w:t>n</w:t>
      </w:r>
      <w:r w:rsidRPr="00F67924">
        <w:rPr>
          <w:szCs w:val="22"/>
          <w:lang w:val="pt-PT"/>
        </w:rPr>
        <w:t>temente tratada com medicamentos chamados</w:t>
      </w:r>
      <w:r w:rsidR="001B2B0C" w:rsidRPr="00F67924">
        <w:rPr>
          <w:szCs w:val="22"/>
          <w:lang w:val="pt-PT"/>
        </w:rPr>
        <w:t xml:space="preserve"> ester</w:t>
      </w:r>
      <w:r w:rsidR="0094718E" w:rsidRPr="00F67924">
        <w:rPr>
          <w:szCs w:val="22"/>
          <w:lang w:val="pt-PT"/>
        </w:rPr>
        <w:t>o</w:t>
      </w:r>
      <w:r w:rsidR="001B2B0C" w:rsidRPr="00F67924">
        <w:rPr>
          <w:szCs w:val="22"/>
          <w:lang w:val="pt-PT"/>
        </w:rPr>
        <w:t>ides. Geralmente são efe</w:t>
      </w:r>
      <w:r w:rsidRPr="00F67924">
        <w:rPr>
          <w:szCs w:val="22"/>
          <w:lang w:val="pt-PT"/>
        </w:rPr>
        <w:t xml:space="preserve">tivos, mas poderão ter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se utilizados em doses elevadas durante um longo período de tempo. R</w:t>
      </w:r>
      <w:r w:rsidR="00331522" w:rsidRPr="00F67924">
        <w:rPr>
          <w:szCs w:val="22"/>
          <w:lang w:val="pt-PT"/>
        </w:rPr>
        <w:t>eduzir a dose</w:t>
      </w:r>
      <w:r w:rsidRPr="00F67924">
        <w:rPr>
          <w:szCs w:val="22"/>
          <w:lang w:val="pt-PT"/>
        </w:rPr>
        <w:t xml:space="preserve"> de ester</w:t>
      </w:r>
      <w:r w:rsidR="0094718E" w:rsidRPr="00F67924">
        <w:rPr>
          <w:szCs w:val="22"/>
          <w:lang w:val="pt-PT"/>
        </w:rPr>
        <w:t>o</w:t>
      </w:r>
      <w:r w:rsidRPr="00F67924">
        <w:rPr>
          <w:szCs w:val="22"/>
          <w:lang w:val="pt-PT"/>
        </w:rPr>
        <w:t>ides</w:t>
      </w:r>
      <w:r w:rsidR="00331522" w:rsidRPr="00F67924">
        <w:rPr>
          <w:szCs w:val="22"/>
          <w:lang w:val="pt-PT"/>
        </w:rPr>
        <w:t xml:space="preserve"> também pode levar a um </w:t>
      </w:r>
      <w:r w:rsidR="00323A88" w:rsidRPr="00F67924">
        <w:rPr>
          <w:szCs w:val="22"/>
          <w:lang w:val="pt-PT"/>
        </w:rPr>
        <w:t>episódio de agudização de</w:t>
      </w:r>
      <w:r w:rsidR="00331522" w:rsidRPr="00F67924">
        <w:rPr>
          <w:szCs w:val="22"/>
          <w:lang w:val="pt-PT"/>
        </w:rPr>
        <w:t xml:space="preserve"> ACG. Associar RoActemra ao tratamento significa que os esteroides poderão ser utilizados por um período de tempo menor, ao mesmo tempo que continua a controlar a ACG.</w:t>
      </w:r>
    </w:p>
    <w:p w14:paraId="35525C1D" w14:textId="77777777" w:rsidR="007D5A18" w:rsidRPr="00F67924" w:rsidRDefault="007D5A18" w:rsidP="005551E6">
      <w:pPr>
        <w:tabs>
          <w:tab w:val="left" w:pos="567"/>
        </w:tabs>
        <w:rPr>
          <w:szCs w:val="22"/>
          <w:lang w:val="pt-PT"/>
        </w:rPr>
      </w:pPr>
    </w:p>
    <w:p w14:paraId="33A4A186" w14:textId="77777777" w:rsidR="007D5A18" w:rsidRPr="00F67924" w:rsidRDefault="0079173E"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007D5A18" w:rsidRPr="00F67924">
        <w:rPr>
          <w:b/>
          <w:szCs w:val="22"/>
          <w:lang w:val="pt-PT"/>
        </w:rPr>
        <w:t xml:space="preserve">crianças e adolescentes, com 1 ou mais </w:t>
      </w:r>
      <w:r w:rsidR="00D330FC" w:rsidRPr="00F67924">
        <w:rPr>
          <w:b/>
          <w:szCs w:val="22"/>
          <w:lang w:val="pt-PT"/>
        </w:rPr>
        <w:t xml:space="preserve">anos </w:t>
      </w:r>
      <w:r w:rsidR="007D5A18" w:rsidRPr="00F67924">
        <w:rPr>
          <w:b/>
          <w:szCs w:val="22"/>
          <w:lang w:val="pt-PT"/>
        </w:rPr>
        <w:t xml:space="preserve">de idade, com </w:t>
      </w:r>
      <w:r w:rsidR="00D330FC" w:rsidRPr="00F67924">
        <w:rPr>
          <w:b/>
          <w:i/>
          <w:szCs w:val="22"/>
          <w:lang w:val="pt-PT"/>
        </w:rPr>
        <w:t>artrite idiopática juvenil sisté</w:t>
      </w:r>
      <w:r w:rsidR="007D5A18" w:rsidRPr="00F67924">
        <w:rPr>
          <w:b/>
          <w:i/>
          <w:szCs w:val="22"/>
          <w:lang w:val="pt-PT"/>
        </w:rPr>
        <w:t>mica</w:t>
      </w:r>
      <w:r w:rsidR="007D5A18" w:rsidRPr="00F67924">
        <w:rPr>
          <w:b/>
          <w:szCs w:val="22"/>
          <w:lang w:val="pt-PT"/>
        </w:rPr>
        <w:t xml:space="preserve"> (AIJs)</w:t>
      </w:r>
      <w:r w:rsidR="007D5A18" w:rsidRPr="00F67924">
        <w:rPr>
          <w:szCs w:val="22"/>
          <w:lang w:val="pt-PT"/>
        </w:rPr>
        <w:t xml:space="preserve"> </w:t>
      </w:r>
      <w:r w:rsidR="00D330FC" w:rsidRPr="00F67924">
        <w:rPr>
          <w:b/>
          <w:szCs w:val="22"/>
          <w:lang w:val="pt-PT"/>
        </w:rPr>
        <w:t>ativa</w:t>
      </w:r>
      <w:r w:rsidR="00D330FC" w:rsidRPr="00F67924">
        <w:rPr>
          <w:szCs w:val="22"/>
          <w:lang w:val="pt-PT"/>
        </w:rPr>
        <w:t xml:space="preserve">, </w:t>
      </w:r>
      <w:r w:rsidR="007D5A18" w:rsidRPr="00F67924">
        <w:rPr>
          <w:szCs w:val="22"/>
          <w:lang w:val="pt-PT"/>
        </w:rPr>
        <w:t>uma doença inflamatória que causa dor e inchaço em uma ou mais articulações, além de febre e erupção cutânea.</w:t>
      </w:r>
    </w:p>
    <w:p w14:paraId="4DD5551D" w14:textId="77777777" w:rsidR="007D5A18" w:rsidRPr="00F67924" w:rsidRDefault="007D5A18" w:rsidP="007D5A18">
      <w:pPr>
        <w:tabs>
          <w:tab w:val="left" w:pos="567"/>
        </w:tabs>
        <w:rPr>
          <w:szCs w:val="22"/>
          <w:lang w:val="pt-PT"/>
        </w:rPr>
      </w:pPr>
    </w:p>
    <w:p w14:paraId="0C2F25A9" w14:textId="77777777" w:rsidR="007D5A18" w:rsidRPr="00F67924" w:rsidRDefault="007D5A18" w:rsidP="00D71122">
      <w:pPr>
        <w:tabs>
          <w:tab w:val="left" w:pos="567"/>
        </w:tabs>
        <w:ind w:left="567"/>
        <w:rPr>
          <w:szCs w:val="22"/>
          <w:lang w:val="pt-PT"/>
        </w:rPr>
      </w:pPr>
      <w:r w:rsidRPr="00F67924">
        <w:rPr>
          <w:szCs w:val="22"/>
          <w:lang w:val="pt-PT"/>
        </w:rPr>
        <w:t xml:space="preserve">RoActemra é utilizado para melhorar os sintomas da AIJs. </w:t>
      </w:r>
      <w:r w:rsidR="00D330FC" w:rsidRPr="00F67924">
        <w:rPr>
          <w:szCs w:val="22"/>
          <w:lang w:val="pt-PT"/>
        </w:rPr>
        <w:t>Pode ser usado sozinho ou em associação com metotrexato.</w:t>
      </w:r>
    </w:p>
    <w:p w14:paraId="07C47BFF" w14:textId="77777777" w:rsidR="003D2428" w:rsidRPr="00F67924" w:rsidRDefault="003D2428" w:rsidP="005551E6">
      <w:pPr>
        <w:tabs>
          <w:tab w:val="left" w:pos="567"/>
        </w:tabs>
        <w:rPr>
          <w:szCs w:val="22"/>
          <w:lang w:val="pt-PT"/>
        </w:rPr>
      </w:pPr>
    </w:p>
    <w:p w14:paraId="17D59093" w14:textId="79CFD633" w:rsidR="003D2428" w:rsidRPr="00F67924" w:rsidRDefault="0079173E"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003D2428" w:rsidRPr="00F67924">
        <w:rPr>
          <w:b/>
          <w:szCs w:val="22"/>
          <w:lang w:val="pt-PT"/>
        </w:rPr>
        <w:t>crianças e adolescentes</w:t>
      </w:r>
      <w:r w:rsidR="003D2428" w:rsidRPr="00F67924">
        <w:rPr>
          <w:szCs w:val="22"/>
          <w:lang w:val="pt-PT"/>
        </w:rPr>
        <w:t xml:space="preserve"> </w:t>
      </w:r>
      <w:r w:rsidR="005A6BF5" w:rsidRPr="00F67924">
        <w:rPr>
          <w:b/>
          <w:szCs w:val="22"/>
          <w:lang w:val="pt-PT"/>
        </w:rPr>
        <w:t>com idade igual ou superior a 2 anos</w:t>
      </w:r>
      <w:r w:rsidR="003D2428" w:rsidRPr="00F67924">
        <w:rPr>
          <w:b/>
          <w:szCs w:val="22"/>
          <w:lang w:val="pt-PT"/>
        </w:rPr>
        <w:t xml:space="preserve">, com </w:t>
      </w:r>
      <w:r w:rsidR="003D2428" w:rsidRPr="00F67924">
        <w:rPr>
          <w:b/>
          <w:i/>
          <w:szCs w:val="22"/>
          <w:lang w:val="pt-PT"/>
        </w:rPr>
        <w:t>artrite idiopática juvenil poliarticular</w:t>
      </w:r>
      <w:r w:rsidR="003D2428" w:rsidRPr="00F67924">
        <w:rPr>
          <w:b/>
          <w:szCs w:val="22"/>
          <w:lang w:val="pt-PT"/>
        </w:rPr>
        <w:t xml:space="preserve"> (AIJp) ativa</w:t>
      </w:r>
      <w:r w:rsidR="003D2428" w:rsidRPr="00F67924">
        <w:rPr>
          <w:szCs w:val="22"/>
          <w:lang w:val="pt-PT"/>
        </w:rPr>
        <w:t xml:space="preserve">. Esta é uma doença inflamatória que causa dor e inchaço </w:t>
      </w:r>
      <w:r w:rsidR="00D26172" w:rsidRPr="00F67924">
        <w:rPr>
          <w:szCs w:val="22"/>
          <w:lang w:val="pt-PT"/>
        </w:rPr>
        <w:t xml:space="preserve">em uma </w:t>
      </w:r>
      <w:r w:rsidR="003D2428" w:rsidRPr="00F67924">
        <w:rPr>
          <w:szCs w:val="22"/>
          <w:lang w:val="pt-PT"/>
        </w:rPr>
        <w:t>ou mais articulações.</w:t>
      </w:r>
    </w:p>
    <w:p w14:paraId="77180DF2" w14:textId="77777777" w:rsidR="003D2428" w:rsidRPr="00F67924" w:rsidRDefault="003D2428" w:rsidP="003D2428">
      <w:pPr>
        <w:tabs>
          <w:tab w:val="left" w:pos="567"/>
        </w:tabs>
        <w:rPr>
          <w:szCs w:val="22"/>
          <w:lang w:val="pt-PT"/>
        </w:rPr>
      </w:pPr>
    </w:p>
    <w:p w14:paraId="70DC061B" w14:textId="77777777" w:rsidR="003D2428" w:rsidRPr="00F67924" w:rsidRDefault="003D2428" w:rsidP="003D2428">
      <w:pPr>
        <w:tabs>
          <w:tab w:val="left" w:pos="567"/>
        </w:tabs>
        <w:rPr>
          <w:szCs w:val="22"/>
          <w:lang w:val="pt-PT"/>
        </w:rPr>
      </w:pPr>
      <w:r w:rsidRPr="00F67924">
        <w:rPr>
          <w:szCs w:val="22"/>
          <w:lang w:val="pt-PT"/>
        </w:rPr>
        <w:t>RoActemra é utilizado para melhorar os sintomas da AIJp. Pode ser usado sozinho ou em associação com metotrexato.</w:t>
      </w:r>
    </w:p>
    <w:p w14:paraId="43E32A20" w14:textId="77777777" w:rsidR="005551E6" w:rsidRPr="00F67924" w:rsidRDefault="005551E6" w:rsidP="005551E6">
      <w:pPr>
        <w:tabs>
          <w:tab w:val="left" w:pos="567"/>
        </w:tabs>
        <w:rPr>
          <w:szCs w:val="22"/>
          <w:lang w:val="pt-PT"/>
        </w:rPr>
      </w:pPr>
    </w:p>
    <w:p w14:paraId="7CD3F240" w14:textId="77777777" w:rsidR="00B525F4" w:rsidRPr="00F67924" w:rsidRDefault="00B525F4" w:rsidP="005551E6">
      <w:pPr>
        <w:tabs>
          <w:tab w:val="left" w:pos="567"/>
        </w:tabs>
        <w:rPr>
          <w:szCs w:val="22"/>
          <w:lang w:val="pt-PT"/>
        </w:rPr>
      </w:pPr>
    </w:p>
    <w:p w14:paraId="6A017F47" w14:textId="77777777" w:rsidR="005551E6" w:rsidRPr="00F67924" w:rsidRDefault="005551E6" w:rsidP="00E64A0A">
      <w:pPr>
        <w:numPr>
          <w:ilvl w:val="12"/>
          <w:numId w:val="0"/>
        </w:numPr>
        <w:suppressAutoHyphens/>
        <w:ind w:left="567" w:hanging="567"/>
        <w:rPr>
          <w:b/>
          <w:szCs w:val="22"/>
          <w:lang w:val="pt-PT"/>
        </w:rPr>
      </w:pPr>
      <w:r w:rsidRPr="00F67924">
        <w:rPr>
          <w:b/>
          <w:szCs w:val="22"/>
          <w:lang w:val="pt-PT"/>
        </w:rPr>
        <w:t>2.</w:t>
      </w:r>
      <w:r w:rsidRPr="00F67924">
        <w:rPr>
          <w:b/>
          <w:szCs w:val="22"/>
          <w:lang w:val="pt-PT"/>
        </w:rPr>
        <w:tab/>
        <w:t>O que precisa de saber antes de utilizar RoActemra</w:t>
      </w:r>
    </w:p>
    <w:p w14:paraId="567CB4B6" w14:textId="77777777" w:rsidR="005551E6" w:rsidRPr="00F67924" w:rsidRDefault="005551E6" w:rsidP="00B9305A">
      <w:pPr>
        <w:keepNext/>
        <w:keepLines/>
        <w:tabs>
          <w:tab w:val="left" w:pos="567"/>
        </w:tabs>
        <w:rPr>
          <w:szCs w:val="22"/>
          <w:lang w:val="pt-PT"/>
        </w:rPr>
      </w:pPr>
    </w:p>
    <w:p w14:paraId="092D95DE" w14:textId="77777777" w:rsidR="005551E6" w:rsidRPr="00F67924" w:rsidRDefault="005551E6" w:rsidP="00C951F9">
      <w:pPr>
        <w:keepNext/>
        <w:keepLines/>
        <w:numPr>
          <w:ilvl w:val="12"/>
          <w:numId w:val="0"/>
        </w:numPr>
        <w:suppressAutoHyphens/>
        <w:rPr>
          <w:b/>
          <w:szCs w:val="22"/>
          <w:lang w:val="pt-PT"/>
        </w:rPr>
      </w:pPr>
      <w:r w:rsidRPr="00F67924">
        <w:rPr>
          <w:b/>
          <w:szCs w:val="22"/>
          <w:lang w:val="pt-PT"/>
        </w:rPr>
        <w:t>Não utilize RoActemra</w:t>
      </w:r>
    </w:p>
    <w:p w14:paraId="34DB20C5" w14:textId="35596B59" w:rsidR="005551E6" w:rsidRPr="00F67924" w:rsidRDefault="005551E6" w:rsidP="00556054">
      <w:pPr>
        <w:pStyle w:val="Standard1"/>
        <w:ind w:left="562" w:hanging="562"/>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se tem</w:t>
      </w:r>
      <w:r w:rsidR="003D2428" w:rsidRPr="00F67924">
        <w:rPr>
          <w:szCs w:val="22"/>
          <w:lang w:val="pt-PT"/>
        </w:rPr>
        <w:t>, ou se a criança doente de quem cuida tem</w:t>
      </w:r>
      <w:r w:rsidRPr="00F67924">
        <w:rPr>
          <w:szCs w:val="22"/>
          <w:lang w:val="pt-PT"/>
        </w:rPr>
        <w:t xml:space="preserve"> alergia ao tocilizumab ou a qualquer outro componente deste medicamento (indicados na secção</w:t>
      </w:r>
      <w:r w:rsidR="00BE7EA3" w:rsidRPr="00F67924">
        <w:rPr>
          <w:szCs w:val="22"/>
          <w:lang w:val="pt-PT"/>
        </w:rPr>
        <w:t> </w:t>
      </w:r>
      <w:r w:rsidRPr="00F67924">
        <w:rPr>
          <w:szCs w:val="22"/>
          <w:lang w:val="pt-PT"/>
        </w:rPr>
        <w:t>6).</w:t>
      </w:r>
    </w:p>
    <w:p w14:paraId="5584E51B" w14:textId="77777777" w:rsidR="005551E6" w:rsidRPr="00F67924" w:rsidRDefault="005551E6" w:rsidP="00556054">
      <w:pPr>
        <w:pStyle w:val="Standard1"/>
        <w:ind w:left="562" w:hanging="562"/>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t xml:space="preserve">se </w:t>
      </w:r>
      <w:r w:rsidR="00BD18FA" w:rsidRPr="00F67924">
        <w:rPr>
          <w:rFonts w:eastAsia="SimSun"/>
          <w:szCs w:val="22"/>
          <w:lang w:val="pt-PT" w:eastAsia="zh-CN"/>
        </w:rPr>
        <w:t>tem, ou se a criança doente de quem cuida</w:t>
      </w:r>
      <w:r w:rsidR="001F3229" w:rsidRPr="00F67924">
        <w:rPr>
          <w:rFonts w:eastAsia="SimSun"/>
          <w:szCs w:val="22"/>
          <w:lang w:val="pt-PT" w:eastAsia="zh-CN"/>
        </w:rPr>
        <w:t>,</w:t>
      </w:r>
      <w:r w:rsidR="00BD18FA" w:rsidRPr="00F67924">
        <w:rPr>
          <w:rFonts w:eastAsia="SimSun"/>
          <w:szCs w:val="22"/>
          <w:lang w:val="pt-PT" w:eastAsia="zh-CN"/>
        </w:rPr>
        <w:t xml:space="preserve"> </w:t>
      </w:r>
      <w:r w:rsidRPr="00F67924">
        <w:rPr>
          <w:rFonts w:eastAsia="SimSun"/>
          <w:szCs w:val="22"/>
          <w:lang w:val="pt-PT" w:eastAsia="zh-CN"/>
        </w:rPr>
        <w:t>tem uma infeção ativa grave.</w:t>
      </w:r>
    </w:p>
    <w:p w14:paraId="665617D8" w14:textId="77777777" w:rsidR="005551E6" w:rsidRPr="00F67924" w:rsidRDefault="005551E6" w:rsidP="005551E6">
      <w:pPr>
        <w:tabs>
          <w:tab w:val="left" w:pos="567"/>
        </w:tabs>
        <w:rPr>
          <w:rFonts w:eastAsia="SimSun"/>
          <w:szCs w:val="22"/>
          <w:lang w:val="pt-PT" w:eastAsia="zh-CN"/>
        </w:rPr>
      </w:pPr>
    </w:p>
    <w:p w14:paraId="0FDDADE9" w14:textId="77777777" w:rsidR="005551E6" w:rsidRPr="00F67924" w:rsidRDefault="005551E6" w:rsidP="005551E6">
      <w:pPr>
        <w:keepNext/>
        <w:keepLines/>
        <w:numPr>
          <w:ilvl w:val="12"/>
          <w:numId w:val="0"/>
        </w:numPr>
        <w:suppressAutoHyphens/>
        <w:rPr>
          <w:szCs w:val="22"/>
          <w:lang w:val="pt-PT"/>
        </w:rPr>
      </w:pPr>
      <w:r w:rsidRPr="00F67924">
        <w:rPr>
          <w:szCs w:val="22"/>
          <w:lang w:val="pt-PT"/>
        </w:rPr>
        <w:t>Se alguma destas situações se aplicar a si, informe um médico. Não utilize RoActemra.</w:t>
      </w:r>
    </w:p>
    <w:p w14:paraId="46658176" w14:textId="77777777" w:rsidR="005551E6" w:rsidRPr="00F67924" w:rsidRDefault="005551E6" w:rsidP="005551E6">
      <w:pPr>
        <w:tabs>
          <w:tab w:val="left" w:pos="567"/>
        </w:tabs>
        <w:rPr>
          <w:szCs w:val="22"/>
          <w:lang w:val="pt-PT"/>
        </w:rPr>
      </w:pPr>
    </w:p>
    <w:p w14:paraId="3F246016" w14:textId="77777777" w:rsidR="005551E6" w:rsidRPr="00F67924" w:rsidRDefault="005551E6" w:rsidP="005551E6">
      <w:pPr>
        <w:keepNext/>
        <w:keepLines/>
        <w:numPr>
          <w:ilvl w:val="12"/>
          <w:numId w:val="0"/>
        </w:numPr>
        <w:suppressAutoHyphens/>
        <w:rPr>
          <w:b/>
          <w:szCs w:val="22"/>
          <w:lang w:val="pt-PT"/>
        </w:rPr>
      </w:pPr>
      <w:r w:rsidRPr="00F67924">
        <w:rPr>
          <w:b/>
          <w:szCs w:val="22"/>
          <w:lang w:val="pt-PT"/>
        </w:rPr>
        <w:t>Advertências e precauções</w:t>
      </w:r>
    </w:p>
    <w:p w14:paraId="71870C1F" w14:textId="77777777" w:rsidR="005551E6" w:rsidRPr="00F67924" w:rsidRDefault="005551E6" w:rsidP="005551E6">
      <w:pPr>
        <w:keepNext/>
        <w:keepLines/>
        <w:numPr>
          <w:ilvl w:val="12"/>
          <w:numId w:val="0"/>
        </w:numPr>
        <w:suppressAutoHyphens/>
        <w:rPr>
          <w:b/>
          <w:szCs w:val="22"/>
          <w:lang w:val="pt-PT"/>
        </w:rPr>
      </w:pPr>
    </w:p>
    <w:p w14:paraId="64E9032F" w14:textId="77777777" w:rsidR="005551E6" w:rsidRPr="00F67924" w:rsidRDefault="005551E6" w:rsidP="005551E6">
      <w:pPr>
        <w:widowControl w:val="0"/>
        <w:numPr>
          <w:ilvl w:val="12"/>
          <w:numId w:val="0"/>
        </w:numPr>
        <w:rPr>
          <w:szCs w:val="22"/>
          <w:lang w:val="pt-PT"/>
        </w:rPr>
      </w:pPr>
      <w:r w:rsidRPr="00F67924">
        <w:rPr>
          <w:szCs w:val="22"/>
          <w:lang w:val="pt-PT"/>
        </w:rPr>
        <w:t>Fale com o seu médico, farmacêutico ou enfermeiro antes de utilizar RoActemra.</w:t>
      </w:r>
    </w:p>
    <w:p w14:paraId="5A2C2114" w14:textId="77777777" w:rsidR="005551E6" w:rsidRPr="00F67924" w:rsidRDefault="005551E6" w:rsidP="005551E6">
      <w:pPr>
        <w:numPr>
          <w:ilvl w:val="12"/>
          <w:numId w:val="0"/>
        </w:numPr>
        <w:suppressAutoHyphens/>
        <w:rPr>
          <w:szCs w:val="22"/>
          <w:lang w:val="pt-PT"/>
        </w:rPr>
      </w:pPr>
    </w:p>
    <w:p w14:paraId="69FDD188"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sentir </w:t>
      </w:r>
      <w:r w:rsidRPr="00F67924">
        <w:rPr>
          <w:b/>
          <w:szCs w:val="22"/>
          <w:lang w:val="pt-PT"/>
        </w:rPr>
        <w:t>reações alérgicas</w:t>
      </w:r>
      <w:r w:rsidRPr="00F67924">
        <w:rPr>
          <w:szCs w:val="22"/>
          <w:lang w:val="pt-PT"/>
        </w:rPr>
        <w:t>, tais como aperto no peito, sibilos</w:t>
      </w:r>
      <w:r w:rsidR="001C6B13" w:rsidRPr="00F67924">
        <w:rPr>
          <w:szCs w:val="22"/>
          <w:lang w:val="pt-PT"/>
        </w:rPr>
        <w:t xml:space="preserve"> (pieira)</w:t>
      </w:r>
      <w:r w:rsidRPr="00F67924">
        <w:rPr>
          <w:szCs w:val="22"/>
          <w:lang w:val="pt-PT"/>
        </w:rPr>
        <w:t xml:space="preserve">, tontura grave ou sensação de desmaio, inchaço dos lábios, da língua, da face ou comichão na pele, urticária ou erupção na pele, durante ou após a injeção, </w:t>
      </w:r>
      <w:r w:rsidRPr="00F67924">
        <w:rPr>
          <w:b/>
          <w:szCs w:val="22"/>
          <w:lang w:val="pt-PT"/>
        </w:rPr>
        <w:t>informe o seu médico imediatamente</w:t>
      </w:r>
      <w:r w:rsidRPr="00F67924">
        <w:rPr>
          <w:szCs w:val="22"/>
          <w:lang w:val="pt-PT"/>
        </w:rPr>
        <w:t>.</w:t>
      </w:r>
    </w:p>
    <w:p w14:paraId="495C435E" w14:textId="77777777" w:rsidR="005551E6" w:rsidRPr="00F67924" w:rsidRDefault="005551E6" w:rsidP="005551E6">
      <w:pPr>
        <w:suppressAutoHyphens/>
        <w:ind w:left="567" w:hanging="567"/>
        <w:rPr>
          <w:szCs w:val="22"/>
          <w:lang w:val="pt-PT"/>
        </w:rPr>
      </w:pPr>
    </w:p>
    <w:p w14:paraId="73915BBD"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szCs w:val="22"/>
          <w:lang w:val="pt-PT"/>
        </w:rPr>
        <w:tab/>
      </w:r>
      <w:r w:rsidR="001B789A" w:rsidRPr="00F67924">
        <w:rPr>
          <w:szCs w:val="22"/>
          <w:lang w:val="pt-PT"/>
        </w:rPr>
        <w:t>Se teve quaisquer sintomas de reações alérgicas após a administração de RoActemra, n</w:t>
      </w:r>
      <w:r w:rsidRPr="00F67924">
        <w:rPr>
          <w:szCs w:val="22"/>
          <w:lang w:val="pt-PT"/>
        </w:rPr>
        <w:t>ão tome a próxima dose até ter informado o seu médico E o seu médico lhe ter dito para tomar a próxima dose.</w:t>
      </w:r>
    </w:p>
    <w:p w14:paraId="2A7965C3" w14:textId="77777777" w:rsidR="005551E6" w:rsidRPr="00F67924" w:rsidRDefault="005551E6" w:rsidP="005551E6">
      <w:pPr>
        <w:suppressAutoHyphens/>
        <w:ind w:left="567" w:hanging="567"/>
        <w:rPr>
          <w:szCs w:val="22"/>
          <w:lang w:val="pt-PT"/>
        </w:rPr>
      </w:pPr>
    </w:p>
    <w:p w14:paraId="0E41A64F" w14:textId="70726DCD"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ins w:id="3196" w:author="Author">
        <w:r w:rsidR="007B075B" w:rsidRPr="00A55B53">
          <w:rPr>
            <w:szCs w:val="22"/>
            <w:lang w:val="pt-PT"/>
          </w:rPr>
          <w:t xml:space="preserve">Se tem uma </w:t>
        </w:r>
        <w:r w:rsidR="007B075B" w:rsidRPr="00A55B53">
          <w:rPr>
            <w:b/>
            <w:szCs w:val="22"/>
            <w:lang w:val="pt-PT"/>
          </w:rPr>
          <w:t>infeção</w:t>
        </w:r>
        <w:r w:rsidR="007B075B" w:rsidRPr="00A55B53">
          <w:rPr>
            <w:szCs w:val="22"/>
            <w:lang w:val="pt-PT"/>
          </w:rPr>
          <w:t xml:space="preserve"> de qualquer tipo, de curta ou longa duração, ou se costuma ter infeções com frequência. </w:t>
        </w:r>
        <w:r w:rsidR="007B075B" w:rsidRPr="00A55B53">
          <w:rPr>
            <w:b/>
            <w:szCs w:val="22"/>
            <w:lang w:val="pt-PT"/>
          </w:rPr>
          <w:t>Informe o seu médico imediatamente</w:t>
        </w:r>
        <w:r w:rsidR="007B075B" w:rsidRPr="00A55B53">
          <w:rPr>
            <w:szCs w:val="22"/>
            <w:lang w:val="pt-PT"/>
          </w:rPr>
          <w:t xml:space="preserve"> se não se sentir bem. RoActemra pode reduzir a capacidade que o seu corpo tem para combater as infeções e pode agravar uma infeção existente ou aumentar a hipótese de contrair uma nova infeção.</w:t>
        </w:r>
      </w:ins>
      <w:del w:id="3197" w:author="Author">
        <w:r w:rsidRPr="00F67924" w:rsidDel="007B075B">
          <w:rPr>
            <w:szCs w:val="22"/>
            <w:lang w:val="pt-PT"/>
          </w:rPr>
          <w:delText xml:space="preserve">Se tem uma </w:delText>
        </w:r>
        <w:r w:rsidRPr="00F67924" w:rsidDel="007B075B">
          <w:rPr>
            <w:b/>
            <w:szCs w:val="22"/>
            <w:lang w:val="pt-PT"/>
          </w:rPr>
          <w:delText>infeção</w:delText>
        </w:r>
        <w:r w:rsidRPr="00F67924" w:rsidDel="007B075B">
          <w:rPr>
            <w:szCs w:val="22"/>
            <w:lang w:val="pt-PT"/>
          </w:rPr>
          <w:delText xml:space="preserve"> de qualquer tipo, de curta ou longa duração, ou se costuma ter infeções com frequência. </w:delText>
        </w:r>
        <w:r w:rsidRPr="00F67924" w:rsidDel="007B075B">
          <w:rPr>
            <w:b/>
            <w:szCs w:val="22"/>
            <w:lang w:val="pt-PT"/>
          </w:rPr>
          <w:delText>Informe o seu médico imediatamente</w:delText>
        </w:r>
        <w:r w:rsidRPr="00F67924" w:rsidDel="007B075B">
          <w:rPr>
            <w:szCs w:val="22"/>
            <w:lang w:val="pt-PT"/>
          </w:rPr>
          <w:delText xml:space="preserve"> se não se sentir bem. RoActemra pode reduzir a capacidade que o seu corpo tem para combater as infeções e pode agravar uma infeção existente ou aumentar a hipótese de contrair uma nova infeção.</w:delText>
        </w:r>
      </w:del>
    </w:p>
    <w:p w14:paraId="0795EE95" w14:textId="77777777" w:rsidR="005551E6" w:rsidRPr="00F67924" w:rsidRDefault="005551E6" w:rsidP="005551E6">
      <w:pPr>
        <w:ind w:left="567" w:hanging="567"/>
        <w:rPr>
          <w:szCs w:val="22"/>
          <w:lang w:val="pt-PT"/>
        </w:rPr>
      </w:pPr>
    </w:p>
    <w:p w14:paraId="1DEE815A"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tiver tido </w:t>
      </w:r>
      <w:r w:rsidRPr="00F67924">
        <w:rPr>
          <w:b/>
          <w:szCs w:val="22"/>
          <w:lang w:val="pt-PT"/>
        </w:rPr>
        <w:t>tuberculose</w:t>
      </w:r>
      <w:r w:rsidRPr="00F67924">
        <w:rPr>
          <w:szCs w:val="22"/>
          <w:lang w:val="pt-PT"/>
        </w:rPr>
        <w:t xml:space="preserve"> informe o seu médico. O seu médico procurará sinais e sintomas de tuberculose antes de iniciar o tratamento com RoActemra. </w:t>
      </w:r>
      <w:r w:rsidR="00CC5DFE" w:rsidRPr="00F67924">
        <w:rPr>
          <w:szCs w:val="22"/>
          <w:lang w:val="pt-PT"/>
        </w:rPr>
        <w:t>Informe o seu médico imediatamente s</w:t>
      </w:r>
      <w:r w:rsidRPr="00F67924">
        <w:rPr>
          <w:szCs w:val="22"/>
          <w:lang w:val="pt-PT"/>
        </w:rPr>
        <w:t>e surgirem sintomas de tuberculose (tosse persistente, perda de peso, apatia, febre ligeira) ou qualquer outra infeção durante ou após a terapêutica.</w:t>
      </w:r>
    </w:p>
    <w:p w14:paraId="61E52E83" w14:textId="77777777" w:rsidR="005551E6" w:rsidRPr="00F67924" w:rsidRDefault="005551E6" w:rsidP="005551E6">
      <w:pPr>
        <w:ind w:left="567" w:hanging="567"/>
        <w:rPr>
          <w:szCs w:val="22"/>
          <w:lang w:val="pt-PT"/>
        </w:rPr>
      </w:pPr>
    </w:p>
    <w:p w14:paraId="3036491C" w14:textId="08B3697A"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ins w:id="3198" w:author="Author">
        <w:r w:rsidR="007B075B" w:rsidRPr="00A55B53">
          <w:rPr>
            <w:szCs w:val="22"/>
            <w:lang w:val="pt-PT"/>
          </w:rPr>
          <w:t xml:space="preserve">Se tiver tido </w:t>
        </w:r>
        <w:r w:rsidR="007B075B" w:rsidRPr="00A55B53">
          <w:rPr>
            <w:b/>
            <w:szCs w:val="22"/>
            <w:lang w:val="pt-PT"/>
          </w:rPr>
          <w:t xml:space="preserve">úlceras intestinais </w:t>
        </w:r>
        <w:r w:rsidR="007B075B" w:rsidRPr="00A55B53">
          <w:rPr>
            <w:szCs w:val="22"/>
            <w:lang w:val="pt-PT"/>
          </w:rPr>
          <w:t>ou</w:t>
        </w:r>
        <w:r w:rsidR="007B075B" w:rsidRPr="00A55B53">
          <w:rPr>
            <w:b/>
            <w:szCs w:val="22"/>
            <w:lang w:val="pt-PT"/>
          </w:rPr>
          <w:t xml:space="preserve"> diverticulite </w:t>
        </w:r>
        <w:r w:rsidR="007B075B" w:rsidRPr="00A55B53">
          <w:rPr>
            <w:szCs w:val="22"/>
            <w:lang w:val="pt-PT"/>
          </w:rPr>
          <w:t>informe o seu médico. Os sintomas incluiriam dor abdominal e alterações inexplicáveis nos hábitos intestinais acompanhadas de febre.</w:t>
        </w:r>
      </w:ins>
      <w:del w:id="3199" w:author="Author">
        <w:r w:rsidRPr="00F67924" w:rsidDel="007B075B">
          <w:rPr>
            <w:szCs w:val="22"/>
            <w:lang w:val="pt-PT"/>
          </w:rPr>
          <w:delText xml:space="preserve">Se tiver tido </w:delText>
        </w:r>
        <w:r w:rsidRPr="00F67924" w:rsidDel="007B075B">
          <w:rPr>
            <w:b/>
            <w:szCs w:val="22"/>
            <w:lang w:val="pt-PT"/>
          </w:rPr>
          <w:delText xml:space="preserve">úlceras intestinais </w:delText>
        </w:r>
        <w:r w:rsidRPr="00F67924" w:rsidDel="007B075B">
          <w:rPr>
            <w:szCs w:val="22"/>
            <w:lang w:val="pt-PT"/>
          </w:rPr>
          <w:delText>ou</w:delText>
        </w:r>
        <w:r w:rsidRPr="00F67924" w:rsidDel="007B075B">
          <w:rPr>
            <w:b/>
            <w:szCs w:val="22"/>
            <w:lang w:val="pt-PT"/>
          </w:rPr>
          <w:delText xml:space="preserve"> diverticulite </w:delText>
        </w:r>
        <w:r w:rsidRPr="00F67924" w:rsidDel="007B075B">
          <w:rPr>
            <w:szCs w:val="22"/>
            <w:lang w:val="pt-PT"/>
          </w:rPr>
          <w:delText>informe o seu médico. Os sintomas incluiriam dor abdominal e alterações inexplicáveis nos hábitos int</w:delText>
        </w:r>
        <w:r w:rsidR="008D75A2" w:rsidRPr="00F67924" w:rsidDel="007B075B">
          <w:rPr>
            <w:szCs w:val="22"/>
            <w:lang w:val="pt-PT"/>
          </w:rPr>
          <w:delText>estinais acompanhadas de febre.</w:delText>
        </w:r>
      </w:del>
    </w:p>
    <w:p w14:paraId="2D9F71C4" w14:textId="77777777" w:rsidR="005551E6" w:rsidRPr="00F67924" w:rsidRDefault="005551E6" w:rsidP="005551E6">
      <w:pPr>
        <w:ind w:left="567" w:hanging="567"/>
        <w:rPr>
          <w:szCs w:val="22"/>
          <w:lang w:val="pt-PT"/>
        </w:rPr>
      </w:pPr>
    </w:p>
    <w:p w14:paraId="58DC47B0"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tiver </w:t>
      </w:r>
      <w:r w:rsidRPr="00F67924">
        <w:rPr>
          <w:b/>
          <w:szCs w:val="22"/>
          <w:lang w:val="pt-PT"/>
        </w:rPr>
        <w:t>doença do fígado</w:t>
      </w:r>
      <w:r w:rsidRPr="00F67924">
        <w:rPr>
          <w:szCs w:val="22"/>
          <w:lang w:val="pt-PT"/>
        </w:rPr>
        <w:t>,</w:t>
      </w:r>
      <w:r w:rsidRPr="00F67924">
        <w:rPr>
          <w:b/>
          <w:szCs w:val="22"/>
          <w:lang w:val="pt-PT"/>
        </w:rPr>
        <w:t xml:space="preserve"> </w:t>
      </w:r>
      <w:r w:rsidRPr="00F67924">
        <w:rPr>
          <w:szCs w:val="22"/>
          <w:lang w:val="pt-PT"/>
        </w:rPr>
        <w:t>informe o seu médico. O seu médico poderá fazer</w:t>
      </w:r>
      <w:r w:rsidRPr="00F67924">
        <w:rPr>
          <w:szCs w:val="22"/>
          <w:lang w:val="pt-PT"/>
        </w:rPr>
        <w:noBreakHyphen/>
        <w:t>lhe um teste ao sangue para avaliar o funcionamento do seu fígado antes de utilizar RoActemra.</w:t>
      </w:r>
    </w:p>
    <w:p w14:paraId="15B722D3" w14:textId="77777777" w:rsidR="005551E6" w:rsidRPr="00F67924" w:rsidRDefault="005551E6" w:rsidP="005551E6">
      <w:pPr>
        <w:ind w:left="567" w:hanging="567"/>
        <w:rPr>
          <w:szCs w:val="22"/>
          <w:lang w:val="pt-PT"/>
        </w:rPr>
      </w:pPr>
    </w:p>
    <w:p w14:paraId="2DBFC41B"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00D77C45" w:rsidRPr="00F67924">
        <w:rPr>
          <w:b/>
          <w:szCs w:val="22"/>
          <w:lang w:val="pt-PT"/>
        </w:rPr>
        <w:t xml:space="preserve">Se qualquer doente </w:t>
      </w:r>
      <w:r w:rsidR="0031604D" w:rsidRPr="00F67924">
        <w:rPr>
          <w:b/>
          <w:szCs w:val="22"/>
          <w:lang w:val="pt-PT"/>
        </w:rPr>
        <w:t>tiver sido</w:t>
      </w:r>
      <w:r w:rsidR="00D77C45" w:rsidRPr="00F67924">
        <w:rPr>
          <w:b/>
          <w:szCs w:val="22"/>
          <w:lang w:val="pt-PT"/>
        </w:rPr>
        <w:t xml:space="preserve"> vacinado recentemente </w:t>
      </w:r>
      <w:r w:rsidR="00D77C45" w:rsidRPr="00F67924">
        <w:rPr>
          <w:szCs w:val="22"/>
          <w:lang w:val="pt-PT"/>
        </w:rPr>
        <w:t xml:space="preserve">ou </w:t>
      </w:r>
      <w:r w:rsidRPr="00F67924">
        <w:rPr>
          <w:szCs w:val="22"/>
          <w:lang w:val="pt-PT"/>
        </w:rPr>
        <w:t>planeia vacinar</w:t>
      </w:r>
      <w:r w:rsidRPr="00F67924">
        <w:rPr>
          <w:szCs w:val="22"/>
          <w:lang w:val="pt-PT"/>
        </w:rPr>
        <w:noBreakHyphen/>
        <w:t>se, informe o seu médico. Todos os doentes devem ter a vacinação em dia antes do início do tratamento com RoActemra. Alguns tipos de vacinas não devem ser administradas durante o tratamento com RoActemra.</w:t>
      </w:r>
    </w:p>
    <w:p w14:paraId="30D31647" w14:textId="77777777" w:rsidR="005551E6" w:rsidRPr="00F67924" w:rsidRDefault="005551E6" w:rsidP="005551E6">
      <w:pPr>
        <w:ind w:left="567" w:hanging="567"/>
        <w:rPr>
          <w:szCs w:val="22"/>
          <w:lang w:val="pt-PT"/>
        </w:rPr>
      </w:pPr>
    </w:p>
    <w:p w14:paraId="2D0A6CCC"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Informe o seu médico se tiver </w:t>
      </w:r>
      <w:r w:rsidRPr="00F67924">
        <w:rPr>
          <w:b/>
          <w:szCs w:val="22"/>
          <w:lang w:val="pt-PT"/>
        </w:rPr>
        <w:t>cancro</w:t>
      </w:r>
      <w:r w:rsidRPr="00F67924">
        <w:rPr>
          <w:szCs w:val="22"/>
          <w:lang w:val="pt-PT"/>
        </w:rPr>
        <w:t>. O seu médico decidirá se poderá receber RoActemra.</w:t>
      </w:r>
    </w:p>
    <w:p w14:paraId="03FCA122" w14:textId="77777777" w:rsidR="005551E6" w:rsidRPr="00F67924" w:rsidRDefault="005551E6" w:rsidP="005551E6">
      <w:pPr>
        <w:ind w:left="567" w:hanging="567"/>
        <w:rPr>
          <w:szCs w:val="22"/>
          <w:lang w:val="pt-PT"/>
        </w:rPr>
      </w:pPr>
    </w:p>
    <w:p w14:paraId="0DBE52B9"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tiver </w:t>
      </w:r>
      <w:r w:rsidRPr="00F67924">
        <w:rPr>
          <w:b/>
          <w:szCs w:val="22"/>
          <w:lang w:val="pt-PT"/>
        </w:rPr>
        <w:t>fatores de risco cardiovascular</w:t>
      </w:r>
      <w:r w:rsidRPr="00F67924">
        <w:rPr>
          <w:szCs w:val="22"/>
          <w:lang w:val="pt-PT"/>
        </w:rPr>
        <w:t>, tais como pressão sanguínea aumentada e níveis de colesterol aumentados, informe o seu médico. Enquanto receber RoActemra estes fatores necessitam ser monitorizados.</w:t>
      </w:r>
    </w:p>
    <w:p w14:paraId="59782D9D" w14:textId="77777777" w:rsidR="005551E6" w:rsidRPr="00F67924" w:rsidRDefault="005551E6" w:rsidP="005551E6">
      <w:pPr>
        <w:ind w:left="567" w:hanging="567"/>
        <w:rPr>
          <w:szCs w:val="22"/>
          <w:lang w:val="pt-PT"/>
        </w:rPr>
      </w:pPr>
    </w:p>
    <w:p w14:paraId="727AD8E4"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tem </w:t>
      </w:r>
      <w:r w:rsidRPr="00F67924">
        <w:rPr>
          <w:b/>
          <w:szCs w:val="22"/>
          <w:lang w:val="pt-PT"/>
        </w:rPr>
        <w:t xml:space="preserve">problemas da função renal </w:t>
      </w:r>
      <w:r w:rsidRPr="00F67924">
        <w:rPr>
          <w:szCs w:val="22"/>
          <w:lang w:val="pt-PT"/>
        </w:rPr>
        <w:t>moderados a graves, o s</w:t>
      </w:r>
      <w:r w:rsidR="008D75A2" w:rsidRPr="00F67924">
        <w:rPr>
          <w:szCs w:val="22"/>
          <w:lang w:val="pt-PT"/>
        </w:rPr>
        <w:t>eu médico irá monitorizá-lo(a).</w:t>
      </w:r>
    </w:p>
    <w:p w14:paraId="6DDFA281" w14:textId="77777777" w:rsidR="005551E6" w:rsidRPr="00F67924" w:rsidRDefault="005551E6" w:rsidP="005551E6">
      <w:pPr>
        <w:ind w:left="567" w:hanging="567"/>
        <w:rPr>
          <w:szCs w:val="22"/>
          <w:lang w:val="pt-PT"/>
        </w:rPr>
      </w:pPr>
    </w:p>
    <w:p w14:paraId="376A1C7C"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tem </w:t>
      </w:r>
      <w:r w:rsidRPr="00F67924">
        <w:rPr>
          <w:b/>
          <w:szCs w:val="22"/>
          <w:lang w:val="pt-PT"/>
        </w:rPr>
        <w:t>dores de cabeça persistentes</w:t>
      </w:r>
      <w:r w:rsidRPr="00F67924">
        <w:rPr>
          <w:szCs w:val="22"/>
          <w:lang w:val="pt-PT"/>
        </w:rPr>
        <w:t>.</w:t>
      </w:r>
    </w:p>
    <w:p w14:paraId="7CD390FE" w14:textId="77777777" w:rsidR="005551E6" w:rsidRPr="00F67924" w:rsidRDefault="005551E6" w:rsidP="005551E6">
      <w:pPr>
        <w:ind w:left="567" w:hanging="567"/>
        <w:rPr>
          <w:szCs w:val="22"/>
          <w:lang w:val="pt-PT"/>
        </w:rPr>
      </w:pPr>
    </w:p>
    <w:p w14:paraId="5B6E5935" w14:textId="77777777" w:rsidR="005551E6" w:rsidRPr="00F67924" w:rsidRDefault="005551E6" w:rsidP="005551E6">
      <w:pPr>
        <w:rPr>
          <w:szCs w:val="22"/>
          <w:lang w:val="pt-PT"/>
        </w:rPr>
      </w:pPr>
      <w:r w:rsidRPr="00F67924">
        <w:rPr>
          <w:szCs w:val="22"/>
          <w:lang w:val="pt-PT"/>
        </w:rPr>
        <w:t xml:space="preserve">O seu médico irá fazer uma análise ao seu sangue antes de receber RoActemra, para determinar se tem um baixo número de glóbulos brancos, um baixo número de plaquetas ou as enzimas </w:t>
      </w:r>
      <w:r w:rsidR="00323BB6" w:rsidRPr="00F67924">
        <w:rPr>
          <w:szCs w:val="22"/>
          <w:lang w:val="pt-PT"/>
        </w:rPr>
        <w:t xml:space="preserve">do fígado </w:t>
      </w:r>
      <w:r w:rsidRPr="00F67924">
        <w:rPr>
          <w:szCs w:val="22"/>
          <w:lang w:val="pt-PT"/>
        </w:rPr>
        <w:t>aumentadas.</w:t>
      </w:r>
    </w:p>
    <w:p w14:paraId="336126B0" w14:textId="77777777" w:rsidR="005551E6" w:rsidRPr="00F67924" w:rsidRDefault="005551E6" w:rsidP="005551E6">
      <w:pPr>
        <w:ind w:left="567" w:hanging="567"/>
        <w:rPr>
          <w:szCs w:val="22"/>
          <w:lang w:val="pt-PT"/>
        </w:rPr>
      </w:pPr>
    </w:p>
    <w:p w14:paraId="3115FF03" w14:textId="77777777" w:rsidR="005551E6" w:rsidRPr="00F67924" w:rsidRDefault="005551E6" w:rsidP="005551E6">
      <w:pPr>
        <w:rPr>
          <w:b/>
          <w:szCs w:val="22"/>
          <w:lang w:val="pt-PT"/>
        </w:rPr>
      </w:pPr>
      <w:r w:rsidRPr="00F67924">
        <w:rPr>
          <w:b/>
          <w:szCs w:val="22"/>
          <w:lang w:val="pt-PT"/>
        </w:rPr>
        <w:t>Crianças e adolescentes</w:t>
      </w:r>
    </w:p>
    <w:p w14:paraId="33E4DE19" w14:textId="427802E2" w:rsidR="005551E6" w:rsidRPr="00F67924" w:rsidRDefault="005551E6" w:rsidP="00A00B2F">
      <w:pPr>
        <w:rPr>
          <w:szCs w:val="22"/>
          <w:lang w:val="pt-PT"/>
        </w:rPr>
      </w:pPr>
      <w:r w:rsidRPr="00F67924">
        <w:rPr>
          <w:szCs w:val="22"/>
          <w:lang w:val="pt-PT"/>
        </w:rPr>
        <w:t xml:space="preserve">A injeção subcutânea de RoActemra não é recomendada para utilização em crianças com menos de </w:t>
      </w:r>
      <w:r w:rsidR="00F5705D" w:rsidRPr="00F67924">
        <w:rPr>
          <w:szCs w:val="22"/>
          <w:lang w:val="pt-PT"/>
        </w:rPr>
        <w:t>1 </w:t>
      </w:r>
      <w:r w:rsidR="008D75A2" w:rsidRPr="00F67924">
        <w:rPr>
          <w:szCs w:val="22"/>
          <w:lang w:val="pt-PT"/>
        </w:rPr>
        <w:t>ano de idade.</w:t>
      </w:r>
      <w:r w:rsidR="00A00B2F" w:rsidRPr="00F67924">
        <w:rPr>
          <w:szCs w:val="22"/>
          <w:lang w:val="pt-PT"/>
        </w:rPr>
        <w:t xml:space="preserve"> RoActemra não deve ser administrado a crianças </w:t>
      </w:r>
      <w:r w:rsidR="004A072C" w:rsidRPr="00F67924">
        <w:rPr>
          <w:szCs w:val="22"/>
          <w:lang w:val="pt-PT"/>
        </w:rPr>
        <w:t xml:space="preserve">com AIJs </w:t>
      </w:r>
      <w:r w:rsidR="00A00B2F" w:rsidRPr="00F67924">
        <w:rPr>
          <w:szCs w:val="22"/>
          <w:lang w:val="pt-PT"/>
        </w:rPr>
        <w:t>com peso inferior a 10</w:t>
      </w:r>
      <w:r w:rsidR="00BE7EA3" w:rsidRPr="00F67924">
        <w:rPr>
          <w:szCs w:val="22"/>
          <w:lang w:val="pt-PT"/>
        </w:rPr>
        <w:t> </w:t>
      </w:r>
      <w:r w:rsidR="00A00B2F" w:rsidRPr="00F67924">
        <w:rPr>
          <w:szCs w:val="22"/>
          <w:lang w:val="pt-PT"/>
        </w:rPr>
        <w:t>kg.</w:t>
      </w:r>
    </w:p>
    <w:p w14:paraId="6E292DE9" w14:textId="77777777" w:rsidR="005551E6" w:rsidRPr="00F67924" w:rsidRDefault="005551E6" w:rsidP="005551E6">
      <w:pPr>
        <w:rPr>
          <w:szCs w:val="22"/>
          <w:lang w:val="pt-PT"/>
        </w:rPr>
      </w:pPr>
    </w:p>
    <w:p w14:paraId="3CD332C4" w14:textId="77777777" w:rsidR="00F5705D" w:rsidRPr="00F67924" w:rsidRDefault="00F5705D" w:rsidP="005551E6">
      <w:pPr>
        <w:rPr>
          <w:szCs w:val="22"/>
          <w:lang w:val="pt-PT"/>
        </w:rPr>
      </w:pPr>
      <w:r w:rsidRPr="00F67924">
        <w:rPr>
          <w:szCs w:val="22"/>
          <w:lang w:val="pt-PT"/>
        </w:rPr>
        <w:t xml:space="preserve">Se uma criança tiver história de </w:t>
      </w:r>
      <w:r w:rsidRPr="00F67924">
        <w:rPr>
          <w:b/>
          <w:i/>
          <w:szCs w:val="22"/>
          <w:lang w:val="pt-PT"/>
        </w:rPr>
        <w:t>síndrome de ativação macrofágica</w:t>
      </w:r>
      <w:r w:rsidRPr="00F67924">
        <w:rPr>
          <w:szCs w:val="22"/>
          <w:lang w:val="pt-PT"/>
        </w:rPr>
        <w:t xml:space="preserve"> (ativação e proliferação</w:t>
      </w:r>
      <w:r w:rsidR="00706063" w:rsidRPr="00F67924">
        <w:rPr>
          <w:szCs w:val="22"/>
          <w:lang w:val="pt-PT"/>
        </w:rPr>
        <w:t xml:space="preserve"> </w:t>
      </w:r>
      <w:r w:rsidRPr="00F67924">
        <w:rPr>
          <w:szCs w:val="22"/>
          <w:lang w:val="pt-PT"/>
        </w:rPr>
        <w:t>descontrolada de células sanguíneas específicas), informe o seu médico. O seu médico decidirá se a criança ainda poderá receber RoActemra.</w:t>
      </w:r>
    </w:p>
    <w:p w14:paraId="0D4F4B12" w14:textId="77777777" w:rsidR="00F5705D" w:rsidRPr="00F67924" w:rsidRDefault="00F5705D" w:rsidP="005551E6">
      <w:pPr>
        <w:rPr>
          <w:szCs w:val="22"/>
          <w:lang w:val="pt-PT"/>
        </w:rPr>
      </w:pPr>
    </w:p>
    <w:p w14:paraId="35FF980E" w14:textId="77777777" w:rsidR="005551E6" w:rsidRPr="00F67924" w:rsidRDefault="005551E6" w:rsidP="00AF15B2">
      <w:pPr>
        <w:keepNext/>
        <w:keepLines/>
        <w:suppressAutoHyphens/>
        <w:rPr>
          <w:b/>
          <w:szCs w:val="22"/>
          <w:lang w:val="pt-PT"/>
        </w:rPr>
      </w:pPr>
      <w:r w:rsidRPr="00F67924">
        <w:rPr>
          <w:b/>
          <w:szCs w:val="22"/>
          <w:lang w:val="pt-PT"/>
        </w:rPr>
        <w:t>Outros medicamentos e RoActemra</w:t>
      </w:r>
    </w:p>
    <w:p w14:paraId="29791280" w14:textId="77777777" w:rsidR="005551E6" w:rsidRPr="00F67924" w:rsidRDefault="005551E6" w:rsidP="00907326">
      <w:pPr>
        <w:keepNext/>
        <w:keepLines/>
        <w:rPr>
          <w:szCs w:val="22"/>
          <w:lang w:val="pt-PT"/>
        </w:rPr>
      </w:pPr>
      <w:r w:rsidRPr="00F67924">
        <w:rPr>
          <w:szCs w:val="22"/>
          <w:lang w:val="pt-PT"/>
        </w:rPr>
        <w:t>Informe o seu médico se estiver a tomar</w:t>
      </w:r>
      <w:r w:rsidR="00D77C45" w:rsidRPr="00F67924">
        <w:rPr>
          <w:szCs w:val="22"/>
          <w:lang w:val="pt-PT"/>
        </w:rPr>
        <w:t xml:space="preserve"> qualquer outro medicamento, ou se tiver tomado quaisquer medicamentos recentemente</w:t>
      </w:r>
      <w:r w:rsidRPr="00F67924">
        <w:rPr>
          <w:szCs w:val="22"/>
          <w:lang w:val="pt-PT"/>
        </w:rPr>
        <w:t xml:space="preserve">. RoActemra pode afetar o modo como alguns medicamentos funcionam e pode ser necessário ajustar a dose destes. </w:t>
      </w:r>
      <w:r w:rsidR="00D77C45" w:rsidRPr="00F67924">
        <w:rPr>
          <w:szCs w:val="22"/>
          <w:lang w:val="pt-PT"/>
        </w:rPr>
        <w:t>Caso esteja</w:t>
      </w:r>
      <w:r w:rsidRPr="00F67924">
        <w:rPr>
          <w:szCs w:val="22"/>
          <w:lang w:val="pt-PT"/>
        </w:rPr>
        <w:t xml:space="preserve"> a utilizar medicamentos que contenham qualquer uma das seguintes substâncias ativas</w:t>
      </w:r>
      <w:r w:rsidR="00D77C45" w:rsidRPr="00F67924">
        <w:rPr>
          <w:szCs w:val="22"/>
          <w:lang w:val="pt-PT"/>
        </w:rPr>
        <w:t xml:space="preserve">, </w:t>
      </w:r>
      <w:r w:rsidR="00D77C45" w:rsidRPr="00F67924">
        <w:rPr>
          <w:b/>
          <w:szCs w:val="22"/>
          <w:lang w:val="pt-PT"/>
        </w:rPr>
        <w:t>informe o seu médico</w:t>
      </w:r>
      <w:r w:rsidRPr="00F67924">
        <w:rPr>
          <w:szCs w:val="22"/>
          <w:lang w:val="pt-PT"/>
        </w:rPr>
        <w:t>:</w:t>
      </w:r>
    </w:p>
    <w:p w14:paraId="14D0619A" w14:textId="77777777" w:rsidR="0004544A" w:rsidRPr="00F67924" w:rsidRDefault="0004544A" w:rsidP="00556054">
      <w:pPr>
        <w:pStyle w:val="Standard1"/>
        <w:ind w:left="562" w:hanging="562"/>
        <w:rPr>
          <w:rFonts w:eastAsia="SimSun"/>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t>metilprednisolona, dexametasona, utilizadas para reduzir a inflamação</w:t>
      </w:r>
    </w:p>
    <w:p w14:paraId="193D1821" w14:textId="37B8F691" w:rsidR="005551E6" w:rsidRPr="00F67924" w:rsidRDefault="005551E6" w:rsidP="00556054">
      <w:pPr>
        <w:pStyle w:val="Standard1"/>
        <w:ind w:left="562" w:hanging="562"/>
        <w:rPr>
          <w:rFonts w:eastAsia="SimSun"/>
          <w:szCs w:val="22"/>
          <w:lang w:val="pt-PT" w:eastAsia="zh-CN" w:bidi="th-TH"/>
        </w:rPr>
      </w:pPr>
      <w:r w:rsidRPr="00F67924">
        <w:rPr>
          <w:rFonts w:eastAsia="SimSun"/>
          <w:szCs w:val="22"/>
          <w:lang w:val="pt-PT" w:eastAsia="zh-CN" w:bidi="th-TH"/>
        </w:rPr>
        <w:sym w:font="Symbol" w:char="F0B7"/>
      </w:r>
      <w:r w:rsidRPr="00F67924">
        <w:rPr>
          <w:rFonts w:eastAsia="SimSun"/>
          <w:szCs w:val="22"/>
          <w:lang w:val="pt-PT" w:eastAsia="zh-CN" w:bidi="th-TH"/>
        </w:rPr>
        <w:tab/>
      </w:r>
      <w:r w:rsidR="0066787D" w:rsidRPr="00F67924">
        <w:rPr>
          <w:rFonts w:eastAsia="SimSun"/>
          <w:szCs w:val="22"/>
          <w:lang w:val="pt-PT" w:eastAsia="zh-CN" w:bidi="th-TH"/>
        </w:rPr>
        <w:t xml:space="preserve">sinvastatina ou </w:t>
      </w:r>
      <w:r w:rsidRPr="00F67924">
        <w:rPr>
          <w:rFonts w:eastAsia="SimSun"/>
          <w:szCs w:val="22"/>
          <w:lang w:val="pt-PT" w:eastAsia="zh-CN" w:bidi="th-TH"/>
        </w:rPr>
        <w:t>atorvastatina, níveis de colesterol</w:t>
      </w:r>
    </w:p>
    <w:p w14:paraId="57D372E4" w14:textId="77777777" w:rsidR="005551E6" w:rsidRPr="00F67924" w:rsidRDefault="005551E6" w:rsidP="00556054">
      <w:pPr>
        <w:pStyle w:val="Standard1"/>
        <w:ind w:left="562" w:hanging="562"/>
        <w:rPr>
          <w:rFonts w:eastAsia="MS PGothic"/>
          <w:iCs/>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t>bloquead</w:t>
      </w:r>
      <w:r w:rsidRPr="00F67924">
        <w:rPr>
          <w:rFonts w:eastAsia="MS PGothic"/>
          <w:iCs/>
          <w:szCs w:val="22"/>
          <w:lang w:val="pt-PT"/>
        </w:rPr>
        <w:t>ores dos canais de cálcio (por exemplo, a amlodipina)</w:t>
      </w:r>
      <w:r w:rsidR="00B214C3" w:rsidRPr="00F67924">
        <w:rPr>
          <w:rFonts w:eastAsia="MS PGothic"/>
          <w:iCs/>
          <w:szCs w:val="22"/>
          <w:lang w:val="pt-PT"/>
        </w:rPr>
        <w:t>,</w:t>
      </w:r>
      <w:r w:rsidRPr="00F67924">
        <w:rPr>
          <w:rFonts w:eastAsia="MS PGothic"/>
          <w:iCs/>
          <w:szCs w:val="22"/>
          <w:lang w:val="pt-PT"/>
        </w:rPr>
        <w:t xml:space="preserve"> utilizados para tratar a pressão sanguínea</w:t>
      </w:r>
      <w:r w:rsidR="008D75A2" w:rsidRPr="00F67924">
        <w:rPr>
          <w:rFonts w:eastAsia="MS PGothic"/>
          <w:iCs/>
          <w:szCs w:val="22"/>
          <w:lang w:val="pt-PT"/>
        </w:rPr>
        <w:t xml:space="preserve"> aumentada</w:t>
      </w:r>
    </w:p>
    <w:p w14:paraId="65EB8AEA" w14:textId="77777777" w:rsidR="005551E6" w:rsidRPr="00F67924" w:rsidRDefault="005551E6"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teofilina, utilizada para tratar a asma</w:t>
      </w:r>
    </w:p>
    <w:p w14:paraId="183D170A" w14:textId="77777777" w:rsidR="005551E6" w:rsidRPr="00F67924" w:rsidRDefault="005551E6"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varfarina</w:t>
      </w:r>
      <w:r w:rsidR="006B7443" w:rsidRPr="00F67924">
        <w:rPr>
          <w:rFonts w:eastAsia="MS PGothic"/>
          <w:iCs/>
          <w:szCs w:val="22"/>
          <w:lang w:val="pt-PT"/>
        </w:rPr>
        <w:t xml:space="preserve"> ou fenprocoumon</w:t>
      </w:r>
      <w:r w:rsidRPr="00F67924">
        <w:rPr>
          <w:rFonts w:eastAsia="MS PGothic"/>
          <w:iCs/>
          <w:szCs w:val="22"/>
          <w:lang w:val="pt-PT"/>
        </w:rPr>
        <w:t xml:space="preserve">, </w:t>
      </w:r>
      <w:r w:rsidR="006B7443" w:rsidRPr="00F67924">
        <w:rPr>
          <w:rFonts w:eastAsia="MS PGothic"/>
          <w:iCs/>
          <w:szCs w:val="22"/>
          <w:lang w:val="pt-PT"/>
        </w:rPr>
        <w:t xml:space="preserve">utilizados </w:t>
      </w:r>
      <w:r w:rsidRPr="00F67924">
        <w:rPr>
          <w:rFonts w:eastAsia="MS PGothic"/>
          <w:iCs/>
          <w:szCs w:val="22"/>
          <w:lang w:val="pt-PT"/>
        </w:rPr>
        <w:t>para tornar o sangue mais líquido</w:t>
      </w:r>
    </w:p>
    <w:p w14:paraId="7AA9A0EA" w14:textId="77777777" w:rsidR="005551E6" w:rsidRPr="00F67924" w:rsidRDefault="005551E6"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fenitoína, ut</w:t>
      </w:r>
      <w:r w:rsidR="00AE581C" w:rsidRPr="00F67924">
        <w:rPr>
          <w:rFonts w:eastAsia="MS PGothic"/>
          <w:iCs/>
          <w:szCs w:val="22"/>
          <w:lang w:val="pt-PT"/>
        </w:rPr>
        <w:t>i</w:t>
      </w:r>
      <w:r w:rsidRPr="00F67924">
        <w:rPr>
          <w:rFonts w:eastAsia="MS PGothic"/>
          <w:iCs/>
          <w:szCs w:val="22"/>
          <w:lang w:val="pt-PT"/>
        </w:rPr>
        <w:t>lizada para tratar convulsões</w:t>
      </w:r>
    </w:p>
    <w:p w14:paraId="588F1962" w14:textId="77777777" w:rsidR="005551E6" w:rsidRPr="00F67924" w:rsidRDefault="005551E6"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ciclosporina, utilizada para suprimir o seu sistema imunitário durante transplantes de órgão</w:t>
      </w:r>
      <w:r w:rsidR="001B789A" w:rsidRPr="00F67924">
        <w:rPr>
          <w:rFonts w:eastAsia="MS PGothic"/>
          <w:iCs/>
          <w:szCs w:val="22"/>
          <w:lang w:val="pt-PT"/>
        </w:rPr>
        <w:t>s</w:t>
      </w:r>
    </w:p>
    <w:p w14:paraId="04CD9F7E" w14:textId="77777777" w:rsidR="005551E6" w:rsidRPr="00F67924" w:rsidRDefault="005551E6" w:rsidP="00556054">
      <w:pPr>
        <w:pStyle w:val="Standard1"/>
        <w:ind w:left="562" w:hanging="562"/>
        <w:rPr>
          <w:b/>
          <w:szCs w:val="22"/>
          <w:lang w:val="pt-PT"/>
        </w:rPr>
      </w:pPr>
      <w:r w:rsidRPr="00F67924">
        <w:rPr>
          <w:rFonts w:eastAsia="MS PGothic"/>
          <w:iCs/>
          <w:szCs w:val="22"/>
          <w:lang w:val="pt-PT"/>
        </w:rPr>
        <w:sym w:font="Symbol" w:char="F0B7"/>
      </w:r>
      <w:r w:rsidRPr="00F67924">
        <w:rPr>
          <w:rFonts w:eastAsia="MS PGothic"/>
          <w:iCs/>
          <w:szCs w:val="22"/>
          <w:lang w:val="pt-PT"/>
        </w:rPr>
        <w:tab/>
        <w:t>benzodiazepina</w:t>
      </w:r>
      <w:r w:rsidRPr="00F67924">
        <w:rPr>
          <w:rFonts w:eastAsia="SimSun"/>
          <w:szCs w:val="22"/>
          <w:lang w:val="pt-PT" w:eastAsia="zh-CN" w:bidi="th-TH"/>
        </w:rPr>
        <w:t>s (por exemplo, o temazepam), utilizadas para aliviar a ansiedade</w:t>
      </w:r>
    </w:p>
    <w:p w14:paraId="5F6C64E9" w14:textId="77777777" w:rsidR="005551E6" w:rsidRPr="00F67924" w:rsidRDefault="005551E6" w:rsidP="005551E6">
      <w:pPr>
        <w:rPr>
          <w:szCs w:val="22"/>
          <w:lang w:val="pt-PT"/>
        </w:rPr>
      </w:pPr>
    </w:p>
    <w:p w14:paraId="5C682B10" w14:textId="77777777" w:rsidR="005551E6" w:rsidRPr="00F67924" w:rsidRDefault="005551E6" w:rsidP="005551E6">
      <w:pPr>
        <w:rPr>
          <w:szCs w:val="22"/>
          <w:lang w:val="pt-PT"/>
        </w:rPr>
      </w:pPr>
      <w:r w:rsidRPr="00F67924">
        <w:rPr>
          <w:szCs w:val="22"/>
          <w:lang w:val="pt-PT"/>
        </w:rPr>
        <w:t xml:space="preserve">Devido à falta de experiência clínica, não </w:t>
      </w:r>
      <w:r w:rsidR="00323BB6" w:rsidRPr="00F67924">
        <w:rPr>
          <w:szCs w:val="22"/>
          <w:lang w:val="pt-PT"/>
        </w:rPr>
        <w:t>se</w:t>
      </w:r>
      <w:r w:rsidRPr="00F67924">
        <w:rPr>
          <w:szCs w:val="22"/>
          <w:lang w:val="pt-PT"/>
        </w:rPr>
        <w:t xml:space="preserve"> recomenda</w:t>
      </w:r>
      <w:r w:rsidR="00323BB6" w:rsidRPr="00F67924">
        <w:rPr>
          <w:szCs w:val="22"/>
          <w:lang w:val="pt-PT"/>
        </w:rPr>
        <w:t xml:space="preserve"> a</w:t>
      </w:r>
      <w:r w:rsidRPr="00F67924">
        <w:rPr>
          <w:szCs w:val="22"/>
          <w:lang w:val="pt-PT"/>
        </w:rPr>
        <w:t xml:space="preserve"> utiliza</w:t>
      </w:r>
      <w:r w:rsidR="00323BB6" w:rsidRPr="00F67924">
        <w:rPr>
          <w:szCs w:val="22"/>
          <w:lang w:val="pt-PT"/>
        </w:rPr>
        <w:t>ção de</w:t>
      </w:r>
      <w:r w:rsidRPr="00F67924">
        <w:rPr>
          <w:szCs w:val="22"/>
          <w:lang w:val="pt-PT"/>
        </w:rPr>
        <w:t xml:space="preserve"> RoActemra com outros medicamentos biológicos para o tratamento da AR</w:t>
      </w:r>
      <w:r w:rsidR="003D2428" w:rsidRPr="00F67924">
        <w:rPr>
          <w:szCs w:val="22"/>
          <w:lang w:val="pt-PT"/>
        </w:rPr>
        <w:t xml:space="preserve">, </w:t>
      </w:r>
      <w:r w:rsidR="0066787D" w:rsidRPr="00F67924">
        <w:rPr>
          <w:szCs w:val="22"/>
          <w:lang w:val="pt-PT"/>
        </w:rPr>
        <w:t xml:space="preserve">AIJs, </w:t>
      </w:r>
      <w:r w:rsidR="003D2428" w:rsidRPr="00F67924">
        <w:rPr>
          <w:szCs w:val="22"/>
          <w:lang w:val="pt-PT"/>
        </w:rPr>
        <w:t>AIJp</w:t>
      </w:r>
      <w:r w:rsidR="00331522" w:rsidRPr="00F67924">
        <w:rPr>
          <w:szCs w:val="22"/>
          <w:lang w:val="pt-PT"/>
        </w:rPr>
        <w:t xml:space="preserve"> ou ACG</w:t>
      </w:r>
      <w:r w:rsidRPr="00F67924">
        <w:rPr>
          <w:szCs w:val="22"/>
          <w:lang w:val="pt-PT"/>
        </w:rPr>
        <w:t>.</w:t>
      </w:r>
    </w:p>
    <w:p w14:paraId="2348FEA6" w14:textId="77777777" w:rsidR="005551E6" w:rsidRPr="00F67924" w:rsidRDefault="005551E6" w:rsidP="005551E6">
      <w:pPr>
        <w:rPr>
          <w:iCs/>
          <w:szCs w:val="22"/>
          <w:lang w:val="pt-PT"/>
        </w:rPr>
      </w:pPr>
    </w:p>
    <w:p w14:paraId="425DE71E" w14:textId="77777777" w:rsidR="005551E6" w:rsidRPr="00F67924" w:rsidRDefault="005551E6" w:rsidP="005551E6">
      <w:pPr>
        <w:suppressAutoHyphens/>
        <w:rPr>
          <w:b/>
          <w:szCs w:val="22"/>
          <w:lang w:val="pt-PT"/>
        </w:rPr>
      </w:pPr>
      <w:r w:rsidRPr="00F67924">
        <w:rPr>
          <w:b/>
          <w:iCs/>
          <w:szCs w:val="22"/>
          <w:lang w:val="pt-PT"/>
        </w:rPr>
        <w:t>Gravidez</w:t>
      </w:r>
      <w:r w:rsidR="00331522" w:rsidRPr="00F67924">
        <w:rPr>
          <w:b/>
          <w:iCs/>
          <w:szCs w:val="22"/>
          <w:lang w:val="pt-PT"/>
        </w:rPr>
        <w:t xml:space="preserve">, </w:t>
      </w:r>
      <w:r w:rsidRPr="00F67924">
        <w:rPr>
          <w:b/>
          <w:iCs/>
          <w:szCs w:val="22"/>
          <w:lang w:val="pt-PT"/>
        </w:rPr>
        <w:t>amamentação</w:t>
      </w:r>
      <w:r w:rsidR="00331522" w:rsidRPr="00F67924">
        <w:rPr>
          <w:b/>
          <w:iCs/>
          <w:szCs w:val="22"/>
          <w:lang w:val="pt-PT"/>
        </w:rPr>
        <w:t xml:space="preserve"> e fertilidade</w:t>
      </w:r>
    </w:p>
    <w:p w14:paraId="2778484F" w14:textId="77777777" w:rsidR="005551E6" w:rsidRPr="00F67924" w:rsidRDefault="005551E6" w:rsidP="005551E6">
      <w:pPr>
        <w:suppressAutoHyphens/>
        <w:rPr>
          <w:b/>
          <w:szCs w:val="22"/>
          <w:lang w:val="pt-PT"/>
        </w:rPr>
      </w:pPr>
    </w:p>
    <w:p w14:paraId="4C7AD371" w14:textId="77777777" w:rsidR="005551E6" w:rsidRPr="00F67924" w:rsidRDefault="005551E6" w:rsidP="005551E6">
      <w:pPr>
        <w:rPr>
          <w:b/>
          <w:iCs/>
          <w:szCs w:val="22"/>
          <w:lang w:val="pt-PT"/>
        </w:rPr>
      </w:pPr>
      <w:r w:rsidRPr="00F67924">
        <w:rPr>
          <w:b/>
          <w:iCs/>
          <w:szCs w:val="22"/>
          <w:lang w:val="pt-PT"/>
        </w:rPr>
        <w:t>RoActemra não deve ser utilizado durante a gravidez</w:t>
      </w:r>
      <w:r w:rsidRPr="00F67924">
        <w:rPr>
          <w:iCs/>
          <w:szCs w:val="22"/>
          <w:lang w:val="pt-PT"/>
        </w:rPr>
        <w:t>, exceto se for claramente necessário.</w:t>
      </w:r>
    </w:p>
    <w:p w14:paraId="1F0E809A" w14:textId="77777777" w:rsidR="005551E6" w:rsidRPr="00F67924" w:rsidRDefault="005551E6" w:rsidP="005551E6">
      <w:pPr>
        <w:rPr>
          <w:szCs w:val="22"/>
          <w:lang w:val="pt-PT"/>
        </w:rPr>
      </w:pPr>
      <w:r w:rsidRPr="00F67924">
        <w:rPr>
          <w:szCs w:val="22"/>
          <w:lang w:val="pt-PT"/>
        </w:rPr>
        <w:t xml:space="preserve">Se está grávida, se pensa estar grávida ou planeia engravidar, </w:t>
      </w:r>
      <w:r w:rsidR="00B214C3" w:rsidRPr="00F67924">
        <w:rPr>
          <w:szCs w:val="22"/>
          <w:lang w:val="pt-PT"/>
        </w:rPr>
        <w:t xml:space="preserve">fale com </w:t>
      </w:r>
      <w:r w:rsidRPr="00F67924">
        <w:rPr>
          <w:szCs w:val="22"/>
          <w:lang w:val="pt-PT"/>
        </w:rPr>
        <w:t>o seu médico.</w:t>
      </w:r>
    </w:p>
    <w:p w14:paraId="0A6852AA" w14:textId="77777777" w:rsidR="005551E6" w:rsidRPr="00F67924" w:rsidRDefault="005551E6" w:rsidP="005551E6">
      <w:pPr>
        <w:rPr>
          <w:szCs w:val="22"/>
          <w:lang w:val="pt-PT"/>
        </w:rPr>
      </w:pPr>
    </w:p>
    <w:p w14:paraId="5F37F881" w14:textId="111371DE" w:rsidR="005551E6" w:rsidRPr="00F67924" w:rsidRDefault="005551E6" w:rsidP="005551E6">
      <w:pPr>
        <w:rPr>
          <w:szCs w:val="22"/>
          <w:lang w:val="pt-PT"/>
        </w:rPr>
      </w:pPr>
      <w:r w:rsidRPr="00F67924">
        <w:rPr>
          <w:b/>
          <w:szCs w:val="22"/>
          <w:lang w:val="pt-PT"/>
        </w:rPr>
        <w:t>As mulheres em idade fértil</w:t>
      </w:r>
      <w:r w:rsidRPr="00F67924">
        <w:rPr>
          <w:szCs w:val="22"/>
          <w:lang w:val="pt-PT"/>
        </w:rPr>
        <w:t xml:space="preserve"> devem usar contraceção eficaz durante e até 3</w:t>
      </w:r>
      <w:r w:rsidR="00BE7EA3" w:rsidRPr="00F67924">
        <w:rPr>
          <w:szCs w:val="22"/>
          <w:lang w:val="pt-PT"/>
        </w:rPr>
        <w:t> </w:t>
      </w:r>
      <w:r w:rsidRPr="00F67924">
        <w:rPr>
          <w:szCs w:val="22"/>
          <w:lang w:val="pt-PT"/>
        </w:rPr>
        <w:t>meses após o tratamento.</w:t>
      </w:r>
    </w:p>
    <w:p w14:paraId="01456846" w14:textId="77777777" w:rsidR="005551E6" w:rsidRPr="00F67924" w:rsidRDefault="005551E6" w:rsidP="005551E6">
      <w:pPr>
        <w:rPr>
          <w:iCs/>
          <w:szCs w:val="22"/>
          <w:lang w:val="pt-PT"/>
        </w:rPr>
      </w:pPr>
    </w:p>
    <w:p w14:paraId="5EBDFF1F" w14:textId="32041C5A" w:rsidR="005551E6" w:rsidRPr="00F67924" w:rsidRDefault="005551E6" w:rsidP="005551E6">
      <w:pPr>
        <w:rPr>
          <w:szCs w:val="22"/>
          <w:lang w:val="pt-PT"/>
        </w:rPr>
      </w:pPr>
      <w:r w:rsidRPr="00F67924">
        <w:rPr>
          <w:b/>
          <w:szCs w:val="22"/>
          <w:lang w:val="pt-PT"/>
        </w:rPr>
        <w:t xml:space="preserve">Interrompa a amamentação se lhe vai ser administrado </w:t>
      </w:r>
      <w:r w:rsidRPr="00F67924">
        <w:rPr>
          <w:b/>
          <w:iCs/>
          <w:szCs w:val="22"/>
          <w:lang w:val="pt-PT"/>
        </w:rPr>
        <w:t>RoActemra</w:t>
      </w:r>
      <w:r w:rsidRPr="00F67924">
        <w:rPr>
          <w:szCs w:val="22"/>
          <w:lang w:val="pt-PT"/>
        </w:rPr>
        <w:t xml:space="preserve"> e informe o seu médico. </w:t>
      </w:r>
      <w:r w:rsidR="00CC5DFE" w:rsidRPr="00F67924">
        <w:rPr>
          <w:szCs w:val="22"/>
          <w:lang w:val="pt-PT"/>
        </w:rPr>
        <w:t>Faça um intervalo de pelo menos 3</w:t>
      </w:r>
      <w:r w:rsidR="00BE7EA3" w:rsidRPr="00F67924">
        <w:rPr>
          <w:szCs w:val="22"/>
          <w:lang w:val="pt-PT"/>
        </w:rPr>
        <w:t> </w:t>
      </w:r>
      <w:r w:rsidR="00CC5DFE" w:rsidRPr="00F67924">
        <w:rPr>
          <w:szCs w:val="22"/>
          <w:lang w:val="pt-PT"/>
        </w:rPr>
        <w:t>meses entre o seu último tratamento e o início da amamentação</w:t>
      </w:r>
      <w:r w:rsidRPr="00F67924">
        <w:rPr>
          <w:szCs w:val="22"/>
          <w:lang w:val="pt-PT"/>
        </w:rPr>
        <w:t>.</w:t>
      </w:r>
      <w:r w:rsidR="00B87A7A" w:rsidRPr="00F67924">
        <w:rPr>
          <w:szCs w:val="22"/>
          <w:lang w:val="pt-PT"/>
        </w:rPr>
        <w:t xml:space="preserve"> </w:t>
      </w:r>
      <w:r w:rsidRPr="00F67924">
        <w:rPr>
          <w:szCs w:val="22"/>
          <w:lang w:val="pt-PT"/>
        </w:rPr>
        <w:t xml:space="preserve">Não se sabe se </w:t>
      </w:r>
      <w:r w:rsidRPr="00F67924">
        <w:rPr>
          <w:iCs/>
          <w:szCs w:val="22"/>
          <w:lang w:val="pt-PT"/>
        </w:rPr>
        <w:t>RoActemra</w:t>
      </w:r>
      <w:r w:rsidRPr="00F67924">
        <w:rPr>
          <w:szCs w:val="22"/>
          <w:lang w:val="pt-PT"/>
        </w:rPr>
        <w:t xml:space="preserve"> passa para o leite materno.</w:t>
      </w:r>
    </w:p>
    <w:p w14:paraId="39F14339" w14:textId="77777777" w:rsidR="005551E6" w:rsidRPr="00F67924" w:rsidRDefault="005551E6" w:rsidP="005551E6">
      <w:pPr>
        <w:rPr>
          <w:szCs w:val="22"/>
          <w:lang w:val="pt-PT"/>
        </w:rPr>
      </w:pPr>
    </w:p>
    <w:p w14:paraId="77ACA36B" w14:textId="77777777" w:rsidR="005551E6" w:rsidRPr="00F67924" w:rsidRDefault="005551E6" w:rsidP="005551E6">
      <w:pPr>
        <w:rPr>
          <w:b/>
          <w:szCs w:val="22"/>
          <w:lang w:val="pt-PT"/>
        </w:rPr>
      </w:pPr>
      <w:r w:rsidRPr="00F67924">
        <w:rPr>
          <w:b/>
          <w:szCs w:val="22"/>
          <w:lang w:val="pt-PT"/>
        </w:rPr>
        <w:t>Condução de veículos e utilização de máquinas</w:t>
      </w:r>
    </w:p>
    <w:p w14:paraId="3506252D" w14:textId="7F77E5D8" w:rsidR="005551E6" w:rsidRPr="00F67924" w:rsidRDefault="005551E6" w:rsidP="005551E6">
      <w:pPr>
        <w:rPr>
          <w:szCs w:val="22"/>
          <w:lang w:val="pt-PT"/>
        </w:rPr>
      </w:pPr>
      <w:r w:rsidRPr="00F67924">
        <w:rPr>
          <w:szCs w:val="22"/>
          <w:lang w:val="pt-PT"/>
        </w:rPr>
        <w:t>Este medicamento pode causar tonturas. Se tiver tonturas, não deve</w:t>
      </w:r>
      <w:r w:rsidR="008D75A2" w:rsidRPr="00F67924">
        <w:rPr>
          <w:szCs w:val="22"/>
          <w:lang w:val="pt-PT"/>
        </w:rPr>
        <w:t xml:space="preserve"> conduzir ou utilizar máquinas.</w:t>
      </w:r>
    </w:p>
    <w:p w14:paraId="35B99631" w14:textId="62C55AC2" w:rsidR="00BE7EA3" w:rsidRPr="00F67924" w:rsidRDefault="00BE7EA3" w:rsidP="005551E6">
      <w:pPr>
        <w:rPr>
          <w:szCs w:val="22"/>
          <w:lang w:val="pt-PT"/>
        </w:rPr>
      </w:pPr>
    </w:p>
    <w:p w14:paraId="200F41B7" w14:textId="270F35B1" w:rsidR="00BE7EA3" w:rsidRPr="00F67924" w:rsidRDefault="00BE7EA3" w:rsidP="00BE7EA3">
      <w:pPr>
        <w:suppressAutoHyphens/>
        <w:rPr>
          <w:b/>
          <w:szCs w:val="22"/>
          <w:lang w:val="pt-PT"/>
        </w:rPr>
      </w:pPr>
      <w:r w:rsidRPr="00F67924">
        <w:rPr>
          <w:b/>
          <w:szCs w:val="22"/>
          <w:lang w:val="pt-PT"/>
        </w:rPr>
        <w:t>RoActemra contém polissorbato</w:t>
      </w:r>
      <w:ins w:id="3200" w:author="Author">
        <w:r w:rsidR="002635EB">
          <w:rPr>
            <w:b/>
            <w:szCs w:val="22"/>
            <w:lang w:val="pt-PT"/>
          </w:rPr>
          <w:t> </w:t>
        </w:r>
        <w:del w:id="3201" w:author="Author">
          <w:r w:rsidR="007B075B" w:rsidDel="002635EB">
            <w:rPr>
              <w:b/>
              <w:szCs w:val="22"/>
              <w:lang w:val="pt-PT"/>
            </w:rPr>
            <w:delText xml:space="preserve"> </w:delText>
          </w:r>
        </w:del>
        <w:r w:rsidR="007B075B" w:rsidRPr="00250161">
          <w:rPr>
            <w:b/>
            <w:szCs w:val="22"/>
            <w:lang w:val="pt-PT"/>
          </w:rPr>
          <w:t>80 (E 433)</w:t>
        </w:r>
      </w:ins>
    </w:p>
    <w:p w14:paraId="4837AB81" w14:textId="3280BB29" w:rsidR="00BE7EA3" w:rsidRPr="00F67924" w:rsidRDefault="00BE7EA3" w:rsidP="00BE7EA3">
      <w:pPr>
        <w:rPr>
          <w:szCs w:val="22"/>
          <w:lang w:val="pt-PT"/>
        </w:rPr>
      </w:pPr>
      <w:r w:rsidRPr="00F67924">
        <w:rPr>
          <w:szCs w:val="22"/>
          <w:lang w:val="pt-PT"/>
        </w:rPr>
        <w:t>Este medicamento contém 0,18 mg de polissorbato</w:t>
      </w:r>
      <w:ins w:id="3202" w:author="Author">
        <w:r w:rsidR="002635EB">
          <w:rPr>
            <w:szCs w:val="22"/>
            <w:lang w:val="pt-PT"/>
          </w:rPr>
          <w:t> </w:t>
        </w:r>
      </w:ins>
      <w:del w:id="3203" w:author="Author">
        <w:r w:rsidRPr="00F67924" w:rsidDel="002635EB">
          <w:rPr>
            <w:szCs w:val="22"/>
            <w:lang w:val="pt-PT"/>
          </w:rPr>
          <w:delText xml:space="preserve"> </w:delText>
        </w:r>
      </w:del>
      <w:r w:rsidRPr="00F67924">
        <w:rPr>
          <w:szCs w:val="22"/>
          <w:lang w:val="pt-PT"/>
        </w:rPr>
        <w:t xml:space="preserve">80 em cada </w:t>
      </w:r>
      <w:r w:rsidR="00CF1E37" w:rsidRPr="00F67924">
        <w:rPr>
          <w:szCs w:val="22"/>
          <w:lang w:val="pt-PT"/>
        </w:rPr>
        <w:t>seringa</w:t>
      </w:r>
      <w:r w:rsidRPr="00F67924">
        <w:rPr>
          <w:szCs w:val="22"/>
          <w:lang w:val="pt-PT"/>
        </w:rPr>
        <w:t xml:space="preserve"> pré</w:t>
      </w:r>
      <w:r w:rsidRPr="00F67924">
        <w:rPr>
          <w:szCs w:val="22"/>
          <w:lang w:val="pt-PT"/>
        </w:rPr>
        <w:noBreakHyphen/>
        <w:t>cheia de 162 mg/0,9 ml, que é equivalente a 0,2 mg/ml. Os polissorbatos podem causar reações alérgicas.</w:t>
      </w:r>
      <w:r w:rsidR="004E4D9F" w:rsidRPr="00F67924">
        <w:rPr>
          <w:szCs w:val="22"/>
          <w:lang w:val="pt-PT"/>
        </w:rPr>
        <w:t xml:space="preserve"> Informe o seu médico se </w:t>
      </w:r>
      <w:ins w:id="3204" w:author="Author">
        <w:r w:rsidR="002635EB">
          <w:rPr>
            <w:szCs w:val="22"/>
            <w:lang w:val="pt-PT"/>
          </w:rPr>
          <w:t>te</w:t>
        </w:r>
        <w:r w:rsidR="000869AD">
          <w:rPr>
            <w:szCs w:val="22"/>
            <w:lang w:val="pt-PT"/>
          </w:rPr>
          <w:t>m</w:t>
        </w:r>
      </w:ins>
      <w:del w:id="3205" w:author="Author">
        <w:r w:rsidRPr="00F67924" w:rsidDel="002635EB">
          <w:rPr>
            <w:szCs w:val="22"/>
            <w:lang w:val="pt-PT"/>
          </w:rPr>
          <w:delText>você</w:delText>
        </w:r>
      </w:del>
      <w:r w:rsidRPr="00F67924">
        <w:rPr>
          <w:szCs w:val="22"/>
          <w:lang w:val="pt-PT"/>
        </w:rPr>
        <w:t xml:space="preserve"> ou </w:t>
      </w:r>
      <w:ins w:id="3206" w:author="Author">
        <w:r w:rsidR="002635EB">
          <w:rPr>
            <w:szCs w:val="22"/>
            <w:lang w:val="pt-PT"/>
          </w:rPr>
          <w:t xml:space="preserve">se </w:t>
        </w:r>
      </w:ins>
      <w:r w:rsidRPr="00F67924">
        <w:rPr>
          <w:szCs w:val="22"/>
          <w:lang w:val="pt-PT"/>
        </w:rPr>
        <w:t>o seu filho tem alguma alergia.</w:t>
      </w:r>
    </w:p>
    <w:p w14:paraId="47CCF901" w14:textId="77777777" w:rsidR="005551E6" w:rsidRPr="00F67924" w:rsidRDefault="005551E6" w:rsidP="005551E6">
      <w:pPr>
        <w:rPr>
          <w:b/>
          <w:szCs w:val="22"/>
          <w:lang w:val="pt-PT"/>
        </w:rPr>
      </w:pPr>
    </w:p>
    <w:p w14:paraId="1D79640C" w14:textId="77777777" w:rsidR="005551E6" w:rsidRPr="00F67924" w:rsidRDefault="005551E6" w:rsidP="005551E6">
      <w:pPr>
        <w:suppressAutoHyphens/>
        <w:rPr>
          <w:szCs w:val="22"/>
          <w:lang w:val="pt-PT"/>
        </w:rPr>
      </w:pPr>
    </w:p>
    <w:p w14:paraId="54FFDB2D" w14:textId="77777777" w:rsidR="005551E6" w:rsidRPr="00F67924" w:rsidRDefault="005551E6" w:rsidP="005551E6">
      <w:pPr>
        <w:suppressAutoHyphens/>
        <w:ind w:left="567" w:hanging="567"/>
        <w:rPr>
          <w:b/>
          <w:szCs w:val="22"/>
          <w:lang w:val="pt-PT"/>
        </w:rPr>
      </w:pPr>
      <w:r w:rsidRPr="00F67924">
        <w:rPr>
          <w:b/>
          <w:szCs w:val="22"/>
          <w:lang w:val="pt-PT"/>
        </w:rPr>
        <w:t>3.</w:t>
      </w:r>
      <w:r w:rsidRPr="00F67924">
        <w:rPr>
          <w:b/>
          <w:szCs w:val="22"/>
          <w:lang w:val="pt-PT"/>
        </w:rPr>
        <w:tab/>
        <w:t>Como utilizar RoActemra</w:t>
      </w:r>
    </w:p>
    <w:p w14:paraId="76883DBD" w14:textId="77777777" w:rsidR="005551E6" w:rsidRPr="00F67924" w:rsidRDefault="005551E6" w:rsidP="005551E6">
      <w:pPr>
        <w:suppressAutoHyphens/>
        <w:rPr>
          <w:szCs w:val="22"/>
          <w:lang w:val="pt-PT"/>
        </w:rPr>
      </w:pPr>
    </w:p>
    <w:p w14:paraId="63B5672E" w14:textId="77777777" w:rsidR="005551E6" w:rsidRPr="00F67924" w:rsidRDefault="005551E6" w:rsidP="005551E6">
      <w:pPr>
        <w:rPr>
          <w:szCs w:val="22"/>
          <w:lang w:val="pt-PT"/>
        </w:rPr>
      </w:pPr>
      <w:r w:rsidRPr="00F67924">
        <w:rPr>
          <w:szCs w:val="22"/>
          <w:lang w:val="pt-PT"/>
        </w:rPr>
        <w:t>Utilize sempre este medicamento exatamente como indicado pelo seu médico, farmacêutico ou enfermeiro. Caso tenha dúvidas, fale com o seu médico, farmacêutico ou enfermeiro.</w:t>
      </w:r>
    </w:p>
    <w:p w14:paraId="414442BA" w14:textId="77777777" w:rsidR="00331522" w:rsidRPr="00F67924" w:rsidRDefault="00331522" w:rsidP="005551E6">
      <w:pPr>
        <w:rPr>
          <w:szCs w:val="22"/>
          <w:lang w:val="pt-PT"/>
        </w:rPr>
      </w:pPr>
    </w:p>
    <w:p w14:paraId="72C0AC70" w14:textId="62C08634" w:rsidR="00331522" w:rsidRPr="00F67924" w:rsidRDefault="00331522" w:rsidP="005551E6">
      <w:pPr>
        <w:rPr>
          <w:szCs w:val="22"/>
          <w:lang w:val="pt-PT"/>
        </w:rPr>
      </w:pPr>
      <w:r w:rsidRPr="00F67924">
        <w:rPr>
          <w:szCs w:val="22"/>
          <w:lang w:val="pt-PT"/>
        </w:rPr>
        <w:t>O tratamento será prescrito e iniciado por um prof</w:t>
      </w:r>
      <w:r w:rsidR="004819E2" w:rsidRPr="00F67924">
        <w:rPr>
          <w:szCs w:val="22"/>
          <w:lang w:val="pt-PT"/>
        </w:rPr>
        <w:t>i</w:t>
      </w:r>
      <w:r w:rsidRPr="00F67924">
        <w:rPr>
          <w:szCs w:val="22"/>
          <w:lang w:val="pt-PT"/>
        </w:rPr>
        <w:t>ssional de saúde com experiência no diagnóstico e tratamento da AR</w:t>
      </w:r>
      <w:r w:rsidR="003D2428" w:rsidRPr="00F67924">
        <w:rPr>
          <w:szCs w:val="22"/>
          <w:lang w:val="pt-PT"/>
        </w:rPr>
        <w:t xml:space="preserve">, </w:t>
      </w:r>
      <w:r w:rsidR="0066787D" w:rsidRPr="00F67924">
        <w:rPr>
          <w:szCs w:val="22"/>
          <w:lang w:val="pt-PT"/>
        </w:rPr>
        <w:t xml:space="preserve">AIJs, </w:t>
      </w:r>
      <w:r w:rsidR="003D2428" w:rsidRPr="00F67924">
        <w:rPr>
          <w:szCs w:val="22"/>
          <w:lang w:val="pt-PT"/>
        </w:rPr>
        <w:t>AIJp</w:t>
      </w:r>
      <w:r w:rsidRPr="00F67924">
        <w:rPr>
          <w:szCs w:val="22"/>
          <w:lang w:val="pt-PT"/>
        </w:rPr>
        <w:t xml:space="preserve"> e ACG.</w:t>
      </w:r>
    </w:p>
    <w:p w14:paraId="64A440D7" w14:textId="77777777" w:rsidR="005551E6" w:rsidRPr="00F67924" w:rsidRDefault="005551E6" w:rsidP="005551E6">
      <w:pPr>
        <w:rPr>
          <w:b/>
          <w:szCs w:val="22"/>
          <w:u w:val="single"/>
          <w:lang w:val="pt-PT"/>
        </w:rPr>
      </w:pPr>
    </w:p>
    <w:p w14:paraId="0C587790" w14:textId="77777777" w:rsidR="00331522" w:rsidRPr="00F67924" w:rsidRDefault="005551E6" w:rsidP="001F7D9D">
      <w:pPr>
        <w:keepNext/>
        <w:keepLines/>
        <w:rPr>
          <w:szCs w:val="22"/>
          <w:lang w:val="pt-PT"/>
        </w:rPr>
      </w:pPr>
      <w:r w:rsidRPr="00F67924">
        <w:rPr>
          <w:b/>
          <w:szCs w:val="22"/>
          <w:lang w:val="pt-PT"/>
        </w:rPr>
        <w:t>A dose recomendada</w:t>
      </w:r>
      <w:r w:rsidRPr="00F67924">
        <w:rPr>
          <w:szCs w:val="22"/>
          <w:lang w:val="pt-PT"/>
        </w:rPr>
        <w:t xml:space="preserve"> </w:t>
      </w:r>
    </w:p>
    <w:p w14:paraId="38EF81AA" w14:textId="1B5F0DFD" w:rsidR="005551E6" w:rsidRPr="00F67924" w:rsidRDefault="00331522" w:rsidP="005551E6">
      <w:pPr>
        <w:rPr>
          <w:szCs w:val="22"/>
          <w:lang w:val="pt-PT"/>
        </w:rPr>
      </w:pPr>
      <w:r w:rsidRPr="00F67924">
        <w:rPr>
          <w:szCs w:val="22"/>
          <w:lang w:val="pt-PT"/>
        </w:rPr>
        <w:t xml:space="preserve">A dose para </w:t>
      </w:r>
      <w:del w:id="3207" w:author="Author">
        <w:r w:rsidRPr="00F67924" w:rsidDel="00A76185">
          <w:rPr>
            <w:szCs w:val="22"/>
            <w:lang w:val="pt-PT"/>
          </w:rPr>
          <w:delText>adultos</w:delText>
        </w:r>
        <w:r w:rsidR="003D2428" w:rsidRPr="00F67924" w:rsidDel="00A76185">
          <w:rPr>
            <w:szCs w:val="22"/>
            <w:lang w:val="pt-PT"/>
          </w:rPr>
          <w:delText xml:space="preserve"> com </w:delText>
        </w:r>
      </w:del>
      <w:r w:rsidR="003D2428" w:rsidRPr="00F67924">
        <w:rPr>
          <w:szCs w:val="22"/>
          <w:lang w:val="pt-PT"/>
        </w:rPr>
        <w:t xml:space="preserve">AR </w:t>
      </w:r>
      <w:ins w:id="3208" w:author="Author">
        <w:r w:rsidR="001E7F81">
          <w:rPr>
            <w:szCs w:val="22"/>
            <w:lang w:val="pt-PT"/>
          </w:rPr>
          <w:t>ou</w:t>
        </w:r>
      </w:ins>
      <w:del w:id="3209" w:author="Author">
        <w:r w:rsidR="003D2428" w:rsidRPr="00F67924" w:rsidDel="001E7F81">
          <w:rPr>
            <w:szCs w:val="22"/>
            <w:lang w:val="pt-PT"/>
          </w:rPr>
          <w:delText>e</w:delText>
        </w:r>
      </w:del>
      <w:r w:rsidR="003D2428" w:rsidRPr="00F67924">
        <w:rPr>
          <w:szCs w:val="22"/>
          <w:lang w:val="pt-PT"/>
        </w:rPr>
        <w:t xml:space="preserve"> ACG</w:t>
      </w:r>
      <w:r w:rsidRPr="00F67924">
        <w:rPr>
          <w:szCs w:val="22"/>
          <w:lang w:val="pt-PT"/>
        </w:rPr>
        <w:t xml:space="preserve"> </w:t>
      </w:r>
      <w:ins w:id="3210" w:author="Author">
        <w:r w:rsidR="001E7F81">
          <w:rPr>
            <w:szCs w:val="22"/>
            <w:lang w:val="pt-PT"/>
          </w:rPr>
          <w:t>para</w:t>
        </w:r>
        <w:r w:rsidR="00A76185" w:rsidRPr="00F67924">
          <w:rPr>
            <w:szCs w:val="22"/>
            <w:lang w:val="pt-PT"/>
          </w:rPr>
          <w:t xml:space="preserve"> adultos </w:t>
        </w:r>
      </w:ins>
      <w:r w:rsidR="005551E6" w:rsidRPr="00F67924">
        <w:rPr>
          <w:szCs w:val="22"/>
          <w:lang w:val="pt-PT"/>
        </w:rPr>
        <w:t xml:space="preserve">é de 162 mg (o conteúdo de </w:t>
      </w:r>
      <w:r w:rsidR="00CC5DFE" w:rsidRPr="00F67924">
        <w:rPr>
          <w:szCs w:val="22"/>
          <w:lang w:val="pt-PT"/>
        </w:rPr>
        <w:t xml:space="preserve">1 </w:t>
      </w:r>
      <w:r w:rsidR="005551E6" w:rsidRPr="00F67924">
        <w:rPr>
          <w:szCs w:val="22"/>
          <w:lang w:val="pt-PT"/>
        </w:rPr>
        <w:t>seringa pré-cheia), administrado uma vez por semana.</w:t>
      </w:r>
    </w:p>
    <w:p w14:paraId="574E32FE" w14:textId="77777777" w:rsidR="003D2428" w:rsidRPr="00F67924" w:rsidRDefault="003D2428" w:rsidP="005551E6">
      <w:pPr>
        <w:rPr>
          <w:szCs w:val="22"/>
          <w:lang w:val="pt-PT"/>
        </w:rPr>
      </w:pPr>
    </w:p>
    <w:p w14:paraId="6E072B1D" w14:textId="77777777" w:rsidR="004C05AA" w:rsidRPr="00F67924" w:rsidRDefault="004C05AA" w:rsidP="00E64A0A">
      <w:pPr>
        <w:suppressAutoHyphens/>
        <w:ind w:left="567" w:hanging="567"/>
        <w:rPr>
          <w:b/>
          <w:szCs w:val="22"/>
          <w:lang w:val="pt-PT"/>
        </w:rPr>
      </w:pPr>
      <w:r w:rsidRPr="00F67924">
        <w:rPr>
          <w:b/>
          <w:szCs w:val="22"/>
          <w:lang w:val="pt-PT"/>
        </w:rPr>
        <w:t xml:space="preserve">Crianças e adolescentes com AIJs (com </w:t>
      </w:r>
      <w:r w:rsidR="0095709A" w:rsidRPr="00F67924">
        <w:rPr>
          <w:b/>
          <w:szCs w:val="22"/>
          <w:lang w:val="pt-PT"/>
        </w:rPr>
        <w:t>1 ou mais anos de idade</w:t>
      </w:r>
      <w:r w:rsidRPr="00F67924">
        <w:rPr>
          <w:b/>
          <w:szCs w:val="22"/>
          <w:lang w:val="pt-PT"/>
        </w:rPr>
        <w:t>)</w:t>
      </w:r>
    </w:p>
    <w:p w14:paraId="240DE682" w14:textId="77777777" w:rsidR="004C05AA" w:rsidRPr="00F67924" w:rsidRDefault="004C05AA" w:rsidP="004C05AA">
      <w:pPr>
        <w:rPr>
          <w:b/>
          <w:szCs w:val="22"/>
          <w:lang w:val="pt-PT"/>
        </w:rPr>
      </w:pPr>
      <w:r w:rsidRPr="00F67924">
        <w:rPr>
          <w:b/>
          <w:szCs w:val="22"/>
          <w:lang w:val="pt-PT"/>
        </w:rPr>
        <w:t>A dose usual de RoActemra depende do peso corporal do doente.</w:t>
      </w:r>
    </w:p>
    <w:p w14:paraId="4450BD27" w14:textId="4E712A36" w:rsidR="004C05AA" w:rsidRPr="00F67924" w:rsidRDefault="004C05AA" w:rsidP="00556054">
      <w:pPr>
        <w:pStyle w:val="Standard1"/>
        <w:ind w:left="562" w:hanging="562"/>
        <w:rPr>
          <w:bCs/>
          <w:szCs w:val="22"/>
          <w:lang w:val="pt-PT"/>
        </w:rPr>
      </w:pPr>
      <w:r w:rsidRPr="00F67924">
        <w:rPr>
          <w:b/>
          <w:szCs w:val="22"/>
          <w:lang w:val="pt-PT"/>
        </w:rPr>
        <w:sym w:font="Symbol" w:char="F0B7"/>
      </w:r>
      <w:r w:rsidRPr="00F67924">
        <w:rPr>
          <w:b/>
          <w:szCs w:val="22"/>
          <w:lang w:val="pt-PT"/>
        </w:rPr>
        <w:tab/>
      </w:r>
      <w:r w:rsidRPr="00F67924">
        <w:rPr>
          <w:szCs w:val="22"/>
          <w:lang w:val="pt-PT"/>
        </w:rPr>
        <w:t>Se o doente pesar</w:t>
      </w:r>
      <w:r w:rsidRPr="00F67924">
        <w:rPr>
          <w:b/>
          <w:szCs w:val="22"/>
          <w:lang w:val="pt-PT"/>
        </w:rPr>
        <w:t xml:space="preserve"> menos de 30</w:t>
      </w:r>
      <w:r w:rsidR="00CB76A3" w:rsidRPr="00F67924">
        <w:rPr>
          <w:b/>
          <w:szCs w:val="22"/>
          <w:lang w:val="pt-PT"/>
        </w:rPr>
        <w:t> </w:t>
      </w:r>
      <w:r w:rsidRPr="00F67924">
        <w:rPr>
          <w:b/>
          <w:szCs w:val="22"/>
          <w:lang w:val="pt-PT"/>
        </w:rPr>
        <w:t>kg</w:t>
      </w:r>
      <w:r w:rsidRPr="00F67924">
        <w:rPr>
          <w:szCs w:val="22"/>
          <w:lang w:val="pt-PT"/>
        </w:rPr>
        <w:t>: a dose é de 162</w:t>
      </w:r>
      <w:r w:rsidR="00CB76A3" w:rsidRPr="00F67924">
        <w:rPr>
          <w:szCs w:val="22"/>
          <w:lang w:val="pt-PT"/>
        </w:rPr>
        <w:t> </w:t>
      </w:r>
      <w:r w:rsidRPr="00F67924">
        <w:rPr>
          <w:szCs w:val="22"/>
          <w:lang w:val="pt-PT"/>
        </w:rPr>
        <w:t>mg (o conteúdo de 1 seringa pré-cheia), de 2 em 2</w:t>
      </w:r>
      <w:r w:rsidR="00CB76A3" w:rsidRPr="00F67924">
        <w:rPr>
          <w:szCs w:val="22"/>
          <w:lang w:val="pt-PT"/>
        </w:rPr>
        <w:t> </w:t>
      </w:r>
      <w:r w:rsidRPr="00F67924">
        <w:rPr>
          <w:szCs w:val="22"/>
          <w:lang w:val="pt-PT"/>
        </w:rPr>
        <w:t>semanas</w:t>
      </w:r>
      <w:r w:rsidRPr="00F67924">
        <w:rPr>
          <w:bCs/>
          <w:szCs w:val="22"/>
          <w:lang w:val="pt-PT"/>
        </w:rPr>
        <w:t xml:space="preserve"> </w:t>
      </w:r>
    </w:p>
    <w:p w14:paraId="68755649" w14:textId="07223842" w:rsidR="004C05AA" w:rsidRPr="00F67924" w:rsidRDefault="004C05AA" w:rsidP="00556054">
      <w:pPr>
        <w:pStyle w:val="Standard1"/>
        <w:ind w:left="562" w:hanging="562"/>
        <w:rPr>
          <w:bCs/>
          <w:szCs w:val="22"/>
          <w:lang w:val="pt-PT"/>
        </w:rPr>
      </w:pPr>
      <w:r w:rsidRPr="00F67924">
        <w:rPr>
          <w:szCs w:val="22"/>
          <w:lang w:val="pt-PT"/>
        </w:rPr>
        <w:sym w:font="Symbol" w:char="F0B7"/>
      </w:r>
      <w:r w:rsidRPr="00F67924">
        <w:rPr>
          <w:szCs w:val="22"/>
          <w:lang w:val="pt-PT"/>
        </w:rPr>
        <w:tab/>
        <w:t xml:space="preserve">Se o doente pesar </w:t>
      </w:r>
      <w:r w:rsidRPr="00F67924">
        <w:rPr>
          <w:b/>
          <w:szCs w:val="22"/>
          <w:lang w:val="pt-PT"/>
        </w:rPr>
        <w:t>30</w:t>
      </w:r>
      <w:r w:rsidR="00CB76A3" w:rsidRPr="00F67924">
        <w:rPr>
          <w:b/>
          <w:szCs w:val="22"/>
          <w:lang w:val="pt-PT"/>
        </w:rPr>
        <w:t> </w:t>
      </w:r>
      <w:r w:rsidRPr="00F67924">
        <w:rPr>
          <w:b/>
          <w:szCs w:val="22"/>
          <w:lang w:val="pt-PT"/>
        </w:rPr>
        <w:t>kg ou mais</w:t>
      </w:r>
      <w:r w:rsidRPr="00F67924">
        <w:rPr>
          <w:szCs w:val="22"/>
          <w:lang w:val="pt-PT"/>
        </w:rPr>
        <w:t xml:space="preserve">: a dose é de </w:t>
      </w:r>
      <w:r w:rsidRPr="00F67924">
        <w:rPr>
          <w:bCs/>
          <w:szCs w:val="22"/>
          <w:lang w:val="pt-PT"/>
        </w:rPr>
        <w:t>162</w:t>
      </w:r>
      <w:r w:rsidR="00CB76A3" w:rsidRPr="00F67924">
        <w:rPr>
          <w:bCs/>
          <w:szCs w:val="22"/>
          <w:lang w:val="pt-PT"/>
        </w:rPr>
        <w:t> </w:t>
      </w:r>
      <w:r w:rsidRPr="00F67924">
        <w:rPr>
          <w:bCs/>
          <w:szCs w:val="22"/>
          <w:lang w:val="pt-PT"/>
        </w:rPr>
        <w:t>mg</w:t>
      </w:r>
      <w:r w:rsidRPr="00F67924">
        <w:rPr>
          <w:szCs w:val="22"/>
          <w:lang w:val="pt-PT"/>
        </w:rPr>
        <w:t xml:space="preserve"> (o conteúdo de 1 seringa pré-cheia), uma vez por semana</w:t>
      </w:r>
      <w:r w:rsidRPr="00F67924">
        <w:rPr>
          <w:bCs/>
          <w:szCs w:val="22"/>
          <w:lang w:val="pt-PT"/>
        </w:rPr>
        <w:t>.</w:t>
      </w:r>
    </w:p>
    <w:p w14:paraId="787C158B" w14:textId="77777777" w:rsidR="0066787D" w:rsidRPr="00F67924" w:rsidRDefault="0066787D" w:rsidP="003D2428">
      <w:pPr>
        <w:keepNext/>
        <w:keepLines/>
        <w:rPr>
          <w:b/>
          <w:szCs w:val="22"/>
          <w:lang w:val="pt-PT"/>
        </w:rPr>
      </w:pPr>
    </w:p>
    <w:p w14:paraId="4B536C55" w14:textId="46D4DF31" w:rsidR="003D2428" w:rsidRPr="00F67924" w:rsidRDefault="003D2428" w:rsidP="00E64A0A">
      <w:pPr>
        <w:suppressAutoHyphens/>
        <w:ind w:left="567" w:hanging="567"/>
        <w:rPr>
          <w:b/>
          <w:szCs w:val="22"/>
          <w:lang w:val="pt-PT"/>
        </w:rPr>
      </w:pPr>
      <w:r w:rsidRPr="00F67924">
        <w:rPr>
          <w:b/>
          <w:szCs w:val="22"/>
          <w:lang w:val="pt-PT"/>
        </w:rPr>
        <w:t>Crianças e adolescent</w:t>
      </w:r>
      <w:r w:rsidR="004C05AA" w:rsidRPr="00F67924">
        <w:rPr>
          <w:b/>
          <w:szCs w:val="22"/>
          <w:lang w:val="pt-PT"/>
        </w:rPr>
        <w:t>e</w:t>
      </w:r>
      <w:r w:rsidRPr="00F67924">
        <w:rPr>
          <w:b/>
          <w:szCs w:val="22"/>
          <w:lang w:val="pt-PT"/>
        </w:rPr>
        <w:t>s com AIJp (</w:t>
      </w:r>
      <w:r w:rsidR="005A6BF5" w:rsidRPr="00F67924">
        <w:rPr>
          <w:b/>
          <w:szCs w:val="22"/>
          <w:lang w:val="pt-PT"/>
        </w:rPr>
        <w:t>com idade igual ou superior a 2 anos</w:t>
      </w:r>
      <w:r w:rsidRPr="00F67924">
        <w:rPr>
          <w:b/>
          <w:szCs w:val="22"/>
          <w:lang w:val="pt-PT"/>
        </w:rPr>
        <w:t>)</w:t>
      </w:r>
    </w:p>
    <w:p w14:paraId="5A6FD603" w14:textId="77777777" w:rsidR="003D2428" w:rsidRPr="00F67924" w:rsidRDefault="003D2428" w:rsidP="003D2428">
      <w:pPr>
        <w:rPr>
          <w:b/>
          <w:szCs w:val="22"/>
          <w:lang w:val="pt-PT"/>
        </w:rPr>
      </w:pPr>
      <w:r w:rsidRPr="00F67924">
        <w:rPr>
          <w:b/>
          <w:szCs w:val="22"/>
          <w:lang w:val="pt-PT"/>
        </w:rPr>
        <w:t>A dose usual de RoActemra depende do peso corporal do doente.</w:t>
      </w:r>
    </w:p>
    <w:p w14:paraId="0F7228D4" w14:textId="14548CDE" w:rsidR="003D2428" w:rsidRPr="00F67924" w:rsidRDefault="003D2428" w:rsidP="00556054">
      <w:pPr>
        <w:pStyle w:val="Standard1"/>
        <w:ind w:left="562" w:hanging="562"/>
        <w:rPr>
          <w:bCs/>
          <w:szCs w:val="22"/>
          <w:lang w:val="pt-PT"/>
        </w:rPr>
      </w:pPr>
      <w:r w:rsidRPr="00F67924">
        <w:rPr>
          <w:b/>
          <w:szCs w:val="22"/>
          <w:lang w:val="pt-PT"/>
        </w:rPr>
        <w:sym w:font="Symbol" w:char="F0B7"/>
      </w:r>
      <w:r w:rsidRPr="00F67924">
        <w:rPr>
          <w:b/>
          <w:szCs w:val="22"/>
          <w:lang w:val="pt-PT"/>
        </w:rPr>
        <w:tab/>
      </w:r>
      <w:r w:rsidRPr="00F67924">
        <w:rPr>
          <w:szCs w:val="22"/>
          <w:lang w:val="pt-PT"/>
        </w:rPr>
        <w:t>Se o doente pesar</w:t>
      </w:r>
      <w:r w:rsidRPr="00F67924">
        <w:rPr>
          <w:b/>
          <w:szCs w:val="22"/>
          <w:lang w:val="pt-PT"/>
        </w:rPr>
        <w:t xml:space="preserve"> menos de 30</w:t>
      </w:r>
      <w:r w:rsidR="00CB76A3" w:rsidRPr="00F67924">
        <w:rPr>
          <w:b/>
          <w:szCs w:val="22"/>
          <w:lang w:val="pt-PT"/>
        </w:rPr>
        <w:t> </w:t>
      </w:r>
      <w:r w:rsidRPr="00F67924">
        <w:rPr>
          <w:b/>
          <w:szCs w:val="22"/>
          <w:lang w:val="pt-PT"/>
        </w:rPr>
        <w:t>kg</w:t>
      </w:r>
      <w:r w:rsidRPr="00F67924">
        <w:rPr>
          <w:szCs w:val="22"/>
          <w:lang w:val="pt-PT"/>
        </w:rPr>
        <w:t>: a dose é de 162</w:t>
      </w:r>
      <w:r w:rsidR="00CB76A3" w:rsidRPr="00F67924">
        <w:rPr>
          <w:szCs w:val="22"/>
          <w:lang w:val="pt-PT"/>
        </w:rPr>
        <w:t> </w:t>
      </w:r>
      <w:r w:rsidRPr="00F67924">
        <w:rPr>
          <w:szCs w:val="22"/>
          <w:lang w:val="pt-PT"/>
        </w:rPr>
        <w:t xml:space="preserve">mg (o conteúdo de 1 seringa pré-cheia), </w:t>
      </w:r>
      <w:r w:rsidRPr="00F67924">
        <w:rPr>
          <w:b/>
          <w:szCs w:val="22"/>
          <w:lang w:val="pt-PT"/>
        </w:rPr>
        <w:t>de 3 em 3</w:t>
      </w:r>
      <w:r w:rsidR="00CB76A3" w:rsidRPr="00F67924">
        <w:rPr>
          <w:b/>
          <w:szCs w:val="22"/>
          <w:lang w:val="pt-PT"/>
        </w:rPr>
        <w:t> </w:t>
      </w:r>
      <w:r w:rsidRPr="00F67924">
        <w:rPr>
          <w:b/>
          <w:szCs w:val="22"/>
          <w:lang w:val="pt-PT"/>
        </w:rPr>
        <w:t>semanas</w:t>
      </w:r>
      <w:r w:rsidRPr="00F67924">
        <w:rPr>
          <w:bCs/>
          <w:szCs w:val="22"/>
          <w:lang w:val="pt-PT"/>
        </w:rPr>
        <w:t xml:space="preserve"> </w:t>
      </w:r>
    </w:p>
    <w:p w14:paraId="29950A89" w14:textId="1BD9C90F" w:rsidR="003D2428" w:rsidRPr="00F67924" w:rsidRDefault="003D2428" w:rsidP="00556054">
      <w:pPr>
        <w:pStyle w:val="Standard1"/>
        <w:ind w:left="562" w:hanging="562"/>
        <w:rPr>
          <w:bCs/>
          <w:szCs w:val="22"/>
          <w:lang w:val="pt-PT"/>
        </w:rPr>
      </w:pPr>
      <w:r w:rsidRPr="00F67924">
        <w:rPr>
          <w:szCs w:val="22"/>
          <w:lang w:val="pt-PT"/>
        </w:rPr>
        <w:sym w:font="Symbol" w:char="F0B7"/>
      </w:r>
      <w:r w:rsidRPr="00F67924">
        <w:rPr>
          <w:szCs w:val="22"/>
          <w:lang w:val="pt-PT"/>
        </w:rPr>
        <w:tab/>
        <w:t xml:space="preserve">Se o doente pesar </w:t>
      </w:r>
      <w:r w:rsidRPr="00F67924">
        <w:rPr>
          <w:b/>
          <w:szCs w:val="22"/>
          <w:lang w:val="pt-PT"/>
        </w:rPr>
        <w:t>30</w:t>
      </w:r>
      <w:r w:rsidR="00CB76A3" w:rsidRPr="00F67924">
        <w:rPr>
          <w:b/>
          <w:szCs w:val="22"/>
          <w:lang w:val="pt-PT"/>
        </w:rPr>
        <w:t> </w:t>
      </w:r>
      <w:r w:rsidRPr="00F67924">
        <w:rPr>
          <w:b/>
          <w:szCs w:val="22"/>
          <w:lang w:val="pt-PT"/>
        </w:rPr>
        <w:t>kg ou mais</w:t>
      </w:r>
      <w:r w:rsidRPr="00F67924">
        <w:rPr>
          <w:szCs w:val="22"/>
          <w:lang w:val="pt-PT"/>
        </w:rPr>
        <w:t xml:space="preserve">: a dose é de </w:t>
      </w:r>
      <w:r w:rsidRPr="00F67924">
        <w:rPr>
          <w:bCs/>
          <w:szCs w:val="22"/>
          <w:lang w:val="pt-PT"/>
        </w:rPr>
        <w:t>162</w:t>
      </w:r>
      <w:r w:rsidR="00CB76A3" w:rsidRPr="00F67924">
        <w:rPr>
          <w:bCs/>
          <w:szCs w:val="22"/>
          <w:lang w:val="pt-PT"/>
        </w:rPr>
        <w:t> </w:t>
      </w:r>
      <w:r w:rsidRPr="00F67924">
        <w:rPr>
          <w:bCs/>
          <w:szCs w:val="22"/>
          <w:lang w:val="pt-PT"/>
        </w:rPr>
        <w:t>mg</w:t>
      </w:r>
      <w:r w:rsidRPr="00F67924">
        <w:rPr>
          <w:szCs w:val="22"/>
          <w:lang w:val="pt-PT"/>
        </w:rPr>
        <w:t xml:space="preserve"> (o conteúdo de 1 seringa pré-cheia), </w:t>
      </w:r>
      <w:r w:rsidRPr="00F67924">
        <w:rPr>
          <w:b/>
          <w:szCs w:val="22"/>
          <w:lang w:val="pt-PT"/>
        </w:rPr>
        <w:t>de 2 em 2</w:t>
      </w:r>
      <w:r w:rsidR="00CB76A3" w:rsidRPr="00F67924">
        <w:rPr>
          <w:b/>
          <w:szCs w:val="22"/>
          <w:lang w:val="pt-PT"/>
        </w:rPr>
        <w:t> </w:t>
      </w:r>
      <w:r w:rsidRPr="00F67924">
        <w:rPr>
          <w:b/>
          <w:szCs w:val="22"/>
          <w:lang w:val="pt-PT"/>
        </w:rPr>
        <w:t>semanas</w:t>
      </w:r>
      <w:r w:rsidRPr="00F67924">
        <w:rPr>
          <w:b/>
          <w:bCs/>
          <w:szCs w:val="22"/>
          <w:lang w:val="pt-PT"/>
        </w:rPr>
        <w:t>.</w:t>
      </w:r>
    </w:p>
    <w:p w14:paraId="55C1E21D" w14:textId="77777777" w:rsidR="005551E6" w:rsidRPr="00F67924" w:rsidRDefault="005551E6" w:rsidP="005551E6">
      <w:pPr>
        <w:rPr>
          <w:szCs w:val="22"/>
          <w:lang w:val="pt-PT"/>
        </w:rPr>
      </w:pPr>
    </w:p>
    <w:p w14:paraId="0A0C6328" w14:textId="77777777" w:rsidR="003D2428" w:rsidRPr="00F67924" w:rsidRDefault="005551E6" w:rsidP="003D2428">
      <w:pPr>
        <w:rPr>
          <w:szCs w:val="22"/>
          <w:lang w:val="pt-PT"/>
        </w:rPr>
      </w:pPr>
      <w:r w:rsidRPr="00F67924">
        <w:rPr>
          <w:szCs w:val="22"/>
          <w:lang w:val="pt-PT"/>
        </w:rPr>
        <w:t>RoActemra é administrado por injeção por baixo da pele (</w:t>
      </w:r>
      <w:r w:rsidRPr="00F67924">
        <w:rPr>
          <w:i/>
          <w:szCs w:val="22"/>
          <w:lang w:val="pt-PT"/>
        </w:rPr>
        <w:t>via subcutânea</w:t>
      </w:r>
      <w:r w:rsidRPr="00F67924">
        <w:rPr>
          <w:szCs w:val="22"/>
          <w:lang w:val="pt-PT"/>
        </w:rPr>
        <w:t>). No início, o seu médico ou enfermeiro poderão injetar RoActemra. No entanto, o seu médico pode decidir que pode injetar RoActemra a si mesmo. Neste caso, irá receber formação em como injetar RoActemra a si mesmo.</w:t>
      </w:r>
      <w:r w:rsidR="003D2428" w:rsidRPr="00F67924">
        <w:rPr>
          <w:szCs w:val="22"/>
          <w:lang w:val="pt-PT"/>
        </w:rPr>
        <w:t xml:space="preserve"> No caso de doentes que não conseguem autoadministrar a injeção, como as crianças, os pais e os responsáveis irão receber treino sobre como administrar uma injeção de RoActemra.</w:t>
      </w:r>
    </w:p>
    <w:p w14:paraId="1844A93C" w14:textId="77777777" w:rsidR="005551E6" w:rsidRPr="00F67924" w:rsidRDefault="005551E6" w:rsidP="005551E6">
      <w:pPr>
        <w:rPr>
          <w:szCs w:val="22"/>
          <w:lang w:val="pt-PT"/>
        </w:rPr>
      </w:pPr>
    </w:p>
    <w:p w14:paraId="1D1D2303" w14:textId="77777777" w:rsidR="005551E6" w:rsidRPr="00F67924" w:rsidRDefault="005551E6" w:rsidP="005551E6">
      <w:pPr>
        <w:rPr>
          <w:szCs w:val="22"/>
          <w:lang w:val="pt-PT"/>
        </w:rPr>
      </w:pPr>
      <w:r w:rsidRPr="00F67924">
        <w:rPr>
          <w:szCs w:val="22"/>
          <w:lang w:val="pt-PT"/>
        </w:rPr>
        <w:t>Fale com o seu médico se tiver alguma questão sobre como administrar a injeção a si mesmo</w:t>
      </w:r>
      <w:r w:rsidR="00DA4CB6" w:rsidRPr="00F67924">
        <w:rPr>
          <w:szCs w:val="22"/>
          <w:lang w:val="pt-PT"/>
        </w:rPr>
        <w:t xml:space="preserve"> ou </w:t>
      </w:r>
      <w:r w:rsidR="00DA4CB6" w:rsidRPr="00F67924">
        <w:rPr>
          <w:rFonts w:eastAsia="SimSun"/>
          <w:szCs w:val="22"/>
          <w:lang w:val="pt-PT" w:eastAsia="zh-CN"/>
        </w:rPr>
        <w:t>à criança doente de quem cuida</w:t>
      </w:r>
      <w:r w:rsidRPr="00F67924">
        <w:rPr>
          <w:szCs w:val="22"/>
          <w:lang w:val="pt-PT"/>
        </w:rPr>
        <w:t xml:space="preserve">. Irá encontrar </w:t>
      </w:r>
      <w:r w:rsidR="001B789A" w:rsidRPr="00F67924">
        <w:rPr>
          <w:szCs w:val="22"/>
          <w:lang w:val="pt-PT"/>
        </w:rPr>
        <w:t xml:space="preserve">mais informação </w:t>
      </w:r>
      <w:r w:rsidRPr="00F67924">
        <w:rPr>
          <w:szCs w:val="22"/>
          <w:lang w:val="pt-PT"/>
        </w:rPr>
        <w:t>em “Instruções para a administração” no final deste folheto.</w:t>
      </w:r>
    </w:p>
    <w:p w14:paraId="01D4F71F" w14:textId="77777777" w:rsidR="005551E6" w:rsidRPr="00F67924" w:rsidRDefault="005551E6" w:rsidP="005551E6">
      <w:pPr>
        <w:keepNext/>
        <w:keepLines/>
        <w:suppressAutoHyphens/>
        <w:rPr>
          <w:szCs w:val="22"/>
          <w:lang w:val="pt-PT"/>
        </w:rPr>
      </w:pPr>
    </w:p>
    <w:p w14:paraId="6219093F" w14:textId="77777777" w:rsidR="005551E6" w:rsidRPr="00F67924" w:rsidRDefault="005551E6" w:rsidP="00E64A0A">
      <w:pPr>
        <w:suppressAutoHyphens/>
        <w:ind w:left="567" w:hanging="567"/>
        <w:rPr>
          <w:b/>
          <w:szCs w:val="22"/>
          <w:lang w:val="pt-PT"/>
        </w:rPr>
      </w:pPr>
      <w:r w:rsidRPr="00F67924">
        <w:rPr>
          <w:b/>
          <w:szCs w:val="22"/>
          <w:lang w:val="pt-PT"/>
        </w:rPr>
        <w:t>Se ut</w:t>
      </w:r>
      <w:r w:rsidR="00AE581C" w:rsidRPr="00F67924">
        <w:rPr>
          <w:b/>
          <w:szCs w:val="22"/>
          <w:lang w:val="pt-PT"/>
        </w:rPr>
        <w:t>i</w:t>
      </w:r>
      <w:r w:rsidRPr="00F67924">
        <w:rPr>
          <w:b/>
          <w:szCs w:val="22"/>
          <w:lang w:val="pt-PT"/>
        </w:rPr>
        <w:t>lizar mais RoActemra do que deveria</w:t>
      </w:r>
    </w:p>
    <w:p w14:paraId="75849D70" w14:textId="77777777" w:rsidR="005551E6" w:rsidRPr="00F67924" w:rsidRDefault="005551E6" w:rsidP="005551E6">
      <w:pPr>
        <w:keepNext/>
        <w:keepLines/>
        <w:rPr>
          <w:szCs w:val="22"/>
          <w:lang w:val="pt-PT"/>
        </w:rPr>
      </w:pPr>
      <w:r w:rsidRPr="00F67924">
        <w:rPr>
          <w:szCs w:val="22"/>
          <w:lang w:val="pt-PT"/>
        </w:rPr>
        <w:t>Não é provável que receba RoActemra</w:t>
      </w:r>
      <w:r w:rsidR="00CC5DFE" w:rsidRPr="00F67924">
        <w:rPr>
          <w:szCs w:val="22"/>
          <w:lang w:val="pt-PT"/>
        </w:rPr>
        <w:t xml:space="preserve"> a mais</w:t>
      </w:r>
      <w:r w:rsidRPr="00F67924">
        <w:rPr>
          <w:szCs w:val="22"/>
          <w:lang w:val="pt-PT"/>
        </w:rPr>
        <w:t>, uma vez que este é administrado numa seringa pré-cheia. No entanto, se estiver preocupado informe o seu médico, farmacêutico ou enfermeiro.</w:t>
      </w:r>
    </w:p>
    <w:p w14:paraId="7B98C393" w14:textId="77777777" w:rsidR="005551E6" w:rsidRPr="00F67924" w:rsidRDefault="005551E6" w:rsidP="005551E6">
      <w:pPr>
        <w:rPr>
          <w:szCs w:val="22"/>
          <w:lang w:val="pt-PT"/>
        </w:rPr>
      </w:pPr>
    </w:p>
    <w:p w14:paraId="2E93E234" w14:textId="77777777" w:rsidR="003D2428" w:rsidRPr="00F67924" w:rsidRDefault="003D2428" w:rsidP="005B3E18">
      <w:pPr>
        <w:suppressAutoHyphens/>
        <w:rPr>
          <w:b/>
          <w:szCs w:val="22"/>
          <w:lang w:val="pt-PT"/>
        </w:rPr>
      </w:pPr>
      <w:r w:rsidRPr="00F67924">
        <w:rPr>
          <w:b/>
          <w:szCs w:val="22"/>
          <w:lang w:val="pt-PT"/>
        </w:rPr>
        <w:t xml:space="preserve">Se um adulto com AR ou ACG </w:t>
      </w:r>
      <w:r w:rsidR="00EC304C" w:rsidRPr="00F67924">
        <w:rPr>
          <w:b/>
          <w:szCs w:val="22"/>
          <w:lang w:val="pt-PT"/>
        </w:rPr>
        <w:t xml:space="preserve">ou uma criança ou adolescente com AIJs </w:t>
      </w:r>
      <w:r w:rsidRPr="00F67924">
        <w:rPr>
          <w:b/>
          <w:szCs w:val="22"/>
          <w:lang w:val="pt-PT"/>
        </w:rPr>
        <w:t>falhar ou esquecer uma dose</w:t>
      </w:r>
    </w:p>
    <w:p w14:paraId="7A59ABD8" w14:textId="77777777" w:rsidR="003D2428" w:rsidRPr="00F67924" w:rsidRDefault="003D2428" w:rsidP="00515D4D">
      <w:pPr>
        <w:rPr>
          <w:szCs w:val="22"/>
          <w:lang w:val="pt-PT"/>
        </w:rPr>
      </w:pPr>
      <w:r w:rsidRPr="00F67924">
        <w:rPr>
          <w:szCs w:val="22"/>
          <w:lang w:val="pt-PT"/>
        </w:rPr>
        <w:t xml:space="preserve">É muito importante utilizar RoActemra exatamente como foi prescrito pelo seu médico. Controle a sua próxima dose. </w:t>
      </w:r>
    </w:p>
    <w:p w14:paraId="5D227E32" w14:textId="0D03099D" w:rsidR="003D2428" w:rsidRPr="00F67924" w:rsidRDefault="003D2428" w:rsidP="00556054">
      <w:pPr>
        <w:pStyle w:val="Standard1"/>
        <w:ind w:left="562" w:hanging="562"/>
        <w:rPr>
          <w:szCs w:val="22"/>
          <w:lang w:val="pt-PT"/>
        </w:rPr>
      </w:pPr>
      <w:r w:rsidRPr="00F67924">
        <w:rPr>
          <w:szCs w:val="22"/>
          <w:lang w:val="pt-PT"/>
        </w:rPr>
        <w:sym w:font="Symbol" w:char="F0B7"/>
      </w:r>
      <w:r w:rsidRPr="00F67924">
        <w:rPr>
          <w:szCs w:val="22"/>
          <w:lang w:val="pt-PT"/>
        </w:rPr>
        <w:tab/>
        <w:t>No caso de não receber a sua dose semanal até 7</w:t>
      </w:r>
      <w:r w:rsidR="005B3E18" w:rsidRPr="00F67924">
        <w:rPr>
          <w:szCs w:val="22"/>
          <w:lang w:val="pt-PT"/>
        </w:rPr>
        <w:t> </w:t>
      </w:r>
      <w:r w:rsidRPr="00F67924">
        <w:rPr>
          <w:szCs w:val="22"/>
          <w:lang w:val="pt-PT"/>
        </w:rPr>
        <w:t>dias</w:t>
      </w:r>
      <w:r w:rsidR="00D26172" w:rsidRPr="00F67924">
        <w:rPr>
          <w:szCs w:val="22"/>
          <w:lang w:val="pt-PT"/>
        </w:rPr>
        <w:t xml:space="preserve"> do dia programado</w:t>
      </w:r>
      <w:r w:rsidRPr="00F67924">
        <w:rPr>
          <w:szCs w:val="22"/>
          <w:lang w:val="pt-PT"/>
        </w:rPr>
        <w:t>, tome a sua dose no próximo dia previsto.</w:t>
      </w:r>
    </w:p>
    <w:p w14:paraId="0F502067" w14:textId="431757A6" w:rsidR="003D2428" w:rsidRPr="00F67924" w:rsidRDefault="003D2428" w:rsidP="00556054">
      <w:pPr>
        <w:pStyle w:val="Standard1"/>
        <w:ind w:left="562" w:hanging="562"/>
        <w:rPr>
          <w:szCs w:val="22"/>
          <w:lang w:val="pt-PT"/>
        </w:rPr>
      </w:pPr>
      <w:r w:rsidRPr="00F67924">
        <w:rPr>
          <w:szCs w:val="22"/>
          <w:lang w:val="pt-PT"/>
        </w:rPr>
        <w:sym w:font="Symbol" w:char="F0B7"/>
      </w:r>
      <w:r w:rsidRPr="00F67924">
        <w:rPr>
          <w:szCs w:val="22"/>
          <w:lang w:val="pt-PT"/>
        </w:rPr>
        <w:tab/>
        <w:t>No caso de não receber a sua dose quinzenal</w:t>
      </w:r>
      <w:del w:id="3211" w:author="Author">
        <w:r w:rsidRPr="00F67924" w:rsidDel="00E873F2">
          <w:rPr>
            <w:szCs w:val="22"/>
            <w:lang w:val="pt-PT"/>
          </w:rPr>
          <w:delText xml:space="preserve"> (de 2 em 2</w:delText>
        </w:r>
        <w:r w:rsidR="005B3E18" w:rsidRPr="00F67924" w:rsidDel="00E873F2">
          <w:rPr>
            <w:szCs w:val="22"/>
            <w:lang w:val="pt-PT"/>
          </w:rPr>
          <w:delText> </w:delText>
        </w:r>
        <w:r w:rsidRPr="00F67924" w:rsidDel="00E873F2">
          <w:rPr>
            <w:szCs w:val="22"/>
            <w:lang w:val="pt-PT"/>
          </w:rPr>
          <w:delText>semanas)</w:delText>
        </w:r>
      </w:del>
      <w:r w:rsidRPr="00F67924">
        <w:rPr>
          <w:szCs w:val="22"/>
          <w:lang w:val="pt-PT"/>
        </w:rPr>
        <w:t xml:space="preserve"> até 7</w:t>
      </w:r>
      <w:r w:rsidR="005B3E18" w:rsidRPr="00F67924">
        <w:rPr>
          <w:szCs w:val="22"/>
          <w:lang w:val="pt-PT"/>
        </w:rPr>
        <w:t> </w:t>
      </w:r>
      <w:r w:rsidRPr="00F67924">
        <w:rPr>
          <w:szCs w:val="22"/>
          <w:lang w:val="pt-PT"/>
        </w:rPr>
        <w:t xml:space="preserve">dias, </w:t>
      </w:r>
      <w:r w:rsidR="00D26172" w:rsidRPr="00F67924">
        <w:rPr>
          <w:szCs w:val="22"/>
          <w:lang w:val="pt-PT"/>
        </w:rPr>
        <w:t xml:space="preserve">do dia programado, </w:t>
      </w:r>
      <w:r w:rsidRPr="00F67924">
        <w:rPr>
          <w:szCs w:val="22"/>
          <w:lang w:val="pt-PT"/>
        </w:rPr>
        <w:t>administre a dose logo que se lembre e tome a dose seguinte no próximo dia previsto.</w:t>
      </w:r>
    </w:p>
    <w:p w14:paraId="0FF7D9E6" w14:textId="36D26026" w:rsidR="003D2428" w:rsidRPr="00F67924" w:rsidRDefault="003D2428" w:rsidP="00556054">
      <w:pPr>
        <w:pStyle w:val="Standard1"/>
        <w:ind w:left="562" w:hanging="562"/>
        <w:rPr>
          <w:szCs w:val="22"/>
          <w:lang w:val="pt-PT"/>
        </w:rPr>
      </w:pPr>
      <w:r w:rsidRPr="00F67924">
        <w:rPr>
          <w:szCs w:val="22"/>
          <w:lang w:val="pt-PT"/>
        </w:rPr>
        <w:sym w:font="Symbol" w:char="F0B7"/>
      </w:r>
      <w:r w:rsidRPr="00F67924">
        <w:rPr>
          <w:szCs w:val="22"/>
          <w:lang w:val="pt-PT"/>
        </w:rPr>
        <w:tab/>
        <w:t xml:space="preserve">No caso de não receber </w:t>
      </w:r>
      <w:r w:rsidR="001F0F23" w:rsidRPr="00F67924">
        <w:rPr>
          <w:szCs w:val="22"/>
          <w:lang w:val="pt-PT"/>
        </w:rPr>
        <w:t xml:space="preserve">a </w:t>
      </w:r>
      <w:r w:rsidRPr="00F67924">
        <w:rPr>
          <w:szCs w:val="22"/>
          <w:lang w:val="pt-PT"/>
        </w:rPr>
        <w:t xml:space="preserve">sua dose </w:t>
      </w:r>
      <w:ins w:id="3212" w:author="Author">
        <w:r w:rsidR="000D6C70" w:rsidRPr="00F67924">
          <w:rPr>
            <w:szCs w:val="22"/>
            <w:lang w:val="pt-PT"/>
          </w:rPr>
          <w:t xml:space="preserve">semanal ou quinzenal </w:t>
        </w:r>
      </w:ins>
      <w:r w:rsidRPr="00F67924">
        <w:rPr>
          <w:szCs w:val="22"/>
          <w:lang w:val="pt-PT"/>
        </w:rPr>
        <w:t>há mais de 7</w:t>
      </w:r>
      <w:r w:rsidR="005B3E18" w:rsidRPr="00F67924">
        <w:rPr>
          <w:szCs w:val="22"/>
          <w:lang w:val="pt-PT"/>
        </w:rPr>
        <w:t> </w:t>
      </w:r>
      <w:r w:rsidRPr="00F67924">
        <w:rPr>
          <w:szCs w:val="22"/>
          <w:lang w:val="pt-PT"/>
        </w:rPr>
        <w:t>dias, ou caso não tenha a certeza quando deve injetar RoActemra, contacte o seu médico ou farmacêutico.</w:t>
      </w:r>
    </w:p>
    <w:p w14:paraId="326F1529" w14:textId="77777777" w:rsidR="003D2428" w:rsidRPr="00F67924" w:rsidRDefault="003D2428" w:rsidP="003D2428">
      <w:pPr>
        <w:ind w:left="567" w:hanging="567"/>
        <w:rPr>
          <w:szCs w:val="22"/>
          <w:lang w:val="pt-PT"/>
        </w:rPr>
      </w:pPr>
    </w:p>
    <w:p w14:paraId="6A8BA01B" w14:textId="77777777" w:rsidR="003D2428" w:rsidRPr="00F67924" w:rsidRDefault="003D2428" w:rsidP="00E64A0A">
      <w:pPr>
        <w:suppressAutoHyphens/>
        <w:ind w:left="567" w:hanging="567"/>
        <w:rPr>
          <w:b/>
          <w:szCs w:val="22"/>
          <w:lang w:val="pt-PT"/>
        </w:rPr>
      </w:pPr>
      <w:r w:rsidRPr="00F67924">
        <w:rPr>
          <w:b/>
          <w:szCs w:val="22"/>
          <w:lang w:val="pt-PT"/>
        </w:rPr>
        <w:t>Se uma criança ou adolescente com AIJp falhar ou esquecer uma dose</w:t>
      </w:r>
    </w:p>
    <w:p w14:paraId="098A2053" w14:textId="77777777" w:rsidR="003D2428" w:rsidRPr="00F67924" w:rsidRDefault="003D2428" w:rsidP="003D2428">
      <w:pPr>
        <w:rPr>
          <w:szCs w:val="22"/>
          <w:lang w:val="pt-PT"/>
        </w:rPr>
      </w:pPr>
      <w:r w:rsidRPr="00F67924">
        <w:rPr>
          <w:szCs w:val="22"/>
          <w:lang w:val="pt-PT"/>
        </w:rPr>
        <w:t xml:space="preserve">É muito importante utilizar RoActemra exatamente como foi prescrito pelo médico. Controle a próxima dose. </w:t>
      </w:r>
    </w:p>
    <w:p w14:paraId="1306D4F1" w14:textId="39E79D46" w:rsidR="003D2428" w:rsidRPr="00F67924" w:rsidRDefault="003D2428" w:rsidP="00556054">
      <w:pPr>
        <w:pStyle w:val="Standard1"/>
        <w:keepNext/>
        <w:keepLines/>
        <w:ind w:left="562" w:hanging="562"/>
        <w:rPr>
          <w:szCs w:val="22"/>
          <w:lang w:val="pt-PT" w:eastAsia="en-US"/>
        </w:rPr>
      </w:pPr>
      <w:r w:rsidRPr="00F67924">
        <w:rPr>
          <w:szCs w:val="22"/>
          <w:lang w:val="pt-PT"/>
        </w:rPr>
        <w:sym w:font="Symbol" w:char="F0B7"/>
      </w:r>
      <w:r w:rsidRPr="00F67924">
        <w:rPr>
          <w:szCs w:val="22"/>
          <w:lang w:val="pt-PT"/>
        </w:rPr>
        <w:tab/>
        <w:t>No caso de uma dose não ser administrada até 7</w:t>
      </w:r>
      <w:r w:rsidR="005B3E18" w:rsidRPr="00F67924">
        <w:rPr>
          <w:szCs w:val="22"/>
          <w:lang w:val="pt-PT"/>
        </w:rPr>
        <w:t> </w:t>
      </w:r>
      <w:r w:rsidRPr="00F67924">
        <w:rPr>
          <w:szCs w:val="22"/>
          <w:lang w:val="pt-PT"/>
        </w:rPr>
        <w:t>dias</w:t>
      </w:r>
      <w:r w:rsidR="00D26172" w:rsidRPr="00F67924">
        <w:rPr>
          <w:szCs w:val="22"/>
          <w:lang w:val="pt-PT"/>
        </w:rPr>
        <w:t xml:space="preserve"> do dia programado</w:t>
      </w:r>
      <w:r w:rsidRPr="00F67924">
        <w:rPr>
          <w:szCs w:val="22"/>
          <w:lang w:val="pt-PT"/>
        </w:rPr>
        <w:t>, injete a dose logo que se lembre e admin</w:t>
      </w:r>
      <w:r w:rsidRPr="00F67924">
        <w:rPr>
          <w:szCs w:val="22"/>
          <w:lang w:val="pt-PT" w:eastAsia="en-US"/>
        </w:rPr>
        <w:t>istre a dose seguinte no próximo dia previsto.</w:t>
      </w:r>
    </w:p>
    <w:p w14:paraId="0823CB4A" w14:textId="7F426B23" w:rsidR="003D2428" w:rsidRPr="00F67924" w:rsidRDefault="003D2428" w:rsidP="00556054">
      <w:pPr>
        <w:pStyle w:val="Standard1"/>
        <w:keepNext/>
        <w:keepLines/>
        <w:ind w:left="562" w:hanging="562"/>
        <w:rPr>
          <w:szCs w:val="22"/>
          <w:lang w:val="pt-PT" w:eastAsia="en-US"/>
        </w:rPr>
      </w:pPr>
      <w:r w:rsidRPr="00F67924">
        <w:rPr>
          <w:szCs w:val="22"/>
          <w:lang w:val="pt-PT" w:eastAsia="en-US"/>
        </w:rPr>
        <w:sym w:font="Symbol" w:char="F0B7"/>
      </w:r>
      <w:r w:rsidRPr="00F67924">
        <w:rPr>
          <w:szCs w:val="22"/>
          <w:lang w:val="pt-PT" w:eastAsia="en-US"/>
        </w:rPr>
        <w:tab/>
        <w:t>No caso de uma dose não ser administrada há mais de 7</w:t>
      </w:r>
      <w:r w:rsidR="005B3E18" w:rsidRPr="00F67924">
        <w:rPr>
          <w:szCs w:val="22"/>
          <w:lang w:val="pt-PT" w:eastAsia="en-US"/>
        </w:rPr>
        <w:t> </w:t>
      </w:r>
      <w:r w:rsidRPr="00F67924">
        <w:rPr>
          <w:szCs w:val="22"/>
          <w:lang w:val="pt-PT" w:eastAsia="en-US"/>
        </w:rPr>
        <w:t>dias, ou caso não tenha a certeza quando deve injetar RoActemra, contacte o seu médico ou farmacêutico.</w:t>
      </w:r>
    </w:p>
    <w:p w14:paraId="603A9007" w14:textId="77777777" w:rsidR="003D2428" w:rsidRPr="00F67924" w:rsidRDefault="003D2428" w:rsidP="003D2428">
      <w:pPr>
        <w:ind w:left="567" w:hanging="567"/>
        <w:rPr>
          <w:szCs w:val="22"/>
          <w:lang w:val="pt-PT"/>
        </w:rPr>
      </w:pPr>
    </w:p>
    <w:p w14:paraId="41B43495" w14:textId="77777777" w:rsidR="005551E6" w:rsidRPr="00F67924" w:rsidRDefault="005551E6" w:rsidP="00E64A0A">
      <w:pPr>
        <w:suppressAutoHyphens/>
        <w:ind w:left="567" w:hanging="567"/>
        <w:rPr>
          <w:b/>
          <w:szCs w:val="22"/>
          <w:lang w:val="pt-PT"/>
        </w:rPr>
      </w:pPr>
      <w:r w:rsidRPr="00F67924">
        <w:rPr>
          <w:b/>
          <w:szCs w:val="22"/>
          <w:lang w:val="pt-PT"/>
        </w:rPr>
        <w:t>Se parar de utilizar RoActemra</w:t>
      </w:r>
    </w:p>
    <w:p w14:paraId="39522261" w14:textId="77777777" w:rsidR="005551E6" w:rsidRPr="00F67924" w:rsidRDefault="005551E6" w:rsidP="009E1123">
      <w:pPr>
        <w:keepNext/>
        <w:keepLines/>
        <w:rPr>
          <w:szCs w:val="22"/>
          <w:lang w:val="pt-PT"/>
        </w:rPr>
      </w:pPr>
      <w:r w:rsidRPr="00F67924">
        <w:rPr>
          <w:szCs w:val="22"/>
          <w:lang w:val="pt-PT"/>
        </w:rPr>
        <w:t>Não deve parar de utilizar RoActemra sem discutir primeiro o assunto</w:t>
      </w:r>
      <w:r w:rsidR="008D75A2" w:rsidRPr="00F67924">
        <w:rPr>
          <w:szCs w:val="22"/>
          <w:lang w:val="pt-PT"/>
        </w:rPr>
        <w:t xml:space="preserve"> com o seu médico.</w:t>
      </w:r>
    </w:p>
    <w:p w14:paraId="1EFDAC72" w14:textId="77777777" w:rsidR="005551E6" w:rsidRPr="00F67924" w:rsidRDefault="005551E6" w:rsidP="009E1123">
      <w:pPr>
        <w:keepNext/>
        <w:keepLines/>
        <w:rPr>
          <w:szCs w:val="22"/>
          <w:lang w:val="pt-PT"/>
        </w:rPr>
      </w:pPr>
    </w:p>
    <w:p w14:paraId="04CD56A7" w14:textId="77777777" w:rsidR="005551E6" w:rsidRPr="00F67924" w:rsidRDefault="005551E6" w:rsidP="009E1123">
      <w:pPr>
        <w:keepNext/>
        <w:keepLines/>
        <w:suppressAutoHyphens/>
        <w:rPr>
          <w:b/>
          <w:szCs w:val="22"/>
          <w:lang w:val="pt-PT"/>
        </w:rPr>
      </w:pPr>
      <w:r w:rsidRPr="00F67924">
        <w:rPr>
          <w:szCs w:val="22"/>
          <w:lang w:val="pt-PT"/>
        </w:rPr>
        <w:t>Caso ainda tenha dúvidas sobre a utilização deste medicamento, fale com o seu médico, farmacêutico ou enfermeiro.</w:t>
      </w:r>
    </w:p>
    <w:p w14:paraId="5481F1D9" w14:textId="77777777" w:rsidR="005551E6" w:rsidRPr="00F67924" w:rsidRDefault="005551E6" w:rsidP="005551E6">
      <w:pPr>
        <w:suppressAutoHyphens/>
        <w:rPr>
          <w:szCs w:val="22"/>
          <w:lang w:val="pt-PT"/>
        </w:rPr>
      </w:pPr>
    </w:p>
    <w:p w14:paraId="1827FFFB" w14:textId="77777777" w:rsidR="005551E6" w:rsidRPr="00F67924" w:rsidRDefault="005551E6" w:rsidP="005551E6">
      <w:pPr>
        <w:suppressAutoHyphens/>
        <w:rPr>
          <w:szCs w:val="22"/>
          <w:lang w:val="pt-PT"/>
        </w:rPr>
      </w:pPr>
    </w:p>
    <w:p w14:paraId="5193F41C" w14:textId="4DD7FC2E" w:rsidR="005551E6" w:rsidRPr="00F67924" w:rsidRDefault="005551E6" w:rsidP="005551E6">
      <w:pPr>
        <w:suppressAutoHyphens/>
        <w:ind w:left="567" w:hanging="567"/>
        <w:rPr>
          <w:b/>
          <w:szCs w:val="22"/>
          <w:lang w:val="pt-PT"/>
        </w:rPr>
      </w:pPr>
      <w:r w:rsidRPr="00F67924">
        <w:rPr>
          <w:b/>
          <w:szCs w:val="22"/>
          <w:lang w:val="pt-PT"/>
        </w:rPr>
        <w:t>4.</w:t>
      </w:r>
      <w:r w:rsidRPr="00F67924">
        <w:rPr>
          <w:b/>
          <w:szCs w:val="22"/>
          <w:lang w:val="pt-PT"/>
        </w:rPr>
        <w:tab/>
        <w:t xml:space="preserve">Efeitos </w:t>
      </w:r>
      <w:r w:rsidR="00B57CC2" w:rsidRPr="00F67924">
        <w:rPr>
          <w:b/>
          <w:szCs w:val="22"/>
          <w:lang w:val="pt-PT"/>
        </w:rPr>
        <w:t xml:space="preserve">indesejáveis </w:t>
      </w:r>
      <w:r w:rsidRPr="00F67924">
        <w:rPr>
          <w:b/>
          <w:szCs w:val="22"/>
          <w:lang w:val="pt-PT"/>
        </w:rPr>
        <w:t>possíveis</w:t>
      </w:r>
    </w:p>
    <w:p w14:paraId="3408AB4B" w14:textId="77777777" w:rsidR="005551E6" w:rsidRPr="00F67924" w:rsidRDefault="005551E6" w:rsidP="005551E6">
      <w:pPr>
        <w:suppressAutoHyphens/>
        <w:rPr>
          <w:szCs w:val="22"/>
          <w:lang w:val="pt-PT"/>
        </w:rPr>
      </w:pPr>
    </w:p>
    <w:p w14:paraId="4BA01CE9" w14:textId="71F252F0" w:rsidR="005551E6" w:rsidRPr="00F67924" w:rsidRDefault="005551E6" w:rsidP="005551E6">
      <w:pPr>
        <w:rPr>
          <w:szCs w:val="22"/>
          <w:lang w:val="pt-PT"/>
        </w:rPr>
      </w:pPr>
      <w:r w:rsidRPr="00F67924">
        <w:rPr>
          <w:szCs w:val="22"/>
          <w:lang w:val="pt-PT"/>
        </w:rPr>
        <w:t xml:space="preserve">Como todos os medicamentos, RoActemra pode causar efeitos </w:t>
      </w:r>
      <w:r w:rsidR="00B57CC2" w:rsidRPr="00F67924">
        <w:rPr>
          <w:szCs w:val="22"/>
          <w:lang w:val="pt-PT"/>
        </w:rPr>
        <w:t>indesejáveis</w:t>
      </w:r>
      <w:r w:rsidRPr="00F67924">
        <w:rPr>
          <w:szCs w:val="22"/>
          <w:lang w:val="pt-PT"/>
        </w:rPr>
        <w:t>, embora estes não se manifestem em todas as pessoas.</w:t>
      </w:r>
    </w:p>
    <w:p w14:paraId="5881E71E" w14:textId="32150D22" w:rsidR="005551E6" w:rsidRPr="00F67924" w:rsidRDefault="005551E6" w:rsidP="005551E6">
      <w:pPr>
        <w:rPr>
          <w:szCs w:val="22"/>
          <w:lang w:val="pt-PT"/>
        </w:rPr>
      </w:pPr>
      <w:r w:rsidRPr="00F67924">
        <w:rPr>
          <w:szCs w:val="22"/>
          <w:lang w:val="pt-PT"/>
        </w:rPr>
        <w:t xml:space="preserve">Os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podem ocorrer 3</w:t>
      </w:r>
      <w:r w:rsidR="005B3E18" w:rsidRPr="00F67924">
        <w:rPr>
          <w:szCs w:val="22"/>
          <w:lang w:val="pt-PT"/>
        </w:rPr>
        <w:t> </w:t>
      </w:r>
      <w:r w:rsidRPr="00F67924">
        <w:rPr>
          <w:szCs w:val="22"/>
          <w:lang w:val="pt-PT"/>
        </w:rPr>
        <w:t>meses ou mais após a sua última dose de RoActemra.</w:t>
      </w:r>
    </w:p>
    <w:p w14:paraId="0A8C46E3" w14:textId="77777777" w:rsidR="005551E6" w:rsidRPr="00F67924" w:rsidRDefault="005551E6" w:rsidP="005551E6">
      <w:pPr>
        <w:rPr>
          <w:szCs w:val="22"/>
          <w:lang w:val="pt-PT"/>
        </w:rPr>
      </w:pPr>
    </w:p>
    <w:p w14:paraId="428835E7" w14:textId="0827A5D1" w:rsidR="005551E6" w:rsidRPr="00F67924" w:rsidRDefault="005551E6" w:rsidP="00E64A0A">
      <w:pPr>
        <w:suppressAutoHyphens/>
        <w:ind w:left="567" w:hanging="567"/>
        <w:rPr>
          <w:b/>
          <w:szCs w:val="22"/>
          <w:lang w:val="pt-PT"/>
        </w:rPr>
      </w:pPr>
      <w:r w:rsidRPr="00F67924">
        <w:rPr>
          <w:b/>
          <w:szCs w:val="22"/>
          <w:lang w:val="pt-PT"/>
        </w:rPr>
        <w:t xml:space="preserve">Possíveis efeitos </w:t>
      </w:r>
      <w:r w:rsidR="00B57CC2" w:rsidRPr="00F67924">
        <w:rPr>
          <w:b/>
          <w:szCs w:val="22"/>
          <w:lang w:val="pt-PT"/>
        </w:rPr>
        <w:t xml:space="preserve">indesejáveis </w:t>
      </w:r>
      <w:r w:rsidRPr="00F67924">
        <w:rPr>
          <w:b/>
          <w:szCs w:val="22"/>
          <w:lang w:val="pt-PT"/>
        </w:rPr>
        <w:t>graves</w:t>
      </w:r>
    </w:p>
    <w:p w14:paraId="7841E249" w14:textId="77777777" w:rsidR="005B3E18" w:rsidRPr="00F67924" w:rsidRDefault="005B3E18" w:rsidP="005551E6">
      <w:pPr>
        <w:rPr>
          <w:szCs w:val="22"/>
          <w:lang w:val="pt-PT"/>
        </w:rPr>
      </w:pPr>
      <w:r w:rsidRPr="00F67924">
        <w:rPr>
          <w:szCs w:val="22"/>
          <w:lang w:val="pt-PT"/>
        </w:rPr>
        <w:t xml:space="preserve">Informe </w:t>
      </w:r>
      <w:r w:rsidRPr="00F67924">
        <w:rPr>
          <w:b/>
          <w:szCs w:val="22"/>
          <w:lang w:val="pt-PT"/>
        </w:rPr>
        <w:t xml:space="preserve">imediatamente </w:t>
      </w:r>
      <w:r w:rsidRPr="00F67924">
        <w:rPr>
          <w:szCs w:val="22"/>
          <w:lang w:val="pt-PT"/>
        </w:rPr>
        <w:t>o seu médico se tiver algum dos seguintes efeitos indesejáveis:</w:t>
      </w:r>
    </w:p>
    <w:p w14:paraId="423AAB19" w14:textId="77777777" w:rsidR="00092B92" w:rsidRPr="00F67924" w:rsidRDefault="00092B92" w:rsidP="005551E6">
      <w:pPr>
        <w:rPr>
          <w:i/>
          <w:szCs w:val="22"/>
          <w:lang w:val="pt-PT"/>
        </w:rPr>
      </w:pPr>
    </w:p>
    <w:p w14:paraId="7E88A4AC" w14:textId="14D37816" w:rsidR="00B214C3" w:rsidRPr="00F67924" w:rsidRDefault="00B214C3" w:rsidP="005551E6">
      <w:pPr>
        <w:rPr>
          <w:i/>
          <w:szCs w:val="22"/>
          <w:lang w:val="pt-PT"/>
        </w:rPr>
      </w:pPr>
      <w:r w:rsidRPr="00F67924">
        <w:rPr>
          <w:i/>
          <w:szCs w:val="22"/>
          <w:lang w:val="pt-PT"/>
        </w:rPr>
        <w:t xml:space="preserve">Estes são frequentes: podem afetar até 1 em </w:t>
      </w:r>
      <w:del w:id="3213" w:author="Author">
        <w:r w:rsidRPr="00F67924" w:rsidDel="000D6C70">
          <w:rPr>
            <w:i/>
            <w:szCs w:val="22"/>
            <w:lang w:val="pt-PT"/>
          </w:rPr>
          <w:delText xml:space="preserve">cada </w:delText>
        </w:r>
      </w:del>
      <w:r w:rsidRPr="00F67924">
        <w:rPr>
          <w:i/>
          <w:szCs w:val="22"/>
          <w:lang w:val="pt-PT"/>
        </w:rPr>
        <w:t>10</w:t>
      </w:r>
      <w:r w:rsidR="005B3E18" w:rsidRPr="00F67924">
        <w:rPr>
          <w:i/>
          <w:szCs w:val="22"/>
          <w:lang w:val="pt-PT"/>
        </w:rPr>
        <w:t> pessoas</w:t>
      </w:r>
    </w:p>
    <w:p w14:paraId="5B225ECE" w14:textId="77777777" w:rsidR="005551E6" w:rsidRPr="00F67924" w:rsidRDefault="005551E6" w:rsidP="005551E6">
      <w:pPr>
        <w:rPr>
          <w:b/>
          <w:szCs w:val="22"/>
          <w:lang w:val="pt-PT"/>
        </w:rPr>
      </w:pPr>
    </w:p>
    <w:p w14:paraId="509BFCA5" w14:textId="77777777" w:rsidR="005551E6" w:rsidRPr="00F67924" w:rsidRDefault="005551E6" w:rsidP="005551E6">
      <w:pPr>
        <w:rPr>
          <w:szCs w:val="22"/>
          <w:lang w:val="pt-PT"/>
        </w:rPr>
      </w:pPr>
      <w:r w:rsidRPr="00F67924">
        <w:rPr>
          <w:b/>
          <w:szCs w:val="22"/>
          <w:lang w:val="pt-PT"/>
        </w:rPr>
        <w:t xml:space="preserve">Reações alérgicas </w:t>
      </w:r>
      <w:r w:rsidRPr="00F67924">
        <w:rPr>
          <w:szCs w:val="22"/>
          <w:lang w:val="pt-PT"/>
        </w:rPr>
        <w:t>durante ou após a injeção:</w:t>
      </w:r>
    </w:p>
    <w:p w14:paraId="0B3830CB"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szCs w:val="22"/>
          <w:lang w:val="pt-PT"/>
        </w:rPr>
        <w:tab/>
        <w:t>dificuldade em respirar, aperto no peito ou sensação de desmaio</w:t>
      </w:r>
    </w:p>
    <w:p w14:paraId="7B040E15" w14:textId="26EB9D69"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szCs w:val="22"/>
          <w:lang w:val="pt-PT"/>
        </w:rPr>
        <w:t xml:space="preserve"> </w:t>
      </w:r>
      <w:r w:rsidRPr="00F67924">
        <w:rPr>
          <w:szCs w:val="22"/>
          <w:lang w:val="pt-PT"/>
        </w:rPr>
        <w:tab/>
        <w:t>erupção na pele, comichão, urticária, inchaço dos lábios, da língua ou da face</w:t>
      </w:r>
    </w:p>
    <w:p w14:paraId="659D3888" w14:textId="77777777" w:rsidR="005551E6" w:rsidRPr="00F67924" w:rsidRDefault="005551E6" w:rsidP="005551E6">
      <w:pPr>
        <w:rPr>
          <w:szCs w:val="22"/>
          <w:lang w:val="pt-PT"/>
        </w:rPr>
      </w:pPr>
    </w:p>
    <w:p w14:paraId="5B8EB1D1" w14:textId="77777777" w:rsidR="005551E6" w:rsidRPr="00F67924" w:rsidRDefault="00642B64" w:rsidP="005551E6">
      <w:pPr>
        <w:keepNext/>
        <w:ind w:left="567" w:hanging="567"/>
        <w:rPr>
          <w:szCs w:val="22"/>
          <w:lang w:val="pt-PT"/>
        </w:rPr>
      </w:pPr>
      <w:r w:rsidRPr="00F67924">
        <w:rPr>
          <w:b/>
          <w:szCs w:val="22"/>
          <w:lang w:val="pt-PT"/>
        </w:rPr>
        <w:t>Sinais de i</w:t>
      </w:r>
      <w:r w:rsidR="005551E6" w:rsidRPr="00F67924">
        <w:rPr>
          <w:b/>
          <w:szCs w:val="22"/>
          <w:lang w:val="pt-PT"/>
        </w:rPr>
        <w:t>nfeções</w:t>
      </w:r>
      <w:r w:rsidRPr="00F67924">
        <w:rPr>
          <w:b/>
          <w:szCs w:val="22"/>
          <w:lang w:val="pt-PT"/>
        </w:rPr>
        <w:t xml:space="preserve"> graves</w:t>
      </w:r>
      <w:r w:rsidR="008D75A2" w:rsidRPr="00F67924">
        <w:rPr>
          <w:szCs w:val="22"/>
          <w:lang w:val="pt-PT"/>
        </w:rPr>
        <w:t>:</w:t>
      </w:r>
    </w:p>
    <w:p w14:paraId="0C4874CC"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febre e arrepios</w:t>
      </w:r>
    </w:p>
    <w:p w14:paraId="52B56FBA"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bolhas na boca ou na pele</w:t>
      </w:r>
    </w:p>
    <w:p w14:paraId="158C2690"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dor de</w:t>
      </w:r>
      <w:r w:rsidR="008D75A2" w:rsidRPr="00F67924">
        <w:rPr>
          <w:szCs w:val="22"/>
          <w:lang w:val="pt-PT"/>
        </w:rPr>
        <w:t xml:space="preserve"> estômago</w:t>
      </w:r>
    </w:p>
    <w:p w14:paraId="3CB01CAF" w14:textId="77777777" w:rsidR="00642B64" w:rsidRPr="00F67924" w:rsidRDefault="00642B64" w:rsidP="005551E6">
      <w:pPr>
        <w:ind w:left="567" w:hanging="567"/>
        <w:rPr>
          <w:szCs w:val="22"/>
          <w:lang w:val="pt-PT"/>
        </w:rPr>
      </w:pPr>
    </w:p>
    <w:p w14:paraId="4B492C28" w14:textId="77777777" w:rsidR="00751FB0" w:rsidRPr="00F67924" w:rsidRDefault="00751FB0" w:rsidP="00751FB0">
      <w:pPr>
        <w:keepNext/>
        <w:ind w:left="567" w:hanging="567"/>
        <w:rPr>
          <w:szCs w:val="22"/>
          <w:lang w:val="pt-PT"/>
        </w:rPr>
      </w:pPr>
      <w:r w:rsidRPr="00F67924">
        <w:rPr>
          <w:b/>
          <w:szCs w:val="22"/>
          <w:lang w:val="pt-PT"/>
        </w:rPr>
        <w:t>Sinais e sintomas de toxicidade hepática</w:t>
      </w:r>
      <w:r w:rsidRPr="00F67924">
        <w:rPr>
          <w:szCs w:val="22"/>
          <w:lang w:val="pt-PT"/>
        </w:rPr>
        <w:t>:</w:t>
      </w:r>
    </w:p>
    <w:p w14:paraId="512FD86A" w14:textId="4A19BEC0" w:rsidR="00751FB0" w:rsidRPr="00F67924" w:rsidRDefault="00751FB0" w:rsidP="00751FB0">
      <w:pPr>
        <w:keepNext/>
        <w:ind w:left="426" w:hanging="426"/>
        <w:rPr>
          <w:rFonts w:eastAsia="SimSun"/>
          <w:szCs w:val="22"/>
          <w:lang w:val="pt-PT" w:eastAsia="zh-CN"/>
        </w:rPr>
      </w:pPr>
      <w:r w:rsidRPr="00F67924">
        <w:rPr>
          <w:i/>
          <w:szCs w:val="22"/>
          <w:lang w:val="pt-PT"/>
        </w:rPr>
        <w:t xml:space="preserve">Estes </w:t>
      </w:r>
      <w:r w:rsidR="005B3E18" w:rsidRPr="00F67924">
        <w:rPr>
          <w:i/>
          <w:szCs w:val="22"/>
          <w:lang w:val="pt-PT"/>
        </w:rPr>
        <w:t xml:space="preserve">são raros: </w:t>
      </w:r>
      <w:r w:rsidRPr="00F67924">
        <w:rPr>
          <w:i/>
          <w:szCs w:val="22"/>
          <w:lang w:val="pt-PT"/>
        </w:rPr>
        <w:t>podem afetar até 1 em 1000</w:t>
      </w:r>
      <w:r w:rsidR="005B3E18" w:rsidRPr="00F67924">
        <w:rPr>
          <w:i/>
          <w:szCs w:val="22"/>
          <w:lang w:val="pt-PT"/>
        </w:rPr>
        <w:t> pessoas</w:t>
      </w:r>
      <w:r w:rsidRPr="00F67924">
        <w:rPr>
          <w:rFonts w:eastAsia="SimSun"/>
          <w:szCs w:val="22"/>
          <w:lang w:val="pt-PT" w:eastAsia="zh-CN"/>
        </w:rPr>
        <w:t xml:space="preserve"> </w:t>
      </w:r>
    </w:p>
    <w:p w14:paraId="338E4B33" w14:textId="77777777" w:rsidR="00751FB0" w:rsidRPr="00F67924" w:rsidRDefault="00751FB0"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cansaço </w:t>
      </w:r>
    </w:p>
    <w:p w14:paraId="74E7C48E" w14:textId="77777777" w:rsidR="00751FB0" w:rsidRPr="00F67924" w:rsidRDefault="00751FB0" w:rsidP="00556054">
      <w:pPr>
        <w:pStyle w:val="Standard1"/>
        <w:ind w:left="562" w:hanging="562"/>
        <w:rPr>
          <w:szCs w:val="22"/>
          <w:lang w:val="pt-PT"/>
        </w:rPr>
      </w:pPr>
      <w:r w:rsidRPr="00F67924">
        <w:rPr>
          <w:szCs w:val="22"/>
          <w:lang w:val="pt-PT"/>
        </w:rPr>
        <w:sym w:font="Symbol" w:char="F0B7"/>
      </w:r>
      <w:r w:rsidRPr="00F67924">
        <w:rPr>
          <w:szCs w:val="22"/>
          <w:lang w:val="pt-PT"/>
        </w:rPr>
        <w:tab/>
        <w:t xml:space="preserve">dor abdominal </w:t>
      </w:r>
    </w:p>
    <w:p w14:paraId="7A6C8467" w14:textId="77777777" w:rsidR="00751FB0" w:rsidRPr="00F67924" w:rsidRDefault="00751FB0" w:rsidP="00556054">
      <w:pPr>
        <w:pStyle w:val="Standard1"/>
        <w:ind w:left="562" w:hanging="562"/>
        <w:rPr>
          <w:szCs w:val="22"/>
          <w:lang w:val="pt-PT"/>
        </w:rPr>
      </w:pPr>
      <w:r w:rsidRPr="00F67924">
        <w:rPr>
          <w:szCs w:val="22"/>
          <w:lang w:val="pt-PT"/>
        </w:rPr>
        <w:sym w:font="Symbol" w:char="F0B7"/>
      </w:r>
      <w:r w:rsidRPr="00F67924">
        <w:rPr>
          <w:szCs w:val="22"/>
          <w:lang w:val="pt-PT"/>
        </w:rPr>
        <w:tab/>
        <w:t>icterícia (</w:t>
      </w:r>
      <w:r w:rsidR="004057DC" w:rsidRPr="00F67924">
        <w:rPr>
          <w:szCs w:val="22"/>
          <w:lang w:val="pt-PT"/>
        </w:rPr>
        <w:t>amarelecimento</w:t>
      </w:r>
      <w:r w:rsidRPr="00F67924">
        <w:rPr>
          <w:szCs w:val="22"/>
          <w:lang w:val="pt-PT"/>
        </w:rPr>
        <w:t xml:space="preserve"> da pele ou olhos)</w:t>
      </w:r>
    </w:p>
    <w:p w14:paraId="30205755" w14:textId="470066C1" w:rsidR="00751FB0" w:rsidRPr="00F67924" w:rsidRDefault="00751FB0" w:rsidP="005551E6">
      <w:pPr>
        <w:ind w:left="567" w:hanging="567"/>
        <w:rPr>
          <w:szCs w:val="22"/>
          <w:lang w:val="pt-PT"/>
        </w:rPr>
      </w:pPr>
    </w:p>
    <w:p w14:paraId="7572C710" w14:textId="44C056AF" w:rsidR="005B3E18" w:rsidRPr="00F67924" w:rsidRDefault="005B3E18" w:rsidP="005551E6">
      <w:pPr>
        <w:ind w:left="567" w:hanging="567"/>
        <w:rPr>
          <w:szCs w:val="22"/>
          <w:lang w:val="pt-PT"/>
        </w:rPr>
      </w:pPr>
      <w:r w:rsidRPr="00F67924">
        <w:rPr>
          <w:b/>
          <w:szCs w:val="22"/>
          <w:lang w:val="pt-PT"/>
        </w:rPr>
        <w:t>Lista de outros efeitos indesejáveis possíveis</w:t>
      </w:r>
    </w:p>
    <w:p w14:paraId="63C331B7" w14:textId="58B7AEF4" w:rsidR="005551E6" w:rsidRPr="00F67924" w:rsidRDefault="005551E6" w:rsidP="005551E6">
      <w:pPr>
        <w:ind w:left="567" w:hanging="567"/>
        <w:rPr>
          <w:szCs w:val="22"/>
          <w:lang w:val="pt-PT"/>
        </w:rPr>
      </w:pPr>
      <w:r w:rsidRPr="00F67924">
        <w:rPr>
          <w:szCs w:val="22"/>
          <w:lang w:val="pt-PT"/>
        </w:rPr>
        <w:t xml:space="preserve">Se notar algum destes, informe o seu médico </w:t>
      </w:r>
      <w:r w:rsidRPr="00F67924">
        <w:rPr>
          <w:b/>
          <w:szCs w:val="22"/>
          <w:lang w:val="pt-PT"/>
        </w:rPr>
        <w:t>assim que possível</w:t>
      </w:r>
      <w:r w:rsidR="00CF7E95" w:rsidRPr="00F67924">
        <w:rPr>
          <w:szCs w:val="22"/>
          <w:lang w:val="pt-PT"/>
        </w:rPr>
        <w:t>:</w:t>
      </w:r>
    </w:p>
    <w:p w14:paraId="52573184" w14:textId="77777777" w:rsidR="005551E6" w:rsidRPr="00F67924" w:rsidRDefault="005551E6" w:rsidP="005551E6">
      <w:pPr>
        <w:ind w:left="567" w:hanging="567"/>
        <w:rPr>
          <w:szCs w:val="22"/>
          <w:lang w:val="pt-PT"/>
        </w:rPr>
      </w:pPr>
    </w:p>
    <w:p w14:paraId="76136E57" w14:textId="59C6AEE1" w:rsidR="005551E6" w:rsidRPr="00F67924" w:rsidRDefault="005551E6" w:rsidP="00E64A0A">
      <w:pPr>
        <w:suppressAutoHyphens/>
        <w:ind w:left="567" w:hanging="567"/>
        <w:rPr>
          <w:b/>
          <w:szCs w:val="22"/>
          <w:lang w:val="pt-PT"/>
        </w:rPr>
      </w:pPr>
      <w:r w:rsidRPr="00F67924">
        <w:rPr>
          <w:b/>
          <w:szCs w:val="22"/>
          <w:lang w:val="pt-PT"/>
        </w:rPr>
        <w:t xml:space="preserve">Efeitos </w:t>
      </w:r>
      <w:r w:rsidR="00B57CC2" w:rsidRPr="00F67924">
        <w:rPr>
          <w:b/>
          <w:szCs w:val="22"/>
          <w:lang w:val="pt-PT"/>
        </w:rPr>
        <w:t xml:space="preserve">indesejáveis </w:t>
      </w:r>
      <w:r w:rsidRPr="00F67924">
        <w:rPr>
          <w:b/>
          <w:szCs w:val="22"/>
          <w:lang w:val="pt-PT"/>
        </w:rPr>
        <w:t>muito frequentes:</w:t>
      </w:r>
    </w:p>
    <w:p w14:paraId="3FAB1AAF" w14:textId="77777777" w:rsidR="0039155D" w:rsidRPr="00F67924" w:rsidRDefault="0039155D" w:rsidP="0039155D">
      <w:pPr>
        <w:keepNext/>
        <w:keepLines/>
        <w:rPr>
          <w:ins w:id="3214" w:author="Author"/>
          <w:i/>
          <w:szCs w:val="22"/>
          <w:lang w:val="pt-PT"/>
        </w:rPr>
      </w:pPr>
      <w:ins w:id="3215" w:author="Author">
        <w:r w:rsidRPr="00F67924">
          <w:rPr>
            <w:i/>
            <w:szCs w:val="22"/>
            <w:lang w:val="pt-PT"/>
          </w:rPr>
          <w:t>Estes podem afetar mais de 1 em 10 pessoas</w:t>
        </w:r>
      </w:ins>
    </w:p>
    <w:p w14:paraId="627CF431" w14:textId="4B1D574E" w:rsidR="005551E6" w:rsidRPr="00F67924" w:rsidDel="0039155D" w:rsidRDefault="005551E6" w:rsidP="00D71122">
      <w:pPr>
        <w:keepNext/>
        <w:keepLines/>
        <w:rPr>
          <w:del w:id="3216" w:author="Author"/>
          <w:i/>
          <w:szCs w:val="22"/>
          <w:lang w:val="pt-PT"/>
        </w:rPr>
      </w:pPr>
      <w:del w:id="3217" w:author="Author">
        <w:r w:rsidRPr="00F67924" w:rsidDel="0039155D">
          <w:rPr>
            <w:i/>
            <w:szCs w:val="22"/>
            <w:lang w:val="pt-PT"/>
          </w:rPr>
          <w:delText>Estes podem afetar 1 em 10</w:delText>
        </w:r>
        <w:r w:rsidR="00CF7E95" w:rsidRPr="00F67924" w:rsidDel="0039155D">
          <w:rPr>
            <w:i/>
            <w:szCs w:val="22"/>
            <w:lang w:val="pt-PT"/>
          </w:rPr>
          <w:delText> pessoas</w:delText>
        </w:r>
        <w:r w:rsidRPr="00F67924" w:rsidDel="0039155D">
          <w:rPr>
            <w:i/>
            <w:szCs w:val="22"/>
            <w:lang w:val="pt-PT"/>
          </w:rPr>
          <w:delText xml:space="preserve"> ou mais</w:delText>
        </w:r>
      </w:del>
    </w:p>
    <w:p w14:paraId="6EB0EDEA"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infeções do trato respiratório superior com sintomas típicos tais como tosse, nariz entupido, corrimento nasal, dor de garganta e dor de cabeça</w:t>
      </w:r>
    </w:p>
    <w:p w14:paraId="14A41C5A" w14:textId="77777777" w:rsidR="003D2428"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níveis de gordura no sangue (colesterol) aumentados</w:t>
      </w:r>
    </w:p>
    <w:p w14:paraId="76E0635C" w14:textId="77777777" w:rsidR="003D2428" w:rsidRPr="00F67924" w:rsidRDefault="003D2428" w:rsidP="00556054">
      <w:pPr>
        <w:pStyle w:val="Standard1"/>
        <w:ind w:left="562" w:hanging="562"/>
        <w:rPr>
          <w:szCs w:val="22"/>
          <w:lang w:val="pt-PT"/>
        </w:rPr>
      </w:pPr>
      <w:r w:rsidRPr="00F67924">
        <w:rPr>
          <w:szCs w:val="22"/>
          <w:lang w:val="pt-PT"/>
        </w:rPr>
        <w:sym w:font="Symbol" w:char="F0B7"/>
      </w:r>
      <w:r w:rsidRPr="00F67924">
        <w:rPr>
          <w:szCs w:val="22"/>
          <w:lang w:val="pt-PT"/>
        </w:rPr>
        <w:tab/>
        <w:t>reações no local da injeção</w:t>
      </w:r>
    </w:p>
    <w:p w14:paraId="1950C93E" w14:textId="77777777" w:rsidR="005551E6" w:rsidRPr="00F67924" w:rsidRDefault="005551E6" w:rsidP="005551E6">
      <w:pPr>
        <w:rPr>
          <w:szCs w:val="22"/>
          <w:lang w:val="pt-PT"/>
        </w:rPr>
      </w:pPr>
    </w:p>
    <w:p w14:paraId="2D9B512A" w14:textId="362FD3CB" w:rsidR="005551E6" w:rsidRPr="00F67924" w:rsidRDefault="005551E6" w:rsidP="00910A24">
      <w:pPr>
        <w:keepNext/>
        <w:keepLines/>
        <w:suppressAutoHyphens/>
        <w:ind w:left="567" w:hanging="567"/>
        <w:rPr>
          <w:b/>
          <w:szCs w:val="22"/>
          <w:lang w:val="pt-PT"/>
        </w:rPr>
      </w:pPr>
      <w:r w:rsidRPr="00F67924">
        <w:rPr>
          <w:b/>
          <w:szCs w:val="22"/>
          <w:lang w:val="pt-PT"/>
        </w:rPr>
        <w:t xml:space="preserve">Efeitos </w:t>
      </w:r>
      <w:r w:rsidR="00B57CC2" w:rsidRPr="00F67924">
        <w:rPr>
          <w:b/>
          <w:szCs w:val="22"/>
          <w:lang w:val="pt-PT"/>
        </w:rPr>
        <w:t xml:space="preserve">indesejáveis </w:t>
      </w:r>
      <w:r w:rsidRPr="00F67924">
        <w:rPr>
          <w:b/>
          <w:szCs w:val="22"/>
          <w:lang w:val="pt-PT"/>
        </w:rPr>
        <w:t>frequentes:</w:t>
      </w:r>
    </w:p>
    <w:p w14:paraId="3A85861C" w14:textId="54CB6919" w:rsidR="005551E6" w:rsidRPr="00F67924" w:rsidRDefault="005551E6" w:rsidP="00A221B6">
      <w:pPr>
        <w:keepNext/>
        <w:keepLines/>
        <w:rPr>
          <w:i/>
          <w:szCs w:val="22"/>
          <w:lang w:val="pt-PT"/>
        </w:rPr>
      </w:pPr>
      <w:r w:rsidRPr="00F67924">
        <w:rPr>
          <w:i/>
          <w:szCs w:val="22"/>
          <w:lang w:val="pt-PT"/>
        </w:rPr>
        <w:t>Estes podem afetar até 1 em 10</w:t>
      </w:r>
      <w:r w:rsidR="00CF7E95" w:rsidRPr="00F67924">
        <w:rPr>
          <w:i/>
          <w:szCs w:val="22"/>
          <w:lang w:val="pt-PT"/>
        </w:rPr>
        <w:t> pessoas</w:t>
      </w:r>
    </w:p>
    <w:p w14:paraId="2F76AF73"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infeção do pulmão (pneumonia)</w:t>
      </w:r>
    </w:p>
    <w:p w14:paraId="773588FE" w14:textId="0E615C10"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r>
      <w:r w:rsidR="008D75A2" w:rsidRPr="00F67924">
        <w:rPr>
          <w:szCs w:val="22"/>
          <w:lang w:val="pt-PT"/>
        </w:rPr>
        <w:t xml:space="preserve">zona (herpes </w:t>
      </w:r>
      <w:del w:id="3218" w:author="Author">
        <w:r w:rsidR="008D75A2" w:rsidRPr="00F67924" w:rsidDel="00EE4151">
          <w:rPr>
            <w:szCs w:val="22"/>
            <w:lang w:val="pt-PT"/>
          </w:rPr>
          <w:delText>zoster</w:delText>
        </w:r>
      </w:del>
      <w:ins w:id="3219" w:author="Author">
        <w:r w:rsidR="00EE4151" w:rsidRPr="00F67924">
          <w:rPr>
            <w:szCs w:val="22"/>
            <w:lang w:val="pt-PT"/>
          </w:rPr>
          <w:t>zóster</w:t>
        </w:r>
      </w:ins>
      <w:r w:rsidR="008D75A2" w:rsidRPr="00F67924">
        <w:rPr>
          <w:szCs w:val="22"/>
          <w:lang w:val="pt-PT"/>
        </w:rPr>
        <w:t>)</w:t>
      </w:r>
    </w:p>
    <w:p w14:paraId="5BD57DA5"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herpes labial (herpes simplex oral), bolhas</w:t>
      </w:r>
    </w:p>
    <w:p w14:paraId="28420912"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infeções da pele (celulite), por vezes com febre e arrepios</w:t>
      </w:r>
    </w:p>
    <w:p w14:paraId="0862C11F"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erupçã</w:t>
      </w:r>
      <w:r w:rsidR="008D75A2" w:rsidRPr="00F67924">
        <w:rPr>
          <w:szCs w:val="22"/>
          <w:lang w:val="pt-PT"/>
        </w:rPr>
        <w:t>o na pele e comichão, urticária</w:t>
      </w:r>
    </w:p>
    <w:p w14:paraId="4F9783F9"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reações al</w:t>
      </w:r>
      <w:r w:rsidR="008D75A2" w:rsidRPr="00F67924">
        <w:rPr>
          <w:szCs w:val="22"/>
          <w:lang w:val="pt-PT"/>
        </w:rPr>
        <w:t>érgicas (de hipersensibilidade)</w:t>
      </w:r>
    </w:p>
    <w:p w14:paraId="02AECCC4"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r>
      <w:r w:rsidR="008D75A2" w:rsidRPr="00F67924">
        <w:rPr>
          <w:szCs w:val="22"/>
          <w:lang w:val="pt-PT"/>
        </w:rPr>
        <w:t>infeção do olho (conjuntivite)</w:t>
      </w:r>
    </w:p>
    <w:p w14:paraId="06F21E80"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dor de cabeça, tonturas, pressão sanguínea elevada</w:t>
      </w:r>
    </w:p>
    <w:p w14:paraId="1188B6D3"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ulceração da boca, dor de estômago</w:t>
      </w:r>
    </w:p>
    <w:p w14:paraId="44DA681A"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retenção de líquidos (edema) na parte infer</w:t>
      </w:r>
      <w:r w:rsidR="008D75A2" w:rsidRPr="00F67924">
        <w:rPr>
          <w:szCs w:val="22"/>
          <w:lang w:val="pt-PT"/>
        </w:rPr>
        <w:t>ior das pernas, aumento de peso</w:t>
      </w:r>
    </w:p>
    <w:p w14:paraId="09D88587"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tosse, falta de ar</w:t>
      </w:r>
    </w:p>
    <w:p w14:paraId="52874031" w14:textId="00E1B74E"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diminuição do número de glóbulos brancos, demonstrada por análises ao sangue (neutropenia,</w:t>
      </w:r>
      <w:r w:rsidR="00BC35DB" w:rsidRPr="00F67924">
        <w:rPr>
          <w:szCs w:val="22"/>
          <w:lang w:val="pt-PT"/>
        </w:rPr>
        <w:t xml:space="preserve"> </w:t>
      </w:r>
      <w:r w:rsidRPr="00F67924">
        <w:rPr>
          <w:szCs w:val="22"/>
          <w:lang w:val="pt-PT"/>
        </w:rPr>
        <w:t>leucopenia)</w:t>
      </w:r>
    </w:p>
    <w:p w14:paraId="29B681D3"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testes de função do fígado anormais (aumento das transaminases)</w:t>
      </w:r>
    </w:p>
    <w:p w14:paraId="599F5650"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aumento da bilirrubina demonstrado por análises ao sangue</w:t>
      </w:r>
    </w:p>
    <w:p w14:paraId="50BF3306" w14:textId="77777777" w:rsidR="008A325E" w:rsidRPr="00F67924" w:rsidRDefault="008A325E" w:rsidP="00556054">
      <w:pPr>
        <w:pStyle w:val="Standard1"/>
        <w:ind w:left="562" w:hanging="562"/>
        <w:rPr>
          <w:szCs w:val="22"/>
          <w:lang w:val="pt-PT"/>
        </w:rPr>
      </w:pPr>
      <w:r w:rsidRPr="00F67924">
        <w:rPr>
          <w:szCs w:val="22"/>
          <w:lang w:val="pt-PT"/>
        </w:rPr>
        <w:sym w:font="Symbol" w:char="F0B7"/>
      </w:r>
      <w:r w:rsidRPr="00F67924">
        <w:rPr>
          <w:szCs w:val="22"/>
          <w:lang w:val="pt-PT"/>
        </w:rPr>
        <w:tab/>
        <w:t>baixos níveis</w:t>
      </w:r>
      <w:r w:rsidRPr="00F67924">
        <w:rPr>
          <w:rFonts w:eastAsia="SimSun"/>
          <w:szCs w:val="22"/>
          <w:lang w:val="pt-PT" w:eastAsia="zh-CN" w:bidi="th-TH"/>
        </w:rPr>
        <w:t xml:space="preserve"> de fibrinogénio (uma proteína envolvida na coagulação sanguínea) no sangue.</w:t>
      </w:r>
    </w:p>
    <w:p w14:paraId="52153F9A" w14:textId="77777777" w:rsidR="003D2428" w:rsidRPr="00F67924" w:rsidRDefault="003D2428" w:rsidP="003D2428">
      <w:pPr>
        <w:rPr>
          <w:szCs w:val="22"/>
          <w:lang w:val="pt-PT"/>
        </w:rPr>
      </w:pPr>
    </w:p>
    <w:p w14:paraId="1435C94B" w14:textId="63DCD55B" w:rsidR="005551E6" w:rsidRPr="00F67924" w:rsidRDefault="005551E6" w:rsidP="00E64A0A">
      <w:pPr>
        <w:suppressAutoHyphens/>
        <w:ind w:left="567" w:hanging="567"/>
        <w:rPr>
          <w:b/>
          <w:szCs w:val="22"/>
          <w:lang w:val="pt-PT"/>
        </w:rPr>
      </w:pPr>
      <w:r w:rsidRPr="00F67924">
        <w:rPr>
          <w:b/>
          <w:szCs w:val="22"/>
          <w:lang w:val="pt-PT"/>
        </w:rPr>
        <w:t xml:space="preserve">Efeitos </w:t>
      </w:r>
      <w:r w:rsidR="00B57CC2" w:rsidRPr="00F67924">
        <w:rPr>
          <w:b/>
          <w:szCs w:val="22"/>
          <w:lang w:val="pt-PT"/>
        </w:rPr>
        <w:t xml:space="preserve">indesejáveis </w:t>
      </w:r>
      <w:r w:rsidRPr="00F67924">
        <w:rPr>
          <w:b/>
          <w:szCs w:val="22"/>
          <w:lang w:val="pt-PT"/>
        </w:rPr>
        <w:t>pouco frequentes:</w:t>
      </w:r>
    </w:p>
    <w:p w14:paraId="6E780D9F" w14:textId="2B3BC15C" w:rsidR="005551E6" w:rsidRPr="00F67924" w:rsidRDefault="005551E6" w:rsidP="009E1123">
      <w:pPr>
        <w:keepNext/>
        <w:keepLines/>
        <w:rPr>
          <w:i/>
          <w:szCs w:val="22"/>
          <w:lang w:val="pt-PT"/>
        </w:rPr>
      </w:pPr>
      <w:r w:rsidRPr="00F67924">
        <w:rPr>
          <w:i/>
          <w:szCs w:val="22"/>
          <w:lang w:val="pt-PT"/>
        </w:rPr>
        <w:t xml:space="preserve">Estes podem afetar até 1 em </w:t>
      </w:r>
      <w:del w:id="3220" w:author="Author">
        <w:r w:rsidRPr="00F67924" w:rsidDel="000D6C70">
          <w:rPr>
            <w:i/>
            <w:szCs w:val="22"/>
            <w:lang w:val="pt-PT"/>
          </w:rPr>
          <w:delText xml:space="preserve">cada </w:delText>
        </w:r>
      </w:del>
      <w:r w:rsidRPr="00F67924">
        <w:rPr>
          <w:i/>
          <w:szCs w:val="22"/>
          <w:lang w:val="pt-PT"/>
        </w:rPr>
        <w:t>100</w:t>
      </w:r>
      <w:r w:rsidR="00CF7E95" w:rsidRPr="00F67924">
        <w:rPr>
          <w:i/>
          <w:szCs w:val="22"/>
          <w:lang w:val="pt-PT"/>
        </w:rPr>
        <w:t> pessoas</w:t>
      </w:r>
    </w:p>
    <w:p w14:paraId="0EAF82A1"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diverticulite (febre, náuseas, diarreia, prisão de ventre, dor de estômago)</w:t>
      </w:r>
    </w:p>
    <w:p w14:paraId="7E330352" w14:textId="77777777" w:rsidR="005551E6" w:rsidRPr="00F67924" w:rsidRDefault="005551E6"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zon</w:t>
      </w:r>
      <w:r w:rsidR="008D75A2" w:rsidRPr="00F67924">
        <w:rPr>
          <w:szCs w:val="22"/>
          <w:lang w:val="pt-PT"/>
        </w:rPr>
        <w:t>as da boca vermelhas e inchadas</w:t>
      </w:r>
    </w:p>
    <w:p w14:paraId="061360C5"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aumento da gordura no sangue (triglic</w:t>
      </w:r>
      <w:r w:rsidR="00B63442" w:rsidRPr="00F67924">
        <w:rPr>
          <w:szCs w:val="22"/>
          <w:lang w:val="pt-PT"/>
        </w:rPr>
        <w:t>é</w:t>
      </w:r>
      <w:r w:rsidRPr="00F67924">
        <w:rPr>
          <w:szCs w:val="22"/>
          <w:lang w:val="pt-PT"/>
        </w:rPr>
        <w:t>ridos)</w:t>
      </w:r>
    </w:p>
    <w:p w14:paraId="30742256"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úlcera no estômago</w:t>
      </w:r>
    </w:p>
    <w:p w14:paraId="7255FCA1"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pedras nos rins</w:t>
      </w:r>
    </w:p>
    <w:p w14:paraId="67C99FF3" w14:textId="77777777" w:rsidR="005551E6" w:rsidRPr="00F67924" w:rsidRDefault="005551E6" w:rsidP="00556054">
      <w:pPr>
        <w:pStyle w:val="Standard1"/>
        <w:ind w:left="562" w:hanging="562"/>
        <w:rPr>
          <w:szCs w:val="22"/>
          <w:lang w:val="pt-PT"/>
        </w:rPr>
      </w:pPr>
      <w:r w:rsidRPr="00F67924">
        <w:rPr>
          <w:szCs w:val="22"/>
          <w:lang w:val="pt-PT"/>
        </w:rPr>
        <w:sym w:font="Symbol" w:char="F0B7"/>
      </w:r>
      <w:r w:rsidRPr="00F67924">
        <w:rPr>
          <w:szCs w:val="22"/>
          <w:lang w:val="pt-PT"/>
        </w:rPr>
        <w:tab/>
        <w:t>diminuição do funcionamento da tiroide.</w:t>
      </w:r>
    </w:p>
    <w:p w14:paraId="3D0A2A09" w14:textId="77777777" w:rsidR="005551E6" w:rsidRPr="00F67924" w:rsidRDefault="005551E6" w:rsidP="005551E6">
      <w:pPr>
        <w:rPr>
          <w:b/>
          <w:szCs w:val="22"/>
          <w:lang w:val="pt-PT"/>
        </w:rPr>
      </w:pPr>
    </w:p>
    <w:p w14:paraId="49FB5F4E" w14:textId="29F1F042" w:rsidR="00DC7E10" w:rsidRPr="00F67924" w:rsidRDefault="00DC7E10" w:rsidP="00E64A0A">
      <w:pPr>
        <w:suppressAutoHyphens/>
        <w:ind w:left="567" w:hanging="567"/>
        <w:rPr>
          <w:b/>
          <w:szCs w:val="22"/>
          <w:lang w:val="pt-PT"/>
        </w:rPr>
      </w:pPr>
      <w:r w:rsidRPr="00F67924">
        <w:rPr>
          <w:b/>
          <w:szCs w:val="22"/>
          <w:lang w:val="pt-PT"/>
        </w:rPr>
        <w:t xml:space="preserve">Efeitos </w:t>
      </w:r>
      <w:r w:rsidR="00B57CC2" w:rsidRPr="00F67924">
        <w:rPr>
          <w:b/>
          <w:szCs w:val="22"/>
          <w:lang w:val="pt-PT"/>
        </w:rPr>
        <w:t xml:space="preserve">indesejáveis </w:t>
      </w:r>
      <w:r w:rsidRPr="00F67924">
        <w:rPr>
          <w:b/>
          <w:szCs w:val="22"/>
          <w:lang w:val="pt-PT"/>
        </w:rPr>
        <w:t>raros:</w:t>
      </w:r>
    </w:p>
    <w:p w14:paraId="4B840A7A" w14:textId="02A93645" w:rsidR="00DC7E10" w:rsidRPr="00F67924" w:rsidRDefault="00DC7E10" w:rsidP="00DC7E10">
      <w:pPr>
        <w:rPr>
          <w:i/>
          <w:szCs w:val="22"/>
          <w:lang w:val="pt-PT"/>
        </w:rPr>
      </w:pPr>
      <w:r w:rsidRPr="00F67924">
        <w:rPr>
          <w:i/>
          <w:szCs w:val="22"/>
          <w:lang w:val="pt-PT"/>
        </w:rPr>
        <w:t xml:space="preserve">Estes podem afetar até 1 em </w:t>
      </w:r>
      <w:del w:id="3221" w:author="Author">
        <w:r w:rsidRPr="00F67924" w:rsidDel="000D6C70">
          <w:rPr>
            <w:i/>
            <w:szCs w:val="22"/>
            <w:lang w:val="pt-PT"/>
          </w:rPr>
          <w:delText xml:space="preserve">cada </w:delText>
        </w:r>
      </w:del>
      <w:r w:rsidRPr="00F67924">
        <w:rPr>
          <w:i/>
          <w:szCs w:val="22"/>
          <w:lang w:val="pt-PT"/>
        </w:rPr>
        <w:t>1000</w:t>
      </w:r>
      <w:r w:rsidR="00CF7E95" w:rsidRPr="00F67924">
        <w:rPr>
          <w:i/>
          <w:szCs w:val="22"/>
          <w:lang w:val="pt-PT"/>
        </w:rPr>
        <w:t> pessoas</w:t>
      </w:r>
    </w:p>
    <w:p w14:paraId="2392CDAD" w14:textId="4F0698F2" w:rsidR="000D50AD" w:rsidRPr="00F67924" w:rsidRDefault="00463F1B" w:rsidP="00556054">
      <w:pPr>
        <w:pStyle w:val="Standard1"/>
        <w:keepNext/>
        <w:keepLines/>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ins w:id="3222" w:author="Author">
        <w:r w:rsidR="000869AD">
          <w:rPr>
            <w:rFonts w:eastAsia="SimSun"/>
            <w:szCs w:val="22"/>
            <w:lang w:val="pt-PT" w:eastAsia="zh-CN" w:bidi="th-TH"/>
          </w:rPr>
          <w:t>S</w:t>
        </w:r>
      </w:ins>
      <w:del w:id="3223" w:author="Author">
        <w:r w:rsidR="000D50AD" w:rsidRPr="00F67924" w:rsidDel="000869AD">
          <w:rPr>
            <w:rFonts w:eastAsia="SimSun"/>
            <w:szCs w:val="22"/>
            <w:lang w:val="pt-PT" w:eastAsia="zh-CN" w:bidi="th-TH"/>
          </w:rPr>
          <w:delText>s</w:delText>
        </w:r>
      </w:del>
      <w:r w:rsidR="000D50AD" w:rsidRPr="00F67924">
        <w:rPr>
          <w:rFonts w:eastAsia="SimSun"/>
          <w:szCs w:val="22"/>
          <w:lang w:val="pt-PT" w:eastAsia="zh-CN" w:bidi="th-TH"/>
        </w:rPr>
        <w:t>índrome</w:t>
      </w:r>
      <w:r w:rsidR="000D50AD" w:rsidRPr="00F67924">
        <w:rPr>
          <w:szCs w:val="22"/>
          <w:lang w:val="pt-PT"/>
        </w:rPr>
        <w:t xml:space="preserve"> de Stevens</w:t>
      </w:r>
      <w:r w:rsidR="00BC35DB" w:rsidRPr="00F67924">
        <w:rPr>
          <w:szCs w:val="22"/>
          <w:lang w:val="pt-PT"/>
        </w:rPr>
        <w:noBreakHyphen/>
      </w:r>
      <w:r w:rsidR="000D50AD" w:rsidRPr="00F67924">
        <w:rPr>
          <w:szCs w:val="22"/>
          <w:lang w:val="pt-PT"/>
        </w:rPr>
        <w:t>Johnson (erupção cutânea na pele, que pode levar à formação grave de bolhas e descamação da pele)</w:t>
      </w:r>
    </w:p>
    <w:p w14:paraId="51E93A24" w14:textId="74830EF0" w:rsidR="000D50AD" w:rsidRPr="00F67924" w:rsidRDefault="000D50AD"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t>reações alérgicas fatais (anafilaxia)</w:t>
      </w:r>
    </w:p>
    <w:p w14:paraId="7B685E2D" w14:textId="77777777" w:rsidR="00DC7E10" w:rsidRPr="00F67924" w:rsidRDefault="00DC7E10"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t>inflamação do fígado (hepatite), icterícia</w:t>
      </w:r>
    </w:p>
    <w:p w14:paraId="6DF1E226" w14:textId="77777777" w:rsidR="00DC7E10" w:rsidRPr="00F67924" w:rsidRDefault="00DC7E10" w:rsidP="005551E6">
      <w:pPr>
        <w:rPr>
          <w:b/>
          <w:szCs w:val="22"/>
          <w:lang w:val="pt-PT"/>
        </w:rPr>
      </w:pPr>
    </w:p>
    <w:p w14:paraId="737DCB1B" w14:textId="419AD28B" w:rsidR="001C3CD6" w:rsidRPr="00F67924" w:rsidRDefault="001C3CD6" w:rsidP="00E64A0A">
      <w:pPr>
        <w:suppressAutoHyphens/>
        <w:ind w:left="567" w:hanging="567"/>
        <w:rPr>
          <w:b/>
          <w:szCs w:val="22"/>
          <w:lang w:val="pt-PT"/>
        </w:rPr>
      </w:pPr>
      <w:r w:rsidRPr="00F67924">
        <w:rPr>
          <w:b/>
          <w:szCs w:val="22"/>
          <w:lang w:val="pt-PT"/>
        </w:rPr>
        <w:t xml:space="preserve">Efeitos </w:t>
      </w:r>
      <w:r w:rsidR="00B57CC2" w:rsidRPr="00F67924">
        <w:rPr>
          <w:b/>
          <w:szCs w:val="22"/>
          <w:lang w:val="pt-PT"/>
        </w:rPr>
        <w:t xml:space="preserve">indesejáveis </w:t>
      </w:r>
      <w:r w:rsidRPr="00F67924">
        <w:rPr>
          <w:b/>
          <w:szCs w:val="22"/>
          <w:lang w:val="pt-PT"/>
        </w:rPr>
        <w:t>muito raros:</w:t>
      </w:r>
    </w:p>
    <w:p w14:paraId="3BE5BC07" w14:textId="098240BB" w:rsidR="001C3CD6" w:rsidRPr="00F67924" w:rsidRDefault="001C3CD6" w:rsidP="001C3CD6">
      <w:pPr>
        <w:rPr>
          <w:i/>
          <w:szCs w:val="22"/>
          <w:lang w:val="pt-PT"/>
        </w:rPr>
      </w:pPr>
      <w:r w:rsidRPr="00F67924">
        <w:rPr>
          <w:i/>
          <w:szCs w:val="22"/>
          <w:lang w:val="pt-PT"/>
        </w:rPr>
        <w:t xml:space="preserve">Estes podem afetar até 1 em </w:t>
      </w:r>
      <w:del w:id="3224" w:author="Author">
        <w:r w:rsidRPr="00F67924" w:rsidDel="000D6C70">
          <w:rPr>
            <w:i/>
            <w:szCs w:val="22"/>
            <w:lang w:val="pt-PT"/>
          </w:rPr>
          <w:delText xml:space="preserve">cada </w:delText>
        </w:r>
      </w:del>
      <w:r w:rsidRPr="00F67924">
        <w:rPr>
          <w:i/>
          <w:szCs w:val="22"/>
          <w:lang w:val="pt-PT"/>
        </w:rPr>
        <w:t>10</w:t>
      </w:r>
      <w:r w:rsidR="00EB60D6" w:rsidRPr="00F67924">
        <w:rPr>
          <w:i/>
          <w:szCs w:val="22"/>
          <w:lang w:val="pt-PT"/>
        </w:rPr>
        <w:t> </w:t>
      </w:r>
      <w:r w:rsidRPr="00F67924">
        <w:rPr>
          <w:i/>
          <w:szCs w:val="22"/>
          <w:lang w:val="pt-PT"/>
        </w:rPr>
        <w:t>000</w:t>
      </w:r>
      <w:r w:rsidR="00CF7E95" w:rsidRPr="00F67924">
        <w:rPr>
          <w:i/>
          <w:szCs w:val="22"/>
          <w:lang w:val="pt-PT"/>
        </w:rPr>
        <w:t> pessoas</w:t>
      </w:r>
    </w:p>
    <w:p w14:paraId="776B1DB3" w14:textId="77777777" w:rsidR="001C3CD6" w:rsidRPr="00F67924" w:rsidRDefault="003D42FA"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r>
      <w:r w:rsidR="000D50AD" w:rsidRPr="00F67924">
        <w:rPr>
          <w:szCs w:val="22"/>
          <w:lang w:val="pt-PT"/>
        </w:rPr>
        <w:t>níveis baixos de glóbulos brancos, glóbulos vermelhos e plaquetas em análises sanguíneas</w:t>
      </w:r>
      <w:r w:rsidR="000D50AD" w:rsidRPr="00F67924" w:rsidDel="000D50AD">
        <w:rPr>
          <w:szCs w:val="22"/>
          <w:lang w:val="pt-PT"/>
        </w:rPr>
        <w:t xml:space="preserve"> </w:t>
      </w:r>
    </w:p>
    <w:p w14:paraId="635F4EF7" w14:textId="77777777" w:rsidR="00872602" w:rsidRPr="00F67924" w:rsidRDefault="00463F1B"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r>
      <w:r w:rsidR="00DC7E10" w:rsidRPr="00F67924">
        <w:rPr>
          <w:szCs w:val="22"/>
          <w:lang w:val="pt-PT"/>
        </w:rPr>
        <w:t>i</w:t>
      </w:r>
      <w:r w:rsidR="00872602" w:rsidRPr="00F67924">
        <w:rPr>
          <w:szCs w:val="22"/>
          <w:lang w:val="pt-PT"/>
        </w:rPr>
        <w:t>nsuficiência hepática</w:t>
      </w:r>
    </w:p>
    <w:p w14:paraId="5A654C25" w14:textId="77777777" w:rsidR="001C3CD6" w:rsidRPr="00F67924" w:rsidRDefault="001C3CD6" w:rsidP="005551E6">
      <w:pPr>
        <w:rPr>
          <w:b/>
          <w:szCs w:val="22"/>
          <w:lang w:val="pt-PT"/>
        </w:rPr>
      </w:pPr>
    </w:p>
    <w:p w14:paraId="7B270F4A" w14:textId="6B8BEBAB" w:rsidR="003D2428" w:rsidRPr="00F67924" w:rsidRDefault="003D2428" w:rsidP="00E64A0A">
      <w:pPr>
        <w:suppressAutoHyphens/>
        <w:ind w:left="567" w:hanging="567"/>
        <w:rPr>
          <w:b/>
          <w:szCs w:val="22"/>
          <w:lang w:val="pt-PT"/>
        </w:rPr>
      </w:pPr>
      <w:r w:rsidRPr="00F67924">
        <w:rPr>
          <w:b/>
          <w:szCs w:val="22"/>
          <w:lang w:val="pt-PT"/>
        </w:rPr>
        <w:t xml:space="preserve">Efeitos </w:t>
      </w:r>
      <w:r w:rsidR="00B57CC2" w:rsidRPr="00F67924">
        <w:rPr>
          <w:b/>
          <w:szCs w:val="22"/>
          <w:lang w:val="pt-PT"/>
        </w:rPr>
        <w:t xml:space="preserve">indesejáveis </w:t>
      </w:r>
      <w:r w:rsidRPr="00F67924">
        <w:rPr>
          <w:b/>
          <w:szCs w:val="22"/>
          <w:lang w:val="pt-PT"/>
        </w:rPr>
        <w:t>em crianças e adolescent</w:t>
      </w:r>
      <w:r w:rsidR="00D26172" w:rsidRPr="00F67924">
        <w:rPr>
          <w:b/>
          <w:szCs w:val="22"/>
          <w:lang w:val="pt-PT"/>
        </w:rPr>
        <w:t>e</w:t>
      </w:r>
      <w:r w:rsidRPr="00F67924">
        <w:rPr>
          <w:b/>
          <w:szCs w:val="22"/>
          <w:lang w:val="pt-PT"/>
        </w:rPr>
        <w:t xml:space="preserve">s com </w:t>
      </w:r>
      <w:r w:rsidR="00EC304C" w:rsidRPr="00F67924">
        <w:rPr>
          <w:b/>
          <w:szCs w:val="22"/>
          <w:lang w:val="pt-PT"/>
        </w:rPr>
        <w:t xml:space="preserve">AIJs ou </w:t>
      </w:r>
      <w:r w:rsidRPr="00F67924">
        <w:rPr>
          <w:b/>
          <w:szCs w:val="22"/>
          <w:lang w:val="pt-PT"/>
        </w:rPr>
        <w:t xml:space="preserve">AIJp </w:t>
      </w:r>
    </w:p>
    <w:p w14:paraId="0E09F7CC" w14:textId="34D14F4E" w:rsidR="005551E6" w:rsidRPr="00F67924" w:rsidRDefault="003D2428" w:rsidP="0019679C">
      <w:pPr>
        <w:rPr>
          <w:szCs w:val="22"/>
          <w:lang w:val="pt-PT"/>
        </w:rPr>
      </w:pPr>
      <w:r w:rsidRPr="00F67924">
        <w:rPr>
          <w:szCs w:val="22"/>
          <w:lang w:val="pt-PT"/>
        </w:rPr>
        <w:t xml:space="preserve">Os efeitos </w:t>
      </w:r>
      <w:r w:rsidR="00B57CC2" w:rsidRPr="00F67924">
        <w:rPr>
          <w:szCs w:val="22"/>
          <w:lang w:val="pt-PT"/>
        </w:rPr>
        <w:t xml:space="preserve">indesejáveis </w:t>
      </w:r>
      <w:r w:rsidRPr="00F67924">
        <w:rPr>
          <w:szCs w:val="22"/>
          <w:lang w:val="pt-PT"/>
        </w:rPr>
        <w:t>em crianças e adolescent</w:t>
      </w:r>
      <w:r w:rsidR="00D26172" w:rsidRPr="00F67924">
        <w:rPr>
          <w:szCs w:val="22"/>
          <w:lang w:val="pt-PT"/>
        </w:rPr>
        <w:t>e</w:t>
      </w:r>
      <w:r w:rsidRPr="00F67924">
        <w:rPr>
          <w:szCs w:val="22"/>
          <w:lang w:val="pt-PT"/>
        </w:rPr>
        <w:t xml:space="preserve">s com </w:t>
      </w:r>
      <w:r w:rsidR="00EC304C" w:rsidRPr="00F67924">
        <w:rPr>
          <w:szCs w:val="22"/>
          <w:lang w:val="pt-PT"/>
        </w:rPr>
        <w:t xml:space="preserve">AIJs ou </w:t>
      </w:r>
      <w:r w:rsidRPr="00F67924">
        <w:rPr>
          <w:szCs w:val="22"/>
          <w:lang w:val="pt-PT"/>
        </w:rPr>
        <w:t xml:space="preserve">AIJp são geralmente semelhantes aos dos adultos. Alguns efeitos </w:t>
      </w:r>
      <w:r w:rsidR="00B57CC2" w:rsidRPr="00F67924">
        <w:rPr>
          <w:szCs w:val="22"/>
          <w:lang w:val="pt-PT"/>
        </w:rPr>
        <w:t xml:space="preserve">indesejáveis </w:t>
      </w:r>
      <w:r w:rsidRPr="00F67924">
        <w:rPr>
          <w:szCs w:val="22"/>
          <w:lang w:val="pt-PT"/>
        </w:rPr>
        <w:t xml:space="preserve">são observados com mais frequência em crianças e adolescentes: nariz e garganta inflamados, dor de cabeça, sensação de enjoo (náusea), e baixa contagem de células </w:t>
      </w:r>
      <w:r w:rsidR="00F4143C" w:rsidRPr="00F67924">
        <w:rPr>
          <w:szCs w:val="22"/>
          <w:lang w:val="pt-PT"/>
        </w:rPr>
        <w:t xml:space="preserve">brancas </w:t>
      </w:r>
      <w:r w:rsidRPr="00F67924">
        <w:rPr>
          <w:szCs w:val="22"/>
          <w:lang w:val="pt-PT"/>
        </w:rPr>
        <w:t>do sangue.</w:t>
      </w:r>
    </w:p>
    <w:p w14:paraId="2F740E60" w14:textId="77777777" w:rsidR="005551E6" w:rsidRPr="00F67924" w:rsidRDefault="005551E6" w:rsidP="005551E6">
      <w:pPr>
        <w:rPr>
          <w:szCs w:val="22"/>
          <w:lang w:val="pt-PT"/>
        </w:rPr>
      </w:pPr>
    </w:p>
    <w:p w14:paraId="1258345F" w14:textId="5CDC2E0A" w:rsidR="005551E6" w:rsidRPr="00F67924" w:rsidRDefault="005551E6" w:rsidP="00E64A0A">
      <w:pPr>
        <w:suppressAutoHyphens/>
        <w:ind w:left="567" w:hanging="567"/>
        <w:rPr>
          <w:b/>
          <w:szCs w:val="22"/>
          <w:lang w:val="pt-PT"/>
        </w:rPr>
      </w:pPr>
      <w:r w:rsidRPr="00F67924">
        <w:rPr>
          <w:b/>
          <w:szCs w:val="22"/>
          <w:lang w:val="pt-PT"/>
        </w:rPr>
        <w:t>Comunicação de efeitos</w:t>
      </w:r>
      <w:r w:rsidR="00AD4585" w:rsidRPr="00F67924">
        <w:rPr>
          <w:b/>
          <w:szCs w:val="22"/>
          <w:lang w:val="pt-PT"/>
        </w:rPr>
        <w:t xml:space="preserve"> </w:t>
      </w:r>
      <w:r w:rsidR="00B57CC2" w:rsidRPr="00F67924">
        <w:rPr>
          <w:b/>
          <w:szCs w:val="22"/>
          <w:lang w:val="pt-PT"/>
        </w:rPr>
        <w:t>indesejáveis</w:t>
      </w:r>
    </w:p>
    <w:p w14:paraId="5CDDDC87" w14:textId="182207EC" w:rsidR="005551E6" w:rsidRPr="00F67924" w:rsidRDefault="005551E6" w:rsidP="003E1CE0">
      <w:pPr>
        <w:rPr>
          <w:szCs w:val="22"/>
          <w:lang w:val="pt-PT"/>
        </w:rPr>
      </w:pPr>
      <w:r w:rsidRPr="00F67924">
        <w:rPr>
          <w:szCs w:val="22"/>
          <w:lang w:val="pt-PT"/>
        </w:rPr>
        <w:t xml:space="preserve">Se tiver quaisquer efeitos </w:t>
      </w:r>
      <w:r w:rsidR="00B57CC2" w:rsidRPr="00F67924">
        <w:rPr>
          <w:szCs w:val="22"/>
          <w:lang w:val="pt-PT"/>
        </w:rPr>
        <w:t>indesejáveis</w:t>
      </w:r>
      <w:r w:rsidRPr="00F67924">
        <w:rPr>
          <w:szCs w:val="22"/>
          <w:lang w:val="pt-PT"/>
        </w:rPr>
        <w:t xml:space="preserve">, incluindo possíveis efeitos </w:t>
      </w:r>
      <w:r w:rsidR="00B57CC2" w:rsidRPr="00F67924">
        <w:rPr>
          <w:szCs w:val="22"/>
          <w:lang w:val="pt-PT"/>
        </w:rPr>
        <w:t xml:space="preserve">indesejáveis </w:t>
      </w:r>
      <w:r w:rsidRPr="00F67924">
        <w:rPr>
          <w:szCs w:val="22"/>
          <w:lang w:val="pt-PT"/>
        </w:rPr>
        <w:t xml:space="preserve">não indicados neste folheto, fale com o seu médico, farmacêutico ou enfermeiro. Também poderá comunicar efeitos </w:t>
      </w:r>
      <w:r w:rsidR="00B57CC2" w:rsidRPr="00F67924">
        <w:rPr>
          <w:szCs w:val="22"/>
          <w:lang w:val="pt-PT"/>
        </w:rPr>
        <w:t xml:space="preserve">indesejáveis </w:t>
      </w:r>
      <w:r w:rsidRPr="00F67924">
        <w:rPr>
          <w:szCs w:val="22"/>
          <w:lang w:val="pt-PT"/>
        </w:rPr>
        <w:t xml:space="preserve">diretamente </w:t>
      </w:r>
      <w:r w:rsidR="0050387E" w:rsidRPr="00F67924">
        <w:rPr>
          <w:szCs w:val="22"/>
          <w:lang w:val="pt-PT"/>
        </w:rPr>
        <w:t xml:space="preserve">através </w:t>
      </w:r>
      <w:r w:rsidR="0050387E" w:rsidRPr="00F67924">
        <w:rPr>
          <w:szCs w:val="22"/>
          <w:highlight w:val="lightGray"/>
          <w:lang w:val="pt-PT"/>
        </w:rPr>
        <w:t xml:space="preserve">do sistema nacional de notificação mencionado no </w:t>
      </w:r>
      <w:r w:rsidR="0050387E">
        <w:fldChar w:fldCharType="begin"/>
      </w:r>
      <w:r w:rsidR="0050387E" w:rsidRPr="00557EB7">
        <w:rPr>
          <w:lang w:val="pt-PT"/>
          <w:rPrChange w:id="3225" w:author="Author">
            <w:rPr/>
          </w:rPrChange>
        </w:rPr>
        <w:instrText>HYPERLINK "https://www.ema.europa.eu/documents/template-form/qrd-appendix-v-adverse-drug-reaction-reporting-details_en.docx"</w:instrText>
      </w:r>
      <w:r w:rsidR="0050387E">
        <w:fldChar w:fldCharType="separate"/>
      </w:r>
      <w:r w:rsidR="0050387E" w:rsidRPr="00F67924">
        <w:rPr>
          <w:rStyle w:val="Hyperlink"/>
          <w:noProof w:val="0"/>
          <w:szCs w:val="22"/>
          <w:highlight w:val="lightGray"/>
          <w:lang w:val="pt-PT"/>
        </w:rPr>
        <w:t>Apêndice V</w:t>
      </w:r>
      <w:r w:rsidRPr="00F67924">
        <w:rPr>
          <w:rStyle w:val="Hyperlink"/>
          <w:noProof w:val="0"/>
          <w:szCs w:val="22"/>
          <w:lang w:val="pt-PT"/>
        </w:rPr>
        <w:t>.</w:t>
      </w:r>
      <w:r w:rsidR="0050387E">
        <w:fldChar w:fldCharType="end"/>
      </w:r>
      <w:r w:rsidRPr="00F67924">
        <w:rPr>
          <w:szCs w:val="22"/>
          <w:lang w:val="pt-PT"/>
        </w:rPr>
        <w:t xml:space="preserve"> Ao comunicar efeitos </w:t>
      </w:r>
      <w:r w:rsidR="00B57CC2" w:rsidRPr="00F67924">
        <w:rPr>
          <w:szCs w:val="22"/>
          <w:lang w:val="pt-PT"/>
        </w:rPr>
        <w:t>indesejáveis</w:t>
      </w:r>
      <w:r w:rsidRPr="00F67924">
        <w:rPr>
          <w:szCs w:val="22"/>
          <w:lang w:val="pt-PT"/>
        </w:rPr>
        <w:t>, estará a ajudar a fornecer mais informações sobre a segurança deste medicamento.</w:t>
      </w:r>
    </w:p>
    <w:p w14:paraId="466213D7" w14:textId="77777777" w:rsidR="005551E6" w:rsidRPr="00F67924" w:rsidRDefault="005551E6" w:rsidP="005551E6">
      <w:pPr>
        <w:rPr>
          <w:szCs w:val="22"/>
          <w:lang w:val="pt-PT"/>
        </w:rPr>
      </w:pPr>
    </w:p>
    <w:p w14:paraId="3B9FEF0E" w14:textId="77777777" w:rsidR="005551E6" w:rsidRPr="00F67924" w:rsidRDefault="005551E6" w:rsidP="005551E6">
      <w:pPr>
        <w:rPr>
          <w:szCs w:val="22"/>
          <w:lang w:val="pt-PT"/>
        </w:rPr>
      </w:pPr>
    </w:p>
    <w:p w14:paraId="01A2BEA9" w14:textId="77777777" w:rsidR="005551E6" w:rsidRPr="00F67924" w:rsidRDefault="005551E6" w:rsidP="00556054">
      <w:pPr>
        <w:keepNext/>
        <w:keepLines/>
        <w:suppressAutoHyphens/>
        <w:ind w:left="567" w:hanging="567"/>
        <w:rPr>
          <w:b/>
          <w:szCs w:val="22"/>
          <w:lang w:val="pt-PT"/>
        </w:rPr>
      </w:pPr>
      <w:r w:rsidRPr="00F67924">
        <w:rPr>
          <w:b/>
          <w:szCs w:val="22"/>
          <w:lang w:val="pt-PT"/>
        </w:rPr>
        <w:t>5.</w:t>
      </w:r>
      <w:r w:rsidRPr="00F67924">
        <w:rPr>
          <w:b/>
          <w:szCs w:val="22"/>
          <w:lang w:val="pt-PT"/>
        </w:rPr>
        <w:tab/>
        <w:t>Como conservar RoActemra</w:t>
      </w:r>
    </w:p>
    <w:p w14:paraId="5B791350" w14:textId="77777777" w:rsidR="005551E6" w:rsidRPr="00F67924" w:rsidRDefault="005551E6">
      <w:pPr>
        <w:keepNext/>
        <w:keepLines/>
        <w:suppressAutoHyphens/>
        <w:rPr>
          <w:szCs w:val="22"/>
          <w:lang w:val="pt-PT"/>
        </w:rPr>
      </w:pPr>
    </w:p>
    <w:p w14:paraId="4EE6CD90" w14:textId="77777777" w:rsidR="005551E6" w:rsidRPr="00F67924" w:rsidRDefault="005551E6">
      <w:pPr>
        <w:keepNext/>
        <w:keepLines/>
        <w:suppressAutoHyphens/>
        <w:rPr>
          <w:szCs w:val="22"/>
          <w:lang w:val="pt-PT"/>
        </w:rPr>
      </w:pPr>
      <w:r w:rsidRPr="00F67924">
        <w:rPr>
          <w:szCs w:val="22"/>
          <w:lang w:val="pt-PT"/>
        </w:rPr>
        <w:t>Manter este medicamento fora da vista e do alcance das crianças.</w:t>
      </w:r>
    </w:p>
    <w:p w14:paraId="0768E907" w14:textId="77777777" w:rsidR="005551E6" w:rsidRPr="00F67924" w:rsidRDefault="005551E6" w:rsidP="005551E6">
      <w:pPr>
        <w:keepNext/>
        <w:keepLines/>
        <w:suppressAutoHyphens/>
        <w:rPr>
          <w:szCs w:val="22"/>
          <w:lang w:val="pt-PT"/>
        </w:rPr>
      </w:pPr>
    </w:p>
    <w:p w14:paraId="5EC0719B" w14:textId="45F56AE6" w:rsidR="005551E6" w:rsidRPr="00F67924" w:rsidRDefault="005551E6" w:rsidP="005551E6">
      <w:pPr>
        <w:keepNext/>
        <w:keepLines/>
        <w:suppressAutoHyphens/>
        <w:rPr>
          <w:szCs w:val="22"/>
          <w:lang w:val="pt-PT"/>
        </w:rPr>
      </w:pPr>
      <w:r w:rsidRPr="00F67924">
        <w:rPr>
          <w:szCs w:val="22"/>
          <w:lang w:val="pt-PT"/>
        </w:rPr>
        <w:t>Não utilize este medicamento após o prazo de validade impresso no rótulo da seringa pré-cheia e na embalagem exterior</w:t>
      </w:r>
      <w:r w:rsidR="00CF7E95" w:rsidRPr="00F67924">
        <w:rPr>
          <w:szCs w:val="22"/>
          <w:lang w:val="pt-PT"/>
        </w:rPr>
        <w:t xml:space="preserve"> após </w:t>
      </w:r>
      <w:r w:rsidRPr="00F67924">
        <w:rPr>
          <w:szCs w:val="22"/>
          <w:lang w:val="pt-PT"/>
        </w:rPr>
        <w:t>EXP. O prazo de validade corresponde ao último dia do mês indicado.</w:t>
      </w:r>
    </w:p>
    <w:p w14:paraId="17D32CC4" w14:textId="77777777" w:rsidR="005551E6" w:rsidRPr="00F67924" w:rsidRDefault="005551E6" w:rsidP="005551E6">
      <w:pPr>
        <w:rPr>
          <w:szCs w:val="22"/>
          <w:lang w:val="pt-PT"/>
        </w:rPr>
      </w:pPr>
    </w:p>
    <w:p w14:paraId="1B690C6F" w14:textId="62761FDC" w:rsidR="005551E6" w:rsidRPr="00F67924" w:rsidRDefault="005551E6" w:rsidP="00F15C15">
      <w:pPr>
        <w:keepNext/>
        <w:rPr>
          <w:szCs w:val="22"/>
          <w:lang w:val="pt-PT"/>
        </w:rPr>
      </w:pPr>
      <w:r w:rsidRPr="00F67924">
        <w:rPr>
          <w:szCs w:val="22"/>
          <w:lang w:val="pt-PT"/>
        </w:rPr>
        <w:t>Conservar no frigorífico (2</w:t>
      </w:r>
      <w:r w:rsidR="00E742E9" w:rsidRPr="00F67924">
        <w:rPr>
          <w:szCs w:val="22"/>
          <w:lang w:val="pt-PT"/>
        </w:rPr>
        <w:t> </w:t>
      </w:r>
      <w:ins w:id="3226" w:author="Author">
        <w:r w:rsidR="00EE4151" w:rsidRPr="00F67924">
          <w:rPr>
            <w:szCs w:val="22"/>
            <w:lang w:val="pt-PT"/>
          </w:rPr>
          <w:t>°</w:t>
        </w:r>
      </w:ins>
      <w:del w:id="3227" w:author="Author">
        <w:r w:rsidRPr="00F67924" w:rsidDel="00EE4151">
          <w:rPr>
            <w:szCs w:val="22"/>
            <w:lang w:val="pt-PT"/>
          </w:rPr>
          <w:delText>º</w:delText>
        </w:r>
      </w:del>
      <w:r w:rsidRPr="00F67924">
        <w:rPr>
          <w:szCs w:val="22"/>
          <w:lang w:val="pt-PT"/>
        </w:rPr>
        <w:t xml:space="preserve">C </w:t>
      </w:r>
      <w:r w:rsidR="00E742E9" w:rsidRPr="00F67924">
        <w:rPr>
          <w:szCs w:val="22"/>
          <w:lang w:val="pt-PT"/>
        </w:rPr>
        <w:noBreakHyphen/>
      </w:r>
      <w:r w:rsidR="00A00B2F" w:rsidRPr="00F67924">
        <w:rPr>
          <w:szCs w:val="22"/>
          <w:lang w:val="pt-PT"/>
        </w:rPr>
        <w:t xml:space="preserve"> </w:t>
      </w:r>
      <w:r w:rsidRPr="00F67924">
        <w:rPr>
          <w:szCs w:val="22"/>
          <w:lang w:val="pt-PT"/>
        </w:rPr>
        <w:t>8</w:t>
      </w:r>
      <w:r w:rsidR="00E742E9" w:rsidRPr="00F67924">
        <w:rPr>
          <w:szCs w:val="22"/>
          <w:lang w:val="pt-PT"/>
        </w:rPr>
        <w:t> </w:t>
      </w:r>
      <w:ins w:id="3228" w:author="Author">
        <w:r w:rsidR="00EE4151" w:rsidRPr="00F67924">
          <w:rPr>
            <w:szCs w:val="22"/>
            <w:lang w:val="pt-PT"/>
          </w:rPr>
          <w:t>°</w:t>
        </w:r>
      </w:ins>
      <w:del w:id="3229" w:author="Author">
        <w:r w:rsidR="008D75A2" w:rsidRPr="00F67924" w:rsidDel="00EE4151">
          <w:rPr>
            <w:szCs w:val="22"/>
            <w:lang w:val="pt-PT"/>
          </w:rPr>
          <w:delText>º</w:delText>
        </w:r>
      </w:del>
      <w:r w:rsidR="008D75A2" w:rsidRPr="00F67924">
        <w:rPr>
          <w:szCs w:val="22"/>
          <w:lang w:val="pt-PT"/>
        </w:rPr>
        <w:t>C). Não congelar.</w:t>
      </w:r>
      <w:r w:rsidR="00F15C15" w:rsidRPr="00F67924">
        <w:rPr>
          <w:szCs w:val="22"/>
          <w:lang w:val="pt-PT"/>
        </w:rPr>
        <w:t xml:space="preserve"> </w:t>
      </w:r>
      <w:r w:rsidR="00F15C15" w:rsidRPr="00F67924">
        <w:rPr>
          <w:lang w:val="pt-PT"/>
        </w:rPr>
        <w:t>Uma vez retirada do frigorífico, a seringa pré-cheia pode ser conservada até 2</w:t>
      </w:r>
      <w:r w:rsidR="00E742E9" w:rsidRPr="00F67924">
        <w:rPr>
          <w:lang w:val="pt-PT"/>
        </w:rPr>
        <w:t> </w:t>
      </w:r>
      <w:r w:rsidR="00F15C15" w:rsidRPr="00F67924">
        <w:rPr>
          <w:lang w:val="pt-PT"/>
        </w:rPr>
        <w:t>semanas a uma temperatura igual ou inferior a 30</w:t>
      </w:r>
      <w:r w:rsidR="00E742E9" w:rsidRPr="00F67924">
        <w:rPr>
          <w:lang w:val="pt-PT"/>
        </w:rPr>
        <w:t> </w:t>
      </w:r>
      <w:r w:rsidR="00F15C15" w:rsidRPr="00F67924">
        <w:rPr>
          <w:lang w:val="pt-PT"/>
        </w:rPr>
        <w:t>°C.</w:t>
      </w:r>
    </w:p>
    <w:p w14:paraId="280EBEC4" w14:textId="77777777" w:rsidR="005551E6" w:rsidRPr="00F67924" w:rsidRDefault="005551E6" w:rsidP="005551E6">
      <w:pPr>
        <w:rPr>
          <w:szCs w:val="22"/>
          <w:lang w:val="pt-PT"/>
        </w:rPr>
      </w:pPr>
    </w:p>
    <w:p w14:paraId="58B920C5" w14:textId="77777777" w:rsidR="005551E6" w:rsidRPr="00F67924" w:rsidRDefault="005551E6" w:rsidP="005551E6">
      <w:pPr>
        <w:rPr>
          <w:szCs w:val="22"/>
          <w:lang w:val="pt-PT"/>
        </w:rPr>
      </w:pPr>
      <w:r w:rsidRPr="00F67924">
        <w:rPr>
          <w:szCs w:val="22"/>
          <w:lang w:val="pt-PT"/>
        </w:rPr>
        <w:t>Manter as seringas pré-cheias dentro da embalagem exterior para proteger da luz e da humidade.</w:t>
      </w:r>
    </w:p>
    <w:p w14:paraId="10AE7CE7" w14:textId="77777777" w:rsidR="005551E6" w:rsidRPr="00F67924" w:rsidRDefault="005551E6" w:rsidP="005551E6">
      <w:pPr>
        <w:rPr>
          <w:szCs w:val="22"/>
          <w:lang w:val="pt-PT"/>
        </w:rPr>
      </w:pPr>
    </w:p>
    <w:p w14:paraId="10FA529B" w14:textId="77777777" w:rsidR="005551E6" w:rsidRPr="00F67924" w:rsidRDefault="005551E6" w:rsidP="005551E6">
      <w:pPr>
        <w:suppressAutoHyphens/>
        <w:rPr>
          <w:szCs w:val="22"/>
          <w:lang w:val="pt-PT"/>
        </w:rPr>
      </w:pPr>
      <w:r w:rsidRPr="00F67924">
        <w:rPr>
          <w:szCs w:val="22"/>
          <w:lang w:val="pt-PT"/>
        </w:rPr>
        <w:t>Não utilizar se o medicamento estiver turvo ou se tiver partículas, se a cor for qualquer outra além de incolor a amarelada, ou se qualquer parte da seringa pré-cheia parecer danificada.</w:t>
      </w:r>
    </w:p>
    <w:p w14:paraId="6E3FCFFC" w14:textId="77777777" w:rsidR="00AD0D1B" w:rsidRPr="00F67924" w:rsidRDefault="00AD0D1B" w:rsidP="005551E6">
      <w:pPr>
        <w:suppressAutoHyphens/>
        <w:rPr>
          <w:szCs w:val="22"/>
          <w:lang w:val="pt-PT"/>
        </w:rPr>
      </w:pPr>
    </w:p>
    <w:p w14:paraId="211AE1EC" w14:textId="138A3C15" w:rsidR="00AD0D1B" w:rsidRPr="00F67924" w:rsidRDefault="00AD0D1B" w:rsidP="005551E6">
      <w:pPr>
        <w:rPr>
          <w:szCs w:val="22"/>
          <w:lang w:val="pt-PT"/>
        </w:rPr>
      </w:pPr>
      <w:r w:rsidRPr="00F67924">
        <w:rPr>
          <w:szCs w:val="22"/>
          <w:lang w:val="pt-PT"/>
        </w:rPr>
        <w:t>A seringa não deve ser agitada. Após remover a tampa, a injeção tem de começar dentro de 5</w:t>
      </w:r>
      <w:r w:rsidR="00E742E9" w:rsidRPr="00F67924">
        <w:rPr>
          <w:szCs w:val="22"/>
          <w:lang w:val="pt-PT"/>
        </w:rPr>
        <w:t> </w:t>
      </w:r>
      <w:r w:rsidRPr="00F67924">
        <w:rPr>
          <w:szCs w:val="22"/>
          <w:lang w:val="pt-PT"/>
        </w:rPr>
        <w:t>minutos para prevenir que o medicamento seque e bloqueie a agulha. Se a seringa pré-cheia não for utilizada em 5</w:t>
      </w:r>
      <w:r w:rsidR="00E742E9" w:rsidRPr="00F67924">
        <w:rPr>
          <w:szCs w:val="22"/>
          <w:lang w:val="pt-PT"/>
        </w:rPr>
        <w:t> </w:t>
      </w:r>
      <w:r w:rsidRPr="00F67924">
        <w:rPr>
          <w:szCs w:val="22"/>
          <w:lang w:val="pt-PT"/>
        </w:rPr>
        <w:t>minutos após a remoção da tampa, deve eliminá-la num recipiente não perfurável e utilizar uma nova seringa pré-cheia.</w:t>
      </w:r>
    </w:p>
    <w:p w14:paraId="1F59D974" w14:textId="77777777" w:rsidR="00AD0D1B" w:rsidRPr="00F67924" w:rsidRDefault="00AD0D1B" w:rsidP="00AD0D1B">
      <w:pPr>
        <w:suppressAutoHyphens/>
        <w:rPr>
          <w:szCs w:val="22"/>
          <w:lang w:val="pt-PT"/>
        </w:rPr>
      </w:pPr>
    </w:p>
    <w:p w14:paraId="54F7EBE4" w14:textId="77777777" w:rsidR="005551E6" w:rsidRPr="00F67924" w:rsidRDefault="00AD0D1B" w:rsidP="00AD0D1B">
      <w:pPr>
        <w:suppressAutoHyphens/>
        <w:rPr>
          <w:szCs w:val="22"/>
          <w:lang w:val="pt-PT"/>
        </w:rPr>
      </w:pPr>
      <w:r w:rsidRPr="00F67924">
        <w:rPr>
          <w:szCs w:val="22"/>
          <w:lang w:val="pt-PT"/>
        </w:rPr>
        <w:t>Se após a inserção da agulha não conseguir premir o êmbolo, deve eliminar a seringa pré-cheia num recipiente não perfurável e utilizar uma nova seringa pré-cheia.</w:t>
      </w:r>
    </w:p>
    <w:p w14:paraId="46215EDF" w14:textId="77777777" w:rsidR="005551E6" w:rsidRPr="00F67924" w:rsidRDefault="005551E6" w:rsidP="005551E6">
      <w:pPr>
        <w:rPr>
          <w:szCs w:val="22"/>
          <w:lang w:val="pt-PT"/>
        </w:rPr>
      </w:pPr>
    </w:p>
    <w:p w14:paraId="09417113" w14:textId="77777777" w:rsidR="00907326" w:rsidRPr="00F67924" w:rsidRDefault="00907326" w:rsidP="005551E6">
      <w:pPr>
        <w:rPr>
          <w:szCs w:val="22"/>
          <w:lang w:val="pt-PT"/>
        </w:rPr>
      </w:pPr>
    </w:p>
    <w:p w14:paraId="2E9B9422" w14:textId="77777777" w:rsidR="005551E6" w:rsidRPr="00F67924" w:rsidRDefault="005551E6" w:rsidP="00E64A0A">
      <w:pPr>
        <w:suppressAutoHyphens/>
        <w:ind w:left="567" w:hanging="567"/>
        <w:rPr>
          <w:b/>
          <w:szCs w:val="22"/>
          <w:lang w:val="pt-PT"/>
        </w:rPr>
      </w:pPr>
      <w:r w:rsidRPr="00F67924">
        <w:rPr>
          <w:b/>
          <w:szCs w:val="22"/>
          <w:lang w:val="pt-PT"/>
        </w:rPr>
        <w:t>6.</w:t>
      </w:r>
      <w:r w:rsidRPr="00F67924">
        <w:rPr>
          <w:b/>
          <w:szCs w:val="22"/>
          <w:lang w:val="pt-PT"/>
        </w:rPr>
        <w:tab/>
        <w:t>Conteúdo da embalagem e outras informações</w:t>
      </w:r>
    </w:p>
    <w:p w14:paraId="218EB8F7" w14:textId="77777777" w:rsidR="005551E6" w:rsidRPr="00F67924" w:rsidRDefault="005551E6" w:rsidP="00FC11C6">
      <w:pPr>
        <w:keepNext/>
        <w:keepLines/>
        <w:suppressAutoHyphens/>
        <w:rPr>
          <w:szCs w:val="22"/>
          <w:lang w:val="pt-PT"/>
        </w:rPr>
      </w:pPr>
    </w:p>
    <w:p w14:paraId="7B5AA2AF" w14:textId="77777777" w:rsidR="005551E6" w:rsidRPr="00F67924" w:rsidRDefault="005551E6" w:rsidP="00E64A0A">
      <w:pPr>
        <w:suppressAutoHyphens/>
        <w:ind w:left="567" w:hanging="567"/>
        <w:rPr>
          <w:b/>
          <w:szCs w:val="22"/>
          <w:lang w:val="pt-PT"/>
        </w:rPr>
      </w:pPr>
      <w:r w:rsidRPr="00F67924">
        <w:rPr>
          <w:b/>
          <w:szCs w:val="22"/>
          <w:lang w:val="pt-PT"/>
        </w:rPr>
        <w:t>Qual a composição de RoActemra</w:t>
      </w:r>
    </w:p>
    <w:p w14:paraId="5F20144D" w14:textId="77777777" w:rsidR="005551E6" w:rsidRPr="00F67924" w:rsidRDefault="005551E6" w:rsidP="009C0CD9">
      <w:pPr>
        <w:suppressAutoHyphens/>
        <w:ind w:left="567" w:hanging="567"/>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A substância ativa é o tocilizumab.</w:t>
      </w:r>
    </w:p>
    <w:p w14:paraId="6CB7AA35" w14:textId="769B2EEC" w:rsidR="005551E6" w:rsidRPr="00F67924" w:rsidRDefault="005551E6" w:rsidP="009C0CD9">
      <w:pPr>
        <w:suppressAutoHyphens/>
        <w:ind w:left="567" w:hanging="567"/>
        <w:rPr>
          <w:szCs w:val="22"/>
          <w:lang w:val="pt-PT"/>
        </w:rPr>
      </w:pPr>
      <w:r w:rsidRPr="00F67924">
        <w:rPr>
          <w:szCs w:val="22"/>
          <w:lang w:val="pt-PT"/>
        </w:rPr>
        <w:tab/>
        <w:t>Cada seringa pré-cheia de 0,9</w:t>
      </w:r>
      <w:r w:rsidR="00E742E9" w:rsidRPr="00F67924">
        <w:rPr>
          <w:szCs w:val="22"/>
          <w:lang w:val="pt-PT"/>
        </w:rPr>
        <w:t> </w:t>
      </w:r>
      <w:r w:rsidRPr="00F67924">
        <w:rPr>
          <w:szCs w:val="22"/>
          <w:lang w:val="pt-PT"/>
        </w:rPr>
        <w:t>ml contém 162</w:t>
      </w:r>
      <w:r w:rsidR="00E742E9" w:rsidRPr="00F67924">
        <w:rPr>
          <w:szCs w:val="22"/>
          <w:lang w:val="pt-PT"/>
        </w:rPr>
        <w:t> </w:t>
      </w:r>
      <w:r w:rsidRPr="00F67924">
        <w:rPr>
          <w:szCs w:val="22"/>
          <w:lang w:val="pt-PT"/>
        </w:rPr>
        <w:t>mg de tocilizumab.</w:t>
      </w:r>
    </w:p>
    <w:p w14:paraId="5D09A418" w14:textId="77777777" w:rsidR="005551E6" w:rsidRPr="00F67924" w:rsidRDefault="005551E6" w:rsidP="005551E6">
      <w:pPr>
        <w:keepNext/>
        <w:keepLines/>
        <w:suppressAutoHyphens/>
        <w:ind w:left="567" w:hanging="567"/>
        <w:rPr>
          <w:szCs w:val="22"/>
          <w:lang w:val="pt-PT"/>
        </w:rPr>
      </w:pPr>
    </w:p>
    <w:p w14:paraId="55E91BD6" w14:textId="3E4A5673" w:rsidR="005551E6" w:rsidRPr="00F67924" w:rsidRDefault="005551E6" w:rsidP="005551E6">
      <w:pPr>
        <w:keepNext/>
        <w:keepLines/>
        <w:autoSpaceDE w:val="0"/>
        <w:autoSpaceDN w:val="0"/>
        <w:adjustRightInd w:val="0"/>
        <w:ind w:left="567" w:hanging="567"/>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Os outros componentes são</w:t>
      </w:r>
      <w:r w:rsidRPr="00F67924">
        <w:rPr>
          <w:rFonts w:eastAsia="PMingLiU"/>
          <w:bCs/>
          <w:szCs w:val="22"/>
          <w:lang w:val="pt-PT" w:eastAsia="zh-CN"/>
        </w:rPr>
        <w:t xml:space="preserve"> L</w:t>
      </w:r>
      <w:r w:rsidR="00E742E9" w:rsidRPr="00F67924">
        <w:rPr>
          <w:rFonts w:eastAsia="PMingLiU"/>
          <w:bCs/>
          <w:szCs w:val="22"/>
          <w:lang w:val="pt-PT" w:eastAsia="zh-CN"/>
        </w:rPr>
        <w:noBreakHyphen/>
      </w:r>
      <w:r w:rsidRPr="00F67924">
        <w:rPr>
          <w:rFonts w:eastAsia="PMingLiU"/>
          <w:bCs/>
          <w:szCs w:val="22"/>
          <w:lang w:val="pt-PT" w:eastAsia="zh-CN"/>
        </w:rPr>
        <w:t>histidina, Monocloridrato de L</w:t>
      </w:r>
      <w:r w:rsidR="00E742E9" w:rsidRPr="00F67924">
        <w:rPr>
          <w:rFonts w:eastAsia="PMingLiU"/>
          <w:bCs/>
          <w:szCs w:val="22"/>
          <w:lang w:val="pt-PT" w:eastAsia="zh-CN"/>
        </w:rPr>
        <w:noBreakHyphen/>
      </w:r>
      <w:r w:rsidRPr="00F67924">
        <w:rPr>
          <w:rFonts w:eastAsia="PMingLiU"/>
          <w:bCs/>
          <w:szCs w:val="22"/>
          <w:lang w:val="pt-PT" w:eastAsia="zh-CN"/>
        </w:rPr>
        <w:t>histidina monohidratada,</w:t>
      </w:r>
      <w:r w:rsidR="00B43507" w:rsidRPr="00F67924">
        <w:rPr>
          <w:szCs w:val="22"/>
          <w:lang w:val="pt-PT"/>
        </w:rPr>
        <w:t xml:space="preserve"> </w:t>
      </w:r>
      <w:r w:rsidR="00B43507" w:rsidRPr="00F67924">
        <w:rPr>
          <w:rFonts w:eastAsia="PMingLiU"/>
          <w:bCs/>
          <w:szCs w:val="22"/>
          <w:lang w:val="pt-PT" w:eastAsia="zh-CN"/>
        </w:rPr>
        <w:t>L</w:t>
      </w:r>
      <w:r w:rsidR="00E742E9" w:rsidRPr="00F67924">
        <w:rPr>
          <w:rFonts w:eastAsia="PMingLiU"/>
          <w:bCs/>
          <w:szCs w:val="22"/>
          <w:lang w:val="pt-PT" w:eastAsia="zh-CN"/>
        </w:rPr>
        <w:noBreakHyphen/>
      </w:r>
      <w:r w:rsidR="00B43507" w:rsidRPr="00F67924">
        <w:rPr>
          <w:rFonts w:eastAsia="PMingLiU"/>
          <w:bCs/>
          <w:szCs w:val="22"/>
          <w:lang w:val="pt-PT" w:eastAsia="zh-CN"/>
        </w:rPr>
        <w:t>arginina</w:t>
      </w:r>
      <w:r w:rsidR="002A4AF4" w:rsidRPr="00F67924">
        <w:rPr>
          <w:rFonts w:eastAsia="PMingLiU"/>
          <w:bCs/>
          <w:szCs w:val="22"/>
          <w:lang w:val="pt-PT" w:eastAsia="zh-CN"/>
        </w:rPr>
        <w:t>/</w:t>
      </w:r>
      <w:r w:rsidRPr="00F67924">
        <w:rPr>
          <w:rFonts w:eastAsia="PMingLiU"/>
          <w:bCs/>
          <w:szCs w:val="22"/>
          <w:lang w:val="pt-PT" w:eastAsia="zh-CN"/>
        </w:rPr>
        <w:t>Cloridrato de L</w:t>
      </w:r>
      <w:r w:rsidR="00E742E9" w:rsidRPr="00F67924">
        <w:rPr>
          <w:rFonts w:eastAsia="PMingLiU"/>
          <w:bCs/>
          <w:szCs w:val="22"/>
          <w:lang w:val="pt-PT" w:eastAsia="zh-CN"/>
        </w:rPr>
        <w:noBreakHyphen/>
      </w:r>
      <w:r w:rsidRPr="00F67924">
        <w:rPr>
          <w:rFonts w:eastAsia="PMingLiU"/>
          <w:bCs/>
          <w:szCs w:val="22"/>
          <w:lang w:val="pt-PT" w:eastAsia="zh-CN"/>
        </w:rPr>
        <w:t>arginina, L</w:t>
      </w:r>
      <w:r w:rsidR="00E742E9" w:rsidRPr="00F67924">
        <w:rPr>
          <w:rFonts w:eastAsia="PMingLiU"/>
          <w:bCs/>
          <w:szCs w:val="22"/>
          <w:lang w:val="pt-PT" w:eastAsia="zh-CN"/>
        </w:rPr>
        <w:noBreakHyphen/>
      </w:r>
      <w:r w:rsidRPr="00F67924">
        <w:rPr>
          <w:rFonts w:eastAsia="PMingLiU"/>
          <w:bCs/>
          <w:szCs w:val="22"/>
          <w:lang w:val="pt-PT" w:eastAsia="zh-CN"/>
        </w:rPr>
        <w:t>metionina, Polissorbato</w:t>
      </w:r>
      <w:ins w:id="3230" w:author="Author">
        <w:r w:rsidR="002635EB">
          <w:rPr>
            <w:rFonts w:eastAsia="PMingLiU"/>
            <w:bCs/>
            <w:szCs w:val="22"/>
            <w:lang w:val="pt-PT" w:eastAsia="zh-CN"/>
          </w:rPr>
          <w:t> </w:t>
        </w:r>
      </w:ins>
      <w:del w:id="3231" w:author="Author">
        <w:r w:rsidRPr="00F67924" w:rsidDel="002635EB">
          <w:rPr>
            <w:rFonts w:eastAsia="PMingLiU"/>
            <w:bCs/>
            <w:szCs w:val="22"/>
            <w:lang w:val="pt-PT" w:eastAsia="zh-CN"/>
          </w:rPr>
          <w:delText xml:space="preserve"> </w:delText>
        </w:r>
      </w:del>
      <w:r w:rsidRPr="00F67924">
        <w:rPr>
          <w:rFonts w:eastAsia="PMingLiU"/>
          <w:bCs/>
          <w:szCs w:val="22"/>
          <w:lang w:val="pt-PT" w:eastAsia="zh-CN"/>
        </w:rPr>
        <w:t>80 e Água para preparações injetáveis</w:t>
      </w:r>
      <w:r w:rsidR="003D11FC" w:rsidRPr="00F67924">
        <w:rPr>
          <w:rFonts w:eastAsia="PMingLiU"/>
          <w:bCs/>
          <w:szCs w:val="22"/>
          <w:lang w:val="pt-PT" w:eastAsia="zh-CN"/>
        </w:rPr>
        <w:t xml:space="preserve"> (ver secção </w:t>
      </w:r>
      <w:r w:rsidR="00E742E9" w:rsidRPr="00F67924">
        <w:rPr>
          <w:rFonts w:eastAsia="PMingLiU"/>
          <w:bCs/>
          <w:szCs w:val="22"/>
          <w:lang w:val="pt-PT" w:eastAsia="zh-CN"/>
        </w:rPr>
        <w:t>2 “RoActemra contém polissorbato</w:t>
      </w:r>
      <w:ins w:id="3232" w:author="Author">
        <w:r w:rsidR="002635EB">
          <w:rPr>
            <w:rFonts w:eastAsia="PMingLiU"/>
            <w:bCs/>
            <w:szCs w:val="22"/>
            <w:lang w:val="pt-PT" w:eastAsia="zh-CN"/>
          </w:rPr>
          <w:t> </w:t>
        </w:r>
        <w:del w:id="3233" w:author="Author">
          <w:r w:rsidR="00E47024" w:rsidDel="002635EB">
            <w:rPr>
              <w:rFonts w:eastAsia="PMingLiU"/>
              <w:bCs/>
              <w:szCs w:val="22"/>
              <w:lang w:val="pt-PT" w:eastAsia="zh-CN"/>
            </w:rPr>
            <w:delText xml:space="preserve"> </w:delText>
          </w:r>
        </w:del>
        <w:r w:rsidR="00E47024" w:rsidRPr="00250161">
          <w:rPr>
            <w:lang w:val="pt-PT"/>
          </w:rPr>
          <w:t>80 (E 433)</w:t>
        </w:r>
      </w:ins>
      <w:r w:rsidR="00E742E9" w:rsidRPr="00F67924">
        <w:rPr>
          <w:rFonts w:eastAsia="PMingLiU"/>
          <w:bCs/>
          <w:szCs w:val="22"/>
          <w:lang w:val="pt-PT" w:eastAsia="zh-CN"/>
        </w:rPr>
        <w:t>”)</w:t>
      </w:r>
      <w:r w:rsidRPr="00F67924">
        <w:rPr>
          <w:rFonts w:eastAsia="PMingLiU"/>
          <w:bCs/>
          <w:szCs w:val="22"/>
          <w:lang w:val="pt-PT" w:eastAsia="zh-CN"/>
        </w:rPr>
        <w:t>.</w:t>
      </w:r>
    </w:p>
    <w:p w14:paraId="6ADDC8E4" w14:textId="77777777" w:rsidR="005551E6" w:rsidRPr="00F67924" w:rsidRDefault="005551E6" w:rsidP="005551E6">
      <w:pPr>
        <w:suppressAutoHyphens/>
        <w:ind w:left="567" w:hanging="567"/>
        <w:rPr>
          <w:szCs w:val="22"/>
          <w:lang w:val="pt-PT"/>
        </w:rPr>
      </w:pPr>
    </w:p>
    <w:p w14:paraId="5970BF19" w14:textId="77777777" w:rsidR="005551E6" w:rsidRPr="00F67924" w:rsidRDefault="005551E6" w:rsidP="00E64A0A">
      <w:pPr>
        <w:suppressAutoHyphens/>
        <w:ind w:left="567" w:hanging="567"/>
        <w:rPr>
          <w:b/>
          <w:szCs w:val="22"/>
          <w:lang w:val="pt-PT"/>
        </w:rPr>
      </w:pPr>
      <w:r w:rsidRPr="00F67924">
        <w:rPr>
          <w:b/>
          <w:szCs w:val="22"/>
          <w:lang w:val="pt-PT"/>
        </w:rPr>
        <w:t>Qual o aspeto de RoActemra e conteúdo da embalagem</w:t>
      </w:r>
    </w:p>
    <w:p w14:paraId="55600E0D" w14:textId="77777777" w:rsidR="005551E6" w:rsidRPr="00F67924" w:rsidRDefault="005551E6" w:rsidP="005551E6">
      <w:pPr>
        <w:suppressAutoHyphens/>
        <w:rPr>
          <w:szCs w:val="22"/>
          <w:lang w:val="pt-PT"/>
        </w:rPr>
      </w:pPr>
      <w:r w:rsidRPr="00F67924">
        <w:rPr>
          <w:szCs w:val="22"/>
          <w:lang w:val="pt-PT"/>
        </w:rPr>
        <w:t>RoActemra é uma solução injetável.</w:t>
      </w:r>
      <w:r w:rsidRPr="00F67924" w:rsidDel="003C07CE">
        <w:rPr>
          <w:szCs w:val="22"/>
          <w:lang w:val="pt-PT"/>
        </w:rPr>
        <w:t xml:space="preserve"> </w:t>
      </w:r>
      <w:r w:rsidRPr="00F67924">
        <w:rPr>
          <w:szCs w:val="22"/>
          <w:lang w:val="pt-PT"/>
        </w:rPr>
        <w:t>A solução é incolor a ligeiramente amarelada.</w:t>
      </w:r>
    </w:p>
    <w:p w14:paraId="0AD2AEB7" w14:textId="44A4ABFB" w:rsidR="005551E6" w:rsidRPr="00F67924" w:rsidRDefault="005551E6" w:rsidP="005551E6">
      <w:pPr>
        <w:tabs>
          <w:tab w:val="left" w:pos="567"/>
        </w:tabs>
        <w:rPr>
          <w:szCs w:val="22"/>
          <w:lang w:val="pt-PT"/>
        </w:rPr>
      </w:pPr>
      <w:r w:rsidRPr="00F67924">
        <w:rPr>
          <w:szCs w:val="22"/>
          <w:lang w:val="pt-PT"/>
        </w:rPr>
        <w:t>RoActemra é fornecido numa seringa pré-cheia de 0,9</w:t>
      </w:r>
      <w:r w:rsidR="00E742E9" w:rsidRPr="00F67924">
        <w:rPr>
          <w:szCs w:val="22"/>
          <w:lang w:val="pt-PT"/>
        </w:rPr>
        <w:t> </w:t>
      </w:r>
      <w:r w:rsidRPr="00F67924">
        <w:rPr>
          <w:szCs w:val="22"/>
          <w:lang w:val="pt-PT"/>
        </w:rPr>
        <w:t>ml contendo 162</w:t>
      </w:r>
      <w:r w:rsidR="00E742E9" w:rsidRPr="00F67924">
        <w:rPr>
          <w:szCs w:val="22"/>
          <w:lang w:val="pt-PT"/>
        </w:rPr>
        <w:t> </w:t>
      </w:r>
      <w:r w:rsidRPr="00F67924">
        <w:rPr>
          <w:szCs w:val="22"/>
          <w:lang w:val="pt-PT"/>
        </w:rPr>
        <w:t>mg de tocilizumab solução injetável.</w:t>
      </w:r>
    </w:p>
    <w:p w14:paraId="499885AB" w14:textId="77777777" w:rsidR="005551E6" w:rsidRPr="00F67924" w:rsidRDefault="005551E6" w:rsidP="005551E6">
      <w:pPr>
        <w:tabs>
          <w:tab w:val="left" w:pos="567"/>
        </w:tabs>
        <w:rPr>
          <w:b/>
          <w:szCs w:val="22"/>
          <w:lang w:val="pt-PT"/>
        </w:rPr>
      </w:pPr>
      <w:r w:rsidRPr="00F67924">
        <w:rPr>
          <w:szCs w:val="22"/>
          <w:lang w:val="pt-PT"/>
        </w:rPr>
        <w:t>Cada embalage</w:t>
      </w:r>
      <w:r w:rsidR="00B87A7A" w:rsidRPr="00F67924">
        <w:rPr>
          <w:szCs w:val="22"/>
          <w:lang w:val="pt-PT"/>
        </w:rPr>
        <w:t>m</w:t>
      </w:r>
      <w:r w:rsidRPr="00F67924">
        <w:rPr>
          <w:szCs w:val="22"/>
          <w:lang w:val="pt-PT"/>
        </w:rPr>
        <w:t xml:space="preserve"> contém 4 seringas pré-cheias</w:t>
      </w:r>
      <w:r w:rsidR="00687A49" w:rsidRPr="00F67924">
        <w:rPr>
          <w:szCs w:val="22"/>
          <w:lang w:val="pt-PT"/>
        </w:rPr>
        <w:t>, com o conjunto de embalagens a conter 12 (3 embalagens de 4) seringas pré-cheias. É possível que não sejam comercializadas todas as apresentações</w:t>
      </w:r>
      <w:r w:rsidRPr="00F67924">
        <w:rPr>
          <w:szCs w:val="22"/>
          <w:lang w:val="pt-PT"/>
        </w:rPr>
        <w:t>.</w:t>
      </w:r>
    </w:p>
    <w:p w14:paraId="7B4CBDD8" w14:textId="77777777" w:rsidR="005551E6" w:rsidRPr="00F67924" w:rsidRDefault="005551E6" w:rsidP="005551E6">
      <w:pPr>
        <w:numPr>
          <w:ilvl w:val="12"/>
          <w:numId w:val="0"/>
        </w:numPr>
        <w:suppressAutoHyphens/>
        <w:rPr>
          <w:szCs w:val="22"/>
          <w:lang w:val="pt-PT"/>
        </w:rPr>
      </w:pPr>
    </w:p>
    <w:p w14:paraId="4A1C07AC" w14:textId="77777777" w:rsidR="005551E6" w:rsidRPr="00F67924" w:rsidRDefault="005551E6" w:rsidP="00E64A0A">
      <w:pPr>
        <w:suppressAutoHyphens/>
        <w:ind w:left="567" w:hanging="567"/>
        <w:rPr>
          <w:b/>
          <w:szCs w:val="22"/>
          <w:lang w:val="pt-PT"/>
        </w:rPr>
      </w:pPr>
      <w:r w:rsidRPr="00F67924">
        <w:rPr>
          <w:b/>
          <w:szCs w:val="22"/>
          <w:lang w:val="pt-PT"/>
        </w:rPr>
        <w:t>Titular da Autor</w:t>
      </w:r>
      <w:r w:rsidR="008D75A2" w:rsidRPr="00F67924">
        <w:rPr>
          <w:b/>
          <w:szCs w:val="22"/>
          <w:lang w:val="pt-PT"/>
        </w:rPr>
        <w:t>ização de Introdução no Mercado</w:t>
      </w:r>
    </w:p>
    <w:p w14:paraId="305F233C" w14:textId="77777777" w:rsidR="0045348A" w:rsidRPr="00557EB7" w:rsidRDefault="0045348A" w:rsidP="0045348A">
      <w:pPr>
        <w:rPr>
          <w:szCs w:val="22"/>
          <w:lang w:val="de-DE"/>
          <w:rPrChange w:id="3234" w:author="Author">
            <w:rPr>
              <w:szCs w:val="22"/>
            </w:rPr>
          </w:rPrChange>
        </w:rPr>
      </w:pPr>
      <w:r w:rsidRPr="00557EB7">
        <w:rPr>
          <w:szCs w:val="22"/>
          <w:lang w:val="de-DE"/>
          <w:rPrChange w:id="3235" w:author="Author">
            <w:rPr>
              <w:szCs w:val="22"/>
            </w:rPr>
          </w:rPrChange>
        </w:rPr>
        <w:t xml:space="preserve">Roche Registration GmbH </w:t>
      </w:r>
    </w:p>
    <w:p w14:paraId="4CD76ECA" w14:textId="77777777" w:rsidR="0045348A" w:rsidRPr="00557EB7" w:rsidRDefault="0045348A" w:rsidP="0045348A">
      <w:pPr>
        <w:rPr>
          <w:szCs w:val="22"/>
          <w:lang w:val="de-DE"/>
          <w:rPrChange w:id="3236" w:author="Author">
            <w:rPr>
              <w:szCs w:val="22"/>
            </w:rPr>
          </w:rPrChange>
        </w:rPr>
      </w:pPr>
      <w:r w:rsidRPr="00557EB7">
        <w:rPr>
          <w:szCs w:val="22"/>
          <w:lang w:val="de-DE"/>
          <w:rPrChange w:id="3237" w:author="Author">
            <w:rPr>
              <w:szCs w:val="22"/>
            </w:rPr>
          </w:rPrChange>
        </w:rPr>
        <w:t>Emil-Barell-Strasse 1</w:t>
      </w:r>
    </w:p>
    <w:p w14:paraId="7FC22BD9" w14:textId="77777777" w:rsidR="0045348A" w:rsidRPr="00557EB7" w:rsidRDefault="0045348A" w:rsidP="0045348A">
      <w:pPr>
        <w:rPr>
          <w:szCs w:val="22"/>
          <w:lang w:val="de-DE"/>
          <w:rPrChange w:id="3238" w:author="Author">
            <w:rPr>
              <w:szCs w:val="22"/>
              <w:lang w:val="pt-PT"/>
            </w:rPr>
          </w:rPrChange>
        </w:rPr>
      </w:pPr>
      <w:r w:rsidRPr="00557EB7">
        <w:rPr>
          <w:szCs w:val="22"/>
          <w:lang w:val="de-DE"/>
          <w:rPrChange w:id="3239" w:author="Author">
            <w:rPr>
              <w:szCs w:val="22"/>
              <w:lang w:val="pt-PT"/>
            </w:rPr>
          </w:rPrChange>
        </w:rPr>
        <w:t>79639 Grenzach-Wyhlen</w:t>
      </w:r>
    </w:p>
    <w:p w14:paraId="57191652" w14:textId="77777777" w:rsidR="005551E6" w:rsidRPr="00557EB7" w:rsidRDefault="0045348A" w:rsidP="005551E6">
      <w:pPr>
        <w:rPr>
          <w:szCs w:val="22"/>
          <w:lang w:val="de-DE"/>
          <w:rPrChange w:id="3240" w:author="Author">
            <w:rPr>
              <w:szCs w:val="22"/>
              <w:lang w:val="pt-PT"/>
            </w:rPr>
          </w:rPrChange>
        </w:rPr>
      </w:pPr>
      <w:r w:rsidRPr="00557EB7">
        <w:rPr>
          <w:szCs w:val="22"/>
          <w:lang w:val="de-DE"/>
          <w:rPrChange w:id="3241" w:author="Author">
            <w:rPr>
              <w:szCs w:val="22"/>
              <w:lang w:val="pt-PT"/>
            </w:rPr>
          </w:rPrChange>
        </w:rPr>
        <w:t xml:space="preserve">Alemanha </w:t>
      </w:r>
    </w:p>
    <w:p w14:paraId="038DCAF4" w14:textId="77777777" w:rsidR="00845592" w:rsidRPr="00557EB7" w:rsidRDefault="00845592" w:rsidP="00C4203E">
      <w:pPr>
        <w:suppressAutoHyphens/>
        <w:ind w:left="567" w:hanging="567"/>
        <w:rPr>
          <w:b/>
          <w:szCs w:val="22"/>
          <w:lang w:val="de-DE"/>
          <w:rPrChange w:id="3242" w:author="Author">
            <w:rPr>
              <w:b/>
              <w:szCs w:val="22"/>
              <w:lang w:val="pt-PT"/>
            </w:rPr>
          </w:rPrChange>
        </w:rPr>
      </w:pPr>
    </w:p>
    <w:p w14:paraId="71AFA2D1" w14:textId="77777777" w:rsidR="00845592" w:rsidRPr="00557EB7" w:rsidRDefault="00845592" w:rsidP="000455B5">
      <w:pPr>
        <w:keepNext/>
        <w:keepLines/>
        <w:suppressAutoHyphens/>
        <w:ind w:left="567" w:hanging="567"/>
        <w:rPr>
          <w:b/>
          <w:szCs w:val="22"/>
          <w:lang w:val="de-DE"/>
          <w:rPrChange w:id="3243" w:author="Author">
            <w:rPr>
              <w:b/>
              <w:szCs w:val="22"/>
              <w:lang w:val="pt-PT"/>
            </w:rPr>
          </w:rPrChange>
        </w:rPr>
      </w:pPr>
    </w:p>
    <w:p w14:paraId="7A062442" w14:textId="77777777" w:rsidR="005551E6" w:rsidRPr="00557EB7" w:rsidRDefault="005551E6" w:rsidP="000455B5">
      <w:pPr>
        <w:keepNext/>
        <w:keepLines/>
        <w:suppressAutoHyphens/>
        <w:ind w:left="567" w:hanging="567"/>
        <w:rPr>
          <w:b/>
          <w:szCs w:val="22"/>
          <w:lang w:val="de-DE"/>
          <w:rPrChange w:id="3244" w:author="Author">
            <w:rPr>
              <w:b/>
              <w:szCs w:val="22"/>
              <w:lang w:val="pt-PT"/>
            </w:rPr>
          </w:rPrChange>
        </w:rPr>
      </w:pPr>
      <w:r w:rsidRPr="00557EB7">
        <w:rPr>
          <w:b/>
          <w:szCs w:val="22"/>
          <w:lang w:val="de-DE"/>
          <w:rPrChange w:id="3245" w:author="Author">
            <w:rPr>
              <w:b/>
              <w:szCs w:val="22"/>
              <w:lang w:val="pt-PT"/>
            </w:rPr>
          </w:rPrChange>
        </w:rPr>
        <w:t>Fabricante</w:t>
      </w:r>
    </w:p>
    <w:p w14:paraId="58A9ED63" w14:textId="77777777" w:rsidR="005551E6" w:rsidRPr="00557EB7" w:rsidRDefault="005551E6" w:rsidP="00044A8E">
      <w:pPr>
        <w:keepNext/>
        <w:keepLines/>
        <w:rPr>
          <w:szCs w:val="22"/>
          <w:lang w:val="de-DE"/>
          <w:rPrChange w:id="3246" w:author="Author">
            <w:rPr>
              <w:szCs w:val="22"/>
              <w:lang w:val="pt-PT"/>
            </w:rPr>
          </w:rPrChange>
        </w:rPr>
      </w:pPr>
      <w:r w:rsidRPr="00557EB7">
        <w:rPr>
          <w:szCs w:val="22"/>
          <w:lang w:val="de-DE"/>
          <w:rPrChange w:id="3247" w:author="Author">
            <w:rPr>
              <w:szCs w:val="22"/>
              <w:lang w:val="pt-PT"/>
            </w:rPr>
          </w:rPrChange>
        </w:rPr>
        <w:t>Roche Pharma AG</w:t>
      </w:r>
    </w:p>
    <w:p w14:paraId="0A04E116" w14:textId="77777777" w:rsidR="005551E6" w:rsidRPr="00557EB7" w:rsidRDefault="005551E6" w:rsidP="00044A8E">
      <w:pPr>
        <w:keepNext/>
        <w:keepLines/>
        <w:rPr>
          <w:lang w:val="de-DE"/>
          <w:rPrChange w:id="3248" w:author="Author">
            <w:rPr/>
          </w:rPrChange>
        </w:rPr>
      </w:pPr>
      <w:r w:rsidRPr="00557EB7">
        <w:rPr>
          <w:lang w:val="de-DE"/>
          <w:rPrChange w:id="3249" w:author="Author">
            <w:rPr/>
          </w:rPrChange>
        </w:rPr>
        <w:t>Emil-Barell-Str. 1</w:t>
      </w:r>
    </w:p>
    <w:p w14:paraId="783BAE9A" w14:textId="7C669F03" w:rsidR="005551E6" w:rsidRPr="00557EB7" w:rsidRDefault="005551E6" w:rsidP="00D71122">
      <w:pPr>
        <w:keepNext/>
        <w:keepLines/>
        <w:rPr>
          <w:lang w:val="de-DE"/>
          <w:rPrChange w:id="3250" w:author="Author">
            <w:rPr/>
          </w:rPrChange>
        </w:rPr>
      </w:pPr>
      <w:r w:rsidRPr="00557EB7">
        <w:rPr>
          <w:lang w:val="de-DE"/>
          <w:rPrChange w:id="3251" w:author="Author">
            <w:rPr/>
          </w:rPrChange>
        </w:rPr>
        <w:t>79639 Grenzach-Wyhlen</w:t>
      </w:r>
    </w:p>
    <w:p w14:paraId="24A65131" w14:textId="77777777" w:rsidR="005551E6" w:rsidRPr="0073487D" w:rsidRDefault="005551E6" w:rsidP="00D71122">
      <w:pPr>
        <w:keepNext/>
        <w:keepLines/>
        <w:rPr>
          <w:szCs w:val="22"/>
        </w:rPr>
      </w:pPr>
      <w:r w:rsidRPr="0073487D">
        <w:rPr>
          <w:szCs w:val="22"/>
        </w:rPr>
        <w:t>Alemanha</w:t>
      </w:r>
    </w:p>
    <w:p w14:paraId="1B859966" w14:textId="77777777" w:rsidR="005551E6" w:rsidRPr="0073487D" w:rsidRDefault="005551E6" w:rsidP="005551E6">
      <w:pPr>
        <w:suppressAutoHyphens/>
        <w:rPr>
          <w:szCs w:val="22"/>
        </w:rPr>
      </w:pPr>
    </w:p>
    <w:p w14:paraId="6F5A944D" w14:textId="77777777" w:rsidR="005551E6" w:rsidRPr="00F67924" w:rsidRDefault="005551E6" w:rsidP="005551E6">
      <w:pPr>
        <w:keepNext/>
        <w:keepLines/>
        <w:suppressAutoHyphens/>
        <w:rPr>
          <w:szCs w:val="22"/>
          <w:lang w:val="pt-PT"/>
        </w:rPr>
      </w:pPr>
      <w:r w:rsidRPr="00F67924">
        <w:rPr>
          <w:szCs w:val="22"/>
          <w:lang w:val="pt-PT"/>
        </w:rPr>
        <w:t>Para quaisquer informações sobre este medicamento, queira contactar o representante local do Titular da Autorização de Introdução no Mercado:</w:t>
      </w:r>
    </w:p>
    <w:p w14:paraId="00F83B4C" w14:textId="77777777" w:rsidR="005551E6" w:rsidRPr="00F67924" w:rsidRDefault="005551E6" w:rsidP="005551E6">
      <w:pPr>
        <w:keepNext/>
        <w:keepLines/>
        <w:suppressAutoHyphens/>
        <w:rPr>
          <w:szCs w:val="22"/>
          <w:lang w:val="pt-PT"/>
        </w:rPr>
      </w:pPr>
    </w:p>
    <w:tbl>
      <w:tblPr>
        <w:tblW w:w="9180" w:type="dxa"/>
        <w:tblLayout w:type="fixed"/>
        <w:tblLook w:val="0000" w:firstRow="0" w:lastRow="0" w:firstColumn="0" w:lastColumn="0" w:noHBand="0" w:noVBand="0"/>
        <w:tblPrChange w:id="3252" w:author="Author">
          <w:tblPr>
            <w:tblW w:w="0" w:type="auto"/>
            <w:tblLayout w:type="fixed"/>
            <w:tblLook w:val="0000" w:firstRow="0" w:lastRow="0" w:firstColumn="0" w:lastColumn="0" w:noHBand="0" w:noVBand="0"/>
          </w:tblPr>
        </w:tblPrChange>
      </w:tblPr>
      <w:tblGrid>
        <w:gridCol w:w="4536"/>
        <w:gridCol w:w="4537"/>
        <w:gridCol w:w="107"/>
        <w:tblGridChange w:id="3253">
          <w:tblGrid>
            <w:gridCol w:w="4536"/>
            <w:gridCol w:w="54"/>
            <w:gridCol w:w="4483"/>
            <w:gridCol w:w="107"/>
          </w:tblGrid>
        </w:tblGridChange>
      </w:tblGrid>
      <w:tr w:rsidR="0050387E" w:rsidRPr="00ED63F7" w14:paraId="418A5B48" w14:textId="77777777" w:rsidTr="00557EB7">
        <w:trPr>
          <w:gridAfter w:val="1"/>
          <w:wAfter w:w="108" w:type="dxa"/>
          <w:cantSplit/>
          <w:trPrChange w:id="3254" w:author="Author">
            <w:trPr>
              <w:cantSplit/>
            </w:trPr>
          </w:trPrChange>
        </w:trPr>
        <w:tc>
          <w:tcPr>
            <w:tcW w:w="4590" w:type="dxa"/>
            <w:tcPrChange w:id="3255" w:author="Author">
              <w:tcPr>
                <w:tcW w:w="4590" w:type="dxa"/>
                <w:gridSpan w:val="2"/>
              </w:tcPr>
            </w:tcPrChange>
          </w:tcPr>
          <w:p w14:paraId="3920725E" w14:textId="77777777" w:rsidR="000D6C70" w:rsidRPr="00557EB7" w:rsidRDefault="0050387E" w:rsidP="000D6C70">
            <w:pPr>
              <w:pStyle w:val="Standard1"/>
              <w:rPr>
                <w:ins w:id="3256" w:author="Author"/>
                <w:b/>
                <w:szCs w:val="22"/>
                <w:lang w:val="de-DE"/>
                <w:rPrChange w:id="3257" w:author="Author">
                  <w:rPr>
                    <w:ins w:id="3258" w:author="Author"/>
                    <w:b/>
                    <w:szCs w:val="22"/>
                    <w:lang w:val="pt-PT"/>
                  </w:rPr>
                </w:rPrChange>
              </w:rPr>
            </w:pPr>
            <w:r w:rsidRPr="00557EB7">
              <w:rPr>
                <w:b/>
                <w:szCs w:val="22"/>
                <w:lang w:val="de-DE"/>
                <w:rPrChange w:id="3259" w:author="Author">
                  <w:rPr>
                    <w:b/>
                    <w:szCs w:val="22"/>
                    <w:lang w:val="pt-PT"/>
                  </w:rPr>
                </w:rPrChange>
              </w:rPr>
              <w:t>België/Belgique/Belgien</w:t>
            </w:r>
            <w:ins w:id="3260" w:author="Author">
              <w:r w:rsidR="000D6C70" w:rsidRPr="00557EB7">
                <w:rPr>
                  <w:b/>
                  <w:szCs w:val="22"/>
                  <w:lang w:val="de-DE"/>
                  <w:rPrChange w:id="3261" w:author="Author">
                    <w:rPr>
                      <w:b/>
                      <w:szCs w:val="22"/>
                      <w:lang w:val="pt-PT"/>
                    </w:rPr>
                  </w:rPrChange>
                </w:rPr>
                <w:t>,</w:t>
              </w:r>
            </w:ins>
          </w:p>
          <w:p w14:paraId="4E0786AF" w14:textId="2CD05A97" w:rsidR="0050387E" w:rsidRPr="00557EB7" w:rsidRDefault="000D6C70" w:rsidP="000D6C70">
            <w:pPr>
              <w:keepNext/>
              <w:keepLines/>
              <w:rPr>
                <w:szCs w:val="22"/>
                <w:lang w:val="de-DE"/>
                <w:rPrChange w:id="3262" w:author="Author">
                  <w:rPr>
                    <w:szCs w:val="22"/>
                    <w:lang w:val="pt-PT"/>
                  </w:rPr>
                </w:rPrChange>
              </w:rPr>
            </w:pPr>
            <w:ins w:id="3263" w:author="Author">
              <w:r w:rsidRPr="00557EB7">
                <w:rPr>
                  <w:b/>
                  <w:szCs w:val="22"/>
                  <w:lang w:val="de-DE"/>
                  <w:rPrChange w:id="3264" w:author="Author">
                    <w:rPr>
                      <w:b/>
                      <w:szCs w:val="22"/>
                      <w:lang w:val="pt-PT"/>
                    </w:rPr>
                  </w:rPrChange>
                </w:rPr>
                <w:t>Luxembourg/Luxemburg</w:t>
              </w:r>
            </w:ins>
          </w:p>
          <w:p w14:paraId="55F99DF9" w14:textId="77777777" w:rsidR="000D6C70" w:rsidRPr="00557EB7" w:rsidRDefault="0050387E" w:rsidP="000D6C70">
            <w:pPr>
              <w:pStyle w:val="Standard1"/>
              <w:rPr>
                <w:ins w:id="3265" w:author="Author"/>
                <w:szCs w:val="22"/>
                <w:lang w:val="de-DE"/>
                <w:rPrChange w:id="3266" w:author="Author">
                  <w:rPr>
                    <w:ins w:id="3267" w:author="Author"/>
                    <w:szCs w:val="22"/>
                    <w:lang w:val="pt-PT"/>
                  </w:rPr>
                </w:rPrChange>
              </w:rPr>
            </w:pPr>
            <w:r w:rsidRPr="00557EB7">
              <w:rPr>
                <w:szCs w:val="22"/>
                <w:lang w:val="de-DE"/>
                <w:rPrChange w:id="3268" w:author="Author">
                  <w:rPr>
                    <w:szCs w:val="22"/>
                    <w:lang w:val="pt-PT"/>
                  </w:rPr>
                </w:rPrChange>
              </w:rPr>
              <w:t>N.V. Roche S.A.</w:t>
            </w:r>
          </w:p>
          <w:p w14:paraId="11C6CAA2" w14:textId="642E36D1" w:rsidR="0050387E" w:rsidRPr="00557EB7" w:rsidRDefault="000D6C70" w:rsidP="000D6C70">
            <w:pPr>
              <w:keepNext/>
              <w:keepLines/>
              <w:rPr>
                <w:szCs w:val="22"/>
                <w:lang w:val="de-DE"/>
                <w:rPrChange w:id="3269" w:author="Author">
                  <w:rPr>
                    <w:szCs w:val="22"/>
                    <w:lang w:val="pt-PT"/>
                  </w:rPr>
                </w:rPrChange>
              </w:rPr>
            </w:pPr>
            <w:ins w:id="3270" w:author="Author">
              <w:r w:rsidRPr="00557EB7">
                <w:rPr>
                  <w:bCs/>
                  <w:szCs w:val="22"/>
                  <w:lang w:val="de-DE"/>
                  <w:rPrChange w:id="3271" w:author="Author">
                    <w:rPr>
                      <w:bCs/>
                      <w:szCs w:val="22"/>
                      <w:lang w:val="pt-PT"/>
                    </w:rPr>
                  </w:rPrChange>
                </w:rPr>
                <w:t>België/Belgique/Belgien</w:t>
              </w:r>
            </w:ins>
          </w:p>
          <w:p w14:paraId="12586CBD" w14:textId="77777777" w:rsidR="0050387E" w:rsidRPr="00557EB7" w:rsidRDefault="0050387E" w:rsidP="002A3B5C">
            <w:pPr>
              <w:keepNext/>
              <w:keepLines/>
              <w:rPr>
                <w:szCs w:val="22"/>
                <w:lang w:val="de-DE"/>
                <w:rPrChange w:id="3272" w:author="Author">
                  <w:rPr>
                    <w:szCs w:val="22"/>
                    <w:lang w:val="pt-PT"/>
                  </w:rPr>
                </w:rPrChange>
              </w:rPr>
            </w:pPr>
            <w:r w:rsidRPr="00557EB7">
              <w:rPr>
                <w:szCs w:val="22"/>
                <w:lang w:val="de-DE"/>
                <w:rPrChange w:id="3273" w:author="Author">
                  <w:rPr>
                    <w:szCs w:val="22"/>
                    <w:lang w:val="pt-PT"/>
                  </w:rPr>
                </w:rPrChange>
              </w:rPr>
              <w:t>Tél/Tel: +32 (0) 2 525 82 11</w:t>
            </w:r>
          </w:p>
          <w:p w14:paraId="655057DD" w14:textId="77777777" w:rsidR="0050387E" w:rsidRPr="00557EB7" w:rsidRDefault="0050387E" w:rsidP="002A3B5C">
            <w:pPr>
              <w:keepNext/>
              <w:keepLines/>
              <w:rPr>
                <w:b/>
                <w:szCs w:val="22"/>
                <w:lang w:val="de-DE"/>
                <w:rPrChange w:id="3274" w:author="Author">
                  <w:rPr>
                    <w:b/>
                    <w:szCs w:val="22"/>
                    <w:lang w:val="pt-PT"/>
                  </w:rPr>
                </w:rPrChange>
              </w:rPr>
            </w:pPr>
          </w:p>
        </w:tc>
        <w:tc>
          <w:tcPr>
            <w:tcW w:w="4590" w:type="dxa"/>
            <w:tcPrChange w:id="3275" w:author="Author">
              <w:tcPr>
                <w:tcW w:w="4590" w:type="dxa"/>
                <w:gridSpan w:val="2"/>
              </w:tcPr>
            </w:tcPrChange>
          </w:tcPr>
          <w:p w14:paraId="1A56800B" w14:textId="77777777" w:rsidR="000D6C70" w:rsidRPr="00F67924" w:rsidRDefault="000D6C70" w:rsidP="000D6C70">
            <w:pPr>
              <w:pStyle w:val="Standard1"/>
              <w:rPr>
                <w:ins w:id="3276" w:author="Author"/>
                <w:b/>
                <w:szCs w:val="22"/>
                <w:lang w:val="pt-PT"/>
              </w:rPr>
            </w:pPr>
            <w:ins w:id="3277" w:author="Author">
              <w:r w:rsidRPr="00F67924">
                <w:rPr>
                  <w:b/>
                  <w:szCs w:val="22"/>
                  <w:lang w:val="pt-PT"/>
                </w:rPr>
                <w:t>Latvija</w:t>
              </w:r>
            </w:ins>
          </w:p>
          <w:p w14:paraId="037AD654" w14:textId="77777777" w:rsidR="000D6C70" w:rsidRPr="00F67924" w:rsidRDefault="000D6C70" w:rsidP="000D6C70">
            <w:pPr>
              <w:pStyle w:val="Standard1"/>
              <w:rPr>
                <w:ins w:id="3278" w:author="Author"/>
                <w:szCs w:val="22"/>
                <w:lang w:val="pt-PT"/>
              </w:rPr>
            </w:pPr>
            <w:ins w:id="3279" w:author="Author">
              <w:r w:rsidRPr="00F67924">
                <w:rPr>
                  <w:bCs/>
                  <w:szCs w:val="22"/>
                  <w:lang w:val="pt-PT"/>
                </w:rPr>
                <w:t>Roche Latvija SIA</w:t>
              </w:r>
            </w:ins>
          </w:p>
          <w:p w14:paraId="1A7D0E10" w14:textId="77777777" w:rsidR="000D6C70" w:rsidRPr="00F67924" w:rsidRDefault="000D6C70" w:rsidP="000D6C70">
            <w:pPr>
              <w:pStyle w:val="Standard1"/>
              <w:rPr>
                <w:ins w:id="3280" w:author="Author"/>
                <w:szCs w:val="22"/>
                <w:lang w:val="pt-PT"/>
              </w:rPr>
            </w:pPr>
            <w:ins w:id="3281" w:author="Author">
              <w:r w:rsidRPr="00F67924">
                <w:rPr>
                  <w:szCs w:val="22"/>
                  <w:lang w:val="pt-PT"/>
                </w:rPr>
                <w:t>Tel: +371 - 6 7039831</w:t>
              </w:r>
            </w:ins>
          </w:p>
          <w:p w14:paraId="5647A4E2" w14:textId="7C865DDE" w:rsidR="0050387E" w:rsidRPr="00F67924" w:rsidDel="000D6C70" w:rsidRDefault="0050387E" w:rsidP="002A3B5C">
            <w:pPr>
              <w:keepNext/>
              <w:keepLines/>
              <w:suppressAutoHyphens/>
              <w:rPr>
                <w:del w:id="3282" w:author="Author"/>
                <w:szCs w:val="22"/>
                <w:lang w:val="pt-PT"/>
              </w:rPr>
            </w:pPr>
            <w:del w:id="3283" w:author="Author">
              <w:r w:rsidRPr="00F67924" w:rsidDel="000D6C70">
                <w:rPr>
                  <w:b/>
                  <w:szCs w:val="22"/>
                  <w:lang w:val="pt-PT"/>
                </w:rPr>
                <w:delText>Luxembourg/Luxemburg</w:delText>
              </w:r>
            </w:del>
          </w:p>
          <w:p w14:paraId="158D45A6" w14:textId="35C3245B" w:rsidR="0050387E" w:rsidRPr="00F67924" w:rsidDel="000D6C70" w:rsidRDefault="0050387E" w:rsidP="002A3B5C">
            <w:pPr>
              <w:keepNext/>
              <w:keepLines/>
              <w:rPr>
                <w:del w:id="3284" w:author="Author"/>
                <w:szCs w:val="22"/>
                <w:lang w:val="pt-PT"/>
              </w:rPr>
            </w:pPr>
            <w:del w:id="3285" w:author="Author">
              <w:r w:rsidRPr="00F67924" w:rsidDel="000D6C70">
                <w:rPr>
                  <w:szCs w:val="22"/>
                  <w:lang w:val="pt-PT"/>
                </w:rPr>
                <w:delText>(Voir/siehe Belgique/Belgien)</w:delText>
              </w:r>
            </w:del>
          </w:p>
          <w:p w14:paraId="67B5B915" w14:textId="77777777" w:rsidR="0050387E" w:rsidRPr="00F67924" w:rsidRDefault="0050387E" w:rsidP="002A3B5C">
            <w:pPr>
              <w:keepNext/>
              <w:keepLines/>
              <w:suppressAutoHyphens/>
              <w:rPr>
                <w:b/>
                <w:szCs w:val="22"/>
                <w:lang w:val="pt-PT"/>
              </w:rPr>
            </w:pPr>
          </w:p>
        </w:tc>
      </w:tr>
      <w:tr w:rsidR="0050387E" w:rsidRPr="0009703D" w14:paraId="6323F497" w14:textId="77777777" w:rsidTr="00557EB7">
        <w:trPr>
          <w:gridAfter w:val="1"/>
          <w:wAfter w:w="108" w:type="dxa"/>
          <w:cantSplit/>
          <w:trPrChange w:id="3286" w:author="Author">
            <w:trPr>
              <w:cantSplit/>
            </w:trPr>
          </w:trPrChange>
        </w:trPr>
        <w:tc>
          <w:tcPr>
            <w:tcW w:w="4590" w:type="dxa"/>
            <w:tcPrChange w:id="3287" w:author="Author">
              <w:tcPr>
                <w:tcW w:w="4590" w:type="dxa"/>
                <w:gridSpan w:val="2"/>
              </w:tcPr>
            </w:tcPrChange>
          </w:tcPr>
          <w:p w14:paraId="73DCAE46" w14:textId="77777777" w:rsidR="0050387E" w:rsidRPr="00F67924" w:rsidRDefault="0050387E" w:rsidP="002A3B5C">
            <w:pPr>
              <w:keepNext/>
              <w:keepLines/>
              <w:autoSpaceDE w:val="0"/>
              <w:autoSpaceDN w:val="0"/>
              <w:adjustRightInd w:val="0"/>
              <w:rPr>
                <w:b/>
                <w:bCs/>
                <w:szCs w:val="22"/>
                <w:lang w:val="pt-PT"/>
              </w:rPr>
            </w:pPr>
            <w:r w:rsidRPr="00F67924">
              <w:rPr>
                <w:b/>
                <w:bCs/>
                <w:szCs w:val="22"/>
                <w:lang w:val="pt-PT"/>
              </w:rPr>
              <w:t>България</w:t>
            </w:r>
          </w:p>
          <w:p w14:paraId="74169A74" w14:textId="77777777" w:rsidR="0050387E" w:rsidRPr="00F67924" w:rsidRDefault="0050387E" w:rsidP="002A3B5C">
            <w:pPr>
              <w:keepNext/>
              <w:keepLines/>
              <w:suppressAutoHyphens/>
              <w:rPr>
                <w:szCs w:val="22"/>
                <w:lang w:val="pt-PT"/>
              </w:rPr>
            </w:pPr>
            <w:r w:rsidRPr="00F67924">
              <w:rPr>
                <w:szCs w:val="22"/>
                <w:lang w:val="pt-PT"/>
              </w:rPr>
              <w:t>Рош България ЕООД</w:t>
            </w:r>
          </w:p>
          <w:p w14:paraId="22304B0E" w14:textId="07EF2656" w:rsidR="0050387E" w:rsidRPr="00F67924" w:rsidRDefault="00CD7AF8" w:rsidP="002A3B5C">
            <w:pPr>
              <w:keepNext/>
              <w:keepLines/>
              <w:suppressAutoHyphens/>
              <w:rPr>
                <w:szCs w:val="22"/>
                <w:lang w:val="pt-PT"/>
              </w:rPr>
            </w:pPr>
            <w:r w:rsidRPr="00F67924">
              <w:rPr>
                <w:szCs w:val="22"/>
                <w:lang w:val="pt-PT"/>
              </w:rPr>
              <w:t>Тел: +359 2 474 5444</w:t>
            </w:r>
          </w:p>
          <w:p w14:paraId="31BC15C1" w14:textId="77777777" w:rsidR="0050387E" w:rsidRPr="00F67924" w:rsidRDefault="0050387E" w:rsidP="002A3B5C">
            <w:pPr>
              <w:keepNext/>
              <w:keepLines/>
              <w:suppressAutoHyphens/>
              <w:rPr>
                <w:szCs w:val="22"/>
                <w:lang w:val="pt-PT"/>
              </w:rPr>
            </w:pPr>
          </w:p>
        </w:tc>
        <w:tc>
          <w:tcPr>
            <w:tcW w:w="4590" w:type="dxa"/>
            <w:tcPrChange w:id="3288" w:author="Author">
              <w:tcPr>
                <w:tcW w:w="4590" w:type="dxa"/>
                <w:gridSpan w:val="2"/>
              </w:tcPr>
            </w:tcPrChange>
          </w:tcPr>
          <w:p w14:paraId="362AAEE8" w14:textId="77777777" w:rsidR="000D6C70" w:rsidRPr="00557EB7" w:rsidRDefault="000D6C70" w:rsidP="000D6C70">
            <w:pPr>
              <w:pStyle w:val="Standard1"/>
              <w:suppressAutoHyphens/>
              <w:rPr>
                <w:ins w:id="3289" w:author="Author"/>
                <w:b/>
                <w:szCs w:val="22"/>
                <w:lang w:val="de-DE"/>
                <w:rPrChange w:id="3290" w:author="Author">
                  <w:rPr>
                    <w:ins w:id="3291" w:author="Author"/>
                    <w:b/>
                    <w:szCs w:val="22"/>
                    <w:lang w:val="pt-PT"/>
                  </w:rPr>
                </w:rPrChange>
              </w:rPr>
            </w:pPr>
            <w:ins w:id="3292" w:author="Author">
              <w:r w:rsidRPr="00557EB7">
                <w:rPr>
                  <w:b/>
                  <w:szCs w:val="22"/>
                  <w:lang w:val="de-DE"/>
                  <w:rPrChange w:id="3293" w:author="Author">
                    <w:rPr>
                      <w:b/>
                      <w:szCs w:val="22"/>
                      <w:lang w:val="pt-PT"/>
                    </w:rPr>
                  </w:rPrChange>
                </w:rPr>
                <w:t>Lietuva</w:t>
              </w:r>
            </w:ins>
          </w:p>
          <w:p w14:paraId="1E84D2B3" w14:textId="77777777" w:rsidR="000D6C70" w:rsidRPr="00557EB7" w:rsidRDefault="000D6C70" w:rsidP="000D6C70">
            <w:pPr>
              <w:pStyle w:val="Standard1"/>
              <w:suppressAutoHyphens/>
              <w:rPr>
                <w:ins w:id="3294" w:author="Author"/>
                <w:szCs w:val="22"/>
                <w:lang w:val="de-DE"/>
                <w:rPrChange w:id="3295" w:author="Author">
                  <w:rPr>
                    <w:ins w:id="3296" w:author="Author"/>
                    <w:szCs w:val="22"/>
                    <w:lang w:val="pt-PT"/>
                  </w:rPr>
                </w:rPrChange>
              </w:rPr>
            </w:pPr>
            <w:ins w:id="3297" w:author="Author">
              <w:r w:rsidRPr="00557EB7">
                <w:rPr>
                  <w:szCs w:val="22"/>
                  <w:lang w:val="de-DE"/>
                  <w:rPrChange w:id="3298" w:author="Author">
                    <w:rPr>
                      <w:szCs w:val="22"/>
                      <w:lang w:val="pt-PT"/>
                    </w:rPr>
                  </w:rPrChange>
                </w:rPr>
                <w:t>UAB “Roche Lietuva”</w:t>
              </w:r>
            </w:ins>
          </w:p>
          <w:p w14:paraId="6893DD63" w14:textId="77777777" w:rsidR="000D6C70" w:rsidRPr="00557EB7" w:rsidRDefault="000D6C70" w:rsidP="000D6C70">
            <w:pPr>
              <w:pStyle w:val="Standard1"/>
              <w:suppressAutoHyphens/>
              <w:rPr>
                <w:ins w:id="3299" w:author="Author"/>
                <w:szCs w:val="22"/>
                <w:lang w:val="de-DE"/>
                <w:rPrChange w:id="3300" w:author="Author">
                  <w:rPr>
                    <w:ins w:id="3301" w:author="Author"/>
                    <w:szCs w:val="22"/>
                    <w:lang w:val="pt-PT"/>
                  </w:rPr>
                </w:rPrChange>
              </w:rPr>
            </w:pPr>
            <w:ins w:id="3302" w:author="Author">
              <w:r w:rsidRPr="00557EB7">
                <w:rPr>
                  <w:szCs w:val="22"/>
                  <w:lang w:val="de-DE"/>
                  <w:rPrChange w:id="3303" w:author="Author">
                    <w:rPr>
                      <w:szCs w:val="22"/>
                      <w:lang w:val="pt-PT"/>
                    </w:rPr>
                  </w:rPrChange>
                </w:rPr>
                <w:t>Tel: +370 5 2546799</w:t>
              </w:r>
            </w:ins>
          </w:p>
          <w:p w14:paraId="179B5366" w14:textId="563C9991" w:rsidR="0050387E" w:rsidRPr="00557EB7" w:rsidDel="000D6C70" w:rsidRDefault="0050387E" w:rsidP="002A3B5C">
            <w:pPr>
              <w:keepNext/>
              <w:keepLines/>
              <w:rPr>
                <w:del w:id="3304" w:author="Author"/>
                <w:b/>
                <w:szCs w:val="22"/>
                <w:lang w:val="de-DE"/>
                <w:rPrChange w:id="3305" w:author="Author">
                  <w:rPr>
                    <w:del w:id="3306" w:author="Author"/>
                    <w:b/>
                    <w:szCs w:val="22"/>
                    <w:lang w:val="pt-PT"/>
                  </w:rPr>
                </w:rPrChange>
              </w:rPr>
            </w:pPr>
            <w:del w:id="3307" w:author="Author">
              <w:r w:rsidRPr="00557EB7" w:rsidDel="000D6C70">
                <w:rPr>
                  <w:b/>
                  <w:szCs w:val="22"/>
                  <w:lang w:val="de-DE"/>
                  <w:rPrChange w:id="3308" w:author="Author">
                    <w:rPr>
                      <w:b/>
                      <w:szCs w:val="22"/>
                      <w:lang w:val="pt-PT"/>
                    </w:rPr>
                  </w:rPrChange>
                </w:rPr>
                <w:delText>Magyarország</w:delText>
              </w:r>
            </w:del>
          </w:p>
          <w:p w14:paraId="3CDB3211" w14:textId="6D186099" w:rsidR="0050387E" w:rsidRPr="00557EB7" w:rsidDel="000D6C70" w:rsidRDefault="0050387E" w:rsidP="002A3B5C">
            <w:pPr>
              <w:keepNext/>
              <w:keepLines/>
              <w:rPr>
                <w:del w:id="3309" w:author="Author"/>
                <w:szCs w:val="22"/>
                <w:lang w:val="de-DE"/>
                <w:rPrChange w:id="3310" w:author="Author">
                  <w:rPr>
                    <w:del w:id="3311" w:author="Author"/>
                    <w:szCs w:val="22"/>
                    <w:lang w:val="pt-PT"/>
                  </w:rPr>
                </w:rPrChange>
              </w:rPr>
            </w:pPr>
            <w:del w:id="3312" w:author="Author">
              <w:r w:rsidRPr="00557EB7" w:rsidDel="000D6C70">
                <w:rPr>
                  <w:szCs w:val="22"/>
                  <w:lang w:val="de-DE"/>
                  <w:rPrChange w:id="3313" w:author="Author">
                    <w:rPr>
                      <w:szCs w:val="22"/>
                      <w:lang w:val="pt-PT"/>
                    </w:rPr>
                  </w:rPrChange>
                </w:rPr>
                <w:delText>Roche (Magyarország) Kft.</w:delText>
              </w:r>
            </w:del>
          </w:p>
          <w:p w14:paraId="401C90FD" w14:textId="582C4A49" w:rsidR="0050387E" w:rsidRPr="00557EB7" w:rsidDel="000D6C70" w:rsidRDefault="0050387E" w:rsidP="002A3B5C">
            <w:pPr>
              <w:keepNext/>
              <w:keepLines/>
              <w:rPr>
                <w:del w:id="3314" w:author="Author"/>
                <w:szCs w:val="22"/>
                <w:lang w:val="de-DE"/>
                <w:rPrChange w:id="3315" w:author="Author">
                  <w:rPr>
                    <w:del w:id="3316" w:author="Author"/>
                    <w:szCs w:val="22"/>
                    <w:lang w:val="pt-PT"/>
                  </w:rPr>
                </w:rPrChange>
              </w:rPr>
            </w:pPr>
            <w:del w:id="3317" w:author="Author">
              <w:r w:rsidRPr="00557EB7" w:rsidDel="000D6C70">
                <w:rPr>
                  <w:szCs w:val="22"/>
                  <w:lang w:val="de-DE"/>
                  <w:rPrChange w:id="3318" w:author="Author">
                    <w:rPr>
                      <w:szCs w:val="22"/>
                      <w:lang w:val="pt-PT"/>
                    </w:rPr>
                  </w:rPrChange>
                </w:rPr>
                <w:delText xml:space="preserve">Tel: +36 - </w:delText>
              </w:r>
              <w:r w:rsidR="005137FE" w:rsidRPr="00557EB7" w:rsidDel="000D6C70">
                <w:rPr>
                  <w:szCs w:val="22"/>
                  <w:lang w:val="de-DE"/>
                  <w:rPrChange w:id="3319" w:author="Author">
                    <w:rPr>
                      <w:szCs w:val="22"/>
                      <w:lang w:val="pt-PT"/>
                    </w:rPr>
                  </w:rPrChange>
                </w:rPr>
                <w:delText>1 279 4500</w:delText>
              </w:r>
            </w:del>
          </w:p>
          <w:p w14:paraId="22F31972" w14:textId="77777777" w:rsidR="0050387E" w:rsidRPr="00557EB7" w:rsidRDefault="0050387E" w:rsidP="002A3B5C">
            <w:pPr>
              <w:keepNext/>
              <w:keepLines/>
              <w:rPr>
                <w:szCs w:val="22"/>
                <w:lang w:val="de-DE"/>
                <w:rPrChange w:id="3320" w:author="Author">
                  <w:rPr>
                    <w:szCs w:val="22"/>
                    <w:lang w:val="pt-PT"/>
                  </w:rPr>
                </w:rPrChange>
              </w:rPr>
            </w:pPr>
          </w:p>
        </w:tc>
      </w:tr>
      <w:tr w:rsidR="0050387E" w:rsidRPr="00F67924" w14:paraId="2109AD8F" w14:textId="77777777" w:rsidTr="00557EB7">
        <w:trPr>
          <w:gridAfter w:val="1"/>
          <w:wAfter w:w="108" w:type="dxa"/>
          <w:cantSplit/>
          <w:trPrChange w:id="3321" w:author="Author">
            <w:trPr>
              <w:cantSplit/>
            </w:trPr>
          </w:trPrChange>
        </w:trPr>
        <w:tc>
          <w:tcPr>
            <w:tcW w:w="4590" w:type="dxa"/>
            <w:tcPrChange w:id="3322" w:author="Author">
              <w:tcPr>
                <w:tcW w:w="4590" w:type="dxa"/>
                <w:gridSpan w:val="2"/>
              </w:tcPr>
            </w:tcPrChange>
          </w:tcPr>
          <w:p w14:paraId="756B3E50" w14:textId="77777777" w:rsidR="0050387E" w:rsidRPr="00557EB7" w:rsidRDefault="0050387E" w:rsidP="002A3B5C">
            <w:pPr>
              <w:rPr>
                <w:b/>
                <w:szCs w:val="22"/>
                <w:lang w:val="de-DE"/>
                <w:rPrChange w:id="3323" w:author="Author">
                  <w:rPr>
                    <w:b/>
                    <w:szCs w:val="22"/>
                    <w:lang w:val="pt-PT"/>
                  </w:rPr>
                </w:rPrChange>
              </w:rPr>
            </w:pPr>
            <w:r w:rsidRPr="00557EB7">
              <w:rPr>
                <w:b/>
                <w:szCs w:val="22"/>
                <w:lang w:val="de-DE"/>
                <w:rPrChange w:id="3324" w:author="Author">
                  <w:rPr>
                    <w:b/>
                    <w:szCs w:val="22"/>
                    <w:lang w:val="pt-PT"/>
                  </w:rPr>
                </w:rPrChange>
              </w:rPr>
              <w:t>Česká republika</w:t>
            </w:r>
          </w:p>
          <w:p w14:paraId="2E426DC3" w14:textId="77777777" w:rsidR="0050387E" w:rsidRPr="00557EB7" w:rsidRDefault="0050387E" w:rsidP="002A3B5C">
            <w:pPr>
              <w:rPr>
                <w:bCs/>
                <w:szCs w:val="22"/>
                <w:lang w:val="de-DE"/>
                <w:rPrChange w:id="3325" w:author="Author">
                  <w:rPr>
                    <w:bCs/>
                    <w:szCs w:val="22"/>
                    <w:lang w:val="pt-PT"/>
                  </w:rPr>
                </w:rPrChange>
              </w:rPr>
            </w:pPr>
            <w:r w:rsidRPr="00557EB7">
              <w:rPr>
                <w:bCs/>
                <w:szCs w:val="22"/>
                <w:lang w:val="de-DE"/>
                <w:rPrChange w:id="3326" w:author="Author">
                  <w:rPr>
                    <w:bCs/>
                    <w:szCs w:val="22"/>
                    <w:lang w:val="pt-PT"/>
                  </w:rPr>
                </w:rPrChange>
              </w:rPr>
              <w:t>Roche s. r. o.</w:t>
            </w:r>
          </w:p>
          <w:p w14:paraId="45799E7E" w14:textId="77777777" w:rsidR="0050387E" w:rsidRPr="00557EB7" w:rsidRDefault="0050387E" w:rsidP="002A3B5C">
            <w:pPr>
              <w:rPr>
                <w:szCs w:val="22"/>
                <w:lang w:val="de-DE"/>
                <w:rPrChange w:id="3327" w:author="Author">
                  <w:rPr>
                    <w:szCs w:val="22"/>
                    <w:lang w:val="pt-PT"/>
                  </w:rPr>
                </w:rPrChange>
              </w:rPr>
            </w:pPr>
            <w:r w:rsidRPr="00557EB7">
              <w:rPr>
                <w:szCs w:val="22"/>
                <w:lang w:val="de-DE"/>
                <w:rPrChange w:id="3328" w:author="Author">
                  <w:rPr>
                    <w:szCs w:val="22"/>
                    <w:lang w:val="pt-PT"/>
                  </w:rPr>
                </w:rPrChange>
              </w:rPr>
              <w:t>Tel: +420 - 2 20382111</w:t>
            </w:r>
          </w:p>
        </w:tc>
        <w:tc>
          <w:tcPr>
            <w:tcW w:w="4590" w:type="dxa"/>
            <w:tcPrChange w:id="3329" w:author="Author">
              <w:tcPr>
                <w:tcW w:w="4590" w:type="dxa"/>
                <w:gridSpan w:val="2"/>
              </w:tcPr>
            </w:tcPrChange>
          </w:tcPr>
          <w:p w14:paraId="732A558E" w14:textId="77777777" w:rsidR="000D6C70" w:rsidRPr="00E039D6" w:rsidRDefault="000D6C70" w:rsidP="000D6C70">
            <w:pPr>
              <w:pStyle w:val="Standard1"/>
              <w:rPr>
                <w:ins w:id="3330" w:author="Author"/>
                <w:b/>
                <w:szCs w:val="22"/>
              </w:rPr>
            </w:pPr>
            <w:ins w:id="3331" w:author="Author">
              <w:r w:rsidRPr="00E039D6">
                <w:rPr>
                  <w:b/>
                  <w:szCs w:val="22"/>
                </w:rPr>
                <w:t>Magyarország</w:t>
              </w:r>
            </w:ins>
          </w:p>
          <w:p w14:paraId="3A211396" w14:textId="77777777" w:rsidR="000D6C70" w:rsidRPr="00E039D6" w:rsidRDefault="000D6C70" w:rsidP="000D6C70">
            <w:pPr>
              <w:pStyle w:val="Standard1"/>
              <w:rPr>
                <w:ins w:id="3332" w:author="Author"/>
                <w:szCs w:val="22"/>
              </w:rPr>
            </w:pPr>
            <w:ins w:id="3333" w:author="Author">
              <w:r w:rsidRPr="00E039D6">
                <w:rPr>
                  <w:szCs w:val="22"/>
                </w:rPr>
                <w:t>Roche (Magyarország) Kft.</w:t>
              </w:r>
            </w:ins>
          </w:p>
          <w:p w14:paraId="21F923A8" w14:textId="77777777" w:rsidR="000D6C70" w:rsidRPr="00E039D6" w:rsidRDefault="000D6C70" w:rsidP="000D6C70">
            <w:pPr>
              <w:pStyle w:val="Standard1"/>
              <w:rPr>
                <w:ins w:id="3334" w:author="Author"/>
                <w:szCs w:val="22"/>
              </w:rPr>
            </w:pPr>
            <w:ins w:id="3335" w:author="Author">
              <w:r w:rsidRPr="00E039D6">
                <w:rPr>
                  <w:szCs w:val="22"/>
                </w:rPr>
                <w:t>Tel: +36 - 1 279 4500</w:t>
              </w:r>
            </w:ins>
          </w:p>
          <w:p w14:paraId="65C21AA4" w14:textId="6664292C" w:rsidR="0050387E" w:rsidRPr="00E039D6" w:rsidDel="000D6C70" w:rsidRDefault="0050387E" w:rsidP="002A3B5C">
            <w:pPr>
              <w:rPr>
                <w:del w:id="3336" w:author="Author"/>
                <w:b/>
                <w:szCs w:val="22"/>
              </w:rPr>
            </w:pPr>
            <w:del w:id="3337" w:author="Author">
              <w:r w:rsidRPr="00E039D6" w:rsidDel="000D6C70">
                <w:rPr>
                  <w:b/>
                  <w:szCs w:val="22"/>
                </w:rPr>
                <w:delText>Malta</w:delText>
              </w:r>
            </w:del>
          </w:p>
          <w:p w14:paraId="628501BC" w14:textId="463B7CAA" w:rsidR="0050387E" w:rsidRPr="00E039D6" w:rsidDel="000D6C70" w:rsidRDefault="0050387E" w:rsidP="002A3B5C">
            <w:pPr>
              <w:rPr>
                <w:del w:id="3338" w:author="Author"/>
                <w:szCs w:val="22"/>
              </w:rPr>
            </w:pPr>
            <w:del w:id="3339" w:author="Author">
              <w:r w:rsidRPr="00E039D6" w:rsidDel="000D6C70">
                <w:rPr>
                  <w:szCs w:val="22"/>
                </w:rPr>
                <w:delText>(See Ireland)</w:delText>
              </w:r>
            </w:del>
          </w:p>
          <w:p w14:paraId="23A06250" w14:textId="77777777" w:rsidR="0050387E" w:rsidRPr="00E039D6" w:rsidRDefault="0050387E" w:rsidP="002A3B5C">
            <w:pPr>
              <w:autoSpaceDE w:val="0"/>
              <w:autoSpaceDN w:val="0"/>
              <w:adjustRightInd w:val="0"/>
              <w:rPr>
                <w:szCs w:val="22"/>
              </w:rPr>
            </w:pPr>
          </w:p>
          <w:p w14:paraId="5AE868CF" w14:textId="77777777" w:rsidR="0050387E" w:rsidRPr="00E039D6" w:rsidRDefault="0050387E" w:rsidP="002A3B5C">
            <w:pPr>
              <w:autoSpaceDE w:val="0"/>
              <w:autoSpaceDN w:val="0"/>
              <w:adjustRightInd w:val="0"/>
              <w:rPr>
                <w:szCs w:val="22"/>
              </w:rPr>
            </w:pPr>
          </w:p>
        </w:tc>
      </w:tr>
      <w:tr w:rsidR="0050387E" w:rsidRPr="00F67924" w14:paraId="69A351EB" w14:textId="77777777" w:rsidTr="00557EB7">
        <w:trPr>
          <w:gridAfter w:val="1"/>
          <w:wAfter w:w="108" w:type="dxa"/>
          <w:cantSplit/>
          <w:trPrChange w:id="3340" w:author="Author">
            <w:trPr>
              <w:cantSplit/>
            </w:trPr>
          </w:trPrChange>
        </w:trPr>
        <w:tc>
          <w:tcPr>
            <w:tcW w:w="4590" w:type="dxa"/>
            <w:tcPrChange w:id="3341" w:author="Author">
              <w:tcPr>
                <w:tcW w:w="4590" w:type="dxa"/>
                <w:gridSpan w:val="2"/>
              </w:tcPr>
            </w:tcPrChange>
          </w:tcPr>
          <w:p w14:paraId="0B54110F" w14:textId="77777777" w:rsidR="0050387E" w:rsidRPr="00E039D6" w:rsidRDefault="0050387E" w:rsidP="002A3B5C">
            <w:pPr>
              <w:rPr>
                <w:szCs w:val="22"/>
              </w:rPr>
            </w:pPr>
            <w:r w:rsidRPr="00E039D6">
              <w:rPr>
                <w:b/>
                <w:szCs w:val="22"/>
              </w:rPr>
              <w:t>Danmark</w:t>
            </w:r>
          </w:p>
          <w:p w14:paraId="331F1237" w14:textId="5ACA479F" w:rsidR="0050387E" w:rsidRPr="00E039D6" w:rsidRDefault="0050387E" w:rsidP="002A3B5C">
            <w:pPr>
              <w:rPr>
                <w:szCs w:val="22"/>
              </w:rPr>
            </w:pPr>
            <w:r w:rsidRPr="00E039D6">
              <w:rPr>
                <w:szCs w:val="22"/>
              </w:rPr>
              <w:t xml:space="preserve">Roche </w:t>
            </w:r>
            <w:r w:rsidR="004003CD" w:rsidRPr="00E039D6">
              <w:t>Pharmaceuticals A/S</w:t>
            </w:r>
          </w:p>
          <w:p w14:paraId="4A0A9070" w14:textId="3117CAFD" w:rsidR="0050387E" w:rsidRPr="00E039D6" w:rsidRDefault="0050387E" w:rsidP="002A3B5C">
            <w:pPr>
              <w:rPr>
                <w:szCs w:val="22"/>
              </w:rPr>
            </w:pPr>
            <w:r w:rsidRPr="00E039D6">
              <w:rPr>
                <w:szCs w:val="22"/>
              </w:rPr>
              <w:t>Tlf</w:t>
            </w:r>
            <w:r w:rsidR="00851C7A" w:rsidRPr="00E039D6">
              <w:rPr>
                <w:szCs w:val="22"/>
              </w:rPr>
              <w:t>.</w:t>
            </w:r>
            <w:r w:rsidRPr="00E039D6">
              <w:rPr>
                <w:szCs w:val="22"/>
              </w:rPr>
              <w:t>: +45 - 36 39 99 99</w:t>
            </w:r>
          </w:p>
          <w:p w14:paraId="1253E4F8" w14:textId="77777777" w:rsidR="0050387E" w:rsidRPr="00E039D6" w:rsidRDefault="0050387E" w:rsidP="002A3B5C">
            <w:pPr>
              <w:rPr>
                <w:b/>
                <w:szCs w:val="22"/>
              </w:rPr>
            </w:pPr>
          </w:p>
        </w:tc>
        <w:tc>
          <w:tcPr>
            <w:tcW w:w="4590" w:type="dxa"/>
            <w:tcPrChange w:id="3342" w:author="Author">
              <w:tcPr>
                <w:tcW w:w="4590" w:type="dxa"/>
                <w:gridSpan w:val="2"/>
              </w:tcPr>
            </w:tcPrChange>
          </w:tcPr>
          <w:p w14:paraId="302067B1" w14:textId="77777777" w:rsidR="000D6C70" w:rsidRPr="00557EB7" w:rsidRDefault="000D6C70" w:rsidP="000D6C70">
            <w:pPr>
              <w:pStyle w:val="Standard1"/>
              <w:rPr>
                <w:ins w:id="3343" w:author="Author"/>
                <w:szCs w:val="22"/>
                <w:lang w:val="de-DE"/>
                <w:rPrChange w:id="3344" w:author="Author">
                  <w:rPr>
                    <w:ins w:id="3345" w:author="Author"/>
                    <w:szCs w:val="22"/>
                  </w:rPr>
                </w:rPrChange>
              </w:rPr>
            </w:pPr>
            <w:ins w:id="3346" w:author="Author">
              <w:r w:rsidRPr="00557EB7">
                <w:rPr>
                  <w:b/>
                  <w:szCs w:val="22"/>
                  <w:lang w:val="de-DE"/>
                  <w:rPrChange w:id="3347" w:author="Author">
                    <w:rPr>
                      <w:b/>
                      <w:szCs w:val="22"/>
                    </w:rPr>
                  </w:rPrChange>
                </w:rPr>
                <w:t>Nederland</w:t>
              </w:r>
            </w:ins>
          </w:p>
          <w:p w14:paraId="6636BD6D" w14:textId="77777777" w:rsidR="000D6C70" w:rsidRPr="00557EB7" w:rsidRDefault="000D6C70" w:rsidP="000D6C70">
            <w:pPr>
              <w:pStyle w:val="Standard1"/>
              <w:rPr>
                <w:ins w:id="3348" w:author="Author"/>
                <w:szCs w:val="22"/>
                <w:lang w:val="de-DE"/>
                <w:rPrChange w:id="3349" w:author="Author">
                  <w:rPr>
                    <w:ins w:id="3350" w:author="Author"/>
                    <w:szCs w:val="22"/>
                  </w:rPr>
                </w:rPrChange>
              </w:rPr>
            </w:pPr>
            <w:ins w:id="3351" w:author="Author">
              <w:r w:rsidRPr="00557EB7">
                <w:rPr>
                  <w:szCs w:val="22"/>
                  <w:lang w:val="de-DE"/>
                  <w:rPrChange w:id="3352" w:author="Author">
                    <w:rPr>
                      <w:szCs w:val="22"/>
                    </w:rPr>
                  </w:rPrChange>
                </w:rPr>
                <w:t>Roche Nederland B.V.</w:t>
              </w:r>
            </w:ins>
          </w:p>
          <w:p w14:paraId="5D0DED6A" w14:textId="77777777" w:rsidR="000D6C70" w:rsidRPr="00F67924" w:rsidRDefault="000D6C70" w:rsidP="000D6C70">
            <w:pPr>
              <w:pStyle w:val="Standard1"/>
              <w:rPr>
                <w:ins w:id="3353" w:author="Author"/>
                <w:szCs w:val="22"/>
                <w:lang w:val="pt-PT"/>
              </w:rPr>
            </w:pPr>
            <w:ins w:id="3354" w:author="Author">
              <w:r w:rsidRPr="00F67924">
                <w:rPr>
                  <w:szCs w:val="22"/>
                  <w:lang w:val="pt-PT"/>
                </w:rPr>
                <w:t>Tel: +31 (</w:t>
              </w:r>
              <w:r w:rsidRPr="00F67924">
                <w:rPr>
                  <w:snapToGrid w:val="0"/>
                  <w:szCs w:val="22"/>
                  <w:lang w:val="pt-PT"/>
                </w:rPr>
                <w:t>0) 348 438050</w:t>
              </w:r>
            </w:ins>
          </w:p>
          <w:p w14:paraId="3783AE20" w14:textId="426460D4" w:rsidR="0050387E" w:rsidRPr="00F67924" w:rsidDel="000D6C70" w:rsidRDefault="0050387E" w:rsidP="002A3B5C">
            <w:pPr>
              <w:rPr>
                <w:del w:id="3355" w:author="Author"/>
                <w:szCs w:val="22"/>
                <w:lang w:val="pt-PT"/>
              </w:rPr>
            </w:pPr>
            <w:del w:id="3356" w:author="Author">
              <w:r w:rsidRPr="00F67924" w:rsidDel="000D6C70">
                <w:rPr>
                  <w:b/>
                  <w:szCs w:val="22"/>
                  <w:lang w:val="pt-PT"/>
                </w:rPr>
                <w:delText>Nederland</w:delText>
              </w:r>
            </w:del>
          </w:p>
          <w:p w14:paraId="51BBC5A9" w14:textId="75A04810" w:rsidR="0050387E" w:rsidRPr="00F67924" w:rsidDel="000D6C70" w:rsidRDefault="0050387E" w:rsidP="002A3B5C">
            <w:pPr>
              <w:rPr>
                <w:del w:id="3357" w:author="Author"/>
                <w:szCs w:val="22"/>
                <w:lang w:val="pt-PT"/>
              </w:rPr>
            </w:pPr>
            <w:del w:id="3358" w:author="Author">
              <w:r w:rsidRPr="00F67924" w:rsidDel="000D6C70">
                <w:rPr>
                  <w:szCs w:val="22"/>
                  <w:lang w:val="pt-PT"/>
                </w:rPr>
                <w:delText>Roche Nederland B.V.</w:delText>
              </w:r>
            </w:del>
          </w:p>
          <w:p w14:paraId="2B9ABB8A" w14:textId="3DA64E8E" w:rsidR="0050387E" w:rsidRPr="00F67924" w:rsidDel="000D6C70" w:rsidRDefault="0050387E" w:rsidP="002A3B5C">
            <w:pPr>
              <w:rPr>
                <w:del w:id="3359" w:author="Author"/>
                <w:szCs w:val="22"/>
                <w:lang w:val="pt-PT"/>
              </w:rPr>
            </w:pPr>
            <w:del w:id="3360" w:author="Author">
              <w:r w:rsidRPr="00F67924" w:rsidDel="000D6C70">
                <w:rPr>
                  <w:szCs w:val="22"/>
                  <w:lang w:val="pt-PT"/>
                </w:rPr>
                <w:delText>Tel: +31 (</w:delText>
              </w:r>
              <w:r w:rsidRPr="00F67924" w:rsidDel="000D6C70">
                <w:rPr>
                  <w:snapToGrid w:val="0"/>
                  <w:szCs w:val="22"/>
                  <w:lang w:val="pt-PT"/>
                </w:rPr>
                <w:delText>0) 348 438050</w:delText>
              </w:r>
            </w:del>
          </w:p>
          <w:p w14:paraId="6A195A1F" w14:textId="77777777" w:rsidR="0050387E" w:rsidRPr="00F67924" w:rsidRDefault="0050387E" w:rsidP="002A3B5C">
            <w:pPr>
              <w:rPr>
                <w:szCs w:val="22"/>
                <w:lang w:val="pt-PT"/>
              </w:rPr>
            </w:pPr>
          </w:p>
        </w:tc>
      </w:tr>
      <w:tr w:rsidR="0050387E" w:rsidRPr="00F67924" w14:paraId="67786530" w14:textId="77777777" w:rsidTr="00557EB7">
        <w:trPr>
          <w:gridAfter w:val="1"/>
          <w:wAfter w:w="108" w:type="dxa"/>
          <w:cantSplit/>
          <w:trPrChange w:id="3361" w:author="Author">
            <w:trPr>
              <w:cantSplit/>
            </w:trPr>
          </w:trPrChange>
        </w:trPr>
        <w:tc>
          <w:tcPr>
            <w:tcW w:w="4590" w:type="dxa"/>
            <w:tcPrChange w:id="3362" w:author="Author">
              <w:tcPr>
                <w:tcW w:w="4590" w:type="dxa"/>
                <w:gridSpan w:val="2"/>
              </w:tcPr>
            </w:tcPrChange>
          </w:tcPr>
          <w:p w14:paraId="398A8B79" w14:textId="77777777" w:rsidR="0050387E" w:rsidRPr="00557EB7" w:rsidRDefault="0050387E" w:rsidP="002A3B5C">
            <w:pPr>
              <w:rPr>
                <w:szCs w:val="22"/>
                <w:lang w:val="de-DE"/>
                <w:rPrChange w:id="3363" w:author="Author">
                  <w:rPr>
                    <w:szCs w:val="22"/>
                  </w:rPr>
                </w:rPrChange>
              </w:rPr>
            </w:pPr>
            <w:r w:rsidRPr="00557EB7">
              <w:rPr>
                <w:b/>
                <w:szCs w:val="22"/>
                <w:lang w:val="de-DE"/>
                <w:rPrChange w:id="3364" w:author="Author">
                  <w:rPr>
                    <w:b/>
                    <w:szCs w:val="22"/>
                  </w:rPr>
                </w:rPrChange>
              </w:rPr>
              <w:t>Deutschland</w:t>
            </w:r>
          </w:p>
          <w:p w14:paraId="13157867" w14:textId="77777777" w:rsidR="0050387E" w:rsidRPr="00557EB7" w:rsidRDefault="0050387E" w:rsidP="002A3B5C">
            <w:pPr>
              <w:rPr>
                <w:szCs w:val="22"/>
                <w:lang w:val="de-DE"/>
                <w:rPrChange w:id="3365" w:author="Author">
                  <w:rPr>
                    <w:szCs w:val="22"/>
                  </w:rPr>
                </w:rPrChange>
              </w:rPr>
            </w:pPr>
            <w:r w:rsidRPr="00557EB7">
              <w:rPr>
                <w:szCs w:val="22"/>
                <w:lang w:val="de-DE"/>
                <w:rPrChange w:id="3366" w:author="Author">
                  <w:rPr>
                    <w:szCs w:val="22"/>
                  </w:rPr>
                </w:rPrChange>
              </w:rPr>
              <w:t>Roche Pharma AG</w:t>
            </w:r>
          </w:p>
          <w:p w14:paraId="39B8B9EC" w14:textId="77777777" w:rsidR="0050387E" w:rsidRPr="00557EB7" w:rsidRDefault="0050387E" w:rsidP="002A3B5C">
            <w:pPr>
              <w:rPr>
                <w:szCs w:val="22"/>
                <w:lang w:val="de-DE"/>
                <w:rPrChange w:id="3367" w:author="Author">
                  <w:rPr>
                    <w:szCs w:val="22"/>
                  </w:rPr>
                </w:rPrChange>
              </w:rPr>
            </w:pPr>
            <w:r w:rsidRPr="00557EB7">
              <w:rPr>
                <w:szCs w:val="22"/>
                <w:lang w:val="de-DE"/>
                <w:rPrChange w:id="3368" w:author="Author">
                  <w:rPr>
                    <w:szCs w:val="22"/>
                  </w:rPr>
                </w:rPrChange>
              </w:rPr>
              <w:t>Tel: +49 (0) 7624 140</w:t>
            </w:r>
          </w:p>
          <w:p w14:paraId="7EC1568A" w14:textId="11DCCEA9" w:rsidR="0050387E" w:rsidRPr="00557EB7" w:rsidDel="00AD6A7D" w:rsidRDefault="0050387E" w:rsidP="002A3B5C">
            <w:pPr>
              <w:rPr>
                <w:del w:id="3369" w:author="Author"/>
                <w:rFonts w:eastAsia="MS PGothic"/>
                <w:bCs/>
                <w:szCs w:val="22"/>
                <w:lang w:val="de-DE" w:eastAsia="zh-CN"/>
                <w:rPrChange w:id="3370" w:author="Author">
                  <w:rPr>
                    <w:del w:id="3371" w:author="Author"/>
                    <w:rFonts w:eastAsia="MS PGothic"/>
                    <w:bCs/>
                    <w:szCs w:val="22"/>
                    <w:lang w:eastAsia="zh-CN"/>
                  </w:rPr>
                </w:rPrChange>
              </w:rPr>
            </w:pPr>
          </w:p>
          <w:p w14:paraId="5A21FB18" w14:textId="77777777" w:rsidR="0050387E" w:rsidRPr="00557EB7" w:rsidRDefault="0050387E" w:rsidP="002A3B5C">
            <w:pPr>
              <w:rPr>
                <w:b/>
                <w:szCs w:val="22"/>
                <w:lang w:val="de-DE"/>
                <w:rPrChange w:id="3372" w:author="Author">
                  <w:rPr>
                    <w:b/>
                    <w:szCs w:val="22"/>
                  </w:rPr>
                </w:rPrChange>
              </w:rPr>
            </w:pPr>
          </w:p>
        </w:tc>
        <w:tc>
          <w:tcPr>
            <w:tcW w:w="4590" w:type="dxa"/>
            <w:tcPrChange w:id="3373" w:author="Author">
              <w:tcPr>
                <w:tcW w:w="4590" w:type="dxa"/>
                <w:gridSpan w:val="2"/>
              </w:tcPr>
            </w:tcPrChange>
          </w:tcPr>
          <w:p w14:paraId="099EA101" w14:textId="77777777" w:rsidR="000D6C70" w:rsidRPr="00F67924" w:rsidRDefault="000D6C70" w:rsidP="000D6C70">
            <w:pPr>
              <w:pStyle w:val="Standard1"/>
              <w:rPr>
                <w:ins w:id="3374" w:author="Author"/>
                <w:b/>
                <w:snapToGrid w:val="0"/>
                <w:szCs w:val="22"/>
                <w:lang w:val="pt-PT"/>
              </w:rPr>
            </w:pPr>
            <w:ins w:id="3375" w:author="Author">
              <w:r w:rsidRPr="00F67924">
                <w:rPr>
                  <w:b/>
                  <w:snapToGrid w:val="0"/>
                  <w:szCs w:val="22"/>
                  <w:lang w:val="pt-PT"/>
                </w:rPr>
                <w:t>Norge</w:t>
              </w:r>
            </w:ins>
          </w:p>
          <w:p w14:paraId="25935771" w14:textId="77777777" w:rsidR="000D6C70" w:rsidRPr="00F67924" w:rsidRDefault="000D6C70" w:rsidP="000D6C70">
            <w:pPr>
              <w:pStyle w:val="Standard1"/>
              <w:rPr>
                <w:ins w:id="3376" w:author="Author"/>
                <w:snapToGrid w:val="0"/>
                <w:szCs w:val="22"/>
                <w:lang w:val="pt-PT"/>
              </w:rPr>
            </w:pPr>
            <w:ins w:id="3377" w:author="Author">
              <w:r w:rsidRPr="00F67924">
                <w:rPr>
                  <w:snapToGrid w:val="0"/>
                  <w:szCs w:val="22"/>
                  <w:lang w:val="pt-PT"/>
                </w:rPr>
                <w:t>Roche Norge AS</w:t>
              </w:r>
            </w:ins>
          </w:p>
          <w:p w14:paraId="208E46BF" w14:textId="77777777" w:rsidR="000D6C70" w:rsidRPr="00F67924" w:rsidRDefault="000D6C70" w:rsidP="000D6C70">
            <w:pPr>
              <w:pStyle w:val="Standard1"/>
              <w:rPr>
                <w:ins w:id="3378" w:author="Author"/>
                <w:szCs w:val="22"/>
                <w:lang w:val="pt-PT"/>
              </w:rPr>
            </w:pPr>
            <w:ins w:id="3379" w:author="Author">
              <w:r w:rsidRPr="00F67924">
                <w:rPr>
                  <w:snapToGrid w:val="0"/>
                  <w:szCs w:val="22"/>
                  <w:lang w:val="pt-PT"/>
                </w:rPr>
                <w:t>Tlf: +47 - 22 78 90 00</w:t>
              </w:r>
            </w:ins>
          </w:p>
          <w:p w14:paraId="64AAB76F" w14:textId="5FFDA606" w:rsidR="0050387E" w:rsidRPr="00F67924" w:rsidDel="000D6C70" w:rsidRDefault="0050387E" w:rsidP="002A3B5C">
            <w:pPr>
              <w:rPr>
                <w:del w:id="3380" w:author="Author"/>
                <w:b/>
                <w:snapToGrid w:val="0"/>
                <w:szCs w:val="22"/>
                <w:lang w:val="pt-PT"/>
              </w:rPr>
            </w:pPr>
            <w:del w:id="3381" w:author="Author">
              <w:r w:rsidRPr="00F67924" w:rsidDel="000D6C70">
                <w:rPr>
                  <w:b/>
                  <w:snapToGrid w:val="0"/>
                  <w:szCs w:val="22"/>
                  <w:lang w:val="pt-PT"/>
                </w:rPr>
                <w:delText>Norge</w:delText>
              </w:r>
            </w:del>
          </w:p>
          <w:p w14:paraId="044C16DD" w14:textId="7801E7CD" w:rsidR="0050387E" w:rsidRPr="00F67924" w:rsidDel="000D6C70" w:rsidRDefault="0050387E" w:rsidP="002A3B5C">
            <w:pPr>
              <w:rPr>
                <w:del w:id="3382" w:author="Author"/>
                <w:snapToGrid w:val="0"/>
                <w:szCs w:val="22"/>
                <w:lang w:val="pt-PT"/>
              </w:rPr>
            </w:pPr>
            <w:del w:id="3383" w:author="Author">
              <w:r w:rsidRPr="00F67924" w:rsidDel="000D6C70">
                <w:rPr>
                  <w:snapToGrid w:val="0"/>
                  <w:szCs w:val="22"/>
                  <w:lang w:val="pt-PT"/>
                </w:rPr>
                <w:delText>Roche Norge AS</w:delText>
              </w:r>
            </w:del>
          </w:p>
          <w:p w14:paraId="7615C139" w14:textId="6F7C2B86" w:rsidR="0050387E" w:rsidRPr="00F67924" w:rsidDel="000D6C70" w:rsidRDefault="0050387E" w:rsidP="002A3B5C">
            <w:pPr>
              <w:rPr>
                <w:del w:id="3384" w:author="Author"/>
                <w:szCs w:val="22"/>
                <w:lang w:val="pt-PT"/>
              </w:rPr>
            </w:pPr>
            <w:del w:id="3385" w:author="Author">
              <w:r w:rsidRPr="00F67924" w:rsidDel="000D6C70">
                <w:rPr>
                  <w:snapToGrid w:val="0"/>
                  <w:szCs w:val="22"/>
                  <w:lang w:val="pt-PT"/>
                </w:rPr>
                <w:delText>Tlf: +47 - 22 78 90 00</w:delText>
              </w:r>
            </w:del>
          </w:p>
          <w:p w14:paraId="3BA2969A" w14:textId="77777777" w:rsidR="0050387E" w:rsidRPr="00F67924" w:rsidRDefault="0050387E" w:rsidP="002A3B5C">
            <w:pPr>
              <w:rPr>
                <w:szCs w:val="22"/>
                <w:lang w:val="pt-PT"/>
              </w:rPr>
            </w:pPr>
          </w:p>
        </w:tc>
      </w:tr>
      <w:tr w:rsidR="0050387E" w:rsidRPr="0009703D" w14:paraId="0EA0EE28" w14:textId="77777777" w:rsidTr="00557EB7">
        <w:trPr>
          <w:gridAfter w:val="1"/>
          <w:wAfter w:w="108" w:type="dxa"/>
          <w:cantSplit/>
          <w:trPrChange w:id="3386" w:author="Author">
            <w:trPr>
              <w:cantSplit/>
            </w:trPr>
          </w:trPrChange>
        </w:trPr>
        <w:tc>
          <w:tcPr>
            <w:tcW w:w="4590" w:type="dxa"/>
            <w:tcPrChange w:id="3387" w:author="Author">
              <w:tcPr>
                <w:tcW w:w="4590" w:type="dxa"/>
                <w:gridSpan w:val="2"/>
              </w:tcPr>
            </w:tcPrChange>
          </w:tcPr>
          <w:p w14:paraId="10CEDB13" w14:textId="77777777" w:rsidR="0050387E" w:rsidRPr="00557EB7" w:rsidRDefault="0050387E" w:rsidP="002A3B5C">
            <w:pPr>
              <w:rPr>
                <w:b/>
                <w:szCs w:val="22"/>
                <w:lang w:val="de-DE"/>
                <w:rPrChange w:id="3388" w:author="Author">
                  <w:rPr>
                    <w:b/>
                    <w:szCs w:val="22"/>
                    <w:lang w:val="pt-PT"/>
                  </w:rPr>
                </w:rPrChange>
              </w:rPr>
            </w:pPr>
            <w:r w:rsidRPr="00557EB7">
              <w:rPr>
                <w:b/>
                <w:szCs w:val="22"/>
                <w:lang w:val="de-DE"/>
                <w:rPrChange w:id="3389" w:author="Author">
                  <w:rPr>
                    <w:b/>
                    <w:szCs w:val="22"/>
                    <w:lang w:val="pt-PT"/>
                  </w:rPr>
                </w:rPrChange>
              </w:rPr>
              <w:t>Eesti</w:t>
            </w:r>
          </w:p>
          <w:p w14:paraId="6AB72C4F" w14:textId="77777777" w:rsidR="0050387E" w:rsidRPr="00557EB7" w:rsidRDefault="0050387E" w:rsidP="002A3B5C">
            <w:pPr>
              <w:rPr>
                <w:szCs w:val="22"/>
                <w:lang w:val="de-DE"/>
                <w:rPrChange w:id="3390" w:author="Author">
                  <w:rPr>
                    <w:szCs w:val="22"/>
                    <w:lang w:val="pt-PT"/>
                  </w:rPr>
                </w:rPrChange>
              </w:rPr>
            </w:pPr>
            <w:r w:rsidRPr="00557EB7">
              <w:rPr>
                <w:bCs/>
                <w:szCs w:val="22"/>
                <w:lang w:val="de-DE"/>
                <w:rPrChange w:id="3391" w:author="Author">
                  <w:rPr>
                    <w:bCs/>
                    <w:szCs w:val="22"/>
                    <w:lang w:val="pt-PT"/>
                  </w:rPr>
                </w:rPrChange>
              </w:rPr>
              <w:t>Roche Eesti OÜ</w:t>
            </w:r>
          </w:p>
          <w:p w14:paraId="102BCCB0" w14:textId="77777777" w:rsidR="0050387E" w:rsidRPr="00557EB7" w:rsidRDefault="0050387E" w:rsidP="002A3B5C">
            <w:pPr>
              <w:rPr>
                <w:szCs w:val="22"/>
                <w:lang w:val="de-DE"/>
                <w:rPrChange w:id="3392" w:author="Author">
                  <w:rPr>
                    <w:szCs w:val="22"/>
                    <w:lang w:val="pt-PT"/>
                  </w:rPr>
                </w:rPrChange>
              </w:rPr>
            </w:pPr>
            <w:r w:rsidRPr="00557EB7">
              <w:rPr>
                <w:szCs w:val="22"/>
                <w:lang w:val="de-DE"/>
                <w:rPrChange w:id="3393" w:author="Author">
                  <w:rPr>
                    <w:szCs w:val="22"/>
                    <w:lang w:val="pt-PT"/>
                  </w:rPr>
                </w:rPrChange>
              </w:rPr>
              <w:t>Tel: + 372 - 6 177 380</w:t>
            </w:r>
          </w:p>
          <w:p w14:paraId="7B582452" w14:textId="77777777" w:rsidR="0050387E" w:rsidRPr="00557EB7" w:rsidRDefault="0050387E" w:rsidP="002A3B5C">
            <w:pPr>
              <w:rPr>
                <w:szCs w:val="22"/>
                <w:lang w:val="de-DE"/>
                <w:rPrChange w:id="3394" w:author="Author">
                  <w:rPr>
                    <w:szCs w:val="22"/>
                    <w:lang w:val="pt-PT"/>
                  </w:rPr>
                </w:rPrChange>
              </w:rPr>
            </w:pPr>
          </w:p>
        </w:tc>
        <w:tc>
          <w:tcPr>
            <w:tcW w:w="4590" w:type="dxa"/>
            <w:tcPrChange w:id="3395" w:author="Author">
              <w:tcPr>
                <w:tcW w:w="4590" w:type="dxa"/>
                <w:gridSpan w:val="2"/>
              </w:tcPr>
            </w:tcPrChange>
          </w:tcPr>
          <w:p w14:paraId="08C34426" w14:textId="77777777" w:rsidR="000D6C70" w:rsidRPr="00557EB7" w:rsidRDefault="000D6C70" w:rsidP="000D6C70">
            <w:pPr>
              <w:pStyle w:val="Standard1"/>
              <w:rPr>
                <w:ins w:id="3396" w:author="Author"/>
                <w:szCs w:val="22"/>
                <w:lang w:val="de-DE"/>
                <w:rPrChange w:id="3397" w:author="Author">
                  <w:rPr>
                    <w:ins w:id="3398" w:author="Author"/>
                    <w:szCs w:val="22"/>
                    <w:lang w:val="pt-PT"/>
                  </w:rPr>
                </w:rPrChange>
              </w:rPr>
            </w:pPr>
            <w:ins w:id="3399" w:author="Author">
              <w:r w:rsidRPr="00557EB7">
                <w:rPr>
                  <w:b/>
                  <w:szCs w:val="22"/>
                  <w:lang w:val="de-DE"/>
                  <w:rPrChange w:id="3400" w:author="Author">
                    <w:rPr>
                      <w:b/>
                      <w:szCs w:val="22"/>
                      <w:lang w:val="pt-PT"/>
                    </w:rPr>
                  </w:rPrChange>
                </w:rPr>
                <w:t>Österreich</w:t>
              </w:r>
            </w:ins>
          </w:p>
          <w:p w14:paraId="461A2891" w14:textId="77777777" w:rsidR="000D6C70" w:rsidRPr="00557EB7" w:rsidRDefault="000D6C70" w:rsidP="000D6C70">
            <w:pPr>
              <w:pStyle w:val="Standard1"/>
              <w:rPr>
                <w:ins w:id="3401" w:author="Author"/>
                <w:szCs w:val="22"/>
                <w:lang w:val="de-DE"/>
                <w:rPrChange w:id="3402" w:author="Author">
                  <w:rPr>
                    <w:ins w:id="3403" w:author="Author"/>
                    <w:szCs w:val="22"/>
                    <w:lang w:val="pt-PT"/>
                  </w:rPr>
                </w:rPrChange>
              </w:rPr>
            </w:pPr>
            <w:ins w:id="3404" w:author="Author">
              <w:r w:rsidRPr="00557EB7">
                <w:rPr>
                  <w:szCs w:val="22"/>
                  <w:lang w:val="de-DE"/>
                  <w:rPrChange w:id="3405" w:author="Author">
                    <w:rPr>
                      <w:szCs w:val="22"/>
                      <w:lang w:val="pt-PT"/>
                    </w:rPr>
                  </w:rPrChange>
                </w:rPr>
                <w:t>Roche Austria GmbH</w:t>
              </w:r>
            </w:ins>
          </w:p>
          <w:p w14:paraId="74931671" w14:textId="77777777" w:rsidR="000D6C70" w:rsidRPr="00557EB7" w:rsidRDefault="000D6C70" w:rsidP="000D6C70">
            <w:pPr>
              <w:pStyle w:val="Standard1"/>
              <w:rPr>
                <w:ins w:id="3406" w:author="Author"/>
                <w:szCs w:val="22"/>
                <w:lang w:val="de-DE"/>
                <w:rPrChange w:id="3407" w:author="Author">
                  <w:rPr>
                    <w:ins w:id="3408" w:author="Author"/>
                    <w:szCs w:val="22"/>
                    <w:lang w:val="pt-PT"/>
                  </w:rPr>
                </w:rPrChange>
              </w:rPr>
            </w:pPr>
            <w:ins w:id="3409" w:author="Author">
              <w:r w:rsidRPr="00557EB7">
                <w:rPr>
                  <w:szCs w:val="22"/>
                  <w:lang w:val="de-DE"/>
                  <w:rPrChange w:id="3410" w:author="Author">
                    <w:rPr>
                      <w:szCs w:val="22"/>
                      <w:lang w:val="pt-PT"/>
                    </w:rPr>
                  </w:rPrChange>
                </w:rPr>
                <w:t>Tel: +43 (0) 1 27739</w:t>
              </w:r>
            </w:ins>
          </w:p>
          <w:p w14:paraId="7F765A51" w14:textId="75BC0E64" w:rsidR="0050387E" w:rsidRPr="00557EB7" w:rsidDel="000D6C70" w:rsidRDefault="0050387E" w:rsidP="002A3B5C">
            <w:pPr>
              <w:rPr>
                <w:del w:id="3411" w:author="Author"/>
                <w:szCs w:val="22"/>
                <w:lang w:val="de-DE"/>
                <w:rPrChange w:id="3412" w:author="Author">
                  <w:rPr>
                    <w:del w:id="3413" w:author="Author"/>
                    <w:szCs w:val="22"/>
                    <w:lang w:val="pt-PT"/>
                  </w:rPr>
                </w:rPrChange>
              </w:rPr>
            </w:pPr>
            <w:del w:id="3414" w:author="Author">
              <w:r w:rsidRPr="00557EB7" w:rsidDel="000D6C70">
                <w:rPr>
                  <w:b/>
                  <w:szCs w:val="22"/>
                  <w:lang w:val="de-DE"/>
                  <w:rPrChange w:id="3415" w:author="Author">
                    <w:rPr>
                      <w:b/>
                      <w:szCs w:val="22"/>
                      <w:lang w:val="pt-PT"/>
                    </w:rPr>
                  </w:rPrChange>
                </w:rPr>
                <w:delText>Österreich</w:delText>
              </w:r>
            </w:del>
          </w:p>
          <w:p w14:paraId="7A73D16E" w14:textId="549C9DFC" w:rsidR="0050387E" w:rsidRPr="00557EB7" w:rsidDel="000D6C70" w:rsidRDefault="0050387E" w:rsidP="002A3B5C">
            <w:pPr>
              <w:rPr>
                <w:del w:id="3416" w:author="Author"/>
                <w:szCs w:val="22"/>
                <w:lang w:val="de-DE"/>
                <w:rPrChange w:id="3417" w:author="Author">
                  <w:rPr>
                    <w:del w:id="3418" w:author="Author"/>
                    <w:szCs w:val="22"/>
                    <w:lang w:val="pt-PT"/>
                  </w:rPr>
                </w:rPrChange>
              </w:rPr>
            </w:pPr>
            <w:del w:id="3419" w:author="Author">
              <w:r w:rsidRPr="00557EB7" w:rsidDel="000D6C70">
                <w:rPr>
                  <w:szCs w:val="22"/>
                  <w:lang w:val="de-DE"/>
                  <w:rPrChange w:id="3420" w:author="Author">
                    <w:rPr>
                      <w:szCs w:val="22"/>
                      <w:lang w:val="pt-PT"/>
                    </w:rPr>
                  </w:rPrChange>
                </w:rPr>
                <w:delText>Roche Austria GmbH</w:delText>
              </w:r>
            </w:del>
          </w:p>
          <w:p w14:paraId="48365A7A" w14:textId="302EA6D7" w:rsidR="0050387E" w:rsidRPr="00557EB7" w:rsidDel="000D6C70" w:rsidRDefault="0050387E" w:rsidP="002A3B5C">
            <w:pPr>
              <w:rPr>
                <w:del w:id="3421" w:author="Author"/>
                <w:szCs w:val="22"/>
                <w:lang w:val="de-DE"/>
                <w:rPrChange w:id="3422" w:author="Author">
                  <w:rPr>
                    <w:del w:id="3423" w:author="Author"/>
                    <w:szCs w:val="22"/>
                    <w:lang w:val="pt-PT"/>
                  </w:rPr>
                </w:rPrChange>
              </w:rPr>
            </w:pPr>
            <w:del w:id="3424" w:author="Author">
              <w:r w:rsidRPr="00557EB7" w:rsidDel="000D6C70">
                <w:rPr>
                  <w:szCs w:val="22"/>
                  <w:lang w:val="de-DE"/>
                  <w:rPrChange w:id="3425" w:author="Author">
                    <w:rPr>
                      <w:szCs w:val="22"/>
                      <w:lang w:val="pt-PT"/>
                    </w:rPr>
                  </w:rPrChange>
                </w:rPr>
                <w:delText>Tel: +43 (0) 1 27739</w:delText>
              </w:r>
            </w:del>
          </w:p>
          <w:p w14:paraId="6839DB5A" w14:textId="77777777" w:rsidR="0050387E" w:rsidRPr="00557EB7" w:rsidRDefault="0050387E" w:rsidP="002A3B5C">
            <w:pPr>
              <w:rPr>
                <w:szCs w:val="22"/>
                <w:lang w:val="de-DE"/>
                <w:rPrChange w:id="3426" w:author="Author">
                  <w:rPr>
                    <w:szCs w:val="22"/>
                    <w:lang w:val="pt-PT"/>
                  </w:rPr>
                </w:rPrChange>
              </w:rPr>
            </w:pPr>
          </w:p>
        </w:tc>
      </w:tr>
      <w:tr w:rsidR="0050387E" w:rsidRPr="00F67924" w14:paraId="7B579B3D" w14:textId="77777777" w:rsidTr="00557EB7">
        <w:trPr>
          <w:gridAfter w:val="1"/>
          <w:wAfter w:w="108" w:type="dxa"/>
          <w:cantSplit/>
          <w:trPrChange w:id="3427" w:author="Author">
            <w:trPr>
              <w:cantSplit/>
            </w:trPr>
          </w:trPrChange>
        </w:trPr>
        <w:tc>
          <w:tcPr>
            <w:tcW w:w="4590" w:type="dxa"/>
            <w:tcPrChange w:id="3428" w:author="Author">
              <w:tcPr>
                <w:tcW w:w="4590" w:type="dxa"/>
                <w:gridSpan w:val="2"/>
              </w:tcPr>
            </w:tcPrChange>
          </w:tcPr>
          <w:p w14:paraId="4EDD1B91" w14:textId="58AE69DD" w:rsidR="0050387E" w:rsidRPr="00E039D6" w:rsidRDefault="0050387E" w:rsidP="002A3B5C">
            <w:pPr>
              <w:rPr>
                <w:szCs w:val="22"/>
              </w:rPr>
            </w:pPr>
            <w:r w:rsidRPr="00F67924">
              <w:rPr>
                <w:b/>
                <w:szCs w:val="22"/>
                <w:lang w:val="pt-PT"/>
              </w:rPr>
              <w:t>Ελλάδα</w:t>
            </w:r>
            <w:ins w:id="3429" w:author="Author">
              <w:r w:rsidR="000D6C70" w:rsidRPr="00E039D6">
                <w:rPr>
                  <w:b/>
                  <w:szCs w:val="22"/>
                </w:rPr>
                <w:t>, K</w:t>
              </w:r>
              <w:r w:rsidR="000D6C70" w:rsidRPr="00F67924">
                <w:rPr>
                  <w:b/>
                  <w:szCs w:val="22"/>
                  <w:lang w:val="pt-PT"/>
                </w:rPr>
                <w:t>ύπρος</w:t>
              </w:r>
            </w:ins>
          </w:p>
          <w:p w14:paraId="142AC50D" w14:textId="77777777" w:rsidR="000D6C70" w:rsidRPr="00E039D6" w:rsidRDefault="0050387E" w:rsidP="000D6C70">
            <w:pPr>
              <w:pStyle w:val="Standard1"/>
              <w:rPr>
                <w:ins w:id="3430" w:author="Author"/>
                <w:szCs w:val="22"/>
              </w:rPr>
            </w:pPr>
            <w:r w:rsidRPr="00E039D6">
              <w:rPr>
                <w:szCs w:val="22"/>
              </w:rPr>
              <w:t xml:space="preserve">Roche (Hellas) A.E. </w:t>
            </w:r>
          </w:p>
          <w:p w14:paraId="13777BDF" w14:textId="47D640CA" w:rsidR="0050387E" w:rsidRPr="00F67924" w:rsidRDefault="000D6C70" w:rsidP="000D6C70">
            <w:pPr>
              <w:rPr>
                <w:szCs w:val="22"/>
                <w:lang w:val="pt-PT"/>
              </w:rPr>
            </w:pPr>
            <w:ins w:id="3431" w:author="Author">
              <w:r w:rsidRPr="00F67924">
                <w:rPr>
                  <w:bCs/>
                  <w:szCs w:val="22"/>
                  <w:lang w:val="pt-PT"/>
                </w:rPr>
                <w:t>Ελλάδα</w:t>
              </w:r>
            </w:ins>
          </w:p>
          <w:p w14:paraId="69D7C698" w14:textId="77777777" w:rsidR="0050387E" w:rsidRPr="00F67924" w:rsidRDefault="0050387E" w:rsidP="002A3B5C">
            <w:pPr>
              <w:rPr>
                <w:szCs w:val="22"/>
                <w:lang w:val="pt-PT"/>
              </w:rPr>
            </w:pPr>
            <w:r w:rsidRPr="00F67924">
              <w:rPr>
                <w:szCs w:val="22"/>
                <w:lang w:val="pt-PT"/>
              </w:rPr>
              <w:t>Τηλ: +30 210 61 66 100</w:t>
            </w:r>
          </w:p>
          <w:p w14:paraId="15EA91FC" w14:textId="77777777" w:rsidR="0050387E" w:rsidRPr="00F67924" w:rsidRDefault="0050387E" w:rsidP="002A3B5C">
            <w:pPr>
              <w:rPr>
                <w:szCs w:val="22"/>
                <w:lang w:val="pt-PT"/>
              </w:rPr>
            </w:pPr>
          </w:p>
        </w:tc>
        <w:tc>
          <w:tcPr>
            <w:tcW w:w="4590" w:type="dxa"/>
            <w:tcPrChange w:id="3432" w:author="Author">
              <w:tcPr>
                <w:tcW w:w="4590" w:type="dxa"/>
                <w:gridSpan w:val="2"/>
              </w:tcPr>
            </w:tcPrChange>
          </w:tcPr>
          <w:p w14:paraId="27BDCA7C" w14:textId="77777777" w:rsidR="000D6C70" w:rsidRPr="0009703D" w:rsidRDefault="000D6C70" w:rsidP="000D6C70">
            <w:pPr>
              <w:pStyle w:val="Standard1"/>
              <w:rPr>
                <w:ins w:id="3433" w:author="Author"/>
                <w:b/>
                <w:szCs w:val="22"/>
                <w:lang w:val="de-DE"/>
                <w:rPrChange w:id="3434" w:author="TCS" w:date="2025-12-19T11:29:00Z">
                  <w:rPr>
                    <w:ins w:id="3435" w:author="Author"/>
                    <w:b/>
                    <w:szCs w:val="22"/>
                  </w:rPr>
                </w:rPrChange>
              </w:rPr>
            </w:pPr>
            <w:ins w:id="3436" w:author="Author">
              <w:r w:rsidRPr="0009703D">
                <w:rPr>
                  <w:b/>
                  <w:szCs w:val="22"/>
                  <w:lang w:val="de-DE"/>
                  <w:rPrChange w:id="3437" w:author="TCS" w:date="2025-12-19T11:29:00Z">
                    <w:rPr>
                      <w:b/>
                      <w:szCs w:val="22"/>
                    </w:rPr>
                  </w:rPrChange>
                </w:rPr>
                <w:t>Polska</w:t>
              </w:r>
            </w:ins>
          </w:p>
          <w:p w14:paraId="370DBBD5" w14:textId="77777777" w:rsidR="000D6C70" w:rsidRPr="00557EB7" w:rsidRDefault="000D6C70" w:rsidP="000D6C70">
            <w:pPr>
              <w:pStyle w:val="Standard1"/>
              <w:rPr>
                <w:ins w:id="3438" w:author="Author"/>
                <w:szCs w:val="22"/>
                <w:lang w:val="de-DE"/>
                <w:rPrChange w:id="3439" w:author="Author">
                  <w:rPr>
                    <w:ins w:id="3440" w:author="Author"/>
                    <w:szCs w:val="22"/>
                  </w:rPr>
                </w:rPrChange>
              </w:rPr>
            </w:pPr>
            <w:ins w:id="3441" w:author="Author">
              <w:r w:rsidRPr="00557EB7">
                <w:rPr>
                  <w:szCs w:val="22"/>
                  <w:lang w:val="de-DE"/>
                  <w:rPrChange w:id="3442" w:author="Author">
                    <w:rPr>
                      <w:szCs w:val="22"/>
                    </w:rPr>
                  </w:rPrChange>
                </w:rPr>
                <w:t>Roche Polska Sp.z o.o.</w:t>
              </w:r>
            </w:ins>
          </w:p>
          <w:p w14:paraId="24EBAA7B" w14:textId="77777777" w:rsidR="000D6C70" w:rsidRPr="00F67924" w:rsidRDefault="000D6C70" w:rsidP="000D6C70">
            <w:pPr>
              <w:pStyle w:val="Standard1"/>
              <w:rPr>
                <w:ins w:id="3443" w:author="Author"/>
                <w:szCs w:val="22"/>
                <w:lang w:val="pt-PT"/>
              </w:rPr>
            </w:pPr>
            <w:ins w:id="3444" w:author="Author">
              <w:r w:rsidRPr="00F67924">
                <w:rPr>
                  <w:szCs w:val="22"/>
                  <w:lang w:val="pt-PT"/>
                </w:rPr>
                <w:t>Tel: +48 - 22 345 18 88</w:t>
              </w:r>
            </w:ins>
          </w:p>
          <w:p w14:paraId="62EF1F13" w14:textId="01772936" w:rsidR="0050387E" w:rsidRPr="00F67924" w:rsidDel="000D6C70" w:rsidRDefault="0050387E" w:rsidP="002A3B5C">
            <w:pPr>
              <w:rPr>
                <w:del w:id="3445" w:author="Author"/>
                <w:b/>
                <w:szCs w:val="22"/>
                <w:lang w:val="pt-PT"/>
              </w:rPr>
            </w:pPr>
            <w:del w:id="3446" w:author="Author">
              <w:r w:rsidRPr="00F67924" w:rsidDel="000D6C70">
                <w:rPr>
                  <w:b/>
                  <w:szCs w:val="22"/>
                  <w:lang w:val="pt-PT"/>
                </w:rPr>
                <w:delText>Polska</w:delText>
              </w:r>
            </w:del>
          </w:p>
          <w:p w14:paraId="0A881464" w14:textId="3E0780BB" w:rsidR="0050387E" w:rsidRPr="00F67924" w:rsidDel="000D6C70" w:rsidRDefault="0050387E" w:rsidP="002A3B5C">
            <w:pPr>
              <w:rPr>
                <w:del w:id="3447" w:author="Author"/>
                <w:szCs w:val="22"/>
                <w:lang w:val="pt-PT"/>
              </w:rPr>
            </w:pPr>
            <w:del w:id="3448" w:author="Author">
              <w:r w:rsidRPr="00F67924" w:rsidDel="000D6C70">
                <w:rPr>
                  <w:szCs w:val="22"/>
                  <w:lang w:val="pt-PT"/>
                </w:rPr>
                <w:delText>Roche Polska Sp.z o.o.</w:delText>
              </w:r>
            </w:del>
          </w:p>
          <w:p w14:paraId="2182F6CE" w14:textId="44EBDE59" w:rsidR="0050387E" w:rsidRPr="00F67924" w:rsidDel="000D6C70" w:rsidRDefault="0050387E" w:rsidP="002A3B5C">
            <w:pPr>
              <w:rPr>
                <w:del w:id="3449" w:author="Author"/>
                <w:szCs w:val="22"/>
                <w:lang w:val="pt-PT"/>
              </w:rPr>
            </w:pPr>
            <w:del w:id="3450" w:author="Author">
              <w:r w:rsidRPr="00F67924" w:rsidDel="000D6C70">
                <w:rPr>
                  <w:szCs w:val="22"/>
                  <w:lang w:val="pt-PT"/>
                </w:rPr>
                <w:delText>Tel: +48 - 22 345 18 88</w:delText>
              </w:r>
            </w:del>
          </w:p>
          <w:p w14:paraId="3842F256" w14:textId="77777777" w:rsidR="0050387E" w:rsidRPr="00F67924" w:rsidRDefault="0050387E" w:rsidP="002A3B5C">
            <w:pPr>
              <w:rPr>
                <w:szCs w:val="22"/>
                <w:lang w:val="pt-PT"/>
              </w:rPr>
            </w:pPr>
          </w:p>
        </w:tc>
      </w:tr>
      <w:tr w:rsidR="0050387E" w:rsidRPr="00ED63F7" w14:paraId="7732EEF7" w14:textId="77777777" w:rsidTr="00557EB7">
        <w:trPr>
          <w:gridAfter w:val="1"/>
          <w:wAfter w:w="108" w:type="dxa"/>
          <w:cantSplit/>
          <w:trPrChange w:id="3451" w:author="Author">
            <w:trPr>
              <w:cantSplit/>
            </w:trPr>
          </w:trPrChange>
        </w:trPr>
        <w:tc>
          <w:tcPr>
            <w:tcW w:w="4590" w:type="dxa"/>
            <w:tcPrChange w:id="3452" w:author="Author">
              <w:tcPr>
                <w:tcW w:w="4590" w:type="dxa"/>
                <w:gridSpan w:val="2"/>
              </w:tcPr>
            </w:tcPrChange>
          </w:tcPr>
          <w:p w14:paraId="6AEB76BB" w14:textId="77777777" w:rsidR="0050387E" w:rsidRPr="00F67924" w:rsidRDefault="0050387E" w:rsidP="002A3B5C">
            <w:pPr>
              <w:rPr>
                <w:b/>
                <w:szCs w:val="22"/>
                <w:lang w:val="pt-PT"/>
              </w:rPr>
            </w:pPr>
            <w:r w:rsidRPr="00F67924">
              <w:rPr>
                <w:b/>
                <w:szCs w:val="22"/>
                <w:lang w:val="pt-PT"/>
              </w:rPr>
              <w:t>España</w:t>
            </w:r>
          </w:p>
          <w:p w14:paraId="6636E2A3" w14:textId="77777777" w:rsidR="0050387E" w:rsidRPr="00F67924" w:rsidRDefault="0050387E" w:rsidP="002A3B5C">
            <w:pPr>
              <w:rPr>
                <w:szCs w:val="22"/>
                <w:lang w:val="pt-PT"/>
              </w:rPr>
            </w:pPr>
            <w:r w:rsidRPr="00F67924">
              <w:rPr>
                <w:szCs w:val="22"/>
                <w:lang w:val="pt-PT"/>
              </w:rPr>
              <w:t>Roche Farma S.A.</w:t>
            </w:r>
          </w:p>
          <w:p w14:paraId="62A1670C" w14:textId="77777777" w:rsidR="0050387E" w:rsidRPr="00F67924" w:rsidRDefault="0050387E" w:rsidP="002A3B5C">
            <w:pPr>
              <w:rPr>
                <w:szCs w:val="22"/>
                <w:lang w:val="pt-PT"/>
              </w:rPr>
            </w:pPr>
            <w:r w:rsidRPr="00F67924">
              <w:rPr>
                <w:szCs w:val="22"/>
                <w:lang w:val="pt-PT"/>
              </w:rPr>
              <w:t>Tel: +34 - 91 324 81 00</w:t>
            </w:r>
          </w:p>
          <w:p w14:paraId="64FB1D69" w14:textId="77777777" w:rsidR="0050387E" w:rsidRPr="00F67924" w:rsidRDefault="0050387E" w:rsidP="002A3B5C">
            <w:pPr>
              <w:rPr>
                <w:szCs w:val="22"/>
                <w:lang w:val="pt-PT"/>
              </w:rPr>
            </w:pPr>
          </w:p>
        </w:tc>
        <w:tc>
          <w:tcPr>
            <w:tcW w:w="4590" w:type="dxa"/>
            <w:tcPrChange w:id="3453" w:author="Author">
              <w:tcPr>
                <w:tcW w:w="4590" w:type="dxa"/>
                <w:gridSpan w:val="2"/>
              </w:tcPr>
            </w:tcPrChange>
          </w:tcPr>
          <w:p w14:paraId="53B7B752" w14:textId="77777777" w:rsidR="007F3BA5" w:rsidRPr="00F67924" w:rsidRDefault="007F3BA5" w:rsidP="007F3BA5">
            <w:pPr>
              <w:pStyle w:val="Standard1"/>
              <w:rPr>
                <w:ins w:id="3454" w:author="Author"/>
                <w:szCs w:val="22"/>
                <w:lang w:val="pt-PT"/>
              </w:rPr>
            </w:pPr>
            <w:ins w:id="3455" w:author="Author">
              <w:r w:rsidRPr="00F67924">
                <w:rPr>
                  <w:b/>
                  <w:szCs w:val="22"/>
                  <w:lang w:val="pt-PT"/>
                </w:rPr>
                <w:t>Portugal</w:t>
              </w:r>
            </w:ins>
          </w:p>
          <w:p w14:paraId="4A009543" w14:textId="77777777" w:rsidR="007F3BA5" w:rsidRPr="00F67924" w:rsidRDefault="007F3BA5" w:rsidP="007F3BA5">
            <w:pPr>
              <w:pStyle w:val="Standard1"/>
              <w:rPr>
                <w:ins w:id="3456" w:author="Author"/>
                <w:szCs w:val="22"/>
                <w:lang w:val="pt-PT"/>
              </w:rPr>
            </w:pPr>
            <w:ins w:id="3457" w:author="Author">
              <w:r w:rsidRPr="00F67924">
                <w:rPr>
                  <w:szCs w:val="22"/>
                  <w:lang w:val="pt-PT"/>
                </w:rPr>
                <w:t>Roche Farmacêutica Química, Lda</w:t>
              </w:r>
            </w:ins>
          </w:p>
          <w:p w14:paraId="136B0854" w14:textId="77777777" w:rsidR="007F3BA5" w:rsidRPr="00F67924" w:rsidRDefault="007F3BA5" w:rsidP="007F3BA5">
            <w:pPr>
              <w:pStyle w:val="Standard1"/>
              <w:rPr>
                <w:ins w:id="3458" w:author="Author"/>
                <w:szCs w:val="22"/>
                <w:lang w:val="pt-PT"/>
              </w:rPr>
            </w:pPr>
            <w:ins w:id="3459" w:author="Author">
              <w:r w:rsidRPr="00F67924">
                <w:rPr>
                  <w:szCs w:val="22"/>
                  <w:lang w:val="pt-PT"/>
                </w:rPr>
                <w:t>Tel: +351 - 21 425 70 00</w:t>
              </w:r>
            </w:ins>
          </w:p>
          <w:p w14:paraId="10A42E1F" w14:textId="2263E91D" w:rsidR="0050387E" w:rsidRPr="00F67924" w:rsidDel="007F3BA5" w:rsidRDefault="0050387E" w:rsidP="002A3B5C">
            <w:pPr>
              <w:rPr>
                <w:del w:id="3460" w:author="Author"/>
                <w:szCs w:val="22"/>
                <w:lang w:val="pt-PT"/>
              </w:rPr>
            </w:pPr>
            <w:del w:id="3461" w:author="Author">
              <w:r w:rsidRPr="00F67924" w:rsidDel="007F3BA5">
                <w:rPr>
                  <w:b/>
                  <w:szCs w:val="22"/>
                  <w:lang w:val="pt-PT"/>
                </w:rPr>
                <w:delText>Portugal</w:delText>
              </w:r>
            </w:del>
          </w:p>
          <w:p w14:paraId="058A2119" w14:textId="15F00A10" w:rsidR="0050387E" w:rsidRPr="00F67924" w:rsidDel="007F3BA5" w:rsidRDefault="0050387E" w:rsidP="002A3B5C">
            <w:pPr>
              <w:rPr>
                <w:del w:id="3462" w:author="Author"/>
                <w:szCs w:val="22"/>
                <w:lang w:val="pt-PT"/>
              </w:rPr>
            </w:pPr>
            <w:del w:id="3463" w:author="Author">
              <w:r w:rsidRPr="00F67924" w:rsidDel="007F3BA5">
                <w:rPr>
                  <w:szCs w:val="22"/>
                  <w:lang w:val="pt-PT"/>
                </w:rPr>
                <w:delText>Roche Farmacêutica Química, Lda</w:delText>
              </w:r>
            </w:del>
          </w:p>
          <w:p w14:paraId="1F247AA6" w14:textId="143516C8" w:rsidR="0050387E" w:rsidRPr="00F67924" w:rsidDel="007F3BA5" w:rsidRDefault="0050387E" w:rsidP="002A3B5C">
            <w:pPr>
              <w:rPr>
                <w:del w:id="3464" w:author="Author"/>
                <w:szCs w:val="22"/>
                <w:lang w:val="pt-PT"/>
              </w:rPr>
            </w:pPr>
            <w:del w:id="3465" w:author="Author">
              <w:r w:rsidRPr="00F67924" w:rsidDel="007F3BA5">
                <w:rPr>
                  <w:szCs w:val="22"/>
                  <w:lang w:val="pt-PT"/>
                </w:rPr>
                <w:delText>Tel: +351 - 21 425 70 00</w:delText>
              </w:r>
            </w:del>
          </w:p>
          <w:p w14:paraId="5581FF7B" w14:textId="77777777" w:rsidR="0050387E" w:rsidRPr="00F67924" w:rsidRDefault="0050387E" w:rsidP="002A3B5C">
            <w:pPr>
              <w:rPr>
                <w:szCs w:val="22"/>
                <w:lang w:val="pt-PT"/>
              </w:rPr>
            </w:pPr>
          </w:p>
        </w:tc>
      </w:tr>
      <w:tr w:rsidR="0050387E" w:rsidRPr="00F67924" w14:paraId="0D059195" w14:textId="77777777" w:rsidTr="00557EB7">
        <w:trPr>
          <w:gridAfter w:val="1"/>
          <w:wAfter w:w="108" w:type="dxa"/>
          <w:cantSplit/>
          <w:trPrChange w:id="3466" w:author="Author">
            <w:trPr>
              <w:cantSplit/>
            </w:trPr>
          </w:trPrChange>
        </w:trPr>
        <w:tc>
          <w:tcPr>
            <w:tcW w:w="4590" w:type="dxa"/>
            <w:tcPrChange w:id="3467" w:author="Author">
              <w:tcPr>
                <w:tcW w:w="4590" w:type="dxa"/>
                <w:gridSpan w:val="2"/>
              </w:tcPr>
            </w:tcPrChange>
          </w:tcPr>
          <w:p w14:paraId="78067F66" w14:textId="77777777" w:rsidR="0050387E" w:rsidRPr="00F67924" w:rsidRDefault="0050387E" w:rsidP="002A3B5C">
            <w:pPr>
              <w:rPr>
                <w:szCs w:val="22"/>
                <w:lang w:val="pt-PT"/>
              </w:rPr>
            </w:pPr>
            <w:r w:rsidRPr="00F67924">
              <w:rPr>
                <w:b/>
                <w:szCs w:val="22"/>
                <w:lang w:val="pt-PT"/>
              </w:rPr>
              <w:t>France</w:t>
            </w:r>
          </w:p>
          <w:p w14:paraId="2C526E0F" w14:textId="77777777" w:rsidR="0050387E" w:rsidRPr="00F67924" w:rsidRDefault="0050387E" w:rsidP="002A3B5C">
            <w:pPr>
              <w:rPr>
                <w:szCs w:val="22"/>
                <w:lang w:val="pt-PT"/>
              </w:rPr>
            </w:pPr>
            <w:r w:rsidRPr="00F67924">
              <w:rPr>
                <w:szCs w:val="22"/>
                <w:lang w:val="pt-PT"/>
              </w:rPr>
              <w:t>Roche</w:t>
            </w:r>
          </w:p>
          <w:p w14:paraId="7154EE9E" w14:textId="77777777" w:rsidR="0050387E" w:rsidRPr="00F67924" w:rsidRDefault="0050387E" w:rsidP="002A3B5C">
            <w:pPr>
              <w:rPr>
                <w:szCs w:val="22"/>
                <w:lang w:val="pt-PT"/>
              </w:rPr>
            </w:pPr>
            <w:r w:rsidRPr="00F67924">
              <w:rPr>
                <w:szCs w:val="22"/>
                <w:lang w:val="pt-PT"/>
              </w:rPr>
              <w:t>Tél: +33 (0) 1 47 61 40 00</w:t>
            </w:r>
          </w:p>
          <w:p w14:paraId="625313F0" w14:textId="77777777" w:rsidR="0050387E" w:rsidRPr="00F67924" w:rsidRDefault="0050387E" w:rsidP="002A3B5C">
            <w:pPr>
              <w:rPr>
                <w:rFonts w:eastAsia="PMingLiU"/>
                <w:szCs w:val="22"/>
                <w:lang w:val="pt-PT" w:eastAsia="zh-CN"/>
              </w:rPr>
            </w:pPr>
          </w:p>
          <w:p w14:paraId="2830D7CC" w14:textId="77777777" w:rsidR="0050387E" w:rsidRPr="00F67924" w:rsidRDefault="0050387E" w:rsidP="002A3B5C">
            <w:pPr>
              <w:rPr>
                <w:b/>
                <w:szCs w:val="22"/>
                <w:lang w:val="pt-PT"/>
              </w:rPr>
            </w:pPr>
          </w:p>
        </w:tc>
        <w:tc>
          <w:tcPr>
            <w:tcW w:w="4590" w:type="dxa"/>
            <w:tcPrChange w:id="3468" w:author="Author">
              <w:tcPr>
                <w:tcW w:w="4590" w:type="dxa"/>
                <w:gridSpan w:val="2"/>
              </w:tcPr>
            </w:tcPrChange>
          </w:tcPr>
          <w:p w14:paraId="7A437A5B" w14:textId="77777777" w:rsidR="007F3BA5" w:rsidRPr="00F67924" w:rsidRDefault="007F3BA5" w:rsidP="007F3BA5">
            <w:pPr>
              <w:pStyle w:val="Standard1"/>
              <w:tabs>
                <w:tab w:val="left" w:pos="-720"/>
                <w:tab w:val="left" w:pos="567"/>
                <w:tab w:val="left" w:pos="4536"/>
              </w:tabs>
              <w:suppressAutoHyphens/>
              <w:spacing w:line="260" w:lineRule="exact"/>
              <w:rPr>
                <w:ins w:id="3469" w:author="Author"/>
                <w:b/>
                <w:szCs w:val="22"/>
                <w:lang w:val="pt-PT"/>
              </w:rPr>
            </w:pPr>
            <w:ins w:id="3470" w:author="Author">
              <w:r w:rsidRPr="00F67924">
                <w:rPr>
                  <w:b/>
                  <w:szCs w:val="22"/>
                  <w:lang w:val="pt-PT"/>
                </w:rPr>
                <w:t>România</w:t>
              </w:r>
            </w:ins>
          </w:p>
          <w:p w14:paraId="09B9F950" w14:textId="77777777" w:rsidR="007F3BA5" w:rsidRPr="00F67924" w:rsidRDefault="007F3BA5" w:rsidP="007F3BA5">
            <w:pPr>
              <w:pStyle w:val="Standard1"/>
              <w:tabs>
                <w:tab w:val="left" w:pos="-720"/>
                <w:tab w:val="left" w:pos="4536"/>
              </w:tabs>
              <w:suppressAutoHyphens/>
              <w:rPr>
                <w:ins w:id="3471" w:author="Author"/>
                <w:szCs w:val="22"/>
                <w:lang w:val="pt-PT"/>
              </w:rPr>
            </w:pPr>
            <w:ins w:id="3472" w:author="Author">
              <w:r w:rsidRPr="00F67924">
                <w:rPr>
                  <w:szCs w:val="22"/>
                  <w:lang w:val="pt-PT"/>
                </w:rPr>
                <w:t>Roche România S.R.L.</w:t>
              </w:r>
            </w:ins>
          </w:p>
          <w:p w14:paraId="3E9E161A" w14:textId="77777777" w:rsidR="007F3BA5" w:rsidRPr="00F67924" w:rsidRDefault="007F3BA5" w:rsidP="007F3BA5">
            <w:pPr>
              <w:pStyle w:val="Standard1"/>
              <w:tabs>
                <w:tab w:val="left" w:pos="-720"/>
                <w:tab w:val="left" w:pos="4536"/>
              </w:tabs>
              <w:suppressAutoHyphens/>
              <w:rPr>
                <w:ins w:id="3473" w:author="Author"/>
                <w:szCs w:val="22"/>
                <w:lang w:val="pt-PT"/>
              </w:rPr>
            </w:pPr>
            <w:ins w:id="3474" w:author="Author">
              <w:r w:rsidRPr="00F67924">
                <w:rPr>
                  <w:szCs w:val="22"/>
                  <w:lang w:val="pt-PT"/>
                </w:rPr>
                <w:t>Tel: +40 21 206 47 01</w:t>
              </w:r>
            </w:ins>
          </w:p>
          <w:p w14:paraId="74D37F61" w14:textId="26C82EDD" w:rsidR="0050387E" w:rsidRPr="00F67924" w:rsidDel="007F3BA5" w:rsidRDefault="0050387E" w:rsidP="002A3B5C">
            <w:pPr>
              <w:tabs>
                <w:tab w:val="left" w:pos="-720"/>
                <w:tab w:val="left" w:pos="567"/>
                <w:tab w:val="left" w:pos="4536"/>
              </w:tabs>
              <w:suppressAutoHyphens/>
              <w:spacing w:line="260" w:lineRule="exact"/>
              <w:rPr>
                <w:del w:id="3475" w:author="Author"/>
                <w:b/>
                <w:szCs w:val="22"/>
                <w:lang w:val="pt-PT"/>
              </w:rPr>
            </w:pPr>
            <w:del w:id="3476" w:author="Author">
              <w:r w:rsidRPr="00F67924" w:rsidDel="007F3BA5">
                <w:rPr>
                  <w:b/>
                  <w:szCs w:val="22"/>
                  <w:lang w:val="pt-PT"/>
                </w:rPr>
                <w:delText>România</w:delText>
              </w:r>
            </w:del>
          </w:p>
          <w:p w14:paraId="70CA9702" w14:textId="2039DF5F" w:rsidR="0050387E" w:rsidRPr="00F67924" w:rsidDel="007F3BA5" w:rsidRDefault="0050387E" w:rsidP="002A3B5C">
            <w:pPr>
              <w:tabs>
                <w:tab w:val="left" w:pos="-720"/>
                <w:tab w:val="left" w:pos="4536"/>
              </w:tabs>
              <w:suppressAutoHyphens/>
              <w:rPr>
                <w:del w:id="3477" w:author="Author"/>
                <w:szCs w:val="22"/>
                <w:lang w:val="pt-PT"/>
              </w:rPr>
            </w:pPr>
            <w:del w:id="3478" w:author="Author">
              <w:r w:rsidRPr="00F67924" w:rsidDel="007F3BA5">
                <w:rPr>
                  <w:szCs w:val="22"/>
                  <w:lang w:val="pt-PT"/>
                </w:rPr>
                <w:delText>Roche România S.R.L.</w:delText>
              </w:r>
            </w:del>
          </w:p>
          <w:p w14:paraId="271021C9" w14:textId="5F73D872" w:rsidR="0050387E" w:rsidRPr="00F67924" w:rsidDel="007F3BA5" w:rsidRDefault="0050387E" w:rsidP="002A3B5C">
            <w:pPr>
              <w:tabs>
                <w:tab w:val="left" w:pos="-720"/>
                <w:tab w:val="left" w:pos="4536"/>
              </w:tabs>
              <w:suppressAutoHyphens/>
              <w:rPr>
                <w:del w:id="3479" w:author="Author"/>
                <w:szCs w:val="22"/>
                <w:lang w:val="pt-PT"/>
              </w:rPr>
            </w:pPr>
            <w:del w:id="3480" w:author="Author">
              <w:r w:rsidRPr="00F67924" w:rsidDel="007F3BA5">
                <w:rPr>
                  <w:szCs w:val="22"/>
                  <w:lang w:val="pt-PT"/>
                </w:rPr>
                <w:delText>Tel: +40 21 206 47 01</w:delText>
              </w:r>
            </w:del>
          </w:p>
          <w:p w14:paraId="30ECF1D0" w14:textId="77777777" w:rsidR="0050387E" w:rsidRPr="00F67924" w:rsidRDefault="0050387E" w:rsidP="002A3B5C">
            <w:pPr>
              <w:tabs>
                <w:tab w:val="left" w:pos="-720"/>
                <w:tab w:val="left" w:pos="4536"/>
              </w:tabs>
              <w:suppressAutoHyphens/>
              <w:rPr>
                <w:szCs w:val="22"/>
                <w:lang w:val="pt-PT"/>
              </w:rPr>
            </w:pPr>
          </w:p>
        </w:tc>
      </w:tr>
      <w:tr w:rsidR="0050387E" w:rsidRPr="00F67924" w14:paraId="0FA54264" w14:textId="77777777" w:rsidTr="00557EB7">
        <w:trPr>
          <w:gridAfter w:val="1"/>
          <w:wAfter w:w="108" w:type="dxa"/>
          <w:cantSplit/>
          <w:trPrChange w:id="3481" w:author="Author">
            <w:trPr>
              <w:cantSplit/>
            </w:trPr>
          </w:trPrChange>
        </w:trPr>
        <w:tc>
          <w:tcPr>
            <w:tcW w:w="4590" w:type="dxa"/>
            <w:tcPrChange w:id="3482" w:author="Author">
              <w:tcPr>
                <w:tcW w:w="4590" w:type="dxa"/>
                <w:gridSpan w:val="2"/>
              </w:tcPr>
            </w:tcPrChange>
          </w:tcPr>
          <w:p w14:paraId="5BAC3DF1" w14:textId="77777777" w:rsidR="007F3BA5" w:rsidRPr="00557EB7" w:rsidRDefault="007F3BA5" w:rsidP="007F3BA5">
            <w:pPr>
              <w:pStyle w:val="Standard1"/>
              <w:rPr>
                <w:ins w:id="3483" w:author="Author"/>
                <w:b/>
                <w:szCs w:val="22"/>
                <w:lang w:val="de-DE"/>
                <w:rPrChange w:id="3484" w:author="Author">
                  <w:rPr>
                    <w:ins w:id="3485" w:author="Author"/>
                    <w:b/>
                    <w:szCs w:val="22"/>
                  </w:rPr>
                </w:rPrChange>
              </w:rPr>
            </w:pPr>
            <w:ins w:id="3486" w:author="Author">
              <w:r w:rsidRPr="00557EB7">
                <w:rPr>
                  <w:b/>
                  <w:szCs w:val="22"/>
                  <w:lang w:val="de-DE"/>
                  <w:rPrChange w:id="3487" w:author="Author">
                    <w:rPr>
                      <w:b/>
                      <w:szCs w:val="22"/>
                    </w:rPr>
                  </w:rPrChange>
                </w:rPr>
                <w:t>Hrvatska</w:t>
              </w:r>
            </w:ins>
          </w:p>
          <w:p w14:paraId="79D12F86" w14:textId="77777777" w:rsidR="007F3BA5" w:rsidRPr="00557EB7" w:rsidRDefault="007F3BA5" w:rsidP="007F3BA5">
            <w:pPr>
              <w:pStyle w:val="Standard1"/>
              <w:rPr>
                <w:ins w:id="3488" w:author="Author"/>
                <w:szCs w:val="22"/>
                <w:lang w:val="de-DE"/>
                <w:rPrChange w:id="3489" w:author="Author">
                  <w:rPr>
                    <w:ins w:id="3490" w:author="Author"/>
                    <w:szCs w:val="22"/>
                  </w:rPr>
                </w:rPrChange>
              </w:rPr>
            </w:pPr>
            <w:ins w:id="3491" w:author="Author">
              <w:r w:rsidRPr="00557EB7">
                <w:rPr>
                  <w:szCs w:val="22"/>
                  <w:lang w:val="de-DE"/>
                  <w:rPrChange w:id="3492" w:author="Author">
                    <w:rPr>
                      <w:szCs w:val="22"/>
                    </w:rPr>
                  </w:rPrChange>
                </w:rPr>
                <w:t>Roche d.o.o.</w:t>
              </w:r>
            </w:ins>
          </w:p>
          <w:p w14:paraId="691913E0" w14:textId="77777777" w:rsidR="007F3BA5" w:rsidRPr="00F67924" w:rsidRDefault="007F3BA5" w:rsidP="007F3BA5">
            <w:pPr>
              <w:pStyle w:val="Standard1"/>
              <w:rPr>
                <w:ins w:id="3493" w:author="Author"/>
                <w:b/>
                <w:szCs w:val="22"/>
                <w:lang w:val="pt-PT"/>
              </w:rPr>
            </w:pPr>
            <w:ins w:id="3494" w:author="Author">
              <w:r w:rsidRPr="00F67924">
                <w:rPr>
                  <w:szCs w:val="22"/>
                  <w:lang w:val="pt-PT"/>
                </w:rPr>
                <w:t>Tel: +385 1 47 22 333</w:t>
              </w:r>
            </w:ins>
          </w:p>
          <w:p w14:paraId="29AEAC84" w14:textId="5404E914" w:rsidR="0050387E" w:rsidRPr="00F67924" w:rsidDel="007F3BA5" w:rsidRDefault="0050387E" w:rsidP="002A3B5C">
            <w:pPr>
              <w:rPr>
                <w:del w:id="3495" w:author="Author"/>
                <w:b/>
                <w:szCs w:val="22"/>
                <w:lang w:val="pt-PT"/>
              </w:rPr>
            </w:pPr>
            <w:del w:id="3496" w:author="Author">
              <w:r w:rsidRPr="00F67924" w:rsidDel="007F3BA5">
                <w:rPr>
                  <w:b/>
                  <w:szCs w:val="22"/>
                  <w:lang w:val="pt-PT"/>
                </w:rPr>
                <w:delText>Hrvatska</w:delText>
              </w:r>
            </w:del>
          </w:p>
          <w:p w14:paraId="2D1CFDF3" w14:textId="37591575" w:rsidR="0050387E" w:rsidRPr="00F67924" w:rsidDel="007F3BA5" w:rsidRDefault="0050387E" w:rsidP="002A3B5C">
            <w:pPr>
              <w:rPr>
                <w:del w:id="3497" w:author="Author"/>
                <w:szCs w:val="22"/>
                <w:lang w:val="pt-PT"/>
              </w:rPr>
            </w:pPr>
            <w:del w:id="3498" w:author="Author">
              <w:r w:rsidRPr="00F67924" w:rsidDel="007F3BA5">
                <w:rPr>
                  <w:szCs w:val="22"/>
                  <w:lang w:val="pt-PT"/>
                </w:rPr>
                <w:delText>Roche d.o.o.</w:delText>
              </w:r>
            </w:del>
          </w:p>
          <w:p w14:paraId="4C471D62" w14:textId="6F990045" w:rsidR="0050387E" w:rsidRPr="00F67924" w:rsidRDefault="0050387E" w:rsidP="002A3B5C">
            <w:pPr>
              <w:rPr>
                <w:b/>
                <w:szCs w:val="22"/>
                <w:lang w:val="pt-PT"/>
              </w:rPr>
            </w:pPr>
            <w:del w:id="3499" w:author="Author">
              <w:r w:rsidRPr="00F67924" w:rsidDel="007F3BA5">
                <w:rPr>
                  <w:szCs w:val="22"/>
                  <w:lang w:val="pt-PT"/>
                </w:rPr>
                <w:delText>Tel: +385 1 47 22 333</w:delText>
              </w:r>
            </w:del>
          </w:p>
        </w:tc>
        <w:tc>
          <w:tcPr>
            <w:tcW w:w="4590" w:type="dxa"/>
            <w:tcPrChange w:id="3500" w:author="Author">
              <w:tcPr>
                <w:tcW w:w="4590" w:type="dxa"/>
                <w:gridSpan w:val="2"/>
              </w:tcPr>
            </w:tcPrChange>
          </w:tcPr>
          <w:p w14:paraId="552FCCD7" w14:textId="77777777" w:rsidR="007F3BA5" w:rsidRPr="00F67924" w:rsidRDefault="007F3BA5" w:rsidP="007F3BA5">
            <w:pPr>
              <w:pStyle w:val="Standard1"/>
              <w:rPr>
                <w:ins w:id="3501" w:author="Author"/>
                <w:b/>
                <w:szCs w:val="22"/>
                <w:lang w:val="pt-PT"/>
              </w:rPr>
            </w:pPr>
            <w:ins w:id="3502" w:author="Author">
              <w:r w:rsidRPr="00F67924">
                <w:rPr>
                  <w:b/>
                  <w:szCs w:val="22"/>
                  <w:lang w:val="pt-PT"/>
                </w:rPr>
                <w:t>Slovenija</w:t>
              </w:r>
            </w:ins>
          </w:p>
          <w:p w14:paraId="25D22627" w14:textId="77777777" w:rsidR="007F3BA5" w:rsidRPr="00F67924" w:rsidRDefault="007F3BA5" w:rsidP="007F3BA5">
            <w:pPr>
              <w:pStyle w:val="Standard1"/>
              <w:rPr>
                <w:ins w:id="3503" w:author="Author"/>
                <w:szCs w:val="22"/>
                <w:lang w:val="pt-PT"/>
              </w:rPr>
            </w:pPr>
            <w:ins w:id="3504" w:author="Author">
              <w:r w:rsidRPr="00F67924">
                <w:rPr>
                  <w:szCs w:val="22"/>
                  <w:lang w:val="pt-PT"/>
                </w:rPr>
                <w:t>Roche farmacevtska družba d.o.o.</w:t>
              </w:r>
            </w:ins>
          </w:p>
          <w:p w14:paraId="0A0E7C0A" w14:textId="77777777" w:rsidR="007F3BA5" w:rsidRPr="00F67924" w:rsidRDefault="007F3BA5" w:rsidP="007F3BA5">
            <w:pPr>
              <w:pStyle w:val="Standard1"/>
              <w:rPr>
                <w:ins w:id="3505" w:author="Author"/>
                <w:rFonts w:eastAsia="MS Mincho"/>
                <w:szCs w:val="22"/>
                <w:lang w:val="pt-PT"/>
              </w:rPr>
            </w:pPr>
            <w:ins w:id="3506" w:author="Author">
              <w:r w:rsidRPr="00F67924">
                <w:rPr>
                  <w:rFonts w:eastAsia="MS Mincho"/>
                  <w:szCs w:val="22"/>
                  <w:lang w:val="pt-PT"/>
                </w:rPr>
                <w:t>Tel: +386 - 1 360 26 00</w:t>
              </w:r>
            </w:ins>
          </w:p>
          <w:p w14:paraId="5F3F04BA" w14:textId="77777777" w:rsidR="0050387E" w:rsidRPr="00F67924" w:rsidRDefault="0050387E" w:rsidP="002A3B5C">
            <w:pPr>
              <w:rPr>
                <w:b/>
                <w:szCs w:val="22"/>
                <w:lang w:val="pt-PT"/>
              </w:rPr>
            </w:pPr>
          </w:p>
        </w:tc>
      </w:tr>
      <w:tr w:rsidR="0050387E" w:rsidRPr="00F67924" w14:paraId="2D3B8F5D" w14:textId="77777777" w:rsidTr="00557EB7">
        <w:trPr>
          <w:gridAfter w:val="1"/>
          <w:wAfter w:w="108" w:type="dxa"/>
          <w:cantSplit/>
          <w:trPrChange w:id="3507" w:author="Author">
            <w:trPr>
              <w:cantSplit/>
            </w:trPr>
          </w:trPrChange>
        </w:trPr>
        <w:tc>
          <w:tcPr>
            <w:tcW w:w="4590" w:type="dxa"/>
            <w:tcPrChange w:id="3508" w:author="Author">
              <w:tcPr>
                <w:tcW w:w="4590" w:type="dxa"/>
                <w:gridSpan w:val="2"/>
              </w:tcPr>
            </w:tcPrChange>
          </w:tcPr>
          <w:p w14:paraId="51F0C29B" w14:textId="77777777" w:rsidR="0050387E" w:rsidRPr="00F67924" w:rsidDel="007F3BA5" w:rsidRDefault="0050387E" w:rsidP="002A3B5C">
            <w:pPr>
              <w:rPr>
                <w:del w:id="3509" w:author="Author"/>
                <w:b/>
                <w:szCs w:val="22"/>
                <w:lang w:val="pt-PT"/>
              </w:rPr>
            </w:pPr>
          </w:p>
          <w:p w14:paraId="1C668AB4" w14:textId="4EED293F" w:rsidR="0050387E" w:rsidRPr="00E039D6" w:rsidRDefault="0050387E" w:rsidP="002A3B5C">
            <w:pPr>
              <w:rPr>
                <w:b/>
                <w:szCs w:val="22"/>
              </w:rPr>
            </w:pPr>
            <w:r w:rsidRPr="00E039D6">
              <w:rPr>
                <w:b/>
                <w:szCs w:val="22"/>
              </w:rPr>
              <w:t>Ireland</w:t>
            </w:r>
            <w:ins w:id="3510" w:author="Author">
              <w:r w:rsidR="007F3BA5" w:rsidRPr="00E039D6">
                <w:rPr>
                  <w:b/>
                  <w:szCs w:val="22"/>
                </w:rPr>
                <w:t>, Malta</w:t>
              </w:r>
            </w:ins>
          </w:p>
          <w:p w14:paraId="47E8CF9C" w14:textId="77777777" w:rsidR="007F3BA5" w:rsidRPr="00E039D6" w:rsidRDefault="0050387E" w:rsidP="007F3BA5">
            <w:pPr>
              <w:pStyle w:val="Standard1"/>
              <w:rPr>
                <w:ins w:id="3511" w:author="Author"/>
                <w:szCs w:val="22"/>
              </w:rPr>
            </w:pPr>
            <w:r w:rsidRPr="00E039D6">
              <w:rPr>
                <w:szCs w:val="22"/>
              </w:rPr>
              <w:t>Roche Products (Ireland) Ltd.</w:t>
            </w:r>
          </w:p>
          <w:p w14:paraId="24E3DF6D" w14:textId="49718184" w:rsidR="0050387E" w:rsidRPr="00F67924" w:rsidRDefault="007F3BA5" w:rsidP="007F3BA5">
            <w:pPr>
              <w:rPr>
                <w:szCs w:val="22"/>
                <w:lang w:val="pt-PT"/>
              </w:rPr>
            </w:pPr>
            <w:ins w:id="3512" w:author="Author">
              <w:r w:rsidRPr="00F67924">
                <w:rPr>
                  <w:szCs w:val="22"/>
                  <w:lang w:val="pt-PT"/>
                </w:rPr>
                <w:t>Ireland/L-Irlanda</w:t>
              </w:r>
            </w:ins>
          </w:p>
          <w:p w14:paraId="54FF2FBD" w14:textId="77777777" w:rsidR="0050387E" w:rsidRPr="00F67924" w:rsidRDefault="0050387E" w:rsidP="002A3B5C">
            <w:pPr>
              <w:rPr>
                <w:szCs w:val="22"/>
                <w:lang w:val="pt-PT"/>
              </w:rPr>
            </w:pPr>
            <w:r w:rsidRPr="00F67924">
              <w:rPr>
                <w:szCs w:val="22"/>
                <w:lang w:val="pt-PT"/>
              </w:rPr>
              <w:t>Tel: +353 (0) 1 469 0700</w:t>
            </w:r>
          </w:p>
          <w:p w14:paraId="5CD74903" w14:textId="77777777" w:rsidR="0050387E" w:rsidRPr="00F67924" w:rsidRDefault="0050387E" w:rsidP="002A3B5C">
            <w:pPr>
              <w:rPr>
                <w:szCs w:val="22"/>
                <w:lang w:val="pt-PT"/>
              </w:rPr>
            </w:pPr>
          </w:p>
        </w:tc>
        <w:tc>
          <w:tcPr>
            <w:tcW w:w="4590" w:type="dxa"/>
            <w:tcPrChange w:id="3513" w:author="Author">
              <w:tcPr>
                <w:tcW w:w="4590" w:type="dxa"/>
                <w:gridSpan w:val="2"/>
              </w:tcPr>
            </w:tcPrChange>
          </w:tcPr>
          <w:p w14:paraId="372C6DEF" w14:textId="77777777" w:rsidR="007F3BA5" w:rsidRPr="00E039D6" w:rsidRDefault="007F3BA5" w:rsidP="007F3BA5">
            <w:pPr>
              <w:pStyle w:val="Standard1"/>
              <w:rPr>
                <w:ins w:id="3514" w:author="Author"/>
                <w:b/>
                <w:szCs w:val="22"/>
              </w:rPr>
            </w:pPr>
            <w:ins w:id="3515" w:author="Author">
              <w:r w:rsidRPr="00E039D6">
                <w:rPr>
                  <w:b/>
                  <w:szCs w:val="22"/>
                </w:rPr>
                <w:t xml:space="preserve">Slovenská republika </w:t>
              </w:r>
            </w:ins>
          </w:p>
          <w:p w14:paraId="3E824BE8" w14:textId="77777777" w:rsidR="007F3BA5" w:rsidRPr="00E039D6" w:rsidRDefault="007F3BA5" w:rsidP="007F3BA5">
            <w:pPr>
              <w:pStyle w:val="Standard1"/>
              <w:rPr>
                <w:ins w:id="3516" w:author="Author"/>
                <w:szCs w:val="22"/>
              </w:rPr>
            </w:pPr>
            <w:ins w:id="3517" w:author="Author">
              <w:r w:rsidRPr="00E039D6">
                <w:rPr>
                  <w:szCs w:val="22"/>
                </w:rPr>
                <w:t>Roche Slovensko, s.r.o.</w:t>
              </w:r>
            </w:ins>
          </w:p>
          <w:p w14:paraId="27A6D435" w14:textId="77777777" w:rsidR="007F3BA5" w:rsidRPr="00F67924" w:rsidRDefault="007F3BA5" w:rsidP="007F3BA5">
            <w:pPr>
              <w:pStyle w:val="Standard1"/>
              <w:rPr>
                <w:ins w:id="3518" w:author="Author"/>
                <w:szCs w:val="22"/>
                <w:lang w:val="pt-PT"/>
              </w:rPr>
            </w:pPr>
            <w:ins w:id="3519" w:author="Author">
              <w:r w:rsidRPr="00F67924">
                <w:rPr>
                  <w:szCs w:val="22"/>
                  <w:lang w:val="pt-PT"/>
                </w:rPr>
                <w:t>Tel: +421 - 2 52638201</w:t>
              </w:r>
            </w:ins>
          </w:p>
          <w:p w14:paraId="4A18F2BF" w14:textId="18C18975" w:rsidR="0050387E" w:rsidRPr="00F67924" w:rsidDel="007F3BA5" w:rsidRDefault="0050387E" w:rsidP="002A3B5C">
            <w:pPr>
              <w:rPr>
                <w:del w:id="3520" w:author="Author"/>
                <w:b/>
                <w:szCs w:val="22"/>
                <w:lang w:val="pt-PT"/>
              </w:rPr>
            </w:pPr>
          </w:p>
          <w:p w14:paraId="3A25707D" w14:textId="7BFAE3FD" w:rsidR="0050387E" w:rsidRPr="00F67924" w:rsidDel="007F3BA5" w:rsidRDefault="0050387E" w:rsidP="002A3B5C">
            <w:pPr>
              <w:rPr>
                <w:del w:id="3521" w:author="Author"/>
                <w:b/>
                <w:szCs w:val="22"/>
                <w:lang w:val="pt-PT"/>
              </w:rPr>
            </w:pPr>
            <w:del w:id="3522" w:author="Author">
              <w:r w:rsidRPr="00F67924" w:rsidDel="007F3BA5">
                <w:rPr>
                  <w:b/>
                  <w:szCs w:val="22"/>
                  <w:lang w:val="pt-PT"/>
                </w:rPr>
                <w:delText>Slovenija</w:delText>
              </w:r>
            </w:del>
          </w:p>
          <w:p w14:paraId="495942DA" w14:textId="79ABA99B" w:rsidR="0050387E" w:rsidRPr="00F67924" w:rsidDel="007F3BA5" w:rsidRDefault="0050387E" w:rsidP="002A3B5C">
            <w:pPr>
              <w:rPr>
                <w:del w:id="3523" w:author="Author"/>
                <w:szCs w:val="22"/>
                <w:lang w:val="pt-PT"/>
              </w:rPr>
            </w:pPr>
            <w:del w:id="3524" w:author="Author">
              <w:r w:rsidRPr="00F67924" w:rsidDel="007F3BA5">
                <w:rPr>
                  <w:szCs w:val="22"/>
                  <w:lang w:val="pt-PT"/>
                </w:rPr>
                <w:delText>Roche farmacevtska družba d.o.o.</w:delText>
              </w:r>
            </w:del>
          </w:p>
          <w:p w14:paraId="00667E11" w14:textId="330A8F69" w:rsidR="0050387E" w:rsidRPr="00F67924" w:rsidDel="007F3BA5" w:rsidRDefault="0050387E" w:rsidP="002A3B5C">
            <w:pPr>
              <w:rPr>
                <w:del w:id="3525" w:author="Author"/>
                <w:rFonts w:eastAsia="MS Mincho"/>
                <w:szCs w:val="22"/>
                <w:lang w:val="pt-PT"/>
              </w:rPr>
            </w:pPr>
            <w:del w:id="3526" w:author="Author">
              <w:r w:rsidRPr="00F67924" w:rsidDel="007F3BA5">
                <w:rPr>
                  <w:rFonts w:eastAsia="MS Mincho"/>
                  <w:szCs w:val="22"/>
                  <w:lang w:val="pt-PT"/>
                </w:rPr>
                <w:delText>Tel: +386 - 1 360 26 00</w:delText>
              </w:r>
            </w:del>
          </w:p>
          <w:p w14:paraId="76FEEF9F" w14:textId="77777777" w:rsidR="0050387E" w:rsidRPr="00F67924" w:rsidRDefault="0050387E" w:rsidP="002A3B5C">
            <w:pPr>
              <w:rPr>
                <w:szCs w:val="22"/>
                <w:lang w:val="pt-PT"/>
              </w:rPr>
            </w:pPr>
          </w:p>
        </w:tc>
      </w:tr>
      <w:tr w:rsidR="0050387E" w:rsidRPr="0009703D" w14:paraId="54335B53" w14:textId="77777777" w:rsidTr="00557EB7">
        <w:trPr>
          <w:gridAfter w:val="1"/>
          <w:wAfter w:w="108" w:type="dxa"/>
          <w:cantSplit/>
          <w:trPrChange w:id="3527" w:author="Author">
            <w:trPr>
              <w:cantSplit/>
            </w:trPr>
          </w:trPrChange>
        </w:trPr>
        <w:tc>
          <w:tcPr>
            <w:tcW w:w="4590" w:type="dxa"/>
            <w:tcPrChange w:id="3528" w:author="Author">
              <w:tcPr>
                <w:tcW w:w="4590" w:type="dxa"/>
                <w:gridSpan w:val="2"/>
              </w:tcPr>
            </w:tcPrChange>
          </w:tcPr>
          <w:p w14:paraId="60F7BA86" w14:textId="77777777" w:rsidR="0050387E" w:rsidRPr="00F67924" w:rsidRDefault="0050387E" w:rsidP="002A3B5C">
            <w:pPr>
              <w:tabs>
                <w:tab w:val="left" w:pos="720"/>
              </w:tabs>
              <w:rPr>
                <w:b/>
                <w:snapToGrid w:val="0"/>
                <w:szCs w:val="22"/>
                <w:lang w:val="pt-PT"/>
              </w:rPr>
            </w:pPr>
            <w:r w:rsidRPr="00F67924">
              <w:rPr>
                <w:b/>
                <w:snapToGrid w:val="0"/>
                <w:szCs w:val="22"/>
                <w:lang w:val="pt-PT"/>
              </w:rPr>
              <w:t xml:space="preserve">Ísland </w:t>
            </w:r>
          </w:p>
          <w:p w14:paraId="1ABB9B6C" w14:textId="1D2A874A" w:rsidR="0050387E" w:rsidRPr="00F67924" w:rsidRDefault="0050387E" w:rsidP="002A3B5C">
            <w:pPr>
              <w:tabs>
                <w:tab w:val="left" w:pos="720"/>
              </w:tabs>
              <w:rPr>
                <w:snapToGrid w:val="0"/>
                <w:szCs w:val="22"/>
                <w:lang w:val="pt-PT"/>
              </w:rPr>
            </w:pPr>
            <w:r w:rsidRPr="00F67924">
              <w:rPr>
                <w:snapToGrid w:val="0"/>
                <w:szCs w:val="22"/>
                <w:lang w:val="pt-PT"/>
              </w:rPr>
              <w:t xml:space="preserve">Roche </w:t>
            </w:r>
            <w:r w:rsidR="004003CD" w:rsidRPr="00F67924">
              <w:rPr>
                <w:lang w:val="pt-PT"/>
              </w:rPr>
              <w:t>Pharmaceuticals A/S</w:t>
            </w:r>
          </w:p>
          <w:p w14:paraId="2A463190" w14:textId="77777777" w:rsidR="0050387E" w:rsidRPr="00F67924" w:rsidRDefault="0050387E" w:rsidP="002A3B5C">
            <w:pPr>
              <w:tabs>
                <w:tab w:val="left" w:pos="720"/>
              </w:tabs>
              <w:rPr>
                <w:snapToGrid w:val="0"/>
                <w:szCs w:val="22"/>
                <w:lang w:val="pt-PT"/>
              </w:rPr>
            </w:pPr>
            <w:r w:rsidRPr="00F67924">
              <w:rPr>
                <w:szCs w:val="22"/>
                <w:lang w:val="pt-PT"/>
              </w:rPr>
              <w:t>c/o Icepharma hf</w:t>
            </w:r>
          </w:p>
          <w:p w14:paraId="61E8250C" w14:textId="77777777" w:rsidR="0050387E" w:rsidRPr="00F67924" w:rsidRDefault="0050387E" w:rsidP="002A3B5C">
            <w:pPr>
              <w:rPr>
                <w:snapToGrid w:val="0"/>
                <w:szCs w:val="22"/>
                <w:lang w:val="pt-PT"/>
              </w:rPr>
            </w:pPr>
            <w:r w:rsidRPr="00F67924">
              <w:rPr>
                <w:szCs w:val="22"/>
                <w:lang w:val="pt-PT"/>
              </w:rPr>
              <w:t>Sími</w:t>
            </w:r>
            <w:r w:rsidRPr="00F67924">
              <w:rPr>
                <w:snapToGrid w:val="0"/>
                <w:szCs w:val="22"/>
                <w:lang w:val="pt-PT"/>
              </w:rPr>
              <w:t>: +354 540 8000</w:t>
            </w:r>
          </w:p>
          <w:p w14:paraId="21E21EFE" w14:textId="77777777" w:rsidR="0050387E" w:rsidRPr="00F67924" w:rsidRDefault="0050387E" w:rsidP="002A3B5C">
            <w:pPr>
              <w:tabs>
                <w:tab w:val="left" w:pos="720"/>
              </w:tabs>
              <w:autoSpaceDE w:val="0"/>
              <w:autoSpaceDN w:val="0"/>
              <w:adjustRightInd w:val="0"/>
              <w:rPr>
                <w:b/>
                <w:szCs w:val="22"/>
                <w:lang w:val="pt-PT"/>
              </w:rPr>
            </w:pPr>
          </w:p>
        </w:tc>
        <w:tc>
          <w:tcPr>
            <w:tcW w:w="4590" w:type="dxa"/>
            <w:tcPrChange w:id="3529" w:author="Author">
              <w:tcPr>
                <w:tcW w:w="4590" w:type="dxa"/>
                <w:gridSpan w:val="2"/>
              </w:tcPr>
            </w:tcPrChange>
          </w:tcPr>
          <w:p w14:paraId="0AECDE4B" w14:textId="77777777" w:rsidR="007F3BA5" w:rsidRPr="00557EB7" w:rsidRDefault="007F3BA5" w:rsidP="007F3BA5">
            <w:pPr>
              <w:pStyle w:val="Standard1"/>
              <w:rPr>
                <w:ins w:id="3530" w:author="Author"/>
                <w:b/>
                <w:szCs w:val="22"/>
                <w:lang w:val="de-DE"/>
                <w:rPrChange w:id="3531" w:author="Author">
                  <w:rPr>
                    <w:ins w:id="3532" w:author="Author"/>
                    <w:b/>
                    <w:szCs w:val="22"/>
                  </w:rPr>
                </w:rPrChange>
              </w:rPr>
            </w:pPr>
            <w:ins w:id="3533" w:author="Author">
              <w:r w:rsidRPr="00557EB7">
                <w:rPr>
                  <w:b/>
                  <w:szCs w:val="22"/>
                  <w:lang w:val="de-DE"/>
                  <w:rPrChange w:id="3534" w:author="Author">
                    <w:rPr>
                      <w:b/>
                      <w:szCs w:val="22"/>
                    </w:rPr>
                  </w:rPrChange>
                </w:rPr>
                <w:t>Suomi/Finland</w:t>
              </w:r>
            </w:ins>
          </w:p>
          <w:p w14:paraId="3C18A316" w14:textId="77777777" w:rsidR="007F3BA5" w:rsidRPr="00557EB7" w:rsidRDefault="007F3BA5" w:rsidP="007F3BA5">
            <w:pPr>
              <w:pStyle w:val="Standard1"/>
              <w:rPr>
                <w:ins w:id="3535" w:author="Author"/>
                <w:snapToGrid w:val="0"/>
                <w:szCs w:val="22"/>
                <w:lang w:val="de-DE"/>
                <w:rPrChange w:id="3536" w:author="Author">
                  <w:rPr>
                    <w:ins w:id="3537" w:author="Author"/>
                    <w:snapToGrid w:val="0"/>
                    <w:szCs w:val="22"/>
                  </w:rPr>
                </w:rPrChange>
              </w:rPr>
            </w:pPr>
            <w:ins w:id="3538" w:author="Author">
              <w:r w:rsidRPr="00557EB7">
                <w:rPr>
                  <w:szCs w:val="22"/>
                  <w:lang w:val="de-DE"/>
                  <w:rPrChange w:id="3539" w:author="Author">
                    <w:rPr>
                      <w:szCs w:val="22"/>
                    </w:rPr>
                  </w:rPrChange>
                </w:rPr>
                <w:t>Roche Oy</w:t>
              </w:r>
              <w:r w:rsidRPr="00557EB7">
                <w:rPr>
                  <w:snapToGrid w:val="0"/>
                  <w:szCs w:val="22"/>
                  <w:lang w:val="de-DE"/>
                  <w:rPrChange w:id="3540" w:author="Author">
                    <w:rPr>
                      <w:snapToGrid w:val="0"/>
                      <w:szCs w:val="22"/>
                    </w:rPr>
                  </w:rPrChange>
                </w:rPr>
                <w:t xml:space="preserve"> </w:t>
              </w:r>
            </w:ins>
          </w:p>
          <w:p w14:paraId="1835538B" w14:textId="77777777" w:rsidR="007F3BA5" w:rsidRPr="00557EB7" w:rsidRDefault="007F3BA5" w:rsidP="007F3BA5">
            <w:pPr>
              <w:pStyle w:val="Standard1"/>
              <w:rPr>
                <w:ins w:id="3541" w:author="Author"/>
                <w:szCs w:val="22"/>
                <w:lang w:val="de-DE"/>
                <w:rPrChange w:id="3542" w:author="Author">
                  <w:rPr>
                    <w:ins w:id="3543" w:author="Author"/>
                    <w:szCs w:val="22"/>
                  </w:rPr>
                </w:rPrChange>
              </w:rPr>
            </w:pPr>
            <w:ins w:id="3544" w:author="Author">
              <w:r w:rsidRPr="00557EB7">
                <w:rPr>
                  <w:szCs w:val="22"/>
                  <w:lang w:val="de-DE"/>
                  <w:rPrChange w:id="3545" w:author="Author">
                    <w:rPr>
                      <w:szCs w:val="22"/>
                    </w:rPr>
                  </w:rPrChange>
                </w:rPr>
                <w:t>Puh/Tel: +358 (0) 10 554 500</w:t>
              </w:r>
            </w:ins>
          </w:p>
          <w:p w14:paraId="7ACBC3BF" w14:textId="3A2F77ED" w:rsidR="0050387E" w:rsidRPr="00557EB7" w:rsidDel="007F3BA5" w:rsidRDefault="0050387E" w:rsidP="002A3B5C">
            <w:pPr>
              <w:rPr>
                <w:del w:id="3546" w:author="Author"/>
                <w:b/>
                <w:szCs w:val="22"/>
                <w:lang w:val="de-DE"/>
                <w:rPrChange w:id="3547" w:author="Author">
                  <w:rPr>
                    <w:del w:id="3548" w:author="Author"/>
                    <w:b/>
                    <w:szCs w:val="22"/>
                  </w:rPr>
                </w:rPrChange>
              </w:rPr>
            </w:pPr>
            <w:del w:id="3549" w:author="Author">
              <w:r w:rsidRPr="00557EB7" w:rsidDel="007F3BA5">
                <w:rPr>
                  <w:b/>
                  <w:szCs w:val="22"/>
                  <w:lang w:val="de-DE"/>
                  <w:rPrChange w:id="3550" w:author="Author">
                    <w:rPr>
                      <w:b/>
                      <w:szCs w:val="22"/>
                    </w:rPr>
                  </w:rPrChange>
                </w:rPr>
                <w:delText xml:space="preserve">Slovenská republika </w:delText>
              </w:r>
            </w:del>
          </w:p>
          <w:p w14:paraId="76216F8B" w14:textId="2A0F5F20" w:rsidR="0050387E" w:rsidRPr="00557EB7" w:rsidDel="007F3BA5" w:rsidRDefault="0050387E" w:rsidP="002A3B5C">
            <w:pPr>
              <w:rPr>
                <w:del w:id="3551" w:author="Author"/>
                <w:szCs w:val="22"/>
                <w:lang w:val="de-DE"/>
                <w:rPrChange w:id="3552" w:author="Author">
                  <w:rPr>
                    <w:del w:id="3553" w:author="Author"/>
                    <w:szCs w:val="22"/>
                  </w:rPr>
                </w:rPrChange>
              </w:rPr>
            </w:pPr>
            <w:del w:id="3554" w:author="Author">
              <w:r w:rsidRPr="00557EB7" w:rsidDel="007F3BA5">
                <w:rPr>
                  <w:szCs w:val="22"/>
                  <w:lang w:val="de-DE"/>
                  <w:rPrChange w:id="3555" w:author="Author">
                    <w:rPr>
                      <w:szCs w:val="22"/>
                    </w:rPr>
                  </w:rPrChange>
                </w:rPr>
                <w:delText>Roche Slovensko, s.r.o.</w:delText>
              </w:r>
            </w:del>
          </w:p>
          <w:p w14:paraId="7BC11CC1" w14:textId="4A3268D7" w:rsidR="0050387E" w:rsidRPr="00557EB7" w:rsidDel="007F3BA5" w:rsidRDefault="0050387E" w:rsidP="002A3B5C">
            <w:pPr>
              <w:rPr>
                <w:del w:id="3556" w:author="Author"/>
                <w:szCs w:val="22"/>
                <w:lang w:val="de-DE"/>
                <w:rPrChange w:id="3557" w:author="Author">
                  <w:rPr>
                    <w:del w:id="3558" w:author="Author"/>
                    <w:szCs w:val="22"/>
                  </w:rPr>
                </w:rPrChange>
              </w:rPr>
            </w:pPr>
            <w:del w:id="3559" w:author="Author">
              <w:r w:rsidRPr="00557EB7" w:rsidDel="007F3BA5">
                <w:rPr>
                  <w:szCs w:val="22"/>
                  <w:lang w:val="de-DE"/>
                  <w:rPrChange w:id="3560" w:author="Author">
                    <w:rPr>
                      <w:szCs w:val="22"/>
                    </w:rPr>
                  </w:rPrChange>
                </w:rPr>
                <w:delText>Tel: +421 - 2 52638201</w:delText>
              </w:r>
            </w:del>
          </w:p>
          <w:p w14:paraId="3A7922A8" w14:textId="77777777" w:rsidR="0050387E" w:rsidRPr="00557EB7" w:rsidRDefault="0050387E" w:rsidP="002A3B5C">
            <w:pPr>
              <w:rPr>
                <w:b/>
                <w:szCs w:val="22"/>
                <w:lang w:val="de-DE"/>
                <w:rPrChange w:id="3561" w:author="Author">
                  <w:rPr>
                    <w:b/>
                    <w:szCs w:val="22"/>
                  </w:rPr>
                </w:rPrChange>
              </w:rPr>
            </w:pPr>
          </w:p>
        </w:tc>
      </w:tr>
      <w:tr w:rsidR="0050387E" w:rsidRPr="00F67924" w14:paraId="630FBBD5" w14:textId="77777777" w:rsidTr="00557EB7">
        <w:trPr>
          <w:gridAfter w:val="1"/>
          <w:wAfter w:w="108" w:type="dxa"/>
          <w:cantSplit/>
          <w:trPrChange w:id="3562" w:author="Author">
            <w:trPr>
              <w:cantSplit/>
            </w:trPr>
          </w:trPrChange>
        </w:trPr>
        <w:tc>
          <w:tcPr>
            <w:tcW w:w="4590" w:type="dxa"/>
            <w:tcPrChange w:id="3563" w:author="Author">
              <w:tcPr>
                <w:tcW w:w="4590" w:type="dxa"/>
                <w:gridSpan w:val="2"/>
              </w:tcPr>
            </w:tcPrChange>
          </w:tcPr>
          <w:p w14:paraId="51436641" w14:textId="77777777" w:rsidR="0050387E" w:rsidRPr="00F67924" w:rsidRDefault="0050387E" w:rsidP="002A3B5C">
            <w:pPr>
              <w:rPr>
                <w:szCs w:val="22"/>
                <w:lang w:val="pt-PT"/>
              </w:rPr>
            </w:pPr>
            <w:r w:rsidRPr="00F67924">
              <w:rPr>
                <w:b/>
                <w:szCs w:val="22"/>
                <w:lang w:val="pt-PT"/>
              </w:rPr>
              <w:t>Italia</w:t>
            </w:r>
          </w:p>
          <w:p w14:paraId="21B6A30F" w14:textId="77777777" w:rsidR="0050387E" w:rsidRPr="00F67924" w:rsidRDefault="0050387E" w:rsidP="002A3B5C">
            <w:pPr>
              <w:rPr>
                <w:szCs w:val="22"/>
                <w:lang w:val="pt-PT"/>
              </w:rPr>
            </w:pPr>
            <w:r w:rsidRPr="00F67924">
              <w:rPr>
                <w:szCs w:val="22"/>
                <w:lang w:val="pt-PT"/>
              </w:rPr>
              <w:t>Roche S.p.A.</w:t>
            </w:r>
          </w:p>
          <w:p w14:paraId="769A28F3" w14:textId="77777777" w:rsidR="0050387E" w:rsidRPr="00F67924" w:rsidRDefault="0050387E" w:rsidP="002A3B5C">
            <w:pPr>
              <w:rPr>
                <w:b/>
                <w:szCs w:val="22"/>
                <w:lang w:val="pt-PT"/>
              </w:rPr>
            </w:pPr>
            <w:r w:rsidRPr="00F67924">
              <w:rPr>
                <w:szCs w:val="22"/>
                <w:lang w:val="pt-PT"/>
              </w:rPr>
              <w:t>Tel: +39 - 039 2471</w:t>
            </w:r>
          </w:p>
        </w:tc>
        <w:tc>
          <w:tcPr>
            <w:tcW w:w="4590" w:type="dxa"/>
            <w:tcPrChange w:id="3564" w:author="Author">
              <w:tcPr>
                <w:tcW w:w="4590" w:type="dxa"/>
                <w:gridSpan w:val="2"/>
              </w:tcPr>
            </w:tcPrChange>
          </w:tcPr>
          <w:p w14:paraId="0A12C93E" w14:textId="77777777" w:rsidR="007F3BA5" w:rsidRPr="00F67924" w:rsidRDefault="007F3BA5" w:rsidP="007F3BA5">
            <w:pPr>
              <w:pStyle w:val="Standard1"/>
              <w:rPr>
                <w:ins w:id="3565" w:author="Author"/>
                <w:szCs w:val="22"/>
                <w:lang w:val="pt-PT"/>
              </w:rPr>
            </w:pPr>
            <w:ins w:id="3566" w:author="Author">
              <w:r w:rsidRPr="00F67924">
                <w:rPr>
                  <w:b/>
                  <w:szCs w:val="22"/>
                  <w:lang w:val="pt-PT"/>
                </w:rPr>
                <w:t>Sverige</w:t>
              </w:r>
            </w:ins>
          </w:p>
          <w:p w14:paraId="0DBF130A" w14:textId="77777777" w:rsidR="007F3BA5" w:rsidRPr="00F67924" w:rsidRDefault="007F3BA5" w:rsidP="007F3BA5">
            <w:pPr>
              <w:pStyle w:val="Standard1"/>
              <w:rPr>
                <w:ins w:id="3567" w:author="Author"/>
                <w:szCs w:val="22"/>
                <w:lang w:val="pt-PT"/>
              </w:rPr>
            </w:pPr>
            <w:ins w:id="3568" w:author="Author">
              <w:r w:rsidRPr="00F67924">
                <w:rPr>
                  <w:szCs w:val="22"/>
                  <w:lang w:val="pt-PT"/>
                </w:rPr>
                <w:t>Roche AB</w:t>
              </w:r>
            </w:ins>
          </w:p>
          <w:p w14:paraId="764A0CFE" w14:textId="77777777" w:rsidR="007F3BA5" w:rsidRPr="00F67924" w:rsidRDefault="007F3BA5" w:rsidP="007F3BA5">
            <w:pPr>
              <w:pStyle w:val="Standard1"/>
              <w:suppressAutoHyphens/>
              <w:rPr>
                <w:ins w:id="3569" w:author="Author"/>
                <w:szCs w:val="22"/>
                <w:lang w:val="pt-PT"/>
              </w:rPr>
            </w:pPr>
            <w:ins w:id="3570" w:author="Author">
              <w:r w:rsidRPr="00F67924">
                <w:rPr>
                  <w:szCs w:val="22"/>
                  <w:lang w:val="pt-PT"/>
                </w:rPr>
                <w:t>Tel: +46 (0) 8 726 1200</w:t>
              </w:r>
            </w:ins>
          </w:p>
          <w:p w14:paraId="1321DC74" w14:textId="12D248B3" w:rsidR="0050387E" w:rsidRPr="00F67924" w:rsidDel="007F3BA5" w:rsidRDefault="0050387E" w:rsidP="002A3B5C">
            <w:pPr>
              <w:rPr>
                <w:del w:id="3571" w:author="Author"/>
                <w:b/>
                <w:szCs w:val="22"/>
                <w:lang w:val="pt-PT"/>
              </w:rPr>
            </w:pPr>
            <w:del w:id="3572" w:author="Author">
              <w:r w:rsidRPr="00F67924" w:rsidDel="007F3BA5">
                <w:rPr>
                  <w:b/>
                  <w:szCs w:val="22"/>
                  <w:lang w:val="pt-PT"/>
                </w:rPr>
                <w:delText>Suomi/Finland</w:delText>
              </w:r>
            </w:del>
          </w:p>
          <w:p w14:paraId="15131075" w14:textId="1995DB0C" w:rsidR="0050387E" w:rsidRPr="00F67924" w:rsidDel="007F3BA5" w:rsidRDefault="0050387E" w:rsidP="002A3B5C">
            <w:pPr>
              <w:rPr>
                <w:del w:id="3573" w:author="Author"/>
                <w:snapToGrid w:val="0"/>
                <w:szCs w:val="22"/>
                <w:lang w:val="pt-PT"/>
              </w:rPr>
            </w:pPr>
            <w:del w:id="3574" w:author="Author">
              <w:r w:rsidRPr="00F67924" w:rsidDel="007F3BA5">
                <w:rPr>
                  <w:szCs w:val="22"/>
                  <w:lang w:val="pt-PT"/>
                </w:rPr>
                <w:delText>Roche Oy</w:delText>
              </w:r>
              <w:r w:rsidRPr="00F67924" w:rsidDel="007F3BA5">
                <w:rPr>
                  <w:snapToGrid w:val="0"/>
                  <w:szCs w:val="22"/>
                  <w:lang w:val="pt-PT"/>
                </w:rPr>
                <w:delText xml:space="preserve"> </w:delText>
              </w:r>
            </w:del>
          </w:p>
          <w:p w14:paraId="176B0277" w14:textId="10A82FF7" w:rsidR="0050387E" w:rsidRPr="00F67924" w:rsidDel="007F3BA5" w:rsidRDefault="0050387E" w:rsidP="002A3B5C">
            <w:pPr>
              <w:rPr>
                <w:del w:id="3575" w:author="Author"/>
                <w:szCs w:val="22"/>
                <w:lang w:val="pt-PT"/>
              </w:rPr>
            </w:pPr>
            <w:del w:id="3576" w:author="Author">
              <w:r w:rsidRPr="00F67924" w:rsidDel="007F3BA5">
                <w:rPr>
                  <w:szCs w:val="22"/>
                  <w:lang w:val="pt-PT"/>
                </w:rPr>
                <w:delText xml:space="preserve">Puh/Tel: +358 (0) 10 554 </w:delText>
              </w:r>
            </w:del>
            <w:ins w:id="3577" w:author="Author">
              <w:r w:rsidR="007F3BA5" w:rsidRPr="00F67924">
                <w:rPr>
                  <w:szCs w:val="22"/>
                  <w:lang w:val="pt-PT"/>
                </w:rPr>
                <w:t> </w:t>
              </w:r>
            </w:ins>
            <w:del w:id="3578" w:author="Author">
              <w:r w:rsidRPr="00F67924" w:rsidDel="007F3BA5">
                <w:rPr>
                  <w:szCs w:val="22"/>
                  <w:lang w:val="pt-PT"/>
                </w:rPr>
                <w:delText>500</w:delText>
              </w:r>
            </w:del>
          </w:p>
          <w:p w14:paraId="7F4A5E47" w14:textId="77777777" w:rsidR="0050387E" w:rsidRPr="00F67924" w:rsidRDefault="0050387E" w:rsidP="002A3B5C">
            <w:pPr>
              <w:rPr>
                <w:szCs w:val="22"/>
                <w:lang w:val="pt-PT"/>
              </w:rPr>
            </w:pPr>
          </w:p>
        </w:tc>
      </w:tr>
      <w:tr w:rsidR="0050387E" w:rsidRPr="00F67924" w:rsidDel="007F3BA5" w14:paraId="1BD762FB" w14:textId="78C72727" w:rsidTr="00557EB7">
        <w:trPr>
          <w:cantSplit/>
          <w:del w:id="3579" w:author="Author"/>
          <w:trPrChange w:id="3580" w:author="Author">
            <w:trPr>
              <w:cantSplit/>
            </w:trPr>
          </w:trPrChange>
        </w:trPr>
        <w:tc>
          <w:tcPr>
            <w:tcW w:w="4590" w:type="dxa"/>
            <w:tcPrChange w:id="3581" w:author="Author">
              <w:tcPr>
                <w:tcW w:w="4590" w:type="dxa"/>
                <w:gridSpan w:val="2"/>
              </w:tcPr>
            </w:tcPrChange>
          </w:tcPr>
          <w:p w14:paraId="6DA5C5E6" w14:textId="15278F7A" w:rsidR="0050387E" w:rsidRPr="00F67924" w:rsidDel="007F3BA5" w:rsidRDefault="0050387E" w:rsidP="002A3B5C">
            <w:pPr>
              <w:rPr>
                <w:del w:id="3582" w:author="Author"/>
                <w:szCs w:val="22"/>
                <w:lang w:val="pt-PT"/>
              </w:rPr>
            </w:pPr>
            <w:del w:id="3583" w:author="Author">
              <w:r w:rsidRPr="00F67924" w:rsidDel="007F3BA5">
                <w:rPr>
                  <w:b/>
                  <w:szCs w:val="22"/>
                  <w:lang w:val="pt-PT"/>
                </w:rPr>
                <w:delText>Kύπρος</w:delText>
              </w:r>
              <w:r w:rsidRPr="00F67924" w:rsidDel="007F3BA5">
                <w:rPr>
                  <w:szCs w:val="22"/>
                  <w:lang w:val="pt-PT"/>
                </w:rPr>
                <w:delText xml:space="preserve"> </w:delText>
              </w:r>
            </w:del>
          </w:p>
          <w:p w14:paraId="3A752EE6" w14:textId="10427A6E" w:rsidR="00CD7AF8" w:rsidRPr="00F67924" w:rsidDel="007F3BA5" w:rsidRDefault="00CD7AF8" w:rsidP="00CD7AF8">
            <w:pPr>
              <w:pStyle w:val="Standard1"/>
              <w:rPr>
                <w:del w:id="3584" w:author="Author"/>
                <w:szCs w:val="22"/>
                <w:lang w:val="pt-PT"/>
              </w:rPr>
            </w:pPr>
            <w:del w:id="3585" w:author="Author">
              <w:r w:rsidRPr="00F67924" w:rsidDel="007F3BA5">
                <w:rPr>
                  <w:szCs w:val="22"/>
                  <w:lang w:val="pt-PT"/>
                </w:rPr>
                <w:delText>Roche (Hellas) A.E.</w:delText>
              </w:r>
            </w:del>
          </w:p>
          <w:p w14:paraId="23BD304A" w14:textId="2AFAB493" w:rsidR="0050387E" w:rsidRPr="00F67924" w:rsidDel="007F3BA5" w:rsidRDefault="00CD7AF8" w:rsidP="0019679C">
            <w:pPr>
              <w:rPr>
                <w:del w:id="3586" w:author="Author"/>
                <w:szCs w:val="22"/>
                <w:lang w:val="pt-PT"/>
              </w:rPr>
            </w:pPr>
            <w:del w:id="3587" w:author="Author">
              <w:r w:rsidRPr="00F67924" w:rsidDel="007F3BA5">
                <w:rPr>
                  <w:szCs w:val="22"/>
                  <w:lang w:val="pt-PT"/>
                </w:rPr>
                <w:delText>Τηλ: +30 210 61 66 100</w:delText>
              </w:r>
            </w:del>
          </w:p>
        </w:tc>
        <w:tc>
          <w:tcPr>
            <w:tcW w:w="4590" w:type="dxa"/>
            <w:gridSpan w:val="2"/>
            <w:tcPrChange w:id="3588" w:author="Author">
              <w:tcPr>
                <w:tcW w:w="4590" w:type="dxa"/>
                <w:gridSpan w:val="2"/>
              </w:tcPr>
            </w:tcPrChange>
          </w:tcPr>
          <w:p w14:paraId="2BF2576F" w14:textId="40AA8955" w:rsidR="0050387E" w:rsidRPr="00F67924" w:rsidDel="007F3BA5" w:rsidRDefault="0050387E" w:rsidP="002A3B5C">
            <w:pPr>
              <w:rPr>
                <w:del w:id="3589" w:author="Author"/>
                <w:szCs w:val="22"/>
                <w:lang w:val="pt-PT"/>
              </w:rPr>
            </w:pPr>
            <w:del w:id="3590" w:author="Author">
              <w:r w:rsidRPr="00F67924" w:rsidDel="007F3BA5">
                <w:rPr>
                  <w:b/>
                  <w:szCs w:val="22"/>
                  <w:lang w:val="pt-PT"/>
                </w:rPr>
                <w:delText>Sverige</w:delText>
              </w:r>
            </w:del>
          </w:p>
          <w:p w14:paraId="0B10FAEB" w14:textId="236C3766" w:rsidR="0050387E" w:rsidRPr="00F67924" w:rsidDel="007F3BA5" w:rsidRDefault="0050387E" w:rsidP="002A3B5C">
            <w:pPr>
              <w:rPr>
                <w:del w:id="3591" w:author="Author"/>
                <w:szCs w:val="22"/>
                <w:lang w:val="pt-PT"/>
              </w:rPr>
            </w:pPr>
            <w:del w:id="3592" w:author="Author">
              <w:r w:rsidRPr="00F67924" w:rsidDel="007F3BA5">
                <w:rPr>
                  <w:szCs w:val="22"/>
                  <w:lang w:val="pt-PT"/>
                </w:rPr>
                <w:delText>Roche AB</w:delText>
              </w:r>
            </w:del>
          </w:p>
          <w:p w14:paraId="2576C8B0" w14:textId="5A7C601C" w:rsidR="0050387E" w:rsidRPr="00F67924" w:rsidDel="007F3BA5" w:rsidRDefault="0050387E" w:rsidP="002A3B5C">
            <w:pPr>
              <w:suppressAutoHyphens/>
              <w:rPr>
                <w:del w:id="3593" w:author="Author"/>
                <w:szCs w:val="22"/>
                <w:lang w:val="pt-PT"/>
              </w:rPr>
            </w:pPr>
            <w:del w:id="3594" w:author="Author">
              <w:r w:rsidRPr="00F67924" w:rsidDel="007F3BA5">
                <w:rPr>
                  <w:szCs w:val="22"/>
                  <w:lang w:val="pt-PT"/>
                </w:rPr>
                <w:delText>Tel: +46 (0) 8 726 1200</w:delText>
              </w:r>
            </w:del>
          </w:p>
          <w:p w14:paraId="58FDCE12" w14:textId="707FFAD8" w:rsidR="0050387E" w:rsidRPr="00F67924" w:rsidDel="007F3BA5" w:rsidRDefault="0050387E" w:rsidP="002A3B5C">
            <w:pPr>
              <w:rPr>
                <w:del w:id="3595" w:author="Author"/>
                <w:szCs w:val="22"/>
                <w:lang w:val="pt-PT"/>
              </w:rPr>
            </w:pPr>
          </w:p>
        </w:tc>
      </w:tr>
      <w:tr w:rsidR="0050387E" w:rsidRPr="00F67924" w:rsidDel="007F3BA5" w14:paraId="348F7FAC" w14:textId="51B07535" w:rsidTr="00557EB7">
        <w:trPr>
          <w:cantSplit/>
          <w:del w:id="3596" w:author="Author"/>
          <w:trPrChange w:id="3597" w:author="Author">
            <w:trPr>
              <w:cantSplit/>
            </w:trPr>
          </w:trPrChange>
        </w:trPr>
        <w:tc>
          <w:tcPr>
            <w:tcW w:w="4590" w:type="dxa"/>
            <w:tcPrChange w:id="3598" w:author="Author">
              <w:tcPr>
                <w:tcW w:w="4590" w:type="dxa"/>
                <w:gridSpan w:val="2"/>
              </w:tcPr>
            </w:tcPrChange>
          </w:tcPr>
          <w:p w14:paraId="30FCF3E0" w14:textId="308E37E2" w:rsidR="0050387E" w:rsidRPr="00F67924" w:rsidDel="007F3BA5" w:rsidRDefault="0050387E" w:rsidP="002A3B5C">
            <w:pPr>
              <w:rPr>
                <w:del w:id="3599" w:author="Author"/>
                <w:b/>
                <w:szCs w:val="22"/>
                <w:lang w:val="pt-PT"/>
              </w:rPr>
            </w:pPr>
            <w:del w:id="3600" w:author="Author">
              <w:r w:rsidRPr="00F67924" w:rsidDel="007F3BA5">
                <w:rPr>
                  <w:b/>
                  <w:szCs w:val="22"/>
                  <w:lang w:val="pt-PT"/>
                </w:rPr>
                <w:delText>Latvija</w:delText>
              </w:r>
            </w:del>
          </w:p>
          <w:p w14:paraId="7324B728" w14:textId="0F83D127" w:rsidR="0050387E" w:rsidRPr="00F67924" w:rsidDel="007F3BA5" w:rsidRDefault="0050387E" w:rsidP="002A3B5C">
            <w:pPr>
              <w:rPr>
                <w:del w:id="3601" w:author="Author"/>
                <w:szCs w:val="22"/>
                <w:lang w:val="pt-PT"/>
              </w:rPr>
            </w:pPr>
            <w:del w:id="3602" w:author="Author">
              <w:r w:rsidRPr="00F67924" w:rsidDel="007F3BA5">
                <w:rPr>
                  <w:bCs/>
                  <w:szCs w:val="22"/>
                  <w:lang w:val="pt-PT"/>
                </w:rPr>
                <w:delText>Roche Latvija SIA</w:delText>
              </w:r>
            </w:del>
          </w:p>
          <w:p w14:paraId="6293711D" w14:textId="1F840CCC" w:rsidR="0050387E" w:rsidRPr="00F67924" w:rsidDel="007F3BA5" w:rsidRDefault="0050387E" w:rsidP="002A3B5C">
            <w:pPr>
              <w:rPr>
                <w:del w:id="3603" w:author="Author"/>
                <w:szCs w:val="22"/>
                <w:lang w:val="pt-PT"/>
              </w:rPr>
            </w:pPr>
            <w:del w:id="3604" w:author="Author">
              <w:r w:rsidRPr="00F67924" w:rsidDel="007F3BA5">
                <w:rPr>
                  <w:szCs w:val="22"/>
                  <w:lang w:val="pt-PT"/>
                </w:rPr>
                <w:delText>Tel: +371 - 6 7039831</w:delText>
              </w:r>
            </w:del>
          </w:p>
          <w:p w14:paraId="4D6761D7" w14:textId="27EBB930" w:rsidR="0050387E" w:rsidRPr="00F67924" w:rsidDel="007F3BA5" w:rsidRDefault="0050387E" w:rsidP="002A3B5C">
            <w:pPr>
              <w:rPr>
                <w:del w:id="3605" w:author="Author"/>
                <w:b/>
                <w:szCs w:val="22"/>
                <w:lang w:val="pt-PT"/>
              </w:rPr>
            </w:pPr>
          </w:p>
        </w:tc>
        <w:tc>
          <w:tcPr>
            <w:tcW w:w="4590" w:type="dxa"/>
            <w:gridSpan w:val="2"/>
            <w:tcPrChange w:id="3606" w:author="Author">
              <w:tcPr>
                <w:tcW w:w="4590" w:type="dxa"/>
                <w:gridSpan w:val="2"/>
              </w:tcPr>
            </w:tcPrChange>
          </w:tcPr>
          <w:p w14:paraId="637C59D7" w14:textId="192C406E" w:rsidR="0050387E" w:rsidRPr="00F67924" w:rsidDel="007F3BA5" w:rsidRDefault="0050387E" w:rsidP="00556054">
            <w:pPr>
              <w:rPr>
                <w:del w:id="3607" w:author="Author"/>
                <w:szCs w:val="22"/>
                <w:lang w:val="pt-PT"/>
              </w:rPr>
            </w:pPr>
          </w:p>
        </w:tc>
      </w:tr>
      <w:tr w:rsidR="0050387E" w:rsidRPr="00F67924" w:rsidDel="007F3BA5" w14:paraId="02C1D3DC" w14:textId="63D18F7B" w:rsidTr="00557EB7">
        <w:trPr>
          <w:cantSplit/>
          <w:del w:id="3608" w:author="Author"/>
          <w:trPrChange w:id="3609" w:author="Author">
            <w:trPr>
              <w:cantSplit/>
            </w:trPr>
          </w:trPrChange>
        </w:trPr>
        <w:tc>
          <w:tcPr>
            <w:tcW w:w="4590" w:type="dxa"/>
            <w:tcPrChange w:id="3610" w:author="Author">
              <w:tcPr>
                <w:tcW w:w="4590" w:type="dxa"/>
                <w:gridSpan w:val="2"/>
              </w:tcPr>
            </w:tcPrChange>
          </w:tcPr>
          <w:p w14:paraId="0021B8EA" w14:textId="3B5F9565" w:rsidR="0050387E" w:rsidRPr="00F67924" w:rsidDel="007F3BA5" w:rsidRDefault="0050387E" w:rsidP="002A3B5C">
            <w:pPr>
              <w:suppressAutoHyphens/>
              <w:rPr>
                <w:del w:id="3611" w:author="Author"/>
                <w:b/>
                <w:szCs w:val="22"/>
                <w:lang w:val="pt-PT"/>
              </w:rPr>
            </w:pPr>
            <w:del w:id="3612" w:author="Author">
              <w:r w:rsidRPr="00F67924" w:rsidDel="007F3BA5">
                <w:rPr>
                  <w:b/>
                  <w:szCs w:val="22"/>
                  <w:lang w:val="pt-PT"/>
                </w:rPr>
                <w:delText>Lietuva</w:delText>
              </w:r>
            </w:del>
          </w:p>
          <w:p w14:paraId="28BF8ACD" w14:textId="729BE049" w:rsidR="0050387E" w:rsidRPr="00F67924" w:rsidDel="007F3BA5" w:rsidRDefault="0050387E" w:rsidP="002A3B5C">
            <w:pPr>
              <w:suppressAutoHyphens/>
              <w:rPr>
                <w:del w:id="3613" w:author="Author"/>
                <w:szCs w:val="22"/>
                <w:lang w:val="pt-PT"/>
              </w:rPr>
            </w:pPr>
            <w:del w:id="3614" w:author="Author">
              <w:r w:rsidRPr="00F67924" w:rsidDel="007F3BA5">
                <w:rPr>
                  <w:szCs w:val="22"/>
                  <w:lang w:val="pt-PT"/>
                </w:rPr>
                <w:delText>UAB “Roche Lietuva”</w:delText>
              </w:r>
            </w:del>
          </w:p>
          <w:p w14:paraId="573CB13D" w14:textId="319F568F" w:rsidR="0050387E" w:rsidRPr="00F67924" w:rsidDel="007F3BA5" w:rsidRDefault="0050387E" w:rsidP="002A3B5C">
            <w:pPr>
              <w:suppressAutoHyphens/>
              <w:rPr>
                <w:del w:id="3615" w:author="Author"/>
                <w:szCs w:val="22"/>
                <w:lang w:val="pt-PT"/>
              </w:rPr>
            </w:pPr>
            <w:del w:id="3616" w:author="Author">
              <w:r w:rsidRPr="00F67924" w:rsidDel="007F3BA5">
                <w:rPr>
                  <w:szCs w:val="22"/>
                  <w:lang w:val="pt-PT"/>
                </w:rPr>
                <w:delText>Tel: +370 5 2546799</w:delText>
              </w:r>
            </w:del>
          </w:p>
          <w:p w14:paraId="4E68666C" w14:textId="48C87348" w:rsidR="0050387E" w:rsidRPr="00F67924" w:rsidDel="007F3BA5" w:rsidRDefault="0050387E" w:rsidP="002A3B5C">
            <w:pPr>
              <w:rPr>
                <w:del w:id="3617" w:author="Author"/>
                <w:szCs w:val="22"/>
                <w:lang w:val="pt-PT"/>
              </w:rPr>
            </w:pPr>
          </w:p>
        </w:tc>
        <w:tc>
          <w:tcPr>
            <w:tcW w:w="4590" w:type="dxa"/>
            <w:gridSpan w:val="2"/>
            <w:tcPrChange w:id="3618" w:author="Author">
              <w:tcPr>
                <w:tcW w:w="4590" w:type="dxa"/>
                <w:gridSpan w:val="2"/>
              </w:tcPr>
            </w:tcPrChange>
          </w:tcPr>
          <w:p w14:paraId="162E2157" w14:textId="4CFB67FF" w:rsidR="0050387E" w:rsidRPr="00F67924" w:rsidDel="007F3BA5" w:rsidRDefault="0050387E" w:rsidP="002A3B5C">
            <w:pPr>
              <w:suppressAutoHyphens/>
              <w:rPr>
                <w:del w:id="3619" w:author="Author"/>
                <w:szCs w:val="22"/>
                <w:lang w:val="pt-PT"/>
              </w:rPr>
            </w:pPr>
          </w:p>
        </w:tc>
      </w:tr>
    </w:tbl>
    <w:p w14:paraId="60E95CD0" w14:textId="77777777" w:rsidR="005551E6" w:rsidRPr="00F67924" w:rsidRDefault="005551E6" w:rsidP="005551E6">
      <w:pPr>
        <w:rPr>
          <w:szCs w:val="22"/>
          <w:lang w:val="pt-PT"/>
        </w:rPr>
      </w:pPr>
    </w:p>
    <w:p w14:paraId="739A72C0" w14:textId="77777777" w:rsidR="005551E6" w:rsidRPr="00F67924" w:rsidRDefault="005551E6" w:rsidP="005551E6">
      <w:pPr>
        <w:keepNext/>
        <w:keepLines/>
        <w:suppressAutoHyphens/>
        <w:ind w:right="14"/>
        <w:rPr>
          <w:szCs w:val="22"/>
          <w:lang w:val="pt-PT"/>
        </w:rPr>
      </w:pPr>
      <w:r w:rsidRPr="00F67924">
        <w:rPr>
          <w:b/>
          <w:szCs w:val="22"/>
          <w:lang w:val="pt-PT"/>
        </w:rPr>
        <w:t xml:space="preserve">Este folheto foi revisto pela última vez em </w:t>
      </w:r>
    </w:p>
    <w:p w14:paraId="073122C5" w14:textId="77777777" w:rsidR="005551E6" w:rsidRPr="00F67924" w:rsidRDefault="005551E6" w:rsidP="005551E6">
      <w:pPr>
        <w:suppressAutoHyphens/>
        <w:ind w:right="14"/>
        <w:rPr>
          <w:szCs w:val="22"/>
          <w:lang w:val="pt-PT"/>
        </w:rPr>
      </w:pPr>
    </w:p>
    <w:p w14:paraId="030F8C27" w14:textId="77777777" w:rsidR="005551E6" w:rsidRPr="00F67924" w:rsidRDefault="005551E6" w:rsidP="005551E6">
      <w:pPr>
        <w:suppressAutoHyphens/>
        <w:rPr>
          <w:b/>
          <w:szCs w:val="22"/>
          <w:lang w:val="pt-PT"/>
        </w:rPr>
      </w:pPr>
      <w:r w:rsidRPr="00F67924">
        <w:rPr>
          <w:b/>
          <w:szCs w:val="22"/>
          <w:lang w:val="pt-PT"/>
        </w:rPr>
        <w:t>Outras fontes de informação</w:t>
      </w:r>
    </w:p>
    <w:p w14:paraId="06806A92" w14:textId="67100FEB" w:rsidR="005551E6" w:rsidRPr="00F67924" w:rsidRDefault="005551E6" w:rsidP="005551E6">
      <w:pPr>
        <w:suppressAutoHyphens/>
        <w:rPr>
          <w:szCs w:val="22"/>
          <w:lang w:val="pt-PT"/>
        </w:rPr>
      </w:pPr>
      <w:r w:rsidRPr="00F67924">
        <w:rPr>
          <w:szCs w:val="22"/>
          <w:lang w:val="pt-PT"/>
        </w:rPr>
        <w:t xml:space="preserve">Está disponível informação pormenorizada sobre este medicamento no sítio da internet da Agência Europeia de Medicamentos: </w:t>
      </w:r>
      <w:r w:rsidR="0019679C">
        <w:fldChar w:fldCharType="begin"/>
      </w:r>
      <w:r w:rsidR="0019679C" w:rsidRPr="00557EB7">
        <w:rPr>
          <w:lang w:val="pt-PT"/>
          <w:rPrChange w:id="3620" w:author="Author">
            <w:rPr/>
          </w:rPrChange>
        </w:rPr>
        <w:instrText>HYPERLINK "https://www.ema.europa.eu"</w:instrText>
      </w:r>
      <w:r w:rsidR="0019679C">
        <w:fldChar w:fldCharType="separate"/>
      </w:r>
      <w:r w:rsidR="0019679C" w:rsidRPr="00F67924">
        <w:rPr>
          <w:rStyle w:val="Hyperlink"/>
          <w:noProof w:val="0"/>
          <w:szCs w:val="22"/>
          <w:lang w:val="pt-PT"/>
        </w:rPr>
        <w:t>https://www.ema.europa.eu</w:t>
      </w:r>
      <w:r w:rsidR="0019679C">
        <w:fldChar w:fldCharType="end"/>
      </w:r>
      <w:r w:rsidRPr="00F67924">
        <w:rPr>
          <w:szCs w:val="22"/>
          <w:lang w:val="pt-PT"/>
        </w:rPr>
        <w:t>.</w:t>
      </w:r>
    </w:p>
    <w:p w14:paraId="07851193" w14:textId="77777777" w:rsidR="005551E6" w:rsidRPr="00F67924" w:rsidRDefault="005551E6" w:rsidP="00E64A0A">
      <w:pPr>
        <w:rPr>
          <w:b/>
          <w:sz w:val="24"/>
          <w:szCs w:val="24"/>
          <w:lang w:val="pt-PT"/>
        </w:rPr>
      </w:pPr>
      <w:r w:rsidRPr="00F67924">
        <w:rPr>
          <w:szCs w:val="22"/>
          <w:lang w:val="pt-PT"/>
        </w:rPr>
        <w:br w:type="page"/>
      </w:r>
      <w:r w:rsidRPr="00F67924">
        <w:rPr>
          <w:b/>
          <w:lang w:val="pt-PT"/>
        </w:rPr>
        <w:t>O que preciso saber para utilizar RoActemra seringa pré-cheia com segurança?</w:t>
      </w:r>
    </w:p>
    <w:p w14:paraId="16FFF728" w14:textId="77777777" w:rsidR="005551E6" w:rsidRPr="00F67924" w:rsidRDefault="005551E6" w:rsidP="005551E6">
      <w:pPr>
        <w:suppressAutoHyphens/>
        <w:rPr>
          <w:b/>
          <w:lang w:val="pt-PT"/>
        </w:rPr>
      </w:pPr>
    </w:p>
    <w:p w14:paraId="74B97E0A" w14:textId="31F701AC" w:rsidR="005551E6" w:rsidRPr="00F67924" w:rsidRDefault="005551E6" w:rsidP="005551E6">
      <w:pPr>
        <w:suppressAutoHyphens/>
        <w:rPr>
          <w:lang w:val="pt-PT"/>
        </w:rPr>
      </w:pPr>
      <w:r w:rsidRPr="00F67924">
        <w:rPr>
          <w:lang w:val="pt-PT"/>
        </w:rPr>
        <w:t>É importante que leia, perceba e siga estas instruções de modo a que você ou o seu prestador de cuidados utilize corretamente a seringa RoActemra. Estas instruções não substituem o treino dado pelo seu prestador de cuidados de saúde.</w:t>
      </w:r>
    </w:p>
    <w:p w14:paraId="0B254E01" w14:textId="77777777" w:rsidR="005551E6" w:rsidRPr="00F67924" w:rsidRDefault="005551E6" w:rsidP="005551E6">
      <w:pPr>
        <w:suppressAutoHyphens/>
        <w:rPr>
          <w:lang w:val="pt-PT"/>
        </w:rPr>
      </w:pPr>
    </w:p>
    <w:p w14:paraId="312E4652" w14:textId="77777777" w:rsidR="00807066" w:rsidRPr="00F67924" w:rsidRDefault="005551E6" w:rsidP="005551E6">
      <w:pPr>
        <w:suppressAutoHyphens/>
        <w:rPr>
          <w:lang w:val="pt-PT"/>
        </w:rPr>
      </w:pPr>
      <w:r w:rsidRPr="00F67924">
        <w:rPr>
          <w:lang w:val="pt-PT"/>
        </w:rPr>
        <w:t xml:space="preserve">O seu prestador de cuidados de saúde deve mostrar-lhe como preparar e injetar corretamente a seringa RoActemra antes de a utilizar pela primeira vez. Pergunte ao seu prestador de cuidados de saúde quaisquer dúvidas que possa ter. Não tente administrar uma injeção até ter a certeza que entende como utilizar a seringa RoActemra. </w:t>
      </w:r>
    </w:p>
    <w:p w14:paraId="574C75FA" w14:textId="77777777" w:rsidR="00807066" w:rsidRPr="00F67924" w:rsidRDefault="00807066" w:rsidP="005551E6">
      <w:pPr>
        <w:suppressAutoHyphens/>
        <w:rPr>
          <w:lang w:val="pt-PT"/>
        </w:rPr>
      </w:pPr>
    </w:p>
    <w:p w14:paraId="2B56EEE2" w14:textId="77777777" w:rsidR="005551E6" w:rsidRPr="00F67924" w:rsidRDefault="005551E6" w:rsidP="005551E6">
      <w:pPr>
        <w:suppressAutoHyphens/>
        <w:rPr>
          <w:lang w:val="pt-PT"/>
        </w:rPr>
      </w:pPr>
      <w:r w:rsidRPr="00F67924">
        <w:rPr>
          <w:lang w:val="pt-PT"/>
        </w:rPr>
        <w:t>Por favor, leia também o Folheto Informativo que vem com a seringa RoActemra, que contém a informação mais importante que precisa saber sobre o medicamento. É importante que permaneça sob o cuidado do seu prestador de cuidados de saúde enquanto utiliza RoActemra.</w:t>
      </w:r>
    </w:p>
    <w:p w14:paraId="41171FA1" w14:textId="77777777" w:rsidR="005551E6" w:rsidRPr="00F67924" w:rsidRDefault="005551E6" w:rsidP="005551E6">
      <w:pPr>
        <w:suppressAutoHyphens/>
        <w:rPr>
          <w:lang w:val="pt-PT"/>
        </w:rPr>
      </w:pPr>
    </w:p>
    <w:p w14:paraId="2F2540ED" w14:textId="77777777" w:rsidR="005551E6" w:rsidRPr="00F67924" w:rsidRDefault="005551E6" w:rsidP="00E64A0A">
      <w:pPr>
        <w:rPr>
          <w:b/>
          <w:lang w:val="pt-PT"/>
        </w:rPr>
      </w:pPr>
      <w:r w:rsidRPr="00F67924">
        <w:rPr>
          <w:b/>
          <w:lang w:val="pt-PT"/>
        </w:rPr>
        <w:t>Informação Importante:</w:t>
      </w:r>
    </w:p>
    <w:p w14:paraId="43388AFB" w14:textId="77777777" w:rsidR="005551E6" w:rsidRPr="00F67924" w:rsidRDefault="005551E6" w:rsidP="005551E6">
      <w:pPr>
        <w:suppressAutoHyphens/>
        <w:rPr>
          <w:b/>
          <w:lang w:val="pt-PT"/>
        </w:rPr>
      </w:pPr>
    </w:p>
    <w:p w14:paraId="6B389294" w14:textId="17FEECC7" w:rsidR="005551E6" w:rsidRPr="00F67924" w:rsidRDefault="005551E6">
      <w:pPr>
        <w:pStyle w:val="Standard1"/>
        <w:autoSpaceDE w:val="0"/>
        <w:autoSpaceDN w:val="0"/>
        <w:adjustRightInd w:val="0"/>
        <w:ind w:left="810" w:hanging="561"/>
        <w:rPr>
          <w:szCs w:val="22"/>
          <w:lang w:val="pt-PT"/>
        </w:rPr>
        <w:pPrChange w:id="3621"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0019679C" w:rsidRPr="00F67924">
        <w:rPr>
          <w:lang w:val="pt-PT"/>
        </w:rPr>
        <w:tab/>
      </w:r>
      <w:r w:rsidRPr="00F67924">
        <w:rPr>
          <w:lang w:val="pt-PT"/>
        </w:rPr>
        <w:t>Não utiliz</w:t>
      </w:r>
      <w:r w:rsidRPr="00F67924">
        <w:rPr>
          <w:szCs w:val="22"/>
          <w:lang w:val="pt-PT"/>
        </w:rPr>
        <w:t>e a seringa se esta parecer danificada.</w:t>
      </w:r>
    </w:p>
    <w:p w14:paraId="745C17F8" w14:textId="29CE50FB" w:rsidR="005551E6" w:rsidRPr="00F67924" w:rsidRDefault="005551E6">
      <w:pPr>
        <w:pStyle w:val="Standard1"/>
        <w:autoSpaceDE w:val="0"/>
        <w:autoSpaceDN w:val="0"/>
        <w:adjustRightInd w:val="0"/>
        <w:ind w:left="810" w:hanging="561"/>
        <w:rPr>
          <w:szCs w:val="22"/>
          <w:lang w:val="pt-PT"/>
        </w:rPr>
        <w:pPrChange w:id="3622"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Não utilize se o medicamento estiver nebuloso, turvo, descolorado ou se tiver partículas.</w:t>
      </w:r>
    </w:p>
    <w:p w14:paraId="0C108DFE" w14:textId="6B0579FC" w:rsidR="005551E6" w:rsidRPr="00F67924" w:rsidRDefault="005551E6">
      <w:pPr>
        <w:pStyle w:val="Standard1"/>
        <w:autoSpaceDE w:val="0"/>
        <w:autoSpaceDN w:val="0"/>
        <w:adjustRightInd w:val="0"/>
        <w:ind w:left="810" w:hanging="561"/>
        <w:rPr>
          <w:szCs w:val="22"/>
          <w:lang w:val="pt-PT"/>
        </w:rPr>
        <w:pPrChange w:id="3623"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Não tente desmontar a seringa em nenhum momento.</w:t>
      </w:r>
    </w:p>
    <w:p w14:paraId="7223F75A" w14:textId="4C25995B" w:rsidR="005551E6" w:rsidRPr="00F67924" w:rsidRDefault="005551E6">
      <w:pPr>
        <w:pStyle w:val="Standard1"/>
        <w:autoSpaceDE w:val="0"/>
        <w:autoSpaceDN w:val="0"/>
        <w:adjustRightInd w:val="0"/>
        <w:ind w:left="810" w:hanging="561"/>
        <w:rPr>
          <w:szCs w:val="22"/>
          <w:lang w:val="pt-PT"/>
        </w:rPr>
        <w:pPrChange w:id="3624"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Não remova a tampa da agulha até que esteja preparado para a injeção.</w:t>
      </w:r>
    </w:p>
    <w:p w14:paraId="68D52CBB" w14:textId="5979059C" w:rsidR="005551E6" w:rsidRPr="00F67924" w:rsidRDefault="005551E6">
      <w:pPr>
        <w:pStyle w:val="Standard1"/>
        <w:autoSpaceDE w:val="0"/>
        <w:autoSpaceDN w:val="0"/>
        <w:adjustRightInd w:val="0"/>
        <w:ind w:left="810" w:hanging="561"/>
        <w:rPr>
          <w:szCs w:val="22"/>
          <w:lang w:val="pt-PT"/>
        </w:rPr>
        <w:pPrChange w:id="3625"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Não dê a injeção através de roupas que estejam sobre a pele.</w:t>
      </w:r>
    </w:p>
    <w:p w14:paraId="5521F7A5" w14:textId="12D90B70" w:rsidR="005551E6" w:rsidRPr="00F67924" w:rsidRDefault="005551E6">
      <w:pPr>
        <w:pStyle w:val="Standard1"/>
        <w:autoSpaceDE w:val="0"/>
        <w:autoSpaceDN w:val="0"/>
        <w:adjustRightInd w:val="0"/>
        <w:ind w:left="810" w:hanging="561"/>
        <w:rPr>
          <w:szCs w:val="22"/>
          <w:lang w:val="pt-PT"/>
        </w:rPr>
        <w:pPrChange w:id="3626"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Nunca utilize novamente a mesma seringa.</w:t>
      </w:r>
    </w:p>
    <w:p w14:paraId="13265C7F" w14:textId="2B989265" w:rsidR="005551E6" w:rsidRPr="00F67924" w:rsidRDefault="005551E6">
      <w:pPr>
        <w:pStyle w:val="Standard1"/>
        <w:autoSpaceDE w:val="0"/>
        <w:autoSpaceDN w:val="0"/>
        <w:adjustRightInd w:val="0"/>
        <w:ind w:left="810" w:hanging="561"/>
        <w:rPr>
          <w:lang w:val="pt-PT"/>
        </w:rPr>
        <w:pPrChange w:id="3627"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Não to</w:t>
      </w:r>
      <w:r w:rsidRPr="00F67924">
        <w:rPr>
          <w:lang w:val="pt-PT"/>
        </w:rPr>
        <w:t>que nas patilhas de segurança da seringa pois isto pode danificar a seringa.</w:t>
      </w:r>
    </w:p>
    <w:p w14:paraId="41B728A9" w14:textId="77777777" w:rsidR="005551E6" w:rsidRPr="00F67924" w:rsidRDefault="005551E6" w:rsidP="005551E6">
      <w:pPr>
        <w:suppressAutoHyphens/>
        <w:rPr>
          <w:lang w:val="pt-PT"/>
        </w:rPr>
      </w:pPr>
    </w:p>
    <w:p w14:paraId="2A9FC1E6" w14:textId="77777777" w:rsidR="005551E6" w:rsidRPr="00F67924" w:rsidRDefault="005551E6" w:rsidP="005551E6">
      <w:pPr>
        <w:suppressAutoHyphens/>
        <w:rPr>
          <w:b/>
          <w:lang w:val="pt-PT"/>
        </w:rPr>
      </w:pPr>
      <w:r w:rsidRPr="00F67924">
        <w:rPr>
          <w:b/>
          <w:lang w:val="pt-PT"/>
        </w:rPr>
        <w:t>Conservação</w:t>
      </w:r>
    </w:p>
    <w:p w14:paraId="4DDE5A9D" w14:textId="77777777" w:rsidR="005551E6" w:rsidRPr="00F67924" w:rsidRDefault="005551E6" w:rsidP="005551E6">
      <w:pPr>
        <w:suppressAutoHyphens/>
        <w:rPr>
          <w:lang w:val="pt-PT"/>
        </w:rPr>
      </w:pPr>
    </w:p>
    <w:p w14:paraId="66470C81" w14:textId="430E7A22" w:rsidR="005551E6" w:rsidRPr="00F67924" w:rsidRDefault="005551E6" w:rsidP="00DF4644">
      <w:pPr>
        <w:keepNext/>
        <w:rPr>
          <w:lang w:val="pt-PT"/>
        </w:rPr>
      </w:pPr>
      <w:r w:rsidRPr="00F67924">
        <w:rPr>
          <w:lang w:val="pt-PT"/>
        </w:rPr>
        <w:t>Mantenha a seringa RoActemra e todos os medicamentos fora da vista e do alcance das crianças. Conserve sempre a seringa num frigorífico a uma temperat</w:t>
      </w:r>
      <w:r w:rsidR="00E3368D" w:rsidRPr="00F67924">
        <w:rPr>
          <w:lang w:val="pt-PT"/>
        </w:rPr>
        <w:t>u</w:t>
      </w:r>
      <w:r w:rsidRPr="00F67924">
        <w:rPr>
          <w:lang w:val="pt-PT"/>
        </w:rPr>
        <w:t>ra entre 2</w:t>
      </w:r>
      <w:r w:rsidR="0019679C" w:rsidRPr="00F67924">
        <w:rPr>
          <w:lang w:val="pt-PT"/>
        </w:rPr>
        <w:t> </w:t>
      </w:r>
      <w:ins w:id="3628" w:author="Author">
        <w:r w:rsidR="00EE4151" w:rsidRPr="00F67924">
          <w:rPr>
            <w:lang w:val="pt-PT"/>
          </w:rPr>
          <w:t>°</w:t>
        </w:r>
      </w:ins>
      <w:del w:id="3629" w:author="Author">
        <w:r w:rsidRPr="00F67924" w:rsidDel="00EE4151">
          <w:rPr>
            <w:lang w:val="pt-PT"/>
          </w:rPr>
          <w:delText>º</w:delText>
        </w:r>
      </w:del>
      <w:r w:rsidRPr="00F67924">
        <w:rPr>
          <w:lang w:val="pt-PT"/>
        </w:rPr>
        <w:t>C – 8</w:t>
      </w:r>
      <w:r w:rsidR="0019679C" w:rsidRPr="00F67924">
        <w:rPr>
          <w:lang w:val="pt-PT"/>
        </w:rPr>
        <w:t> </w:t>
      </w:r>
      <w:ins w:id="3630" w:author="Author">
        <w:r w:rsidR="00EE4151" w:rsidRPr="00F67924">
          <w:rPr>
            <w:lang w:val="pt-PT"/>
          </w:rPr>
          <w:t>°</w:t>
        </w:r>
      </w:ins>
      <w:del w:id="3631" w:author="Author">
        <w:r w:rsidRPr="00F67924" w:rsidDel="00EE4151">
          <w:rPr>
            <w:lang w:val="pt-PT"/>
          </w:rPr>
          <w:delText>º</w:delText>
        </w:r>
      </w:del>
      <w:r w:rsidRPr="00F67924">
        <w:rPr>
          <w:lang w:val="pt-PT"/>
        </w:rPr>
        <w:t xml:space="preserve">C. </w:t>
      </w:r>
      <w:r w:rsidR="00F15C15" w:rsidRPr="00F67924">
        <w:rPr>
          <w:lang w:val="pt-PT"/>
        </w:rPr>
        <w:t xml:space="preserve">Uma vez retirada do frigorífico, a seringa pré-cheia pode ser conservada </w:t>
      </w:r>
      <w:r w:rsidR="00A1769D" w:rsidRPr="00F67924">
        <w:rPr>
          <w:lang w:val="pt-PT"/>
        </w:rPr>
        <w:t xml:space="preserve">por um período total </w:t>
      </w:r>
      <w:r w:rsidR="00F15C15" w:rsidRPr="00F67924">
        <w:rPr>
          <w:lang w:val="pt-PT"/>
        </w:rPr>
        <w:t>até 2</w:t>
      </w:r>
      <w:r w:rsidR="0019679C" w:rsidRPr="00F67924">
        <w:rPr>
          <w:lang w:val="pt-PT"/>
        </w:rPr>
        <w:t> </w:t>
      </w:r>
      <w:r w:rsidR="00F15C15" w:rsidRPr="00F67924">
        <w:rPr>
          <w:lang w:val="pt-PT"/>
        </w:rPr>
        <w:t>semanas a uma temperatura igual ou inferior a 30</w:t>
      </w:r>
      <w:r w:rsidR="0019679C" w:rsidRPr="00F67924">
        <w:rPr>
          <w:lang w:val="pt-PT"/>
        </w:rPr>
        <w:t> </w:t>
      </w:r>
      <w:r w:rsidR="00F15C15" w:rsidRPr="00F67924">
        <w:rPr>
          <w:lang w:val="pt-PT"/>
        </w:rPr>
        <w:t>°C</w:t>
      </w:r>
      <w:r w:rsidR="00A1769D" w:rsidRPr="00F67924">
        <w:rPr>
          <w:lang w:val="pt-PT"/>
        </w:rPr>
        <w:t>, mas não excedendo o prazo de validade original (EXP). Anote a data relevante na embalagem original</w:t>
      </w:r>
      <w:r w:rsidR="00F15C15" w:rsidRPr="00F67924">
        <w:rPr>
          <w:lang w:val="pt-PT"/>
        </w:rPr>
        <w:t>. A seringa pré-cheia deve ser sempre mantida na embalagem.</w:t>
      </w:r>
      <w:r w:rsidR="00DF4644" w:rsidRPr="00F67924">
        <w:rPr>
          <w:lang w:val="pt-PT"/>
        </w:rPr>
        <w:t xml:space="preserve"> </w:t>
      </w:r>
      <w:r w:rsidRPr="00F67924">
        <w:rPr>
          <w:lang w:val="pt-PT"/>
        </w:rPr>
        <w:t>Proteja a seringa d</w:t>
      </w:r>
      <w:r w:rsidR="00DF4644" w:rsidRPr="00F67924">
        <w:rPr>
          <w:lang w:val="pt-PT"/>
        </w:rPr>
        <w:t>o</w:t>
      </w:r>
      <w:r w:rsidRPr="00F67924">
        <w:rPr>
          <w:lang w:val="pt-PT"/>
        </w:rPr>
        <w:t xml:space="preserve"> congelamento e da luz. Mantenha as seringas </w:t>
      </w:r>
      <w:r w:rsidR="002466DF" w:rsidRPr="00F67924">
        <w:rPr>
          <w:lang w:val="pt-PT"/>
        </w:rPr>
        <w:t>secas.</w:t>
      </w:r>
    </w:p>
    <w:p w14:paraId="4EB7980A" w14:textId="77777777" w:rsidR="007B08BD" w:rsidRPr="00F67924" w:rsidRDefault="007B08BD" w:rsidP="005551E6">
      <w:pPr>
        <w:suppressAutoHyphens/>
        <w:rPr>
          <w:lang w:val="pt-PT"/>
        </w:rPr>
      </w:pPr>
    </w:p>
    <w:p w14:paraId="7450960A" w14:textId="77777777" w:rsidR="005551E6" w:rsidRPr="00F67924" w:rsidRDefault="005551E6" w:rsidP="005551E6">
      <w:pPr>
        <w:suppressAutoHyphens/>
        <w:rPr>
          <w:b/>
          <w:lang w:val="pt-PT"/>
        </w:rPr>
      </w:pPr>
      <w:r w:rsidRPr="00F67924">
        <w:rPr>
          <w:b/>
          <w:lang w:val="pt-PT"/>
        </w:rPr>
        <w:t>Partes da seringa pré-cheia</w:t>
      </w:r>
    </w:p>
    <w:p w14:paraId="5298F8BD" w14:textId="25F91DE4" w:rsidR="00F2766A" w:rsidRPr="00F67924" w:rsidRDefault="00BB311A" w:rsidP="005551E6">
      <w:pPr>
        <w:suppressAutoHyphens/>
        <w:rPr>
          <w:lang w:val="pt-PT"/>
        </w:rPr>
      </w:pPr>
      <w:r w:rsidRPr="00F67924">
        <w:rPr>
          <w:noProof/>
          <w:szCs w:val="22"/>
          <w:lang w:eastAsia="en-US"/>
        </w:rPr>
        <w:drawing>
          <wp:inline distT="0" distB="0" distL="0" distR="0" wp14:anchorId="19B7A612" wp14:editId="2E715017">
            <wp:extent cx="2244725" cy="189992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244725" cy="1899920"/>
                    </a:xfrm>
                    <a:prstGeom prst="rect">
                      <a:avLst/>
                    </a:prstGeom>
                    <a:noFill/>
                    <a:ln>
                      <a:noFill/>
                    </a:ln>
                  </pic:spPr>
                </pic:pic>
              </a:graphicData>
            </a:graphic>
          </wp:inline>
        </w:drawing>
      </w:r>
    </w:p>
    <w:p w14:paraId="518B5548" w14:textId="77777777" w:rsidR="005551E6" w:rsidRPr="00F67924" w:rsidRDefault="005551E6" w:rsidP="005551E6">
      <w:pPr>
        <w:suppressAutoHyphens/>
        <w:rPr>
          <w:b/>
          <w:lang w:val="pt-PT"/>
        </w:rPr>
      </w:pPr>
    </w:p>
    <w:p w14:paraId="69539733" w14:textId="77777777" w:rsidR="005551E6" w:rsidRPr="00F67924" w:rsidRDefault="005551E6" w:rsidP="005551E6">
      <w:pPr>
        <w:suppressAutoHyphens/>
        <w:rPr>
          <w:b/>
          <w:lang w:val="pt-PT"/>
        </w:rPr>
      </w:pPr>
      <w:r w:rsidRPr="00F67924">
        <w:rPr>
          <w:b/>
          <w:lang w:val="pt-PT"/>
        </w:rPr>
        <w:t>Para dar a injeção irá precisar do seguinte:</w:t>
      </w:r>
    </w:p>
    <w:p w14:paraId="46DC7CE2" w14:textId="77777777" w:rsidR="005551E6" w:rsidRPr="00F67924" w:rsidRDefault="005551E6" w:rsidP="005551E6">
      <w:pPr>
        <w:suppressAutoHyphens/>
        <w:rPr>
          <w:lang w:val="pt-PT"/>
        </w:rPr>
      </w:pPr>
    </w:p>
    <w:p w14:paraId="13AFBF86" w14:textId="77777777" w:rsidR="005551E6" w:rsidRPr="00F67924" w:rsidRDefault="005551E6" w:rsidP="005551E6">
      <w:pPr>
        <w:suppressAutoHyphens/>
        <w:rPr>
          <w:lang w:val="pt-PT"/>
        </w:rPr>
      </w:pPr>
      <w:r w:rsidRPr="00F67924">
        <w:rPr>
          <w:lang w:val="pt-PT"/>
        </w:rPr>
        <w:t>Incluído na embalagem:</w:t>
      </w:r>
    </w:p>
    <w:p w14:paraId="58532DDA" w14:textId="4059D7E2" w:rsidR="005551E6" w:rsidRPr="00F67924" w:rsidRDefault="005551E6">
      <w:pPr>
        <w:pStyle w:val="Standard1"/>
        <w:numPr>
          <w:ilvl w:val="0"/>
          <w:numId w:val="99"/>
        </w:numPr>
        <w:autoSpaceDE w:val="0"/>
        <w:autoSpaceDN w:val="0"/>
        <w:adjustRightInd w:val="0"/>
        <w:ind w:left="851" w:hanging="567"/>
        <w:rPr>
          <w:lang w:val="pt-PT"/>
        </w:rPr>
        <w:pPrChange w:id="3632" w:author="Author">
          <w:pPr>
            <w:pStyle w:val="Standard1"/>
            <w:autoSpaceDE w:val="0"/>
            <w:autoSpaceDN w:val="0"/>
            <w:adjustRightInd w:val="0"/>
            <w:ind w:left="360"/>
          </w:pPr>
        </w:pPrChange>
      </w:pPr>
      <w:r w:rsidRPr="00F67924">
        <w:rPr>
          <w:lang w:val="pt-PT"/>
        </w:rPr>
        <w:t>Seringa pré-cheia</w:t>
      </w:r>
    </w:p>
    <w:p w14:paraId="0A12EA8D" w14:textId="77777777" w:rsidR="005551E6" w:rsidRPr="00F67924" w:rsidRDefault="005551E6" w:rsidP="005551E6">
      <w:pPr>
        <w:suppressAutoHyphens/>
        <w:rPr>
          <w:lang w:val="pt-PT"/>
        </w:rPr>
      </w:pPr>
    </w:p>
    <w:p w14:paraId="12BCDB59" w14:textId="77777777" w:rsidR="005551E6" w:rsidRPr="00F67924" w:rsidRDefault="005551E6" w:rsidP="005551E6">
      <w:pPr>
        <w:suppressAutoHyphens/>
        <w:rPr>
          <w:lang w:val="pt-PT"/>
        </w:rPr>
      </w:pPr>
      <w:r w:rsidRPr="00F67924">
        <w:rPr>
          <w:lang w:val="pt-PT"/>
        </w:rPr>
        <w:t>Não incluído na embalagem:</w:t>
      </w:r>
    </w:p>
    <w:p w14:paraId="72379AAE" w14:textId="77777777" w:rsidR="005551E6" w:rsidRPr="00F67924" w:rsidRDefault="005551E6">
      <w:pPr>
        <w:pStyle w:val="Standard1"/>
        <w:autoSpaceDE w:val="0"/>
        <w:autoSpaceDN w:val="0"/>
        <w:adjustRightInd w:val="0"/>
        <w:ind w:left="810" w:hanging="561"/>
        <w:rPr>
          <w:szCs w:val="22"/>
          <w:lang w:val="pt-PT"/>
        </w:rPr>
        <w:pPrChange w:id="3633"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00E3368D" w:rsidRPr="00557EB7">
        <w:rPr>
          <w:szCs w:val="22"/>
          <w:lang w:val="pt-PT"/>
          <w:rPrChange w:id="3634" w:author="Author">
            <w:rPr>
              <w:rFonts w:eastAsia="SimSun"/>
              <w:szCs w:val="22"/>
              <w:lang w:val="pt-PT" w:eastAsia="zh-CN"/>
            </w:rPr>
          </w:rPrChange>
        </w:rPr>
        <w:tab/>
      </w:r>
      <w:r w:rsidRPr="00F67924">
        <w:rPr>
          <w:szCs w:val="22"/>
          <w:lang w:val="pt-PT"/>
        </w:rPr>
        <w:t>Compressa embebida em álcool</w:t>
      </w:r>
    </w:p>
    <w:p w14:paraId="5A35EBA3" w14:textId="77777777" w:rsidR="005551E6" w:rsidRPr="00F67924" w:rsidRDefault="005551E6">
      <w:pPr>
        <w:pStyle w:val="Standard1"/>
        <w:autoSpaceDE w:val="0"/>
        <w:autoSpaceDN w:val="0"/>
        <w:adjustRightInd w:val="0"/>
        <w:ind w:left="810" w:hanging="561"/>
        <w:rPr>
          <w:szCs w:val="22"/>
          <w:lang w:val="pt-PT"/>
        </w:rPr>
        <w:pPrChange w:id="3635" w:author="Author">
          <w:pPr>
            <w:pStyle w:val="Standard1"/>
            <w:autoSpaceDE w:val="0"/>
            <w:autoSpaceDN w:val="0"/>
            <w:adjustRightInd w:val="0"/>
            <w:ind w:left="562" w:hanging="562"/>
          </w:pPr>
        </w:pPrChange>
      </w:pPr>
      <w:r w:rsidRPr="00F67924">
        <w:rPr>
          <w:szCs w:val="22"/>
          <w:lang w:val="pt-PT"/>
        </w:rPr>
        <w:sym w:font="Symbol" w:char="F0B7"/>
      </w:r>
      <w:r w:rsidR="00E3368D" w:rsidRPr="00F67924">
        <w:rPr>
          <w:szCs w:val="22"/>
          <w:lang w:val="pt-PT"/>
        </w:rPr>
        <w:tab/>
      </w:r>
      <w:r w:rsidRPr="00F67924">
        <w:rPr>
          <w:szCs w:val="22"/>
          <w:lang w:val="pt-PT"/>
        </w:rPr>
        <w:t>Bola de algodão ou gaze est</w:t>
      </w:r>
      <w:r w:rsidR="00CC5DFE" w:rsidRPr="00F67924">
        <w:rPr>
          <w:szCs w:val="22"/>
          <w:lang w:val="pt-PT"/>
        </w:rPr>
        <w:t>erilizados</w:t>
      </w:r>
    </w:p>
    <w:p w14:paraId="619DB1BE" w14:textId="77777777" w:rsidR="005551E6" w:rsidRPr="00F67924" w:rsidRDefault="005551E6">
      <w:pPr>
        <w:pStyle w:val="Standard1"/>
        <w:autoSpaceDE w:val="0"/>
        <w:autoSpaceDN w:val="0"/>
        <w:adjustRightInd w:val="0"/>
        <w:ind w:left="810" w:hanging="561"/>
        <w:rPr>
          <w:lang w:val="pt-PT"/>
        </w:rPr>
        <w:pPrChange w:id="3636"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t>Recipiente não perfurável ou recipiente para objetos afiados para a eliminação segura da tampa da agulh</w:t>
      </w:r>
      <w:r w:rsidRPr="00F67924">
        <w:rPr>
          <w:lang w:val="pt-PT"/>
        </w:rPr>
        <w:t>a e da seringa usada</w:t>
      </w:r>
    </w:p>
    <w:p w14:paraId="79B8A494" w14:textId="77777777" w:rsidR="005551E6" w:rsidRPr="00F67924" w:rsidRDefault="005551E6" w:rsidP="005551E6">
      <w:pPr>
        <w:suppressAutoHyphens/>
        <w:rPr>
          <w:lang w:val="pt-PT"/>
        </w:rPr>
      </w:pPr>
    </w:p>
    <w:p w14:paraId="3B8ECACF" w14:textId="77777777" w:rsidR="005551E6" w:rsidRPr="00F67924" w:rsidRDefault="005551E6" w:rsidP="005551E6">
      <w:pPr>
        <w:suppressAutoHyphens/>
        <w:rPr>
          <w:lang w:val="pt-PT"/>
        </w:rPr>
      </w:pPr>
      <w:r w:rsidRPr="00F67924">
        <w:rPr>
          <w:lang w:val="pt-PT"/>
        </w:rPr>
        <w:t>Um local para preparar os seus materiais:</w:t>
      </w:r>
    </w:p>
    <w:p w14:paraId="70074994" w14:textId="77777777" w:rsidR="005551E6" w:rsidRPr="00F67924" w:rsidRDefault="005551E6">
      <w:pPr>
        <w:pStyle w:val="Standard1"/>
        <w:autoSpaceDE w:val="0"/>
        <w:autoSpaceDN w:val="0"/>
        <w:adjustRightInd w:val="0"/>
        <w:ind w:left="810" w:hanging="561"/>
        <w:rPr>
          <w:lang w:val="pt-PT"/>
        </w:rPr>
        <w:pPrChange w:id="3637"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Encontre</w:t>
      </w:r>
      <w:r w:rsidRPr="00F67924">
        <w:rPr>
          <w:b/>
          <w:lang w:val="pt-PT"/>
        </w:rPr>
        <w:t xml:space="preserve"> uma superfície bem iluminada, limpa e plana, como uma mesa</w:t>
      </w:r>
    </w:p>
    <w:p w14:paraId="629E9F8F" w14:textId="77777777" w:rsidR="005551E6" w:rsidRPr="00F67924" w:rsidRDefault="005551E6" w:rsidP="005551E6">
      <w:pPr>
        <w:suppressAutoHyphens/>
        <w:rPr>
          <w:lang w:val="pt-PT"/>
        </w:rPr>
      </w:pPr>
    </w:p>
    <w:p w14:paraId="7A5C2742" w14:textId="77777777" w:rsidR="005551E6" w:rsidRPr="00F67924" w:rsidRDefault="005551E6" w:rsidP="005551E6">
      <w:pPr>
        <w:suppressAutoHyphens/>
        <w:rPr>
          <w:b/>
          <w:lang w:val="pt-PT"/>
        </w:rPr>
      </w:pPr>
      <w:r w:rsidRPr="00F67924">
        <w:rPr>
          <w:b/>
          <w:lang w:val="pt-PT"/>
        </w:rPr>
        <w:t>Passo 1. Verifique visualmente a seringa</w:t>
      </w:r>
    </w:p>
    <w:p w14:paraId="3C5B07E9" w14:textId="77777777" w:rsidR="005551E6" w:rsidRPr="00F67924" w:rsidRDefault="005551E6" w:rsidP="005551E6">
      <w:pPr>
        <w:suppressAutoHyphens/>
        <w:rPr>
          <w:lang w:val="pt-PT"/>
        </w:rPr>
      </w:pPr>
    </w:p>
    <w:p w14:paraId="0B4B5615" w14:textId="77777777" w:rsidR="005551E6" w:rsidRPr="00F67924" w:rsidRDefault="005551E6">
      <w:pPr>
        <w:pStyle w:val="Standard1"/>
        <w:autoSpaceDE w:val="0"/>
        <w:autoSpaceDN w:val="0"/>
        <w:adjustRightInd w:val="0"/>
        <w:ind w:left="810" w:hanging="561"/>
        <w:rPr>
          <w:szCs w:val="22"/>
          <w:lang w:val="pt-PT"/>
        </w:rPr>
        <w:pPrChange w:id="3638"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Tire a embalagem que contém a seringa do frigorífico e abra a embalagem. Não toque nas patilhas de segurança da seringa porque isso pode danificar a seringa.</w:t>
      </w:r>
    </w:p>
    <w:p w14:paraId="64320E56" w14:textId="77777777" w:rsidR="005551E6" w:rsidRPr="00F67924" w:rsidRDefault="005551E6">
      <w:pPr>
        <w:pStyle w:val="Standard1"/>
        <w:autoSpaceDE w:val="0"/>
        <w:autoSpaceDN w:val="0"/>
        <w:adjustRightInd w:val="0"/>
        <w:ind w:left="810" w:hanging="561"/>
        <w:rPr>
          <w:szCs w:val="22"/>
          <w:lang w:val="pt-PT"/>
        </w:rPr>
        <w:pPrChange w:id="3639"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t>Retire a seringa da embalagem e examine visualmente a seringa, como também o medicamento na seringa. Isto é importante para assegurar que é seguro utilizar a seringa e o medicamento.</w:t>
      </w:r>
    </w:p>
    <w:p w14:paraId="6F5CE79C" w14:textId="77777777" w:rsidR="005551E6" w:rsidRPr="00F67924" w:rsidRDefault="005551E6">
      <w:pPr>
        <w:pStyle w:val="Standard1"/>
        <w:autoSpaceDE w:val="0"/>
        <w:autoSpaceDN w:val="0"/>
        <w:adjustRightInd w:val="0"/>
        <w:ind w:left="810" w:hanging="561"/>
        <w:rPr>
          <w:lang w:val="pt-PT"/>
        </w:rPr>
        <w:pPrChange w:id="3640"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t xml:space="preserve">Verifique a data de validade na embalagem e na seringa (ver Fig. A) para ter a certeza que esta não passou </w:t>
      </w:r>
      <w:r w:rsidRPr="00F67924">
        <w:rPr>
          <w:lang w:val="pt-PT"/>
        </w:rPr>
        <w:t>(expirou). Não utilize a seringa se a data de validade já passou. Isto é importante para assegurar que é seguro utilizar a seringa e o medicamento.</w:t>
      </w:r>
    </w:p>
    <w:p w14:paraId="5A2E3ADD" w14:textId="77777777" w:rsidR="00C321C1" w:rsidRPr="00F67924" w:rsidRDefault="00C321C1" w:rsidP="00C321C1">
      <w:pPr>
        <w:suppressAutoHyphens/>
        <w:ind w:left="288" w:hanging="288"/>
        <w:rPr>
          <w:lang w:val="pt-PT"/>
        </w:rPr>
      </w:pPr>
    </w:p>
    <w:p w14:paraId="3A951F68" w14:textId="6A4F90C4" w:rsidR="00C321C1" w:rsidRPr="00F67924" w:rsidRDefault="00BB311A" w:rsidP="00C321C1">
      <w:pPr>
        <w:suppressAutoHyphens/>
        <w:ind w:left="288" w:hanging="288"/>
        <w:rPr>
          <w:lang w:val="pt-PT"/>
        </w:rPr>
      </w:pPr>
      <w:r w:rsidRPr="00F67924">
        <w:rPr>
          <w:noProof/>
          <w:lang w:eastAsia="en-US"/>
        </w:rPr>
        <w:drawing>
          <wp:inline distT="0" distB="0" distL="0" distR="0" wp14:anchorId="356ACB05" wp14:editId="34461C5E">
            <wp:extent cx="2683510" cy="949960"/>
            <wp:effectExtent l="0" t="0" r="0" b="0"/>
            <wp:docPr id="2" name="Picture 2" descr="NSD_A - Text remov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NSD_A - Text remov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683510" cy="949960"/>
                    </a:xfrm>
                    <a:prstGeom prst="rect">
                      <a:avLst/>
                    </a:prstGeom>
                    <a:noFill/>
                    <a:ln>
                      <a:noFill/>
                    </a:ln>
                  </pic:spPr>
                </pic:pic>
              </a:graphicData>
            </a:graphic>
          </wp:inline>
        </w:drawing>
      </w:r>
    </w:p>
    <w:p w14:paraId="05E29A92" w14:textId="77777777" w:rsidR="005551E6" w:rsidRPr="00F67924" w:rsidRDefault="005551E6" w:rsidP="005551E6">
      <w:pPr>
        <w:suppressAutoHyphens/>
        <w:ind w:left="567" w:hanging="567"/>
        <w:jc w:val="center"/>
        <w:rPr>
          <w:b/>
          <w:lang w:val="pt-PT"/>
        </w:rPr>
      </w:pPr>
    </w:p>
    <w:p w14:paraId="615098F2" w14:textId="77777777" w:rsidR="005551E6" w:rsidRPr="00F67924" w:rsidRDefault="005551E6" w:rsidP="005551E6">
      <w:pPr>
        <w:suppressAutoHyphens/>
        <w:ind w:left="567" w:hanging="567"/>
        <w:rPr>
          <w:lang w:val="pt-PT"/>
        </w:rPr>
      </w:pPr>
      <w:r w:rsidRPr="00F67924">
        <w:rPr>
          <w:lang w:val="pt-PT"/>
        </w:rPr>
        <w:t>Deite fora a seringa e não a utilize se:</w:t>
      </w:r>
    </w:p>
    <w:p w14:paraId="6C0867CF" w14:textId="51BBDF3B" w:rsidR="005551E6" w:rsidRPr="00F67924" w:rsidRDefault="005551E6">
      <w:pPr>
        <w:pStyle w:val="Standard1"/>
        <w:autoSpaceDE w:val="0"/>
        <w:autoSpaceDN w:val="0"/>
        <w:adjustRightInd w:val="0"/>
        <w:ind w:left="810" w:hanging="561"/>
        <w:rPr>
          <w:szCs w:val="22"/>
          <w:lang w:val="pt-PT"/>
        </w:rPr>
        <w:pPrChange w:id="3641"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0019679C" w:rsidRPr="00F67924">
        <w:rPr>
          <w:szCs w:val="22"/>
          <w:lang w:val="pt-PT"/>
        </w:rPr>
        <w:tab/>
      </w:r>
      <w:r w:rsidRPr="00F67924">
        <w:rPr>
          <w:szCs w:val="22"/>
          <w:lang w:val="pt-PT"/>
        </w:rPr>
        <w:t>o medicamento estiver turvo</w:t>
      </w:r>
    </w:p>
    <w:p w14:paraId="19835F9F" w14:textId="2F6FBB04" w:rsidR="005551E6" w:rsidRPr="00F67924" w:rsidRDefault="005551E6">
      <w:pPr>
        <w:pStyle w:val="Standard1"/>
        <w:autoSpaceDE w:val="0"/>
        <w:autoSpaceDN w:val="0"/>
        <w:adjustRightInd w:val="0"/>
        <w:ind w:left="810" w:hanging="561"/>
        <w:rPr>
          <w:szCs w:val="22"/>
          <w:lang w:val="pt-PT"/>
        </w:rPr>
        <w:pPrChange w:id="3642"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o medicamento tiver partículas</w:t>
      </w:r>
    </w:p>
    <w:p w14:paraId="5FF80E22" w14:textId="6C666776" w:rsidR="005551E6" w:rsidRPr="00F67924" w:rsidRDefault="005551E6">
      <w:pPr>
        <w:pStyle w:val="Standard1"/>
        <w:autoSpaceDE w:val="0"/>
        <w:autoSpaceDN w:val="0"/>
        <w:adjustRightInd w:val="0"/>
        <w:ind w:left="810" w:hanging="561"/>
        <w:rPr>
          <w:szCs w:val="22"/>
          <w:lang w:val="pt-PT"/>
        </w:rPr>
        <w:pPrChange w:id="3643"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o medicamento tiver outra cor para além de incolor a amarelado</w:t>
      </w:r>
    </w:p>
    <w:p w14:paraId="4A43111B" w14:textId="2F9BFFFF" w:rsidR="005551E6" w:rsidRPr="00F67924" w:rsidRDefault="005551E6">
      <w:pPr>
        <w:pStyle w:val="Standard1"/>
        <w:autoSpaceDE w:val="0"/>
        <w:autoSpaceDN w:val="0"/>
        <w:adjustRightInd w:val="0"/>
        <w:ind w:left="810" w:hanging="561"/>
        <w:rPr>
          <w:szCs w:val="22"/>
          <w:lang w:val="pt-PT"/>
        </w:rPr>
        <w:pPrChange w:id="3644" w:author="Author">
          <w:pPr>
            <w:pStyle w:val="Standard1"/>
            <w:autoSpaceDE w:val="0"/>
            <w:autoSpaceDN w:val="0"/>
            <w:adjustRightInd w:val="0"/>
            <w:ind w:left="562" w:hanging="562"/>
          </w:pPr>
        </w:pPrChange>
      </w:pPr>
      <w:r w:rsidRPr="00F67924">
        <w:rPr>
          <w:szCs w:val="22"/>
          <w:lang w:val="pt-PT"/>
        </w:rPr>
        <w:sym w:font="Symbol" w:char="F0B7"/>
      </w:r>
      <w:r w:rsidR="0019679C" w:rsidRPr="00F67924">
        <w:rPr>
          <w:szCs w:val="22"/>
          <w:lang w:val="pt-PT"/>
        </w:rPr>
        <w:tab/>
      </w:r>
      <w:r w:rsidRPr="00F67924">
        <w:rPr>
          <w:szCs w:val="22"/>
          <w:lang w:val="pt-PT"/>
        </w:rPr>
        <w:t>qualquer parte da seringa parecer danificada</w:t>
      </w:r>
    </w:p>
    <w:p w14:paraId="09F42216" w14:textId="77777777" w:rsidR="005551E6" w:rsidRPr="00F67924" w:rsidRDefault="005551E6" w:rsidP="005551E6">
      <w:pPr>
        <w:suppressAutoHyphens/>
        <w:ind w:left="567" w:hanging="567"/>
        <w:rPr>
          <w:b/>
          <w:lang w:val="pt-PT"/>
        </w:rPr>
      </w:pPr>
    </w:p>
    <w:p w14:paraId="75CC6155" w14:textId="77777777" w:rsidR="005551E6" w:rsidRPr="00F67924" w:rsidRDefault="005551E6" w:rsidP="005551E6">
      <w:pPr>
        <w:suppressAutoHyphens/>
        <w:ind w:left="567" w:hanging="567"/>
        <w:rPr>
          <w:b/>
          <w:lang w:val="pt-PT"/>
        </w:rPr>
      </w:pPr>
      <w:r w:rsidRPr="00F67924">
        <w:rPr>
          <w:b/>
          <w:lang w:val="pt-PT"/>
        </w:rPr>
        <w:t>Passo 2. Permita que a seringa se ajuste à temperatura ambiente</w:t>
      </w:r>
    </w:p>
    <w:p w14:paraId="3CBEF4B0" w14:textId="77777777" w:rsidR="005551E6" w:rsidRPr="00F67924" w:rsidRDefault="005551E6" w:rsidP="005551E6">
      <w:pPr>
        <w:suppressAutoHyphens/>
        <w:ind w:left="567" w:hanging="567"/>
        <w:rPr>
          <w:b/>
          <w:lang w:val="pt-PT"/>
        </w:rPr>
      </w:pPr>
    </w:p>
    <w:p w14:paraId="04BDD2B1" w14:textId="77777777" w:rsidR="005551E6" w:rsidRPr="00F67924" w:rsidRDefault="005551E6">
      <w:pPr>
        <w:pStyle w:val="Standard1"/>
        <w:autoSpaceDE w:val="0"/>
        <w:autoSpaceDN w:val="0"/>
        <w:adjustRightInd w:val="0"/>
        <w:ind w:left="810" w:hanging="561"/>
        <w:rPr>
          <w:bCs/>
          <w:szCs w:val="22"/>
          <w:lang w:val="pt-PT" w:eastAsia="en-GB"/>
        </w:rPr>
        <w:pPrChange w:id="3645"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t xml:space="preserve">Não retire a tampa da agulha </w:t>
      </w:r>
      <w:r w:rsidR="00CC5DFE" w:rsidRPr="00F67924">
        <w:rPr>
          <w:rFonts w:eastAsia="SimSun"/>
          <w:szCs w:val="22"/>
          <w:lang w:val="pt-PT" w:eastAsia="zh-CN"/>
        </w:rPr>
        <w:t>d</w:t>
      </w:r>
      <w:r w:rsidRPr="00F67924">
        <w:rPr>
          <w:rFonts w:eastAsia="SimSun"/>
          <w:szCs w:val="22"/>
          <w:lang w:val="pt-PT" w:eastAsia="zh-CN"/>
        </w:rPr>
        <w:t>a sua seringa até ao Passo 5.</w:t>
      </w:r>
      <w:r w:rsidR="00AD0D1B" w:rsidRPr="00F67924">
        <w:rPr>
          <w:rFonts w:eastAsia="SimSun"/>
          <w:szCs w:val="22"/>
          <w:lang w:val="pt-PT" w:eastAsia="zh-CN"/>
        </w:rPr>
        <w:t xml:space="preserve"> </w:t>
      </w:r>
      <w:r w:rsidR="00AD0D1B" w:rsidRPr="00F67924">
        <w:rPr>
          <w:szCs w:val="22"/>
          <w:lang w:val="pt-PT"/>
        </w:rPr>
        <w:t xml:space="preserve">A remoção antecipada da tampa </w:t>
      </w:r>
      <w:r w:rsidR="00EF5977" w:rsidRPr="00F67924">
        <w:rPr>
          <w:szCs w:val="22"/>
          <w:lang w:val="pt-PT"/>
        </w:rPr>
        <w:t>da agul</w:t>
      </w:r>
      <w:r w:rsidR="00EF5977" w:rsidRPr="00F67924">
        <w:rPr>
          <w:bCs/>
          <w:szCs w:val="22"/>
          <w:lang w:val="pt-PT" w:eastAsia="en-GB"/>
        </w:rPr>
        <w:t>ha</w:t>
      </w:r>
      <w:r w:rsidR="00AD0D1B" w:rsidRPr="00F67924">
        <w:rPr>
          <w:bCs/>
          <w:szCs w:val="22"/>
          <w:lang w:val="pt-PT" w:eastAsia="en-GB"/>
        </w:rPr>
        <w:t xml:space="preserve"> pode levar a que a medicação seque e bloqueie a agulha.</w:t>
      </w:r>
    </w:p>
    <w:p w14:paraId="0148801C" w14:textId="7FF73147" w:rsidR="005551E6" w:rsidRPr="00F67924" w:rsidRDefault="005551E6">
      <w:pPr>
        <w:pStyle w:val="Standard1"/>
        <w:autoSpaceDE w:val="0"/>
        <w:autoSpaceDN w:val="0"/>
        <w:adjustRightInd w:val="0"/>
        <w:ind w:left="810" w:hanging="561"/>
        <w:rPr>
          <w:rFonts w:eastAsia="SimSun"/>
          <w:szCs w:val="22"/>
          <w:lang w:val="pt-PT" w:eastAsia="zh-CN"/>
        </w:rPr>
        <w:pPrChange w:id="3646" w:author="Author">
          <w:pPr>
            <w:pStyle w:val="Standard1"/>
            <w:keepNext/>
            <w:keepLines/>
            <w:autoSpaceDE w:val="0"/>
            <w:autoSpaceDN w:val="0"/>
            <w:adjustRightInd w:val="0"/>
            <w:ind w:left="562" w:hanging="562"/>
          </w:pPr>
        </w:pPrChange>
      </w:pPr>
      <w:r w:rsidRPr="00F67924">
        <w:rPr>
          <w:bCs/>
          <w:szCs w:val="22"/>
          <w:lang w:val="pt-PT" w:eastAsia="en-GB"/>
        </w:rPr>
        <w:sym w:font="Symbol" w:char="F0B7"/>
      </w:r>
      <w:r w:rsidRPr="00F67924">
        <w:rPr>
          <w:bCs/>
          <w:szCs w:val="22"/>
          <w:lang w:val="pt-PT" w:eastAsia="en-GB"/>
        </w:rPr>
        <w:tab/>
        <w:t>Coloque a seringa numa superfície limpa e plana e permita que a seringa atinja a temperatura ambie</w:t>
      </w:r>
      <w:r w:rsidRPr="00F67924">
        <w:rPr>
          <w:rFonts w:eastAsia="SimSun"/>
          <w:szCs w:val="22"/>
          <w:lang w:val="pt-PT" w:eastAsia="zh-CN"/>
        </w:rPr>
        <w:t xml:space="preserve">nte </w:t>
      </w:r>
      <w:r w:rsidR="0091171E" w:rsidRPr="00F67924">
        <w:rPr>
          <w:rFonts w:eastAsia="SimSun"/>
          <w:szCs w:val="22"/>
          <w:lang w:val="pt-PT" w:eastAsia="zh-CN"/>
        </w:rPr>
        <w:t>(18</w:t>
      </w:r>
      <w:r w:rsidR="0019679C" w:rsidRPr="00F67924">
        <w:rPr>
          <w:rFonts w:eastAsia="SimSun"/>
          <w:szCs w:val="22"/>
          <w:lang w:val="pt-PT" w:eastAsia="zh-CN"/>
        </w:rPr>
        <w:t> </w:t>
      </w:r>
      <w:r w:rsidR="0091171E" w:rsidRPr="00F67924">
        <w:rPr>
          <w:rFonts w:eastAsia="SimSun"/>
          <w:szCs w:val="22"/>
          <w:lang w:val="pt-PT" w:eastAsia="zh-CN"/>
        </w:rPr>
        <w:t>°C</w:t>
      </w:r>
      <w:r w:rsidR="0019679C" w:rsidRPr="00F67924">
        <w:rPr>
          <w:rFonts w:eastAsia="SimSun"/>
          <w:szCs w:val="22"/>
          <w:lang w:val="pt-PT" w:eastAsia="zh-CN"/>
        </w:rPr>
        <w:t> </w:t>
      </w:r>
      <w:r w:rsidR="0019679C" w:rsidRPr="00F67924">
        <w:rPr>
          <w:rFonts w:eastAsia="SimSun"/>
          <w:szCs w:val="22"/>
          <w:lang w:val="pt-PT" w:eastAsia="zh-CN"/>
        </w:rPr>
        <w:noBreakHyphen/>
        <w:t> </w:t>
      </w:r>
      <w:r w:rsidR="0091171E" w:rsidRPr="00F67924">
        <w:rPr>
          <w:rFonts w:eastAsia="SimSun"/>
          <w:szCs w:val="22"/>
          <w:lang w:val="pt-PT" w:eastAsia="zh-CN"/>
        </w:rPr>
        <w:t>28</w:t>
      </w:r>
      <w:r w:rsidR="0019679C" w:rsidRPr="00F67924">
        <w:rPr>
          <w:rFonts w:eastAsia="SimSun"/>
          <w:szCs w:val="22"/>
          <w:lang w:val="pt-PT" w:eastAsia="zh-CN"/>
        </w:rPr>
        <w:t> </w:t>
      </w:r>
      <w:r w:rsidR="0091171E" w:rsidRPr="00F67924">
        <w:rPr>
          <w:rFonts w:eastAsia="SimSun"/>
          <w:szCs w:val="22"/>
          <w:lang w:val="pt-PT" w:eastAsia="zh-CN"/>
        </w:rPr>
        <w:t xml:space="preserve">°C) </w:t>
      </w:r>
      <w:r w:rsidRPr="00F67924">
        <w:rPr>
          <w:rFonts w:eastAsia="SimSun"/>
          <w:szCs w:val="22"/>
          <w:lang w:val="pt-PT" w:eastAsia="zh-CN"/>
        </w:rPr>
        <w:t>durante cerca de 25-30</w:t>
      </w:r>
      <w:r w:rsidR="0019679C" w:rsidRPr="00F67924">
        <w:rPr>
          <w:rFonts w:eastAsia="SimSun"/>
          <w:szCs w:val="22"/>
          <w:lang w:val="pt-PT" w:eastAsia="zh-CN"/>
        </w:rPr>
        <w:t> </w:t>
      </w:r>
      <w:r w:rsidRPr="00F67924">
        <w:rPr>
          <w:rFonts w:eastAsia="SimSun"/>
          <w:szCs w:val="22"/>
          <w:lang w:val="pt-PT" w:eastAsia="zh-CN"/>
        </w:rPr>
        <w:t>minutos, para esta aquecer. Não permitir que a seringa atinja a temperatura ambiente pode resultar numa injeção desconfortável e pode ser difícil premir o êmbolo.</w:t>
      </w:r>
    </w:p>
    <w:p w14:paraId="5567614D" w14:textId="77777777" w:rsidR="005551E6" w:rsidRPr="00F67924" w:rsidRDefault="005551E6">
      <w:pPr>
        <w:pStyle w:val="Standard1"/>
        <w:autoSpaceDE w:val="0"/>
        <w:autoSpaceDN w:val="0"/>
        <w:adjustRightInd w:val="0"/>
        <w:ind w:left="810" w:hanging="561"/>
        <w:rPr>
          <w:rFonts w:eastAsia="SimSun"/>
          <w:szCs w:val="22"/>
          <w:lang w:val="pt-PT" w:eastAsia="zh-CN"/>
        </w:rPr>
        <w:pPrChange w:id="3647"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t xml:space="preserve">Não </w:t>
      </w:r>
      <w:r w:rsidRPr="00F67924">
        <w:rPr>
          <w:bCs/>
          <w:szCs w:val="22"/>
          <w:lang w:val="pt-PT" w:eastAsia="en-GB"/>
        </w:rPr>
        <w:t>aqueça</w:t>
      </w:r>
      <w:r w:rsidRPr="00F67924">
        <w:rPr>
          <w:rFonts w:eastAsia="SimSun"/>
          <w:szCs w:val="22"/>
          <w:lang w:val="pt-PT" w:eastAsia="zh-CN"/>
        </w:rPr>
        <w:t xml:space="preserve"> a seringa de qualquer outra forma.</w:t>
      </w:r>
    </w:p>
    <w:p w14:paraId="7A0CAA7A" w14:textId="77777777" w:rsidR="005551E6" w:rsidRPr="00F67924" w:rsidRDefault="005551E6" w:rsidP="005551E6">
      <w:pPr>
        <w:suppressAutoHyphens/>
        <w:rPr>
          <w:lang w:val="pt-PT"/>
        </w:rPr>
      </w:pPr>
    </w:p>
    <w:p w14:paraId="52F4F804" w14:textId="77777777" w:rsidR="005551E6" w:rsidRPr="00F67924" w:rsidRDefault="005551E6" w:rsidP="005551E6">
      <w:pPr>
        <w:suppressAutoHyphens/>
        <w:rPr>
          <w:b/>
          <w:lang w:val="pt-PT"/>
        </w:rPr>
      </w:pPr>
      <w:r w:rsidRPr="00F67924">
        <w:rPr>
          <w:b/>
          <w:lang w:val="pt-PT"/>
        </w:rPr>
        <w:t>Passo 3. Limpe as suas mãos</w:t>
      </w:r>
    </w:p>
    <w:p w14:paraId="1ADB884C" w14:textId="77777777" w:rsidR="005551E6" w:rsidRPr="00F67924" w:rsidRDefault="005551E6" w:rsidP="005551E6">
      <w:pPr>
        <w:suppressAutoHyphens/>
        <w:rPr>
          <w:b/>
          <w:lang w:val="pt-PT"/>
        </w:rPr>
      </w:pPr>
    </w:p>
    <w:p w14:paraId="73089317" w14:textId="77777777" w:rsidR="005551E6" w:rsidRPr="00557EB7" w:rsidRDefault="005551E6">
      <w:pPr>
        <w:pStyle w:val="Standard1"/>
        <w:autoSpaceDE w:val="0"/>
        <w:autoSpaceDN w:val="0"/>
        <w:adjustRightInd w:val="0"/>
        <w:ind w:left="810" w:hanging="561"/>
        <w:rPr>
          <w:szCs w:val="22"/>
          <w:lang w:val="pt-PT"/>
          <w:rPrChange w:id="3648" w:author="Author">
            <w:rPr>
              <w:b/>
              <w:lang w:val="pt-PT"/>
            </w:rPr>
          </w:rPrChange>
        </w:rPr>
        <w:pPrChange w:id="3649"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t>Lave</w:t>
      </w:r>
      <w:r w:rsidRPr="00F67924">
        <w:rPr>
          <w:szCs w:val="22"/>
          <w:lang w:val="pt-PT"/>
        </w:rPr>
        <w:t xml:space="preserve"> as suas mãos com sabão e água.</w:t>
      </w:r>
    </w:p>
    <w:p w14:paraId="2AFFBE23" w14:textId="77777777" w:rsidR="005551E6" w:rsidRPr="00F67924" w:rsidRDefault="005551E6" w:rsidP="005551E6">
      <w:pPr>
        <w:suppressAutoHyphens/>
        <w:rPr>
          <w:lang w:val="pt-PT"/>
        </w:rPr>
      </w:pPr>
    </w:p>
    <w:p w14:paraId="302E0408" w14:textId="77777777" w:rsidR="005551E6" w:rsidRPr="00F67924" w:rsidRDefault="005551E6" w:rsidP="005551E6">
      <w:pPr>
        <w:suppressAutoHyphens/>
        <w:rPr>
          <w:b/>
          <w:lang w:val="pt-PT"/>
        </w:rPr>
      </w:pPr>
      <w:r w:rsidRPr="00F67924">
        <w:rPr>
          <w:b/>
          <w:lang w:val="pt-PT"/>
        </w:rPr>
        <w:t>Passo 4. Escolha e prepare um local para a injeção</w:t>
      </w:r>
    </w:p>
    <w:p w14:paraId="705D6D09" w14:textId="77777777" w:rsidR="005551E6" w:rsidRPr="00F67924" w:rsidRDefault="005551E6" w:rsidP="005551E6">
      <w:pPr>
        <w:suppressAutoHyphens/>
        <w:rPr>
          <w:b/>
          <w:lang w:val="pt-PT"/>
        </w:rPr>
      </w:pPr>
    </w:p>
    <w:p w14:paraId="4B2CF312" w14:textId="77777777" w:rsidR="005551E6" w:rsidRPr="00F67924" w:rsidRDefault="005551E6">
      <w:pPr>
        <w:pStyle w:val="Standard1"/>
        <w:autoSpaceDE w:val="0"/>
        <w:autoSpaceDN w:val="0"/>
        <w:adjustRightInd w:val="0"/>
        <w:ind w:left="810" w:hanging="561"/>
        <w:rPr>
          <w:szCs w:val="22"/>
          <w:lang w:val="pt-PT"/>
        </w:rPr>
        <w:pPrChange w:id="3650"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Os </w:t>
      </w:r>
      <w:r w:rsidRPr="00F67924">
        <w:rPr>
          <w:rFonts w:eastAsia="SimSun"/>
          <w:szCs w:val="22"/>
          <w:lang w:val="pt-PT" w:eastAsia="zh-CN"/>
        </w:rPr>
        <w:t>locais</w:t>
      </w:r>
      <w:r w:rsidRPr="00F67924">
        <w:rPr>
          <w:szCs w:val="22"/>
          <w:lang w:val="pt-PT"/>
        </w:rPr>
        <w:t xml:space="preserve"> recomendados para a injeção são a frente e o meio das suas coxas e a parte inferior do abdómen, abaixo do umbigo, exceto na área de cinco centímetros diretamente à volta do umbigo (ver Fig. B).</w:t>
      </w:r>
    </w:p>
    <w:p w14:paraId="1675DCAC" w14:textId="77777777" w:rsidR="005551E6" w:rsidRPr="00F67924" w:rsidRDefault="005551E6">
      <w:pPr>
        <w:pStyle w:val="Standard1"/>
        <w:autoSpaceDE w:val="0"/>
        <w:autoSpaceDN w:val="0"/>
        <w:adjustRightInd w:val="0"/>
        <w:ind w:left="810" w:hanging="561"/>
        <w:rPr>
          <w:szCs w:val="22"/>
          <w:lang w:val="pt-PT"/>
        </w:rPr>
        <w:pPrChange w:id="3651"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52" w:author="Author">
            <w:rPr>
              <w:rFonts w:eastAsia="SimSun"/>
              <w:szCs w:val="22"/>
              <w:lang w:val="pt-PT" w:eastAsia="zh-CN"/>
            </w:rPr>
          </w:rPrChange>
        </w:rPr>
        <w:tab/>
      </w:r>
      <w:r w:rsidRPr="00F67924">
        <w:rPr>
          <w:szCs w:val="22"/>
          <w:lang w:val="pt-PT"/>
        </w:rPr>
        <w:t xml:space="preserve">No </w:t>
      </w:r>
      <w:r w:rsidRPr="00F67924">
        <w:rPr>
          <w:rFonts w:eastAsia="SimSun"/>
          <w:szCs w:val="22"/>
          <w:lang w:val="pt-PT" w:eastAsia="zh-CN"/>
        </w:rPr>
        <w:t>caso</w:t>
      </w:r>
      <w:r w:rsidRPr="00F67924">
        <w:rPr>
          <w:szCs w:val="22"/>
          <w:lang w:val="pt-PT"/>
        </w:rPr>
        <w:t xml:space="preserve"> de ser um prestador de cuidados a administrar a injeção, também pode ser utilizada a área externa da parte superior do braço (ver Fig. B).</w:t>
      </w:r>
    </w:p>
    <w:p w14:paraId="429F71E0" w14:textId="77777777" w:rsidR="00E05EAF" w:rsidRPr="00F67924" w:rsidRDefault="00E05EAF" w:rsidP="005551E6">
      <w:pPr>
        <w:suppressAutoHyphens/>
        <w:ind w:left="288" w:hanging="288"/>
        <w:rPr>
          <w:lang w:val="pt-PT"/>
        </w:rPr>
      </w:pPr>
    </w:p>
    <w:p w14:paraId="79E06B79" w14:textId="5225C7F3" w:rsidR="005551E6" w:rsidRPr="00F67924" w:rsidRDefault="00BB311A" w:rsidP="005551E6">
      <w:pPr>
        <w:suppressAutoHyphens/>
        <w:rPr>
          <w:lang w:val="pt-PT"/>
        </w:rPr>
      </w:pPr>
      <w:r w:rsidRPr="00F67924">
        <w:rPr>
          <w:noProof/>
          <w:lang w:eastAsia="en-US"/>
        </w:rPr>
        <w:drawing>
          <wp:inline distT="0" distB="0" distL="0" distR="0" wp14:anchorId="5CFB476C" wp14:editId="4BC279F1">
            <wp:extent cx="2374900" cy="1947545"/>
            <wp:effectExtent l="0" t="0" r="0" b="0"/>
            <wp:docPr id="3" name="Picture 3" descr="AI_B - Text remov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I_B - Text removed"/>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374900" cy="1947545"/>
                    </a:xfrm>
                    <a:prstGeom prst="rect">
                      <a:avLst/>
                    </a:prstGeom>
                    <a:noFill/>
                    <a:ln>
                      <a:noFill/>
                    </a:ln>
                  </pic:spPr>
                </pic:pic>
              </a:graphicData>
            </a:graphic>
          </wp:inline>
        </w:drawing>
      </w:r>
    </w:p>
    <w:p w14:paraId="3187FDA4" w14:textId="77777777" w:rsidR="00E05EAF" w:rsidRPr="00F67924" w:rsidRDefault="00E05EAF" w:rsidP="005551E6">
      <w:pPr>
        <w:suppressAutoHyphens/>
        <w:rPr>
          <w:lang w:val="pt-PT"/>
        </w:rPr>
      </w:pPr>
    </w:p>
    <w:p w14:paraId="491A39A5" w14:textId="77777777" w:rsidR="005551E6" w:rsidRPr="00F67924" w:rsidRDefault="005551E6">
      <w:pPr>
        <w:pStyle w:val="Standard1"/>
        <w:autoSpaceDE w:val="0"/>
        <w:autoSpaceDN w:val="0"/>
        <w:adjustRightInd w:val="0"/>
        <w:ind w:left="810" w:hanging="561"/>
        <w:rPr>
          <w:szCs w:val="22"/>
          <w:lang w:val="pt-PT"/>
        </w:rPr>
        <w:pPrChange w:id="3653"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54" w:author="Author">
            <w:rPr>
              <w:rFonts w:eastAsia="SimSun"/>
              <w:szCs w:val="22"/>
              <w:lang w:val="pt-PT" w:eastAsia="zh-CN"/>
            </w:rPr>
          </w:rPrChange>
        </w:rPr>
        <w:tab/>
      </w:r>
      <w:r w:rsidRPr="00F67924">
        <w:rPr>
          <w:szCs w:val="22"/>
          <w:lang w:val="pt-PT"/>
        </w:rPr>
        <w:t>Deve usar um local diferente cada vez que administra a injeção, pelo menos a três centímetros da área que usou na injeção anterior.</w:t>
      </w:r>
    </w:p>
    <w:p w14:paraId="0E224A35" w14:textId="77777777" w:rsidR="005551E6" w:rsidRPr="00F67924" w:rsidRDefault="005551E6">
      <w:pPr>
        <w:pStyle w:val="Standard1"/>
        <w:autoSpaceDE w:val="0"/>
        <w:autoSpaceDN w:val="0"/>
        <w:adjustRightInd w:val="0"/>
        <w:ind w:left="810" w:hanging="561"/>
        <w:rPr>
          <w:szCs w:val="22"/>
          <w:lang w:val="pt-PT"/>
        </w:rPr>
        <w:pPrChange w:id="3655"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Não dê a injeção em áreas que possam ser incomodadas por um cinto ou cós. Não dê a injeção em sinais, cicatrizes, nódoas negras, ou em áreas onde a pele está sensível, vermelha, dura ou onde não está intacta.</w:t>
      </w:r>
    </w:p>
    <w:p w14:paraId="54858FDF" w14:textId="77777777" w:rsidR="005551E6" w:rsidRPr="00F67924" w:rsidRDefault="005551E6">
      <w:pPr>
        <w:pStyle w:val="Standard1"/>
        <w:autoSpaceDE w:val="0"/>
        <w:autoSpaceDN w:val="0"/>
        <w:adjustRightInd w:val="0"/>
        <w:ind w:left="810" w:hanging="561"/>
        <w:rPr>
          <w:lang w:val="pt-PT"/>
        </w:rPr>
        <w:pPrChange w:id="3656"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Limpe a área do local escolhido para a injeção usando a compressa embebida em álcool (ver</w:t>
      </w:r>
      <w:r w:rsidRPr="00F67924">
        <w:rPr>
          <w:lang w:val="pt-PT"/>
        </w:rPr>
        <w:t xml:space="preserve"> Fig. C) para reduzir o risco de infeção.</w:t>
      </w:r>
    </w:p>
    <w:p w14:paraId="22ED35D4" w14:textId="77777777" w:rsidR="005551E6" w:rsidRPr="00F67924" w:rsidRDefault="005551E6" w:rsidP="005551E6">
      <w:pPr>
        <w:suppressAutoHyphens/>
        <w:rPr>
          <w:lang w:val="pt-PT"/>
        </w:rPr>
      </w:pPr>
    </w:p>
    <w:p w14:paraId="0136DB5D" w14:textId="784F3730" w:rsidR="005551E6" w:rsidRPr="00F67924" w:rsidRDefault="00BB311A" w:rsidP="005551E6">
      <w:pPr>
        <w:suppressAutoHyphens/>
        <w:rPr>
          <w:lang w:val="pt-PT"/>
        </w:rPr>
      </w:pPr>
      <w:r w:rsidRPr="00F67924">
        <w:rPr>
          <w:noProof/>
          <w:lang w:eastAsia="en-US"/>
        </w:rPr>
        <w:drawing>
          <wp:inline distT="0" distB="0" distL="0" distR="0" wp14:anchorId="2EEFD473" wp14:editId="4C24B468">
            <wp:extent cx="2339340" cy="1828800"/>
            <wp:effectExtent l="0" t="0" r="0" b="0"/>
            <wp:docPr id="4" name="Picture 4" descr="AI_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AI_C"/>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339340" cy="1828800"/>
                    </a:xfrm>
                    <a:prstGeom prst="rect">
                      <a:avLst/>
                    </a:prstGeom>
                    <a:noFill/>
                    <a:ln>
                      <a:noFill/>
                    </a:ln>
                  </pic:spPr>
                </pic:pic>
              </a:graphicData>
            </a:graphic>
          </wp:inline>
        </w:drawing>
      </w:r>
    </w:p>
    <w:p w14:paraId="308A2DFE" w14:textId="77777777" w:rsidR="005551E6" w:rsidRPr="00F67924" w:rsidRDefault="005551E6" w:rsidP="005551E6">
      <w:pPr>
        <w:suppressAutoHyphens/>
        <w:rPr>
          <w:lang w:val="pt-PT"/>
        </w:rPr>
      </w:pPr>
    </w:p>
    <w:p w14:paraId="40132D62" w14:textId="492A612F" w:rsidR="005551E6" w:rsidRPr="00F67924" w:rsidRDefault="005551E6">
      <w:pPr>
        <w:pStyle w:val="Standard1"/>
        <w:autoSpaceDE w:val="0"/>
        <w:autoSpaceDN w:val="0"/>
        <w:adjustRightInd w:val="0"/>
        <w:ind w:left="810" w:hanging="561"/>
        <w:rPr>
          <w:szCs w:val="22"/>
          <w:lang w:val="pt-PT"/>
        </w:rPr>
        <w:pPrChange w:id="3657"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58" w:author="Author">
            <w:rPr>
              <w:rFonts w:eastAsia="SimSun"/>
              <w:szCs w:val="22"/>
              <w:lang w:val="pt-PT" w:eastAsia="zh-CN"/>
            </w:rPr>
          </w:rPrChange>
        </w:rPr>
        <w:tab/>
      </w:r>
      <w:r w:rsidRPr="00F67924">
        <w:rPr>
          <w:szCs w:val="22"/>
          <w:lang w:val="pt-PT"/>
        </w:rPr>
        <w:t>Deixe a pele secar durante aproximadamente 10</w:t>
      </w:r>
      <w:r w:rsidR="00092B92" w:rsidRPr="00F67924">
        <w:rPr>
          <w:szCs w:val="22"/>
          <w:lang w:val="pt-PT"/>
        </w:rPr>
        <w:t> </w:t>
      </w:r>
      <w:r w:rsidRPr="00F67924">
        <w:rPr>
          <w:szCs w:val="22"/>
          <w:lang w:val="pt-PT"/>
        </w:rPr>
        <w:t>segundos.</w:t>
      </w:r>
    </w:p>
    <w:p w14:paraId="3AC0F237" w14:textId="77777777" w:rsidR="005551E6" w:rsidRPr="00F67924" w:rsidRDefault="005551E6">
      <w:pPr>
        <w:pStyle w:val="Standard1"/>
        <w:autoSpaceDE w:val="0"/>
        <w:autoSpaceDN w:val="0"/>
        <w:adjustRightInd w:val="0"/>
        <w:ind w:left="810" w:hanging="561"/>
        <w:rPr>
          <w:lang w:val="pt-PT"/>
        </w:rPr>
        <w:pPrChange w:id="3659"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Tenha a certeza que não toca na área limpa antes da injeção. Não ventile ou sopre sobre a área</w:t>
      </w:r>
      <w:r w:rsidRPr="00F67924">
        <w:rPr>
          <w:lang w:val="pt-PT"/>
        </w:rPr>
        <w:t xml:space="preserve"> limpa.</w:t>
      </w:r>
    </w:p>
    <w:p w14:paraId="1718EF77" w14:textId="77777777" w:rsidR="005551E6" w:rsidRPr="00F67924" w:rsidRDefault="005551E6" w:rsidP="005551E6">
      <w:pPr>
        <w:suppressAutoHyphens/>
        <w:rPr>
          <w:lang w:val="pt-PT"/>
        </w:rPr>
      </w:pPr>
    </w:p>
    <w:p w14:paraId="32A766A6" w14:textId="77777777" w:rsidR="005551E6" w:rsidRPr="00F67924" w:rsidRDefault="005551E6" w:rsidP="00AE3AAB">
      <w:pPr>
        <w:keepNext/>
        <w:keepLines/>
        <w:suppressAutoHyphens/>
        <w:rPr>
          <w:b/>
          <w:lang w:val="pt-PT"/>
        </w:rPr>
      </w:pPr>
      <w:r w:rsidRPr="00F67924">
        <w:rPr>
          <w:b/>
          <w:lang w:val="pt-PT"/>
        </w:rPr>
        <w:t>Passo 5. Retire a tampa da agulha</w:t>
      </w:r>
    </w:p>
    <w:p w14:paraId="5B19AD8B" w14:textId="77777777" w:rsidR="005551E6" w:rsidRPr="00F67924" w:rsidRDefault="005551E6" w:rsidP="005551E6">
      <w:pPr>
        <w:suppressAutoHyphens/>
        <w:rPr>
          <w:b/>
          <w:lang w:val="pt-PT"/>
        </w:rPr>
      </w:pPr>
    </w:p>
    <w:p w14:paraId="03239307" w14:textId="77777777" w:rsidR="005551E6" w:rsidRPr="00F67924" w:rsidRDefault="005551E6">
      <w:pPr>
        <w:pStyle w:val="Standard1"/>
        <w:autoSpaceDE w:val="0"/>
        <w:autoSpaceDN w:val="0"/>
        <w:adjustRightInd w:val="0"/>
        <w:ind w:left="810" w:hanging="561"/>
        <w:rPr>
          <w:szCs w:val="22"/>
          <w:lang w:val="pt-PT"/>
        </w:rPr>
        <w:pPrChange w:id="3660"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t xml:space="preserve">Não </w:t>
      </w:r>
      <w:r w:rsidRPr="00F67924">
        <w:rPr>
          <w:szCs w:val="22"/>
          <w:lang w:val="pt-PT"/>
        </w:rPr>
        <w:t>segure na seringa pelo êmbolo enquanto retira a tampa da agulha.</w:t>
      </w:r>
    </w:p>
    <w:p w14:paraId="06CC2BBE" w14:textId="77777777" w:rsidR="005551E6" w:rsidRPr="00F67924" w:rsidRDefault="005551E6">
      <w:pPr>
        <w:pStyle w:val="Standard1"/>
        <w:autoSpaceDE w:val="0"/>
        <w:autoSpaceDN w:val="0"/>
        <w:adjustRightInd w:val="0"/>
        <w:ind w:left="810" w:hanging="561"/>
        <w:rPr>
          <w:rFonts w:eastAsia="SimSun"/>
          <w:szCs w:val="22"/>
          <w:lang w:val="pt-PT" w:eastAsia="zh-CN"/>
        </w:rPr>
        <w:pPrChange w:id="3661"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Segur</w:t>
      </w:r>
      <w:r w:rsidRPr="00F67924">
        <w:rPr>
          <w:rFonts w:eastAsia="SimSun"/>
          <w:szCs w:val="22"/>
          <w:lang w:val="pt-PT" w:eastAsia="zh-CN"/>
        </w:rPr>
        <w:t>e a proteção da agulha da seringa com firmeza, com uma mão, e retire a tampa da agulha com a outra mão (ver Fig. D). Se não conseguir retirar a tampa da agulha, deve pedir a ajuda de um prestador de cuidados ou contactar o seu prestador de cuidados de saúde.</w:t>
      </w:r>
    </w:p>
    <w:p w14:paraId="61B6D457" w14:textId="77777777" w:rsidR="005551E6" w:rsidRPr="00F67924" w:rsidRDefault="005551E6" w:rsidP="005551E6">
      <w:pPr>
        <w:suppressAutoHyphens/>
        <w:rPr>
          <w:lang w:val="pt-PT"/>
        </w:rPr>
      </w:pPr>
    </w:p>
    <w:p w14:paraId="3DFD06E8" w14:textId="6A372A45" w:rsidR="005551E6" w:rsidRPr="00F67924" w:rsidRDefault="00BB311A" w:rsidP="005551E6">
      <w:pPr>
        <w:suppressAutoHyphens/>
        <w:rPr>
          <w:lang w:val="pt-PT"/>
        </w:rPr>
      </w:pPr>
      <w:r w:rsidRPr="00F67924">
        <w:rPr>
          <w:noProof/>
          <w:lang w:eastAsia="en-US"/>
        </w:rPr>
        <w:drawing>
          <wp:inline distT="0" distB="0" distL="0" distR="0" wp14:anchorId="41B60DEE" wp14:editId="1C3E1113">
            <wp:extent cx="2339340" cy="1816735"/>
            <wp:effectExtent l="0" t="0" r="0" b="0"/>
            <wp:docPr id="5" name="Picture 5" descr="NSD_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NSD_D"/>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2339340" cy="1816735"/>
                    </a:xfrm>
                    <a:prstGeom prst="rect">
                      <a:avLst/>
                    </a:prstGeom>
                    <a:noFill/>
                    <a:ln>
                      <a:noFill/>
                    </a:ln>
                  </pic:spPr>
                </pic:pic>
              </a:graphicData>
            </a:graphic>
          </wp:inline>
        </w:drawing>
      </w:r>
    </w:p>
    <w:p w14:paraId="2EFEBFC2" w14:textId="77777777" w:rsidR="005551E6" w:rsidRPr="00F67924" w:rsidRDefault="005551E6" w:rsidP="005551E6">
      <w:pPr>
        <w:suppressAutoHyphens/>
        <w:ind w:left="567" w:hanging="567"/>
        <w:jc w:val="center"/>
        <w:rPr>
          <w:b/>
          <w:lang w:val="pt-PT"/>
        </w:rPr>
      </w:pPr>
    </w:p>
    <w:p w14:paraId="7E0F4845" w14:textId="5905A3DC" w:rsidR="005551E6" w:rsidRPr="00F67924" w:rsidRDefault="005551E6">
      <w:pPr>
        <w:pStyle w:val="Standard1"/>
        <w:autoSpaceDE w:val="0"/>
        <w:autoSpaceDN w:val="0"/>
        <w:adjustRightInd w:val="0"/>
        <w:ind w:left="810" w:hanging="561"/>
        <w:rPr>
          <w:szCs w:val="22"/>
          <w:lang w:val="pt-PT"/>
        </w:rPr>
        <w:pPrChange w:id="3662"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63" w:author="Author">
            <w:rPr>
              <w:rFonts w:eastAsia="SimSun"/>
              <w:szCs w:val="22"/>
              <w:lang w:val="pt-PT" w:eastAsia="zh-CN"/>
            </w:rPr>
          </w:rPrChange>
        </w:rPr>
        <w:tab/>
      </w:r>
      <w:r w:rsidRPr="00F67924">
        <w:rPr>
          <w:szCs w:val="22"/>
          <w:lang w:val="pt-PT"/>
        </w:rPr>
        <w:t>Não toque na agulha ou deixe que esta toque qualquer superfície.</w:t>
      </w:r>
    </w:p>
    <w:p w14:paraId="486C1426" w14:textId="1D029530" w:rsidR="0019679C" w:rsidRPr="00F67924" w:rsidRDefault="0019679C">
      <w:pPr>
        <w:pStyle w:val="Standard1"/>
        <w:autoSpaceDE w:val="0"/>
        <w:autoSpaceDN w:val="0"/>
        <w:adjustRightInd w:val="0"/>
        <w:ind w:left="810" w:hanging="561"/>
        <w:rPr>
          <w:szCs w:val="22"/>
          <w:lang w:val="pt-PT"/>
        </w:rPr>
        <w:pPrChange w:id="3664" w:author="Author">
          <w:pPr>
            <w:pStyle w:val="Standard1"/>
            <w:keepNext/>
            <w:keepLines/>
            <w:autoSpaceDE w:val="0"/>
            <w:autoSpaceDN w:val="0"/>
            <w:adjustRightInd w:val="0"/>
            <w:ind w:left="562" w:hanging="562"/>
          </w:pPr>
        </w:pPrChange>
      </w:pPr>
      <w:r w:rsidRPr="00F67924">
        <w:rPr>
          <w:szCs w:val="22"/>
          <w:lang w:val="pt-PT"/>
        </w:rPr>
        <w:tab/>
        <w:t>Pode haver uma pequena bolha de ar na seringa pré</w:t>
      </w:r>
      <w:r w:rsidRPr="00F67924">
        <w:rPr>
          <w:szCs w:val="22"/>
          <w:lang w:val="pt-PT"/>
        </w:rPr>
        <w:noBreakHyphen/>
        <w:t xml:space="preserve">cheia de RoActemra. Não precisa de a </w:t>
      </w:r>
      <w:r w:rsidR="00667AE1" w:rsidRPr="00F67924">
        <w:rPr>
          <w:szCs w:val="22"/>
          <w:lang w:val="pt-PT"/>
        </w:rPr>
        <w:t>remover</w:t>
      </w:r>
      <w:r w:rsidRPr="00F67924">
        <w:rPr>
          <w:szCs w:val="22"/>
          <w:lang w:val="pt-PT"/>
        </w:rPr>
        <w:t>.</w:t>
      </w:r>
    </w:p>
    <w:p w14:paraId="2B547441" w14:textId="77777777" w:rsidR="005551E6" w:rsidRPr="00F67924" w:rsidRDefault="005551E6">
      <w:pPr>
        <w:pStyle w:val="Standard1"/>
        <w:autoSpaceDE w:val="0"/>
        <w:autoSpaceDN w:val="0"/>
        <w:adjustRightInd w:val="0"/>
        <w:ind w:left="810" w:hanging="561"/>
        <w:rPr>
          <w:szCs w:val="22"/>
          <w:lang w:val="pt-PT"/>
        </w:rPr>
        <w:pPrChange w:id="3665"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Poderá ver uma gota de líquido no final da agulha. Isto é normal.</w:t>
      </w:r>
    </w:p>
    <w:p w14:paraId="61FCBEBF" w14:textId="77777777" w:rsidR="005551E6" w:rsidRPr="00F67924" w:rsidRDefault="005551E6">
      <w:pPr>
        <w:pStyle w:val="Standard1"/>
        <w:autoSpaceDE w:val="0"/>
        <w:autoSpaceDN w:val="0"/>
        <w:adjustRightInd w:val="0"/>
        <w:ind w:left="810" w:hanging="561"/>
        <w:rPr>
          <w:szCs w:val="22"/>
          <w:lang w:val="pt-PT"/>
        </w:rPr>
        <w:pPrChange w:id="3666"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Deite fora a tampa da agulha no recipiente não perfurável ou recipiente para objetos afiados.</w:t>
      </w:r>
    </w:p>
    <w:p w14:paraId="382E9D1F" w14:textId="77777777" w:rsidR="005551E6" w:rsidRPr="00F67924" w:rsidRDefault="005551E6" w:rsidP="005551E6">
      <w:pPr>
        <w:suppressAutoHyphens/>
        <w:jc w:val="center"/>
        <w:rPr>
          <w:lang w:val="pt-PT"/>
        </w:rPr>
      </w:pPr>
    </w:p>
    <w:p w14:paraId="6F4E9223" w14:textId="77777777" w:rsidR="005551E6" w:rsidRPr="00F67924" w:rsidRDefault="005551E6" w:rsidP="005551E6">
      <w:pPr>
        <w:suppressAutoHyphens/>
        <w:rPr>
          <w:lang w:val="pt-PT"/>
        </w:rPr>
      </w:pPr>
      <w:r w:rsidRPr="00F67924">
        <w:rPr>
          <w:lang w:val="pt-PT"/>
        </w:rPr>
        <w:t xml:space="preserve">NOTA: Uma vez </w:t>
      </w:r>
      <w:r w:rsidR="00CC5DFE" w:rsidRPr="00F67924">
        <w:rPr>
          <w:lang w:val="pt-PT"/>
        </w:rPr>
        <w:t>retirada</w:t>
      </w:r>
      <w:r w:rsidR="00CC5DFE" w:rsidRPr="00F67924" w:rsidDel="00CC5DFE">
        <w:rPr>
          <w:lang w:val="pt-PT"/>
        </w:rPr>
        <w:t xml:space="preserve"> </w:t>
      </w:r>
      <w:r w:rsidRPr="00F67924">
        <w:rPr>
          <w:lang w:val="pt-PT"/>
        </w:rPr>
        <w:t xml:space="preserve">a tampa da agulha, a seringa </w:t>
      </w:r>
      <w:r w:rsidR="00EF5977" w:rsidRPr="00F67924">
        <w:rPr>
          <w:lang w:val="pt-PT"/>
        </w:rPr>
        <w:t xml:space="preserve">tem de </w:t>
      </w:r>
      <w:r w:rsidRPr="00F67924">
        <w:rPr>
          <w:lang w:val="pt-PT"/>
        </w:rPr>
        <w:t>ser utilizada imediatamente.</w:t>
      </w:r>
    </w:p>
    <w:p w14:paraId="34494DCA" w14:textId="77777777" w:rsidR="005551E6" w:rsidRPr="00F67924" w:rsidRDefault="005551E6" w:rsidP="005551E6">
      <w:pPr>
        <w:suppressAutoHyphens/>
        <w:rPr>
          <w:lang w:val="pt-PT"/>
        </w:rPr>
      </w:pPr>
    </w:p>
    <w:p w14:paraId="7B3A08A2" w14:textId="02CB412A" w:rsidR="005551E6" w:rsidRPr="00F67924" w:rsidRDefault="005551E6">
      <w:pPr>
        <w:pStyle w:val="Standard1"/>
        <w:autoSpaceDE w:val="0"/>
        <w:autoSpaceDN w:val="0"/>
        <w:adjustRightInd w:val="0"/>
        <w:ind w:left="810" w:hanging="561"/>
        <w:rPr>
          <w:rFonts w:eastAsia="SimSun"/>
          <w:szCs w:val="22"/>
          <w:lang w:val="pt-PT" w:eastAsia="zh-CN"/>
        </w:rPr>
        <w:pPrChange w:id="3667"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68" w:author="Author">
            <w:rPr>
              <w:rFonts w:eastAsia="SimSun"/>
              <w:szCs w:val="22"/>
              <w:lang w:val="pt-PT" w:eastAsia="zh-CN"/>
            </w:rPr>
          </w:rPrChange>
        </w:rPr>
        <w:tab/>
      </w:r>
      <w:r w:rsidRPr="00F67924">
        <w:rPr>
          <w:szCs w:val="22"/>
          <w:lang w:val="pt-PT"/>
        </w:rPr>
        <w:t>Se não for utilizada dentro d</w:t>
      </w:r>
      <w:r w:rsidR="00EF5977" w:rsidRPr="00F67924">
        <w:rPr>
          <w:szCs w:val="22"/>
          <w:lang w:val="pt-PT"/>
        </w:rPr>
        <w:t>os</w:t>
      </w:r>
      <w:r w:rsidRPr="00F67924">
        <w:rPr>
          <w:szCs w:val="22"/>
          <w:lang w:val="pt-PT"/>
        </w:rPr>
        <w:t xml:space="preserve"> 5</w:t>
      </w:r>
      <w:r w:rsidR="0019679C" w:rsidRPr="00F67924">
        <w:rPr>
          <w:szCs w:val="22"/>
          <w:lang w:val="pt-PT"/>
        </w:rPr>
        <w:t> </w:t>
      </w:r>
      <w:r w:rsidRPr="00F67924">
        <w:rPr>
          <w:szCs w:val="22"/>
          <w:lang w:val="pt-PT"/>
        </w:rPr>
        <w:t>minutos</w:t>
      </w:r>
      <w:r w:rsidR="00EF5977" w:rsidRPr="00F67924">
        <w:rPr>
          <w:szCs w:val="22"/>
          <w:lang w:val="pt-PT"/>
        </w:rPr>
        <w:t xml:space="preserve"> após a remoção da tampa</w:t>
      </w:r>
      <w:r w:rsidRPr="00F67924">
        <w:rPr>
          <w:szCs w:val="22"/>
          <w:lang w:val="pt-PT"/>
        </w:rPr>
        <w:t xml:space="preserve">, a seringa </w:t>
      </w:r>
      <w:r w:rsidR="00EF5977" w:rsidRPr="00F67924">
        <w:rPr>
          <w:szCs w:val="22"/>
          <w:lang w:val="pt-PT"/>
        </w:rPr>
        <w:t>tem de</w:t>
      </w:r>
      <w:r w:rsidRPr="00F67924">
        <w:rPr>
          <w:szCs w:val="22"/>
          <w:lang w:val="pt-PT"/>
        </w:rPr>
        <w:t xml:space="preserve"> ser eliminada no recipiente não perfurável ou recipiente para objetos afiados e uma nova seringa </w:t>
      </w:r>
      <w:r w:rsidR="00EF5977" w:rsidRPr="00F67924">
        <w:rPr>
          <w:szCs w:val="22"/>
          <w:lang w:val="pt-PT"/>
        </w:rPr>
        <w:t xml:space="preserve">tem de </w:t>
      </w:r>
      <w:r w:rsidRPr="00F67924">
        <w:rPr>
          <w:szCs w:val="22"/>
          <w:lang w:val="pt-PT"/>
        </w:rPr>
        <w:t>ser utilizada.</w:t>
      </w:r>
      <w:r w:rsidR="00EF5977" w:rsidRPr="00F67924">
        <w:rPr>
          <w:szCs w:val="22"/>
          <w:lang w:val="pt-PT"/>
        </w:rPr>
        <w:t xml:space="preserve"> Se a tampa da agulha for removida por mais de 5</w:t>
      </w:r>
      <w:r w:rsidR="0019679C" w:rsidRPr="00F67924">
        <w:rPr>
          <w:szCs w:val="22"/>
          <w:lang w:val="pt-PT"/>
        </w:rPr>
        <w:t> </w:t>
      </w:r>
      <w:r w:rsidR="00EF5977" w:rsidRPr="00F67924">
        <w:rPr>
          <w:szCs w:val="22"/>
          <w:lang w:val="pt-PT"/>
        </w:rPr>
        <w:t>minutos, poderá ser mais difícil realizar uma injeção pois o medicamento pode secar e bloquear a agulha.</w:t>
      </w:r>
    </w:p>
    <w:p w14:paraId="7C6A2F46" w14:textId="77777777" w:rsidR="005551E6" w:rsidRPr="00F67924" w:rsidRDefault="005551E6">
      <w:pPr>
        <w:pStyle w:val="Standard1"/>
        <w:autoSpaceDE w:val="0"/>
        <w:autoSpaceDN w:val="0"/>
        <w:adjustRightInd w:val="0"/>
        <w:ind w:left="810" w:hanging="561"/>
        <w:rPr>
          <w:szCs w:val="22"/>
          <w:lang w:val="pt-PT"/>
        </w:rPr>
        <w:pPrChange w:id="3669"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70" w:author="Author">
            <w:rPr>
              <w:rFonts w:eastAsia="SimSun"/>
              <w:szCs w:val="22"/>
              <w:lang w:val="pt-PT" w:eastAsia="zh-CN"/>
            </w:rPr>
          </w:rPrChange>
        </w:rPr>
        <w:tab/>
      </w:r>
      <w:r w:rsidRPr="00F67924">
        <w:rPr>
          <w:szCs w:val="22"/>
          <w:lang w:val="pt-PT"/>
        </w:rPr>
        <w:t xml:space="preserve"> Nunca volte a colocar a tampa da agulha depois de a retirar.</w:t>
      </w:r>
    </w:p>
    <w:p w14:paraId="10A49D86" w14:textId="77777777" w:rsidR="005551E6" w:rsidRPr="00F67924" w:rsidRDefault="005551E6" w:rsidP="005551E6">
      <w:pPr>
        <w:suppressAutoHyphens/>
        <w:rPr>
          <w:lang w:val="pt-PT"/>
        </w:rPr>
      </w:pPr>
    </w:p>
    <w:p w14:paraId="163BD25B" w14:textId="77777777" w:rsidR="005551E6" w:rsidRPr="00F67924" w:rsidRDefault="005551E6" w:rsidP="005551E6">
      <w:pPr>
        <w:suppressAutoHyphens/>
        <w:rPr>
          <w:b/>
          <w:lang w:val="pt-PT"/>
        </w:rPr>
      </w:pPr>
      <w:r w:rsidRPr="00F67924">
        <w:rPr>
          <w:b/>
          <w:lang w:val="pt-PT"/>
        </w:rPr>
        <w:t>Passo 6. Dê a injeção</w:t>
      </w:r>
    </w:p>
    <w:p w14:paraId="1001BB23" w14:textId="77777777" w:rsidR="005551E6" w:rsidRPr="00F67924" w:rsidRDefault="005551E6" w:rsidP="005551E6">
      <w:pPr>
        <w:suppressAutoHyphens/>
        <w:rPr>
          <w:b/>
          <w:lang w:val="pt-PT"/>
        </w:rPr>
      </w:pPr>
    </w:p>
    <w:p w14:paraId="2D74EB88" w14:textId="77777777" w:rsidR="005551E6" w:rsidRPr="00F67924" w:rsidRDefault="005551E6">
      <w:pPr>
        <w:pStyle w:val="Standard1"/>
        <w:autoSpaceDE w:val="0"/>
        <w:autoSpaceDN w:val="0"/>
        <w:adjustRightInd w:val="0"/>
        <w:ind w:left="810" w:hanging="561"/>
        <w:rPr>
          <w:szCs w:val="22"/>
          <w:lang w:val="pt-PT"/>
        </w:rPr>
        <w:pPrChange w:id="3671"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72" w:author="Author">
            <w:rPr>
              <w:rFonts w:eastAsia="SimSun"/>
              <w:szCs w:val="22"/>
              <w:lang w:val="pt-PT" w:eastAsia="zh-CN"/>
            </w:rPr>
          </w:rPrChange>
        </w:rPr>
        <w:tab/>
      </w:r>
      <w:r w:rsidRPr="00F67924">
        <w:rPr>
          <w:szCs w:val="22"/>
          <w:lang w:val="pt-PT"/>
        </w:rPr>
        <w:t>Segure a seringa confortavelmente na sua mão.</w:t>
      </w:r>
    </w:p>
    <w:p w14:paraId="797C949F" w14:textId="088FECD8" w:rsidR="005551E6" w:rsidRPr="00F67924" w:rsidRDefault="005551E6">
      <w:pPr>
        <w:pStyle w:val="Standard1"/>
        <w:autoSpaceDE w:val="0"/>
        <w:autoSpaceDN w:val="0"/>
        <w:adjustRightInd w:val="0"/>
        <w:ind w:left="810" w:hanging="561"/>
        <w:rPr>
          <w:szCs w:val="22"/>
          <w:lang w:val="pt-PT"/>
        </w:rPr>
        <w:pPrChange w:id="3673"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 xml:space="preserve">Para ter a certeza </w:t>
      </w:r>
      <w:del w:id="3674" w:author="Author">
        <w:r w:rsidRPr="00F67924" w:rsidDel="00EE4151">
          <w:rPr>
            <w:szCs w:val="22"/>
            <w:lang w:val="pt-PT"/>
          </w:rPr>
          <w:delText>que</w:delText>
        </w:r>
      </w:del>
      <w:ins w:id="3675" w:author="Author">
        <w:r w:rsidR="00EE4151" w:rsidRPr="00F67924">
          <w:rPr>
            <w:szCs w:val="22"/>
            <w:lang w:val="pt-PT"/>
          </w:rPr>
          <w:t>de que</w:t>
        </w:r>
      </w:ins>
      <w:r w:rsidRPr="00F67924">
        <w:rPr>
          <w:szCs w:val="22"/>
          <w:lang w:val="pt-PT"/>
        </w:rPr>
        <w:t xml:space="preserve"> a agulha pode ser inserida corretamente debaixo da pele, faça uma prega de pele solta no local limpo d</w:t>
      </w:r>
      <w:r w:rsidR="00CC5DFE" w:rsidRPr="00F67924">
        <w:rPr>
          <w:szCs w:val="22"/>
          <w:lang w:val="pt-PT"/>
        </w:rPr>
        <w:t>e</w:t>
      </w:r>
      <w:r w:rsidRPr="00F67924">
        <w:rPr>
          <w:szCs w:val="22"/>
          <w:lang w:val="pt-PT"/>
        </w:rPr>
        <w:t xml:space="preserve"> injeção, com a sua mão livre. Fazer esta prega</w:t>
      </w:r>
      <w:r w:rsidR="00CC5DFE" w:rsidRPr="00F67924">
        <w:rPr>
          <w:szCs w:val="22"/>
          <w:lang w:val="pt-PT"/>
        </w:rPr>
        <w:t xml:space="preserve"> na pele</w:t>
      </w:r>
      <w:r w:rsidRPr="00F67924">
        <w:rPr>
          <w:szCs w:val="22"/>
          <w:lang w:val="pt-PT"/>
        </w:rPr>
        <w:t xml:space="preserve"> é importante para assegurar que a injeção é debaixo da pele (em tecido adiposo), mas não mais fundo (no músculo). A injeção no músculo pode resultar numa injeção desconfortável.</w:t>
      </w:r>
    </w:p>
    <w:p w14:paraId="3B5E9E42" w14:textId="77777777" w:rsidR="005551E6" w:rsidRPr="00F67924" w:rsidRDefault="005551E6">
      <w:pPr>
        <w:pStyle w:val="Standard1"/>
        <w:autoSpaceDE w:val="0"/>
        <w:autoSpaceDN w:val="0"/>
        <w:adjustRightInd w:val="0"/>
        <w:ind w:left="810" w:hanging="561"/>
        <w:rPr>
          <w:szCs w:val="22"/>
          <w:lang w:val="pt-PT"/>
        </w:rPr>
        <w:pPrChange w:id="3676"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Não pressione nem empurre o êmbolo enquanto insere a agulha na pele.</w:t>
      </w:r>
    </w:p>
    <w:p w14:paraId="37EA259D" w14:textId="77777777" w:rsidR="005551E6" w:rsidRPr="00F67924" w:rsidRDefault="005551E6">
      <w:pPr>
        <w:pStyle w:val="Standard1"/>
        <w:autoSpaceDE w:val="0"/>
        <w:autoSpaceDN w:val="0"/>
        <w:adjustRightInd w:val="0"/>
        <w:ind w:left="810" w:hanging="561"/>
        <w:rPr>
          <w:szCs w:val="22"/>
          <w:lang w:val="pt-PT"/>
        </w:rPr>
        <w:pPrChange w:id="3677"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Insira a agulha totalmente dentro da prega de pele num ângulo entre 45º a 90º, com um movimento rápido e firme (ver Fig. E).</w:t>
      </w:r>
    </w:p>
    <w:p w14:paraId="2CB1D77F" w14:textId="77777777" w:rsidR="005551E6" w:rsidRPr="00F67924" w:rsidRDefault="005551E6" w:rsidP="005551E6">
      <w:pPr>
        <w:tabs>
          <w:tab w:val="left" w:pos="284"/>
        </w:tabs>
        <w:suppressAutoHyphens/>
        <w:rPr>
          <w:lang w:val="pt-PT"/>
        </w:rPr>
      </w:pPr>
    </w:p>
    <w:p w14:paraId="3DA4E659" w14:textId="24F62B93" w:rsidR="005551E6" w:rsidRPr="00F67924" w:rsidRDefault="00BB311A" w:rsidP="005551E6">
      <w:pPr>
        <w:tabs>
          <w:tab w:val="left" w:pos="284"/>
        </w:tabs>
        <w:suppressAutoHyphens/>
        <w:rPr>
          <w:lang w:val="pt-PT"/>
        </w:rPr>
      </w:pPr>
      <w:r w:rsidRPr="00F67924">
        <w:rPr>
          <w:noProof/>
          <w:lang w:eastAsia="en-US"/>
        </w:rPr>
        <w:drawing>
          <wp:inline distT="0" distB="0" distL="0" distR="0" wp14:anchorId="00412840" wp14:editId="64DE634C">
            <wp:extent cx="2374900" cy="1852295"/>
            <wp:effectExtent l="0" t="0" r="0" b="0"/>
            <wp:docPr id="6" name="Picture 6" descr="NSD_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NSD_E"/>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374900" cy="1852295"/>
                    </a:xfrm>
                    <a:prstGeom prst="rect">
                      <a:avLst/>
                    </a:prstGeom>
                    <a:noFill/>
                    <a:ln>
                      <a:noFill/>
                    </a:ln>
                  </pic:spPr>
                </pic:pic>
              </a:graphicData>
            </a:graphic>
          </wp:inline>
        </w:drawing>
      </w:r>
    </w:p>
    <w:p w14:paraId="7A25BB8C" w14:textId="77777777" w:rsidR="005551E6" w:rsidRPr="00F67924" w:rsidRDefault="005551E6" w:rsidP="005551E6">
      <w:pPr>
        <w:tabs>
          <w:tab w:val="left" w:pos="284"/>
        </w:tabs>
        <w:suppressAutoHyphens/>
        <w:rPr>
          <w:lang w:val="pt-PT"/>
        </w:rPr>
      </w:pPr>
    </w:p>
    <w:p w14:paraId="1498D430" w14:textId="77777777" w:rsidR="005551E6" w:rsidRPr="00F67924" w:rsidRDefault="005551E6" w:rsidP="005551E6">
      <w:pPr>
        <w:tabs>
          <w:tab w:val="left" w:pos="284"/>
        </w:tabs>
        <w:suppressAutoHyphens/>
        <w:rPr>
          <w:lang w:val="pt-PT"/>
        </w:rPr>
      </w:pPr>
      <w:r w:rsidRPr="00F67924">
        <w:rPr>
          <w:lang w:val="pt-PT"/>
        </w:rPr>
        <w:t>É importante escolher o ângulo correto para assegurar que a medicação é administrada debaixo da pele (no tecido adiposo), caso contrário a injeção pode ser dolorosa e a medicação pode não funcionar.</w:t>
      </w:r>
    </w:p>
    <w:p w14:paraId="4610DF53" w14:textId="77777777" w:rsidR="005551E6" w:rsidRPr="00F67924" w:rsidRDefault="005551E6" w:rsidP="005551E6">
      <w:pPr>
        <w:tabs>
          <w:tab w:val="left" w:pos="284"/>
        </w:tabs>
        <w:suppressAutoHyphens/>
        <w:rPr>
          <w:lang w:val="pt-PT"/>
        </w:rPr>
      </w:pPr>
    </w:p>
    <w:p w14:paraId="10543B3D" w14:textId="77777777" w:rsidR="005551E6" w:rsidRPr="00F67924" w:rsidRDefault="005551E6">
      <w:pPr>
        <w:pStyle w:val="Standard1"/>
        <w:autoSpaceDE w:val="0"/>
        <w:autoSpaceDN w:val="0"/>
        <w:adjustRightInd w:val="0"/>
        <w:ind w:left="810" w:hanging="561"/>
        <w:rPr>
          <w:szCs w:val="22"/>
          <w:lang w:val="pt-PT"/>
        </w:rPr>
        <w:pPrChange w:id="3678"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79" w:author="Author">
            <w:rPr>
              <w:rFonts w:eastAsia="SimSun"/>
              <w:szCs w:val="22"/>
              <w:lang w:val="pt-PT" w:eastAsia="zh-CN"/>
            </w:rPr>
          </w:rPrChange>
        </w:rPr>
        <w:tab/>
      </w:r>
      <w:r w:rsidRPr="00F67924">
        <w:rPr>
          <w:szCs w:val="22"/>
          <w:lang w:val="pt-PT"/>
        </w:rPr>
        <w:t>Depois, mantenha a seringa nessa posição e solte a prega de pele.</w:t>
      </w:r>
    </w:p>
    <w:p w14:paraId="0A713C99" w14:textId="2B656C7F" w:rsidR="005551E6" w:rsidRPr="00F67924" w:rsidRDefault="005551E6">
      <w:pPr>
        <w:pStyle w:val="Standard1"/>
        <w:autoSpaceDE w:val="0"/>
        <w:autoSpaceDN w:val="0"/>
        <w:adjustRightInd w:val="0"/>
        <w:ind w:left="810" w:hanging="561"/>
        <w:rPr>
          <w:lang w:val="pt-PT"/>
        </w:rPr>
        <w:pPrChange w:id="3680"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81" w:author="Author">
            <w:rPr>
              <w:rFonts w:eastAsia="SimSun"/>
              <w:szCs w:val="22"/>
              <w:lang w:val="pt-PT" w:eastAsia="zh-CN"/>
            </w:rPr>
          </w:rPrChange>
        </w:rPr>
        <w:tab/>
      </w:r>
      <w:r w:rsidRPr="00F67924">
        <w:rPr>
          <w:szCs w:val="22"/>
          <w:lang w:val="pt-PT"/>
        </w:rPr>
        <w:t>Lentamente, injete a totalidade do medicamento empurrando suavemente o êmbolo até ao fim (ver Fig. F). Deve pressionar o êmbolo até ao fim para assegurar que recebe a dose completa da medicaçã</w:t>
      </w:r>
      <w:r w:rsidRPr="00F67924">
        <w:rPr>
          <w:lang w:val="pt-PT"/>
        </w:rPr>
        <w:t xml:space="preserve">o e para assegurar que as patilhas de segurança </w:t>
      </w:r>
      <w:r w:rsidR="00CC5DFE" w:rsidRPr="00F67924">
        <w:rPr>
          <w:lang w:val="pt-PT"/>
        </w:rPr>
        <w:t xml:space="preserve">são </w:t>
      </w:r>
      <w:r w:rsidRPr="00F67924">
        <w:rPr>
          <w:lang w:val="pt-PT"/>
        </w:rPr>
        <w:t>completamente empurradas para o lado. Se o êmbolo não está totalmente premido, a proteção da agulha não irá estender-se para cobrir a agulha quando esta é removida. No caso d</w:t>
      </w:r>
      <w:ins w:id="3682" w:author="Author">
        <w:r w:rsidR="001F5C57">
          <w:rPr>
            <w:lang w:val="pt-PT"/>
          </w:rPr>
          <w:t xml:space="preserve">e </w:t>
        </w:r>
      </w:ins>
      <w:r w:rsidRPr="00F67924">
        <w:rPr>
          <w:lang w:val="pt-PT"/>
        </w:rPr>
        <w:t>a agulha não estar coberta, proceda com cuidado e coloque a seringa no recipiente não perfurável para evitar ferimentos com a agulha.</w:t>
      </w:r>
    </w:p>
    <w:p w14:paraId="352E7E38" w14:textId="77777777" w:rsidR="005551E6" w:rsidRPr="00F67924" w:rsidRDefault="005551E6" w:rsidP="005551E6">
      <w:pPr>
        <w:tabs>
          <w:tab w:val="left" w:pos="284"/>
        </w:tabs>
        <w:suppressAutoHyphens/>
        <w:rPr>
          <w:lang w:val="pt-PT"/>
        </w:rPr>
      </w:pPr>
    </w:p>
    <w:p w14:paraId="53ACEC81" w14:textId="054C03B2" w:rsidR="005551E6" w:rsidRPr="00F67924" w:rsidRDefault="00BB311A" w:rsidP="005551E6">
      <w:pPr>
        <w:tabs>
          <w:tab w:val="left" w:pos="284"/>
        </w:tabs>
        <w:suppressAutoHyphens/>
        <w:rPr>
          <w:lang w:val="pt-PT"/>
        </w:rPr>
      </w:pPr>
      <w:r w:rsidRPr="00F67924">
        <w:rPr>
          <w:noProof/>
          <w:lang w:eastAsia="en-US"/>
        </w:rPr>
        <w:drawing>
          <wp:inline distT="0" distB="0" distL="0" distR="0" wp14:anchorId="5EB1C8FC" wp14:editId="5552A986">
            <wp:extent cx="2363470" cy="1852295"/>
            <wp:effectExtent l="0" t="0" r="0" b="0"/>
            <wp:docPr id="7" name="Picture 7" descr="NSD_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NSD_F"/>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2363470" cy="1852295"/>
                    </a:xfrm>
                    <a:prstGeom prst="rect">
                      <a:avLst/>
                    </a:prstGeom>
                    <a:noFill/>
                    <a:ln>
                      <a:noFill/>
                    </a:ln>
                  </pic:spPr>
                </pic:pic>
              </a:graphicData>
            </a:graphic>
          </wp:inline>
        </w:drawing>
      </w:r>
    </w:p>
    <w:p w14:paraId="2BF9F99D" w14:textId="77777777" w:rsidR="005551E6" w:rsidRPr="00F67924" w:rsidRDefault="005551E6" w:rsidP="005551E6">
      <w:pPr>
        <w:suppressAutoHyphens/>
        <w:rPr>
          <w:lang w:val="pt-PT"/>
        </w:rPr>
      </w:pPr>
    </w:p>
    <w:p w14:paraId="2FE9D354" w14:textId="77777777" w:rsidR="005551E6" w:rsidRPr="00F67924" w:rsidRDefault="005551E6">
      <w:pPr>
        <w:pStyle w:val="Standard1"/>
        <w:autoSpaceDE w:val="0"/>
        <w:autoSpaceDN w:val="0"/>
        <w:adjustRightInd w:val="0"/>
        <w:ind w:left="810" w:hanging="561"/>
        <w:rPr>
          <w:szCs w:val="22"/>
          <w:lang w:val="pt-PT"/>
        </w:rPr>
        <w:pPrChange w:id="3683"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557EB7">
        <w:rPr>
          <w:szCs w:val="22"/>
          <w:lang w:val="pt-PT"/>
          <w:rPrChange w:id="3684" w:author="Author">
            <w:rPr>
              <w:rFonts w:eastAsia="SimSun"/>
              <w:szCs w:val="22"/>
              <w:lang w:val="pt-PT" w:eastAsia="zh-CN"/>
            </w:rPr>
          </w:rPrChange>
        </w:rPr>
        <w:tab/>
      </w:r>
      <w:r w:rsidRPr="00F67924">
        <w:rPr>
          <w:szCs w:val="22"/>
          <w:lang w:val="pt-PT"/>
        </w:rPr>
        <w:t>Quando o êmbolo tiver sido empurrado até ao fim, continue a pressionar o êmbolo para garantir que todo o medicamento é injetado antes de retirar a agulha da pele.</w:t>
      </w:r>
    </w:p>
    <w:p w14:paraId="385D0872" w14:textId="77777777" w:rsidR="005551E6" w:rsidRPr="00F67924" w:rsidRDefault="005551E6">
      <w:pPr>
        <w:pStyle w:val="Standard1"/>
        <w:autoSpaceDE w:val="0"/>
        <w:autoSpaceDN w:val="0"/>
        <w:adjustRightInd w:val="0"/>
        <w:ind w:left="810" w:hanging="561"/>
        <w:rPr>
          <w:szCs w:val="22"/>
          <w:lang w:val="pt-PT"/>
        </w:rPr>
        <w:pPrChange w:id="3685"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t xml:space="preserve">Continue a pressionar o êmbolo enquanto retira a agulha da pele no mesmo ângulo </w:t>
      </w:r>
      <w:r w:rsidR="00CC5DFE" w:rsidRPr="00F67924">
        <w:rPr>
          <w:szCs w:val="22"/>
          <w:lang w:val="pt-PT"/>
        </w:rPr>
        <w:t xml:space="preserve">em </w:t>
      </w:r>
      <w:r w:rsidRPr="00F67924">
        <w:rPr>
          <w:szCs w:val="22"/>
          <w:lang w:val="pt-PT"/>
        </w:rPr>
        <w:t>que a inseriu (ver Fig. G).</w:t>
      </w:r>
    </w:p>
    <w:p w14:paraId="6419C977" w14:textId="77777777" w:rsidR="00EF5977" w:rsidRPr="00F67924" w:rsidRDefault="00907326">
      <w:pPr>
        <w:pStyle w:val="Standard1"/>
        <w:autoSpaceDE w:val="0"/>
        <w:autoSpaceDN w:val="0"/>
        <w:adjustRightInd w:val="0"/>
        <w:ind w:left="810" w:hanging="561"/>
        <w:rPr>
          <w:lang w:val="pt-PT"/>
        </w:rPr>
        <w:pPrChange w:id="3686" w:author="Author">
          <w:pPr>
            <w:pStyle w:val="Standard1"/>
            <w:keepNext/>
            <w:keepLines/>
            <w:autoSpaceDE w:val="0"/>
            <w:autoSpaceDN w:val="0"/>
            <w:adjustRightInd w:val="0"/>
            <w:ind w:left="562" w:hanging="562"/>
          </w:pPr>
        </w:pPrChange>
      </w:pPr>
      <w:r w:rsidRPr="00F67924">
        <w:rPr>
          <w:szCs w:val="22"/>
          <w:lang w:val="pt-PT"/>
        </w:rPr>
        <w:sym w:font="Symbol" w:char="F0B7"/>
      </w:r>
      <w:r w:rsidRPr="00F67924">
        <w:rPr>
          <w:szCs w:val="22"/>
          <w:lang w:val="pt-PT"/>
        </w:rPr>
        <w:tab/>
      </w:r>
      <w:r w:rsidR="00EF5977" w:rsidRPr="00F67924">
        <w:rPr>
          <w:szCs w:val="22"/>
          <w:lang w:val="pt-PT"/>
        </w:rPr>
        <w:t>Se após a inserção da agulha não conseguir premir o êmbolo para baixo, deve eliminar a seringa pré-cheia num recipiente não perfurável e utilizar uma nova seringa pré-cheia (começando outra</w:t>
      </w:r>
      <w:r w:rsidR="00EF5977" w:rsidRPr="00F67924">
        <w:rPr>
          <w:lang w:val="pt-PT"/>
        </w:rPr>
        <w:t xml:space="preserve"> vez no Passo 2). Caso ainda tenha dificuldades</w:t>
      </w:r>
      <w:r w:rsidR="00322FEE" w:rsidRPr="00F67924">
        <w:rPr>
          <w:lang w:val="pt-PT"/>
        </w:rPr>
        <w:t>, deverá consultar o seu prestador de cuidados de saúde.</w:t>
      </w:r>
    </w:p>
    <w:p w14:paraId="4C52C215" w14:textId="77777777" w:rsidR="005551E6" w:rsidRPr="00F67924" w:rsidRDefault="005551E6" w:rsidP="005551E6">
      <w:pPr>
        <w:tabs>
          <w:tab w:val="left" w:pos="284"/>
        </w:tabs>
        <w:suppressAutoHyphens/>
        <w:rPr>
          <w:lang w:val="pt-PT"/>
        </w:rPr>
      </w:pPr>
    </w:p>
    <w:p w14:paraId="1DEC7008" w14:textId="4EF8E367" w:rsidR="005551E6" w:rsidRPr="00F67924" w:rsidRDefault="00BB311A" w:rsidP="005551E6">
      <w:pPr>
        <w:tabs>
          <w:tab w:val="left" w:pos="284"/>
        </w:tabs>
        <w:suppressAutoHyphens/>
        <w:rPr>
          <w:lang w:val="pt-PT"/>
        </w:rPr>
      </w:pPr>
      <w:r w:rsidRPr="00F67924">
        <w:rPr>
          <w:noProof/>
          <w:lang w:eastAsia="en-US"/>
        </w:rPr>
        <w:drawing>
          <wp:inline distT="0" distB="0" distL="0" distR="0" wp14:anchorId="65784C0E" wp14:editId="34F3C031">
            <wp:extent cx="2386965" cy="1852295"/>
            <wp:effectExtent l="0" t="0" r="0" b="0"/>
            <wp:docPr id="8" name="Picture 8" descr="NSD_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NSD_G"/>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2386965" cy="1852295"/>
                    </a:xfrm>
                    <a:prstGeom prst="rect">
                      <a:avLst/>
                    </a:prstGeom>
                    <a:noFill/>
                    <a:ln>
                      <a:noFill/>
                    </a:ln>
                  </pic:spPr>
                </pic:pic>
              </a:graphicData>
            </a:graphic>
          </wp:inline>
        </w:drawing>
      </w:r>
    </w:p>
    <w:p w14:paraId="12929290" w14:textId="77777777" w:rsidR="005551E6" w:rsidRPr="00F67924" w:rsidRDefault="005551E6" w:rsidP="005551E6">
      <w:pPr>
        <w:suppressAutoHyphens/>
        <w:ind w:left="288" w:hanging="288"/>
        <w:rPr>
          <w:rFonts w:eastAsia="SimSun"/>
          <w:szCs w:val="22"/>
          <w:lang w:val="pt-PT" w:eastAsia="zh-CN"/>
        </w:rPr>
      </w:pPr>
    </w:p>
    <w:p w14:paraId="1C0D65DF" w14:textId="77777777" w:rsidR="005551E6" w:rsidRPr="00F67924" w:rsidRDefault="005551E6">
      <w:pPr>
        <w:pStyle w:val="Standard1"/>
        <w:keepNext/>
        <w:keepLines/>
        <w:autoSpaceDE w:val="0"/>
        <w:autoSpaceDN w:val="0"/>
        <w:adjustRightInd w:val="0"/>
        <w:ind w:left="810" w:hanging="561"/>
        <w:rPr>
          <w:rFonts w:eastAsia="SimSun"/>
          <w:szCs w:val="22"/>
          <w:lang w:val="pt-PT" w:eastAsia="zh-CN"/>
        </w:rPr>
        <w:pPrChange w:id="3687"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Quando</w:t>
      </w:r>
      <w:r w:rsidRPr="00F67924">
        <w:rPr>
          <w:rFonts w:eastAsia="SimSun"/>
          <w:szCs w:val="22"/>
          <w:lang w:val="pt-PT" w:eastAsia="zh-CN"/>
        </w:rPr>
        <w:t xml:space="preserve"> a agulha é completamente removida da pele pode libertar o êmbolo, permitindo assim que a proteção da agulha proteja a agulha (ver Fig. H).</w:t>
      </w:r>
    </w:p>
    <w:p w14:paraId="4909E165" w14:textId="77777777" w:rsidR="005551E6" w:rsidRPr="00F67924" w:rsidRDefault="005551E6" w:rsidP="008D62C8">
      <w:pPr>
        <w:keepNext/>
        <w:keepLines/>
        <w:tabs>
          <w:tab w:val="left" w:pos="284"/>
        </w:tabs>
        <w:suppressAutoHyphens/>
        <w:rPr>
          <w:lang w:val="pt-PT"/>
        </w:rPr>
      </w:pPr>
    </w:p>
    <w:p w14:paraId="1B18C12D" w14:textId="596A15CF" w:rsidR="005551E6" w:rsidRPr="00F67924" w:rsidRDefault="00BB311A" w:rsidP="008D62C8">
      <w:pPr>
        <w:keepNext/>
        <w:keepLines/>
        <w:tabs>
          <w:tab w:val="left" w:pos="284"/>
        </w:tabs>
        <w:suppressAutoHyphens/>
        <w:rPr>
          <w:lang w:val="pt-PT"/>
        </w:rPr>
      </w:pPr>
      <w:r w:rsidRPr="00F67924">
        <w:rPr>
          <w:noProof/>
          <w:lang w:eastAsia="en-US"/>
        </w:rPr>
        <w:drawing>
          <wp:inline distT="0" distB="0" distL="0" distR="0" wp14:anchorId="530A9B83" wp14:editId="7E4C48A3">
            <wp:extent cx="2386965" cy="1852295"/>
            <wp:effectExtent l="0" t="0" r="0" b="0"/>
            <wp:docPr id="9" name="Picture 9" descr="NSD_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NSD_H"/>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386965" cy="1852295"/>
                    </a:xfrm>
                    <a:prstGeom prst="rect">
                      <a:avLst/>
                    </a:prstGeom>
                    <a:noFill/>
                    <a:ln>
                      <a:noFill/>
                    </a:ln>
                  </pic:spPr>
                </pic:pic>
              </a:graphicData>
            </a:graphic>
          </wp:inline>
        </w:drawing>
      </w:r>
    </w:p>
    <w:p w14:paraId="1FB79AE4" w14:textId="77777777" w:rsidR="005551E6" w:rsidRPr="00F67924" w:rsidRDefault="005551E6" w:rsidP="005551E6">
      <w:pPr>
        <w:tabs>
          <w:tab w:val="left" w:pos="284"/>
        </w:tabs>
        <w:suppressAutoHyphens/>
        <w:rPr>
          <w:lang w:val="pt-PT"/>
        </w:rPr>
      </w:pPr>
    </w:p>
    <w:p w14:paraId="61BDD180" w14:textId="4A8F8DF2" w:rsidR="005551E6" w:rsidRPr="00F67924" w:rsidRDefault="005551E6">
      <w:pPr>
        <w:pStyle w:val="Standard1"/>
        <w:keepNext/>
        <w:keepLines/>
        <w:autoSpaceDE w:val="0"/>
        <w:autoSpaceDN w:val="0"/>
        <w:adjustRightInd w:val="0"/>
        <w:ind w:left="810" w:hanging="561"/>
        <w:rPr>
          <w:lang w:val="pt-PT"/>
        </w:rPr>
        <w:pPrChange w:id="3688"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lang w:val="pt-PT"/>
        </w:rPr>
        <w:t>Se vir gotas de sangue no local da injeção pode pressionar uma bola de algodão ou gaze</w:t>
      </w:r>
      <w:r w:rsidR="00CC5DFE" w:rsidRPr="00F67924">
        <w:rPr>
          <w:lang w:val="pt-PT"/>
        </w:rPr>
        <w:t>,</w:t>
      </w:r>
      <w:r w:rsidRPr="00F67924">
        <w:rPr>
          <w:lang w:val="pt-PT"/>
        </w:rPr>
        <w:t xml:space="preserve"> esterilizado</w:t>
      </w:r>
      <w:r w:rsidR="00CC5DFE" w:rsidRPr="00F67924">
        <w:rPr>
          <w:lang w:val="pt-PT"/>
        </w:rPr>
        <w:t>s,</w:t>
      </w:r>
      <w:r w:rsidRPr="00F67924">
        <w:rPr>
          <w:lang w:val="pt-PT"/>
        </w:rPr>
        <w:t xml:space="preserve"> sobre o local da injeção durante aproximadamente 10</w:t>
      </w:r>
      <w:r w:rsidR="0019679C" w:rsidRPr="00F67924">
        <w:rPr>
          <w:lang w:val="pt-PT"/>
        </w:rPr>
        <w:t> </w:t>
      </w:r>
      <w:r w:rsidRPr="00F67924">
        <w:rPr>
          <w:lang w:val="pt-PT"/>
        </w:rPr>
        <w:t>segundos.</w:t>
      </w:r>
    </w:p>
    <w:p w14:paraId="4A1B0FF0" w14:textId="77777777" w:rsidR="005551E6" w:rsidRPr="00F67924" w:rsidRDefault="005551E6">
      <w:pPr>
        <w:pStyle w:val="Standard1"/>
        <w:keepNext/>
        <w:keepLines/>
        <w:autoSpaceDE w:val="0"/>
        <w:autoSpaceDN w:val="0"/>
        <w:adjustRightInd w:val="0"/>
        <w:ind w:left="810" w:hanging="561"/>
        <w:rPr>
          <w:lang w:val="pt-PT"/>
        </w:rPr>
        <w:pPrChange w:id="3689" w:author="Author">
          <w:pPr>
            <w:pStyle w:val="Standard1"/>
            <w:keepNext/>
            <w:keepLines/>
            <w:autoSpaceDE w:val="0"/>
            <w:autoSpaceDN w:val="0"/>
            <w:adjustRightInd w:val="0"/>
            <w:ind w:left="562" w:hanging="562"/>
          </w:pPr>
        </w:pPrChange>
      </w:pPr>
      <w:r w:rsidRPr="00F67924">
        <w:rPr>
          <w:lang w:val="pt-PT"/>
        </w:rPr>
        <w:sym w:font="Symbol" w:char="F0B7"/>
      </w:r>
      <w:r w:rsidRPr="00F67924">
        <w:rPr>
          <w:lang w:val="pt-PT"/>
        </w:rPr>
        <w:tab/>
        <w:t>Não esfregue o local da injeção.</w:t>
      </w:r>
    </w:p>
    <w:p w14:paraId="0B3F4E5F" w14:textId="77777777" w:rsidR="005551E6" w:rsidRPr="00F67924" w:rsidRDefault="005551E6" w:rsidP="005551E6">
      <w:pPr>
        <w:suppressAutoHyphens/>
        <w:rPr>
          <w:lang w:val="pt-PT"/>
        </w:rPr>
      </w:pPr>
    </w:p>
    <w:p w14:paraId="16AE405F" w14:textId="77777777" w:rsidR="005551E6" w:rsidRPr="00F67924" w:rsidRDefault="005551E6" w:rsidP="00DE72DE">
      <w:pPr>
        <w:keepNext/>
        <w:keepLines/>
        <w:suppressAutoHyphens/>
        <w:rPr>
          <w:b/>
          <w:lang w:val="pt-PT"/>
        </w:rPr>
      </w:pPr>
      <w:r w:rsidRPr="00F67924">
        <w:rPr>
          <w:b/>
          <w:lang w:val="pt-PT"/>
        </w:rPr>
        <w:t>Passo 7. Eliminação da seringa</w:t>
      </w:r>
    </w:p>
    <w:p w14:paraId="35E83648" w14:textId="77777777" w:rsidR="005551E6" w:rsidRPr="00F67924" w:rsidRDefault="005551E6" w:rsidP="00DE72DE">
      <w:pPr>
        <w:keepNext/>
        <w:keepLines/>
        <w:suppressAutoHyphens/>
        <w:rPr>
          <w:b/>
          <w:lang w:val="pt-PT"/>
        </w:rPr>
      </w:pPr>
    </w:p>
    <w:p w14:paraId="287743B8" w14:textId="77777777" w:rsidR="005551E6" w:rsidRPr="00F67924" w:rsidRDefault="005551E6">
      <w:pPr>
        <w:pStyle w:val="Standard1"/>
        <w:keepNext/>
        <w:keepLines/>
        <w:autoSpaceDE w:val="0"/>
        <w:autoSpaceDN w:val="0"/>
        <w:adjustRightInd w:val="0"/>
        <w:ind w:left="810" w:hanging="561"/>
        <w:rPr>
          <w:lang w:val="pt-PT"/>
        </w:rPr>
        <w:pPrChange w:id="3690"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lang w:val="pt-PT"/>
        </w:rPr>
        <w:t>Não tente recolocar a tampa na sua seringa.</w:t>
      </w:r>
    </w:p>
    <w:p w14:paraId="026DC257" w14:textId="77777777" w:rsidR="005551E6" w:rsidRPr="00F67924" w:rsidRDefault="005551E6">
      <w:pPr>
        <w:pStyle w:val="Standard1"/>
        <w:keepNext/>
        <w:keepLines/>
        <w:autoSpaceDE w:val="0"/>
        <w:autoSpaceDN w:val="0"/>
        <w:adjustRightInd w:val="0"/>
        <w:ind w:left="810" w:hanging="561"/>
        <w:rPr>
          <w:lang w:val="pt-PT"/>
        </w:rPr>
        <w:pPrChange w:id="3691"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lang w:val="pt-PT"/>
        </w:rPr>
        <w:t xml:space="preserve">Deite </w:t>
      </w:r>
      <w:r w:rsidRPr="00F67924">
        <w:rPr>
          <w:szCs w:val="22"/>
          <w:lang w:val="pt-PT"/>
        </w:rPr>
        <w:t>f</w:t>
      </w:r>
      <w:r w:rsidRPr="00F67924">
        <w:rPr>
          <w:lang w:val="pt-PT"/>
        </w:rPr>
        <w:t>ora</w:t>
      </w:r>
      <w:r w:rsidRPr="00F67924">
        <w:rPr>
          <w:szCs w:val="22"/>
          <w:lang w:val="pt-PT"/>
        </w:rPr>
        <w:t xml:space="preserve"> seringas usadas num recipiente não perfurável ou recipiente para objetos afiados. Pergunte </w:t>
      </w:r>
      <w:r w:rsidRPr="00F67924">
        <w:rPr>
          <w:lang w:val="pt-PT"/>
        </w:rPr>
        <w:t>ao seu prestador de cuidados de saúde ou fa</w:t>
      </w:r>
      <w:r w:rsidR="00B87A7A" w:rsidRPr="00F67924">
        <w:rPr>
          <w:lang w:val="pt-PT"/>
        </w:rPr>
        <w:t>r</w:t>
      </w:r>
      <w:r w:rsidRPr="00F67924">
        <w:rPr>
          <w:lang w:val="pt-PT"/>
        </w:rPr>
        <w:t xml:space="preserve">macêutico por informação sobre onde pode </w:t>
      </w:r>
      <w:r w:rsidR="001038FF" w:rsidRPr="00F67924">
        <w:rPr>
          <w:lang w:val="pt-PT"/>
        </w:rPr>
        <w:t xml:space="preserve">obter </w:t>
      </w:r>
      <w:r w:rsidRPr="00F67924">
        <w:rPr>
          <w:lang w:val="pt-PT"/>
        </w:rPr>
        <w:t>um recipiente para objetos afiados ou que outros tipos de recipientes não perfuráveis pode utilizar para deitar fora com segurança as suas seringas usadas, se não tiver um (ver Fig. I).</w:t>
      </w:r>
    </w:p>
    <w:p w14:paraId="47C52493" w14:textId="77777777" w:rsidR="005551E6" w:rsidRPr="00F67924" w:rsidRDefault="005551E6" w:rsidP="005551E6">
      <w:pPr>
        <w:suppressAutoHyphens/>
        <w:rPr>
          <w:lang w:val="pt-PT"/>
        </w:rPr>
      </w:pPr>
    </w:p>
    <w:p w14:paraId="7118F23E" w14:textId="1D9715D4" w:rsidR="005551E6" w:rsidRPr="00F67924" w:rsidRDefault="00BB311A" w:rsidP="005551E6">
      <w:pPr>
        <w:suppressAutoHyphens/>
        <w:rPr>
          <w:lang w:val="pt-PT"/>
        </w:rPr>
      </w:pPr>
      <w:r w:rsidRPr="00F67924">
        <w:rPr>
          <w:noProof/>
          <w:lang w:eastAsia="en-US"/>
        </w:rPr>
        <w:drawing>
          <wp:inline distT="0" distB="0" distL="0" distR="0" wp14:anchorId="58FCD60B" wp14:editId="0BFB06AE">
            <wp:extent cx="2363470" cy="1840865"/>
            <wp:effectExtent l="0" t="0" r="0" b="0"/>
            <wp:docPr id="10" name="Picture 10" descr="NSD_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NSD_I"/>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2363470" cy="1840865"/>
                    </a:xfrm>
                    <a:prstGeom prst="rect">
                      <a:avLst/>
                    </a:prstGeom>
                    <a:noFill/>
                    <a:ln>
                      <a:noFill/>
                    </a:ln>
                  </pic:spPr>
                </pic:pic>
              </a:graphicData>
            </a:graphic>
          </wp:inline>
        </w:drawing>
      </w:r>
    </w:p>
    <w:p w14:paraId="6512395F" w14:textId="77777777" w:rsidR="005551E6" w:rsidRPr="00F67924" w:rsidRDefault="005551E6" w:rsidP="005551E6">
      <w:pPr>
        <w:suppressAutoHyphens/>
        <w:rPr>
          <w:lang w:val="pt-PT"/>
        </w:rPr>
      </w:pPr>
      <w:r w:rsidRPr="00F67924">
        <w:rPr>
          <w:lang w:val="pt-PT"/>
        </w:rPr>
        <w:t xml:space="preserve"> </w:t>
      </w:r>
    </w:p>
    <w:p w14:paraId="072FCD4D" w14:textId="77777777" w:rsidR="005551E6" w:rsidRPr="00F67924" w:rsidRDefault="005551E6" w:rsidP="005551E6">
      <w:pPr>
        <w:suppressAutoHyphens/>
        <w:rPr>
          <w:lang w:val="pt-PT"/>
        </w:rPr>
      </w:pPr>
      <w:r w:rsidRPr="00F67924">
        <w:rPr>
          <w:lang w:val="pt-PT"/>
        </w:rPr>
        <w:t>Consulte com o seu prestador de cuidados de saúde instruções sobre a forma correta para deitar fora seringas usadas. Pode haver leis locais ou nacionais sobre como deitar fora seringas usadas.</w:t>
      </w:r>
    </w:p>
    <w:p w14:paraId="4FE3CA01" w14:textId="77777777" w:rsidR="005551E6" w:rsidRPr="00F67924" w:rsidRDefault="005551E6" w:rsidP="005551E6">
      <w:pPr>
        <w:suppressAutoHyphens/>
        <w:rPr>
          <w:lang w:val="pt-PT"/>
        </w:rPr>
      </w:pPr>
    </w:p>
    <w:p w14:paraId="70C969B1" w14:textId="77777777" w:rsidR="005551E6" w:rsidRPr="00F67924" w:rsidRDefault="005551E6" w:rsidP="005551E6">
      <w:pPr>
        <w:suppressAutoHyphens/>
        <w:rPr>
          <w:lang w:val="pt-PT"/>
        </w:rPr>
      </w:pPr>
      <w:r w:rsidRPr="00F67924">
        <w:rPr>
          <w:lang w:val="pt-PT"/>
        </w:rPr>
        <w:t>Não deite fora seringas usadas ou o recipiente não perfurável no lixo doméstico e não as recicle.</w:t>
      </w:r>
    </w:p>
    <w:p w14:paraId="79E8A9A0" w14:textId="77777777" w:rsidR="005551E6" w:rsidRPr="00F67924" w:rsidRDefault="005551E6" w:rsidP="005551E6">
      <w:pPr>
        <w:suppressAutoHyphens/>
        <w:rPr>
          <w:lang w:val="pt-PT"/>
        </w:rPr>
      </w:pPr>
    </w:p>
    <w:p w14:paraId="6DC068EA" w14:textId="77777777" w:rsidR="005551E6" w:rsidRPr="00F67924" w:rsidRDefault="005551E6">
      <w:pPr>
        <w:pStyle w:val="Standard1"/>
        <w:autoSpaceDE w:val="0"/>
        <w:autoSpaceDN w:val="0"/>
        <w:adjustRightInd w:val="0"/>
        <w:ind w:left="810" w:hanging="561"/>
        <w:rPr>
          <w:lang w:val="pt-PT"/>
        </w:rPr>
        <w:pPrChange w:id="3692"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lang w:val="pt-PT"/>
        </w:rPr>
        <w:t xml:space="preserve">Deite fora o recipiente cheio como indicado pelo seu prestador de cuidados de saúde ou </w:t>
      </w:r>
      <w:r w:rsidRPr="00F67924">
        <w:rPr>
          <w:szCs w:val="22"/>
          <w:lang w:val="pt-PT"/>
        </w:rPr>
        <w:t>farmacêutico</w:t>
      </w:r>
      <w:r w:rsidRPr="00F67924">
        <w:rPr>
          <w:lang w:val="pt-PT"/>
        </w:rPr>
        <w:t>.</w:t>
      </w:r>
    </w:p>
    <w:p w14:paraId="0985DAB6" w14:textId="77777777" w:rsidR="005551E6" w:rsidRPr="00F67924" w:rsidRDefault="005551E6">
      <w:pPr>
        <w:pStyle w:val="Standard1"/>
        <w:autoSpaceDE w:val="0"/>
        <w:autoSpaceDN w:val="0"/>
        <w:adjustRightInd w:val="0"/>
        <w:ind w:left="810" w:hanging="561"/>
        <w:rPr>
          <w:lang w:val="pt-PT"/>
        </w:rPr>
        <w:pPrChange w:id="3693"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Mantenha</w:t>
      </w:r>
      <w:r w:rsidRPr="00F67924">
        <w:rPr>
          <w:lang w:val="pt-PT"/>
        </w:rPr>
        <w:t xml:space="preserve"> sempre o recipiente não perfurável fora da vista e do alcance das crianças.</w:t>
      </w:r>
    </w:p>
    <w:p w14:paraId="6F243BC6" w14:textId="77777777" w:rsidR="005551E6" w:rsidRPr="00F67924" w:rsidRDefault="005551E6" w:rsidP="005551E6">
      <w:pPr>
        <w:suppressAutoHyphens/>
        <w:rPr>
          <w:lang w:val="pt-PT"/>
        </w:rPr>
      </w:pPr>
    </w:p>
    <w:p w14:paraId="5C161BF4" w14:textId="77777777" w:rsidR="005551E6" w:rsidRPr="00F67924" w:rsidRDefault="005551E6" w:rsidP="005551E6">
      <w:pPr>
        <w:suppressAutoHyphens/>
        <w:rPr>
          <w:b/>
          <w:lang w:val="pt-PT"/>
        </w:rPr>
      </w:pPr>
      <w:r w:rsidRPr="00F67924">
        <w:rPr>
          <w:b/>
          <w:lang w:val="pt-PT"/>
        </w:rPr>
        <w:t>Aconselhamento ao doente r</w:t>
      </w:r>
      <w:r w:rsidR="006B7443" w:rsidRPr="00F67924">
        <w:rPr>
          <w:b/>
          <w:lang w:val="pt-PT"/>
        </w:rPr>
        <w:t>e</w:t>
      </w:r>
      <w:r w:rsidRPr="00F67924">
        <w:rPr>
          <w:b/>
          <w:lang w:val="pt-PT"/>
        </w:rPr>
        <w:t>lativamente a reações de hipersensibilidade (também conhecida como anafilaxia, se for grave)</w:t>
      </w:r>
    </w:p>
    <w:p w14:paraId="573B57C0" w14:textId="77777777" w:rsidR="005551E6" w:rsidRPr="00F67924" w:rsidRDefault="005551E6" w:rsidP="005551E6">
      <w:pPr>
        <w:suppressAutoHyphens/>
        <w:rPr>
          <w:b/>
          <w:lang w:val="pt-PT"/>
        </w:rPr>
      </w:pPr>
    </w:p>
    <w:p w14:paraId="1AA2411C" w14:textId="77777777" w:rsidR="005551E6" w:rsidRPr="00F67924" w:rsidRDefault="005551E6" w:rsidP="005551E6">
      <w:pPr>
        <w:suppressAutoHyphens/>
        <w:rPr>
          <w:lang w:val="pt-PT"/>
        </w:rPr>
      </w:pPr>
      <w:r w:rsidRPr="00F67924">
        <w:rPr>
          <w:lang w:val="pt-PT"/>
        </w:rPr>
        <w:t>Se desenvolver sintomas tais como, mas que não se limitam a, erupção cutânea, comichão, calafrios, inchaço da cara, dos lábios, da língua ou da garganta, dor no peito, s</w:t>
      </w:r>
      <w:r w:rsidR="004D7E6C" w:rsidRPr="00F67924">
        <w:rPr>
          <w:lang w:val="pt-PT"/>
        </w:rPr>
        <w:t>i</w:t>
      </w:r>
      <w:r w:rsidRPr="00F67924">
        <w:rPr>
          <w:lang w:val="pt-PT"/>
        </w:rPr>
        <w:t>bilos</w:t>
      </w:r>
      <w:r w:rsidR="009E6034" w:rsidRPr="00F67924">
        <w:rPr>
          <w:lang w:val="pt-PT"/>
        </w:rPr>
        <w:t xml:space="preserve"> (pieira)</w:t>
      </w:r>
      <w:r w:rsidRPr="00F67924">
        <w:rPr>
          <w:lang w:val="pt-PT"/>
        </w:rPr>
        <w:t>, dificuldade em respirar ou em engolir ou sensação de to</w:t>
      </w:r>
      <w:r w:rsidR="00B87A7A" w:rsidRPr="00F67924">
        <w:rPr>
          <w:lang w:val="pt-PT"/>
        </w:rPr>
        <w:t>n</w:t>
      </w:r>
      <w:r w:rsidRPr="00F67924">
        <w:rPr>
          <w:lang w:val="pt-PT"/>
        </w:rPr>
        <w:t xml:space="preserve">tura ou desmaio </w:t>
      </w:r>
      <w:r w:rsidR="001038FF" w:rsidRPr="00F67924">
        <w:rPr>
          <w:lang w:val="pt-PT"/>
        </w:rPr>
        <w:t>em</w:t>
      </w:r>
      <w:r w:rsidRPr="00F67924">
        <w:rPr>
          <w:lang w:val="pt-PT"/>
        </w:rPr>
        <w:t xml:space="preserve"> qualquer momento e</w:t>
      </w:r>
      <w:r w:rsidR="001038FF" w:rsidRPr="00F67924">
        <w:rPr>
          <w:lang w:val="pt-PT"/>
        </w:rPr>
        <w:t>m que</w:t>
      </w:r>
      <w:r w:rsidRPr="00F67924">
        <w:rPr>
          <w:lang w:val="pt-PT"/>
        </w:rPr>
        <w:t xml:space="preserve"> não está no hospital, durante ou após uma injeção com RoA</w:t>
      </w:r>
      <w:r w:rsidR="00822E3E" w:rsidRPr="00F67924">
        <w:rPr>
          <w:lang w:val="pt-PT"/>
        </w:rPr>
        <w:t>ctemra</w:t>
      </w:r>
      <w:r w:rsidRPr="00F67924">
        <w:rPr>
          <w:lang w:val="pt-PT"/>
        </w:rPr>
        <w:t>, deve procurar cuidados médicos imediatamente.</w:t>
      </w:r>
    </w:p>
    <w:p w14:paraId="5DA89946" w14:textId="77777777" w:rsidR="005551E6" w:rsidRPr="00F67924" w:rsidRDefault="005551E6" w:rsidP="005551E6">
      <w:pPr>
        <w:suppressAutoHyphens/>
        <w:rPr>
          <w:lang w:val="pt-PT"/>
        </w:rPr>
      </w:pPr>
    </w:p>
    <w:p w14:paraId="280D04EC" w14:textId="77777777" w:rsidR="005551E6" w:rsidRPr="00F67924" w:rsidRDefault="005551E6" w:rsidP="00292BA8">
      <w:pPr>
        <w:keepNext/>
        <w:keepLines/>
        <w:suppressAutoHyphens/>
        <w:rPr>
          <w:b/>
          <w:lang w:val="pt-PT"/>
        </w:rPr>
      </w:pPr>
      <w:r w:rsidRPr="00F67924">
        <w:rPr>
          <w:b/>
          <w:lang w:val="pt-PT"/>
        </w:rPr>
        <w:t>Aconselhamento ao doente r</w:t>
      </w:r>
      <w:r w:rsidR="006B7443" w:rsidRPr="00F67924">
        <w:rPr>
          <w:b/>
          <w:lang w:val="pt-PT"/>
        </w:rPr>
        <w:t>e</w:t>
      </w:r>
      <w:r w:rsidRPr="00F67924">
        <w:rPr>
          <w:b/>
          <w:lang w:val="pt-PT"/>
        </w:rPr>
        <w:t>lativamente ao reconhecimento precoce e tratamento para limitar o risco de uma infeção grave</w:t>
      </w:r>
    </w:p>
    <w:p w14:paraId="16829A31" w14:textId="77777777" w:rsidR="005551E6" w:rsidRPr="00F67924" w:rsidRDefault="005551E6" w:rsidP="00292BA8">
      <w:pPr>
        <w:keepNext/>
        <w:keepLines/>
        <w:suppressAutoHyphens/>
        <w:rPr>
          <w:lang w:val="pt-PT"/>
        </w:rPr>
      </w:pPr>
    </w:p>
    <w:p w14:paraId="2B621614" w14:textId="77777777" w:rsidR="005551E6" w:rsidRPr="00F67924" w:rsidRDefault="005551E6" w:rsidP="00292BA8">
      <w:pPr>
        <w:keepNext/>
        <w:keepLines/>
        <w:suppressAutoHyphens/>
        <w:rPr>
          <w:lang w:val="pt-PT"/>
        </w:rPr>
      </w:pPr>
      <w:r w:rsidRPr="00F67924">
        <w:rPr>
          <w:lang w:val="pt-PT"/>
        </w:rPr>
        <w:t>Esteja alerta para os primeiros sinais de infeção, tais como:</w:t>
      </w:r>
    </w:p>
    <w:p w14:paraId="6CF5D3A8" w14:textId="77777777" w:rsidR="001038FF" w:rsidRPr="00F67924" w:rsidRDefault="001038FF" w:rsidP="00292BA8">
      <w:pPr>
        <w:keepNext/>
        <w:keepLines/>
        <w:suppressAutoHyphens/>
        <w:rPr>
          <w:lang w:val="pt-PT"/>
        </w:rPr>
      </w:pPr>
    </w:p>
    <w:p w14:paraId="2DC5BE6E" w14:textId="004564C5" w:rsidR="005551E6" w:rsidRPr="00F67924" w:rsidRDefault="005551E6">
      <w:pPr>
        <w:pStyle w:val="Standard1"/>
        <w:ind w:left="810" w:hanging="561"/>
        <w:rPr>
          <w:lang w:val="pt-PT"/>
        </w:rPr>
        <w:pPrChange w:id="3694" w:author="Author">
          <w:pPr>
            <w:pStyle w:val="Standard1"/>
            <w:ind w:left="562" w:hanging="562"/>
          </w:pPr>
        </w:pPrChange>
      </w:pPr>
      <w:r w:rsidRPr="00F67924">
        <w:rPr>
          <w:rFonts w:eastAsia="SimSun"/>
          <w:szCs w:val="22"/>
          <w:lang w:val="pt-PT" w:eastAsia="zh-CN"/>
        </w:rPr>
        <w:sym w:font="Symbol" w:char="F0B7"/>
      </w:r>
      <w:r w:rsidR="0019679C" w:rsidRPr="00F67924">
        <w:rPr>
          <w:lang w:val="pt-PT"/>
        </w:rPr>
        <w:tab/>
      </w:r>
      <w:r w:rsidRPr="00F67924">
        <w:rPr>
          <w:lang w:val="pt-PT"/>
        </w:rPr>
        <w:t>dores no corpo, febre, arrepios</w:t>
      </w:r>
    </w:p>
    <w:p w14:paraId="1627591B" w14:textId="01379A9C" w:rsidR="005551E6" w:rsidRPr="00F67924" w:rsidRDefault="005551E6">
      <w:pPr>
        <w:pStyle w:val="Standard1"/>
        <w:ind w:left="810" w:hanging="561"/>
        <w:rPr>
          <w:lang w:val="pt-PT"/>
        </w:rPr>
        <w:pPrChange w:id="3695" w:author="Author">
          <w:pPr>
            <w:pStyle w:val="Standard1"/>
            <w:ind w:left="562" w:hanging="562"/>
          </w:pPr>
        </w:pPrChange>
      </w:pPr>
      <w:r w:rsidRPr="00F67924">
        <w:rPr>
          <w:rFonts w:eastAsia="SimSun"/>
          <w:szCs w:val="22"/>
          <w:lang w:val="pt-PT" w:eastAsia="zh-CN"/>
        </w:rPr>
        <w:sym w:font="Symbol" w:char="F0B7"/>
      </w:r>
      <w:r w:rsidR="0019679C" w:rsidRPr="00F67924">
        <w:rPr>
          <w:lang w:val="pt-PT"/>
        </w:rPr>
        <w:tab/>
      </w:r>
      <w:r w:rsidRPr="00F67924">
        <w:rPr>
          <w:lang w:val="pt-PT"/>
        </w:rPr>
        <w:t>tosse, desconforto/aperto no peito, falta de ar</w:t>
      </w:r>
    </w:p>
    <w:p w14:paraId="7E921DCC" w14:textId="4D32F943" w:rsidR="005551E6" w:rsidRPr="00F67924" w:rsidRDefault="005551E6">
      <w:pPr>
        <w:pStyle w:val="Standard1"/>
        <w:ind w:left="810" w:hanging="561"/>
        <w:rPr>
          <w:lang w:val="pt-PT"/>
        </w:rPr>
        <w:pPrChange w:id="3696" w:author="Author">
          <w:pPr>
            <w:pStyle w:val="Standard1"/>
            <w:ind w:left="562" w:hanging="562"/>
          </w:pPr>
        </w:pPrChange>
      </w:pPr>
      <w:r w:rsidRPr="00F67924">
        <w:rPr>
          <w:rFonts w:eastAsia="SimSun"/>
          <w:szCs w:val="22"/>
          <w:lang w:val="pt-PT" w:eastAsia="zh-CN"/>
        </w:rPr>
        <w:sym w:font="Symbol" w:char="F0B7"/>
      </w:r>
      <w:r w:rsidR="0019679C" w:rsidRPr="00F67924">
        <w:rPr>
          <w:lang w:val="pt-PT"/>
        </w:rPr>
        <w:tab/>
      </w:r>
      <w:r w:rsidRPr="00F67924">
        <w:rPr>
          <w:szCs w:val="22"/>
          <w:lang w:val="pt-PT"/>
        </w:rPr>
        <w:t>vermelhidão</w:t>
      </w:r>
      <w:r w:rsidRPr="00F67924">
        <w:rPr>
          <w:lang w:val="pt-PT"/>
        </w:rPr>
        <w:t>, calor, inchaço não usual da pele ou articulações</w:t>
      </w:r>
    </w:p>
    <w:p w14:paraId="468E15C4" w14:textId="37915618" w:rsidR="005551E6" w:rsidRPr="00F67924" w:rsidRDefault="005551E6">
      <w:pPr>
        <w:pStyle w:val="Standard1"/>
        <w:ind w:left="810" w:hanging="561"/>
        <w:rPr>
          <w:lang w:val="pt-PT"/>
        </w:rPr>
        <w:pPrChange w:id="3697" w:author="Author">
          <w:pPr>
            <w:pStyle w:val="Standard1"/>
            <w:ind w:left="562" w:hanging="562"/>
          </w:pPr>
        </w:pPrChange>
      </w:pPr>
      <w:r w:rsidRPr="00F67924">
        <w:rPr>
          <w:rFonts w:eastAsia="SimSun"/>
          <w:szCs w:val="22"/>
          <w:lang w:val="pt-PT" w:eastAsia="zh-CN"/>
        </w:rPr>
        <w:sym w:font="Symbol" w:char="F0B7"/>
      </w:r>
      <w:r w:rsidR="0019679C" w:rsidRPr="00F67924">
        <w:rPr>
          <w:lang w:val="pt-PT"/>
        </w:rPr>
        <w:tab/>
      </w:r>
      <w:r w:rsidRPr="00F67924">
        <w:rPr>
          <w:lang w:val="pt-PT"/>
        </w:rPr>
        <w:t xml:space="preserve">dor/sensibilidade abdominal e/ou </w:t>
      </w:r>
      <w:r w:rsidRPr="00F67924">
        <w:rPr>
          <w:szCs w:val="22"/>
          <w:lang w:val="pt-PT"/>
        </w:rPr>
        <w:t>alter</w:t>
      </w:r>
      <w:r w:rsidR="006B7443" w:rsidRPr="00F67924">
        <w:rPr>
          <w:szCs w:val="22"/>
          <w:lang w:val="pt-PT"/>
        </w:rPr>
        <w:t>a</w:t>
      </w:r>
      <w:r w:rsidRPr="00F67924">
        <w:rPr>
          <w:szCs w:val="22"/>
          <w:lang w:val="pt-PT"/>
        </w:rPr>
        <w:t>ção</w:t>
      </w:r>
      <w:r w:rsidRPr="00F67924">
        <w:rPr>
          <w:lang w:val="pt-PT"/>
        </w:rPr>
        <w:t xml:space="preserve"> na função do intestino</w:t>
      </w:r>
    </w:p>
    <w:p w14:paraId="53E5E761" w14:textId="77777777" w:rsidR="005551E6" w:rsidRPr="00F67924" w:rsidRDefault="005551E6" w:rsidP="005551E6">
      <w:pPr>
        <w:suppressAutoHyphens/>
        <w:rPr>
          <w:lang w:val="pt-PT"/>
        </w:rPr>
      </w:pPr>
    </w:p>
    <w:p w14:paraId="35EA52A6" w14:textId="77777777" w:rsidR="005551E6" w:rsidRPr="00F67924" w:rsidRDefault="005551E6" w:rsidP="005551E6">
      <w:pPr>
        <w:suppressAutoHyphens/>
        <w:rPr>
          <w:lang w:val="pt-PT"/>
        </w:rPr>
      </w:pPr>
      <w:r w:rsidRPr="00F67924">
        <w:rPr>
          <w:lang w:val="pt-PT"/>
        </w:rPr>
        <w:t>Ligue ao seu médico e procure cuidados médicos sem demoras se pensa que pode estar a desenvolver uma infeção.</w:t>
      </w:r>
    </w:p>
    <w:p w14:paraId="79717F0C" w14:textId="77777777" w:rsidR="005551E6" w:rsidRPr="00F67924" w:rsidRDefault="005551E6" w:rsidP="005551E6">
      <w:pPr>
        <w:suppressAutoHyphens/>
        <w:rPr>
          <w:lang w:val="pt-PT"/>
        </w:rPr>
      </w:pPr>
    </w:p>
    <w:p w14:paraId="1223D9E9" w14:textId="77777777" w:rsidR="005551E6" w:rsidRPr="00F67924" w:rsidRDefault="005551E6" w:rsidP="005551E6">
      <w:pPr>
        <w:suppressAutoHyphens/>
        <w:rPr>
          <w:b/>
          <w:lang w:val="pt-PT"/>
        </w:rPr>
      </w:pPr>
      <w:r w:rsidRPr="00F67924">
        <w:rPr>
          <w:b/>
          <w:lang w:val="pt-PT"/>
        </w:rPr>
        <w:t>Caso tenha qualquer preocupação ou questões sobre a sua seringa, contacte o seu prestador de cuidados de saúde ou farmacêutico para obter ajuda.</w:t>
      </w:r>
    </w:p>
    <w:p w14:paraId="046B7E83" w14:textId="77777777" w:rsidR="0083672F" w:rsidRPr="00F67924" w:rsidRDefault="0083672F" w:rsidP="009E53DB">
      <w:pPr>
        <w:suppressAutoHyphens/>
        <w:rPr>
          <w:lang w:val="pt-PT"/>
        </w:rPr>
      </w:pPr>
    </w:p>
    <w:p w14:paraId="2AE12A47" w14:textId="77777777" w:rsidR="001046D2" w:rsidRPr="00F67924" w:rsidRDefault="0009018D" w:rsidP="009E53DB">
      <w:pPr>
        <w:suppressAutoHyphens/>
        <w:rPr>
          <w:lang w:val="pt-PT"/>
        </w:rPr>
      </w:pPr>
      <w:r w:rsidRPr="00F67924">
        <w:rPr>
          <w:lang w:val="pt-PT"/>
        </w:rPr>
        <w:br w:type="page"/>
      </w:r>
    </w:p>
    <w:p w14:paraId="1B1FB299" w14:textId="77777777" w:rsidR="001046D2" w:rsidRPr="00F67924" w:rsidRDefault="001046D2" w:rsidP="001046D2">
      <w:pPr>
        <w:suppressAutoHyphens/>
        <w:ind w:left="567" w:hanging="567"/>
        <w:jc w:val="center"/>
        <w:rPr>
          <w:b/>
          <w:szCs w:val="22"/>
          <w:lang w:val="pt-PT"/>
        </w:rPr>
      </w:pPr>
      <w:r w:rsidRPr="00F67924">
        <w:rPr>
          <w:b/>
          <w:szCs w:val="22"/>
          <w:lang w:val="pt-PT"/>
        </w:rPr>
        <w:t>Folheto informativo: Informação para o utilizador</w:t>
      </w:r>
    </w:p>
    <w:p w14:paraId="2A135207" w14:textId="77777777" w:rsidR="001046D2" w:rsidRPr="00F67924" w:rsidRDefault="001046D2" w:rsidP="001046D2">
      <w:pPr>
        <w:suppressAutoHyphens/>
        <w:ind w:left="567" w:hanging="567"/>
        <w:jc w:val="center"/>
        <w:rPr>
          <w:szCs w:val="22"/>
          <w:lang w:val="pt-PT"/>
        </w:rPr>
      </w:pPr>
    </w:p>
    <w:p w14:paraId="423EA418" w14:textId="5DA0B234" w:rsidR="00645F04" w:rsidRPr="00F67924" w:rsidRDefault="001046D2" w:rsidP="00645F04">
      <w:pPr>
        <w:jc w:val="center"/>
        <w:rPr>
          <w:b/>
          <w:bCs/>
          <w:szCs w:val="22"/>
          <w:lang w:val="pt-PT"/>
        </w:rPr>
      </w:pPr>
      <w:r w:rsidRPr="00F67924">
        <w:rPr>
          <w:b/>
          <w:bCs/>
          <w:szCs w:val="22"/>
          <w:lang w:val="pt-PT"/>
        </w:rPr>
        <w:t xml:space="preserve">RoActemra 162 mg solução </w:t>
      </w:r>
      <w:r w:rsidR="00645F04" w:rsidRPr="00F67924">
        <w:rPr>
          <w:b/>
          <w:bCs/>
          <w:szCs w:val="22"/>
          <w:lang w:val="pt-PT"/>
        </w:rPr>
        <w:t>injetável em caneta</w:t>
      </w:r>
      <w:r w:rsidRPr="00F67924">
        <w:rPr>
          <w:b/>
          <w:bCs/>
          <w:szCs w:val="22"/>
          <w:lang w:val="pt-PT"/>
        </w:rPr>
        <w:t xml:space="preserve"> pré-cheia</w:t>
      </w:r>
    </w:p>
    <w:p w14:paraId="782A067B" w14:textId="19A02C2D" w:rsidR="001046D2" w:rsidRPr="00F67924" w:rsidRDefault="002D539B" w:rsidP="001046D2">
      <w:pPr>
        <w:jc w:val="center"/>
        <w:rPr>
          <w:szCs w:val="22"/>
          <w:lang w:val="pt-PT"/>
        </w:rPr>
      </w:pPr>
      <w:r w:rsidRPr="00F67924">
        <w:rPr>
          <w:szCs w:val="22"/>
          <w:lang w:val="pt-PT"/>
        </w:rPr>
        <w:t>t</w:t>
      </w:r>
      <w:r w:rsidR="001046D2" w:rsidRPr="00F67924">
        <w:rPr>
          <w:szCs w:val="22"/>
          <w:lang w:val="pt-PT"/>
        </w:rPr>
        <w:t>ocilizumab</w:t>
      </w:r>
    </w:p>
    <w:p w14:paraId="7F478DBF" w14:textId="77777777" w:rsidR="001046D2" w:rsidRPr="00F67924" w:rsidRDefault="001046D2" w:rsidP="001046D2">
      <w:pPr>
        <w:suppressAutoHyphens/>
        <w:ind w:left="567" w:hanging="567"/>
        <w:jc w:val="center"/>
        <w:rPr>
          <w:szCs w:val="22"/>
          <w:lang w:val="pt-PT"/>
        </w:rPr>
      </w:pPr>
    </w:p>
    <w:p w14:paraId="7715DC55" w14:textId="77777777" w:rsidR="001046D2" w:rsidRPr="00F67924" w:rsidRDefault="001046D2" w:rsidP="001046D2">
      <w:pPr>
        <w:ind w:right="-2"/>
        <w:rPr>
          <w:b/>
          <w:szCs w:val="22"/>
          <w:lang w:val="pt-PT"/>
        </w:rPr>
      </w:pPr>
      <w:r w:rsidRPr="00F67924">
        <w:rPr>
          <w:b/>
          <w:szCs w:val="22"/>
          <w:lang w:val="pt-PT"/>
        </w:rPr>
        <w:t>Leia com atenção todo este folheto antes de começar a utilizar este medicamento, pois contém informação importante para si.</w:t>
      </w:r>
    </w:p>
    <w:p w14:paraId="1CB2A423" w14:textId="77777777" w:rsidR="001046D2" w:rsidRPr="00F67924" w:rsidRDefault="001046D2" w:rsidP="001046D2">
      <w:pPr>
        <w:ind w:right="-2"/>
        <w:rPr>
          <w:b/>
          <w:szCs w:val="22"/>
          <w:lang w:val="pt-PT"/>
        </w:rPr>
      </w:pPr>
    </w:p>
    <w:p w14:paraId="0C4FA4EA"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Conserve este folheto. Pode ter necessidade de o ler novamente.</w:t>
      </w:r>
    </w:p>
    <w:p w14:paraId="66766272"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Caso ainda tenha dúvidas, fale com o seu médico, farmacêutico ou enfermeiro.</w:t>
      </w:r>
    </w:p>
    <w:p w14:paraId="66ABAD84"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Este medicamento foi receitado apenas para si. Não deve dá-lo a outros. O medicamento pode ser-lhes prejudicial mesmo que apresentem os mesmos sinais de doença.</w:t>
      </w:r>
    </w:p>
    <w:p w14:paraId="632C95B1" w14:textId="78E16CC6"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tiver quaisquer efeitos </w:t>
      </w:r>
      <w:r w:rsidR="00B57CC2" w:rsidRPr="00F67924">
        <w:rPr>
          <w:szCs w:val="22"/>
          <w:lang w:val="pt-PT"/>
        </w:rPr>
        <w:t>indesejáveis</w:t>
      </w:r>
      <w:r w:rsidRPr="00F67924">
        <w:rPr>
          <w:szCs w:val="22"/>
          <w:lang w:val="pt-PT"/>
        </w:rPr>
        <w:t xml:space="preserve">, incluindo possíveis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não indicados neste folheto, fale com o seu médico, farmacêutico ou enfermeiro. Ver secção</w:t>
      </w:r>
      <w:r w:rsidR="00287509" w:rsidRPr="00F67924">
        <w:rPr>
          <w:szCs w:val="22"/>
          <w:lang w:val="pt-PT"/>
        </w:rPr>
        <w:t> </w:t>
      </w:r>
      <w:r w:rsidRPr="00F67924">
        <w:rPr>
          <w:szCs w:val="22"/>
          <w:lang w:val="pt-PT"/>
        </w:rPr>
        <w:t>4.</w:t>
      </w:r>
    </w:p>
    <w:p w14:paraId="407780FE" w14:textId="004A9AAA" w:rsidR="001046D2" w:rsidRPr="00F67924" w:rsidRDefault="001046D2" w:rsidP="00556054">
      <w:pPr>
        <w:pStyle w:val="Standard1"/>
        <w:ind w:left="562" w:hanging="562"/>
        <w:rPr>
          <w:szCs w:val="22"/>
          <w:lang w:val="pt-PT"/>
        </w:rPr>
      </w:pPr>
    </w:p>
    <w:p w14:paraId="439C5402" w14:textId="36B8C80D" w:rsidR="001046D2" w:rsidRPr="00F67924" w:rsidRDefault="001046D2" w:rsidP="00556054">
      <w:pPr>
        <w:pStyle w:val="Standard1"/>
        <w:rPr>
          <w:szCs w:val="22"/>
          <w:lang w:val="pt-PT"/>
        </w:rPr>
      </w:pPr>
      <w:r w:rsidRPr="00F67924">
        <w:rPr>
          <w:szCs w:val="22"/>
          <w:lang w:val="pt-PT"/>
        </w:rPr>
        <w:t>A</w:t>
      </w:r>
      <w:r w:rsidR="00EF0543" w:rsidRPr="00F67924">
        <w:rPr>
          <w:szCs w:val="22"/>
          <w:lang w:val="pt-PT"/>
        </w:rPr>
        <w:t>lém</w:t>
      </w:r>
      <w:r w:rsidRPr="00F67924">
        <w:rPr>
          <w:szCs w:val="22"/>
          <w:lang w:val="pt-PT"/>
        </w:rPr>
        <w:t xml:space="preserve"> </w:t>
      </w:r>
      <w:r w:rsidR="00EF0543" w:rsidRPr="00F67924">
        <w:rPr>
          <w:szCs w:val="22"/>
          <w:lang w:val="pt-PT"/>
        </w:rPr>
        <w:t>d</w:t>
      </w:r>
      <w:r w:rsidRPr="00F67924">
        <w:rPr>
          <w:szCs w:val="22"/>
          <w:lang w:val="pt-PT"/>
        </w:rPr>
        <w:t>este folheto, ser</w:t>
      </w:r>
      <w:r w:rsidRPr="00F67924">
        <w:rPr>
          <w:szCs w:val="22"/>
          <w:lang w:val="pt-PT"/>
        </w:rPr>
        <w:noBreakHyphen/>
        <w:t>lhe</w:t>
      </w:r>
      <w:r w:rsidRPr="00F67924">
        <w:rPr>
          <w:szCs w:val="22"/>
          <w:lang w:val="pt-PT"/>
        </w:rPr>
        <w:noBreakHyphen/>
        <w:t>á dado um</w:t>
      </w:r>
      <w:r w:rsidRPr="00F67924">
        <w:rPr>
          <w:b/>
          <w:szCs w:val="22"/>
          <w:lang w:val="pt-PT"/>
        </w:rPr>
        <w:t xml:space="preserve"> Cartão do Doente</w:t>
      </w:r>
      <w:r w:rsidRPr="00F67924">
        <w:rPr>
          <w:szCs w:val="22"/>
          <w:lang w:val="pt-PT"/>
        </w:rPr>
        <w:t>, que contém informação de segurança importante que deverá ter em atenção antes e durante o tratamento com RoActemra.</w:t>
      </w:r>
    </w:p>
    <w:p w14:paraId="5F4FB25B" w14:textId="77777777" w:rsidR="001046D2" w:rsidRPr="00F67924" w:rsidRDefault="001046D2" w:rsidP="001046D2">
      <w:pPr>
        <w:ind w:right="-2"/>
        <w:rPr>
          <w:szCs w:val="22"/>
          <w:lang w:val="pt-PT"/>
        </w:rPr>
      </w:pPr>
    </w:p>
    <w:p w14:paraId="0F7A40E7" w14:textId="77777777" w:rsidR="001046D2" w:rsidRPr="00F67924" w:rsidRDefault="001046D2" w:rsidP="001046D2">
      <w:pPr>
        <w:numPr>
          <w:ilvl w:val="12"/>
          <w:numId w:val="0"/>
        </w:numPr>
        <w:suppressAutoHyphens/>
        <w:rPr>
          <w:szCs w:val="22"/>
          <w:lang w:val="pt-PT"/>
        </w:rPr>
      </w:pPr>
      <w:r w:rsidRPr="00F67924">
        <w:rPr>
          <w:b/>
          <w:szCs w:val="22"/>
          <w:lang w:val="pt-PT"/>
        </w:rPr>
        <w:t>O que contém este folheto:</w:t>
      </w:r>
    </w:p>
    <w:p w14:paraId="60188A59" w14:textId="77777777" w:rsidR="001046D2" w:rsidRPr="00F67924" w:rsidRDefault="001046D2" w:rsidP="001046D2">
      <w:pPr>
        <w:suppressAutoHyphens/>
        <w:ind w:left="567" w:hanging="567"/>
        <w:rPr>
          <w:szCs w:val="22"/>
          <w:lang w:val="pt-PT"/>
        </w:rPr>
      </w:pPr>
      <w:r w:rsidRPr="00F67924">
        <w:rPr>
          <w:szCs w:val="22"/>
          <w:lang w:val="pt-PT"/>
        </w:rPr>
        <w:t>1.</w:t>
      </w:r>
      <w:r w:rsidRPr="00F67924">
        <w:rPr>
          <w:szCs w:val="22"/>
          <w:lang w:val="pt-PT"/>
        </w:rPr>
        <w:tab/>
        <w:t>O que é RoActemra e para que é utilizado</w:t>
      </w:r>
    </w:p>
    <w:p w14:paraId="28806D86" w14:textId="77777777" w:rsidR="001046D2" w:rsidRPr="00F67924" w:rsidRDefault="001046D2" w:rsidP="001046D2">
      <w:pPr>
        <w:suppressAutoHyphens/>
        <w:ind w:left="567" w:hanging="567"/>
        <w:rPr>
          <w:szCs w:val="22"/>
          <w:lang w:val="pt-PT"/>
        </w:rPr>
      </w:pPr>
      <w:r w:rsidRPr="00F67924">
        <w:rPr>
          <w:szCs w:val="22"/>
          <w:lang w:val="pt-PT"/>
        </w:rPr>
        <w:t>2.</w:t>
      </w:r>
      <w:r w:rsidRPr="00F67924">
        <w:rPr>
          <w:szCs w:val="22"/>
          <w:lang w:val="pt-PT"/>
        </w:rPr>
        <w:tab/>
        <w:t>O que precisa de saber antes de utilizar RoActemra</w:t>
      </w:r>
    </w:p>
    <w:p w14:paraId="61F66473" w14:textId="77777777" w:rsidR="001046D2" w:rsidRPr="00F67924" w:rsidRDefault="001046D2" w:rsidP="001046D2">
      <w:pPr>
        <w:suppressAutoHyphens/>
        <w:ind w:left="567" w:hanging="567"/>
        <w:rPr>
          <w:szCs w:val="22"/>
          <w:lang w:val="pt-PT"/>
        </w:rPr>
      </w:pPr>
      <w:r w:rsidRPr="00F67924">
        <w:rPr>
          <w:szCs w:val="22"/>
          <w:lang w:val="pt-PT"/>
        </w:rPr>
        <w:t>3.</w:t>
      </w:r>
      <w:r w:rsidRPr="00F67924">
        <w:rPr>
          <w:szCs w:val="22"/>
          <w:lang w:val="pt-PT"/>
        </w:rPr>
        <w:tab/>
        <w:t>Como utilizar RoActemra</w:t>
      </w:r>
    </w:p>
    <w:p w14:paraId="44788783" w14:textId="004B98FA" w:rsidR="001046D2" w:rsidRPr="00F67924" w:rsidRDefault="001046D2" w:rsidP="001046D2">
      <w:pPr>
        <w:suppressAutoHyphens/>
        <w:ind w:left="567" w:hanging="567"/>
        <w:rPr>
          <w:szCs w:val="22"/>
          <w:lang w:val="pt-PT"/>
        </w:rPr>
      </w:pPr>
      <w:r w:rsidRPr="00F67924">
        <w:rPr>
          <w:szCs w:val="22"/>
          <w:lang w:val="pt-PT"/>
        </w:rPr>
        <w:t>4.</w:t>
      </w:r>
      <w:r w:rsidRPr="00F67924">
        <w:rPr>
          <w:szCs w:val="22"/>
          <w:lang w:val="pt-PT"/>
        </w:rPr>
        <w:tab/>
        <w:t xml:space="preserve">Efeitos </w:t>
      </w:r>
      <w:r w:rsidR="00B57CC2" w:rsidRPr="00F67924">
        <w:rPr>
          <w:szCs w:val="22"/>
          <w:lang w:val="pt-PT"/>
        </w:rPr>
        <w:t xml:space="preserve">indesejáveis </w:t>
      </w:r>
      <w:r w:rsidRPr="00F67924">
        <w:rPr>
          <w:szCs w:val="22"/>
          <w:lang w:val="pt-PT"/>
        </w:rPr>
        <w:t>possíveis</w:t>
      </w:r>
    </w:p>
    <w:p w14:paraId="5EF39078" w14:textId="77777777" w:rsidR="001046D2" w:rsidRPr="00F67924" w:rsidRDefault="001046D2" w:rsidP="001046D2">
      <w:pPr>
        <w:suppressAutoHyphens/>
        <w:ind w:left="567" w:hanging="567"/>
        <w:rPr>
          <w:szCs w:val="22"/>
          <w:lang w:val="pt-PT"/>
        </w:rPr>
      </w:pPr>
      <w:r w:rsidRPr="00F67924">
        <w:rPr>
          <w:szCs w:val="22"/>
          <w:lang w:val="pt-PT"/>
        </w:rPr>
        <w:t>5.</w:t>
      </w:r>
      <w:r w:rsidRPr="00F67924">
        <w:rPr>
          <w:szCs w:val="22"/>
          <w:lang w:val="pt-PT"/>
        </w:rPr>
        <w:tab/>
        <w:t>Como conservar RoActemra</w:t>
      </w:r>
    </w:p>
    <w:p w14:paraId="40FA2A4E" w14:textId="77777777" w:rsidR="001046D2" w:rsidRPr="00F67924" w:rsidRDefault="001046D2" w:rsidP="001046D2">
      <w:pPr>
        <w:suppressAutoHyphens/>
        <w:ind w:left="567" w:hanging="567"/>
        <w:rPr>
          <w:szCs w:val="22"/>
          <w:lang w:val="pt-PT"/>
        </w:rPr>
      </w:pPr>
      <w:r w:rsidRPr="00F67924">
        <w:rPr>
          <w:szCs w:val="22"/>
          <w:lang w:val="pt-PT"/>
        </w:rPr>
        <w:t>6.</w:t>
      </w:r>
      <w:r w:rsidRPr="00F67924">
        <w:rPr>
          <w:szCs w:val="22"/>
          <w:lang w:val="pt-PT"/>
        </w:rPr>
        <w:tab/>
        <w:t>Conteúdo da embalagem e outras informações</w:t>
      </w:r>
    </w:p>
    <w:p w14:paraId="5835BC97" w14:textId="77777777" w:rsidR="001046D2" w:rsidRPr="00F67924" w:rsidRDefault="001046D2" w:rsidP="001046D2">
      <w:pPr>
        <w:suppressAutoHyphens/>
        <w:rPr>
          <w:szCs w:val="22"/>
          <w:lang w:val="pt-PT"/>
        </w:rPr>
      </w:pPr>
    </w:p>
    <w:p w14:paraId="2090C6EC" w14:textId="77777777" w:rsidR="001046D2" w:rsidRPr="00F67924" w:rsidRDefault="001046D2" w:rsidP="001046D2">
      <w:pPr>
        <w:suppressAutoHyphens/>
        <w:rPr>
          <w:szCs w:val="22"/>
          <w:lang w:val="pt-PT"/>
        </w:rPr>
      </w:pPr>
    </w:p>
    <w:p w14:paraId="6D2C0BF2" w14:textId="77777777" w:rsidR="001046D2" w:rsidRPr="00F67924" w:rsidRDefault="001046D2" w:rsidP="001046D2">
      <w:pPr>
        <w:numPr>
          <w:ilvl w:val="12"/>
          <w:numId w:val="0"/>
        </w:numPr>
        <w:suppressAutoHyphens/>
        <w:ind w:left="567" w:hanging="567"/>
        <w:rPr>
          <w:b/>
          <w:szCs w:val="22"/>
          <w:lang w:val="pt-PT"/>
        </w:rPr>
      </w:pPr>
      <w:r w:rsidRPr="00F67924">
        <w:rPr>
          <w:b/>
          <w:szCs w:val="22"/>
          <w:lang w:val="pt-PT"/>
        </w:rPr>
        <w:t>1.</w:t>
      </w:r>
      <w:r w:rsidRPr="00F67924">
        <w:rPr>
          <w:b/>
          <w:szCs w:val="22"/>
          <w:lang w:val="pt-PT"/>
        </w:rPr>
        <w:tab/>
        <w:t>O que é RoActemra e para que é utilizado</w:t>
      </w:r>
    </w:p>
    <w:p w14:paraId="4DD3364E" w14:textId="77777777" w:rsidR="001046D2" w:rsidRPr="00F67924" w:rsidRDefault="001046D2" w:rsidP="001046D2">
      <w:pPr>
        <w:rPr>
          <w:szCs w:val="22"/>
          <w:lang w:val="pt-PT"/>
        </w:rPr>
      </w:pPr>
    </w:p>
    <w:p w14:paraId="3AD71DB0" w14:textId="0AC35E83" w:rsidR="001046D2" w:rsidRPr="00F67924" w:rsidRDefault="001046D2" w:rsidP="001046D2">
      <w:pPr>
        <w:rPr>
          <w:szCs w:val="22"/>
          <w:lang w:val="pt-PT"/>
        </w:rPr>
      </w:pPr>
      <w:r w:rsidRPr="00F67924">
        <w:rPr>
          <w:szCs w:val="22"/>
          <w:lang w:val="pt-PT"/>
        </w:rPr>
        <w:t>RoActemra contém a substância ativa tocilizumab, que é uma proteína feita a partir de células imunitárias específicas (anticorpo monoclonal), que bloqueia a ação de uma proteína específica (citocina) denominada interleucina</w:t>
      </w:r>
      <w:r w:rsidR="003D11FC" w:rsidRPr="00F67924">
        <w:rPr>
          <w:szCs w:val="22"/>
          <w:lang w:val="pt-PT"/>
        </w:rPr>
        <w:noBreakHyphen/>
      </w:r>
      <w:r w:rsidRPr="00F67924">
        <w:rPr>
          <w:szCs w:val="22"/>
          <w:lang w:val="pt-PT"/>
        </w:rPr>
        <w:t>6. Esta proteína está envolvida em processos inflamatórios do organismo, e o seu bloqueio pode reduzir a inflamação no seu corpo. RoActemra é utilizado no tratamento de:</w:t>
      </w:r>
    </w:p>
    <w:p w14:paraId="699AAA1F" w14:textId="77777777" w:rsidR="001046D2" w:rsidRPr="00F67924" w:rsidRDefault="001046D2" w:rsidP="001046D2">
      <w:pPr>
        <w:rPr>
          <w:szCs w:val="22"/>
          <w:lang w:val="pt-PT"/>
        </w:rPr>
      </w:pPr>
    </w:p>
    <w:p w14:paraId="6D7D6883" w14:textId="77777777" w:rsidR="001046D2" w:rsidRPr="00F67924" w:rsidRDefault="001046D2" w:rsidP="00556054">
      <w:pPr>
        <w:pStyle w:val="Standard1"/>
        <w:tabs>
          <w:tab w:val="center" w:pos="630"/>
        </w:tabs>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adultos com artrite reumatoide (AR) ativa, moderada a grave</w:t>
      </w:r>
      <w:r w:rsidRPr="00F67924">
        <w:rPr>
          <w:szCs w:val="22"/>
          <w:lang w:val="pt-PT"/>
        </w:rPr>
        <w:t xml:space="preserve">, uma doença autoimune, se terapêuticas prévias não tiveram o efeito desejado. </w:t>
      </w:r>
    </w:p>
    <w:p w14:paraId="7F1F5017" w14:textId="77777777" w:rsidR="001046D2" w:rsidRPr="00F67924" w:rsidRDefault="001046D2" w:rsidP="001046D2">
      <w:pPr>
        <w:tabs>
          <w:tab w:val="left" w:pos="567"/>
        </w:tabs>
        <w:autoSpaceDE w:val="0"/>
        <w:autoSpaceDN w:val="0"/>
        <w:adjustRightInd w:val="0"/>
        <w:ind w:left="360"/>
        <w:rPr>
          <w:szCs w:val="22"/>
          <w:lang w:val="pt-PT"/>
        </w:rPr>
      </w:pPr>
    </w:p>
    <w:p w14:paraId="6F506EC6" w14:textId="77777777" w:rsidR="001046D2" w:rsidRPr="00F67924" w:rsidRDefault="001046D2" w:rsidP="00556054">
      <w:pPr>
        <w:pStyle w:val="Standard1"/>
        <w:tabs>
          <w:tab w:val="center" w:pos="630"/>
        </w:tabs>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rFonts w:eastAsia="SimSun"/>
          <w:b/>
          <w:szCs w:val="22"/>
          <w:lang w:val="pt-PT" w:eastAsia="zh-CN"/>
        </w:rPr>
        <w:t xml:space="preserve">adultos com </w:t>
      </w:r>
      <w:r w:rsidRPr="00F67924">
        <w:rPr>
          <w:b/>
          <w:szCs w:val="22"/>
          <w:lang w:val="pt-PT"/>
        </w:rPr>
        <w:t>artrite reumatoide (AR) grave, ativa e progressiva</w:t>
      </w:r>
      <w:r w:rsidRPr="00F67924">
        <w:rPr>
          <w:szCs w:val="22"/>
          <w:lang w:val="pt-PT"/>
        </w:rPr>
        <w:t>, que não receberam tratamento prévio com metotrexato</w:t>
      </w:r>
      <w:r w:rsidR="001F2BE0" w:rsidRPr="00F67924">
        <w:rPr>
          <w:szCs w:val="22"/>
          <w:lang w:val="pt-PT"/>
        </w:rPr>
        <w:t>.</w:t>
      </w:r>
    </w:p>
    <w:p w14:paraId="7BB69BD6" w14:textId="77777777" w:rsidR="001046D2" w:rsidRPr="00F67924" w:rsidRDefault="001046D2" w:rsidP="001046D2">
      <w:pPr>
        <w:tabs>
          <w:tab w:val="left" w:pos="567"/>
        </w:tabs>
        <w:autoSpaceDE w:val="0"/>
        <w:autoSpaceDN w:val="0"/>
        <w:adjustRightInd w:val="0"/>
        <w:ind w:left="360"/>
        <w:rPr>
          <w:szCs w:val="22"/>
          <w:lang w:val="pt-PT"/>
        </w:rPr>
      </w:pPr>
    </w:p>
    <w:p w14:paraId="27854EF7" w14:textId="6DCC21FD" w:rsidR="001046D2" w:rsidRPr="00F67924" w:rsidRDefault="00287509" w:rsidP="00556054">
      <w:pPr>
        <w:pStyle w:val="Standard1"/>
        <w:tabs>
          <w:tab w:val="center" w:pos="630"/>
        </w:tabs>
        <w:ind w:left="562" w:hanging="562"/>
        <w:rPr>
          <w:szCs w:val="22"/>
          <w:lang w:val="pt-PT"/>
        </w:rPr>
      </w:pPr>
      <w:r w:rsidRPr="00F67924">
        <w:rPr>
          <w:szCs w:val="22"/>
          <w:lang w:val="pt-PT"/>
        </w:rPr>
        <w:tab/>
      </w:r>
      <w:r w:rsidR="001046D2" w:rsidRPr="00F67924">
        <w:rPr>
          <w:szCs w:val="22"/>
          <w:lang w:val="pt-PT"/>
        </w:rPr>
        <w:t xml:space="preserve">RoActemra ajuda a reduzir os sintomas </w:t>
      </w:r>
      <w:ins w:id="3698" w:author="Author">
        <w:r w:rsidR="00D01586" w:rsidRPr="00F67924">
          <w:rPr>
            <w:szCs w:val="22"/>
            <w:lang w:val="pt-PT"/>
          </w:rPr>
          <w:t xml:space="preserve">de AR </w:t>
        </w:r>
      </w:ins>
      <w:r w:rsidR="001046D2" w:rsidRPr="00F67924">
        <w:rPr>
          <w:szCs w:val="22"/>
          <w:lang w:val="pt-PT"/>
        </w:rPr>
        <w:t>tais como a dor e o inchaço das suas articulações e pode melhorar também a sua capacidade de realização das tarefas diárias. RoActemra demonstrou atrasar</w:t>
      </w:r>
      <w:r w:rsidR="001046D2" w:rsidRPr="00F67924">
        <w:rPr>
          <w:rFonts w:eastAsia="SimSun"/>
          <w:szCs w:val="22"/>
          <w:lang w:val="pt-PT" w:eastAsia="zh-CN"/>
        </w:rPr>
        <w:t xml:space="preserve"> as lesões da </w:t>
      </w:r>
      <w:r w:rsidR="001046D2" w:rsidRPr="00F67924">
        <w:rPr>
          <w:szCs w:val="22"/>
          <w:lang w:val="pt-PT"/>
        </w:rPr>
        <w:t>cartilagem e do osso das articulações, causadas pela doença, e melhorar a sua capacidade para realizar tarefas diárias normais.</w:t>
      </w:r>
    </w:p>
    <w:p w14:paraId="403314B3" w14:textId="77777777" w:rsidR="001046D2" w:rsidRPr="00F67924" w:rsidRDefault="001046D2" w:rsidP="003E1CE0">
      <w:pPr>
        <w:autoSpaceDE w:val="0"/>
        <w:autoSpaceDN w:val="0"/>
        <w:adjustRightInd w:val="0"/>
        <w:ind w:left="360"/>
        <w:rPr>
          <w:szCs w:val="22"/>
          <w:lang w:val="pt-PT"/>
        </w:rPr>
      </w:pPr>
    </w:p>
    <w:p w14:paraId="02ADEEFF" w14:textId="39BB4E03" w:rsidR="001046D2" w:rsidRPr="00F67924" w:rsidRDefault="00287509" w:rsidP="00556054">
      <w:pPr>
        <w:pStyle w:val="Standard1"/>
        <w:tabs>
          <w:tab w:val="center" w:pos="630"/>
        </w:tabs>
        <w:ind w:left="562" w:hanging="562"/>
        <w:rPr>
          <w:szCs w:val="22"/>
          <w:lang w:val="pt-PT"/>
        </w:rPr>
      </w:pPr>
      <w:r w:rsidRPr="00F67924">
        <w:rPr>
          <w:szCs w:val="22"/>
          <w:lang w:val="pt-PT"/>
        </w:rPr>
        <w:tab/>
      </w:r>
      <w:r w:rsidR="001046D2" w:rsidRPr="00F67924">
        <w:rPr>
          <w:szCs w:val="22"/>
          <w:lang w:val="pt-PT"/>
        </w:rPr>
        <w:t>RoActemra é normalmente administrado em combinação com outro medicamento para a AR, chamado metotrexato. No entanto, RoActemra pode ser administrado sozinho se o seu médico determinar que metotrexato não é apropriado.</w:t>
      </w:r>
    </w:p>
    <w:p w14:paraId="65B6698D" w14:textId="77777777" w:rsidR="001046D2" w:rsidRPr="00F67924" w:rsidRDefault="001046D2" w:rsidP="001046D2">
      <w:pPr>
        <w:tabs>
          <w:tab w:val="left" w:pos="0"/>
        </w:tabs>
        <w:rPr>
          <w:szCs w:val="22"/>
          <w:lang w:val="pt-PT"/>
        </w:rPr>
      </w:pPr>
    </w:p>
    <w:p w14:paraId="21FC39EB"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rFonts w:eastAsia="SimSun"/>
          <w:b/>
          <w:szCs w:val="22"/>
          <w:lang w:val="pt-PT" w:eastAsia="zh-CN"/>
        </w:rPr>
        <w:t>adultos com uma doença das artérias chamada arterite das células gigantes (ACG)</w:t>
      </w:r>
      <w:r w:rsidRPr="00F67924">
        <w:rPr>
          <w:szCs w:val="22"/>
          <w:lang w:val="pt-PT"/>
        </w:rPr>
        <w:t>, causada por inflamação das maiores artérias do corpo, especialmente aquelas que fornecem o sangue à cabeça e ao pescoço. Os sintomas incluem dor de cabeça, cansaço e dor no maxilar. Os efeitos podem incluir AVC e cegueira.</w:t>
      </w:r>
    </w:p>
    <w:p w14:paraId="6446A1DE" w14:textId="77777777" w:rsidR="001046D2" w:rsidRPr="00F67924" w:rsidRDefault="001046D2" w:rsidP="002900EA">
      <w:pPr>
        <w:keepNext/>
        <w:keepLines/>
        <w:tabs>
          <w:tab w:val="left" w:pos="567"/>
        </w:tabs>
        <w:autoSpaceDE w:val="0"/>
        <w:autoSpaceDN w:val="0"/>
        <w:adjustRightInd w:val="0"/>
        <w:ind w:left="357"/>
        <w:rPr>
          <w:szCs w:val="22"/>
          <w:lang w:val="pt-PT"/>
        </w:rPr>
      </w:pPr>
    </w:p>
    <w:p w14:paraId="04BCB604" w14:textId="77777777" w:rsidR="001046D2" w:rsidRPr="00F67924" w:rsidRDefault="001046D2" w:rsidP="002900EA">
      <w:pPr>
        <w:keepNext/>
        <w:keepLines/>
        <w:ind w:left="357"/>
        <w:rPr>
          <w:szCs w:val="22"/>
          <w:lang w:val="pt-PT"/>
        </w:rPr>
      </w:pPr>
      <w:r w:rsidRPr="00F67924">
        <w:rPr>
          <w:szCs w:val="22"/>
          <w:lang w:val="pt-PT"/>
        </w:rPr>
        <w:t xml:space="preserve">RoActemra pode reduzir a dor e o inchaço nas artérias e veias da sua cabeça, pescoço e braços. </w:t>
      </w:r>
    </w:p>
    <w:p w14:paraId="569F6E4D" w14:textId="77777777" w:rsidR="001046D2" w:rsidRPr="00F67924" w:rsidRDefault="001046D2" w:rsidP="002900EA">
      <w:pPr>
        <w:keepNext/>
        <w:keepLines/>
        <w:ind w:left="357"/>
        <w:rPr>
          <w:szCs w:val="22"/>
          <w:lang w:val="pt-PT"/>
        </w:rPr>
      </w:pPr>
    </w:p>
    <w:p w14:paraId="3D575850" w14:textId="6F384D04" w:rsidR="001046D2" w:rsidRPr="00F67924" w:rsidRDefault="001046D2" w:rsidP="002900EA">
      <w:pPr>
        <w:keepNext/>
        <w:keepLines/>
        <w:tabs>
          <w:tab w:val="left" w:pos="567"/>
        </w:tabs>
        <w:ind w:left="357"/>
        <w:rPr>
          <w:szCs w:val="22"/>
          <w:lang w:val="pt-PT"/>
        </w:rPr>
      </w:pPr>
      <w:r w:rsidRPr="00F67924">
        <w:rPr>
          <w:szCs w:val="22"/>
          <w:lang w:val="pt-PT"/>
        </w:rPr>
        <w:t xml:space="preserve">A ACG é frequentemente tratada com medicamentos chamados esteroides. Geralmente são efetivos, mas poderão ter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se utilizados em doses elevadas durante um longo período de tempo. Reduzir a dose de esteroides também pode levar a um episódio de agudização de ACG. Associar RoActemra ao tratamento significa que os esteroides poderão ser utilizados por um período de tempo menor, ao mesmo tempo que continua a controlar a ACG.</w:t>
      </w:r>
    </w:p>
    <w:p w14:paraId="5AE3D4D2" w14:textId="77777777" w:rsidR="001046D2" w:rsidRPr="00F67924" w:rsidRDefault="001046D2" w:rsidP="001046D2">
      <w:pPr>
        <w:tabs>
          <w:tab w:val="left" w:pos="567"/>
        </w:tabs>
        <w:rPr>
          <w:szCs w:val="22"/>
          <w:lang w:val="pt-PT"/>
        </w:rPr>
      </w:pPr>
    </w:p>
    <w:p w14:paraId="71685B5F" w14:textId="77777777" w:rsidR="003151CA" w:rsidRPr="00F67924" w:rsidRDefault="003151CA"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crianças e adolescentes, com 1</w:t>
      </w:r>
      <w:r w:rsidR="00FC3017" w:rsidRPr="00F67924">
        <w:rPr>
          <w:b/>
          <w:szCs w:val="22"/>
          <w:lang w:val="pt-PT"/>
        </w:rPr>
        <w:t>2</w:t>
      </w:r>
      <w:r w:rsidRPr="00F67924">
        <w:rPr>
          <w:b/>
          <w:szCs w:val="22"/>
          <w:lang w:val="pt-PT"/>
        </w:rPr>
        <w:t xml:space="preserve"> ou mais anos de idade, com </w:t>
      </w:r>
      <w:r w:rsidRPr="00F67924">
        <w:rPr>
          <w:b/>
          <w:i/>
          <w:szCs w:val="22"/>
          <w:lang w:val="pt-PT"/>
        </w:rPr>
        <w:t>artrite idiopática juvenil sistémica (AIJs)</w:t>
      </w:r>
      <w:r w:rsidRPr="00F67924">
        <w:rPr>
          <w:i/>
          <w:szCs w:val="22"/>
          <w:lang w:val="pt-PT"/>
        </w:rPr>
        <w:t xml:space="preserve"> </w:t>
      </w:r>
      <w:r w:rsidRPr="00F67924">
        <w:rPr>
          <w:b/>
          <w:szCs w:val="22"/>
          <w:lang w:val="pt-PT"/>
        </w:rPr>
        <w:t>ativa</w:t>
      </w:r>
      <w:r w:rsidRPr="00F67924">
        <w:rPr>
          <w:szCs w:val="22"/>
          <w:lang w:val="pt-PT"/>
        </w:rPr>
        <w:t>, uma doença inflamatória que causa dor e inchaço em uma ou mais articulações, além de febre e erupção cutânea.</w:t>
      </w:r>
    </w:p>
    <w:p w14:paraId="4B86389B" w14:textId="77777777" w:rsidR="003151CA" w:rsidRPr="00F67924" w:rsidRDefault="003151CA" w:rsidP="003151CA">
      <w:pPr>
        <w:tabs>
          <w:tab w:val="left" w:pos="567"/>
        </w:tabs>
        <w:rPr>
          <w:szCs w:val="22"/>
          <w:lang w:val="pt-PT"/>
        </w:rPr>
      </w:pPr>
    </w:p>
    <w:p w14:paraId="77367E21" w14:textId="40C8C930" w:rsidR="003151CA" w:rsidRPr="00F67924" w:rsidRDefault="00287509" w:rsidP="00556054">
      <w:pPr>
        <w:pStyle w:val="Standard1"/>
        <w:tabs>
          <w:tab w:val="center" w:pos="630"/>
        </w:tabs>
        <w:ind w:left="562" w:hanging="562"/>
        <w:rPr>
          <w:szCs w:val="22"/>
          <w:lang w:val="pt-PT"/>
        </w:rPr>
      </w:pPr>
      <w:r w:rsidRPr="00F67924">
        <w:rPr>
          <w:szCs w:val="22"/>
          <w:lang w:val="pt-PT"/>
        </w:rPr>
        <w:tab/>
      </w:r>
      <w:r w:rsidR="003151CA" w:rsidRPr="00F67924">
        <w:rPr>
          <w:szCs w:val="22"/>
          <w:lang w:val="pt-PT"/>
        </w:rPr>
        <w:t>RoActemra é utilizado para melhorar os sintomas da AIJs. Pode ser usado sozinho ou em associação com metotrexato.</w:t>
      </w:r>
    </w:p>
    <w:p w14:paraId="0091A071" w14:textId="77777777" w:rsidR="003151CA" w:rsidRPr="00F67924" w:rsidRDefault="003151CA" w:rsidP="003151CA">
      <w:pPr>
        <w:tabs>
          <w:tab w:val="left" w:pos="567"/>
        </w:tabs>
        <w:rPr>
          <w:szCs w:val="22"/>
          <w:lang w:val="pt-PT"/>
        </w:rPr>
      </w:pPr>
    </w:p>
    <w:p w14:paraId="6DC4CA9E" w14:textId="77777777" w:rsidR="003151CA" w:rsidRPr="00F67924" w:rsidRDefault="003151CA"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b/>
          <w:szCs w:val="22"/>
          <w:lang w:val="pt-PT"/>
        </w:rPr>
        <w:t>crianças e adolescentes</w:t>
      </w:r>
      <w:r w:rsidRPr="00F67924">
        <w:rPr>
          <w:szCs w:val="22"/>
          <w:lang w:val="pt-PT"/>
        </w:rPr>
        <w:t xml:space="preserve"> </w:t>
      </w:r>
      <w:r w:rsidRPr="00F67924">
        <w:rPr>
          <w:b/>
          <w:szCs w:val="22"/>
          <w:lang w:val="pt-PT"/>
        </w:rPr>
        <w:t xml:space="preserve">com </w:t>
      </w:r>
      <w:r w:rsidR="00FC3017" w:rsidRPr="00F67924">
        <w:rPr>
          <w:b/>
          <w:szCs w:val="22"/>
          <w:lang w:val="pt-PT"/>
        </w:rPr>
        <w:t>1</w:t>
      </w:r>
      <w:r w:rsidRPr="00F67924">
        <w:rPr>
          <w:b/>
          <w:szCs w:val="22"/>
          <w:lang w:val="pt-PT"/>
        </w:rPr>
        <w:t xml:space="preserve">2 ou mais anos de idade, com </w:t>
      </w:r>
      <w:r w:rsidRPr="00F67924">
        <w:rPr>
          <w:b/>
          <w:i/>
          <w:szCs w:val="22"/>
          <w:lang w:val="pt-PT"/>
        </w:rPr>
        <w:t>artrite idiopática juvenil poliarticular (AIJp)</w:t>
      </w:r>
      <w:r w:rsidRPr="00F67924">
        <w:rPr>
          <w:b/>
          <w:szCs w:val="22"/>
          <w:lang w:val="pt-PT"/>
        </w:rPr>
        <w:t xml:space="preserve"> ativa</w:t>
      </w:r>
      <w:r w:rsidRPr="00F67924">
        <w:rPr>
          <w:szCs w:val="22"/>
          <w:lang w:val="pt-PT"/>
        </w:rPr>
        <w:t>. Esta é uma doença inflamatória que causa dor e inchaço em uma ou mais articulações.</w:t>
      </w:r>
    </w:p>
    <w:p w14:paraId="319DF8C0" w14:textId="77777777" w:rsidR="003151CA" w:rsidRPr="00F67924" w:rsidRDefault="003151CA" w:rsidP="003151CA">
      <w:pPr>
        <w:tabs>
          <w:tab w:val="left" w:pos="567"/>
        </w:tabs>
        <w:rPr>
          <w:szCs w:val="22"/>
          <w:lang w:val="pt-PT"/>
        </w:rPr>
      </w:pPr>
    </w:p>
    <w:p w14:paraId="145CAB9A" w14:textId="0B6D518E" w:rsidR="003151CA" w:rsidRPr="00F67924" w:rsidRDefault="00287509" w:rsidP="00556054">
      <w:pPr>
        <w:pStyle w:val="Standard1"/>
        <w:tabs>
          <w:tab w:val="center" w:pos="630"/>
        </w:tabs>
        <w:ind w:left="562" w:hanging="562"/>
        <w:rPr>
          <w:szCs w:val="22"/>
          <w:lang w:val="pt-PT"/>
        </w:rPr>
      </w:pPr>
      <w:r w:rsidRPr="00F67924">
        <w:rPr>
          <w:szCs w:val="22"/>
          <w:lang w:val="pt-PT"/>
        </w:rPr>
        <w:tab/>
      </w:r>
      <w:r w:rsidR="003151CA" w:rsidRPr="00F67924">
        <w:rPr>
          <w:szCs w:val="22"/>
          <w:lang w:val="pt-PT"/>
        </w:rPr>
        <w:t>RoActemra é utilizado para melhorar os sintomas da AIJp. Pode ser usado sozinho ou em associação com metotrexato.</w:t>
      </w:r>
    </w:p>
    <w:p w14:paraId="42300238" w14:textId="77777777" w:rsidR="003151CA" w:rsidRPr="00F67924" w:rsidRDefault="003151CA" w:rsidP="001046D2">
      <w:pPr>
        <w:tabs>
          <w:tab w:val="left" w:pos="567"/>
        </w:tabs>
        <w:rPr>
          <w:szCs w:val="22"/>
          <w:lang w:val="pt-PT"/>
        </w:rPr>
      </w:pPr>
    </w:p>
    <w:p w14:paraId="46D1FEED" w14:textId="77777777" w:rsidR="001046D2" w:rsidRPr="00F67924" w:rsidRDefault="001046D2" w:rsidP="001046D2">
      <w:pPr>
        <w:tabs>
          <w:tab w:val="left" w:pos="567"/>
        </w:tabs>
        <w:rPr>
          <w:szCs w:val="22"/>
          <w:lang w:val="pt-PT"/>
        </w:rPr>
      </w:pPr>
    </w:p>
    <w:p w14:paraId="012DA91C" w14:textId="77777777" w:rsidR="001046D2" w:rsidRPr="00F67924" w:rsidRDefault="001046D2" w:rsidP="00E64A0A">
      <w:pPr>
        <w:numPr>
          <w:ilvl w:val="12"/>
          <w:numId w:val="0"/>
        </w:numPr>
        <w:suppressAutoHyphens/>
        <w:ind w:left="567" w:hanging="567"/>
        <w:rPr>
          <w:b/>
          <w:szCs w:val="22"/>
          <w:lang w:val="pt-PT"/>
        </w:rPr>
      </w:pPr>
      <w:r w:rsidRPr="00F67924">
        <w:rPr>
          <w:b/>
          <w:szCs w:val="22"/>
          <w:lang w:val="pt-PT"/>
        </w:rPr>
        <w:t>2.</w:t>
      </w:r>
      <w:r w:rsidRPr="00F67924">
        <w:rPr>
          <w:b/>
          <w:szCs w:val="22"/>
          <w:lang w:val="pt-PT"/>
        </w:rPr>
        <w:tab/>
        <w:t>O que precisa de saber antes de utilizar RoActemra</w:t>
      </w:r>
    </w:p>
    <w:p w14:paraId="4FBD56EF" w14:textId="77777777" w:rsidR="001046D2" w:rsidRPr="00F67924" w:rsidRDefault="001046D2" w:rsidP="001046D2">
      <w:pPr>
        <w:keepNext/>
        <w:keepLines/>
        <w:tabs>
          <w:tab w:val="left" w:pos="567"/>
        </w:tabs>
        <w:rPr>
          <w:szCs w:val="22"/>
          <w:lang w:val="pt-PT"/>
        </w:rPr>
      </w:pPr>
    </w:p>
    <w:p w14:paraId="2DBCFEC5" w14:textId="77777777" w:rsidR="001046D2" w:rsidRPr="00F67924" w:rsidRDefault="001046D2" w:rsidP="00E64A0A">
      <w:pPr>
        <w:numPr>
          <w:ilvl w:val="12"/>
          <w:numId w:val="0"/>
        </w:numPr>
        <w:suppressAutoHyphens/>
        <w:ind w:left="567" w:hanging="567"/>
        <w:rPr>
          <w:b/>
          <w:szCs w:val="22"/>
          <w:lang w:val="pt-PT"/>
        </w:rPr>
      </w:pPr>
      <w:r w:rsidRPr="00F67924">
        <w:rPr>
          <w:b/>
          <w:szCs w:val="22"/>
          <w:lang w:val="pt-PT"/>
        </w:rPr>
        <w:t>Não utilize RoActemra</w:t>
      </w:r>
    </w:p>
    <w:p w14:paraId="468698BE" w14:textId="040D7719" w:rsidR="001046D2" w:rsidRPr="00F67924" w:rsidRDefault="001046D2" w:rsidP="00556054">
      <w:pPr>
        <w:pStyle w:val="Standard1"/>
        <w:ind w:left="562" w:hanging="562"/>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se tem</w:t>
      </w:r>
      <w:r w:rsidR="003151CA" w:rsidRPr="00F67924">
        <w:rPr>
          <w:szCs w:val="22"/>
          <w:lang w:val="pt-PT"/>
        </w:rPr>
        <w:t>, ou se a criança doente de quem cuida tem</w:t>
      </w:r>
      <w:r w:rsidR="00132102" w:rsidRPr="00F67924">
        <w:rPr>
          <w:szCs w:val="22"/>
          <w:lang w:val="pt-PT"/>
        </w:rPr>
        <w:t>,</w:t>
      </w:r>
      <w:r w:rsidRPr="00F67924">
        <w:rPr>
          <w:szCs w:val="22"/>
          <w:lang w:val="pt-PT"/>
        </w:rPr>
        <w:t xml:space="preserve"> alergia ao tocilizumab ou a qualquer outro componente deste medicamento (indicados na secção</w:t>
      </w:r>
      <w:r w:rsidR="00287509" w:rsidRPr="00F67924">
        <w:rPr>
          <w:szCs w:val="22"/>
          <w:lang w:val="pt-PT"/>
        </w:rPr>
        <w:t> </w:t>
      </w:r>
      <w:r w:rsidRPr="00F67924">
        <w:rPr>
          <w:szCs w:val="22"/>
          <w:lang w:val="pt-PT"/>
        </w:rPr>
        <w:t>6).</w:t>
      </w:r>
    </w:p>
    <w:p w14:paraId="349E8E4F" w14:textId="77777777" w:rsidR="001046D2" w:rsidRPr="00F67924" w:rsidRDefault="001046D2" w:rsidP="00556054">
      <w:pPr>
        <w:pStyle w:val="Standard1"/>
        <w:ind w:left="562" w:hanging="562"/>
        <w:rPr>
          <w:rFonts w:eastAsia="SimSun"/>
          <w:szCs w:val="22"/>
          <w:lang w:val="pt-PT" w:eastAsia="zh-CN"/>
        </w:rPr>
      </w:pPr>
      <w:r w:rsidRPr="00F67924">
        <w:rPr>
          <w:rFonts w:eastAsia="SimSun"/>
          <w:szCs w:val="22"/>
          <w:lang w:val="pt-PT" w:eastAsia="zh-CN"/>
        </w:rPr>
        <w:sym w:font="Symbol" w:char="F0B7"/>
      </w:r>
      <w:r w:rsidRPr="00F67924">
        <w:rPr>
          <w:rFonts w:eastAsia="SimSun"/>
          <w:szCs w:val="22"/>
          <w:lang w:val="pt-PT" w:eastAsia="zh-CN"/>
        </w:rPr>
        <w:tab/>
        <w:t>se tem</w:t>
      </w:r>
      <w:r w:rsidR="003151CA" w:rsidRPr="00F67924">
        <w:rPr>
          <w:rFonts w:eastAsia="SimSun"/>
          <w:szCs w:val="22"/>
          <w:lang w:val="pt-PT" w:eastAsia="zh-CN"/>
        </w:rPr>
        <w:t>,</w:t>
      </w:r>
      <w:r w:rsidR="003151CA" w:rsidRPr="00F67924">
        <w:rPr>
          <w:szCs w:val="22"/>
          <w:lang w:val="pt-PT"/>
        </w:rPr>
        <w:t xml:space="preserve"> ou se a criança doente de quem cuida tem</w:t>
      </w:r>
      <w:r w:rsidR="00132102" w:rsidRPr="00F67924">
        <w:rPr>
          <w:szCs w:val="22"/>
          <w:lang w:val="pt-PT"/>
        </w:rPr>
        <w:t>,</w:t>
      </w:r>
      <w:r w:rsidRPr="00F67924">
        <w:rPr>
          <w:rFonts w:eastAsia="SimSun"/>
          <w:szCs w:val="22"/>
          <w:lang w:val="pt-PT" w:eastAsia="zh-CN"/>
        </w:rPr>
        <w:t xml:space="preserve"> uma infeção ativa grave.</w:t>
      </w:r>
    </w:p>
    <w:p w14:paraId="41C64C02" w14:textId="77777777" w:rsidR="001046D2" w:rsidRPr="00F67924" w:rsidRDefault="001046D2" w:rsidP="001046D2">
      <w:pPr>
        <w:tabs>
          <w:tab w:val="left" w:pos="567"/>
        </w:tabs>
        <w:rPr>
          <w:rFonts w:eastAsia="SimSun"/>
          <w:szCs w:val="22"/>
          <w:lang w:val="pt-PT" w:eastAsia="zh-CN"/>
        </w:rPr>
      </w:pPr>
    </w:p>
    <w:p w14:paraId="6F5EC45C" w14:textId="77777777" w:rsidR="001046D2" w:rsidRPr="00F67924" w:rsidRDefault="001046D2" w:rsidP="001046D2">
      <w:pPr>
        <w:keepNext/>
        <w:keepLines/>
        <w:numPr>
          <w:ilvl w:val="12"/>
          <w:numId w:val="0"/>
        </w:numPr>
        <w:suppressAutoHyphens/>
        <w:rPr>
          <w:szCs w:val="22"/>
          <w:lang w:val="pt-PT"/>
        </w:rPr>
      </w:pPr>
      <w:r w:rsidRPr="00F67924">
        <w:rPr>
          <w:szCs w:val="22"/>
          <w:lang w:val="pt-PT"/>
        </w:rPr>
        <w:t>Se alguma destas situações se aplicar a si, informe um médico. Não utilize RoActemra.</w:t>
      </w:r>
    </w:p>
    <w:p w14:paraId="21A0033F" w14:textId="77777777" w:rsidR="001046D2" w:rsidRPr="00F67924" w:rsidRDefault="001046D2" w:rsidP="001046D2">
      <w:pPr>
        <w:tabs>
          <w:tab w:val="left" w:pos="567"/>
        </w:tabs>
        <w:rPr>
          <w:szCs w:val="22"/>
          <w:lang w:val="pt-PT"/>
        </w:rPr>
      </w:pPr>
    </w:p>
    <w:p w14:paraId="12A94B40" w14:textId="77777777" w:rsidR="001046D2" w:rsidRPr="00F67924" w:rsidRDefault="001046D2" w:rsidP="00E64A0A">
      <w:pPr>
        <w:numPr>
          <w:ilvl w:val="12"/>
          <w:numId w:val="0"/>
        </w:numPr>
        <w:suppressAutoHyphens/>
        <w:ind w:left="567" w:hanging="567"/>
        <w:rPr>
          <w:b/>
          <w:szCs w:val="22"/>
          <w:lang w:val="pt-PT"/>
        </w:rPr>
      </w:pPr>
      <w:r w:rsidRPr="00F67924">
        <w:rPr>
          <w:b/>
          <w:szCs w:val="22"/>
          <w:lang w:val="pt-PT"/>
        </w:rPr>
        <w:t>Advertências e precauções</w:t>
      </w:r>
    </w:p>
    <w:p w14:paraId="03B8950B" w14:textId="77777777" w:rsidR="001046D2" w:rsidRPr="00F67924" w:rsidRDefault="001046D2" w:rsidP="001046D2">
      <w:pPr>
        <w:keepNext/>
        <w:keepLines/>
        <w:numPr>
          <w:ilvl w:val="12"/>
          <w:numId w:val="0"/>
        </w:numPr>
        <w:suppressAutoHyphens/>
        <w:rPr>
          <w:b/>
          <w:szCs w:val="22"/>
          <w:lang w:val="pt-PT"/>
        </w:rPr>
      </w:pPr>
    </w:p>
    <w:p w14:paraId="5B3A82B6" w14:textId="77777777" w:rsidR="001046D2" w:rsidRPr="00F67924" w:rsidRDefault="001046D2" w:rsidP="001046D2">
      <w:pPr>
        <w:widowControl w:val="0"/>
        <w:numPr>
          <w:ilvl w:val="12"/>
          <w:numId w:val="0"/>
        </w:numPr>
        <w:rPr>
          <w:szCs w:val="22"/>
          <w:lang w:val="pt-PT"/>
        </w:rPr>
      </w:pPr>
      <w:r w:rsidRPr="00F67924">
        <w:rPr>
          <w:szCs w:val="22"/>
          <w:lang w:val="pt-PT"/>
        </w:rPr>
        <w:t>Fale com o seu médico, farmacêutico ou enfermeiro antes de utilizar RoActemra.</w:t>
      </w:r>
    </w:p>
    <w:p w14:paraId="6EB57767" w14:textId="77777777" w:rsidR="001046D2" w:rsidRPr="00F67924" w:rsidRDefault="001046D2" w:rsidP="001046D2">
      <w:pPr>
        <w:numPr>
          <w:ilvl w:val="12"/>
          <w:numId w:val="0"/>
        </w:numPr>
        <w:suppressAutoHyphens/>
        <w:rPr>
          <w:szCs w:val="22"/>
          <w:lang w:val="pt-PT"/>
        </w:rPr>
      </w:pPr>
    </w:p>
    <w:p w14:paraId="42B28ADA"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sentir </w:t>
      </w:r>
      <w:r w:rsidRPr="00F67924">
        <w:rPr>
          <w:b/>
          <w:szCs w:val="22"/>
          <w:lang w:val="pt-PT"/>
        </w:rPr>
        <w:t>reações alérgicas</w:t>
      </w:r>
      <w:r w:rsidRPr="00F67924">
        <w:rPr>
          <w:szCs w:val="22"/>
          <w:lang w:val="pt-PT"/>
        </w:rPr>
        <w:t xml:space="preserve">, tais como aperto no peito, sibilos (pieira), tontura grave ou sensação de desmaio, inchaço dos lábios, da língua, da face ou comichão na pele, urticária ou erupção na pele, durante ou após a injeção, </w:t>
      </w:r>
      <w:r w:rsidRPr="00F67924">
        <w:rPr>
          <w:b/>
          <w:szCs w:val="22"/>
          <w:lang w:val="pt-PT"/>
        </w:rPr>
        <w:t>informe o seu médico imediatamente</w:t>
      </w:r>
      <w:r w:rsidRPr="00F67924">
        <w:rPr>
          <w:szCs w:val="22"/>
          <w:lang w:val="pt-PT"/>
        </w:rPr>
        <w:t>.</w:t>
      </w:r>
    </w:p>
    <w:p w14:paraId="56859E57" w14:textId="77777777" w:rsidR="001046D2" w:rsidRPr="00F67924" w:rsidRDefault="001046D2" w:rsidP="001046D2">
      <w:pPr>
        <w:suppressAutoHyphens/>
        <w:ind w:left="567" w:hanging="567"/>
        <w:rPr>
          <w:szCs w:val="22"/>
          <w:lang w:val="pt-PT"/>
        </w:rPr>
      </w:pPr>
    </w:p>
    <w:p w14:paraId="5F1864F1"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szCs w:val="22"/>
          <w:lang w:val="pt-PT"/>
        </w:rPr>
        <w:tab/>
      </w:r>
      <w:r w:rsidR="00572E84" w:rsidRPr="00F67924">
        <w:rPr>
          <w:szCs w:val="22"/>
          <w:lang w:val="pt-PT"/>
        </w:rPr>
        <w:t>Se teve quaisquer sintomas de reação alérgica após a administração de RoActemra, n</w:t>
      </w:r>
      <w:r w:rsidRPr="00F67924">
        <w:rPr>
          <w:szCs w:val="22"/>
          <w:lang w:val="pt-PT"/>
        </w:rPr>
        <w:t>ão tome a próxima dose até ter informado o seu médico E o seu médico lhe ter dito para tomar a próxima dose.</w:t>
      </w:r>
    </w:p>
    <w:p w14:paraId="45E55CA0" w14:textId="77777777" w:rsidR="001046D2" w:rsidRPr="00F67924" w:rsidRDefault="001046D2" w:rsidP="001046D2">
      <w:pPr>
        <w:suppressAutoHyphens/>
        <w:ind w:left="567" w:hanging="567"/>
        <w:rPr>
          <w:szCs w:val="22"/>
          <w:lang w:val="pt-PT"/>
        </w:rPr>
      </w:pPr>
    </w:p>
    <w:p w14:paraId="0B1F2F42" w14:textId="0E10AFE0"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ins w:id="3699" w:author="Author">
        <w:r w:rsidR="00E47024" w:rsidRPr="00A55B53">
          <w:rPr>
            <w:szCs w:val="22"/>
            <w:lang w:val="pt-PT"/>
          </w:rPr>
          <w:t xml:space="preserve">Se tem uma </w:t>
        </w:r>
        <w:r w:rsidR="00E47024" w:rsidRPr="00A55B53">
          <w:rPr>
            <w:b/>
            <w:szCs w:val="22"/>
            <w:lang w:val="pt-PT"/>
          </w:rPr>
          <w:t>infeção</w:t>
        </w:r>
        <w:r w:rsidR="00E47024" w:rsidRPr="00A55B53">
          <w:rPr>
            <w:szCs w:val="22"/>
            <w:lang w:val="pt-PT"/>
          </w:rPr>
          <w:t xml:space="preserve"> de qualquer tipo, de curta ou longa duração, ou se costuma ter infeções com frequência. </w:t>
        </w:r>
        <w:r w:rsidR="00E47024" w:rsidRPr="00A55B53">
          <w:rPr>
            <w:b/>
            <w:szCs w:val="22"/>
            <w:lang w:val="pt-PT"/>
          </w:rPr>
          <w:t>Informe o seu médico imediatamente</w:t>
        </w:r>
        <w:r w:rsidR="00E47024" w:rsidRPr="00A55B53">
          <w:rPr>
            <w:szCs w:val="22"/>
            <w:lang w:val="pt-PT"/>
          </w:rPr>
          <w:t xml:space="preserve"> se não se sentir bem. RoActemra pode reduzir a capacidade que o seu corpo tem para combater as infeções e pode agravar uma infeção existente ou aumentar a hipótese de contrair uma nova infeção.</w:t>
        </w:r>
      </w:ins>
      <w:del w:id="3700" w:author="Author">
        <w:r w:rsidRPr="00F67924" w:rsidDel="00E47024">
          <w:rPr>
            <w:szCs w:val="22"/>
            <w:lang w:val="pt-PT"/>
          </w:rPr>
          <w:delText xml:space="preserve">Se tem uma </w:delText>
        </w:r>
        <w:r w:rsidRPr="00F67924" w:rsidDel="00E47024">
          <w:rPr>
            <w:b/>
            <w:szCs w:val="22"/>
            <w:lang w:val="pt-PT"/>
          </w:rPr>
          <w:delText>infeção</w:delText>
        </w:r>
        <w:r w:rsidRPr="00F67924" w:rsidDel="00E47024">
          <w:rPr>
            <w:szCs w:val="22"/>
            <w:lang w:val="pt-PT"/>
          </w:rPr>
          <w:delText xml:space="preserve"> de qualquer tipo, de curta ou longa duração, ou se costuma ter infeções com frequência. </w:delText>
        </w:r>
        <w:r w:rsidRPr="00F67924" w:rsidDel="00E47024">
          <w:rPr>
            <w:b/>
            <w:szCs w:val="22"/>
            <w:lang w:val="pt-PT"/>
          </w:rPr>
          <w:delText>Informe o seu médico imediatamente</w:delText>
        </w:r>
        <w:r w:rsidRPr="00F67924" w:rsidDel="00E47024">
          <w:rPr>
            <w:szCs w:val="22"/>
            <w:lang w:val="pt-PT"/>
          </w:rPr>
          <w:delText xml:space="preserve"> se não se sentir bem. RoActemra pode reduzir a capacidade que o seu corpo tem para combater as infeções e pode agravar uma infeção existente ou aumentar a hipótese de contrair uma nova infeção.</w:delText>
        </w:r>
      </w:del>
    </w:p>
    <w:p w14:paraId="4664B53E" w14:textId="77777777" w:rsidR="001046D2" w:rsidRPr="00F67924" w:rsidRDefault="001046D2" w:rsidP="001046D2">
      <w:pPr>
        <w:ind w:left="567" w:hanging="567"/>
        <w:rPr>
          <w:szCs w:val="22"/>
          <w:lang w:val="pt-PT"/>
        </w:rPr>
      </w:pPr>
    </w:p>
    <w:p w14:paraId="2089E331"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tiver tido </w:t>
      </w:r>
      <w:r w:rsidRPr="00F67924">
        <w:rPr>
          <w:b/>
          <w:szCs w:val="22"/>
          <w:lang w:val="pt-PT"/>
        </w:rPr>
        <w:t>tuberculose</w:t>
      </w:r>
      <w:r w:rsidRPr="00F67924">
        <w:rPr>
          <w:szCs w:val="22"/>
          <w:lang w:val="pt-PT"/>
        </w:rPr>
        <w:t xml:space="preserve"> informe o seu médico. O seu médico procurará sinais e sintomas de tuberculose antes de iniciar o tratamento com RoActemra. Informe o seu médico imediatamente se surgirem sintomas de tuberculose (tosse persistente, perda de peso, apatia, febre ligeira) ou qualquer outra infeção durante ou após a terapêutica.</w:t>
      </w:r>
    </w:p>
    <w:p w14:paraId="64DD9635" w14:textId="77777777" w:rsidR="001046D2" w:rsidRPr="00F67924" w:rsidRDefault="001046D2" w:rsidP="001046D2">
      <w:pPr>
        <w:ind w:left="567" w:hanging="567"/>
        <w:rPr>
          <w:szCs w:val="22"/>
          <w:lang w:val="pt-PT"/>
        </w:rPr>
      </w:pPr>
    </w:p>
    <w:p w14:paraId="23D84D11" w14:textId="253449B8"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ins w:id="3701" w:author="Author">
        <w:r w:rsidR="00E47024" w:rsidRPr="00A55B53">
          <w:rPr>
            <w:szCs w:val="22"/>
            <w:lang w:val="pt-PT"/>
          </w:rPr>
          <w:t xml:space="preserve">Se tiver tido </w:t>
        </w:r>
        <w:r w:rsidR="00E47024" w:rsidRPr="00A55B53">
          <w:rPr>
            <w:b/>
            <w:szCs w:val="22"/>
            <w:lang w:val="pt-PT"/>
          </w:rPr>
          <w:t xml:space="preserve">úlceras intestinais </w:t>
        </w:r>
        <w:r w:rsidR="00E47024" w:rsidRPr="00A55B53">
          <w:rPr>
            <w:szCs w:val="22"/>
            <w:lang w:val="pt-PT"/>
          </w:rPr>
          <w:t>ou</w:t>
        </w:r>
        <w:r w:rsidR="00E47024" w:rsidRPr="00A55B53">
          <w:rPr>
            <w:b/>
            <w:szCs w:val="22"/>
            <w:lang w:val="pt-PT"/>
          </w:rPr>
          <w:t xml:space="preserve"> diverticulite </w:t>
        </w:r>
        <w:r w:rsidR="00E47024" w:rsidRPr="00A55B53">
          <w:rPr>
            <w:szCs w:val="22"/>
            <w:lang w:val="pt-PT"/>
          </w:rPr>
          <w:t>informe o seu médico. Os sintomas incluiriam dor abdominal e alterações inexplicáveis nos hábitos intestinais acompanhadas de febre.</w:t>
        </w:r>
      </w:ins>
      <w:del w:id="3702" w:author="Author">
        <w:r w:rsidRPr="00F67924" w:rsidDel="00E47024">
          <w:rPr>
            <w:szCs w:val="22"/>
            <w:lang w:val="pt-PT"/>
          </w:rPr>
          <w:delText xml:space="preserve">Se tiver tido </w:delText>
        </w:r>
        <w:r w:rsidRPr="00F67924" w:rsidDel="00E47024">
          <w:rPr>
            <w:b/>
            <w:szCs w:val="22"/>
            <w:lang w:val="pt-PT"/>
          </w:rPr>
          <w:delText xml:space="preserve">úlceras intestinais </w:delText>
        </w:r>
        <w:r w:rsidRPr="00F67924" w:rsidDel="00E47024">
          <w:rPr>
            <w:szCs w:val="22"/>
            <w:lang w:val="pt-PT"/>
          </w:rPr>
          <w:delText>ou</w:delText>
        </w:r>
        <w:r w:rsidRPr="00F67924" w:rsidDel="00E47024">
          <w:rPr>
            <w:b/>
            <w:szCs w:val="22"/>
            <w:lang w:val="pt-PT"/>
          </w:rPr>
          <w:delText xml:space="preserve"> diverticulite </w:delText>
        </w:r>
        <w:r w:rsidRPr="00F67924" w:rsidDel="00E47024">
          <w:rPr>
            <w:szCs w:val="22"/>
            <w:lang w:val="pt-PT"/>
          </w:rPr>
          <w:delText>informe o seu médico. Os sintomas incluiriam dor abdominal e alterações inexplicáveis nos hábitos intestinais acompanhadas de febre.</w:delText>
        </w:r>
      </w:del>
    </w:p>
    <w:p w14:paraId="3C114889" w14:textId="77777777" w:rsidR="001046D2" w:rsidRPr="00F67924" w:rsidRDefault="001046D2" w:rsidP="001046D2">
      <w:pPr>
        <w:ind w:left="567" w:hanging="567"/>
        <w:rPr>
          <w:szCs w:val="22"/>
          <w:lang w:val="pt-PT"/>
        </w:rPr>
      </w:pPr>
    </w:p>
    <w:p w14:paraId="7E1894EB"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tiver </w:t>
      </w:r>
      <w:r w:rsidRPr="00F67924">
        <w:rPr>
          <w:b/>
          <w:szCs w:val="22"/>
          <w:lang w:val="pt-PT"/>
        </w:rPr>
        <w:t>doença do fígado</w:t>
      </w:r>
      <w:r w:rsidRPr="00F67924">
        <w:rPr>
          <w:szCs w:val="22"/>
          <w:lang w:val="pt-PT"/>
        </w:rPr>
        <w:t>,</w:t>
      </w:r>
      <w:r w:rsidRPr="00F67924">
        <w:rPr>
          <w:b/>
          <w:szCs w:val="22"/>
          <w:lang w:val="pt-PT"/>
        </w:rPr>
        <w:t xml:space="preserve"> </w:t>
      </w:r>
      <w:r w:rsidRPr="00F67924">
        <w:rPr>
          <w:szCs w:val="22"/>
          <w:lang w:val="pt-PT"/>
        </w:rPr>
        <w:t>informe o seu médico. O seu médico poderá fazer</w:t>
      </w:r>
      <w:r w:rsidRPr="00F67924">
        <w:rPr>
          <w:szCs w:val="22"/>
          <w:lang w:val="pt-PT"/>
        </w:rPr>
        <w:noBreakHyphen/>
        <w:t>lhe um teste ao sangue para avaliar o funcionamento do seu fígado antes de utilizar RoActemra.</w:t>
      </w:r>
    </w:p>
    <w:p w14:paraId="101603D2" w14:textId="77777777" w:rsidR="001046D2" w:rsidRPr="00F67924" w:rsidRDefault="001046D2" w:rsidP="001046D2">
      <w:pPr>
        <w:ind w:left="567" w:hanging="567"/>
        <w:rPr>
          <w:szCs w:val="22"/>
          <w:lang w:val="pt-PT"/>
        </w:rPr>
      </w:pPr>
    </w:p>
    <w:p w14:paraId="379D39ED"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b/>
          <w:szCs w:val="22"/>
          <w:lang w:val="pt-PT"/>
        </w:rPr>
        <w:t xml:space="preserve">Se qualquer doente tiver sido vacinado recentemente </w:t>
      </w:r>
      <w:r w:rsidRPr="00F67924">
        <w:rPr>
          <w:szCs w:val="22"/>
          <w:lang w:val="pt-PT"/>
        </w:rPr>
        <w:t>ou planeia vacinar</w:t>
      </w:r>
      <w:r w:rsidRPr="00F67924">
        <w:rPr>
          <w:szCs w:val="22"/>
          <w:lang w:val="pt-PT"/>
        </w:rPr>
        <w:noBreakHyphen/>
        <w:t>se, informe o seu médico. Todos os doentes devem ter a vacinação em dia antes do início do tratamento com RoActemra. Alguns tipos de vacinas não devem ser administradas durante o tratamento com RoActemra.</w:t>
      </w:r>
    </w:p>
    <w:p w14:paraId="25C3FA23" w14:textId="77777777" w:rsidR="001046D2" w:rsidRPr="00F67924" w:rsidRDefault="001046D2" w:rsidP="001046D2">
      <w:pPr>
        <w:ind w:left="567" w:hanging="567"/>
        <w:rPr>
          <w:szCs w:val="22"/>
          <w:lang w:val="pt-PT"/>
        </w:rPr>
      </w:pPr>
    </w:p>
    <w:p w14:paraId="6A5FDDAA" w14:textId="5362E5B2"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ins w:id="3703" w:author="Author">
        <w:r w:rsidR="00E47024" w:rsidRPr="00A55B53">
          <w:rPr>
            <w:szCs w:val="22"/>
            <w:lang w:val="pt-PT"/>
          </w:rPr>
          <w:t xml:space="preserve">Informe o seu médico se tiver </w:t>
        </w:r>
        <w:r w:rsidR="00E47024" w:rsidRPr="00A55B53">
          <w:rPr>
            <w:b/>
            <w:szCs w:val="22"/>
            <w:lang w:val="pt-PT"/>
          </w:rPr>
          <w:t>cancro</w:t>
        </w:r>
        <w:r w:rsidR="00E47024" w:rsidRPr="00A55B53">
          <w:rPr>
            <w:szCs w:val="22"/>
            <w:lang w:val="pt-PT"/>
          </w:rPr>
          <w:t>. O seu médico decidirá se poderá receber RoActemra.</w:t>
        </w:r>
      </w:ins>
      <w:del w:id="3704" w:author="Author">
        <w:r w:rsidRPr="00F67924" w:rsidDel="00E47024">
          <w:rPr>
            <w:szCs w:val="22"/>
            <w:lang w:val="pt-PT"/>
          </w:rPr>
          <w:delText xml:space="preserve">Informe o seu médico se tiver </w:delText>
        </w:r>
        <w:r w:rsidRPr="00F67924" w:rsidDel="00E47024">
          <w:rPr>
            <w:b/>
            <w:szCs w:val="22"/>
            <w:lang w:val="pt-PT"/>
          </w:rPr>
          <w:delText>cancro</w:delText>
        </w:r>
        <w:r w:rsidRPr="00F67924" w:rsidDel="00E47024">
          <w:rPr>
            <w:szCs w:val="22"/>
            <w:lang w:val="pt-PT"/>
          </w:rPr>
          <w:delText>. O seu médico decidirá se poderá receber RoActemra.</w:delText>
        </w:r>
      </w:del>
    </w:p>
    <w:p w14:paraId="7AC7B180" w14:textId="77777777" w:rsidR="001046D2" w:rsidRPr="00F67924" w:rsidRDefault="001046D2" w:rsidP="001046D2">
      <w:pPr>
        <w:ind w:left="567" w:hanging="567"/>
        <w:rPr>
          <w:szCs w:val="22"/>
          <w:lang w:val="pt-PT"/>
        </w:rPr>
      </w:pPr>
    </w:p>
    <w:p w14:paraId="59F1672C" w14:textId="6B7082D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ins w:id="3705" w:author="Author">
        <w:r w:rsidR="00E47024" w:rsidRPr="00A55B53">
          <w:rPr>
            <w:szCs w:val="22"/>
            <w:lang w:val="pt-PT"/>
          </w:rPr>
          <w:t xml:space="preserve">Se tiver </w:t>
        </w:r>
        <w:r w:rsidR="00E47024" w:rsidRPr="00A55B53">
          <w:rPr>
            <w:b/>
            <w:szCs w:val="22"/>
            <w:lang w:val="pt-PT"/>
          </w:rPr>
          <w:t>fatores de risco cardiovascular</w:t>
        </w:r>
        <w:r w:rsidR="00E47024" w:rsidRPr="00A55B53">
          <w:rPr>
            <w:szCs w:val="22"/>
            <w:lang w:val="pt-PT"/>
          </w:rPr>
          <w:t>, tais como pressão sanguínea aumentada e níveis de colesterol aumentados, informe o seu médico. Enquanto receber RoActemra estes fatores necessitam ser monitorizados.</w:t>
        </w:r>
      </w:ins>
      <w:del w:id="3706" w:author="Author">
        <w:r w:rsidRPr="00F67924" w:rsidDel="00E47024">
          <w:rPr>
            <w:szCs w:val="22"/>
            <w:lang w:val="pt-PT"/>
          </w:rPr>
          <w:delText xml:space="preserve">Se tiver </w:delText>
        </w:r>
        <w:r w:rsidRPr="00F67924" w:rsidDel="00E47024">
          <w:rPr>
            <w:b/>
            <w:szCs w:val="22"/>
            <w:lang w:val="pt-PT"/>
          </w:rPr>
          <w:delText>fatores de risco cardiovascular</w:delText>
        </w:r>
        <w:r w:rsidRPr="00F67924" w:rsidDel="00E47024">
          <w:rPr>
            <w:szCs w:val="22"/>
            <w:lang w:val="pt-PT"/>
          </w:rPr>
          <w:delText>, tais como pressão sanguínea aumentada e níveis de colesterol aumentados, informe o seu médico. Enquanto receber RoActemra estes fatores necessitam ser monitorizados.</w:delText>
        </w:r>
      </w:del>
    </w:p>
    <w:p w14:paraId="1D0FDD93" w14:textId="77777777" w:rsidR="001046D2" w:rsidRPr="00F67924" w:rsidRDefault="001046D2" w:rsidP="001046D2">
      <w:pPr>
        <w:ind w:left="567" w:hanging="567"/>
        <w:rPr>
          <w:szCs w:val="22"/>
          <w:lang w:val="pt-PT"/>
        </w:rPr>
      </w:pPr>
    </w:p>
    <w:p w14:paraId="04B41B09"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Se tem </w:t>
      </w:r>
      <w:r w:rsidRPr="00F67924">
        <w:rPr>
          <w:b/>
          <w:szCs w:val="22"/>
          <w:lang w:val="pt-PT"/>
        </w:rPr>
        <w:t xml:space="preserve">problemas da função renal </w:t>
      </w:r>
      <w:r w:rsidRPr="00F67924">
        <w:rPr>
          <w:szCs w:val="22"/>
          <w:lang w:val="pt-PT"/>
        </w:rPr>
        <w:t>moderados a graves, o seu médico irá monitorizá-lo(a).</w:t>
      </w:r>
    </w:p>
    <w:p w14:paraId="0C7DD874" w14:textId="77777777" w:rsidR="001046D2" w:rsidRPr="00F67924" w:rsidRDefault="001046D2" w:rsidP="001046D2">
      <w:pPr>
        <w:ind w:left="567" w:hanging="567"/>
        <w:rPr>
          <w:szCs w:val="22"/>
          <w:lang w:val="pt-PT"/>
        </w:rPr>
      </w:pPr>
    </w:p>
    <w:p w14:paraId="52E585C0"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Pr="00F67924">
        <w:rPr>
          <w:szCs w:val="22"/>
          <w:lang w:val="pt-PT"/>
        </w:rPr>
        <w:t xml:space="preserve">Se tem </w:t>
      </w:r>
      <w:r w:rsidRPr="00F67924">
        <w:rPr>
          <w:b/>
          <w:szCs w:val="22"/>
          <w:lang w:val="pt-PT"/>
        </w:rPr>
        <w:t>dores de cabeça persistentes</w:t>
      </w:r>
      <w:r w:rsidRPr="00F67924">
        <w:rPr>
          <w:szCs w:val="22"/>
          <w:lang w:val="pt-PT"/>
        </w:rPr>
        <w:t>.</w:t>
      </w:r>
    </w:p>
    <w:p w14:paraId="4A48E5A6" w14:textId="77777777" w:rsidR="001046D2" w:rsidRPr="00F67924" w:rsidRDefault="001046D2" w:rsidP="001046D2">
      <w:pPr>
        <w:ind w:left="567" w:hanging="567"/>
        <w:rPr>
          <w:szCs w:val="22"/>
          <w:lang w:val="pt-PT"/>
        </w:rPr>
      </w:pPr>
    </w:p>
    <w:p w14:paraId="699EF568" w14:textId="77777777" w:rsidR="001046D2" w:rsidRPr="00F67924" w:rsidRDefault="001046D2" w:rsidP="001046D2">
      <w:pPr>
        <w:rPr>
          <w:szCs w:val="22"/>
          <w:lang w:val="pt-PT"/>
        </w:rPr>
      </w:pPr>
      <w:r w:rsidRPr="00F67924">
        <w:rPr>
          <w:szCs w:val="22"/>
          <w:lang w:val="pt-PT"/>
        </w:rPr>
        <w:t>O seu médico irá fazer uma análise ao seu sangue antes de receber RoActemra, para determinar se tem um baixo número de glóbulos brancos, um baixo número de plaquetas ou as enzimas do fígado aumentadas.</w:t>
      </w:r>
    </w:p>
    <w:p w14:paraId="12398A66" w14:textId="77777777" w:rsidR="001046D2" w:rsidRPr="00F67924" w:rsidRDefault="001046D2" w:rsidP="001046D2">
      <w:pPr>
        <w:ind w:left="567" w:hanging="567"/>
        <w:rPr>
          <w:szCs w:val="22"/>
          <w:lang w:val="pt-PT"/>
        </w:rPr>
      </w:pPr>
    </w:p>
    <w:p w14:paraId="447F28F2" w14:textId="77777777" w:rsidR="001046D2" w:rsidRPr="00F67924" w:rsidRDefault="001046D2" w:rsidP="00E64A0A">
      <w:pPr>
        <w:numPr>
          <w:ilvl w:val="12"/>
          <w:numId w:val="0"/>
        </w:numPr>
        <w:suppressAutoHyphens/>
        <w:ind w:left="567" w:hanging="567"/>
        <w:rPr>
          <w:b/>
          <w:szCs w:val="22"/>
          <w:lang w:val="pt-PT"/>
        </w:rPr>
      </w:pPr>
      <w:r w:rsidRPr="00F67924">
        <w:rPr>
          <w:b/>
          <w:szCs w:val="22"/>
          <w:lang w:val="pt-PT"/>
        </w:rPr>
        <w:t>Crianças e adolescentes</w:t>
      </w:r>
    </w:p>
    <w:p w14:paraId="5D52A71A" w14:textId="4A60CE04" w:rsidR="003151CA" w:rsidRPr="00F67924" w:rsidRDefault="003151CA" w:rsidP="003151CA">
      <w:pPr>
        <w:rPr>
          <w:bCs/>
          <w:szCs w:val="22"/>
          <w:lang w:val="pt-PT"/>
        </w:rPr>
      </w:pPr>
      <w:r w:rsidRPr="00F67924">
        <w:rPr>
          <w:bCs/>
          <w:szCs w:val="22"/>
          <w:lang w:val="pt-PT"/>
        </w:rPr>
        <w:t xml:space="preserve">RoActemra caneta pré-cheia </w:t>
      </w:r>
      <w:r w:rsidRPr="00F67924">
        <w:rPr>
          <w:szCs w:val="22"/>
          <w:lang w:val="pt-PT"/>
        </w:rPr>
        <w:t>não é recomendado para utilização em crianças com menos de 12 anos de idade. RoActemra não deve ser administrado a crianças com AIJs com peso inferior a 10</w:t>
      </w:r>
      <w:r w:rsidR="00287509" w:rsidRPr="00F67924">
        <w:rPr>
          <w:szCs w:val="22"/>
          <w:lang w:val="pt-PT"/>
        </w:rPr>
        <w:t> </w:t>
      </w:r>
      <w:r w:rsidRPr="00F67924">
        <w:rPr>
          <w:szCs w:val="22"/>
          <w:lang w:val="pt-PT"/>
        </w:rPr>
        <w:t>kg.</w:t>
      </w:r>
    </w:p>
    <w:p w14:paraId="46E16C75" w14:textId="77777777" w:rsidR="003151CA" w:rsidRPr="00F67924" w:rsidRDefault="003151CA" w:rsidP="003151CA">
      <w:pPr>
        <w:rPr>
          <w:szCs w:val="22"/>
          <w:lang w:val="pt-PT"/>
        </w:rPr>
      </w:pPr>
    </w:p>
    <w:p w14:paraId="510AA071" w14:textId="77777777" w:rsidR="003151CA" w:rsidRPr="00F67924" w:rsidRDefault="003151CA" w:rsidP="003151CA">
      <w:pPr>
        <w:rPr>
          <w:szCs w:val="22"/>
          <w:lang w:val="pt-PT"/>
        </w:rPr>
      </w:pPr>
      <w:r w:rsidRPr="00F67924">
        <w:rPr>
          <w:szCs w:val="22"/>
          <w:lang w:val="pt-PT"/>
        </w:rPr>
        <w:t xml:space="preserve">Se uma criança tiver história de </w:t>
      </w:r>
      <w:r w:rsidRPr="00F67924">
        <w:rPr>
          <w:b/>
          <w:i/>
          <w:szCs w:val="22"/>
          <w:lang w:val="pt-PT"/>
        </w:rPr>
        <w:t>síndrome de ativação macrofágica</w:t>
      </w:r>
      <w:r w:rsidRPr="00F67924">
        <w:rPr>
          <w:szCs w:val="22"/>
          <w:lang w:val="pt-PT"/>
        </w:rPr>
        <w:t xml:space="preserve"> (ativação e proliferação descontrolada de células sanguíneas específicas), informe o seu médico. O seu médico decidirá se a criança ainda poderá receber RoActemra.</w:t>
      </w:r>
    </w:p>
    <w:p w14:paraId="1FB9E406" w14:textId="77777777" w:rsidR="001046D2" w:rsidRPr="00F67924" w:rsidRDefault="001046D2" w:rsidP="001046D2">
      <w:pPr>
        <w:rPr>
          <w:szCs w:val="22"/>
          <w:lang w:val="pt-PT"/>
        </w:rPr>
      </w:pPr>
    </w:p>
    <w:p w14:paraId="396D6CE8" w14:textId="77777777" w:rsidR="001046D2" w:rsidRPr="00F67924" w:rsidRDefault="001046D2" w:rsidP="00E64A0A">
      <w:pPr>
        <w:numPr>
          <w:ilvl w:val="12"/>
          <w:numId w:val="0"/>
        </w:numPr>
        <w:suppressAutoHyphens/>
        <w:ind w:left="567" w:hanging="567"/>
        <w:rPr>
          <w:b/>
          <w:szCs w:val="22"/>
          <w:lang w:val="pt-PT"/>
        </w:rPr>
      </w:pPr>
      <w:r w:rsidRPr="00F67924">
        <w:rPr>
          <w:b/>
          <w:szCs w:val="22"/>
          <w:lang w:val="pt-PT"/>
        </w:rPr>
        <w:t>Outros medicamentos e RoActemra</w:t>
      </w:r>
    </w:p>
    <w:p w14:paraId="35F7D8FF" w14:textId="77777777" w:rsidR="001046D2" w:rsidRPr="00F67924" w:rsidRDefault="001046D2" w:rsidP="001046D2">
      <w:pPr>
        <w:keepNext/>
        <w:keepLines/>
        <w:rPr>
          <w:szCs w:val="22"/>
          <w:lang w:val="pt-PT"/>
        </w:rPr>
      </w:pPr>
      <w:r w:rsidRPr="00F67924">
        <w:rPr>
          <w:szCs w:val="22"/>
          <w:lang w:val="pt-PT"/>
        </w:rPr>
        <w:t xml:space="preserve">Informe o seu médico se estiver a tomar qualquer outro medicamento, ou se tiver tomado quaisquer medicamentos recentemente. RoActemra pode afetar o modo como alguns medicamentos funcionam e pode ser necessário ajustar a dose destes. Caso esteja a utilizar medicamentos que contenham qualquer uma das seguintes substâncias ativas, </w:t>
      </w:r>
      <w:r w:rsidRPr="00F67924">
        <w:rPr>
          <w:b/>
          <w:szCs w:val="22"/>
          <w:lang w:val="pt-PT"/>
        </w:rPr>
        <w:t>informe o seu médico</w:t>
      </w:r>
      <w:r w:rsidRPr="00F67924">
        <w:rPr>
          <w:szCs w:val="22"/>
          <w:lang w:val="pt-PT"/>
        </w:rPr>
        <w:t>:</w:t>
      </w:r>
    </w:p>
    <w:p w14:paraId="13787DDB" w14:textId="77777777" w:rsidR="001046D2" w:rsidRPr="00F67924" w:rsidRDefault="001046D2" w:rsidP="00556054">
      <w:pPr>
        <w:pStyle w:val="Standard1"/>
        <w:ind w:left="562" w:hanging="562"/>
        <w:rPr>
          <w:rFonts w:eastAsia="MS PGothic"/>
          <w:iCs/>
          <w:szCs w:val="22"/>
          <w:lang w:val="pt-PT"/>
        </w:rPr>
      </w:pPr>
      <w:r w:rsidRPr="00F67924">
        <w:rPr>
          <w:rFonts w:eastAsia="SimSun"/>
          <w:szCs w:val="22"/>
          <w:lang w:val="pt-PT" w:eastAsia="zh-CN" w:bidi="th-TH"/>
        </w:rPr>
        <w:sym w:font="Symbol" w:char="F0B7"/>
      </w:r>
      <w:r w:rsidRPr="00F67924">
        <w:rPr>
          <w:rFonts w:eastAsia="SimSun"/>
          <w:szCs w:val="22"/>
          <w:lang w:val="pt-PT" w:eastAsia="zh-CN" w:bidi="th-TH"/>
        </w:rPr>
        <w:tab/>
        <w:t>met</w:t>
      </w:r>
      <w:r w:rsidRPr="00F67924">
        <w:rPr>
          <w:rFonts w:eastAsia="MS PGothic"/>
          <w:iCs/>
          <w:szCs w:val="22"/>
          <w:lang w:val="pt-PT"/>
        </w:rPr>
        <w:t>ilprednisolona, dexametasona, utilizadas para reduzir a inflamação</w:t>
      </w:r>
    </w:p>
    <w:p w14:paraId="1081032B" w14:textId="674D9C84" w:rsidR="001046D2" w:rsidRPr="00F67924" w:rsidRDefault="001046D2"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r>
      <w:r w:rsidR="0091171E" w:rsidRPr="00F67924">
        <w:rPr>
          <w:rFonts w:eastAsia="MS PGothic"/>
          <w:iCs/>
          <w:szCs w:val="22"/>
          <w:lang w:val="pt-PT"/>
        </w:rPr>
        <w:t xml:space="preserve">sinvastatina ou </w:t>
      </w:r>
      <w:r w:rsidRPr="00F67924">
        <w:rPr>
          <w:rFonts w:eastAsia="MS PGothic"/>
          <w:iCs/>
          <w:szCs w:val="22"/>
          <w:lang w:val="pt-PT"/>
        </w:rPr>
        <w:t>atorvastatina, níveis de colesterol</w:t>
      </w:r>
    </w:p>
    <w:p w14:paraId="40634AD7" w14:textId="77777777" w:rsidR="001046D2" w:rsidRPr="00F67924" w:rsidRDefault="001046D2"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bloqueadores dos canais de cálcio (por exemplo, a amlodipina), utilizados para tratar a pressão sanguínea aumentada</w:t>
      </w:r>
    </w:p>
    <w:p w14:paraId="3C3AEB4F" w14:textId="77777777" w:rsidR="001046D2" w:rsidRPr="00F67924" w:rsidRDefault="001046D2"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teofilina, utilizada para tratar a asma</w:t>
      </w:r>
    </w:p>
    <w:p w14:paraId="3B621383" w14:textId="77777777" w:rsidR="001046D2" w:rsidRPr="00F67924" w:rsidRDefault="001046D2"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varfarina ou fenprocoumon, utilizados para tornar o sangue mais líquido</w:t>
      </w:r>
    </w:p>
    <w:p w14:paraId="3C934BF3" w14:textId="77777777" w:rsidR="001046D2" w:rsidRPr="00F67924" w:rsidRDefault="001046D2"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fenitoína, utilizada para tratar convulsões</w:t>
      </w:r>
    </w:p>
    <w:p w14:paraId="79D58E6D" w14:textId="77777777" w:rsidR="001046D2" w:rsidRPr="00F67924" w:rsidRDefault="001046D2" w:rsidP="00556054">
      <w:pPr>
        <w:pStyle w:val="Standard1"/>
        <w:ind w:left="562" w:hanging="562"/>
        <w:rPr>
          <w:rFonts w:eastAsia="MS PGothic"/>
          <w:iCs/>
          <w:szCs w:val="22"/>
          <w:lang w:val="pt-PT"/>
        </w:rPr>
      </w:pPr>
      <w:r w:rsidRPr="00F67924">
        <w:rPr>
          <w:rFonts w:eastAsia="MS PGothic"/>
          <w:iCs/>
          <w:szCs w:val="22"/>
          <w:lang w:val="pt-PT"/>
        </w:rPr>
        <w:sym w:font="Symbol" w:char="F0B7"/>
      </w:r>
      <w:r w:rsidRPr="00F67924">
        <w:rPr>
          <w:rFonts w:eastAsia="MS PGothic"/>
          <w:iCs/>
          <w:szCs w:val="22"/>
          <w:lang w:val="pt-PT"/>
        </w:rPr>
        <w:tab/>
        <w:t>ciclosporina, utilizada para suprimir o seu sistema imunitário durante transplantes de órgão</w:t>
      </w:r>
      <w:r w:rsidR="00572E84" w:rsidRPr="00F67924">
        <w:rPr>
          <w:rFonts w:eastAsia="MS PGothic"/>
          <w:iCs/>
          <w:szCs w:val="22"/>
          <w:lang w:val="pt-PT"/>
        </w:rPr>
        <w:t>s</w:t>
      </w:r>
    </w:p>
    <w:p w14:paraId="10C5F40C" w14:textId="77777777" w:rsidR="001046D2" w:rsidRPr="00F67924" w:rsidRDefault="001046D2" w:rsidP="00556054">
      <w:pPr>
        <w:pStyle w:val="Standard1"/>
        <w:ind w:left="562" w:hanging="562"/>
        <w:rPr>
          <w:b/>
          <w:szCs w:val="22"/>
          <w:lang w:val="pt-PT"/>
        </w:rPr>
      </w:pPr>
      <w:r w:rsidRPr="00F67924">
        <w:rPr>
          <w:rFonts w:eastAsia="MS PGothic"/>
          <w:iCs/>
          <w:szCs w:val="22"/>
          <w:lang w:val="pt-PT"/>
        </w:rPr>
        <w:sym w:font="Symbol" w:char="F0B7"/>
      </w:r>
      <w:r w:rsidRPr="00F67924">
        <w:rPr>
          <w:rFonts w:eastAsia="MS PGothic"/>
          <w:iCs/>
          <w:szCs w:val="22"/>
          <w:lang w:val="pt-PT"/>
        </w:rPr>
        <w:tab/>
        <w:t>benzod</w:t>
      </w:r>
      <w:r w:rsidRPr="00F67924">
        <w:rPr>
          <w:rFonts w:eastAsia="SimSun"/>
          <w:szCs w:val="22"/>
          <w:lang w:val="pt-PT" w:eastAsia="zh-CN" w:bidi="th-TH"/>
        </w:rPr>
        <w:t>iazepinas (por exemplo, o temazepam), utilizadas para aliviar a ansiedade</w:t>
      </w:r>
    </w:p>
    <w:p w14:paraId="15301AFF" w14:textId="77777777" w:rsidR="001046D2" w:rsidRPr="00F67924" w:rsidRDefault="001046D2" w:rsidP="001046D2">
      <w:pPr>
        <w:rPr>
          <w:szCs w:val="22"/>
          <w:lang w:val="pt-PT"/>
        </w:rPr>
      </w:pPr>
    </w:p>
    <w:p w14:paraId="718869AC" w14:textId="77777777" w:rsidR="001046D2" w:rsidRPr="00F67924" w:rsidRDefault="001046D2" w:rsidP="001046D2">
      <w:pPr>
        <w:rPr>
          <w:szCs w:val="22"/>
          <w:lang w:val="pt-PT"/>
        </w:rPr>
      </w:pPr>
      <w:r w:rsidRPr="00F67924">
        <w:rPr>
          <w:szCs w:val="22"/>
          <w:lang w:val="pt-PT"/>
        </w:rPr>
        <w:t>Devido à falta de experiência clínica, não se recomenda a utilização de RoActemra com outros medicamentos biológicos para o tratamento da AR</w:t>
      </w:r>
      <w:r w:rsidR="004D7107" w:rsidRPr="00F67924">
        <w:rPr>
          <w:szCs w:val="22"/>
          <w:lang w:val="pt-PT"/>
        </w:rPr>
        <w:t>,</w:t>
      </w:r>
      <w:r w:rsidRPr="00F67924">
        <w:rPr>
          <w:szCs w:val="22"/>
          <w:lang w:val="pt-PT"/>
        </w:rPr>
        <w:t xml:space="preserve"> </w:t>
      </w:r>
      <w:r w:rsidR="004D7107" w:rsidRPr="00F67924">
        <w:rPr>
          <w:szCs w:val="22"/>
          <w:lang w:val="pt-PT"/>
        </w:rPr>
        <w:t xml:space="preserve">AIJs, AIJp ou </w:t>
      </w:r>
      <w:r w:rsidRPr="00F67924">
        <w:rPr>
          <w:szCs w:val="22"/>
          <w:lang w:val="pt-PT"/>
        </w:rPr>
        <w:t>ACG.</w:t>
      </w:r>
    </w:p>
    <w:p w14:paraId="194ADECD" w14:textId="77777777" w:rsidR="001046D2" w:rsidRPr="00F67924" w:rsidRDefault="001046D2" w:rsidP="001046D2">
      <w:pPr>
        <w:rPr>
          <w:iCs/>
          <w:szCs w:val="22"/>
          <w:lang w:val="pt-PT"/>
        </w:rPr>
      </w:pPr>
    </w:p>
    <w:p w14:paraId="685226ED" w14:textId="77777777" w:rsidR="001046D2" w:rsidRPr="00F67924" w:rsidRDefault="001046D2" w:rsidP="003E1CE0">
      <w:pPr>
        <w:keepNext/>
        <w:keepLines/>
        <w:suppressAutoHyphens/>
        <w:rPr>
          <w:b/>
          <w:iCs/>
          <w:szCs w:val="22"/>
          <w:lang w:val="pt-PT"/>
        </w:rPr>
      </w:pPr>
      <w:r w:rsidRPr="00F67924">
        <w:rPr>
          <w:b/>
          <w:iCs/>
          <w:szCs w:val="22"/>
          <w:lang w:val="pt-PT"/>
        </w:rPr>
        <w:t>Gravidez, amamentação e fertilidade</w:t>
      </w:r>
    </w:p>
    <w:p w14:paraId="32AC44BD" w14:textId="77777777" w:rsidR="001046D2" w:rsidRPr="00F67924" w:rsidRDefault="001046D2" w:rsidP="003E1CE0">
      <w:pPr>
        <w:keepNext/>
        <w:keepLines/>
        <w:suppressAutoHyphens/>
        <w:rPr>
          <w:b/>
          <w:szCs w:val="22"/>
          <w:lang w:val="pt-PT"/>
        </w:rPr>
      </w:pPr>
    </w:p>
    <w:p w14:paraId="15D5DD0E" w14:textId="77777777" w:rsidR="001046D2" w:rsidRPr="00F67924" w:rsidRDefault="001046D2" w:rsidP="003E1CE0">
      <w:pPr>
        <w:keepNext/>
        <w:keepLines/>
        <w:rPr>
          <w:b/>
          <w:iCs/>
          <w:szCs w:val="22"/>
          <w:lang w:val="pt-PT"/>
        </w:rPr>
      </w:pPr>
      <w:r w:rsidRPr="00F67924">
        <w:rPr>
          <w:b/>
          <w:iCs/>
          <w:szCs w:val="22"/>
          <w:lang w:val="pt-PT"/>
        </w:rPr>
        <w:t>RoActemra não deve ser utilizado durante a gravidez</w:t>
      </w:r>
      <w:r w:rsidRPr="00F67924">
        <w:rPr>
          <w:iCs/>
          <w:szCs w:val="22"/>
          <w:lang w:val="pt-PT"/>
        </w:rPr>
        <w:t>, exceto se for claramente necessário.</w:t>
      </w:r>
    </w:p>
    <w:p w14:paraId="488E261F" w14:textId="77777777" w:rsidR="001046D2" w:rsidRPr="00F67924" w:rsidRDefault="001046D2" w:rsidP="003E1CE0">
      <w:pPr>
        <w:keepNext/>
        <w:keepLines/>
        <w:rPr>
          <w:szCs w:val="22"/>
          <w:lang w:val="pt-PT"/>
        </w:rPr>
      </w:pPr>
      <w:r w:rsidRPr="00F67924">
        <w:rPr>
          <w:szCs w:val="22"/>
          <w:lang w:val="pt-PT"/>
        </w:rPr>
        <w:t>Se está grávida, se pensa estar grávida ou planeia engravidar, fale com o seu médico.</w:t>
      </w:r>
    </w:p>
    <w:p w14:paraId="10594A68" w14:textId="77777777" w:rsidR="001046D2" w:rsidRPr="00F67924" w:rsidRDefault="001046D2" w:rsidP="001046D2">
      <w:pPr>
        <w:rPr>
          <w:szCs w:val="22"/>
          <w:lang w:val="pt-PT"/>
        </w:rPr>
      </w:pPr>
    </w:p>
    <w:p w14:paraId="4C8834C6" w14:textId="7ECC502F" w:rsidR="001046D2" w:rsidRPr="00F67924" w:rsidRDefault="001046D2" w:rsidP="001046D2">
      <w:pPr>
        <w:rPr>
          <w:szCs w:val="22"/>
          <w:lang w:val="pt-PT"/>
        </w:rPr>
      </w:pPr>
      <w:r w:rsidRPr="00F67924">
        <w:rPr>
          <w:b/>
          <w:szCs w:val="22"/>
          <w:lang w:val="pt-PT"/>
        </w:rPr>
        <w:t>As mulheres em idade fértil</w:t>
      </w:r>
      <w:r w:rsidRPr="00F67924">
        <w:rPr>
          <w:szCs w:val="22"/>
          <w:lang w:val="pt-PT"/>
        </w:rPr>
        <w:t xml:space="preserve"> devem usar contraceção eficaz durante e até 3</w:t>
      </w:r>
      <w:r w:rsidR="00287509" w:rsidRPr="00F67924">
        <w:rPr>
          <w:szCs w:val="22"/>
          <w:lang w:val="pt-PT"/>
        </w:rPr>
        <w:t> </w:t>
      </w:r>
      <w:r w:rsidRPr="00F67924">
        <w:rPr>
          <w:szCs w:val="22"/>
          <w:lang w:val="pt-PT"/>
        </w:rPr>
        <w:t>meses após o tratamento.</w:t>
      </w:r>
    </w:p>
    <w:p w14:paraId="205D643A" w14:textId="77777777" w:rsidR="001046D2" w:rsidRPr="00F67924" w:rsidRDefault="001046D2" w:rsidP="001046D2">
      <w:pPr>
        <w:rPr>
          <w:iCs/>
          <w:szCs w:val="22"/>
          <w:lang w:val="pt-PT"/>
        </w:rPr>
      </w:pPr>
    </w:p>
    <w:p w14:paraId="39DAC5CF" w14:textId="7F2D0804" w:rsidR="001046D2" w:rsidRPr="00F67924" w:rsidRDefault="001046D2" w:rsidP="001046D2">
      <w:pPr>
        <w:rPr>
          <w:szCs w:val="22"/>
          <w:lang w:val="pt-PT"/>
        </w:rPr>
      </w:pPr>
      <w:r w:rsidRPr="00F67924">
        <w:rPr>
          <w:b/>
          <w:szCs w:val="22"/>
          <w:lang w:val="pt-PT"/>
        </w:rPr>
        <w:t xml:space="preserve">Interrompa a amamentação se lhe vai ser administrado </w:t>
      </w:r>
      <w:r w:rsidRPr="00F67924">
        <w:rPr>
          <w:b/>
          <w:iCs/>
          <w:szCs w:val="22"/>
          <w:lang w:val="pt-PT"/>
        </w:rPr>
        <w:t>RoActemra</w:t>
      </w:r>
      <w:r w:rsidRPr="00F67924">
        <w:rPr>
          <w:szCs w:val="22"/>
          <w:lang w:val="pt-PT"/>
        </w:rPr>
        <w:t xml:space="preserve"> e informe o seu médico. Faça um intervalo de pelo menos 3</w:t>
      </w:r>
      <w:r w:rsidR="00287509" w:rsidRPr="00F67924">
        <w:rPr>
          <w:szCs w:val="22"/>
          <w:lang w:val="pt-PT"/>
        </w:rPr>
        <w:t> </w:t>
      </w:r>
      <w:r w:rsidRPr="00F67924">
        <w:rPr>
          <w:szCs w:val="22"/>
          <w:lang w:val="pt-PT"/>
        </w:rPr>
        <w:t xml:space="preserve">meses entre o seu último tratamento e o início da amamentação. Não se sabe se </w:t>
      </w:r>
      <w:r w:rsidRPr="00F67924">
        <w:rPr>
          <w:iCs/>
          <w:szCs w:val="22"/>
          <w:lang w:val="pt-PT"/>
        </w:rPr>
        <w:t>RoActemra</w:t>
      </w:r>
      <w:r w:rsidRPr="00F67924">
        <w:rPr>
          <w:szCs w:val="22"/>
          <w:lang w:val="pt-PT"/>
        </w:rPr>
        <w:t xml:space="preserve"> passa para o leite materno.</w:t>
      </w:r>
    </w:p>
    <w:p w14:paraId="18E36DA5" w14:textId="77777777" w:rsidR="001046D2" w:rsidRPr="00F67924" w:rsidRDefault="001046D2" w:rsidP="001046D2">
      <w:pPr>
        <w:rPr>
          <w:szCs w:val="22"/>
          <w:lang w:val="pt-PT"/>
        </w:rPr>
      </w:pPr>
    </w:p>
    <w:p w14:paraId="67F20571" w14:textId="77777777" w:rsidR="001046D2" w:rsidRPr="00F67924" w:rsidRDefault="001046D2" w:rsidP="001046D2">
      <w:pPr>
        <w:rPr>
          <w:b/>
          <w:szCs w:val="22"/>
          <w:lang w:val="pt-PT"/>
        </w:rPr>
      </w:pPr>
      <w:r w:rsidRPr="00F67924">
        <w:rPr>
          <w:b/>
          <w:szCs w:val="22"/>
          <w:lang w:val="pt-PT"/>
        </w:rPr>
        <w:t>Condução de veículos e utilização de máquinas</w:t>
      </w:r>
    </w:p>
    <w:p w14:paraId="4AC7AA39" w14:textId="77777777" w:rsidR="001046D2" w:rsidRPr="00F67924" w:rsidRDefault="001046D2" w:rsidP="001046D2">
      <w:pPr>
        <w:rPr>
          <w:szCs w:val="22"/>
          <w:lang w:val="pt-PT"/>
        </w:rPr>
      </w:pPr>
      <w:r w:rsidRPr="00F67924">
        <w:rPr>
          <w:szCs w:val="22"/>
          <w:lang w:val="pt-PT"/>
        </w:rPr>
        <w:t>Este medicamento pode causar tonturas. Se tiver tonturas, não deve conduzir ou utilizar máquinas.</w:t>
      </w:r>
    </w:p>
    <w:p w14:paraId="68DA354E" w14:textId="653816EE" w:rsidR="001046D2" w:rsidRPr="00F67924" w:rsidRDefault="001046D2" w:rsidP="001046D2">
      <w:pPr>
        <w:rPr>
          <w:b/>
          <w:szCs w:val="22"/>
          <w:lang w:val="pt-PT"/>
        </w:rPr>
      </w:pPr>
    </w:p>
    <w:p w14:paraId="66B498F8" w14:textId="080CBE52" w:rsidR="00287509" w:rsidRPr="00F67924" w:rsidRDefault="00287509" w:rsidP="00287509">
      <w:pPr>
        <w:suppressAutoHyphens/>
        <w:rPr>
          <w:b/>
          <w:szCs w:val="22"/>
          <w:lang w:val="pt-PT"/>
        </w:rPr>
      </w:pPr>
      <w:r w:rsidRPr="00F67924">
        <w:rPr>
          <w:b/>
          <w:szCs w:val="22"/>
          <w:lang w:val="pt-PT"/>
        </w:rPr>
        <w:t>RoActemra contém polissorbato</w:t>
      </w:r>
      <w:ins w:id="3707" w:author="Author">
        <w:r w:rsidR="002635EB">
          <w:rPr>
            <w:b/>
            <w:szCs w:val="22"/>
            <w:lang w:val="pt-PT"/>
          </w:rPr>
          <w:t> </w:t>
        </w:r>
        <w:del w:id="3708" w:author="Author">
          <w:r w:rsidR="00E47024" w:rsidDel="002635EB">
            <w:rPr>
              <w:b/>
              <w:szCs w:val="22"/>
              <w:lang w:val="pt-PT"/>
            </w:rPr>
            <w:delText xml:space="preserve"> </w:delText>
          </w:r>
        </w:del>
        <w:r w:rsidR="00E47024" w:rsidRPr="00250161">
          <w:rPr>
            <w:b/>
            <w:szCs w:val="22"/>
            <w:lang w:val="pt-PT"/>
          </w:rPr>
          <w:t>80 (E 433)</w:t>
        </w:r>
      </w:ins>
    </w:p>
    <w:p w14:paraId="395D5D5A" w14:textId="6285B9B9" w:rsidR="00287509" w:rsidRPr="00F67924" w:rsidRDefault="00287509" w:rsidP="00287509">
      <w:pPr>
        <w:suppressAutoHyphens/>
        <w:rPr>
          <w:szCs w:val="22"/>
          <w:lang w:val="pt-PT"/>
        </w:rPr>
      </w:pPr>
      <w:r w:rsidRPr="00F67924">
        <w:rPr>
          <w:szCs w:val="22"/>
          <w:lang w:val="pt-PT"/>
        </w:rPr>
        <w:t>Este medicamento contém 0,18 mg de polissorbato</w:t>
      </w:r>
      <w:ins w:id="3709" w:author="Author">
        <w:r w:rsidR="002635EB">
          <w:rPr>
            <w:szCs w:val="22"/>
            <w:lang w:val="pt-PT"/>
          </w:rPr>
          <w:t> </w:t>
        </w:r>
      </w:ins>
      <w:del w:id="3710" w:author="Author">
        <w:r w:rsidRPr="00F67924" w:rsidDel="002635EB">
          <w:rPr>
            <w:szCs w:val="22"/>
            <w:lang w:val="pt-PT"/>
          </w:rPr>
          <w:delText xml:space="preserve"> </w:delText>
        </w:r>
      </w:del>
      <w:r w:rsidRPr="00F67924">
        <w:rPr>
          <w:szCs w:val="22"/>
          <w:lang w:val="pt-PT"/>
        </w:rPr>
        <w:t>80 em cada caneta pré</w:t>
      </w:r>
      <w:r w:rsidRPr="00F67924">
        <w:rPr>
          <w:szCs w:val="22"/>
          <w:lang w:val="pt-PT"/>
        </w:rPr>
        <w:noBreakHyphen/>
        <w:t xml:space="preserve">cheia de </w:t>
      </w:r>
      <w:r w:rsidR="004E4D9F" w:rsidRPr="00F67924">
        <w:rPr>
          <w:szCs w:val="22"/>
          <w:lang w:val="pt-PT"/>
        </w:rPr>
        <w:t>162 mg/0,9</w:t>
      </w:r>
      <w:r w:rsidRPr="00F67924">
        <w:rPr>
          <w:szCs w:val="22"/>
          <w:lang w:val="pt-PT"/>
        </w:rPr>
        <w:t> ml,</w:t>
      </w:r>
      <w:r w:rsidR="004E4D9F" w:rsidRPr="00F67924">
        <w:rPr>
          <w:szCs w:val="22"/>
          <w:lang w:val="pt-PT"/>
        </w:rPr>
        <w:t xml:space="preserve"> que é equivalente a 0,2</w:t>
      </w:r>
      <w:r w:rsidRPr="00F67924">
        <w:rPr>
          <w:szCs w:val="22"/>
          <w:lang w:val="pt-PT"/>
        </w:rPr>
        <w:t> mg/ml. Os polissorbatos podem causar reações alérgicas.</w:t>
      </w:r>
      <w:r w:rsidR="004E4D9F" w:rsidRPr="00F67924">
        <w:rPr>
          <w:szCs w:val="22"/>
          <w:lang w:val="pt-PT"/>
        </w:rPr>
        <w:t xml:space="preserve"> Informe o seu médico se </w:t>
      </w:r>
      <w:ins w:id="3711" w:author="Author">
        <w:r w:rsidR="002635EB">
          <w:rPr>
            <w:szCs w:val="22"/>
            <w:lang w:val="pt-PT"/>
          </w:rPr>
          <w:t>tem</w:t>
        </w:r>
      </w:ins>
      <w:del w:id="3712" w:author="Author">
        <w:r w:rsidRPr="00F67924" w:rsidDel="002635EB">
          <w:rPr>
            <w:szCs w:val="22"/>
            <w:lang w:val="pt-PT"/>
          </w:rPr>
          <w:delText>você</w:delText>
        </w:r>
      </w:del>
      <w:r w:rsidRPr="00F67924">
        <w:rPr>
          <w:szCs w:val="22"/>
          <w:lang w:val="pt-PT"/>
        </w:rPr>
        <w:t xml:space="preserve"> ou </w:t>
      </w:r>
      <w:ins w:id="3713" w:author="Author">
        <w:r w:rsidR="002635EB">
          <w:rPr>
            <w:szCs w:val="22"/>
            <w:lang w:val="pt-PT"/>
          </w:rPr>
          <w:t xml:space="preserve">se </w:t>
        </w:r>
      </w:ins>
      <w:r w:rsidRPr="00F67924">
        <w:rPr>
          <w:szCs w:val="22"/>
          <w:lang w:val="pt-PT"/>
        </w:rPr>
        <w:t>o seu filho tem alguma alergia.</w:t>
      </w:r>
    </w:p>
    <w:p w14:paraId="33D4969B" w14:textId="77777777" w:rsidR="00287509" w:rsidRPr="00F67924" w:rsidRDefault="00287509" w:rsidP="001046D2">
      <w:pPr>
        <w:rPr>
          <w:b/>
          <w:szCs w:val="22"/>
          <w:lang w:val="pt-PT"/>
        </w:rPr>
      </w:pPr>
    </w:p>
    <w:p w14:paraId="163BE10F" w14:textId="77777777" w:rsidR="001046D2" w:rsidRPr="00F67924" w:rsidRDefault="001046D2" w:rsidP="001046D2">
      <w:pPr>
        <w:suppressAutoHyphens/>
        <w:rPr>
          <w:szCs w:val="22"/>
          <w:lang w:val="pt-PT"/>
        </w:rPr>
      </w:pPr>
    </w:p>
    <w:p w14:paraId="1235A942" w14:textId="77777777" w:rsidR="001046D2" w:rsidRPr="00F67924" w:rsidRDefault="001046D2" w:rsidP="00E64A0A">
      <w:pPr>
        <w:keepNext/>
        <w:keepLines/>
        <w:suppressAutoHyphens/>
        <w:rPr>
          <w:b/>
          <w:iCs/>
          <w:szCs w:val="22"/>
          <w:lang w:val="pt-PT"/>
        </w:rPr>
      </w:pPr>
      <w:r w:rsidRPr="00F67924">
        <w:rPr>
          <w:b/>
          <w:iCs/>
          <w:szCs w:val="22"/>
          <w:lang w:val="pt-PT"/>
        </w:rPr>
        <w:t>3.</w:t>
      </w:r>
      <w:r w:rsidRPr="00F67924">
        <w:rPr>
          <w:b/>
          <w:iCs/>
          <w:szCs w:val="22"/>
          <w:lang w:val="pt-PT"/>
        </w:rPr>
        <w:tab/>
        <w:t>Como utilizar RoActemra</w:t>
      </w:r>
    </w:p>
    <w:p w14:paraId="2FAB1448" w14:textId="77777777" w:rsidR="001046D2" w:rsidRPr="00F67924" w:rsidRDefault="001046D2" w:rsidP="00DE72DE">
      <w:pPr>
        <w:keepNext/>
        <w:keepLines/>
        <w:suppressAutoHyphens/>
        <w:rPr>
          <w:szCs w:val="22"/>
          <w:lang w:val="pt-PT"/>
        </w:rPr>
      </w:pPr>
    </w:p>
    <w:p w14:paraId="5135D6B0" w14:textId="77777777" w:rsidR="001046D2" w:rsidRPr="00F67924" w:rsidRDefault="001046D2" w:rsidP="00DE72DE">
      <w:pPr>
        <w:keepNext/>
        <w:keepLines/>
        <w:rPr>
          <w:szCs w:val="22"/>
          <w:lang w:val="pt-PT"/>
        </w:rPr>
      </w:pPr>
      <w:r w:rsidRPr="00F67924">
        <w:rPr>
          <w:szCs w:val="22"/>
          <w:lang w:val="pt-PT"/>
        </w:rPr>
        <w:t>Utilize sempre este medicamento exatamente como indicado pelo seu médico, farmacêutico ou enfermeiro. Caso tenha dúvidas, fale com o seu médico, farmacêutico ou enfermeiro.</w:t>
      </w:r>
    </w:p>
    <w:p w14:paraId="1979F12F" w14:textId="77777777" w:rsidR="001046D2" w:rsidRPr="00F67924" w:rsidRDefault="001046D2" w:rsidP="00DE72DE">
      <w:pPr>
        <w:keepNext/>
        <w:keepLines/>
        <w:rPr>
          <w:szCs w:val="22"/>
          <w:lang w:val="pt-PT"/>
        </w:rPr>
      </w:pPr>
    </w:p>
    <w:p w14:paraId="76266A58" w14:textId="7D9985D9" w:rsidR="001046D2" w:rsidRPr="00F67924" w:rsidRDefault="001046D2" w:rsidP="00DE72DE">
      <w:pPr>
        <w:keepNext/>
        <w:keepLines/>
        <w:rPr>
          <w:szCs w:val="22"/>
          <w:lang w:val="pt-PT"/>
        </w:rPr>
      </w:pPr>
      <w:r w:rsidRPr="00F67924">
        <w:rPr>
          <w:szCs w:val="22"/>
          <w:lang w:val="pt-PT"/>
        </w:rPr>
        <w:t>O tratamento será prescrito e iniciado por um prof</w:t>
      </w:r>
      <w:r w:rsidR="004819E2" w:rsidRPr="00F67924">
        <w:rPr>
          <w:szCs w:val="22"/>
          <w:lang w:val="pt-PT"/>
        </w:rPr>
        <w:t>i</w:t>
      </w:r>
      <w:r w:rsidRPr="00F67924">
        <w:rPr>
          <w:szCs w:val="22"/>
          <w:lang w:val="pt-PT"/>
        </w:rPr>
        <w:t>ssional de saúde com experiência no diagnóstico e tratamento da AR</w:t>
      </w:r>
      <w:r w:rsidR="004D7107" w:rsidRPr="00F67924">
        <w:rPr>
          <w:szCs w:val="22"/>
          <w:lang w:val="pt-PT"/>
        </w:rPr>
        <w:t>,</w:t>
      </w:r>
      <w:r w:rsidRPr="00F67924">
        <w:rPr>
          <w:szCs w:val="22"/>
          <w:lang w:val="pt-PT"/>
        </w:rPr>
        <w:t xml:space="preserve"> </w:t>
      </w:r>
      <w:r w:rsidR="004D7107" w:rsidRPr="00F67924">
        <w:rPr>
          <w:szCs w:val="22"/>
          <w:lang w:val="pt-PT"/>
        </w:rPr>
        <w:t xml:space="preserve">AIJs, AIJp ou </w:t>
      </w:r>
      <w:r w:rsidRPr="00F67924">
        <w:rPr>
          <w:szCs w:val="22"/>
          <w:lang w:val="pt-PT"/>
        </w:rPr>
        <w:t>ACG.</w:t>
      </w:r>
    </w:p>
    <w:p w14:paraId="3ACA9CBE" w14:textId="77777777" w:rsidR="001046D2" w:rsidRPr="00F67924" w:rsidRDefault="001046D2" w:rsidP="001046D2">
      <w:pPr>
        <w:rPr>
          <w:b/>
          <w:szCs w:val="22"/>
          <w:u w:val="single"/>
          <w:lang w:val="pt-PT"/>
        </w:rPr>
      </w:pPr>
    </w:p>
    <w:p w14:paraId="09EBF8B9" w14:textId="77777777" w:rsidR="001046D2" w:rsidRPr="00F67924" w:rsidRDefault="001046D2" w:rsidP="001046D2">
      <w:pPr>
        <w:keepNext/>
        <w:keepLines/>
        <w:rPr>
          <w:szCs w:val="22"/>
          <w:lang w:val="pt-PT"/>
        </w:rPr>
      </w:pPr>
      <w:r w:rsidRPr="00F67924">
        <w:rPr>
          <w:b/>
          <w:szCs w:val="22"/>
          <w:lang w:val="pt-PT"/>
        </w:rPr>
        <w:t>A dose recomendada</w:t>
      </w:r>
      <w:r w:rsidRPr="00F67924">
        <w:rPr>
          <w:szCs w:val="22"/>
          <w:lang w:val="pt-PT"/>
        </w:rPr>
        <w:t xml:space="preserve"> </w:t>
      </w:r>
    </w:p>
    <w:p w14:paraId="3CB18090" w14:textId="53E144A7" w:rsidR="001046D2" w:rsidRPr="00F67924" w:rsidRDefault="001046D2" w:rsidP="001046D2">
      <w:pPr>
        <w:rPr>
          <w:szCs w:val="22"/>
          <w:lang w:val="pt-PT"/>
        </w:rPr>
      </w:pPr>
      <w:r w:rsidRPr="00F67924">
        <w:rPr>
          <w:szCs w:val="22"/>
          <w:lang w:val="pt-PT"/>
        </w:rPr>
        <w:t xml:space="preserve">A dose para </w:t>
      </w:r>
      <w:del w:id="3714" w:author="Author">
        <w:r w:rsidRPr="00F67924" w:rsidDel="00D01586">
          <w:rPr>
            <w:szCs w:val="22"/>
            <w:lang w:val="pt-PT"/>
          </w:rPr>
          <w:delText xml:space="preserve">adultos </w:delText>
        </w:r>
        <w:r w:rsidR="004D7107" w:rsidRPr="00F67924" w:rsidDel="00D01586">
          <w:rPr>
            <w:szCs w:val="22"/>
            <w:lang w:val="pt-PT"/>
          </w:rPr>
          <w:delText xml:space="preserve">com </w:delText>
        </w:r>
      </w:del>
      <w:r w:rsidR="004D7107" w:rsidRPr="00F67924">
        <w:rPr>
          <w:szCs w:val="22"/>
          <w:lang w:val="pt-PT"/>
        </w:rPr>
        <w:t xml:space="preserve">AR </w:t>
      </w:r>
      <w:del w:id="3715" w:author="Author">
        <w:r w:rsidR="004D7107" w:rsidRPr="00F67924" w:rsidDel="001E7F81">
          <w:rPr>
            <w:szCs w:val="22"/>
            <w:lang w:val="pt-PT"/>
          </w:rPr>
          <w:delText xml:space="preserve">e </w:delText>
        </w:r>
      </w:del>
      <w:ins w:id="3716" w:author="Author">
        <w:r w:rsidR="001E7F81">
          <w:rPr>
            <w:szCs w:val="22"/>
            <w:lang w:val="pt-PT"/>
          </w:rPr>
          <w:t>ou</w:t>
        </w:r>
        <w:r w:rsidR="001E7F81" w:rsidRPr="00F67924">
          <w:rPr>
            <w:szCs w:val="22"/>
            <w:lang w:val="pt-PT"/>
          </w:rPr>
          <w:t xml:space="preserve"> </w:t>
        </w:r>
      </w:ins>
      <w:r w:rsidR="004D7107" w:rsidRPr="00F67924">
        <w:rPr>
          <w:szCs w:val="22"/>
          <w:lang w:val="pt-PT"/>
        </w:rPr>
        <w:t>ACG</w:t>
      </w:r>
      <w:ins w:id="3717" w:author="Author">
        <w:r w:rsidR="00CD6E22" w:rsidRPr="00F67924">
          <w:rPr>
            <w:szCs w:val="22"/>
            <w:lang w:val="pt-PT"/>
          </w:rPr>
          <w:t xml:space="preserve"> </w:t>
        </w:r>
        <w:r w:rsidR="001E7F81">
          <w:rPr>
            <w:szCs w:val="22"/>
            <w:lang w:val="pt-PT"/>
          </w:rPr>
          <w:t>para</w:t>
        </w:r>
      </w:ins>
      <w:del w:id="3718" w:author="Author">
        <w:r w:rsidR="004D7107" w:rsidRPr="00F67924" w:rsidDel="00CD6E22">
          <w:rPr>
            <w:szCs w:val="22"/>
            <w:lang w:val="pt-PT"/>
          </w:rPr>
          <w:delText xml:space="preserve"> </w:delText>
        </w:r>
      </w:del>
      <w:ins w:id="3719" w:author="Author">
        <w:r w:rsidR="00D01586" w:rsidRPr="00F67924">
          <w:rPr>
            <w:szCs w:val="22"/>
            <w:lang w:val="pt-PT"/>
          </w:rPr>
          <w:t xml:space="preserve"> adultos </w:t>
        </w:r>
      </w:ins>
      <w:r w:rsidRPr="00F67924">
        <w:rPr>
          <w:szCs w:val="22"/>
          <w:lang w:val="pt-PT"/>
        </w:rPr>
        <w:t xml:space="preserve">é de 162 mg (o conteúdo de 1 </w:t>
      </w:r>
      <w:r w:rsidR="00DA5A00" w:rsidRPr="00F67924">
        <w:rPr>
          <w:szCs w:val="22"/>
          <w:lang w:val="pt-PT"/>
        </w:rPr>
        <w:t>caneta</w:t>
      </w:r>
      <w:r w:rsidRPr="00F67924">
        <w:rPr>
          <w:szCs w:val="22"/>
          <w:lang w:val="pt-PT"/>
        </w:rPr>
        <w:t xml:space="preserve"> pré-cheia), administrado uma vez por semana.</w:t>
      </w:r>
    </w:p>
    <w:p w14:paraId="009DE65D" w14:textId="77777777" w:rsidR="001046D2" w:rsidRPr="00F67924" w:rsidRDefault="001046D2" w:rsidP="001046D2">
      <w:pPr>
        <w:rPr>
          <w:szCs w:val="22"/>
          <w:lang w:val="pt-PT"/>
        </w:rPr>
      </w:pPr>
    </w:p>
    <w:p w14:paraId="449B2D4A" w14:textId="77777777" w:rsidR="004D7107" w:rsidRPr="00F67924" w:rsidRDefault="00985570" w:rsidP="004D7107">
      <w:pPr>
        <w:rPr>
          <w:b/>
          <w:szCs w:val="22"/>
          <w:lang w:val="pt-PT"/>
        </w:rPr>
      </w:pPr>
      <w:r w:rsidRPr="00F67924">
        <w:rPr>
          <w:b/>
          <w:szCs w:val="22"/>
          <w:lang w:val="pt-PT"/>
        </w:rPr>
        <w:t>A</w:t>
      </w:r>
      <w:r w:rsidR="004D7107" w:rsidRPr="00F67924">
        <w:rPr>
          <w:b/>
          <w:szCs w:val="22"/>
          <w:lang w:val="pt-PT"/>
        </w:rPr>
        <w:t>dolescentes com AIJs (com 12 ou mais anos de idade)</w:t>
      </w:r>
    </w:p>
    <w:p w14:paraId="10254FDF" w14:textId="77777777" w:rsidR="004D7107" w:rsidRPr="00F67924" w:rsidRDefault="004D7107" w:rsidP="004D7107">
      <w:pPr>
        <w:rPr>
          <w:b/>
          <w:szCs w:val="22"/>
          <w:lang w:val="pt-PT"/>
        </w:rPr>
      </w:pPr>
      <w:r w:rsidRPr="00F67924">
        <w:rPr>
          <w:b/>
          <w:szCs w:val="22"/>
          <w:lang w:val="pt-PT"/>
        </w:rPr>
        <w:t>A dose usual de RoActemra depende do peso corporal do doente.</w:t>
      </w:r>
    </w:p>
    <w:p w14:paraId="0275D0BE" w14:textId="1BEAD900" w:rsidR="004D7107" w:rsidRPr="00F67924" w:rsidRDefault="004D7107" w:rsidP="00556054">
      <w:pPr>
        <w:pStyle w:val="Standard1"/>
        <w:ind w:left="562" w:hanging="562"/>
        <w:rPr>
          <w:bCs/>
          <w:szCs w:val="22"/>
          <w:lang w:val="pt-PT"/>
        </w:rPr>
      </w:pPr>
      <w:r w:rsidRPr="00F67924">
        <w:rPr>
          <w:b/>
          <w:szCs w:val="22"/>
          <w:lang w:val="pt-PT"/>
        </w:rPr>
        <w:sym w:font="Symbol" w:char="F0B7"/>
      </w:r>
      <w:r w:rsidRPr="00F67924">
        <w:rPr>
          <w:b/>
          <w:szCs w:val="22"/>
          <w:lang w:val="pt-PT"/>
        </w:rPr>
        <w:tab/>
      </w:r>
      <w:r w:rsidRPr="00F67924">
        <w:rPr>
          <w:szCs w:val="22"/>
          <w:lang w:val="pt-PT"/>
        </w:rPr>
        <w:t>Se o doente pesar</w:t>
      </w:r>
      <w:r w:rsidRPr="00F67924">
        <w:rPr>
          <w:b/>
          <w:szCs w:val="22"/>
          <w:lang w:val="pt-PT"/>
        </w:rPr>
        <w:t xml:space="preserve"> menos de 30</w:t>
      </w:r>
      <w:r w:rsidR="00AA6CC0" w:rsidRPr="00F67924">
        <w:rPr>
          <w:b/>
          <w:szCs w:val="22"/>
          <w:lang w:val="pt-PT"/>
        </w:rPr>
        <w:t> </w:t>
      </w:r>
      <w:r w:rsidRPr="00F67924">
        <w:rPr>
          <w:b/>
          <w:szCs w:val="22"/>
          <w:lang w:val="pt-PT"/>
        </w:rPr>
        <w:t>kg</w:t>
      </w:r>
      <w:r w:rsidRPr="00F67924">
        <w:rPr>
          <w:szCs w:val="22"/>
          <w:lang w:val="pt-PT"/>
        </w:rPr>
        <w:t>: a dose é de 162</w:t>
      </w:r>
      <w:r w:rsidR="00AA6CC0" w:rsidRPr="00F67924">
        <w:rPr>
          <w:szCs w:val="22"/>
          <w:lang w:val="pt-PT"/>
        </w:rPr>
        <w:t> </w:t>
      </w:r>
      <w:r w:rsidRPr="00F67924">
        <w:rPr>
          <w:szCs w:val="22"/>
          <w:lang w:val="pt-PT"/>
        </w:rPr>
        <w:t xml:space="preserve">mg (o conteúdo de 1 </w:t>
      </w:r>
      <w:r w:rsidR="00F4143C" w:rsidRPr="00F67924">
        <w:rPr>
          <w:szCs w:val="22"/>
          <w:lang w:val="pt-PT"/>
        </w:rPr>
        <w:t>caneta</w:t>
      </w:r>
      <w:r w:rsidRPr="00F67924">
        <w:rPr>
          <w:szCs w:val="22"/>
          <w:lang w:val="pt-PT"/>
        </w:rPr>
        <w:t xml:space="preserve"> pré-cheia), de 2 em 2</w:t>
      </w:r>
      <w:r w:rsidR="00AA6CC0" w:rsidRPr="00F67924">
        <w:rPr>
          <w:szCs w:val="22"/>
          <w:lang w:val="pt-PT"/>
        </w:rPr>
        <w:t> </w:t>
      </w:r>
      <w:r w:rsidRPr="00F67924">
        <w:rPr>
          <w:szCs w:val="22"/>
          <w:lang w:val="pt-PT"/>
        </w:rPr>
        <w:t>semanas</w:t>
      </w:r>
      <w:r w:rsidRPr="00F67924">
        <w:rPr>
          <w:bCs/>
          <w:szCs w:val="22"/>
          <w:lang w:val="pt-PT"/>
        </w:rPr>
        <w:t xml:space="preserve"> </w:t>
      </w:r>
    </w:p>
    <w:p w14:paraId="7CD5BB5F" w14:textId="0831E79D" w:rsidR="004D7107" w:rsidRPr="00F67924" w:rsidRDefault="004D7107" w:rsidP="00556054">
      <w:pPr>
        <w:pStyle w:val="Standard1"/>
        <w:ind w:left="562" w:hanging="562"/>
        <w:rPr>
          <w:bCs/>
          <w:szCs w:val="22"/>
          <w:lang w:val="pt-PT"/>
        </w:rPr>
      </w:pPr>
      <w:r w:rsidRPr="00F67924">
        <w:rPr>
          <w:szCs w:val="22"/>
          <w:lang w:val="pt-PT"/>
        </w:rPr>
        <w:sym w:font="Symbol" w:char="F0B7"/>
      </w:r>
      <w:r w:rsidRPr="00F67924">
        <w:rPr>
          <w:szCs w:val="22"/>
          <w:lang w:val="pt-PT"/>
        </w:rPr>
        <w:tab/>
        <w:t xml:space="preserve">Se o doente pesar </w:t>
      </w:r>
      <w:r w:rsidRPr="00F67924">
        <w:rPr>
          <w:b/>
          <w:szCs w:val="22"/>
          <w:lang w:val="pt-PT"/>
        </w:rPr>
        <w:t>30</w:t>
      </w:r>
      <w:r w:rsidR="00AA6CC0" w:rsidRPr="00F67924">
        <w:rPr>
          <w:b/>
          <w:szCs w:val="22"/>
          <w:lang w:val="pt-PT"/>
        </w:rPr>
        <w:t> </w:t>
      </w:r>
      <w:r w:rsidRPr="00F67924">
        <w:rPr>
          <w:b/>
          <w:szCs w:val="22"/>
          <w:lang w:val="pt-PT"/>
        </w:rPr>
        <w:t>kg ou mais</w:t>
      </w:r>
      <w:r w:rsidRPr="00F67924">
        <w:rPr>
          <w:szCs w:val="22"/>
          <w:lang w:val="pt-PT"/>
        </w:rPr>
        <w:t xml:space="preserve">: a dose é de </w:t>
      </w:r>
      <w:r w:rsidRPr="00F67924">
        <w:rPr>
          <w:bCs/>
          <w:szCs w:val="22"/>
          <w:lang w:val="pt-PT"/>
        </w:rPr>
        <w:t>162</w:t>
      </w:r>
      <w:r w:rsidR="00AA6CC0" w:rsidRPr="00F67924">
        <w:rPr>
          <w:bCs/>
          <w:szCs w:val="22"/>
          <w:lang w:val="pt-PT"/>
        </w:rPr>
        <w:t> </w:t>
      </w:r>
      <w:r w:rsidRPr="00F67924">
        <w:rPr>
          <w:bCs/>
          <w:szCs w:val="22"/>
          <w:lang w:val="pt-PT"/>
        </w:rPr>
        <w:t>mg</w:t>
      </w:r>
      <w:r w:rsidRPr="00F67924">
        <w:rPr>
          <w:szCs w:val="22"/>
          <w:lang w:val="pt-PT"/>
        </w:rPr>
        <w:t xml:space="preserve"> (o conteúdo de 1 </w:t>
      </w:r>
      <w:r w:rsidR="00F4143C" w:rsidRPr="00F67924">
        <w:rPr>
          <w:szCs w:val="22"/>
          <w:lang w:val="pt-PT"/>
        </w:rPr>
        <w:t>caneta</w:t>
      </w:r>
      <w:r w:rsidRPr="00F67924">
        <w:rPr>
          <w:szCs w:val="22"/>
          <w:lang w:val="pt-PT"/>
        </w:rPr>
        <w:t xml:space="preserve"> pré-cheia), uma vez por semana</w:t>
      </w:r>
      <w:r w:rsidRPr="00F67924">
        <w:rPr>
          <w:bCs/>
          <w:szCs w:val="22"/>
          <w:lang w:val="pt-PT"/>
        </w:rPr>
        <w:t>.</w:t>
      </w:r>
    </w:p>
    <w:p w14:paraId="2E822E1E" w14:textId="77777777" w:rsidR="004D7107" w:rsidRPr="00F67924" w:rsidRDefault="004D7107" w:rsidP="004D7107">
      <w:pPr>
        <w:rPr>
          <w:b/>
          <w:szCs w:val="22"/>
          <w:lang w:val="pt-PT"/>
        </w:rPr>
      </w:pPr>
    </w:p>
    <w:p w14:paraId="532FF004" w14:textId="7D8F285B" w:rsidR="004D7107" w:rsidRPr="00F67924" w:rsidRDefault="004D7107" w:rsidP="004D7107">
      <w:pPr>
        <w:rPr>
          <w:szCs w:val="22"/>
          <w:lang w:val="pt-PT"/>
        </w:rPr>
      </w:pPr>
      <w:r w:rsidRPr="00F67924">
        <w:rPr>
          <w:szCs w:val="22"/>
          <w:lang w:val="pt-PT"/>
        </w:rPr>
        <w:t>A caneta pré-cheia não deve ser utilizada para tratar crianças com idade inferior a 12</w:t>
      </w:r>
      <w:r w:rsidR="00AA6CC0" w:rsidRPr="00F67924">
        <w:rPr>
          <w:szCs w:val="22"/>
          <w:lang w:val="pt-PT"/>
        </w:rPr>
        <w:t> </w:t>
      </w:r>
      <w:r w:rsidRPr="00F67924">
        <w:rPr>
          <w:szCs w:val="22"/>
          <w:lang w:val="pt-PT"/>
        </w:rPr>
        <w:t>anos.</w:t>
      </w:r>
    </w:p>
    <w:p w14:paraId="7117AF5A" w14:textId="77777777" w:rsidR="004D7107" w:rsidRPr="00F67924" w:rsidRDefault="004D7107" w:rsidP="004D7107">
      <w:pPr>
        <w:rPr>
          <w:b/>
          <w:szCs w:val="22"/>
          <w:lang w:val="pt-PT"/>
        </w:rPr>
      </w:pPr>
    </w:p>
    <w:p w14:paraId="34AF1119" w14:textId="77777777" w:rsidR="004D7107" w:rsidRPr="00F67924" w:rsidRDefault="00985570" w:rsidP="004D7107">
      <w:pPr>
        <w:rPr>
          <w:b/>
          <w:szCs w:val="22"/>
          <w:lang w:val="pt-PT"/>
        </w:rPr>
      </w:pPr>
      <w:r w:rsidRPr="00F67924">
        <w:rPr>
          <w:b/>
          <w:szCs w:val="22"/>
          <w:lang w:val="pt-PT"/>
        </w:rPr>
        <w:t>A</w:t>
      </w:r>
      <w:r w:rsidR="004D7107" w:rsidRPr="00F67924">
        <w:rPr>
          <w:b/>
          <w:szCs w:val="22"/>
          <w:lang w:val="pt-PT"/>
        </w:rPr>
        <w:t>dolescentes com AIJp (com 12 ou mais anos de idade)</w:t>
      </w:r>
    </w:p>
    <w:p w14:paraId="3B2FBA3C" w14:textId="77777777" w:rsidR="004D7107" w:rsidRPr="00F67924" w:rsidRDefault="004D7107" w:rsidP="004D7107">
      <w:pPr>
        <w:rPr>
          <w:b/>
          <w:szCs w:val="22"/>
          <w:lang w:val="pt-PT"/>
        </w:rPr>
      </w:pPr>
      <w:r w:rsidRPr="00F67924">
        <w:rPr>
          <w:b/>
          <w:szCs w:val="22"/>
          <w:lang w:val="pt-PT"/>
        </w:rPr>
        <w:t>A dose usual de RoActemra depende do peso corporal do doente.</w:t>
      </w:r>
    </w:p>
    <w:p w14:paraId="31085495" w14:textId="2B9436F1" w:rsidR="004D7107" w:rsidRPr="00F67924" w:rsidRDefault="004D7107" w:rsidP="00556054">
      <w:pPr>
        <w:pStyle w:val="Standard1"/>
        <w:ind w:left="562" w:hanging="562"/>
        <w:rPr>
          <w:bCs/>
          <w:szCs w:val="22"/>
          <w:lang w:val="pt-PT"/>
        </w:rPr>
      </w:pPr>
      <w:r w:rsidRPr="00F67924">
        <w:rPr>
          <w:b/>
          <w:szCs w:val="22"/>
          <w:lang w:val="pt-PT"/>
        </w:rPr>
        <w:sym w:font="Symbol" w:char="F0B7"/>
      </w:r>
      <w:r w:rsidRPr="00F67924">
        <w:rPr>
          <w:b/>
          <w:szCs w:val="22"/>
          <w:lang w:val="pt-PT"/>
        </w:rPr>
        <w:tab/>
      </w:r>
      <w:r w:rsidRPr="00F67924">
        <w:rPr>
          <w:szCs w:val="22"/>
          <w:lang w:val="pt-PT"/>
        </w:rPr>
        <w:t>Se o doente pesar</w:t>
      </w:r>
      <w:r w:rsidRPr="00F67924">
        <w:rPr>
          <w:b/>
          <w:szCs w:val="22"/>
          <w:lang w:val="pt-PT"/>
        </w:rPr>
        <w:t xml:space="preserve"> menos de 30</w:t>
      </w:r>
      <w:r w:rsidR="00AA6CC0" w:rsidRPr="00F67924">
        <w:rPr>
          <w:b/>
          <w:szCs w:val="22"/>
          <w:lang w:val="pt-PT"/>
        </w:rPr>
        <w:t> </w:t>
      </w:r>
      <w:r w:rsidRPr="00F67924">
        <w:rPr>
          <w:b/>
          <w:szCs w:val="22"/>
          <w:lang w:val="pt-PT"/>
        </w:rPr>
        <w:t>kg</w:t>
      </w:r>
      <w:r w:rsidRPr="00F67924">
        <w:rPr>
          <w:szCs w:val="22"/>
          <w:lang w:val="pt-PT"/>
        </w:rPr>
        <w:t>: a dose é de 162</w:t>
      </w:r>
      <w:r w:rsidR="00AA6CC0" w:rsidRPr="00F67924">
        <w:rPr>
          <w:szCs w:val="22"/>
          <w:lang w:val="pt-PT"/>
        </w:rPr>
        <w:t> </w:t>
      </w:r>
      <w:r w:rsidRPr="00F67924">
        <w:rPr>
          <w:szCs w:val="22"/>
          <w:lang w:val="pt-PT"/>
        </w:rPr>
        <w:t xml:space="preserve">mg (o conteúdo de 1 </w:t>
      </w:r>
      <w:r w:rsidR="00F4143C" w:rsidRPr="00F67924">
        <w:rPr>
          <w:szCs w:val="22"/>
          <w:lang w:val="pt-PT"/>
        </w:rPr>
        <w:t>caneta</w:t>
      </w:r>
      <w:r w:rsidRPr="00F67924">
        <w:rPr>
          <w:szCs w:val="22"/>
          <w:lang w:val="pt-PT"/>
        </w:rPr>
        <w:t xml:space="preserve"> pré-cheia), </w:t>
      </w:r>
      <w:r w:rsidRPr="00F67924">
        <w:rPr>
          <w:b/>
          <w:szCs w:val="22"/>
          <w:lang w:val="pt-PT"/>
        </w:rPr>
        <w:t>de 3 em 3</w:t>
      </w:r>
      <w:r w:rsidR="00AA6CC0" w:rsidRPr="00F67924">
        <w:rPr>
          <w:b/>
          <w:szCs w:val="22"/>
          <w:lang w:val="pt-PT"/>
        </w:rPr>
        <w:t> </w:t>
      </w:r>
      <w:r w:rsidRPr="00F67924">
        <w:rPr>
          <w:b/>
          <w:szCs w:val="22"/>
          <w:lang w:val="pt-PT"/>
        </w:rPr>
        <w:t>semanas</w:t>
      </w:r>
      <w:r w:rsidRPr="00F67924">
        <w:rPr>
          <w:bCs/>
          <w:szCs w:val="22"/>
          <w:lang w:val="pt-PT"/>
        </w:rPr>
        <w:t xml:space="preserve"> </w:t>
      </w:r>
    </w:p>
    <w:p w14:paraId="27A1A83B" w14:textId="66B7F82F" w:rsidR="004D7107" w:rsidRPr="00F67924" w:rsidRDefault="004D7107" w:rsidP="00556054">
      <w:pPr>
        <w:pStyle w:val="Standard1"/>
        <w:ind w:left="562" w:hanging="562"/>
        <w:rPr>
          <w:bCs/>
          <w:szCs w:val="22"/>
          <w:lang w:val="pt-PT"/>
        </w:rPr>
      </w:pPr>
      <w:r w:rsidRPr="00F67924">
        <w:rPr>
          <w:szCs w:val="22"/>
          <w:lang w:val="pt-PT"/>
        </w:rPr>
        <w:sym w:font="Symbol" w:char="F0B7"/>
      </w:r>
      <w:r w:rsidRPr="00F67924">
        <w:rPr>
          <w:szCs w:val="22"/>
          <w:lang w:val="pt-PT"/>
        </w:rPr>
        <w:tab/>
        <w:t xml:space="preserve">Se o doente pesar </w:t>
      </w:r>
      <w:r w:rsidRPr="00F67924">
        <w:rPr>
          <w:b/>
          <w:szCs w:val="22"/>
          <w:lang w:val="pt-PT"/>
        </w:rPr>
        <w:t>30</w:t>
      </w:r>
      <w:r w:rsidR="00AA6CC0" w:rsidRPr="00F67924">
        <w:rPr>
          <w:b/>
          <w:szCs w:val="22"/>
          <w:lang w:val="pt-PT"/>
        </w:rPr>
        <w:t> </w:t>
      </w:r>
      <w:r w:rsidRPr="00F67924">
        <w:rPr>
          <w:b/>
          <w:szCs w:val="22"/>
          <w:lang w:val="pt-PT"/>
        </w:rPr>
        <w:t>kg ou mais</w:t>
      </w:r>
      <w:r w:rsidRPr="00F67924">
        <w:rPr>
          <w:szCs w:val="22"/>
          <w:lang w:val="pt-PT"/>
        </w:rPr>
        <w:t xml:space="preserve">: a dose é de </w:t>
      </w:r>
      <w:r w:rsidRPr="00F67924">
        <w:rPr>
          <w:bCs/>
          <w:szCs w:val="22"/>
          <w:lang w:val="pt-PT"/>
        </w:rPr>
        <w:t>162</w:t>
      </w:r>
      <w:r w:rsidR="00AA6CC0" w:rsidRPr="00F67924">
        <w:rPr>
          <w:bCs/>
          <w:szCs w:val="22"/>
          <w:lang w:val="pt-PT"/>
        </w:rPr>
        <w:t> </w:t>
      </w:r>
      <w:r w:rsidRPr="00F67924">
        <w:rPr>
          <w:bCs/>
          <w:szCs w:val="22"/>
          <w:lang w:val="pt-PT"/>
        </w:rPr>
        <w:t>mg</w:t>
      </w:r>
      <w:r w:rsidRPr="00F67924">
        <w:rPr>
          <w:szCs w:val="22"/>
          <w:lang w:val="pt-PT"/>
        </w:rPr>
        <w:t xml:space="preserve"> (o conteúdo de 1 </w:t>
      </w:r>
      <w:r w:rsidR="00F4143C" w:rsidRPr="00F67924">
        <w:rPr>
          <w:szCs w:val="22"/>
          <w:lang w:val="pt-PT"/>
        </w:rPr>
        <w:t>caneta</w:t>
      </w:r>
      <w:r w:rsidRPr="00F67924">
        <w:rPr>
          <w:szCs w:val="22"/>
          <w:lang w:val="pt-PT"/>
        </w:rPr>
        <w:t xml:space="preserve"> pré-cheia), </w:t>
      </w:r>
      <w:r w:rsidRPr="00F67924">
        <w:rPr>
          <w:b/>
          <w:szCs w:val="22"/>
          <w:lang w:val="pt-PT"/>
        </w:rPr>
        <w:t>de 2 em 2</w:t>
      </w:r>
      <w:r w:rsidR="00AA6CC0" w:rsidRPr="00F67924">
        <w:rPr>
          <w:b/>
          <w:szCs w:val="22"/>
          <w:lang w:val="pt-PT"/>
        </w:rPr>
        <w:t> </w:t>
      </w:r>
      <w:r w:rsidRPr="00F67924">
        <w:rPr>
          <w:b/>
          <w:szCs w:val="22"/>
          <w:lang w:val="pt-PT"/>
        </w:rPr>
        <w:t>semanas</w:t>
      </w:r>
      <w:r w:rsidRPr="00F67924">
        <w:rPr>
          <w:b/>
          <w:bCs/>
          <w:szCs w:val="22"/>
          <w:lang w:val="pt-PT"/>
        </w:rPr>
        <w:t>.</w:t>
      </w:r>
    </w:p>
    <w:p w14:paraId="7FBF9993" w14:textId="77777777" w:rsidR="004D7107" w:rsidRPr="00F67924" w:rsidRDefault="004D7107" w:rsidP="001046D2">
      <w:pPr>
        <w:rPr>
          <w:szCs w:val="22"/>
          <w:lang w:val="pt-PT"/>
        </w:rPr>
      </w:pPr>
    </w:p>
    <w:p w14:paraId="74739ACE" w14:textId="3AB91078" w:rsidR="004D7107" w:rsidRPr="00F67924" w:rsidRDefault="004D7107" w:rsidP="004D7107">
      <w:pPr>
        <w:rPr>
          <w:szCs w:val="22"/>
          <w:lang w:val="pt-PT"/>
        </w:rPr>
      </w:pPr>
      <w:r w:rsidRPr="00F67924">
        <w:rPr>
          <w:szCs w:val="22"/>
          <w:lang w:val="pt-PT"/>
        </w:rPr>
        <w:t>A caneta pré-cheia não deve ser utilizada para tratar crianças com idade inferior a 12</w:t>
      </w:r>
      <w:r w:rsidR="00AA6CC0" w:rsidRPr="00F67924">
        <w:rPr>
          <w:szCs w:val="22"/>
          <w:lang w:val="pt-PT"/>
        </w:rPr>
        <w:t> </w:t>
      </w:r>
      <w:r w:rsidRPr="00F67924">
        <w:rPr>
          <w:szCs w:val="22"/>
          <w:lang w:val="pt-PT"/>
        </w:rPr>
        <w:t>anos.</w:t>
      </w:r>
    </w:p>
    <w:p w14:paraId="1206BB2A" w14:textId="77777777" w:rsidR="004D7107" w:rsidRPr="00F67924" w:rsidRDefault="00661DF4" w:rsidP="001046D2">
      <w:pPr>
        <w:rPr>
          <w:szCs w:val="22"/>
          <w:lang w:val="pt-PT"/>
        </w:rPr>
      </w:pPr>
      <w:r w:rsidRPr="00F67924">
        <w:rPr>
          <w:szCs w:val="22"/>
          <w:lang w:val="pt-PT"/>
        </w:rPr>
        <w:t xml:space="preserve"> </w:t>
      </w:r>
    </w:p>
    <w:p w14:paraId="2746E425" w14:textId="4B0CC118" w:rsidR="001046D2" w:rsidRPr="00F67924" w:rsidRDefault="001046D2" w:rsidP="001046D2">
      <w:pPr>
        <w:rPr>
          <w:szCs w:val="22"/>
          <w:lang w:val="pt-PT"/>
        </w:rPr>
      </w:pPr>
      <w:r w:rsidRPr="00F67924">
        <w:rPr>
          <w:szCs w:val="22"/>
          <w:lang w:val="pt-PT"/>
        </w:rPr>
        <w:t>RoActemra é administrado por injeção por baixo da pele (</w:t>
      </w:r>
      <w:r w:rsidRPr="00F67924">
        <w:rPr>
          <w:i/>
          <w:szCs w:val="22"/>
          <w:lang w:val="pt-PT"/>
        </w:rPr>
        <w:t>via subcutânea</w:t>
      </w:r>
      <w:r w:rsidRPr="00F67924">
        <w:rPr>
          <w:szCs w:val="22"/>
          <w:lang w:val="pt-PT"/>
        </w:rPr>
        <w:t>). No início, o seu médico ou enfermeiro poderão injetar RoActemra. No entanto, o seu médico pode decidir que pode injetar RoActemra a si mesmo. Neste caso, irá receber formação em como injetar RoActemra a si mesmo.</w:t>
      </w:r>
      <w:r w:rsidR="00855EB9" w:rsidRPr="00F67924">
        <w:rPr>
          <w:szCs w:val="22"/>
          <w:lang w:val="pt-PT"/>
        </w:rPr>
        <w:t xml:space="preserve"> Os pais e os responsáveis irão receber treino sobre como administrar uma injeção de RoActemra a doentes que não conseguem autoadministrar a injeção.</w:t>
      </w:r>
    </w:p>
    <w:p w14:paraId="65AB2785" w14:textId="77777777" w:rsidR="001046D2" w:rsidRPr="00F67924" w:rsidRDefault="001046D2" w:rsidP="001046D2">
      <w:pPr>
        <w:rPr>
          <w:szCs w:val="22"/>
          <w:lang w:val="pt-PT"/>
        </w:rPr>
      </w:pPr>
    </w:p>
    <w:p w14:paraId="72180F7A" w14:textId="3045F9AD" w:rsidR="001046D2" w:rsidRPr="00F67924" w:rsidRDefault="001046D2" w:rsidP="001046D2">
      <w:pPr>
        <w:rPr>
          <w:szCs w:val="22"/>
          <w:lang w:val="pt-PT"/>
        </w:rPr>
      </w:pPr>
      <w:r w:rsidRPr="00F67924">
        <w:rPr>
          <w:szCs w:val="22"/>
          <w:lang w:val="pt-PT"/>
        </w:rPr>
        <w:t>Fale com o seu médico se tiver alguma questão sobre como administrar a injeção a si mesmo</w:t>
      </w:r>
      <w:r w:rsidR="00855EB9" w:rsidRPr="00F67924">
        <w:rPr>
          <w:szCs w:val="22"/>
          <w:lang w:val="pt-PT"/>
        </w:rPr>
        <w:t xml:space="preserve"> ou </w:t>
      </w:r>
      <w:r w:rsidR="00855EB9" w:rsidRPr="00F67924">
        <w:rPr>
          <w:rFonts w:eastAsia="SimSun"/>
          <w:szCs w:val="22"/>
          <w:lang w:val="pt-PT" w:eastAsia="zh-CN"/>
        </w:rPr>
        <w:t>ao adole</w:t>
      </w:r>
      <w:r w:rsidR="004819E2" w:rsidRPr="00F67924">
        <w:rPr>
          <w:rFonts w:eastAsia="SimSun"/>
          <w:szCs w:val="22"/>
          <w:lang w:val="pt-PT" w:eastAsia="zh-CN"/>
        </w:rPr>
        <w:t>s</w:t>
      </w:r>
      <w:r w:rsidR="00855EB9" w:rsidRPr="00F67924">
        <w:rPr>
          <w:rFonts w:eastAsia="SimSun"/>
          <w:szCs w:val="22"/>
          <w:lang w:val="pt-PT" w:eastAsia="zh-CN"/>
        </w:rPr>
        <w:t>cente doente de quem cuida</w:t>
      </w:r>
      <w:r w:rsidRPr="00F67924">
        <w:rPr>
          <w:szCs w:val="22"/>
          <w:lang w:val="pt-PT"/>
        </w:rPr>
        <w:t xml:space="preserve">. Irá encontrar </w:t>
      </w:r>
      <w:r w:rsidR="00572E84" w:rsidRPr="00F67924">
        <w:rPr>
          <w:szCs w:val="22"/>
          <w:lang w:val="pt-PT"/>
        </w:rPr>
        <w:t>mais informação em</w:t>
      </w:r>
      <w:r w:rsidRPr="00F67924">
        <w:rPr>
          <w:szCs w:val="22"/>
          <w:lang w:val="pt-PT"/>
        </w:rPr>
        <w:t xml:space="preserve"> “Instruções para a administração” no final deste folheto.</w:t>
      </w:r>
    </w:p>
    <w:p w14:paraId="2016A652" w14:textId="77777777" w:rsidR="001046D2" w:rsidRPr="00F67924" w:rsidRDefault="001046D2" w:rsidP="003E1CE0">
      <w:pPr>
        <w:rPr>
          <w:szCs w:val="22"/>
          <w:lang w:val="pt-PT"/>
        </w:rPr>
      </w:pPr>
    </w:p>
    <w:p w14:paraId="1FF759F4" w14:textId="77777777" w:rsidR="001046D2" w:rsidRPr="00F67924" w:rsidRDefault="001046D2" w:rsidP="001046D2">
      <w:pPr>
        <w:keepNext/>
        <w:keepLines/>
        <w:suppressAutoHyphens/>
        <w:rPr>
          <w:b/>
          <w:iCs/>
          <w:szCs w:val="22"/>
          <w:lang w:val="pt-PT"/>
        </w:rPr>
      </w:pPr>
      <w:r w:rsidRPr="00F67924">
        <w:rPr>
          <w:b/>
          <w:iCs/>
          <w:szCs w:val="22"/>
          <w:lang w:val="pt-PT"/>
        </w:rPr>
        <w:t>Se utilizar mais RoActemra do que deveria</w:t>
      </w:r>
    </w:p>
    <w:p w14:paraId="6F42A806" w14:textId="77777777" w:rsidR="001046D2" w:rsidRPr="00F67924" w:rsidRDefault="001046D2" w:rsidP="001046D2">
      <w:pPr>
        <w:keepNext/>
        <w:keepLines/>
        <w:rPr>
          <w:szCs w:val="22"/>
          <w:lang w:val="pt-PT"/>
        </w:rPr>
      </w:pPr>
      <w:r w:rsidRPr="00F67924">
        <w:rPr>
          <w:szCs w:val="22"/>
          <w:lang w:val="pt-PT"/>
        </w:rPr>
        <w:t xml:space="preserve">Não é provável que receba RoActemra a mais, uma vez que este é administrado numa </w:t>
      </w:r>
      <w:r w:rsidR="00DA5A00" w:rsidRPr="00F67924">
        <w:rPr>
          <w:szCs w:val="22"/>
          <w:lang w:val="pt-PT"/>
        </w:rPr>
        <w:t>caneta</w:t>
      </w:r>
      <w:r w:rsidRPr="00F67924">
        <w:rPr>
          <w:szCs w:val="22"/>
          <w:lang w:val="pt-PT"/>
        </w:rPr>
        <w:t xml:space="preserve"> pré-cheia. No entanto, se estiver preocupado informe o seu médico, farmacêutico ou enfermeiro.</w:t>
      </w:r>
    </w:p>
    <w:p w14:paraId="6B34EBD5" w14:textId="77777777" w:rsidR="001046D2" w:rsidRPr="00F67924" w:rsidRDefault="001046D2" w:rsidP="001046D2">
      <w:pPr>
        <w:rPr>
          <w:szCs w:val="22"/>
          <w:lang w:val="pt-PT"/>
        </w:rPr>
      </w:pPr>
    </w:p>
    <w:p w14:paraId="68483BBE" w14:textId="77777777" w:rsidR="00855EB9" w:rsidRPr="00F67924" w:rsidRDefault="00855EB9" w:rsidP="00E64A0A">
      <w:pPr>
        <w:keepNext/>
        <w:keepLines/>
        <w:suppressAutoHyphens/>
        <w:rPr>
          <w:b/>
          <w:iCs/>
          <w:szCs w:val="22"/>
          <w:lang w:val="pt-PT"/>
        </w:rPr>
      </w:pPr>
      <w:r w:rsidRPr="00F67924">
        <w:rPr>
          <w:b/>
          <w:iCs/>
          <w:szCs w:val="22"/>
          <w:lang w:val="pt-PT"/>
        </w:rPr>
        <w:t>Se um adulto com AR ou ACG ou um adolescente com AIJs falhar ou esquecer uma dose</w:t>
      </w:r>
    </w:p>
    <w:p w14:paraId="3628E17C" w14:textId="77777777" w:rsidR="00855EB9" w:rsidRPr="00F67924" w:rsidRDefault="001046D2" w:rsidP="001046D2">
      <w:pPr>
        <w:keepNext/>
        <w:keepLines/>
        <w:rPr>
          <w:szCs w:val="22"/>
          <w:lang w:val="pt-PT"/>
        </w:rPr>
      </w:pPr>
      <w:r w:rsidRPr="00F67924">
        <w:rPr>
          <w:szCs w:val="22"/>
          <w:lang w:val="pt-PT"/>
        </w:rPr>
        <w:t xml:space="preserve">É muito importante que utilize RoActemra exatamente como prescrito pelo seu médico. Lembre-se da sua próxima dose. </w:t>
      </w:r>
    </w:p>
    <w:p w14:paraId="595F1661" w14:textId="4358830B" w:rsidR="00855EB9" w:rsidRPr="00F67924" w:rsidRDefault="00F90D97" w:rsidP="00556054">
      <w:pPr>
        <w:pStyle w:val="Standard1"/>
        <w:ind w:left="562" w:hanging="562"/>
        <w:rPr>
          <w:szCs w:val="22"/>
          <w:lang w:val="pt-PT"/>
        </w:rPr>
      </w:pPr>
      <w:r w:rsidRPr="00F67924">
        <w:rPr>
          <w:szCs w:val="22"/>
          <w:lang w:val="pt-PT"/>
        </w:rPr>
        <w:sym w:font="Symbol" w:char="F0B7"/>
      </w:r>
      <w:r w:rsidRPr="00F67924">
        <w:rPr>
          <w:szCs w:val="22"/>
          <w:lang w:val="pt-PT"/>
        </w:rPr>
        <w:tab/>
      </w:r>
      <w:r w:rsidR="001046D2" w:rsidRPr="00F67924">
        <w:rPr>
          <w:szCs w:val="22"/>
          <w:lang w:val="pt-PT"/>
        </w:rPr>
        <w:t>No caso de não receber a sua dose semanal até 7</w:t>
      </w:r>
      <w:r w:rsidR="00AA6CC0" w:rsidRPr="00F67924">
        <w:rPr>
          <w:szCs w:val="22"/>
          <w:lang w:val="pt-PT"/>
        </w:rPr>
        <w:t> </w:t>
      </w:r>
      <w:r w:rsidR="001046D2" w:rsidRPr="00F67924">
        <w:rPr>
          <w:szCs w:val="22"/>
          <w:lang w:val="pt-PT"/>
        </w:rPr>
        <w:t>dias, tome a sua dose no próximo dia previsto.</w:t>
      </w:r>
    </w:p>
    <w:p w14:paraId="2FEA7A41" w14:textId="0F1BC36A" w:rsidR="00855EB9" w:rsidRPr="00F67924" w:rsidRDefault="00F90D97" w:rsidP="00556054">
      <w:pPr>
        <w:pStyle w:val="Standard1"/>
        <w:ind w:left="562" w:hanging="562"/>
        <w:rPr>
          <w:szCs w:val="22"/>
          <w:lang w:val="pt-PT"/>
        </w:rPr>
      </w:pPr>
      <w:r w:rsidRPr="00F67924">
        <w:rPr>
          <w:szCs w:val="22"/>
          <w:lang w:val="pt-PT"/>
        </w:rPr>
        <w:sym w:font="Symbol" w:char="F0B7"/>
      </w:r>
      <w:r w:rsidRPr="00F67924">
        <w:rPr>
          <w:szCs w:val="22"/>
          <w:lang w:val="pt-PT"/>
        </w:rPr>
        <w:tab/>
      </w:r>
      <w:r w:rsidR="001046D2" w:rsidRPr="00F67924">
        <w:rPr>
          <w:szCs w:val="22"/>
          <w:lang w:val="pt-PT"/>
        </w:rPr>
        <w:t>No caso de não receber a sua dose de 2 em 2</w:t>
      </w:r>
      <w:r w:rsidR="00AA6CC0" w:rsidRPr="00F67924">
        <w:rPr>
          <w:szCs w:val="22"/>
          <w:lang w:val="pt-PT"/>
        </w:rPr>
        <w:t> </w:t>
      </w:r>
      <w:r w:rsidR="001046D2" w:rsidRPr="00F67924">
        <w:rPr>
          <w:szCs w:val="22"/>
          <w:lang w:val="pt-PT"/>
        </w:rPr>
        <w:t>semanas até 7</w:t>
      </w:r>
      <w:r w:rsidR="00AA6CC0" w:rsidRPr="00F67924">
        <w:rPr>
          <w:szCs w:val="22"/>
          <w:lang w:val="pt-PT"/>
        </w:rPr>
        <w:t> </w:t>
      </w:r>
      <w:r w:rsidR="001046D2" w:rsidRPr="00F67924">
        <w:rPr>
          <w:szCs w:val="22"/>
          <w:lang w:val="pt-PT"/>
        </w:rPr>
        <w:t xml:space="preserve">dias, injete uma dose logo que se lembrar e tome a sua próxima dose no dia normal previsto. </w:t>
      </w:r>
    </w:p>
    <w:p w14:paraId="5160E27C" w14:textId="0BD78CD3" w:rsidR="001046D2" w:rsidRPr="00F67924" w:rsidRDefault="00F90D97" w:rsidP="00556054">
      <w:pPr>
        <w:pStyle w:val="Standard1"/>
        <w:ind w:left="562" w:hanging="562"/>
        <w:rPr>
          <w:szCs w:val="22"/>
          <w:lang w:val="pt-PT"/>
        </w:rPr>
      </w:pPr>
      <w:r w:rsidRPr="00F67924">
        <w:rPr>
          <w:szCs w:val="22"/>
          <w:lang w:val="pt-PT"/>
        </w:rPr>
        <w:sym w:font="Symbol" w:char="F0B7"/>
      </w:r>
      <w:r w:rsidRPr="00F67924">
        <w:rPr>
          <w:szCs w:val="22"/>
          <w:lang w:val="pt-PT"/>
        </w:rPr>
        <w:tab/>
      </w:r>
      <w:r w:rsidR="001046D2" w:rsidRPr="00F67924">
        <w:rPr>
          <w:szCs w:val="22"/>
          <w:lang w:val="pt-PT"/>
        </w:rPr>
        <w:t>No caso de não receber a sua dose semanal ou de 2 em 2</w:t>
      </w:r>
      <w:r w:rsidR="00AA6CC0" w:rsidRPr="00F67924">
        <w:rPr>
          <w:szCs w:val="22"/>
          <w:lang w:val="pt-PT"/>
        </w:rPr>
        <w:t> </w:t>
      </w:r>
      <w:r w:rsidR="001046D2" w:rsidRPr="00F67924">
        <w:rPr>
          <w:szCs w:val="22"/>
          <w:lang w:val="pt-PT"/>
        </w:rPr>
        <w:t>semanas há mais de 7</w:t>
      </w:r>
      <w:r w:rsidR="00AA6CC0" w:rsidRPr="00F67924">
        <w:rPr>
          <w:szCs w:val="22"/>
          <w:lang w:val="pt-PT"/>
        </w:rPr>
        <w:t> </w:t>
      </w:r>
      <w:r w:rsidR="001046D2" w:rsidRPr="00F67924">
        <w:rPr>
          <w:szCs w:val="22"/>
          <w:lang w:val="pt-PT"/>
        </w:rPr>
        <w:t>dias</w:t>
      </w:r>
      <w:r w:rsidR="00855EB9" w:rsidRPr="00F67924">
        <w:rPr>
          <w:szCs w:val="22"/>
          <w:lang w:val="pt-PT"/>
        </w:rPr>
        <w:t>,</w:t>
      </w:r>
      <w:r w:rsidR="001046D2" w:rsidRPr="00F67924">
        <w:rPr>
          <w:szCs w:val="22"/>
          <w:lang w:val="pt-PT"/>
        </w:rPr>
        <w:t xml:space="preserve"> ou caso não tenha a certeza quando deve injetar RoActemra, ligue ao seu médico ou farmacêutico.</w:t>
      </w:r>
    </w:p>
    <w:p w14:paraId="0CDD84D8" w14:textId="77777777" w:rsidR="001046D2" w:rsidRPr="00F67924" w:rsidRDefault="001046D2" w:rsidP="001046D2">
      <w:pPr>
        <w:rPr>
          <w:szCs w:val="22"/>
          <w:lang w:val="pt-PT"/>
        </w:rPr>
      </w:pPr>
    </w:p>
    <w:p w14:paraId="293E051F" w14:textId="77777777" w:rsidR="00855EB9" w:rsidRPr="00F67924" w:rsidRDefault="00855EB9" w:rsidP="00E64A0A">
      <w:pPr>
        <w:keepNext/>
        <w:keepLines/>
        <w:suppressAutoHyphens/>
        <w:rPr>
          <w:b/>
          <w:iCs/>
          <w:szCs w:val="22"/>
          <w:lang w:val="pt-PT"/>
        </w:rPr>
      </w:pPr>
      <w:r w:rsidRPr="00F67924">
        <w:rPr>
          <w:b/>
          <w:iCs/>
          <w:szCs w:val="22"/>
          <w:lang w:val="pt-PT"/>
        </w:rPr>
        <w:t>Se uma adolescente com AIJp falhar ou esquecer uma dose</w:t>
      </w:r>
    </w:p>
    <w:p w14:paraId="4B574802" w14:textId="77777777" w:rsidR="00855EB9" w:rsidRPr="00F67924" w:rsidRDefault="00855EB9" w:rsidP="00855EB9">
      <w:pPr>
        <w:rPr>
          <w:szCs w:val="22"/>
          <w:lang w:val="pt-PT"/>
        </w:rPr>
      </w:pPr>
      <w:r w:rsidRPr="00F67924">
        <w:rPr>
          <w:szCs w:val="22"/>
          <w:lang w:val="pt-PT"/>
        </w:rPr>
        <w:t xml:space="preserve">É muito importante utilizar RoActemra exatamente como foi prescrito pelo médico. Controle a próxima dose. </w:t>
      </w:r>
    </w:p>
    <w:p w14:paraId="6E725515" w14:textId="67423B04" w:rsidR="00855EB9" w:rsidRPr="00F67924" w:rsidRDefault="00855EB9"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t>No caso de uma dose não ser administrada até 7</w:t>
      </w:r>
      <w:r w:rsidR="00AA6CC0" w:rsidRPr="00F67924">
        <w:rPr>
          <w:szCs w:val="22"/>
          <w:lang w:val="pt-PT"/>
        </w:rPr>
        <w:t> </w:t>
      </w:r>
      <w:r w:rsidRPr="00F67924">
        <w:rPr>
          <w:szCs w:val="22"/>
          <w:lang w:val="pt-PT"/>
        </w:rPr>
        <w:t>dias do dia programado, injete a dose logo que se lembre e administre a dose seguinte no próximo dia previsto.</w:t>
      </w:r>
    </w:p>
    <w:p w14:paraId="3336F719" w14:textId="6BC746FA" w:rsidR="00855EB9" w:rsidRPr="00F67924" w:rsidRDefault="00855EB9" w:rsidP="00556054">
      <w:pPr>
        <w:pStyle w:val="Standard1"/>
        <w:keepNext/>
        <w:keepLines/>
        <w:ind w:left="562" w:hanging="562"/>
        <w:rPr>
          <w:szCs w:val="22"/>
          <w:lang w:val="pt-PT" w:eastAsia="en-US"/>
        </w:rPr>
      </w:pPr>
      <w:r w:rsidRPr="00F67924">
        <w:rPr>
          <w:szCs w:val="22"/>
          <w:lang w:val="pt-PT"/>
        </w:rPr>
        <w:sym w:font="Symbol" w:char="F0B7"/>
      </w:r>
      <w:r w:rsidRPr="00F67924">
        <w:rPr>
          <w:szCs w:val="22"/>
          <w:lang w:val="pt-PT"/>
        </w:rPr>
        <w:tab/>
        <w:t>No c</w:t>
      </w:r>
      <w:r w:rsidRPr="00F67924">
        <w:rPr>
          <w:szCs w:val="22"/>
          <w:lang w:val="pt-PT" w:eastAsia="en-US"/>
        </w:rPr>
        <w:t>aso de uma dose não ser administrada há mais de 7</w:t>
      </w:r>
      <w:r w:rsidR="00AA6CC0" w:rsidRPr="00F67924">
        <w:rPr>
          <w:szCs w:val="22"/>
          <w:lang w:val="pt-PT" w:eastAsia="en-US"/>
        </w:rPr>
        <w:t> </w:t>
      </w:r>
      <w:r w:rsidRPr="00F67924">
        <w:rPr>
          <w:szCs w:val="22"/>
          <w:lang w:val="pt-PT" w:eastAsia="en-US"/>
        </w:rPr>
        <w:t>dias, ou caso não tenha a certeza quando deve injetar RoActemra, contacte o seu médico ou farmacêutico.</w:t>
      </w:r>
    </w:p>
    <w:p w14:paraId="5EB24648" w14:textId="77777777" w:rsidR="00855EB9" w:rsidRPr="00F67924" w:rsidRDefault="00855EB9" w:rsidP="001046D2">
      <w:pPr>
        <w:rPr>
          <w:szCs w:val="22"/>
          <w:lang w:val="pt-PT"/>
        </w:rPr>
      </w:pPr>
    </w:p>
    <w:p w14:paraId="783F2DF1" w14:textId="77777777" w:rsidR="001046D2" w:rsidRPr="00F67924" w:rsidRDefault="001046D2" w:rsidP="001046D2">
      <w:pPr>
        <w:keepNext/>
        <w:keepLines/>
        <w:suppressAutoHyphens/>
        <w:rPr>
          <w:b/>
          <w:iCs/>
          <w:szCs w:val="22"/>
          <w:lang w:val="pt-PT"/>
        </w:rPr>
      </w:pPr>
      <w:r w:rsidRPr="00F67924">
        <w:rPr>
          <w:b/>
          <w:iCs/>
          <w:szCs w:val="22"/>
          <w:lang w:val="pt-PT"/>
        </w:rPr>
        <w:t>Se parar de utilizar RoActemra</w:t>
      </w:r>
    </w:p>
    <w:p w14:paraId="2AD26512" w14:textId="77777777" w:rsidR="001046D2" w:rsidRPr="00F67924" w:rsidRDefault="001046D2" w:rsidP="001046D2">
      <w:pPr>
        <w:rPr>
          <w:szCs w:val="22"/>
          <w:lang w:val="pt-PT"/>
        </w:rPr>
      </w:pPr>
      <w:r w:rsidRPr="00F67924">
        <w:rPr>
          <w:szCs w:val="22"/>
          <w:lang w:val="pt-PT"/>
        </w:rPr>
        <w:t>Não deve parar de utilizar RoActemra sem discutir primeiro o assunto com o seu médico.</w:t>
      </w:r>
    </w:p>
    <w:p w14:paraId="647C3A61" w14:textId="77777777" w:rsidR="001046D2" w:rsidRPr="00F67924" w:rsidRDefault="001046D2" w:rsidP="001046D2">
      <w:pPr>
        <w:rPr>
          <w:szCs w:val="22"/>
          <w:lang w:val="pt-PT"/>
        </w:rPr>
      </w:pPr>
    </w:p>
    <w:p w14:paraId="0CD88916" w14:textId="77777777" w:rsidR="001046D2" w:rsidRPr="00F67924" w:rsidRDefault="001046D2" w:rsidP="001046D2">
      <w:pPr>
        <w:suppressAutoHyphens/>
        <w:rPr>
          <w:b/>
          <w:szCs w:val="22"/>
          <w:lang w:val="pt-PT"/>
        </w:rPr>
      </w:pPr>
      <w:r w:rsidRPr="00F67924">
        <w:rPr>
          <w:szCs w:val="22"/>
          <w:lang w:val="pt-PT"/>
        </w:rPr>
        <w:t>Caso ainda tenha dúvidas sobre a utilização deste medicamento, fale com o seu médico, farmacêutico ou enfermeiro.</w:t>
      </w:r>
    </w:p>
    <w:p w14:paraId="6A0FCF68" w14:textId="77777777" w:rsidR="001046D2" w:rsidRPr="00F67924" w:rsidRDefault="001046D2" w:rsidP="001046D2">
      <w:pPr>
        <w:suppressAutoHyphens/>
        <w:rPr>
          <w:szCs w:val="22"/>
          <w:lang w:val="pt-PT"/>
        </w:rPr>
      </w:pPr>
    </w:p>
    <w:p w14:paraId="7B94AE61" w14:textId="77777777" w:rsidR="001046D2" w:rsidRPr="00F67924" w:rsidRDefault="001046D2" w:rsidP="001046D2">
      <w:pPr>
        <w:suppressAutoHyphens/>
        <w:rPr>
          <w:szCs w:val="22"/>
          <w:lang w:val="pt-PT"/>
        </w:rPr>
      </w:pPr>
    </w:p>
    <w:p w14:paraId="11F2CB22" w14:textId="277A7369" w:rsidR="001046D2" w:rsidRPr="00F67924" w:rsidRDefault="001046D2" w:rsidP="00E64A0A">
      <w:pPr>
        <w:keepNext/>
        <w:keepLines/>
        <w:suppressAutoHyphens/>
        <w:rPr>
          <w:b/>
          <w:iCs/>
          <w:szCs w:val="22"/>
          <w:lang w:val="pt-PT"/>
        </w:rPr>
      </w:pPr>
      <w:r w:rsidRPr="00F67924">
        <w:rPr>
          <w:b/>
          <w:iCs/>
          <w:szCs w:val="22"/>
          <w:lang w:val="pt-PT"/>
        </w:rPr>
        <w:t>4.</w:t>
      </w:r>
      <w:r w:rsidRPr="00F67924">
        <w:rPr>
          <w:b/>
          <w:iCs/>
          <w:szCs w:val="22"/>
          <w:lang w:val="pt-PT"/>
        </w:rPr>
        <w:tab/>
        <w:t xml:space="preserve">Efeitos </w:t>
      </w:r>
      <w:r w:rsidR="00B57CC2" w:rsidRPr="00F67924">
        <w:rPr>
          <w:b/>
          <w:iCs/>
          <w:szCs w:val="22"/>
          <w:lang w:val="pt-PT"/>
        </w:rPr>
        <w:t xml:space="preserve">indesejáveis </w:t>
      </w:r>
      <w:r w:rsidRPr="00F67924">
        <w:rPr>
          <w:b/>
          <w:iCs/>
          <w:szCs w:val="22"/>
          <w:lang w:val="pt-PT"/>
        </w:rPr>
        <w:t>possíveis</w:t>
      </w:r>
    </w:p>
    <w:p w14:paraId="2A678FA0" w14:textId="77777777" w:rsidR="001046D2" w:rsidRPr="00F67924" w:rsidRDefault="001046D2" w:rsidP="001046D2">
      <w:pPr>
        <w:suppressAutoHyphens/>
        <w:rPr>
          <w:szCs w:val="22"/>
          <w:lang w:val="pt-PT"/>
        </w:rPr>
      </w:pPr>
    </w:p>
    <w:p w14:paraId="61FDB069" w14:textId="1FAA43E3" w:rsidR="001046D2" w:rsidRPr="00F67924" w:rsidRDefault="001046D2" w:rsidP="001046D2">
      <w:pPr>
        <w:rPr>
          <w:szCs w:val="22"/>
          <w:lang w:val="pt-PT"/>
        </w:rPr>
      </w:pPr>
      <w:r w:rsidRPr="00F67924">
        <w:rPr>
          <w:szCs w:val="22"/>
          <w:lang w:val="pt-PT"/>
        </w:rPr>
        <w:t xml:space="preserve">Como todos os medicamentos, RoActemra pode causar efeitos </w:t>
      </w:r>
      <w:r w:rsidR="00B57CC2" w:rsidRPr="00F67924">
        <w:rPr>
          <w:szCs w:val="22"/>
          <w:lang w:val="pt-PT"/>
        </w:rPr>
        <w:t>indesejáveis</w:t>
      </w:r>
      <w:r w:rsidRPr="00F67924">
        <w:rPr>
          <w:szCs w:val="22"/>
          <w:lang w:val="pt-PT"/>
        </w:rPr>
        <w:t>, embora estes não se manifestem em todas as pessoas.</w:t>
      </w:r>
    </w:p>
    <w:p w14:paraId="5C658A54" w14:textId="56FACD32" w:rsidR="001046D2" w:rsidRPr="00F67924" w:rsidRDefault="001046D2" w:rsidP="001046D2">
      <w:pPr>
        <w:rPr>
          <w:szCs w:val="22"/>
          <w:lang w:val="pt-PT"/>
        </w:rPr>
      </w:pPr>
      <w:r w:rsidRPr="00F67924">
        <w:rPr>
          <w:szCs w:val="22"/>
          <w:lang w:val="pt-PT"/>
        </w:rPr>
        <w:t xml:space="preserve">Os efeitos </w:t>
      </w:r>
      <w:r w:rsidR="00B57CC2" w:rsidRPr="00F67924">
        <w:rPr>
          <w:szCs w:val="22"/>
          <w:lang w:val="pt-PT"/>
        </w:rPr>
        <w:t>indesejáveis</w:t>
      </w:r>
      <w:r w:rsidR="00B57CC2" w:rsidRPr="00F67924" w:rsidDel="00B57CC2">
        <w:rPr>
          <w:szCs w:val="22"/>
          <w:lang w:val="pt-PT"/>
        </w:rPr>
        <w:t xml:space="preserve"> </w:t>
      </w:r>
      <w:r w:rsidRPr="00F67924">
        <w:rPr>
          <w:szCs w:val="22"/>
          <w:lang w:val="pt-PT"/>
        </w:rPr>
        <w:t>podem ocorrer 3</w:t>
      </w:r>
      <w:r w:rsidR="00AA6CC0" w:rsidRPr="00F67924">
        <w:rPr>
          <w:szCs w:val="22"/>
          <w:lang w:val="pt-PT"/>
        </w:rPr>
        <w:t> </w:t>
      </w:r>
      <w:r w:rsidRPr="00F67924">
        <w:rPr>
          <w:szCs w:val="22"/>
          <w:lang w:val="pt-PT"/>
        </w:rPr>
        <w:t>meses ou mais após a sua última dose de RoActemra.</w:t>
      </w:r>
    </w:p>
    <w:p w14:paraId="3E789EB8" w14:textId="77777777" w:rsidR="001046D2" w:rsidRPr="00F67924" w:rsidRDefault="001046D2" w:rsidP="001046D2">
      <w:pPr>
        <w:rPr>
          <w:szCs w:val="22"/>
          <w:lang w:val="pt-PT"/>
        </w:rPr>
      </w:pPr>
    </w:p>
    <w:p w14:paraId="346DC965" w14:textId="6E9ED20D" w:rsidR="001046D2" w:rsidRPr="00F67924" w:rsidRDefault="001046D2" w:rsidP="00E64A0A">
      <w:pPr>
        <w:keepNext/>
        <w:keepLines/>
        <w:suppressAutoHyphens/>
        <w:rPr>
          <w:b/>
          <w:iCs/>
          <w:szCs w:val="22"/>
          <w:lang w:val="pt-PT"/>
        </w:rPr>
      </w:pPr>
      <w:r w:rsidRPr="00F67924">
        <w:rPr>
          <w:b/>
          <w:iCs/>
          <w:szCs w:val="22"/>
          <w:lang w:val="pt-PT"/>
        </w:rPr>
        <w:t xml:space="preserve">Possíveis efeitos </w:t>
      </w:r>
      <w:r w:rsidR="00B57CC2" w:rsidRPr="00F67924">
        <w:rPr>
          <w:b/>
          <w:iCs/>
          <w:szCs w:val="22"/>
          <w:lang w:val="pt-PT"/>
        </w:rPr>
        <w:t xml:space="preserve">indesejáveis </w:t>
      </w:r>
      <w:r w:rsidRPr="00F67924">
        <w:rPr>
          <w:b/>
          <w:iCs/>
          <w:szCs w:val="22"/>
          <w:lang w:val="pt-PT"/>
        </w:rPr>
        <w:t>graves</w:t>
      </w:r>
    </w:p>
    <w:p w14:paraId="119D72DA" w14:textId="3DE88EBA" w:rsidR="00AA6CC0" w:rsidRPr="00F67924" w:rsidRDefault="00AA6CC0" w:rsidP="00556054">
      <w:pPr>
        <w:keepNext/>
        <w:keepLines/>
        <w:rPr>
          <w:szCs w:val="22"/>
          <w:lang w:val="pt-PT"/>
        </w:rPr>
      </w:pPr>
      <w:r w:rsidRPr="00F67924">
        <w:rPr>
          <w:szCs w:val="22"/>
          <w:lang w:val="pt-PT"/>
        </w:rPr>
        <w:t xml:space="preserve">Informe </w:t>
      </w:r>
      <w:r w:rsidRPr="00F67924">
        <w:rPr>
          <w:b/>
          <w:szCs w:val="22"/>
          <w:lang w:val="pt-PT"/>
        </w:rPr>
        <w:t xml:space="preserve">imediatamente </w:t>
      </w:r>
      <w:r w:rsidRPr="00F67924">
        <w:rPr>
          <w:szCs w:val="22"/>
          <w:lang w:val="pt-PT"/>
        </w:rPr>
        <w:t>o seu médico se tiver algum dos seguintes efeitos indesejáveis:</w:t>
      </w:r>
    </w:p>
    <w:p w14:paraId="72D3E548" w14:textId="2D83C1B5" w:rsidR="001046D2" w:rsidRPr="00F67924" w:rsidRDefault="001046D2" w:rsidP="001046D2">
      <w:pPr>
        <w:rPr>
          <w:i/>
          <w:szCs w:val="22"/>
          <w:lang w:val="pt-PT"/>
        </w:rPr>
      </w:pPr>
      <w:r w:rsidRPr="00F67924">
        <w:rPr>
          <w:i/>
          <w:szCs w:val="22"/>
          <w:lang w:val="pt-PT"/>
        </w:rPr>
        <w:t xml:space="preserve">Estes são frequentes: podem afetar até 1 em </w:t>
      </w:r>
      <w:del w:id="3720" w:author="Author">
        <w:r w:rsidRPr="00F67924" w:rsidDel="00D01586">
          <w:rPr>
            <w:i/>
            <w:szCs w:val="22"/>
            <w:lang w:val="pt-PT"/>
          </w:rPr>
          <w:delText xml:space="preserve">cada </w:delText>
        </w:r>
      </w:del>
      <w:r w:rsidRPr="00F67924">
        <w:rPr>
          <w:i/>
          <w:szCs w:val="22"/>
          <w:lang w:val="pt-PT"/>
        </w:rPr>
        <w:t>10</w:t>
      </w:r>
      <w:r w:rsidR="00AA6CC0" w:rsidRPr="00F67924">
        <w:rPr>
          <w:i/>
          <w:szCs w:val="22"/>
          <w:lang w:val="pt-PT"/>
        </w:rPr>
        <w:t> pessoas</w:t>
      </w:r>
    </w:p>
    <w:p w14:paraId="460FE0D5" w14:textId="77777777" w:rsidR="001046D2" w:rsidRPr="00F67924" w:rsidRDefault="001046D2" w:rsidP="001046D2">
      <w:pPr>
        <w:rPr>
          <w:b/>
          <w:szCs w:val="22"/>
          <w:lang w:val="pt-PT"/>
        </w:rPr>
      </w:pPr>
    </w:p>
    <w:p w14:paraId="6A3137F3" w14:textId="77777777" w:rsidR="001046D2" w:rsidRPr="00F67924" w:rsidRDefault="001046D2" w:rsidP="001046D2">
      <w:pPr>
        <w:rPr>
          <w:szCs w:val="22"/>
          <w:lang w:val="pt-PT"/>
        </w:rPr>
      </w:pPr>
      <w:r w:rsidRPr="00F67924">
        <w:rPr>
          <w:b/>
          <w:szCs w:val="22"/>
          <w:lang w:val="pt-PT"/>
        </w:rPr>
        <w:t xml:space="preserve">Reações alérgicas </w:t>
      </w:r>
      <w:r w:rsidRPr="00F67924">
        <w:rPr>
          <w:szCs w:val="22"/>
          <w:lang w:val="pt-PT"/>
        </w:rPr>
        <w:t>durante ou após a injeção:</w:t>
      </w:r>
    </w:p>
    <w:p w14:paraId="7D3C46AE"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szCs w:val="22"/>
          <w:lang w:val="pt-PT"/>
        </w:rPr>
        <w:tab/>
        <w:t>dificuldade em respirar, aperto no peito ou sensação de desmaio</w:t>
      </w:r>
    </w:p>
    <w:p w14:paraId="53E50876" w14:textId="3A70768F"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 xml:space="preserve"> </w:t>
      </w:r>
      <w:r w:rsidRPr="00F67924">
        <w:rPr>
          <w:szCs w:val="22"/>
          <w:lang w:val="pt-PT"/>
        </w:rPr>
        <w:tab/>
        <w:t>erupção na pele, comichão, urticária, inchaço dos lábios, da língua ou da face</w:t>
      </w:r>
    </w:p>
    <w:p w14:paraId="14826B8A" w14:textId="77777777" w:rsidR="001046D2" w:rsidRPr="00F67924" w:rsidRDefault="001046D2" w:rsidP="001046D2">
      <w:pPr>
        <w:rPr>
          <w:szCs w:val="22"/>
          <w:lang w:val="pt-PT"/>
        </w:rPr>
      </w:pPr>
    </w:p>
    <w:p w14:paraId="6A644A59" w14:textId="77777777" w:rsidR="001046D2" w:rsidRPr="00F67924" w:rsidRDefault="001046D2" w:rsidP="001046D2">
      <w:pPr>
        <w:keepNext/>
        <w:ind w:left="567" w:hanging="567"/>
        <w:rPr>
          <w:szCs w:val="22"/>
          <w:lang w:val="pt-PT"/>
        </w:rPr>
      </w:pPr>
      <w:r w:rsidRPr="00F67924">
        <w:rPr>
          <w:b/>
          <w:szCs w:val="22"/>
          <w:lang w:val="pt-PT"/>
        </w:rPr>
        <w:t>Sinais de infeções graves</w:t>
      </w:r>
      <w:r w:rsidRPr="00F67924">
        <w:rPr>
          <w:szCs w:val="22"/>
          <w:lang w:val="pt-PT"/>
        </w:rPr>
        <w:t>:</w:t>
      </w:r>
    </w:p>
    <w:p w14:paraId="24852189"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febre e arrepios</w:t>
      </w:r>
    </w:p>
    <w:p w14:paraId="22643926"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bolhas na boca ou na pele</w:t>
      </w:r>
    </w:p>
    <w:p w14:paraId="79F11901"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dor de estômago</w:t>
      </w:r>
    </w:p>
    <w:p w14:paraId="31593007" w14:textId="77777777" w:rsidR="001046D2" w:rsidRPr="00F67924" w:rsidRDefault="001046D2" w:rsidP="001046D2">
      <w:pPr>
        <w:ind w:left="567" w:hanging="567"/>
        <w:rPr>
          <w:szCs w:val="22"/>
          <w:lang w:val="pt-PT"/>
        </w:rPr>
      </w:pPr>
    </w:p>
    <w:p w14:paraId="45944F57" w14:textId="77777777" w:rsidR="00DC7E10" w:rsidRPr="00F67924" w:rsidRDefault="00DC7E10" w:rsidP="00DC7E10">
      <w:pPr>
        <w:keepNext/>
        <w:ind w:left="567" w:hanging="567"/>
        <w:rPr>
          <w:szCs w:val="22"/>
          <w:lang w:val="pt-PT"/>
        </w:rPr>
      </w:pPr>
      <w:r w:rsidRPr="00F67924">
        <w:rPr>
          <w:b/>
          <w:szCs w:val="22"/>
          <w:lang w:val="pt-PT"/>
        </w:rPr>
        <w:t>Sinais e sintomas de toxicidade hepática</w:t>
      </w:r>
      <w:r w:rsidRPr="00F67924">
        <w:rPr>
          <w:szCs w:val="22"/>
          <w:lang w:val="pt-PT"/>
        </w:rPr>
        <w:t>:</w:t>
      </w:r>
    </w:p>
    <w:p w14:paraId="65B48B6E" w14:textId="37594CE9" w:rsidR="00DC7E10" w:rsidRPr="00F67924" w:rsidRDefault="00DC7E10" w:rsidP="00DC7E10">
      <w:pPr>
        <w:keepNext/>
        <w:ind w:left="426" w:hanging="426"/>
        <w:rPr>
          <w:rFonts w:eastAsia="SimSun"/>
          <w:szCs w:val="22"/>
          <w:lang w:val="pt-PT" w:eastAsia="zh-CN"/>
        </w:rPr>
      </w:pPr>
      <w:r w:rsidRPr="00F67924">
        <w:rPr>
          <w:i/>
          <w:szCs w:val="22"/>
          <w:lang w:val="pt-PT"/>
        </w:rPr>
        <w:t xml:space="preserve">Estes </w:t>
      </w:r>
      <w:r w:rsidR="00AA6CC0" w:rsidRPr="00F67924">
        <w:rPr>
          <w:i/>
          <w:szCs w:val="22"/>
          <w:lang w:val="pt-PT"/>
        </w:rPr>
        <w:t xml:space="preserve">são raros: </w:t>
      </w:r>
      <w:r w:rsidRPr="00F67924">
        <w:rPr>
          <w:i/>
          <w:szCs w:val="22"/>
          <w:lang w:val="pt-PT"/>
        </w:rPr>
        <w:t xml:space="preserve">podem afetar até 1 em </w:t>
      </w:r>
      <w:del w:id="3721" w:author="Author">
        <w:r w:rsidRPr="00F67924" w:rsidDel="00D01586">
          <w:rPr>
            <w:i/>
            <w:szCs w:val="22"/>
            <w:lang w:val="pt-PT"/>
          </w:rPr>
          <w:delText xml:space="preserve">cada </w:delText>
        </w:r>
      </w:del>
      <w:r w:rsidRPr="00F67924">
        <w:rPr>
          <w:i/>
          <w:szCs w:val="22"/>
          <w:lang w:val="pt-PT"/>
        </w:rPr>
        <w:t>1000</w:t>
      </w:r>
      <w:r w:rsidR="00AA6CC0" w:rsidRPr="00F67924">
        <w:rPr>
          <w:i/>
          <w:szCs w:val="22"/>
          <w:lang w:val="pt-PT"/>
        </w:rPr>
        <w:t> pessoas</w:t>
      </w:r>
      <w:r w:rsidRPr="00F67924">
        <w:rPr>
          <w:rFonts w:eastAsia="SimSun"/>
          <w:szCs w:val="22"/>
          <w:lang w:val="pt-PT" w:eastAsia="zh-CN"/>
        </w:rPr>
        <w:t xml:space="preserve"> </w:t>
      </w:r>
    </w:p>
    <w:p w14:paraId="5A55D818" w14:textId="77777777" w:rsidR="00DC7E10" w:rsidRPr="00F67924" w:rsidRDefault="00DC7E10"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 xml:space="preserve">cansaço </w:t>
      </w:r>
    </w:p>
    <w:p w14:paraId="2A500875" w14:textId="77777777" w:rsidR="00DC7E10" w:rsidRPr="00F67924" w:rsidRDefault="00DC7E10" w:rsidP="00556054">
      <w:pPr>
        <w:pStyle w:val="Standard1"/>
        <w:ind w:left="562" w:hanging="562"/>
        <w:rPr>
          <w:szCs w:val="22"/>
          <w:lang w:val="pt-PT"/>
        </w:rPr>
      </w:pPr>
      <w:r w:rsidRPr="00F67924">
        <w:rPr>
          <w:szCs w:val="22"/>
          <w:lang w:val="pt-PT"/>
        </w:rPr>
        <w:sym w:font="Symbol" w:char="F0B7"/>
      </w:r>
      <w:r w:rsidRPr="00F67924">
        <w:rPr>
          <w:szCs w:val="22"/>
          <w:lang w:val="pt-PT"/>
        </w:rPr>
        <w:tab/>
        <w:t>dor a</w:t>
      </w:r>
      <w:r w:rsidRPr="00F67924">
        <w:rPr>
          <w:rFonts w:eastAsia="SimSun"/>
          <w:szCs w:val="22"/>
          <w:lang w:val="pt-PT" w:eastAsia="zh-CN" w:bidi="th-TH"/>
        </w:rPr>
        <w:t xml:space="preserve">bdominal </w:t>
      </w:r>
    </w:p>
    <w:p w14:paraId="5B612E05" w14:textId="77777777" w:rsidR="00DC7E10" w:rsidRPr="00F67924" w:rsidRDefault="00DC7E10"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icterícia (</w:t>
      </w:r>
      <w:r w:rsidR="004057DC" w:rsidRPr="00F67924">
        <w:rPr>
          <w:szCs w:val="22"/>
          <w:lang w:val="pt-PT"/>
        </w:rPr>
        <w:t>amarelecimento</w:t>
      </w:r>
      <w:r w:rsidRPr="00F67924">
        <w:rPr>
          <w:szCs w:val="22"/>
          <w:lang w:val="pt-PT"/>
        </w:rPr>
        <w:t xml:space="preserve"> da pele ou olhos)</w:t>
      </w:r>
    </w:p>
    <w:p w14:paraId="3A2F5487" w14:textId="50D25AAC" w:rsidR="00DC7E10" w:rsidRPr="00F67924" w:rsidRDefault="00DC7E10" w:rsidP="001046D2">
      <w:pPr>
        <w:ind w:left="567" w:hanging="567"/>
        <w:rPr>
          <w:szCs w:val="22"/>
          <w:lang w:val="pt-PT"/>
        </w:rPr>
      </w:pPr>
    </w:p>
    <w:p w14:paraId="30ED5685" w14:textId="5EB61910" w:rsidR="00AA6CC0" w:rsidRPr="00F67924" w:rsidRDefault="00AA6CC0" w:rsidP="001046D2">
      <w:pPr>
        <w:ind w:left="567" w:hanging="567"/>
        <w:rPr>
          <w:szCs w:val="22"/>
          <w:lang w:val="pt-PT"/>
        </w:rPr>
      </w:pPr>
      <w:r w:rsidRPr="00F67924">
        <w:rPr>
          <w:b/>
          <w:szCs w:val="22"/>
          <w:lang w:val="pt-PT"/>
        </w:rPr>
        <w:t>Lista de outros efeitos indesejáveis possíveis</w:t>
      </w:r>
    </w:p>
    <w:p w14:paraId="44CA894C" w14:textId="6C8F8F4B" w:rsidR="001046D2" w:rsidRPr="00F67924" w:rsidRDefault="001046D2" w:rsidP="001046D2">
      <w:pPr>
        <w:ind w:left="567" w:hanging="567"/>
        <w:rPr>
          <w:szCs w:val="22"/>
          <w:lang w:val="pt-PT"/>
        </w:rPr>
      </w:pPr>
      <w:r w:rsidRPr="00F67924">
        <w:rPr>
          <w:szCs w:val="22"/>
          <w:lang w:val="pt-PT"/>
        </w:rPr>
        <w:t>Se notar algum destes</w:t>
      </w:r>
      <w:r w:rsidR="001B789A" w:rsidRPr="00F67924" w:rsidDel="001B789A">
        <w:rPr>
          <w:szCs w:val="22"/>
          <w:lang w:val="pt-PT"/>
        </w:rPr>
        <w:t xml:space="preserve"> </w:t>
      </w:r>
      <w:r w:rsidR="0047456C" w:rsidRPr="00F67924">
        <w:rPr>
          <w:szCs w:val="22"/>
          <w:lang w:val="pt-PT"/>
        </w:rPr>
        <w:t xml:space="preserve">efeitos </w:t>
      </w:r>
      <w:r w:rsidR="00B57CC2" w:rsidRPr="00F67924">
        <w:rPr>
          <w:szCs w:val="22"/>
          <w:lang w:val="pt-PT"/>
        </w:rPr>
        <w:t>indesejáveis</w:t>
      </w:r>
      <w:r w:rsidR="00942DF6" w:rsidRPr="00F67924">
        <w:rPr>
          <w:szCs w:val="22"/>
          <w:lang w:val="pt-PT"/>
        </w:rPr>
        <w:t>,</w:t>
      </w:r>
      <w:r w:rsidRPr="00F67924">
        <w:rPr>
          <w:szCs w:val="22"/>
          <w:lang w:val="pt-PT"/>
        </w:rPr>
        <w:t xml:space="preserve"> informe o seu médico </w:t>
      </w:r>
      <w:r w:rsidRPr="00F67924">
        <w:rPr>
          <w:b/>
          <w:szCs w:val="22"/>
          <w:lang w:val="pt-PT"/>
        </w:rPr>
        <w:t>assim que possível</w:t>
      </w:r>
      <w:r w:rsidR="00AA6CC0" w:rsidRPr="00F67924">
        <w:rPr>
          <w:szCs w:val="22"/>
          <w:lang w:val="pt-PT"/>
        </w:rPr>
        <w:t>:</w:t>
      </w:r>
    </w:p>
    <w:p w14:paraId="290202AD" w14:textId="77777777" w:rsidR="001046D2" w:rsidRPr="00F67924" w:rsidRDefault="001046D2" w:rsidP="001046D2">
      <w:pPr>
        <w:ind w:left="567" w:hanging="567"/>
        <w:rPr>
          <w:szCs w:val="22"/>
          <w:lang w:val="pt-PT"/>
        </w:rPr>
      </w:pPr>
    </w:p>
    <w:p w14:paraId="4D2D6710" w14:textId="3BD66C84" w:rsidR="001046D2" w:rsidRPr="00F67924" w:rsidRDefault="001046D2" w:rsidP="00E64A0A">
      <w:pPr>
        <w:keepNext/>
        <w:keepLines/>
        <w:suppressAutoHyphens/>
        <w:rPr>
          <w:b/>
          <w:iCs/>
          <w:szCs w:val="22"/>
          <w:lang w:val="pt-PT"/>
        </w:rPr>
      </w:pPr>
      <w:r w:rsidRPr="00F67924">
        <w:rPr>
          <w:b/>
          <w:iCs/>
          <w:szCs w:val="22"/>
          <w:lang w:val="pt-PT"/>
        </w:rPr>
        <w:t xml:space="preserve">Efeitos </w:t>
      </w:r>
      <w:r w:rsidR="00B57CC2" w:rsidRPr="00F67924">
        <w:rPr>
          <w:b/>
          <w:iCs/>
          <w:szCs w:val="22"/>
          <w:lang w:val="pt-PT"/>
        </w:rPr>
        <w:t xml:space="preserve">indesejáveis </w:t>
      </w:r>
      <w:r w:rsidRPr="00F67924">
        <w:rPr>
          <w:b/>
          <w:iCs/>
          <w:szCs w:val="22"/>
          <w:lang w:val="pt-PT"/>
        </w:rPr>
        <w:t>muito frequentes:</w:t>
      </w:r>
    </w:p>
    <w:p w14:paraId="4DD8919C" w14:textId="77777777" w:rsidR="0039155D" w:rsidRPr="00F67924" w:rsidRDefault="0039155D" w:rsidP="0039155D">
      <w:pPr>
        <w:keepNext/>
        <w:keepLines/>
        <w:rPr>
          <w:ins w:id="3722" w:author="Author"/>
          <w:i/>
          <w:szCs w:val="22"/>
          <w:lang w:val="pt-PT"/>
        </w:rPr>
      </w:pPr>
      <w:ins w:id="3723" w:author="Author">
        <w:r w:rsidRPr="00F67924">
          <w:rPr>
            <w:i/>
            <w:szCs w:val="22"/>
            <w:lang w:val="pt-PT"/>
          </w:rPr>
          <w:t>Estes podem afetar mais de 1 em 10 pessoas</w:t>
        </w:r>
      </w:ins>
    </w:p>
    <w:p w14:paraId="61D79DD6" w14:textId="5101D1C0" w:rsidR="001046D2" w:rsidRPr="00F67924" w:rsidDel="0039155D" w:rsidRDefault="001046D2" w:rsidP="00515D4D">
      <w:pPr>
        <w:keepNext/>
        <w:keepLines/>
        <w:rPr>
          <w:del w:id="3724" w:author="Author"/>
          <w:i/>
          <w:szCs w:val="22"/>
          <w:lang w:val="pt-PT"/>
        </w:rPr>
      </w:pPr>
      <w:del w:id="3725" w:author="Author">
        <w:r w:rsidRPr="00F67924" w:rsidDel="0039155D">
          <w:rPr>
            <w:i/>
            <w:szCs w:val="22"/>
            <w:lang w:val="pt-PT"/>
          </w:rPr>
          <w:delText>Estes podem afetar 1 em cada 10</w:delText>
        </w:r>
        <w:r w:rsidR="00AA6CC0" w:rsidRPr="00F67924" w:rsidDel="0039155D">
          <w:rPr>
            <w:i/>
            <w:szCs w:val="22"/>
            <w:lang w:val="pt-PT"/>
          </w:rPr>
          <w:delText> pessoas</w:delText>
        </w:r>
        <w:r w:rsidRPr="00F67924" w:rsidDel="0039155D">
          <w:rPr>
            <w:i/>
            <w:szCs w:val="22"/>
            <w:lang w:val="pt-PT"/>
          </w:rPr>
          <w:delText xml:space="preserve"> ou mais</w:delText>
        </w:r>
      </w:del>
    </w:p>
    <w:p w14:paraId="27CF1075"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infeções do trato respiratório superior com sintomas típicos tais como tosse, nariz entupido, corrimento nasal, dor de garganta e dor de cabeça</w:t>
      </w:r>
    </w:p>
    <w:p w14:paraId="4DB719B1"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níveis de gordura no sangue (colesterol) aumentados</w:t>
      </w:r>
    </w:p>
    <w:p w14:paraId="04617631" w14:textId="77777777" w:rsidR="00891C59" w:rsidRPr="00F67924" w:rsidRDefault="00891C59" w:rsidP="00556054">
      <w:pPr>
        <w:pStyle w:val="Standard1"/>
        <w:ind w:left="562" w:hanging="562"/>
        <w:rPr>
          <w:szCs w:val="22"/>
          <w:lang w:val="pt-PT"/>
        </w:rPr>
      </w:pPr>
      <w:r w:rsidRPr="00F67924">
        <w:rPr>
          <w:szCs w:val="22"/>
          <w:lang w:val="pt-PT"/>
        </w:rPr>
        <w:sym w:font="Symbol" w:char="F0B7"/>
      </w:r>
      <w:r w:rsidRPr="00F67924">
        <w:rPr>
          <w:szCs w:val="22"/>
          <w:lang w:val="pt-PT"/>
        </w:rPr>
        <w:tab/>
        <w:t>reações no local de injeção.</w:t>
      </w:r>
    </w:p>
    <w:p w14:paraId="29FFF5F1" w14:textId="77777777" w:rsidR="001046D2" w:rsidRPr="00F67924" w:rsidRDefault="001046D2" w:rsidP="001046D2">
      <w:pPr>
        <w:rPr>
          <w:szCs w:val="22"/>
          <w:lang w:val="pt-PT"/>
        </w:rPr>
      </w:pPr>
    </w:p>
    <w:p w14:paraId="5B8AE49B" w14:textId="2C0DD301" w:rsidR="001046D2" w:rsidRPr="00F67924" w:rsidRDefault="001046D2" w:rsidP="00E64A0A">
      <w:pPr>
        <w:keepNext/>
        <w:keepLines/>
        <w:suppressAutoHyphens/>
        <w:rPr>
          <w:b/>
          <w:iCs/>
          <w:szCs w:val="22"/>
          <w:lang w:val="pt-PT"/>
        </w:rPr>
      </w:pPr>
      <w:r w:rsidRPr="00F67924">
        <w:rPr>
          <w:b/>
          <w:iCs/>
          <w:szCs w:val="22"/>
          <w:lang w:val="pt-PT"/>
        </w:rPr>
        <w:t xml:space="preserve">Efeitos </w:t>
      </w:r>
      <w:r w:rsidR="00B57CC2" w:rsidRPr="00F67924">
        <w:rPr>
          <w:b/>
          <w:iCs/>
          <w:szCs w:val="22"/>
          <w:lang w:val="pt-PT"/>
        </w:rPr>
        <w:t xml:space="preserve">indesejáveis </w:t>
      </w:r>
      <w:r w:rsidRPr="00F67924">
        <w:rPr>
          <w:b/>
          <w:iCs/>
          <w:szCs w:val="22"/>
          <w:lang w:val="pt-PT"/>
        </w:rPr>
        <w:t>frequentes:</w:t>
      </w:r>
    </w:p>
    <w:p w14:paraId="7A710824" w14:textId="718B4C05" w:rsidR="001046D2" w:rsidRPr="00F67924" w:rsidRDefault="001046D2" w:rsidP="001046D2">
      <w:pPr>
        <w:keepNext/>
        <w:keepLines/>
        <w:rPr>
          <w:i/>
          <w:szCs w:val="22"/>
          <w:lang w:val="pt-PT"/>
        </w:rPr>
      </w:pPr>
      <w:r w:rsidRPr="00F67924">
        <w:rPr>
          <w:i/>
          <w:szCs w:val="22"/>
          <w:lang w:val="pt-PT"/>
        </w:rPr>
        <w:t xml:space="preserve">Estes podem afetar até 1 em </w:t>
      </w:r>
      <w:del w:id="3726" w:author="Author">
        <w:r w:rsidRPr="00F67924" w:rsidDel="000869AD">
          <w:rPr>
            <w:i/>
            <w:szCs w:val="22"/>
            <w:lang w:val="pt-PT"/>
          </w:rPr>
          <w:delText xml:space="preserve">cada </w:delText>
        </w:r>
      </w:del>
      <w:r w:rsidRPr="00F67924">
        <w:rPr>
          <w:i/>
          <w:szCs w:val="22"/>
          <w:lang w:val="pt-PT"/>
        </w:rPr>
        <w:t>10</w:t>
      </w:r>
      <w:r w:rsidR="00AA6CC0" w:rsidRPr="00F67924">
        <w:rPr>
          <w:i/>
          <w:szCs w:val="22"/>
          <w:lang w:val="pt-PT"/>
        </w:rPr>
        <w:t> pessoas</w:t>
      </w:r>
    </w:p>
    <w:p w14:paraId="5D523441"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infeção do pulmão (pneumonia)</w:t>
      </w:r>
    </w:p>
    <w:p w14:paraId="35AB8019" w14:textId="333F37A9"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 xml:space="preserve">zona (herpes </w:t>
      </w:r>
      <w:del w:id="3727" w:author="Author">
        <w:r w:rsidRPr="00F67924" w:rsidDel="00EE4151">
          <w:rPr>
            <w:szCs w:val="22"/>
            <w:lang w:val="pt-PT"/>
          </w:rPr>
          <w:delText>zoster</w:delText>
        </w:r>
      </w:del>
      <w:ins w:id="3728" w:author="Author">
        <w:r w:rsidR="00EE4151" w:rsidRPr="00F67924">
          <w:rPr>
            <w:szCs w:val="22"/>
            <w:lang w:val="pt-PT"/>
          </w:rPr>
          <w:t>zóster</w:t>
        </w:r>
      </w:ins>
      <w:r w:rsidRPr="00F67924">
        <w:rPr>
          <w:szCs w:val="22"/>
          <w:lang w:val="pt-PT"/>
        </w:rPr>
        <w:t>)</w:t>
      </w:r>
    </w:p>
    <w:p w14:paraId="0F5E1ACC"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herpes labial (herpes simplex oral), bolhas</w:t>
      </w:r>
    </w:p>
    <w:p w14:paraId="2836C42D"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infeções da pele (celulite), por vezes com febre e arrepios</w:t>
      </w:r>
    </w:p>
    <w:p w14:paraId="5810B170"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erupção na pele e comichão, urticária</w:t>
      </w:r>
    </w:p>
    <w:p w14:paraId="1373ED48"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reações alérgicas (de hipersensibilidade)</w:t>
      </w:r>
    </w:p>
    <w:p w14:paraId="6162A398"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infeção do olho (conjuntivite)</w:t>
      </w:r>
    </w:p>
    <w:p w14:paraId="202AE027"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dor de cabeça, tonturas, pressão sanguínea elevada</w:t>
      </w:r>
    </w:p>
    <w:p w14:paraId="27E5FB28"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ulceração da boca, dor de estômago</w:t>
      </w:r>
    </w:p>
    <w:p w14:paraId="3CE0EFD8"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retenção de líquidos (edema) na parte inferior das pernas, aumento de peso</w:t>
      </w:r>
    </w:p>
    <w:p w14:paraId="1C5E01CB"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tosse, falta de ar</w:t>
      </w:r>
    </w:p>
    <w:p w14:paraId="5D7797CB" w14:textId="58A6343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diminuição do número de glóbulos brancos, demonstrada por análises ao sangue (neutropenia,</w:t>
      </w:r>
      <w:r w:rsidR="00AA6CC0" w:rsidRPr="00F67924">
        <w:rPr>
          <w:szCs w:val="22"/>
          <w:lang w:val="pt-PT"/>
        </w:rPr>
        <w:t xml:space="preserve"> </w:t>
      </w:r>
      <w:r w:rsidRPr="00F67924">
        <w:rPr>
          <w:szCs w:val="22"/>
          <w:lang w:val="pt-PT"/>
        </w:rPr>
        <w:t>leucopenia)</w:t>
      </w:r>
    </w:p>
    <w:p w14:paraId="500738C9"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testes de função do fígado anormais (aumento das transaminases)</w:t>
      </w:r>
    </w:p>
    <w:p w14:paraId="401A6264"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aumento da bilirrubina demonstrado por análises ao sangue</w:t>
      </w:r>
    </w:p>
    <w:p w14:paraId="4F3D7B55" w14:textId="77777777" w:rsidR="001046D2" w:rsidRPr="00F67924" w:rsidRDefault="007E0CB6" w:rsidP="00556054">
      <w:pPr>
        <w:pStyle w:val="Standard1"/>
        <w:ind w:left="562" w:hanging="562"/>
        <w:rPr>
          <w:szCs w:val="22"/>
          <w:lang w:val="pt-PT"/>
        </w:rPr>
      </w:pPr>
      <w:r w:rsidRPr="00F67924">
        <w:rPr>
          <w:szCs w:val="22"/>
          <w:lang w:val="pt-PT"/>
        </w:rPr>
        <w:sym w:font="Symbol" w:char="F0B7"/>
      </w:r>
      <w:r w:rsidRPr="00F67924">
        <w:rPr>
          <w:szCs w:val="22"/>
          <w:lang w:val="pt-PT"/>
        </w:rPr>
        <w:tab/>
        <w:t>baixos níveis de fibrinogénio (uma proteína envolvida na coagulação sanguínea) no sangue</w:t>
      </w:r>
      <w:r w:rsidR="001046D2" w:rsidRPr="00F67924">
        <w:rPr>
          <w:szCs w:val="22"/>
          <w:lang w:val="pt-PT"/>
        </w:rPr>
        <w:t>.</w:t>
      </w:r>
    </w:p>
    <w:p w14:paraId="04B14007" w14:textId="77777777" w:rsidR="001046D2" w:rsidRPr="00F67924" w:rsidRDefault="001046D2" w:rsidP="001046D2">
      <w:pPr>
        <w:rPr>
          <w:szCs w:val="22"/>
          <w:lang w:val="pt-PT"/>
        </w:rPr>
      </w:pPr>
    </w:p>
    <w:p w14:paraId="1EF1FF59" w14:textId="2964990B" w:rsidR="001046D2" w:rsidRPr="00F67924" w:rsidRDefault="001046D2" w:rsidP="00E64A0A">
      <w:pPr>
        <w:keepNext/>
        <w:keepLines/>
        <w:suppressAutoHyphens/>
        <w:rPr>
          <w:b/>
          <w:iCs/>
          <w:szCs w:val="22"/>
          <w:lang w:val="pt-PT"/>
        </w:rPr>
      </w:pPr>
      <w:r w:rsidRPr="00F67924">
        <w:rPr>
          <w:b/>
          <w:iCs/>
          <w:szCs w:val="22"/>
          <w:lang w:val="pt-PT"/>
        </w:rPr>
        <w:t xml:space="preserve">Efeitos </w:t>
      </w:r>
      <w:r w:rsidR="00B57CC2" w:rsidRPr="00F67924">
        <w:rPr>
          <w:b/>
          <w:iCs/>
          <w:szCs w:val="22"/>
          <w:lang w:val="pt-PT"/>
        </w:rPr>
        <w:t xml:space="preserve">indesejáveis </w:t>
      </w:r>
      <w:r w:rsidRPr="00F67924">
        <w:rPr>
          <w:b/>
          <w:iCs/>
          <w:szCs w:val="22"/>
          <w:lang w:val="pt-PT"/>
        </w:rPr>
        <w:t>pouco frequentes:</w:t>
      </w:r>
    </w:p>
    <w:p w14:paraId="44DDB2A7" w14:textId="5C3E0E13" w:rsidR="001046D2" w:rsidRPr="00F67924" w:rsidRDefault="001046D2" w:rsidP="001046D2">
      <w:pPr>
        <w:rPr>
          <w:i/>
          <w:szCs w:val="22"/>
          <w:lang w:val="pt-PT"/>
        </w:rPr>
      </w:pPr>
      <w:r w:rsidRPr="00F67924">
        <w:rPr>
          <w:i/>
          <w:szCs w:val="22"/>
          <w:lang w:val="pt-PT"/>
        </w:rPr>
        <w:t xml:space="preserve">Estes podem afetar até 1 em </w:t>
      </w:r>
      <w:del w:id="3729" w:author="Author">
        <w:r w:rsidRPr="00F67924" w:rsidDel="00D01586">
          <w:rPr>
            <w:i/>
            <w:szCs w:val="22"/>
            <w:lang w:val="pt-PT"/>
          </w:rPr>
          <w:delText xml:space="preserve">cada </w:delText>
        </w:r>
      </w:del>
      <w:r w:rsidRPr="00F67924">
        <w:rPr>
          <w:i/>
          <w:szCs w:val="22"/>
          <w:lang w:val="pt-PT"/>
        </w:rPr>
        <w:t>100</w:t>
      </w:r>
      <w:r w:rsidR="00BC35DB" w:rsidRPr="00F67924">
        <w:rPr>
          <w:i/>
          <w:szCs w:val="22"/>
          <w:lang w:val="pt-PT"/>
        </w:rPr>
        <w:t> pessoas</w:t>
      </w:r>
    </w:p>
    <w:p w14:paraId="081B88CA"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diverticulite (febre, náuseas, diarreia, prisão de ventre, dor de estômago)</w:t>
      </w:r>
    </w:p>
    <w:p w14:paraId="235B51E0"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zonas da boca vermelhas e inchadas</w:t>
      </w:r>
    </w:p>
    <w:p w14:paraId="0160C377"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aumento da gordura no sangue (triglic</w:t>
      </w:r>
      <w:r w:rsidR="00B63442" w:rsidRPr="00F67924">
        <w:rPr>
          <w:szCs w:val="22"/>
          <w:lang w:val="pt-PT"/>
        </w:rPr>
        <w:t>é</w:t>
      </w:r>
      <w:r w:rsidRPr="00F67924">
        <w:rPr>
          <w:szCs w:val="22"/>
          <w:lang w:val="pt-PT"/>
        </w:rPr>
        <w:t>ridos)</w:t>
      </w:r>
    </w:p>
    <w:p w14:paraId="78374B79"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úlcera no estômago</w:t>
      </w:r>
    </w:p>
    <w:p w14:paraId="7C575757"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pedras nos rins</w:t>
      </w:r>
    </w:p>
    <w:p w14:paraId="3DBEB00C"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t>diminuição do funcionamento da tiroide.</w:t>
      </w:r>
    </w:p>
    <w:p w14:paraId="5774978C" w14:textId="77777777" w:rsidR="001046D2" w:rsidRPr="00F67924" w:rsidRDefault="001046D2" w:rsidP="001046D2">
      <w:pPr>
        <w:rPr>
          <w:b/>
          <w:szCs w:val="22"/>
          <w:lang w:val="pt-PT"/>
        </w:rPr>
      </w:pPr>
    </w:p>
    <w:p w14:paraId="2EE6B1DF" w14:textId="13500002" w:rsidR="00DC7E10" w:rsidRPr="00F67924" w:rsidRDefault="00DC7E10" w:rsidP="00E64A0A">
      <w:pPr>
        <w:keepNext/>
        <w:keepLines/>
        <w:suppressAutoHyphens/>
        <w:rPr>
          <w:b/>
          <w:iCs/>
          <w:szCs w:val="22"/>
          <w:lang w:val="pt-PT"/>
        </w:rPr>
      </w:pPr>
      <w:r w:rsidRPr="00F67924">
        <w:rPr>
          <w:b/>
          <w:iCs/>
          <w:szCs w:val="22"/>
          <w:lang w:val="pt-PT"/>
        </w:rPr>
        <w:t xml:space="preserve">Efeitos </w:t>
      </w:r>
      <w:r w:rsidR="00B57CC2" w:rsidRPr="00F67924">
        <w:rPr>
          <w:b/>
          <w:iCs/>
          <w:szCs w:val="22"/>
          <w:lang w:val="pt-PT"/>
        </w:rPr>
        <w:t xml:space="preserve">indesejáveis </w:t>
      </w:r>
      <w:r w:rsidRPr="00F67924">
        <w:rPr>
          <w:b/>
          <w:iCs/>
          <w:szCs w:val="22"/>
          <w:lang w:val="pt-PT"/>
        </w:rPr>
        <w:t>raros:</w:t>
      </w:r>
    </w:p>
    <w:p w14:paraId="634293F2" w14:textId="30CF7F34" w:rsidR="00DC7E10" w:rsidRPr="00F67924" w:rsidRDefault="00DC7E10" w:rsidP="00DC7E10">
      <w:pPr>
        <w:rPr>
          <w:i/>
          <w:szCs w:val="22"/>
          <w:lang w:val="pt-PT"/>
        </w:rPr>
      </w:pPr>
      <w:r w:rsidRPr="00F67924">
        <w:rPr>
          <w:i/>
          <w:szCs w:val="22"/>
          <w:lang w:val="pt-PT"/>
        </w:rPr>
        <w:t xml:space="preserve">Estes podem afetar até 1 em </w:t>
      </w:r>
      <w:del w:id="3730" w:author="Author">
        <w:r w:rsidRPr="00F67924" w:rsidDel="00D01586">
          <w:rPr>
            <w:i/>
            <w:szCs w:val="22"/>
            <w:lang w:val="pt-PT"/>
          </w:rPr>
          <w:delText xml:space="preserve">cada </w:delText>
        </w:r>
      </w:del>
      <w:r w:rsidRPr="00F67924">
        <w:rPr>
          <w:i/>
          <w:szCs w:val="22"/>
          <w:lang w:val="pt-PT"/>
        </w:rPr>
        <w:t>1000</w:t>
      </w:r>
      <w:r w:rsidR="00BC35DB" w:rsidRPr="00F67924">
        <w:rPr>
          <w:i/>
          <w:szCs w:val="22"/>
          <w:lang w:val="pt-PT"/>
        </w:rPr>
        <w:t> pessoas</w:t>
      </w:r>
    </w:p>
    <w:p w14:paraId="0C32A640" w14:textId="656AABE6" w:rsidR="008E372B" w:rsidRPr="00F67924" w:rsidRDefault="00463F1B" w:rsidP="00556054">
      <w:pPr>
        <w:pStyle w:val="Standard1"/>
        <w:keepNext/>
        <w:keepLines/>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rPr>
        <w:tab/>
      </w:r>
      <w:r w:rsidR="008E372B" w:rsidRPr="00F67924">
        <w:rPr>
          <w:rFonts w:eastAsia="SimSun"/>
          <w:szCs w:val="22"/>
          <w:lang w:val="pt-PT" w:eastAsia="zh-CN" w:bidi="th-TH"/>
        </w:rPr>
        <w:t>síndrome de Stevens</w:t>
      </w:r>
      <w:r w:rsidR="00BC35DB" w:rsidRPr="00F67924">
        <w:rPr>
          <w:rFonts w:eastAsia="SimSun"/>
          <w:szCs w:val="22"/>
          <w:lang w:val="pt-PT" w:eastAsia="zh-CN" w:bidi="th-TH"/>
        </w:rPr>
        <w:noBreakHyphen/>
      </w:r>
      <w:r w:rsidR="008E372B" w:rsidRPr="00F67924">
        <w:rPr>
          <w:rFonts w:eastAsia="SimSun"/>
          <w:szCs w:val="22"/>
          <w:lang w:val="pt-PT" w:eastAsia="zh-CN" w:bidi="th-TH"/>
        </w:rPr>
        <w:t>Johnson (erupção cutânea na pele, que pode levar à formação grave de bolhas</w:t>
      </w:r>
      <w:r w:rsidR="008E372B" w:rsidRPr="00F67924">
        <w:rPr>
          <w:szCs w:val="22"/>
          <w:lang w:val="pt-PT"/>
        </w:rPr>
        <w:t xml:space="preserve"> e descamação da pele)</w:t>
      </w:r>
    </w:p>
    <w:p w14:paraId="0E2097FB" w14:textId="485177BD" w:rsidR="008E372B" w:rsidRPr="00F67924" w:rsidRDefault="008E372B"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t>reações alérgicas fatais (anafilaxia)</w:t>
      </w:r>
    </w:p>
    <w:p w14:paraId="13732A8A" w14:textId="77777777" w:rsidR="00DC7E10" w:rsidRPr="00F67924" w:rsidRDefault="00DC7E10" w:rsidP="00556054">
      <w:pPr>
        <w:pStyle w:val="Standard1"/>
        <w:keepNext/>
        <w:keepLines/>
        <w:ind w:left="562" w:hanging="562"/>
        <w:rPr>
          <w:szCs w:val="22"/>
          <w:lang w:val="pt-PT"/>
        </w:rPr>
      </w:pPr>
      <w:r w:rsidRPr="00F67924">
        <w:rPr>
          <w:szCs w:val="22"/>
          <w:lang w:val="pt-PT"/>
        </w:rPr>
        <w:sym w:font="Symbol" w:char="F0B7"/>
      </w:r>
      <w:r w:rsidRPr="00F67924">
        <w:rPr>
          <w:szCs w:val="22"/>
          <w:lang w:val="pt-PT"/>
        </w:rPr>
        <w:tab/>
        <w:t>inflamação do fígado (hepatite), icterícia</w:t>
      </w:r>
    </w:p>
    <w:p w14:paraId="4433A602" w14:textId="77777777" w:rsidR="00DC7E10" w:rsidRPr="00F67924" w:rsidRDefault="00DC7E10" w:rsidP="001046D2">
      <w:pPr>
        <w:rPr>
          <w:b/>
          <w:szCs w:val="22"/>
          <w:lang w:val="pt-PT"/>
        </w:rPr>
      </w:pPr>
    </w:p>
    <w:p w14:paraId="0C746535" w14:textId="7F1D0B5D" w:rsidR="001046D2" w:rsidRPr="00F67924" w:rsidRDefault="001046D2" w:rsidP="00E64A0A">
      <w:pPr>
        <w:keepNext/>
        <w:keepLines/>
        <w:suppressAutoHyphens/>
        <w:rPr>
          <w:b/>
          <w:iCs/>
          <w:szCs w:val="22"/>
          <w:lang w:val="pt-PT"/>
        </w:rPr>
      </w:pPr>
      <w:r w:rsidRPr="00F67924">
        <w:rPr>
          <w:b/>
          <w:iCs/>
          <w:szCs w:val="22"/>
          <w:lang w:val="pt-PT"/>
        </w:rPr>
        <w:t xml:space="preserve">Efeitos </w:t>
      </w:r>
      <w:r w:rsidR="00B57CC2" w:rsidRPr="00F67924">
        <w:rPr>
          <w:b/>
          <w:iCs/>
          <w:szCs w:val="22"/>
          <w:lang w:val="pt-PT"/>
        </w:rPr>
        <w:t xml:space="preserve">indesejáveis </w:t>
      </w:r>
      <w:r w:rsidRPr="00F67924">
        <w:rPr>
          <w:b/>
          <w:iCs/>
          <w:szCs w:val="22"/>
          <w:lang w:val="pt-PT"/>
        </w:rPr>
        <w:t>muito raros:</w:t>
      </w:r>
    </w:p>
    <w:p w14:paraId="685B6ADB" w14:textId="28143B73" w:rsidR="001046D2" w:rsidRPr="00F67924" w:rsidRDefault="001046D2" w:rsidP="00DE72DE">
      <w:pPr>
        <w:keepNext/>
        <w:keepLines/>
        <w:rPr>
          <w:i/>
          <w:szCs w:val="22"/>
          <w:lang w:val="pt-PT"/>
        </w:rPr>
      </w:pPr>
      <w:r w:rsidRPr="00F67924">
        <w:rPr>
          <w:i/>
          <w:szCs w:val="22"/>
          <w:lang w:val="pt-PT"/>
        </w:rPr>
        <w:t xml:space="preserve">Estes podem afetar até 1 em </w:t>
      </w:r>
      <w:del w:id="3731" w:author="Author">
        <w:r w:rsidRPr="00F67924" w:rsidDel="00D01586">
          <w:rPr>
            <w:i/>
            <w:szCs w:val="22"/>
            <w:lang w:val="pt-PT"/>
          </w:rPr>
          <w:delText xml:space="preserve">cada </w:delText>
        </w:r>
      </w:del>
      <w:r w:rsidRPr="00F67924">
        <w:rPr>
          <w:i/>
          <w:szCs w:val="22"/>
          <w:lang w:val="pt-PT"/>
        </w:rPr>
        <w:t>10</w:t>
      </w:r>
      <w:r w:rsidR="00EB60D6" w:rsidRPr="00F67924">
        <w:rPr>
          <w:i/>
          <w:szCs w:val="22"/>
          <w:lang w:val="pt-PT"/>
        </w:rPr>
        <w:t> </w:t>
      </w:r>
      <w:r w:rsidRPr="00F67924">
        <w:rPr>
          <w:i/>
          <w:szCs w:val="22"/>
          <w:lang w:val="pt-PT"/>
        </w:rPr>
        <w:t>000</w:t>
      </w:r>
      <w:r w:rsidR="00BC35DB" w:rsidRPr="00F67924">
        <w:rPr>
          <w:i/>
          <w:szCs w:val="22"/>
          <w:lang w:val="pt-PT"/>
        </w:rPr>
        <w:t> pessoas</w:t>
      </w:r>
    </w:p>
    <w:p w14:paraId="161F5423" w14:textId="77777777" w:rsidR="001046D2" w:rsidRPr="00F67924" w:rsidRDefault="001046D2" w:rsidP="00556054">
      <w:pPr>
        <w:pStyle w:val="Standard1"/>
        <w:ind w:left="562" w:hanging="562"/>
        <w:rPr>
          <w:szCs w:val="22"/>
          <w:lang w:val="pt-PT"/>
        </w:rPr>
      </w:pPr>
      <w:r w:rsidRPr="00F67924">
        <w:rPr>
          <w:szCs w:val="22"/>
          <w:lang w:val="pt-PT"/>
        </w:rPr>
        <w:sym w:font="Symbol" w:char="F0B7"/>
      </w:r>
      <w:r w:rsidRPr="00F67924">
        <w:rPr>
          <w:szCs w:val="22"/>
          <w:lang w:val="pt-PT"/>
        </w:rPr>
        <w:tab/>
      </w:r>
      <w:r w:rsidR="008E372B" w:rsidRPr="00F67924">
        <w:rPr>
          <w:szCs w:val="22"/>
          <w:lang w:val="pt-PT"/>
        </w:rPr>
        <w:t>níveis baixos de glóbulos brancos, glóbulos vermelhos e plaquetas em análises sanguíneas</w:t>
      </w:r>
      <w:r w:rsidR="008E372B" w:rsidRPr="00F67924" w:rsidDel="008E372B">
        <w:rPr>
          <w:szCs w:val="22"/>
          <w:lang w:val="pt-PT"/>
        </w:rPr>
        <w:t xml:space="preserve"> </w:t>
      </w:r>
    </w:p>
    <w:p w14:paraId="4AEB90DD" w14:textId="77777777" w:rsidR="00DC7E10" w:rsidRPr="00F67924" w:rsidRDefault="00463F1B" w:rsidP="00556054">
      <w:pPr>
        <w:pStyle w:val="Standard1"/>
        <w:ind w:left="562" w:hanging="562"/>
        <w:rPr>
          <w:szCs w:val="22"/>
          <w:lang w:val="pt-PT"/>
        </w:rPr>
      </w:pPr>
      <w:r w:rsidRPr="00F67924">
        <w:rPr>
          <w:szCs w:val="22"/>
          <w:lang w:val="pt-PT"/>
        </w:rPr>
        <w:sym w:font="Symbol" w:char="F0B7"/>
      </w:r>
      <w:r w:rsidRPr="00F67924">
        <w:rPr>
          <w:szCs w:val="22"/>
          <w:lang w:val="pt-PT"/>
        </w:rPr>
        <w:tab/>
      </w:r>
      <w:r w:rsidR="00DC7E10" w:rsidRPr="00F67924">
        <w:rPr>
          <w:szCs w:val="22"/>
          <w:lang w:val="pt-PT"/>
        </w:rPr>
        <w:t>insuficiência hepática</w:t>
      </w:r>
    </w:p>
    <w:p w14:paraId="4A21596F" w14:textId="77777777" w:rsidR="001046D2" w:rsidRPr="00F67924" w:rsidRDefault="001046D2" w:rsidP="001046D2">
      <w:pPr>
        <w:rPr>
          <w:b/>
          <w:szCs w:val="22"/>
          <w:lang w:val="pt-PT"/>
        </w:rPr>
      </w:pPr>
    </w:p>
    <w:p w14:paraId="7C70C76B" w14:textId="6687BB7C" w:rsidR="00891C59" w:rsidRPr="00F67924" w:rsidRDefault="00891C59" w:rsidP="00E64A0A">
      <w:pPr>
        <w:keepNext/>
        <w:keepLines/>
        <w:suppressAutoHyphens/>
        <w:rPr>
          <w:b/>
          <w:iCs/>
          <w:szCs w:val="22"/>
          <w:lang w:val="pt-PT"/>
        </w:rPr>
      </w:pPr>
      <w:r w:rsidRPr="00F67924">
        <w:rPr>
          <w:b/>
          <w:iCs/>
          <w:szCs w:val="22"/>
          <w:lang w:val="pt-PT"/>
        </w:rPr>
        <w:t xml:space="preserve">Efeitos </w:t>
      </w:r>
      <w:r w:rsidR="00B57CC2" w:rsidRPr="00F67924">
        <w:rPr>
          <w:b/>
          <w:iCs/>
          <w:szCs w:val="22"/>
          <w:lang w:val="pt-PT"/>
        </w:rPr>
        <w:t xml:space="preserve">indesejáveis </w:t>
      </w:r>
      <w:r w:rsidRPr="00F67924">
        <w:rPr>
          <w:b/>
          <w:iCs/>
          <w:szCs w:val="22"/>
          <w:lang w:val="pt-PT"/>
        </w:rPr>
        <w:t xml:space="preserve">em crianças e adolescentes com AIJs ou AIJp </w:t>
      </w:r>
    </w:p>
    <w:p w14:paraId="0D9F5ABF" w14:textId="5C7A2905" w:rsidR="00891C59" w:rsidRPr="00F67924" w:rsidRDefault="00891C59" w:rsidP="001046D2">
      <w:pPr>
        <w:rPr>
          <w:szCs w:val="22"/>
          <w:lang w:val="pt-PT"/>
        </w:rPr>
      </w:pPr>
      <w:r w:rsidRPr="00F67924">
        <w:rPr>
          <w:szCs w:val="22"/>
          <w:lang w:val="pt-PT"/>
        </w:rPr>
        <w:t xml:space="preserve">Os efeitos </w:t>
      </w:r>
      <w:r w:rsidR="00B57CC2" w:rsidRPr="00F67924">
        <w:rPr>
          <w:szCs w:val="22"/>
          <w:lang w:val="pt-PT"/>
        </w:rPr>
        <w:t xml:space="preserve">indesejáveis </w:t>
      </w:r>
      <w:r w:rsidRPr="00F67924">
        <w:rPr>
          <w:szCs w:val="22"/>
          <w:lang w:val="pt-PT"/>
        </w:rPr>
        <w:t xml:space="preserve">em crianças e adolescentes com AIJs ou AIJp são geralmente semelhantes aos dos adultos. Alguns efeitos </w:t>
      </w:r>
      <w:r w:rsidR="00B57CC2" w:rsidRPr="00F67924">
        <w:rPr>
          <w:szCs w:val="22"/>
          <w:lang w:val="pt-PT"/>
        </w:rPr>
        <w:t xml:space="preserve">indesejáveis </w:t>
      </w:r>
      <w:r w:rsidRPr="00F67924">
        <w:rPr>
          <w:szCs w:val="22"/>
          <w:lang w:val="pt-PT"/>
        </w:rPr>
        <w:t xml:space="preserve">são observados com mais frequência em crianças e adolescentes: nariz e garganta inflamados, dor de cabeça, sensação de enjoo (náusea), e baixa contagem de células </w:t>
      </w:r>
      <w:r w:rsidR="00F4143C" w:rsidRPr="00F67924">
        <w:rPr>
          <w:szCs w:val="22"/>
          <w:lang w:val="pt-PT"/>
        </w:rPr>
        <w:t xml:space="preserve">brancas </w:t>
      </w:r>
      <w:r w:rsidRPr="00F67924">
        <w:rPr>
          <w:szCs w:val="22"/>
          <w:lang w:val="pt-PT"/>
        </w:rPr>
        <w:t>do sangue.</w:t>
      </w:r>
    </w:p>
    <w:p w14:paraId="35690311" w14:textId="77777777" w:rsidR="00891C59" w:rsidRPr="00F67924" w:rsidRDefault="00891C59" w:rsidP="001046D2">
      <w:pPr>
        <w:rPr>
          <w:b/>
          <w:szCs w:val="22"/>
          <w:lang w:val="pt-PT"/>
        </w:rPr>
      </w:pPr>
    </w:p>
    <w:p w14:paraId="18A76710" w14:textId="55849668" w:rsidR="001046D2" w:rsidRPr="00F67924" w:rsidRDefault="001046D2" w:rsidP="002900EA">
      <w:pPr>
        <w:keepNext/>
        <w:keepLines/>
        <w:suppressAutoHyphens/>
        <w:rPr>
          <w:b/>
          <w:iCs/>
          <w:szCs w:val="22"/>
          <w:lang w:val="pt-PT"/>
        </w:rPr>
      </w:pPr>
      <w:r w:rsidRPr="00F67924">
        <w:rPr>
          <w:b/>
          <w:iCs/>
          <w:szCs w:val="22"/>
          <w:lang w:val="pt-PT"/>
        </w:rPr>
        <w:t xml:space="preserve">Comunicação de efeitos </w:t>
      </w:r>
      <w:r w:rsidR="00B57CC2" w:rsidRPr="00F67924">
        <w:rPr>
          <w:b/>
          <w:iCs/>
          <w:szCs w:val="22"/>
          <w:lang w:val="pt-PT"/>
        </w:rPr>
        <w:t>indesejáveis</w:t>
      </w:r>
    </w:p>
    <w:p w14:paraId="69299A04" w14:textId="16211867" w:rsidR="001046D2" w:rsidRPr="00F67924" w:rsidRDefault="001046D2" w:rsidP="002900EA">
      <w:pPr>
        <w:keepNext/>
        <w:keepLines/>
        <w:rPr>
          <w:szCs w:val="22"/>
          <w:lang w:val="pt-PT"/>
        </w:rPr>
      </w:pPr>
      <w:r w:rsidRPr="00F67924">
        <w:rPr>
          <w:szCs w:val="22"/>
          <w:lang w:val="pt-PT"/>
        </w:rPr>
        <w:t xml:space="preserve">Se tiver quaisquer efeitos </w:t>
      </w:r>
      <w:r w:rsidR="00B57CC2" w:rsidRPr="00F67924">
        <w:rPr>
          <w:szCs w:val="22"/>
          <w:lang w:val="pt-PT"/>
        </w:rPr>
        <w:t>indesejáveis</w:t>
      </w:r>
      <w:r w:rsidRPr="00F67924">
        <w:rPr>
          <w:szCs w:val="22"/>
          <w:lang w:val="pt-PT"/>
        </w:rPr>
        <w:t xml:space="preserve">, incluindo possíveis efeitos </w:t>
      </w:r>
      <w:r w:rsidR="00B57CC2" w:rsidRPr="00F67924">
        <w:rPr>
          <w:szCs w:val="22"/>
          <w:lang w:val="pt-PT"/>
        </w:rPr>
        <w:t xml:space="preserve">indesejáveis </w:t>
      </w:r>
      <w:r w:rsidRPr="00F67924">
        <w:rPr>
          <w:szCs w:val="22"/>
          <w:lang w:val="pt-PT"/>
        </w:rPr>
        <w:t xml:space="preserve">não indicados neste folheto, fale com o seu médico, farmacêutico ou enfermeiro. Também poderá comunicar efeitos </w:t>
      </w:r>
      <w:r w:rsidR="00B57CC2" w:rsidRPr="00F67924">
        <w:rPr>
          <w:szCs w:val="22"/>
          <w:lang w:val="pt-PT"/>
        </w:rPr>
        <w:t xml:space="preserve">indesejáveis </w:t>
      </w:r>
      <w:r w:rsidRPr="00F67924">
        <w:rPr>
          <w:szCs w:val="22"/>
          <w:lang w:val="pt-PT"/>
        </w:rPr>
        <w:t xml:space="preserve">diretamente </w:t>
      </w:r>
      <w:r w:rsidR="0050387E" w:rsidRPr="00F67924">
        <w:rPr>
          <w:szCs w:val="22"/>
          <w:lang w:val="pt-PT"/>
        </w:rPr>
        <w:t xml:space="preserve">através </w:t>
      </w:r>
      <w:r w:rsidR="0050387E" w:rsidRPr="00F67924">
        <w:rPr>
          <w:szCs w:val="22"/>
          <w:highlight w:val="lightGray"/>
          <w:lang w:val="pt-PT"/>
        </w:rPr>
        <w:t xml:space="preserve">do sistema nacional de notificação mencionado no </w:t>
      </w:r>
      <w:r w:rsidR="0050387E">
        <w:fldChar w:fldCharType="begin"/>
      </w:r>
      <w:r w:rsidR="0050387E" w:rsidRPr="00557EB7">
        <w:rPr>
          <w:lang w:val="pt-PT"/>
          <w:rPrChange w:id="3732" w:author="Author">
            <w:rPr/>
          </w:rPrChange>
        </w:rPr>
        <w:instrText>HYPERLINK "https://www.ema.europa.eu/documents/template-form/qrd-appendix-v-adverse-drug-reaction-reporting-details_en.docx"</w:instrText>
      </w:r>
      <w:r w:rsidR="0050387E">
        <w:fldChar w:fldCharType="separate"/>
      </w:r>
      <w:r w:rsidR="0050387E" w:rsidRPr="00F67924">
        <w:rPr>
          <w:rStyle w:val="Hyperlink"/>
          <w:noProof w:val="0"/>
          <w:szCs w:val="22"/>
          <w:highlight w:val="lightGray"/>
          <w:lang w:val="pt-PT"/>
        </w:rPr>
        <w:t>Apêndice V</w:t>
      </w:r>
      <w:r w:rsidRPr="00F67924">
        <w:rPr>
          <w:rStyle w:val="Hyperlink"/>
          <w:noProof w:val="0"/>
          <w:szCs w:val="22"/>
          <w:lang w:val="pt-PT"/>
        </w:rPr>
        <w:t>.</w:t>
      </w:r>
      <w:r w:rsidR="0050387E">
        <w:fldChar w:fldCharType="end"/>
      </w:r>
      <w:r w:rsidRPr="00F67924">
        <w:rPr>
          <w:szCs w:val="22"/>
          <w:lang w:val="pt-PT"/>
        </w:rPr>
        <w:t xml:space="preserve"> Ao comunicar efeitos </w:t>
      </w:r>
      <w:r w:rsidR="00B57CC2" w:rsidRPr="00F67924">
        <w:rPr>
          <w:szCs w:val="22"/>
          <w:lang w:val="pt-PT"/>
        </w:rPr>
        <w:t>indesejáveis</w:t>
      </w:r>
      <w:r w:rsidRPr="00F67924">
        <w:rPr>
          <w:szCs w:val="22"/>
          <w:lang w:val="pt-PT"/>
        </w:rPr>
        <w:t>, estará a ajudar a fornecer mais informações sobre a segurança deste medicamento.</w:t>
      </w:r>
    </w:p>
    <w:p w14:paraId="7C06770C" w14:textId="77777777" w:rsidR="001046D2" w:rsidRPr="00F67924" w:rsidRDefault="001046D2" w:rsidP="001046D2">
      <w:pPr>
        <w:rPr>
          <w:szCs w:val="22"/>
          <w:lang w:val="pt-PT"/>
        </w:rPr>
      </w:pPr>
    </w:p>
    <w:p w14:paraId="1F120145" w14:textId="77777777" w:rsidR="00FA673C" w:rsidRPr="00F67924" w:rsidRDefault="00FA673C" w:rsidP="001046D2">
      <w:pPr>
        <w:rPr>
          <w:szCs w:val="22"/>
          <w:lang w:val="pt-PT"/>
        </w:rPr>
      </w:pPr>
    </w:p>
    <w:p w14:paraId="10C77BED" w14:textId="77777777" w:rsidR="001046D2" w:rsidRPr="00F67924" w:rsidRDefault="001046D2" w:rsidP="00E64A0A">
      <w:pPr>
        <w:keepNext/>
        <w:keepLines/>
        <w:suppressAutoHyphens/>
        <w:rPr>
          <w:b/>
          <w:iCs/>
          <w:szCs w:val="22"/>
          <w:lang w:val="pt-PT"/>
        </w:rPr>
      </w:pPr>
      <w:r w:rsidRPr="00F67924">
        <w:rPr>
          <w:b/>
          <w:iCs/>
          <w:szCs w:val="22"/>
          <w:lang w:val="pt-PT"/>
        </w:rPr>
        <w:t>5.</w:t>
      </w:r>
      <w:r w:rsidRPr="00F67924">
        <w:rPr>
          <w:b/>
          <w:iCs/>
          <w:szCs w:val="22"/>
          <w:lang w:val="pt-PT"/>
        </w:rPr>
        <w:tab/>
        <w:t>Como conservar RoActemra</w:t>
      </w:r>
    </w:p>
    <w:p w14:paraId="4FE9EDFE" w14:textId="77777777" w:rsidR="001046D2" w:rsidRPr="00F67924" w:rsidRDefault="001046D2" w:rsidP="001046D2">
      <w:pPr>
        <w:keepNext/>
        <w:keepLines/>
        <w:suppressAutoHyphens/>
        <w:rPr>
          <w:szCs w:val="22"/>
          <w:lang w:val="pt-PT"/>
        </w:rPr>
      </w:pPr>
    </w:p>
    <w:p w14:paraId="5C5BFA45" w14:textId="77777777" w:rsidR="001046D2" w:rsidRPr="00F67924" w:rsidRDefault="001046D2" w:rsidP="001046D2">
      <w:pPr>
        <w:keepNext/>
        <w:keepLines/>
        <w:suppressAutoHyphens/>
        <w:rPr>
          <w:szCs w:val="22"/>
          <w:lang w:val="pt-PT"/>
        </w:rPr>
      </w:pPr>
      <w:r w:rsidRPr="00F67924">
        <w:rPr>
          <w:szCs w:val="22"/>
          <w:lang w:val="pt-PT"/>
        </w:rPr>
        <w:t>Manter este medicamento fora da vista e do alcance das crianças.</w:t>
      </w:r>
    </w:p>
    <w:p w14:paraId="4F9D1078" w14:textId="77777777" w:rsidR="001046D2" w:rsidRPr="00F67924" w:rsidRDefault="001046D2" w:rsidP="001046D2">
      <w:pPr>
        <w:keepNext/>
        <w:keepLines/>
        <w:suppressAutoHyphens/>
        <w:rPr>
          <w:szCs w:val="22"/>
          <w:lang w:val="pt-PT"/>
        </w:rPr>
      </w:pPr>
    </w:p>
    <w:p w14:paraId="578D988B" w14:textId="68D00873" w:rsidR="001046D2" w:rsidRPr="00F67924" w:rsidRDefault="001046D2" w:rsidP="001046D2">
      <w:pPr>
        <w:keepNext/>
        <w:keepLines/>
        <w:suppressAutoHyphens/>
        <w:rPr>
          <w:szCs w:val="22"/>
          <w:lang w:val="pt-PT"/>
        </w:rPr>
      </w:pPr>
      <w:r w:rsidRPr="00F67924">
        <w:rPr>
          <w:szCs w:val="22"/>
          <w:lang w:val="pt-PT"/>
        </w:rPr>
        <w:t xml:space="preserve">Não utilize este medicamento após o prazo de validade impresso no rótulo da </w:t>
      </w:r>
      <w:r w:rsidR="00DA5A00" w:rsidRPr="00F67924">
        <w:rPr>
          <w:szCs w:val="22"/>
          <w:lang w:val="pt-PT"/>
        </w:rPr>
        <w:t>caneta</w:t>
      </w:r>
      <w:r w:rsidRPr="00F67924">
        <w:rPr>
          <w:szCs w:val="22"/>
          <w:lang w:val="pt-PT"/>
        </w:rPr>
        <w:t xml:space="preserve"> pré-cheia e na embalagem exterior</w:t>
      </w:r>
      <w:r w:rsidR="00BC35DB" w:rsidRPr="00F67924">
        <w:rPr>
          <w:szCs w:val="22"/>
          <w:lang w:val="pt-PT"/>
        </w:rPr>
        <w:t xml:space="preserve"> após </w:t>
      </w:r>
      <w:r w:rsidRPr="00F67924">
        <w:rPr>
          <w:szCs w:val="22"/>
          <w:lang w:val="pt-PT"/>
        </w:rPr>
        <w:t>EXP. O prazo de validade corresponde ao último dia do mês indicado.</w:t>
      </w:r>
    </w:p>
    <w:p w14:paraId="6E21FB3D" w14:textId="77777777" w:rsidR="001046D2" w:rsidRPr="00F67924" w:rsidRDefault="001046D2" w:rsidP="001046D2">
      <w:pPr>
        <w:rPr>
          <w:szCs w:val="22"/>
          <w:lang w:val="pt-PT"/>
        </w:rPr>
      </w:pPr>
    </w:p>
    <w:p w14:paraId="54A5EE1B" w14:textId="44956126" w:rsidR="00974BE3" w:rsidRPr="00F67924" w:rsidRDefault="001046D2" w:rsidP="001046D2">
      <w:pPr>
        <w:rPr>
          <w:szCs w:val="22"/>
          <w:lang w:val="pt-PT"/>
        </w:rPr>
      </w:pPr>
      <w:r w:rsidRPr="00F67924">
        <w:rPr>
          <w:szCs w:val="22"/>
          <w:lang w:val="pt-PT"/>
        </w:rPr>
        <w:t>Conservar no frigorífico (2</w:t>
      </w:r>
      <w:r w:rsidR="00BC35DB" w:rsidRPr="00F67924">
        <w:rPr>
          <w:szCs w:val="22"/>
          <w:lang w:val="pt-PT"/>
        </w:rPr>
        <w:t> </w:t>
      </w:r>
      <w:ins w:id="3733" w:author="Author">
        <w:r w:rsidR="00EE4151" w:rsidRPr="00F67924">
          <w:rPr>
            <w:szCs w:val="22"/>
            <w:lang w:val="pt-PT"/>
          </w:rPr>
          <w:t>°</w:t>
        </w:r>
      </w:ins>
      <w:del w:id="3734" w:author="Author">
        <w:r w:rsidRPr="00F67924" w:rsidDel="00EE4151">
          <w:rPr>
            <w:szCs w:val="22"/>
            <w:lang w:val="pt-PT"/>
          </w:rPr>
          <w:delText>º</w:delText>
        </w:r>
      </w:del>
      <w:r w:rsidRPr="00F67924">
        <w:rPr>
          <w:szCs w:val="22"/>
          <w:lang w:val="pt-PT"/>
        </w:rPr>
        <w:t xml:space="preserve">C </w:t>
      </w:r>
      <w:r w:rsidR="00BC35DB" w:rsidRPr="00F67924">
        <w:rPr>
          <w:szCs w:val="22"/>
          <w:lang w:val="pt-PT"/>
        </w:rPr>
        <w:noBreakHyphen/>
      </w:r>
      <w:r w:rsidR="0091171E" w:rsidRPr="00F67924">
        <w:rPr>
          <w:szCs w:val="22"/>
          <w:lang w:val="pt-PT"/>
        </w:rPr>
        <w:t xml:space="preserve"> </w:t>
      </w:r>
      <w:r w:rsidRPr="00F67924">
        <w:rPr>
          <w:szCs w:val="22"/>
          <w:lang w:val="pt-PT"/>
        </w:rPr>
        <w:t>8</w:t>
      </w:r>
      <w:r w:rsidR="00BC35DB" w:rsidRPr="00F67924">
        <w:rPr>
          <w:szCs w:val="22"/>
          <w:lang w:val="pt-PT"/>
        </w:rPr>
        <w:t> </w:t>
      </w:r>
      <w:ins w:id="3735" w:author="Author">
        <w:r w:rsidR="00EE4151" w:rsidRPr="00F67924">
          <w:rPr>
            <w:szCs w:val="22"/>
            <w:lang w:val="pt-PT"/>
          </w:rPr>
          <w:t>°</w:t>
        </w:r>
      </w:ins>
      <w:del w:id="3736" w:author="Author">
        <w:r w:rsidRPr="00F67924" w:rsidDel="00EE4151">
          <w:rPr>
            <w:szCs w:val="22"/>
            <w:lang w:val="pt-PT"/>
          </w:rPr>
          <w:delText>º</w:delText>
        </w:r>
      </w:del>
      <w:r w:rsidRPr="00F67924">
        <w:rPr>
          <w:szCs w:val="22"/>
          <w:lang w:val="pt-PT"/>
        </w:rPr>
        <w:t>C). Não congelar.</w:t>
      </w:r>
      <w:r w:rsidR="00C5108B" w:rsidRPr="00F67924">
        <w:rPr>
          <w:lang w:val="pt-PT"/>
        </w:rPr>
        <w:t xml:space="preserve"> Uma vez retirada do frigorífico, </w:t>
      </w:r>
      <w:r w:rsidR="002466DF" w:rsidRPr="00F67924">
        <w:rPr>
          <w:lang w:val="pt-PT"/>
        </w:rPr>
        <w:t>a caneta</w:t>
      </w:r>
      <w:r w:rsidR="00C5108B" w:rsidRPr="00F67924">
        <w:rPr>
          <w:lang w:val="pt-PT"/>
        </w:rPr>
        <w:t xml:space="preserve"> pré-cheia pode ser conservada até 2</w:t>
      </w:r>
      <w:r w:rsidR="00BC35DB" w:rsidRPr="00F67924">
        <w:rPr>
          <w:lang w:val="pt-PT"/>
        </w:rPr>
        <w:t> </w:t>
      </w:r>
      <w:r w:rsidR="00C5108B" w:rsidRPr="00F67924">
        <w:rPr>
          <w:lang w:val="pt-PT"/>
        </w:rPr>
        <w:t>semanas a uma temperatura igual ou inferior a 30</w:t>
      </w:r>
      <w:r w:rsidR="00BC35DB" w:rsidRPr="00F67924">
        <w:rPr>
          <w:lang w:val="pt-PT"/>
        </w:rPr>
        <w:t> </w:t>
      </w:r>
      <w:ins w:id="3737" w:author="Author">
        <w:r w:rsidR="00EE4151" w:rsidRPr="00F67924">
          <w:rPr>
            <w:lang w:val="pt-PT"/>
          </w:rPr>
          <w:t>°</w:t>
        </w:r>
      </w:ins>
      <w:del w:id="3738" w:author="Author">
        <w:r w:rsidR="00974BE3" w:rsidRPr="00F67924" w:rsidDel="00EE4151">
          <w:rPr>
            <w:szCs w:val="22"/>
            <w:lang w:val="pt-PT"/>
          </w:rPr>
          <w:delText>º</w:delText>
        </w:r>
      </w:del>
      <w:r w:rsidR="00974BE3" w:rsidRPr="00F67924">
        <w:rPr>
          <w:szCs w:val="22"/>
          <w:lang w:val="pt-PT"/>
        </w:rPr>
        <w:t>C.</w:t>
      </w:r>
    </w:p>
    <w:p w14:paraId="0C674BF8" w14:textId="77777777" w:rsidR="001046D2" w:rsidRPr="00F67924" w:rsidRDefault="001046D2" w:rsidP="001046D2">
      <w:pPr>
        <w:rPr>
          <w:szCs w:val="22"/>
          <w:lang w:val="pt-PT"/>
        </w:rPr>
      </w:pPr>
    </w:p>
    <w:p w14:paraId="71DA33B8" w14:textId="77777777" w:rsidR="001046D2" w:rsidRPr="00F67924" w:rsidRDefault="001046D2" w:rsidP="001046D2">
      <w:pPr>
        <w:rPr>
          <w:szCs w:val="22"/>
          <w:lang w:val="pt-PT"/>
        </w:rPr>
      </w:pPr>
      <w:r w:rsidRPr="00F67924">
        <w:rPr>
          <w:szCs w:val="22"/>
          <w:lang w:val="pt-PT"/>
        </w:rPr>
        <w:t xml:space="preserve">Manter as </w:t>
      </w:r>
      <w:r w:rsidR="00DA5A00" w:rsidRPr="00F67924">
        <w:rPr>
          <w:szCs w:val="22"/>
          <w:lang w:val="pt-PT"/>
        </w:rPr>
        <w:t>canetas</w:t>
      </w:r>
      <w:r w:rsidRPr="00F67924">
        <w:rPr>
          <w:szCs w:val="22"/>
          <w:lang w:val="pt-PT"/>
        </w:rPr>
        <w:t xml:space="preserve"> pré-cheias dentro da embalagem exterior para proteger da luz e da humidade.</w:t>
      </w:r>
    </w:p>
    <w:p w14:paraId="553788FA" w14:textId="77777777" w:rsidR="001046D2" w:rsidRPr="00F67924" w:rsidRDefault="001046D2" w:rsidP="001046D2">
      <w:pPr>
        <w:rPr>
          <w:szCs w:val="22"/>
          <w:lang w:val="pt-PT"/>
        </w:rPr>
      </w:pPr>
    </w:p>
    <w:p w14:paraId="4E8EBECE" w14:textId="77777777" w:rsidR="001046D2" w:rsidRPr="00F67924" w:rsidRDefault="001046D2" w:rsidP="001046D2">
      <w:pPr>
        <w:suppressAutoHyphens/>
        <w:rPr>
          <w:szCs w:val="22"/>
          <w:lang w:val="pt-PT"/>
        </w:rPr>
      </w:pPr>
      <w:r w:rsidRPr="00F67924">
        <w:rPr>
          <w:szCs w:val="22"/>
          <w:lang w:val="pt-PT"/>
        </w:rPr>
        <w:t xml:space="preserve">Não utilizar se o medicamento estiver turvo ou se tiver partículas, se a cor for qualquer outra além de incolor a amarelada, ou se qualquer parte da </w:t>
      </w:r>
      <w:r w:rsidR="00DA5A00" w:rsidRPr="00F67924">
        <w:rPr>
          <w:szCs w:val="22"/>
          <w:lang w:val="pt-PT"/>
        </w:rPr>
        <w:t>caneta</w:t>
      </w:r>
      <w:r w:rsidRPr="00F67924">
        <w:rPr>
          <w:szCs w:val="22"/>
          <w:lang w:val="pt-PT"/>
        </w:rPr>
        <w:t xml:space="preserve"> pré-cheia parecer danificada.</w:t>
      </w:r>
    </w:p>
    <w:p w14:paraId="553AB276" w14:textId="77777777" w:rsidR="001046D2" w:rsidRPr="00F67924" w:rsidRDefault="001046D2" w:rsidP="001046D2">
      <w:pPr>
        <w:suppressAutoHyphens/>
        <w:rPr>
          <w:szCs w:val="22"/>
          <w:lang w:val="pt-PT"/>
        </w:rPr>
      </w:pPr>
    </w:p>
    <w:p w14:paraId="47DD3999" w14:textId="5356BECD" w:rsidR="001046D2" w:rsidRPr="00F67924" w:rsidRDefault="001046D2" w:rsidP="001046D2">
      <w:pPr>
        <w:rPr>
          <w:szCs w:val="22"/>
          <w:lang w:val="pt-PT"/>
        </w:rPr>
      </w:pPr>
      <w:r w:rsidRPr="00F67924">
        <w:rPr>
          <w:szCs w:val="22"/>
          <w:lang w:val="pt-PT"/>
        </w:rPr>
        <w:t xml:space="preserve">A </w:t>
      </w:r>
      <w:r w:rsidR="00901A77" w:rsidRPr="00F67924">
        <w:rPr>
          <w:szCs w:val="22"/>
          <w:lang w:val="pt-PT"/>
        </w:rPr>
        <w:t>caneta</w:t>
      </w:r>
      <w:r w:rsidRPr="00F67924">
        <w:rPr>
          <w:szCs w:val="22"/>
          <w:lang w:val="pt-PT"/>
        </w:rPr>
        <w:t xml:space="preserve"> não deve ser agitada. Após remover a tampa, a injeção tem de</w:t>
      </w:r>
      <w:r w:rsidR="00A66810" w:rsidRPr="00F67924">
        <w:rPr>
          <w:szCs w:val="22"/>
          <w:lang w:val="pt-PT"/>
        </w:rPr>
        <w:t xml:space="preserve"> ser</w:t>
      </w:r>
      <w:r w:rsidRPr="00F67924">
        <w:rPr>
          <w:szCs w:val="22"/>
          <w:lang w:val="pt-PT"/>
        </w:rPr>
        <w:t xml:space="preserve"> </w:t>
      </w:r>
      <w:r w:rsidR="00A66810" w:rsidRPr="00F67924">
        <w:rPr>
          <w:szCs w:val="22"/>
          <w:lang w:val="pt-PT"/>
        </w:rPr>
        <w:t>iniciada</w:t>
      </w:r>
      <w:r w:rsidRPr="00F67924">
        <w:rPr>
          <w:szCs w:val="22"/>
          <w:lang w:val="pt-PT"/>
        </w:rPr>
        <w:t xml:space="preserve"> dentro de </w:t>
      </w:r>
      <w:r w:rsidR="00901A77" w:rsidRPr="00F67924">
        <w:rPr>
          <w:szCs w:val="22"/>
          <w:lang w:val="pt-PT"/>
        </w:rPr>
        <w:t>3</w:t>
      </w:r>
      <w:r w:rsidR="00BC35DB" w:rsidRPr="00F67924">
        <w:rPr>
          <w:szCs w:val="22"/>
          <w:lang w:val="pt-PT"/>
        </w:rPr>
        <w:t> </w:t>
      </w:r>
      <w:r w:rsidRPr="00F67924">
        <w:rPr>
          <w:szCs w:val="22"/>
          <w:lang w:val="pt-PT"/>
        </w:rPr>
        <w:t xml:space="preserve">minutos para prevenir que o medicamento seque e bloqueie a agulha. Se a </w:t>
      </w:r>
      <w:r w:rsidR="00901A77" w:rsidRPr="00F67924">
        <w:rPr>
          <w:szCs w:val="22"/>
          <w:lang w:val="pt-PT"/>
        </w:rPr>
        <w:t>caneta</w:t>
      </w:r>
      <w:r w:rsidRPr="00F67924">
        <w:rPr>
          <w:szCs w:val="22"/>
          <w:lang w:val="pt-PT"/>
        </w:rPr>
        <w:t xml:space="preserve"> pré-cheia não for</w:t>
      </w:r>
      <w:r w:rsidR="00901A77" w:rsidRPr="00F67924">
        <w:rPr>
          <w:szCs w:val="22"/>
          <w:lang w:val="pt-PT"/>
        </w:rPr>
        <w:t xml:space="preserve"> utilizada em 3</w:t>
      </w:r>
      <w:r w:rsidR="00BC35DB" w:rsidRPr="00F67924">
        <w:rPr>
          <w:szCs w:val="22"/>
          <w:lang w:val="pt-PT"/>
        </w:rPr>
        <w:t> </w:t>
      </w:r>
      <w:r w:rsidRPr="00F67924">
        <w:rPr>
          <w:szCs w:val="22"/>
          <w:lang w:val="pt-PT"/>
        </w:rPr>
        <w:t xml:space="preserve">minutos após a remoção da tampa, deve eliminá-la num recipiente não perfurável e utilizar uma nova </w:t>
      </w:r>
      <w:r w:rsidR="00901A77" w:rsidRPr="00F67924">
        <w:rPr>
          <w:szCs w:val="22"/>
          <w:lang w:val="pt-PT"/>
        </w:rPr>
        <w:t>caneta</w:t>
      </w:r>
      <w:r w:rsidRPr="00F67924">
        <w:rPr>
          <w:szCs w:val="22"/>
          <w:lang w:val="pt-PT"/>
        </w:rPr>
        <w:t xml:space="preserve"> pré-cheia.</w:t>
      </w:r>
    </w:p>
    <w:p w14:paraId="0CF78F88" w14:textId="77777777" w:rsidR="001046D2" w:rsidRPr="00F67924" w:rsidRDefault="001046D2" w:rsidP="001046D2">
      <w:pPr>
        <w:suppressAutoHyphens/>
        <w:rPr>
          <w:szCs w:val="22"/>
          <w:lang w:val="pt-PT"/>
        </w:rPr>
      </w:pPr>
    </w:p>
    <w:p w14:paraId="104A0BEE" w14:textId="77777777" w:rsidR="00901A77" w:rsidRPr="00F67924" w:rsidRDefault="00901A77" w:rsidP="00901A77">
      <w:pPr>
        <w:suppressAutoHyphens/>
        <w:rPr>
          <w:szCs w:val="22"/>
          <w:lang w:val="pt-PT"/>
        </w:rPr>
      </w:pPr>
      <w:r w:rsidRPr="00F67924">
        <w:rPr>
          <w:szCs w:val="22"/>
          <w:lang w:val="pt-PT"/>
        </w:rPr>
        <w:t xml:space="preserve">Se após pressionar o botão de ativação, o indicador </w:t>
      </w:r>
      <w:r w:rsidR="007F46F0" w:rsidRPr="00F67924">
        <w:rPr>
          <w:szCs w:val="22"/>
          <w:lang w:val="pt-PT"/>
        </w:rPr>
        <w:t>púrpura</w:t>
      </w:r>
      <w:r w:rsidRPr="00F67924">
        <w:rPr>
          <w:szCs w:val="22"/>
          <w:lang w:val="pt-PT"/>
        </w:rPr>
        <w:t xml:space="preserve"> não se mover, deve eliminar a caneta pré-cheia num recipiente não perfurável. </w:t>
      </w:r>
      <w:r w:rsidRPr="00F67924">
        <w:rPr>
          <w:b/>
          <w:szCs w:val="22"/>
          <w:lang w:val="pt-PT"/>
        </w:rPr>
        <w:t>Não</w:t>
      </w:r>
      <w:r w:rsidRPr="00F67924">
        <w:rPr>
          <w:szCs w:val="22"/>
          <w:lang w:val="pt-PT"/>
        </w:rPr>
        <w:t xml:space="preserve"> tente reutilizar a caneta pré-cheia. Não repita a injeção com outra caneta pré-cheia. Peça ajuda ao seu profissional de saúde.</w:t>
      </w:r>
    </w:p>
    <w:p w14:paraId="03B873CB" w14:textId="77777777" w:rsidR="001046D2" w:rsidRPr="00F67924" w:rsidRDefault="001046D2" w:rsidP="001046D2">
      <w:pPr>
        <w:rPr>
          <w:szCs w:val="22"/>
          <w:lang w:val="pt-PT"/>
        </w:rPr>
      </w:pPr>
    </w:p>
    <w:p w14:paraId="563EED6A" w14:textId="77777777" w:rsidR="001046D2" w:rsidRPr="00F67924" w:rsidRDefault="001046D2" w:rsidP="00E64A0A">
      <w:pPr>
        <w:keepNext/>
        <w:keepLines/>
        <w:suppressAutoHyphens/>
        <w:rPr>
          <w:b/>
          <w:iCs/>
          <w:szCs w:val="22"/>
          <w:lang w:val="pt-PT"/>
        </w:rPr>
      </w:pPr>
    </w:p>
    <w:p w14:paraId="4726DDF7" w14:textId="77777777" w:rsidR="001046D2" w:rsidRPr="00F67924" w:rsidRDefault="001046D2" w:rsidP="00556054">
      <w:pPr>
        <w:keepNext/>
        <w:keepLines/>
        <w:suppressAutoHyphens/>
        <w:ind w:left="567" w:hanging="567"/>
        <w:rPr>
          <w:b/>
          <w:iCs/>
          <w:szCs w:val="22"/>
          <w:lang w:val="pt-PT"/>
        </w:rPr>
      </w:pPr>
      <w:r w:rsidRPr="00F67924">
        <w:rPr>
          <w:b/>
          <w:iCs/>
          <w:szCs w:val="22"/>
          <w:lang w:val="pt-PT"/>
        </w:rPr>
        <w:t>6.</w:t>
      </w:r>
      <w:r w:rsidRPr="00F67924">
        <w:rPr>
          <w:b/>
          <w:iCs/>
          <w:szCs w:val="22"/>
          <w:lang w:val="pt-PT"/>
        </w:rPr>
        <w:tab/>
        <w:t>Conteúdo da embalagem e outras informações</w:t>
      </w:r>
    </w:p>
    <w:p w14:paraId="391E1A22" w14:textId="77777777" w:rsidR="001046D2" w:rsidRPr="00F67924" w:rsidRDefault="001046D2" w:rsidP="001046D2">
      <w:pPr>
        <w:keepNext/>
        <w:keepLines/>
        <w:suppressAutoHyphens/>
        <w:rPr>
          <w:szCs w:val="22"/>
          <w:lang w:val="pt-PT"/>
        </w:rPr>
      </w:pPr>
    </w:p>
    <w:p w14:paraId="52DD562E" w14:textId="77777777" w:rsidR="001046D2" w:rsidRPr="00F67924" w:rsidRDefault="001046D2" w:rsidP="00E64A0A">
      <w:pPr>
        <w:keepNext/>
        <w:keepLines/>
        <w:suppressAutoHyphens/>
        <w:rPr>
          <w:b/>
          <w:iCs/>
          <w:szCs w:val="22"/>
          <w:lang w:val="pt-PT"/>
        </w:rPr>
      </w:pPr>
      <w:r w:rsidRPr="00F67924">
        <w:rPr>
          <w:b/>
          <w:iCs/>
          <w:szCs w:val="22"/>
          <w:lang w:val="pt-PT"/>
        </w:rPr>
        <w:t>Qual a composição de RoActemra</w:t>
      </w:r>
    </w:p>
    <w:p w14:paraId="103FF5A9" w14:textId="77777777"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A substância ativa é o tocilizumab.</w:t>
      </w:r>
    </w:p>
    <w:p w14:paraId="00C00ACC" w14:textId="77777777" w:rsidR="001046D2" w:rsidRPr="00F67924" w:rsidRDefault="001046D2" w:rsidP="001046D2">
      <w:pPr>
        <w:suppressAutoHyphens/>
        <w:ind w:left="567" w:hanging="567"/>
        <w:rPr>
          <w:szCs w:val="22"/>
          <w:lang w:val="pt-PT"/>
        </w:rPr>
      </w:pPr>
      <w:r w:rsidRPr="00F67924">
        <w:rPr>
          <w:szCs w:val="22"/>
          <w:lang w:val="pt-PT"/>
        </w:rPr>
        <w:tab/>
        <w:t xml:space="preserve">Cada </w:t>
      </w:r>
      <w:r w:rsidR="00901A77" w:rsidRPr="00F67924">
        <w:rPr>
          <w:szCs w:val="22"/>
          <w:lang w:val="pt-PT"/>
        </w:rPr>
        <w:t>caneta</w:t>
      </w:r>
      <w:r w:rsidRPr="00F67924">
        <w:rPr>
          <w:szCs w:val="22"/>
          <w:lang w:val="pt-PT"/>
        </w:rPr>
        <w:t xml:space="preserve"> pré-cheia contém 162 mg de tocilizumab</w:t>
      </w:r>
      <w:r w:rsidR="001E56EA" w:rsidRPr="00F67924">
        <w:rPr>
          <w:szCs w:val="22"/>
          <w:lang w:val="pt-PT"/>
        </w:rPr>
        <w:t xml:space="preserve"> em 0,9 ml</w:t>
      </w:r>
      <w:r w:rsidRPr="00F67924">
        <w:rPr>
          <w:szCs w:val="22"/>
          <w:lang w:val="pt-PT"/>
        </w:rPr>
        <w:t>.</w:t>
      </w:r>
    </w:p>
    <w:p w14:paraId="626AE2A3" w14:textId="77777777" w:rsidR="001046D2" w:rsidRPr="00F67924" w:rsidRDefault="001046D2" w:rsidP="001046D2">
      <w:pPr>
        <w:keepNext/>
        <w:keepLines/>
        <w:suppressAutoHyphens/>
        <w:ind w:left="567" w:hanging="567"/>
        <w:rPr>
          <w:szCs w:val="22"/>
          <w:lang w:val="pt-PT"/>
        </w:rPr>
      </w:pPr>
    </w:p>
    <w:p w14:paraId="39857FB4" w14:textId="5D47263A" w:rsidR="001046D2" w:rsidRPr="00F67924" w:rsidRDefault="001046D2" w:rsidP="00556054">
      <w:pPr>
        <w:pStyle w:val="Standard1"/>
        <w:ind w:left="562" w:hanging="562"/>
        <w:rPr>
          <w:szCs w:val="22"/>
          <w:lang w:val="pt-PT"/>
        </w:rPr>
      </w:pPr>
      <w:r w:rsidRPr="00F67924">
        <w:rPr>
          <w:rFonts w:eastAsia="SimSun"/>
          <w:szCs w:val="22"/>
          <w:lang w:val="pt-PT" w:eastAsia="zh-CN"/>
        </w:rPr>
        <w:sym w:font="Symbol" w:char="F0B7"/>
      </w:r>
      <w:r w:rsidRPr="00F67924">
        <w:rPr>
          <w:rFonts w:eastAsia="SimSun"/>
          <w:szCs w:val="22"/>
          <w:lang w:val="pt-PT" w:eastAsia="zh-CN" w:bidi="th-TH"/>
        </w:rPr>
        <w:tab/>
      </w:r>
      <w:r w:rsidRPr="00F67924">
        <w:rPr>
          <w:szCs w:val="22"/>
          <w:lang w:val="pt-PT"/>
        </w:rPr>
        <w:t>Os outros componentes são</w:t>
      </w:r>
      <w:r w:rsidRPr="00F67924">
        <w:rPr>
          <w:rFonts w:eastAsia="PMingLiU"/>
          <w:bCs/>
          <w:szCs w:val="22"/>
          <w:lang w:val="pt-PT" w:eastAsia="zh-CN"/>
        </w:rPr>
        <w:t xml:space="preserve"> L</w:t>
      </w:r>
      <w:r w:rsidR="00BC35DB" w:rsidRPr="00F67924">
        <w:rPr>
          <w:rFonts w:eastAsia="PMingLiU"/>
          <w:bCs/>
          <w:szCs w:val="22"/>
          <w:lang w:val="pt-PT" w:eastAsia="zh-CN"/>
        </w:rPr>
        <w:noBreakHyphen/>
      </w:r>
      <w:r w:rsidRPr="00F67924">
        <w:rPr>
          <w:rFonts w:eastAsia="PMingLiU"/>
          <w:bCs/>
          <w:szCs w:val="22"/>
          <w:lang w:val="pt-PT" w:eastAsia="zh-CN"/>
        </w:rPr>
        <w:t>histidina, Monocloridrato de L</w:t>
      </w:r>
      <w:r w:rsidR="00BC35DB" w:rsidRPr="00F67924">
        <w:rPr>
          <w:rFonts w:eastAsia="PMingLiU"/>
          <w:bCs/>
          <w:szCs w:val="22"/>
          <w:lang w:val="pt-PT" w:eastAsia="zh-CN"/>
        </w:rPr>
        <w:noBreakHyphen/>
      </w:r>
      <w:r w:rsidRPr="00F67924">
        <w:rPr>
          <w:rFonts w:eastAsia="PMingLiU"/>
          <w:bCs/>
          <w:szCs w:val="22"/>
          <w:lang w:val="pt-PT" w:eastAsia="zh-CN"/>
        </w:rPr>
        <w:t xml:space="preserve">histidina monohidratada, </w:t>
      </w:r>
      <w:r w:rsidR="00B43507" w:rsidRPr="00F67924">
        <w:rPr>
          <w:rFonts w:eastAsia="PMingLiU"/>
          <w:bCs/>
          <w:szCs w:val="22"/>
          <w:lang w:val="pt-PT" w:eastAsia="zh-CN"/>
        </w:rPr>
        <w:t>L</w:t>
      </w:r>
      <w:r w:rsidR="00BC35DB" w:rsidRPr="00F67924">
        <w:rPr>
          <w:rFonts w:eastAsia="PMingLiU"/>
          <w:bCs/>
          <w:szCs w:val="22"/>
          <w:lang w:val="pt-PT" w:eastAsia="zh-CN"/>
        </w:rPr>
        <w:noBreakHyphen/>
      </w:r>
      <w:r w:rsidR="00B43507" w:rsidRPr="00F67924">
        <w:rPr>
          <w:rFonts w:eastAsia="PMingLiU"/>
          <w:bCs/>
          <w:szCs w:val="22"/>
          <w:lang w:val="pt-PT" w:eastAsia="zh-CN"/>
        </w:rPr>
        <w:t>arginina</w:t>
      </w:r>
      <w:r w:rsidR="007409BB" w:rsidRPr="00F67924">
        <w:rPr>
          <w:rFonts w:eastAsia="PMingLiU"/>
          <w:bCs/>
          <w:szCs w:val="22"/>
          <w:lang w:val="pt-PT" w:eastAsia="zh-CN"/>
        </w:rPr>
        <w:t>/</w:t>
      </w:r>
      <w:r w:rsidRPr="00F67924">
        <w:rPr>
          <w:rFonts w:eastAsia="PMingLiU"/>
          <w:bCs/>
          <w:szCs w:val="22"/>
          <w:lang w:val="pt-PT" w:eastAsia="zh-CN"/>
        </w:rPr>
        <w:t>Cloridrato de L</w:t>
      </w:r>
      <w:r w:rsidR="00BC35DB" w:rsidRPr="00F67924">
        <w:rPr>
          <w:rFonts w:eastAsia="PMingLiU"/>
          <w:bCs/>
          <w:szCs w:val="22"/>
          <w:lang w:val="pt-PT" w:eastAsia="zh-CN"/>
        </w:rPr>
        <w:noBreakHyphen/>
      </w:r>
      <w:r w:rsidRPr="00F67924">
        <w:rPr>
          <w:rFonts w:eastAsia="PMingLiU"/>
          <w:bCs/>
          <w:szCs w:val="22"/>
          <w:lang w:val="pt-PT" w:eastAsia="zh-CN"/>
        </w:rPr>
        <w:t>arginina, L</w:t>
      </w:r>
      <w:r w:rsidR="00BC35DB" w:rsidRPr="00F67924">
        <w:rPr>
          <w:rFonts w:eastAsia="PMingLiU"/>
          <w:bCs/>
          <w:szCs w:val="22"/>
          <w:lang w:val="pt-PT" w:eastAsia="zh-CN"/>
        </w:rPr>
        <w:noBreakHyphen/>
      </w:r>
      <w:r w:rsidRPr="00F67924">
        <w:rPr>
          <w:rFonts w:eastAsia="PMingLiU"/>
          <w:bCs/>
          <w:szCs w:val="22"/>
          <w:lang w:val="pt-PT" w:eastAsia="zh-CN"/>
        </w:rPr>
        <w:t>metionina, Polissorbato</w:t>
      </w:r>
      <w:ins w:id="3739" w:author="Author">
        <w:r w:rsidR="002635EB">
          <w:rPr>
            <w:rFonts w:eastAsia="PMingLiU"/>
            <w:bCs/>
            <w:szCs w:val="22"/>
            <w:lang w:val="pt-PT" w:eastAsia="zh-CN"/>
          </w:rPr>
          <w:t> </w:t>
        </w:r>
      </w:ins>
      <w:del w:id="3740" w:author="Author">
        <w:r w:rsidRPr="00F67924" w:rsidDel="002635EB">
          <w:rPr>
            <w:rFonts w:eastAsia="PMingLiU"/>
            <w:bCs/>
            <w:szCs w:val="22"/>
            <w:lang w:val="pt-PT" w:eastAsia="zh-CN"/>
          </w:rPr>
          <w:delText xml:space="preserve"> </w:delText>
        </w:r>
      </w:del>
      <w:r w:rsidRPr="00F67924">
        <w:rPr>
          <w:rFonts w:eastAsia="PMingLiU"/>
          <w:bCs/>
          <w:szCs w:val="22"/>
          <w:lang w:val="pt-PT" w:eastAsia="zh-CN"/>
        </w:rPr>
        <w:t>80 e Água para preparações injetáveis</w:t>
      </w:r>
      <w:r w:rsidR="003D11FC" w:rsidRPr="00F67924">
        <w:rPr>
          <w:rFonts w:eastAsia="PMingLiU"/>
          <w:bCs/>
          <w:szCs w:val="22"/>
          <w:lang w:val="pt-PT" w:eastAsia="zh-CN"/>
        </w:rPr>
        <w:t xml:space="preserve"> (ver secção </w:t>
      </w:r>
      <w:r w:rsidR="00BC35DB" w:rsidRPr="00F67924">
        <w:rPr>
          <w:rFonts w:eastAsia="PMingLiU"/>
          <w:bCs/>
          <w:szCs w:val="22"/>
          <w:lang w:val="pt-PT" w:eastAsia="zh-CN"/>
        </w:rPr>
        <w:t>2 “RoActemra contém polissorbato</w:t>
      </w:r>
      <w:ins w:id="3741" w:author="Author">
        <w:r w:rsidR="002635EB">
          <w:rPr>
            <w:rFonts w:eastAsia="PMingLiU"/>
            <w:bCs/>
            <w:szCs w:val="22"/>
            <w:lang w:val="pt-PT" w:eastAsia="zh-CN"/>
          </w:rPr>
          <w:t> </w:t>
        </w:r>
        <w:del w:id="3742" w:author="Author">
          <w:r w:rsidR="00E47024" w:rsidDel="002635EB">
            <w:rPr>
              <w:rFonts w:eastAsia="PMingLiU"/>
              <w:bCs/>
              <w:szCs w:val="22"/>
              <w:lang w:val="pt-PT" w:eastAsia="zh-CN"/>
            </w:rPr>
            <w:delText xml:space="preserve"> </w:delText>
          </w:r>
        </w:del>
        <w:r w:rsidR="00E47024" w:rsidRPr="00250161">
          <w:rPr>
            <w:szCs w:val="22"/>
            <w:lang w:val="pt-PT"/>
          </w:rPr>
          <w:t>80 (E 433)</w:t>
        </w:r>
      </w:ins>
      <w:del w:id="3743" w:author="Author">
        <w:r w:rsidR="00BC35DB" w:rsidRPr="00F67924" w:rsidDel="00E47024">
          <w:rPr>
            <w:rFonts w:eastAsia="PMingLiU"/>
            <w:bCs/>
            <w:szCs w:val="22"/>
            <w:lang w:val="pt-PT" w:eastAsia="zh-CN"/>
          </w:rPr>
          <w:delText>s</w:delText>
        </w:r>
      </w:del>
      <w:r w:rsidR="00BC35DB" w:rsidRPr="00F67924">
        <w:rPr>
          <w:rFonts w:eastAsia="PMingLiU"/>
          <w:bCs/>
          <w:szCs w:val="22"/>
          <w:lang w:val="pt-PT" w:eastAsia="zh-CN"/>
        </w:rPr>
        <w:t>”)</w:t>
      </w:r>
      <w:r w:rsidRPr="00F67924">
        <w:rPr>
          <w:rFonts w:eastAsia="PMingLiU"/>
          <w:bCs/>
          <w:szCs w:val="22"/>
          <w:lang w:val="pt-PT" w:eastAsia="zh-CN"/>
        </w:rPr>
        <w:t>.</w:t>
      </w:r>
    </w:p>
    <w:p w14:paraId="5180DE54" w14:textId="77777777" w:rsidR="001046D2" w:rsidRPr="00F67924" w:rsidRDefault="001046D2" w:rsidP="001046D2">
      <w:pPr>
        <w:suppressAutoHyphens/>
        <w:ind w:left="567" w:hanging="567"/>
        <w:rPr>
          <w:szCs w:val="22"/>
          <w:lang w:val="pt-PT"/>
        </w:rPr>
      </w:pPr>
    </w:p>
    <w:p w14:paraId="57DE105C" w14:textId="77777777" w:rsidR="001046D2" w:rsidRPr="00F67924" w:rsidRDefault="001046D2" w:rsidP="00E64A0A">
      <w:pPr>
        <w:keepNext/>
        <w:keepLines/>
        <w:suppressAutoHyphens/>
        <w:rPr>
          <w:b/>
          <w:iCs/>
          <w:szCs w:val="22"/>
          <w:lang w:val="pt-PT"/>
        </w:rPr>
      </w:pPr>
      <w:r w:rsidRPr="00F67924">
        <w:rPr>
          <w:b/>
          <w:iCs/>
          <w:szCs w:val="22"/>
          <w:lang w:val="pt-PT"/>
        </w:rPr>
        <w:t>Qual o aspeto de RoActemra e conteúdo da embalagem</w:t>
      </w:r>
    </w:p>
    <w:p w14:paraId="7D267D13" w14:textId="77777777" w:rsidR="001046D2" w:rsidRPr="00F67924" w:rsidRDefault="001046D2" w:rsidP="003E1CE0">
      <w:pPr>
        <w:rPr>
          <w:szCs w:val="22"/>
          <w:lang w:val="pt-PT"/>
        </w:rPr>
      </w:pPr>
      <w:r w:rsidRPr="00F67924">
        <w:rPr>
          <w:szCs w:val="22"/>
          <w:lang w:val="pt-PT"/>
        </w:rPr>
        <w:t>RoActemra é uma solução injetável.</w:t>
      </w:r>
      <w:r w:rsidRPr="00F67924" w:rsidDel="003C07CE">
        <w:rPr>
          <w:szCs w:val="22"/>
          <w:lang w:val="pt-PT"/>
        </w:rPr>
        <w:t xml:space="preserve"> </w:t>
      </w:r>
      <w:r w:rsidRPr="00F67924">
        <w:rPr>
          <w:szCs w:val="22"/>
          <w:lang w:val="pt-PT"/>
        </w:rPr>
        <w:t>A solução é incolor a ligeiramente amarelada.</w:t>
      </w:r>
    </w:p>
    <w:p w14:paraId="48993212" w14:textId="77777777" w:rsidR="001046D2" w:rsidRPr="00F67924" w:rsidRDefault="001046D2" w:rsidP="003E1CE0">
      <w:pPr>
        <w:rPr>
          <w:szCs w:val="22"/>
          <w:lang w:val="pt-PT"/>
        </w:rPr>
      </w:pPr>
    </w:p>
    <w:p w14:paraId="3822B33B" w14:textId="2D3C17A2" w:rsidR="001046D2" w:rsidRPr="00F67924" w:rsidRDefault="001046D2" w:rsidP="003E1CE0">
      <w:pPr>
        <w:tabs>
          <w:tab w:val="left" w:pos="567"/>
        </w:tabs>
        <w:rPr>
          <w:szCs w:val="22"/>
          <w:lang w:val="pt-PT"/>
        </w:rPr>
      </w:pPr>
      <w:r w:rsidRPr="00F67924">
        <w:rPr>
          <w:szCs w:val="22"/>
          <w:lang w:val="pt-PT"/>
        </w:rPr>
        <w:t xml:space="preserve">RoActemra é fornecido numa </w:t>
      </w:r>
      <w:r w:rsidR="001E56EA" w:rsidRPr="00F67924">
        <w:rPr>
          <w:szCs w:val="22"/>
          <w:lang w:val="pt-PT"/>
        </w:rPr>
        <w:t>caneta</w:t>
      </w:r>
      <w:r w:rsidRPr="00F67924">
        <w:rPr>
          <w:szCs w:val="22"/>
          <w:lang w:val="pt-PT"/>
        </w:rPr>
        <w:t xml:space="preserve"> pré-cheia de 0,9</w:t>
      </w:r>
      <w:r w:rsidR="00BC35DB" w:rsidRPr="00F67924">
        <w:rPr>
          <w:szCs w:val="22"/>
          <w:lang w:val="pt-PT"/>
        </w:rPr>
        <w:t> </w:t>
      </w:r>
      <w:r w:rsidRPr="00F67924">
        <w:rPr>
          <w:szCs w:val="22"/>
          <w:lang w:val="pt-PT"/>
        </w:rPr>
        <w:t>ml contendo 162</w:t>
      </w:r>
      <w:r w:rsidR="00BC35DB" w:rsidRPr="00F67924">
        <w:rPr>
          <w:szCs w:val="22"/>
          <w:lang w:val="pt-PT"/>
        </w:rPr>
        <w:t> </w:t>
      </w:r>
      <w:r w:rsidRPr="00F67924">
        <w:rPr>
          <w:szCs w:val="22"/>
          <w:lang w:val="pt-PT"/>
        </w:rPr>
        <w:t>mg de tocilizumab solução injetável.</w:t>
      </w:r>
    </w:p>
    <w:p w14:paraId="2642BE58" w14:textId="77777777" w:rsidR="001046D2" w:rsidRPr="00F67924" w:rsidRDefault="001046D2" w:rsidP="003E1CE0">
      <w:pPr>
        <w:tabs>
          <w:tab w:val="left" w:pos="567"/>
        </w:tabs>
        <w:rPr>
          <w:szCs w:val="22"/>
          <w:lang w:val="pt-PT"/>
        </w:rPr>
      </w:pPr>
    </w:p>
    <w:p w14:paraId="60C46AFA" w14:textId="75636848" w:rsidR="001046D2" w:rsidRPr="00F67924" w:rsidRDefault="001046D2" w:rsidP="002900EA">
      <w:pPr>
        <w:keepNext/>
        <w:keepLines/>
        <w:tabs>
          <w:tab w:val="left" w:pos="567"/>
        </w:tabs>
        <w:rPr>
          <w:szCs w:val="22"/>
          <w:lang w:val="pt-PT"/>
        </w:rPr>
      </w:pPr>
      <w:r w:rsidRPr="00F67924">
        <w:rPr>
          <w:szCs w:val="22"/>
          <w:lang w:val="pt-PT"/>
        </w:rPr>
        <w:t xml:space="preserve">Cada embalagem contém 4 </w:t>
      </w:r>
      <w:r w:rsidR="001E56EA" w:rsidRPr="00F67924">
        <w:rPr>
          <w:szCs w:val="22"/>
          <w:lang w:val="pt-PT"/>
        </w:rPr>
        <w:t>canetas</w:t>
      </w:r>
      <w:r w:rsidRPr="00F67924">
        <w:rPr>
          <w:szCs w:val="22"/>
          <w:lang w:val="pt-PT"/>
        </w:rPr>
        <w:t xml:space="preserve"> pré-cheias, com o conjunto de embalagens a conter 12 (3 embalagens de 4) </w:t>
      </w:r>
      <w:r w:rsidR="001E56EA" w:rsidRPr="00F67924">
        <w:rPr>
          <w:szCs w:val="22"/>
          <w:lang w:val="pt-PT"/>
        </w:rPr>
        <w:t>canetas</w:t>
      </w:r>
      <w:r w:rsidRPr="00F67924">
        <w:rPr>
          <w:szCs w:val="22"/>
          <w:lang w:val="pt-PT"/>
        </w:rPr>
        <w:t xml:space="preserve"> pré-cheias.</w:t>
      </w:r>
      <w:r w:rsidR="00984C55" w:rsidRPr="00F67924">
        <w:rPr>
          <w:szCs w:val="22"/>
          <w:lang w:val="pt-PT"/>
        </w:rPr>
        <w:t xml:space="preserve"> </w:t>
      </w:r>
      <w:r w:rsidRPr="00F67924">
        <w:rPr>
          <w:szCs w:val="22"/>
          <w:lang w:val="pt-PT"/>
        </w:rPr>
        <w:t>É possível que não sejam comercializadas todas as apresentações.</w:t>
      </w:r>
    </w:p>
    <w:p w14:paraId="6A48E564" w14:textId="77777777" w:rsidR="001046D2" w:rsidRPr="00F67924" w:rsidRDefault="001046D2" w:rsidP="002900EA">
      <w:pPr>
        <w:keepNext/>
        <w:keepLines/>
        <w:numPr>
          <w:ilvl w:val="12"/>
          <w:numId w:val="0"/>
        </w:numPr>
        <w:rPr>
          <w:szCs w:val="22"/>
          <w:lang w:val="pt-PT"/>
        </w:rPr>
      </w:pPr>
    </w:p>
    <w:p w14:paraId="09950EBD" w14:textId="77777777" w:rsidR="001046D2" w:rsidRPr="00F67924" w:rsidRDefault="001046D2" w:rsidP="002900EA">
      <w:pPr>
        <w:keepNext/>
        <w:keepLines/>
        <w:widowControl w:val="0"/>
        <w:suppressAutoHyphens/>
        <w:rPr>
          <w:b/>
          <w:iCs/>
          <w:szCs w:val="22"/>
          <w:lang w:val="pt-PT"/>
        </w:rPr>
      </w:pPr>
      <w:r w:rsidRPr="00F67924">
        <w:rPr>
          <w:b/>
          <w:iCs/>
          <w:szCs w:val="22"/>
          <w:lang w:val="pt-PT"/>
        </w:rPr>
        <w:t>Titular da Autorização de Introdução no Mercado</w:t>
      </w:r>
    </w:p>
    <w:p w14:paraId="3663213B" w14:textId="77777777" w:rsidR="0045348A" w:rsidRPr="00557EB7" w:rsidRDefault="0045348A" w:rsidP="002900EA">
      <w:pPr>
        <w:keepNext/>
        <w:keepLines/>
        <w:widowControl w:val="0"/>
        <w:rPr>
          <w:szCs w:val="22"/>
          <w:lang w:val="de-DE"/>
          <w:rPrChange w:id="3744" w:author="Author">
            <w:rPr>
              <w:szCs w:val="22"/>
            </w:rPr>
          </w:rPrChange>
        </w:rPr>
      </w:pPr>
      <w:r w:rsidRPr="00557EB7">
        <w:rPr>
          <w:szCs w:val="22"/>
          <w:lang w:val="de-DE"/>
          <w:rPrChange w:id="3745" w:author="Author">
            <w:rPr>
              <w:szCs w:val="22"/>
            </w:rPr>
          </w:rPrChange>
        </w:rPr>
        <w:t xml:space="preserve">Roche Registration GmbH </w:t>
      </w:r>
    </w:p>
    <w:p w14:paraId="13FEB398" w14:textId="77777777" w:rsidR="0045348A" w:rsidRPr="00557EB7" w:rsidRDefault="0045348A" w:rsidP="002900EA">
      <w:pPr>
        <w:keepNext/>
        <w:keepLines/>
        <w:widowControl w:val="0"/>
        <w:rPr>
          <w:szCs w:val="22"/>
          <w:lang w:val="de-DE"/>
          <w:rPrChange w:id="3746" w:author="Author">
            <w:rPr>
              <w:szCs w:val="22"/>
            </w:rPr>
          </w:rPrChange>
        </w:rPr>
      </w:pPr>
      <w:r w:rsidRPr="00557EB7">
        <w:rPr>
          <w:szCs w:val="22"/>
          <w:lang w:val="de-DE"/>
          <w:rPrChange w:id="3747" w:author="Author">
            <w:rPr>
              <w:szCs w:val="22"/>
            </w:rPr>
          </w:rPrChange>
        </w:rPr>
        <w:t>Emil-Barell-Strasse 1</w:t>
      </w:r>
    </w:p>
    <w:p w14:paraId="2D3C9BEC" w14:textId="77777777" w:rsidR="0045348A" w:rsidRPr="00557EB7" w:rsidRDefault="0045348A" w:rsidP="002900EA">
      <w:pPr>
        <w:keepNext/>
        <w:keepLines/>
        <w:widowControl w:val="0"/>
        <w:rPr>
          <w:szCs w:val="22"/>
          <w:lang w:val="de-DE"/>
          <w:rPrChange w:id="3748" w:author="Author">
            <w:rPr>
              <w:szCs w:val="22"/>
              <w:lang w:val="pt-PT"/>
            </w:rPr>
          </w:rPrChange>
        </w:rPr>
      </w:pPr>
      <w:r w:rsidRPr="00557EB7">
        <w:rPr>
          <w:szCs w:val="22"/>
          <w:lang w:val="de-DE"/>
          <w:rPrChange w:id="3749" w:author="Author">
            <w:rPr>
              <w:szCs w:val="22"/>
              <w:lang w:val="pt-PT"/>
            </w:rPr>
          </w:rPrChange>
        </w:rPr>
        <w:t>79639 Grenzach-Wyhlen</w:t>
      </w:r>
    </w:p>
    <w:p w14:paraId="09366E13" w14:textId="77777777" w:rsidR="001046D2" w:rsidRPr="00557EB7" w:rsidRDefault="0045348A" w:rsidP="002900EA">
      <w:pPr>
        <w:keepNext/>
        <w:keepLines/>
        <w:widowControl w:val="0"/>
        <w:rPr>
          <w:szCs w:val="22"/>
          <w:lang w:val="de-DE"/>
          <w:rPrChange w:id="3750" w:author="Author">
            <w:rPr>
              <w:szCs w:val="22"/>
              <w:lang w:val="pt-PT"/>
            </w:rPr>
          </w:rPrChange>
        </w:rPr>
      </w:pPr>
      <w:r w:rsidRPr="00557EB7">
        <w:rPr>
          <w:szCs w:val="22"/>
          <w:lang w:val="de-DE"/>
          <w:rPrChange w:id="3751" w:author="Author">
            <w:rPr>
              <w:szCs w:val="22"/>
              <w:lang w:val="pt-PT"/>
            </w:rPr>
          </w:rPrChange>
        </w:rPr>
        <w:t>Alemanha</w:t>
      </w:r>
    </w:p>
    <w:p w14:paraId="0829915E" w14:textId="77777777" w:rsidR="0045348A" w:rsidRPr="00557EB7" w:rsidRDefault="0045348A" w:rsidP="002900EA">
      <w:pPr>
        <w:keepNext/>
        <w:keepLines/>
        <w:widowControl w:val="0"/>
        <w:rPr>
          <w:szCs w:val="22"/>
          <w:lang w:val="de-DE"/>
          <w:rPrChange w:id="3752" w:author="Author">
            <w:rPr>
              <w:szCs w:val="22"/>
              <w:lang w:val="pt-PT"/>
            </w:rPr>
          </w:rPrChange>
        </w:rPr>
      </w:pPr>
    </w:p>
    <w:p w14:paraId="3DBA7B0C" w14:textId="77777777" w:rsidR="001046D2" w:rsidRPr="00557EB7" w:rsidRDefault="001046D2" w:rsidP="002900EA">
      <w:pPr>
        <w:keepNext/>
        <w:keepLines/>
        <w:widowControl w:val="0"/>
        <w:suppressAutoHyphens/>
        <w:rPr>
          <w:b/>
          <w:iCs/>
          <w:szCs w:val="22"/>
          <w:lang w:val="de-DE"/>
          <w:rPrChange w:id="3753" w:author="Author">
            <w:rPr>
              <w:b/>
              <w:iCs/>
              <w:szCs w:val="22"/>
              <w:lang w:val="pt-PT"/>
            </w:rPr>
          </w:rPrChange>
        </w:rPr>
      </w:pPr>
      <w:r w:rsidRPr="00557EB7">
        <w:rPr>
          <w:b/>
          <w:iCs/>
          <w:szCs w:val="22"/>
          <w:lang w:val="de-DE"/>
          <w:rPrChange w:id="3754" w:author="Author">
            <w:rPr>
              <w:b/>
              <w:iCs/>
              <w:szCs w:val="22"/>
              <w:lang w:val="pt-PT"/>
            </w:rPr>
          </w:rPrChange>
        </w:rPr>
        <w:t>Fabricante</w:t>
      </w:r>
    </w:p>
    <w:p w14:paraId="360F422B" w14:textId="77777777" w:rsidR="001046D2" w:rsidRPr="00557EB7" w:rsidRDefault="001046D2" w:rsidP="002900EA">
      <w:pPr>
        <w:keepNext/>
        <w:keepLines/>
        <w:widowControl w:val="0"/>
        <w:rPr>
          <w:szCs w:val="22"/>
          <w:lang w:val="de-DE"/>
          <w:rPrChange w:id="3755" w:author="Author">
            <w:rPr>
              <w:szCs w:val="22"/>
              <w:lang w:val="pt-PT"/>
            </w:rPr>
          </w:rPrChange>
        </w:rPr>
      </w:pPr>
      <w:r w:rsidRPr="00557EB7">
        <w:rPr>
          <w:szCs w:val="22"/>
          <w:lang w:val="de-DE"/>
          <w:rPrChange w:id="3756" w:author="Author">
            <w:rPr>
              <w:szCs w:val="22"/>
              <w:lang w:val="pt-PT"/>
            </w:rPr>
          </w:rPrChange>
        </w:rPr>
        <w:t>Roche Pharma AG</w:t>
      </w:r>
    </w:p>
    <w:p w14:paraId="026A380D" w14:textId="77777777" w:rsidR="001046D2" w:rsidRPr="00557EB7" w:rsidRDefault="001046D2">
      <w:pPr>
        <w:keepNext/>
        <w:keepLines/>
        <w:rPr>
          <w:szCs w:val="22"/>
          <w:lang w:val="de-DE"/>
          <w:rPrChange w:id="3757" w:author="Author">
            <w:rPr>
              <w:szCs w:val="22"/>
            </w:rPr>
          </w:rPrChange>
        </w:rPr>
      </w:pPr>
      <w:r w:rsidRPr="00557EB7">
        <w:rPr>
          <w:szCs w:val="22"/>
          <w:lang w:val="de-DE"/>
          <w:rPrChange w:id="3758" w:author="Author">
            <w:rPr>
              <w:szCs w:val="22"/>
            </w:rPr>
          </w:rPrChange>
        </w:rPr>
        <w:t>Emil-Barell-Str. 1</w:t>
      </w:r>
    </w:p>
    <w:p w14:paraId="3FF508B0" w14:textId="77777777" w:rsidR="001046D2" w:rsidRPr="00557EB7" w:rsidRDefault="001046D2">
      <w:pPr>
        <w:keepNext/>
        <w:keepLines/>
        <w:rPr>
          <w:szCs w:val="22"/>
          <w:lang w:val="de-DE"/>
          <w:rPrChange w:id="3759" w:author="Author">
            <w:rPr>
              <w:szCs w:val="22"/>
            </w:rPr>
          </w:rPrChange>
        </w:rPr>
      </w:pPr>
      <w:r w:rsidRPr="00557EB7">
        <w:rPr>
          <w:szCs w:val="22"/>
          <w:lang w:val="de-DE"/>
          <w:rPrChange w:id="3760" w:author="Author">
            <w:rPr>
              <w:szCs w:val="22"/>
            </w:rPr>
          </w:rPrChange>
        </w:rPr>
        <w:t>79639 Grenzach-Wyhlen</w:t>
      </w:r>
    </w:p>
    <w:p w14:paraId="365B2A19" w14:textId="77777777" w:rsidR="001046D2" w:rsidRPr="0073487D" w:rsidRDefault="001046D2" w:rsidP="001A4E34">
      <w:pPr>
        <w:keepNext/>
        <w:keepLines/>
        <w:rPr>
          <w:szCs w:val="22"/>
        </w:rPr>
      </w:pPr>
      <w:r w:rsidRPr="0073487D">
        <w:rPr>
          <w:szCs w:val="22"/>
        </w:rPr>
        <w:t>Alemanha</w:t>
      </w:r>
    </w:p>
    <w:p w14:paraId="626AC99C" w14:textId="77777777" w:rsidR="001046D2" w:rsidRPr="0073487D" w:rsidRDefault="001046D2" w:rsidP="001A4E34">
      <w:pPr>
        <w:keepNext/>
        <w:keepLines/>
        <w:suppressAutoHyphens/>
        <w:rPr>
          <w:szCs w:val="22"/>
        </w:rPr>
      </w:pPr>
    </w:p>
    <w:p w14:paraId="35C55F48" w14:textId="77777777" w:rsidR="001046D2" w:rsidRPr="00F67924" w:rsidRDefault="001046D2">
      <w:pPr>
        <w:keepNext/>
        <w:keepLines/>
        <w:suppressAutoHyphens/>
        <w:rPr>
          <w:szCs w:val="22"/>
          <w:lang w:val="pt-PT"/>
        </w:rPr>
      </w:pPr>
      <w:r w:rsidRPr="00F67924">
        <w:rPr>
          <w:szCs w:val="22"/>
          <w:lang w:val="pt-PT"/>
        </w:rPr>
        <w:t>Para quaisquer informações sobre este medicamento, queira contactar o representante local do Titular da Autorização de Introdução no Mercado:</w:t>
      </w:r>
    </w:p>
    <w:p w14:paraId="6FE51F6D" w14:textId="77777777" w:rsidR="001046D2" w:rsidRPr="00F67924" w:rsidRDefault="001046D2">
      <w:pPr>
        <w:keepNext/>
        <w:keepLines/>
        <w:suppressAutoHyphens/>
        <w:rPr>
          <w:szCs w:val="22"/>
          <w:lang w:val="pt-PT"/>
        </w:rPr>
      </w:pPr>
    </w:p>
    <w:tbl>
      <w:tblPr>
        <w:tblW w:w="9180" w:type="dxa"/>
        <w:tblLayout w:type="fixed"/>
        <w:tblLook w:val="0000" w:firstRow="0" w:lastRow="0" w:firstColumn="0" w:lastColumn="0" w:noHBand="0" w:noVBand="0"/>
        <w:tblPrChange w:id="3761" w:author="Author">
          <w:tblPr>
            <w:tblW w:w="0" w:type="auto"/>
            <w:tblLayout w:type="fixed"/>
            <w:tblLook w:val="0000" w:firstRow="0" w:lastRow="0" w:firstColumn="0" w:lastColumn="0" w:noHBand="0" w:noVBand="0"/>
          </w:tblPr>
        </w:tblPrChange>
      </w:tblPr>
      <w:tblGrid>
        <w:gridCol w:w="4536"/>
        <w:gridCol w:w="4537"/>
        <w:gridCol w:w="107"/>
        <w:tblGridChange w:id="3762">
          <w:tblGrid>
            <w:gridCol w:w="4536"/>
            <w:gridCol w:w="54"/>
            <w:gridCol w:w="4483"/>
            <w:gridCol w:w="107"/>
          </w:tblGrid>
        </w:tblGridChange>
      </w:tblGrid>
      <w:tr w:rsidR="0050387E" w:rsidRPr="00ED63F7" w14:paraId="7427693D" w14:textId="77777777" w:rsidTr="00557EB7">
        <w:trPr>
          <w:gridAfter w:val="1"/>
          <w:wAfter w:w="108" w:type="dxa"/>
          <w:cantSplit/>
          <w:trPrChange w:id="3763" w:author="Author">
            <w:trPr>
              <w:cantSplit/>
            </w:trPr>
          </w:trPrChange>
        </w:trPr>
        <w:tc>
          <w:tcPr>
            <w:tcW w:w="4590" w:type="dxa"/>
            <w:tcPrChange w:id="3764" w:author="Author">
              <w:tcPr>
                <w:tcW w:w="4590" w:type="dxa"/>
                <w:gridSpan w:val="2"/>
              </w:tcPr>
            </w:tcPrChange>
          </w:tcPr>
          <w:p w14:paraId="58C22CD2" w14:textId="77777777" w:rsidR="00D01586" w:rsidRPr="00557EB7" w:rsidRDefault="0050387E" w:rsidP="00D01586">
            <w:pPr>
              <w:pStyle w:val="Standard1"/>
              <w:rPr>
                <w:ins w:id="3765" w:author="Author"/>
                <w:b/>
                <w:szCs w:val="22"/>
                <w:lang w:val="de-DE"/>
                <w:rPrChange w:id="3766" w:author="Author">
                  <w:rPr>
                    <w:ins w:id="3767" w:author="Author"/>
                    <w:b/>
                    <w:szCs w:val="22"/>
                    <w:lang w:val="pt-PT"/>
                  </w:rPr>
                </w:rPrChange>
              </w:rPr>
            </w:pPr>
            <w:r w:rsidRPr="00557EB7">
              <w:rPr>
                <w:b/>
                <w:szCs w:val="22"/>
                <w:lang w:val="de-DE"/>
                <w:rPrChange w:id="3768" w:author="Author">
                  <w:rPr>
                    <w:b/>
                    <w:szCs w:val="22"/>
                    <w:lang w:val="pt-PT"/>
                  </w:rPr>
                </w:rPrChange>
              </w:rPr>
              <w:t>België/Belgique/Belgien</w:t>
            </w:r>
            <w:ins w:id="3769" w:author="Author">
              <w:r w:rsidR="00D01586" w:rsidRPr="00557EB7">
                <w:rPr>
                  <w:b/>
                  <w:szCs w:val="22"/>
                  <w:lang w:val="de-DE"/>
                  <w:rPrChange w:id="3770" w:author="Author">
                    <w:rPr>
                      <w:b/>
                      <w:szCs w:val="22"/>
                      <w:lang w:val="pt-PT"/>
                    </w:rPr>
                  </w:rPrChange>
                </w:rPr>
                <w:t>,</w:t>
              </w:r>
            </w:ins>
          </w:p>
          <w:p w14:paraId="43F3835F" w14:textId="2C3E6462" w:rsidR="0050387E" w:rsidRPr="00557EB7" w:rsidRDefault="00D01586" w:rsidP="00D01586">
            <w:pPr>
              <w:keepNext/>
              <w:keepLines/>
              <w:rPr>
                <w:szCs w:val="22"/>
                <w:lang w:val="de-DE"/>
                <w:rPrChange w:id="3771" w:author="Author">
                  <w:rPr>
                    <w:szCs w:val="22"/>
                    <w:lang w:val="pt-PT"/>
                  </w:rPr>
                </w:rPrChange>
              </w:rPr>
            </w:pPr>
            <w:ins w:id="3772" w:author="Author">
              <w:r w:rsidRPr="00557EB7">
                <w:rPr>
                  <w:b/>
                  <w:szCs w:val="22"/>
                  <w:lang w:val="de-DE"/>
                  <w:rPrChange w:id="3773" w:author="Author">
                    <w:rPr>
                      <w:b/>
                      <w:szCs w:val="22"/>
                      <w:lang w:val="pt-PT"/>
                    </w:rPr>
                  </w:rPrChange>
                </w:rPr>
                <w:t>Luxembourg/Luxemburg</w:t>
              </w:r>
            </w:ins>
          </w:p>
          <w:p w14:paraId="37678D6C" w14:textId="77777777" w:rsidR="00D01586" w:rsidRPr="00557EB7" w:rsidRDefault="0050387E" w:rsidP="00D01586">
            <w:pPr>
              <w:pStyle w:val="Standard1"/>
              <w:rPr>
                <w:ins w:id="3774" w:author="Author"/>
                <w:szCs w:val="22"/>
                <w:lang w:val="de-DE"/>
                <w:rPrChange w:id="3775" w:author="Author">
                  <w:rPr>
                    <w:ins w:id="3776" w:author="Author"/>
                    <w:szCs w:val="22"/>
                    <w:lang w:val="pt-PT"/>
                  </w:rPr>
                </w:rPrChange>
              </w:rPr>
            </w:pPr>
            <w:r w:rsidRPr="00557EB7">
              <w:rPr>
                <w:szCs w:val="22"/>
                <w:lang w:val="de-DE"/>
                <w:rPrChange w:id="3777" w:author="Author">
                  <w:rPr>
                    <w:szCs w:val="22"/>
                    <w:lang w:val="pt-PT"/>
                  </w:rPr>
                </w:rPrChange>
              </w:rPr>
              <w:t>N.V. Roche S.A.</w:t>
            </w:r>
          </w:p>
          <w:p w14:paraId="7003A734" w14:textId="1AA930FE" w:rsidR="0050387E" w:rsidRPr="00557EB7" w:rsidRDefault="00D01586" w:rsidP="00D01586">
            <w:pPr>
              <w:keepNext/>
              <w:keepLines/>
              <w:rPr>
                <w:szCs w:val="22"/>
                <w:lang w:val="de-DE"/>
                <w:rPrChange w:id="3778" w:author="Author">
                  <w:rPr>
                    <w:szCs w:val="22"/>
                    <w:lang w:val="pt-PT"/>
                  </w:rPr>
                </w:rPrChange>
              </w:rPr>
            </w:pPr>
            <w:ins w:id="3779" w:author="Author">
              <w:r w:rsidRPr="00557EB7">
                <w:rPr>
                  <w:bCs/>
                  <w:szCs w:val="22"/>
                  <w:lang w:val="de-DE"/>
                  <w:rPrChange w:id="3780" w:author="Author">
                    <w:rPr>
                      <w:bCs/>
                      <w:szCs w:val="22"/>
                      <w:lang w:val="pt-PT"/>
                    </w:rPr>
                  </w:rPrChange>
                </w:rPr>
                <w:t>België/Belgique/Belgien</w:t>
              </w:r>
            </w:ins>
          </w:p>
          <w:p w14:paraId="573271F9" w14:textId="77777777" w:rsidR="0050387E" w:rsidRPr="00557EB7" w:rsidRDefault="0050387E" w:rsidP="002A3B5C">
            <w:pPr>
              <w:keepNext/>
              <w:keepLines/>
              <w:rPr>
                <w:szCs w:val="22"/>
                <w:lang w:val="de-DE"/>
                <w:rPrChange w:id="3781" w:author="Author">
                  <w:rPr>
                    <w:szCs w:val="22"/>
                    <w:lang w:val="pt-PT"/>
                  </w:rPr>
                </w:rPrChange>
              </w:rPr>
            </w:pPr>
            <w:r w:rsidRPr="00557EB7">
              <w:rPr>
                <w:szCs w:val="22"/>
                <w:lang w:val="de-DE"/>
                <w:rPrChange w:id="3782" w:author="Author">
                  <w:rPr>
                    <w:szCs w:val="22"/>
                    <w:lang w:val="pt-PT"/>
                  </w:rPr>
                </w:rPrChange>
              </w:rPr>
              <w:t>Tél/Tel: +32 (0) 2 525 82 11</w:t>
            </w:r>
          </w:p>
          <w:p w14:paraId="454B2F81" w14:textId="77777777" w:rsidR="0050387E" w:rsidRPr="00557EB7" w:rsidRDefault="0050387E" w:rsidP="002A3B5C">
            <w:pPr>
              <w:keepNext/>
              <w:keepLines/>
              <w:rPr>
                <w:b/>
                <w:szCs w:val="22"/>
                <w:lang w:val="de-DE"/>
                <w:rPrChange w:id="3783" w:author="Author">
                  <w:rPr>
                    <w:b/>
                    <w:szCs w:val="22"/>
                    <w:lang w:val="pt-PT"/>
                  </w:rPr>
                </w:rPrChange>
              </w:rPr>
            </w:pPr>
          </w:p>
        </w:tc>
        <w:tc>
          <w:tcPr>
            <w:tcW w:w="4590" w:type="dxa"/>
            <w:tcPrChange w:id="3784" w:author="Author">
              <w:tcPr>
                <w:tcW w:w="4590" w:type="dxa"/>
                <w:gridSpan w:val="2"/>
              </w:tcPr>
            </w:tcPrChange>
          </w:tcPr>
          <w:p w14:paraId="444A64C4" w14:textId="77777777" w:rsidR="00D01586" w:rsidRPr="00F67924" w:rsidRDefault="00D01586" w:rsidP="00D01586">
            <w:pPr>
              <w:pStyle w:val="Standard1"/>
              <w:rPr>
                <w:ins w:id="3785" w:author="Author"/>
                <w:b/>
                <w:szCs w:val="22"/>
                <w:lang w:val="pt-PT"/>
              </w:rPr>
            </w:pPr>
            <w:ins w:id="3786" w:author="Author">
              <w:r w:rsidRPr="00F67924">
                <w:rPr>
                  <w:b/>
                  <w:szCs w:val="22"/>
                  <w:lang w:val="pt-PT"/>
                </w:rPr>
                <w:t>Latvija</w:t>
              </w:r>
            </w:ins>
          </w:p>
          <w:p w14:paraId="75087F2D" w14:textId="77777777" w:rsidR="00D01586" w:rsidRPr="00F67924" w:rsidRDefault="00D01586" w:rsidP="00D01586">
            <w:pPr>
              <w:pStyle w:val="Standard1"/>
              <w:rPr>
                <w:ins w:id="3787" w:author="Author"/>
                <w:szCs w:val="22"/>
                <w:lang w:val="pt-PT"/>
              </w:rPr>
            </w:pPr>
            <w:ins w:id="3788" w:author="Author">
              <w:r w:rsidRPr="00F67924">
                <w:rPr>
                  <w:bCs/>
                  <w:szCs w:val="22"/>
                  <w:lang w:val="pt-PT"/>
                </w:rPr>
                <w:t>Roche Latvija SIA</w:t>
              </w:r>
            </w:ins>
          </w:p>
          <w:p w14:paraId="6203E897" w14:textId="77777777" w:rsidR="00D01586" w:rsidRPr="00F67924" w:rsidRDefault="00D01586" w:rsidP="00D01586">
            <w:pPr>
              <w:pStyle w:val="Standard1"/>
              <w:rPr>
                <w:ins w:id="3789" w:author="Author"/>
                <w:szCs w:val="22"/>
                <w:lang w:val="pt-PT"/>
              </w:rPr>
            </w:pPr>
            <w:ins w:id="3790" w:author="Author">
              <w:r w:rsidRPr="00F67924">
                <w:rPr>
                  <w:szCs w:val="22"/>
                  <w:lang w:val="pt-PT"/>
                </w:rPr>
                <w:t>Tel: +371 - 6 7039831</w:t>
              </w:r>
            </w:ins>
          </w:p>
          <w:p w14:paraId="706A3DBA" w14:textId="0652814A" w:rsidR="0050387E" w:rsidRPr="00F67924" w:rsidDel="00D01586" w:rsidRDefault="0050387E" w:rsidP="002A3B5C">
            <w:pPr>
              <w:keepNext/>
              <w:keepLines/>
              <w:suppressAutoHyphens/>
              <w:rPr>
                <w:del w:id="3791" w:author="Author"/>
                <w:szCs w:val="22"/>
                <w:lang w:val="pt-PT"/>
              </w:rPr>
            </w:pPr>
            <w:del w:id="3792" w:author="Author">
              <w:r w:rsidRPr="00F67924" w:rsidDel="00D01586">
                <w:rPr>
                  <w:b/>
                  <w:szCs w:val="22"/>
                  <w:lang w:val="pt-PT"/>
                </w:rPr>
                <w:delText>Luxembourg/Luxemburg</w:delText>
              </w:r>
            </w:del>
          </w:p>
          <w:p w14:paraId="36CF0EEB" w14:textId="19AE06DF" w:rsidR="0050387E" w:rsidRPr="00F67924" w:rsidDel="00D01586" w:rsidRDefault="0050387E" w:rsidP="002A3B5C">
            <w:pPr>
              <w:keepNext/>
              <w:keepLines/>
              <w:rPr>
                <w:del w:id="3793" w:author="Author"/>
                <w:szCs w:val="22"/>
                <w:lang w:val="pt-PT"/>
              </w:rPr>
            </w:pPr>
            <w:del w:id="3794" w:author="Author">
              <w:r w:rsidRPr="00F67924" w:rsidDel="00D01586">
                <w:rPr>
                  <w:szCs w:val="22"/>
                  <w:lang w:val="pt-PT"/>
                </w:rPr>
                <w:delText>(Voir/siehe Belgique/Belgien)</w:delText>
              </w:r>
            </w:del>
          </w:p>
          <w:p w14:paraId="407C1B12" w14:textId="77777777" w:rsidR="0050387E" w:rsidRPr="00F67924" w:rsidRDefault="0050387E" w:rsidP="002A3B5C">
            <w:pPr>
              <w:keepNext/>
              <w:keepLines/>
              <w:suppressAutoHyphens/>
              <w:rPr>
                <w:b/>
                <w:szCs w:val="22"/>
                <w:lang w:val="pt-PT"/>
              </w:rPr>
            </w:pPr>
          </w:p>
        </w:tc>
      </w:tr>
      <w:tr w:rsidR="0050387E" w:rsidRPr="0009703D" w14:paraId="0768FBEB" w14:textId="77777777" w:rsidTr="00557EB7">
        <w:trPr>
          <w:gridAfter w:val="1"/>
          <w:wAfter w:w="108" w:type="dxa"/>
          <w:cantSplit/>
          <w:trPrChange w:id="3795" w:author="Author">
            <w:trPr>
              <w:cantSplit/>
            </w:trPr>
          </w:trPrChange>
        </w:trPr>
        <w:tc>
          <w:tcPr>
            <w:tcW w:w="4590" w:type="dxa"/>
            <w:tcPrChange w:id="3796" w:author="Author">
              <w:tcPr>
                <w:tcW w:w="4590" w:type="dxa"/>
                <w:gridSpan w:val="2"/>
              </w:tcPr>
            </w:tcPrChange>
          </w:tcPr>
          <w:p w14:paraId="26FD31FD" w14:textId="77777777" w:rsidR="0050387E" w:rsidRPr="00F67924" w:rsidRDefault="0050387E" w:rsidP="002A3B5C">
            <w:pPr>
              <w:keepNext/>
              <w:keepLines/>
              <w:autoSpaceDE w:val="0"/>
              <w:autoSpaceDN w:val="0"/>
              <w:adjustRightInd w:val="0"/>
              <w:rPr>
                <w:b/>
                <w:bCs/>
                <w:szCs w:val="22"/>
                <w:lang w:val="pt-PT"/>
              </w:rPr>
            </w:pPr>
            <w:r w:rsidRPr="00F67924">
              <w:rPr>
                <w:b/>
                <w:bCs/>
                <w:szCs w:val="22"/>
                <w:lang w:val="pt-PT"/>
              </w:rPr>
              <w:t>България</w:t>
            </w:r>
          </w:p>
          <w:p w14:paraId="5A736EE1" w14:textId="77777777" w:rsidR="0050387E" w:rsidRPr="00F67924" w:rsidRDefault="0050387E" w:rsidP="002A3B5C">
            <w:pPr>
              <w:keepNext/>
              <w:keepLines/>
              <w:suppressAutoHyphens/>
              <w:rPr>
                <w:szCs w:val="22"/>
                <w:lang w:val="pt-PT"/>
              </w:rPr>
            </w:pPr>
            <w:r w:rsidRPr="00F67924">
              <w:rPr>
                <w:szCs w:val="22"/>
                <w:lang w:val="pt-PT"/>
              </w:rPr>
              <w:t>Рош България ЕООД</w:t>
            </w:r>
          </w:p>
          <w:p w14:paraId="1971A1E1" w14:textId="01A48879" w:rsidR="0050387E" w:rsidRPr="00F67924" w:rsidRDefault="00984C55" w:rsidP="002A3B5C">
            <w:pPr>
              <w:keepNext/>
              <w:keepLines/>
              <w:suppressAutoHyphens/>
              <w:rPr>
                <w:szCs w:val="22"/>
                <w:lang w:val="pt-PT"/>
              </w:rPr>
            </w:pPr>
            <w:r w:rsidRPr="00F67924">
              <w:rPr>
                <w:szCs w:val="22"/>
                <w:lang w:val="pt-PT"/>
              </w:rPr>
              <w:t>Тел: +359 2 474 5444</w:t>
            </w:r>
          </w:p>
          <w:p w14:paraId="375BFD0C" w14:textId="77777777" w:rsidR="0050387E" w:rsidRPr="00F67924" w:rsidRDefault="0050387E" w:rsidP="002A3B5C">
            <w:pPr>
              <w:keepNext/>
              <w:keepLines/>
              <w:suppressAutoHyphens/>
              <w:rPr>
                <w:szCs w:val="22"/>
                <w:lang w:val="pt-PT"/>
              </w:rPr>
            </w:pPr>
          </w:p>
        </w:tc>
        <w:tc>
          <w:tcPr>
            <w:tcW w:w="4590" w:type="dxa"/>
            <w:tcPrChange w:id="3797" w:author="Author">
              <w:tcPr>
                <w:tcW w:w="4590" w:type="dxa"/>
                <w:gridSpan w:val="2"/>
              </w:tcPr>
            </w:tcPrChange>
          </w:tcPr>
          <w:p w14:paraId="25675260" w14:textId="77777777" w:rsidR="00D01586" w:rsidRPr="00557EB7" w:rsidRDefault="00D01586" w:rsidP="00D01586">
            <w:pPr>
              <w:pStyle w:val="Standard1"/>
              <w:suppressAutoHyphens/>
              <w:rPr>
                <w:ins w:id="3798" w:author="Author"/>
                <w:b/>
                <w:szCs w:val="22"/>
                <w:lang w:val="de-DE"/>
                <w:rPrChange w:id="3799" w:author="Author">
                  <w:rPr>
                    <w:ins w:id="3800" w:author="Author"/>
                    <w:b/>
                    <w:szCs w:val="22"/>
                    <w:lang w:val="pt-PT"/>
                  </w:rPr>
                </w:rPrChange>
              </w:rPr>
            </w:pPr>
            <w:ins w:id="3801" w:author="Author">
              <w:r w:rsidRPr="00557EB7">
                <w:rPr>
                  <w:b/>
                  <w:szCs w:val="22"/>
                  <w:lang w:val="de-DE"/>
                  <w:rPrChange w:id="3802" w:author="Author">
                    <w:rPr>
                      <w:b/>
                      <w:szCs w:val="22"/>
                      <w:lang w:val="pt-PT"/>
                    </w:rPr>
                  </w:rPrChange>
                </w:rPr>
                <w:t>Lietuva</w:t>
              </w:r>
            </w:ins>
          </w:p>
          <w:p w14:paraId="07CFEF6A" w14:textId="77777777" w:rsidR="00D01586" w:rsidRPr="00557EB7" w:rsidRDefault="00D01586" w:rsidP="00D01586">
            <w:pPr>
              <w:pStyle w:val="Standard1"/>
              <w:suppressAutoHyphens/>
              <w:rPr>
                <w:ins w:id="3803" w:author="Author"/>
                <w:szCs w:val="22"/>
                <w:lang w:val="de-DE"/>
                <w:rPrChange w:id="3804" w:author="Author">
                  <w:rPr>
                    <w:ins w:id="3805" w:author="Author"/>
                    <w:szCs w:val="22"/>
                    <w:lang w:val="pt-PT"/>
                  </w:rPr>
                </w:rPrChange>
              </w:rPr>
            </w:pPr>
            <w:ins w:id="3806" w:author="Author">
              <w:r w:rsidRPr="00557EB7">
                <w:rPr>
                  <w:szCs w:val="22"/>
                  <w:lang w:val="de-DE"/>
                  <w:rPrChange w:id="3807" w:author="Author">
                    <w:rPr>
                      <w:szCs w:val="22"/>
                      <w:lang w:val="pt-PT"/>
                    </w:rPr>
                  </w:rPrChange>
                </w:rPr>
                <w:t>UAB “Roche Lietuva”</w:t>
              </w:r>
            </w:ins>
          </w:p>
          <w:p w14:paraId="4F20745F" w14:textId="77777777" w:rsidR="00D01586" w:rsidRPr="00557EB7" w:rsidRDefault="00D01586" w:rsidP="00D01586">
            <w:pPr>
              <w:pStyle w:val="Standard1"/>
              <w:suppressAutoHyphens/>
              <w:rPr>
                <w:ins w:id="3808" w:author="Author"/>
                <w:szCs w:val="22"/>
                <w:lang w:val="de-DE"/>
                <w:rPrChange w:id="3809" w:author="Author">
                  <w:rPr>
                    <w:ins w:id="3810" w:author="Author"/>
                    <w:szCs w:val="22"/>
                    <w:lang w:val="pt-PT"/>
                  </w:rPr>
                </w:rPrChange>
              </w:rPr>
            </w:pPr>
            <w:ins w:id="3811" w:author="Author">
              <w:r w:rsidRPr="00557EB7">
                <w:rPr>
                  <w:szCs w:val="22"/>
                  <w:lang w:val="de-DE"/>
                  <w:rPrChange w:id="3812" w:author="Author">
                    <w:rPr>
                      <w:szCs w:val="22"/>
                      <w:lang w:val="pt-PT"/>
                    </w:rPr>
                  </w:rPrChange>
                </w:rPr>
                <w:t>Tel: +370 5 2546799</w:t>
              </w:r>
            </w:ins>
          </w:p>
          <w:p w14:paraId="5F0773B3" w14:textId="5BEC9F15" w:rsidR="0050387E" w:rsidRPr="00557EB7" w:rsidDel="00D01586" w:rsidRDefault="0050387E" w:rsidP="002A3B5C">
            <w:pPr>
              <w:keepNext/>
              <w:keepLines/>
              <w:rPr>
                <w:del w:id="3813" w:author="Author"/>
                <w:b/>
                <w:szCs w:val="22"/>
                <w:lang w:val="de-DE"/>
                <w:rPrChange w:id="3814" w:author="Author">
                  <w:rPr>
                    <w:del w:id="3815" w:author="Author"/>
                    <w:b/>
                    <w:szCs w:val="22"/>
                    <w:lang w:val="pt-PT"/>
                  </w:rPr>
                </w:rPrChange>
              </w:rPr>
            </w:pPr>
            <w:del w:id="3816" w:author="Author">
              <w:r w:rsidRPr="00557EB7" w:rsidDel="00D01586">
                <w:rPr>
                  <w:b/>
                  <w:szCs w:val="22"/>
                  <w:lang w:val="de-DE"/>
                  <w:rPrChange w:id="3817" w:author="Author">
                    <w:rPr>
                      <w:b/>
                      <w:szCs w:val="22"/>
                      <w:lang w:val="pt-PT"/>
                    </w:rPr>
                  </w:rPrChange>
                </w:rPr>
                <w:delText>Magyarország</w:delText>
              </w:r>
            </w:del>
          </w:p>
          <w:p w14:paraId="3BEE78AA" w14:textId="4FA67F3F" w:rsidR="0050387E" w:rsidRPr="00557EB7" w:rsidDel="00D01586" w:rsidRDefault="0050387E" w:rsidP="002A3B5C">
            <w:pPr>
              <w:keepNext/>
              <w:keepLines/>
              <w:rPr>
                <w:del w:id="3818" w:author="Author"/>
                <w:szCs w:val="22"/>
                <w:lang w:val="de-DE"/>
                <w:rPrChange w:id="3819" w:author="Author">
                  <w:rPr>
                    <w:del w:id="3820" w:author="Author"/>
                    <w:szCs w:val="22"/>
                    <w:lang w:val="pt-PT"/>
                  </w:rPr>
                </w:rPrChange>
              </w:rPr>
            </w:pPr>
            <w:del w:id="3821" w:author="Author">
              <w:r w:rsidRPr="00557EB7" w:rsidDel="00D01586">
                <w:rPr>
                  <w:szCs w:val="22"/>
                  <w:lang w:val="de-DE"/>
                  <w:rPrChange w:id="3822" w:author="Author">
                    <w:rPr>
                      <w:szCs w:val="22"/>
                      <w:lang w:val="pt-PT"/>
                    </w:rPr>
                  </w:rPrChange>
                </w:rPr>
                <w:delText>Roche (Magyarország) Kft.</w:delText>
              </w:r>
            </w:del>
          </w:p>
          <w:p w14:paraId="4697D50B" w14:textId="1EF4838C" w:rsidR="0050387E" w:rsidRPr="00557EB7" w:rsidDel="00D01586" w:rsidRDefault="0050387E" w:rsidP="002A3B5C">
            <w:pPr>
              <w:keepNext/>
              <w:keepLines/>
              <w:rPr>
                <w:del w:id="3823" w:author="Author"/>
                <w:szCs w:val="22"/>
                <w:lang w:val="de-DE"/>
                <w:rPrChange w:id="3824" w:author="Author">
                  <w:rPr>
                    <w:del w:id="3825" w:author="Author"/>
                    <w:szCs w:val="22"/>
                    <w:lang w:val="pt-PT"/>
                  </w:rPr>
                </w:rPrChange>
              </w:rPr>
            </w:pPr>
            <w:del w:id="3826" w:author="Author">
              <w:r w:rsidRPr="00557EB7" w:rsidDel="00D01586">
                <w:rPr>
                  <w:szCs w:val="22"/>
                  <w:lang w:val="de-DE"/>
                  <w:rPrChange w:id="3827" w:author="Author">
                    <w:rPr>
                      <w:szCs w:val="22"/>
                      <w:lang w:val="pt-PT"/>
                    </w:rPr>
                  </w:rPrChange>
                </w:rPr>
                <w:delText xml:space="preserve">Tel: +36 - </w:delText>
              </w:r>
              <w:r w:rsidR="005137FE" w:rsidRPr="00557EB7" w:rsidDel="00D01586">
                <w:rPr>
                  <w:szCs w:val="22"/>
                  <w:lang w:val="de-DE"/>
                  <w:rPrChange w:id="3828" w:author="Author">
                    <w:rPr>
                      <w:szCs w:val="22"/>
                      <w:lang w:val="pt-PT"/>
                    </w:rPr>
                  </w:rPrChange>
                </w:rPr>
                <w:delText>1 279 4500</w:delText>
              </w:r>
            </w:del>
          </w:p>
          <w:p w14:paraId="49D4E52E" w14:textId="77777777" w:rsidR="0050387E" w:rsidRPr="00557EB7" w:rsidRDefault="0050387E" w:rsidP="002A3B5C">
            <w:pPr>
              <w:keepNext/>
              <w:keepLines/>
              <w:rPr>
                <w:szCs w:val="22"/>
                <w:lang w:val="de-DE"/>
                <w:rPrChange w:id="3829" w:author="Author">
                  <w:rPr>
                    <w:szCs w:val="22"/>
                    <w:lang w:val="pt-PT"/>
                  </w:rPr>
                </w:rPrChange>
              </w:rPr>
            </w:pPr>
          </w:p>
        </w:tc>
      </w:tr>
      <w:tr w:rsidR="0050387E" w:rsidRPr="00F67924" w14:paraId="300D80BE" w14:textId="77777777" w:rsidTr="00557EB7">
        <w:trPr>
          <w:gridAfter w:val="1"/>
          <w:wAfter w:w="108" w:type="dxa"/>
          <w:cantSplit/>
          <w:trPrChange w:id="3830" w:author="Author">
            <w:trPr>
              <w:cantSplit/>
            </w:trPr>
          </w:trPrChange>
        </w:trPr>
        <w:tc>
          <w:tcPr>
            <w:tcW w:w="4590" w:type="dxa"/>
            <w:tcPrChange w:id="3831" w:author="Author">
              <w:tcPr>
                <w:tcW w:w="4590" w:type="dxa"/>
                <w:gridSpan w:val="2"/>
              </w:tcPr>
            </w:tcPrChange>
          </w:tcPr>
          <w:p w14:paraId="6195108E" w14:textId="77777777" w:rsidR="0050387E" w:rsidRPr="00557EB7" w:rsidRDefault="0050387E" w:rsidP="002A3B5C">
            <w:pPr>
              <w:rPr>
                <w:b/>
                <w:szCs w:val="22"/>
                <w:lang w:val="de-DE"/>
                <w:rPrChange w:id="3832" w:author="Author">
                  <w:rPr>
                    <w:b/>
                    <w:szCs w:val="22"/>
                    <w:lang w:val="pt-PT"/>
                  </w:rPr>
                </w:rPrChange>
              </w:rPr>
            </w:pPr>
            <w:r w:rsidRPr="00557EB7">
              <w:rPr>
                <w:b/>
                <w:szCs w:val="22"/>
                <w:lang w:val="de-DE"/>
                <w:rPrChange w:id="3833" w:author="Author">
                  <w:rPr>
                    <w:b/>
                    <w:szCs w:val="22"/>
                    <w:lang w:val="pt-PT"/>
                  </w:rPr>
                </w:rPrChange>
              </w:rPr>
              <w:t>Česká republika</w:t>
            </w:r>
          </w:p>
          <w:p w14:paraId="2EA8FB8B" w14:textId="77777777" w:rsidR="0050387E" w:rsidRPr="00557EB7" w:rsidRDefault="0050387E" w:rsidP="002A3B5C">
            <w:pPr>
              <w:rPr>
                <w:bCs/>
                <w:szCs w:val="22"/>
                <w:lang w:val="de-DE"/>
                <w:rPrChange w:id="3834" w:author="Author">
                  <w:rPr>
                    <w:bCs/>
                    <w:szCs w:val="22"/>
                    <w:lang w:val="pt-PT"/>
                  </w:rPr>
                </w:rPrChange>
              </w:rPr>
            </w:pPr>
            <w:r w:rsidRPr="00557EB7">
              <w:rPr>
                <w:bCs/>
                <w:szCs w:val="22"/>
                <w:lang w:val="de-DE"/>
                <w:rPrChange w:id="3835" w:author="Author">
                  <w:rPr>
                    <w:bCs/>
                    <w:szCs w:val="22"/>
                    <w:lang w:val="pt-PT"/>
                  </w:rPr>
                </w:rPrChange>
              </w:rPr>
              <w:t>Roche s. r. o.</w:t>
            </w:r>
          </w:p>
          <w:p w14:paraId="23C6C2D0" w14:textId="77777777" w:rsidR="0050387E" w:rsidRPr="00557EB7" w:rsidRDefault="0050387E" w:rsidP="002A3B5C">
            <w:pPr>
              <w:rPr>
                <w:szCs w:val="22"/>
                <w:lang w:val="de-DE"/>
                <w:rPrChange w:id="3836" w:author="Author">
                  <w:rPr>
                    <w:szCs w:val="22"/>
                    <w:lang w:val="pt-PT"/>
                  </w:rPr>
                </w:rPrChange>
              </w:rPr>
            </w:pPr>
            <w:r w:rsidRPr="00557EB7">
              <w:rPr>
                <w:szCs w:val="22"/>
                <w:lang w:val="de-DE"/>
                <w:rPrChange w:id="3837" w:author="Author">
                  <w:rPr>
                    <w:szCs w:val="22"/>
                    <w:lang w:val="pt-PT"/>
                  </w:rPr>
                </w:rPrChange>
              </w:rPr>
              <w:t>Tel: +420 - 2 20382111</w:t>
            </w:r>
          </w:p>
        </w:tc>
        <w:tc>
          <w:tcPr>
            <w:tcW w:w="4590" w:type="dxa"/>
            <w:tcPrChange w:id="3838" w:author="Author">
              <w:tcPr>
                <w:tcW w:w="4590" w:type="dxa"/>
                <w:gridSpan w:val="2"/>
              </w:tcPr>
            </w:tcPrChange>
          </w:tcPr>
          <w:p w14:paraId="52C56689" w14:textId="77777777" w:rsidR="00D01586" w:rsidRPr="00E039D6" w:rsidRDefault="00D01586" w:rsidP="00D01586">
            <w:pPr>
              <w:pStyle w:val="Standard1"/>
              <w:rPr>
                <w:ins w:id="3839" w:author="Author"/>
                <w:b/>
                <w:szCs w:val="22"/>
              </w:rPr>
            </w:pPr>
            <w:ins w:id="3840" w:author="Author">
              <w:r w:rsidRPr="00E039D6">
                <w:rPr>
                  <w:b/>
                  <w:szCs w:val="22"/>
                </w:rPr>
                <w:t>Magyarország</w:t>
              </w:r>
            </w:ins>
          </w:p>
          <w:p w14:paraId="79FB8902" w14:textId="77777777" w:rsidR="00D01586" w:rsidRPr="00E039D6" w:rsidRDefault="00D01586" w:rsidP="00D01586">
            <w:pPr>
              <w:pStyle w:val="Standard1"/>
              <w:rPr>
                <w:ins w:id="3841" w:author="Author"/>
                <w:szCs w:val="22"/>
              </w:rPr>
            </w:pPr>
            <w:ins w:id="3842" w:author="Author">
              <w:r w:rsidRPr="00E039D6">
                <w:rPr>
                  <w:szCs w:val="22"/>
                </w:rPr>
                <w:t>Roche (Magyarország) Kft.</w:t>
              </w:r>
            </w:ins>
          </w:p>
          <w:p w14:paraId="41C3F981" w14:textId="77777777" w:rsidR="00D01586" w:rsidRPr="00E039D6" w:rsidRDefault="00D01586" w:rsidP="00D01586">
            <w:pPr>
              <w:pStyle w:val="Standard1"/>
              <w:rPr>
                <w:ins w:id="3843" w:author="Author"/>
                <w:szCs w:val="22"/>
              </w:rPr>
            </w:pPr>
            <w:ins w:id="3844" w:author="Author">
              <w:r w:rsidRPr="00E039D6">
                <w:rPr>
                  <w:szCs w:val="22"/>
                </w:rPr>
                <w:t>Tel: +36 - 1 279 4500</w:t>
              </w:r>
            </w:ins>
          </w:p>
          <w:p w14:paraId="1B2C6BB3" w14:textId="363A81FE" w:rsidR="0050387E" w:rsidRPr="00E039D6" w:rsidDel="00D01586" w:rsidRDefault="0050387E" w:rsidP="002A3B5C">
            <w:pPr>
              <w:rPr>
                <w:del w:id="3845" w:author="Author"/>
                <w:b/>
                <w:szCs w:val="22"/>
              </w:rPr>
            </w:pPr>
            <w:del w:id="3846" w:author="Author">
              <w:r w:rsidRPr="00E039D6" w:rsidDel="00D01586">
                <w:rPr>
                  <w:b/>
                  <w:szCs w:val="22"/>
                </w:rPr>
                <w:delText>Malta</w:delText>
              </w:r>
            </w:del>
          </w:p>
          <w:p w14:paraId="122C661B" w14:textId="0CEBF291" w:rsidR="0050387E" w:rsidRPr="00E039D6" w:rsidDel="00D01586" w:rsidRDefault="0050387E" w:rsidP="002A3B5C">
            <w:pPr>
              <w:rPr>
                <w:del w:id="3847" w:author="Author"/>
                <w:szCs w:val="22"/>
              </w:rPr>
            </w:pPr>
            <w:del w:id="3848" w:author="Author">
              <w:r w:rsidRPr="00E039D6" w:rsidDel="00D01586">
                <w:rPr>
                  <w:szCs w:val="22"/>
                </w:rPr>
                <w:delText>(See Ireland)</w:delText>
              </w:r>
            </w:del>
          </w:p>
          <w:p w14:paraId="4C55D680" w14:textId="77777777" w:rsidR="0050387E" w:rsidRPr="00E039D6" w:rsidRDefault="0050387E" w:rsidP="002A3B5C">
            <w:pPr>
              <w:autoSpaceDE w:val="0"/>
              <w:autoSpaceDN w:val="0"/>
              <w:adjustRightInd w:val="0"/>
              <w:rPr>
                <w:szCs w:val="22"/>
              </w:rPr>
            </w:pPr>
          </w:p>
          <w:p w14:paraId="1412CB4A" w14:textId="77777777" w:rsidR="0050387E" w:rsidRPr="00E039D6" w:rsidRDefault="0050387E" w:rsidP="002A3B5C">
            <w:pPr>
              <w:autoSpaceDE w:val="0"/>
              <w:autoSpaceDN w:val="0"/>
              <w:adjustRightInd w:val="0"/>
              <w:rPr>
                <w:szCs w:val="22"/>
              </w:rPr>
            </w:pPr>
          </w:p>
        </w:tc>
      </w:tr>
      <w:tr w:rsidR="0050387E" w:rsidRPr="00F67924" w14:paraId="570CFFB5" w14:textId="77777777" w:rsidTr="00557EB7">
        <w:trPr>
          <w:gridAfter w:val="1"/>
          <w:wAfter w:w="108" w:type="dxa"/>
          <w:cantSplit/>
          <w:trPrChange w:id="3849" w:author="Author">
            <w:trPr>
              <w:cantSplit/>
            </w:trPr>
          </w:trPrChange>
        </w:trPr>
        <w:tc>
          <w:tcPr>
            <w:tcW w:w="4590" w:type="dxa"/>
            <w:tcPrChange w:id="3850" w:author="Author">
              <w:tcPr>
                <w:tcW w:w="4590" w:type="dxa"/>
                <w:gridSpan w:val="2"/>
              </w:tcPr>
            </w:tcPrChange>
          </w:tcPr>
          <w:p w14:paraId="1110CEF8" w14:textId="77777777" w:rsidR="0050387E" w:rsidRPr="00E039D6" w:rsidRDefault="0050387E" w:rsidP="002A3B5C">
            <w:pPr>
              <w:rPr>
                <w:szCs w:val="22"/>
              </w:rPr>
            </w:pPr>
            <w:r w:rsidRPr="00E039D6">
              <w:rPr>
                <w:b/>
                <w:szCs w:val="22"/>
              </w:rPr>
              <w:t>Danmark</w:t>
            </w:r>
          </w:p>
          <w:p w14:paraId="4CE0C0AE" w14:textId="0394E446" w:rsidR="0050387E" w:rsidRPr="00E039D6" w:rsidRDefault="0050387E" w:rsidP="002A3B5C">
            <w:pPr>
              <w:rPr>
                <w:szCs w:val="22"/>
              </w:rPr>
            </w:pPr>
            <w:r w:rsidRPr="00E039D6">
              <w:rPr>
                <w:szCs w:val="22"/>
              </w:rPr>
              <w:t xml:space="preserve">Roche </w:t>
            </w:r>
            <w:r w:rsidR="004003CD" w:rsidRPr="00E039D6">
              <w:t>Pharmaceuticals A/S</w:t>
            </w:r>
          </w:p>
          <w:p w14:paraId="654CC314" w14:textId="7442133D" w:rsidR="0050387E" w:rsidRPr="00E039D6" w:rsidRDefault="0050387E" w:rsidP="002A3B5C">
            <w:pPr>
              <w:rPr>
                <w:szCs w:val="22"/>
              </w:rPr>
            </w:pPr>
            <w:r w:rsidRPr="00E039D6">
              <w:rPr>
                <w:szCs w:val="22"/>
              </w:rPr>
              <w:t>Tlf</w:t>
            </w:r>
            <w:r w:rsidR="002142C6" w:rsidRPr="00E039D6">
              <w:rPr>
                <w:szCs w:val="22"/>
              </w:rPr>
              <w:t>.</w:t>
            </w:r>
            <w:r w:rsidRPr="00E039D6">
              <w:rPr>
                <w:szCs w:val="22"/>
              </w:rPr>
              <w:t>: +45 - 36 39 99 99</w:t>
            </w:r>
          </w:p>
          <w:p w14:paraId="4CE4B75F" w14:textId="77777777" w:rsidR="0050387E" w:rsidRPr="00E039D6" w:rsidRDefault="0050387E" w:rsidP="002A3B5C">
            <w:pPr>
              <w:rPr>
                <w:b/>
                <w:szCs w:val="22"/>
              </w:rPr>
            </w:pPr>
          </w:p>
        </w:tc>
        <w:tc>
          <w:tcPr>
            <w:tcW w:w="4590" w:type="dxa"/>
            <w:tcPrChange w:id="3851" w:author="Author">
              <w:tcPr>
                <w:tcW w:w="4590" w:type="dxa"/>
                <w:gridSpan w:val="2"/>
              </w:tcPr>
            </w:tcPrChange>
          </w:tcPr>
          <w:p w14:paraId="7D5BA0EF" w14:textId="77777777" w:rsidR="0050387E" w:rsidRPr="00557EB7" w:rsidRDefault="0050387E" w:rsidP="002A3B5C">
            <w:pPr>
              <w:rPr>
                <w:szCs w:val="22"/>
                <w:lang w:val="de-DE"/>
                <w:rPrChange w:id="3852" w:author="Author">
                  <w:rPr>
                    <w:szCs w:val="22"/>
                  </w:rPr>
                </w:rPrChange>
              </w:rPr>
            </w:pPr>
            <w:r w:rsidRPr="00557EB7">
              <w:rPr>
                <w:b/>
                <w:szCs w:val="22"/>
                <w:lang w:val="de-DE"/>
                <w:rPrChange w:id="3853" w:author="Author">
                  <w:rPr>
                    <w:b/>
                    <w:szCs w:val="22"/>
                  </w:rPr>
                </w:rPrChange>
              </w:rPr>
              <w:t>Nederland</w:t>
            </w:r>
          </w:p>
          <w:p w14:paraId="3F39E078" w14:textId="77777777" w:rsidR="0050387E" w:rsidRPr="00557EB7" w:rsidRDefault="0050387E" w:rsidP="002A3B5C">
            <w:pPr>
              <w:rPr>
                <w:szCs w:val="22"/>
                <w:lang w:val="de-DE"/>
                <w:rPrChange w:id="3854" w:author="Author">
                  <w:rPr>
                    <w:szCs w:val="22"/>
                  </w:rPr>
                </w:rPrChange>
              </w:rPr>
            </w:pPr>
            <w:r w:rsidRPr="00557EB7">
              <w:rPr>
                <w:szCs w:val="22"/>
                <w:lang w:val="de-DE"/>
                <w:rPrChange w:id="3855" w:author="Author">
                  <w:rPr>
                    <w:szCs w:val="22"/>
                  </w:rPr>
                </w:rPrChange>
              </w:rPr>
              <w:t>Roche Nederland B.V.</w:t>
            </w:r>
          </w:p>
          <w:p w14:paraId="2A6527F3" w14:textId="77777777" w:rsidR="0050387E" w:rsidRPr="00F67924" w:rsidRDefault="0050387E" w:rsidP="002A3B5C">
            <w:pPr>
              <w:rPr>
                <w:szCs w:val="22"/>
                <w:lang w:val="pt-PT"/>
              </w:rPr>
            </w:pPr>
            <w:r w:rsidRPr="00F67924">
              <w:rPr>
                <w:szCs w:val="22"/>
                <w:lang w:val="pt-PT"/>
              </w:rPr>
              <w:t>Tel: +31 (</w:t>
            </w:r>
            <w:r w:rsidRPr="00F67924">
              <w:rPr>
                <w:snapToGrid w:val="0"/>
                <w:szCs w:val="22"/>
                <w:lang w:val="pt-PT"/>
              </w:rPr>
              <w:t>0) 348 438050</w:t>
            </w:r>
          </w:p>
          <w:p w14:paraId="05BA4C47" w14:textId="77777777" w:rsidR="0050387E" w:rsidRPr="00F67924" w:rsidRDefault="0050387E" w:rsidP="002A3B5C">
            <w:pPr>
              <w:rPr>
                <w:szCs w:val="22"/>
                <w:lang w:val="pt-PT"/>
              </w:rPr>
            </w:pPr>
          </w:p>
        </w:tc>
      </w:tr>
      <w:tr w:rsidR="0050387E" w:rsidRPr="00F67924" w14:paraId="0B214829" w14:textId="77777777" w:rsidTr="00557EB7">
        <w:trPr>
          <w:gridAfter w:val="1"/>
          <w:wAfter w:w="108" w:type="dxa"/>
          <w:cantSplit/>
          <w:trPrChange w:id="3856" w:author="Author">
            <w:trPr>
              <w:cantSplit/>
            </w:trPr>
          </w:trPrChange>
        </w:trPr>
        <w:tc>
          <w:tcPr>
            <w:tcW w:w="4590" w:type="dxa"/>
            <w:tcPrChange w:id="3857" w:author="Author">
              <w:tcPr>
                <w:tcW w:w="4590" w:type="dxa"/>
                <w:gridSpan w:val="2"/>
              </w:tcPr>
            </w:tcPrChange>
          </w:tcPr>
          <w:p w14:paraId="28BA9A46" w14:textId="77777777" w:rsidR="0050387E" w:rsidRPr="00557EB7" w:rsidRDefault="0050387E" w:rsidP="002A3B5C">
            <w:pPr>
              <w:rPr>
                <w:szCs w:val="22"/>
                <w:lang w:val="de-DE"/>
                <w:rPrChange w:id="3858" w:author="Author">
                  <w:rPr>
                    <w:szCs w:val="22"/>
                  </w:rPr>
                </w:rPrChange>
              </w:rPr>
            </w:pPr>
            <w:r w:rsidRPr="00557EB7">
              <w:rPr>
                <w:b/>
                <w:szCs w:val="22"/>
                <w:lang w:val="de-DE"/>
                <w:rPrChange w:id="3859" w:author="Author">
                  <w:rPr>
                    <w:b/>
                    <w:szCs w:val="22"/>
                  </w:rPr>
                </w:rPrChange>
              </w:rPr>
              <w:t>Deutschland</w:t>
            </w:r>
          </w:p>
          <w:p w14:paraId="19BD28E7" w14:textId="77777777" w:rsidR="0050387E" w:rsidRPr="00557EB7" w:rsidRDefault="0050387E" w:rsidP="002A3B5C">
            <w:pPr>
              <w:rPr>
                <w:szCs w:val="22"/>
                <w:lang w:val="de-DE"/>
                <w:rPrChange w:id="3860" w:author="Author">
                  <w:rPr>
                    <w:szCs w:val="22"/>
                  </w:rPr>
                </w:rPrChange>
              </w:rPr>
            </w:pPr>
            <w:r w:rsidRPr="00557EB7">
              <w:rPr>
                <w:szCs w:val="22"/>
                <w:lang w:val="de-DE"/>
                <w:rPrChange w:id="3861" w:author="Author">
                  <w:rPr>
                    <w:szCs w:val="22"/>
                  </w:rPr>
                </w:rPrChange>
              </w:rPr>
              <w:t>Roche Pharma AG</w:t>
            </w:r>
          </w:p>
          <w:p w14:paraId="08D6E59C" w14:textId="77777777" w:rsidR="0050387E" w:rsidRPr="00557EB7" w:rsidRDefault="0050387E" w:rsidP="002A3B5C">
            <w:pPr>
              <w:rPr>
                <w:szCs w:val="22"/>
                <w:lang w:val="de-DE"/>
                <w:rPrChange w:id="3862" w:author="Author">
                  <w:rPr>
                    <w:szCs w:val="22"/>
                  </w:rPr>
                </w:rPrChange>
              </w:rPr>
            </w:pPr>
            <w:r w:rsidRPr="00557EB7">
              <w:rPr>
                <w:szCs w:val="22"/>
                <w:lang w:val="de-DE"/>
                <w:rPrChange w:id="3863" w:author="Author">
                  <w:rPr>
                    <w:szCs w:val="22"/>
                  </w:rPr>
                </w:rPrChange>
              </w:rPr>
              <w:t>Tel: +49 (0) 7624 140</w:t>
            </w:r>
          </w:p>
          <w:p w14:paraId="37335449" w14:textId="77777777" w:rsidR="0050387E" w:rsidRPr="00557EB7" w:rsidDel="008E1708" w:rsidRDefault="0050387E" w:rsidP="002A3B5C">
            <w:pPr>
              <w:rPr>
                <w:del w:id="3864" w:author="Author"/>
                <w:rFonts w:eastAsia="MS PGothic"/>
                <w:bCs/>
                <w:szCs w:val="22"/>
                <w:lang w:val="de-DE" w:eastAsia="zh-CN"/>
                <w:rPrChange w:id="3865" w:author="Author">
                  <w:rPr>
                    <w:del w:id="3866" w:author="Author"/>
                    <w:rFonts w:eastAsia="MS PGothic"/>
                    <w:bCs/>
                    <w:szCs w:val="22"/>
                    <w:lang w:eastAsia="zh-CN"/>
                  </w:rPr>
                </w:rPrChange>
              </w:rPr>
            </w:pPr>
          </w:p>
          <w:p w14:paraId="47353A5A" w14:textId="77777777" w:rsidR="0050387E" w:rsidRPr="00557EB7" w:rsidRDefault="0050387E" w:rsidP="002A3B5C">
            <w:pPr>
              <w:rPr>
                <w:b/>
                <w:szCs w:val="22"/>
                <w:lang w:val="de-DE"/>
                <w:rPrChange w:id="3867" w:author="Author">
                  <w:rPr>
                    <w:b/>
                    <w:szCs w:val="22"/>
                  </w:rPr>
                </w:rPrChange>
              </w:rPr>
            </w:pPr>
          </w:p>
        </w:tc>
        <w:tc>
          <w:tcPr>
            <w:tcW w:w="4590" w:type="dxa"/>
            <w:tcPrChange w:id="3868" w:author="Author">
              <w:tcPr>
                <w:tcW w:w="4590" w:type="dxa"/>
                <w:gridSpan w:val="2"/>
              </w:tcPr>
            </w:tcPrChange>
          </w:tcPr>
          <w:p w14:paraId="600C739F" w14:textId="77777777" w:rsidR="0050387E" w:rsidRPr="00F67924" w:rsidRDefault="0050387E" w:rsidP="002A3B5C">
            <w:pPr>
              <w:rPr>
                <w:b/>
                <w:snapToGrid w:val="0"/>
                <w:szCs w:val="22"/>
                <w:lang w:val="pt-PT"/>
              </w:rPr>
            </w:pPr>
            <w:r w:rsidRPr="00F67924">
              <w:rPr>
                <w:b/>
                <w:snapToGrid w:val="0"/>
                <w:szCs w:val="22"/>
                <w:lang w:val="pt-PT"/>
              </w:rPr>
              <w:t>Norge</w:t>
            </w:r>
          </w:p>
          <w:p w14:paraId="58BC8E4D" w14:textId="77777777" w:rsidR="0050387E" w:rsidRPr="00F67924" w:rsidRDefault="0050387E" w:rsidP="002A3B5C">
            <w:pPr>
              <w:rPr>
                <w:snapToGrid w:val="0"/>
                <w:szCs w:val="22"/>
                <w:lang w:val="pt-PT"/>
              </w:rPr>
            </w:pPr>
            <w:r w:rsidRPr="00F67924">
              <w:rPr>
                <w:snapToGrid w:val="0"/>
                <w:szCs w:val="22"/>
                <w:lang w:val="pt-PT"/>
              </w:rPr>
              <w:t>Roche Norge AS</w:t>
            </w:r>
          </w:p>
          <w:p w14:paraId="54ABFD42" w14:textId="77777777" w:rsidR="0050387E" w:rsidRPr="00F67924" w:rsidRDefault="0050387E" w:rsidP="002A3B5C">
            <w:pPr>
              <w:rPr>
                <w:szCs w:val="22"/>
                <w:lang w:val="pt-PT"/>
              </w:rPr>
            </w:pPr>
            <w:r w:rsidRPr="00F67924">
              <w:rPr>
                <w:snapToGrid w:val="0"/>
                <w:szCs w:val="22"/>
                <w:lang w:val="pt-PT"/>
              </w:rPr>
              <w:t>Tlf: +47 - 22 78 90 00</w:t>
            </w:r>
          </w:p>
          <w:p w14:paraId="651FAC49" w14:textId="77777777" w:rsidR="0050387E" w:rsidRPr="00F67924" w:rsidRDefault="0050387E" w:rsidP="002A3B5C">
            <w:pPr>
              <w:rPr>
                <w:szCs w:val="22"/>
                <w:lang w:val="pt-PT"/>
              </w:rPr>
            </w:pPr>
          </w:p>
        </w:tc>
      </w:tr>
      <w:tr w:rsidR="0050387E" w:rsidRPr="0009703D" w14:paraId="02B37B16" w14:textId="77777777" w:rsidTr="00557EB7">
        <w:trPr>
          <w:gridAfter w:val="1"/>
          <w:wAfter w:w="108" w:type="dxa"/>
          <w:cantSplit/>
          <w:trPrChange w:id="3869" w:author="Author">
            <w:trPr>
              <w:cantSplit/>
            </w:trPr>
          </w:trPrChange>
        </w:trPr>
        <w:tc>
          <w:tcPr>
            <w:tcW w:w="4590" w:type="dxa"/>
            <w:tcPrChange w:id="3870" w:author="Author">
              <w:tcPr>
                <w:tcW w:w="4590" w:type="dxa"/>
                <w:gridSpan w:val="2"/>
              </w:tcPr>
            </w:tcPrChange>
          </w:tcPr>
          <w:p w14:paraId="16DA05FE" w14:textId="77777777" w:rsidR="0050387E" w:rsidRPr="00557EB7" w:rsidRDefault="0050387E" w:rsidP="002A3B5C">
            <w:pPr>
              <w:rPr>
                <w:b/>
                <w:szCs w:val="22"/>
                <w:lang w:val="de-DE"/>
                <w:rPrChange w:id="3871" w:author="Author">
                  <w:rPr>
                    <w:b/>
                    <w:szCs w:val="22"/>
                    <w:lang w:val="pt-PT"/>
                  </w:rPr>
                </w:rPrChange>
              </w:rPr>
            </w:pPr>
            <w:r w:rsidRPr="00557EB7">
              <w:rPr>
                <w:b/>
                <w:szCs w:val="22"/>
                <w:lang w:val="de-DE"/>
                <w:rPrChange w:id="3872" w:author="Author">
                  <w:rPr>
                    <w:b/>
                    <w:szCs w:val="22"/>
                    <w:lang w:val="pt-PT"/>
                  </w:rPr>
                </w:rPrChange>
              </w:rPr>
              <w:t>Eesti</w:t>
            </w:r>
          </w:p>
          <w:p w14:paraId="4524A47C" w14:textId="77777777" w:rsidR="0050387E" w:rsidRPr="00557EB7" w:rsidRDefault="0050387E" w:rsidP="002A3B5C">
            <w:pPr>
              <w:rPr>
                <w:szCs w:val="22"/>
                <w:lang w:val="de-DE"/>
                <w:rPrChange w:id="3873" w:author="Author">
                  <w:rPr>
                    <w:szCs w:val="22"/>
                    <w:lang w:val="pt-PT"/>
                  </w:rPr>
                </w:rPrChange>
              </w:rPr>
            </w:pPr>
            <w:r w:rsidRPr="00557EB7">
              <w:rPr>
                <w:bCs/>
                <w:szCs w:val="22"/>
                <w:lang w:val="de-DE"/>
                <w:rPrChange w:id="3874" w:author="Author">
                  <w:rPr>
                    <w:bCs/>
                    <w:szCs w:val="22"/>
                    <w:lang w:val="pt-PT"/>
                  </w:rPr>
                </w:rPrChange>
              </w:rPr>
              <w:t>Roche Eesti OÜ</w:t>
            </w:r>
          </w:p>
          <w:p w14:paraId="29C70044" w14:textId="77777777" w:rsidR="0050387E" w:rsidRPr="00557EB7" w:rsidRDefault="0050387E" w:rsidP="002A3B5C">
            <w:pPr>
              <w:rPr>
                <w:szCs w:val="22"/>
                <w:lang w:val="de-DE"/>
                <w:rPrChange w:id="3875" w:author="Author">
                  <w:rPr>
                    <w:szCs w:val="22"/>
                    <w:lang w:val="pt-PT"/>
                  </w:rPr>
                </w:rPrChange>
              </w:rPr>
            </w:pPr>
            <w:r w:rsidRPr="00557EB7">
              <w:rPr>
                <w:szCs w:val="22"/>
                <w:lang w:val="de-DE"/>
                <w:rPrChange w:id="3876" w:author="Author">
                  <w:rPr>
                    <w:szCs w:val="22"/>
                    <w:lang w:val="pt-PT"/>
                  </w:rPr>
                </w:rPrChange>
              </w:rPr>
              <w:t>Tel: + 372 - 6 177 380</w:t>
            </w:r>
          </w:p>
          <w:p w14:paraId="5261F4AA" w14:textId="77777777" w:rsidR="0050387E" w:rsidRPr="00557EB7" w:rsidRDefault="0050387E" w:rsidP="002A3B5C">
            <w:pPr>
              <w:rPr>
                <w:szCs w:val="22"/>
                <w:lang w:val="de-DE"/>
                <w:rPrChange w:id="3877" w:author="Author">
                  <w:rPr>
                    <w:szCs w:val="22"/>
                    <w:lang w:val="pt-PT"/>
                  </w:rPr>
                </w:rPrChange>
              </w:rPr>
            </w:pPr>
          </w:p>
        </w:tc>
        <w:tc>
          <w:tcPr>
            <w:tcW w:w="4590" w:type="dxa"/>
            <w:tcPrChange w:id="3878" w:author="Author">
              <w:tcPr>
                <w:tcW w:w="4590" w:type="dxa"/>
                <w:gridSpan w:val="2"/>
              </w:tcPr>
            </w:tcPrChange>
          </w:tcPr>
          <w:p w14:paraId="12F3EDEF" w14:textId="77777777" w:rsidR="0050387E" w:rsidRPr="00557EB7" w:rsidRDefault="0050387E" w:rsidP="002A3B5C">
            <w:pPr>
              <w:rPr>
                <w:szCs w:val="22"/>
                <w:lang w:val="de-DE"/>
                <w:rPrChange w:id="3879" w:author="Author">
                  <w:rPr>
                    <w:szCs w:val="22"/>
                    <w:lang w:val="pt-PT"/>
                  </w:rPr>
                </w:rPrChange>
              </w:rPr>
            </w:pPr>
            <w:r w:rsidRPr="00557EB7">
              <w:rPr>
                <w:b/>
                <w:szCs w:val="22"/>
                <w:lang w:val="de-DE"/>
                <w:rPrChange w:id="3880" w:author="Author">
                  <w:rPr>
                    <w:b/>
                    <w:szCs w:val="22"/>
                    <w:lang w:val="pt-PT"/>
                  </w:rPr>
                </w:rPrChange>
              </w:rPr>
              <w:t>Österreich</w:t>
            </w:r>
          </w:p>
          <w:p w14:paraId="32FBAAF0" w14:textId="77777777" w:rsidR="0050387E" w:rsidRPr="00557EB7" w:rsidRDefault="0050387E" w:rsidP="002A3B5C">
            <w:pPr>
              <w:rPr>
                <w:szCs w:val="22"/>
                <w:lang w:val="de-DE"/>
                <w:rPrChange w:id="3881" w:author="Author">
                  <w:rPr>
                    <w:szCs w:val="22"/>
                    <w:lang w:val="pt-PT"/>
                  </w:rPr>
                </w:rPrChange>
              </w:rPr>
            </w:pPr>
            <w:r w:rsidRPr="00557EB7">
              <w:rPr>
                <w:szCs w:val="22"/>
                <w:lang w:val="de-DE"/>
                <w:rPrChange w:id="3882" w:author="Author">
                  <w:rPr>
                    <w:szCs w:val="22"/>
                    <w:lang w:val="pt-PT"/>
                  </w:rPr>
                </w:rPrChange>
              </w:rPr>
              <w:t>Roche Austria GmbH</w:t>
            </w:r>
          </w:p>
          <w:p w14:paraId="7BD98D1B" w14:textId="77777777" w:rsidR="0050387E" w:rsidRPr="00557EB7" w:rsidRDefault="0050387E" w:rsidP="002A3B5C">
            <w:pPr>
              <w:rPr>
                <w:szCs w:val="22"/>
                <w:lang w:val="de-DE"/>
                <w:rPrChange w:id="3883" w:author="Author">
                  <w:rPr>
                    <w:szCs w:val="22"/>
                    <w:lang w:val="pt-PT"/>
                  </w:rPr>
                </w:rPrChange>
              </w:rPr>
            </w:pPr>
            <w:r w:rsidRPr="00557EB7">
              <w:rPr>
                <w:szCs w:val="22"/>
                <w:lang w:val="de-DE"/>
                <w:rPrChange w:id="3884" w:author="Author">
                  <w:rPr>
                    <w:szCs w:val="22"/>
                    <w:lang w:val="pt-PT"/>
                  </w:rPr>
                </w:rPrChange>
              </w:rPr>
              <w:t>Tel: +43 (0) 1 27739</w:t>
            </w:r>
          </w:p>
          <w:p w14:paraId="64072F6E" w14:textId="77777777" w:rsidR="0050387E" w:rsidRPr="00557EB7" w:rsidRDefault="0050387E" w:rsidP="002A3B5C">
            <w:pPr>
              <w:rPr>
                <w:szCs w:val="22"/>
                <w:lang w:val="de-DE"/>
                <w:rPrChange w:id="3885" w:author="Author">
                  <w:rPr>
                    <w:szCs w:val="22"/>
                    <w:lang w:val="pt-PT"/>
                  </w:rPr>
                </w:rPrChange>
              </w:rPr>
            </w:pPr>
          </w:p>
        </w:tc>
      </w:tr>
      <w:tr w:rsidR="0050387E" w:rsidRPr="00F67924" w14:paraId="0CE28C32" w14:textId="77777777" w:rsidTr="00557EB7">
        <w:trPr>
          <w:gridAfter w:val="1"/>
          <w:wAfter w:w="108" w:type="dxa"/>
          <w:cantSplit/>
          <w:trPrChange w:id="3886" w:author="Author">
            <w:trPr>
              <w:cantSplit/>
            </w:trPr>
          </w:trPrChange>
        </w:trPr>
        <w:tc>
          <w:tcPr>
            <w:tcW w:w="4590" w:type="dxa"/>
            <w:tcPrChange w:id="3887" w:author="Author">
              <w:tcPr>
                <w:tcW w:w="4590" w:type="dxa"/>
                <w:gridSpan w:val="2"/>
              </w:tcPr>
            </w:tcPrChange>
          </w:tcPr>
          <w:p w14:paraId="3A85B297" w14:textId="08E68375" w:rsidR="0050387E" w:rsidRPr="00E039D6" w:rsidRDefault="0050387E" w:rsidP="002A3B5C">
            <w:pPr>
              <w:rPr>
                <w:szCs w:val="22"/>
              </w:rPr>
            </w:pPr>
            <w:r w:rsidRPr="00F67924">
              <w:rPr>
                <w:b/>
                <w:szCs w:val="22"/>
                <w:lang w:val="pt-PT"/>
              </w:rPr>
              <w:t>Ελλάδα</w:t>
            </w:r>
            <w:ins w:id="3888" w:author="Author">
              <w:r w:rsidR="00D01586" w:rsidRPr="00E039D6">
                <w:rPr>
                  <w:b/>
                  <w:szCs w:val="22"/>
                </w:rPr>
                <w:t>, K</w:t>
              </w:r>
              <w:r w:rsidR="00D01586" w:rsidRPr="00F67924">
                <w:rPr>
                  <w:b/>
                  <w:szCs w:val="22"/>
                  <w:lang w:val="pt-PT"/>
                </w:rPr>
                <w:t>ύπρος</w:t>
              </w:r>
            </w:ins>
          </w:p>
          <w:p w14:paraId="3E406C98" w14:textId="77777777" w:rsidR="00D01586" w:rsidRPr="00E039D6" w:rsidRDefault="0050387E" w:rsidP="00D01586">
            <w:pPr>
              <w:pStyle w:val="Standard1"/>
              <w:rPr>
                <w:ins w:id="3889" w:author="Author"/>
                <w:szCs w:val="22"/>
              </w:rPr>
            </w:pPr>
            <w:r w:rsidRPr="00E039D6">
              <w:rPr>
                <w:szCs w:val="22"/>
              </w:rPr>
              <w:t xml:space="preserve">Roche (Hellas) A.E. </w:t>
            </w:r>
          </w:p>
          <w:p w14:paraId="36211C28" w14:textId="4892C5AE" w:rsidR="0050387E" w:rsidRPr="00F67924" w:rsidRDefault="00D01586" w:rsidP="00D01586">
            <w:pPr>
              <w:rPr>
                <w:szCs w:val="22"/>
                <w:lang w:val="pt-PT"/>
              </w:rPr>
            </w:pPr>
            <w:ins w:id="3890" w:author="Author">
              <w:r w:rsidRPr="00F67924">
                <w:rPr>
                  <w:bCs/>
                  <w:szCs w:val="22"/>
                  <w:lang w:val="pt-PT"/>
                </w:rPr>
                <w:t>Ελλάδα</w:t>
              </w:r>
            </w:ins>
          </w:p>
          <w:p w14:paraId="2F41F815" w14:textId="77777777" w:rsidR="0050387E" w:rsidRPr="00F67924" w:rsidRDefault="0050387E" w:rsidP="002A3B5C">
            <w:pPr>
              <w:rPr>
                <w:szCs w:val="22"/>
                <w:lang w:val="pt-PT"/>
              </w:rPr>
            </w:pPr>
            <w:r w:rsidRPr="00F67924">
              <w:rPr>
                <w:szCs w:val="22"/>
                <w:lang w:val="pt-PT"/>
              </w:rPr>
              <w:t>Τηλ: +30 210 61 66 100</w:t>
            </w:r>
          </w:p>
          <w:p w14:paraId="10D71765" w14:textId="77777777" w:rsidR="0050387E" w:rsidRPr="00F67924" w:rsidRDefault="0050387E" w:rsidP="002A3B5C">
            <w:pPr>
              <w:rPr>
                <w:szCs w:val="22"/>
                <w:lang w:val="pt-PT"/>
              </w:rPr>
            </w:pPr>
          </w:p>
        </w:tc>
        <w:tc>
          <w:tcPr>
            <w:tcW w:w="4590" w:type="dxa"/>
            <w:tcPrChange w:id="3891" w:author="Author">
              <w:tcPr>
                <w:tcW w:w="4590" w:type="dxa"/>
                <w:gridSpan w:val="2"/>
              </w:tcPr>
            </w:tcPrChange>
          </w:tcPr>
          <w:p w14:paraId="26A94866" w14:textId="77777777" w:rsidR="0050387E" w:rsidRPr="0009703D" w:rsidRDefault="0050387E" w:rsidP="002A3B5C">
            <w:pPr>
              <w:rPr>
                <w:b/>
                <w:szCs w:val="22"/>
                <w:lang w:val="de-DE"/>
                <w:rPrChange w:id="3892" w:author="TCS" w:date="2025-12-19T11:29:00Z">
                  <w:rPr>
                    <w:b/>
                    <w:szCs w:val="22"/>
                  </w:rPr>
                </w:rPrChange>
              </w:rPr>
            </w:pPr>
            <w:r w:rsidRPr="0009703D">
              <w:rPr>
                <w:b/>
                <w:szCs w:val="22"/>
                <w:lang w:val="de-DE"/>
                <w:rPrChange w:id="3893" w:author="TCS" w:date="2025-12-19T11:29:00Z">
                  <w:rPr>
                    <w:b/>
                    <w:szCs w:val="22"/>
                  </w:rPr>
                </w:rPrChange>
              </w:rPr>
              <w:t>Polska</w:t>
            </w:r>
          </w:p>
          <w:p w14:paraId="474B2834" w14:textId="77777777" w:rsidR="0050387E" w:rsidRPr="00557EB7" w:rsidRDefault="0050387E" w:rsidP="002A3B5C">
            <w:pPr>
              <w:rPr>
                <w:szCs w:val="22"/>
                <w:lang w:val="de-DE"/>
                <w:rPrChange w:id="3894" w:author="Author">
                  <w:rPr>
                    <w:szCs w:val="22"/>
                  </w:rPr>
                </w:rPrChange>
              </w:rPr>
            </w:pPr>
            <w:r w:rsidRPr="00557EB7">
              <w:rPr>
                <w:szCs w:val="22"/>
                <w:lang w:val="de-DE"/>
                <w:rPrChange w:id="3895" w:author="Author">
                  <w:rPr>
                    <w:szCs w:val="22"/>
                  </w:rPr>
                </w:rPrChange>
              </w:rPr>
              <w:t>Roche Polska Sp.z o.o.</w:t>
            </w:r>
          </w:p>
          <w:p w14:paraId="295220BE" w14:textId="77777777" w:rsidR="0050387E" w:rsidRPr="00F67924" w:rsidRDefault="0050387E" w:rsidP="002A3B5C">
            <w:pPr>
              <w:rPr>
                <w:szCs w:val="22"/>
                <w:lang w:val="pt-PT"/>
              </w:rPr>
            </w:pPr>
            <w:r w:rsidRPr="00F67924">
              <w:rPr>
                <w:szCs w:val="22"/>
                <w:lang w:val="pt-PT"/>
              </w:rPr>
              <w:t>Tel: +48 - 22 345 18 88</w:t>
            </w:r>
          </w:p>
          <w:p w14:paraId="4EBEE84C" w14:textId="77777777" w:rsidR="0050387E" w:rsidRPr="00F67924" w:rsidRDefault="0050387E" w:rsidP="002A3B5C">
            <w:pPr>
              <w:rPr>
                <w:szCs w:val="22"/>
                <w:lang w:val="pt-PT"/>
              </w:rPr>
            </w:pPr>
          </w:p>
        </w:tc>
      </w:tr>
      <w:tr w:rsidR="0050387E" w:rsidRPr="00ED63F7" w14:paraId="02948FCA" w14:textId="77777777" w:rsidTr="00557EB7">
        <w:trPr>
          <w:gridAfter w:val="1"/>
          <w:wAfter w:w="108" w:type="dxa"/>
          <w:cantSplit/>
          <w:trPrChange w:id="3896" w:author="Author">
            <w:trPr>
              <w:cantSplit/>
            </w:trPr>
          </w:trPrChange>
        </w:trPr>
        <w:tc>
          <w:tcPr>
            <w:tcW w:w="4590" w:type="dxa"/>
            <w:tcPrChange w:id="3897" w:author="Author">
              <w:tcPr>
                <w:tcW w:w="4590" w:type="dxa"/>
                <w:gridSpan w:val="2"/>
              </w:tcPr>
            </w:tcPrChange>
          </w:tcPr>
          <w:p w14:paraId="6A2912CF" w14:textId="77777777" w:rsidR="0050387E" w:rsidRPr="00F67924" w:rsidRDefault="0050387E" w:rsidP="002A3B5C">
            <w:pPr>
              <w:rPr>
                <w:b/>
                <w:szCs w:val="22"/>
                <w:lang w:val="pt-PT"/>
              </w:rPr>
            </w:pPr>
            <w:r w:rsidRPr="00F67924">
              <w:rPr>
                <w:b/>
                <w:szCs w:val="22"/>
                <w:lang w:val="pt-PT"/>
              </w:rPr>
              <w:t>España</w:t>
            </w:r>
          </w:p>
          <w:p w14:paraId="44C37554" w14:textId="77777777" w:rsidR="0050387E" w:rsidRPr="00F67924" w:rsidRDefault="0050387E" w:rsidP="002A3B5C">
            <w:pPr>
              <w:rPr>
                <w:szCs w:val="22"/>
                <w:lang w:val="pt-PT"/>
              </w:rPr>
            </w:pPr>
            <w:r w:rsidRPr="00F67924">
              <w:rPr>
                <w:szCs w:val="22"/>
                <w:lang w:val="pt-PT"/>
              </w:rPr>
              <w:t>Roche Farma S.A.</w:t>
            </w:r>
          </w:p>
          <w:p w14:paraId="1978E119" w14:textId="77777777" w:rsidR="0050387E" w:rsidRPr="00F67924" w:rsidRDefault="0050387E" w:rsidP="002A3B5C">
            <w:pPr>
              <w:rPr>
                <w:szCs w:val="22"/>
                <w:lang w:val="pt-PT"/>
              </w:rPr>
            </w:pPr>
            <w:r w:rsidRPr="00F67924">
              <w:rPr>
                <w:szCs w:val="22"/>
                <w:lang w:val="pt-PT"/>
              </w:rPr>
              <w:t>Tel: +34 - 91 324 81 00</w:t>
            </w:r>
          </w:p>
          <w:p w14:paraId="4D603DCB" w14:textId="77777777" w:rsidR="0050387E" w:rsidRPr="00F67924" w:rsidRDefault="0050387E" w:rsidP="002A3B5C">
            <w:pPr>
              <w:rPr>
                <w:szCs w:val="22"/>
                <w:lang w:val="pt-PT"/>
              </w:rPr>
            </w:pPr>
          </w:p>
        </w:tc>
        <w:tc>
          <w:tcPr>
            <w:tcW w:w="4590" w:type="dxa"/>
            <w:tcPrChange w:id="3898" w:author="Author">
              <w:tcPr>
                <w:tcW w:w="4590" w:type="dxa"/>
                <w:gridSpan w:val="2"/>
              </w:tcPr>
            </w:tcPrChange>
          </w:tcPr>
          <w:p w14:paraId="002F7A0E" w14:textId="77777777" w:rsidR="0050387E" w:rsidRPr="00F67924" w:rsidRDefault="0050387E" w:rsidP="002A3B5C">
            <w:pPr>
              <w:rPr>
                <w:szCs w:val="22"/>
                <w:lang w:val="pt-PT"/>
              </w:rPr>
            </w:pPr>
            <w:r w:rsidRPr="00F67924">
              <w:rPr>
                <w:b/>
                <w:szCs w:val="22"/>
                <w:lang w:val="pt-PT"/>
              </w:rPr>
              <w:t>Portugal</w:t>
            </w:r>
          </w:p>
          <w:p w14:paraId="386A0E61" w14:textId="77777777" w:rsidR="0050387E" w:rsidRPr="00F67924" w:rsidRDefault="0050387E" w:rsidP="002A3B5C">
            <w:pPr>
              <w:rPr>
                <w:szCs w:val="22"/>
                <w:lang w:val="pt-PT"/>
              </w:rPr>
            </w:pPr>
            <w:r w:rsidRPr="00F67924">
              <w:rPr>
                <w:szCs w:val="22"/>
                <w:lang w:val="pt-PT"/>
              </w:rPr>
              <w:t>Roche Farmacêutica Química, Lda</w:t>
            </w:r>
          </w:p>
          <w:p w14:paraId="57B667EB" w14:textId="77777777" w:rsidR="0050387E" w:rsidRPr="00F67924" w:rsidRDefault="0050387E" w:rsidP="002A3B5C">
            <w:pPr>
              <w:rPr>
                <w:szCs w:val="22"/>
                <w:lang w:val="pt-PT"/>
              </w:rPr>
            </w:pPr>
            <w:r w:rsidRPr="00F67924">
              <w:rPr>
                <w:szCs w:val="22"/>
                <w:lang w:val="pt-PT"/>
              </w:rPr>
              <w:t>Tel: +351 - 21 425 70 00</w:t>
            </w:r>
          </w:p>
          <w:p w14:paraId="0BBD91F1" w14:textId="77777777" w:rsidR="0050387E" w:rsidRPr="00F67924" w:rsidRDefault="0050387E" w:rsidP="002A3B5C">
            <w:pPr>
              <w:rPr>
                <w:szCs w:val="22"/>
                <w:lang w:val="pt-PT"/>
              </w:rPr>
            </w:pPr>
          </w:p>
        </w:tc>
      </w:tr>
      <w:tr w:rsidR="0050387E" w:rsidRPr="00F67924" w14:paraId="3356418B" w14:textId="77777777" w:rsidTr="00557EB7">
        <w:trPr>
          <w:gridAfter w:val="1"/>
          <w:wAfter w:w="108" w:type="dxa"/>
          <w:cantSplit/>
          <w:trPrChange w:id="3899" w:author="Author">
            <w:trPr>
              <w:cantSplit/>
            </w:trPr>
          </w:trPrChange>
        </w:trPr>
        <w:tc>
          <w:tcPr>
            <w:tcW w:w="4590" w:type="dxa"/>
            <w:tcPrChange w:id="3900" w:author="Author">
              <w:tcPr>
                <w:tcW w:w="4590" w:type="dxa"/>
                <w:gridSpan w:val="2"/>
              </w:tcPr>
            </w:tcPrChange>
          </w:tcPr>
          <w:p w14:paraId="185CE591" w14:textId="77777777" w:rsidR="0050387E" w:rsidRPr="00F67924" w:rsidRDefault="0050387E" w:rsidP="002A3B5C">
            <w:pPr>
              <w:rPr>
                <w:szCs w:val="22"/>
                <w:lang w:val="pt-PT"/>
              </w:rPr>
            </w:pPr>
            <w:r w:rsidRPr="00F67924">
              <w:rPr>
                <w:b/>
                <w:szCs w:val="22"/>
                <w:lang w:val="pt-PT"/>
              </w:rPr>
              <w:t>France</w:t>
            </w:r>
          </w:p>
          <w:p w14:paraId="3EDFB376" w14:textId="77777777" w:rsidR="0050387E" w:rsidRPr="00F67924" w:rsidRDefault="0050387E" w:rsidP="002A3B5C">
            <w:pPr>
              <w:rPr>
                <w:szCs w:val="22"/>
                <w:lang w:val="pt-PT"/>
              </w:rPr>
            </w:pPr>
            <w:r w:rsidRPr="00F67924">
              <w:rPr>
                <w:szCs w:val="22"/>
                <w:lang w:val="pt-PT"/>
              </w:rPr>
              <w:t>Roche</w:t>
            </w:r>
          </w:p>
          <w:p w14:paraId="26F480CC" w14:textId="77777777" w:rsidR="0050387E" w:rsidRPr="00F67924" w:rsidRDefault="0050387E" w:rsidP="002A3B5C">
            <w:pPr>
              <w:rPr>
                <w:szCs w:val="22"/>
                <w:lang w:val="pt-PT"/>
              </w:rPr>
            </w:pPr>
            <w:r w:rsidRPr="00F67924">
              <w:rPr>
                <w:szCs w:val="22"/>
                <w:lang w:val="pt-PT"/>
              </w:rPr>
              <w:t>Tél: +33 (0) 1 47 61 40 00</w:t>
            </w:r>
          </w:p>
          <w:p w14:paraId="0CFDDE2A" w14:textId="77777777" w:rsidR="0050387E" w:rsidRPr="00F67924" w:rsidRDefault="0050387E" w:rsidP="002A3B5C">
            <w:pPr>
              <w:rPr>
                <w:rFonts w:eastAsia="PMingLiU"/>
                <w:szCs w:val="22"/>
                <w:lang w:val="pt-PT" w:eastAsia="zh-CN"/>
              </w:rPr>
            </w:pPr>
          </w:p>
          <w:p w14:paraId="0240B2C0" w14:textId="77777777" w:rsidR="0050387E" w:rsidRPr="00F67924" w:rsidRDefault="0050387E" w:rsidP="002A3B5C">
            <w:pPr>
              <w:rPr>
                <w:b/>
                <w:szCs w:val="22"/>
                <w:lang w:val="pt-PT"/>
              </w:rPr>
            </w:pPr>
          </w:p>
        </w:tc>
        <w:tc>
          <w:tcPr>
            <w:tcW w:w="4590" w:type="dxa"/>
            <w:tcPrChange w:id="3901" w:author="Author">
              <w:tcPr>
                <w:tcW w:w="4590" w:type="dxa"/>
                <w:gridSpan w:val="2"/>
              </w:tcPr>
            </w:tcPrChange>
          </w:tcPr>
          <w:p w14:paraId="071619CA" w14:textId="77777777" w:rsidR="0050387E" w:rsidRPr="00F67924" w:rsidRDefault="0050387E" w:rsidP="002A3B5C">
            <w:pPr>
              <w:tabs>
                <w:tab w:val="left" w:pos="-720"/>
                <w:tab w:val="left" w:pos="567"/>
                <w:tab w:val="left" w:pos="4536"/>
              </w:tabs>
              <w:suppressAutoHyphens/>
              <w:spacing w:line="260" w:lineRule="exact"/>
              <w:rPr>
                <w:b/>
                <w:szCs w:val="22"/>
                <w:lang w:val="pt-PT"/>
              </w:rPr>
            </w:pPr>
            <w:r w:rsidRPr="00F67924">
              <w:rPr>
                <w:b/>
                <w:szCs w:val="22"/>
                <w:lang w:val="pt-PT"/>
              </w:rPr>
              <w:t>România</w:t>
            </w:r>
          </w:p>
          <w:p w14:paraId="75E80A09" w14:textId="77777777" w:rsidR="0050387E" w:rsidRPr="00F67924" w:rsidRDefault="0050387E" w:rsidP="002A3B5C">
            <w:pPr>
              <w:tabs>
                <w:tab w:val="left" w:pos="-720"/>
                <w:tab w:val="left" w:pos="4536"/>
              </w:tabs>
              <w:suppressAutoHyphens/>
              <w:rPr>
                <w:szCs w:val="22"/>
                <w:lang w:val="pt-PT"/>
              </w:rPr>
            </w:pPr>
            <w:r w:rsidRPr="00F67924">
              <w:rPr>
                <w:szCs w:val="22"/>
                <w:lang w:val="pt-PT"/>
              </w:rPr>
              <w:t>Roche România S.R.L.</w:t>
            </w:r>
          </w:p>
          <w:p w14:paraId="61D6002E" w14:textId="77777777" w:rsidR="0050387E" w:rsidRPr="00F67924" w:rsidRDefault="0050387E" w:rsidP="002A3B5C">
            <w:pPr>
              <w:tabs>
                <w:tab w:val="left" w:pos="-720"/>
                <w:tab w:val="left" w:pos="4536"/>
              </w:tabs>
              <w:suppressAutoHyphens/>
              <w:rPr>
                <w:szCs w:val="22"/>
                <w:lang w:val="pt-PT"/>
              </w:rPr>
            </w:pPr>
            <w:r w:rsidRPr="00F67924">
              <w:rPr>
                <w:szCs w:val="22"/>
                <w:lang w:val="pt-PT"/>
              </w:rPr>
              <w:t>Tel: +40 21 206 47 01</w:t>
            </w:r>
          </w:p>
          <w:p w14:paraId="69D1DE9E" w14:textId="77777777" w:rsidR="0050387E" w:rsidRPr="00F67924" w:rsidRDefault="0050387E" w:rsidP="002A3B5C">
            <w:pPr>
              <w:tabs>
                <w:tab w:val="left" w:pos="-720"/>
                <w:tab w:val="left" w:pos="4536"/>
              </w:tabs>
              <w:suppressAutoHyphens/>
              <w:rPr>
                <w:szCs w:val="22"/>
                <w:lang w:val="pt-PT"/>
              </w:rPr>
            </w:pPr>
          </w:p>
        </w:tc>
      </w:tr>
      <w:tr w:rsidR="0050387E" w:rsidRPr="00F67924" w14:paraId="0E1655FF" w14:textId="77777777" w:rsidTr="00557EB7">
        <w:trPr>
          <w:gridAfter w:val="1"/>
          <w:wAfter w:w="108" w:type="dxa"/>
          <w:cantSplit/>
          <w:trPrChange w:id="3902" w:author="Author">
            <w:trPr>
              <w:cantSplit/>
            </w:trPr>
          </w:trPrChange>
        </w:trPr>
        <w:tc>
          <w:tcPr>
            <w:tcW w:w="4590" w:type="dxa"/>
            <w:tcPrChange w:id="3903" w:author="Author">
              <w:tcPr>
                <w:tcW w:w="4590" w:type="dxa"/>
                <w:gridSpan w:val="2"/>
              </w:tcPr>
            </w:tcPrChange>
          </w:tcPr>
          <w:p w14:paraId="57C0281B" w14:textId="77777777" w:rsidR="00D01586" w:rsidRPr="00557EB7" w:rsidRDefault="00D01586" w:rsidP="00D01586">
            <w:pPr>
              <w:pStyle w:val="Standard1"/>
              <w:rPr>
                <w:ins w:id="3904" w:author="Author"/>
                <w:b/>
                <w:szCs w:val="22"/>
                <w:lang w:val="de-DE"/>
                <w:rPrChange w:id="3905" w:author="Author">
                  <w:rPr>
                    <w:ins w:id="3906" w:author="Author"/>
                    <w:b/>
                    <w:szCs w:val="22"/>
                  </w:rPr>
                </w:rPrChange>
              </w:rPr>
            </w:pPr>
            <w:ins w:id="3907" w:author="Author">
              <w:r w:rsidRPr="00557EB7">
                <w:rPr>
                  <w:b/>
                  <w:szCs w:val="22"/>
                  <w:lang w:val="de-DE"/>
                  <w:rPrChange w:id="3908" w:author="Author">
                    <w:rPr>
                      <w:b/>
                      <w:szCs w:val="22"/>
                    </w:rPr>
                  </w:rPrChange>
                </w:rPr>
                <w:t>Hrvatska</w:t>
              </w:r>
            </w:ins>
          </w:p>
          <w:p w14:paraId="01CF858E" w14:textId="77777777" w:rsidR="00D01586" w:rsidRPr="00557EB7" w:rsidRDefault="00D01586" w:rsidP="00D01586">
            <w:pPr>
              <w:pStyle w:val="Standard1"/>
              <w:rPr>
                <w:ins w:id="3909" w:author="Author"/>
                <w:szCs w:val="22"/>
                <w:lang w:val="de-DE"/>
                <w:rPrChange w:id="3910" w:author="Author">
                  <w:rPr>
                    <w:ins w:id="3911" w:author="Author"/>
                    <w:szCs w:val="22"/>
                  </w:rPr>
                </w:rPrChange>
              </w:rPr>
            </w:pPr>
            <w:ins w:id="3912" w:author="Author">
              <w:r w:rsidRPr="00557EB7">
                <w:rPr>
                  <w:szCs w:val="22"/>
                  <w:lang w:val="de-DE"/>
                  <w:rPrChange w:id="3913" w:author="Author">
                    <w:rPr>
                      <w:szCs w:val="22"/>
                    </w:rPr>
                  </w:rPrChange>
                </w:rPr>
                <w:t>Roche d.o.o.</w:t>
              </w:r>
            </w:ins>
          </w:p>
          <w:p w14:paraId="114358BA" w14:textId="77777777" w:rsidR="00D01586" w:rsidRPr="00F67924" w:rsidRDefault="00D01586" w:rsidP="00D01586">
            <w:pPr>
              <w:pStyle w:val="Standard1"/>
              <w:rPr>
                <w:ins w:id="3914" w:author="Author"/>
                <w:b/>
                <w:szCs w:val="22"/>
                <w:lang w:val="pt-PT"/>
              </w:rPr>
            </w:pPr>
            <w:ins w:id="3915" w:author="Author">
              <w:r w:rsidRPr="00F67924">
                <w:rPr>
                  <w:szCs w:val="22"/>
                  <w:lang w:val="pt-PT"/>
                </w:rPr>
                <w:t>Tel: +385 1 47 22 333</w:t>
              </w:r>
            </w:ins>
          </w:p>
          <w:p w14:paraId="0F1D4BCA" w14:textId="4CA5C8D4" w:rsidR="0050387E" w:rsidRPr="00F67924" w:rsidDel="00D01586" w:rsidRDefault="0050387E" w:rsidP="002A3B5C">
            <w:pPr>
              <w:rPr>
                <w:del w:id="3916" w:author="Author"/>
                <w:b/>
                <w:szCs w:val="22"/>
                <w:lang w:val="pt-PT"/>
              </w:rPr>
            </w:pPr>
            <w:del w:id="3917" w:author="Author">
              <w:r w:rsidRPr="00F67924" w:rsidDel="00D01586">
                <w:rPr>
                  <w:b/>
                  <w:szCs w:val="22"/>
                  <w:lang w:val="pt-PT"/>
                </w:rPr>
                <w:delText>Hrvatska</w:delText>
              </w:r>
            </w:del>
          </w:p>
          <w:p w14:paraId="71F13323" w14:textId="64C8AFCE" w:rsidR="0050387E" w:rsidRPr="00F67924" w:rsidDel="00D01586" w:rsidRDefault="0050387E" w:rsidP="002A3B5C">
            <w:pPr>
              <w:rPr>
                <w:del w:id="3918" w:author="Author"/>
                <w:szCs w:val="22"/>
                <w:lang w:val="pt-PT"/>
              </w:rPr>
            </w:pPr>
            <w:del w:id="3919" w:author="Author">
              <w:r w:rsidRPr="00F67924" w:rsidDel="00D01586">
                <w:rPr>
                  <w:szCs w:val="22"/>
                  <w:lang w:val="pt-PT"/>
                </w:rPr>
                <w:delText>Roche d.o.o.</w:delText>
              </w:r>
            </w:del>
          </w:p>
          <w:p w14:paraId="4D43ACBE" w14:textId="020D6AA0" w:rsidR="0050387E" w:rsidRPr="00F67924" w:rsidRDefault="0050387E" w:rsidP="002A3B5C">
            <w:pPr>
              <w:rPr>
                <w:b/>
                <w:szCs w:val="22"/>
                <w:lang w:val="pt-PT"/>
              </w:rPr>
            </w:pPr>
            <w:del w:id="3920" w:author="Author">
              <w:r w:rsidRPr="00F67924" w:rsidDel="00D01586">
                <w:rPr>
                  <w:szCs w:val="22"/>
                  <w:lang w:val="pt-PT"/>
                </w:rPr>
                <w:delText>Tel: +385 1 47 22 333</w:delText>
              </w:r>
            </w:del>
          </w:p>
        </w:tc>
        <w:tc>
          <w:tcPr>
            <w:tcW w:w="4590" w:type="dxa"/>
            <w:tcPrChange w:id="3921" w:author="Author">
              <w:tcPr>
                <w:tcW w:w="4590" w:type="dxa"/>
                <w:gridSpan w:val="2"/>
              </w:tcPr>
            </w:tcPrChange>
          </w:tcPr>
          <w:p w14:paraId="72C0E80F" w14:textId="77777777" w:rsidR="00D01586" w:rsidRPr="00F67924" w:rsidRDefault="00D01586" w:rsidP="00D01586">
            <w:pPr>
              <w:pStyle w:val="Standard1"/>
              <w:rPr>
                <w:ins w:id="3922" w:author="Author"/>
                <w:b/>
                <w:szCs w:val="22"/>
                <w:lang w:val="pt-PT"/>
              </w:rPr>
            </w:pPr>
            <w:ins w:id="3923" w:author="Author">
              <w:r w:rsidRPr="00F67924">
                <w:rPr>
                  <w:b/>
                  <w:szCs w:val="22"/>
                  <w:lang w:val="pt-PT"/>
                </w:rPr>
                <w:t>Slovenija</w:t>
              </w:r>
            </w:ins>
          </w:p>
          <w:p w14:paraId="6D936F86" w14:textId="77777777" w:rsidR="00D01586" w:rsidRPr="00F67924" w:rsidRDefault="00D01586" w:rsidP="00D01586">
            <w:pPr>
              <w:pStyle w:val="Standard1"/>
              <w:rPr>
                <w:ins w:id="3924" w:author="Author"/>
                <w:szCs w:val="22"/>
                <w:lang w:val="pt-PT"/>
              </w:rPr>
            </w:pPr>
            <w:ins w:id="3925" w:author="Author">
              <w:r w:rsidRPr="00F67924">
                <w:rPr>
                  <w:szCs w:val="22"/>
                  <w:lang w:val="pt-PT"/>
                </w:rPr>
                <w:t>Roche farmacevtska družba d.o.o.</w:t>
              </w:r>
            </w:ins>
          </w:p>
          <w:p w14:paraId="4C2A4D0F" w14:textId="77777777" w:rsidR="00D01586" w:rsidRPr="00F67924" w:rsidRDefault="00D01586" w:rsidP="00D01586">
            <w:pPr>
              <w:pStyle w:val="Standard1"/>
              <w:rPr>
                <w:ins w:id="3926" w:author="Author"/>
                <w:rFonts w:eastAsia="MS Mincho"/>
                <w:szCs w:val="22"/>
                <w:lang w:val="pt-PT"/>
              </w:rPr>
            </w:pPr>
            <w:ins w:id="3927" w:author="Author">
              <w:r w:rsidRPr="00F67924">
                <w:rPr>
                  <w:rFonts w:eastAsia="MS Mincho"/>
                  <w:szCs w:val="22"/>
                  <w:lang w:val="pt-PT"/>
                </w:rPr>
                <w:t>Tel: +386 - 1 360 26 00</w:t>
              </w:r>
            </w:ins>
          </w:p>
          <w:p w14:paraId="3846C592" w14:textId="77777777" w:rsidR="0050387E" w:rsidRPr="00F67924" w:rsidRDefault="0050387E" w:rsidP="002A3B5C">
            <w:pPr>
              <w:rPr>
                <w:b/>
                <w:szCs w:val="22"/>
                <w:lang w:val="pt-PT"/>
              </w:rPr>
            </w:pPr>
          </w:p>
        </w:tc>
      </w:tr>
      <w:tr w:rsidR="0050387E" w:rsidRPr="00F67924" w14:paraId="096DE3A3" w14:textId="77777777" w:rsidTr="00557EB7">
        <w:trPr>
          <w:gridAfter w:val="1"/>
          <w:wAfter w:w="108" w:type="dxa"/>
          <w:cantSplit/>
          <w:trPrChange w:id="3928" w:author="Author">
            <w:trPr>
              <w:cantSplit/>
            </w:trPr>
          </w:trPrChange>
        </w:trPr>
        <w:tc>
          <w:tcPr>
            <w:tcW w:w="4590" w:type="dxa"/>
            <w:tcPrChange w:id="3929" w:author="Author">
              <w:tcPr>
                <w:tcW w:w="4590" w:type="dxa"/>
                <w:gridSpan w:val="2"/>
              </w:tcPr>
            </w:tcPrChange>
          </w:tcPr>
          <w:p w14:paraId="09EDD6F4" w14:textId="77777777" w:rsidR="0050387E" w:rsidRPr="00F67924" w:rsidDel="00D01586" w:rsidRDefault="0050387E" w:rsidP="002A3B5C">
            <w:pPr>
              <w:rPr>
                <w:del w:id="3930" w:author="Author"/>
                <w:b/>
                <w:szCs w:val="22"/>
                <w:lang w:val="pt-PT"/>
              </w:rPr>
            </w:pPr>
          </w:p>
          <w:p w14:paraId="045C14C7" w14:textId="7E26FB24" w:rsidR="0050387E" w:rsidRPr="00E039D6" w:rsidRDefault="0050387E" w:rsidP="002A3B5C">
            <w:pPr>
              <w:rPr>
                <w:b/>
                <w:szCs w:val="22"/>
              </w:rPr>
            </w:pPr>
            <w:r w:rsidRPr="00E039D6">
              <w:rPr>
                <w:b/>
                <w:szCs w:val="22"/>
              </w:rPr>
              <w:t>Ireland</w:t>
            </w:r>
            <w:ins w:id="3931" w:author="Author">
              <w:r w:rsidR="00D01586" w:rsidRPr="00E039D6">
                <w:rPr>
                  <w:b/>
                  <w:szCs w:val="22"/>
                </w:rPr>
                <w:t>, Malta</w:t>
              </w:r>
            </w:ins>
          </w:p>
          <w:p w14:paraId="2A363ED9" w14:textId="77777777" w:rsidR="00D01586" w:rsidRPr="00E039D6" w:rsidRDefault="0050387E" w:rsidP="00D01586">
            <w:pPr>
              <w:pStyle w:val="Standard1"/>
              <w:rPr>
                <w:ins w:id="3932" w:author="Author"/>
                <w:szCs w:val="22"/>
              </w:rPr>
            </w:pPr>
            <w:r w:rsidRPr="00E039D6">
              <w:rPr>
                <w:szCs w:val="22"/>
              </w:rPr>
              <w:t>Roche Products (Ireland) Ltd.</w:t>
            </w:r>
          </w:p>
          <w:p w14:paraId="5B95CA5E" w14:textId="7E15D5E8" w:rsidR="0050387E" w:rsidRPr="00F67924" w:rsidRDefault="00D01586" w:rsidP="00D01586">
            <w:pPr>
              <w:rPr>
                <w:szCs w:val="22"/>
                <w:lang w:val="pt-PT"/>
              </w:rPr>
            </w:pPr>
            <w:ins w:id="3933" w:author="Author">
              <w:r w:rsidRPr="00F67924">
                <w:rPr>
                  <w:szCs w:val="22"/>
                  <w:lang w:val="pt-PT"/>
                </w:rPr>
                <w:t>Ireland/L-Irlanda</w:t>
              </w:r>
            </w:ins>
          </w:p>
          <w:p w14:paraId="1C815B35" w14:textId="77777777" w:rsidR="0050387E" w:rsidRPr="00F67924" w:rsidRDefault="0050387E" w:rsidP="002A3B5C">
            <w:pPr>
              <w:rPr>
                <w:szCs w:val="22"/>
                <w:lang w:val="pt-PT"/>
              </w:rPr>
            </w:pPr>
            <w:r w:rsidRPr="00F67924">
              <w:rPr>
                <w:szCs w:val="22"/>
                <w:lang w:val="pt-PT"/>
              </w:rPr>
              <w:t>Tel: +353 (0) 1 469 0700</w:t>
            </w:r>
          </w:p>
          <w:p w14:paraId="2994B8AD" w14:textId="77777777" w:rsidR="0050387E" w:rsidRPr="00F67924" w:rsidRDefault="0050387E" w:rsidP="002A3B5C">
            <w:pPr>
              <w:rPr>
                <w:szCs w:val="22"/>
                <w:lang w:val="pt-PT"/>
              </w:rPr>
            </w:pPr>
          </w:p>
        </w:tc>
        <w:tc>
          <w:tcPr>
            <w:tcW w:w="4590" w:type="dxa"/>
            <w:tcPrChange w:id="3934" w:author="Author">
              <w:tcPr>
                <w:tcW w:w="4590" w:type="dxa"/>
                <w:gridSpan w:val="2"/>
              </w:tcPr>
            </w:tcPrChange>
          </w:tcPr>
          <w:p w14:paraId="3840EC67" w14:textId="77777777" w:rsidR="00D01586" w:rsidRPr="00E039D6" w:rsidRDefault="00D01586" w:rsidP="00D01586">
            <w:pPr>
              <w:pStyle w:val="Standard1"/>
              <w:rPr>
                <w:ins w:id="3935" w:author="Author"/>
                <w:b/>
                <w:szCs w:val="22"/>
              </w:rPr>
            </w:pPr>
            <w:ins w:id="3936" w:author="Author">
              <w:r w:rsidRPr="00E039D6">
                <w:rPr>
                  <w:b/>
                  <w:szCs w:val="22"/>
                </w:rPr>
                <w:t xml:space="preserve">Slovenská republika </w:t>
              </w:r>
            </w:ins>
          </w:p>
          <w:p w14:paraId="2DB9F17A" w14:textId="77777777" w:rsidR="00D01586" w:rsidRPr="00E039D6" w:rsidRDefault="00D01586" w:rsidP="00D01586">
            <w:pPr>
              <w:pStyle w:val="Standard1"/>
              <w:rPr>
                <w:ins w:id="3937" w:author="Author"/>
                <w:szCs w:val="22"/>
              </w:rPr>
            </w:pPr>
            <w:ins w:id="3938" w:author="Author">
              <w:r w:rsidRPr="00E039D6">
                <w:rPr>
                  <w:szCs w:val="22"/>
                </w:rPr>
                <w:t>Roche Slovensko, s.r.o.</w:t>
              </w:r>
            </w:ins>
          </w:p>
          <w:p w14:paraId="5171A8CA" w14:textId="77777777" w:rsidR="00D01586" w:rsidRPr="00F67924" w:rsidRDefault="00D01586" w:rsidP="00D01586">
            <w:pPr>
              <w:pStyle w:val="Standard1"/>
              <w:rPr>
                <w:ins w:id="3939" w:author="Author"/>
                <w:szCs w:val="22"/>
                <w:lang w:val="pt-PT"/>
              </w:rPr>
            </w:pPr>
            <w:ins w:id="3940" w:author="Author">
              <w:r w:rsidRPr="00F67924">
                <w:rPr>
                  <w:szCs w:val="22"/>
                  <w:lang w:val="pt-PT"/>
                </w:rPr>
                <w:t>Tel: +421 - 2 52638201</w:t>
              </w:r>
            </w:ins>
          </w:p>
          <w:p w14:paraId="497D9612" w14:textId="78E859EF" w:rsidR="0050387E" w:rsidRPr="00F67924" w:rsidDel="00D01586" w:rsidRDefault="0050387E" w:rsidP="002A3B5C">
            <w:pPr>
              <w:rPr>
                <w:del w:id="3941" w:author="Author"/>
                <w:b/>
                <w:szCs w:val="22"/>
                <w:lang w:val="pt-PT"/>
              </w:rPr>
            </w:pPr>
          </w:p>
          <w:p w14:paraId="71F3067B" w14:textId="1990F0B1" w:rsidR="0050387E" w:rsidRPr="00F67924" w:rsidDel="00D01586" w:rsidRDefault="0050387E" w:rsidP="002A3B5C">
            <w:pPr>
              <w:rPr>
                <w:del w:id="3942" w:author="Author"/>
                <w:b/>
                <w:szCs w:val="22"/>
                <w:lang w:val="pt-PT"/>
              </w:rPr>
            </w:pPr>
            <w:del w:id="3943" w:author="Author">
              <w:r w:rsidRPr="00F67924" w:rsidDel="00D01586">
                <w:rPr>
                  <w:b/>
                  <w:szCs w:val="22"/>
                  <w:lang w:val="pt-PT"/>
                </w:rPr>
                <w:delText>Slovenija</w:delText>
              </w:r>
            </w:del>
          </w:p>
          <w:p w14:paraId="134C83A3" w14:textId="6DD734BB" w:rsidR="0050387E" w:rsidRPr="00F67924" w:rsidDel="00D01586" w:rsidRDefault="0050387E" w:rsidP="002A3B5C">
            <w:pPr>
              <w:rPr>
                <w:del w:id="3944" w:author="Author"/>
                <w:szCs w:val="22"/>
                <w:lang w:val="pt-PT"/>
              </w:rPr>
            </w:pPr>
            <w:del w:id="3945" w:author="Author">
              <w:r w:rsidRPr="00F67924" w:rsidDel="00D01586">
                <w:rPr>
                  <w:szCs w:val="22"/>
                  <w:lang w:val="pt-PT"/>
                </w:rPr>
                <w:delText>Roche farmacevtska družba d.o.o.</w:delText>
              </w:r>
            </w:del>
          </w:p>
          <w:p w14:paraId="7962CDDE" w14:textId="79DD422F" w:rsidR="0050387E" w:rsidRPr="00F67924" w:rsidDel="00D01586" w:rsidRDefault="0050387E" w:rsidP="002A3B5C">
            <w:pPr>
              <w:rPr>
                <w:del w:id="3946" w:author="Author"/>
                <w:rFonts w:eastAsia="MS Mincho"/>
                <w:szCs w:val="22"/>
                <w:lang w:val="pt-PT"/>
              </w:rPr>
            </w:pPr>
            <w:del w:id="3947" w:author="Author">
              <w:r w:rsidRPr="00F67924" w:rsidDel="00D01586">
                <w:rPr>
                  <w:rFonts w:eastAsia="MS Mincho"/>
                  <w:szCs w:val="22"/>
                  <w:lang w:val="pt-PT"/>
                </w:rPr>
                <w:delText>Tel: +386 - 1 360 26 00</w:delText>
              </w:r>
            </w:del>
          </w:p>
          <w:p w14:paraId="5E80ACB1" w14:textId="77777777" w:rsidR="0050387E" w:rsidRPr="00F67924" w:rsidRDefault="0050387E" w:rsidP="002A3B5C">
            <w:pPr>
              <w:rPr>
                <w:szCs w:val="22"/>
                <w:lang w:val="pt-PT"/>
              </w:rPr>
            </w:pPr>
          </w:p>
        </w:tc>
      </w:tr>
      <w:tr w:rsidR="0050387E" w:rsidRPr="0009703D" w14:paraId="4417865E" w14:textId="77777777" w:rsidTr="00557EB7">
        <w:trPr>
          <w:gridAfter w:val="1"/>
          <w:wAfter w:w="108" w:type="dxa"/>
          <w:cantSplit/>
          <w:trPrChange w:id="3948" w:author="Author">
            <w:trPr>
              <w:cantSplit/>
            </w:trPr>
          </w:trPrChange>
        </w:trPr>
        <w:tc>
          <w:tcPr>
            <w:tcW w:w="4590" w:type="dxa"/>
            <w:tcPrChange w:id="3949" w:author="Author">
              <w:tcPr>
                <w:tcW w:w="4590" w:type="dxa"/>
                <w:gridSpan w:val="2"/>
              </w:tcPr>
            </w:tcPrChange>
          </w:tcPr>
          <w:p w14:paraId="57C295D1" w14:textId="77777777" w:rsidR="0050387E" w:rsidRPr="00F67924" w:rsidRDefault="0050387E" w:rsidP="002A3B5C">
            <w:pPr>
              <w:tabs>
                <w:tab w:val="left" w:pos="720"/>
              </w:tabs>
              <w:rPr>
                <w:b/>
                <w:snapToGrid w:val="0"/>
                <w:szCs w:val="22"/>
                <w:lang w:val="pt-PT"/>
              </w:rPr>
            </w:pPr>
            <w:r w:rsidRPr="00F67924">
              <w:rPr>
                <w:b/>
                <w:snapToGrid w:val="0"/>
                <w:szCs w:val="22"/>
                <w:lang w:val="pt-PT"/>
              </w:rPr>
              <w:t xml:space="preserve">Ísland </w:t>
            </w:r>
          </w:p>
          <w:p w14:paraId="5EFA5634" w14:textId="0206025D" w:rsidR="0050387E" w:rsidRPr="00F67924" w:rsidRDefault="0050387E" w:rsidP="002A3B5C">
            <w:pPr>
              <w:tabs>
                <w:tab w:val="left" w:pos="720"/>
              </w:tabs>
              <w:rPr>
                <w:snapToGrid w:val="0"/>
                <w:szCs w:val="22"/>
                <w:lang w:val="pt-PT"/>
              </w:rPr>
            </w:pPr>
            <w:r w:rsidRPr="00F67924">
              <w:rPr>
                <w:snapToGrid w:val="0"/>
                <w:szCs w:val="22"/>
                <w:lang w:val="pt-PT"/>
              </w:rPr>
              <w:t xml:space="preserve">Roche </w:t>
            </w:r>
            <w:r w:rsidR="004003CD" w:rsidRPr="00F67924">
              <w:rPr>
                <w:lang w:val="pt-PT"/>
              </w:rPr>
              <w:t>Pharmaceuticals A/S</w:t>
            </w:r>
          </w:p>
          <w:p w14:paraId="44C9FC94" w14:textId="77777777" w:rsidR="0050387E" w:rsidRPr="00F67924" w:rsidRDefault="0050387E" w:rsidP="002A3B5C">
            <w:pPr>
              <w:tabs>
                <w:tab w:val="left" w:pos="720"/>
              </w:tabs>
              <w:rPr>
                <w:snapToGrid w:val="0"/>
                <w:szCs w:val="22"/>
                <w:lang w:val="pt-PT"/>
              </w:rPr>
            </w:pPr>
            <w:r w:rsidRPr="00F67924">
              <w:rPr>
                <w:szCs w:val="22"/>
                <w:lang w:val="pt-PT"/>
              </w:rPr>
              <w:t>c/o Icepharma hf</w:t>
            </w:r>
          </w:p>
          <w:p w14:paraId="13EBA4FE" w14:textId="77777777" w:rsidR="0050387E" w:rsidRPr="00F67924" w:rsidRDefault="0050387E" w:rsidP="002A3B5C">
            <w:pPr>
              <w:rPr>
                <w:snapToGrid w:val="0"/>
                <w:szCs w:val="22"/>
                <w:lang w:val="pt-PT"/>
              </w:rPr>
            </w:pPr>
            <w:r w:rsidRPr="00F67924">
              <w:rPr>
                <w:szCs w:val="22"/>
                <w:lang w:val="pt-PT"/>
              </w:rPr>
              <w:t>Sími</w:t>
            </w:r>
            <w:r w:rsidRPr="00F67924">
              <w:rPr>
                <w:snapToGrid w:val="0"/>
                <w:szCs w:val="22"/>
                <w:lang w:val="pt-PT"/>
              </w:rPr>
              <w:t>: +354 540 8000</w:t>
            </w:r>
          </w:p>
          <w:p w14:paraId="522554FA" w14:textId="77777777" w:rsidR="0050387E" w:rsidRPr="00F67924" w:rsidRDefault="0050387E" w:rsidP="002A3B5C">
            <w:pPr>
              <w:tabs>
                <w:tab w:val="left" w:pos="720"/>
              </w:tabs>
              <w:autoSpaceDE w:val="0"/>
              <w:autoSpaceDN w:val="0"/>
              <w:adjustRightInd w:val="0"/>
              <w:rPr>
                <w:b/>
                <w:szCs w:val="22"/>
                <w:lang w:val="pt-PT"/>
              </w:rPr>
            </w:pPr>
          </w:p>
        </w:tc>
        <w:tc>
          <w:tcPr>
            <w:tcW w:w="4590" w:type="dxa"/>
            <w:tcPrChange w:id="3950" w:author="Author">
              <w:tcPr>
                <w:tcW w:w="4590" w:type="dxa"/>
                <w:gridSpan w:val="2"/>
              </w:tcPr>
            </w:tcPrChange>
          </w:tcPr>
          <w:p w14:paraId="00754F81" w14:textId="77777777" w:rsidR="00D01586" w:rsidRPr="00557EB7" w:rsidRDefault="00D01586" w:rsidP="00D01586">
            <w:pPr>
              <w:pStyle w:val="Standard1"/>
              <w:rPr>
                <w:ins w:id="3951" w:author="Author"/>
                <w:b/>
                <w:szCs w:val="22"/>
                <w:lang w:val="de-DE"/>
                <w:rPrChange w:id="3952" w:author="Author">
                  <w:rPr>
                    <w:ins w:id="3953" w:author="Author"/>
                    <w:b/>
                    <w:szCs w:val="22"/>
                  </w:rPr>
                </w:rPrChange>
              </w:rPr>
            </w:pPr>
            <w:ins w:id="3954" w:author="Author">
              <w:r w:rsidRPr="00557EB7">
                <w:rPr>
                  <w:b/>
                  <w:szCs w:val="22"/>
                  <w:lang w:val="de-DE"/>
                  <w:rPrChange w:id="3955" w:author="Author">
                    <w:rPr>
                      <w:b/>
                      <w:szCs w:val="22"/>
                    </w:rPr>
                  </w:rPrChange>
                </w:rPr>
                <w:t>Suomi/Finland</w:t>
              </w:r>
            </w:ins>
          </w:p>
          <w:p w14:paraId="2F77A742" w14:textId="77777777" w:rsidR="00D01586" w:rsidRPr="00557EB7" w:rsidRDefault="00D01586" w:rsidP="00D01586">
            <w:pPr>
              <w:pStyle w:val="Standard1"/>
              <w:rPr>
                <w:ins w:id="3956" w:author="Author"/>
                <w:snapToGrid w:val="0"/>
                <w:szCs w:val="22"/>
                <w:lang w:val="de-DE"/>
                <w:rPrChange w:id="3957" w:author="Author">
                  <w:rPr>
                    <w:ins w:id="3958" w:author="Author"/>
                    <w:snapToGrid w:val="0"/>
                    <w:szCs w:val="22"/>
                  </w:rPr>
                </w:rPrChange>
              </w:rPr>
            </w:pPr>
            <w:ins w:id="3959" w:author="Author">
              <w:r w:rsidRPr="00557EB7">
                <w:rPr>
                  <w:szCs w:val="22"/>
                  <w:lang w:val="de-DE"/>
                  <w:rPrChange w:id="3960" w:author="Author">
                    <w:rPr>
                      <w:szCs w:val="22"/>
                    </w:rPr>
                  </w:rPrChange>
                </w:rPr>
                <w:t>Roche Oy</w:t>
              </w:r>
              <w:r w:rsidRPr="00557EB7">
                <w:rPr>
                  <w:snapToGrid w:val="0"/>
                  <w:szCs w:val="22"/>
                  <w:lang w:val="de-DE"/>
                  <w:rPrChange w:id="3961" w:author="Author">
                    <w:rPr>
                      <w:snapToGrid w:val="0"/>
                      <w:szCs w:val="22"/>
                    </w:rPr>
                  </w:rPrChange>
                </w:rPr>
                <w:t xml:space="preserve"> </w:t>
              </w:r>
            </w:ins>
          </w:p>
          <w:p w14:paraId="1C586CF1" w14:textId="77777777" w:rsidR="00D01586" w:rsidRPr="00557EB7" w:rsidRDefault="00D01586" w:rsidP="00D01586">
            <w:pPr>
              <w:pStyle w:val="Standard1"/>
              <w:rPr>
                <w:ins w:id="3962" w:author="Author"/>
                <w:szCs w:val="22"/>
                <w:lang w:val="de-DE"/>
                <w:rPrChange w:id="3963" w:author="Author">
                  <w:rPr>
                    <w:ins w:id="3964" w:author="Author"/>
                    <w:szCs w:val="22"/>
                  </w:rPr>
                </w:rPrChange>
              </w:rPr>
            </w:pPr>
            <w:ins w:id="3965" w:author="Author">
              <w:r w:rsidRPr="00557EB7">
                <w:rPr>
                  <w:szCs w:val="22"/>
                  <w:lang w:val="de-DE"/>
                  <w:rPrChange w:id="3966" w:author="Author">
                    <w:rPr>
                      <w:szCs w:val="22"/>
                    </w:rPr>
                  </w:rPrChange>
                </w:rPr>
                <w:t>Puh/Tel: +358 (0) 10 554 500</w:t>
              </w:r>
            </w:ins>
          </w:p>
          <w:p w14:paraId="7D39D734" w14:textId="11EEAF79" w:rsidR="0050387E" w:rsidRPr="00557EB7" w:rsidDel="00D01586" w:rsidRDefault="0050387E" w:rsidP="002A3B5C">
            <w:pPr>
              <w:rPr>
                <w:del w:id="3967" w:author="Author"/>
                <w:b/>
                <w:szCs w:val="22"/>
                <w:lang w:val="de-DE"/>
                <w:rPrChange w:id="3968" w:author="Author">
                  <w:rPr>
                    <w:del w:id="3969" w:author="Author"/>
                    <w:b/>
                    <w:szCs w:val="22"/>
                  </w:rPr>
                </w:rPrChange>
              </w:rPr>
            </w:pPr>
            <w:del w:id="3970" w:author="Author">
              <w:r w:rsidRPr="00557EB7" w:rsidDel="00D01586">
                <w:rPr>
                  <w:b/>
                  <w:szCs w:val="22"/>
                  <w:lang w:val="de-DE"/>
                  <w:rPrChange w:id="3971" w:author="Author">
                    <w:rPr>
                      <w:b/>
                      <w:szCs w:val="22"/>
                    </w:rPr>
                  </w:rPrChange>
                </w:rPr>
                <w:delText xml:space="preserve">Slovenská republika </w:delText>
              </w:r>
            </w:del>
          </w:p>
          <w:p w14:paraId="2F01E4AC" w14:textId="68019F8B" w:rsidR="0050387E" w:rsidRPr="00557EB7" w:rsidDel="00D01586" w:rsidRDefault="0050387E" w:rsidP="002A3B5C">
            <w:pPr>
              <w:rPr>
                <w:del w:id="3972" w:author="Author"/>
                <w:szCs w:val="22"/>
                <w:lang w:val="de-DE"/>
                <w:rPrChange w:id="3973" w:author="Author">
                  <w:rPr>
                    <w:del w:id="3974" w:author="Author"/>
                    <w:szCs w:val="22"/>
                  </w:rPr>
                </w:rPrChange>
              </w:rPr>
            </w:pPr>
            <w:del w:id="3975" w:author="Author">
              <w:r w:rsidRPr="00557EB7" w:rsidDel="00D01586">
                <w:rPr>
                  <w:szCs w:val="22"/>
                  <w:lang w:val="de-DE"/>
                  <w:rPrChange w:id="3976" w:author="Author">
                    <w:rPr>
                      <w:szCs w:val="22"/>
                    </w:rPr>
                  </w:rPrChange>
                </w:rPr>
                <w:delText>Roche Slovensko, s.r.o.</w:delText>
              </w:r>
            </w:del>
          </w:p>
          <w:p w14:paraId="76AE5AD8" w14:textId="74DDEA60" w:rsidR="0050387E" w:rsidRPr="00557EB7" w:rsidDel="00D01586" w:rsidRDefault="0050387E" w:rsidP="002A3B5C">
            <w:pPr>
              <w:rPr>
                <w:del w:id="3977" w:author="Author"/>
                <w:szCs w:val="22"/>
                <w:lang w:val="de-DE"/>
                <w:rPrChange w:id="3978" w:author="Author">
                  <w:rPr>
                    <w:del w:id="3979" w:author="Author"/>
                    <w:szCs w:val="22"/>
                  </w:rPr>
                </w:rPrChange>
              </w:rPr>
            </w:pPr>
            <w:del w:id="3980" w:author="Author">
              <w:r w:rsidRPr="00557EB7" w:rsidDel="00D01586">
                <w:rPr>
                  <w:szCs w:val="22"/>
                  <w:lang w:val="de-DE"/>
                  <w:rPrChange w:id="3981" w:author="Author">
                    <w:rPr>
                      <w:szCs w:val="22"/>
                    </w:rPr>
                  </w:rPrChange>
                </w:rPr>
                <w:delText>Tel: +421 - 2 52638201</w:delText>
              </w:r>
            </w:del>
          </w:p>
          <w:p w14:paraId="19E011CC" w14:textId="77777777" w:rsidR="0050387E" w:rsidRPr="00557EB7" w:rsidRDefault="0050387E" w:rsidP="002A3B5C">
            <w:pPr>
              <w:rPr>
                <w:b/>
                <w:szCs w:val="22"/>
                <w:lang w:val="de-DE"/>
                <w:rPrChange w:id="3982" w:author="Author">
                  <w:rPr>
                    <w:b/>
                    <w:szCs w:val="22"/>
                  </w:rPr>
                </w:rPrChange>
              </w:rPr>
            </w:pPr>
          </w:p>
        </w:tc>
      </w:tr>
      <w:tr w:rsidR="0050387E" w:rsidRPr="00F67924" w14:paraId="296B5F64" w14:textId="77777777" w:rsidTr="00557EB7">
        <w:trPr>
          <w:gridAfter w:val="1"/>
          <w:wAfter w:w="108" w:type="dxa"/>
          <w:cantSplit/>
          <w:trPrChange w:id="3983" w:author="Author">
            <w:trPr>
              <w:cantSplit/>
            </w:trPr>
          </w:trPrChange>
        </w:trPr>
        <w:tc>
          <w:tcPr>
            <w:tcW w:w="4590" w:type="dxa"/>
            <w:tcPrChange w:id="3984" w:author="Author">
              <w:tcPr>
                <w:tcW w:w="4590" w:type="dxa"/>
                <w:gridSpan w:val="2"/>
              </w:tcPr>
            </w:tcPrChange>
          </w:tcPr>
          <w:p w14:paraId="558A9405" w14:textId="77777777" w:rsidR="0050387E" w:rsidRPr="00F67924" w:rsidRDefault="0050387E" w:rsidP="002A3B5C">
            <w:pPr>
              <w:rPr>
                <w:szCs w:val="22"/>
                <w:lang w:val="pt-PT"/>
              </w:rPr>
            </w:pPr>
            <w:r w:rsidRPr="00F67924">
              <w:rPr>
                <w:b/>
                <w:szCs w:val="22"/>
                <w:lang w:val="pt-PT"/>
              </w:rPr>
              <w:t>Italia</w:t>
            </w:r>
          </w:p>
          <w:p w14:paraId="405D75C8" w14:textId="77777777" w:rsidR="0050387E" w:rsidRPr="00F67924" w:rsidRDefault="0050387E" w:rsidP="002A3B5C">
            <w:pPr>
              <w:rPr>
                <w:szCs w:val="22"/>
                <w:lang w:val="pt-PT"/>
              </w:rPr>
            </w:pPr>
            <w:r w:rsidRPr="00F67924">
              <w:rPr>
                <w:szCs w:val="22"/>
                <w:lang w:val="pt-PT"/>
              </w:rPr>
              <w:t>Roche S.p.A.</w:t>
            </w:r>
          </w:p>
          <w:p w14:paraId="5C7C5E0F" w14:textId="77777777" w:rsidR="0050387E" w:rsidRPr="00F67924" w:rsidRDefault="0050387E" w:rsidP="002A3B5C">
            <w:pPr>
              <w:rPr>
                <w:b/>
                <w:szCs w:val="22"/>
                <w:lang w:val="pt-PT"/>
              </w:rPr>
            </w:pPr>
            <w:r w:rsidRPr="00F67924">
              <w:rPr>
                <w:szCs w:val="22"/>
                <w:lang w:val="pt-PT"/>
              </w:rPr>
              <w:t>Tel: +39 - 039 2471</w:t>
            </w:r>
          </w:p>
        </w:tc>
        <w:tc>
          <w:tcPr>
            <w:tcW w:w="4590" w:type="dxa"/>
            <w:tcPrChange w:id="3985" w:author="Author">
              <w:tcPr>
                <w:tcW w:w="4590" w:type="dxa"/>
                <w:gridSpan w:val="2"/>
              </w:tcPr>
            </w:tcPrChange>
          </w:tcPr>
          <w:p w14:paraId="42F20093" w14:textId="77777777" w:rsidR="00D01586" w:rsidRPr="00F67924" w:rsidRDefault="00D01586" w:rsidP="00D01586">
            <w:pPr>
              <w:pStyle w:val="Standard1"/>
              <w:rPr>
                <w:ins w:id="3986" w:author="Author"/>
                <w:szCs w:val="22"/>
                <w:lang w:val="pt-PT"/>
              </w:rPr>
            </w:pPr>
            <w:ins w:id="3987" w:author="Author">
              <w:r w:rsidRPr="00F67924">
                <w:rPr>
                  <w:b/>
                  <w:szCs w:val="22"/>
                  <w:lang w:val="pt-PT"/>
                </w:rPr>
                <w:t>Sverige</w:t>
              </w:r>
            </w:ins>
          </w:p>
          <w:p w14:paraId="590CDCE5" w14:textId="77777777" w:rsidR="00D01586" w:rsidRPr="00F67924" w:rsidRDefault="00D01586" w:rsidP="00D01586">
            <w:pPr>
              <w:pStyle w:val="Standard1"/>
              <w:rPr>
                <w:ins w:id="3988" w:author="Author"/>
                <w:szCs w:val="22"/>
                <w:lang w:val="pt-PT"/>
              </w:rPr>
            </w:pPr>
            <w:ins w:id="3989" w:author="Author">
              <w:r w:rsidRPr="00F67924">
                <w:rPr>
                  <w:szCs w:val="22"/>
                  <w:lang w:val="pt-PT"/>
                </w:rPr>
                <w:t>Roche AB</w:t>
              </w:r>
            </w:ins>
          </w:p>
          <w:p w14:paraId="5D832C29" w14:textId="77777777" w:rsidR="00D01586" w:rsidRPr="00F67924" w:rsidRDefault="00D01586" w:rsidP="00D01586">
            <w:pPr>
              <w:pStyle w:val="Standard1"/>
              <w:suppressAutoHyphens/>
              <w:rPr>
                <w:ins w:id="3990" w:author="Author"/>
                <w:szCs w:val="22"/>
                <w:lang w:val="pt-PT"/>
              </w:rPr>
            </w:pPr>
            <w:ins w:id="3991" w:author="Author">
              <w:r w:rsidRPr="00F67924">
                <w:rPr>
                  <w:szCs w:val="22"/>
                  <w:lang w:val="pt-PT"/>
                </w:rPr>
                <w:t>Tel: +46 (0) 8 726 1200</w:t>
              </w:r>
            </w:ins>
          </w:p>
          <w:p w14:paraId="2A314E93" w14:textId="39BFC303" w:rsidR="0050387E" w:rsidRPr="00F67924" w:rsidDel="00D01586" w:rsidRDefault="0050387E" w:rsidP="002A3B5C">
            <w:pPr>
              <w:rPr>
                <w:del w:id="3992" w:author="Author"/>
                <w:b/>
                <w:szCs w:val="22"/>
                <w:lang w:val="pt-PT"/>
              </w:rPr>
            </w:pPr>
            <w:del w:id="3993" w:author="Author">
              <w:r w:rsidRPr="00F67924" w:rsidDel="00D01586">
                <w:rPr>
                  <w:b/>
                  <w:szCs w:val="22"/>
                  <w:lang w:val="pt-PT"/>
                </w:rPr>
                <w:delText>Suomi/Finland</w:delText>
              </w:r>
            </w:del>
          </w:p>
          <w:p w14:paraId="40A0312C" w14:textId="3286125D" w:rsidR="0050387E" w:rsidRPr="00F67924" w:rsidDel="00D01586" w:rsidRDefault="0050387E" w:rsidP="002A3B5C">
            <w:pPr>
              <w:rPr>
                <w:del w:id="3994" w:author="Author"/>
                <w:snapToGrid w:val="0"/>
                <w:szCs w:val="22"/>
                <w:lang w:val="pt-PT"/>
              </w:rPr>
            </w:pPr>
            <w:del w:id="3995" w:author="Author">
              <w:r w:rsidRPr="00F67924" w:rsidDel="00D01586">
                <w:rPr>
                  <w:szCs w:val="22"/>
                  <w:lang w:val="pt-PT"/>
                </w:rPr>
                <w:delText>Roche Oy</w:delText>
              </w:r>
              <w:r w:rsidRPr="00F67924" w:rsidDel="00D01586">
                <w:rPr>
                  <w:snapToGrid w:val="0"/>
                  <w:szCs w:val="22"/>
                  <w:lang w:val="pt-PT"/>
                </w:rPr>
                <w:delText xml:space="preserve"> </w:delText>
              </w:r>
            </w:del>
          </w:p>
          <w:p w14:paraId="5C8B41AB" w14:textId="50F2B6A8" w:rsidR="0050387E" w:rsidRPr="00F67924" w:rsidDel="00D01586" w:rsidRDefault="0050387E" w:rsidP="002A3B5C">
            <w:pPr>
              <w:rPr>
                <w:del w:id="3996" w:author="Author"/>
                <w:szCs w:val="22"/>
                <w:lang w:val="pt-PT"/>
              </w:rPr>
            </w:pPr>
            <w:del w:id="3997" w:author="Author">
              <w:r w:rsidRPr="00F67924" w:rsidDel="00D01586">
                <w:rPr>
                  <w:szCs w:val="22"/>
                  <w:lang w:val="pt-PT"/>
                </w:rPr>
                <w:delText xml:space="preserve">Puh/Tel: +358 (0) 10 554 </w:delText>
              </w:r>
            </w:del>
            <w:ins w:id="3998" w:author="Author">
              <w:r w:rsidR="00D01586" w:rsidRPr="00F67924">
                <w:rPr>
                  <w:szCs w:val="22"/>
                  <w:lang w:val="pt-PT"/>
                </w:rPr>
                <w:t> </w:t>
              </w:r>
            </w:ins>
            <w:del w:id="3999" w:author="Author">
              <w:r w:rsidRPr="00F67924" w:rsidDel="00D01586">
                <w:rPr>
                  <w:szCs w:val="22"/>
                  <w:lang w:val="pt-PT"/>
                </w:rPr>
                <w:delText>500</w:delText>
              </w:r>
            </w:del>
          </w:p>
          <w:p w14:paraId="65633168" w14:textId="77777777" w:rsidR="0050387E" w:rsidRPr="00F67924" w:rsidRDefault="0050387E" w:rsidP="002A3B5C">
            <w:pPr>
              <w:rPr>
                <w:szCs w:val="22"/>
                <w:lang w:val="pt-PT"/>
              </w:rPr>
            </w:pPr>
          </w:p>
        </w:tc>
      </w:tr>
      <w:tr w:rsidR="0050387E" w:rsidRPr="00F67924" w:rsidDel="00D01586" w14:paraId="0AF0F2E8" w14:textId="4760D7DF" w:rsidTr="00557EB7">
        <w:trPr>
          <w:cantSplit/>
          <w:del w:id="4000" w:author="Author"/>
          <w:trPrChange w:id="4001" w:author="Author">
            <w:trPr>
              <w:cantSplit/>
            </w:trPr>
          </w:trPrChange>
        </w:trPr>
        <w:tc>
          <w:tcPr>
            <w:tcW w:w="4590" w:type="dxa"/>
            <w:tcPrChange w:id="4002" w:author="Author">
              <w:tcPr>
                <w:tcW w:w="4590" w:type="dxa"/>
                <w:gridSpan w:val="2"/>
              </w:tcPr>
            </w:tcPrChange>
          </w:tcPr>
          <w:p w14:paraId="1737356E" w14:textId="617FA4F4" w:rsidR="0050387E" w:rsidRPr="00F67924" w:rsidDel="00D01586" w:rsidRDefault="0050387E" w:rsidP="002A3B5C">
            <w:pPr>
              <w:rPr>
                <w:del w:id="4003" w:author="Author"/>
                <w:szCs w:val="22"/>
                <w:lang w:val="pt-PT"/>
              </w:rPr>
            </w:pPr>
            <w:del w:id="4004" w:author="Author">
              <w:r w:rsidRPr="00F67924" w:rsidDel="00D01586">
                <w:rPr>
                  <w:b/>
                  <w:szCs w:val="22"/>
                  <w:lang w:val="pt-PT"/>
                </w:rPr>
                <w:delText>Kύπρος</w:delText>
              </w:r>
              <w:r w:rsidRPr="00F67924" w:rsidDel="00D01586">
                <w:rPr>
                  <w:szCs w:val="22"/>
                  <w:lang w:val="pt-PT"/>
                </w:rPr>
                <w:delText xml:space="preserve"> </w:delText>
              </w:r>
            </w:del>
          </w:p>
          <w:p w14:paraId="21859F08" w14:textId="4F43D334" w:rsidR="00984C55" w:rsidRPr="00F67924" w:rsidDel="00D01586" w:rsidRDefault="00984C55" w:rsidP="00984C55">
            <w:pPr>
              <w:pStyle w:val="Standard1"/>
              <w:rPr>
                <w:del w:id="4005" w:author="Author"/>
                <w:szCs w:val="22"/>
                <w:lang w:val="pt-PT"/>
              </w:rPr>
            </w:pPr>
            <w:del w:id="4006" w:author="Author">
              <w:r w:rsidRPr="00F67924" w:rsidDel="00D01586">
                <w:rPr>
                  <w:szCs w:val="22"/>
                  <w:lang w:val="pt-PT"/>
                </w:rPr>
                <w:delText>Roche (Hellas) A.E.</w:delText>
              </w:r>
            </w:del>
          </w:p>
          <w:p w14:paraId="652B20B8" w14:textId="3CCBE4D5" w:rsidR="0050387E" w:rsidRPr="00F67924" w:rsidDel="00D01586" w:rsidRDefault="00984C55" w:rsidP="00980AC3">
            <w:pPr>
              <w:rPr>
                <w:del w:id="4007" w:author="Author"/>
                <w:szCs w:val="22"/>
                <w:lang w:val="pt-PT"/>
              </w:rPr>
            </w:pPr>
            <w:del w:id="4008" w:author="Author">
              <w:r w:rsidRPr="00F67924" w:rsidDel="00D01586">
                <w:rPr>
                  <w:szCs w:val="22"/>
                  <w:lang w:val="pt-PT"/>
                </w:rPr>
                <w:delText>Τηλ: +30 210 61 66 100</w:delText>
              </w:r>
            </w:del>
          </w:p>
        </w:tc>
        <w:tc>
          <w:tcPr>
            <w:tcW w:w="4590" w:type="dxa"/>
            <w:gridSpan w:val="2"/>
            <w:tcPrChange w:id="4009" w:author="Author">
              <w:tcPr>
                <w:tcW w:w="4590" w:type="dxa"/>
                <w:gridSpan w:val="2"/>
              </w:tcPr>
            </w:tcPrChange>
          </w:tcPr>
          <w:p w14:paraId="42931CCB" w14:textId="7DE157F2" w:rsidR="0050387E" w:rsidRPr="00F67924" w:rsidDel="00D01586" w:rsidRDefault="0050387E" w:rsidP="002A3B5C">
            <w:pPr>
              <w:rPr>
                <w:del w:id="4010" w:author="Author"/>
                <w:szCs w:val="22"/>
                <w:lang w:val="pt-PT"/>
              </w:rPr>
            </w:pPr>
            <w:del w:id="4011" w:author="Author">
              <w:r w:rsidRPr="00F67924" w:rsidDel="00D01586">
                <w:rPr>
                  <w:b/>
                  <w:szCs w:val="22"/>
                  <w:lang w:val="pt-PT"/>
                </w:rPr>
                <w:delText>Sverige</w:delText>
              </w:r>
            </w:del>
          </w:p>
          <w:p w14:paraId="20C46B71" w14:textId="66B0653B" w:rsidR="0050387E" w:rsidRPr="00F67924" w:rsidDel="00D01586" w:rsidRDefault="0050387E" w:rsidP="002A3B5C">
            <w:pPr>
              <w:rPr>
                <w:del w:id="4012" w:author="Author"/>
                <w:szCs w:val="22"/>
                <w:lang w:val="pt-PT"/>
              </w:rPr>
            </w:pPr>
            <w:del w:id="4013" w:author="Author">
              <w:r w:rsidRPr="00F67924" w:rsidDel="00D01586">
                <w:rPr>
                  <w:szCs w:val="22"/>
                  <w:lang w:val="pt-PT"/>
                </w:rPr>
                <w:delText>Roche AB</w:delText>
              </w:r>
            </w:del>
          </w:p>
          <w:p w14:paraId="2A5AA3C5" w14:textId="64C9D580" w:rsidR="0050387E" w:rsidRPr="00F67924" w:rsidDel="00D01586" w:rsidRDefault="0050387E" w:rsidP="002A3B5C">
            <w:pPr>
              <w:suppressAutoHyphens/>
              <w:rPr>
                <w:del w:id="4014" w:author="Author"/>
                <w:szCs w:val="22"/>
                <w:lang w:val="pt-PT"/>
              </w:rPr>
            </w:pPr>
            <w:del w:id="4015" w:author="Author">
              <w:r w:rsidRPr="00F67924" w:rsidDel="00D01586">
                <w:rPr>
                  <w:szCs w:val="22"/>
                  <w:lang w:val="pt-PT"/>
                </w:rPr>
                <w:delText>Tel: +46 (0) 8 726 1200</w:delText>
              </w:r>
            </w:del>
          </w:p>
          <w:p w14:paraId="72498E9C" w14:textId="2E106E36" w:rsidR="0050387E" w:rsidRPr="00F67924" w:rsidDel="00D01586" w:rsidRDefault="0050387E" w:rsidP="002A3B5C">
            <w:pPr>
              <w:rPr>
                <w:del w:id="4016" w:author="Author"/>
                <w:szCs w:val="22"/>
                <w:lang w:val="pt-PT"/>
              </w:rPr>
            </w:pPr>
          </w:p>
        </w:tc>
      </w:tr>
      <w:tr w:rsidR="0050387E" w:rsidRPr="00F67924" w:rsidDel="00D01586" w14:paraId="79862FB4" w14:textId="7A91DC2A" w:rsidTr="00557EB7">
        <w:trPr>
          <w:cantSplit/>
          <w:del w:id="4017" w:author="Author"/>
          <w:trPrChange w:id="4018" w:author="Author">
            <w:trPr>
              <w:cantSplit/>
            </w:trPr>
          </w:trPrChange>
        </w:trPr>
        <w:tc>
          <w:tcPr>
            <w:tcW w:w="4590" w:type="dxa"/>
            <w:tcPrChange w:id="4019" w:author="Author">
              <w:tcPr>
                <w:tcW w:w="4590" w:type="dxa"/>
                <w:gridSpan w:val="2"/>
              </w:tcPr>
            </w:tcPrChange>
          </w:tcPr>
          <w:p w14:paraId="58A3680D" w14:textId="4BE09F7B" w:rsidR="0050387E" w:rsidRPr="00F67924" w:rsidDel="00D01586" w:rsidRDefault="0050387E" w:rsidP="002A3B5C">
            <w:pPr>
              <w:rPr>
                <w:del w:id="4020" w:author="Author"/>
                <w:b/>
                <w:szCs w:val="22"/>
                <w:lang w:val="pt-PT"/>
              </w:rPr>
            </w:pPr>
            <w:del w:id="4021" w:author="Author">
              <w:r w:rsidRPr="00F67924" w:rsidDel="00D01586">
                <w:rPr>
                  <w:b/>
                  <w:szCs w:val="22"/>
                  <w:lang w:val="pt-PT"/>
                </w:rPr>
                <w:delText>Latvija</w:delText>
              </w:r>
            </w:del>
          </w:p>
          <w:p w14:paraId="0FDB964A" w14:textId="22025B78" w:rsidR="0050387E" w:rsidRPr="00F67924" w:rsidDel="00D01586" w:rsidRDefault="0050387E" w:rsidP="002A3B5C">
            <w:pPr>
              <w:rPr>
                <w:del w:id="4022" w:author="Author"/>
                <w:szCs w:val="22"/>
                <w:lang w:val="pt-PT"/>
              </w:rPr>
            </w:pPr>
            <w:del w:id="4023" w:author="Author">
              <w:r w:rsidRPr="00F67924" w:rsidDel="00D01586">
                <w:rPr>
                  <w:bCs/>
                  <w:szCs w:val="22"/>
                  <w:lang w:val="pt-PT"/>
                </w:rPr>
                <w:delText>Roche Latvija SIA</w:delText>
              </w:r>
            </w:del>
          </w:p>
          <w:p w14:paraId="76214702" w14:textId="5B45A98C" w:rsidR="0050387E" w:rsidRPr="00F67924" w:rsidDel="00D01586" w:rsidRDefault="0050387E" w:rsidP="002A3B5C">
            <w:pPr>
              <w:rPr>
                <w:del w:id="4024" w:author="Author"/>
                <w:szCs w:val="22"/>
                <w:lang w:val="pt-PT"/>
              </w:rPr>
            </w:pPr>
            <w:del w:id="4025" w:author="Author">
              <w:r w:rsidRPr="00F67924" w:rsidDel="00D01586">
                <w:rPr>
                  <w:szCs w:val="22"/>
                  <w:lang w:val="pt-PT"/>
                </w:rPr>
                <w:delText>Tel: +371 - 6 7039831</w:delText>
              </w:r>
            </w:del>
          </w:p>
          <w:p w14:paraId="75AE056B" w14:textId="1A863D4C" w:rsidR="0050387E" w:rsidRPr="00F67924" w:rsidDel="00D01586" w:rsidRDefault="0050387E" w:rsidP="002A3B5C">
            <w:pPr>
              <w:rPr>
                <w:del w:id="4026" w:author="Author"/>
                <w:b/>
                <w:szCs w:val="22"/>
                <w:lang w:val="pt-PT"/>
              </w:rPr>
            </w:pPr>
          </w:p>
        </w:tc>
        <w:tc>
          <w:tcPr>
            <w:tcW w:w="4590" w:type="dxa"/>
            <w:gridSpan w:val="2"/>
            <w:tcPrChange w:id="4027" w:author="Author">
              <w:tcPr>
                <w:tcW w:w="4590" w:type="dxa"/>
                <w:gridSpan w:val="2"/>
              </w:tcPr>
            </w:tcPrChange>
          </w:tcPr>
          <w:p w14:paraId="0380A6A8" w14:textId="2AEA537E" w:rsidR="0050387E" w:rsidRPr="00F67924" w:rsidDel="00D01586" w:rsidRDefault="0050387E" w:rsidP="002A3B5C">
            <w:pPr>
              <w:suppressAutoHyphens/>
              <w:rPr>
                <w:del w:id="4028" w:author="Author"/>
                <w:szCs w:val="22"/>
                <w:lang w:val="pt-PT"/>
              </w:rPr>
            </w:pPr>
          </w:p>
        </w:tc>
      </w:tr>
      <w:tr w:rsidR="0050387E" w:rsidRPr="00F67924" w:rsidDel="00D01586" w14:paraId="6C5BB7EE" w14:textId="418F8273" w:rsidTr="00557EB7">
        <w:trPr>
          <w:cantSplit/>
          <w:del w:id="4029" w:author="Author"/>
          <w:trPrChange w:id="4030" w:author="Author">
            <w:trPr>
              <w:cantSplit/>
            </w:trPr>
          </w:trPrChange>
        </w:trPr>
        <w:tc>
          <w:tcPr>
            <w:tcW w:w="4590" w:type="dxa"/>
            <w:tcPrChange w:id="4031" w:author="Author">
              <w:tcPr>
                <w:tcW w:w="4590" w:type="dxa"/>
                <w:gridSpan w:val="2"/>
              </w:tcPr>
            </w:tcPrChange>
          </w:tcPr>
          <w:p w14:paraId="2BE100D5" w14:textId="5F28D08B" w:rsidR="0050387E" w:rsidRPr="00F67924" w:rsidDel="00D01586" w:rsidRDefault="0050387E" w:rsidP="002A3B5C">
            <w:pPr>
              <w:suppressAutoHyphens/>
              <w:rPr>
                <w:del w:id="4032" w:author="Author"/>
                <w:b/>
                <w:szCs w:val="22"/>
                <w:lang w:val="pt-PT"/>
              </w:rPr>
            </w:pPr>
            <w:del w:id="4033" w:author="Author">
              <w:r w:rsidRPr="00F67924" w:rsidDel="00D01586">
                <w:rPr>
                  <w:b/>
                  <w:szCs w:val="22"/>
                  <w:lang w:val="pt-PT"/>
                </w:rPr>
                <w:delText>Lietuva</w:delText>
              </w:r>
            </w:del>
          </w:p>
          <w:p w14:paraId="71E9A958" w14:textId="03B32225" w:rsidR="0050387E" w:rsidRPr="00F67924" w:rsidDel="00D01586" w:rsidRDefault="0050387E" w:rsidP="002A3B5C">
            <w:pPr>
              <w:suppressAutoHyphens/>
              <w:rPr>
                <w:del w:id="4034" w:author="Author"/>
                <w:szCs w:val="22"/>
                <w:lang w:val="pt-PT"/>
              </w:rPr>
            </w:pPr>
            <w:del w:id="4035" w:author="Author">
              <w:r w:rsidRPr="00F67924" w:rsidDel="00D01586">
                <w:rPr>
                  <w:szCs w:val="22"/>
                  <w:lang w:val="pt-PT"/>
                </w:rPr>
                <w:delText>UAB “Roche Lietuva”</w:delText>
              </w:r>
            </w:del>
          </w:p>
          <w:p w14:paraId="2C127720" w14:textId="2ACA2C4C" w:rsidR="0050387E" w:rsidRPr="00F67924" w:rsidDel="00D01586" w:rsidRDefault="0050387E" w:rsidP="002A3B5C">
            <w:pPr>
              <w:suppressAutoHyphens/>
              <w:rPr>
                <w:del w:id="4036" w:author="Author"/>
                <w:szCs w:val="22"/>
                <w:lang w:val="pt-PT"/>
              </w:rPr>
            </w:pPr>
            <w:del w:id="4037" w:author="Author">
              <w:r w:rsidRPr="00F67924" w:rsidDel="00D01586">
                <w:rPr>
                  <w:szCs w:val="22"/>
                  <w:lang w:val="pt-PT"/>
                </w:rPr>
                <w:delText>Tel: +370 5 2546799</w:delText>
              </w:r>
            </w:del>
          </w:p>
          <w:p w14:paraId="5B70DEAA" w14:textId="29121FE6" w:rsidR="0050387E" w:rsidRPr="00F67924" w:rsidDel="00D01586" w:rsidRDefault="0050387E" w:rsidP="002A3B5C">
            <w:pPr>
              <w:rPr>
                <w:del w:id="4038" w:author="Author"/>
                <w:szCs w:val="22"/>
                <w:lang w:val="pt-PT"/>
              </w:rPr>
            </w:pPr>
          </w:p>
        </w:tc>
        <w:tc>
          <w:tcPr>
            <w:tcW w:w="4590" w:type="dxa"/>
            <w:gridSpan w:val="2"/>
            <w:tcPrChange w:id="4039" w:author="Author">
              <w:tcPr>
                <w:tcW w:w="4590" w:type="dxa"/>
                <w:gridSpan w:val="2"/>
              </w:tcPr>
            </w:tcPrChange>
          </w:tcPr>
          <w:p w14:paraId="141B0A02" w14:textId="375E8E8D" w:rsidR="0050387E" w:rsidRPr="00F67924" w:rsidDel="00D01586" w:rsidRDefault="0050387E" w:rsidP="002A3B5C">
            <w:pPr>
              <w:suppressAutoHyphens/>
              <w:rPr>
                <w:del w:id="4040" w:author="Author"/>
                <w:szCs w:val="22"/>
                <w:lang w:val="pt-PT"/>
              </w:rPr>
            </w:pPr>
          </w:p>
        </w:tc>
      </w:tr>
    </w:tbl>
    <w:p w14:paraId="15AC1110" w14:textId="77777777" w:rsidR="001046D2" w:rsidRPr="00F67924" w:rsidRDefault="001046D2" w:rsidP="001046D2">
      <w:pPr>
        <w:rPr>
          <w:szCs w:val="22"/>
          <w:lang w:val="pt-PT"/>
        </w:rPr>
      </w:pPr>
    </w:p>
    <w:p w14:paraId="05174000" w14:textId="77777777" w:rsidR="001046D2" w:rsidRPr="00F67924" w:rsidRDefault="001046D2" w:rsidP="001046D2">
      <w:pPr>
        <w:keepNext/>
        <w:keepLines/>
        <w:suppressAutoHyphens/>
        <w:ind w:right="14"/>
        <w:rPr>
          <w:szCs w:val="22"/>
          <w:lang w:val="pt-PT"/>
        </w:rPr>
      </w:pPr>
      <w:r w:rsidRPr="00F67924">
        <w:rPr>
          <w:b/>
          <w:szCs w:val="22"/>
          <w:lang w:val="pt-PT"/>
        </w:rPr>
        <w:t xml:space="preserve">Este folheto foi revisto pela última vez em </w:t>
      </w:r>
    </w:p>
    <w:p w14:paraId="67FEE16A" w14:textId="77777777" w:rsidR="001046D2" w:rsidRPr="00F67924" w:rsidRDefault="001046D2" w:rsidP="001046D2">
      <w:pPr>
        <w:suppressAutoHyphens/>
        <w:ind w:right="14"/>
        <w:rPr>
          <w:szCs w:val="22"/>
          <w:lang w:val="pt-PT"/>
        </w:rPr>
      </w:pPr>
    </w:p>
    <w:p w14:paraId="381AA029" w14:textId="77777777" w:rsidR="001046D2" w:rsidRPr="00F67924" w:rsidRDefault="001046D2" w:rsidP="001046D2">
      <w:pPr>
        <w:suppressAutoHyphens/>
        <w:rPr>
          <w:b/>
          <w:szCs w:val="22"/>
          <w:lang w:val="pt-PT"/>
        </w:rPr>
      </w:pPr>
      <w:r w:rsidRPr="00F67924">
        <w:rPr>
          <w:b/>
          <w:szCs w:val="22"/>
          <w:lang w:val="pt-PT"/>
        </w:rPr>
        <w:t>Outras fontes de informação</w:t>
      </w:r>
    </w:p>
    <w:p w14:paraId="707F1A03" w14:textId="58B86388" w:rsidR="001046D2" w:rsidRPr="00F67924" w:rsidRDefault="001046D2" w:rsidP="001046D2">
      <w:pPr>
        <w:suppressAutoHyphens/>
        <w:rPr>
          <w:szCs w:val="22"/>
          <w:lang w:val="pt-PT"/>
        </w:rPr>
      </w:pPr>
      <w:r w:rsidRPr="00F67924">
        <w:rPr>
          <w:szCs w:val="22"/>
          <w:lang w:val="pt-PT"/>
        </w:rPr>
        <w:t xml:space="preserve">Está disponível informação pormenorizada sobre este medicamento no sítio da internet da Agência Europeia de Medicamentos: </w:t>
      </w:r>
      <w:r w:rsidR="00980AC3">
        <w:fldChar w:fldCharType="begin"/>
      </w:r>
      <w:r w:rsidR="00980AC3" w:rsidRPr="00557EB7">
        <w:rPr>
          <w:lang w:val="pt-PT"/>
          <w:rPrChange w:id="4041" w:author="Author">
            <w:rPr/>
          </w:rPrChange>
        </w:rPr>
        <w:instrText>HYPERLINK "https://www.ema.europa.eu"</w:instrText>
      </w:r>
      <w:r w:rsidR="00980AC3">
        <w:fldChar w:fldCharType="separate"/>
      </w:r>
      <w:r w:rsidR="00980AC3" w:rsidRPr="00F67924">
        <w:rPr>
          <w:rStyle w:val="Hyperlink"/>
          <w:noProof w:val="0"/>
          <w:szCs w:val="22"/>
          <w:lang w:val="pt-PT"/>
        </w:rPr>
        <w:t>https://www.ema.europa.eu</w:t>
      </w:r>
      <w:r w:rsidR="00980AC3">
        <w:fldChar w:fldCharType="end"/>
      </w:r>
      <w:r w:rsidRPr="00F67924">
        <w:rPr>
          <w:szCs w:val="22"/>
          <w:lang w:val="pt-PT"/>
        </w:rPr>
        <w:t>.</w:t>
      </w:r>
    </w:p>
    <w:p w14:paraId="5715CC1D" w14:textId="77777777" w:rsidR="001046D2" w:rsidRPr="00F67924" w:rsidRDefault="001046D2" w:rsidP="00E64A0A">
      <w:pPr>
        <w:keepNext/>
        <w:keepLines/>
        <w:suppressAutoHyphens/>
        <w:rPr>
          <w:b/>
          <w:sz w:val="24"/>
          <w:szCs w:val="24"/>
          <w:lang w:val="pt-PT"/>
        </w:rPr>
      </w:pPr>
      <w:r w:rsidRPr="00F67924">
        <w:rPr>
          <w:lang w:val="pt-PT"/>
        </w:rPr>
        <w:br w:type="page"/>
      </w:r>
      <w:r w:rsidR="003E4C83" w:rsidRPr="00F67924">
        <w:rPr>
          <w:b/>
          <w:iCs/>
          <w:lang w:val="pt-PT"/>
        </w:rPr>
        <w:t>O que precis</w:t>
      </w:r>
      <w:r w:rsidR="00A66810" w:rsidRPr="00F67924">
        <w:rPr>
          <w:b/>
          <w:iCs/>
          <w:lang w:val="pt-PT"/>
        </w:rPr>
        <w:t>a</w:t>
      </w:r>
      <w:r w:rsidRPr="00F67924">
        <w:rPr>
          <w:b/>
          <w:iCs/>
          <w:lang w:val="pt-PT"/>
        </w:rPr>
        <w:t xml:space="preserve"> saber para utilizar </w:t>
      </w:r>
      <w:r w:rsidR="00942DF6" w:rsidRPr="00F67924">
        <w:rPr>
          <w:b/>
          <w:iCs/>
          <w:lang w:val="pt-PT"/>
        </w:rPr>
        <w:t>o seu</w:t>
      </w:r>
      <w:r w:rsidR="003E4C83" w:rsidRPr="00F67924">
        <w:rPr>
          <w:b/>
          <w:iCs/>
          <w:lang w:val="pt-PT"/>
        </w:rPr>
        <w:t xml:space="preserve"> </w:t>
      </w:r>
      <w:r w:rsidR="00A66810" w:rsidRPr="00F67924">
        <w:rPr>
          <w:b/>
          <w:iCs/>
          <w:lang w:val="pt-PT"/>
        </w:rPr>
        <w:t xml:space="preserve">RoActemra </w:t>
      </w:r>
      <w:r w:rsidR="003E4C83" w:rsidRPr="00F67924">
        <w:rPr>
          <w:b/>
          <w:iCs/>
          <w:lang w:val="pt-PT"/>
        </w:rPr>
        <w:t>caneta</w:t>
      </w:r>
      <w:r w:rsidRPr="00F67924">
        <w:rPr>
          <w:b/>
          <w:iCs/>
          <w:lang w:val="pt-PT"/>
        </w:rPr>
        <w:t xml:space="preserve"> pré-cheia</w:t>
      </w:r>
      <w:r w:rsidR="003E4C83" w:rsidRPr="00F67924">
        <w:rPr>
          <w:b/>
          <w:iCs/>
          <w:lang w:val="pt-PT"/>
        </w:rPr>
        <w:t xml:space="preserve"> (ACTPen) </w:t>
      </w:r>
      <w:r w:rsidRPr="00F67924">
        <w:rPr>
          <w:b/>
          <w:iCs/>
          <w:lang w:val="pt-PT"/>
        </w:rPr>
        <w:t>com segurança?</w:t>
      </w:r>
    </w:p>
    <w:p w14:paraId="7A446B71" w14:textId="77777777" w:rsidR="001046D2" w:rsidRPr="00F67924" w:rsidRDefault="001046D2" w:rsidP="001046D2">
      <w:pPr>
        <w:suppressAutoHyphens/>
        <w:rPr>
          <w:b/>
          <w:lang w:val="pt-PT"/>
        </w:rPr>
      </w:pPr>
    </w:p>
    <w:p w14:paraId="2DDAD85F" w14:textId="77777777" w:rsidR="001046D2" w:rsidRPr="00F67924" w:rsidRDefault="003E4C83" w:rsidP="001046D2">
      <w:pPr>
        <w:suppressAutoHyphens/>
        <w:rPr>
          <w:lang w:val="pt-PT"/>
        </w:rPr>
      </w:pPr>
      <w:r w:rsidRPr="00F67924">
        <w:rPr>
          <w:lang w:val="pt-PT"/>
        </w:rPr>
        <w:t>L</w:t>
      </w:r>
      <w:r w:rsidR="001046D2" w:rsidRPr="00F67924">
        <w:rPr>
          <w:lang w:val="pt-PT"/>
        </w:rPr>
        <w:t>eia</w:t>
      </w:r>
      <w:r w:rsidRPr="00F67924">
        <w:rPr>
          <w:lang w:val="pt-PT"/>
        </w:rPr>
        <w:t xml:space="preserve"> e siga as I</w:t>
      </w:r>
      <w:r w:rsidR="001046D2" w:rsidRPr="00F67924">
        <w:rPr>
          <w:lang w:val="pt-PT"/>
        </w:rPr>
        <w:t>nstruções</w:t>
      </w:r>
      <w:r w:rsidRPr="00F67924">
        <w:rPr>
          <w:lang w:val="pt-PT"/>
        </w:rPr>
        <w:t xml:space="preserve"> de Utilização que acompanham </w:t>
      </w:r>
      <w:r w:rsidR="00942DF6" w:rsidRPr="00F67924">
        <w:rPr>
          <w:lang w:val="pt-PT"/>
        </w:rPr>
        <w:t>o seu</w:t>
      </w:r>
      <w:r w:rsidRPr="00F67924">
        <w:rPr>
          <w:lang w:val="pt-PT"/>
        </w:rPr>
        <w:t xml:space="preserve"> RoActemra caneta pré-cheia antes de utilizar pela primeira vez e cada vez que receber uma prescrição de recarga. Antes de utilizar RoActemra caneta pré-cheia pela primeira vez, assegure-se </w:t>
      </w:r>
      <w:r w:rsidR="00B810A6" w:rsidRPr="00F67924">
        <w:rPr>
          <w:lang w:val="pt-PT"/>
        </w:rPr>
        <w:t xml:space="preserve">de </w:t>
      </w:r>
      <w:r w:rsidRPr="00F67924">
        <w:rPr>
          <w:lang w:val="pt-PT"/>
        </w:rPr>
        <w:t xml:space="preserve">que o </w:t>
      </w:r>
      <w:r w:rsidR="001046D2" w:rsidRPr="00F67924">
        <w:rPr>
          <w:lang w:val="pt-PT"/>
        </w:rPr>
        <w:t>seu prestador de cuidados</w:t>
      </w:r>
      <w:r w:rsidRPr="00F67924">
        <w:rPr>
          <w:lang w:val="pt-PT"/>
        </w:rPr>
        <w:t xml:space="preserve"> de saúde lhe mostra a forma correta de utilização. </w:t>
      </w:r>
    </w:p>
    <w:p w14:paraId="3FAB73FA" w14:textId="77777777" w:rsidR="001046D2" w:rsidRPr="00F67924" w:rsidRDefault="001046D2" w:rsidP="001046D2">
      <w:pPr>
        <w:suppressAutoHyphens/>
        <w:rPr>
          <w:lang w:val="pt-PT"/>
        </w:rPr>
      </w:pPr>
    </w:p>
    <w:p w14:paraId="2F8D11E4" w14:textId="5C25FA12" w:rsidR="003E4C83" w:rsidRPr="00F67924" w:rsidRDefault="003E4C83" w:rsidP="003E4C83">
      <w:pPr>
        <w:rPr>
          <w:lang w:val="pt-PT"/>
        </w:rPr>
      </w:pPr>
      <w:r w:rsidRPr="00F67924">
        <w:rPr>
          <w:szCs w:val="22"/>
          <w:lang w:val="pt-PT"/>
        </w:rPr>
        <w:t xml:space="preserve">Importante: </w:t>
      </w:r>
      <w:r w:rsidRPr="00F67924">
        <w:rPr>
          <w:lang w:val="pt-PT"/>
        </w:rPr>
        <w:t xml:space="preserve">Manter as </w:t>
      </w:r>
      <w:r w:rsidR="00857A6A" w:rsidRPr="00F67924">
        <w:rPr>
          <w:lang w:val="pt-PT"/>
        </w:rPr>
        <w:t xml:space="preserve">suas </w:t>
      </w:r>
      <w:r w:rsidRPr="00F67924">
        <w:rPr>
          <w:lang w:val="pt-PT"/>
        </w:rPr>
        <w:t>canetas pré-cheias não utilizadas na embalagem original exterior e conservar no frigorífico a 2</w:t>
      </w:r>
      <w:r w:rsidR="00980AC3" w:rsidRPr="00F67924">
        <w:rPr>
          <w:lang w:val="pt-PT"/>
        </w:rPr>
        <w:t> </w:t>
      </w:r>
      <w:r w:rsidRPr="00F67924">
        <w:rPr>
          <w:lang w:val="pt-PT"/>
        </w:rPr>
        <w:t xml:space="preserve">°C </w:t>
      </w:r>
      <w:r w:rsidR="00980AC3" w:rsidRPr="00F67924">
        <w:rPr>
          <w:lang w:val="pt-PT"/>
        </w:rPr>
        <w:noBreakHyphen/>
      </w:r>
      <w:r w:rsidRPr="00F67924">
        <w:rPr>
          <w:lang w:val="pt-PT"/>
        </w:rPr>
        <w:t xml:space="preserve"> 8</w:t>
      </w:r>
      <w:r w:rsidR="00980AC3" w:rsidRPr="00F67924">
        <w:rPr>
          <w:lang w:val="pt-PT"/>
        </w:rPr>
        <w:t> </w:t>
      </w:r>
      <w:r w:rsidRPr="00F67924">
        <w:rPr>
          <w:lang w:val="pt-PT"/>
        </w:rPr>
        <w:t xml:space="preserve">°C. </w:t>
      </w:r>
      <w:r w:rsidR="00857A6A" w:rsidRPr="00F67924">
        <w:rPr>
          <w:b/>
          <w:lang w:val="pt-PT"/>
        </w:rPr>
        <w:t>Não</w:t>
      </w:r>
      <w:r w:rsidR="00857A6A" w:rsidRPr="00F67924">
        <w:rPr>
          <w:lang w:val="pt-PT"/>
        </w:rPr>
        <w:t xml:space="preserve"> congelar.</w:t>
      </w:r>
    </w:p>
    <w:p w14:paraId="18B5C91B" w14:textId="614E8878" w:rsidR="00C5108B" w:rsidRPr="00F67924" w:rsidRDefault="00C5108B" w:rsidP="003E4C83">
      <w:pPr>
        <w:rPr>
          <w:lang w:val="pt-PT"/>
        </w:rPr>
      </w:pPr>
    </w:p>
    <w:p w14:paraId="1CD6508B" w14:textId="37F77AB4" w:rsidR="00C5108B" w:rsidRPr="00F67924" w:rsidRDefault="00C5108B" w:rsidP="003E4C83">
      <w:pPr>
        <w:rPr>
          <w:lang w:val="pt-PT"/>
        </w:rPr>
      </w:pPr>
      <w:r w:rsidRPr="00F67924">
        <w:rPr>
          <w:lang w:val="pt-PT"/>
        </w:rPr>
        <w:t xml:space="preserve">Uma vez retirada do frigorífico, a caneta pré-cheia pode ser conservada </w:t>
      </w:r>
      <w:r w:rsidR="008B5F1F" w:rsidRPr="00F67924">
        <w:rPr>
          <w:lang w:val="pt-PT"/>
        </w:rPr>
        <w:t xml:space="preserve">por um período </w:t>
      </w:r>
      <w:r w:rsidR="00A1769D" w:rsidRPr="00F67924">
        <w:rPr>
          <w:lang w:val="pt-PT"/>
        </w:rPr>
        <w:t>total</w:t>
      </w:r>
      <w:r w:rsidR="008B5F1F" w:rsidRPr="00F67924">
        <w:rPr>
          <w:lang w:val="pt-PT"/>
        </w:rPr>
        <w:t xml:space="preserve"> </w:t>
      </w:r>
      <w:r w:rsidRPr="00F67924">
        <w:rPr>
          <w:lang w:val="pt-PT"/>
        </w:rPr>
        <w:t>até 2</w:t>
      </w:r>
      <w:r w:rsidR="00980AC3" w:rsidRPr="00F67924">
        <w:rPr>
          <w:lang w:val="pt-PT"/>
        </w:rPr>
        <w:t> </w:t>
      </w:r>
      <w:r w:rsidRPr="00F67924">
        <w:rPr>
          <w:lang w:val="pt-PT"/>
        </w:rPr>
        <w:t>semanas a uma temperatura igual ou inferior a 30</w:t>
      </w:r>
      <w:r w:rsidR="00980AC3" w:rsidRPr="00F67924">
        <w:rPr>
          <w:lang w:val="pt-PT"/>
        </w:rPr>
        <w:t> </w:t>
      </w:r>
      <w:r w:rsidRPr="00F67924">
        <w:rPr>
          <w:lang w:val="pt-PT"/>
        </w:rPr>
        <w:t>°C</w:t>
      </w:r>
      <w:r w:rsidR="008B5F1F" w:rsidRPr="00F67924">
        <w:rPr>
          <w:lang w:val="pt-PT"/>
        </w:rPr>
        <w:t>, mas não excedendo o prazo de validade original (EXP)</w:t>
      </w:r>
      <w:r w:rsidRPr="00F67924">
        <w:rPr>
          <w:lang w:val="pt-PT"/>
        </w:rPr>
        <w:t xml:space="preserve">. </w:t>
      </w:r>
      <w:r w:rsidR="008B5F1F" w:rsidRPr="00F67924">
        <w:rPr>
          <w:lang w:val="pt-PT"/>
        </w:rPr>
        <w:t xml:space="preserve">Anote a data relevante na embalagem original. </w:t>
      </w:r>
      <w:r w:rsidR="002466DF" w:rsidRPr="00F67924">
        <w:rPr>
          <w:lang w:val="pt-PT"/>
        </w:rPr>
        <w:t>Manter</w:t>
      </w:r>
      <w:r w:rsidR="00C9447B" w:rsidRPr="00F67924">
        <w:rPr>
          <w:lang w:val="pt-PT"/>
        </w:rPr>
        <w:t xml:space="preserve"> sempre</w:t>
      </w:r>
      <w:r w:rsidR="002466DF" w:rsidRPr="00F67924">
        <w:rPr>
          <w:lang w:val="pt-PT"/>
        </w:rPr>
        <w:t xml:space="preserve"> a</w:t>
      </w:r>
      <w:r w:rsidR="00C9447B" w:rsidRPr="00F67924">
        <w:rPr>
          <w:lang w:val="pt-PT"/>
        </w:rPr>
        <w:t>s</w:t>
      </w:r>
      <w:r w:rsidR="002466DF" w:rsidRPr="00F67924">
        <w:rPr>
          <w:lang w:val="pt-PT"/>
        </w:rPr>
        <w:t xml:space="preserve"> caneta</w:t>
      </w:r>
      <w:r w:rsidR="00CF1C79" w:rsidRPr="00F67924">
        <w:rPr>
          <w:lang w:val="pt-PT"/>
        </w:rPr>
        <w:t>s</w:t>
      </w:r>
      <w:r w:rsidR="002466DF" w:rsidRPr="00F67924">
        <w:rPr>
          <w:lang w:val="pt-PT"/>
        </w:rPr>
        <w:t xml:space="preserve"> pré-cheia</w:t>
      </w:r>
      <w:r w:rsidR="00C9447B" w:rsidRPr="00F67924">
        <w:rPr>
          <w:lang w:val="pt-PT"/>
        </w:rPr>
        <w:t>s</w:t>
      </w:r>
      <w:r w:rsidR="002466DF" w:rsidRPr="00F67924">
        <w:rPr>
          <w:lang w:val="pt-PT"/>
        </w:rPr>
        <w:t xml:space="preserve"> na embalagem exterior de modo a proteger da luz e da humidade.</w:t>
      </w:r>
    </w:p>
    <w:p w14:paraId="51F42A06" w14:textId="77777777" w:rsidR="003E4C83" w:rsidRPr="00F67924" w:rsidRDefault="003E4C83" w:rsidP="003E1CE0">
      <w:pPr>
        <w:autoSpaceDE w:val="0"/>
        <w:autoSpaceDN w:val="0"/>
        <w:adjustRightInd w:val="0"/>
        <w:ind w:left="426" w:hanging="219"/>
        <w:rPr>
          <w:b/>
          <w:szCs w:val="22"/>
          <w:lang w:val="pt-PT"/>
        </w:rPr>
      </w:pPr>
    </w:p>
    <w:p w14:paraId="1EFD0BFD" w14:textId="77777777" w:rsidR="00857A6A" w:rsidRPr="00F67924" w:rsidRDefault="00346085">
      <w:pPr>
        <w:pStyle w:val="Standard1"/>
        <w:autoSpaceDE w:val="0"/>
        <w:autoSpaceDN w:val="0"/>
        <w:adjustRightInd w:val="0"/>
        <w:ind w:left="810" w:hanging="561"/>
        <w:rPr>
          <w:szCs w:val="22"/>
          <w:lang w:val="pt-PT"/>
        </w:rPr>
        <w:pPrChange w:id="4042"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857A6A" w:rsidRPr="00F67924">
        <w:rPr>
          <w:szCs w:val="22"/>
          <w:lang w:val="pt-PT"/>
        </w:rPr>
        <w:t xml:space="preserve">Não remova a tampa da caneta pré-cheia até que esteja preparado para injetar RoActemra. </w:t>
      </w:r>
    </w:p>
    <w:p w14:paraId="6CC19A49" w14:textId="77777777" w:rsidR="00857A6A" w:rsidRPr="00F67924" w:rsidRDefault="00346085">
      <w:pPr>
        <w:pStyle w:val="Standard1"/>
        <w:autoSpaceDE w:val="0"/>
        <w:autoSpaceDN w:val="0"/>
        <w:adjustRightInd w:val="0"/>
        <w:ind w:left="810" w:hanging="561"/>
        <w:rPr>
          <w:szCs w:val="22"/>
          <w:lang w:val="pt-PT"/>
        </w:rPr>
        <w:pPrChange w:id="4043"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857A6A" w:rsidRPr="00F67924">
        <w:rPr>
          <w:szCs w:val="22"/>
          <w:lang w:val="pt-PT"/>
        </w:rPr>
        <w:t>Não tente desmontar a caneta pré-cheia em nenhum momento.</w:t>
      </w:r>
    </w:p>
    <w:p w14:paraId="5A48D742" w14:textId="77777777" w:rsidR="00857A6A" w:rsidRPr="00F67924" w:rsidRDefault="00346085">
      <w:pPr>
        <w:pStyle w:val="Standard1"/>
        <w:autoSpaceDE w:val="0"/>
        <w:autoSpaceDN w:val="0"/>
        <w:adjustRightInd w:val="0"/>
        <w:ind w:left="810" w:hanging="561"/>
        <w:rPr>
          <w:szCs w:val="22"/>
          <w:lang w:val="pt-PT"/>
        </w:rPr>
        <w:pPrChange w:id="4044"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857A6A" w:rsidRPr="00F67924">
        <w:rPr>
          <w:szCs w:val="22"/>
          <w:lang w:val="pt-PT"/>
        </w:rPr>
        <w:t xml:space="preserve">Não reutilize a mesma caneta pré-cheia. </w:t>
      </w:r>
    </w:p>
    <w:p w14:paraId="3776D8D1" w14:textId="77777777" w:rsidR="00857A6A" w:rsidRPr="00F67924" w:rsidRDefault="00346085">
      <w:pPr>
        <w:pStyle w:val="Standard1"/>
        <w:autoSpaceDE w:val="0"/>
        <w:autoSpaceDN w:val="0"/>
        <w:adjustRightInd w:val="0"/>
        <w:ind w:left="810" w:hanging="561"/>
        <w:rPr>
          <w:szCs w:val="22"/>
          <w:lang w:val="pt-PT"/>
        </w:rPr>
        <w:pPrChange w:id="4045"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857A6A" w:rsidRPr="00F67924">
        <w:rPr>
          <w:szCs w:val="22"/>
          <w:lang w:val="pt-PT"/>
        </w:rPr>
        <w:t>Não utilize a caneta pré-cheia através da roupa.</w:t>
      </w:r>
    </w:p>
    <w:p w14:paraId="65689B98" w14:textId="77777777" w:rsidR="00857A6A" w:rsidRPr="00F67924" w:rsidRDefault="00346085">
      <w:pPr>
        <w:pStyle w:val="Standard1"/>
        <w:autoSpaceDE w:val="0"/>
        <w:autoSpaceDN w:val="0"/>
        <w:adjustRightInd w:val="0"/>
        <w:ind w:left="810" w:hanging="561"/>
        <w:rPr>
          <w:szCs w:val="22"/>
          <w:lang w:val="pt-PT"/>
        </w:rPr>
        <w:pPrChange w:id="4046"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857A6A" w:rsidRPr="00F67924">
        <w:rPr>
          <w:szCs w:val="22"/>
          <w:lang w:val="pt-PT"/>
        </w:rPr>
        <w:t xml:space="preserve">Não deixe a caneta pré-cheia sem supervisão. </w:t>
      </w:r>
    </w:p>
    <w:p w14:paraId="792615F8" w14:textId="77777777" w:rsidR="00857A6A" w:rsidRPr="00F67924" w:rsidRDefault="00346085">
      <w:pPr>
        <w:pStyle w:val="Standard1"/>
        <w:autoSpaceDE w:val="0"/>
        <w:autoSpaceDN w:val="0"/>
        <w:adjustRightInd w:val="0"/>
        <w:ind w:left="810" w:hanging="561"/>
        <w:rPr>
          <w:szCs w:val="22"/>
          <w:lang w:val="pt-PT"/>
        </w:rPr>
        <w:pPrChange w:id="4047"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857A6A" w:rsidRPr="00F67924">
        <w:rPr>
          <w:szCs w:val="22"/>
          <w:lang w:val="pt-PT"/>
        </w:rPr>
        <w:t>Manter for</w:t>
      </w:r>
      <w:r w:rsidR="005E240E" w:rsidRPr="00F67924">
        <w:rPr>
          <w:szCs w:val="22"/>
          <w:lang w:val="pt-PT"/>
        </w:rPr>
        <w:t>a</w:t>
      </w:r>
      <w:r w:rsidR="00857A6A" w:rsidRPr="00F67924">
        <w:rPr>
          <w:szCs w:val="22"/>
          <w:lang w:val="pt-PT"/>
        </w:rPr>
        <w:t xml:space="preserve"> do alcance das crianças.</w:t>
      </w:r>
    </w:p>
    <w:p w14:paraId="4525BFAF" w14:textId="77777777" w:rsidR="00857A6A" w:rsidRPr="00F67924" w:rsidRDefault="00857A6A" w:rsidP="001046D2">
      <w:pPr>
        <w:suppressAutoHyphens/>
        <w:rPr>
          <w:sz w:val="24"/>
          <w:szCs w:val="24"/>
          <w:lang w:val="pt-PT"/>
        </w:rPr>
      </w:pPr>
    </w:p>
    <w:p w14:paraId="54376853" w14:textId="77777777" w:rsidR="001046D2" w:rsidRPr="00F67924" w:rsidRDefault="001046D2" w:rsidP="001046D2">
      <w:pPr>
        <w:suppressAutoHyphens/>
        <w:rPr>
          <w:b/>
          <w:lang w:val="pt-PT"/>
        </w:rPr>
      </w:pPr>
      <w:r w:rsidRPr="00F67924">
        <w:rPr>
          <w:lang w:val="pt-PT"/>
        </w:rPr>
        <w:t>Partes d</w:t>
      </w:r>
      <w:r w:rsidR="00942DF6" w:rsidRPr="00F67924">
        <w:rPr>
          <w:lang w:val="pt-PT"/>
        </w:rPr>
        <w:t>o seu</w:t>
      </w:r>
      <w:r w:rsidR="00857A6A" w:rsidRPr="00F67924">
        <w:rPr>
          <w:lang w:val="pt-PT"/>
        </w:rPr>
        <w:t xml:space="preserve"> RoActemra caneta</w:t>
      </w:r>
      <w:r w:rsidRPr="00F67924">
        <w:rPr>
          <w:lang w:val="pt-PT"/>
        </w:rPr>
        <w:t xml:space="preserve"> pré-cheia</w:t>
      </w:r>
      <w:r w:rsidR="00857A6A" w:rsidRPr="00F67924">
        <w:rPr>
          <w:lang w:val="pt-PT"/>
        </w:rPr>
        <w:t xml:space="preserve"> </w:t>
      </w:r>
      <w:r w:rsidR="00857A6A" w:rsidRPr="00F67924">
        <w:rPr>
          <w:b/>
          <w:lang w:val="pt-PT"/>
        </w:rPr>
        <w:t>(Ver Figura A).</w:t>
      </w:r>
    </w:p>
    <w:p w14:paraId="6CAA2A7E" w14:textId="77777777" w:rsidR="00C951B2" w:rsidRPr="00F67924" w:rsidRDefault="00C951B2" w:rsidP="001046D2">
      <w:pPr>
        <w:suppressAutoHyphens/>
        <w:rPr>
          <w:b/>
          <w:lang w:val="pt-PT"/>
        </w:rPr>
      </w:pPr>
    </w:p>
    <w:p w14:paraId="572D04A8" w14:textId="74A0EF1D" w:rsidR="00C951B2" w:rsidRPr="00F67924" w:rsidRDefault="00BB311A" w:rsidP="00515D4D">
      <w:pPr>
        <w:suppressAutoHyphens/>
        <w:jc w:val="center"/>
        <w:rPr>
          <w:b/>
          <w:lang w:val="pt-PT"/>
        </w:rPr>
      </w:pPr>
      <w:r w:rsidRPr="00F67924">
        <w:rPr>
          <w:b/>
          <w:noProof/>
          <w:lang w:eastAsia="en-US"/>
        </w:rPr>
        <w:drawing>
          <wp:inline distT="0" distB="0" distL="0" distR="0" wp14:anchorId="76AC3B96" wp14:editId="4B416227">
            <wp:extent cx="3609975" cy="3491230"/>
            <wp:effectExtent l="0" t="0" r="0" b="0"/>
            <wp:docPr id="11" name="Picture 11" descr="Pictur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Picture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609975" cy="3491230"/>
                    </a:xfrm>
                    <a:prstGeom prst="rect">
                      <a:avLst/>
                    </a:prstGeom>
                    <a:noFill/>
                    <a:ln>
                      <a:noFill/>
                    </a:ln>
                  </pic:spPr>
                </pic:pic>
              </a:graphicData>
            </a:graphic>
          </wp:inline>
        </w:drawing>
      </w:r>
    </w:p>
    <w:p w14:paraId="7518759F" w14:textId="77777777" w:rsidR="00C951B2" w:rsidRPr="00F67924" w:rsidRDefault="00226FCD" w:rsidP="00515D4D">
      <w:pPr>
        <w:suppressAutoHyphens/>
        <w:jc w:val="center"/>
        <w:rPr>
          <w:b/>
          <w:lang w:val="pt-PT"/>
        </w:rPr>
      </w:pPr>
      <w:r w:rsidRPr="00F67924">
        <w:rPr>
          <w:b/>
          <w:lang w:val="pt-PT"/>
        </w:rPr>
        <w:t>Figura A</w:t>
      </w:r>
    </w:p>
    <w:p w14:paraId="466557BC" w14:textId="77777777" w:rsidR="00C951B2" w:rsidRPr="00F67924" w:rsidRDefault="00C951B2" w:rsidP="001046D2">
      <w:pPr>
        <w:suppressAutoHyphens/>
        <w:rPr>
          <w:b/>
          <w:lang w:val="pt-PT"/>
        </w:rPr>
      </w:pPr>
    </w:p>
    <w:p w14:paraId="38E3B49E" w14:textId="77777777" w:rsidR="001046D2" w:rsidRPr="00F67924" w:rsidRDefault="00226FCD" w:rsidP="001046D2">
      <w:pPr>
        <w:suppressAutoHyphens/>
        <w:rPr>
          <w:b/>
          <w:lang w:val="pt-PT"/>
        </w:rPr>
      </w:pPr>
      <w:r w:rsidRPr="00F67924">
        <w:rPr>
          <w:b/>
          <w:lang w:val="pt-PT"/>
        </w:rPr>
        <w:t>Material necessário para uma injeção utilizando RoActemra caneta pré-cheia (Ver Figura B)</w:t>
      </w:r>
      <w:r w:rsidR="001046D2" w:rsidRPr="00F67924">
        <w:rPr>
          <w:b/>
          <w:lang w:val="pt-PT"/>
        </w:rPr>
        <w:t>:</w:t>
      </w:r>
    </w:p>
    <w:p w14:paraId="1294EBC4" w14:textId="77777777" w:rsidR="001046D2" w:rsidRPr="00F67924" w:rsidRDefault="001046D2" w:rsidP="001046D2">
      <w:pPr>
        <w:suppressAutoHyphens/>
        <w:rPr>
          <w:lang w:val="pt-PT"/>
        </w:rPr>
      </w:pPr>
    </w:p>
    <w:p w14:paraId="762573EC" w14:textId="77777777" w:rsidR="001046D2" w:rsidRPr="00F67924" w:rsidRDefault="001046D2">
      <w:pPr>
        <w:pStyle w:val="Standard1"/>
        <w:autoSpaceDE w:val="0"/>
        <w:autoSpaceDN w:val="0"/>
        <w:adjustRightInd w:val="0"/>
        <w:ind w:left="810" w:hanging="561"/>
        <w:rPr>
          <w:szCs w:val="22"/>
          <w:lang w:val="pt-PT"/>
        </w:rPr>
        <w:pPrChange w:id="4048"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226FCD" w:rsidRPr="00F67924">
        <w:rPr>
          <w:rFonts w:eastAsia="SimSun"/>
          <w:szCs w:val="22"/>
          <w:lang w:val="pt-PT" w:eastAsia="zh-CN"/>
        </w:rPr>
        <w:t>1</w:t>
      </w:r>
      <w:r w:rsidR="00226FCD" w:rsidRPr="00F67924">
        <w:rPr>
          <w:szCs w:val="22"/>
          <w:lang w:val="pt-PT"/>
        </w:rPr>
        <w:t xml:space="preserve"> RoActemra caneta pré-cheia</w:t>
      </w:r>
    </w:p>
    <w:p w14:paraId="15DD2E02" w14:textId="77777777" w:rsidR="001046D2" w:rsidRPr="00F67924" w:rsidRDefault="001046D2">
      <w:pPr>
        <w:pStyle w:val="Standard1"/>
        <w:autoSpaceDE w:val="0"/>
        <w:autoSpaceDN w:val="0"/>
        <w:adjustRightInd w:val="0"/>
        <w:ind w:left="810" w:hanging="561"/>
        <w:rPr>
          <w:szCs w:val="22"/>
          <w:lang w:val="pt-PT"/>
        </w:rPr>
        <w:pPrChange w:id="4049"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226FCD" w:rsidRPr="00F67924">
        <w:rPr>
          <w:szCs w:val="22"/>
          <w:lang w:val="pt-PT"/>
        </w:rPr>
        <w:t xml:space="preserve">1 </w:t>
      </w:r>
      <w:r w:rsidRPr="00F67924">
        <w:rPr>
          <w:szCs w:val="22"/>
          <w:lang w:val="pt-PT"/>
        </w:rPr>
        <w:t>Compressa embebida em álcool</w:t>
      </w:r>
    </w:p>
    <w:p w14:paraId="613AAD36" w14:textId="77777777" w:rsidR="001046D2" w:rsidRPr="00F67924" w:rsidRDefault="001046D2">
      <w:pPr>
        <w:pStyle w:val="Standard1"/>
        <w:autoSpaceDE w:val="0"/>
        <w:autoSpaceDN w:val="0"/>
        <w:adjustRightInd w:val="0"/>
        <w:ind w:left="810" w:hanging="561"/>
        <w:rPr>
          <w:szCs w:val="22"/>
          <w:lang w:val="pt-PT"/>
        </w:rPr>
        <w:pPrChange w:id="4050"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226FCD" w:rsidRPr="00F67924">
        <w:rPr>
          <w:szCs w:val="22"/>
          <w:lang w:val="pt-PT"/>
        </w:rPr>
        <w:t xml:space="preserve">1 </w:t>
      </w:r>
      <w:r w:rsidRPr="00F67924">
        <w:rPr>
          <w:szCs w:val="22"/>
          <w:lang w:val="pt-PT"/>
        </w:rPr>
        <w:t>Bola de algodão ou gaze esterilizad</w:t>
      </w:r>
      <w:r w:rsidR="00DE2CFB" w:rsidRPr="00F67924">
        <w:rPr>
          <w:szCs w:val="22"/>
          <w:lang w:val="pt-PT"/>
        </w:rPr>
        <w:t>a</w:t>
      </w:r>
    </w:p>
    <w:p w14:paraId="2313CA15" w14:textId="77777777" w:rsidR="001046D2" w:rsidRPr="00F67924" w:rsidRDefault="001046D2">
      <w:pPr>
        <w:pStyle w:val="Standard1"/>
        <w:autoSpaceDE w:val="0"/>
        <w:autoSpaceDN w:val="0"/>
        <w:adjustRightInd w:val="0"/>
        <w:ind w:left="810" w:hanging="561"/>
        <w:rPr>
          <w:lang w:val="pt-PT"/>
        </w:rPr>
        <w:pPrChange w:id="4051" w:author="Author">
          <w:pPr>
            <w:pStyle w:val="Standard1"/>
            <w:autoSpaceDE w:val="0"/>
            <w:autoSpaceDN w:val="0"/>
            <w:adjustRightInd w:val="0"/>
            <w:ind w:left="562" w:hanging="562"/>
          </w:pPr>
        </w:pPrChange>
      </w:pPr>
      <w:r w:rsidRPr="00F67924">
        <w:rPr>
          <w:szCs w:val="22"/>
          <w:lang w:val="pt-PT"/>
        </w:rPr>
        <w:sym w:font="Symbol" w:char="F0B7"/>
      </w:r>
      <w:r w:rsidRPr="00F67924">
        <w:rPr>
          <w:szCs w:val="22"/>
          <w:lang w:val="pt-PT"/>
        </w:rPr>
        <w:tab/>
      </w:r>
      <w:r w:rsidR="00226FCD" w:rsidRPr="00F67924">
        <w:rPr>
          <w:szCs w:val="22"/>
          <w:lang w:val="pt-PT"/>
        </w:rPr>
        <w:t xml:space="preserve">1 </w:t>
      </w:r>
      <w:r w:rsidRPr="00F67924">
        <w:rPr>
          <w:szCs w:val="22"/>
          <w:lang w:val="pt-PT"/>
        </w:rPr>
        <w:t>Re</w:t>
      </w:r>
      <w:r w:rsidRPr="00F67924">
        <w:rPr>
          <w:lang w:val="pt-PT"/>
        </w:rPr>
        <w:t xml:space="preserve">cipiente não perfurável ou recipiente para objetos afiados para a eliminação segura da tampa da </w:t>
      </w:r>
      <w:r w:rsidR="00226FCD" w:rsidRPr="00F67924">
        <w:rPr>
          <w:lang w:val="pt-PT"/>
        </w:rPr>
        <w:t xml:space="preserve">caneta pré-cheia </w:t>
      </w:r>
      <w:r w:rsidRPr="00F67924">
        <w:rPr>
          <w:lang w:val="pt-PT"/>
        </w:rPr>
        <w:t xml:space="preserve">e da </w:t>
      </w:r>
      <w:r w:rsidR="00226FCD" w:rsidRPr="00F67924">
        <w:rPr>
          <w:lang w:val="pt-PT"/>
        </w:rPr>
        <w:t xml:space="preserve">caneta pré-cheia </w:t>
      </w:r>
      <w:r w:rsidRPr="00F67924">
        <w:rPr>
          <w:lang w:val="pt-PT"/>
        </w:rPr>
        <w:t>usada</w:t>
      </w:r>
      <w:r w:rsidR="00226FCD" w:rsidRPr="00F67924">
        <w:rPr>
          <w:lang w:val="pt-PT"/>
        </w:rPr>
        <w:t xml:space="preserve"> (ver </w:t>
      </w:r>
      <w:r w:rsidR="00226FCD" w:rsidRPr="00F67924">
        <w:rPr>
          <w:b/>
          <w:lang w:val="pt-PT"/>
        </w:rPr>
        <w:t>Passo 4 “Elimina</w:t>
      </w:r>
      <w:r w:rsidR="0047443C" w:rsidRPr="00F67924">
        <w:rPr>
          <w:b/>
          <w:lang w:val="pt-PT"/>
        </w:rPr>
        <w:t>r</w:t>
      </w:r>
      <w:r w:rsidR="00226FCD" w:rsidRPr="00F67924">
        <w:rPr>
          <w:b/>
          <w:lang w:val="pt-PT"/>
        </w:rPr>
        <w:t xml:space="preserve"> a caneta pré-cheia”)</w:t>
      </w:r>
    </w:p>
    <w:p w14:paraId="493C5CD2" w14:textId="77777777" w:rsidR="001046D2" w:rsidRPr="00F67924" w:rsidRDefault="001046D2" w:rsidP="001046D2">
      <w:pPr>
        <w:suppressAutoHyphens/>
        <w:rPr>
          <w:lang w:val="pt-PT"/>
        </w:rPr>
      </w:pPr>
    </w:p>
    <w:p w14:paraId="2BC1D249" w14:textId="6ADD3B9C" w:rsidR="00226FCD" w:rsidRPr="00F67924" w:rsidRDefault="00BB311A" w:rsidP="00515D4D">
      <w:pPr>
        <w:suppressAutoHyphens/>
        <w:jc w:val="center"/>
        <w:rPr>
          <w:lang w:val="pt-PT"/>
        </w:rPr>
      </w:pPr>
      <w:r w:rsidRPr="00F67924">
        <w:rPr>
          <w:noProof/>
          <w:lang w:eastAsia="en-US"/>
        </w:rPr>
        <w:drawing>
          <wp:inline distT="0" distB="0" distL="0" distR="0" wp14:anchorId="4876D04B" wp14:editId="738B9F77">
            <wp:extent cx="4168140" cy="2612390"/>
            <wp:effectExtent l="0" t="0" r="0" b="0"/>
            <wp:docPr id="12" name="Picture 12" descr="Pictur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Picture3"/>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4168140" cy="2612390"/>
                    </a:xfrm>
                    <a:prstGeom prst="rect">
                      <a:avLst/>
                    </a:prstGeom>
                    <a:noFill/>
                    <a:ln>
                      <a:noFill/>
                    </a:ln>
                  </pic:spPr>
                </pic:pic>
              </a:graphicData>
            </a:graphic>
          </wp:inline>
        </w:drawing>
      </w:r>
    </w:p>
    <w:p w14:paraId="45AD06DF" w14:textId="77777777" w:rsidR="00226FCD" w:rsidRPr="00F67924" w:rsidRDefault="002A362D" w:rsidP="00515D4D">
      <w:pPr>
        <w:suppressAutoHyphens/>
        <w:jc w:val="center"/>
        <w:rPr>
          <w:b/>
          <w:lang w:val="pt-PT"/>
        </w:rPr>
      </w:pPr>
      <w:r w:rsidRPr="00F67924">
        <w:rPr>
          <w:b/>
          <w:lang w:val="pt-PT"/>
        </w:rPr>
        <w:t>Figura B</w:t>
      </w:r>
    </w:p>
    <w:p w14:paraId="19ED7660" w14:textId="77777777" w:rsidR="00226FCD" w:rsidRPr="00F67924" w:rsidRDefault="00226FCD" w:rsidP="001046D2">
      <w:pPr>
        <w:suppressAutoHyphens/>
        <w:rPr>
          <w:lang w:val="pt-PT"/>
        </w:rPr>
      </w:pPr>
    </w:p>
    <w:p w14:paraId="45E300CA" w14:textId="77777777" w:rsidR="00226FCD" w:rsidRPr="00F67924" w:rsidRDefault="002A362D" w:rsidP="001046D2">
      <w:pPr>
        <w:suppressAutoHyphens/>
        <w:rPr>
          <w:b/>
          <w:lang w:val="pt-PT"/>
        </w:rPr>
      </w:pPr>
      <w:r w:rsidRPr="00F67924">
        <w:rPr>
          <w:b/>
          <w:lang w:val="pt-PT"/>
        </w:rPr>
        <w:t>Passo 1. Preparação para uma Injeção de RoActemra</w:t>
      </w:r>
    </w:p>
    <w:p w14:paraId="30A21CE6" w14:textId="77777777" w:rsidR="00672DAC" w:rsidRPr="00F67924" w:rsidRDefault="00672DAC" w:rsidP="001046D2">
      <w:pPr>
        <w:suppressAutoHyphens/>
        <w:rPr>
          <w:lang w:val="pt-PT"/>
        </w:rPr>
      </w:pPr>
    </w:p>
    <w:p w14:paraId="563B8363" w14:textId="77777777" w:rsidR="00226FCD" w:rsidRPr="00F67924" w:rsidRDefault="002A362D" w:rsidP="001046D2">
      <w:pPr>
        <w:suppressAutoHyphens/>
        <w:rPr>
          <w:lang w:val="pt-PT"/>
        </w:rPr>
      </w:pPr>
      <w:r w:rsidRPr="00F67924">
        <w:rPr>
          <w:lang w:val="pt-PT"/>
        </w:rPr>
        <w:t>Encontre um local confortável com uma superfície de trabalho limpa e plana.</w:t>
      </w:r>
    </w:p>
    <w:p w14:paraId="442C5304" w14:textId="77777777" w:rsidR="001046D2" w:rsidRPr="00F67924" w:rsidRDefault="001046D2" w:rsidP="001046D2">
      <w:pPr>
        <w:suppressAutoHyphens/>
        <w:rPr>
          <w:lang w:val="pt-PT"/>
        </w:rPr>
      </w:pPr>
    </w:p>
    <w:p w14:paraId="7379A96D" w14:textId="77777777" w:rsidR="00672DAC" w:rsidRPr="00F67924" w:rsidRDefault="00346085">
      <w:pPr>
        <w:pStyle w:val="Standard1"/>
        <w:autoSpaceDE w:val="0"/>
        <w:autoSpaceDN w:val="0"/>
        <w:adjustRightInd w:val="0"/>
        <w:spacing w:after="60"/>
        <w:ind w:left="851" w:hanging="567"/>
        <w:rPr>
          <w:szCs w:val="22"/>
          <w:lang w:val="pt-PT"/>
        </w:rPr>
        <w:pPrChange w:id="4052"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672DAC" w:rsidRPr="00F67924">
        <w:rPr>
          <w:lang w:val="pt-PT"/>
        </w:rPr>
        <w:t>Tire a em</w:t>
      </w:r>
      <w:r w:rsidR="00672DAC" w:rsidRPr="00F67924">
        <w:rPr>
          <w:szCs w:val="22"/>
          <w:lang w:val="pt-PT"/>
        </w:rPr>
        <w:t>balagem que contém a caneta pré-cheia do frigorífico.</w:t>
      </w:r>
    </w:p>
    <w:p w14:paraId="1D65A6CC" w14:textId="77777777" w:rsidR="00421E09" w:rsidRPr="00F67924" w:rsidRDefault="00346085">
      <w:pPr>
        <w:pStyle w:val="Standard1"/>
        <w:autoSpaceDE w:val="0"/>
        <w:autoSpaceDN w:val="0"/>
        <w:adjustRightInd w:val="0"/>
        <w:spacing w:after="60"/>
        <w:ind w:left="851" w:hanging="567"/>
        <w:rPr>
          <w:lang w:val="pt-PT"/>
        </w:rPr>
        <w:pPrChange w:id="4053" w:author="Author">
          <w:pPr>
            <w:pStyle w:val="Standard1"/>
            <w:autoSpaceDE w:val="0"/>
            <w:autoSpaceDN w:val="0"/>
            <w:adjustRightInd w:val="0"/>
            <w:spacing w:after="60"/>
            <w:ind w:left="562" w:hanging="562"/>
          </w:pPr>
        </w:pPrChange>
      </w:pPr>
      <w:r w:rsidRPr="00F67924">
        <w:rPr>
          <w:szCs w:val="22"/>
          <w:lang w:val="pt-PT"/>
        </w:rPr>
        <w:sym w:font="Symbol" w:char="F0B7"/>
      </w:r>
      <w:r w:rsidRPr="00F67924">
        <w:rPr>
          <w:szCs w:val="22"/>
          <w:lang w:val="pt-PT"/>
        </w:rPr>
        <w:tab/>
      </w:r>
      <w:r w:rsidR="00672DAC" w:rsidRPr="00F67924">
        <w:rPr>
          <w:szCs w:val="22"/>
          <w:lang w:val="pt-PT"/>
        </w:rPr>
        <w:t>Se estiv</w:t>
      </w:r>
      <w:r w:rsidR="00672DAC" w:rsidRPr="00F67924">
        <w:rPr>
          <w:lang w:val="pt-PT"/>
        </w:rPr>
        <w:t>er a abrir a embalagem pela primeira vez, verifique que se encontra adequ</w:t>
      </w:r>
      <w:r w:rsidR="00421E09" w:rsidRPr="00F67924">
        <w:rPr>
          <w:lang w:val="pt-PT"/>
        </w:rPr>
        <w:t>a</w:t>
      </w:r>
      <w:r w:rsidR="00672DAC" w:rsidRPr="00F67924">
        <w:rPr>
          <w:lang w:val="pt-PT"/>
        </w:rPr>
        <w:t xml:space="preserve">damente selada. </w:t>
      </w:r>
      <w:r w:rsidR="00421E09" w:rsidRPr="00F67924">
        <w:rPr>
          <w:b/>
          <w:lang w:val="pt-PT"/>
        </w:rPr>
        <w:t>Não</w:t>
      </w:r>
      <w:r w:rsidR="00421E09" w:rsidRPr="00F67924">
        <w:rPr>
          <w:lang w:val="pt-PT"/>
        </w:rPr>
        <w:t xml:space="preserve"> utilize a caneta pré-cheia se a embalagem parecer que já foi aberta.</w:t>
      </w:r>
    </w:p>
    <w:p w14:paraId="5FBC9EAC" w14:textId="77777777" w:rsidR="00421E09" w:rsidRPr="00F67924" w:rsidRDefault="00346085">
      <w:pPr>
        <w:pStyle w:val="Standard1"/>
        <w:autoSpaceDE w:val="0"/>
        <w:autoSpaceDN w:val="0"/>
        <w:adjustRightInd w:val="0"/>
        <w:spacing w:after="60"/>
        <w:ind w:left="851" w:hanging="567"/>
        <w:rPr>
          <w:lang w:val="pt-PT"/>
        </w:rPr>
        <w:pPrChange w:id="4054"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1E09" w:rsidRPr="00F67924">
        <w:rPr>
          <w:szCs w:val="22"/>
          <w:lang w:val="pt-PT"/>
        </w:rPr>
        <w:t>Verifique</w:t>
      </w:r>
      <w:r w:rsidR="00421E09" w:rsidRPr="00F67924">
        <w:rPr>
          <w:lang w:val="pt-PT"/>
        </w:rPr>
        <w:t xml:space="preserve"> se a embalagem da caneta pré-cheia não se encontra danificada. </w:t>
      </w:r>
      <w:r w:rsidR="00421E09" w:rsidRPr="00F67924">
        <w:rPr>
          <w:b/>
          <w:lang w:val="pt-PT"/>
        </w:rPr>
        <w:t xml:space="preserve">Não </w:t>
      </w:r>
      <w:r w:rsidR="00421E09" w:rsidRPr="00F67924">
        <w:rPr>
          <w:lang w:val="pt-PT"/>
        </w:rPr>
        <w:t>utilize RoActemra caneta pré-cheia se a embalagem parecer danificada.</w:t>
      </w:r>
    </w:p>
    <w:p w14:paraId="62202006" w14:textId="77777777" w:rsidR="00421E09" w:rsidRPr="00F67924" w:rsidRDefault="00346085">
      <w:pPr>
        <w:pStyle w:val="Standard1"/>
        <w:autoSpaceDE w:val="0"/>
        <w:autoSpaceDN w:val="0"/>
        <w:adjustRightInd w:val="0"/>
        <w:spacing w:after="60"/>
        <w:ind w:left="851" w:hanging="567"/>
        <w:rPr>
          <w:lang w:val="pt-PT"/>
        </w:rPr>
        <w:pPrChange w:id="4055"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1E09" w:rsidRPr="00F67924">
        <w:rPr>
          <w:b/>
          <w:lang w:val="pt-PT"/>
        </w:rPr>
        <w:t>Verifique a data de validade na embalagem da caneta pré-cheia.</w:t>
      </w:r>
      <w:r w:rsidR="00421E09" w:rsidRPr="00F67924">
        <w:rPr>
          <w:lang w:val="pt-PT"/>
        </w:rPr>
        <w:t xml:space="preserve"> </w:t>
      </w:r>
      <w:r w:rsidR="00421E09" w:rsidRPr="00F67924">
        <w:rPr>
          <w:b/>
          <w:lang w:val="pt-PT"/>
        </w:rPr>
        <w:t>Não</w:t>
      </w:r>
      <w:r w:rsidR="00421E09" w:rsidRPr="00F67924">
        <w:rPr>
          <w:lang w:val="pt-PT"/>
        </w:rPr>
        <w:t xml:space="preserve"> utilize a caneta pré-cheia se a </w:t>
      </w:r>
      <w:r w:rsidR="00421E09" w:rsidRPr="00F67924">
        <w:rPr>
          <w:szCs w:val="22"/>
          <w:lang w:val="pt-PT"/>
        </w:rPr>
        <w:t>data</w:t>
      </w:r>
      <w:r w:rsidR="00421E09" w:rsidRPr="00F67924">
        <w:rPr>
          <w:lang w:val="pt-PT"/>
        </w:rPr>
        <w:t xml:space="preserve"> de validade já passou, porque poderá não ser seguro utilizar.</w:t>
      </w:r>
    </w:p>
    <w:p w14:paraId="05796378" w14:textId="77777777" w:rsidR="00AD7D91" w:rsidRPr="00F67924" w:rsidRDefault="00346085">
      <w:pPr>
        <w:pStyle w:val="Standard1"/>
        <w:autoSpaceDE w:val="0"/>
        <w:autoSpaceDN w:val="0"/>
        <w:adjustRightInd w:val="0"/>
        <w:spacing w:after="60"/>
        <w:ind w:left="851" w:hanging="567"/>
        <w:rPr>
          <w:szCs w:val="22"/>
          <w:lang w:val="pt-PT"/>
        </w:rPr>
        <w:pPrChange w:id="4056"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1E09" w:rsidRPr="00F67924">
        <w:rPr>
          <w:lang w:val="pt-PT"/>
        </w:rPr>
        <w:t>Abr</w:t>
      </w:r>
      <w:r w:rsidR="00421E09" w:rsidRPr="00F67924">
        <w:rPr>
          <w:szCs w:val="22"/>
          <w:lang w:val="pt-PT"/>
        </w:rPr>
        <w:t>a a embalagem e retire 1 caneta pré-cheia de utilização única de RoActemra</w:t>
      </w:r>
      <w:r w:rsidR="005E240E" w:rsidRPr="00F67924">
        <w:rPr>
          <w:szCs w:val="22"/>
          <w:lang w:val="pt-PT"/>
        </w:rPr>
        <w:t>.</w:t>
      </w:r>
    </w:p>
    <w:p w14:paraId="1CE9AB8B" w14:textId="77777777" w:rsidR="00AD7D91" w:rsidRPr="00F67924" w:rsidRDefault="00346085">
      <w:pPr>
        <w:pStyle w:val="Standard1"/>
        <w:autoSpaceDE w:val="0"/>
        <w:autoSpaceDN w:val="0"/>
        <w:adjustRightInd w:val="0"/>
        <w:spacing w:after="60"/>
        <w:ind w:left="851" w:hanging="567"/>
        <w:rPr>
          <w:lang w:val="pt-PT"/>
        </w:rPr>
        <w:pPrChange w:id="4057" w:author="Author">
          <w:pPr>
            <w:pStyle w:val="Standard1"/>
            <w:autoSpaceDE w:val="0"/>
            <w:autoSpaceDN w:val="0"/>
            <w:adjustRightInd w:val="0"/>
            <w:spacing w:after="60"/>
            <w:ind w:left="562" w:hanging="562"/>
          </w:pPr>
        </w:pPrChange>
      </w:pPr>
      <w:r w:rsidRPr="00F67924">
        <w:rPr>
          <w:szCs w:val="22"/>
          <w:lang w:val="pt-PT"/>
        </w:rPr>
        <w:sym w:font="Symbol" w:char="F0B7"/>
      </w:r>
      <w:r w:rsidRPr="00F67924">
        <w:rPr>
          <w:szCs w:val="22"/>
          <w:lang w:val="pt-PT"/>
        </w:rPr>
        <w:tab/>
      </w:r>
      <w:r w:rsidR="00AD7D91" w:rsidRPr="00F67924">
        <w:rPr>
          <w:szCs w:val="22"/>
          <w:lang w:val="pt-PT"/>
        </w:rPr>
        <w:t>Vol</w:t>
      </w:r>
      <w:r w:rsidR="00AD7D91" w:rsidRPr="00F67924">
        <w:rPr>
          <w:lang w:val="pt-PT"/>
        </w:rPr>
        <w:t>te a colocar as canetas pré-cheia remanescentes na embalagem no frigorífico.</w:t>
      </w:r>
    </w:p>
    <w:p w14:paraId="4B66A8C5" w14:textId="77777777" w:rsidR="00AD7D91" w:rsidRPr="00F67924" w:rsidRDefault="00346085">
      <w:pPr>
        <w:pStyle w:val="Standard1"/>
        <w:autoSpaceDE w:val="0"/>
        <w:autoSpaceDN w:val="0"/>
        <w:adjustRightInd w:val="0"/>
        <w:spacing w:after="60"/>
        <w:ind w:left="851" w:hanging="567"/>
        <w:rPr>
          <w:lang w:val="pt-PT"/>
        </w:rPr>
        <w:pPrChange w:id="4058"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D7D91" w:rsidRPr="00F67924">
        <w:rPr>
          <w:b/>
          <w:lang w:val="pt-PT"/>
        </w:rPr>
        <w:t xml:space="preserve">Verifique a data de validade </w:t>
      </w:r>
      <w:r w:rsidR="00B81E16" w:rsidRPr="00F67924">
        <w:rPr>
          <w:b/>
          <w:lang w:val="pt-PT"/>
        </w:rPr>
        <w:t xml:space="preserve">de RoActemra </w:t>
      </w:r>
      <w:r w:rsidR="00AD7D91" w:rsidRPr="00F67924">
        <w:rPr>
          <w:b/>
          <w:lang w:val="pt-PT"/>
        </w:rPr>
        <w:t>caneta pré-cheia (Ver Figura A). Não</w:t>
      </w:r>
      <w:r w:rsidR="00AD7D91" w:rsidRPr="00F67924">
        <w:rPr>
          <w:lang w:val="pt-PT"/>
        </w:rPr>
        <w:t xml:space="preserve"> utilize se a data de validade já passou, porque poderá não ser seguro utilizar. Se a data de validade já tiver sido ultrapassada, elimine cuidadosamente a caneta pré-cheia no recipiente para objetos afiados e vá buscar uma nova caneta pré-cheia. </w:t>
      </w:r>
    </w:p>
    <w:p w14:paraId="3C656D07" w14:textId="77777777" w:rsidR="00AD7D91" w:rsidRPr="00F67924" w:rsidRDefault="00346085">
      <w:pPr>
        <w:pStyle w:val="Standard1"/>
        <w:autoSpaceDE w:val="0"/>
        <w:autoSpaceDN w:val="0"/>
        <w:adjustRightInd w:val="0"/>
        <w:spacing w:after="60"/>
        <w:ind w:left="851" w:hanging="567"/>
        <w:rPr>
          <w:lang w:val="pt-PT"/>
        </w:rPr>
        <w:pPrChange w:id="4059"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D7D91" w:rsidRPr="00F67924">
        <w:rPr>
          <w:b/>
          <w:lang w:val="pt-PT"/>
        </w:rPr>
        <w:t>Verifique se a caneta pré-cheia não se encontra danificada.</w:t>
      </w:r>
      <w:r w:rsidR="00AD7D91" w:rsidRPr="00F67924">
        <w:rPr>
          <w:lang w:val="pt-PT"/>
        </w:rPr>
        <w:t xml:space="preserve"> Não utilize a caneta pré-cheia se parecer danificada ou se acidentalmente deixar cair a caneta pré-cheia.</w:t>
      </w:r>
    </w:p>
    <w:p w14:paraId="1A1468C2" w14:textId="2C2B1007" w:rsidR="00A23A82" w:rsidRPr="00F67924" w:rsidRDefault="00346085">
      <w:pPr>
        <w:pStyle w:val="Standard1"/>
        <w:autoSpaceDE w:val="0"/>
        <w:autoSpaceDN w:val="0"/>
        <w:adjustRightInd w:val="0"/>
        <w:spacing w:after="60"/>
        <w:ind w:left="851" w:hanging="567"/>
        <w:rPr>
          <w:lang w:val="pt-PT"/>
        </w:rPr>
        <w:pPrChange w:id="4060"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D7D91" w:rsidRPr="00F67924">
        <w:rPr>
          <w:lang w:val="pt-PT"/>
        </w:rPr>
        <w:t>Coloque a caneta pré</w:t>
      </w:r>
      <w:r w:rsidR="00AD7D91" w:rsidRPr="00F67924">
        <w:rPr>
          <w:b/>
          <w:lang w:val="pt-PT"/>
        </w:rPr>
        <w:t>-</w:t>
      </w:r>
      <w:r w:rsidR="00AD7D91" w:rsidRPr="00F67924">
        <w:rPr>
          <w:lang w:val="pt-PT"/>
        </w:rPr>
        <w:t>cheia num</w:t>
      </w:r>
      <w:r w:rsidR="005E240E" w:rsidRPr="00F67924">
        <w:rPr>
          <w:lang w:val="pt-PT"/>
        </w:rPr>
        <w:t>a</w:t>
      </w:r>
      <w:r w:rsidR="00AD7D91" w:rsidRPr="00F67924">
        <w:rPr>
          <w:lang w:val="pt-PT"/>
        </w:rPr>
        <w:t xml:space="preserve"> superfície limpa e plana e </w:t>
      </w:r>
      <w:r w:rsidR="00C3438F" w:rsidRPr="00F67924">
        <w:rPr>
          <w:rFonts w:eastAsia="SimSun"/>
          <w:szCs w:val="22"/>
          <w:lang w:val="pt-PT" w:eastAsia="zh-CN"/>
        </w:rPr>
        <w:t>permita que a caneta pré-cheia atinja a temperatura ambiente durante cerca de 45</w:t>
      </w:r>
      <w:r w:rsidR="00980AC3" w:rsidRPr="00F67924">
        <w:rPr>
          <w:rFonts w:eastAsia="SimSun"/>
          <w:szCs w:val="22"/>
          <w:lang w:val="pt-PT" w:eastAsia="zh-CN"/>
        </w:rPr>
        <w:t> </w:t>
      </w:r>
      <w:r w:rsidR="00C3438F" w:rsidRPr="00F67924">
        <w:rPr>
          <w:rFonts w:eastAsia="SimSun"/>
          <w:szCs w:val="22"/>
          <w:lang w:val="pt-PT" w:eastAsia="zh-CN"/>
        </w:rPr>
        <w:t>minutos, para esta aquecer.</w:t>
      </w:r>
      <w:r w:rsidR="00A23A82" w:rsidRPr="00F67924">
        <w:rPr>
          <w:lang w:val="pt-PT"/>
        </w:rPr>
        <w:t xml:space="preserve"> Se a caneta pré</w:t>
      </w:r>
      <w:r w:rsidR="00C3438F" w:rsidRPr="00F67924">
        <w:rPr>
          <w:lang w:val="pt-PT"/>
        </w:rPr>
        <w:t>-</w:t>
      </w:r>
      <w:r w:rsidR="00A23A82" w:rsidRPr="00F67924">
        <w:rPr>
          <w:lang w:val="pt-PT"/>
        </w:rPr>
        <w:t>cheia não atingir a temperatura ambiente, isto poderá causar desconforto na injeção e poderá levar mais tempo a injetar.</w:t>
      </w:r>
    </w:p>
    <w:p w14:paraId="1C038B55" w14:textId="16817B6A" w:rsidR="00A23A82" w:rsidRPr="00F67924" w:rsidRDefault="00346085">
      <w:pPr>
        <w:pStyle w:val="Standard1"/>
        <w:keepNext/>
        <w:keepLines/>
        <w:autoSpaceDE w:val="0"/>
        <w:autoSpaceDN w:val="0"/>
        <w:adjustRightInd w:val="0"/>
        <w:spacing w:after="60"/>
        <w:ind w:left="851" w:hanging="567"/>
        <w:rPr>
          <w:lang w:val="pt-PT"/>
        </w:rPr>
        <w:pPrChange w:id="4061" w:author="Author">
          <w:pPr>
            <w:pStyle w:val="Standard1"/>
            <w:keepNext/>
            <w:keepLines/>
            <w:tabs>
              <w:tab w:val="left" w:pos="720"/>
            </w:tabs>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23A82" w:rsidRPr="00F67924">
        <w:rPr>
          <w:b/>
          <w:lang w:val="pt-PT"/>
        </w:rPr>
        <w:t>Não</w:t>
      </w:r>
      <w:r w:rsidR="00A23A82" w:rsidRPr="00F67924">
        <w:rPr>
          <w:lang w:val="pt-PT"/>
        </w:rPr>
        <w:t xml:space="preserve"> acelere o processo de aquecimento de qualquer outro modo, tal como utilizando o </w:t>
      </w:r>
      <w:del w:id="4062" w:author="Author">
        <w:r w:rsidR="00A23A82" w:rsidRPr="00F67924" w:rsidDel="00EE4151">
          <w:rPr>
            <w:lang w:val="pt-PT"/>
          </w:rPr>
          <w:delText>microondas</w:delText>
        </w:r>
      </w:del>
      <w:ins w:id="4063" w:author="Author">
        <w:r w:rsidR="00EE4151" w:rsidRPr="00F67924">
          <w:rPr>
            <w:lang w:val="pt-PT"/>
          </w:rPr>
          <w:t>micro-ondas</w:t>
        </w:r>
      </w:ins>
      <w:r w:rsidR="00A23A82" w:rsidRPr="00F67924">
        <w:rPr>
          <w:lang w:val="pt-PT"/>
        </w:rPr>
        <w:t xml:space="preserve"> ou colocando a caneta pré-cheia em água morna</w:t>
      </w:r>
    </w:p>
    <w:p w14:paraId="4F04FFD7" w14:textId="77777777" w:rsidR="00AD7D91" w:rsidRPr="00F67924" w:rsidRDefault="00346085">
      <w:pPr>
        <w:pStyle w:val="Standard1"/>
        <w:keepNext/>
        <w:keepLines/>
        <w:autoSpaceDE w:val="0"/>
        <w:autoSpaceDN w:val="0"/>
        <w:adjustRightInd w:val="0"/>
        <w:spacing w:after="60"/>
        <w:ind w:left="851" w:hanging="567"/>
        <w:rPr>
          <w:lang w:val="pt-PT"/>
        </w:rPr>
        <w:pPrChange w:id="4064" w:author="Author">
          <w:pPr>
            <w:pStyle w:val="Standard1"/>
            <w:keepNext/>
            <w:keepLines/>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23A82" w:rsidRPr="00F67924">
        <w:rPr>
          <w:b/>
          <w:lang w:val="pt-PT"/>
        </w:rPr>
        <w:t xml:space="preserve">Não </w:t>
      </w:r>
      <w:r w:rsidR="00A23A82" w:rsidRPr="00F67924">
        <w:rPr>
          <w:lang w:val="pt-PT"/>
        </w:rPr>
        <w:t xml:space="preserve">deixe a caneta </w:t>
      </w:r>
      <w:r w:rsidR="00A23A82" w:rsidRPr="00F67924">
        <w:rPr>
          <w:szCs w:val="22"/>
          <w:lang w:val="pt-PT"/>
        </w:rPr>
        <w:t>pré</w:t>
      </w:r>
      <w:r w:rsidR="00A23A82" w:rsidRPr="00F67924">
        <w:rPr>
          <w:lang w:val="pt-PT"/>
        </w:rPr>
        <w:t xml:space="preserve">-cheia a aquecer à luz direta do sol. </w:t>
      </w:r>
    </w:p>
    <w:p w14:paraId="0DD7AB48" w14:textId="77777777" w:rsidR="00AD7D91" w:rsidRPr="00F67924" w:rsidRDefault="00AD7D91">
      <w:pPr>
        <w:suppressAutoHyphens/>
        <w:ind w:left="851" w:hanging="567"/>
        <w:rPr>
          <w:lang w:val="pt-PT"/>
        </w:rPr>
        <w:pPrChange w:id="4065" w:author="Author">
          <w:pPr>
            <w:suppressAutoHyphens/>
            <w:ind w:left="720"/>
          </w:pPr>
        </w:pPrChange>
      </w:pPr>
    </w:p>
    <w:p w14:paraId="1DDAECFD" w14:textId="365F645F" w:rsidR="00421E09" w:rsidRPr="00F67924" w:rsidRDefault="00A23A82">
      <w:pPr>
        <w:pStyle w:val="Standard1"/>
        <w:keepNext/>
        <w:keepLines/>
        <w:autoSpaceDE w:val="0"/>
        <w:autoSpaceDN w:val="0"/>
        <w:adjustRightInd w:val="0"/>
        <w:spacing w:after="60"/>
        <w:rPr>
          <w:lang w:val="pt-PT"/>
        </w:rPr>
        <w:pPrChange w:id="4066" w:author="Author">
          <w:pPr>
            <w:pStyle w:val="Standard1"/>
            <w:keepNext/>
            <w:keepLines/>
            <w:autoSpaceDE w:val="0"/>
            <w:autoSpaceDN w:val="0"/>
            <w:adjustRightInd w:val="0"/>
            <w:spacing w:after="60"/>
            <w:ind w:left="561"/>
          </w:pPr>
        </w:pPrChange>
      </w:pPr>
      <w:r w:rsidRPr="00F67924">
        <w:rPr>
          <w:b/>
          <w:lang w:val="pt-PT"/>
        </w:rPr>
        <w:t xml:space="preserve">Não remova a tampa verde enquanto permite que </w:t>
      </w:r>
      <w:r w:rsidR="00B81E16" w:rsidRPr="00F67924">
        <w:rPr>
          <w:b/>
          <w:lang w:val="pt-PT"/>
        </w:rPr>
        <w:t>o seu</w:t>
      </w:r>
      <w:r w:rsidRPr="00F67924">
        <w:rPr>
          <w:b/>
          <w:lang w:val="pt-PT"/>
        </w:rPr>
        <w:t xml:space="preserve"> RoActemra caneta pré-cheia atinja a </w:t>
      </w:r>
      <w:r w:rsidRPr="00F67924">
        <w:rPr>
          <w:b/>
          <w:szCs w:val="22"/>
          <w:lang w:val="pt-PT"/>
        </w:rPr>
        <w:t>temperatura</w:t>
      </w:r>
      <w:r w:rsidRPr="00F67924">
        <w:rPr>
          <w:b/>
          <w:lang w:val="pt-PT"/>
        </w:rPr>
        <w:t xml:space="preserve"> ambiente. </w:t>
      </w:r>
    </w:p>
    <w:p w14:paraId="72C26A2B" w14:textId="77777777" w:rsidR="001046D2" w:rsidRPr="00F67924" w:rsidRDefault="00346085">
      <w:pPr>
        <w:pStyle w:val="Standard1"/>
        <w:autoSpaceDE w:val="0"/>
        <w:autoSpaceDN w:val="0"/>
        <w:adjustRightInd w:val="0"/>
        <w:spacing w:after="200" w:line="276" w:lineRule="auto"/>
        <w:ind w:left="851" w:hanging="567"/>
        <w:rPr>
          <w:lang w:val="pt-PT"/>
        </w:rPr>
        <w:pPrChange w:id="4067" w:author="Author">
          <w:pPr>
            <w:pStyle w:val="Standard1"/>
            <w:autoSpaceDE w:val="0"/>
            <w:autoSpaceDN w:val="0"/>
            <w:adjustRightInd w:val="0"/>
            <w:spacing w:after="200" w:line="276" w:lineRule="auto"/>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23A82" w:rsidRPr="00F67924">
        <w:rPr>
          <w:szCs w:val="22"/>
          <w:lang w:val="pt-PT"/>
        </w:rPr>
        <w:t>Segure</w:t>
      </w:r>
      <w:r w:rsidR="00A23A82" w:rsidRPr="00F67924">
        <w:rPr>
          <w:lang w:val="pt-PT"/>
        </w:rPr>
        <w:t xml:space="preserve"> </w:t>
      </w:r>
      <w:r w:rsidR="00B81E16" w:rsidRPr="00F67924">
        <w:rPr>
          <w:lang w:val="pt-PT"/>
        </w:rPr>
        <w:t>o seu</w:t>
      </w:r>
      <w:r w:rsidR="00A23A82" w:rsidRPr="00F67924">
        <w:rPr>
          <w:lang w:val="pt-PT"/>
        </w:rPr>
        <w:t xml:space="preserve"> </w:t>
      </w:r>
      <w:r w:rsidR="00B81E16" w:rsidRPr="00F67924">
        <w:rPr>
          <w:lang w:val="pt-PT"/>
        </w:rPr>
        <w:t xml:space="preserve">RoActemra </w:t>
      </w:r>
      <w:r w:rsidR="00A23A82" w:rsidRPr="00F67924">
        <w:rPr>
          <w:lang w:val="pt-PT"/>
        </w:rPr>
        <w:t>caneta pré-chei</w:t>
      </w:r>
      <w:r w:rsidR="005E240E" w:rsidRPr="00F67924">
        <w:rPr>
          <w:lang w:val="pt-PT"/>
        </w:rPr>
        <w:t xml:space="preserve">a </w:t>
      </w:r>
      <w:r w:rsidR="00A23A82" w:rsidRPr="00F67924">
        <w:rPr>
          <w:lang w:val="pt-PT"/>
        </w:rPr>
        <w:t xml:space="preserve">com a tampa verde a apontar para baixo </w:t>
      </w:r>
      <w:r w:rsidR="00A23A82" w:rsidRPr="00F67924">
        <w:rPr>
          <w:b/>
          <w:lang w:val="pt-PT"/>
        </w:rPr>
        <w:t xml:space="preserve">(Ver Figura C). </w:t>
      </w:r>
    </w:p>
    <w:p w14:paraId="276FDFAB" w14:textId="77777777" w:rsidR="001046D2" w:rsidRPr="00F67924" w:rsidRDefault="001046D2" w:rsidP="003E1CE0">
      <w:pPr>
        <w:keepNext/>
        <w:keepLines/>
        <w:rPr>
          <w:lang w:val="pt-PT"/>
        </w:rPr>
      </w:pPr>
    </w:p>
    <w:p w14:paraId="09E47A44" w14:textId="34A4E083" w:rsidR="00A23A82" w:rsidRPr="00F67924" w:rsidRDefault="00BB311A" w:rsidP="003E1CE0">
      <w:pPr>
        <w:keepNext/>
        <w:keepLines/>
        <w:jc w:val="center"/>
        <w:rPr>
          <w:lang w:val="pt-PT"/>
        </w:rPr>
      </w:pPr>
      <w:r w:rsidRPr="00F67924">
        <w:rPr>
          <w:noProof/>
          <w:lang w:eastAsia="en-US"/>
        </w:rPr>
        <w:drawing>
          <wp:inline distT="0" distB="0" distL="0" distR="0" wp14:anchorId="1121AF2E" wp14:editId="23E7D639">
            <wp:extent cx="2766695" cy="2185035"/>
            <wp:effectExtent l="0" t="0" r="0" b="0"/>
            <wp:docPr id="13" name="Picture 13" descr="Picture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Picture4"/>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2766695" cy="2185035"/>
                    </a:xfrm>
                    <a:prstGeom prst="rect">
                      <a:avLst/>
                    </a:prstGeom>
                    <a:noFill/>
                    <a:ln>
                      <a:noFill/>
                    </a:ln>
                  </pic:spPr>
                </pic:pic>
              </a:graphicData>
            </a:graphic>
          </wp:inline>
        </w:drawing>
      </w:r>
    </w:p>
    <w:p w14:paraId="1D333FB2" w14:textId="77777777" w:rsidR="00A23A82" w:rsidRPr="00F67924" w:rsidRDefault="00A23A82" w:rsidP="00515D4D">
      <w:pPr>
        <w:suppressAutoHyphens/>
        <w:jc w:val="center"/>
        <w:rPr>
          <w:b/>
          <w:lang w:val="pt-PT"/>
        </w:rPr>
      </w:pPr>
      <w:r w:rsidRPr="00F67924">
        <w:rPr>
          <w:b/>
          <w:lang w:val="pt-PT"/>
        </w:rPr>
        <w:t>Figura C</w:t>
      </w:r>
    </w:p>
    <w:p w14:paraId="521F63F5" w14:textId="77777777" w:rsidR="00A23A82" w:rsidRPr="00F67924" w:rsidRDefault="00A23A82" w:rsidP="001046D2">
      <w:pPr>
        <w:suppressAutoHyphens/>
        <w:rPr>
          <w:lang w:val="pt-PT"/>
        </w:rPr>
      </w:pPr>
    </w:p>
    <w:p w14:paraId="087AE41E" w14:textId="60234701" w:rsidR="00A23A82" w:rsidRPr="00F67924" w:rsidRDefault="00346085">
      <w:pPr>
        <w:pStyle w:val="Standard1"/>
        <w:tabs>
          <w:tab w:val="left" w:pos="180"/>
        </w:tabs>
        <w:autoSpaceDE w:val="0"/>
        <w:autoSpaceDN w:val="0"/>
        <w:adjustRightInd w:val="0"/>
        <w:spacing w:after="60" w:line="276" w:lineRule="auto"/>
        <w:ind w:left="810" w:hanging="561"/>
        <w:rPr>
          <w:lang w:val="pt-PT"/>
        </w:rPr>
        <w:pPrChange w:id="4068" w:author="Author">
          <w:pPr>
            <w:pStyle w:val="Standard1"/>
            <w:tabs>
              <w:tab w:val="left" w:pos="180"/>
            </w:tabs>
            <w:autoSpaceDE w:val="0"/>
            <w:autoSpaceDN w:val="0"/>
            <w:adjustRightInd w:val="0"/>
            <w:spacing w:after="60" w:line="276" w:lineRule="auto"/>
            <w:ind w:left="562" w:hanging="562"/>
          </w:pPr>
        </w:pPrChange>
      </w:pPr>
      <w:r w:rsidRPr="00F67924">
        <w:rPr>
          <w:rFonts w:eastAsia="SimSun"/>
          <w:szCs w:val="22"/>
          <w:lang w:val="pt-PT" w:eastAsia="zh-CN"/>
        </w:rPr>
        <w:sym w:font="Symbol" w:char="F0B7"/>
      </w:r>
      <w:r w:rsidR="00980AC3" w:rsidRPr="00F67924">
        <w:rPr>
          <w:rFonts w:eastAsia="SimSun"/>
          <w:szCs w:val="22"/>
          <w:lang w:val="pt-PT" w:eastAsia="zh-CN"/>
        </w:rPr>
        <w:tab/>
      </w:r>
      <w:r w:rsidR="00980AC3" w:rsidRPr="00F67924">
        <w:rPr>
          <w:rFonts w:eastAsia="SimSun"/>
          <w:szCs w:val="22"/>
          <w:lang w:val="pt-PT" w:eastAsia="zh-CN"/>
        </w:rPr>
        <w:tab/>
      </w:r>
      <w:r w:rsidR="00C94C9C" w:rsidRPr="00F67924">
        <w:rPr>
          <w:lang w:val="pt-PT"/>
        </w:rPr>
        <w:t xml:space="preserve">Olhe para a Área da janela. Examine o líquido </w:t>
      </w:r>
      <w:r w:rsidR="00B81E16" w:rsidRPr="00F67924">
        <w:rPr>
          <w:lang w:val="pt-PT"/>
        </w:rPr>
        <w:t>de</w:t>
      </w:r>
      <w:r w:rsidR="00C94C9C" w:rsidRPr="00F67924">
        <w:rPr>
          <w:lang w:val="pt-PT"/>
        </w:rPr>
        <w:t xml:space="preserve"> RoActemra caneta pré-cheia </w:t>
      </w:r>
      <w:r w:rsidR="00C94C9C" w:rsidRPr="00F67924">
        <w:rPr>
          <w:b/>
          <w:lang w:val="pt-PT"/>
        </w:rPr>
        <w:t>(Ver Figura C).</w:t>
      </w:r>
      <w:r w:rsidR="00C94C9C" w:rsidRPr="00F67924">
        <w:rPr>
          <w:lang w:val="pt-PT"/>
        </w:rPr>
        <w:t xml:space="preserve"> Deverá </w:t>
      </w:r>
      <w:r w:rsidR="00C94C9C" w:rsidRPr="00F67924">
        <w:rPr>
          <w:szCs w:val="22"/>
          <w:lang w:val="pt-PT"/>
        </w:rPr>
        <w:t>ser</w:t>
      </w:r>
      <w:r w:rsidR="00C94C9C" w:rsidRPr="00F67924">
        <w:rPr>
          <w:lang w:val="pt-PT"/>
        </w:rPr>
        <w:t xml:space="preserve"> límpido e incolor a amarelado. </w:t>
      </w:r>
      <w:r w:rsidR="00C94C9C" w:rsidRPr="00F67924">
        <w:rPr>
          <w:b/>
          <w:lang w:val="pt-PT"/>
        </w:rPr>
        <w:t>Não</w:t>
      </w:r>
      <w:r w:rsidR="00C94C9C" w:rsidRPr="00F67924">
        <w:rPr>
          <w:lang w:val="pt-PT"/>
        </w:rPr>
        <w:t xml:space="preserve"> injete RoActemra se o líquido estiver turvo, </w:t>
      </w:r>
      <w:r w:rsidR="005323B3" w:rsidRPr="00F67924">
        <w:rPr>
          <w:lang w:val="pt-PT"/>
        </w:rPr>
        <w:t>com cor alterada,</w:t>
      </w:r>
      <w:r w:rsidR="00C94C9C" w:rsidRPr="00F67924">
        <w:rPr>
          <w:lang w:val="pt-PT"/>
        </w:rPr>
        <w:t xml:space="preserve"> ou se contiver aglomerados ou partículas dado que poderá não ser seguro utilizar. Elimine cuidadosamente a caneta pré-cheia num recipiente para objetos</w:t>
      </w:r>
      <w:r w:rsidR="005E240E" w:rsidRPr="00F67924">
        <w:rPr>
          <w:lang w:val="pt-PT"/>
        </w:rPr>
        <w:t xml:space="preserve"> afiados e vá</w:t>
      </w:r>
      <w:r w:rsidR="00C94C9C" w:rsidRPr="00F67924">
        <w:rPr>
          <w:lang w:val="pt-PT"/>
        </w:rPr>
        <w:t xml:space="preserve"> buscar uma nova caneta pré-cheia.</w:t>
      </w:r>
    </w:p>
    <w:p w14:paraId="6D8E16B5" w14:textId="77777777" w:rsidR="00A23A82" w:rsidRPr="00F67924" w:rsidRDefault="00346085">
      <w:pPr>
        <w:pStyle w:val="Standard1"/>
        <w:autoSpaceDE w:val="0"/>
        <w:autoSpaceDN w:val="0"/>
        <w:adjustRightInd w:val="0"/>
        <w:spacing w:after="120"/>
        <w:ind w:left="810" w:hanging="561"/>
        <w:rPr>
          <w:lang w:val="pt-PT"/>
        </w:rPr>
        <w:pPrChange w:id="4069" w:author="Author">
          <w:pPr>
            <w:pStyle w:val="Standard1"/>
            <w:autoSpaceDE w:val="0"/>
            <w:autoSpaceDN w:val="0"/>
            <w:adjustRightInd w:val="0"/>
            <w:spacing w:after="12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C94C9C" w:rsidRPr="00F67924">
        <w:rPr>
          <w:lang w:val="pt-PT"/>
        </w:rPr>
        <w:t>Lave bem as suas mãos com sabão e água.</w:t>
      </w:r>
    </w:p>
    <w:p w14:paraId="7F0A065A" w14:textId="77777777" w:rsidR="00A23A82" w:rsidRPr="00F67924" w:rsidRDefault="00A23A82" w:rsidP="001046D2">
      <w:pPr>
        <w:suppressAutoHyphens/>
        <w:rPr>
          <w:lang w:val="pt-PT"/>
        </w:rPr>
      </w:pPr>
    </w:p>
    <w:p w14:paraId="3EA29A6A" w14:textId="77777777" w:rsidR="001046D2" w:rsidRPr="00F67924" w:rsidRDefault="001046D2" w:rsidP="001046D2">
      <w:pPr>
        <w:suppressAutoHyphens/>
        <w:ind w:left="567" w:hanging="567"/>
        <w:rPr>
          <w:b/>
          <w:lang w:val="pt-PT"/>
        </w:rPr>
      </w:pPr>
      <w:r w:rsidRPr="00F67924">
        <w:rPr>
          <w:b/>
          <w:lang w:val="pt-PT"/>
        </w:rPr>
        <w:t xml:space="preserve">Passo 2. </w:t>
      </w:r>
      <w:r w:rsidR="00C3438F" w:rsidRPr="00F67924">
        <w:rPr>
          <w:b/>
          <w:lang w:val="pt-PT"/>
        </w:rPr>
        <w:t>Escolha e Prepare um Local para a Injeção</w:t>
      </w:r>
    </w:p>
    <w:p w14:paraId="7F0AA7C0" w14:textId="77777777" w:rsidR="00C3438F" w:rsidRPr="00F67924" w:rsidRDefault="00C3438F" w:rsidP="001046D2">
      <w:pPr>
        <w:suppressAutoHyphens/>
        <w:ind w:left="567" w:hanging="567"/>
        <w:rPr>
          <w:b/>
          <w:lang w:val="pt-PT"/>
        </w:rPr>
      </w:pPr>
    </w:p>
    <w:p w14:paraId="56D26962" w14:textId="77777777" w:rsidR="00C3438F" w:rsidRPr="00F67924" w:rsidRDefault="00BE2EEB" w:rsidP="001046D2">
      <w:pPr>
        <w:suppressAutoHyphens/>
        <w:ind w:left="567" w:hanging="567"/>
        <w:rPr>
          <w:b/>
          <w:lang w:val="pt-PT"/>
        </w:rPr>
      </w:pPr>
      <w:r w:rsidRPr="00F67924">
        <w:rPr>
          <w:b/>
          <w:lang w:val="pt-PT"/>
        </w:rPr>
        <w:t>Escolha um Local para a Injeção</w:t>
      </w:r>
    </w:p>
    <w:p w14:paraId="6121BF86" w14:textId="4467EDBF" w:rsidR="00BE2EEB" w:rsidRPr="00F67924" w:rsidRDefault="001046D2">
      <w:pPr>
        <w:pStyle w:val="Standard1"/>
        <w:autoSpaceDE w:val="0"/>
        <w:autoSpaceDN w:val="0"/>
        <w:adjustRightInd w:val="0"/>
        <w:spacing w:line="276" w:lineRule="auto"/>
        <w:ind w:left="810" w:hanging="561"/>
        <w:rPr>
          <w:lang w:val="pt-PT"/>
        </w:rPr>
        <w:pPrChange w:id="4070" w:author="Author">
          <w:pPr>
            <w:pStyle w:val="Standard1"/>
            <w:autoSpaceDE w:val="0"/>
            <w:autoSpaceDN w:val="0"/>
            <w:adjustRightInd w:val="0"/>
            <w:spacing w:line="276" w:lineRule="auto"/>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FF5E24" w:rsidRPr="00F67924">
        <w:rPr>
          <w:lang w:val="pt-PT"/>
        </w:rPr>
        <w:t>Os locais recomendados para a injeção são a</w:t>
      </w:r>
      <w:r w:rsidR="00BE2EEB" w:rsidRPr="00F67924">
        <w:rPr>
          <w:rFonts w:eastAsia="SimSun"/>
          <w:szCs w:val="22"/>
          <w:lang w:val="pt-PT" w:eastAsia="zh-CN"/>
        </w:rPr>
        <w:t xml:space="preserve"> frente da sua coxa ou o seu abdómen</w:t>
      </w:r>
      <w:r w:rsidR="00B81E16" w:rsidRPr="00F67924">
        <w:rPr>
          <w:rFonts w:eastAsia="SimSun"/>
          <w:szCs w:val="22"/>
          <w:lang w:val="pt-PT" w:eastAsia="zh-CN"/>
        </w:rPr>
        <w:t xml:space="preserve">, </w:t>
      </w:r>
      <w:r w:rsidR="00BE2EEB" w:rsidRPr="00F67924">
        <w:rPr>
          <w:lang w:val="pt-PT"/>
        </w:rPr>
        <w:t>exceto na área de cinco centímetros (5</w:t>
      </w:r>
      <w:r w:rsidR="00980AC3" w:rsidRPr="00F67924">
        <w:rPr>
          <w:lang w:val="pt-PT"/>
        </w:rPr>
        <w:t> </w:t>
      </w:r>
      <w:r w:rsidR="00BE2EEB" w:rsidRPr="00F67924">
        <w:rPr>
          <w:lang w:val="pt-PT"/>
        </w:rPr>
        <w:t xml:space="preserve">cm) à volta do umbigo </w:t>
      </w:r>
      <w:r w:rsidR="00BE2EEB" w:rsidRPr="00F67924">
        <w:rPr>
          <w:b/>
          <w:lang w:val="pt-PT"/>
        </w:rPr>
        <w:t>(ver Fig. D).</w:t>
      </w:r>
    </w:p>
    <w:p w14:paraId="66BD593C" w14:textId="77777777" w:rsidR="00BE2EEB" w:rsidRPr="00F67924" w:rsidRDefault="006656C0">
      <w:pPr>
        <w:pStyle w:val="Standard1"/>
        <w:autoSpaceDE w:val="0"/>
        <w:autoSpaceDN w:val="0"/>
        <w:adjustRightInd w:val="0"/>
        <w:spacing w:line="276" w:lineRule="auto"/>
        <w:ind w:left="810" w:hanging="561"/>
        <w:rPr>
          <w:lang w:val="pt-PT"/>
        </w:rPr>
        <w:pPrChange w:id="4071" w:author="Author">
          <w:pPr>
            <w:pStyle w:val="Standard1"/>
            <w:autoSpaceDE w:val="0"/>
            <w:autoSpaceDN w:val="0"/>
            <w:adjustRightInd w:val="0"/>
            <w:spacing w:line="276" w:lineRule="auto"/>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BE2EEB" w:rsidRPr="00F67924">
        <w:rPr>
          <w:lang w:val="pt-PT"/>
        </w:rPr>
        <w:t xml:space="preserve">A área externa da parte superior do braço também pode ser utilizada se a injeção for administrada por um cuidador. Não tente administrar a si mesmo na área da parte superior do braço </w:t>
      </w:r>
      <w:r w:rsidR="00BE2EEB" w:rsidRPr="00F67924">
        <w:rPr>
          <w:b/>
          <w:lang w:val="pt-PT"/>
        </w:rPr>
        <w:t>(Ver Figura D)</w:t>
      </w:r>
      <w:r w:rsidR="00BE2EEB" w:rsidRPr="00F67924">
        <w:rPr>
          <w:lang w:val="pt-PT"/>
        </w:rPr>
        <w:t xml:space="preserve">. </w:t>
      </w:r>
    </w:p>
    <w:p w14:paraId="09153FAC" w14:textId="77777777" w:rsidR="00BE2EEB" w:rsidRPr="00F67924" w:rsidRDefault="00BE2EEB" w:rsidP="001046D2">
      <w:pPr>
        <w:suppressAutoHyphens/>
        <w:ind w:left="288" w:hanging="288"/>
        <w:rPr>
          <w:rFonts w:eastAsia="SimSun"/>
          <w:szCs w:val="22"/>
          <w:lang w:val="pt-PT" w:eastAsia="zh-CN"/>
        </w:rPr>
      </w:pPr>
    </w:p>
    <w:p w14:paraId="0F385A0B" w14:textId="77777777" w:rsidR="00BE2EEB" w:rsidRPr="00F67924" w:rsidRDefault="00BE2EEB" w:rsidP="001046D2">
      <w:pPr>
        <w:suppressAutoHyphens/>
        <w:ind w:left="288" w:hanging="288"/>
        <w:rPr>
          <w:b/>
          <w:lang w:val="pt-PT"/>
        </w:rPr>
      </w:pPr>
      <w:r w:rsidRPr="00F67924">
        <w:rPr>
          <w:b/>
          <w:lang w:val="pt-PT"/>
        </w:rPr>
        <w:t>Alternar o Local da Injeção</w:t>
      </w:r>
    </w:p>
    <w:p w14:paraId="7FE30014" w14:textId="62187FF1" w:rsidR="00BE2EEB" w:rsidRPr="00F67924" w:rsidRDefault="00BE2EEB">
      <w:pPr>
        <w:pStyle w:val="Standard1"/>
        <w:autoSpaceDE w:val="0"/>
        <w:autoSpaceDN w:val="0"/>
        <w:adjustRightInd w:val="0"/>
        <w:spacing w:after="60"/>
        <w:ind w:left="810" w:hanging="561"/>
        <w:rPr>
          <w:rFonts w:eastAsia="SimSun"/>
          <w:szCs w:val="22"/>
          <w:lang w:val="pt-PT" w:eastAsia="zh-CN"/>
        </w:rPr>
        <w:pPrChange w:id="4072"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t xml:space="preserve">Escolha um local de injeção diferente para cada nova injeção, </w:t>
      </w:r>
      <w:r w:rsidRPr="00F67924">
        <w:rPr>
          <w:lang w:val="pt-PT"/>
        </w:rPr>
        <w:t>pelo menos a 2,5</w:t>
      </w:r>
      <w:r w:rsidR="00980AC3" w:rsidRPr="00F67924">
        <w:rPr>
          <w:lang w:val="pt-PT"/>
        </w:rPr>
        <w:t> </w:t>
      </w:r>
      <w:r w:rsidRPr="00F67924">
        <w:rPr>
          <w:lang w:val="pt-PT"/>
        </w:rPr>
        <w:t>cm da área que usou na injeção anterior.</w:t>
      </w:r>
    </w:p>
    <w:p w14:paraId="42870649" w14:textId="77777777" w:rsidR="00BE2EEB" w:rsidRPr="00F67924" w:rsidRDefault="00BE2EEB">
      <w:pPr>
        <w:pStyle w:val="Standard1"/>
        <w:autoSpaceDE w:val="0"/>
        <w:autoSpaceDN w:val="0"/>
        <w:adjustRightInd w:val="0"/>
        <w:spacing w:after="60"/>
        <w:ind w:left="810" w:hanging="561"/>
        <w:rPr>
          <w:lang w:val="pt-PT"/>
        </w:rPr>
        <w:pPrChange w:id="4073"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Pr="00F67924">
        <w:rPr>
          <w:lang w:val="pt-PT"/>
        </w:rPr>
        <w:t>Não dê a injeção em sinais, cicatrizes, nódoas negras, ou em áreas onde a pele está sensível, vermelha, dura ou onde não está intacta.</w:t>
      </w:r>
    </w:p>
    <w:p w14:paraId="510904A5" w14:textId="77777777" w:rsidR="000E55F3" w:rsidRPr="00F67924" w:rsidRDefault="000E55F3" w:rsidP="00BE2EEB">
      <w:pPr>
        <w:suppressAutoHyphens/>
        <w:ind w:left="288" w:hanging="288"/>
        <w:rPr>
          <w:lang w:val="pt-PT"/>
        </w:rPr>
      </w:pPr>
    </w:p>
    <w:p w14:paraId="62041DE2" w14:textId="24C1D059" w:rsidR="00BE2EEB" w:rsidRPr="00F67924" w:rsidRDefault="00BB311A" w:rsidP="00515D4D">
      <w:pPr>
        <w:suppressAutoHyphens/>
        <w:ind w:left="288" w:hanging="288"/>
        <w:jc w:val="center"/>
        <w:rPr>
          <w:rFonts w:eastAsia="SimSun"/>
          <w:szCs w:val="22"/>
          <w:lang w:val="pt-PT" w:eastAsia="zh-CN"/>
        </w:rPr>
      </w:pPr>
      <w:r w:rsidRPr="00F67924">
        <w:rPr>
          <w:rFonts w:eastAsia="SimSun"/>
          <w:noProof/>
          <w:szCs w:val="22"/>
          <w:lang w:eastAsia="en-US"/>
        </w:rPr>
        <w:drawing>
          <wp:inline distT="0" distB="0" distL="0" distR="0" wp14:anchorId="544A3AB2" wp14:editId="393A8D4B">
            <wp:extent cx="3099435" cy="2374900"/>
            <wp:effectExtent l="0" t="0" r="0" b="0"/>
            <wp:docPr id="14" name="Picture 14" descr="Pictur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Picture2"/>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3099435" cy="2374900"/>
                    </a:xfrm>
                    <a:prstGeom prst="rect">
                      <a:avLst/>
                    </a:prstGeom>
                    <a:noFill/>
                    <a:ln>
                      <a:noFill/>
                    </a:ln>
                  </pic:spPr>
                </pic:pic>
              </a:graphicData>
            </a:graphic>
          </wp:inline>
        </w:drawing>
      </w:r>
    </w:p>
    <w:p w14:paraId="52FB4F2D" w14:textId="77777777" w:rsidR="00BE2EEB" w:rsidRPr="00F67924" w:rsidRDefault="000E55F3" w:rsidP="00515D4D">
      <w:pPr>
        <w:suppressAutoHyphens/>
        <w:ind w:left="288" w:hanging="288"/>
        <w:jc w:val="center"/>
        <w:rPr>
          <w:rFonts w:eastAsia="SimSun"/>
          <w:b/>
          <w:szCs w:val="22"/>
          <w:lang w:val="pt-PT" w:eastAsia="zh-CN"/>
        </w:rPr>
      </w:pPr>
      <w:r w:rsidRPr="00F67924">
        <w:rPr>
          <w:rFonts w:eastAsia="SimSun"/>
          <w:b/>
          <w:szCs w:val="22"/>
          <w:lang w:val="pt-PT" w:eastAsia="zh-CN"/>
        </w:rPr>
        <w:t>Figura D</w:t>
      </w:r>
    </w:p>
    <w:p w14:paraId="0E1956A7" w14:textId="77777777" w:rsidR="00BE2EEB" w:rsidRPr="00F67924" w:rsidRDefault="00BE2EEB" w:rsidP="00BE2EEB">
      <w:pPr>
        <w:suppressAutoHyphens/>
        <w:ind w:left="288" w:hanging="288"/>
        <w:rPr>
          <w:rFonts w:eastAsia="SimSun"/>
          <w:szCs w:val="22"/>
          <w:lang w:val="pt-PT" w:eastAsia="zh-CN"/>
        </w:rPr>
      </w:pPr>
    </w:p>
    <w:p w14:paraId="7D1E0E52" w14:textId="77777777" w:rsidR="000E55F3" w:rsidRPr="00F67924" w:rsidRDefault="000E55F3" w:rsidP="00D71122">
      <w:pPr>
        <w:keepNext/>
        <w:keepLines/>
        <w:autoSpaceDE w:val="0"/>
        <w:autoSpaceDN w:val="0"/>
        <w:adjustRightInd w:val="0"/>
        <w:spacing w:after="60"/>
        <w:rPr>
          <w:b/>
          <w:szCs w:val="22"/>
          <w:lang w:val="pt-PT"/>
        </w:rPr>
      </w:pPr>
      <w:r w:rsidRPr="00F67924">
        <w:rPr>
          <w:b/>
          <w:szCs w:val="22"/>
          <w:lang w:val="pt-PT"/>
        </w:rPr>
        <w:t>Preparar o Local da Injeção</w:t>
      </w:r>
    </w:p>
    <w:p w14:paraId="05184ED6" w14:textId="60F12C4C" w:rsidR="000E55F3" w:rsidRPr="00F67924" w:rsidRDefault="00346085">
      <w:pPr>
        <w:pStyle w:val="Standard1"/>
        <w:autoSpaceDE w:val="0"/>
        <w:autoSpaceDN w:val="0"/>
        <w:adjustRightInd w:val="0"/>
        <w:ind w:left="810" w:hanging="561"/>
        <w:rPr>
          <w:szCs w:val="22"/>
          <w:lang w:val="pt-PT"/>
        </w:rPr>
        <w:pPrChange w:id="4074"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0E55F3" w:rsidRPr="00F67924">
        <w:rPr>
          <w:szCs w:val="22"/>
          <w:lang w:val="pt-PT"/>
        </w:rPr>
        <w:t>Para reduzir o risco de infeção, limpe</w:t>
      </w:r>
      <w:r w:rsidR="005E240E" w:rsidRPr="00F67924">
        <w:rPr>
          <w:szCs w:val="22"/>
          <w:lang w:val="pt-PT"/>
        </w:rPr>
        <w:t xml:space="preserve"> com um movimento circular</w:t>
      </w:r>
      <w:r w:rsidR="000E55F3" w:rsidRPr="00F67924">
        <w:rPr>
          <w:szCs w:val="22"/>
          <w:lang w:val="pt-PT"/>
        </w:rPr>
        <w:t xml:space="preserve"> o local da injeção com uma compressa embebida em álcool e deixe secar. </w:t>
      </w:r>
      <w:r w:rsidR="000E55F3" w:rsidRPr="00F67924">
        <w:rPr>
          <w:b/>
          <w:szCs w:val="22"/>
          <w:lang w:val="pt-PT"/>
        </w:rPr>
        <w:t>Não</w:t>
      </w:r>
      <w:r w:rsidR="005E240E" w:rsidRPr="00F67924">
        <w:rPr>
          <w:szCs w:val="22"/>
          <w:lang w:val="pt-PT"/>
        </w:rPr>
        <w:t xml:space="preserve"> toque no local da</w:t>
      </w:r>
      <w:r w:rsidR="000E55F3" w:rsidRPr="00F67924">
        <w:rPr>
          <w:szCs w:val="22"/>
          <w:lang w:val="pt-PT"/>
        </w:rPr>
        <w:t xml:space="preserve"> injeção novamente antes de administrar a injeção.</w:t>
      </w:r>
    </w:p>
    <w:p w14:paraId="109522B7" w14:textId="77777777" w:rsidR="000E55F3" w:rsidRPr="00F67924" w:rsidRDefault="00346085">
      <w:pPr>
        <w:pStyle w:val="Standard1"/>
        <w:autoSpaceDE w:val="0"/>
        <w:autoSpaceDN w:val="0"/>
        <w:adjustRightInd w:val="0"/>
        <w:ind w:left="810" w:hanging="561"/>
        <w:rPr>
          <w:lang w:val="pt-PT"/>
        </w:rPr>
        <w:pPrChange w:id="4075"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0E55F3" w:rsidRPr="00F67924">
        <w:rPr>
          <w:b/>
          <w:lang w:val="pt-PT"/>
        </w:rPr>
        <w:t>Não</w:t>
      </w:r>
      <w:r w:rsidR="000E55F3" w:rsidRPr="00F67924">
        <w:rPr>
          <w:lang w:val="pt-PT"/>
        </w:rPr>
        <w:t xml:space="preserve"> </w:t>
      </w:r>
      <w:r w:rsidR="000E55F3" w:rsidRPr="00F67924">
        <w:rPr>
          <w:szCs w:val="22"/>
          <w:lang w:val="pt-PT"/>
        </w:rPr>
        <w:t>ventile</w:t>
      </w:r>
      <w:r w:rsidR="000E55F3" w:rsidRPr="00F67924">
        <w:rPr>
          <w:lang w:val="pt-PT"/>
        </w:rPr>
        <w:t xml:space="preserve"> ou sopre sobre a área limpa.</w:t>
      </w:r>
    </w:p>
    <w:p w14:paraId="44617815" w14:textId="77777777" w:rsidR="000E55F3" w:rsidRPr="00F67924" w:rsidRDefault="000E55F3" w:rsidP="00515D4D">
      <w:pPr>
        <w:autoSpaceDE w:val="0"/>
        <w:autoSpaceDN w:val="0"/>
        <w:adjustRightInd w:val="0"/>
        <w:spacing w:after="60"/>
        <w:ind w:left="720"/>
        <w:rPr>
          <w:szCs w:val="22"/>
          <w:lang w:val="pt-PT"/>
        </w:rPr>
      </w:pPr>
    </w:p>
    <w:p w14:paraId="6A48A0E8" w14:textId="77777777" w:rsidR="00561E49" w:rsidRPr="00F67924" w:rsidRDefault="00561E49" w:rsidP="00561E49">
      <w:pPr>
        <w:suppressAutoHyphens/>
        <w:ind w:left="567" w:hanging="567"/>
        <w:rPr>
          <w:b/>
          <w:lang w:val="pt-PT"/>
        </w:rPr>
      </w:pPr>
      <w:r w:rsidRPr="00F67924">
        <w:rPr>
          <w:b/>
          <w:lang w:val="pt-PT"/>
        </w:rPr>
        <w:t>Passo 3. Injete RoActemra</w:t>
      </w:r>
    </w:p>
    <w:p w14:paraId="7F51D7F8" w14:textId="77777777" w:rsidR="00561E49" w:rsidRPr="00F67924" w:rsidRDefault="00346085">
      <w:pPr>
        <w:pStyle w:val="Standard1"/>
        <w:autoSpaceDE w:val="0"/>
        <w:autoSpaceDN w:val="0"/>
        <w:adjustRightInd w:val="0"/>
        <w:ind w:left="810" w:hanging="561"/>
        <w:rPr>
          <w:szCs w:val="22"/>
          <w:lang w:val="pt-PT"/>
        </w:rPr>
        <w:pPrChange w:id="4076"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561E49" w:rsidRPr="00F67924">
        <w:rPr>
          <w:szCs w:val="22"/>
          <w:lang w:val="pt-PT"/>
        </w:rPr>
        <w:t xml:space="preserve">Segure firmemente </w:t>
      </w:r>
      <w:r w:rsidR="00B81E16" w:rsidRPr="00F67924">
        <w:rPr>
          <w:szCs w:val="22"/>
          <w:lang w:val="pt-PT"/>
        </w:rPr>
        <w:t xml:space="preserve">RoActemra </w:t>
      </w:r>
      <w:r w:rsidR="00561E49" w:rsidRPr="00F67924">
        <w:rPr>
          <w:szCs w:val="22"/>
          <w:lang w:val="pt-PT"/>
        </w:rPr>
        <w:t xml:space="preserve">caneta pré-cheia com uma mão. Rode e retire a tampa verde com a outra mão </w:t>
      </w:r>
      <w:r w:rsidR="00561E49" w:rsidRPr="00F67924">
        <w:rPr>
          <w:b/>
          <w:szCs w:val="22"/>
          <w:lang w:val="pt-PT"/>
        </w:rPr>
        <w:t>(Ver Figura E).</w:t>
      </w:r>
      <w:r w:rsidR="00561E49" w:rsidRPr="00F67924">
        <w:rPr>
          <w:szCs w:val="22"/>
          <w:lang w:val="pt-PT"/>
        </w:rPr>
        <w:t xml:space="preserve"> A tampa verde contém um tubo de metal folgado. </w:t>
      </w:r>
    </w:p>
    <w:p w14:paraId="01D73052" w14:textId="77777777" w:rsidR="00561E49" w:rsidRPr="00F67924" w:rsidRDefault="00346085">
      <w:pPr>
        <w:pStyle w:val="Standard1"/>
        <w:autoSpaceDE w:val="0"/>
        <w:autoSpaceDN w:val="0"/>
        <w:adjustRightInd w:val="0"/>
        <w:ind w:left="810" w:hanging="561"/>
        <w:rPr>
          <w:szCs w:val="22"/>
          <w:lang w:val="pt-PT"/>
        </w:rPr>
        <w:pPrChange w:id="4077"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561E49" w:rsidRPr="00F67924">
        <w:rPr>
          <w:szCs w:val="22"/>
          <w:lang w:val="pt-PT"/>
        </w:rPr>
        <w:t>Se não conseguir remover a tampa verde, peça ajuda a um cuidador ou contacte o seu prof</w:t>
      </w:r>
      <w:r w:rsidR="00B810A6" w:rsidRPr="00F67924">
        <w:rPr>
          <w:szCs w:val="22"/>
          <w:lang w:val="pt-PT"/>
        </w:rPr>
        <w:t>i</w:t>
      </w:r>
      <w:r w:rsidR="00561E49" w:rsidRPr="00F67924">
        <w:rPr>
          <w:szCs w:val="22"/>
          <w:lang w:val="pt-PT"/>
        </w:rPr>
        <w:t xml:space="preserve">ssional de saúde. </w:t>
      </w:r>
    </w:p>
    <w:p w14:paraId="37656A91" w14:textId="77777777" w:rsidR="00E07EAB" w:rsidRPr="00F67924" w:rsidRDefault="00E07EAB" w:rsidP="00515D4D">
      <w:pPr>
        <w:tabs>
          <w:tab w:val="left" w:pos="284"/>
        </w:tabs>
        <w:autoSpaceDE w:val="0"/>
        <w:autoSpaceDN w:val="0"/>
        <w:adjustRightInd w:val="0"/>
        <w:spacing w:after="60"/>
        <w:ind w:left="284"/>
        <w:rPr>
          <w:szCs w:val="22"/>
          <w:lang w:val="pt-PT"/>
        </w:rPr>
      </w:pPr>
    </w:p>
    <w:p w14:paraId="48B62008" w14:textId="378F4107" w:rsidR="00E07EAB" w:rsidRPr="00F67924" w:rsidRDefault="00BB311A" w:rsidP="00515D4D">
      <w:pPr>
        <w:tabs>
          <w:tab w:val="left" w:pos="284"/>
        </w:tabs>
        <w:autoSpaceDE w:val="0"/>
        <w:autoSpaceDN w:val="0"/>
        <w:adjustRightInd w:val="0"/>
        <w:spacing w:after="60"/>
        <w:jc w:val="center"/>
        <w:rPr>
          <w:szCs w:val="22"/>
          <w:lang w:val="pt-PT"/>
        </w:rPr>
      </w:pPr>
      <w:r w:rsidRPr="00F67924">
        <w:rPr>
          <w:noProof/>
          <w:szCs w:val="22"/>
          <w:lang w:eastAsia="en-US"/>
        </w:rPr>
        <w:drawing>
          <wp:inline distT="0" distB="0" distL="0" distR="0" wp14:anchorId="3EBAA757" wp14:editId="3F4BE8FA">
            <wp:extent cx="4001770" cy="2505710"/>
            <wp:effectExtent l="0" t="0" r="0" b="0"/>
            <wp:docPr id="15" name="Picture 15" descr="Pictur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Picture3"/>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4001770" cy="2505710"/>
                    </a:xfrm>
                    <a:prstGeom prst="rect">
                      <a:avLst/>
                    </a:prstGeom>
                    <a:noFill/>
                    <a:ln>
                      <a:noFill/>
                    </a:ln>
                  </pic:spPr>
                </pic:pic>
              </a:graphicData>
            </a:graphic>
          </wp:inline>
        </w:drawing>
      </w:r>
    </w:p>
    <w:p w14:paraId="0DF7BE35" w14:textId="77777777" w:rsidR="00E07EAB" w:rsidRPr="00F67924" w:rsidRDefault="00E07EAB" w:rsidP="00515D4D">
      <w:pPr>
        <w:tabs>
          <w:tab w:val="left" w:pos="284"/>
        </w:tabs>
        <w:autoSpaceDE w:val="0"/>
        <w:autoSpaceDN w:val="0"/>
        <w:adjustRightInd w:val="0"/>
        <w:spacing w:after="60"/>
        <w:jc w:val="center"/>
        <w:rPr>
          <w:b/>
          <w:szCs w:val="22"/>
          <w:lang w:val="pt-PT"/>
        </w:rPr>
      </w:pPr>
      <w:r w:rsidRPr="00F67924">
        <w:rPr>
          <w:b/>
          <w:szCs w:val="22"/>
          <w:lang w:val="pt-PT"/>
        </w:rPr>
        <w:t>Figura E</w:t>
      </w:r>
    </w:p>
    <w:p w14:paraId="7448AEEC" w14:textId="77777777" w:rsidR="00BE2EEB" w:rsidRPr="00F67924" w:rsidRDefault="00BE2EEB" w:rsidP="00BE2EEB">
      <w:pPr>
        <w:suppressAutoHyphens/>
        <w:ind w:left="288" w:hanging="288"/>
        <w:rPr>
          <w:lang w:val="pt-PT"/>
        </w:rPr>
      </w:pPr>
    </w:p>
    <w:p w14:paraId="236B925E" w14:textId="0BF6F543" w:rsidR="00E07EAB" w:rsidRPr="00F67924" w:rsidRDefault="00E07EAB" w:rsidP="00515D4D">
      <w:pPr>
        <w:tabs>
          <w:tab w:val="left" w:pos="0"/>
        </w:tabs>
        <w:autoSpaceDE w:val="0"/>
        <w:autoSpaceDN w:val="0"/>
        <w:adjustRightInd w:val="0"/>
        <w:spacing w:after="60"/>
        <w:rPr>
          <w:szCs w:val="22"/>
          <w:lang w:val="pt-PT"/>
        </w:rPr>
      </w:pPr>
      <w:r w:rsidRPr="00F67924">
        <w:rPr>
          <w:b/>
          <w:szCs w:val="22"/>
          <w:lang w:val="pt-PT"/>
        </w:rPr>
        <w:t>Importante: Não toque na proteção da agulha que está localizada na ponta d</w:t>
      </w:r>
      <w:r w:rsidR="00833682" w:rsidRPr="00F67924">
        <w:rPr>
          <w:b/>
          <w:szCs w:val="22"/>
          <w:lang w:val="pt-PT"/>
        </w:rPr>
        <w:t>a</w:t>
      </w:r>
      <w:r w:rsidRPr="00F67924">
        <w:rPr>
          <w:b/>
          <w:szCs w:val="22"/>
          <w:lang w:val="pt-PT"/>
        </w:rPr>
        <w:t xml:space="preserve"> </w:t>
      </w:r>
      <w:r w:rsidR="00833682" w:rsidRPr="00F67924">
        <w:rPr>
          <w:b/>
          <w:szCs w:val="22"/>
          <w:lang w:val="pt-PT"/>
        </w:rPr>
        <w:t>caneta pré-cheia</w:t>
      </w:r>
      <w:r w:rsidRPr="00F67924">
        <w:rPr>
          <w:b/>
          <w:szCs w:val="22"/>
          <w:lang w:val="pt-PT"/>
        </w:rPr>
        <w:t xml:space="preserve"> abaixo da área da </w:t>
      </w:r>
      <w:r w:rsidR="00980AC3" w:rsidRPr="00F67924">
        <w:rPr>
          <w:b/>
          <w:szCs w:val="22"/>
          <w:lang w:val="pt-PT"/>
        </w:rPr>
        <w:t>j</w:t>
      </w:r>
      <w:r w:rsidRPr="00F67924">
        <w:rPr>
          <w:b/>
          <w:szCs w:val="22"/>
          <w:lang w:val="pt-PT"/>
        </w:rPr>
        <w:t>anela (ver Figura A), para evitar um ferimento acidental com a agulha.</w:t>
      </w:r>
    </w:p>
    <w:p w14:paraId="70DAD2B9" w14:textId="77777777" w:rsidR="00E07EAB" w:rsidRPr="00F67924" w:rsidRDefault="00346085">
      <w:pPr>
        <w:pStyle w:val="Standard1"/>
        <w:autoSpaceDE w:val="0"/>
        <w:autoSpaceDN w:val="0"/>
        <w:adjustRightInd w:val="0"/>
        <w:ind w:left="810" w:hanging="561"/>
        <w:rPr>
          <w:szCs w:val="22"/>
          <w:lang w:val="pt-PT"/>
        </w:rPr>
        <w:pPrChange w:id="4078"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E07EAB" w:rsidRPr="00F67924">
        <w:rPr>
          <w:szCs w:val="22"/>
          <w:lang w:val="pt-PT"/>
        </w:rPr>
        <w:t xml:space="preserve">Elimine a tampa verde num recipiente para objetos afiados. </w:t>
      </w:r>
    </w:p>
    <w:p w14:paraId="15D2F45A" w14:textId="55722787" w:rsidR="00E07EAB" w:rsidRPr="00F67924" w:rsidRDefault="00346085">
      <w:pPr>
        <w:pStyle w:val="Standard1"/>
        <w:autoSpaceDE w:val="0"/>
        <w:autoSpaceDN w:val="0"/>
        <w:adjustRightInd w:val="0"/>
        <w:ind w:left="810" w:hanging="561"/>
        <w:rPr>
          <w:szCs w:val="22"/>
          <w:lang w:val="pt-PT"/>
        </w:rPr>
        <w:pPrChange w:id="4079"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E07EAB" w:rsidRPr="00F67924">
        <w:rPr>
          <w:szCs w:val="22"/>
          <w:lang w:val="pt-PT"/>
        </w:rPr>
        <w:t xml:space="preserve">Após remover a tampa verde, a caneta pré-cheia está pronta a </w:t>
      </w:r>
      <w:r w:rsidR="00090998" w:rsidRPr="00F67924">
        <w:rPr>
          <w:szCs w:val="22"/>
          <w:lang w:val="pt-PT"/>
        </w:rPr>
        <w:t>utiliza</w:t>
      </w:r>
      <w:r w:rsidR="00E07EAB" w:rsidRPr="00F67924">
        <w:rPr>
          <w:szCs w:val="22"/>
          <w:lang w:val="pt-PT"/>
        </w:rPr>
        <w:t xml:space="preserve">r. </w:t>
      </w:r>
      <w:r w:rsidR="00090998" w:rsidRPr="00F67924">
        <w:rPr>
          <w:szCs w:val="22"/>
          <w:lang w:val="pt-PT"/>
        </w:rPr>
        <w:t>Se a caneta pré-cheia não for utilizada em 3</w:t>
      </w:r>
      <w:r w:rsidR="00980AC3" w:rsidRPr="00F67924">
        <w:rPr>
          <w:szCs w:val="22"/>
          <w:lang w:val="pt-PT"/>
        </w:rPr>
        <w:t> </w:t>
      </w:r>
      <w:r w:rsidR="00090998" w:rsidRPr="00F67924">
        <w:rPr>
          <w:szCs w:val="22"/>
          <w:lang w:val="pt-PT"/>
        </w:rPr>
        <w:t>minutos após a remoção da tampa, a caneta pré-cheia deve ser eliminada no recipient</w:t>
      </w:r>
      <w:r w:rsidR="005E240E" w:rsidRPr="00F67924">
        <w:rPr>
          <w:szCs w:val="22"/>
          <w:lang w:val="pt-PT"/>
        </w:rPr>
        <w:t>e</w:t>
      </w:r>
      <w:r w:rsidR="00090998" w:rsidRPr="00F67924">
        <w:rPr>
          <w:szCs w:val="22"/>
          <w:lang w:val="pt-PT"/>
        </w:rPr>
        <w:t xml:space="preserve"> para objetos afiados e deve ser utiliz</w:t>
      </w:r>
      <w:r w:rsidR="00423BD2" w:rsidRPr="00F67924">
        <w:rPr>
          <w:szCs w:val="22"/>
          <w:lang w:val="pt-PT"/>
        </w:rPr>
        <w:t>a</w:t>
      </w:r>
      <w:r w:rsidR="00090998" w:rsidRPr="00F67924">
        <w:rPr>
          <w:szCs w:val="22"/>
          <w:lang w:val="pt-PT"/>
        </w:rPr>
        <w:t>da uma nova caneta pré-cheia.</w:t>
      </w:r>
    </w:p>
    <w:p w14:paraId="58F4DEF6" w14:textId="77777777" w:rsidR="00E07EAB" w:rsidRPr="00F67924" w:rsidRDefault="00346085">
      <w:pPr>
        <w:pStyle w:val="Standard1"/>
        <w:autoSpaceDE w:val="0"/>
        <w:autoSpaceDN w:val="0"/>
        <w:adjustRightInd w:val="0"/>
        <w:ind w:left="810" w:hanging="561"/>
        <w:rPr>
          <w:szCs w:val="22"/>
          <w:lang w:val="pt-PT"/>
        </w:rPr>
        <w:pPrChange w:id="4080"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090998" w:rsidRPr="00F67924">
        <w:rPr>
          <w:szCs w:val="22"/>
          <w:lang w:val="pt-PT"/>
        </w:rPr>
        <w:t xml:space="preserve">Nunca volte a colocar a tampa verde após a remover. </w:t>
      </w:r>
    </w:p>
    <w:p w14:paraId="451A5B09" w14:textId="1AA3BE0E" w:rsidR="00E07EAB" w:rsidRPr="00F67924" w:rsidRDefault="00346085">
      <w:pPr>
        <w:pStyle w:val="Standard1"/>
        <w:autoSpaceDE w:val="0"/>
        <w:autoSpaceDN w:val="0"/>
        <w:adjustRightInd w:val="0"/>
        <w:ind w:left="810" w:hanging="561"/>
        <w:rPr>
          <w:b/>
          <w:szCs w:val="22"/>
          <w:lang w:val="pt-PT"/>
        </w:rPr>
        <w:pPrChange w:id="4081"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090998" w:rsidRPr="00F67924">
        <w:rPr>
          <w:szCs w:val="22"/>
          <w:lang w:val="pt-PT"/>
        </w:rPr>
        <w:t xml:space="preserve">Segure confortavelmente, pela parte superior, a caneta pré-cheia com 1 mão, </w:t>
      </w:r>
      <w:del w:id="4082" w:author="Author">
        <w:r w:rsidR="00090998" w:rsidRPr="00F67924" w:rsidDel="00EE4151">
          <w:rPr>
            <w:szCs w:val="22"/>
            <w:lang w:val="pt-PT"/>
          </w:rPr>
          <w:delText>de modo a que</w:delText>
        </w:r>
      </w:del>
      <w:ins w:id="4083" w:author="Author">
        <w:r w:rsidR="00EE4151" w:rsidRPr="00F67924">
          <w:rPr>
            <w:szCs w:val="22"/>
            <w:lang w:val="pt-PT"/>
          </w:rPr>
          <w:t>de modo que</w:t>
        </w:r>
      </w:ins>
      <w:r w:rsidR="00090998" w:rsidRPr="00F67924">
        <w:rPr>
          <w:szCs w:val="22"/>
          <w:lang w:val="pt-PT"/>
        </w:rPr>
        <w:t xml:space="preserve"> consiga ver a área da Janela da caneta pré-cheia</w:t>
      </w:r>
      <w:r w:rsidR="00090998" w:rsidRPr="00F67924">
        <w:rPr>
          <w:b/>
          <w:szCs w:val="22"/>
          <w:lang w:val="pt-PT"/>
        </w:rPr>
        <w:t xml:space="preserve"> (Ver Figura F).</w:t>
      </w:r>
    </w:p>
    <w:p w14:paraId="1F232FAE" w14:textId="77777777" w:rsidR="002743A2" w:rsidRPr="00F67924" w:rsidRDefault="002743A2" w:rsidP="00515D4D">
      <w:pPr>
        <w:tabs>
          <w:tab w:val="left" w:pos="0"/>
        </w:tabs>
        <w:autoSpaceDE w:val="0"/>
        <w:autoSpaceDN w:val="0"/>
        <w:adjustRightInd w:val="0"/>
        <w:spacing w:after="60"/>
        <w:ind w:left="284" w:hanging="284"/>
        <w:rPr>
          <w:szCs w:val="22"/>
          <w:lang w:val="pt-PT"/>
        </w:rPr>
      </w:pPr>
    </w:p>
    <w:p w14:paraId="23E8DDA9" w14:textId="677CE3C2" w:rsidR="00BE2EEB" w:rsidRPr="00F67924" w:rsidRDefault="00BB311A" w:rsidP="00515D4D">
      <w:pPr>
        <w:suppressAutoHyphens/>
        <w:ind w:left="288" w:hanging="288"/>
        <w:jc w:val="center"/>
        <w:rPr>
          <w:rFonts w:eastAsia="SimSun"/>
          <w:szCs w:val="22"/>
          <w:lang w:val="pt-PT" w:eastAsia="zh-CN"/>
        </w:rPr>
      </w:pPr>
      <w:r w:rsidRPr="00F67924">
        <w:rPr>
          <w:noProof/>
          <w:szCs w:val="22"/>
          <w:lang w:eastAsia="en-US"/>
        </w:rPr>
        <w:drawing>
          <wp:inline distT="0" distB="0" distL="0" distR="0" wp14:anchorId="19B284EE" wp14:editId="56AD49A8">
            <wp:extent cx="2743200" cy="2149475"/>
            <wp:effectExtent l="0" t="0" r="0" b="0"/>
            <wp:docPr id="16" name="Picture 16" descr="AI-Upgrade-IFU_vG_images-updated-version-2-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6" descr="AI-Upgrade-IFU_vG_images-updated-version-2-2"/>
                    <pic:cNvPicPr preferRelativeResize="0">
                      <a:picLocks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2743200" cy="2149475"/>
                    </a:xfrm>
                    <a:prstGeom prst="rect">
                      <a:avLst/>
                    </a:prstGeom>
                    <a:noFill/>
                    <a:ln>
                      <a:noFill/>
                    </a:ln>
                  </pic:spPr>
                </pic:pic>
              </a:graphicData>
            </a:graphic>
          </wp:inline>
        </w:drawing>
      </w:r>
    </w:p>
    <w:p w14:paraId="378C5FC2" w14:textId="77777777" w:rsidR="00BE2EEB" w:rsidRPr="00F67924" w:rsidRDefault="00090998" w:rsidP="00515D4D">
      <w:pPr>
        <w:suppressAutoHyphens/>
        <w:ind w:left="288" w:hanging="288"/>
        <w:jc w:val="center"/>
        <w:rPr>
          <w:rFonts w:eastAsia="SimSun"/>
          <w:b/>
          <w:szCs w:val="22"/>
          <w:lang w:val="pt-PT" w:eastAsia="zh-CN"/>
        </w:rPr>
      </w:pPr>
      <w:r w:rsidRPr="00F67924">
        <w:rPr>
          <w:rFonts w:eastAsia="SimSun"/>
          <w:b/>
          <w:szCs w:val="22"/>
          <w:lang w:val="pt-PT" w:eastAsia="zh-CN"/>
        </w:rPr>
        <w:t>Figura F</w:t>
      </w:r>
    </w:p>
    <w:p w14:paraId="1F425445" w14:textId="5B6F46FF" w:rsidR="00184652" w:rsidRPr="00F67924" w:rsidRDefault="00346085">
      <w:pPr>
        <w:pStyle w:val="Standard1"/>
        <w:autoSpaceDE w:val="0"/>
        <w:autoSpaceDN w:val="0"/>
        <w:adjustRightInd w:val="0"/>
        <w:ind w:left="810" w:hanging="561"/>
        <w:rPr>
          <w:szCs w:val="22"/>
          <w:lang w:val="pt-PT"/>
        </w:rPr>
        <w:pPrChange w:id="4084"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090998" w:rsidRPr="00F67924">
        <w:rPr>
          <w:szCs w:val="22"/>
          <w:lang w:val="pt-PT"/>
        </w:rPr>
        <w:t xml:space="preserve">Utilize a sua outra mão para fazer suavemente uma prega na pele que limpou, de modo a preparar um local de injeção firme </w:t>
      </w:r>
      <w:r w:rsidR="00090998" w:rsidRPr="00F67924">
        <w:rPr>
          <w:b/>
          <w:szCs w:val="22"/>
          <w:lang w:val="pt-PT"/>
        </w:rPr>
        <w:t>(Ver Figura G).</w:t>
      </w:r>
      <w:r w:rsidR="00090998" w:rsidRPr="00F67924">
        <w:rPr>
          <w:szCs w:val="22"/>
          <w:lang w:val="pt-PT"/>
        </w:rPr>
        <w:t xml:space="preserve"> A caneta pré-cheia requer um local de injeção firme para </w:t>
      </w:r>
      <w:r w:rsidR="00184652" w:rsidRPr="00F67924">
        <w:rPr>
          <w:szCs w:val="22"/>
          <w:lang w:val="pt-PT"/>
        </w:rPr>
        <w:t>uma ativação apropriada.</w:t>
      </w:r>
    </w:p>
    <w:p w14:paraId="4EA796C9" w14:textId="77777777" w:rsidR="00090998" w:rsidRPr="00F67924" w:rsidRDefault="00346085">
      <w:pPr>
        <w:pStyle w:val="Standard1"/>
        <w:autoSpaceDE w:val="0"/>
        <w:autoSpaceDN w:val="0"/>
        <w:adjustRightInd w:val="0"/>
        <w:ind w:left="810" w:hanging="561"/>
        <w:rPr>
          <w:szCs w:val="22"/>
          <w:lang w:val="pt-PT"/>
        </w:rPr>
        <w:pPrChange w:id="4085"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184652" w:rsidRPr="00F67924">
        <w:rPr>
          <w:szCs w:val="22"/>
          <w:lang w:val="pt-PT"/>
        </w:rPr>
        <w:t xml:space="preserve">Fazer uma prega na pele é importante para assegurar que injeta sob a pele (no tecido </w:t>
      </w:r>
      <w:r w:rsidR="007F46F0" w:rsidRPr="00F67924">
        <w:rPr>
          <w:szCs w:val="22"/>
          <w:lang w:val="pt-PT"/>
        </w:rPr>
        <w:t>adiposo</w:t>
      </w:r>
      <w:r w:rsidR="00184652" w:rsidRPr="00F67924">
        <w:rPr>
          <w:szCs w:val="22"/>
          <w:lang w:val="pt-PT"/>
        </w:rPr>
        <w:t xml:space="preserve">) mas não mais profundamente (no músculo). A injeção no músculo poderia causar uma injeção desconfortável. </w:t>
      </w:r>
    </w:p>
    <w:p w14:paraId="0E506DF2" w14:textId="56113695" w:rsidR="00090998" w:rsidRPr="00F67924" w:rsidRDefault="00BB311A" w:rsidP="00515D4D">
      <w:pPr>
        <w:suppressAutoHyphens/>
        <w:ind w:left="288" w:hanging="288"/>
        <w:jc w:val="center"/>
        <w:rPr>
          <w:rFonts w:eastAsia="SimSun"/>
          <w:szCs w:val="22"/>
          <w:lang w:val="pt-PT" w:eastAsia="zh-CN"/>
        </w:rPr>
      </w:pPr>
      <w:r w:rsidRPr="00F67924">
        <w:rPr>
          <w:noProof/>
          <w:szCs w:val="22"/>
          <w:lang w:eastAsia="en-US"/>
        </w:rPr>
        <w:drawing>
          <wp:inline distT="0" distB="0" distL="0" distR="0" wp14:anchorId="70A26D82" wp14:editId="667ADFE1">
            <wp:extent cx="2743200" cy="2149475"/>
            <wp:effectExtent l="0" t="0" r="0" b="0"/>
            <wp:docPr id="17" name="Picture 17" descr="AI-Upgrade-IFU_vG_images-(2)-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7" descr="AI-Upgrade-IFU_vG_images-(2)-9"/>
                    <pic:cNvPicPr preferRelativeResize="0">
                      <a:picLocks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2743200" cy="2149475"/>
                    </a:xfrm>
                    <a:prstGeom prst="rect">
                      <a:avLst/>
                    </a:prstGeom>
                    <a:noFill/>
                    <a:ln>
                      <a:noFill/>
                    </a:ln>
                  </pic:spPr>
                </pic:pic>
              </a:graphicData>
            </a:graphic>
          </wp:inline>
        </w:drawing>
      </w:r>
    </w:p>
    <w:p w14:paraId="3E9696FC" w14:textId="77777777" w:rsidR="00090998" w:rsidRPr="00F67924" w:rsidRDefault="00184652" w:rsidP="00515D4D">
      <w:pPr>
        <w:suppressAutoHyphens/>
        <w:ind w:left="288" w:hanging="288"/>
        <w:jc w:val="center"/>
        <w:rPr>
          <w:rFonts w:eastAsia="SimSun"/>
          <w:b/>
          <w:szCs w:val="22"/>
          <w:lang w:val="pt-PT" w:eastAsia="zh-CN"/>
        </w:rPr>
      </w:pPr>
      <w:r w:rsidRPr="00F67924">
        <w:rPr>
          <w:rFonts w:eastAsia="SimSun"/>
          <w:b/>
          <w:szCs w:val="22"/>
          <w:lang w:val="pt-PT" w:eastAsia="zh-CN"/>
        </w:rPr>
        <w:t>Figura G</w:t>
      </w:r>
    </w:p>
    <w:p w14:paraId="322B129F" w14:textId="77777777" w:rsidR="00090998" w:rsidRPr="00F67924" w:rsidRDefault="00090998" w:rsidP="001046D2">
      <w:pPr>
        <w:suppressAutoHyphens/>
        <w:ind w:left="288" w:hanging="288"/>
        <w:rPr>
          <w:rFonts w:eastAsia="SimSun"/>
          <w:szCs w:val="22"/>
          <w:lang w:val="pt-PT" w:eastAsia="zh-CN"/>
        </w:rPr>
      </w:pPr>
    </w:p>
    <w:p w14:paraId="397625C5" w14:textId="77777777" w:rsidR="00184652" w:rsidRPr="00F67924" w:rsidRDefault="00A77567">
      <w:pPr>
        <w:pStyle w:val="Standard1"/>
        <w:autoSpaceDE w:val="0"/>
        <w:autoSpaceDN w:val="0"/>
        <w:adjustRightInd w:val="0"/>
        <w:ind w:left="606" w:hanging="357"/>
        <w:rPr>
          <w:szCs w:val="22"/>
          <w:lang w:val="pt-PT"/>
        </w:rPr>
        <w:pPrChange w:id="4086" w:author="Author">
          <w:pPr>
            <w:pStyle w:val="Standard1"/>
            <w:autoSpaceDE w:val="0"/>
            <w:autoSpaceDN w:val="0"/>
            <w:adjustRightInd w:val="0"/>
            <w:ind w:left="360" w:hanging="360"/>
          </w:pPr>
        </w:pPrChange>
      </w:pPr>
      <w:r w:rsidRPr="00F67924">
        <w:rPr>
          <w:rFonts w:eastAsia="SimSun"/>
          <w:szCs w:val="22"/>
          <w:lang w:val="pt-PT" w:eastAsia="zh-CN"/>
        </w:rPr>
        <w:sym w:font="Symbol" w:char="F0B7"/>
      </w:r>
      <w:r w:rsidRPr="00F67924">
        <w:rPr>
          <w:rFonts w:eastAsia="SimSun"/>
          <w:szCs w:val="22"/>
          <w:lang w:val="pt-PT" w:eastAsia="zh-CN"/>
        </w:rPr>
        <w:tab/>
      </w:r>
      <w:r w:rsidR="00184652" w:rsidRPr="00F67924">
        <w:rPr>
          <w:b/>
          <w:szCs w:val="22"/>
          <w:lang w:val="pt-PT"/>
        </w:rPr>
        <w:t>Não</w:t>
      </w:r>
      <w:r w:rsidR="00184652" w:rsidRPr="00F67924">
        <w:rPr>
          <w:szCs w:val="22"/>
          <w:lang w:val="pt-PT"/>
        </w:rPr>
        <w:t xml:space="preserve"> carregue ainda no botão de ativação verde. </w:t>
      </w:r>
    </w:p>
    <w:p w14:paraId="0493BF67" w14:textId="57037D47" w:rsidR="00184652" w:rsidRPr="00F67924" w:rsidRDefault="00A77567">
      <w:pPr>
        <w:pStyle w:val="Standard1"/>
        <w:autoSpaceDE w:val="0"/>
        <w:autoSpaceDN w:val="0"/>
        <w:adjustRightInd w:val="0"/>
        <w:ind w:left="606" w:hanging="357"/>
        <w:rPr>
          <w:szCs w:val="22"/>
          <w:lang w:val="pt-PT"/>
        </w:rPr>
        <w:pPrChange w:id="4087" w:author="Author">
          <w:pPr>
            <w:pStyle w:val="Standard1"/>
            <w:autoSpaceDE w:val="0"/>
            <w:autoSpaceDN w:val="0"/>
            <w:adjustRightInd w:val="0"/>
            <w:ind w:left="360" w:hanging="360"/>
          </w:pPr>
        </w:pPrChange>
      </w:pPr>
      <w:r w:rsidRPr="00F67924">
        <w:rPr>
          <w:rFonts w:eastAsia="SimSun"/>
          <w:szCs w:val="22"/>
          <w:lang w:val="pt-PT" w:eastAsia="zh-CN"/>
        </w:rPr>
        <w:sym w:font="Symbol" w:char="F0B7"/>
      </w:r>
      <w:r w:rsidRPr="00F67924">
        <w:rPr>
          <w:rFonts w:eastAsia="SimSun"/>
          <w:szCs w:val="22"/>
          <w:lang w:val="pt-PT" w:eastAsia="zh-CN"/>
        </w:rPr>
        <w:tab/>
      </w:r>
      <w:r w:rsidR="00184652" w:rsidRPr="00F67924">
        <w:rPr>
          <w:szCs w:val="22"/>
          <w:lang w:val="pt-PT"/>
        </w:rPr>
        <w:t xml:space="preserve">Coloque a proteção da agulha da caneta pré-cheia contra a sua prega de pele num ângulo de 90º </w:t>
      </w:r>
      <w:r w:rsidR="00184652" w:rsidRPr="00F67924">
        <w:rPr>
          <w:b/>
          <w:szCs w:val="22"/>
          <w:lang w:val="pt-PT"/>
        </w:rPr>
        <w:t>(Ver Figura H).</w:t>
      </w:r>
    </w:p>
    <w:p w14:paraId="332274D0" w14:textId="77777777" w:rsidR="00090998" w:rsidRPr="00F67924" w:rsidRDefault="00A77567">
      <w:pPr>
        <w:pStyle w:val="Standard1"/>
        <w:autoSpaceDE w:val="0"/>
        <w:autoSpaceDN w:val="0"/>
        <w:adjustRightInd w:val="0"/>
        <w:ind w:left="606" w:hanging="357"/>
        <w:rPr>
          <w:rFonts w:eastAsia="SimSun"/>
          <w:szCs w:val="22"/>
          <w:lang w:val="pt-PT" w:eastAsia="zh-CN"/>
        </w:rPr>
        <w:pPrChange w:id="4088" w:author="Author">
          <w:pPr>
            <w:pStyle w:val="Standard1"/>
            <w:autoSpaceDE w:val="0"/>
            <w:autoSpaceDN w:val="0"/>
            <w:adjustRightInd w:val="0"/>
            <w:ind w:left="360" w:hanging="360"/>
          </w:pPr>
        </w:pPrChange>
      </w:pPr>
      <w:r w:rsidRPr="00F67924">
        <w:rPr>
          <w:rFonts w:eastAsia="SimSun"/>
          <w:szCs w:val="22"/>
          <w:lang w:val="pt-PT" w:eastAsia="zh-CN"/>
        </w:rPr>
        <w:sym w:font="Symbol" w:char="F0B7"/>
      </w:r>
      <w:r w:rsidRPr="00F67924">
        <w:rPr>
          <w:rFonts w:eastAsia="SimSun"/>
          <w:szCs w:val="22"/>
          <w:lang w:val="pt-PT" w:eastAsia="zh-CN"/>
        </w:rPr>
        <w:tab/>
      </w:r>
      <w:r w:rsidR="00184652" w:rsidRPr="00F67924">
        <w:rPr>
          <w:szCs w:val="22"/>
          <w:lang w:val="pt-PT"/>
        </w:rPr>
        <w:t xml:space="preserve">É importante que utilize o ângulo correto, de modo a assegurar que o medicamento é administrado debaixo da pele (no tecido </w:t>
      </w:r>
      <w:r w:rsidR="007F46F0" w:rsidRPr="00F67924">
        <w:rPr>
          <w:szCs w:val="22"/>
          <w:lang w:val="pt-PT"/>
        </w:rPr>
        <w:t>adiposo</w:t>
      </w:r>
      <w:r w:rsidR="00184652" w:rsidRPr="00F67924">
        <w:rPr>
          <w:szCs w:val="22"/>
          <w:lang w:val="pt-PT"/>
        </w:rPr>
        <w:t xml:space="preserve">), ou então a injeção pode ser dolorosa e o medicamento não funcionar. </w:t>
      </w:r>
    </w:p>
    <w:p w14:paraId="4BE81159" w14:textId="77777777" w:rsidR="00184652" w:rsidRPr="00F67924" w:rsidRDefault="00184652" w:rsidP="00515D4D">
      <w:pPr>
        <w:suppressAutoHyphens/>
        <w:autoSpaceDE w:val="0"/>
        <w:autoSpaceDN w:val="0"/>
        <w:adjustRightInd w:val="0"/>
        <w:rPr>
          <w:szCs w:val="22"/>
          <w:lang w:val="pt-PT"/>
        </w:rPr>
      </w:pPr>
    </w:p>
    <w:p w14:paraId="20EE6F9B" w14:textId="497DEA9C" w:rsidR="00184652" w:rsidRPr="00F67924" w:rsidRDefault="00BB311A" w:rsidP="00515D4D">
      <w:pPr>
        <w:suppressAutoHyphens/>
        <w:autoSpaceDE w:val="0"/>
        <w:autoSpaceDN w:val="0"/>
        <w:adjustRightInd w:val="0"/>
        <w:jc w:val="center"/>
        <w:rPr>
          <w:szCs w:val="22"/>
          <w:lang w:val="pt-PT"/>
        </w:rPr>
      </w:pPr>
      <w:r w:rsidRPr="00F67924">
        <w:rPr>
          <w:noProof/>
          <w:szCs w:val="22"/>
          <w:lang w:eastAsia="en-US"/>
        </w:rPr>
        <w:drawing>
          <wp:inline distT="0" distB="0" distL="0" distR="0" wp14:anchorId="22500645" wp14:editId="1146621F">
            <wp:extent cx="2743200" cy="2161540"/>
            <wp:effectExtent l="0" t="0" r="0" b="0"/>
            <wp:docPr id="18" name="Picture 18" descr="AI-Upgrade-IFU_vG_images-(2)-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8" descr="AI-Upgrade-IFU_vG_images-(2)-11"/>
                    <pic:cNvPicPr preferRelativeResize="0">
                      <a:picLocks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2743200" cy="2161540"/>
                    </a:xfrm>
                    <a:prstGeom prst="rect">
                      <a:avLst/>
                    </a:prstGeom>
                    <a:noFill/>
                    <a:ln>
                      <a:noFill/>
                    </a:ln>
                  </pic:spPr>
                </pic:pic>
              </a:graphicData>
            </a:graphic>
          </wp:inline>
        </w:drawing>
      </w:r>
    </w:p>
    <w:p w14:paraId="763C52D7" w14:textId="77777777" w:rsidR="00184652" w:rsidRPr="00F67924" w:rsidRDefault="00184652" w:rsidP="00515D4D">
      <w:pPr>
        <w:suppressAutoHyphens/>
        <w:autoSpaceDE w:val="0"/>
        <w:autoSpaceDN w:val="0"/>
        <w:adjustRightInd w:val="0"/>
        <w:jc w:val="center"/>
        <w:rPr>
          <w:b/>
          <w:szCs w:val="22"/>
          <w:lang w:val="pt-PT"/>
        </w:rPr>
      </w:pPr>
      <w:r w:rsidRPr="00F67924">
        <w:rPr>
          <w:b/>
          <w:szCs w:val="22"/>
          <w:lang w:val="pt-PT"/>
        </w:rPr>
        <w:t>Figura H</w:t>
      </w:r>
    </w:p>
    <w:p w14:paraId="0342F187" w14:textId="77777777" w:rsidR="00184652" w:rsidRPr="00F67924" w:rsidRDefault="00184652" w:rsidP="00515D4D">
      <w:pPr>
        <w:suppressAutoHyphens/>
        <w:autoSpaceDE w:val="0"/>
        <w:autoSpaceDN w:val="0"/>
        <w:adjustRightInd w:val="0"/>
        <w:rPr>
          <w:szCs w:val="22"/>
          <w:lang w:val="pt-PT"/>
        </w:rPr>
      </w:pPr>
    </w:p>
    <w:p w14:paraId="3A387F6A" w14:textId="77777777" w:rsidR="0069076A" w:rsidRPr="00F67924" w:rsidRDefault="00A77567">
      <w:pPr>
        <w:pStyle w:val="Standard1"/>
        <w:autoSpaceDE w:val="0"/>
        <w:autoSpaceDN w:val="0"/>
        <w:adjustRightInd w:val="0"/>
        <w:ind w:left="810" w:hanging="561"/>
        <w:rPr>
          <w:szCs w:val="22"/>
          <w:lang w:val="pt-PT"/>
        </w:rPr>
        <w:pPrChange w:id="4089"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69076A" w:rsidRPr="00F67924">
        <w:rPr>
          <w:szCs w:val="22"/>
          <w:lang w:val="pt-PT"/>
        </w:rPr>
        <w:t xml:space="preserve">Para utilizar a caneta pré-cheia, primeiro tem que desbloquear o botão de Ativação verde. </w:t>
      </w:r>
    </w:p>
    <w:p w14:paraId="247CE845" w14:textId="16924E6A" w:rsidR="0069076A" w:rsidRPr="00F67924" w:rsidRDefault="00A77567">
      <w:pPr>
        <w:pStyle w:val="Standard1"/>
        <w:autoSpaceDE w:val="0"/>
        <w:autoSpaceDN w:val="0"/>
        <w:adjustRightInd w:val="0"/>
        <w:ind w:left="810" w:hanging="561"/>
        <w:rPr>
          <w:szCs w:val="22"/>
          <w:lang w:val="pt-PT"/>
        </w:rPr>
        <w:pPrChange w:id="4090"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3A5B7A" w:rsidRPr="00F67924">
        <w:rPr>
          <w:szCs w:val="22"/>
          <w:lang w:val="pt-PT"/>
        </w:rPr>
        <w:t xml:space="preserve">Para </w:t>
      </w:r>
      <w:r w:rsidR="005E240E" w:rsidRPr="00F67924">
        <w:rPr>
          <w:szCs w:val="22"/>
          <w:lang w:val="pt-PT"/>
        </w:rPr>
        <w:t>o</w:t>
      </w:r>
      <w:r w:rsidR="003A5B7A" w:rsidRPr="00F67924">
        <w:rPr>
          <w:szCs w:val="22"/>
          <w:lang w:val="pt-PT"/>
        </w:rPr>
        <w:t xml:space="preserve"> desbloquear, empurre firmemente a caneta pré-cheia contra a sua prega de pele até que a proteção da agulha fique completamente recolhida </w:t>
      </w:r>
      <w:r w:rsidR="003A5B7A" w:rsidRPr="00F67924">
        <w:rPr>
          <w:b/>
          <w:szCs w:val="22"/>
          <w:lang w:val="pt-PT"/>
        </w:rPr>
        <w:t>(Ver Figura I).</w:t>
      </w:r>
    </w:p>
    <w:p w14:paraId="66E7529D" w14:textId="77777777" w:rsidR="00184652" w:rsidRPr="00F67924" w:rsidRDefault="00184652" w:rsidP="00515D4D">
      <w:pPr>
        <w:suppressAutoHyphens/>
        <w:autoSpaceDE w:val="0"/>
        <w:autoSpaceDN w:val="0"/>
        <w:adjustRightInd w:val="0"/>
        <w:rPr>
          <w:rFonts w:eastAsia="SimSun"/>
          <w:szCs w:val="22"/>
          <w:lang w:val="pt-PT" w:eastAsia="zh-CN"/>
        </w:rPr>
      </w:pPr>
    </w:p>
    <w:p w14:paraId="5359500A" w14:textId="77777777" w:rsidR="00090998" w:rsidRPr="00F67924" w:rsidRDefault="00090998" w:rsidP="001046D2">
      <w:pPr>
        <w:suppressAutoHyphens/>
        <w:ind w:left="288" w:hanging="288"/>
        <w:rPr>
          <w:rFonts w:eastAsia="SimSun"/>
          <w:szCs w:val="22"/>
          <w:lang w:val="pt-PT" w:eastAsia="zh-CN"/>
        </w:rPr>
      </w:pPr>
    </w:p>
    <w:p w14:paraId="246064E7" w14:textId="324E3554" w:rsidR="00090998" w:rsidRPr="00F67924" w:rsidRDefault="00BB311A" w:rsidP="00515D4D">
      <w:pPr>
        <w:suppressAutoHyphens/>
        <w:ind w:left="288" w:hanging="288"/>
        <w:jc w:val="center"/>
        <w:rPr>
          <w:rFonts w:eastAsia="SimSun"/>
          <w:szCs w:val="22"/>
          <w:lang w:val="pt-PT" w:eastAsia="zh-CN"/>
        </w:rPr>
      </w:pPr>
      <w:r w:rsidRPr="00F67924">
        <w:rPr>
          <w:noProof/>
          <w:szCs w:val="22"/>
          <w:lang w:eastAsia="en-US"/>
        </w:rPr>
        <w:drawing>
          <wp:inline distT="0" distB="0" distL="0" distR="0" wp14:anchorId="730D4A39" wp14:editId="2D15260B">
            <wp:extent cx="3040380" cy="2339340"/>
            <wp:effectExtent l="0" t="0" r="0" b="0"/>
            <wp:docPr id="19" name="Picture 19" descr="push in picture_arros_pushed_skin cop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push in picture_arros_pushed_skin copy"/>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3040380" cy="2339340"/>
                    </a:xfrm>
                    <a:prstGeom prst="rect">
                      <a:avLst/>
                    </a:prstGeom>
                    <a:noFill/>
                    <a:ln>
                      <a:noFill/>
                    </a:ln>
                  </pic:spPr>
                </pic:pic>
              </a:graphicData>
            </a:graphic>
          </wp:inline>
        </w:drawing>
      </w:r>
    </w:p>
    <w:p w14:paraId="210BC085" w14:textId="77777777" w:rsidR="003A5B7A" w:rsidRPr="00F67924" w:rsidRDefault="003A5B7A" w:rsidP="00515D4D">
      <w:pPr>
        <w:suppressAutoHyphens/>
        <w:ind w:left="288" w:hanging="288"/>
        <w:jc w:val="center"/>
        <w:rPr>
          <w:rFonts w:eastAsia="SimSun"/>
          <w:b/>
          <w:szCs w:val="22"/>
          <w:lang w:val="pt-PT" w:eastAsia="zh-CN"/>
        </w:rPr>
      </w:pPr>
      <w:r w:rsidRPr="00F67924">
        <w:rPr>
          <w:rFonts w:eastAsia="SimSun"/>
          <w:b/>
          <w:szCs w:val="22"/>
          <w:lang w:val="pt-PT" w:eastAsia="zh-CN"/>
        </w:rPr>
        <w:t>Figura I</w:t>
      </w:r>
    </w:p>
    <w:p w14:paraId="5AE5768C" w14:textId="77777777" w:rsidR="003A5B7A" w:rsidRPr="00F67924" w:rsidRDefault="003A5B7A" w:rsidP="001046D2">
      <w:pPr>
        <w:suppressAutoHyphens/>
        <w:ind w:left="288" w:hanging="288"/>
        <w:rPr>
          <w:rFonts w:eastAsia="SimSun"/>
          <w:szCs w:val="22"/>
          <w:lang w:val="pt-PT" w:eastAsia="zh-CN"/>
        </w:rPr>
      </w:pPr>
    </w:p>
    <w:p w14:paraId="3001B699" w14:textId="77777777" w:rsidR="003A5B7A" w:rsidRPr="00F67924" w:rsidRDefault="00346085">
      <w:pPr>
        <w:pStyle w:val="Standard1"/>
        <w:autoSpaceDE w:val="0"/>
        <w:autoSpaceDN w:val="0"/>
        <w:adjustRightInd w:val="0"/>
        <w:ind w:left="810" w:hanging="561"/>
        <w:rPr>
          <w:szCs w:val="22"/>
          <w:lang w:val="pt-PT"/>
        </w:rPr>
        <w:pPrChange w:id="4091"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3A5B7A" w:rsidRPr="00F67924">
        <w:rPr>
          <w:szCs w:val="22"/>
          <w:lang w:val="pt-PT"/>
        </w:rPr>
        <w:t xml:space="preserve">Mantenha a proteção da agulha recolhida. </w:t>
      </w:r>
    </w:p>
    <w:p w14:paraId="4CC6C7F9" w14:textId="05D700BE" w:rsidR="003A5B7A" w:rsidRPr="00F67924" w:rsidRDefault="00346085">
      <w:pPr>
        <w:pStyle w:val="Standard1"/>
        <w:autoSpaceDE w:val="0"/>
        <w:autoSpaceDN w:val="0"/>
        <w:adjustRightInd w:val="0"/>
        <w:ind w:left="810" w:hanging="561"/>
        <w:rPr>
          <w:szCs w:val="22"/>
          <w:lang w:val="pt-PT"/>
        </w:rPr>
        <w:pPrChange w:id="4092"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3A5B7A" w:rsidRPr="00F67924">
        <w:rPr>
          <w:szCs w:val="22"/>
          <w:lang w:val="pt-PT"/>
        </w:rPr>
        <w:t xml:space="preserve">Se não mantiver a proteção da agulha completamente empurrada contra a pele, o botão de Ativação verde não irá funcionar. </w:t>
      </w:r>
    </w:p>
    <w:p w14:paraId="00F284BC" w14:textId="77777777" w:rsidR="003A5B7A" w:rsidRPr="00F67924" w:rsidRDefault="00346085">
      <w:pPr>
        <w:pStyle w:val="Standard1"/>
        <w:autoSpaceDE w:val="0"/>
        <w:autoSpaceDN w:val="0"/>
        <w:adjustRightInd w:val="0"/>
        <w:ind w:left="810" w:hanging="561"/>
        <w:rPr>
          <w:szCs w:val="22"/>
          <w:lang w:val="pt-PT"/>
        </w:rPr>
        <w:pPrChange w:id="4093"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3A5B7A" w:rsidRPr="00F67924">
        <w:rPr>
          <w:szCs w:val="22"/>
          <w:lang w:val="pt-PT"/>
        </w:rPr>
        <w:t xml:space="preserve">Continue a fazer a prega na pele enquanto mantém a caneta pré-cheia no local. </w:t>
      </w:r>
    </w:p>
    <w:p w14:paraId="72DADBA3" w14:textId="77777777" w:rsidR="003A5B7A" w:rsidRPr="00F67924" w:rsidRDefault="00346085">
      <w:pPr>
        <w:pStyle w:val="Standard1"/>
        <w:autoSpaceDE w:val="0"/>
        <w:autoSpaceDN w:val="0"/>
        <w:adjustRightInd w:val="0"/>
        <w:ind w:left="810" w:hanging="561"/>
        <w:rPr>
          <w:szCs w:val="22"/>
          <w:lang w:val="pt-PT"/>
        </w:rPr>
        <w:pPrChange w:id="4094"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C7151" w:rsidRPr="00F67924">
        <w:rPr>
          <w:szCs w:val="22"/>
          <w:lang w:val="pt-PT"/>
        </w:rPr>
        <w:t xml:space="preserve">Carregue no botão de Ativação verde para iniciar a injeção. Um som de </w:t>
      </w:r>
      <w:r w:rsidR="003A5B7A" w:rsidRPr="00F67924">
        <w:rPr>
          <w:szCs w:val="22"/>
          <w:lang w:val="pt-PT"/>
        </w:rPr>
        <w:t>“click”</w:t>
      </w:r>
      <w:r w:rsidR="00AC7151" w:rsidRPr="00F67924">
        <w:rPr>
          <w:szCs w:val="22"/>
          <w:lang w:val="pt-PT"/>
        </w:rPr>
        <w:t xml:space="preserve"> indica o início da injeção. Mantenha o botão verde pressionado e continue a segurar com firmeza a caneta pré-cheia contra a sua pele </w:t>
      </w:r>
      <w:r w:rsidR="00AC7151" w:rsidRPr="00F67924">
        <w:rPr>
          <w:b/>
          <w:szCs w:val="22"/>
          <w:lang w:val="pt-PT"/>
        </w:rPr>
        <w:t>(Ver Figura J).</w:t>
      </w:r>
      <w:r w:rsidR="00AC7151" w:rsidRPr="00F67924">
        <w:rPr>
          <w:szCs w:val="22"/>
          <w:lang w:val="pt-PT"/>
        </w:rPr>
        <w:t xml:space="preserve"> Se não conseguir iniciar a injeção, peça ajuda de um cuidador ou contacte o seu prof</w:t>
      </w:r>
      <w:r w:rsidR="00B810A6" w:rsidRPr="00F67924">
        <w:rPr>
          <w:szCs w:val="22"/>
          <w:lang w:val="pt-PT"/>
        </w:rPr>
        <w:t>i</w:t>
      </w:r>
      <w:r w:rsidR="00AC7151" w:rsidRPr="00F67924">
        <w:rPr>
          <w:szCs w:val="22"/>
          <w:lang w:val="pt-PT"/>
        </w:rPr>
        <w:t xml:space="preserve">ssional de saúde. </w:t>
      </w:r>
    </w:p>
    <w:p w14:paraId="5128F706" w14:textId="77777777" w:rsidR="003A5B7A" w:rsidRPr="00F67924" w:rsidRDefault="003A5B7A" w:rsidP="001046D2">
      <w:pPr>
        <w:suppressAutoHyphens/>
        <w:ind w:left="288" w:hanging="288"/>
        <w:rPr>
          <w:rFonts w:eastAsia="SimSun"/>
          <w:szCs w:val="22"/>
          <w:lang w:val="pt-PT" w:eastAsia="zh-CN"/>
        </w:rPr>
      </w:pPr>
    </w:p>
    <w:p w14:paraId="2B997B78" w14:textId="469191EC" w:rsidR="003A5B7A" w:rsidRPr="00F67924" w:rsidRDefault="00BB311A" w:rsidP="00515D4D">
      <w:pPr>
        <w:suppressAutoHyphens/>
        <w:ind w:left="288" w:hanging="288"/>
        <w:jc w:val="center"/>
        <w:rPr>
          <w:rFonts w:eastAsia="SimSun"/>
          <w:szCs w:val="22"/>
          <w:lang w:val="pt-PT" w:eastAsia="zh-CN"/>
        </w:rPr>
      </w:pPr>
      <w:r w:rsidRPr="00F67924">
        <w:rPr>
          <w:noProof/>
          <w:szCs w:val="22"/>
          <w:lang w:eastAsia="en-US"/>
        </w:rPr>
        <w:drawing>
          <wp:inline distT="0" distB="0" distL="0" distR="0" wp14:anchorId="5FE55FA5" wp14:editId="63094F43">
            <wp:extent cx="2743200" cy="2149475"/>
            <wp:effectExtent l="0" t="0" r="0" b="0"/>
            <wp:docPr id="20" name="Picture 20" descr="Figure J cop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Figure J copy"/>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2743200" cy="2149475"/>
                    </a:xfrm>
                    <a:prstGeom prst="rect">
                      <a:avLst/>
                    </a:prstGeom>
                    <a:noFill/>
                    <a:ln>
                      <a:noFill/>
                    </a:ln>
                  </pic:spPr>
                </pic:pic>
              </a:graphicData>
            </a:graphic>
          </wp:inline>
        </w:drawing>
      </w:r>
    </w:p>
    <w:p w14:paraId="3A227FB7" w14:textId="77777777" w:rsidR="00AC7151" w:rsidRPr="00F67924" w:rsidRDefault="00AC7151" w:rsidP="00515D4D">
      <w:pPr>
        <w:suppressAutoHyphens/>
        <w:ind w:left="288" w:hanging="288"/>
        <w:jc w:val="center"/>
        <w:rPr>
          <w:rFonts w:eastAsia="SimSun"/>
          <w:b/>
          <w:szCs w:val="22"/>
          <w:lang w:val="pt-PT" w:eastAsia="zh-CN"/>
        </w:rPr>
      </w:pPr>
      <w:r w:rsidRPr="00F67924">
        <w:rPr>
          <w:rFonts w:eastAsia="SimSun"/>
          <w:b/>
          <w:szCs w:val="22"/>
          <w:lang w:val="pt-PT" w:eastAsia="zh-CN"/>
        </w:rPr>
        <w:t>Figura J</w:t>
      </w:r>
    </w:p>
    <w:p w14:paraId="588A5024" w14:textId="77777777" w:rsidR="00AC7151" w:rsidRPr="00F67924" w:rsidRDefault="00AC7151" w:rsidP="001046D2">
      <w:pPr>
        <w:suppressAutoHyphens/>
        <w:ind w:left="288" w:hanging="288"/>
        <w:rPr>
          <w:rFonts w:eastAsia="SimSun"/>
          <w:szCs w:val="22"/>
          <w:lang w:val="pt-PT" w:eastAsia="zh-CN"/>
        </w:rPr>
      </w:pPr>
    </w:p>
    <w:p w14:paraId="4D316BEA" w14:textId="77777777" w:rsidR="00AC7151" w:rsidRPr="00F67924" w:rsidRDefault="00346085">
      <w:pPr>
        <w:pStyle w:val="Standard1"/>
        <w:autoSpaceDE w:val="0"/>
        <w:autoSpaceDN w:val="0"/>
        <w:adjustRightInd w:val="0"/>
        <w:spacing w:after="60"/>
        <w:ind w:left="810" w:hanging="561"/>
        <w:rPr>
          <w:b/>
          <w:szCs w:val="22"/>
          <w:lang w:val="pt-PT"/>
        </w:rPr>
        <w:pPrChange w:id="4095"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C7151" w:rsidRPr="00F67924">
        <w:rPr>
          <w:szCs w:val="22"/>
          <w:lang w:val="pt-PT"/>
        </w:rPr>
        <w:t xml:space="preserve">O indicador púrpura irá mover-se ao longo da área da Janela durante a injeção </w:t>
      </w:r>
      <w:r w:rsidR="00AC7151" w:rsidRPr="00F67924">
        <w:rPr>
          <w:b/>
          <w:szCs w:val="22"/>
          <w:lang w:val="pt-PT"/>
        </w:rPr>
        <w:t>(Ver Figura K).</w:t>
      </w:r>
    </w:p>
    <w:p w14:paraId="7C05CCFE" w14:textId="24443066" w:rsidR="00AC7151" w:rsidRPr="00F67924" w:rsidRDefault="00346085">
      <w:pPr>
        <w:pStyle w:val="Standard1"/>
        <w:autoSpaceDE w:val="0"/>
        <w:autoSpaceDN w:val="0"/>
        <w:adjustRightInd w:val="0"/>
        <w:spacing w:after="60"/>
        <w:ind w:left="810" w:hanging="561"/>
        <w:rPr>
          <w:szCs w:val="22"/>
          <w:lang w:val="pt-PT"/>
        </w:rPr>
        <w:pPrChange w:id="4096"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C7151" w:rsidRPr="00F67924">
        <w:rPr>
          <w:szCs w:val="22"/>
          <w:lang w:val="pt-PT"/>
        </w:rPr>
        <w:t xml:space="preserve">Observe o indicador </w:t>
      </w:r>
      <w:r w:rsidR="0093504A" w:rsidRPr="00F67924">
        <w:rPr>
          <w:szCs w:val="22"/>
          <w:lang w:val="pt-PT"/>
        </w:rPr>
        <w:t>pú</w:t>
      </w:r>
      <w:r w:rsidR="00AC7151" w:rsidRPr="00F67924">
        <w:rPr>
          <w:szCs w:val="22"/>
          <w:lang w:val="pt-PT"/>
        </w:rPr>
        <w:t xml:space="preserve">rpura até que pare de se mover, de modo a assegurar que toda a dose de medicação é injetada. </w:t>
      </w:r>
    </w:p>
    <w:p w14:paraId="05961613" w14:textId="77777777" w:rsidR="00AC7151" w:rsidRPr="00F67924" w:rsidRDefault="00AC7151" w:rsidP="001046D2">
      <w:pPr>
        <w:suppressAutoHyphens/>
        <w:ind w:left="288" w:hanging="288"/>
        <w:rPr>
          <w:rFonts w:eastAsia="SimSun"/>
          <w:szCs w:val="22"/>
          <w:lang w:val="pt-PT" w:eastAsia="zh-CN"/>
        </w:rPr>
      </w:pPr>
    </w:p>
    <w:p w14:paraId="69D99CA9" w14:textId="4B2142AD" w:rsidR="00AC7151" w:rsidRPr="00F67924" w:rsidRDefault="00BB311A" w:rsidP="00515D4D">
      <w:pPr>
        <w:suppressAutoHyphens/>
        <w:ind w:left="288" w:hanging="288"/>
        <w:jc w:val="center"/>
        <w:rPr>
          <w:rFonts w:eastAsia="SimSun"/>
          <w:szCs w:val="22"/>
          <w:lang w:val="pt-PT" w:eastAsia="zh-CN"/>
        </w:rPr>
      </w:pPr>
      <w:r w:rsidRPr="00F67924">
        <w:rPr>
          <w:noProof/>
          <w:szCs w:val="22"/>
          <w:lang w:eastAsia="en-US"/>
        </w:rPr>
        <w:drawing>
          <wp:inline distT="0" distB="0" distL="0" distR="0" wp14:anchorId="7D932F5A" wp14:editId="35598A9F">
            <wp:extent cx="2743200" cy="2137410"/>
            <wp:effectExtent l="0" t="0" r="0" b="0"/>
            <wp:docPr id="21" name="Picture 21" descr="Figure K_corrected copy"/>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1" descr="Figure K_corrected copy"/>
                    <pic:cNvPicPr preferRelativeResize="0">
                      <a:picLocks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2743200" cy="2137410"/>
                    </a:xfrm>
                    <a:prstGeom prst="rect">
                      <a:avLst/>
                    </a:prstGeom>
                    <a:noFill/>
                    <a:ln>
                      <a:noFill/>
                    </a:ln>
                  </pic:spPr>
                </pic:pic>
              </a:graphicData>
            </a:graphic>
          </wp:inline>
        </w:drawing>
      </w:r>
    </w:p>
    <w:p w14:paraId="5C5BDD5A" w14:textId="77777777" w:rsidR="00AC7151" w:rsidRPr="00F67924" w:rsidRDefault="00AC7151" w:rsidP="00515D4D">
      <w:pPr>
        <w:suppressAutoHyphens/>
        <w:ind w:left="288" w:hanging="288"/>
        <w:jc w:val="center"/>
        <w:rPr>
          <w:rFonts w:eastAsia="SimSun"/>
          <w:b/>
          <w:szCs w:val="22"/>
          <w:lang w:val="pt-PT" w:eastAsia="zh-CN"/>
        </w:rPr>
      </w:pPr>
      <w:r w:rsidRPr="00F67924">
        <w:rPr>
          <w:rFonts w:eastAsia="SimSun"/>
          <w:b/>
          <w:szCs w:val="22"/>
          <w:lang w:val="pt-PT" w:eastAsia="zh-CN"/>
        </w:rPr>
        <w:t>Figura K</w:t>
      </w:r>
    </w:p>
    <w:p w14:paraId="4B47BD5B" w14:textId="77777777" w:rsidR="00AC7151" w:rsidRPr="00F67924" w:rsidRDefault="00AC7151" w:rsidP="00515D4D">
      <w:pPr>
        <w:autoSpaceDE w:val="0"/>
        <w:autoSpaceDN w:val="0"/>
        <w:adjustRightInd w:val="0"/>
        <w:spacing w:after="60"/>
        <w:ind w:left="284"/>
        <w:rPr>
          <w:szCs w:val="22"/>
          <w:lang w:val="pt-PT"/>
        </w:rPr>
      </w:pPr>
    </w:p>
    <w:p w14:paraId="1A3828F9" w14:textId="77777777" w:rsidR="00AC7151" w:rsidRPr="00F67924" w:rsidRDefault="006656C0">
      <w:pPr>
        <w:pStyle w:val="Standard1"/>
        <w:autoSpaceDE w:val="0"/>
        <w:autoSpaceDN w:val="0"/>
        <w:adjustRightInd w:val="0"/>
        <w:spacing w:after="60"/>
        <w:ind w:left="810" w:hanging="561"/>
        <w:rPr>
          <w:szCs w:val="22"/>
          <w:lang w:val="pt-PT"/>
        </w:rPr>
        <w:pPrChange w:id="4097"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C7151" w:rsidRPr="00F67924">
        <w:rPr>
          <w:szCs w:val="22"/>
          <w:lang w:val="pt-PT"/>
        </w:rPr>
        <w:t xml:space="preserve">A injeção pode demorar até </w:t>
      </w:r>
      <w:r w:rsidR="00AC7151" w:rsidRPr="00F67924">
        <w:rPr>
          <w:b/>
          <w:szCs w:val="22"/>
          <w:lang w:val="pt-PT"/>
        </w:rPr>
        <w:t>10 segundos</w:t>
      </w:r>
      <w:r w:rsidR="00AC7151" w:rsidRPr="00F67924">
        <w:rPr>
          <w:szCs w:val="22"/>
          <w:lang w:val="pt-PT"/>
        </w:rPr>
        <w:t xml:space="preserve">. </w:t>
      </w:r>
    </w:p>
    <w:p w14:paraId="778894EC" w14:textId="67017572" w:rsidR="00AC7151" w:rsidRPr="00F67924" w:rsidRDefault="006656C0">
      <w:pPr>
        <w:pStyle w:val="Standard1"/>
        <w:autoSpaceDE w:val="0"/>
        <w:autoSpaceDN w:val="0"/>
        <w:adjustRightInd w:val="0"/>
        <w:spacing w:after="60"/>
        <w:ind w:left="810" w:hanging="561"/>
        <w:rPr>
          <w:szCs w:val="22"/>
          <w:lang w:val="pt-PT"/>
        </w:rPr>
        <w:pPrChange w:id="4098"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C7151" w:rsidRPr="00F67924">
        <w:rPr>
          <w:szCs w:val="22"/>
          <w:lang w:val="pt-PT"/>
        </w:rPr>
        <w:t>Pode ouvir um segundo “click” durante a injeção mas deve continuar a segurar</w:t>
      </w:r>
      <w:r w:rsidR="007D3473" w:rsidRPr="00F67924">
        <w:rPr>
          <w:szCs w:val="22"/>
          <w:lang w:val="pt-PT"/>
        </w:rPr>
        <w:t xml:space="preserve"> com firmeza</w:t>
      </w:r>
      <w:r w:rsidR="00AC7151" w:rsidRPr="00F67924">
        <w:rPr>
          <w:szCs w:val="22"/>
          <w:lang w:val="pt-PT"/>
        </w:rPr>
        <w:t xml:space="preserve"> a caneta pré-cheia contra a sua pele até que o indicador </w:t>
      </w:r>
      <w:r w:rsidR="0093504A" w:rsidRPr="00F67924">
        <w:rPr>
          <w:szCs w:val="22"/>
          <w:lang w:val="pt-PT"/>
        </w:rPr>
        <w:t>pú</w:t>
      </w:r>
      <w:r w:rsidR="00AC7151" w:rsidRPr="00F67924">
        <w:rPr>
          <w:szCs w:val="22"/>
          <w:lang w:val="pt-PT"/>
        </w:rPr>
        <w:t>rpura deixe de se mover.</w:t>
      </w:r>
    </w:p>
    <w:p w14:paraId="4DC611FA" w14:textId="77777777" w:rsidR="00AC7151" w:rsidRPr="00F67924" w:rsidRDefault="006656C0">
      <w:pPr>
        <w:pStyle w:val="Standard1"/>
        <w:autoSpaceDE w:val="0"/>
        <w:autoSpaceDN w:val="0"/>
        <w:adjustRightInd w:val="0"/>
        <w:spacing w:after="60"/>
        <w:ind w:left="810" w:hanging="561"/>
        <w:rPr>
          <w:szCs w:val="22"/>
          <w:lang w:val="pt-PT"/>
        </w:rPr>
        <w:pPrChange w:id="4099" w:author="Author">
          <w:pPr>
            <w:pStyle w:val="Standard1"/>
            <w:autoSpaceDE w:val="0"/>
            <w:autoSpaceDN w:val="0"/>
            <w:adjustRightInd w:val="0"/>
            <w:spacing w:after="6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7D3473" w:rsidRPr="00F67924">
        <w:rPr>
          <w:szCs w:val="22"/>
          <w:lang w:val="pt-PT"/>
        </w:rPr>
        <w:t xml:space="preserve">Quando o indicador púrpura deixar de se mover, liberte o botão verde. Levante a caneta pré-cheia de imediato do local da injeção, num ângulo de 90º, para remover a agulha da pele. A capa da agulha sairá e voltará ao local cobrindo a agulha </w:t>
      </w:r>
      <w:r w:rsidR="007D3473" w:rsidRPr="00F67924">
        <w:rPr>
          <w:b/>
          <w:szCs w:val="22"/>
          <w:lang w:val="pt-PT"/>
        </w:rPr>
        <w:t>(Ver Figura L).</w:t>
      </w:r>
      <w:r w:rsidR="00AC7151" w:rsidRPr="00F67924">
        <w:rPr>
          <w:szCs w:val="22"/>
          <w:lang w:val="pt-PT"/>
        </w:rPr>
        <w:t xml:space="preserve"> </w:t>
      </w:r>
    </w:p>
    <w:p w14:paraId="42AC818E" w14:textId="77777777" w:rsidR="007D3473" w:rsidRPr="00F67924" w:rsidRDefault="007D3473" w:rsidP="00515D4D">
      <w:pPr>
        <w:autoSpaceDE w:val="0"/>
        <w:autoSpaceDN w:val="0"/>
        <w:adjustRightInd w:val="0"/>
        <w:spacing w:after="60"/>
        <w:rPr>
          <w:szCs w:val="22"/>
          <w:lang w:val="pt-PT"/>
        </w:rPr>
      </w:pPr>
    </w:p>
    <w:p w14:paraId="6EF30757" w14:textId="72255A0B" w:rsidR="007D3473" w:rsidRPr="00F67924" w:rsidRDefault="00BB311A" w:rsidP="00515D4D">
      <w:pPr>
        <w:autoSpaceDE w:val="0"/>
        <w:autoSpaceDN w:val="0"/>
        <w:adjustRightInd w:val="0"/>
        <w:spacing w:after="60"/>
        <w:jc w:val="center"/>
        <w:rPr>
          <w:szCs w:val="22"/>
          <w:lang w:val="pt-PT"/>
        </w:rPr>
      </w:pPr>
      <w:r w:rsidRPr="00F67924">
        <w:rPr>
          <w:noProof/>
          <w:szCs w:val="22"/>
          <w:lang w:eastAsia="en-US"/>
        </w:rPr>
        <w:drawing>
          <wp:inline distT="0" distB="0" distL="0" distR="0" wp14:anchorId="128C9DEA" wp14:editId="0A5BB094">
            <wp:extent cx="2743200" cy="2137410"/>
            <wp:effectExtent l="0" t="0" r="0" b="0"/>
            <wp:docPr id="22" name="Picture 22" descr="AI-Upgrade-IFU_vG_images-(2)-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2" descr="AI-Upgrade-IFU_vG_images-(2)-10"/>
                    <pic:cNvPicPr preferRelativeResize="0">
                      <a:picLocks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2743200" cy="2137410"/>
                    </a:xfrm>
                    <a:prstGeom prst="rect">
                      <a:avLst/>
                    </a:prstGeom>
                    <a:noFill/>
                    <a:ln>
                      <a:noFill/>
                    </a:ln>
                  </pic:spPr>
                </pic:pic>
              </a:graphicData>
            </a:graphic>
          </wp:inline>
        </w:drawing>
      </w:r>
    </w:p>
    <w:p w14:paraId="7C6D7DE0" w14:textId="77777777" w:rsidR="007D3473" w:rsidRPr="00F67924" w:rsidRDefault="007D3473" w:rsidP="00515D4D">
      <w:pPr>
        <w:autoSpaceDE w:val="0"/>
        <w:autoSpaceDN w:val="0"/>
        <w:adjustRightInd w:val="0"/>
        <w:spacing w:after="60"/>
        <w:jc w:val="center"/>
        <w:rPr>
          <w:b/>
          <w:szCs w:val="22"/>
          <w:lang w:val="pt-PT"/>
        </w:rPr>
      </w:pPr>
      <w:r w:rsidRPr="00F67924">
        <w:rPr>
          <w:b/>
          <w:szCs w:val="22"/>
          <w:lang w:val="pt-PT"/>
        </w:rPr>
        <w:t>Figura L</w:t>
      </w:r>
    </w:p>
    <w:p w14:paraId="0F830286" w14:textId="77777777" w:rsidR="007D3473" w:rsidRPr="00F67924" w:rsidRDefault="007D3473" w:rsidP="00515D4D">
      <w:pPr>
        <w:autoSpaceDE w:val="0"/>
        <w:autoSpaceDN w:val="0"/>
        <w:adjustRightInd w:val="0"/>
        <w:spacing w:after="60"/>
        <w:ind w:left="284" w:hanging="284"/>
        <w:jc w:val="center"/>
        <w:rPr>
          <w:b/>
          <w:szCs w:val="22"/>
          <w:lang w:val="pt-PT"/>
        </w:rPr>
      </w:pPr>
    </w:p>
    <w:p w14:paraId="300483CE" w14:textId="77777777" w:rsidR="007D3473" w:rsidRPr="00F67924" w:rsidRDefault="006656C0">
      <w:pPr>
        <w:pStyle w:val="Standard1"/>
        <w:autoSpaceDE w:val="0"/>
        <w:autoSpaceDN w:val="0"/>
        <w:adjustRightInd w:val="0"/>
        <w:ind w:left="810" w:hanging="561"/>
        <w:rPr>
          <w:b/>
          <w:szCs w:val="22"/>
          <w:lang w:val="pt-PT"/>
        </w:rPr>
        <w:pPrChange w:id="4100"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7D3473" w:rsidRPr="00F67924">
        <w:rPr>
          <w:szCs w:val="22"/>
          <w:lang w:val="pt-PT"/>
        </w:rPr>
        <w:t xml:space="preserve">Verifique a área da Janela para ver se se encontra preenchida pelo indicador púrpura </w:t>
      </w:r>
      <w:r w:rsidR="007D3473" w:rsidRPr="00F67924">
        <w:rPr>
          <w:b/>
          <w:szCs w:val="22"/>
          <w:lang w:val="pt-PT"/>
        </w:rPr>
        <w:t xml:space="preserve">(Ver Figura L). </w:t>
      </w:r>
    </w:p>
    <w:p w14:paraId="3841475C" w14:textId="77777777" w:rsidR="007D3473" w:rsidRPr="00F67924" w:rsidRDefault="006656C0">
      <w:pPr>
        <w:pStyle w:val="Standard1"/>
        <w:autoSpaceDE w:val="0"/>
        <w:autoSpaceDN w:val="0"/>
        <w:adjustRightInd w:val="0"/>
        <w:ind w:left="810" w:hanging="561"/>
        <w:rPr>
          <w:szCs w:val="22"/>
          <w:lang w:val="pt-PT"/>
        </w:rPr>
        <w:pPrChange w:id="4101"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7D3473" w:rsidRPr="00F67924">
        <w:rPr>
          <w:szCs w:val="22"/>
          <w:lang w:val="pt-PT"/>
        </w:rPr>
        <w:t xml:space="preserve">Se a área da Janela não se encontrar preenchida pelo indicador púrpura, então: </w:t>
      </w:r>
    </w:p>
    <w:p w14:paraId="3B5B5FE0" w14:textId="77777777" w:rsidR="007D3473" w:rsidRPr="00F67924" w:rsidRDefault="006656C0">
      <w:pPr>
        <w:pStyle w:val="Standard1"/>
        <w:autoSpaceDE w:val="0"/>
        <w:autoSpaceDN w:val="0"/>
        <w:adjustRightInd w:val="0"/>
        <w:ind w:left="1418" w:hanging="567"/>
        <w:rPr>
          <w:szCs w:val="22"/>
          <w:lang w:val="pt-PT"/>
        </w:rPr>
        <w:pPrChange w:id="4102" w:author="Author">
          <w:pPr>
            <w:pStyle w:val="Standard1"/>
            <w:autoSpaceDE w:val="0"/>
            <w:autoSpaceDN w:val="0"/>
            <w:adjustRightInd w:val="0"/>
            <w:ind w:left="1440" w:hanging="360"/>
          </w:pPr>
        </w:pPrChange>
      </w:pPr>
      <w:r w:rsidRPr="00F67924">
        <w:rPr>
          <w:rFonts w:eastAsia="SimSun"/>
          <w:szCs w:val="22"/>
          <w:lang w:val="pt-PT" w:eastAsia="zh-CN"/>
        </w:rPr>
        <w:sym w:font="Symbol" w:char="F0B7"/>
      </w:r>
      <w:r w:rsidRPr="00F67924">
        <w:rPr>
          <w:rFonts w:eastAsia="SimSun"/>
          <w:szCs w:val="22"/>
          <w:lang w:val="pt-PT" w:eastAsia="zh-CN"/>
        </w:rPr>
        <w:tab/>
      </w:r>
      <w:r w:rsidR="00676545" w:rsidRPr="00F67924">
        <w:rPr>
          <w:szCs w:val="22"/>
          <w:lang w:val="pt-PT"/>
        </w:rPr>
        <w:t>A capa</w:t>
      </w:r>
      <w:r w:rsidR="007D3473" w:rsidRPr="00F67924">
        <w:rPr>
          <w:szCs w:val="22"/>
          <w:lang w:val="pt-PT"/>
        </w:rPr>
        <w:t xml:space="preserve"> da agulha n</w:t>
      </w:r>
      <w:r w:rsidR="00676545" w:rsidRPr="00F67924">
        <w:rPr>
          <w:szCs w:val="22"/>
          <w:lang w:val="pt-PT"/>
        </w:rPr>
        <w:t>ão d</w:t>
      </w:r>
      <w:r w:rsidR="007D3473" w:rsidRPr="00F67924">
        <w:rPr>
          <w:szCs w:val="22"/>
          <w:lang w:val="pt-PT"/>
        </w:rPr>
        <w:t>eve ter fechado.</w:t>
      </w:r>
      <w:r w:rsidR="007D3473" w:rsidRPr="00F67924">
        <w:rPr>
          <w:b/>
          <w:szCs w:val="22"/>
          <w:lang w:val="pt-PT"/>
        </w:rPr>
        <w:t xml:space="preserve"> Não</w:t>
      </w:r>
      <w:r w:rsidR="007D3473" w:rsidRPr="00F67924">
        <w:rPr>
          <w:szCs w:val="22"/>
          <w:lang w:val="pt-PT"/>
        </w:rPr>
        <w:t xml:space="preserve"> toque na</w:t>
      </w:r>
      <w:r w:rsidR="00676545" w:rsidRPr="00F67924">
        <w:rPr>
          <w:szCs w:val="22"/>
          <w:lang w:val="pt-PT"/>
        </w:rPr>
        <w:t xml:space="preserve"> capa da</w:t>
      </w:r>
      <w:r w:rsidR="007D3473" w:rsidRPr="00F67924">
        <w:rPr>
          <w:szCs w:val="22"/>
          <w:lang w:val="pt-PT"/>
        </w:rPr>
        <w:t xml:space="preserve"> agul</w:t>
      </w:r>
      <w:r w:rsidR="00676545" w:rsidRPr="00F67924">
        <w:rPr>
          <w:szCs w:val="22"/>
          <w:lang w:val="pt-PT"/>
        </w:rPr>
        <w:t xml:space="preserve">ha da caneta pré-cheia, porque pode picar-se na agulha. Se a agulha não se encontrar coberta, coloque cuidadosamente a caneta pré-cheia no recipiente para objetos afiados de modo a evitar qualquer ferimento com a agulha. </w:t>
      </w:r>
    </w:p>
    <w:p w14:paraId="3B79EAD8" w14:textId="3E037FB0" w:rsidR="007D3473" w:rsidRPr="00F67924" w:rsidRDefault="006656C0">
      <w:pPr>
        <w:pStyle w:val="Standard1"/>
        <w:autoSpaceDE w:val="0"/>
        <w:autoSpaceDN w:val="0"/>
        <w:adjustRightInd w:val="0"/>
        <w:ind w:left="1418" w:hanging="567"/>
        <w:rPr>
          <w:b/>
          <w:szCs w:val="22"/>
          <w:lang w:val="pt-PT"/>
        </w:rPr>
        <w:pPrChange w:id="4103" w:author="Author">
          <w:pPr>
            <w:pStyle w:val="Standard1"/>
            <w:autoSpaceDE w:val="0"/>
            <w:autoSpaceDN w:val="0"/>
            <w:adjustRightInd w:val="0"/>
            <w:ind w:left="1440" w:hanging="360"/>
          </w:pPr>
        </w:pPrChange>
      </w:pPr>
      <w:r w:rsidRPr="00F67924">
        <w:rPr>
          <w:rFonts w:eastAsia="SimSun"/>
          <w:szCs w:val="22"/>
          <w:lang w:val="pt-PT" w:eastAsia="zh-CN"/>
        </w:rPr>
        <w:sym w:font="Symbol" w:char="F0B7"/>
      </w:r>
      <w:r w:rsidRPr="00F67924">
        <w:rPr>
          <w:rFonts w:eastAsia="SimSun"/>
          <w:szCs w:val="22"/>
          <w:lang w:val="pt-PT" w:eastAsia="zh-CN"/>
        </w:rPr>
        <w:tab/>
      </w:r>
      <w:r w:rsidR="00676545" w:rsidRPr="00F67924">
        <w:rPr>
          <w:szCs w:val="22"/>
          <w:lang w:val="pt-PT"/>
        </w:rPr>
        <w:t xml:space="preserve">Pode não ter recebido a dose completa de RoActemra. </w:t>
      </w:r>
      <w:r w:rsidR="00676545" w:rsidRPr="00F67924">
        <w:rPr>
          <w:b/>
          <w:szCs w:val="22"/>
          <w:lang w:val="pt-PT"/>
        </w:rPr>
        <w:t>Não</w:t>
      </w:r>
      <w:r w:rsidR="00676545" w:rsidRPr="00F67924">
        <w:rPr>
          <w:szCs w:val="22"/>
          <w:lang w:val="pt-PT"/>
        </w:rPr>
        <w:t xml:space="preserve"> tente reutilizar a caneta pré-cheia. Não repita a injeção com outra caneta pré-cheia. Peça ajuda ao seu </w:t>
      </w:r>
      <w:r w:rsidR="00B810A6" w:rsidRPr="00F67924">
        <w:rPr>
          <w:szCs w:val="22"/>
          <w:lang w:val="pt-PT"/>
        </w:rPr>
        <w:t xml:space="preserve">prestador </w:t>
      </w:r>
      <w:r w:rsidR="00676545" w:rsidRPr="00F67924">
        <w:rPr>
          <w:szCs w:val="22"/>
          <w:lang w:val="pt-PT"/>
        </w:rPr>
        <w:t>de cuidados de saúde</w:t>
      </w:r>
      <w:r w:rsidR="007D3473" w:rsidRPr="00F67924">
        <w:rPr>
          <w:szCs w:val="22"/>
          <w:lang w:val="pt-PT"/>
        </w:rPr>
        <w:t>.</w:t>
      </w:r>
    </w:p>
    <w:p w14:paraId="4F332B79" w14:textId="77777777" w:rsidR="00BE2EEB" w:rsidRPr="00F67924" w:rsidRDefault="00BE2EEB" w:rsidP="001046D2">
      <w:pPr>
        <w:suppressAutoHyphens/>
        <w:ind w:left="288" w:hanging="288"/>
        <w:rPr>
          <w:rFonts w:eastAsia="SimSun"/>
          <w:szCs w:val="22"/>
          <w:lang w:val="pt-PT" w:eastAsia="zh-CN"/>
        </w:rPr>
      </w:pPr>
    </w:p>
    <w:p w14:paraId="791793F9" w14:textId="77777777" w:rsidR="00676545" w:rsidRPr="00F67924" w:rsidRDefault="00676545" w:rsidP="00676545">
      <w:pPr>
        <w:autoSpaceDE w:val="0"/>
        <w:autoSpaceDN w:val="0"/>
        <w:adjustRightInd w:val="0"/>
        <w:spacing w:after="60"/>
        <w:rPr>
          <w:rFonts w:eastAsia="Calibri"/>
          <w:b/>
          <w:szCs w:val="22"/>
          <w:lang w:val="pt-PT"/>
        </w:rPr>
      </w:pPr>
      <w:r w:rsidRPr="00F67924">
        <w:rPr>
          <w:rFonts w:eastAsia="Calibri"/>
          <w:b/>
          <w:szCs w:val="22"/>
          <w:lang w:val="pt-PT"/>
        </w:rPr>
        <w:t>Após a Injeção</w:t>
      </w:r>
    </w:p>
    <w:p w14:paraId="1894C18D" w14:textId="274664A5" w:rsidR="00676545" w:rsidRPr="00F67924" w:rsidRDefault="006656C0">
      <w:pPr>
        <w:pStyle w:val="Standard1"/>
        <w:autoSpaceDE w:val="0"/>
        <w:autoSpaceDN w:val="0"/>
        <w:adjustRightInd w:val="0"/>
        <w:ind w:left="810" w:hanging="561"/>
        <w:rPr>
          <w:rFonts w:eastAsia="Calibri"/>
          <w:szCs w:val="22"/>
          <w:lang w:val="pt-PT"/>
        </w:rPr>
        <w:pPrChange w:id="4104"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3BD2" w:rsidRPr="00F67924">
        <w:rPr>
          <w:rFonts w:eastAsia="Calibri"/>
          <w:szCs w:val="22"/>
          <w:lang w:val="pt-PT"/>
        </w:rPr>
        <w:t>Pode ocorrer um pequeno sangramento no local da injeção. Pode pressionar o local da injeção com uma bola de algodão ou uma gaze.</w:t>
      </w:r>
      <w:r w:rsidR="00676545" w:rsidRPr="00F67924">
        <w:rPr>
          <w:rFonts w:eastAsia="Calibri"/>
          <w:szCs w:val="22"/>
          <w:lang w:val="pt-PT"/>
        </w:rPr>
        <w:t xml:space="preserve"> </w:t>
      </w:r>
    </w:p>
    <w:p w14:paraId="1DD20F13" w14:textId="77777777" w:rsidR="00676545" w:rsidRPr="00F67924" w:rsidRDefault="006656C0">
      <w:pPr>
        <w:pStyle w:val="Standard1"/>
        <w:autoSpaceDE w:val="0"/>
        <w:autoSpaceDN w:val="0"/>
        <w:adjustRightInd w:val="0"/>
        <w:ind w:left="810" w:hanging="561"/>
        <w:rPr>
          <w:rFonts w:eastAsia="Calibri"/>
          <w:szCs w:val="22"/>
          <w:lang w:val="pt-PT"/>
        </w:rPr>
        <w:pPrChange w:id="4105"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3BD2" w:rsidRPr="00F67924">
        <w:rPr>
          <w:rFonts w:eastAsia="Calibri"/>
          <w:b/>
          <w:szCs w:val="22"/>
          <w:lang w:val="pt-PT"/>
        </w:rPr>
        <w:t xml:space="preserve">Não </w:t>
      </w:r>
      <w:r w:rsidR="00423BD2" w:rsidRPr="00F67924">
        <w:rPr>
          <w:rFonts w:eastAsia="Calibri"/>
          <w:szCs w:val="22"/>
          <w:lang w:val="pt-PT"/>
        </w:rPr>
        <w:t>esfregue o local da injeção.</w:t>
      </w:r>
      <w:r w:rsidR="00423BD2" w:rsidRPr="00F67924">
        <w:rPr>
          <w:rFonts w:eastAsia="Calibri"/>
          <w:b/>
          <w:szCs w:val="22"/>
          <w:lang w:val="pt-PT"/>
        </w:rPr>
        <w:t xml:space="preserve"> </w:t>
      </w:r>
    </w:p>
    <w:p w14:paraId="1E98FF01" w14:textId="77777777" w:rsidR="00676545" w:rsidRPr="00F67924" w:rsidRDefault="006656C0">
      <w:pPr>
        <w:pStyle w:val="Standard1"/>
        <w:autoSpaceDE w:val="0"/>
        <w:autoSpaceDN w:val="0"/>
        <w:adjustRightInd w:val="0"/>
        <w:ind w:left="810" w:hanging="561"/>
        <w:rPr>
          <w:rFonts w:eastAsia="Calibri"/>
          <w:szCs w:val="22"/>
          <w:lang w:val="pt-PT"/>
        </w:rPr>
        <w:pPrChange w:id="4106"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3BD2" w:rsidRPr="00F67924">
        <w:rPr>
          <w:rFonts w:eastAsia="Calibri"/>
          <w:szCs w:val="22"/>
          <w:lang w:val="pt-PT"/>
        </w:rPr>
        <w:t xml:space="preserve">Se necessário, pode cobrir o local da injeção com um pequeno penso. </w:t>
      </w:r>
    </w:p>
    <w:p w14:paraId="6E7B9E8E" w14:textId="77777777" w:rsidR="00423BD2" w:rsidRPr="00F67924" w:rsidRDefault="00423BD2" w:rsidP="00676545">
      <w:pPr>
        <w:autoSpaceDE w:val="0"/>
        <w:autoSpaceDN w:val="0"/>
        <w:adjustRightInd w:val="0"/>
        <w:spacing w:after="60"/>
        <w:rPr>
          <w:rFonts w:eastAsia="Calibri"/>
          <w:b/>
          <w:szCs w:val="22"/>
          <w:lang w:val="pt-PT"/>
        </w:rPr>
      </w:pPr>
    </w:p>
    <w:p w14:paraId="177E9B95" w14:textId="528FE263" w:rsidR="00676545" w:rsidRPr="00F67924" w:rsidRDefault="00423BD2" w:rsidP="00676545">
      <w:pPr>
        <w:autoSpaceDE w:val="0"/>
        <w:autoSpaceDN w:val="0"/>
        <w:adjustRightInd w:val="0"/>
        <w:spacing w:after="60"/>
        <w:rPr>
          <w:rFonts w:eastAsia="Calibri"/>
          <w:b/>
          <w:szCs w:val="22"/>
          <w:lang w:val="pt-PT"/>
        </w:rPr>
      </w:pPr>
      <w:r w:rsidRPr="00F67924">
        <w:rPr>
          <w:rFonts w:eastAsia="Calibri"/>
          <w:b/>
          <w:szCs w:val="22"/>
          <w:lang w:val="pt-PT"/>
        </w:rPr>
        <w:t>Passo</w:t>
      </w:r>
      <w:r w:rsidR="00676545" w:rsidRPr="00F67924">
        <w:rPr>
          <w:rFonts w:eastAsia="Calibri"/>
          <w:b/>
          <w:szCs w:val="22"/>
          <w:lang w:val="pt-PT"/>
        </w:rPr>
        <w:t xml:space="preserve"> 4. </w:t>
      </w:r>
      <w:r w:rsidRPr="00F67924">
        <w:rPr>
          <w:rFonts w:eastAsia="Calibri"/>
          <w:b/>
          <w:szCs w:val="22"/>
          <w:lang w:val="pt-PT"/>
        </w:rPr>
        <w:t>Eliminar a caneta pré-cheia</w:t>
      </w:r>
    </w:p>
    <w:p w14:paraId="6F236F7A" w14:textId="77777777" w:rsidR="00676545" w:rsidRPr="00F67924" w:rsidRDefault="006656C0">
      <w:pPr>
        <w:pStyle w:val="Standard1"/>
        <w:autoSpaceDE w:val="0"/>
        <w:autoSpaceDN w:val="0"/>
        <w:adjustRightInd w:val="0"/>
        <w:ind w:left="810" w:hanging="561"/>
        <w:rPr>
          <w:rFonts w:eastAsia="Calibri"/>
          <w:szCs w:val="22"/>
          <w:lang w:val="pt-PT"/>
        </w:rPr>
        <w:pPrChange w:id="4107"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B81E16" w:rsidRPr="00F67924">
        <w:rPr>
          <w:rFonts w:eastAsia="Calibri"/>
          <w:szCs w:val="22"/>
          <w:lang w:val="pt-PT"/>
        </w:rPr>
        <w:t xml:space="preserve">RoActemra </w:t>
      </w:r>
      <w:r w:rsidR="00423BD2" w:rsidRPr="00F67924">
        <w:rPr>
          <w:rFonts w:eastAsia="Calibri"/>
          <w:szCs w:val="22"/>
          <w:lang w:val="pt-PT"/>
        </w:rPr>
        <w:t>caneta pré-cheia não deve ser reutilizad</w:t>
      </w:r>
      <w:r w:rsidR="00B81E16" w:rsidRPr="00F67924">
        <w:rPr>
          <w:rFonts w:eastAsia="Calibri"/>
          <w:szCs w:val="22"/>
          <w:lang w:val="pt-PT"/>
        </w:rPr>
        <w:t>o</w:t>
      </w:r>
      <w:r w:rsidR="00423BD2" w:rsidRPr="00F67924">
        <w:rPr>
          <w:rFonts w:eastAsia="Calibri"/>
          <w:szCs w:val="22"/>
          <w:lang w:val="pt-PT"/>
        </w:rPr>
        <w:t xml:space="preserve">. </w:t>
      </w:r>
    </w:p>
    <w:p w14:paraId="3D789F0B" w14:textId="2DD84E49" w:rsidR="00676545" w:rsidRPr="00F67924" w:rsidRDefault="006656C0">
      <w:pPr>
        <w:pStyle w:val="Standard1"/>
        <w:autoSpaceDE w:val="0"/>
        <w:autoSpaceDN w:val="0"/>
        <w:adjustRightInd w:val="0"/>
        <w:ind w:left="810" w:hanging="561"/>
        <w:rPr>
          <w:rFonts w:eastAsia="Calibri"/>
          <w:b/>
          <w:szCs w:val="22"/>
          <w:lang w:val="pt-PT"/>
        </w:rPr>
        <w:pPrChange w:id="4108"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3BD2" w:rsidRPr="00F67924">
        <w:rPr>
          <w:rFonts w:eastAsia="Calibri"/>
          <w:szCs w:val="22"/>
          <w:lang w:val="pt-PT"/>
        </w:rPr>
        <w:t xml:space="preserve">Coloque a caneta pré-cheia usada no seu recipiente para objetos afiados (ver </w:t>
      </w:r>
      <w:r w:rsidR="00423BD2" w:rsidRPr="00F67924">
        <w:rPr>
          <w:rFonts w:eastAsia="Calibri"/>
          <w:b/>
          <w:szCs w:val="22"/>
          <w:lang w:val="pt-PT"/>
        </w:rPr>
        <w:t>“Como eliminar as canetas pré-cheias usadas?“</w:t>
      </w:r>
      <w:r w:rsidR="00423BD2" w:rsidRPr="00F67924">
        <w:rPr>
          <w:rFonts w:eastAsia="Calibri"/>
          <w:szCs w:val="22"/>
          <w:lang w:val="pt-PT"/>
        </w:rPr>
        <w:t>)</w:t>
      </w:r>
      <w:r w:rsidR="00676545" w:rsidRPr="00F67924">
        <w:rPr>
          <w:rFonts w:eastAsia="Calibri"/>
          <w:b/>
          <w:szCs w:val="22"/>
          <w:lang w:val="pt-PT"/>
        </w:rPr>
        <w:t xml:space="preserve"> </w:t>
      </w:r>
    </w:p>
    <w:p w14:paraId="577A4F6C" w14:textId="5E4001C9" w:rsidR="00676545" w:rsidRPr="00F67924" w:rsidRDefault="006656C0">
      <w:pPr>
        <w:pStyle w:val="Standard1"/>
        <w:autoSpaceDE w:val="0"/>
        <w:autoSpaceDN w:val="0"/>
        <w:adjustRightInd w:val="0"/>
        <w:ind w:left="810" w:hanging="561"/>
        <w:rPr>
          <w:rFonts w:eastAsia="Calibri"/>
          <w:szCs w:val="22"/>
          <w:lang w:val="pt-PT"/>
        </w:rPr>
        <w:pPrChange w:id="4109"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3BD2" w:rsidRPr="00F67924">
        <w:rPr>
          <w:rFonts w:eastAsia="Calibri"/>
          <w:b/>
          <w:szCs w:val="22"/>
          <w:lang w:val="pt-PT"/>
        </w:rPr>
        <w:t>Não</w:t>
      </w:r>
      <w:r w:rsidR="00423BD2" w:rsidRPr="00F67924">
        <w:rPr>
          <w:rFonts w:eastAsia="Calibri"/>
          <w:szCs w:val="22"/>
          <w:lang w:val="pt-PT"/>
        </w:rPr>
        <w:t xml:space="preserve"> volte a colocar a tampa na caneta pré-cheia</w:t>
      </w:r>
      <w:r w:rsidR="00676545" w:rsidRPr="00F67924">
        <w:rPr>
          <w:rFonts w:eastAsia="Calibri"/>
          <w:szCs w:val="22"/>
          <w:lang w:val="pt-PT"/>
        </w:rPr>
        <w:t>.</w:t>
      </w:r>
    </w:p>
    <w:p w14:paraId="0A45C7B1" w14:textId="77777777" w:rsidR="00676545" w:rsidRPr="00F67924" w:rsidRDefault="006656C0">
      <w:pPr>
        <w:pStyle w:val="Standard1"/>
        <w:widowControl w:val="0"/>
        <w:tabs>
          <w:tab w:val="left" w:pos="620"/>
          <w:tab w:val="left" w:pos="720"/>
        </w:tabs>
        <w:ind w:left="810" w:hanging="561"/>
        <w:rPr>
          <w:rFonts w:eastAsia="Calibri"/>
          <w:szCs w:val="22"/>
          <w:lang w:val="pt-PT"/>
        </w:rPr>
        <w:pPrChange w:id="4110" w:author="Author">
          <w:pPr>
            <w:pStyle w:val="Standard1"/>
            <w:widowControl w:val="0"/>
            <w:tabs>
              <w:tab w:val="left" w:pos="620"/>
              <w:tab w:val="left" w:pos="720"/>
            </w:tabs>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423BD2" w:rsidRPr="00F67924">
        <w:rPr>
          <w:rFonts w:eastAsia="Calibri"/>
          <w:b/>
          <w:szCs w:val="22"/>
          <w:lang w:val="pt-PT"/>
        </w:rPr>
        <w:t xml:space="preserve">Se a sua injeção for administrada por outra pessoa, esta pessoa também deve ter cuidado ao </w:t>
      </w:r>
      <w:r w:rsidR="00423BD2" w:rsidRPr="00F67924">
        <w:rPr>
          <w:rFonts w:eastAsia="Verdana"/>
          <w:b/>
          <w:szCs w:val="22"/>
          <w:lang w:val="pt-PT"/>
        </w:rPr>
        <w:t>remover</w:t>
      </w:r>
      <w:r w:rsidR="00423BD2" w:rsidRPr="00F67924">
        <w:rPr>
          <w:rFonts w:eastAsia="Calibri"/>
          <w:b/>
          <w:szCs w:val="22"/>
          <w:lang w:val="pt-PT"/>
        </w:rPr>
        <w:t xml:space="preserve"> </w:t>
      </w:r>
      <w:r w:rsidR="00AF131C" w:rsidRPr="00F67924">
        <w:rPr>
          <w:rFonts w:eastAsia="Calibri"/>
          <w:b/>
          <w:szCs w:val="22"/>
          <w:lang w:val="pt-PT"/>
        </w:rPr>
        <w:t xml:space="preserve">a caneta pré-cheia e a eliminá-la para evitar ferimentos acidentais com a agulha e transmissão de infeções. </w:t>
      </w:r>
    </w:p>
    <w:p w14:paraId="320A8288" w14:textId="77777777" w:rsidR="00AF131C" w:rsidRPr="00F67924" w:rsidRDefault="00AF131C" w:rsidP="00676545">
      <w:pPr>
        <w:autoSpaceDE w:val="0"/>
        <w:autoSpaceDN w:val="0"/>
        <w:adjustRightInd w:val="0"/>
        <w:spacing w:after="60"/>
        <w:rPr>
          <w:rFonts w:eastAsia="Calibri"/>
          <w:b/>
          <w:szCs w:val="22"/>
          <w:lang w:val="pt-PT"/>
        </w:rPr>
      </w:pPr>
    </w:p>
    <w:p w14:paraId="583E5BD8" w14:textId="77777777" w:rsidR="00676545" w:rsidRPr="00F67924" w:rsidRDefault="00AF131C" w:rsidP="00676545">
      <w:pPr>
        <w:autoSpaceDE w:val="0"/>
        <w:autoSpaceDN w:val="0"/>
        <w:adjustRightInd w:val="0"/>
        <w:spacing w:after="60"/>
        <w:rPr>
          <w:rFonts w:eastAsia="Calibri"/>
          <w:b/>
          <w:szCs w:val="22"/>
          <w:lang w:val="pt-PT"/>
        </w:rPr>
      </w:pPr>
      <w:r w:rsidRPr="00F67924">
        <w:rPr>
          <w:rFonts w:eastAsia="Calibri"/>
          <w:b/>
          <w:szCs w:val="22"/>
          <w:lang w:val="pt-PT"/>
        </w:rPr>
        <w:t>Como eliminar canetas pré-cheias usadas</w:t>
      </w:r>
      <w:r w:rsidR="00676545" w:rsidRPr="00F67924">
        <w:rPr>
          <w:rFonts w:eastAsia="Calibri"/>
          <w:b/>
          <w:szCs w:val="22"/>
          <w:lang w:val="pt-PT"/>
        </w:rPr>
        <w:t>?</w:t>
      </w:r>
    </w:p>
    <w:p w14:paraId="6B564F66" w14:textId="5E7D1DB7" w:rsidR="00676545" w:rsidRPr="00F67924" w:rsidRDefault="006656C0">
      <w:pPr>
        <w:pStyle w:val="Standard1"/>
        <w:widowControl w:val="0"/>
        <w:tabs>
          <w:tab w:val="left" w:pos="620"/>
          <w:tab w:val="left" w:pos="720"/>
        </w:tabs>
        <w:ind w:left="810" w:hanging="561"/>
        <w:rPr>
          <w:rFonts w:eastAsia="Verdana"/>
          <w:b/>
          <w:szCs w:val="22"/>
          <w:lang w:val="pt-PT"/>
        </w:rPr>
        <w:pPrChange w:id="4111" w:author="Author">
          <w:pPr>
            <w:pStyle w:val="Standard1"/>
            <w:widowControl w:val="0"/>
            <w:tabs>
              <w:tab w:val="left" w:pos="620"/>
              <w:tab w:val="left" w:pos="720"/>
            </w:tabs>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F131C" w:rsidRPr="00F67924">
        <w:rPr>
          <w:rFonts w:eastAsia="Verdana"/>
          <w:szCs w:val="22"/>
          <w:lang w:val="pt-PT"/>
        </w:rPr>
        <w:t xml:space="preserve">Após a utilização, coloque imediatamente </w:t>
      </w:r>
      <w:r w:rsidR="00B81E16" w:rsidRPr="00F67924">
        <w:rPr>
          <w:rFonts w:eastAsia="Verdana"/>
          <w:szCs w:val="22"/>
          <w:lang w:val="pt-PT"/>
        </w:rPr>
        <w:t>o seu</w:t>
      </w:r>
      <w:r w:rsidR="00AF131C" w:rsidRPr="00F67924">
        <w:rPr>
          <w:rFonts w:eastAsia="Verdana"/>
          <w:szCs w:val="22"/>
          <w:lang w:val="pt-PT"/>
        </w:rPr>
        <w:t xml:space="preserve"> </w:t>
      </w:r>
      <w:r w:rsidR="00B81E16" w:rsidRPr="00F67924">
        <w:rPr>
          <w:rFonts w:eastAsia="Verdana"/>
          <w:szCs w:val="22"/>
          <w:lang w:val="pt-PT"/>
        </w:rPr>
        <w:t xml:space="preserve">RoActemra </w:t>
      </w:r>
      <w:r w:rsidR="00AF131C" w:rsidRPr="00F67924">
        <w:rPr>
          <w:rFonts w:eastAsia="Verdana"/>
          <w:szCs w:val="22"/>
          <w:lang w:val="pt-PT"/>
        </w:rPr>
        <w:t>caneta pré-cheia usad</w:t>
      </w:r>
      <w:r w:rsidR="00B81E16" w:rsidRPr="00F67924">
        <w:rPr>
          <w:rFonts w:eastAsia="Verdana"/>
          <w:szCs w:val="22"/>
          <w:lang w:val="pt-PT"/>
        </w:rPr>
        <w:t>o</w:t>
      </w:r>
      <w:r w:rsidR="00AF131C" w:rsidRPr="00F67924">
        <w:rPr>
          <w:rFonts w:eastAsia="Verdana"/>
          <w:szCs w:val="22"/>
          <w:lang w:val="pt-PT"/>
        </w:rPr>
        <w:t xml:space="preserve"> e a tampa verde num recipiente para objetos afiados </w:t>
      </w:r>
      <w:r w:rsidR="00AF131C" w:rsidRPr="00F67924">
        <w:rPr>
          <w:rFonts w:eastAsia="Verdana"/>
          <w:b/>
          <w:szCs w:val="22"/>
          <w:lang w:val="pt-PT"/>
        </w:rPr>
        <w:t>(Ver Figura M).</w:t>
      </w:r>
    </w:p>
    <w:p w14:paraId="6930E567" w14:textId="00E9EAAC" w:rsidR="001046D2" w:rsidRPr="00F67924" w:rsidRDefault="006656C0">
      <w:pPr>
        <w:pStyle w:val="Standard1"/>
        <w:widowControl w:val="0"/>
        <w:tabs>
          <w:tab w:val="left" w:pos="620"/>
          <w:tab w:val="left" w:pos="720"/>
        </w:tabs>
        <w:ind w:left="810" w:hanging="561"/>
        <w:rPr>
          <w:rFonts w:eastAsia="SimSun"/>
          <w:szCs w:val="22"/>
          <w:lang w:val="pt-PT" w:eastAsia="zh-CN"/>
        </w:rPr>
        <w:pPrChange w:id="4112" w:author="Author">
          <w:pPr>
            <w:pStyle w:val="Standard1"/>
            <w:widowControl w:val="0"/>
            <w:tabs>
              <w:tab w:val="left" w:pos="620"/>
              <w:tab w:val="left" w:pos="720"/>
            </w:tabs>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AF131C" w:rsidRPr="00F67924">
        <w:rPr>
          <w:rFonts w:eastAsia="Verdana"/>
          <w:b/>
          <w:szCs w:val="22"/>
          <w:lang w:val="pt-PT"/>
        </w:rPr>
        <w:t>Não deite fora (</w:t>
      </w:r>
      <w:r w:rsidR="0058023F" w:rsidRPr="00F67924">
        <w:rPr>
          <w:rFonts w:eastAsia="Verdana"/>
          <w:b/>
          <w:szCs w:val="22"/>
          <w:lang w:val="pt-PT"/>
        </w:rPr>
        <w:t>elimine) a caneta pré-cheia e a tampa verde no seu lixo doméstico e não as recicle.</w:t>
      </w:r>
    </w:p>
    <w:p w14:paraId="13DD893F" w14:textId="77777777" w:rsidR="0058023F" w:rsidRPr="00F67924" w:rsidRDefault="0058023F" w:rsidP="001046D2">
      <w:pPr>
        <w:suppressAutoHyphens/>
        <w:ind w:left="288" w:hanging="288"/>
        <w:rPr>
          <w:lang w:val="pt-PT"/>
        </w:rPr>
      </w:pPr>
    </w:p>
    <w:p w14:paraId="34E6EDC9" w14:textId="56235A41" w:rsidR="0058023F" w:rsidRPr="00F67924" w:rsidRDefault="00BB311A" w:rsidP="00515D4D">
      <w:pPr>
        <w:suppressAutoHyphens/>
        <w:ind w:left="288" w:hanging="288"/>
        <w:jc w:val="center"/>
        <w:rPr>
          <w:lang w:val="pt-PT"/>
        </w:rPr>
      </w:pPr>
      <w:r w:rsidRPr="00F67924">
        <w:rPr>
          <w:b/>
          <w:noProof/>
          <w:szCs w:val="22"/>
          <w:lang w:eastAsia="en-US"/>
        </w:rPr>
        <w:drawing>
          <wp:inline distT="0" distB="0" distL="0" distR="0" wp14:anchorId="3792C431" wp14:editId="5A442F6D">
            <wp:extent cx="2743200" cy="2137410"/>
            <wp:effectExtent l="0" t="0" r="0" b="0"/>
            <wp:docPr id="23" name="Picture 23" descr="AI-Upgrade-IFU_vG_images-(2)-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3" descr="AI-Upgrade-IFU_vG_images-(2)-12"/>
                    <pic:cNvPicPr preferRelativeResize="0">
                      <a:picLocks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2743200" cy="2137410"/>
                    </a:xfrm>
                    <a:prstGeom prst="rect">
                      <a:avLst/>
                    </a:prstGeom>
                    <a:noFill/>
                    <a:ln>
                      <a:noFill/>
                    </a:ln>
                  </pic:spPr>
                </pic:pic>
              </a:graphicData>
            </a:graphic>
          </wp:inline>
        </w:drawing>
      </w:r>
    </w:p>
    <w:p w14:paraId="1A3CFED4" w14:textId="77777777" w:rsidR="0058023F" w:rsidRPr="00F67924" w:rsidRDefault="0058023F" w:rsidP="00515D4D">
      <w:pPr>
        <w:suppressAutoHyphens/>
        <w:ind w:left="288" w:hanging="288"/>
        <w:jc w:val="center"/>
        <w:rPr>
          <w:b/>
          <w:lang w:val="pt-PT"/>
        </w:rPr>
      </w:pPr>
      <w:r w:rsidRPr="00F67924">
        <w:rPr>
          <w:b/>
          <w:lang w:val="pt-PT"/>
        </w:rPr>
        <w:t>Figura M</w:t>
      </w:r>
    </w:p>
    <w:p w14:paraId="3108D772" w14:textId="77777777" w:rsidR="0058023F" w:rsidRPr="00F67924" w:rsidRDefault="0058023F" w:rsidP="001046D2">
      <w:pPr>
        <w:suppressAutoHyphens/>
        <w:ind w:left="288" w:hanging="288"/>
        <w:rPr>
          <w:lang w:val="pt-PT"/>
        </w:rPr>
      </w:pPr>
    </w:p>
    <w:p w14:paraId="3B3DEE61" w14:textId="77777777" w:rsidR="0058023F" w:rsidRPr="00F67924" w:rsidRDefault="006656C0">
      <w:pPr>
        <w:pStyle w:val="Standard1"/>
        <w:autoSpaceDE w:val="0"/>
        <w:autoSpaceDN w:val="0"/>
        <w:adjustRightInd w:val="0"/>
        <w:ind w:left="810" w:hanging="561"/>
        <w:rPr>
          <w:rFonts w:eastAsia="Verdana"/>
          <w:szCs w:val="22"/>
          <w:lang w:val="pt-PT"/>
        </w:rPr>
        <w:pPrChange w:id="4113"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58023F" w:rsidRPr="00F67924">
        <w:rPr>
          <w:rFonts w:eastAsia="Verdana"/>
          <w:szCs w:val="22"/>
          <w:lang w:val="pt-PT"/>
        </w:rPr>
        <w:t xml:space="preserve">Elimine o recipiente cheio, de acordo com as instruções do seu </w:t>
      </w:r>
      <w:r w:rsidR="00B810A6" w:rsidRPr="00F67924">
        <w:rPr>
          <w:rFonts w:eastAsia="Verdana"/>
          <w:szCs w:val="22"/>
          <w:lang w:val="pt-PT"/>
        </w:rPr>
        <w:t>presta</w:t>
      </w:r>
      <w:r w:rsidR="0058023F" w:rsidRPr="00F67924">
        <w:rPr>
          <w:rFonts w:eastAsia="Verdana"/>
          <w:szCs w:val="22"/>
          <w:lang w:val="pt-PT"/>
        </w:rPr>
        <w:t xml:space="preserve">dor de cuidados de saúde ou farmacêutico. </w:t>
      </w:r>
    </w:p>
    <w:p w14:paraId="51EEE165" w14:textId="77777777" w:rsidR="0058023F" w:rsidRPr="00F67924" w:rsidRDefault="006656C0">
      <w:pPr>
        <w:pStyle w:val="Standard1"/>
        <w:autoSpaceDE w:val="0"/>
        <w:autoSpaceDN w:val="0"/>
        <w:adjustRightInd w:val="0"/>
        <w:ind w:left="810" w:hanging="561"/>
        <w:rPr>
          <w:rFonts w:eastAsia="Verdana"/>
          <w:szCs w:val="22"/>
          <w:lang w:val="pt-PT"/>
        </w:rPr>
        <w:pPrChange w:id="4114" w:author="Author">
          <w:pPr>
            <w:pStyle w:val="Standard1"/>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7F46F0" w:rsidRPr="00F67924">
        <w:rPr>
          <w:rFonts w:eastAsia="Verdana"/>
          <w:szCs w:val="22"/>
          <w:lang w:val="pt-PT"/>
        </w:rPr>
        <w:t>Mantenha</w:t>
      </w:r>
      <w:r w:rsidR="0058023F" w:rsidRPr="00F67924">
        <w:rPr>
          <w:rFonts w:eastAsia="Verdana"/>
          <w:szCs w:val="22"/>
          <w:lang w:val="pt-PT"/>
        </w:rPr>
        <w:t xml:space="preserve"> sempre o recipiente não perfurável fora da vista e do alcance das crianças.</w:t>
      </w:r>
    </w:p>
    <w:p w14:paraId="5449B795" w14:textId="77777777" w:rsidR="0058023F" w:rsidRPr="00F67924" w:rsidRDefault="0058023F" w:rsidP="001046D2">
      <w:pPr>
        <w:suppressAutoHyphens/>
        <w:ind w:left="288" w:hanging="288"/>
        <w:rPr>
          <w:lang w:val="pt-PT"/>
        </w:rPr>
      </w:pPr>
    </w:p>
    <w:p w14:paraId="2B14AB71" w14:textId="77777777" w:rsidR="007F46F0" w:rsidRPr="00F67924" w:rsidRDefault="007F46F0" w:rsidP="007F46F0">
      <w:pPr>
        <w:autoSpaceDE w:val="0"/>
        <w:autoSpaceDN w:val="0"/>
        <w:adjustRightInd w:val="0"/>
        <w:spacing w:after="60"/>
        <w:rPr>
          <w:rFonts w:eastAsia="Calibri"/>
          <w:b/>
          <w:szCs w:val="22"/>
          <w:lang w:val="pt-PT"/>
        </w:rPr>
      </w:pPr>
      <w:r w:rsidRPr="00F67924">
        <w:rPr>
          <w:rFonts w:eastAsia="Calibri"/>
          <w:b/>
          <w:szCs w:val="22"/>
          <w:lang w:val="pt-PT"/>
        </w:rPr>
        <w:t xml:space="preserve">Manter RoActemra caneta pré-cheia e recipiente de eliminação fora do alcance das crianças. </w:t>
      </w:r>
    </w:p>
    <w:p w14:paraId="5301DF7F" w14:textId="77777777" w:rsidR="007F46F0" w:rsidRPr="00F67924" w:rsidRDefault="007F46F0" w:rsidP="007F46F0">
      <w:pPr>
        <w:autoSpaceDE w:val="0"/>
        <w:autoSpaceDN w:val="0"/>
        <w:adjustRightInd w:val="0"/>
        <w:spacing w:after="60"/>
        <w:rPr>
          <w:rFonts w:eastAsia="Calibri"/>
          <w:b/>
          <w:szCs w:val="22"/>
          <w:lang w:val="pt-PT"/>
        </w:rPr>
      </w:pPr>
      <w:r w:rsidRPr="00F67924">
        <w:rPr>
          <w:rFonts w:eastAsia="Calibri"/>
          <w:b/>
          <w:szCs w:val="22"/>
          <w:lang w:val="pt-PT"/>
        </w:rPr>
        <w:t>Registe a sua injeção</w:t>
      </w:r>
    </w:p>
    <w:p w14:paraId="09E7F5FD" w14:textId="73FDC826" w:rsidR="007F46F0" w:rsidRPr="00F67924" w:rsidRDefault="006656C0">
      <w:pPr>
        <w:pStyle w:val="Standard1"/>
        <w:keepNext/>
        <w:keepLines/>
        <w:autoSpaceDE w:val="0"/>
        <w:autoSpaceDN w:val="0"/>
        <w:adjustRightInd w:val="0"/>
        <w:ind w:left="810" w:hanging="561"/>
        <w:rPr>
          <w:rFonts w:eastAsia="Calibri"/>
          <w:szCs w:val="22"/>
          <w:lang w:val="pt-PT"/>
        </w:rPr>
        <w:pPrChange w:id="4115" w:author="Author">
          <w:pPr>
            <w:pStyle w:val="Standard1"/>
            <w:keepNext/>
            <w:keepLines/>
            <w:autoSpaceDE w:val="0"/>
            <w:autoSpaceDN w:val="0"/>
            <w:adjustRightInd w:val="0"/>
            <w:ind w:left="562" w:hanging="562"/>
          </w:pPr>
        </w:pPrChange>
      </w:pPr>
      <w:r w:rsidRPr="00F67924">
        <w:rPr>
          <w:rFonts w:eastAsia="SimSun"/>
          <w:szCs w:val="22"/>
          <w:lang w:val="pt-PT" w:eastAsia="zh-CN"/>
        </w:rPr>
        <w:sym w:font="Symbol" w:char="F0B7"/>
      </w:r>
      <w:r w:rsidRPr="00F67924">
        <w:rPr>
          <w:rFonts w:eastAsia="SimSun"/>
          <w:szCs w:val="22"/>
          <w:lang w:val="pt-PT" w:eastAsia="zh-CN"/>
        </w:rPr>
        <w:tab/>
      </w:r>
      <w:r w:rsidR="007F46F0" w:rsidRPr="00F67924">
        <w:rPr>
          <w:rFonts w:eastAsia="Calibri"/>
          <w:szCs w:val="22"/>
          <w:lang w:val="pt-PT"/>
        </w:rPr>
        <w:t xml:space="preserve">Escreva a data, hora, e o local específico do seu corpo onde administrou a injeção. Pode também ser útil escrever quaisquer questões ou preocupações sobre a injeção para que possa perguntar ao seu prestador de cuidados de saúde. </w:t>
      </w:r>
    </w:p>
    <w:p w14:paraId="69F44BD8" w14:textId="77777777" w:rsidR="00CA0383" w:rsidRPr="00F67924" w:rsidRDefault="00CA0383" w:rsidP="00556054">
      <w:pPr>
        <w:pStyle w:val="Standard1"/>
        <w:keepNext/>
        <w:keepLines/>
        <w:autoSpaceDE w:val="0"/>
        <w:autoSpaceDN w:val="0"/>
        <w:adjustRightInd w:val="0"/>
        <w:ind w:left="562" w:hanging="562"/>
        <w:rPr>
          <w:rFonts w:eastAsia="Calibri"/>
          <w:b/>
          <w:szCs w:val="22"/>
          <w:lang w:val="pt-PT"/>
        </w:rPr>
      </w:pPr>
    </w:p>
    <w:p w14:paraId="314A6475" w14:textId="77777777" w:rsidR="004F6B5B" w:rsidRPr="00F67924" w:rsidRDefault="007F46F0" w:rsidP="004F6B5B">
      <w:pPr>
        <w:rPr>
          <w:ins w:id="4116" w:author="Author"/>
          <w:szCs w:val="22"/>
          <w:lang w:val="pt-PT"/>
        </w:rPr>
      </w:pPr>
      <w:r w:rsidRPr="00F67924">
        <w:rPr>
          <w:rFonts w:eastAsia="Calibri"/>
          <w:b/>
          <w:szCs w:val="22"/>
          <w:lang w:val="pt-PT"/>
        </w:rPr>
        <w:t xml:space="preserve">Se tiver questões ou preocupações sobre </w:t>
      </w:r>
      <w:r w:rsidR="00B81E16" w:rsidRPr="00F67924">
        <w:rPr>
          <w:rFonts w:eastAsia="Calibri"/>
          <w:b/>
          <w:szCs w:val="22"/>
          <w:lang w:val="pt-PT"/>
        </w:rPr>
        <w:t xml:space="preserve">o seu RoActemra </w:t>
      </w:r>
      <w:r w:rsidR="00833682" w:rsidRPr="00F67924">
        <w:rPr>
          <w:rFonts w:eastAsia="Calibri"/>
          <w:b/>
          <w:szCs w:val="22"/>
          <w:lang w:val="pt-PT"/>
        </w:rPr>
        <w:t>caneta pré-cheia</w:t>
      </w:r>
      <w:r w:rsidRPr="00F67924">
        <w:rPr>
          <w:rFonts w:eastAsia="Calibri"/>
          <w:b/>
          <w:szCs w:val="22"/>
          <w:lang w:val="pt-PT"/>
        </w:rPr>
        <w:t xml:space="preserve">, fale com o seu prestador de cuidados de saúde que conheça RoActemra. </w:t>
      </w:r>
      <w:ins w:id="4117" w:author="Author">
        <w:r w:rsidR="004F6B5B" w:rsidRPr="00F67924">
          <w:rPr>
            <w:szCs w:val="22"/>
            <w:lang w:val="pt-PT"/>
          </w:rPr>
          <w:br w:type="page"/>
        </w:r>
      </w:ins>
    </w:p>
    <w:p w14:paraId="0DFC9D65" w14:textId="254F3AD7" w:rsidR="004F6B5B" w:rsidRPr="00F67924" w:rsidRDefault="004F6B5B" w:rsidP="004F6B5B">
      <w:pPr>
        <w:pBdr>
          <w:top w:val="dashed" w:sz="4" w:space="1" w:color="auto"/>
        </w:pBdr>
        <w:rPr>
          <w:ins w:id="4118" w:author="Author"/>
          <w:szCs w:val="22"/>
          <w:lang w:val="pt-PT"/>
        </w:rPr>
      </w:pPr>
      <w:ins w:id="4119" w:author="Author">
        <w:r w:rsidRPr="00F67924">
          <w:rPr>
            <w:szCs w:val="22"/>
            <w:lang w:val="pt-PT"/>
          </w:rPr>
          <w:t>Estes pictogramas são apresentados no lado esquerdo do folheto informativo impresso</w:t>
        </w:r>
      </w:ins>
    </w:p>
    <w:p w14:paraId="2F2EEAB5" w14:textId="009F69E0" w:rsidR="004F6B5B" w:rsidRPr="00F67924" w:rsidRDefault="00C31458" w:rsidP="004F6B5B">
      <w:pPr>
        <w:jc w:val="center"/>
        <w:rPr>
          <w:ins w:id="4120" w:author="Author"/>
          <w:lang w:val="pt-PT"/>
        </w:rPr>
      </w:pPr>
      <w:ins w:id="4121" w:author="Author">
        <w:r w:rsidRPr="00F67924">
          <w:rPr>
            <w:noProof/>
            <w:highlight w:val="cyan"/>
            <w:lang w:eastAsia="en-US"/>
          </w:rPr>
          <mc:AlternateContent>
            <mc:Choice Requires="wps">
              <w:drawing>
                <wp:anchor distT="45720" distB="45720" distL="114300" distR="114300" simplePos="0" relativeHeight="251659264" behindDoc="0" locked="0" layoutInCell="1" allowOverlap="1" wp14:anchorId="1B5FDF7C" wp14:editId="1EB97EA4">
                  <wp:simplePos x="0" y="0"/>
                  <wp:positionH relativeFrom="margin">
                    <wp:posOffset>2014219</wp:posOffset>
                  </wp:positionH>
                  <wp:positionV relativeFrom="paragraph">
                    <wp:posOffset>119380</wp:posOffset>
                  </wp:positionV>
                  <wp:extent cx="1933575" cy="590550"/>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33575" cy="590550"/>
                          </a:xfrm>
                          <a:prstGeom prst="rect">
                            <a:avLst/>
                          </a:prstGeom>
                          <a:noFill/>
                          <a:ln w="9525">
                            <a:noFill/>
                            <a:miter lim="800000"/>
                            <a:headEnd/>
                            <a:tailEnd/>
                          </a:ln>
                        </wps:spPr>
                        <wps:txbx>
                          <w:txbxContent>
                            <w:p w14:paraId="7D2FF447" w14:textId="76FC96CF" w:rsidR="00FB3C5D" w:rsidRPr="00557EB7" w:rsidRDefault="00FB3C5D" w:rsidP="004F6B5B">
                              <w:pPr>
                                <w:spacing w:line="192" w:lineRule="auto"/>
                                <w:rPr>
                                  <w:szCs w:val="22"/>
                                  <w:lang w:val="pt-PT"/>
                                  <w:rPrChange w:id="4122" w:author="Author">
                                    <w:rPr>
                                      <w:rFonts w:asciiTheme="minorHAnsi" w:hAnsiTheme="minorHAnsi" w:cstheme="minorHAnsi"/>
                                      <w:sz w:val="24"/>
                                      <w:szCs w:val="24"/>
                                      <w:lang w:val="pt-PT"/>
                                    </w:rPr>
                                  </w:rPrChange>
                                </w:rPr>
                              </w:pPr>
                              <w:ins w:id="4123" w:author="Author">
                                <w:r w:rsidRPr="00557EB7">
                                  <w:rPr>
                                    <w:b/>
                                    <w:szCs w:val="22"/>
                                    <w:lang w:val="pt-PT"/>
                                    <w:rPrChange w:id="4124" w:author="Author">
                                      <w:rPr>
                                        <w:rFonts w:asciiTheme="minorHAnsi" w:hAnsiTheme="minorHAnsi" w:cstheme="minorHAnsi"/>
                                        <w:b/>
                                        <w:sz w:val="24"/>
                                        <w:szCs w:val="24"/>
                                        <w:lang w:val="pt-PT"/>
                                      </w:rPr>
                                    </w:rPrChange>
                                  </w:rPr>
                                  <w:t>Empurre</w:t>
                                </w:r>
                                <w:r w:rsidRPr="00557EB7">
                                  <w:rPr>
                                    <w:bCs/>
                                    <w:szCs w:val="22"/>
                                    <w:lang w:val="pt-PT"/>
                                    <w:rPrChange w:id="4125" w:author="Author">
                                      <w:rPr>
                                        <w:rFonts w:asciiTheme="minorHAnsi" w:hAnsiTheme="minorHAnsi" w:cstheme="minorHAnsi"/>
                                        <w:bCs/>
                                        <w:sz w:val="24"/>
                                        <w:szCs w:val="24"/>
                                        <w:lang w:val="pt-PT"/>
                                      </w:rPr>
                                    </w:rPrChange>
                                  </w:rPr>
                                  <w:t xml:space="preserve"> contra </w:t>
                                </w:r>
                                <w:r w:rsidRPr="00557EB7">
                                  <w:rPr>
                                    <w:szCs w:val="22"/>
                                    <w:lang w:val="pt-PT"/>
                                    <w:rPrChange w:id="4126" w:author="Author">
                                      <w:rPr>
                                        <w:rFonts w:asciiTheme="minorHAnsi" w:hAnsiTheme="minorHAnsi" w:cstheme="minorHAnsi"/>
                                        <w:sz w:val="24"/>
                                        <w:szCs w:val="24"/>
                                        <w:lang w:val="pt-PT"/>
                                      </w:rPr>
                                    </w:rPrChange>
                                  </w:rPr>
                                  <w:t xml:space="preserve">a pele para desbloquear. </w:t>
                                </w:r>
                                <w:r w:rsidRPr="00557EB7">
                                  <w:rPr>
                                    <w:b/>
                                    <w:bCs/>
                                    <w:szCs w:val="22"/>
                                    <w:lang w:val="pt-PT"/>
                                    <w:rPrChange w:id="4127" w:author="Author">
                                      <w:rPr>
                                        <w:rFonts w:asciiTheme="minorHAnsi" w:hAnsiTheme="minorHAnsi" w:cstheme="minorHAnsi"/>
                                        <w:sz w:val="24"/>
                                        <w:szCs w:val="24"/>
                                      </w:rPr>
                                    </w:rPrChange>
                                  </w:rPr>
                                  <w:t>Não</w:t>
                                </w:r>
                                <w:r w:rsidRPr="00557EB7">
                                  <w:rPr>
                                    <w:szCs w:val="22"/>
                                    <w:lang w:val="pt-PT"/>
                                    <w:rPrChange w:id="4128" w:author="Author">
                                      <w:rPr>
                                        <w:rFonts w:asciiTheme="minorHAnsi" w:hAnsiTheme="minorHAnsi" w:cstheme="minorHAnsi"/>
                                        <w:sz w:val="24"/>
                                        <w:szCs w:val="24"/>
                                        <w:lang w:val="pt-PT"/>
                                      </w:rPr>
                                    </w:rPrChange>
                                  </w:rPr>
                                  <w:t xml:space="preserve"> carregue ainda</w:t>
                                </w:r>
                                <w:del w:id="4129" w:author="Author">
                                  <w:r w:rsidRPr="00557EB7" w:rsidDel="00C31458">
                                    <w:rPr>
                                      <w:szCs w:val="22"/>
                                      <w:lang w:val="pt-PT"/>
                                      <w:rPrChange w:id="4130" w:author="Author">
                                        <w:rPr>
                                          <w:rFonts w:asciiTheme="minorHAnsi" w:hAnsiTheme="minorHAnsi" w:cstheme="minorHAnsi"/>
                                          <w:sz w:val="24"/>
                                          <w:szCs w:val="24"/>
                                          <w:lang w:val="pt-PT"/>
                                        </w:rPr>
                                      </w:rPrChange>
                                    </w:rPr>
                                    <w:delText>já</w:delText>
                                  </w:r>
                                </w:del>
                                <w:r w:rsidRPr="00557EB7">
                                  <w:rPr>
                                    <w:szCs w:val="22"/>
                                    <w:lang w:val="pt-PT"/>
                                    <w:rPrChange w:id="4131" w:author="Author">
                                      <w:rPr>
                                        <w:rFonts w:asciiTheme="minorHAnsi" w:hAnsiTheme="minorHAnsi" w:cstheme="minorHAnsi"/>
                                        <w:sz w:val="24"/>
                                        <w:szCs w:val="24"/>
                                        <w:lang w:val="pt-PT"/>
                                      </w:rPr>
                                    </w:rPrChange>
                                  </w:rPr>
                                  <w:t xml:space="preserve"> no botão verde.</w:t>
                                </w:r>
                              </w:ins>
                            </w:p>
                          </w:txbxContent>
                        </wps:txbx>
                        <wps:bodyPr rot="0" vert="horz" wrap="square" lIns="91440" tIns="45720" rIns="91440" bIns="45720" anchor="t" anchorCtr="0"/>
                      </wps:wsp>
                    </a:graphicData>
                  </a:graphic>
                  <wp14:sizeRelH relativeFrom="margin">
                    <wp14:pctWidth>0</wp14:pctWidth>
                  </wp14:sizeRelH>
                  <wp14:sizeRelV relativeFrom="margin">
                    <wp14:pctHeight>0</wp14:pctHeight>
                  </wp14:sizeRelV>
                </wp:anchor>
              </w:drawing>
            </mc:Choice>
            <mc:Fallback>
              <w:pict>
                <v:shape w14:anchorId="1B5FDF7C" id="Text Box 2" o:spid="_x0000_s1027" type="#_x0000_t202" style="position:absolute;left:0;text-align:left;margin-left:158.6pt;margin-top:9.4pt;width:152.25pt;height:46.5pt;z-index:25165926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Rn4j8QEAALoDAAAOAAAAZHJzL2Uyb0RvYy54bWysU9uO0zAQfUfiHyy/06Tdht1GTVewyyKk&#10;5SItfIDrOI2F7TFjt8ny9YydtlTwhsiDNZOJz8w5c7K+Ha1hB4VBg2v4fFZyppyEVrtdw799fXh1&#10;w1mIwrXCgFMNf1aB325evlgPvlYL6MG0ChmBuFAPvuF9jL4uiiB7ZUWYgVeOih2gFZFS3BUtioHQ&#10;rSkWZfm6GABbjyBVCPT2firyTcbvOiXj564LKjLTcJot5hPzuU1nsVmLeofC91oexxD/MIUV2lHT&#10;M9S9iILtUf8FZbVECNDFmQRbQNdpqTIHYjMv/2Dz1AuvMhcSJ/izTOH/wcpPhyf/BVkc38JIC8wk&#10;gn8E+T0wB3e9cDv1BhGGXomWGs+TZMXgQ328mqQOdUgg2+EjtLRksY+QgcYObVKFeDJCpwU8n0VX&#10;Y2QytVxdXVXXFWeSatWqrKq8lULUp9seQ3yvwLIUNBxpqRldHB5DTNOI+vRJaubgQRuTF2scGxq+&#10;qhZVvnBRsTqS74y2Db8p0zM5IZF859p8OQptppgaGHdknYhOlOO4HZluj5IkEbbQPpMMCJPN6Leg&#10;oAf8ydlAFmt4+LEXqDgzHxxJuZovl8mTOVlW1wtK8LKyvawIJwmq4ZGzKbyL2cendZBBshRHMycH&#10;XuZ5/N+/3OYXAAAA//8DAFBLAwQUAAYACAAAACEA3QU+5d0AAAAKAQAADwAAAGRycy9kb3ducmV2&#10;LnhtbEyPwU7DMBBE70j8g7VI3KjtAG0IcSoE4gqi0Erc3HibRMTrKHab8PcsJzjuzNPsTLmefS9O&#10;OMYukAG9UCCQ6uA6agx8vD9f5SBisuRsHwgNfGOEdXV+VtrChYne8LRJjeAQioU10KY0FFLGukVv&#10;4yIMSOwdwuht4nNspBvtxOG+l5lSS+ltR/yhtQM+tlh/bY7ewPbl8Lm7Ua/Nk78dpjArSf5OGnN5&#10;MT/cg0g4pz8Yfutzdai40z4cyUXRG7jWq4xRNnKewMAy0ysQexa0zkFWpfw/ofoBAAD//wMAUEsB&#10;Ai0AFAAGAAgAAAAhALaDOJL+AAAA4QEAABMAAAAAAAAAAAAAAAAAAAAAAFtDb250ZW50X1R5cGVz&#10;XS54bWxQSwECLQAUAAYACAAAACEAOP0h/9YAAACUAQAACwAAAAAAAAAAAAAAAAAvAQAAX3JlbHMv&#10;LnJlbHNQSwECLQAUAAYACAAAACEA80Z+I/EBAAC6AwAADgAAAAAAAAAAAAAAAAAuAgAAZHJzL2Uy&#10;b0RvYy54bWxQSwECLQAUAAYACAAAACEA3QU+5d0AAAAKAQAADwAAAAAAAAAAAAAAAABLBAAAZHJz&#10;L2Rvd25yZXYueG1sUEsFBgAAAAAEAAQA8wAAAFUFAAAAAA==&#10;" filled="f" stroked="f">
                  <v:textbox>
                    <w:txbxContent>
                      <w:p w14:paraId="7D2FF447" w14:textId="76FC96CF" w:rsidR="00FB3C5D" w:rsidRPr="00557EB7" w:rsidRDefault="00FB3C5D" w:rsidP="004F6B5B">
                        <w:pPr>
                          <w:spacing w:line="192" w:lineRule="auto"/>
                          <w:rPr>
                            <w:szCs w:val="22"/>
                            <w:lang w:val="pt-PT"/>
                            <w:rPrChange w:id="4132" w:author="Author">
                              <w:rPr>
                                <w:rFonts w:asciiTheme="minorHAnsi" w:hAnsiTheme="minorHAnsi" w:cstheme="minorHAnsi"/>
                                <w:sz w:val="24"/>
                                <w:szCs w:val="24"/>
                                <w:lang w:val="pt-PT"/>
                              </w:rPr>
                            </w:rPrChange>
                          </w:rPr>
                        </w:pPr>
                        <w:ins w:id="4133" w:author="Author">
                          <w:r w:rsidRPr="00557EB7">
                            <w:rPr>
                              <w:b/>
                              <w:szCs w:val="22"/>
                              <w:lang w:val="pt-PT"/>
                              <w:rPrChange w:id="4134" w:author="Author">
                                <w:rPr>
                                  <w:rFonts w:asciiTheme="minorHAnsi" w:hAnsiTheme="minorHAnsi" w:cstheme="minorHAnsi"/>
                                  <w:b/>
                                  <w:sz w:val="24"/>
                                  <w:szCs w:val="24"/>
                                  <w:lang w:val="pt-PT"/>
                                </w:rPr>
                              </w:rPrChange>
                            </w:rPr>
                            <w:t>Empurre</w:t>
                          </w:r>
                          <w:r w:rsidRPr="00557EB7">
                            <w:rPr>
                              <w:bCs/>
                              <w:szCs w:val="22"/>
                              <w:lang w:val="pt-PT"/>
                              <w:rPrChange w:id="4135" w:author="Author">
                                <w:rPr>
                                  <w:rFonts w:asciiTheme="minorHAnsi" w:hAnsiTheme="minorHAnsi" w:cstheme="minorHAnsi"/>
                                  <w:bCs/>
                                  <w:sz w:val="24"/>
                                  <w:szCs w:val="24"/>
                                  <w:lang w:val="pt-PT"/>
                                </w:rPr>
                              </w:rPrChange>
                            </w:rPr>
                            <w:t xml:space="preserve"> contra </w:t>
                          </w:r>
                          <w:r w:rsidRPr="00557EB7">
                            <w:rPr>
                              <w:szCs w:val="22"/>
                              <w:lang w:val="pt-PT"/>
                              <w:rPrChange w:id="4136" w:author="Author">
                                <w:rPr>
                                  <w:rFonts w:asciiTheme="minorHAnsi" w:hAnsiTheme="minorHAnsi" w:cstheme="minorHAnsi"/>
                                  <w:sz w:val="24"/>
                                  <w:szCs w:val="24"/>
                                  <w:lang w:val="pt-PT"/>
                                </w:rPr>
                              </w:rPrChange>
                            </w:rPr>
                            <w:t xml:space="preserve">a pele para desbloquear. </w:t>
                          </w:r>
                          <w:r w:rsidRPr="00557EB7">
                            <w:rPr>
                              <w:b/>
                              <w:bCs/>
                              <w:szCs w:val="22"/>
                              <w:lang w:val="pt-PT"/>
                              <w:rPrChange w:id="4137" w:author="Author">
                                <w:rPr>
                                  <w:rFonts w:asciiTheme="minorHAnsi" w:hAnsiTheme="minorHAnsi" w:cstheme="minorHAnsi"/>
                                  <w:sz w:val="24"/>
                                  <w:szCs w:val="24"/>
                                </w:rPr>
                              </w:rPrChange>
                            </w:rPr>
                            <w:t>Não</w:t>
                          </w:r>
                          <w:r w:rsidRPr="00557EB7">
                            <w:rPr>
                              <w:szCs w:val="22"/>
                              <w:lang w:val="pt-PT"/>
                              <w:rPrChange w:id="4138" w:author="Author">
                                <w:rPr>
                                  <w:rFonts w:asciiTheme="minorHAnsi" w:hAnsiTheme="minorHAnsi" w:cstheme="minorHAnsi"/>
                                  <w:sz w:val="24"/>
                                  <w:szCs w:val="24"/>
                                  <w:lang w:val="pt-PT"/>
                                </w:rPr>
                              </w:rPrChange>
                            </w:rPr>
                            <w:t xml:space="preserve"> carregue ainda</w:t>
                          </w:r>
                          <w:del w:id="4139" w:author="Author">
                            <w:r w:rsidRPr="00557EB7" w:rsidDel="00C31458">
                              <w:rPr>
                                <w:szCs w:val="22"/>
                                <w:lang w:val="pt-PT"/>
                                <w:rPrChange w:id="4140" w:author="Author">
                                  <w:rPr>
                                    <w:rFonts w:asciiTheme="minorHAnsi" w:hAnsiTheme="minorHAnsi" w:cstheme="minorHAnsi"/>
                                    <w:sz w:val="24"/>
                                    <w:szCs w:val="24"/>
                                    <w:lang w:val="pt-PT"/>
                                  </w:rPr>
                                </w:rPrChange>
                              </w:rPr>
                              <w:delText>já</w:delText>
                            </w:r>
                          </w:del>
                          <w:r w:rsidRPr="00557EB7">
                            <w:rPr>
                              <w:szCs w:val="22"/>
                              <w:lang w:val="pt-PT"/>
                              <w:rPrChange w:id="4141" w:author="Author">
                                <w:rPr>
                                  <w:rFonts w:asciiTheme="minorHAnsi" w:hAnsiTheme="minorHAnsi" w:cstheme="minorHAnsi"/>
                                  <w:sz w:val="24"/>
                                  <w:szCs w:val="24"/>
                                  <w:lang w:val="pt-PT"/>
                                </w:rPr>
                              </w:rPrChange>
                            </w:rPr>
                            <w:t xml:space="preserve"> no botão verde.</w:t>
                          </w:r>
                        </w:ins>
                      </w:p>
                    </w:txbxContent>
                  </v:textbox>
                  <w10:wrap anchorx="margin"/>
                </v:shape>
              </w:pict>
            </mc:Fallback>
          </mc:AlternateContent>
        </w:r>
        <w:r w:rsidR="004F6B5B" w:rsidRPr="00F67924">
          <w:rPr>
            <w:noProof/>
            <w:lang w:eastAsia="en-US"/>
          </w:rPr>
          <mc:AlternateContent>
            <mc:Choice Requires="wps">
              <w:drawing>
                <wp:anchor distT="45720" distB="45720" distL="114300" distR="114300" simplePos="0" relativeHeight="251662336" behindDoc="0" locked="0" layoutInCell="1" allowOverlap="1" wp14:anchorId="2AD537CD" wp14:editId="3D8C98F3">
                  <wp:simplePos x="0" y="0"/>
                  <wp:positionH relativeFrom="column">
                    <wp:posOffset>2105965</wp:posOffset>
                  </wp:positionH>
                  <wp:positionV relativeFrom="paragraph">
                    <wp:posOffset>3796030</wp:posOffset>
                  </wp:positionV>
                  <wp:extent cx="548640" cy="242570"/>
                  <wp:effectExtent l="0" t="0" r="3810" b="5080"/>
                  <wp:wrapNone/>
                  <wp:docPr id="1896530966" name="Text Box 1896530966"/>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wps:cNvSpPr>
                        <wps:spPr bwMode="auto">
                          <a:xfrm>
                            <a:off x="0" y="0"/>
                            <a:ext cx="548640" cy="242570"/>
                          </a:xfrm>
                          <a:prstGeom prst="rect">
                            <a:avLst/>
                          </a:prstGeom>
                          <a:solidFill>
                            <a:schemeClr val="bg1"/>
                          </a:solidFill>
                          <a:ln w="9525">
                            <a:noFill/>
                            <a:miter lim="800000"/>
                            <a:headEnd/>
                            <a:tailEnd/>
                          </a:ln>
                        </wps:spPr>
                        <wps:txbx>
                          <w:txbxContent>
                            <w:p w14:paraId="04F9B149" w14:textId="19915687" w:rsidR="00FB3C5D" w:rsidRPr="00557EB7" w:rsidRDefault="00FB3C5D">
                              <w:pPr>
                                <w:tabs>
                                  <w:tab w:val="left" w:pos="709"/>
                                </w:tabs>
                                <w:spacing w:line="192" w:lineRule="auto"/>
                                <w:ind w:left="-142" w:right="-166"/>
                                <w:jc w:val="center"/>
                                <w:rPr>
                                  <w:rFonts w:asciiTheme="minorBidi" w:hAnsiTheme="minorBidi" w:cstheme="minorBidi"/>
                                  <w:b/>
                                  <w:bCs/>
                                  <w:sz w:val="20"/>
                                  <w:rPrChange w:id="4142" w:author="Author">
                                    <w:rPr>
                                      <w:rFonts w:asciiTheme="minorBidi" w:hAnsiTheme="minorBidi" w:cstheme="minorBidi"/>
                                      <w:b/>
                                      <w:bCs/>
                                      <w:sz w:val="24"/>
                                      <w:szCs w:val="24"/>
                                    </w:rPr>
                                  </w:rPrChange>
                                </w:rPr>
                                <w:pPrChange w:id="4143" w:author="Author">
                                  <w:pPr>
                                    <w:tabs>
                                      <w:tab w:val="left" w:pos="709"/>
                                    </w:tabs>
                                    <w:spacing w:line="192" w:lineRule="auto"/>
                                    <w:ind w:left="-142" w:right="-166"/>
                                  </w:pPr>
                                </w:pPrChange>
                              </w:pPr>
                              <w:ins w:id="4144" w:author="Author">
                                <w:r w:rsidRPr="00557EB7">
                                  <w:rPr>
                                    <w:rFonts w:asciiTheme="minorBidi" w:hAnsiTheme="minorBidi" w:cstheme="minorBidi"/>
                                    <w:b/>
                                    <w:bCs/>
                                    <w:sz w:val="20"/>
                                    <w:rPrChange w:id="4145" w:author="Author">
                                      <w:rPr>
                                        <w:rFonts w:asciiTheme="minorBidi" w:hAnsiTheme="minorBidi" w:cstheme="minorBidi"/>
                                        <w:b/>
                                        <w:bCs/>
                                        <w:sz w:val="24"/>
                                        <w:szCs w:val="24"/>
                                      </w:rPr>
                                    </w:rPrChange>
                                  </w:rPr>
                                  <w:t>“Clique”</w:t>
                                </w:r>
                              </w:ins>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AD537CD" id="Text Box 1896530966" o:spid="_x0000_s1028" type="#_x0000_t202" style="position:absolute;left:0;text-align:left;margin-left:165.8pt;margin-top:298.9pt;width:43.2pt;height:19.1pt;z-index:2516623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VLnWFQIAAA4EAAAOAAAAZHJzL2Uyb0RvYy54bWysU9tuGyEQfa/Uf0C812uv7MRZeR2lTlNV&#10;Si9S2g9ggfWiAkMBe9f9+g6sY1vJW1QeEMPA4cyZw+p2MJrspQ8KbE1nkykl0nIQym5r+uvnw4cl&#10;JSEyK5gGK2t6kIHert+/W/WukiV0oIX0BEFsqHpX0y5GVxVF4J00LEzASYvJFrxhEUO/LYRnPaIb&#10;XZTT6VXRgxfOA5ch4O79mKTrjN+2ksfvbRtkJLqmyC3m2ee5SXOxXrFq65nrFD/SYG9gYZiy+OgJ&#10;6p5FRnZevYIyinsI0MYJB1NA2youcw1YzWz6opqnjjmZa0FxgjvJFP4fLP+2f3I/PInDRxiwgbmI&#10;4B6B/w7EwqZjdivvgkMhU/a85T30nWQCucySikXvQnVES+qHKiTcpv8KAvvOdhEy9tB6k4TC0gk+&#10;iD05nPogh0g4bi7my6s5Zjimynm5uM59Klj1fNn5ED9LMCQtauqRXQZn+8cQExlWPR9JbwXQSjwo&#10;rXOQrCU32pM9Q1M025H+i1Pakr6mN4tykYEtpOvZLEZFdKxWpqbLaRqjh5IWn6zIRyJTelwjEW2P&#10;4iQ9RmXi0AxECSwu3U1aNSAOqJaH0aD4oXDRgf9LSY/mrGn4s2NeUqK/WFT8ZjZP+sQczBfXJQb+&#10;MtNcZpjlCFXTSMm43MT8A5IaFu6wM63Kqp2ZHCmj6bKYxw+SXH0Z51Pnb7z+BwAA//8DAFBLAwQU&#10;AAYACAAAACEAJyr6oN8AAAALAQAADwAAAGRycy9kb3ducmV2LnhtbEyPwU7DMBBE70j8g7VI3Kgd&#10;AmkIcSpA4sIFtVScnXiJQ2M7st0m8PUsJziudjTzXr1Z7MhOGOLgnYRsJYCh67weXC9h//Z8VQKL&#10;STmtRu9QwhdG2DTnZ7WqtJ/dFk+71DMqcbFSEkxKU8V57AxaFVd+Qke/Dx+sSnSGnuugZiq3I78W&#10;ouBWDY4WjJrwyWB32B2thPf+Ex+Hl/AtXrmYD6Xf7tu1kfLyYnm4B5ZwSX9h+MUndGiIqfVHpyMb&#10;JeR5VlBUwu3dmhwocZOVZNdKKPJCAG9q/t+h+QEAAP//AwBQSwECLQAUAAYACAAAACEAtoM4kv4A&#10;AADhAQAAEwAAAAAAAAAAAAAAAAAAAAAAW0NvbnRlbnRfVHlwZXNdLnhtbFBLAQItABQABgAIAAAA&#10;IQA4/SH/1gAAAJQBAAALAAAAAAAAAAAAAAAAAC8BAABfcmVscy8ucmVsc1BLAQItABQABgAIAAAA&#10;IQDrVLnWFQIAAA4EAAAOAAAAAAAAAAAAAAAAAC4CAABkcnMvZTJvRG9jLnhtbFBLAQItABQABgAI&#10;AAAAIQAnKvqg3wAAAAsBAAAPAAAAAAAAAAAAAAAAAG8EAABkcnMvZG93bnJldi54bWxQSwUGAAAA&#10;AAQABADzAAAAewUAAAAA&#10;" fillcolor="white [3212]" stroked="f">
                  <o:lock v:ext="edit" aspectratio="t"/>
                  <v:textbox>
                    <w:txbxContent>
                      <w:p w14:paraId="04F9B149" w14:textId="19915687" w:rsidR="00FB3C5D" w:rsidRPr="00557EB7" w:rsidRDefault="00FB3C5D">
                        <w:pPr>
                          <w:tabs>
                            <w:tab w:val="left" w:pos="709"/>
                          </w:tabs>
                          <w:spacing w:line="192" w:lineRule="auto"/>
                          <w:ind w:left="-142" w:right="-166"/>
                          <w:jc w:val="center"/>
                          <w:rPr>
                            <w:rFonts w:asciiTheme="minorBidi" w:hAnsiTheme="minorBidi" w:cstheme="minorBidi"/>
                            <w:b/>
                            <w:bCs/>
                            <w:sz w:val="20"/>
                            <w:rPrChange w:id="4146" w:author="Author">
                              <w:rPr>
                                <w:rFonts w:asciiTheme="minorBidi" w:hAnsiTheme="minorBidi" w:cstheme="minorBidi"/>
                                <w:b/>
                                <w:bCs/>
                                <w:sz w:val="24"/>
                                <w:szCs w:val="24"/>
                              </w:rPr>
                            </w:rPrChange>
                          </w:rPr>
                          <w:pPrChange w:id="4147" w:author="Author">
                            <w:pPr>
                              <w:tabs>
                                <w:tab w:val="left" w:pos="709"/>
                              </w:tabs>
                              <w:spacing w:line="192" w:lineRule="auto"/>
                              <w:ind w:left="-142" w:right="-166"/>
                            </w:pPr>
                          </w:pPrChange>
                        </w:pPr>
                        <w:ins w:id="4148" w:author="Author">
                          <w:r w:rsidRPr="00557EB7">
                            <w:rPr>
                              <w:rFonts w:asciiTheme="minorBidi" w:hAnsiTheme="minorBidi" w:cstheme="minorBidi"/>
                              <w:b/>
                              <w:bCs/>
                              <w:sz w:val="20"/>
                              <w:rPrChange w:id="4149" w:author="Author">
                                <w:rPr>
                                  <w:rFonts w:asciiTheme="minorBidi" w:hAnsiTheme="minorBidi" w:cstheme="minorBidi"/>
                                  <w:b/>
                                  <w:bCs/>
                                  <w:sz w:val="24"/>
                                  <w:szCs w:val="24"/>
                                </w:rPr>
                              </w:rPrChange>
                            </w:rPr>
                            <w:t>“Clique”</w:t>
                          </w:r>
                        </w:ins>
                      </w:p>
                    </w:txbxContent>
                  </v:textbox>
                </v:shape>
              </w:pict>
            </mc:Fallback>
          </mc:AlternateContent>
        </w:r>
        <w:r w:rsidR="004F6B5B" w:rsidRPr="00F67924">
          <w:rPr>
            <w:noProof/>
            <w:highlight w:val="cyan"/>
            <w:lang w:eastAsia="en-US"/>
          </w:rPr>
          <mc:AlternateContent>
            <mc:Choice Requires="wps">
              <w:drawing>
                <wp:anchor distT="45720" distB="45720" distL="114300" distR="114300" simplePos="0" relativeHeight="251661312" behindDoc="0" locked="0" layoutInCell="1" allowOverlap="1" wp14:anchorId="01045CA2" wp14:editId="1D77A303">
                  <wp:simplePos x="0" y="0"/>
                  <wp:positionH relativeFrom="margin">
                    <wp:align>center</wp:align>
                  </wp:positionH>
                  <wp:positionV relativeFrom="paragraph">
                    <wp:posOffset>4538980</wp:posOffset>
                  </wp:positionV>
                  <wp:extent cx="1962150" cy="436626"/>
                  <wp:effectExtent l="0" t="0" r="0" b="1905"/>
                  <wp:wrapNone/>
                  <wp:docPr id="1928504212" name="Text Box 19285042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62150" cy="436626"/>
                          </a:xfrm>
                          <a:prstGeom prst="rect">
                            <a:avLst/>
                          </a:prstGeom>
                          <a:noFill/>
                          <a:ln w="9525">
                            <a:noFill/>
                            <a:miter lim="800000"/>
                            <a:headEnd/>
                            <a:tailEnd/>
                          </a:ln>
                        </wps:spPr>
                        <wps:txbx>
                          <w:txbxContent>
                            <w:p w14:paraId="41C8AE6C" w14:textId="4BD9639F" w:rsidR="00FB3C5D" w:rsidRPr="00557EB7" w:rsidRDefault="00FB3C5D">
                              <w:pPr>
                                <w:spacing w:line="192" w:lineRule="auto"/>
                                <w:jc w:val="center"/>
                                <w:rPr>
                                  <w:szCs w:val="22"/>
                                  <w:lang w:val="pt-PT"/>
                                  <w:rPrChange w:id="4150" w:author="Author">
                                    <w:rPr>
                                      <w:rFonts w:asciiTheme="minorHAnsi" w:hAnsiTheme="minorHAnsi" w:cstheme="minorHAnsi"/>
                                      <w:sz w:val="24"/>
                                      <w:szCs w:val="24"/>
                                    </w:rPr>
                                  </w:rPrChange>
                                </w:rPr>
                                <w:pPrChange w:id="4151" w:author="Author">
                                  <w:pPr>
                                    <w:spacing w:line="192" w:lineRule="auto"/>
                                  </w:pPr>
                                </w:pPrChange>
                              </w:pPr>
                              <w:ins w:id="4152" w:author="Author">
                                <w:r w:rsidRPr="00557EB7">
                                  <w:rPr>
                                    <w:szCs w:val="22"/>
                                    <w:lang w:val="pt-PT"/>
                                    <w:rPrChange w:id="4153" w:author="Author">
                                      <w:rPr>
                                        <w:rFonts w:asciiTheme="minorHAnsi" w:hAnsiTheme="minorHAnsi" w:cstheme="minorHAnsi"/>
                                        <w:sz w:val="24"/>
                                        <w:szCs w:val="24"/>
                                        <w:lang w:val="pt-PT"/>
                                      </w:rPr>
                                    </w:rPrChange>
                                  </w:rPr>
                                  <w:t>Consulte as instruções de utilização</w:t>
                                </w:r>
                              </w:ins>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045CA2" id="Text Box 1928504212" o:spid="_x0000_s1029" type="#_x0000_t202" style="position:absolute;left:0;text-align:left;margin-left:0;margin-top:357.4pt;width:154.5pt;height:34.4pt;z-index:251661312;visibility:visible;mso-wrap-style:square;mso-width-percent:0;mso-height-percent:0;mso-wrap-distance-left:9pt;mso-wrap-distance-top:3.6pt;mso-wrap-distance-right:9pt;mso-wrap-distance-bottom:3.6pt;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QB+x/AEAANQDAAAOAAAAZHJzL2Uyb0RvYy54bWysU9uO2yAQfa/Uf0C8N068ibuxQlbb3W5V&#10;aXuRtv0AgnGMCgwFEjv9+g7Ym43at6p+QOBhzsw5c9jcDEaTo/RBgWV0MZtTIq2ARtk9o9+/Pby5&#10;piREbhuuwUpGTzLQm+3rV5ve1bKEDnQjPUEQG+reMdrF6OqiCKKThocZOGkx2II3POLR74vG8x7R&#10;jS7K+bwqevCN8yBkCPj3fgzSbcZvWynil7YNMhLNKPYW8+rzuktrsd3weu+565SY2uD/0IXhymLR&#10;M9Q9j5wcvPoLyijhIUAbZwJMAW2rhMwckM1i/gebp447mbmgOMGdZQr/D1Z8Pj65r57E4R0MOMBM&#10;IrhHED8CsXDXcbuXt95D30neYOFFkqzoXain1CR1qEMC2fWfoMEh80OEDDS03iRVkCdBdBzA6Sy6&#10;HCIRqeS6KhcrDAmMLa+qqqxyCV4/Zzsf4gcJhqQNox6HmtH58THE1A2vn6+kYhYelNZ5sNqSntH1&#10;qlzlhIuIURF9p5Vh9HqevtEJieR72+TkyJUe91hA24l1IjpSjsNuIKph9CrlJhF20JxQBg+jzfBZ&#10;4KYD/4uSHi3GaPh54F5Soj9alHK9WC6TJ/NhuXpb4sFfRnaXEW4FQjEaKRm3dzH7eKR8i5K3Kqvx&#10;0snUMlonizTZPHnz8pxvvTzG7W8AAAD//wMAUEsDBBQABgAIAAAAIQAn/3TW3AAAAAgBAAAPAAAA&#10;ZHJzL2Rvd25yZXYueG1sTI/BTsMwEETvSPyDtUjcqF1aShuyqRCIK6iFVuLmxtskIl5HsduEv2c5&#10;wXFnRrPz8vXoW3WmPjaBEaYTA4q4DK7hCuHj/eVmCSomy862gQnhmyKsi8uL3GYuDLyh8zZVSko4&#10;ZhahTqnLtI5lTd7GSeiIxTuG3tskZ19p19tByn2rb41ZaG8blg+17eippvJre/IIu9fj535u3qpn&#10;f9cNYTSa/UojXl+Njw+gEo3pLwy/82U6FLLpEE7somoRBCQh3E/nAiD2zKxEOYiynC1AF7n+D1D8&#10;AAAA//8DAFBLAQItABQABgAIAAAAIQC2gziS/gAAAOEBAAATAAAAAAAAAAAAAAAAAAAAAABbQ29u&#10;dGVudF9UeXBlc10ueG1sUEsBAi0AFAAGAAgAAAAhADj9If/WAAAAlAEAAAsAAAAAAAAAAAAAAAAA&#10;LwEAAF9yZWxzLy5yZWxzUEsBAi0AFAAGAAgAAAAhAEVAH7H8AQAA1AMAAA4AAAAAAAAAAAAAAAAA&#10;LgIAAGRycy9lMm9Eb2MueG1sUEsBAi0AFAAGAAgAAAAhACf/dNbcAAAACAEAAA8AAAAAAAAAAAAA&#10;AAAAVgQAAGRycy9kb3ducmV2LnhtbFBLBQYAAAAABAAEAPMAAABfBQAAAAA=&#10;" filled="f" stroked="f">
                  <v:textbox>
                    <w:txbxContent>
                      <w:p w14:paraId="41C8AE6C" w14:textId="4BD9639F" w:rsidR="00FB3C5D" w:rsidRPr="00557EB7" w:rsidRDefault="00FB3C5D">
                        <w:pPr>
                          <w:spacing w:line="192" w:lineRule="auto"/>
                          <w:jc w:val="center"/>
                          <w:rPr>
                            <w:szCs w:val="22"/>
                            <w:lang w:val="pt-PT"/>
                            <w:rPrChange w:id="4154" w:author="Author">
                              <w:rPr>
                                <w:rFonts w:asciiTheme="minorHAnsi" w:hAnsiTheme="minorHAnsi" w:cstheme="minorHAnsi"/>
                                <w:sz w:val="24"/>
                                <w:szCs w:val="24"/>
                              </w:rPr>
                            </w:rPrChange>
                          </w:rPr>
                          <w:pPrChange w:id="4155" w:author="Author">
                            <w:pPr>
                              <w:spacing w:line="192" w:lineRule="auto"/>
                            </w:pPr>
                          </w:pPrChange>
                        </w:pPr>
                        <w:ins w:id="4156" w:author="Author">
                          <w:r w:rsidRPr="00557EB7">
                            <w:rPr>
                              <w:szCs w:val="22"/>
                              <w:lang w:val="pt-PT"/>
                              <w:rPrChange w:id="4157" w:author="Author">
                                <w:rPr>
                                  <w:rFonts w:asciiTheme="minorHAnsi" w:hAnsiTheme="minorHAnsi" w:cstheme="minorHAnsi"/>
                                  <w:sz w:val="24"/>
                                  <w:szCs w:val="24"/>
                                  <w:lang w:val="pt-PT"/>
                                </w:rPr>
                              </w:rPrChange>
                            </w:rPr>
                            <w:t>Consulte as instruções de utilização</w:t>
                          </w:r>
                        </w:ins>
                      </w:p>
                    </w:txbxContent>
                  </v:textbox>
                  <w10:wrap anchorx="margin"/>
                </v:shape>
              </w:pict>
            </mc:Fallback>
          </mc:AlternateContent>
        </w:r>
        <w:r w:rsidR="004F6B5B" w:rsidRPr="00F67924">
          <w:rPr>
            <w:noProof/>
            <w:highlight w:val="cyan"/>
            <w:lang w:eastAsia="en-US"/>
          </w:rPr>
          <mc:AlternateContent>
            <mc:Choice Requires="wps">
              <w:drawing>
                <wp:anchor distT="45720" distB="45720" distL="114300" distR="114300" simplePos="0" relativeHeight="251660288" behindDoc="0" locked="0" layoutInCell="1" allowOverlap="1" wp14:anchorId="1C8C5B3C" wp14:editId="50E88E10">
                  <wp:simplePos x="0" y="0"/>
                  <wp:positionH relativeFrom="column">
                    <wp:posOffset>2043430</wp:posOffset>
                  </wp:positionH>
                  <wp:positionV relativeFrom="paragraph">
                    <wp:posOffset>2405380</wp:posOffset>
                  </wp:positionV>
                  <wp:extent cx="1828800" cy="428625"/>
                  <wp:effectExtent l="0" t="0" r="0" b="0"/>
                  <wp:wrapNone/>
                  <wp:docPr id="1492092514" name="Text Box 149209251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wps:cNvSpPr>
                        <wps:spPr bwMode="auto">
                          <a:xfrm>
                            <a:off x="0" y="0"/>
                            <a:ext cx="1828800" cy="428625"/>
                          </a:xfrm>
                          <a:prstGeom prst="rect">
                            <a:avLst/>
                          </a:prstGeom>
                          <a:noFill/>
                          <a:ln w="9525">
                            <a:noFill/>
                            <a:miter lim="800000"/>
                            <a:headEnd/>
                            <a:tailEnd/>
                          </a:ln>
                        </wps:spPr>
                        <wps:txbx>
                          <w:txbxContent>
                            <w:p w14:paraId="670975C7" w14:textId="33381C1F" w:rsidR="00FB3C5D" w:rsidRPr="00557EB7" w:rsidRDefault="00FB3C5D" w:rsidP="004F6B5B">
                              <w:pPr>
                                <w:spacing w:line="192" w:lineRule="auto"/>
                                <w:rPr>
                                  <w:szCs w:val="22"/>
                                  <w:lang w:val="pt-PT"/>
                                  <w:rPrChange w:id="4158" w:author="Author">
                                    <w:rPr>
                                      <w:rFonts w:asciiTheme="minorHAnsi" w:hAnsiTheme="minorHAnsi" w:cstheme="minorHAnsi"/>
                                      <w:sz w:val="24"/>
                                      <w:szCs w:val="24"/>
                                      <w:lang w:val="pt-PT"/>
                                    </w:rPr>
                                  </w:rPrChange>
                                </w:rPr>
                              </w:pPr>
                              <w:ins w:id="4159" w:author="Author">
                                <w:r w:rsidRPr="00557EB7">
                                  <w:rPr>
                                    <w:b/>
                                    <w:szCs w:val="22"/>
                                    <w:lang w:val="pt-PT"/>
                                    <w:rPrChange w:id="4160" w:author="Author">
                                      <w:rPr>
                                        <w:rFonts w:asciiTheme="minorHAnsi" w:hAnsiTheme="minorHAnsi" w:cstheme="minorHAnsi"/>
                                        <w:b/>
                                        <w:sz w:val="24"/>
                                        <w:szCs w:val="24"/>
                                        <w:lang w:val="pt-PT"/>
                                      </w:rPr>
                                    </w:rPrChange>
                                  </w:rPr>
                                  <w:t>Em seguida,</w:t>
                                </w:r>
                                <w:r w:rsidRPr="00557EB7">
                                  <w:rPr>
                                    <w:bCs/>
                                    <w:szCs w:val="22"/>
                                    <w:lang w:val="pt-PT"/>
                                    <w:rPrChange w:id="4161" w:author="Author">
                                      <w:rPr>
                                        <w:rFonts w:asciiTheme="minorHAnsi" w:hAnsiTheme="minorHAnsi" w:cstheme="minorHAnsi"/>
                                        <w:bCs/>
                                        <w:sz w:val="24"/>
                                        <w:szCs w:val="24"/>
                                        <w:lang w:val="pt-PT"/>
                                      </w:rPr>
                                    </w:rPrChange>
                                  </w:rPr>
                                  <w:t xml:space="preserve"> carregue no botão verde para injetar.</w:t>
                                </w:r>
                              </w:ins>
                            </w:p>
                          </w:txbxContent>
                        </wps:txbx>
                        <wps:bodyPr rot="0" vert="horz" wrap="square" lIns="91440" tIns="45720" rIns="91440" bIns="45720" anchor="t" anchorCtr="0"/>
                      </wps:wsp>
                    </a:graphicData>
                  </a:graphic>
                  <wp14:sizeRelH relativeFrom="margin">
                    <wp14:pctWidth>0</wp14:pctWidth>
                  </wp14:sizeRelH>
                  <wp14:sizeRelV relativeFrom="margin">
                    <wp14:pctHeight>0</wp14:pctHeight>
                  </wp14:sizeRelV>
                </wp:anchor>
              </w:drawing>
            </mc:Choice>
            <mc:Fallback>
              <w:pict>
                <v:shape w14:anchorId="1C8C5B3C" id="Text Box 1492092514" o:spid="_x0000_s1030" type="#_x0000_t202" style="position:absolute;left:0;text-align:left;margin-left:160.9pt;margin-top:189.4pt;width:2in;height:33.7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zxe89wEAAM0DAAAOAAAAZHJzL2Uyb0RvYy54bWysU8tu2zAQvBfoPxC817IFO3UEy0GbNEWB&#10;9AGk/QCKoiyiJJfl0pbcr++SchwjvRXVgVhyxdmd2eHmZrSGHVRADa7mi9mcM+UktNrtav7j+/2b&#10;NWcYhWuFAadqflTIb7avX20GX6kSejCtCoxAHFaDr3kfo6+KAmWvrMAZeOUo2UGwItI27Io2iIHQ&#10;rSnK+fyqGCC0PoBUiHR6NyX5NuN3nZLxa9ehiszUnHqLeQ15bdJabDei2gXhey1PbYh/6MIK7ajo&#10;GepORMH2Qf8FZbUMgNDFmQRbQNdpqTIHYrOYv2Dz2AuvMhcSB/1ZJvx/sPLL4dF/CyyO72GkAWYS&#10;6B9A/kTm4LYXbqfeoSchU/b5KAQYeiVa6mWRVCwGj9UJLamPFSbcZvgMLc1d7CNk7LELNglF1BkV&#10;pJkcz3NQY2QydbEu1+s5pSTlluX6qlzlEqJ6uu0Dxo8KLEtBzQO1l9HF4QFj6kZUT7+kYg7utTF5&#10;1saxoebXK4J8kbE6khWNtjWn4vRN5kgkP7g2X45CmymmAsadWCeiE+U4NiPTLTWd7iYRGmiPJEOA&#10;yXn0UijoIfzmbCDX1Rx/7UVQnJlPjqS8XiyXyaZ5s1y9LWkTLjPNZUY4SVA1j5xN4W3M1k4CpOLk&#10;mSzFyd/JlJf7/NfzK9z+AQAA//8DAFBLAwQUAAYACAAAACEAwLPAEd4AAAALAQAADwAAAGRycy9k&#10;b3ducmV2LnhtbEyPwU7DMAyG70h7h8iTuLFkW+m2rumEQFxBDIbELWu8tlrjVE22lrfHnOD2Wf71&#10;+3O+G10rrtiHxpOG+UyBQCq9bajS8PH+fLcGEaIha1pPqOEbA+yKyU1uMusHesPrPlaCSyhkRkMd&#10;Y5dJGcoanQkz3yHx7uR7ZyKPfSVtbwYud61cKJVKZxriC7Xp8LHG8ry/OA2Hl9PXZ6Jeqyd33w1+&#10;VJLcRmp9Ox0ftiAijvEvDL/6rA4FOx39hWwQrYblYs7qkWG1ZuBEqjYMRw1Jki5BFrn8/0PxAwAA&#10;//8DAFBLAQItABQABgAIAAAAIQC2gziS/gAAAOEBAAATAAAAAAAAAAAAAAAAAAAAAABbQ29udGVu&#10;dF9UeXBlc10ueG1sUEsBAi0AFAAGAAgAAAAhADj9If/WAAAAlAEAAAsAAAAAAAAAAAAAAAAALwEA&#10;AF9yZWxzLy5yZWxzUEsBAi0AFAAGAAgAAAAhAGjPF7z3AQAAzQMAAA4AAAAAAAAAAAAAAAAALgIA&#10;AGRycy9lMm9Eb2MueG1sUEsBAi0AFAAGAAgAAAAhAMCzwBHeAAAACwEAAA8AAAAAAAAAAAAAAAAA&#10;UQQAAGRycy9kb3ducmV2LnhtbFBLBQYAAAAABAAEAPMAAABcBQAAAAA=&#10;" filled="f" stroked="f">
                  <o:lock v:ext="edit" aspectratio="t"/>
                  <v:textbox>
                    <w:txbxContent>
                      <w:p w14:paraId="670975C7" w14:textId="33381C1F" w:rsidR="00FB3C5D" w:rsidRPr="00557EB7" w:rsidRDefault="00FB3C5D" w:rsidP="004F6B5B">
                        <w:pPr>
                          <w:spacing w:line="192" w:lineRule="auto"/>
                          <w:rPr>
                            <w:szCs w:val="22"/>
                            <w:lang w:val="pt-PT"/>
                            <w:rPrChange w:id="4162" w:author="Author">
                              <w:rPr>
                                <w:rFonts w:asciiTheme="minorHAnsi" w:hAnsiTheme="minorHAnsi" w:cstheme="minorHAnsi"/>
                                <w:sz w:val="24"/>
                                <w:szCs w:val="24"/>
                                <w:lang w:val="pt-PT"/>
                              </w:rPr>
                            </w:rPrChange>
                          </w:rPr>
                        </w:pPr>
                        <w:ins w:id="4163" w:author="Author">
                          <w:r w:rsidRPr="00557EB7">
                            <w:rPr>
                              <w:b/>
                              <w:szCs w:val="22"/>
                              <w:lang w:val="pt-PT"/>
                              <w:rPrChange w:id="4164" w:author="Author">
                                <w:rPr>
                                  <w:rFonts w:asciiTheme="minorHAnsi" w:hAnsiTheme="minorHAnsi" w:cstheme="minorHAnsi"/>
                                  <w:b/>
                                  <w:sz w:val="24"/>
                                  <w:szCs w:val="24"/>
                                  <w:lang w:val="pt-PT"/>
                                </w:rPr>
                              </w:rPrChange>
                            </w:rPr>
                            <w:t>Em seguida,</w:t>
                          </w:r>
                          <w:r w:rsidRPr="00557EB7">
                            <w:rPr>
                              <w:bCs/>
                              <w:szCs w:val="22"/>
                              <w:lang w:val="pt-PT"/>
                              <w:rPrChange w:id="4165" w:author="Author">
                                <w:rPr>
                                  <w:rFonts w:asciiTheme="minorHAnsi" w:hAnsiTheme="minorHAnsi" w:cstheme="minorHAnsi"/>
                                  <w:bCs/>
                                  <w:sz w:val="24"/>
                                  <w:szCs w:val="24"/>
                                  <w:lang w:val="pt-PT"/>
                                </w:rPr>
                              </w:rPrChange>
                            </w:rPr>
                            <w:t xml:space="preserve"> carregue no botão verde para injetar.</w:t>
                          </w:r>
                        </w:ins>
                      </w:p>
                    </w:txbxContent>
                  </v:textbox>
                </v:shape>
              </w:pict>
            </mc:Fallback>
          </mc:AlternateContent>
        </w:r>
        <w:r w:rsidR="004F6B5B" w:rsidRPr="00F67924">
          <w:rPr>
            <w:noProof/>
            <w:lang w:eastAsia="en-US"/>
          </w:rPr>
          <w:drawing>
            <wp:inline distT="0" distB="0" distL="0" distR="0" wp14:anchorId="4261B67B" wp14:editId="39A25883">
              <wp:extent cx="2295525" cy="4972160"/>
              <wp:effectExtent l="0" t="0" r="0" b="0"/>
              <wp:docPr id="1550659247" name="Picture 1550659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0659247" name="Actemra_Hand+Autoinjector+code_Pantone376C-01.png"/>
                      <pic:cNvPicPr/>
                    </pic:nvPicPr>
                    <pic:blipFill>
                      <a:blip r:embed="rId34">
                        <a:extLst>
                          <a:ext uri="{28A0092B-C50C-407E-A947-70E740481C1C}">
                            <a14:useLocalDpi xmlns:a14="http://schemas.microsoft.com/office/drawing/2010/main" val="0"/>
                          </a:ext>
                        </a:extLst>
                      </a:blip>
                      <a:stretch>
                        <a:fillRect/>
                      </a:stretch>
                    </pic:blipFill>
                    <pic:spPr>
                      <a:xfrm>
                        <a:off x="0" y="0"/>
                        <a:ext cx="2302853" cy="4988033"/>
                      </a:xfrm>
                      <a:prstGeom prst="rect">
                        <a:avLst/>
                      </a:prstGeom>
                    </pic:spPr>
                  </pic:pic>
                </a:graphicData>
              </a:graphic>
            </wp:inline>
          </w:drawing>
        </w:r>
      </w:ins>
    </w:p>
    <w:p w14:paraId="22D49F23" w14:textId="35EEF261" w:rsidR="007F46F0" w:rsidRPr="00F67924" w:rsidRDefault="007F46F0" w:rsidP="007F46F0">
      <w:pPr>
        <w:autoSpaceDE w:val="0"/>
        <w:autoSpaceDN w:val="0"/>
        <w:adjustRightInd w:val="0"/>
        <w:spacing w:after="60"/>
        <w:rPr>
          <w:rFonts w:eastAsia="Calibri"/>
          <w:b/>
          <w:szCs w:val="22"/>
          <w:lang w:val="pt-PT"/>
        </w:rPr>
      </w:pPr>
    </w:p>
    <w:p w14:paraId="51E9CC58" w14:textId="77777777" w:rsidR="00CA656B" w:rsidRPr="00F67924" w:rsidRDefault="00CA656B" w:rsidP="00233258">
      <w:pPr>
        <w:pStyle w:val="No-numheading3Agency"/>
        <w:spacing w:before="0" w:after="0"/>
        <w:jc w:val="center"/>
        <w:rPr>
          <w:rFonts w:ascii="Times New Roman" w:hAnsi="Times New Roman"/>
          <w:b w:val="0"/>
        </w:rPr>
      </w:pPr>
    </w:p>
    <w:p w14:paraId="11512284" w14:textId="77777777" w:rsidR="001046D2" w:rsidRPr="00F67924" w:rsidRDefault="001046D2" w:rsidP="00342F5E">
      <w:pPr>
        <w:suppressAutoHyphens/>
        <w:rPr>
          <w:lang w:val="pt-PT"/>
        </w:rPr>
      </w:pPr>
    </w:p>
    <w:sectPr w:rsidR="001046D2" w:rsidRPr="00F67924" w:rsidSect="00107B88">
      <w:footerReference w:type="default" r:id="rId35"/>
      <w:footerReference w:type="first" r:id="rId36"/>
      <w:endnotePr>
        <w:numFmt w:val="decimal"/>
      </w:endnotePr>
      <w:pgSz w:w="11907" w:h="16839" w:code="9"/>
      <w:pgMar w:top="1134" w:right="1418" w:bottom="1134" w:left="1418" w:header="737" w:footer="737" w:gutter="0"/>
      <w:pgNumType w:start="1"/>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E585FE" w14:textId="77777777" w:rsidR="0094271D" w:rsidRDefault="0094271D">
      <w:r>
        <w:separator/>
      </w:r>
    </w:p>
  </w:endnote>
  <w:endnote w:type="continuationSeparator" w:id="0">
    <w:p w14:paraId="72CCCF0F" w14:textId="77777777" w:rsidR="0094271D" w:rsidRDefault="0094271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Imago">
    <w:panose1 w:val="02000500060000020004"/>
    <w:charset w:val="00"/>
    <w:family w:val="auto"/>
    <w:pitch w:val="variable"/>
    <w:sig w:usb0="A00002AF" w:usb1="5000205B" w:usb2="00000000" w:usb3="00000000" w:csb0="0000009F" w:csb1="00000000"/>
  </w:font>
  <w:font w:name="Andalus">
    <w:charset w:val="00"/>
    <w:family w:val="roman"/>
    <w:pitch w:val="variable"/>
    <w:sig w:usb0="00002003" w:usb1="80000000" w:usb2="00000008" w:usb3="00000000" w:csb0="0000004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MS PGothic">
    <w:panose1 w:val="020B0600070205080204"/>
    <w:charset w:val="80"/>
    <w:family w:val="swiss"/>
    <w:pitch w:val="variable"/>
    <w:sig w:usb0="E00002FF" w:usb1="6AC7FDFB" w:usb2="08000012" w:usb3="00000000" w:csb0="0002009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BDC37" w14:textId="1A5585FB" w:rsidR="00FB3C5D" w:rsidRDefault="00FB3C5D">
    <w:pPr>
      <w:pStyle w:val="Footer"/>
      <w:tabs>
        <w:tab w:val="right" w:pos="8931"/>
      </w:tabs>
      <w:ind w:right="96"/>
      <w:jc w:val="center"/>
    </w:pPr>
    <w:r>
      <w:fldChar w:fldCharType="begin"/>
    </w:r>
    <w:r>
      <w:instrText xml:space="preserve"> EQ </w:instrText>
    </w:r>
    <w:r>
      <w:fldChar w:fldCharType="end"/>
    </w:r>
    <w:r>
      <w:rPr>
        <w:rStyle w:val="PageNumber"/>
      </w:rPr>
      <w:fldChar w:fldCharType="begin"/>
    </w:r>
    <w:r>
      <w:rPr>
        <w:rStyle w:val="PageNumber"/>
      </w:rPr>
      <w:instrText xml:space="preserve">PAGE  </w:instrText>
    </w:r>
    <w:r>
      <w:rPr>
        <w:rStyle w:val="PageNumber"/>
      </w:rPr>
      <w:fldChar w:fldCharType="separate"/>
    </w:r>
    <w:r w:rsidR="003F3545">
      <w:rPr>
        <w:rStyle w:val="PageNumber"/>
      </w:rPr>
      <w:t>1</w:t>
    </w:r>
    <w:r>
      <w:rPr>
        <w:rStyle w:val="PageNumber"/>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885154" w14:textId="77777777" w:rsidR="00FB3C5D" w:rsidRDefault="00FB3C5D">
    <w:pPr>
      <w:pStyle w:val="Footer"/>
      <w:tabs>
        <w:tab w:val="right" w:pos="8931"/>
      </w:tabs>
      <w:ind w:right="96"/>
      <w:jc w:val="center"/>
    </w:pPr>
    <w:r>
      <w:fldChar w:fldCharType="begin"/>
    </w:r>
    <w:r>
      <w:instrText xml:space="preserve"> EQ </w:instrText>
    </w:r>
    <w:r>
      <w:fldChar w:fldCharType="end"/>
    </w:r>
    <w:r>
      <w:rPr>
        <w:rStyle w:val="PageNumber"/>
      </w:rPr>
      <w:fldChar w:fldCharType="begin"/>
    </w:r>
    <w:r>
      <w:rPr>
        <w:rStyle w:val="PageNumber"/>
      </w:rPr>
      <w:instrText xml:space="preserve">PAGE  </w:instrText>
    </w:r>
    <w:r>
      <w:rPr>
        <w:rStyle w:val="PageNumber"/>
      </w:rPr>
      <w:fldChar w:fldCharType="separate"/>
    </w:r>
    <w:r>
      <w:rPr>
        <w:rStyle w:val="PageNumber"/>
      </w:rPr>
      <w:t>178</w:t>
    </w:r>
    <w:r>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336AE4" w14:textId="77777777" w:rsidR="0094271D" w:rsidRDefault="0094271D">
      <w:r>
        <w:separator/>
      </w:r>
    </w:p>
  </w:footnote>
  <w:footnote w:type="continuationSeparator" w:id="0">
    <w:p w14:paraId="2147AAB7" w14:textId="77777777" w:rsidR="0094271D" w:rsidRDefault="0094271D">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3070AC56"/>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CF2415B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25CA354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6AF6F47E"/>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C52A72E4"/>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B75255EC"/>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C6F061FE"/>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600C1250"/>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21CE4C4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3C6B62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lvl>
  </w:abstractNum>
  <w:abstractNum w:abstractNumId="11" w15:restartNumberingAfterBreak="0">
    <w:nsid w:val="01124EBD"/>
    <w:multiLevelType w:val="hybridMultilevel"/>
    <w:tmpl w:val="CFD00940"/>
    <w:lvl w:ilvl="0" w:tplc="B6D6AAD8">
      <w:start w:val="2"/>
      <w:numFmt w:val="upperLetter"/>
      <w:lvlText w:val="%1."/>
      <w:lvlJc w:val="left"/>
      <w:pPr>
        <w:tabs>
          <w:tab w:val="num" w:pos="1494"/>
        </w:tabs>
        <w:ind w:left="1494" w:hanging="360"/>
      </w:pPr>
      <w:rPr>
        <w:rFonts w:cs="Times New Roman" w:hint="default"/>
      </w:rPr>
    </w:lvl>
    <w:lvl w:ilvl="1" w:tplc="08160019" w:tentative="1">
      <w:start w:val="1"/>
      <w:numFmt w:val="lowerLetter"/>
      <w:lvlText w:val="%2."/>
      <w:lvlJc w:val="left"/>
      <w:pPr>
        <w:tabs>
          <w:tab w:val="num" w:pos="2214"/>
        </w:tabs>
        <w:ind w:left="2214" w:hanging="360"/>
      </w:pPr>
      <w:rPr>
        <w:rFonts w:cs="Times New Roman"/>
      </w:rPr>
    </w:lvl>
    <w:lvl w:ilvl="2" w:tplc="0816001B" w:tentative="1">
      <w:start w:val="1"/>
      <w:numFmt w:val="lowerRoman"/>
      <w:lvlText w:val="%3."/>
      <w:lvlJc w:val="right"/>
      <w:pPr>
        <w:tabs>
          <w:tab w:val="num" w:pos="2934"/>
        </w:tabs>
        <w:ind w:left="2934" w:hanging="180"/>
      </w:pPr>
      <w:rPr>
        <w:rFonts w:cs="Times New Roman"/>
      </w:rPr>
    </w:lvl>
    <w:lvl w:ilvl="3" w:tplc="0816000F" w:tentative="1">
      <w:start w:val="1"/>
      <w:numFmt w:val="decimal"/>
      <w:lvlText w:val="%4."/>
      <w:lvlJc w:val="left"/>
      <w:pPr>
        <w:tabs>
          <w:tab w:val="num" w:pos="3654"/>
        </w:tabs>
        <w:ind w:left="3654" w:hanging="360"/>
      </w:pPr>
      <w:rPr>
        <w:rFonts w:cs="Times New Roman"/>
      </w:rPr>
    </w:lvl>
    <w:lvl w:ilvl="4" w:tplc="08160019" w:tentative="1">
      <w:start w:val="1"/>
      <w:numFmt w:val="lowerLetter"/>
      <w:lvlText w:val="%5."/>
      <w:lvlJc w:val="left"/>
      <w:pPr>
        <w:tabs>
          <w:tab w:val="num" w:pos="4374"/>
        </w:tabs>
        <w:ind w:left="4374" w:hanging="360"/>
      </w:pPr>
      <w:rPr>
        <w:rFonts w:cs="Times New Roman"/>
      </w:rPr>
    </w:lvl>
    <w:lvl w:ilvl="5" w:tplc="0816001B" w:tentative="1">
      <w:start w:val="1"/>
      <w:numFmt w:val="lowerRoman"/>
      <w:lvlText w:val="%6."/>
      <w:lvlJc w:val="right"/>
      <w:pPr>
        <w:tabs>
          <w:tab w:val="num" w:pos="5094"/>
        </w:tabs>
        <w:ind w:left="5094" w:hanging="180"/>
      </w:pPr>
      <w:rPr>
        <w:rFonts w:cs="Times New Roman"/>
      </w:rPr>
    </w:lvl>
    <w:lvl w:ilvl="6" w:tplc="0816000F" w:tentative="1">
      <w:start w:val="1"/>
      <w:numFmt w:val="decimal"/>
      <w:lvlText w:val="%7."/>
      <w:lvlJc w:val="left"/>
      <w:pPr>
        <w:tabs>
          <w:tab w:val="num" w:pos="5814"/>
        </w:tabs>
        <w:ind w:left="5814" w:hanging="360"/>
      </w:pPr>
      <w:rPr>
        <w:rFonts w:cs="Times New Roman"/>
      </w:rPr>
    </w:lvl>
    <w:lvl w:ilvl="7" w:tplc="08160019" w:tentative="1">
      <w:start w:val="1"/>
      <w:numFmt w:val="lowerLetter"/>
      <w:lvlText w:val="%8."/>
      <w:lvlJc w:val="left"/>
      <w:pPr>
        <w:tabs>
          <w:tab w:val="num" w:pos="6534"/>
        </w:tabs>
        <w:ind w:left="6534" w:hanging="360"/>
      </w:pPr>
      <w:rPr>
        <w:rFonts w:cs="Times New Roman"/>
      </w:rPr>
    </w:lvl>
    <w:lvl w:ilvl="8" w:tplc="0816001B" w:tentative="1">
      <w:start w:val="1"/>
      <w:numFmt w:val="lowerRoman"/>
      <w:lvlText w:val="%9."/>
      <w:lvlJc w:val="right"/>
      <w:pPr>
        <w:tabs>
          <w:tab w:val="num" w:pos="7254"/>
        </w:tabs>
        <w:ind w:left="7254" w:hanging="180"/>
      </w:pPr>
      <w:rPr>
        <w:rFonts w:cs="Times New Roman"/>
      </w:rPr>
    </w:lvl>
  </w:abstractNum>
  <w:abstractNum w:abstractNumId="12" w15:restartNumberingAfterBreak="0">
    <w:nsid w:val="03A86CE5"/>
    <w:multiLevelType w:val="hybridMultilevel"/>
    <w:tmpl w:val="DA5C75F0"/>
    <w:lvl w:ilvl="0" w:tplc="04090001">
      <w:start w:val="1"/>
      <w:numFmt w:val="bullet"/>
      <w:lvlText w:val=""/>
      <w:lvlJc w:val="left"/>
      <w:pPr>
        <w:ind w:left="1087" w:hanging="360"/>
      </w:pPr>
      <w:rPr>
        <w:rFonts w:ascii="Symbol" w:hAnsi="Symbol" w:hint="default"/>
      </w:rPr>
    </w:lvl>
    <w:lvl w:ilvl="1" w:tplc="04090003" w:tentative="1">
      <w:start w:val="1"/>
      <w:numFmt w:val="bullet"/>
      <w:lvlText w:val="o"/>
      <w:lvlJc w:val="left"/>
      <w:pPr>
        <w:ind w:left="1807" w:hanging="360"/>
      </w:pPr>
      <w:rPr>
        <w:rFonts w:ascii="Courier New" w:hAnsi="Courier New" w:cs="Courier New" w:hint="default"/>
      </w:rPr>
    </w:lvl>
    <w:lvl w:ilvl="2" w:tplc="04090005" w:tentative="1">
      <w:start w:val="1"/>
      <w:numFmt w:val="bullet"/>
      <w:lvlText w:val=""/>
      <w:lvlJc w:val="left"/>
      <w:pPr>
        <w:ind w:left="2527" w:hanging="360"/>
      </w:pPr>
      <w:rPr>
        <w:rFonts w:ascii="Wingdings" w:hAnsi="Wingdings" w:hint="default"/>
      </w:rPr>
    </w:lvl>
    <w:lvl w:ilvl="3" w:tplc="04090001" w:tentative="1">
      <w:start w:val="1"/>
      <w:numFmt w:val="bullet"/>
      <w:lvlText w:val=""/>
      <w:lvlJc w:val="left"/>
      <w:pPr>
        <w:ind w:left="3247" w:hanging="360"/>
      </w:pPr>
      <w:rPr>
        <w:rFonts w:ascii="Symbol" w:hAnsi="Symbol" w:hint="default"/>
      </w:rPr>
    </w:lvl>
    <w:lvl w:ilvl="4" w:tplc="04090003" w:tentative="1">
      <w:start w:val="1"/>
      <w:numFmt w:val="bullet"/>
      <w:lvlText w:val="o"/>
      <w:lvlJc w:val="left"/>
      <w:pPr>
        <w:ind w:left="3967" w:hanging="360"/>
      </w:pPr>
      <w:rPr>
        <w:rFonts w:ascii="Courier New" w:hAnsi="Courier New" w:cs="Courier New" w:hint="default"/>
      </w:rPr>
    </w:lvl>
    <w:lvl w:ilvl="5" w:tplc="04090005" w:tentative="1">
      <w:start w:val="1"/>
      <w:numFmt w:val="bullet"/>
      <w:lvlText w:val=""/>
      <w:lvlJc w:val="left"/>
      <w:pPr>
        <w:ind w:left="4687" w:hanging="360"/>
      </w:pPr>
      <w:rPr>
        <w:rFonts w:ascii="Wingdings" w:hAnsi="Wingdings" w:hint="default"/>
      </w:rPr>
    </w:lvl>
    <w:lvl w:ilvl="6" w:tplc="04090001" w:tentative="1">
      <w:start w:val="1"/>
      <w:numFmt w:val="bullet"/>
      <w:lvlText w:val=""/>
      <w:lvlJc w:val="left"/>
      <w:pPr>
        <w:ind w:left="5407" w:hanging="360"/>
      </w:pPr>
      <w:rPr>
        <w:rFonts w:ascii="Symbol" w:hAnsi="Symbol" w:hint="default"/>
      </w:rPr>
    </w:lvl>
    <w:lvl w:ilvl="7" w:tplc="04090003" w:tentative="1">
      <w:start w:val="1"/>
      <w:numFmt w:val="bullet"/>
      <w:lvlText w:val="o"/>
      <w:lvlJc w:val="left"/>
      <w:pPr>
        <w:ind w:left="6127" w:hanging="360"/>
      </w:pPr>
      <w:rPr>
        <w:rFonts w:ascii="Courier New" w:hAnsi="Courier New" w:cs="Courier New" w:hint="default"/>
      </w:rPr>
    </w:lvl>
    <w:lvl w:ilvl="8" w:tplc="04090005" w:tentative="1">
      <w:start w:val="1"/>
      <w:numFmt w:val="bullet"/>
      <w:lvlText w:val=""/>
      <w:lvlJc w:val="left"/>
      <w:pPr>
        <w:ind w:left="6847" w:hanging="360"/>
      </w:pPr>
      <w:rPr>
        <w:rFonts w:ascii="Wingdings" w:hAnsi="Wingdings" w:hint="default"/>
      </w:rPr>
    </w:lvl>
  </w:abstractNum>
  <w:abstractNum w:abstractNumId="13" w15:restartNumberingAfterBreak="0">
    <w:nsid w:val="03E7674B"/>
    <w:multiLevelType w:val="hybridMultilevel"/>
    <w:tmpl w:val="CCC2EA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6D83577"/>
    <w:multiLevelType w:val="hybridMultilevel"/>
    <w:tmpl w:val="CB52C1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06F47C89"/>
    <w:multiLevelType w:val="hybridMultilevel"/>
    <w:tmpl w:val="6F50CB9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70E4463"/>
    <w:multiLevelType w:val="hybridMultilevel"/>
    <w:tmpl w:val="1DD2746E"/>
    <w:lvl w:ilvl="0" w:tplc="04090001">
      <w:start w:val="1"/>
      <w:numFmt w:val="bullet"/>
      <w:lvlText w:val=""/>
      <w:lvlJc w:val="left"/>
      <w:pPr>
        <w:tabs>
          <w:tab w:val="num" w:pos="1440"/>
        </w:tabs>
        <w:ind w:left="144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07394780"/>
    <w:multiLevelType w:val="hybridMultilevel"/>
    <w:tmpl w:val="6846D7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07C25271"/>
    <w:multiLevelType w:val="hybridMultilevel"/>
    <w:tmpl w:val="DA06B6EE"/>
    <w:lvl w:ilvl="0" w:tplc="08090003">
      <w:start w:val="1"/>
      <w:numFmt w:val="bullet"/>
      <w:lvlText w:val="o"/>
      <w:lvlJc w:val="left"/>
      <w:pPr>
        <w:tabs>
          <w:tab w:val="num" w:pos="720"/>
        </w:tabs>
        <w:ind w:left="720" w:hanging="360"/>
      </w:pPr>
      <w:rPr>
        <w:rFonts w:ascii="Courier New" w:hAnsi="Courier New" w:cs="Courier New"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0C000DD8"/>
    <w:multiLevelType w:val="hybridMultilevel"/>
    <w:tmpl w:val="9B64BF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119F2FAA"/>
    <w:multiLevelType w:val="hybridMultilevel"/>
    <w:tmpl w:val="A85435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1D12EEE"/>
    <w:multiLevelType w:val="hybridMultilevel"/>
    <w:tmpl w:val="7D582E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12086F4F"/>
    <w:multiLevelType w:val="hybridMultilevel"/>
    <w:tmpl w:val="F57663F8"/>
    <w:lvl w:ilvl="0" w:tplc="04090017">
      <w:start w:val="5"/>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12657275"/>
    <w:multiLevelType w:val="hybridMultilevel"/>
    <w:tmpl w:val="E6248EB2"/>
    <w:lvl w:ilvl="0" w:tplc="4F72445E">
      <w:start w:val="1"/>
      <w:numFmt w:val="bullet"/>
      <w:lvlText w:val=""/>
      <w:lvlJc w:val="left"/>
      <w:pPr>
        <w:tabs>
          <w:tab w:val="num" w:pos="0"/>
        </w:tabs>
        <w:ind w:left="113" w:hanging="113"/>
      </w:pPr>
      <w:rPr>
        <w:rFonts w:ascii="Symbol" w:hAnsi="Symbol" w:hint="default"/>
        <w:color w:val="80008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14AD705C"/>
    <w:multiLevelType w:val="hybridMultilevel"/>
    <w:tmpl w:val="C302AEC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154E0DF8"/>
    <w:multiLevelType w:val="hybridMultilevel"/>
    <w:tmpl w:val="C9B6DF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17583B0B"/>
    <w:multiLevelType w:val="hybridMultilevel"/>
    <w:tmpl w:val="C74406F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17A01823"/>
    <w:multiLevelType w:val="hybridMultilevel"/>
    <w:tmpl w:val="FD2056DA"/>
    <w:lvl w:ilvl="0" w:tplc="7B36608C">
      <w:numFmt w:val="bullet"/>
      <w:lvlText w:val="-"/>
      <w:lvlJc w:val="left"/>
      <w:pPr>
        <w:tabs>
          <w:tab w:val="num" w:pos="540"/>
        </w:tabs>
        <w:ind w:left="540" w:hanging="360"/>
      </w:pPr>
      <w:rPr>
        <w:rFonts w:ascii="Times New Roman" w:eastAsia="SimSun" w:hAnsi="Times New Roman" w:cs="Times New Roman" w:hint="default"/>
      </w:rPr>
    </w:lvl>
    <w:lvl w:ilvl="1" w:tplc="04090003" w:tentative="1">
      <w:start w:val="1"/>
      <w:numFmt w:val="bullet"/>
      <w:lvlText w:val="o"/>
      <w:lvlJc w:val="left"/>
      <w:pPr>
        <w:tabs>
          <w:tab w:val="num" w:pos="1260"/>
        </w:tabs>
        <w:ind w:left="1260" w:hanging="360"/>
      </w:pPr>
      <w:rPr>
        <w:rFonts w:ascii="Courier New" w:hAnsi="Courier New" w:cs="Courier New" w:hint="default"/>
      </w:rPr>
    </w:lvl>
    <w:lvl w:ilvl="2" w:tplc="04090005" w:tentative="1">
      <w:start w:val="1"/>
      <w:numFmt w:val="bullet"/>
      <w:lvlText w:val=""/>
      <w:lvlJc w:val="left"/>
      <w:pPr>
        <w:tabs>
          <w:tab w:val="num" w:pos="1980"/>
        </w:tabs>
        <w:ind w:left="1980" w:hanging="360"/>
      </w:pPr>
      <w:rPr>
        <w:rFonts w:ascii="Wingdings" w:hAnsi="Wingdings" w:hint="default"/>
      </w:rPr>
    </w:lvl>
    <w:lvl w:ilvl="3" w:tplc="04090001" w:tentative="1">
      <w:start w:val="1"/>
      <w:numFmt w:val="bullet"/>
      <w:lvlText w:val=""/>
      <w:lvlJc w:val="left"/>
      <w:pPr>
        <w:tabs>
          <w:tab w:val="num" w:pos="2700"/>
        </w:tabs>
        <w:ind w:left="2700" w:hanging="360"/>
      </w:pPr>
      <w:rPr>
        <w:rFonts w:ascii="Symbol" w:hAnsi="Symbol" w:hint="default"/>
      </w:rPr>
    </w:lvl>
    <w:lvl w:ilvl="4" w:tplc="04090003" w:tentative="1">
      <w:start w:val="1"/>
      <w:numFmt w:val="bullet"/>
      <w:lvlText w:val="o"/>
      <w:lvlJc w:val="left"/>
      <w:pPr>
        <w:tabs>
          <w:tab w:val="num" w:pos="3420"/>
        </w:tabs>
        <w:ind w:left="3420" w:hanging="360"/>
      </w:pPr>
      <w:rPr>
        <w:rFonts w:ascii="Courier New" w:hAnsi="Courier New" w:cs="Courier New" w:hint="default"/>
      </w:rPr>
    </w:lvl>
    <w:lvl w:ilvl="5" w:tplc="04090005" w:tentative="1">
      <w:start w:val="1"/>
      <w:numFmt w:val="bullet"/>
      <w:lvlText w:val=""/>
      <w:lvlJc w:val="left"/>
      <w:pPr>
        <w:tabs>
          <w:tab w:val="num" w:pos="4140"/>
        </w:tabs>
        <w:ind w:left="4140" w:hanging="360"/>
      </w:pPr>
      <w:rPr>
        <w:rFonts w:ascii="Wingdings" w:hAnsi="Wingdings" w:hint="default"/>
      </w:rPr>
    </w:lvl>
    <w:lvl w:ilvl="6" w:tplc="04090001" w:tentative="1">
      <w:start w:val="1"/>
      <w:numFmt w:val="bullet"/>
      <w:lvlText w:val=""/>
      <w:lvlJc w:val="left"/>
      <w:pPr>
        <w:tabs>
          <w:tab w:val="num" w:pos="4860"/>
        </w:tabs>
        <w:ind w:left="4860" w:hanging="360"/>
      </w:pPr>
      <w:rPr>
        <w:rFonts w:ascii="Symbol" w:hAnsi="Symbol" w:hint="default"/>
      </w:rPr>
    </w:lvl>
    <w:lvl w:ilvl="7" w:tplc="04090003" w:tentative="1">
      <w:start w:val="1"/>
      <w:numFmt w:val="bullet"/>
      <w:lvlText w:val="o"/>
      <w:lvlJc w:val="left"/>
      <w:pPr>
        <w:tabs>
          <w:tab w:val="num" w:pos="5580"/>
        </w:tabs>
        <w:ind w:left="5580" w:hanging="360"/>
      </w:pPr>
      <w:rPr>
        <w:rFonts w:ascii="Courier New" w:hAnsi="Courier New" w:cs="Courier New" w:hint="default"/>
      </w:rPr>
    </w:lvl>
    <w:lvl w:ilvl="8" w:tplc="04090005" w:tentative="1">
      <w:start w:val="1"/>
      <w:numFmt w:val="bullet"/>
      <w:lvlText w:val=""/>
      <w:lvlJc w:val="left"/>
      <w:pPr>
        <w:tabs>
          <w:tab w:val="num" w:pos="6300"/>
        </w:tabs>
        <w:ind w:left="6300" w:hanging="360"/>
      </w:pPr>
      <w:rPr>
        <w:rFonts w:ascii="Wingdings" w:hAnsi="Wingdings" w:hint="default"/>
      </w:rPr>
    </w:lvl>
  </w:abstractNum>
  <w:abstractNum w:abstractNumId="29" w15:restartNumberingAfterBreak="0">
    <w:nsid w:val="17E44E2D"/>
    <w:multiLevelType w:val="hybridMultilevel"/>
    <w:tmpl w:val="94AAC14A"/>
    <w:lvl w:ilvl="0" w:tplc="04090001">
      <w:start w:val="1"/>
      <w:numFmt w:val="bullet"/>
      <w:lvlText w:val=""/>
      <w:lvlJc w:val="left"/>
      <w:pPr>
        <w:ind w:left="780" w:hanging="360"/>
      </w:pPr>
      <w:rPr>
        <w:rFonts w:ascii="Symbol" w:hAnsi="Symbol" w:hint="default"/>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30" w15:restartNumberingAfterBreak="0">
    <w:nsid w:val="18B352EA"/>
    <w:multiLevelType w:val="hybridMultilevel"/>
    <w:tmpl w:val="690EDA10"/>
    <w:lvl w:ilvl="0" w:tplc="FEBE5790">
      <w:start w:val="2"/>
      <w:numFmt w:val="bullet"/>
      <w:lvlText w:val="-"/>
      <w:lvlJc w:val="left"/>
      <w:pPr>
        <w:tabs>
          <w:tab w:val="num" w:pos="540"/>
        </w:tabs>
        <w:ind w:left="540" w:hanging="360"/>
      </w:pPr>
      <w:rPr>
        <w:rFonts w:ascii="Imago" w:eastAsia="Andalus" w:hAnsi="Imago" w:cs="Imago" w:hint="default"/>
      </w:rPr>
    </w:lvl>
    <w:lvl w:ilvl="1" w:tplc="04090003" w:tentative="1">
      <w:start w:val="1"/>
      <w:numFmt w:val="bullet"/>
      <w:lvlText w:val="o"/>
      <w:lvlJc w:val="left"/>
      <w:pPr>
        <w:tabs>
          <w:tab w:val="num" w:pos="1608"/>
        </w:tabs>
        <w:ind w:left="1608" w:hanging="360"/>
      </w:pPr>
      <w:rPr>
        <w:rFonts w:ascii="Courier New" w:hAnsi="Courier New" w:cs="Courier New" w:hint="default"/>
      </w:rPr>
    </w:lvl>
    <w:lvl w:ilvl="2" w:tplc="04090005" w:tentative="1">
      <w:start w:val="1"/>
      <w:numFmt w:val="bullet"/>
      <w:lvlText w:val=""/>
      <w:lvlJc w:val="left"/>
      <w:pPr>
        <w:tabs>
          <w:tab w:val="num" w:pos="2328"/>
        </w:tabs>
        <w:ind w:left="2328" w:hanging="360"/>
      </w:pPr>
      <w:rPr>
        <w:rFonts w:ascii="Wingdings" w:hAnsi="Wingdings" w:hint="default"/>
      </w:rPr>
    </w:lvl>
    <w:lvl w:ilvl="3" w:tplc="04090001" w:tentative="1">
      <w:start w:val="1"/>
      <w:numFmt w:val="bullet"/>
      <w:lvlText w:val=""/>
      <w:lvlJc w:val="left"/>
      <w:pPr>
        <w:tabs>
          <w:tab w:val="num" w:pos="3048"/>
        </w:tabs>
        <w:ind w:left="3048" w:hanging="360"/>
      </w:pPr>
      <w:rPr>
        <w:rFonts w:ascii="Symbol" w:hAnsi="Symbol" w:hint="default"/>
      </w:rPr>
    </w:lvl>
    <w:lvl w:ilvl="4" w:tplc="04090003" w:tentative="1">
      <w:start w:val="1"/>
      <w:numFmt w:val="bullet"/>
      <w:lvlText w:val="o"/>
      <w:lvlJc w:val="left"/>
      <w:pPr>
        <w:tabs>
          <w:tab w:val="num" w:pos="3768"/>
        </w:tabs>
        <w:ind w:left="3768" w:hanging="360"/>
      </w:pPr>
      <w:rPr>
        <w:rFonts w:ascii="Courier New" w:hAnsi="Courier New" w:cs="Courier New" w:hint="default"/>
      </w:rPr>
    </w:lvl>
    <w:lvl w:ilvl="5" w:tplc="04090005" w:tentative="1">
      <w:start w:val="1"/>
      <w:numFmt w:val="bullet"/>
      <w:lvlText w:val=""/>
      <w:lvlJc w:val="left"/>
      <w:pPr>
        <w:tabs>
          <w:tab w:val="num" w:pos="4488"/>
        </w:tabs>
        <w:ind w:left="4488" w:hanging="360"/>
      </w:pPr>
      <w:rPr>
        <w:rFonts w:ascii="Wingdings" w:hAnsi="Wingdings" w:hint="default"/>
      </w:rPr>
    </w:lvl>
    <w:lvl w:ilvl="6" w:tplc="04090001" w:tentative="1">
      <w:start w:val="1"/>
      <w:numFmt w:val="bullet"/>
      <w:lvlText w:val=""/>
      <w:lvlJc w:val="left"/>
      <w:pPr>
        <w:tabs>
          <w:tab w:val="num" w:pos="5208"/>
        </w:tabs>
        <w:ind w:left="5208" w:hanging="360"/>
      </w:pPr>
      <w:rPr>
        <w:rFonts w:ascii="Symbol" w:hAnsi="Symbol" w:hint="default"/>
      </w:rPr>
    </w:lvl>
    <w:lvl w:ilvl="7" w:tplc="04090003" w:tentative="1">
      <w:start w:val="1"/>
      <w:numFmt w:val="bullet"/>
      <w:lvlText w:val="o"/>
      <w:lvlJc w:val="left"/>
      <w:pPr>
        <w:tabs>
          <w:tab w:val="num" w:pos="5928"/>
        </w:tabs>
        <w:ind w:left="5928" w:hanging="360"/>
      </w:pPr>
      <w:rPr>
        <w:rFonts w:ascii="Courier New" w:hAnsi="Courier New" w:cs="Courier New" w:hint="default"/>
      </w:rPr>
    </w:lvl>
    <w:lvl w:ilvl="8" w:tplc="04090005" w:tentative="1">
      <w:start w:val="1"/>
      <w:numFmt w:val="bullet"/>
      <w:lvlText w:val=""/>
      <w:lvlJc w:val="left"/>
      <w:pPr>
        <w:tabs>
          <w:tab w:val="num" w:pos="6648"/>
        </w:tabs>
        <w:ind w:left="6648" w:hanging="360"/>
      </w:pPr>
      <w:rPr>
        <w:rFonts w:ascii="Wingdings" w:hAnsi="Wingdings" w:hint="default"/>
      </w:rPr>
    </w:lvl>
  </w:abstractNum>
  <w:abstractNum w:abstractNumId="31" w15:restartNumberingAfterBreak="0">
    <w:nsid w:val="19237AFA"/>
    <w:multiLevelType w:val="hybridMultilevel"/>
    <w:tmpl w:val="1C729D90"/>
    <w:lvl w:ilvl="0" w:tplc="04090001">
      <w:start w:val="1"/>
      <w:numFmt w:val="bullet"/>
      <w:lvlText w:val=""/>
      <w:lvlJc w:val="left"/>
      <w:pPr>
        <w:tabs>
          <w:tab w:val="num" w:pos="1080"/>
        </w:tabs>
        <w:ind w:left="108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cs="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32" w15:restartNumberingAfterBreak="0">
    <w:nsid w:val="1A1E18FA"/>
    <w:multiLevelType w:val="hybridMultilevel"/>
    <w:tmpl w:val="E3FCBC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1A6F3EA5"/>
    <w:multiLevelType w:val="hybridMultilevel"/>
    <w:tmpl w:val="EB60579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4" w15:restartNumberingAfterBreak="0">
    <w:nsid w:val="1B7C1B50"/>
    <w:multiLevelType w:val="singleLevel"/>
    <w:tmpl w:val="11CE5D0E"/>
    <w:lvl w:ilvl="0">
      <w:start w:val="9"/>
      <w:numFmt w:val="decimal"/>
      <w:lvlText w:val="%1."/>
      <w:lvlJc w:val="left"/>
      <w:pPr>
        <w:tabs>
          <w:tab w:val="num" w:pos="570"/>
        </w:tabs>
        <w:ind w:left="570" w:hanging="570"/>
      </w:pPr>
      <w:rPr>
        <w:rFonts w:hint="default"/>
      </w:rPr>
    </w:lvl>
  </w:abstractNum>
  <w:abstractNum w:abstractNumId="35" w15:restartNumberingAfterBreak="0">
    <w:nsid w:val="1D97636C"/>
    <w:multiLevelType w:val="hybridMultilevel"/>
    <w:tmpl w:val="01DE131C"/>
    <w:lvl w:ilvl="0" w:tplc="08160001">
      <w:start w:val="1"/>
      <w:numFmt w:val="bullet"/>
      <w:lvlText w:val=""/>
      <w:lvlJc w:val="left"/>
      <w:pPr>
        <w:ind w:left="1080" w:hanging="360"/>
      </w:pPr>
      <w:rPr>
        <w:rFonts w:ascii="Symbol" w:hAnsi="Symbol" w:hint="default"/>
      </w:rPr>
    </w:lvl>
    <w:lvl w:ilvl="1" w:tplc="08160003" w:tentative="1">
      <w:start w:val="1"/>
      <w:numFmt w:val="bullet"/>
      <w:lvlText w:val="o"/>
      <w:lvlJc w:val="left"/>
      <w:pPr>
        <w:ind w:left="1800" w:hanging="360"/>
      </w:pPr>
      <w:rPr>
        <w:rFonts w:ascii="Courier New" w:hAnsi="Courier New" w:cs="Courier New" w:hint="default"/>
      </w:rPr>
    </w:lvl>
    <w:lvl w:ilvl="2" w:tplc="08160005" w:tentative="1">
      <w:start w:val="1"/>
      <w:numFmt w:val="bullet"/>
      <w:lvlText w:val=""/>
      <w:lvlJc w:val="left"/>
      <w:pPr>
        <w:ind w:left="2520" w:hanging="360"/>
      </w:pPr>
      <w:rPr>
        <w:rFonts w:ascii="Wingdings" w:hAnsi="Wingdings" w:hint="default"/>
      </w:rPr>
    </w:lvl>
    <w:lvl w:ilvl="3" w:tplc="08160001" w:tentative="1">
      <w:start w:val="1"/>
      <w:numFmt w:val="bullet"/>
      <w:lvlText w:val=""/>
      <w:lvlJc w:val="left"/>
      <w:pPr>
        <w:ind w:left="3240" w:hanging="360"/>
      </w:pPr>
      <w:rPr>
        <w:rFonts w:ascii="Symbol" w:hAnsi="Symbol" w:hint="default"/>
      </w:rPr>
    </w:lvl>
    <w:lvl w:ilvl="4" w:tplc="08160003" w:tentative="1">
      <w:start w:val="1"/>
      <w:numFmt w:val="bullet"/>
      <w:lvlText w:val="o"/>
      <w:lvlJc w:val="left"/>
      <w:pPr>
        <w:ind w:left="3960" w:hanging="360"/>
      </w:pPr>
      <w:rPr>
        <w:rFonts w:ascii="Courier New" w:hAnsi="Courier New" w:cs="Courier New" w:hint="default"/>
      </w:rPr>
    </w:lvl>
    <w:lvl w:ilvl="5" w:tplc="08160005" w:tentative="1">
      <w:start w:val="1"/>
      <w:numFmt w:val="bullet"/>
      <w:lvlText w:val=""/>
      <w:lvlJc w:val="left"/>
      <w:pPr>
        <w:ind w:left="4680" w:hanging="360"/>
      </w:pPr>
      <w:rPr>
        <w:rFonts w:ascii="Wingdings" w:hAnsi="Wingdings" w:hint="default"/>
      </w:rPr>
    </w:lvl>
    <w:lvl w:ilvl="6" w:tplc="08160001" w:tentative="1">
      <w:start w:val="1"/>
      <w:numFmt w:val="bullet"/>
      <w:lvlText w:val=""/>
      <w:lvlJc w:val="left"/>
      <w:pPr>
        <w:ind w:left="5400" w:hanging="360"/>
      </w:pPr>
      <w:rPr>
        <w:rFonts w:ascii="Symbol" w:hAnsi="Symbol" w:hint="default"/>
      </w:rPr>
    </w:lvl>
    <w:lvl w:ilvl="7" w:tplc="08160003" w:tentative="1">
      <w:start w:val="1"/>
      <w:numFmt w:val="bullet"/>
      <w:lvlText w:val="o"/>
      <w:lvlJc w:val="left"/>
      <w:pPr>
        <w:ind w:left="6120" w:hanging="360"/>
      </w:pPr>
      <w:rPr>
        <w:rFonts w:ascii="Courier New" w:hAnsi="Courier New" w:cs="Courier New" w:hint="default"/>
      </w:rPr>
    </w:lvl>
    <w:lvl w:ilvl="8" w:tplc="08160005" w:tentative="1">
      <w:start w:val="1"/>
      <w:numFmt w:val="bullet"/>
      <w:lvlText w:val=""/>
      <w:lvlJc w:val="left"/>
      <w:pPr>
        <w:ind w:left="6840" w:hanging="360"/>
      </w:pPr>
      <w:rPr>
        <w:rFonts w:ascii="Wingdings" w:hAnsi="Wingdings" w:hint="default"/>
      </w:rPr>
    </w:lvl>
  </w:abstractNum>
  <w:abstractNum w:abstractNumId="36" w15:restartNumberingAfterBreak="0">
    <w:nsid w:val="229E2E19"/>
    <w:multiLevelType w:val="hybridMultilevel"/>
    <w:tmpl w:val="420C1D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22C80689"/>
    <w:multiLevelType w:val="hybridMultilevel"/>
    <w:tmpl w:val="D61C86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236F18A0"/>
    <w:multiLevelType w:val="hybridMultilevel"/>
    <w:tmpl w:val="231EA6BC"/>
    <w:lvl w:ilvl="0" w:tplc="04090017">
      <w:start w:val="5"/>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25707584"/>
    <w:multiLevelType w:val="hybridMultilevel"/>
    <w:tmpl w:val="B78CEB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263A4719"/>
    <w:multiLevelType w:val="hybridMultilevel"/>
    <w:tmpl w:val="95346A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29863323"/>
    <w:multiLevelType w:val="hybridMultilevel"/>
    <w:tmpl w:val="B75856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2BB33D7C"/>
    <w:multiLevelType w:val="hybridMultilevel"/>
    <w:tmpl w:val="F03608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2BC42CE6"/>
    <w:multiLevelType w:val="hybridMultilevel"/>
    <w:tmpl w:val="5038CBC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4" w15:restartNumberingAfterBreak="0">
    <w:nsid w:val="2DA67912"/>
    <w:multiLevelType w:val="hybridMultilevel"/>
    <w:tmpl w:val="148485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2EE24575"/>
    <w:multiLevelType w:val="singleLevel"/>
    <w:tmpl w:val="AA5ADB5A"/>
    <w:lvl w:ilvl="0">
      <w:start w:val="1"/>
      <w:numFmt w:val="decimal"/>
      <w:lvlText w:val="%1."/>
      <w:lvlJc w:val="left"/>
      <w:pPr>
        <w:tabs>
          <w:tab w:val="num" w:pos="570"/>
        </w:tabs>
        <w:ind w:left="570" w:hanging="570"/>
      </w:pPr>
      <w:rPr>
        <w:rFonts w:hint="default"/>
      </w:rPr>
    </w:lvl>
  </w:abstractNum>
  <w:abstractNum w:abstractNumId="46" w15:restartNumberingAfterBreak="0">
    <w:nsid w:val="3316132C"/>
    <w:multiLevelType w:val="hybridMultilevel"/>
    <w:tmpl w:val="592C58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33A21024"/>
    <w:multiLevelType w:val="hybridMultilevel"/>
    <w:tmpl w:val="FD44CEB8"/>
    <w:lvl w:ilvl="0" w:tplc="1328481A">
      <w:start w:val="1"/>
      <w:numFmt w:val="bullet"/>
      <w:lvlText w:val=""/>
      <w:lvlJc w:val="left"/>
      <w:pPr>
        <w:ind w:left="644" w:hanging="360"/>
      </w:pPr>
      <w:rPr>
        <w:rFonts w:ascii="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35F42131"/>
    <w:multiLevelType w:val="hybridMultilevel"/>
    <w:tmpl w:val="B12EA8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37AC0139"/>
    <w:multiLevelType w:val="hybridMultilevel"/>
    <w:tmpl w:val="97C00880"/>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399E1D09"/>
    <w:multiLevelType w:val="hybridMultilevel"/>
    <w:tmpl w:val="A3BE2804"/>
    <w:lvl w:ilvl="0" w:tplc="04090001">
      <w:start w:val="1"/>
      <w:numFmt w:val="bullet"/>
      <w:lvlText w:val=""/>
      <w:lvlJc w:val="left"/>
      <w:pPr>
        <w:ind w:left="1004" w:hanging="360"/>
      </w:pPr>
      <w:rPr>
        <w:rFonts w:ascii="Symbol" w:hAnsi="Symbol" w:hint="default"/>
      </w:rPr>
    </w:lvl>
    <w:lvl w:ilvl="1" w:tplc="04090003" w:tentative="1">
      <w:start w:val="1"/>
      <w:numFmt w:val="bullet"/>
      <w:lvlText w:val="o"/>
      <w:lvlJc w:val="left"/>
      <w:pPr>
        <w:ind w:left="1724" w:hanging="360"/>
      </w:pPr>
      <w:rPr>
        <w:rFonts w:ascii="Courier New" w:hAnsi="Courier New" w:cs="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51" w15:restartNumberingAfterBreak="0">
    <w:nsid w:val="3AAB6041"/>
    <w:multiLevelType w:val="hybridMultilevel"/>
    <w:tmpl w:val="D7ACA376"/>
    <w:lvl w:ilvl="0" w:tplc="08160001">
      <w:start w:val="1"/>
      <w:numFmt w:val="bullet"/>
      <w:lvlText w:val=""/>
      <w:lvlJc w:val="left"/>
      <w:pPr>
        <w:ind w:left="1080" w:hanging="360"/>
      </w:pPr>
      <w:rPr>
        <w:rFonts w:ascii="Symbol" w:hAnsi="Symbol" w:hint="default"/>
      </w:rPr>
    </w:lvl>
    <w:lvl w:ilvl="1" w:tplc="08160003" w:tentative="1">
      <w:start w:val="1"/>
      <w:numFmt w:val="bullet"/>
      <w:lvlText w:val="o"/>
      <w:lvlJc w:val="left"/>
      <w:pPr>
        <w:ind w:left="1800" w:hanging="360"/>
      </w:pPr>
      <w:rPr>
        <w:rFonts w:ascii="Courier New" w:hAnsi="Courier New" w:cs="Courier New" w:hint="default"/>
      </w:rPr>
    </w:lvl>
    <w:lvl w:ilvl="2" w:tplc="08160005" w:tentative="1">
      <w:start w:val="1"/>
      <w:numFmt w:val="bullet"/>
      <w:lvlText w:val=""/>
      <w:lvlJc w:val="left"/>
      <w:pPr>
        <w:ind w:left="2520" w:hanging="360"/>
      </w:pPr>
      <w:rPr>
        <w:rFonts w:ascii="Wingdings" w:hAnsi="Wingdings" w:hint="default"/>
      </w:rPr>
    </w:lvl>
    <w:lvl w:ilvl="3" w:tplc="08160001" w:tentative="1">
      <w:start w:val="1"/>
      <w:numFmt w:val="bullet"/>
      <w:lvlText w:val=""/>
      <w:lvlJc w:val="left"/>
      <w:pPr>
        <w:ind w:left="3240" w:hanging="360"/>
      </w:pPr>
      <w:rPr>
        <w:rFonts w:ascii="Symbol" w:hAnsi="Symbol" w:hint="default"/>
      </w:rPr>
    </w:lvl>
    <w:lvl w:ilvl="4" w:tplc="08160003" w:tentative="1">
      <w:start w:val="1"/>
      <w:numFmt w:val="bullet"/>
      <w:lvlText w:val="o"/>
      <w:lvlJc w:val="left"/>
      <w:pPr>
        <w:ind w:left="3960" w:hanging="360"/>
      </w:pPr>
      <w:rPr>
        <w:rFonts w:ascii="Courier New" w:hAnsi="Courier New" w:cs="Courier New" w:hint="default"/>
      </w:rPr>
    </w:lvl>
    <w:lvl w:ilvl="5" w:tplc="08160005" w:tentative="1">
      <w:start w:val="1"/>
      <w:numFmt w:val="bullet"/>
      <w:lvlText w:val=""/>
      <w:lvlJc w:val="left"/>
      <w:pPr>
        <w:ind w:left="4680" w:hanging="360"/>
      </w:pPr>
      <w:rPr>
        <w:rFonts w:ascii="Wingdings" w:hAnsi="Wingdings" w:hint="default"/>
      </w:rPr>
    </w:lvl>
    <w:lvl w:ilvl="6" w:tplc="08160001" w:tentative="1">
      <w:start w:val="1"/>
      <w:numFmt w:val="bullet"/>
      <w:lvlText w:val=""/>
      <w:lvlJc w:val="left"/>
      <w:pPr>
        <w:ind w:left="5400" w:hanging="360"/>
      </w:pPr>
      <w:rPr>
        <w:rFonts w:ascii="Symbol" w:hAnsi="Symbol" w:hint="default"/>
      </w:rPr>
    </w:lvl>
    <w:lvl w:ilvl="7" w:tplc="08160003" w:tentative="1">
      <w:start w:val="1"/>
      <w:numFmt w:val="bullet"/>
      <w:lvlText w:val="o"/>
      <w:lvlJc w:val="left"/>
      <w:pPr>
        <w:ind w:left="6120" w:hanging="360"/>
      </w:pPr>
      <w:rPr>
        <w:rFonts w:ascii="Courier New" w:hAnsi="Courier New" w:cs="Courier New" w:hint="default"/>
      </w:rPr>
    </w:lvl>
    <w:lvl w:ilvl="8" w:tplc="08160005" w:tentative="1">
      <w:start w:val="1"/>
      <w:numFmt w:val="bullet"/>
      <w:lvlText w:val=""/>
      <w:lvlJc w:val="left"/>
      <w:pPr>
        <w:ind w:left="6840" w:hanging="360"/>
      </w:pPr>
      <w:rPr>
        <w:rFonts w:ascii="Wingdings" w:hAnsi="Wingdings" w:hint="default"/>
      </w:rPr>
    </w:lvl>
  </w:abstractNum>
  <w:abstractNum w:abstractNumId="52" w15:restartNumberingAfterBreak="0">
    <w:nsid w:val="3AEF226D"/>
    <w:multiLevelType w:val="hybridMultilevel"/>
    <w:tmpl w:val="EADA509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3" w15:restartNumberingAfterBreak="0">
    <w:nsid w:val="3D6F020F"/>
    <w:multiLevelType w:val="multilevel"/>
    <w:tmpl w:val="393CFB98"/>
    <w:lvl w:ilvl="0">
      <w:start w:val="4"/>
      <w:numFmt w:val="decimal"/>
      <w:lvlText w:val="%1"/>
      <w:lvlJc w:val="left"/>
      <w:pPr>
        <w:tabs>
          <w:tab w:val="num" w:pos="570"/>
        </w:tabs>
        <w:ind w:left="570" w:hanging="570"/>
      </w:pPr>
      <w:rPr>
        <w:rFonts w:hint="default"/>
      </w:rPr>
    </w:lvl>
    <w:lvl w:ilvl="1">
      <w:start w:val="6"/>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54" w15:restartNumberingAfterBreak="0">
    <w:nsid w:val="3FFF630C"/>
    <w:multiLevelType w:val="multilevel"/>
    <w:tmpl w:val="60AC1312"/>
    <w:lvl w:ilvl="0">
      <w:start w:val="6"/>
      <w:numFmt w:val="decimal"/>
      <w:lvlText w:val="%1."/>
      <w:lvlJc w:val="left"/>
      <w:pPr>
        <w:tabs>
          <w:tab w:val="num" w:pos="570"/>
        </w:tabs>
        <w:ind w:left="570" w:hanging="570"/>
      </w:pPr>
      <w:rPr>
        <w:rFonts w:hint="default"/>
      </w:rPr>
    </w:lvl>
    <w:lvl w:ilvl="1">
      <w:start w:val="1"/>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55" w15:restartNumberingAfterBreak="0">
    <w:nsid w:val="41533C65"/>
    <w:multiLevelType w:val="hybridMultilevel"/>
    <w:tmpl w:val="7480DFB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069"/>
        </w:tabs>
        <w:ind w:left="1069" w:hanging="360"/>
      </w:pPr>
      <w:rPr>
        <w:rFonts w:ascii="Courier New" w:hAnsi="Courier New" w:cs="Courier New" w:hint="default"/>
      </w:rPr>
    </w:lvl>
    <w:lvl w:ilvl="2" w:tplc="04090005" w:tentative="1">
      <w:start w:val="1"/>
      <w:numFmt w:val="bullet"/>
      <w:lvlText w:val=""/>
      <w:lvlJc w:val="left"/>
      <w:pPr>
        <w:tabs>
          <w:tab w:val="num" w:pos="1789"/>
        </w:tabs>
        <w:ind w:left="1789" w:hanging="360"/>
      </w:pPr>
      <w:rPr>
        <w:rFonts w:ascii="Wingdings" w:hAnsi="Wingdings" w:hint="default"/>
      </w:rPr>
    </w:lvl>
    <w:lvl w:ilvl="3" w:tplc="04090001" w:tentative="1">
      <w:start w:val="1"/>
      <w:numFmt w:val="bullet"/>
      <w:lvlText w:val=""/>
      <w:lvlJc w:val="left"/>
      <w:pPr>
        <w:tabs>
          <w:tab w:val="num" w:pos="2509"/>
        </w:tabs>
        <w:ind w:left="2509" w:hanging="360"/>
      </w:pPr>
      <w:rPr>
        <w:rFonts w:ascii="Symbol" w:hAnsi="Symbol" w:hint="default"/>
      </w:rPr>
    </w:lvl>
    <w:lvl w:ilvl="4" w:tplc="04090003" w:tentative="1">
      <w:start w:val="1"/>
      <w:numFmt w:val="bullet"/>
      <w:lvlText w:val="o"/>
      <w:lvlJc w:val="left"/>
      <w:pPr>
        <w:tabs>
          <w:tab w:val="num" w:pos="3229"/>
        </w:tabs>
        <w:ind w:left="3229" w:hanging="360"/>
      </w:pPr>
      <w:rPr>
        <w:rFonts w:ascii="Courier New" w:hAnsi="Courier New" w:cs="Courier New" w:hint="default"/>
      </w:rPr>
    </w:lvl>
    <w:lvl w:ilvl="5" w:tplc="04090005" w:tentative="1">
      <w:start w:val="1"/>
      <w:numFmt w:val="bullet"/>
      <w:lvlText w:val=""/>
      <w:lvlJc w:val="left"/>
      <w:pPr>
        <w:tabs>
          <w:tab w:val="num" w:pos="3949"/>
        </w:tabs>
        <w:ind w:left="3949" w:hanging="360"/>
      </w:pPr>
      <w:rPr>
        <w:rFonts w:ascii="Wingdings" w:hAnsi="Wingdings" w:hint="default"/>
      </w:rPr>
    </w:lvl>
    <w:lvl w:ilvl="6" w:tplc="04090001" w:tentative="1">
      <w:start w:val="1"/>
      <w:numFmt w:val="bullet"/>
      <w:lvlText w:val=""/>
      <w:lvlJc w:val="left"/>
      <w:pPr>
        <w:tabs>
          <w:tab w:val="num" w:pos="4669"/>
        </w:tabs>
        <w:ind w:left="4669" w:hanging="360"/>
      </w:pPr>
      <w:rPr>
        <w:rFonts w:ascii="Symbol" w:hAnsi="Symbol" w:hint="default"/>
      </w:rPr>
    </w:lvl>
    <w:lvl w:ilvl="7" w:tplc="04090003" w:tentative="1">
      <w:start w:val="1"/>
      <w:numFmt w:val="bullet"/>
      <w:lvlText w:val="o"/>
      <w:lvlJc w:val="left"/>
      <w:pPr>
        <w:tabs>
          <w:tab w:val="num" w:pos="5389"/>
        </w:tabs>
        <w:ind w:left="5389" w:hanging="360"/>
      </w:pPr>
      <w:rPr>
        <w:rFonts w:ascii="Courier New" w:hAnsi="Courier New" w:cs="Courier New" w:hint="default"/>
      </w:rPr>
    </w:lvl>
    <w:lvl w:ilvl="8" w:tplc="04090005" w:tentative="1">
      <w:start w:val="1"/>
      <w:numFmt w:val="bullet"/>
      <w:lvlText w:val=""/>
      <w:lvlJc w:val="left"/>
      <w:pPr>
        <w:tabs>
          <w:tab w:val="num" w:pos="6109"/>
        </w:tabs>
        <w:ind w:left="6109" w:hanging="360"/>
      </w:pPr>
      <w:rPr>
        <w:rFonts w:ascii="Wingdings" w:hAnsi="Wingdings" w:hint="default"/>
      </w:rPr>
    </w:lvl>
  </w:abstractNum>
  <w:abstractNum w:abstractNumId="56" w15:restartNumberingAfterBreak="0">
    <w:nsid w:val="460D3540"/>
    <w:multiLevelType w:val="hybridMultilevel"/>
    <w:tmpl w:val="0E5ADFB2"/>
    <w:lvl w:ilvl="0" w:tplc="08160001">
      <w:start w:val="1"/>
      <w:numFmt w:val="bullet"/>
      <w:lvlText w:val=""/>
      <w:lvlJc w:val="left"/>
      <w:pPr>
        <w:ind w:left="1854" w:hanging="360"/>
      </w:pPr>
      <w:rPr>
        <w:rFonts w:ascii="Symbol" w:hAnsi="Symbol" w:hint="default"/>
      </w:rPr>
    </w:lvl>
    <w:lvl w:ilvl="1" w:tplc="08160003">
      <w:start w:val="1"/>
      <w:numFmt w:val="bullet"/>
      <w:lvlText w:val="o"/>
      <w:lvlJc w:val="left"/>
      <w:pPr>
        <w:ind w:left="2574" w:hanging="360"/>
      </w:pPr>
      <w:rPr>
        <w:rFonts w:ascii="Courier New" w:hAnsi="Courier New" w:cs="Courier New" w:hint="default"/>
      </w:rPr>
    </w:lvl>
    <w:lvl w:ilvl="2" w:tplc="08160005" w:tentative="1">
      <w:start w:val="1"/>
      <w:numFmt w:val="bullet"/>
      <w:lvlText w:val=""/>
      <w:lvlJc w:val="left"/>
      <w:pPr>
        <w:ind w:left="3294" w:hanging="360"/>
      </w:pPr>
      <w:rPr>
        <w:rFonts w:ascii="Wingdings" w:hAnsi="Wingdings" w:hint="default"/>
      </w:rPr>
    </w:lvl>
    <w:lvl w:ilvl="3" w:tplc="08160001" w:tentative="1">
      <w:start w:val="1"/>
      <w:numFmt w:val="bullet"/>
      <w:lvlText w:val=""/>
      <w:lvlJc w:val="left"/>
      <w:pPr>
        <w:ind w:left="4014" w:hanging="360"/>
      </w:pPr>
      <w:rPr>
        <w:rFonts w:ascii="Symbol" w:hAnsi="Symbol" w:hint="default"/>
      </w:rPr>
    </w:lvl>
    <w:lvl w:ilvl="4" w:tplc="08160003" w:tentative="1">
      <w:start w:val="1"/>
      <w:numFmt w:val="bullet"/>
      <w:lvlText w:val="o"/>
      <w:lvlJc w:val="left"/>
      <w:pPr>
        <w:ind w:left="4734" w:hanging="360"/>
      </w:pPr>
      <w:rPr>
        <w:rFonts w:ascii="Courier New" w:hAnsi="Courier New" w:cs="Courier New" w:hint="default"/>
      </w:rPr>
    </w:lvl>
    <w:lvl w:ilvl="5" w:tplc="08160005" w:tentative="1">
      <w:start w:val="1"/>
      <w:numFmt w:val="bullet"/>
      <w:lvlText w:val=""/>
      <w:lvlJc w:val="left"/>
      <w:pPr>
        <w:ind w:left="5454" w:hanging="360"/>
      </w:pPr>
      <w:rPr>
        <w:rFonts w:ascii="Wingdings" w:hAnsi="Wingdings" w:hint="default"/>
      </w:rPr>
    </w:lvl>
    <w:lvl w:ilvl="6" w:tplc="08160001" w:tentative="1">
      <w:start w:val="1"/>
      <w:numFmt w:val="bullet"/>
      <w:lvlText w:val=""/>
      <w:lvlJc w:val="left"/>
      <w:pPr>
        <w:ind w:left="6174" w:hanging="360"/>
      </w:pPr>
      <w:rPr>
        <w:rFonts w:ascii="Symbol" w:hAnsi="Symbol" w:hint="default"/>
      </w:rPr>
    </w:lvl>
    <w:lvl w:ilvl="7" w:tplc="08160003" w:tentative="1">
      <w:start w:val="1"/>
      <w:numFmt w:val="bullet"/>
      <w:lvlText w:val="o"/>
      <w:lvlJc w:val="left"/>
      <w:pPr>
        <w:ind w:left="6894" w:hanging="360"/>
      </w:pPr>
      <w:rPr>
        <w:rFonts w:ascii="Courier New" w:hAnsi="Courier New" w:cs="Courier New" w:hint="default"/>
      </w:rPr>
    </w:lvl>
    <w:lvl w:ilvl="8" w:tplc="08160005" w:tentative="1">
      <w:start w:val="1"/>
      <w:numFmt w:val="bullet"/>
      <w:lvlText w:val=""/>
      <w:lvlJc w:val="left"/>
      <w:pPr>
        <w:ind w:left="7614" w:hanging="360"/>
      </w:pPr>
      <w:rPr>
        <w:rFonts w:ascii="Wingdings" w:hAnsi="Wingdings" w:hint="default"/>
      </w:rPr>
    </w:lvl>
  </w:abstractNum>
  <w:abstractNum w:abstractNumId="57" w15:restartNumberingAfterBreak="0">
    <w:nsid w:val="466A1128"/>
    <w:multiLevelType w:val="hybridMultilevel"/>
    <w:tmpl w:val="B540D8D6"/>
    <w:lvl w:ilvl="0" w:tplc="4C0A90C0">
      <w:start w:val="1"/>
      <w:numFmt w:val="bullet"/>
      <w:lvlText w:val="o"/>
      <w:lvlJc w:val="left"/>
      <w:pPr>
        <w:tabs>
          <w:tab w:val="num" w:pos="900"/>
        </w:tabs>
        <w:ind w:left="900" w:hanging="360"/>
      </w:pPr>
      <w:rPr>
        <w:rFonts w:ascii="Courier New" w:hAnsi="Courier New" w:hint="default"/>
        <w:color w:val="auto"/>
      </w:rPr>
    </w:lvl>
    <w:lvl w:ilvl="1" w:tplc="04090003" w:tentative="1">
      <w:start w:val="1"/>
      <w:numFmt w:val="bullet"/>
      <w:lvlText w:val="o"/>
      <w:lvlJc w:val="left"/>
      <w:pPr>
        <w:tabs>
          <w:tab w:val="num" w:pos="1620"/>
        </w:tabs>
        <w:ind w:left="1620" w:hanging="360"/>
      </w:pPr>
      <w:rPr>
        <w:rFonts w:ascii="Courier New" w:hAnsi="Courier New" w:cs="Courier New" w:hint="default"/>
      </w:rPr>
    </w:lvl>
    <w:lvl w:ilvl="2" w:tplc="04090005" w:tentative="1">
      <w:start w:val="1"/>
      <w:numFmt w:val="bullet"/>
      <w:lvlText w:val=""/>
      <w:lvlJc w:val="left"/>
      <w:pPr>
        <w:tabs>
          <w:tab w:val="num" w:pos="2340"/>
        </w:tabs>
        <w:ind w:left="2340" w:hanging="360"/>
      </w:pPr>
      <w:rPr>
        <w:rFonts w:ascii="Wingdings" w:hAnsi="Wingdings" w:hint="default"/>
      </w:rPr>
    </w:lvl>
    <w:lvl w:ilvl="3" w:tplc="04090001" w:tentative="1">
      <w:start w:val="1"/>
      <w:numFmt w:val="bullet"/>
      <w:lvlText w:val=""/>
      <w:lvlJc w:val="left"/>
      <w:pPr>
        <w:tabs>
          <w:tab w:val="num" w:pos="3060"/>
        </w:tabs>
        <w:ind w:left="3060" w:hanging="360"/>
      </w:pPr>
      <w:rPr>
        <w:rFonts w:ascii="Symbol" w:hAnsi="Symbol" w:hint="default"/>
      </w:rPr>
    </w:lvl>
    <w:lvl w:ilvl="4" w:tplc="04090003" w:tentative="1">
      <w:start w:val="1"/>
      <w:numFmt w:val="bullet"/>
      <w:lvlText w:val="o"/>
      <w:lvlJc w:val="left"/>
      <w:pPr>
        <w:tabs>
          <w:tab w:val="num" w:pos="3780"/>
        </w:tabs>
        <w:ind w:left="3780" w:hanging="360"/>
      </w:pPr>
      <w:rPr>
        <w:rFonts w:ascii="Courier New" w:hAnsi="Courier New" w:cs="Courier New" w:hint="default"/>
      </w:rPr>
    </w:lvl>
    <w:lvl w:ilvl="5" w:tplc="04090005" w:tentative="1">
      <w:start w:val="1"/>
      <w:numFmt w:val="bullet"/>
      <w:lvlText w:val=""/>
      <w:lvlJc w:val="left"/>
      <w:pPr>
        <w:tabs>
          <w:tab w:val="num" w:pos="4500"/>
        </w:tabs>
        <w:ind w:left="4500" w:hanging="360"/>
      </w:pPr>
      <w:rPr>
        <w:rFonts w:ascii="Wingdings" w:hAnsi="Wingdings" w:hint="default"/>
      </w:rPr>
    </w:lvl>
    <w:lvl w:ilvl="6" w:tplc="04090001" w:tentative="1">
      <w:start w:val="1"/>
      <w:numFmt w:val="bullet"/>
      <w:lvlText w:val=""/>
      <w:lvlJc w:val="left"/>
      <w:pPr>
        <w:tabs>
          <w:tab w:val="num" w:pos="5220"/>
        </w:tabs>
        <w:ind w:left="5220" w:hanging="360"/>
      </w:pPr>
      <w:rPr>
        <w:rFonts w:ascii="Symbol" w:hAnsi="Symbol" w:hint="default"/>
      </w:rPr>
    </w:lvl>
    <w:lvl w:ilvl="7" w:tplc="04090003" w:tentative="1">
      <w:start w:val="1"/>
      <w:numFmt w:val="bullet"/>
      <w:lvlText w:val="o"/>
      <w:lvlJc w:val="left"/>
      <w:pPr>
        <w:tabs>
          <w:tab w:val="num" w:pos="5940"/>
        </w:tabs>
        <w:ind w:left="5940" w:hanging="360"/>
      </w:pPr>
      <w:rPr>
        <w:rFonts w:ascii="Courier New" w:hAnsi="Courier New" w:cs="Courier New" w:hint="default"/>
      </w:rPr>
    </w:lvl>
    <w:lvl w:ilvl="8" w:tplc="04090005" w:tentative="1">
      <w:start w:val="1"/>
      <w:numFmt w:val="bullet"/>
      <w:lvlText w:val=""/>
      <w:lvlJc w:val="left"/>
      <w:pPr>
        <w:tabs>
          <w:tab w:val="num" w:pos="6660"/>
        </w:tabs>
        <w:ind w:left="6660" w:hanging="360"/>
      </w:pPr>
      <w:rPr>
        <w:rFonts w:ascii="Wingdings" w:hAnsi="Wingdings" w:hint="default"/>
      </w:rPr>
    </w:lvl>
  </w:abstractNum>
  <w:abstractNum w:abstractNumId="58" w15:restartNumberingAfterBreak="0">
    <w:nsid w:val="4965748E"/>
    <w:multiLevelType w:val="hybridMultilevel"/>
    <w:tmpl w:val="8B68A53E"/>
    <w:lvl w:ilvl="0" w:tplc="04090001">
      <w:start w:val="1"/>
      <w:numFmt w:val="bullet"/>
      <w:lvlText w:val=""/>
      <w:lvlJc w:val="left"/>
      <w:pPr>
        <w:tabs>
          <w:tab w:val="num" w:pos="840"/>
        </w:tabs>
        <w:ind w:left="840" w:hanging="360"/>
      </w:pPr>
      <w:rPr>
        <w:rFonts w:ascii="Symbol" w:hAnsi="Symbol" w:hint="default"/>
      </w:rPr>
    </w:lvl>
    <w:lvl w:ilvl="1" w:tplc="04090003" w:tentative="1">
      <w:start w:val="1"/>
      <w:numFmt w:val="bullet"/>
      <w:lvlText w:val="o"/>
      <w:lvlJc w:val="left"/>
      <w:pPr>
        <w:tabs>
          <w:tab w:val="num" w:pos="1560"/>
        </w:tabs>
        <w:ind w:left="1560" w:hanging="360"/>
      </w:pPr>
      <w:rPr>
        <w:rFonts w:ascii="Courier New" w:hAnsi="Courier New" w:cs="Courier New" w:hint="default"/>
      </w:rPr>
    </w:lvl>
    <w:lvl w:ilvl="2" w:tplc="04090005" w:tentative="1">
      <w:start w:val="1"/>
      <w:numFmt w:val="bullet"/>
      <w:lvlText w:val=""/>
      <w:lvlJc w:val="left"/>
      <w:pPr>
        <w:tabs>
          <w:tab w:val="num" w:pos="2280"/>
        </w:tabs>
        <w:ind w:left="2280" w:hanging="360"/>
      </w:pPr>
      <w:rPr>
        <w:rFonts w:ascii="Wingdings" w:hAnsi="Wingdings" w:hint="default"/>
      </w:rPr>
    </w:lvl>
    <w:lvl w:ilvl="3" w:tplc="04090001" w:tentative="1">
      <w:start w:val="1"/>
      <w:numFmt w:val="bullet"/>
      <w:lvlText w:val=""/>
      <w:lvlJc w:val="left"/>
      <w:pPr>
        <w:tabs>
          <w:tab w:val="num" w:pos="3000"/>
        </w:tabs>
        <w:ind w:left="3000" w:hanging="360"/>
      </w:pPr>
      <w:rPr>
        <w:rFonts w:ascii="Symbol" w:hAnsi="Symbol" w:hint="default"/>
      </w:rPr>
    </w:lvl>
    <w:lvl w:ilvl="4" w:tplc="04090003" w:tentative="1">
      <w:start w:val="1"/>
      <w:numFmt w:val="bullet"/>
      <w:lvlText w:val="o"/>
      <w:lvlJc w:val="left"/>
      <w:pPr>
        <w:tabs>
          <w:tab w:val="num" w:pos="3720"/>
        </w:tabs>
        <w:ind w:left="3720" w:hanging="360"/>
      </w:pPr>
      <w:rPr>
        <w:rFonts w:ascii="Courier New" w:hAnsi="Courier New" w:cs="Courier New" w:hint="default"/>
      </w:rPr>
    </w:lvl>
    <w:lvl w:ilvl="5" w:tplc="04090005" w:tentative="1">
      <w:start w:val="1"/>
      <w:numFmt w:val="bullet"/>
      <w:lvlText w:val=""/>
      <w:lvlJc w:val="left"/>
      <w:pPr>
        <w:tabs>
          <w:tab w:val="num" w:pos="4440"/>
        </w:tabs>
        <w:ind w:left="4440" w:hanging="360"/>
      </w:pPr>
      <w:rPr>
        <w:rFonts w:ascii="Wingdings" w:hAnsi="Wingdings" w:hint="default"/>
      </w:rPr>
    </w:lvl>
    <w:lvl w:ilvl="6" w:tplc="04090001" w:tentative="1">
      <w:start w:val="1"/>
      <w:numFmt w:val="bullet"/>
      <w:lvlText w:val=""/>
      <w:lvlJc w:val="left"/>
      <w:pPr>
        <w:tabs>
          <w:tab w:val="num" w:pos="5160"/>
        </w:tabs>
        <w:ind w:left="5160" w:hanging="360"/>
      </w:pPr>
      <w:rPr>
        <w:rFonts w:ascii="Symbol" w:hAnsi="Symbol" w:hint="default"/>
      </w:rPr>
    </w:lvl>
    <w:lvl w:ilvl="7" w:tplc="04090003" w:tentative="1">
      <w:start w:val="1"/>
      <w:numFmt w:val="bullet"/>
      <w:lvlText w:val="o"/>
      <w:lvlJc w:val="left"/>
      <w:pPr>
        <w:tabs>
          <w:tab w:val="num" w:pos="5880"/>
        </w:tabs>
        <w:ind w:left="5880" w:hanging="360"/>
      </w:pPr>
      <w:rPr>
        <w:rFonts w:ascii="Courier New" w:hAnsi="Courier New" w:cs="Courier New" w:hint="default"/>
      </w:rPr>
    </w:lvl>
    <w:lvl w:ilvl="8" w:tplc="04090005" w:tentative="1">
      <w:start w:val="1"/>
      <w:numFmt w:val="bullet"/>
      <w:lvlText w:val=""/>
      <w:lvlJc w:val="left"/>
      <w:pPr>
        <w:tabs>
          <w:tab w:val="num" w:pos="6600"/>
        </w:tabs>
        <w:ind w:left="6600" w:hanging="360"/>
      </w:pPr>
      <w:rPr>
        <w:rFonts w:ascii="Wingdings" w:hAnsi="Wingdings" w:hint="default"/>
      </w:rPr>
    </w:lvl>
  </w:abstractNum>
  <w:abstractNum w:abstractNumId="59" w15:restartNumberingAfterBreak="0">
    <w:nsid w:val="49E51477"/>
    <w:multiLevelType w:val="hybridMultilevel"/>
    <w:tmpl w:val="AF5E3C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0" w15:restartNumberingAfterBreak="0">
    <w:nsid w:val="4AFD08A0"/>
    <w:multiLevelType w:val="hybridMultilevel"/>
    <w:tmpl w:val="49A47152"/>
    <w:lvl w:ilvl="0" w:tplc="04090005">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1" w15:restartNumberingAfterBreak="0">
    <w:nsid w:val="4BF70DA9"/>
    <w:multiLevelType w:val="hybridMultilevel"/>
    <w:tmpl w:val="6EE48FF4"/>
    <w:lvl w:ilvl="0" w:tplc="4F72445E">
      <w:start w:val="1"/>
      <w:numFmt w:val="bullet"/>
      <w:lvlText w:val=""/>
      <w:lvlJc w:val="left"/>
      <w:pPr>
        <w:tabs>
          <w:tab w:val="num" w:pos="0"/>
        </w:tabs>
        <w:ind w:left="113" w:hanging="113"/>
      </w:pPr>
      <w:rPr>
        <w:rFonts w:ascii="Symbol" w:hAnsi="Symbol" w:hint="default"/>
        <w:color w:val="80008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2" w15:restartNumberingAfterBreak="0">
    <w:nsid w:val="4C2974B4"/>
    <w:multiLevelType w:val="hybridMultilevel"/>
    <w:tmpl w:val="FAE84158"/>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3" w15:restartNumberingAfterBreak="0">
    <w:nsid w:val="4DD9494A"/>
    <w:multiLevelType w:val="hybridMultilevel"/>
    <w:tmpl w:val="B1300F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4FC74D93"/>
    <w:multiLevelType w:val="hybridMultilevel"/>
    <w:tmpl w:val="3E9EAE34"/>
    <w:lvl w:ilvl="0" w:tplc="08090001">
      <w:start w:val="1"/>
      <w:numFmt w:val="bullet"/>
      <w:lvlText w:val=""/>
      <w:lvlJc w:val="left"/>
      <w:pPr>
        <w:tabs>
          <w:tab w:val="num" w:pos="1353"/>
        </w:tabs>
        <w:ind w:left="1353" w:hanging="360"/>
      </w:pPr>
      <w:rPr>
        <w:rFonts w:ascii="Symbol" w:hAnsi="Symbol" w:hint="default"/>
      </w:rPr>
    </w:lvl>
    <w:lvl w:ilvl="1" w:tplc="08090003">
      <w:start w:val="1"/>
      <w:numFmt w:val="bullet"/>
      <w:lvlText w:val="o"/>
      <w:lvlJc w:val="left"/>
      <w:pPr>
        <w:tabs>
          <w:tab w:val="num" w:pos="2073"/>
        </w:tabs>
        <w:ind w:left="2073" w:hanging="360"/>
      </w:pPr>
      <w:rPr>
        <w:rFonts w:ascii="Courier New" w:hAnsi="Courier New" w:cs="Courier New" w:hint="default"/>
      </w:rPr>
    </w:lvl>
    <w:lvl w:ilvl="2" w:tplc="08090005" w:tentative="1">
      <w:start w:val="1"/>
      <w:numFmt w:val="bullet"/>
      <w:lvlText w:val=""/>
      <w:lvlJc w:val="left"/>
      <w:pPr>
        <w:tabs>
          <w:tab w:val="num" w:pos="2793"/>
        </w:tabs>
        <w:ind w:left="2793" w:hanging="360"/>
      </w:pPr>
      <w:rPr>
        <w:rFonts w:ascii="Wingdings" w:hAnsi="Wingdings" w:hint="default"/>
      </w:rPr>
    </w:lvl>
    <w:lvl w:ilvl="3" w:tplc="08090001" w:tentative="1">
      <w:start w:val="1"/>
      <w:numFmt w:val="bullet"/>
      <w:lvlText w:val=""/>
      <w:lvlJc w:val="left"/>
      <w:pPr>
        <w:tabs>
          <w:tab w:val="num" w:pos="3513"/>
        </w:tabs>
        <w:ind w:left="3513" w:hanging="360"/>
      </w:pPr>
      <w:rPr>
        <w:rFonts w:ascii="Symbol" w:hAnsi="Symbol" w:hint="default"/>
      </w:rPr>
    </w:lvl>
    <w:lvl w:ilvl="4" w:tplc="08090003" w:tentative="1">
      <w:start w:val="1"/>
      <w:numFmt w:val="bullet"/>
      <w:lvlText w:val="o"/>
      <w:lvlJc w:val="left"/>
      <w:pPr>
        <w:tabs>
          <w:tab w:val="num" w:pos="4233"/>
        </w:tabs>
        <w:ind w:left="4233" w:hanging="360"/>
      </w:pPr>
      <w:rPr>
        <w:rFonts w:ascii="Courier New" w:hAnsi="Courier New" w:cs="Courier New" w:hint="default"/>
      </w:rPr>
    </w:lvl>
    <w:lvl w:ilvl="5" w:tplc="08090005" w:tentative="1">
      <w:start w:val="1"/>
      <w:numFmt w:val="bullet"/>
      <w:lvlText w:val=""/>
      <w:lvlJc w:val="left"/>
      <w:pPr>
        <w:tabs>
          <w:tab w:val="num" w:pos="4953"/>
        </w:tabs>
        <w:ind w:left="4953" w:hanging="360"/>
      </w:pPr>
      <w:rPr>
        <w:rFonts w:ascii="Wingdings" w:hAnsi="Wingdings" w:hint="default"/>
      </w:rPr>
    </w:lvl>
    <w:lvl w:ilvl="6" w:tplc="08090001" w:tentative="1">
      <w:start w:val="1"/>
      <w:numFmt w:val="bullet"/>
      <w:lvlText w:val=""/>
      <w:lvlJc w:val="left"/>
      <w:pPr>
        <w:tabs>
          <w:tab w:val="num" w:pos="5673"/>
        </w:tabs>
        <w:ind w:left="5673" w:hanging="360"/>
      </w:pPr>
      <w:rPr>
        <w:rFonts w:ascii="Symbol" w:hAnsi="Symbol" w:hint="default"/>
      </w:rPr>
    </w:lvl>
    <w:lvl w:ilvl="7" w:tplc="08090003" w:tentative="1">
      <w:start w:val="1"/>
      <w:numFmt w:val="bullet"/>
      <w:lvlText w:val="o"/>
      <w:lvlJc w:val="left"/>
      <w:pPr>
        <w:tabs>
          <w:tab w:val="num" w:pos="6393"/>
        </w:tabs>
        <w:ind w:left="6393" w:hanging="360"/>
      </w:pPr>
      <w:rPr>
        <w:rFonts w:ascii="Courier New" w:hAnsi="Courier New" w:cs="Courier New" w:hint="default"/>
      </w:rPr>
    </w:lvl>
    <w:lvl w:ilvl="8" w:tplc="08090005" w:tentative="1">
      <w:start w:val="1"/>
      <w:numFmt w:val="bullet"/>
      <w:lvlText w:val=""/>
      <w:lvlJc w:val="left"/>
      <w:pPr>
        <w:tabs>
          <w:tab w:val="num" w:pos="7113"/>
        </w:tabs>
        <w:ind w:left="7113" w:hanging="360"/>
      </w:pPr>
      <w:rPr>
        <w:rFonts w:ascii="Wingdings" w:hAnsi="Wingdings" w:hint="default"/>
      </w:rPr>
    </w:lvl>
  </w:abstractNum>
  <w:abstractNum w:abstractNumId="65" w15:restartNumberingAfterBreak="0">
    <w:nsid w:val="50227ABD"/>
    <w:multiLevelType w:val="hybridMultilevel"/>
    <w:tmpl w:val="00145A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52EF66A7"/>
    <w:multiLevelType w:val="hybridMultilevel"/>
    <w:tmpl w:val="B4188F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53EA1038"/>
    <w:multiLevelType w:val="hybridMultilevel"/>
    <w:tmpl w:val="C0B6AAC4"/>
    <w:lvl w:ilvl="0" w:tplc="04090001">
      <w:start w:val="1"/>
      <w:numFmt w:val="bullet"/>
      <w:lvlText w:val=""/>
      <w:lvlJc w:val="left"/>
      <w:pPr>
        <w:tabs>
          <w:tab w:val="num" w:pos="540"/>
        </w:tabs>
        <w:ind w:left="540" w:hanging="360"/>
      </w:pPr>
      <w:rPr>
        <w:rFonts w:ascii="Symbol" w:hAnsi="Symbol" w:hint="default"/>
      </w:rPr>
    </w:lvl>
    <w:lvl w:ilvl="1" w:tplc="04090003" w:tentative="1">
      <w:start w:val="1"/>
      <w:numFmt w:val="bullet"/>
      <w:lvlText w:val="o"/>
      <w:lvlJc w:val="left"/>
      <w:pPr>
        <w:tabs>
          <w:tab w:val="num" w:pos="1260"/>
        </w:tabs>
        <w:ind w:left="1260" w:hanging="360"/>
      </w:pPr>
      <w:rPr>
        <w:rFonts w:ascii="Courier New" w:hAnsi="Courier New" w:cs="Courier New" w:hint="default"/>
      </w:rPr>
    </w:lvl>
    <w:lvl w:ilvl="2" w:tplc="04090005" w:tentative="1">
      <w:start w:val="1"/>
      <w:numFmt w:val="bullet"/>
      <w:lvlText w:val=""/>
      <w:lvlJc w:val="left"/>
      <w:pPr>
        <w:tabs>
          <w:tab w:val="num" w:pos="1980"/>
        </w:tabs>
        <w:ind w:left="1980" w:hanging="360"/>
      </w:pPr>
      <w:rPr>
        <w:rFonts w:ascii="Wingdings" w:hAnsi="Wingdings" w:hint="default"/>
      </w:rPr>
    </w:lvl>
    <w:lvl w:ilvl="3" w:tplc="04090001" w:tentative="1">
      <w:start w:val="1"/>
      <w:numFmt w:val="bullet"/>
      <w:lvlText w:val=""/>
      <w:lvlJc w:val="left"/>
      <w:pPr>
        <w:tabs>
          <w:tab w:val="num" w:pos="2700"/>
        </w:tabs>
        <w:ind w:left="2700" w:hanging="360"/>
      </w:pPr>
      <w:rPr>
        <w:rFonts w:ascii="Symbol" w:hAnsi="Symbol" w:hint="default"/>
      </w:rPr>
    </w:lvl>
    <w:lvl w:ilvl="4" w:tplc="04090003" w:tentative="1">
      <w:start w:val="1"/>
      <w:numFmt w:val="bullet"/>
      <w:lvlText w:val="o"/>
      <w:lvlJc w:val="left"/>
      <w:pPr>
        <w:tabs>
          <w:tab w:val="num" w:pos="3420"/>
        </w:tabs>
        <w:ind w:left="3420" w:hanging="360"/>
      </w:pPr>
      <w:rPr>
        <w:rFonts w:ascii="Courier New" w:hAnsi="Courier New" w:cs="Courier New" w:hint="default"/>
      </w:rPr>
    </w:lvl>
    <w:lvl w:ilvl="5" w:tplc="04090005" w:tentative="1">
      <w:start w:val="1"/>
      <w:numFmt w:val="bullet"/>
      <w:lvlText w:val=""/>
      <w:lvlJc w:val="left"/>
      <w:pPr>
        <w:tabs>
          <w:tab w:val="num" w:pos="4140"/>
        </w:tabs>
        <w:ind w:left="4140" w:hanging="360"/>
      </w:pPr>
      <w:rPr>
        <w:rFonts w:ascii="Wingdings" w:hAnsi="Wingdings" w:hint="default"/>
      </w:rPr>
    </w:lvl>
    <w:lvl w:ilvl="6" w:tplc="04090001" w:tentative="1">
      <w:start w:val="1"/>
      <w:numFmt w:val="bullet"/>
      <w:lvlText w:val=""/>
      <w:lvlJc w:val="left"/>
      <w:pPr>
        <w:tabs>
          <w:tab w:val="num" w:pos="4860"/>
        </w:tabs>
        <w:ind w:left="4860" w:hanging="360"/>
      </w:pPr>
      <w:rPr>
        <w:rFonts w:ascii="Symbol" w:hAnsi="Symbol" w:hint="default"/>
      </w:rPr>
    </w:lvl>
    <w:lvl w:ilvl="7" w:tplc="04090003" w:tentative="1">
      <w:start w:val="1"/>
      <w:numFmt w:val="bullet"/>
      <w:lvlText w:val="o"/>
      <w:lvlJc w:val="left"/>
      <w:pPr>
        <w:tabs>
          <w:tab w:val="num" w:pos="5580"/>
        </w:tabs>
        <w:ind w:left="5580" w:hanging="360"/>
      </w:pPr>
      <w:rPr>
        <w:rFonts w:ascii="Courier New" w:hAnsi="Courier New" w:cs="Courier New" w:hint="default"/>
      </w:rPr>
    </w:lvl>
    <w:lvl w:ilvl="8" w:tplc="04090005" w:tentative="1">
      <w:start w:val="1"/>
      <w:numFmt w:val="bullet"/>
      <w:lvlText w:val=""/>
      <w:lvlJc w:val="left"/>
      <w:pPr>
        <w:tabs>
          <w:tab w:val="num" w:pos="6300"/>
        </w:tabs>
        <w:ind w:left="6300" w:hanging="360"/>
      </w:pPr>
      <w:rPr>
        <w:rFonts w:ascii="Wingdings" w:hAnsi="Wingdings" w:hint="default"/>
      </w:rPr>
    </w:lvl>
  </w:abstractNum>
  <w:abstractNum w:abstractNumId="68" w15:restartNumberingAfterBreak="0">
    <w:nsid w:val="57163CF5"/>
    <w:multiLevelType w:val="hybridMultilevel"/>
    <w:tmpl w:val="6D84C0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9" w15:restartNumberingAfterBreak="0">
    <w:nsid w:val="57553087"/>
    <w:multiLevelType w:val="hybridMultilevel"/>
    <w:tmpl w:val="E91434BE"/>
    <w:lvl w:ilvl="0" w:tplc="08160001">
      <w:start w:val="1"/>
      <w:numFmt w:val="bullet"/>
      <w:lvlText w:val=""/>
      <w:lvlJc w:val="left"/>
      <w:pPr>
        <w:ind w:left="1145" w:hanging="360"/>
      </w:pPr>
      <w:rPr>
        <w:rFonts w:ascii="Symbol" w:hAnsi="Symbol" w:hint="default"/>
      </w:rPr>
    </w:lvl>
    <w:lvl w:ilvl="1" w:tplc="08160003" w:tentative="1">
      <w:start w:val="1"/>
      <w:numFmt w:val="bullet"/>
      <w:lvlText w:val="o"/>
      <w:lvlJc w:val="left"/>
      <w:pPr>
        <w:ind w:left="1865" w:hanging="360"/>
      </w:pPr>
      <w:rPr>
        <w:rFonts w:ascii="Courier New" w:hAnsi="Courier New" w:cs="Courier New" w:hint="default"/>
      </w:rPr>
    </w:lvl>
    <w:lvl w:ilvl="2" w:tplc="08160005" w:tentative="1">
      <w:start w:val="1"/>
      <w:numFmt w:val="bullet"/>
      <w:lvlText w:val=""/>
      <w:lvlJc w:val="left"/>
      <w:pPr>
        <w:ind w:left="2585" w:hanging="360"/>
      </w:pPr>
      <w:rPr>
        <w:rFonts w:ascii="Wingdings" w:hAnsi="Wingdings" w:hint="default"/>
      </w:rPr>
    </w:lvl>
    <w:lvl w:ilvl="3" w:tplc="08160001" w:tentative="1">
      <w:start w:val="1"/>
      <w:numFmt w:val="bullet"/>
      <w:lvlText w:val=""/>
      <w:lvlJc w:val="left"/>
      <w:pPr>
        <w:ind w:left="3305" w:hanging="360"/>
      </w:pPr>
      <w:rPr>
        <w:rFonts w:ascii="Symbol" w:hAnsi="Symbol" w:hint="default"/>
      </w:rPr>
    </w:lvl>
    <w:lvl w:ilvl="4" w:tplc="08160003" w:tentative="1">
      <w:start w:val="1"/>
      <w:numFmt w:val="bullet"/>
      <w:lvlText w:val="o"/>
      <w:lvlJc w:val="left"/>
      <w:pPr>
        <w:ind w:left="4025" w:hanging="360"/>
      </w:pPr>
      <w:rPr>
        <w:rFonts w:ascii="Courier New" w:hAnsi="Courier New" w:cs="Courier New" w:hint="default"/>
      </w:rPr>
    </w:lvl>
    <w:lvl w:ilvl="5" w:tplc="08160005" w:tentative="1">
      <w:start w:val="1"/>
      <w:numFmt w:val="bullet"/>
      <w:lvlText w:val=""/>
      <w:lvlJc w:val="left"/>
      <w:pPr>
        <w:ind w:left="4745" w:hanging="360"/>
      </w:pPr>
      <w:rPr>
        <w:rFonts w:ascii="Wingdings" w:hAnsi="Wingdings" w:hint="default"/>
      </w:rPr>
    </w:lvl>
    <w:lvl w:ilvl="6" w:tplc="08160001" w:tentative="1">
      <w:start w:val="1"/>
      <w:numFmt w:val="bullet"/>
      <w:lvlText w:val=""/>
      <w:lvlJc w:val="left"/>
      <w:pPr>
        <w:ind w:left="5465" w:hanging="360"/>
      </w:pPr>
      <w:rPr>
        <w:rFonts w:ascii="Symbol" w:hAnsi="Symbol" w:hint="default"/>
      </w:rPr>
    </w:lvl>
    <w:lvl w:ilvl="7" w:tplc="08160003" w:tentative="1">
      <w:start w:val="1"/>
      <w:numFmt w:val="bullet"/>
      <w:lvlText w:val="o"/>
      <w:lvlJc w:val="left"/>
      <w:pPr>
        <w:ind w:left="6185" w:hanging="360"/>
      </w:pPr>
      <w:rPr>
        <w:rFonts w:ascii="Courier New" w:hAnsi="Courier New" w:cs="Courier New" w:hint="default"/>
      </w:rPr>
    </w:lvl>
    <w:lvl w:ilvl="8" w:tplc="08160005" w:tentative="1">
      <w:start w:val="1"/>
      <w:numFmt w:val="bullet"/>
      <w:lvlText w:val=""/>
      <w:lvlJc w:val="left"/>
      <w:pPr>
        <w:ind w:left="6905" w:hanging="360"/>
      </w:pPr>
      <w:rPr>
        <w:rFonts w:ascii="Wingdings" w:hAnsi="Wingdings" w:hint="default"/>
      </w:rPr>
    </w:lvl>
  </w:abstractNum>
  <w:abstractNum w:abstractNumId="70" w15:restartNumberingAfterBreak="0">
    <w:nsid w:val="58F44971"/>
    <w:multiLevelType w:val="hybridMultilevel"/>
    <w:tmpl w:val="935A63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1" w15:restartNumberingAfterBreak="0">
    <w:nsid w:val="5AF5441E"/>
    <w:multiLevelType w:val="hybridMultilevel"/>
    <w:tmpl w:val="0F48788E"/>
    <w:lvl w:ilvl="0" w:tplc="08160001">
      <w:start w:val="1"/>
      <w:numFmt w:val="bullet"/>
      <w:lvlText w:val=""/>
      <w:lvlJc w:val="left"/>
      <w:pPr>
        <w:ind w:left="720" w:hanging="360"/>
      </w:pPr>
      <w:rPr>
        <w:rFonts w:ascii="Symbol" w:hAnsi="Symbol" w:hint="default"/>
      </w:rPr>
    </w:lvl>
    <w:lvl w:ilvl="1" w:tplc="08160003" w:tentative="1">
      <w:start w:val="1"/>
      <w:numFmt w:val="bullet"/>
      <w:lvlText w:val="o"/>
      <w:lvlJc w:val="left"/>
      <w:pPr>
        <w:ind w:left="1440" w:hanging="360"/>
      </w:pPr>
      <w:rPr>
        <w:rFonts w:ascii="Courier New" w:hAnsi="Courier New" w:cs="Courier New" w:hint="default"/>
      </w:rPr>
    </w:lvl>
    <w:lvl w:ilvl="2" w:tplc="08160005" w:tentative="1">
      <w:start w:val="1"/>
      <w:numFmt w:val="bullet"/>
      <w:lvlText w:val=""/>
      <w:lvlJc w:val="left"/>
      <w:pPr>
        <w:ind w:left="2160" w:hanging="360"/>
      </w:pPr>
      <w:rPr>
        <w:rFonts w:ascii="Wingdings" w:hAnsi="Wingdings" w:hint="default"/>
      </w:rPr>
    </w:lvl>
    <w:lvl w:ilvl="3" w:tplc="08160001" w:tentative="1">
      <w:start w:val="1"/>
      <w:numFmt w:val="bullet"/>
      <w:lvlText w:val=""/>
      <w:lvlJc w:val="left"/>
      <w:pPr>
        <w:ind w:left="2880" w:hanging="360"/>
      </w:pPr>
      <w:rPr>
        <w:rFonts w:ascii="Symbol" w:hAnsi="Symbol" w:hint="default"/>
      </w:rPr>
    </w:lvl>
    <w:lvl w:ilvl="4" w:tplc="08160003" w:tentative="1">
      <w:start w:val="1"/>
      <w:numFmt w:val="bullet"/>
      <w:lvlText w:val="o"/>
      <w:lvlJc w:val="left"/>
      <w:pPr>
        <w:ind w:left="3600" w:hanging="360"/>
      </w:pPr>
      <w:rPr>
        <w:rFonts w:ascii="Courier New" w:hAnsi="Courier New" w:cs="Courier New" w:hint="default"/>
      </w:rPr>
    </w:lvl>
    <w:lvl w:ilvl="5" w:tplc="08160005" w:tentative="1">
      <w:start w:val="1"/>
      <w:numFmt w:val="bullet"/>
      <w:lvlText w:val=""/>
      <w:lvlJc w:val="left"/>
      <w:pPr>
        <w:ind w:left="4320" w:hanging="360"/>
      </w:pPr>
      <w:rPr>
        <w:rFonts w:ascii="Wingdings" w:hAnsi="Wingdings" w:hint="default"/>
      </w:rPr>
    </w:lvl>
    <w:lvl w:ilvl="6" w:tplc="08160001" w:tentative="1">
      <w:start w:val="1"/>
      <w:numFmt w:val="bullet"/>
      <w:lvlText w:val=""/>
      <w:lvlJc w:val="left"/>
      <w:pPr>
        <w:ind w:left="5040" w:hanging="360"/>
      </w:pPr>
      <w:rPr>
        <w:rFonts w:ascii="Symbol" w:hAnsi="Symbol" w:hint="default"/>
      </w:rPr>
    </w:lvl>
    <w:lvl w:ilvl="7" w:tplc="08160003" w:tentative="1">
      <w:start w:val="1"/>
      <w:numFmt w:val="bullet"/>
      <w:lvlText w:val="o"/>
      <w:lvlJc w:val="left"/>
      <w:pPr>
        <w:ind w:left="5760" w:hanging="360"/>
      </w:pPr>
      <w:rPr>
        <w:rFonts w:ascii="Courier New" w:hAnsi="Courier New" w:cs="Courier New" w:hint="default"/>
      </w:rPr>
    </w:lvl>
    <w:lvl w:ilvl="8" w:tplc="08160005" w:tentative="1">
      <w:start w:val="1"/>
      <w:numFmt w:val="bullet"/>
      <w:lvlText w:val=""/>
      <w:lvlJc w:val="left"/>
      <w:pPr>
        <w:ind w:left="6480" w:hanging="360"/>
      </w:pPr>
      <w:rPr>
        <w:rFonts w:ascii="Wingdings" w:hAnsi="Wingdings" w:hint="default"/>
      </w:rPr>
    </w:lvl>
  </w:abstractNum>
  <w:abstractNum w:abstractNumId="72" w15:restartNumberingAfterBreak="0">
    <w:nsid w:val="5E6D42E7"/>
    <w:multiLevelType w:val="hybridMultilevel"/>
    <w:tmpl w:val="17BCDF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3" w15:restartNumberingAfterBreak="0">
    <w:nsid w:val="5F022C9C"/>
    <w:multiLevelType w:val="hybridMultilevel"/>
    <w:tmpl w:val="418ADCAC"/>
    <w:lvl w:ilvl="0" w:tplc="08160001">
      <w:start w:val="1"/>
      <w:numFmt w:val="bullet"/>
      <w:lvlText w:val=""/>
      <w:lvlJc w:val="left"/>
      <w:pPr>
        <w:ind w:left="720" w:hanging="360"/>
      </w:pPr>
      <w:rPr>
        <w:rFonts w:ascii="Symbol" w:hAnsi="Symbol" w:hint="default"/>
      </w:rPr>
    </w:lvl>
    <w:lvl w:ilvl="1" w:tplc="08160003" w:tentative="1">
      <w:start w:val="1"/>
      <w:numFmt w:val="bullet"/>
      <w:lvlText w:val="o"/>
      <w:lvlJc w:val="left"/>
      <w:pPr>
        <w:ind w:left="1440" w:hanging="360"/>
      </w:pPr>
      <w:rPr>
        <w:rFonts w:ascii="Courier New" w:hAnsi="Courier New" w:cs="Courier New" w:hint="default"/>
      </w:rPr>
    </w:lvl>
    <w:lvl w:ilvl="2" w:tplc="08160005" w:tentative="1">
      <w:start w:val="1"/>
      <w:numFmt w:val="bullet"/>
      <w:lvlText w:val=""/>
      <w:lvlJc w:val="left"/>
      <w:pPr>
        <w:ind w:left="2160" w:hanging="360"/>
      </w:pPr>
      <w:rPr>
        <w:rFonts w:ascii="Wingdings" w:hAnsi="Wingdings" w:hint="default"/>
      </w:rPr>
    </w:lvl>
    <w:lvl w:ilvl="3" w:tplc="08160001" w:tentative="1">
      <w:start w:val="1"/>
      <w:numFmt w:val="bullet"/>
      <w:lvlText w:val=""/>
      <w:lvlJc w:val="left"/>
      <w:pPr>
        <w:ind w:left="2880" w:hanging="360"/>
      </w:pPr>
      <w:rPr>
        <w:rFonts w:ascii="Symbol" w:hAnsi="Symbol" w:hint="default"/>
      </w:rPr>
    </w:lvl>
    <w:lvl w:ilvl="4" w:tplc="08160003" w:tentative="1">
      <w:start w:val="1"/>
      <w:numFmt w:val="bullet"/>
      <w:lvlText w:val="o"/>
      <w:lvlJc w:val="left"/>
      <w:pPr>
        <w:ind w:left="3600" w:hanging="360"/>
      </w:pPr>
      <w:rPr>
        <w:rFonts w:ascii="Courier New" w:hAnsi="Courier New" w:cs="Courier New" w:hint="default"/>
      </w:rPr>
    </w:lvl>
    <w:lvl w:ilvl="5" w:tplc="08160005" w:tentative="1">
      <w:start w:val="1"/>
      <w:numFmt w:val="bullet"/>
      <w:lvlText w:val=""/>
      <w:lvlJc w:val="left"/>
      <w:pPr>
        <w:ind w:left="4320" w:hanging="360"/>
      </w:pPr>
      <w:rPr>
        <w:rFonts w:ascii="Wingdings" w:hAnsi="Wingdings" w:hint="default"/>
      </w:rPr>
    </w:lvl>
    <w:lvl w:ilvl="6" w:tplc="08160001" w:tentative="1">
      <w:start w:val="1"/>
      <w:numFmt w:val="bullet"/>
      <w:lvlText w:val=""/>
      <w:lvlJc w:val="left"/>
      <w:pPr>
        <w:ind w:left="5040" w:hanging="360"/>
      </w:pPr>
      <w:rPr>
        <w:rFonts w:ascii="Symbol" w:hAnsi="Symbol" w:hint="default"/>
      </w:rPr>
    </w:lvl>
    <w:lvl w:ilvl="7" w:tplc="08160003" w:tentative="1">
      <w:start w:val="1"/>
      <w:numFmt w:val="bullet"/>
      <w:lvlText w:val="o"/>
      <w:lvlJc w:val="left"/>
      <w:pPr>
        <w:ind w:left="5760" w:hanging="360"/>
      </w:pPr>
      <w:rPr>
        <w:rFonts w:ascii="Courier New" w:hAnsi="Courier New" w:cs="Courier New" w:hint="default"/>
      </w:rPr>
    </w:lvl>
    <w:lvl w:ilvl="8" w:tplc="08160005" w:tentative="1">
      <w:start w:val="1"/>
      <w:numFmt w:val="bullet"/>
      <w:lvlText w:val=""/>
      <w:lvlJc w:val="left"/>
      <w:pPr>
        <w:ind w:left="6480" w:hanging="360"/>
      </w:pPr>
      <w:rPr>
        <w:rFonts w:ascii="Wingdings" w:hAnsi="Wingdings" w:hint="default"/>
      </w:rPr>
    </w:lvl>
  </w:abstractNum>
  <w:abstractNum w:abstractNumId="74" w15:restartNumberingAfterBreak="0">
    <w:nsid w:val="5FE23E8A"/>
    <w:multiLevelType w:val="hybridMultilevel"/>
    <w:tmpl w:val="050288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619E22C9"/>
    <w:multiLevelType w:val="hybridMultilevel"/>
    <w:tmpl w:val="576E8C4A"/>
    <w:lvl w:ilvl="0" w:tplc="04090001">
      <w:start w:val="1"/>
      <w:numFmt w:val="bullet"/>
      <w:lvlText w:val=""/>
      <w:lvlJc w:val="left"/>
      <w:pPr>
        <w:ind w:left="770" w:hanging="360"/>
      </w:pPr>
      <w:rPr>
        <w:rFonts w:ascii="Symbol" w:hAnsi="Symbol"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76" w15:restartNumberingAfterBreak="0">
    <w:nsid w:val="650E1FBE"/>
    <w:multiLevelType w:val="hybridMultilevel"/>
    <w:tmpl w:val="C9541F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66290175"/>
    <w:multiLevelType w:val="hybridMultilevel"/>
    <w:tmpl w:val="2DF221F4"/>
    <w:lvl w:ilvl="0" w:tplc="04090001">
      <w:start w:val="1"/>
      <w:numFmt w:val="bullet"/>
      <w:lvlText w:val=""/>
      <w:lvlJc w:val="left"/>
      <w:pPr>
        <w:tabs>
          <w:tab w:val="num" w:pos="480"/>
        </w:tabs>
        <w:ind w:left="480" w:hanging="360"/>
      </w:pPr>
      <w:rPr>
        <w:rFonts w:ascii="Symbol" w:hAnsi="Symbol" w:hint="default"/>
        <w:b w:val="0"/>
        <w:i w:val="0"/>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8" w15:restartNumberingAfterBreak="0">
    <w:nsid w:val="69842D3B"/>
    <w:multiLevelType w:val="hybridMultilevel"/>
    <w:tmpl w:val="C4602B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69F94178"/>
    <w:multiLevelType w:val="hybridMultilevel"/>
    <w:tmpl w:val="DA989236"/>
    <w:lvl w:ilvl="0" w:tplc="08090001">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80" w15:restartNumberingAfterBreak="0">
    <w:nsid w:val="6DAC231B"/>
    <w:multiLevelType w:val="hybridMultilevel"/>
    <w:tmpl w:val="5220FD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1" w15:restartNumberingAfterBreak="0">
    <w:nsid w:val="6EC25625"/>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82"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3" w15:restartNumberingAfterBreak="0">
    <w:nsid w:val="6F962875"/>
    <w:multiLevelType w:val="hybridMultilevel"/>
    <w:tmpl w:val="77987A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718F5B53"/>
    <w:multiLevelType w:val="hybridMultilevel"/>
    <w:tmpl w:val="BE462C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71BD4192"/>
    <w:multiLevelType w:val="hybridMultilevel"/>
    <w:tmpl w:val="A1BEA2E8"/>
    <w:lvl w:ilvl="0" w:tplc="04090001">
      <w:start w:val="1"/>
      <w:numFmt w:val="bullet"/>
      <w:lvlText w:val=""/>
      <w:lvlJc w:val="left"/>
      <w:pPr>
        <w:ind w:left="1077" w:hanging="360"/>
      </w:pPr>
      <w:rPr>
        <w:rFonts w:ascii="Symbol" w:hAnsi="Symbol" w:hint="default"/>
      </w:rPr>
    </w:lvl>
    <w:lvl w:ilvl="1" w:tplc="04090003" w:tentative="1">
      <w:start w:val="1"/>
      <w:numFmt w:val="bullet"/>
      <w:lvlText w:val="o"/>
      <w:lvlJc w:val="left"/>
      <w:pPr>
        <w:ind w:left="1797" w:hanging="360"/>
      </w:pPr>
      <w:rPr>
        <w:rFonts w:ascii="Courier New" w:hAnsi="Courier New" w:cs="Courier New" w:hint="default"/>
      </w:rPr>
    </w:lvl>
    <w:lvl w:ilvl="2" w:tplc="04090005" w:tentative="1">
      <w:start w:val="1"/>
      <w:numFmt w:val="bullet"/>
      <w:lvlText w:val=""/>
      <w:lvlJc w:val="left"/>
      <w:pPr>
        <w:ind w:left="2517" w:hanging="360"/>
      </w:pPr>
      <w:rPr>
        <w:rFonts w:ascii="Wingdings" w:hAnsi="Wingdings" w:hint="default"/>
      </w:rPr>
    </w:lvl>
    <w:lvl w:ilvl="3" w:tplc="04090001" w:tentative="1">
      <w:start w:val="1"/>
      <w:numFmt w:val="bullet"/>
      <w:lvlText w:val=""/>
      <w:lvlJc w:val="left"/>
      <w:pPr>
        <w:ind w:left="3237" w:hanging="360"/>
      </w:pPr>
      <w:rPr>
        <w:rFonts w:ascii="Symbol" w:hAnsi="Symbol" w:hint="default"/>
      </w:rPr>
    </w:lvl>
    <w:lvl w:ilvl="4" w:tplc="04090003" w:tentative="1">
      <w:start w:val="1"/>
      <w:numFmt w:val="bullet"/>
      <w:lvlText w:val="o"/>
      <w:lvlJc w:val="left"/>
      <w:pPr>
        <w:ind w:left="3957" w:hanging="360"/>
      </w:pPr>
      <w:rPr>
        <w:rFonts w:ascii="Courier New" w:hAnsi="Courier New" w:cs="Courier New" w:hint="default"/>
      </w:rPr>
    </w:lvl>
    <w:lvl w:ilvl="5" w:tplc="04090005" w:tentative="1">
      <w:start w:val="1"/>
      <w:numFmt w:val="bullet"/>
      <w:lvlText w:val=""/>
      <w:lvlJc w:val="left"/>
      <w:pPr>
        <w:ind w:left="4677" w:hanging="360"/>
      </w:pPr>
      <w:rPr>
        <w:rFonts w:ascii="Wingdings" w:hAnsi="Wingdings" w:hint="default"/>
      </w:rPr>
    </w:lvl>
    <w:lvl w:ilvl="6" w:tplc="04090001" w:tentative="1">
      <w:start w:val="1"/>
      <w:numFmt w:val="bullet"/>
      <w:lvlText w:val=""/>
      <w:lvlJc w:val="left"/>
      <w:pPr>
        <w:ind w:left="5397" w:hanging="360"/>
      </w:pPr>
      <w:rPr>
        <w:rFonts w:ascii="Symbol" w:hAnsi="Symbol" w:hint="default"/>
      </w:rPr>
    </w:lvl>
    <w:lvl w:ilvl="7" w:tplc="04090003" w:tentative="1">
      <w:start w:val="1"/>
      <w:numFmt w:val="bullet"/>
      <w:lvlText w:val="o"/>
      <w:lvlJc w:val="left"/>
      <w:pPr>
        <w:ind w:left="6117" w:hanging="360"/>
      </w:pPr>
      <w:rPr>
        <w:rFonts w:ascii="Courier New" w:hAnsi="Courier New" w:cs="Courier New" w:hint="default"/>
      </w:rPr>
    </w:lvl>
    <w:lvl w:ilvl="8" w:tplc="04090005" w:tentative="1">
      <w:start w:val="1"/>
      <w:numFmt w:val="bullet"/>
      <w:lvlText w:val=""/>
      <w:lvlJc w:val="left"/>
      <w:pPr>
        <w:ind w:left="6837" w:hanging="360"/>
      </w:pPr>
      <w:rPr>
        <w:rFonts w:ascii="Wingdings" w:hAnsi="Wingdings" w:hint="default"/>
      </w:rPr>
    </w:lvl>
  </w:abstractNum>
  <w:abstractNum w:abstractNumId="86" w15:restartNumberingAfterBreak="0">
    <w:nsid w:val="731E1F1A"/>
    <w:multiLevelType w:val="hybridMultilevel"/>
    <w:tmpl w:val="BC0A56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735676E1"/>
    <w:multiLevelType w:val="hybridMultilevel"/>
    <w:tmpl w:val="E8B04A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76364E31"/>
    <w:multiLevelType w:val="singleLevel"/>
    <w:tmpl w:val="F1248192"/>
    <w:lvl w:ilvl="0">
      <w:start w:val="1"/>
      <w:numFmt w:val="decimal"/>
      <w:lvlText w:val="%1."/>
      <w:legacy w:legacy="1" w:legacySpace="0" w:legacyIndent="567"/>
      <w:lvlJc w:val="left"/>
      <w:pPr>
        <w:ind w:left="567" w:hanging="567"/>
      </w:pPr>
    </w:lvl>
  </w:abstractNum>
  <w:abstractNum w:abstractNumId="89" w15:restartNumberingAfterBreak="0">
    <w:nsid w:val="765F5FBF"/>
    <w:multiLevelType w:val="hybridMultilevel"/>
    <w:tmpl w:val="42BA28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0" w15:restartNumberingAfterBreak="0">
    <w:nsid w:val="781F1B07"/>
    <w:multiLevelType w:val="hybridMultilevel"/>
    <w:tmpl w:val="7CE250A4"/>
    <w:lvl w:ilvl="0" w:tplc="0B0ADCA0">
      <w:start w:val="6"/>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 w15:restartNumberingAfterBreak="0">
    <w:nsid w:val="78EC3E4C"/>
    <w:multiLevelType w:val="hybridMultilevel"/>
    <w:tmpl w:val="766459B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2" w15:restartNumberingAfterBreak="0">
    <w:nsid w:val="7D296D7A"/>
    <w:multiLevelType w:val="hybridMultilevel"/>
    <w:tmpl w:val="BE64B9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3" w15:restartNumberingAfterBreak="0">
    <w:nsid w:val="7FC15544"/>
    <w:multiLevelType w:val="hybridMultilevel"/>
    <w:tmpl w:val="08E821C6"/>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 w15:restartNumberingAfterBreak="0">
    <w:nsid w:val="7FEE16F2"/>
    <w:multiLevelType w:val="hybridMultilevel"/>
    <w:tmpl w:val="6052AB1C"/>
    <w:lvl w:ilvl="0" w:tplc="08160001">
      <w:start w:val="1"/>
      <w:numFmt w:val="bullet"/>
      <w:lvlText w:val=""/>
      <w:lvlJc w:val="left"/>
      <w:pPr>
        <w:ind w:left="720" w:hanging="360"/>
      </w:pPr>
      <w:rPr>
        <w:rFonts w:ascii="Symbol" w:hAnsi="Symbol" w:hint="default"/>
      </w:rPr>
    </w:lvl>
    <w:lvl w:ilvl="1" w:tplc="08160003" w:tentative="1">
      <w:start w:val="1"/>
      <w:numFmt w:val="bullet"/>
      <w:lvlText w:val="o"/>
      <w:lvlJc w:val="left"/>
      <w:pPr>
        <w:ind w:left="1440" w:hanging="360"/>
      </w:pPr>
      <w:rPr>
        <w:rFonts w:ascii="Courier New" w:hAnsi="Courier New" w:cs="Courier New" w:hint="default"/>
      </w:rPr>
    </w:lvl>
    <w:lvl w:ilvl="2" w:tplc="08160005" w:tentative="1">
      <w:start w:val="1"/>
      <w:numFmt w:val="bullet"/>
      <w:lvlText w:val=""/>
      <w:lvlJc w:val="left"/>
      <w:pPr>
        <w:ind w:left="2160" w:hanging="360"/>
      </w:pPr>
      <w:rPr>
        <w:rFonts w:ascii="Wingdings" w:hAnsi="Wingdings" w:hint="default"/>
      </w:rPr>
    </w:lvl>
    <w:lvl w:ilvl="3" w:tplc="08160001" w:tentative="1">
      <w:start w:val="1"/>
      <w:numFmt w:val="bullet"/>
      <w:lvlText w:val=""/>
      <w:lvlJc w:val="left"/>
      <w:pPr>
        <w:ind w:left="2880" w:hanging="360"/>
      </w:pPr>
      <w:rPr>
        <w:rFonts w:ascii="Symbol" w:hAnsi="Symbol" w:hint="default"/>
      </w:rPr>
    </w:lvl>
    <w:lvl w:ilvl="4" w:tplc="08160003" w:tentative="1">
      <w:start w:val="1"/>
      <w:numFmt w:val="bullet"/>
      <w:lvlText w:val="o"/>
      <w:lvlJc w:val="left"/>
      <w:pPr>
        <w:ind w:left="3600" w:hanging="360"/>
      </w:pPr>
      <w:rPr>
        <w:rFonts w:ascii="Courier New" w:hAnsi="Courier New" w:cs="Courier New" w:hint="default"/>
      </w:rPr>
    </w:lvl>
    <w:lvl w:ilvl="5" w:tplc="08160005" w:tentative="1">
      <w:start w:val="1"/>
      <w:numFmt w:val="bullet"/>
      <w:lvlText w:val=""/>
      <w:lvlJc w:val="left"/>
      <w:pPr>
        <w:ind w:left="4320" w:hanging="360"/>
      </w:pPr>
      <w:rPr>
        <w:rFonts w:ascii="Wingdings" w:hAnsi="Wingdings" w:hint="default"/>
      </w:rPr>
    </w:lvl>
    <w:lvl w:ilvl="6" w:tplc="08160001" w:tentative="1">
      <w:start w:val="1"/>
      <w:numFmt w:val="bullet"/>
      <w:lvlText w:val=""/>
      <w:lvlJc w:val="left"/>
      <w:pPr>
        <w:ind w:left="5040" w:hanging="360"/>
      </w:pPr>
      <w:rPr>
        <w:rFonts w:ascii="Symbol" w:hAnsi="Symbol" w:hint="default"/>
      </w:rPr>
    </w:lvl>
    <w:lvl w:ilvl="7" w:tplc="08160003" w:tentative="1">
      <w:start w:val="1"/>
      <w:numFmt w:val="bullet"/>
      <w:lvlText w:val="o"/>
      <w:lvlJc w:val="left"/>
      <w:pPr>
        <w:ind w:left="5760" w:hanging="360"/>
      </w:pPr>
      <w:rPr>
        <w:rFonts w:ascii="Courier New" w:hAnsi="Courier New" w:cs="Courier New" w:hint="default"/>
      </w:rPr>
    </w:lvl>
    <w:lvl w:ilvl="8" w:tplc="08160005" w:tentative="1">
      <w:start w:val="1"/>
      <w:numFmt w:val="bullet"/>
      <w:lvlText w:val=""/>
      <w:lvlJc w:val="left"/>
      <w:pPr>
        <w:ind w:left="6480" w:hanging="360"/>
      </w:pPr>
      <w:rPr>
        <w:rFonts w:ascii="Wingdings" w:hAnsi="Wingdings" w:hint="default"/>
      </w:rPr>
    </w:lvl>
  </w:abstractNum>
  <w:num w:numId="1" w16cid:durableId="1749881408">
    <w:abstractNumId w:val="1"/>
  </w:num>
  <w:num w:numId="2" w16cid:durableId="1093892891">
    <w:abstractNumId w:val="9"/>
  </w:num>
  <w:num w:numId="3" w16cid:durableId="1449664823">
    <w:abstractNumId w:val="7"/>
  </w:num>
  <w:num w:numId="4" w16cid:durableId="1033264915">
    <w:abstractNumId w:val="6"/>
  </w:num>
  <w:num w:numId="5" w16cid:durableId="1111243757">
    <w:abstractNumId w:val="5"/>
  </w:num>
  <w:num w:numId="6" w16cid:durableId="1006713887">
    <w:abstractNumId w:val="4"/>
  </w:num>
  <w:num w:numId="7" w16cid:durableId="427969074">
    <w:abstractNumId w:val="8"/>
  </w:num>
  <w:num w:numId="8" w16cid:durableId="1914730779">
    <w:abstractNumId w:val="3"/>
  </w:num>
  <w:num w:numId="9" w16cid:durableId="390931029">
    <w:abstractNumId w:val="2"/>
  </w:num>
  <w:num w:numId="10" w16cid:durableId="1011225167">
    <w:abstractNumId w:val="0"/>
  </w:num>
  <w:num w:numId="11" w16cid:durableId="1886066072">
    <w:abstractNumId w:val="21"/>
  </w:num>
  <w:num w:numId="12" w16cid:durableId="17857576">
    <w:abstractNumId w:val="92"/>
  </w:num>
  <w:num w:numId="13" w16cid:durableId="16346859">
    <w:abstractNumId w:val="40"/>
  </w:num>
  <w:num w:numId="14" w16cid:durableId="217860591">
    <w:abstractNumId w:val="25"/>
  </w:num>
  <w:num w:numId="15" w16cid:durableId="1761439028">
    <w:abstractNumId w:val="42"/>
  </w:num>
  <w:num w:numId="16" w16cid:durableId="1296446053">
    <w:abstractNumId w:val="39"/>
  </w:num>
  <w:num w:numId="17" w16cid:durableId="845559948">
    <w:abstractNumId w:val="93"/>
  </w:num>
  <w:num w:numId="18" w16cid:durableId="1374188579">
    <w:abstractNumId w:val="26"/>
  </w:num>
  <w:num w:numId="19" w16cid:durableId="98381157">
    <w:abstractNumId w:val="74"/>
  </w:num>
  <w:num w:numId="20" w16cid:durableId="635725673">
    <w:abstractNumId w:val="78"/>
  </w:num>
  <w:num w:numId="21" w16cid:durableId="648171717">
    <w:abstractNumId w:val="66"/>
  </w:num>
  <w:num w:numId="22" w16cid:durableId="1816868033">
    <w:abstractNumId w:val="14"/>
  </w:num>
  <w:num w:numId="23" w16cid:durableId="1766725667">
    <w:abstractNumId w:val="27"/>
  </w:num>
  <w:num w:numId="24" w16cid:durableId="1685550415">
    <w:abstractNumId w:val="41"/>
  </w:num>
  <w:num w:numId="25" w16cid:durableId="1193108845">
    <w:abstractNumId w:val="44"/>
  </w:num>
  <w:num w:numId="26" w16cid:durableId="40598910">
    <w:abstractNumId w:val="76"/>
  </w:num>
  <w:num w:numId="27" w16cid:durableId="1364399908">
    <w:abstractNumId w:val="10"/>
    <w:lvlOverride w:ilvl="0">
      <w:lvl w:ilvl="0">
        <w:start w:val="1"/>
        <w:numFmt w:val="bullet"/>
        <w:lvlText w:val="-"/>
        <w:legacy w:legacy="1" w:legacySpace="0" w:legacyIndent="360"/>
        <w:lvlJc w:val="left"/>
        <w:pPr>
          <w:ind w:left="360" w:hanging="360"/>
        </w:pPr>
      </w:lvl>
    </w:lvlOverride>
  </w:num>
  <w:num w:numId="28" w16cid:durableId="1893888046">
    <w:abstractNumId w:val="88"/>
  </w:num>
  <w:num w:numId="29" w16cid:durableId="1490320002">
    <w:abstractNumId w:val="10"/>
    <w:lvlOverride w:ilvl="0">
      <w:lvl w:ilvl="0">
        <w:start w:val="1"/>
        <w:numFmt w:val="bullet"/>
        <w:lvlText w:val=""/>
        <w:legacy w:legacy="1" w:legacySpace="0" w:legacyIndent="567"/>
        <w:lvlJc w:val="left"/>
        <w:rPr>
          <w:rFonts w:ascii="Symbol" w:hAnsi="Symbol" w:hint="default"/>
          <w:sz w:val="28"/>
        </w:rPr>
      </w:lvl>
    </w:lvlOverride>
  </w:num>
  <w:num w:numId="30" w16cid:durableId="1426462050">
    <w:abstractNumId w:val="10"/>
    <w:lvlOverride w:ilvl="0">
      <w:lvl w:ilvl="0">
        <w:start w:val="1"/>
        <w:numFmt w:val="bullet"/>
        <w:lvlText w:val=""/>
        <w:legacy w:legacy="1" w:legacySpace="0" w:legacyIndent="567"/>
        <w:lvlJc w:val="left"/>
        <w:pPr>
          <w:ind w:left="567" w:hanging="567"/>
        </w:pPr>
        <w:rPr>
          <w:rFonts w:ascii="Symbol" w:hAnsi="Symbol" w:hint="default"/>
          <w:sz w:val="18"/>
        </w:rPr>
      </w:lvl>
    </w:lvlOverride>
  </w:num>
  <w:num w:numId="31" w16cid:durableId="1526401807">
    <w:abstractNumId w:val="53"/>
  </w:num>
  <w:num w:numId="32" w16cid:durableId="639189828">
    <w:abstractNumId w:val="34"/>
  </w:num>
  <w:num w:numId="33" w16cid:durableId="291399845">
    <w:abstractNumId w:val="10"/>
    <w:lvlOverride w:ilvl="0">
      <w:lvl w:ilvl="0">
        <w:start w:val="1"/>
        <w:numFmt w:val="bullet"/>
        <w:lvlText w:val=""/>
        <w:legacy w:legacy="1" w:legacySpace="0" w:legacyIndent="567"/>
        <w:lvlJc w:val="left"/>
        <w:pPr>
          <w:ind w:left="567" w:hanging="567"/>
        </w:pPr>
        <w:rPr>
          <w:rFonts w:ascii="Symbol" w:hAnsi="Symbol" w:hint="default"/>
        </w:rPr>
      </w:lvl>
    </w:lvlOverride>
  </w:num>
  <w:num w:numId="34" w16cid:durableId="29956987">
    <w:abstractNumId w:val="10"/>
    <w:lvlOverride w:ilvl="0">
      <w:lvl w:ilvl="0">
        <w:start w:val="1"/>
        <w:numFmt w:val="bullet"/>
        <w:lvlText w:val=""/>
        <w:legacy w:legacy="1" w:legacySpace="0" w:legacyIndent="360"/>
        <w:lvlJc w:val="left"/>
        <w:pPr>
          <w:ind w:left="360" w:hanging="360"/>
        </w:pPr>
        <w:rPr>
          <w:rFonts w:ascii="Symbol" w:hAnsi="Symbol" w:hint="default"/>
        </w:rPr>
      </w:lvl>
    </w:lvlOverride>
  </w:num>
  <w:num w:numId="35" w16cid:durableId="2127656404">
    <w:abstractNumId w:val="45"/>
  </w:num>
  <w:num w:numId="36" w16cid:durableId="1886258169">
    <w:abstractNumId w:val="81"/>
  </w:num>
  <w:num w:numId="37" w16cid:durableId="792988316">
    <w:abstractNumId w:val="52"/>
  </w:num>
  <w:num w:numId="38" w16cid:durableId="1284651590">
    <w:abstractNumId w:val="28"/>
  </w:num>
  <w:num w:numId="39" w16cid:durableId="895942705">
    <w:abstractNumId w:val="67"/>
  </w:num>
  <w:num w:numId="40" w16cid:durableId="1289625821">
    <w:abstractNumId w:val="54"/>
  </w:num>
  <w:num w:numId="41" w16cid:durableId="805200707">
    <w:abstractNumId w:val="77"/>
  </w:num>
  <w:num w:numId="42" w16cid:durableId="1097991661">
    <w:abstractNumId w:val="64"/>
  </w:num>
  <w:num w:numId="43" w16cid:durableId="1458716775">
    <w:abstractNumId w:val="79"/>
  </w:num>
  <w:num w:numId="44" w16cid:durableId="1686707967">
    <w:abstractNumId w:val="62"/>
  </w:num>
  <w:num w:numId="45" w16cid:durableId="1196576647">
    <w:abstractNumId w:val="19"/>
  </w:num>
  <w:num w:numId="46" w16cid:durableId="2055542259">
    <w:abstractNumId w:val="60"/>
  </w:num>
  <w:num w:numId="47" w16cid:durableId="1921404614">
    <w:abstractNumId w:val="55"/>
  </w:num>
  <w:num w:numId="48" w16cid:durableId="755902148">
    <w:abstractNumId w:val="57"/>
  </w:num>
  <w:num w:numId="49" w16cid:durableId="1332683063">
    <w:abstractNumId w:val="30"/>
  </w:num>
  <w:num w:numId="50" w16cid:durableId="1587347999">
    <w:abstractNumId w:val="16"/>
  </w:num>
  <w:num w:numId="51" w16cid:durableId="132917561">
    <w:abstractNumId w:val="58"/>
  </w:num>
  <w:num w:numId="52" w16cid:durableId="363332620">
    <w:abstractNumId w:val="18"/>
  </w:num>
  <w:num w:numId="53" w16cid:durableId="140391674">
    <w:abstractNumId w:val="24"/>
  </w:num>
  <w:num w:numId="54" w16cid:durableId="1224290079">
    <w:abstractNumId w:val="61"/>
  </w:num>
  <w:num w:numId="55" w16cid:durableId="1154831566">
    <w:abstractNumId w:val="15"/>
  </w:num>
  <w:num w:numId="56" w16cid:durableId="1566408307">
    <w:abstractNumId w:val="72"/>
  </w:num>
  <w:num w:numId="57" w16cid:durableId="1543058870">
    <w:abstractNumId w:val="87"/>
  </w:num>
  <w:num w:numId="58" w16cid:durableId="887229110">
    <w:abstractNumId w:val="68"/>
  </w:num>
  <w:num w:numId="59" w16cid:durableId="2020109906">
    <w:abstractNumId w:val="63"/>
  </w:num>
  <w:num w:numId="60" w16cid:durableId="364864264">
    <w:abstractNumId w:val="83"/>
  </w:num>
  <w:num w:numId="61" w16cid:durableId="875048575">
    <w:abstractNumId w:val="32"/>
  </w:num>
  <w:num w:numId="62" w16cid:durableId="1471364005">
    <w:abstractNumId w:val="11"/>
  </w:num>
  <w:num w:numId="63" w16cid:durableId="1486554651">
    <w:abstractNumId w:val="82"/>
  </w:num>
  <w:num w:numId="64" w16cid:durableId="959532500">
    <w:abstractNumId w:val="13"/>
  </w:num>
  <w:num w:numId="65" w16cid:durableId="1564680625">
    <w:abstractNumId w:val="47"/>
  </w:num>
  <w:num w:numId="66" w16cid:durableId="1797335716">
    <w:abstractNumId w:val="89"/>
  </w:num>
  <w:num w:numId="67" w16cid:durableId="2070374928">
    <w:abstractNumId w:val="23"/>
  </w:num>
  <w:num w:numId="68" w16cid:durableId="2058043486">
    <w:abstractNumId w:val="90"/>
  </w:num>
  <w:num w:numId="69" w16cid:durableId="521405768">
    <w:abstractNumId w:val="38"/>
  </w:num>
  <w:num w:numId="70" w16cid:durableId="1968582440">
    <w:abstractNumId w:val="70"/>
  </w:num>
  <w:num w:numId="71" w16cid:durableId="2137873107">
    <w:abstractNumId w:val="75"/>
  </w:num>
  <w:num w:numId="72" w16cid:durableId="1654064306">
    <w:abstractNumId w:val="12"/>
  </w:num>
  <w:num w:numId="73" w16cid:durableId="1777214279">
    <w:abstractNumId w:val="43"/>
  </w:num>
  <w:num w:numId="74" w16cid:durableId="846557845">
    <w:abstractNumId w:val="20"/>
  </w:num>
  <w:num w:numId="75" w16cid:durableId="1159153779">
    <w:abstractNumId w:val="22"/>
  </w:num>
  <w:num w:numId="76" w16cid:durableId="1481118857">
    <w:abstractNumId w:val="36"/>
  </w:num>
  <w:num w:numId="77" w16cid:durableId="233855404">
    <w:abstractNumId w:val="59"/>
  </w:num>
  <w:num w:numId="78" w16cid:durableId="471798847">
    <w:abstractNumId w:val="29"/>
  </w:num>
  <w:num w:numId="79" w16cid:durableId="1308976946">
    <w:abstractNumId w:val="65"/>
  </w:num>
  <w:num w:numId="80" w16cid:durableId="465467279">
    <w:abstractNumId w:val="91"/>
  </w:num>
  <w:num w:numId="81" w16cid:durableId="2112124209">
    <w:abstractNumId w:val="50"/>
  </w:num>
  <w:num w:numId="82" w16cid:durableId="133909591">
    <w:abstractNumId w:val="84"/>
  </w:num>
  <w:num w:numId="83" w16cid:durableId="986518481">
    <w:abstractNumId w:val="33"/>
  </w:num>
  <w:num w:numId="84" w16cid:durableId="2133667145">
    <w:abstractNumId w:val="37"/>
  </w:num>
  <w:num w:numId="85" w16cid:durableId="1588230862">
    <w:abstractNumId w:val="17"/>
  </w:num>
  <w:num w:numId="86" w16cid:durableId="1869751523">
    <w:abstractNumId w:val="49"/>
  </w:num>
  <w:num w:numId="87" w16cid:durableId="56824457">
    <w:abstractNumId w:val="46"/>
  </w:num>
  <w:num w:numId="88" w16cid:durableId="884416409">
    <w:abstractNumId w:val="48"/>
  </w:num>
  <w:num w:numId="89" w16cid:durableId="1289698016">
    <w:abstractNumId w:val="86"/>
  </w:num>
  <w:num w:numId="90" w16cid:durableId="357465827">
    <w:abstractNumId w:val="31"/>
  </w:num>
  <w:num w:numId="91" w16cid:durableId="1084453502">
    <w:abstractNumId w:val="85"/>
  </w:num>
  <w:num w:numId="92" w16cid:durableId="681394238">
    <w:abstractNumId w:val="80"/>
  </w:num>
  <w:num w:numId="93" w16cid:durableId="999230428">
    <w:abstractNumId w:val="56"/>
  </w:num>
  <w:num w:numId="94" w16cid:durableId="1169295579">
    <w:abstractNumId w:val="94"/>
  </w:num>
  <w:num w:numId="95" w16cid:durableId="880673659">
    <w:abstractNumId w:val="35"/>
  </w:num>
  <w:num w:numId="96" w16cid:durableId="1459177203">
    <w:abstractNumId w:val="73"/>
  </w:num>
  <w:num w:numId="97" w16cid:durableId="1884052964">
    <w:abstractNumId w:val="71"/>
  </w:num>
  <w:num w:numId="98" w16cid:durableId="200821463">
    <w:abstractNumId w:val="69"/>
  </w:num>
  <w:num w:numId="99" w16cid:durableId="667682294">
    <w:abstractNumId w:val="51"/>
  </w:num>
  <w:numIdMacAtCleanup w:val="9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CS">
    <w15:presenceInfo w15:providerId="None" w15:userId="TCS"/>
  </w15:person>
  <w15:person w15:author="Author">
    <w15:presenceInfo w15:providerId="None" w15:userId="Author"/>
  </w15:person>
  <w15:person w15:author="Pharmaissues">
    <w15:presenceInfo w15:providerId="None" w15:userId="Pharmaissues"/>
  </w15:person>
  <w15:person w15:author="DRA">
    <w15:presenceInfo w15:providerId="None" w15:userId="DRA"/>
  </w15:person>
  <w15:person w15:author="Infarmed">
    <w15:presenceInfo w15:providerId="None" w15:userId="Infarmed"/>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activeWritingStyle w:appName="MSWord" w:lang="en-GB" w:vendorID="64" w:dllVersion="6" w:nlCheck="1" w:checkStyle="0"/>
  <w:activeWritingStyle w:appName="MSWord" w:lang="en-US" w:vendorID="64" w:dllVersion="6" w:nlCheck="1" w:checkStyle="1"/>
  <w:activeWritingStyle w:appName="MSWord" w:lang="nl-NL" w:vendorID="64" w:dllVersion="6" w:nlCheck="1" w:checkStyle="0"/>
  <w:activeWritingStyle w:appName="MSWord" w:lang="de-CH" w:vendorID="64" w:dllVersion="6" w:nlCheck="1" w:checkStyle="0"/>
  <w:activeWritingStyle w:appName="MSWord" w:lang="de-DE" w:vendorID="64" w:dllVersion="6" w:nlCheck="1" w:checkStyle="0"/>
  <w:activeWritingStyle w:appName="MSWord" w:lang="it-IT" w:vendorID="64" w:dllVersion="6" w:nlCheck="1" w:checkStyle="0"/>
  <w:activeWritingStyle w:appName="MSWord" w:lang="es-ES" w:vendorID="64" w:dllVersion="6" w:nlCheck="1" w:checkStyle="0"/>
  <w:activeWritingStyle w:appName="MSWord" w:lang="pt-PT" w:vendorID="64" w:dllVersion="6" w:nlCheck="1" w:checkStyle="0"/>
  <w:activeWritingStyle w:appName="MSWord" w:lang="fr-FR" w:vendorID="64" w:dllVersion="6" w:nlCheck="1" w:checkStyle="0"/>
  <w:activeWritingStyle w:appName="MSWord" w:lang="pt-BR" w:vendorID="64" w:dllVersion="6" w:nlCheck="1" w:checkStyle="0"/>
  <w:activeWritingStyle w:appName="MSWord" w:lang="nb-NO" w:vendorID="64" w:dllVersion="6" w:nlCheck="1" w:checkStyle="0"/>
  <w:activeWritingStyle w:appName="MSWord" w:lang="fi-FI" w:vendorID="64" w:dllVersion="6" w:nlCheck="1" w:checkStyle="0"/>
  <w:activeWritingStyle w:appName="MSWord" w:lang="pt-PT" w:vendorID="64" w:dllVersion="4096" w:nlCheck="1" w:checkStyle="0"/>
  <w:activeWritingStyle w:appName="MSWord" w:lang="en-GB" w:vendorID="64" w:dllVersion="4096" w:nlCheck="1" w:checkStyle="0"/>
  <w:activeWritingStyle w:appName="MSWord" w:lang="es-ES" w:vendorID="64" w:dllVersion="4096" w:nlCheck="1" w:checkStyle="0"/>
  <w:activeWritingStyle w:appName="MSWord" w:lang="en-US" w:vendorID="64" w:dllVersion="4096" w:nlCheck="1" w:checkStyle="0"/>
  <w:activeWritingStyle w:appName="MSWord" w:lang="fr-FR" w:vendorID="64" w:dllVersion="4096" w:nlCheck="1" w:checkStyle="0"/>
  <w:activeWritingStyle w:appName="MSWord" w:lang="de-DE" w:vendorID="64" w:dllVersion="4096" w:nlCheck="1" w:checkStyle="0"/>
  <w:activeWritingStyle w:appName="MSWord" w:lang="en-US" w:vendorID="64" w:dllVersion="0" w:nlCheck="1" w:checkStyle="0"/>
  <w:activeWritingStyle w:appName="MSWord" w:lang="pt-PT" w:vendorID="64" w:dllVersion="0" w:nlCheck="1" w:checkStyle="0"/>
  <w:activeWritingStyle w:appName="MSWord" w:lang="en-GB" w:vendorID="64" w:dllVersion="0" w:nlCheck="1" w:checkStyle="0"/>
  <w:activeWritingStyle w:appName="MSWord" w:lang="fr-FR" w:vendorID="64" w:dllVersion="0" w:nlCheck="1" w:checkStyle="0"/>
  <w:activeWritingStyle w:appName="MSWord" w:lang="es-ES" w:vendorID="64" w:dllVersion="0" w:nlCheck="1" w:checkStyle="0"/>
  <w:activeWritingStyle w:appName="MSWord" w:lang="en-GB" w:vendorID="8" w:dllVersion="513" w:checkStyle="1"/>
  <w:activeWritingStyle w:appName="MSWord" w:lang="en-US" w:vendorID="8" w:dllVersion="513" w:checkStyle="1"/>
  <w:activeWritingStyle w:appName="MSWord" w:lang="fr-FR" w:vendorID="9" w:dllVersion="512" w:checkStyle="1"/>
  <w:activeWritingStyle w:appName="MSWord" w:lang="es-ES_tradnl" w:vendorID="9" w:dllVersion="512" w:checkStyle="1"/>
  <w:activeWritingStyle w:appName="MSWord" w:lang="sv-SE" w:vendorID="0" w:dllVersion="512" w:checkStyle="1"/>
  <w:activeWritingStyle w:appName="MSWord" w:lang="it-IT" w:vendorID="3" w:dllVersion="517" w:checkStyle="1"/>
  <w:activeWritingStyle w:appName="MSWord" w:lang="hu-HU" w:vendorID="7" w:dllVersion="513" w:checkStyle="1"/>
  <w:activeWritingStyle w:appName="MSWord" w:lang="pl-PL" w:vendorID="12" w:dllVersion="512" w:checkStyle="1"/>
  <w:activeWritingStyle w:appName="MSWord" w:lang="pt-BR" w:vendorID="1" w:dllVersion="513" w:checkStyle="1"/>
  <w:activeWritingStyle w:appName="MSWord" w:lang="pt-PT" w:vendorID="13" w:dllVersion="513" w:checkStyle="1"/>
  <w:activeWritingStyle w:appName="MSWord" w:lang="pt-PT" w:vendorID="1" w:dllVersion="513" w:checkStyle="1"/>
  <w:activeWritingStyle w:appName="MSWord" w:lang="pt-BR" w:vendorID="13" w:dllVersion="513" w:checkStyle="1"/>
  <w:activeWritingStyle w:appName="MSWord" w:lang="cs-CZ" w:vendorID="7" w:dllVersion="514" w:checkStyle="1"/>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revisionView w:markup="0"/>
  <w:trackRevisions/>
  <w:defaultTabStop w:val="432"/>
  <w:hyphenationZone w:val="425"/>
  <w:doNotHyphenateCap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numFmt w:val="decimal"/>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Registered" w:val="-1"/>
    <w:docVar w:name="Version" w:val="0"/>
  </w:docVars>
  <w:rsids>
    <w:rsidRoot w:val="00882A49"/>
    <w:rsid w:val="000001CF"/>
    <w:rsid w:val="00000373"/>
    <w:rsid w:val="000009D4"/>
    <w:rsid w:val="00000A63"/>
    <w:rsid w:val="0000156B"/>
    <w:rsid w:val="000019C4"/>
    <w:rsid w:val="0000204F"/>
    <w:rsid w:val="00002CD2"/>
    <w:rsid w:val="00003E4A"/>
    <w:rsid w:val="00004BD3"/>
    <w:rsid w:val="000052F7"/>
    <w:rsid w:val="00005821"/>
    <w:rsid w:val="000065BE"/>
    <w:rsid w:val="000065D7"/>
    <w:rsid w:val="00012406"/>
    <w:rsid w:val="00012519"/>
    <w:rsid w:val="000132AA"/>
    <w:rsid w:val="00013647"/>
    <w:rsid w:val="000142C2"/>
    <w:rsid w:val="0001521F"/>
    <w:rsid w:val="00015A3F"/>
    <w:rsid w:val="0001655A"/>
    <w:rsid w:val="000165AE"/>
    <w:rsid w:val="00017C1E"/>
    <w:rsid w:val="000207C9"/>
    <w:rsid w:val="00020DF1"/>
    <w:rsid w:val="00021D98"/>
    <w:rsid w:val="00022798"/>
    <w:rsid w:val="00022BEC"/>
    <w:rsid w:val="000234DA"/>
    <w:rsid w:val="000238D7"/>
    <w:rsid w:val="00023BDA"/>
    <w:rsid w:val="00023C3F"/>
    <w:rsid w:val="00023E75"/>
    <w:rsid w:val="00023FAD"/>
    <w:rsid w:val="00024B4F"/>
    <w:rsid w:val="00025816"/>
    <w:rsid w:val="00025E53"/>
    <w:rsid w:val="0002610B"/>
    <w:rsid w:val="000271F9"/>
    <w:rsid w:val="00027826"/>
    <w:rsid w:val="00027C02"/>
    <w:rsid w:val="00027E4F"/>
    <w:rsid w:val="00030B6F"/>
    <w:rsid w:val="00030FDE"/>
    <w:rsid w:val="00031614"/>
    <w:rsid w:val="0003280A"/>
    <w:rsid w:val="00033D5D"/>
    <w:rsid w:val="00034338"/>
    <w:rsid w:val="000347AE"/>
    <w:rsid w:val="0003535F"/>
    <w:rsid w:val="0003586A"/>
    <w:rsid w:val="00036516"/>
    <w:rsid w:val="00036FD8"/>
    <w:rsid w:val="00037A08"/>
    <w:rsid w:val="00037C02"/>
    <w:rsid w:val="0004032A"/>
    <w:rsid w:val="000405A0"/>
    <w:rsid w:val="0004133B"/>
    <w:rsid w:val="00041DDF"/>
    <w:rsid w:val="0004306E"/>
    <w:rsid w:val="00044064"/>
    <w:rsid w:val="000444EB"/>
    <w:rsid w:val="00044A8E"/>
    <w:rsid w:val="00044BBC"/>
    <w:rsid w:val="00044DBF"/>
    <w:rsid w:val="000450D9"/>
    <w:rsid w:val="0004544A"/>
    <w:rsid w:val="000455B5"/>
    <w:rsid w:val="00045961"/>
    <w:rsid w:val="00045B0B"/>
    <w:rsid w:val="00046380"/>
    <w:rsid w:val="000463FB"/>
    <w:rsid w:val="00046598"/>
    <w:rsid w:val="000500B5"/>
    <w:rsid w:val="000503E7"/>
    <w:rsid w:val="00050A46"/>
    <w:rsid w:val="00050EB0"/>
    <w:rsid w:val="0005112F"/>
    <w:rsid w:val="0005255C"/>
    <w:rsid w:val="0005287B"/>
    <w:rsid w:val="00052F3B"/>
    <w:rsid w:val="000531C5"/>
    <w:rsid w:val="00053EFC"/>
    <w:rsid w:val="00054CB1"/>
    <w:rsid w:val="00054FCF"/>
    <w:rsid w:val="000554D1"/>
    <w:rsid w:val="00055698"/>
    <w:rsid w:val="000558D9"/>
    <w:rsid w:val="00055EEF"/>
    <w:rsid w:val="00056657"/>
    <w:rsid w:val="000568AA"/>
    <w:rsid w:val="00057913"/>
    <w:rsid w:val="00057D24"/>
    <w:rsid w:val="00060198"/>
    <w:rsid w:val="00060529"/>
    <w:rsid w:val="00061797"/>
    <w:rsid w:val="000628CB"/>
    <w:rsid w:val="0006345F"/>
    <w:rsid w:val="000637C5"/>
    <w:rsid w:val="00063CAA"/>
    <w:rsid w:val="000648DC"/>
    <w:rsid w:val="00064D75"/>
    <w:rsid w:val="0006514F"/>
    <w:rsid w:val="00066309"/>
    <w:rsid w:val="00066676"/>
    <w:rsid w:val="00067560"/>
    <w:rsid w:val="00067E4E"/>
    <w:rsid w:val="00071272"/>
    <w:rsid w:val="00071681"/>
    <w:rsid w:val="00071900"/>
    <w:rsid w:val="000732FF"/>
    <w:rsid w:val="000733C8"/>
    <w:rsid w:val="00073D9A"/>
    <w:rsid w:val="0007484A"/>
    <w:rsid w:val="00074D34"/>
    <w:rsid w:val="000752FA"/>
    <w:rsid w:val="000755FE"/>
    <w:rsid w:val="00077B27"/>
    <w:rsid w:val="0008009E"/>
    <w:rsid w:val="00080772"/>
    <w:rsid w:val="00081245"/>
    <w:rsid w:val="00081389"/>
    <w:rsid w:val="00082110"/>
    <w:rsid w:val="00082855"/>
    <w:rsid w:val="000840F4"/>
    <w:rsid w:val="0008539E"/>
    <w:rsid w:val="000869AD"/>
    <w:rsid w:val="00086AA6"/>
    <w:rsid w:val="00087198"/>
    <w:rsid w:val="000871EA"/>
    <w:rsid w:val="00087EE6"/>
    <w:rsid w:val="0009018D"/>
    <w:rsid w:val="00090998"/>
    <w:rsid w:val="00091463"/>
    <w:rsid w:val="00091E48"/>
    <w:rsid w:val="0009246D"/>
    <w:rsid w:val="00092A9A"/>
    <w:rsid w:val="00092B92"/>
    <w:rsid w:val="00092EEF"/>
    <w:rsid w:val="0009369A"/>
    <w:rsid w:val="000955AD"/>
    <w:rsid w:val="00096DFF"/>
    <w:rsid w:val="0009703D"/>
    <w:rsid w:val="00097413"/>
    <w:rsid w:val="00097770"/>
    <w:rsid w:val="000A0876"/>
    <w:rsid w:val="000A128E"/>
    <w:rsid w:val="000A14F5"/>
    <w:rsid w:val="000A297A"/>
    <w:rsid w:val="000A356D"/>
    <w:rsid w:val="000A3825"/>
    <w:rsid w:val="000A4960"/>
    <w:rsid w:val="000A62B3"/>
    <w:rsid w:val="000A6619"/>
    <w:rsid w:val="000A7010"/>
    <w:rsid w:val="000A709B"/>
    <w:rsid w:val="000A7317"/>
    <w:rsid w:val="000B10C5"/>
    <w:rsid w:val="000B20D0"/>
    <w:rsid w:val="000B24F8"/>
    <w:rsid w:val="000B2761"/>
    <w:rsid w:val="000B2E9C"/>
    <w:rsid w:val="000B4513"/>
    <w:rsid w:val="000B5567"/>
    <w:rsid w:val="000B5C22"/>
    <w:rsid w:val="000B6245"/>
    <w:rsid w:val="000B7417"/>
    <w:rsid w:val="000B7430"/>
    <w:rsid w:val="000B77C9"/>
    <w:rsid w:val="000C02F1"/>
    <w:rsid w:val="000C0F85"/>
    <w:rsid w:val="000C162F"/>
    <w:rsid w:val="000C1F26"/>
    <w:rsid w:val="000C296E"/>
    <w:rsid w:val="000C31E5"/>
    <w:rsid w:val="000C32B8"/>
    <w:rsid w:val="000C3CAA"/>
    <w:rsid w:val="000C69A2"/>
    <w:rsid w:val="000D1871"/>
    <w:rsid w:val="000D42D4"/>
    <w:rsid w:val="000D50AD"/>
    <w:rsid w:val="000D50AF"/>
    <w:rsid w:val="000D550D"/>
    <w:rsid w:val="000D59FD"/>
    <w:rsid w:val="000D5B06"/>
    <w:rsid w:val="000D5DD3"/>
    <w:rsid w:val="000D5E6E"/>
    <w:rsid w:val="000D629A"/>
    <w:rsid w:val="000D6492"/>
    <w:rsid w:val="000D6C70"/>
    <w:rsid w:val="000E07F0"/>
    <w:rsid w:val="000E18EE"/>
    <w:rsid w:val="000E29E8"/>
    <w:rsid w:val="000E2D51"/>
    <w:rsid w:val="000E450A"/>
    <w:rsid w:val="000E480F"/>
    <w:rsid w:val="000E546C"/>
    <w:rsid w:val="000E55F3"/>
    <w:rsid w:val="000E65BE"/>
    <w:rsid w:val="000E68AB"/>
    <w:rsid w:val="000E6EE4"/>
    <w:rsid w:val="000E6F9D"/>
    <w:rsid w:val="000E7278"/>
    <w:rsid w:val="000E7370"/>
    <w:rsid w:val="000E7ACA"/>
    <w:rsid w:val="000E7F55"/>
    <w:rsid w:val="000F057C"/>
    <w:rsid w:val="000F0AC8"/>
    <w:rsid w:val="000F114C"/>
    <w:rsid w:val="000F1FEA"/>
    <w:rsid w:val="000F2128"/>
    <w:rsid w:val="000F23C8"/>
    <w:rsid w:val="000F3464"/>
    <w:rsid w:val="000F3C14"/>
    <w:rsid w:val="000F4B93"/>
    <w:rsid w:val="000F5B5E"/>
    <w:rsid w:val="000F5E7E"/>
    <w:rsid w:val="000F7186"/>
    <w:rsid w:val="001001E7"/>
    <w:rsid w:val="00100654"/>
    <w:rsid w:val="00100C1E"/>
    <w:rsid w:val="00100D55"/>
    <w:rsid w:val="00100DC6"/>
    <w:rsid w:val="0010180C"/>
    <w:rsid w:val="00101CC0"/>
    <w:rsid w:val="0010265B"/>
    <w:rsid w:val="001034DE"/>
    <w:rsid w:val="001037E9"/>
    <w:rsid w:val="001038FF"/>
    <w:rsid w:val="001046D2"/>
    <w:rsid w:val="0010474E"/>
    <w:rsid w:val="001056ED"/>
    <w:rsid w:val="0010618D"/>
    <w:rsid w:val="00106D60"/>
    <w:rsid w:val="00107338"/>
    <w:rsid w:val="00107896"/>
    <w:rsid w:val="00107AC9"/>
    <w:rsid w:val="00107B88"/>
    <w:rsid w:val="00107CE3"/>
    <w:rsid w:val="001100C3"/>
    <w:rsid w:val="001100CE"/>
    <w:rsid w:val="001107FF"/>
    <w:rsid w:val="0011151C"/>
    <w:rsid w:val="001118D9"/>
    <w:rsid w:val="001118DB"/>
    <w:rsid w:val="00113B95"/>
    <w:rsid w:val="00113E53"/>
    <w:rsid w:val="0011449C"/>
    <w:rsid w:val="0011476E"/>
    <w:rsid w:val="00114F88"/>
    <w:rsid w:val="001158A9"/>
    <w:rsid w:val="00115EE8"/>
    <w:rsid w:val="001204D1"/>
    <w:rsid w:val="001207DF"/>
    <w:rsid w:val="00120EC0"/>
    <w:rsid w:val="001223C9"/>
    <w:rsid w:val="00122954"/>
    <w:rsid w:val="00123635"/>
    <w:rsid w:val="00123CC6"/>
    <w:rsid w:val="00123EAB"/>
    <w:rsid w:val="001241D4"/>
    <w:rsid w:val="00124558"/>
    <w:rsid w:val="001245A6"/>
    <w:rsid w:val="001259A9"/>
    <w:rsid w:val="00125F56"/>
    <w:rsid w:val="001279B4"/>
    <w:rsid w:val="001304DD"/>
    <w:rsid w:val="0013111E"/>
    <w:rsid w:val="00131443"/>
    <w:rsid w:val="001316EB"/>
    <w:rsid w:val="00132102"/>
    <w:rsid w:val="001323E1"/>
    <w:rsid w:val="0013269A"/>
    <w:rsid w:val="0013362A"/>
    <w:rsid w:val="001337F6"/>
    <w:rsid w:val="0013402B"/>
    <w:rsid w:val="00134147"/>
    <w:rsid w:val="00135AC7"/>
    <w:rsid w:val="00135D5A"/>
    <w:rsid w:val="00136342"/>
    <w:rsid w:val="0013795C"/>
    <w:rsid w:val="00137ACA"/>
    <w:rsid w:val="00137F86"/>
    <w:rsid w:val="001406E1"/>
    <w:rsid w:val="00140890"/>
    <w:rsid w:val="00140A6C"/>
    <w:rsid w:val="0014132D"/>
    <w:rsid w:val="001418CD"/>
    <w:rsid w:val="001421FA"/>
    <w:rsid w:val="0014229A"/>
    <w:rsid w:val="00142445"/>
    <w:rsid w:val="00142FD9"/>
    <w:rsid w:val="00143E8A"/>
    <w:rsid w:val="001441D3"/>
    <w:rsid w:val="00145F7F"/>
    <w:rsid w:val="0014638C"/>
    <w:rsid w:val="001464D9"/>
    <w:rsid w:val="00147E2E"/>
    <w:rsid w:val="00150074"/>
    <w:rsid w:val="001507D4"/>
    <w:rsid w:val="00150C5C"/>
    <w:rsid w:val="00151222"/>
    <w:rsid w:val="00151CC9"/>
    <w:rsid w:val="001522AD"/>
    <w:rsid w:val="001526A5"/>
    <w:rsid w:val="00152F51"/>
    <w:rsid w:val="00153257"/>
    <w:rsid w:val="00154737"/>
    <w:rsid w:val="00154F9C"/>
    <w:rsid w:val="001563EA"/>
    <w:rsid w:val="001571AD"/>
    <w:rsid w:val="001573A4"/>
    <w:rsid w:val="00157C2B"/>
    <w:rsid w:val="001636D0"/>
    <w:rsid w:val="00163A1A"/>
    <w:rsid w:val="00164356"/>
    <w:rsid w:val="001645C7"/>
    <w:rsid w:val="00165188"/>
    <w:rsid w:val="001661C3"/>
    <w:rsid w:val="0016707E"/>
    <w:rsid w:val="00167D34"/>
    <w:rsid w:val="00171056"/>
    <w:rsid w:val="00171A39"/>
    <w:rsid w:val="001720B6"/>
    <w:rsid w:val="00172CDF"/>
    <w:rsid w:val="001738DE"/>
    <w:rsid w:val="001744F3"/>
    <w:rsid w:val="001764CA"/>
    <w:rsid w:val="0017657A"/>
    <w:rsid w:val="001769D6"/>
    <w:rsid w:val="0017784E"/>
    <w:rsid w:val="00181081"/>
    <w:rsid w:val="00181361"/>
    <w:rsid w:val="001815F9"/>
    <w:rsid w:val="00181C39"/>
    <w:rsid w:val="00182211"/>
    <w:rsid w:val="00182E9B"/>
    <w:rsid w:val="0018347F"/>
    <w:rsid w:val="001840DB"/>
    <w:rsid w:val="00184652"/>
    <w:rsid w:val="00185D98"/>
    <w:rsid w:val="00186005"/>
    <w:rsid w:val="00186618"/>
    <w:rsid w:val="00186D63"/>
    <w:rsid w:val="00186E3A"/>
    <w:rsid w:val="001873FB"/>
    <w:rsid w:val="001876C3"/>
    <w:rsid w:val="00187DBE"/>
    <w:rsid w:val="00187F32"/>
    <w:rsid w:val="00191B24"/>
    <w:rsid w:val="0019233C"/>
    <w:rsid w:val="00192935"/>
    <w:rsid w:val="00192E13"/>
    <w:rsid w:val="00192E54"/>
    <w:rsid w:val="00193A9C"/>
    <w:rsid w:val="00194224"/>
    <w:rsid w:val="001944A5"/>
    <w:rsid w:val="00194ADD"/>
    <w:rsid w:val="00194FA1"/>
    <w:rsid w:val="00196058"/>
    <w:rsid w:val="0019679C"/>
    <w:rsid w:val="00196AB0"/>
    <w:rsid w:val="001977EC"/>
    <w:rsid w:val="00197939"/>
    <w:rsid w:val="001A00A4"/>
    <w:rsid w:val="001A0EDE"/>
    <w:rsid w:val="001A19C8"/>
    <w:rsid w:val="001A1C61"/>
    <w:rsid w:val="001A3A37"/>
    <w:rsid w:val="001A3E96"/>
    <w:rsid w:val="001A44C5"/>
    <w:rsid w:val="001A477C"/>
    <w:rsid w:val="001A4E34"/>
    <w:rsid w:val="001A50E5"/>
    <w:rsid w:val="001A559A"/>
    <w:rsid w:val="001B072F"/>
    <w:rsid w:val="001B085F"/>
    <w:rsid w:val="001B088F"/>
    <w:rsid w:val="001B0A05"/>
    <w:rsid w:val="001B0AB5"/>
    <w:rsid w:val="001B0D77"/>
    <w:rsid w:val="001B1173"/>
    <w:rsid w:val="001B1E21"/>
    <w:rsid w:val="001B2B0C"/>
    <w:rsid w:val="001B3FEF"/>
    <w:rsid w:val="001B5367"/>
    <w:rsid w:val="001B5EAF"/>
    <w:rsid w:val="001B62AC"/>
    <w:rsid w:val="001B6770"/>
    <w:rsid w:val="001B789A"/>
    <w:rsid w:val="001B7D90"/>
    <w:rsid w:val="001B7EC5"/>
    <w:rsid w:val="001B7FC2"/>
    <w:rsid w:val="001C00D9"/>
    <w:rsid w:val="001C06EF"/>
    <w:rsid w:val="001C0B68"/>
    <w:rsid w:val="001C0E06"/>
    <w:rsid w:val="001C1667"/>
    <w:rsid w:val="001C2825"/>
    <w:rsid w:val="001C2C2F"/>
    <w:rsid w:val="001C334E"/>
    <w:rsid w:val="001C3CD6"/>
    <w:rsid w:val="001C4F28"/>
    <w:rsid w:val="001C536D"/>
    <w:rsid w:val="001C5A7E"/>
    <w:rsid w:val="001C6825"/>
    <w:rsid w:val="001C6B13"/>
    <w:rsid w:val="001C6C76"/>
    <w:rsid w:val="001C7EF1"/>
    <w:rsid w:val="001D07A3"/>
    <w:rsid w:val="001D105E"/>
    <w:rsid w:val="001D1725"/>
    <w:rsid w:val="001D1CBB"/>
    <w:rsid w:val="001D36FD"/>
    <w:rsid w:val="001D3838"/>
    <w:rsid w:val="001D3DF7"/>
    <w:rsid w:val="001D49FF"/>
    <w:rsid w:val="001D4A57"/>
    <w:rsid w:val="001E07BA"/>
    <w:rsid w:val="001E098F"/>
    <w:rsid w:val="001E0A51"/>
    <w:rsid w:val="001E0D64"/>
    <w:rsid w:val="001E0FA5"/>
    <w:rsid w:val="001E13A9"/>
    <w:rsid w:val="001E33E4"/>
    <w:rsid w:val="001E3EDB"/>
    <w:rsid w:val="001E4356"/>
    <w:rsid w:val="001E485C"/>
    <w:rsid w:val="001E4C24"/>
    <w:rsid w:val="001E4CD5"/>
    <w:rsid w:val="001E52F2"/>
    <w:rsid w:val="001E54ED"/>
    <w:rsid w:val="001E56EA"/>
    <w:rsid w:val="001E6DD2"/>
    <w:rsid w:val="001E72B0"/>
    <w:rsid w:val="001E747A"/>
    <w:rsid w:val="001E7850"/>
    <w:rsid w:val="001E7DAA"/>
    <w:rsid w:val="001E7F81"/>
    <w:rsid w:val="001F0023"/>
    <w:rsid w:val="001F0F23"/>
    <w:rsid w:val="001F13E1"/>
    <w:rsid w:val="001F2BE0"/>
    <w:rsid w:val="001F3229"/>
    <w:rsid w:val="001F36A1"/>
    <w:rsid w:val="001F3B63"/>
    <w:rsid w:val="001F3F00"/>
    <w:rsid w:val="001F4199"/>
    <w:rsid w:val="001F51A6"/>
    <w:rsid w:val="001F5C57"/>
    <w:rsid w:val="001F5FCE"/>
    <w:rsid w:val="001F62AA"/>
    <w:rsid w:val="001F6C41"/>
    <w:rsid w:val="001F7776"/>
    <w:rsid w:val="001F7D9D"/>
    <w:rsid w:val="00201969"/>
    <w:rsid w:val="00201D73"/>
    <w:rsid w:val="002021CC"/>
    <w:rsid w:val="002022FA"/>
    <w:rsid w:val="00203686"/>
    <w:rsid w:val="002041C4"/>
    <w:rsid w:val="0020545C"/>
    <w:rsid w:val="00205519"/>
    <w:rsid w:val="00205631"/>
    <w:rsid w:val="00205E0C"/>
    <w:rsid w:val="00206724"/>
    <w:rsid w:val="00207249"/>
    <w:rsid w:val="002074D8"/>
    <w:rsid w:val="00207C75"/>
    <w:rsid w:val="00210436"/>
    <w:rsid w:val="00210D9A"/>
    <w:rsid w:val="002112B8"/>
    <w:rsid w:val="00212343"/>
    <w:rsid w:val="00212E10"/>
    <w:rsid w:val="00212E11"/>
    <w:rsid w:val="0021336F"/>
    <w:rsid w:val="002142C6"/>
    <w:rsid w:val="002148FC"/>
    <w:rsid w:val="00214B2E"/>
    <w:rsid w:val="00214ED0"/>
    <w:rsid w:val="00216421"/>
    <w:rsid w:val="00216791"/>
    <w:rsid w:val="00217EA6"/>
    <w:rsid w:val="0022086E"/>
    <w:rsid w:val="00220EBE"/>
    <w:rsid w:val="0022118D"/>
    <w:rsid w:val="0022147C"/>
    <w:rsid w:val="0022256B"/>
    <w:rsid w:val="00222635"/>
    <w:rsid w:val="002228CF"/>
    <w:rsid w:val="00223F51"/>
    <w:rsid w:val="00226FCD"/>
    <w:rsid w:val="00227043"/>
    <w:rsid w:val="00227558"/>
    <w:rsid w:val="002276F5"/>
    <w:rsid w:val="00227DA6"/>
    <w:rsid w:val="0023054F"/>
    <w:rsid w:val="00230DAB"/>
    <w:rsid w:val="00230F63"/>
    <w:rsid w:val="002317B6"/>
    <w:rsid w:val="002322F7"/>
    <w:rsid w:val="00232E6A"/>
    <w:rsid w:val="00233258"/>
    <w:rsid w:val="0023377E"/>
    <w:rsid w:val="00233B8A"/>
    <w:rsid w:val="00233E01"/>
    <w:rsid w:val="0023434C"/>
    <w:rsid w:val="00234891"/>
    <w:rsid w:val="00234A71"/>
    <w:rsid w:val="00234D26"/>
    <w:rsid w:val="00235160"/>
    <w:rsid w:val="002354C6"/>
    <w:rsid w:val="00235835"/>
    <w:rsid w:val="002368E5"/>
    <w:rsid w:val="00236940"/>
    <w:rsid w:val="00241301"/>
    <w:rsid w:val="00242019"/>
    <w:rsid w:val="002427D3"/>
    <w:rsid w:val="002431CC"/>
    <w:rsid w:val="002435CA"/>
    <w:rsid w:val="0024484A"/>
    <w:rsid w:val="00244B33"/>
    <w:rsid w:val="002453C7"/>
    <w:rsid w:val="002466DF"/>
    <w:rsid w:val="002468B3"/>
    <w:rsid w:val="00246FA1"/>
    <w:rsid w:val="00247082"/>
    <w:rsid w:val="00247E61"/>
    <w:rsid w:val="002507D2"/>
    <w:rsid w:val="00250E59"/>
    <w:rsid w:val="002513C8"/>
    <w:rsid w:val="00252167"/>
    <w:rsid w:val="00252A1F"/>
    <w:rsid w:val="00252CB6"/>
    <w:rsid w:val="002530AB"/>
    <w:rsid w:val="00253307"/>
    <w:rsid w:val="00253392"/>
    <w:rsid w:val="00253C37"/>
    <w:rsid w:val="002548BF"/>
    <w:rsid w:val="002557A4"/>
    <w:rsid w:val="00255FB4"/>
    <w:rsid w:val="002576BF"/>
    <w:rsid w:val="00257DA5"/>
    <w:rsid w:val="00260015"/>
    <w:rsid w:val="002606A4"/>
    <w:rsid w:val="002608AE"/>
    <w:rsid w:val="00260FE0"/>
    <w:rsid w:val="00261CF1"/>
    <w:rsid w:val="00262584"/>
    <w:rsid w:val="00262A80"/>
    <w:rsid w:val="00262E5E"/>
    <w:rsid w:val="002635EB"/>
    <w:rsid w:val="00263DD6"/>
    <w:rsid w:val="002659D9"/>
    <w:rsid w:val="002706D5"/>
    <w:rsid w:val="00271573"/>
    <w:rsid w:val="00271804"/>
    <w:rsid w:val="00271E25"/>
    <w:rsid w:val="002736B8"/>
    <w:rsid w:val="00274019"/>
    <w:rsid w:val="002743A2"/>
    <w:rsid w:val="00274B2F"/>
    <w:rsid w:val="00275E1E"/>
    <w:rsid w:val="00276B63"/>
    <w:rsid w:val="002778CD"/>
    <w:rsid w:val="0028062D"/>
    <w:rsid w:val="00281E4C"/>
    <w:rsid w:val="0028220C"/>
    <w:rsid w:val="00282370"/>
    <w:rsid w:val="00282C45"/>
    <w:rsid w:val="00282C9B"/>
    <w:rsid w:val="00282E01"/>
    <w:rsid w:val="00282E28"/>
    <w:rsid w:val="002833E8"/>
    <w:rsid w:val="00283774"/>
    <w:rsid w:val="00283F3A"/>
    <w:rsid w:val="002843AB"/>
    <w:rsid w:val="002850A8"/>
    <w:rsid w:val="00286130"/>
    <w:rsid w:val="00287509"/>
    <w:rsid w:val="002900EA"/>
    <w:rsid w:val="00291106"/>
    <w:rsid w:val="00291F3F"/>
    <w:rsid w:val="0029205C"/>
    <w:rsid w:val="002922B3"/>
    <w:rsid w:val="00292BA8"/>
    <w:rsid w:val="00292D5E"/>
    <w:rsid w:val="0029359A"/>
    <w:rsid w:val="00294140"/>
    <w:rsid w:val="002975CC"/>
    <w:rsid w:val="002A02C8"/>
    <w:rsid w:val="002A1588"/>
    <w:rsid w:val="002A16D4"/>
    <w:rsid w:val="002A17ED"/>
    <w:rsid w:val="002A1B0D"/>
    <w:rsid w:val="002A274E"/>
    <w:rsid w:val="002A33BE"/>
    <w:rsid w:val="002A33C6"/>
    <w:rsid w:val="002A362D"/>
    <w:rsid w:val="002A38B5"/>
    <w:rsid w:val="002A3B5C"/>
    <w:rsid w:val="002A3F95"/>
    <w:rsid w:val="002A4AF4"/>
    <w:rsid w:val="002A51A3"/>
    <w:rsid w:val="002A5751"/>
    <w:rsid w:val="002A66E4"/>
    <w:rsid w:val="002A697F"/>
    <w:rsid w:val="002A6BBB"/>
    <w:rsid w:val="002A70FB"/>
    <w:rsid w:val="002A7882"/>
    <w:rsid w:val="002B1B5E"/>
    <w:rsid w:val="002B2208"/>
    <w:rsid w:val="002B2682"/>
    <w:rsid w:val="002B378D"/>
    <w:rsid w:val="002B3852"/>
    <w:rsid w:val="002B3C82"/>
    <w:rsid w:val="002B56B4"/>
    <w:rsid w:val="002B6530"/>
    <w:rsid w:val="002B6B7B"/>
    <w:rsid w:val="002C03D5"/>
    <w:rsid w:val="002C0CF5"/>
    <w:rsid w:val="002C1883"/>
    <w:rsid w:val="002C1B5F"/>
    <w:rsid w:val="002C2B88"/>
    <w:rsid w:val="002C2CDE"/>
    <w:rsid w:val="002C4182"/>
    <w:rsid w:val="002C47CC"/>
    <w:rsid w:val="002C4F21"/>
    <w:rsid w:val="002C4F3F"/>
    <w:rsid w:val="002C55EE"/>
    <w:rsid w:val="002C56B9"/>
    <w:rsid w:val="002C59CD"/>
    <w:rsid w:val="002C5F99"/>
    <w:rsid w:val="002C7C08"/>
    <w:rsid w:val="002C7DC0"/>
    <w:rsid w:val="002D0C0E"/>
    <w:rsid w:val="002D1BCB"/>
    <w:rsid w:val="002D1DE3"/>
    <w:rsid w:val="002D2318"/>
    <w:rsid w:val="002D2330"/>
    <w:rsid w:val="002D3099"/>
    <w:rsid w:val="002D367D"/>
    <w:rsid w:val="002D3B9E"/>
    <w:rsid w:val="002D47BD"/>
    <w:rsid w:val="002D539B"/>
    <w:rsid w:val="002D59DD"/>
    <w:rsid w:val="002D5B45"/>
    <w:rsid w:val="002D5F2E"/>
    <w:rsid w:val="002D67B0"/>
    <w:rsid w:val="002D6C45"/>
    <w:rsid w:val="002D74EE"/>
    <w:rsid w:val="002D7543"/>
    <w:rsid w:val="002D75E8"/>
    <w:rsid w:val="002E1059"/>
    <w:rsid w:val="002E146D"/>
    <w:rsid w:val="002E165B"/>
    <w:rsid w:val="002E1E6F"/>
    <w:rsid w:val="002E22C8"/>
    <w:rsid w:val="002E301D"/>
    <w:rsid w:val="002E3172"/>
    <w:rsid w:val="002E31AB"/>
    <w:rsid w:val="002E3852"/>
    <w:rsid w:val="002E395E"/>
    <w:rsid w:val="002E5A21"/>
    <w:rsid w:val="002E6063"/>
    <w:rsid w:val="002E6231"/>
    <w:rsid w:val="002E6D3D"/>
    <w:rsid w:val="002E6EF3"/>
    <w:rsid w:val="002F0FCD"/>
    <w:rsid w:val="002F1C99"/>
    <w:rsid w:val="002F1E69"/>
    <w:rsid w:val="002F2116"/>
    <w:rsid w:val="002F29EB"/>
    <w:rsid w:val="002F3670"/>
    <w:rsid w:val="002F3683"/>
    <w:rsid w:val="002F4A48"/>
    <w:rsid w:val="002F4BA6"/>
    <w:rsid w:val="002F5582"/>
    <w:rsid w:val="002F5860"/>
    <w:rsid w:val="002F7B37"/>
    <w:rsid w:val="002F7C03"/>
    <w:rsid w:val="0030086F"/>
    <w:rsid w:val="00300A0A"/>
    <w:rsid w:val="00300BCD"/>
    <w:rsid w:val="00301151"/>
    <w:rsid w:val="00301F56"/>
    <w:rsid w:val="00302025"/>
    <w:rsid w:val="003030E3"/>
    <w:rsid w:val="00303651"/>
    <w:rsid w:val="00303EC1"/>
    <w:rsid w:val="00303F14"/>
    <w:rsid w:val="0030526D"/>
    <w:rsid w:val="00305C95"/>
    <w:rsid w:val="003062C3"/>
    <w:rsid w:val="00306310"/>
    <w:rsid w:val="00306E9C"/>
    <w:rsid w:val="003072CA"/>
    <w:rsid w:val="00307547"/>
    <w:rsid w:val="00307A87"/>
    <w:rsid w:val="00307CC2"/>
    <w:rsid w:val="0031026E"/>
    <w:rsid w:val="003104F0"/>
    <w:rsid w:val="00310F6F"/>
    <w:rsid w:val="003112FF"/>
    <w:rsid w:val="00311404"/>
    <w:rsid w:val="00311954"/>
    <w:rsid w:val="00312646"/>
    <w:rsid w:val="00312F39"/>
    <w:rsid w:val="003131FA"/>
    <w:rsid w:val="00313CC6"/>
    <w:rsid w:val="00314001"/>
    <w:rsid w:val="00314499"/>
    <w:rsid w:val="00314D52"/>
    <w:rsid w:val="003151CA"/>
    <w:rsid w:val="00315875"/>
    <w:rsid w:val="00315D99"/>
    <w:rsid w:val="0031604D"/>
    <w:rsid w:val="00316943"/>
    <w:rsid w:val="00317183"/>
    <w:rsid w:val="00317A3E"/>
    <w:rsid w:val="00317F7F"/>
    <w:rsid w:val="00320493"/>
    <w:rsid w:val="00320AB4"/>
    <w:rsid w:val="00320D7E"/>
    <w:rsid w:val="00321159"/>
    <w:rsid w:val="0032128B"/>
    <w:rsid w:val="0032145C"/>
    <w:rsid w:val="003214FD"/>
    <w:rsid w:val="00321FC1"/>
    <w:rsid w:val="00322FEE"/>
    <w:rsid w:val="00323A88"/>
    <w:rsid w:val="00323BB6"/>
    <w:rsid w:val="00324386"/>
    <w:rsid w:val="00325F3F"/>
    <w:rsid w:val="0032647D"/>
    <w:rsid w:val="00326CC3"/>
    <w:rsid w:val="00326E39"/>
    <w:rsid w:val="003272AC"/>
    <w:rsid w:val="003278FF"/>
    <w:rsid w:val="00331522"/>
    <w:rsid w:val="00331AE0"/>
    <w:rsid w:val="00331D99"/>
    <w:rsid w:val="00333EE1"/>
    <w:rsid w:val="0033402C"/>
    <w:rsid w:val="00334B5D"/>
    <w:rsid w:val="00334C85"/>
    <w:rsid w:val="00335BF4"/>
    <w:rsid w:val="00335D86"/>
    <w:rsid w:val="0033712F"/>
    <w:rsid w:val="00337241"/>
    <w:rsid w:val="003376B1"/>
    <w:rsid w:val="00337995"/>
    <w:rsid w:val="00337C71"/>
    <w:rsid w:val="003403CE"/>
    <w:rsid w:val="00340BA3"/>
    <w:rsid w:val="00341008"/>
    <w:rsid w:val="00341275"/>
    <w:rsid w:val="00342F5E"/>
    <w:rsid w:val="003431BA"/>
    <w:rsid w:val="00343EBD"/>
    <w:rsid w:val="00343EC2"/>
    <w:rsid w:val="00344671"/>
    <w:rsid w:val="00344D0E"/>
    <w:rsid w:val="00344DCE"/>
    <w:rsid w:val="00344F58"/>
    <w:rsid w:val="00345EFF"/>
    <w:rsid w:val="00346085"/>
    <w:rsid w:val="003463A9"/>
    <w:rsid w:val="003472C8"/>
    <w:rsid w:val="003506B9"/>
    <w:rsid w:val="00350AD3"/>
    <w:rsid w:val="00351AA6"/>
    <w:rsid w:val="003521C3"/>
    <w:rsid w:val="00352950"/>
    <w:rsid w:val="00352EE4"/>
    <w:rsid w:val="003549D3"/>
    <w:rsid w:val="0035502A"/>
    <w:rsid w:val="003550D5"/>
    <w:rsid w:val="00355E6E"/>
    <w:rsid w:val="00356C19"/>
    <w:rsid w:val="00356CF0"/>
    <w:rsid w:val="00356DDF"/>
    <w:rsid w:val="003572F3"/>
    <w:rsid w:val="00357E95"/>
    <w:rsid w:val="0036008F"/>
    <w:rsid w:val="0036068B"/>
    <w:rsid w:val="00361162"/>
    <w:rsid w:val="00361312"/>
    <w:rsid w:val="00361EB8"/>
    <w:rsid w:val="003620B2"/>
    <w:rsid w:val="0036249D"/>
    <w:rsid w:val="003626EB"/>
    <w:rsid w:val="0036381D"/>
    <w:rsid w:val="00364126"/>
    <w:rsid w:val="00364484"/>
    <w:rsid w:val="003652AB"/>
    <w:rsid w:val="00365ACA"/>
    <w:rsid w:val="00366489"/>
    <w:rsid w:val="00366D70"/>
    <w:rsid w:val="0036702B"/>
    <w:rsid w:val="0036710A"/>
    <w:rsid w:val="003671BD"/>
    <w:rsid w:val="0036748C"/>
    <w:rsid w:val="00367C62"/>
    <w:rsid w:val="00370CE3"/>
    <w:rsid w:val="0037114D"/>
    <w:rsid w:val="00371D92"/>
    <w:rsid w:val="003726FB"/>
    <w:rsid w:val="00372A76"/>
    <w:rsid w:val="00374026"/>
    <w:rsid w:val="003742A4"/>
    <w:rsid w:val="003747DC"/>
    <w:rsid w:val="0037507D"/>
    <w:rsid w:val="00375A65"/>
    <w:rsid w:val="00375F99"/>
    <w:rsid w:val="003768E3"/>
    <w:rsid w:val="003772B5"/>
    <w:rsid w:val="003776EB"/>
    <w:rsid w:val="00380E62"/>
    <w:rsid w:val="00381442"/>
    <w:rsid w:val="003822F0"/>
    <w:rsid w:val="00382D12"/>
    <w:rsid w:val="00382DB2"/>
    <w:rsid w:val="003846E1"/>
    <w:rsid w:val="0038494B"/>
    <w:rsid w:val="003863D3"/>
    <w:rsid w:val="00386967"/>
    <w:rsid w:val="00387E75"/>
    <w:rsid w:val="003901E7"/>
    <w:rsid w:val="0039155D"/>
    <w:rsid w:val="00391561"/>
    <w:rsid w:val="00391626"/>
    <w:rsid w:val="00392008"/>
    <w:rsid w:val="00392AD6"/>
    <w:rsid w:val="00392B02"/>
    <w:rsid w:val="003933BC"/>
    <w:rsid w:val="00393946"/>
    <w:rsid w:val="00393A38"/>
    <w:rsid w:val="00393DDE"/>
    <w:rsid w:val="00393FE8"/>
    <w:rsid w:val="0039535D"/>
    <w:rsid w:val="00395377"/>
    <w:rsid w:val="00395515"/>
    <w:rsid w:val="00395B36"/>
    <w:rsid w:val="00396B93"/>
    <w:rsid w:val="00396C82"/>
    <w:rsid w:val="003977BF"/>
    <w:rsid w:val="0039782B"/>
    <w:rsid w:val="00397F1E"/>
    <w:rsid w:val="003A0045"/>
    <w:rsid w:val="003A0F33"/>
    <w:rsid w:val="003A1182"/>
    <w:rsid w:val="003A1821"/>
    <w:rsid w:val="003A1AEE"/>
    <w:rsid w:val="003A25EA"/>
    <w:rsid w:val="003A2B3B"/>
    <w:rsid w:val="003A5B7A"/>
    <w:rsid w:val="003A6759"/>
    <w:rsid w:val="003A6A0C"/>
    <w:rsid w:val="003A7B37"/>
    <w:rsid w:val="003B05A7"/>
    <w:rsid w:val="003B05FF"/>
    <w:rsid w:val="003B11BF"/>
    <w:rsid w:val="003B18C1"/>
    <w:rsid w:val="003B1BF0"/>
    <w:rsid w:val="003B2014"/>
    <w:rsid w:val="003B22A1"/>
    <w:rsid w:val="003B22C1"/>
    <w:rsid w:val="003B3260"/>
    <w:rsid w:val="003B37A0"/>
    <w:rsid w:val="003B473C"/>
    <w:rsid w:val="003B4770"/>
    <w:rsid w:val="003B4B1B"/>
    <w:rsid w:val="003B6AB2"/>
    <w:rsid w:val="003C04F5"/>
    <w:rsid w:val="003C07CE"/>
    <w:rsid w:val="003C157B"/>
    <w:rsid w:val="003C2F09"/>
    <w:rsid w:val="003C34BA"/>
    <w:rsid w:val="003C362D"/>
    <w:rsid w:val="003C3ADA"/>
    <w:rsid w:val="003C44D7"/>
    <w:rsid w:val="003C47EF"/>
    <w:rsid w:val="003C5A14"/>
    <w:rsid w:val="003C66EF"/>
    <w:rsid w:val="003C6D1E"/>
    <w:rsid w:val="003C7BB2"/>
    <w:rsid w:val="003C7CE6"/>
    <w:rsid w:val="003C7FED"/>
    <w:rsid w:val="003D048F"/>
    <w:rsid w:val="003D106F"/>
    <w:rsid w:val="003D11FC"/>
    <w:rsid w:val="003D2428"/>
    <w:rsid w:val="003D2F9E"/>
    <w:rsid w:val="003D3943"/>
    <w:rsid w:val="003D42FA"/>
    <w:rsid w:val="003D473B"/>
    <w:rsid w:val="003D4B82"/>
    <w:rsid w:val="003D4CDB"/>
    <w:rsid w:val="003D5EE2"/>
    <w:rsid w:val="003D5FA9"/>
    <w:rsid w:val="003E0684"/>
    <w:rsid w:val="003E0F1A"/>
    <w:rsid w:val="003E158A"/>
    <w:rsid w:val="003E1CE0"/>
    <w:rsid w:val="003E1E84"/>
    <w:rsid w:val="003E217C"/>
    <w:rsid w:val="003E3317"/>
    <w:rsid w:val="003E3C09"/>
    <w:rsid w:val="003E3DB7"/>
    <w:rsid w:val="003E447C"/>
    <w:rsid w:val="003E458B"/>
    <w:rsid w:val="003E4961"/>
    <w:rsid w:val="003E4C83"/>
    <w:rsid w:val="003E4E11"/>
    <w:rsid w:val="003E658E"/>
    <w:rsid w:val="003E747C"/>
    <w:rsid w:val="003F0747"/>
    <w:rsid w:val="003F092F"/>
    <w:rsid w:val="003F0AB2"/>
    <w:rsid w:val="003F1B61"/>
    <w:rsid w:val="003F3545"/>
    <w:rsid w:val="003F3D32"/>
    <w:rsid w:val="003F5065"/>
    <w:rsid w:val="003F526C"/>
    <w:rsid w:val="003F64DC"/>
    <w:rsid w:val="003F747A"/>
    <w:rsid w:val="003F75A4"/>
    <w:rsid w:val="003F793B"/>
    <w:rsid w:val="003F7ACD"/>
    <w:rsid w:val="003F7C96"/>
    <w:rsid w:val="004003CD"/>
    <w:rsid w:val="00400D05"/>
    <w:rsid w:val="004014C0"/>
    <w:rsid w:val="00402AFB"/>
    <w:rsid w:val="00402F96"/>
    <w:rsid w:val="0040416B"/>
    <w:rsid w:val="004041B0"/>
    <w:rsid w:val="00404B99"/>
    <w:rsid w:val="004057DC"/>
    <w:rsid w:val="00405CF4"/>
    <w:rsid w:val="00405DBE"/>
    <w:rsid w:val="00405EDC"/>
    <w:rsid w:val="00405F8D"/>
    <w:rsid w:val="00406A63"/>
    <w:rsid w:val="00406E1A"/>
    <w:rsid w:val="004070E6"/>
    <w:rsid w:val="00407EC2"/>
    <w:rsid w:val="00410397"/>
    <w:rsid w:val="004110C5"/>
    <w:rsid w:val="00411386"/>
    <w:rsid w:val="004124C6"/>
    <w:rsid w:val="00413C54"/>
    <w:rsid w:val="0041473B"/>
    <w:rsid w:val="0041551F"/>
    <w:rsid w:val="004179E5"/>
    <w:rsid w:val="00420A51"/>
    <w:rsid w:val="00421246"/>
    <w:rsid w:val="004212EC"/>
    <w:rsid w:val="004214CE"/>
    <w:rsid w:val="00421E09"/>
    <w:rsid w:val="00422184"/>
    <w:rsid w:val="0042222A"/>
    <w:rsid w:val="00422A10"/>
    <w:rsid w:val="00423BD2"/>
    <w:rsid w:val="00423E3B"/>
    <w:rsid w:val="00426BA3"/>
    <w:rsid w:val="00426DA2"/>
    <w:rsid w:val="00426EC8"/>
    <w:rsid w:val="004271F3"/>
    <w:rsid w:val="00427459"/>
    <w:rsid w:val="00427F09"/>
    <w:rsid w:val="00427F2A"/>
    <w:rsid w:val="00431920"/>
    <w:rsid w:val="0043248B"/>
    <w:rsid w:val="004332A5"/>
    <w:rsid w:val="00433BFD"/>
    <w:rsid w:val="00434223"/>
    <w:rsid w:val="00435D29"/>
    <w:rsid w:val="0043618A"/>
    <w:rsid w:val="00436C5C"/>
    <w:rsid w:val="00440158"/>
    <w:rsid w:val="004405F6"/>
    <w:rsid w:val="00440CFB"/>
    <w:rsid w:val="004415BA"/>
    <w:rsid w:val="00441DB0"/>
    <w:rsid w:val="004423AA"/>
    <w:rsid w:val="004435C2"/>
    <w:rsid w:val="004435CC"/>
    <w:rsid w:val="00443757"/>
    <w:rsid w:val="004439E8"/>
    <w:rsid w:val="00444041"/>
    <w:rsid w:val="00444388"/>
    <w:rsid w:val="004443E9"/>
    <w:rsid w:val="00445865"/>
    <w:rsid w:val="00446D12"/>
    <w:rsid w:val="00446ECE"/>
    <w:rsid w:val="00446FAE"/>
    <w:rsid w:val="0044793A"/>
    <w:rsid w:val="00452C3C"/>
    <w:rsid w:val="0045348A"/>
    <w:rsid w:val="00454221"/>
    <w:rsid w:val="004544E3"/>
    <w:rsid w:val="0045533E"/>
    <w:rsid w:val="004555A8"/>
    <w:rsid w:val="00455850"/>
    <w:rsid w:val="00455D72"/>
    <w:rsid w:val="00456312"/>
    <w:rsid w:val="0045763F"/>
    <w:rsid w:val="00457E7D"/>
    <w:rsid w:val="0046056E"/>
    <w:rsid w:val="00460CEE"/>
    <w:rsid w:val="00460D31"/>
    <w:rsid w:val="00461480"/>
    <w:rsid w:val="00462018"/>
    <w:rsid w:val="00463ECA"/>
    <w:rsid w:val="00463F1B"/>
    <w:rsid w:val="00464416"/>
    <w:rsid w:val="004649BD"/>
    <w:rsid w:val="0046546E"/>
    <w:rsid w:val="00465752"/>
    <w:rsid w:val="004657BC"/>
    <w:rsid w:val="00465EBC"/>
    <w:rsid w:val="004669E5"/>
    <w:rsid w:val="004715A3"/>
    <w:rsid w:val="00471762"/>
    <w:rsid w:val="00471C84"/>
    <w:rsid w:val="00471E5D"/>
    <w:rsid w:val="00472A75"/>
    <w:rsid w:val="0047307F"/>
    <w:rsid w:val="00473458"/>
    <w:rsid w:val="00473EBD"/>
    <w:rsid w:val="00473FFB"/>
    <w:rsid w:val="0047443C"/>
    <w:rsid w:val="0047456C"/>
    <w:rsid w:val="0047697E"/>
    <w:rsid w:val="00476F56"/>
    <w:rsid w:val="00477C9D"/>
    <w:rsid w:val="0048007F"/>
    <w:rsid w:val="00480556"/>
    <w:rsid w:val="004806BD"/>
    <w:rsid w:val="004809AC"/>
    <w:rsid w:val="00481518"/>
    <w:rsid w:val="004817A6"/>
    <w:rsid w:val="00481934"/>
    <w:rsid w:val="00481971"/>
    <w:rsid w:val="004819E2"/>
    <w:rsid w:val="00482238"/>
    <w:rsid w:val="00482681"/>
    <w:rsid w:val="00482AC2"/>
    <w:rsid w:val="00483438"/>
    <w:rsid w:val="00483791"/>
    <w:rsid w:val="004857B3"/>
    <w:rsid w:val="004861E4"/>
    <w:rsid w:val="004862BA"/>
    <w:rsid w:val="00486725"/>
    <w:rsid w:val="00486FEC"/>
    <w:rsid w:val="004872CB"/>
    <w:rsid w:val="00487A3C"/>
    <w:rsid w:val="00487F27"/>
    <w:rsid w:val="004903B3"/>
    <w:rsid w:val="00491B3B"/>
    <w:rsid w:val="00491F62"/>
    <w:rsid w:val="00492205"/>
    <w:rsid w:val="00492362"/>
    <w:rsid w:val="00492397"/>
    <w:rsid w:val="00492CA6"/>
    <w:rsid w:val="0049437E"/>
    <w:rsid w:val="004956FF"/>
    <w:rsid w:val="0049594D"/>
    <w:rsid w:val="0049595A"/>
    <w:rsid w:val="00495C39"/>
    <w:rsid w:val="004967D1"/>
    <w:rsid w:val="00496D4D"/>
    <w:rsid w:val="00496F17"/>
    <w:rsid w:val="00497A33"/>
    <w:rsid w:val="004A072C"/>
    <w:rsid w:val="004A0CF1"/>
    <w:rsid w:val="004A2FE5"/>
    <w:rsid w:val="004A3814"/>
    <w:rsid w:val="004A3DD4"/>
    <w:rsid w:val="004A417B"/>
    <w:rsid w:val="004A4E80"/>
    <w:rsid w:val="004A59C1"/>
    <w:rsid w:val="004A5ED3"/>
    <w:rsid w:val="004A6D06"/>
    <w:rsid w:val="004A7333"/>
    <w:rsid w:val="004A7487"/>
    <w:rsid w:val="004A7D5C"/>
    <w:rsid w:val="004B0508"/>
    <w:rsid w:val="004B074D"/>
    <w:rsid w:val="004B2195"/>
    <w:rsid w:val="004B23EA"/>
    <w:rsid w:val="004B2F00"/>
    <w:rsid w:val="004B359D"/>
    <w:rsid w:val="004B36ED"/>
    <w:rsid w:val="004B48EB"/>
    <w:rsid w:val="004B553F"/>
    <w:rsid w:val="004B5A12"/>
    <w:rsid w:val="004B5E0D"/>
    <w:rsid w:val="004B60CA"/>
    <w:rsid w:val="004B6C17"/>
    <w:rsid w:val="004B780B"/>
    <w:rsid w:val="004B7D4A"/>
    <w:rsid w:val="004C00CE"/>
    <w:rsid w:val="004C0373"/>
    <w:rsid w:val="004C0583"/>
    <w:rsid w:val="004C05AA"/>
    <w:rsid w:val="004C0E9E"/>
    <w:rsid w:val="004C12BB"/>
    <w:rsid w:val="004C26B0"/>
    <w:rsid w:val="004C312C"/>
    <w:rsid w:val="004C39B5"/>
    <w:rsid w:val="004C39C8"/>
    <w:rsid w:val="004C48F0"/>
    <w:rsid w:val="004C5243"/>
    <w:rsid w:val="004C660D"/>
    <w:rsid w:val="004C688E"/>
    <w:rsid w:val="004C68CF"/>
    <w:rsid w:val="004C73FE"/>
    <w:rsid w:val="004C74B5"/>
    <w:rsid w:val="004D0960"/>
    <w:rsid w:val="004D33A7"/>
    <w:rsid w:val="004D3AB6"/>
    <w:rsid w:val="004D3B64"/>
    <w:rsid w:val="004D40AD"/>
    <w:rsid w:val="004D41DD"/>
    <w:rsid w:val="004D4751"/>
    <w:rsid w:val="004D5822"/>
    <w:rsid w:val="004D5942"/>
    <w:rsid w:val="004D6089"/>
    <w:rsid w:val="004D61F9"/>
    <w:rsid w:val="004D6809"/>
    <w:rsid w:val="004D7107"/>
    <w:rsid w:val="004D7E6C"/>
    <w:rsid w:val="004E0127"/>
    <w:rsid w:val="004E249A"/>
    <w:rsid w:val="004E2E17"/>
    <w:rsid w:val="004E4752"/>
    <w:rsid w:val="004E4808"/>
    <w:rsid w:val="004E4D9F"/>
    <w:rsid w:val="004E6888"/>
    <w:rsid w:val="004E6B56"/>
    <w:rsid w:val="004F16F5"/>
    <w:rsid w:val="004F1C8C"/>
    <w:rsid w:val="004F1F37"/>
    <w:rsid w:val="004F28ED"/>
    <w:rsid w:val="004F2CF0"/>
    <w:rsid w:val="004F2FEA"/>
    <w:rsid w:val="004F36DB"/>
    <w:rsid w:val="004F431D"/>
    <w:rsid w:val="004F449F"/>
    <w:rsid w:val="004F4BAA"/>
    <w:rsid w:val="004F5E23"/>
    <w:rsid w:val="004F62B3"/>
    <w:rsid w:val="004F6646"/>
    <w:rsid w:val="004F6B5B"/>
    <w:rsid w:val="004F6CC5"/>
    <w:rsid w:val="004F7423"/>
    <w:rsid w:val="0050098C"/>
    <w:rsid w:val="00501D43"/>
    <w:rsid w:val="00502B47"/>
    <w:rsid w:val="00502C1A"/>
    <w:rsid w:val="0050387E"/>
    <w:rsid w:val="00503F21"/>
    <w:rsid w:val="00505C8B"/>
    <w:rsid w:val="00506172"/>
    <w:rsid w:val="00506938"/>
    <w:rsid w:val="00506ACF"/>
    <w:rsid w:val="0050761F"/>
    <w:rsid w:val="0050791A"/>
    <w:rsid w:val="0051050E"/>
    <w:rsid w:val="005111BB"/>
    <w:rsid w:val="00511E3E"/>
    <w:rsid w:val="00512ECA"/>
    <w:rsid w:val="005137FE"/>
    <w:rsid w:val="00513CA4"/>
    <w:rsid w:val="00514429"/>
    <w:rsid w:val="005154B1"/>
    <w:rsid w:val="005154C1"/>
    <w:rsid w:val="00515606"/>
    <w:rsid w:val="00515D4D"/>
    <w:rsid w:val="00516737"/>
    <w:rsid w:val="0051675B"/>
    <w:rsid w:val="0051799B"/>
    <w:rsid w:val="00520DD2"/>
    <w:rsid w:val="00520F2B"/>
    <w:rsid w:val="00521391"/>
    <w:rsid w:val="005219C0"/>
    <w:rsid w:val="0052328E"/>
    <w:rsid w:val="005234A9"/>
    <w:rsid w:val="00524ABC"/>
    <w:rsid w:val="00524D1F"/>
    <w:rsid w:val="00525928"/>
    <w:rsid w:val="00525F54"/>
    <w:rsid w:val="00525F80"/>
    <w:rsid w:val="0052612D"/>
    <w:rsid w:val="0052656E"/>
    <w:rsid w:val="00526819"/>
    <w:rsid w:val="00527122"/>
    <w:rsid w:val="0052773A"/>
    <w:rsid w:val="0053095A"/>
    <w:rsid w:val="00531DEB"/>
    <w:rsid w:val="005323B3"/>
    <w:rsid w:val="00532D1C"/>
    <w:rsid w:val="0053301A"/>
    <w:rsid w:val="00533833"/>
    <w:rsid w:val="00533848"/>
    <w:rsid w:val="00533D35"/>
    <w:rsid w:val="00534F8C"/>
    <w:rsid w:val="00535063"/>
    <w:rsid w:val="005351D2"/>
    <w:rsid w:val="00535780"/>
    <w:rsid w:val="005374FF"/>
    <w:rsid w:val="00537916"/>
    <w:rsid w:val="00540828"/>
    <w:rsid w:val="00540F20"/>
    <w:rsid w:val="00541FAA"/>
    <w:rsid w:val="00542472"/>
    <w:rsid w:val="0054327E"/>
    <w:rsid w:val="00543F92"/>
    <w:rsid w:val="005447BB"/>
    <w:rsid w:val="00544F92"/>
    <w:rsid w:val="00545739"/>
    <w:rsid w:val="0054719B"/>
    <w:rsid w:val="005508A3"/>
    <w:rsid w:val="00550C60"/>
    <w:rsid w:val="005511D7"/>
    <w:rsid w:val="00551312"/>
    <w:rsid w:val="00553AFE"/>
    <w:rsid w:val="00554071"/>
    <w:rsid w:val="00554AE2"/>
    <w:rsid w:val="00554FE7"/>
    <w:rsid w:val="005551E6"/>
    <w:rsid w:val="00556054"/>
    <w:rsid w:val="00556216"/>
    <w:rsid w:val="00556EFE"/>
    <w:rsid w:val="00557B2A"/>
    <w:rsid w:val="00557EB7"/>
    <w:rsid w:val="00561A27"/>
    <w:rsid w:val="00561E49"/>
    <w:rsid w:val="00561EF5"/>
    <w:rsid w:val="00561F0C"/>
    <w:rsid w:val="00562A54"/>
    <w:rsid w:val="005630C3"/>
    <w:rsid w:val="0056359B"/>
    <w:rsid w:val="00563B12"/>
    <w:rsid w:val="00563E5B"/>
    <w:rsid w:val="00564031"/>
    <w:rsid w:val="0056492B"/>
    <w:rsid w:val="00564BFF"/>
    <w:rsid w:val="00565263"/>
    <w:rsid w:val="0056565D"/>
    <w:rsid w:val="0056566B"/>
    <w:rsid w:val="00565817"/>
    <w:rsid w:val="00565E64"/>
    <w:rsid w:val="00566C38"/>
    <w:rsid w:val="005706CB"/>
    <w:rsid w:val="00570A34"/>
    <w:rsid w:val="00571A4F"/>
    <w:rsid w:val="005728E6"/>
    <w:rsid w:val="00572A42"/>
    <w:rsid w:val="00572ACD"/>
    <w:rsid w:val="00572E84"/>
    <w:rsid w:val="00573169"/>
    <w:rsid w:val="00574772"/>
    <w:rsid w:val="0057487B"/>
    <w:rsid w:val="005749A7"/>
    <w:rsid w:val="00574C49"/>
    <w:rsid w:val="00574D8E"/>
    <w:rsid w:val="005753DD"/>
    <w:rsid w:val="005763CE"/>
    <w:rsid w:val="0057688D"/>
    <w:rsid w:val="005769B5"/>
    <w:rsid w:val="00576DA3"/>
    <w:rsid w:val="0058011F"/>
    <w:rsid w:val="0058023F"/>
    <w:rsid w:val="00580480"/>
    <w:rsid w:val="00580989"/>
    <w:rsid w:val="005809AF"/>
    <w:rsid w:val="00580FC4"/>
    <w:rsid w:val="00581808"/>
    <w:rsid w:val="0058197B"/>
    <w:rsid w:val="00581C19"/>
    <w:rsid w:val="005833EB"/>
    <w:rsid w:val="0058444E"/>
    <w:rsid w:val="005844E3"/>
    <w:rsid w:val="005849C4"/>
    <w:rsid w:val="00585428"/>
    <w:rsid w:val="00586262"/>
    <w:rsid w:val="005871DD"/>
    <w:rsid w:val="00587BFF"/>
    <w:rsid w:val="005912BF"/>
    <w:rsid w:val="00591BC3"/>
    <w:rsid w:val="00592C02"/>
    <w:rsid w:val="00592CE9"/>
    <w:rsid w:val="0059351A"/>
    <w:rsid w:val="00593D82"/>
    <w:rsid w:val="005941D5"/>
    <w:rsid w:val="00594B3F"/>
    <w:rsid w:val="00594E6B"/>
    <w:rsid w:val="005960B2"/>
    <w:rsid w:val="00596A57"/>
    <w:rsid w:val="00596AED"/>
    <w:rsid w:val="00596EF7"/>
    <w:rsid w:val="00597E36"/>
    <w:rsid w:val="005A012B"/>
    <w:rsid w:val="005A038B"/>
    <w:rsid w:val="005A0A27"/>
    <w:rsid w:val="005A0B22"/>
    <w:rsid w:val="005A1430"/>
    <w:rsid w:val="005A14CD"/>
    <w:rsid w:val="005A1A73"/>
    <w:rsid w:val="005A1E5B"/>
    <w:rsid w:val="005A2370"/>
    <w:rsid w:val="005A350C"/>
    <w:rsid w:val="005A3588"/>
    <w:rsid w:val="005A4C13"/>
    <w:rsid w:val="005A5285"/>
    <w:rsid w:val="005A544D"/>
    <w:rsid w:val="005A58AD"/>
    <w:rsid w:val="005A6B30"/>
    <w:rsid w:val="005A6BF5"/>
    <w:rsid w:val="005A6EFF"/>
    <w:rsid w:val="005A70F2"/>
    <w:rsid w:val="005A7A42"/>
    <w:rsid w:val="005A7D24"/>
    <w:rsid w:val="005B26B1"/>
    <w:rsid w:val="005B3458"/>
    <w:rsid w:val="005B379C"/>
    <w:rsid w:val="005B3E18"/>
    <w:rsid w:val="005B41D8"/>
    <w:rsid w:val="005B4685"/>
    <w:rsid w:val="005B6375"/>
    <w:rsid w:val="005B6757"/>
    <w:rsid w:val="005B6961"/>
    <w:rsid w:val="005B7392"/>
    <w:rsid w:val="005B7496"/>
    <w:rsid w:val="005B7A6C"/>
    <w:rsid w:val="005C0CD1"/>
    <w:rsid w:val="005C0D35"/>
    <w:rsid w:val="005C1052"/>
    <w:rsid w:val="005C139C"/>
    <w:rsid w:val="005C2A81"/>
    <w:rsid w:val="005C2D65"/>
    <w:rsid w:val="005C310C"/>
    <w:rsid w:val="005C3485"/>
    <w:rsid w:val="005C39D0"/>
    <w:rsid w:val="005C410A"/>
    <w:rsid w:val="005C46CB"/>
    <w:rsid w:val="005C55A6"/>
    <w:rsid w:val="005C5664"/>
    <w:rsid w:val="005C60D3"/>
    <w:rsid w:val="005C632E"/>
    <w:rsid w:val="005C7D20"/>
    <w:rsid w:val="005D095A"/>
    <w:rsid w:val="005D1091"/>
    <w:rsid w:val="005D1247"/>
    <w:rsid w:val="005D15DB"/>
    <w:rsid w:val="005D2B32"/>
    <w:rsid w:val="005D4728"/>
    <w:rsid w:val="005D4A08"/>
    <w:rsid w:val="005D51DD"/>
    <w:rsid w:val="005D64DA"/>
    <w:rsid w:val="005D664D"/>
    <w:rsid w:val="005E01EC"/>
    <w:rsid w:val="005E06FF"/>
    <w:rsid w:val="005E1111"/>
    <w:rsid w:val="005E18E5"/>
    <w:rsid w:val="005E18EB"/>
    <w:rsid w:val="005E18EF"/>
    <w:rsid w:val="005E21C9"/>
    <w:rsid w:val="005E240E"/>
    <w:rsid w:val="005E2782"/>
    <w:rsid w:val="005E2A3F"/>
    <w:rsid w:val="005E2B79"/>
    <w:rsid w:val="005E30E2"/>
    <w:rsid w:val="005E36FA"/>
    <w:rsid w:val="005E3A58"/>
    <w:rsid w:val="005E3DCD"/>
    <w:rsid w:val="005E4653"/>
    <w:rsid w:val="005E4753"/>
    <w:rsid w:val="005E4B90"/>
    <w:rsid w:val="005E4D61"/>
    <w:rsid w:val="005E5CB0"/>
    <w:rsid w:val="005E6B47"/>
    <w:rsid w:val="005E7953"/>
    <w:rsid w:val="005E79D0"/>
    <w:rsid w:val="005F0536"/>
    <w:rsid w:val="005F093D"/>
    <w:rsid w:val="005F0B29"/>
    <w:rsid w:val="005F1405"/>
    <w:rsid w:val="005F1570"/>
    <w:rsid w:val="005F170C"/>
    <w:rsid w:val="005F1901"/>
    <w:rsid w:val="005F2CFA"/>
    <w:rsid w:val="005F536F"/>
    <w:rsid w:val="005F6B26"/>
    <w:rsid w:val="005F77C6"/>
    <w:rsid w:val="00600761"/>
    <w:rsid w:val="00602BDB"/>
    <w:rsid w:val="00602D8A"/>
    <w:rsid w:val="00603386"/>
    <w:rsid w:val="006033BE"/>
    <w:rsid w:val="0060369F"/>
    <w:rsid w:val="00604653"/>
    <w:rsid w:val="00604F18"/>
    <w:rsid w:val="00606478"/>
    <w:rsid w:val="00607C8E"/>
    <w:rsid w:val="00607DFD"/>
    <w:rsid w:val="00610B28"/>
    <w:rsid w:val="00610C34"/>
    <w:rsid w:val="0061181F"/>
    <w:rsid w:val="00613517"/>
    <w:rsid w:val="0061446F"/>
    <w:rsid w:val="00614549"/>
    <w:rsid w:val="00614BB1"/>
    <w:rsid w:val="00614D91"/>
    <w:rsid w:val="00615A85"/>
    <w:rsid w:val="006162AB"/>
    <w:rsid w:val="00617410"/>
    <w:rsid w:val="00617D42"/>
    <w:rsid w:val="0062057D"/>
    <w:rsid w:val="00620DF4"/>
    <w:rsid w:val="0062112F"/>
    <w:rsid w:val="00621B20"/>
    <w:rsid w:val="0062239F"/>
    <w:rsid w:val="00622552"/>
    <w:rsid w:val="0062263E"/>
    <w:rsid w:val="00622B1F"/>
    <w:rsid w:val="00622FD5"/>
    <w:rsid w:val="00623EB7"/>
    <w:rsid w:val="0062570E"/>
    <w:rsid w:val="00625DF2"/>
    <w:rsid w:val="006261FC"/>
    <w:rsid w:val="00626963"/>
    <w:rsid w:val="006304BD"/>
    <w:rsid w:val="0063051B"/>
    <w:rsid w:val="006311E0"/>
    <w:rsid w:val="00631B87"/>
    <w:rsid w:val="00631EB2"/>
    <w:rsid w:val="00632B5E"/>
    <w:rsid w:val="00632BB7"/>
    <w:rsid w:val="00632F51"/>
    <w:rsid w:val="00633243"/>
    <w:rsid w:val="0063378F"/>
    <w:rsid w:val="00633CD9"/>
    <w:rsid w:val="00634C7C"/>
    <w:rsid w:val="00635AED"/>
    <w:rsid w:val="00636467"/>
    <w:rsid w:val="00640FA2"/>
    <w:rsid w:val="006421A5"/>
    <w:rsid w:val="006423D0"/>
    <w:rsid w:val="0064243A"/>
    <w:rsid w:val="00642655"/>
    <w:rsid w:val="00642B64"/>
    <w:rsid w:val="006430CB"/>
    <w:rsid w:val="006434F7"/>
    <w:rsid w:val="00643A7C"/>
    <w:rsid w:val="0064471B"/>
    <w:rsid w:val="006449F1"/>
    <w:rsid w:val="006450A8"/>
    <w:rsid w:val="00645F04"/>
    <w:rsid w:val="00646FE7"/>
    <w:rsid w:val="00647C98"/>
    <w:rsid w:val="00650807"/>
    <w:rsid w:val="00650C84"/>
    <w:rsid w:val="00650CBD"/>
    <w:rsid w:val="00651626"/>
    <w:rsid w:val="00651654"/>
    <w:rsid w:val="00651A89"/>
    <w:rsid w:val="00651BD5"/>
    <w:rsid w:val="00652166"/>
    <w:rsid w:val="00653EA1"/>
    <w:rsid w:val="0065472F"/>
    <w:rsid w:val="00654DEF"/>
    <w:rsid w:val="00655260"/>
    <w:rsid w:val="00656B07"/>
    <w:rsid w:val="00657626"/>
    <w:rsid w:val="0065768B"/>
    <w:rsid w:val="00657978"/>
    <w:rsid w:val="00657F87"/>
    <w:rsid w:val="00660044"/>
    <w:rsid w:val="006606D5"/>
    <w:rsid w:val="00661996"/>
    <w:rsid w:val="00661DF4"/>
    <w:rsid w:val="00662170"/>
    <w:rsid w:val="00662546"/>
    <w:rsid w:val="0066281A"/>
    <w:rsid w:val="00663037"/>
    <w:rsid w:val="006634E2"/>
    <w:rsid w:val="00663DD3"/>
    <w:rsid w:val="00663DEC"/>
    <w:rsid w:val="00664B4F"/>
    <w:rsid w:val="0066526A"/>
    <w:rsid w:val="006655C9"/>
    <w:rsid w:val="006656C0"/>
    <w:rsid w:val="00665EB8"/>
    <w:rsid w:val="00666B30"/>
    <w:rsid w:val="006671D4"/>
    <w:rsid w:val="0066787D"/>
    <w:rsid w:val="00667AE1"/>
    <w:rsid w:val="00667DB6"/>
    <w:rsid w:val="00667FA4"/>
    <w:rsid w:val="0067014F"/>
    <w:rsid w:val="0067029F"/>
    <w:rsid w:val="00670499"/>
    <w:rsid w:val="00670801"/>
    <w:rsid w:val="0067101D"/>
    <w:rsid w:val="0067107E"/>
    <w:rsid w:val="00671574"/>
    <w:rsid w:val="00671EA5"/>
    <w:rsid w:val="006721DC"/>
    <w:rsid w:val="00672DAC"/>
    <w:rsid w:val="00673D24"/>
    <w:rsid w:val="00673E98"/>
    <w:rsid w:val="00674CE9"/>
    <w:rsid w:val="00675A38"/>
    <w:rsid w:val="00675E98"/>
    <w:rsid w:val="00676545"/>
    <w:rsid w:val="00676D48"/>
    <w:rsid w:val="00676F98"/>
    <w:rsid w:val="0067718B"/>
    <w:rsid w:val="00677D46"/>
    <w:rsid w:val="00677DBE"/>
    <w:rsid w:val="0068122D"/>
    <w:rsid w:val="00681E1A"/>
    <w:rsid w:val="00682E1E"/>
    <w:rsid w:val="00683CD4"/>
    <w:rsid w:val="00684C95"/>
    <w:rsid w:val="00684E69"/>
    <w:rsid w:val="0068506B"/>
    <w:rsid w:val="006857FE"/>
    <w:rsid w:val="00685E82"/>
    <w:rsid w:val="00686355"/>
    <w:rsid w:val="0068699F"/>
    <w:rsid w:val="00687A49"/>
    <w:rsid w:val="0069054E"/>
    <w:rsid w:val="0069076A"/>
    <w:rsid w:val="00690FF3"/>
    <w:rsid w:val="00691308"/>
    <w:rsid w:val="00691451"/>
    <w:rsid w:val="00691E65"/>
    <w:rsid w:val="00692BB5"/>
    <w:rsid w:val="00692D68"/>
    <w:rsid w:val="006939AD"/>
    <w:rsid w:val="00694924"/>
    <w:rsid w:val="006949F4"/>
    <w:rsid w:val="00694F23"/>
    <w:rsid w:val="00695E7A"/>
    <w:rsid w:val="00695F12"/>
    <w:rsid w:val="00697474"/>
    <w:rsid w:val="006979D1"/>
    <w:rsid w:val="00697D3B"/>
    <w:rsid w:val="00697E15"/>
    <w:rsid w:val="00697E56"/>
    <w:rsid w:val="006A1A5C"/>
    <w:rsid w:val="006A1B62"/>
    <w:rsid w:val="006A34E0"/>
    <w:rsid w:val="006A36AB"/>
    <w:rsid w:val="006A469B"/>
    <w:rsid w:val="006A4F4E"/>
    <w:rsid w:val="006A500D"/>
    <w:rsid w:val="006A5D1A"/>
    <w:rsid w:val="006A5D31"/>
    <w:rsid w:val="006A6125"/>
    <w:rsid w:val="006A6551"/>
    <w:rsid w:val="006A6865"/>
    <w:rsid w:val="006A72D1"/>
    <w:rsid w:val="006A78BF"/>
    <w:rsid w:val="006A7DA0"/>
    <w:rsid w:val="006B117B"/>
    <w:rsid w:val="006B124C"/>
    <w:rsid w:val="006B1331"/>
    <w:rsid w:val="006B23DD"/>
    <w:rsid w:val="006B253C"/>
    <w:rsid w:val="006B2900"/>
    <w:rsid w:val="006B33B3"/>
    <w:rsid w:val="006B3C35"/>
    <w:rsid w:val="006B4131"/>
    <w:rsid w:val="006B4B73"/>
    <w:rsid w:val="006B4BF8"/>
    <w:rsid w:val="006B4CC3"/>
    <w:rsid w:val="006B5C76"/>
    <w:rsid w:val="006B5E00"/>
    <w:rsid w:val="006B7443"/>
    <w:rsid w:val="006B7CBC"/>
    <w:rsid w:val="006B7F5B"/>
    <w:rsid w:val="006C028C"/>
    <w:rsid w:val="006C0413"/>
    <w:rsid w:val="006C047C"/>
    <w:rsid w:val="006C06B9"/>
    <w:rsid w:val="006C0A8F"/>
    <w:rsid w:val="006C14AC"/>
    <w:rsid w:val="006C15AA"/>
    <w:rsid w:val="006C2390"/>
    <w:rsid w:val="006C239D"/>
    <w:rsid w:val="006C289C"/>
    <w:rsid w:val="006C32F3"/>
    <w:rsid w:val="006C3836"/>
    <w:rsid w:val="006C3D65"/>
    <w:rsid w:val="006C3EF4"/>
    <w:rsid w:val="006C4156"/>
    <w:rsid w:val="006C4F0A"/>
    <w:rsid w:val="006C51ED"/>
    <w:rsid w:val="006C58C7"/>
    <w:rsid w:val="006C67C9"/>
    <w:rsid w:val="006C7016"/>
    <w:rsid w:val="006D0613"/>
    <w:rsid w:val="006D0B18"/>
    <w:rsid w:val="006D0FF3"/>
    <w:rsid w:val="006D26F4"/>
    <w:rsid w:val="006D2F82"/>
    <w:rsid w:val="006D37CE"/>
    <w:rsid w:val="006D39C5"/>
    <w:rsid w:val="006D4052"/>
    <w:rsid w:val="006D44AF"/>
    <w:rsid w:val="006D4A2C"/>
    <w:rsid w:val="006D4ACA"/>
    <w:rsid w:val="006D5467"/>
    <w:rsid w:val="006D5614"/>
    <w:rsid w:val="006D5906"/>
    <w:rsid w:val="006D6294"/>
    <w:rsid w:val="006E03BB"/>
    <w:rsid w:val="006E0B92"/>
    <w:rsid w:val="006E2124"/>
    <w:rsid w:val="006E2A09"/>
    <w:rsid w:val="006E3253"/>
    <w:rsid w:val="006E39B1"/>
    <w:rsid w:val="006E515C"/>
    <w:rsid w:val="006E6F4A"/>
    <w:rsid w:val="006E734C"/>
    <w:rsid w:val="006F02FC"/>
    <w:rsid w:val="006F0A9F"/>
    <w:rsid w:val="006F0BB2"/>
    <w:rsid w:val="006F1649"/>
    <w:rsid w:val="006F227F"/>
    <w:rsid w:val="006F22B8"/>
    <w:rsid w:val="006F249D"/>
    <w:rsid w:val="006F2911"/>
    <w:rsid w:val="006F3329"/>
    <w:rsid w:val="006F4026"/>
    <w:rsid w:val="006F4BCA"/>
    <w:rsid w:val="006F52EC"/>
    <w:rsid w:val="006F5325"/>
    <w:rsid w:val="006F5B70"/>
    <w:rsid w:val="006F5CDD"/>
    <w:rsid w:val="006F64B3"/>
    <w:rsid w:val="006F68FB"/>
    <w:rsid w:val="006F6940"/>
    <w:rsid w:val="006F6BC5"/>
    <w:rsid w:val="006F7B28"/>
    <w:rsid w:val="0070030B"/>
    <w:rsid w:val="00700741"/>
    <w:rsid w:val="00701289"/>
    <w:rsid w:val="00701334"/>
    <w:rsid w:val="007020F3"/>
    <w:rsid w:val="0070395A"/>
    <w:rsid w:val="00704102"/>
    <w:rsid w:val="0070415C"/>
    <w:rsid w:val="00704429"/>
    <w:rsid w:val="00704510"/>
    <w:rsid w:val="00706063"/>
    <w:rsid w:val="007063A3"/>
    <w:rsid w:val="00707387"/>
    <w:rsid w:val="00710C10"/>
    <w:rsid w:val="00711376"/>
    <w:rsid w:val="007113A9"/>
    <w:rsid w:val="00711B62"/>
    <w:rsid w:val="00712769"/>
    <w:rsid w:val="00713785"/>
    <w:rsid w:val="00713CF3"/>
    <w:rsid w:val="00713D39"/>
    <w:rsid w:val="007141A1"/>
    <w:rsid w:val="007143E9"/>
    <w:rsid w:val="00714A57"/>
    <w:rsid w:val="007153E9"/>
    <w:rsid w:val="007159C0"/>
    <w:rsid w:val="00715B31"/>
    <w:rsid w:val="00717584"/>
    <w:rsid w:val="00717932"/>
    <w:rsid w:val="007202E6"/>
    <w:rsid w:val="007208B7"/>
    <w:rsid w:val="00720A4E"/>
    <w:rsid w:val="00721436"/>
    <w:rsid w:val="00722472"/>
    <w:rsid w:val="007225DA"/>
    <w:rsid w:val="007229D5"/>
    <w:rsid w:val="007247D3"/>
    <w:rsid w:val="00725614"/>
    <w:rsid w:val="007259C2"/>
    <w:rsid w:val="00726BBE"/>
    <w:rsid w:val="0072722A"/>
    <w:rsid w:val="00727753"/>
    <w:rsid w:val="00727766"/>
    <w:rsid w:val="00727817"/>
    <w:rsid w:val="00730991"/>
    <w:rsid w:val="00730F74"/>
    <w:rsid w:val="00732C57"/>
    <w:rsid w:val="0073372A"/>
    <w:rsid w:val="00733FCD"/>
    <w:rsid w:val="0073487D"/>
    <w:rsid w:val="00734D2E"/>
    <w:rsid w:val="00734F16"/>
    <w:rsid w:val="00735608"/>
    <w:rsid w:val="00736256"/>
    <w:rsid w:val="00736961"/>
    <w:rsid w:val="00737310"/>
    <w:rsid w:val="007375F3"/>
    <w:rsid w:val="0074056D"/>
    <w:rsid w:val="00740606"/>
    <w:rsid w:val="007409BB"/>
    <w:rsid w:val="00741601"/>
    <w:rsid w:val="00741C5F"/>
    <w:rsid w:val="00741FA1"/>
    <w:rsid w:val="0074215F"/>
    <w:rsid w:val="007423E3"/>
    <w:rsid w:val="007425A4"/>
    <w:rsid w:val="00742FAF"/>
    <w:rsid w:val="00743586"/>
    <w:rsid w:val="00743905"/>
    <w:rsid w:val="00744531"/>
    <w:rsid w:val="007446DE"/>
    <w:rsid w:val="00744B3F"/>
    <w:rsid w:val="00745343"/>
    <w:rsid w:val="00745986"/>
    <w:rsid w:val="007459BB"/>
    <w:rsid w:val="00746858"/>
    <w:rsid w:val="00747CBD"/>
    <w:rsid w:val="00750BBE"/>
    <w:rsid w:val="00750C38"/>
    <w:rsid w:val="0075111E"/>
    <w:rsid w:val="00751A38"/>
    <w:rsid w:val="00751B21"/>
    <w:rsid w:val="00751D3D"/>
    <w:rsid w:val="00751D57"/>
    <w:rsid w:val="00751FB0"/>
    <w:rsid w:val="00752808"/>
    <w:rsid w:val="00753C7C"/>
    <w:rsid w:val="0075415A"/>
    <w:rsid w:val="00754D31"/>
    <w:rsid w:val="00755C2B"/>
    <w:rsid w:val="0075750E"/>
    <w:rsid w:val="00757899"/>
    <w:rsid w:val="00760185"/>
    <w:rsid w:val="00760248"/>
    <w:rsid w:val="00760783"/>
    <w:rsid w:val="00760B23"/>
    <w:rsid w:val="00760BF4"/>
    <w:rsid w:val="00762014"/>
    <w:rsid w:val="00762711"/>
    <w:rsid w:val="00762DDF"/>
    <w:rsid w:val="0076422B"/>
    <w:rsid w:val="00764657"/>
    <w:rsid w:val="00764D95"/>
    <w:rsid w:val="007655C4"/>
    <w:rsid w:val="00766218"/>
    <w:rsid w:val="0076631C"/>
    <w:rsid w:val="0076650E"/>
    <w:rsid w:val="00766C9D"/>
    <w:rsid w:val="00767606"/>
    <w:rsid w:val="007679B9"/>
    <w:rsid w:val="0077115B"/>
    <w:rsid w:val="00771730"/>
    <w:rsid w:val="0077206C"/>
    <w:rsid w:val="00772651"/>
    <w:rsid w:val="00772C96"/>
    <w:rsid w:val="00773D32"/>
    <w:rsid w:val="00773DE3"/>
    <w:rsid w:val="007744DA"/>
    <w:rsid w:val="00774781"/>
    <w:rsid w:val="00774790"/>
    <w:rsid w:val="0078099E"/>
    <w:rsid w:val="0078190C"/>
    <w:rsid w:val="00782526"/>
    <w:rsid w:val="0078280C"/>
    <w:rsid w:val="00782940"/>
    <w:rsid w:val="007829C5"/>
    <w:rsid w:val="007844B7"/>
    <w:rsid w:val="00784A62"/>
    <w:rsid w:val="00784C4C"/>
    <w:rsid w:val="00785F43"/>
    <w:rsid w:val="00787F46"/>
    <w:rsid w:val="007904D4"/>
    <w:rsid w:val="007907AC"/>
    <w:rsid w:val="007910F9"/>
    <w:rsid w:val="00791301"/>
    <w:rsid w:val="0079173E"/>
    <w:rsid w:val="00791B91"/>
    <w:rsid w:val="00791C05"/>
    <w:rsid w:val="00792762"/>
    <w:rsid w:val="00792B03"/>
    <w:rsid w:val="00792E17"/>
    <w:rsid w:val="00793F69"/>
    <w:rsid w:val="00794ACB"/>
    <w:rsid w:val="00794AD2"/>
    <w:rsid w:val="00794C37"/>
    <w:rsid w:val="0079507B"/>
    <w:rsid w:val="00795156"/>
    <w:rsid w:val="00795512"/>
    <w:rsid w:val="0079567A"/>
    <w:rsid w:val="007958B6"/>
    <w:rsid w:val="00795B43"/>
    <w:rsid w:val="007970EF"/>
    <w:rsid w:val="00797387"/>
    <w:rsid w:val="007A0C93"/>
    <w:rsid w:val="007A1949"/>
    <w:rsid w:val="007A19AE"/>
    <w:rsid w:val="007A1F1A"/>
    <w:rsid w:val="007A24B3"/>
    <w:rsid w:val="007A2664"/>
    <w:rsid w:val="007A27CF"/>
    <w:rsid w:val="007A280C"/>
    <w:rsid w:val="007A30E9"/>
    <w:rsid w:val="007A362F"/>
    <w:rsid w:val="007A4120"/>
    <w:rsid w:val="007A4FB9"/>
    <w:rsid w:val="007A5400"/>
    <w:rsid w:val="007A5ED9"/>
    <w:rsid w:val="007A6345"/>
    <w:rsid w:val="007A7AD4"/>
    <w:rsid w:val="007A7E7E"/>
    <w:rsid w:val="007B075B"/>
    <w:rsid w:val="007B08BD"/>
    <w:rsid w:val="007B0E4B"/>
    <w:rsid w:val="007B1798"/>
    <w:rsid w:val="007B17BA"/>
    <w:rsid w:val="007B2B1E"/>
    <w:rsid w:val="007B2E38"/>
    <w:rsid w:val="007B2EC5"/>
    <w:rsid w:val="007B3B8A"/>
    <w:rsid w:val="007B4055"/>
    <w:rsid w:val="007B5A05"/>
    <w:rsid w:val="007B5DC4"/>
    <w:rsid w:val="007B7310"/>
    <w:rsid w:val="007B749D"/>
    <w:rsid w:val="007C00E5"/>
    <w:rsid w:val="007C03B1"/>
    <w:rsid w:val="007C1162"/>
    <w:rsid w:val="007C14AE"/>
    <w:rsid w:val="007C18FC"/>
    <w:rsid w:val="007C1D1D"/>
    <w:rsid w:val="007C2010"/>
    <w:rsid w:val="007C20D5"/>
    <w:rsid w:val="007C2E86"/>
    <w:rsid w:val="007C38B4"/>
    <w:rsid w:val="007C44A1"/>
    <w:rsid w:val="007C55C1"/>
    <w:rsid w:val="007C60D3"/>
    <w:rsid w:val="007C65D0"/>
    <w:rsid w:val="007C67A4"/>
    <w:rsid w:val="007C7A8E"/>
    <w:rsid w:val="007D03E4"/>
    <w:rsid w:val="007D04DC"/>
    <w:rsid w:val="007D07D5"/>
    <w:rsid w:val="007D133D"/>
    <w:rsid w:val="007D2202"/>
    <w:rsid w:val="007D2692"/>
    <w:rsid w:val="007D2C58"/>
    <w:rsid w:val="007D2D17"/>
    <w:rsid w:val="007D3473"/>
    <w:rsid w:val="007D43DD"/>
    <w:rsid w:val="007D4A03"/>
    <w:rsid w:val="007D4A13"/>
    <w:rsid w:val="007D4D6E"/>
    <w:rsid w:val="007D4F49"/>
    <w:rsid w:val="007D5A18"/>
    <w:rsid w:val="007D5BE5"/>
    <w:rsid w:val="007D5D46"/>
    <w:rsid w:val="007D62D9"/>
    <w:rsid w:val="007D654B"/>
    <w:rsid w:val="007D6828"/>
    <w:rsid w:val="007D6A99"/>
    <w:rsid w:val="007D6C76"/>
    <w:rsid w:val="007D7028"/>
    <w:rsid w:val="007D7382"/>
    <w:rsid w:val="007D7AEB"/>
    <w:rsid w:val="007D7C80"/>
    <w:rsid w:val="007D7FD9"/>
    <w:rsid w:val="007E039B"/>
    <w:rsid w:val="007E0BD7"/>
    <w:rsid w:val="007E0CB6"/>
    <w:rsid w:val="007E0D1F"/>
    <w:rsid w:val="007E1117"/>
    <w:rsid w:val="007E225E"/>
    <w:rsid w:val="007E4EE3"/>
    <w:rsid w:val="007E6D3E"/>
    <w:rsid w:val="007E7B4F"/>
    <w:rsid w:val="007F06C5"/>
    <w:rsid w:val="007F07CA"/>
    <w:rsid w:val="007F0C90"/>
    <w:rsid w:val="007F1436"/>
    <w:rsid w:val="007F1947"/>
    <w:rsid w:val="007F1F60"/>
    <w:rsid w:val="007F27E6"/>
    <w:rsid w:val="007F2A1D"/>
    <w:rsid w:val="007F2EF3"/>
    <w:rsid w:val="007F32D5"/>
    <w:rsid w:val="007F35E6"/>
    <w:rsid w:val="007F3BA5"/>
    <w:rsid w:val="007F46F0"/>
    <w:rsid w:val="007F54EB"/>
    <w:rsid w:val="007F57F7"/>
    <w:rsid w:val="007F5B9E"/>
    <w:rsid w:val="007F5D54"/>
    <w:rsid w:val="007F667F"/>
    <w:rsid w:val="007F68C6"/>
    <w:rsid w:val="007F6A72"/>
    <w:rsid w:val="007F6CD4"/>
    <w:rsid w:val="007F7240"/>
    <w:rsid w:val="007F725E"/>
    <w:rsid w:val="007F7495"/>
    <w:rsid w:val="007F7E5E"/>
    <w:rsid w:val="007F7E61"/>
    <w:rsid w:val="008001F3"/>
    <w:rsid w:val="00800B04"/>
    <w:rsid w:val="00800DAE"/>
    <w:rsid w:val="00801937"/>
    <w:rsid w:val="008020F0"/>
    <w:rsid w:val="00802E91"/>
    <w:rsid w:val="00803917"/>
    <w:rsid w:val="0080471E"/>
    <w:rsid w:val="00804912"/>
    <w:rsid w:val="00804BB4"/>
    <w:rsid w:val="00805042"/>
    <w:rsid w:val="00805501"/>
    <w:rsid w:val="0080561A"/>
    <w:rsid w:val="00805CC9"/>
    <w:rsid w:val="00805DBB"/>
    <w:rsid w:val="00806069"/>
    <w:rsid w:val="008064C2"/>
    <w:rsid w:val="008067AA"/>
    <w:rsid w:val="00806D35"/>
    <w:rsid w:val="00807066"/>
    <w:rsid w:val="008078FD"/>
    <w:rsid w:val="00807AC7"/>
    <w:rsid w:val="008100FC"/>
    <w:rsid w:val="00810865"/>
    <w:rsid w:val="0081086C"/>
    <w:rsid w:val="008109F0"/>
    <w:rsid w:val="00810C5A"/>
    <w:rsid w:val="0081144F"/>
    <w:rsid w:val="008114E6"/>
    <w:rsid w:val="00811588"/>
    <w:rsid w:val="00811E3D"/>
    <w:rsid w:val="008121EE"/>
    <w:rsid w:val="0081264E"/>
    <w:rsid w:val="0081281D"/>
    <w:rsid w:val="00813003"/>
    <w:rsid w:val="00813B90"/>
    <w:rsid w:val="008146BF"/>
    <w:rsid w:val="008156FD"/>
    <w:rsid w:val="0081582C"/>
    <w:rsid w:val="008168D2"/>
    <w:rsid w:val="00816A29"/>
    <w:rsid w:val="00820FFF"/>
    <w:rsid w:val="00822697"/>
    <w:rsid w:val="00822CAA"/>
    <w:rsid w:val="00822E3E"/>
    <w:rsid w:val="00823275"/>
    <w:rsid w:val="008247A9"/>
    <w:rsid w:val="00824F22"/>
    <w:rsid w:val="00826337"/>
    <w:rsid w:val="00826FD3"/>
    <w:rsid w:val="00826FFE"/>
    <w:rsid w:val="008278EF"/>
    <w:rsid w:val="0082799E"/>
    <w:rsid w:val="00827B60"/>
    <w:rsid w:val="00830ADD"/>
    <w:rsid w:val="00832262"/>
    <w:rsid w:val="0083265B"/>
    <w:rsid w:val="00832FFC"/>
    <w:rsid w:val="008330A4"/>
    <w:rsid w:val="00833305"/>
    <w:rsid w:val="00833682"/>
    <w:rsid w:val="00834B5A"/>
    <w:rsid w:val="00835439"/>
    <w:rsid w:val="0083585B"/>
    <w:rsid w:val="0083672F"/>
    <w:rsid w:val="00837447"/>
    <w:rsid w:val="00840283"/>
    <w:rsid w:val="00840388"/>
    <w:rsid w:val="00841449"/>
    <w:rsid w:val="0084167F"/>
    <w:rsid w:val="00841ECF"/>
    <w:rsid w:val="00841F20"/>
    <w:rsid w:val="008425E8"/>
    <w:rsid w:val="0084278C"/>
    <w:rsid w:val="00842F6C"/>
    <w:rsid w:val="00843707"/>
    <w:rsid w:val="00843C9F"/>
    <w:rsid w:val="0084427D"/>
    <w:rsid w:val="008444D3"/>
    <w:rsid w:val="00844CEE"/>
    <w:rsid w:val="008452F0"/>
    <w:rsid w:val="00845592"/>
    <w:rsid w:val="0084602F"/>
    <w:rsid w:val="00846183"/>
    <w:rsid w:val="008475BA"/>
    <w:rsid w:val="00847E81"/>
    <w:rsid w:val="00847E8D"/>
    <w:rsid w:val="0085040B"/>
    <w:rsid w:val="0085047F"/>
    <w:rsid w:val="008515D6"/>
    <w:rsid w:val="00851C7A"/>
    <w:rsid w:val="008520B3"/>
    <w:rsid w:val="008526BA"/>
    <w:rsid w:val="00852E95"/>
    <w:rsid w:val="00852F62"/>
    <w:rsid w:val="00853038"/>
    <w:rsid w:val="00854568"/>
    <w:rsid w:val="00854965"/>
    <w:rsid w:val="00855A37"/>
    <w:rsid w:val="00855EB9"/>
    <w:rsid w:val="00856636"/>
    <w:rsid w:val="00857A6A"/>
    <w:rsid w:val="00857BA3"/>
    <w:rsid w:val="00860780"/>
    <w:rsid w:val="008607B5"/>
    <w:rsid w:val="00860B8D"/>
    <w:rsid w:val="00860D63"/>
    <w:rsid w:val="00861073"/>
    <w:rsid w:val="0086210D"/>
    <w:rsid w:val="008627F6"/>
    <w:rsid w:val="00862821"/>
    <w:rsid w:val="0086299B"/>
    <w:rsid w:val="00864507"/>
    <w:rsid w:val="0086519D"/>
    <w:rsid w:val="00865782"/>
    <w:rsid w:val="008662AE"/>
    <w:rsid w:val="00866697"/>
    <w:rsid w:val="00867263"/>
    <w:rsid w:val="00867472"/>
    <w:rsid w:val="00867769"/>
    <w:rsid w:val="00867F8B"/>
    <w:rsid w:val="00870795"/>
    <w:rsid w:val="008709F0"/>
    <w:rsid w:val="00872602"/>
    <w:rsid w:val="00872D62"/>
    <w:rsid w:val="00872EF7"/>
    <w:rsid w:val="00874FB2"/>
    <w:rsid w:val="008752D1"/>
    <w:rsid w:val="00875ADB"/>
    <w:rsid w:val="0087604E"/>
    <w:rsid w:val="00877822"/>
    <w:rsid w:val="008779D4"/>
    <w:rsid w:val="00880116"/>
    <w:rsid w:val="008802BE"/>
    <w:rsid w:val="00880F9B"/>
    <w:rsid w:val="00882365"/>
    <w:rsid w:val="00882730"/>
    <w:rsid w:val="008828A7"/>
    <w:rsid w:val="00882A49"/>
    <w:rsid w:val="00882F0E"/>
    <w:rsid w:val="00883312"/>
    <w:rsid w:val="00884CE2"/>
    <w:rsid w:val="00886434"/>
    <w:rsid w:val="00886700"/>
    <w:rsid w:val="00886A78"/>
    <w:rsid w:val="008873DC"/>
    <w:rsid w:val="0088752A"/>
    <w:rsid w:val="00887EEC"/>
    <w:rsid w:val="00890DF2"/>
    <w:rsid w:val="008912BC"/>
    <w:rsid w:val="00891C59"/>
    <w:rsid w:val="008927F6"/>
    <w:rsid w:val="00892A98"/>
    <w:rsid w:val="008931D2"/>
    <w:rsid w:val="00893694"/>
    <w:rsid w:val="0089416D"/>
    <w:rsid w:val="00894F14"/>
    <w:rsid w:val="008951D5"/>
    <w:rsid w:val="00896149"/>
    <w:rsid w:val="008968CC"/>
    <w:rsid w:val="00896E0A"/>
    <w:rsid w:val="00897610"/>
    <w:rsid w:val="00897694"/>
    <w:rsid w:val="008A07AA"/>
    <w:rsid w:val="008A1967"/>
    <w:rsid w:val="008A19D5"/>
    <w:rsid w:val="008A2038"/>
    <w:rsid w:val="008A28E2"/>
    <w:rsid w:val="008A2AA4"/>
    <w:rsid w:val="008A301C"/>
    <w:rsid w:val="008A3199"/>
    <w:rsid w:val="008A325E"/>
    <w:rsid w:val="008A36B6"/>
    <w:rsid w:val="008A430E"/>
    <w:rsid w:val="008A4C4A"/>
    <w:rsid w:val="008A65AE"/>
    <w:rsid w:val="008A759B"/>
    <w:rsid w:val="008A7ED0"/>
    <w:rsid w:val="008B0604"/>
    <w:rsid w:val="008B0896"/>
    <w:rsid w:val="008B39FA"/>
    <w:rsid w:val="008B3AFA"/>
    <w:rsid w:val="008B3E5E"/>
    <w:rsid w:val="008B44AA"/>
    <w:rsid w:val="008B5F1F"/>
    <w:rsid w:val="008B6088"/>
    <w:rsid w:val="008B620B"/>
    <w:rsid w:val="008B7753"/>
    <w:rsid w:val="008C0000"/>
    <w:rsid w:val="008C03B4"/>
    <w:rsid w:val="008C0451"/>
    <w:rsid w:val="008C0697"/>
    <w:rsid w:val="008C06D7"/>
    <w:rsid w:val="008C0790"/>
    <w:rsid w:val="008C19C9"/>
    <w:rsid w:val="008C39D0"/>
    <w:rsid w:val="008C3A8C"/>
    <w:rsid w:val="008C45A5"/>
    <w:rsid w:val="008C47C8"/>
    <w:rsid w:val="008C4F08"/>
    <w:rsid w:val="008C567B"/>
    <w:rsid w:val="008C766F"/>
    <w:rsid w:val="008D0A66"/>
    <w:rsid w:val="008D0F8D"/>
    <w:rsid w:val="008D1083"/>
    <w:rsid w:val="008D1A6E"/>
    <w:rsid w:val="008D1BB4"/>
    <w:rsid w:val="008D2C9D"/>
    <w:rsid w:val="008D2E17"/>
    <w:rsid w:val="008D3470"/>
    <w:rsid w:val="008D39EB"/>
    <w:rsid w:val="008D3B37"/>
    <w:rsid w:val="008D4239"/>
    <w:rsid w:val="008D456D"/>
    <w:rsid w:val="008D6060"/>
    <w:rsid w:val="008D62C8"/>
    <w:rsid w:val="008D6686"/>
    <w:rsid w:val="008D6B17"/>
    <w:rsid w:val="008D6B64"/>
    <w:rsid w:val="008D75A2"/>
    <w:rsid w:val="008D7902"/>
    <w:rsid w:val="008E097B"/>
    <w:rsid w:val="008E0BB2"/>
    <w:rsid w:val="008E1037"/>
    <w:rsid w:val="008E1399"/>
    <w:rsid w:val="008E1708"/>
    <w:rsid w:val="008E1A11"/>
    <w:rsid w:val="008E251B"/>
    <w:rsid w:val="008E26FF"/>
    <w:rsid w:val="008E372B"/>
    <w:rsid w:val="008E386B"/>
    <w:rsid w:val="008E53F1"/>
    <w:rsid w:val="008E5BEB"/>
    <w:rsid w:val="008E60D4"/>
    <w:rsid w:val="008E648B"/>
    <w:rsid w:val="008F0955"/>
    <w:rsid w:val="008F189A"/>
    <w:rsid w:val="008F1B2D"/>
    <w:rsid w:val="008F33C4"/>
    <w:rsid w:val="008F35E0"/>
    <w:rsid w:val="008F40BE"/>
    <w:rsid w:val="008F51EF"/>
    <w:rsid w:val="008F6206"/>
    <w:rsid w:val="008F7733"/>
    <w:rsid w:val="008F7769"/>
    <w:rsid w:val="0090020F"/>
    <w:rsid w:val="00900379"/>
    <w:rsid w:val="00900D3C"/>
    <w:rsid w:val="00900DBC"/>
    <w:rsid w:val="00900E6A"/>
    <w:rsid w:val="00901A77"/>
    <w:rsid w:val="00902092"/>
    <w:rsid w:val="00902A79"/>
    <w:rsid w:val="0090302D"/>
    <w:rsid w:val="00903289"/>
    <w:rsid w:val="00903598"/>
    <w:rsid w:val="0090372C"/>
    <w:rsid w:val="0090380B"/>
    <w:rsid w:val="00903DBB"/>
    <w:rsid w:val="00903EB6"/>
    <w:rsid w:val="00904719"/>
    <w:rsid w:val="00905134"/>
    <w:rsid w:val="009062C9"/>
    <w:rsid w:val="009063FE"/>
    <w:rsid w:val="00907053"/>
    <w:rsid w:val="009070C3"/>
    <w:rsid w:val="009072F1"/>
    <w:rsid w:val="00907326"/>
    <w:rsid w:val="00907B8E"/>
    <w:rsid w:val="00910A24"/>
    <w:rsid w:val="00910A6C"/>
    <w:rsid w:val="00910A8C"/>
    <w:rsid w:val="00910CB1"/>
    <w:rsid w:val="0091171E"/>
    <w:rsid w:val="00911798"/>
    <w:rsid w:val="009134E4"/>
    <w:rsid w:val="00913E1C"/>
    <w:rsid w:val="009141F7"/>
    <w:rsid w:val="009147D3"/>
    <w:rsid w:val="00915356"/>
    <w:rsid w:val="0091612F"/>
    <w:rsid w:val="0091789F"/>
    <w:rsid w:val="00920488"/>
    <w:rsid w:val="00920794"/>
    <w:rsid w:val="00920EA5"/>
    <w:rsid w:val="00922595"/>
    <w:rsid w:val="00922BBB"/>
    <w:rsid w:val="00922F09"/>
    <w:rsid w:val="00923807"/>
    <w:rsid w:val="00923930"/>
    <w:rsid w:val="009239F5"/>
    <w:rsid w:val="0092562D"/>
    <w:rsid w:val="009258A6"/>
    <w:rsid w:val="00926D6E"/>
    <w:rsid w:val="00930CB2"/>
    <w:rsid w:val="0093183C"/>
    <w:rsid w:val="00931CC4"/>
    <w:rsid w:val="0093203D"/>
    <w:rsid w:val="0093257C"/>
    <w:rsid w:val="00932D72"/>
    <w:rsid w:val="00933939"/>
    <w:rsid w:val="00934911"/>
    <w:rsid w:val="0093504A"/>
    <w:rsid w:val="00935C8D"/>
    <w:rsid w:val="0093790B"/>
    <w:rsid w:val="00937C6B"/>
    <w:rsid w:val="00937E21"/>
    <w:rsid w:val="009400C2"/>
    <w:rsid w:val="009408B7"/>
    <w:rsid w:val="00940C1A"/>
    <w:rsid w:val="00940F26"/>
    <w:rsid w:val="009410B5"/>
    <w:rsid w:val="009415D3"/>
    <w:rsid w:val="009419F4"/>
    <w:rsid w:val="0094271D"/>
    <w:rsid w:val="00942855"/>
    <w:rsid w:val="00942DF6"/>
    <w:rsid w:val="00943758"/>
    <w:rsid w:val="00943E1B"/>
    <w:rsid w:val="00944ECF"/>
    <w:rsid w:val="0094573B"/>
    <w:rsid w:val="009457BB"/>
    <w:rsid w:val="00945E32"/>
    <w:rsid w:val="0094718E"/>
    <w:rsid w:val="0094741F"/>
    <w:rsid w:val="009503E2"/>
    <w:rsid w:val="00950685"/>
    <w:rsid w:val="00950803"/>
    <w:rsid w:val="00950986"/>
    <w:rsid w:val="00950AAF"/>
    <w:rsid w:val="00950AD9"/>
    <w:rsid w:val="00950C8A"/>
    <w:rsid w:val="00952E8A"/>
    <w:rsid w:val="009531F3"/>
    <w:rsid w:val="00953982"/>
    <w:rsid w:val="00953BA1"/>
    <w:rsid w:val="0095434E"/>
    <w:rsid w:val="00955730"/>
    <w:rsid w:val="00956249"/>
    <w:rsid w:val="00956ACC"/>
    <w:rsid w:val="00956E60"/>
    <w:rsid w:val="00956FD8"/>
    <w:rsid w:val="0095709A"/>
    <w:rsid w:val="00960D6A"/>
    <w:rsid w:val="00961033"/>
    <w:rsid w:val="00961C4B"/>
    <w:rsid w:val="00962EF2"/>
    <w:rsid w:val="0096327E"/>
    <w:rsid w:val="00963B24"/>
    <w:rsid w:val="00963C90"/>
    <w:rsid w:val="00964140"/>
    <w:rsid w:val="009650A2"/>
    <w:rsid w:val="00965517"/>
    <w:rsid w:val="00966549"/>
    <w:rsid w:val="00967DB7"/>
    <w:rsid w:val="00967F5D"/>
    <w:rsid w:val="00970749"/>
    <w:rsid w:val="00971042"/>
    <w:rsid w:val="00971185"/>
    <w:rsid w:val="009717A8"/>
    <w:rsid w:val="00971BA9"/>
    <w:rsid w:val="00972613"/>
    <w:rsid w:val="00974A31"/>
    <w:rsid w:val="00974BE3"/>
    <w:rsid w:val="00974D08"/>
    <w:rsid w:val="00975019"/>
    <w:rsid w:val="009762E3"/>
    <w:rsid w:val="00976C0C"/>
    <w:rsid w:val="00976FBE"/>
    <w:rsid w:val="00977B42"/>
    <w:rsid w:val="009802E4"/>
    <w:rsid w:val="00980AC3"/>
    <w:rsid w:val="009810A9"/>
    <w:rsid w:val="0098141A"/>
    <w:rsid w:val="00982050"/>
    <w:rsid w:val="0098429C"/>
    <w:rsid w:val="00984474"/>
    <w:rsid w:val="009845F1"/>
    <w:rsid w:val="00984C55"/>
    <w:rsid w:val="009850C0"/>
    <w:rsid w:val="00985268"/>
    <w:rsid w:val="009853DF"/>
    <w:rsid w:val="00985570"/>
    <w:rsid w:val="009858E6"/>
    <w:rsid w:val="00986A7D"/>
    <w:rsid w:val="0099022D"/>
    <w:rsid w:val="009907A9"/>
    <w:rsid w:val="00991794"/>
    <w:rsid w:val="0099314A"/>
    <w:rsid w:val="00993204"/>
    <w:rsid w:val="009932D5"/>
    <w:rsid w:val="00994D05"/>
    <w:rsid w:val="00996977"/>
    <w:rsid w:val="0099722C"/>
    <w:rsid w:val="0099735F"/>
    <w:rsid w:val="00997FF7"/>
    <w:rsid w:val="009A06EE"/>
    <w:rsid w:val="009A07CA"/>
    <w:rsid w:val="009A09D1"/>
    <w:rsid w:val="009A0BFD"/>
    <w:rsid w:val="009A1099"/>
    <w:rsid w:val="009A2835"/>
    <w:rsid w:val="009A28BE"/>
    <w:rsid w:val="009A2E19"/>
    <w:rsid w:val="009A3779"/>
    <w:rsid w:val="009A3A1C"/>
    <w:rsid w:val="009A3F92"/>
    <w:rsid w:val="009A4AD8"/>
    <w:rsid w:val="009A4DCC"/>
    <w:rsid w:val="009A5568"/>
    <w:rsid w:val="009A67A6"/>
    <w:rsid w:val="009A6D90"/>
    <w:rsid w:val="009A78C2"/>
    <w:rsid w:val="009B1543"/>
    <w:rsid w:val="009B1889"/>
    <w:rsid w:val="009B24B8"/>
    <w:rsid w:val="009B2961"/>
    <w:rsid w:val="009B3C3C"/>
    <w:rsid w:val="009B51D0"/>
    <w:rsid w:val="009B64A9"/>
    <w:rsid w:val="009B703C"/>
    <w:rsid w:val="009B7283"/>
    <w:rsid w:val="009B72FA"/>
    <w:rsid w:val="009B73C5"/>
    <w:rsid w:val="009B7541"/>
    <w:rsid w:val="009C0506"/>
    <w:rsid w:val="009C09EC"/>
    <w:rsid w:val="009C0CD9"/>
    <w:rsid w:val="009C11E6"/>
    <w:rsid w:val="009C131A"/>
    <w:rsid w:val="009C178C"/>
    <w:rsid w:val="009C1EDD"/>
    <w:rsid w:val="009C241C"/>
    <w:rsid w:val="009C3CD0"/>
    <w:rsid w:val="009C3E9A"/>
    <w:rsid w:val="009C49A0"/>
    <w:rsid w:val="009C4DD2"/>
    <w:rsid w:val="009C4E85"/>
    <w:rsid w:val="009C56A0"/>
    <w:rsid w:val="009C56AE"/>
    <w:rsid w:val="009C6A26"/>
    <w:rsid w:val="009D056B"/>
    <w:rsid w:val="009D1A15"/>
    <w:rsid w:val="009D1CF5"/>
    <w:rsid w:val="009D1EB3"/>
    <w:rsid w:val="009D3182"/>
    <w:rsid w:val="009D37E0"/>
    <w:rsid w:val="009D3D43"/>
    <w:rsid w:val="009D4189"/>
    <w:rsid w:val="009D4311"/>
    <w:rsid w:val="009D46D6"/>
    <w:rsid w:val="009D5560"/>
    <w:rsid w:val="009D57D4"/>
    <w:rsid w:val="009D5848"/>
    <w:rsid w:val="009D60CD"/>
    <w:rsid w:val="009D718A"/>
    <w:rsid w:val="009D7AB7"/>
    <w:rsid w:val="009E0BBD"/>
    <w:rsid w:val="009E1123"/>
    <w:rsid w:val="009E12CB"/>
    <w:rsid w:val="009E2B5E"/>
    <w:rsid w:val="009E4E51"/>
    <w:rsid w:val="009E53DB"/>
    <w:rsid w:val="009E5C47"/>
    <w:rsid w:val="009E5E8D"/>
    <w:rsid w:val="009E6034"/>
    <w:rsid w:val="009E7F06"/>
    <w:rsid w:val="009F0342"/>
    <w:rsid w:val="009F0634"/>
    <w:rsid w:val="009F0987"/>
    <w:rsid w:val="009F0AF1"/>
    <w:rsid w:val="009F1F65"/>
    <w:rsid w:val="009F1F78"/>
    <w:rsid w:val="009F37DD"/>
    <w:rsid w:val="009F3BFB"/>
    <w:rsid w:val="009F4BAA"/>
    <w:rsid w:val="009F5A38"/>
    <w:rsid w:val="009F5FF2"/>
    <w:rsid w:val="009F625F"/>
    <w:rsid w:val="009F6F8C"/>
    <w:rsid w:val="009F7F6C"/>
    <w:rsid w:val="009F7FDB"/>
    <w:rsid w:val="00A003C3"/>
    <w:rsid w:val="00A00B2F"/>
    <w:rsid w:val="00A0130F"/>
    <w:rsid w:val="00A0198E"/>
    <w:rsid w:val="00A01A4C"/>
    <w:rsid w:val="00A0265E"/>
    <w:rsid w:val="00A031DD"/>
    <w:rsid w:val="00A03803"/>
    <w:rsid w:val="00A03821"/>
    <w:rsid w:val="00A03832"/>
    <w:rsid w:val="00A03A35"/>
    <w:rsid w:val="00A0408B"/>
    <w:rsid w:val="00A07FB4"/>
    <w:rsid w:val="00A1221A"/>
    <w:rsid w:val="00A12FD0"/>
    <w:rsid w:val="00A13F94"/>
    <w:rsid w:val="00A14908"/>
    <w:rsid w:val="00A1528D"/>
    <w:rsid w:val="00A154A1"/>
    <w:rsid w:val="00A15F71"/>
    <w:rsid w:val="00A165F7"/>
    <w:rsid w:val="00A1707E"/>
    <w:rsid w:val="00A17094"/>
    <w:rsid w:val="00A1769D"/>
    <w:rsid w:val="00A1782C"/>
    <w:rsid w:val="00A200B8"/>
    <w:rsid w:val="00A20561"/>
    <w:rsid w:val="00A210A8"/>
    <w:rsid w:val="00A2121C"/>
    <w:rsid w:val="00A21360"/>
    <w:rsid w:val="00A21786"/>
    <w:rsid w:val="00A219DE"/>
    <w:rsid w:val="00A221B6"/>
    <w:rsid w:val="00A235F8"/>
    <w:rsid w:val="00A23A82"/>
    <w:rsid w:val="00A23DAD"/>
    <w:rsid w:val="00A265F5"/>
    <w:rsid w:val="00A27638"/>
    <w:rsid w:val="00A306FA"/>
    <w:rsid w:val="00A30B4E"/>
    <w:rsid w:val="00A30BCE"/>
    <w:rsid w:val="00A313B5"/>
    <w:rsid w:val="00A31A76"/>
    <w:rsid w:val="00A3262A"/>
    <w:rsid w:val="00A327A2"/>
    <w:rsid w:val="00A32E2F"/>
    <w:rsid w:val="00A33FB8"/>
    <w:rsid w:val="00A346DA"/>
    <w:rsid w:val="00A34D10"/>
    <w:rsid w:val="00A35908"/>
    <w:rsid w:val="00A374A2"/>
    <w:rsid w:val="00A375A4"/>
    <w:rsid w:val="00A37F43"/>
    <w:rsid w:val="00A4086E"/>
    <w:rsid w:val="00A40897"/>
    <w:rsid w:val="00A41F35"/>
    <w:rsid w:val="00A42836"/>
    <w:rsid w:val="00A429AA"/>
    <w:rsid w:val="00A42E1E"/>
    <w:rsid w:val="00A4366C"/>
    <w:rsid w:val="00A44215"/>
    <w:rsid w:val="00A44C70"/>
    <w:rsid w:val="00A453C5"/>
    <w:rsid w:val="00A45B57"/>
    <w:rsid w:val="00A467DF"/>
    <w:rsid w:val="00A46FF0"/>
    <w:rsid w:val="00A50C76"/>
    <w:rsid w:val="00A51EF7"/>
    <w:rsid w:val="00A52100"/>
    <w:rsid w:val="00A529EC"/>
    <w:rsid w:val="00A52AE7"/>
    <w:rsid w:val="00A52B5E"/>
    <w:rsid w:val="00A5404E"/>
    <w:rsid w:val="00A541B2"/>
    <w:rsid w:val="00A54926"/>
    <w:rsid w:val="00A5686F"/>
    <w:rsid w:val="00A56B8B"/>
    <w:rsid w:val="00A60209"/>
    <w:rsid w:val="00A60566"/>
    <w:rsid w:val="00A60906"/>
    <w:rsid w:val="00A60970"/>
    <w:rsid w:val="00A613AF"/>
    <w:rsid w:val="00A6172E"/>
    <w:rsid w:val="00A622FC"/>
    <w:rsid w:val="00A635AA"/>
    <w:rsid w:val="00A63AC9"/>
    <w:rsid w:val="00A63E04"/>
    <w:rsid w:val="00A64239"/>
    <w:rsid w:val="00A65038"/>
    <w:rsid w:val="00A65A6B"/>
    <w:rsid w:val="00A66810"/>
    <w:rsid w:val="00A668A1"/>
    <w:rsid w:val="00A6762D"/>
    <w:rsid w:val="00A701E2"/>
    <w:rsid w:val="00A703DD"/>
    <w:rsid w:val="00A70A17"/>
    <w:rsid w:val="00A7146D"/>
    <w:rsid w:val="00A719D5"/>
    <w:rsid w:val="00A7239D"/>
    <w:rsid w:val="00A723B5"/>
    <w:rsid w:val="00A724A3"/>
    <w:rsid w:val="00A7284B"/>
    <w:rsid w:val="00A72913"/>
    <w:rsid w:val="00A72E24"/>
    <w:rsid w:val="00A73490"/>
    <w:rsid w:val="00A73627"/>
    <w:rsid w:val="00A73842"/>
    <w:rsid w:val="00A74161"/>
    <w:rsid w:val="00A7530A"/>
    <w:rsid w:val="00A76185"/>
    <w:rsid w:val="00A76F8F"/>
    <w:rsid w:val="00A77567"/>
    <w:rsid w:val="00A77675"/>
    <w:rsid w:val="00A7793B"/>
    <w:rsid w:val="00A80724"/>
    <w:rsid w:val="00A80767"/>
    <w:rsid w:val="00A81B46"/>
    <w:rsid w:val="00A82099"/>
    <w:rsid w:val="00A828D7"/>
    <w:rsid w:val="00A83398"/>
    <w:rsid w:val="00A835AA"/>
    <w:rsid w:val="00A83826"/>
    <w:rsid w:val="00A85290"/>
    <w:rsid w:val="00A85508"/>
    <w:rsid w:val="00A855E6"/>
    <w:rsid w:val="00A85E39"/>
    <w:rsid w:val="00A86C1E"/>
    <w:rsid w:val="00A8716C"/>
    <w:rsid w:val="00A90942"/>
    <w:rsid w:val="00A9138F"/>
    <w:rsid w:val="00A915C3"/>
    <w:rsid w:val="00A91883"/>
    <w:rsid w:val="00A91CEC"/>
    <w:rsid w:val="00A925D8"/>
    <w:rsid w:val="00A92CB4"/>
    <w:rsid w:val="00A94A17"/>
    <w:rsid w:val="00A9646F"/>
    <w:rsid w:val="00A964E5"/>
    <w:rsid w:val="00A964F5"/>
    <w:rsid w:val="00A9702C"/>
    <w:rsid w:val="00A97AC0"/>
    <w:rsid w:val="00A97B89"/>
    <w:rsid w:val="00AA20D6"/>
    <w:rsid w:val="00AA3442"/>
    <w:rsid w:val="00AA372E"/>
    <w:rsid w:val="00AA3823"/>
    <w:rsid w:val="00AA3832"/>
    <w:rsid w:val="00AA41D8"/>
    <w:rsid w:val="00AA56E9"/>
    <w:rsid w:val="00AA58F8"/>
    <w:rsid w:val="00AA6CC0"/>
    <w:rsid w:val="00AA6D83"/>
    <w:rsid w:val="00AA7584"/>
    <w:rsid w:val="00AB0802"/>
    <w:rsid w:val="00AB1138"/>
    <w:rsid w:val="00AB1B0C"/>
    <w:rsid w:val="00AB1B2B"/>
    <w:rsid w:val="00AB1DAD"/>
    <w:rsid w:val="00AB226A"/>
    <w:rsid w:val="00AB2B88"/>
    <w:rsid w:val="00AB2ECE"/>
    <w:rsid w:val="00AB5027"/>
    <w:rsid w:val="00AB56A6"/>
    <w:rsid w:val="00AB6229"/>
    <w:rsid w:val="00AB7072"/>
    <w:rsid w:val="00AB73C3"/>
    <w:rsid w:val="00AC0266"/>
    <w:rsid w:val="00AC0567"/>
    <w:rsid w:val="00AC0F84"/>
    <w:rsid w:val="00AC36B0"/>
    <w:rsid w:val="00AC4895"/>
    <w:rsid w:val="00AC7151"/>
    <w:rsid w:val="00AD09C3"/>
    <w:rsid w:val="00AD0D1B"/>
    <w:rsid w:val="00AD28EE"/>
    <w:rsid w:val="00AD4585"/>
    <w:rsid w:val="00AD45E2"/>
    <w:rsid w:val="00AD4F17"/>
    <w:rsid w:val="00AD5205"/>
    <w:rsid w:val="00AD54AE"/>
    <w:rsid w:val="00AD6079"/>
    <w:rsid w:val="00AD6443"/>
    <w:rsid w:val="00AD69F0"/>
    <w:rsid w:val="00AD6A7D"/>
    <w:rsid w:val="00AD7193"/>
    <w:rsid w:val="00AD71B6"/>
    <w:rsid w:val="00AD7D91"/>
    <w:rsid w:val="00AE123A"/>
    <w:rsid w:val="00AE17C9"/>
    <w:rsid w:val="00AE1A60"/>
    <w:rsid w:val="00AE1E4D"/>
    <w:rsid w:val="00AE248C"/>
    <w:rsid w:val="00AE332F"/>
    <w:rsid w:val="00AE339A"/>
    <w:rsid w:val="00AE3646"/>
    <w:rsid w:val="00AE3AAB"/>
    <w:rsid w:val="00AE581C"/>
    <w:rsid w:val="00AE59E1"/>
    <w:rsid w:val="00AE6220"/>
    <w:rsid w:val="00AE7E75"/>
    <w:rsid w:val="00AF0106"/>
    <w:rsid w:val="00AF0434"/>
    <w:rsid w:val="00AF050A"/>
    <w:rsid w:val="00AF131C"/>
    <w:rsid w:val="00AF15B2"/>
    <w:rsid w:val="00AF199D"/>
    <w:rsid w:val="00AF1A37"/>
    <w:rsid w:val="00AF1E22"/>
    <w:rsid w:val="00AF277E"/>
    <w:rsid w:val="00AF3743"/>
    <w:rsid w:val="00AF3A8C"/>
    <w:rsid w:val="00AF48ED"/>
    <w:rsid w:val="00AF5ABF"/>
    <w:rsid w:val="00AF5C63"/>
    <w:rsid w:val="00AF5E65"/>
    <w:rsid w:val="00AF60D9"/>
    <w:rsid w:val="00AF6225"/>
    <w:rsid w:val="00AF63F3"/>
    <w:rsid w:val="00AF64E6"/>
    <w:rsid w:val="00AF7930"/>
    <w:rsid w:val="00B00571"/>
    <w:rsid w:val="00B006A9"/>
    <w:rsid w:val="00B00B40"/>
    <w:rsid w:val="00B01637"/>
    <w:rsid w:val="00B01DB8"/>
    <w:rsid w:val="00B02308"/>
    <w:rsid w:val="00B0275A"/>
    <w:rsid w:val="00B031D5"/>
    <w:rsid w:val="00B0393C"/>
    <w:rsid w:val="00B03F0D"/>
    <w:rsid w:val="00B04529"/>
    <w:rsid w:val="00B04566"/>
    <w:rsid w:val="00B04DA5"/>
    <w:rsid w:val="00B053E9"/>
    <w:rsid w:val="00B05637"/>
    <w:rsid w:val="00B060C0"/>
    <w:rsid w:val="00B0648D"/>
    <w:rsid w:val="00B06ADE"/>
    <w:rsid w:val="00B06F6A"/>
    <w:rsid w:val="00B070D2"/>
    <w:rsid w:val="00B0751E"/>
    <w:rsid w:val="00B07611"/>
    <w:rsid w:val="00B0762F"/>
    <w:rsid w:val="00B1074A"/>
    <w:rsid w:val="00B10A11"/>
    <w:rsid w:val="00B10EB9"/>
    <w:rsid w:val="00B10F72"/>
    <w:rsid w:val="00B11AA0"/>
    <w:rsid w:val="00B123AD"/>
    <w:rsid w:val="00B129B3"/>
    <w:rsid w:val="00B13921"/>
    <w:rsid w:val="00B14DB9"/>
    <w:rsid w:val="00B16582"/>
    <w:rsid w:val="00B20E46"/>
    <w:rsid w:val="00B214C3"/>
    <w:rsid w:val="00B21D18"/>
    <w:rsid w:val="00B226EE"/>
    <w:rsid w:val="00B22E0C"/>
    <w:rsid w:val="00B23E95"/>
    <w:rsid w:val="00B24E8B"/>
    <w:rsid w:val="00B255C7"/>
    <w:rsid w:val="00B25678"/>
    <w:rsid w:val="00B26A59"/>
    <w:rsid w:val="00B27083"/>
    <w:rsid w:val="00B272A2"/>
    <w:rsid w:val="00B27D84"/>
    <w:rsid w:val="00B32F32"/>
    <w:rsid w:val="00B3369E"/>
    <w:rsid w:val="00B337AC"/>
    <w:rsid w:val="00B33B06"/>
    <w:rsid w:val="00B33F90"/>
    <w:rsid w:val="00B35E61"/>
    <w:rsid w:val="00B362C6"/>
    <w:rsid w:val="00B3682E"/>
    <w:rsid w:val="00B37255"/>
    <w:rsid w:val="00B37534"/>
    <w:rsid w:val="00B40440"/>
    <w:rsid w:val="00B40BFD"/>
    <w:rsid w:val="00B40F57"/>
    <w:rsid w:val="00B42844"/>
    <w:rsid w:val="00B430EB"/>
    <w:rsid w:val="00B43507"/>
    <w:rsid w:val="00B439E0"/>
    <w:rsid w:val="00B43FDB"/>
    <w:rsid w:val="00B45C0D"/>
    <w:rsid w:val="00B45CA6"/>
    <w:rsid w:val="00B47F39"/>
    <w:rsid w:val="00B51183"/>
    <w:rsid w:val="00B525F4"/>
    <w:rsid w:val="00B52A3B"/>
    <w:rsid w:val="00B5373E"/>
    <w:rsid w:val="00B53AAE"/>
    <w:rsid w:val="00B543B4"/>
    <w:rsid w:val="00B54CAD"/>
    <w:rsid w:val="00B559B8"/>
    <w:rsid w:val="00B55A4A"/>
    <w:rsid w:val="00B56063"/>
    <w:rsid w:val="00B56B18"/>
    <w:rsid w:val="00B5744E"/>
    <w:rsid w:val="00B57CC2"/>
    <w:rsid w:val="00B60F6A"/>
    <w:rsid w:val="00B627F8"/>
    <w:rsid w:val="00B63442"/>
    <w:rsid w:val="00B637B1"/>
    <w:rsid w:val="00B638CB"/>
    <w:rsid w:val="00B63EDD"/>
    <w:rsid w:val="00B656A6"/>
    <w:rsid w:val="00B66344"/>
    <w:rsid w:val="00B6672F"/>
    <w:rsid w:val="00B66C47"/>
    <w:rsid w:val="00B66E6A"/>
    <w:rsid w:val="00B670F4"/>
    <w:rsid w:val="00B712CF"/>
    <w:rsid w:val="00B729B8"/>
    <w:rsid w:val="00B72E02"/>
    <w:rsid w:val="00B732F5"/>
    <w:rsid w:val="00B73731"/>
    <w:rsid w:val="00B73921"/>
    <w:rsid w:val="00B73EFF"/>
    <w:rsid w:val="00B74517"/>
    <w:rsid w:val="00B75416"/>
    <w:rsid w:val="00B7760F"/>
    <w:rsid w:val="00B77B9D"/>
    <w:rsid w:val="00B77C17"/>
    <w:rsid w:val="00B77C28"/>
    <w:rsid w:val="00B77DEA"/>
    <w:rsid w:val="00B8046C"/>
    <w:rsid w:val="00B80994"/>
    <w:rsid w:val="00B810A6"/>
    <w:rsid w:val="00B81E16"/>
    <w:rsid w:val="00B82F93"/>
    <w:rsid w:val="00B848A9"/>
    <w:rsid w:val="00B84D3B"/>
    <w:rsid w:val="00B84F5B"/>
    <w:rsid w:val="00B8579D"/>
    <w:rsid w:val="00B87313"/>
    <w:rsid w:val="00B87A7A"/>
    <w:rsid w:val="00B9120D"/>
    <w:rsid w:val="00B916E7"/>
    <w:rsid w:val="00B9305A"/>
    <w:rsid w:val="00B94A12"/>
    <w:rsid w:val="00B94C2F"/>
    <w:rsid w:val="00B95160"/>
    <w:rsid w:val="00B9615C"/>
    <w:rsid w:val="00B96B1B"/>
    <w:rsid w:val="00B973F7"/>
    <w:rsid w:val="00B97E31"/>
    <w:rsid w:val="00BA001E"/>
    <w:rsid w:val="00BA0041"/>
    <w:rsid w:val="00BA00C9"/>
    <w:rsid w:val="00BA01D0"/>
    <w:rsid w:val="00BA03EB"/>
    <w:rsid w:val="00BA09F1"/>
    <w:rsid w:val="00BA0FB5"/>
    <w:rsid w:val="00BA26E9"/>
    <w:rsid w:val="00BA28D5"/>
    <w:rsid w:val="00BA2FD0"/>
    <w:rsid w:val="00BA37CF"/>
    <w:rsid w:val="00BA3EC1"/>
    <w:rsid w:val="00BA4205"/>
    <w:rsid w:val="00BA4865"/>
    <w:rsid w:val="00BA4C68"/>
    <w:rsid w:val="00BA52CC"/>
    <w:rsid w:val="00BA638D"/>
    <w:rsid w:val="00BA68AA"/>
    <w:rsid w:val="00BA7C44"/>
    <w:rsid w:val="00BA7FF6"/>
    <w:rsid w:val="00BB015F"/>
    <w:rsid w:val="00BB0237"/>
    <w:rsid w:val="00BB0247"/>
    <w:rsid w:val="00BB0579"/>
    <w:rsid w:val="00BB0F8A"/>
    <w:rsid w:val="00BB28D6"/>
    <w:rsid w:val="00BB2ABA"/>
    <w:rsid w:val="00BB311A"/>
    <w:rsid w:val="00BB4832"/>
    <w:rsid w:val="00BB5E3C"/>
    <w:rsid w:val="00BB6684"/>
    <w:rsid w:val="00BB6952"/>
    <w:rsid w:val="00BB6CC6"/>
    <w:rsid w:val="00BB7756"/>
    <w:rsid w:val="00BC013B"/>
    <w:rsid w:val="00BC0224"/>
    <w:rsid w:val="00BC033A"/>
    <w:rsid w:val="00BC08D7"/>
    <w:rsid w:val="00BC1F90"/>
    <w:rsid w:val="00BC2028"/>
    <w:rsid w:val="00BC35DB"/>
    <w:rsid w:val="00BC3661"/>
    <w:rsid w:val="00BC3D6A"/>
    <w:rsid w:val="00BC40DA"/>
    <w:rsid w:val="00BC4C0D"/>
    <w:rsid w:val="00BC5D3B"/>
    <w:rsid w:val="00BC5FB3"/>
    <w:rsid w:val="00BC6CFC"/>
    <w:rsid w:val="00BC7D9D"/>
    <w:rsid w:val="00BD01F0"/>
    <w:rsid w:val="00BD11CA"/>
    <w:rsid w:val="00BD18FA"/>
    <w:rsid w:val="00BD1DBC"/>
    <w:rsid w:val="00BD1E1F"/>
    <w:rsid w:val="00BD227C"/>
    <w:rsid w:val="00BD30E4"/>
    <w:rsid w:val="00BD3A9B"/>
    <w:rsid w:val="00BD4E11"/>
    <w:rsid w:val="00BD4F04"/>
    <w:rsid w:val="00BD50DC"/>
    <w:rsid w:val="00BD5511"/>
    <w:rsid w:val="00BD5A21"/>
    <w:rsid w:val="00BD6292"/>
    <w:rsid w:val="00BD69E1"/>
    <w:rsid w:val="00BD73EB"/>
    <w:rsid w:val="00BD7504"/>
    <w:rsid w:val="00BE0081"/>
    <w:rsid w:val="00BE021A"/>
    <w:rsid w:val="00BE1B93"/>
    <w:rsid w:val="00BE1F29"/>
    <w:rsid w:val="00BE2E41"/>
    <w:rsid w:val="00BE2EEB"/>
    <w:rsid w:val="00BE38FD"/>
    <w:rsid w:val="00BE3D2A"/>
    <w:rsid w:val="00BE543E"/>
    <w:rsid w:val="00BE6158"/>
    <w:rsid w:val="00BE69D2"/>
    <w:rsid w:val="00BE6D9B"/>
    <w:rsid w:val="00BE7EA3"/>
    <w:rsid w:val="00BF0C3B"/>
    <w:rsid w:val="00BF0F05"/>
    <w:rsid w:val="00BF1377"/>
    <w:rsid w:val="00BF23FA"/>
    <w:rsid w:val="00BF280E"/>
    <w:rsid w:val="00BF2B0B"/>
    <w:rsid w:val="00BF2C78"/>
    <w:rsid w:val="00BF32B5"/>
    <w:rsid w:val="00BF34B4"/>
    <w:rsid w:val="00BF3F0A"/>
    <w:rsid w:val="00BF44F0"/>
    <w:rsid w:val="00BF4C86"/>
    <w:rsid w:val="00BF5773"/>
    <w:rsid w:val="00BF5BA5"/>
    <w:rsid w:val="00C0022A"/>
    <w:rsid w:val="00C00815"/>
    <w:rsid w:val="00C01074"/>
    <w:rsid w:val="00C02209"/>
    <w:rsid w:val="00C0377B"/>
    <w:rsid w:val="00C051A1"/>
    <w:rsid w:val="00C05590"/>
    <w:rsid w:val="00C05D5B"/>
    <w:rsid w:val="00C062EB"/>
    <w:rsid w:val="00C06A4F"/>
    <w:rsid w:val="00C06B69"/>
    <w:rsid w:val="00C06C5E"/>
    <w:rsid w:val="00C06D3B"/>
    <w:rsid w:val="00C07B53"/>
    <w:rsid w:val="00C1094A"/>
    <w:rsid w:val="00C10E0D"/>
    <w:rsid w:val="00C120B6"/>
    <w:rsid w:val="00C12491"/>
    <w:rsid w:val="00C147E4"/>
    <w:rsid w:val="00C14C42"/>
    <w:rsid w:val="00C14CAB"/>
    <w:rsid w:val="00C156B0"/>
    <w:rsid w:val="00C15C88"/>
    <w:rsid w:val="00C160AC"/>
    <w:rsid w:val="00C162BE"/>
    <w:rsid w:val="00C16FA4"/>
    <w:rsid w:val="00C175C5"/>
    <w:rsid w:val="00C20099"/>
    <w:rsid w:val="00C2122B"/>
    <w:rsid w:val="00C22304"/>
    <w:rsid w:val="00C22CE4"/>
    <w:rsid w:val="00C2347C"/>
    <w:rsid w:val="00C255B2"/>
    <w:rsid w:val="00C25CA3"/>
    <w:rsid w:val="00C26DB4"/>
    <w:rsid w:val="00C27293"/>
    <w:rsid w:val="00C273D3"/>
    <w:rsid w:val="00C31159"/>
    <w:rsid w:val="00C31458"/>
    <w:rsid w:val="00C321C1"/>
    <w:rsid w:val="00C3292B"/>
    <w:rsid w:val="00C32A3C"/>
    <w:rsid w:val="00C32F9D"/>
    <w:rsid w:val="00C339E9"/>
    <w:rsid w:val="00C342BF"/>
    <w:rsid w:val="00C3438F"/>
    <w:rsid w:val="00C351BD"/>
    <w:rsid w:val="00C354B5"/>
    <w:rsid w:val="00C3563F"/>
    <w:rsid w:val="00C35A9E"/>
    <w:rsid w:val="00C35C86"/>
    <w:rsid w:val="00C375C4"/>
    <w:rsid w:val="00C40090"/>
    <w:rsid w:val="00C40513"/>
    <w:rsid w:val="00C407DC"/>
    <w:rsid w:val="00C40D67"/>
    <w:rsid w:val="00C40E7E"/>
    <w:rsid w:val="00C41708"/>
    <w:rsid w:val="00C4196F"/>
    <w:rsid w:val="00C4199B"/>
    <w:rsid w:val="00C41BB9"/>
    <w:rsid w:val="00C41FF7"/>
    <w:rsid w:val="00C4203E"/>
    <w:rsid w:val="00C42153"/>
    <w:rsid w:val="00C4242D"/>
    <w:rsid w:val="00C42EF0"/>
    <w:rsid w:val="00C43786"/>
    <w:rsid w:val="00C4415A"/>
    <w:rsid w:val="00C45963"/>
    <w:rsid w:val="00C4662A"/>
    <w:rsid w:val="00C47008"/>
    <w:rsid w:val="00C5108B"/>
    <w:rsid w:val="00C52477"/>
    <w:rsid w:val="00C5258A"/>
    <w:rsid w:val="00C527B0"/>
    <w:rsid w:val="00C52CAE"/>
    <w:rsid w:val="00C5427A"/>
    <w:rsid w:val="00C558A2"/>
    <w:rsid w:val="00C5591F"/>
    <w:rsid w:val="00C55989"/>
    <w:rsid w:val="00C55A84"/>
    <w:rsid w:val="00C5601F"/>
    <w:rsid w:val="00C56560"/>
    <w:rsid w:val="00C565A6"/>
    <w:rsid w:val="00C56C55"/>
    <w:rsid w:val="00C57075"/>
    <w:rsid w:val="00C5749F"/>
    <w:rsid w:val="00C57B68"/>
    <w:rsid w:val="00C57E54"/>
    <w:rsid w:val="00C604AB"/>
    <w:rsid w:val="00C60A26"/>
    <w:rsid w:val="00C60B21"/>
    <w:rsid w:val="00C60E83"/>
    <w:rsid w:val="00C615C1"/>
    <w:rsid w:val="00C61FA6"/>
    <w:rsid w:val="00C639B1"/>
    <w:rsid w:val="00C6575A"/>
    <w:rsid w:val="00C66914"/>
    <w:rsid w:val="00C6692B"/>
    <w:rsid w:val="00C67145"/>
    <w:rsid w:val="00C673C8"/>
    <w:rsid w:val="00C6787D"/>
    <w:rsid w:val="00C67CC9"/>
    <w:rsid w:val="00C70D7E"/>
    <w:rsid w:val="00C71B2E"/>
    <w:rsid w:val="00C71B49"/>
    <w:rsid w:val="00C721FA"/>
    <w:rsid w:val="00C72506"/>
    <w:rsid w:val="00C7282C"/>
    <w:rsid w:val="00C73B7A"/>
    <w:rsid w:val="00C73CA9"/>
    <w:rsid w:val="00C74052"/>
    <w:rsid w:val="00C745CB"/>
    <w:rsid w:val="00C74BB5"/>
    <w:rsid w:val="00C76903"/>
    <w:rsid w:val="00C775D1"/>
    <w:rsid w:val="00C77B26"/>
    <w:rsid w:val="00C81F83"/>
    <w:rsid w:val="00C82033"/>
    <w:rsid w:val="00C8298D"/>
    <w:rsid w:val="00C83460"/>
    <w:rsid w:val="00C83744"/>
    <w:rsid w:val="00C84085"/>
    <w:rsid w:val="00C844AA"/>
    <w:rsid w:val="00C85E42"/>
    <w:rsid w:val="00C865C6"/>
    <w:rsid w:val="00C86B1F"/>
    <w:rsid w:val="00C86C85"/>
    <w:rsid w:val="00C8766D"/>
    <w:rsid w:val="00C90206"/>
    <w:rsid w:val="00C90279"/>
    <w:rsid w:val="00C90C7A"/>
    <w:rsid w:val="00C90D9E"/>
    <w:rsid w:val="00C90E49"/>
    <w:rsid w:val="00C90EE6"/>
    <w:rsid w:val="00C90F72"/>
    <w:rsid w:val="00C91188"/>
    <w:rsid w:val="00C914B5"/>
    <w:rsid w:val="00C91B5D"/>
    <w:rsid w:val="00C921F6"/>
    <w:rsid w:val="00C931F0"/>
    <w:rsid w:val="00C9447B"/>
    <w:rsid w:val="00C94A18"/>
    <w:rsid w:val="00C94C9C"/>
    <w:rsid w:val="00C951B2"/>
    <w:rsid w:val="00C951F9"/>
    <w:rsid w:val="00C95591"/>
    <w:rsid w:val="00C95B78"/>
    <w:rsid w:val="00C95C21"/>
    <w:rsid w:val="00C95C27"/>
    <w:rsid w:val="00C95CD0"/>
    <w:rsid w:val="00C960B5"/>
    <w:rsid w:val="00C9694B"/>
    <w:rsid w:val="00C96B6D"/>
    <w:rsid w:val="00C96C5A"/>
    <w:rsid w:val="00C97D60"/>
    <w:rsid w:val="00C97DE6"/>
    <w:rsid w:val="00CA0383"/>
    <w:rsid w:val="00CA05A1"/>
    <w:rsid w:val="00CA19D1"/>
    <w:rsid w:val="00CA32FE"/>
    <w:rsid w:val="00CA3D51"/>
    <w:rsid w:val="00CA3FA9"/>
    <w:rsid w:val="00CA456F"/>
    <w:rsid w:val="00CA45B4"/>
    <w:rsid w:val="00CA5330"/>
    <w:rsid w:val="00CA5740"/>
    <w:rsid w:val="00CA5B8A"/>
    <w:rsid w:val="00CA5FC1"/>
    <w:rsid w:val="00CA656B"/>
    <w:rsid w:val="00CA69E0"/>
    <w:rsid w:val="00CA6A13"/>
    <w:rsid w:val="00CA6B62"/>
    <w:rsid w:val="00CA7B55"/>
    <w:rsid w:val="00CB0EDF"/>
    <w:rsid w:val="00CB0EE7"/>
    <w:rsid w:val="00CB0EFD"/>
    <w:rsid w:val="00CB1140"/>
    <w:rsid w:val="00CB161E"/>
    <w:rsid w:val="00CB16CB"/>
    <w:rsid w:val="00CB261D"/>
    <w:rsid w:val="00CB2BA3"/>
    <w:rsid w:val="00CB31FA"/>
    <w:rsid w:val="00CB325E"/>
    <w:rsid w:val="00CB32A5"/>
    <w:rsid w:val="00CB3391"/>
    <w:rsid w:val="00CB3671"/>
    <w:rsid w:val="00CB4493"/>
    <w:rsid w:val="00CB50CD"/>
    <w:rsid w:val="00CB5486"/>
    <w:rsid w:val="00CB5BD1"/>
    <w:rsid w:val="00CB5D72"/>
    <w:rsid w:val="00CB613D"/>
    <w:rsid w:val="00CB76A3"/>
    <w:rsid w:val="00CB7902"/>
    <w:rsid w:val="00CB7C36"/>
    <w:rsid w:val="00CC011D"/>
    <w:rsid w:val="00CC0301"/>
    <w:rsid w:val="00CC03AF"/>
    <w:rsid w:val="00CC0AF3"/>
    <w:rsid w:val="00CC1075"/>
    <w:rsid w:val="00CC14E6"/>
    <w:rsid w:val="00CC15A6"/>
    <w:rsid w:val="00CC17CC"/>
    <w:rsid w:val="00CC2F0C"/>
    <w:rsid w:val="00CC5487"/>
    <w:rsid w:val="00CC5BCC"/>
    <w:rsid w:val="00CC5DFE"/>
    <w:rsid w:val="00CC628C"/>
    <w:rsid w:val="00CC66B5"/>
    <w:rsid w:val="00CC7EAA"/>
    <w:rsid w:val="00CD112E"/>
    <w:rsid w:val="00CD12E0"/>
    <w:rsid w:val="00CD1778"/>
    <w:rsid w:val="00CD1A2E"/>
    <w:rsid w:val="00CD1DE7"/>
    <w:rsid w:val="00CD23C6"/>
    <w:rsid w:val="00CD2B6F"/>
    <w:rsid w:val="00CD2BF5"/>
    <w:rsid w:val="00CD3264"/>
    <w:rsid w:val="00CD3E6A"/>
    <w:rsid w:val="00CD4DDF"/>
    <w:rsid w:val="00CD5FAF"/>
    <w:rsid w:val="00CD64A7"/>
    <w:rsid w:val="00CD6744"/>
    <w:rsid w:val="00CD6BCB"/>
    <w:rsid w:val="00CD6C75"/>
    <w:rsid w:val="00CD6E22"/>
    <w:rsid w:val="00CD7AF8"/>
    <w:rsid w:val="00CD7C2B"/>
    <w:rsid w:val="00CE0633"/>
    <w:rsid w:val="00CE0F92"/>
    <w:rsid w:val="00CE1B64"/>
    <w:rsid w:val="00CE1EC1"/>
    <w:rsid w:val="00CE291F"/>
    <w:rsid w:val="00CE2BB4"/>
    <w:rsid w:val="00CE3232"/>
    <w:rsid w:val="00CE3254"/>
    <w:rsid w:val="00CE3460"/>
    <w:rsid w:val="00CE4E92"/>
    <w:rsid w:val="00CE599A"/>
    <w:rsid w:val="00CE5BBB"/>
    <w:rsid w:val="00CE5C4F"/>
    <w:rsid w:val="00CE747F"/>
    <w:rsid w:val="00CE7C45"/>
    <w:rsid w:val="00CE7F58"/>
    <w:rsid w:val="00CE7FE0"/>
    <w:rsid w:val="00CF02F0"/>
    <w:rsid w:val="00CF030A"/>
    <w:rsid w:val="00CF0791"/>
    <w:rsid w:val="00CF0877"/>
    <w:rsid w:val="00CF09B8"/>
    <w:rsid w:val="00CF1C79"/>
    <w:rsid w:val="00CF1E37"/>
    <w:rsid w:val="00CF221D"/>
    <w:rsid w:val="00CF3823"/>
    <w:rsid w:val="00CF3A9C"/>
    <w:rsid w:val="00CF4073"/>
    <w:rsid w:val="00CF52B7"/>
    <w:rsid w:val="00CF5D46"/>
    <w:rsid w:val="00CF5EFD"/>
    <w:rsid w:val="00CF67E7"/>
    <w:rsid w:val="00CF685B"/>
    <w:rsid w:val="00CF77BD"/>
    <w:rsid w:val="00CF781C"/>
    <w:rsid w:val="00CF796E"/>
    <w:rsid w:val="00CF7E95"/>
    <w:rsid w:val="00D00666"/>
    <w:rsid w:val="00D00A66"/>
    <w:rsid w:val="00D00AC6"/>
    <w:rsid w:val="00D01586"/>
    <w:rsid w:val="00D0193D"/>
    <w:rsid w:val="00D022A3"/>
    <w:rsid w:val="00D023E6"/>
    <w:rsid w:val="00D02598"/>
    <w:rsid w:val="00D02955"/>
    <w:rsid w:val="00D0330D"/>
    <w:rsid w:val="00D039C3"/>
    <w:rsid w:val="00D04652"/>
    <w:rsid w:val="00D04659"/>
    <w:rsid w:val="00D04E15"/>
    <w:rsid w:val="00D052E5"/>
    <w:rsid w:val="00D0546E"/>
    <w:rsid w:val="00D0569E"/>
    <w:rsid w:val="00D05C5F"/>
    <w:rsid w:val="00D0615A"/>
    <w:rsid w:val="00D06965"/>
    <w:rsid w:val="00D1001B"/>
    <w:rsid w:val="00D10476"/>
    <w:rsid w:val="00D10B0B"/>
    <w:rsid w:val="00D1155B"/>
    <w:rsid w:val="00D117B2"/>
    <w:rsid w:val="00D11E2E"/>
    <w:rsid w:val="00D1216A"/>
    <w:rsid w:val="00D12D2F"/>
    <w:rsid w:val="00D13475"/>
    <w:rsid w:val="00D138F6"/>
    <w:rsid w:val="00D13B94"/>
    <w:rsid w:val="00D14EB7"/>
    <w:rsid w:val="00D15D4A"/>
    <w:rsid w:val="00D161A3"/>
    <w:rsid w:val="00D1626C"/>
    <w:rsid w:val="00D166E9"/>
    <w:rsid w:val="00D16AC6"/>
    <w:rsid w:val="00D206F6"/>
    <w:rsid w:val="00D208F6"/>
    <w:rsid w:val="00D215AB"/>
    <w:rsid w:val="00D222ED"/>
    <w:rsid w:val="00D23A85"/>
    <w:rsid w:val="00D25B4B"/>
    <w:rsid w:val="00D25F94"/>
    <w:rsid w:val="00D2610E"/>
    <w:rsid w:val="00D26172"/>
    <w:rsid w:val="00D27E2D"/>
    <w:rsid w:val="00D27EB6"/>
    <w:rsid w:val="00D3077D"/>
    <w:rsid w:val="00D30906"/>
    <w:rsid w:val="00D31D33"/>
    <w:rsid w:val="00D32412"/>
    <w:rsid w:val="00D32926"/>
    <w:rsid w:val="00D330FC"/>
    <w:rsid w:val="00D33B88"/>
    <w:rsid w:val="00D354F4"/>
    <w:rsid w:val="00D35574"/>
    <w:rsid w:val="00D359B0"/>
    <w:rsid w:val="00D36900"/>
    <w:rsid w:val="00D36F9D"/>
    <w:rsid w:val="00D37723"/>
    <w:rsid w:val="00D37A3E"/>
    <w:rsid w:val="00D40B4B"/>
    <w:rsid w:val="00D421A0"/>
    <w:rsid w:val="00D42B13"/>
    <w:rsid w:val="00D433CF"/>
    <w:rsid w:val="00D455EE"/>
    <w:rsid w:val="00D45B05"/>
    <w:rsid w:val="00D46168"/>
    <w:rsid w:val="00D47E61"/>
    <w:rsid w:val="00D504E1"/>
    <w:rsid w:val="00D50C92"/>
    <w:rsid w:val="00D50CF6"/>
    <w:rsid w:val="00D50FDA"/>
    <w:rsid w:val="00D51908"/>
    <w:rsid w:val="00D5201E"/>
    <w:rsid w:val="00D524BC"/>
    <w:rsid w:val="00D52AEC"/>
    <w:rsid w:val="00D52B8F"/>
    <w:rsid w:val="00D53234"/>
    <w:rsid w:val="00D541BF"/>
    <w:rsid w:val="00D547AF"/>
    <w:rsid w:val="00D558E8"/>
    <w:rsid w:val="00D55FBD"/>
    <w:rsid w:val="00D57A62"/>
    <w:rsid w:val="00D57B63"/>
    <w:rsid w:val="00D60C95"/>
    <w:rsid w:val="00D6158A"/>
    <w:rsid w:val="00D6170E"/>
    <w:rsid w:val="00D61CC1"/>
    <w:rsid w:val="00D62585"/>
    <w:rsid w:val="00D63BA7"/>
    <w:rsid w:val="00D63CC2"/>
    <w:rsid w:val="00D6590F"/>
    <w:rsid w:val="00D664B2"/>
    <w:rsid w:val="00D7042C"/>
    <w:rsid w:val="00D704D3"/>
    <w:rsid w:val="00D70991"/>
    <w:rsid w:val="00D71122"/>
    <w:rsid w:val="00D72192"/>
    <w:rsid w:val="00D72365"/>
    <w:rsid w:val="00D72EBB"/>
    <w:rsid w:val="00D733FA"/>
    <w:rsid w:val="00D73657"/>
    <w:rsid w:val="00D739EB"/>
    <w:rsid w:val="00D75827"/>
    <w:rsid w:val="00D75CD9"/>
    <w:rsid w:val="00D76785"/>
    <w:rsid w:val="00D77A6E"/>
    <w:rsid w:val="00D77C41"/>
    <w:rsid w:val="00D77C45"/>
    <w:rsid w:val="00D77C81"/>
    <w:rsid w:val="00D77CC0"/>
    <w:rsid w:val="00D80204"/>
    <w:rsid w:val="00D80405"/>
    <w:rsid w:val="00D81B55"/>
    <w:rsid w:val="00D81E27"/>
    <w:rsid w:val="00D82D65"/>
    <w:rsid w:val="00D830AE"/>
    <w:rsid w:val="00D8405C"/>
    <w:rsid w:val="00D84F2E"/>
    <w:rsid w:val="00D855AC"/>
    <w:rsid w:val="00D86E1C"/>
    <w:rsid w:val="00D87260"/>
    <w:rsid w:val="00D87342"/>
    <w:rsid w:val="00D87659"/>
    <w:rsid w:val="00D87FA1"/>
    <w:rsid w:val="00D91D57"/>
    <w:rsid w:val="00D921AA"/>
    <w:rsid w:val="00D92587"/>
    <w:rsid w:val="00D932AD"/>
    <w:rsid w:val="00D933C4"/>
    <w:rsid w:val="00D93AE2"/>
    <w:rsid w:val="00D9463A"/>
    <w:rsid w:val="00D94646"/>
    <w:rsid w:val="00D9481A"/>
    <w:rsid w:val="00D94CF0"/>
    <w:rsid w:val="00D96E61"/>
    <w:rsid w:val="00D97571"/>
    <w:rsid w:val="00D97682"/>
    <w:rsid w:val="00D97BB2"/>
    <w:rsid w:val="00D97E30"/>
    <w:rsid w:val="00D97E73"/>
    <w:rsid w:val="00DA1574"/>
    <w:rsid w:val="00DA1B27"/>
    <w:rsid w:val="00DA1F06"/>
    <w:rsid w:val="00DA3570"/>
    <w:rsid w:val="00DA3F5A"/>
    <w:rsid w:val="00DA4874"/>
    <w:rsid w:val="00DA4CB6"/>
    <w:rsid w:val="00DA566A"/>
    <w:rsid w:val="00DA5931"/>
    <w:rsid w:val="00DA5A00"/>
    <w:rsid w:val="00DA6353"/>
    <w:rsid w:val="00DA6AE7"/>
    <w:rsid w:val="00DA6C39"/>
    <w:rsid w:val="00DB0C3B"/>
    <w:rsid w:val="00DB1C34"/>
    <w:rsid w:val="00DB2DC8"/>
    <w:rsid w:val="00DB45A9"/>
    <w:rsid w:val="00DB4ECB"/>
    <w:rsid w:val="00DB527E"/>
    <w:rsid w:val="00DB6D69"/>
    <w:rsid w:val="00DB7372"/>
    <w:rsid w:val="00DB7963"/>
    <w:rsid w:val="00DC0729"/>
    <w:rsid w:val="00DC16EA"/>
    <w:rsid w:val="00DC1A84"/>
    <w:rsid w:val="00DC230F"/>
    <w:rsid w:val="00DC285E"/>
    <w:rsid w:val="00DC2F91"/>
    <w:rsid w:val="00DC4A21"/>
    <w:rsid w:val="00DC6E28"/>
    <w:rsid w:val="00DC7144"/>
    <w:rsid w:val="00DC7E10"/>
    <w:rsid w:val="00DD0883"/>
    <w:rsid w:val="00DD0BAD"/>
    <w:rsid w:val="00DD0E7A"/>
    <w:rsid w:val="00DD2428"/>
    <w:rsid w:val="00DD26F3"/>
    <w:rsid w:val="00DD2B6A"/>
    <w:rsid w:val="00DD32E8"/>
    <w:rsid w:val="00DD3A98"/>
    <w:rsid w:val="00DD3D11"/>
    <w:rsid w:val="00DD3F3C"/>
    <w:rsid w:val="00DD446F"/>
    <w:rsid w:val="00DD471A"/>
    <w:rsid w:val="00DD498D"/>
    <w:rsid w:val="00DD551F"/>
    <w:rsid w:val="00DD6387"/>
    <w:rsid w:val="00DD6955"/>
    <w:rsid w:val="00DD7225"/>
    <w:rsid w:val="00DD727D"/>
    <w:rsid w:val="00DE011E"/>
    <w:rsid w:val="00DE1288"/>
    <w:rsid w:val="00DE13A2"/>
    <w:rsid w:val="00DE1463"/>
    <w:rsid w:val="00DE1B18"/>
    <w:rsid w:val="00DE1D94"/>
    <w:rsid w:val="00DE2297"/>
    <w:rsid w:val="00DE2BD4"/>
    <w:rsid w:val="00DE2CFB"/>
    <w:rsid w:val="00DE319C"/>
    <w:rsid w:val="00DE3996"/>
    <w:rsid w:val="00DE42DB"/>
    <w:rsid w:val="00DE4657"/>
    <w:rsid w:val="00DE52D8"/>
    <w:rsid w:val="00DE596D"/>
    <w:rsid w:val="00DE67C2"/>
    <w:rsid w:val="00DE70E5"/>
    <w:rsid w:val="00DE71BE"/>
    <w:rsid w:val="00DE72DE"/>
    <w:rsid w:val="00DE7F20"/>
    <w:rsid w:val="00DF219E"/>
    <w:rsid w:val="00DF4644"/>
    <w:rsid w:val="00DF540A"/>
    <w:rsid w:val="00DF5E1A"/>
    <w:rsid w:val="00DF6EE7"/>
    <w:rsid w:val="00DF7141"/>
    <w:rsid w:val="00E017F1"/>
    <w:rsid w:val="00E01A1B"/>
    <w:rsid w:val="00E023AC"/>
    <w:rsid w:val="00E0264D"/>
    <w:rsid w:val="00E02B13"/>
    <w:rsid w:val="00E039D6"/>
    <w:rsid w:val="00E03E37"/>
    <w:rsid w:val="00E04B6B"/>
    <w:rsid w:val="00E05292"/>
    <w:rsid w:val="00E054EC"/>
    <w:rsid w:val="00E05A24"/>
    <w:rsid w:val="00E05EAF"/>
    <w:rsid w:val="00E06F32"/>
    <w:rsid w:val="00E07EAB"/>
    <w:rsid w:val="00E101A9"/>
    <w:rsid w:val="00E102CA"/>
    <w:rsid w:val="00E10472"/>
    <w:rsid w:val="00E10962"/>
    <w:rsid w:val="00E12CE0"/>
    <w:rsid w:val="00E1492A"/>
    <w:rsid w:val="00E152E5"/>
    <w:rsid w:val="00E15EB9"/>
    <w:rsid w:val="00E16A6B"/>
    <w:rsid w:val="00E16EB1"/>
    <w:rsid w:val="00E20DCA"/>
    <w:rsid w:val="00E210B8"/>
    <w:rsid w:val="00E21E0C"/>
    <w:rsid w:val="00E23325"/>
    <w:rsid w:val="00E2348C"/>
    <w:rsid w:val="00E23746"/>
    <w:rsid w:val="00E243C1"/>
    <w:rsid w:val="00E245F6"/>
    <w:rsid w:val="00E246DA"/>
    <w:rsid w:val="00E2470C"/>
    <w:rsid w:val="00E25189"/>
    <w:rsid w:val="00E25A2C"/>
    <w:rsid w:val="00E26E7D"/>
    <w:rsid w:val="00E2723F"/>
    <w:rsid w:val="00E27637"/>
    <w:rsid w:val="00E27846"/>
    <w:rsid w:val="00E27B3F"/>
    <w:rsid w:val="00E300C4"/>
    <w:rsid w:val="00E305B5"/>
    <w:rsid w:val="00E3171F"/>
    <w:rsid w:val="00E32718"/>
    <w:rsid w:val="00E332E5"/>
    <w:rsid w:val="00E3368D"/>
    <w:rsid w:val="00E33BA0"/>
    <w:rsid w:val="00E33DBD"/>
    <w:rsid w:val="00E34152"/>
    <w:rsid w:val="00E35295"/>
    <w:rsid w:val="00E35565"/>
    <w:rsid w:val="00E3592D"/>
    <w:rsid w:val="00E359B9"/>
    <w:rsid w:val="00E37133"/>
    <w:rsid w:val="00E3740E"/>
    <w:rsid w:val="00E37531"/>
    <w:rsid w:val="00E40005"/>
    <w:rsid w:val="00E407B1"/>
    <w:rsid w:val="00E4168E"/>
    <w:rsid w:val="00E43523"/>
    <w:rsid w:val="00E4415B"/>
    <w:rsid w:val="00E44684"/>
    <w:rsid w:val="00E44C55"/>
    <w:rsid w:val="00E44E26"/>
    <w:rsid w:val="00E453EC"/>
    <w:rsid w:val="00E45AD7"/>
    <w:rsid w:val="00E47024"/>
    <w:rsid w:val="00E47056"/>
    <w:rsid w:val="00E47588"/>
    <w:rsid w:val="00E476D1"/>
    <w:rsid w:val="00E47C1B"/>
    <w:rsid w:val="00E5028D"/>
    <w:rsid w:val="00E508C5"/>
    <w:rsid w:val="00E5111A"/>
    <w:rsid w:val="00E51BE6"/>
    <w:rsid w:val="00E52138"/>
    <w:rsid w:val="00E52267"/>
    <w:rsid w:val="00E52622"/>
    <w:rsid w:val="00E529AB"/>
    <w:rsid w:val="00E53040"/>
    <w:rsid w:val="00E53E9D"/>
    <w:rsid w:val="00E55EE7"/>
    <w:rsid w:val="00E5688E"/>
    <w:rsid w:val="00E56927"/>
    <w:rsid w:val="00E606B8"/>
    <w:rsid w:val="00E606CA"/>
    <w:rsid w:val="00E622F7"/>
    <w:rsid w:val="00E628EA"/>
    <w:rsid w:val="00E63877"/>
    <w:rsid w:val="00E63935"/>
    <w:rsid w:val="00E63CF5"/>
    <w:rsid w:val="00E640FE"/>
    <w:rsid w:val="00E6468D"/>
    <w:rsid w:val="00E649E6"/>
    <w:rsid w:val="00E64A0A"/>
    <w:rsid w:val="00E654D8"/>
    <w:rsid w:val="00E65A6E"/>
    <w:rsid w:val="00E66ADB"/>
    <w:rsid w:val="00E66DA2"/>
    <w:rsid w:val="00E673CB"/>
    <w:rsid w:val="00E67746"/>
    <w:rsid w:val="00E67BA4"/>
    <w:rsid w:val="00E70759"/>
    <w:rsid w:val="00E71489"/>
    <w:rsid w:val="00E7233C"/>
    <w:rsid w:val="00E72343"/>
    <w:rsid w:val="00E72E39"/>
    <w:rsid w:val="00E733F9"/>
    <w:rsid w:val="00E736E7"/>
    <w:rsid w:val="00E73944"/>
    <w:rsid w:val="00E742E9"/>
    <w:rsid w:val="00E7494D"/>
    <w:rsid w:val="00E74AA2"/>
    <w:rsid w:val="00E75285"/>
    <w:rsid w:val="00E75319"/>
    <w:rsid w:val="00E755D1"/>
    <w:rsid w:val="00E7575E"/>
    <w:rsid w:val="00E75AB1"/>
    <w:rsid w:val="00E76DC5"/>
    <w:rsid w:val="00E77673"/>
    <w:rsid w:val="00E77AE5"/>
    <w:rsid w:val="00E80225"/>
    <w:rsid w:val="00E8063E"/>
    <w:rsid w:val="00E81A78"/>
    <w:rsid w:val="00E81B30"/>
    <w:rsid w:val="00E81D53"/>
    <w:rsid w:val="00E82A1F"/>
    <w:rsid w:val="00E82C6B"/>
    <w:rsid w:val="00E8310E"/>
    <w:rsid w:val="00E83385"/>
    <w:rsid w:val="00E84042"/>
    <w:rsid w:val="00E859EF"/>
    <w:rsid w:val="00E861F5"/>
    <w:rsid w:val="00E86631"/>
    <w:rsid w:val="00E86EEA"/>
    <w:rsid w:val="00E873F2"/>
    <w:rsid w:val="00E90BBB"/>
    <w:rsid w:val="00E90E63"/>
    <w:rsid w:val="00E90F89"/>
    <w:rsid w:val="00E92763"/>
    <w:rsid w:val="00E94194"/>
    <w:rsid w:val="00E94BD9"/>
    <w:rsid w:val="00E94C83"/>
    <w:rsid w:val="00E952F6"/>
    <w:rsid w:val="00E9548C"/>
    <w:rsid w:val="00E9596B"/>
    <w:rsid w:val="00E965D0"/>
    <w:rsid w:val="00E96BC3"/>
    <w:rsid w:val="00E96C8F"/>
    <w:rsid w:val="00E97640"/>
    <w:rsid w:val="00EA033D"/>
    <w:rsid w:val="00EA071D"/>
    <w:rsid w:val="00EA09BF"/>
    <w:rsid w:val="00EA23B1"/>
    <w:rsid w:val="00EA259E"/>
    <w:rsid w:val="00EA4358"/>
    <w:rsid w:val="00EA59E8"/>
    <w:rsid w:val="00EA6A97"/>
    <w:rsid w:val="00EB00DA"/>
    <w:rsid w:val="00EB0A4B"/>
    <w:rsid w:val="00EB10B3"/>
    <w:rsid w:val="00EB21B7"/>
    <w:rsid w:val="00EB22BC"/>
    <w:rsid w:val="00EB257B"/>
    <w:rsid w:val="00EB2A36"/>
    <w:rsid w:val="00EB3C41"/>
    <w:rsid w:val="00EB47EC"/>
    <w:rsid w:val="00EB4848"/>
    <w:rsid w:val="00EB5A3B"/>
    <w:rsid w:val="00EB60D6"/>
    <w:rsid w:val="00EB61ED"/>
    <w:rsid w:val="00EB6F1D"/>
    <w:rsid w:val="00EB7CF8"/>
    <w:rsid w:val="00EC0DE7"/>
    <w:rsid w:val="00EC18C0"/>
    <w:rsid w:val="00EC26B1"/>
    <w:rsid w:val="00EC2C4A"/>
    <w:rsid w:val="00EC2F91"/>
    <w:rsid w:val="00EC304C"/>
    <w:rsid w:val="00EC3A76"/>
    <w:rsid w:val="00EC4846"/>
    <w:rsid w:val="00EC4856"/>
    <w:rsid w:val="00EC4B59"/>
    <w:rsid w:val="00EC4BEB"/>
    <w:rsid w:val="00EC5D7E"/>
    <w:rsid w:val="00EC5DC4"/>
    <w:rsid w:val="00EC62F3"/>
    <w:rsid w:val="00EC6612"/>
    <w:rsid w:val="00EC7B73"/>
    <w:rsid w:val="00ED0685"/>
    <w:rsid w:val="00ED144B"/>
    <w:rsid w:val="00ED1783"/>
    <w:rsid w:val="00ED17EC"/>
    <w:rsid w:val="00ED19AB"/>
    <w:rsid w:val="00ED232C"/>
    <w:rsid w:val="00ED239F"/>
    <w:rsid w:val="00ED380E"/>
    <w:rsid w:val="00ED417C"/>
    <w:rsid w:val="00ED620D"/>
    <w:rsid w:val="00ED63F7"/>
    <w:rsid w:val="00ED6F07"/>
    <w:rsid w:val="00ED7AF9"/>
    <w:rsid w:val="00EE085D"/>
    <w:rsid w:val="00EE0880"/>
    <w:rsid w:val="00EE126C"/>
    <w:rsid w:val="00EE275B"/>
    <w:rsid w:val="00EE2C0B"/>
    <w:rsid w:val="00EE31B6"/>
    <w:rsid w:val="00EE348A"/>
    <w:rsid w:val="00EE3856"/>
    <w:rsid w:val="00EE3B17"/>
    <w:rsid w:val="00EE4151"/>
    <w:rsid w:val="00EE46D7"/>
    <w:rsid w:val="00EE5616"/>
    <w:rsid w:val="00EE5ECF"/>
    <w:rsid w:val="00EE5F60"/>
    <w:rsid w:val="00EE650F"/>
    <w:rsid w:val="00EE6DBD"/>
    <w:rsid w:val="00EE77F3"/>
    <w:rsid w:val="00EE7CC7"/>
    <w:rsid w:val="00EF0543"/>
    <w:rsid w:val="00EF0579"/>
    <w:rsid w:val="00EF09C8"/>
    <w:rsid w:val="00EF12AD"/>
    <w:rsid w:val="00EF13D0"/>
    <w:rsid w:val="00EF2410"/>
    <w:rsid w:val="00EF28C5"/>
    <w:rsid w:val="00EF37A8"/>
    <w:rsid w:val="00EF39E5"/>
    <w:rsid w:val="00EF3C0F"/>
    <w:rsid w:val="00EF40F9"/>
    <w:rsid w:val="00EF4234"/>
    <w:rsid w:val="00EF5357"/>
    <w:rsid w:val="00EF53E6"/>
    <w:rsid w:val="00EF5977"/>
    <w:rsid w:val="00EF5B2F"/>
    <w:rsid w:val="00EF63C7"/>
    <w:rsid w:val="00EF65CC"/>
    <w:rsid w:val="00EF6CE1"/>
    <w:rsid w:val="00EF703F"/>
    <w:rsid w:val="00EF726D"/>
    <w:rsid w:val="00EF776A"/>
    <w:rsid w:val="00EF77D3"/>
    <w:rsid w:val="00F027AC"/>
    <w:rsid w:val="00F02FB0"/>
    <w:rsid w:val="00F0305F"/>
    <w:rsid w:val="00F03203"/>
    <w:rsid w:val="00F04387"/>
    <w:rsid w:val="00F043DF"/>
    <w:rsid w:val="00F046F4"/>
    <w:rsid w:val="00F04708"/>
    <w:rsid w:val="00F04DD6"/>
    <w:rsid w:val="00F056BC"/>
    <w:rsid w:val="00F06B4B"/>
    <w:rsid w:val="00F06B5F"/>
    <w:rsid w:val="00F06F75"/>
    <w:rsid w:val="00F07D42"/>
    <w:rsid w:val="00F112E3"/>
    <w:rsid w:val="00F12576"/>
    <w:rsid w:val="00F125C7"/>
    <w:rsid w:val="00F12D3D"/>
    <w:rsid w:val="00F12FC0"/>
    <w:rsid w:val="00F13350"/>
    <w:rsid w:val="00F15C15"/>
    <w:rsid w:val="00F15E81"/>
    <w:rsid w:val="00F2035A"/>
    <w:rsid w:val="00F211A3"/>
    <w:rsid w:val="00F221C1"/>
    <w:rsid w:val="00F22D65"/>
    <w:rsid w:val="00F22F24"/>
    <w:rsid w:val="00F23ECF"/>
    <w:rsid w:val="00F24143"/>
    <w:rsid w:val="00F24216"/>
    <w:rsid w:val="00F24736"/>
    <w:rsid w:val="00F25552"/>
    <w:rsid w:val="00F259DB"/>
    <w:rsid w:val="00F26848"/>
    <w:rsid w:val="00F26F1F"/>
    <w:rsid w:val="00F2766A"/>
    <w:rsid w:val="00F27EC8"/>
    <w:rsid w:val="00F30BF1"/>
    <w:rsid w:val="00F31249"/>
    <w:rsid w:val="00F31A9A"/>
    <w:rsid w:val="00F31E9E"/>
    <w:rsid w:val="00F31FCC"/>
    <w:rsid w:val="00F34813"/>
    <w:rsid w:val="00F349CB"/>
    <w:rsid w:val="00F358BF"/>
    <w:rsid w:val="00F35A1B"/>
    <w:rsid w:val="00F35BE0"/>
    <w:rsid w:val="00F35D70"/>
    <w:rsid w:val="00F36C6B"/>
    <w:rsid w:val="00F3777F"/>
    <w:rsid w:val="00F37C10"/>
    <w:rsid w:val="00F40881"/>
    <w:rsid w:val="00F40C18"/>
    <w:rsid w:val="00F40F2F"/>
    <w:rsid w:val="00F4143C"/>
    <w:rsid w:val="00F41B10"/>
    <w:rsid w:val="00F41E95"/>
    <w:rsid w:val="00F43021"/>
    <w:rsid w:val="00F4307F"/>
    <w:rsid w:val="00F43B91"/>
    <w:rsid w:val="00F44255"/>
    <w:rsid w:val="00F44559"/>
    <w:rsid w:val="00F44E47"/>
    <w:rsid w:val="00F461CE"/>
    <w:rsid w:val="00F46573"/>
    <w:rsid w:val="00F477E5"/>
    <w:rsid w:val="00F47B1E"/>
    <w:rsid w:val="00F50102"/>
    <w:rsid w:val="00F50256"/>
    <w:rsid w:val="00F5040D"/>
    <w:rsid w:val="00F50F83"/>
    <w:rsid w:val="00F51503"/>
    <w:rsid w:val="00F52453"/>
    <w:rsid w:val="00F52E18"/>
    <w:rsid w:val="00F5349E"/>
    <w:rsid w:val="00F5401E"/>
    <w:rsid w:val="00F54153"/>
    <w:rsid w:val="00F55234"/>
    <w:rsid w:val="00F55D18"/>
    <w:rsid w:val="00F564AA"/>
    <w:rsid w:val="00F56F75"/>
    <w:rsid w:val="00F5705D"/>
    <w:rsid w:val="00F5730E"/>
    <w:rsid w:val="00F57A51"/>
    <w:rsid w:val="00F57D18"/>
    <w:rsid w:val="00F606E8"/>
    <w:rsid w:val="00F60ACD"/>
    <w:rsid w:val="00F62B9C"/>
    <w:rsid w:val="00F634D0"/>
    <w:rsid w:val="00F635E6"/>
    <w:rsid w:val="00F63A6F"/>
    <w:rsid w:val="00F64B9E"/>
    <w:rsid w:val="00F64C20"/>
    <w:rsid w:val="00F64CEB"/>
    <w:rsid w:val="00F65240"/>
    <w:rsid w:val="00F65E67"/>
    <w:rsid w:val="00F66319"/>
    <w:rsid w:val="00F6658E"/>
    <w:rsid w:val="00F66601"/>
    <w:rsid w:val="00F6663D"/>
    <w:rsid w:val="00F66CC6"/>
    <w:rsid w:val="00F67924"/>
    <w:rsid w:val="00F67F65"/>
    <w:rsid w:val="00F67F79"/>
    <w:rsid w:val="00F70226"/>
    <w:rsid w:val="00F70283"/>
    <w:rsid w:val="00F706EF"/>
    <w:rsid w:val="00F71104"/>
    <w:rsid w:val="00F722DB"/>
    <w:rsid w:val="00F72620"/>
    <w:rsid w:val="00F739CC"/>
    <w:rsid w:val="00F74144"/>
    <w:rsid w:val="00F74558"/>
    <w:rsid w:val="00F74F84"/>
    <w:rsid w:val="00F76463"/>
    <w:rsid w:val="00F766BC"/>
    <w:rsid w:val="00F76990"/>
    <w:rsid w:val="00F77387"/>
    <w:rsid w:val="00F77483"/>
    <w:rsid w:val="00F806A0"/>
    <w:rsid w:val="00F80C5E"/>
    <w:rsid w:val="00F81315"/>
    <w:rsid w:val="00F83115"/>
    <w:rsid w:val="00F832D0"/>
    <w:rsid w:val="00F84403"/>
    <w:rsid w:val="00F84C16"/>
    <w:rsid w:val="00F84CD1"/>
    <w:rsid w:val="00F85031"/>
    <w:rsid w:val="00F85551"/>
    <w:rsid w:val="00F85988"/>
    <w:rsid w:val="00F868DF"/>
    <w:rsid w:val="00F90D00"/>
    <w:rsid w:val="00F90D97"/>
    <w:rsid w:val="00F90E8F"/>
    <w:rsid w:val="00F913A3"/>
    <w:rsid w:val="00F91D53"/>
    <w:rsid w:val="00F91FE0"/>
    <w:rsid w:val="00F92293"/>
    <w:rsid w:val="00F92359"/>
    <w:rsid w:val="00F94678"/>
    <w:rsid w:val="00F94B10"/>
    <w:rsid w:val="00F954AB"/>
    <w:rsid w:val="00F96A4E"/>
    <w:rsid w:val="00FA0583"/>
    <w:rsid w:val="00FA08D9"/>
    <w:rsid w:val="00FA0CE8"/>
    <w:rsid w:val="00FA0F58"/>
    <w:rsid w:val="00FA0F9F"/>
    <w:rsid w:val="00FA1424"/>
    <w:rsid w:val="00FA2282"/>
    <w:rsid w:val="00FA277A"/>
    <w:rsid w:val="00FA35EC"/>
    <w:rsid w:val="00FA4722"/>
    <w:rsid w:val="00FA4964"/>
    <w:rsid w:val="00FA4C09"/>
    <w:rsid w:val="00FA5E28"/>
    <w:rsid w:val="00FA673C"/>
    <w:rsid w:val="00FA7627"/>
    <w:rsid w:val="00FB1761"/>
    <w:rsid w:val="00FB2814"/>
    <w:rsid w:val="00FB38A0"/>
    <w:rsid w:val="00FB3C25"/>
    <w:rsid w:val="00FB3C5D"/>
    <w:rsid w:val="00FB3EE6"/>
    <w:rsid w:val="00FB4C98"/>
    <w:rsid w:val="00FB522C"/>
    <w:rsid w:val="00FB538A"/>
    <w:rsid w:val="00FB65F7"/>
    <w:rsid w:val="00FB722A"/>
    <w:rsid w:val="00FB7AB6"/>
    <w:rsid w:val="00FC0FAF"/>
    <w:rsid w:val="00FC11C6"/>
    <w:rsid w:val="00FC1328"/>
    <w:rsid w:val="00FC23AA"/>
    <w:rsid w:val="00FC3017"/>
    <w:rsid w:val="00FC4730"/>
    <w:rsid w:val="00FC49E5"/>
    <w:rsid w:val="00FC4AC1"/>
    <w:rsid w:val="00FC4DBE"/>
    <w:rsid w:val="00FC50E6"/>
    <w:rsid w:val="00FC5C08"/>
    <w:rsid w:val="00FC603B"/>
    <w:rsid w:val="00FC67FD"/>
    <w:rsid w:val="00FC6DE7"/>
    <w:rsid w:val="00FC7805"/>
    <w:rsid w:val="00FD0113"/>
    <w:rsid w:val="00FD08B2"/>
    <w:rsid w:val="00FD0B87"/>
    <w:rsid w:val="00FD1376"/>
    <w:rsid w:val="00FD16F8"/>
    <w:rsid w:val="00FD1A56"/>
    <w:rsid w:val="00FD1E42"/>
    <w:rsid w:val="00FD1F3F"/>
    <w:rsid w:val="00FD223E"/>
    <w:rsid w:val="00FD25F9"/>
    <w:rsid w:val="00FD3DAB"/>
    <w:rsid w:val="00FD4B34"/>
    <w:rsid w:val="00FD713F"/>
    <w:rsid w:val="00FD7401"/>
    <w:rsid w:val="00FE0C04"/>
    <w:rsid w:val="00FE0E4D"/>
    <w:rsid w:val="00FE0F81"/>
    <w:rsid w:val="00FE1693"/>
    <w:rsid w:val="00FE2332"/>
    <w:rsid w:val="00FE40B7"/>
    <w:rsid w:val="00FE4404"/>
    <w:rsid w:val="00FE5D7B"/>
    <w:rsid w:val="00FE6517"/>
    <w:rsid w:val="00FE6E40"/>
    <w:rsid w:val="00FE6FE6"/>
    <w:rsid w:val="00FE7298"/>
    <w:rsid w:val="00FE738B"/>
    <w:rsid w:val="00FE7E55"/>
    <w:rsid w:val="00FE7EBE"/>
    <w:rsid w:val="00FF179D"/>
    <w:rsid w:val="00FF1B25"/>
    <w:rsid w:val="00FF290C"/>
    <w:rsid w:val="00FF3036"/>
    <w:rsid w:val="00FF3838"/>
    <w:rsid w:val="00FF5041"/>
    <w:rsid w:val="00FF5E24"/>
  </w:rsids>
  <m:mathPr>
    <m:mathFont m:val="Cambria Math"/>
    <m:brkBin m:val="before"/>
    <m:brkBinSub m:val="--"/>
    <m:smallFrac m:val="0"/>
    <m:dispDef/>
    <m:lMargin m:val="0"/>
    <m:rMargin m:val="0"/>
    <m:defJc m:val="centerGroup"/>
    <m:wrapIndent m:val="1440"/>
    <m:intLim m:val="subSup"/>
    <m:naryLim m:val="undOvr"/>
  </m:mathPr>
  <w:themeFontLang w:val="pt-PT"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C319FC"/>
  <w15:docId w15:val="{81E3E6E5-A3A8-4A87-9A59-3093400A39A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pt-PT" w:eastAsia="pt-PT"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qFormat="1"/>
    <w:lsdException w:name="Title" w:qFormat="1"/>
    <w:lsdException w:name="Subtitle" w:qFormat="1"/>
    <w:lsdException w:name="Block Text" w:uiPriority="99"/>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A20D6"/>
    <w:rPr>
      <w:sz w:val="22"/>
      <w:lang w:val="en-US" w:eastAsia="ja-JP"/>
    </w:rPr>
  </w:style>
  <w:style w:type="paragraph" w:styleId="Heading1">
    <w:name w:val="heading 1"/>
    <w:basedOn w:val="Normal"/>
    <w:next w:val="Normal"/>
    <w:qFormat/>
    <w:rsid w:val="00AA20D6"/>
    <w:pPr>
      <w:ind w:left="567" w:hanging="567"/>
      <w:outlineLvl w:val="0"/>
    </w:pPr>
    <w:rPr>
      <w:b/>
      <w:caps/>
    </w:rPr>
  </w:style>
  <w:style w:type="paragraph" w:styleId="Heading2">
    <w:name w:val="heading 2"/>
    <w:basedOn w:val="Heading1"/>
    <w:next w:val="Normal"/>
    <w:qFormat/>
    <w:rsid w:val="00AA20D6"/>
    <w:pPr>
      <w:outlineLvl w:val="1"/>
    </w:pPr>
    <w:rPr>
      <w:caps w:val="0"/>
    </w:rPr>
  </w:style>
  <w:style w:type="paragraph" w:styleId="Heading3">
    <w:name w:val="heading 3"/>
    <w:basedOn w:val="Normal"/>
    <w:next w:val="Normal"/>
    <w:qFormat/>
    <w:rsid w:val="00AA20D6"/>
    <w:pPr>
      <w:keepNext/>
      <w:spacing w:before="240" w:after="60"/>
      <w:outlineLvl w:val="2"/>
    </w:pPr>
    <w:rPr>
      <w:rFonts w:ascii="Arial" w:hAnsi="Arial" w:cs="Arial"/>
      <w:b/>
      <w:bCs/>
      <w:sz w:val="26"/>
      <w:szCs w:val="26"/>
    </w:rPr>
  </w:style>
  <w:style w:type="paragraph" w:styleId="Heading4">
    <w:name w:val="heading 4"/>
    <w:basedOn w:val="Normal"/>
    <w:next w:val="Normal"/>
    <w:qFormat/>
    <w:pPr>
      <w:keepNext/>
      <w:suppressAutoHyphens/>
      <w:ind w:right="14"/>
      <w:jc w:val="center"/>
      <w:outlineLvl w:val="3"/>
    </w:pPr>
    <w:rPr>
      <w:b/>
      <w:lang w:val="pt-PT"/>
    </w:rPr>
  </w:style>
  <w:style w:type="paragraph" w:styleId="Heading5">
    <w:name w:val="heading 5"/>
    <w:basedOn w:val="Normal"/>
    <w:next w:val="Normal"/>
    <w:qFormat/>
    <w:pPr>
      <w:keepNext/>
      <w:suppressAutoHyphens/>
      <w:outlineLvl w:val="4"/>
    </w:pPr>
    <w:rPr>
      <w:b/>
      <w:lang w:val="pt-PT"/>
    </w:rPr>
  </w:style>
  <w:style w:type="paragraph" w:styleId="Heading6">
    <w:name w:val="heading 6"/>
    <w:basedOn w:val="Normal"/>
    <w:next w:val="Normal"/>
    <w:qFormat/>
    <w:pPr>
      <w:keepNext/>
      <w:tabs>
        <w:tab w:val="left" w:pos="-720"/>
        <w:tab w:val="left" w:pos="567"/>
        <w:tab w:val="left" w:pos="4536"/>
      </w:tabs>
      <w:suppressAutoHyphens/>
      <w:spacing w:line="260" w:lineRule="exact"/>
      <w:outlineLvl w:val="5"/>
    </w:pPr>
    <w:rPr>
      <w:i/>
      <w:lang w:val="en-GB"/>
    </w:rPr>
  </w:style>
  <w:style w:type="paragraph" w:styleId="Heading7">
    <w:name w:val="heading 7"/>
    <w:basedOn w:val="Normal"/>
    <w:next w:val="Normal"/>
    <w:qFormat/>
    <w:pPr>
      <w:keepNext/>
      <w:tabs>
        <w:tab w:val="left" w:pos="-720"/>
        <w:tab w:val="left" w:pos="567"/>
        <w:tab w:val="left" w:pos="4536"/>
      </w:tabs>
      <w:suppressAutoHyphens/>
      <w:spacing w:line="260" w:lineRule="exact"/>
      <w:jc w:val="both"/>
      <w:outlineLvl w:val="6"/>
    </w:pPr>
    <w:rPr>
      <w:i/>
      <w:lang w:val="en-GB"/>
    </w:rPr>
  </w:style>
  <w:style w:type="paragraph" w:styleId="Heading8">
    <w:name w:val="heading 8"/>
    <w:basedOn w:val="Normal"/>
    <w:next w:val="Normal"/>
    <w:qFormat/>
    <w:pPr>
      <w:keepNext/>
      <w:suppressAutoHyphens/>
      <w:ind w:left="567" w:hanging="567"/>
      <w:outlineLvl w:val="7"/>
    </w:pPr>
    <w:rPr>
      <w:i/>
      <w:lang w:val="pt-PT"/>
    </w:rPr>
  </w:style>
  <w:style w:type="paragraph" w:styleId="Heading9">
    <w:name w:val="heading 9"/>
    <w:basedOn w:val="Normal"/>
    <w:next w:val="Normal"/>
    <w:qFormat/>
    <w:pPr>
      <w:keepNext/>
      <w:numPr>
        <w:ilvl w:val="12"/>
      </w:numPr>
      <w:ind w:right="-2"/>
      <w:outlineLvl w:val="8"/>
    </w:pPr>
    <w:rPr>
      <w:b/>
      <w:sz w:val="24"/>
      <w:lang w:val="pt-PT"/>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EndnoteText">
    <w:name w:val="endnote text"/>
    <w:basedOn w:val="Normal"/>
    <w:semiHidden/>
    <w:pPr>
      <w:widowControl w:val="0"/>
      <w:tabs>
        <w:tab w:val="left" w:pos="567"/>
      </w:tabs>
    </w:pPr>
    <w:rPr>
      <w:lang w:val="pt-PT"/>
    </w:rPr>
  </w:style>
  <w:style w:type="character" w:styleId="EndnoteReference">
    <w:name w:val="endnote reference"/>
    <w:semiHidden/>
    <w:rPr>
      <w:noProof/>
      <w:vertAlign w:val="superscript"/>
    </w:rPr>
  </w:style>
  <w:style w:type="paragraph" w:styleId="Header">
    <w:name w:val="header"/>
    <w:basedOn w:val="Normal"/>
    <w:rsid w:val="00AA20D6"/>
    <w:pPr>
      <w:tabs>
        <w:tab w:val="center" w:pos="4536"/>
        <w:tab w:val="right" w:pos="9072"/>
      </w:tabs>
    </w:pPr>
  </w:style>
  <w:style w:type="paragraph" w:styleId="Footer">
    <w:name w:val="footer"/>
    <w:basedOn w:val="Normal"/>
    <w:rsid w:val="00AA20D6"/>
    <w:rPr>
      <w:rFonts w:ascii="Arial" w:hAnsi="Arial"/>
      <w:sz w:val="16"/>
    </w:rPr>
  </w:style>
  <w:style w:type="character" w:styleId="PageNumber">
    <w:name w:val="page number"/>
    <w:rsid w:val="00AA20D6"/>
    <w:rPr>
      <w:rFonts w:ascii="Arial" w:hAnsi="Arial"/>
      <w:noProof/>
      <w:sz w:val="16"/>
    </w:rPr>
  </w:style>
  <w:style w:type="paragraph" w:styleId="BodyText">
    <w:name w:val="Body Text"/>
    <w:basedOn w:val="Normal"/>
    <w:pPr>
      <w:suppressAutoHyphens/>
      <w:ind w:right="14"/>
      <w:jc w:val="both"/>
    </w:pPr>
    <w:rPr>
      <w:b/>
      <w:noProof/>
    </w:rPr>
  </w:style>
  <w:style w:type="paragraph" w:customStyle="1" w:styleId="Description">
    <w:name w:val="Description"/>
    <w:basedOn w:val="Normal"/>
    <w:next w:val="Normal"/>
    <w:rsid w:val="00AA20D6"/>
  </w:style>
  <w:style w:type="paragraph" w:customStyle="1" w:styleId="HangingIndent">
    <w:name w:val="Hanging Indent"/>
    <w:basedOn w:val="Normal"/>
    <w:rsid w:val="00AA20D6"/>
    <w:pPr>
      <w:ind w:left="567" w:hanging="567"/>
    </w:pPr>
  </w:style>
  <w:style w:type="paragraph" w:styleId="BodyText2">
    <w:name w:val="Body Text 2"/>
    <w:basedOn w:val="Normal"/>
    <w:pPr>
      <w:suppressAutoHyphens/>
    </w:pPr>
    <w:rPr>
      <w:lang w:val="pt-PT"/>
    </w:rPr>
  </w:style>
  <w:style w:type="character" w:styleId="CommentReference">
    <w:name w:val="annotation reference"/>
    <w:semiHidden/>
    <w:rPr>
      <w:noProof/>
      <w:sz w:val="16"/>
    </w:rPr>
  </w:style>
  <w:style w:type="paragraph" w:styleId="CommentText">
    <w:name w:val="annotation text"/>
    <w:basedOn w:val="Normal"/>
    <w:link w:val="CommentTextChar"/>
    <w:semiHidden/>
    <w:pPr>
      <w:tabs>
        <w:tab w:val="left" w:pos="567"/>
      </w:tabs>
      <w:spacing w:line="260" w:lineRule="exact"/>
    </w:pPr>
    <w:rPr>
      <w:lang w:val="en-GB"/>
    </w:rPr>
  </w:style>
  <w:style w:type="paragraph" w:styleId="BlockText">
    <w:name w:val="Block Text"/>
    <w:basedOn w:val="Normal"/>
    <w:uiPriority w:val="99"/>
    <w:pPr>
      <w:tabs>
        <w:tab w:val="left" w:pos="2657"/>
      </w:tabs>
      <w:spacing w:before="120"/>
      <w:ind w:left="-37" w:right="-28"/>
    </w:pPr>
    <w:rPr>
      <w:lang w:val="en-GB"/>
    </w:rPr>
  </w:style>
  <w:style w:type="paragraph" w:styleId="BodyText3">
    <w:name w:val="Body Text 3"/>
    <w:basedOn w:val="Normal"/>
    <w:pPr>
      <w:numPr>
        <w:ilvl w:val="12"/>
      </w:numPr>
      <w:shd w:val="pct25" w:color="000000" w:fill="FFFFFF"/>
      <w:suppressAutoHyphens/>
    </w:pPr>
    <w:rPr>
      <w:i/>
      <w:lang w:val="pt-PT"/>
    </w:rPr>
  </w:style>
  <w:style w:type="paragraph" w:customStyle="1" w:styleId="Annex">
    <w:name w:val="Annex"/>
    <w:basedOn w:val="Normal"/>
    <w:next w:val="Normal"/>
    <w:rsid w:val="00AA20D6"/>
    <w:pPr>
      <w:jc w:val="center"/>
    </w:pPr>
    <w:rPr>
      <w:b/>
    </w:rPr>
  </w:style>
  <w:style w:type="character" w:styleId="Hyperlink">
    <w:name w:val="Hyperlink"/>
    <w:rsid w:val="009E53DB"/>
    <w:rPr>
      <w:noProof/>
      <w:color w:val="0000FF"/>
      <w:u w:val="single"/>
    </w:rPr>
  </w:style>
  <w:style w:type="paragraph" w:styleId="BalloonText">
    <w:name w:val="Balloon Text"/>
    <w:basedOn w:val="Normal"/>
    <w:semiHidden/>
    <w:rsid w:val="00005821"/>
    <w:rPr>
      <w:rFonts w:ascii="Tahoma" w:hAnsi="Tahoma" w:cs="Tahoma"/>
      <w:sz w:val="16"/>
      <w:szCs w:val="16"/>
    </w:rPr>
  </w:style>
  <w:style w:type="paragraph" w:customStyle="1" w:styleId="AnnexHeading">
    <w:name w:val="Annex Heading"/>
    <w:basedOn w:val="Normal"/>
    <w:next w:val="Normal"/>
    <w:rsid w:val="00AA20D6"/>
    <w:pPr>
      <w:ind w:left="567" w:hanging="567"/>
    </w:pPr>
    <w:rPr>
      <w:b/>
    </w:rPr>
  </w:style>
  <w:style w:type="character" w:customStyle="1" w:styleId="Initial">
    <w:name w:val="Initial"/>
    <w:rsid w:val="00CB261D"/>
    <w:rPr>
      <w:rFonts w:cs="Times New Roman"/>
      <w:noProof/>
    </w:rPr>
  </w:style>
  <w:style w:type="table" w:styleId="TableGrid">
    <w:name w:val="Table Grid"/>
    <w:aliases w:val="Header Table"/>
    <w:basedOn w:val="TableNormal"/>
    <w:rsid w:val="00A44C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rsid w:val="002F1E69"/>
    <w:pPr>
      <w:spacing w:before="100" w:beforeAutospacing="1" w:after="100" w:afterAutospacing="1"/>
    </w:pPr>
    <w:rPr>
      <w:rFonts w:eastAsia="MS Mincho"/>
      <w:sz w:val="24"/>
      <w:szCs w:val="24"/>
      <w:lang w:eastAsia="zh-CN" w:bidi="th-TH"/>
    </w:rPr>
  </w:style>
  <w:style w:type="paragraph" w:styleId="CommentSubject">
    <w:name w:val="annotation subject"/>
    <w:basedOn w:val="CommentText"/>
    <w:next w:val="CommentText"/>
    <w:semiHidden/>
    <w:rsid w:val="009F6F8C"/>
    <w:pPr>
      <w:tabs>
        <w:tab w:val="clear" w:pos="567"/>
      </w:tabs>
      <w:spacing w:line="240" w:lineRule="auto"/>
    </w:pPr>
    <w:rPr>
      <w:b/>
      <w:bCs/>
      <w:sz w:val="20"/>
      <w:lang w:val="en-US"/>
    </w:rPr>
  </w:style>
  <w:style w:type="paragraph" w:customStyle="1" w:styleId="TextTi12">
    <w:name w:val="Text:Ti12"/>
    <w:basedOn w:val="Normal"/>
    <w:link w:val="TextTi12Char"/>
    <w:rsid w:val="00D5201E"/>
    <w:pPr>
      <w:spacing w:after="170" w:line="280" w:lineRule="atLeast"/>
      <w:jc w:val="both"/>
    </w:pPr>
    <w:rPr>
      <w:sz w:val="24"/>
      <w:szCs w:val="24"/>
      <w:lang w:eastAsia="de-DE"/>
    </w:rPr>
  </w:style>
  <w:style w:type="paragraph" w:styleId="Date">
    <w:name w:val="Date"/>
    <w:basedOn w:val="Normal"/>
    <w:next w:val="Normal"/>
    <w:rsid w:val="00C15C88"/>
    <w:rPr>
      <w:lang w:val="en-GB" w:eastAsia="en-US"/>
    </w:rPr>
  </w:style>
  <w:style w:type="character" w:customStyle="1" w:styleId="CommentTextChar">
    <w:name w:val="Comment Text Char"/>
    <w:link w:val="CommentText"/>
    <w:semiHidden/>
    <w:rsid w:val="006A36AB"/>
    <w:rPr>
      <w:noProof/>
      <w:sz w:val="22"/>
      <w:lang w:val="en-GB" w:eastAsia="ja-JP" w:bidi="ar-SA"/>
    </w:rPr>
  </w:style>
  <w:style w:type="character" w:customStyle="1" w:styleId="CarcterCarcter26">
    <w:name w:val="Carácter Carácter26"/>
    <w:semiHidden/>
    <w:rsid w:val="00057D24"/>
    <w:rPr>
      <w:rFonts w:cs="Times New Roman"/>
      <w:noProof/>
      <w:lang w:val="x-none" w:eastAsia="en-US"/>
    </w:rPr>
  </w:style>
  <w:style w:type="character" w:customStyle="1" w:styleId="shorttext1">
    <w:name w:val="short_text1"/>
    <w:rsid w:val="004A5ED3"/>
    <w:rPr>
      <w:noProof/>
      <w:sz w:val="29"/>
      <w:szCs w:val="29"/>
    </w:rPr>
  </w:style>
  <w:style w:type="paragraph" w:styleId="DocumentMap">
    <w:name w:val="Document Map"/>
    <w:basedOn w:val="Normal"/>
    <w:semiHidden/>
    <w:rsid w:val="007C1162"/>
    <w:pPr>
      <w:shd w:val="clear" w:color="auto" w:fill="000080"/>
    </w:pPr>
    <w:rPr>
      <w:rFonts w:ascii="Tahoma" w:hAnsi="Tahoma" w:cs="Tahoma"/>
      <w:sz w:val="20"/>
    </w:rPr>
  </w:style>
  <w:style w:type="paragraph" w:styleId="ListParagraph">
    <w:name w:val="List Paragraph"/>
    <w:aliases w:val="Paragrafo elenco"/>
    <w:basedOn w:val="Normal"/>
    <w:uiPriority w:val="34"/>
    <w:qFormat/>
    <w:rsid w:val="00F24216"/>
    <w:pPr>
      <w:ind w:left="720"/>
    </w:pPr>
  </w:style>
  <w:style w:type="paragraph" w:styleId="Revision">
    <w:name w:val="Revision"/>
    <w:hidden/>
    <w:uiPriority w:val="99"/>
    <w:semiHidden/>
    <w:rsid w:val="004C0E9E"/>
    <w:rPr>
      <w:sz w:val="22"/>
      <w:lang w:val="en-US" w:eastAsia="ja-JP"/>
    </w:rPr>
  </w:style>
  <w:style w:type="paragraph" w:styleId="BodyTextFirstIndent">
    <w:name w:val="Body Text First Indent"/>
    <w:basedOn w:val="BodyText"/>
    <w:rsid w:val="00C67145"/>
    <w:pPr>
      <w:suppressAutoHyphens w:val="0"/>
      <w:spacing w:after="120"/>
      <w:ind w:right="0" w:firstLine="210"/>
      <w:jc w:val="left"/>
    </w:pPr>
    <w:rPr>
      <w:b w:val="0"/>
      <w:noProof w:val="0"/>
    </w:rPr>
  </w:style>
  <w:style w:type="paragraph" w:styleId="BodyTextIndent">
    <w:name w:val="Body Text Indent"/>
    <w:basedOn w:val="Normal"/>
    <w:rsid w:val="00C67145"/>
    <w:pPr>
      <w:spacing w:after="120"/>
      <w:ind w:left="360"/>
    </w:pPr>
  </w:style>
  <w:style w:type="paragraph" w:styleId="BodyTextFirstIndent2">
    <w:name w:val="Body Text First Indent 2"/>
    <w:basedOn w:val="BodyTextIndent"/>
    <w:rsid w:val="00C67145"/>
    <w:pPr>
      <w:ind w:firstLine="210"/>
    </w:pPr>
  </w:style>
  <w:style w:type="paragraph" w:styleId="BodyTextIndent2">
    <w:name w:val="Body Text Indent 2"/>
    <w:basedOn w:val="Normal"/>
    <w:rsid w:val="00C67145"/>
    <w:pPr>
      <w:spacing w:after="120" w:line="480" w:lineRule="auto"/>
      <w:ind w:left="360"/>
    </w:pPr>
  </w:style>
  <w:style w:type="paragraph" w:styleId="BodyTextIndent3">
    <w:name w:val="Body Text Indent 3"/>
    <w:basedOn w:val="Normal"/>
    <w:rsid w:val="00C67145"/>
    <w:pPr>
      <w:spacing w:after="120"/>
      <w:ind w:left="360"/>
    </w:pPr>
    <w:rPr>
      <w:sz w:val="16"/>
      <w:szCs w:val="16"/>
    </w:rPr>
  </w:style>
  <w:style w:type="paragraph" w:styleId="Caption">
    <w:name w:val="caption"/>
    <w:basedOn w:val="Normal"/>
    <w:next w:val="Normal"/>
    <w:qFormat/>
    <w:rsid w:val="00C67145"/>
    <w:rPr>
      <w:b/>
      <w:bCs/>
      <w:sz w:val="20"/>
    </w:rPr>
  </w:style>
  <w:style w:type="paragraph" w:styleId="Closing">
    <w:name w:val="Closing"/>
    <w:basedOn w:val="Normal"/>
    <w:rsid w:val="00C67145"/>
    <w:pPr>
      <w:ind w:left="4320"/>
    </w:pPr>
  </w:style>
  <w:style w:type="paragraph" w:styleId="E-mailSignature">
    <w:name w:val="E-mail Signature"/>
    <w:basedOn w:val="Normal"/>
    <w:rsid w:val="00C67145"/>
  </w:style>
  <w:style w:type="paragraph" w:styleId="EnvelopeAddress">
    <w:name w:val="envelope address"/>
    <w:basedOn w:val="Normal"/>
    <w:rsid w:val="00C67145"/>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rsid w:val="00C67145"/>
    <w:rPr>
      <w:rFonts w:ascii="Arial" w:hAnsi="Arial" w:cs="Arial"/>
      <w:sz w:val="20"/>
    </w:rPr>
  </w:style>
  <w:style w:type="paragraph" w:styleId="FootnoteText">
    <w:name w:val="footnote text"/>
    <w:basedOn w:val="Normal"/>
    <w:link w:val="FootnoteTextChar"/>
    <w:rsid w:val="00C67145"/>
    <w:rPr>
      <w:sz w:val="20"/>
    </w:rPr>
  </w:style>
  <w:style w:type="paragraph" w:styleId="HTMLAddress">
    <w:name w:val="HTML Address"/>
    <w:basedOn w:val="Normal"/>
    <w:rsid w:val="00C67145"/>
    <w:rPr>
      <w:i/>
      <w:iCs/>
    </w:rPr>
  </w:style>
  <w:style w:type="paragraph" w:styleId="HTMLPreformatted">
    <w:name w:val="HTML Preformatted"/>
    <w:basedOn w:val="Normal"/>
    <w:rsid w:val="00C67145"/>
    <w:rPr>
      <w:rFonts w:ascii="Courier New" w:hAnsi="Courier New" w:cs="Courier New"/>
      <w:sz w:val="20"/>
    </w:rPr>
  </w:style>
  <w:style w:type="paragraph" w:styleId="Index1">
    <w:name w:val="index 1"/>
    <w:basedOn w:val="Normal"/>
    <w:next w:val="Normal"/>
    <w:autoRedefine/>
    <w:semiHidden/>
    <w:rsid w:val="00C67145"/>
    <w:pPr>
      <w:ind w:left="220" w:hanging="220"/>
    </w:pPr>
  </w:style>
  <w:style w:type="paragraph" w:styleId="Index2">
    <w:name w:val="index 2"/>
    <w:basedOn w:val="Normal"/>
    <w:next w:val="Normal"/>
    <w:autoRedefine/>
    <w:semiHidden/>
    <w:rsid w:val="00C67145"/>
    <w:pPr>
      <w:ind w:left="440" w:hanging="220"/>
    </w:pPr>
  </w:style>
  <w:style w:type="paragraph" w:styleId="Index3">
    <w:name w:val="index 3"/>
    <w:basedOn w:val="Normal"/>
    <w:next w:val="Normal"/>
    <w:autoRedefine/>
    <w:semiHidden/>
    <w:rsid w:val="00C67145"/>
    <w:pPr>
      <w:ind w:left="660" w:hanging="220"/>
    </w:pPr>
  </w:style>
  <w:style w:type="paragraph" w:styleId="Index4">
    <w:name w:val="index 4"/>
    <w:basedOn w:val="Normal"/>
    <w:next w:val="Normal"/>
    <w:autoRedefine/>
    <w:semiHidden/>
    <w:rsid w:val="00C67145"/>
    <w:pPr>
      <w:ind w:left="880" w:hanging="220"/>
    </w:pPr>
  </w:style>
  <w:style w:type="paragraph" w:styleId="Index5">
    <w:name w:val="index 5"/>
    <w:basedOn w:val="Normal"/>
    <w:next w:val="Normal"/>
    <w:autoRedefine/>
    <w:semiHidden/>
    <w:rsid w:val="00C67145"/>
    <w:pPr>
      <w:ind w:left="1100" w:hanging="220"/>
    </w:pPr>
  </w:style>
  <w:style w:type="paragraph" w:styleId="Index6">
    <w:name w:val="index 6"/>
    <w:basedOn w:val="Normal"/>
    <w:next w:val="Normal"/>
    <w:autoRedefine/>
    <w:semiHidden/>
    <w:rsid w:val="00C67145"/>
    <w:pPr>
      <w:ind w:left="1320" w:hanging="220"/>
    </w:pPr>
  </w:style>
  <w:style w:type="paragraph" w:styleId="Index7">
    <w:name w:val="index 7"/>
    <w:basedOn w:val="Normal"/>
    <w:next w:val="Normal"/>
    <w:autoRedefine/>
    <w:semiHidden/>
    <w:rsid w:val="00C67145"/>
    <w:pPr>
      <w:ind w:left="1540" w:hanging="220"/>
    </w:pPr>
  </w:style>
  <w:style w:type="paragraph" w:styleId="Index8">
    <w:name w:val="index 8"/>
    <w:basedOn w:val="Normal"/>
    <w:next w:val="Normal"/>
    <w:autoRedefine/>
    <w:semiHidden/>
    <w:rsid w:val="00C67145"/>
    <w:pPr>
      <w:ind w:left="1760" w:hanging="220"/>
    </w:pPr>
  </w:style>
  <w:style w:type="paragraph" w:styleId="Index9">
    <w:name w:val="index 9"/>
    <w:basedOn w:val="Normal"/>
    <w:next w:val="Normal"/>
    <w:autoRedefine/>
    <w:semiHidden/>
    <w:rsid w:val="00C67145"/>
    <w:pPr>
      <w:ind w:left="1980" w:hanging="220"/>
    </w:pPr>
  </w:style>
  <w:style w:type="paragraph" w:styleId="IndexHeading">
    <w:name w:val="index heading"/>
    <w:basedOn w:val="Normal"/>
    <w:next w:val="Index1"/>
    <w:semiHidden/>
    <w:rsid w:val="00C67145"/>
    <w:rPr>
      <w:rFonts w:ascii="Arial" w:hAnsi="Arial" w:cs="Arial"/>
      <w:b/>
      <w:bCs/>
    </w:rPr>
  </w:style>
  <w:style w:type="paragraph" w:styleId="List">
    <w:name w:val="List"/>
    <w:basedOn w:val="Normal"/>
    <w:rsid w:val="00C67145"/>
    <w:pPr>
      <w:ind w:left="360" w:hanging="360"/>
    </w:pPr>
  </w:style>
  <w:style w:type="paragraph" w:styleId="List2">
    <w:name w:val="List 2"/>
    <w:basedOn w:val="Normal"/>
    <w:rsid w:val="00C67145"/>
    <w:pPr>
      <w:ind w:left="720" w:hanging="360"/>
    </w:pPr>
  </w:style>
  <w:style w:type="paragraph" w:styleId="List3">
    <w:name w:val="List 3"/>
    <w:basedOn w:val="Normal"/>
    <w:rsid w:val="00C67145"/>
    <w:pPr>
      <w:ind w:left="1080" w:hanging="360"/>
    </w:pPr>
  </w:style>
  <w:style w:type="paragraph" w:styleId="List4">
    <w:name w:val="List 4"/>
    <w:basedOn w:val="Normal"/>
    <w:rsid w:val="00C67145"/>
    <w:pPr>
      <w:ind w:left="1440" w:hanging="360"/>
    </w:pPr>
  </w:style>
  <w:style w:type="paragraph" w:styleId="List5">
    <w:name w:val="List 5"/>
    <w:basedOn w:val="Normal"/>
    <w:rsid w:val="00C67145"/>
    <w:pPr>
      <w:ind w:left="1800" w:hanging="360"/>
    </w:pPr>
  </w:style>
  <w:style w:type="paragraph" w:styleId="ListBullet">
    <w:name w:val="List Bullet"/>
    <w:basedOn w:val="Normal"/>
    <w:rsid w:val="00C67145"/>
    <w:pPr>
      <w:numPr>
        <w:numId w:val="2"/>
      </w:numPr>
    </w:pPr>
  </w:style>
  <w:style w:type="paragraph" w:styleId="ListBullet2">
    <w:name w:val="List Bullet 2"/>
    <w:basedOn w:val="Normal"/>
    <w:rsid w:val="00C67145"/>
    <w:pPr>
      <w:numPr>
        <w:numId w:val="3"/>
      </w:numPr>
    </w:pPr>
  </w:style>
  <w:style w:type="paragraph" w:styleId="ListBullet3">
    <w:name w:val="List Bullet 3"/>
    <w:basedOn w:val="Normal"/>
    <w:rsid w:val="00C67145"/>
    <w:pPr>
      <w:numPr>
        <w:numId w:val="4"/>
      </w:numPr>
    </w:pPr>
  </w:style>
  <w:style w:type="paragraph" w:styleId="ListBullet4">
    <w:name w:val="List Bullet 4"/>
    <w:basedOn w:val="Normal"/>
    <w:rsid w:val="00C67145"/>
    <w:pPr>
      <w:numPr>
        <w:numId w:val="5"/>
      </w:numPr>
    </w:pPr>
  </w:style>
  <w:style w:type="paragraph" w:styleId="ListBullet5">
    <w:name w:val="List Bullet 5"/>
    <w:basedOn w:val="Normal"/>
    <w:rsid w:val="00C67145"/>
    <w:pPr>
      <w:numPr>
        <w:numId w:val="6"/>
      </w:numPr>
    </w:pPr>
  </w:style>
  <w:style w:type="paragraph" w:styleId="ListContinue">
    <w:name w:val="List Continue"/>
    <w:basedOn w:val="Normal"/>
    <w:rsid w:val="00C67145"/>
    <w:pPr>
      <w:spacing w:after="120"/>
      <w:ind w:left="360"/>
    </w:pPr>
  </w:style>
  <w:style w:type="paragraph" w:styleId="ListContinue2">
    <w:name w:val="List Continue 2"/>
    <w:basedOn w:val="Normal"/>
    <w:rsid w:val="00C67145"/>
    <w:pPr>
      <w:spacing w:after="120"/>
      <w:ind w:left="720"/>
    </w:pPr>
  </w:style>
  <w:style w:type="paragraph" w:styleId="ListContinue3">
    <w:name w:val="List Continue 3"/>
    <w:basedOn w:val="Normal"/>
    <w:rsid w:val="00C67145"/>
    <w:pPr>
      <w:spacing w:after="120"/>
      <w:ind w:left="1080"/>
    </w:pPr>
  </w:style>
  <w:style w:type="paragraph" w:styleId="ListContinue4">
    <w:name w:val="List Continue 4"/>
    <w:basedOn w:val="Normal"/>
    <w:rsid w:val="00C67145"/>
    <w:pPr>
      <w:spacing w:after="120"/>
      <w:ind w:left="1440"/>
    </w:pPr>
  </w:style>
  <w:style w:type="paragraph" w:styleId="ListContinue5">
    <w:name w:val="List Continue 5"/>
    <w:basedOn w:val="Normal"/>
    <w:rsid w:val="00C67145"/>
    <w:pPr>
      <w:spacing w:after="120"/>
      <w:ind w:left="1800"/>
    </w:pPr>
  </w:style>
  <w:style w:type="paragraph" w:styleId="ListNumber">
    <w:name w:val="List Number"/>
    <w:basedOn w:val="Normal"/>
    <w:rsid w:val="00C67145"/>
    <w:pPr>
      <w:numPr>
        <w:numId w:val="7"/>
      </w:numPr>
    </w:pPr>
  </w:style>
  <w:style w:type="paragraph" w:styleId="ListNumber2">
    <w:name w:val="List Number 2"/>
    <w:basedOn w:val="Normal"/>
    <w:rsid w:val="00C67145"/>
    <w:pPr>
      <w:numPr>
        <w:numId w:val="8"/>
      </w:numPr>
    </w:pPr>
  </w:style>
  <w:style w:type="paragraph" w:styleId="ListNumber3">
    <w:name w:val="List Number 3"/>
    <w:basedOn w:val="Normal"/>
    <w:rsid w:val="00C67145"/>
    <w:pPr>
      <w:numPr>
        <w:numId w:val="9"/>
      </w:numPr>
    </w:pPr>
  </w:style>
  <w:style w:type="paragraph" w:styleId="ListNumber4">
    <w:name w:val="List Number 4"/>
    <w:basedOn w:val="Normal"/>
    <w:rsid w:val="00C67145"/>
    <w:pPr>
      <w:tabs>
        <w:tab w:val="num" w:pos="1209"/>
      </w:tabs>
      <w:ind w:left="1209" w:hanging="360"/>
    </w:pPr>
  </w:style>
  <w:style w:type="paragraph" w:styleId="ListNumber5">
    <w:name w:val="List Number 5"/>
    <w:basedOn w:val="Normal"/>
    <w:rsid w:val="00C67145"/>
    <w:pPr>
      <w:numPr>
        <w:numId w:val="10"/>
      </w:numPr>
    </w:pPr>
  </w:style>
  <w:style w:type="paragraph" w:styleId="MacroText">
    <w:name w:val="macro"/>
    <w:semiHidden/>
    <w:rsid w:val="00C67145"/>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val="en-US" w:eastAsia="ja-JP"/>
    </w:rPr>
  </w:style>
  <w:style w:type="paragraph" w:styleId="MessageHeader">
    <w:name w:val="Message Header"/>
    <w:basedOn w:val="Normal"/>
    <w:rsid w:val="00C67145"/>
    <w:pPr>
      <w:pBdr>
        <w:top w:val="single" w:sz="6" w:space="1" w:color="auto"/>
        <w:left w:val="single" w:sz="6" w:space="1" w:color="auto"/>
        <w:bottom w:val="single" w:sz="6" w:space="1" w:color="auto"/>
        <w:right w:val="single" w:sz="6" w:space="1" w:color="auto"/>
      </w:pBdr>
      <w:shd w:val="pct20" w:color="auto" w:fill="auto"/>
      <w:ind w:left="1080" w:hanging="1080"/>
    </w:pPr>
    <w:rPr>
      <w:rFonts w:ascii="Arial" w:hAnsi="Arial" w:cs="Arial"/>
      <w:sz w:val="24"/>
      <w:szCs w:val="24"/>
    </w:rPr>
  </w:style>
  <w:style w:type="paragraph" w:styleId="NormalIndent">
    <w:name w:val="Normal Indent"/>
    <w:basedOn w:val="Normal"/>
    <w:rsid w:val="00C67145"/>
    <w:pPr>
      <w:ind w:left="720"/>
    </w:pPr>
  </w:style>
  <w:style w:type="paragraph" w:styleId="NoteHeading">
    <w:name w:val="Note Heading"/>
    <w:basedOn w:val="Normal"/>
    <w:next w:val="Normal"/>
    <w:rsid w:val="00C67145"/>
  </w:style>
  <w:style w:type="paragraph" w:styleId="PlainText">
    <w:name w:val="Plain Text"/>
    <w:basedOn w:val="Normal"/>
    <w:rsid w:val="00C67145"/>
    <w:rPr>
      <w:rFonts w:ascii="Courier New" w:hAnsi="Courier New" w:cs="Courier New"/>
      <w:sz w:val="20"/>
    </w:rPr>
  </w:style>
  <w:style w:type="paragraph" w:styleId="Salutation">
    <w:name w:val="Salutation"/>
    <w:basedOn w:val="Normal"/>
    <w:next w:val="Normal"/>
    <w:rsid w:val="00C67145"/>
  </w:style>
  <w:style w:type="paragraph" w:styleId="Signature">
    <w:name w:val="Signature"/>
    <w:basedOn w:val="Normal"/>
    <w:rsid w:val="00C67145"/>
    <w:pPr>
      <w:ind w:left="4320"/>
    </w:pPr>
  </w:style>
  <w:style w:type="paragraph" w:styleId="Subtitle">
    <w:name w:val="Subtitle"/>
    <w:basedOn w:val="Normal"/>
    <w:qFormat/>
    <w:rsid w:val="00C67145"/>
    <w:pPr>
      <w:spacing w:after="60"/>
      <w:jc w:val="center"/>
      <w:outlineLvl w:val="1"/>
    </w:pPr>
    <w:rPr>
      <w:rFonts w:ascii="Arial" w:hAnsi="Arial" w:cs="Arial"/>
      <w:sz w:val="24"/>
      <w:szCs w:val="24"/>
    </w:rPr>
  </w:style>
  <w:style w:type="paragraph" w:styleId="TableofAuthorities">
    <w:name w:val="table of authorities"/>
    <w:basedOn w:val="Normal"/>
    <w:next w:val="Normal"/>
    <w:semiHidden/>
    <w:rsid w:val="00C67145"/>
    <w:pPr>
      <w:ind w:left="220" w:hanging="220"/>
    </w:pPr>
  </w:style>
  <w:style w:type="paragraph" w:styleId="TableofFigures">
    <w:name w:val="table of figures"/>
    <w:basedOn w:val="Normal"/>
    <w:next w:val="Normal"/>
    <w:semiHidden/>
    <w:rsid w:val="00C67145"/>
  </w:style>
  <w:style w:type="paragraph" w:styleId="Title">
    <w:name w:val="Title"/>
    <w:basedOn w:val="Normal"/>
    <w:qFormat/>
    <w:rsid w:val="00C67145"/>
    <w:pPr>
      <w:spacing w:before="240" w:after="60"/>
      <w:jc w:val="center"/>
      <w:outlineLvl w:val="0"/>
    </w:pPr>
    <w:rPr>
      <w:rFonts w:ascii="Arial" w:hAnsi="Arial" w:cs="Arial"/>
      <w:b/>
      <w:bCs/>
      <w:kern w:val="28"/>
      <w:sz w:val="32"/>
      <w:szCs w:val="32"/>
    </w:rPr>
  </w:style>
  <w:style w:type="paragraph" w:styleId="TOAHeading">
    <w:name w:val="toa heading"/>
    <w:basedOn w:val="Normal"/>
    <w:next w:val="Normal"/>
    <w:semiHidden/>
    <w:rsid w:val="00C67145"/>
    <w:pPr>
      <w:spacing w:before="120"/>
    </w:pPr>
    <w:rPr>
      <w:rFonts w:ascii="Arial" w:hAnsi="Arial" w:cs="Arial"/>
      <w:b/>
      <w:bCs/>
      <w:sz w:val="24"/>
      <w:szCs w:val="24"/>
    </w:rPr>
  </w:style>
  <w:style w:type="paragraph" w:styleId="TOC1">
    <w:name w:val="toc 1"/>
    <w:basedOn w:val="Normal"/>
    <w:next w:val="Normal"/>
    <w:autoRedefine/>
    <w:semiHidden/>
    <w:rsid w:val="00C67145"/>
  </w:style>
  <w:style w:type="paragraph" w:styleId="TOC2">
    <w:name w:val="toc 2"/>
    <w:basedOn w:val="Normal"/>
    <w:next w:val="Normal"/>
    <w:autoRedefine/>
    <w:semiHidden/>
    <w:rsid w:val="00C67145"/>
    <w:pPr>
      <w:ind w:left="220"/>
    </w:pPr>
  </w:style>
  <w:style w:type="paragraph" w:styleId="TOC3">
    <w:name w:val="toc 3"/>
    <w:basedOn w:val="Normal"/>
    <w:next w:val="Normal"/>
    <w:autoRedefine/>
    <w:semiHidden/>
    <w:rsid w:val="00C67145"/>
    <w:pPr>
      <w:ind w:left="440"/>
    </w:pPr>
  </w:style>
  <w:style w:type="paragraph" w:styleId="TOC4">
    <w:name w:val="toc 4"/>
    <w:basedOn w:val="Normal"/>
    <w:next w:val="Normal"/>
    <w:autoRedefine/>
    <w:semiHidden/>
    <w:rsid w:val="00C67145"/>
    <w:pPr>
      <w:ind w:left="660"/>
    </w:pPr>
  </w:style>
  <w:style w:type="paragraph" w:styleId="TOC5">
    <w:name w:val="toc 5"/>
    <w:basedOn w:val="Normal"/>
    <w:next w:val="Normal"/>
    <w:autoRedefine/>
    <w:semiHidden/>
    <w:rsid w:val="00C67145"/>
    <w:pPr>
      <w:ind w:left="880"/>
    </w:pPr>
  </w:style>
  <w:style w:type="paragraph" w:styleId="TOC6">
    <w:name w:val="toc 6"/>
    <w:basedOn w:val="Normal"/>
    <w:next w:val="Normal"/>
    <w:autoRedefine/>
    <w:semiHidden/>
    <w:rsid w:val="00C67145"/>
    <w:pPr>
      <w:ind w:left="1100"/>
    </w:pPr>
  </w:style>
  <w:style w:type="paragraph" w:styleId="TOC7">
    <w:name w:val="toc 7"/>
    <w:basedOn w:val="Normal"/>
    <w:next w:val="Normal"/>
    <w:autoRedefine/>
    <w:semiHidden/>
    <w:rsid w:val="00C67145"/>
    <w:pPr>
      <w:ind w:left="1320"/>
    </w:pPr>
  </w:style>
  <w:style w:type="paragraph" w:styleId="TOC8">
    <w:name w:val="toc 8"/>
    <w:basedOn w:val="Normal"/>
    <w:next w:val="Normal"/>
    <w:autoRedefine/>
    <w:semiHidden/>
    <w:rsid w:val="00C67145"/>
    <w:pPr>
      <w:ind w:left="1540"/>
    </w:pPr>
  </w:style>
  <w:style w:type="paragraph" w:styleId="TOC9">
    <w:name w:val="toc 9"/>
    <w:basedOn w:val="Normal"/>
    <w:next w:val="Normal"/>
    <w:autoRedefine/>
    <w:semiHidden/>
    <w:rsid w:val="00C67145"/>
    <w:pPr>
      <w:ind w:left="1760"/>
    </w:pPr>
  </w:style>
  <w:style w:type="character" w:customStyle="1" w:styleId="ParagraphChar">
    <w:name w:val="Paragraph Char"/>
    <w:link w:val="Paragraph"/>
    <w:locked/>
    <w:rsid w:val="002F1C99"/>
    <w:rPr>
      <w:rFonts w:ascii="Arial" w:eastAsia="SimSun" w:hAnsi="Arial" w:cs="Arial"/>
      <w:sz w:val="24"/>
      <w:szCs w:val="24"/>
      <w:lang w:eastAsia="zh-CN"/>
    </w:rPr>
  </w:style>
  <w:style w:type="paragraph" w:customStyle="1" w:styleId="Paragraph">
    <w:name w:val="Paragraph"/>
    <w:basedOn w:val="Normal"/>
    <w:link w:val="ParagraphChar"/>
    <w:qFormat/>
    <w:rsid w:val="002F1C99"/>
    <w:pPr>
      <w:spacing w:after="170" w:line="280" w:lineRule="exact"/>
    </w:pPr>
    <w:rPr>
      <w:rFonts w:ascii="Arial" w:eastAsia="SimSun" w:hAnsi="Arial" w:cs="Arial"/>
      <w:sz w:val="24"/>
      <w:szCs w:val="24"/>
      <w:lang w:eastAsia="zh-CN"/>
    </w:rPr>
  </w:style>
  <w:style w:type="character" w:customStyle="1" w:styleId="apple-converted-space">
    <w:name w:val="apple-converted-space"/>
    <w:rsid w:val="0006514F"/>
  </w:style>
  <w:style w:type="character" w:styleId="FollowedHyperlink">
    <w:name w:val="FollowedHyperlink"/>
    <w:rsid w:val="001D1725"/>
    <w:rPr>
      <w:noProof/>
      <w:color w:val="800080"/>
      <w:u w:val="single"/>
    </w:rPr>
  </w:style>
  <w:style w:type="paragraph" w:styleId="Bibliography">
    <w:name w:val="Bibliography"/>
    <w:basedOn w:val="Normal"/>
    <w:next w:val="Normal"/>
    <w:uiPriority w:val="37"/>
    <w:semiHidden/>
    <w:unhideWhenUsed/>
    <w:rsid w:val="00515D4D"/>
  </w:style>
  <w:style w:type="paragraph" w:styleId="IntenseQuote">
    <w:name w:val="Intense Quote"/>
    <w:basedOn w:val="Normal"/>
    <w:next w:val="Normal"/>
    <w:link w:val="IntenseQuoteChar"/>
    <w:uiPriority w:val="30"/>
    <w:qFormat/>
    <w:rsid w:val="00515D4D"/>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515D4D"/>
    <w:rPr>
      <w:b/>
      <w:bCs/>
      <w:i/>
      <w:iCs/>
      <w:noProof/>
      <w:color w:val="4F81BD"/>
      <w:sz w:val="22"/>
      <w:lang w:eastAsia="ja-JP"/>
    </w:rPr>
  </w:style>
  <w:style w:type="paragraph" w:styleId="NoSpacing">
    <w:name w:val="No Spacing"/>
    <w:uiPriority w:val="1"/>
    <w:qFormat/>
    <w:rsid w:val="00515D4D"/>
    <w:rPr>
      <w:sz w:val="22"/>
      <w:lang w:val="en-US" w:eastAsia="ja-JP"/>
    </w:rPr>
  </w:style>
  <w:style w:type="paragraph" w:styleId="Quote">
    <w:name w:val="Quote"/>
    <w:basedOn w:val="Normal"/>
    <w:next w:val="Normal"/>
    <w:link w:val="QuoteChar"/>
    <w:uiPriority w:val="29"/>
    <w:qFormat/>
    <w:rsid w:val="00515D4D"/>
    <w:rPr>
      <w:i/>
      <w:iCs/>
      <w:color w:val="000000"/>
    </w:rPr>
  </w:style>
  <w:style w:type="character" w:customStyle="1" w:styleId="QuoteChar">
    <w:name w:val="Quote Char"/>
    <w:link w:val="Quote"/>
    <w:uiPriority w:val="29"/>
    <w:rsid w:val="00515D4D"/>
    <w:rPr>
      <w:i/>
      <w:iCs/>
      <w:noProof/>
      <w:color w:val="000000"/>
      <w:sz w:val="22"/>
      <w:lang w:eastAsia="ja-JP"/>
    </w:rPr>
  </w:style>
  <w:style w:type="paragraph" w:styleId="TOCHeading">
    <w:name w:val="TOC Heading"/>
    <w:basedOn w:val="Heading1"/>
    <w:next w:val="Normal"/>
    <w:uiPriority w:val="39"/>
    <w:semiHidden/>
    <w:unhideWhenUsed/>
    <w:qFormat/>
    <w:rsid w:val="00515D4D"/>
    <w:pPr>
      <w:keepNext/>
      <w:spacing w:before="240" w:after="60"/>
      <w:ind w:left="0" w:firstLine="0"/>
      <w:outlineLvl w:val="9"/>
    </w:pPr>
    <w:rPr>
      <w:rFonts w:ascii="Cambria" w:hAnsi="Cambria"/>
      <w:bCs/>
      <w:caps w:val="0"/>
      <w:kern w:val="32"/>
      <w:sz w:val="32"/>
      <w:szCs w:val="32"/>
    </w:rPr>
  </w:style>
  <w:style w:type="paragraph" w:customStyle="1" w:styleId="No-numheading3Agency">
    <w:name w:val="No-num heading 3 (Agency)"/>
    <w:basedOn w:val="Normal"/>
    <w:next w:val="Normal"/>
    <w:link w:val="No-numheading3AgencyChar"/>
    <w:rsid w:val="00CA656B"/>
    <w:pPr>
      <w:keepNext/>
      <w:spacing w:before="280" w:after="220"/>
      <w:outlineLvl w:val="2"/>
    </w:pPr>
    <w:rPr>
      <w:rFonts w:ascii="Verdana" w:eastAsia="Verdana" w:hAnsi="Verdana"/>
      <w:b/>
      <w:bCs/>
      <w:kern w:val="32"/>
      <w:szCs w:val="22"/>
      <w:lang w:val="pt-PT" w:eastAsia="pt-PT" w:bidi="pt-PT"/>
    </w:rPr>
  </w:style>
  <w:style w:type="character" w:customStyle="1" w:styleId="No-numheading3AgencyChar">
    <w:name w:val="No-num heading 3 (Agency) Char"/>
    <w:link w:val="No-numheading3Agency"/>
    <w:rsid w:val="00CA656B"/>
    <w:rPr>
      <w:rFonts w:ascii="Verdana" w:eastAsia="Verdana" w:hAnsi="Verdana"/>
      <w:b/>
      <w:bCs/>
      <w:kern w:val="32"/>
      <w:sz w:val="22"/>
      <w:szCs w:val="22"/>
      <w:lang w:eastAsia="pt-PT" w:bidi="pt-PT"/>
    </w:rPr>
  </w:style>
  <w:style w:type="paragraph" w:customStyle="1" w:styleId="Standard">
    <w:name w:val="Standard"/>
    <w:qFormat/>
    <w:rsid w:val="00D97571"/>
    <w:rPr>
      <w:sz w:val="22"/>
      <w:lang w:val="en-US" w:eastAsia="ja-JP"/>
    </w:rPr>
  </w:style>
  <w:style w:type="paragraph" w:customStyle="1" w:styleId="Standard1">
    <w:name w:val="Standard1"/>
    <w:link w:val="Standard1Char"/>
    <w:qFormat/>
    <w:rsid w:val="00937E21"/>
    <w:rPr>
      <w:sz w:val="22"/>
      <w:lang w:val="en-US" w:eastAsia="ja-JP"/>
    </w:rPr>
  </w:style>
  <w:style w:type="character" w:customStyle="1" w:styleId="TextTi12Char">
    <w:name w:val="Text:Ti12 Char"/>
    <w:link w:val="TextTi12"/>
    <w:locked/>
    <w:rsid w:val="00506ACF"/>
    <w:rPr>
      <w:sz w:val="24"/>
      <w:szCs w:val="24"/>
      <w:lang w:val="en-US" w:eastAsia="de-DE"/>
    </w:rPr>
  </w:style>
  <w:style w:type="character" w:customStyle="1" w:styleId="FootnoteTextChar">
    <w:name w:val="Footnote Text Char"/>
    <w:basedOn w:val="DefaultParagraphFont"/>
    <w:link w:val="FootnoteText"/>
    <w:rsid w:val="005F093D"/>
    <w:rPr>
      <w:lang w:val="en-US" w:eastAsia="ja-JP"/>
    </w:rPr>
  </w:style>
  <w:style w:type="character" w:customStyle="1" w:styleId="UnresolvedMention1">
    <w:name w:val="Unresolved Mention1"/>
    <w:basedOn w:val="DefaultParagraphFont"/>
    <w:uiPriority w:val="99"/>
    <w:semiHidden/>
    <w:unhideWhenUsed/>
    <w:rsid w:val="000B77C9"/>
    <w:rPr>
      <w:color w:val="605E5C"/>
      <w:shd w:val="clear" w:color="auto" w:fill="E1DFDD"/>
    </w:rPr>
  </w:style>
  <w:style w:type="character" w:customStyle="1" w:styleId="Standard1Char">
    <w:name w:val="Standard1 Char"/>
    <w:basedOn w:val="DefaultParagraphFont"/>
    <w:link w:val="Standard1"/>
    <w:rsid w:val="00732C57"/>
    <w:rPr>
      <w:sz w:val="22"/>
      <w:lang w:val="en-US" w:eastAsia="ja-JP"/>
    </w:rPr>
  </w:style>
  <w:style w:type="character" w:customStyle="1" w:styleId="UnresolvedMention2">
    <w:name w:val="Unresolved Mention2"/>
    <w:basedOn w:val="DefaultParagraphFont"/>
    <w:uiPriority w:val="99"/>
    <w:semiHidden/>
    <w:unhideWhenUsed/>
    <w:rsid w:val="001207D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069782">
      <w:bodyDiv w:val="1"/>
      <w:marLeft w:val="0"/>
      <w:marRight w:val="0"/>
      <w:marTop w:val="0"/>
      <w:marBottom w:val="0"/>
      <w:divBdr>
        <w:top w:val="none" w:sz="0" w:space="0" w:color="auto"/>
        <w:left w:val="none" w:sz="0" w:space="0" w:color="auto"/>
        <w:bottom w:val="none" w:sz="0" w:space="0" w:color="auto"/>
        <w:right w:val="none" w:sz="0" w:space="0" w:color="auto"/>
      </w:divBdr>
    </w:div>
    <w:div w:id="103304435">
      <w:bodyDiv w:val="1"/>
      <w:marLeft w:val="0"/>
      <w:marRight w:val="0"/>
      <w:marTop w:val="0"/>
      <w:marBottom w:val="0"/>
      <w:divBdr>
        <w:top w:val="none" w:sz="0" w:space="0" w:color="auto"/>
        <w:left w:val="none" w:sz="0" w:space="0" w:color="auto"/>
        <w:bottom w:val="none" w:sz="0" w:space="0" w:color="auto"/>
        <w:right w:val="none" w:sz="0" w:space="0" w:color="auto"/>
      </w:divBdr>
    </w:div>
    <w:div w:id="130367656">
      <w:bodyDiv w:val="1"/>
      <w:marLeft w:val="0"/>
      <w:marRight w:val="0"/>
      <w:marTop w:val="0"/>
      <w:marBottom w:val="0"/>
      <w:divBdr>
        <w:top w:val="none" w:sz="0" w:space="0" w:color="auto"/>
        <w:left w:val="none" w:sz="0" w:space="0" w:color="auto"/>
        <w:bottom w:val="none" w:sz="0" w:space="0" w:color="auto"/>
        <w:right w:val="none" w:sz="0" w:space="0" w:color="auto"/>
      </w:divBdr>
    </w:div>
    <w:div w:id="166483826">
      <w:bodyDiv w:val="1"/>
      <w:marLeft w:val="0"/>
      <w:marRight w:val="0"/>
      <w:marTop w:val="0"/>
      <w:marBottom w:val="0"/>
      <w:divBdr>
        <w:top w:val="none" w:sz="0" w:space="0" w:color="auto"/>
        <w:left w:val="none" w:sz="0" w:space="0" w:color="auto"/>
        <w:bottom w:val="none" w:sz="0" w:space="0" w:color="auto"/>
        <w:right w:val="none" w:sz="0" w:space="0" w:color="auto"/>
      </w:divBdr>
    </w:div>
    <w:div w:id="205878361">
      <w:bodyDiv w:val="1"/>
      <w:marLeft w:val="0"/>
      <w:marRight w:val="0"/>
      <w:marTop w:val="0"/>
      <w:marBottom w:val="0"/>
      <w:divBdr>
        <w:top w:val="none" w:sz="0" w:space="0" w:color="auto"/>
        <w:left w:val="none" w:sz="0" w:space="0" w:color="auto"/>
        <w:bottom w:val="none" w:sz="0" w:space="0" w:color="auto"/>
        <w:right w:val="none" w:sz="0" w:space="0" w:color="auto"/>
      </w:divBdr>
    </w:div>
    <w:div w:id="218784014">
      <w:bodyDiv w:val="1"/>
      <w:marLeft w:val="0"/>
      <w:marRight w:val="0"/>
      <w:marTop w:val="0"/>
      <w:marBottom w:val="0"/>
      <w:divBdr>
        <w:top w:val="none" w:sz="0" w:space="0" w:color="auto"/>
        <w:left w:val="none" w:sz="0" w:space="0" w:color="auto"/>
        <w:bottom w:val="none" w:sz="0" w:space="0" w:color="auto"/>
        <w:right w:val="none" w:sz="0" w:space="0" w:color="auto"/>
      </w:divBdr>
    </w:div>
    <w:div w:id="232131593">
      <w:bodyDiv w:val="1"/>
      <w:marLeft w:val="0"/>
      <w:marRight w:val="0"/>
      <w:marTop w:val="0"/>
      <w:marBottom w:val="0"/>
      <w:divBdr>
        <w:top w:val="none" w:sz="0" w:space="0" w:color="auto"/>
        <w:left w:val="none" w:sz="0" w:space="0" w:color="auto"/>
        <w:bottom w:val="none" w:sz="0" w:space="0" w:color="auto"/>
        <w:right w:val="none" w:sz="0" w:space="0" w:color="auto"/>
      </w:divBdr>
    </w:div>
    <w:div w:id="333385380">
      <w:bodyDiv w:val="1"/>
      <w:marLeft w:val="0"/>
      <w:marRight w:val="0"/>
      <w:marTop w:val="0"/>
      <w:marBottom w:val="0"/>
      <w:divBdr>
        <w:top w:val="none" w:sz="0" w:space="0" w:color="auto"/>
        <w:left w:val="none" w:sz="0" w:space="0" w:color="auto"/>
        <w:bottom w:val="none" w:sz="0" w:space="0" w:color="auto"/>
        <w:right w:val="none" w:sz="0" w:space="0" w:color="auto"/>
      </w:divBdr>
    </w:div>
    <w:div w:id="415633365">
      <w:bodyDiv w:val="1"/>
      <w:marLeft w:val="0"/>
      <w:marRight w:val="0"/>
      <w:marTop w:val="0"/>
      <w:marBottom w:val="0"/>
      <w:divBdr>
        <w:top w:val="none" w:sz="0" w:space="0" w:color="auto"/>
        <w:left w:val="none" w:sz="0" w:space="0" w:color="auto"/>
        <w:bottom w:val="none" w:sz="0" w:space="0" w:color="auto"/>
        <w:right w:val="none" w:sz="0" w:space="0" w:color="auto"/>
      </w:divBdr>
    </w:div>
    <w:div w:id="473642009">
      <w:bodyDiv w:val="1"/>
      <w:marLeft w:val="0"/>
      <w:marRight w:val="0"/>
      <w:marTop w:val="0"/>
      <w:marBottom w:val="0"/>
      <w:divBdr>
        <w:top w:val="none" w:sz="0" w:space="0" w:color="auto"/>
        <w:left w:val="none" w:sz="0" w:space="0" w:color="auto"/>
        <w:bottom w:val="none" w:sz="0" w:space="0" w:color="auto"/>
        <w:right w:val="none" w:sz="0" w:space="0" w:color="auto"/>
      </w:divBdr>
    </w:div>
    <w:div w:id="607783147">
      <w:bodyDiv w:val="1"/>
      <w:marLeft w:val="0"/>
      <w:marRight w:val="0"/>
      <w:marTop w:val="0"/>
      <w:marBottom w:val="0"/>
      <w:divBdr>
        <w:top w:val="none" w:sz="0" w:space="0" w:color="auto"/>
        <w:left w:val="none" w:sz="0" w:space="0" w:color="auto"/>
        <w:bottom w:val="none" w:sz="0" w:space="0" w:color="auto"/>
        <w:right w:val="none" w:sz="0" w:space="0" w:color="auto"/>
      </w:divBdr>
    </w:div>
    <w:div w:id="785463141">
      <w:bodyDiv w:val="1"/>
      <w:marLeft w:val="0"/>
      <w:marRight w:val="0"/>
      <w:marTop w:val="0"/>
      <w:marBottom w:val="0"/>
      <w:divBdr>
        <w:top w:val="none" w:sz="0" w:space="0" w:color="auto"/>
        <w:left w:val="none" w:sz="0" w:space="0" w:color="auto"/>
        <w:bottom w:val="none" w:sz="0" w:space="0" w:color="auto"/>
        <w:right w:val="none" w:sz="0" w:space="0" w:color="auto"/>
      </w:divBdr>
    </w:div>
    <w:div w:id="971980982">
      <w:bodyDiv w:val="1"/>
      <w:marLeft w:val="0"/>
      <w:marRight w:val="0"/>
      <w:marTop w:val="0"/>
      <w:marBottom w:val="0"/>
      <w:divBdr>
        <w:top w:val="none" w:sz="0" w:space="0" w:color="auto"/>
        <w:left w:val="none" w:sz="0" w:space="0" w:color="auto"/>
        <w:bottom w:val="none" w:sz="0" w:space="0" w:color="auto"/>
        <w:right w:val="none" w:sz="0" w:space="0" w:color="auto"/>
      </w:divBdr>
    </w:div>
    <w:div w:id="1102919301">
      <w:bodyDiv w:val="1"/>
      <w:marLeft w:val="0"/>
      <w:marRight w:val="0"/>
      <w:marTop w:val="0"/>
      <w:marBottom w:val="0"/>
      <w:divBdr>
        <w:top w:val="none" w:sz="0" w:space="0" w:color="auto"/>
        <w:left w:val="none" w:sz="0" w:space="0" w:color="auto"/>
        <w:bottom w:val="none" w:sz="0" w:space="0" w:color="auto"/>
        <w:right w:val="none" w:sz="0" w:space="0" w:color="auto"/>
      </w:divBdr>
    </w:div>
    <w:div w:id="1104036877">
      <w:bodyDiv w:val="1"/>
      <w:marLeft w:val="0"/>
      <w:marRight w:val="0"/>
      <w:marTop w:val="0"/>
      <w:marBottom w:val="0"/>
      <w:divBdr>
        <w:top w:val="none" w:sz="0" w:space="0" w:color="auto"/>
        <w:left w:val="none" w:sz="0" w:space="0" w:color="auto"/>
        <w:bottom w:val="none" w:sz="0" w:space="0" w:color="auto"/>
        <w:right w:val="none" w:sz="0" w:space="0" w:color="auto"/>
      </w:divBdr>
    </w:div>
    <w:div w:id="1105886983">
      <w:bodyDiv w:val="1"/>
      <w:marLeft w:val="0"/>
      <w:marRight w:val="0"/>
      <w:marTop w:val="0"/>
      <w:marBottom w:val="0"/>
      <w:divBdr>
        <w:top w:val="none" w:sz="0" w:space="0" w:color="auto"/>
        <w:left w:val="none" w:sz="0" w:space="0" w:color="auto"/>
        <w:bottom w:val="none" w:sz="0" w:space="0" w:color="auto"/>
        <w:right w:val="none" w:sz="0" w:space="0" w:color="auto"/>
      </w:divBdr>
    </w:div>
    <w:div w:id="1202981567">
      <w:bodyDiv w:val="1"/>
      <w:marLeft w:val="0"/>
      <w:marRight w:val="0"/>
      <w:marTop w:val="0"/>
      <w:marBottom w:val="0"/>
      <w:divBdr>
        <w:top w:val="none" w:sz="0" w:space="0" w:color="auto"/>
        <w:left w:val="none" w:sz="0" w:space="0" w:color="auto"/>
        <w:bottom w:val="none" w:sz="0" w:space="0" w:color="auto"/>
        <w:right w:val="none" w:sz="0" w:space="0" w:color="auto"/>
      </w:divBdr>
    </w:div>
    <w:div w:id="1235428298">
      <w:bodyDiv w:val="1"/>
      <w:marLeft w:val="0"/>
      <w:marRight w:val="0"/>
      <w:marTop w:val="0"/>
      <w:marBottom w:val="0"/>
      <w:divBdr>
        <w:top w:val="none" w:sz="0" w:space="0" w:color="auto"/>
        <w:left w:val="none" w:sz="0" w:space="0" w:color="auto"/>
        <w:bottom w:val="none" w:sz="0" w:space="0" w:color="auto"/>
        <w:right w:val="none" w:sz="0" w:space="0" w:color="auto"/>
      </w:divBdr>
    </w:div>
    <w:div w:id="1240359554">
      <w:bodyDiv w:val="1"/>
      <w:marLeft w:val="0"/>
      <w:marRight w:val="0"/>
      <w:marTop w:val="0"/>
      <w:marBottom w:val="0"/>
      <w:divBdr>
        <w:top w:val="none" w:sz="0" w:space="0" w:color="auto"/>
        <w:left w:val="none" w:sz="0" w:space="0" w:color="auto"/>
        <w:bottom w:val="none" w:sz="0" w:space="0" w:color="auto"/>
        <w:right w:val="none" w:sz="0" w:space="0" w:color="auto"/>
      </w:divBdr>
    </w:div>
    <w:div w:id="1334842590">
      <w:bodyDiv w:val="1"/>
      <w:marLeft w:val="0"/>
      <w:marRight w:val="0"/>
      <w:marTop w:val="0"/>
      <w:marBottom w:val="0"/>
      <w:divBdr>
        <w:top w:val="none" w:sz="0" w:space="0" w:color="auto"/>
        <w:left w:val="none" w:sz="0" w:space="0" w:color="auto"/>
        <w:bottom w:val="none" w:sz="0" w:space="0" w:color="auto"/>
        <w:right w:val="none" w:sz="0" w:space="0" w:color="auto"/>
      </w:divBdr>
    </w:div>
    <w:div w:id="1340156483">
      <w:bodyDiv w:val="1"/>
      <w:marLeft w:val="0"/>
      <w:marRight w:val="0"/>
      <w:marTop w:val="0"/>
      <w:marBottom w:val="0"/>
      <w:divBdr>
        <w:top w:val="none" w:sz="0" w:space="0" w:color="auto"/>
        <w:left w:val="none" w:sz="0" w:space="0" w:color="auto"/>
        <w:bottom w:val="none" w:sz="0" w:space="0" w:color="auto"/>
        <w:right w:val="none" w:sz="0" w:space="0" w:color="auto"/>
      </w:divBdr>
    </w:div>
    <w:div w:id="1349409086">
      <w:bodyDiv w:val="1"/>
      <w:marLeft w:val="0"/>
      <w:marRight w:val="0"/>
      <w:marTop w:val="0"/>
      <w:marBottom w:val="0"/>
      <w:divBdr>
        <w:top w:val="none" w:sz="0" w:space="0" w:color="auto"/>
        <w:left w:val="none" w:sz="0" w:space="0" w:color="auto"/>
        <w:bottom w:val="none" w:sz="0" w:space="0" w:color="auto"/>
        <w:right w:val="none" w:sz="0" w:space="0" w:color="auto"/>
      </w:divBdr>
    </w:div>
    <w:div w:id="1375354261">
      <w:bodyDiv w:val="1"/>
      <w:marLeft w:val="0"/>
      <w:marRight w:val="0"/>
      <w:marTop w:val="0"/>
      <w:marBottom w:val="0"/>
      <w:divBdr>
        <w:top w:val="none" w:sz="0" w:space="0" w:color="auto"/>
        <w:left w:val="none" w:sz="0" w:space="0" w:color="auto"/>
        <w:bottom w:val="none" w:sz="0" w:space="0" w:color="auto"/>
        <w:right w:val="none" w:sz="0" w:space="0" w:color="auto"/>
      </w:divBdr>
    </w:div>
    <w:div w:id="1442340635">
      <w:bodyDiv w:val="1"/>
      <w:marLeft w:val="0"/>
      <w:marRight w:val="0"/>
      <w:marTop w:val="0"/>
      <w:marBottom w:val="0"/>
      <w:divBdr>
        <w:top w:val="none" w:sz="0" w:space="0" w:color="auto"/>
        <w:left w:val="none" w:sz="0" w:space="0" w:color="auto"/>
        <w:bottom w:val="none" w:sz="0" w:space="0" w:color="auto"/>
        <w:right w:val="none" w:sz="0" w:space="0" w:color="auto"/>
      </w:divBdr>
    </w:div>
    <w:div w:id="1544636454">
      <w:bodyDiv w:val="1"/>
      <w:marLeft w:val="0"/>
      <w:marRight w:val="0"/>
      <w:marTop w:val="0"/>
      <w:marBottom w:val="0"/>
      <w:divBdr>
        <w:top w:val="none" w:sz="0" w:space="0" w:color="auto"/>
        <w:left w:val="none" w:sz="0" w:space="0" w:color="auto"/>
        <w:bottom w:val="none" w:sz="0" w:space="0" w:color="auto"/>
        <w:right w:val="none" w:sz="0" w:space="0" w:color="auto"/>
      </w:divBdr>
    </w:div>
    <w:div w:id="1557156288">
      <w:bodyDiv w:val="1"/>
      <w:marLeft w:val="0"/>
      <w:marRight w:val="0"/>
      <w:marTop w:val="0"/>
      <w:marBottom w:val="0"/>
      <w:divBdr>
        <w:top w:val="none" w:sz="0" w:space="0" w:color="auto"/>
        <w:left w:val="none" w:sz="0" w:space="0" w:color="auto"/>
        <w:bottom w:val="none" w:sz="0" w:space="0" w:color="auto"/>
        <w:right w:val="none" w:sz="0" w:space="0" w:color="auto"/>
      </w:divBdr>
    </w:div>
    <w:div w:id="1588028770">
      <w:bodyDiv w:val="1"/>
      <w:marLeft w:val="0"/>
      <w:marRight w:val="0"/>
      <w:marTop w:val="0"/>
      <w:marBottom w:val="0"/>
      <w:divBdr>
        <w:top w:val="none" w:sz="0" w:space="0" w:color="auto"/>
        <w:left w:val="none" w:sz="0" w:space="0" w:color="auto"/>
        <w:bottom w:val="none" w:sz="0" w:space="0" w:color="auto"/>
        <w:right w:val="none" w:sz="0" w:space="0" w:color="auto"/>
      </w:divBdr>
    </w:div>
    <w:div w:id="1588080141">
      <w:bodyDiv w:val="1"/>
      <w:marLeft w:val="0"/>
      <w:marRight w:val="0"/>
      <w:marTop w:val="0"/>
      <w:marBottom w:val="0"/>
      <w:divBdr>
        <w:top w:val="none" w:sz="0" w:space="0" w:color="auto"/>
        <w:left w:val="none" w:sz="0" w:space="0" w:color="auto"/>
        <w:bottom w:val="none" w:sz="0" w:space="0" w:color="auto"/>
        <w:right w:val="none" w:sz="0" w:space="0" w:color="auto"/>
      </w:divBdr>
    </w:div>
    <w:div w:id="1657223780">
      <w:bodyDiv w:val="1"/>
      <w:marLeft w:val="0"/>
      <w:marRight w:val="0"/>
      <w:marTop w:val="0"/>
      <w:marBottom w:val="0"/>
      <w:divBdr>
        <w:top w:val="none" w:sz="0" w:space="0" w:color="auto"/>
        <w:left w:val="none" w:sz="0" w:space="0" w:color="auto"/>
        <w:bottom w:val="none" w:sz="0" w:space="0" w:color="auto"/>
        <w:right w:val="none" w:sz="0" w:space="0" w:color="auto"/>
      </w:divBdr>
    </w:div>
    <w:div w:id="1686592326">
      <w:bodyDiv w:val="1"/>
      <w:marLeft w:val="0"/>
      <w:marRight w:val="0"/>
      <w:marTop w:val="0"/>
      <w:marBottom w:val="0"/>
      <w:divBdr>
        <w:top w:val="none" w:sz="0" w:space="0" w:color="auto"/>
        <w:left w:val="none" w:sz="0" w:space="0" w:color="auto"/>
        <w:bottom w:val="none" w:sz="0" w:space="0" w:color="auto"/>
        <w:right w:val="none" w:sz="0" w:space="0" w:color="auto"/>
      </w:divBdr>
    </w:div>
    <w:div w:id="1747025508">
      <w:bodyDiv w:val="1"/>
      <w:marLeft w:val="0"/>
      <w:marRight w:val="0"/>
      <w:marTop w:val="0"/>
      <w:marBottom w:val="0"/>
      <w:divBdr>
        <w:top w:val="none" w:sz="0" w:space="0" w:color="auto"/>
        <w:left w:val="none" w:sz="0" w:space="0" w:color="auto"/>
        <w:bottom w:val="none" w:sz="0" w:space="0" w:color="auto"/>
        <w:right w:val="none" w:sz="0" w:space="0" w:color="auto"/>
      </w:divBdr>
    </w:div>
    <w:div w:id="1774787051">
      <w:bodyDiv w:val="1"/>
      <w:marLeft w:val="0"/>
      <w:marRight w:val="0"/>
      <w:marTop w:val="0"/>
      <w:marBottom w:val="0"/>
      <w:divBdr>
        <w:top w:val="none" w:sz="0" w:space="0" w:color="auto"/>
        <w:left w:val="none" w:sz="0" w:space="0" w:color="auto"/>
        <w:bottom w:val="none" w:sz="0" w:space="0" w:color="auto"/>
        <w:right w:val="none" w:sz="0" w:space="0" w:color="auto"/>
      </w:divBdr>
    </w:div>
    <w:div w:id="1877690921">
      <w:bodyDiv w:val="1"/>
      <w:marLeft w:val="0"/>
      <w:marRight w:val="0"/>
      <w:marTop w:val="0"/>
      <w:marBottom w:val="0"/>
      <w:divBdr>
        <w:top w:val="none" w:sz="0" w:space="0" w:color="auto"/>
        <w:left w:val="none" w:sz="0" w:space="0" w:color="auto"/>
        <w:bottom w:val="none" w:sz="0" w:space="0" w:color="auto"/>
        <w:right w:val="none" w:sz="0" w:space="0" w:color="auto"/>
      </w:divBdr>
    </w:div>
    <w:div w:id="1886481218">
      <w:bodyDiv w:val="1"/>
      <w:marLeft w:val="0"/>
      <w:marRight w:val="0"/>
      <w:marTop w:val="0"/>
      <w:marBottom w:val="0"/>
      <w:divBdr>
        <w:top w:val="none" w:sz="0" w:space="0" w:color="auto"/>
        <w:left w:val="none" w:sz="0" w:space="0" w:color="auto"/>
        <w:bottom w:val="none" w:sz="0" w:space="0" w:color="auto"/>
        <w:right w:val="none" w:sz="0" w:space="0" w:color="auto"/>
      </w:divBdr>
    </w:div>
    <w:div w:id="1908609786">
      <w:bodyDiv w:val="1"/>
      <w:marLeft w:val="0"/>
      <w:marRight w:val="0"/>
      <w:marTop w:val="0"/>
      <w:marBottom w:val="0"/>
      <w:divBdr>
        <w:top w:val="none" w:sz="0" w:space="0" w:color="auto"/>
        <w:left w:val="none" w:sz="0" w:space="0" w:color="auto"/>
        <w:bottom w:val="none" w:sz="0" w:space="0" w:color="auto"/>
        <w:right w:val="none" w:sz="0" w:space="0" w:color="auto"/>
      </w:divBdr>
    </w:div>
    <w:div w:id="1960450076">
      <w:bodyDiv w:val="1"/>
      <w:marLeft w:val="0"/>
      <w:marRight w:val="0"/>
      <w:marTop w:val="0"/>
      <w:marBottom w:val="0"/>
      <w:divBdr>
        <w:top w:val="none" w:sz="0" w:space="0" w:color="auto"/>
        <w:left w:val="none" w:sz="0" w:space="0" w:color="auto"/>
        <w:bottom w:val="none" w:sz="0" w:space="0" w:color="auto"/>
        <w:right w:val="none" w:sz="0" w:space="0" w:color="auto"/>
      </w:divBdr>
    </w:div>
    <w:div w:id="1971545202">
      <w:bodyDiv w:val="1"/>
      <w:marLeft w:val="0"/>
      <w:marRight w:val="0"/>
      <w:marTop w:val="0"/>
      <w:marBottom w:val="0"/>
      <w:divBdr>
        <w:top w:val="none" w:sz="0" w:space="0" w:color="auto"/>
        <w:left w:val="none" w:sz="0" w:space="0" w:color="auto"/>
        <w:bottom w:val="none" w:sz="0" w:space="0" w:color="auto"/>
        <w:right w:val="none" w:sz="0" w:space="0" w:color="auto"/>
      </w:divBdr>
    </w:div>
    <w:div w:id="2105765021">
      <w:bodyDiv w:val="1"/>
      <w:marLeft w:val="0"/>
      <w:marRight w:val="0"/>
      <w:marTop w:val="0"/>
      <w:marBottom w:val="0"/>
      <w:divBdr>
        <w:top w:val="none" w:sz="0" w:space="0" w:color="auto"/>
        <w:left w:val="none" w:sz="0" w:space="0" w:color="auto"/>
        <w:bottom w:val="none" w:sz="0" w:space="0" w:color="auto"/>
        <w:right w:val="none" w:sz="0" w:space="0" w:color="auto"/>
      </w:divBdr>
    </w:div>
    <w:div w:id="21470427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jpeg"/><Relationship Id="rId26" Type="http://schemas.openxmlformats.org/officeDocument/2006/relationships/image" Target="media/image16.jpeg"/><Relationship Id="rId39" Type="http://schemas.openxmlformats.org/officeDocument/2006/relationships/theme" Target="theme/theme1.xml"/><Relationship Id="rId21" Type="http://schemas.openxmlformats.org/officeDocument/2006/relationships/image" Target="media/image11.png"/><Relationship Id="rId34" Type="http://schemas.openxmlformats.org/officeDocument/2006/relationships/image" Target="media/image24.png"/><Relationship Id="rId42" Type="http://schemas.openxmlformats.org/officeDocument/2006/relationships/customXml" Target="../customXml/item5.xml"/><Relationship Id="rId7" Type="http://schemas.openxmlformats.org/officeDocument/2006/relationships/footnotes" Target="footnotes.xml"/><Relationship Id="rId2" Type="http://schemas.openxmlformats.org/officeDocument/2006/relationships/customXml" Target="../customXml/item2.xml"/><Relationship Id="rId16" Type="http://schemas.openxmlformats.org/officeDocument/2006/relationships/image" Target="media/image6.jpeg"/><Relationship Id="rId20" Type="http://schemas.openxmlformats.org/officeDocument/2006/relationships/image" Target="media/image10.jpeg"/><Relationship Id="rId29" Type="http://schemas.openxmlformats.org/officeDocument/2006/relationships/image" Target="media/image19.jpeg"/><Relationship Id="rId41"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image" Target="media/image22.jpeg"/><Relationship Id="rId37" Type="http://schemas.openxmlformats.org/officeDocument/2006/relationships/fontTable" Target="fontTable.xml"/><Relationship Id="rId40"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jpeg"/><Relationship Id="rId23" Type="http://schemas.openxmlformats.org/officeDocument/2006/relationships/image" Target="media/image13.jpeg"/><Relationship Id="rId28" Type="http://schemas.openxmlformats.org/officeDocument/2006/relationships/image" Target="media/image18.jpeg"/><Relationship Id="rId36" Type="http://schemas.openxmlformats.org/officeDocument/2006/relationships/footer" Target="footer2.xml"/><Relationship Id="rId10" Type="http://schemas.openxmlformats.org/officeDocument/2006/relationships/hyperlink" Target="https://www.ema.europa.eu/en/medicines/human/epar/roactemra" TargetMode="External"/><Relationship Id="rId19" Type="http://schemas.openxmlformats.org/officeDocument/2006/relationships/image" Target="media/image9.jpeg"/><Relationship Id="rId31" Type="http://schemas.openxmlformats.org/officeDocument/2006/relationships/image" Target="media/image21.jpeg"/><Relationship Id="rId4" Type="http://schemas.openxmlformats.org/officeDocument/2006/relationships/styles" Target="styles.xml"/><Relationship Id="rId9" Type="http://schemas.openxmlformats.org/officeDocument/2006/relationships/hyperlink" Target="https://www.ema.europa.eu/en/medicines/human/epar/roactemra" TargetMode="External"/><Relationship Id="rId14" Type="http://schemas.openxmlformats.org/officeDocument/2006/relationships/image" Target="media/image4.jpeg"/><Relationship Id="rId22" Type="http://schemas.openxmlformats.org/officeDocument/2006/relationships/image" Target="media/image12.png"/><Relationship Id="rId27" Type="http://schemas.openxmlformats.org/officeDocument/2006/relationships/image" Target="media/image17.jpeg"/><Relationship Id="rId30" Type="http://schemas.openxmlformats.org/officeDocument/2006/relationships/image" Target="media/image20.jpeg"/><Relationship Id="rId35" Type="http://schemas.openxmlformats.org/officeDocument/2006/relationships/footer" Target="footer1.xml"/><Relationship Id="rId43" Type="http://schemas.openxmlformats.org/officeDocument/2006/relationships/customXml" Target="../customXml/item6.xml"/><Relationship Id="rId8" Type="http://schemas.openxmlformats.org/officeDocument/2006/relationships/endnotes" Target="endnotes.xml"/><Relationship Id="rId3" Type="http://schemas.openxmlformats.org/officeDocument/2006/relationships/numbering" Target="numbering.xml"/><Relationship Id="rId12" Type="http://schemas.openxmlformats.org/officeDocument/2006/relationships/image" Target="media/image2.jpeg"/><Relationship Id="rId17" Type="http://schemas.openxmlformats.org/officeDocument/2006/relationships/image" Target="media/image7.jpeg"/><Relationship Id="rId25" Type="http://schemas.openxmlformats.org/officeDocument/2006/relationships/image" Target="media/image15.png"/><Relationship Id="rId33" Type="http://schemas.openxmlformats.org/officeDocument/2006/relationships/image" Target="media/image23.jpeg"/><Relationship Id="rId38" Type="http://schemas.microsoft.com/office/2011/relationships/people" Target="people.xml"/></Relationships>
</file>

<file path=word/_rels/settings.xml.rels><?xml version="1.0" encoding="UTF-8" standalone="yes"?>
<Relationships xmlns="http://schemas.openxmlformats.org/package/2006/relationships"><Relationship Id="rId1" Type="http://schemas.openxmlformats.org/officeDocument/2006/relationships/attachedTemplate" Target="file:///T:\SPC_10H.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EMADOC-1700519818-3047625</_dlc_DocId>
    <_dlc_DocIdUrl xmlns="a034c160-bfb7-45f5-8632-2eb7e0508071">
      <Url>https://euema.sharepoint.com/sites/CRM/_layouts/15/DocIdRedir.aspx?ID=EMADOC-1700519818-3047625</Url>
      <Description>EMADOC-1700519818-3047625</Description>
    </_dlc_DocIdUrl>
  </documentManagement>
</p:properties>
</file>

<file path=customXml/itemProps1.xml><?xml version="1.0" encoding="utf-8"?>
<ds:datastoreItem xmlns:ds="http://schemas.openxmlformats.org/officeDocument/2006/customXml" ds:itemID="{0B1ABCA2-EE3A-4A0D-9465-BF4A91B8B7CA}">
  <ds:schemaRefs>
    <ds:schemaRef ds:uri="http://schemas.microsoft.com/office/2006/metadata/longProperties"/>
  </ds:schemaRefs>
</ds:datastoreItem>
</file>

<file path=customXml/itemProps2.xml><?xml version="1.0" encoding="utf-8"?>
<ds:datastoreItem xmlns:ds="http://schemas.openxmlformats.org/officeDocument/2006/customXml" ds:itemID="{9F5C8B6C-F579-4FB6-82E6-3F1D02A46AE7}">
  <ds:schemaRefs>
    <ds:schemaRef ds:uri="http://schemas.openxmlformats.org/officeDocument/2006/bibliography"/>
  </ds:schemaRefs>
</ds:datastoreItem>
</file>

<file path=customXml/itemProps3.xml><?xml version="1.0" encoding="utf-8"?>
<ds:datastoreItem xmlns:ds="http://schemas.openxmlformats.org/officeDocument/2006/customXml" ds:itemID="{CD2CDC8C-7BEF-42B4-8351-700C262F0D61}"/>
</file>

<file path=customXml/itemProps4.xml><?xml version="1.0" encoding="utf-8"?>
<ds:datastoreItem xmlns:ds="http://schemas.openxmlformats.org/officeDocument/2006/customXml" ds:itemID="{0190ECD5-7DB6-42A4-ACD9-5371637DA414}"/>
</file>

<file path=customXml/itemProps5.xml><?xml version="1.0" encoding="utf-8"?>
<ds:datastoreItem xmlns:ds="http://schemas.openxmlformats.org/officeDocument/2006/customXml" ds:itemID="{BB640FA6-0757-499F-84AD-1B7DA2DA99FD}"/>
</file>

<file path=customXml/itemProps6.xml><?xml version="1.0" encoding="utf-8"?>
<ds:datastoreItem xmlns:ds="http://schemas.openxmlformats.org/officeDocument/2006/customXml" ds:itemID="{C780EB38-D1C1-4C6A-A117-B2A1C4A55A74}"/>
</file>

<file path=docProps/app.xml><?xml version="1.0" encoding="utf-8"?>
<Properties xmlns="http://schemas.openxmlformats.org/officeDocument/2006/extended-properties" xmlns:vt="http://schemas.openxmlformats.org/officeDocument/2006/docPropsVTypes">
  <Template>SPC_10H</Template>
  <TotalTime>330</TotalTime>
  <Pages>4</Pages>
  <Words>66325</Words>
  <Characters>378053</Characters>
  <Application>Microsoft Office Word</Application>
  <DocSecurity>0</DocSecurity>
  <Lines>3150</Lines>
  <Paragraphs>886</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RoActemra: EPAR – Product information - tracked changes</vt:lpstr>
      <vt:lpstr>RoActemra: EPAR – Product information - tracked changes</vt:lpstr>
    </vt:vector>
  </TitlesOfParts>
  <Manager/>
  <Company>EMEA</Company>
  <LinksUpToDate>false</LinksUpToDate>
  <CharactersWithSpaces>443492</CharactersWithSpaces>
  <SharedDoc>false</SharedDoc>
  <HLinks>
    <vt:vector size="72" baseType="variant">
      <vt:variant>
        <vt:i4>1245197</vt:i4>
      </vt:variant>
      <vt:variant>
        <vt:i4>36</vt:i4>
      </vt:variant>
      <vt:variant>
        <vt:i4>0</vt:i4>
      </vt:variant>
      <vt:variant>
        <vt:i4>5</vt:i4>
      </vt:variant>
      <vt:variant>
        <vt:lpwstr>http://www.ema.europa.eu/</vt:lpwstr>
      </vt:variant>
      <vt:variant>
        <vt:lpwstr/>
      </vt:variant>
      <vt:variant>
        <vt:i4>2490456</vt:i4>
      </vt:variant>
      <vt:variant>
        <vt:i4>33</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27</vt:i4>
      </vt:variant>
      <vt:variant>
        <vt:i4>0</vt:i4>
      </vt:variant>
      <vt:variant>
        <vt:i4>5</vt:i4>
      </vt:variant>
      <vt:variant>
        <vt:lpwstr>http://www.ema.europa.eu/</vt:lpwstr>
      </vt:variant>
      <vt:variant>
        <vt:lpwstr/>
      </vt:variant>
      <vt:variant>
        <vt:i4>2490456</vt:i4>
      </vt:variant>
      <vt:variant>
        <vt:i4>24</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21</vt:i4>
      </vt:variant>
      <vt:variant>
        <vt:i4>0</vt:i4>
      </vt:variant>
      <vt:variant>
        <vt:i4>5</vt:i4>
      </vt:variant>
      <vt:variant>
        <vt:lpwstr>http://www.ema.europa.eu/</vt:lpwstr>
      </vt:variant>
      <vt:variant>
        <vt:lpwstr/>
      </vt:variant>
      <vt:variant>
        <vt:i4>2490456</vt:i4>
      </vt:variant>
      <vt:variant>
        <vt:i4>18</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15</vt:i4>
      </vt:variant>
      <vt:variant>
        <vt:i4>0</vt:i4>
      </vt:variant>
      <vt:variant>
        <vt:i4>5</vt:i4>
      </vt:variant>
      <vt:variant>
        <vt:lpwstr>http://www.ema.europa.eu/</vt:lpwstr>
      </vt:variant>
      <vt:variant>
        <vt:lpwstr/>
      </vt:variant>
      <vt:variant>
        <vt:i4>2490456</vt:i4>
      </vt:variant>
      <vt:variant>
        <vt:i4>12</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9</vt:i4>
      </vt:variant>
      <vt:variant>
        <vt:i4>0</vt:i4>
      </vt:variant>
      <vt:variant>
        <vt:i4>5</vt:i4>
      </vt:variant>
      <vt:variant>
        <vt:lpwstr>http://www.ema.europa.eu/</vt:lpwstr>
      </vt:variant>
      <vt:variant>
        <vt:lpwstr/>
      </vt:variant>
      <vt:variant>
        <vt:i4>2490456</vt:i4>
      </vt:variant>
      <vt:variant>
        <vt:i4>6</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3</vt:i4>
      </vt:variant>
      <vt:variant>
        <vt:i4>0</vt:i4>
      </vt:variant>
      <vt:variant>
        <vt:i4>5</vt:i4>
      </vt:variant>
      <vt:variant>
        <vt:lpwstr>http://www.ema.europa.eu/</vt:lpwstr>
      </vt:variant>
      <vt:variant>
        <vt:lpwstr/>
      </vt:variant>
      <vt:variant>
        <vt:i4>2490456</vt:i4>
      </vt:variant>
      <vt:variant>
        <vt:i4>0</vt:i4>
      </vt:variant>
      <vt:variant>
        <vt:i4>0</vt:i4>
      </vt:variant>
      <vt:variant>
        <vt:i4>5</vt:i4>
      </vt:variant>
      <vt:variant>
        <vt:lpwstr>https://www.ema.europa.eu/documents/template-form/appendix-v-adverse-drug-reaction-reporting-details_en.doc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RoActemra: EPAR – Product information - tracked changes</dc:title>
  <dc:subject>EPAR</dc:subject>
  <dc:creator>CHMP</dc:creator>
  <cp:keywords>RoActemra: EPAR – Product information - tracked changes</cp:keywords>
  <dc:description>Version 10.0 02/2016
Downloaded 110516 (pt)</dc:description>
  <cp:lastModifiedBy>Shinde, Tejas {External~TATA CONSULTANCY SERVICES}</cp:lastModifiedBy>
  <cp:revision>58</cp:revision>
  <dcterms:created xsi:type="dcterms:W3CDTF">2025-12-19T05:57:00Z</dcterms:created>
  <dcterms:modified xsi:type="dcterms:W3CDTF">2026-03-20T06:49:00Z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 Version">
    <vt:lpwstr>1.4</vt:lpwstr>
  </property>
  <property fmtid="{D5CDD505-2E9C-101B-9397-08002B2CF9AE}" pid="3" name="ContentTypeId">
    <vt:lpwstr>0x0101000DA6AD19014FF648A49316945EE786F90200176DED4FF78CD74995F64A0F46B59E48</vt:lpwstr>
  </property>
  <property fmtid="{D5CDD505-2E9C-101B-9397-08002B2CF9AE}" pid="4" name="_dlc_DocIdItemGuid">
    <vt:lpwstr>bfd827d5-5a04-4d73-aa98-c3f555fbb13a</vt:lpwstr>
  </property>
</Properties>
</file>